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notesSlides/notesSlide24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3" r:id="rId1"/>
  </p:sldMasterIdLst>
  <p:notesMasterIdLst>
    <p:notesMasterId r:id="rId29"/>
  </p:notesMasterIdLst>
  <p:handoutMasterIdLst>
    <p:handoutMasterId r:id="rId30"/>
  </p:handoutMasterIdLst>
  <p:sldIdLst>
    <p:sldId id="1167" r:id="rId2"/>
    <p:sldId id="1143" r:id="rId3"/>
    <p:sldId id="1144" r:id="rId4"/>
    <p:sldId id="1168" r:id="rId5"/>
    <p:sldId id="1146" r:id="rId6"/>
    <p:sldId id="1147" r:id="rId7"/>
    <p:sldId id="1148" r:id="rId8"/>
    <p:sldId id="1149" r:id="rId9"/>
    <p:sldId id="1150" r:id="rId10"/>
    <p:sldId id="1151" r:id="rId11"/>
    <p:sldId id="1152" r:id="rId12"/>
    <p:sldId id="1153" r:id="rId13"/>
    <p:sldId id="1154" r:id="rId14"/>
    <p:sldId id="1155" r:id="rId15"/>
    <p:sldId id="1156" r:id="rId16"/>
    <p:sldId id="1157" r:id="rId17"/>
    <p:sldId id="1158" r:id="rId18"/>
    <p:sldId id="1159" r:id="rId19"/>
    <p:sldId id="1170" r:id="rId20"/>
    <p:sldId id="1160" r:id="rId21"/>
    <p:sldId id="1171" r:id="rId22"/>
    <p:sldId id="1161" r:id="rId23"/>
    <p:sldId id="1172" r:id="rId24"/>
    <p:sldId id="1162" r:id="rId25"/>
    <p:sldId id="1163" r:id="rId26"/>
    <p:sldId id="1164" r:id="rId27"/>
    <p:sldId id="1173" r:id="rId28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90000"/>
    <a:srgbClr val="B90000"/>
    <a:srgbClr val="FFA200"/>
    <a:srgbClr val="F79403"/>
    <a:srgbClr val="FBA305"/>
    <a:srgbClr val="FFB500"/>
    <a:srgbClr val="F6B000"/>
    <a:srgbClr val="5EA3C2"/>
    <a:srgbClr val="F2E9E6"/>
    <a:srgbClr val="D6A1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469" autoAdjust="0"/>
    <p:restoredTop sz="76755" autoAdjust="0"/>
  </p:normalViewPr>
  <p:slideViewPr>
    <p:cSldViewPr snapToGrid="0" showGuides="1">
      <p:cViewPr>
        <p:scale>
          <a:sx n="150" d="100"/>
          <a:sy n="150" d="100"/>
        </p:scale>
        <p:origin x="-824" y="-184"/>
      </p:cViewPr>
      <p:guideLst>
        <p:guide orient="horz" pos="3239"/>
        <p:guide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947C51-6376-4B7B-92D9-60551EAD1E86}" type="datetime1">
              <a:rPr lang="en-US"/>
              <a:pPr>
                <a:defRPr/>
              </a:pPr>
              <a:t>7/22/13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13BB207-EEFB-4EF5-98AD-E6598872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110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18D203-B179-41E3-9652-13EE18A56AE3}" type="datetime1">
              <a:rPr lang="en-US"/>
              <a:pPr>
                <a:defRPr/>
              </a:pPr>
              <a:t>7/22/13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AB20D5-2F44-4878-AC3F-E2DCBCFE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494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84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85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47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41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82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62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264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430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057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1243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915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679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5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9158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9158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9158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190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5275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3780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30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30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607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68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830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62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02988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160463"/>
            <a:ext cx="9144000" cy="29718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7799993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2" descr="Java_blk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246688" y="2025650"/>
            <a:ext cx="35734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04347" y="1459241"/>
            <a:ext cx="5029186" cy="2410019"/>
          </a:xfrm>
        </p:spPr>
        <p:txBody>
          <a:bodyPr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9038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990850" y="1160463"/>
            <a:ext cx="6153150" cy="29718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360001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39760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716088"/>
            <a:ext cx="4284663" cy="2420937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7799993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88" y="1157288"/>
            <a:ext cx="4291012" cy="5508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17837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0463"/>
            <a:ext cx="9144000" cy="297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6223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 userDrawn="1"/>
        </p:nvSpPr>
        <p:spPr bwMode="auto">
          <a:xfrm flipH="1">
            <a:off x="3171825" y="1117600"/>
            <a:ext cx="26988" cy="3155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517907"/>
            <a:ext cx="2607406" cy="248868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482976" y="1123950"/>
            <a:ext cx="5236560" cy="3284538"/>
          </a:xfrm>
        </p:spPr>
        <p:txBody>
          <a:bodyPr rtlCol="0" anchor="ctr" anchorCtr="1">
            <a:noAutofit/>
          </a:bodyPr>
          <a:lstStyle>
            <a:lvl1pPr marL="60325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46130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154113" y="863600"/>
            <a:ext cx="684688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64387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0" y="1571843"/>
            <a:ext cx="5030787" cy="1100723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3055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620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82706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42202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7826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8142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14297" y="1157287"/>
            <a:ext cx="4109934" cy="2982516"/>
          </a:xfrm>
        </p:spPr>
        <p:txBody>
          <a:bodyPr/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09947" y="1157287"/>
            <a:ext cx="4110827" cy="2982516"/>
          </a:xfrm>
        </p:spPr>
        <p:txBody>
          <a:bodyPr/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600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93005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923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21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636588"/>
            <a:ext cx="9144000" cy="4189412"/>
            <a:chOff x="0" y="1066800"/>
            <a:chExt cx="9144001" cy="4510071"/>
          </a:xfrm>
        </p:grpSpPr>
        <p:sp>
          <p:nvSpPr>
            <p:cNvPr id="5" name="Rectangle 4"/>
            <p:cNvSpPr/>
            <p:nvPr/>
          </p:nvSpPr>
          <p:spPr>
            <a:xfrm>
              <a:off x="0" y="1066800"/>
              <a:ext cx="9140826" cy="431011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6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98" y="5326698"/>
              <a:ext cx="9141503" cy="25017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1250">
                  <a:schemeClr val="bg1">
                    <a:alpha val="0"/>
                  </a:schemeClr>
                </a:gs>
                <a:gs pos="42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47661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943600" y="0"/>
            <a:ext cx="3200400" cy="5143500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635000" algn="tl" rotWithShape="0">
              <a:srgbClr val="808080">
                <a:alpha val="5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22" descr="JavaOne_wh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23320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4" y="1583267"/>
            <a:ext cx="5026449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05091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5400"/>
            <a:ext cx="9144000" cy="51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-25400"/>
            <a:ext cx="9144000" cy="4157663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943600" y="-25400"/>
            <a:ext cx="3200400" cy="4157663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635000" algn="tl" rotWithShape="0">
              <a:srgbClr val="808080">
                <a:alpha val="5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25" descr="JavaOne_wh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23320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5" y="1583267"/>
            <a:ext cx="5026448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5138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60463"/>
            <a:ext cx="9144000" cy="2979737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7799993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76199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116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5715000" y="0"/>
            <a:ext cx="3429000" cy="5143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1050001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6765925" y="4646613"/>
            <a:ext cx="2038350" cy="457200"/>
            <a:chOff x="6765364" y="4646084"/>
            <a:chExt cx="2038432" cy="457200"/>
          </a:xfrm>
        </p:grpSpPr>
        <p:pic>
          <p:nvPicPr>
            <p:cNvPr id="6" name="Picture 25" descr="O_signature_wht_rgb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52" y="4819820"/>
              <a:ext cx="919344" cy="28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Java_clr_hori.bmp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t="14159" b="15044"/>
            <a:stretch>
              <a:fillRect/>
            </a:stretch>
          </p:blipFill>
          <p:spPr bwMode="auto">
            <a:xfrm>
              <a:off x="6765364" y="4646084"/>
              <a:ext cx="948422" cy="43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883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5715000" y="0"/>
            <a:ext cx="3429000" cy="463073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11700004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40" cy="11007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255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5715000" y="0"/>
            <a:ext cx="3429000" cy="463073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11700004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6477000" y="1004888"/>
            <a:ext cx="2062163" cy="2828925"/>
            <a:chOff x="6229998" y="1330109"/>
            <a:chExt cx="2062556" cy="2829665"/>
          </a:xfrm>
        </p:grpSpPr>
        <p:pic>
          <p:nvPicPr>
            <p:cNvPr id="7" name="Picture 22" descr="Java_blk_rgb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998" y="3012082"/>
              <a:ext cx="2062556" cy="114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>
                      <a:alpha val="10196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 descr="Java_blk_rgb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045" y="1330109"/>
              <a:ext cx="1534600" cy="184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>
                      <a:alpha val="10196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293547"/>
            <a:ext cx="4709040" cy="64657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02760" y="1963738"/>
            <a:ext cx="3840801" cy="1876742"/>
          </a:xfrm>
        </p:spPr>
        <p:txBody>
          <a:bodyPr/>
          <a:lstStyle>
            <a:lvl1pPr marL="0" indent="0">
              <a:buNone/>
              <a:defRPr sz="2400"/>
            </a:lvl1pPr>
            <a:lvl2pPr marL="403225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http://us.f1423.mail.yahoo.com/ya/download?mid=2%5f0%5f0%5f1%5f182849%5fAIX0i2IAAVwYUFpQiAmLHxA08ro&amp;pid=1.2.4&amp;fid=Inbox&amp;inline=1&amp;appid=YahooMailNeoCL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286249" y="3519185"/>
            <a:ext cx="1152525" cy="1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298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3" y="246063"/>
            <a:ext cx="822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524000"/>
            <a:ext cx="8229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598488" y="4913313"/>
            <a:ext cx="2538413" cy="219075"/>
            <a:chOff x="597807" y="4913790"/>
            <a:chExt cx="2538530" cy="219168"/>
          </a:xfrm>
        </p:grpSpPr>
        <p:sp>
          <p:nvSpPr>
            <p:cNvPr id="1034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523" tIns="17262" rIns="34523" bIns="17262"/>
            <a:lstStyle>
              <a:lvl1pPr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1"/>
                </a:buClr>
                <a:buFont typeface="Arial" pitchFamily="34" charset="0"/>
                <a:buNone/>
                <a:defRPr/>
              </a:pPr>
              <a:r>
                <a:rPr lang="en-US" sz="600" dirty="0" smtClean="0"/>
                <a:t>Copyright © 2013,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438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355600" y="4883150"/>
            <a:ext cx="2794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F4B8C815-2E4A-4A09-936C-8CD045005A74}" type="slidenum">
              <a:rPr lang="en-US" sz="600"/>
              <a:pPr algn="r"/>
              <a:t>‹#›</a:t>
            </a:fld>
            <a:endParaRPr lang="en-US" sz="600"/>
          </a:p>
        </p:txBody>
      </p:sp>
      <p:grpSp>
        <p:nvGrpSpPr>
          <p:cNvPr id="1030" name="Group 17"/>
          <p:cNvGrpSpPr>
            <a:grpSpLocks/>
          </p:cNvGrpSpPr>
          <p:nvPr/>
        </p:nvGrpSpPr>
        <p:grpSpPr bwMode="auto">
          <a:xfrm>
            <a:off x="6686550" y="4641850"/>
            <a:ext cx="2117725" cy="515938"/>
            <a:chOff x="6687321" y="4628635"/>
            <a:chExt cx="2116475" cy="516126"/>
          </a:xfrm>
        </p:grpSpPr>
        <p:pic>
          <p:nvPicPr>
            <p:cNvPr id="103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4" descr="JavaOne_clr.bmp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321" y="4628635"/>
              <a:ext cx="1164708" cy="5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  <p:sldLayoutId id="2147484435" r:id="rId19"/>
    <p:sldLayoutId id="2147484439" r:id="rId20"/>
    <p:sldLayoutId id="2147484440" r:id="rId21"/>
    <p:sldLayoutId id="2147484441" r:id="rId22"/>
    <p:sldLayoutId id="2147484442" r:id="rId23"/>
    <p:sldLayoutId id="2147484443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28600" indent="-168275" algn="l" defTabSz="2286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marL="6318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2pPr>
      <a:lvl3pPr marL="974725" indent="-174625" algn="l" defTabSz="2286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3pPr>
      <a:lvl4pPr marL="14319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4pPr>
      <a:lvl5pPr marL="1828800" indent="-168275" algn="l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ＭＳ Ｐゴシック" pitchFamily="-65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18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0350" y="2053590"/>
            <a:ext cx="5136515" cy="760334"/>
          </a:xfrm>
        </p:spPr>
        <p:txBody>
          <a:bodyPr/>
          <a:lstStyle/>
          <a:p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JavaFX</a:t>
            </a: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3D in 10 Minutes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0350" y="2821142"/>
            <a:ext cx="5416550" cy="986438"/>
          </a:xfrm>
        </p:spPr>
        <p:txBody>
          <a:bodyPr/>
          <a:lstStyle/>
          <a:p>
            <a:r>
              <a:rPr lang="en-US" sz="1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Jim Weaver</a:t>
            </a:r>
          </a:p>
          <a:p>
            <a:r>
              <a:rPr lang="en-US" sz="1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Java Technology Ambassador</a:t>
            </a:r>
          </a:p>
          <a:p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james.weaver@oracle.com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2" name="Picture 1" descr="twitter-bird-blue-on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0350" y="4474658"/>
            <a:ext cx="406400" cy="4064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755650" y="4506034"/>
            <a:ext cx="2165350" cy="36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286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@</a:t>
            </a:r>
            <a:r>
              <a:rPr lang="en-US" sz="1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javafxpert</a:t>
            </a:r>
            <a:endParaRPr lang="en-US" sz="1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weib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68" y="3953933"/>
            <a:ext cx="404284" cy="404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9800" y="42756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 bwMode="auto">
          <a:xfrm>
            <a:off x="759884" y="3981076"/>
            <a:ext cx="3591983" cy="3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weibo.com/JavaFXpert 请关注我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54839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>
                <a:solidFill>
                  <a:srgbClr val="1A1718"/>
                </a:solidFill>
              </a:rPr>
              <a:t>3D </a:t>
            </a:r>
            <a:r>
              <a:rPr lang="en-US" dirty="0" smtClean="0">
                <a:solidFill>
                  <a:srgbClr val="1A1718"/>
                </a:solidFill>
              </a:rPr>
              <a:t>Materials and Textures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26143" y="1422175"/>
            <a:ext cx="5805714" cy="3246437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PhongMaterial</a:t>
            </a:r>
            <a:r>
              <a:rPr lang="en-US" sz="2400" dirty="0" smtClean="0"/>
              <a:t> has these properties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Ambient color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Diffuse color, diffuse map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Specular color, specular map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Specular power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Bump map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Self-illumination map</a:t>
            </a: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10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3557" y="646396"/>
            <a:ext cx="733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https://wikis.oracle.com/display/OpenJDK/3D+Features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9683" y="1233714"/>
            <a:ext cx="1496134" cy="908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41054" y="2395468"/>
            <a:ext cx="1494763" cy="907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9682" y="3549120"/>
            <a:ext cx="1496134" cy="9088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626429" y="2521857"/>
            <a:ext cx="2467237" cy="326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626429" y="2648857"/>
            <a:ext cx="2485380" cy="9106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03286" y="3844464"/>
            <a:ext cx="4390380" cy="417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13" name="Picture 12" descr="Icon-M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0644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Duke’s nose has a </a:t>
            </a:r>
            <a:r>
              <a:rPr lang="en-US" i="1" dirty="0" smtClean="0">
                <a:solidFill>
                  <a:srgbClr val="1A1718"/>
                </a:solidFill>
              </a:rPr>
              <a:t>Diffuse Map</a:t>
            </a:r>
            <a:r>
              <a:rPr lang="en-US" dirty="0">
                <a:solidFill>
                  <a:srgbClr val="1A1718"/>
                </a:solidFill>
              </a:rPr>
              <a:t> texture</a:t>
            </a:r>
            <a:endParaRPr lang="en-US" i="1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11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85143" y="829927"/>
            <a:ext cx="3918858" cy="3456317"/>
          </a:xfrm>
          <a:prstGeom prst="rect">
            <a:avLst/>
          </a:prstGeom>
          <a:effectLst>
            <a:reflection stA="55000" endPos="10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8067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This planet has a </a:t>
            </a:r>
            <a:r>
              <a:rPr lang="en-US" i="1" dirty="0" smtClean="0">
                <a:solidFill>
                  <a:srgbClr val="1A1718"/>
                </a:solidFill>
              </a:rPr>
              <a:t>Bump Map</a:t>
            </a:r>
            <a:r>
              <a:rPr lang="en-US" dirty="0">
                <a:solidFill>
                  <a:srgbClr val="1A1718"/>
                </a:solidFill>
              </a:rPr>
              <a:t> texture</a:t>
            </a:r>
            <a:endParaRPr lang="en-US" i="1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12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45838" y="825141"/>
            <a:ext cx="3680573" cy="3424235"/>
          </a:xfrm>
          <a:prstGeom prst="rect">
            <a:avLst/>
          </a:prstGeom>
          <a:effectLst>
            <a:reflection stA="55000" endPos="10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299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90466" y="858696"/>
            <a:ext cx="6395627" cy="3357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UV Mapping Textures to Shapes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13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464" y="1785256"/>
            <a:ext cx="214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egoe Marker" panose="03080602040302020204" pitchFamily="66" charset="0"/>
              </a:rPr>
              <a:t>Tip: A </a:t>
            </a:r>
            <a:r>
              <a:rPr lang="en-US" sz="1400" i="1" dirty="0" smtClean="0">
                <a:solidFill>
                  <a:srgbClr val="FF0000"/>
                </a:solidFill>
                <a:latin typeface="Segoe Marker" panose="03080602040302020204" pitchFamily="66" charset="0"/>
              </a:rPr>
              <a:t>texture</a:t>
            </a:r>
            <a:r>
              <a:rPr lang="en-US" sz="1400" dirty="0" smtClean="0">
                <a:solidFill>
                  <a:srgbClr val="FF0000"/>
                </a:solidFill>
                <a:latin typeface="Segoe Marker" panose="03080602040302020204" pitchFamily="66" charset="0"/>
              </a:rPr>
              <a:t> is a 2D image to be mapped on a 3D surface</a:t>
            </a:r>
          </a:p>
        </p:txBody>
      </p:sp>
      <p:sp>
        <p:nvSpPr>
          <p:cNvPr id="8" name="Double Bracket 7"/>
          <p:cNvSpPr/>
          <p:nvPr/>
        </p:nvSpPr>
        <p:spPr>
          <a:xfrm>
            <a:off x="5297714" y="1785254"/>
            <a:ext cx="2140853" cy="71846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79287" y="4227286"/>
            <a:ext cx="641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82A1"/>
                </a:solidFill>
              </a:rPr>
              <a:t>Source: http</a:t>
            </a:r>
            <a:r>
              <a:rPr lang="en-US" sz="1600" b="1" dirty="0">
                <a:solidFill>
                  <a:srgbClr val="5382A1"/>
                </a:solidFill>
              </a:rPr>
              <a:t>://</a:t>
            </a:r>
            <a:r>
              <a:rPr lang="en-US" sz="1600" b="1" dirty="0" smtClean="0">
                <a:solidFill>
                  <a:srgbClr val="5382A1"/>
                </a:solidFill>
              </a:rPr>
              <a:t>en.wikipedia.org/wiki/File:UVMapping.png </a:t>
            </a:r>
          </a:p>
        </p:txBody>
      </p:sp>
      <p:pic>
        <p:nvPicPr>
          <p:cNvPr id="10" name="Picture 9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299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Placing a Texture on a Sphere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14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086" y="1802641"/>
            <a:ext cx="4780478" cy="2111836"/>
          </a:xfrm>
          <a:prstGeom prst="rect">
            <a:avLst/>
          </a:prstGeom>
          <a:ln w="19050">
            <a:solidFill>
              <a:srgbClr val="6BADF6"/>
            </a:solidFill>
          </a:ln>
          <a:effectLst>
            <a:softEdge rad="12700"/>
          </a:effectLst>
        </p:spPr>
      </p:pic>
      <p:cxnSp>
        <p:nvCxnSpPr>
          <p:cNvPr id="10" name="Straight Arrow Connector 9"/>
          <p:cNvCxnSpPr>
            <a:endCxn id="11" idx="1"/>
          </p:cNvCxnSpPr>
          <p:nvPr/>
        </p:nvCxnSpPr>
        <p:spPr bwMode="auto">
          <a:xfrm flipV="1">
            <a:off x="5098143" y="2850670"/>
            <a:ext cx="762000" cy="159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9" name="Picture 8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0143" y="1291383"/>
            <a:ext cx="3115162" cy="31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942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0143" y="1291383"/>
            <a:ext cx="3115162" cy="3118574"/>
          </a:xfrm>
          <a:prstGeom prst="rect">
            <a:avLst/>
          </a:prstGeom>
        </p:spPr>
      </p:pic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Placing a Texture on a Sphere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15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433" y="1821665"/>
            <a:ext cx="5232087" cy="2076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9209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>
                <a:solidFill>
                  <a:srgbClr val="1A1718"/>
                </a:solidFill>
              </a:rPr>
              <a:t>3D </a:t>
            </a:r>
            <a:r>
              <a:rPr lang="en-US" dirty="0" smtClean="0">
                <a:solidFill>
                  <a:srgbClr val="1A1718"/>
                </a:solidFill>
              </a:rPr>
              <a:t>Lights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3286" y="1639888"/>
            <a:ext cx="5733141" cy="2478541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Lights are nodes in the scene graph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PointLight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16932" lvl="1" indent="-299984">
              <a:spcAft>
                <a:spcPts val="3000"/>
              </a:spcAft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AmbientLight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dirty="0" smtClean="0"/>
              <a:t>Default light provided if no active lights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16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57" y="1364633"/>
            <a:ext cx="3027425" cy="3019968"/>
          </a:xfrm>
          <a:prstGeom prst="rect">
            <a:avLst/>
          </a:prstGeom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6107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17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Lights, Camera, Action!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999" y="1540491"/>
            <a:ext cx="4107455" cy="2668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857" y="1364633"/>
            <a:ext cx="3027425" cy="30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54277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90" y="989395"/>
            <a:ext cx="3640653" cy="2838748"/>
          </a:xfrm>
        </p:spPr>
        <p:txBody>
          <a:bodyPr/>
          <a:lstStyle/>
          <a:p>
            <a:r>
              <a:rPr lang="en-US" sz="4400" dirty="0" smtClean="0"/>
              <a:t>Example 3D </a:t>
            </a:r>
            <a:r>
              <a:rPr lang="en-US" sz="4400" dirty="0"/>
              <a:t>M</a:t>
            </a:r>
            <a:r>
              <a:rPr lang="en-US" sz="4400" dirty="0" smtClean="0"/>
              <a:t>ulti-touch App: </a:t>
            </a:r>
            <a:r>
              <a:rPr lang="en-US" sz="4400" dirty="0"/>
              <a:t>ZenGuitar3D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25143" y="379184"/>
            <a:ext cx="3737497" cy="40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301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19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I’ll play music...Will you push your button?</a:t>
            </a:r>
            <a:endParaRPr lang="en-US" dirty="0" smtClean="0"/>
          </a:p>
        </p:txBody>
      </p:sp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9" name="Picture 8" descr="voice-of-chi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33" y="887470"/>
            <a:ext cx="6925732" cy="36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15" y="1678821"/>
            <a:ext cx="8229586" cy="406395"/>
          </a:xfrm>
        </p:spPr>
        <p:txBody>
          <a:bodyPr/>
          <a:lstStyle/>
          <a:p>
            <a:r>
              <a:rPr lang="en-US" sz="4400" dirty="0" err="1"/>
              <a:t>JavaFX</a:t>
            </a:r>
            <a:r>
              <a:rPr lang="en-US" sz="4400" dirty="0"/>
              <a:t> 3D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in 10 </a:t>
            </a:r>
            <a:r>
              <a:rPr lang="en-US" sz="4400" dirty="0"/>
              <a:t>Minutes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5" name="Picture 4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88000" y="0"/>
            <a:ext cx="3550119" cy="47142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09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20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Rotating Instrument Picker </a:t>
            </a:r>
            <a:br>
              <a:rPr lang="en-US" dirty="0" smtClean="0"/>
            </a:br>
            <a:r>
              <a:rPr lang="en-US" dirty="0" smtClean="0"/>
              <a:t>with Scroll Gesture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39903" y="1611879"/>
            <a:ext cx="3931525" cy="2769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626" y="1611078"/>
            <a:ext cx="4817516" cy="2756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87249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21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Knock, Knock, Knock, Penny...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8" name="Picture 7" descr="Knock_pen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714375"/>
            <a:ext cx="4762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22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Using Scroll Gesture for </a:t>
            </a:r>
            <a:r>
              <a:rPr lang="en-US" smtClean="0"/>
              <a:t>X/Y Rotate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714" y="1696602"/>
            <a:ext cx="5424749" cy="260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4" name="Picture 3" descr="Fret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42429" y="1116954"/>
            <a:ext cx="3304130" cy="34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23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Gardenia Open on the Chinese Guitar</a:t>
            </a:r>
          </a:p>
        </p:txBody>
      </p:sp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6" name="Picture 5" descr="pipa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1" y="822574"/>
            <a:ext cx="3656868" cy="37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78" y="1533681"/>
            <a:ext cx="8229586" cy="1750176"/>
          </a:xfrm>
        </p:spPr>
        <p:txBody>
          <a:bodyPr/>
          <a:lstStyle/>
          <a:p>
            <a:r>
              <a:rPr lang="en-US" sz="4400" dirty="0" smtClean="0"/>
              <a:t>Playing with </a:t>
            </a:r>
            <a:br>
              <a:rPr lang="en-US" sz="4400" dirty="0" smtClean="0"/>
            </a:br>
            <a:r>
              <a:rPr lang="en-US" sz="4400" dirty="0" err="1" smtClean="0"/>
              <a:t>JavaFX</a:t>
            </a:r>
            <a:r>
              <a:rPr lang="en-US" sz="4400" dirty="0" smtClean="0"/>
              <a:t> 3D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54424" y="974322"/>
            <a:ext cx="4342834" cy="28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1215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62681" y="-1"/>
            <a:ext cx="1181319" cy="786155"/>
          </a:xfrm>
          <a:prstGeom prst="rect">
            <a:avLst/>
          </a:prstGeom>
        </p:spPr>
      </p:pic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95600FCE-4562-485B-B59B-A1FC79722752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25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5428" y="952553"/>
            <a:ext cx="8282245" cy="3461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 Bold"/>
              </a:rPr>
              <a:t>Start Here: </a:t>
            </a:r>
            <a:r>
              <a:rPr lang="en-US" dirty="0">
                <a:solidFill>
                  <a:srgbClr val="5382A1"/>
                </a:solidFill>
                <a:latin typeface="Arial Bold"/>
              </a:rPr>
              <a:t>http://</a:t>
            </a:r>
            <a:r>
              <a:rPr lang="en-US" dirty="0" err="1">
                <a:solidFill>
                  <a:srgbClr val="5382A1"/>
                </a:solidFill>
                <a:latin typeface="Arial Bold"/>
              </a:rPr>
              <a:t>javafxcommunity.com</a:t>
            </a:r>
            <a:r>
              <a:rPr lang="en-US" dirty="0">
                <a:solidFill>
                  <a:srgbClr val="5382A1"/>
                </a:solidFill>
                <a:latin typeface="Arial Bold"/>
              </a:rPr>
              <a:t> </a:t>
            </a:r>
            <a:br>
              <a:rPr lang="en-US" dirty="0">
                <a:solidFill>
                  <a:srgbClr val="5382A1"/>
                </a:solidFill>
                <a:latin typeface="Arial 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5844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95600FCE-4562-485B-B59B-A1FC79722752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26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4393" y="1018937"/>
            <a:ext cx="7015214" cy="3381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62681" y="-1"/>
            <a:ext cx="1181319" cy="786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 Bold"/>
              </a:rPr>
              <a:t>Download JDK 8 Early Access Release</a:t>
            </a:r>
            <a:br>
              <a:rPr lang="en-US" dirty="0">
                <a:solidFill>
                  <a:srgbClr val="000000"/>
                </a:solidFill>
                <a:latin typeface="Arial 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0561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0350" y="2053590"/>
            <a:ext cx="5136515" cy="760334"/>
          </a:xfrm>
        </p:spPr>
        <p:txBody>
          <a:bodyPr/>
          <a:lstStyle/>
          <a:p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Thank You!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0350" y="2821142"/>
            <a:ext cx="5416550" cy="986438"/>
          </a:xfrm>
        </p:spPr>
        <p:txBody>
          <a:bodyPr/>
          <a:lstStyle/>
          <a:p>
            <a:r>
              <a:rPr lang="en-US" sz="1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Jim Weaver</a:t>
            </a:r>
          </a:p>
          <a:p>
            <a:r>
              <a:rPr lang="en-US" sz="1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Java Technology Ambassador</a:t>
            </a:r>
          </a:p>
          <a:p>
            <a:r>
              <a:rPr lang="en-US" sz="1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james.weaver@oracle.com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2" name="Picture 1" descr="twitter-bird-blue-on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0350" y="4474658"/>
            <a:ext cx="406400" cy="4064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755650" y="4506034"/>
            <a:ext cx="2165350" cy="36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286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@</a:t>
            </a:r>
            <a:r>
              <a:rPr lang="en-US" sz="1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javafxpert</a:t>
            </a:r>
            <a:endParaRPr lang="en-US" sz="1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weib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68" y="3953933"/>
            <a:ext cx="404284" cy="404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9800" y="42756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 bwMode="auto">
          <a:xfrm>
            <a:off x="759884" y="3981076"/>
            <a:ext cx="3591983" cy="3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weibo.com/JavaFXpert 请关注我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54839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err="1" smtClean="0">
                <a:solidFill>
                  <a:srgbClr val="1A1718"/>
                </a:solidFill>
              </a:rPr>
              <a:t>JavaFX</a:t>
            </a:r>
            <a:r>
              <a:rPr lang="en-US" dirty="0" smtClean="0">
                <a:solidFill>
                  <a:srgbClr val="1A1718"/>
                </a:solidFill>
              </a:rPr>
              <a:t> 3D Use Cases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7286" y="1639888"/>
            <a:ext cx="4298950" cy="3246437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Inventory and Process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Scientific and Engineering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3D Charting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Mechanical CAD and CAE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Medical Imaging</a:t>
            </a: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3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76969" y="1640237"/>
            <a:ext cx="3635986" cy="2750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Product Marketing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Architectural Design and Walkthroughs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Advanced User Experience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Mission Planning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Training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Entertainment</a:t>
            </a:r>
          </a:p>
          <a:p>
            <a:pPr marL="91960" indent="0">
              <a:buFont typeface="Wingdings" pitchFamily="2" charset="2"/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2548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err="1" smtClean="0">
                <a:solidFill>
                  <a:srgbClr val="1A1718"/>
                </a:solidFill>
              </a:rPr>
              <a:t>JavaFX</a:t>
            </a:r>
            <a:r>
              <a:rPr lang="en-US" dirty="0" smtClean="0">
                <a:solidFill>
                  <a:srgbClr val="1A1718"/>
                </a:solidFill>
              </a:rPr>
              <a:t> 3D Use Cases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7286" y="1639888"/>
            <a:ext cx="4298950" cy="3246437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b="1" i="1" dirty="0" smtClean="0">
                <a:solidFill>
                  <a:srgbClr val="F79403"/>
                </a:solidFill>
              </a:rPr>
              <a:t>Inventory and Process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Scientific and Engineering Visualization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3D Charting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Mechanical CAD and CAE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Medical Imaging</a:t>
            </a: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4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76969" y="1640237"/>
            <a:ext cx="3635986" cy="2750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Product Marketing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Architectural Design and Walkthroughs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Advanced User Experience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Mission Planning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Training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dirty="0" smtClean="0"/>
              <a:t>Entertainment</a:t>
            </a:r>
          </a:p>
          <a:p>
            <a:pPr marL="91960" indent="0">
              <a:buFont typeface="Wingdings" pitchFamily="2" charset="2"/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410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04347" y="-171751"/>
            <a:ext cx="8229586" cy="1332891"/>
          </a:xfrm>
        </p:spPr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/>
            </a:r>
            <a:br>
              <a:rPr lang="en-US" dirty="0" smtClean="0">
                <a:solidFill>
                  <a:srgbClr val="1A1718"/>
                </a:solidFill>
              </a:rPr>
            </a:br>
            <a:r>
              <a:rPr lang="en-US" dirty="0"/>
              <a:t>Inventory and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Visualization </a:t>
            </a:r>
            <a:r>
              <a:rPr lang="en-US" dirty="0" smtClean="0">
                <a:solidFill>
                  <a:srgbClr val="1A1718"/>
                </a:solidFill>
              </a:rPr>
              <a:t>Example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5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29" y="1255441"/>
            <a:ext cx="6059714" cy="2989989"/>
          </a:xfrm>
          <a:prstGeom prst="rect">
            <a:avLst/>
          </a:prstGeom>
          <a:effectLst>
            <a:reflection stA="55000" endPos="15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053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3D Model of the Cranes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6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8154" y="986720"/>
            <a:ext cx="5765486" cy="3274624"/>
          </a:xfrm>
          <a:prstGeom prst="rect">
            <a:avLst/>
          </a:prstGeom>
          <a:effectLst>
            <a:reflection stA="55000" endPos="10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69970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“</a:t>
            </a:r>
            <a:r>
              <a:rPr lang="en-US" dirty="0" err="1"/>
              <a:t>JavaFX</a:t>
            </a:r>
            <a:r>
              <a:rPr lang="en-US" dirty="0"/>
              <a:t> 3D gives you the ability to use </a:t>
            </a:r>
            <a:r>
              <a:rPr lang="en-US" b="1" i="1" dirty="0"/>
              <a:t>3D geometry</a:t>
            </a:r>
            <a:r>
              <a:rPr lang="en-US" dirty="0"/>
              <a:t>, </a:t>
            </a:r>
            <a:r>
              <a:rPr lang="en-US" b="1" i="1" dirty="0"/>
              <a:t>cameras</a:t>
            </a:r>
            <a:r>
              <a:rPr lang="en-US" dirty="0"/>
              <a:t>, and </a:t>
            </a:r>
            <a:r>
              <a:rPr lang="en-US" b="1" i="1" dirty="0"/>
              <a:t>lights</a:t>
            </a:r>
            <a:r>
              <a:rPr lang="en-US" dirty="0"/>
              <a:t> in </a:t>
            </a:r>
            <a:r>
              <a:rPr lang="en-US" dirty="0" err="1"/>
              <a:t>JavaFX</a:t>
            </a:r>
            <a:r>
              <a:rPr lang="en-US" dirty="0"/>
              <a:t>.</a:t>
            </a:r>
            <a:r>
              <a:rPr lang="en-US" alt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Jasper Potts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Engineer,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Oracle Corporation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4240" y="-599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76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</a:tabLst>
            </a:pPr>
            <a:r>
              <a:rPr lang="en-US" dirty="0" smtClean="0">
                <a:solidFill>
                  <a:srgbClr val="1A1718"/>
                </a:solidFill>
              </a:rPr>
              <a:t>Mesh Geometry (3D Shapes)</a:t>
            </a:r>
            <a:endParaRPr lang="en-US" dirty="0">
              <a:solidFill>
                <a:srgbClr val="1A1718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295171"/>
            <a:ext cx="5052786" cy="3246437"/>
          </a:xfrm>
        </p:spPr>
        <p:txBody>
          <a:bodyPr/>
          <a:lstStyle/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b="1" dirty="0" smtClean="0"/>
              <a:t>Predefined shapes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000" dirty="0" smtClean="0"/>
              <a:t>Box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000" dirty="0" smtClean="0"/>
              <a:t>Cylinder</a:t>
            </a:r>
          </a:p>
          <a:p>
            <a:pPr marL="616932" lvl="1" indent="-299984">
              <a:spcAft>
                <a:spcPts val="3000"/>
              </a:spcAft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000" dirty="0" smtClean="0"/>
              <a:t>Sphere</a:t>
            </a:r>
          </a:p>
          <a:p>
            <a:pPr marL="391944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400" b="1" dirty="0" smtClean="0"/>
              <a:t>User-defined shapes</a:t>
            </a:r>
          </a:p>
          <a:p>
            <a:pPr marL="616932" lvl="1" indent="-299984">
              <a:buFont typeface="Arial" charset="0"/>
              <a:buChar char="■"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r>
              <a:rPr lang="en-US" sz="2000" dirty="0" smtClean="0"/>
              <a:t>Using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TriangleMesh</a:t>
            </a:r>
            <a:r>
              <a:rPr lang="en-US" sz="2000" dirty="0"/>
              <a:t> </a:t>
            </a:r>
            <a:r>
              <a:rPr lang="en-US" sz="2000" dirty="0" smtClean="0"/>
              <a:t>/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MeshView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960" indent="0">
              <a:buNone/>
              <a:tabLst>
                <a:tab pos="120530" algn="l"/>
                <a:tab pos="634788" algn="l"/>
                <a:tab pos="1149047" algn="l"/>
                <a:tab pos="1663305" algn="l"/>
                <a:tab pos="2177564" algn="l"/>
                <a:tab pos="2691822" algn="l"/>
                <a:tab pos="3206081" algn="l"/>
                <a:tab pos="3720340" algn="l"/>
                <a:tab pos="4234598" algn="l"/>
                <a:tab pos="4748857" algn="l"/>
                <a:tab pos="5263115" algn="l"/>
              </a:tabLst>
            </a:pPr>
            <a:endParaRPr lang="en-US" dirty="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8FDA04DD-0688-4FF8-A8AF-7926FFEE5677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8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874" y="1259238"/>
            <a:ext cx="3083558" cy="3113671"/>
          </a:xfrm>
          <a:prstGeom prst="rect">
            <a:avLst/>
          </a:prstGeom>
        </p:spPr>
      </p:pic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9521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SzPct val="100000"/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</a:tabLst>
            </a:pPr>
            <a:fld id="{AD16835C-F9FE-4B4A-A31F-0836FA49DFC1}" type="slidenum">
              <a:rPr lang="en-US" sz="675">
                <a:solidFill>
                  <a:srgbClr val="000000"/>
                </a:solidFill>
                <a:ea typeface="Gill Sans"/>
                <a:cs typeface="Gill Sans"/>
              </a:rPr>
              <a:pPr algn="ctr">
                <a:buSzPct val="100000"/>
                <a:tabLst>
                  <a:tab pos="0" algn="l"/>
                  <a:tab pos="514259" algn="l"/>
                  <a:tab pos="1028517" algn="l"/>
                  <a:tab pos="1542776" algn="l"/>
                  <a:tab pos="2057034" algn="l"/>
                  <a:tab pos="2571293" algn="l"/>
                  <a:tab pos="3085551" algn="l"/>
                  <a:tab pos="3599810" algn="l"/>
                  <a:tab pos="4114068" algn="l"/>
                  <a:tab pos="4628327" algn="l"/>
                  <a:tab pos="5142586" algn="l"/>
                  <a:tab pos="5656844" algn="l"/>
                </a:tabLst>
              </a:pPr>
              <a:t>9</a:t>
            </a:fld>
            <a:endParaRPr lang="en-US" sz="675">
              <a:solidFill>
                <a:srgbClr val="000000"/>
              </a:solidFill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514259" algn="l"/>
                <a:tab pos="1028517" algn="l"/>
                <a:tab pos="1542776" algn="l"/>
                <a:tab pos="2057034" algn="l"/>
                <a:tab pos="2571293" algn="l"/>
                <a:tab pos="3085551" algn="l"/>
                <a:tab pos="3599810" algn="l"/>
                <a:tab pos="4114068" algn="l"/>
                <a:tab pos="4628327" algn="l"/>
                <a:tab pos="5142586" algn="l"/>
                <a:tab pos="5656844" algn="l"/>
                <a:tab pos="5699699" algn="l"/>
                <a:tab pos="6106820" algn="l"/>
                <a:tab pos="6513942" algn="l"/>
                <a:tab pos="6921063" algn="l"/>
                <a:tab pos="7328184" algn="l"/>
                <a:tab pos="7735306" algn="l"/>
                <a:tab pos="8142427" algn="l"/>
                <a:tab pos="8549549" algn="l"/>
              </a:tabLst>
            </a:pPr>
            <a:r>
              <a:rPr lang="en-US" dirty="0" smtClean="0"/>
              <a:t>Creating Primitive Shapes and Materials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6148" y="1712810"/>
            <a:ext cx="5550750" cy="2224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874" y="1259238"/>
            <a:ext cx="3083558" cy="31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5355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vaOne_Template_16x9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32677</TotalTime>
  <Words>408</Words>
  <Application>Microsoft Macintosh PowerPoint</Application>
  <PresentationFormat>On-screen Show (16:9)</PresentationFormat>
  <Paragraphs>104</Paragraphs>
  <Slides>27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JavaOne_Template_16x9</vt:lpstr>
      <vt:lpstr>JavaFX 3D in 10 Minutes</vt:lpstr>
      <vt:lpstr>JavaFX 3D  in 10 Minutes    </vt:lpstr>
      <vt:lpstr>JavaFX 3D Use Cases</vt:lpstr>
      <vt:lpstr>JavaFX 3D Use Cases</vt:lpstr>
      <vt:lpstr> Inventory and Process  Visualization Example</vt:lpstr>
      <vt:lpstr>3D Model of the Cranes</vt:lpstr>
      <vt:lpstr>Slide 7</vt:lpstr>
      <vt:lpstr>Mesh Geometry (3D Shapes)</vt:lpstr>
      <vt:lpstr>Creating Primitive Shapes and Materials</vt:lpstr>
      <vt:lpstr>3D Materials and Textures</vt:lpstr>
      <vt:lpstr>Duke’s nose has a Diffuse Map texture</vt:lpstr>
      <vt:lpstr>This planet has a Bump Map texture</vt:lpstr>
      <vt:lpstr>UV Mapping Textures to Shapes</vt:lpstr>
      <vt:lpstr>Placing a Texture on a Sphere</vt:lpstr>
      <vt:lpstr>Placing a Texture on a Sphere</vt:lpstr>
      <vt:lpstr>3D Lights</vt:lpstr>
      <vt:lpstr>Lights, Camera, Action!</vt:lpstr>
      <vt:lpstr>Example 3D Multi-touch App: ZenGuitar3D     </vt:lpstr>
      <vt:lpstr>I’ll play music...Will you push your button?</vt:lpstr>
      <vt:lpstr>Rotating Instrument Picker  with Scroll Gesture</vt:lpstr>
      <vt:lpstr>Knock, Knock, Knock, Penny... </vt:lpstr>
      <vt:lpstr>Using Scroll Gesture for X/Y Rotate</vt:lpstr>
      <vt:lpstr>Gardenia Open on the Chinese Guitar</vt:lpstr>
      <vt:lpstr>Playing with  JavaFX 3D   </vt:lpstr>
      <vt:lpstr>Start Here: http://javafxcommunity.com  </vt:lpstr>
      <vt:lpstr>Download JDK 8 Early Access Release 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Jim Weaver</cp:lastModifiedBy>
  <cp:revision>1686</cp:revision>
  <cp:lastPrinted>2012-08-08T17:55:43Z</cp:lastPrinted>
  <dcterms:created xsi:type="dcterms:W3CDTF">2013-07-22T05:26:07Z</dcterms:created>
  <dcterms:modified xsi:type="dcterms:W3CDTF">2013-07-22T09:11:10Z</dcterms:modified>
</cp:coreProperties>
</file>