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29"/>
  </p:notesMasterIdLst>
  <p:handoutMasterIdLst>
    <p:handoutMasterId r:id="rId30"/>
  </p:handoutMasterIdLst>
  <p:sldIdLst>
    <p:sldId id="1167" r:id="rId2"/>
    <p:sldId id="1143" r:id="rId3"/>
    <p:sldId id="1144" r:id="rId4"/>
    <p:sldId id="1168" r:id="rId5"/>
    <p:sldId id="1146" r:id="rId6"/>
    <p:sldId id="1147" r:id="rId7"/>
    <p:sldId id="1148" r:id="rId8"/>
    <p:sldId id="1149" r:id="rId9"/>
    <p:sldId id="1150" r:id="rId10"/>
    <p:sldId id="1151" r:id="rId11"/>
    <p:sldId id="1152" r:id="rId12"/>
    <p:sldId id="1153" r:id="rId13"/>
    <p:sldId id="1154" r:id="rId14"/>
    <p:sldId id="1155" r:id="rId15"/>
    <p:sldId id="1156" r:id="rId16"/>
    <p:sldId id="1157" r:id="rId17"/>
    <p:sldId id="1158" r:id="rId18"/>
    <p:sldId id="1159" r:id="rId19"/>
    <p:sldId id="1170" r:id="rId20"/>
    <p:sldId id="1160" r:id="rId21"/>
    <p:sldId id="1171" r:id="rId22"/>
    <p:sldId id="1161" r:id="rId23"/>
    <p:sldId id="1172" r:id="rId24"/>
    <p:sldId id="1162" r:id="rId25"/>
    <p:sldId id="1163" r:id="rId26"/>
    <p:sldId id="1164" r:id="rId27"/>
    <p:sldId id="1173" r:id="rId28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000"/>
    <a:srgbClr val="B90000"/>
    <a:srgbClr val="FFA200"/>
    <a:srgbClr val="F79403"/>
    <a:srgbClr val="FBA305"/>
    <a:srgbClr val="FFB500"/>
    <a:srgbClr val="F6B000"/>
    <a:srgbClr val="5EA3C2"/>
    <a:srgbClr val="F2E9E6"/>
    <a:srgbClr val="D6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76755" autoAdjust="0"/>
  </p:normalViewPr>
  <p:slideViewPr>
    <p:cSldViewPr snapToGrid="0" showGuides="1">
      <p:cViewPr>
        <p:scale>
          <a:sx n="100" d="100"/>
          <a:sy n="100" d="100"/>
        </p:scale>
        <p:origin x="-246" y="-102"/>
      </p:cViewPr>
      <p:guideLst>
        <p:guide orient="horz" pos="3239"/>
        <p:guide/>
      </p:guideLst>
    </p:cSldViewPr>
  </p:slideViewPr>
  <p:outlineViewPr>
    <p:cViewPr>
      <p:scale>
        <a:sx n="33" d="100"/>
        <a:sy n="33" d="100"/>
      </p:scale>
      <p:origin x="0" y="5718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D947C51-6376-4B7B-92D9-60551EAD1E86}" type="datetime1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13BB207-EEFB-4EF5-98AD-E6598872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18D203-B179-41E3-9652-13EE18A56AE3}" type="datetime1">
              <a:rPr lang="en-US"/>
              <a:pPr>
                <a:defRPr/>
              </a:pPr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AB20D5-2F44-4878-AC3F-E2DCBCFE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4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57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3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10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28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25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64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30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7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43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5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79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9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58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58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58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90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75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80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0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0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7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61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8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0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nl-B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2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2988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160463"/>
            <a:ext cx="9144000" cy="2971800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100000">
                <a:srgbClr val="B3B3B3"/>
              </a:gs>
            </a:gsLst>
            <a:lin ang="5400000"/>
          </a:gradFill>
          <a:ln>
            <a:noFill/>
          </a:ln>
          <a:effectLst>
            <a:outerShdw blurRad="152400" dist="63500" dir="7799993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2" descr="Java_blk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688" y="2025650"/>
            <a:ext cx="35734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04347" y="1459241"/>
            <a:ext cx="5029186" cy="2410019"/>
          </a:xfrm>
        </p:spPr>
        <p:txBody>
          <a:bodyPr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119038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990850" y="1160463"/>
            <a:ext cx="6153150" cy="2971800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100000">
                <a:srgbClr val="B3B3B3"/>
              </a:gs>
            </a:gsLst>
            <a:lin ang="5400000"/>
          </a:gradFill>
          <a:ln>
            <a:noFill/>
          </a:ln>
          <a:effectLst>
            <a:outerShdw blurRad="152400" dist="63500" dir="360001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539760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716088"/>
            <a:ext cx="4284663" cy="2420937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100000">
                <a:srgbClr val="B3B3B3"/>
              </a:gs>
            </a:gsLst>
            <a:lin ang="5400000"/>
          </a:gradFill>
          <a:ln>
            <a:noFill/>
          </a:ln>
          <a:effectLst>
            <a:outerShdw blurRad="152400" dist="63500" dir="7799993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588" y="1157288"/>
            <a:ext cx="4291012" cy="55086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rtlCol="0" anchor="ctr" anchorCtr="1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 bwMode="white">
          <a:xfrm>
            <a:off x="804346" y="1163620"/>
            <a:ext cx="3412068" cy="544351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837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60463"/>
            <a:ext cx="9144000" cy="297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355469"/>
              </a:gs>
            </a:gsLst>
            <a:lin ang="5400000"/>
          </a:gradFill>
          <a:ln>
            <a:noFill/>
          </a:ln>
          <a:effectLst>
            <a:outerShdw blurRad="152400" dist="635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6223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ChangeArrowheads="1"/>
          </p:cNvSpPr>
          <p:nvPr userDrawn="1"/>
        </p:nvSpPr>
        <p:spPr bwMode="auto">
          <a:xfrm flipH="1">
            <a:off x="3171825" y="1117600"/>
            <a:ext cx="26988" cy="3155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457201" y="1517907"/>
            <a:ext cx="2607406" cy="2488686"/>
          </a:xfrm>
          <a:noFill/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3482976" y="1123950"/>
            <a:ext cx="5236560" cy="3284538"/>
          </a:xfrm>
        </p:spPr>
        <p:txBody>
          <a:bodyPr rtlCol="0" anchor="ctr" anchorCtr="1">
            <a:noAutofit/>
          </a:bodyPr>
          <a:lstStyle>
            <a:lvl1pPr marL="60325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1303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1" descr="JavaOne_clr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113" y="863600"/>
            <a:ext cx="6846887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43876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938" y="4554538"/>
            <a:ext cx="253206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0" y="1571843"/>
            <a:ext cx="5030787" cy="1100723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0554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938" y="4554538"/>
            <a:ext cx="253206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620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938" y="4554538"/>
            <a:ext cx="253206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7061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406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826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58138" y="0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47733" y="4631267"/>
            <a:ext cx="3996267" cy="512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18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81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14297" y="1157287"/>
            <a:ext cx="4109934" cy="2982516"/>
          </a:xfrm>
        </p:spPr>
        <p:txBody>
          <a:bodyPr/>
          <a:lstStyle>
            <a:lvl1pPr>
              <a:defRPr sz="1575"/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  <a:lvl6pPr>
              <a:defRPr sz="1012"/>
            </a:lvl6pPr>
            <a:lvl7pPr>
              <a:defRPr sz="1012"/>
            </a:lvl7pPr>
            <a:lvl8pPr>
              <a:defRPr sz="1012"/>
            </a:lvl8pPr>
            <a:lvl9pPr>
              <a:defRPr sz="1012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09947" y="1157287"/>
            <a:ext cx="4110827" cy="2982516"/>
          </a:xfrm>
        </p:spPr>
        <p:txBody>
          <a:bodyPr/>
          <a:lstStyle>
            <a:lvl1pPr>
              <a:defRPr sz="1575"/>
            </a:lvl1pPr>
            <a:lvl2pPr>
              <a:defRPr sz="1575"/>
            </a:lvl2pPr>
            <a:lvl3pPr>
              <a:defRPr sz="1575"/>
            </a:lvl3pPr>
            <a:lvl4pPr>
              <a:defRPr sz="1575"/>
            </a:lvl4pPr>
            <a:lvl5pPr>
              <a:defRPr sz="1575"/>
            </a:lvl5pPr>
            <a:lvl6pPr>
              <a:defRPr sz="1012"/>
            </a:lvl6pPr>
            <a:lvl7pPr>
              <a:defRPr sz="1012"/>
            </a:lvl7pPr>
            <a:lvl8pPr>
              <a:defRPr sz="1012"/>
            </a:lvl8pPr>
            <a:lvl9pPr>
              <a:defRPr sz="1012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600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393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9236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21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636588"/>
            <a:ext cx="9144000" cy="4189412"/>
            <a:chOff x="0" y="1066800"/>
            <a:chExt cx="9144001" cy="4510071"/>
          </a:xfrm>
        </p:grpSpPr>
        <p:sp>
          <p:nvSpPr>
            <p:cNvPr id="5" name="Rectangle 4"/>
            <p:cNvSpPr/>
            <p:nvPr/>
          </p:nvSpPr>
          <p:spPr>
            <a:xfrm>
              <a:off x="0" y="1066800"/>
              <a:ext cx="9140826" cy="431011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1250">
                  <a:schemeClr val="bg1"/>
                </a:gs>
                <a:gs pos="66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98" y="5326698"/>
              <a:ext cx="9141503" cy="250173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1250">
                  <a:schemeClr val="bg1">
                    <a:alpha val="0"/>
                  </a:schemeClr>
                </a:gs>
                <a:gs pos="42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4063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661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5382A1"/>
              </a:gs>
              <a:gs pos="80000">
                <a:srgbClr val="355469"/>
              </a:gs>
              <a:gs pos="100000">
                <a:srgbClr val="355469"/>
              </a:gs>
            </a:gsLst>
            <a:lin ang="5400000"/>
          </a:gradFill>
          <a:ln>
            <a:noFill/>
          </a:ln>
          <a:effectLst>
            <a:outerShdw blurRad="152400" dist="635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943600" y="0"/>
            <a:ext cx="3200400" cy="5143500"/>
          </a:xfrm>
          <a:prstGeom prst="rect">
            <a:avLst/>
          </a:prstGeom>
          <a:gradFill rotWithShape="1">
            <a:gsLst>
              <a:gs pos="0">
                <a:srgbClr val="5382A1"/>
              </a:gs>
              <a:gs pos="80000">
                <a:srgbClr val="355469"/>
              </a:gs>
              <a:gs pos="100000">
                <a:srgbClr val="355469"/>
              </a:gs>
            </a:gsLst>
            <a:lin ang="5400000"/>
          </a:gradFill>
          <a:ln>
            <a:noFill/>
          </a:ln>
          <a:effectLst>
            <a:outerShdw blurRad="635000" algn="tl" rotWithShape="0">
              <a:srgbClr val="808080">
                <a:alpha val="54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22" descr="JavaOne_wh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0"/>
            <a:ext cx="23320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 bwMode="white">
          <a:xfrm>
            <a:off x="451484" y="1583267"/>
            <a:ext cx="5026449" cy="123065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05091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5400"/>
            <a:ext cx="9144000" cy="516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-25400"/>
            <a:ext cx="9144000" cy="4157663"/>
          </a:xfrm>
          <a:prstGeom prst="rect">
            <a:avLst/>
          </a:prstGeom>
          <a:gradFill rotWithShape="1">
            <a:gsLst>
              <a:gs pos="0">
                <a:srgbClr val="5382A1"/>
              </a:gs>
              <a:gs pos="80000">
                <a:srgbClr val="355469"/>
              </a:gs>
              <a:gs pos="100000">
                <a:srgbClr val="355469"/>
              </a:gs>
            </a:gsLst>
            <a:lin ang="5400000"/>
          </a:gradFill>
          <a:ln>
            <a:noFill/>
          </a:ln>
          <a:effectLst>
            <a:outerShdw blurRad="152400" dist="635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943600" y="-25400"/>
            <a:ext cx="3200400" cy="4157663"/>
          </a:xfrm>
          <a:prstGeom prst="rect">
            <a:avLst/>
          </a:prstGeom>
          <a:gradFill rotWithShape="1">
            <a:gsLst>
              <a:gs pos="0">
                <a:srgbClr val="5382A1"/>
              </a:gs>
              <a:gs pos="80000">
                <a:srgbClr val="355469"/>
              </a:gs>
              <a:gs pos="100000">
                <a:srgbClr val="355469"/>
              </a:gs>
            </a:gsLst>
            <a:lin ang="5400000"/>
          </a:gradFill>
          <a:ln>
            <a:noFill/>
          </a:ln>
          <a:effectLst>
            <a:outerShdw blurRad="635000" algn="tl" rotWithShape="0">
              <a:srgbClr val="808080">
                <a:alpha val="54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" name="Picture 25" descr="JavaOne_wh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0"/>
            <a:ext cx="23320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 bwMode="white">
          <a:xfrm>
            <a:off x="451485" y="1583267"/>
            <a:ext cx="5026448" cy="123065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75138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60463"/>
            <a:ext cx="9144000" cy="2979737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100000">
                <a:srgbClr val="B3B3B3"/>
              </a:gs>
            </a:gsLst>
            <a:lin ang="5400000"/>
          </a:gradFill>
          <a:ln>
            <a:noFill/>
          </a:ln>
          <a:effectLst>
            <a:outerShdw blurRad="152400" dist="63500" dir="7799993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04981" y="245538"/>
            <a:ext cx="7771752" cy="76199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116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5715000" y="0"/>
            <a:ext cx="3429000" cy="5143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355469"/>
              </a:gs>
            </a:gsLst>
            <a:lin ang="5400000"/>
          </a:gradFill>
          <a:ln>
            <a:noFill/>
          </a:ln>
          <a:effectLst>
            <a:outerShdw blurRad="152400" dist="63500" dir="10500019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6765925" y="4646613"/>
            <a:ext cx="2038350" cy="457200"/>
            <a:chOff x="6765364" y="4646084"/>
            <a:chExt cx="2038432" cy="457200"/>
          </a:xfrm>
        </p:grpSpPr>
        <p:pic>
          <p:nvPicPr>
            <p:cNvPr id="6" name="Picture 25" descr="O_signature_wht_rgb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452" y="4819820"/>
              <a:ext cx="919344" cy="28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 descr="Java_clr_hori.bmp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159" b="15044"/>
            <a:stretch>
              <a:fillRect/>
            </a:stretch>
          </p:blipFill>
          <p:spPr bwMode="auto">
            <a:xfrm>
              <a:off x="6765364" y="4646084"/>
              <a:ext cx="948422" cy="43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1" y="1571843"/>
            <a:ext cx="4709053" cy="1100723"/>
          </a:xfrm>
        </p:spPr>
        <p:txBody>
          <a:bodyPr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83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5715000" y="0"/>
            <a:ext cx="3429000" cy="463073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100000">
                <a:srgbClr val="B3B3B3"/>
              </a:gs>
            </a:gsLst>
            <a:lin ang="5400000"/>
          </a:gradFill>
          <a:ln>
            <a:noFill/>
          </a:ln>
          <a:effectLst>
            <a:outerShdw blurRad="152400" dist="63500" dir="11700004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1" y="1571843"/>
            <a:ext cx="4709040" cy="110072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7255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5715000" y="0"/>
            <a:ext cx="3429000" cy="463073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100000">
                <a:srgbClr val="B3B3B3"/>
              </a:gs>
            </a:gsLst>
            <a:lin ang="5400000"/>
          </a:gradFill>
          <a:ln>
            <a:noFill/>
          </a:ln>
          <a:effectLst>
            <a:outerShdw blurRad="152400" dist="63500" dir="11700004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4"/>
          <p:cNvGrpSpPr>
            <a:grpSpLocks/>
          </p:cNvGrpSpPr>
          <p:nvPr userDrawn="1"/>
        </p:nvGrpSpPr>
        <p:grpSpPr bwMode="auto">
          <a:xfrm>
            <a:off x="6477000" y="1004888"/>
            <a:ext cx="2062163" cy="2828925"/>
            <a:chOff x="6229998" y="1330109"/>
            <a:chExt cx="2062556" cy="2829665"/>
          </a:xfrm>
        </p:grpSpPr>
        <p:pic>
          <p:nvPicPr>
            <p:cNvPr id="7" name="Picture 22" descr="Java_blk_rgb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998" y="3012082"/>
              <a:ext cx="2062556" cy="114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196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 descr="Java_blk_rgb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045" y="1330109"/>
              <a:ext cx="1534600" cy="184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10196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1" y="1293547"/>
            <a:ext cx="4709040" cy="64657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02760" y="1963738"/>
            <a:ext cx="3840801" cy="1876742"/>
          </a:xfrm>
        </p:spPr>
        <p:txBody>
          <a:bodyPr/>
          <a:lstStyle>
            <a:lvl1pPr marL="0" indent="0">
              <a:buNone/>
              <a:defRPr sz="2400"/>
            </a:lvl1pPr>
            <a:lvl2pPr marL="403225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http://us.f1423.mail.yahoo.com/ya/download?mid=2%5f0%5f0%5f1%5f182849%5fAIX0i2IAAVwYUFpQiAmLHxA08ro&amp;pid=1.2.4&amp;fid=Inbox&amp;inline=1&amp;appid=YahooMailNeoCL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9" y="3519185"/>
            <a:ext cx="1152525" cy="10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98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4863" y="246063"/>
            <a:ext cx="8229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4863" y="1524000"/>
            <a:ext cx="82296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grpSp>
        <p:nvGrpSpPr>
          <p:cNvPr id="1028" name="Group 13"/>
          <p:cNvGrpSpPr>
            <a:grpSpLocks/>
          </p:cNvGrpSpPr>
          <p:nvPr/>
        </p:nvGrpSpPr>
        <p:grpSpPr bwMode="auto">
          <a:xfrm>
            <a:off x="598488" y="4913313"/>
            <a:ext cx="2538413" cy="219075"/>
            <a:chOff x="597807" y="4913790"/>
            <a:chExt cx="2538530" cy="219168"/>
          </a:xfrm>
        </p:grpSpPr>
        <p:sp>
          <p:nvSpPr>
            <p:cNvPr id="1034" name="Text Box 14"/>
            <p:cNvSpPr txBox="1">
              <a:spLocks noChangeArrowheads="1"/>
            </p:cNvSpPr>
            <p:nvPr userDrawn="1"/>
          </p:nvSpPr>
          <p:spPr bwMode="auto">
            <a:xfrm>
              <a:off x="631146" y="4913790"/>
              <a:ext cx="2505191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523" tIns="17262" rIns="34523" bIns="17262"/>
            <a:lstStyle>
              <a:lvl1pPr defTabSz="3413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3413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3413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3413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341313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341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341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341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341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>
                <a:buNone/>
              </a:pPr>
              <a:r>
                <a:rPr lang="en-US" sz="600" b="0" i="0" dirty="0" err="1">
                  <a:latin typeface="Arial" pitchFamily="34" charset="0"/>
                  <a:ea typeface="黑体" pitchFamily="49" charset="-122"/>
                  <a:cs typeface="Arial" pitchFamily="34" charset="0"/>
                </a:rPr>
                <a:t>版权所有</a:t>
              </a:r>
              <a:r>
                <a:rPr lang="en-US" sz="600" b="0" i="0" dirty="0">
                  <a:latin typeface="Arial" pitchFamily="34" charset="0"/>
                  <a:ea typeface="黑体" pitchFamily="49" charset="-122"/>
                  <a:cs typeface="Arial" pitchFamily="34" charset="0"/>
                </a:rPr>
                <a:t> © 2013，Oracle 和/</a:t>
              </a:r>
              <a:r>
                <a:rPr lang="en-US" sz="600" b="0" i="0" dirty="0" err="1">
                  <a:latin typeface="Arial" pitchFamily="34" charset="0"/>
                  <a:ea typeface="黑体" pitchFamily="49" charset="-122"/>
                  <a:cs typeface="Arial" pitchFamily="34" charset="0"/>
                </a:rPr>
                <a:t>或其关联公司</a:t>
              </a:r>
              <a:r>
                <a:rPr lang="en-US" sz="600" b="0" i="0" dirty="0">
                  <a:latin typeface="Arial" pitchFamily="34" charset="0"/>
                  <a:ea typeface="黑体" pitchFamily="49" charset="-122"/>
                  <a:cs typeface="Arial" pitchFamily="34" charset="0"/>
                </a:rPr>
                <a:t>。</a:t>
              </a:r>
              <a:r>
                <a:rPr lang="en-US" sz="600" b="0" i="0" dirty="0" err="1">
                  <a:latin typeface="Arial" pitchFamily="34" charset="0"/>
                  <a:ea typeface="黑体" pitchFamily="49" charset="-122"/>
                  <a:cs typeface="Arial" pitchFamily="34" charset="0"/>
                </a:rPr>
                <a:t>保留所有权利</a:t>
              </a:r>
              <a:r>
                <a:rPr lang="en-US" sz="600" b="0" i="0" dirty="0">
                  <a:latin typeface="Arial" pitchFamily="34" charset="0"/>
                  <a:ea typeface="黑体" pitchFamily="49" charset="-122"/>
                  <a:cs typeface="Arial" pitchFamily="34" charset="0"/>
                </a:rPr>
                <a:t>。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6024"/>
              <a:ext cx="1587" cy="9687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438" y="4936024"/>
              <a:ext cx="1587" cy="9687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355600" y="4883150"/>
            <a:ext cx="2794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buNone/>
            </a:pPr>
            <a:fld id="{F4B8C815-2E4A-4A09-936C-8CD045005A74}" type="slidenum">
              <a:rPr lang="en-US" sz="600" b="0" i="0">
                <a:latin typeface="Arial"/>
                <a:ea typeface="ＭＳ Ｐゴシック"/>
                <a:cs typeface="+mn-cs"/>
              </a:rPr>
              <a:pPr algn="r">
                <a:buNone/>
              </a:pPr>
              <a:t>‹#›</a:t>
            </a:fld>
            <a:endParaRPr lang="en-US" sz="600" b="0" i="0"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030" name="Group 17"/>
          <p:cNvGrpSpPr>
            <a:grpSpLocks/>
          </p:cNvGrpSpPr>
          <p:nvPr/>
        </p:nvGrpSpPr>
        <p:grpSpPr bwMode="auto">
          <a:xfrm>
            <a:off x="6686550" y="4641850"/>
            <a:ext cx="2117725" cy="515938"/>
            <a:chOff x="6687321" y="4628635"/>
            <a:chExt cx="2116475" cy="516126"/>
          </a:xfrm>
        </p:grpSpPr>
        <p:pic>
          <p:nvPicPr>
            <p:cNvPr id="1031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24" descr="JavaOne_clr.bmp"/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321" y="4628635"/>
              <a:ext cx="1164708" cy="51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  <p:sldLayoutId id="2147484426" r:id="rId12"/>
    <p:sldLayoutId id="2147484427" r:id="rId13"/>
    <p:sldLayoutId id="2147484428" r:id="rId14"/>
    <p:sldLayoutId id="2147484429" r:id="rId15"/>
    <p:sldLayoutId id="2147484430" r:id="rId16"/>
    <p:sldLayoutId id="2147484431" r:id="rId17"/>
    <p:sldLayoutId id="2147484432" r:id="rId18"/>
    <p:sldLayoutId id="2147484435" r:id="rId19"/>
    <p:sldLayoutId id="2147484439" r:id="rId20"/>
    <p:sldLayoutId id="2147484440" r:id="rId21"/>
    <p:sldLayoutId id="2147484441" r:id="rId22"/>
    <p:sldLayoutId id="2147484442" r:id="rId23"/>
    <p:sldLayoutId id="2147484443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  <a:cs typeface="Arial" pitchFamily="-65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  <a:cs typeface="Arial" pitchFamily="-65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  <a:cs typeface="Arial" pitchFamily="-65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  <a:cs typeface="Arial" pitchFamily="-65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228600" indent="-168275" algn="l" defTabSz="228600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marL="631825" indent="-228600" algn="l" defTabSz="228600" rtl="0" eaLnBrk="0" fontAlgn="base" hangingPunct="0">
        <a:spcBef>
          <a:spcPct val="0"/>
        </a:spcBef>
        <a:spcAft>
          <a:spcPts val="600"/>
        </a:spcAft>
        <a:buSzPct val="85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2pPr>
      <a:lvl3pPr marL="974725" indent="-174625" algn="l" defTabSz="228600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3pPr>
      <a:lvl4pPr marL="1431925" indent="-228600" algn="l" defTabSz="228600" rtl="0" eaLnBrk="0" fontAlgn="base" hangingPunct="0">
        <a:spcBef>
          <a:spcPct val="0"/>
        </a:spcBef>
        <a:spcAft>
          <a:spcPts val="600"/>
        </a:spcAft>
        <a:buSzPct val="85000"/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4pPr>
      <a:lvl5pPr marL="1828800" indent="-168275" algn="l" rtl="0" eaLnBrk="0" fontAlgn="base" hangingPunct="0">
        <a:spcBef>
          <a:spcPct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ＭＳ Ｐゴシック" pitchFamily="-65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60350" y="2053590"/>
            <a:ext cx="5136515" cy="760334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10 </a:t>
            </a:r>
            <a:r>
              <a:rPr lang="en-US" sz="2800" b="1" i="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分钟了解</a:t>
            </a:r>
            <a:r>
              <a:rPr lang="en-US" sz="2800" b="1" i="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JavaFX</a:t>
            </a:r>
            <a:r>
              <a:rPr lang="en-US" sz="2800" b="1" i="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 3D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60350" y="2821142"/>
            <a:ext cx="5416550" cy="986438"/>
          </a:xfrm>
        </p:spPr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0" i="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Jim Weaver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0" i="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Java </a:t>
            </a:r>
            <a:r>
              <a:rPr lang="en-US" sz="1800" b="0" i="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技术大使</a:t>
            </a:r>
            <a:endParaRPr lang="en-US" sz="1800" b="0" i="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0" i="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james.weaver@oracle.com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6" name="Picture Placeholder 5" descr="Java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  <p:pic>
        <p:nvPicPr>
          <p:cNvPr id="2" name="Picture 1" descr="twitter-bird-blue-on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4474658"/>
            <a:ext cx="406400" cy="406400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755650" y="4506034"/>
            <a:ext cx="2165350" cy="362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286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4725" indent="-17462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1682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en-US" sz="1800" b="0" i="0"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/>
                <a:cs typeface="+mn-cs"/>
              </a:rPr>
              <a:t>@javafxpert</a:t>
            </a:r>
          </a:p>
        </p:txBody>
      </p:sp>
      <p:pic>
        <p:nvPicPr>
          <p:cNvPr id="9" name="Picture 8" descr="weib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68" y="3953933"/>
            <a:ext cx="404284" cy="404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9800" y="427566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 bwMode="auto">
          <a:xfrm>
            <a:off x="759884" y="3981076"/>
            <a:ext cx="3591983" cy="34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spc="0" baseline="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weibo.com/</a:t>
            </a:r>
            <a:r>
              <a:rPr lang="en-US" sz="1800" b="0" i="0" u="none" strike="noStrike" cap="none" spc="0" baseline="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JavaFXpert</a:t>
            </a:r>
            <a:r>
              <a:rPr lang="en-US" sz="1800" b="0" i="0" u="none" strike="noStrike" cap="none" spc="0" baseline="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 </a:t>
            </a:r>
            <a:r>
              <a:rPr lang="en-US" sz="1800" b="0" i="0" u="none" strike="noStrike" cap="none" spc="0" baseline="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/>
              </a:rPr>
              <a:t>请关注我</a:t>
            </a:r>
            <a:endParaRPr lang="en-US" sz="1800" b="0" i="0" u="none" strike="noStrike" cap="none" spc="0" baseline="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43000"/>
                  </a:srgbClr>
                </a:outerShdw>
              </a:effectLst>
              <a:latin typeface="黑体" pitchFamily="49" charset="-122"/>
              <a:ea typeface="黑体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5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3D 材料和纹理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26143" y="1422175"/>
            <a:ext cx="5805714" cy="3246437"/>
          </a:xfrm>
        </p:spPr>
        <p:txBody>
          <a:bodyPr/>
          <a:lstStyle/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PhongMaterial</a:t>
            </a:r>
            <a:r>
              <a:rPr lang="en-US" sz="24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具有以下属性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12648" lvl="1" indent="-301752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■"/>
            </a:pP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环境色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12648" lvl="1" indent="-301752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■"/>
            </a:pP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漫射色、漫射图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12648" lvl="1" indent="-301752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■"/>
            </a:pP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高光色、高光图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12648" lvl="1" indent="-301752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■"/>
            </a:pP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高光强度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12648" lvl="1" indent="-301752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■"/>
            </a:pP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凹凸图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12648" lvl="1" indent="-301752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■"/>
            </a:pP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自发光图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9144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8FDA04DD-0688-4FF8-A8AF-7926FFEE5677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10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3557" y="646396"/>
            <a:ext cx="733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>
                <a:solidFill>
                  <a:srgbClr val="5382A1"/>
                </a:solidFill>
                <a:latin typeface="Arial"/>
                <a:ea typeface="ＭＳ Ｐゴシック"/>
                <a:cs typeface="+mn-cs"/>
              </a:rPr>
              <a:t>https://wikis.oracle.com/display/OpenJDK/3D+Features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83" y="1233714"/>
            <a:ext cx="1496134" cy="908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54" y="2395468"/>
            <a:ext cx="1494763" cy="907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82" y="3549120"/>
            <a:ext cx="1496134" cy="90880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4626429" y="2521857"/>
            <a:ext cx="2467237" cy="3265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626429" y="2648857"/>
            <a:ext cx="2485380" cy="9106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703286" y="3844464"/>
            <a:ext cx="4390380" cy="417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13" name="Picture 12" descr="Icon-Ma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130644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dirty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Duke </a:t>
            </a:r>
            <a:r>
              <a:rPr lang="en-US" sz="2800" b="1" i="0" dirty="0" err="1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的鼻子为</a:t>
            </a:r>
            <a:r>
              <a:rPr lang="en-US" sz="2800" b="1" i="1" dirty="0" err="1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漫射图</a:t>
            </a:r>
            <a:r>
              <a:rPr lang="en-US" sz="2800" b="1" i="0" dirty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1" i="0" dirty="0" smtClean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1" i="0" dirty="0" err="1" smtClean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纹理</a:t>
            </a:r>
            <a:endParaRPr lang="en-US" sz="2800" b="1" i="0" dirty="0">
              <a:solidFill>
                <a:srgbClr val="1A1718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8FDA04DD-0688-4FF8-A8AF-7926FFEE5677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11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3" y="829927"/>
            <a:ext cx="3918858" cy="3456317"/>
          </a:xfrm>
          <a:prstGeom prst="rect">
            <a:avLst/>
          </a:prstGeom>
          <a:effectLst>
            <a:reflection stA="55000" endPos="10000" dist="12700" dir="5400000" sy="-100000" algn="bl" rotWithShape="0"/>
          </a:effectLst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18067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dirty="0" err="1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此星球为</a:t>
            </a:r>
            <a:r>
              <a:rPr lang="en-US" sz="2800" b="1" i="1" dirty="0" err="1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凹凸图</a:t>
            </a:r>
            <a:r>
              <a:rPr lang="en-US" sz="2800" b="1" i="0" dirty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1" i="0" dirty="0" smtClean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800" b="1" i="0" dirty="0" err="1" smtClean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纹理</a:t>
            </a:r>
            <a:endParaRPr lang="en-US" sz="2800" b="1" i="0" dirty="0">
              <a:solidFill>
                <a:srgbClr val="1A1718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8FDA04DD-0688-4FF8-A8AF-7926FFEE5677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12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38" y="825141"/>
            <a:ext cx="3680573" cy="3424235"/>
          </a:xfrm>
          <a:prstGeom prst="rect">
            <a:avLst/>
          </a:prstGeom>
          <a:effectLst>
            <a:reflection stA="55000" endPos="10000" dist="12700" dir="5400000" sy="-100000" algn="bl" rotWithShape="0"/>
          </a:effectLst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302995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66" y="858696"/>
            <a:ext cx="6395627" cy="3357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UV 映射纹理到形状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8FDA04DD-0688-4FF8-A8AF-7926FFEE5677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13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6464" y="1785256"/>
            <a:ext cx="214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b="0" i="0" dirty="0" err="1">
                <a:solidFill>
                  <a:srgbClr val="FF0000"/>
                </a:solidFill>
                <a:ea typeface="黑体" pitchFamily="49" charset="-122"/>
                <a:cs typeface="Arial" pitchFamily="34" charset="0"/>
              </a:rPr>
              <a:t>提示：</a:t>
            </a:r>
            <a:r>
              <a:rPr lang="en-US" sz="1400" b="0" i="1" dirty="0" err="1" smtClean="0">
                <a:solidFill>
                  <a:srgbClr val="FF0000"/>
                </a:solidFill>
                <a:ea typeface="黑体" pitchFamily="49" charset="-122"/>
                <a:cs typeface="Arial" pitchFamily="34" charset="0"/>
              </a:rPr>
              <a:t>纹理</a:t>
            </a:r>
            <a:r>
              <a:rPr lang="en-US" sz="1400" b="0" i="1" dirty="0" smtClean="0">
                <a:solidFill>
                  <a:srgbClr val="FF0000"/>
                </a:solidFill>
                <a:ea typeface="黑体" pitchFamily="49" charset="-122"/>
                <a:cs typeface="Arial" pitchFamily="34" charset="0"/>
              </a:rPr>
              <a:t> </a:t>
            </a:r>
            <a:r>
              <a:rPr lang="en-US" sz="1400" b="0" i="0" dirty="0" err="1" smtClean="0">
                <a:solidFill>
                  <a:srgbClr val="FF0000"/>
                </a:solidFill>
                <a:ea typeface="黑体" pitchFamily="49" charset="-122"/>
                <a:cs typeface="Arial" pitchFamily="34" charset="0"/>
              </a:rPr>
              <a:t>是指要映射到</a:t>
            </a:r>
            <a:r>
              <a:rPr lang="en-US" sz="1400" b="0" i="0" dirty="0" smtClean="0">
                <a:solidFill>
                  <a:srgbClr val="FF0000"/>
                </a:solidFill>
                <a:ea typeface="黑体" pitchFamily="49" charset="-122"/>
                <a:cs typeface="Arial" pitchFamily="34" charset="0"/>
              </a:rPr>
              <a:t> </a:t>
            </a:r>
            <a:r>
              <a:rPr lang="en-US" sz="1400" b="0" i="0" dirty="0">
                <a:solidFill>
                  <a:srgbClr val="FF0000"/>
                </a:solidFill>
                <a:ea typeface="黑体" pitchFamily="49" charset="-122"/>
                <a:cs typeface="Arial" pitchFamily="34" charset="0"/>
              </a:rPr>
              <a:t>3D </a:t>
            </a:r>
            <a:r>
              <a:rPr lang="en-US" sz="1400" b="0" i="0" dirty="0" err="1">
                <a:solidFill>
                  <a:srgbClr val="FF0000"/>
                </a:solidFill>
                <a:ea typeface="黑体" pitchFamily="49" charset="-122"/>
                <a:cs typeface="Arial" pitchFamily="34" charset="0"/>
              </a:rPr>
              <a:t>表面的</a:t>
            </a:r>
            <a:r>
              <a:rPr lang="en-US" sz="1400" b="0" i="0" dirty="0">
                <a:solidFill>
                  <a:srgbClr val="FF0000"/>
                </a:solidFill>
                <a:ea typeface="黑体" pitchFamily="49" charset="-122"/>
                <a:cs typeface="Arial" pitchFamily="34" charset="0"/>
              </a:rPr>
              <a:t> 2D </a:t>
            </a:r>
            <a:r>
              <a:rPr lang="en-US" sz="1400" b="0" i="0" dirty="0" err="1">
                <a:solidFill>
                  <a:srgbClr val="FF0000"/>
                </a:solidFill>
                <a:ea typeface="黑体" pitchFamily="49" charset="-122"/>
                <a:cs typeface="Arial" pitchFamily="34" charset="0"/>
              </a:rPr>
              <a:t>图像</a:t>
            </a:r>
            <a:endParaRPr lang="en-US" sz="1400" b="0" i="0" dirty="0">
              <a:solidFill>
                <a:srgbClr val="FF0000"/>
              </a:solidFill>
              <a:ea typeface="黑体" pitchFamily="49" charset="-122"/>
              <a:cs typeface="Arial" pitchFamily="34" charset="0"/>
            </a:endParaRPr>
          </a:p>
        </p:txBody>
      </p:sp>
      <p:sp>
        <p:nvSpPr>
          <p:cNvPr id="8" name="Double Bracket 7"/>
          <p:cNvSpPr/>
          <p:nvPr/>
        </p:nvSpPr>
        <p:spPr>
          <a:xfrm>
            <a:off x="5297714" y="1785254"/>
            <a:ext cx="2140853" cy="71846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79287" y="4227286"/>
            <a:ext cx="641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i="0" dirty="0" err="1">
                <a:solidFill>
                  <a:srgbClr val="5382A1"/>
                </a:solidFill>
                <a:latin typeface="黑体" pitchFamily="49" charset="-122"/>
                <a:ea typeface="黑体" pitchFamily="49" charset="-122"/>
              </a:rPr>
              <a:t>来源：</a:t>
            </a:r>
            <a:r>
              <a:rPr lang="en-US" sz="1600" b="1" i="0" dirty="0" err="1">
                <a:solidFill>
                  <a:srgbClr val="5382A1"/>
                </a:solidFill>
                <a:latin typeface="Arial"/>
                <a:ea typeface="ＭＳ Ｐゴシック"/>
                <a:cs typeface="+mn-cs"/>
              </a:rPr>
              <a:t>http</a:t>
            </a:r>
            <a:r>
              <a:rPr lang="en-US" sz="1600" b="1" i="0" dirty="0">
                <a:solidFill>
                  <a:srgbClr val="5382A1"/>
                </a:solidFill>
                <a:latin typeface="Arial"/>
                <a:ea typeface="ＭＳ Ｐゴシック"/>
                <a:cs typeface="+mn-cs"/>
              </a:rPr>
              <a:t>://</a:t>
            </a:r>
            <a:r>
              <a:rPr lang="en-US" sz="1600" b="1" i="0" dirty="0" err="1">
                <a:solidFill>
                  <a:srgbClr val="5382A1"/>
                </a:solidFill>
                <a:latin typeface="Arial"/>
                <a:ea typeface="ＭＳ Ｐゴシック"/>
                <a:cs typeface="+mn-cs"/>
              </a:rPr>
              <a:t>en.wikipedia.org</a:t>
            </a:r>
            <a:r>
              <a:rPr lang="en-US" sz="1600" b="1" i="0" dirty="0">
                <a:solidFill>
                  <a:srgbClr val="5382A1"/>
                </a:solidFill>
                <a:latin typeface="Arial"/>
                <a:ea typeface="ＭＳ Ｐゴシック"/>
                <a:cs typeface="+mn-cs"/>
              </a:rPr>
              <a:t>/wiki/File:UVMapping.png </a:t>
            </a:r>
          </a:p>
        </p:txBody>
      </p:sp>
      <p:pic>
        <p:nvPicPr>
          <p:cNvPr id="10" name="Picture 9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0299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将纹理置于球体上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8FDA04DD-0688-4FF8-A8AF-7926FFEE5677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14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6" y="1802641"/>
            <a:ext cx="4780478" cy="2111836"/>
          </a:xfrm>
          <a:prstGeom prst="rect">
            <a:avLst/>
          </a:prstGeom>
          <a:ln w="19050">
            <a:solidFill>
              <a:srgbClr val="6BADF6"/>
            </a:solidFill>
          </a:ln>
          <a:effectLst>
            <a:softEdge rad="12700"/>
          </a:effectLst>
        </p:spPr>
      </p:pic>
      <p:cxnSp>
        <p:nvCxnSpPr>
          <p:cNvPr id="10" name="Straight Arrow Connector 9"/>
          <p:cNvCxnSpPr>
            <a:endCxn id="11" idx="1"/>
          </p:cNvCxnSpPr>
          <p:nvPr/>
        </p:nvCxnSpPr>
        <p:spPr bwMode="auto">
          <a:xfrm flipV="1">
            <a:off x="5098143" y="2850670"/>
            <a:ext cx="762000" cy="1590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9" name="Picture 8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43" y="1291383"/>
            <a:ext cx="3115162" cy="31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2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43" y="1291383"/>
            <a:ext cx="3115162" cy="3118574"/>
          </a:xfrm>
          <a:prstGeom prst="rect">
            <a:avLst/>
          </a:prstGeom>
        </p:spPr>
      </p:pic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将纹理置于球体上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8FDA04DD-0688-4FF8-A8AF-7926FFEE5677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15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3" y="1821665"/>
            <a:ext cx="5232087" cy="2076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399209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3D 灯光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3286" y="1639888"/>
            <a:ext cx="5733141" cy="2478541"/>
          </a:xfrm>
        </p:spPr>
        <p:txBody>
          <a:bodyPr/>
          <a:lstStyle/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在此场景图中，灯光呈现为节点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12648" lvl="1" indent="-301752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■"/>
            </a:pPr>
            <a:r>
              <a:rPr lang="en-US" sz="2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PointLight</a:t>
            </a:r>
            <a:endParaRPr lang="en-US" sz="2400" b="1" i="0" dirty="0">
              <a:solidFill>
                <a:srgbClr val="000000"/>
              </a:solidFill>
              <a:latin typeface="Courier New" pitchFamily="49" charset="0"/>
              <a:ea typeface="黑体" pitchFamily="49" charset="-122"/>
              <a:cs typeface="Courier New" pitchFamily="49" charset="0"/>
            </a:endParaRPr>
          </a:p>
          <a:p>
            <a:pPr marL="612648" lvl="1" indent="-301752" algn="l" defTabSz="228600"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ct val="85000"/>
              <a:buFont typeface="Arial"/>
              <a:buChar char="■"/>
            </a:pPr>
            <a:r>
              <a:rPr lang="en-US" sz="24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AmbientLight</a:t>
            </a:r>
            <a:endParaRPr lang="en-US" sz="2400" b="1" i="0" dirty="0">
              <a:solidFill>
                <a:srgbClr val="000000"/>
              </a:solidFill>
              <a:latin typeface="Courier New" pitchFamily="49" charset="0"/>
              <a:ea typeface="黑体" pitchFamily="49" charset="-122"/>
              <a:cs typeface="Courier New" pitchFamily="49" charset="0"/>
            </a:endParaRPr>
          </a:p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4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如果没有主动灯光，将提供默认灯光</a:t>
            </a:r>
            <a:endParaRPr lang="en-US" sz="24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8FDA04DD-0688-4FF8-A8AF-7926FFEE5677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16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57" y="1364633"/>
            <a:ext cx="3027425" cy="3019968"/>
          </a:xfrm>
          <a:prstGeom prst="rect">
            <a:avLst/>
          </a:prstGeom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46107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AD16835C-F9FE-4B4A-A31F-0836FA49DFC1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17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灯光，摄像机，开拍！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9" y="1540491"/>
            <a:ext cx="4107455" cy="2668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857" y="1364633"/>
            <a:ext cx="3027425" cy="30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77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90" y="989395"/>
            <a:ext cx="3871430" cy="28387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1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3D </a:t>
            </a:r>
            <a:r>
              <a:rPr lang="en-US" sz="4400" dirty="0">
                <a:solidFill>
                  <a:srgbClr val="000000"/>
                </a:solidFill>
                <a:ea typeface="黑体" pitchFamily="49" charset="-122"/>
              </a:rPr>
              <a:t>多点触控应用程序示例：</a:t>
            </a:r>
            <a:r>
              <a:rPr lang="en-US" sz="4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ZenGuitar3D</a:t>
            </a:r>
            <a: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28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2800" b="1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4" name="Picture 3" descr="Fr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379184"/>
            <a:ext cx="3737497" cy="40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1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AD16835C-F9FE-4B4A-A31F-0836FA49DFC1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19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我要演奏音乐</a:t>
            </a:r>
            <a:r>
              <a:rPr lang="en-US" sz="2800" b="1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……</a:t>
            </a:r>
            <a:r>
              <a:rPr lang="zh-CN" altLang="en-US" sz="2800" b="1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你会为我</a:t>
            </a:r>
            <a:r>
              <a:rPr lang="en-US" sz="2800" b="1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按</a:t>
            </a:r>
            <a:r>
              <a:rPr lang="zh-CN" altLang="en-US" sz="2800" b="1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下按钮吗</a:t>
            </a:r>
            <a:r>
              <a:rPr lang="en-US" sz="2800" b="1" i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？</a:t>
            </a:r>
            <a:endParaRPr lang="en-US" sz="2800" b="1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7" name="Picture 6" descr="Fr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30" y="36286"/>
            <a:ext cx="834640" cy="896044"/>
          </a:xfrm>
          <a:prstGeom prst="rect">
            <a:avLst/>
          </a:prstGeom>
        </p:spPr>
      </p:pic>
      <p:pic>
        <p:nvPicPr>
          <p:cNvPr id="9" name="Picture 8" descr="voice-of-chin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333" y="887470"/>
            <a:ext cx="6925732" cy="36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127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15" y="1678821"/>
            <a:ext cx="8229586" cy="406395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10 </a:t>
            </a:r>
            <a:r>
              <a:rPr lang="en-US" sz="4400" b="1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分钟</a:t>
            </a:r>
            <a:r>
              <a:rPr lang="en-US" sz="4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4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4400" b="1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了解</a:t>
            </a:r>
            <a:r>
              <a:rPr lang="en-US" sz="4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4400" b="1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JavaFX</a:t>
            </a:r>
            <a:r>
              <a:rPr lang="en-US" sz="4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3D</a:t>
            </a:r>
            <a:br>
              <a:rPr lang="en-US" sz="4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4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4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4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4400" b="1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4400" b="1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5" name="Picture 4" descr="Icon-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0"/>
            <a:ext cx="3550119" cy="47142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1091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AD16835C-F9FE-4B4A-A31F-0836FA49DFC1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20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启用了滚动手势的</a:t>
            </a:r>
            <a:b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旋转乐器选择器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03" y="1611879"/>
            <a:ext cx="3931525" cy="2769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6" y="1611078"/>
            <a:ext cx="4817516" cy="2756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Fr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30" y="36286"/>
            <a:ext cx="834640" cy="8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249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AD16835C-F9FE-4B4A-A31F-0836FA49DFC1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21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笃、笃、笃，Penny……</a:t>
            </a: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Wingdings"/>
              </a:rPr>
              <a:t></a:t>
            </a:r>
          </a:p>
        </p:txBody>
      </p:sp>
      <p:pic>
        <p:nvPicPr>
          <p:cNvPr id="7" name="Picture 6" descr="Fr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30" y="36286"/>
            <a:ext cx="834640" cy="896044"/>
          </a:xfrm>
          <a:prstGeom prst="rect">
            <a:avLst/>
          </a:prstGeom>
        </p:spPr>
      </p:pic>
      <p:pic>
        <p:nvPicPr>
          <p:cNvPr id="8" name="Picture 7" descr="Knock_penn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714375"/>
            <a:ext cx="47625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127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AD16835C-F9FE-4B4A-A31F-0836FA49DFC1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22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使用滚动手势进行 X/Y 旋转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" y="1696602"/>
            <a:ext cx="5424749" cy="2603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Fr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30" y="36286"/>
            <a:ext cx="834640" cy="896044"/>
          </a:xfrm>
          <a:prstGeom prst="rect">
            <a:avLst/>
          </a:prstGeom>
        </p:spPr>
      </p:pic>
      <p:pic>
        <p:nvPicPr>
          <p:cNvPr id="4" name="Picture 3" descr="Fret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29" y="1116954"/>
            <a:ext cx="3304130" cy="34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127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AD16835C-F9FE-4B4A-A31F-0836FA49DFC1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23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琵琶曲 － 栀子花开</a:t>
            </a:r>
          </a:p>
        </p:txBody>
      </p:sp>
      <p:pic>
        <p:nvPicPr>
          <p:cNvPr id="7" name="Picture 6" descr="Fr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30" y="36286"/>
            <a:ext cx="834640" cy="896044"/>
          </a:xfrm>
          <a:prstGeom prst="rect">
            <a:avLst/>
          </a:prstGeom>
        </p:spPr>
      </p:pic>
      <p:pic>
        <p:nvPicPr>
          <p:cNvPr id="6" name="Picture 5" descr="pipa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1" y="822574"/>
            <a:ext cx="3656868" cy="37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127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78" y="1533681"/>
            <a:ext cx="8229586" cy="1750176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玩转 </a:t>
            </a:r>
            <a:br>
              <a:rPr lang="en-US" sz="44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44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JavaFX 3D</a:t>
            </a:r>
            <a:br>
              <a:rPr lang="en-US" sz="44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44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44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44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44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4400" b="1" i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24" y="974322"/>
            <a:ext cx="4342834" cy="28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15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81" y="-1"/>
            <a:ext cx="1181319" cy="786155"/>
          </a:xfrm>
          <a:prstGeom prst="rect">
            <a:avLst/>
          </a:prstGeom>
        </p:spPr>
      </p:pic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95600FCE-4562-485B-B59B-A1FC79722752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25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952553"/>
            <a:ext cx="8282245" cy="34617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47" y="245538"/>
            <a:ext cx="8229586" cy="406395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从这里开始：</a:t>
            </a:r>
            <a:r>
              <a:rPr lang="en-US" sz="2800" b="1" i="0" dirty="0" err="1">
                <a:solidFill>
                  <a:srgbClr val="5382A1"/>
                </a:solidFill>
                <a:latin typeface="Arial Bold"/>
                <a:ea typeface="黑体" pitchFamily="49" charset="-122"/>
              </a:rPr>
              <a:t>http</a:t>
            </a:r>
            <a:r>
              <a:rPr lang="en-US" sz="2800" b="1" i="0" dirty="0">
                <a:solidFill>
                  <a:srgbClr val="5382A1"/>
                </a:solidFill>
                <a:latin typeface="Arial Bold"/>
                <a:ea typeface="黑体" pitchFamily="49" charset="-122"/>
              </a:rPr>
              <a:t>://</a:t>
            </a:r>
            <a:r>
              <a:rPr lang="en-US" sz="2800" b="1" i="0" dirty="0" err="1">
                <a:solidFill>
                  <a:srgbClr val="5382A1"/>
                </a:solidFill>
                <a:latin typeface="Arial Bold"/>
                <a:ea typeface="黑体" pitchFamily="49" charset="-122"/>
              </a:rPr>
              <a:t>javafxcommunity.com</a:t>
            </a:r>
            <a:r>
              <a:rPr lang="en-US" sz="2800" b="1" i="0" dirty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2800" b="1" i="0" dirty="0">
                <a:solidFill>
                  <a:srgbClr val="5382A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2800" b="1" i="0" dirty="0">
              <a:solidFill>
                <a:srgbClr val="5382A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844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95600FCE-4562-485B-B59B-A1FC79722752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26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3" y="1018937"/>
            <a:ext cx="7015214" cy="3381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81" y="-1"/>
            <a:ext cx="1181319" cy="786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下载 JDK 8 预先试用版本</a:t>
            </a:r>
            <a:b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endParaRPr lang="en-US" sz="2800" b="1" i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614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60350" y="2053590"/>
            <a:ext cx="5136515" cy="760334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谢谢观看！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60350" y="2821142"/>
            <a:ext cx="5416550" cy="986438"/>
          </a:xfrm>
        </p:spPr>
        <p:txBody>
          <a:bodyPr/>
          <a:lstStyle/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0" i="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Jim Weaver</a:t>
            </a: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0" i="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Java </a:t>
            </a:r>
            <a:r>
              <a:rPr lang="en-US" sz="1800" b="0" i="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技术大使</a:t>
            </a:r>
            <a:endParaRPr lang="en-US" sz="1800" b="0" i="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0" i="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james.weaver@oracle.com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6" name="Picture Placeholder 5" descr="Java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  <p:pic>
        <p:nvPicPr>
          <p:cNvPr id="2" name="Picture 1" descr="twitter-bird-blue-on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4474658"/>
            <a:ext cx="406400" cy="406400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755650" y="4506034"/>
            <a:ext cx="2165350" cy="362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286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4725" indent="-17462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1682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en-US" sz="1800" b="0" i="0"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/>
                <a:cs typeface="+mn-cs"/>
              </a:rPr>
              <a:t>@javafxpert</a:t>
            </a:r>
          </a:p>
        </p:txBody>
      </p:sp>
      <p:pic>
        <p:nvPicPr>
          <p:cNvPr id="9" name="Picture 8" descr="weib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68" y="3953933"/>
            <a:ext cx="404284" cy="404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9800" y="427566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 bwMode="auto">
          <a:xfrm>
            <a:off x="759884" y="3981076"/>
            <a:ext cx="3591983" cy="34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spc="0" baseline="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weibo.com/</a:t>
            </a:r>
            <a:r>
              <a:rPr lang="en-US" sz="1800" b="0" i="0" u="none" strike="noStrike" cap="none" spc="0" baseline="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JavaFXpert</a:t>
            </a:r>
            <a:r>
              <a:rPr lang="en-US" sz="1800" b="0" i="0" u="none" strike="noStrike" cap="none" spc="0" baseline="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ea typeface="ＭＳ Ｐゴシック"/>
                <a:cs typeface="Arial"/>
              </a:rPr>
              <a:t> </a:t>
            </a:r>
            <a:r>
              <a:rPr lang="en-US" sz="1800" b="0" i="0" u="none" strike="noStrike" cap="none" spc="0" baseline="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Arial"/>
              </a:rPr>
              <a:t>请关注我</a:t>
            </a:r>
            <a:endParaRPr lang="en-US" sz="1800" b="0" i="0" u="none" strike="noStrike" cap="none" spc="0" baseline="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43000"/>
                  </a:srgbClr>
                </a:outerShdw>
              </a:effectLst>
              <a:latin typeface="黑体" pitchFamily="49" charset="-122"/>
              <a:ea typeface="黑体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5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1A1718"/>
                </a:solidFill>
                <a:ea typeface="黑体" pitchFamily="49" charset="-122"/>
              </a:rPr>
              <a:t>JavaFX 3D 用例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7286" y="1639888"/>
            <a:ext cx="4298950" cy="3246437"/>
          </a:xfrm>
        </p:spPr>
        <p:txBody>
          <a:bodyPr/>
          <a:lstStyle/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000" b="0" i="0">
                <a:solidFill>
                  <a:srgbClr val="000000"/>
                </a:solidFill>
                <a:ea typeface="黑体" pitchFamily="49" charset="-122"/>
              </a:rPr>
              <a:t>库存和流程可视化</a:t>
            </a:r>
          </a:p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000" b="0" i="0">
                <a:solidFill>
                  <a:srgbClr val="000000"/>
                </a:solidFill>
                <a:ea typeface="黑体" pitchFamily="49" charset="-122"/>
              </a:rPr>
              <a:t>科学和工程可视化</a:t>
            </a:r>
          </a:p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000" b="0" i="0">
                <a:solidFill>
                  <a:srgbClr val="000000"/>
                </a:solidFill>
                <a:ea typeface="黑体" pitchFamily="49" charset="-122"/>
              </a:rPr>
              <a:t>3D 制图</a:t>
            </a:r>
          </a:p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000" b="0" i="0">
                <a:solidFill>
                  <a:srgbClr val="000000"/>
                </a:solidFill>
                <a:ea typeface="黑体" pitchFamily="49" charset="-122"/>
              </a:rPr>
              <a:t>机械 CAD 和 CAE</a:t>
            </a:r>
          </a:p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000" b="0" i="0">
                <a:solidFill>
                  <a:srgbClr val="000000"/>
                </a:solidFill>
                <a:ea typeface="黑体" pitchFamily="49" charset="-122"/>
              </a:rPr>
              <a:t>医学影像</a:t>
            </a:r>
          </a:p>
          <a:p>
            <a:pPr marL="9144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ea typeface="黑体" pitchFamily="49" charset="-122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8FDA04DD-0688-4FF8-A8AF-7926FFEE5677}" type="slidenum">
              <a:rPr lang="en-US" sz="680" b="0" i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pPr algn="ctr">
                <a:buNone/>
              </a:pPr>
              <a:t>3</a:t>
            </a:fld>
            <a:endParaRPr lang="en-US" sz="680" b="0" i="0">
              <a:solidFill>
                <a:srgbClr val="000000"/>
              </a:solidFill>
              <a:ea typeface="黑体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76969" y="1640237"/>
            <a:ext cx="3635986" cy="2750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16827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4725" indent="-17462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1682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indent="-301752" algn="l">
              <a:buFont typeface="Arial"/>
              <a:buChar char="■"/>
            </a:pPr>
            <a:r>
              <a:rPr lang="en-US" b="0" i="0">
                <a:ea typeface="黑体" pitchFamily="49" charset="-122"/>
              </a:rPr>
              <a:t>产品市场营销</a:t>
            </a:r>
          </a:p>
          <a:p>
            <a:pPr marL="393192" indent="-301752" algn="l">
              <a:buFont typeface="Arial"/>
              <a:buChar char="■"/>
            </a:pPr>
            <a:r>
              <a:rPr lang="en-US" b="0" i="0">
                <a:ea typeface="黑体" pitchFamily="49" charset="-122"/>
              </a:rPr>
              <a:t>架构设计和演练</a:t>
            </a:r>
          </a:p>
          <a:p>
            <a:pPr marL="393192" indent="-301752" algn="l">
              <a:buFont typeface="Arial"/>
              <a:buChar char="■"/>
            </a:pPr>
            <a:r>
              <a:rPr lang="en-US" b="0" i="0">
                <a:ea typeface="黑体" pitchFamily="49" charset="-122"/>
              </a:rPr>
              <a:t>出众的用户体验</a:t>
            </a:r>
          </a:p>
          <a:p>
            <a:pPr marL="393192" indent="-301752" algn="l">
              <a:buFont typeface="Arial"/>
              <a:buChar char="■"/>
            </a:pPr>
            <a:r>
              <a:rPr lang="en-US" b="0" i="0">
                <a:ea typeface="黑体" pitchFamily="49" charset="-122"/>
              </a:rPr>
              <a:t>任务规划</a:t>
            </a:r>
          </a:p>
          <a:p>
            <a:pPr marL="393192" indent="-301752" algn="l">
              <a:buFont typeface="Arial"/>
              <a:buChar char="■"/>
            </a:pPr>
            <a:r>
              <a:rPr lang="en-US" b="0" i="0">
                <a:ea typeface="黑体" pitchFamily="49" charset="-122"/>
              </a:rPr>
              <a:t>培训</a:t>
            </a:r>
          </a:p>
          <a:p>
            <a:pPr marL="393192" indent="-301752" algn="l">
              <a:buFont typeface="Arial"/>
              <a:buChar char="■"/>
            </a:pPr>
            <a:r>
              <a:rPr lang="en-US" b="0" i="0">
                <a:ea typeface="黑体" pitchFamily="49" charset="-122"/>
              </a:rPr>
              <a:t>娱乐</a:t>
            </a:r>
          </a:p>
          <a:p>
            <a:pPr marL="91440" indent="0" algn="l">
              <a:buNone/>
            </a:pPr>
            <a:endParaRPr lang="en-US" dirty="0" smtClean="0">
              <a:ea typeface="黑体" pitchFamily="49" charset="-122"/>
            </a:endParaRPr>
          </a:p>
        </p:txBody>
      </p:sp>
      <p:pic>
        <p:nvPicPr>
          <p:cNvPr id="8" name="Picture 7" descr="Icon-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462548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1A1718"/>
                </a:solidFill>
                <a:ea typeface="黑体" pitchFamily="49" charset="-122"/>
              </a:rPr>
              <a:t>JavaFX 3D 用例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7286" y="1639888"/>
            <a:ext cx="4298950" cy="3246437"/>
          </a:xfrm>
        </p:spPr>
        <p:txBody>
          <a:bodyPr/>
          <a:lstStyle/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000" b="1" i="1">
                <a:solidFill>
                  <a:srgbClr val="F79403"/>
                </a:solidFill>
                <a:ea typeface="黑体" pitchFamily="49" charset="-122"/>
              </a:rPr>
              <a:t>库存和流程可视化</a:t>
            </a:r>
          </a:p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000" b="0" i="0">
                <a:solidFill>
                  <a:srgbClr val="000000"/>
                </a:solidFill>
                <a:ea typeface="黑体" pitchFamily="49" charset="-122"/>
              </a:rPr>
              <a:t>科学和工程可视化</a:t>
            </a:r>
          </a:p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000" b="0" i="0">
                <a:solidFill>
                  <a:srgbClr val="000000"/>
                </a:solidFill>
                <a:ea typeface="黑体" pitchFamily="49" charset="-122"/>
              </a:rPr>
              <a:t>3D 制图</a:t>
            </a:r>
          </a:p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000" b="0" i="0">
                <a:solidFill>
                  <a:srgbClr val="000000"/>
                </a:solidFill>
                <a:ea typeface="黑体" pitchFamily="49" charset="-122"/>
              </a:rPr>
              <a:t>机械 CAD 和 CAE</a:t>
            </a:r>
          </a:p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000" b="0" i="0">
                <a:solidFill>
                  <a:srgbClr val="000000"/>
                </a:solidFill>
                <a:ea typeface="黑体" pitchFamily="49" charset="-122"/>
              </a:rPr>
              <a:t>医学影像</a:t>
            </a:r>
          </a:p>
          <a:p>
            <a:pPr marL="9144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ea typeface="黑体" pitchFamily="49" charset="-122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8FDA04DD-0688-4FF8-A8AF-7926FFEE5677}" type="slidenum">
              <a:rPr lang="en-US" sz="680" b="0" i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pPr algn="ctr">
                <a:buNone/>
              </a:pPr>
              <a:t>4</a:t>
            </a:fld>
            <a:endParaRPr lang="en-US" sz="680" b="0" i="0">
              <a:solidFill>
                <a:srgbClr val="000000"/>
              </a:solidFill>
              <a:ea typeface="黑体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76969" y="1640237"/>
            <a:ext cx="3635986" cy="2750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16827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tabLst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4725" indent="-174625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1925" indent="-228600" algn="l" defTabSz="2286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1682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192" indent="-301752" algn="l">
              <a:buFont typeface="Arial"/>
              <a:buChar char="■"/>
            </a:pPr>
            <a:r>
              <a:rPr lang="en-US" b="0" i="0">
                <a:ea typeface="黑体" pitchFamily="49" charset="-122"/>
              </a:rPr>
              <a:t>产品市场营销</a:t>
            </a:r>
          </a:p>
          <a:p>
            <a:pPr marL="393192" indent="-301752" algn="l">
              <a:buFont typeface="Arial"/>
              <a:buChar char="■"/>
            </a:pPr>
            <a:r>
              <a:rPr lang="en-US" b="0" i="0">
                <a:ea typeface="黑体" pitchFamily="49" charset="-122"/>
              </a:rPr>
              <a:t>架构设计和演练</a:t>
            </a:r>
          </a:p>
          <a:p>
            <a:pPr marL="393192" indent="-301752" algn="l">
              <a:buFont typeface="Arial"/>
              <a:buChar char="■"/>
            </a:pPr>
            <a:r>
              <a:rPr lang="en-US" b="0" i="0">
                <a:ea typeface="黑体" pitchFamily="49" charset="-122"/>
              </a:rPr>
              <a:t>出众的用户体验</a:t>
            </a:r>
          </a:p>
          <a:p>
            <a:pPr marL="393192" indent="-301752" algn="l">
              <a:buFont typeface="Arial"/>
              <a:buChar char="■"/>
            </a:pPr>
            <a:r>
              <a:rPr lang="en-US" b="0" i="0">
                <a:ea typeface="黑体" pitchFamily="49" charset="-122"/>
              </a:rPr>
              <a:t>任务规划</a:t>
            </a:r>
          </a:p>
          <a:p>
            <a:pPr marL="393192" indent="-301752" algn="l">
              <a:buFont typeface="Arial"/>
              <a:buChar char="■"/>
            </a:pPr>
            <a:r>
              <a:rPr lang="en-US" b="0" i="0">
                <a:ea typeface="黑体" pitchFamily="49" charset="-122"/>
              </a:rPr>
              <a:t>培训</a:t>
            </a:r>
          </a:p>
          <a:p>
            <a:pPr marL="393192" indent="-301752" algn="l">
              <a:buFont typeface="Arial"/>
              <a:buChar char="■"/>
            </a:pPr>
            <a:r>
              <a:rPr lang="en-US" b="0" i="0">
                <a:ea typeface="黑体" pitchFamily="49" charset="-122"/>
              </a:rPr>
              <a:t>娱乐</a:t>
            </a:r>
          </a:p>
          <a:p>
            <a:pPr marL="91440" indent="0" algn="l">
              <a:buNone/>
            </a:pPr>
            <a:endParaRPr lang="en-US" dirty="0" smtClean="0">
              <a:ea typeface="黑体" pitchFamily="49" charset="-122"/>
            </a:endParaRPr>
          </a:p>
        </p:txBody>
      </p:sp>
      <p:pic>
        <p:nvPicPr>
          <p:cNvPr id="8" name="Picture 7" descr="Icon-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3410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804347" y="-171751"/>
            <a:ext cx="8229586" cy="1332891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/>
            </a:r>
            <a:br>
              <a:rPr lang="en-US" sz="2800" b="1" i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库存和流程</a:t>
            </a:r>
            <a:b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可视化</a:t>
            </a:r>
            <a:r>
              <a:rPr lang="en-US" sz="2800" b="1" i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示例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8FDA04DD-0688-4FF8-A8AF-7926FFEE5677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5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429" y="1255441"/>
            <a:ext cx="6059714" cy="2989989"/>
          </a:xfrm>
          <a:prstGeom prst="rect">
            <a:avLst/>
          </a:prstGeom>
          <a:effectLst>
            <a:reflection stA="55000" endPos="15000" dist="12700" dir="5400000" sy="-100000" algn="bl" rotWithShape="0"/>
          </a:effectLst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1053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起重机的 3D 模型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8FDA04DD-0688-4FF8-A8AF-7926FFEE5677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6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4" y="986720"/>
            <a:ext cx="5765486" cy="3274624"/>
          </a:xfrm>
          <a:prstGeom prst="rect">
            <a:avLst/>
          </a:prstGeom>
          <a:effectLst>
            <a:reflection stA="55000" endPos="10000" dist="12700" dir="5400000" sy="-100000" algn="bl" rotWithShape="0"/>
          </a:effectLst>
        </p:spPr>
      </p:pic>
      <p:pic>
        <p:nvPicPr>
          <p:cNvPr id="7" name="Picture 6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69970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pPr marL="109728" indent="-109728" algn="l" defTabSz="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b="0" i="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“</a:t>
            </a:r>
            <a:r>
              <a:rPr lang="en-US" sz="2400" b="0" i="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JavaFX 3D 允许您在 JavaFX 中使用 </a:t>
            </a:r>
            <a:r>
              <a:rPr lang="en-US" sz="2400" b="1" i="1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3D 几何</a:t>
            </a:r>
            <a:r>
              <a:rPr lang="en-US" sz="2400" b="0" i="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、</a:t>
            </a:r>
            <a:r>
              <a:rPr lang="en-US" sz="2400" b="1" i="1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摄像机</a:t>
            </a:r>
            <a:r>
              <a:rPr lang="en-US" sz="2400" b="0" i="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和</a:t>
            </a:r>
            <a:r>
              <a:rPr lang="en-US" sz="2400" b="1" i="1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灯光</a:t>
            </a:r>
            <a:r>
              <a:rPr lang="en-US" sz="2400" b="0" i="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。</a:t>
            </a:r>
            <a:r>
              <a:rPr lang="en-US" altLang="en-US" sz="2400" b="0" i="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l" defTabSz="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i="0" baseline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Jasper Potts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l" defTabSz="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i="0" baseline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Oracle Corporation</a:t>
            </a:r>
            <a:br>
              <a:rPr lang="en-US" sz="1600" b="0" i="0" baseline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</a:br>
            <a:r>
              <a:rPr lang="en-US" sz="1600" b="0" i="0" baseline="0" dirty="0" err="1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JavaFX</a:t>
            </a:r>
            <a:r>
              <a:rPr lang="en-US" sz="1600" b="0" i="0" baseline="0" dirty="0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1600" b="0" i="0" baseline="0" dirty="0" err="1">
                <a:solidFill>
                  <a:schemeClr val="bg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工程师</a:t>
            </a:r>
            <a:endParaRPr lang="en-US" sz="1600" b="0" i="0" baseline="0" dirty="0">
              <a:solidFill>
                <a:schemeClr val="bg1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240" y="-5994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Icon-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72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1A1718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网格几何（3D 形状）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4000" y="1295171"/>
            <a:ext cx="5052786" cy="3246437"/>
          </a:xfrm>
        </p:spPr>
        <p:txBody>
          <a:bodyPr/>
          <a:lstStyle/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400" b="1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预定义形状</a:t>
            </a:r>
            <a:endParaRPr lang="en-US" sz="2400" b="1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12648" lvl="1" indent="-301752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■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方体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12648" lvl="1" indent="-301752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■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圆柱体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12648" lvl="1" indent="-301752" algn="l" defTabSz="228600"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ct val="85000"/>
              <a:buFont typeface="Arial"/>
              <a:buChar char="■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球体</a:t>
            </a:r>
            <a:endParaRPr lang="en-US" sz="2000" b="0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393192" indent="-301752" algn="l" defTabSz="228600">
              <a:spcBef>
                <a:spcPts val="0"/>
              </a:spcBef>
              <a:spcAft>
                <a:spcPts val="600"/>
              </a:spcAft>
              <a:buClr>
                <a:srgbClr val="5382A1"/>
              </a:buClr>
              <a:buSzPct val="85000"/>
              <a:buFont typeface="Arial"/>
              <a:buChar char="■"/>
            </a:pPr>
            <a:r>
              <a:rPr lang="en-US" sz="2400" b="1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用户定义的形状</a:t>
            </a:r>
            <a:endParaRPr lang="en-US" sz="2400" b="1" i="0" dirty="0">
              <a:solidFill>
                <a:srgbClr val="00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 marL="612648" lvl="1" indent="-301752" algn="l" defTabSz="2286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Arial"/>
              <a:buChar char="■"/>
            </a:pPr>
            <a:r>
              <a:rPr lang="en-US" sz="2000" b="0" i="0" dirty="0" err="1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使用</a:t>
            </a:r>
            <a:r>
              <a:rPr lang="en-US" sz="2000" b="0" i="0" dirty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TriangleMesh</a:t>
            </a:r>
            <a:r>
              <a:rPr lang="en-US" sz="2000" b="0" i="0" dirty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/</a:t>
            </a:r>
            <a:r>
              <a:rPr lang="en-US" sz="2000" b="1" i="0" dirty="0" err="1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MeshView</a:t>
            </a:r>
            <a:endParaRPr lang="en-US" sz="2000" b="1" i="0" dirty="0">
              <a:solidFill>
                <a:srgbClr val="000000"/>
              </a:solidFill>
              <a:latin typeface="Courier New" pitchFamily="49" charset="0"/>
              <a:ea typeface="黑体" pitchFamily="49" charset="-122"/>
              <a:cs typeface="Courier New" pitchFamily="49" charset="0"/>
            </a:endParaRPr>
          </a:p>
          <a:p>
            <a:pPr marL="91440" indent="0" algn="l" defTabSz="22860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85952" y="4886099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8FDA04DD-0688-4FF8-A8AF-7926FFEE5677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8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874" y="1259238"/>
            <a:ext cx="3083558" cy="3113671"/>
          </a:xfrm>
          <a:prstGeom prst="rect">
            <a:avLst/>
          </a:prstGeom>
        </p:spPr>
      </p:pic>
      <p:pic>
        <p:nvPicPr>
          <p:cNvPr id="8" name="Picture 7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69521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782383" y="4893242"/>
            <a:ext cx="150004" cy="15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0620" tIns="26322" rIns="50620" bIns="26322"/>
          <a:lstStyle/>
          <a:p>
            <a:pPr algn="ctr">
              <a:buNone/>
            </a:pPr>
            <a:fld id="{AD16835C-F9FE-4B4A-A31F-0836FA49DFC1}" type="slidenum">
              <a:rPr lang="en-US" sz="680" b="0" i="0">
                <a:solidFill>
                  <a:srgbClr val="000000"/>
                </a:solidFill>
                <a:latin typeface="Arial"/>
                <a:ea typeface="Gill Sans"/>
                <a:cs typeface="Gill Sans"/>
              </a:rPr>
              <a:pPr algn="ctr">
                <a:buNone/>
              </a:pPr>
              <a:t>9</a:t>
            </a:fld>
            <a:endParaRPr lang="en-US" sz="680" b="0" i="0">
              <a:solidFill>
                <a:srgbClr val="000000"/>
              </a:solidFill>
              <a:latin typeface="Arial"/>
              <a:ea typeface="Gill Sans"/>
              <a:cs typeface="Gill San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00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创建基本形状和材料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8" y="1712810"/>
            <a:ext cx="5550750" cy="2224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Icon-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0"/>
            <a:ext cx="883119" cy="1172705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874" y="1259238"/>
            <a:ext cx="3083558" cy="31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355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avaOne_Template_16x9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32698</TotalTime>
  <Words>212</Words>
  <Application>Microsoft Office PowerPoint</Application>
  <PresentationFormat>全屏显示(16:9)</PresentationFormat>
  <Paragraphs>104</Paragraphs>
  <Slides>27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JavaOne_Template_16x9</vt:lpstr>
      <vt:lpstr>10 分钟了解 JavaFX 3D</vt:lpstr>
      <vt:lpstr>10 分钟 了解 JavaFX 3D   </vt:lpstr>
      <vt:lpstr>JavaFX 3D 用例</vt:lpstr>
      <vt:lpstr>JavaFX 3D 用例</vt:lpstr>
      <vt:lpstr> 库存和流程 可视化示例</vt:lpstr>
      <vt:lpstr>起重机的 3D 模型</vt:lpstr>
      <vt:lpstr>PowerPoint 演示文稿</vt:lpstr>
      <vt:lpstr>网格几何（3D 形状）</vt:lpstr>
      <vt:lpstr>创建基本形状和材料</vt:lpstr>
      <vt:lpstr>3D 材料和纹理</vt:lpstr>
      <vt:lpstr>Duke 的鼻子为漫射图  纹理</vt:lpstr>
      <vt:lpstr>此星球为凹凸图  纹理</vt:lpstr>
      <vt:lpstr>UV 映射纹理到形状</vt:lpstr>
      <vt:lpstr>将纹理置于球体上</vt:lpstr>
      <vt:lpstr>将纹理置于球体上</vt:lpstr>
      <vt:lpstr>3D 灯光</vt:lpstr>
      <vt:lpstr>灯光，摄像机，开拍！</vt:lpstr>
      <vt:lpstr>3D 多点触控应用程序示例：ZenGuitar3D    </vt:lpstr>
      <vt:lpstr>我要演奏音乐……你会为我按下按钮吗？</vt:lpstr>
      <vt:lpstr>启用了滚动手势的 旋转乐器选择器</vt:lpstr>
      <vt:lpstr>笃、笃、笃，Penny……</vt:lpstr>
      <vt:lpstr>使用滚动手势进行 X/Y 旋转</vt:lpstr>
      <vt:lpstr>琵琶曲 － 栀子花开</vt:lpstr>
      <vt:lpstr>玩转  JavaFX 3D   </vt:lpstr>
      <vt:lpstr>从这里开始：http://javafxcommunity.com </vt:lpstr>
      <vt:lpstr>下载 JDK 8 预先试用版本 </vt:lpstr>
      <vt:lpstr>谢谢观看！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chinasoft</cp:lastModifiedBy>
  <cp:revision>1690</cp:revision>
  <cp:lastPrinted>2012-08-08T17:55:43Z</cp:lastPrinted>
  <dcterms:created xsi:type="dcterms:W3CDTF">2013-07-22T05:26:07Z</dcterms:created>
  <dcterms:modified xsi:type="dcterms:W3CDTF">2013-07-22T11:43:55Z</dcterms:modified>
</cp:coreProperties>
</file>