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3" r:id="rId1"/>
  </p:sldMasterIdLst>
  <p:notesMasterIdLst>
    <p:notesMasterId r:id="rId13"/>
  </p:notesMasterIdLst>
  <p:handoutMasterIdLst>
    <p:handoutMasterId r:id="rId14"/>
  </p:handoutMasterIdLst>
  <p:sldIdLst>
    <p:sldId id="1136" r:id="rId2"/>
    <p:sldId id="1139" r:id="rId3"/>
    <p:sldId id="1149" r:id="rId4"/>
    <p:sldId id="1141" r:id="rId5"/>
    <p:sldId id="1142" r:id="rId6"/>
    <p:sldId id="1143" r:id="rId7"/>
    <p:sldId id="1144" r:id="rId8"/>
    <p:sldId id="1145" r:id="rId9"/>
    <p:sldId id="1146" r:id="rId10"/>
    <p:sldId id="1147" r:id="rId11"/>
    <p:sldId id="1148" r:id="rId12"/>
  </p:sldIdLst>
  <p:sldSz cx="9144000" cy="5143500" type="screen16x9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 scaleToFitPaper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0000"/>
    <a:srgbClr val="B90000"/>
    <a:srgbClr val="FFA200"/>
    <a:srgbClr val="F79403"/>
    <a:srgbClr val="FBA305"/>
    <a:srgbClr val="FFB500"/>
    <a:srgbClr val="F6B000"/>
    <a:srgbClr val="5EA3C2"/>
    <a:srgbClr val="F2E9E6"/>
    <a:srgbClr val="D6A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62" autoAdjust="0"/>
    <p:restoredTop sz="76755" autoAdjust="0"/>
  </p:normalViewPr>
  <p:slideViewPr>
    <p:cSldViewPr snapToGrid="0" showGuides="1">
      <p:cViewPr>
        <p:scale>
          <a:sx n="100" d="100"/>
          <a:sy n="100" d="100"/>
        </p:scale>
        <p:origin x="-1656" y="-248"/>
      </p:cViewPr>
      <p:guideLst>
        <p:guide orient="horz" pos="3239"/>
        <p:guide/>
      </p:guideLst>
    </p:cSldViewPr>
  </p:slideViewPr>
  <p:notesTextViewPr>
    <p:cViewPr>
      <p:scale>
        <a:sx n="140" d="100"/>
        <a:sy n="14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5" d="100"/>
          <a:sy n="95" d="100"/>
        </p:scale>
        <p:origin x="-2724" y="-90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9D947C51-6376-4B7B-92D9-60551EAD1E86}" type="datetime1">
              <a:rPr lang="en-US"/>
              <a:pPr>
                <a:defRPr/>
              </a:pPr>
              <a:t>7/14/13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13BB207-EEFB-4EF5-98AD-E6598872BD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1001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918D203-B179-41E3-9652-13EE18A56AE3}" type="datetime1">
              <a:rPr lang="en-US"/>
              <a:pPr>
                <a:defRPr/>
              </a:pPr>
              <a:t>7/14/13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2AB20D5-2F44-4878-AC3F-E2DCBCFE4B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4949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E82501-53DA-4152-84B0-51135B15EEA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8411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/>
              <a:t>Another great JDK 8 feature is the replacement of the aging Rhino </a:t>
            </a:r>
            <a:r>
              <a:rPr lang="en-US" sz="1200" dirty="0" err="1" smtClean="0"/>
              <a:t>javascript</a:t>
            </a:r>
            <a:r>
              <a:rPr lang="en-US" sz="1200" dirty="0" smtClean="0"/>
              <a:t> engine with a modern implementation</a:t>
            </a:r>
          </a:p>
          <a:p>
            <a:r>
              <a:rPr lang="en-US" sz="1200" dirty="0" smtClean="0"/>
              <a:t>That takes advantage of invoke dynamic to bring tremendously improved performance</a:t>
            </a:r>
            <a:r>
              <a:rPr lang="en-US" sz="1200" baseline="0" dirty="0" smtClean="0"/>
              <a:t> and increased ease of </a:t>
            </a:r>
          </a:p>
          <a:p>
            <a:r>
              <a:rPr lang="en-US" sz="1200" baseline="0" dirty="0" smtClean="0"/>
              <a:t>Interoperability between </a:t>
            </a:r>
            <a:r>
              <a:rPr lang="en-US" sz="1200" baseline="0" dirty="0" err="1" smtClean="0"/>
              <a:t>Javascript</a:t>
            </a:r>
            <a:r>
              <a:rPr lang="en-US" sz="1200" baseline="0" dirty="0" smtClean="0"/>
              <a:t> and Java.</a:t>
            </a:r>
            <a:endParaRPr lang="en-US" sz="1200" dirty="0" smtClean="0"/>
          </a:p>
          <a:p>
            <a:endParaRPr lang="en-US" sz="1200" dirty="0" smtClean="0"/>
          </a:p>
          <a:p>
            <a:r>
              <a:rPr lang="en-US" sz="1200" dirty="0" smtClean="0"/>
              <a:t>At JavaOne in San Francisco, we announced that we would be open sourcing this implementation</a:t>
            </a:r>
            <a:r>
              <a:rPr lang="en-US" sz="1200" baseline="0" dirty="0" smtClean="0"/>
              <a:t> through a project in OpenJDK.</a:t>
            </a:r>
          </a:p>
          <a:p>
            <a:endParaRPr lang="en-US" sz="1200" baseline="0" dirty="0" smtClean="0"/>
          </a:p>
          <a:p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AB20D5-2F44-4878-AC3F-E2DCBCFE4B50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3948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286000" y="514350"/>
            <a:ext cx="4572000" cy="2571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/>
          <a:lstStyle/>
          <a:p>
            <a:pPr>
              <a:spcBef>
                <a:spcPts val="425"/>
              </a:spcBef>
            </a:pPr>
            <a:endParaRPr lang="en-US">
              <a:solidFill>
                <a:srgbClr val="000000"/>
              </a:solidFill>
              <a:latin typeface="Arial" charset="0"/>
              <a:cs typeface="Arial" charset="0"/>
              <a:sym typeface="Arial" charset="0"/>
            </a:endParaRPr>
          </a:p>
          <a:p>
            <a:pPr>
              <a:spcBef>
                <a:spcPts val="425"/>
              </a:spcBef>
            </a:pPr>
            <a:r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If you walk away with one thing, I hope it will be the following:</a:t>
            </a:r>
          </a:p>
          <a:p>
            <a:pPr>
              <a:spcBef>
                <a:spcPts val="425"/>
              </a:spcBef>
            </a:pPr>
            <a:r>
              <a:rPr lang="en-US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rPr>
              <a:t/>
            </a:r>
            <a:br>
              <a:rPr lang="en-US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rPr>
            </a:br>
            <a:endParaRPr lang="en-US">
              <a:solidFill>
                <a:srgbClr val="000000"/>
              </a:solidFill>
              <a:latin typeface="Arial" charset="0"/>
              <a:cs typeface="Arial" charset="0"/>
              <a:sym typeface="Arial" charset="0"/>
            </a:endParaRPr>
          </a:p>
          <a:p>
            <a:pPr>
              <a:spcBef>
                <a:spcPts val="425"/>
              </a:spcBef>
            </a:pPr>
            <a:r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We value your help in making future versions of Java great.</a:t>
            </a:r>
          </a:p>
          <a:p>
            <a:pPr>
              <a:spcBef>
                <a:spcPts val="425"/>
              </a:spcBef>
            </a:pPr>
            <a:r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    1. Learn about future work in progress at OpenJDK</a:t>
            </a:r>
          </a:p>
          <a:p>
            <a:pPr>
              <a:spcBef>
                <a:spcPts val="425"/>
              </a:spcBef>
            </a:pPr>
            <a:r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    2. Try the JDK 8 EA builds.</a:t>
            </a:r>
          </a:p>
          <a:p>
            <a:pPr>
              <a:spcBef>
                <a:spcPts val="425"/>
              </a:spcBef>
            </a:pPr>
            <a:r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    3. Report issues to us early – don</a:t>
            </a:r>
            <a:r>
              <a:rPr lang="ja-JP" altLang="en-US">
                <a:solidFill>
                  <a:srgbClr val="000000"/>
                </a:solidFill>
                <a:latin typeface="Arial"/>
                <a:cs typeface="Arial" charset="0"/>
                <a:sym typeface="Arial" charset="0"/>
              </a:rPr>
              <a:t>’</a:t>
            </a:r>
            <a:r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t wait till the last minute!</a:t>
            </a:r>
          </a:p>
          <a:p>
            <a:pPr>
              <a:spcBef>
                <a:spcPts val="425"/>
              </a:spcBef>
            </a:pPr>
            <a:endParaRPr lang="en-US">
              <a:solidFill>
                <a:srgbClr val="000000"/>
              </a:solidFill>
              <a:latin typeface="Arial" charset="0"/>
              <a:cs typeface="Arial" charset="0"/>
              <a:sym typeface="Arial" charset="0"/>
            </a:endParaRPr>
          </a:p>
          <a:p>
            <a:pPr>
              <a:spcBef>
                <a:spcPts val="425"/>
              </a:spcBef>
            </a:pPr>
            <a:r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Make callouts for OpenJFX and the JCP</a:t>
            </a:r>
            <a:r>
              <a:rPr lang="en-US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rPr>
              <a:t/>
            </a:r>
            <a:br>
              <a:rPr lang="en-US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rPr>
            </a:br>
            <a:endParaRPr lang="en-US">
              <a:solidFill>
                <a:srgbClr val="000000"/>
              </a:solidFill>
              <a:latin typeface="Arial" charset="0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286000" y="514350"/>
            <a:ext cx="4572000" cy="2571750"/>
          </a:xfrm>
          <a:solidFill>
            <a:srgbClr val="FFFFFF"/>
          </a:solidFill>
          <a:ln/>
        </p:spPr>
      </p:sp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Changing the language is much larger ways than Project Coin in JDK 7.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(JDK 8 changes working through both OpenJDK and the JCP)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Profiles used in ME and EE already; defined a subset of the platform to use in other context, like embedded.  A step toward full modularity now coming in JDK 9.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dirty="0" smtClean="0"/>
              <a:t>While Java 7 updates and ports have been progressing, we have also been hard at work on Java 8. </a:t>
            </a:r>
          </a:p>
          <a:p>
            <a:endParaRPr lang="en-US" sz="1200" dirty="0" smtClean="0"/>
          </a:p>
          <a:p>
            <a:r>
              <a:rPr lang="en-US" sz="1200" dirty="0" smtClean="0"/>
              <a:t>Most people are aware that Project Lambda, adding closures to the Java language, is a key feature.</a:t>
            </a:r>
          </a:p>
          <a:p>
            <a:endParaRPr lang="en-US" sz="1200" dirty="0" smtClean="0"/>
          </a:p>
          <a:p>
            <a:r>
              <a:rPr lang="en-US" sz="1200" dirty="0" smtClean="0"/>
              <a:t>But there are lots of other features in the works.  Some of my favorites are Bulk data operations on core collections APIs, and JVM improvements like removing the </a:t>
            </a:r>
            <a:r>
              <a:rPr lang="en-US" sz="1200" dirty="0" err="1" smtClean="0"/>
              <a:t>PermGen</a:t>
            </a:r>
            <a:r>
              <a:rPr lang="en-US" sz="1200" dirty="0" smtClean="0"/>
              <a:t> and new date and time APIs.</a:t>
            </a:r>
          </a:p>
          <a:p>
            <a:endParaRPr lang="en-US" sz="1200" dirty="0" smtClean="0"/>
          </a:p>
          <a:p>
            <a:r>
              <a:rPr lang="en-US" sz="1200" dirty="0" smtClean="0"/>
              <a:t>And as always, there are general improvements and updates to standards support around security, internationalization and accessibility</a:t>
            </a:r>
          </a:p>
          <a:p>
            <a:endParaRPr lang="en-US" sz="1200" dirty="0" smtClean="0"/>
          </a:p>
          <a:p>
            <a:r>
              <a:rPr lang="en-US" sz="1200" dirty="0" smtClean="0"/>
              <a:t>Of course we'll have more detail in the technical keynote and many sessions throughout the conference. </a:t>
            </a:r>
          </a:p>
          <a:p>
            <a:endParaRPr lang="en-US" sz="1200" dirty="0" smtClean="0"/>
          </a:p>
          <a:p>
            <a:r>
              <a:rPr lang="en-US" sz="1200" dirty="0" smtClean="0"/>
              <a:t>And remember that you can go to </a:t>
            </a:r>
            <a:r>
              <a:rPr lang="en-US" sz="1200" dirty="0" err="1" smtClean="0"/>
              <a:t>OpenJDK</a:t>
            </a:r>
            <a:r>
              <a:rPr lang="en-US" sz="1200" dirty="0" smtClean="0"/>
              <a:t> to see this development being done in real-time</a:t>
            </a:r>
          </a:p>
          <a:p>
            <a:r>
              <a:rPr lang="en-US" sz="1200" dirty="0" smtClean="0"/>
              <a:t>change-set by change-set,</a:t>
            </a:r>
            <a:r>
              <a:rPr lang="en-US" sz="1200" baseline="0" dirty="0" smtClean="0"/>
              <a:t> and that there are weekly early access builds of </a:t>
            </a:r>
            <a:r>
              <a:rPr lang="en-US" sz="1200" baseline="0" dirty="0" err="1" smtClean="0"/>
              <a:t>OracleJDK</a:t>
            </a:r>
            <a:r>
              <a:rPr lang="en-US" sz="1200" baseline="0" dirty="0" smtClean="0"/>
              <a:t> 8 that you can download and try already today.</a:t>
            </a:r>
            <a:endParaRPr lang="en-US" sz="1200" dirty="0" smtClean="0">
              <a:effectLst/>
            </a:endParaRPr>
          </a:p>
          <a:p>
            <a:endParaRPr lang="en-US" dirty="0" smtClean="0">
              <a:ea typeface="ＭＳ Ｐゴシック" pitchFamily="34" charset="-128"/>
            </a:endParaRPr>
          </a:p>
          <a:p>
            <a:endParaRPr lang="en-US" dirty="0" smtClean="0">
              <a:ea typeface="ＭＳ Ｐゴシック" pitchFamily="34" charset="-128"/>
            </a:endParaRPr>
          </a:p>
          <a:p>
            <a:endParaRPr lang="en-US" dirty="0" smtClean="0">
              <a:ea typeface="ＭＳ Ｐゴシック" pitchFamily="34" charset="-128"/>
            </a:endParaRPr>
          </a:p>
          <a:p>
            <a:endParaRPr lang="en-US" dirty="0" smtClean="0">
              <a:ea typeface="ＭＳ Ｐゴシック" pitchFamily="34" charset="-128"/>
            </a:endParaRPr>
          </a:p>
          <a:p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38A998DB-2BC4-46AD-9971-03066B6AE66A}" type="slidenum">
              <a:rPr lang="en-US" smtClean="0"/>
              <a:pPr eaLnBrk="1" hangingPunct="1"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286000" y="514350"/>
            <a:ext cx="4572000" cy="2571750"/>
          </a:xfrm>
          <a:solidFill>
            <a:srgbClr val="FFFFFF"/>
          </a:solidFill>
          <a:ln/>
        </p:spPr>
      </p:sp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spcBef>
                <a:spcPts val="425"/>
              </a:spcBef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Devoxx key site for closures debate; presentations and whiteboards</a:t>
            </a:r>
          </a:p>
          <a:p>
            <a:pPr eaLnBrk="1" hangingPunct="1">
              <a:spcBef>
                <a:spcPts val="425"/>
              </a:spcBef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Closures for Java announced at Devoxx in 2009 – work has been going on since then, not just arguing about syntax</a:t>
            </a:r>
          </a:p>
          <a:p>
            <a:pPr eaLnBrk="1" hangingPunct="1">
              <a:spcBef>
                <a:spcPts val="425"/>
              </a:spcBef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Project Lambda – informed by prior work, but made some different high-level decisions : include a way to evolve interface and use (and create) and VM-level facilities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286000" y="514350"/>
            <a:ext cx="4572000" cy="2571750"/>
          </a:xfrm>
          <a:solidFill>
            <a:srgbClr val="FFFFFF"/>
          </a:solidFill>
          <a:ln/>
        </p:spPr>
      </p:sp>
      <p:sp>
        <p:nvSpPr>
          <p:cNvPr id="5120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Largest language Java language change ever, even bigger than generics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286000" y="514350"/>
            <a:ext cx="4572000" cy="2571750"/>
          </a:xfrm>
          <a:solidFill>
            <a:srgbClr val="FFFFFF"/>
          </a:solidFill>
          <a:ln/>
        </p:spPr>
      </p:sp>
      <p:sp>
        <p:nvSpPr>
          <p:cNvPr id="5325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Lambda is an anonymous function =&gt; semantically doesn</a:t>
            </a:r>
            <a:r>
              <a:rPr lang="ja-JP" altLang="en-US" smtClean="0">
                <a:solidFill>
                  <a:srgbClr val="000000"/>
                </a:solidFill>
                <a:latin typeface="Arial"/>
                <a:cs typeface="Arial" charset="0"/>
                <a:sym typeface="Arial" charset="0"/>
              </a:rPr>
              <a:t>’</a:t>
            </a: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t have an associated class, not even an anonymous one.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Allows code to be treated as data…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More concise : less ceremony and higher density of logic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Type inference : javac figures out the types for you so you don</a:t>
            </a:r>
            <a:r>
              <a:rPr lang="ja-JP" altLang="en-US" smtClean="0">
                <a:solidFill>
                  <a:srgbClr val="000000"/>
                </a:solidFill>
                <a:latin typeface="Arial"/>
                <a:cs typeface="Arial" charset="0"/>
                <a:sym typeface="Arial" charset="0"/>
              </a:rPr>
              <a:t>’</a:t>
            </a: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t have to write it out yourself, can be more efficient at runtime by leveraging new VM features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286000" y="514350"/>
            <a:ext cx="4572000" cy="2571750"/>
          </a:xfrm>
          <a:solidFill>
            <a:srgbClr val="FFFFFF"/>
          </a:solidFill>
          <a:ln/>
        </p:spPr>
      </p:sp>
      <p:sp>
        <p:nvSpPr>
          <p:cNvPr id="5529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A for loop over a collection of shapes…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External iteration vs internal iteration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286000" y="514350"/>
            <a:ext cx="4572000" cy="2571750"/>
          </a:xfrm>
          <a:solidFill>
            <a:srgbClr val="FFFFFF"/>
          </a:solidFill>
          <a:ln/>
        </p:spPr>
      </p:sp>
      <p:sp>
        <p:nvSpPr>
          <p:cNvPr id="5734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If declared as a default method, a method in an interface can now have code defined it in.  (Cannot declare fields though).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Allows interfaces to be evolved compatibly after initial version has been shipped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Subinterfaces can provide a more-specialized implementation, as can classes implementing the interface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286000" y="514350"/>
            <a:ext cx="4572000" cy="2571750"/>
          </a:xfrm>
          <a:solidFill>
            <a:srgbClr val="FFFFFF"/>
          </a:solidFill>
          <a:ln/>
        </p:spPr>
      </p:sp>
      <p:sp>
        <p:nvSpPr>
          <p:cNvPr id="5939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t>Very helpful to try out lambda now…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jpeg"/><Relationship Id="rId3" Type="http://schemas.openxmlformats.org/officeDocument/2006/relationships/image" Target="../media/image11.jpe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jpe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jpe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jpe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Template_Content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576263" cy="557213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347" y="245538"/>
            <a:ext cx="8229586" cy="76880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804347" y="1522101"/>
            <a:ext cx="8229600" cy="30626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347" y="1029231"/>
            <a:ext cx="8229600" cy="304800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029886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Template_Announc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1160463"/>
            <a:ext cx="9144000" cy="2971800"/>
          </a:xfrm>
          <a:prstGeom prst="rect">
            <a:avLst/>
          </a:prstGeom>
          <a:gradFill rotWithShape="1">
            <a:gsLst>
              <a:gs pos="0">
                <a:srgbClr val="F3F3F3"/>
              </a:gs>
              <a:gs pos="100000">
                <a:srgbClr val="B3B3B3"/>
              </a:gs>
            </a:gsLst>
            <a:lin ang="5400000"/>
          </a:gradFill>
          <a:ln>
            <a:noFill/>
          </a:ln>
          <a:effectLst>
            <a:outerShdw blurRad="152400" dist="63500" dir="7799993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576263" cy="557213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" name="Picture 22" descr="Java_blk_rgb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46688" y="2025650"/>
            <a:ext cx="3573462" cy="183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10196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804347" y="1459241"/>
            <a:ext cx="5029186" cy="2410019"/>
          </a:xfrm>
        </p:spPr>
        <p:txBody>
          <a:bodyPr>
            <a:noAutofit/>
          </a:bodyPr>
          <a:lstStyle>
            <a:lvl1pPr marL="0" marR="0" indent="0" algn="l" defTabSz="2286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85000"/>
              <a:buFont typeface="Wingdings" pitchFamily="2" charset="2"/>
              <a:buNone/>
              <a:tabLst/>
              <a:defRPr sz="4400" b="1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01190387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Template_Announcement Key Fea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2990850" y="1160463"/>
            <a:ext cx="6153150" cy="2971800"/>
          </a:xfrm>
          <a:prstGeom prst="rect">
            <a:avLst/>
          </a:prstGeom>
          <a:gradFill rotWithShape="1">
            <a:gsLst>
              <a:gs pos="0">
                <a:srgbClr val="F3F3F3"/>
              </a:gs>
              <a:gs pos="100000">
                <a:srgbClr val="B3B3B3"/>
              </a:gs>
            </a:gsLst>
            <a:lin ang="5400000"/>
          </a:gradFill>
          <a:ln>
            <a:noFill/>
          </a:ln>
          <a:effectLst>
            <a:outerShdw blurRad="152400" dist="63500" dir="360001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576263" cy="557213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3443821" y="1430281"/>
            <a:ext cx="5369979" cy="2523657"/>
          </a:xfrm>
        </p:spPr>
        <p:txBody>
          <a:bodyPr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04347" y="245538"/>
            <a:ext cx="8229586" cy="7704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6351" y="1159936"/>
            <a:ext cx="2944368" cy="2971800"/>
          </a:xfrm>
          <a:ln>
            <a:noFill/>
          </a:ln>
          <a:effectLst>
            <a:reflection stA="30000" endPos="4000" dir="5400000" sy="-100000" algn="bl" rotWithShape="0"/>
          </a:effectLst>
        </p:spPr>
        <p:txBody>
          <a:bodyPr rtlCol="0" anchor="ctr">
            <a:noAutofit/>
          </a:bodyPr>
          <a:lstStyle>
            <a:lvl1pPr marL="0" indent="0" algn="ctr"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55397601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Template_Case Stu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1716088"/>
            <a:ext cx="4284663" cy="2420937"/>
          </a:xfrm>
          <a:prstGeom prst="rect">
            <a:avLst/>
          </a:prstGeom>
          <a:gradFill rotWithShape="1">
            <a:gsLst>
              <a:gs pos="0">
                <a:srgbClr val="F3F3F3"/>
              </a:gs>
              <a:gs pos="100000">
                <a:srgbClr val="B3B3B3"/>
              </a:gs>
            </a:gsLst>
            <a:lin ang="5400000"/>
          </a:gradFill>
          <a:ln>
            <a:noFill/>
          </a:ln>
          <a:effectLst>
            <a:outerShdw blurRad="152400" dist="63500" dir="7799993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1588" y="1157288"/>
            <a:ext cx="4291012" cy="550862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2075" tIns="46038" rIns="92075" bIns="46038" anchor="ctr"/>
          <a:lstStyle/>
          <a:p>
            <a:pPr marL="119063" indent="-119063"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dirty="0">
              <a:solidFill>
                <a:srgbClr val="FFFFFF"/>
              </a:solidFill>
              <a:latin typeface="Arial" pitchFamily="-106" charset="0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576263" cy="557213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5"/>
          </p:nvPr>
        </p:nvSpPr>
        <p:spPr>
          <a:xfrm>
            <a:off x="4318000" y="1156648"/>
            <a:ext cx="4825998" cy="2971800"/>
          </a:xfrm>
          <a:effectLst>
            <a:reflection blurRad="63500" stA="50000" endPos="7000" dir="5400000" sy="-100000" algn="bl" rotWithShape="0"/>
          </a:effectLst>
        </p:spPr>
        <p:txBody>
          <a:bodyPr rtlCol="0" anchor="ctr" anchorCtr="1">
            <a:noAutofit/>
          </a:bodyPr>
          <a:lstStyle>
            <a:lvl1pPr marL="0" indent="0" algn="ctr">
              <a:buNone/>
              <a:defRPr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3"/>
          </p:nvPr>
        </p:nvSpPr>
        <p:spPr>
          <a:xfrm>
            <a:off x="753544" y="1859644"/>
            <a:ext cx="3131820" cy="2137410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22"/>
          <p:cNvSpPr>
            <a:spLocks noGrp="1"/>
          </p:cNvSpPr>
          <p:nvPr>
            <p:ph type="body" sz="quarter" idx="14"/>
          </p:nvPr>
        </p:nvSpPr>
        <p:spPr bwMode="white">
          <a:xfrm>
            <a:off x="804346" y="1163620"/>
            <a:ext cx="3412068" cy="54435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000" b="1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04346" y="245538"/>
            <a:ext cx="8221121" cy="7704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78371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Template_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160463"/>
            <a:ext cx="9144000" cy="29718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355469"/>
              </a:gs>
            </a:gsLst>
            <a:lin ang="5400000"/>
          </a:gradFill>
          <a:ln>
            <a:noFill/>
          </a:ln>
          <a:effectLst>
            <a:outerShdw blurRad="152400" dist="635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576263" cy="557213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/>
          </p:nvPr>
        </p:nvSpPr>
        <p:spPr bwMode="white">
          <a:xfrm>
            <a:off x="797999" y="1422404"/>
            <a:ext cx="7617881" cy="1354667"/>
          </a:xfrm>
        </p:spPr>
        <p:txBody>
          <a:bodyPr>
            <a:normAutofit/>
          </a:bodyPr>
          <a:lstStyle>
            <a:lvl1pPr marL="114300" indent="-11430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None/>
              <a:defRPr sz="2400" b="0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Text Placeholder 22"/>
          <p:cNvSpPr>
            <a:spLocks noGrp="1"/>
          </p:cNvSpPr>
          <p:nvPr>
            <p:ph type="body" sz="quarter" idx="16"/>
          </p:nvPr>
        </p:nvSpPr>
        <p:spPr bwMode="white">
          <a:xfrm>
            <a:off x="899602" y="2844803"/>
            <a:ext cx="3994149" cy="443953"/>
          </a:xfrm>
          <a:noFill/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Arial" pitchFamily="34" charset="0"/>
              <a:buNone/>
              <a:defRPr lang="en-US" sz="2000" b="1" kern="1200" cap="none" baseline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22"/>
          <p:cNvSpPr>
            <a:spLocks noGrp="1"/>
          </p:cNvSpPr>
          <p:nvPr>
            <p:ph type="body" sz="quarter" idx="17"/>
          </p:nvPr>
        </p:nvSpPr>
        <p:spPr bwMode="white">
          <a:xfrm>
            <a:off x="899602" y="3343623"/>
            <a:ext cx="3994149" cy="703448"/>
          </a:xfrm>
          <a:noFill/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Arial" pitchFamily="34" charset="0"/>
              <a:buNone/>
              <a:defRPr lang="en-US" sz="1600" b="0" kern="1200" cap="none" baseline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062237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Template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6"/>
          <p:cNvSpPr>
            <a:spLocks noChangeArrowheads="1"/>
          </p:cNvSpPr>
          <p:nvPr userDrawn="1"/>
        </p:nvSpPr>
        <p:spPr bwMode="auto">
          <a:xfrm flipH="1">
            <a:off x="3171825" y="1117600"/>
            <a:ext cx="26988" cy="315595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lIns="34281" tIns="17140" rIns="34281" bIns="1714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576263" cy="557213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Text Placeholder 22"/>
          <p:cNvSpPr>
            <a:spLocks noGrp="1"/>
          </p:cNvSpPr>
          <p:nvPr>
            <p:ph type="body" sz="quarter" idx="16"/>
          </p:nvPr>
        </p:nvSpPr>
        <p:spPr>
          <a:xfrm>
            <a:off x="457201" y="1517907"/>
            <a:ext cx="2607406" cy="2488686"/>
          </a:xfrm>
          <a:noFill/>
        </p:spPr>
        <p:txBody>
          <a:bodyPr anchor="ctr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Arial" pitchFamily="34" charset="0"/>
              <a:buNone/>
              <a:defRPr sz="1800" b="0" cap="none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7"/>
          </p:nvPr>
        </p:nvSpPr>
        <p:spPr>
          <a:xfrm>
            <a:off x="3482976" y="1123950"/>
            <a:ext cx="5236560" cy="3284538"/>
          </a:xfrm>
        </p:spPr>
        <p:txBody>
          <a:bodyPr rtlCol="0" anchor="ctr" anchorCtr="1">
            <a:noAutofit/>
          </a:bodyPr>
          <a:lstStyle>
            <a:lvl1pPr marL="60325" indent="0" algn="ctr">
              <a:buNone/>
              <a:defRPr/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04347" y="245538"/>
            <a:ext cx="8229586" cy="7704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61303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1" descr="JavaOne_clr_rg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54113" y="863600"/>
            <a:ext cx="6846887" cy="303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6438766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 NOT USE_Instruction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11938" y="4554538"/>
            <a:ext cx="2532062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02760" y="1571843"/>
            <a:ext cx="5030787" cy="1100723"/>
          </a:xfrm>
        </p:spPr>
        <p:txBody>
          <a:bodyPr/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1" kern="1200" dirty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30554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 NOT USE_Instruction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11938" y="4554538"/>
            <a:ext cx="2532062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04347" y="245538"/>
            <a:ext cx="8229600" cy="7704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347" y="1201839"/>
            <a:ext cx="8229600" cy="3564894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buClr>
                <a:schemeClr val="accent1"/>
              </a:buClr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562031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 NOT USE_Instruction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11938" y="4554538"/>
            <a:ext cx="2532062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04347" y="245538"/>
            <a:ext cx="8229600" cy="40639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347" y="648216"/>
            <a:ext cx="8229600" cy="304800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347" y="1201839"/>
            <a:ext cx="8229600" cy="3564894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buClr>
                <a:schemeClr val="accent1"/>
              </a:buClr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27061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without logo and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5943598" y="0"/>
            <a:ext cx="3200402" cy="5143500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>
            <a:outerShdw blurRad="635000" dir="108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451485" y="2053590"/>
            <a:ext cx="4636982" cy="760334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0850" y="2914276"/>
            <a:ext cx="4636982" cy="1048124"/>
          </a:xfrm>
        </p:spPr>
        <p:txBody>
          <a:bodyPr lIns="0" tIns="0"/>
          <a:lstStyle>
            <a:lvl1pPr marL="0" indent="0"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5943600" y="0"/>
            <a:ext cx="3200400" cy="5143500"/>
          </a:xfr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anchor="ctr" anchorCtr="1"/>
          <a:lstStyle>
            <a:lvl1pPr marL="60325" indent="0">
              <a:buFontTx/>
              <a:buNone/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Insert Picture Here</a:t>
            </a:r>
            <a:endParaRPr lang="en-US" dirty="0"/>
          </a:p>
        </p:txBody>
      </p:sp>
      <p:pic>
        <p:nvPicPr>
          <p:cNvPr id="8" name="Picture 7" descr="O_signature_wht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335" y="332179"/>
            <a:ext cx="1338765" cy="412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220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Template_Content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576263" cy="557213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347" y="245538"/>
            <a:ext cx="8229586" cy="40639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804347" y="1522101"/>
            <a:ext cx="8229600" cy="30626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347" y="648216"/>
            <a:ext cx="8229600" cy="304800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7826630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31961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0486"/>
            <a:ext cx="8229600" cy="42378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407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ew Template_Content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576263" cy="557213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4" name="Group 13"/>
          <p:cNvGrpSpPr>
            <a:grpSpLocks/>
          </p:cNvGrpSpPr>
          <p:nvPr userDrawn="1"/>
        </p:nvGrpSpPr>
        <p:grpSpPr bwMode="auto">
          <a:xfrm>
            <a:off x="0" y="636588"/>
            <a:ext cx="9144000" cy="4189412"/>
            <a:chOff x="0" y="1066800"/>
            <a:chExt cx="9144001" cy="4510071"/>
          </a:xfrm>
        </p:grpSpPr>
        <p:sp>
          <p:nvSpPr>
            <p:cNvPr id="5" name="Rectangle 4"/>
            <p:cNvSpPr/>
            <p:nvPr/>
          </p:nvSpPr>
          <p:spPr>
            <a:xfrm>
              <a:off x="0" y="1066800"/>
              <a:ext cx="9140826" cy="4310118"/>
            </a:xfrm>
            <a:prstGeom prst="rect">
              <a:avLst/>
            </a:pr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1250">
                  <a:schemeClr val="bg1"/>
                </a:gs>
                <a:gs pos="66000">
                  <a:schemeClr val="bg1">
                    <a:lumMod val="95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498" y="5326698"/>
              <a:ext cx="9141503" cy="250173"/>
            </a:xfrm>
            <a:prstGeom prst="rect">
              <a:avLst/>
            </a:prstGeom>
            <a:gradFill flip="none" rotWithShape="1">
              <a:gsLst>
                <a:gs pos="100000">
                  <a:schemeClr val="bg1">
                    <a:lumMod val="85000"/>
                  </a:schemeClr>
                </a:gs>
                <a:gs pos="1250">
                  <a:schemeClr val="bg1">
                    <a:alpha val="0"/>
                  </a:schemeClr>
                </a:gs>
                <a:gs pos="42000">
                  <a:schemeClr val="bg1">
                    <a:lumMod val="9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347" y="245538"/>
            <a:ext cx="8229586" cy="40639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76616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Template_Titl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gradFill rotWithShape="1">
            <a:gsLst>
              <a:gs pos="0">
                <a:srgbClr val="5382A1"/>
              </a:gs>
              <a:gs pos="80000">
                <a:srgbClr val="355469"/>
              </a:gs>
              <a:gs pos="100000">
                <a:srgbClr val="355469"/>
              </a:gs>
            </a:gsLst>
            <a:lin ang="5400000"/>
          </a:gradFill>
          <a:ln>
            <a:noFill/>
          </a:ln>
          <a:effectLst>
            <a:outerShdw blurRad="152400" dist="635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5943600" y="0"/>
            <a:ext cx="3200400" cy="5143500"/>
          </a:xfrm>
          <a:prstGeom prst="rect">
            <a:avLst/>
          </a:prstGeom>
          <a:gradFill rotWithShape="1">
            <a:gsLst>
              <a:gs pos="0">
                <a:srgbClr val="5382A1"/>
              </a:gs>
              <a:gs pos="80000">
                <a:srgbClr val="355469"/>
              </a:gs>
              <a:gs pos="100000">
                <a:srgbClr val="355469"/>
              </a:gs>
            </a:gsLst>
            <a:lin ang="5400000"/>
          </a:gradFill>
          <a:ln>
            <a:noFill/>
          </a:ln>
          <a:effectLst>
            <a:outerShdw blurRad="635000" algn="tl" rotWithShape="0">
              <a:srgbClr val="808080">
                <a:alpha val="54999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8" name="Picture 22" descr="JavaOne_wht_rgb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0513" y="0"/>
            <a:ext cx="2332037" cy="103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itle 1"/>
          <p:cNvSpPr>
            <a:spLocks noGrp="1"/>
          </p:cNvSpPr>
          <p:nvPr>
            <p:ph type="title"/>
          </p:nvPr>
        </p:nvSpPr>
        <p:spPr bwMode="white">
          <a:xfrm>
            <a:off x="451484" y="1583267"/>
            <a:ext cx="5026449" cy="1230657"/>
          </a:xfrm>
        </p:spPr>
        <p:txBody>
          <a:bodyPr anchor="b"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 bwMode="white">
          <a:xfrm>
            <a:off x="450849" y="2914276"/>
            <a:ext cx="5027083" cy="1048124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5943600" y="0"/>
            <a:ext cx="3200400" cy="5143500"/>
          </a:xfr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rtlCol="0" anchor="ctr" anchorCtr="1">
            <a:noAutofit/>
          </a:bodyPr>
          <a:lstStyle>
            <a:lvl1pPr marL="60325" indent="0">
              <a:buFontTx/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7050911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Template_Titl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-25400"/>
            <a:ext cx="9144000" cy="5168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-25400"/>
            <a:ext cx="9144000" cy="4157663"/>
          </a:xfrm>
          <a:prstGeom prst="rect">
            <a:avLst/>
          </a:prstGeom>
          <a:gradFill rotWithShape="1">
            <a:gsLst>
              <a:gs pos="0">
                <a:srgbClr val="5382A1"/>
              </a:gs>
              <a:gs pos="80000">
                <a:srgbClr val="355469"/>
              </a:gs>
              <a:gs pos="100000">
                <a:srgbClr val="355469"/>
              </a:gs>
            </a:gsLst>
            <a:lin ang="5400000"/>
          </a:gradFill>
          <a:ln>
            <a:noFill/>
          </a:ln>
          <a:effectLst>
            <a:outerShdw blurRad="152400" dist="635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5943600" y="-25400"/>
            <a:ext cx="3200400" cy="4157663"/>
          </a:xfrm>
          <a:prstGeom prst="rect">
            <a:avLst/>
          </a:prstGeom>
          <a:gradFill rotWithShape="1">
            <a:gsLst>
              <a:gs pos="0">
                <a:srgbClr val="5382A1"/>
              </a:gs>
              <a:gs pos="80000">
                <a:srgbClr val="355469"/>
              </a:gs>
              <a:gs pos="100000">
                <a:srgbClr val="355469"/>
              </a:gs>
            </a:gsLst>
            <a:lin ang="5400000"/>
          </a:gradFill>
          <a:ln>
            <a:noFill/>
          </a:ln>
          <a:effectLst>
            <a:outerShdw blurRad="635000" algn="tl" rotWithShape="0">
              <a:srgbClr val="808080">
                <a:alpha val="54999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9" name="Picture 25" descr="JavaOne_wht_rgb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0513" y="0"/>
            <a:ext cx="2332037" cy="103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itle 1"/>
          <p:cNvSpPr>
            <a:spLocks noGrp="1"/>
          </p:cNvSpPr>
          <p:nvPr>
            <p:ph type="title"/>
          </p:nvPr>
        </p:nvSpPr>
        <p:spPr bwMode="white">
          <a:xfrm>
            <a:off x="451485" y="1583267"/>
            <a:ext cx="5026448" cy="1230657"/>
          </a:xfrm>
        </p:spPr>
        <p:txBody>
          <a:bodyPr anchor="b"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 bwMode="white">
          <a:xfrm>
            <a:off x="450849" y="2914276"/>
            <a:ext cx="5027083" cy="1048124"/>
          </a:xfrm>
        </p:spPr>
        <p:txBody>
          <a:bodyPr/>
          <a:lstStyle>
            <a:lvl1pPr marL="0" marR="0" indent="0" algn="l" defTabSz="228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85000"/>
              <a:buFont typeface="Wingdings" pitchFamily="2" charset="2"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5943600" y="-25400"/>
            <a:ext cx="3200400" cy="4157663"/>
          </a:xfr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rtlCol="0" anchor="ctr" anchorCtr="1">
            <a:noAutofit/>
          </a:bodyPr>
          <a:lstStyle>
            <a:lvl1pPr>
              <a:buFontTx/>
              <a:buNone/>
              <a:defRPr lang="en-US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5751386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Template_Program 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1160463"/>
            <a:ext cx="9144000" cy="2979737"/>
          </a:xfrm>
          <a:prstGeom prst="rect">
            <a:avLst/>
          </a:prstGeom>
          <a:gradFill rotWithShape="1">
            <a:gsLst>
              <a:gs pos="0">
                <a:srgbClr val="F3F3F3"/>
              </a:gs>
              <a:gs pos="100000">
                <a:srgbClr val="B3B3B3"/>
              </a:gs>
            </a:gsLst>
            <a:lin ang="5400000"/>
          </a:gradFill>
          <a:ln>
            <a:noFill/>
          </a:ln>
          <a:effectLst>
            <a:outerShdw blurRad="152400" dist="63500" dir="7799993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576263" cy="557213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804981" y="245538"/>
            <a:ext cx="7771752" cy="761995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1" kern="1200" dirty="0">
                <a:ln w="0"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81" y="1363132"/>
            <a:ext cx="7771752" cy="2616201"/>
          </a:xfrm>
        </p:spPr>
        <p:txBody>
          <a:bodyPr/>
          <a:lstStyle>
            <a:lvl1pPr marL="342900" indent="-342900">
              <a:lnSpc>
                <a:spcPct val="120000"/>
              </a:lnSpc>
              <a:buSzPct val="90000"/>
              <a:buFont typeface="Wingdings" pitchFamily="2" charset="2"/>
              <a:buChar char="§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4116265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Template_Graphic 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5715000" y="0"/>
            <a:ext cx="3429000" cy="51435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355469"/>
              </a:gs>
            </a:gsLst>
            <a:lin ang="5400000"/>
          </a:gradFill>
          <a:ln>
            <a:noFill/>
          </a:ln>
          <a:effectLst>
            <a:outerShdw blurRad="152400" dist="63500" dir="10500019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576263" cy="557213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22"/>
          <p:cNvGrpSpPr>
            <a:grpSpLocks/>
          </p:cNvGrpSpPr>
          <p:nvPr userDrawn="1"/>
        </p:nvGrpSpPr>
        <p:grpSpPr bwMode="auto">
          <a:xfrm>
            <a:off x="6765925" y="4646613"/>
            <a:ext cx="2038350" cy="457200"/>
            <a:chOff x="6765364" y="4646084"/>
            <a:chExt cx="2038432" cy="457200"/>
          </a:xfrm>
        </p:grpSpPr>
        <p:pic>
          <p:nvPicPr>
            <p:cNvPr id="6" name="Picture 25" descr="O_signature_wht_rgb.png"/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4452" y="4819820"/>
              <a:ext cx="919344" cy="283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26" descr="Java_clr_hori.bmp"/>
            <p:cNvPicPr>
              <a:picLocks noChangeAspect="1"/>
            </p:cNvPicPr>
            <p:nvPr userDrawn="1"/>
          </p:nvPicPr>
          <p:blipFill>
            <a:blip r:embed="rId3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grayscl/>
              <a:biLevel thresh="5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14159" b="15044"/>
            <a:stretch>
              <a:fillRect/>
            </a:stretch>
          </p:blipFill>
          <p:spPr bwMode="auto">
            <a:xfrm>
              <a:off x="6765364" y="4646084"/>
              <a:ext cx="948422" cy="436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02761" y="1571843"/>
            <a:ext cx="4709053" cy="1100723"/>
          </a:xfrm>
        </p:spPr>
        <p:txBody>
          <a:bodyPr/>
          <a:lstStyle>
            <a:lvl1pPr>
              <a:defRPr sz="2800" b="1">
                <a:ln w="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883141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Template_Image 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5715000" y="0"/>
            <a:ext cx="3429000" cy="4630738"/>
          </a:xfrm>
          <a:prstGeom prst="rect">
            <a:avLst/>
          </a:prstGeom>
          <a:gradFill rotWithShape="1">
            <a:gsLst>
              <a:gs pos="0">
                <a:srgbClr val="F3F3F3"/>
              </a:gs>
              <a:gs pos="100000">
                <a:srgbClr val="B3B3B3"/>
              </a:gs>
            </a:gsLst>
            <a:lin ang="5400000"/>
          </a:gradFill>
          <a:ln>
            <a:noFill/>
          </a:ln>
          <a:effectLst>
            <a:outerShdw blurRad="152400" dist="63500" dir="11700004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576263" cy="557213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02761" y="1571843"/>
            <a:ext cx="4709040" cy="1100723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1" kern="1200" dirty="0">
                <a:ln w="0"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5715000" y="-2117"/>
            <a:ext cx="3429000" cy="4629150"/>
          </a:xfrm>
          <a:ln>
            <a:noFill/>
          </a:ln>
          <a:effectLst/>
        </p:spPr>
        <p:txBody>
          <a:bodyPr rtlCol="0" anchor="ctr">
            <a:noAutofit/>
          </a:bodyPr>
          <a:lstStyle>
            <a:lvl1pPr marL="0" indent="0" algn="ctr">
              <a:buNone/>
              <a:defRPr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072551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ew Template_Image 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5715000" y="0"/>
            <a:ext cx="3429000" cy="4630738"/>
          </a:xfrm>
          <a:prstGeom prst="rect">
            <a:avLst/>
          </a:prstGeom>
          <a:gradFill rotWithShape="1">
            <a:gsLst>
              <a:gs pos="0">
                <a:srgbClr val="F3F3F3"/>
              </a:gs>
              <a:gs pos="100000">
                <a:srgbClr val="B3B3B3"/>
              </a:gs>
            </a:gsLst>
            <a:lin ang="5400000"/>
          </a:gradFill>
          <a:ln>
            <a:noFill/>
          </a:ln>
          <a:effectLst>
            <a:outerShdw blurRad="152400" dist="63500" dir="11700004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576263" cy="557213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14"/>
          <p:cNvGrpSpPr>
            <a:grpSpLocks/>
          </p:cNvGrpSpPr>
          <p:nvPr userDrawn="1"/>
        </p:nvGrpSpPr>
        <p:grpSpPr bwMode="auto">
          <a:xfrm>
            <a:off x="6477000" y="1004888"/>
            <a:ext cx="2062163" cy="2828925"/>
            <a:chOff x="6229998" y="1330109"/>
            <a:chExt cx="2062556" cy="2829665"/>
          </a:xfrm>
        </p:grpSpPr>
        <p:pic>
          <p:nvPicPr>
            <p:cNvPr id="7" name="Picture 22" descr="Java_blk_rgb.png"/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29998" y="3012082"/>
              <a:ext cx="2062556" cy="1147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alpha val="10196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22" descr="Java_blk_rgb.png"/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61045" y="1330109"/>
              <a:ext cx="1534600" cy="1847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alpha val="10196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02761" y="1293547"/>
            <a:ext cx="4709040" cy="646571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1" kern="1200" dirty="0">
                <a:ln w="0"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802760" y="1963738"/>
            <a:ext cx="3840801" cy="1876742"/>
          </a:xfrm>
        </p:spPr>
        <p:txBody>
          <a:bodyPr/>
          <a:lstStyle>
            <a:lvl1pPr marL="0" indent="0">
              <a:buNone/>
              <a:defRPr sz="2400"/>
            </a:lvl1pPr>
            <a:lvl2pPr marL="403225" indent="0">
              <a:buNone/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2" descr="http://us.f1423.mail.yahoo.com/ya/download?mid=2%5f0%5f0%5f1%5f182849%5fAIX0i2IAAVwYUFpQiAmLHxA08ro&amp;pid=1.2.4&amp;fid=Inbox&amp;inline=1&amp;appid=YahooMailNeoCL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6249" y="3519185"/>
            <a:ext cx="1152525" cy="1071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2298519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theme" Target="../theme/theme1.xml"/><Relationship Id="rId23" Type="http://schemas.openxmlformats.org/officeDocument/2006/relationships/image" Target="../media/image1.png"/><Relationship Id="rId24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04863" y="246063"/>
            <a:ext cx="82296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04863" y="1524000"/>
            <a:ext cx="8229600" cy="292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grpSp>
        <p:nvGrpSpPr>
          <p:cNvPr id="1028" name="Group 13"/>
          <p:cNvGrpSpPr>
            <a:grpSpLocks/>
          </p:cNvGrpSpPr>
          <p:nvPr/>
        </p:nvGrpSpPr>
        <p:grpSpPr bwMode="auto">
          <a:xfrm>
            <a:off x="598488" y="4913313"/>
            <a:ext cx="2538413" cy="219075"/>
            <a:chOff x="597807" y="4913790"/>
            <a:chExt cx="2538530" cy="219168"/>
          </a:xfrm>
        </p:grpSpPr>
        <p:sp>
          <p:nvSpPr>
            <p:cNvPr id="1034" name="Text Box 14"/>
            <p:cNvSpPr txBox="1">
              <a:spLocks noChangeArrowheads="1"/>
            </p:cNvSpPr>
            <p:nvPr userDrawn="1"/>
          </p:nvSpPr>
          <p:spPr bwMode="auto">
            <a:xfrm>
              <a:off x="631146" y="4913790"/>
              <a:ext cx="2505191" cy="219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4523" tIns="17262" rIns="34523" bIns="17262"/>
            <a:lstStyle>
              <a:lvl1pPr defTabSz="341313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defTabSz="341313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defTabSz="341313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defTabSz="341313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defTabSz="341313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3413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3413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3413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3413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buClr>
                  <a:schemeClr val="accent1"/>
                </a:buClr>
                <a:buFont typeface="Arial" pitchFamily="34" charset="0"/>
                <a:buNone/>
                <a:defRPr/>
              </a:pPr>
              <a:r>
                <a:rPr lang="en-US" sz="600" dirty="0" smtClean="0"/>
                <a:t>Copyright © 2013, Oracle and/or its affiliates. All rights reserved.</a:t>
              </a:r>
            </a:p>
          </p:txBody>
        </p:sp>
        <p:cxnSp>
          <p:nvCxnSpPr>
            <p:cNvPr id="16" name="Straight Connector 15"/>
            <p:cNvCxnSpPr/>
            <p:nvPr userDrawn="1"/>
          </p:nvCxnSpPr>
          <p:spPr>
            <a:xfrm flipH="1">
              <a:off x="597807" y="4936024"/>
              <a:ext cx="1587" cy="96878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>
            <a:xfrm flipH="1">
              <a:off x="2893438" y="4936024"/>
              <a:ext cx="1587" cy="96878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29" name="Rectangle 19"/>
          <p:cNvSpPr>
            <a:spLocks noChangeArrowheads="1"/>
          </p:cNvSpPr>
          <p:nvPr/>
        </p:nvSpPr>
        <p:spPr bwMode="auto">
          <a:xfrm>
            <a:off x="355600" y="4883150"/>
            <a:ext cx="279400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/>
            <a:fld id="{F4B8C815-2E4A-4A09-936C-8CD045005A74}" type="slidenum">
              <a:rPr lang="en-US" sz="600"/>
              <a:pPr algn="r"/>
              <a:t>‹#›</a:t>
            </a:fld>
            <a:endParaRPr lang="en-US" sz="600"/>
          </a:p>
        </p:txBody>
      </p:sp>
      <p:grpSp>
        <p:nvGrpSpPr>
          <p:cNvPr id="1030" name="Group 17"/>
          <p:cNvGrpSpPr>
            <a:grpSpLocks/>
          </p:cNvGrpSpPr>
          <p:nvPr/>
        </p:nvGrpSpPr>
        <p:grpSpPr bwMode="auto">
          <a:xfrm>
            <a:off x="6686550" y="4641850"/>
            <a:ext cx="2117725" cy="515938"/>
            <a:chOff x="6687321" y="4628635"/>
            <a:chExt cx="2116475" cy="516126"/>
          </a:xfrm>
        </p:grpSpPr>
        <p:pic>
          <p:nvPicPr>
            <p:cNvPr id="1031" name="Picture 27" descr="O_signature_clr_rgb"/>
            <p:cNvPicPr>
              <a:picLocks noChangeAspect="1" noChangeArrowheads="1"/>
            </p:cNvPicPr>
            <p:nvPr userDrawn="1"/>
          </p:nvPicPr>
          <p:blipFill>
            <a:blip r:embed="rId2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2950" y="4820656"/>
              <a:ext cx="920846" cy="282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2" name="Picture 24" descr="JavaOne_clr.bmp"/>
            <p:cNvPicPr>
              <a:picLocks noChangeAspect="1"/>
            </p:cNvPicPr>
            <p:nvPr userDrawn="1"/>
          </p:nvPicPr>
          <p:blipFill>
            <a:blip r:embed="rId2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87321" y="4628635"/>
              <a:ext cx="1164708" cy="516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5" r:id="rId1"/>
    <p:sldLayoutId id="2147484416" r:id="rId2"/>
    <p:sldLayoutId id="2147484417" r:id="rId3"/>
    <p:sldLayoutId id="2147484418" r:id="rId4"/>
    <p:sldLayoutId id="2147484419" r:id="rId5"/>
    <p:sldLayoutId id="2147484420" r:id="rId6"/>
    <p:sldLayoutId id="2147484421" r:id="rId7"/>
    <p:sldLayoutId id="2147484422" r:id="rId8"/>
    <p:sldLayoutId id="2147484423" r:id="rId9"/>
    <p:sldLayoutId id="2147484424" r:id="rId10"/>
    <p:sldLayoutId id="2147484425" r:id="rId11"/>
    <p:sldLayoutId id="2147484426" r:id="rId12"/>
    <p:sldLayoutId id="2147484427" r:id="rId13"/>
    <p:sldLayoutId id="2147484428" r:id="rId14"/>
    <p:sldLayoutId id="2147484429" r:id="rId15"/>
    <p:sldLayoutId id="2147484430" r:id="rId16"/>
    <p:sldLayoutId id="2147484431" r:id="rId17"/>
    <p:sldLayoutId id="2147484432" r:id="rId18"/>
    <p:sldLayoutId id="2147484435" r:id="rId19"/>
    <p:sldLayoutId id="2147484436" r:id="rId20"/>
    <p:sldLayoutId id="2147484437" r:id="rId21"/>
  </p:sldLayoutIdLst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Arial" pitchFamily="34" charset="0"/>
          <a:ea typeface="ＭＳ Ｐゴシック" pitchFamily="-65" charset="-128"/>
          <a:cs typeface="Arial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-65" charset="0"/>
          <a:ea typeface="ＭＳ Ｐゴシック" pitchFamily="-65" charset="-128"/>
          <a:cs typeface="Arial" pitchFamily="-65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-65" charset="0"/>
          <a:ea typeface="ＭＳ Ｐゴシック" pitchFamily="-65" charset="-128"/>
          <a:cs typeface="Arial" pitchFamily="-65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-65" charset="0"/>
          <a:ea typeface="ＭＳ Ｐゴシック" pitchFamily="-65" charset="-128"/>
          <a:cs typeface="Arial" pitchFamily="-65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-65" charset="0"/>
          <a:ea typeface="ＭＳ Ｐゴシック" pitchFamily="-65" charset="-128"/>
          <a:cs typeface="Arial" pitchFamily="-65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9pPr>
    </p:titleStyle>
    <p:bodyStyle>
      <a:lvl1pPr marL="228600" indent="-168275" algn="l" defTabSz="228600" rtl="0" eaLnBrk="0" fontAlgn="base" hangingPunct="0">
        <a:spcBef>
          <a:spcPct val="0"/>
        </a:spcBef>
        <a:spcAft>
          <a:spcPts val="600"/>
        </a:spcAft>
        <a:buClr>
          <a:schemeClr val="accent1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ＭＳ Ｐゴシック" pitchFamily="-65" charset="-128"/>
          <a:cs typeface="Arial" pitchFamily="34" charset="0"/>
        </a:defRPr>
      </a:lvl1pPr>
      <a:lvl2pPr marL="631825" indent="-228600" algn="l" defTabSz="228600" rtl="0" eaLnBrk="0" fontAlgn="base" hangingPunct="0">
        <a:spcBef>
          <a:spcPct val="0"/>
        </a:spcBef>
        <a:spcAft>
          <a:spcPts val="600"/>
        </a:spcAft>
        <a:buSzPct val="85000"/>
        <a:buFont typeface="Arial" pitchFamily="34" charset="0"/>
        <a:buChar char="–"/>
        <a:defRPr kern="1200">
          <a:solidFill>
            <a:schemeClr val="tx1"/>
          </a:solidFill>
          <a:latin typeface="Arial" pitchFamily="34" charset="0"/>
          <a:ea typeface="ＭＳ Ｐゴシック" pitchFamily="-65" charset="-128"/>
          <a:cs typeface="Arial" pitchFamily="34" charset="0"/>
        </a:defRPr>
      </a:lvl2pPr>
      <a:lvl3pPr marL="974725" indent="-174625" algn="l" defTabSz="228600" rtl="0" eaLnBrk="0" fontAlgn="base" hangingPunct="0">
        <a:spcBef>
          <a:spcPct val="0"/>
        </a:spcBef>
        <a:spcAft>
          <a:spcPts val="600"/>
        </a:spcAft>
        <a:buClr>
          <a:schemeClr val="accent1"/>
        </a:buClr>
        <a:buSzPct val="85000"/>
        <a:buFont typeface="Wingdings" pitchFamily="2" charset="2"/>
        <a:buChar char="§"/>
        <a:defRPr kern="1200">
          <a:solidFill>
            <a:schemeClr val="tx1"/>
          </a:solidFill>
          <a:latin typeface="Arial" pitchFamily="34" charset="0"/>
          <a:ea typeface="ＭＳ Ｐゴシック" pitchFamily="-65" charset="-128"/>
          <a:cs typeface="Arial" pitchFamily="34" charset="0"/>
        </a:defRPr>
      </a:lvl3pPr>
      <a:lvl4pPr marL="1431925" indent="-228600" algn="l" defTabSz="228600" rtl="0" eaLnBrk="0" fontAlgn="base" hangingPunct="0">
        <a:spcBef>
          <a:spcPct val="0"/>
        </a:spcBef>
        <a:spcAft>
          <a:spcPts val="600"/>
        </a:spcAft>
        <a:buSzPct val="85000"/>
        <a:buFont typeface="Arial" pitchFamily="34" charset="0"/>
        <a:buChar char="–"/>
        <a:defRPr kern="1200">
          <a:solidFill>
            <a:schemeClr val="tx1"/>
          </a:solidFill>
          <a:latin typeface="Arial" pitchFamily="34" charset="0"/>
          <a:ea typeface="ＭＳ Ｐゴシック" pitchFamily="-65" charset="-128"/>
          <a:cs typeface="Arial" pitchFamily="34" charset="0"/>
        </a:defRPr>
      </a:lvl4pPr>
      <a:lvl5pPr marL="1828800" indent="-168275" algn="l" rtl="0" eaLnBrk="0" fontAlgn="base" hangingPunct="0">
        <a:spcBef>
          <a:spcPct val="0"/>
        </a:spcBef>
        <a:spcAft>
          <a:spcPts val="600"/>
        </a:spcAft>
        <a:buClr>
          <a:srgbClr val="FF0000"/>
        </a:buClr>
        <a:buFont typeface="Arial" pitchFamily="34" charset="0"/>
        <a:buChar char="»"/>
        <a:defRPr sz="1400" kern="1200">
          <a:solidFill>
            <a:schemeClr val="tx2"/>
          </a:solidFill>
          <a:latin typeface="Arial" pitchFamily="34" charset="0"/>
          <a:ea typeface="ＭＳ Ｐゴシック" pitchFamily="-65" charset="-128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4" Type="http://schemas.openxmlformats.org/officeDocument/2006/relationships/image" Target="../media/image14.png"/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4" Type="http://schemas.openxmlformats.org/officeDocument/2006/relationships/image" Target="../media/image23.emf"/><Relationship Id="rId5" Type="http://schemas.openxmlformats.org/officeDocument/2006/relationships/image" Target="../media/image24.png"/><Relationship Id="rId6" Type="http://schemas.openxmlformats.org/officeDocument/2006/relationships/image" Target="../media/image25.png"/><Relationship Id="rId7" Type="http://schemas.openxmlformats.org/officeDocument/2006/relationships/image" Target="../media/image26.png"/><Relationship Id="rId8" Type="http://schemas.openxmlformats.org/officeDocument/2006/relationships/image" Target="../media/image27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4" Type="http://schemas.openxmlformats.org/officeDocument/2006/relationships/image" Target="../media/image27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image" Target="../media/image19.png"/><Relationship Id="rId8" Type="http://schemas.openxmlformats.org/officeDocument/2006/relationships/image" Target="../media/image20.png"/><Relationship Id="rId9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260350" y="1854017"/>
            <a:ext cx="5136515" cy="760334"/>
          </a:xfrm>
        </p:spPr>
        <p:txBody>
          <a:bodyPr/>
          <a:lstStyle/>
          <a:p>
            <a:r>
              <a:rPr lang="en-US" sz="3200" dirty="0" smtClean="0">
                <a:effectLst>
                  <a:outerShdw blurRad="50800" dist="38100" dir="2700000" algn="tl" rotWithShape="0">
                    <a:srgbClr val="000000">
                      <a:alpha val="25000"/>
                    </a:srgbClr>
                  </a:outerShdw>
                </a:effectLst>
              </a:rPr>
              <a:t>Java SE</a:t>
            </a:r>
            <a:endParaRPr lang="en-US" sz="3200" dirty="0">
              <a:effectLst>
                <a:outerShdw blurRad="50800" dist="38100" dir="2700000" algn="tl" rotWithShape="0">
                  <a:srgbClr val="000000">
                    <a:alpha val="25000"/>
                  </a:srgbClr>
                </a:outerShdw>
              </a:effectLst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260350" y="2696560"/>
            <a:ext cx="5416550" cy="895724"/>
          </a:xfrm>
        </p:spPr>
        <p:txBody>
          <a:bodyPr/>
          <a:lstStyle/>
          <a:p>
            <a:r>
              <a:rPr lang="en-US" sz="2400" dirty="0" smtClean="0">
                <a:effectLst>
                  <a:outerShdw blurRad="50800" dist="38100" dir="2700000" algn="tl" rotWithShape="0">
                    <a:srgbClr val="000000">
                      <a:alpha val="25000"/>
                    </a:srgbClr>
                  </a:outerShdw>
                </a:effectLst>
              </a:rPr>
              <a:t>Simon Ritter</a:t>
            </a:r>
          </a:p>
          <a:p>
            <a:r>
              <a:rPr lang="en-US" sz="2400" dirty="0" smtClean="0">
                <a:effectLst>
                  <a:outerShdw blurRad="50800" dist="38100" dir="2700000" algn="tl" rotWithShape="0">
                    <a:srgbClr val="000000">
                      <a:alpha val="25000"/>
                    </a:srgbClr>
                  </a:outerShdw>
                </a:effectLst>
              </a:rPr>
              <a:t>Java Technology Ambassador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8972550" y="2567355"/>
            <a:ext cx="273054" cy="0"/>
          </a:xfrm>
          <a:prstGeom prst="line">
            <a:avLst/>
          </a:prstGeom>
          <a:grpFill/>
          <a:ln w="19050">
            <a:solidFill>
              <a:srgbClr val="00B050"/>
            </a:solidFill>
            <a:round/>
            <a:headEnd/>
            <a:tailEnd type="triangle" w="med" len="med"/>
          </a:ln>
        </p:spPr>
      </p:cxnSp>
      <p:pic>
        <p:nvPicPr>
          <p:cNvPr id="6" name="Picture Placeholder 5" descr="Java PPT Title v3.jpg"/>
          <p:cNvPicPr>
            <a:picLocks noGrp="1" noChangeAspect="1"/>
          </p:cNvPicPr>
          <p:nvPr>
            <p:ph type="pic"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" b="74"/>
          <a:stretch>
            <a:fillRect/>
          </a:stretch>
        </p:blipFill>
        <p:spPr/>
      </p:pic>
      <p:pic>
        <p:nvPicPr>
          <p:cNvPr id="2" name="Picture 1" descr="twitter-bird-blue-on-whit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50" y="3606800"/>
            <a:ext cx="406400" cy="406400"/>
          </a:xfrm>
          <a:prstGeom prst="rect">
            <a:avLst/>
          </a:prstGeom>
        </p:spPr>
      </p:pic>
      <p:sp>
        <p:nvSpPr>
          <p:cNvPr id="8" name="Text Placeholder 6"/>
          <p:cNvSpPr txBox="1">
            <a:spLocks/>
          </p:cNvSpPr>
          <p:nvPr/>
        </p:nvSpPr>
        <p:spPr>
          <a:xfrm>
            <a:off x="755650" y="3638176"/>
            <a:ext cx="2165350" cy="3623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2286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" pitchFamily="2" charset="2"/>
              <a:buNone/>
              <a:tabLst/>
              <a:defRPr sz="20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31825" indent="-228600" algn="l" defTabSz="2286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Arial" pitchFamily="34" charset="0"/>
              <a:buChar char="–"/>
              <a:defRPr sz="18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74725" indent="-174625" algn="l" defTabSz="2286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431925" indent="-228600" algn="l" defTabSz="2286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Arial" pitchFamily="34" charset="0"/>
              <a:buChar char="–"/>
              <a:defRPr sz="18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-168275" algn="l" defTabSz="914400" rtl="0" eaLnBrk="1" latinLnBrk="0" hangingPunct="1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buFont typeface="Arial" pitchFamily="34" charset="0"/>
              <a:buChar char="»"/>
              <a:defRPr sz="1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effectLst>
                  <a:outerShdw blurRad="50800" dist="38100" dir="2700000" algn="tl" rotWithShape="0">
                    <a:srgbClr val="000000">
                      <a:alpha val="25000"/>
                    </a:srgbClr>
                  </a:outerShdw>
                </a:effectLst>
              </a:rPr>
              <a:t>@</a:t>
            </a:r>
            <a:r>
              <a:rPr lang="en-US" sz="2400" dirty="0" err="1" smtClean="0">
                <a:effectLst>
                  <a:outerShdw blurRad="50800" dist="38100" dir="2700000" algn="tl" rotWithShape="0">
                    <a:srgbClr val="000000">
                      <a:alpha val="25000"/>
                    </a:srgbClr>
                  </a:outerShdw>
                </a:effectLst>
              </a:rPr>
              <a:t>speakjava</a:t>
            </a:r>
            <a:endParaRPr lang="en-US" sz="2400" dirty="0" smtClean="0">
              <a:effectLst>
                <a:outerShdw blurRad="50800" dist="38100" dir="2700000" algn="tl" rotWithShape="0">
                  <a:srgbClr val="000000">
                    <a:alpha val="2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5331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947" y="245538"/>
            <a:ext cx="8229586" cy="406395"/>
          </a:xfrm>
        </p:spPr>
        <p:txBody>
          <a:bodyPr/>
          <a:lstStyle/>
          <a:p>
            <a:pPr algn="ctr"/>
            <a:r>
              <a:rPr lang="en-US" sz="4800" dirty="0">
                <a:solidFill>
                  <a:schemeClr val="accent1"/>
                </a:solidFill>
                <a:ea typeface="ＭＳ Ｐゴシック" pitchFamily="34" charset="-128"/>
              </a:rPr>
              <a:t>Project </a:t>
            </a:r>
            <a:br>
              <a:rPr lang="en-US" sz="4800" dirty="0">
                <a:solidFill>
                  <a:schemeClr val="accent1"/>
                </a:solidFill>
                <a:ea typeface="ＭＳ Ｐゴシック" pitchFamily="34" charset="-128"/>
              </a:rPr>
            </a:br>
            <a:r>
              <a:rPr lang="en-US" sz="4800" dirty="0" err="1">
                <a:solidFill>
                  <a:schemeClr val="accent1"/>
                </a:solidFill>
                <a:ea typeface="ＭＳ Ｐゴシック" pitchFamily="34" charset="-128"/>
              </a:rPr>
              <a:t>Nashorn</a:t>
            </a:r>
            <a:endParaRPr lang="en-US" sz="4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3267" y="1297776"/>
            <a:ext cx="1918315" cy="424328"/>
          </a:xfrm>
          <a:prstGeom prst="rect">
            <a:avLst/>
          </a:prstGeom>
        </p:spPr>
      </p:pic>
      <p:pic>
        <p:nvPicPr>
          <p:cNvPr id="5" name="Picture 4" descr="ibmneg_blucmyk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10503" y="3555031"/>
            <a:ext cx="1526545" cy="57710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4462" y="1210729"/>
            <a:ext cx="1571968" cy="765046"/>
          </a:xfrm>
          <a:prstGeom prst="rect">
            <a:avLst/>
          </a:prstGeom>
        </p:spPr>
      </p:pic>
      <p:pic>
        <p:nvPicPr>
          <p:cNvPr id="8" name="Picture 7" descr="Twitter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600" y="3276600"/>
            <a:ext cx="1133780" cy="1133780"/>
          </a:xfrm>
          <a:prstGeom prst="rect">
            <a:avLst/>
          </a:prstGeom>
        </p:spPr>
      </p:pic>
      <p:pic>
        <p:nvPicPr>
          <p:cNvPr id="10" name="Picture 9" descr="RedHat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515" y="3496946"/>
            <a:ext cx="1917619" cy="824576"/>
          </a:xfrm>
          <a:prstGeom prst="rect">
            <a:avLst/>
          </a:prstGeom>
        </p:spPr>
      </p:pic>
      <p:pic>
        <p:nvPicPr>
          <p:cNvPr id="11" name="Picture 10" descr="OpenJDK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6700" y="2387600"/>
            <a:ext cx="3545142" cy="986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217444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9" name="Rectangle 5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anchor="t"/>
          <a:lstStyle/>
          <a:p>
            <a:r>
              <a:rPr lang="en-US" dirty="0">
                <a:latin typeface="Arial" charset="0"/>
                <a:cs typeface="Arial" charset="0"/>
                <a:sym typeface="Arial" charset="0"/>
              </a:rPr>
              <a:t>Test Pilots Wanted</a:t>
            </a:r>
            <a:endParaRPr lang="en-US" dirty="0">
              <a:latin typeface="Arial" charset="0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8807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804863" y="912813"/>
            <a:ext cx="8123237" cy="4116387"/>
          </a:xfrm>
          <a:ln/>
        </p:spPr>
        <p:txBody>
          <a:bodyPr/>
          <a:lstStyle/>
          <a:p>
            <a:pPr>
              <a:buSzPct val="100000"/>
              <a:buFont typeface="Arial"/>
              <a:buChar char="•"/>
            </a:pPr>
            <a:r>
              <a:rPr lang="en-US" b="1" dirty="0" smtClean="0"/>
              <a:t>Developer Preview available</a:t>
            </a:r>
          </a:p>
          <a:p>
            <a:pPr marL="749300" lvl="1" indent="-285750">
              <a:buFont typeface="Arial"/>
              <a:buChar char="•"/>
            </a:pPr>
            <a:r>
              <a:rPr lang="en-US" sz="1800" dirty="0" smtClean="0"/>
              <a:t>Schedule on: </a:t>
            </a:r>
            <a:r>
              <a:rPr lang="en-US" sz="1800" b="1" dirty="0">
                <a:solidFill>
                  <a:srgbClr val="5382A1"/>
                </a:solidFill>
              </a:rPr>
              <a:t>http://openjdk.java.net/projects/</a:t>
            </a:r>
            <a:r>
              <a:rPr lang="en-US" sz="1800" b="1" dirty="0" smtClean="0">
                <a:solidFill>
                  <a:srgbClr val="5382A1"/>
                </a:solidFill>
              </a:rPr>
              <a:t>jdk8</a:t>
            </a:r>
            <a:endParaRPr lang="en-US" b="1" dirty="0">
              <a:solidFill>
                <a:srgbClr val="5382A1"/>
              </a:solidFill>
            </a:endParaRPr>
          </a:p>
          <a:p>
            <a:pPr marL="749300" lvl="1" indent="-285750">
              <a:spcAft>
                <a:spcPts val="1800"/>
              </a:spcAft>
              <a:buFont typeface="Arial"/>
              <a:buChar char="•"/>
            </a:pPr>
            <a:r>
              <a:rPr lang="en-US" dirty="0" smtClean="0"/>
              <a:t>Contribute </a:t>
            </a:r>
            <a:r>
              <a:rPr lang="en-US" dirty="0"/>
              <a:t>to </a:t>
            </a:r>
            <a:r>
              <a:rPr lang="en-US" dirty="0" err="1"/>
              <a:t>OpenJFX</a:t>
            </a:r>
            <a:r>
              <a:rPr lang="en-US" dirty="0"/>
              <a:t>: </a:t>
            </a:r>
            <a:r>
              <a:rPr lang="en-US" b="1" dirty="0" smtClean="0">
                <a:solidFill>
                  <a:srgbClr val="5382A1"/>
                </a:solidFill>
              </a:rPr>
              <a:t>http</a:t>
            </a:r>
            <a:r>
              <a:rPr lang="en-US" b="1" dirty="0">
                <a:solidFill>
                  <a:srgbClr val="5382A1"/>
                </a:solidFill>
              </a:rPr>
              <a:t>://openjdk.java.net/projects/</a:t>
            </a:r>
            <a:r>
              <a:rPr lang="en-US" b="1" dirty="0" smtClean="0">
                <a:solidFill>
                  <a:srgbClr val="5382A1"/>
                </a:solidFill>
              </a:rPr>
              <a:t>openjfx</a:t>
            </a:r>
            <a:endParaRPr lang="en-US" b="1" dirty="0">
              <a:solidFill>
                <a:srgbClr val="5382A1"/>
              </a:solidFill>
            </a:endParaRPr>
          </a:p>
          <a:p>
            <a:pPr>
              <a:spcBef>
                <a:spcPts val="0"/>
              </a:spcBef>
              <a:buSzPct val="100000"/>
              <a:buFont typeface="Arial"/>
              <a:buChar char="•"/>
            </a:pPr>
            <a:r>
              <a:rPr lang="en-US" b="1" dirty="0"/>
              <a:t>JDK 8 builds with many features already </a:t>
            </a:r>
            <a:r>
              <a:rPr lang="en-US" b="1" dirty="0" smtClean="0"/>
              <a:t>available</a:t>
            </a:r>
          </a:p>
          <a:p>
            <a:pPr marL="749300" lvl="1" indent="-285750">
              <a:spcBef>
                <a:spcPts val="0"/>
              </a:spcBef>
              <a:buFont typeface="Arial"/>
              <a:buChar char="•"/>
            </a:pPr>
            <a:r>
              <a:rPr lang="en-US" sz="1800" dirty="0" smtClean="0"/>
              <a:t>Try </a:t>
            </a:r>
            <a:r>
              <a:rPr lang="en-US" sz="1800" dirty="0"/>
              <a:t>out Lambda and check out </a:t>
            </a:r>
            <a:r>
              <a:rPr lang="en-US" sz="1800" dirty="0" err="1"/>
              <a:t>JavaFX</a:t>
            </a:r>
            <a:r>
              <a:rPr lang="en-US" sz="1800" dirty="0"/>
              <a:t> 8</a:t>
            </a:r>
            <a:r>
              <a:rPr lang="en-US" sz="1800" dirty="0" smtClean="0"/>
              <a:t>: </a:t>
            </a:r>
            <a:r>
              <a:rPr lang="en-US" sz="1800" b="1" dirty="0" smtClean="0">
                <a:solidFill>
                  <a:srgbClr val="5382A1"/>
                </a:solidFill>
              </a:rPr>
              <a:t>http</a:t>
            </a:r>
            <a:r>
              <a:rPr lang="en-US" sz="1800" b="1" dirty="0">
                <a:solidFill>
                  <a:srgbClr val="5382A1"/>
                </a:solidFill>
              </a:rPr>
              <a:t>://jdk8.</a:t>
            </a:r>
            <a:r>
              <a:rPr lang="en-US" sz="1800" b="1" dirty="0" smtClean="0">
                <a:solidFill>
                  <a:srgbClr val="5382A1"/>
                </a:solidFill>
              </a:rPr>
              <a:t>java.net</a:t>
            </a:r>
            <a:endParaRPr lang="en-US" b="1" dirty="0">
              <a:solidFill>
                <a:srgbClr val="5382A1"/>
              </a:solidFill>
            </a:endParaRPr>
          </a:p>
          <a:p>
            <a:pPr marL="749300" lvl="1" indent="-285750">
              <a:spcBef>
                <a:spcPts val="0"/>
              </a:spcBef>
              <a:buFont typeface="Arial"/>
              <a:buChar char="•"/>
            </a:pPr>
            <a:r>
              <a:rPr lang="en-US" sz="1800" dirty="0" smtClean="0"/>
              <a:t>Participate </a:t>
            </a:r>
            <a:r>
              <a:rPr lang="en-US" sz="1800" dirty="0"/>
              <a:t>in the JCP for free through your local JUG</a:t>
            </a:r>
          </a:p>
          <a:p>
            <a:pPr marL="749300" lvl="1" indent="-285750">
              <a:spcBef>
                <a:spcPts val="0"/>
              </a:spcBef>
              <a:buFont typeface="Arial"/>
              <a:buChar char="•"/>
            </a:pPr>
            <a:r>
              <a:rPr lang="en-US" dirty="0"/>
              <a:t>Jigsaw builds also available from </a:t>
            </a:r>
            <a:r>
              <a:rPr lang="en-US" dirty="0" err="1"/>
              <a:t>Java.net</a:t>
            </a:r>
            <a:endParaRPr lang="en-US" dirty="0"/>
          </a:p>
        </p:txBody>
      </p:sp>
      <p:pic>
        <p:nvPicPr>
          <p:cNvPr id="8807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900" y="0"/>
            <a:ext cx="1562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6" name="Picture 5" descr="OpenJDK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00" y="3848916"/>
            <a:ext cx="2173542" cy="605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40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8" name="Rectangle 6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eaLnBrk="1" hangingPunct="1">
              <a:defRPr/>
            </a:pPr>
            <a:r>
              <a:rPr lang="en-US" dirty="0" smtClean="0">
                <a:latin typeface="Arial" charset="0"/>
                <a:cs typeface="Arial" charset="0"/>
                <a:sym typeface="Arial" charset="0"/>
              </a:rPr>
              <a:t>JDK 8 in the works</a:t>
            </a:r>
            <a:endParaRPr lang="en-US" dirty="0" smtClean="0">
              <a:latin typeface="Arial" charset="0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800100" y="984250"/>
            <a:ext cx="8229600" cy="3394075"/>
          </a:xfrm>
        </p:spPr>
        <p:txBody>
          <a:bodyPr/>
          <a:lstStyle/>
          <a:p>
            <a:pPr marL="342900" indent="-342900" eaLnBrk="1" hangingPunct="1">
              <a:spcAft>
                <a:spcPts val="1800"/>
              </a:spcAft>
              <a:buSzPct val="100000"/>
              <a:buFont typeface="Arial"/>
              <a:buChar char="•"/>
              <a:defRPr/>
            </a:pPr>
            <a:r>
              <a:rPr lang="en-US" b="1" dirty="0" smtClean="0"/>
              <a:t>JDK 7 shipped in July 2011</a:t>
            </a:r>
          </a:p>
          <a:p>
            <a:pPr marL="342900" indent="-342900" eaLnBrk="1" hangingPunct="1">
              <a:buSzPct val="100000"/>
              <a:buFont typeface="Arial"/>
              <a:buChar char="•"/>
              <a:defRPr/>
            </a:pPr>
            <a:r>
              <a:rPr lang="en-US" b="1" dirty="0" smtClean="0"/>
              <a:t>JDK 8 scheduled to ship in 2014</a:t>
            </a:r>
          </a:p>
          <a:p>
            <a:pPr marL="746125" lvl="1" indent="-342900">
              <a:buSzPct val="100000"/>
              <a:buFont typeface="Arial"/>
              <a:buChar char="•"/>
              <a:defRPr/>
            </a:pPr>
            <a:r>
              <a:rPr lang="en-US" dirty="0" smtClean="0"/>
              <a:t>Expecting a 2-year cadence between platform releases going forward</a:t>
            </a:r>
          </a:p>
          <a:p>
            <a:pPr marL="746125" lvl="1" indent="-342900">
              <a:spcAft>
                <a:spcPts val="1800"/>
              </a:spcAft>
              <a:buSzPct val="100000"/>
              <a:buFont typeface="Arial"/>
              <a:buChar char="•"/>
              <a:defRPr/>
            </a:pPr>
            <a:r>
              <a:rPr lang="en-US" dirty="0" smtClean="0"/>
              <a:t>Java SE 8 platform under JSR 336</a:t>
            </a:r>
          </a:p>
          <a:p>
            <a:pPr marL="342900" indent="-342900" eaLnBrk="1" hangingPunct="1">
              <a:buSzPct val="100000"/>
              <a:buFont typeface="Arial"/>
              <a:buChar char="•"/>
              <a:defRPr/>
            </a:pPr>
            <a:r>
              <a:rPr lang="en-US" b="1" dirty="0" smtClean="0"/>
              <a:t>Major features planned for JDK 8</a:t>
            </a:r>
          </a:p>
          <a:p>
            <a:pPr marL="746125" lvl="1" indent="-342900">
              <a:buSzPct val="100000"/>
              <a:buFont typeface="Arial"/>
              <a:buChar char="•"/>
              <a:defRPr/>
            </a:pPr>
            <a:r>
              <a:rPr lang="en-US" dirty="0" smtClean="0"/>
              <a:t>Lambda expressions and default methods (JSR 335)</a:t>
            </a:r>
          </a:p>
          <a:p>
            <a:pPr marL="746125" lvl="1" indent="-342900">
              <a:buSzPct val="100000"/>
              <a:buFont typeface="Arial"/>
              <a:buChar char="•"/>
              <a:defRPr/>
            </a:pPr>
            <a:r>
              <a:rPr lang="en-US" dirty="0" smtClean="0"/>
              <a:t>Annotation-related language changes (JSR 308)</a:t>
            </a:r>
          </a:p>
          <a:p>
            <a:pPr marL="746125" lvl="1" indent="-342900">
              <a:buSzPct val="100000"/>
              <a:buFont typeface="Arial"/>
              <a:buChar char="•"/>
              <a:defRPr/>
            </a:pPr>
            <a:r>
              <a:rPr lang="en-US" dirty="0" smtClean="0"/>
              <a:t>Date and Time API (JSR 310)</a:t>
            </a:r>
          </a:p>
          <a:p>
            <a:pPr marL="746125" lvl="1" indent="-342900">
              <a:buSzPct val="100000"/>
              <a:buFont typeface="Arial"/>
              <a:buChar char="•"/>
              <a:defRPr/>
            </a:pPr>
            <a:r>
              <a:rPr lang="en-US" dirty="0" smtClean="0"/>
              <a:t>Compact Profiles</a:t>
            </a:r>
          </a:p>
        </p:txBody>
      </p:sp>
      <p:sp>
        <p:nvSpPr>
          <p:cNvPr id="2" name="Rectangle 8"/>
          <p:cNvSpPr>
            <a:spLocks/>
          </p:cNvSpPr>
          <p:nvPr/>
        </p:nvSpPr>
        <p:spPr bwMode="auto">
          <a:xfrm>
            <a:off x="803275" y="647700"/>
            <a:ext cx="8229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247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Title 1"/>
          <p:cNvSpPr>
            <a:spLocks noGrp="1"/>
          </p:cNvSpPr>
          <p:nvPr>
            <p:ph type="title"/>
          </p:nvPr>
        </p:nvSpPr>
        <p:spPr>
          <a:xfrm>
            <a:off x="804863" y="246063"/>
            <a:ext cx="8229600" cy="406400"/>
          </a:xfrm>
        </p:spPr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JDK 8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3021186" y="774575"/>
            <a:ext cx="2999929" cy="1996004"/>
            <a:chOff x="3013165" y="783772"/>
            <a:chExt cx="2999929" cy="1996004"/>
          </a:xfrm>
        </p:grpSpPr>
        <p:sp>
          <p:nvSpPr>
            <p:cNvPr id="23" name="Rectangle 22"/>
            <p:cNvSpPr/>
            <p:nvPr/>
          </p:nvSpPr>
          <p:spPr>
            <a:xfrm>
              <a:off x="3013165" y="783772"/>
              <a:ext cx="2977983" cy="19960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010" name="TextBox 14"/>
            <p:cNvSpPr txBox="1">
              <a:spLocks noChangeArrowheads="1"/>
            </p:cNvSpPr>
            <p:nvPr/>
          </p:nvSpPr>
          <p:spPr bwMode="auto">
            <a:xfrm>
              <a:off x="3679825" y="905093"/>
              <a:ext cx="2333269" cy="1811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115888" indent="-115888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ts val="200"/>
                </a:spcBef>
                <a:defRPr/>
              </a:pPr>
              <a:r>
                <a:rPr lang="en-US" b="1" dirty="0" smtClean="0">
                  <a:solidFill>
                    <a:schemeClr val="tx2"/>
                  </a:solidFill>
                </a:rPr>
                <a:t>Java for Everyone</a:t>
              </a:r>
            </a:p>
            <a:p>
              <a:pPr marL="115888" indent="-115888" eaLnBrk="1" hangingPunct="1">
                <a:spcBef>
                  <a:spcPts val="200"/>
                </a:spcBef>
                <a:buFont typeface="Arial" pitchFamily="34" charset="0"/>
                <a:buChar char="•"/>
                <a:defRPr/>
              </a:pPr>
              <a:r>
                <a:rPr lang="en-US" sz="1200" dirty="0" smtClean="0">
                  <a:solidFill>
                    <a:schemeClr val="tx2"/>
                  </a:solidFill>
                </a:rPr>
                <a:t>Profiles for constrained devices</a:t>
              </a:r>
            </a:p>
            <a:p>
              <a:pPr marL="115888" indent="-115888" eaLnBrk="1" hangingPunct="1">
                <a:spcBef>
                  <a:spcPts val="200"/>
                </a:spcBef>
                <a:buFont typeface="Arial" pitchFamily="34" charset="0"/>
                <a:buChar char="•"/>
                <a:defRPr/>
              </a:pPr>
              <a:r>
                <a:rPr lang="en-US" sz="1200" dirty="0" smtClean="0">
                  <a:solidFill>
                    <a:schemeClr val="tx2"/>
                  </a:solidFill>
                </a:rPr>
                <a:t>JSR 310 - Date &amp; Time APIs</a:t>
              </a:r>
            </a:p>
            <a:p>
              <a:pPr marL="115888" indent="-115888" eaLnBrk="1" hangingPunct="1">
                <a:spcBef>
                  <a:spcPts val="200"/>
                </a:spcBef>
                <a:buFont typeface="Arial" pitchFamily="34" charset="0"/>
                <a:buChar char="•"/>
                <a:defRPr/>
              </a:pPr>
              <a:r>
                <a:rPr lang="en-US" sz="1200" dirty="0" smtClean="0">
                  <a:solidFill>
                    <a:schemeClr val="tx2"/>
                  </a:solidFill>
                </a:rPr>
                <a:t>Non-Gregorian calendars</a:t>
              </a:r>
            </a:p>
            <a:p>
              <a:pPr marL="115888" indent="-115888" eaLnBrk="1" hangingPunct="1">
                <a:spcBef>
                  <a:spcPts val="200"/>
                </a:spcBef>
                <a:buFont typeface="Arial" pitchFamily="34" charset="0"/>
                <a:buChar char="•"/>
                <a:defRPr/>
              </a:pPr>
              <a:r>
                <a:rPr lang="en-US" sz="1200" dirty="0" smtClean="0">
                  <a:solidFill>
                    <a:schemeClr val="tx2"/>
                  </a:solidFill>
                </a:rPr>
                <a:t>Unicode 6.2</a:t>
              </a:r>
            </a:p>
            <a:p>
              <a:pPr marL="115888" indent="-115888" eaLnBrk="1" hangingPunct="1">
                <a:spcBef>
                  <a:spcPts val="200"/>
                </a:spcBef>
                <a:buFont typeface="Arial" pitchFamily="34" charset="0"/>
                <a:buChar char="•"/>
                <a:defRPr/>
              </a:pPr>
              <a:r>
                <a:rPr lang="en-US" sz="1200" dirty="0" smtClean="0">
                  <a:solidFill>
                    <a:schemeClr val="tx2"/>
                  </a:solidFill>
                </a:rPr>
                <a:t>ResourceBundle. </a:t>
              </a:r>
            </a:p>
            <a:p>
              <a:pPr marL="115888" indent="-115888" eaLnBrk="1" hangingPunct="1">
                <a:spcBef>
                  <a:spcPts val="200"/>
                </a:spcBef>
                <a:buFont typeface="Arial" pitchFamily="34" charset="0"/>
                <a:buChar char="•"/>
                <a:defRPr/>
              </a:pPr>
              <a:r>
                <a:rPr lang="en-US" sz="1200" dirty="0" smtClean="0">
                  <a:solidFill>
                    <a:schemeClr val="tx2"/>
                  </a:solidFill>
                </a:rPr>
                <a:t>BCP47 locale matching</a:t>
              </a:r>
            </a:p>
            <a:p>
              <a:pPr lvl="1" eaLnBrk="1" hangingPunct="1">
                <a:spcBef>
                  <a:spcPts val="200"/>
                </a:spcBef>
                <a:buFont typeface="Arial" pitchFamily="34" charset="0"/>
                <a:buChar char="•"/>
                <a:defRPr/>
              </a:pPr>
              <a:r>
                <a:rPr lang="en-US" sz="1200" dirty="0" smtClean="0">
                  <a:solidFill>
                    <a:schemeClr val="tx2"/>
                  </a:solidFill>
                </a:rPr>
                <a:t>Globalization &amp; Accessibility</a:t>
              </a:r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060700" y="789205"/>
              <a:ext cx="639763" cy="639763"/>
            </a:xfrm>
            <a:prstGeom prst="rect">
              <a:avLst/>
            </a:prstGeom>
            <a:effectLst>
              <a:outerShdw blurRad="25400" sx="102000" sy="102000" algn="ctr" rotWithShape="0">
                <a:prstClr val="black">
                  <a:alpha val="18000"/>
                </a:prstClr>
              </a:outerShdw>
            </a:effectLst>
          </p:spPr>
        </p:pic>
      </p:grpSp>
      <p:grpSp>
        <p:nvGrpSpPr>
          <p:cNvPr id="4" name="Group 3"/>
          <p:cNvGrpSpPr/>
          <p:nvPr/>
        </p:nvGrpSpPr>
        <p:grpSpPr>
          <a:xfrm>
            <a:off x="87086" y="774575"/>
            <a:ext cx="2846309" cy="1302942"/>
            <a:chOff x="87086" y="774575"/>
            <a:chExt cx="2846309" cy="1302942"/>
          </a:xfrm>
        </p:grpSpPr>
        <p:sp>
          <p:nvSpPr>
            <p:cNvPr id="2" name="Rectangle 1"/>
            <p:cNvSpPr/>
            <p:nvPr/>
          </p:nvSpPr>
          <p:spPr>
            <a:xfrm>
              <a:off x="87086" y="783772"/>
              <a:ext cx="2846309" cy="129374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012" name="TextBox 6"/>
            <p:cNvSpPr txBox="1">
              <a:spLocks noChangeArrowheads="1"/>
            </p:cNvSpPr>
            <p:nvPr/>
          </p:nvSpPr>
          <p:spPr bwMode="auto">
            <a:xfrm>
              <a:off x="715963" y="890463"/>
              <a:ext cx="1939455" cy="1121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ts val="200"/>
                </a:spcBef>
                <a:defRPr/>
              </a:pPr>
              <a:r>
                <a:rPr lang="en-US" b="1" dirty="0" smtClean="0">
                  <a:solidFill>
                    <a:schemeClr val="tx2"/>
                  </a:solidFill>
                </a:rPr>
                <a:t>Innovation</a:t>
              </a:r>
            </a:p>
            <a:p>
              <a:pPr marL="115888" indent="-115888" eaLnBrk="1" hangingPunct="1">
                <a:spcBef>
                  <a:spcPts val="100"/>
                </a:spcBef>
                <a:buFont typeface="Arial" pitchFamily="34" charset="0"/>
                <a:buChar char="•"/>
                <a:defRPr/>
              </a:pPr>
              <a:r>
                <a:rPr lang="en-US" sz="1200" dirty="0" smtClean="0">
                  <a:solidFill>
                    <a:schemeClr val="tx2"/>
                  </a:solidFill>
                </a:rPr>
                <a:t>Lambda aka Closures</a:t>
              </a:r>
            </a:p>
            <a:p>
              <a:pPr marL="115888" indent="-115888" eaLnBrk="1" hangingPunct="1">
                <a:spcBef>
                  <a:spcPts val="100"/>
                </a:spcBef>
                <a:buFont typeface="Arial" pitchFamily="34" charset="0"/>
                <a:buChar char="•"/>
                <a:defRPr/>
              </a:pPr>
              <a:r>
                <a:rPr lang="en-US" sz="1200" dirty="0" smtClean="0">
                  <a:solidFill>
                    <a:schemeClr val="tx2"/>
                  </a:solidFill>
                </a:rPr>
                <a:t>Language Interop</a:t>
              </a:r>
            </a:p>
            <a:p>
              <a:pPr marL="115888" indent="-115888" eaLnBrk="1" hangingPunct="1">
                <a:spcBef>
                  <a:spcPts val="100"/>
                </a:spcBef>
                <a:buFont typeface="Arial" pitchFamily="34" charset="0"/>
                <a:buChar char="•"/>
                <a:defRPr/>
              </a:pPr>
              <a:r>
                <a:rPr lang="en-US" sz="1200" dirty="0" err="1" smtClean="0">
                  <a:solidFill>
                    <a:schemeClr val="tx2"/>
                  </a:solidFill>
                </a:rPr>
                <a:t>Nashorn</a:t>
              </a:r>
              <a:endParaRPr lang="en-US" sz="1200" dirty="0" smtClean="0">
                <a:solidFill>
                  <a:schemeClr val="tx2"/>
                </a:solidFill>
              </a:endParaRP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3663" y="774575"/>
              <a:ext cx="641350" cy="639763"/>
            </a:xfrm>
            <a:prstGeom prst="rect">
              <a:avLst/>
            </a:prstGeom>
            <a:effectLst>
              <a:outerShdw blurRad="25400" sx="102000" sy="102000" algn="ctr" rotWithShape="0">
                <a:prstClr val="black">
                  <a:alpha val="18000"/>
                </a:prstClr>
              </a:outerShdw>
            </a:effectLst>
          </p:spPr>
        </p:pic>
      </p:grpSp>
      <p:grpSp>
        <p:nvGrpSpPr>
          <p:cNvPr id="5" name="Group 4"/>
          <p:cNvGrpSpPr/>
          <p:nvPr/>
        </p:nvGrpSpPr>
        <p:grpSpPr>
          <a:xfrm>
            <a:off x="87086" y="2187244"/>
            <a:ext cx="2846309" cy="1324051"/>
            <a:chOff x="87086" y="2187244"/>
            <a:chExt cx="2846309" cy="1324051"/>
          </a:xfrm>
        </p:grpSpPr>
        <p:sp>
          <p:nvSpPr>
            <p:cNvPr id="20" name="Rectangle 19"/>
            <p:cNvSpPr/>
            <p:nvPr/>
          </p:nvSpPr>
          <p:spPr>
            <a:xfrm>
              <a:off x="87086" y="2187244"/>
              <a:ext cx="2846309" cy="132405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013" name="TextBox 11"/>
            <p:cNvSpPr txBox="1">
              <a:spLocks noChangeArrowheads="1"/>
            </p:cNvSpPr>
            <p:nvPr/>
          </p:nvSpPr>
          <p:spPr bwMode="auto">
            <a:xfrm>
              <a:off x="715963" y="2298700"/>
              <a:ext cx="2188171" cy="1154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ts val="200"/>
                </a:spcBef>
                <a:defRPr/>
              </a:pPr>
              <a:r>
                <a:rPr lang="en-US" b="1" dirty="0" smtClean="0">
                  <a:solidFill>
                    <a:schemeClr val="tx2"/>
                  </a:solidFill>
                </a:rPr>
                <a:t>Core Libraries</a:t>
              </a:r>
            </a:p>
            <a:p>
              <a:pPr marL="115888" indent="-115888" eaLnBrk="1" hangingPunct="1">
                <a:spcBef>
                  <a:spcPts val="200"/>
                </a:spcBef>
                <a:buFont typeface="Arial" pitchFamily="34" charset="0"/>
                <a:buChar char="•"/>
                <a:defRPr/>
              </a:pPr>
              <a:r>
                <a:rPr lang="en-US" sz="1200" dirty="0" smtClean="0">
                  <a:solidFill>
                    <a:schemeClr val="tx2"/>
                  </a:solidFill>
                </a:rPr>
                <a:t>Parallel operations for core  collections APIs</a:t>
              </a:r>
            </a:p>
            <a:p>
              <a:pPr marL="115888" indent="-115888" eaLnBrk="1" hangingPunct="1">
                <a:spcBef>
                  <a:spcPts val="200"/>
                </a:spcBef>
                <a:buFont typeface="Arial" pitchFamily="34" charset="0"/>
                <a:buChar char="•"/>
                <a:defRPr/>
              </a:pPr>
              <a:r>
                <a:rPr lang="en-US" sz="1200" dirty="0" smtClean="0">
                  <a:solidFill>
                    <a:schemeClr val="tx2"/>
                  </a:solidFill>
                </a:rPr>
                <a:t>Improvements in functionality</a:t>
              </a:r>
            </a:p>
            <a:p>
              <a:pPr marL="115888" indent="-115888" eaLnBrk="1" hangingPunct="1">
                <a:spcBef>
                  <a:spcPts val="200"/>
                </a:spcBef>
                <a:buFont typeface="Arial" pitchFamily="34" charset="0"/>
                <a:buChar char="•"/>
                <a:defRPr/>
              </a:pPr>
              <a:r>
                <a:rPr lang="en-US" sz="1200" dirty="0" smtClean="0">
                  <a:solidFill>
                    <a:schemeClr val="tx2"/>
                  </a:solidFill>
                </a:rPr>
                <a:t>Improved type inference</a:t>
              </a:r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3663" y="2190875"/>
              <a:ext cx="641350" cy="641350"/>
            </a:xfrm>
            <a:prstGeom prst="rect">
              <a:avLst/>
            </a:prstGeom>
            <a:effectLst>
              <a:outerShdw blurRad="25400" sx="102000" sy="102000" algn="ctr" rotWithShape="0">
                <a:prstClr val="black">
                  <a:alpha val="18000"/>
                </a:prstClr>
              </a:outerShdw>
            </a:effectLst>
          </p:spPr>
        </p:pic>
      </p:grpSp>
      <p:grpSp>
        <p:nvGrpSpPr>
          <p:cNvPr id="18" name="Group 17"/>
          <p:cNvGrpSpPr/>
          <p:nvPr/>
        </p:nvGrpSpPr>
        <p:grpSpPr>
          <a:xfrm>
            <a:off x="6067425" y="2902675"/>
            <a:ext cx="2945946" cy="1778181"/>
            <a:chOff x="6067425" y="2902675"/>
            <a:chExt cx="2945946" cy="1778181"/>
          </a:xfrm>
        </p:grpSpPr>
        <p:sp>
          <p:nvSpPr>
            <p:cNvPr id="24" name="Rectangle 23"/>
            <p:cNvSpPr/>
            <p:nvPr/>
          </p:nvSpPr>
          <p:spPr>
            <a:xfrm>
              <a:off x="6096000" y="2902675"/>
              <a:ext cx="2917371" cy="177818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015" name="TextBox 16"/>
            <p:cNvSpPr txBox="1">
              <a:spLocks noChangeArrowheads="1"/>
            </p:cNvSpPr>
            <p:nvPr/>
          </p:nvSpPr>
          <p:spPr bwMode="auto">
            <a:xfrm>
              <a:off x="6673850" y="3004188"/>
              <a:ext cx="2338476" cy="1600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ts val="200"/>
                </a:spcBef>
                <a:defRPr/>
              </a:pPr>
              <a:r>
                <a:rPr lang="en-US" b="1" dirty="0" smtClean="0">
                  <a:solidFill>
                    <a:schemeClr val="tx2"/>
                  </a:solidFill>
                </a:rPr>
                <a:t>Security</a:t>
              </a:r>
            </a:p>
            <a:p>
              <a:pPr marL="115888" indent="-115888" eaLnBrk="1" hangingPunct="1">
                <a:spcBef>
                  <a:spcPts val="200"/>
                </a:spcBef>
                <a:buFont typeface="Arial" pitchFamily="34" charset="0"/>
                <a:buChar char="•"/>
                <a:defRPr/>
              </a:pPr>
              <a:r>
                <a:rPr lang="en-US" sz="1200" dirty="0" smtClean="0">
                  <a:solidFill>
                    <a:schemeClr val="tx2"/>
                  </a:solidFill>
                </a:rPr>
                <a:t>Limited doPrivilege</a:t>
              </a:r>
            </a:p>
            <a:p>
              <a:pPr marL="115888" indent="-115888" eaLnBrk="1" hangingPunct="1">
                <a:spcBef>
                  <a:spcPts val="200"/>
                </a:spcBef>
                <a:buFont typeface="Arial" pitchFamily="34" charset="0"/>
                <a:buChar char="•"/>
                <a:defRPr/>
              </a:pPr>
              <a:r>
                <a:rPr lang="en-US" sz="1200" dirty="0" smtClean="0">
                  <a:solidFill>
                    <a:schemeClr val="tx2"/>
                  </a:solidFill>
                </a:rPr>
                <a:t>NSA Suite B </a:t>
              </a:r>
              <a:r>
                <a:rPr lang="en-US" sz="1200" dirty="0">
                  <a:solidFill>
                    <a:schemeClr val="tx2"/>
                  </a:solidFill>
                </a:rPr>
                <a:t>a</a:t>
              </a:r>
              <a:r>
                <a:rPr lang="en-US" sz="1200" dirty="0" smtClean="0">
                  <a:solidFill>
                    <a:schemeClr val="tx2"/>
                  </a:solidFill>
                </a:rPr>
                <a:t>lgorithm support</a:t>
              </a:r>
            </a:p>
            <a:p>
              <a:pPr marL="115888" indent="-115888" eaLnBrk="1" hangingPunct="1">
                <a:spcBef>
                  <a:spcPts val="200"/>
                </a:spcBef>
                <a:buFont typeface="Arial" pitchFamily="34" charset="0"/>
                <a:buChar char="•"/>
                <a:defRPr/>
              </a:pPr>
              <a:r>
                <a:rPr lang="en-US" sz="1200" dirty="0" smtClean="0">
                  <a:solidFill>
                    <a:schemeClr val="tx2"/>
                  </a:solidFill>
                </a:rPr>
                <a:t>SNI Server Side support</a:t>
              </a:r>
            </a:p>
            <a:p>
              <a:pPr marL="115888" indent="-115888" eaLnBrk="1" hangingPunct="1">
                <a:spcBef>
                  <a:spcPts val="200"/>
                </a:spcBef>
                <a:buFont typeface="Arial" pitchFamily="34" charset="0"/>
                <a:buChar char="•"/>
                <a:defRPr/>
              </a:pPr>
              <a:r>
                <a:rPr lang="en-US" sz="1200" dirty="0" smtClean="0">
                  <a:solidFill>
                    <a:schemeClr val="tx2"/>
                  </a:solidFill>
                </a:rPr>
                <a:t>DSA updated to FIPS186-3</a:t>
              </a:r>
            </a:p>
            <a:p>
              <a:pPr marL="115888" indent="-115888" eaLnBrk="1" hangingPunct="1">
                <a:spcBef>
                  <a:spcPts val="200"/>
                </a:spcBef>
                <a:buFont typeface="Arial" pitchFamily="34" charset="0"/>
                <a:buChar char="•"/>
                <a:defRPr/>
              </a:pPr>
              <a:r>
                <a:rPr lang="en-US" sz="1200" dirty="0" smtClean="0">
                  <a:solidFill>
                    <a:schemeClr val="tx2"/>
                  </a:solidFill>
                </a:rPr>
                <a:t>AEAD JSSE CipherSuites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067425" y="2910526"/>
              <a:ext cx="641350" cy="639762"/>
            </a:xfrm>
            <a:prstGeom prst="rect">
              <a:avLst/>
            </a:prstGeom>
            <a:effectLst>
              <a:outerShdw blurRad="25400" sx="102000" sy="102000" algn="ctr" rotWithShape="0">
                <a:prstClr val="black">
                  <a:alpha val="18000"/>
                </a:prstClr>
              </a:outerShdw>
            </a:effectLst>
          </p:spPr>
        </p:pic>
      </p:grpSp>
      <p:grpSp>
        <p:nvGrpSpPr>
          <p:cNvPr id="15" name="Group 14"/>
          <p:cNvGrpSpPr/>
          <p:nvPr/>
        </p:nvGrpSpPr>
        <p:grpSpPr>
          <a:xfrm>
            <a:off x="3021186" y="2889612"/>
            <a:ext cx="2977983" cy="1804307"/>
            <a:chOff x="3013165" y="2889612"/>
            <a:chExt cx="2977983" cy="1804307"/>
          </a:xfrm>
        </p:grpSpPr>
        <p:sp>
          <p:nvSpPr>
            <p:cNvPr id="22" name="Rectangle 21"/>
            <p:cNvSpPr/>
            <p:nvPr/>
          </p:nvSpPr>
          <p:spPr>
            <a:xfrm>
              <a:off x="3013165" y="2889612"/>
              <a:ext cx="2977983" cy="180430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018" name="TextBox 20"/>
            <p:cNvSpPr txBox="1">
              <a:spLocks noChangeArrowheads="1"/>
            </p:cNvSpPr>
            <p:nvPr/>
          </p:nvSpPr>
          <p:spPr bwMode="auto">
            <a:xfrm>
              <a:off x="3679825" y="3106106"/>
              <a:ext cx="2171700" cy="1365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ts val="200"/>
                </a:spcBef>
                <a:defRPr/>
              </a:pPr>
              <a:r>
                <a:rPr lang="en-US" b="1" dirty="0" smtClean="0">
                  <a:solidFill>
                    <a:schemeClr val="tx2"/>
                  </a:solidFill>
                </a:rPr>
                <a:t>Tools</a:t>
              </a:r>
            </a:p>
            <a:p>
              <a:pPr marL="115888" indent="-115888" eaLnBrk="1" hangingPunct="1">
                <a:spcBef>
                  <a:spcPts val="200"/>
                </a:spcBef>
                <a:buFont typeface="Arial" pitchFamily="34" charset="0"/>
                <a:buChar char="•"/>
                <a:defRPr/>
              </a:pPr>
              <a:r>
                <a:rPr lang="en-US" sz="1200" dirty="0" smtClean="0">
                  <a:solidFill>
                    <a:schemeClr val="tx2"/>
                  </a:solidFill>
                </a:rPr>
                <a:t>Compiler control &amp; logging</a:t>
              </a:r>
            </a:p>
            <a:p>
              <a:pPr marL="115888" indent="-115888" eaLnBrk="1" hangingPunct="1">
                <a:spcBef>
                  <a:spcPts val="200"/>
                </a:spcBef>
                <a:buFont typeface="Arial" pitchFamily="34" charset="0"/>
                <a:buChar char="•"/>
                <a:defRPr/>
              </a:pPr>
              <a:r>
                <a:rPr lang="en-US" sz="1200" dirty="0" smtClean="0">
                  <a:solidFill>
                    <a:schemeClr val="tx2"/>
                  </a:solidFill>
                </a:rPr>
                <a:t>JSR 308 - Annotations on Java Type</a:t>
              </a:r>
            </a:p>
            <a:p>
              <a:pPr marL="115888" indent="-115888" eaLnBrk="1" hangingPunct="1">
                <a:spcBef>
                  <a:spcPts val="200"/>
                </a:spcBef>
                <a:buFont typeface="Arial" pitchFamily="34" charset="0"/>
                <a:buChar char="•"/>
                <a:defRPr/>
              </a:pPr>
              <a:r>
                <a:rPr lang="en-US" sz="1200" dirty="0" smtClean="0">
                  <a:solidFill>
                    <a:schemeClr val="tx2"/>
                  </a:solidFill>
                </a:rPr>
                <a:t>Native app bundling </a:t>
              </a:r>
            </a:p>
            <a:p>
              <a:pPr marL="115888" indent="-115888" eaLnBrk="1" hangingPunct="1">
                <a:spcBef>
                  <a:spcPts val="200"/>
                </a:spcBef>
                <a:buFont typeface="Arial" pitchFamily="34" charset="0"/>
                <a:buChar char="•"/>
                <a:defRPr/>
              </a:pPr>
              <a:r>
                <a:rPr lang="en-US" sz="1200" dirty="0" smtClean="0">
                  <a:solidFill>
                    <a:schemeClr val="tx2"/>
                  </a:solidFill>
                </a:rPr>
                <a:t>App Store Bundling tools </a:t>
              </a:r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060700" y="2955293"/>
              <a:ext cx="639763" cy="639763"/>
            </a:xfrm>
            <a:prstGeom prst="rect">
              <a:avLst/>
            </a:prstGeom>
            <a:effectLst>
              <a:outerShdw blurRad="25400" sx="102000" sy="102000" algn="ctr" rotWithShape="0">
                <a:prstClr val="black">
                  <a:alpha val="18000"/>
                </a:prstClr>
              </a:outerShdw>
            </a:effectLst>
          </p:spPr>
        </p:pic>
      </p:grpSp>
      <p:grpSp>
        <p:nvGrpSpPr>
          <p:cNvPr id="17" name="Group 16"/>
          <p:cNvGrpSpPr/>
          <p:nvPr/>
        </p:nvGrpSpPr>
        <p:grpSpPr>
          <a:xfrm>
            <a:off x="6067425" y="774575"/>
            <a:ext cx="2945946" cy="1989023"/>
            <a:chOff x="6067425" y="781890"/>
            <a:chExt cx="2945946" cy="1989023"/>
          </a:xfrm>
        </p:grpSpPr>
        <p:sp>
          <p:nvSpPr>
            <p:cNvPr id="25" name="Rectangle 24"/>
            <p:cNvSpPr/>
            <p:nvPr/>
          </p:nvSpPr>
          <p:spPr>
            <a:xfrm>
              <a:off x="6096000" y="783772"/>
              <a:ext cx="2917371" cy="19871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063" name="TextBox 19"/>
            <p:cNvSpPr txBox="1">
              <a:spLocks noChangeArrowheads="1"/>
            </p:cNvSpPr>
            <p:nvPr/>
          </p:nvSpPr>
          <p:spPr bwMode="auto">
            <a:xfrm>
              <a:off x="6673850" y="875833"/>
              <a:ext cx="2228748" cy="1811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115888" indent="-115888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ts val="200"/>
                </a:spcBef>
              </a:pPr>
              <a:r>
                <a:rPr lang="en-US" b="1" dirty="0">
                  <a:solidFill>
                    <a:schemeClr val="tx2"/>
                  </a:solidFill>
                </a:rPr>
                <a:t>Client</a:t>
              </a:r>
            </a:p>
            <a:p>
              <a:pPr lvl="1" eaLnBrk="1" hangingPunct="1">
                <a:spcBef>
                  <a:spcPts val="200"/>
                </a:spcBef>
                <a:buFont typeface="Arial" pitchFamily="34" charset="0"/>
                <a:buChar char="•"/>
              </a:pPr>
              <a:r>
                <a:rPr lang="en-US" sz="1200" dirty="0">
                  <a:solidFill>
                    <a:schemeClr val="tx2"/>
                  </a:solidFill>
                </a:rPr>
                <a:t>Deployment enhancements</a:t>
              </a:r>
            </a:p>
            <a:p>
              <a:pPr lvl="1" eaLnBrk="1" hangingPunct="1">
                <a:spcBef>
                  <a:spcPts val="200"/>
                </a:spcBef>
                <a:buFont typeface="Arial" pitchFamily="34" charset="0"/>
                <a:buChar char="•"/>
              </a:pPr>
              <a:r>
                <a:rPr lang="en-US" sz="1200" dirty="0">
                  <a:solidFill>
                    <a:schemeClr val="tx2"/>
                  </a:solidFill>
                </a:rPr>
                <a:t>JavaFX 8</a:t>
              </a:r>
            </a:p>
            <a:p>
              <a:pPr lvl="1" eaLnBrk="1" hangingPunct="1">
                <a:spcBef>
                  <a:spcPts val="200"/>
                </a:spcBef>
                <a:buFont typeface="Arial" pitchFamily="34" charset="0"/>
                <a:buChar char="•"/>
              </a:pPr>
              <a:r>
                <a:rPr lang="en-US" sz="1200" dirty="0" smtClean="0">
                  <a:solidFill>
                    <a:schemeClr val="tx2"/>
                  </a:solidFill>
                </a:rPr>
                <a:t>Java </a:t>
              </a:r>
              <a:r>
                <a:rPr lang="en-US" sz="1200" dirty="0">
                  <a:solidFill>
                    <a:schemeClr val="tx2"/>
                  </a:solidFill>
                </a:rPr>
                <a:t>SE Embedded support</a:t>
              </a:r>
            </a:p>
            <a:p>
              <a:pPr lvl="1" eaLnBrk="1" hangingPunct="1">
                <a:spcBef>
                  <a:spcPts val="200"/>
                </a:spcBef>
                <a:buFont typeface="Arial" pitchFamily="34" charset="0"/>
                <a:buChar char="•"/>
              </a:pPr>
              <a:r>
                <a:rPr lang="en-US" sz="1200" dirty="0">
                  <a:solidFill>
                    <a:schemeClr val="tx2"/>
                  </a:solidFill>
                </a:rPr>
                <a:t>Enhanced HTML5 support</a:t>
              </a:r>
            </a:p>
            <a:p>
              <a:pPr lvl="1" eaLnBrk="1" hangingPunct="1">
                <a:spcBef>
                  <a:spcPts val="200"/>
                </a:spcBef>
                <a:buFont typeface="Arial" pitchFamily="34" charset="0"/>
                <a:buChar char="•"/>
              </a:pPr>
              <a:r>
                <a:rPr lang="en-US" sz="1200" dirty="0">
                  <a:solidFill>
                    <a:schemeClr val="tx2"/>
                  </a:solidFill>
                </a:rPr>
                <a:t>3D shapes and attributes</a:t>
              </a:r>
            </a:p>
            <a:p>
              <a:pPr lvl="1" eaLnBrk="1" hangingPunct="1">
                <a:spcBef>
                  <a:spcPts val="200"/>
                </a:spcBef>
                <a:buFont typeface="Arial" pitchFamily="34" charset="0"/>
                <a:buChar char="•"/>
              </a:pPr>
              <a:r>
                <a:rPr lang="en-US" sz="1200" dirty="0">
                  <a:solidFill>
                    <a:schemeClr val="tx2"/>
                  </a:solidFill>
                </a:rPr>
                <a:t>Printing</a:t>
              </a:r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8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067425" y="781890"/>
              <a:ext cx="641350" cy="639763"/>
            </a:xfrm>
            <a:prstGeom prst="rect">
              <a:avLst/>
            </a:prstGeom>
            <a:effectLst>
              <a:outerShdw blurRad="25400" sx="102000" sy="102000" algn="ctr" rotWithShape="0">
                <a:prstClr val="black">
                  <a:alpha val="18000"/>
                </a:prstClr>
              </a:outerShdw>
            </a:effectLst>
          </p:spPr>
        </p:pic>
      </p:grpSp>
      <p:grpSp>
        <p:nvGrpSpPr>
          <p:cNvPr id="6" name="Group 5"/>
          <p:cNvGrpSpPr/>
          <p:nvPr/>
        </p:nvGrpSpPr>
        <p:grpSpPr>
          <a:xfrm>
            <a:off x="87086" y="3632171"/>
            <a:ext cx="2846309" cy="1065341"/>
            <a:chOff x="87086" y="3632171"/>
            <a:chExt cx="2846309" cy="1065341"/>
          </a:xfrm>
        </p:grpSpPr>
        <p:sp>
          <p:nvSpPr>
            <p:cNvPr id="21" name="Rectangle 20"/>
            <p:cNvSpPr/>
            <p:nvPr/>
          </p:nvSpPr>
          <p:spPr>
            <a:xfrm>
              <a:off x="87086" y="3632171"/>
              <a:ext cx="2846309" cy="10653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022" name="TextBox 25"/>
            <p:cNvSpPr txBox="1">
              <a:spLocks noChangeArrowheads="1"/>
            </p:cNvSpPr>
            <p:nvPr/>
          </p:nvSpPr>
          <p:spPr bwMode="auto">
            <a:xfrm>
              <a:off x="715963" y="3732656"/>
              <a:ext cx="2122335" cy="905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ts val="200"/>
                </a:spcBef>
                <a:defRPr/>
              </a:pPr>
              <a:r>
                <a:rPr lang="en-US" b="1" dirty="0" smtClean="0">
                  <a:solidFill>
                    <a:schemeClr val="tx2"/>
                  </a:solidFill>
                </a:rPr>
                <a:t>General Goodness</a:t>
              </a:r>
            </a:p>
            <a:p>
              <a:pPr marL="115888" indent="-115888" eaLnBrk="1" hangingPunct="1">
                <a:spcBef>
                  <a:spcPts val="100"/>
                </a:spcBef>
                <a:buFont typeface="Arial" pitchFamily="34" charset="0"/>
                <a:buChar char="•"/>
                <a:defRPr/>
              </a:pPr>
              <a:r>
                <a:rPr lang="en-US" sz="1200" dirty="0" smtClean="0">
                  <a:solidFill>
                    <a:schemeClr val="tx2"/>
                  </a:solidFill>
                </a:rPr>
                <a:t>JVM enhancements</a:t>
              </a:r>
            </a:p>
            <a:p>
              <a:pPr marL="115888" indent="-115888" eaLnBrk="1" hangingPunct="1">
                <a:spcBef>
                  <a:spcPts val="100"/>
                </a:spcBef>
                <a:buFont typeface="Arial" pitchFamily="34" charset="0"/>
                <a:buChar char="•"/>
                <a:defRPr/>
              </a:pPr>
              <a:r>
                <a:rPr lang="en-US" sz="1200" dirty="0" smtClean="0">
                  <a:solidFill>
                    <a:schemeClr val="tx2"/>
                  </a:solidFill>
                </a:rPr>
                <a:t>No </a:t>
              </a:r>
              <a:r>
                <a:rPr lang="en-US" sz="1200" dirty="0" err="1" smtClean="0">
                  <a:solidFill>
                    <a:schemeClr val="tx2"/>
                  </a:solidFill>
                </a:rPr>
                <a:t>PermGen</a:t>
              </a:r>
              <a:r>
                <a:rPr lang="en-US" sz="1200" dirty="0" smtClean="0">
                  <a:solidFill>
                    <a:schemeClr val="tx2"/>
                  </a:solidFill>
                </a:rPr>
                <a:t> limitations</a:t>
              </a:r>
            </a:p>
            <a:p>
              <a:pPr marL="115888" indent="-115888" eaLnBrk="1" hangingPunct="1">
                <a:spcBef>
                  <a:spcPts val="100"/>
                </a:spcBef>
                <a:buFont typeface="Arial" pitchFamily="34" charset="0"/>
                <a:buChar char="•"/>
                <a:defRPr/>
              </a:pPr>
              <a:r>
                <a:rPr lang="en-US" sz="1200" dirty="0" smtClean="0">
                  <a:solidFill>
                    <a:schemeClr val="tx2"/>
                  </a:solidFill>
                </a:rPr>
                <a:t>Performance </a:t>
              </a:r>
              <a:r>
                <a:rPr lang="en-US" sz="1200" dirty="0" err="1" smtClean="0">
                  <a:solidFill>
                    <a:schemeClr val="tx2"/>
                  </a:solidFill>
                </a:rPr>
                <a:t>lmprovements</a:t>
              </a:r>
              <a:endParaRPr lang="en-US" sz="1200" dirty="0" smtClean="0">
                <a:solidFill>
                  <a:schemeClr val="tx2"/>
                </a:solidFill>
              </a:endParaRPr>
            </a:p>
          </p:txBody>
        </p:sp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3663" y="3643476"/>
              <a:ext cx="641350" cy="639762"/>
            </a:xfrm>
            <a:prstGeom prst="rect">
              <a:avLst/>
            </a:prstGeom>
            <a:effectLst>
              <a:outerShdw blurRad="25400" sx="102000" sy="102000" algn="ctr" rotWithShape="0">
                <a:prstClr val="black">
                  <a:alpha val="18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100911011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6" name="Rectangle 8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eaLnBrk="1" hangingPunct="1">
              <a:defRPr/>
            </a:pPr>
            <a:r>
              <a:rPr lang="en-US" dirty="0" smtClean="0">
                <a:latin typeface="Arial" charset="0"/>
                <a:cs typeface="Arial" charset="0"/>
                <a:sym typeface="Arial" charset="0"/>
              </a:rPr>
              <a:t>The road of closures in Java</a:t>
            </a:r>
            <a:endParaRPr lang="en-US" dirty="0" smtClean="0">
              <a:latin typeface="Arial" charset="0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800100" y="946150"/>
            <a:ext cx="8229600" cy="3394075"/>
          </a:xfrm>
        </p:spPr>
        <p:txBody>
          <a:bodyPr/>
          <a:lstStyle/>
          <a:p>
            <a:pPr marL="342900" indent="-342900" eaLnBrk="1" hangingPunct="1">
              <a:buSzPct val="100000"/>
              <a:buFont typeface="Arial"/>
              <a:buChar char="•"/>
              <a:defRPr/>
            </a:pPr>
            <a:r>
              <a:rPr lang="en-US" b="1" dirty="0" smtClean="0"/>
              <a:t>In 2006-2008, a vigorous community debate about closures</a:t>
            </a:r>
          </a:p>
          <a:p>
            <a:pPr lvl="1">
              <a:spcAft>
                <a:spcPts val="1800"/>
              </a:spcAft>
              <a:buFont typeface="Arial"/>
              <a:buChar char="•"/>
              <a:defRPr/>
            </a:pPr>
            <a:r>
              <a:rPr lang="en-US" dirty="0" smtClean="0"/>
              <a:t>Multiple proposals, including BGGA , CICE, and FCM</a:t>
            </a:r>
          </a:p>
          <a:p>
            <a:pPr marL="342900" indent="-342900" eaLnBrk="1" hangingPunct="1">
              <a:buSzPct val="100000"/>
              <a:buFont typeface="Arial"/>
              <a:buChar char="•"/>
              <a:defRPr/>
            </a:pPr>
            <a:r>
              <a:rPr lang="en-US" b="1" dirty="0" smtClean="0"/>
              <a:t>December 2009 – </a:t>
            </a:r>
            <a:r>
              <a:rPr lang="en-US" b="1" dirty="0" err="1" smtClean="0"/>
              <a:t>OpenJDK</a:t>
            </a:r>
            <a:r>
              <a:rPr lang="en-US" b="1" dirty="0" smtClean="0"/>
              <a:t> Project Lambda formed</a:t>
            </a:r>
          </a:p>
          <a:p>
            <a:pPr lvl="1">
              <a:spcAft>
                <a:spcPts val="1800"/>
              </a:spcAft>
              <a:buFont typeface="Arial"/>
              <a:buChar char="•"/>
              <a:defRPr/>
            </a:pPr>
            <a:r>
              <a:rPr lang="en-US" dirty="0" smtClean="0"/>
              <a:t>November 2010 – JSR-335 filed</a:t>
            </a:r>
          </a:p>
          <a:p>
            <a:pPr marL="344488" indent="-344488">
              <a:buSzPct val="100000"/>
              <a:buFont typeface="Arial"/>
              <a:buChar char="•"/>
              <a:defRPr/>
            </a:pPr>
            <a:r>
              <a:rPr lang="en-US" b="1" dirty="0" smtClean="0"/>
              <a:t>Current status</a:t>
            </a:r>
          </a:p>
          <a:p>
            <a:pPr lvl="1">
              <a:buFont typeface="Arial"/>
              <a:buChar char="•"/>
              <a:defRPr/>
            </a:pPr>
            <a:r>
              <a:rPr lang="en-US" dirty="0" smtClean="0"/>
              <a:t>Draft specification available</a:t>
            </a:r>
          </a:p>
          <a:p>
            <a:pPr lvl="1">
              <a:buFont typeface="Arial"/>
              <a:buChar char="•"/>
              <a:defRPr/>
            </a:pPr>
            <a:r>
              <a:rPr lang="en-US" dirty="0" smtClean="0"/>
              <a:t>Prototype (source and binary) available on </a:t>
            </a:r>
            <a:r>
              <a:rPr lang="en-US" dirty="0" err="1" smtClean="0"/>
              <a:t>OpenJDK</a:t>
            </a:r>
            <a:endParaRPr lang="en-US" dirty="0"/>
          </a:p>
          <a:p>
            <a:pPr lvl="1">
              <a:buFont typeface="Arial"/>
              <a:buChar char="•"/>
              <a:defRPr/>
            </a:pPr>
            <a:r>
              <a:rPr lang="en-US" dirty="0" smtClean="0"/>
              <a:t>Coming soon to mainline JDK 8 builds</a:t>
            </a:r>
          </a:p>
        </p:txBody>
      </p:sp>
      <p:sp>
        <p:nvSpPr>
          <p:cNvPr id="3" name="Rectangle 7"/>
          <p:cNvSpPr>
            <a:spLocks/>
          </p:cNvSpPr>
          <p:nvPr/>
        </p:nvSpPr>
        <p:spPr bwMode="auto">
          <a:xfrm>
            <a:off x="803275" y="647700"/>
            <a:ext cx="8229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476147"/>
      </p:ext>
    </p:extLst>
  </p:cSld>
  <p:clrMapOvr>
    <a:masterClrMapping/>
  </p:clrMapOvr>
  <p:transition xmlns:p14="http://schemas.microsoft.com/office/powerpoint/2010/main" spd="med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2" name="Rectangle 6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eaLnBrk="1" hangingPunct="1">
              <a:defRPr/>
            </a:pPr>
            <a:r>
              <a:rPr lang="en-US" dirty="0" smtClean="0">
                <a:latin typeface="Arial" charset="0"/>
                <a:cs typeface="Arial" charset="0"/>
                <a:sym typeface="Arial" charset="0"/>
              </a:rPr>
              <a:t>Coordinated Platform Upgrade with Lambda</a:t>
            </a:r>
            <a:endParaRPr lang="en-US" dirty="0" smtClean="0">
              <a:latin typeface="Arial" charset="0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800100" y="933450"/>
            <a:ext cx="8229600" cy="3394075"/>
          </a:xfrm>
        </p:spPr>
        <p:txBody>
          <a:bodyPr/>
          <a:lstStyle/>
          <a:p>
            <a:pPr marL="342900" indent="-342900" eaLnBrk="1" hangingPunct="1">
              <a:buSzPct val="100000"/>
              <a:buFont typeface="Arial"/>
              <a:buChar char="•"/>
              <a:defRPr/>
            </a:pPr>
            <a:r>
              <a:rPr lang="en-US" b="1" dirty="0" smtClean="0"/>
              <a:t>Language</a:t>
            </a:r>
          </a:p>
          <a:p>
            <a:pPr lvl="1">
              <a:buFont typeface="Arial"/>
              <a:buChar char="•"/>
              <a:defRPr/>
            </a:pPr>
            <a:r>
              <a:rPr lang="en-US" dirty="0" smtClean="0"/>
              <a:t>Lambda Expressions (closures)</a:t>
            </a:r>
          </a:p>
          <a:p>
            <a:pPr lvl="1">
              <a:spcAft>
                <a:spcPts val="1800"/>
              </a:spcAft>
              <a:buFont typeface="Arial"/>
              <a:buChar char="•"/>
              <a:defRPr/>
            </a:pPr>
            <a:r>
              <a:rPr lang="en-US" dirty="0" smtClean="0"/>
              <a:t>Interface Evolution with default methods</a:t>
            </a:r>
          </a:p>
          <a:p>
            <a:pPr marL="342900" indent="-342900" eaLnBrk="1" hangingPunct="1">
              <a:buSzPct val="100000"/>
              <a:buFont typeface="Arial"/>
              <a:buChar char="•"/>
              <a:defRPr/>
            </a:pPr>
            <a:r>
              <a:rPr lang="en-US" b="1" dirty="0" smtClean="0"/>
              <a:t>Libraries</a:t>
            </a:r>
          </a:p>
          <a:p>
            <a:pPr lvl="1">
              <a:buFont typeface="Arial"/>
              <a:buChar char="•"/>
              <a:defRPr/>
            </a:pPr>
            <a:r>
              <a:rPr lang="en-US" dirty="0" smtClean="0"/>
              <a:t>Bulk data operations on Collections</a:t>
            </a:r>
          </a:p>
          <a:p>
            <a:pPr lvl="1">
              <a:spcAft>
                <a:spcPts val="1800"/>
              </a:spcAft>
              <a:buFont typeface="Arial"/>
              <a:buChar char="•"/>
              <a:defRPr/>
            </a:pPr>
            <a:r>
              <a:rPr lang="en-US" dirty="0" smtClean="0"/>
              <a:t>More library support for parallelism</a:t>
            </a:r>
          </a:p>
          <a:p>
            <a:pPr marL="342900" indent="-342900" eaLnBrk="1" hangingPunct="1">
              <a:buSzPct val="100000"/>
              <a:buFont typeface="Arial"/>
              <a:buChar char="•"/>
              <a:defRPr/>
            </a:pPr>
            <a:r>
              <a:rPr lang="en-US" b="1" dirty="0" smtClean="0"/>
              <a:t>JVM</a:t>
            </a:r>
          </a:p>
          <a:p>
            <a:pPr lvl="1">
              <a:buFont typeface="Arial"/>
              <a:buChar char="•"/>
              <a:defRPr/>
            </a:pPr>
            <a:r>
              <a:rPr lang="en-US" dirty="0" smtClean="0"/>
              <a:t>Default methods</a:t>
            </a:r>
          </a:p>
          <a:p>
            <a:pPr lvl="1">
              <a:buFont typeface="Arial"/>
              <a:buChar char="•"/>
              <a:defRPr/>
            </a:pPr>
            <a:r>
              <a:rPr lang="en-US" dirty="0" smtClean="0"/>
              <a:t>Enhancements to </a:t>
            </a:r>
            <a:r>
              <a:rPr lang="en-US" dirty="0" err="1" smtClean="0"/>
              <a:t>invokedynamic</a:t>
            </a:r>
            <a:endParaRPr lang="en-US" dirty="0" smtClean="0"/>
          </a:p>
        </p:txBody>
      </p:sp>
      <p:sp>
        <p:nvSpPr>
          <p:cNvPr id="2" name="Rectangle 8"/>
          <p:cNvSpPr>
            <a:spLocks/>
          </p:cNvSpPr>
          <p:nvPr/>
        </p:nvSpPr>
        <p:spPr bwMode="auto">
          <a:xfrm>
            <a:off x="803275" y="647700"/>
            <a:ext cx="8229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88814"/>
      </p:ext>
    </p:extLst>
  </p:cSld>
  <p:clrMapOvr>
    <a:masterClrMapping/>
  </p:clrMapOvr>
  <p:transition xmlns:p14="http://schemas.microsoft.com/office/powerpoint/2010/main" spd="med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30" name="Rectangle 6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eaLnBrk="1" hangingPunct="1">
              <a:defRPr/>
            </a:pPr>
            <a:r>
              <a:rPr lang="en-US" dirty="0" smtClean="0">
                <a:latin typeface="Arial" charset="0"/>
                <a:cs typeface="Arial" charset="0"/>
                <a:sym typeface="Arial" charset="0"/>
              </a:rPr>
              <a:t>Let</a:t>
            </a:r>
            <a:r>
              <a:rPr lang="en-US" dirty="0">
                <a:latin typeface="Arial"/>
                <a:cs typeface="Arial" charset="0"/>
                <a:sym typeface="Arial" charset="0"/>
              </a:rPr>
              <a:t> </a:t>
            </a:r>
            <a:r>
              <a:rPr lang="en-US" dirty="0" smtClean="0">
                <a:latin typeface="Arial"/>
                <a:cs typeface="Arial" charset="0"/>
                <a:sym typeface="Arial" charset="0"/>
              </a:rPr>
              <a:t>u</a:t>
            </a:r>
            <a:r>
              <a:rPr lang="en-US" dirty="0" smtClean="0">
                <a:latin typeface="Arial" charset="0"/>
                <a:cs typeface="Arial" charset="0"/>
                <a:sym typeface="Arial" charset="0"/>
              </a:rPr>
              <a:t>s look at some code</a:t>
            </a:r>
            <a:endParaRPr lang="en-US" dirty="0" smtClean="0">
              <a:latin typeface="Arial" charset="0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3" name="Rectangle 8"/>
          <p:cNvSpPr>
            <a:spLocks/>
          </p:cNvSpPr>
          <p:nvPr/>
        </p:nvSpPr>
        <p:spPr bwMode="auto">
          <a:xfrm>
            <a:off x="441325" y="1258206"/>
            <a:ext cx="8318500" cy="241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8100" tIns="38100" rIns="38100" bIns="38100"/>
          <a:lstStyle/>
          <a:p>
            <a:pPr algn="l"/>
            <a:r>
              <a:rPr lang="en-US" b="1" dirty="0">
                <a:solidFill>
                  <a:schemeClr val="tx1"/>
                </a:solidFill>
                <a:latin typeface="Courier New Bold" charset="0"/>
                <a:ea typeface="ＭＳ Ｐゴシック" charset="0"/>
                <a:sym typeface="Courier New Bold" charset="0"/>
              </a:rPr>
              <a:t>// Event handler for when things go terribly wrong</a:t>
            </a:r>
            <a:endParaRPr lang="en-US" b="1" dirty="0">
              <a:solidFill>
                <a:schemeClr val="tx1"/>
              </a:solidFill>
              <a:latin typeface="Arial" charset="0"/>
              <a:ea typeface="ＭＳ Ｐゴシック" charset="0"/>
              <a:sym typeface="Arial" charset="0"/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  <a:latin typeface="Courier New Bold" charset="0"/>
                <a:ea typeface="ＭＳ Ｐゴシック" charset="0"/>
                <a:sym typeface="Courier New Bold" charset="0"/>
              </a:rPr>
              <a:t>filterTask.setOnFailed</a:t>
            </a:r>
            <a:r>
              <a:rPr lang="en-US" b="1" dirty="0">
                <a:solidFill>
                  <a:schemeClr val="tx1"/>
                </a:solidFill>
                <a:latin typeface="Courier New Bold" charset="0"/>
                <a:ea typeface="ＭＳ Ｐゴシック" charset="0"/>
                <a:sym typeface="Courier New Bold" charset="0"/>
              </a:rPr>
              <a:t>(</a:t>
            </a:r>
            <a:r>
              <a:rPr lang="en-US" b="1" dirty="0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new </a:t>
            </a:r>
            <a:r>
              <a:rPr lang="en-US" b="1" dirty="0" err="1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EventHandler</a:t>
            </a:r>
            <a:r>
              <a:rPr lang="en-US" b="1" dirty="0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&lt;</a:t>
            </a:r>
            <a:r>
              <a:rPr lang="en-US" b="1" dirty="0" err="1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WorkerStateEvent</a:t>
            </a:r>
            <a:r>
              <a:rPr lang="en-US" b="1" dirty="0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&gt;() {</a:t>
            </a:r>
            <a:endParaRPr lang="en-US" b="1" dirty="0">
              <a:solidFill>
                <a:schemeClr val="tx1"/>
              </a:solidFill>
              <a:latin typeface="Arial" charset="0"/>
              <a:ea typeface="ＭＳ Ｐゴシック" charset="0"/>
              <a:sym typeface="Arial" charset="0"/>
            </a:endParaRPr>
          </a:p>
          <a:p>
            <a:pPr algn="l"/>
            <a:r>
              <a:rPr lang="en-US" b="1" dirty="0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    @Override public void handle(</a:t>
            </a:r>
            <a:r>
              <a:rPr lang="en-US" b="1" dirty="0" err="1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WorkerStateEvent</a:t>
            </a:r>
            <a:r>
              <a:rPr lang="en-US" b="1" dirty="0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 e) {</a:t>
            </a:r>
            <a:endParaRPr lang="en-US" b="1" dirty="0">
              <a:solidFill>
                <a:schemeClr val="tx1"/>
              </a:solidFill>
              <a:latin typeface="Arial" charset="0"/>
              <a:ea typeface="ＭＳ Ｐゴシック" charset="0"/>
              <a:sym typeface="Arial" charset="0"/>
            </a:endParaRPr>
          </a:p>
          <a:p>
            <a:pPr algn="l"/>
            <a:r>
              <a:rPr lang="en-US" b="1" dirty="0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        </a:t>
            </a:r>
            <a:r>
              <a:rPr lang="en-US" b="1" dirty="0" err="1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e.getSource</a:t>
            </a:r>
            <a:r>
              <a:rPr lang="en-US" b="1" dirty="0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().</a:t>
            </a:r>
            <a:r>
              <a:rPr lang="en-US" b="1" dirty="0" err="1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getException</a:t>
            </a:r>
            <a:r>
              <a:rPr lang="en-US" b="1" dirty="0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().</a:t>
            </a:r>
            <a:r>
              <a:rPr lang="en-US" b="1" dirty="0" err="1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printStackTrace</a:t>
            </a:r>
            <a:r>
              <a:rPr lang="en-US" b="1" dirty="0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();</a:t>
            </a:r>
            <a:endParaRPr lang="en-US" b="1" dirty="0">
              <a:solidFill>
                <a:schemeClr val="tx1"/>
              </a:solidFill>
              <a:latin typeface="Arial" charset="0"/>
              <a:ea typeface="ＭＳ Ｐゴシック" charset="0"/>
              <a:sym typeface="Arial" charset="0"/>
            </a:endParaRPr>
          </a:p>
          <a:p>
            <a:pPr algn="l"/>
            <a:r>
              <a:rPr lang="en-US" b="1" dirty="0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    }</a:t>
            </a:r>
            <a:endParaRPr lang="en-US" b="1" dirty="0">
              <a:solidFill>
                <a:schemeClr val="tx1"/>
              </a:solidFill>
              <a:latin typeface="Arial" charset="0"/>
              <a:ea typeface="ＭＳ Ｐゴシック" charset="0"/>
              <a:sym typeface="Arial" charset="0"/>
            </a:endParaRPr>
          </a:p>
          <a:p>
            <a:pPr algn="l"/>
            <a:r>
              <a:rPr lang="en-US" b="1" dirty="0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}</a:t>
            </a:r>
            <a:r>
              <a:rPr lang="en-US" b="1" dirty="0">
                <a:solidFill>
                  <a:schemeClr val="tx1"/>
                </a:solidFill>
                <a:latin typeface="Courier New Bold" charset="0"/>
                <a:ea typeface="ＭＳ Ｐゴシック" charset="0"/>
                <a:sym typeface="Courier New Bold" charset="0"/>
              </a:rPr>
              <a:t>);</a:t>
            </a:r>
          </a:p>
        </p:txBody>
      </p:sp>
      <p:sp>
        <p:nvSpPr>
          <p:cNvPr id="52233" name="Rectangle 9"/>
          <p:cNvSpPr>
            <a:spLocks/>
          </p:cNvSpPr>
          <p:nvPr/>
        </p:nvSpPr>
        <p:spPr bwMode="auto">
          <a:xfrm>
            <a:off x="444500" y="3013303"/>
            <a:ext cx="8318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8100" tIns="38100" rIns="38100" bIns="38100"/>
          <a:lstStyle/>
          <a:p>
            <a:pPr algn="l"/>
            <a:r>
              <a:rPr lang="en-US" b="1" dirty="0">
                <a:solidFill>
                  <a:schemeClr val="tx1"/>
                </a:solidFill>
                <a:latin typeface="Courier New Bold" charset="0"/>
                <a:ea typeface="ＭＳ Ｐゴシック" charset="0"/>
                <a:sym typeface="Courier New Bold" charset="0"/>
              </a:rPr>
              <a:t>// Event handler for when things go terribly wrong</a:t>
            </a:r>
            <a:endParaRPr lang="en-US" b="1" dirty="0">
              <a:solidFill>
                <a:schemeClr val="tx1"/>
              </a:solidFill>
              <a:latin typeface="Arial" charset="0"/>
              <a:ea typeface="ＭＳ Ｐゴシック" charset="0"/>
              <a:sym typeface="Arial" charset="0"/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  <a:latin typeface="Courier New Bold" charset="0"/>
                <a:ea typeface="ＭＳ Ｐゴシック" charset="0"/>
                <a:sym typeface="Courier New Bold" charset="0"/>
              </a:rPr>
              <a:t>filterTask.setOnFailed</a:t>
            </a:r>
            <a:r>
              <a:rPr lang="en-US" b="1" dirty="0">
                <a:solidFill>
                  <a:schemeClr val="tx1"/>
                </a:solidFill>
                <a:latin typeface="Courier New Bold" charset="0"/>
                <a:ea typeface="ＭＳ Ｐゴシック" charset="0"/>
                <a:sym typeface="Courier New Bold" charset="0"/>
              </a:rPr>
              <a:t>(</a:t>
            </a:r>
            <a:endParaRPr lang="en-US" b="1" dirty="0">
              <a:solidFill>
                <a:schemeClr val="tx1"/>
              </a:solidFill>
              <a:latin typeface="Arial" charset="0"/>
              <a:ea typeface="ＭＳ Ｐゴシック" charset="0"/>
              <a:sym typeface="Arial" charset="0"/>
            </a:endParaRPr>
          </a:p>
          <a:p>
            <a:pPr algn="l"/>
            <a:r>
              <a:rPr lang="en-US" b="1" dirty="0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e -&gt; </a:t>
            </a:r>
            <a:r>
              <a:rPr lang="en-US" b="1" dirty="0" err="1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e.getSource</a:t>
            </a:r>
            <a:r>
              <a:rPr lang="en-US" b="1" dirty="0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().</a:t>
            </a:r>
            <a:r>
              <a:rPr lang="en-US" b="1" dirty="0" err="1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getException</a:t>
            </a:r>
            <a:r>
              <a:rPr lang="en-US" b="1" dirty="0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().</a:t>
            </a:r>
            <a:r>
              <a:rPr lang="en-US" b="1" dirty="0" err="1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printStackTrace</a:t>
            </a:r>
            <a:r>
              <a:rPr lang="en-US" b="1" dirty="0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()</a:t>
            </a:r>
            <a:r>
              <a:rPr lang="en-US" b="1" dirty="0">
                <a:solidFill>
                  <a:schemeClr val="tx1"/>
                </a:solidFill>
                <a:latin typeface="Courier New Bold" charset="0"/>
                <a:ea typeface="ＭＳ Ｐゴシック" charset="0"/>
                <a:sym typeface="Courier New Bold" charset="0"/>
              </a:rPr>
              <a:t>);</a:t>
            </a:r>
          </a:p>
        </p:txBody>
      </p:sp>
      <p:sp>
        <p:nvSpPr>
          <p:cNvPr id="12" name="Text Placeholder 5"/>
          <p:cNvSpPr txBox="1">
            <a:spLocks/>
          </p:cNvSpPr>
          <p:nvPr/>
        </p:nvSpPr>
        <p:spPr>
          <a:xfrm>
            <a:off x="714375" y="611188"/>
            <a:ext cx="8229600" cy="304800"/>
          </a:xfrm>
          <a:prstGeom prst="rect">
            <a:avLst/>
          </a:prstGeom>
        </p:spPr>
        <p:txBody>
          <a:bodyPr/>
          <a:lstStyle>
            <a:lvl1pPr marL="228600" indent="-168275" algn="l" defTabSz="2286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" pitchFamily="2" charset="2"/>
              <a:buChar char="§"/>
              <a:tabLst/>
              <a:defRPr sz="20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31825" indent="-228600" algn="l" defTabSz="2286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Arial" pitchFamily="34" charset="0"/>
              <a:buChar char="–"/>
              <a:defRPr sz="18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74725" indent="-174625" algn="l" defTabSz="2286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431925" indent="-228600" algn="l" defTabSz="2286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Arial" pitchFamily="34" charset="0"/>
              <a:buChar char="–"/>
              <a:defRPr sz="18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-168275" algn="l" defTabSz="914400" rtl="0" eaLnBrk="1" latinLnBrk="0" hangingPunct="1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buFont typeface="Arial" pitchFamily="34" charset="0"/>
              <a:buChar char="»"/>
              <a:defRPr sz="1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ct val="0"/>
              </a:spcAft>
              <a:buNone/>
            </a:pPr>
            <a:r>
              <a:rPr lang="en-US" dirty="0" smtClean="0">
                <a:solidFill>
                  <a:schemeClr val="accent1"/>
                </a:solidFill>
                <a:latin typeface="Arial" pitchFamily="-84" charset="0"/>
              </a:rPr>
              <a:t>Robust error handling in a scheduling application</a:t>
            </a:r>
            <a:endParaRPr lang="en-US" dirty="0">
              <a:solidFill>
                <a:schemeClr val="accent1"/>
              </a:solidFill>
              <a:latin typeface="Arial" pitchFamily="-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480234"/>
      </p:ext>
    </p:extLst>
  </p:cSld>
  <p:clrMapOvr>
    <a:masterClrMapping/>
  </p:clrMapOvr>
  <p:transition xmlns:p14="http://schemas.microsoft.com/office/powerpoint/2010/main" spd="med">
    <p:fade thruBlk="1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8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3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/>
          </p:cNvSpPr>
          <p:nvPr/>
        </p:nvSpPr>
        <p:spPr bwMode="auto">
          <a:xfrm>
            <a:off x="825500" y="656817"/>
            <a:ext cx="8318500" cy="1743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8100" tIns="38100" rIns="38100" bIns="38100"/>
          <a:lstStyle/>
          <a:p>
            <a:pPr algn="l"/>
            <a:r>
              <a:rPr lang="en-US" sz="2400" b="1" dirty="0">
                <a:solidFill>
                  <a:srgbClr val="FF0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for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ea typeface="ＭＳ Ｐゴシック" charset="0"/>
                <a:sym typeface="Courier New Bold" charset="0"/>
              </a:rPr>
              <a:t> (Shape s : </a:t>
            </a:r>
            <a:r>
              <a:rPr lang="en-US" sz="2400" b="1" dirty="0">
                <a:solidFill>
                  <a:srgbClr val="92D05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shapes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ea typeface="ＭＳ Ｐゴシック" charset="0"/>
                <a:sym typeface="Courier New Bold" charset="0"/>
              </a:rPr>
              <a:t>) {</a:t>
            </a:r>
            <a:endParaRPr lang="en-US" sz="2400" dirty="0">
              <a:solidFill>
                <a:schemeClr val="tx1"/>
              </a:solidFill>
              <a:latin typeface="Arial" charset="0"/>
              <a:ea typeface="ＭＳ Ｐゴシック" charset="0"/>
              <a:sym typeface="Arial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ea typeface="ＭＳ Ｐゴシック" charset="0"/>
                <a:sym typeface="Courier New Bold" charset="0"/>
              </a:rPr>
              <a:t>  </a:t>
            </a:r>
            <a:r>
              <a:rPr lang="en-US" sz="2400" b="1" dirty="0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if (</a:t>
            </a:r>
            <a:r>
              <a:rPr lang="en-US" sz="2400" b="1" dirty="0" err="1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s.getColor</a:t>
            </a:r>
            <a:r>
              <a:rPr lang="en-US" sz="2400" b="1" dirty="0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() == BLUE)</a:t>
            </a:r>
            <a:endParaRPr lang="en-US" sz="2400" b="1" dirty="0">
              <a:solidFill>
                <a:schemeClr val="tx1"/>
              </a:solidFill>
              <a:latin typeface="Arial" charset="0"/>
              <a:ea typeface="ＭＳ Ｐゴシック" charset="0"/>
              <a:sym typeface="Arial" charset="0"/>
            </a:endParaRPr>
          </a:p>
          <a:p>
            <a:pPr algn="l"/>
            <a:r>
              <a:rPr lang="en-US" sz="2400" b="1" dirty="0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    </a:t>
            </a:r>
            <a:r>
              <a:rPr lang="en-US" sz="2400" b="1" dirty="0" err="1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s.setColor</a:t>
            </a:r>
            <a:r>
              <a:rPr lang="en-US" sz="2400" b="1" dirty="0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(RED)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ea typeface="ＭＳ Ｐゴシック" charset="0"/>
                <a:sym typeface="Courier New Bold" charset="0"/>
              </a:rPr>
              <a:t>;</a:t>
            </a:r>
            <a:endParaRPr lang="en-US" sz="2400" dirty="0">
              <a:solidFill>
                <a:schemeClr val="tx1"/>
              </a:solidFill>
              <a:latin typeface="Arial" charset="0"/>
              <a:ea typeface="ＭＳ Ｐゴシック" charset="0"/>
              <a:sym typeface="Arial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ea typeface="ＭＳ Ｐゴシック" charset="0"/>
                <a:sym typeface="Courier New Bold" charset="0"/>
              </a:rPr>
              <a:t>}</a:t>
            </a:r>
          </a:p>
        </p:txBody>
      </p:sp>
      <p:sp>
        <p:nvSpPr>
          <p:cNvPr id="54281" name="Rectangle 9"/>
          <p:cNvSpPr>
            <a:spLocks/>
          </p:cNvSpPr>
          <p:nvPr/>
        </p:nvSpPr>
        <p:spPr bwMode="auto">
          <a:xfrm>
            <a:off x="874713" y="2955924"/>
            <a:ext cx="8318500" cy="1743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8100" tIns="38100" rIns="38100" bIns="38100"/>
          <a:lstStyle/>
          <a:p>
            <a:pPr algn="l"/>
            <a:r>
              <a:rPr lang="en-US" sz="2400" b="1" dirty="0" err="1">
                <a:solidFill>
                  <a:srgbClr val="92D05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shapes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ea typeface="ＭＳ Ｐゴシック" charset="0"/>
                <a:sym typeface="Courier New Bold" charset="0"/>
              </a:rPr>
              <a:t>.</a:t>
            </a:r>
            <a:r>
              <a:rPr lang="en-US" sz="2400" b="1" dirty="0" err="1">
                <a:solidFill>
                  <a:srgbClr val="FF0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forEach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ea typeface="ＭＳ Ｐゴシック" charset="0"/>
                <a:sym typeface="Courier New Bold" charset="0"/>
              </a:rPr>
              <a:t>(</a:t>
            </a:r>
            <a:r>
              <a:rPr lang="en-US" sz="2400" b="1" dirty="0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s -&gt; {</a:t>
            </a:r>
            <a:endParaRPr lang="en-US" sz="2400" b="1" dirty="0">
              <a:solidFill>
                <a:schemeClr val="tx1"/>
              </a:solidFill>
              <a:latin typeface="Arial" charset="0"/>
              <a:ea typeface="ＭＳ Ｐゴシック" charset="0"/>
              <a:sym typeface="Arial" charset="0"/>
            </a:endParaRPr>
          </a:p>
          <a:p>
            <a:pPr algn="l"/>
            <a:r>
              <a:rPr lang="en-US" sz="2400" b="1" dirty="0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  if (</a:t>
            </a:r>
            <a:r>
              <a:rPr lang="en-US" sz="2400" b="1" dirty="0" err="1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s.getColor</a:t>
            </a:r>
            <a:r>
              <a:rPr lang="en-US" sz="2400" b="1" dirty="0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() == BLUE)</a:t>
            </a:r>
            <a:endParaRPr lang="en-US" sz="2400" b="1" dirty="0">
              <a:solidFill>
                <a:schemeClr val="tx1"/>
              </a:solidFill>
              <a:latin typeface="Arial" charset="0"/>
              <a:ea typeface="ＭＳ Ｐゴシック" charset="0"/>
              <a:sym typeface="Arial" charset="0"/>
            </a:endParaRPr>
          </a:p>
          <a:p>
            <a:pPr algn="l"/>
            <a:r>
              <a:rPr lang="en-US" sz="2400" b="1" dirty="0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    </a:t>
            </a:r>
            <a:r>
              <a:rPr lang="en-US" sz="2400" b="1" dirty="0" err="1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s.setColor</a:t>
            </a:r>
            <a:r>
              <a:rPr lang="en-US" sz="2400" b="1" dirty="0">
                <a:solidFill>
                  <a:srgbClr val="FFC00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(RED)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ea typeface="ＭＳ Ｐゴシック" charset="0"/>
                <a:sym typeface="Courier New Bold" charset="0"/>
              </a:rPr>
              <a:t>;</a:t>
            </a:r>
            <a:endParaRPr lang="en-US" sz="2400" dirty="0">
              <a:solidFill>
                <a:schemeClr val="tx1"/>
              </a:solidFill>
              <a:latin typeface="Arial" charset="0"/>
              <a:ea typeface="ＭＳ Ｐゴシック" charset="0"/>
              <a:sym typeface="Arial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ea typeface="ＭＳ Ｐゴシック" charset="0"/>
                <a:sym typeface="Courier New Bold" charset="0"/>
              </a:rPr>
              <a:t>});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797947"/>
      </p:ext>
    </p:extLst>
  </p:cSld>
  <p:clrMapOvr>
    <a:masterClrMapping/>
  </p:clrMapOvr>
  <p:transition xmlns:p14="http://schemas.microsoft.com/office/powerpoint/2010/main" spd="med">
    <p:fade thruBlk="1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8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1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6" name="Rectangle 6"/>
          <p:cNvSpPr>
            <a:spLocks noGrp="1" noChangeArrowheads="1"/>
          </p:cNvSpPr>
          <p:nvPr>
            <p:ph type="title"/>
          </p:nvPr>
        </p:nvSpPr>
        <p:spPr>
          <a:xfrm>
            <a:off x="804346" y="245538"/>
            <a:ext cx="8769849" cy="40639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Arial" charset="0"/>
                <a:cs typeface="Arial" charset="0"/>
                <a:sym typeface="Arial" charset="0"/>
              </a:rPr>
              <a:t>Extension Methods</a:t>
            </a:r>
            <a:endParaRPr lang="en-US" dirty="0" smtClean="0">
              <a:latin typeface="Arial" charset="0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2" name="Rectangle 8"/>
          <p:cNvSpPr>
            <a:spLocks/>
          </p:cNvSpPr>
          <p:nvPr/>
        </p:nvSpPr>
        <p:spPr bwMode="auto">
          <a:xfrm>
            <a:off x="825500" y="1138461"/>
            <a:ext cx="8864600" cy="3159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8100" tIns="38100" rIns="38100" bIns="38100"/>
          <a:lstStyle/>
          <a:p>
            <a:pPr algn="l"/>
            <a:r>
              <a:rPr lang="en-US" sz="2400" b="1" dirty="0">
                <a:solidFill>
                  <a:schemeClr val="tx1"/>
                </a:solidFill>
                <a:latin typeface="Courier New Bold" charset="0"/>
                <a:ea typeface="ＭＳ Ｐゴシック" charset="0"/>
                <a:sym typeface="Courier New Bold" charset="0"/>
              </a:rPr>
              <a:t>interface Collection&lt;T&gt; {</a:t>
            </a:r>
            <a:endParaRPr lang="en-US" sz="2400" b="1" dirty="0">
              <a:solidFill>
                <a:schemeClr val="tx1"/>
              </a:solidFill>
              <a:latin typeface="Arial" charset="0"/>
              <a:ea typeface="ＭＳ Ｐゴシック" charset="0"/>
              <a:sym typeface="Arial" charset="0"/>
            </a:endParaRPr>
          </a:p>
          <a:p>
            <a:pPr algn="l"/>
            <a:r>
              <a:rPr lang="en-US" sz="2400" b="1" dirty="0">
                <a:solidFill>
                  <a:schemeClr val="tx1"/>
                </a:solidFill>
                <a:latin typeface="Courier New Bold" charset="0"/>
                <a:ea typeface="ＭＳ Ｐゴシック" charset="0"/>
                <a:sym typeface="Courier New Bold" charset="0"/>
              </a:rPr>
              <a:t>  </a:t>
            </a:r>
            <a:r>
              <a:rPr lang="en-US" sz="2400" b="1" dirty="0">
                <a:solidFill>
                  <a:srgbClr val="92D05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default</a:t>
            </a:r>
            <a:r>
              <a:rPr lang="en-US" sz="2400" b="1" dirty="0">
                <a:solidFill>
                  <a:schemeClr val="tx1"/>
                </a:solidFill>
                <a:latin typeface="Courier New Bold" charset="0"/>
                <a:ea typeface="ＭＳ Ｐゴシック" charset="0"/>
                <a:sym typeface="Courier New Bold" charset="0"/>
              </a:rPr>
              <a:t> void </a:t>
            </a:r>
            <a:r>
              <a:rPr lang="en-US" sz="2400" b="1" dirty="0" err="1">
                <a:solidFill>
                  <a:schemeClr val="tx1"/>
                </a:solidFill>
                <a:latin typeface="Courier New Bold" charset="0"/>
                <a:ea typeface="ＭＳ Ｐゴシック" charset="0"/>
                <a:sym typeface="Courier New Bold" charset="0"/>
              </a:rPr>
              <a:t>forEach</a:t>
            </a:r>
            <a:r>
              <a:rPr lang="en-US" sz="2400" b="1" dirty="0">
                <a:solidFill>
                  <a:schemeClr val="tx1"/>
                </a:solidFill>
                <a:latin typeface="Courier New Bold" charset="0"/>
                <a:ea typeface="ＭＳ Ｐゴシック" charset="0"/>
                <a:sym typeface="Courier New Bold" charset="0"/>
              </a:rPr>
              <a:t>(Block&lt;T&gt; action) {</a:t>
            </a:r>
            <a:endParaRPr lang="en-US" sz="2400" b="1" dirty="0">
              <a:solidFill>
                <a:schemeClr val="tx1"/>
              </a:solidFill>
              <a:latin typeface="Arial" charset="0"/>
              <a:ea typeface="ＭＳ Ｐゴシック" charset="0"/>
              <a:sym typeface="Arial" charset="0"/>
            </a:endParaRPr>
          </a:p>
          <a:p>
            <a:pPr algn="l"/>
            <a:r>
              <a:rPr lang="en-US" sz="2400" b="1" dirty="0">
                <a:solidFill>
                  <a:schemeClr val="tx1"/>
                </a:solidFill>
                <a:latin typeface="Courier New Bold" charset="0"/>
                <a:ea typeface="ＭＳ Ｐゴシック" charset="0"/>
                <a:sym typeface="Courier New Bold" charset="0"/>
              </a:rPr>
              <a:t>    </a:t>
            </a:r>
            <a:r>
              <a:rPr lang="en-US" sz="2400" b="1" dirty="0">
                <a:solidFill>
                  <a:srgbClr val="92D05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for (T t : this)</a:t>
            </a:r>
            <a:endParaRPr lang="en-US" sz="2400" b="1" dirty="0">
              <a:solidFill>
                <a:schemeClr val="tx1"/>
              </a:solidFill>
              <a:latin typeface="Arial" charset="0"/>
              <a:ea typeface="ＭＳ Ｐゴシック" charset="0"/>
              <a:sym typeface="Arial" charset="0"/>
            </a:endParaRPr>
          </a:p>
          <a:p>
            <a:pPr algn="l"/>
            <a:r>
              <a:rPr lang="en-US" sz="2400" b="1" dirty="0">
                <a:solidFill>
                  <a:srgbClr val="92D05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      </a:t>
            </a:r>
            <a:r>
              <a:rPr lang="en-US" sz="2400" b="1" dirty="0" err="1">
                <a:solidFill>
                  <a:srgbClr val="92D05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action.apply</a:t>
            </a:r>
            <a:r>
              <a:rPr lang="en-US" sz="2400" b="1" dirty="0">
                <a:solidFill>
                  <a:srgbClr val="92D050"/>
                </a:solidFill>
                <a:latin typeface="Courier New Bold" charset="0"/>
                <a:ea typeface="ＭＳ Ｐゴシック" charset="0"/>
                <a:sym typeface="Courier New Bold" charset="0"/>
              </a:rPr>
              <a:t>(t);</a:t>
            </a:r>
            <a:endParaRPr lang="en-US" sz="2400" b="1" dirty="0">
              <a:solidFill>
                <a:schemeClr val="tx1"/>
              </a:solidFill>
              <a:latin typeface="Arial" charset="0"/>
              <a:ea typeface="ＭＳ Ｐゴシック" charset="0"/>
              <a:sym typeface="Arial" charset="0"/>
            </a:endParaRPr>
          </a:p>
          <a:p>
            <a:pPr algn="l"/>
            <a:r>
              <a:rPr lang="en-US" sz="2400" b="1" dirty="0">
                <a:solidFill>
                  <a:schemeClr val="tx1"/>
                </a:solidFill>
                <a:latin typeface="Courier New Bold" charset="0"/>
                <a:ea typeface="ＭＳ Ｐゴシック" charset="0"/>
                <a:sym typeface="Courier New Bold" charset="0"/>
              </a:rPr>
              <a:t>  }</a:t>
            </a:r>
            <a:endParaRPr lang="en-US" sz="2400" b="1" dirty="0">
              <a:solidFill>
                <a:schemeClr val="tx1"/>
              </a:solidFill>
              <a:latin typeface="Arial" charset="0"/>
              <a:ea typeface="ＭＳ Ｐゴシック" charset="0"/>
              <a:sym typeface="Arial" charset="0"/>
            </a:endParaRPr>
          </a:p>
          <a:p>
            <a:pPr algn="l"/>
            <a:endParaRPr lang="en-US" sz="2400" b="1" dirty="0">
              <a:solidFill>
                <a:schemeClr val="tx1"/>
              </a:solidFill>
              <a:latin typeface="Courier New Bold" charset="0"/>
              <a:ea typeface="ＭＳ Ｐゴシック" charset="0"/>
              <a:sym typeface="Courier New Bold" charset="0"/>
            </a:endParaRPr>
          </a:p>
          <a:p>
            <a:pPr algn="l"/>
            <a:r>
              <a:rPr lang="en-US" sz="2400" b="1" dirty="0">
                <a:solidFill>
                  <a:schemeClr val="tx1"/>
                </a:solidFill>
                <a:latin typeface="Courier New Bold" charset="0"/>
                <a:ea typeface="ＭＳ Ｐゴシック" charset="0"/>
                <a:sym typeface="Courier New Bold" charset="0"/>
              </a:rPr>
              <a:t>  // Rest of Collection methods…</a:t>
            </a:r>
            <a:endParaRPr lang="en-US" sz="2400" b="1" dirty="0">
              <a:solidFill>
                <a:schemeClr val="tx1"/>
              </a:solidFill>
              <a:latin typeface="Arial" charset="0"/>
              <a:ea typeface="ＭＳ Ｐゴシック" charset="0"/>
              <a:sym typeface="Arial" charset="0"/>
            </a:endParaRPr>
          </a:p>
          <a:p>
            <a:pPr algn="l"/>
            <a:r>
              <a:rPr lang="en-US" sz="2400" b="1" dirty="0">
                <a:solidFill>
                  <a:schemeClr val="tx1"/>
                </a:solidFill>
                <a:latin typeface="Courier New Bold" charset="0"/>
                <a:ea typeface="ＭＳ Ｐゴシック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05643508"/>
      </p:ext>
    </p:extLst>
  </p:cSld>
  <p:clrMapOvr>
    <a:masterClrMapping/>
  </p:clrMapOvr>
  <p:transition xmlns:p14="http://schemas.microsoft.com/office/powerpoint/2010/main" spd="med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4" name="Rectangle 6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eaLnBrk="1" hangingPunct="1">
              <a:defRPr/>
            </a:pPr>
            <a:r>
              <a:rPr lang="en-US" dirty="0" smtClean="0">
                <a:latin typeface="Arial" charset="0"/>
                <a:cs typeface="Arial" charset="0"/>
                <a:sym typeface="Arial" charset="0"/>
              </a:rPr>
              <a:t>Project Lambda</a:t>
            </a:r>
            <a:endParaRPr lang="en-US" dirty="0" smtClean="0">
              <a:latin typeface="Arial" charset="0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800100" y="1200150"/>
            <a:ext cx="8559800" cy="3394075"/>
          </a:xfrm>
        </p:spPr>
        <p:txBody>
          <a:bodyPr/>
          <a:lstStyle/>
          <a:p>
            <a:pPr marL="342900" indent="-342900" eaLnBrk="1" hangingPunct="1">
              <a:spcAft>
                <a:spcPts val="1200"/>
              </a:spcAft>
              <a:buSzPct val="100000"/>
              <a:buFont typeface="Arial"/>
              <a:buChar char="•"/>
              <a:defRPr/>
            </a:pPr>
            <a:r>
              <a:rPr lang="en-US" sz="2400" b="1" dirty="0" smtClean="0"/>
              <a:t>Lambda expressions + extension methods allow:</a:t>
            </a:r>
          </a:p>
          <a:p>
            <a:pPr lvl="1">
              <a:spcAft>
                <a:spcPts val="1200"/>
              </a:spcAft>
              <a:buFont typeface="Arial"/>
              <a:buChar char="•"/>
              <a:defRPr/>
            </a:pPr>
            <a:r>
              <a:rPr lang="en-US" sz="2000" dirty="0" smtClean="0"/>
              <a:t>Internal iteration</a:t>
            </a:r>
          </a:p>
          <a:p>
            <a:pPr lvl="1">
              <a:spcAft>
                <a:spcPts val="1200"/>
              </a:spcAft>
              <a:buFont typeface="Arial"/>
              <a:buChar char="•"/>
              <a:defRPr/>
            </a:pPr>
            <a:r>
              <a:rPr lang="en-US" sz="2000" dirty="0" smtClean="0"/>
              <a:t>Bulk data operations for existing types</a:t>
            </a:r>
          </a:p>
          <a:p>
            <a:pPr lvl="1">
              <a:spcAft>
                <a:spcPts val="1200"/>
              </a:spcAft>
              <a:buFont typeface="Arial"/>
              <a:buChar char="•"/>
              <a:defRPr/>
            </a:pPr>
            <a:r>
              <a:rPr lang="en-US" sz="2000" dirty="0" smtClean="0"/>
              <a:t>Better support for parallelism leveraging fork/join</a:t>
            </a:r>
          </a:p>
        </p:txBody>
      </p:sp>
      <p:sp>
        <p:nvSpPr>
          <p:cNvPr id="2" name="Rectangle 8"/>
          <p:cNvSpPr>
            <a:spLocks/>
          </p:cNvSpPr>
          <p:nvPr/>
        </p:nvSpPr>
        <p:spPr bwMode="auto">
          <a:xfrm>
            <a:off x="803275" y="647700"/>
            <a:ext cx="8229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88997"/>
      </p:ext>
    </p:extLst>
  </p:cSld>
  <p:clrMapOvr>
    <a:masterClrMapping/>
  </p:clrMapOvr>
  <p:transition xmlns:p14="http://schemas.microsoft.com/office/powerpoint/2010/main" spd="med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JavaOne_Template_16x9">
  <a:themeElements>
    <a:clrScheme name="Custom 26">
      <a:dk1>
        <a:srgbClr val="000000"/>
      </a:dk1>
      <a:lt1>
        <a:sysClr val="window" lastClr="FFFFFF"/>
      </a:lt1>
      <a:dk2>
        <a:srgbClr val="424545"/>
      </a:dk2>
      <a:lt2>
        <a:srgbClr val="A3A3A3"/>
      </a:lt2>
      <a:accent1>
        <a:srgbClr val="5382A1"/>
      </a:accent1>
      <a:accent2>
        <a:srgbClr val="E5E5E5"/>
      </a:accent2>
      <a:accent3>
        <a:srgbClr val="8BAAC3"/>
      </a:accent3>
      <a:accent4>
        <a:srgbClr val="5B6981"/>
      </a:accent4>
      <a:accent5>
        <a:srgbClr val="7D7369"/>
      </a:accent5>
      <a:accent6>
        <a:srgbClr val="786464"/>
      </a:accent6>
      <a:hlink>
        <a:srgbClr val="0000FF"/>
      </a:hlink>
      <a:folHlink>
        <a:srgbClr val="800080"/>
      </a:folHlink>
    </a:clrScheme>
    <a:fontScheme name="Oracl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2000" dirty="0" err="1" smtClean="0">
            <a:solidFill>
              <a:schemeClr val="tx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racle 2012">
      <a:dk1>
        <a:sysClr val="windowText" lastClr="000000"/>
      </a:dk1>
      <a:lt1>
        <a:sysClr val="window" lastClr="FFFFFF"/>
      </a:lt1>
      <a:dk2>
        <a:srgbClr val="424545"/>
      </a:dk2>
      <a:lt2>
        <a:srgbClr val="A3A3A3"/>
      </a:lt2>
      <a:accent1>
        <a:srgbClr val="FF1414"/>
      </a:accent1>
      <a:accent2>
        <a:srgbClr val="E5E5E5"/>
      </a:accent2>
      <a:accent3>
        <a:srgbClr val="8BAAC3"/>
      </a:accent3>
      <a:accent4>
        <a:srgbClr val="5B6981"/>
      </a:accent4>
      <a:accent5>
        <a:srgbClr val="7D7369"/>
      </a:accent5>
      <a:accent6>
        <a:srgbClr val="786464"/>
      </a:accent6>
      <a:hlink>
        <a:srgbClr val="0000FF"/>
      </a:hlink>
      <a:folHlink>
        <a:srgbClr val="800080"/>
      </a:folHlink>
    </a:clrScheme>
    <a:fontScheme name="Oracle 201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30501</TotalTime>
  <Words>987</Words>
  <Application>Microsoft Macintosh PowerPoint</Application>
  <PresentationFormat>On-screen Show (16:9)</PresentationFormat>
  <Paragraphs>164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JavaOne_Template_16x9</vt:lpstr>
      <vt:lpstr>Java SE</vt:lpstr>
      <vt:lpstr>JDK 8 in the works</vt:lpstr>
      <vt:lpstr>JDK 8</vt:lpstr>
      <vt:lpstr>The road of closures in Java</vt:lpstr>
      <vt:lpstr>Coordinated Platform Upgrade with Lambda</vt:lpstr>
      <vt:lpstr>Let us look at some code</vt:lpstr>
      <vt:lpstr>PowerPoint Presentation</vt:lpstr>
      <vt:lpstr>Extension Methods</vt:lpstr>
      <vt:lpstr>Project Lambda</vt:lpstr>
      <vt:lpstr>Project  Nashorn</vt:lpstr>
      <vt:lpstr>Test Pilots Wanted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Duarte, Inc.</dc:creator>
  <cp:lastModifiedBy>Sharat Chander</cp:lastModifiedBy>
  <cp:revision>1655</cp:revision>
  <cp:lastPrinted>2012-08-08T17:55:43Z</cp:lastPrinted>
  <dcterms:created xsi:type="dcterms:W3CDTF">2012-09-28T23:02:32Z</dcterms:created>
  <dcterms:modified xsi:type="dcterms:W3CDTF">2013-07-15T03:01:29Z</dcterms:modified>
</cp:coreProperties>
</file>