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notesMasterIdLst>
    <p:notesMasterId r:id="rId13"/>
  </p:notesMasterIdLst>
  <p:handoutMasterIdLst>
    <p:handoutMasterId r:id="rId14"/>
  </p:handoutMasterIdLst>
  <p:sldIdLst>
    <p:sldId id="1136" r:id="rId2"/>
    <p:sldId id="1139" r:id="rId3"/>
    <p:sldId id="1149" r:id="rId4"/>
    <p:sldId id="1141" r:id="rId5"/>
    <p:sldId id="1142" r:id="rId6"/>
    <p:sldId id="1143" r:id="rId7"/>
    <p:sldId id="1144" r:id="rId8"/>
    <p:sldId id="1145" r:id="rId9"/>
    <p:sldId id="1146" r:id="rId10"/>
    <p:sldId id="1147" r:id="rId11"/>
    <p:sldId id="1148" r:id="rId12"/>
  </p:sldIdLst>
  <p:sldSz cx="9144000" cy="5143500" type="screen16x9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0000"/>
    <a:srgbClr val="B90000"/>
    <a:srgbClr val="FFA200"/>
    <a:srgbClr val="F79403"/>
    <a:srgbClr val="FBA305"/>
    <a:srgbClr val="FFB500"/>
    <a:srgbClr val="F6B000"/>
    <a:srgbClr val="5EA3C2"/>
    <a:srgbClr val="F2E9E6"/>
    <a:srgbClr val="D6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94" autoAdjust="0"/>
    <p:restoredTop sz="76755" autoAdjust="0"/>
  </p:normalViewPr>
  <p:slideViewPr>
    <p:cSldViewPr snapToGrid="0" showGuides="1">
      <p:cViewPr varScale="1">
        <p:scale>
          <a:sx n="98" d="100"/>
          <a:sy n="98" d="100"/>
        </p:scale>
        <p:origin x="-270" y="-90"/>
      </p:cViewPr>
      <p:guideLst>
        <p:guide orient="horz" pos="3239"/>
        <p:guide/>
      </p:guideLst>
    </p:cSldViewPr>
  </p:slideViewPr>
  <p:outlineViewPr>
    <p:cViewPr>
      <p:scale>
        <a:sx n="33" d="100"/>
        <a:sy n="33" d="100"/>
      </p:scale>
      <p:origin x="0" y="2286"/>
    </p:cViewPr>
  </p:outlineViewPr>
  <p:notesTextViewPr>
    <p:cViewPr>
      <p:scale>
        <a:sx n="140" d="100"/>
        <a:sy n="14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5" d="100"/>
          <a:sy n="95" d="100"/>
        </p:scale>
        <p:origin x="-2724" y="-9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D947C51-6376-4B7B-92D9-60551EAD1E86}" type="datetime1">
              <a:rPr lang="en-US"/>
              <a:pPr>
                <a:defRPr/>
              </a:pPr>
              <a:t>7/16/2013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13BB207-EEFB-4EF5-98AD-E6598872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1001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918D203-B179-41E3-9652-13EE18A56AE3}" type="datetime1">
              <a:rPr lang="en-US"/>
              <a:pPr>
                <a:defRPr/>
              </a:pPr>
              <a:t>7/16/2013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2AB20D5-2F44-4878-AC3F-E2DCBCFE4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949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411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Another great JDK 8 feature is the replacement of the aging Rhino </a:t>
            </a:r>
            <a:r>
              <a:rPr lang="en-US" sz="1200" dirty="0" err="1" smtClean="0"/>
              <a:t>javascript</a:t>
            </a:r>
            <a:r>
              <a:rPr lang="en-US" sz="1200" dirty="0" smtClean="0"/>
              <a:t> engine with a modern implementation</a:t>
            </a:r>
          </a:p>
          <a:p>
            <a:r>
              <a:rPr lang="en-US" sz="1200" dirty="0" smtClean="0"/>
              <a:t>That takes advantage of invoke dynamic to bring tremendously improved performance</a:t>
            </a:r>
            <a:r>
              <a:rPr lang="en-US" sz="1200" baseline="0" dirty="0" smtClean="0"/>
              <a:t> and increased ease of </a:t>
            </a:r>
          </a:p>
          <a:p>
            <a:r>
              <a:rPr lang="en-US" sz="1200" baseline="0" dirty="0" smtClean="0"/>
              <a:t>Interoperability between </a:t>
            </a:r>
            <a:r>
              <a:rPr lang="en-US" sz="1200" baseline="0" dirty="0" err="1" smtClean="0"/>
              <a:t>Javascript</a:t>
            </a:r>
            <a:r>
              <a:rPr lang="en-US" sz="1200" baseline="0" dirty="0" smtClean="0"/>
              <a:t> and Java.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At JavaOne in San Francisco, we announced that we would be open sourcing this implementation</a:t>
            </a:r>
            <a:r>
              <a:rPr lang="en-US" sz="1200" baseline="0" dirty="0" smtClean="0"/>
              <a:t> through a project in OpenJDK.</a:t>
            </a:r>
          </a:p>
          <a:p>
            <a:endParaRPr lang="en-US" sz="1200" baseline="0" dirty="0" smtClean="0"/>
          </a:p>
          <a:p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AB20D5-2F44-4878-AC3F-E2DCBCFE4B5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94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286000" y="514350"/>
            <a:ext cx="4572000" cy="2571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pPr>
              <a:spcBef>
                <a:spcPts val="425"/>
              </a:spcBef>
            </a:pPr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If you walk away with one thing, I hope it will be the following:</a:t>
            </a: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rPr>
              <a:t/>
            </a:r>
            <a:br>
              <a:rPr lang="en-US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rPr>
            </a:br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We value your help in making future versions of Java great.</a:t>
            </a: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    1. Learn about future work in progress at OpenJDK</a:t>
            </a: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    2. Try the JDK 8 EA builds.</a:t>
            </a: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    3. Report issues to us early – don</a:t>
            </a:r>
            <a:r>
              <a:rPr lang="ja-JP" altLang="en-US">
                <a:solidFill>
                  <a:srgbClr val="000000"/>
                </a:solidFill>
                <a:latin typeface="Arial"/>
                <a:cs typeface="Arial" charset="0"/>
                <a:sym typeface="Arial" charset="0"/>
              </a:rPr>
              <a:t>’</a:t>
            </a: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t wait till the last minute!</a:t>
            </a:r>
          </a:p>
          <a:p>
            <a:pPr>
              <a:spcBef>
                <a:spcPts val="425"/>
              </a:spcBef>
            </a:pPr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Make callouts for OpenJFX and the JCP</a:t>
            </a:r>
            <a:r>
              <a:rPr lang="en-US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rPr>
              <a:t/>
            </a:r>
            <a:br>
              <a:rPr lang="en-US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rPr>
            </a:br>
            <a:endParaRPr lang="en-US">
              <a:solidFill>
                <a:srgbClr val="000000"/>
              </a:solidFill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Changing the language is much larger ways than Project Coin in JDK 7.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(JDK 8 changes working through both OpenJDK and the JCP)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Profiles used in ME and EE already; defined a subset of the platform to use in other context, like embedded.  A step toward full modularity now coming in JDK 9.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 smtClean="0"/>
              <a:t>While Java 7 updates and ports have been progressing, we have also been hard at work on Java 8. </a:t>
            </a:r>
          </a:p>
          <a:p>
            <a:endParaRPr lang="en-US" sz="1200" dirty="0" smtClean="0"/>
          </a:p>
          <a:p>
            <a:r>
              <a:rPr lang="en-US" sz="1200" dirty="0" smtClean="0"/>
              <a:t>Most people are aware that Project Lambda, adding closures to the Java language, is a key feature.</a:t>
            </a:r>
          </a:p>
          <a:p>
            <a:endParaRPr lang="en-US" sz="1200" dirty="0" smtClean="0"/>
          </a:p>
          <a:p>
            <a:r>
              <a:rPr lang="en-US" sz="1200" dirty="0" smtClean="0"/>
              <a:t>But there are lots of other features in the works.  Some of my favorites are Bulk data operations on core collections APIs, and JVM improvements like removing the </a:t>
            </a:r>
            <a:r>
              <a:rPr lang="en-US" sz="1200" dirty="0" err="1" smtClean="0"/>
              <a:t>PermGen</a:t>
            </a:r>
            <a:r>
              <a:rPr lang="en-US" sz="1200" dirty="0" smtClean="0"/>
              <a:t> and new date and time APIs.</a:t>
            </a:r>
          </a:p>
          <a:p>
            <a:endParaRPr lang="en-US" sz="1200" dirty="0" smtClean="0"/>
          </a:p>
          <a:p>
            <a:r>
              <a:rPr lang="en-US" sz="1200" dirty="0" smtClean="0"/>
              <a:t>And as always, there are general improvements and updates to standards support around security, internationalization and accessibility</a:t>
            </a:r>
          </a:p>
          <a:p>
            <a:endParaRPr lang="en-US" sz="1200" dirty="0" smtClean="0"/>
          </a:p>
          <a:p>
            <a:r>
              <a:rPr lang="en-US" sz="1200" dirty="0" smtClean="0"/>
              <a:t>Of course we'll have more detail in the technical keynote and many sessions throughout the conference. </a:t>
            </a:r>
          </a:p>
          <a:p>
            <a:endParaRPr lang="en-US" sz="1200" dirty="0" smtClean="0"/>
          </a:p>
          <a:p>
            <a:r>
              <a:rPr lang="en-US" sz="1200" dirty="0" smtClean="0"/>
              <a:t>And remember that you can go to </a:t>
            </a:r>
            <a:r>
              <a:rPr lang="en-US" sz="1200" dirty="0" err="1" smtClean="0"/>
              <a:t>OpenJDK</a:t>
            </a:r>
            <a:r>
              <a:rPr lang="en-US" sz="1200" dirty="0" smtClean="0"/>
              <a:t> to see this development being done in real-time</a:t>
            </a:r>
          </a:p>
          <a:p>
            <a:r>
              <a:rPr lang="en-US" sz="1200" dirty="0" smtClean="0"/>
              <a:t>change-set by change-set,</a:t>
            </a:r>
            <a:r>
              <a:rPr lang="en-US" sz="1200" baseline="0" dirty="0" smtClean="0"/>
              <a:t> and that there are weekly early access builds of </a:t>
            </a:r>
            <a:r>
              <a:rPr lang="en-US" sz="1200" baseline="0" dirty="0" err="1" smtClean="0"/>
              <a:t>OracleJDK</a:t>
            </a:r>
            <a:r>
              <a:rPr lang="en-US" sz="1200" baseline="0" dirty="0" smtClean="0"/>
              <a:t> 8 that you can download and try already today.</a:t>
            </a:r>
            <a:endParaRPr lang="en-US" sz="1200" dirty="0" smtClean="0">
              <a:effectLst/>
            </a:endParaRPr>
          </a:p>
          <a:p>
            <a:endParaRPr lang="en-US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38A998DB-2BC4-46AD-9971-03066B6AE66A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spcBef>
                <a:spcPts val="425"/>
              </a:spcBef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Devoxx key site for closures debate; presentations and whiteboards</a:t>
            </a:r>
          </a:p>
          <a:p>
            <a:pPr eaLnBrk="1" hangingPunct="1">
              <a:spcBef>
                <a:spcPts val="425"/>
              </a:spcBef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Closures for Java announced at Devoxx in 2009 – work has been going on since then, not just arguing about syntax</a:t>
            </a:r>
          </a:p>
          <a:p>
            <a:pPr eaLnBrk="1" hangingPunct="1">
              <a:spcBef>
                <a:spcPts val="425"/>
              </a:spcBef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Project Lambda – informed by prior work, but made some different high-level decisions : include a way to evolve interface and use (and create) and VM-level facilities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Largest language Java language change ever, even bigger than generics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Lambda is an anonymous function =&gt; semantically doesn</a:t>
            </a:r>
            <a:r>
              <a:rPr lang="ja-JP" altLang="en-US" smtClean="0">
                <a:solidFill>
                  <a:srgbClr val="000000"/>
                </a:solidFill>
                <a:latin typeface="Arial"/>
                <a:cs typeface="Arial" charset="0"/>
                <a:sym typeface="Arial" charset="0"/>
              </a:rPr>
              <a:t>’</a:t>
            </a: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t have an associated class, not even an anonymous one.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Allows code to be treated as data…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More concise : less ceremony and higher density of logic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Type inference : javac figures out the types for you so you don</a:t>
            </a:r>
            <a:r>
              <a:rPr lang="ja-JP" altLang="en-US" smtClean="0">
                <a:solidFill>
                  <a:srgbClr val="000000"/>
                </a:solidFill>
                <a:latin typeface="Arial"/>
                <a:cs typeface="Arial" charset="0"/>
                <a:sym typeface="Arial" charset="0"/>
              </a:rPr>
              <a:t>’</a:t>
            </a: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t have to write it out yourself, can be more efficient at runtime by leveraging new VM features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A for loop over a collection of shapes…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External iteration vs internal iteration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If declared as a default method, a method in an interface can now have code defined it in.  (Cannot declare fields though).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Allows interfaces to be evolved compatibly after initial version has been shipped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Subinterfaces can provide a more-specialized implementation, as can classes implementing the interface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Very helpful to try out lambda now…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Content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6880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804347" y="1522101"/>
            <a:ext cx="8229600" cy="30626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1029231"/>
            <a:ext cx="8229600" cy="304800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029886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Announc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1160463"/>
            <a:ext cx="9144000" cy="2971800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7799993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22" descr="Java_blk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46688" y="2025650"/>
            <a:ext cx="3573462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1019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804347" y="1459241"/>
            <a:ext cx="5029186" cy="2410019"/>
          </a:xfrm>
        </p:spPr>
        <p:txBody>
          <a:bodyPr>
            <a:noAutofit/>
          </a:bodyPr>
          <a:lstStyle>
            <a:lvl1pPr marL="0" marR="0" indent="0" algn="l" defTabSz="2286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 sz="44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1190387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Announcement Key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2990850" y="1160463"/>
            <a:ext cx="6153150" cy="2971800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360001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443821" y="1430281"/>
            <a:ext cx="5369979" cy="2523657"/>
          </a:xfrm>
        </p:spPr>
        <p:txBody>
          <a:bodyPr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704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351" y="1159936"/>
            <a:ext cx="2944368" cy="2971800"/>
          </a:xfrm>
          <a:ln>
            <a:noFill/>
          </a:ln>
          <a:effectLst>
            <a:reflection stA="30000" endPos="4000" dir="5400000" sy="-100000" algn="bl" rotWithShape="0"/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5397601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716088"/>
            <a:ext cx="4284663" cy="2420937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7799993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1588" y="1157288"/>
            <a:ext cx="4291012" cy="550862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 anchor="ctr"/>
          <a:lstStyle/>
          <a:p>
            <a:pPr marL="119063" indent="-119063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solidFill>
                <a:srgbClr val="FFFFFF"/>
              </a:solidFill>
              <a:latin typeface="Arial" pitchFamily="-106" charset="0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5"/>
          </p:nvPr>
        </p:nvSpPr>
        <p:spPr>
          <a:xfrm>
            <a:off x="4318000" y="1156648"/>
            <a:ext cx="4825998" cy="2971800"/>
          </a:xfrm>
          <a:effectLst>
            <a:reflection blurRad="63500" stA="50000" endPos="7000" dir="5400000" sy="-100000" algn="bl" rotWithShape="0"/>
          </a:effectLst>
        </p:spPr>
        <p:txBody>
          <a:bodyPr rtlCol="0" anchor="ctr" anchorCtr="1">
            <a:no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3"/>
          </p:nvPr>
        </p:nvSpPr>
        <p:spPr>
          <a:xfrm>
            <a:off x="753544" y="1859644"/>
            <a:ext cx="3131820" cy="213741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2"/>
          <p:cNvSpPr>
            <a:spLocks noGrp="1"/>
          </p:cNvSpPr>
          <p:nvPr>
            <p:ph type="body" sz="quarter" idx="14"/>
          </p:nvPr>
        </p:nvSpPr>
        <p:spPr bwMode="white">
          <a:xfrm>
            <a:off x="804346" y="1163620"/>
            <a:ext cx="3412068" cy="54435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000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4346" y="245538"/>
            <a:ext cx="8221121" cy="7704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783717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60463"/>
            <a:ext cx="9144000" cy="2971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152400" dist="635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 bwMode="white">
          <a:xfrm>
            <a:off x="797999" y="1422404"/>
            <a:ext cx="7617881" cy="1354667"/>
          </a:xfrm>
        </p:spPr>
        <p:txBody>
          <a:bodyPr>
            <a:normAutofit/>
          </a:bodyPr>
          <a:lstStyle>
            <a:lvl1pPr marL="114300" indent="-1143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None/>
              <a:defRPr sz="2400" b="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2"/>
          <p:cNvSpPr>
            <a:spLocks noGrp="1"/>
          </p:cNvSpPr>
          <p:nvPr>
            <p:ph type="body" sz="quarter" idx="16"/>
          </p:nvPr>
        </p:nvSpPr>
        <p:spPr bwMode="white">
          <a:xfrm>
            <a:off x="899602" y="2844803"/>
            <a:ext cx="3994149" cy="443953"/>
          </a:xfrm>
          <a:noFill/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lang="en-US" sz="2000" b="1" kern="1200" cap="none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22"/>
          <p:cNvSpPr>
            <a:spLocks noGrp="1"/>
          </p:cNvSpPr>
          <p:nvPr>
            <p:ph type="body" sz="quarter" idx="17"/>
          </p:nvPr>
        </p:nvSpPr>
        <p:spPr bwMode="white">
          <a:xfrm>
            <a:off x="899602" y="3343623"/>
            <a:ext cx="3994149" cy="703448"/>
          </a:xfrm>
          <a:noFill/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lang="en-US" sz="1600" b="0" kern="1200" cap="none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0622378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6"/>
          <p:cNvSpPr>
            <a:spLocks noChangeArrowheads="1"/>
          </p:cNvSpPr>
          <p:nvPr userDrawn="1"/>
        </p:nvSpPr>
        <p:spPr bwMode="auto">
          <a:xfrm flipH="1">
            <a:off x="3171825" y="1117600"/>
            <a:ext cx="26988" cy="31559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lIns="34281" tIns="17140" rIns="34281" bIns="171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6"/>
          </p:nvPr>
        </p:nvSpPr>
        <p:spPr>
          <a:xfrm>
            <a:off x="457201" y="1517907"/>
            <a:ext cx="2607406" cy="2488686"/>
          </a:xfrm>
          <a:noFill/>
        </p:spPr>
        <p:txBody>
          <a:bodyPr anchor="ctr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sz="1800" b="0"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7"/>
          </p:nvPr>
        </p:nvSpPr>
        <p:spPr>
          <a:xfrm>
            <a:off x="3482976" y="1123950"/>
            <a:ext cx="5236560" cy="3284538"/>
          </a:xfrm>
        </p:spPr>
        <p:txBody>
          <a:bodyPr rtlCol="0" anchor="ctr" anchorCtr="1">
            <a:noAutofit/>
          </a:bodyPr>
          <a:lstStyle>
            <a:lvl1pPr marL="60325" indent="0" algn="ctr">
              <a:buNone/>
              <a:defRPr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704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613039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1" descr="JavaOne_clr_rg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54113" y="863600"/>
            <a:ext cx="6846887" cy="303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643876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 NOT USE_Instruction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11938" y="4554538"/>
            <a:ext cx="2532062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2760" y="1571843"/>
            <a:ext cx="5030787" cy="1100723"/>
          </a:xfrm>
        </p:spPr>
        <p:txBody>
          <a:bodyPr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305549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 NOT USE_Instructio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11938" y="4554538"/>
            <a:ext cx="2532062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600" cy="7704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47" y="1201839"/>
            <a:ext cx="8229600" cy="3564894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buClr>
                <a:schemeClr val="accent1"/>
              </a:buCl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562031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 NOT USE_Instruction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11938" y="4554538"/>
            <a:ext cx="2532062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600" cy="40639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47" y="1201839"/>
            <a:ext cx="8229600" cy="3564894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buClr>
                <a:schemeClr val="accent1"/>
              </a:buCl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27061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out logo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943598" y="0"/>
            <a:ext cx="3200402" cy="5143500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635000" dir="108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51485" y="2053590"/>
            <a:ext cx="4636982" cy="76033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0850" y="2914276"/>
            <a:ext cx="4636982" cy="1048124"/>
          </a:xfrm>
        </p:spPr>
        <p:txBody>
          <a:bodyPr lIns="0" tIns="0"/>
          <a:lstStyle>
            <a:lvl1pPr marL="0" indent="0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943600" y="0"/>
            <a:ext cx="3200400" cy="5143500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anchor="ctr" anchorCtr="1"/>
          <a:lstStyle>
            <a:lvl1pPr marL="60325" indent="0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pic>
        <p:nvPicPr>
          <p:cNvPr id="8" name="Picture 7" descr="O_signature_wht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35" y="332179"/>
            <a:ext cx="1338765" cy="41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22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Content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40639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804347" y="1522101"/>
            <a:ext cx="8229600" cy="30626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78266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3196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40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ew Template_Content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" name="Group 13"/>
          <p:cNvGrpSpPr>
            <a:grpSpLocks/>
          </p:cNvGrpSpPr>
          <p:nvPr userDrawn="1"/>
        </p:nvGrpSpPr>
        <p:grpSpPr bwMode="auto">
          <a:xfrm>
            <a:off x="0" y="636588"/>
            <a:ext cx="9144000" cy="4189412"/>
            <a:chOff x="0" y="1066800"/>
            <a:chExt cx="9144001" cy="4510071"/>
          </a:xfrm>
        </p:grpSpPr>
        <p:sp>
          <p:nvSpPr>
            <p:cNvPr id="5" name="Rectangle 4"/>
            <p:cNvSpPr/>
            <p:nvPr/>
          </p:nvSpPr>
          <p:spPr>
            <a:xfrm>
              <a:off x="0" y="1066800"/>
              <a:ext cx="9140826" cy="4310118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1250">
                  <a:schemeClr val="bg1"/>
                </a:gs>
                <a:gs pos="66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498" y="5326698"/>
              <a:ext cx="9141503" cy="250173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lumMod val="85000"/>
                  </a:schemeClr>
                </a:gs>
                <a:gs pos="1250">
                  <a:schemeClr val="bg1">
                    <a:alpha val="0"/>
                  </a:schemeClr>
                </a:gs>
                <a:gs pos="4200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40639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76616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Titl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gradFill rotWithShape="1">
            <a:gsLst>
              <a:gs pos="0">
                <a:srgbClr val="5382A1"/>
              </a:gs>
              <a:gs pos="80000">
                <a:srgbClr val="355469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152400" dist="635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5943600" y="0"/>
            <a:ext cx="3200400" cy="5143500"/>
          </a:xfrm>
          <a:prstGeom prst="rect">
            <a:avLst/>
          </a:prstGeom>
          <a:gradFill rotWithShape="1">
            <a:gsLst>
              <a:gs pos="0">
                <a:srgbClr val="5382A1"/>
              </a:gs>
              <a:gs pos="80000">
                <a:srgbClr val="355469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635000" algn="tl" rotWithShape="0">
              <a:srgbClr val="808080">
                <a:alpha val="54999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8" name="Picture 22" descr="JavaOne_wht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3" y="0"/>
            <a:ext cx="2332037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 bwMode="white">
          <a:xfrm>
            <a:off x="451484" y="1583267"/>
            <a:ext cx="5026449" cy="1230657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 bwMode="white">
          <a:xfrm>
            <a:off x="450849" y="2914276"/>
            <a:ext cx="5027083" cy="1048124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943600" y="0"/>
            <a:ext cx="3200400" cy="5143500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rtlCol="0" anchor="ctr" anchorCtr="1">
            <a:noAutofit/>
          </a:bodyPr>
          <a:lstStyle>
            <a:lvl1pPr marL="60325" indent="0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7050911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Titl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25400"/>
            <a:ext cx="9144000" cy="516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-25400"/>
            <a:ext cx="9144000" cy="4157663"/>
          </a:xfrm>
          <a:prstGeom prst="rect">
            <a:avLst/>
          </a:prstGeom>
          <a:gradFill rotWithShape="1">
            <a:gsLst>
              <a:gs pos="0">
                <a:srgbClr val="5382A1"/>
              </a:gs>
              <a:gs pos="80000">
                <a:srgbClr val="355469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152400" dist="635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5943600" y="-25400"/>
            <a:ext cx="3200400" cy="4157663"/>
          </a:xfrm>
          <a:prstGeom prst="rect">
            <a:avLst/>
          </a:prstGeom>
          <a:gradFill rotWithShape="1">
            <a:gsLst>
              <a:gs pos="0">
                <a:srgbClr val="5382A1"/>
              </a:gs>
              <a:gs pos="80000">
                <a:srgbClr val="355469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635000" algn="tl" rotWithShape="0">
              <a:srgbClr val="808080">
                <a:alpha val="54999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9" name="Picture 25" descr="JavaOne_wht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3" y="0"/>
            <a:ext cx="2332037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 bwMode="white">
          <a:xfrm>
            <a:off x="451485" y="1583267"/>
            <a:ext cx="5026448" cy="1230657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 bwMode="white">
          <a:xfrm>
            <a:off x="450849" y="2914276"/>
            <a:ext cx="5027083" cy="1048124"/>
          </a:xfrm>
        </p:spPr>
        <p:txBody>
          <a:bodyPr/>
          <a:lstStyle>
            <a:lvl1pPr marL="0" marR="0" indent="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943600" y="-25400"/>
            <a:ext cx="3200400" cy="4157663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rtlCol="0" anchor="ctr" anchorCtr="1">
            <a:noAutofit/>
          </a:bodyPr>
          <a:lstStyle>
            <a:lvl1pPr>
              <a:buFontTx/>
              <a:buNone/>
              <a:defRPr lang="en-US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5751386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Program 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60463"/>
            <a:ext cx="9144000" cy="2979737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7799993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804981" y="245538"/>
            <a:ext cx="7771752" cy="761995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81" y="1363132"/>
            <a:ext cx="7771752" cy="2616201"/>
          </a:xfrm>
        </p:spPr>
        <p:txBody>
          <a:bodyPr/>
          <a:lstStyle>
            <a:lvl1pPr marL="342900" indent="-342900">
              <a:lnSpc>
                <a:spcPct val="120000"/>
              </a:lnSpc>
              <a:buSzPct val="90000"/>
              <a:buFont typeface="Wingdings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41162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Graphic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5715000" y="0"/>
            <a:ext cx="3429000" cy="51435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152400" dist="63500" dir="10500019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22"/>
          <p:cNvGrpSpPr>
            <a:grpSpLocks/>
          </p:cNvGrpSpPr>
          <p:nvPr userDrawn="1"/>
        </p:nvGrpSpPr>
        <p:grpSpPr bwMode="auto">
          <a:xfrm>
            <a:off x="6765925" y="4646613"/>
            <a:ext cx="2038350" cy="457200"/>
            <a:chOff x="6765364" y="4646084"/>
            <a:chExt cx="2038432" cy="457200"/>
          </a:xfrm>
        </p:grpSpPr>
        <p:pic>
          <p:nvPicPr>
            <p:cNvPr id="6" name="Picture 25" descr="O_signature_wht_rgb.png"/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4452" y="4819820"/>
              <a:ext cx="919344" cy="283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6" descr="Java_clr_hori.bmp"/>
            <p:cNvPicPr>
              <a:picLocks noChangeAspect="1"/>
            </p:cNvPicPr>
            <p:nvPr userDrawn="1"/>
          </p:nvPicPr>
          <p:blipFill>
            <a:blip r:embed="rId3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grayscl/>
              <a:biLevel thresh="5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14159" b="15044"/>
            <a:stretch>
              <a:fillRect/>
            </a:stretch>
          </p:blipFill>
          <p:spPr bwMode="auto">
            <a:xfrm>
              <a:off x="6765364" y="4646084"/>
              <a:ext cx="948422" cy="436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2761" y="1571843"/>
            <a:ext cx="4709053" cy="1100723"/>
          </a:xfrm>
        </p:spPr>
        <p:txBody>
          <a:bodyPr/>
          <a:lstStyle>
            <a:lvl1pPr>
              <a:defRPr sz="2800" b="1">
                <a:ln w="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8831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Image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5715000" y="0"/>
            <a:ext cx="3429000" cy="4630738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11700004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2761" y="1571843"/>
            <a:ext cx="4709040" cy="1100723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5715000" y="-2117"/>
            <a:ext cx="3429000" cy="4629150"/>
          </a:xfrm>
          <a:ln>
            <a:noFill/>
          </a:ln>
          <a:effectLst/>
        </p:spPr>
        <p:txBody>
          <a:bodyPr rtlCol="0" anchor="ctr">
            <a:noAutofit/>
          </a:bodyPr>
          <a:lstStyle>
            <a:lvl1pPr marL="0" indent="0" algn="ctr">
              <a:buNone/>
              <a:defRPr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072551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ew Template_Image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5715000" y="0"/>
            <a:ext cx="3429000" cy="4630738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11700004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14"/>
          <p:cNvGrpSpPr>
            <a:grpSpLocks/>
          </p:cNvGrpSpPr>
          <p:nvPr userDrawn="1"/>
        </p:nvGrpSpPr>
        <p:grpSpPr bwMode="auto">
          <a:xfrm>
            <a:off x="6477000" y="1004888"/>
            <a:ext cx="2062163" cy="2828925"/>
            <a:chOff x="6229998" y="1330109"/>
            <a:chExt cx="2062556" cy="2829665"/>
          </a:xfrm>
        </p:grpSpPr>
        <p:pic>
          <p:nvPicPr>
            <p:cNvPr id="7" name="Picture 22" descr="Java_blk_rgb.png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9998" y="3012082"/>
              <a:ext cx="2062556" cy="1147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10196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22" descr="Java_blk_rgb.png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1045" y="1330109"/>
              <a:ext cx="1534600" cy="1847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10196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2761" y="1293547"/>
            <a:ext cx="4709040" cy="646571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1" kern="1200" dirty="0">
                <a:ln w="0"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802760" y="1963738"/>
            <a:ext cx="3840801" cy="1876742"/>
          </a:xfrm>
        </p:spPr>
        <p:txBody>
          <a:bodyPr/>
          <a:lstStyle>
            <a:lvl1pPr marL="0" indent="0">
              <a:buNone/>
              <a:defRPr sz="2400"/>
            </a:lvl1pPr>
            <a:lvl2pPr marL="403225" indent="0">
              <a:buNone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2" descr="http://us.f1423.mail.yahoo.com/ya/download?mid=2%5f0%5f0%5f1%5f182849%5fAIX0i2IAAVwYUFpQiAmLHxA08ro&amp;pid=1.2.4&amp;fid=Inbox&amp;inline=1&amp;appid=YahooMailNeoCL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6249" y="3519185"/>
            <a:ext cx="1152525" cy="1071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2985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04863" y="246063"/>
            <a:ext cx="822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04863" y="1524000"/>
            <a:ext cx="8229600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grpSp>
        <p:nvGrpSpPr>
          <p:cNvPr id="1028" name="Group 13"/>
          <p:cNvGrpSpPr>
            <a:grpSpLocks/>
          </p:cNvGrpSpPr>
          <p:nvPr/>
        </p:nvGrpSpPr>
        <p:grpSpPr bwMode="auto">
          <a:xfrm>
            <a:off x="598488" y="4913313"/>
            <a:ext cx="2538413" cy="219075"/>
            <a:chOff x="597807" y="4913790"/>
            <a:chExt cx="2538530" cy="219168"/>
          </a:xfrm>
        </p:grpSpPr>
        <p:sp>
          <p:nvSpPr>
            <p:cNvPr id="1034" name="Text Box 14"/>
            <p:cNvSpPr txBox="1">
              <a:spLocks noChangeArrowheads="1"/>
            </p:cNvSpPr>
            <p:nvPr userDrawn="1"/>
          </p:nvSpPr>
          <p:spPr bwMode="auto">
            <a:xfrm>
              <a:off x="631146" y="4913790"/>
              <a:ext cx="2505191" cy="219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4523" tIns="17262" rIns="34523" bIns="17262"/>
            <a:lstStyle>
              <a:lvl1pPr defTabSz="341313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defTabSz="341313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defTabSz="341313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defTabSz="341313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defTabSz="341313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341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341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341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341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l">
                <a:buNone/>
              </a:pPr>
              <a:r>
                <a:rPr lang="en-US" sz="600" b="0" i="0" dirty="0" err="1">
                  <a:latin typeface="Arial" pitchFamily="34" charset="0"/>
                  <a:ea typeface="黑体" pitchFamily="49" charset="-122"/>
                  <a:cs typeface="Arial" pitchFamily="34" charset="0"/>
                </a:rPr>
                <a:t>版权所有</a:t>
              </a:r>
              <a:r>
                <a:rPr lang="en-US" sz="600" b="0" i="0" dirty="0">
                  <a:latin typeface="Arial" pitchFamily="34" charset="0"/>
                  <a:ea typeface="黑体" pitchFamily="49" charset="-122"/>
                  <a:cs typeface="Arial" pitchFamily="34" charset="0"/>
                </a:rPr>
                <a:t> © 2013，Oracle 和/</a:t>
              </a:r>
              <a:r>
                <a:rPr lang="en-US" sz="600" b="0" i="0" dirty="0" err="1">
                  <a:latin typeface="Arial" pitchFamily="34" charset="0"/>
                  <a:ea typeface="黑体" pitchFamily="49" charset="-122"/>
                  <a:cs typeface="Arial" pitchFamily="34" charset="0"/>
                </a:rPr>
                <a:t>或其分支机构</a:t>
              </a:r>
              <a:r>
                <a:rPr lang="en-US" sz="600" b="0" i="0" dirty="0">
                  <a:latin typeface="Arial" pitchFamily="34" charset="0"/>
                  <a:ea typeface="黑体" pitchFamily="49" charset="-122"/>
                  <a:cs typeface="Arial" pitchFamily="34" charset="0"/>
                </a:rPr>
                <a:t>。</a:t>
              </a:r>
              <a:r>
                <a:rPr lang="en-US" sz="600" b="0" i="0" dirty="0" err="1">
                  <a:latin typeface="Arial" pitchFamily="34" charset="0"/>
                  <a:ea typeface="黑体" pitchFamily="49" charset="-122"/>
                  <a:cs typeface="Arial" pitchFamily="34" charset="0"/>
                </a:rPr>
                <a:t>保留所有权利</a:t>
              </a:r>
              <a:r>
                <a:rPr lang="en-US" sz="600" b="0" i="0" dirty="0">
                  <a:latin typeface="Arial" pitchFamily="34" charset="0"/>
                  <a:ea typeface="黑体" pitchFamily="49" charset="-122"/>
                  <a:cs typeface="Arial" pitchFamily="34" charset="0"/>
                </a:rPr>
                <a:t>。</a:t>
              </a: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 flipH="1">
              <a:off x="597807" y="4936024"/>
              <a:ext cx="1587" cy="96878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 flipH="1">
              <a:off x="2893438" y="4936024"/>
              <a:ext cx="1587" cy="96878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29" name="Rectangle 19"/>
          <p:cNvSpPr>
            <a:spLocks noChangeArrowheads="1"/>
          </p:cNvSpPr>
          <p:nvPr/>
        </p:nvSpPr>
        <p:spPr bwMode="auto">
          <a:xfrm>
            <a:off x="355600" y="4883150"/>
            <a:ext cx="279400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>
              <a:buNone/>
            </a:pPr>
            <a:fld id="{F4B8C815-2E4A-4A09-936C-8CD045005A74}" type="slidenum">
              <a:rPr lang="en-US" sz="600" b="0" i="0">
                <a:latin typeface="Arial"/>
                <a:ea typeface="ＭＳ Ｐゴシック"/>
                <a:cs typeface="+mn-cs"/>
              </a:rPr>
              <a:pPr algn="r">
                <a:buNone/>
              </a:pPr>
              <a:t>‹#›</a:t>
            </a:fld>
            <a:endParaRPr lang="en-US" sz="600" b="0" i="0">
              <a:latin typeface="Arial"/>
              <a:ea typeface="ＭＳ Ｐゴシック"/>
              <a:cs typeface="+mn-cs"/>
            </a:endParaRPr>
          </a:p>
        </p:txBody>
      </p:sp>
      <p:grpSp>
        <p:nvGrpSpPr>
          <p:cNvPr id="1030" name="Group 17"/>
          <p:cNvGrpSpPr>
            <a:grpSpLocks/>
          </p:cNvGrpSpPr>
          <p:nvPr/>
        </p:nvGrpSpPr>
        <p:grpSpPr bwMode="auto">
          <a:xfrm>
            <a:off x="6686550" y="4641850"/>
            <a:ext cx="2117725" cy="515938"/>
            <a:chOff x="6687321" y="4628635"/>
            <a:chExt cx="2116475" cy="516126"/>
          </a:xfrm>
        </p:grpSpPr>
        <p:pic>
          <p:nvPicPr>
            <p:cNvPr id="1031" name="Picture 27" descr="O_signature_clr_rgb"/>
            <p:cNvPicPr>
              <a:picLocks noChangeAspect="1" noChangeArrowheads="1"/>
            </p:cNvPicPr>
            <p:nvPr userDrawn="1"/>
          </p:nvPicPr>
          <p:blipFill>
            <a:blip r:embed="rId2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2950" y="4820656"/>
              <a:ext cx="920846" cy="282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2" name="Picture 24" descr="JavaOne_clr.bmp"/>
            <p:cNvPicPr>
              <a:picLocks noChangeAspect="1"/>
            </p:cNvPicPr>
            <p:nvPr userDrawn="1"/>
          </p:nvPicPr>
          <p:blipFill>
            <a:blip r:embed="rId2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7321" y="4628635"/>
              <a:ext cx="1164708" cy="516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5" r:id="rId1"/>
    <p:sldLayoutId id="2147484416" r:id="rId2"/>
    <p:sldLayoutId id="2147484417" r:id="rId3"/>
    <p:sldLayoutId id="2147484418" r:id="rId4"/>
    <p:sldLayoutId id="2147484419" r:id="rId5"/>
    <p:sldLayoutId id="2147484420" r:id="rId6"/>
    <p:sldLayoutId id="2147484421" r:id="rId7"/>
    <p:sldLayoutId id="2147484422" r:id="rId8"/>
    <p:sldLayoutId id="2147484423" r:id="rId9"/>
    <p:sldLayoutId id="2147484424" r:id="rId10"/>
    <p:sldLayoutId id="2147484425" r:id="rId11"/>
    <p:sldLayoutId id="2147484426" r:id="rId12"/>
    <p:sldLayoutId id="2147484427" r:id="rId13"/>
    <p:sldLayoutId id="2147484428" r:id="rId14"/>
    <p:sldLayoutId id="2147484429" r:id="rId15"/>
    <p:sldLayoutId id="2147484430" r:id="rId16"/>
    <p:sldLayoutId id="2147484431" r:id="rId17"/>
    <p:sldLayoutId id="2147484432" r:id="rId18"/>
    <p:sldLayoutId id="2147484435" r:id="rId19"/>
    <p:sldLayoutId id="2147484436" r:id="rId20"/>
    <p:sldLayoutId id="2147484437" r:id="rId2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itchFamily="34" charset="0"/>
          <a:ea typeface="ＭＳ Ｐゴシック" pitchFamily="-65" charset="-128"/>
          <a:cs typeface="Arial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228600" indent="-168275" algn="l" defTabSz="228600" rtl="0" eaLnBrk="0" fontAlgn="base" hangingPunct="0">
        <a:spcBef>
          <a:spcPct val="0"/>
        </a:spcBef>
        <a:spcAft>
          <a:spcPts val="600"/>
        </a:spcAft>
        <a:buClr>
          <a:schemeClr val="accent1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ＭＳ Ｐゴシック" pitchFamily="-65" charset="-128"/>
          <a:cs typeface="Arial" pitchFamily="34" charset="0"/>
        </a:defRPr>
      </a:lvl1pPr>
      <a:lvl2pPr marL="631825" indent="-228600" algn="l" defTabSz="228600" rtl="0" eaLnBrk="0" fontAlgn="base" hangingPunct="0">
        <a:spcBef>
          <a:spcPct val="0"/>
        </a:spcBef>
        <a:spcAft>
          <a:spcPts val="600"/>
        </a:spcAft>
        <a:buSzPct val="85000"/>
        <a:buFont typeface="Arial" pitchFamily="34" charset="0"/>
        <a:buChar char="–"/>
        <a:defRPr kern="1200">
          <a:solidFill>
            <a:schemeClr val="tx1"/>
          </a:solidFill>
          <a:latin typeface="Arial" pitchFamily="34" charset="0"/>
          <a:ea typeface="ＭＳ Ｐゴシック" pitchFamily="-65" charset="-128"/>
          <a:cs typeface="Arial" pitchFamily="34" charset="0"/>
        </a:defRPr>
      </a:lvl2pPr>
      <a:lvl3pPr marL="974725" indent="-174625" algn="l" defTabSz="228600" rtl="0" eaLnBrk="0" fontAlgn="base" hangingPunct="0">
        <a:spcBef>
          <a:spcPct val="0"/>
        </a:spcBef>
        <a:spcAft>
          <a:spcPts val="600"/>
        </a:spcAft>
        <a:buClr>
          <a:schemeClr val="accent1"/>
        </a:buClr>
        <a:buSzPct val="85000"/>
        <a:buFont typeface="Wingdings" pitchFamily="2" charset="2"/>
        <a:buChar char="§"/>
        <a:defRPr kern="1200">
          <a:solidFill>
            <a:schemeClr val="tx1"/>
          </a:solidFill>
          <a:latin typeface="Arial" pitchFamily="34" charset="0"/>
          <a:ea typeface="ＭＳ Ｐゴシック" pitchFamily="-65" charset="-128"/>
          <a:cs typeface="Arial" pitchFamily="34" charset="0"/>
        </a:defRPr>
      </a:lvl3pPr>
      <a:lvl4pPr marL="1431925" indent="-228600" algn="l" defTabSz="228600" rtl="0" eaLnBrk="0" fontAlgn="base" hangingPunct="0">
        <a:spcBef>
          <a:spcPct val="0"/>
        </a:spcBef>
        <a:spcAft>
          <a:spcPts val="600"/>
        </a:spcAft>
        <a:buSzPct val="85000"/>
        <a:buFont typeface="Arial" pitchFamily="34" charset="0"/>
        <a:buChar char="–"/>
        <a:defRPr kern="1200">
          <a:solidFill>
            <a:schemeClr val="tx1"/>
          </a:solidFill>
          <a:latin typeface="Arial" pitchFamily="34" charset="0"/>
          <a:ea typeface="ＭＳ Ｐゴシック" pitchFamily="-65" charset="-128"/>
          <a:cs typeface="Arial" pitchFamily="34" charset="0"/>
        </a:defRPr>
      </a:lvl4pPr>
      <a:lvl5pPr marL="1828800" indent="-168275" algn="l" rtl="0" eaLnBrk="0" fontAlgn="base" hangingPunct="0">
        <a:spcBef>
          <a:spcPct val="0"/>
        </a:spcBef>
        <a:spcAft>
          <a:spcPts val="600"/>
        </a:spcAft>
        <a:buClr>
          <a:srgbClr val="FF0000"/>
        </a:buClr>
        <a:buFont typeface="Arial" pitchFamily="34" charset="0"/>
        <a:buChar char="»"/>
        <a:defRPr sz="1400" kern="1200">
          <a:solidFill>
            <a:schemeClr val="tx2"/>
          </a:solidFill>
          <a:latin typeface="Arial" pitchFamily="34" charset="0"/>
          <a:ea typeface="ＭＳ Ｐゴシック" pitchFamily="-65" charset="-128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60350" y="1854017"/>
            <a:ext cx="5136515" cy="760334"/>
          </a:xfrm>
        </p:spPr>
        <p:txBody>
          <a:bodyPr/>
          <a:lstStyle/>
          <a:p>
            <a: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dirty="0">
                <a:solidFill>
                  <a:schemeClr val="bg1"/>
                </a:solidFill>
                <a:effectLst>
                  <a:outerShdw blurRad="50800" dist="38100" dir="2700000" algn="tl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Java SE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60350" y="2696560"/>
            <a:ext cx="5416550" cy="895724"/>
          </a:xfrm>
        </p:spPr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0" i="0" dirty="0">
                <a:solidFill>
                  <a:schemeClr val="bg1"/>
                </a:solidFill>
                <a:effectLst>
                  <a:outerShdw blurRad="50800" dist="38100" dir="2700000" algn="tl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Simon Ritter</a:t>
            </a:r>
          </a:p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0" i="0" dirty="0">
                <a:solidFill>
                  <a:schemeClr val="bg1"/>
                </a:solidFill>
                <a:effectLst>
                  <a:outerShdw blurRad="50800" dist="38100" dir="2700000" algn="tl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Java </a:t>
            </a:r>
            <a:r>
              <a:rPr lang="en-US" sz="2400" b="0" i="0" dirty="0" err="1" smtClean="0">
                <a:solidFill>
                  <a:schemeClr val="bg1"/>
                </a:solidFill>
                <a:effectLst>
                  <a:outerShdw blurRad="50800" dist="38100" dir="2700000" algn="tl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技术</a:t>
            </a:r>
            <a:r>
              <a:rPr lang="zh-CN" altLang="en-US" sz="2400" b="0" i="0" dirty="0" smtClean="0">
                <a:solidFill>
                  <a:schemeClr val="bg1"/>
                </a:solidFill>
                <a:effectLst>
                  <a:outerShdw blurRad="50800" dist="38100" dir="2700000" algn="tl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大使</a:t>
            </a:r>
            <a:endParaRPr lang="en-US" sz="2400" b="0" i="0" dirty="0">
              <a:solidFill>
                <a:schemeClr val="bg1"/>
              </a:solidFill>
              <a:effectLst>
                <a:outerShdw blurRad="50800" dist="38100" dir="2700000" algn="tl">
                  <a:srgbClr val="000000">
                    <a:alpha val="25000"/>
                  </a:srgbClr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8972550" y="2567355"/>
            <a:ext cx="273054" cy="0"/>
          </a:xfrm>
          <a:prstGeom prst="line">
            <a:avLst/>
          </a:prstGeom>
          <a:grpFill/>
          <a:ln w="19050">
            <a:solidFill>
              <a:srgbClr val="00B050"/>
            </a:solidFill>
            <a:round/>
            <a:headEnd/>
            <a:tailEnd type="triangle" w="med" len="med"/>
          </a:ln>
        </p:spPr>
      </p:cxnSp>
      <p:pic>
        <p:nvPicPr>
          <p:cNvPr id="6" name="Picture Placeholder 5" descr="Java PPT Title v3.jpg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" b="74"/>
          <a:stretch>
            <a:fillRect/>
          </a:stretch>
        </p:blipFill>
        <p:spPr/>
      </p:pic>
      <p:pic>
        <p:nvPicPr>
          <p:cNvPr id="2" name="Picture 1" descr="twitter-bird-blue-on-whit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50" y="3606800"/>
            <a:ext cx="406400" cy="406400"/>
          </a:xfrm>
          <a:prstGeom prst="rect">
            <a:avLst/>
          </a:prstGeom>
        </p:spPr>
      </p:pic>
      <p:sp>
        <p:nvSpPr>
          <p:cNvPr id="8" name="Text Placeholder 6"/>
          <p:cNvSpPr txBox="1">
            <a:spLocks/>
          </p:cNvSpPr>
          <p:nvPr/>
        </p:nvSpPr>
        <p:spPr>
          <a:xfrm>
            <a:off x="755650" y="3638176"/>
            <a:ext cx="2165350" cy="3623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" pitchFamily="2" charset="2"/>
              <a:buNone/>
              <a:tabLst/>
              <a:defRPr sz="2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318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74725" indent="-17462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19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-168275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 pitchFamily="34" charset="0"/>
              <a:buChar char="»"/>
              <a:defRPr sz="1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None/>
            </a:pPr>
            <a:r>
              <a:rPr lang="en-US" sz="2400" b="0" i="0">
                <a:effectLst>
                  <a:outerShdw blurRad="50800" dist="38100" dir="2700000" algn="tl">
                    <a:srgbClr val="000000">
                      <a:alpha val="25000"/>
                    </a:srgbClr>
                  </a:outerShdw>
                </a:effectLst>
                <a:latin typeface="Arial"/>
                <a:ea typeface="ＭＳ Ｐゴシック"/>
                <a:cs typeface="+mn-cs"/>
              </a:rPr>
              <a:t>@speakjava</a:t>
            </a:r>
          </a:p>
        </p:txBody>
      </p:sp>
    </p:spTree>
    <p:extLst>
      <p:ext uri="{BB962C8B-B14F-4D97-AF65-F5344CB8AC3E}">
        <p14:creationId xmlns:p14="http://schemas.microsoft.com/office/powerpoint/2010/main" val="105331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947" y="245538"/>
            <a:ext cx="8229586" cy="406395"/>
          </a:xfrm>
        </p:spPr>
        <p:txBody>
          <a:bodyPr/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</a:t>
            </a:r>
            <a:br>
              <a:rPr lang="en-US" sz="4800" b="1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</a:br>
            <a:r>
              <a:rPr lang="en-US" sz="4800" b="1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项目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3267" y="1297776"/>
            <a:ext cx="1918315" cy="424328"/>
          </a:xfrm>
          <a:prstGeom prst="rect">
            <a:avLst/>
          </a:prstGeom>
        </p:spPr>
      </p:pic>
      <p:pic>
        <p:nvPicPr>
          <p:cNvPr id="5" name="Picture 4" descr="ibmneg_blucmyk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0503" y="3555031"/>
            <a:ext cx="1526545" cy="5771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4462" y="1210729"/>
            <a:ext cx="1571968" cy="765046"/>
          </a:xfrm>
          <a:prstGeom prst="rect">
            <a:avLst/>
          </a:prstGeom>
        </p:spPr>
      </p:pic>
      <p:pic>
        <p:nvPicPr>
          <p:cNvPr id="8" name="Picture 7" descr="Twitter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3276600"/>
            <a:ext cx="1133780" cy="1133780"/>
          </a:xfrm>
          <a:prstGeom prst="rect">
            <a:avLst/>
          </a:prstGeom>
        </p:spPr>
      </p:pic>
      <p:pic>
        <p:nvPicPr>
          <p:cNvPr id="10" name="Picture 9" descr="RedHat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515" y="3496946"/>
            <a:ext cx="1917619" cy="824576"/>
          </a:xfrm>
          <a:prstGeom prst="rect">
            <a:avLst/>
          </a:prstGeom>
        </p:spPr>
      </p:pic>
      <p:pic>
        <p:nvPicPr>
          <p:cNvPr id="11" name="Picture 10" descr="OpenJDK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700" y="2387600"/>
            <a:ext cx="3545142" cy="98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2174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9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anchor="t"/>
          <a:lstStyle/>
          <a:p>
            <a: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测试人员招募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804863" y="912813"/>
            <a:ext cx="8123237" cy="4116387"/>
          </a:xfrm>
          <a:ln/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000" b="1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提供开发人员预览版</a:t>
            </a:r>
            <a:endParaRPr lang="en-US" sz="2000" b="1" i="0" dirty="0">
              <a:solidFill>
                <a:srgbClr val="000000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749808" lvl="1" indent="-283464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日程安排：</a:t>
            </a:r>
            <a:r>
              <a:rPr lang="en-US" sz="1800" b="1" i="0" dirty="0" err="1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http</a:t>
            </a:r>
            <a:r>
              <a:rPr lang="en-US" sz="1800" b="1" i="0" dirty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://</a:t>
            </a:r>
            <a:r>
              <a:rPr lang="en-US" sz="1800" b="1" i="0" dirty="0" err="1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openjdk.java.net</a:t>
            </a:r>
            <a:r>
              <a:rPr lang="en-US" sz="1800" b="1" i="0" dirty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/projects/jdk8</a:t>
            </a:r>
          </a:p>
          <a:p>
            <a:pPr marL="749808" lvl="1" indent="-283464" algn="l" defTabSz="22860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与大家分享</a:t>
            </a:r>
            <a:r>
              <a:rPr lang="en-US" b="0" i="0" dirty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OpenJFX：</a:t>
            </a:r>
            <a:r>
              <a:rPr lang="en-US" b="1" i="0" dirty="0" err="1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http</a:t>
            </a:r>
            <a:r>
              <a:rPr lang="en-US" b="1" i="0" dirty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://</a:t>
            </a:r>
            <a:r>
              <a:rPr lang="en-US" b="1" i="0" dirty="0" err="1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openjdk.java.net</a:t>
            </a:r>
            <a:r>
              <a:rPr lang="en-US" b="1" i="0" dirty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/projects/</a:t>
            </a:r>
            <a:r>
              <a:rPr lang="en-US" b="1" i="0" dirty="0" err="1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openjfx</a:t>
            </a:r>
            <a:endParaRPr lang="en-US" b="1" i="0" dirty="0">
              <a:solidFill>
                <a:srgbClr val="5382A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000" b="1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包含许多特性的</a:t>
            </a:r>
            <a:r>
              <a:rPr lang="en-US" sz="2000" b="1" i="0" dirty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JDK 8 Build </a:t>
            </a:r>
            <a:r>
              <a:rPr lang="en-US" sz="2000" b="1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版已经发布</a:t>
            </a:r>
            <a:endParaRPr lang="en-US" sz="2000" b="1" i="0" dirty="0">
              <a:solidFill>
                <a:srgbClr val="000000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749808" lvl="1" indent="-283464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抢先试用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Lambda </a:t>
            </a: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并了解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JavaFX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8：</a:t>
            </a:r>
            <a:r>
              <a:rPr lang="en-US" sz="1800" b="1" i="0" dirty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http://jdk8.java.net</a:t>
            </a:r>
          </a:p>
          <a:p>
            <a:pPr marL="749808" lvl="1" indent="-283464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通过您当地的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JUG </a:t>
            </a: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免费参与</a:t>
            </a:r>
            <a:r>
              <a:rPr lang="en-US" sz="1800" b="0" i="0" dirty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JCP</a:t>
            </a:r>
          </a:p>
          <a:p>
            <a:pPr marL="749808" lvl="1" indent="-283464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 dirty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Jigsaw Build </a:t>
            </a:r>
            <a:r>
              <a:rPr lang="en-US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版也已在</a:t>
            </a:r>
            <a:r>
              <a:rPr lang="en-US" b="0" i="0" dirty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Java.net </a:t>
            </a:r>
            <a:r>
              <a:rPr lang="en-US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上发布</a:t>
            </a:r>
            <a:endParaRPr lang="en-US" b="0" i="0" dirty="0">
              <a:solidFill>
                <a:srgbClr val="000000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8807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562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" name="Picture 5" descr="OpenJDK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0" y="3848916"/>
            <a:ext cx="2173542" cy="60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40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正在开发的</a:t>
            </a:r>
            <a:r>
              <a:rPr lang="en-US" sz="2800" b="1" i="0" dirty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JDK 8</a:t>
            </a:r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800100" y="984250"/>
            <a:ext cx="8229600" cy="3394075"/>
          </a:xfrm>
        </p:spPr>
        <p:txBody>
          <a:bodyPr/>
          <a:lstStyle/>
          <a:p>
            <a:pPr marL="347472" indent="-347472" algn="l" defTabSz="228600">
              <a:spcBef>
                <a:spcPts val="0"/>
              </a:spcBef>
              <a:spcAft>
                <a:spcPts val="18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JDK 7 于 2011 年 7 月发货</a:t>
            </a:r>
          </a:p>
          <a:p>
            <a:pPr marL="347472" indent="-34747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JDK 8 计划于 2014 年发货</a:t>
            </a:r>
          </a:p>
          <a:p>
            <a:pPr marL="749808" lvl="1" indent="-347472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预期平台版本升级周期为 2 年</a:t>
            </a:r>
          </a:p>
          <a:p>
            <a:pPr marL="749808" lvl="1" indent="-347472" algn="l" defTabSz="22860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Java SE 8 平台符合 JSR 336 规范</a:t>
            </a:r>
          </a:p>
          <a:p>
            <a:pPr marL="347472" indent="-34747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JDK 8 计划的主要特性</a:t>
            </a:r>
          </a:p>
          <a:p>
            <a:pPr marL="749808" lvl="1" indent="-347472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Lambda 表达式和默认方法 (JSR 335)</a:t>
            </a:r>
          </a:p>
          <a:p>
            <a:pPr marL="749808" lvl="1" indent="-347472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与批注相关的语言变更 (JSR 308)</a:t>
            </a:r>
          </a:p>
          <a:p>
            <a:pPr marL="749808" lvl="1" indent="-347472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日期和时间 API (JSR 310)</a:t>
            </a:r>
          </a:p>
          <a:p>
            <a:pPr marL="749808" lvl="1" indent="-347472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紧凑型配置文件</a:t>
            </a:r>
          </a:p>
        </p:txBody>
      </p:sp>
      <p:sp>
        <p:nvSpPr>
          <p:cNvPr id="2" name="Rectangle 8"/>
          <p:cNvSpPr>
            <a:spLocks/>
          </p:cNvSpPr>
          <p:nvPr/>
        </p:nvSpPr>
        <p:spPr bwMode="auto">
          <a:xfrm>
            <a:off x="803275" y="647700"/>
            <a:ext cx="822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47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itle 1"/>
          <p:cNvSpPr>
            <a:spLocks noGrp="1"/>
          </p:cNvSpPr>
          <p:nvPr>
            <p:ph type="title"/>
          </p:nvPr>
        </p:nvSpPr>
        <p:spPr>
          <a:xfrm>
            <a:off x="804863" y="246063"/>
            <a:ext cx="8229600" cy="406400"/>
          </a:xfrm>
        </p:spPr>
        <p:txBody>
          <a:bodyPr/>
          <a:lstStyle/>
          <a:p>
            <a: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>
                <a:solidFill>
                  <a:srgbClr val="000000"/>
                </a:solidFill>
                <a:ea typeface="黑体" pitchFamily="49" charset="-122"/>
              </a:rPr>
              <a:t>JDK 8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021186" y="774575"/>
            <a:ext cx="2999929" cy="1996004"/>
            <a:chOff x="3013165" y="783772"/>
            <a:chExt cx="2999929" cy="1996004"/>
          </a:xfrm>
        </p:grpSpPr>
        <p:sp>
          <p:nvSpPr>
            <p:cNvPr id="23" name="Rectangle 22"/>
            <p:cNvSpPr/>
            <p:nvPr/>
          </p:nvSpPr>
          <p:spPr>
            <a:xfrm>
              <a:off x="3013165" y="783772"/>
              <a:ext cx="2977983" cy="19960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43010" name="TextBox 14"/>
            <p:cNvSpPr txBox="1">
              <a:spLocks noChangeArrowheads="1"/>
            </p:cNvSpPr>
            <p:nvPr/>
          </p:nvSpPr>
          <p:spPr bwMode="auto">
            <a:xfrm>
              <a:off x="3679825" y="905093"/>
              <a:ext cx="2333269" cy="1811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115888" indent="-115888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l">
                <a:spcBef>
                  <a:spcPts val="200"/>
                </a:spcBef>
                <a:buNone/>
              </a:pPr>
              <a:r>
                <a:rPr lang="en-US" b="1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Java 普及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针对资源受限设备的 Profile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JSR 310 — 日期和时间 API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非罗马日历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Unicode 6.2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ResourceBundle 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BCP47 区域匹配</a:t>
              </a:r>
            </a:p>
            <a:p>
              <a:pPr lvl="1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全球化和辅助功能</a:t>
              </a: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60700" y="789205"/>
              <a:ext cx="639763" cy="639763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4" name="Group 3"/>
          <p:cNvGrpSpPr/>
          <p:nvPr/>
        </p:nvGrpSpPr>
        <p:grpSpPr>
          <a:xfrm>
            <a:off x="87086" y="774575"/>
            <a:ext cx="2846309" cy="1302942"/>
            <a:chOff x="87086" y="774575"/>
            <a:chExt cx="2846309" cy="1302942"/>
          </a:xfrm>
        </p:grpSpPr>
        <p:sp>
          <p:nvSpPr>
            <p:cNvPr id="2" name="Rectangle 1"/>
            <p:cNvSpPr/>
            <p:nvPr/>
          </p:nvSpPr>
          <p:spPr>
            <a:xfrm>
              <a:off x="87086" y="783772"/>
              <a:ext cx="2846309" cy="12937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43012" name="TextBox 6"/>
            <p:cNvSpPr txBox="1">
              <a:spLocks noChangeArrowheads="1"/>
            </p:cNvSpPr>
            <p:nvPr/>
          </p:nvSpPr>
          <p:spPr bwMode="auto">
            <a:xfrm>
              <a:off x="715963" y="890463"/>
              <a:ext cx="1939455" cy="1121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l">
                <a:spcBef>
                  <a:spcPts val="200"/>
                </a:spcBef>
                <a:buNone/>
              </a:pPr>
              <a:r>
                <a:rPr lang="en-US" b="1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创新</a:t>
              </a:r>
            </a:p>
            <a:p>
              <a:pPr marL="118872" indent="-118872" algn="l">
                <a:spcBef>
                  <a:spcPts val="1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Lambda（即闭包）</a:t>
              </a:r>
            </a:p>
            <a:p>
              <a:pPr marL="118872" indent="-118872" algn="l">
                <a:spcBef>
                  <a:spcPts val="1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语言互操作性</a:t>
              </a:r>
            </a:p>
            <a:p>
              <a:pPr marL="118872" indent="-118872" algn="l">
                <a:spcBef>
                  <a:spcPts val="1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Nashorn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3663" y="774575"/>
              <a:ext cx="641350" cy="639763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5" name="Group 4"/>
          <p:cNvGrpSpPr/>
          <p:nvPr/>
        </p:nvGrpSpPr>
        <p:grpSpPr>
          <a:xfrm>
            <a:off x="87086" y="2187244"/>
            <a:ext cx="2846309" cy="1324051"/>
            <a:chOff x="87086" y="2187244"/>
            <a:chExt cx="2846309" cy="1324051"/>
          </a:xfrm>
        </p:grpSpPr>
        <p:sp>
          <p:nvSpPr>
            <p:cNvPr id="20" name="Rectangle 19"/>
            <p:cNvSpPr/>
            <p:nvPr/>
          </p:nvSpPr>
          <p:spPr>
            <a:xfrm>
              <a:off x="87086" y="2187244"/>
              <a:ext cx="2846309" cy="13240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43013" name="TextBox 11"/>
            <p:cNvSpPr txBox="1">
              <a:spLocks noChangeArrowheads="1"/>
            </p:cNvSpPr>
            <p:nvPr/>
          </p:nvSpPr>
          <p:spPr bwMode="auto">
            <a:xfrm>
              <a:off x="715963" y="2298700"/>
              <a:ext cx="2188171" cy="1154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l">
                <a:spcBef>
                  <a:spcPts val="200"/>
                </a:spcBef>
                <a:buNone/>
              </a:pPr>
              <a:r>
                <a:rPr lang="en-US" b="1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核心库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核心集合 API 支持并行操作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功能增强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改进的类型推断</a:t>
              </a: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3663" y="2190875"/>
              <a:ext cx="641350" cy="641350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18" name="Group 17"/>
          <p:cNvGrpSpPr/>
          <p:nvPr/>
        </p:nvGrpSpPr>
        <p:grpSpPr>
          <a:xfrm>
            <a:off x="6067425" y="2902675"/>
            <a:ext cx="2945946" cy="1778181"/>
            <a:chOff x="6067425" y="2902675"/>
            <a:chExt cx="2945946" cy="1778181"/>
          </a:xfrm>
        </p:grpSpPr>
        <p:sp>
          <p:nvSpPr>
            <p:cNvPr id="24" name="Rectangle 23"/>
            <p:cNvSpPr/>
            <p:nvPr/>
          </p:nvSpPr>
          <p:spPr>
            <a:xfrm>
              <a:off x="6096000" y="2902675"/>
              <a:ext cx="2917371" cy="17781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43015" name="TextBox 16"/>
            <p:cNvSpPr txBox="1">
              <a:spLocks noChangeArrowheads="1"/>
            </p:cNvSpPr>
            <p:nvPr/>
          </p:nvSpPr>
          <p:spPr bwMode="auto">
            <a:xfrm>
              <a:off x="6673850" y="3004188"/>
              <a:ext cx="2338476" cy="160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l">
                <a:spcBef>
                  <a:spcPts val="200"/>
                </a:spcBef>
                <a:buNone/>
              </a:pPr>
              <a:r>
                <a:rPr lang="en-US" b="1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安全性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受限的 doPrivilege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NSA Suite B 算法支持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SNI 服务器端支持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DSA 更新至 FIPS186-3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AEAD JSSE CipherSuites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67425" y="2910526"/>
              <a:ext cx="641350" cy="639762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15" name="Group 14"/>
          <p:cNvGrpSpPr/>
          <p:nvPr/>
        </p:nvGrpSpPr>
        <p:grpSpPr>
          <a:xfrm>
            <a:off x="3021186" y="2889612"/>
            <a:ext cx="2977983" cy="1804307"/>
            <a:chOff x="3013165" y="2889612"/>
            <a:chExt cx="2977983" cy="1804307"/>
          </a:xfrm>
        </p:grpSpPr>
        <p:sp>
          <p:nvSpPr>
            <p:cNvPr id="22" name="Rectangle 21"/>
            <p:cNvSpPr/>
            <p:nvPr/>
          </p:nvSpPr>
          <p:spPr>
            <a:xfrm>
              <a:off x="3013165" y="2889612"/>
              <a:ext cx="2977983" cy="180430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43018" name="TextBox 20"/>
            <p:cNvSpPr txBox="1">
              <a:spLocks noChangeArrowheads="1"/>
            </p:cNvSpPr>
            <p:nvPr/>
          </p:nvSpPr>
          <p:spPr bwMode="auto">
            <a:xfrm>
              <a:off x="3679825" y="3106106"/>
              <a:ext cx="2171700" cy="1365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l">
                <a:spcBef>
                  <a:spcPts val="200"/>
                </a:spcBef>
                <a:buNone/>
              </a:pPr>
              <a:r>
                <a:rPr lang="en-US" b="1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工具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编译器控制和日志记录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JSR 308 － Java 类型批注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原生应用捆绑 </a:t>
              </a:r>
            </a:p>
            <a:p>
              <a:pPr marL="118872" indent="-118872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应用商店捆绑工具 </a:t>
              </a: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60700" y="2955293"/>
              <a:ext cx="639763" cy="639763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17" name="Group 16"/>
          <p:cNvGrpSpPr/>
          <p:nvPr/>
        </p:nvGrpSpPr>
        <p:grpSpPr>
          <a:xfrm>
            <a:off x="6067425" y="774575"/>
            <a:ext cx="2945946" cy="1989023"/>
            <a:chOff x="6067425" y="781890"/>
            <a:chExt cx="2945946" cy="1989023"/>
          </a:xfrm>
        </p:grpSpPr>
        <p:sp>
          <p:nvSpPr>
            <p:cNvPr id="25" name="Rectangle 24"/>
            <p:cNvSpPr/>
            <p:nvPr/>
          </p:nvSpPr>
          <p:spPr>
            <a:xfrm>
              <a:off x="6096000" y="783772"/>
              <a:ext cx="2917371" cy="19871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45063" name="TextBox 19"/>
            <p:cNvSpPr txBox="1">
              <a:spLocks noChangeArrowheads="1"/>
            </p:cNvSpPr>
            <p:nvPr/>
          </p:nvSpPr>
          <p:spPr bwMode="auto">
            <a:xfrm>
              <a:off x="6673850" y="875833"/>
              <a:ext cx="2228748" cy="1811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115888" indent="-115888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l">
                <a:spcBef>
                  <a:spcPts val="200"/>
                </a:spcBef>
                <a:buNone/>
              </a:pPr>
              <a:r>
                <a:rPr lang="en-US" b="1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客户端</a:t>
              </a:r>
            </a:p>
            <a:p>
              <a:pPr lvl="1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部署增强</a:t>
              </a:r>
            </a:p>
            <a:p>
              <a:pPr lvl="1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JavaFX 8</a:t>
              </a:r>
            </a:p>
            <a:p>
              <a:pPr lvl="1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Java SE Embedded 支持</a:t>
              </a:r>
            </a:p>
            <a:p>
              <a:pPr lvl="1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增强的 HTML5 支持</a:t>
              </a:r>
            </a:p>
            <a:p>
              <a:pPr lvl="1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3D 形状和属性</a:t>
              </a:r>
            </a:p>
            <a:p>
              <a:pPr lvl="1" algn="l">
                <a:spcBef>
                  <a:spcPts val="2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打印</a:t>
              </a:r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67425" y="781890"/>
              <a:ext cx="641350" cy="639763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6" name="Group 5"/>
          <p:cNvGrpSpPr/>
          <p:nvPr/>
        </p:nvGrpSpPr>
        <p:grpSpPr>
          <a:xfrm>
            <a:off x="87086" y="3632171"/>
            <a:ext cx="2846309" cy="1065341"/>
            <a:chOff x="87086" y="3632171"/>
            <a:chExt cx="2846309" cy="1065341"/>
          </a:xfrm>
        </p:grpSpPr>
        <p:sp>
          <p:nvSpPr>
            <p:cNvPr id="21" name="Rectangle 20"/>
            <p:cNvSpPr/>
            <p:nvPr/>
          </p:nvSpPr>
          <p:spPr>
            <a:xfrm>
              <a:off x="87086" y="3632171"/>
              <a:ext cx="2846309" cy="10653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43022" name="TextBox 25"/>
            <p:cNvSpPr txBox="1">
              <a:spLocks noChangeArrowheads="1"/>
            </p:cNvSpPr>
            <p:nvPr/>
          </p:nvSpPr>
          <p:spPr bwMode="auto">
            <a:xfrm>
              <a:off x="715963" y="3732656"/>
              <a:ext cx="2122335" cy="90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l">
                <a:spcBef>
                  <a:spcPts val="200"/>
                </a:spcBef>
                <a:buNone/>
              </a:pPr>
              <a:r>
                <a:rPr lang="en-US" b="1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一般改进</a:t>
              </a:r>
            </a:p>
            <a:p>
              <a:pPr marL="118872" indent="-118872" algn="l">
                <a:spcBef>
                  <a:spcPts val="1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JVM 增强</a:t>
              </a:r>
            </a:p>
            <a:p>
              <a:pPr marL="118872" indent="-118872" algn="l">
                <a:spcBef>
                  <a:spcPts val="1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无 PermGen 限制</a:t>
              </a:r>
            </a:p>
            <a:p>
              <a:pPr marL="118872" indent="-118872" algn="l">
                <a:spcBef>
                  <a:spcPts val="100"/>
                </a:spcBef>
                <a:buClr>
                  <a:srgbClr val="424545"/>
                </a:buClr>
                <a:buFont typeface="Arial"/>
                <a:buChar char="•"/>
              </a:pPr>
              <a:r>
                <a:rPr lang="en-US" sz="1200" b="0" i="0">
                  <a:solidFill>
                    <a:srgbClr val="424545"/>
                  </a:solidFill>
                  <a:ea typeface="黑体" pitchFamily="49" charset="-122"/>
                  <a:cs typeface="Arial" pitchFamily="34" charset="0"/>
                </a:rPr>
                <a:t>性能增强</a:t>
              </a: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3663" y="3643476"/>
              <a:ext cx="641350" cy="639762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1009110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6" name="Rectangle 8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Java 中的闭包之路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800100" y="946150"/>
            <a:ext cx="8229600" cy="3394075"/>
          </a:xfrm>
        </p:spPr>
        <p:txBody>
          <a:bodyPr/>
          <a:lstStyle/>
          <a:p>
            <a:pPr marL="347472" indent="-34747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2006 至 2008 年，社区针对闭包开展了激烈的辩论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多种提案，包括 BGGA、CICE 和 FCM</a:t>
            </a:r>
          </a:p>
          <a:p>
            <a:pPr marL="347472" indent="-34747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2009 年 12 月 — OpenJDK 项目 Lambda 诞生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2010 年 11 月 — 建立 JSR-335 规范</a:t>
            </a:r>
          </a:p>
          <a:p>
            <a:pPr marL="347472" indent="-34747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现状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已提供草案规范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OpenJDK 支持原型（源代码和二进制）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即将发布主流 JDK 8 Build 版</a:t>
            </a:r>
          </a:p>
        </p:txBody>
      </p:sp>
      <p:sp>
        <p:nvSpPr>
          <p:cNvPr id="3" name="Rectangle 7"/>
          <p:cNvSpPr>
            <a:spLocks/>
          </p:cNvSpPr>
          <p:nvPr/>
        </p:nvSpPr>
        <p:spPr bwMode="auto">
          <a:xfrm>
            <a:off x="803275" y="647700"/>
            <a:ext cx="822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7614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2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针对 Lambda 协调了平台升级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800100" y="933450"/>
            <a:ext cx="8229600" cy="3394075"/>
          </a:xfrm>
        </p:spPr>
        <p:txBody>
          <a:bodyPr/>
          <a:lstStyle/>
          <a:p>
            <a:pPr marL="347472" indent="-34747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语言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Lambda 表达式（闭包）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使用默认方法发展接口</a:t>
            </a:r>
          </a:p>
          <a:p>
            <a:pPr marL="347472" indent="-34747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库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对集合执行批量数据操作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加强库对并行机制的支持</a:t>
            </a:r>
          </a:p>
          <a:p>
            <a:pPr marL="347472" indent="-34747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0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JVM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默认方法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 增强</a:t>
            </a:r>
          </a:p>
        </p:txBody>
      </p:sp>
      <p:sp>
        <p:nvSpPr>
          <p:cNvPr id="2" name="Rectangle 8"/>
          <p:cNvSpPr>
            <a:spLocks/>
          </p:cNvSpPr>
          <p:nvPr/>
        </p:nvSpPr>
        <p:spPr bwMode="auto">
          <a:xfrm>
            <a:off x="803275" y="647700"/>
            <a:ext cx="822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881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看一些代码</a:t>
            </a:r>
          </a:p>
        </p:txBody>
      </p:sp>
      <p:sp>
        <p:nvSpPr>
          <p:cNvPr id="3" name="Rectangle 8"/>
          <p:cNvSpPr>
            <a:spLocks/>
          </p:cNvSpPr>
          <p:nvPr/>
        </p:nvSpPr>
        <p:spPr bwMode="auto">
          <a:xfrm>
            <a:off x="441325" y="1258206"/>
            <a:ext cx="8318500" cy="241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100" tIns="38100" rIns="38100" bIns="38100"/>
          <a:lstStyle/>
          <a:p>
            <a:pPr algn="l">
              <a:buNone/>
            </a:pPr>
            <a:r>
              <a:rPr lang="en-US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// Event handler for when things go terribly wrong</a:t>
            </a:r>
          </a:p>
          <a:p>
            <a:pPr algn="l">
              <a:buNone/>
            </a:pPr>
            <a:r>
              <a:rPr lang="en-US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filterTask.setOnFailed(</a:t>
            </a:r>
            <a:r>
              <a:rPr lang="en-US" b="1" i="0">
                <a:solidFill>
                  <a:srgbClr val="FFC000"/>
                </a:solidFill>
                <a:latin typeface="Courier New Bold"/>
                <a:ea typeface="ＭＳ Ｐゴシック"/>
                <a:cs typeface="+mn-cs"/>
              </a:rPr>
              <a:t>new EventHandler&lt;WorkerStateEvent&gt;() {</a:t>
            </a:r>
          </a:p>
          <a:p>
            <a:pPr algn="l">
              <a:buNone/>
            </a:pPr>
            <a:r>
              <a:rPr lang="en-US" b="1" i="0">
                <a:solidFill>
                  <a:srgbClr val="FFC000"/>
                </a:solidFill>
                <a:latin typeface="Courier New Bold"/>
                <a:ea typeface="ＭＳ Ｐゴシック"/>
                <a:cs typeface="+mn-cs"/>
              </a:rPr>
              <a:t>    @Override public void handle(WorkerStateEvent e) {</a:t>
            </a:r>
          </a:p>
          <a:p>
            <a:pPr algn="l">
              <a:buNone/>
            </a:pPr>
            <a:r>
              <a:rPr lang="en-US" b="1" i="0">
                <a:solidFill>
                  <a:srgbClr val="FFC000"/>
                </a:solidFill>
                <a:latin typeface="Courier New Bold"/>
                <a:ea typeface="ＭＳ Ｐゴシック"/>
                <a:cs typeface="+mn-cs"/>
              </a:rPr>
              <a:t>        e.getSource().getException().printStackTrace();</a:t>
            </a:r>
          </a:p>
          <a:p>
            <a:pPr algn="l">
              <a:buNone/>
            </a:pPr>
            <a:r>
              <a:rPr lang="en-US" b="1" i="0">
                <a:solidFill>
                  <a:srgbClr val="FFC000"/>
                </a:solidFill>
                <a:latin typeface="Courier New Bold"/>
                <a:ea typeface="ＭＳ Ｐゴシック"/>
                <a:cs typeface="+mn-cs"/>
              </a:rPr>
              <a:t>    }</a:t>
            </a:r>
          </a:p>
          <a:p>
            <a:pPr algn="l">
              <a:buNone/>
            </a:pPr>
            <a:r>
              <a:rPr lang="en-US" b="1" i="0">
                <a:solidFill>
                  <a:srgbClr val="FFC000"/>
                </a:solidFill>
                <a:latin typeface="Courier New Bold"/>
                <a:ea typeface="ＭＳ Ｐゴシック"/>
                <a:cs typeface="+mn-cs"/>
              </a:rPr>
              <a:t>}</a:t>
            </a:r>
            <a:r>
              <a:rPr lang="en-US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);</a:t>
            </a:r>
          </a:p>
        </p:txBody>
      </p:sp>
      <p:sp>
        <p:nvSpPr>
          <p:cNvPr id="52233" name="Rectangle 9"/>
          <p:cNvSpPr>
            <a:spLocks/>
          </p:cNvSpPr>
          <p:nvPr/>
        </p:nvSpPr>
        <p:spPr bwMode="auto">
          <a:xfrm>
            <a:off x="444500" y="3013303"/>
            <a:ext cx="8318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100" tIns="38100" rIns="38100" bIns="38100"/>
          <a:lstStyle/>
          <a:p>
            <a:pPr algn="l">
              <a:buNone/>
            </a:pPr>
            <a:r>
              <a:rPr lang="en-US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// Event handler for when things go terribly wrong</a:t>
            </a:r>
          </a:p>
          <a:p>
            <a:pPr algn="l">
              <a:buNone/>
            </a:pPr>
            <a:r>
              <a:rPr lang="en-US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filterTask.setOnFailed(</a:t>
            </a:r>
          </a:p>
          <a:p>
            <a:pPr algn="l">
              <a:buNone/>
            </a:pPr>
            <a:r>
              <a:rPr lang="en-US" b="1" i="0">
                <a:solidFill>
                  <a:srgbClr val="FFC000"/>
                </a:solidFill>
                <a:latin typeface="Courier New Bold"/>
                <a:ea typeface="ＭＳ Ｐゴシック"/>
                <a:cs typeface="+mn-cs"/>
              </a:rPr>
              <a:t>e -&gt; e.getSource().getException().printStackTrace()</a:t>
            </a:r>
            <a:r>
              <a:rPr lang="en-US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);</a:t>
            </a:r>
          </a:p>
        </p:txBody>
      </p:sp>
      <p:sp>
        <p:nvSpPr>
          <p:cNvPr id="12" name="Text Placeholder 5"/>
          <p:cNvSpPr txBox="1">
            <a:spLocks/>
          </p:cNvSpPr>
          <p:nvPr/>
        </p:nvSpPr>
        <p:spPr>
          <a:xfrm>
            <a:off x="714375" y="611188"/>
            <a:ext cx="8229600" cy="304800"/>
          </a:xfrm>
          <a:prstGeom prst="rect">
            <a:avLst/>
          </a:prstGeom>
        </p:spPr>
        <p:txBody>
          <a:bodyPr/>
          <a:lstStyle>
            <a:lvl1pPr marL="228600" indent="-16827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tabLst/>
              <a:defRPr sz="20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318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74725" indent="-17462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19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-168275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 pitchFamily="34" charset="0"/>
              <a:buChar char="»"/>
              <a:defRPr sz="1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spcAft>
                <a:spcPts val="0"/>
              </a:spcAft>
              <a:buNone/>
            </a:pPr>
            <a:r>
              <a:rPr lang="en-US" b="0" i="0" dirty="0" err="1">
                <a:solidFill>
                  <a:srgbClr val="5382A1"/>
                </a:solidFill>
                <a:latin typeface="黑体" pitchFamily="49" charset="-122"/>
                <a:ea typeface="黑体" pitchFamily="49" charset="-122"/>
                <a:cs typeface="+mn-cs"/>
              </a:rPr>
              <a:t>日程安排应用程序中的强健错误处理</a:t>
            </a:r>
            <a:endParaRPr lang="en-US" b="0" i="0" dirty="0">
              <a:solidFill>
                <a:srgbClr val="5382A1"/>
              </a:solidFill>
              <a:latin typeface="黑体" pitchFamily="49" charset="-122"/>
              <a:ea typeface="黑体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048023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/>
          </p:cNvSpPr>
          <p:nvPr/>
        </p:nvSpPr>
        <p:spPr bwMode="auto">
          <a:xfrm>
            <a:off x="825500" y="656817"/>
            <a:ext cx="8318500" cy="1743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100" tIns="38100" rIns="38100" bIns="38100"/>
          <a:lstStyle/>
          <a:p>
            <a:pPr algn="l">
              <a:buNone/>
            </a:pPr>
            <a:r>
              <a:rPr lang="en-US" sz="2400" b="1" i="0">
                <a:solidFill>
                  <a:srgbClr val="FF0000"/>
                </a:solidFill>
                <a:latin typeface="Courier New Bold"/>
                <a:ea typeface="ＭＳ Ｐゴシック"/>
                <a:cs typeface="+mn-cs"/>
              </a:rPr>
              <a:t>for</a:t>
            </a:r>
            <a:r>
              <a:rPr lang="en-US" sz="2400" b="0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 (Shape s :</a:t>
            </a:r>
            <a:r>
              <a:rPr lang="en-US" sz="2400" b="1" i="0">
                <a:solidFill>
                  <a:srgbClr val="92D050"/>
                </a:solidFill>
                <a:latin typeface="Courier New Bold"/>
                <a:ea typeface="ＭＳ Ｐゴシック"/>
                <a:cs typeface="+mn-cs"/>
              </a:rPr>
              <a:t>shapes</a:t>
            </a:r>
            <a:r>
              <a:rPr lang="en-US" sz="2400" b="0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) {</a:t>
            </a:r>
          </a:p>
          <a:p>
            <a:pPr algn="l">
              <a:buNone/>
            </a:pPr>
            <a:r>
              <a:rPr lang="en-US" sz="2400" b="0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  </a:t>
            </a:r>
            <a:r>
              <a:rPr lang="en-US" sz="2400" b="1" i="0">
                <a:solidFill>
                  <a:srgbClr val="FFC000"/>
                </a:solidFill>
                <a:latin typeface="Courier New Bold"/>
                <a:ea typeface="ＭＳ Ｐゴシック"/>
                <a:cs typeface="+mn-cs"/>
              </a:rPr>
              <a:t>if (s.getColor() == BLUE)</a:t>
            </a:r>
          </a:p>
          <a:p>
            <a:pPr algn="l">
              <a:buNone/>
            </a:pPr>
            <a:r>
              <a:rPr lang="en-US" sz="2400" b="1" i="0">
                <a:solidFill>
                  <a:srgbClr val="FFC000"/>
                </a:solidFill>
                <a:latin typeface="Courier New Bold"/>
                <a:ea typeface="ＭＳ Ｐゴシック"/>
                <a:cs typeface="+mn-cs"/>
              </a:rPr>
              <a:t>    s.setColor(RED)</a:t>
            </a:r>
            <a:r>
              <a:rPr lang="en-US" sz="2400" b="0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;</a:t>
            </a:r>
          </a:p>
          <a:p>
            <a:pPr algn="l">
              <a:buNone/>
            </a:pPr>
            <a:r>
              <a:rPr lang="en-US" sz="2400" b="0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}</a:t>
            </a:r>
          </a:p>
        </p:txBody>
      </p:sp>
      <p:sp>
        <p:nvSpPr>
          <p:cNvPr id="54281" name="Rectangle 9"/>
          <p:cNvSpPr>
            <a:spLocks/>
          </p:cNvSpPr>
          <p:nvPr/>
        </p:nvSpPr>
        <p:spPr bwMode="auto">
          <a:xfrm>
            <a:off x="874713" y="2955924"/>
            <a:ext cx="8318500" cy="1743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100" tIns="38100" rIns="38100" bIns="38100"/>
          <a:lstStyle/>
          <a:p>
            <a:pPr algn="l">
              <a:buNone/>
            </a:pPr>
            <a:r>
              <a:rPr lang="en-US" sz="2400" b="1" i="0">
                <a:solidFill>
                  <a:srgbClr val="92D050"/>
                </a:solidFill>
                <a:latin typeface="Courier New Bold"/>
                <a:ea typeface="ＭＳ Ｐゴシック"/>
                <a:cs typeface="+mn-cs"/>
              </a:rPr>
              <a:t>shapes</a:t>
            </a:r>
            <a:r>
              <a:rPr lang="en-US" sz="2400" b="0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.</a:t>
            </a:r>
            <a:r>
              <a:rPr lang="en-US" sz="2400" b="1" i="0">
                <a:solidFill>
                  <a:srgbClr val="FF0000"/>
                </a:solidFill>
                <a:latin typeface="Courier New Bold"/>
                <a:ea typeface="ＭＳ Ｐゴシック"/>
                <a:cs typeface="+mn-cs"/>
              </a:rPr>
              <a:t>forEach</a:t>
            </a:r>
            <a:r>
              <a:rPr lang="en-US" sz="2400" b="0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(</a:t>
            </a:r>
            <a:r>
              <a:rPr lang="en-US" sz="2400" b="1" i="0">
                <a:solidFill>
                  <a:srgbClr val="FFC000"/>
                </a:solidFill>
                <a:latin typeface="Courier New Bold"/>
                <a:ea typeface="ＭＳ Ｐゴシック"/>
                <a:cs typeface="+mn-cs"/>
              </a:rPr>
              <a:t>s -&gt; {</a:t>
            </a:r>
          </a:p>
          <a:p>
            <a:pPr algn="l">
              <a:buNone/>
            </a:pPr>
            <a:r>
              <a:rPr lang="en-US" sz="2400" b="1" i="0">
                <a:solidFill>
                  <a:srgbClr val="FFC000"/>
                </a:solidFill>
                <a:latin typeface="Courier New Bold"/>
                <a:ea typeface="ＭＳ Ｐゴシック"/>
                <a:cs typeface="+mn-cs"/>
              </a:rPr>
              <a:t>  if (s.getColor() == BLUE)</a:t>
            </a:r>
          </a:p>
          <a:p>
            <a:pPr algn="l">
              <a:buNone/>
            </a:pPr>
            <a:r>
              <a:rPr lang="en-US" sz="2400" b="1" i="0">
                <a:solidFill>
                  <a:srgbClr val="FFC000"/>
                </a:solidFill>
                <a:latin typeface="Courier New Bold"/>
                <a:ea typeface="ＭＳ Ｐゴシック"/>
                <a:cs typeface="+mn-cs"/>
              </a:rPr>
              <a:t>    s.setColor(RED)</a:t>
            </a:r>
            <a:r>
              <a:rPr lang="en-US" sz="2400" b="0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;</a:t>
            </a:r>
          </a:p>
          <a:p>
            <a:pPr algn="l">
              <a:buNone/>
            </a:pPr>
            <a:r>
              <a:rPr lang="en-US" sz="2400" b="0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});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79794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6" name="Rectangle 6"/>
          <p:cNvSpPr>
            <a:spLocks noGrp="1" noChangeArrowheads="1"/>
          </p:cNvSpPr>
          <p:nvPr>
            <p:ph type="title"/>
          </p:nvPr>
        </p:nvSpPr>
        <p:spPr>
          <a:xfrm>
            <a:off x="804346" y="245538"/>
            <a:ext cx="8769849" cy="406395"/>
          </a:xfrm>
        </p:spPr>
        <p:txBody>
          <a:bodyPr/>
          <a:lstStyle/>
          <a:p>
            <a: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扩展方法</a:t>
            </a:r>
          </a:p>
        </p:txBody>
      </p:sp>
      <p:sp>
        <p:nvSpPr>
          <p:cNvPr id="2" name="Rectangle 8"/>
          <p:cNvSpPr>
            <a:spLocks/>
          </p:cNvSpPr>
          <p:nvPr/>
        </p:nvSpPr>
        <p:spPr bwMode="auto">
          <a:xfrm>
            <a:off x="825500" y="1138461"/>
            <a:ext cx="8864600" cy="3159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100" tIns="38100" rIns="38100" bIns="38100"/>
          <a:lstStyle/>
          <a:p>
            <a:pPr algn="l">
              <a:buNone/>
            </a:pPr>
            <a:r>
              <a:rPr lang="en-US" sz="2400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interface Collection&lt;T&gt; {</a:t>
            </a:r>
          </a:p>
          <a:p>
            <a:pPr algn="l">
              <a:buNone/>
            </a:pPr>
            <a:r>
              <a:rPr lang="en-US" sz="2400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  </a:t>
            </a:r>
            <a:r>
              <a:rPr lang="en-US" sz="2400" b="1" i="0">
                <a:solidFill>
                  <a:srgbClr val="92D050"/>
                </a:solidFill>
                <a:latin typeface="Courier New Bold"/>
                <a:ea typeface="ＭＳ Ｐゴシック"/>
                <a:cs typeface="+mn-cs"/>
              </a:rPr>
              <a:t>default</a:t>
            </a:r>
            <a:r>
              <a:rPr lang="en-US" sz="2400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 void forEach(Block&lt;T&gt; action) {</a:t>
            </a:r>
          </a:p>
          <a:p>
            <a:pPr algn="l">
              <a:buNone/>
            </a:pPr>
            <a:r>
              <a:rPr lang="en-US" sz="2400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    </a:t>
            </a:r>
            <a:r>
              <a:rPr lang="en-US" sz="2400" b="1" i="0">
                <a:solidFill>
                  <a:srgbClr val="92D050"/>
                </a:solidFill>
                <a:latin typeface="Courier New Bold"/>
                <a:ea typeface="ＭＳ Ｐゴシック"/>
                <a:cs typeface="+mn-cs"/>
              </a:rPr>
              <a:t>for (T t :this)</a:t>
            </a:r>
          </a:p>
          <a:p>
            <a:pPr algn="l">
              <a:buNone/>
            </a:pPr>
            <a:r>
              <a:rPr lang="en-US" sz="2400" b="1" i="0">
                <a:solidFill>
                  <a:srgbClr val="92D050"/>
                </a:solidFill>
                <a:latin typeface="Courier New Bold"/>
                <a:ea typeface="ＭＳ Ｐゴシック"/>
                <a:cs typeface="+mn-cs"/>
              </a:rPr>
              <a:t>      action.apply(t);</a:t>
            </a:r>
          </a:p>
          <a:p>
            <a:pPr algn="l">
              <a:buNone/>
            </a:pPr>
            <a:r>
              <a:rPr lang="en-US" sz="2400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  }</a:t>
            </a:r>
          </a:p>
          <a:p>
            <a:pPr algn="l">
              <a:buNone/>
            </a:pPr>
            <a:endParaRPr lang="en-US" sz="2400" dirty="0" smtClean="0">
              <a:solidFill>
                <a:schemeClr val="tx1"/>
              </a:solidFill>
              <a:latin typeface="Courier New Bold"/>
              <a:ea typeface="ＭＳ Ｐゴシック"/>
            </a:endParaRPr>
          </a:p>
          <a:p>
            <a:pPr algn="l">
              <a:buNone/>
            </a:pPr>
            <a:r>
              <a:rPr lang="en-US" sz="2400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  // Rest of Collection methods…</a:t>
            </a:r>
          </a:p>
          <a:p>
            <a:pPr algn="l">
              <a:buNone/>
            </a:pPr>
            <a:r>
              <a:rPr lang="en-US" sz="2400" b="1" i="0">
                <a:solidFill>
                  <a:srgbClr val="000000"/>
                </a:solidFill>
                <a:latin typeface="Courier New Bold"/>
                <a:ea typeface="ＭＳ Ｐゴシック"/>
                <a:cs typeface="+mn-c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0564350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4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Lambda 项目</a:t>
            </a:r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800100" y="1200150"/>
            <a:ext cx="8559800" cy="3394075"/>
          </a:xfrm>
        </p:spPr>
        <p:txBody>
          <a:bodyPr/>
          <a:lstStyle/>
          <a:p>
            <a:pPr marL="347472" indent="-347472" algn="l" defTabSz="228600">
              <a:spcBef>
                <a:spcPts val="0"/>
              </a:spcBef>
              <a:spcAft>
                <a:spcPts val="1200"/>
              </a:spcAft>
              <a:buClr>
                <a:srgbClr val="5382A1"/>
              </a:buClr>
              <a:buSzPct val="100000"/>
              <a:buFont typeface="Arial"/>
              <a:buChar char="•"/>
            </a:pPr>
            <a:r>
              <a:rPr lang="en-US" sz="2400" b="1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Lambda 表达式 + 扩展方法允许：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内部迭代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对现有类型执行批量数据操作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ct val="85000"/>
              <a:buFont typeface="Arial"/>
              <a:buChar char="•"/>
            </a:pPr>
            <a:r>
              <a:rPr lang="en-US" sz="2000" b="0" i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利用 fork/join 更好地支持并行性</a:t>
            </a:r>
          </a:p>
        </p:txBody>
      </p:sp>
      <p:sp>
        <p:nvSpPr>
          <p:cNvPr id="2" name="Rectangle 8"/>
          <p:cNvSpPr>
            <a:spLocks/>
          </p:cNvSpPr>
          <p:nvPr/>
        </p:nvSpPr>
        <p:spPr bwMode="auto">
          <a:xfrm>
            <a:off x="803275" y="647700"/>
            <a:ext cx="822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8899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vaOne_Template_16x9">
  <a:themeElements>
    <a:clrScheme name="Custom 26">
      <a:dk1>
        <a:srgbClr val="000000"/>
      </a:dk1>
      <a:lt1>
        <a:sysClr val="window" lastClr="FFFFFF"/>
      </a:lt1>
      <a:dk2>
        <a:srgbClr val="424545"/>
      </a:dk2>
      <a:lt2>
        <a:srgbClr val="A3A3A3"/>
      </a:lt2>
      <a:accent1>
        <a:srgbClr val="5382A1"/>
      </a:accent1>
      <a:accent2>
        <a:srgbClr val="E5E5E5"/>
      </a:accent2>
      <a:accent3>
        <a:srgbClr val="8BAAC3"/>
      </a:accent3>
      <a:accent4>
        <a:srgbClr val="5B6981"/>
      </a:accent4>
      <a:accent5>
        <a:srgbClr val="7D7369"/>
      </a:accent5>
      <a:accent6>
        <a:srgbClr val="786464"/>
      </a:accent6>
      <a:hlink>
        <a:srgbClr val="0000FF"/>
      </a:hlink>
      <a:folHlink>
        <a:srgbClr val="800080"/>
      </a:folHlink>
    </a:clrScheme>
    <a:fontScheme name="Oracl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000" dirty="0" err="1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racle 2012">
      <a:dk1>
        <a:sysClr val="windowText" lastClr="000000"/>
      </a:dk1>
      <a:lt1>
        <a:sysClr val="window" lastClr="FFFFFF"/>
      </a:lt1>
      <a:dk2>
        <a:srgbClr val="424545"/>
      </a:dk2>
      <a:lt2>
        <a:srgbClr val="A3A3A3"/>
      </a:lt2>
      <a:accent1>
        <a:srgbClr val="FF1414"/>
      </a:accent1>
      <a:accent2>
        <a:srgbClr val="E5E5E5"/>
      </a:accent2>
      <a:accent3>
        <a:srgbClr val="8BAAC3"/>
      </a:accent3>
      <a:accent4>
        <a:srgbClr val="5B6981"/>
      </a:accent4>
      <a:accent5>
        <a:srgbClr val="7D7369"/>
      </a:accent5>
      <a:accent6>
        <a:srgbClr val="786464"/>
      </a:accent6>
      <a:hlink>
        <a:srgbClr val="0000FF"/>
      </a:hlink>
      <a:folHlink>
        <a:srgbClr val="800080"/>
      </a:folHlink>
    </a:clrScheme>
    <a:fontScheme name="Oracle 201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30516</TotalTime>
  <Words>768</Words>
  <Application>Microsoft Office PowerPoint</Application>
  <PresentationFormat>全屏显示(16:9)</PresentationFormat>
  <Paragraphs>164</Paragraphs>
  <Slides>11</Slides>
  <Notes>11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JavaOne_Template_16x9</vt:lpstr>
      <vt:lpstr>Java SE</vt:lpstr>
      <vt:lpstr>正在开发的 JDK 8</vt:lpstr>
      <vt:lpstr>JDK 8</vt:lpstr>
      <vt:lpstr>Java 中的闭包之路</vt:lpstr>
      <vt:lpstr>针对 Lambda 协调了平台升级</vt:lpstr>
      <vt:lpstr>看一些代码</vt:lpstr>
      <vt:lpstr>PowerPoint 演示文稿</vt:lpstr>
      <vt:lpstr>扩展方法</vt:lpstr>
      <vt:lpstr>Lambda 项目</vt:lpstr>
      <vt:lpstr>Nashorn 项目</vt:lpstr>
      <vt:lpstr>测试人员招募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Duarte, Inc.</dc:creator>
  <cp:lastModifiedBy>chinasoft</cp:lastModifiedBy>
  <cp:revision>1658</cp:revision>
  <cp:lastPrinted>2012-08-08T17:55:43Z</cp:lastPrinted>
  <dcterms:created xsi:type="dcterms:W3CDTF">2012-09-28T23:02:32Z</dcterms:created>
  <dcterms:modified xsi:type="dcterms:W3CDTF">2013-07-16T07:31:38Z</dcterms:modified>
</cp:coreProperties>
</file>