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7"/>
  </p:notesMasterIdLst>
  <p:handoutMasterIdLst>
    <p:handoutMasterId r:id="rId28"/>
  </p:handoutMasterIdLst>
  <p:sldIdLst>
    <p:sldId id="507" r:id="rId2"/>
    <p:sldId id="506" r:id="rId3"/>
    <p:sldId id="516" r:id="rId4"/>
    <p:sldId id="555" r:id="rId5"/>
    <p:sldId id="515" r:id="rId6"/>
    <p:sldId id="556" r:id="rId7"/>
    <p:sldId id="501" r:id="rId8"/>
    <p:sldId id="532" r:id="rId9"/>
    <p:sldId id="517" r:id="rId10"/>
    <p:sldId id="520" r:id="rId11"/>
    <p:sldId id="558" r:id="rId12"/>
    <p:sldId id="559" r:id="rId13"/>
    <p:sldId id="529" r:id="rId14"/>
    <p:sldId id="522" r:id="rId15"/>
    <p:sldId id="535" r:id="rId16"/>
    <p:sldId id="518" r:id="rId17"/>
    <p:sldId id="549" r:id="rId18"/>
    <p:sldId id="565" r:id="rId19"/>
    <p:sldId id="566" r:id="rId20"/>
    <p:sldId id="567" r:id="rId21"/>
    <p:sldId id="539" r:id="rId22"/>
    <p:sldId id="512" r:id="rId23"/>
    <p:sldId id="564" r:id="rId24"/>
    <p:sldId id="548" r:id="rId25"/>
    <p:sldId id="343" r:id="rId2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14"/>
    <a:srgbClr val="6BADF6"/>
    <a:srgbClr val="B6B6B6"/>
    <a:srgbClr val="355469"/>
    <a:srgbClr val="8BAAC3"/>
    <a:srgbClr val="FF0000"/>
    <a:srgbClr val="DC0000"/>
    <a:srgbClr val="820000"/>
    <a:srgbClr val="C90000"/>
    <a:srgbClr val="D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4140" autoAdjust="0"/>
  </p:normalViewPr>
  <p:slideViewPr>
    <p:cSldViewPr snapToGrid="0">
      <p:cViewPr varScale="1">
        <p:scale>
          <a:sx n="71" d="100"/>
          <a:sy n="71" d="100"/>
        </p:scale>
        <p:origin x="366" y="33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57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3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10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28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25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64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30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7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43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79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58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90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75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80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6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0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2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7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61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8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0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2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ava_clr.bm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27" y="681179"/>
            <a:ext cx="5802373" cy="30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99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14297" y="1157287"/>
            <a:ext cx="4109934" cy="2982516"/>
          </a:xfrm>
        </p:spPr>
        <p:txBody>
          <a:bodyPr/>
          <a:lstStyle>
            <a:lvl1pPr>
              <a:defRPr sz="1575"/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  <a:lvl6pPr>
              <a:defRPr sz="1012"/>
            </a:lvl6pPr>
            <a:lvl7pPr>
              <a:defRPr sz="1012"/>
            </a:lvl7pPr>
            <a:lvl8pPr>
              <a:defRPr sz="1012"/>
            </a:lvl8pPr>
            <a:lvl9pPr>
              <a:defRPr sz="1012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09947" y="1157287"/>
            <a:ext cx="4110827" cy="2982516"/>
          </a:xfrm>
        </p:spPr>
        <p:txBody>
          <a:bodyPr/>
          <a:lstStyle>
            <a:lvl1pPr>
              <a:defRPr sz="1575"/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  <a:lvl6pPr>
              <a:defRPr sz="1012"/>
            </a:lvl6pPr>
            <a:lvl7pPr>
              <a:defRPr sz="1012"/>
            </a:lvl7pPr>
            <a:lvl8pPr>
              <a:defRPr sz="1012"/>
            </a:lvl8pPr>
            <a:lvl9pPr>
              <a:defRPr sz="1012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794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491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558801" y="4887247"/>
            <a:ext cx="4868332" cy="25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61054" y="0"/>
            <a:ext cx="6782945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514561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</a:t>
              </a:r>
              <a:r>
                <a:rPr lang="en-US" sz="600" dirty="0" smtClean="0">
                  <a:solidFill>
                    <a:srgbClr val="424545"/>
                  </a:solidFill>
                </a:rPr>
                <a:t>©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2"/>
                  </a:solidFill>
                </a:rPr>
                <a:t>Insert Information Protection Policy Classification from Slide 16</a:t>
              </a:r>
              <a:endParaRPr lang="en-US" sz="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22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0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9" name="Picture 8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4" name="Picture 13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58138" y="0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47733" y="4631267"/>
            <a:ext cx="3996267" cy="512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18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4822538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pic>
        <p:nvPicPr>
          <p:cNvPr id="14" name="Picture 13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</a:t>
              </a:r>
              <a:r>
                <a:rPr lang="en-US" sz="600" dirty="0" smtClean="0">
                  <a:solidFill>
                    <a:srgbClr val="424545"/>
                  </a:solidFill>
                </a:rPr>
                <a:t>©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2"/>
                  </a:solidFill>
                </a:rPr>
                <a:t>Insert Information Protection Policy Classification from Slide 13</a:t>
              </a:r>
              <a:endParaRPr lang="en-US" sz="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2"/>
                </a:solidFill>
              </a:rPr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21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Java_clr_hori.bmp"/>
            <p:cNvPicPr>
              <a:picLocks noChangeAspect="1"/>
            </p:cNvPicPr>
            <p:nvPr userDrawn="1"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92" r:id="rId2"/>
    <p:sldLayoutId id="2147483691" r:id="rId3"/>
    <p:sldLayoutId id="2147483740" r:id="rId4"/>
    <p:sldLayoutId id="2147483747" r:id="rId5"/>
    <p:sldLayoutId id="2147483738" r:id="rId6"/>
    <p:sldLayoutId id="2147483733" r:id="rId7"/>
    <p:sldLayoutId id="2147483744" r:id="rId8"/>
    <p:sldLayoutId id="2147483694" r:id="rId9"/>
    <p:sldLayoutId id="2147483695" r:id="rId10"/>
    <p:sldLayoutId id="2147483701" r:id="rId11"/>
    <p:sldLayoutId id="2147483719" r:id="rId12"/>
    <p:sldLayoutId id="2147483700" r:id="rId13"/>
    <p:sldLayoutId id="2147483746" r:id="rId14"/>
    <p:sldLayoutId id="2147483745" r:id="rId15"/>
    <p:sldLayoutId id="2147483685" r:id="rId16"/>
    <p:sldLayoutId id="2147483686" r:id="rId17"/>
    <p:sldLayoutId id="2147483748" r:id="rId18"/>
    <p:sldLayoutId id="2147483749" r:id="rId19"/>
    <p:sldLayoutId id="214748375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s.oracle.com/display/OpenJDK/3D+Features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hyperlink" Target="http://en.wikipedia.org/wiki/File:UVMapping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hyperlink" Target="http://javafxcommunity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0850" y="1879421"/>
            <a:ext cx="4636982" cy="760334"/>
          </a:xfrm>
        </p:spPr>
        <p:txBody>
          <a:bodyPr/>
          <a:lstStyle/>
          <a:p>
            <a:r>
              <a:rPr lang="en-US" dirty="0" err="1" smtClean="0"/>
              <a:t>JavaFX</a:t>
            </a:r>
            <a:r>
              <a:rPr lang="en-US" dirty="0" smtClean="0"/>
              <a:t> 3D in 7 Minutes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0850" y="2914275"/>
            <a:ext cx="4636982" cy="1984296"/>
          </a:xfrm>
        </p:spPr>
        <p:txBody>
          <a:bodyPr/>
          <a:lstStyle/>
          <a:p>
            <a:r>
              <a:rPr lang="en-US" dirty="0" smtClean="0"/>
              <a:t>Jim Weaver</a:t>
            </a:r>
          </a:p>
          <a:p>
            <a:r>
              <a:rPr lang="en-US" dirty="0" smtClean="0"/>
              <a:t>Java Technology Ambassador</a:t>
            </a:r>
          </a:p>
          <a:p>
            <a:r>
              <a:rPr lang="en-US" dirty="0" smtClean="0"/>
              <a:t>Oracle Corporation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@</a:t>
            </a:r>
            <a:r>
              <a:rPr lang="en-US" dirty="0" err="1"/>
              <a:t>JavaFXpert</a:t>
            </a:r>
            <a:endParaRPr lang="en-US" dirty="0"/>
          </a:p>
          <a:p>
            <a:r>
              <a:rPr lang="en-US" dirty="0"/>
              <a:t>james.weaver@oracle.com</a:t>
            </a:r>
            <a:br>
              <a:rPr lang="en-US" dirty="0"/>
            </a:b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Placeholder 5" descr="Java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>
                <a:solidFill>
                  <a:srgbClr val="1A1718"/>
                </a:solidFill>
              </a:rPr>
              <a:t>3D </a:t>
            </a:r>
            <a:r>
              <a:rPr lang="en-US" dirty="0" smtClean="0">
                <a:solidFill>
                  <a:srgbClr val="1A1718"/>
                </a:solidFill>
              </a:rPr>
              <a:t>Materials and Textures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9943" y="1640237"/>
            <a:ext cx="4799886" cy="3245862"/>
          </a:xfrm>
        </p:spPr>
        <p:txBody>
          <a:bodyPr/>
          <a:lstStyle/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PhongMaterial</a:t>
            </a:r>
            <a:r>
              <a:rPr lang="en-US" dirty="0" smtClean="0"/>
              <a:t> has these properties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Ambient color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Diffuse color, diffuse map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Specular color, specular map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Specular power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Bump map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Self-illumination map</a:t>
            </a:r>
          </a:p>
          <a:p>
            <a:pPr marL="91960" indent="0">
              <a:buNone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endParaRPr lang="en-US" dirty="0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10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844" y="1099968"/>
            <a:ext cx="7330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https://wikis.oracle.com/display/OpenJDK/3D+Features</a:t>
            </a:r>
            <a:r>
              <a:rPr lang="en-US" sz="1600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34" y="1056427"/>
            <a:ext cx="1787994" cy="1086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71" y="2218343"/>
            <a:ext cx="1786357" cy="108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33" y="3371833"/>
            <a:ext cx="1787994" cy="108609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3679371" y="2518229"/>
            <a:ext cx="2634152" cy="3628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679371" y="2619829"/>
            <a:ext cx="2634152" cy="81267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496457" y="3577771"/>
            <a:ext cx="3817066" cy="3628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502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Duke’s nose has a </a:t>
            </a:r>
            <a:r>
              <a:rPr lang="en-US" i="1" dirty="0" smtClean="0">
                <a:solidFill>
                  <a:srgbClr val="1A1718"/>
                </a:solidFill>
              </a:rPr>
              <a:t>Diffuse Map</a:t>
            </a:r>
            <a:r>
              <a:rPr lang="en-US" dirty="0">
                <a:solidFill>
                  <a:srgbClr val="1A1718"/>
                </a:solidFill>
              </a:rPr>
              <a:t> texture</a:t>
            </a:r>
            <a:endParaRPr lang="en-US" i="1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11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42" y="1198365"/>
            <a:ext cx="3809679" cy="33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757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This planet has a </a:t>
            </a:r>
            <a:r>
              <a:rPr lang="en-US" i="1" dirty="0" smtClean="0">
                <a:solidFill>
                  <a:srgbClr val="1A1718"/>
                </a:solidFill>
              </a:rPr>
              <a:t>Bump Map</a:t>
            </a:r>
            <a:r>
              <a:rPr lang="en-US" dirty="0">
                <a:solidFill>
                  <a:srgbClr val="1A1718"/>
                </a:solidFill>
              </a:rPr>
              <a:t> texture</a:t>
            </a:r>
            <a:endParaRPr lang="en-US" i="1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12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95" y="1206142"/>
            <a:ext cx="3680573" cy="34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075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66" y="1040126"/>
            <a:ext cx="6395627" cy="3357704"/>
          </a:xfrm>
          <a:prstGeom prst="rect">
            <a:avLst/>
          </a:prstGeom>
        </p:spPr>
      </p:pic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UV Mapping Textures to Shapes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13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6465" y="2002971"/>
            <a:ext cx="214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egoe Marker" panose="03080602040302020204" pitchFamily="66" charset="0"/>
              </a:rPr>
              <a:t>Tip: A </a:t>
            </a:r>
            <a:r>
              <a:rPr lang="en-US" sz="1400" i="1" dirty="0" smtClean="0">
                <a:solidFill>
                  <a:srgbClr val="FF0000"/>
                </a:solidFill>
                <a:latin typeface="Segoe Marker" panose="03080602040302020204" pitchFamily="66" charset="0"/>
              </a:rPr>
              <a:t>texture</a:t>
            </a:r>
            <a:r>
              <a:rPr lang="en-US" sz="1400" dirty="0" smtClean="0">
                <a:solidFill>
                  <a:srgbClr val="FF0000"/>
                </a:solidFill>
                <a:latin typeface="Segoe Marker" panose="03080602040302020204" pitchFamily="66" charset="0"/>
              </a:rPr>
              <a:t> is a 2D image to be mapped on a 3D surface</a:t>
            </a:r>
          </a:p>
        </p:txBody>
      </p:sp>
      <p:sp>
        <p:nvSpPr>
          <p:cNvPr id="8" name="Double Bracket 7"/>
          <p:cNvSpPr/>
          <p:nvPr/>
        </p:nvSpPr>
        <p:spPr>
          <a:xfrm>
            <a:off x="5405493" y="2002970"/>
            <a:ext cx="2033074" cy="52322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5655" y="4296232"/>
            <a:ext cx="533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Source: </a:t>
            </a:r>
            <a:r>
              <a:rPr lang="en-US" sz="1200" dirty="0" smtClean="0">
                <a:solidFill>
                  <a:schemeClr val="tx2"/>
                </a:solidFill>
                <a:hlinkClick r:id="rId4"/>
              </a:rPr>
              <a:t>http</a:t>
            </a:r>
            <a:r>
              <a:rPr lang="en-US" sz="1200" dirty="0">
                <a:solidFill>
                  <a:schemeClr val="tx2"/>
                </a:solidFill>
                <a:hlinkClick r:id="rId4"/>
              </a:rPr>
              <a:t>://</a:t>
            </a:r>
            <a:r>
              <a:rPr lang="en-US" sz="1200" dirty="0" smtClean="0">
                <a:solidFill>
                  <a:schemeClr val="tx2"/>
                </a:solidFill>
                <a:hlinkClick r:id="rId4"/>
              </a:rPr>
              <a:t>en.wikipedia.org/wiki/File:UVMapping.png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398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44" y="1640237"/>
            <a:ext cx="2766690" cy="2769720"/>
          </a:xfrm>
          <a:prstGeom prst="rect">
            <a:avLst/>
          </a:prstGeom>
        </p:spPr>
      </p:pic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Placing a Texture on a Sphere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14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9" y="1965927"/>
            <a:ext cx="4780478" cy="2111836"/>
          </a:xfrm>
          <a:prstGeom prst="rect">
            <a:avLst/>
          </a:prstGeom>
          <a:ln w="19050">
            <a:solidFill>
              <a:srgbClr val="6BADF6"/>
            </a:solidFill>
          </a:ln>
          <a:effectLst>
            <a:softEdge rad="12700"/>
          </a:effec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5326743" y="3121697"/>
            <a:ext cx="25143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249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44" y="1640237"/>
            <a:ext cx="2766690" cy="2769720"/>
          </a:xfrm>
          <a:prstGeom prst="rect">
            <a:avLst/>
          </a:prstGeom>
        </p:spPr>
      </p:pic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Placing a Texture on a Sphere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15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0" y="1640237"/>
            <a:ext cx="5232087" cy="2076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96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>
                <a:solidFill>
                  <a:srgbClr val="1A1718"/>
                </a:solidFill>
              </a:rPr>
              <a:t>3D </a:t>
            </a:r>
            <a:r>
              <a:rPr lang="en-US" dirty="0" smtClean="0">
                <a:solidFill>
                  <a:srgbClr val="1A1718"/>
                </a:solidFill>
              </a:rPr>
              <a:t>Lights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9943" y="1640237"/>
            <a:ext cx="4807143" cy="3245862"/>
          </a:xfrm>
        </p:spPr>
        <p:txBody>
          <a:bodyPr/>
          <a:lstStyle/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Lights are nodes in the scene graph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PointLight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AmbientLight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Default light provided if no active lights </a:t>
            </a:r>
          </a:p>
          <a:p>
            <a:pPr marL="91960" indent="0">
              <a:buNone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endParaRPr lang="en-US" dirty="0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16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60" y="1636776"/>
            <a:ext cx="2774150" cy="2767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92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AD16835C-F9FE-4B4A-A31F-0836FA49DFC1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17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  <a:tab pos="6106820" algn="l"/>
                <a:tab pos="6513942" algn="l"/>
                <a:tab pos="6921063" algn="l"/>
                <a:tab pos="7328184" algn="l"/>
                <a:tab pos="7735306" algn="l"/>
                <a:tab pos="8142427" algn="l"/>
                <a:tab pos="8549549" algn="l"/>
              </a:tabLst>
            </a:pPr>
            <a:r>
              <a:rPr lang="en-US" dirty="0" smtClean="0"/>
              <a:t>Lights, Camera, Action!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60" y="1640238"/>
            <a:ext cx="2776762" cy="2770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0" y="1486063"/>
            <a:ext cx="4739014" cy="3078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03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173894"/>
            <a:ext cx="5030787" cy="1416906"/>
          </a:xfrm>
        </p:spPr>
        <p:txBody>
          <a:bodyPr/>
          <a:lstStyle/>
          <a:p>
            <a:pPr algn="ctr"/>
            <a:r>
              <a:rPr lang="en-US" dirty="0" smtClean="0"/>
              <a:t>Example 3D / multi-touch app: </a:t>
            </a:r>
            <a:r>
              <a:rPr lang="en-US" dirty="0"/>
              <a:t>ZenGuitar3D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29" y="1173894"/>
            <a:ext cx="2221053" cy="23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AD16835C-F9FE-4B4A-A31F-0836FA49DFC1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19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  <a:tab pos="6106820" algn="l"/>
                <a:tab pos="6513942" algn="l"/>
                <a:tab pos="6921063" algn="l"/>
                <a:tab pos="7328184" algn="l"/>
                <a:tab pos="7735306" algn="l"/>
                <a:tab pos="8142427" algn="l"/>
                <a:tab pos="8549549" algn="l"/>
              </a:tabLst>
            </a:pPr>
            <a:r>
              <a:rPr lang="en-US" dirty="0" smtClean="0"/>
              <a:t>Rotating Instrument Picker with Scroll Gesture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58" y="1938451"/>
            <a:ext cx="3252287" cy="2174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0" y="1611078"/>
            <a:ext cx="4943511" cy="2828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11" y="0"/>
            <a:ext cx="822489" cy="8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013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41" y="840062"/>
            <a:ext cx="2229908" cy="2973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173894"/>
            <a:ext cx="5030787" cy="1416906"/>
          </a:xfrm>
        </p:spPr>
        <p:txBody>
          <a:bodyPr/>
          <a:lstStyle/>
          <a:p>
            <a:pPr algn="ctr"/>
            <a:r>
              <a:rPr lang="en-US" dirty="0" err="1"/>
              <a:t>JavaFX</a:t>
            </a:r>
            <a:r>
              <a:rPr lang="en-US" dirty="0"/>
              <a:t> 3D in </a:t>
            </a:r>
            <a:r>
              <a:rPr lang="en-US" dirty="0" smtClean="0"/>
              <a:t>7 </a:t>
            </a:r>
            <a:r>
              <a:rPr lang="en-US" dirty="0"/>
              <a:t>Minutes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AD16835C-F9FE-4B4A-A31F-0836FA49DFC1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20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  <a:tab pos="6106820" algn="l"/>
                <a:tab pos="6513942" algn="l"/>
                <a:tab pos="6921063" algn="l"/>
                <a:tab pos="7328184" algn="l"/>
                <a:tab pos="7735306" algn="l"/>
                <a:tab pos="8142427" algn="l"/>
                <a:tab pos="8549549" algn="l"/>
              </a:tabLst>
            </a:pPr>
            <a:r>
              <a:rPr lang="en-US" dirty="0" smtClean="0"/>
              <a:t>Using Scroll Gesture for </a:t>
            </a:r>
            <a:r>
              <a:rPr lang="en-US" smtClean="0"/>
              <a:t>X/Y Rotate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11" y="0"/>
            <a:ext cx="822489" cy="885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53" y="1410849"/>
            <a:ext cx="2871808" cy="2957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0" y="1696601"/>
            <a:ext cx="4972086" cy="238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76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173894"/>
            <a:ext cx="5030787" cy="1416906"/>
          </a:xfrm>
        </p:spPr>
        <p:txBody>
          <a:bodyPr/>
          <a:lstStyle/>
          <a:p>
            <a:pPr algn="ctr"/>
            <a:r>
              <a:rPr lang="en-US" dirty="0" smtClean="0"/>
              <a:t>Playing with </a:t>
            </a:r>
            <a:r>
              <a:rPr lang="en-US" dirty="0" err="1" smtClean="0"/>
              <a:t>JavaFX</a:t>
            </a:r>
            <a:r>
              <a:rPr lang="en-US" dirty="0" smtClean="0"/>
              <a:t> 3D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43" y="1173894"/>
            <a:ext cx="2238171" cy="148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81" y="-1"/>
            <a:ext cx="1181319" cy="786155"/>
          </a:xfrm>
          <a:prstGeom prst="rect">
            <a:avLst/>
          </a:prstGeom>
        </p:spPr>
      </p:pic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95600FCE-4562-485B-B59B-A1FC79722752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22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4290" y="43110"/>
            <a:ext cx="8807384" cy="842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8550" tIns="28550" rIns="28550" bIns="28550" anchor="ctr"/>
          <a:lstStyle/>
          <a:p>
            <a:pPr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  <a:tab pos="6106820" algn="l"/>
                <a:tab pos="6513942" algn="l"/>
                <a:tab pos="6921063" algn="l"/>
                <a:tab pos="7328184" algn="l"/>
                <a:tab pos="7735306" algn="l"/>
                <a:tab pos="8142427" algn="l"/>
                <a:tab pos="8549549" algn="l"/>
              </a:tabLst>
            </a:pPr>
            <a:r>
              <a:rPr lang="en-US" sz="2800" dirty="0">
                <a:solidFill>
                  <a:srgbClr val="000000"/>
                </a:solidFill>
                <a:latin typeface="Arial Bold"/>
              </a:rPr>
              <a:t>Start Here: </a:t>
            </a:r>
            <a:r>
              <a:rPr lang="en-US" sz="2800" dirty="0">
                <a:solidFill>
                  <a:srgbClr val="000000"/>
                </a:solidFill>
                <a:latin typeface="Arial Bold"/>
                <a:hlinkClick r:id="rId4"/>
              </a:rPr>
              <a:t>http://javafxcommunity.com</a:t>
            </a:r>
            <a:r>
              <a:rPr lang="en-US" sz="2800" dirty="0">
                <a:solidFill>
                  <a:srgbClr val="000000"/>
                </a:solidFill>
                <a:latin typeface="Arial Bold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0" y="932627"/>
            <a:ext cx="8807384" cy="36812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62875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95600FCE-4562-485B-B59B-A1FC79722752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23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4290" y="43110"/>
            <a:ext cx="8807384" cy="842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8550" tIns="28550" rIns="28550" bIns="28550" anchor="ctr"/>
          <a:lstStyle/>
          <a:p>
            <a:pPr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  <a:tab pos="6106820" algn="l"/>
                <a:tab pos="6513942" algn="l"/>
                <a:tab pos="6921063" algn="l"/>
                <a:tab pos="7328184" algn="l"/>
                <a:tab pos="7735306" algn="l"/>
                <a:tab pos="8142427" algn="l"/>
                <a:tab pos="8549549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 Bold"/>
              </a:rPr>
              <a:t>Download JDK 8 Early Access Release</a:t>
            </a:r>
            <a:endParaRPr lang="en-US" sz="2800" dirty="0">
              <a:solidFill>
                <a:srgbClr val="000000"/>
              </a:solidFill>
              <a:latin typeface="Arial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3" y="1109652"/>
            <a:ext cx="7015214" cy="3381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81" y="-1"/>
            <a:ext cx="1181319" cy="7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9046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0850" y="2914275"/>
            <a:ext cx="4636982" cy="1984296"/>
          </a:xfrm>
        </p:spPr>
        <p:txBody>
          <a:bodyPr/>
          <a:lstStyle/>
          <a:p>
            <a:r>
              <a:rPr lang="en-US" dirty="0" smtClean="0"/>
              <a:t>Jim Weaver</a:t>
            </a:r>
          </a:p>
          <a:p>
            <a:r>
              <a:rPr lang="en-US" dirty="0" smtClean="0"/>
              <a:t>Java Technology Ambassador</a:t>
            </a:r>
          </a:p>
          <a:p>
            <a:r>
              <a:rPr lang="en-US" dirty="0" smtClean="0"/>
              <a:t>Oracle Corporation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@</a:t>
            </a:r>
            <a:r>
              <a:rPr lang="en-US" dirty="0" err="1"/>
              <a:t>JavaFXpert</a:t>
            </a:r>
            <a:endParaRPr lang="en-US" dirty="0"/>
          </a:p>
          <a:p>
            <a:r>
              <a:rPr lang="en-US" dirty="0"/>
              <a:t>james.weaver@oracle.com</a:t>
            </a:r>
            <a:br>
              <a:rPr lang="en-US" dirty="0"/>
            </a:b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Placeholder 5" descr="Java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  <p:sp>
        <p:nvSpPr>
          <p:cNvPr id="8" name="Title 10"/>
          <p:cNvSpPr txBox="1">
            <a:spLocks/>
          </p:cNvSpPr>
          <p:nvPr/>
        </p:nvSpPr>
        <p:spPr>
          <a:xfrm>
            <a:off x="450850" y="1879421"/>
            <a:ext cx="4636982" cy="7603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err="1" smtClean="0"/>
              <a:t>JavaFX</a:t>
            </a:r>
            <a:r>
              <a:rPr lang="en-US" dirty="0" smtClean="0"/>
              <a:t> 3D in 7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err="1" smtClean="0">
                <a:solidFill>
                  <a:srgbClr val="1A1718"/>
                </a:solidFill>
              </a:rPr>
              <a:t>JavaFX</a:t>
            </a:r>
            <a:r>
              <a:rPr lang="en-US" dirty="0" smtClean="0">
                <a:solidFill>
                  <a:srgbClr val="1A1718"/>
                </a:solidFill>
              </a:rPr>
              <a:t> 3D Use Cases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9943" y="1640237"/>
            <a:ext cx="4299740" cy="3245862"/>
          </a:xfrm>
        </p:spPr>
        <p:txBody>
          <a:bodyPr/>
          <a:lstStyle/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Inventory and Process Visualization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Scientific and Engineering Visualization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3D Charting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Mechanical CAD and CAE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Medical Imaging</a:t>
            </a:r>
          </a:p>
          <a:p>
            <a:pPr marL="91960" indent="0">
              <a:buNone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endParaRPr lang="en-US" dirty="0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3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59683" y="1640237"/>
            <a:ext cx="3635986" cy="2750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16827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4725" indent="-17462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1682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Product Marketing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Architectural Design and Walkthroughs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Advanced User Experience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Mission Planning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Training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Entertainment</a:t>
            </a:r>
          </a:p>
          <a:p>
            <a:pPr marL="91960" indent="0">
              <a:buFont typeface="Wingdings" pitchFamily="2" charset="2"/>
              <a:buNone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7334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err="1" smtClean="0">
                <a:solidFill>
                  <a:srgbClr val="1A1718"/>
                </a:solidFill>
              </a:rPr>
              <a:t>JavaFX</a:t>
            </a:r>
            <a:r>
              <a:rPr lang="en-US" dirty="0" smtClean="0">
                <a:solidFill>
                  <a:srgbClr val="1A1718"/>
                </a:solidFill>
              </a:rPr>
              <a:t> 3D Use Cases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9943" y="1640237"/>
            <a:ext cx="4299740" cy="3245862"/>
          </a:xfrm>
        </p:spPr>
        <p:txBody>
          <a:bodyPr/>
          <a:lstStyle/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b="1" i="1" dirty="0" smtClean="0">
                <a:solidFill>
                  <a:srgbClr val="FF0000"/>
                </a:solidFill>
              </a:rPr>
              <a:t>Inventory and Process Visualization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Scientific and Engineering Visualization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3D Charting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Mechanical CAD and CAE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Medical Imaging</a:t>
            </a:r>
          </a:p>
          <a:p>
            <a:pPr marL="91960" indent="0">
              <a:buNone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endParaRPr lang="en-US" dirty="0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4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59683" y="1640237"/>
            <a:ext cx="3635986" cy="2750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16827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4725" indent="-17462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1682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Product Marketing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Architectural Design and Walkthroughs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Advanced User Experience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Mission Planning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Training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Entertainment</a:t>
            </a:r>
          </a:p>
          <a:p>
            <a:pPr marL="91960" indent="0">
              <a:buFont typeface="Wingdings" pitchFamily="2" charset="2"/>
              <a:buNone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4343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/>
            </a:r>
            <a:br>
              <a:rPr lang="en-US" dirty="0" smtClean="0">
                <a:solidFill>
                  <a:srgbClr val="1A1718"/>
                </a:solidFill>
              </a:rPr>
            </a:br>
            <a:r>
              <a:rPr lang="en-US" dirty="0"/>
              <a:t>Inventory and Process </a:t>
            </a:r>
            <a:r>
              <a:rPr lang="en-US" dirty="0" smtClean="0"/>
              <a:t>Visualization </a:t>
            </a:r>
            <a:r>
              <a:rPr lang="en-US" dirty="0" smtClean="0">
                <a:solidFill>
                  <a:srgbClr val="1A1718"/>
                </a:solidFill>
              </a:rPr>
              <a:t>Example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5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31" y="1211517"/>
            <a:ext cx="7469380" cy="3307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54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3D Model of the Cranes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6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81" y="1258865"/>
            <a:ext cx="5765486" cy="327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321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“</a:t>
            </a:r>
            <a:r>
              <a:rPr lang="en-US" dirty="0" err="1"/>
              <a:t>JavaFX</a:t>
            </a:r>
            <a:r>
              <a:rPr lang="en-US" dirty="0"/>
              <a:t> 3D gives you the ability to use </a:t>
            </a:r>
            <a:r>
              <a:rPr lang="en-US" b="1" i="1" dirty="0"/>
              <a:t>3D geometry</a:t>
            </a:r>
            <a:r>
              <a:rPr lang="en-US" dirty="0"/>
              <a:t>, </a:t>
            </a:r>
            <a:r>
              <a:rPr lang="en-US" b="1" i="1" dirty="0"/>
              <a:t>cameras</a:t>
            </a:r>
            <a:r>
              <a:rPr lang="en-US" dirty="0"/>
              <a:t>, and </a:t>
            </a:r>
            <a:r>
              <a:rPr lang="en-US" b="1" i="1" dirty="0"/>
              <a:t>lights</a:t>
            </a:r>
            <a:r>
              <a:rPr lang="en-US" dirty="0"/>
              <a:t> in </a:t>
            </a:r>
            <a:r>
              <a:rPr lang="en-US" dirty="0" err="1"/>
              <a:t>JavaFX</a:t>
            </a:r>
            <a:r>
              <a:rPr lang="en-US" dirty="0"/>
              <a:t>.</a:t>
            </a:r>
            <a:r>
              <a:rPr lang="en-US" alt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Jasper Potts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JavaFX</a:t>
            </a:r>
            <a:r>
              <a:rPr lang="en-US" dirty="0" smtClean="0"/>
              <a:t> Engineer,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Oracle Corporation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4240" y="-5994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5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Mesh Geometry (3D Shapes)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9943" y="1640237"/>
            <a:ext cx="4509600" cy="3245862"/>
          </a:xfrm>
        </p:spPr>
        <p:txBody>
          <a:bodyPr/>
          <a:lstStyle/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Predefined shapes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Box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Cylinder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Sphere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User-defined shapes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Using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TriangleMesh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MeshView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960" indent="0">
              <a:buNone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endParaRPr lang="en-US" dirty="0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8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014" y="1640238"/>
            <a:ext cx="2742932" cy="2769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896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AD16835C-F9FE-4B4A-A31F-0836FA49DFC1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9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290" y="43110"/>
            <a:ext cx="8807384" cy="842880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  <a:tab pos="6106820" algn="l"/>
                <a:tab pos="6513942" algn="l"/>
                <a:tab pos="6921063" algn="l"/>
                <a:tab pos="7328184" algn="l"/>
                <a:tab pos="7735306" algn="l"/>
                <a:tab pos="8142427" algn="l"/>
                <a:tab pos="8549549" algn="l"/>
              </a:tabLst>
            </a:pPr>
            <a:r>
              <a:rPr lang="en-US" dirty="0" smtClean="0"/>
              <a:t>Creating Primitive Shapes and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014" y="1640238"/>
            <a:ext cx="2743170" cy="2770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0" y="1640238"/>
            <a:ext cx="5282353" cy="2116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08" y="1"/>
            <a:ext cx="664492" cy="8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070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ava_Template">
  <a:themeElements>
    <a:clrScheme name="Custom 19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18956</TotalTime>
  <Words>312</Words>
  <Application>Microsoft Office PowerPoint</Application>
  <PresentationFormat>On-screen Show (16:9)</PresentationFormat>
  <Paragraphs>101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Arial Bold</vt:lpstr>
      <vt:lpstr>Calibri</vt:lpstr>
      <vt:lpstr>Courier New</vt:lpstr>
      <vt:lpstr>Gill Sans</vt:lpstr>
      <vt:lpstr>Segoe Marker</vt:lpstr>
      <vt:lpstr>Times New Roman</vt:lpstr>
      <vt:lpstr>Wingdings</vt:lpstr>
      <vt:lpstr>Java_Template</vt:lpstr>
      <vt:lpstr>JavaFX 3D in 7 Minutes</vt:lpstr>
      <vt:lpstr>JavaFX 3D in 7 Minutes    </vt:lpstr>
      <vt:lpstr>JavaFX 3D Use Cases</vt:lpstr>
      <vt:lpstr>JavaFX 3D Use Cases</vt:lpstr>
      <vt:lpstr> Inventory and Process Visualization Example</vt:lpstr>
      <vt:lpstr>3D Model of the Cranes</vt:lpstr>
      <vt:lpstr>PowerPoint Presentation</vt:lpstr>
      <vt:lpstr>Mesh Geometry (3D Shapes)</vt:lpstr>
      <vt:lpstr>Creating Primitive Shapes and Materials</vt:lpstr>
      <vt:lpstr>3D Materials and Textures</vt:lpstr>
      <vt:lpstr>Duke’s nose has a Diffuse Map texture</vt:lpstr>
      <vt:lpstr>This planet has a Bump Map texture</vt:lpstr>
      <vt:lpstr>UV Mapping Textures to Shapes</vt:lpstr>
      <vt:lpstr>Placing a Texture on a Sphere</vt:lpstr>
      <vt:lpstr>Placing a Texture on a Sphere</vt:lpstr>
      <vt:lpstr>3D Lights</vt:lpstr>
      <vt:lpstr>Lights, Camera, Action!</vt:lpstr>
      <vt:lpstr>Example 3D / multi-touch app: ZenGuitar3D     </vt:lpstr>
      <vt:lpstr>Rotating Instrument Picker with Scroll Gesture</vt:lpstr>
      <vt:lpstr>Using Scroll Gesture for X/Y Rotate</vt:lpstr>
      <vt:lpstr>Playing with JavaFX 3D  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Jim</cp:lastModifiedBy>
  <cp:revision>965</cp:revision>
  <cp:lastPrinted>2012-06-18T19:05:44Z</cp:lastPrinted>
  <dcterms:created xsi:type="dcterms:W3CDTF">2012-05-31T20:53:14Z</dcterms:created>
  <dcterms:modified xsi:type="dcterms:W3CDTF">2013-06-25T02:12:16Z</dcterms:modified>
</cp:coreProperties>
</file>