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65" r:id="rId2"/>
    <p:sldId id="354" r:id="rId3"/>
    <p:sldId id="258" r:id="rId4"/>
    <p:sldId id="260" r:id="rId5"/>
    <p:sldId id="407" r:id="rId6"/>
    <p:sldId id="426" r:id="rId7"/>
    <p:sldId id="408" r:id="rId8"/>
    <p:sldId id="409" r:id="rId9"/>
    <p:sldId id="410" r:id="rId10"/>
    <p:sldId id="411" r:id="rId11"/>
    <p:sldId id="412" r:id="rId12"/>
    <p:sldId id="372" r:id="rId13"/>
    <p:sldId id="414" r:id="rId14"/>
    <p:sldId id="415" r:id="rId15"/>
    <p:sldId id="418" r:id="rId16"/>
    <p:sldId id="417" r:id="rId17"/>
    <p:sldId id="419" r:id="rId18"/>
    <p:sldId id="420" r:id="rId19"/>
    <p:sldId id="421" r:id="rId20"/>
    <p:sldId id="416" r:id="rId21"/>
    <p:sldId id="422" r:id="rId22"/>
    <p:sldId id="423" r:id="rId23"/>
    <p:sldId id="424" r:id="rId24"/>
    <p:sldId id="425" r:id="rId25"/>
    <p:sldId id="430" r:id="rId26"/>
    <p:sldId id="427" r:id="rId27"/>
    <p:sldId id="428" r:id="rId28"/>
    <p:sldId id="429" r:id="rId29"/>
    <p:sldId id="373" r:id="rId30"/>
    <p:sldId id="290" r:id="rId31"/>
    <p:sldId id="366" r:id="rId32"/>
    <p:sldId id="289" r:id="rId33"/>
    <p:sldId id="288" r:id="rId34"/>
  </p:sldIdLst>
  <p:sldSz cx="12188825" cy="6858000"/>
  <p:notesSz cx="6985000" cy="92837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2" autoAdjust="0"/>
    <p:restoredTop sz="73567" autoAdjust="0"/>
  </p:normalViewPr>
  <p:slideViewPr>
    <p:cSldViewPr snapToGrid="0">
      <p:cViewPr varScale="1">
        <p:scale>
          <a:sx n="87" d="100"/>
          <a:sy n="87" d="100"/>
        </p:scale>
        <p:origin x="-1504" y="-104"/>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3" d="100"/>
          <a:sy n="83" d="100"/>
        </p:scale>
        <p:origin x="-3876"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tags" Target="tags/tag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9/26/14</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val="53443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a:p>
        </p:txBody>
      </p:sp>
    </p:spTree>
    <p:extLst>
      <p:ext uri="{BB962C8B-B14F-4D97-AF65-F5344CB8AC3E}">
        <p14:creationId xmlns:p14="http://schemas.microsoft.com/office/powerpoint/2010/main" val="1131267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p14="http://schemas.microsoft.com/office/powerpoint/2010/main" val="2238467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a:p>
        </p:txBody>
      </p:sp>
    </p:spTree>
    <p:extLst>
      <p:ext uri="{BB962C8B-B14F-4D97-AF65-F5344CB8AC3E}">
        <p14:creationId xmlns:p14="http://schemas.microsoft.com/office/powerpoint/2010/main" val="47995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32</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33</a:t>
            </a:fld>
            <a:endParaRPr lang="en-US"/>
          </a:p>
        </p:txBody>
      </p:sp>
    </p:spTree>
    <p:extLst>
      <p:ext uri="{BB962C8B-B14F-4D97-AF65-F5344CB8AC3E}">
        <p14:creationId xmlns:p14="http://schemas.microsoft.com/office/powerpoint/2010/main" val="399129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val="113126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a:p>
        </p:txBody>
      </p:sp>
    </p:spTree>
    <p:extLst>
      <p:ext uri="{BB962C8B-B14F-4D97-AF65-F5344CB8AC3E}">
        <p14:creationId xmlns:p14="http://schemas.microsoft.com/office/powerpoint/2010/main" val="47411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7FA4B4C-1569-7145-A2F8-D717F68A8368}" type="datetime1">
              <a:rPr lang="en-US" smtClean="0"/>
              <a:pPr/>
              <a:t>9/26/14</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D832178D-8FEC-7147-BC46-F061BD817F75}" type="datetime1">
              <a:rPr lang="en-US" smtClean="0"/>
              <a:pPr/>
              <a:t>9/26/14</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5B044-6FCC-C54E-9AAE-6A162197DAC6}"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5A2F73-8D13-934D-AD11-67AE3D148C58}"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DBD176-56F3-B84B-9D02-0328E2AB3B75}"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B4E24E5-726A-6649-BB4B-7BE83A70FCED}"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1AAAD2-7CCF-9F45-A03E-9B4E0291EE71}"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24F5C-F178-8247-9AB8-166423452BB5}"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660E8F-9361-0B47-90EE-4158708751F6}"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75781-4271-8445-9F09-83D6589EB38A}"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723D3E4-38D8-0F48-B65C-26DA15A6FE5C}" type="datetime1">
              <a:rPr lang="en-US" smtClean="0"/>
              <a:pPr/>
              <a:t>9/26/14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F86D3BF-236E-064F-871D-0355566F70B2}" type="datetime1">
              <a:rPr lang="en-US" smtClean="0"/>
              <a:pPr/>
              <a:t>9/26/14</a:t>
            </a:fld>
            <a:endParaRPr/>
          </a:p>
        </p:txBody>
      </p:sp>
      <p:sp>
        <p:nvSpPr>
          <p:cNvPr id="8" name="Footer Placeholder 7"/>
          <p:cNvSpPr>
            <a:spLocks noGrp="1"/>
          </p:cNvSpPr>
          <p:nvPr>
            <p:ph type="ftr" sz="quarter" idx="11"/>
          </p:nvPr>
        </p:nvSpPr>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D7DD85-F745-0745-BEC8-50073934E0D3}" type="datetime1">
              <a:rPr lang="en-US" smtClean="0"/>
              <a:pPr/>
              <a:t>9/26/14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028D8-9FBD-1A40-9B9F-8BDBD68ED768}" type="datetime1">
              <a:rPr lang="en-US" smtClean="0"/>
              <a:pPr/>
              <a:t>9/26/14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pPr/>
              <a:t>9/26/14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FDB8-79C8-BF4A-AC51-81C46455019B}" type="datetime1">
              <a:rPr lang="en-US" smtClean="0"/>
              <a:pPr/>
              <a:t>9/26/14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F9EEF-62EA-4644-BE8C-4883723A9525}"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D1698-3010-964C-9DA2-41093DDD0A45}"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D2B2E-7B44-184B-955A-E782E10A6E5A}"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0367B-E71B-8E4B-A727-0B2C2C77C8E9}"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D29594A-2BF9-D844-817D-F4E5B9712D36}"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659444-B5F9-7F46-BD76-961FD908D77D}" type="datetime1">
              <a:rPr lang="en-US" smtClean="0"/>
              <a:pPr/>
              <a:t>9/26/14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2451C02-20B1-EB4D-BCF9-80244B5F3966}"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pPr/>
              <a:t>9/26/14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78F0256C-D369-8A4C-8411-11896DB89319}" type="datetime1">
              <a:rPr lang="en-US" smtClean="0"/>
              <a:pPr/>
              <a:t>9/26/14</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B6DE-7F62-6F49-8072-EA3A0A2E1897}" type="datetime1">
              <a:rPr lang="en-US" smtClean="0"/>
              <a:pPr/>
              <a:t>9/26/14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FF8B-BD82-D648-824F-86C6ABD33E32}" type="datetime1">
              <a:rPr lang="en-US" smtClean="0"/>
              <a:pPr/>
              <a:t>9/26/14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3EE18A7-1808-E840-B6D6-0630541C2DF5}" type="datetime1">
              <a:rPr lang="en-US" smtClean="0"/>
              <a:pPr/>
              <a:t>9/26/14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F9EA8-D413-B34E-B88E-154BC419E737}" type="datetime1">
              <a:rPr lang="en-US" smtClean="0"/>
              <a:pPr/>
              <a:t>9/26/14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2EC97F-CABC-6343-B2BD-1C085065BBCB}" type="datetime1">
              <a:rPr lang="en-US" smtClean="0"/>
              <a:pPr/>
              <a:t>9/26/14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402639-8889-4F40-978B-4BEA86F6C86D}" type="datetime1">
              <a:rPr lang="en-US" smtClean="0"/>
              <a:pPr/>
              <a:t>9/26/14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D7866D-9BE3-684D-91FB-7360592777BE}" type="datetime1">
              <a:rPr lang="en-US" smtClean="0"/>
              <a:pPr/>
              <a:t>9/26/14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026026-BD19-4A4B-8146-6CD79964D2C2}" type="datetime1">
              <a:rPr lang="en-US" smtClean="0"/>
              <a:pPr/>
              <a:t>9/26/14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247A0-B863-904F-B4B9-A3A37650C0AD}" type="datetime1">
              <a:rPr lang="en-US" smtClean="0"/>
              <a:pPr/>
              <a:t>9/26/14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E0E89226-C314-5B4E-9753-4D0EFC64862D}" type="datetime1">
              <a:rPr lang="en-US" smtClean="0"/>
              <a:pPr/>
              <a:t>9/26/14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BC539-573E-D645-A490-04E6350381A6}" type="datetime1">
              <a:rPr lang="en-US" smtClean="0"/>
              <a:pPr/>
              <a:t>9/26/14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 Id="rId4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E9DE412-2E75-7845-852C-889E047CB643}" type="datetime1">
              <a:rPr lang="en-US" smtClean="0"/>
              <a:pPr/>
              <a:t>9/26/14</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t>Oracle Confidential – Internal/Restricted/Highly Restricted</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16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a:t>
            </a:r>
            <a:r>
              <a:rPr lang="en-US" dirty="0"/>
              <a:t>styles of </a:t>
            </a:r>
            <a:r>
              <a:rPr lang="en-US" dirty="0" smtClean="0"/>
              <a:t>MVC</a:t>
            </a:r>
            <a:endParaRPr lang="en-US" dirty="0"/>
          </a:p>
        </p:txBody>
      </p:sp>
      <p:sp>
        <p:nvSpPr>
          <p:cNvPr id="3" name="Content Placeholder 2"/>
          <p:cNvSpPr>
            <a:spLocks noGrp="1"/>
          </p:cNvSpPr>
          <p:nvPr>
            <p:ph idx="1"/>
          </p:nvPr>
        </p:nvSpPr>
        <p:spPr/>
        <p:txBody>
          <a:bodyPr/>
          <a:lstStyle/>
          <a:p>
            <a:r>
              <a:rPr lang="en-US" dirty="0" smtClean="0"/>
              <a:t>Component-based </a:t>
            </a:r>
            <a:r>
              <a:rPr lang="en-US" dirty="0"/>
              <a:t>MVC</a:t>
            </a:r>
          </a:p>
          <a:p>
            <a:r>
              <a:rPr lang="en-US" dirty="0" smtClean="0"/>
              <a:t>Action-based MVC</a:t>
            </a:r>
            <a:endParaRPr lang="en-US" dirty="0">
              <a:cs typeface="Courier New"/>
            </a:endParaRPr>
          </a:p>
          <a:p>
            <a:r>
              <a:rPr lang="en-US" dirty="0" smtClean="0"/>
              <a:t>Other styles</a:t>
            </a:r>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10</a:t>
            </a:fld>
            <a:endParaRPr lang="en-US"/>
          </a:p>
        </p:txBody>
      </p:sp>
    </p:spTree>
    <p:extLst>
      <p:ext uri="{BB962C8B-B14F-4D97-AF65-F5344CB8AC3E}">
        <p14:creationId xmlns:p14="http://schemas.microsoft.com/office/powerpoint/2010/main" val="55991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Component-based MVC</a:t>
            </a:r>
          </a:p>
        </p:txBody>
      </p:sp>
      <p:sp>
        <p:nvSpPr>
          <p:cNvPr id="3" name="Content Placeholder 2"/>
          <p:cNvSpPr>
            <a:spLocks noGrp="1"/>
          </p:cNvSpPr>
          <p:nvPr>
            <p:ph idx="1"/>
          </p:nvPr>
        </p:nvSpPr>
        <p:spPr/>
        <p:txBody>
          <a:bodyPr/>
          <a:lstStyle/>
          <a:p>
            <a:r>
              <a:rPr lang="en-US" dirty="0"/>
              <a:t>A specific style of MVC made popular by component </a:t>
            </a:r>
            <a:r>
              <a:rPr lang="en-US" dirty="0" smtClean="0"/>
              <a:t>frameworks</a:t>
            </a:r>
          </a:p>
          <a:p>
            <a:r>
              <a:rPr lang="en-US" dirty="0" smtClean="0"/>
              <a:t>Controller provided by the framework</a:t>
            </a:r>
            <a:endParaRPr lang="en-US" dirty="0"/>
          </a:p>
          <a:p>
            <a:r>
              <a:rPr lang="en-US" dirty="0" smtClean="0"/>
              <a:t>Some examples</a:t>
            </a:r>
            <a:endParaRPr lang="en-US" dirty="0"/>
          </a:p>
          <a:p>
            <a:pPr lvl="1"/>
            <a:r>
              <a:rPr lang="en-US" dirty="0"/>
              <a:t>Java Server Faces (in the </a:t>
            </a:r>
            <a:r>
              <a:rPr lang="en-US" dirty="0" err="1"/>
              <a:t>JavaEE</a:t>
            </a:r>
            <a:r>
              <a:rPr lang="en-US" dirty="0"/>
              <a:t> platform)</a:t>
            </a:r>
          </a:p>
          <a:p>
            <a:pPr lvl="1"/>
            <a:r>
              <a:rPr lang="en-US" dirty="0"/>
              <a:t>Seam (discontinued)</a:t>
            </a:r>
          </a:p>
          <a:p>
            <a:pPr lvl="1"/>
            <a:r>
              <a:rPr lang="en-US" dirty="0"/>
              <a:t>Wicket </a:t>
            </a:r>
          </a:p>
          <a:p>
            <a:pPr lvl="1"/>
            <a:r>
              <a:rPr lang="en-US" dirty="0"/>
              <a:t>Tapestry</a:t>
            </a:r>
          </a:p>
          <a:p>
            <a:pPr lvl="1"/>
            <a:r>
              <a:rPr lang="en-US" dirty="0"/>
              <a:t>Apache Click (retired</a:t>
            </a:r>
            <a:r>
              <a:rPr lang="en-US" dirty="0" smtClean="0"/>
              <a:t>)</a:t>
            </a:r>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11</a:t>
            </a:fld>
            <a:endParaRPr lang="en-US"/>
          </a:p>
        </p:txBody>
      </p:sp>
    </p:spTree>
    <p:extLst>
      <p:ext uri="{BB962C8B-B14F-4D97-AF65-F5344CB8AC3E}">
        <p14:creationId xmlns:p14="http://schemas.microsoft.com/office/powerpoint/2010/main" val="169139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1EAA63-D034-42AE-91FA-B13B9518C7BE}" type="slidenum">
              <a:rPr lang="en-US" smtClean="0"/>
              <a:pPr/>
              <a:t>12</a:t>
            </a:fld>
            <a:endParaRPr lang="en-US"/>
          </a:p>
        </p:txBody>
      </p:sp>
      <p:pic>
        <p:nvPicPr>
          <p:cNvPr id="6" name="Picture 5"/>
          <p:cNvPicPr>
            <a:picLocks noChangeAspect="1"/>
          </p:cNvPicPr>
          <p:nvPr/>
        </p:nvPicPr>
        <p:blipFill>
          <a:blip r:embed="rId3"/>
          <a:stretch>
            <a:fillRect/>
          </a:stretch>
        </p:blipFill>
        <p:spPr>
          <a:xfrm>
            <a:off x="1155700" y="1016000"/>
            <a:ext cx="10220776" cy="4663110"/>
          </a:xfrm>
          <a:prstGeom prst="rect">
            <a:avLst/>
          </a:prstGeom>
        </p:spPr>
      </p:pic>
    </p:spTree>
    <p:extLst>
      <p:ext uri="{BB962C8B-B14F-4D97-AF65-F5344CB8AC3E}">
        <p14:creationId xmlns:p14="http://schemas.microsoft.com/office/powerpoint/2010/main" val="91172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Action-based MVC</a:t>
            </a:r>
          </a:p>
        </p:txBody>
      </p:sp>
      <p:sp>
        <p:nvSpPr>
          <p:cNvPr id="3" name="Content Placeholder 2"/>
          <p:cNvSpPr>
            <a:spLocks noGrp="1"/>
          </p:cNvSpPr>
          <p:nvPr>
            <p:ph idx="1"/>
          </p:nvPr>
        </p:nvSpPr>
        <p:spPr/>
        <p:txBody>
          <a:bodyPr/>
          <a:lstStyle/>
          <a:p>
            <a:r>
              <a:rPr lang="en-US" dirty="0" smtClean="0"/>
              <a:t>Controller(s) defined by the application</a:t>
            </a:r>
          </a:p>
          <a:p>
            <a:r>
              <a:rPr lang="en-US" dirty="0" smtClean="0"/>
              <a:t>Currently </a:t>
            </a:r>
            <a:r>
              <a:rPr lang="en-US" dirty="0"/>
              <a:t>no </a:t>
            </a:r>
            <a:r>
              <a:rPr lang="en-US" dirty="0" err="1"/>
              <a:t>JavaEE</a:t>
            </a:r>
            <a:r>
              <a:rPr lang="en-US" dirty="0"/>
              <a:t> implementation</a:t>
            </a:r>
          </a:p>
          <a:p>
            <a:pPr lvl="1"/>
            <a:r>
              <a:rPr lang="en-US" dirty="0"/>
              <a:t>Good news there </a:t>
            </a:r>
            <a:r>
              <a:rPr lang="en-US" dirty="0" smtClean="0"/>
              <a:t>is one</a:t>
            </a:r>
            <a:r>
              <a:rPr lang="en-US" dirty="0"/>
              <a:t>!</a:t>
            </a:r>
          </a:p>
          <a:p>
            <a:r>
              <a:rPr lang="en-US" dirty="0" smtClean="0"/>
              <a:t>Some examples</a:t>
            </a:r>
            <a:endParaRPr lang="en-US" dirty="0"/>
          </a:p>
          <a:p>
            <a:pPr lvl="1"/>
            <a:r>
              <a:rPr lang="en-US" dirty="0"/>
              <a:t>Struts 1 (end of life)</a:t>
            </a:r>
          </a:p>
          <a:p>
            <a:pPr lvl="1"/>
            <a:r>
              <a:rPr lang="en-US" dirty="0"/>
              <a:t>Struts 2</a:t>
            </a:r>
          </a:p>
          <a:p>
            <a:pPr lvl="1"/>
            <a:r>
              <a:rPr lang="en-US" dirty="0"/>
              <a:t>Spring </a:t>
            </a:r>
            <a:r>
              <a:rPr lang="en-US" dirty="0" smtClean="0"/>
              <a:t>MVC</a:t>
            </a:r>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13</a:t>
            </a:fld>
            <a:endParaRPr lang="en-US"/>
          </a:p>
        </p:txBody>
      </p:sp>
    </p:spTree>
    <p:extLst>
      <p:ext uri="{BB962C8B-B14F-4D97-AF65-F5344CB8AC3E}">
        <p14:creationId xmlns:p14="http://schemas.microsoft.com/office/powerpoint/2010/main" val="116406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1EAA63-D034-42AE-91FA-B13B9518C7BE}" type="slidenum">
              <a:rPr lang="en-US" smtClean="0"/>
              <a:pPr/>
              <a:t>14</a:t>
            </a:fld>
            <a:endParaRPr lang="en-US"/>
          </a:p>
        </p:txBody>
      </p:sp>
      <p:pic>
        <p:nvPicPr>
          <p:cNvPr id="4" name="Picture 3"/>
          <p:cNvPicPr>
            <a:picLocks noChangeAspect="1"/>
          </p:cNvPicPr>
          <p:nvPr/>
        </p:nvPicPr>
        <p:blipFill>
          <a:blip r:embed="rId3"/>
          <a:stretch>
            <a:fillRect/>
          </a:stretch>
        </p:blipFill>
        <p:spPr>
          <a:xfrm>
            <a:off x="411358" y="1488873"/>
            <a:ext cx="11178288" cy="4044243"/>
          </a:xfrm>
          <a:prstGeom prst="rect">
            <a:avLst/>
          </a:prstGeom>
        </p:spPr>
      </p:pic>
    </p:spTree>
    <p:extLst>
      <p:ext uri="{BB962C8B-B14F-4D97-AF65-F5344CB8AC3E}">
        <p14:creationId xmlns:p14="http://schemas.microsoft.com/office/powerpoint/2010/main" val="17322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3" name="Content Placeholder 2"/>
          <p:cNvSpPr>
            <a:spLocks noGrp="1"/>
          </p:cNvSpPr>
          <p:nvPr>
            <p:ph idx="1"/>
          </p:nvPr>
        </p:nvSpPr>
        <p:spPr/>
        <p:txBody>
          <a:bodyPr numCol="2"/>
          <a:lstStyle/>
          <a:p>
            <a:r>
              <a:rPr lang="en-US" dirty="0"/>
              <a:t>Action-based MVC</a:t>
            </a:r>
          </a:p>
          <a:p>
            <a:pPr lvl="1"/>
            <a:r>
              <a:rPr lang="en-US" dirty="0"/>
              <a:t>Manual request parameter processing</a:t>
            </a:r>
          </a:p>
          <a:p>
            <a:pPr lvl="1"/>
            <a:r>
              <a:rPr lang="en-US" dirty="0"/>
              <a:t>No view kept around</a:t>
            </a:r>
          </a:p>
          <a:p>
            <a:pPr lvl="1"/>
            <a:r>
              <a:rPr lang="en-US" dirty="0"/>
              <a:t>Limited support for re-usable behavior</a:t>
            </a:r>
          </a:p>
          <a:p>
            <a:pPr lvl="1"/>
            <a:r>
              <a:rPr lang="en-US" dirty="0"/>
              <a:t>Developer responsible for all HTML / JavaScript</a:t>
            </a:r>
          </a:p>
          <a:p>
            <a:pPr lvl="1"/>
            <a:r>
              <a:rPr lang="en-US" dirty="0"/>
              <a:t>No automatic input conversion</a:t>
            </a:r>
          </a:p>
          <a:p>
            <a:pPr lvl="1"/>
            <a:r>
              <a:rPr lang="en-US" dirty="0"/>
              <a:t>No automatic input validation</a:t>
            </a:r>
          </a:p>
          <a:p>
            <a:pPr lvl="1"/>
            <a:r>
              <a:rPr lang="en-US" dirty="0"/>
              <a:t>Request </a:t>
            </a:r>
            <a:r>
              <a:rPr lang="en-US" dirty="0" smtClean="0"/>
              <a:t>centric</a:t>
            </a:r>
            <a:endParaRPr lang="en-US" dirty="0"/>
          </a:p>
          <a:p>
            <a:r>
              <a:rPr lang="en-US" dirty="0"/>
              <a:t>Component-based MVC</a:t>
            </a:r>
          </a:p>
          <a:p>
            <a:pPr lvl="1"/>
            <a:r>
              <a:rPr lang="en-US" dirty="0"/>
              <a:t>Automatic request parameter procession</a:t>
            </a:r>
          </a:p>
          <a:p>
            <a:pPr lvl="1"/>
            <a:r>
              <a:rPr lang="en-US" dirty="0"/>
              <a:t>View kept around </a:t>
            </a:r>
            <a:r>
              <a:rPr lang="en-US" sz="1600" dirty="0"/>
              <a:t>(component tree)</a:t>
            </a:r>
            <a:endParaRPr lang="en-US" dirty="0"/>
          </a:p>
          <a:p>
            <a:pPr lvl="1"/>
            <a:r>
              <a:rPr lang="en-US" dirty="0"/>
              <a:t>Component libraries that implement re-usable behavior</a:t>
            </a:r>
          </a:p>
          <a:p>
            <a:pPr lvl="1"/>
            <a:r>
              <a:rPr lang="en-US" dirty="0"/>
              <a:t>Components render HTML / JavaScript</a:t>
            </a:r>
          </a:p>
          <a:p>
            <a:pPr lvl="1"/>
            <a:r>
              <a:rPr lang="en-US" dirty="0"/>
              <a:t>Automatic input conversion</a:t>
            </a:r>
          </a:p>
          <a:p>
            <a:pPr lvl="1"/>
            <a:r>
              <a:rPr lang="en-US" dirty="0"/>
              <a:t>Automatic input validation</a:t>
            </a:r>
          </a:p>
          <a:p>
            <a:pPr lvl="1"/>
            <a:r>
              <a:rPr lang="en-US" dirty="0"/>
              <a:t>Page centric</a:t>
            </a:r>
          </a:p>
          <a:p>
            <a:endParaRPr lang="en-US" dirty="0"/>
          </a:p>
          <a:p>
            <a:endParaRPr lang="en-US" dirty="0"/>
          </a:p>
        </p:txBody>
      </p:sp>
      <p:sp>
        <p:nvSpPr>
          <p:cNvPr id="6" name="Text Placeholder 5"/>
          <p:cNvSpPr>
            <a:spLocks noGrp="1"/>
          </p:cNvSpPr>
          <p:nvPr>
            <p:ph type="body" sz="quarter" idx="13"/>
          </p:nvPr>
        </p:nvSpPr>
        <p:spPr/>
        <p:txBody>
          <a:bodyPr/>
          <a:lstStyle/>
          <a:p>
            <a:r>
              <a:rPr lang="en-US" dirty="0"/>
              <a:t>High level overview</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15</a:t>
            </a:fld>
            <a:endParaRPr lang="en-US"/>
          </a:p>
        </p:txBody>
      </p:sp>
    </p:spTree>
    <p:extLst>
      <p:ext uri="{BB962C8B-B14F-4D97-AF65-F5344CB8AC3E}">
        <p14:creationId xmlns:p14="http://schemas.microsoft.com/office/powerpoint/2010/main" val="18131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MVC JSR</a:t>
            </a:r>
            <a:endParaRPr lang="en-US" dirty="0"/>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16</a:t>
            </a:fld>
            <a:endParaRPr lang="en-US"/>
          </a:p>
        </p:txBody>
      </p:sp>
      <p:sp>
        <p:nvSpPr>
          <p:cNvPr id="4" name="TextBox 3"/>
          <p:cNvSpPr txBox="1"/>
          <p:nvPr/>
        </p:nvSpPr>
        <p:spPr>
          <a:xfrm>
            <a:off x="4612777" y="3547619"/>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81721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MVC </a:t>
            </a:r>
            <a:r>
              <a:rPr lang="en-US" dirty="0"/>
              <a:t>JSR</a:t>
            </a:r>
          </a:p>
        </p:txBody>
      </p:sp>
      <p:sp>
        <p:nvSpPr>
          <p:cNvPr id="3" name="Content Placeholder 2"/>
          <p:cNvSpPr>
            <a:spLocks noGrp="1"/>
          </p:cNvSpPr>
          <p:nvPr>
            <p:ph idx="1"/>
          </p:nvPr>
        </p:nvSpPr>
        <p:spPr/>
        <p:txBody>
          <a:bodyPr numCol="1"/>
          <a:lstStyle/>
          <a:p>
            <a:r>
              <a:rPr lang="en-US" dirty="0"/>
              <a:t>It really is the “Action-based MVC 1.0” JSR</a:t>
            </a:r>
          </a:p>
          <a:p>
            <a:r>
              <a:rPr lang="en-US" dirty="0"/>
              <a:t>Where it this coming from?</a:t>
            </a:r>
          </a:p>
          <a:p>
            <a:pPr lvl="1"/>
            <a:r>
              <a:rPr lang="en-US" dirty="0" err="1"/>
              <a:t>JavaEE</a:t>
            </a:r>
            <a:r>
              <a:rPr lang="en-US" dirty="0"/>
              <a:t> 8 survey</a:t>
            </a:r>
          </a:p>
          <a:p>
            <a:pPr lvl="1"/>
            <a:r>
              <a:rPr lang="en-US" dirty="0"/>
              <a:t>Talking to our customers</a:t>
            </a:r>
          </a:p>
          <a:p>
            <a:pPr lvl="1"/>
            <a:r>
              <a:rPr lang="en-US" dirty="0"/>
              <a:t>UI landscape is not one size fits all</a:t>
            </a:r>
          </a:p>
          <a:p>
            <a:r>
              <a:rPr lang="en-US" dirty="0"/>
              <a:t>Who is supporting it?</a:t>
            </a:r>
          </a:p>
          <a:p>
            <a:pPr marL="0" indent="0">
              <a:buNone/>
            </a:pPr>
            <a:endParaRPr lang="en-US" dirty="0"/>
          </a:p>
        </p:txBody>
      </p:sp>
      <p:sp>
        <p:nvSpPr>
          <p:cNvPr id="6" name="Text Placeholder 5"/>
          <p:cNvSpPr>
            <a:spLocks noGrp="1"/>
          </p:cNvSpPr>
          <p:nvPr>
            <p:ph type="body" sz="quarter" idx="13"/>
          </p:nvPr>
        </p:nvSpPr>
        <p:spPr/>
        <p:txBody>
          <a:bodyPr/>
          <a:lstStyle/>
          <a:p>
            <a:r>
              <a:rPr lang="en-US" dirty="0" smtClean="0"/>
              <a:t>Version 1.0</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17</a:t>
            </a:fld>
            <a:endParaRPr lang="en-US"/>
          </a:p>
        </p:txBody>
      </p:sp>
    </p:spTree>
    <p:extLst>
      <p:ext uri="{BB962C8B-B14F-4D97-AF65-F5344CB8AC3E}">
        <p14:creationId xmlns:p14="http://schemas.microsoft.com/office/powerpoint/2010/main" val="26787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MVC JSR</a:t>
            </a:r>
            <a:endParaRPr lang="en-US" dirty="0"/>
          </a:p>
        </p:txBody>
      </p:sp>
      <p:sp>
        <p:nvSpPr>
          <p:cNvPr id="3" name="Content Placeholder 2"/>
          <p:cNvSpPr>
            <a:spLocks noGrp="1"/>
          </p:cNvSpPr>
          <p:nvPr>
            <p:ph idx="1"/>
          </p:nvPr>
        </p:nvSpPr>
        <p:spPr/>
        <p:txBody>
          <a:bodyPr numCol="2"/>
          <a:lstStyle/>
          <a:p>
            <a:r>
              <a:rPr lang="en-US" dirty="0"/>
              <a:t>Joshua Wilson (Red Hat)</a:t>
            </a:r>
          </a:p>
          <a:p>
            <a:r>
              <a:rPr lang="en-US" dirty="0" err="1"/>
              <a:t>Woong-ki</a:t>
            </a:r>
            <a:r>
              <a:rPr lang="en-US" dirty="0"/>
              <a:t> Lee (</a:t>
            </a:r>
            <a:r>
              <a:rPr lang="en-US" dirty="0" err="1"/>
              <a:t>TmaxSoft</a:t>
            </a:r>
            <a:r>
              <a:rPr lang="en-US" dirty="0"/>
              <a:t>)</a:t>
            </a:r>
          </a:p>
          <a:p>
            <a:r>
              <a:rPr lang="en-US" dirty="0"/>
              <a:t>Josh Juneau</a:t>
            </a:r>
          </a:p>
          <a:p>
            <a:r>
              <a:rPr lang="en-US" dirty="0"/>
              <a:t>Fabio </a:t>
            </a:r>
            <a:r>
              <a:rPr lang="en-US" dirty="0" err="1"/>
              <a:t>Velloso</a:t>
            </a:r>
            <a:r>
              <a:rPr lang="en-US" dirty="0"/>
              <a:t> (</a:t>
            </a:r>
            <a:r>
              <a:rPr lang="en-US" dirty="0" err="1"/>
              <a:t>SouJava</a:t>
            </a:r>
            <a:r>
              <a:rPr lang="en-US" dirty="0"/>
              <a:t>)</a:t>
            </a:r>
          </a:p>
          <a:p>
            <a:r>
              <a:rPr lang="en-US" dirty="0" err="1"/>
              <a:t>Yara</a:t>
            </a:r>
            <a:r>
              <a:rPr lang="en-US" dirty="0"/>
              <a:t> </a:t>
            </a:r>
            <a:r>
              <a:rPr lang="en-US" dirty="0" err="1"/>
              <a:t>Senger</a:t>
            </a:r>
            <a:r>
              <a:rPr lang="en-US" dirty="0"/>
              <a:t> (</a:t>
            </a:r>
            <a:r>
              <a:rPr lang="en-US" dirty="0" err="1"/>
              <a:t>SouJava</a:t>
            </a:r>
            <a:r>
              <a:rPr lang="en-US" dirty="0"/>
              <a:t>)</a:t>
            </a:r>
          </a:p>
          <a:p>
            <a:r>
              <a:rPr lang="en-US" dirty="0"/>
              <a:t>Bruno Souza (</a:t>
            </a:r>
            <a:r>
              <a:rPr lang="en-US" dirty="0" err="1"/>
              <a:t>SouJava</a:t>
            </a:r>
            <a:r>
              <a:rPr lang="en-US" dirty="0"/>
              <a:t>)</a:t>
            </a:r>
          </a:p>
          <a:p>
            <a:r>
              <a:rPr lang="en-US" dirty="0"/>
              <a:t>Markus </a:t>
            </a:r>
            <a:r>
              <a:rPr lang="en-US" dirty="0" err="1"/>
              <a:t>Karg</a:t>
            </a:r>
            <a:endParaRPr lang="en-US" dirty="0"/>
          </a:p>
          <a:p>
            <a:r>
              <a:rPr lang="en-US" dirty="0"/>
              <a:t>Antonio </a:t>
            </a:r>
            <a:r>
              <a:rPr lang="en-US" dirty="0" err="1"/>
              <a:t>Goncalves</a:t>
            </a:r>
            <a:endParaRPr lang="en-US" dirty="0"/>
          </a:p>
          <a:p>
            <a:r>
              <a:rPr lang="en-US" dirty="0" err="1"/>
              <a:t>Rajmahendra</a:t>
            </a:r>
            <a:r>
              <a:rPr lang="en-US" dirty="0"/>
              <a:t> (</a:t>
            </a:r>
            <a:r>
              <a:rPr lang="en-US" dirty="0" err="1"/>
              <a:t>JUGChennai</a:t>
            </a:r>
            <a:r>
              <a:rPr lang="en-US" dirty="0"/>
              <a:t>)</a:t>
            </a:r>
          </a:p>
          <a:p>
            <a:r>
              <a:rPr lang="en-US" dirty="0"/>
              <a:t>Francisco </a:t>
            </a:r>
            <a:r>
              <a:rPr lang="en-US" dirty="0" err="1"/>
              <a:t>Sokol</a:t>
            </a:r>
            <a:endParaRPr lang="en-US" dirty="0"/>
          </a:p>
          <a:p>
            <a:r>
              <a:rPr lang="en-US" dirty="0"/>
              <a:t>Werner </a:t>
            </a:r>
            <a:r>
              <a:rPr lang="en-US" dirty="0" err="1"/>
              <a:t>Keil</a:t>
            </a:r>
            <a:endParaRPr lang="en-US" dirty="0"/>
          </a:p>
          <a:p>
            <a:r>
              <a:rPr lang="en-US" dirty="0" err="1"/>
              <a:t>Martijn</a:t>
            </a:r>
            <a:r>
              <a:rPr lang="en-US" dirty="0"/>
              <a:t> </a:t>
            </a:r>
            <a:r>
              <a:rPr lang="en-US" dirty="0" err="1"/>
              <a:t>Verburg</a:t>
            </a:r>
            <a:r>
              <a:rPr lang="en-US" dirty="0"/>
              <a:t> (London Java Community</a:t>
            </a:r>
            <a:r>
              <a:rPr lang="en-US" dirty="0" smtClean="0"/>
              <a:t>)</a:t>
            </a:r>
          </a:p>
          <a:p>
            <a:r>
              <a:rPr lang="en-US" dirty="0" smtClean="0"/>
              <a:t>And of course Oracle</a:t>
            </a:r>
            <a:endParaRPr lang="en-US" dirty="0"/>
          </a:p>
        </p:txBody>
      </p:sp>
      <p:sp>
        <p:nvSpPr>
          <p:cNvPr id="6" name="Text Placeholder 5"/>
          <p:cNvSpPr>
            <a:spLocks noGrp="1"/>
          </p:cNvSpPr>
          <p:nvPr>
            <p:ph type="body" sz="quarter" idx="13"/>
          </p:nvPr>
        </p:nvSpPr>
        <p:spPr>
          <a:xfrm>
            <a:off x="531813" y="1356576"/>
            <a:ext cx="11125199" cy="377629"/>
          </a:xfrm>
        </p:spPr>
        <p:txBody>
          <a:bodyPr/>
          <a:lstStyle/>
          <a:p>
            <a:r>
              <a:rPr lang="en-US" dirty="0" smtClean="0"/>
              <a:t>List of supporters (see JCP page)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18</a:t>
            </a:fld>
            <a:endParaRPr lang="en-US"/>
          </a:p>
        </p:txBody>
      </p:sp>
    </p:spTree>
    <p:extLst>
      <p:ext uri="{BB962C8B-B14F-4D97-AF65-F5344CB8AC3E}">
        <p14:creationId xmlns:p14="http://schemas.microsoft.com/office/powerpoint/2010/main" val="317667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MVC JSR</a:t>
            </a:r>
            <a:endParaRPr lang="en-US" dirty="0"/>
          </a:p>
        </p:txBody>
      </p:sp>
      <p:sp>
        <p:nvSpPr>
          <p:cNvPr id="3" name="Content Placeholder 2"/>
          <p:cNvSpPr>
            <a:spLocks noGrp="1"/>
          </p:cNvSpPr>
          <p:nvPr>
            <p:ph idx="1"/>
          </p:nvPr>
        </p:nvSpPr>
        <p:spPr/>
        <p:txBody>
          <a:bodyPr numCol="1"/>
          <a:lstStyle/>
          <a:p>
            <a:r>
              <a:rPr lang="en-US" dirty="0"/>
              <a:t>Where are we at?</a:t>
            </a:r>
          </a:p>
          <a:p>
            <a:pPr lvl="1"/>
            <a:r>
              <a:rPr lang="en-US" dirty="0"/>
              <a:t>The JSR has just been approved</a:t>
            </a:r>
          </a:p>
          <a:p>
            <a:pPr lvl="1"/>
            <a:r>
              <a:rPr lang="en-US" dirty="0"/>
              <a:t>We are in the process of forming the EG</a:t>
            </a:r>
          </a:p>
          <a:p>
            <a:r>
              <a:rPr lang="en-US" dirty="0" smtClean="0"/>
              <a:t>How can I help?</a:t>
            </a:r>
          </a:p>
          <a:p>
            <a:pPr lvl="1"/>
            <a:r>
              <a:rPr lang="en-US" dirty="0" smtClean="0"/>
              <a:t>Consider </a:t>
            </a:r>
            <a:r>
              <a:rPr lang="en-US" dirty="0"/>
              <a:t>joining the EG</a:t>
            </a:r>
          </a:p>
          <a:p>
            <a:pPr lvl="1"/>
            <a:r>
              <a:rPr lang="en-US" dirty="0"/>
              <a:t>Participate in the Adopt-a-JSR </a:t>
            </a:r>
            <a:r>
              <a:rPr lang="en-US" dirty="0" smtClean="0"/>
              <a:t>program (JUGs)</a:t>
            </a:r>
            <a:endParaRPr lang="en-US" dirty="0"/>
          </a:p>
          <a:p>
            <a:r>
              <a:rPr lang="en-US" dirty="0"/>
              <a:t>Where can I get more information?</a:t>
            </a:r>
          </a:p>
          <a:p>
            <a:pPr lvl="1"/>
            <a:r>
              <a:rPr lang="en-US" dirty="0" smtClean="0"/>
              <a:t>See the end of the presentation</a:t>
            </a:r>
            <a:endParaRPr lang="en-US" dirty="0"/>
          </a:p>
          <a:p>
            <a:pPr lvl="1"/>
            <a:r>
              <a:rPr lang="en-US" dirty="0"/>
              <a:t>Talk / contact to the spec leads</a:t>
            </a:r>
          </a:p>
          <a:p>
            <a:endParaRPr lang="en-US" dirty="0"/>
          </a:p>
        </p:txBody>
      </p:sp>
      <p:sp>
        <p:nvSpPr>
          <p:cNvPr id="6" name="Text Placeholder 5"/>
          <p:cNvSpPr>
            <a:spLocks noGrp="1"/>
          </p:cNvSpPr>
          <p:nvPr>
            <p:ph type="body" sz="quarter" idx="13"/>
          </p:nvPr>
        </p:nvSpPr>
        <p:spPr>
          <a:xfrm>
            <a:off x="531813" y="1356576"/>
            <a:ext cx="11125199" cy="377629"/>
          </a:xfrm>
        </p:spPr>
        <p:txBody>
          <a:bodyPr/>
          <a:lstStyle/>
          <a:p>
            <a:r>
              <a:rPr lang="en-US" dirty="0" smtClean="0"/>
              <a:t>Where, how and where?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19</a:t>
            </a:fld>
            <a:endParaRPr lang="en-US"/>
          </a:p>
        </p:txBody>
      </p:sp>
    </p:spTree>
    <p:extLst>
      <p:ext uri="{BB962C8B-B14F-4D97-AF65-F5344CB8AC3E}">
        <p14:creationId xmlns:p14="http://schemas.microsoft.com/office/powerpoint/2010/main" val="76333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20</a:t>
            </a:fld>
            <a:endParaRPr lang="en-US"/>
          </a:p>
        </p:txBody>
      </p:sp>
    </p:spTree>
    <p:extLst>
      <p:ext uri="{BB962C8B-B14F-4D97-AF65-F5344CB8AC3E}">
        <p14:creationId xmlns:p14="http://schemas.microsoft.com/office/powerpoint/2010/main" val="283046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MVC </a:t>
            </a:r>
            <a:r>
              <a:rPr lang="en-US" dirty="0"/>
              <a:t>JSR</a:t>
            </a:r>
          </a:p>
        </p:txBody>
      </p:sp>
      <p:sp>
        <p:nvSpPr>
          <p:cNvPr id="3" name="Content Placeholder 2"/>
          <p:cNvSpPr>
            <a:spLocks noGrp="1"/>
          </p:cNvSpPr>
          <p:nvPr>
            <p:ph idx="1"/>
          </p:nvPr>
        </p:nvSpPr>
        <p:spPr/>
        <p:txBody>
          <a:bodyPr numCol="1"/>
          <a:lstStyle/>
          <a:p>
            <a:r>
              <a:rPr lang="en-US" dirty="0" smtClean="0"/>
              <a:t>Initial HTML page</a:t>
            </a:r>
          </a:p>
          <a:p>
            <a:r>
              <a:rPr lang="en-US" dirty="0"/>
              <a:t>Managed </a:t>
            </a:r>
            <a:r>
              <a:rPr lang="en-US" dirty="0" smtClean="0"/>
              <a:t>Bean</a:t>
            </a:r>
          </a:p>
          <a:p>
            <a:r>
              <a:rPr lang="en-US" dirty="0" smtClean="0"/>
              <a:t>Result </a:t>
            </a:r>
            <a:r>
              <a:rPr lang="en-US" dirty="0"/>
              <a:t>HTML page</a:t>
            </a:r>
            <a:endParaRPr lang="en-US" dirty="0" smtClean="0"/>
          </a:p>
          <a:p>
            <a:pPr marL="0" indent="0">
              <a:buNone/>
            </a:pPr>
            <a:endParaRPr lang="en-US" dirty="0"/>
          </a:p>
        </p:txBody>
      </p:sp>
      <p:sp>
        <p:nvSpPr>
          <p:cNvPr id="6" name="Text Placeholder 5"/>
          <p:cNvSpPr>
            <a:spLocks noGrp="1"/>
          </p:cNvSpPr>
          <p:nvPr>
            <p:ph type="body" sz="quarter" idx="13"/>
          </p:nvPr>
        </p:nvSpPr>
        <p:spPr/>
        <p:txBody>
          <a:bodyPr/>
          <a:lstStyle/>
          <a:p>
            <a:r>
              <a:rPr lang="en-US" dirty="0" smtClean="0"/>
              <a:t>A rough </a:t>
            </a:r>
            <a:r>
              <a:rPr lang="en-US" dirty="0" smtClean="0"/>
              <a:t>JSP example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21</a:t>
            </a:fld>
            <a:endParaRPr lang="en-US"/>
          </a:p>
        </p:txBody>
      </p:sp>
    </p:spTree>
    <p:extLst>
      <p:ext uri="{BB962C8B-B14F-4D97-AF65-F5344CB8AC3E}">
        <p14:creationId xmlns:p14="http://schemas.microsoft.com/office/powerpoint/2010/main" val="349896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a:t>
            </a:r>
            <a:r>
              <a:rPr lang="en-US" dirty="0" smtClean="0"/>
              <a:t>JSP example</a:t>
            </a:r>
            <a:endParaRPr lang="en-US" dirty="0"/>
          </a:p>
        </p:txBody>
      </p:sp>
      <p:sp>
        <p:nvSpPr>
          <p:cNvPr id="3" name="Content Placeholder 2"/>
          <p:cNvSpPr>
            <a:spLocks noGrp="1"/>
          </p:cNvSpPr>
          <p:nvPr>
            <p:ph idx="1"/>
          </p:nvPr>
        </p:nvSpPr>
        <p:spPr/>
        <p:txBody>
          <a:bodyPr numCol="1"/>
          <a:lstStyle/>
          <a:p>
            <a:pPr marL="60325" indent="0">
              <a:buNone/>
            </a:pPr>
            <a:r>
              <a:rPr lang="en-US" sz="2200" dirty="0"/>
              <a:t>&lt;!DOCTYPE html PUBLIC "-//W3C//DTD XHTML 1.0 Transitional//EN" </a:t>
            </a:r>
            <a:br>
              <a:rPr lang="en-US" sz="2200" dirty="0"/>
            </a:br>
            <a:r>
              <a:rPr lang="en-US" sz="2200" dirty="0"/>
              <a:t>	"http://www.w3.org/TR/xhtml1/DTD/xhtml1-transitional.dtd"&gt;</a:t>
            </a:r>
          </a:p>
          <a:p>
            <a:pPr marL="60325" indent="0">
              <a:buNone/>
            </a:pPr>
            <a:r>
              <a:rPr lang="en-US" sz="2200" dirty="0"/>
              <a:t>&lt;html</a:t>
            </a:r>
            <a:r>
              <a:rPr lang="en-US" sz="2200" dirty="0" smtClean="0"/>
              <a:t>&gt;</a:t>
            </a:r>
            <a:br>
              <a:rPr lang="en-US" sz="2200" dirty="0" smtClean="0"/>
            </a:br>
            <a:r>
              <a:rPr lang="en-US" sz="2200" dirty="0"/>
              <a:t> </a:t>
            </a:r>
            <a:r>
              <a:rPr lang="en-US" sz="2200" dirty="0" smtClean="0"/>
              <a:t>   &lt;</a:t>
            </a:r>
            <a:r>
              <a:rPr lang="en-US" sz="2200" dirty="0"/>
              <a:t>head</a:t>
            </a:r>
            <a:r>
              <a:rPr lang="en-US" sz="2200" dirty="0" smtClean="0"/>
              <a:t>&gt;</a:t>
            </a:r>
            <a:br>
              <a:rPr lang="en-US" sz="2200" dirty="0" smtClean="0"/>
            </a:br>
            <a:r>
              <a:rPr lang="en-US" sz="2200" dirty="0" smtClean="0"/>
              <a:t>        &lt;</a:t>
            </a:r>
            <a:r>
              <a:rPr lang="en-US" sz="2200" dirty="0"/>
              <a:t>title&gt;Rough example&lt;/title</a:t>
            </a:r>
            <a:r>
              <a:rPr lang="en-US" sz="2200" dirty="0" smtClean="0"/>
              <a:t>&gt;</a:t>
            </a:r>
            <a:br>
              <a:rPr lang="en-US" sz="2200" dirty="0" smtClean="0"/>
            </a:br>
            <a:r>
              <a:rPr lang="en-US" sz="2200" dirty="0" smtClean="0"/>
              <a:t>    &lt;</a:t>
            </a:r>
            <a:r>
              <a:rPr lang="en-US" sz="2200" dirty="0"/>
              <a:t>/head</a:t>
            </a:r>
            <a:r>
              <a:rPr lang="en-US" sz="2200" dirty="0" smtClean="0"/>
              <a:t>&gt;</a:t>
            </a:r>
            <a:br>
              <a:rPr lang="en-US" sz="2200" dirty="0" smtClean="0"/>
            </a:br>
            <a:r>
              <a:rPr lang="en-US" sz="2200" dirty="0" smtClean="0"/>
              <a:t>    &lt;</a:t>
            </a:r>
            <a:r>
              <a:rPr lang="en-US" sz="2200" dirty="0"/>
              <a:t>body</a:t>
            </a:r>
            <a:r>
              <a:rPr lang="en-US" sz="2200" dirty="0" smtClean="0"/>
              <a:t>&gt;</a:t>
            </a:r>
            <a:br>
              <a:rPr lang="en-US" sz="2200" dirty="0" smtClean="0"/>
            </a:br>
            <a:r>
              <a:rPr lang="en-US" sz="2200" dirty="0" smtClean="0"/>
              <a:t>        &lt;</a:t>
            </a:r>
            <a:r>
              <a:rPr lang="en-US" sz="2200" dirty="0"/>
              <a:t>form action=”</a:t>
            </a:r>
            <a:r>
              <a:rPr lang="en-US" sz="2200" dirty="0">
                <a:solidFill>
                  <a:srgbClr val="008000"/>
                </a:solidFill>
              </a:rPr>
              <a:t>/rough-example/form1a.jsp</a:t>
            </a:r>
            <a:r>
              <a:rPr lang="en-US" sz="2200" dirty="0"/>
              <a:t>”</a:t>
            </a:r>
            <a:r>
              <a:rPr lang="en-US" sz="2200" dirty="0" smtClean="0"/>
              <a:t>&gt;</a:t>
            </a:r>
            <a:br>
              <a:rPr lang="en-US" sz="2200" dirty="0" smtClean="0"/>
            </a:br>
            <a:r>
              <a:rPr lang="en-US" sz="2200" dirty="0" smtClean="0"/>
              <a:t>            &lt;</a:t>
            </a:r>
            <a:r>
              <a:rPr lang="en-US" sz="2200" dirty="0"/>
              <a:t>input id="input1" value="</a:t>
            </a:r>
            <a:r>
              <a:rPr lang="en-US" sz="2200" dirty="0">
                <a:solidFill>
                  <a:srgbClr val="FF0000"/>
                </a:solidFill>
              </a:rPr>
              <a:t>#{</a:t>
            </a:r>
            <a:r>
              <a:rPr lang="en-US" sz="2200" dirty="0" err="1">
                <a:solidFill>
                  <a:srgbClr val="FF0000"/>
                </a:solidFill>
              </a:rPr>
              <a:t>roughExampleBean.value</a:t>
            </a:r>
            <a:r>
              <a:rPr lang="en-US" sz="2200" dirty="0">
                <a:solidFill>
                  <a:srgbClr val="FF0000"/>
                </a:solidFill>
              </a:rPr>
              <a:t>}</a:t>
            </a:r>
            <a:r>
              <a:rPr lang="en-US" sz="2200" dirty="0"/>
              <a:t>"/</a:t>
            </a:r>
            <a:r>
              <a:rPr lang="en-US" sz="2200" dirty="0" smtClean="0"/>
              <a:t>&gt;</a:t>
            </a:r>
            <a:br>
              <a:rPr lang="en-US" sz="2200" dirty="0" smtClean="0"/>
            </a:br>
            <a:r>
              <a:rPr lang="en-US" sz="2200" dirty="0" smtClean="0"/>
              <a:t>            &lt;</a:t>
            </a:r>
            <a:r>
              <a:rPr lang="en-US" sz="2200" dirty="0"/>
              <a:t>input id="submit" type="submit" value="Submit"/</a:t>
            </a:r>
            <a:r>
              <a:rPr lang="en-US" sz="2200" dirty="0" smtClean="0"/>
              <a:t>&gt;</a:t>
            </a:r>
            <a:br>
              <a:rPr lang="en-US" sz="2200" dirty="0" smtClean="0"/>
            </a:br>
            <a:r>
              <a:rPr lang="en-US" sz="2200" dirty="0" smtClean="0"/>
              <a:t>        &lt;</a:t>
            </a:r>
            <a:r>
              <a:rPr lang="en-US" sz="2200" dirty="0"/>
              <a:t>/form</a:t>
            </a:r>
            <a:r>
              <a:rPr lang="en-US" sz="2200" dirty="0" smtClean="0"/>
              <a:t>&gt;</a:t>
            </a:r>
            <a:br>
              <a:rPr lang="en-US" sz="2200" dirty="0" smtClean="0"/>
            </a:br>
            <a:r>
              <a:rPr lang="en-US" sz="2200" dirty="0" smtClean="0"/>
              <a:t>    &lt;</a:t>
            </a:r>
            <a:r>
              <a:rPr lang="en-US" sz="2200" dirty="0"/>
              <a:t>/body</a:t>
            </a:r>
            <a:r>
              <a:rPr lang="en-US" sz="2200" dirty="0" smtClean="0"/>
              <a:t>&gt;</a:t>
            </a:r>
            <a:br>
              <a:rPr lang="en-US" sz="2200" dirty="0" smtClean="0"/>
            </a:br>
            <a:r>
              <a:rPr lang="en-US" sz="2200" dirty="0" smtClean="0"/>
              <a:t>&lt;</a:t>
            </a:r>
            <a:r>
              <a:rPr lang="en-US" sz="2200" dirty="0"/>
              <a:t>/html</a:t>
            </a:r>
            <a:r>
              <a:rPr lang="en-US" sz="2200" dirty="0" smtClean="0"/>
              <a:t>&gt;</a:t>
            </a:r>
            <a:endParaRPr lang="en-US" sz="2200" dirty="0"/>
          </a:p>
        </p:txBody>
      </p:sp>
      <p:sp>
        <p:nvSpPr>
          <p:cNvPr id="6" name="Text Placeholder 5"/>
          <p:cNvSpPr>
            <a:spLocks noGrp="1"/>
          </p:cNvSpPr>
          <p:nvPr>
            <p:ph type="body" sz="quarter" idx="13"/>
          </p:nvPr>
        </p:nvSpPr>
        <p:spPr/>
        <p:txBody>
          <a:bodyPr/>
          <a:lstStyle/>
          <a:p>
            <a:r>
              <a:rPr lang="en-US" dirty="0" smtClean="0"/>
              <a:t>Initial HTML page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22</a:t>
            </a:fld>
            <a:endParaRPr lang="en-US"/>
          </a:p>
        </p:txBody>
      </p:sp>
    </p:spTree>
    <p:extLst>
      <p:ext uri="{BB962C8B-B14F-4D97-AF65-F5344CB8AC3E}">
        <p14:creationId xmlns:p14="http://schemas.microsoft.com/office/powerpoint/2010/main" val="234610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a:t>
            </a:r>
            <a:r>
              <a:rPr lang="en-US" dirty="0" smtClean="0"/>
              <a:t>JSP example</a:t>
            </a:r>
            <a:endParaRPr lang="en-US" dirty="0"/>
          </a:p>
        </p:txBody>
      </p:sp>
      <p:sp>
        <p:nvSpPr>
          <p:cNvPr id="3" name="Content Placeholder 2"/>
          <p:cNvSpPr>
            <a:spLocks noGrp="1"/>
          </p:cNvSpPr>
          <p:nvPr>
            <p:ph idx="1"/>
          </p:nvPr>
        </p:nvSpPr>
        <p:spPr/>
        <p:txBody>
          <a:bodyPr numCol="1"/>
          <a:lstStyle/>
          <a:p>
            <a:pPr marL="60325" indent="0">
              <a:buNone/>
            </a:pPr>
            <a:r>
              <a:rPr lang="en-US" sz="2000" dirty="0"/>
              <a:t>@Named("</a:t>
            </a:r>
            <a:r>
              <a:rPr lang="en-US" sz="2000" dirty="0" err="1" smtClean="0"/>
              <a:t>roughExampleBean</a:t>
            </a:r>
            <a:r>
              <a:rPr lang="en-US" sz="2000" dirty="0" smtClean="0"/>
              <a:t>”)</a:t>
            </a:r>
            <a:br>
              <a:rPr lang="en-US" sz="2000" dirty="0" smtClean="0"/>
            </a:br>
            <a:r>
              <a:rPr lang="en-US" sz="2000" dirty="0" smtClean="0"/>
              <a:t>@</a:t>
            </a:r>
            <a:r>
              <a:rPr lang="en-US" sz="2000" dirty="0" err="1" smtClean="0"/>
              <a:t>RequestScoped</a:t>
            </a:r>
            <a:r>
              <a:rPr lang="en-US" sz="2000" dirty="0" smtClean="0"/>
              <a:t/>
            </a:r>
            <a:br>
              <a:rPr lang="en-US" sz="2000" dirty="0" smtClean="0"/>
            </a:br>
            <a:r>
              <a:rPr lang="en-US" sz="2000" dirty="0" smtClean="0"/>
              <a:t>public </a:t>
            </a:r>
            <a:r>
              <a:rPr lang="en-US" sz="2000" dirty="0"/>
              <a:t>class </a:t>
            </a:r>
            <a:r>
              <a:rPr lang="en-US" sz="2000" dirty="0" err="1"/>
              <a:t>RoughExampleBean</a:t>
            </a:r>
            <a:r>
              <a:rPr lang="en-US" sz="2000" dirty="0"/>
              <a:t> implements </a:t>
            </a:r>
            <a:r>
              <a:rPr lang="en-US" sz="2000" dirty="0" err="1"/>
              <a:t>Serializable</a:t>
            </a:r>
            <a:r>
              <a:rPr lang="en-US" sz="2000" dirty="0"/>
              <a:t> </a:t>
            </a:r>
            <a:r>
              <a:rPr lang="en-US" sz="2000" dirty="0" smtClean="0"/>
              <a:t>{</a:t>
            </a:r>
            <a:br>
              <a:rPr lang="en-US" sz="2000" dirty="0" smtClean="0"/>
            </a:br>
            <a:r>
              <a:rPr lang="en-US" sz="2000" dirty="0" smtClean="0"/>
              <a:t/>
            </a:r>
            <a:br>
              <a:rPr lang="en-US" sz="2000" dirty="0" smtClean="0"/>
            </a:br>
            <a:r>
              <a:rPr lang="en-US" sz="2000" dirty="0" smtClean="0"/>
              <a:t>    </a:t>
            </a:r>
            <a:r>
              <a:rPr lang="en-US" sz="2000" dirty="0" smtClean="0">
                <a:solidFill>
                  <a:srgbClr val="FF6600"/>
                </a:solidFill>
              </a:rPr>
              <a:t>private </a:t>
            </a:r>
            <a:r>
              <a:rPr lang="en-US" sz="2000" dirty="0">
                <a:solidFill>
                  <a:srgbClr val="FF6600"/>
                </a:solidFill>
              </a:rPr>
              <a:t>String value</a:t>
            </a:r>
            <a:r>
              <a:rPr lang="en-US" sz="2000" dirty="0" smtClean="0">
                <a:solidFill>
                  <a:srgbClr val="FF6600"/>
                </a:solidFill>
              </a:rPr>
              <a:t>;</a:t>
            </a:r>
            <a:br>
              <a:rPr lang="en-US" sz="2000" dirty="0" smtClean="0">
                <a:solidFill>
                  <a:srgbClr val="FF6600"/>
                </a:solidFill>
              </a:rPr>
            </a:br>
            <a:r>
              <a:rPr lang="en-US" sz="2000" dirty="0" smtClean="0"/>
              <a:t/>
            </a:r>
            <a:br>
              <a:rPr lang="en-US" sz="2000" dirty="0" smtClean="0"/>
            </a:br>
            <a:r>
              <a:rPr lang="en-US" sz="2000" dirty="0" smtClean="0"/>
              <a:t>    </a:t>
            </a:r>
            <a:r>
              <a:rPr lang="en-US" sz="2000" dirty="0" smtClean="0">
                <a:solidFill>
                  <a:srgbClr val="008000"/>
                </a:solidFill>
              </a:rPr>
              <a:t>@</a:t>
            </a:r>
            <a:r>
              <a:rPr lang="en-US" sz="2000" dirty="0">
                <a:solidFill>
                  <a:srgbClr val="008000"/>
                </a:solidFill>
              </a:rPr>
              <a:t>Path(value = "/</a:t>
            </a:r>
            <a:r>
              <a:rPr lang="en-US" sz="2000" dirty="0" smtClean="0">
                <a:solidFill>
                  <a:srgbClr val="008000"/>
                </a:solidFill>
              </a:rPr>
              <a:t>form1a.jsp”)</a:t>
            </a:r>
            <a:br>
              <a:rPr lang="en-US" sz="2000" dirty="0" smtClean="0">
                <a:solidFill>
                  <a:srgbClr val="008000"/>
                </a:solidFill>
              </a:rPr>
            </a:br>
            <a:r>
              <a:rPr lang="en-US" sz="2000" dirty="0" smtClean="0"/>
              <a:t>    public </a:t>
            </a:r>
            <a:r>
              <a:rPr lang="en-US" sz="2000" dirty="0"/>
              <a:t>String form1(@Inject </a:t>
            </a:r>
            <a:r>
              <a:rPr lang="en-US" sz="2000" dirty="0" err="1"/>
              <a:t>HttpServletRequest</a:t>
            </a:r>
            <a:r>
              <a:rPr lang="en-US" sz="2000" dirty="0"/>
              <a:t> request) </a:t>
            </a:r>
            <a:r>
              <a:rPr lang="en-US" sz="2000" dirty="0" smtClean="0"/>
              <a:t>{</a:t>
            </a:r>
            <a:br>
              <a:rPr lang="en-US" sz="2000" dirty="0" smtClean="0"/>
            </a:br>
            <a:r>
              <a:rPr lang="en-US" sz="2000" dirty="0" smtClean="0"/>
              <a:t>        String </a:t>
            </a:r>
            <a:r>
              <a:rPr lang="en-US" sz="2000" dirty="0"/>
              <a:t>input1 = </a:t>
            </a:r>
            <a:r>
              <a:rPr lang="en-US" sz="2000" dirty="0" err="1"/>
              <a:t>request.getParameter</a:t>
            </a:r>
            <a:r>
              <a:rPr lang="en-US" sz="2000" dirty="0"/>
              <a:t>("inputText1")</a:t>
            </a:r>
            <a:r>
              <a:rPr lang="en-US" sz="2000" dirty="0" smtClean="0"/>
              <a:t>;</a:t>
            </a:r>
            <a:br>
              <a:rPr lang="en-US" sz="2000" dirty="0" smtClean="0"/>
            </a:br>
            <a:r>
              <a:rPr lang="en-US" sz="2000" dirty="0" smtClean="0"/>
              <a:t>        </a:t>
            </a:r>
            <a:r>
              <a:rPr lang="en-US" sz="2000" dirty="0" err="1" smtClean="0"/>
              <a:t>setValue</a:t>
            </a:r>
            <a:r>
              <a:rPr lang="en-US" sz="2000" dirty="0"/>
              <a:t>("We set input1 manually to - " + input1)</a:t>
            </a:r>
            <a:r>
              <a:rPr lang="en-US" sz="2000" dirty="0" smtClean="0"/>
              <a:t>;</a:t>
            </a:r>
            <a:br>
              <a:rPr lang="en-US" sz="2000" dirty="0" smtClean="0"/>
            </a:br>
            <a:r>
              <a:rPr lang="en-US" sz="2000" dirty="0" smtClean="0"/>
              <a:t>        </a:t>
            </a:r>
            <a:r>
              <a:rPr lang="en-US" sz="2000" dirty="0" smtClean="0">
                <a:solidFill>
                  <a:srgbClr val="3366FF"/>
                </a:solidFill>
              </a:rPr>
              <a:t>return </a:t>
            </a:r>
            <a:r>
              <a:rPr lang="en-US" sz="2000" dirty="0">
                <a:solidFill>
                  <a:srgbClr val="3366FF"/>
                </a:solidFill>
              </a:rPr>
              <a:t>"/form1b.jsp”</a:t>
            </a:r>
            <a:r>
              <a:rPr lang="en-US" sz="2000" dirty="0" smtClean="0">
                <a:solidFill>
                  <a:srgbClr val="3366FF"/>
                </a:solidFill>
              </a:rPr>
              <a:t>;</a:t>
            </a:r>
            <a:br>
              <a:rPr lang="en-US" sz="2000" dirty="0" smtClean="0">
                <a:solidFill>
                  <a:srgbClr val="3366FF"/>
                </a:solidFill>
              </a:rPr>
            </a:br>
            <a:r>
              <a:rPr lang="en-US" sz="2000" dirty="0" smtClean="0"/>
              <a:t>    }</a:t>
            </a:r>
            <a:br>
              <a:rPr lang="en-US" sz="2000" dirty="0" smtClean="0"/>
            </a:br>
            <a:r>
              <a:rPr lang="en-US" sz="2000" dirty="0" smtClean="0"/>
              <a:t>    … </a:t>
            </a:r>
            <a:r>
              <a:rPr lang="en-US" sz="2000" dirty="0"/>
              <a:t>omitted </a:t>
            </a:r>
            <a:r>
              <a:rPr lang="en-US" sz="2000" dirty="0" smtClean="0"/>
              <a:t>getter/setter </a:t>
            </a:r>
            <a:r>
              <a:rPr lang="en-US" sz="2000" dirty="0"/>
              <a:t>methods </a:t>
            </a:r>
            <a:r>
              <a:rPr lang="en-US" sz="2000" dirty="0" smtClean="0"/>
              <a:t>…</a:t>
            </a:r>
            <a:br>
              <a:rPr lang="en-US" sz="2000" dirty="0" smtClean="0"/>
            </a:br>
            <a:r>
              <a:rPr lang="en-US" sz="2000" dirty="0" smtClean="0"/>
              <a:t>}</a:t>
            </a:r>
            <a:endParaRPr lang="en-US" sz="2000" dirty="0"/>
          </a:p>
          <a:p>
            <a:pPr marL="60325" indent="0">
              <a:buNone/>
            </a:pPr>
            <a:endParaRPr lang="en-US" sz="2000" dirty="0"/>
          </a:p>
        </p:txBody>
      </p:sp>
      <p:sp>
        <p:nvSpPr>
          <p:cNvPr id="6" name="Text Placeholder 5"/>
          <p:cNvSpPr>
            <a:spLocks noGrp="1"/>
          </p:cNvSpPr>
          <p:nvPr>
            <p:ph type="body" sz="quarter" idx="13"/>
          </p:nvPr>
        </p:nvSpPr>
        <p:spPr/>
        <p:txBody>
          <a:bodyPr/>
          <a:lstStyle/>
          <a:p>
            <a:r>
              <a:rPr lang="en-US" dirty="0" smtClean="0"/>
              <a:t>Managed Bean</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23</a:t>
            </a:fld>
            <a:endParaRPr lang="en-US"/>
          </a:p>
        </p:txBody>
      </p:sp>
    </p:spTree>
    <p:extLst>
      <p:ext uri="{BB962C8B-B14F-4D97-AF65-F5344CB8AC3E}">
        <p14:creationId xmlns:p14="http://schemas.microsoft.com/office/powerpoint/2010/main" val="355719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a:t>
            </a:r>
            <a:r>
              <a:rPr lang="en-US" dirty="0" smtClean="0"/>
              <a:t>JSP </a:t>
            </a:r>
            <a:r>
              <a:rPr lang="en-US" dirty="0" smtClean="0"/>
              <a:t>example</a:t>
            </a:r>
            <a:endParaRPr lang="en-US" dirty="0"/>
          </a:p>
        </p:txBody>
      </p:sp>
      <p:sp>
        <p:nvSpPr>
          <p:cNvPr id="3" name="Content Placeholder 2"/>
          <p:cNvSpPr>
            <a:spLocks noGrp="1"/>
          </p:cNvSpPr>
          <p:nvPr>
            <p:ph idx="1"/>
          </p:nvPr>
        </p:nvSpPr>
        <p:spPr/>
        <p:txBody>
          <a:bodyPr numCol="1"/>
          <a:lstStyle/>
          <a:p>
            <a:pPr marL="60325" indent="0">
              <a:buNone/>
            </a:pPr>
            <a:r>
              <a:rPr lang="en-US" sz="2000" dirty="0"/>
              <a:t>&lt;!DOCTYPE html PUBLIC "-//W3C//DTD XHTML 1.0 Transitional//</a:t>
            </a:r>
            <a:r>
              <a:rPr lang="en-US" sz="2000" dirty="0" smtClean="0"/>
              <a:t>EN” </a:t>
            </a:r>
            <a:br>
              <a:rPr lang="en-US" sz="2000" dirty="0" smtClean="0"/>
            </a:br>
            <a:r>
              <a:rPr lang="en-US" sz="2000" dirty="0" smtClean="0"/>
              <a:t>    "</a:t>
            </a:r>
            <a:r>
              <a:rPr lang="en-US" sz="2000" dirty="0"/>
              <a:t>http://www.w3.org/TR/xhtml1/DTD/xhtml1-transitional.dtd"&gt;</a:t>
            </a:r>
          </a:p>
          <a:p>
            <a:pPr marL="60325" indent="0">
              <a:buNone/>
            </a:pPr>
            <a:r>
              <a:rPr lang="en-US" sz="2000" dirty="0"/>
              <a:t>&lt;html</a:t>
            </a:r>
            <a:r>
              <a:rPr lang="en-US" sz="2000" dirty="0" smtClean="0"/>
              <a:t>&gt;</a:t>
            </a:r>
            <a:br>
              <a:rPr lang="en-US" sz="2000" dirty="0" smtClean="0"/>
            </a:br>
            <a:r>
              <a:rPr lang="en-US" sz="2000" dirty="0" smtClean="0"/>
              <a:t>    &lt;</a:t>
            </a:r>
            <a:r>
              <a:rPr lang="en-US" sz="2000" dirty="0"/>
              <a:t>head</a:t>
            </a:r>
            <a:r>
              <a:rPr lang="en-US" sz="2000" dirty="0" smtClean="0"/>
              <a:t>&gt;</a:t>
            </a:r>
            <a:br>
              <a:rPr lang="en-US" sz="2000" dirty="0" smtClean="0"/>
            </a:br>
            <a:r>
              <a:rPr lang="en-US" sz="2000" dirty="0" smtClean="0"/>
              <a:t>        &lt;</a:t>
            </a:r>
            <a:r>
              <a:rPr lang="en-US" sz="2000" dirty="0"/>
              <a:t>title&gt;Rough example result page&lt;/title</a:t>
            </a:r>
            <a:r>
              <a:rPr lang="en-US" sz="2000" dirty="0" smtClean="0"/>
              <a:t>&gt;</a:t>
            </a:r>
            <a:br>
              <a:rPr lang="en-US" sz="2000" dirty="0" smtClean="0"/>
            </a:br>
            <a:r>
              <a:rPr lang="en-US" sz="2000" dirty="0" smtClean="0"/>
              <a:t>    &lt;</a:t>
            </a:r>
            <a:r>
              <a:rPr lang="en-US" sz="2000" dirty="0"/>
              <a:t>/head</a:t>
            </a:r>
            <a:r>
              <a:rPr lang="en-US" sz="2000" dirty="0" smtClean="0"/>
              <a:t>&gt;</a:t>
            </a:r>
            <a:br>
              <a:rPr lang="en-US" sz="2000" dirty="0" smtClean="0"/>
            </a:br>
            <a:r>
              <a:rPr lang="en-US" sz="2000" dirty="0" smtClean="0"/>
              <a:t>    &lt;</a:t>
            </a:r>
            <a:r>
              <a:rPr lang="en-US" sz="2000" dirty="0"/>
              <a:t>body</a:t>
            </a:r>
            <a:r>
              <a:rPr lang="en-US" sz="2000" dirty="0" smtClean="0"/>
              <a:t>&gt;</a:t>
            </a:r>
            <a:br>
              <a:rPr lang="en-US" sz="2000" dirty="0" smtClean="0"/>
            </a:br>
            <a:r>
              <a:rPr lang="en-US" sz="2000" dirty="0" smtClean="0"/>
              <a:t>        We </a:t>
            </a:r>
            <a:r>
              <a:rPr lang="en-US" sz="2000" dirty="0"/>
              <a:t>did a POST to an action based URL and the result is: </a:t>
            </a:r>
            <a:r>
              <a:rPr lang="en-US" sz="2000" dirty="0">
                <a:solidFill>
                  <a:srgbClr val="FF0000"/>
                </a:solidFill>
              </a:rPr>
              <a:t>#{</a:t>
            </a:r>
            <a:r>
              <a:rPr lang="en-US" sz="2000" dirty="0" err="1">
                <a:solidFill>
                  <a:srgbClr val="FF0000"/>
                </a:solidFill>
              </a:rPr>
              <a:t>roughExampleBean.value</a:t>
            </a:r>
            <a:r>
              <a:rPr lang="en-US" sz="2000" dirty="0" smtClean="0">
                <a:solidFill>
                  <a:srgbClr val="FF0000"/>
                </a:solidFill>
              </a:rPr>
              <a:t>}</a:t>
            </a:r>
            <a:br>
              <a:rPr lang="en-US" sz="2000" dirty="0" smtClean="0">
                <a:solidFill>
                  <a:srgbClr val="FF0000"/>
                </a:solidFill>
              </a:rPr>
            </a:br>
            <a:r>
              <a:rPr lang="en-US" sz="2000" dirty="0" smtClean="0"/>
              <a:t>    &lt;</a:t>
            </a:r>
            <a:r>
              <a:rPr lang="en-US" sz="2000" dirty="0"/>
              <a:t>/body</a:t>
            </a:r>
            <a:r>
              <a:rPr lang="en-US" sz="2000" dirty="0" smtClean="0"/>
              <a:t>&gt;</a:t>
            </a:r>
            <a:br>
              <a:rPr lang="en-US" sz="2000" dirty="0" smtClean="0"/>
            </a:br>
            <a:r>
              <a:rPr lang="en-US" sz="2000" dirty="0" smtClean="0"/>
              <a:t>&lt;</a:t>
            </a:r>
            <a:r>
              <a:rPr lang="en-US" sz="2000" dirty="0"/>
              <a:t>/html&gt;</a:t>
            </a:r>
          </a:p>
          <a:p>
            <a:pPr marL="60325" indent="0">
              <a:buNone/>
            </a:pPr>
            <a:endParaRPr lang="en-US" sz="2000" dirty="0"/>
          </a:p>
        </p:txBody>
      </p:sp>
      <p:sp>
        <p:nvSpPr>
          <p:cNvPr id="6" name="Text Placeholder 5"/>
          <p:cNvSpPr>
            <a:spLocks noGrp="1"/>
          </p:cNvSpPr>
          <p:nvPr>
            <p:ph type="body" sz="quarter" idx="13"/>
          </p:nvPr>
        </p:nvSpPr>
        <p:spPr/>
        <p:txBody>
          <a:bodyPr/>
          <a:lstStyle/>
          <a:p>
            <a:r>
              <a:rPr lang="en-US" dirty="0" smtClean="0"/>
              <a:t>Result HTML page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24</a:t>
            </a:fld>
            <a:endParaRPr lang="en-US"/>
          </a:p>
        </p:txBody>
      </p:sp>
    </p:spTree>
    <p:extLst>
      <p:ext uri="{BB962C8B-B14F-4D97-AF65-F5344CB8AC3E}">
        <p14:creationId xmlns:p14="http://schemas.microsoft.com/office/powerpoint/2010/main" val="218890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MVC </a:t>
            </a:r>
            <a:r>
              <a:rPr lang="en-US" dirty="0"/>
              <a:t>JSR</a:t>
            </a:r>
          </a:p>
        </p:txBody>
      </p:sp>
      <p:sp>
        <p:nvSpPr>
          <p:cNvPr id="3" name="Content Placeholder 2"/>
          <p:cNvSpPr>
            <a:spLocks noGrp="1"/>
          </p:cNvSpPr>
          <p:nvPr>
            <p:ph idx="1"/>
          </p:nvPr>
        </p:nvSpPr>
        <p:spPr/>
        <p:txBody>
          <a:bodyPr numCol="1"/>
          <a:lstStyle/>
          <a:p>
            <a:r>
              <a:rPr lang="en-US" dirty="0" smtClean="0"/>
              <a:t>Initial HTML page</a:t>
            </a:r>
          </a:p>
          <a:p>
            <a:r>
              <a:rPr lang="en-US" dirty="0"/>
              <a:t>Managed </a:t>
            </a:r>
            <a:r>
              <a:rPr lang="en-US" dirty="0" smtClean="0"/>
              <a:t>Bean</a:t>
            </a:r>
          </a:p>
          <a:p>
            <a:r>
              <a:rPr lang="en-US" dirty="0" smtClean="0"/>
              <a:t>Result </a:t>
            </a:r>
            <a:r>
              <a:rPr lang="en-US" dirty="0"/>
              <a:t>HTML page</a:t>
            </a:r>
            <a:endParaRPr lang="en-US" dirty="0" smtClean="0"/>
          </a:p>
          <a:p>
            <a:pPr marL="0" indent="0">
              <a:buNone/>
            </a:pPr>
            <a:endParaRPr lang="en-US" dirty="0"/>
          </a:p>
        </p:txBody>
      </p:sp>
      <p:sp>
        <p:nvSpPr>
          <p:cNvPr id="6" name="Text Placeholder 5"/>
          <p:cNvSpPr>
            <a:spLocks noGrp="1"/>
          </p:cNvSpPr>
          <p:nvPr>
            <p:ph type="body" sz="quarter" idx="13"/>
          </p:nvPr>
        </p:nvSpPr>
        <p:spPr/>
        <p:txBody>
          <a:bodyPr/>
          <a:lstStyle/>
          <a:p>
            <a:r>
              <a:rPr lang="en-US" dirty="0" smtClean="0"/>
              <a:t>A rough </a:t>
            </a:r>
            <a:r>
              <a:rPr lang="en-US" dirty="0" err="1" smtClean="0"/>
              <a:t>Facelets</a:t>
            </a:r>
            <a:r>
              <a:rPr lang="en-US" dirty="0" smtClean="0"/>
              <a:t> example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25</a:t>
            </a:fld>
            <a:endParaRPr lang="en-US"/>
          </a:p>
        </p:txBody>
      </p:sp>
    </p:spTree>
    <p:extLst>
      <p:ext uri="{BB962C8B-B14F-4D97-AF65-F5344CB8AC3E}">
        <p14:creationId xmlns:p14="http://schemas.microsoft.com/office/powerpoint/2010/main" val="158622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a:t>
            </a:r>
            <a:r>
              <a:rPr lang="en-US" dirty="0" err="1" smtClean="0"/>
              <a:t>Facelets</a:t>
            </a:r>
            <a:r>
              <a:rPr lang="en-US" dirty="0" smtClean="0"/>
              <a:t> example</a:t>
            </a:r>
            <a:endParaRPr lang="en-US" dirty="0"/>
          </a:p>
        </p:txBody>
      </p:sp>
      <p:sp>
        <p:nvSpPr>
          <p:cNvPr id="3" name="Content Placeholder 2"/>
          <p:cNvSpPr>
            <a:spLocks noGrp="1"/>
          </p:cNvSpPr>
          <p:nvPr>
            <p:ph idx="1"/>
          </p:nvPr>
        </p:nvSpPr>
        <p:spPr/>
        <p:txBody>
          <a:bodyPr numCol="1"/>
          <a:lstStyle/>
          <a:p>
            <a:pPr marL="60325" indent="0">
              <a:buNone/>
            </a:pPr>
            <a:r>
              <a:rPr lang="en-US" sz="2200" dirty="0"/>
              <a:t>&lt;!DOCTYPE html PUBLIC "-//W3C//DTD XHTML 1.0 Transitional//EN" </a:t>
            </a:r>
            <a:br>
              <a:rPr lang="en-US" sz="2200" dirty="0"/>
            </a:br>
            <a:r>
              <a:rPr lang="en-US" sz="2200" dirty="0"/>
              <a:t>	"http://www.w3.org/TR/xhtml1/DTD/xhtml1-transitional.dtd"&gt;</a:t>
            </a:r>
          </a:p>
          <a:p>
            <a:pPr marL="60325" indent="0">
              <a:buNone/>
            </a:pPr>
            <a:r>
              <a:rPr lang="en-US" sz="2200" dirty="0"/>
              <a:t>&lt;html</a:t>
            </a:r>
            <a:r>
              <a:rPr lang="en-US" sz="2200" dirty="0" smtClean="0"/>
              <a:t>&gt;</a:t>
            </a:r>
            <a:br>
              <a:rPr lang="en-US" sz="2200" dirty="0" smtClean="0"/>
            </a:br>
            <a:r>
              <a:rPr lang="en-US" sz="2200" dirty="0"/>
              <a:t> </a:t>
            </a:r>
            <a:r>
              <a:rPr lang="en-US" sz="2200" dirty="0" smtClean="0"/>
              <a:t>   &lt;</a:t>
            </a:r>
            <a:r>
              <a:rPr lang="en-US" sz="2200" dirty="0"/>
              <a:t>head</a:t>
            </a:r>
            <a:r>
              <a:rPr lang="en-US" sz="2200" dirty="0" smtClean="0"/>
              <a:t>&gt;</a:t>
            </a:r>
            <a:br>
              <a:rPr lang="en-US" sz="2200" dirty="0" smtClean="0"/>
            </a:br>
            <a:r>
              <a:rPr lang="en-US" sz="2200" dirty="0" smtClean="0"/>
              <a:t>        &lt;</a:t>
            </a:r>
            <a:r>
              <a:rPr lang="en-US" sz="2200" dirty="0"/>
              <a:t>title&gt;Rough example&lt;/title</a:t>
            </a:r>
            <a:r>
              <a:rPr lang="en-US" sz="2200" dirty="0" smtClean="0"/>
              <a:t>&gt;</a:t>
            </a:r>
            <a:br>
              <a:rPr lang="en-US" sz="2200" dirty="0" smtClean="0"/>
            </a:br>
            <a:r>
              <a:rPr lang="en-US" sz="2200" dirty="0" smtClean="0"/>
              <a:t>    &lt;</a:t>
            </a:r>
            <a:r>
              <a:rPr lang="en-US" sz="2200" dirty="0"/>
              <a:t>/head</a:t>
            </a:r>
            <a:r>
              <a:rPr lang="en-US" sz="2200" dirty="0" smtClean="0"/>
              <a:t>&gt;</a:t>
            </a:r>
            <a:br>
              <a:rPr lang="en-US" sz="2200" dirty="0" smtClean="0"/>
            </a:br>
            <a:r>
              <a:rPr lang="en-US" sz="2200" dirty="0" smtClean="0"/>
              <a:t>    &lt;</a:t>
            </a:r>
            <a:r>
              <a:rPr lang="en-US" sz="2200" dirty="0"/>
              <a:t>body</a:t>
            </a:r>
            <a:r>
              <a:rPr lang="en-US" sz="2200" dirty="0" smtClean="0"/>
              <a:t>&gt;</a:t>
            </a:r>
            <a:br>
              <a:rPr lang="en-US" sz="2200" dirty="0" smtClean="0"/>
            </a:br>
            <a:r>
              <a:rPr lang="en-US" sz="2200" dirty="0" smtClean="0"/>
              <a:t>        &lt;</a:t>
            </a:r>
            <a:r>
              <a:rPr lang="en-US" sz="2200" dirty="0"/>
              <a:t>form action=”</a:t>
            </a:r>
            <a:r>
              <a:rPr lang="en-US" sz="2200" dirty="0">
                <a:solidFill>
                  <a:srgbClr val="008000"/>
                </a:solidFill>
              </a:rPr>
              <a:t>/rough-example/</a:t>
            </a:r>
            <a:r>
              <a:rPr lang="en-US" sz="2200" dirty="0" smtClean="0">
                <a:solidFill>
                  <a:srgbClr val="008000"/>
                </a:solidFill>
              </a:rPr>
              <a:t>form1a.xhtml</a:t>
            </a:r>
            <a:r>
              <a:rPr lang="en-US" sz="2200" dirty="0" smtClean="0"/>
              <a:t>”</a:t>
            </a:r>
            <a:r>
              <a:rPr lang="en-US" sz="2200" dirty="0" smtClean="0"/>
              <a:t>&gt;</a:t>
            </a:r>
            <a:br>
              <a:rPr lang="en-US" sz="2200" dirty="0" smtClean="0"/>
            </a:br>
            <a:r>
              <a:rPr lang="en-US" sz="2200" dirty="0" smtClean="0"/>
              <a:t>            &lt;</a:t>
            </a:r>
            <a:r>
              <a:rPr lang="en-US" sz="2200" dirty="0"/>
              <a:t>input id="input1" </a:t>
            </a:r>
            <a:r>
              <a:rPr lang="en-US" sz="2200" dirty="0" err="1" smtClean="0"/>
              <a:t>jsf:value</a:t>
            </a:r>
            <a:r>
              <a:rPr lang="en-US" sz="2200" dirty="0"/>
              <a:t>="</a:t>
            </a:r>
            <a:r>
              <a:rPr lang="en-US" sz="2200" dirty="0">
                <a:solidFill>
                  <a:srgbClr val="FF0000"/>
                </a:solidFill>
              </a:rPr>
              <a:t>#{</a:t>
            </a:r>
            <a:r>
              <a:rPr lang="en-US" sz="2200" dirty="0" err="1">
                <a:solidFill>
                  <a:srgbClr val="FF0000"/>
                </a:solidFill>
              </a:rPr>
              <a:t>roughExampleBean.value</a:t>
            </a:r>
            <a:r>
              <a:rPr lang="en-US" sz="2200" dirty="0">
                <a:solidFill>
                  <a:srgbClr val="FF0000"/>
                </a:solidFill>
              </a:rPr>
              <a:t>}</a:t>
            </a:r>
            <a:r>
              <a:rPr lang="en-US" sz="2200" dirty="0"/>
              <a:t>"/</a:t>
            </a:r>
            <a:r>
              <a:rPr lang="en-US" sz="2200" dirty="0" smtClean="0"/>
              <a:t>&gt;</a:t>
            </a:r>
            <a:br>
              <a:rPr lang="en-US" sz="2200" dirty="0" smtClean="0"/>
            </a:br>
            <a:r>
              <a:rPr lang="en-US" sz="2200" dirty="0" smtClean="0"/>
              <a:t>            &lt;</a:t>
            </a:r>
            <a:r>
              <a:rPr lang="en-US" sz="2200" dirty="0"/>
              <a:t>input id="submit" type="submit" value="Submit"/</a:t>
            </a:r>
            <a:r>
              <a:rPr lang="en-US" sz="2200" dirty="0" smtClean="0"/>
              <a:t>&gt;</a:t>
            </a:r>
            <a:br>
              <a:rPr lang="en-US" sz="2200" dirty="0" smtClean="0"/>
            </a:br>
            <a:r>
              <a:rPr lang="en-US" sz="2200" dirty="0" smtClean="0"/>
              <a:t>        &lt;</a:t>
            </a:r>
            <a:r>
              <a:rPr lang="en-US" sz="2200" dirty="0"/>
              <a:t>/form</a:t>
            </a:r>
            <a:r>
              <a:rPr lang="en-US" sz="2200" dirty="0" smtClean="0"/>
              <a:t>&gt;</a:t>
            </a:r>
            <a:br>
              <a:rPr lang="en-US" sz="2200" dirty="0" smtClean="0"/>
            </a:br>
            <a:r>
              <a:rPr lang="en-US" sz="2200" dirty="0" smtClean="0"/>
              <a:t>    &lt;</a:t>
            </a:r>
            <a:r>
              <a:rPr lang="en-US" sz="2200" dirty="0"/>
              <a:t>/body</a:t>
            </a:r>
            <a:r>
              <a:rPr lang="en-US" sz="2200" dirty="0" smtClean="0"/>
              <a:t>&gt;</a:t>
            </a:r>
            <a:br>
              <a:rPr lang="en-US" sz="2200" dirty="0" smtClean="0"/>
            </a:br>
            <a:r>
              <a:rPr lang="en-US" sz="2200" dirty="0" smtClean="0"/>
              <a:t>&lt;</a:t>
            </a:r>
            <a:r>
              <a:rPr lang="en-US" sz="2200" dirty="0"/>
              <a:t>/html</a:t>
            </a:r>
            <a:r>
              <a:rPr lang="en-US" sz="2200" dirty="0" smtClean="0"/>
              <a:t>&gt;</a:t>
            </a:r>
            <a:endParaRPr lang="en-US" sz="2200" dirty="0"/>
          </a:p>
        </p:txBody>
      </p:sp>
      <p:sp>
        <p:nvSpPr>
          <p:cNvPr id="6" name="Text Placeholder 5"/>
          <p:cNvSpPr>
            <a:spLocks noGrp="1"/>
          </p:cNvSpPr>
          <p:nvPr>
            <p:ph type="body" sz="quarter" idx="13"/>
          </p:nvPr>
        </p:nvSpPr>
        <p:spPr/>
        <p:txBody>
          <a:bodyPr/>
          <a:lstStyle/>
          <a:p>
            <a:r>
              <a:rPr lang="en-US" dirty="0" smtClean="0"/>
              <a:t>Initial HTML page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26</a:t>
            </a:fld>
            <a:endParaRPr lang="en-US"/>
          </a:p>
        </p:txBody>
      </p:sp>
    </p:spTree>
    <p:extLst>
      <p:ext uri="{BB962C8B-B14F-4D97-AF65-F5344CB8AC3E}">
        <p14:creationId xmlns:p14="http://schemas.microsoft.com/office/powerpoint/2010/main" val="309288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a:t>
            </a:r>
            <a:r>
              <a:rPr lang="en-US" dirty="0" err="1" smtClean="0"/>
              <a:t>Facelets</a:t>
            </a:r>
            <a:r>
              <a:rPr lang="en-US" dirty="0" smtClean="0"/>
              <a:t> </a:t>
            </a:r>
            <a:r>
              <a:rPr lang="en-US" dirty="0" smtClean="0"/>
              <a:t>example</a:t>
            </a:r>
            <a:endParaRPr lang="en-US" dirty="0"/>
          </a:p>
        </p:txBody>
      </p:sp>
      <p:sp>
        <p:nvSpPr>
          <p:cNvPr id="3" name="Content Placeholder 2"/>
          <p:cNvSpPr>
            <a:spLocks noGrp="1"/>
          </p:cNvSpPr>
          <p:nvPr>
            <p:ph idx="1"/>
          </p:nvPr>
        </p:nvSpPr>
        <p:spPr/>
        <p:txBody>
          <a:bodyPr numCol="1"/>
          <a:lstStyle/>
          <a:p>
            <a:pPr marL="60325" indent="0">
              <a:buNone/>
            </a:pPr>
            <a:r>
              <a:rPr lang="en-US" sz="2000" dirty="0"/>
              <a:t>@Named("</a:t>
            </a:r>
            <a:r>
              <a:rPr lang="en-US" sz="2000" dirty="0" err="1" smtClean="0"/>
              <a:t>roughExampleBean</a:t>
            </a:r>
            <a:r>
              <a:rPr lang="en-US" sz="2000" dirty="0" smtClean="0"/>
              <a:t>”)</a:t>
            </a:r>
            <a:br>
              <a:rPr lang="en-US" sz="2000" dirty="0" smtClean="0"/>
            </a:br>
            <a:r>
              <a:rPr lang="en-US" sz="2000" dirty="0" smtClean="0"/>
              <a:t>@</a:t>
            </a:r>
            <a:r>
              <a:rPr lang="en-US" sz="2000" dirty="0" err="1" smtClean="0"/>
              <a:t>RequestScoped</a:t>
            </a:r>
            <a:r>
              <a:rPr lang="en-US" sz="2000" dirty="0" smtClean="0"/>
              <a:t/>
            </a:r>
            <a:br>
              <a:rPr lang="en-US" sz="2000" dirty="0" smtClean="0"/>
            </a:br>
            <a:r>
              <a:rPr lang="en-US" sz="2000" dirty="0" smtClean="0"/>
              <a:t>public </a:t>
            </a:r>
            <a:r>
              <a:rPr lang="en-US" sz="2000" dirty="0"/>
              <a:t>class </a:t>
            </a:r>
            <a:r>
              <a:rPr lang="en-US" sz="2000" dirty="0" err="1"/>
              <a:t>RoughExampleBean</a:t>
            </a:r>
            <a:r>
              <a:rPr lang="en-US" sz="2000" dirty="0"/>
              <a:t> implements </a:t>
            </a:r>
            <a:r>
              <a:rPr lang="en-US" sz="2000" dirty="0" err="1"/>
              <a:t>Serializable</a:t>
            </a:r>
            <a:r>
              <a:rPr lang="en-US" sz="2000" dirty="0"/>
              <a:t> </a:t>
            </a:r>
            <a:r>
              <a:rPr lang="en-US" sz="2000" dirty="0" smtClean="0"/>
              <a:t>{</a:t>
            </a:r>
            <a:br>
              <a:rPr lang="en-US" sz="2000" dirty="0" smtClean="0"/>
            </a:br>
            <a:r>
              <a:rPr lang="en-US" sz="2000" dirty="0" smtClean="0"/>
              <a:t/>
            </a:r>
            <a:br>
              <a:rPr lang="en-US" sz="2000" dirty="0" smtClean="0"/>
            </a:br>
            <a:r>
              <a:rPr lang="en-US" sz="2000" dirty="0" smtClean="0"/>
              <a:t>    </a:t>
            </a:r>
            <a:r>
              <a:rPr lang="en-US" sz="2000" dirty="0" smtClean="0">
                <a:solidFill>
                  <a:srgbClr val="FF6600"/>
                </a:solidFill>
              </a:rPr>
              <a:t>private </a:t>
            </a:r>
            <a:r>
              <a:rPr lang="en-US" sz="2000" dirty="0">
                <a:solidFill>
                  <a:srgbClr val="FF6600"/>
                </a:solidFill>
              </a:rPr>
              <a:t>String value</a:t>
            </a:r>
            <a:r>
              <a:rPr lang="en-US" sz="2000" dirty="0" smtClean="0">
                <a:solidFill>
                  <a:srgbClr val="FF6600"/>
                </a:solidFill>
              </a:rPr>
              <a:t>;</a:t>
            </a:r>
            <a:br>
              <a:rPr lang="en-US" sz="2000" dirty="0" smtClean="0">
                <a:solidFill>
                  <a:srgbClr val="FF6600"/>
                </a:solidFill>
              </a:rPr>
            </a:br>
            <a:r>
              <a:rPr lang="en-US" sz="2000" dirty="0" smtClean="0"/>
              <a:t/>
            </a:r>
            <a:br>
              <a:rPr lang="en-US" sz="2000" dirty="0" smtClean="0"/>
            </a:br>
            <a:r>
              <a:rPr lang="en-US" sz="2000" dirty="0" smtClean="0"/>
              <a:t>    </a:t>
            </a:r>
            <a:r>
              <a:rPr lang="en-US" sz="2000" dirty="0" smtClean="0">
                <a:solidFill>
                  <a:srgbClr val="008000"/>
                </a:solidFill>
              </a:rPr>
              <a:t>@</a:t>
            </a:r>
            <a:r>
              <a:rPr lang="en-US" sz="2000" dirty="0">
                <a:solidFill>
                  <a:srgbClr val="008000"/>
                </a:solidFill>
              </a:rPr>
              <a:t>Path(value = "/</a:t>
            </a:r>
            <a:r>
              <a:rPr lang="en-US" sz="2000" dirty="0" smtClean="0">
                <a:solidFill>
                  <a:srgbClr val="008000"/>
                </a:solidFill>
              </a:rPr>
              <a:t>form1a.xhtml”</a:t>
            </a:r>
            <a:r>
              <a:rPr lang="en-US" sz="2000" dirty="0" smtClean="0">
                <a:solidFill>
                  <a:srgbClr val="008000"/>
                </a:solidFill>
              </a:rPr>
              <a:t>)</a:t>
            </a:r>
            <a:br>
              <a:rPr lang="en-US" sz="2000" dirty="0" smtClean="0">
                <a:solidFill>
                  <a:srgbClr val="008000"/>
                </a:solidFill>
              </a:rPr>
            </a:br>
            <a:r>
              <a:rPr lang="en-US" sz="2000" dirty="0" smtClean="0"/>
              <a:t>    public </a:t>
            </a:r>
            <a:r>
              <a:rPr lang="en-US" sz="2000" dirty="0"/>
              <a:t>String form1(@Inject </a:t>
            </a:r>
            <a:r>
              <a:rPr lang="en-US" sz="2000" dirty="0" err="1"/>
              <a:t>HttpServletRequest</a:t>
            </a:r>
            <a:r>
              <a:rPr lang="en-US" sz="2000" dirty="0"/>
              <a:t> request) </a:t>
            </a:r>
            <a:r>
              <a:rPr lang="en-US" sz="2000" dirty="0" smtClean="0"/>
              <a:t>{</a:t>
            </a:r>
            <a:br>
              <a:rPr lang="en-US" sz="2000" dirty="0" smtClean="0"/>
            </a:br>
            <a:r>
              <a:rPr lang="en-US" sz="2000" dirty="0" smtClean="0"/>
              <a:t>        String </a:t>
            </a:r>
            <a:r>
              <a:rPr lang="en-US" sz="2000" dirty="0"/>
              <a:t>input1 = </a:t>
            </a:r>
            <a:r>
              <a:rPr lang="en-US" sz="2000" dirty="0" err="1"/>
              <a:t>request.getParameter</a:t>
            </a:r>
            <a:r>
              <a:rPr lang="en-US" sz="2000" dirty="0"/>
              <a:t>("inputText1")</a:t>
            </a:r>
            <a:r>
              <a:rPr lang="en-US" sz="2000" dirty="0" smtClean="0"/>
              <a:t>;</a:t>
            </a:r>
            <a:br>
              <a:rPr lang="en-US" sz="2000" dirty="0" smtClean="0"/>
            </a:br>
            <a:r>
              <a:rPr lang="en-US" sz="2000" dirty="0" smtClean="0"/>
              <a:t>        </a:t>
            </a:r>
            <a:r>
              <a:rPr lang="en-US" sz="2000" dirty="0" err="1" smtClean="0"/>
              <a:t>setValue</a:t>
            </a:r>
            <a:r>
              <a:rPr lang="en-US" sz="2000" dirty="0"/>
              <a:t>("We set input1 manually to - " + input1)</a:t>
            </a:r>
            <a:r>
              <a:rPr lang="en-US" sz="2000" dirty="0" smtClean="0"/>
              <a:t>;</a:t>
            </a:r>
            <a:br>
              <a:rPr lang="en-US" sz="2000" dirty="0" smtClean="0"/>
            </a:br>
            <a:r>
              <a:rPr lang="en-US" sz="2000" dirty="0" smtClean="0"/>
              <a:t>        </a:t>
            </a:r>
            <a:r>
              <a:rPr lang="en-US" sz="2000" dirty="0" smtClean="0">
                <a:solidFill>
                  <a:srgbClr val="3366FF"/>
                </a:solidFill>
              </a:rPr>
              <a:t>return </a:t>
            </a:r>
            <a:r>
              <a:rPr lang="en-US" sz="2000" dirty="0">
                <a:solidFill>
                  <a:srgbClr val="3366FF"/>
                </a:solidFill>
              </a:rPr>
              <a:t>"/</a:t>
            </a:r>
            <a:r>
              <a:rPr lang="en-US" sz="2000" dirty="0" smtClean="0">
                <a:solidFill>
                  <a:srgbClr val="3366FF"/>
                </a:solidFill>
              </a:rPr>
              <a:t>form1b.xhtml”</a:t>
            </a:r>
            <a:r>
              <a:rPr lang="en-US" sz="2000" dirty="0" smtClean="0">
                <a:solidFill>
                  <a:srgbClr val="3366FF"/>
                </a:solidFill>
              </a:rPr>
              <a:t>;</a:t>
            </a:r>
            <a:br>
              <a:rPr lang="en-US" sz="2000" dirty="0" smtClean="0">
                <a:solidFill>
                  <a:srgbClr val="3366FF"/>
                </a:solidFill>
              </a:rPr>
            </a:br>
            <a:r>
              <a:rPr lang="en-US" sz="2000" dirty="0" smtClean="0"/>
              <a:t>    }</a:t>
            </a:r>
            <a:br>
              <a:rPr lang="en-US" sz="2000" dirty="0" smtClean="0"/>
            </a:br>
            <a:r>
              <a:rPr lang="en-US" sz="2000" dirty="0" smtClean="0"/>
              <a:t>    … </a:t>
            </a:r>
            <a:r>
              <a:rPr lang="en-US" sz="2000" dirty="0"/>
              <a:t>omitted </a:t>
            </a:r>
            <a:r>
              <a:rPr lang="en-US" sz="2000" dirty="0" smtClean="0"/>
              <a:t>getter/setter </a:t>
            </a:r>
            <a:r>
              <a:rPr lang="en-US" sz="2000" dirty="0"/>
              <a:t>methods </a:t>
            </a:r>
            <a:r>
              <a:rPr lang="en-US" sz="2000" dirty="0" smtClean="0"/>
              <a:t>…</a:t>
            </a:r>
            <a:br>
              <a:rPr lang="en-US" sz="2000" dirty="0" smtClean="0"/>
            </a:br>
            <a:r>
              <a:rPr lang="en-US" sz="2000" dirty="0" smtClean="0"/>
              <a:t>}</a:t>
            </a:r>
            <a:endParaRPr lang="en-US" sz="2000" dirty="0"/>
          </a:p>
          <a:p>
            <a:pPr marL="60325" indent="0">
              <a:buNone/>
            </a:pPr>
            <a:endParaRPr lang="en-US" sz="2000" dirty="0"/>
          </a:p>
        </p:txBody>
      </p:sp>
      <p:sp>
        <p:nvSpPr>
          <p:cNvPr id="6" name="Text Placeholder 5"/>
          <p:cNvSpPr>
            <a:spLocks noGrp="1"/>
          </p:cNvSpPr>
          <p:nvPr>
            <p:ph type="body" sz="quarter" idx="13"/>
          </p:nvPr>
        </p:nvSpPr>
        <p:spPr/>
        <p:txBody>
          <a:bodyPr/>
          <a:lstStyle/>
          <a:p>
            <a:r>
              <a:rPr lang="en-US" dirty="0" smtClean="0"/>
              <a:t>Managed Bean</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27</a:t>
            </a:fld>
            <a:endParaRPr lang="en-US"/>
          </a:p>
        </p:txBody>
      </p:sp>
    </p:spTree>
    <p:extLst>
      <p:ext uri="{BB962C8B-B14F-4D97-AF65-F5344CB8AC3E}">
        <p14:creationId xmlns:p14="http://schemas.microsoft.com/office/powerpoint/2010/main" val="37901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a:t>
            </a:r>
            <a:r>
              <a:rPr lang="en-US" dirty="0" err="1" smtClean="0"/>
              <a:t>Facelets</a:t>
            </a:r>
            <a:r>
              <a:rPr lang="en-US" dirty="0" smtClean="0"/>
              <a:t> </a:t>
            </a:r>
            <a:r>
              <a:rPr lang="en-US" dirty="0" smtClean="0"/>
              <a:t>example</a:t>
            </a:r>
            <a:endParaRPr lang="en-US" dirty="0"/>
          </a:p>
        </p:txBody>
      </p:sp>
      <p:sp>
        <p:nvSpPr>
          <p:cNvPr id="3" name="Content Placeholder 2"/>
          <p:cNvSpPr>
            <a:spLocks noGrp="1"/>
          </p:cNvSpPr>
          <p:nvPr>
            <p:ph idx="1"/>
          </p:nvPr>
        </p:nvSpPr>
        <p:spPr/>
        <p:txBody>
          <a:bodyPr numCol="1"/>
          <a:lstStyle/>
          <a:p>
            <a:pPr marL="60325" indent="0">
              <a:buNone/>
            </a:pPr>
            <a:r>
              <a:rPr lang="en-US" sz="2000" dirty="0"/>
              <a:t>&lt;!DOCTYPE html PUBLIC "-//W3C//DTD XHTML 1.0 Transitional//</a:t>
            </a:r>
            <a:r>
              <a:rPr lang="en-US" sz="2000" dirty="0" smtClean="0"/>
              <a:t>EN” </a:t>
            </a:r>
            <a:br>
              <a:rPr lang="en-US" sz="2000" dirty="0" smtClean="0"/>
            </a:br>
            <a:r>
              <a:rPr lang="en-US" sz="2000" dirty="0" smtClean="0"/>
              <a:t>    "</a:t>
            </a:r>
            <a:r>
              <a:rPr lang="en-US" sz="2000" dirty="0"/>
              <a:t>http://www.w3.org/TR/xhtml1/DTD/xhtml1-transitional.dtd"&gt;</a:t>
            </a:r>
          </a:p>
          <a:p>
            <a:pPr marL="60325" indent="0">
              <a:buNone/>
            </a:pPr>
            <a:r>
              <a:rPr lang="en-US" sz="2000" dirty="0"/>
              <a:t>&lt;html</a:t>
            </a:r>
            <a:r>
              <a:rPr lang="en-US" sz="2000" dirty="0" smtClean="0"/>
              <a:t>&gt;</a:t>
            </a:r>
            <a:br>
              <a:rPr lang="en-US" sz="2000" dirty="0" smtClean="0"/>
            </a:br>
            <a:r>
              <a:rPr lang="en-US" sz="2000" dirty="0" smtClean="0"/>
              <a:t>    &lt;</a:t>
            </a:r>
            <a:r>
              <a:rPr lang="en-US" sz="2000" dirty="0"/>
              <a:t>head</a:t>
            </a:r>
            <a:r>
              <a:rPr lang="en-US" sz="2000" dirty="0" smtClean="0"/>
              <a:t>&gt;</a:t>
            </a:r>
            <a:br>
              <a:rPr lang="en-US" sz="2000" dirty="0" smtClean="0"/>
            </a:br>
            <a:r>
              <a:rPr lang="en-US" sz="2000" dirty="0" smtClean="0"/>
              <a:t>        &lt;</a:t>
            </a:r>
            <a:r>
              <a:rPr lang="en-US" sz="2000" dirty="0"/>
              <a:t>title&gt;Rough example result page&lt;/title</a:t>
            </a:r>
            <a:r>
              <a:rPr lang="en-US" sz="2000" dirty="0" smtClean="0"/>
              <a:t>&gt;</a:t>
            </a:r>
            <a:br>
              <a:rPr lang="en-US" sz="2000" dirty="0" smtClean="0"/>
            </a:br>
            <a:r>
              <a:rPr lang="en-US" sz="2000" dirty="0" smtClean="0"/>
              <a:t>    &lt;</a:t>
            </a:r>
            <a:r>
              <a:rPr lang="en-US" sz="2000" dirty="0"/>
              <a:t>/head</a:t>
            </a:r>
            <a:r>
              <a:rPr lang="en-US" sz="2000" dirty="0" smtClean="0"/>
              <a:t>&gt;</a:t>
            </a:r>
            <a:br>
              <a:rPr lang="en-US" sz="2000" dirty="0" smtClean="0"/>
            </a:br>
            <a:r>
              <a:rPr lang="en-US" sz="2000" dirty="0" smtClean="0"/>
              <a:t>    &lt;</a:t>
            </a:r>
            <a:r>
              <a:rPr lang="en-US" sz="2000" dirty="0"/>
              <a:t>body</a:t>
            </a:r>
            <a:r>
              <a:rPr lang="en-US" sz="2000" dirty="0" smtClean="0"/>
              <a:t>&gt;</a:t>
            </a:r>
            <a:br>
              <a:rPr lang="en-US" sz="2000" dirty="0" smtClean="0"/>
            </a:br>
            <a:r>
              <a:rPr lang="en-US" sz="2000" dirty="0" smtClean="0"/>
              <a:t>        We </a:t>
            </a:r>
            <a:r>
              <a:rPr lang="en-US" sz="2000" dirty="0"/>
              <a:t>did a POST to an action based URL and the result is: </a:t>
            </a:r>
            <a:r>
              <a:rPr lang="en-US" sz="2000" dirty="0">
                <a:solidFill>
                  <a:srgbClr val="FF0000"/>
                </a:solidFill>
              </a:rPr>
              <a:t>#{</a:t>
            </a:r>
            <a:r>
              <a:rPr lang="en-US" sz="2000" dirty="0" err="1">
                <a:solidFill>
                  <a:srgbClr val="FF0000"/>
                </a:solidFill>
              </a:rPr>
              <a:t>roughExampleBean.value</a:t>
            </a:r>
            <a:r>
              <a:rPr lang="en-US" sz="2000" dirty="0" smtClean="0">
                <a:solidFill>
                  <a:srgbClr val="FF0000"/>
                </a:solidFill>
              </a:rPr>
              <a:t>}</a:t>
            </a:r>
            <a:br>
              <a:rPr lang="en-US" sz="2000" dirty="0" smtClean="0">
                <a:solidFill>
                  <a:srgbClr val="FF0000"/>
                </a:solidFill>
              </a:rPr>
            </a:br>
            <a:r>
              <a:rPr lang="en-US" sz="2000" dirty="0" smtClean="0"/>
              <a:t>    &lt;</a:t>
            </a:r>
            <a:r>
              <a:rPr lang="en-US" sz="2000" dirty="0"/>
              <a:t>/body</a:t>
            </a:r>
            <a:r>
              <a:rPr lang="en-US" sz="2000" dirty="0" smtClean="0"/>
              <a:t>&gt;</a:t>
            </a:r>
            <a:br>
              <a:rPr lang="en-US" sz="2000" dirty="0" smtClean="0"/>
            </a:br>
            <a:r>
              <a:rPr lang="en-US" sz="2000" dirty="0" smtClean="0"/>
              <a:t>&lt;</a:t>
            </a:r>
            <a:r>
              <a:rPr lang="en-US" sz="2000" dirty="0"/>
              <a:t>/html&gt;</a:t>
            </a:r>
          </a:p>
          <a:p>
            <a:pPr marL="60325" indent="0">
              <a:buNone/>
            </a:pPr>
            <a:endParaRPr lang="en-US" sz="2000" dirty="0"/>
          </a:p>
        </p:txBody>
      </p:sp>
      <p:sp>
        <p:nvSpPr>
          <p:cNvPr id="6" name="Text Placeholder 5"/>
          <p:cNvSpPr>
            <a:spLocks noGrp="1"/>
          </p:cNvSpPr>
          <p:nvPr>
            <p:ph type="body" sz="quarter" idx="13"/>
          </p:nvPr>
        </p:nvSpPr>
        <p:spPr/>
        <p:txBody>
          <a:bodyPr/>
          <a:lstStyle/>
          <a:p>
            <a:r>
              <a:rPr lang="en-US" dirty="0" smtClean="0"/>
              <a:t>Result HTML page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28</a:t>
            </a:fld>
            <a:endParaRPr lang="en-US"/>
          </a:p>
        </p:txBody>
      </p:sp>
    </p:spTree>
    <p:extLst>
      <p:ext uri="{BB962C8B-B14F-4D97-AF65-F5344CB8AC3E}">
        <p14:creationId xmlns:p14="http://schemas.microsoft.com/office/powerpoint/2010/main" val="307101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a:t>
            </a:r>
            <a:endParaRPr lang="en-US" dirty="0"/>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29</a:t>
            </a:fld>
            <a:endParaRPr lang="en-US"/>
          </a:p>
        </p:txBody>
      </p:sp>
    </p:spTree>
    <p:extLst>
      <p:ext uri="{BB962C8B-B14F-4D97-AF65-F5344CB8AC3E}">
        <p14:creationId xmlns:p14="http://schemas.microsoft.com/office/powerpoint/2010/main" val="91172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MVC in </a:t>
            </a:r>
            <a:r>
              <a:rPr lang="en-US" dirty="0" err="1" smtClean="0"/>
              <a:t>JavaEE</a:t>
            </a:r>
            <a:r>
              <a:rPr lang="en-US" dirty="0" smtClean="0"/>
              <a:t> 8</a:t>
            </a:r>
            <a:endParaRPr lang="en-US" dirty="0"/>
          </a:p>
        </p:txBody>
      </p:sp>
      <p:sp>
        <p:nvSpPr>
          <p:cNvPr id="3" name="Subtitle 2"/>
          <p:cNvSpPr>
            <a:spLocks noGrp="1"/>
          </p:cNvSpPr>
          <p:nvPr>
            <p:ph type="subTitle" idx="1"/>
          </p:nvPr>
        </p:nvSpPr>
        <p:spPr/>
        <p:txBody>
          <a:bodyPr/>
          <a:lstStyle/>
          <a:p>
            <a:endParaRPr lang="en-US" dirty="0"/>
          </a:p>
        </p:txBody>
      </p:sp>
      <p:sp>
        <p:nvSpPr>
          <p:cNvPr id="6" name="Text Placeholder 5"/>
          <p:cNvSpPr>
            <a:spLocks noGrp="1"/>
          </p:cNvSpPr>
          <p:nvPr>
            <p:ph type="body" sz="quarter" idx="13"/>
          </p:nvPr>
        </p:nvSpPr>
        <p:spPr/>
        <p:txBody>
          <a:bodyPr/>
          <a:lstStyle/>
          <a:p>
            <a:r>
              <a:rPr lang="en-US" dirty="0"/>
              <a:t>Manfred </a:t>
            </a:r>
            <a:r>
              <a:rPr lang="en-US" dirty="0" err="1" smtClean="0"/>
              <a:t>Riem</a:t>
            </a:r>
            <a:endParaRPr lang="en-US" dirty="0" smtClean="0"/>
          </a:p>
          <a:p>
            <a:r>
              <a:rPr lang="en-US" dirty="0"/>
              <a:t>Principal Member of Technical </a:t>
            </a:r>
            <a:r>
              <a:rPr lang="en-US" dirty="0" smtClean="0"/>
              <a:t>Staff</a:t>
            </a:r>
          </a:p>
          <a:p>
            <a:endParaRPr lang="en-US" dirty="0"/>
          </a:p>
          <a:p>
            <a:r>
              <a:rPr lang="en-US" dirty="0" smtClean="0"/>
              <a:t>September, 2014</a:t>
            </a:r>
            <a:endParaRPr lang="en-US" dirty="0"/>
          </a:p>
        </p:txBody>
      </p:sp>
      <p:pic>
        <p:nvPicPr>
          <p:cNvPr id="16" name="Picture 15"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
        <p:nvSpPr>
          <p:cNvPr id="4" name="TextBox 3"/>
          <p:cNvSpPr txBox="1"/>
          <p:nvPr/>
        </p:nvSpPr>
        <p:spPr>
          <a:xfrm>
            <a:off x="1050761" y="118773"/>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336776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30</a:t>
            </a:fld>
            <a:endParaRPr lang="en-US"/>
          </a:p>
        </p:txBody>
      </p:sp>
    </p:spTree>
    <p:extLst>
      <p:ext uri="{BB962C8B-B14F-4D97-AF65-F5344CB8AC3E}">
        <p14:creationId xmlns:p14="http://schemas.microsoft.com/office/powerpoint/2010/main" val="11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31</a:t>
            </a:fld>
            <a:endParaRPr lang="en-US"/>
          </a:p>
        </p:txBody>
      </p:sp>
    </p:spTree>
    <p:extLst>
      <p:ext uri="{BB962C8B-B14F-4D97-AF65-F5344CB8AC3E}">
        <p14:creationId xmlns:p14="http://schemas.microsoft.com/office/powerpoint/2010/main" val="14609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98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4</a:t>
            </a:fld>
            <a:endParaRPr lang="en-US"/>
          </a:p>
        </p:txBody>
      </p:sp>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Agenda</a:t>
            </a:r>
            <a:endParaRPr lang="en-US" dirty="0"/>
          </a:p>
        </p:txBody>
      </p:sp>
      <p:sp>
        <p:nvSpPr>
          <p:cNvPr id="3" name="Content Placeholder 2"/>
          <p:cNvSpPr>
            <a:spLocks noGrp="1"/>
          </p:cNvSpPr>
          <p:nvPr>
            <p:ph idx="1"/>
          </p:nvPr>
        </p:nvSpPr>
        <p:spPr/>
        <p:txBody>
          <a:bodyPr/>
          <a:lstStyle/>
          <a:p>
            <a:r>
              <a:rPr lang="en-US" dirty="0" smtClean="0"/>
              <a:t>MVC</a:t>
            </a:r>
          </a:p>
          <a:p>
            <a:pPr lvl="1"/>
            <a:r>
              <a:rPr lang="en-US" dirty="0" smtClean="0"/>
              <a:t>What is MVC?</a:t>
            </a:r>
          </a:p>
          <a:p>
            <a:pPr lvl="1"/>
            <a:r>
              <a:rPr lang="en-US" dirty="0" smtClean="0"/>
              <a:t>Different styles of MVC</a:t>
            </a:r>
          </a:p>
          <a:p>
            <a:r>
              <a:rPr lang="en-US" dirty="0" smtClean="0"/>
              <a:t>MVC 1.0 JSR</a:t>
            </a:r>
          </a:p>
          <a:p>
            <a:pPr lvl="1"/>
            <a:r>
              <a:rPr lang="en-US" dirty="0" smtClean="0"/>
              <a:t>A rough JSP example</a:t>
            </a:r>
          </a:p>
          <a:p>
            <a:pPr lvl="1"/>
            <a:r>
              <a:rPr lang="en-US" dirty="0" smtClean="0"/>
              <a:t>A rough </a:t>
            </a:r>
            <a:r>
              <a:rPr lang="en-US" dirty="0" err="1" smtClean="0"/>
              <a:t>Facelets</a:t>
            </a:r>
            <a:r>
              <a:rPr lang="en-US" dirty="0" smtClean="0"/>
              <a:t> example</a:t>
            </a:r>
          </a:p>
          <a:p>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5</a:t>
            </a:fld>
            <a:endParaRPr lang="en-US"/>
          </a:p>
        </p:txBody>
      </p:sp>
    </p:spTree>
    <p:extLst>
      <p:ext uri="{BB962C8B-B14F-4D97-AF65-F5344CB8AC3E}">
        <p14:creationId xmlns:p14="http://schemas.microsoft.com/office/powerpoint/2010/main" val="210558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MVC?</a:t>
            </a:r>
          </a:p>
        </p:txBody>
      </p:sp>
      <p:sp>
        <p:nvSpPr>
          <p:cNvPr id="3" name="Content Placeholder 2"/>
          <p:cNvSpPr>
            <a:spLocks noGrp="1"/>
          </p:cNvSpPr>
          <p:nvPr>
            <p:ph idx="1"/>
          </p:nvPr>
        </p:nvSpPr>
        <p:spPr/>
        <p:txBody>
          <a:bodyPr/>
          <a:lstStyle/>
          <a:p>
            <a:r>
              <a:rPr lang="en-US" dirty="0"/>
              <a:t>MVC is a pattern used to implement a user interface (UI).</a:t>
            </a:r>
          </a:p>
          <a:p>
            <a:r>
              <a:rPr lang="en-US" dirty="0"/>
              <a:t>It consists of 3 major components</a:t>
            </a:r>
          </a:p>
          <a:p>
            <a:pPr lvl="1"/>
            <a:r>
              <a:rPr lang="en-US" dirty="0"/>
              <a:t>Model (M) </a:t>
            </a:r>
          </a:p>
          <a:p>
            <a:pPr lvl="1"/>
            <a:r>
              <a:rPr lang="en-US" dirty="0"/>
              <a:t>View (V)</a:t>
            </a:r>
          </a:p>
          <a:p>
            <a:pPr lvl="1"/>
            <a:r>
              <a:rPr lang="en-US" dirty="0"/>
              <a:t>Controller (C)</a:t>
            </a:r>
          </a:p>
          <a:p>
            <a:r>
              <a:rPr lang="en-US" dirty="0"/>
              <a:t>Each of the components </a:t>
            </a:r>
            <a:r>
              <a:rPr lang="en-US" dirty="0" smtClean="0"/>
              <a:t>has a </a:t>
            </a:r>
            <a:r>
              <a:rPr lang="en-US" dirty="0"/>
              <a:t>distinct responsibility which </a:t>
            </a:r>
            <a:r>
              <a:rPr lang="en-US" dirty="0" smtClean="0"/>
              <a:t>is covered </a:t>
            </a:r>
            <a:r>
              <a:rPr lang="en-US" dirty="0"/>
              <a:t>in the next slides</a:t>
            </a:r>
          </a:p>
          <a:p>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6</a:t>
            </a:fld>
            <a:endParaRPr lang="en-US"/>
          </a:p>
        </p:txBody>
      </p:sp>
    </p:spTree>
    <p:extLst>
      <p:ext uri="{BB962C8B-B14F-4D97-AF65-F5344CB8AC3E}">
        <p14:creationId xmlns:p14="http://schemas.microsoft.com/office/powerpoint/2010/main" val="36487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The </a:t>
            </a:r>
            <a:r>
              <a:rPr lang="en-US" dirty="0"/>
              <a:t>M in </a:t>
            </a:r>
            <a:r>
              <a:rPr lang="en-US" dirty="0" smtClean="0"/>
              <a:t>MVC</a:t>
            </a:r>
            <a:endParaRPr lang="en-US" dirty="0"/>
          </a:p>
        </p:txBody>
      </p:sp>
      <p:sp>
        <p:nvSpPr>
          <p:cNvPr id="3" name="Content Placeholder 2"/>
          <p:cNvSpPr>
            <a:spLocks noGrp="1"/>
          </p:cNvSpPr>
          <p:nvPr>
            <p:ph idx="1"/>
          </p:nvPr>
        </p:nvSpPr>
        <p:spPr/>
        <p:txBody>
          <a:bodyPr/>
          <a:lstStyle/>
          <a:p>
            <a:r>
              <a:rPr lang="en-US" dirty="0"/>
              <a:t>The model is the interim state you want to keep when you are building an application that shows a user interface</a:t>
            </a:r>
          </a:p>
          <a:p>
            <a:r>
              <a:rPr lang="en-US" dirty="0"/>
              <a:t>Examples</a:t>
            </a:r>
          </a:p>
          <a:p>
            <a:pPr lvl="1"/>
            <a:r>
              <a:rPr lang="en-US" dirty="0"/>
              <a:t>Who is logged in</a:t>
            </a:r>
          </a:p>
          <a:p>
            <a:pPr lvl="1"/>
            <a:r>
              <a:rPr lang="en-US" dirty="0"/>
              <a:t>What are they trying to buy</a:t>
            </a:r>
          </a:p>
          <a:p>
            <a:pPr lvl="1"/>
            <a:r>
              <a:rPr lang="en-US" dirty="0"/>
              <a:t>What page are they on in a multi page flow</a:t>
            </a:r>
          </a:p>
          <a:p>
            <a:pPr marL="0" indent="0">
              <a:buNone/>
            </a:pPr>
            <a:endParaRPr lang="en-US" dirty="0"/>
          </a:p>
        </p:txBody>
      </p:sp>
      <p:sp>
        <p:nvSpPr>
          <p:cNvPr id="6" name="Text Placeholder 5"/>
          <p:cNvSpPr>
            <a:spLocks noGrp="1"/>
          </p:cNvSpPr>
          <p:nvPr>
            <p:ph type="body" sz="quarter" idx="13"/>
          </p:nvPr>
        </p:nvSpPr>
        <p:spPr/>
        <p:txBody>
          <a:bodyPr/>
          <a:lstStyle/>
          <a:p>
            <a:r>
              <a:rPr lang="en-US" dirty="0"/>
              <a:t>The Model</a:t>
            </a:r>
          </a:p>
        </p:txBody>
      </p:sp>
      <p:sp>
        <p:nvSpPr>
          <p:cNvPr id="5" name="Slide Number Placeholder 4"/>
          <p:cNvSpPr>
            <a:spLocks noGrp="1"/>
          </p:cNvSpPr>
          <p:nvPr>
            <p:ph type="sldNum" sz="quarter" idx="12"/>
          </p:nvPr>
        </p:nvSpPr>
        <p:spPr/>
        <p:txBody>
          <a:bodyPr/>
          <a:lstStyle/>
          <a:p>
            <a:fld id="{C51EAA63-D034-42AE-91FA-B13B9518C7BE}" type="slidenum">
              <a:rPr lang="en-US" smtClean="0"/>
              <a:pPr/>
              <a:t>7</a:t>
            </a:fld>
            <a:endParaRPr lang="en-US"/>
          </a:p>
        </p:txBody>
      </p:sp>
    </p:spTree>
    <p:extLst>
      <p:ext uri="{BB962C8B-B14F-4D97-AF65-F5344CB8AC3E}">
        <p14:creationId xmlns:p14="http://schemas.microsoft.com/office/powerpoint/2010/main" val="12104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 in </a:t>
            </a:r>
            <a:r>
              <a:rPr lang="en-US" dirty="0" smtClean="0"/>
              <a:t>MVC</a:t>
            </a:r>
            <a:endParaRPr lang="en-US" dirty="0"/>
          </a:p>
        </p:txBody>
      </p:sp>
      <p:sp>
        <p:nvSpPr>
          <p:cNvPr id="3" name="Content Placeholder 2"/>
          <p:cNvSpPr>
            <a:spLocks noGrp="1"/>
          </p:cNvSpPr>
          <p:nvPr>
            <p:ph idx="1"/>
          </p:nvPr>
        </p:nvSpPr>
        <p:spPr/>
        <p:txBody>
          <a:bodyPr/>
          <a:lstStyle/>
          <a:p>
            <a:r>
              <a:rPr lang="en-US" dirty="0"/>
              <a:t>The view is </a:t>
            </a:r>
            <a:r>
              <a:rPr lang="en-US" dirty="0" smtClean="0"/>
              <a:t>what your </a:t>
            </a:r>
            <a:r>
              <a:rPr lang="en-US" dirty="0"/>
              <a:t>user interacts with </a:t>
            </a:r>
          </a:p>
          <a:p>
            <a:pPr lvl="1"/>
            <a:r>
              <a:rPr lang="en-US" dirty="0"/>
              <a:t>In a web application that would be the web page or web pages</a:t>
            </a:r>
          </a:p>
          <a:p>
            <a:pPr lvl="2"/>
            <a:r>
              <a:rPr lang="en-US" dirty="0"/>
              <a:t>your JSP page</a:t>
            </a:r>
          </a:p>
          <a:p>
            <a:pPr lvl="2"/>
            <a:r>
              <a:rPr lang="en-US" dirty="0"/>
              <a:t>your CSS styles</a:t>
            </a:r>
          </a:p>
          <a:p>
            <a:pPr lvl="2"/>
            <a:r>
              <a:rPr lang="en-US" dirty="0"/>
              <a:t>your JavaScript</a:t>
            </a:r>
          </a:p>
          <a:p>
            <a:pPr lvl="1"/>
            <a:r>
              <a:rPr lang="en-US" dirty="0"/>
              <a:t>In a </a:t>
            </a:r>
            <a:r>
              <a:rPr lang="en-US" dirty="0" smtClean="0"/>
              <a:t>thick client </a:t>
            </a:r>
            <a:r>
              <a:rPr lang="en-US" dirty="0"/>
              <a:t>scenario it would be the entire </a:t>
            </a:r>
            <a:r>
              <a:rPr lang="en-US" dirty="0" smtClean="0"/>
              <a:t>UI</a:t>
            </a:r>
          </a:p>
          <a:p>
            <a:pPr lvl="1"/>
            <a:r>
              <a:rPr lang="en-US" dirty="0" smtClean="0"/>
              <a:t>In an embedded scenario it could be the touch screen, hardware buttons </a:t>
            </a:r>
            <a:r>
              <a:rPr lang="en-US" dirty="0" err="1" smtClean="0"/>
              <a:t>etc</a:t>
            </a:r>
            <a:endParaRPr lang="en-US" dirty="0"/>
          </a:p>
        </p:txBody>
      </p:sp>
      <p:sp>
        <p:nvSpPr>
          <p:cNvPr id="6" name="Text Placeholder 5"/>
          <p:cNvSpPr>
            <a:spLocks noGrp="1"/>
          </p:cNvSpPr>
          <p:nvPr>
            <p:ph type="body" sz="quarter" idx="13"/>
          </p:nvPr>
        </p:nvSpPr>
        <p:spPr/>
        <p:txBody>
          <a:bodyPr/>
          <a:lstStyle/>
          <a:p>
            <a:r>
              <a:rPr lang="en-US" dirty="0"/>
              <a:t>The View</a:t>
            </a:r>
          </a:p>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8</a:t>
            </a:fld>
            <a:endParaRPr lang="en-US"/>
          </a:p>
        </p:txBody>
      </p:sp>
    </p:spTree>
    <p:extLst>
      <p:ext uri="{BB962C8B-B14F-4D97-AF65-F5344CB8AC3E}">
        <p14:creationId xmlns:p14="http://schemas.microsoft.com/office/powerpoint/2010/main" val="207623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 in </a:t>
            </a:r>
            <a:r>
              <a:rPr lang="en-US" dirty="0" smtClean="0"/>
              <a:t>MVC</a:t>
            </a:r>
            <a:endParaRPr lang="en-US" dirty="0"/>
          </a:p>
        </p:txBody>
      </p:sp>
      <p:sp>
        <p:nvSpPr>
          <p:cNvPr id="3" name="Content Placeholder 2"/>
          <p:cNvSpPr>
            <a:spLocks noGrp="1"/>
          </p:cNvSpPr>
          <p:nvPr>
            <p:ph idx="1"/>
          </p:nvPr>
        </p:nvSpPr>
        <p:spPr/>
        <p:txBody>
          <a:bodyPr/>
          <a:lstStyle/>
          <a:p>
            <a:r>
              <a:rPr lang="en-US" dirty="0"/>
              <a:t>The controller is the work horse of the pattern, as it:</a:t>
            </a:r>
          </a:p>
          <a:p>
            <a:pPr lvl="1"/>
            <a:r>
              <a:rPr lang="en-US" dirty="0"/>
              <a:t>Executes the business logic</a:t>
            </a:r>
          </a:p>
          <a:p>
            <a:pPr lvl="2"/>
            <a:r>
              <a:rPr lang="en-US" dirty="0"/>
              <a:t>Run a credit card transaction</a:t>
            </a:r>
          </a:p>
          <a:p>
            <a:pPr lvl="2"/>
            <a:r>
              <a:rPr lang="en-US" dirty="0"/>
              <a:t>Send out the order for fulfilling</a:t>
            </a:r>
          </a:p>
          <a:p>
            <a:pPr lvl="1"/>
            <a:r>
              <a:rPr lang="en-US" dirty="0"/>
              <a:t>Updates the model</a:t>
            </a:r>
          </a:p>
          <a:p>
            <a:pPr lvl="2"/>
            <a:r>
              <a:rPr lang="en-US" dirty="0"/>
              <a:t>Mark the transaction as successful in the model object</a:t>
            </a:r>
          </a:p>
          <a:p>
            <a:pPr lvl="2"/>
            <a:r>
              <a:rPr lang="en-US" dirty="0"/>
              <a:t>Set the fulfillment date in the model object</a:t>
            </a:r>
          </a:p>
          <a:p>
            <a:pPr lvl="1"/>
            <a:r>
              <a:rPr lang="en-US" dirty="0"/>
              <a:t>Ask the view </a:t>
            </a:r>
            <a:r>
              <a:rPr lang="en-US" dirty="0" smtClean="0"/>
              <a:t>to render </a:t>
            </a:r>
            <a:r>
              <a:rPr lang="en-US" dirty="0"/>
              <a:t>itself</a:t>
            </a:r>
          </a:p>
          <a:p>
            <a:pPr lvl="2"/>
            <a:r>
              <a:rPr lang="en-US" dirty="0"/>
              <a:t>Shows the transaction was successful</a:t>
            </a:r>
          </a:p>
          <a:p>
            <a:pPr lvl="2"/>
            <a:r>
              <a:rPr lang="en-US" dirty="0"/>
              <a:t>Shows when to expect the order to be </a:t>
            </a:r>
            <a:r>
              <a:rPr lang="en-US" dirty="0" smtClean="0"/>
              <a:t>fulfilled</a:t>
            </a:r>
            <a:endParaRPr lang="en-US" dirty="0"/>
          </a:p>
        </p:txBody>
      </p:sp>
      <p:sp>
        <p:nvSpPr>
          <p:cNvPr id="6" name="Text Placeholder 5"/>
          <p:cNvSpPr>
            <a:spLocks noGrp="1"/>
          </p:cNvSpPr>
          <p:nvPr>
            <p:ph type="body" sz="quarter" idx="13"/>
          </p:nvPr>
        </p:nvSpPr>
        <p:spPr/>
        <p:txBody>
          <a:bodyPr/>
          <a:lstStyle/>
          <a:p>
            <a:r>
              <a:rPr lang="en-US" dirty="0"/>
              <a:t>The Controller</a:t>
            </a:r>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a:p>
        </p:txBody>
      </p:sp>
    </p:spTree>
    <p:extLst>
      <p:ext uri="{BB962C8B-B14F-4D97-AF65-F5344CB8AC3E}">
        <p14:creationId xmlns:p14="http://schemas.microsoft.com/office/powerpoint/2010/main" val="223023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_ML2-2">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One_16x9_2014-0718_ML2-2" id="{8FA3844D-4648-4A27-9A51-DB102D65875A}" vid="{07BA0085-9FE8-46B5-BADD-B89CD95D21F1}"/>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JavaOne_16x9_2014-0718_ML2-2</Template>
  <TotalTime>560</TotalTime>
  <Words>849</Words>
  <Application>Microsoft Macintosh PowerPoint</Application>
  <PresentationFormat>Custom</PresentationFormat>
  <Paragraphs>215</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JavaOne_16x9_2014-0718_ML2-2</vt:lpstr>
      <vt:lpstr>PowerPoint Presentation</vt:lpstr>
      <vt:lpstr>PowerPoint Presentation</vt:lpstr>
      <vt:lpstr>MVC in JavaEE 8</vt:lpstr>
      <vt:lpstr>PowerPoint Presentation</vt:lpstr>
      <vt:lpstr>Program Agenda</vt:lpstr>
      <vt:lpstr>What is MVC?</vt:lpstr>
      <vt:lpstr> The M in MVC</vt:lpstr>
      <vt:lpstr>The V in MVC</vt:lpstr>
      <vt:lpstr>The C in MVC</vt:lpstr>
      <vt:lpstr>Different styles of MVC</vt:lpstr>
      <vt:lpstr>Component-based MVC</vt:lpstr>
      <vt:lpstr>PowerPoint Presentation</vt:lpstr>
      <vt:lpstr>Action-based MVC</vt:lpstr>
      <vt:lpstr>PowerPoint Presentation</vt:lpstr>
      <vt:lpstr>Compare and contrast</vt:lpstr>
      <vt:lpstr>The MVC JSR</vt:lpstr>
      <vt:lpstr>The MVC JSR</vt:lpstr>
      <vt:lpstr>The MVC JSR</vt:lpstr>
      <vt:lpstr>The MVC JSR</vt:lpstr>
      <vt:lpstr>PowerPoint Presentation</vt:lpstr>
      <vt:lpstr>The MVC JSR</vt:lpstr>
      <vt:lpstr>Rough JSP example</vt:lpstr>
      <vt:lpstr>Rough JSP example</vt:lpstr>
      <vt:lpstr>Rough JSP example</vt:lpstr>
      <vt:lpstr>The MVC JSR</vt:lpstr>
      <vt:lpstr>Rough Facelets example</vt:lpstr>
      <vt:lpstr>Rough Facelets example</vt:lpstr>
      <vt:lpstr>Rough Facelets example</vt:lpstr>
      <vt:lpstr>Questions &amp; Answers</vt:lpstr>
      <vt:lpstr>PowerPoint Presentation</vt:lpstr>
      <vt:lpstr>PowerPoint Presentation</vt:lpstr>
      <vt:lpstr>PowerPoint Presentation</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Manfred Riem</cp:lastModifiedBy>
  <cp:revision>74</cp:revision>
  <cp:lastPrinted>2014-07-15T22:40:20Z</cp:lastPrinted>
  <dcterms:created xsi:type="dcterms:W3CDTF">2014-09-12T16:10:01Z</dcterms:created>
  <dcterms:modified xsi:type="dcterms:W3CDTF">2014-09-26T18:53:18Z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