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354" r:id="rId2"/>
    <p:sldId id="256" r:id="rId3"/>
    <p:sldId id="260" r:id="rId4"/>
    <p:sldId id="344" r:id="rId5"/>
    <p:sldId id="412" r:id="rId6"/>
    <p:sldId id="263" r:id="rId7"/>
    <p:sldId id="383" r:id="rId8"/>
    <p:sldId id="385" r:id="rId9"/>
    <p:sldId id="424" r:id="rId10"/>
    <p:sldId id="386" r:id="rId11"/>
    <p:sldId id="378" r:id="rId12"/>
    <p:sldId id="388" r:id="rId13"/>
    <p:sldId id="437" r:id="rId14"/>
    <p:sldId id="387" r:id="rId15"/>
    <p:sldId id="389" r:id="rId16"/>
    <p:sldId id="390" r:id="rId17"/>
    <p:sldId id="379" r:id="rId18"/>
    <p:sldId id="391" r:id="rId19"/>
    <p:sldId id="392" r:id="rId20"/>
    <p:sldId id="393" r:id="rId21"/>
    <p:sldId id="380" r:id="rId22"/>
    <p:sldId id="394" r:id="rId23"/>
    <p:sldId id="427" r:id="rId24"/>
    <p:sldId id="420" r:id="rId25"/>
    <p:sldId id="425" r:id="rId26"/>
    <p:sldId id="436" r:id="rId27"/>
    <p:sldId id="421" r:id="rId28"/>
    <p:sldId id="395" r:id="rId29"/>
    <p:sldId id="428" r:id="rId30"/>
    <p:sldId id="429" r:id="rId31"/>
    <p:sldId id="396" r:id="rId32"/>
    <p:sldId id="433" r:id="rId33"/>
    <p:sldId id="422" r:id="rId34"/>
    <p:sldId id="432" r:id="rId35"/>
    <p:sldId id="381" r:id="rId36"/>
    <p:sldId id="397" r:id="rId37"/>
    <p:sldId id="423" r:id="rId38"/>
    <p:sldId id="398" r:id="rId39"/>
    <p:sldId id="434" r:id="rId40"/>
    <p:sldId id="435" r:id="rId41"/>
    <p:sldId id="399" r:id="rId42"/>
    <p:sldId id="419" r:id="rId43"/>
    <p:sldId id="438" r:id="rId44"/>
    <p:sldId id="402" r:id="rId45"/>
    <p:sldId id="411" r:id="rId46"/>
    <p:sldId id="289" r:id="rId47"/>
  </p:sldIdLst>
  <p:sldSz cx="12188825" cy="6858000"/>
  <p:notesSz cx="6985000" cy="92837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3744">
          <p15:clr>
            <a:srgbClr val="A4A3A4"/>
          </p15:clr>
        </p15:guide>
        <p15:guide id="3" orient="horz" pos="960">
          <p15:clr>
            <a:srgbClr val="A4A3A4"/>
          </p15:clr>
        </p15:guide>
        <p15:guide id="4" orient="horz" pos="1248">
          <p15:clr>
            <a:srgbClr val="A4A3A4"/>
          </p15:clr>
        </p15:guide>
        <p15:guide id="5" pos="3839">
          <p15:clr>
            <a:srgbClr val="A4A3A4"/>
          </p15:clr>
        </p15:guide>
        <p15:guide id="6" pos="7343">
          <p15:clr>
            <a:srgbClr val="A4A3A4"/>
          </p15:clr>
        </p15:guide>
        <p15:guide id="7" pos="335">
          <p15:clr>
            <a:srgbClr val="A4A3A4"/>
          </p15:clr>
        </p15:guide>
      </p15:sldGuideLst>
    </p:ext>
    <p:ext uri="{2D200454-40CA-4A62-9FC3-DE9A4176ACB9}">
      <p15:notesGuideLst xmlns:p15="http://schemas.microsoft.com/office/powerpoint/2012/main" xmlns="">
        <p15:guide id="1" orient="horz" pos="2924"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55E"/>
    <a:srgbClr val="46575E"/>
    <a:srgbClr val="5382A1"/>
    <a:srgbClr val="8DA6B1"/>
    <a:srgbClr val="61808E"/>
    <a:srgbClr val="BBCAD0"/>
    <a:srgbClr val="D1DBE0"/>
    <a:srgbClr val="E8EDEF"/>
    <a:srgbClr val="232C2F"/>
    <a:srgbClr val="3541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2" autoAdjust="0"/>
    <p:restoredTop sz="59184" autoAdjust="0"/>
  </p:normalViewPr>
  <p:slideViewPr>
    <p:cSldViewPr snapToGrid="0">
      <p:cViewPr varScale="1">
        <p:scale>
          <a:sx n="69" d="100"/>
          <a:sy n="69" d="100"/>
        </p:scale>
        <p:origin x="-1528" y="-112"/>
      </p:cViewPr>
      <p:guideLst>
        <p:guide orient="horz" pos="2803"/>
        <p:guide orient="horz" pos="3744"/>
        <p:guide orient="horz" pos="960"/>
        <p:guide orient="horz" pos="1018"/>
        <p:guide pos="3882"/>
        <p:guide pos="7343"/>
        <p:guide pos="4378"/>
      </p:guideLst>
    </p:cSldViewPr>
  </p:slideViewPr>
  <p:outlineViewPr>
    <p:cViewPr>
      <p:scale>
        <a:sx n="33" d="100"/>
        <a:sy n="33" d="100"/>
      </p:scale>
      <p:origin x="0" y="19746"/>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70" d="100"/>
          <a:sy n="70" d="100"/>
        </p:scale>
        <p:origin x="-2094" y="-120"/>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tags" Target="tags/tag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1" tIns="46476" rIns="92951" bIns="46476" rtlCol="0"/>
          <a:lstStyle>
            <a:lvl1pPr algn="l">
              <a:defRPr sz="1200"/>
            </a:lvl1pPr>
          </a:lstStyle>
          <a:p>
            <a:endParaRPr/>
          </a:p>
        </p:txBody>
      </p:sp>
      <p:sp>
        <p:nvSpPr>
          <p:cNvPr id="3" name="Date Placeholder 2"/>
          <p:cNvSpPr>
            <a:spLocks noGrp="1"/>
          </p:cNvSpPr>
          <p:nvPr>
            <p:ph type="dt" sz="quarter" idx="1"/>
          </p:nvPr>
        </p:nvSpPr>
        <p:spPr>
          <a:xfrm>
            <a:off x="3956550" y="0"/>
            <a:ext cx="3026833" cy="464185"/>
          </a:xfrm>
          <a:prstGeom prst="rect">
            <a:avLst/>
          </a:prstGeom>
        </p:spPr>
        <p:txBody>
          <a:bodyPr vert="horz" lIns="92951" tIns="46476" rIns="92951" bIns="46476" rtlCol="0"/>
          <a:lstStyle>
            <a:lvl1pPr algn="r">
              <a:defRPr sz="1200"/>
            </a:lvl1pPr>
          </a:lstStyle>
          <a:p>
            <a:fld id="{1E821AA6-70BE-4FDE-A8DC-DB381A688FD8}" type="datetimeFigureOut">
              <a:rPr lang="en-US"/>
              <a:pPr/>
              <a:t>29/09/14</a:t>
            </a:fld>
            <a:endParaRPr/>
          </a:p>
        </p:txBody>
      </p:sp>
      <p:sp>
        <p:nvSpPr>
          <p:cNvPr id="4" name="Footer Placeholder 3"/>
          <p:cNvSpPr>
            <a:spLocks noGrp="1"/>
          </p:cNvSpPr>
          <p:nvPr>
            <p:ph type="ftr" sz="quarter" idx="2"/>
          </p:nvPr>
        </p:nvSpPr>
        <p:spPr>
          <a:xfrm>
            <a:off x="0" y="8817905"/>
            <a:ext cx="3026833" cy="464185"/>
          </a:xfrm>
          <a:prstGeom prst="rect">
            <a:avLst/>
          </a:prstGeom>
        </p:spPr>
        <p:txBody>
          <a:bodyPr vert="horz" lIns="92951" tIns="46476" rIns="92951" bIns="46476" rtlCol="0" anchor="b"/>
          <a:lstStyle>
            <a:lvl1pPr algn="l">
              <a:defRPr sz="1200"/>
            </a:lvl1pPr>
          </a:lstStyle>
          <a:p>
            <a:endParaRPr/>
          </a:p>
        </p:txBody>
      </p:sp>
      <p:sp>
        <p:nvSpPr>
          <p:cNvPr id="5" name="Slide Number Placeholder 4"/>
          <p:cNvSpPr>
            <a:spLocks noGrp="1"/>
          </p:cNvSpPr>
          <p:nvPr>
            <p:ph type="sldNum" sz="quarter" idx="3"/>
          </p:nvPr>
        </p:nvSpPr>
        <p:spPr>
          <a:xfrm>
            <a:off x="3956550" y="8817905"/>
            <a:ext cx="3026833" cy="464185"/>
          </a:xfrm>
          <a:prstGeom prst="rect">
            <a:avLst/>
          </a:prstGeom>
        </p:spPr>
        <p:txBody>
          <a:bodyPr vert="horz" lIns="92951" tIns="46476" rIns="92951" bIns="46476" rtlCol="0" anchor="b"/>
          <a:lstStyle>
            <a:lvl1pPr algn="r">
              <a:defRPr sz="1200"/>
            </a:lvl1pPr>
          </a:lstStyle>
          <a:p>
            <a:fld id="{197E47EA-D299-42CE-88BF-4E1035596DA5}" type="slidenum">
              <a:rPr/>
              <a:pPr/>
              <a:t>‹#›</a:t>
            </a:fld>
            <a:endParaRPr/>
          </a:p>
        </p:txBody>
      </p:sp>
    </p:spTree>
    <p:extLst>
      <p:ext uri="{BB962C8B-B14F-4D97-AF65-F5344CB8AC3E}">
        <p14:creationId xmlns:p14="http://schemas.microsoft.com/office/powerpoint/2010/main" val="1966811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96875" y="387350"/>
            <a:ext cx="4640263" cy="2611438"/>
          </a:xfrm>
          <a:prstGeom prst="rect">
            <a:avLst/>
          </a:prstGeom>
          <a:noFill/>
          <a:ln w="12700">
            <a:solidFill>
              <a:prstClr val="black"/>
            </a:solidFill>
          </a:ln>
        </p:spPr>
        <p:txBody>
          <a:bodyPr vert="horz" lIns="92951" tIns="46476" rIns="92951" bIns="46476" rtlCol="0" anchor="ctr"/>
          <a:lstStyle/>
          <a:p>
            <a:endParaRPr/>
          </a:p>
        </p:txBody>
      </p:sp>
      <p:sp>
        <p:nvSpPr>
          <p:cNvPr id="5" name="Notes Placeholder 4"/>
          <p:cNvSpPr>
            <a:spLocks noGrp="1"/>
          </p:cNvSpPr>
          <p:nvPr>
            <p:ph type="body" sz="quarter" idx="3"/>
          </p:nvPr>
        </p:nvSpPr>
        <p:spPr>
          <a:xfrm>
            <a:off x="388057" y="3171931"/>
            <a:ext cx="6208889" cy="5415492"/>
          </a:xfrm>
          <a:prstGeom prst="rect">
            <a:avLst/>
          </a:prstGeom>
        </p:spPr>
        <p:txBody>
          <a:bodyPr vert="horz" lIns="0" tIns="0" rIns="0" bIns="92951" rtlCol="0">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388055" y="8742152"/>
            <a:ext cx="4734278" cy="230481"/>
          </a:xfrm>
          <a:prstGeom prst="rect">
            <a:avLst/>
          </a:prstGeom>
        </p:spPr>
        <p:txBody>
          <a:bodyPr vert="horz" lIns="92951" tIns="46476" rIns="92951" bIns="46476" rtlCol="0" anchor="b"/>
          <a:lstStyle>
            <a:lvl1pPr algn="l">
              <a:defRPr sz="1200"/>
            </a:lvl1pPr>
          </a:lstStyle>
          <a:p>
            <a:endParaRPr/>
          </a:p>
        </p:txBody>
      </p:sp>
      <p:sp>
        <p:nvSpPr>
          <p:cNvPr id="7" name="Slide Number Placeholder 6"/>
          <p:cNvSpPr>
            <a:spLocks noGrp="1"/>
          </p:cNvSpPr>
          <p:nvPr>
            <p:ph type="sldNum" sz="quarter" idx="5"/>
          </p:nvPr>
        </p:nvSpPr>
        <p:spPr>
          <a:xfrm>
            <a:off x="5820833" y="8742152"/>
            <a:ext cx="776111" cy="230481"/>
          </a:xfrm>
          <a:prstGeom prst="rect">
            <a:avLst/>
          </a:prstGeom>
        </p:spPr>
        <p:txBody>
          <a:bodyPr vert="horz" lIns="92951" tIns="46476" rIns="92951" bIns="46476" rtlCol="0" anchor="b"/>
          <a:lstStyle>
            <a:lvl1pPr algn="r">
              <a:defRPr sz="1200"/>
            </a:lvl1pPr>
          </a:lstStyle>
          <a:p>
            <a:fld id="{8C72D9AE-7182-4680-8F79-479C4181FF08}" type="slidenum">
              <a:rPr/>
              <a:pPr/>
              <a:t>‹#›</a:t>
            </a:fld>
            <a:endParaRPr/>
          </a:p>
        </p:txBody>
      </p:sp>
    </p:spTree>
    <p:extLst>
      <p:ext uri="{BB962C8B-B14F-4D97-AF65-F5344CB8AC3E}">
        <p14:creationId xmlns:p14="http://schemas.microsoft.com/office/powerpoint/2010/main" val="973114905"/>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600"/>
      </a:spcBef>
      <a:defRPr sz="1100" kern="1200">
        <a:solidFill>
          <a:schemeClr val="tx1"/>
        </a:solidFill>
        <a:latin typeface="+mn-lt"/>
        <a:ea typeface="+mn-ea"/>
        <a:cs typeface="+mn-cs"/>
      </a:defRPr>
    </a:lvl1pPr>
    <a:lvl2pPr marL="228600" indent="-114300" algn="l" defTabSz="9144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2pPr>
    <a:lvl3pPr marL="400050" indent="-114300"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3pPr>
    <a:lvl4pPr marL="571500" indent="-114300"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42950" indent="-114300" algn="l" defTabSz="914400"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a:t>
            </a:fld>
            <a:endParaRPr lang="en-US"/>
          </a:p>
        </p:txBody>
      </p:sp>
    </p:spTree>
    <p:extLst>
      <p:ext uri="{BB962C8B-B14F-4D97-AF65-F5344CB8AC3E}">
        <p14:creationId xmlns:p14="http://schemas.microsoft.com/office/powerpoint/2010/main" val="1242756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10</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r>
              <a:rPr lang="en-US" smtClean="0"/>
              <a:t>This slide can also be used as a </a:t>
            </a:r>
            <a:r>
              <a:rPr lang="en-US" b="1" smtClean="0"/>
              <a:t>Q and A slide</a:t>
            </a:r>
            <a:endParaRPr lang="en-US" b="1"/>
          </a:p>
        </p:txBody>
      </p:sp>
      <p:sp>
        <p:nvSpPr>
          <p:cNvPr id="4" name="Slide Number Placeholder 3"/>
          <p:cNvSpPr>
            <a:spLocks noGrp="1"/>
          </p:cNvSpPr>
          <p:nvPr>
            <p:ph type="sldNum" sz="quarter" idx="10"/>
          </p:nvPr>
        </p:nvSpPr>
        <p:spPr/>
        <p:txBody>
          <a:bodyPr/>
          <a:lstStyle/>
          <a:p>
            <a:fld id="{8C72D9AE-7182-4680-8F79-479C4181FF08}" type="slidenum">
              <a:rPr lang="en-US" smtClean="0"/>
              <a:pPr/>
              <a:t>11</a:t>
            </a:fld>
            <a:endParaRPr lang="en-US"/>
          </a:p>
        </p:txBody>
      </p:sp>
    </p:spTree>
    <p:extLst>
      <p:ext uri="{BB962C8B-B14F-4D97-AF65-F5344CB8AC3E}">
        <p14:creationId xmlns:p14="http://schemas.microsoft.com/office/powerpoint/2010/main" val="1911575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12</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13</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r>
              <a:rPr lang="en-US" dirty="0" smtClean="0"/>
              <a:t>Explain</a:t>
            </a:r>
            <a:r>
              <a:rPr lang="en-US" baseline="0" dirty="0" smtClean="0"/>
              <a:t> which industry is more suited to use which schema</a:t>
            </a: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14</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15</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16</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r>
              <a:rPr lang="en-US" smtClean="0"/>
              <a:t>This slide can also be used as a </a:t>
            </a:r>
            <a:r>
              <a:rPr lang="en-US" b="1" smtClean="0"/>
              <a:t>Q and A slide</a:t>
            </a:r>
            <a:endParaRPr lang="en-US" b="1"/>
          </a:p>
        </p:txBody>
      </p:sp>
      <p:sp>
        <p:nvSpPr>
          <p:cNvPr id="4" name="Slide Number Placeholder 3"/>
          <p:cNvSpPr>
            <a:spLocks noGrp="1"/>
          </p:cNvSpPr>
          <p:nvPr>
            <p:ph type="sldNum" sz="quarter" idx="10"/>
          </p:nvPr>
        </p:nvSpPr>
        <p:spPr/>
        <p:txBody>
          <a:bodyPr/>
          <a:lstStyle/>
          <a:p>
            <a:fld id="{8C72D9AE-7182-4680-8F79-479C4181FF08}" type="slidenum">
              <a:rPr lang="en-US" smtClean="0"/>
              <a:pPr/>
              <a:t>17</a:t>
            </a:fld>
            <a:endParaRPr lang="en-US"/>
          </a:p>
        </p:txBody>
      </p:sp>
    </p:spTree>
    <p:extLst>
      <p:ext uri="{BB962C8B-B14F-4D97-AF65-F5344CB8AC3E}">
        <p14:creationId xmlns:p14="http://schemas.microsoft.com/office/powerpoint/2010/main" val="1911575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18</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19</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a:t>
            </a:fld>
            <a:endParaRPr lang="en-US"/>
          </a:p>
        </p:txBody>
      </p:sp>
    </p:spTree>
    <p:extLst>
      <p:ext uri="{BB962C8B-B14F-4D97-AF65-F5344CB8AC3E}">
        <p14:creationId xmlns:p14="http://schemas.microsoft.com/office/powerpoint/2010/main" val="425055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20</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r>
              <a:rPr lang="en-US" smtClean="0"/>
              <a:t>This slide can also be used as a </a:t>
            </a:r>
            <a:r>
              <a:rPr lang="en-US" b="1" smtClean="0"/>
              <a:t>Q and A slide</a:t>
            </a:r>
            <a:endParaRPr lang="en-US" b="1"/>
          </a:p>
        </p:txBody>
      </p:sp>
      <p:sp>
        <p:nvSpPr>
          <p:cNvPr id="4" name="Slide Number Placeholder 3"/>
          <p:cNvSpPr>
            <a:spLocks noGrp="1"/>
          </p:cNvSpPr>
          <p:nvPr>
            <p:ph type="sldNum" sz="quarter" idx="10"/>
          </p:nvPr>
        </p:nvSpPr>
        <p:spPr/>
        <p:txBody>
          <a:bodyPr/>
          <a:lstStyle/>
          <a:p>
            <a:fld id="{8C72D9AE-7182-4680-8F79-479C4181FF08}" type="slidenum">
              <a:rPr lang="en-US" smtClean="0"/>
              <a:pPr/>
              <a:t>21</a:t>
            </a:fld>
            <a:endParaRPr lang="en-US"/>
          </a:p>
        </p:txBody>
      </p:sp>
    </p:spTree>
    <p:extLst>
      <p:ext uri="{BB962C8B-B14F-4D97-AF65-F5344CB8AC3E}">
        <p14:creationId xmlns:p14="http://schemas.microsoft.com/office/powerpoint/2010/main" val="1911575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22</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r>
              <a:rPr lang="en-US" dirty="0" smtClean="0"/>
              <a:t>304</a:t>
            </a: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23</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24</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25</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26</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27</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28</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29</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3</a:t>
            </a:fld>
            <a:endParaRPr lang="en-US"/>
          </a:p>
        </p:txBody>
      </p:sp>
    </p:spTree>
    <p:extLst>
      <p:ext uri="{BB962C8B-B14F-4D97-AF65-F5344CB8AC3E}">
        <p14:creationId xmlns:p14="http://schemas.microsoft.com/office/powerpoint/2010/main" val="1131267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30</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31</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32</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33</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34</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r>
              <a:rPr lang="en-US" smtClean="0"/>
              <a:t>This slide can also be used as a </a:t>
            </a:r>
            <a:r>
              <a:rPr lang="en-US" b="1" smtClean="0"/>
              <a:t>Q and A slide</a:t>
            </a:r>
            <a:endParaRPr lang="en-US" b="1"/>
          </a:p>
        </p:txBody>
      </p:sp>
      <p:sp>
        <p:nvSpPr>
          <p:cNvPr id="4" name="Slide Number Placeholder 3"/>
          <p:cNvSpPr>
            <a:spLocks noGrp="1"/>
          </p:cNvSpPr>
          <p:nvPr>
            <p:ph type="sldNum" sz="quarter" idx="10"/>
          </p:nvPr>
        </p:nvSpPr>
        <p:spPr/>
        <p:txBody>
          <a:bodyPr/>
          <a:lstStyle/>
          <a:p>
            <a:fld id="{8C72D9AE-7182-4680-8F79-479C4181FF08}" type="slidenum">
              <a:rPr lang="en-US" smtClean="0"/>
              <a:pPr/>
              <a:t>35</a:t>
            </a:fld>
            <a:endParaRPr lang="en-US"/>
          </a:p>
        </p:txBody>
      </p:sp>
    </p:spTree>
    <p:extLst>
      <p:ext uri="{BB962C8B-B14F-4D97-AF65-F5344CB8AC3E}">
        <p14:creationId xmlns:p14="http://schemas.microsoft.com/office/powerpoint/2010/main" val="1911575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36</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37</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38</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39</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4</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40</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41</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42</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43</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44</a:t>
            </a:fld>
            <a:endParaRPr lang="en-US"/>
          </a:p>
        </p:txBody>
      </p:sp>
    </p:spTree>
    <p:extLst>
      <p:ext uri="{BB962C8B-B14F-4D97-AF65-F5344CB8AC3E}">
        <p14:creationId xmlns:p14="http://schemas.microsoft.com/office/powerpoint/2010/main" val="33006252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45</a:t>
            </a:fld>
            <a:endParaRPr lang="en-US"/>
          </a:p>
        </p:txBody>
      </p:sp>
    </p:spTree>
    <p:extLst>
      <p:ext uri="{BB962C8B-B14F-4D97-AF65-F5344CB8AC3E}">
        <p14:creationId xmlns:p14="http://schemas.microsoft.com/office/powerpoint/2010/main" val="1643622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46</a:t>
            </a:fld>
            <a:endParaRPr lang="en-US"/>
          </a:p>
        </p:txBody>
      </p:sp>
    </p:spTree>
    <p:extLst>
      <p:ext uri="{BB962C8B-B14F-4D97-AF65-F5344CB8AC3E}">
        <p14:creationId xmlns:p14="http://schemas.microsoft.com/office/powerpoint/2010/main" val="1242756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5</a:t>
            </a:fld>
            <a:endParaRPr lang="en-US"/>
          </a:p>
        </p:txBody>
      </p:sp>
    </p:spTree>
    <p:extLst>
      <p:ext uri="{BB962C8B-B14F-4D97-AF65-F5344CB8AC3E}">
        <p14:creationId xmlns:p14="http://schemas.microsoft.com/office/powerpoint/2010/main" val="2279432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r>
              <a:rPr lang="en-US" smtClean="0"/>
              <a:t>This slide can also be used as a </a:t>
            </a:r>
            <a:r>
              <a:rPr lang="en-US" b="1" smtClean="0"/>
              <a:t>Q and A slide</a:t>
            </a:r>
            <a:endParaRPr lang="en-US" b="1"/>
          </a:p>
        </p:txBody>
      </p:sp>
      <p:sp>
        <p:nvSpPr>
          <p:cNvPr id="4" name="Slide Number Placeholder 3"/>
          <p:cNvSpPr>
            <a:spLocks noGrp="1"/>
          </p:cNvSpPr>
          <p:nvPr>
            <p:ph type="sldNum" sz="quarter" idx="10"/>
          </p:nvPr>
        </p:nvSpPr>
        <p:spPr/>
        <p:txBody>
          <a:bodyPr/>
          <a:lstStyle/>
          <a:p>
            <a:fld id="{8C72D9AE-7182-4680-8F79-479C4181FF08}" type="slidenum">
              <a:rPr lang="en-US" smtClean="0"/>
              <a:pPr/>
              <a:t>6</a:t>
            </a:fld>
            <a:endParaRPr lang="en-US"/>
          </a:p>
        </p:txBody>
      </p:sp>
    </p:spTree>
    <p:extLst>
      <p:ext uri="{BB962C8B-B14F-4D97-AF65-F5344CB8AC3E}">
        <p14:creationId xmlns:p14="http://schemas.microsoft.com/office/powerpoint/2010/main" val="1911575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7</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8</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9</a:t>
            </a:fld>
            <a:endParaRPr lang="en-US"/>
          </a:p>
        </p:txBody>
      </p:sp>
    </p:spTree>
    <p:extLst>
      <p:ext uri="{BB962C8B-B14F-4D97-AF65-F5344CB8AC3E}">
        <p14:creationId xmlns:p14="http://schemas.microsoft.com/office/powerpoint/2010/main" val="474115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9" name="Date Placeholder 8"/>
          <p:cNvSpPr>
            <a:spLocks noGrp="1"/>
          </p:cNvSpPr>
          <p:nvPr>
            <p:ph type="dt" sz="half" idx="14"/>
          </p:nvPr>
        </p:nvSpPr>
        <p:spPr/>
        <p:txBody>
          <a:bodyPr/>
          <a:lstStyle>
            <a:lvl1pPr>
              <a:defRPr>
                <a:solidFill>
                  <a:schemeClr val="tx1"/>
                </a:solidFill>
              </a:defRPr>
            </a:lvl1pPr>
          </a:lstStyle>
          <a:p>
            <a:fld id="{7FE50438-93D3-4B0D-8290-A83490D098D0}" type="datetime1">
              <a:rPr lang="en-US" smtClean="0"/>
              <a:t>29/09/14</a:t>
            </a:fld>
            <a:endParaRPr lang="en-US"/>
          </a:p>
        </p:txBody>
      </p:sp>
      <p:sp>
        <p:nvSpPr>
          <p:cNvPr id="10" name="Footer Placeholder 9"/>
          <p:cNvSpPr>
            <a:spLocks noGrp="1"/>
          </p:cNvSpPr>
          <p:nvPr>
            <p:ph type="ftr" sz="quarter" idx="15"/>
          </p:nvPr>
        </p:nvSpPr>
        <p:spPr>
          <a:xfrm>
            <a:off x="8622792" y="6556248"/>
            <a:ext cx="2743200" cy="182880"/>
          </a:xfrm>
          <a:prstGeom prst="rect">
            <a:avLst/>
          </a:prstGeom>
        </p:spPr>
        <p:txBody>
          <a:bodyPr/>
          <a:lstStyle>
            <a:lvl1pPr>
              <a:defRPr>
                <a:solidFill>
                  <a:schemeClr val="tx1"/>
                </a:solidFill>
              </a:defRPr>
            </a:lvl1pPr>
          </a:lstStyle>
          <a:p>
            <a:endParaRPr lang="en-US"/>
          </a:p>
        </p:txBody>
      </p:sp>
      <p:sp>
        <p:nvSpPr>
          <p:cNvPr id="12" name="TextBox 11"/>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  </a:t>
            </a:r>
            <a:r>
              <a:rPr sz="850" dirty="0" smtClean="0">
                <a:solidFill>
                  <a:schemeClr val="tx1"/>
                </a:solidFill>
              </a:rPr>
              <a:t>|</a:t>
            </a:r>
            <a:endParaRPr sz="850" dirty="0">
              <a:solidFill>
                <a:schemeClr val="tx1"/>
              </a:solidFill>
            </a:endParaRPr>
          </a:p>
        </p:txBody>
      </p:sp>
      <p:pic>
        <p:nvPicPr>
          <p:cNvPr id="11" name="Picture 10" descr="Horizontal JavaOne-Oracle co-branded logo in white on blue staging backgroun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399320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bwMode="lt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7" name="Group 16"/>
          <p:cNvGrpSpPr/>
          <p:nvPr userDrawn="1"/>
        </p:nvGrpSpPr>
        <p:grpSpPr>
          <a:xfrm>
            <a:off x="0" y="0"/>
            <a:ext cx="12189398" cy="6858000"/>
            <a:chOff x="0" y="0"/>
            <a:chExt cx="12189398" cy="6858000"/>
          </a:xfrm>
        </p:grpSpPr>
        <p:sp>
          <p:nvSpPr>
            <p:cNvPr id="19" name="Rectangle 18"/>
            <p:cNvSpPr/>
            <p:nvPr/>
          </p:nvSpPr>
          <p:spPr bwMode="gray">
            <a:xfrm>
              <a:off x="0" y="0"/>
              <a:ext cx="19396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Rectangle 19"/>
            <p:cNvSpPr/>
            <p:nvPr/>
          </p:nvSpPr>
          <p:spPr bwMode="gray">
            <a:xfrm>
              <a:off x="11995438" y="0"/>
              <a:ext cx="1939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ectangle 20"/>
            <p:cNvSpPr/>
            <p:nvPr/>
          </p:nvSpPr>
          <p:spPr bwMode="gray">
            <a:xfrm>
              <a:off x="0"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Rectangle 21"/>
            <p:cNvSpPr/>
            <p:nvPr/>
          </p:nvSpPr>
          <p:spPr bwMode="gray">
            <a:xfrm>
              <a:off x="0"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lvl1pPr>
              <a:defRPr>
                <a:solidFill>
                  <a:schemeClr val="bg1"/>
                </a:solidFill>
              </a:defRPr>
            </a:lvl1pPr>
          </a:lstStyle>
          <a:p>
            <a:fld id="{B2B2A7CA-AFC5-4A12-A183-22CC400B54C1}" type="datetime1">
              <a:rPr lang="en-US" smtClean="0"/>
              <a:t>29/09/14</a:t>
            </a:fld>
            <a:endParaRPr lang="en-US"/>
          </a:p>
        </p:txBody>
      </p:sp>
      <p:sp>
        <p:nvSpPr>
          <p:cNvPr id="8" name="Footer Placeholder 7"/>
          <p:cNvSpPr>
            <a:spLocks noGrp="1"/>
          </p:cNvSpPr>
          <p:nvPr>
            <p:ph type="ftr" sz="quarter" idx="11"/>
          </p:nvPr>
        </p:nvSpPr>
        <p:spPr>
          <a:xfrm>
            <a:off x="8622792" y="6556248"/>
            <a:ext cx="2743200" cy="182880"/>
          </a:xfrm>
          <a:prstGeom prst="rect">
            <a:avLst/>
          </a:prstGeom>
        </p:spPr>
        <p:txBody>
          <a:bodyPr/>
          <a:lstStyle>
            <a:lvl1pPr>
              <a:defRPr>
                <a:solidFill>
                  <a:schemeClr val="bg1"/>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C51EAA63-D034-42AE-91FA-B13B9518C7BE}" type="slidenum">
              <a:rPr lang="en-US" smtClean="0"/>
              <a:pPr/>
              <a:t>‹#›</a:t>
            </a:fld>
            <a:endParaRPr lang="en-US"/>
          </a:p>
        </p:txBody>
      </p:sp>
      <p:sp>
        <p:nvSpPr>
          <p:cNvPr id="23" name="TextBox 22"/>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bg1"/>
                </a:solidFill>
              </a:rPr>
              <a:t>Copyright © </a:t>
            </a:r>
            <a:r>
              <a:rPr sz="850" dirty="0" smtClean="0">
                <a:solidFill>
                  <a:schemeClr val="bg1"/>
                </a:solidFill>
              </a:rPr>
              <a:t>2014</a:t>
            </a:r>
            <a:r>
              <a:rPr lang="en-US" sz="850" dirty="0" smtClean="0">
                <a:solidFill>
                  <a:schemeClr val="bg1"/>
                </a:solidFill>
              </a:rPr>
              <a:t>,</a:t>
            </a:r>
            <a:r>
              <a:rPr sz="850" dirty="0" smtClean="0">
                <a:solidFill>
                  <a:schemeClr val="bg1"/>
                </a:solidFill>
              </a:rPr>
              <a:t> </a:t>
            </a:r>
            <a:r>
              <a:rPr sz="850" dirty="0">
                <a:solidFill>
                  <a:schemeClr val="bg1"/>
                </a:solidFill>
              </a:rPr>
              <a:t>Oracle and/or its affiliates. All rights reserved.  </a:t>
            </a:r>
            <a:r>
              <a:rPr sz="850" dirty="0" smtClean="0">
                <a:solidFill>
                  <a:schemeClr val="bg1"/>
                </a:solidFill>
              </a:rPr>
              <a:t>|</a:t>
            </a:r>
            <a:endParaRPr sz="850" dirty="0">
              <a:solidFill>
                <a:schemeClr val="bg1"/>
              </a:solidFill>
            </a:endParaRPr>
          </a:p>
        </p:txBody>
      </p:sp>
      <p:pic>
        <p:nvPicPr>
          <p:cNvPr id="15" name="Picture 14"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1117667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1E79C-7E9F-478E-A2E7-DC09404434F3}"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267037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1F85190-D28D-4680-A6D6-0A61543AC7E0}"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3" name="Title 2"/>
          <p:cNvSpPr>
            <a:spLocks noGrp="1"/>
          </p:cNvSpPr>
          <p:nvPr>
            <p:ph type="title"/>
          </p:nvPr>
        </p:nvSpPr>
        <p:spPr/>
        <p:txBody>
          <a:bodyPr/>
          <a:lstStyle/>
          <a:p>
            <a:r>
              <a:rPr lang="en-US" smtClean="0"/>
              <a:t>Click to edit Master title style</a:t>
            </a:r>
            <a:endParaRPr lang="en-US"/>
          </a:p>
        </p:txBody>
      </p:sp>
      <p:sp>
        <p:nvSpPr>
          <p:cNvPr id="9" name="Picture Placeholder 15" descr="If presenting remotely, you can insert your photo here"/>
          <p:cNvSpPr>
            <a:spLocks noGrp="1"/>
          </p:cNvSpPr>
          <p:nvPr>
            <p:ph type="pic" sz="quarter" idx="15"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a:t>Click icon to insert picture</a:t>
            </a:r>
          </a:p>
        </p:txBody>
      </p:sp>
      <p:sp>
        <p:nvSpPr>
          <p:cNvPr id="10" name="Text Placeholder 10"/>
          <p:cNvSpPr>
            <a:spLocks noGrp="1"/>
          </p:cNvSpPr>
          <p:nvPr>
            <p:ph type="body" sz="quarter" idx="16"/>
          </p:nvPr>
        </p:nvSpPr>
        <p:spPr>
          <a:xfrm>
            <a:off x="6035040" y="1828799"/>
            <a:ext cx="5623560"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29818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86932CE0-E3C2-4BBD-8643-4D3FF082A9E6}"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94509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14C55D04-056A-4B3C-B337-58812732CB86}"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Picture Placeholder 15"/>
          <p:cNvSpPr>
            <a:spLocks noGrp="1" noChangeAspect="1"/>
          </p:cNvSpPr>
          <p:nvPr>
            <p:ph type="pic" sz="quarter" idx="14" hasCustomPrompt="1"/>
          </p:nvPr>
        </p:nvSpPr>
        <p:spPr>
          <a:xfrm>
            <a:off x="531812" y="1905000"/>
            <a:ext cx="2194560" cy="3072384"/>
          </a:xfrm>
          <a:noFill/>
        </p:spPr>
        <p:txBody>
          <a:bodyPr tIns="91440">
            <a:noAutofit/>
          </a:bodyPr>
          <a:lstStyle>
            <a:lvl1pPr marL="0" indent="0" algn="ctr">
              <a:spcBef>
                <a:spcPts val="0"/>
              </a:spcBef>
              <a:buNone/>
              <a:defRPr sz="1800" baseline="0">
                <a:solidFill>
                  <a:schemeClr val="tx1"/>
                </a:solidFill>
              </a:defRPr>
            </a:lvl1pPr>
          </a:lstStyle>
          <a:p>
            <a:r>
              <a:rPr/>
              <a:t>Click icon to insert picture</a:t>
            </a:r>
          </a:p>
        </p:txBody>
      </p:sp>
    </p:spTree>
    <p:extLst>
      <p:ext uri="{BB962C8B-B14F-4D97-AF65-F5344CB8AC3E}">
        <p14:creationId xmlns:p14="http://schemas.microsoft.com/office/powerpoint/2010/main" val="10277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3CAF46AC-949C-47A3-907E-B9033D55F11D}"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52016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5750B9B8-F93C-4E55-B71A-949CC837709A}"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5337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241D5648-4F34-47DF-BD58-993491A918EC}"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2263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FEACAAA-F4CC-4DCC-9DE7-1CA34AA9B46C}"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42812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DD0DDC-F850-4491-8743-FE0812721C47}"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3"/>
                </a:solidFill>
              </a:defRPr>
            </a:lvl1pPr>
          </a:lstStyle>
          <a:p>
            <a:r>
              <a:rPr lang="en-US" dirty="0" smtClean="0"/>
              <a:t>XX</a:t>
            </a:r>
            <a:endParaRPr lang="en-US" dirty="0"/>
          </a:p>
        </p:txBody>
      </p:sp>
    </p:spTree>
    <p:extLst>
      <p:ext uri="{BB962C8B-B14F-4D97-AF65-F5344CB8AC3E}">
        <p14:creationId xmlns:p14="http://schemas.microsoft.com/office/powerpoint/2010/main" val="373938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63B3CBE7-A590-456E-BA9E-468336E5D46D}" type="datetime1">
              <a:rPr lang="en-US" smtClean="0"/>
              <a:t>29/09/14</a:t>
            </a:fld>
            <a:endParaRPr lang="en-US"/>
          </a:p>
        </p:txBody>
      </p:sp>
      <p:sp>
        <p:nvSpPr>
          <p:cNvPr id="5" name="Footer Placeholder 4"/>
          <p:cNvSpPr>
            <a:spLocks noGrp="1"/>
          </p:cNvSpPr>
          <p:nvPr>
            <p:ph type="ftr" sz="quarter" idx="11"/>
          </p:nvPr>
        </p:nvSpPr>
        <p:spPr>
          <a:xfrm>
            <a:off x="8622792" y="6556248"/>
            <a:ext cx="2743200" cy="182880"/>
          </a:xfrm>
          <a:prstGeom prst="rect">
            <a:avLst/>
          </a:prstGeom>
        </p:spPr>
        <p:txBody>
          <a:bodyPr/>
          <a:lstStyle>
            <a:lvl1pPr>
              <a:defRPr>
                <a:solidFill>
                  <a:schemeClr val="tx1"/>
                </a:solidFill>
              </a:defRPr>
            </a:lvl1pPr>
          </a:lstStyle>
          <a:p>
            <a:endParaRPr lang="en-US" dirty="0"/>
          </a:p>
        </p:txBody>
      </p:sp>
      <p:sp>
        <p:nvSpPr>
          <p:cNvPr id="9" name="TextBox 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  </a:t>
            </a:r>
            <a:r>
              <a:rPr sz="850" dirty="0" smtClean="0">
                <a:solidFill>
                  <a:schemeClr val="tx1"/>
                </a:solidFill>
              </a:rPr>
              <a:t>|</a:t>
            </a:r>
            <a:endParaRPr sz="850" dirty="0">
              <a:solidFill>
                <a:schemeClr val="tx1"/>
              </a:solidFill>
            </a:endParaRPr>
          </a:p>
        </p:txBody>
      </p:sp>
      <p:pic>
        <p:nvPicPr>
          <p:cNvPr id="8" name="Picture 7" descr="Horizontal JavaOne-Oracle co-branded logo in white on blue staging backgroun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240415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BA04A06C-87A1-4AB6-93FC-3711F163FB1F}" type="datetime1">
              <a:rPr lang="en-US" smtClean="0"/>
              <a:t>29/09/14</a:t>
            </a:fld>
            <a:endParaRPr/>
          </a:p>
        </p:txBody>
      </p:sp>
      <p:sp>
        <p:nvSpPr>
          <p:cNvPr id="8" name="Footer Placeholder 7"/>
          <p:cNvSpPr>
            <a:spLocks noGrp="1"/>
          </p:cNvSpPr>
          <p:nvPr>
            <p:ph type="ftr" sz="quarter" idx="11"/>
          </p:nvPr>
        </p:nvSpPr>
        <p:spPr>
          <a:xfrm>
            <a:off x="8622792" y="6556248"/>
            <a:ext cx="2743200" cy="182880"/>
          </a:xfrm>
          <a:prstGeom prst="rect">
            <a:avLst/>
          </a:prstGeom>
        </p:spPr>
        <p:txBody>
          <a:bodyPr/>
          <a:lstStyle/>
          <a:p>
            <a:endParaRPr/>
          </a:p>
        </p:txBody>
      </p:sp>
      <p:sp>
        <p:nvSpPr>
          <p:cNvPr id="9" name="Slide Number Placeholder 8"/>
          <p:cNvSpPr>
            <a:spLocks noGrp="1"/>
          </p:cNvSpPr>
          <p:nvPr>
            <p:ph type="sldNum" sz="quarter" idx="12"/>
          </p:nvPr>
        </p:nvSpPr>
        <p:spPr/>
        <p:txBody>
          <a:bodyPr/>
          <a:lstStyle/>
          <a:p>
            <a:fld id="{C51EAA63-D034-42AE-91FA-B13B9518C7BE}" type="slidenum">
              <a:rPr/>
              <a:pPr/>
              <a:t>‹#›</a:t>
            </a:fld>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78700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6D6326B-FD75-443C-830B-8A46F52AE2F9}" type="datetime1">
              <a:rPr lang="en-US" smtClean="0"/>
              <a:t>29/09/14</a:t>
            </a:fld>
            <a:endParaRPr/>
          </a:p>
        </p:txBody>
      </p:sp>
      <p:sp>
        <p:nvSpPr>
          <p:cNvPr id="4" name="Footer Placeholder 3"/>
          <p:cNvSpPr>
            <a:spLocks noGrp="1"/>
          </p:cNvSpPr>
          <p:nvPr>
            <p:ph type="ftr" sz="quarter" idx="11"/>
          </p:nvPr>
        </p:nvSpPr>
        <p:spPr>
          <a:xfrm>
            <a:off x="8622792" y="6556248"/>
            <a:ext cx="2743200" cy="182880"/>
          </a:xfrm>
          <a:prstGeom prst="rect">
            <a:avLst/>
          </a:prstGeom>
        </p:spPr>
        <p:txBody>
          <a:bodyPr/>
          <a:lstStyle/>
          <a:p>
            <a:endParaRPr/>
          </a:p>
        </p:txBody>
      </p:sp>
      <p:sp>
        <p:nvSpPr>
          <p:cNvPr id="5" name="Slide Number Placeholder 4"/>
          <p:cNvSpPr>
            <a:spLocks noGrp="1"/>
          </p:cNvSpPr>
          <p:nvPr>
            <p:ph type="sldNum" sz="quarter" idx="12"/>
          </p:nvPr>
        </p:nvSpPr>
        <p:spPr/>
        <p:txBody>
          <a:bodyPr/>
          <a:lstStyle/>
          <a:p>
            <a:fld id="{C51EAA63-D034-42AE-91FA-B13B9518C7BE}" type="slidenum">
              <a:rPr/>
              <a:pPr/>
              <a:t>‹#›</a:t>
            </a:fld>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731182D-042D-4E7A-97B4-98339EB7A1A7}" type="datetime1">
              <a:rPr lang="en-US" smtClean="0"/>
              <a:t>29/09/14</a:t>
            </a:fld>
            <a:endParaRPr/>
          </a:p>
        </p:txBody>
      </p:sp>
      <p:sp>
        <p:nvSpPr>
          <p:cNvPr id="4" name="Footer Placeholder 3"/>
          <p:cNvSpPr>
            <a:spLocks noGrp="1"/>
          </p:cNvSpPr>
          <p:nvPr>
            <p:ph type="ftr" sz="quarter" idx="11"/>
          </p:nvPr>
        </p:nvSpPr>
        <p:spPr>
          <a:xfrm>
            <a:off x="8622792" y="6556248"/>
            <a:ext cx="2743200" cy="182880"/>
          </a:xfrm>
          <a:prstGeom prst="rect">
            <a:avLst/>
          </a:prstGeom>
        </p:spPr>
        <p:txBody>
          <a:bodyPr/>
          <a:lstStyle/>
          <a:p>
            <a:endParaRPr/>
          </a:p>
        </p:txBody>
      </p:sp>
      <p:sp>
        <p:nvSpPr>
          <p:cNvPr id="5" name="Slide Number Placeholder 4"/>
          <p:cNvSpPr>
            <a:spLocks noGrp="1"/>
          </p:cNvSpPr>
          <p:nvPr>
            <p:ph type="sldNum" sz="quarter" idx="12"/>
          </p:nvPr>
        </p:nvSpPr>
        <p:spPr/>
        <p:txBody>
          <a:bodyPr/>
          <a:lstStyle/>
          <a:p>
            <a:fld id="{C51EAA63-D034-42AE-91FA-B13B9518C7BE}" type="slidenum">
              <a:rPr/>
              <a:pPr/>
              <a:t>‹#›</a:t>
            </a:fld>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1636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B5F8FC8-5D15-430C-9736-C32A561BD064}" type="datetime1">
              <a:rPr lang="en-US" smtClean="0"/>
              <a:t>29/09/14</a:t>
            </a:fld>
            <a:endParaRPr/>
          </a:p>
        </p:txBody>
      </p:sp>
      <p:sp>
        <p:nvSpPr>
          <p:cNvPr id="4" name="Footer Placeholder 3"/>
          <p:cNvSpPr>
            <a:spLocks noGrp="1"/>
          </p:cNvSpPr>
          <p:nvPr>
            <p:ph type="ftr" sz="quarter" idx="11"/>
          </p:nvPr>
        </p:nvSpPr>
        <p:spPr>
          <a:xfrm>
            <a:off x="8622792" y="6556248"/>
            <a:ext cx="2743200" cy="182880"/>
          </a:xfrm>
          <a:prstGeom prst="rect">
            <a:avLst/>
          </a:prstGeom>
        </p:spPr>
        <p:txBody>
          <a:bodyPr/>
          <a:lstStyle/>
          <a:p>
            <a:endParaRPr/>
          </a:p>
        </p:txBody>
      </p:sp>
      <p:sp>
        <p:nvSpPr>
          <p:cNvPr id="5" name="Slide Number Placeholder 4"/>
          <p:cNvSpPr>
            <a:spLocks noGrp="1"/>
          </p:cNvSpPr>
          <p:nvPr>
            <p:ph type="sldNum" sz="quarter" idx="12"/>
          </p:nvPr>
        </p:nvSpPr>
        <p:spPr/>
        <p:txBody>
          <a:bodyPr/>
          <a:lstStyle/>
          <a:p>
            <a:fld id="{C51EAA63-D034-42AE-91FA-B13B9518C7BE}" type="slidenum">
              <a:rPr/>
              <a:pPr/>
              <a:t>‹#›</a:t>
            </a:fld>
            <a:endParaRPr/>
          </a:p>
        </p:txBody>
      </p:sp>
      <p:sp>
        <p:nvSpPr>
          <p:cNvPr id="6" name="Content Placeholder 2"/>
          <p:cNvSpPr>
            <a:spLocks noGrp="1"/>
          </p:cNvSpPr>
          <p:nvPr>
            <p:ph idx="1"/>
          </p:nvPr>
        </p:nvSpPr>
        <p:spPr>
          <a:xfrm>
            <a:off x="531151" y="1524000"/>
            <a:ext cx="11126522" cy="4648200"/>
          </a:xfrm>
        </p:spPr>
        <p:txBody>
          <a:bodyPr>
            <a:normAutofit/>
          </a:bodyPr>
          <a:lstStyle>
            <a:lvl1pPr marL="1828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1pPr>
            <a:lvl2pPr marL="6400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2pPr>
            <a:lvl3pPr marL="10972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3pPr>
            <a:lvl4pPr marL="15544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4pPr>
            <a:lvl5pPr marL="20116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0426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56F61-F165-454F-8EC6-0D351025077E}" type="datetime1">
              <a:rPr lang="en-US" smtClean="0"/>
              <a:t>29/09/14</a:t>
            </a:fld>
            <a:endParaRPr/>
          </a:p>
        </p:txBody>
      </p:sp>
      <p:sp>
        <p:nvSpPr>
          <p:cNvPr id="3" name="Footer Placeholder 2"/>
          <p:cNvSpPr>
            <a:spLocks noGrp="1"/>
          </p:cNvSpPr>
          <p:nvPr>
            <p:ph type="ftr" sz="quarter" idx="11"/>
          </p:nvPr>
        </p:nvSpPr>
        <p:spPr>
          <a:xfrm>
            <a:off x="8622792" y="6556248"/>
            <a:ext cx="2743200" cy="182880"/>
          </a:xfrm>
          <a:prstGeom prst="rect">
            <a:avLst/>
          </a:prstGeom>
        </p:spPr>
        <p:txBody>
          <a:bodyPr/>
          <a:lstStyle/>
          <a:p>
            <a:endParaRP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36082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1" y="1524000"/>
            <a:ext cx="777240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8240"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A4369C-A8EB-4802-B6CC-0D395A5AEBE6}"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45785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1DA07D-F36D-4C83-A9E0-26C39FAF557B}"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0582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FCD863-7518-44F8-B5EA-087CE6C7D00D}"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9089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AB322C-08FD-428F-839F-967667FACBF7}"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7908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Date Placeholder 4"/>
          <p:cNvSpPr>
            <a:spLocks noGrp="1"/>
          </p:cNvSpPr>
          <p:nvPr>
            <p:ph type="dt" sz="half" idx="10"/>
          </p:nvPr>
        </p:nvSpPr>
        <p:spPr/>
        <p:txBody>
          <a:bodyPr/>
          <a:lstStyle/>
          <a:p>
            <a:fld id="{5BBFACC8-42B5-4693-8490-21A868DB8C33}"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74544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CD410A0-4EDF-44C5-9855-FB7F2CCDADCE}" type="datetime1">
              <a:rPr lang="en-US" smtClean="0"/>
              <a:t>29/09/14</a:t>
            </a:fld>
            <a:endParaRPr/>
          </a:p>
        </p:txBody>
      </p:sp>
      <p:sp>
        <p:nvSpPr>
          <p:cNvPr id="5" name="Footer Placeholder 4"/>
          <p:cNvSpPr>
            <a:spLocks noGrp="1"/>
          </p:cNvSpPr>
          <p:nvPr>
            <p:ph type="ftr" sz="quarter" idx="11"/>
          </p:nvPr>
        </p:nvSpPr>
        <p:spPr>
          <a:xfrm>
            <a:off x="8622792" y="6556248"/>
            <a:ext cx="2743200" cy="182880"/>
          </a:xfrm>
          <a:prstGeom prst="rect">
            <a:avLst/>
          </a:prstGeom>
        </p:spPr>
        <p:txBody>
          <a:bodyPr/>
          <a:lstStyle/>
          <a:p>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1" name="TextBox 10"/>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  </a:t>
            </a:r>
            <a:r>
              <a:rPr sz="850" dirty="0" smtClean="0">
                <a:solidFill>
                  <a:schemeClr val="tx1"/>
                </a:solidFill>
              </a:rPr>
              <a:t>|</a:t>
            </a:r>
            <a:endParaRPr sz="850" dirty="0">
              <a:solidFill>
                <a:schemeClr val="tx1"/>
              </a:solidFill>
            </a:endParaRPr>
          </a:p>
        </p:txBody>
      </p:sp>
      <p:pic>
        <p:nvPicPr>
          <p:cNvPr id="12" name="Picture 11"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2687821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2" y="406400"/>
            <a:ext cx="585216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B9CCBAA0-098B-4198-82BD-50138678F413}"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27206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A6DEFA2-377B-4E31-8CC9-417765AA93B3}"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4" name="Title 3"/>
          <p:cNvSpPr>
            <a:spLocks noGrp="1"/>
          </p:cNvSpPr>
          <p:nvPr>
            <p:ph type="title"/>
          </p:nvPr>
        </p:nvSpPr>
        <p:spPr/>
        <p:txBody>
          <a:bodyPr/>
          <a:lstStyle/>
          <a:p>
            <a:r>
              <a:rPr lang="en-US" smtClean="0"/>
              <a:t>Click to edit Master title style</a:t>
            </a:r>
            <a:endParaRPr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6728" y="2011145"/>
            <a:ext cx="1819656" cy="352285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41990" y="1585322"/>
            <a:ext cx="5829300" cy="4107283"/>
          </a:xfrm>
          <a:prstGeom prst="rect">
            <a:avLst/>
          </a:prstGeom>
        </p:spPr>
      </p:pic>
      <p:sp>
        <p:nvSpPr>
          <p:cNvPr id="12"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3"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15204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sp>
        <p:nvSpPr>
          <p:cNvPr id="2" name="Title 1"/>
          <p:cNvSpPr>
            <a:spLocks noGrp="1"/>
          </p:cNvSpPr>
          <p:nvPr>
            <p:ph type="title"/>
          </p:nvPr>
        </p:nvSpPr>
        <p:spPr>
          <a:xfrm>
            <a:off x="531812" y="406400"/>
            <a:ext cx="585216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5A8595F7-C563-465E-A5E7-173D41132280}" type="datetime1">
              <a:rPr lang="en-US" smtClean="0"/>
              <a:t>29/09/14</a:t>
            </a:fld>
            <a:endParaRPr/>
          </a:p>
        </p:txBody>
      </p:sp>
      <p:sp>
        <p:nvSpPr>
          <p:cNvPr id="6" name="Footer Placeholder 5"/>
          <p:cNvSpPr>
            <a:spLocks noGrp="1"/>
          </p:cNvSpPr>
          <p:nvPr>
            <p:ph type="ftr" sz="quarter" idx="11"/>
          </p:nvPr>
        </p:nvSpPr>
        <p:spPr>
          <a:xfrm>
            <a:off x="8622792" y="6556248"/>
            <a:ext cx="2743200" cy="182880"/>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r="2901"/>
          <a:stretch/>
        </p:blipFill>
        <p:spPr>
          <a:xfrm rot="5400000">
            <a:off x="5891726" y="1502667"/>
            <a:ext cx="5674025" cy="4117325"/>
          </a:xfrm>
          <a:prstGeom prst="rect">
            <a:avLst/>
          </a:prstGeom>
        </p:spPr>
      </p:pic>
      <p:sp>
        <p:nvSpPr>
          <p:cNvPr id="12"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pic>
        <p:nvPicPr>
          <p:cNvPr id="15" name="Picture 14"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969956" y="2096382"/>
            <a:ext cx="1819656" cy="3522853"/>
          </a:xfrm>
          <a:prstGeom prst="rect">
            <a:avLst/>
          </a:prstGeom>
        </p:spPr>
      </p:pic>
      <p:sp>
        <p:nvSpPr>
          <p:cNvPr id="16"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2677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etric with Picture">
    <p:bg bwMode="lt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23" name="Group 22"/>
          <p:cNvGrpSpPr/>
          <p:nvPr userDrawn="1"/>
        </p:nvGrpSpPr>
        <p:grpSpPr>
          <a:xfrm>
            <a:off x="0" y="0"/>
            <a:ext cx="12189398" cy="6858000"/>
            <a:chOff x="0" y="0"/>
            <a:chExt cx="12189398" cy="6858000"/>
          </a:xfrm>
        </p:grpSpPr>
        <p:sp>
          <p:nvSpPr>
            <p:cNvPr id="24" name="Rectangle 23"/>
            <p:cNvSpPr/>
            <p:nvPr/>
          </p:nvSpPr>
          <p:spPr bwMode="gray">
            <a:xfrm>
              <a:off x="0" y="0"/>
              <a:ext cx="19396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Rectangle 24"/>
            <p:cNvSpPr/>
            <p:nvPr/>
          </p:nvSpPr>
          <p:spPr bwMode="gray">
            <a:xfrm>
              <a:off x="11995438" y="0"/>
              <a:ext cx="1939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Rectangle 25"/>
            <p:cNvSpPr/>
            <p:nvPr/>
          </p:nvSpPr>
          <p:spPr bwMode="gray">
            <a:xfrm>
              <a:off x="0"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Rectangle 26"/>
            <p:cNvSpPr/>
            <p:nvPr/>
          </p:nvSpPr>
          <p:spPr bwMode="gray">
            <a:xfrm>
              <a:off x="0"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22" name="Text Placeholder 12"/>
          <p:cNvSpPr>
            <a:spLocks noGrp="1"/>
          </p:cNvSpPr>
          <p:nvPr>
            <p:ph type="body" sz="quarter" idx="13" hasCustomPrompt="1"/>
          </p:nvPr>
        </p:nvSpPr>
        <p:spPr>
          <a:xfrm>
            <a:off x="760412" y="2666999"/>
            <a:ext cx="45720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4572000" cy="2044700"/>
          </a:xfrm>
        </p:spPr>
        <p:txBody>
          <a:bodyPr/>
          <a:lstStyle>
            <a:lvl1pPr>
              <a:defRPr sz="13800" b="1"/>
            </a:lvl1pPr>
          </a:lstStyle>
          <a:p>
            <a:r>
              <a:rPr lang="en-US" smtClean="0"/>
              <a:t>XX</a:t>
            </a:r>
            <a:endParaRPr lang="en-US" dirty="0"/>
          </a:p>
        </p:txBody>
      </p:sp>
      <p:sp>
        <p:nvSpPr>
          <p:cNvPr id="2" name="Date Placeholder 1"/>
          <p:cNvSpPr>
            <a:spLocks noGrp="1"/>
          </p:cNvSpPr>
          <p:nvPr>
            <p:ph type="dt" sz="half" idx="14"/>
          </p:nvPr>
        </p:nvSpPr>
        <p:spPr/>
        <p:txBody>
          <a:bodyPr/>
          <a:lstStyle>
            <a:lvl1pPr>
              <a:defRPr>
                <a:solidFill>
                  <a:schemeClr val="bg1"/>
                </a:solidFill>
              </a:defRPr>
            </a:lvl1pPr>
          </a:lstStyle>
          <a:p>
            <a:fld id="{54C05915-6BE6-41A7-B731-6C9E6D439DC4}" type="datetime1">
              <a:rPr lang="en-US" smtClean="0"/>
              <a:t>29/09/14</a:t>
            </a:fld>
            <a:endParaRPr lang="en-US"/>
          </a:p>
        </p:txBody>
      </p:sp>
      <p:sp>
        <p:nvSpPr>
          <p:cNvPr id="4" name="Footer Placeholder 3"/>
          <p:cNvSpPr>
            <a:spLocks noGrp="1"/>
          </p:cNvSpPr>
          <p:nvPr>
            <p:ph type="ftr" sz="quarter" idx="15"/>
          </p:nvPr>
        </p:nvSpPr>
        <p:spPr>
          <a:xfrm>
            <a:off x="8622792" y="6556248"/>
            <a:ext cx="2743200" cy="182880"/>
          </a:xfrm>
          <a:prstGeom prst="rect">
            <a:avLst/>
          </a:prstGeom>
        </p:spPr>
        <p:txBody>
          <a:bodyPr/>
          <a:lstStyle>
            <a:lvl1pPr>
              <a:defRPr>
                <a:solidFill>
                  <a:schemeClr val="bg1"/>
                </a:solidFill>
              </a:defRPr>
            </a:lvl1pPr>
          </a:lstStyle>
          <a:p>
            <a:endParaRPr lang="en-US"/>
          </a:p>
        </p:txBody>
      </p:sp>
      <p:sp>
        <p:nvSpPr>
          <p:cNvPr id="9" name="Slide Number Placeholder 8"/>
          <p:cNvSpPr>
            <a:spLocks noGrp="1"/>
          </p:cNvSpPr>
          <p:nvPr>
            <p:ph type="sldNum" sz="quarter" idx="16"/>
          </p:nvPr>
        </p:nvSpPr>
        <p:spPr/>
        <p:txBody>
          <a:bodyPr/>
          <a:lstStyle>
            <a:lvl1pPr>
              <a:defRPr>
                <a:solidFill>
                  <a:schemeClr val="bg1"/>
                </a:solidFill>
              </a:defRPr>
            </a:lvl1pPr>
          </a:lstStyle>
          <a:p>
            <a:fld id="{C51EAA63-D034-42AE-91FA-B13B9518C7BE}" type="slidenum">
              <a:rPr lang="en-US" smtClean="0"/>
              <a:pPr/>
              <a:t>‹#›</a:t>
            </a:fld>
            <a:endParaRPr lang="en-US"/>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bg1"/>
                </a:solidFill>
              </a:rPr>
              <a:t>Copyright © </a:t>
            </a:r>
            <a:r>
              <a:rPr sz="850" dirty="0" smtClean="0">
                <a:solidFill>
                  <a:schemeClr val="bg1"/>
                </a:solidFill>
              </a:rPr>
              <a:t>2014</a:t>
            </a:r>
            <a:r>
              <a:rPr lang="en-US" sz="850" dirty="0" smtClean="0">
                <a:solidFill>
                  <a:schemeClr val="bg1"/>
                </a:solidFill>
              </a:rPr>
              <a:t>,</a:t>
            </a:r>
            <a:r>
              <a:rPr sz="850" dirty="0" smtClean="0">
                <a:solidFill>
                  <a:schemeClr val="bg1"/>
                </a:solidFill>
              </a:rPr>
              <a:t> </a:t>
            </a:r>
            <a:r>
              <a:rPr sz="850" dirty="0">
                <a:solidFill>
                  <a:schemeClr val="bg1"/>
                </a:solidFill>
              </a:rPr>
              <a:t>Oracle and/or its affiliates. All rights reserved.  </a:t>
            </a:r>
            <a:r>
              <a:rPr sz="850" dirty="0" smtClean="0">
                <a:solidFill>
                  <a:schemeClr val="bg1"/>
                </a:solidFill>
              </a:rPr>
              <a:t>|</a:t>
            </a:r>
            <a:endParaRPr sz="850" dirty="0">
              <a:solidFill>
                <a:schemeClr val="bg1"/>
              </a:solidFill>
            </a:endParaRPr>
          </a:p>
        </p:txBody>
      </p:sp>
      <p:pic>
        <p:nvPicPr>
          <p:cNvPr id="15" name="Picture 14"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1381817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A3C31-48F6-4A2C-B78B-BD66C13CD7C7}" type="datetime1">
              <a:rPr lang="en-US" smtClean="0"/>
              <a:t>29/09/14</a:t>
            </a:fld>
            <a:endParaRPr/>
          </a:p>
        </p:txBody>
      </p:sp>
      <p:sp>
        <p:nvSpPr>
          <p:cNvPr id="3" name="Footer Placeholder 2"/>
          <p:cNvSpPr>
            <a:spLocks noGrp="1"/>
          </p:cNvSpPr>
          <p:nvPr>
            <p:ph type="ftr" sz="quarter" idx="11"/>
          </p:nvPr>
        </p:nvSpPr>
        <p:spPr>
          <a:xfrm>
            <a:off x="8622792" y="6556248"/>
            <a:ext cx="2743200" cy="182880"/>
          </a:xfrm>
          <a:prstGeom prst="rect">
            <a:avLst/>
          </a:prstGeom>
        </p:spPr>
        <p:txBody>
          <a:bodyPr/>
          <a:lstStyle/>
          <a:p>
            <a:endParaRP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a:latin typeface="+mj-lt"/>
              </a:rPr>
              <a:t>Safe Harbor</a:t>
            </a:r>
            <a:r>
              <a:rPr sz="3200" baseline="0">
                <a:latin typeface="+mj-lt"/>
              </a:rPr>
              <a:t> Statement</a:t>
            </a:r>
            <a:endParaRPr sz="3200">
              <a:latin typeface="+mj-lt"/>
            </a:endParaRP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a:latin typeface="+mn-lt"/>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59788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9266FC-D535-4359-A43F-141971018769}" type="datetime1">
              <a:rPr lang="en-US" smtClean="0"/>
              <a:t>29/09/14</a:t>
            </a:fld>
            <a:endParaRPr/>
          </a:p>
        </p:txBody>
      </p:sp>
      <p:sp>
        <p:nvSpPr>
          <p:cNvPr id="3" name="Footer Placeholder 2"/>
          <p:cNvSpPr>
            <a:spLocks noGrp="1"/>
          </p:cNvSpPr>
          <p:nvPr>
            <p:ph type="ftr" sz="quarter" idx="11"/>
          </p:nvPr>
        </p:nvSpPr>
        <p:spPr>
          <a:xfrm>
            <a:off x="8622792" y="6556248"/>
            <a:ext cx="2743200" cy="182880"/>
          </a:xfrm>
          <a:prstGeom prst="rect">
            <a:avLst/>
          </a:prstGeom>
        </p:spPr>
        <p:txBody>
          <a:bodyPr/>
          <a:lstStyle/>
          <a:p>
            <a:endParaRP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a:latin typeface="+mj-lt"/>
              </a:rPr>
              <a:t>Safe Harbor</a:t>
            </a:r>
            <a:r>
              <a:rPr sz="3200" baseline="0">
                <a:latin typeface="+mj-lt"/>
              </a:rPr>
              <a:t> Statement</a:t>
            </a:r>
            <a:endParaRPr sz="3200">
              <a:latin typeface="+mj-lt"/>
            </a:endParaRP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a:latin typeface="+mn-lt"/>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35887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6" name="Picture 5" descr="&quot;Hardware and Software Engineered to work together&quot; tagline in red and black"/>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860" y="2313432"/>
            <a:ext cx="6547104" cy="1832339"/>
          </a:xfrm>
          <a:prstGeom prst="rect">
            <a:avLst/>
          </a:prstGeom>
        </p:spPr>
      </p:pic>
      <p:sp>
        <p:nvSpPr>
          <p:cNvPr id="2" name="Date Placeholder 1"/>
          <p:cNvSpPr>
            <a:spLocks noGrp="1"/>
          </p:cNvSpPr>
          <p:nvPr>
            <p:ph type="dt" sz="half" idx="10"/>
          </p:nvPr>
        </p:nvSpPr>
        <p:spPr/>
        <p:txBody>
          <a:bodyPr/>
          <a:lstStyle/>
          <a:p>
            <a:fld id="{3B9CD769-DDC9-4B93-B0D7-CFD0FC58775E}" type="datetime1">
              <a:rPr lang="en-US" smtClean="0"/>
              <a:t>29/09/14</a:t>
            </a:fld>
            <a:endParaRPr/>
          </a:p>
        </p:txBody>
      </p:sp>
      <p:sp>
        <p:nvSpPr>
          <p:cNvPr id="3" name="Footer Placeholder 2"/>
          <p:cNvSpPr>
            <a:spLocks noGrp="1"/>
          </p:cNvSpPr>
          <p:nvPr>
            <p:ph type="ftr" sz="quarter" idx="11"/>
          </p:nvPr>
        </p:nvSpPr>
        <p:spPr>
          <a:xfrm>
            <a:off x="8622792" y="6556248"/>
            <a:ext cx="2743200" cy="182880"/>
          </a:xfrm>
          <a:prstGeom prst="rect">
            <a:avLst/>
          </a:prstGeom>
        </p:spPr>
        <p:txBody>
          <a:bodyPr/>
          <a:lstStyle/>
          <a:p>
            <a:endParaRP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370913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Oracle Signature">
    <p:spTree>
      <p:nvGrpSpPr>
        <p:cNvPr id="1" name=""/>
        <p:cNvGrpSpPr/>
        <p:nvPr/>
      </p:nvGrpSpPr>
      <p:grpSpPr>
        <a:xfrm>
          <a:off x="0" y="0"/>
          <a:ext cx="0" cy="0"/>
          <a:chOff x="0" y="0"/>
          <a:chExt cx="0" cy="0"/>
        </a:xfrm>
      </p:grpSpPr>
      <p:pic>
        <p:nvPicPr>
          <p:cNvPr id="6" name="Picture 5" descr="Oracle Signature in red on white background. Light blue frame around perimete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03904" y="2808154"/>
            <a:ext cx="4581144" cy="641359"/>
          </a:xfrm>
          <a:prstGeom prst="rect">
            <a:avLst/>
          </a:prstGeom>
        </p:spPr>
      </p:pic>
      <p:grpSp>
        <p:nvGrpSpPr>
          <p:cNvPr id="12" name="Group 11"/>
          <p:cNvGrpSpPr/>
          <p:nvPr userDrawn="1"/>
        </p:nvGrpSpPr>
        <p:grpSpPr>
          <a:xfrm>
            <a:off x="0" y="0"/>
            <a:ext cx="12189398" cy="6858000"/>
            <a:chOff x="0" y="0"/>
            <a:chExt cx="12189398" cy="6858000"/>
          </a:xfrm>
        </p:grpSpPr>
        <p:sp>
          <p:nvSpPr>
            <p:cNvPr id="13" name="Rectangle 12"/>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bwMode="gray">
            <a:xfrm>
              <a:off x="11995438"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Rectangle 15"/>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343664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Java-Oracle Cobrand Logo">
    <p:bg bwMode="auto">
      <p:bgRef idx="1001">
        <a:schemeClr val="bg1"/>
      </p:bgRef>
    </p:bg>
    <p:spTree>
      <p:nvGrpSpPr>
        <p:cNvPr id="1" name=""/>
        <p:cNvGrpSpPr/>
        <p:nvPr/>
      </p:nvGrpSpPr>
      <p:grpSpPr>
        <a:xfrm>
          <a:off x="0" y="0"/>
          <a:ext cx="0" cy="0"/>
          <a:chOff x="0" y="0"/>
          <a:chExt cx="0" cy="0"/>
        </a:xfrm>
      </p:grpSpPr>
      <p:pic>
        <p:nvPicPr>
          <p:cNvPr id="4" name="Picture 3" descr="Horizontal Java-Oracle co-branded logo in white on blue staging background. Light blue frame around perimete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white">
          <a:xfrm>
            <a:off x="111124" y="63403"/>
            <a:ext cx="11966576" cy="6731196"/>
          </a:xfrm>
          <a:prstGeom prst="rect">
            <a:avLst/>
          </a:prstGeom>
        </p:spPr>
      </p:pic>
      <p:grpSp>
        <p:nvGrpSpPr>
          <p:cNvPr id="10" name="Group 9"/>
          <p:cNvGrpSpPr/>
          <p:nvPr userDrawn="1"/>
        </p:nvGrpSpPr>
        <p:grpSpPr>
          <a:xfrm>
            <a:off x="0" y="0"/>
            <a:ext cx="12189398" cy="6858000"/>
            <a:chOff x="0" y="0"/>
            <a:chExt cx="12189398" cy="6858000"/>
          </a:xfrm>
        </p:grpSpPr>
        <p:sp>
          <p:nvSpPr>
            <p:cNvPr id="12" name="Rectangle 11"/>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Rectangle 12"/>
            <p:cNvSpPr/>
            <p:nvPr/>
          </p:nvSpPr>
          <p:spPr bwMode="gray">
            <a:xfrm>
              <a:off x="11995438"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pic>
        <p:nvPicPr>
          <p:cNvPr id="9" name="Picture 8" descr="java-oracle-cobrand-logo-ppt-2.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89212" y="1570252"/>
            <a:ext cx="6781588" cy="2546850"/>
          </a:xfrm>
          <a:prstGeom prst="rect">
            <a:avLst/>
          </a:prstGeom>
        </p:spPr>
      </p:pic>
    </p:spTree>
    <p:extLst>
      <p:ext uri="{BB962C8B-B14F-4D97-AF65-F5344CB8AC3E}">
        <p14:creationId xmlns:p14="http://schemas.microsoft.com/office/powerpoint/2010/main" val="106575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839A54-0ED4-4AEB-B78E-E32E67A60EC0}" type="datetime1">
              <a:rPr lang="en-US" smtClean="0"/>
              <a:t>29/09/14</a:t>
            </a:fld>
            <a:endParaRPr lang="en-US"/>
          </a:p>
        </p:txBody>
      </p:sp>
      <p:sp>
        <p:nvSpPr>
          <p:cNvPr id="8" name="Footer Placeholder 7"/>
          <p:cNvSpPr>
            <a:spLocks noGrp="1"/>
          </p:cNvSpPr>
          <p:nvPr>
            <p:ph type="ftr" sz="quarter" idx="11"/>
          </p:nvPr>
        </p:nvSpPr>
        <p:spPr>
          <a:xfrm>
            <a:off x="8622792" y="6556248"/>
            <a:ext cx="2743200" cy="182880"/>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51EAA63-D034-42AE-91FA-B13B9518C7BE}" type="slidenum">
              <a:rPr lang="en-US" smtClean="0"/>
              <a:pPr/>
              <a:t>‹#›</a:t>
            </a:fld>
            <a:endParaRPr lang="en-US"/>
          </a:p>
        </p:txBody>
      </p:sp>
    </p:spTree>
    <p:extLst>
      <p:ext uri="{BB962C8B-B14F-4D97-AF65-F5344CB8AC3E}">
        <p14:creationId xmlns:p14="http://schemas.microsoft.com/office/powerpoint/2010/main" val="386218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bwMode="lt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4A4D8FE-5780-4EDA-B725-5B82C1F25258}" type="datetime1">
              <a:rPr lang="en-US" smtClean="0"/>
              <a:t>29/09/14</a:t>
            </a:fld>
            <a:endParaRPr/>
          </a:p>
        </p:txBody>
      </p:sp>
      <p:sp>
        <p:nvSpPr>
          <p:cNvPr id="5" name="Footer Placeholder 4"/>
          <p:cNvSpPr>
            <a:spLocks noGrp="1"/>
          </p:cNvSpPr>
          <p:nvPr>
            <p:ph type="ftr" sz="quarter" idx="11"/>
          </p:nvPr>
        </p:nvSpPr>
        <p:spPr>
          <a:xfrm>
            <a:off x="8622792" y="6556248"/>
            <a:ext cx="2743200" cy="182880"/>
          </a:xfrm>
          <a:prstGeom prst="rect">
            <a:avLst/>
          </a:prstGeom>
        </p:spPr>
        <p:txBody>
          <a:bodyPr/>
          <a:lstStyle/>
          <a:p>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  </a:t>
            </a:r>
            <a:r>
              <a:rPr sz="850" dirty="0" smtClean="0">
                <a:solidFill>
                  <a:schemeClr val="tx1"/>
                </a:solidFill>
              </a:rPr>
              <a:t>|</a:t>
            </a:r>
            <a:endParaRPr sz="850" dirty="0">
              <a:solidFill>
                <a:schemeClr val="tx1"/>
              </a:solidFill>
            </a:endParaRPr>
          </a:p>
        </p:txBody>
      </p:sp>
      <p:pic>
        <p:nvPicPr>
          <p:cNvPr id="14" name="Picture 13"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2558980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5068617-2DA7-459C-BF7A-87AF5B189447}" type="datetime1">
              <a:rPr lang="en-US" smtClean="0"/>
              <a:t>29/09/14</a:t>
            </a:fld>
            <a:endParaRPr/>
          </a:p>
        </p:txBody>
      </p:sp>
      <p:sp>
        <p:nvSpPr>
          <p:cNvPr id="5" name="Footer Placeholder 4"/>
          <p:cNvSpPr>
            <a:spLocks noGrp="1"/>
          </p:cNvSpPr>
          <p:nvPr>
            <p:ph type="ftr" sz="quarter" idx="11"/>
          </p:nvPr>
        </p:nvSpPr>
        <p:spPr>
          <a:xfrm>
            <a:off x="8622792" y="6556248"/>
            <a:ext cx="2743200" cy="182880"/>
          </a:xfrm>
          <a:prstGeom prst="rect">
            <a:avLst/>
          </a:prstGeom>
        </p:spPr>
        <p:txBody>
          <a:bodyPr/>
          <a:lstStyle/>
          <a:p>
            <a:endParaRP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217345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bwMode="lt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42DDB42-3959-4393-A6A2-0F5FB3CA66BD}" type="datetime1">
              <a:rPr lang="en-US" smtClean="0"/>
              <a:t>29/09/14</a:t>
            </a:fld>
            <a:endParaRPr/>
          </a:p>
        </p:txBody>
      </p:sp>
      <p:sp>
        <p:nvSpPr>
          <p:cNvPr id="5" name="Footer Placeholder 4"/>
          <p:cNvSpPr>
            <a:spLocks noGrp="1"/>
          </p:cNvSpPr>
          <p:nvPr>
            <p:ph type="ftr" sz="quarter" idx="11"/>
          </p:nvPr>
        </p:nvSpPr>
        <p:spPr>
          <a:xfrm>
            <a:off x="8622792" y="6556248"/>
            <a:ext cx="2743200" cy="182880"/>
          </a:xfrm>
          <a:prstGeom prst="rect">
            <a:avLst/>
          </a:prstGeom>
        </p:spPr>
        <p:txBody>
          <a:bodyPr/>
          <a:lstStyle/>
          <a:p>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  </a:t>
            </a:r>
            <a:r>
              <a:rPr sz="850" dirty="0" smtClean="0">
                <a:solidFill>
                  <a:schemeClr val="tx1"/>
                </a:solidFill>
              </a:rPr>
              <a:t>|</a:t>
            </a:r>
            <a:endParaRPr sz="850" dirty="0">
              <a:solidFill>
                <a:schemeClr val="tx1"/>
              </a:solidFill>
            </a:endParaRPr>
          </a:p>
        </p:txBody>
      </p:sp>
      <p:pic>
        <p:nvPicPr>
          <p:cNvPr id="14" name="Picture 13"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40700034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682EE48-89F3-4299-812D-43B6E9BD509D}" type="datetime1">
              <a:rPr lang="en-US" smtClean="0"/>
              <a:t>29/09/14</a:t>
            </a:fld>
            <a:endParaRPr lang="en-US"/>
          </a:p>
        </p:txBody>
      </p:sp>
      <p:sp>
        <p:nvSpPr>
          <p:cNvPr id="8" name="Footer Placeholder 7"/>
          <p:cNvSpPr>
            <a:spLocks noGrp="1"/>
          </p:cNvSpPr>
          <p:nvPr>
            <p:ph type="ftr" sz="quarter" idx="11"/>
          </p:nvPr>
        </p:nvSpPr>
        <p:spPr>
          <a:xfrm>
            <a:off x="8622792" y="6556248"/>
            <a:ext cx="2743200" cy="182880"/>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51EAA63-D034-42AE-91FA-B13B9518C7BE}" type="slidenum">
              <a:rPr lang="en-US" smtClean="0"/>
              <a:pPr/>
              <a:t>‹#›</a:t>
            </a:fld>
            <a:endParaRPr lang="en-US"/>
          </a:p>
        </p:txBody>
      </p:sp>
    </p:spTree>
    <p:extLst>
      <p:ext uri="{BB962C8B-B14F-4D97-AF65-F5344CB8AC3E}">
        <p14:creationId xmlns:p14="http://schemas.microsoft.com/office/powerpoint/2010/main" val="20752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27B3B7E-6F97-4AF8-88B7-A60971ACD665}" type="datetime1">
              <a:rPr lang="en-US" smtClean="0"/>
              <a:t>29/09/14</a:t>
            </a:fld>
            <a:endParaRPr/>
          </a:p>
        </p:txBody>
      </p:sp>
      <p:sp>
        <p:nvSpPr>
          <p:cNvPr id="5" name="Footer Placeholder 4"/>
          <p:cNvSpPr>
            <a:spLocks noGrp="1"/>
          </p:cNvSpPr>
          <p:nvPr>
            <p:ph type="ftr" sz="quarter" idx="11"/>
          </p:nvPr>
        </p:nvSpPr>
        <p:spPr>
          <a:xfrm>
            <a:off x="8622792" y="6556248"/>
            <a:ext cx="2743200" cy="182880"/>
          </a:xfrm>
          <a:prstGeom prst="rect">
            <a:avLst/>
          </a:prstGeom>
        </p:spPr>
        <p:txBody>
          <a:bodyPr/>
          <a:lstStyle/>
          <a:p>
            <a:endParaRP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337176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AD52A452-FC36-44D5-91C6-99F6B29A8DF4}" type="datetime1">
              <a:rPr lang="en-US" smtClean="0"/>
              <a:t>29/09/14</a:t>
            </a:fld>
            <a:endParaRPr/>
          </a:p>
        </p:txBody>
      </p:sp>
      <p:sp>
        <p:nvSpPr>
          <p:cNvPr id="5" name="Footer Placeholder 4"/>
          <p:cNvSpPr>
            <a:spLocks noGrp="1"/>
          </p:cNvSpPr>
          <p:nvPr>
            <p:ph type="ftr" sz="quarter" idx="11"/>
          </p:nvPr>
        </p:nvSpPr>
        <p:spPr>
          <a:xfrm>
            <a:off x="8622792" y="6556248"/>
            <a:ext cx="2743200" cy="182880"/>
          </a:xfrm>
          <a:prstGeom prst="rect">
            <a:avLst/>
          </a:prstGeom>
        </p:spPr>
        <p:txBody>
          <a:bodyPr/>
          <a:lstStyle/>
          <a:p>
            <a:endParaRP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6812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BF6B1B-B5E1-4DB0-B475-A055600DFBEE}" type="datetime1">
              <a:rPr lang="en-US" smtClean="0"/>
              <a:t>29/09/14</a:t>
            </a:fld>
            <a:endParaRPr/>
          </a:p>
        </p:txBody>
      </p:sp>
      <p:sp>
        <p:nvSpPr>
          <p:cNvPr id="5" name="Footer Placeholder 4"/>
          <p:cNvSpPr>
            <a:spLocks noGrp="1"/>
          </p:cNvSpPr>
          <p:nvPr>
            <p:ph type="ftr" sz="quarter" idx="11"/>
          </p:nvPr>
        </p:nvSpPr>
        <p:spPr>
          <a:xfrm>
            <a:off x="8622792" y="6556248"/>
            <a:ext cx="2743200" cy="182880"/>
          </a:xfrm>
          <a:prstGeom prst="rect">
            <a:avLst/>
          </a:prstGeom>
        </p:spPr>
        <p:txBody>
          <a:bodyPr/>
          <a:lstStyle/>
          <a:p>
            <a:endParaRP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15138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theme" Target="../theme/theme1.xml"/><Relationship Id="rId4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bwMode="gray">
            <a:xfrm>
              <a:off x="11995438"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178808"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3B2078A3-C13D-4F92-8FF0-3089FEF7C14B}" type="datetime1">
              <a:rPr lang="en-US" smtClean="0"/>
              <a:t>29/09/14</a:t>
            </a:fld>
            <a:endParaRPr lang="en-US"/>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pPr/>
              <a:t>‹#›</a:t>
            </a:fld>
            <a:endParaRPr lang="en-US" dirty="0"/>
          </a:p>
        </p:txBody>
      </p:sp>
      <p:sp>
        <p:nvSpPr>
          <p:cNvPr id="14" name="TextBox 13"/>
          <p:cNvSpPr txBox="1"/>
          <p:nvPr/>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  </a:t>
            </a:r>
            <a:r>
              <a:rPr sz="850" dirty="0" smtClean="0">
                <a:solidFill>
                  <a:schemeClr val="tx1"/>
                </a:solidFill>
              </a:rPr>
              <a:t>|</a:t>
            </a:r>
            <a:endParaRPr sz="850" dirty="0">
              <a:solidFill>
                <a:schemeClr val="tx1"/>
              </a:solidFill>
            </a:endParaRPr>
          </a:p>
        </p:txBody>
      </p:sp>
      <p:pic>
        <p:nvPicPr>
          <p:cNvPr id="17" name="Picture 16" descr="Horizontal JavaOne-Oracle co-branded logo in white on blue staging background."/>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319306202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2" r:id="rId3"/>
    <p:sldLayoutId id="2147483664" r:id="rId4"/>
    <p:sldLayoutId id="2147483692" r:id="rId5"/>
    <p:sldLayoutId id="2147483650" r:id="rId6"/>
    <p:sldLayoutId id="2147483663" r:id="rId7"/>
    <p:sldLayoutId id="2147483686" r:id="rId8"/>
    <p:sldLayoutId id="2147483651" r:id="rId9"/>
    <p:sldLayoutId id="2147483665" r:id="rId10"/>
    <p:sldLayoutId id="2147483669" r:id="rId11"/>
    <p:sldLayoutId id="2147483689" r:id="rId12"/>
    <p:sldLayoutId id="2147483683" r:id="rId13"/>
    <p:sldLayoutId id="2147483670" r:id="rId14"/>
    <p:sldLayoutId id="2147483652" r:id="rId15"/>
    <p:sldLayoutId id="2147483671" r:id="rId16"/>
    <p:sldLayoutId id="2147483672" r:id="rId17"/>
    <p:sldLayoutId id="2147483679" r:id="rId18"/>
    <p:sldLayoutId id="2147483685" r:id="rId19"/>
    <p:sldLayoutId id="2147483688" r:id="rId20"/>
    <p:sldLayoutId id="2147483654" r:id="rId21"/>
    <p:sldLayoutId id="2147483666" r:id="rId22"/>
    <p:sldLayoutId id="2147483693" r:id="rId23"/>
    <p:sldLayoutId id="2147483655" r:id="rId24"/>
    <p:sldLayoutId id="2147483656" r:id="rId25"/>
    <p:sldLayoutId id="2147483657" r:id="rId26"/>
    <p:sldLayoutId id="2147483673" r:id="rId27"/>
    <p:sldLayoutId id="2147483674" r:id="rId28"/>
    <p:sldLayoutId id="2147483682" r:id="rId29"/>
    <p:sldLayoutId id="2147483684" r:id="rId30"/>
    <p:sldLayoutId id="2147483690" r:id="rId31"/>
    <p:sldLayoutId id="2147483691" r:id="rId32"/>
    <p:sldLayoutId id="2147483668" r:id="rId33"/>
    <p:sldLayoutId id="2147483675" r:id="rId34"/>
    <p:sldLayoutId id="2147483676" r:id="rId35"/>
    <p:sldLayoutId id="2147483667" r:id="rId36"/>
    <p:sldLayoutId id="2147483694" r:id="rId37"/>
    <p:sldLayoutId id="2147483661" r:id="rId38"/>
    <p:sldLayoutId id="2147483687" r:id="rId39"/>
    <p:sldLayoutId id="2147483659"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sldNum="0" hdr="0" ft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hyperlink" Target="http://www.jboss.org/resteasy"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2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image" Target="../media/image22.jpg"/></Relationships>
</file>

<file path=ppt/slides/_rels/slide45.xml.rels><?xml version="1.0" encoding="UTF-8" standalone="yes"?>
<Relationships xmlns="http://schemas.openxmlformats.org/package/2006/relationships"><Relationship Id="rId3" Type="http://schemas.openxmlformats.org/officeDocument/2006/relationships/hyperlink" Target="http://www.amazon.com/RESTful-Java-Patterns-Best-Practices/dp/1783287969/" TargetMode="External"/><Relationship Id="rId4" Type="http://schemas.openxmlformats.org/officeDocument/2006/relationships/hyperlink" Target="http://tools.ietf.org/html/rfc6902" TargetMode="External"/><Relationship Id="rId5" Type="http://schemas.openxmlformats.org/officeDocument/2006/relationships/hyperlink" Target="http://tools.ietf.org/html/rfc6901" TargetMode="External"/><Relationship Id="rId6" Type="http://schemas.openxmlformats.org/officeDocument/2006/relationships/hyperlink" Target="http://resteasy.jboss.org/" TargetMode="External"/><Relationship Id="rId7" Type="http://schemas.openxmlformats.org/officeDocument/2006/relationships/hyperlink" Target="https://jersey.java.net/documentation/latest/" TargetMode="External"/><Relationship Id="rId8" Type="http://schemas.openxmlformats.org/officeDocument/2006/relationships/hyperlink" Target="http://tools.ietf.org/html/rfc6585" TargetMode="External"/><Relationship Id="rId9" Type="http://schemas.openxmlformats.org/officeDocument/2006/relationships/hyperlink" Target="https://www.flickr.com/photos/jasohill/4442279347/" TargetMode="External"/><Relationship Id="rId10" Type="http://schemas.openxmlformats.org/officeDocument/2006/relationships/hyperlink" Target="https://www.flickr.com/photos/chuqvr/8329512894/" TargetMode="External"/><Relationship Id="rId11" Type="http://schemas.openxmlformats.org/officeDocument/2006/relationships/hyperlink" Target="https://www.flickr.com/photos/longo/2684733921" TargetMode="External"/><Relationship Id="rId1" Type="http://schemas.openxmlformats.org/officeDocument/2006/relationships/slideLayout" Target="../slideLayouts/slideLayout2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cdom.com/api/v1/customers/1" TargetMode="External"/><Relationship Id="rId4" Type="http://schemas.openxmlformats.org/officeDocument/2006/relationships/hyperlink" Target="http://cdom.com/api/v1/customers/1/orders/1" TargetMode="External"/><Relationship Id="rId5" Type="http://schemas.openxmlformats.org/officeDocument/2006/relationships/hyperlink" Target="http://cdom.com/api/v1/customers/1?delete=true" TargetMode="External"/><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05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Request/Response </a:t>
            </a:r>
            <a:r>
              <a:rPr lang="en-US" dirty="0"/>
              <a:t>patterns</a:t>
            </a:r>
          </a:p>
        </p:txBody>
      </p:sp>
      <p:sp>
        <p:nvSpPr>
          <p:cNvPr id="3" name="Content Placeholder 2"/>
          <p:cNvSpPr>
            <a:spLocks noGrp="1"/>
          </p:cNvSpPr>
          <p:nvPr>
            <p:ph idx="1"/>
          </p:nvPr>
        </p:nvSpPr>
        <p:spPr>
          <a:xfrm>
            <a:off x="531151" y="1981200"/>
            <a:ext cx="5533075" cy="3962400"/>
          </a:xfrm>
        </p:spPr>
        <p:txBody>
          <a:bodyPr/>
          <a:lstStyle/>
          <a:p>
            <a:r>
              <a:rPr lang="en-US" dirty="0"/>
              <a:t>Response status </a:t>
            </a:r>
            <a:r>
              <a:rPr lang="en-US" dirty="0" smtClean="0"/>
              <a:t>codes</a:t>
            </a:r>
          </a:p>
          <a:p>
            <a:pPr lvl="1"/>
            <a:r>
              <a:rPr lang="en-US" dirty="0" smtClean="0"/>
              <a:t>There are more than 200, 404 and 500!</a:t>
            </a:r>
          </a:p>
          <a:p>
            <a:r>
              <a:rPr lang="en-US" dirty="0" smtClean="0"/>
              <a:t>Unified response style</a:t>
            </a:r>
          </a:p>
          <a:p>
            <a:pPr lvl="1"/>
            <a:r>
              <a:rPr lang="en-US" dirty="0" smtClean="0"/>
              <a:t>Predictability of response body</a:t>
            </a:r>
          </a:p>
          <a:p>
            <a:pPr lvl="1"/>
            <a:r>
              <a:rPr lang="en-US" dirty="0" smtClean="0"/>
              <a:t>Application specific error code</a:t>
            </a:r>
          </a:p>
          <a:p>
            <a:pPr lvl="1"/>
            <a:r>
              <a:rPr lang="en-US" dirty="0" smtClean="0"/>
              <a:t>Human readable message</a:t>
            </a:r>
          </a:p>
          <a:p>
            <a:pPr lvl="1"/>
            <a:r>
              <a:rPr lang="en-US" dirty="0" smtClean="0"/>
              <a:t>cause/solution</a:t>
            </a:r>
          </a:p>
          <a:p>
            <a:endParaRPr lang="en-US" dirty="0"/>
          </a:p>
        </p:txBody>
      </p:sp>
      <p:sp>
        <p:nvSpPr>
          <p:cNvPr id="6" name="Text Placeholder 5"/>
          <p:cNvSpPr>
            <a:spLocks noGrp="1"/>
          </p:cNvSpPr>
          <p:nvPr>
            <p:ph type="body" sz="quarter" idx="13"/>
          </p:nvPr>
        </p:nvSpPr>
        <p:spPr/>
        <p:txBody>
          <a:bodyPr/>
          <a:lstStyle/>
          <a:p>
            <a:r>
              <a:rPr lang="en-US" dirty="0" smtClean="0"/>
              <a:t>How should a resource respond to a request?</a:t>
            </a:r>
            <a:endParaRPr lang="en-US" dirty="0"/>
          </a:p>
        </p:txBody>
      </p:sp>
      <p:sp>
        <p:nvSpPr>
          <p:cNvPr id="4" name="TextBox 3"/>
          <p:cNvSpPr txBox="1"/>
          <p:nvPr/>
        </p:nvSpPr>
        <p:spPr>
          <a:xfrm>
            <a:off x="6278888" y="1842515"/>
            <a:ext cx="4883580" cy="4525788"/>
          </a:xfrm>
          <a:prstGeom prst="rect">
            <a:avLst/>
          </a:prstGeom>
          <a:noFill/>
        </p:spPr>
        <p:txBody>
          <a:bodyPr wrap="none" lIns="0" tIns="0" rIns="0" bIns="0" rtlCol="0">
            <a:noAutofit/>
          </a:bodyPr>
          <a:lstStyle/>
          <a:p>
            <a:pPr>
              <a:lnSpc>
                <a:spcPct val="90000"/>
              </a:lnSpc>
            </a:pPr>
            <a:r>
              <a:rPr lang="en-US" sz="2400" dirty="0">
                <a:solidFill>
                  <a:srgbClr val="0000FF"/>
                </a:solidFill>
              </a:rPr>
              <a:t>&lt; HTTP/1.1 400 Bad Request</a:t>
            </a:r>
          </a:p>
          <a:p>
            <a:pPr>
              <a:lnSpc>
                <a:spcPct val="90000"/>
              </a:lnSpc>
            </a:pPr>
            <a:r>
              <a:rPr lang="en-US" sz="2400" dirty="0" smtClean="0">
                <a:solidFill>
                  <a:srgbClr val="0000FF"/>
                </a:solidFill>
              </a:rPr>
              <a:t>&lt; </a:t>
            </a:r>
            <a:r>
              <a:rPr lang="en-US" sz="2400" dirty="0">
                <a:solidFill>
                  <a:srgbClr val="0000FF"/>
                </a:solidFill>
              </a:rPr>
              <a:t>Content-Type: application/</a:t>
            </a:r>
            <a:r>
              <a:rPr lang="en-US" sz="2400" dirty="0" err="1">
                <a:solidFill>
                  <a:srgbClr val="0000FF"/>
                </a:solidFill>
              </a:rPr>
              <a:t>json</a:t>
            </a:r>
            <a:endParaRPr lang="en-US" sz="2400" dirty="0">
              <a:solidFill>
                <a:srgbClr val="0000FF"/>
              </a:solidFill>
            </a:endParaRPr>
          </a:p>
          <a:p>
            <a:pPr>
              <a:lnSpc>
                <a:spcPct val="90000"/>
              </a:lnSpc>
            </a:pPr>
            <a:r>
              <a:rPr lang="en-US" sz="2400" dirty="0">
                <a:solidFill>
                  <a:srgbClr val="0000FF"/>
                </a:solidFill>
              </a:rPr>
              <a:t>&lt; Date: Thu, 25 Sep 2014 05:59:06 GMT</a:t>
            </a:r>
          </a:p>
          <a:p>
            <a:pPr>
              <a:lnSpc>
                <a:spcPct val="90000"/>
              </a:lnSpc>
            </a:pPr>
            <a:r>
              <a:rPr lang="en-US" sz="2400" dirty="0">
                <a:solidFill>
                  <a:srgbClr val="0000FF"/>
                </a:solidFill>
              </a:rPr>
              <a:t>&lt; Transfer-Encoding: chunked</a:t>
            </a:r>
          </a:p>
          <a:p>
            <a:pPr>
              <a:lnSpc>
                <a:spcPct val="90000"/>
              </a:lnSpc>
            </a:pPr>
            <a:r>
              <a:rPr lang="en-US" sz="2400" dirty="0" smtClean="0">
                <a:solidFill>
                  <a:srgbClr val="0000FF"/>
                </a:solidFill>
              </a:rPr>
              <a:t>…</a:t>
            </a:r>
          </a:p>
          <a:p>
            <a:pPr>
              <a:lnSpc>
                <a:spcPct val="90000"/>
              </a:lnSpc>
            </a:pPr>
            <a:r>
              <a:rPr lang="en-US" sz="2400" dirty="0" smtClean="0">
                <a:solidFill>
                  <a:srgbClr val="0000FF"/>
                </a:solidFill>
              </a:rPr>
              <a:t>{</a:t>
            </a:r>
            <a:endParaRPr lang="en-US" sz="2400" dirty="0">
              <a:solidFill>
                <a:srgbClr val="0000FF"/>
              </a:solidFill>
            </a:endParaRPr>
          </a:p>
          <a:p>
            <a:pPr>
              <a:lnSpc>
                <a:spcPct val="90000"/>
              </a:lnSpc>
            </a:pPr>
            <a:r>
              <a:rPr lang="en-US" sz="2400" dirty="0">
                <a:solidFill>
                  <a:srgbClr val="0000FF"/>
                </a:solidFill>
              </a:rPr>
              <a:t>"status": "Can not </a:t>
            </a:r>
            <a:r>
              <a:rPr lang="en-US" sz="2400" dirty="0" smtClean="0">
                <a:solidFill>
                  <a:srgbClr val="0000FF"/>
                </a:solidFill>
              </a:rPr>
              <a:t>complete</a:t>
            </a:r>
            <a:r>
              <a:rPr lang="en-US" sz="2400" dirty="0">
                <a:solidFill>
                  <a:srgbClr val="0000FF"/>
                </a:solidFill>
              </a:rPr>
              <a:t>",</a:t>
            </a:r>
          </a:p>
          <a:p>
            <a:pPr>
              <a:lnSpc>
                <a:spcPct val="90000"/>
              </a:lnSpc>
            </a:pPr>
            <a:r>
              <a:rPr lang="en-US" sz="2400" dirty="0">
                <a:solidFill>
                  <a:srgbClr val="0000FF"/>
                </a:solidFill>
              </a:rPr>
              <a:t>"details": {</a:t>
            </a:r>
          </a:p>
          <a:p>
            <a:pPr>
              <a:lnSpc>
                <a:spcPct val="90000"/>
              </a:lnSpc>
            </a:pPr>
            <a:r>
              <a:rPr lang="en-US" sz="2400" dirty="0">
                <a:solidFill>
                  <a:srgbClr val="0000FF"/>
                </a:solidFill>
              </a:rPr>
              <a:t>"message": "The provided </a:t>
            </a:r>
            <a:r>
              <a:rPr lang="en-US" sz="2400" dirty="0" smtClean="0">
                <a:solidFill>
                  <a:srgbClr val="0000FF"/>
                </a:solidFill>
              </a:rPr>
              <a:t>SID </a:t>
            </a:r>
            <a:r>
              <a:rPr lang="en-US" sz="2400" dirty="0">
                <a:solidFill>
                  <a:srgbClr val="0000FF"/>
                </a:solidFill>
              </a:rPr>
              <a:t>[###] is invalid.",</a:t>
            </a:r>
          </a:p>
          <a:p>
            <a:pPr>
              <a:lnSpc>
                <a:spcPct val="90000"/>
              </a:lnSpc>
            </a:pPr>
            <a:r>
              <a:rPr lang="en-US" sz="2400" dirty="0">
                <a:solidFill>
                  <a:srgbClr val="0000FF"/>
                </a:solidFill>
              </a:rPr>
              <a:t>"code": "###-010"</a:t>
            </a:r>
          </a:p>
          <a:p>
            <a:pPr>
              <a:lnSpc>
                <a:spcPct val="90000"/>
              </a:lnSpc>
            </a:pPr>
            <a:r>
              <a:rPr lang="en-US" sz="2400" dirty="0">
                <a:solidFill>
                  <a:srgbClr val="0000FF"/>
                </a:solidFill>
              </a:rPr>
              <a:t>}</a:t>
            </a:r>
          </a:p>
          <a:p>
            <a:pPr>
              <a:lnSpc>
                <a:spcPct val="90000"/>
              </a:lnSpc>
            </a:pPr>
            <a:r>
              <a:rPr lang="en-US" sz="2400" dirty="0">
                <a:solidFill>
                  <a:srgbClr val="0000FF"/>
                </a:solidFill>
              </a:rPr>
              <a:t>}</a:t>
            </a:r>
          </a:p>
          <a:p>
            <a:pPr>
              <a:lnSpc>
                <a:spcPct val="90000"/>
              </a:lnSpc>
            </a:pPr>
            <a:endParaRPr lang="en-US" sz="2400" dirty="0" smtClean="0">
              <a:solidFill>
                <a:srgbClr val="0000FF"/>
              </a:solidFill>
            </a:endParaRPr>
          </a:p>
        </p:txBody>
      </p:sp>
    </p:spTree>
    <p:extLst>
      <p:ext uri="{BB962C8B-B14F-4D97-AF65-F5344CB8AC3E}">
        <p14:creationId xmlns:p14="http://schemas.microsoft.com/office/powerpoint/2010/main" val="386116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 and Response….</a:t>
            </a:r>
            <a:endParaRPr lang="en-US" dirty="0"/>
          </a:p>
        </p:txBody>
      </p:sp>
      <p:sp>
        <p:nvSpPr>
          <p:cNvPr id="3" name="Text Placeholder 2"/>
          <p:cNvSpPr>
            <a:spLocks noGrp="1"/>
          </p:cNvSpPr>
          <p:nvPr>
            <p:ph type="body" idx="1"/>
          </p:nvPr>
        </p:nvSpPr>
        <p:spPr/>
        <p:txBody>
          <a:bodyPr/>
          <a:lstStyle/>
          <a:p>
            <a:r>
              <a:rPr lang="en-US" dirty="0"/>
              <a:t>Content Negotiation</a:t>
            </a:r>
          </a:p>
          <a:p>
            <a:pPr lvl="0"/>
            <a:r>
              <a:rPr lang="en-US" dirty="0" smtClean="0"/>
              <a:t>Resource </a:t>
            </a:r>
            <a:r>
              <a:rPr lang="en-US" dirty="0"/>
              <a:t>Versioning</a:t>
            </a:r>
          </a:p>
          <a:p>
            <a:r>
              <a:rPr lang="en-US" dirty="0" smtClean="0"/>
              <a:t>Validation</a:t>
            </a:r>
            <a:endParaRPr lang="en-US" dirty="0"/>
          </a:p>
          <a:p>
            <a:pPr lvl="0"/>
            <a:r>
              <a:rPr lang="en-US" dirty="0" smtClean="0"/>
              <a:t>Exception Handling</a:t>
            </a:r>
            <a:endParaRPr lang="en-US" dirty="0"/>
          </a:p>
        </p:txBody>
      </p:sp>
    </p:spTree>
    <p:extLst>
      <p:ext uri="{BB962C8B-B14F-4D97-AF65-F5344CB8AC3E}">
        <p14:creationId xmlns:p14="http://schemas.microsoft.com/office/powerpoint/2010/main" val="202483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Content Negotiation</a:t>
            </a:r>
          </a:p>
        </p:txBody>
      </p:sp>
      <p:sp>
        <p:nvSpPr>
          <p:cNvPr id="3" name="Content Placeholder 2"/>
          <p:cNvSpPr>
            <a:spLocks noGrp="1"/>
          </p:cNvSpPr>
          <p:nvPr>
            <p:ph idx="1"/>
          </p:nvPr>
        </p:nvSpPr>
        <p:spPr/>
        <p:txBody>
          <a:bodyPr/>
          <a:lstStyle/>
          <a:p>
            <a:r>
              <a:rPr lang="en-US" dirty="0" smtClean="0"/>
              <a:t>Produce multiple types of response</a:t>
            </a:r>
          </a:p>
          <a:p>
            <a:pPr lvl="1"/>
            <a:r>
              <a:rPr lang="en-US" dirty="0" smtClean="0"/>
              <a:t>JSON</a:t>
            </a:r>
          </a:p>
          <a:p>
            <a:pPr lvl="1"/>
            <a:r>
              <a:rPr lang="en-US" dirty="0" smtClean="0"/>
              <a:t>XML</a:t>
            </a:r>
          </a:p>
          <a:p>
            <a:pPr lvl="1"/>
            <a:r>
              <a:rPr lang="en-US" dirty="0" smtClean="0"/>
              <a:t>HTML</a:t>
            </a:r>
          </a:p>
          <a:p>
            <a:r>
              <a:rPr lang="en-US" dirty="0" smtClean="0"/>
              <a:t>Produce multiple semantically different response</a:t>
            </a:r>
          </a:p>
          <a:p>
            <a:pPr lvl="1"/>
            <a:r>
              <a:rPr lang="en-US" dirty="0" smtClean="0"/>
              <a:t>Based on user agent</a:t>
            </a:r>
          </a:p>
          <a:p>
            <a:pPr lvl="1"/>
            <a:r>
              <a:rPr lang="en-US" dirty="0" smtClean="0"/>
              <a:t>Based on custom/domain oriented media types</a:t>
            </a:r>
          </a:p>
          <a:p>
            <a:pPr lvl="1"/>
            <a:r>
              <a:rPr lang="en-US" dirty="0" smtClean="0"/>
              <a:t>Base on both</a:t>
            </a:r>
          </a:p>
        </p:txBody>
      </p:sp>
      <p:sp>
        <p:nvSpPr>
          <p:cNvPr id="6" name="Text Placeholder 5"/>
          <p:cNvSpPr>
            <a:spLocks noGrp="1"/>
          </p:cNvSpPr>
          <p:nvPr>
            <p:ph type="body" sz="quarter" idx="13"/>
          </p:nvPr>
        </p:nvSpPr>
        <p:spPr/>
        <p:txBody>
          <a:bodyPr/>
          <a:lstStyle/>
          <a:p>
            <a:r>
              <a:rPr lang="en-US" dirty="0" smtClean="0"/>
              <a:t>Flexible response types</a:t>
            </a:r>
            <a:endParaRPr lang="en-US" dirty="0"/>
          </a:p>
        </p:txBody>
      </p:sp>
    </p:spTree>
    <p:extLst>
      <p:ext uri="{BB962C8B-B14F-4D97-AF65-F5344CB8AC3E}">
        <p14:creationId xmlns:p14="http://schemas.microsoft.com/office/powerpoint/2010/main" val="317799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Content Negotiation</a:t>
            </a:r>
          </a:p>
        </p:txBody>
      </p:sp>
      <p:sp>
        <p:nvSpPr>
          <p:cNvPr id="3" name="Content Placeholder 2"/>
          <p:cNvSpPr>
            <a:spLocks noGrp="1"/>
          </p:cNvSpPr>
          <p:nvPr>
            <p:ph idx="1"/>
          </p:nvPr>
        </p:nvSpPr>
        <p:spPr>
          <a:xfrm>
            <a:off x="531151" y="1981200"/>
            <a:ext cx="10899646" cy="4279772"/>
          </a:xfrm>
        </p:spPr>
        <p:txBody>
          <a:bodyPr>
            <a:normAutofit/>
          </a:bodyPr>
          <a:lstStyle/>
          <a:p>
            <a:r>
              <a:rPr lang="en-US" dirty="0" smtClean="0"/>
              <a:t>On the server side</a:t>
            </a:r>
          </a:p>
          <a:p>
            <a:pPr lvl="1"/>
            <a:r>
              <a:rPr lang="en-US" dirty="0" smtClean="0"/>
              <a:t>@Produce</a:t>
            </a:r>
          </a:p>
          <a:p>
            <a:pPr lvl="2"/>
            <a:r>
              <a:rPr lang="en-US" dirty="0" smtClean="0"/>
              <a:t>Should have matching media-type with request accept header</a:t>
            </a:r>
          </a:p>
          <a:p>
            <a:pPr lvl="2"/>
            <a:r>
              <a:rPr lang="en-US" dirty="0" smtClean="0"/>
              <a:t>Non matching results </a:t>
            </a:r>
            <a:r>
              <a:rPr lang="en-US" dirty="0"/>
              <a:t>in 406 - Not </a:t>
            </a:r>
            <a:r>
              <a:rPr lang="en-US" dirty="0" smtClean="0"/>
              <a:t>Acceptable</a:t>
            </a:r>
          </a:p>
          <a:p>
            <a:pPr lvl="1"/>
            <a:r>
              <a:rPr lang="en-US" dirty="0" smtClean="0"/>
              <a:t>@Consume</a:t>
            </a:r>
          </a:p>
          <a:p>
            <a:pPr lvl="2"/>
            <a:r>
              <a:rPr lang="en-US" dirty="0" smtClean="0"/>
              <a:t>Should have matching media-type with request content-type header</a:t>
            </a:r>
          </a:p>
          <a:p>
            <a:pPr lvl="2"/>
            <a:r>
              <a:rPr lang="en-US" dirty="0" smtClean="0"/>
              <a:t>Non matching results in </a:t>
            </a:r>
            <a:r>
              <a:rPr lang="en-US" dirty="0"/>
              <a:t>415 - Unsupported Media </a:t>
            </a:r>
            <a:r>
              <a:rPr lang="en-US" dirty="0" smtClean="0"/>
              <a:t>Type</a:t>
            </a:r>
            <a:endParaRPr lang="en-US" dirty="0"/>
          </a:p>
          <a:p>
            <a:r>
              <a:rPr lang="en-US" dirty="0" smtClean="0"/>
              <a:t>On the client side</a:t>
            </a:r>
          </a:p>
          <a:p>
            <a:pPr lvl="1"/>
            <a:r>
              <a:rPr lang="en-US" dirty="0" smtClean="0"/>
              <a:t>Set correct content-type</a:t>
            </a:r>
          </a:p>
          <a:p>
            <a:pPr lvl="1"/>
            <a:r>
              <a:rPr lang="en-US" dirty="0" smtClean="0"/>
              <a:t>Set expected accept header</a:t>
            </a:r>
          </a:p>
        </p:txBody>
      </p:sp>
      <p:sp>
        <p:nvSpPr>
          <p:cNvPr id="6" name="Text Placeholder 5"/>
          <p:cNvSpPr>
            <a:spLocks noGrp="1"/>
          </p:cNvSpPr>
          <p:nvPr>
            <p:ph type="body" sz="quarter" idx="13"/>
          </p:nvPr>
        </p:nvSpPr>
        <p:spPr/>
        <p:txBody>
          <a:bodyPr/>
          <a:lstStyle/>
          <a:p>
            <a:r>
              <a:rPr lang="en-US" dirty="0" smtClean="0"/>
              <a:t>JAX-RS and flexible response types</a:t>
            </a:r>
            <a:endParaRPr lang="en-US" dirty="0"/>
          </a:p>
        </p:txBody>
      </p:sp>
    </p:spTree>
    <p:extLst>
      <p:ext uri="{BB962C8B-B14F-4D97-AF65-F5344CB8AC3E}">
        <p14:creationId xmlns:p14="http://schemas.microsoft.com/office/powerpoint/2010/main" val="163176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Resource Versioning</a:t>
            </a:r>
          </a:p>
        </p:txBody>
      </p:sp>
      <p:sp>
        <p:nvSpPr>
          <p:cNvPr id="3" name="Content Placeholder 2"/>
          <p:cNvSpPr>
            <a:spLocks noGrp="1"/>
          </p:cNvSpPr>
          <p:nvPr>
            <p:ph idx="1"/>
          </p:nvPr>
        </p:nvSpPr>
        <p:spPr/>
        <p:txBody>
          <a:bodyPr>
            <a:normAutofit fontScale="92500" lnSpcReduction="20000"/>
          </a:bodyPr>
          <a:lstStyle/>
          <a:p>
            <a:r>
              <a:rPr lang="en-US" dirty="0" smtClean="0"/>
              <a:t>Request and or response evolves to be incompatible</a:t>
            </a:r>
          </a:p>
          <a:p>
            <a:r>
              <a:rPr lang="en-US" dirty="0" smtClean="0"/>
              <a:t>Business semantic evolves to become incompatible</a:t>
            </a:r>
          </a:p>
          <a:p>
            <a:r>
              <a:rPr lang="en-US" dirty="0" smtClean="0"/>
              <a:t>Version added to resource (URI)</a:t>
            </a:r>
          </a:p>
          <a:p>
            <a:pPr lvl="1"/>
            <a:r>
              <a:rPr lang="en-US" dirty="0" smtClean="0"/>
              <a:t>Client is locked to the version</a:t>
            </a:r>
          </a:p>
          <a:p>
            <a:pPr lvl="2"/>
            <a:r>
              <a:rPr lang="en-US" dirty="0" smtClean="0"/>
              <a:t>Problems like linked resource address stored in client side… </a:t>
            </a:r>
          </a:p>
          <a:p>
            <a:r>
              <a:rPr lang="en-US" dirty="0" smtClean="0"/>
              <a:t>Version is negotiated as part of the request</a:t>
            </a:r>
          </a:p>
          <a:p>
            <a:pPr lvl="1"/>
            <a:r>
              <a:rPr lang="en-US" dirty="0" smtClean="0"/>
              <a:t>Serve code need to handle all supported previous versions</a:t>
            </a:r>
          </a:p>
          <a:p>
            <a:r>
              <a:rPr lang="en-US" dirty="0" smtClean="0"/>
              <a:t>No version, the big bang migration</a:t>
            </a:r>
          </a:p>
          <a:p>
            <a:pPr lvl="1"/>
            <a:r>
              <a:rPr lang="en-US" dirty="0" smtClean="0"/>
              <a:t>Too costly for clients</a:t>
            </a:r>
          </a:p>
          <a:p>
            <a:pPr lvl="1"/>
            <a:r>
              <a:rPr lang="en-US" dirty="0" smtClean="0"/>
              <a:t>Too hard to coordinate</a:t>
            </a:r>
          </a:p>
        </p:txBody>
      </p:sp>
      <p:sp>
        <p:nvSpPr>
          <p:cNvPr id="6" name="Text Placeholder 5"/>
          <p:cNvSpPr>
            <a:spLocks noGrp="1"/>
          </p:cNvSpPr>
          <p:nvPr>
            <p:ph type="body" sz="quarter" idx="13"/>
          </p:nvPr>
        </p:nvSpPr>
        <p:spPr/>
        <p:txBody>
          <a:bodyPr/>
          <a:lstStyle/>
          <a:p>
            <a:r>
              <a:rPr lang="en-US" dirty="0" smtClean="0"/>
              <a:t>How to evolve a resource?</a:t>
            </a:r>
            <a:endParaRPr lang="en-US" dirty="0"/>
          </a:p>
        </p:txBody>
      </p:sp>
    </p:spTree>
    <p:extLst>
      <p:ext uri="{BB962C8B-B14F-4D97-AF65-F5344CB8AC3E}">
        <p14:creationId xmlns:p14="http://schemas.microsoft.com/office/powerpoint/2010/main" val="317799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Validation</a:t>
            </a:r>
            <a:endParaRPr lang="en-US" dirty="0"/>
          </a:p>
        </p:txBody>
      </p:sp>
      <p:sp>
        <p:nvSpPr>
          <p:cNvPr id="3" name="Content Placeholder 2"/>
          <p:cNvSpPr>
            <a:spLocks noGrp="1"/>
          </p:cNvSpPr>
          <p:nvPr>
            <p:ph idx="1"/>
          </p:nvPr>
        </p:nvSpPr>
        <p:spPr/>
        <p:txBody>
          <a:bodyPr/>
          <a:lstStyle/>
          <a:p>
            <a:r>
              <a:rPr lang="en-US" dirty="0" smtClean="0"/>
              <a:t>Validation goes with versioning and content negotiation</a:t>
            </a:r>
          </a:p>
          <a:p>
            <a:r>
              <a:rPr lang="en-US" dirty="0" smtClean="0"/>
              <a:t>Unified validation patterns across the codebase</a:t>
            </a:r>
          </a:p>
          <a:p>
            <a:pPr lvl="1"/>
            <a:r>
              <a:rPr lang="en-US" dirty="0" smtClean="0"/>
              <a:t>Codified response format</a:t>
            </a:r>
          </a:p>
          <a:p>
            <a:pPr lvl="1"/>
            <a:r>
              <a:rPr lang="en-US" dirty="0" smtClean="0"/>
              <a:t>Unified response body</a:t>
            </a:r>
          </a:p>
          <a:p>
            <a:r>
              <a:rPr lang="en-US" dirty="0" smtClean="0"/>
              <a:t>Use annotations and standard validation as much as possible</a:t>
            </a:r>
          </a:p>
          <a:p>
            <a:pPr lvl="1"/>
            <a:r>
              <a:rPr lang="en-US" dirty="0" smtClean="0"/>
              <a:t>Supports common media-types</a:t>
            </a:r>
          </a:p>
          <a:p>
            <a:pPr lvl="1"/>
            <a:r>
              <a:rPr lang="en-US" dirty="0"/>
              <a:t>U</a:t>
            </a:r>
            <a:r>
              <a:rPr lang="en-US" dirty="0" smtClean="0"/>
              <a:t>nified with custom coding/template being added</a:t>
            </a:r>
          </a:p>
        </p:txBody>
      </p:sp>
      <p:sp>
        <p:nvSpPr>
          <p:cNvPr id="6" name="Text Placeholder 5"/>
          <p:cNvSpPr>
            <a:spLocks noGrp="1"/>
          </p:cNvSpPr>
          <p:nvPr>
            <p:ph type="body" sz="quarter" idx="13"/>
          </p:nvPr>
        </p:nvSpPr>
        <p:spPr/>
        <p:txBody>
          <a:bodyPr/>
          <a:lstStyle/>
          <a:p>
            <a:r>
              <a:rPr lang="en-US" dirty="0" smtClean="0"/>
              <a:t>Validation before action!</a:t>
            </a:r>
            <a:endParaRPr lang="en-US" dirty="0"/>
          </a:p>
        </p:txBody>
      </p:sp>
    </p:spTree>
    <p:extLst>
      <p:ext uri="{BB962C8B-B14F-4D97-AF65-F5344CB8AC3E}">
        <p14:creationId xmlns:p14="http://schemas.microsoft.com/office/powerpoint/2010/main" val="317799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Exception </a:t>
            </a:r>
            <a:r>
              <a:rPr lang="en-US" dirty="0" smtClean="0"/>
              <a:t>Handling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Please don</a:t>
            </a:r>
            <a:r>
              <a:rPr lang="fr-FR" dirty="0" smtClean="0"/>
              <a:t>’</a:t>
            </a:r>
            <a:r>
              <a:rPr lang="en-US" dirty="0" smtClean="0"/>
              <a:t>t send back stack trace</a:t>
            </a:r>
          </a:p>
          <a:p>
            <a:pPr lvl="1"/>
            <a:r>
              <a:rPr lang="en-US" dirty="0" smtClean="0"/>
              <a:t>Use an </a:t>
            </a:r>
            <a:r>
              <a:rPr lang="en-US" dirty="0" err="1" smtClean="0"/>
              <a:t>ExceptionMapper</a:t>
            </a:r>
            <a:r>
              <a:rPr lang="en-US" dirty="0" smtClean="0"/>
              <a:t> as Provider as last line of cleanup!</a:t>
            </a:r>
          </a:p>
          <a:p>
            <a:pPr lvl="1"/>
            <a:r>
              <a:rPr lang="en-US" dirty="0"/>
              <a:t>U</a:t>
            </a:r>
            <a:r>
              <a:rPr lang="en-US" dirty="0" smtClean="0"/>
              <a:t>nless in development environment (with some considerations)</a:t>
            </a:r>
          </a:p>
          <a:p>
            <a:r>
              <a:rPr lang="en-US" dirty="0" smtClean="0"/>
              <a:t>Codify </a:t>
            </a:r>
            <a:r>
              <a:rPr lang="en-US" dirty="0"/>
              <a:t>all failures and include cause/action in the </a:t>
            </a:r>
            <a:r>
              <a:rPr lang="en-US" dirty="0" smtClean="0"/>
              <a:t>response</a:t>
            </a:r>
          </a:p>
          <a:p>
            <a:pPr lvl="1"/>
            <a:r>
              <a:rPr lang="en-US" dirty="0" smtClean="0"/>
              <a:t>Use right http status code</a:t>
            </a:r>
          </a:p>
          <a:p>
            <a:pPr lvl="1"/>
            <a:r>
              <a:rPr lang="en-US" dirty="0" smtClean="0"/>
              <a:t>Add application level code for codifying issues</a:t>
            </a:r>
          </a:p>
          <a:p>
            <a:pPr lvl="1"/>
            <a:r>
              <a:rPr lang="en-US" dirty="0" smtClean="0"/>
              <a:t>Add human understandable message</a:t>
            </a:r>
          </a:p>
          <a:p>
            <a:r>
              <a:rPr lang="en-US" dirty="0" smtClean="0"/>
              <a:t>Traceability</a:t>
            </a:r>
          </a:p>
          <a:p>
            <a:pPr lvl="1"/>
            <a:r>
              <a:rPr lang="en-US" dirty="0" smtClean="0"/>
              <a:t>ECDI to track one request throughout the system</a:t>
            </a:r>
          </a:p>
          <a:p>
            <a:pPr lvl="1"/>
            <a:r>
              <a:rPr lang="en-US" dirty="0"/>
              <a:t>Unified logging</a:t>
            </a:r>
          </a:p>
          <a:p>
            <a:pPr lvl="1"/>
            <a:endParaRPr lang="en-US" dirty="0" smtClean="0"/>
          </a:p>
          <a:p>
            <a:pPr marL="0" indent="0">
              <a:buNone/>
            </a:pPr>
            <a:endParaRPr lang="en-US" dirty="0"/>
          </a:p>
        </p:txBody>
      </p:sp>
      <p:sp>
        <p:nvSpPr>
          <p:cNvPr id="6" name="Text Placeholder 5"/>
          <p:cNvSpPr>
            <a:spLocks noGrp="1"/>
          </p:cNvSpPr>
          <p:nvPr>
            <p:ph type="body" sz="quarter" idx="13"/>
          </p:nvPr>
        </p:nvSpPr>
        <p:spPr/>
        <p:txBody>
          <a:bodyPr/>
          <a:lstStyle/>
          <a:p>
            <a:r>
              <a:rPr lang="en-US" dirty="0" smtClean="0"/>
              <a:t>There are always unforeseen corner cases!</a:t>
            </a:r>
            <a:endParaRPr lang="en-US" dirty="0"/>
          </a:p>
        </p:txBody>
      </p:sp>
    </p:spTree>
    <p:extLst>
      <p:ext uri="{BB962C8B-B14F-4D97-AF65-F5344CB8AC3E}">
        <p14:creationId xmlns:p14="http://schemas.microsoft.com/office/powerpoint/2010/main" val="311405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bit of security</a:t>
            </a:r>
            <a:endParaRPr lang="en-US" dirty="0"/>
          </a:p>
        </p:txBody>
      </p:sp>
      <p:sp>
        <p:nvSpPr>
          <p:cNvPr id="3" name="Text Placeholder 2"/>
          <p:cNvSpPr>
            <a:spLocks noGrp="1"/>
          </p:cNvSpPr>
          <p:nvPr>
            <p:ph type="body" idx="1"/>
          </p:nvPr>
        </p:nvSpPr>
        <p:spPr/>
        <p:txBody>
          <a:bodyPr/>
          <a:lstStyle/>
          <a:p>
            <a:pPr lvl="0"/>
            <a:r>
              <a:rPr lang="en-US" dirty="0"/>
              <a:t>Authentication</a:t>
            </a:r>
          </a:p>
          <a:p>
            <a:pPr lvl="0"/>
            <a:r>
              <a:rPr lang="en-US" dirty="0"/>
              <a:t>Access control</a:t>
            </a:r>
          </a:p>
          <a:p>
            <a:pPr lvl="0"/>
            <a:r>
              <a:rPr lang="en-US" dirty="0"/>
              <a:t>Auditing </a:t>
            </a:r>
          </a:p>
          <a:p>
            <a:endParaRPr lang="en-US" dirty="0"/>
          </a:p>
        </p:txBody>
      </p:sp>
    </p:spTree>
    <p:extLst>
      <p:ext uri="{BB962C8B-B14F-4D97-AF65-F5344CB8AC3E}">
        <p14:creationId xmlns:p14="http://schemas.microsoft.com/office/powerpoint/2010/main" val="202483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Authentication</a:t>
            </a:r>
          </a:p>
        </p:txBody>
      </p:sp>
      <p:sp>
        <p:nvSpPr>
          <p:cNvPr id="3" name="Content Placeholder 2"/>
          <p:cNvSpPr>
            <a:spLocks noGrp="1"/>
          </p:cNvSpPr>
          <p:nvPr>
            <p:ph idx="1"/>
          </p:nvPr>
        </p:nvSpPr>
        <p:spPr/>
        <p:txBody>
          <a:bodyPr>
            <a:normAutofit/>
          </a:bodyPr>
          <a:lstStyle/>
          <a:p>
            <a:r>
              <a:rPr lang="en-US" dirty="0" smtClean="0"/>
              <a:t>Authentication enabled for all resources</a:t>
            </a:r>
          </a:p>
          <a:p>
            <a:r>
              <a:rPr lang="en-US" dirty="0" smtClean="0"/>
              <a:t>Happens before any other validation</a:t>
            </a:r>
          </a:p>
          <a:p>
            <a:r>
              <a:rPr lang="en-US" dirty="0" smtClean="0"/>
              <a:t>Exclude the resource patterns that requires no authentication</a:t>
            </a:r>
          </a:p>
          <a:p>
            <a:r>
              <a:rPr lang="en-US" dirty="0" smtClean="0"/>
              <a:t>No access without validating the authentication token</a:t>
            </a:r>
          </a:p>
        </p:txBody>
      </p:sp>
      <p:sp>
        <p:nvSpPr>
          <p:cNvPr id="6" name="Text Placeholder 5"/>
          <p:cNvSpPr>
            <a:spLocks noGrp="1"/>
          </p:cNvSpPr>
          <p:nvPr>
            <p:ph type="body" sz="quarter" idx="13"/>
          </p:nvPr>
        </p:nvSpPr>
        <p:spPr/>
        <p:txBody>
          <a:bodyPr/>
          <a:lstStyle/>
          <a:p>
            <a:r>
              <a:rPr lang="en-US" dirty="0" smtClean="0"/>
              <a:t>Know who is requesting a resource</a:t>
            </a:r>
            <a:endParaRPr lang="en-US" dirty="0"/>
          </a:p>
        </p:txBody>
      </p:sp>
    </p:spTree>
    <p:extLst>
      <p:ext uri="{BB962C8B-B14F-4D97-AF65-F5344CB8AC3E}">
        <p14:creationId xmlns:p14="http://schemas.microsoft.com/office/powerpoint/2010/main" val="384747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Access control</a:t>
            </a:r>
          </a:p>
        </p:txBody>
      </p:sp>
      <p:sp>
        <p:nvSpPr>
          <p:cNvPr id="3" name="Content Placeholder 2"/>
          <p:cNvSpPr>
            <a:spLocks noGrp="1"/>
          </p:cNvSpPr>
          <p:nvPr>
            <p:ph idx="1"/>
          </p:nvPr>
        </p:nvSpPr>
        <p:spPr/>
        <p:txBody>
          <a:bodyPr/>
          <a:lstStyle/>
          <a:p>
            <a:r>
              <a:rPr lang="en-US" dirty="0"/>
              <a:t>Happens after detecting a valid </a:t>
            </a:r>
            <a:r>
              <a:rPr lang="en-US" dirty="0" smtClean="0"/>
              <a:t>authentication</a:t>
            </a:r>
          </a:p>
          <a:p>
            <a:r>
              <a:rPr lang="en-US" dirty="0" smtClean="0"/>
              <a:t>Requests are easy to check</a:t>
            </a:r>
          </a:p>
          <a:p>
            <a:pPr lvl="1"/>
            <a:r>
              <a:rPr lang="en-US" dirty="0" smtClean="0"/>
              <a:t>Unless column level checks are required, can be done in simple filter</a:t>
            </a:r>
          </a:p>
          <a:p>
            <a:pPr lvl="1"/>
            <a:r>
              <a:rPr lang="en-US" dirty="0" smtClean="0"/>
              <a:t>Column level access control can be done using media types</a:t>
            </a:r>
          </a:p>
          <a:p>
            <a:r>
              <a:rPr lang="en-US" dirty="0" smtClean="0"/>
              <a:t>Happens </a:t>
            </a:r>
            <a:r>
              <a:rPr lang="en-US" dirty="0"/>
              <a:t>before any </a:t>
            </a:r>
            <a:r>
              <a:rPr lang="en-US" dirty="0" smtClean="0"/>
              <a:t>validation</a:t>
            </a:r>
          </a:p>
          <a:p>
            <a:pPr lvl="1"/>
            <a:r>
              <a:rPr lang="en-US" dirty="0" smtClean="0"/>
              <a:t>unless </a:t>
            </a:r>
            <a:r>
              <a:rPr lang="en-US" dirty="0" err="1" smtClean="0"/>
              <a:t>params</a:t>
            </a:r>
            <a:r>
              <a:rPr lang="en-US" dirty="0" smtClean="0"/>
              <a:t> are being used as part of the access check</a:t>
            </a:r>
            <a:endParaRPr lang="en-US" dirty="0"/>
          </a:p>
        </p:txBody>
      </p:sp>
      <p:sp>
        <p:nvSpPr>
          <p:cNvPr id="6" name="Text Placeholder 5"/>
          <p:cNvSpPr>
            <a:spLocks noGrp="1"/>
          </p:cNvSpPr>
          <p:nvPr>
            <p:ph type="body" sz="quarter" idx="13"/>
          </p:nvPr>
        </p:nvSpPr>
        <p:spPr/>
        <p:txBody>
          <a:bodyPr/>
          <a:lstStyle/>
          <a:p>
            <a:r>
              <a:rPr lang="en-US" dirty="0" smtClean="0"/>
              <a:t>Check who can access a resource</a:t>
            </a:r>
            <a:endParaRPr lang="en-US" dirty="0"/>
          </a:p>
        </p:txBody>
      </p:sp>
    </p:spTree>
    <p:extLst>
      <p:ext uri="{BB962C8B-B14F-4D97-AF65-F5344CB8AC3E}">
        <p14:creationId xmlns:p14="http://schemas.microsoft.com/office/powerpoint/2010/main" val="384747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Real-World </a:t>
            </a:r>
            <a:r>
              <a:rPr lang="en-US" dirty="0" err="1"/>
              <a:t>RESTful</a:t>
            </a:r>
            <a:r>
              <a:rPr lang="en-US" dirty="0"/>
              <a:t> Service Development Problems and Solutions</a:t>
            </a:r>
          </a:p>
        </p:txBody>
      </p:sp>
      <p:sp>
        <p:nvSpPr>
          <p:cNvPr id="6" name="Text Placeholder 5"/>
          <p:cNvSpPr>
            <a:spLocks noGrp="1"/>
          </p:cNvSpPr>
          <p:nvPr>
            <p:ph type="body" sz="quarter" idx="13"/>
          </p:nvPr>
        </p:nvSpPr>
        <p:spPr/>
        <p:txBody>
          <a:bodyPr/>
          <a:lstStyle/>
          <a:p>
            <a:r>
              <a:rPr lang="en-US" dirty="0"/>
              <a:t>Masoud Kalali, </a:t>
            </a:r>
            <a:r>
              <a:rPr lang="en-US" dirty="0" smtClean="0"/>
              <a:t>Software Engineer at ORACLE, </a:t>
            </a:r>
            <a:r>
              <a:rPr lang="en-US" b="1" dirty="0" smtClean="0"/>
              <a:t>@</a:t>
            </a:r>
            <a:r>
              <a:rPr lang="en-US" b="1" dirty="0" err="1" smtClean="0"/>
              <a:t>MasoudKalali</a:t>
            </a:r>
            <a:endParaRPr lang="en-US" b="1" dirty="0"/>
          </a:p>
        </p:txBody>
      </p:sp>
    </p:spTree>
    <p:extLst>
      <p:ext uri="{BB962C8B-B14F-4D97-AF65-F5344CB8AC3E}">
        <p14:creationId xmlns:p14="http://schemas.microsoft.com/office/powerpoint/2010/main" val="221069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Auditing/ Access logs</a:t>
            </a:r>
            <a:endParaRPr lang="en-US" dirty="0"/>
          </a:p>
        </p:txBody>
      </p:sp>
      <p:sp>
        <p:nvSpPr>
          <p:cNvPr id="3" name="Content Placeholder 2"/>
          <p:cNvSpPr>
            <a:spLocks noGrp="1"/>
          </p:cNvSpPr>
          <p:nvPr>
            <p:ph idx="1"/>
          </p:nvPr>
        </p:nvSpPr>
        <p:spPr/>
        <p:txBody>
          <a:bodyPr/>
          <a:lstStyle/>
          <a:p>
            <a:r>
              <a:rPr lang="en-US" dirty="0"/>
              <a:t>Keep a </a:t>
            </a:r>
            <a:r>
              <a:rPr lang="en-US" dirty="0" smtClean="0"/>
              <a:t>rich </a:t>
            </a:r>
            <a:r>
              <a:rPr lang="en-US" dirty="0"/>
              <a:t>access </a:t>
            </a:r>
            <a:r>
              <a:rPr lang="en-US" dirty="0" smtClean="0"/>
              <a:t>log</a:t>
            </a:r>
          </a:p>
          <a:p>
            <a:pPr lvl="1"/>
            <a:r>
              <a:rPr lang="en-US" dirty="0" smtClean="0"/>
              <a:t>Depending on the server you use</a:t>
            </a:r>
            <a:endParaRPr lang="en-US" dirty="0"/>
          </a:p>
          <a:p>
            <a:r>
              <a:rPr lang="en-US" dirty="0"/>
              <a:t>Include the usual who, when, </a:t>
            </a:r>
            <a:r>
              <a:rPr lang="en-US" dirty="0" smtClean="0"/>
              <a:t>what </a:t>
            </a:r>
            <a:endParaRPr lang="en-US" dirty="0"/>
          </a:p>
          <a:p>
            <a:r>
              <a:rPr lang="en-US" dirty="0"/>
              <a:t>Try using W3C Extended Log File </a:t>
            </a:r>
            <a:r>
              <a:rPr lang="en-US" dirty="0" smtClean="0"/>
              <a:t>Format if supported by server</a:t>
            </a:r>
          </a:p>
          <a:p>
            <a:r>
              <a:rPr lang="en-US" dirty="0" smtClean="0"/>
              <a:t>Configure security realm for logging</a:t>
            </a:r>
          </a:p>
          <a:p>
            <a:r>
              <a:rPr lang="en-US" dirty="0" smtClean="0"/>
              <a:t>Think ahead about incident detection/isolation, etc.</a:t>
            </a:r>
          </a:p>
          <a:p>
            <a:endParaRPr lang="en-US" dirty="0"/>
          </a:p>
        </p:txBody>
      </p:sp>
      <p:sp>
        <p:nvSpPr>
          <p:cNvPr id="6" name="Text Placeholder 5"/>
          <p:cNvSpPr>
            <a:spLocks noGrp="1"/>
          </p:cNvSpPr>
          <p:nvPr>
            <p:ph type="body" sz="quarter" idx="13"/>
          </p:nvPr>
        </p:nvSpPr>
        <p:spPr/>
        <p:txBody>
          <a:bodyPr/>
          <a:lstStyle/>
          <a:p>
            <a:r>
              <a:rPr lang="en-US" dirty="0" smtClean="0"/>
              <a:t>Keep record of security incidents!</a:t>
            </a:r>
            <a:endParaRPr lang="en-US" dirty="0"/>
          </a:p>
        </p:txBody>
      </p:sp>
    </p:spTree>
    <p:extLst>
      <p:ext uri="{BB962C8B-B14F-4D97-AF65-F5344CB8AC3E}">
        <p14:creationId xmlns:p14="http://schemas.microsoft.com/office/powerpoint/2010/main" val="384747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matters!</a:t>
            </a:r>
          </a:p>
        </p:txBody>
      </p:sp>
      <p:sp>
        <p:nvSpPr>
          <p:cNvPr id="3" name="Text Placeholder 2"/>
          <p:cNvSpPr>
            <a:spLocks noGrp="1"/>
          </p:cNvSpPr>
          <p:nvPr>
            <p:ph type="body" idx="1"/>
          </p:nvPr>
        </p:nvSpPr>
        <p:spPr/>
        <p:txBody>
          <a:bodyPr/>
          <a:lstStyle/>
          <a:p>
            <a:pPr lvl="0"/>
            <a:r>
              <a:rPr lang="en-US" dirty="0" smtClean="0"/>
              <a:t>Caching</a:t>
            </a:r>
            <a:endParaRPr lang="en-US" dirty="0"/>
          </a:p>
          <a:p>
            <a:pPr lvl="0"/>
            <a:r>
              <a:rPr lang="en-US" dirty="0"/>
              <a:t>Partial Updates &amp; HTTP PATCH</a:t>
            </a:r>
          </a:p>
          <a:p>
            <a:pPr lvl="0"/>
            <a:r>
              <a:rPr lang="en-US" dirty="0"/>
              <a:t>Asynchronous And long running jobs in REST </a:t>
            </a:r>
          </a:p>
          <a:p>
            <a:endParaRPr lang="en-US" dirty="0"/>
          </a:p>
        </p:txBody>
      </p:sp>
    </p:spTree>
    <p:extLst>
      <p:ext uri="{BB962C8B-B14F-4D97-AF65-F5344CB8AC3E}">
        <p14:creationId xmlns:p14="http://schemas.microsoft.com/office/powerpoint/2010/main" val="202483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Caching</a:t>
            </a:r>
            <a:endParaRPr lang="en-US" dirty="0"/>
          </a:p>
        </p:txBody>
      </p:sp>
      <p:sp>
        <p:nvSpPr>
          <p:cNvPr id="3" name="Content Placeholder 2"/>
          <p:cNvSpPr>
            <a:spLocks noGrp="1"/>
          </p:cNvSpPr>
          <p:nvPr>
            <p:ph idx="1"/>
          </p:nvPr>
        </p:nvSpPr>
        <p:spPr>
          <a:xfrm>
            <a:off x="390035" y="1952977"/>
            <a:ext cx="11126522" cy="3962400"/>
          </a:xfrm>
        </p:spPr>
        <p:txBody>
          <a:bodyPr/>
          <a:lstStyle/>
          <a:p>
            <a:r>
              <a:rPr lang="en-US" dirty="0" smtClean="0"/>
              <a:t>Local Cache</a:t>
            </a:r>
          </a:p>
          <a:p>
            <a:r>
              <a:rPr lang="en-US" dirty="0" smtClean="0"/>
              <a:t>Proxy Cache</a:t>
            </a:r>
          </a:p>
          <a:p>
            <a:r>
              <a:rPr lang="en-US" dirty="0" smtClean="0"/>
              <a:t>reverse-proxy (cache)</a:t>
            </a:r>
          </a:p>
          <a:p>
            <a:r>
              <a:rPr lang="en-US" b="1" dirty="0" smtClean="0"/>
              <a:t>Server(Application) Level Cache</a:t>
            </a:r>
            <a:endParaRPr lang="en-US" b="1" dirty="0"/>
          </a:p>
        </p:txBody>
      </p:sp>
      <p:sp>
        <p:nvSpPr>
          <p:cNvPr id="6" name="Text Placeholder 5"/>
          <p:cNvSpPr>
            <a:spLocks noGrp="1"/>
          </p:cNvSpPr>
          <p:nvPr>
            <p:ph type="body" sz="quarter" idx="13"/>
          </p:nvPr>
        </p:nvSpPr>
        <p:spPr/>
        <p:txBody>
          <a:bodyPr/>
          <a:lstStyle/>
          <a:p>
            <a:r>
              <a:rPr lang="en-US" dirty="0" smtClean="0"/>
              <a:t>Being stingy with the resource usage is OK!</a:t>
            </a:r>
            <a:endParaRPr lang="en-US" dirty="0"/>
          </a:p>
        </p:txBody>
      </p:sp>
    </p:spTree>
    <p:extLst>
      <p:ext uri="{BB962C8B-B14F-4D97-AF65-F5344CB8AC3E}">
        <p14:creationId xmlns:p14="http://schemas.microsoft.com/office/powerpoint/2010/main" val="299931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Caching</a:t>
            </a:r>
            <a:endParaRPr lang="en-US" dirty="0"/>
          </a:p>
        </p:txBody>
      </p:sp>
      <p:sp>
        <p:nvSpPr>
          <p:cNvPr id="3" name="Content Placeholder 2"/>
          <p:cNvSpPr>
            <a:spLocks noGrp="1"/>
          </p:cNvSpPr>
          <p:nvPr>
            <p:ph idx="1"/>
          </p:nvPr>
        </p:nvSpPr>
        <p:spPr>
          <a:xfrm>
            <a:off x="390035" y="1952977"/>
            <a:ext cx="6317826" cy="3962400"/>
          </a:xfrm>
        </p:spPr>
        <p:txBody>
          <a:bodyPr/>
          <a:lstStyle/>
          <a:p>
            <a:r>
              <a:rPr lang="en-US" dirty="0" smtClean="0"/>
              <a:t>Use HTTP caching features</a:t>
            </a:r>
          </a:p>
          <a:p>
            <a:r>
              <a:rPr lang="en-US" dirty="0" smtClean="0"/>
              <a:t>Client aware of provided caching support</a:t>
            </a:r>
          </a:p>
          <a:p>
            <a:r>
              <a:rPr lang="en-US" dirty="0" smtClean="0"/>
              <a:t>Server evaluate caching related headers</a:t>
            </a:r>
          </a:p>
          <a:p>
            <a:r>
              <a:rPr lang="en-US" dirty="0" smtClean="0"/>
              <a:t>intermediately hops </a:t>
            </a:r>
          </a:p>
          <a:p>
            <a:r>
              <a:rPr lang="en-US" dirty="0" smtClean="0"/>
              <a:t>Types </a:t>
            </a:r>
            <a:r>
              <a:rPr lang="en-US" dirty="0"/>
              <a:t>of Caching Headers</a:t>
            </a:r>
          </a:p>
          <a:p>
            <a:pPr lvl="1"/>
            <a:r>
              <a:rPr lang="en-US" dirty="0" smtClean="0"/>
              <a:t>Absolute Caching </a:t>
            </a:r>
            <a:r>
              <a:rPr lang="en-US" dirty="0"/>
              <a:t>Headers</a:t>
            </a:r>
          </a:p>
          <a:p>
            <a:pPr lvl="1"/>
            <a:r>
              <a:rPr lang="en-US" dirty="0" smtClean="0"/>
              <a:t>Conditional </a:t>
            </a:r>
            <a:r>
              <a:rPr lang="en-US" dirty="0"/>
              <a:t>Caching Headers</a:t>
            </a:r>
          </a:p>
        </p:txBody>
      </p:sp>
      <p:sp>
        <p:nvSpPr>
          <p:cNvPr id="6" name="Text Placeholder 5"/>
          <p:cNvSpPr>
            <a:spLocks noGrp="1"/>
          </p:cNvSpPr>
          <p:nvPr>
            <p:ph type="body" sz="quarter" idx="13"/>
          </p:nvPr>
        </p:nvSpPr>
        <p:spPr/>
        <p:txBody>
          <a:bodyPr/>
          <a:lstStyle/>
          <a:p>
            <a:r>
              <a:rPr lang="en-US" dirty="0" smtClean="0"/>
              <a:t>Application Level Cache</a:t>
            </a:r>
            <a:endParaRPr lang="en-US" dirty="0"/>
          </a:p>
        </p:txBody>
      </p:sp>
    </p:spTree>
    <p:extLst>
      <p:ext uri="{BB962C8B-B14F-4D97-AF65-F5344CB8AC3E}">
        <p14:creationId xmlns:p14="http://schemas.microsoft.com/office/powerpoint/2010/main" val="313931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Caching</a:t>
            </a:r>
            <a:endParaRPr lang="en-US" dirty="0"/>
          </a:p>
        </p:txBody>
      </p:sp>
      <p:sp>
        <p:nvSpPr>
          <p:cNvPr id="3" name="Content Placeholder 2"/>
          <p:cNvSpPr>
            <a:spLocks noGrp="1"/>
          </p:cNvSpPr>
          <p:nvPr>
            <p:ph idx="1"/>
          </p:nvPr>
        </p:nvSpPr>
        <p:spPr>
          <a:xfrm>
            <a:off x="390035" y="1952977"/>
            <a:ext cx="5580300" cy="3962400"/>
          </a:xfrm>
        </p:spPr>
        <p:txBody>
          <a:bodyPr/>
          <a:lstStyle/>
          <a:p>
            <a:r>
              <a:rPr lang="en-US" dirty="0" smtClean="0"/>
              <a:t>From Server side:</a:t>
            </a:r>
          </a:p>
          <a:p>
            <a:pPr lvl="1"/>
            <a:r>
              <a:rPr lang="en-US" dirty="0" smtClean="0"/>
              <a:t>Cache</a:t>
            </a:r>
            <a:r>
              <a:rPr lang="en-US" dirty="0"/>
              <a:t>-</a:t>
            </a:r>
            <a:r>
              <a:rPr lang="en-US" dirty="0" smtClean="0"/>
              <a:t>Control and directives</a:t>
            </a:r>
          </a:p>
          <a:p>
            <a:pPr lvl="1"/>
            <a:r>
              <a:rPr lang="en-US" dirty="0"/>
              <a:t>Last-Modified</a:t>
            </a:r>
            <a:endParaRPr lang="en-US" dirty="0" smtClean="0"/>
          </a:p>
        </p:txBody>
      </p:sp>
      <p:sp>
        <p:nvSpPr>
          <p:cNvPr id="6" name="Text Placeholder 5"/>
          <p:cNvSpPr>
            <a:spLocks noGrp="1"/>
          </p:cNvSpPr>
          <p:nvPr>
            <p:ph type="body" sz="quarter" idx="13"/>
          </p:nvPr>
        </p:nvSpPr>
        <p:spPr/>
        <p:txBody>
          <a:bodyPr/>
          <a:lstStyle/>
          <a:p>
            <a:r>
              <a:rPr lang="en-US" dirty="0" smtClean="0"/>
              <a:t>Absolute Caching</a:t>
            </a:r>
            <a:endParaRPr lang="en-US" dirty="0"/>
          </a:p>
        </p:txBody>
      </p:sp>
      <p:sp>
        <p:nvSpPr>
          <p:cNvPr id="4" name="TextBox 3"/>
          <p:cNvSpPr txBox="1"/>
          <p:nvPr/>
        </p:nvSpPr>
        <p:spPr>
          <a:xfrm>
            <a:off x="437922" y="4496570"/>
            <a:ext cx="6364464" cy="914400"/>
          </a:xfrm>
          <a:prstGeom prst="rect">
            <a:avLst/>
          </a:prstGeom>
          <a:noFill/>
        </p:spPr>
        <p:txBody>
          <a:bodyPr wrap="none" lIns="0" tIns="0" rIns="0" bIns="0" rtlCol="0">
            <a:noAutofit/>
          </a:bodyPr>
          <a:lstStyle/>
          <a:p>
            <a:r>
              <a:rPr lang="en-US" dirty="0"/>
              <a:t>HTTP/1.1 200 OK Content-Type: application/</a:t>
            </a:r>
            <a:r>
              <a:rPr lang="en-US" dirty="0" err="1"/>
              <a:t>json</a:t>
            </a:r>
            <a:endParaRPr lang="en-US" dirty="0"/>
          </a:p>
          <a:p>
            <a:r>
              <a:rPr lang="en-US" dirty="0"/>
              <a:t>Cache-Control: private, max-age=86400</a:t>
            </a:r>
          </a:p>
          <a:p>
            <a:r>
              <a:rPr lang="en-US" dirty="0"/>
              <a:t>Last-Modified: </a:t>
            </a:r>
            <a:r>
              <a:rPr lang="en-US" dirty="0" err="1"/>
              <a:t>Thur</a:t>
            </a:r>
            <a:r>
              <a:rPr lang="en-US" dirty="0"/>
              <a:t>, 01 Apr 2014 11:30 PST</a:t>
            </a:r>
            <a:endParaRPr lang="en-US" dirty="0" smtClean="0"/>
          </a:p>
        </p:txBody>
      </p:sp>
      <p:sp>
        <p:nvSpPr>
          <p:cNvPr id="7" name="Content Placeholder 2"/>
          <p:cNvSpPr txBox="1">
            <a:spLocks/>
          </p:cNvSpPr>
          <p:nvPr/>
        </p:nvSpPr>
        <p:spPr>
          <a:xfrm>
            <a:off x="6223639" y="2511072"/>
            <a:ext cx="5580300" cy="258406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r>
              <a:rPr lang="en-US" dirty="0" smtClean="0"/>
              <a:t>private</a:t>
            </a:r>
          </a:p>
          <a:p>
            <a:r>
              <a:rPr lang="en-US" dirty="0" smtClean="0"/>
              <a:t>public</a:t>
            </a:r>
          </a:p>
          <a:p>
            <a:r>
              <a:rPr lang="en-US" dirty="0" smtClean="0"/>
              <a:t>no-cache</a:t>
            </a:r>
          </a:p>
          <a:p>
            <a:r>
              <a:rPr lang="en-US" dirty="0" smtClean="0"/>
              <a:t>no-store</a:t>
            </a:r>
          </a:p>
          <a:p>
            <a:r>
              <a:rPr lang="en-US" dirty="0" smtClean="0"/>
              <a:t>max-age (overrides Expires)</a:t>
            </a:r>
            <a:endParaRPr lang="en-US" dirty="0"/>
          </a:p>
        </p:txBody>
      </p:sp>
      <p:sp>
        <p:nvSpPr>
          <p:cNvPr id="9" name="Text Placeholder 5"/>
          <p:cNvSpPr txBox="1">
            <a:spLocks/>
          </p:cNvSpPr>
          <p:nvPr/>
        </p:nvSpPr>
        <p:spPr>
          <a:xfrm>
            <a:off x="6216627" y="2061882"/>
            <a:ext cx="5572504" cy="376929"/>
          </a:xfrm>
          <a:prstGeom prst="rect">
            <a:avLst/>
          </a:prstGeom>
        </p:spPr>
        <p:txBody>
          <a:bodyPr vert="horz" lIns="0" tIns="0" rIns="0" bIns="0" rtlCol="0">
            <a:noAutofit/>
          </a:bodyPr>
          <a:lstStyle>
            <a:lvl1pPr marL="1588" indent="0" algn="l" defTabSz="914400" rtl="0" eaLnBrk="1" latinLnBrk="0" hangingPunct="1">
              <a:lnSpc>
                <a:spcPct val="90000"/>
              </a:lnSpc>
              <a:spcBef>
                <a:spcPts val="0"/>
              </a:spcBef>
              <a:buClr>
                <a:schemeClr val="tx1">
                  <a:lumMod val="60000"/>
                  <a:lumOff val="40000"/>
                </a:schemeClr>
              </a:buClr>
              <a:buFontTx/>
              <a:buNone/>
              <a:defRPr sz="2400" b="1" kern="1200" baseline="0">
                <a:solidFill>
                  <a:schemeClr val="tx1"/>
                </a:solidFill>
                <a:latin typeface="+mn-lt"/>
                <a:ea typeface="+mn-ea"/>
                <a:cs typeface="+mn-cs"/>
              </a:defRPr>
            </a:lvl1pPr>
            <a:lvl2pPr marL="1588" indent="0" algn="l" defTabSz="914400" rtl="0" eaLnBrk="1" latinLnBrk="0" hangingPunct="1">
              <a:lnSpc>
                <a:spcPct val="90000"/>
              </a:lnSpc>
              <a:spcBef>
                <a:spcPts val="800"/>
              </a:spcBef>
              <a:buClr>
                <a:schemeClr val="tx1">
                  <a:lumMod val="60000"/>
                  <a:lumOff val="40000"/>
                </a:schemeClr>
              </a:buClr>
              <a:buFontTx/>
              <a:buNone/>
              <a:defRPr sz="2400" kern="1200">
                <a:solidFill>
                  <a:schemeClr val="tx1"/>
                </a:solidFill>
                <a:latin typeface="+mn-lt"/>
                <a:ea typeface="+mn-ea"/>
                <a:cs typeface="+mn-cs"/>
              </a:defRPr>
            </a:lvl2pPr>
            <a:lvl3pPr marL="1588" indent="0" algn="l" defTabSz="914400" rtl="0" eaLnBrk="1" latinLnBrk="0" hangingPunct="1">
              <a:lnSpc>
                <a:spcPct val="90000"/>
              </a:lnSpc>
              <a:spcBef>
                <a:spcPts val="600"/>
              </a:spcBef>
              <a:buClr>
                <a:schemeClr val="tx1">
                  <a:lumMod val="60000"/>
                  <a:lumOff val="40000"/>
                </a:schemeClr>
              </a:buClr>
              <a:buFontTx/>
              <a:buNone/>
              <a:defRPr sz="2400" kern="1200">
                <a:solidFill>
                  <a:schemeClr val="tx1"/>
                </a:solidFill>
                <a:latin typeface="+mn-lt"/>
                <a:ea typeface="+mn-ea"/>
                <a:cs typeface="+mn-cs"/>
              </a:defRPr>
            </a:lvl3pPr>
            <a:lvl4pPr marL="1588" indent="0" algn="l" defTabSz="914400" rtl="0" eaLnBrk="1" latinLnBrk="0" hangingPunct="1">
              <a:lnSpc>
                <a:spcPct val="90000"/>
              </a:lnSpc>
              <a:spcBef>
                <a:spcPts val="600"/>
              </a:spcBef>
              <a:buClr>
                <a:schemeClr val="tx1">
                  <a:lumMod val="60000"/>
                  <a:lumOff val="40000"/>
                </a:schemeClr>
              </a:buClr>
              <a:buFontTx/>
              <a:buNone/>
              <a:defRPr sz="2400" kern="1200">
                <a:solidFill>
                  <a:schemeClr val="tx1"/>
                </a:solidFill>
                <a:latin typeface="+mn-lt"/>
                <a:ea typeface="+mn-ea"/>
                <a:cs typeface="+mn-cs"/>
              </a:defRPr>
            </a:lvl4pPr>
            <a:lvl5pPr marL="1588" indent="0" algn="l" defTabSz="914400" rtl="0" eaLnBrk="1" latinLnBrk="0" hangingPunct="1">
              <a:lnSpc>
                <a:spcPct val="90000"/>
              </a:lnSpc>
              <a:spcBef>
                <a:spcPts val="600"/>
              </a:spcBef>
              <a:buClr>
                <a:schemeClr val="tx1">
                  <a:lumMod val="60000"/>
                  <a:lumOff val="40000"/>
                </a:schemeClr>
              </a:buClr>
              <a:buFontTx/>
              <a:buNone/>
              <a:defRPr sz="2400" kern="1200">
                <a:solidFill>
                  <a:schemeClr val="tx1"/>
                </a:solidFill>
                <a:latin typeface="+mn-lt"/>
                <a:ea typeface="+mn-ea"/>
                <a:cs typeface="+mn-cs"/>
              </a:defRPr>
            </a:lvl5pPr>
            <a:lvl6pPr marL="1588" indent="0" algn="l" defTabSz="914400" rtl="0" eaLnBrk="1" latinLnBrk="0" hangingPunct="1">
              <a:lnSpc>
                <a:spcPct val="90000"/>
              </a:lnSpc>
              <a:spcBef>
                <a:spcPts val="600"/>
              </a:spcBef>
              <a:buClr>
                <a:schemeClr val="tx1">
                  <a:lumMod val="60000"/>
                  <a:lumOff val="40000"/>
                </a:schemeClr>
              </a:buClr>
              <a:buFontTx/>
              <a:buNone/>
              <a:defRPr sz="2400" kern="1200">
                <a:solidFill>
                  <a:schemeClr val="tx1"/>
                </a:solidFill>
                <a:latin typeface="+mn-lt"/>
                <a:ea typeface="+mn-ea"/>
                <a:cs typeface="+mn-cs"/>
              </a:defRPr>
            </a:lvl6pPr>
            <a:lvl7pPr marL="1588" indent="0" algn="l" defTabSz="914400" rtl="0" eaLnBrk="1" latinLnBrk="0" hangingPunct="1">
              <a:lnSpc>
                <a:spcPct val="90000"/>
              </a:lnSpc>
              <a:spcBef>
                <a:spcPts val="600"/>
              </a:spcBef>
              <a:buClr>
                <a:schemeClr val="tx1">
                  <a:lumMod val="60000"/>
                  <a:lumOff val="40000"/>
                </a:schemeClr>
              </a:buClr>
              <a:buFontTx/>
              <a:buNone/>
              <a:defRPr sz="2400" kern="1200">
                <a:solidFill>
                  <a:schemeClr val="tx1"/>
                </a:solidFill>
                <a:latin typeface="+mn-lt"/>
                <a:ea typeface="+mn-ea"/>
                <a:cs typeface="+mn-cs"/>
              </a:defRPr>
            </a:lvl7pPr>
            <a:lvl8pPr marL="1588" indent="0" algn="l" defTabSz="914400" rtl="0" eaLnBrk="1" latinLnBrk="0" hangingPunct="1">
              <a:lnSpc>
                <a:spcPct val="90000"/>
              </a:lnSpc>
              <a:spcBef>
                <a:spcPts val="600"/>
              </a:spcBef>
              <a:buClr>
                <a:schemeClr val="tx1">
                  <a:lumMod val="60000"/>
                  <a:lumOff val="40000"/>
                </a:schemeClr>
              </a:buClr>
              <a:buFontTx/>
              <a:buNone/>
              <a:defRPr sz="2400" kern="1200">
                <a:solidFill>
                  <a:schemeClr val="tx1"/>
                </a:solidFill>
                <a:latin typeface="+mn-lt"/>
                <a:ea typeface="+mn-ea"/>
                <a:cs typeface="+mn-cs"/>
              </a:defRPr>
            </a:lvl8pPr>
            <a:lvl9pPr marL="1588" indent="0" algn="l" defTabSz="914400" rtl="0" eaLnBrk="1" latinLnBrk="0" hangingPunct="1">
              <a:lnSpc>
                <a:spcPct val="90000"/>
              </a:lnSpc>
              <a:spcBef>
                <a:spcPts val="600"/>
              </a:spcBef>
              <a:buClr>
                <a:schemeClr val="tx1">
                  <a:lumMod val="60000"/>
                  <a:lumOff val="40000"/>
                </a:schemeClr>
              </a:buClr>
              <a:buFontTx/>
              <a:buNone/>
              <a:defRPr sz="2400" kern="1200">
                <a:solidFill>
                  <a:schemeClr val="tx1"/>
                </a:solidFill>
                <a:latin typeface="+mn-lt"/>
                <a:ea typeface="+mn-ea"/>
                <a:cs typeface="+mn-cs"/>
              </a:defRPr>
            </a:lvl9pPr>
          </a:lstStyle>
          <a:p>
            <a:r>
              <a:rPr lang="en-US" dirty="0" smtClean="0"/>
              <a:t>Cache Control Directives</a:t>
            </a:r>
            <a:endParaRPr lang="en-US" dirty="0"/>
          </a:p>
        </p:txBody>
      </p:sp>
    </p:spTree>
    <p:extLst>
      <p:ext uri="{BB962C8B-B14F-4D97-AF65-F5344CB8AC3E}">
        <p14:creationId xmlns:p14="http://schemas.microsoft.com/office/powerpoint/2010/main" val="271134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Caching</a:t>
            </a:r>
            <a:endParaRPr lang="en-US" dirty="0"/>
          </a:p>
        </p:txBody>
      </p:sp>
      <p:sp>
        <p:nvSpPr>
          <p:cNvPr id="3" name="Content Placeholder 2"/>
          <p:cNvSpPr>
            <a:spLocks noGrp="1"/>
          </p:cNvSpPr>
          <p:nvPr>
            <p:ph idx="1"/>
          </p:nvPr>
        </p:nvSpPr>
        <p:spPr>
          <a:xfrm>
            <a:off x="390035" y="1952977"/>
            <a:ext cx="11126522" cy="2288195"/>
          </a:xfrm>
        </p:spPr>
        <p:txBody>
          <a:bodyPr>
            <a:normAutofit/>
          </a:bodyPr>
          <a:lstStyle/>
          <a:p>
            <a:r>
              <a:rPr lang="en-US" dirty="0" smtClean="0"/>
              <a:t>From client side send headers:</a:t>
            </a:r>
          </a:p>
          <a:p>
            <a:pPr lvl="1"/>
            <a:r>
              <a:rPr lang="en-US" dirty="0"/>
              <a:t>If-None-Match = "If-None-Match" ":" ( "*" | 1#entity-tag </a:t>
            </a:r>
            <a:r>
              <a:rPr lang="en-US" dirty="0" smtClean="0"/>
              <a:t>)</a:t>
            </a:r>
          </a:p>
          <a:p>
            <a:pPr lvl="1"/>
            <a:r>
              <a:rPr lang="en-US" dirty="0"/>
              <a:t>If-Modified-Since = "If-Modified-Since" ":" HTTP-date</a:t>
            </a:r>
          </a:p>
          <a:p>
            <a:r>
              <a:rPr lang="en-US" dirty="0" smtClean="0"/>
              <a:t>At the server side produce headers:</a:t>
            </a:r>
          </a:p>
          <a:p>
            <a:pPr lvl="1"/>
            <a:r>
              <a:rPr lang="en-US" dirty="0" err="1" smtClean="0"/>
              <a:t>Etag</a:t>
            </a:r>
            <a:r>
              <a:rPr lang="en-US" dirty="0" smtClean="0"/>
              <a:t>, when last-modified is hard to determine</a:t>
            </a:r>
            <a:endParaRPr lang="en-US" dirty="0"/>
          </a:p>
        </p:txBody>
      </p:sp>
      <p:sp>
        <p:nvSpPr>
          <p:cNvPr id="6" name="Text Placeholder 5"/>
          <p:cNvSpPr>
            <a:spLocks noGrp="1"/>
          </p:cNvSpPr>
          <p:nvPr>
            <p:ph type="body" sz="quarter" idx="13"/>
          </p:nvPr>
        </p:nvSpPr>
        <p:spPr/>
        <p:txBody>
          <a:bodyPr/>
          <a:lstStyle/>
          <a:p>
            <a:r>
              <a:rPr lang="en-US" dirty="0"/>
              <a:t>C</a:t>
            </a:r>
            <a:r>
              <a:rPr lang="en-US" dirty="0" smtClean="0"/>
              <a:t>onditional Caching</a:t>
            </a:r>
            <a:endParaRPr lang="en-US" dirty="0"/>
          </a:p>
        </p:txBody>
      </p:sp>
      <p:sp>
        <p:nvSpPr>
          <p:cNvPr id="5" name="TextBox 4"/>
          <p:cNvSpPr txBox="1"/>
          <p:nvPr/>
        </p:nvSpPr>
        <p:spPr>
          <a:xfrm>
            <a:off x="891837" y="4256134"/>
            <a:ext cx="8145347" cy="1542168"/>
          </a:xfrm>
          <a:prstGeom prst="rect">
            <a:avLst/>
          </a:prstGeom>
          <a:noFill/>
        </p:spPr>
        <p:txBody>
          <a:bodyPr wrap="none" lIns="0" tIns="0" rIns="0" bIns="0" rtlCol="0">
            <a:noAutofit/>
          </a:bodyPr>
          <a:lstStyle/>
          <a:p>
            <a:pPr>
              <a:lnSpc>
                <a:spcPct val="90000"/>
              </a:lnSpc>
            </a:pPr>
            <a:r>
              <a:rPr lang="en-US" dirty="0" smtClean="0"/>
              <a:t>HTTP/1.1 200 OK Content-Type: application/</a:t>
            </a:r>
            <a:r>
              <a:rPr lang="en-US" dirty="0" err="1" smtClean="0"/>
              <a:t>json</a:t>
            </a:r>
            <a:endParaRPr lang="en-US" dirty="0" smtClean="0"/>
          </a:p>
          <a:p>
            <a:pPr>
              <a:lnSpc>
                <a:spcPct val="90000"/>
              </a:lnSpc>
            </a:pPr>
            <a:r>
              <a:rPr lang="en-US" dirty="0" err="1" smtClean="0"/>
              <a:t>Etag</a:t>
            </a:r>
            <a:r>
              <a:rPr lang="en-US" dirty="0" smtClean="0"/>
              <a:t>: "8b329b598fcdad4fd33432e78128da48f72198829640882”</a:t>
            </a:r>
            <a:endParaRPr lang="en-US" dirty="0"/>
          </a:p>
        </p:txBody>
      </p:sp>
    </p:spTree>
    <p:extLst>
      <p:ext uri="{BB962C8B-B14F-4D97-AF65-F5344CB8AC3E}">
        <p14:creationId xmlns:p14="http://schemas.microsoft.com/office/powerpoint/2010/main" val="303421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5709" y="401178"/>
            <a:ext cx="8986692" cy="5078314"/>
          </a:xfrm>
          <a:prstGeom prst="rect">
            <a:avLst/>
          </a:prstGeom>
        </p:spPr>
        <p:txBody>
          <a:bodyPr wrap="square">
            <a:spAutoFit/>
          </a:bodyPr>
          <a:lstStyle/>
          <a:p>
            <a:r>
              <a:rPr lang="en-US" dirty="0"/>
              <a:t>@GET</a:t>
            </a:r>
            <a:br>
              <a:rPr lang="en-US" dirty="0"/>
            </a:br>
            <a:r>
              <a:rPr lang="en-US" dirty="0"/>
              <a:t>@Consumes({</a:t>
            </a:r>
            <a:r>
              <a:rPr lang="en-US" b="1" i="1" dirty="0"/>
              <a:t>JSON_TYPE</a:t>
            </a:r>
            <a:r>
              <a:rPr lang="en-US" dirty="0"/>
              <a:t>})</a:t>
            </a:r>
            <a:br>
              <a:rPr lang="en-US" dirty="0"/>
            </a:br>
            <a:r>
              <a:rPr lang="en-US" dirty="0"/>
              <a:t>@Produces({</a:t>
            </a:r>
            <a:r>
              <a:rPr lang="en-US" b="1" i="1" dirty="0"/>
              <a:t>JSON_TYPE</a:t>
            </a:r>
            <a:r>
              <a:rPr lang="en-US" dirty="0"/>
              <a:t>, </a:t>
            </a:r>
            <a:r>
              <a:rPr lang="en-US" dirty="0" err="1"/>
              <a:t>MediaType.</a:t>
            </a:r>
            <a:r>
              <a:rPr lang="en-US" b="1" i="1" dirty="0" err="1"/>
              <a:t>APPLICATION_JSON</a:t>
            </a:r>
            <a:r>
              <a:rPr lang="en-US" dirty="0"/>
              <a:t>, </a:t>
            </a:r>
            <a:r>
              <a:rPr lang="en-US" dirty="0" err="1"/>
              <a:t>MediaType.</a:t>
            </a:r>
            <a:r>
              <a:rPr lang="en-US" b="1" i="1" dirty="0" err="1"/>
              <a:t>TEXT_PLAIN</a:t>
            </a:r>
            <a:r>
              <a:rPr lang="en-US" dirty="0"/>
              <a:t>})</a:t>
            </a:r>
            <a:br>
              <a:rPr lang="en-US" dirty="0"/>
            </a:br>
            <a:r>
              <a:rPr lang="en-US" dirty="0"/>
              <a:t>@Path(</a:t>
            </a:r>
            <a:r>
              <a:rPr lang="en-US" b="1" dirty="0"/>
              <a:t>"simple"</a:t>
            </a:r>
            <a:r>
              <a:rPr lang="en-US" dirty="0"/>
              <a:t>)</a:t>
            </a:r>
            <a:br>
              <a:rPr lang="en-US" dirty="0"/>
            </a:br>
            <a:r>
              <a:rPr lang="en-US" b="1" dirty="0"/>
              <a:t>public </a:t>
            </a:r>
            <a:r>
              <a:rPr lang="en-US" dirty="0"/>
              <a:t>Response </a:t>
            </a:r>
            <a:r>
              <a:rPr lang="en-US" dirty="0" err="1"/>
              <a:t>myGetter</a:t>
            </a:r>
            <a:r>
              <a:rPr lang="en-US" dirty="0"/>
              <a:t>(@</a:t>
            </a:r>
            <a:r>
              <a:rPr lang="en-US" dirty="0" err="1"/>
              <a:t>PathParam</a:t>
            </a:r>
            <a:r>
              <a:rPr lang="en-US" dirty="0"/>
              <a:t>(</a:t>
            </a:r>
            <a:r>
              <a:rPr lang="en-US" b="1" dirty="0"/>
              <a:t>"simple"</a:t>
            </a:r>
            <a:r>
              <a:rPr lang="en-US" dirty="0"/>
              <a:t>) </a:t>
            </a:r>
            <a:r>
              <a:rPr lang="en-US" b="1" dirty="0" err="1"/>
              <a:t>int</a:t>
            </a:r>
            <a:r>
              <a:rPr lang="en-US" b="1" dirty="0"/>
              <a:t> </a:t>
            </a:r>
            <a:r>
              <a:rPr lang="en-US" dirty="0"/>
              <a:t>id, @Context Request request) {</a:t>
            </a:r>
            <a:br>
              <a:rPr lang="en-US" dirty="0"/>
            </a:br>
            <a:r>
              <a:rPr lang="en-US" dirty="0"/>
              <a:t>    Simple simple = </a:t>
            </a:r>
            <a:r>
              <a:rPr lang="en-US" b="1" dirty="0"/>
              <a:t>new </a:t>
            </a:r>
            <a:r>
              <a:rPr lang="en-US" dirty="0"/>
              <a:t>Simple(</a:t>
            </a:r>
            <a:r>
              <a:rPr lang="en-US" dirty="0" err="1"/>
              <a:t>id,</a:t>
            </a:r>
            <a:r>
              <a:rPr lang="en-US" b="1" dirty="0" err="1"/>
              <a:t>"John</a:t>
            </a:r>
            <a:r>
              <a:rPr lang="en-US" b="1" dirty="0"/>
              <a:t>"</a:t>
            </a:r>
            <a:r>
              <a:rPr lang="en-US" dirty="0"/>
              <a:t>, </a:t>
            </a:r>
            <a:r>
              <a:rPr lang="en-US" b="1" dirty="0"/>
              <a:t>"Due"</a:t>
            </a:r>
            <a:r>
              <a:rPr lang="en-US" dirty="0"/>
              <a:t>, </a:t>
            </a:r>
            <a:r>
              <a:rPr lang="en-US" b="1" dirty="0"/>
              <a:t>new </a:t>
            </a:r>
            <a:r>
              <a:rPr lang="en-US" dirty="0"/>
              <a:t>Date());</a:t>
            </a:r>
            <a:br>
              <a:rPr lang="en-US" dirty="0"/>
            </a:br>
            <a:r>
              <a:rPr lang="en-US" dirty="0"/>
              <a:t>    </a:t>
            </a:r>
            <a:r>
              <a:rPr lang="en-US" b="1" dirty="0"/>
              <a:t>if </a:t>
            </a:r>
            <a:r>
              <a:rPr lang="en-US" dirty="0"/>
              <a:t>(</a:t>
            </a:r>
            <a:r>
              <a:rPr lang="en-US" dirty="0" err="1"/>
              <a:t>request.evaluatePreconditions</a:t>
            </a:r>
            <a:r>
              <a:rPr lang="en-US" dirty="0"/>
              <a:t>(</a:t>
            </a:r>
            <a:r>
              <a:rPr lang="en-US" dirty="0" err="1"/>
              <a:t>simple.getLastModified</a:t>
            </a:r>
            <a:r>
              <a:rPr lang="en-US" dirty="0"/>
              <a:t>()) == </a:t>
            </a:r>
            <a:r>
              <a:rPr lang="en-US" b="1" dirty="0"/>
              <a:t>null</a:t>
            </a:r>
            <a:r>
              <a:rPr lang="en-US" dirty="0"/>
              <a:t>) {</a:t>
            </a:r>
            <a:br>
              <a:rPr lang="en-US" dirty="0"/>
            </a:br>
            <a:r>
              <a:rPr lang="en-US" dirty="0"/>
              <a:t>        </a:t>
            </a:r>
            <a:r>
              <a:rPr lang="en-US" dirty="0" err="1"/>
              <a:t>CacheControl</a:t>
            </a:r>
            <a:r>
              <a:rPr lang="en-US" dirty="0"/>
              <a:t> </a:t>
            </a:r>
            <a:r>
              <a:rPr lang="en-US" dirty="0" err="1"/>
              <a:t>cacheControl</a:t>
            </a:r>
            <a:r>
              <a:rPr lang="en-US" dirty="0"/>
              <a:t> = </a:t>
            </a:r>
            <a:r>
              <a:rPr lang="en-US" b="1" dirty="0"/>
              <a:t>new </a:t>
            </a:r>
            <a:r>
              <a:rPr lang="en-US" dirty="0" err="1"/>
              <a:t>CacheControl</a:t>
            </a:r>
            <a:r>
              <a:rPr lang="en-US" dirty="0"/>
              <a:t>();</a:t>
            </a:r>
            <a:br>
              <a:rPr lang="en-US" dirty="0"/>
            </a:br>
            <a:r>
              <a:rPr lang="en-US" dirty="0"/>
              <a:t>        </a:t>
            </a:r>
            <a:r>
              <a:rPr lang="en-US" dirty="0" err="1"/>
              <a:t>cacheControl.setMaxAge</a:t>
            </a:r>
            <a:r>
              <a:rPr lang="en-US" dirty="0"/>
              <a:t>(3600);</a:t>
            </a:r>
            <a:br>
              <a:rPr lang="en-US" dirty="0"/>
            </a:br>
            <a:r>
              <a:rPr lang="en-US" dirty="0"/>
              <a:t>        </a:t>
            </a:r>
            <a:r>
              <a:rPr lang="en-US" dirty="0" err="1"/>
              <a:t>cacheControl.setPrivate</a:t>
            </a:r>
            <a:r>
              <a:rPr lang="en-US" dirty="0"/>
              <a:t>(</a:t>
            </a:r>
            <a:r>
              <a:rPr lang="en-US" b="1" dirty="0"/>
              <a:t>true</a:t>
            </a:r>
            <a:r>
              <a:rPr lang="en-US" dirty="0"/>
              <a:t>);</a:t>
            </a:r>
            <a:br>
              <a:rPr lang="en-US" dirty="0"/>
            </a:br>
            <a:r>
              <a:rPr lang="en-US" dirty="0"/>
              <a:t>        </a:t>
            </a:r>
            <a:r>
              <a:rPr lang="en-US" dirty="0" err="1"/>
              <a:t>Response.ResponseBuilder</a:t>
            </a:r>
            <a:r>
              <a:rPr lang="en-US" dirty="0"/>
              <a:t> </a:t>
            </a:r>
            <a:r>
              <a:rPr lang="en-US" dirty="0" err="1"/>
              <a:t>responseBuilder</a:t>
            </a:r>
            <a:r>
              <a:rPr lang="en-US" dirty="0"/>
              <a:t> =</a:t>
            </a:r>
            <a:br>
              <a:rPr lang="en-US" dirty="0"/>
            </a:br>
            <a:r>
              <a:rPr lang="en-US" dirty="0"/>
              <a:t>                </a:t>
            </a:r>
            <a:r>
              <a:rPr lang="en-US" dirty="0" err="1"/>
              <a:t>Response.</a:t>
            </a:r>
            <a:r>
              <a:rPr lang="en-US" i="1" dirty="0" err="1"/>
              <a:t>ok</a:t>
            </a:r>
            <a:r>
              <a:rPr lang="en-US" dirty="0"/>
              <a:t>(simple);</a:t>
            </a:r>
            <a:br>
              <a:rPr lang="en-US" dirty="0"/>
            </a:br>
            <a:r>
              <a:rPr lang="en-US" dirty="0"/>
              <a:t>        </a:t>
            </a:r>
            <a:r>
              <a:rPr lang="en-US" dirty="0" err="1"/>
              <a:t>responseBuilder.cacheControl</a:t>
            </a:r>
            <a:r>
              <a:rPr lang="en-US" dirty="0"/>
              <a:t>(</a:t>
            </a:r>
            <a:r>
              <a:rPr lang="en-US" dirty="0" err="1"/>
              <a:t>cacheControl</a:t>
            </a:r>
            <a:r>
              <a:rPr lang="en-US" dirty="0"/>
              <a:t>).</a:t>
            </a:r>
            <a:r>
              <a:rPr lang="en-US" dirty="0" err="1"/>
              <a:t>lastModified</a:t>
            </a:r>
            <a:r>
              <a:rPr lang="en-US" dirty="0"/>
              <a:t>(</a:t>
            </a:r>
            <a:r>
              <a:rPr lang="en-US" dirty="0" err="1"/>
              <a:t>simple.getLastModified</a:t>
            </a:r>
            <a:r>
              <a:rPr lang="en-US" dirty="0"/>
              <a:t>());</a:t>
            </a:r>
            <a:br>
              <a:rPr lang="en-US" dirty="0"/>
            </a:br>
            <a:r>
              <a:rPr lang="en-US" dirty="0"/>
              <a:t>        </a:t>
            </a:r>
            <a:r>
              <a:rPr lang="en-US" dirty="0" err="1">
                <a:solidFill>
                  <a:schemeClr val="accent6"/>
                </a:solidFill>
              </a:rPr>
              <a:t>EntityTag</a:t>
            </a:r>
            <a:r>
              <a:rPr lang="en-US" dirty="0">
                <a:solidFill>
                  <a:schemeClr val="accent6"/>
                </a:solidFill>
              </a:rPr>
              <a:t> </a:t>
            </a:r>
            <a:r>
              <a:rPr lang="en-US" dirty="0" err="1">
                <a:solidFill>
                  <a:schemeClr val="accent6"/>
                </a:solidFill>
              </a:rPr>
              <a:t>entityTag</a:t>
            </a:r>
            <a:r>
              <a:rPr lang="en-US" dirty="0">
                <a:solidFill>
                  <a:schemeClr val="accent6"/>
                </a:solidFill>
              </a:rPr>
              <a:t> = </a:t>
            </a:r>
            <a:r>
              <a:rPr lang="en-US" b="1" dirty="0">
                <a:solidFill>
                  <a:schemeClr val="accent6"/>
                </a:solidFill>
              </a:rPr>
              <a:t>new </a:t>
            </a:r>
            <a:r>
              <a:rPr lang="en-US" dirty="0" err="1">
                <a:solidFill>
                  <a:schemeClr val="accent6"/>
                </a:solidFill>
              </a:rPr>
              <a:t>EntityTag</a:t>
            </a:r>
            <a:r>
              <a:rPr lang="en-US" dirty="0">
                <a:solidFill>
                  <a:schemeClr val="accent6"/>
                </a:solidFill>
              </a:rPr>
              <a:t>(</a:t>
            </a:r>
            <a:r>
              <a:rPr lang="en-US" dirty="0" err="1">
                <a:solidFill>
                  <a:schemeClr val="accent6"/>
                </a:solidFill>
              </a:rPr>
              <a:t>getEtagFor</a:t>
            </a:r>
            <a:r>
              <a:rPr lang="en-US" dirty="0">
                <a:solidFill>
                  <a:schemeClr val="accent6"/>
                </a:solidFill>
              </a:rPr>
              <a:t>(simple), </a:t>
            </a:r>
            <a:r>
              <a:rPr lang="en-US" b="1" dirty="0">
                <a:solidFill>
                  <a:schemeClr val="accent6"/>
                </a:solidFill>
              </a:rPr>
              <a:t>false</a:t>
            </a:r>
            <a:r>
              <a:rPr lang="en-US" dirty="0">
                <a:solidFill>
                  <a:schemeClr val="accent6"/>
                </a:solidFill>
              </a:rPr>
              <a:t>);</a:t>
            </a:r>
            <a:br>
              <a:rPr lang="en-US" dirty="0">
                <a:solidFill>
                  <a:schemeClr val="accent6"/>
                </a:solidFill>
              </a:rPr>
            </a:br>
            <a:r>
              <a:rPr lang="en-US" dirty="0"/>
              <a:t>        </a:t>
            </a:r>
            <a:r>
              <a:rPr lang="en-US" b="1" dirty="0"/>
              <a:t>return </a:t>
            </a:r>
            <a:r>
              <a:rPr lang="en-US" dirty="0" err="1"/>
              <a:t>responseBuilder.tag</a:t>
            </a:r>
            <a:r>
              <a:rPr lang="en-US" dirty="0"/>
              <a:t>(</a:t>
            </a:r>
            <a:r>
              <a:rPr lang="en-US" dirty="0" err="1"/>
              <a:t>entityTag</a:t>
            </a:r>
            <a:r>
              <a:rPr lang="en-US" dirty="0" smtClean="0"/>
              <a:t>).</a:t>
            </a:r>
            <a:r>
              <a:rPr lang="en-US" dirty="0"/>
              <a:t>build();</a:t>
            </a:r>
            <a:br>
              <a:rPr lang="en-US" dirty="0"/>
            </a:br>
            <a:r>
              <a:rPr lang="en-US" dirty="0"/>
              <a:t>    }</a:t>
            </a:r>
            <a:br>
              <a:rPr lang="en-US" dirty="0"/>
            </a:br>
            <a:r>
              <a:rPr lang="en-US" dirty="0"/>
              <a:t>    </a:t>
            </a:r>
            <a:r>
              <a:rPr lang="en-US" b="1" dirty="0"/>
              <a:t>return </a:t>
            </a:r>
            <a:r>
              <a:rPr lang="en-US" dirty="0" err="1"/>
              <a:t>Response.</a:t>
            </a:r>
            <a:r>
              <a:rPr lang="en-US" i="1" dirty="0" err="1"/>
              <a:t>notModified</a:t>
            </a:r>
            <a:r>
              <a:rPr lang="en-US" dirty="0"/>
              <a:t>().build();</a:t>
            </a:r>
            <a:br>
              <a:rPr lang="en-US" dirty="0"/>
            </a:br>
            <a:r>
              <a:rPr lang="en-US" dirty="0"/>
              <a:t>}</a:t>
            </a:r>
          </a:p>
        </p:txBody>
      </p:sp>
      <p:sp>
        <p:nvSpPr>
          <p:cNvPr id="9" name="Rectangle 8"/>
          <p:cNvSpPr/>
          <p:nvPr/>
        </p:nvSpPr>
        <p:spPr>
          <a:xfrm>
            <a:off x="1726290" y="5482449"/>
            <a:ext cx="10160436" cy="646331"/>
          </a:xfrm>
          <a:prstGeom prst="rect">
            <a:avLst/>
          </a:prstGeom>
          <a:ln>
            <a:solidFill>
              <a:schemeClr val="accent6"/>
            </a:solidFill>
          </a:ln>
        </p:spPr>
        <p:txBody>
          <a:bodyPr wrap="square">
            <a:spAutoFit/>
          </a:bodyPr>
          <a:lstStyle/>
          <a:p>
            <a:r>
              <a:rPr lang="en-US" dirty="0"/>
              <a:t>curl -v -X GET -H "</a:t>
            </a:r>
            <a:r>
              <a:rPr lang="en-US" dirty="0" err="1"/>
              <a:t>Content-Type:application</a:t>
            </a:r>
            <a:r>
              <a:rPr lang="en-US" dirty="0"/>
              <a:t>/</a:t>
            </a:r>
            <a:r>
              <a:rPr lang="en-US" dirty="0" err="1"/>
              <a:t>json</a:t>
            </a:r>
            <a:r>
              <a:rPr lang="en-US" dirty="0"/>
              <a:t>" -H "</a:t>
            </a:r>
            <a:r>
              <a:rPr lang="en-US" dirty="0" err="1"/>
              <a:t>Accept:application</a:t>
            </a:r>
            <a:r>
              <a:rPr lang="en-US" dirty="0"/>
              <a:t>/</a:t>
            </a:r>
            <a:r>
              <a:rPr lang="en-US" dirty="0" err="1"/>
              <a:t>json</a:t>
            </a:r>
            <a:r>
              <a:rPr lang="en-US" dirty="0"/>
              <a:t>" -H "</a:t>
            </a:r>
            <a:r>
              <a:rPr lang="en-US" dirty="0" err="1"/>
              <a:t>If-Modified-Since:Mon</a:t>
            </a:r>
            <a:r>
              <a:rPr lang="en-US" dirty="0"/>
              <a:t>, 08 Sep 2014 15:08:27 GMT" http://.../simple/1</a:t>
            </a:r>
          </a:p>
        </p:txBody>
      </p:sp>
    </p:spTree>
    <p:extLst>
      <p:ext uri="{BB962C8B-B14F-4D97-AF65-F5344CB8AC3E}">
        <p14:creationId xmlns:p14="http://schemas.microsoft.com/office/powerpoint/2010/main" val="24334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Caching</a:t>
            </a:r>
            <a:endParaRPr lang="en-US" dirty="0"/>
          </a:p>
        </p:txBody>
      </p:sp>
      <p:sp>
        <p:nvSpPr>
          <p:cNvPr id="3" name="Content Placeholder 2"/>
          <p:cNvSpPr>
            <a:spLocks noGrp="1"/>
          </p:cNvSpPr>
          <p:nvPr>
            <p:ph idx="1"/>
          </p:nvPr>
        </p:nvSpPr>
        <p:spPr>
          <a:xfrm>
            <a:off x="390035" y="1952977"/>
            <a:ext cx="11126522" cy="3962400"/>
          </a:xfrm>
        </p:spPr>
        <p:txBody>
          <a:bodyPr>
            <a:normAutofit/>
          </a:bodyPr>
          <a:lstStyle/>
          <a:p>
            <a:r>
              <a:rPr lang="en-US" dirty="0" smtClean="0"/>
              <a:t>Can be used for conflict resolution</a:t>
            </a:r>
          </a:p>
          <a:p>
            <a:r>
              <a:rPr lang="en-US" dirty="0" smtClean="0"/>
              <a:t>Cache on GET request</a:t>
            </a:r>
          </a:p>
          <a:p>
            <a:r>
              <a:rPr lang="en-US" dirty="0" smtClean="0"/>
              <a:t>Invalidate cache on PUT, POST or DELETE</a:t>
            </a:r>
          </a:p>
          <a:p>
            <a:r>
              <a:rPr lang="en-US" dirty="0" smtClean="0"/>
              <a:t>Periodically purge cache entries</a:t>
            </a:r>
          </a:p>
          <a:p>
            <a:r>
              <a:rPr lang="en-US" dirty="0" smtClean="0"/>
              <a:t>Cache invalidation, eviction is not deterministic</a:t>
            </a:r>
          </a:p>
          <a:p>
            <a:r>
              <a:rPr lang="en-US" dirty="0" smtClean="0"/>
              <a:t>Give </a:t>
            </a:r>
            <a:r>
              <a:rPr lang="en-US" dirty="0">
                <a:hlinkClick r:id="rId3"/>
              </a:rPr>
              <a:t>http://www.jboss.org/</a:t>
            </a:r>
            <a:r>
              <a:rPr lang="en-US" dirty="0" smtClean="0">
                <a:hlinkClick r:id="rId3"/>
              </a:rPr>
              <a:t>resteasy</a:t>
            </a:r>
            <a:r>
              <a:rPr lang="en-US" dirty="0" smtClean="0"/>
              <a:t> a try</a:t>
            </a:r>
          </a:p>
          <a:p>
            <a:pPr lvl="1"/>
            <a:r>
              <a:rPr lang="en-US" dirty="0" smtClean="0"/>
              <a:t>Provides @Cache and @</a:t>
            </a:r>
            <a:r>
              <a:rPr lang="en-US" dirty="0" err="1" smtClean="0"/>
              <a:t>NoCache</a:t>
            </a:r>
            <a:endParaRPr lang="en-US" dirty="0"/>
          </a:p>
          <a:p>
            <a:pPr lvl="1"/>
            <a:r>
              <a:rPr lang="en-US" dirty="0" smtClean="0"/>
              <a:t>Extension to JAX-RS</a:t>
            </a:r>
            <a:endParaRPr lang="en-US" dirty="0"/>
          </a:p>
        </p:txBody>
      </p:sp>
      <p:sp>
        <p:nvSpPr>
          <p:cNvPr id="6" name="Text Placeholder 5"/>
          <p:cNvSpPr>
            <a:spLocks noGrp="1"/>
          </p:cNvSpPr>
          <p:nvPr>
            <p:ph type="body" sz="quarter" idx="13"/>
          </p:nvPr>
        </p:nvSpPr>
        <p:spPr/>
        <p:txBody>
          <a:bodyPr/>
          <a:lstStyle/>
          <a:p>
            <a:r>
              <a:rPr lang="en-US" dirty="0" smtClean="0"/>
              <a:t>More on Caching</a:t>
            </a:r>
            <a:endParaRPr lang="en-US" dirty="0"/>
          </a:p>
        </p:txBody>
      </p:sp>
    </p:spTree>
    <p:extLst>
      <p:ext uri="{BB962C8B-B14F-4D97-AF65-F5344CB8AC3E}">
        <p14:creationId xmlns:p14="http://schemas.microsoft.com/office/powerpoint/2010/main" val="91886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Partial Updates &amp; HTTP PATCH</a:t>
            </a:r>
          </a:p>
        </p:txBody>
      </p:sp>
      <p:sp>
        <p:nvSpPr>
          <p:cNvPr id="3" name="Content Placeholder 2"/>
          <p:cNvSpPr>
            <a:spLocks noGrp="1"/>
          </p:cNvSpPr>
          <p:nvPr>
            <p:ph idx="1"/>
          </p:nvPr>
        </p:nvSpPr>
        <p:spPr/>
        <p:txBody>
          <a:bodyPr/>
          <a:lstStyle/>
          <a:p>
            <a:r>
              <a:rPr lang="en-US" dirty="0" smtClean="0"/>
              <a:t>Partial Updates with PUT</a:t>
            </a:r>
          </a:p>
          <a:p>
            <a:r>
              <a:rPr lang="en-US" dirty="0" smtClean="0"/>
              <a:t>Partial Updates with POST</a:t>
            </a:r>
          </a:p>
          <a:p>
            <a:r>
              <a:rPr lang="en-US" dirty="0" smtClean="0"/>
              <a:t>Partial updates with PATCH</a:t>
            </a:r>
          </a:p>
          <a:p>
            <a:r>
              <a:rPr lang="en-US" dirty="0" smtClean="0"/>
              <a:t>JSON Patch is the future</a:t>
            </a:r>
            <a:endParaRPr lang="en-US" dirty="0"/>
          </a:p>
        </p:txBody>
      </p:sp>
      <p:sp>
        <p:nvSpPr>
          <p:cNvPr id="6" name="Text Placeholder 5"/>
          <p:cNvSpPr>
            <a:spLocks noGrp="1"/>
          </p:cNvSpPr>
          <p:nvPr>
            <p:ph type="body" sz="quarter" idx="13"/>
          </p:nvPr>
        </p:nvSpPr>
        <p:spPr/>
        <p:txBody>
          <a:bodyPr/>
          <a:lstStyle/>
          <a:p>
            <a:r>
              <a:rPr lang="en-US" dirty="0" smtClean="0"/>
              <a:t>Only update what needs to be updated!</a:t>
            </a:r>
            <a:endParaRPr lang="en-US" dirty="0"/>
          </a:p>
        </p:txBody>
      </p:sp>
    </p:spTree>
    <p:extLst>
      <p:ext uri="{BB962C8B-B14F-4D97-AF65-F5344CB8AC3E}">
        <p14:creationId xmlns:p14="http://schemas.microsoft.com/office/powerpoint/2010/main" val="299931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Partial Updates &amp; HTTP PATCH</a:t>
            </a:r>
          </a:p>
        </p:txBody>
      </p:sp>
      <p:sp>
        <p:nvSpPr>
          <p:cNvPr id="3" name="Content Placeholder 2"/>
          <p:cNvSpPr>
            <a:spLocks noGrp="1"/>
          </p:cNvSpPr>
          <p:nvPr>
            <p:ph idx="1"/>
          </p:nvPr>
        </p:nvSpPr>
        <p:spPr>
          <a:xfrm>
            <a:off x="531151" y="1981200"/>
            <a:ext cx="11126522" cy="1495575"/>
          </a:xfrm>
        </p:spPr>
        <p:txBody>
          <a:bodyPr/>
          <a:lstStyle/>
          <a:p>
            <a:r>
              <a:rPr lang="en-US" dirty="0" smtClean="0"/>
              <a:t>Partially update a JSON document</a:t>
            </a:r>
          </a:p>
          <a:p>
            <a:r>
              <a:rPr lang="en-US" dirty="0" smtClean="0"/>
              <a:t>Works with HTTP PATCH</a:t>
            </a:r>
          </a:p>
          <a:p>
            <a:r>
              <a:rPr lang="en-US" dirty="0" smtClean="0"/>
              <a:t>Requires special body syntax and directives</a:t>
            </a:r>
          </a:p>
        </p:txBody>
      </p:sp>
      <p:sp>
        <p:nvSpPr>
          <p:cNvPr id="6" name="Text Placeholder 5"/>
          <p:cNvSpPr>
            <a:spLocks noGrp="1"/>
          </p:cNvSpPr>
          <p:nvPr>
            <p:ph type="body" sz="quarter" idx="13"/>
          </p:nvPr>
        </p:nvSpPr>
        <p:spPr/>
        <p:txBody>
          <a:bodyPr/>
          <a:lstStyle/>
          <a:p>
            <a:r>
              <a:rPr lang="en-US" dirty="0"/>
              <a:t>JavaScript Object Notation (JSON) Patch, RFC 6902</a:t>
            </a:r>
          </a:p>
        </p:txBody>
      </p:sp>
      <p:sp>
        <p:nvSpPr>
          <p:cNvPr id="4" name="Rectangle 3"/>
          <p:cNvSpPr/>
          <p:nvPr/>
        </p:nvSpPr>
        <p:spPr>
          <a:xfrm>
            <a:off x="2924694" y="3744869"/>
            <a:ext cx="6092825" cy="2031325"/>
          </a:xfrm>
          <a:prstGeom prst="rect">
            <a:avLst/>
          </a:prstGeom>
        </p:spPr>
        <p:txBody>
          <a:bodyPr>
            <a:spAutoFit/>
          </a:bodyPr>
          <a:lstStyle/>
          <a:p>
            <a:r>
              <a:rPr lang="en-US" dirty="0"/>
              <a:t>PATCH /coffee/orders/1234 HTTP/1.1</a:t>
            </a:r>
          </a:p>
          <a:p>
            <a:r>
              <a:rPr lang="en-US" dirty="0"/>
              <a:t>Host: </a:t>
            </a:r>
            <a:r>
              <a:rPr lang="en-US" dirty="0" err="1"/>
              <a:t>api.foo.com</a:t>
            </a:r>
            <a:endParaRPr lang="en-US" dirty="0"/>
          </a:p>
          <a:p>
            <a:r>
              <a:rPr lang="en-US" dirty="0"/>
              <a:t>Content-Length: 100</a:t>
            </a:r>
          </a:p>
          <a:p>
            <a:r>
              <a:rPr lang="en-US" dirty="0"/>
              <a:t>Content-Type: application/</a:t>
            </a:r>
            <a:r>
              <a:rPr lang="en-US" dirty="0" err="1"/>
              <a:t>json</a:t>
            </a:r>
            <a:r>
              <a:rPr lang="en-US" dirty="0"/>
              <a:t>-patch</a:t>
            </a:r>
          </a:p>
          <a:p>
            <a:r>
              <a:rPr lang="en-US" dirty="0"/>
              <a:t>[</a:t>
            </a:r>
          </a:p>
          <a:p>
            <a:r>
              <a:rPr lang="en-US" dirty="0"/>
              <a:t>{“</a:t>
            </a:r>
            <a:r>
              <a:rPr lang="en-US" dirty="0" err="1"/>
              <a:t>op”:"replace</a:t>
            </a:r>
            <a:r>
              <a:rPr lang="en-US" dirty="0"/>
              <a:t>", ”path”: "/status", "value": "COMPLETED"}</a:t>
            </a:r>
          </a:p>
          <a:p>
            <a:r>
              <a:rPr lang="en-US" dirty="0"/>
              <a:t>]</a:t>
            </a:r>
          </a:p>
        </p:txBody>
      </p:sp>
    </p:spTree>
    <p:extLst>
      <p:ext uri="{BB962C8B-B14F-4D97-AF65-F5344CB8AC3E}">
        <p14:creationId xmlns:p14="http://schemas.microsoft.com/office/powerpoint/2010/main" val="296736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31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Partial Updates &amp; HTTP PATCH</a:t>
            </a:r>
          </a:p>
        </p:txBody>
      </p:sp>
      <p:sp>
        <p:nvSpPr>
          <p:cNvPr id="3" name="Content Placeholder 2"/>
          <p:cNvSpPr>
            <a:spLocks noGrp="1"/>
          </p:cNvSpPr>
          <p:nvPr>
            <p:ph idx="1"/>
          </p:nvPr>
        </p:nvSpPr>
        <p:spPr>
          <a:xfrm>
            <a:off x="531151" y="1981200"/>
            <a:ext cx="11126522" cy="3542187"/>
          </a:xfrm>
        </p:spPr>
        <p:txBody>
          <a:bodyPr/>
          <a:lstStyle/>
          <a:p>
            <a:r>
              <a:rPr lang="en-US" dirty="0" smtClean="0"/>
              <a:t>Supports six operations in the payload</a:t>
            </a:r>
          </a:p>
          <a:p>
            <a:pPr lvl="1"/>
            <a:r>
              <a:rPr lang="en-US" dirty="0"/>
              <a:t>op : can be  “add”, “replace”, “move”, “remove”, “copy” or “test”</a:t>
            </a:r>
            <a:endParaRPr lang="en-US" dirty="0" smtClean="0"/>
          </a:p>
          <a:p>
            <a:r>
              <a:rPr lang="en-US" dirty="0" smtClean="0"/>
              <a:t>Another three attributes to describe the op</a:t>
            </a:r>
          </a:p>
          <a:p>
            <a:pPr lvl="1"/>
            <a:r>
              <a:rPr lang="en-US" dirty="0"/>
              <a:t>path: Location of the target attribute in the JSON document</a:t>
            </a:r>
          </a:p>
          <a:p>
            <a:pPr lvl="1"/>
            <a:r>
              <a:rPr lang="en-US" dirty="0"/>
              <a:t>value: The new value to be added or to replace another</a:t>
            </a:r>
          </a:p>
          <a:p>
            <a:pPr lvl="1"/>
            <a:r>
              <a:rPr lang="en-US" dirty="0"/>
              <a:t>from: (Only for move op) specifies the source location</a:t>
            </a:r>
          </a:p>
          <a:p>
            <a:pPr marL="274320" lvl="1" indent="0">
              <a:buNone/>
            </a:pPr>
            <a:endParaRPr lang="en-US" dirty="0" smtClean="0"/>
          </a:p>
        </p:txBody>
      </p:sp>
      <p:sp>
        <p:nvSpPr>
          <p:cNvPr id="6" name="Text Placeholder 5"/>
          <p:cNvSpPr>
            <a:spLocks noGrp="1"/>
          </p:cNvSpPr>
          <p:nvPr>
            <p:ph type="body" sz="quarter" idx="13"/>
          </p:nvPr>
        </p:nvSpPr>
        <p:spPr/>
        <p:txBody>
          <a:bodyPr/>
          <a:lstStyle/>
          <a:p>
            <a:r>
              <a:rPr lang="en-US" dirty="0"/>
              <a:t>JavaScript Object Notation (JSON) Patch, RFC 6902</a:t>
            </a:r>
          </a:p>
        </p:txBody>
      </p:sp>
    </p:spTree>
    <p:extLst>
      <p:ext uri="{BB962C8B-B14F-4D97-AF65-F5344CB8AC3E}">
        <p14:creationId xmlns:p14="http://schemas.microsoft.com/office/powerpoint/2010/main" val="303194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Asynchronous And long running jobs in REST </a:t>
            </a:r>
          </a:p>
        </p:txBody>
      </p:sp>
      <p:sp>
        <p:nvSpPr>
          <p:cNvPr id="3" name="Content Placeholder 2"/>
          <p:cNvSpPr>
            <a:spLocks noGrp="1"/>
          </p:cNvSpPr>
          <p:nvPr>
            <p:ph idx="1"/>
          </p:nvPr>
        </p:nvSpPr>
        <p:spPr>
          <a:xfrm>
            <a:off x="531151" y="1849348"/>
            <a:ext cx="11126522" cy="4191856"/>
          </a:xfrm>
        </p:spPr>
        <p:txBody>
          <a:bodyPr>
            <a:normAutofit/>
          </a:bodyPr>
          <a:lstStyle/>
          <a:p>
            <a:r>
              <a:rPr lang="en-US" dirty="0" smtClean="0"/>
              <a:t>On the </a:t>
            </a:r>
            <a:r>
              <a:rPr lang="en-US" dirty="0" err="1" smtClean="0"/>
              <a:t>serverside</a:t>
            </a:r>
            <a:r>
              <a:rPr lang="en-US" dirty="0" smtClean="0"/>
              <a:t>:</a:t>
            </a:r>
          </a:p>
          <a:p>
            <a:pPr lvl="1"/>
            <a:r>
              <a:rPr lang="en-US" dirty="0"/>
              <a:t>@</a:t>
            </a:r>
            <a:r>
              <a:rPr lang="en-US" dirty="0" smtClean="0"/>
              <a:t>Asynchronous: Annotate a sub-resource as </a:t>
            </a:r>
            <a:r>
              <a:rPr lang="en-US" dirty="0"/>
              <a:t>Asynchronous</a:t>
            </a:r>
            <a:endParaRPr lang="en-US" dirty="0" smtClean="0"/>
          </a:p>
          <a:p>
            <a:pPr lvl="1"/>
            <a:r>
              <a:rPr lang="en-US" dirty="0" err="1" smtClean="0"/>
              <a:t>AsyncResponse</a:t>
            </a:r>
            <a:r>
              <a:rPr lang="en-US" dirty="0" smtClean="0"/>
              <a:t>: Provides results an actions on the running request</a:t>
            </a:r>
          </a:p>
          <a:p>
            <a:pPr lvl="2"/>
            <a:r>
              <a:rPr lang="en-US" dirty="0" smtClean="0"/>
              <a:t>setting timeout</a:t>
            </a:r>
          </a:p>
          <a:p>
            <a:pPr lvl="2"/>
            <a:r>
              <a:rPr lang="en-US" dirty="0" smtClean="0"/>
              <a:t>registering callbacks</a:t>
            </a:r>
          </a:p>
          <a:p>
            <a:pPr lvl="2"/>
            <a:r>
              <a:rPr lang="en-US" dirty="0" smtClean="0"/>
              <a:t>resume, cancel suspended request processing</a:t>
            </a:r>
          </a:p>
          <a:p>
            <a:pPr lvl="2"/>
            <a:r>
              <a:rPr lang="en-US" dirty="0" smtClean="0"/>
              <a:t>updating the response </a:t>
            </a:r>
          </a:p>
          <a:p>
            <a:pPr lvl="1"/>
            <a:r>
              <a:rPr lang="en-US" dirty="0" smtClean="0"/>
              <a:t>@Suspended: To inject a suspended </a:t>
            </a:r>
            <a:r>
              <a:rPr lang="en-US" dirty="0" err="1" smtClean="0"/>
              <a:t>AsyncResponse</a:t>
            </a:r>
            <a:r>
              <a:rPr lang="en-US" dirty="0" smtClean="0"/>
              <a:t> into a sub-resource parameter</a:t>
            </a:r>
          </a:p>
        </p:txBody>
      </p:sp>
      <p:sp>
        <p:nvSpPr>
          <p:cNvPr id="6" name="Text Placeholder 5"/>
          <p:cNvSpPr>
            <a:spLocks noGrp="1"/>
          </p:cNvSpPr>
          <p:nvPr>
            <p:ph type="body" sz="quarter" idx="13"/>
          </p:nvPr>
        </p:nvSpPr>
        <p:spPr/>
        <p:txBody>
          <a:bodyPr/>
          <a:lstStyle/>
          <a:p>
            <a:r>
              <a:rPr lang="en-US" dirty="0" smtClean="0"/>
              <a:t>Don</a:t>
            </a:r>
            <a:r>
              <a:rPr lang="fr-FR" dirty="0" smtClean="0"/>
              <a:t>’</a:t>
            </a:r>
            <a:r>
              <a:rPr lang="en-US" dirty="0" smtClean="0"/>
              <a:t>t keep unnecessary resources for where not needed!</a:t>
            </a:r>
            <a:endParaRPr lang="en-US" dirty="0"/>
          </a:p>
        </p:txBody>
      </p:sp>
    </p:spTree>
    <p:extLst>
      <p:ext uri="{BB962C8B-B14F-4D97-AF65-F5344CB8AC3E}">
        <p14:creationId xmlns:p14="http://schemas.microsoft.com/office/powerpoint/2010/main" val="299931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Asynchronous And long running jobs in REST </a:t>
            </a:r>
          </a:p>
        </p:txBody>
      </p:sp>
      <p:sp>
        <p:nvSpPr>
          <p:cNvPr id="3" name="Content Placeholder 2"/>
          <p:cNvSpPr>
            <a:spLocks noGrp="1"/>
          </p:cNvSpPr>
          <p:nvPr>
            <p:ph idx="1"/>
          </p:nvPr>
        </p:nvSpPr>
        <p:spPr>
          <a:xfrm>
            <a:off x="531151" y="1849348"/>
            <a:ext cx="11126522" cy="4142541"/>
          </a:xfrm>
        </p:spPr>
        <p:txBody>
          <a:bodyPr>
            <a:normAutofit/>
          </a:bodyPr>
          <a:lstStyle/>
          <a:p>
            <a:r>
              <a:rPr lang="en-US" dirty="0" smtClean="0"/>
              <a:t>On the </a:t>
            </a:r>
            <a:r>
              <a:rPr lang="en-US" dirty="0" err="1" smtClean="0"/>
              <a:t>serverside</a:t>
            </a:r>
            <a:r>
              <a:rPr lang="en-US" dirty="0" smtClean="0"/>
              <a:t>:</a:t>
            </a:r>
          </a:p>
          <a:p>
            <a:pPr lvl="1"/>
            <a:r>
              <a:rPr lang="en-US" dirty="0" err="1"/>
              <a:t>CompletionCallback</a:t>
            </a:r>
            <a:r>
              <a:rPr lang="en-US" dirty="0"/>
              <a:t>: </a:t>
            </a:r>
            <a:r>
              <a:rPr lang="en-US" dirty="0" err="1"/>
              <a:t>Async</a:t>
            </a:r>
            <a:r>
              <a:rPr lang="en-US" dirty="0"/>
              <a:t> response processing completion </a:t>
            </a:r>
            <a:r>
              <a:rPr lang="en-US" dirty="0" smtClean="0"/>
              <a:t>callback</a:t>
            </a:r>
          </a:p>
          <a:p>
            <a:pPr lvl="2"/>
            <a:r>
              <a:rPr lang="en-US" dirty="0" smtClean="0"/>
              <a:t>Response processing completed and sent to client</a:t>
            </a:r>
          </a:p>
          <a:p>
            <a:pPr lvl="2"/>
            <a:r>
              <a:rPr lang="en-US" dirty="0" smtClean="0"/>
              <a:t>Response processing failed with exception</a:t>
            </a:r>
            <a:endParaRPr lang="en-US" dirty="0"/>
          </a:p>
          <a:p>
            <a:pPr lvl="1"/>
            <a:r>
              <a:rPr lang="en-US" dirty="0" err="1"/>
              <a:t>ConnectionCallback</a:t>
            </a:r>
            <a:r>
              <a:rPr lang="en-US" dirty="0"/>
              <a:t>: Client server connection events </a:t>
            </a:r>
            <a:r>
              <a:rPr lang="en-US" dirty="0" smtClean="0"/>
              <a:t>callback</a:t>
            </a:r>
          </a:p>
          <a:p>
            <a:pPr lvl="2"/>
            <a:r>
              <a:rPr lang="en-US" dirty="0" smtClean="0"/>
              <a:t>Client is disconnected abruptly (before or during writing back the response)</a:t>
            </a:r>
            <a:endParaRPr lang="en-US" dirty="0"/>
          </a:p>
        </p:txBody>
      </p:sp>
      <p:sp>
        <p:nvSpPr>
          <p:cNvPr id="6" name="Text Placeholder 5"/>
          <p:cNvSpPr>
            <a:spLocks noGrp="1"/>
          </p:cNvSpPr>
          <p:nvPr>
            <p:ph type="body" sz="quarter" idx="13"/>
          </p:nvPr>
        </p:nvSpPr>
        <p:spPr/>
        <p:txBody>
          <a:bodyPr/>
          <a:lstStyle/>
          <a:p>
            <a:r>
              <a:rPr lang="en-US" dirty="0" smtClean="0"/>
              <a:t>Server side callbacks</a:t>
            </a:r>
            <a:endParaRPr lang="en-US" dirty="0"/>
          </a:p>
        </p:txBody>
      </p:sp>
    </p:spTree>
    <p:extLst>
      <p:ext uri="{BB962C8B-B14F-4D97-AF65-F5344CB8AC3E}">
        <p14:creationId xmlns:p14="http://schemas.microsoft.com/office/powerpoint/2010/main" val="337514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Asynchronous And long running jobs in REST </a:t>
            </a:r>
          </a:p>
        </p:txBody>
      </p:sp>
      <p:sp>
        <p:nvSpPr>
          <p:cNvPr id="3" name="Content Placeholder 2"/>
          <p:cNvSpPr>
            <a:spLocks noGrp="1"/>
          </p:cNvSpPr>
          <p:nvPr>
            <p:ph idx="1"/>
          </p:nvPr>
        </p:nvSpPr>
        <p:spPr>
          <a:xfrm>
            <a:off x="555813" y="2338741"/>
            <a:ext cx="7113838" cy="2001063"/>
          </a:xfrm>
        </p:spPr>
        <p:txBody>
          <a:bodyPr>
            <a:noAutofit/>
          </a:bodyPr>
          <a:lstStyle/>
          <a:p>
            <a:pPr marL="0" indent="0">
              <a:buNone/>
            </a:pPr>
            <a:r>
              <a:rPr lang="en-US" sz="1400" dirty="0" smtClean="0">
                <a:solidFill>
                  <a:schemeClr val="accent6">
                    <a:lumMod val="75000"/>
                  </a:schemeClr>
                </a:solidFill>
              </a:rPr>
              <a:t>@</a:t>
            </a:r>
            <a:r>
              <a:rPr lang="en-US" sz="1400" dirty="0">
                <a:solidFill>
                  <a:schemeClr val="accent6">
                    <a:lumMod val="75000"/>
                  </a:schemeClr>
                </a:solidFill>
              </a:rPr>
              <a:t>GET @Produce(“application/</a:t>
            </a:r>
            <a:r>
              <a:rPr lang="en-US" sz="1400" dirty="0" err="1">
                <a:solidFill>
                  <a:schemeClr val="accent6">
                    <a:lumMod val="75000"/>
                  </a:schemeClr>
                </a:solidFill>
              </a:rPr>
              <a:t>json</a:t>
            </a:r>
            <a:r>
              <a:rPr lang="en-US" sz="1400" dirty="0">
                <a:solidFill>
                  <a:schemeClr val="accent6">
                    <a:lumMod val="75000"/>
                  </a:schemeClr>
                </a:solidFill>
              </a:rPr>
              <a:t>”)</a:t>
            </a:r>
          </a:p>
          <a:p>
            <a:pPr marL="0" indent="0">
              <a:buNone/>
            </a:pPr>
            <a:r>
              <a:rPr lang="en-US" sz="1400" dirty="0">
                <a:solidFill>
                  <a:schemeClr val="accent6">
                    <a:lumMod val="75000"/>
                  </a:schemeClr>
                </a:solidFill>
              </a:rPr>
              <a:t>@Asynchronous</a:t>
            </a:r>
          </a:p>
          <a:p>
            <a:pPr marL="0" indent="0">
              <a:buNone/>
            </a:pPr>
            <a:r>
              <a:rPr lang="en-US" sz="1400" dirty="0">
                <a:solidFill>
                  <a:schemeClr val="accent6">
                    <a:lumMod val="75000"/>
                  </a:schemeClr>
                </a:solidFill>
              </a:rPr>
              <a:t>public void </a:t>
            </a:r>
            <a:r>
              <a:rPr lang="en-US" sz="1400" dirty="0" err="1" smtClean="0">
                <a:solidFill>
                  <a:schemeClr val="accent6">
                    <a:lumMod val="75000"/>
                  </a:schemeClr>
                </a:solidFill>
              </a:rPr>
              <a:t>getOrder</a:t>
            </a:r>
            <a:r>
              <a:rPr lang="en-US" sz="1400" dirty="0" smtClean="0">
                <a:solidFill>
                  <a:schemeClr val="accent6">
                    <a:lumMod val="75000"/>
                  </a:schemeClr>
                </a:solidFill>
              </a:rPr>
              <a:t>(</a:t>
            </a:r>
            <a:r>
              <a:rPr lang="en-US" sz="1400" dirty="0">
                <a:solidFill>
                  <a:schemeClr val="accent6">
                    <a:lumMod val="75000"/>
                  </a:schemeClr>
                </a:solidFill>
              </a:rPr>
              <a:t>@Suspended </a:t>
            </a:r>
            <a:r>
              <a:rPr lang="en-US" sz="1400" dirty="0" err="1">
                <a:solidFill>
                  <a:schemeClr val="accent6">
                    <a:lumMod val="75000"/>
                  </a:schemeClr>
                </a:solidFill>
              </a:rPr>
              <a:t>AsyncResponse</a:t>
            </a:r>
            <a:r>
              <a:rPr lang="en-US" sz="1400" dirty="0">
                <a:solidFill>
                  <a:schemeClr val="accent6">
                    <a:lumMod val="75000"/>
                  </a:schemeClr>
                </a:solidFill>
              </a:rPr>
              <a:t> </a:t>
            </a:r>
            <a:r>
              <a:rPr lang="en-US" sz="1400" dirty="0" err="1" smtClean="0">
                <a:solidFill>
                  <a:schemeClr val="accent6">
                    <a:lumMod val="75000"/>
                  </a:schemeClr>
                </a:solidFill>
              </a:rPr>
              <a:t>ar</a:t>
            </a:r>
            <a:r>
              <a:rPr lang="en-US" sz="1400" dirty="0" smtClean="0">
                <a:solidFill>
                  <a:schemeClr val="accent6">
                    <a:lumMod val="75000"/>
                  </a:schemeClr>
                </a:solidFill>
              </a:rPr>
              <a:t>, String </a:t>
            </a:r>
            <a:r>
              <a:rPr lang="en-US" sz="1400" dirty="0" err="1" smtClean="0">
                <a:solidFill>
                  <a:schemeClr val="accent6">
                    <a:lumMod val="75000"/>
                  </a:schemeClr>
                </a:solidFill>
              </a:rPr>
              <a:t>orderId</a:t>
            </a:r>
            <a:r>
              <a:rPr lang="en-US" sz="1400" dirty="0" smtClean="0">
                <a:solidFill>
                  <a:schemeClr val="accent6">
                    <a:lumMod val="75000"/>
                  </a:schemeClr>
                </a:solidFill>
              </a:rPr>
              <a:t>) </a:t>
            </a:r>
            <a:r>
              <a:rPr lang="en-US" sz="1400" dirty="0">
                <a:solidFill>
                  <a:schemeClr val="accent6">
                    <a:lumMod val="75000"/>
                  </a:schemeClr>
                </a:solidFill>
              </a:rPr>
              <a:t>{</a:t>
            </a:r>
          </a:p>
          <a:p>
            <a:pPr marL="0" indent="0">
              <a:buNone/>
            </a:pPr>
            <a:r>
              <a:rPr lang="en-US" sz="1400" dirty="0" smtClean="0">
                <a:solidFill>
                  <a:schemeClr val="accent6">
                    <a:lumMod val="75000"/>
                  </a:schemeClr>
                </a:solidFill>
              </a:rPr>
              <a:t>	final </a:t>
            </a:r>
            <a:r>
              <a:rPr lang="en-US" sz="1400" dirty="0">
                <a:solidFill>
                  <a:schemeClr val="accent6">
                    <a:lumMod val="75000"/>
                  </a:schemeClr>
                </a:solidFill>
              </a:rPr>
              <a:t>String result = </a:t>
            </a:r>
            <a:r>
              <a:rPr lang="en-US" sz="1400" dirty="0" err="1">
                <a:solidFill>
                  <a:schemeClr val="accent6">
                    <a:lumMod val="75000"/>
                  </a:schemeClr>
                </a:solidFill>
              </a:rPr>
              <a:t>prepareResponse</a:t>
            </a:r>
            <a:r>
              <a:rPr lang="en-US" sz="1400" dirty="0" smtClean="0">
                <a:solidFill>
                  <a:schemeClr val="accent6">
                    <a:lumMod val="75000"/>
                  </a:schemeClr>
                </a:solidFill>
              </a:rPr>
              <a:t>(</a:t>
            </a:r>
            <a:r>
              <a:rPr lang="en-US" sz="1400" dirty="0" err="1">
                <a:solidFill>
                  <a:schemeClr val="accent6">
                    <a:lumMod val="75000"/>
                  </a:schemeClr>
                </a:solidFill>
              </a:rPr>
              <a:t>orderId</a:t>
            </a:r>
            <a:r>
              <a:rPr lang="en-US" sz="1400" dirty="0" smtClean="0">
                <a:solidFill>
                  <a:schemeClr val="accent6">
                    <a:lumMod val="75000"/>
                  </a:schemeClr>
                </a:solidFill>
              </a:rPr>
              <a:t>)</a:t>
            </a:r>
            <a:r>
              <a:rPr lang="en-US" sz="1400" dirty="0">
                <a:solidFill>
                  <a:schemeClr val="accent6">
                    <a:lumMod val="75000"/>
                  </a:schemeClr>
                </a:solidFill>
              </a:rPr>
              <a:t>;</a:t>
            </a:r>
          </a:p>
          <a:p>
            <a:pPr marL="0" indent="0">
              <a:buNone/>
            </a:pPr>
            <a:r>
              <a:rPr lang="en-US" sz="1400" dirty="0" smtClean="0">
                <a:solidFill>
                  <a:schemeClr val="accent6">
                    <a:lumMod val="75000"/>
                  </a:schemeClr>
                </a:solidFill>
              </a:rPr>
              <a:t>	</a:t>
            </a:r>
            <a:r>
              <a:rPr lang="en-US" sz="1400" dirty="0" err="1" smtClean="0">
                <a:solidFill>
                  <a:schemeClr val="accent6">
                    <a:lumMod val="75000"/>
                  </a:schemeClr>
                </a:solidFill>
              </a:rPr>
              <a:t>ar.resume</a:t>
            </a:r>
            <a:r>
              <a:rPr lang="en-US" sz="1400" dirty="0">
                <a:solidFill>
                  <a:schemeClr val="accent6">
                    <a:lumMod val="75000"/>
                  </a:schemeClr>
                </a:solidFill>
              </a:rPr>
              <a:t>(result)</a:t>
            </a:r>
          </a:p>
          <a:p>
            <a:pPr marL="0" indent="0">
              <a:buNone/>
            </a:pPr>
            <a:r>
              <a:rPr lang="en-US" sz="1400" dirty="0" smtClean="0">
                <a:solidFill>
                  <a:schemeClr val="accent6">
                    <a:lumMod val="75000"/>
                  </a:schemeClr>
                </a:solidFill>
              </a:rPr>
              <a:t>}</a:t>
            </a:r>
            <a:endParaRPr lang="en-US" sz="1400" dirty="0">
              <a:solidFill>
                <a:schemeClr val="accent6">
                  <a:lumMod val="75000"/>
                </a:schemeClr>
              </a:solidFill>
            </a:endParaRPr>
          </a:p>
        </p:txBody>
      </p:sp>
      <p:sp>
        <p:nvSpPr>
          <p:cNvPr id="6" name="Text Placeholder 5"/>
          <p:cNvSpPr>
            <a:spLocks noGrp="1"/>
          </p:cNvSpPr>
          <p:nvPr>
            <p:ph type="body" sz="quarter" idx="13"/>
          </p:nvPr>
        </p:nvSpPr>
        <p:spPr/>
        <p:txBody>
          <a:bodyPr/>
          <a:lstStyle/>
          <a:p>
            <a:r>
              <a:rPr lang="en-US" dirty="0" smtClean="0"/>
              <a:t>Some small sample code</a:t>
            </a:r>
            <a:endParaRPr lang="en-US" dirty="0"/>
          </a:p>
        </p:txBody>
      </p:sp>
      <p:sp>
        <p:nvSpPr>
          <p:cNvPr id="4" name="Rectangle 3"/>
          <p:cNvSpPr/>
          <p:nvPr/>
        </p:nvSpPr>
        <p:spPr>
          <a:xfrm>
            <a:off x="5871713" y="2974710"/>
            <a:ext cx="6092825" cy="2585323"/>
          </a:xfrm>
          <a:prstGeom prst="rect">
            <a:avLst/>
          </a:prstGeom>
        </p:spPr>
        <p:txBody>
          <a:bodyPr>
            <a:spAutoFit/>
          </a:bodyPr>
          <a:lstStyle/>
          <a:p>
            <a:r>
              <a:rPr lang="en-US" dirty="0">
                <a:solidFill>
                  <a:schemeClr val="accent2"/>
                </a:solidFill>
              </a:rPr>
              <a:t>Future&lt;Coffee&gt; future = </a:t>
            </a:r>
            <a:r>
              <a:rPr lang="en-US" dirty="0" err="1">
                <a:solidFill>
                  <a:schemeClr val="accent2"/>
                </a:solidFill>
              </a:rPr>
              <a:t>client.target</a:t>
            </a:r>
            <a:r>
              <a:rPr lang="en-US" dirty="0">
                <a:solidFill>
                  <a:schemeClr val="accent2"/>
                </a:solidFill>
              </a:rPr>
              <a:t>(“/coffees/</a:t>
            </a:r>
            <a:r>
              <a:rPr lang="en-US" dirty="0" err="1">
                <a:solidFill>
                  <a:schemeClr val="accent2"/>
                </a:solidFill>
              </a:rPr>
              <a:t>orderId</a:t>
            </a:r>
            <a:r>
              <a:rPr lang="en-US" dirty="0">
                <a:solidFill>
                  <a:schemeClr val="accent2"/>
                </a:solidFill>
              </a:rPr>
              <a:t>")</a:t>
            </a:r>
          </a:p>
          <a:p>
            <a:r>
              <a:rPr lang="en-US" dirty="0">
                <a:solidFill>
                  <a:schemeClr val="accent2"/>
                </a:solidFill>
              </a:rPr>
              <a:t>.request()</a:t>
            </a:r>
          </a:p>
          <a:p>
            <a:r>
              <a:rPr lang="en-US" dirty="0">
                <a:solidFill>
                  <a:schemeClr val="accent2"/>
                </a:solidFill>
              </a:rPr>
              <a:t>.</a:t>
            </a:r>
            <a:r>
              <a:rPr lang="en-US" dirty="0" err="1">
                <a:solidFill>
                  <a:schemeClr val="accent2"/>
                </a:solidFill>
              </a:rPr>
              <a:t>async</a:t>
            </a:r>
            <a:r>
              <a:rPr lang="en-US" dirty="0">
                <a:solidFill>
                  <a:schemeClr val="accent2"/>
                </a:solidFill>
              </a:rPr>
              <a:t>()</a:t>
            </a:r>
          </a:p>
          <a:p>
            <a:r>
              <a:rPr lang="en-US" dirty="0">
                <a:solidFill>
                  <a:schemeClr val="accent2"/>
                </a:solidFill>
              </a:rPr>
              <a:t>.get(</a:t>
            </a:r>
            <a:r>
              <a:rPr lang="en-US" dirty="0" err="1">
                <a:solidFill>
                  <a:schemeClr val="accent2"/>
                </a:solidFill>
              </a:rPr>
              <a:t>Coffee.class</a:t>
            </a:r>
            <a:r>
              <a:rPr lang="en-US" dirty="0">
                <a:solidFill>
                  <a:schemeClr val="accent2"/>
                </a:solidFill>
              </a:rPr>
              <a:t>);</a:t>
            </a:r>
          </a:p>
          <a:p>
            <a:r>
              <a:rPr lang="en-US" dirty="0">
                <a:solidFill>
                  <a:schemeClr val="accent2"/>
                </a:solidFill>
              </a:rPr>
              <a:t>try {</a:t>
            </a:r>
          </a:p>
          <a:p>
            <a:r>
              <a:rPr lang="en-US" dirty="0">
                <a:solidFill>
                  <a:schemeClr val="accent2"/>
                </a:solidFill>
              </a:rPr>
              <a:t>	Coffee coffee = </a:t>
            </a:r>
            <a:r>
              <a:rPr lang="en-US" dirty="0" err="1">
                <a:solidFill>
                  <a:schemeClr val="accent2"/>
                </a:solidFill>
              </a:rPr>
              <a:t>future.get</a:t>
            </a:r>
            <a:r>
              <a:rPr lang="en-US" dirty="0">
                <a:solidFill>
                  <a:schemeClr val="accent2"/>
                </a:solidFill>
              </a:rPr>
              <a:t>(30, </a:t>
            </a:r>
            <a:r>
              <a:rPr lang="en-US" dirty="0" err="1">
                <a:solidFill>
                  <a:schemeClr val="accent2"/>
                </a:solidFill>
              </a:rPr>
              <a:t>TimeUnit.SECONDS</a:t>
            </a:r>
            <a:r>
              <a:rPr lang="en-US" dirty="0">
                <a:solidFill>
                  <a:schemeClr val="accent2"/>
                </a:solidFill>
              </a:rPr>
              <a:t>);</a:t>
            </a:r>
          </a:p>
          <a:p>
            <a:r>
              <a:rPr lang="en-US" dirty="0">
                <a:solidFill>
                  <a:schemeClr val="accent2"/>
                </a:solidFill>
              </a:rPr>
              <a:t>} catch (</a:t>
            </a:r>
            <a:r>
              <a:rPr lang="en-US" dirty="0" err="1">
                <a:solidFill>
                  <a:schemeClr val="accent2"/>
                </a:solidFill>
              </a:rPr>
              <a:t>TimeoutException</a:t>
            </a:r>
            <a:r>
              <a:rPr lang="en-US" dirty="0">
                <a:solidFill>
                  <a:schemeClr val="accent2"/>
                </a:solidFill>
              </a:rPr>
              <a:t> ex) {</a:t>
            </a:r>
          </a:p>
          <a:p>
            <a:r>
              <a:rPr lang="en-US" dirty="0">
                <a:solidFill>
                  <a:schemeClr val="accent2"/>
                </a:solidFill>
              </a:rPr>
              <a:t>	//</a:t>
            </a:r>
          </a:p>
          <a:p>
            <a:r>
              <a:rPr lang="en-US" dirty="0">
                <a:solidFill>
                  <a:schemeClr val="accent2"/>
                </a:solidFill>
              </a:rPr>
              <a:t>}</a:t>
            </a:r>
          </a:p>
        </p:txBody>
      </p:sp>
      <p:sp>
        <p:nvSpPr>
          <p:cNvPr id="5" name="TextBox 4"/>
          <p:cNvSpPr txBox="1"/>
          <p:nvPr/>
        </p:nvSpPr>
        <p:spPr>
          <a:xfrm>
            <a:off x="6017345" y="2663062"/>
            <a:ext cx="1738619" cy="382199"/>
          </a:xfrm>
          <a:prstGeom prst="rect">
            <a:avLst/>
          </a:prstGeom>
          <a:noFill/>
        </p:spPr>
        <p:txBody>
          <a:bodyPr wrap="none" lIns="0" tIns="0" rIns="0" bIns="0" rtlCol="0">
            <a:noAutofit/>
          </a:bodyPr>
          <a:lstStyle/>
          <a:p>
            <a:pPr>
              <a:lnSpc>
                <a:spcPct val="90000"/>
              </a:lnSpc>
            </a:pPr>
            <a:r>
              <a:rPr lang="en-US" b="1" dirty="0" smtClean="0">
                <a:solidFill>
                  <a:schemeClr val="accent4"/>
                </a:solidFill>
              </a:rPr>
              <a:t>Client Code:</a:t>
            </a:r>
          </a:p>
        </p:txBody>
      </p:sp>
      <p:sp>
        <p:nvSpPr>
          <p:cNvPr id="7" name="TextBox 6"/>
          <p:cNvSpPr txBox="1"/>
          <p:nvPr/>
        </p:nvSpPr>
        <p:spPr>
          <a:xfrm>
            <a:off x="608633" y="1903117"/>
            <a:ext cx="1738619" cy="382199"/>
          </a:xfrm>
          <a:prstGeom prst="rect">
            <a:avLst/>
          </a:prstGeom>
          <a:noFill/>
        </p:spPr>
        <p:txBody>
          <a:bodyPr wrap="none" lIns="0" tIns="0" rIns="0" bIns="0" rtlCol="0">
            <a:noAutofit/>
          </a:bodyPr>
          <a:lstStyle/>
          <a:p>
            <a:pPr>
              <a:lnSpc>
                <a:spcPct val="90000"/>
              </a:lnSpc>
            </a:pPr>
            <a:r>
              <a:rPr lang="en-US" b="1" dirty="0" smtClean="0">
                <a:solidFill>
                  <a:schemeClr val="accent6"/>
                </a:solidFill>
              </a:rPr>
              <a:t>Server Code:</a:t>
            </a:r>
          </a:p>
        </p:txBody>
      </p:sp>
      <p:sp>
        <p:nvSpPr>
          <p:cNvPr id="8" name="TextBox 7"/>
          <p:cNvSpPr txBox="1"/>
          <p:nvPr/>
        </p:nvSpPr>
        <p:spPr>
          <a:xfrm>
            <a:off x="591871" y="5659006"/>
            <a:ext cx="8175206" cy="443844"/>
          </a:xfrm>
          <a:prstGeom prst="rect">
            <a:avLst/>
          </a:prstGeom>
          <a:noFill/>
        </p:spPr>
        <p:txBody>
          <a:bodyPr wrap="none" lIns="0" tIns="0" rIns="0" bIns="0" rtlCol="0">
            <a:noAutofit/>
          </a:bodyPr>
          <a:lstStyle/>
          <a:p>
            <a:pPr>
              <a:lnSpc>
                <a:spcPct val="90000"/>
              </a:lnSpc>
            </a:pPr>
            <a:r>
              <a:rPr lang="en-US" dirty="0" smtClean="0"/>
              <a:t>** Alternative to Future is using </a:t>
            </a:r>
            <a:r>
              <a:rPr lang="en-US" dirty="0" err="1" smtClean="0"/>
              <a:t>InvocationCallback</a:t>
            </a:r>
            <a:r>
              <a:rPr lang="en-US" dirty="0" smtClean="0"/>
              <a:t> to get called when response is back</a:t>
            </a:r>
          </a:p>
        </p:txBody>
      </p:sp>
    </p:spTree>
    <p:extLst>
      <p:ext uri="{BB962C8B-B14F-4D97-AF65-F5344CB8AC3E}">
        <p14:creationId xmlns:p14="http://schemas.microsoft.com/office/powerpoint/2010/main" val="389574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Asynchronous And long running jobs in REST </a:t>
            </a:r>
          </a:p>
        </p:txBody>
      </p:sp>
      <p:sp>
        <p:nvSpPr>
          <p:cNvPr id="3" name="Content Placeholder 2"/>
          <p:cNvSpPr>
            <a:spLocks noGrp="1"/>
          </p:cNvSpPr>
          <p:nvPr>
            <p:ph idx="1"/>
          </p:nvPr>
        </p:nvSpPr>
        <p:spPr/>
        <p:txBody>
          <a:bodyPr/>
          <a:lstStyle/>
          <a:p>
            <a:r>
              <a:rPr lang="en-US" dirty="0" smtClean="0"/>
              <a:t>Send 202 where response is not ready with Location header</a:t>
            </a:r>
          </a:p>
          <a:p>
            <a:pPr lvl="1"/>
            <a:r>
              <a:rPr lang="en-US" dirty="0" smtClean="0"/>
              <a:t>Intelligent enough client can query the resource location with the given </a:t>
            </a:r>
            <a:r>
              <a:rPr lang="en-US" b="1" dirty="0"/>
              <a:t>Retry-</a:t>
            </a:r>
            <a:r>
              <a:rPr lang="en-US" b="1" dirty="0" smtClean="0"/>
              <a:t>After </a:t>
            </a:r>
            <a:r>
              <a:rPr lang="en-US" dirty="0" smtClean="0"/>
              <a:t>header</a:t>
            </a:r>
          </a:p>
          <a:p>
            <a:pPr lvl="1"/>
            <a:r>
              <a:rPr lang="en-US" dirty="0" smtClean="0"/>
              <a:t>Beware of transactional multi step long running tasks</a:t>
            </a:r>
          </a:p>
          <a:p>
            <a:r>
              <a:rPr lang="en-US" dirty="0" smtClean="0"/>
              <a:t>Use message queues to process tasks in background</a:t>
            </a:r>
          </a:p>
          <a:p>
            <a:pPr lvl="1"/>
            <a:endParaRPr lang="en-US" dirty="0" smtClean="0"/>
          </a:p>
          <a:p>
            <a:endParaRPr lang="en-US" dirty="0" smtClean="0"/>
          </a:p>
          <a:p>
            <a:endParaRPr lang="en-US" dirty="0"/>
          </a:p>
        </p:txBody>
      </p:sp>
      <p:sp>
        <p:nvSpPr>
          <p:cNvPr id="6" name="Text Placeholder 5"/>
          <p:cNvSpPr>
            <a:spLocks noGrp="1"/>
          </p:cNvSpPr>
          <p:nvPr>
            <p:ph type="body" sz="quarter" idx="13"/>
          </p:nvPr>
        </p:nvSpPr>
        <p:spPr/>
        <p:txBody>
          <a:bodyPr/>
          <a:lstStyle/>
          <a:p>
            <a:r>
              <a:rPr lang="en-US" dirty="0" smtClean="0"/>
              <a:t>Don</a:t>
            </a:r>
            <a:r>
              <a:rPr lang="fr-FR" dirty="0" smtClean="0"/>
              <a:t>’</a:t>
            </a:r>
            <a:r>
              <a:rPr lang="en-US" dirty="0" smtClean="0"/>
              <a:t>t keep unnecessary resources for where not needed!</a:t>
            </a:r>
            <a:endParaRPr lang="en-US" dirty="0"/>
          </a:p>
        </p:txBody>
      </p:sp>
    </p:spTree>
    <p:extLst>
      <p:ext uri="{BB962C8B-B14F-4D97-AF65-F5344CB8AC3E}">
        <p14:creationId xmlns:p14="http://schemas.microsoft.com/office/powerpoint/2010/main" val="147256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Few more topics</a:t>
            </a:r>
            <a:endParaRPr lang="en-US" dirty="0"/>
          </a:p>
        </p:txBody>
      </p:sp>
      <p:sp>
        <p:nvSpPr>
          <p:cNvPr id="3" name="Text Placeholder 2"/>
          <p:cNvSpPr>
            <a:spLocks noGrp="1"/>
          </p:cNvSpPr>
          <p:nvPr>
            <p:ph type="body" idx="1"/>
          </p:nvPr>
        </p:nvSpPr>
        <p:spPr/>
        <p:txBody>
          <a:bodyPr/>
          <a:lstStyle/>
          <a:p>
            <a:pPr lvl="0"/>
            <a:r>
              <a:rPr lang="en-US" dirty="0"/>
              <a:t>Response </a:t>
            </a:r>
            <a:r>
              <a:rPr lang="en-US" dirty="0" smtClean="0"/>
              <a:t>Paginating</a:t>
            </a:r>
            <a:endParaRPr lang="en-US" dirty="0"/>
          </a:p>
          <a:p>
            <a:pPr lvl="0"/>
            <a:r>
              <a:rPr lang="en-US" dirty="0" smtClean="0"/>
              <a:t>Usage Throttling</a:t>
            </a:r>
            <a:endParaRPr lang="en-US" dirty="0"/>
          </a:p>
          <a:p>
            <a:pPr lvl="0"/>
            <a:r>
              <a:rPr lang="en-US" dirty="0" smtClean="0"/>
              <a:t>REST </a:t>
            </a:r>
            <a:r>
              <a:rPr lang="en-US" dirty="0"/>
              <a:t>and </a:t>
            </a:r>
            <a:r>
              <a:rPr lang="en-US" dirty="0" smtClean="0"/>
              <a:t>plug-ability </a:t>
            </a:r>
            <a:r>
              <a:rPr lang="en-US" dirty="0"/>
              <a:t>and extensibility</a:t>
            </a:r>
          </a:p>
          <a:p>
            <a:endParaRPr lang="en-US" dirty="0"/>
          </a:p>
        </p:txBody>
      </p:sp>
    </p:spTree>
    <p:extLst>
      <p:ext uri="{BB962C8B-B14F-4D97-AF65-F5344CB8AC3E}">
        <p14:creationId xmlns:p14="http://schemas.microsoft.com/office/powerpoint/2010/main" val="202483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Response </a:t>
            </a:r>
            <a:r>
              <a:rPr lang="en-US" dirty="0" smtClean="0"/>
              <a:t>Paginating</a:t>
            </a:r>
            <a:endParaRPr lang="en-US" dirty="0"/>
          </a:p>
        </p:txBody>
      </p:sp>
      <p:sp>
        <p:nvSpPr>
          <p:cNvPr id="3" name="Content Placeholder 2"/>
          <p:cNvSpPr>
            <a:spLocks noGrp="1"/>
          </p:cNvSpPr>
          <p:nvPr>
            <p:ph idx="1"/>
          </p:nvPr>
        </p:nvSpPr>
        <p:spPr/>
        <p:txBody>
          <a:bodyPr/>
          <a:lstStyle/>
          <a:p>
            <a:r>
              <a:rPr lang="en-US" dirty="0" smtClean="0"/>
              <a:t>Offset based pagination</a:t>
            </a:r>
          </a:p>
          <a:p>
            <a:pPr lvl="1"/>
            <a:r>
              <a:rPr lang="en-US" dirty="0" smtClean="0"/>
              <a:t>Page and limit</a:t>
            </a:r>
          </a:p>
          <a:p>
            <a:r>
              <a:rPr lang="en-US" dirty="0" smtClean="0"/>
              <a:t>Cursor based pagination</a:t>
            </a:r>
          </a:p>
          <a:p>
            <a:pPr lvl="1"/>
            <a:r>
              <a:rPr lang="en-US" dirty="0" smtClean="0"/>
              <a:t>A pointer to the next and previous set</a:t>
            </a:r>
          </a:p>
          <a:p>
            <a:pPr lvl="1"/>
            <a:r>
              <a:rPr lang="en-US" dirty="0" smtClean="0"/>
              <a:t>Possible use </a:t>
            </a:r>
            <a:r>
              <a:rPr lang="en-US" dirty="0"/>
              <a:t>of HATEOAS</a:t>
            </a:r>
            <a:endParaRPr lang="en-US" dirty="0" smtClean="0"/>
          </a:p>
          <a:p>
            <a:r>
              <a:rPr lang="en-US" dirty="0" smtClean="0"/>
              <a:t>Time based pagination</a:t>
            </a:r>
          </a:p>
          <a:p>
            <a:pPr lvl="1"/>
            <a:r>
              <a:rPr lang="en-US" dirty="0" smtClean="0"/>
              <a:t>Since and to for indicating a time based query</a:t>
            </a:r>
            <a:endParaRPr lang="en-US" dirty="0"/>
          </a:p>
        </p:txBody>
      </p:sp>
      <p:sp>
        <p:nvSpPr>
          <p:cNvPr id="6" name="Text Placeholder 5"/>
          <p:cNvSpPr>
            <a:spLocks noGrp="1"/>
          </p:cNvSpPr>
          <p:nvPr>
            <p:ph type="body" sz="quarter" idx="13"/>
          </p:nvPr>
        </p:nvSpPr>
        <p:spPr/>
        <p:txBody>
          <a:bodyPr/>
          <a:lstStyle/>
          <a:p>
            <a:r>
              <a:rPr lang="en-US" dirty="0" smtClean="0"/>
              <a:t>Paginate the record sets when possible</a:t>
            </a:r>
            <a:endParaRPr lang="en-US" dirty="0"/>
          </a:p>
        </p:txBody>
      </p:sp>
    </p:spTree>
    <p:extLst>
      <p:ext uri="{BB962C8B-B14F-4D97-AF65-F5344CB8AC3E}">
        <p14:creationId xmlns:p14="http://schemas.microsoft.com/office/powerpoint/2010/main" val="306891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Response Paginating Patterns</a:t>
            </a:r>
          </a:p>
        </p:txBody>
      </p:sp>
      <p:sp>
        <p:nvSpPr>
          <p:cNvPr id="3" name="Content Placeholder 2"/>
          <p:cNvSpPr>
            <a:spLocks noGrp="1"/>
          </p:cNvSpPr>
          <p:nvPr>
            <p:ph idx="1"/>
          </p:nvPr>
        </p:nvSpPr>
        <p:spPr/>
        <p:txBody>
          <a:bodyPr/>
          <a:lstStyle/>
          <a:p>
            <a:r>
              <a:rPr lang="en-US" dirty="0" smtClean="0"/>
              <a:t>Include defaults incase client does not specify page number and number of results per page</a:t>
            </a:r>
          </a:p>
          <a:p>
            <a:r>
              <a:rPr lang="en-US" smtClean="0"/>
              <a:t>Include </a:t>
            </a:r>
            <a:r>
              <a:rPr lang="en-US" dirty="0" smtClean="0"/>
              <a:t>meta data in response so client knows what is the next set of results to navigate to</a:t>
            </a:r>
            <a:endParaRPr lang="en-US" dirty="0"/>
          </a:p>
        </p:txBody>
      </p:sp>
      <p:sp>
        <p:nvSpPr>
          <p:cNvPr id="6" name="Text Placeholder 5"/>
          <p:cNvSpPr>
            <a:spLocks noGrp="1"/>
          </p:cNvSpPr>
          <p:nvPr>
            <p:ph type="body" sz="quarter" idx="13"/>
          </p:nvPr>
        </p:nvSpPr>
        <p:spPr/>
        <p:txBody>
          <a:bodyPr/>
          <a:lstStyle/>
          <a:p>
            <a:r>
              <a:rPr lang="en-US" dirty="0" smtClean="0"/>
              <a:t>Paginate the record sets when possible</a:t>
            </a:r>
            <a:endParaRPr lang="en-US" dirty="0"/>
          </a:p>
        </p:txBody>
      </p:sp>
    </p:spTree>
    <p:extLst>
      <p:ext uri="{BB962C8B-B14F-4D97-AF65-F5344CB8AC3E}">
        <p14:creationId xmlns:p14="http://schemas.microsoft.com/office/powerpoint/2010/main" val="263183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Throttling Patterns</a:t>
            </a:r>
          </a:p>
        </p:txBody>
      </p:sp>
      <p:sp>
        <p:nvSpPr>
          <p:cNvPr id="3" name="Content Placeholder 2"/>
          <p:cNvSpPr>
            <a:spLocks noGrp="1"/>
          </p:cNvSpPr>
          <p:nvPr>
            <p:ph idx="1"/>
          </p:nvPr>
        </p:nvSpPr>
        <p:spPr/>
        <p:txBody>
          <a:bodyPr/>
          <a:lstStyle/>
          <a:p>
            <a:r>
              <a:rPr lang="en-US" dirty="0" smtClean="0"/>
              <a:t>Why use Rate Limiting?</a:t>
            </a:r>
          </a:p>
          <a:p>
            <a:pPr lvl="1"/>
            <a:r>
              <a:rPr lang="en-US" dirty="0" smtClean="0"/>
              <a:t>Prevent and handle abuse</a:t>
            </a:r>
          </a:p>
          <a:p>
            <a:pPr lvl="1"/>
            <a:r>
              <a:rPr lang="en-US" dirty="0" smtClean="0"/>
              <a:t>Provide better support for premium users</a:t>
            </a:r>
          </a:p>
          <a:p>
            <a:r>
              <a:rPr lang="en-US" dirty="0" smtClean="0"/>
              <a:t>How Rate Limiting works?</a:t>
            </a:r>
          </a:p>
          <a:p>
            <a:pPr lvl="1"/>
            <a:r>
              <a:rPr lang="en-US" dirty="0" smtClean="0"/>
              <a:t>Servlet filter sits in front</a:t>
            </a:r>
          </a:p>
          <a:p>
            <a:pPr lvl="1"/>
            <a:r>
              <a:rPr lang="en-US" dirty="0"/>
              <a:t>User user tokens or IP addresses as </a:t>
            </a:r>
            <a:r>
              <a:rPr lang="en-US" dirty="0" smtClean="0"/>
              <a:t>identifiers</a:t>
            </a:r>
          </a:p>
          <a:p>
            <a:pPr lvl="1"/>
            <a:r>
              <a:rPr lang="en-US" dirty="0" smtClean="0"/>
              <a:t>Use in-memory cache for book keeping</a:t>
            </a:r>
          </a:p>
          <a:p>
            <a:pPr lvl="1"/>
            <a:r>
              <a:rPr lang="en-US" dirty="0" smtClean="0"/>
              <a:t>Prevents requests reaching endpoints when limit reached</a:t>
            </a:r>
          </a:p>
          <a:p>
            <a:pPr lvl="1"/>
            <a:r>
              <a:rPr lang="en-US" dirty="0" smtClean="0"/>
              <a:t>Reset update cached counters when needed</a:t>
            </a:r>
          </a:p>
        </p:txBody>
      </p:sp>
      <p:sp>
        <p:nvSpPr>
          <p:cNvPr id="6" name="Text Placeholder 5"/>
          <p:cNvSpPr>
            <a:spLocks noGrp="1"/>
          </p:cNvSpPr>
          <p:nvPr>
            <p:ph type="body" sz="quarter" idx="13"/>
          </p:nvPr>
        </p:nvSpPr>
        <p:spPr/>
        <p:txBody>
          <a:bodyPr/>
          <a:lstStyle/>
          <a:p>
            <a:r>
              <a:rPr lang="en-US" dirty="0" smtClean="0"/>
              <a:t>Keep tap on how many request one user can send!</a:t>
            </a:r>
            <a:endParaRPr lang="en-US" dirty="0"/>
          </a:p>
        </p:txBody>
      </p:sp>
    </p:spTree>
    <p:extLst>
      <p:ext uri="{BB962C8B-B14F-4D97-AF65-F5344CB8AC3E}">
        <p14:creationId xmlns:p14="http://schemas.microsoft.com/office/powerpoint/2010/main" val="306891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Throttling Patterns</a:t>
            </a:r>
          </a:p>
        </p:txBody>
      </p:sp>
      <p:sp>
        <p:nvSpPr>
          <p:cNvPr id="3" name="Content Placeholder 2"/>
          <p:cNvSpPr>
            <a:spLocks noGrp="1"/>
          </p:cNvSpPr>
          <p:nvPr>
            <p:ph idx="1"/>
          </p:nvPr>
        </p:nvSpPr>
        <p:spPr/>
        <p:txBody>
          <a:bodyPr/>
          <a:lstStyle/>
          <a:p>
            <a:r>
              <a:rPr lang="en-US" dirty="0" smtClean="0"/>
              <a:t>Response status, headers</a:t>
            </a:r>
          </a:p>
          <a:p>
            <a:pPr lvl="1"/>
            <a:r>
              <a:rPr lang="en-US" dirty="0"/>
              <a:t>HTTP 429 Too Many Requests error </a:t>
            </a:r>
            <a:r>
              <a:rPr lang="en-US" dirty="0" smtClean="0"/>
              <a:t>code</a:t>
            </a:r>
          </a:p>
          <a:p>
            <a:pPr lvl="1"/>
            <a:r>
              <a:rPr lang="en-US" dirty="0"/>
              <a:t>Retry-</a:t>
            </a:r>
            <a:r>
              <a:rPr lang="en-US" dirty="0" smtClean="0"/>
              <a:t>After header</a:t>
            </a:r>
          </a:p>
          <a:p>
            <a:pPr lvl="1"/>
            <a:r>
              <a:rPr lang="en-US" dirty="0"/>
              <a:t>X-</a:t>
            </a:r>
            <a:r>
              <a:rPr lang="en-US" dirty="0" err="1"/>
              <a:t>RateLimit</a:t>
            </a:r>
            <a:r>
              <a:rPr lang="en-US" dirty="0"/>
              <a:t>-Limit: </a:t>
            </a:r>
            <a:r>
              <a:rPr lang="en-US" dirty="0" smtClean="0"/>
              <a:t>###</a:t>
            </a:r>
            <a:endParaRPr lang="en-US" dirty="0"/>
          </a:p>
          <a:p>
            <a:pPr lvl="1"/>
            <a:r>
              <a:rPr lang="en-US" dirty="0"/>
              <a:t>X-</a:t>
            </a:r>
            <a:r>
              <a:rPr lang="en-US" dirty="0" err="1"/>
              <a:t>RateLimit</a:t>
            </a:r>
            <a:r>
              <a:rPr lang="en-US" dirty="0"/>
              <a:t>-Remaining: </a:t>
            </a:r>
            <a:r>
              <a:rPr lang="en-US" dirty="0" smtClean="0"/>
              <a:t>###</a:t>
            </a:r>
            <a:endParaRPr lang="en-US" dirty="0"/>
          </a:p>
          <a:p>
            <a:pPr lvl="1"/>
            <a:r>
              <a:rPr lang="en-US" dirty="0"/>
              <a:t>X-</a:t>
            </a:r>
            <a:r>
              <a:rPr lang="en-US" dirty="0" err="1"/>
              <a:t>RateLimit</a:t>
            </a:r>
            <a:r>
              <a:rPr lang="en-US" dirty="0"/>
              <a:t>-Reset: </a:t>
            </a:r>
            <a:r>
              <a:rPr lang="en-US" dirty="0" smtClean="0"/>
              <a:t>EPOCH_SECONDS</a:t>
            </a:r>
          </a:p>
          <a:p>
            <a:r>
              <a:rPr lang="en-US" dirty="0" smtClean="0"/>
              <a:t>Descriptive response in the requested media type</a:t>
            </a:r>
            <a:endParaRPr lang="en-US" dirty="0"/>
          </a:p>
        </p:txBody>
      </p:sp>
      <p:sp>
        <p:nvSpPr>
          <p:cNvPr id="6" name="Text Placeholder 5"/>
          <p:cNvSpPr>
            <a:spLocks noGrp="1"/>
          </p:cNvSpPr>
          <p:nvPr>
            <p:ph type="body" sz="quarter" idx="13"/>
          </p:nvPr>
        </p:nvSpPr>
        <p:spPr/>
        <p:txBody>
          <a:bodyPr/>
          <a:lstStyle/>
          <a:p>
            <a:r>
              <a:rPr lang="en-US" dirty="0" smtClean="0"/>
              <a:t>Headers and response</a:t>
            </a:r>
            <a:endParaRPr lang="en-US" dirty="0"/>
          </a:p>
        </p:txBody>
      </p:sp>
    </p:spTree>
    <p:extLst>
      <p:ext uri="{BB962C8B-B14F-4D97-AF65-F5344CB8AC3E}">
        <p14:creationId xmlns:p14="http://schemas.microsoft.com/office/powerpoint/2010/main" val="189427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Agenda</a:t>
            </a:r>
            <a:endParaRPr lang="en-US" dirty="0"/>
          </a:p>
        </p:txBody>
      </p:sp>
      <p:sp>
        <p:nvSpPr>
          <p:cNvPr id="3" name="Content Placeholder 2"/>
          <p:cNvSpPr>
            <a:spLocks noGrp="1"/>
          </p:cNvSpPr>
          <p:nvPr>
            <p:ph idx="13"/>
          </p:nvPr>
        </p:nvSpPr>
        <p:spPr/>
        <p:txBody>
          <a:bodyPr>
            <a:normAutofit/>
          </a:bodyPr>
          <a:lstStyle/>
          <a:p>
            <a:r>
              <a:rPr lang="en-US" dirty="0" smtClean="0"/>
              <a:t>Introduction</a:t>
            </a:r>
          </a:p>
          <a:p>
            <a:r>
              <a:rPr lang="en-US" dirty="0" smtClean="0"/>
              <a:t>Basics of </a:t>
            </a:r>
            <a:r>
              <a:rPr lang="en-US" dirty="0" err="1" smtClean="0"/>
              <a:t>RESTful</a:t>
            </a:r>
            <a:r>
              <a:rPr lang="en-US" dirty="0" smtClean="0"/>
              <a:t> services and Java</a:t>
            </a:r>
          </a:p>
          <a:p>
            <a:r>
              <a:rPr lang="en-US" dirty="0" smtClean="0"/>
              <a:t>What to consider when designing resources</a:t>
            </a:r>
          </a:p>
          <a:p>
            <a:r>
              <a:rPr lang="en-US" dirty="0" smtClean="0"/>
              <a:t>A little bit of security</a:t>
            </a:r>
          </a:p>
          <a:p>
            <a:r>
              <a:rPr lang="en-US" dirty="0" smtClean="0"/>
              <a:t>Performance matters!</a:t>
            </a:r>
          </a:p>
          <a:p>
            <a:r>
              <a:rPr lang="en-US" dirty="0" smtClean="0"/>
              <a:t>More common patterns</a:t>
            </a:r>
          </a:p>
        </p:txBody>
      </p:sp>
      <p:sp>
        <p:nvSpPr>
          <p:cNvPr id="6" name="Pentagon 5"/>
          <p:cNvSpPr/>
          <p:nvPr/>
        </p:nvSpPr>
        <p:spPr>
          <a:xfrm>
            <a:off x="2186329" y="198120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1</a:t>
            </a:r>
          </a:p>
        </p:txBody>
      </p:sp>
      <p:sp>
        <p:nvSpPr>
          <p:cNvPr id="16" name="Pentagon 15"/>
          <p:cNvSpPr/>
          <p:nvPr/>
        </p:nvSpPr>
        <p:spPr>
          <a:xfrm>
            <a:off x="2186329" y="2681341"/>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2</a:t>
            </a:r>
          </a:p>
        </p:txBody>
      </p:sp>
      <p:sp>
        <p:nvSpPr>
          <p:cNvPr id="17" name="Pentagon 16"/>
          <p:cNvSpPr/>
          <p:nvPr/>
        </p:nvSpPr>
        <p:spPr>
          <a:xfrm>
            <a:off x="2168440" y="3411184"/>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3</a:t>
            </a:r>
          </a:p>
        </p:txBody>
      </p:sp>
      <p:sp>
        <p:nvSpPr>
          <p:cNvPr id="18" name="Pentagon 17"/>
          <p:cNvSpPr/>
          <p:nvPr/>
        </p:nvSpPr>
        <p:spPr>
          <a:xfrm>
            <a:off x="2158848" y="4069467"/>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4</a:t>
            </a:r>
          </a:p>
        </p:txBody>
      </p:sp>
      <p:sp>
        <p:nvSpPr>
          <p:cNvPr id="19" name="Pentagon 18"/>
          <p:cNvSpPr/>
          <p:nvPr/>
        </p:nvSpPr>
        <p:spPr>
          <a:xfrm>
            <a:off x="2140959" y="4719454"/>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5</a:t>
            </a:r>
          </a:p>
        </p:txBody>
      </p:sp>
      <p:sp>
        <p:nvSpPr>
          <p:cNvPr id="9" name="Pentagon 8"/>
          <p:cNvSpPr/>
          <p:nvPr/>
        </p:nvSpPr>
        <p:spPr>
          <a:xfrm>
            <a:off x="2176582" y="5453428"/>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6</a:t>
            </a:r>
          </a:p>
        </p:txBody>
      </p:sp>
    </p:spTree>
    <p:extLst>
      <p:ext uri="{BB962C8B-B14F-4D97-AF65-F5344CB8AC3E}">
        <p14:creationId xmlns:p14="http://schemas.microsoft.com/office/powerpoint/2010/main" val="153172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Throttling Patterns</a:t>
            </a:r>
          </a:p>
        </p:txBody>
      </p:sp>
      <p:sp>
        <p:nvSpPr>
          <p:cNvPr id="3" name="Content Placeholder 2"/>
          <p:cNvSpPr>
            <a:spLocks noGrp="1"/>
          </p:cNvSpPr>
          <p:nvPr>
            <p:ph idx="1"/>
          </p:nvPr>
        </p:nvSpPr>
        <p:spPr/>
        <p:txBody>
          <a:bodyPr/>
          <a:lstStyle/>
          <a:p>
            <a:r>
              <a:rPr lang="en-US" dirty="0" smtClean="0"/>
              <a:t>Client side</a:t>
            </a:r>
          </a:p>
          <a:p>
            <a:pPr lvl="1"/>
            <a:r>
              <a:rPr lang="en-US" dirty="0"/>
              <a:t>U</a:t>
            </a:r>
            <a:r>
              <a:rPr lang="en-US" dirty="0" smtClean="0"/>
              <a:t>se caching</a:t>
            </a:r>
          </a:p>
          <a:p>
            <a:pPr lvl="1"/>
            <a:r>
              <a:rPr lang="en-US" dirty="0" smtClean="0"/>
              <a:t>keep tap on number of requests</a:t>
            </a:r>
          </a:p>
          <a:p>
            <a:pPr lvl="1"/>
            <a:r>
              <a:rPr lang="en-US" dirty="0" smtClean="0"/>
              <a:t>Pay attention to headers</a:t>
            </a:r>
          </a:p>
          <a:p>
            <a:pPr lvl="1"/>
            <a:r>
              <a:rPr lang="en-US" dirty="0" smtClean="0"/>
              <a:t>No brainless loops (polling)</a:t>
            </a:r>
          </a:p>
          <a:p>
            <a:r>
              <a:rPr lang="en-US" dirty="0" smtClean="0"/>
              <a:t>Server side</a:t>
            </a:r>
          </a:p>
          <a:p>
            <a:pPr lvl="1"/>
            <a:r>
              <a:rPr lang="en-US" dirty="0" smtClean="0"/>
              <a:t>Support caching (</a:t>
            </a:r>
            <a:r>
              <a:rPr lang="en-US" dirty="0" err="1" smtClean="0"/>
              <a:t>etags</a:t>
            </a:r>
            <a:r>
              <a:rPr lang="en-US" dirty="0" smtClean="0"/>
              <a:t> and max-age)</a:t>
            </a:r>
          </a:p>
          <a:p>
            <a:pPr lvl="1"/>
            <a:r>
              <a:rPr lang="en-US" dirty="0" smtClean="0"/>
              <a:t>provide streaming endpoints when possible (feeds, news, public data)</a:t>
            </a:r>
            <a:endParaRPr lang="en-US" dirty="0"/>
          </a:p>
        </p:txBody>
      </p:sp>
      <p:sp>
        <p:nvSpPr>
          <p:cNvPr id="6" name="Text Placeholder 5"/>
          <p:cNvSpPr>
            <a:spLocks noGrp="1"/>
          </p:cNvSpPr>
          <p:nvPr>
            <p:ph type="body" sz="quarter" idx="13"/>
          </p:nvPr>
        </p:nvSpPr>
        <p:spPr/>
        <p:txBody>
          <a:bodyPr/>
          <a:lstStyle/>
          <a:p>
            <a:r>
              <a:rPr lang="en-US" dirty="0" smtClean="0"/>
              <a:t>Best practices</a:t>
            </a:r>
            <a:endParaRPr lang="en-US" dirty="0"/>
          </a:p>
        </p:txBody>
      </p:sp>
    </p:spTree>
    <p:extLst>
      <p:ext uri="{BB962C8B-B14F-4D97-AF65-F5344CB8AC3E}">
        <p14:creationId xmlns:p14="http://schemas.microsoft.com/office/powerpoint/2010/main" val="368728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REST and plug-ability and extensibility</a:t>
            </a:r>
          </a:p>
        </p:txBody>
      </p:sp>
      <p:sp>
        <p:nvSpPr>
          <p:cNvPr id="3" name="Content Placeholder 2"/>
          <p:cNvSpPr>
            <a:spLocks noGrp="1"/>
          </p:cNvSpPr>
          <p:nvPr>
            <p:ph idx="1"/>
          </p:nvPr>
        </p:nvSpPr>
        <p:spPr/>
        <p:txBody>
          <a:bodyPr/>
          <a:lstStyle/>
          <a:p>
            <a:r>
              <a:rPr lang="en-US" dirty="0" smtClean="0"/>
              <a:t>Micro services </a:t>
            </a:r>
            <a:r>
              <a:rPr lang="en-US" dirty="0" err="1" smtClean="0"/>
              <a:t>vs</a:t>
            </a:r>
            <a:r>
              <a:rPr lang="en-US" dirty="0" smtClean="0"/>
              <a:t> Monolithic services</a:t>
            </a:r>
          </a:p>
          <a:p>
            <a:r>
              <a:rPr lang="en-US" dirty="0" smtClean="0"/>
              <a:t>Advantages</a:t>
            </a:r>
          </a:p>
          <a:p>
            <a:pPr lvl="1"/>
            <a:r>
              <a:rPr lang="en-US" dirty="0" smtClean="0"/>
              <a:t>Simplicity</a:t>
            </a:r>
          </a:p>
          <a:p>
            <a:pPr lvl="1"/>
            <a:r>
              <a:rPr lang="en-US" dirty="0"/>
              <a:t>I</a:t>
            </a:r>
            <a:r>
              <a:rPr lang="en-US" dirty="0" smtClean="0"/>
              <a:t>solation of problems</a:t>
            </a:r>
          </a:p>
          <a:p>
            <a:pPr lvl="1"/>
            <a:r>
              <a:rPr lang="en-US" dirty="0" smtClean="0"/>
              <a:t>Scale up and Scale down</a:t>
            </a:r>
          </a:p>
          <a:p>
            <a:pPr lvl="1"/>
            <a:r>
              <a:rPr lang="en-US" dirty="0" smtClean="0"/>
              <a:t>Easy deployment</a:t>
            </a:r>
          </a:p>
          <a:p>
            <a:pPr lvl="1"/>
            <a:r>
              <a:rPr lang="en-US" dirty="0" smtClean="0"/>
              <a:t>Clear Separation of concerns</a:t>
            </a:r>
          </a:p>
          <a:p>
            <a:endParaRPr lang="en-US" dirty="0"/>
          </a:p>
        </p:txBody>
      </p:sp>
      <p:sp>
        <p:nvSpPr>
          <p:cNvPr id="6" name="Text Placeholder 5"/>
          <p:cNvSpPr>
            <a:spLocks noGrp="1"/>
          </p:cNvSpPr>
          <p:nvPr>
            <p:ph type="body" sz="quarter" idx="13"/>
          </p:nvPr>
        </p:nvSpPr>
        <p:spPr/>
        <p:txBody>
          <a:bodyPr/>
          <a:lstStyle/>
          <a:p>
            <a:r>
              <a:rPr lang="en-US" dirty="0" smtClean="0"/>
              <a:t>Micro services design pattern!</a:t>
            </a:r>
            <a:endParaRPr lang="en-US" dirty="0"/>
          </a:p>
        </p:txBody>
      </p:sp>
    </p:spTree>
    <p:extLst>
      <p:ext uri="{BB962C8B-B14F-4D97-AF65-F5344CB8AC3E}">
        <p14:creationId xmlns:p14="http://schemas.microsoft.com/office/powerpoint/2010/main" val="306891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REST </a:t>
            </a:r>
            <a:r>
              <a:rPr lang="en-US" dirty="0" smtClean="0"/>
              <a:t>extensibility</a:t>
            </a:r>
            <a:endParaRPr lang="en-US" dirty="0"/>
          </a:p>
        </p:txBody>
      </p:sp>
      <p:sp>
        <p:nvSpPr>
          <p:cNvPr id="3" name="Content Placeholder 2"/>
          <p:cNvSpPr>
            <a:spLocks noGrp="1"/>
          </p:cNvSpPr>
          <p:nvPr>
            <p:ph idx="1"/>
          </p:nvPr>
        </p:nvSpPr>
        <p:spPr/>
        <p:txBody>
          <a:bodyPr/>
          <a:lstStyle/>
          <a:p>
            <a:r>
              <a:rPr lang="en-US" dirty="0" smtClean="0"/>
              <a:t>Uniform interface constraint</a:t>
            </a:r>
          </a:p>
          <a:p>
            <a:r>
              <a:rPr lang="en-US" dirty="0" smtClean="0"/>
              <a:t>Standard HTTP methods</a:t>
            </a:r>
          </a:p>
          <a:p>
            <a:r>
              <a:rPr lang="en-US" dirty="0" smtClean="0"/>
              <a:t>Well defined representations of resources</a:t>
            </a:r>
          </a:p>
          <a:p>
            <a:r>
              <a:rPr lang="en-US" dirty="0" smtClean="0"/>
              <a:t>Easy to use by myriad of clients from web, to mobile clients to other applications</a:t>
            </a:r>
          </a:p>
          <a:p>
            <a:r>
              <a:rPr lang="en-US" dirty="0" smtClean="0"/>
              <a:t>Improves scalability, visibility and reliability</a:t>
            </a:r>
            <a:endParaRPr lang="en-US" dirty="0"/>
          </a:p>
        </p:txBody>
      </p:sp>
      <p:sp>
        <p:nvSpPr>
          <p:cNvPr id="6" name="Text Placeholder 5"/>
          <p:cNvSpPr>
            <a:spLocks noGrp="1"/>
          </p:cNvSpPr>
          <p:nvPr>
            <p:ph type="body" sz="quarter" idx="13"/>
          </p:nvPr>
        </p:nvSpPr>
        <p:spPr/>
        <p:txBody>
          <a:bodyPr/>
          <a:lstStyle/>
          <a:p>
            <a:r>
              <a:rPr lang="en-US" dirty="0" smtClean="0"/>
              <a:t>How is REST </a:t>
            </a:r>
            <a:r>
              <a:rPr lang="en-US" dirty="0" err="1" smtClean="0"/>
              <a:t>extensbile</a:t>
            </a:r>
            <a:r>
              <a:rPr lang="en-US" dirty="0" smtClean="0"/>
              <a:t>?</a:t>
            </a:r>
            <a:endParaRPr lang="en-US" dirty="0"/>
          </a:p>
        </p:txBody>
      </p:sp>
    </p:spTree>
    <p:extLst>
      <p:ext uri="{BB962C8B-B14F-4D97-AF65-F5344CB8AC3E}">
        <p14:creationId xmlns:p14="http://schemas.microsoft.com/office/powerpoint/2010/main" val="278833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IN" dirty="0" smtClean="0"/>
              <a:t>WebHooks</a:t>
            </a:r>
            <a:endParaRPr lang="en-US" dirty="0"/>
          </a:p>
        </p:txBody>
      </p:sp>
      <p:sp>
        <p:nvSpPr>
          <p:cNvPr id="3" name="Content Placeholder 2"/>
          <p:cNvSpPr>
            <a:spLocks noGrp="1"/>
          </p:cNvSpPr>
          <p:nvPr>
            <p:ph idx="1"/>
          </p:nvPr>
        </p:nvSpPr>
        <p:spPr/>
        <p:txBody>
          <a:bodyPr/>
          <a:lstStyle/>
          <a:p>
            <a:r>
              <a:rPr lang="en-US" dirty="0" smtClean="0"/>
              <a:t>User defined custom HTTP callbacks</a:t>
            </a:r>
          </a:p>
          <a:p>
            <a:r>
              <a:rPr lang="en-US" dirty="0" smtClean="0"/>
              <a:t>Event producer sends event to the endpoint provided by client</a:t>
            </a:r>
          </a:p>
          <a:p>
            <a:r>
              <a:rPr lang="en-US" dirty="0" err="1" smtClean="0"/>
              <a:t>Github</a:t>
            </a:r>
            <a:r>
              <a:rPr lang="en-US" dirty="0" smtClean="0"/>
              <a:t> </a:t>
            </a:r>
            <a:r>
              <a:rPr lang="en-US" dirty="0" err="1" smtClean="0"/>
              <a:t>WebHooks</a:t>
            </a:r>
            <a:endParaRPr lang="en-US" dirty="0" smtClean="0"/>
          </a:p>
        </p:txBody>
      </p:sp>
      <p:sp>
        <p:nvSpPr>
          <p:cNvPr id="6" name="Text Placeholder 5"/>
          <p:cNvSpPr>
            <a:spLocks noGrp="1"/>
          </p:cNvSpPr>
          <p:nvPr>
            <p:ph type="body" sz="quarter" idx="13"/>
          </p:nvPr>
        </p:nvSpPr>
        <p:spPr/>
        <p:txBody>
          <a:bodyPr/>
          <a:lstStyle/>
          <a:p>
            <a:r>
              <a:rPr lang="en-US" dirty="0" err="1" smtClean="0"/>
              <a:t>RESTful</a:t>
            </a:r>
            <a:r>
              <a:rPr lang="en-US" dirty="0" smtClean="0"/>
              <a:t> services brethren!</a:t>
            </a:r>
            <a:endParaRPr lang="en-US" dirty="0"/>
          </a:p>
        </p:txBody>
      </p:sp>
    </p:spTree>
    <p:extLst>
      <p:ext uri="{BB962C8B-B14F-4D97-AF65-F5344CB8AC3E}">
        <p14:creationId xmlns:p14="http://schemas.microsoft.com/office/powerpoint/2010/main" val="75274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567547" y="609600"/>
            <a:ext cx="2595128" cy="914400"/>
          </a:xfrm>
          <a:prstGeom prst="rect">
            <a:avLst/>
          </a:prstGeom>
          <a:noFill/>
        </p:spPr>
        <p:txBody>
          <a:bodyPr wrap="none" lIns="0" tIns="0" rIns="0" bIns="0" rtlCol="0">
            <a:noAutofit/>
          </a:bodyPr>
          <a:lstStyle/>
          <a:p>
            <a:pPr>
              <a:lnSpc>
                <a:spcPct val="90000"/>
              </a:lnSpc>
            </a:pPr>
            <a:r>
              <a:rPr lang="en-US" sz="4800" dirty="0" smtClean="0"/>
              <a:t>Comments, Questions?</a:t>
            </a:r>
          </a:p>
        </p:txBody>
      </p:sp>
    </p:spTree>
    <p:extLst>
      <p:ext uri="{BB962C8B-B14F-4D97-AF65-F5344CB8AC3E}">
        <p14:creationId xmlns:p14="http://schemas.microsoft.com/office/powerpoint/2010/main" val="16246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lnSpcReduction="10000"/>
          </a:bodyPr>
          <a:lstStyle/>
          <a:p>
            <a:r>
              <a:rPr lang="en-US" dirty="0" err="1"/>
              <a:t>RESTful</a:t>
            </a:r>
            <a:r>
              <a:rPr lang="en-US" dirty="0"/>
              <a:t> Services Patterns and best practices By Bhakti Mehta, </a:t>
            </a:r>
            <a:r>
              <a:rPr lang="en-US" dirty="0">
                <a:hlinkClick r:id="rId3"/>
              </a:rPr>
              <a:t>http://</a:t>
            </a:r>
            <a:r>
              <a:rPr lang="en-US" dirty="0" err="1">
                <a:hlinkClick r:id="rId3"/>
              </a:rPr>
              <a:t>www.amazon.com</a:t>
            </a:r>
            <a:r>
              <a:rPr lang="en-US" dirty="0">
                <a:hlinkClick r:id="rId3"/>
              </a:rPr>
              <a:t>/</a:t>
            </a:r>
            <a:r>
              <a:rPr lang="en-US" dirty="0" err="1">
                <a:hlinkClick r:id="rId3"/>
              </a:rPr>
              <a:t>RESTful</a:t>
            </a:r>
            <a:r>
              <a:rPr lang="en-US" dirty="0">
                <a:hlinkClick r:id="rId3"/>
              </a:rPr>
              <a:t>-Java-Patterns-Best-Practices/</a:t>
            </a:r>
            <a:r>
              <a:rPr lang="en-US" dirty="0" err="1">
                <a:hlinkClick r:id="rId3"/>
              </a:rPr>
              <a:t>dp</a:t>
            </a:r>
            <a:r>
              <a:rPr lang="en-US" dirty="0">
                <a:hlinkClick r:id="rId3"/>
              </a:rPr>
              <a:t>/1783287969/</a:t>
            </a:r>
            <a:endParaRPr lang="en-US" dirty="0" smtClean="0"/>
          </a:p>
          <a:p>
            <a:r>
              <a:rPr lang="en-US" dirty="0" smtClean="0">
                <a:hlinkClick r:id="rId4"/>
              </a:rPr>
              <a:t>http</a:t>
            </a:r>
            <a:r>
              <a:rPr lang="en-US" dirty="0">
                <a:hlinkClick r:id="rId4"/>
              </a:rPr>
              <a:t>://tools.ietf.org/html/</a:t>
            </a:r>
            <a:r>
              <a:rPr lang="en-US" dirty="0" smtClean="0">
                <a:hlinkClick r:id="rId4"/>
              </a:rPr>
              <a:t>rfc6902</a:t>
            </a:r>
            <a:endParaRPr lang="en-US" dirty="0" smtClean="0"/>
          </a:p>
          <a:p>
            <a:r>
              <a:rPr lang="en-US" dirty="0">
                <a:hlinkClick r:id="rId5"/>
              </a:rPr>
              <a:t>http://tools.ietf.org/html/</a:t>
            </a:r>
            <a:r>
              <a:rPr lang="en-US" dirty="0" smtClean="0">
                <a:hlinkClick r:id="rId5"/>
              </a:rPr>
              <a:t>rfc6901</a:t>
            </a:r>
            <a:endParaRPr lang="en-US" dirty="0" smtClean="0"/>
          </a:p>
          <a:p>
            <a:r>
              <a:rPr lang="en-US" dirty="0">
                <a:hlinkClick r:id="rId6"/>
              </a:rPr>
              <a:t>http://resteasy.jboss.org</a:t>
            </a:r>
            <a:r>
              <a:rPr lang="en-US" dirty="0" smtClean="0">
                <a:hlinkClick r:id="rId6"/>
              </a:rPr>
              <a:t>/</a:t>
            </a:r>
            <a:endParaRPr lang="en-US" dirty="0" smtClean="0"/>
          </a:p>
          <a:p>
            <a:r>
              <a:rPr lang="en-US" dirty="0">
                <a:hlinkClick r:id="rId7"/>
              </a:rPr>
              <a:t>https://jersey.java.net/documentation/latest</a:t>
            </a:r>
            <a:r>
              <a:rPr lang="en-US" dirty="0" smtClean="0">
                <a:hlinkClick r:id="rId7"/>
              </a:rPr>
              <a:t>/</a:t>
            </a:r>
            <a:endParaRPr lang="en-US" dirty="0" smtClean="0"/>
          </a:p>
          <a:p>
            <a:r>
              <a:rPr lang="en-US" dirty="0">
                <a:hlinkClick r:id="rId8"/>
              </a:rPr>
              <a:t>http://tools.ietf.org/html/</a:t>
            </a:r>
            <a:r>
              <a:rPr lang="en-US" dirty="0" smtClean="0">
                <a:hlinkClick r:id="rId8"/>
              </a:rPr>
              <a:t>rfc6585</a:t>
            </a:r>
            <a:endParaRPr lang="en-US" dirty="0" smtClean="0"/>
          </a:p>
          <a:p>
            <a:r>
              <a:rPr lang="en-US" dirty="0"/>
              <a:t>http://</a:t>
            </a:r>
            <a:r>
              <a:rPr lang="en-US" dirty="0" err="1"/>
              <a:t>tools.ietf.org</a:t>
            </a:r>
            <a:r>
              <a:rPr lang="en-US" dirty="0"/>
              <a:t>/html/rfc5789</a:t>
            </a:r>
            <a:endParaRPr lang="en-US" dirty="0" smtClean="0"/>
          </a:p>
          <a:p>
            <a:r>
              <a:rPr lang="en-US" dirty="0" smtClean="0"/>
              <a:t>CCL photos used in slides:</a:t>
            </a:r>
            <a:endParaRPr lang="en-US" dirty="0"/>
          </a:p>
          <a:p>
            <a:pPr lvl="1"/>
            <a:r>
              <a:rPr lang="en-US" dirty="0" smtClean="0"/>
              <a:t>https</a:t>
            </a:r>
            <a:r>
              <a:rPr lang="en-US" dirty="0"/>
              <a:t>://</a:t>
            </a:r>
            <a:r>
              <a:rPr lang="en-US" dirty="0" err="1"/>
              <a:t>www.flickr.com</a:t>
            </a:r>
            <a:r>
              <a:rPr lang="en-US" dirty="0"/>
              <a:t>/photos/treehouse1977/2892417805/</a:t>
            </a:r>
          </a:p>
          <a:p>
            <a:pPr lvl="1"/>
            <a:r>
              <a:rPr lang="en-US" dirty="0"/>
              <a:t>https://</a:t>
            </a:r>
            <a:r>
              <a:rPr lang="en-US" dirty="0" err="1"/>
              <a:t>www.flickr.com</a:t>
            </a:r>
            <a:r>
              <a:rPr lang="en-US" dirty="0"/>
              <a:t>/photos/treehouse1977/2892417805/</a:t>
            </a:r>
          </a:p>
          <a:p>
            <a:pPr lvl="1"/>
            <a:r>
              <a:rPr lang="en-US" dirty="0"/>
              <a:t>https://</a:t>
            </a:r>
            <a:r>
              <a:rPr lang="en-US" dirty="0" err="1"/>
              <a:t>www.flickr.com</a:t>
            </a:r>
            <a:r>
              <a:rPr lang="en-US" dirty="0"/>
              <a:t>/photos/</a:t>
            </a:r>
            <a:r>
              <a:rPr lang="en-US" dirty="0" err="1"/>
              <a:t>essjay</a:t>
            </a:r>
            <a:r>
              <a:rPr lang="en-US" dirty="0"/>
              <a:t>/165928100/</a:t>
            </a:r>
          </a:p>
          <a:p>
            <a:pPr lvl="1"/>
            <a:r>
              <a:rPr lang="en-US" dirty="0"/>
              <a:t>https://</a:t>
            </a:r>
            <a:r>
              <a:rPr lang="en-US" dirty="0" err="1"/>
              <a:t>www.flickr.com</a:t>
            </a:r>
            <a:r>
              <a:rPr lang="en-US" dirty="0"/>
              <a:t>/photos/</a:t>
            </a:r>
            <a:r>
              <a:rPr lang="en-US" dirty="0" err="1"/>
              <a:t>jforth</a:t>
            </a:r>
            <a:r>
              <a:rPr lang="en-US" dirty="0"/>
              <a:t>/4413370462/</a:t>
            </a:r>
          </a:p>
          <a:p>
            <a:pPr lvl="1"/>
            <a:r>
              <a:rPr lang="en-US" dirty="0"/>
              <a:t>https://</a:t>
            </a:r>
            <a:r>
              <a:rPr lang="en-US" dirty="0" err="1"/>
              <a:t>www.flickr.com</a:t>
            </a:r>
            <a:r>
              <a:rPr lang="en-US" dirty="0"/>
              <a:t>/photos/</a:t>
            </a:r>
            <a:r>
              <a:rPr lang="en-US" dirty="0" err="1"/>
              <a:t>sakalak</a:t>
            </a:r>
            <a:r>
              <a:rPr lang="en-US" dirty="0"/>
              <a:t>/8737872379/</a:t>
            </a:r>
          </a:p>
          <a:p>
            <a:pPr lvl="1"/>
            <a:r>
              <a:rPr lang="en-US" dirty="0"/>
              <a:t>https://</a:t>
            </a:r>
            <a:r>
              <a:rPr lang="en-US" dirty="0" err="1"/>
              <a:t>www.flickr.com</a:t>
            </a:r>
            <a:r>
              <a:rPr lang="en-US" dirty="0"/>
              <a:t>/photos/</a:t>
            </a:r>
            <a:r>
              <a:rPr lang="en-US" dirty="0" err="1"/>
              <a:t>jbparrott</a:t>
            </a:r>
            <a:r>
              <a:rPr lang="en-US" dirty="0"/>
              <a:t>/8980026600</a:t>
            </a:r>
          </a:p>
          <a:p>
            <a:pPr lvl="1"/>
            <a:r>
              <a:rPr lang="en-US" dirty="0"/>
              <a:t>https://</a:t>
            </a:r>
            <a:r>
              <a:rPr lang="en-US" dirty="0" err="1"/>
              <a:t>www.flickr.com</a:t>
            </a:r>
            <a:r>
              <a:rPr lang="en-US" dirty="0"/>
              <a:t>/photos/</a:t>
            </a:r>
            <a:r>
              <a:rPr lang="en-US" dirty="0" err="1"/>
              <a:t>pentadact</a:t>
            </a:r>
            <a:r>
              <a:rPr lang="en-US" dirty="0"/>
              <a:t>/36593493/</a:t>
            </a:r>
          </a:p>
          <a:p>
            <a:pPr lvl="1"/>
            <a:r>
              <a:rPr lang="en-US" dirty="0">
                <a:hlinkClick r:id="rId9"/>
              </a:rPr>
              <a:t>https://www.flickr.com/photos/jasohill/4442279347</a:t>
            </a:r>
            <a:r>
              <a:rPr lang="en-US" dirty="0" smtClean="0">
                <a:hlinkClick r:id="rId9"/>
              </a:rPr>
              <a:t>/</a:t>
            </a:r>
            <a:endParaRPr lang="en-US" dirty="0" smtClean="0"/>
          </a:p>
          <a:p>
            <a:pPr lvl="1"/>
            <a:r>
              <a:rPr lang="en-US" dirty="0"/>
              <a:t>https://</a:t>
            </a:r>
            <a:r>
              <a:rPr lang="en-US" dirty="0" err="1"/>
              <a:t>www.flickr.com</a:t>
            </a:r>
            <a:r>
              <a:rPr lang="en-US" dirty="0"/>
              <a:t>/photos/</a:t>
            </a:r>
            <a:r>
              <a:rPr lang="en-US" dirty="0" err="1"/>
              <a:t>mdsharpe</a:t>
            </a:r>
            <a:r>
              <a:rPr lang="en-US" dirty="0"/>
              <a:t>/5075953655</a:t>
            </a:r>
          </a:p>
          <a:p>
            <a:pPr lvl="1"/>
            <a:r>
              <a:rPr lang="en-US" dirty="0">
                <a:hlinkClick r:id="rId10"/>
              </a:rPr>
              <a:t>https://www.flickr.com/photos/chuqvr/8329512894</a:t>
            </a:r>
            <a:r>
              <a:rPr lang="en-US" dirty="0" smtClean="0">
                <a:hlinkClick r:id="rId10"/>
              </a:rPr>
              <a:t>/</a:t>
            </a:r>
            <a:endParaRPr lang="en-US" dirty="0" smtClean="0"/>
          </a:p>
          <a:p>
            <a:pPr lvl="1"/>
            <a:r>
              <a:rPr lang="en-US" dirty="0">
                <a:hlinkClick r:id="rId11"/>
              </a:rPr>
              <a:t>https://www.flickr.com/photos/longo/</a:t>
            </a:r>
            <a:r>
              <a:rPr lang="en-US" dirty="0" smtClean="0">
                <a:hlinkClick r:id="rId11"/>
              </a:rPr>
              <a:t>2684733921</a:t>
            </a:r>
            <a:endParaRPr lang="en-US" dirty="0" smtClean="0"/>
          </a:p>
          <a:p>
            <a:pPr lvl="1"/>
            <a:r>
              <a:rPr lang="en-US" dirty="0"/>
              <a:t>https://</a:t>
            </a:r>
            <a:r>
              <a:rPr lang="en-US" dirty="0" err="1"/>
              <a:t>www.flickr.com</a:t>
            </a:r>
            <a:r>
              <a:rPr lang="en-US" dirty="0"/>
              <a:t>/photos/_</a:t>
            </a:r>
            <a:r>
              <a:rPr lang="en-US" dirty="0" err="1"/>
              <a:t>davor</a:t>
            </a:r>
            <a:r>
              <a:rPr lang="en-US" dirty="0"/>
              <a:t>/14757399908</a:t>
            </a:r>
          </a:p>
          <a:p>
            <a:endParaRPr lang="en-US" dirty="0"/>
          </a:p>
          <a:p>
            <a:endParaRPr lang="en-US" dirty="0" smtClean="0"/>
          </a:p>
          <a:p>
            <a:endParaRPr lang="en-US" dirty="0"/>
          </a:p>
          <a:p>
            <a:endParaRPr lang="en-US" dirty="0" smtClean="0"/>
          </a:p>
          <a:p>
            <a:endParaRPr lang="en-US" dirty="0"/>
          </a:p>
        </p:txBody>
      </p:sp>
      <p:sp>
        <p:nvSpPr>
          <p:cNvPr id="2" name="Title 1"/>
          <p:cNvSpPr>
            <a:spLocks noGrp="1"/>
          </p:cNvSpPr>
          <p:nvPr>
            <p:ph type="title"/>
          </p:nvPr>
        </p:nvSpPr>
        <p:spPr/>
        <p:txBody>
          <a:bodyPr/>
          <a:lstStyle/>
          <a:p>
            <a:r>
              <a:rPr lang="en-US" dirty="0" smtClean="0"/>
              <a:t>Resources</a:t>
            </a:r>
            <a:endParaRPr lang="en-US" dirty="0"/>
          </a:p>
        </p:txBody>
      </p:sp>
      <p:sp>
        <p:nvSpPr>
          <p:cNvPr id="3" name="TextBox 2"/>
          <p:cNvSpPr txBox="1"/>
          <p:nvPr/>
        </p:nvSpPr>
        <p:spPr>
          <a:xfrm>
            <a:off x="1338976" y="2319364"/>
            <a:ext cx="914400" cy="914400"/>
          </a:xfrm>
          <a:prstGeom prst="rect">
            <a:avLst/>
          </a:prstGeom>
          <a:noFill/>
        </p:spPr>
        <p:txBody>
          <a:bodyPr wrap="none" lIns="0" tIns="0" rIns="0" bIns="0" rtlCol="0">
            <a:noAutofit/>
          </a:bodyPr>
          <a:lstStyle/>
          <a:p>
            <a:pPr>
              <a:lnSpc>
                <a:spcPct val="90000"/>
              </a:lnSpc>
            </a:pPr>
            <a:endParaRPr lang="en-US" dirty="0" smtClean="0"/>
          </a:p>
        </p:txBody>
      </p:sp>
    </p:spTree>
    <p:extLst>
      <p:ext uri="{BB962C8B-B14F-4D97-AF65-F5344CB8AC3E}">
        <p14:creationId xmlns:p14="http://schemas.microsoft.com/office/powerpoint/2010/main" val="340151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73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8722" y="53975"/>
            <a:ext cx="9601200" cy="1470025"/>
          </a:xfrm>
        </p:spPr>
        <p:txBody>
          <a:bodyPr/>
          <a:lstStyle/>
          <a:p>
            <a:r>
              <a:rPr lang="en-US" dirty="0" smtClean="0"/>
              <a:t>Speaker</a:t>
            </a:r>
            <a:endParaRPr lang="en-US" dirty="0"/>
          </a:p>
        </p:txBody>
      </p:sp>
      <p:sp>
        <p:nvSpPr>
          <p:cNvPr id="3" name="Content Placeholder 2"/>
          <p:cNvSpPr>
            <a:spLocks noGrp="1"/>
          </p:cNvSpPr>
          <p:nvPr>
            <p:ph type="subTitle" idx="1"/>
          </p:nvPr>
        </p:nvSpPr>
        <p:spPr>
          <a:xfrm>
            <a:off x="531762" y="2286000"/>
            <a:ext cx="9601200" cy="3048000"/>
          </a:xfrm>
        </p:spPr>
        <p:txBody>
          <a:bodyPr/>
          <a:lstStyle/>
          <a:p>
            <a:pPr marL="342900" indent="-342900">
              <a:buFont typeface="Arial"/>
              <a:buChar char="•"/>
            </a:pPr>
            <a:r>
              <a:rPr lang="en-US" dirty="0"/>
              <a:t>Masoud Kalali</a:t>
            </a:r>
          </a:p>
          <a:p>
            <a:pPr marL="914400" lvl="1" indent="-457200" algn="l">
              <a:buFont typeface="Arial"/>
              <a:buChar char="•"/>
            </a:pPr>
            <a:r>
              <a:rPr lang="en-US" dirty="0"/>
              <a:t>S</a:t>
            </a:r>
            <a:r>
              <a:rPr lang="en-US" dirty="0" smtClean="0"/>
              <a:t>oftware </a:t>
            </a:r>
            <a:r>
              <a:rPr lang="en-US" dirty="0"/>
              <a:t>e</a:t>
            </a:r>
            <a:r>
              <a:rPr lang="en-US" dirty="0" smtClean="0"/>
              <a:t>ngineer, author, blogger…</a:t>
            </a:r>
            <a:endParaRPr lang="en-US" dirty="0"/>
          </a:p>
          <a:p>
            <a:pPr marL="914400" lvl="1" indent="-457200" algn="l">
              <a:buFont typeface="Arial"/>
              <a:buChar char="•"/>
            </a:pPr>
            <a:r>
              <a:rPr lang="en-US" dirty="0" smtClean="0"/>
              <a:t>Listens to high definition Audio (you got what I mean)</a:t>
            </a:r>
          </a:p>
          <a:p>
            <a:pPr marL="914400" lvl="1" indent="-457200" algn="l">
              <a:buFont typeface="Arial"/>
              <a:buChar char="•"/>
            </a:pPr>
            <a:r>
              <a:rPr lang="en-US" dirty="0" smtClean="0"/>
              <a:t>@</a:t>
            </a:r>
            <a:r>
              <a:rPr lang="en-US" dirty="0" err="1" smtClean="0"/>
              <a:t>MasoudKalali</a:t>
            </a:r>
            <a:endParaRPr lang="en-US" dirty="0" smtClean="0"/>
          </a:p>
        </p:txBody>
      </p:sp>
      <p:sp>
        <p:nvSpPr>
          <p:cNvPr id="4" name="TextBox 3"/>
          <p:cNvSpPr txBox="1"/>
          <p:nvPr/>
        </p:nvSpPr>
        <p:spPr>
          <a:xfrm>
            <a:off x="6886422" y="4120444"/>
            <a:ext cx="914400" cy="914400"/>
          </a:xfrm>
          <a:prstGeom prst="rect">
            <a:avLst/>
          </a:prstGeom>
          <a:noFill/>
        </p:spPr>
        <p:txBody>
          <a:bodyPr wrap="none" lIns="0" tIns="0" rIns="0" bIns="0" rtlCol="0">
            <a:noAutofit/>
          </a:bodyPr>
          <a:lstStyle/>
          <a:p>
            <a:pPr>
              <a:lnSpc>
                <a:spcPct val="90000"/>
              </a:lnSpc>
            </a:pPr>
            <a:endParaRPr lang="en-US" dirty="0" smtClean="0"/>
          </a:p>
        </p:txBody>
      </p:sp>
    </p:spTree>
    <p:extLst>
      <p:ext uri="{BB962C8B-B14F-4D97-AF65-F5344CB8AC3E}">
        <p14:creationId xmlns:p14="http://schemas.microsoft.com/office/powerpoint/2010/main" val="96376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a:t>
            </a:r>
            <a:r>
              <a:rPr lang="en-US" dirty="0" err="1"/>
              <a:t>RESTful</a:t>
            </a:r>
            <a:r>
              <a:rPr lang="en-US" dirty="0"/>
              <a:t> services and Java</a:t>
            </a:r>
          </a:p>
        </p:txBody>
      </p:sp>
      <p:sp>
        <p:nvSpPr>
          <p:cNvPr id="3" name="Text Placeholder 2"/>
          <p:cNvSpPr>
            <a:spLocks noGrp="1"/>
          </p:cNvSpPr>
          <p:nvPr>
            <p:ph type="body" idx="1"/>
          </p:nvPr>
        </p:nvSpPr>
        <p:spPr>
          <a:xfrm>
            <a:off x="531813" y="4038598"/>
            <a:ext cx="11125200" cy="1435280"/>
          </a:xfrm>
        </p:spPr>
        <p:txBody>
          <a:bodyPr/>
          <a:lstStyle/>
          <a:p>
            <a:r>
              <a:rPr lang="en-US" dirty="0"/>
              <a:t>REST Basics </a:t>
            </a:r>
          </a:p>
          <a:p>
            <a:r>
              <a:rPr lang="en-US" dirty="0" smtClean="0"/>
              <a:t>Resource Design</a:t>
            </a:r>
          </a:p>
          <a:p>
            <a:r>
              <a:rPr lang="en-US" dirty="0" smtClean="0"/>
              <a:t>Response </a:t>
            </a:r>
            <a:r>
              <a:rPr lang="en-US" dirty="0" err="1"/>
              <a:t>D</a:t>
            </a:r>
            <a:r>
              <a:rPr lang="en-US" dirty="0" err="1" smtClean="0"/>
              <a:t>esing</a:t>
            </a:r>
            <a:endParaRPr lang="en-US" dirty="0"/>
          </a:p>
          <a:p>
            <a:endParaRPr lang="en-US" dirty="0"/>
          </a:p>
          <a:p>
            <a:pPr lvl="0"/>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20259" y="857250"/>
            <a:ext cx="2571750" cy="2571750"/>
          </a:xfrm>
          <a:prstGeom prst="rect">
            <a:avLst/>
          </a:prstGeom>
          <a:noFill/>
          <a:ln>
            <a:noFill/>
          </a:ln>
        </p:spPr>
      </p:pic>
      <p:sp>
        <p:nvSpPr>
          <p:cNvPr id="5" name="TextBox 4"/>
          <p:cNvSpPr txBox="1"/>
          <p:nvPr/>
        </p:nvSpPr>
        <p:spPr>
          <a:xfrm>
            <a:off x="4251595" y="924984"/>
            <a:ext cx="914400" cy="914400"/>
          </a:xfrm>
          <a:prstGeom prst="rect">
            <a:avLst/>
          </a:prstGeom>
          <a:noFill/>
        </p:spPr>
        <p:txBody>
          <a:bodyPr wrap="none" lIns="0" tIns="0" rIns="0" bIns="0" rtlCol="0">
            <a:noAutofit/>
          </a:bodyPr>
          <a:lstStyle/>
          <a:p>
            <a:pPr>
              <a:lnSpc>
                <a:spcPct val="90000"/>
              </a:lnSpc>
            </a:pPr>
            <a:endParaRPr lang="en-US" dirty="0" smtClean="0"/>
          </a:p>
        </p:txBody>
      </p:sp>
    </p:spTree>
    <p:extLst>
      <p:ext uri="{BB962C8B-B14F-4D97-AF65-F5344CB8AC3E}">
        <p14:creationId xmlns:p14="http://schemas.microsoft.com/office/powerpoint/2010/main" val="53111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 Basics </a:t>
            </a:r>
          </a:p>
        </p:txBody>
      </p:sp>
      <p:sp>
        <p:nvSpPr>
          <p:cNvPr id="3" name="Content Placeholder 2"/>
          <p:cNvSpPr>
            <a:spLocks noGrp="1"/>
          </p:cNvSpPr>
          <p:nvPr>
            <p:ph idx="1"/>
          </p:nvPr>
        </p:nvSpPr>
        <p:spPr/>
        <p:txBody>
          <a:bodyPr/>
          <a:lstStyle/>
          <a:p>
            <a:r>
              <a:rPr lang="en-US" dirty="0" smtClean="0"/>
              <a:t>The idea</a:t>
            </a:r>
          </a:p>
          <a:p>
            <a:r>
              <a:rPr lang="en-US" dirty="0"/>
              <a:t>Unified predictable </a:t>
            </a:r>
            <a:r>
              <a:rPr lang="en-US" dirty="0" smtClean="0"/>
              <a:t>interface</a:t>
            </a:r>
          </a:p>
          <a:p>
            <a:r>
              <a:rPr lang="en-US" dirty="0" smtClean="0"/>
              <a:t>Maturity of the underlying protocols</a:t>
            </a:r>
          </a:p>
          <a:p>
            <a:r>
              <a:rPr lang="en-US" dirty="0" smtClean="0"/>
              <a:t>The ease of use</a:t>
            </a:r>
          </a:p>
          <a:p>
            <a:r>
              <a:rPr lang="en-US" dirty="0"/>
              <a:t>V</a:t>
            </a:r>
            <a:r>
              <a:rPr lang="en-US" dirty="0" smtClean="0"/>
              <a:t>ast and expanding adoption</a:t>
            </a:r>
          </a:p>
          <a:p>
            <a:r>
              <a:rPr lang="en-US" dirty="0" smtClean="0"/>
              <a:t>Age of Apps</a:t>
            </a:r>
          </a:p>
          <a:p>
            <a:endParaRPr lang="en-US" dirty="0"/>
          </a:p>
        </p:txBody>
      </p:sp>
      <p:sp>
        <p:nvSpPr>
          <p:cNvPr id="6" name="Text Placeholder 5"/>
          <p:cNvSpPr>
            <a:spLocks noGrp="1"/>
          </p:cNvSpPr>
          <p:nvPr>
            <p:ph type="body" sz="quarter" idx="13"/>
          </p:nvPr>
        </p:nvSpPr>
        <p:spPr/>
        <p:txBody>
          <a:bodyPr/>
          <a:lstStyle/>
          <a:p>
            <a:r>
              <a:rPr lang="en-US" dirty="0" smtClean="0"/>
              <a:t>What is REST?</a:t>
            </a:r>
            <a:endParaRPr lang="en-US" dirty="0"/>
          </a:p>
        </p:txBody>
      </p:sp>
    </p:spTree>
    <p:extLst>
      <p:ext uri="{BB962C8B-B14F-4D97-AF65-F5344CB8AC3E}">
        <p14:creationId xmlns:p14="http://schemas.microsoft.com/office/powerpoint/2010/main" val="166046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 Design patterns</a:t>
            </a:r>
          </a:p>
        </p:txBody>
      </p:sp>
      <p:sp>
        <p:nvSpPr>
          <p:cNvPr id="3" name="Content Placeholder 2"/>
          <p:cNvSpPr>
            <a:spLocks noGrp="1"/>
          </p:cNvSpPr>
          <p:nvPr>
            <p:ph idx="1"/>
          </p:nvPr>
        </p:nvSpPr>
        <p:spPr/>
        <p:txBody>
          <a:bodyPr>
            <a:normAutofit/>
          </a:bodyPr>
          <a:lstStyle/>
          <a:p>
            <a:r>
              <a:rPr lang="en-US" dirty="0"/>
              <a:t>Resources</a:t>
            </a:r>
          </a:p>
          <a:p>
            <a:pPr lvl="1"/>
            <a:r>
              <a:rPr lang="en-US" dirty="0"/>
              <a:t>names</a:t>
            </a:r>
          </a:p>
          <a:p>
            <a:pPr lvl="1"/>
            <a:r>
              <a:rPr lang="en-US" dirty="0"/>
              <a:t>path </a:t>
            </a:r>
            <a:r>
              <a:rPr lang="en-US" dirty="0" smtClean="0"/>
              <a:t>formation</a:t>
            </a:r>
          </a:p>
          <a:p>
            <a:r>
              <a:rPr lang="en-US" dirty="0" smtClean="0"/>
              <a:t>Verbs</a:t>
            </a:r>
          </a:p>
          <a:p>
            <a:pPr lvl="1"/>
            <a:r>
              <a:rPr lang="en-US" dirty="0" err="1" smtClean="0"/>
              <a:t>Idempotency</a:t>
            </a:r>
            <a:endParaRPr lang="en-US" dirty="0" smtClean="0"/>
          </a:p>
          <a:p>
            <a:pPr lvl="1"/>
            <a:r>
              <a:rPr lang="en-US" dirty="0" smtClean="0"/>
              <a:t>Safety, Cache-ability</a:t>
            </a:r>
          </a:p>
        </p:txBody>
      </p:sp>
      <p:sp>
        <p:nvSpPr>
          <p:cNvPr id="6" name="Text Placeholder 5"/>
          <p:cNvSpPr>
            <a:spLocks noGrp="1"/>
          </p:cNvSpPr>
          <p:nvPr>
            <p:ph type="body" sz="quarter" idx="13"/>
          </p:nvPr>
        </p:nvSpPr>
        <p:spPr/>
        <p:txBody>
          <a:bodyPr/>
          <a:lstStyle/>
          <a:p>
            <a:r>
              <a:rPr lang="en-US" dirty="0" smtClean="0"/>
              <a:t>How to design the resources?</a:t>
            </a:r>
            <a:endParaRPr lang="en-US" dirty="0"/>
          </a:p>
        </p:txBody>
      </p:sp>
      <p:sp>
        <p:nvSpPr>
          <p:cNvPr id="4" name="TextBox 3"/>
          <p:cNvSpPr txBox="1"/>
          <p:nvPr/>
        </p:nvSpPr>
        <p:spPr>
          <a:xfrm>
            <a:off x="6100002" y="1502634"/>
            <a:ext cx="5438125" cy="2039287"/>
          </a:xfrm>
          <a:prstGeom prst="rect">
            <a:avLst/>
          </a:prstGeom>
          <a:noFill/>
        </p:spPr>
        <p:txBody>
          <a:bodyPr wrap="none" lIns="0" tIns="0" rIns="0" bIns="0" rtlCol="0">
            <a:noAutofit/>
          </a:bodyPr>
          <a:lstStyle/>
          <a:p>
            <a:pPr>
              <a:lnSpc>
                <a:spcPct val="90000"/>
              </a:lnSpc>
            </a:pPr>
            <a:r>
              <a:rPr lang="en-US" dirty="0" smtClean="0">
                <a:hlinkClick r:id="rId3"/>
              </a:rPr>
              <a:t>GET http://cdom.com/api/v1/customers/1</a:t>
            </a:r>
            <a:endParaRPr lang="en-US" dirty="0" smtClean="0"/>
          </a:p>
          <a:p>
            <a:pPr>
              <a:lnSpc>
                <a:spcPct val="90000"/>
              </a:lnSpc>
            </a:pPr>
            <a:r>
              <a:rPr lang="en-US" dirty="0" smtClean="0">
                <a:hlinkClick r:id="rId4"/>
              </a:rPr>
              <a:t>GET http</a:t>
            </a:r>
            <a:r>
              <a:rPr lang="en-US" dirty="0">
                <a:hlinkClick r:id="rId4"/>
              </a:rPr>
              <a:t>://cdom.com/api/v1/customers/</a:t>
            </a:r>
            <a:r>
              <a:rPr lang="en-US" dirty="0" smtClean="0">
                <a:hlinkClick r:id="rId4"/>
              </a:rPr>
              <a:t>1/orders/1</a:t>
            </a:r>
            <a:endParaRPr lang="en-US" dirty="0" smtClean="0"/>
          </a:p>
          <a:p>
            <a:pPr>
              <a:lnSpc>
                <a:spcPct val="90000"/>
              </a:lnSpc>
            </a:pPr>
            <a:endParaRPr lang="en-US" dirty="0"/>
          </a:p>
          <a:p>
            <a:pPr>
              <a:lnSpc>
                <a:spcPct val="90000"/>
              </a:lnSpc>
            </a:pPr>
            <a:r>
              <a:rPr lang="en-US" dirty="0" smtClean="0"/>
              <a:t>Not Good:</a:t>
            </a:r>
          </a:p>
          <a:p>
            <a:pPr>
              <a:lnSpc>
                <a:spcPct val="90000"/>
              </a:lnSpc>
            </a:pPr>
            <a:r>
              <a:rPr lang="en-US" dirty="0" smtClean="0"/>
              <a:t>GET </a:t>
            </a:r>
            <a:r>
              <a:rPr lang="en-US" dirty="0">
                <a:hlinkClick r:id="rId5"/>
              </a:rPr>
              <a:t>http://cdom.com/api/v1/customers/</a:t>
            </a:r>
            <a:r>
              <a:rPr lang="en-US" dirty="0" smtClean="0">
                <a:hlinkClick r:id="rId5"/>
              </a:rPr>
              <a:t>1?delete=true</a:t>
            </a:r>
            <a:endParaRPr lang="en-US" dirty="0"/>
          </a:p>
          <a:p>
            <a:pPr>
              <a:lnSpc>
                <a:spcPct val="90000"/>
              </a:lnSpc>
            </a:pPr>
            <a:r>
              <a:rPr lang="en-US" dirty="0" smtClean="0"/>
              <a:t>POST </a:t>
            </a:r>
            <a:r>
              <a:rPr lang="en-US" dirty="0">
                <a:hlinkClick r:id="rId3"/>
              </a:rPr>
              <a:t>http://cdom.com/api/v1/customers/1</a:t>
            </a:r>
            <a:r>
              <a:rPr lang="en-US" dirty="0"/>
              <a:t>?delete=true</a:t>
            </a:r>
          </a:p>
          <a:p>
            <a:pPr>
              <a:lnSpc>
                <a:spcPct val="90000"/>
              </a:lnSpc>
            </a:pPr>
            <a:endParaRPr lang="en-US" dirty="0" smtClean="0"/>
          </a:p>
        </p:txBody>
      </p:sp>
    </p:spTree>
    <p:extLst>
      <p:ext uri="{BB962C8B-B14F-4D97-AF65-F5344CB8AC3E}">
        <p14:creationId xmlns:p14="http://schemas.microsoft.com/office/powerpoint/2010/main" val="166046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HTTP verbs</a:t>
            </a:r>
            <a:r>
              <a:rPr lang="en-US" dirty="0"/>
              <a:t>: </a:t>
            </a:r>
            <a:r>
              <a:rPr lang="en-US" dirty="0" err="1" smtClean="0"/>
              <a:t>Idempotency</a:t>
            </a:r>
            <a:r>
              <a:rPr lang="en-US" dirty="0" smtClean="0"/>
              <a:t> and safety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96193170"/>
              </p:ext>
            </p:extLst>
          </p:nvPr>
        </p:nvGraphicFramePr>
        <p:xfrm>
          <a:off x="531813" y="1981200"/>
          <a:ext cx="11125200" cy="2225040"/>
        </p:xfrm>
        <a:graphic>
          <a:graphicData uri="http://schemas.openxmlformats.org/drawingml/2006/table">
            <a:tbl>
              <a:tblPr firstRow="1" bandRow="1">
                <a:tableStyleId>{C083E6E3-FA7D-4D7B-A595-EF9225AFEA82}</a:tableStyleId>
              </a:tblPr>
              <a:tblGrid>
                <a:gridCol w="2225040"/>
                <a:gridCol w="2225040"/>
                <a:gridCol w="2225040"/>
                <a:gridCol w="2225040"/>
                <a:gridCol w="2225040"/>
              </a:tblGrid>
              <a:tr h="370840">
                <a:tc>
                  <a:txBody>
                    <a:bodyPr/>
                    <a:lstStyle/>
                    <a:p>
                      <a:r>
                        <a:rPr lang="en-US" dirty="0" smtClean="0"/>
                        <a:t>Verb</a:t>
                      </a:r>
                      <a:endParaRPr lang="en-US" dirty="0"/>
                    </a:p>
                  </a:txBody>
                  <a:tcPr/>
                </a:tc>
                <a:tc>
                  <a:txBody>
                    <a:bodyPr/>
                    <a:lstStyle/>
                    <a:p>
                      <a:r>
                        <a:rPr lang="en-US" dirty="0" err="1" smtClean="0"/>
                        <a:t>Ideompotency</a:t>
                      </a:r>
                      <a:endParaRPr lang="en-US" dirty="0"/>
                    </a:p>
                  </a:txBody>
                  <a:tcPr/>
                </a:tc>
                <a:tc>
                  <a:txBody>
                    <a:bodyPr/>
                    <a:lstStyle/>
                    <a:p>
                      <a:r>
                        <a:rPr lang="en-US" dirty="0" smtClean="0"/>
                        <a:t>Safety</a:t>
                      </a:r>
                      <a:endParaRPr lang="en-US" dirty="0"/>
                    </a:p>
                  </a:txBody>
                  <a:tcPr/>
                </a:tc>
                <a:tc>
                  <a:txBody>
                    <a:bodyPr/>
                    <a:lstStyle/>
                    <a:p>
                      <a:r>
                        <a:rPr lang="en-US" dirty="0" smtClean="0"/>
                        <a:t>Cached</a:t>
                      </a:r>
                      <a:endParaRPr lang="en-US" dirty="0"/>
                    </a:p>
                  </a:txBody>
                  <a:tcPr/>
                </a:tc>
                <a:tc>
                  <a:txBody>
                    <a:bodyPr/>
                    <a:lstStyle/>
                    <a:p>
                      <a:r>
                        <a:rPr lang="en-US" dirty="0" smtClean="0"/>
                        <a:t>Data/URI length limit</a:t>
                      </a:r>
                      <a:endParaRPr lang="en-US" dirty="0"/>
                    </a:p>
                  </a:txBody>
                  <a:tcPr/>
                </a:tc>
              </a:tr>
              <a:tr h="370840">
                <a:tc>
                  <a:txBody>
                    <a:bodyPr/>
                    <a:lstStyle/>
                    <a:p>
                      <a:r>
                        <a:rPr lang="en-US" dirty="0" smtClean="0"/>
                        <a:t>GET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r>
                        <a:rPr lang="en-US" dirty="0" smtClean="0">
                          <a:latin typeface="Zapf Dingbats"/>
                          <a:ea typeface="Zapf Dingbats"/>
                          <a:cs typeface="Zapf Dingbats"/>
                          <a:sym typeface="Zapf Dingbats"/>
                        </a:rPr>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r>
                        <a:rPr lang="en-US" dirty="0" smtClean="0"/>
                        <a:t>2048 Characters</a:t>
                      </a:r>
                      <a:endParaRPr lang="en-US" dirty="0"/>
                    </a:p>
                  </a:txBody>
                  <a:tcPr/>
                </a:tc>
              </a:tr>
              <a:tr h="370840">
                <a:tc>
                  <a:txBody>
                    <a:bodyPr/>
                    <a:lstStyle/>
                    <a:p>
                      <a:r>
                        <a:rPr lang="en-US" dirty="0" smtClean="0"/>
                        <a:t>PUT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Zapf Dingbats"/>
                          <a:ea typeface="Zapf Dingbats"/>
                          <a:cs typeface="Zapf Dingbats"/>
                        </a:rPr>
                        <a:t>✗</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Zapf Dingbats"/>
                          <a:ea typeface="Zapf Dingbats"/>
                          <a:cs typeface="Zapf Dingbats"/>
                        </a:rPr>
                        <a:t>✗</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Limit</a:t>
                      </a:r>
                    </a:p>
                  </a:txBody>
                  <a:tcPr/>
                </a:tc>
              </a:tr>
              <a:tr h="370840">
                <a:tc>
                  <a:txBody>
                    <a:bodyPr/>
                    <a:lstStyle/>
                    <a:p>
                      <a:r>
                        <a:rPr lang="en-US" dirty="0" smtClean="0"/>
                        <a:t>POST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Zapf Dingbats"/>
                          <a:ea typeface="Zapf Dingbats"/>
                          <a:cs typeface="Zapf Dingbats"/>
                        </a:rPr>
                        <a:t>✗</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Zapf Dingbats"/>
                          <a:ea typeface="Zapf Dingbats"/>
                          <a:cs typeface="Zapf Dingbats"/>
                        </a:rPr>
                        <a:t>✗</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Zapf Dingbats"/>
                          <a:ea typeface="Zapf Dingbats"/>
                          <a:cs typeface="Zapf Dingbats"/>
                        </a:rPr>
                        <a:t>✗</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Limit</a:t>
                      </a:r>
                    </a:p>
                  </a:txBody>
                  <a:tcPr/>
                </a:tc>
              </a:tr>
              <a:tr h="370840">
                <a:tc>
                  <a:txBody>
                    <a:bodyPr/>
                    <a:lstStyle/>
                    <a:p>
                      <a:r>
                        <a:rPr lang="en-US" dirty="0" smtClean="0"/>
                        <a:t>DELETE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Zapf Dingbats"/>
                          <a:ea typeface="Zapf Dingbats"/>
                          <a:cs typeface="Zapf Dingbats"/>
                        </a:rPr>
                        <a:t>✗</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Zapf Dingbats"/>
                          <a:ea typeface="Zapf Dingbats"/>
                          <a:cs typeface="Zapf Dingbats"/>
                        </a:rPr>
                        <a:t>✗</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Depends*</a:t>
                      </a:r>
                    </a:p>
                  </a:txBody>
                  <a:tcPr/>
                </a:tc>
              </a:tr>
              <a:tr h="370840">
                <a:tc>
                  <a:txBody>
                    <a:bodyPr/>
                    <a:lstStyle/>
                    <a:p>
                      <a:r>
                        <a:rPr lang="en-US" dirty="0" smtClean="0"/>
                        <a:t>PATCH**</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Zapf Dingbats"/>
                          <a:ea typeface="Zapf Dingbats"/>
                          <a:cs typeface="Zapf Dingbats"/>
                        </a:rPr>
                        <a:t>✗</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Zapf Dingbats"/>
                          <a:ea typeface="Zapf Dingbats"/>
                          <a:cs typeface="Zapf Dingbats"/>
                        </a:rPr>
                        <a:t>✗</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Zapf Dingbats"/>
                          <a:ea typeface="Zapf Dingbats"/>
                          <a:cs typeface="Zapf Dingbats"/>
                        </a:rPr>
                        <a:t>✗</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Limit</a:t>
                      </a:r>
                    </a:p>
                  </a:txBody>
                  <a:tcPr/>
                </a:tc>
              </a:tr>
            </a:tbl>
          </a:graphicData>
        </a:graphic>
      </p:graphicFrame>
      <p:sp>
        <p:nvSpPr>
          <p:cNvPr id="6" name="Text Placeholder 5"/>
          <p:cNvSpPr>
            <a:spLocks noGrp="1"/>
          </p:cNvSpPr>
          <p:nvPr>
            <p:ph type="body" sz="quarter" idx="13"/>
          </p:nvPr>
        </p:nvSpPr>
        <p:spPr/>
        <p:txBody>
          <a:bodyPr/>
          <a:lstStyle/>
          <a:p>
            <a:r>
              <a:rPr lang="en-US" dirty="0" smtClean="0"/>
              <a:t>How to design the resources?</a:t>
            </a:r>
            <a:endParaRPr lang="en-US" dirty="0"/>
          </a:p>
        </p:txBody>
      </p:sp>
      <p:sp>
        <p:nvSpPr>
          <p:cNvPr id="5" name="TextBox 4"/>
          <p:cNvSpPr txBox="1"/>
          <p:nvPr/>
        </p:nvSpPr>
        <p:spPr>
          <a:xfrm>
            <a:off x="604223" y="4423575"/>
            <a:ext cx="11052790" cy="1374033"/>
          </a:xfrm>
          <a:prstGeom prst="rect">
            <a:avLst/>
          </a:prstGeom>
          <a:noFill/>
        </p:spPr>
        <p:txBody>
          <a:bodyPr wrap="square" lIns="0" tIns="0" rIns="0" bIns="0" rtlCol="0">
            <a:noAutofit/>
          </a:bodyPr>
          <a:lstStyle/>
          <a:p>
            <a:pPr marL="285750" indent="-285750">
              <a:lnSpc>
                <a:spcPct val="90000"/>
              </a:lnSpc>
              <a:buFontTx/>
              <a:buChar char="•"/>
            </a:pPr>
            <a:r>
              <a:rPr lang="en-US" dirty="0" smtClean="0"/>
              <a:t>* Some older HTTP servers, proxies may reject a DELETE request which carry payload.</a:t>
            </a:r>
          </a:p>
          <a:p>
            <a:pPr marL="285750" indent="-285750">
              <a:lnSpc>
                <a:spcPct val="90000"/>
              </a:lnSpc>
              <a:buFontTx/>
              <a:buChar char="•"/>
            </a:pPr>
            <a:r>
              <a:rPr lang="en-US" dirty="0" smtClean="0"/>
              <a:t>** Not supported by all hops </a:t>
            </a:r>
          </a:p>
        </p:txBody>
      </p:sp>
    </p:spTree>
    <p:extLst>
      <p:ext uri="{BB962C8B-B14F-4D97-AF65-F5344CB8AC3E}">
        <p14:creationId xmlns:p14="http://schemas.microsoft.com/office/powerpoint/2010/main" val="302623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JavaOne_16x9_2014-0718">
  <a:themeElements>
    <a:clrScheme name="Java">
      <a:dk1>
        <a:srgbClr val="5F5F5F"/>
      </a:dk1>
      <a:lt1>
        <a:srgbClr val="FFFFFF"/>
      </a:lt1>
      <a:dk2>
        <a:srgbClr val="7F7F7F"/>
      </a:dk2>
      <a:lt2>
        <a:srgbClr val="DCE3E4"/>
      </a:lt2>
      <a:accent1>
        <a:srgbClr val="46575E"/>
      </a:accent1>
      <a:accent2>
        <a:srgbClr val="5382A1"/>
      </a:accent2>
      <a:accent3>
        <a:srgbClr val="8DA6B1"/>
      </a:accent3>
      <a:accent4>
        <a:srgbClr val="5D979A"/>
      </a:accent4>
      <a:accent5>
        <a:srgbClr val="FFA518"/>
      </a:accent5>
      <a:accent6>
        <a:srgbClr val="F05C25"/>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xmlns="" name="Java_16x9_2014-0714" id="{B99EDEF2-DFB1-4D3C-8A0D-D03344A8CC6A}" vid="{B91F7714-C332-46B1-A675-377F1E7D7271}"/>
    </a:ext>
  </a:extLst>
</a:theme>
</file>

<file path=ppt/theme/theme2.xml><?xml version="1.0" encoding="utf-8"?>
<a:theme xmlns:a="http://schemas.openxmlformats.org/drawingml/2006/main" name="Office Theme">
  <a:themeElements>
    <a:clrScheme name="Java">
      <a:dk1>
        <a:srgbClr val="5F5F5F"/>
      </a:dk1>
      <a:lt1>
        <a:srgbClr val="FFFFFF"/>
      </a:lt1>
      <a:dk2>
        <a:srgbClr val="7F7F7F"/>
      </a:dk2>
      <a:lt2>
        <a:srgbClr val="DCE3E4"/>
      </a:lt2>
      <a:accent1>
        <a:srgbClr val="46575E"/>
      </a:accent1>
      <a:accent2>
        <a:srgbClr val="5382A1"/>
      </a:accent2>
      <a:accent3>
        <a:srgbClr val="8DA6B1"/>
      </a:accent3>
      <a:accent4>
        <a:srgbClr val="5D979A"/>
      </a:accent4>
      <a:accent5>
        <a:srgbClr val="FFA518"/>
      </a:accent5>
      <a:accent6>
        <a:srgbClr val="F05C25"/>
      </a:accent6>
      <a:hlink>
        <a:srgbClr val="5D979A"/>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Java">
      <a:dk1>
        <a:srgbClr val="5F5F5F"/>
      </a:dk1>
      <a:lt1>
        <a:srgbClr val="FFFFFF"/>
      </a:lt1>
      <a:dk2>
        <a:srgbClr val="7F7F7F"/>
      </a:dk2>
      <a:lt2>
        <a:srgbClr val="DCE3E4"/>
      </a:lt2>
      <a:accent1>
        <a:srgbClr val="46575E"/>
      </a:accent1>
      <a:accent2>
        <a:srgbClr val="5382A1"/>
      </a:accent2>
      <a:accent3>
        <a:srgbClr val="8DA6B1"/>
      </a:accent3>
      <a:accent4>
        <a:srgbClr val="5D979A"/>
      </a:accent4>
      <a:accent5>
        <a:srgbClr val="FFA518"/>
      </a:accent5>
      <a:accent6>
        <a:srgbClr val="F05C25"/>
      </a:accent6>
      <a:hlink>
        <a:srgbClr val="5D979A"/>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JavaOne_16x9_2014-0718</Template>
  <TotalTime>8641</TotalTime>
  <Words>2389</Words>
  <Application>Microsoft Macintosh PowerPoint</Application>
  <PresentationFormat>Custom</PresentationFormat>
  <Paragraphs>458</Paragraphs>
  <Slides>46</Slides>
  <Notes>46</Notes>
  <HiddenSlides>1</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JavaOne_16x9_2014-0718</vt:lpstr>
      <vt:lpstr>PowerPoint Presentation</vt:lpstr>
      <vt:lpstr>Real-World RESTful Service Development Problems and Solutions</vt:lpstr>
      <vt:lpstr>PowerPoint Presentation</vt:lpstr>
      <vt:lpstr>Program Agenda</vt:lpstr>
      <vt:lpstr>Speaker</vt:lpstr>
      <vt:lpstr>Basics of RESTful services and Java</vt:lpstr>
      <vt:lpstr>REST Basics </vt:lpstr>
      <vt:lpstr>Resource Design patterns</vt:lpstr>
      <vt:lpstr>HTTP verbs: Idempotency and safety</vt:lpstr>
      <vt:lpstr>Request/Response patterns</vt:lpstr>
      <vt:lpstr>Request and Response….</vt:lpstr>
      <vt:lpstr>Content Negotiation</vt:lpstr>
      <vt:lpstr>Content Negotiation</vt:lpstr>
      <vt:lpstr>Resource Versioning</vt:lpstr>
      <vt:lpstr>Validation</vt:lpstr>
      <vt:lpstr>Exception Handling</vt:lpstr>
      <vt:lpstr>A little bit of security</vt:lpstr>
      <vt:lpstr>Authentication</vt:lpstr>
      <vt:lpstr>Access control</vt:lpstr>
      <vt:lpstr>Auditing/ Access logs</vt:lpstr>
      <vt:lpstr>Performance matters!</vt:lpstr>
      <vt:lpstr>Caching</vt:lpstr>
      <vt:lpstr>Caching</vt:lpstr>
      <vt:lpstr>Caching</vt:lpstr>
      <vt:lpstr>Caching</vt:lpstr>
      <vt:lpstr>PowerPoint Presentation</vt:lpstr>
      <vt:lpstr>Caching</vt:lpstr>
      <vt:lpstr>Partial Updates &amp; HTTP PATCH</vt:lpstr>
      <vt:lpstr>Partial Updates &amp; HTTP PATCH</vt:lpstr>
      <vt:lpstr>Partial Updates &amp; HTTP PATCH</vt:lpstr>
      <vt:lpstr>Asynchronous And long running jobs in REST </vt:lpstr>
      <vt:lpstr>Asynchronous And long running jobs in REST </vt:lpstr>
      <vt:lpstr>Asynchronous And long running jobs in REST </vt:lpstr>
      <vt:lpstr>Asynchronous And long running jobs in REST </vt:lpstr>
      <vt:lpstr>Few more topics</vt:lpstr>
      <vt:lpstr>Response Paginating</vt:lpstr>
      <vt:lpstr>Response Paginating Patterns</vt:lpstr>
      <vt:lpstr>Throttling Patterns</vt:lpstr>
      <vt:lpstr>Throttling Patterns</vt:lpstr>
      <vt:lpstr>Throttling Patterns</vt:lpstr>
      <vt:lpstr>REST and plug-ability and extensibility</vt:lpstr>
      <vt:lpstr>REST extensibility</vt:lpstr>
      <vt:lpstr>WebHooks</vt:lpstr>
      <vt:lpstr>PowerPoint Presentation</vt:lpstr>
      <vt:lpstr>Resources</vt:lpstr>
      <vt:lpstr>PowerPoint Presentation</vt:lpstr>
    </vt:vector>
  </TitlesOfParts>
  <Company>Oracle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How to Use the PowerPoint Template</dc:title>
  <dc:creator>RWCRAWFO</dc:creator>
  <cp:keywords/>
  <cp:lastModifiedBy>Masoud Kalali</cp:lastModifiedBy>
  <cp:revision>329</cp:revision>
  <cp:lastPrinted>2014-07-15T22:40:20Z</cp:lastPrinted>
  <dcterms:created xsi:type="dcterms:W3CDTF">2014-07-21T22:14:47Z</dcterms:created>
  <dcterms:modified xsi:type="dcterms:W3CDTF">2014-09-30T03:27:42Z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2343037</vt:lpwstr>
  </property>
  <property fmtid="{D5CDD505-2E9C-101B-9397-08002B2CF9AE}" pid="3" name="NXPowerLiteSettings">
    <vt:lpwstr>F98007B004F000</vt:lpwstr>
  </property>
  <property fmtid="{D5CDD505-2E9C-101B-9397-08002B2CF9AE}" pid="4" name="NXPowerLiteVersion">
    <vt:lpwstr>D5.0.2</vt:lpwstr>
  </property>
</Properties>
</file>