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372" r:id="rId3"/>
    <p:sldId id="373" r:id="rId4"/>
    <p:sldId id="414" r:id="rId5"/>
    <p:sldId id="412" r:id="rId6"/>
    <p:sldId id="264" r:id="rId7"/>
    <p:sldId id="420" r:id="rId8"/>
    <p:sldId id="258" r:id="rId9"/>
    <p:sldId id="418" r:id="rId10"/>
    <p:sldId id="415" r:id="rId11"/>
    <p:sldId id="416" r:id="rId12"/>
    <p:sldId id="417" r:id="rId13"/>
    <p:sldId id="419" r:id="rId14"/>
    <p:sldId id="298" r:id="rId15"/>
    <p:sldId id="315" r:id="rId16"/>
    <p:sldId id="316" r:id="rId17"/>
    <p:sldId id="318" r:id="rId18"/>
    <p:sldId id="259" r:id="rId19"/>
    <p:sldId id="321" r:id="rId20"/>
    <p:sldId id="319" r:id="rId21"/>
    <p:sldId id="320" r:id="rId22"/>
    <p:sldId id="323" r:id="rId23"/>
    <p:sldId id="325" r:id="rId24"/>
    <p:sldId id="326" r:id="rId25"/>
    <p:sldId id="324" r:id="rId26"/>
    <p:sldId id="327" r:id="rId27"/>
    <p:sldId id="329" r:id="rId28"/>
    <p:sldId id="330" r:id="rId29"/>
    <p:sldId id="331" r:id="rId30"/>
    <p:sldId id="300" r:id="rId31"/>
    <p:sldId id="332" r:id="rId32"/>
    <p:sldId id="334" r:id="rId33"/>
    <p:sldId id="328" r:id="rId34"/>
    <p:sldId id="335" r:id="rId35"/>
    <p:sldId id="367" r:id="rId36"/>
    <p:sldId id="301" r:id="rId37"/>
    <p:sldId id="368" r:id="rId38"/>
    <p:sldId id="263" r:id="rId39"/>
    <p:sldId id="360" r:id="rId40"/>
    <p:sldId id="361" r:id="rId41"/>
    <p:sldId id="374" r:id="rId42"/>
    <p:sldId id="375" r:id="rId43"/>
    <p:sldId id="376" r:id="rId44"/>
    <p:sldId id="438" r:id="rId45"/>
    <p:sldId id="363" r:id="rId46"/>
    <p:sldId id="439" r:id="rId47"/>
    <p:sldId id="442" r:id="rId48"/>
    <p:sldId id="364" r:id="rId49"/>
    <p:sldId id="444" r:id="rId50"/>
    <p:sldId id="381" r:id="rId51"/>
    <p:sldId id="382" r:id="rId52"/>
    <p:sldId id="383" r:id="rId53"/>
    <p:sldId id="384" r:id="rId54"/>
    <p:sldId id="380" r:id="rId55"/>
    <p:sldId id="446" r:id="rId56"/>
    <p:sldId id="447" r:id="rId57"/>
    <p:sldId id="450" r:id="rId58"/>
    <p:sldId id="448" r:id="rId59"/>
    <p:sldId id="449" r:id="rId60"/>
    <p:sldId id="421" r:id="rId61"/>
    <p:sldId id="422" r:id="rId62"/>
    <p:sldId id="440" r:id="rId63"/>
    <p:sldId id="266" r:id="rId64"/>
    <p:sldId id="308" r:id="rId65"/>
    <p:sldId id="313" r:id="rId66"/>
    <p:sldId id="396" r:id="rId67"/>
    <p:sldId id="314" r:id="rId68"/>
    <p:sldId id="397" r:id="rId69"/>
    <p:sldId id="427" r:id="rId70"/>
    <p:sldId id="425" r:id="rId71"/>
    <p:sldId id="371" r:id="rId72"/>
    <p:sldId id="270" r:id="rId73"/>
    <p:sldId id="398" r:id="rId74"/>
    <p:sldId id="311" r:id="rId75"/>
    <p:sldId id="402" r:id="rId76"/>
    <p:sldId id="406" r:id="rId77"/>
    <p:sldId id="273" r:id="rId78"/>
    <p:sldId id="357" r:id="rId79"/>
    <p:sldId id="359" r:id="rId80"/>
    <p:sldId id="275" r:id="rId81"/>
    <p:sldId id="429" r:id="rId82"/>
    <p:sldId id="430" r:id="rId83"/>
    <p:sldId id="431" r:id="rId84"/>
    <p:sldId id="276" r:id="rId85"/>
    <p:sldId id="353" r:id="rId86"/>
    <p:sldId id="354" r:id="rId87"/>
    <p:sldId id="355" r:id="rId88"/>
    <p:sldId id="277" r:id="rId89"/>
    <p:sldId id="352" r:id="rId90"/>
    <p:sldId id="441" r:id="rId91"/>
    <p:sldId id="348" r:id="rId92"/>
    <p:sldId id="351" r:id="rId93"/>
    <p:sldId id="278" r:id="rId94"/>
    <p:sldId id="347" r:id="rId95"/>
    <p:sldId id="339" r:id="rId96"/>
    <p:sldId id="342" r:id="rId97"/>
    <p:sldId id="411" r:id="rId98"/>
    <p:sldId id="280" r:id="rId99"/>
    <p:sldId id="362" r:id="rId100"/>
    <p:sldId id="281" r:id="rId101"/>
    <p:sldId id="282" r:id="rId102"/>
    <p:sldId id="284" r:id="rId103"/>
    <p:sldId id="285" r:id="rId104"/>
    <p:sldId id="336" r:id="rId105"/>
    <p:sldId id="286" r:id="rId106"/>
    <p:sldId id="338" r:id="rId107"/>
    <p:sldId id="337" r:id="rId108"/>
    <p:sldId id="436" r:id="rId109"/>
    <p:sldId id="443" r:id="rId110"/>
    <p:sldId id="294" r:id="rId111"/>
    <p:sldId id="295" r:id="rId112"/>
    <p:sldId id="296" r:id="rId113"/>
    <p:sldId id="297" r:id="rId114"/>
    <p:sldId id="292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046" autoAdjust="0"/>
  </p:normalViewPr>
  <p:slideViewPr>
    <p:cSldViewPr>
      <p:cViewPr varScale="1">
        <p:scale>
          <a:sx n="81" d="100"/>
          <a:sy n="81" d="100"/>
        </p:scale>
        <p:origin x="-1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viewProps" Target="viewProps.xml"/><Relationship Id="rId121" Type="http://schemas.openxmlformats.org/officeDocument/2006/relationships/theme" Target="theme/theme1.xml"/><Relationship Id="rId12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notesMaster" Target="notesMasters/notesMaster1.xml"/><Relationship Id="rId117" Type="http://schemas.openxmlformats.org/officeDocument/2006/relationships/handoutMaster" Target="handoutMasters/handoutMaster1.xml"/><Relationship Id="rId118" Type="http://schemas.openxmlformats.org/officeDocument/2006/relationships/printerSettings" Target="printerSettings/printerSettings1.bin"/><Relationship Id="rId119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C7FC-F12B-41FA-8379-95FF3BC9191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653CB-8F73-44FA-A8E3-FFDD88CDEF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4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0132-2BC1-45F8-B390-D55375925DA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C13AA-97FB-45C9-848F-350DE891F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03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Re: "Unnecessary UI Component Bindings" you may want to mention a gotcha with </a:t>
            </a:r>
            <a:r>
              <a:rPr lang="en-US" dirty="0" err="1" smtClean="0"/>
              <a:t>setPropertyActionListener</a:t>
            </a:r>
            <a:r>
              <a:rPr lang="en-US" dirty="0" smtClean="0"/>
              <a:t>: since it is a child of the command component, it is called after the action="" or </a:t>
            </a:r>
            <a:r>
              <a:rPr lang="en-US" dirty="0" err="1" smtClean="0"/>
              <a:t>actionListener</a:t>
            </a:r>
            <a:r>
              <a:rPr lang="en-US" dirty="0" smtClean="0"/>
              <a:t>="" method is called (that's why we used &lt;f:param&gt; in eServices)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javax.faces.VALIDATE_EMPTY_FIELDS</a:t>
            </a:r>
            <a:r>
              <a:rPr lang="en-US" dirty="0" smtClean="0"/>
              <a:t>: auto is default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JSFUnit</a:t>
            </a:r>
            <a:r>
              <a:rPr lang="en-US" dirty="0" smtClean="0"/>
              <a:t>,</a:t>
            </a:r>
            <a:r>
              <a:rPr lang="en-US" baseline="0" dirty="0" smtClean="0"/>
              <a:t> Sonar, and </a:t>
            </a:r>
            <a:r>
              <a:rPr lang="en-US" baseline="0" dirty="0" err="1" smtClean="0"/>
              <a:t>JTest</a:t>
            </a:r>
            <a:r>
              <a:rPr lang="en-US" baseline="0" dirty="0" smtClean="0"/>
              <a:t> do static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666FD-9788-4DA3-8A23-13685FA9B8E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F00FB-9513-4A93-9716-EA3EC835DBD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</a:t>
            </a:r>
            <a:r>
              <a:rPr lang="en-US" baseline="0" dirty="0" smtClean="0"/>
              <a:t> if all of these </a:t>
            </a:r>
            <a:r>
              <a:rPr lang="en-US" baseline="0" dirty="0" err="1" smtClean="0"/>
              <a:t>antipatterns</a:t>
            </a:r>
            <a:r>
              <a:rPr lang="en-US" baseline="0" dirty="0" smtClean="0"/>
              <a:t> are obvious to you, they may not be for all members of the team.</a:t>
            </a:r>
          </a:p>
          <a:p>
            <a:r>
              <a:rPr lang="en-US" baseline="0" dirty="0" smtClean="0"/>
              <a:t>It's important that everyone understands how to avoid these pitfalls.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differences between</a:t>
            </a:r>
            <a:r>
              <a:rPr lang="en-US" baseline="0" dirty="0" smtClean="0"/>
              <a:t> CDI injection and Managed Beans (scopes)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differences between</a:t>
            </a:r>
            <a:r>
              <a:rPr lang="en-US" baseline="0" dirty="0" smtClean="0"/>
              <a:t> CDI injection and Managed Beans (scopes)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differences between</a:t>
            </a:r>
            <a:r>
              <a:rPr lang="en-US" baseline="0" dirty="0" smtClean="0"/>
              <a:t> CDI injection and Managed Beans (scopes)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C13AA-97FB-45C9-848F-350DE891F76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3201"/>
            <a:ext cx="8077200" cy="152399"/>
          </a:xfrm>
        </p:spPr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53201"/>
            <a:ext cx="8077200" cy="1523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>
              <a:lumMod val="50000"/>
            </a:schemeClr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JavaServer</a:t>
            </a:r>
            <a:r>
              <a:rPr lang="en-US" dirty="0"/>
              <a:t> Faces </a:t>
            </a:r>
            <a:r>
              <a:rPr lang="en-US" dirty="0" err="1"/>
              <a:t>Antipatterns</a:t>
            </a:r>
            <a:r>
              <a:rPr lang="en-US" dirty="0"/>
              <a:t> and Best Practices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Kito D. Mann</a:t>
            </a:r>
          </a:p>
          <a:p>
            <a:r>
              <a:rPr lang="en-US" dirty="0" smtClean="0"/>
              <a:t>Principal Consultant</a:t>
            </a:r>
          </a:p>
        </p:txBody>
      </p:sp>
      <p:pic>
        <p:nvPicPr>
          <p:cNvPr id="5" name="Picture 4" descr="Virtua_logo_medium_transparent.pn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458586" y="4800600"/>
            <a:ext cx="2884814" cy="5164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Several hundred or thousand lines</a:t>
            </a:r>
            <a:endParaRPr lang="en-US" dirty="0"/>
          </a:p>
          <a:p>
            <a:pPr lvl="0"/>
            <a:r>
              <a:rPr lang="en-US" dirty="0" smtClean="0"/>
              <a:t>Unnecessary comments</a:t>
            </a:r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Null input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JSF 2: </a:t>
            </a:r>
            <a:r>
              <a:rPr lang="en-US" dirty="0" err="1" smtClean="0"/>
              <a:t>javax.faces.INTERPRET_EMPTY_STRING_SUBMITTED_VALUES_AS_NULL</a:t>
            </a:r>
            <a:r>
              <a:rPr lang="en-US" dirty="0" smtClean="0"/>
              <a:t> context parameter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Validating empty fields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JSF 1.x: </a:t>
            </a:r>
            <a:r>
              <a:rPr lang="en-US" dirty="0" err="1" smtClean="0"/>
              <a:t>Validators</a:t>
            </a:r>
            <a:r>
              <a:rPr lang="en-US" dirty="0" smtClean="0"/>
              <a:t> not called for empty values</a:t>
            </a:r>
          </a:p>
          <a:p>
            <a:r>
              <a:rPr lang="en-US" dirty="0" smtClean="0"/>
              <a:t>JSF 2: </a:t>
            </a:r>
            <a:r>
              <a:rPr lang="en-US" dirty="0" err="1" smtClean="0"/>
              <a:t>javax.faces.VALIDATE_EMPTY_FIELDS</a:t>
            </a:r>
            <a:r>
              <a:rPr lang="en-US" dirty="0" smtClean="0"/>
              <a:t> context parameter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constants or </a:t>
            </a:r>
            <a:r>
              <a:rPr lang="en-US" dirty="0" err="1" smtClean="0"/>
              <a:t>enums</a:t>
            </a:r>
            <a:r>
              <a:rPr lang="en-US" dirty="0" smtClean="0"/>
              <a:t> for action method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public </a:t>
            </a:r>
            <a:r>
              <a:rPr lang="en-US" sz="2200" b="1" dirty="0" err="1" smtClean="0"/>
              <a:t>enum</a:t>
            </a:r>
            <a:r>
              <a:rPr lang="en-US" sz="2200" b="1" dirty="0" smtClean="0"/>
              <a:t> Outcome {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</a:t>
            </a:r>
            <a:r>
              <a:rPr lang="en-US" sz="2200" i="1" dirty="0" smtClean="0"/>
              <a:t>SUCCESS, FAILURE, PREVIOUS, NEXT, ERROR;</a:t>
            </a:r>
          </a:p>
          <a:p>
            <a:pPr>
              <a:buNone/>
            </a:pPr>
            <a:r>
              <a:rPr lang="en-US" sz="2200" dirty="0" smtClean="0"/>
              <a:t>    </a:t>
            </a:r>
          </a:p>
          <a:p>
            <a:pPr>
              <a:buNone/>
            </a:pPr>
            <a:r>
              <a:rPr lang="en-US" sz="2200" dirty="0" smtClean="0"/>
              <a:t>    @Override</a:t>
            </a:r>
          </a:p>
          <a:p>
            <a:pPr>
              <a:buNone/>
            </a:pPr>
            <a:r>
              <a:rPr lang="en-US" sz="2200" dirty="0" smtClean="0"/>
              <a:t>    </a:t>
            </a:r>
            <a:r>
              <a:rPr lang="en-US" sz="2200" b="1" dirty="0" smtClean="0"/>
              <a:t>public String </a:t>
            </a:r>
            <a:r>
              <a:rPr lang="en-US" sz="2200" b="1" dirty="0" err="1" smtClean="0"/>
              <a:t>toString</a:t>
            </a:r>
            <a:r>
              <a:rPr lang="en-US" sz="2200" b="1" dirty="0" smtClean="0"/>
              <a:t>()</a:t>
            </a:r>
          </a:p>
          <a:p>
            <a:pPr>
              <a:buNone/>
            </a:pPr>
            <a:r>
              <a:rPr lang="en-US" sz="2200" dirty="0" smtClean="0"/>
              <a:t>    {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return </a:t>
            </a:r>
            <a:r>
              <a:rPr lang="en-US" sz="2200" b="1" dirty="0" err="1" smtClean="0"/>
              <a:t>super.toString</a:t>
            </a:r>
            <a:r>
              <a:rPr lang="en-US" sz="2200" b="1" dirty="0" smtClean="0"/>
              <a:t>().</a:t>
            </a:r>
            <a:r>
              <a:rPr lang="en-US" sz="2200" b="1" dirty="0" err="1" smtClean="0"/>
              <a:t>toLowerCase</a:t>
            </a:r>
            <a:r>
              <a:rPr lang="en-US" sz="2200" b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}</a:t>
            </a:r>
          </a:p>
          <a:p>
            <a:pPr>
              <a:buNone/>
            </a:pPr>
            <a:r>
              <a:rPr lang="en-US" sz="2200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constants or </a:t>
            </a:r>
            <a:r>
              <a:rPr lang="en-US" dirty="0" err="1" smtClean="0"/>
              <a:t>enums</a:t>
            </a:r>
            <a:r>
              <a:rPr lang="en-US" dirty="0" smtClean="0"/>
              <a:t> for action method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b="1" dirty="0" smtClean="0"/>
              <a:t>public Outcome </a:t>
            </a:r>
            <a:r>
              <a:rPr lang="en-US" sz="2200" b="1" dirty="0" err="1" smtClean="0"/>
              <a:t>updateWidget</a:t>
            </a:r>
            <a:r>
              <a:rPr lang="en-US" sz="2200" b="1" dirty="0" smtClean="0"/>
              <a:t>() {</a:t>
            </a:r>
          </a:p>
          <a:p>
            <a:pPr>
              <a:buNone/>
            </a:pPr>
            <a:r>
              <a:rPr lang="en-US" sz="2200" b="1" dirty="0" smtClean="0"/>
              <a:t>        ....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return </a:t>
            </a:r>
            <a:r>
              <a:rPr lang="en-US" sz="2200" b="1" dirty="0" err="1" smtClean="0"/>
              <a:t>Outcome.</a:t>
            </a:r>
            <a:r>
              <a:rPr lang="en-US" sz="2200" b="1" i="1" dirty="0" err="1" smtClean="0"/>
              <a:t>SUCCESS</a:t>
            </a:r>
            <a:r>
              <a:rPr lang="en-US" sz="2200" b="1" i="1" dirty="0" smtClean="0"/>
              <a:t>;</a:t>
            </a:r>
          </a:p>
          <a:p>
            <a:pPr>
              <a:buNone/>
            </a:pPr>
            <a:r>
              <a:rPr lang="en-US" sz="2200" dirty="0" smtClean="0"/>
              <a:t>    }</a:t>
            </a:r>
            <a:endParaRPr lang="en-US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mtClean="0"/>
              <a:t>Build a library of composite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Standardize behavior and look and feel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Build a library of composite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Standardize behavior and look and feel</a:t>
            </a:r>
          </a:p>
          <a:p>
            <a:pPr lvl="0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Input control layout</a:t>
            </a:r>
          </a:p>
          <a:p>
            <a:pPr lvl="1"/>
            <a:r>
              <a:rPr lang="en-US" dirty="0" smtClean="0"/>
              <a:t>Panels</a:t>
            </a:r>
          </a:p>
          <a:p>
            <a:pPr lvl="1"/>
            <a:r>
              <a:rPr lang="en-US" dirty="0" smtClean="0"/>
              <a:t>Buttons</a:t>
            </a:r>
          </a:p>
          <a:p>
            <a:pPr lvl="1"/>
            <a:r>
              <a:rPr lang="en-US" dirty="0" smtClean="0"/>
              <a:t>Icons</a:t>
            </a:r>
          </a:p>
          <a:p>
            <a:pPr lvl="1"/>
            <a:r>
              <a:rPr lang="en-US" dirty="0" smtClean="0"/>
              <a:t>Forms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Build a library of composite components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&lt;html </a:t>
            </a:r>
            <a:r>
              <a:rPr lang="en-US" dirty="0" err="1"/>
              <a:t>xmlns</a:t>
            </a:r>
            <a:r>
              <a:rPr lang="en-US" dirty="0"/>
              <a:t>="http://www.w3.org/1999/</a:t>
            </a:r>
            <a:r>
              <a:rPr lang="en-US" dirty="0" err="1"/>
              <a:t>xhtml</a:t>
            </a:r>
            <a:r>
              <a:rPr lang="en-US" dirty="0"/>
              <a:t>"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xmlns:h</a:t>
            </a:r>
            <a:r>
              <a:rPr lang="en-US" dirty="0"/>
              <a:t>="http://</a:t>
            </a:r>
            <a:r>
              <a:rPr lang="en-US" dirty="0" err="1"/>
              <a:t>java.sun.com</a:t>
            </a:r>
            <a:r>
              <a:rPr lang="en-US" dirty="0"/>
              <a:t>/</a:t>
            </a:r>
            <a:r>
              <a:rPr lang="en-US" dirty="0" err="1"/>
              <a:t>jsf</a:t>
            </a:r>
            <a:r>
              <a:rPr lang="en-US" dirty="0"/>
              <a:t>/html"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xmlns:composite</a:t>
            </a:r>
            <a:r>
              <a:rPr lang="en-US" dirty="0"/>
              <a:t>="http://</a:t>
            </a:r>
            <a:r>
              <a:rPr lang="en-US" dirty="0" err="1"/>
              <a:t>java.sun.com</a:t>
            </a:r>
            <a:r>
              <a:rPr lang="en-US" dirty="0"/>
              <a:t>/</a:t>
            </a:r>
            <a:r>
              <a:rPr lang="en-US" dirty="0" err="1"/>
              <a:t>jsf</a:t>
            </a:r>
            <a:r>
              <a:rPr lang="en-US" dirty="0"/>
              <a:t>/composite"&gt;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&lt;</a:t>
            </a:r>
            <a:r>
              <a:rPr lang="en-US" dirty="0" err="1"/>
              <a:t>composite:interface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	&lt;</a:t>
            </a:r>
            <a:r>
              <a:rPr lang="en-US" dirty="0" err="1"/>
              <a:t>composite:attribute</a:t>
            </a:r>
            <a:r>
              <a:rPr lang="en-US" dirty="0"/>
              <a:t> name="label" /&gt;</a:t>
            </a:r>
          </a:p>
          <a:p>
            <a:pPr>
              <a:buNone/>
            </a:pPr>
            <a:r>
              <a:rPr lang="en-US" dirty="0"/>
              <a:t>	&lt;</a:t>
            </a:r>
            <a:r>
              <a:rPr lang="en-US" dirty="0" err="1"/>
              <a:t>composite:attribute</a:t>
            </a:r>
            <a:r>
              <a:rPr lang="en-US" dirty="0"/>
              <a:t> name="value" required="true" /&gt;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composite:interface</a:t>
            </a:r>
            <a:r>
              <a:rPr lang="en-US" dirty="0"/>
              <a:t>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&lt;</a:t>
            </a:r>
            <a:r>
              <a:rPr lang="en-US" dirty="0" err="1"/>
              <a:t>composite:implementation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	&lt;</a:t>
            </a:r>
            <a:r>
              <a:rPr lang="en-US" dirty="0" err="1"/>
              <a:t>h:outputLabel</a:t>
            </a:r>
            <a:r>
              <a:rPr lang="en-US" dirty="0"/>
              <a:t> for="input" value="#{</a:t>
            </a:r>
            <a:r>
              <a:rPr lang="en-US" dirty="0" err="1"/>
              <a:t>cc.attrs.label</a:t>
            </a:r>
            <a:r>
              <a:rPr lang="en-US" dirty="0"/>
              <a:t>}" /&gt;</a:t>
            </a:r>
          </a:p>
          <a:p>
            <a:pPr>
              <a:buNone/>
            </a:pPr>
            <a:r>
              <a:rPr lang="en-US" dirty="0"/>
              <a:t>	&lt;</a:t>
            </a:r>
            <a:r>
              <a:rPr lang="en-US" dirty="0" err="1"/>
              <a:t>h:inputText</a:t>
            </a:r>
            <a:r>
              <a:rPr lang="en-US" dirty="0"/>
              <a:t> id="input" value="#{</a:t>
            </a:r>
            <a:r>
              <a:rPr lang="en-US" dirty="0" err="1"/>
              <a:t>cc.attrs.value</a:t>
            </a:r>
            <a:r>
              <a:rPr lang="en-US" dirty="0"/>
              <a:t>}" /&gt;</a:t>
            </a:r>
          </a:p>
          <a:p>
            <a:pPr>
              <a:buNone/>
            </a:pPr>
            <a:r>
              <a:rPr lang="en-US" dirty="0"/>
              <a:t>&lt;/</a:t>
            </a:r>
            <a:r>
              <a:rPr lang="en-US" dirty="0" err="1"/>
              <a:t>composite:implementation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&lt;/html&gt;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team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Documentation</a:t>
            </a:r>
          </a:p>
          <a:p>
            <a:pPr lvl="0"/>
            <a:r>
              <a:rPr lang="en-US" dirty="0" smtClean="0"/>
              <a:t>Coding guidelines</a:t>
            </a:r>
          </a:p>
          <a:p>
            <a:pPr lvl="0"/>
            <a:r>
              <a:rPr lang="en-US" dirty="0" smtClean="0"/>
              <a:t>Code review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0"/>
            <a:r>
              <a:rPr lang="en-US" dirty="0" smtClean="0"/>
              <a:t>Build process</a:t>
            </a:r>
          </a:p>
          <a:p>
            <a:pPr lvl="0"/>
            <a:r>
              <a:rPr lang="en-US" dirty="0" smtClean="0"/>
              <a:t>Continuous integration</a:t>
            </a:r>
          </a:p>
          <a:p>
            <a:pPr lvl="0"/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Best Practices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Externalize all messages to resource </a:t>
            </a:r>
            <a:r>
              <a:rPr lang="en-US" dirty="0" smtClean="0"/>
              <a:t>bundles</a:t>
            </a:r>
          </a:p>
          <a:p>
            <a:r>
              <a:rPr lang="en-US" dirty="0"/>
              <a:t>Use another object for state in </a:t>
            </a:r>
            <a:r>
              <a:rPr lang="en-US" dirty="0" err="1"/>
              <a:t>PhaseListeners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308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Several hundred or thousand lines</a:t>
            </a:r>
            <a:endParaRPr lang="en-US" dirty="0"/>
          </a:p>
          <a:p>
            <a:pPr lvl="0"/>
            <a:r>
              <a:rPr lang="en-US" dirty="0" smtClean="0"/>
              <a:t>Unnecessary comments</a:t>
            </a:r>
          </a:p>
          <a:p>
            <a:pPr lvl="0"/>
            <a:r>
              <a:rPr lang="en-US" dirty="0" smtClean="0"/>
              <a:t>Very complicated view that uses Ajax</a:t>
            </a:r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dirty="0" smtClean="0"/>
              <a:t>R</a:t>
            </a:r>
            <a:endParaRPr lang="en-US" sz="1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dirty="0" smtClean="0"/>
              <a:t>RT</a:t>
            </a:r>
            <a:endParaRPr lang="en-US" sz="1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dirty="0" smtClean="0"/>
              <a:t>RTF</a:t>
            </a:r>
            <a:endParaRPr lang="en-US" sz="1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dirty="0" smtClean="0"/>
              <a:t>RTFM</a:t>
            </a:r>
            <a:endParaRPr lang="en-US" sz="1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+mj-ea"/>
                <a:cs typeface="+mj-cs"/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http://www.javaserverfaces.org</a:t>
            </a:r>
          </a:p>
          <a:p>
            <a:r>
              <a:rPr lang="en-US" dirty="0" smtClean="0"/>
              <a:t>http://www.jsfcentral.com</a:t>
            </a:r>
          </a:p>
          <a:p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Core JSF</a:t>
            </a:r>
          </a:p>
          <a:p>
            <a:pPr lvl="1"/>
            <a:r>
              <a:rPr lang="en-US" dirty="0" smtClean="0"/>
              <a:t>JSF: The Complete Reference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Several hundred or thousand lines</a:t>
            </a:r>
            <a:endParaRPr lang="en-US" dirty="0"/>
          </a:p>
          <a:p>
            <a:pPr lvl="0"/>
            <a:r>
              <a:rPr lang="en-US" dirty="0" smtClean="0"/>
              <a:t>Unnecessary comments</a:t>
            </a:r>
          </a:p>
          <a:p>
            <a:pPr lvl="0"/>
            <a:r>
              <a:rPr lang="en-US" dirty="0" smtClean="0"/>
              <a:t>Very complicated view that uses Ajax</a:t>
            </a:r>
          </a:p>
          <a:p>
            <a:pPr lvl="0"/>
            <a:r>
              <a:rPr lang="en-US" dirty="0" smtClean="0"/>
              <a:t>Business logic in backing beans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Several hundred or thousand lines</a:t>
            </a:r>
            <a:endParaRPr lang="en-US" dirty="0"/>
          </a:p>
          <a:p>
            <a:pPr lvl="0"/>
            <a:r>
              <a:rPr lang="en-US" dirty="0" smtClean="0"/>
              <a:t>Unnecessary comments</a:t>
            </a:r>
          </a:p>
          <a:p>
            <a:pPr lvl="0"/>
            <a:r>
              <a:rPr lang="en-US" dirty="0" smtClean="0"/>
              <a:t>Very complicated view that uses Ajax</a:t>
            </a:r>
          </a:p>
          <a:p>
            <a:pPr lvl="0"/>
            <a:r>
              <a:rPr lang="en-US" dirty="0" smtClean="0"/>
              <a:t>Business logic in backing beans</a:t>
            </a:r>
          </a:p>
          <a:p>
            <a:pPr lvl="0"/>
            <a:r>
              <a:rPr lang="en-US" dirty="0" smtClean="0"/>
              <a:t>Data access logic in backing beans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Refactor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ultiple backing beans</a:t>
            </a:r>
          </a:p>
          <a:p>
            <a:pPr lvl="1"/>
            <a:r>
              <a:rPr lang="en-US" dirty="0" smtClean="0"/>
              <a:t>Move code</a:t>
            </a:r>
          </a:p>
          <a:p>
            <a:pPr lvl="2"/>
            <a:r>
              <a:rPr lang="en-US" dirty="0" smtClean="0"/>
              <a:t>Other layers</a:t>
            </a:r>
          </a:p>
          <a:p>
            <a:pPr lvl="2"/>
            <a:r>
              <a:rPr lang="en-US" dirty="0" smtClean="0"/>
              <a:t>Utility classes</a:t>
            </a:r>
          </a:p>
          <a:p>
            <a:pPr lvl="2"/>
            <a:r>
              <a:rPr lang="en-US" dirty="0" smtClean="0"/>
              <a:t>Other scoped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806" y="1752600"/>
            <a:ext cx="30172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Backing bean subclasses domain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806" y="1752600"/>
            <a:ext cx="30172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Backing bean subclasses domain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Violates separation of concerns</a:t>
            </a:r>
            <a:r>
              <a:rPr lang="en-US" dirty="0"/>
              <a:t> </a:t>
            </a:r>
            <a:r>
              <a:rPr lang="en-US" dirty="0" smtClean="0"/>
              <a:t>and OO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Backing bean subclasses domain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Violates separation of concerns</a:t>
            </a:r>
            <a:r>
              <a:rPr lang="en-US" dirty="0"/>
              <a:t> </a:t>
            </a:r>
            <a:r>
              <a:rPr lang="en-US" dirty="0" smtClean="0"/>
              <a:t>and OO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634" y="3048001"/>
            <a:ext cx="7068733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456" y="1601251"/>
            <a:ext cx="7081089" cy="365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Kito D. Mann</a:t>
            </a:r>
            <a:br>
              <a:rPr lang="en-US" dirty="0" smtClean="0"/>
            </a:br>
            <a:r>
              <a:rPr lang="en-US" sz="2200" dirty="0" smtClean="0"/>
              <a:t>www.twitter.com/kito99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Principal Consultant at </a:t>
            </a:r>
            <a:r>
              <a:rPr lang="en-US" dirty="0" err="1" smtClean="0"/>
              <a:t>Virtua</a:t>
            </a:r>
            <a:endParaRPr lang="en-US" dirty="0" smtClean="0"/>
          </a:p>
          <a:p>
            <a:pPr lvl="1"/>
            <a:r>
              <a:rPr lang="en-US" dirty="0" smtClean="0"/>
              <a:t>http://www.virtua.com</a:t>
            </a:r>
          </a:p>
          <a:p>
            <a:pPr lvl="1"/>
            <a:r>
              <a:rPr lang="en-US" dirty="0" smtClean="0"/>
              <a:t>Training, consulting, architecture, mentoring, </a:t>
            </a:r>
          </a:p>
          <a:p>
            <a:pPr lvl="1"/>
            <a:r>
              <a:rPr lang="en-US" dirty="0" smtClean="0"/>
              <a:t>JSF product development</a:t>
            </a:r>
          </a:p>
          <a:p>
            <a:r>
              <a:rPr lang="en-US" dirty="0" smtClean="0"/>
              <a:t>Author, </a:t>
            </a:r>
            <a:r>
              <a:rPr lang="en-US" dirty="0" err="1" smtClean="0"/>
              <a:t>JavaServer</a:t>
            </a:r>
            <a:r>
              <a:rPr lang="en-US" dirty="0" smtClean="0"/>
              <a:t> Faces in Action</a:t>
            </a:r>
          </a:p>
          <a:p>
            <a:r>
              <a:rPr lang="en-US" dirty="0" smtClean="0"/>
              <a:t>Founder, JSF Central </a:t>
            </a:r>
          </a:p>
          <a:p>
            <a:pPr lvl="1"/>
            <a:r>
              <a:rPr lang="en-US" dirty="0" smtClean="0"/>
              <a:t>http://www.jsfcentral.com</a:t>
            </a:r>
          </a:p>
          <a:p>
            <a:r>
              <a:rPr lang="en-US" dirty="0" smtClean="0"/>
              <a:t>Internationally recognized speaker</a:t>
            </a:r>
          </a:p>
          <a:p>
            <a:pPr lvl="1"/>
            <a:r>
              <a:rPr lang="en-US" dirty="0" err="1" smtClean="0"/>
              <a:t>JavaOne</a:t>
            </a:r>
            <a:r>
              <a:rPr lang="en-US" dirty="0" smtClean="0"/>
              <a:t>, </a:t>
            </a:r>
            <a:r>
              <a:rPr lang="en-US" dirty="0" err="1" smtClean="0"/>
              <a:t>JavaZone</a:t>
            </a:r>
            <a:r>
              <a:rPr lang="en-US" dirty="0" smtClean="0"/>
              <a:t>, </a:t>
            </a:r>
            <a:r>
              <a:rPr lang="en-US" dirty="0" err="1" smtClean="0"/>
              <a:t>Devoxx</a:t>
            </a:r>
            <a:r>
              <a:rPr lang="en-US" dirty="0" smtClean="0"/>
              <a:t>, NFJS, TSSJS, etc.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225778" y="6446309"/>
            <a:ext cx="4308475" cy="252413"/>
          </a:xfrm>
          <a:prstGeom prst="rect">
            <a:avLst/>
          </a:prstGeom>
        </p:spPr>
        <p:txBody>
          <a:bodyPr/>
          <a:lstStyle/>
          <a:p>
            <a:r>
              <a:rPr lang="en-US" sz="1000" smtClean="0"/>
              <a:t>Copyright (C) 2010-14 Virtua, Inc. All rights reserved.</a:t>
            </a:r>
            <a:endParaRPr lang="en-US" sz="1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505" y="747434"/>
            <a:ext cx="1423987" cy="176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backing bean hierarchy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456" y="1601251"/>
            <a:ext cx="7081089" cy="365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backing bean hierarchy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149" y="1600200"/>
            <a:ext cx="809370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public void </a:t>
            </a:r>
            <a:r>
              <a:rPr lang="en-US" sz="2400" b="1" dirty="0" err="1" smtClean="0"/>
              <a:t>validateName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,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UIComponent</a:t>
            </a:r>
            <a:r>
              <a:rPr lang="en-US" sz="2400" dirty="0" smtClean="0"/>
              <a:t> sender, Object </a:t>
            </a:r>
            <a:r>
              <a:rPr lang="en-US" sz="2400" dirty="0" err="1" smtClean="0"/>
              <a:t>newValue</a:t>
            </a:r>
            <a:r>
              <a:rPr lang="en-US" sz="2400" dirty="0" smtClean="0"/>
              <a:t>) </a:t>
            </a:r>
            <a:r>
              <a:rPr lang="en-US" sz="2400" b="1" dirty="0" smtClean="0"/>
              <a:t>throws </a:t>
            </a:r>
            <a:r>
              <a:rPr lang="en-US" sz="2400" b="1" dirty="0" err="1" smtClean="0"/>
              <a:t>ValidatorException</a:t>
            </a:r>
            <a:r>
              <a:rPr lang="en-US" sz="2400" b="1" dirty="0" smtClean="0"/>
              <a:t>  {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if (!</a:t>
            </a:r>
            <a:r>
              <a:rPr lang="en-US" sz="2400" b="1" dirty="0" err="1" smtClean="0"/>
              <a:t>nameExists</a:t>
            </a:r>
            <a:r>
              <a:rPr lang="en-US" sz="2400" b="1" dirty="0" smtClean="0"/>
              <a:t>((String) </a:t>
            </a:r>
            <a:r>
              <a:rPr lang="en-US" sz="2400" b="1" dirty="0" err="1" smtClean="0"/>
              <a:t>newValue</a:t>
            </a:r>
            <a:r>
              <a:rPr lang="en-US" sz="2400" b="1" dirty="0" smtClean="0"/>
              <a:t>)) {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facesContext.addMessage</a:t>
            </a:r>
            <a:r>
              <a:rPr lang="en-US" sz="2400" dirty="0" smtClean="0"/>
              <a:t>("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newWidgetForm:name</a:t>
            </a:r>
            <a:r>
              <a:rPr lang="en-US" sz="2400" dirty="0" smtClean="0"/>
              <a:t>",</a:t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b="1" dirty="0" smtClean="0"/>
              <a:t>new </a:t>
            </a:r>
            <a:r>
              <a:rPr lang="en-US" sz="2400" b="1" dirty="0" err="1" smtClean="0"/>
              <a:t>FacesMessage</a:t>
            </a:r>
            <a:r>
              <a:rPr lang="en-US" sz="2400" b="1" dirty="0" smtClean="0"/>
              <a:t>(</a:t>
            </a:r>
            <a:r>
              <a:rPr lang="en-US" sz="2400" dirty="0" smtClean="0"/>
              <a:t>"Duplicate widget name"));</a:t>
            </a:r>
          </a:p>
          <a:p>
            <a:pPr>
              <a:buNone/>
            </a:pPr>
            <a:r>
              <a:rPr lang="en-US" sz="2400" dirty="0" smtClean="0"/>
              <a:t>        }</a:t>
            </a:r>
          </a:p>
          <a:p>
            <a:pPr>
              <a:buNone/>
            </a:pPr>
            <a:r>
              <a:rPr lang="en-US" sz="2400" dirty="0" smtClean="0"/>
              <a:t>    }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public void </a:t>
            </a:r>
            <a:r>
              <a:rPr lang="en-US" sz="2400" b="1" dirty="0" err="1" smtClean="0"/>
              <a:t>validateName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,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UIComponent</a:t>
            </a:r>
            <a:r>
              <a:rPr lang="en-US" sz="2400" dirty="0" smtClean="0"/>
              <a:t> sender, Object </a:t>
            </a:r>
            <a:r>
              <a:rPr lang="en-US" sz="2400" dirty="0" err="1" smtClean="0"/>
              <a:t>newValue</a:t>
            </a:r>
            <a:r>
              <a:rPr lang="en-US" sz="2400" dirty="0" smtClean="0"/>
              <a:t>) </a:t>
            </a:r>
            <a:r>
              <a:rPr lang="en-US" sz="2400" b="1" dirty="0" smtClean="0"/>
              <a:t>throws </a:t>
            </a:r>
            <a:r>
              <a:rPr lang="en-US" sz="2400" b="1" dirty="0" err="1" smtClean="0"/>
              <a:t>ValidatorException</a:t>
            </a:r>
            <a:r>
              <a:rPr lang="en-US" sz="2400" b="1" dirty="0" smtClean="0"/>
              <a:t>  {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if (!</a:t>
            </a:r>
            <a:r>
              <a:rPr lang="en-US" sz="2400" b="1" dirty="0" err="1" smtClean="0"/>
              <a:t>nameExists</a:t>
            </a:r>
            <a:r>
              <a:rPr lang="en-US" sz="2400" b="1" dirty="0" smtClean="0"/>
              <a:t>((String) </a:t>
            </a:r>
            <a:r>
              <a:rPr lang="en-US" sz="2400" b="1" dirty="0" err="1" smtClean="0"/>
              <a:t>newValue</a:t>
            </a:r>
            <a:r>
              <a:rPr lang="en-US" sz="2400" b="1" dirty="0" smtClean="0"/>
              <a:t>)) {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facesContext.addMessage</a:t>
            </a:r>
            <a:r>
              <a:rPr lang="en-US" sz="2400" dirty="0" smtClean="0"/>
              <a:t>("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newWidgetForm:name</a:t>
            </a:r>
            <a:r>
              <a:rPr lang="en-US" sz="2400" dirty="0" smtClean="0"/>
              <a:t>",</a:t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b="1" dirty="0" smtClean="0"/>
              <a:t>new </a:t>
            </a:r>
            <a:r>
              <a:rPr lang="en-US" sz="2400" b="1" dirty="0" err="1" smtClean="0"/>
              <a:t>FacesMessage</a:t>
            </a:r>
            <a:r>
              <a:rPr lang="en-US" sz="2400" b="1" dirty="0" smtClean="0"/>
              <a:t>(</a:t>
            </a:r>
            <a:r>
              <a:rPr lang="en-US" sz="2400" dirty="0" smtClean="0"/>
              <a:t>"Duplicate widget name"));</a:t>
            </a:r>
          </a:p>
          <a:p>
            <a:pPr>
              <a:buNone/>
            </a:pPr>
            <a:r>
              <a:rPr lang="en-US" sz="2400" dirty="0" smtClean="0"/>
              <a:t>        }</a:t>
            </a:r>
          </a:p>
          <a:p>
            <a:pPr>
              <a:buNone/>
            </a:pPr>
            <a:r>
              <a:rPr lang="en-US" sz="2400" dirty="0" smtClean="0"/>
              <a:t>    }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75439"/>
                </a:solidFill>
              </a:rPr>
              <a:t>Magic string dependencies </a:t>
            </a:r>
            <a:endParaRPr lang="en-US" dirty="0">
              <a:solidFill>
                <a:srgbClr val="375439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public void </a:t>
            </a:r>
            <a:r>
              <a:rPr lang="en-US" sz="2400" b="1" dirty="0" err="1" smtClean="0"/>
              <a:t>validateName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,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UIComponent</a:t>
            </a:r>
            <a:r>
              <a:rPr lang="en-US" sz="2400" dirty="0" smtClean="0"/>
              <a:t> sender, Object </a:t>
            </a:r>
            <a:r>
              <a:rPr lang="en-US" sz="2400" dirty="0" err="1" smtClean="0"/>
              <a:t>newValue</a:t>
            </a:r>
            <a:r>
              <a:rPr lang="en-US" sz="2400" dirty="0" smtClean="0"/>
              <a:t>) </a:t>
            </a:r>
            <a:r>
              <a:rPr lang="en-US" sz="2400" b="1" dirty="0" smtClean="0"/>
              <a:t>throws </a:t>
            </a:r>
            <a:r>
              <a:rPr lang="en-US" sz="2400" b="1" dirty="0" err="1" smtClean="0"/>
              <a:t>ValidatorException</a:t>
            </a:r>
            <a:r>
              <a:rPr lang="en-US" sz="2400" b="1" dirty="0" smtClean="0"/>
              <a:t>  {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if (!</a:t>
            </a:r>
            <a:r>
              <a:rPr lang="en-US" sz="2400" b="1" dirty="0" err="1" smtClean="0"/>
              <a:t>nameExists</a:t>
            </a:r>
            <a:r>
              <a:rPr lang="en-US" sz="2400" b="1" dirty="0" smtClean="0"/>
              <a:t>((String) </a:t>
            </a:r>
            <a:r>
              <a:rPr lang="en-US" sz="2400" b="1" dirty="0" err="1" smtClean="0"/>
              <a:t>newValue</a:t>
            </a:r>
            <a:r>
              <a:rPr lang="en-US" sz="2400" b="1" dirty="0" smtClean="0"/>
              <a:t>)) {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facesContext.addMessage</a:t>
            </a:r>
            <a:r>
              <a:rPr lang="en-US" sz="2400" dirty="0" smtClean="0"/>
              <a:t>("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newWidgetForm:name</a:t>
            </a:r>
            <a:r>
              <a:rPr lang="en-US" sz="2400" dirty="0" smtClean="0"/>
              <a:t>",</a:t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b="1" dirty="0" smtClean="0"/>
              <a:t>new </a:t>
            </a:r>
            <a:r>
              <a:rPr lang="en-US" sz="2400" b="1" dirty="0" err="1" smtClean="0"/>
              <a:t>FacesMessage</a:t>
            </a:r>
            <a:r>
              <a:rPr lang="en-US" sz="2400" b="1" dirty="0" smtClean="0"/>
              <a:t>(</a:t>
            </a:r>
            <a:r>
              <a:rPr lang="en-US" sz="2400" dirty="0" smtClean="0"/>
              <a:t>"Duplicate widget name"));</a:t>
            </a:r>
          </a:p>
          <a:p>
            <a:pPr>
              <a:buNone/>
            </a:pPr>
            <a:r>
              <a:rPr lang="en-US" sz="2400" dirty="0" smtClean="0"/>
              <a:t>        }</a:t>
            </a:r>
          </a:p>
          <a:p>
            <a:pPr>
              <a:buNone/>
            </a:pPr>
            <a:r>
              <a:rPr lang="en-US" sz="2400" dirty="0" smtClean="0"/>
              <a:t>    }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75439"/>
                </a:solidFill>
              </a:rPr>
              <a:t>Magic string dependencies </a:t>
            </a:r>
            <a:endParaRPr lang="en-US" dirty="0">
              <a:solidFill>
                <a:srgbClr val="375439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public void </a:t>
            </a:r>
            <a:r>
              <a:rPr lang="en-US" sz="2400" b="1" dirty="0" err="1" smtClean="0"/>
              <a:t>validateName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facesContext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UIComponent</a:t>
            </a:r>
            <a:r>
              <a:rPr lang="en-US" sz="2400" b="1" dirty="0" smtClean="0"/>
              <a:t> sender,</a:t>
            </a:r>
          </a:p>
          <a:p>
            <a:pPr>
              <a:buNone/>
            </a:pPr>
            <a:r>
              <a:rPr lang="en-US" sz="2400" dirty="0" smtClean="0"/>
              <a:t>            Object </a:t>
            </a:r>
            <a:r>
              <a:rPr lang="en-US" sz="2400" dirty="0" err="1" smtClean="0"/>
              <a:t>newValue</a:t>
            </a:r>
            <a:r>
              <a:rPr lang="en-US" sz="2400" dirty="0" smtClean="0"/>
              <a:t>) </a:t>
            </a:r>
            <a:r>
              <a:rPr lang="en-US" sz="2400" b="1" dirty="0" smtClean="0"/>
              <a:t>throws </a:t>
            </a:r>
            <a:r>
              <a:rPr lang="en-US" sz="2400" b="1" dirty="0" err="1" smtClean="0"/>
              <a:t>ValidatorException</a:t>
            </a:r>
            <a:r>
              <a:rPr lang="en-US" sz="2400" b="1" dirty="0" smtClean="0"/>
              <a:t> {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if (!</a:t>
            </a:r>
            <a:r>
              <a:rPr lang="en-US" sz="2400" b="1" dirty="0" err="1" smtClean="0"/>
              <a:t>nameExists</a:t>
            </a:r>
            <a:r>
              <a:rPr lang="en-US" sz="2400" b="1" dirty="0" smtClean="0"/>
              <a:t>((String) </a:t>
            </a:r>
            <a:r>
              <a:rPr lang="en-US" sz="2400" b="1" dirty="0" err="1" smtClean="0"/>
              <a:t>newValue</a:t>
            </a:r>
            <a:r>
              <a:rPr lang="en-US" sz="2400" b="1" dirty="0" smtClean="0"/>
              <a:t>)) {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b="1" dirty="0" smtClean="0"/>
              <a:t>throw new </a:t>
            </a:r>
            <a:r>
              <a:rPr lang="en-US" sz="2400" b="1" dirty="0" err="1" smtClean="0"/>
              <a:t>ValidatorException</a:t>
            </a:r>
            <a:r>
              <a:rPr lang="en-US" sz="2400" b="1" dirty="0" smtClean="0"/>
              <a:t>(new </a:t>
            </a:r>
            <a:r>
              <a:rPr lang="en-US" sz="2400" b="1" dirty="0" err="1" smtClean="0"/>
              <a:t>FacesMessage</a:t>
            </a:r>
            <a:r>
              <a:rPr lang="en-US" sz="2400" b="1" dirty="0" smtClean="0"/>
              <a:t>(</a:t>
            </a:r>
          </a:p>
          <a:p>
            <a:pPr>
              <a:buNone/>
            </a:pPr>
            <a:r>
              <a:rPr lang="en-US" sz="2400" dirty="0" smtClean="0"/>
              <a:t>                    "Duplicate widget name."));</a:t>
            </a:r>
          </a:p>
          <a:p>
            <a:pPr>
              <a:buNone/>
            </a:pPr>
            <a:r>
              <a:rPr lang="en-US" sz="2400" dirty="0" smtClean="0"/>
              <a:t>        }</a:t>
            </a:r>
          </a:p>
          <a:p>
            <a:pPr>
              <a:buNone/>
            </a:pPr>
            <a:r>
              <a:rPr lang="en-US" sz="2400" dirty="0" smtClean="0"/>
              <a:t>    }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string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public void </a:t>
            </a:r>
            <a:r>
              <a:rPr lang="en-US" b="1" dirty="0" err="1" smtClean="0"/>
              <a:t>deleteWidget</a:t>
            </a:r>
            <a:r>
              <a:rPr lang="en-US" b="1" dirty="0" smtClean="0"/>
              <a:t> (</a:t>
            </a:r>
            <a:r>
              <a:rPr lang="en-US" b="1" dirty="0" err="1" smtClean="0"/>
              <a:t>ActionEvent</a:t>
            </a:r>
            <a:r>
              <a:rPr lang="en-US" b="1" dirty="0" smtClean="0"/>
              <a:t> event) {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FacesContext</a:t>
            </a:r>
            <a:r>
              <a:rPr lang="en-US" dirty="0" smtClean="0"/>
              <a:t> </a:t>
            </a:r>
            <a:r>
              <a:rPr lang="en-US" dirty="0" err="1" smtClean="0"/>
              <a:t>facesContext</a:t>
            </a:r>
            <a:r>
              <a:rPr lang="en-US" dirty="0" smtClean="0"/>
              <a:t> = 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FacesContext.</a:t>
            </a:r>
            <a:r>
              <a:rPr lang="en-US" i="1" dirty="0" err="1" smtClean="0"/>
              <a:t>getCurrentInstance</a:t>
            </a:r>
            <a:r>
              <a:rPr lang="en-US" i="1" dirty="0" smtClean="0"/>
              <a:t>();</a:t>
            </a:r>
          </a:p>
          <a:p>
            <a:pPr>
              <a:buNone/>
            </a:pPr>
            <a:r>
              <a:rPr lang="en-US" dirty="0" smtClean="0"/>
              <a:t>        String id = </a:t>
            </a:r>
            <a:r>
              <a:rPr lang="en-US" dirty="0" err="1" smtClean="0"/>
              <a:t>event.getComponent</a:t>
            </a:r>
            <a:r>
              <a:rPr lang="en-US" dirty="0" smtClean="0"/>
              <a:t>().</a:t>
            </a:r>
            <a:r>
              <a:rPr lang="en-US" dirty="0" err="1" smtClean="0"/>
              <a:t>getClientId</a:t>
            </a:r>
            <a:r>
              <a:rPr lang="en-US" dirty="0" smtClean="0"/>
              <a:t>(</a:t>
            </a:r>
            <a:r>
              <a:rPr lang="en-US" dirty="0" err="1" smtClean="0"/>
              <a:t>facesContext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beginIndex</a:t>
            </a:r>
            <a:r>
              <a:rPr lang="en-US" b="1" dirty="0" smtClean="0"/>
              <a:t> = </a:t>
            </a:r>
            <a:r>
              <a:rPr lang="en-US" b="1" dirty="0" err="1" smtClean="0"/>
              <a:t>id.indexOf</a:t>
            </a:r>
            <a:r>
              <a:rPr lang="en-US" b="1" dirty="0" smtClean="0"/>
              <a:t>(":", 0);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beginIndex</a:t>
            </a:r>
            <a:r>
              <a:rPr lang="en-US" dirty="0" smtClean="0"/>
              <a:t> = </a:t>
            </a:r>
            <a:r>
              <a:rPr lang="en-US" dirty="0" err="1" smtClean="0"/>
              <a:t>id.indexOf</a:t>
            </a:r>
            <a:r>
              <a:rPr lang="en-US" dirty="0" smtClean="0"/>
              <a:t>(":", </a:t>
            </a:r>
            <a:r>
              <a:rPr lang="en-US" dirty="0" err="1" smtClean="0"/>
              <a:t>beginIndex</a:t>
            </a:r>
            <a:r>
              <a:rPr lang="en-US" dirty="0" smtClean="0"/>
              <a:t> + 1);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endIndex</a:t>
            </a:r>
            <a:r>
              <a:rPr lang="en-US" b="1" dirty="0" smtClean="0"/>
              <a:t> = </a:t>
            </a:r>
            <a:r>
              <a:rPr lang="en-US" b="1" dirty="0" err="1" smtClean="0"/>
              <a:t>id.indexOf</a:t>
            </a:r>
            <a:r>
              <a:rPr lang="en-US" b="1" dirty="0" smtClean="0"/>
              <a:t>(":", </a:t>
            </a:r>
            <a:r>
              <a:rPr lang="en-US" b="1" dirty="0" err="1" smtClean="0"/>
              <a:t>beginIndex</a:t>
            </a:r>
            <a:r>
              <a:rPr lang="en-US" b="1" dirty="0" smtClean="0"/>
              <a:t> + 1);</a:t>
            </a:r>
          </a:p>
          <a:p>
            <a:pPr>
              <a:buNone/>
            </a:pPr>
            <a:r>
              <a:rPr lang="en-US" dirty="0" smtClean="0"/>
              <a:t>        String </a:t>
            </a:r>
            <a:r>
              <a:rPr lang="en-US" dirty="0" err="1" smtClean="0"/>
              <a:t>rowIndex</a:t>
            </a:r>
            <a:r>
              <a:rPr lang="en-US" dirty="0" smtClean="0"/>
              <a:t> = </a:t>
            </a:r>
            <a:r>
              <a:rPr lang="en-US" dirty="0" err="1" smtClean="0"/>
              <a:t>id.substring</a:t>
            </a:r>
            <a:r>
              <a:rPr lang="en-US" dirty="0" smtClean="0"/>
              <a:t>(</a:t>
            </a:r>
            <a:r>
              <a:rPr lang="en-US" dirty="0" err="1" smtClean="0"/>
              <a:t>beginIndex</a:t>
            </a:r>
            <a:r>
              <a:rPr lang="en-US" dirty="0" smtClean="0"/>
              <a:t> + 1, </a:t>
            </a:r>
            <a:r>
              <a:rPr lang="en-US" dirty="0" err="1" smtClean="0"/>
              <a:t>endIndex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deleteWidget</a:t>
            </a:r>
            <a:r>
              <a:rPr lang="en-US" dirty="0" smtClean="0"/>
              <a:t>(</a:t>
            </a:r>
            <a:r>
              <a:rPr lang="en-US" dirty="0" err="1" smtClean="0"/>
              <a:t>Integer.</a:t>
            </a:r>
            <a:r>
              <a:rPr lang="en-US" i="1" dirty="0" err="1" smtClean="0"/>
              <a:t>parseInt</a:t>
            </a:r>
            <a:r>
              <a:rPr lang="en-US" i="1" dirty="0" smtClean="0"/>
              <a:t>(</a:t>
            </a:r>
            <a:r>
              <a:rPr lang="en-US" i="1" dirty="0" err="1" smtClean="0"/>
              <a:t>rowIndex</a:t>
            </a:r>
            <a:r>
              <a:rPr lang="en-US" i="1" dirty="0" smtClean="0"/>
              <a:t>));</a:t>
            </a:r>
          </a:p>
          <a:p>
            <a:pPr>
              <a:buNone/>
            </a:pPr>
            <a:r>
              <a:rPr lang="en-US" dirty="0" smtClean="0"/>
              <a:t>    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string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public void </a:t>
            </a:r>
            <a:r>
              <a:rPr lang="en-US" b="1" dirty="0" err="1" smtClean="0"/>
              <a:t>deleteWidget</a:t>
            </a:r>
            <a:r>
              <a:rPr lang="en-US" b="1" dirty="0" smtClean="0"/>
              <a:t> (</a:t>
            </a:r>
            <a:r>
              <a:rPr lang="en-US" b="1" dirty="0" err="1" smtClean="0"/>
              <a:t>ActionEvent</a:t>
            </a:r>
            <a:r>
              <a:rPr lang="en-US" b="1" dirty="0" smtClean="0"/>
              <a:t> event) {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FacesContext</a:t>
            </a:r>
            <a:r>
              <a:rPr lang="en-US" dirty="0" smtClean="0"/>
              <a:t> </a:t>
            </a:r>
            <a:r>
              <a:rPr lang="en-US" dirty="0" err="1" smtClean="0"/>
              <a:t>facesContext</a:t>
            </a:r>
            <a:r>
              <a:rPr lang="en-US" dirty="0" smtClean="0"/>
              <a:t> = 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FacesContext.</a:t>
            </a:r>
            <a:r>
              <a:rPr lang="en-US" i="1" dirty="0" err="1" smtClean="0"/>
              <a:t>getCurrentInstance</a:t>
            </a:r>
            <a:r>
              <a:rPr lang="en-US" i="1" dirty="0" smtClean="0"/>
              <a:t>();</a:t>
            </a:r>
          </a:p>
          <a:p>
            <a:pPr>
              <a:buNone/>
            </a:pPr>
            <a:r>
              <a:rPr lang="en-US" dirty="0" smtClean="0"/>
              <a:t>        String id = </a:t>
            </a:r>
            <a:r>
              <a:rPr lang="en-US" dirty="0" err="1" smtClean="0"/>
              <a:t>event.getComponent</a:t>
            </a:r>
            <a:r>
              <a:rPr lang="en-US" dirty="0" smtClean="0"/>
              <a:t>().</a:t>
            </a:r>
            <a:r>
              <a:rPr lang="en-US" dirty="0" err="1" smtClean="0"/>
              <a:t>getClientId</a:t>
            </a:r>
            <a:r>
              <a:rPr lang="en-US" dirty="0" smtClean="0"/>
              <a:t>(</a:t>
            </a:r>
            <a:r>
              <a:rPr lang="en-US" dirty="0" err="1" smtClean="0"/>
              <a:t>facesContext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beginIndex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id.indexOf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(":", 0);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beginIndex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id.indexOf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(":",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beginIndex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+ 1);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endIndex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id.indexOf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(":",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beginIndex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+ 1);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String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rowIndex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id.substring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beginIndex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+ 1,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endIndex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deleteWidget</a:t>
            </a:r>
            <a:r>
              <a:rPr lang="en-US" dirty="0" smtClean="0"/>
              <a:t>(</a:t>
            </a:r>
            <a:r>
              <a:rPr lang="en-US" dirty="0" err="1" smtClean="0"/>
              <a:t>Integer.</a:t>
            </a:r>
            <a:r>
              <a:rPr lang="en-US" i="1" dirty="0" err="1" smtClean="0"/>
              <a:t>parseInt</a:t>
            </a:r>
            <a:r>
              <a:rPr lang="en-US" i="1" dirty="0" smtClean="0"/>
              <a:t>(</a:t>
            </a:r>
            <a:r>
              <a:rPr lang="en-US" i="1" dirty="0" err="1" smtClean="0"/>
              <a:t>rowIndex</a:t>
            </a:r>
            <a:r>
              <a:rPr lang="en-US" i="1" dirty="0" smtClean="0"/>
              <a:t>));</a:t>
            </a:r>
          </a:p>
          <a:p>
            <a:pPr>
              <a:buNone/>
            </a:pPr>
            <a:r>
              <a:rPr lang="en-US" dirty="0" smtClean="0"/>
              <a:t>    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string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&lt;h:dataTable id=</a:t>
            </a:r>
            <a:r>
              <a:rPr lang="en-US" i="1" dirty="0" smtClean="0"/>
              <a:t>"</a:t>
            </a:r>
            <a:r>
              <a:rPr lang="en-US" i="1" dirty="0" err="1" smtClean="0"/>
              <a:t>widgetTable</a:t>
            </a:r>
            <a:r>
              <a:rPr lang="en-US" i="1" dirty="0" smtClean="0"/>
              <a:t>" value="#{</a:t>
            </a:r>
            <a:r>
              <a:rPr lang="en-US" i="1" dirty="0" err="1" smtClean="0"/>
              <a:t>widgetEditorController.widgets</a:t>
            </a:r>
            <a:r>
              <a:rPr lang="en-US" i="1" dirty="0" smtClean="0"/>
              <a:t>}" </a:t>
            </a:r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i="1" dirty="0" smtClean="0"/>
              <a:t>"widget"&gt;</a:t>
            </a:r>
          </a:p>
          <a:p>
            <a:pPr>
              <a:buNone/>
            </a:pPr>
            <a:r>
              <a:rPr lang="en-US" dirty="0" smtClean="0"/>
              <a:t>  &lt;h:column&gt;</a:t>
            </a:r>
          </a:p>
          <a:p>
            <a:pPr>
              <a:buNone/>
            </a:pPr>
            <a:r>
              <a:rPr lang="en-US" dirty="0" smtClean="0"/>
              <a:t>      &lt;f:facet name=</a:t>
            </a:r>
            <a:r>
              <a:rPr lang="en-US" i="1" dirty="0" smtClean="0"/>
              <a:t>"header"&gt;Name&lt;/f:facet&gt;</a:t>
            </a:r>
          </a:p>
          <a:p>
            <a:pPr>
              <a:buNone/>
            </a:pPr>
            <a:r>
              <a:rPr lang="en-US" dirty="0" smtClean="0"/>
              <a:t>      &lt;h:outputText value=</a:t>
            </a:r>
            <a:r>
              <a:rPr lang="en-US" i="1" dirty="0" smtClean="0"/>
              <a:t>"#{widget.name}" /&gt;</a:t>
            </a:r>
          </a:p>
          <a:p>
            <a:pPr>
              <a:buNone/>
            </a:pPr>
            <a:r>
              <a:rPr lang="en-US" dirty="0" smtClean="0"/>
              <a:t>   &lt;/h:column&gt;</a:t>
            </a:r>
          </a:p>
          <a:p>
            <a:pPr>
              <a:buNone/>
            </a:pPr>
            <a:r>
              <a:rPr lang="en-US" dirty="0" smtClean="0"/>
              <a:t>   &lt;h:column&gt;</a:t>
            </a:r>
          </a:p>
          <a:p>
            <a:pPr>
              <a:buNone/>
            </a:pPr>
            <a:r>
              <a:rPr lang="en-US" dirty="0" smtClean="0"/>
              <a:t>   &lt;f:facet name=</a:t>
            </a:r>
            <a:r>
              <a:rPr lang="en-US" i="1" dirty="0" smtClean="0"/>
              <a:t>"header"&gt;Size&lt;/f:facet&gt;</a:t>
            </a:r>
          </a:p>
          <a:p>
            <a:pPr>
              <a:buNone/>
            </a:pPr>
            <a:r>
              <a:rPr lang="en-US" dirty="0" smtClean="0"/>
              <a:t>     &lt;h:outputText value=</a:t>
            </a:r>
            <a:r>
              <a:rPr lang="en-US" i="1" dirty="0" smtClean="0"/>
              <a:t>"#{</a:t>
            </a:r>
            <a:r>
              <a:rPr lang="en-US" i="1" dirty="0" err="1" smtClean="0"/>
              <a:t>widget.size</a:t>
            </a:r>
            <a:r>
              <a:rPr lang="en-US" i="1" dirty="0" smtClean="0"/>
              <a:t>}" /&gt;</a:t>
            </a:r>
          </a:p>
          <a:p>
            <a:pPr>
              <a:buNone/>
            </a:pPr>
            <a:r>
              <a:rPr lang="en-US" dirty="0" smtClean="0"/>
              <a:t>   &lt;/h:column&gt;</a:t>
            </a:r>
          </a:p>
          <a:p>
            <a:pPr>
              <a:buNone/>
            </a:pPr>
            <a:r>
              <a:rPr lang="en-US" dirty="0" smtClean="0"/>
              <a:t>   &lt;h:column&gt;</a:t>
            </a:r>
          </a:p>
          <a:p>
            <a:pPr>
              <a:buNone/>
            </a:pPr>
            <a:r>
              <a:rPr lang="en-US" dirty="0" smtClean="0"/>
              <a:t>     &lt;h:commandLink value=</a:t>
            </a:r>
            <a:r>
              <a:rPr lang="en-US" i="1" dirty="0" smtClean="0"/>
              <a:t>"#{</a:t>
            </a:r>
            <a:r>
              <a:rPr lang="en-US" i="1" dirty="0" err="1" smtClean="0"/>
              <a:t>widgetEditorController.delete</a:t>
            </a:r>
            <a:r>
              <a:rPr lang="en-US" i="1" dirty="0" smtClean="0"/>
              <a:t>}"&gt;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&lt;f:setPropertyActionListener value=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"widget" 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     target="#{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widgetEditorController.currentWidget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}"/&gt;</a:t>
            </a:r>
          </a:p>
          <a:p>
            <a:pPr>
              <a:buNone/>
            </a:pPr>
            <a:r>
              <a:rPr lang="en-US" dirty="0" smtClean="0"/>
              <a:t>     &lt;/h:commandLink&gt;</a:t>
            </a:r>
          </a:p>
          <a:p>
            <a:pPr>
              <a:buNone/>
            </a:pPr>
            <a:r>
              <a:rPr lang="en-US" dirty="0" smtClean="0"/>
              <a:t>   &lt;/h:column&gt;</a:t>
            </a:r>
          </a:p>
          <a:p>
            <a:pPr>
              <a:buNone/>
            </a:pPr>
            <a:r>
              <a:rPr lang="en-US" dirty="0" smtClean="0"/>
              <a:t>&lt;/h:dataTable&gt;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string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&lt;h:dataTable id=</a:t>
            </a:r>
            <a:r>
              <a:rPr lang="en-US" i="1" dirty="0" smtClean="0"/>
              <a:t>"</a:t>
            </a:r>
            <a:r>
              <a:rPr lang="en-US" i="1" dirty="0" err="1" smtClean="0"/>
              <a:t>widgetTable</a:t>
            </a:r>
            <a:r>
              <a:rPr lang="en-US" i="1" dirty="0" smtClean="0"/>
              <a:t>" value="#{</a:t>
            </a:r>
            <a:r>
              <a:rPr lang="en-US" i="1" dirty="0" err="1" smtClean="0"/>
              <a:t>widgetEditorController.widgets</a:t>
            </a:r>
            <a:r>
              <a:rPr lang="en-US" i="1" dirty="0" smtClean="0"/>
              <a:t>}"</a:t>
            </a:r>
            <a:br>
              <a:rPr lang="en-US" i="1" dirty="0" smtClean="0"/>
            </a:br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i="1" dirty="0" smtClean="0"/>
              <a:t>"widget"&gt;</a:t>
            </a:r>
          </a:p>
          <a:p>
            <a:pPr>
              <a:buNone/>
            </a:pPr>
            <a:r>
              <a:rPr lang="en-US" dirty="0" smtClean="0"/>
              <a:t>  &lt;h:column&gt;</a:t>
            </a:r>
          </a:p>
          <a:p>
            <a:pPr>
              <a:buNone/>
            </a:pPr>
            <a:r>
              <a:rPr lang="en-US" dirty="0" smtClean="0"/>
              <a:t>      &lt;f:facet name=</a:t>
            </a:r>
            <a:r>
              <a:rPr lang="en-US" i="1" dirty="0" smtClean="0"/>
              <a:t>"header"&gt;Name&lt;/f:facet&gt;</a:t>
            </a:r>
          </a:p>
          <a:p>
            <a:pPr>
              <a:buNone/>
            </a:pPr>
            <a:r>
              <a:rPr lang="en-US" dirty="0" smtClean="0"/>
              <a:t>      &lt;h:outputText value=</a:t>
            </a:r>
            <a:r>
              <a:rPr lang="en-US" i="1" dirty="0" smtClean="0"/>
              <a:t>"#{widget.name}" /&gt;</a:t>
            </a:r>
          </a:p>
          <a:p>
            <a:pPr>
              <a:buNone/>
            </a:pPr>
            <a:r>
              <a:rPr lang="en-US" dirty="0" smtClean="0"/>
              <a:t>   &lt;/h:column&gt;</a:t>
            </a:r>
          </a:p>
          <a:p>
            <a:pPr>
              <a:buNone/>
            </a:pPr>
            <a:r>
              <a:rPr lang="en-US" dirty="0" smtClean="0"/>
              <a:t>   &lt;h:column&gt;</a:t>
            </a:r>
          </a:p>
          <a:p>
            <a:pPr>
              <a:buNone/>
            </a:pPr>
            <a:r>
              <a:rPr lang="en-US" dirty="0" smtClean="0"/>
              <a:t>   &lt;f:facet name=</a:t>
            </a:r>
            <a:r>
              <a:rPr lang="en-US" i="1" dirty="0" smtClean="0"/>
              <a:t>"header"&gt;Size&lt;/f:facet&gt;</a:t>
            </a:r>
          </a:p>
          <a:p>
            <a:pPr>
              <a:buNone/>
            </a:pPr>
            <a:r>
              <a:rPr lang="en-US" dirty="0" smtClean="0"/>
              <a:t>     &lt;h:outputText value=</a:t>
            </a:r>
            <a:r>
              <a:rPr lang="en-US" i="1" dirty="0" smtClean="0"/>
              <a:t>"#{</a:t>
            </a:r>
            <a:r>
              <a:rPr lang="en-US" i="1" dirty="0" err="1" smtClean="0"/>
              <a:t>widget.size</a:t>
            </a:r>
            <a:r>
              <a:rPr lang="en-US" i="1" dirty="0" smtClean="0"/>
              <a:t>}" /&gt;</a:t>
            </a:r>
          </a:p>
          <a:p>
            <a:pPr>
              <a:buNone/>
            </a:pPr>
            <a:r>
              <a:rPr lang="en-US" dirty="0" smtClean="0"/>
              <a:t>   &lt;/h:column&gt;</a:t>
            </a:r>
          </a:p>
          <a:p>
            <a:pPr>
              <a:buNone/>
            </a:pPr>
            <a:r>
              <a:rPr lang="en-US" dirty="0" smtClean="0"/>
              <a:t>   &lt;h:column&gt;</a:t>
            </a:r>
          </a:p>
          <a:p>
            <a:pPr>
              <a:buNone/>
            </a:pPr>
            <a:r>
              <a:rPr lang="en-US" dirty="0" smtClean="0"/>
              <a:t>   &lt;h:commandLink value=</a:t>
            </a:r>
            <a:r>
              <a:rPr lang="en-US" i="1" dirty="0" smtClean="0"/>
              <a:t>"#{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widgetEditorController.delete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(widget)</a:t>
            </a:r>
            <a:r>
              <a:rPr lang="en-US" i="1" dirty="0" smtClean="0"/>
              <a:t>}"/&gt;</a:t>
            </a:r>
          </a:p>
          <a:p>
            <a:pPr>
              <a:buNone/>
            </a:pPr>
            <a:r>
              <a:rPr lang="en-US" dirty="0" smtClean="0"/>
              <a:t>&lt;/h:column&gt;</a:t>
            </a:r>
          </a:p>
          <a:p>
            <a:pPr>
              <a:buNone/>
            </a:pPr>
            <a:r>
              <a:rPr lang="en-US" dirty="0" smtClean="0"/>
              <a:t>&lt;/h:dataTable&gt;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Kito D. Mann</a:t>
            </a:r>
            <a:br>
              <a:rPr lang="en-US" dirty="0" smtClean="0"/>
            </a:br>
            <a:r>
              <a:rPr lang="en-US" sz="2200" dirty="0" smtClean="0"/>
              <a:t>www.twitter.com/kito99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JCP Member</a:t>
            </a:r>
          </a:p>
          <a:p>
            <a:pPr lvl="1"/>
            <a:r>
              <a:rPr lang="en-US" dirty="0" smtClean="0"/>
              <a:t>JSF, </a:t>
            </a:r>
            <a:r>
              <a:rPr lang="en-US" dirty="0" err="1" smtClean="0"/>
              <a:t>WebBeans</a:t>
            </a:r>
            <a:r>
              <a:rPr lang="en-US" dirty="0" smtClean="0"/>
              <a:t>, JSF </a:t>
            </a:r>
            <a:r>
              <a:rPr lang="en-US" dirty="0" err="1" smtClean="0"/>
              <a:t>Portlet</a:t>
            </a:r>
            <a:r>
              <a:rPr lang="en-US" dirty="0" smtClean="0"/>
              <a:t> Bridge, </a:t>
            </a:r>
            <a:r>
              <a:rPr lang="en-US" dirty="0" err="1" smtClean="0"/>
              <a:t>Portlets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Magic string dependencies 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value or component bindings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Magic string dependencies 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value or component bindings</a:t>
            </a:r>
          </a:p>
          <a:p>
            <a:r>
              <a:rPr lang="en-US" dirty="0" smtClean="0"/>
              <a:t>Retrieve the sending UI component in event listener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Unnecessary </a:t>
            </a:r>
            <a:r>
              <a:rPr lang="en-US" dirty="0" err="1" smtClean="0"/>
              <a:t>FacesContext</a:t>
            </a:r>
            <a:r>
              <a:rPr lang="en-US" dirty="0" smtClean="0"/>
              <a:t>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Unnecessary </a:t>
            </a:r>
            <a:r>
              <a:rPr lang="en-US" dirty="0" err="1" smtClean="0"/>
              <a:t>FacesContext</a:t>
            </a:r>
            <a:r>
              <a:rPr lang="en-US" dirty="0" smtClean="0"/>
              <a:t>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FacesContext.getCurrentInstance</a:t>
            </a:r>
            <a:r>
              <a:rPr lang="en-US" dirty="0" smtClean="0"/>
              <a:t>() multiple times in the same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Unnecessary </a:t>
            </a:r>
            <a:r>
              <a:rPr lang="en-US" dirty="0" err="1" smtClean="0"/>
              <a:t>FacesContext</a:t>
            </a:r>
            <a:r>
              <a:rPr lang="en-US" dirty="0" smtClean="0"/>
              <a:t>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variable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Interdependent backing beans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2" y="1752600"/>
            <a:ext cx="9328416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Interdependent backing beans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out behavior to other layers or helper objects</a:t>
            </a:r>
          </a:p>
          <a:p>
            <a:pPr lvl="1"/>
            <a:r>
              <a:rPr lang="en-US" dirty="0" smtClean="0"/>
              <a:t>Inject the dependency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Interdependent backing beans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00200"/>
            <a:ext cx="9180007" cy="434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Similar markup repeated in every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11" r="5611"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Similar markup repeated in every page</a:t>
            </a:r>
          </a:p>
          <a:p>
            <a:pPr lvl="0"/>
            <a:r>
              <a:rPr lang="en-US" dirty="0" smtClean="0"/>
              <a:t>No </a:t>
            </a:r>
            <a:r>
              <a:rPr lang="en-US" dirty="0" err="1" smtClean="0"/>
              <a:t>templating</a:t>
            </a:r>
            <a:r>
              <a:rPr lang="en-US" dirty="0" smtClean="0"/>
              <a:t> or reuse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</a:t>
            </a:r>
            <a:r>
              <a:rPr lang="en-US" dirty="0" err="1" smtClean="0"/>
              <a:t>templating</a:t>
            </a:r>
            <a:r>
              <a:rPr lang="en-US" dirty="0" smtClean="0"/>
              <a:t> or includes for any common markup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</a:t>
            </a:r>
            <a:r>
              <a:rPr lang="en-US" dirty="0" err="1" smtClean="0"/>
              <a:t>templating</a:t>
            </a:r>
            <a:r>
              <a:rPr lang="en-US" dirty="0" smtClean="0"/>
              <a:t> or includes for any common markup</a:t>
            </a:r>
          </a:p>
          <a:p>
            <a:pPr lvl="0"/>
            <a:r>
              <a:rPr lang="en-US" dirty="0" smtClean="0"/>
              <a:t>Break up pages into smaller fragments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</a:t>
            </a:r>
            <a:r>
              <a:rPr lang="en-US" dirty="0" err="1" smtClean="0"/>
              <a:t>templating</a:t>
            </a:r>
            <a:r>
              <a:rPr lang="en-US" dirty="0" smtClean="0"/>
              <a:t> or includes for any common markup</a:t>
            </a:r>
          </a:p>
          <a:p>
            <a:pPr lvl="0"/>
            <a:r>
              <a:rPr lang="en-US" dirty="0" smtClean="0"/>
              <a:t>Break up pages into smaller fragments</a:t>
            </a:r>
          </a:p>
          <a:p>
            <a:pPr lvl="0"/>
            <a:r>
              <a:rPr lang="en-US" dirty="0" smtClean="0"/>
              <a:t>Use composite components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915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72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Bloated component tree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10600" cy="487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Bloated component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Consume lots of memory</a:t>
            </a:r>
          </a:p>
          <a:p>
            <a:pPr lvl="0"/>
            <a:r>
              <a:rPr lang="en-US" dirty="0" smtClean="0"/>
              <a:t>Render large pages</a:t>
            </a:r>
          </a:p>
          <a:p>
            <a:pPr lvl="0"/>
            <a:r>
              <a:rPr lang="en-US" dirty="0" smtClean="0"/>
              <a:t>Slower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90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Bloated component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 smtClean="0">
                <a:latin typeface="Courier New"/>
                <a:cs typeface="Courier New"/>
              </a:rPr>
              <a:t>rendered</a:t>
            </a:r>
            <a:r>
              <a:rPr lang="en-US" dirty="0" smtClean="0"/>
              <a:t> attribute does </a:t>
            </a:r>
            <a:r>
              <a:rPr lang="en-US" b="1" dirty="0" smtClean="0"/>
              <a:t>not</a:t>
            </a:r>
            <a:r>
              <a:rPr lang="en-US" dirty="0" smtClean="0"/>
              <a:t> affect the size of the component tree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66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Bloated component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Is Ajax really required?</a:t>
            </a:r>
          </a:p>
          <a:p>
            <a:pPr lvl="0"/>
            <a:r>
              <a:rPr lang="en-US" dirty="0" smtClean="0"/>
              <a:t>Consider transient markup (&lt;div&gt;, &lt;span&gt;, text output, etc.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Consider </a:t>
            </a:r>
            <a:r>
              <a:rPr lang="en-US" dirty="0"/>
              <a:t>s</a:t>
            </a:r>
            <a:r>
              <a:rPr lang="en-US" dirty="0" smtClean="0"/>
              <a:t>tateless </a:t>
            </a:r>
            <a:r>
              <a:rPr lang="en-US" dirty="0" smtClean="0"/>
              <a:t>views (JSF 2.2)</a:t>
            </a:r>
          </a:p>
          <a:p>
            <a:r>
              <a:rPr lang="en-US" dirty="0"/>
              <a:t>Investigate dynamic loading features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Bloated component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</a:t>
            </a:r>
            <a:r>
              <a:rPr lang="en-US" dirty="0" smtClean="0"/>
              <a:t>a scope other than session</a:t>
            </a:r>
          </a:p>
          <a:p>
            <a:r>
              <a:rPr lang="en-US" dirty="0"/>
              <a:t>Use &lt;</a:t>
            </a:r>
            <a:r>
              <a:rPr lang="en-US" dirty="0" err="1"/>
              <a:t>c:if</a:t>
            </a:r>
            <a:r>
              <a:rPr lang="en-US" dirty="0"/>
              <a:t>&gt; (sparingly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Split into separate views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856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708" r="5708"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b="1" dirty="0" smtClean="0"/>
              <a:t>public List&lt;Widget&gt; </a:t>
            </a:r>
            <a:r>
              <a:rPr lang="en-US" sz="2200" b="1" dirty="0" err="1" smtClean="0"/>
              <a:t>getWidgets</a:t>
            </a:r>
            <a:r>
              <a:rPr lang="en-US" sz="2200" b="1" dirty="0" smtClean="0"/>
              <a:t> () {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dirty="0" err="1" smtClean="0"/>
              <a:t>WidgetProvider</a:t>
            </a:r>
            <a:r>
              <a:rPr lang="en-US" sz="2200" dirty="0" smtClean="0"/>
              <a:t> </a:t>
            </a:r>
            <a:r>
              <a:rPr lang="en-US" sz="2200" dirty="0" err="1" smtClean="0"/>
              <a:t>widgetProvider</a:t>
            </a:r>
            <a:r>
              <a:rPr lang="en-US" sz="2200" dirty="0" smtClean="0"/>
              <a:t> = </a:t>
            </a:r>
            <a:br>
              <a:rPr lang="en-US" sz="2200" dirty="0" smtClean="0"/>
            </a:br>
            <a:r>
              <a:rPr lang="en-US" sz="2200" dirty="0" smtClean="0"/>
              <a:t>          </a:t>
            </a:r>
            <a:r>
              <a:rPr lang="en-US" sz="2200" b="1" dirty="0" smtClean="0"/>
              <a:t>new </a:t>
            </a:r>
            <a:r>
              <a:rPr lang="en-US" sz="2200" b="1" dirty="0" err="1" smtClean="0"/>
              <a:t>WidgetProvider</a:t>
            </a:r>
            <a:r>
              <a:rPr lang="en-US" sz="2200" b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return </a:t>
            </a:r>
            <a:r>
              <a:rPr lang="en-US" sz="2200" b="1" dirty="0" err="1" smtClean="0"/>
              <a:t>widgetProvider.getWidgets</a:t>
            </a:r>
            <a:r>
              <a:rPr lang="en-US" sz="2200" b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}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b="1" dirty="0" smtClean="0"/>
              <a:t>public List&lt;User&gt; </a:t>
            </a:r>
            <a:r>
              <a:rPr lang="en-US" sz="2200" b="1" dirty="0" err="1" smtClean="0"/>
              <a:t>getUsers</a:t>
            </a:r>
            <a:r>
              <a:rPr lang="en-US" sz="2200" b="1" dirty="0" smtClean="0"/>
              <a:t> () {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dirty="0" err="1" smtClean="0"/>
              <a:t>ELContext</a:t>
            </a:r>
            <a:r>
              <a:rPr lang="en-US" sz="2200" dirty="0" smtClean="0"/>
              <a:t> </a:t>
            </a:r>
            <a:r>
              <a:rPr lang="en-US" sz="2200" dirty="0" err="1" smtClean="0"/>
              <a:t>elContext</a:t>
            </a:r>
            <a:r>
              <a:rPr lang="en-US" sz="2200" dirty="0" smtClean="0"/>
              <a:t> = </a:t>
            </a:r>
            <a:r>
              <a:rPr lang="en-US" sz="2200" dirty="0" err="1" smtClean="0"/>
              <a:t>FacesContext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i="1" dirty="0" err="1" smtClean="0"/>
              <a:t>getCurrentInstance</a:t>
            </a:r>
            <a:r>
              <a:rPr lang="en-US" sz="2200" i="1" dirty="0" smtClean="0"/>
              <a:t>().</a:t>
            </a:r>
            <a:r>
              <a:rPr lang="en-US" sz="2200" i="1" dirty="0" err="1" smtClean="0"/>
              <a:t>getELContext</a:t>
            </a:r>
            <a:r>
              <a:rPr lang="en-US" sz="2200" i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dirty="0" err="1" smtClean="0"/>
              <a:t>UserProvider</a:t>
            </a:r>
            <a:r>
              <a:rPr lang="en-US" sz="2200" dirty="0" smtClean="0"/>
              <a:t> </a:t>
            </a:r>
            <a:r>
              <a:rPr lang="en-US" sz="2200" dirty="0" err="1" smtClean="0"/>
              <a:t>userProvider</a:t>
            </a:r>
            <a:r>
              <a:rPr lang="en-US" sz="2200" dirty="0" smtClean="0"/>
              <a:t> = </a:t>
            </a:r>
          </a:p>
          <a:p>
            <a:pPr>
              <a:buNone/>
            </a:pPr>
            <a:r>
              <a:rPr lang="en-US" sz="2200" dirty="0" smtClean="0"/>
              <a:t>             (</a:t>
            </a:r>
            <a:r>
              <a:rPr lang="en-US" sz="2200" dirty="0" err="1" smtClean="0"/>
              <a:t>UserProvider</a:t>
            </a:r>
            <a:r>
              <a:rPr lang="en-US" sz="2200" dirty="0" smtClean="0"/>
              <a:t>) </a:t>
            </a:r>
            <a:r>
              <a:rPr lang="en-US" sz="2200" dirty="0" err="1" smtClean="0"/>
              <a:t>elContext.getELResolver</a:t>
            </a:r>
            <a:r>
              <a:rPr lang="en-US" sz="2200" dirty="0" smtClean="0"/>
              <a:t>()</a:t>
            </a:r>
          </a:p>
          <a:p>
            <a:pPr>
              <a:buNone/>
            </a:pPr>
            <a:r>
              <a:rPr lang="en-US" sz="2200" dirty="0" smtClean="0"/>
              <a:t>                .</a:t>
            </a:r>
            <a:r>
              <a:rPr lang="en-US" sz="2200" dirty="0" err="1" smtClean="0"/>
              <a:t>getValue</a:t>
            </a:r>
            <a:r>
              <a:rPr lang="en-US" sz="2200" dirty="0" smtClean="0"/>
              <a:t>(</a:t>
            </a:r>
            <a:r>
              <a:rPr lang="en-US" sz="2200" dirty="0" err="1" smtClean="0"/>
              <a:t>elContext</a:t>
            </a:r>
            <a:r>
              <a:rPr lang="en-US" sz="2200" dirty="0" smtClean="0"/>
              <a:t>, </a:t>
            </a:r>
            <a:r>
              <a:rPr lang="en-US" sz="2200" b="1" dirty="0" smtClean="0"/>
              <a:t>null, </a:t>
            </a:r>
            <a:br>
              <a:rPr lang="en-US" sz="2200" b="1" dirty="0" smtClean="0"/>
            </a:br>
            <a:r>
              <a:rPr lang="en-US" sz="2200" b="1" dirty="0" smtClean="0"/>
              <a:t>                "</a:t>
            </a:r>
            <a:r>
              <a:rPr lang="en-US" sz="2200" b="1" dirty="0" err="1" smtClean="0"/>
              <a:t>userProvider</a:t>
            </a:r>
            <a:r>
              <a:rPr lang="en-US" sz="2200" b="1" dirty="0" smtClean="0"/>
              <a:t>");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return </a:t>
            </a:r>
            <a:r>
              <a:rPr lang="en-US" sz="2200" b="1" dirty="0" err="1" smtClean="0"/>
              <a:t>userProvider.getUsers</a:t>
            </a:r>
            <a:r>
              <a:rPr lang="en-US" sz="2200" b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}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dependency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b="1" dirty="0" smtClean="0"/>
              <a:t>public List&lt;User&gt; </a:t>
            </a:r>
            <a:r>
              <a:rPr lang="en-US" sz="2200" b="1" dirty="0" err="1" smtClean="0"/>
              <a:t>getUsers</a:t>
            </a:r>
            <a:r>
              <a:rPr lang="en-US" sz="2200" b="1" dirty="0" smtClean="0"/>
              <a:t> () {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dirty="0" err="1" smtClean="0"/>
              <a:t>ELContext</a:t>
            </a:r>
            <a:r>
              <a:rPr lang="en-US" sz="2200" dirty="0" smtClean="0"/>
              <a:t> </a:t>
            </a:r>
            <a:r>
              <a:rPr lang="en-US" sz="2200" dirty="0" err="1" smtClean="0"/>
              <a:t>elContext</a:t>
            </a:r>
            <a:r>
              <a:rPr lang="en-US" sz="2200" dirty="0" smtClean="0"/>
              <a:t> = </a:t>
            </a:r>
            <a:r>
              <a:rPr lang="en-US" sz="2200" dirty="0" err="1" smtClean="0"/>
              <a:t>FacesContext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i="1" dirty="0" err="1" smtClean="0"/>
              <a:t>getCurrentInstance</a:t>
            </a:r>
            <a:r>
              <a:rPr lang="en-US" sz="2200" i="1" dirty="0" smtClean="0"/>
              <a:t>().</a:t>
            </a:r>
            <a:r>
              <a:rPr lang="en-US" sz="2200" i="1" dirty="0" err="1" smtClean="0"/>
              <a:t>getELContext</a:t>
            </a:r>
            <a:r>
              <a:rPr lang="en-US" sz="2200" i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dirty="0" err="1" smtClean="0"/>
              <a:t>UserProvider</a:t>
            </a:r>
            <a:r>
              <a:rPr lang="en-US" sz="2200" dirty="0" smtClean="0"/>
              <a:t> </a:t>
            </a:r>
            <a:r>
              <a:rPr lang="en-US" sz="2200" dirty="0" err="1" smtClean="0"/>
              <a:t>userProvider</a:t>
            </a:r>
            <a:r>
              <a:rPr lang="en-US" sz="2200" dirty="0" smtClean="0"/>
              <a:t> = </a:t>
            </a:r>
          </a:p>
          <a:p>
            <a:pPr>
              <a:buNone/>
            </a:pPr>
            <a:r>
              <a:rPr lang="en-US" sz="2200" dirty="0" smtClean="0"/>
              <a:t>             (</a:t>
            </a:r>
            <a:r>
              <a:rPr lang="en-US" sz="2200" dirty="0" err="1" smtClean="0"/>
              <a:t>UserProvider</a:t>
            </a:r>
            <a:r>
              <a:rPr lang="en-US" sz="2200" dirty="0" smtClean="0"/>
              <a:t>) </a:t>
            </a:r>
            <a:r>
              <a:rPr lang="en-US" sz="2200" dirty="0" err="1" smtClean="0"/>
              <a:t>elContext.getELResolver</a:t>
            </a:r>
            <a:r>
              <a:rPr lang="en-US" sz="2200" dirty="0" smtClean="0"/>
              <a:t>()</a:t>
            </a:r>
          </a:p>
          <a:p>
            <a:pPr>
              <a:buNone/>
            </a:pPr>
            <a:r>
              <a:rPr lang="en-US" sz="2200" dirty="0" smtClean="0"/>
              <a:t>                .</a:t>
            </a:r>
            <a:r>
              <a:rPr lang="en-US" sz="2200" dirty="0" err="1" smtClean="0"/>
              <a:t>getValue</a:t>
            </a:r>
            <a:r>
              <a:rPr lang="en-US" sz="2200" dirty="0" smtClean="0"/>
              <a:t>(</a:t>
            </a:r>
            <a:r>
              <a:rPr lang="en-US" sz="2200" dirty="0" err="1" smtClean="0"/>
              <a:t>elContext</a:t>
            </a:r>
            <a:r>
              <a:rPr lang="en-US" sz="2200" dirty="0" smtClean="0"/>
              <a:t>, </a:t>
            </a:r>
            <a:r>
              <a:rPr lang="en-US" sz="2200" b="1" dirty="0" smtClean="0"/>
              <a:t>null, </a:t>
            </a:r>
            <a:br>
              <a:rPr lang="en-US" sz="2200" b="1" dirty="0" smtClean="0"/>
            </a:br>
            <a:r>
              <a:rPr lang="en-US" sz="2200" b="1" dirty="0" smtClean="0"/>
              <a:t>                "</a:t>
            </a:r>
            <a:r>
              <a:rPr lang="en-US" sz="2200" b="1" dirty="0" err="1" smtClean="0"/>
              <a:t>userProvider</a:t>
            </a:r>
            <a:r>
              <a:rPr lang="en-US" sz="2200" b="1" dirty="0" smtClean="0"/>
              <a:t>");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return </a:t>
            </a:r>
            <a:r>
              <a:rPr lang="en-US" sz="2200" b="1" dirty="0" err="1" smtClean="0"/>
              <a:t>userProvider.getUsers</a:t>
            </a:r>
            <a:r>
              <a:rPr lang="en-US" sz="2200" b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}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Lack of dependency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Don't create singletons or scoped objects with </a:t>
            </a:r>
            <a:r>
              <a:rPr lang="en-US" dirty="0" smtClean="0">
                <a:latin typeface="Courier New"/>
                <a:cs typeface="Courier New"/>
              </a:rPr>
              <a:t>new</a:t>
            </a:r>
            <a:r>
              <a:rPr lang="en-US" dirty="0" smtClean="0"/>
              <a:t> operator</a:t>
            </a:r>
          </a:p>
          <a:p>
            <a:pPr lvl="0"/>
            <a:r>
              <a:rPr lang="en-US" dirty="0" smtClean="0"/>
              <a:t>Use dependency injection to wire up backing beans to other </a:t>
            </a:r>
            <a:r>
              <a:rPr lang="en-US" dirty="0" smtClean="0"/>
              <a:t>objects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Lack of dependency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@Inject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private </a:t>
            </a:r>
            <a:r>
              <a:rPr lang="en-US" b="1" dirty="0" err="1" smtClean="0"/>
              <a:t>UserProvider</a:t>
            </a:r>
            <a:r>
              <a:rPr lang="en-US" b="1" dirty="0" smtClean="0"/>
              <a:t> </a:t>
            </a:r>
            <a:r>
              <a:rPr lang="en-US" b="1" dirty="0" err="1" smtClean="0"/>
              <a:t>userProvider</a:t>
            </a:r>
            <a:r>
              <a:rPr lang="en-US" b="1" dirty="0" smtClean="0"/>
              <a:t>;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public </a:t>
            </a:r>
            <a:r>
              <a:rPr lang="en-US" b="1" dirty="0" err="1" smtClean="0"/>
              <a:t>UserProvider</a:t>
            </a:r>
            <a:r>
              <a:rPr lang="en-US" b="1" dirty="0" smtClean="0"/>
              <a:t> </a:t>
            </a:r>
            <a:r>
              <a:rPr lang="en-US" b="1" dirty="0" err="1" smtClean="0"/>
              <a:t>getUserProvider</a:t>
            </a:r>
            <a:r>
              <a:rPr lang="en-US" b="1" dirty="0" smtClean="0"/>
              <a:t>() {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return </a:t>
            </a:r>
            <a:r>
              <a:rPr lang="en-US" b="1" dirty="0" err="1" smtClean="0"/>
              <a:t>userProvider</a:t>
            </a:r>
            <a:r>
              <a:rPr lang="en-US" b="1" dirty="0" smtClean="0"/>
              <a:t>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public void </a:t>
            </a:r>
            <a:r>
              <a:rPr lang="en-US" b="1" dirty="0" err="1" smtClean="0"/>
              <a:t>setUserProvider</a:t>
            </a:r>
            <a:r>
              <a:rPr lang="en-US" b="1" dirty="0" smtClean="0"/>
              <a:t>(</a:t>
            </a:r>
            <a:r>
              <a:rPr lang="en-US" b="1" dirty="0" err="1" smtClean="0"/>
              <a:t>UserProvider</a:t>
            </a:r>
            <a:r>
              <a:rPr lang="en-US" b="1" dirty="0" smtClean="0"/>
              <a:t> </a:t>
            </a:r>
            <a:r>
              <a:rPr lang="en-US" b="1" dirty="0" err="1" smtClean="0"/>
              <a:t>userProvider</a:t>
            </a:r>
            <a:r>
              <a:rPr lang="en-US" b="1" dirty="0" smtClean="0"/>
              <a:t>) {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err="1" smtClean="0"/>
              <a:t>this.userProvider</a:t>
            </a:r>
            <a:r>
              <a:rPr lang="en-US" b="1" dirty="0" smtClean="0"/>
              <a:t> = </a:t>
            </a:r>
            <a:r>
              <a:rPr lang="en-US" b="1" dirty="0" err="1" smtClean="0"/>
              <a:t>userProvider</a:t>
            </a:r>
            <a:r>
              <a:rPr lang="en-US" b="1" dirty="0" smtClean="0"/>
              <a:t>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public List&lt;User&gt; </a:t>
            </a:r>
            <a:r>
              <a:rPr lang="en-US" b="1" dirty="0" err="1" smtClean="0"/>
              <a:t>getUsers</a:t>
            </a:r>
            <a:r>
              <a:rPr lang="en-US" b="1" dirty="0" smtClean="0"/>
              <a:t>() {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return </a:t>
            </a:r>
            <a:r>
              <a:rPr lang="en-US" b="1" dirty="0" err="1" smtClean="0"/>
              <a:t>userProvider.getUsers</a:t>
            </a:r>
            <a:r>
              <a:rPr lang="en-US" b="1" dirty="0" smtClean="0"/>
              <a:t>();</a:t>
            </a:r>
          </a:p>
          <a:p>
            <a:pPr>
              <a:buNone/>
            </a:pPr>
            <a:r>
              <a:rPr lang="en-US" dirty="0" smtClean="0"/>
              <a:t>   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getData</a:t>
            </a:r>
            <a:r>
              <a:rPr lang="en-US" dirty="0" smtClean="0"/>
              <a:t>() {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return </a:t>
            </a:r>
            <a:r>
              <a:rPr lang="en-US" dirty="0" err="1" smtClean="0"/>
              <a:t>service.getData</a:t>
            </a:r>
            <a:r>
              <a:rPr lang="en-US" dirty="0" smtClean="0"/>
              <a:t>();</a:t>
            </a:r>
            <a:endParaRPr lang="en-US" dirty="0" smtClean="0"/>
          </a:p>
          <a:p>
            <a:pPr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52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Getter grabber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 err="1" smtClean="0"/>
              <a:t>getData</a:t>
            </a:r>
            <a:r>
              <a:rPr lang="en-US" dirty="0" smtClean="0"/>
              <a:t>() {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return </a:t>
            </a:r>
            <a:r>
              <a:rPr lang="en-US" dirty="0" err="1" smtClean="0"/>
              <a:t>service.getData</a:t>
            </a:r>
            <a:r>
              <a:rPr lang="en-US" dirty="0" smtClean="0"/>
              <a:t>();</a:t>
            </a:r>
            <a:endParaRPr lang="en-US" dirty="0" smtClean="0"/>
          </a:p>
          <a:p>
            <a:pPr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712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Getter grabber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perform any expensive operations in getters</a:t>
            </a:r>
          </a:p>
          <a:p>
            <a:r>
              <a:rPr lang="en-US" dirty="0" smtClean="0"/>
              <a:t>Retrieve data when view is loaded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73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widgetViewer.xhtml</a:t>
            </a:r>
            <a:endParaRPr lang="en-US" dirty="0" smtClean="0"/>
          </a:p>
          <a:p>
            <a:r>
              <a:rPr lang="en-US" dirty="0" err="1" smtClean="0"/>
              <a:t>WidgetEditorPage.xhtml</a:t>
            </a:r>
            <a:endParaRPr lang="en-US" dirty="0" smtClean="0"/>
          </a:p>
          <a:p>
            <a:r>
              <a:rPr lang="en-US" dirty="0" err="1" smtClean="0"/>
              <a:t>wiget_search.xtml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125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artifact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widgetViewer.xhtml</a:t>
            </a:r>
            <a:endParaRPr lang="en-US" dirty="0" smtClean="0"/>
          </a:p>
          <a:p>
            <a:r>
              <a:rPr lang="en-US" dirty="0" err="1" smtClean="0"/>
              <a:t>WidgetEditorPage.xhtml</a:t>
            </a:r>
            <a:endParaRPr lang="en-US" dirty="0" smtClean="0"/>
          </a:p>
          <a:p>
            <a:r>
              <a:rPr lang="en-US" dirty="0" err="1" smtClean="0"/>
              <a:t>wiget_search.xtml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21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the Big Ball of Mud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http://www.laputan.org/mud/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Inconsistent artifact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and enforce naming conventions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Initializing </a:t>
            </a:r>
            <a:r>
              <a:rPr lang="en-US" dirty="0"/>
              <a:t>b</a:t>
            </a:r>
            <a:r>
              <a:rPr lang="en-US" dirty="0" smtClean="0"/>
              <a:t>acking beans in </a:t>
            </a:r>
            <a:r>
              <a:rPr lang="en-US" dirty="0"/>
              <a:t>c</a:t>
            </a:r>
            <a:r>
              <a:rPr lang="en-US" dirty="0" smtClean="0"/>
              <a:t>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Dependency injection has not taken place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Initializing </a:t>
            </a:r>
            <a:r>
              <a:rPr lang="en-US" dirty="0"/>
              <a:t>b</a:t>
            </a:r>
            <a:r>
              <a:rPr lang="en-US" dirty="0" smtClean="0"/>
              <a:t>acking beans in </a:t>
            </a:r>
            <a:r>
              <a:rPr lang="en-US" dirty="0"/>
              <a:t>c</a:t>
            </a:r>
            <a:r>
              <a:rPr lang="en-US" dirty="0" smtClean="0"/>
              <a:t>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Lazy initialization</a:t>
            </a:r>
          </a:p>
          <a:p>
            <a:r>
              <a:rPr lang="en-US" dirty="0" smtClean="0"/>
              <a:t>Use @</a:t>
            </a:r>
            <a:r>
              <a:rPr lang="en-US" dirty="0" err="1" smtClean="0"/>
              <a:t>PostConstruct</a:t>
            </a:r>
            <a:r>
              <a:rPr lang="en-US" dirty="0" smtClean="0"/>
              <a:t> annotation</a:t>
            </a:r>
          </a:p>
          <a:p>
            <a:r>
              <a:rPr lang="en-US" dirty="0" smtClean="0"/>
              <a:t>Initialize before the view is displayed</a:t>
            </a:r>
          </a:p>
          <a:p>
            <a:pPr lvl="1"/>
            <a:r>
              <a:rPr lang="en-US" dirty="0" smtClean="0"/>
              <a:t>JSF 1.2: </a:t>
            </a:r>
            <a:r>
              <a:rPr lang="en-US" dirty="0" err="1" smtClean="0"/>
              <a:t>PhaseListener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&lt;f:view </a:t>
            </a:r>
            <a:r>
              <a:rPr lang="en-US" dirty="0" err="1" smtClean="0"/>
              <a:t>beforePhase</a:t>
            </a:r>
            <a:r>
              <a:rPr lang="en-US" dirty="0" smtClean="0"/>
              <a:t>="#{</a:t>
            </a:r>
            <a:r>
              <a:rPr lang="en-US" dirty="0" err="1" smtClean="0"/>
              <a:t>myBean.init</a:t>
            </a:r>
            <a:r>
              <a:rPr lang="en-US" dirty="0" smtClean="0"/>
              <a:t>}"&gt; </a:t>
            </a:r>
          </a:p>
          <a:p>
            <a:pPr lvl="1"/>
            <a:r>
              <a:rPr lang="en-US" dirty="0" smtClean="0"/>
              <a:t>JSF 2: </a:t>
            </a:r>
            <a:r>
              <a:rPr lang="en-US" dirty="0" err="1" smtClean="0"/>
              <a:t>BeforeRender</a:t>
            </a:r>
            <a:r>
              <a:rPr lang="en-US" dirty="0" smtClean="0"/>
              <a:t> event </a:t>
            </a:r>
          </a:p>
          <a:p>
            <a:pPr lvl="2"/>
            <a:r>
              <a:rPr lang="en-US" dirty="0" smtClean="0"/>
              <a:t>&lt;f:event type="</a:t>
            </a:r>
            <a:r>
              <a:rPr lang="en-US" dirty="0" err="1" smtClean="0"/>
              <a:t>beforeRender</a:t>
            </a:r>
            <a:r>
              <a:rPr lang="en-US" dirty="0" smtClean="0"/>
              <a:t>" listener="#{</a:t>
            </a:r>
            <a:r>
              <a:rPr lang="en-US" dirty="0" err="1" smtClean="0"/>
              <a:t>myBean.init</a:t>
            </a:r>
            <a:r>
              <a:rPr lang="en-US" dirty="0" smtClean="0"/>
              <a:t>}"&gt;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0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Eager view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375439"/>
                </a:solidFill>
              </a:rPr>
              <a:t>Eager view initialization</a:t>
            </a:r>
            <a:endParaRPr lang="en-US" dirty="0">
              <a:solidFill>
                <a:srgbClr val="3754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Lazy initialization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library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library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unnecessary delays for the first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5439"/>
                </a:solidFill>
              </a:rPr>
              <a:t>Lazy library initialization</a:t>
            </a:r>
            <a:endParaRPr lang="en-US" dirty="0">
              <a:solidFill>
                <a:srgbClr val="3754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Initialize expensive objects at startup</a:t>
            </a:r>
          </a:p>
          <a:p>
            <a:pPr lvl="1"/>
            <a:r>
              <a:rPr lang="en-US" dirty="0" smtClean="0"/>
              <a:t>Spring </a:t>
            </a:r>
            <a:r>
              <a:rPr lang="en-US" dirty="0" err="1" smtClean="0"/>
              <a:t>ContextLoader</a:t>
            </a:r>
            <a:endParaRPr lang="en-US" dirty="0" smtClean="0"/>
          </a:p>
          <a:p>
            <a:pPr lvl="1"/>
            <a:r>
              <a:rPr lang="en-US" dirty="0" smtClean="0"/>
              <a:t>JSF 1.x: </a:t>
            </a:r>
            <a:r>
              <a:rPr lang="en-US" dirty="0" err="1" smtClean="0"/>
              <a:t>ServletContextListener</a:t>
            </a:r>
            <a:endParaRPr lang="en-US" dirty="0" smtClean="0"/>
          </a:p>
          <a:p>
            <a:pPr lvl="1"/>
            <a:r>
              <a:rPr lang="en-US" dirty="0" smtClean="0"/>
              <a:t>JSF 2: Load managed bean at startup (eager) with @</a:t>
            </a:r>
            <a:r>
              <a:rPr lang="en-US" dirty="0" err="1" smtClean="0"/>
              <a:t>PostConstruct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variables in scoped objects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variables in scoped objects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Breaks the semantics of scoped state</a:t>
            </a:r>
          </a:p>
          <a:p>
            <a:r>
              <a:rPr lang="en-US" dirty="0" smtClean="0"/>
              <a:t>Can cause synchronization issues</a:t>
            </a:r>
          </a:p>
          <a:p>
            <a:r>
              <a:rPr lang="en-US" dirty="0" smtClean="0"/>
              <a:t>Does not work in a clustered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Antipatterns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variables in scoped objects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application-scoped object or a constant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serializable</a:t>
            </a:r>
            <a:r>
              <a:rPr lang="en-US" dirty="0" smtClean="0"/>
              <a:t> session-scoped objects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all session, view and conversation-scoped objects </a:t>
            </a:r>
            <a:r>
              <a:rPr lang="en-US" dirty="0" err="1" smtClean="0"/>
              <a:t>serializable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5439"/>
                </a:solidFill>
              </a:rPr>
              <a:t>Overcomplicated expressions</a:t>
            </a:r>
            <a:endParaRPr lang="en-US" dirty="0">
              <a:solidFill>
                <a:srgbClr val="37543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Overcomplicated expressions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read</a:t>
            </a:r>
          </a:p>
          <a:p>
            <a:r>
              <a:rPr lang="en-US" dirty="0" smtClean="0"/>
              <a:t>Mixes business logic with display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Overcomplicated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logic into backing bean properties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b="1" dirty="0" smtClean="0"/>
              <a:t>public List&lt;User&gt; </a:t>
            </a:r>
            <a:r>
              <a:rPr lang="en-US" sz="2200" b="1" dirty="0" err="1" smtClean="0"/>
              <a:t>getUsers</a:t>
            </a:r>
            <a:r>
              <a:rPr lang="en-US" sz="2200" b="1" dirty="0" smtClean="0"/>
              <a:t> () {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try {</a:t>
            </a:r>
          </a:p>
          <a:p>
            <a:pPr>
              <a:buNone/>
            </a:pPr>
            <a:r>
              <a:rPr lang="en-US" sz="2200" dirty="0" smtClean="0"/>
              <a:t>           </a:t>
            </a:r>
            <a:r>
              <a:rPr lang="en-US" sz="2200" b="1" dirty="0" smtClean="0"/>
              <a:t>return </a:t>
            </a:r>
            <a:r>
              <a:rPr lang="en-US" sz="2200" b="1" dirty="0" err="1" smtClean="0"/>
              <a:t>userProvider.getUsers</a:t>
            </a:r>
            <a:r>
              <a:rPr lang="en-US" sz="2200" b="1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    } </a:t>
            </a:r>
            <a:r>
              <a:rPr lang="en-US" sz="2200" b="1" dirty="0" smtClean="0"/>
              <a:t>catch (</a:t>
            </a:r>
            <a:r>
              <a:rPr lang="en-US" sz="2200" b="1" dirty="0" err="1" smtClean="0"/>
              <a:t>DataAccessException</a:t>
            </a:r>
            <a:r>
              <a:rPr lang="en-US" sz="2200" b="1" dirty="0" smtClean="0"/>
              <a:t> e) {</a:t>
            </a:r>
          </a:p>
          <a:p>
            <a:pPr>
              <a:buNone/>
            </a:pPr>
            <a:r>
              <a:rPr lang="en-US" sz="2200" dirty="0" smtClean="0"/>
              <a:t>            </a:t>
            </a:r>
            <a:r>
              <a:rPr lang="en-US" sz="2200" dirty="0" err="1" smtClean="0"/>
              <a:t>e.printStackTrace</a:t>
            </a:r>
            <a:r>
              <a:rPr lang="en-US" sz="2200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        }</a:t>
            </a:r>
          </a:p>
          <a:p>
            <a:pPr>
              <a:buNone/>
            </a:pPr>
            <a:r>
              <a:rPr lang="en-US" sz="2200" dirty="0" smtClean="0"/>
              <a:t>        </a:t>
            </a:r>
            <a:r>
              <a:rPr lang="en-US" sz="2200" b="1" dirty="0" smtClean="0"/>
              <a:t>return null;</a:t>
            </a:r>
          </a:p>
          <a:p>
            <a:pPr>
              <a:buNone/>
            </a:pPr>
            <a:r>
              <a:rPr lang="en-US" sz="2200" dirty="0" smtClean="0"/>
              <a:t>   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you cannot properly handle the exception, don't</a:t>
            </a:r>
          </a:p>
          <a:p>
            <a:pPr lvl="0"/>
            <a:r>
              <a:rPr lang="en-US" dirty="0" smtClean="0"/>
              <a:t>Let exceptions bubble up to the container</a:t>
            </a:r>
          </a:p>
          <a:p>
            <a:pPr lvl="0"/>
            <a:r>
              <a:rPr lang="en-US" dirty="0" smtClean="0"/>
              <a:t>Make sure you use a Logger instead of </a:t>
            </a:r>
            <a:r>
              <a:rPr lang="en-US" dirty="0" err="1" smtClean="0"/>
              <a:t>System.out.println</a:t>
            </a:r>
            <a:r>
              <a:rPr lang="en-US" dirty="0" smtClean="0"/>
              <a:t>()</a:t>
            </a:r>
          </a:p>
          <a:p>
            <a:r>
              <a:rPr lang="en-US" dirty="0"/>
              <a:t>Use </a:t>
            </a:r>
            <a:r>
              <a:rPr lang="en-US" dirty="0" smtClean="0"/>
              <a:t>the JSF2 </a:t>
            </a:r>
            <a:r>
              <a:rPr lang="en-US" dirty="0" err="1" smtClean="0"/>
              <a:t>ExceptionHandler</a:t>
            </a:r>
            <a:r>
              <a:rPr lang="en-US" dirty="0" smtClean="0"/>
              <a:t> to centralize exception handling</a:t>
            </a:r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Unnecessary UI Component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Unnecessary UI Component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Component bindings can be problematic for non-request scoped beans</a:t>
            </a:r>
          </a:p>
          <a:p>
            <a:pPr lvl="1"/>
            <a:r>
              <a:rPr lang="en-US" dirty="0" smtClean="0"/>
              <a:t>http://leadingyouastray.blogspot.com/2010/02/references-to-uicomponents-in-session.html</a:t>
            </a:r>
            <a:endParaRPr lang="en-US" dirty="0"/>
          </a:p>
          <a:p>
            <a:r>
              <a:rPr lang="en-US" dirty="0" smtClean="0"/>
              <a:t>Component bindings in view-scoped backing beans break partial state </a:t>
            </a:r>
            <a:r>
              <a:rPr lang="en-US" dirty="0" smtClean="0"/>
              <a:t>saving (fixed in JSF 2.2)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75439"/>
                </a:solidFill>
              </a:rPr>
              <a:t>Unnecessary UI Component Bindings</a:t>
            </a:r>
            <a:endParaRPr lang="en-US" dirty="0">
              <a:solidFill>
                <a:srgbClr val="3754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value bindings</a:t>
            </a:r>
          </a:p>
          <a:p>
            <a:pPr lvl="0"/>
            <a:r>
              <a:rPr lang="en-US" dirty="0" smtClean="0"/>
              <a:t>&lt;f:setPropertyActionListener&gt;</a:t>
            </a:r>
          </a:p>
          <a:p>
            <a:pPr lvl="0"/>
            <a:r>
              <a:rPr lang="en-US" dirty="0" smtClean="0"/>
              <a:t>Retrieve components  from event objects in event listeners</a:t>
            </a:r>
          </a:p>
          <a:p>
            <a:pPr lvl="0"/>
            <a:r>
              <a:rPr lang="en-US" dirty="0" smtClean="0"/>
              <a:t>Use request-scoped holder pattern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bean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bean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ordinary JSF messages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bean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ordinary JSF messages </a:t>
            </a:r>
          </a:p>
          <a:p>
            <a:pPr lvl="0"/>
            <a:r>
              <a:rPr lang="en-US" dirty="0" smtClean="0"/>
              <a:t>Create convenience methods in your base backing bean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bean messages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ordinary JSF messages </a:t>
            </a:r>
          </a:p>
          <a:p>
            <a:pPr lvl="0"/>
            <a:r>
              <a:rPr lang="en-US" dirty="0" smtClean="0"/>
              <a:t>Create convenience methods in your base backing bean class</a:t>
            </a:r>
          </a:p>
          <a:p>
            <a:pPr lvl="0"/>
            <a:r>
              <a:rPr lang="en-US" dirty="0" smtClean="0"/>
              <a:t>Issue: scope </a:t>
            </a:r>
          </a:p>
          <a:p>
            <a:pPr lvl="1"/>
            <a:r>
              <a:rPr lang="en-US" dirty="0" smtClean="0"/>
              <a:t>Will redisplay for request scoped beans unless you do a </a:t>
            </a:r>
            <a:r>
              <a:rPr lang="en-US" dirty="0" smtClean="0"/>
              <a:t>redirect (fixed in JSF 2.0)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Immediate overuse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Immediate overuse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Avoid using immediate for non-Command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Immediate overuse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Avoid using immediate for non-Command components</a:t>
            </a:r>
          </a:p>
          <a:p>
            <a:pPr lvl="0"/>
            <a:r>
              <a:rPr lang="en-US" dirty="0" smtClean="0"/>
              <a:t>Consider putting input controls in a separate form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Immediate overuse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Avoid using immediate for non-Command components</a:t>
            </a:r>
          </a:p>
          <a:p>
            <a:pPr lvl="0"/>
            <a:r>
              <a:rPr lang="en-US" dirty="0" smtClean="0"/>
              <a:t>Consider putting input controls in a separate form </a:t>
            </a:r>
          </a:p>
          <a:p>
            <a:r>
              <a:rPr lang="en-US" dirty="0" smtClean="0"/>
              <a:t>Use Ajax features</a:t>
            </a:r>
          </a:p>
          <a:p>
            <a:pPr lvl="1"/>
            <a:r>
              <a:rPr lang="en-US" dirty="0" err="1" smtClean="0"/>
              <a:t>RichFaces</a:t>
            </a:r>
            <a:r>
              <a:rPr lang="en-US" dirty="0" smtClean="0"/>
              <a:t>: &lt;a4j:ajaxOnly&gt;</a:t>
            </a:r>
          </a:p>
          <a:p>
            <a:pPr lvl="1"/>
            <a:r>
              <a:rPr lang="en-US" dirty="0" smtClean="0"/>
              <a:t>JSF 2: &lt;f:ajax ... execute="@this"/&gt;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Nameless UI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883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h:form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	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h:inputText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value=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"#{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widgetEditor.currentWidget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}" /&gt;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	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h:commandButton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value=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"Submit”</a:t>
            </a:r>
          </a:p>
          <a:p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		action="#{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widgetEditor.save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}" /&gt;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h:form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Nameless UI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Makes testing difficult</a:t>
            </a:r>
          </a:p>
          <a:p>
            <a:pPr lvl="0"/>
            <a:r>
              <a:rPr lang="en-US" dirty="0" smtClean="0"/>
              <a:t>Hard to integrate with custom JavaScript or Ajax features</a:t>
            </a:r>
          </a:p>
          <a:p>
            <a:pPr lvl="0"/>
            <a:r>
              <a:rPr lang="en-US" dirty="0" smtClean="0"/>
              <a:t>Increases rendered page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Giant backing 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Several hundred or thousand lines</a:t>
            </a:r>
            <a:endParaRPr lang="en-US" dirty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752600"/>
            <a:ext cx="883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h:form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id="</a:t>
            </a:r>
            <a:r>
              <a:rPr lang="en-US" sz="2200" b="1" dirty="0" err="1">
                <a:solidFill>
                  <a:schemeClr val="bg1">
                    <a:lumMod val="50000"/>
                  </a:schemeClr>
                </a:solidFill>
              </a:rPr>
              <a:t>frm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&lt;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h:inputText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id="name"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value="#{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widgetEditor.currentWidget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}" /&gt;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&lt;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h:commandButton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id="submit"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value="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Submit”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action="#{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widgetEditor.save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}" /&gt;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h:form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36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Nameless UI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Assign </a:t>
            </a:r>
            <a:r>
              <a:rPr lang="en-US" i="1" dirty="0" smtClean="0"/>
              <a:t>short</a:t>
            </a:r>
            <a:r>
              <a:rPr lang="en-US" dirty="0" smtClean="0"/>
              <a:t>, </a:t>
            </a:r>
            <a:r>
              <a:rPr lang="en-US" i="1" dirty="0" smtClean="0"/>
              <a:t>meaningful</a:t>
            </a:r>
            <a:r>
              <a:rPr lang="en-US" dirty="0" smtClean="0"/>
              <a:t> ids</a:t>
            </a:r>
          </a:p>
          <a:p>
            <a:pPr lvl="1"/>
            <a:r>
              <a:rPr lang="en-US" dirty="0" smtClean="0"/>
              <a:t>All input controls</a:t>
            </a:r>
          </a:p>
          <a:p>
            <a:pPr lvl="1"/>
            <a:r>
              <a:rPr lang="en-US" dirty="0" smtClean="0"/>
              <a:t>Components with Ajax behavior </a:t>
            </a:r>
          </a:p>
          <a:p>
            <a:pPr lvl="1"/>
            <a:r>
              <a:rPr lang="en-US" dirty="0" smtClean="0"/>
              <a:t>Naming containers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Nameless UI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Develop naming conventions</a:t>
            </a:r>
          </a:p>
          <a:p>
            <a:pPr lvl="1"/>
            <a:r>
              <a:rPr lang="en-US" dirty="0" err="1"/>
              <a:t>frm</a:t>
            </a:r>
            <a:endParaRPr lang="en-US" dirty="0"/>
          </a:p>
          <a:p>
            <a:pPr lvl="1"/>
            <a:r>
              <a:rPr lang="en-US" dirty="0" err="1"/>
              <a:t>dtb</a:t>
            </a:r>
            <a:endParaRPr lang="en-US" dirty="0"/>
          </a:p>
          <a:p>
            <a:pPr lvl="1"/>
            <a:r>
              <a:rPr lang="en-US" dirty="0" err="1" smtClean="0"/>
              <a:t>widgetFrm</a:t>
            </a:r>
            <a:endParaRPr lang="en-US" dirty="0" smtClean="0"/>
          </a:p>
          <a:p>
            <a:pPr lvl="1"/>
            <a:r>
              <a:rPr lang="en-US" dirty="0" err="1" smtClean="0"/>
              <a:t>widgetDtb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CSS style soup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Hardcoded styles in JSF 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CSS style soup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CSS selectors instead of inline styles</a:t>
            </a:r>
          </a:p>
          <a:p>
            <a:r>
              <a:rPr lang="en-US" dirty="0" smtClean="0"/>
              <a:t>Most suites let you override default selectors</a:t>
            </a:r>
          </a:p>
          <a:p>
            <a:pPr lvl="0"/>
            <a:r>
              <a:rPr lang="en-US" dirty="0" smtClean="0"/>
              <a:t>Develop custom theme if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Session overload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Session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beans in request scope when possible</a:t>
            </a:r>
          </a:p>
          <a:p>
            <a:pPr lvl="0"/>
            <a:r>
              <a:rPr lang="en-US" dirty="0" smtClean="0"/>
              <a:t>For Ajax, use view scope </a:t>
            </a:r>
          </a:p>
          <a:p>
            <a:pPr lvl="1"/>
            <a:r>
              <a:rPr lang="en-US" dirty="0" smtClean="0"/>
              <a:t>JSF 1.x: not supported</a:t>
            </a:r>
          </a:p>
          <a:p>
            <a:pPr lvl="2"/>
            <a:r>
              <a:rPr lang="en-US" dirty="0" smtClean="0"/>
              <a:t>Seam Page scope </a:t>
            </a:r>
          </a:p>
          <a:p>
            <a:pPr lvl="2"/>
            <a:r>
              <a:rPr lang="en-US" dirty="0" smtClean="0"/>
              <a:t>Tomahawk &lt;t:saveState&gt;  </a:t>
            </a:r>
          </a:p>
          <a:p>
            <a:pPr lvl="2"/>
            <a:r>
              <a:rPr lang="en-US" dirty="0" err="1" smtClean="0"/>
              <a:t>RichFaces</a:t>
            </a:r>
            <a:r>
              <a:rPr lang="en-US" dirty="0" smtClean="0"/>
              <a:t> &lt;a4j:keepAlive&gt;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Session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 scope</a:t>
            </a:r>
          </a:p>
          <a:p>
            <a:pPr lvl="1"/>
            <a:r>
              <a:rPr lang="en-US" dirty="0" smtClean="0"/>
              <a:t>Not implemented natively</a:t>
            </a:r>
          </a:p>
          <a:p>
            <a:pPr lvl="1"/>
            <a:r>
              <a:rPr lang="en-US" dirty="0" smtClean="0"/>
              <a:t>JSF 1.x</a:t>
            </a:r>
          </a:p>
          <a:p>
            <a:pPr lvl="2"/>
            <a:r>
              <a:rPr lang="en-US" dirty="0" smtClean="0"/>
              <a:t> Seam, </a:t>
            </a:r>
            <a:r>
              <a:rPr lang="en-US" dirty="0" err="1" smtClean="0"/>
              <a:t>MyFaces</a:t>
            </a:r>
            <a:r>
              <a:rPr lang="en-US" dirty="0" smtClean="0"/>
              <a:t> Orchestra</a:t>
            </a:r>
          </a:p>
          <a:p>
            <a:pPr lvl="2"/>
            <a:r>
              <a:rPr lang="en-US" dirty="0" err="1" smtClean="0"/>
              <a:t>MyFaces</a:t>
            </a:r>
            <a:r>
              <a:rPr lang="en-US" dirty="0" smtClean="0"/>
              <a:t> Trinidad </a:t>
            </a:r>
            <a:r>
              <a:rPr lang="en-US" dirty="0" err="1" smtClean="0"/>
              <a:t>PageFlowScope</a:t>
            </a:r>
            <a:endParaRPr lang="en-US" dirty="0" smtClean="0"/>
          </a:p>
          <a:p>
            <a:pPr lvl="2"/>
            <a:r>
              <a:rPr lang="en-US" dirty="0" smtClean="0"/>
              <a:t>Spring Web Flow</a:t>
            </a:r>
          </a:p>
          <a:p>
            <a:pPr lvl="2"/>
            <a:r>
              <a:rPr lang="en-US" dirty="0" smtClean="0"/>
              <a:t>Spring 3.1</a:t>
            </a:r>
          </a:p>
          <a:p>
            <a:pPr lvl="1"/>
            <a:r>
              <a:rPr lang="en-US" dirty="0" smtClean="0"/>
              <a:t>JSF 2: CDI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533" y="24415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Gotchas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Null input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JSF 1.2: Null values are converted to a 0 or false </a:t>
            </a:r>
          </a:p>
          <a:p>
            <a:pPr lvl="1"/>
            <a:r>
              <a:rPr lang="en-US" dirty="0" smtClean="0"/>
              <a:t>https://jsp-spec-public.dev.java.net/issues/show_bug.cgi?id=183</a:t>
            </a:r>
          </a:p>
          <a:p>
            <a:pPr lvl="1"/>
            <a:r>
              <a:rPr lang="en-US" dirty="0" smtClean="0"/>
              <a:t>Tomcat and </a:t>
            </a:r>
            <a:r>
              <a:rPr lang="en-US" dirty="0" err="1" smtClean="0"/>
              <a:t>JBoss</a:t>
            </a:r>
            <a:endParaRPr lang="en-US" dirty="0" smtClean="0"/>
          </a:p>
          <a:p>
            <a:pPr lvl="2"/>
            <a:r>
              <a:rPr lang="pt-BR" dirty="0" smtClean="0"/>
              <a:t>"-Dorg.apache.el.parser.COERCE_TO_ZERO=false" as a VM parameter.</a:t>
            </a:r>
            <a:endParaRPr lang="en-US" dirty="0" smtClean="0"/>
          </a:p>
          <a:p>
            <a:pPr lvl="0"/>
            <a:r>
              <a:rPr lang="en-US" dirty="0" smtClean="0"/>
              <a:t>JSF 2: </a:t>
            </a:r>
            <a:r>
              <a:rPr lang="en-US" dirty="0" err="1" smtClean="0"/>
              <a:t>javax.faces.INTERPRET_EMPTY_STRING_SUBMITTED_VALUES_AS_NULL</a:t>
            </a:r>
            <a:r>
              <a:rPr lang="en-US" dirty="0" smtClean="0"/>
              <a:t> context parameter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2010-14 Virtua, Inc. All rights reserved.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3868</Words>
  <Application>Microsoft Macintosh PowerPoint</Application>
  <PresentationFormat>On-screen Show (4:3)</PresentationFormat>
  <Paragraphs>582</Paragraphs>
  <Slides>114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JavaServer Faces Antipatterns and Best Practices </vt:lpstr>
      <vt:lpstr>Kito D. Mann www.twitter.com/kito99</vt:lpstr>
      <vt:lpstr>Kito D. Mann www.twitter.com/kito99</vt:lpstr>
      <vt:lpstr>PowerPoint Presentation</vt:lpstr>
      <vt:lpstr>PowerPoint Presentation</vt:lpstr>
      <vt:lpstr>Avoid the Big Ball of Mud</vt:lpstr>
      <vt:lpstr>Antipatterns</vt:lpstr>
      <vt:lpstr>Giant backing bean</vt:lpstr>
      <vt:lpstr>Giant backing bean</vt:lpstr>
      <vt:lpstr>Giant backing bean</vt:lpstr>
      <vt:lpstr>Giant backing bean</vt:lpstr>
      <vt:lpstr>Giant backing bean</vt:lpstr>
      <vt:lpstr>Giant backing bean</vt:lpstr>
      <vt:lpstr>Giant backing bean</vt:lpstr>
      <vt:lpstr>PowerPoint Presentation</vt:lpstr>
      <vt:lpstr>Backing bean subclasses domain object</vt:lpstr>
      <vt:lpstr>Backing bean subclasses domain object</vt:lpstr>
      <vt:lpstr>Backing bean subclasses domain object</vt:lpstr>
      <vt:lpstr>PowerPoint Presentation</vt:lpstr>
      <vt:lpstr>Flat backing bean hierarchy</vt:lpstr>
      <vt:lpstr>Flat backing bean hierarchy</vt:lpstr>
      <vt:lpstr>PowerPoint Presentation</vt:lpstr>
      <vt:lpstr>PowerPoint Presentation</vt:lpstr>
      <vt:lpstr>Magic string dependencies </vt:lpstr>
      <vt:lpstr>Magic string dependencies </vt:lpstr>
      <vt:lpstr>Magic string dependencies</vt:lpstr>
      <vt:lpstr>Magic string dependencies</vt:lpstr>
      <vt:lpstr>Magic string dependencies</vt:lpstr>
      <vt:lpstr>Magic string dependencies</vt:lpstr>
      <vt:lpstr>Magic string dependencies </vt:lpstr>
      <vt:lpstr>Magic string dependencies </vt:lpstr>
      <vt:lpstr>Unnecessary FacesContext lookups</vt:lpstr>
      <vt:lpstr>Unnecessary FacesContext lookups</vt:lpstr>
      <vt:lpstr>Unnecessary FacesContext lookups</vt:lpstr>
      <vt:lpstr>Interdependent backing beans</vt:lpstr>
      <vt:lpstr>Interdependent backing beans</vt:lpstr>
      <vt:lpstr>Interdependent backing beans</vt:lpstr>
      <vt:lpstr>Giant view</vt:lpstr>
      <vt:lpstr>Giant view</vt:lpstr>
      <vt:lpstr>Giant view</vt:lpstr>
      <vt:lpstr>Giant view</vt:lpstr>
      <vt:lpstr>Giant view</vt:lpstr>
      <vt:lpstr>Giant view</vt:lpstr>
      <vt:lpstr>PowerPoint Presentation</vt:lpstr>
      <vt:lpstr>Bloated component tree</vt:lpstr>
      <vt:lpstr>Bloated component tree</vt:lpstr>
      <vt:lpstr>Bloated component tree</vt:lpstr>
      <vt:lpstr>Bloated component tree</vt:lpstr>
      <vt:lpstr>Bloated component tree</vt:lpstr>
      <vt:lpstr>PowerPoint Presentation</vt:lpstr>
      <vt:lpstr>PowerPoint Presentation</vt:lpstr>
      <vt:lpstr>Lack of dependency injection</vt:lpstr>
      <vt:lpstr>Lack of dependency injection</vt:lpstr>
      <vt:lpstr>Lack of dependency injection</vt:lpstr>
      <vt:lpstr>PowerPoint Presentation</vt:lpstr>
      <vt:lpstr>Getter grabber</vt:lpstr>
      <vt:lpstr>Getter grabber</vt:lpstr>
      <vt:lpstr>PowerPoint Presentation</vt:lpstr>
      <vt:lpstr>Inconsistent artifact names</vt:lpstr>
      <vt:lpstr>Inconsistent artifact names</vt:lpstr>
      <vt:lpstr>Initializing backing beans in constructor</vt:lpstr>
      <vt:lpstr>Initializing backing beans in constructor</vt:lpstr>
      <vt:lpstr>Eager view initialization</vt:lpstr>
      <vt:lpstr>Eager view initialization</vt:lpstr>
      <vt:lpstr>Lazy library initialization</vt:lpstr>
      <vt:lpstr>Lazy library initialization</vt:lpstr>
      <vt:lpstr>Lazy library initialization</vt:lpstr>
      <vt:lpstr>Static variables in scoped objects</vt:lpstr>
      <vt:lpstr>Static variables in scoped objects</vt:lpstr>
      <vt:lpstr>Static variables in scoped objects</vt:lpstr>
      <vt:lpstr>Non-serializable session-scoped objects</vt:lpstr>
      <vt:lpstr>Overcomplicated expressions</vt:lpstr>
      <vt:lpstr>Overcomplicated expressions</vt:lpstr>
      <vt:lpstr>Overcomplicated expressions</vt:lpstr>
      <vt:lpstr>Exception eating</vt:lpstr>
      <vt:lpstr>Exception eating</vt:lpstr>
      <vt:lpstr>Unnecessary UI Component Bindings</vt:lpstr>
      <vt:lpstr>Unnecessary UI Component Bindings</vt:lpstr>
      <vt:lpstr>Unnecessary UI Component Bindings</vt:lpstr>
      <vt:lpstr>Backing bean messages</vt:lpstr>
      <vt:lpstr>Backing bean messages</vt:lpstr>
      <vt:lpstr>Backing bean messages</vt:lpstr>
      <vt:lpstr>Backing bean messages</vt:lpstr>
      <vt:lpstr>Immediate overuse</vt:lpstr>
      <vt:lpstr>Immediate overuse</vt:lpstr>
      <vt:lpstr>Immediate overuse</vt:lpstr>
      <vt:lpstr>Immediate overuse</vt:lpstr>
      <vt:lpstr>Nameless UI components</vt:lpstr>
      <vt:lpstr>Nameless UI components</vt:lpstr>
      <vt:lpstr>PowerPoint Presentation</vt:lpstr>
      <vt:lpstr>Nameless UI components</vt:lpstr>
      <vt:lpstr>Nameless UI components</vt:lpstr>
      <vt:lpstr>CSS style soup</vt:lpstr>
      <vt:lpstr>CSS style soup</vt:lpstr>
      <vt:lpstr>Session overload</vt:lpstr>
      <vt:lpstr>Session overload</vt:lpstr>
      <vt:lpstr>Session overload</vt:lpstr>
      <vt:lpstr>Gotchas</vt:lpstr>
      <vt:lpstr>Null input values</vt:lpstr>
      <vt:lpstr>Null input values</vt:lpstr>
      <vt:lpstr>Validating empty fields </vt:lpstr>
      <vt:lpstr>Best practices</vt:lpstr>
      <vt:lpstr>Use constants or enums for action method outcomes </vt:lpstr>
      <vt:lpstr>Use constants or enums for action method outcomes </vt:lpstr>
      <vt:lpstr>Build a library of composite components</vt:lpstr>
      <vt:lpstr>Build a library of composite components</vt:lpstr>
      <vt:lpstr>Build a library of composite components</vt:lpstr>
      <vt:lpstr>Development team best practices</vt:lpstr>
      <vt:lpstr>More Best Practices</vt:lpstr>
      <vt:lpstr>R</vt:lpstr>
      <vt:lpstr>RT</vt:lpstr>
      <vt:lpstr>RTF</vt:lpstr>
      <vt:lpstr>RTFM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JavaServer Faces Antipatterns</dc:title>
  <dc:creator>Kito Mann</dc:creator>
  <cp:lastModifiedBy>Kito Mann</cp:lastModifiedBy>
  <cp:revision>186</cp:revision>
  <dcterms:created xsi:type="dcterms:W3CDTF">2010-09-19T00:36:53Z</dcterms:created>
  <dcterms:modified xsi:type="dcterms:W3CDTF">2014-10-01T05:26:43Z</dcterms:modified>
</cp:coreProperties>
</file>