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279" r:id="rId3"/>
    <p:sldId id="285" r:id="rId4"/>
    <p:sldId id="286" r:id="rId5"/>
    <p:sldId id="287" r:id="rId6"/>
    <p:sldId id="267" r:id="rId7"/>
    <p:sldId id="265" r:id="rId8"/>
    <p:sldId id="270" r:id="rId9"/>
    <p:sldId id="282" r:id="rId10"/>
    <p:sldId id="259" r:id="rId11"/>
    <p:sldId id="264" r:id="rId12"/>
    <p:sldId id="262" r:id="rId13"/>
    <p:sldId id="275" r:id="rId14"/>
    <p:sldId id="261" r:id="rId15"/>
    <p:sldId id="276" r:id="rId16"/>
    <p:sldId id="263" r:id="rId17"/>
    <p:sldId id="292" r:id="rId18"/>
    <p:sldId id="293" r:id="rId19"/>
    <p:sldId id="289" r:id="rId20"/>
    <p:sldId id="283" r:id="rId21"/>
    <p:sldId id="294" r:id="rId22"/>
    <p:sldId id="295" r:id="rId23"/>
    <p:sldId id="288" r:id="rId24"/>
    <p:sldId id="272" r:id="rId25"/>
    <p:sldId id="290" r:id="rId26"/>
    <p:sldId id="280" r:id="rId27"/>
    <p:sldId id="291" r:id="rId28"/>
    <p:sldId id="271" r:id="rId29"/>
    <p:sldId id="281" r:id="rId30"/>
    <p:sldId id="277" r:id="rId31"/>
    <p:sldId id="278" r:id="rId32"/>
    <p:sldId id="274" r:id="rId33"/>
    <p:sldId id="269" r:id="rId34"/>
    <p:sldId id="297" r:id="rId35"/>
    <p:sldId id="26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FA7C"/>
    <a:srgbClr val="FEF9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9242" autoAdjust="0"/>
  </p:normalViewPr>
  <p:slideViewPr>
    <p:cSldViewPr>
      <p:cViewPr>
        <p:scale>
          <a:sx n="75" d="100"/>
          <a:sy n="75" d="100"/>
        </p:scale>
        <p:origin x="-159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6228B-4513-4DDD-9756-4D98F59FD2FF}" type="datetimeFigureOut">
              <a:rPr lang="en-US" smtClean="0"/>
              <a:pPr/>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B2F07-35B7-427C-B1A0-A024362DCF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Software_entropy" TargetMode="External"/><Relationship Id="rId3" Type="http://schemas.openxmlformats.org/officeDocument/2006/relationships/hyperlink" Target="http://en.wikipedia.org/wiki/Wikipedia:Citation_needed" TargetMode="External"/><Relationship Id="rId7" Type="http://schemas.openxmlformats.org/officeDocument/2006/relationships/hyperlink" Target="http://en.wikipedia.org/wiki/Codebas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Software_development" TargetMode="External"/><Relationship Id="rId5" Type="http://schemas.openxmlformats.org/officeDocument/2006/relationships/hyperlink" Target="http://en.wikipedia.org/wiki/Software_architecture" TargetMode="External"/><Relationship Id="rId4" Type="http://schemas.openxmlformats.org/officeDocument/2006/relationships/hyperlink" Target="http://en.wikipedia.org/wiki/Neologis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Hendrik</a:t>
            </a:r>
            <a:r>
              <a:rPr lang="en-US" dirty="0" smtClean="0"/>
              <a:t> </a:t>
            </a:r>
            <a:r>
              <a:rPr lang="en-US" dirty="0" err="1" smtClean="0"/>
              <a:t>Ebbers</a:t>
            </a:r>
            <a:endParaRPr lang="en-US" dirty="0" smtClean="0"/>
          </a:p>
          <a:p>
            <a:r>
              <a:rPr lang="en-US" dirty="0" smtClean="0"/>
              <a:t>Johan </a:t>
            </a:r>
            <a:r>
              <a:rPr lang="en-US" dirty="0" err="1" smtClean="0"/>
              <a:t>Vos</a:t>
            </a:r>
            <a:endParaRPr lang="en-US" dirty="0" smtClean="0"/>
          </a:p>
          <a:p>
            <a:r>
              <a:rPr lang="en-US" dirty="0" err="1" smtClean="0"/>
              <a:t>Weiqi</a:t>
            </a:r>
            <a:r>
              <a:rPr lang="en-US" dirty="0" smtClean="0"/>
              <a:t> </a:t>
            </a:r>
            <a:r>
              <a:rPr lang="en-US" dirty="0" err="1" smtClean="0"/>
              <a:t>Gao</a:t>
            </a:r>
            <a:endParaRPr lang="en-US" dirty="0" smtClean="0"/>
          </a:p>
          <a:p>
            <a:r>
              <a:rPr lang="en-US" dirty="0" err="1" smtClean="0"/>
              <a:t>Stephin</a:t>
            </a:r>
            <a:r>
              <a:rPr lang="en-US" dirty="0" smtClean="0"/>
              <a:t> Chin</a:t>
            </a:r>
          </a:p>
          <a:p>
            <a:r>
              <a:rPr lang="en-US" dirty="0" smtClean="0"/>
              <a:t>Dean Iverson</a:t>
            </a:r>
          </a:p>
          <a:p>
            <a:r>
              <a:rPr lang="en-US" dirty="0" smtClean="0"/>
              <a:t>James Weaver</a:t>
            </a:r>
          </a:p>
          <a:p>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Simple</a:t>
            </a:r>
            <a:r>
              <a:rPr lang="en-US" baseline="0" dirty="0" smtClean="0"/>
              <a:t> demo to show case a hello world. This is basically all </a:t>
            </a:r>
            <a:r>
              <a:rPr lang="en-US" baseline="0" dirty="0" err="1" smtClean="0"/>
              <a:t>JavaFX</a:t>
            </a:r>
            <a:r>
              <a:rPr lang="en-US" baseline="0" dirty="0" smtClean="0"/>
              <a:t> related demos.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http://docs.oracle.com/javase/8/docs/technotes/guides/scripting/nashorn/javafx.html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https://wiki.openjdk.java.net/display/Nashorn/Main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off HTML</a:t>
            </a:r>
            <a:endParaRPr lang="en-US" dirty="0" smtClean="0"/>
          </a:p>
          <a:p>
            <a:r>
              <a:rPr lang="en-US" baseline="0" dirty="0" smtClean="0"/>
              <a:t>Style CSS</a:t>
            </a:r>
          </a:p>
          <a:p>
            <a:r>
              <a:rPr lang="en-US" baseline="0" dirty="0" smtClean="0"/>
              <a:t>Show off FXML</a:t>
            </a:r>
          </a:p>
        </p:txBody>
      </p:sp>
      <p:sp>
        <p:nvSpPr>
          <p:cNvPr id="4" name="Slide Number Placeholder 3"/>
          <p:cNvSpPr>
            <a:spLocks noGrp="1"/>
          </p:cNvSpPr>
          <p:nvPr>
            <p:ph type="sldNum" sz="quarter" idx="10"/>
          </p:nvPr>
        </p:nvSpPr>
        <p:spPr/>
        <p:txBody>
          <a:bodyPr/>
          <a:lstStyle/>
          <a:p>
            <a:fld id="{71DB2F07-35B7-427C-B1A0-A024362DCF66}"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demos are related to 3</a:t>
            </a:r>
            <a:r>
              <a:rPr lang="en-US" baseline="30000" dirty="0" smtClean="0"/>
              <a:t>rd</a:t>
            </a:r>
            <a:r>
              <a:rPr lang="en-US" dirty="0" smtClean="0"/>
              <a:t> party libraries.</a:t>
            </a:r>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demos are related to JSR 223 (languages)</a:t>
            </a:r>
          </a:p>
          <a:p>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a:t>
            </a:r>
            <a:r>
              <a:rPr lang="en-US" baseline="0" dirty="0" smtClean="0"/>
              <a:t>, when you enter a playground you get rules, however this sign is a reminder to the user(developer) when using the FX Playground Application.</a:t>
            </a:r>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a:t>
            </a:r>
            <a:r>
              <a:rPr lang="en-US" sz="1200" b="1" i="0" kern="1200" dirty="0" err="1" smtClean="0">
                <a:solidFill>
                  <a:schemeClr val="tx1"/>
                </a:solidFill>
                <a:latin typeface="+mn-lt"/>
                <a:ea typeface="+mn-ea"/>
                <a:cs typeface="+mn-cs"/>
              </a:rPr>
              <a:t>tek-ni-kuh</a:t>
            </a:r>
            <a:r>
              <a:rPr lang="en-US" sz="1200" b="1" i="0" kern="1200" dirty="0" smtClean="0">
                <a:solidFill>
                  <a:schemeClr val="tx1"/>
                </a:solidFill>
                <a:latin typeface="+mn-lt"/>
                <a:ea typeface="+mn-ea"/>
                <a:cs typeface="+mn-cs"/>
              </a:rPr>
              <a:t> l]\ˈ</a:t>
            </a:r>
            <a:r>
              <a:rPr lang="en-US" sz="1200" b="1" i="0" kern="1200" dirty="0" err="1" smtClean="0">
                <a:solidFill>
                  <a:schemeClr val="tx1"/>
                </a:solidFill>
                <a:latin typeface="+mn-lt"/>
                <a:ea typeface="+mn-ea"/>
                <a:cs typeface="+mn-cs"/>
              </a:rPr>
              <a:t>det</a:t>
            </a:r>
            <a:r>
              <a:rPr lang="en-US" sz="1200" b="1" i="0" kern="1200" dirty="0" smtClean="0">
                <a:solidFill>
                  <a:schemeClr val="tx1"/>
                </a:solidFill>
                <a:latin typeface="+mn-lt"/>
                <a:ea typeface="+mn-ea"/>
                <a:cs typeface="+mn-cs"/>
              </a:rPr>
              <a:t>\</a:t>
            </a:r>
          </a:p>
          <a:p>
            <a:r>
              <a:rPr lang="en-US" sz="1200" b="1" i="0" kern="1200" dirty="0" smtClean="0">
                <a:solidFill>
                  <a:schemeClr val="tx1"/>
                </a:solidFill>
                <a:latin typeface="+mn-lt"/>
                <a:ea typeface="+mn-ea"/>
                <a:cs typeface="+mn-cs"/>
              </a:rPr>
              <a:t>Ward Cunningham</a:t>
            </a: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Title "Creative Commons 10th Birthday Celebration San Francisco"</a:t>
            </a:r>
          </a:p>
          <a:p>
            <a:r>
              <a:rPr lang="en-US" sz="1200" b="1" i="0" kern="1200" dirty="0" smtClean="0">
                <a:solidFill>
                  <a:schemeClr val="tx1"/>
                </a:solidFill>
                <a:latin typeface="+mn-lt"/>
                <a:ea typeface="+mn-ea"/>
                <a:cs typeface="+mn-cs"/>
              </a:rPr>
              <a:t>Author? "</a:t>
            </a:r>
            <a:r>
              <a:rPr lang="en-US" sz="1200" b="1" i="0" kern="1200" dirty="0" err="1" smtClean="0">
                <a:solidFill>
                  <a:schemeClr val="tx1"/>
                </a:solidFill>
                <a:latin typeface="+mn-lt"/>
                <a:ea typeface="+mn-ea"/>
                <a:cs typeface="+mn-cs"/>
              </a:rPr>
              <a:t>tvol</a:t>
            </a:r>
            <a:r>
              <a:rPr lang="en-US" sz="1200" b="1" i="0" kern="1200" dirty="0" smtClean="0">
                <a:solidFill>
                  <a:schemeClr val="tx1"/>
                </a:solidFill>
                <a:latin typeface="+mn-lt"/>
                <a:ea typeface="+mn-ea"/>
                <a:cs typeface="+mn-cs"/>
              </a:rPr>
              <a:t>" - linked to his profile page</a:t>
            </a:r>
          </a:p>
          <a:p>
            <a:r>
              <a:rPr lang="en-US" sz="1200" b="1" i="0" kern="1200" dirty="0" smtClean="0">
                <a:solidFill>
                  <a:schemeClr val="tx1"/>
                </a:solidFill>
                <a:latin typeface="+mn-lt"/>
                <a:ea typeface="+mn-ea"/>
                <a:cs typeface="+mn-cs"/>
              </a:rPr>
              <a:t>Source? "Creative Commons 10th Birthday Celebration San Francisco" - linked to original </a:t>
            </a:r>
            <a:r>
              <a:rPr lang="en-US" sz="1200" b="1" i="0" kern="1200" dirty="0" err="1" smtClean="0">
                <a:solidFill>
                  <a:schemeClr val="tx1"/>
                </a:solidFill>
                <a:latin typeface="+mn-lt"/>
                <a:ea typeface="+mn-ea"/>
                <a:cs typeface="+mn-cs"/>
              </a:rPr>
              <a:t>Flickr</a:t>
            </a:r>
            <a:r>
              <a:rPr lang="en-US" sz="1200" b="1" i="0" kern="1200" dirty="0" smtClean="0">
                <a:solidFill>
                  <a:schemeClr val="tx1"/>
                </a:solidFill>
                <a:latin typeface="+mn-lt"/>
                <a:ea typeface="+mn-ea"/>
                <a:cs typeface="+mn-cs"/>
              </a:rPr>
              <a:t> page</a:t>
            </a:r>
          </a:p>
          <a:p>
            <a:r>
              <a:rPr lang="en-US" sz="1200" b="1" i="0" kern="1200" dirty="0" smtClean="0">
                <a:solidFill>
                  <a:schemeClr val="tx1"/>
                </a:solidFill>
                <a:latin typeface="+mn-lt"/>
                <a:ea typeface="+mn-ea"/>
                <a:cs typeface="+mn-cs"/>
              </a:rPr>
              <a:t>License? "CC BY 2.0" - linked to license deed</a:t>
            </a: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"Secret #1: </a:t>
            </a:r>
            <a:r>
              <a:rPr lang="en-US" sz="1200" b="1" i="0" kern="1200" dirty="0" err="1" smtClean="0">
                <a:solidFill>
                  <a:schemeClr val="tx1"/>
                </a:solidFill>
                <a:latin typeface="+mn-lt"/>
                <a:ea typeface="+mn-ea"/>
                <a:cs typeface="+mn-cs"/>
              </a:rPr>
              <a:t>What.The.Huh</a:t>
            </a:r>
            <a:r>
              <a:rPr lang="en-US" sz="1200" b="1" i="0" kern="1200" dirty="0" smtClean="0">
                <a:solidFill>
                  <a:schemeClr val="tx1"/>
                </a:solidFill>
                <a:latin typeface="+mn-lt"/>
                <a:ea typeface="+mn-ea"/>
                <a:cs typeface="+mn-cs"/>
              </a:rPr>
              <a:t>." https://www.flickr.com/photos/helga/3264983583 by Helga Weber https://www.flickr.com/photos/helga "CC BY 2.0" https://creativecommons.org/licenses/by-nd/2.0</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"and all at once, a host of pivotal-cards" https://www.flickr.com/photos/psd/7645555148 by Paul Downey https://www.flickr.com/photos/psd/ "CC BY 2.0" https://creativecommons.org/licenses/by/2.0/</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"Sad Reese" https://www.flickr.com/photos/donnieray/10584676434 by Donnie Ray Jones https://www.flickr.com/photos/donnieray/ "CC BY 2.0" https://creativecommons.org/licenses/by/2.0</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"Pure Inspiration" https://www.flickr.com/photos/marine_corps/8654792719 by Marines https://www.flickr.com/photos/marine_corps/ "CC BY 2.0" https://creativecommons.org/licenses/by-nc/2.0/</a:t>
            </a: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dirty="0" smtClean="0"/>
          </a:p>
          <a:p>
            <a:endParaRPr lang="en-US" dirty="0" smtClean="0"/>
          </a:p>
          <a:p>
            <a:r>
              <a:rPr lang="en-US" dirty="0" smtClean="0"/>
              <a:t>creative commons:</a:t>
            </a:r>
          </a:p>
          <a:p>
            <a:r>
              <a:rPr lang="en-US" dirty="0" smtClean="0"/>
              <a:t>Html5 logo:</a:t>
            </a:r>
          </a:p>
          <a:p>
            <a:r>
              <a:rPr lang="en-US" dirty="0" smtClean="0"/>
              <a:t>http://www.w3.org/html/logo/index.html</a:t>
            </a:r>
          </a:p>
          <a:p>
            <a:r>
              <a:rPr lang="en-US" dirty="0" smtClean="0"/>
              <a:t>by Alex Muller</a:t>
            </a:r>
          </a:p>
          <a:p>
            <a:r>
              <a:rPr lang="en-US" dirty="0" smtClean="0"/>
              <a:t>http://commons.wikimedia.org/wiki/File%3AHTML5_logo_and_wordmark.svg</a:t>
            </a:r>
          </a:p>
          <a:p>
            <a:r>
              <a:rPr lang="en-US" dirty="0" smtClean="0"/>
              <a:t>http://commons.wikimedia.org/wiki/File:HTML5_logo_and_wordmark.svg</a:t>
            </a:r>
          </a:p>
          <a:p>
            <a:r>
              <a:rPr lang="en-US" dirty="0" smtClean="0"/>
              <a:t>http://upload.wikimedia.org/wikipedia/commons/6/61/HTML5_logo_and_wordmark.svg</a:t>
            </a:r>
          </a:p>
          <a:p>
            <a:r>
              <a:rPr lang="en-US" dirty="0" smtClean="0"/>
              <a:t>W3C [CC-BY-3.0 (http://creativecommons.org/licenses/by/3.0)], via Wikimedia Commons</a:t>
            </a:r>
          </a:p>
          <a:p>
            <a:endParaRPr lang="en-US" dirty="0" smtClean="0"/>
          </a:p>
          <a:p>
            <a:endParaRPr lang="en-US" dirty="0" smtClean="0"/>
          </a:p>
          <a:p>
            <a:r>
              <a:rPr lang="en-US" dirty="0" smtClean="0"/>
              <a:t>https://wiki.openjdk.java.net/display/Nashorn/Main</a:t>
            </a:r>
          </a:p>
          <a:p>
            <a:r>
              <a:rPr lang="en-US" dirty="0" smtClean="0"/>
              <a:t>http://docs.oracle.com/javase/8/docs/technotes/guides/scripting/nashorn/javafx.html</a:t>
            </a:r>
          </a:p>
          <a:p>
            <a:r>
              <a:rPr lang="en-US" dirty="0" smtClean="0"/>
              <a:t>http://docs.oracle.com/javase/8/javafx/api/javafx/scene/doc-files/cssref.html</a:t>
            </a:r>
          </a:p>
          <a:p>
            <a:r>
              <a:rPr lang="en-US" dirty="0" smtClean="0"/>
              <a:t>https://bitbucket.org/hansolo/enzo/wiki/Home</a:t>
            </a:r>
          </a:p>
          <a:p>
            <a:r>
              <a:rPr lang="en-US" dirty="0" smtClean="0"/>
              <a:t>http://fxexperience.com/controlsfx/</a:t>
            </a:r>
          </a:p>
          <a:p>
            <a:r>
              <a:rPr lang="en-US" dirty="0" smtClean="0"/>
              <a:t>http://www.object-refinery.com/orsoncharts/index.html</a:t>
            </a:r>
          </a:p>
          <a:p>
            <a:r>
              <a:rPr lang="en-US" dirty="0" smtClean="0"/>
              <a:t>http://www.jroller.com/dgilbert/entry/creating_3d_charts_in_java</a:t>
            </a:r>
          </a:p>
          <a:p>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creative commons:</a:t>
            </a:r>
          </a:p>
          <a:p>
            <a:r>
              <a:rPr lang="en-US" dirty="0" smtClean="0"/>
              <a:t>Html5 logo:</a:t>
            </a:r>
          </a:p>
          <a:p>
            <a:r>
              <a:rPr lang="en-US" dirty="0" smtClean="0"/>
              <a:t>http://www.w3.org/html/logo/index.html</a:t>
            </a:r>
          </a:p>
          <a:p>
            <a:r>
              <a:rPr lang="en-US" dirty="0" smtClean="0"/>
              <a:t>by Alex Muller</a:t>
            </a:r>
          </a:p>
          <a:p>
            <a:r>
              <a:rPr lang="en-US" dirty="0" smtClean="0"/>
              <a:t>http://commons.wikimedia.org/wiki/File%3AHTML5_logo_and_wordmark.svg</a:t>
            </a:r>
          </a:p>
          <a:p>
            <a:r>
              <a:rPr lang="en-US" dirty="0" smtClean="0"/>
              <a:t>http://commons.wikimedia.org/wiki/File:HTML5_logo_and_wordmark.svg</a:t>
            </a:r>
          </a:p>
          <a:p>
            <a:r>
              <a:rPr lang="en-US" dirty="0" smtClean="0"/>
              <a:t>http://upload.wikimedia.org/wikipedia/commons/6/61/HTML5_logo_and_wordmark.svg</a:t>
            </a:r>
          </a:p>
          <a:p>
            <a:r>
              <a:rPr lang="en-US" dirty="0" smtClean="0"/>
              <a:t>W3C [CC-BY-3.0 (http://creativecommons.org/licenses/by/3.0)], via Wikimedia Commons</a:t>
            </a:r>
          </a:p>
          <a:p>
            <a:endParaRPr lang="en-US" dirty="0" smtClean="0"/>
          </a:p>
          <a:p>
            <a:endParaRPr lang="en-US" dirty="0" smtClean="0"/>
          </a:p>
          <a:p>
            <a:r>
              <a:rPr lang="en-US" dirty="0" smtClean="0"/>
              <a:t>http://www.amazon.com/JavaFX-Introduction-Example-Carl-Dea/dp/1430264608</a:t>
            </a:r>
          </a:p>
          <a:p>
            <a:r>
              <a:rPr lang="en-US" dirty="0" smtClean="0"/>
              <a:t>Mastering </a:t>
            </a:r>
            <a:r>
              <a:rPr lang="en-US" dirty="0" err="1" smtClean="0"/>
              <a:t>JavaFX</a:t>
            </a:r>
            <a:r>
              <a:rPr lang="en-US" dirty="0" smtClean="0"/>
              <a:t> 8 Controls (Oracle (McGraw-Hill)) http://www.amazon.com/Mastering-JavaFX-Controls-Oracle-McGraw-Hill/dp/0071833773</a:t>
            </a:r>
          </a:p>
          <a:p>
            <a:r>
              <a:rPr lang="en-US" dirty="0" smtClean="0"/>
              <a:t>http://www.amazon.com/Pro-JavaFX-Definitive-Building-Embedded/dp/1430265744</a:t>
            </a:r>
          </a:p>
          <a:p>
            <a:r>
              <a:rPr lang="en-US" dirty="0" smtClean="0"/>
              <a:t>http://www.amazon.com/Java-8-Recipes-Josh-Juneau/dp/1430268271</a:t>
            </a:r>
          </a:p>
          <a:p>
            <a:r>
              <a:rPr lang="en-US" dirty="0" err="1" smtClean="0"/>
              <a:t>JavaFX</a:t>
            </a:r>
            <a:r>
              <a:rPr lang="en-US" dirty="0" smtClean="0"/>
              <a:t> Rich Client Programming on the </a:t>
            </a:r>
            <a:r>
              <a:rPr lang="en-US" dirty="0" err="1" smtClean="0"/>
              <a:t>NetBeans</a:t>
            </a:r>
            <a:r>
              <a:rPr lang="en-US" dirty="0" smtClean="0"/>
              <a:t> Platform</a:t>
            </a:r>
          </a:p>
          <a:p>
            <a:r>
              <a:rPr lang="en-US" dirty="0" smtClean="0"/>
              <a:t>http://www.amazon.com/JavaFX-Client-Programming-NetBeans-Platform/dp/0321927710</a:t>
            </a:r>
          </a:p>
          <a:p>
            <a:endParaRPr lang="en-US" dirty="0" smtClean="0"/>
          </a:p>
          <a:p>
            <a:r>
              <a:rPr lang="en-US" dirty="0" smtClean="0"/>
              <a:t>Technical Debt by Ward Cunningham</a:t>
            </a:r>
          </a:p>
          <a:p>
            <a:r>
              <a:rPr lang="en-US" dirty="0" smtClean="0"/>
              <a:t>https://www.youtube.com/watch?v=pqeJFYwnkjE</a:t>
            </a:r>
          </a:p>
          <a:p>
            <a:endParaRPr lang="en-US" dirty="0" smtClean="0"/>
          </a:p>
          <a:p>
            <a:r>
              <a:rPr lang="en-US" dirty="0" smtClean="0"/>
              <a:t>Technical Debt: Don't Go Bankrupt</a:t>
            </a:r>
          </a:p>
          <a:p>
            <a:r>
              <a:rPr lang="en-US" dirty="0" smtClean="0"/>
              <a:t>By Philippe </a:t>
            </a:r>
            <a:r>
              <a:rPr lang="en-US" dirty="0" err="1" smtClean="0"/>
              <a:t>Kruchten</a:t>
            </a:r>
            <a:endParaRPr lang="en-US" dirty="0" smtClean="0"/>
          </a:p>
          <a:p>
            <a:r>
              <a:rPr lang="en-US" dirty="0" smtClean="0"/>
              <a:t>https://www.youtube.com/watch?v=ZUYIFLfyxoI  (loss of productivity)</a:t>
            </a:r>
          </a:p>
          <a:p>
            <a:endParaRPr lang="en-US" dirty="0" smtClean="0"/>
          </a:p>
          <a:p>
            <a:r>
              <a:rPr lang="en-US" dirty="0" smtClean="0"/>
              <a:t>"Secret #1: </a:t>
            </a:r>
            <a:r>
              <a:rPr lang="en-US" dirty="0" err="1" smtClean="0"/>
              <a:t>What.The.Huh</a:t>
            </a:r>
            <a:r>
              <a:rPr lang="en-US" dirty="0" smtClean="0"/>
              <a:t>." https://www.flickr.com/photos/helga/3264983583 by Helga Weber https://www.flickr.com/photos/helga "CC BY 2.0" https://creativecommons.org/licenses/by-nd/2.0</a:t>
            </a:r>
          </a:p>
          <a:p>
            <a:endParaRPr lang="en-US" dirty="0" smtClean="0"/>
          </a:p>
          <a:p>
            <a:r>
              <a:rPr lang="en-US" dirty="0" smtClean="0"/>
              <a:t>"and all at once, a host of pivotal-cards" https://www.flickr.com/photos/psd/7645555148 by Paul Downey https://www.flickr.com/photos/psd/ "CC BY 2.0" https://creativecommons.org/licenses/by/2.0/</a:t>
            </a:r>
          </a:p>
          <a:p>
            <a:endParaRPr lang="en-US" dirty="0" smtClean="0"/>
          </a:p>
          <a:p>
            <a:r>
              <a:rPr lang="en-US" dirty="0" smtClean="0"/>
              <a:t>"Sad Reese" https://www.flickr.com/photos/donnieray/10584676434 by Donnie Ray Jones https://www.flickr.com/photos/donnieray/ "CC BY 2.0" https://creativecommons.org/licenses/by/2.0</a:t>
            </a:r>
          </a:p>
          <a:p>
            <a:r>
              <a:rPr lang="en-US" dirty="0" smtClean="0"/>
              <a:t>"Pure Inspiration" by Marines https://www.flickr.com/photos/marine_corps/ "CC BY 2.0" https://creativecommons.org/licenses/by-nc/2.0/</a:t>
            </a:r>
          </a:p>
          <a:p>
            <a:endParaRPr lang="en-US" dirty="0" smtClean="0"/>
          </a:p>
          <a:p>
            <a:r>
              <a:rPr lang="en-US" dirty="0" smtClean="0"/>
              <a:t>http://jsfiddle.net/</a:t>
            </a:r>
          </a:p>
          <a:p>
            <a:r>
              <a:rPr lang="en-US" dirty="0" smtClean="0"/>
              <a:t>http://codepen.io/</a:t>
            </a:r>
          </a:p>
          <a:p>
            <a:r>
              <a:rPr lang="en-US" dirty="0" smtClean="0"/>
              <a:t>http://jsbin.com/</a:t>
            </a:r>
          </a:p>
          <a:p>
            <a:r>
              <a:rPr lang="en-US" dirty="0" smtClean="0"/>
              <a:t>http://dabblet.com/</a:t>
            </a:r>
          </a:p>
          <a:p>
            <a:r>
              <a:rPr lang="en-US" dirty="0" smtClean="0"/>
              <a:t>https://developer.apple.com/swift/</a:t>
            </a:r>
          </a:p>
          <a:p>
            <a:r>
              <a:rPr lang="en-US" dirty="0" smtClean="0"/>
              <a:t>http://www.reportmill.com/snap/</a:t>
            </a:r>
          </a:p>
          <a:p>
            <a:endParaRPr lang="en-US" dirty="0" smtClean="0"/>
          </a:p>
          <a:p>
            <a:r>
              <a:rPr lang="en-US" dirty="0" smtClean="0"/>
              <a:t>Java Mascot introducing </a:t>
            </a:r>
            <a:r>
              <a:rPr lang="en-US" dirty="0" err="1" smtClean="0"/>
              <a:t>Netbeans</a:t>
            </a:r>
            <a:r>
              <a:rPr lang="en-US" dirty="0" smtClean="0"/>
              <a:t>.</a:t>
            </a:r>
          </a:p>
          <a:p>
            <a:r>
              <a:rPr lang="en-US" dirty="0" smtClean="0"/>
              <a:t>Duke, the Java Mascot, in the waving </a:t>
            </a:r>
            <a:r>
              <a:rPr lang="en-US" dirty="0" err="1" smtClean="0"/>
              <a:t>pose.by</a:t>
            </a:r>
            <a:r>
              <a:rPr lang="en-US" dirty="0" smtClean="0"/>
              <a:t> </a:t>
            </a:r>
            <a:r>
              <a:rPr lang="en-US" dirty="0" err="1" smtClean="0"/>
              <a:t>sbmehta</a:t>
            </a:r>
            <a:r>
              <a:rPr lang="en-US" dirty="0" smtClean="0"/>
              <a:t> converted to SVG from Sun Microsystems AI version.</a:t>
            </a:r>
          </a:p>
          <a:p>
            <a:r>
              <a:rPr lang="en-US" dirty="0" smtClean="0"/>
              <a:t>http://commons.wikimedia.org/wiki/File:Wave.svg</a:t>
            </a:r>
          </a:p>
          <a:p>
            <a:endParaRPr lang="en-US" dirty="0" smtClean="0"/>
          </a:p>
          <a:p>
            <a:r>
              <a:rPr lang="en-US" dirty="0" smtClean="0"/>
              <a:t>Java Mascot introducing </a:t>
            </a:r>
            <a:r>
              <a:rPr lang="en-US" dirty="0" err="1" smtClean="0"/>
              <a:t>Netbeans</a:t>
            </a:r>
            <a:r>
              <a:rPr lang="en-US" dirty="0" smtClean="0"/>
              <a:t>.</a:t>
            </a:r>
          </a:p>
          <a:p>
            <a:r>
              <a:rPr lang="en-US" dirty="0" smtClean="0"/>
              <a:t>Wikimedia Commons</a:t>
            </a:r>
          </a:p>
          <a:p>
            <a:r>
              <a:rPr lang="en-US" dirty="0" smtClean="0"/>
              <a:t>https://duke.dev.java.net/</a:t>
            </a:r>
          </a:p>
          <a:p>
            <a:r>
              <a:rPr lang="en-US" dirty="0" smtClean="0"/>
              <a:t>http://commons.wikimedia.org/wiki/File:Netbeans-Duke.png</a:t>
            </a:r>
          </a:p>
          <a:p>
            <a:endParaRPr lang="en-US" dirty="0" smtClean="0"/>
          </a:p>
          <a:p>
            <a:r>
              <a:rPr lang="en-US" dirty="0" err="1" smtClean="0"/>
              <a:t>JavaFX</a:t>
            </a:r>
            <a:r>
              <a:rPr lang="en-US" dirty="0" smtClean="0"/>
              <a:t> and </a:t>
            </a:r>
            <a:r>
              <a:rPr lang="en-US" dirty="0" err="1" smtClean="0"/>
              <a:t>Nashorn</a:t>
            </a:r>
            <a:r>
              <a:rPr lang="en-US" dirty="0" smtClean="0"/>
              <a:t>:</a:t>
            </a:r>
          </a:p>
          <a:p>
            <a:r>
              <a:rPr lang="en-US" dirty="0" smtClean="0"/>
              <a:t>https://wiki.openjdk.java.net/display/Nashorn/Main</a:t>
            </a:r>
          </a:p>
          <a:p>
            <a:r>
              <a:rPr lang="en-US" dirty="0" smtClean="0"/>
              <a:t>http://docs.oracle.com/javase/8/docs/technotes/guides/scripting/nashorn/javafx.html</a:t>
            </a:r>
          </a:p>
          <a:p>
            <a:r>
              <a:rPr lang="en-US" dirty="0" smtClean="0"/>
              <a:t>http://docs.oracle.com/javase/8/javafx/api/javafx/scene/doc-files/cssref.html</a:t>
            </a:r>
          </a:p>
          <a:p>
            <a:endParaRPr lang="en-US" dirty="0" smtClean="0"/>
          </a:p>
          <a:p>
            <a:r>
              <a:rPr lang="en-US" dirty="0" smtClean="0"/>
              <a:t>3rd Party libraries</a:t>
            </a:r>
          </a:p>
          <a:p>
            <a:r>
              <a:rPr lang="en-US" dirty="0" smtClean="0"/>
              <a:t>http://fxexperience.com/controlsfx/</a:t>
            </a:r>
          </a:p>
          <a:p>
            <a:r>
              <a:rPr lang="en-US" dirty="0" smtClean="0"/>
              <a:t>https://bitbucket.org/hansolo/enzo/wiki/Home</a:t>
            </a:r>
          </a:p>
          <a:p>
            <a:r>
              <a:rPr lang="en-US" dirty="0" smtClean="0"/>
              <a:t>http://jfxtras.org/</a:t>
            </a:r>
          </a:p>
          <a:p>
            <a:r>
              <a:rPr lang="en-US" dirty="0" smtClean="0"/>
              <a:t>http://www.object-refinery.com/orsoncharts/index.html</a:t>
            </a:r>
          </a:p>
          <a:p>
            <a:r>
              <a:rPr lang="en-US" dirty="0" smtClean="0"/>
              <a:t>http://www.jroller.com/dgilbert/entry/creating_3d_charts_in_java</a:t>
            </a:r>
          </a:p>
          <a:p>
            <a:endParaRPr lang="en-US" dirty="0" smtClean="0"/>
          </a:p>
          <a:p>
            <a:r>
              <a:rPr lang="en-US" dirty="0" smtClean="0"/>
              <a:t>Languages supported:</a:t>
            </a:r>
          </a:p>
          <a:p>
            <a:r>
              <a:rPr lang="en-US" dirty="0" smtClean="0"/>
              <a:t>Groovy http://groovy.codehaus.org/</a:t>
            </a:r>
          </a:p>
          <a:p>
            <a:r>
              <a:rPr lang="en-US" dirty="0" err="1" smtClean="0"/>
              <a:t>GroovyFX</a:t>
            </a:r>
            <a:r>
              <a:rPr lang="en-US" dirty="0" smtClean="0"/>
              <a:t> http://groovyfx.org/</a:t>
            </a:r>
          </a:p>
          <a:p>
            <a:r>
              <a:rPr lang="en-US" dirty="0" err="1" smtClean="0"/>
              <a:t>Jython</a:t>
            </a:r>
            <a:r>
              <a:rPr lang="en-US" dirty="0" smtClean="0"/>
              <a:t> http://www.jython.org/</a:t>
            </a:r>
          </a:p>
          <a:p>
            <a:r>
              <a:rPr lang="en-US" dirty="0" err="1" smtClean="0"/>
              <a:t>JRuby</a:t>
            </a:r>
            <a:r>
              <a:rPr lang="en-US" dirty="0" smtClean="0"/>
              <a:t> http://jruby.org/</a:t>
            </a:r>
          </a:p>
          <a:p>
            <a:r>
              <a:rPr lang="en-US" dirty="0" err="1" smtClean="0"/>
              <a:t>Scala</a:t>
            </a:r>
            <a:r>
              <a:rPr lang="en-US" dirty="0" smtClean="0"/>
              <a:t> http://www.scala-lang.org/</a:t>
            </a:r>
          </a:p>
          <a:p>
            <a:r>
              <a:rPr lang="en-US" dirty="0" err="1" smtClean="0"/>
              <a:t>Clojure</a:t>
            </a:r>
            <a:r>
              <a:rPr lang="en-US" dirty="0" smtClean="0"/>
              <a:t> http://clojure.org/</a:t>
            </a:r>
          </a:p>
          <a:p>
            <a:endParaRPr lang="en-US" dirty="0" smtClean="0"/>
          </a:p>
          <a:p>
            <a:r>
              <a:rPr lang="en-US" dirty="0" smtClean="0"/>
              <a:t>Misc</a:t>
            </a:r>
          </a:p>
          <a:p>
            <a:r>
              <a:rPr lang="en-US" smtClean="0"/>
              <a:t>http://ace.c9.io/</a:t>
            </a:r>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Technical</a:t>
            </a:r>
            <a:r>
              <a:rPr lang="en-US" baseline="0" dirty="0" smtClean="0"/>
              <a:t> debt… </a:t>
            </a:r>
          </a:p>
          <a:p>
            <a:r>
              <a:rPr lang="en-US" sz="1200" b="1" i="0" kern="1200" dirty="0" smtClean="0">
                <a:solidFill>
                  <a:schemeClr val="tx1"/>
                </a:solidFill>
                <a:latin typeface="+mn-lt"/>
                <a:ea typeface="+mn-ea"/>
                <a:cs typeface="+mn-cs"/>
              </a:rPr>
              <a:t>Technical debt</a:t>
            </a:r>
            <a:r>
              <a:rPr lang="en-US" sz="1200" b="0" i="0" kern="1200" dirty="0" smtClean="0">
                <a:solidFill>
                  <a:schemeClr val="tx1"/>
                </a:solidFill>
                <a:latin typeface="+mn-lt"/>
                <a:ea typeface="+mn-ea"/>
                <a:cs typeface="+mn-cs"/>
              </a:rPr>
              <a:t> (also known as </a:t>
            </a:r>
            <a:r>
              <a:rPr lang="en-US" sz="1200" b="1" i="0" kern="1200" dirty="0" smtClean="0">
                <a:solidFill>
                  <a:schemeClr val="tx1"/>
                </a:solidFill>
                <a:latin typeface="+mn-lt"/>
                <a:ea typeface="+mn-ea"/>
                <a:cs typeface="+mn-cs"/>
              </a:rPr>
              <a:t>design debt</a:t>
            </a:r>
            <a:r>
              <a:rPr lang="en-US" sz="1200" b="0" i="0" kern="1200" baseline="30000" dirty="0" smtClean="0">
                <a:solidFill>
                  <a:schemeClr val="tx1"/>
                </a:solidFill>
                <a:latin typeface="+mn-lt"/>
                <a:ea typeface="+mn-ea"/>
                <a:cs typeface="+mn-cs"/>
              </a:rPr>
              <a:t>[</a:t>
            </a:r>
            <a:r>
              <a:rPr lang="en-US" sz="1200" b="0" i="1" u="none" strike="noStrike" kern="1200" baseline="30000" dirty="0" smtClean="0">
                <a:solidFill>
                  <a:schemeClr val="tx1"/>
                </a:solidFill>
                <a:latin typeface="+mn-lt"/>
                <a:ea typeface="+mn-ea"/>
                <a:cs typeface="+mn-cs"/>
                <a:hlinkClick r:id="rId3" tooltip="Wikipedia:Citation needed"/>
              </a:rPr>
              <a:t>citation needed</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or </a:t>
            </a:r>
            <a:r>
              <a:rPr lang="en-US" sz="1200" b="1" i="0" kern="1200" dirty="0" smtClean="0">
                <a:solidFill>
                  <a:schemeClr val="tx1"/>
                </a:solidFill>
                <a:latin typeface="+mn-lt"/>
                <a:ea typeface="+mn-ea"/>
                <a:cs typeface="+mn-cs"/>
              </a:rPr>
              <a:t>code debt</a:t>
            </a:r>
            <a:r>
              <a:rPr lang="en-US" sz="1200" b="0" i="0" kern="1200" dirty="0" smtClean="0">
                <a:solidFill>
                  <a:schemeClr val="tx1"/>
                </a:solidFill>
                <a:latin typeface="+mn-lt"/>
                <a:ea typeface="+mn-ea"/>
                <a:cs typeface="+mn-cs"/>
              </a:rPr>
              <a:t>) is a </a:t>
            </a:r>
            <a:r>
              <a:rPr lang="en-US" sz="1200" b="0" i="0" u="none" strike="noStrike" kern="1200" dirty="0" err="1" smtClean="0">
                <a:solidFill>
                  <a:schemeClr val="tx1"/>
                </a:solidFill>
                <a:latin typeface="+mn-lt"/>
                <a:ea typeface="+mn-ea"/>
                <a:cs typeface="+mn-cs"/>
                <a:hlinkClick r:id="rId4" tooltip="Neologism"/>
              </a:rPr>
              <a:t>neologistic</a:t>
            </a:r>
            <a:r>
              <a:rPr lang="en-US" sz="1200" b="0" i="0" kern="1200" dirty="0" smtClean="0">
                <a:solidFill>
                  <a:schemeClr val="tx1"/>
                </a:solidFill>
                <a:latin typeface="+mn-lt"/>
                <a:ea typeface="+mn-ea"/>
                <a:cs typeface="+mn-cs"/>
              </a:rPr>
              <a:t> metaphor referring to the eventual consequences of poor system design, </a:t>
            </a:r>
            <a:r>
              <a:rPr lang="en-US" sz="1200" b="0" i="0" u="none" strike="noStrike" kern="1200" dirty="0" smtClean="0">
                <a:solidFill>
                  <a:schemeClr val="tx1"/>
                </a:solidFill>
                <a:latin typeface="+mn-lt"/>
                <a:ea typeface="+mn-ea"/>
                <a:cs typeface="+mn-cs"/>
                <a:hlinkClick r:id="rId5" tooltip="Software architecture"/>
              </a:rPr>
              <a:t>software architecture</a:t>
            </a:r>
            <a:r>
              <a:rPr lang="en-US" sz="1200" b="0" i="0" kern="1200" dirty="0" smtClean="0">
                <a:solidFill>
                  <a:schemeClr val="tx1"/>
                </a:solidFill>
                <a:latin typeface="+mn-lt"/>
                <a:ea typeface="+mn-ea"/>
                <a:cs typeface="+mn-cs"/>
              </a:rPr>
              <a:t> or </a:t>
            </a:r>
            <a:r>
              <a:rPr lang="en-US" sz="1200" b="0" i="0" u="none" strike="noStrike" kern="1200" dirty="0" smtClean="0">
                <a:solidFill>
                  <a:schemeClr val="tx1"/>
                </a:solidFill>
                <a:latin typeface="+mn-lt"/>
                <a:ea typeface="+mn-ea"/>
                <a:cs typeface="+mn-cs"/>
                <a:hlinkClick r:id="rId6" tooltip="Software development"/>
              </a:rPr>
              <a:t>software development</a:t>
            </a:r>
            <a:r>
              <a:rPr lang="en-US" sz="1200" b="0" i="0" kern="1200" dirty="0" smtClean="0">
                <a:solidFill>
                  <a:schemeClr val="tx1"/>
                </a:solidFill>
                <a:latin typeface="+mn-lt"/>
                <a:ea typeface="+mn-ea"/>
                <a:cs typeface="+mn-cs"/>
              </a:rPr>
              <a:t> within </a:t>
            </a:r>
            <a:r>
              <a:rPr lang="en-US" sz="1200" b="0" i="0" kern="1200" dirty="0" err="1" smtClean="0">
                <a:solidFill>
                  <a:schemeClr val="tx1"/>
                </a:solidFill>
                <a:latin typeface="+mn-lt"/>
                <a:ea typeface="+mn-ea"/>
                <a:cs typeface="+mn-cs"/>
              </a:rPr>
              <a:t>a</a:t>
            </a:r>
            <a:r>
              <a:rPr lang="en-US" sz="1200" b="0" i="0" u="none" strike="noStrike" kern="1200" dirty="0" err="1" smtClean="0">
                <a:solidFill>
                  <a:schemeClr val="tx1"/>
                </a:solidFill>
                <a:latin typeface="+mn-lt"/>
                <a:ea typeface="+mn-ea"/>
                <a:cs typeface="+mn-cs"/>
                <a:hlinkClick r:id="rId7" tooltip="Codebase"/>
              </a:rPr>
              <a:t>codebase</a:t>
            </a:r>
            <a:r>
              <a:rPr lang="en-US" sz="1200" b="0" i="0" kern="1200" dirty="0" smtClean="0">
                <a:solidFill>
                  <a:schemeClr val="tx1"/>
                </a:solidFill>
                <a:latin typeface="+mn-lt"/>
                <a:ea typeface="+mn-ea"/>
                <a:cs typeface="+mn-cs"/>
              </a:rPr>
              <a:t>. The debt can be thought of as work that needs to be done before a particular job can be considered complete or proper. If the debt is not repaid, then it will keep on accumulating interest, making it hard to implement changes later on. Unaddressed technical debt increases </a:t>
            </a:r>
            <a:r>
              <a:rPr lang="en-US" sz="1200" b="0" i="0" u="none" strike="noStrike" kern="1200" dirty="0" smtClean="0">
                <a:solidFill>
                  <a:schemeClr val="tx1"/>
                </a:solidFill>
                <a:latin typeface="+mn-lt"/>
                <a:ea typeface="+mn-ea"/>
                <a:cs typeface="+mn-cs"/>
                <a:hlinkClick r:id="rId8" tooltip="Software entropy"/>
              </a:rPr>
              <a:t>software entropy</a:t>
            </a:r>
            <a:r>
              <a:rPr lang="en-US" sz="1200" b="0" i="0" kern="120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The technical debt metaphor was coined by </a:t>
            </a:r>
            <a:r>
              <a:rPr lang="en-US" sz="1200" b="1" i="0" kern="1200" dirty="0" smtClean="0">
                <a:solidFill>
                  <a:schemeClr val="tx1"/>
                </a:solidFill>
                <a:latin typeface="+mn-lt"/>
                <a:ea typeface="+mn-ea"/>
                <a:cs typeface="+mn-cs"/>
              </a:rPr>
              <a:t>Ward Cunningham</a:t>
            </a:r>
            <a:r>
              <a:rPr lang="en-US" sz="1200" b="0" i="0" kern="1200" dirty="0" smtClean="0">
                <a:solidFill>
                  <a:schemeClr val="tx1"/>
                </a:solidFill>
                <a:latin typeface="+mn-lt"/>
                <a:ea typeface="+mn-ea"/>
                <a:cs typeface="+mn-cs"/>
              </a:rPr>
              <a:t> in his 1992 OOPSLA experience report in defense of relentless refactoring as a means of managing debt: Shipping first time code is like going into debt. A little debt speeds development so long as it is paid back promptly with a rewrite</a:t>
            </a: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Shipping first time code is like going into debt. A little debt speeds development so long as it is paid back promptly with a rewrite.... The danger occurs when the debt is not repaid. Every minute spent on not-quite-right code counts as interest on that debt. Entire engineering organizations can be brought to a stand-still under the debt load of an unconsolidated implementation.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Technical Debt: Don't Go Bankrupt</a:t>
            </a:r>
          </a:p>
          <a:p>
            <a:r>
              <a:rPr lang="en-US" sz="1200" b="0" i="0" kern="1200" dirty="0" smtClean="0">
                <a:solidFill>
                  <a:schemeClr val="tx1"/>
                </a:solidFill>
                <a:latin typeface="+mn-lt"/>
                <a:ea typeface="+mn-ea"/>
                <a:cs typeface="+mn-cs"/>
              </a:rPr>
              <a:t>By Philippe </a:t>
            </a:r>
            <a:r>
              <a:rPr lang="en-US" sz="1200" b="0" i="0" kern="1200" dirty="0" err="1" smtClean="0">
                <a:solidFill>
                  <a:schemeClr val="tx1"/>
                </a:solidFill>
                <a:latin typeface="+mn-lt"/>
                <a:ea typeface="+mn-ea"/>
                <a:cs typeface="+mn-cs"/>
              </a:rPr>
              <a:t>Kruchten</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https://www.youtube.com/watch?v=ZUYIFLfyxoI  (loss of productivity)</a:t>
            </a:r>
          </a:p>
          <a:p>
            <a:r>
              <a:rPr lang="en-US" sz="1200" b="0" i="0" kern="1200" dirty="0" smtClean="0">
                <a:solidFill>
                  <a:schemeClr val="tx1"/>
                </a:solidFill>
                <a:latin typeface="+mn-lt"/>
                <a:ea typeface="+mn-ea"/>
                <a:cs typeface="+mn-cs"/>
              </a:rPr>
              <a:t>Technical</a:t>
            </a:r>
            <a:r>
              <a:rPr lang="en-US" sz="1200" b="0" i="0" kern="1200" baseline="0" dirty="0" smtClean="0">
                <a:solidFill>
                  <a:schemeClr val="tx1"/>
                </a:solidFill>
                <a:latin typeface="+mn-lt"/>
                <a:ea typeface="+mn-ea"/>
                <a:cs typeface="+mn-cs"/>
              </a:rPr>
              <a:t> debt = Invisible feature with negative value.</a:t>
            </a:r>
          </a:p>
          <a:p>
            <a:r>
              <a:rPr lang="en-US" sz="1200" b="0" i="0" kern="1200" baseline="0" dirty="0" smtClean="0">
                <a:solidFill>
                  <a:schemeClr val="tx1"/>
                </a:solidFill>
                <a:latin typeface="+mn-lt"/>
                <a:ea typeface="+mn-ea"/>
                <a:cs typeface="+mn-cs"/>
              </a:rPr>
              <a:t>Value… of repaying technical debt, interests loss of productivity, etc.</a:t>
            </a:r>
          </a:p>
          <a:p>
            <a:r>
              <a:rPr lang="en-US" sz="1200" b="0" i="0" kern="1200" baseline="0" dirty="0" smtClean="0">
                <a:solidFill>
                  <a:schemeClr val="tx1"/>
                </a:solidFill>
                <a:latin typeface="+mn-lt"/>
                <a:ea typeface="+mn-ea"/>
                <a:cs typeface="+mn-cs"/>
              </a:rPr>
              <a:t>Will decrease value over time.</a:t>
            </a:r>
          </a:p>
          <a:p>
            <a:r>
              <a:rPr lang="en-US" sz="1200" b="0" i="0" kern="1200" baseline="0" dirty="0" smtClean="0">
                <a:solidFill>
                  <a:schemeClr val="tx1"/>
                </a:solidFill>
                <a:latin typeface="+mn-lt"/>
                <a:ea typeface="+mn-ea"/>
                <a:cs typeface="+mn-cs"/>
              </a:rPr>
              <a:t>Code level 33:53 </a:t>
            </a:r>
          </a:p>
          <a:p>
            <a:r>
              <a:rPr lang="en-US" sz="1200" b="0" i="0" kern="1200" baseline="0" dirty="0" smtClean="0">
                <a:solidFill>
                  <a:schemeClr val="tx1"/>
                </a:solidFill>
                <a:latin typeface="+mn-lt"/>
                <a:ea typeface="+mn-ea"/>
                <a:cs typeface="+mn-cs"/>
              </a:rPr>
              <a:t>32:18 Tools and methods to deal with code smells, etc. Code debt.</a:t>
            </a: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Technical Debt by Ward Cunningham</a:t>
            </a:r>
          </a:p>
          <a:p>
            <a:r>
              <a:rPr lang="en-US" dirty="0" smtClean="0"/>
              <a:t>https://www.youtube.com/watch?v=pqeJFYwnkjE</a:t>
            </a:r>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parody similar to the Direct TV’s funny commercials when technical debts aren’t paid.</a:t>
            </a:r>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a:p>
            <a:r>
              <a:rPr lang="en-US" dirty="0" err="1" smtClean="0"/>
              <a:t>JavaFX</a:t>
            </a:r>
            <a:r>
              <a:rPr lang="en-US" dirty="0" smtClean="0"/>
              <a:t> Coding Playground  </a:t>
            </a:r>
          </a:p>
          <a:p>
            <a:r>
              <a:rPr lang="en-US" dirty="0" smtClean="0"/>
              <a:t>BOF 2730</a:t>
            </a:r>
          </a:p>
          <a:p>
            <a:r>
              <a:rPr lang="en-US" dirty="0" smtClean="0"/>
              <a:t>Outline</a:t>
            </a:r>
          </a:p>
          <a:p>
            <a:endParaRPr lang="en-US" dirty="0" smtClean="0"/>
          </a:p>
          <a:p>
            <a:r>
              <a:rPr lang="en-US" dirty="0" smtClean="0"/>
              <a:t>Who we are?</a:t>
            </a:r>
          </a:p>
          <a:p>
            <a:r>
              <a:rPr lang="en-US" dirty="0" smtClean="0"/>
              <a:t>  Carl </a:t>
            </a:r>
            <a:r>
              <a:rPr lang="en-US" dirty="0" err="1" smtClean="0"/>
              <a:t>Dea</a:t>
            </a:r>
            <a:r>
              <a:rPr lang="en-US" dirty="0" smtClean="0"/>
              <a:t> </a:t>
            </a:r>
          </a:p>
          <a:p>
            <a:r>
              <a:rPr lang="en-US" dirty="0" smtClean="0"/>
              <a:t>  Objective Solutions Inc.</a:t>
            </a:r>
          </a:p>
          <a:p>
            <a:r>
              <a:rPr lang="en-US" dirty="0" smtClean="0"/>
              <a:t>  Co-Author of Java7 Recipes</a:t>
            </a:r>
          </a:p>
          <a:p>
            <a:r>
              <a:rPr lang="en-US" dirty="0" smtClean="0"/>
              <a:t>  Author of </a:t>
            </a:r>
            <a:r>
              <a:rPr lang="en-US" dirty="0" err="1" smtClean="0"/>
              <a:t>JavaFX</a:t>
            </a:r>
            <a:r>
              <a:rPr lang="en-US" dirty="0" smtClean="0"/>
              <a:t> 2 (by </a:t>
            </a:r>
            <a:r>
              <a:rPr lang="en-US" dirty="0" err="1" smtClean="0"/>
              <a:t>Apress</a:t>
            </a:r>
            <a:r>
              <a:rPr lang="en-US" dirty="0" smtClean="0"/>
              <a:t>) Introduction by Example</a:t>
            </a:r>
          </a:p>
          <a:p>
            <a:r>
              <a:rPr lang="en-US" dirty="0" smtClean="0"/>
              <a:t> Co-author of </a:t>
            </a:r>
            <a:r>
              <a:rPr lang="en-US" dirty="0" err="1" smtClean="0"/>
              <a:t>JavaFX</a:t>
            </a:r>
            <a:r>
              <a:rPr lang="en-US" dirty="0" smtClean="0"/>
              <a:t> 8 Intro by Example.</a:t>
            </a:r>
          </a:p>
          <a:p>
            <a:endParaRPr lang="en-US" dirty="0" smtClean="0"/>
          </a:p>
          <a:p>
            <a:r>
              <a:rPr lang="en-US" dirty="0" smtClean="0"/>
              <a:t>What kinds of coding playgrounds exist?</a:t>
            </a:r>
          </a:p>
          <a:p>
            <a:r>
              <a:rPr lang="en-US" dirty="0" smtClean="0"/>
              <a:t>HTML5/JavaScript/CSS</a:t>
            </a:r>
          </a:p>
          <a:p>
            <a:r>
              <a:rPr lang="en-US" dirty="0" err="1" smtClean="0"/>
              <a:t>jsFiddle</a:t>
            </a:r>
            <a:r>
              <a:rPr lang="en-US" dirty="0" smtClean="0"/>
              <a:t> http://jsfiddle.net/, Code Pen http://codepen.io/</a:t>
            </a:r>
          </a:p>
          <a:p>
            <a:endParaRPr lang="en-US" dirty="0" smtClean="0"/>
          </a:p>
          <a:p>
            <a:r>
              <a:rPr lang="en-US" dirty="0" smtClean="0"/>
              <a:t>Why/When would you need a coding playground?</a:t>
            </a:r>
          </a:p>
          <a:p>
            <a:endParaRPr lang="en-US" dirty="0" smtClean="0"/>
          </a:p>
          <a:p>
            <a:r>
              <a:rPr lang="en-US" dirty="0" smtClean="0"/>
              <a:t>Experimentation</a:t>
            </a:r>
          </a:p>
          <a:p>
            <a:r>
              <a:rPr lang="en-US" dirty="0" smtClean="0"/>
              <a:t>Exploring</a:t>
            </a:r>
          </a:p>
          <a:p>
            <a:r>
              <a:rPr lang="en-US" dirty="0" smtClean="0"/>
              <a:t>Prototyping Ideas</a:t>
            </a:r>
          </a:p>
          <a:p>
            <a:endParaRPr lang="en-US" dirty="0" smtClean="0"/>
          </a:p>
          <a:p>
            <a:r>
              <a:rPr lang="en-US" dirty="0" smtClean="0"/>
              <a:t>What are some examples of coding playgrounds?</a:t>
            </a:r>
          </a:p>
          <a:p>
            <a:r>
              <a:rPr lang="en-US" dirty="0" smtClean="0"/>
              <a:t>http://www.reportmill.com/snap/</a:t>
            </a:r>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HTML5 symbol from W3C</a:t>
            </a:r>
          </a:p>
          <a:p>
            <a:r>
              <a:rPr lang="en-US" dirty="0" smtClean="0"/>
              <a:t>http://commons.wikimedia.org/wiki/File:HTML5_logo_and_wordmark.svg</a:t>
            </a:r>
          </a:p>
          <a:p>
            <a:r>
              <a:rPr lang="en-US" dirty="0" smtClean="0"/>
              <a:t>http://commons.wikimedia.org/wiki/File%3AHTML5_logo_and_wordmark.svg</a:t>
            </a:r>
          </a:p>
          <a:p>
            <a:r>
              <a:rPr lang="en-US" dirty="0" smtClean="0"/>
              <a:t>http://upload.wikimedia.org/wikipedia/commons/6/61/HTML5_logo_and_wordmark.svg</a:t>
            </a:r>
          </a:p>
          <a:p>
            <a:r>
              <a:rPr lang="en-US" dirty="0" smtClean="0"/>
              <a:t>W3C [CC-BY-3.0 (http://creativecommons.org/licenses/by/3.0)], via Wikimedia Commons</a:t>
            </a:r>
          </a:p>
          <a:p>
            <a:endParaRPr lang="en-US" dirty="0" smtClean="0"/>
          </a:p>
          <a:p>
            <a:r>
              <a:rPr lang="en-US" baseline="0" dirty="0" smtClean="0"/>
              <a:t>This is basically all </a:t>
            </a:r>
            <a:r>
              <a:rPr lang="en-US" baseline="0" dirty="0" err="1" smtClean="0"/>
              <a:t>JavaFX</a:t>
            </a:r>
            <a:r>
              <a:rPr lang="en-US" baseline="0" dirty="0" smtClean="0"/>
              <a:t> related demos.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http://docs.oracle.com/javase/8/docs/technotes/guides/scripting/nashorn/javafx.html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https://wiki.openjdk.java.net/display/Nashorn/Main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off HTML</a:t>
            </a:r>
            <a:endParaRPr lang="en-US" dirty="0" smtClean="0"/>
          </a:p>
          <a:p>
            <a:r>
              <a:rPr lang="en-US" baseline="0" dirty="0" smtClean="0"/>
              <a:t>Style CSS</a:t>
            </a:r>
          </a:p>
          <a:p>
            <a:r>
              <a:rPr lang="en-US" baseline="0" dirty="0" smtClean="0"/>
              <a:t>Show off FXML</a:t>
            </a:r>
          </a:p>
        </p:txBody>
      </p:sp>
      <p:sp>
        <p:nvSpPr>
          <p:cNvPr id="4" name="Slide Number Placeholder 3"/>
          <p:cNvSpPr>
            <a:spLocks noGrp="1"/>
          </p:cNvSpPr>
          <p:nvPr>
            <p:ph type="sldNum" sz="quarter" idx="10"/>
          </p:nvPr>
        </p:nvSpPr>
        <p:spPr/>
        <p:txBody>
          <a:bodyPr/>
          <a:lstStyle/>
          <a:p>
            <a:fld id="{71DB2F07-35B7-427C-B1A0-A024362DCF66}"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FXML Markup Window</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latin typeface="+mn-lt"/>
                <a:ea typeface="+mn-ea"/>
                <a:cs typeface="+mn-cs"/>
              </a:rPr>
              <a:t>javafx.scene.layout.Pane</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DB2F07-35B7-427C-B1A0-A024362DCF66}"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9CC6E75-51A0-4594-94D1-A80A08D26A22}" type="datetimeFigureOut">
              <a:rPr lang="en-US" smtClean="0"/>
              <a:pPr/>
              <a:t>9/22/2014</a:t>
            </a:fld>
            <a:endParaRPr lang="en-US"/>
          </a:p>
        </p:txBody>
      </p:sp>
      <p:sp>
        <p:nvSpPr>
          <p:cNvPr id="16" name="Slide Number Placeholder 15"/>
          <p:cNvSpPr>
            <a:spLocks noGrp="1"/>
          </p:cNvSpPr>
          <p:nvPr>
            <p:ph type="sldNum" sz="quarter" idx="11"/>
          </p:nvPr>
        </p:nvSpPr>
        <p:spPr/>
        <p:txBody>
          <a:bodyPr/>
          <a:lstStyle/>
          <a:p>
            <a:fld id="{61D94608-6B89-46B9-872A-788D88EC6F0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CC6E75-51A0-4594-94D1-A80A08D26A22}"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94608-6B89-46B9-872A-788D88EC6F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CC6E75-51A0-4594-94D1-A80A08D26A22}"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94608-6B89-46B9-872A-788D88EC6F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9CC6E75-51A0-4594-94D1-A80A08D26A22}" type="datetimeFigureOut">
              <a:rPr lang="en-US" smtClean="0"/>
              <a:pPr/>
              <a:t>9/22/2014</a:t>
            </a:fld>
            <a:endParaRPr lang="en-US"/>
          </a:p>
        </p:txBody>
      </p:sp>
      <p:sp>
        <p:nvSpPr>
          <p:cNvPr id="15" name="Slide Number Placeholder 14"/>
          <p:cNvSpPr>
            <a:spLocks noGrp="1"/>
          </p:cNvSpPr>
          <p:nvPr>
            <p:ph type="sldNum" sz="quarter" idx="15"/>
          </p:nvPr>
        </p:nvSpPr>
        <p:spPr/>
        <p:txBody>
          <a:bodyPr/>
          <a:lstStyle>
            <a:lvl1pPr algn="ctr">
              <a:defRPr/>
            </a:lvl1pPr>
          </a:lstStyle>
          <a:p>
            <a:fld id="{61D94608-6B89-46B9-872A-788D88EC6F0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CC6E75-51A0-4594-94D1-A80A08D26A22}"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94608-6B89-46B9-872A-788D88EC6F0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CC6E75-51A0-4594-94D1-A80A08D26A22}" type="datetimeFigureOut">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94608-6B89-46B9-872A-788D88EC6F0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1D94608-6B89-46B9-872A-788D88EC6F0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9CC6E75-51A0-4594-94D1-A80A08D26A22}" type="datetimeFigureOut">
              <a:rPr lang="en-US" smtClean="0"/>
              <a:pPr/>
              <a:t>9/22/2014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CC6E75-51A0-4594-94D1-A80A08D26A22}" type="datetimeFigureOut">
              <a:rPr lang="en-US" smtClean="0"/>
              <a:pPr/>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94608-6B89-46B9-872A-788D88EC6F0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C6E75-51A0-4594-94D1-A80A08D26A22}" type="datetimeFigureOut">
              <a:rPr lang="en-US" smtClean="0"/>
              <a:pPr/>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94608-6B89-46B9-872A-788D88EC6F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9CC6E75-51A0-4594-94D1-A80A08D26A22}" type="datetimeFigureOut">
              <a:rPr lang="en-US" smtClean="0"/>
              <a:pPr/>
              <a:t>9/22/2014</a:t>
            </a:fld>
            <a:endParaRPr lang="en-US"/>
          </a:p>
        </p:txBody>
      </p:sp>
      <p:sp>
        <p:nvSpPr>
          <p:cNvPr id="9" name="Slide Number Placeholder 8"/>
          <p:cNvSpPr>
            <a:spLocks noGrp="1"/>
          </p:cNvSpPr>
          <p:nvPr>
            <p:ph type="sldNum" sz="quarter" idx="15"/>
          </p:nvPr>
        </p:nvSpPr>
        <p:spPr/>
        <p:txBody>
          <a:bodyPr/>
          <a:lstStyle/>
          <a:p>
            <a:fld id="{61D94608-6B89-46B9-872A-788D88EC6F0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9CC6E75-51A0-4594-94D1-A80A08D26A22}" type="datetimeFigureOut">
              <a:rPr lang="en-US" smtClean="0"/>
              <a:pPr/>
              <a:t>9/22/2014</a:t>
            </a:fld>
            <a:endParaRPr lang="en-US"/>
          </a:p>
        </p:txBody>
      </p:sp>
      <p:sp>
        <p:nvSpPr>
          <p:cNvPr id="9" name="Slide Number Placeholder 8"/>
          <p:cNvSpPr>
            <a:spLocks noGrp="1"/>
          </p:cNvSpPr>
          <p:nvPr>
            <p:ph type="sldNum" sz="quarter" idx="11"/>
          </p:nvPr>
        </p:nvSpPr>
        <p:spPr/>
        <p:txBody>
          <a:bodyPr/>
          <a:lstStyle/>
          <a:p>
            <a:fld id="{61D94608-6B89-46B9-872A-788D88EC6F0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CC6E75-51A0-4594-94D1-A80A08D26A22}" type="datetimeFigureOut">
              <a:rPr lang="en-US" smtClean="0"/>
              <a:pPr/>
              <a:t>9/22/2014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1D94608-6B89-46B9-872A-788D88EC6F0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docs.oracle.com/javase/8/docs/technotes/guides/scripting/nashorn/javafx.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docs.oracle.com/javase/8/javafx/api/javafx/scene/doc-files/cssref.html"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jfxtras.org/"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www.w3.org/html/logo/index.html" TargetMode="External"/><Relationship Id="rId3" Type="http://schemas.openxmlformats.org/officeDocument/2006/relationships/hyperlink" Target="https://creativecommons.org/licenses/by-nd/2.0" TargetMode="External"/><Relationship Id="rId7" Type="http://schemas.openxmlformats.org/officeDocument/2006/relationships/hyperlink" Target="http://commons.wikimedia.org/wiki/File:Wave.svg" TargetMode="External"/><Relationship Id="rId12" Type="http://schemas.openxmlformats.org/officeDocument/2006/relationships/hyperlink" Target="http://commons.wikimedia.org/wiki/File:Netbeans-Duke.p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reativecommons.org/licenses/by-nc/2.0/" TargetMode="External"/><Relationship Id="rId11" Type="http://schemas.openxmlformats.org/officeDocument/2006/relationships/hyperlink" Target="https://duke.dev.java.net/" TargetMode="External"/><Relationship Id="rId5" Type="http://schemas.openxmlformats.org/officeDocument/2006/relationships/hyperlink" Target="https://creativecommons.org/licenses/by/2.0" TargetMode="External"/><Relationship Id="rId10" Type="http://schemas.openxmlformats.org/officeDocument/2006/relationships/hyperlink" Target="http://upload.wikimedia.org/wikipedia/commons/6/61/HTML5_logo_and_wordmark.svg" TargetMode="External"/><Relationship Id="rId4" Type="http://schemas.openxmlformats.org/officeDocument/2006/relationships/hyperlink" Target="https://creativecommons.org/licenses/by/2.0/" TargetMode="External"/><Relationship Id="rId9" Type="http://schemas.openxmlformats.org/officeDocument/2006/relationships/hyperlink" Target="http://commons.wikimedia.org/wiki/File:HTML5_logo_and_wordmark.sv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jsfiddle.net/" TargetMode="External"/><Relationship Id="rId13" Type="http://schemas.openxmlformats.org/officeDocument/2006/relationships/hyperlink" Target="http://www.reportmill.com/snap/" TargetMode="External"/><Relationship Id="rId3" Type="http://schemas.openxmlformats.org/officeDocument/2006/relationships/hyperlink" Target="http://www.amazon.com/JavaFX-Introduction-Example-Carl-Dea/dp/1430264608" TargetMode="External"/><Relationship Id="rId7" Type="http://schemas.openxmlformats.org/officeDocument/2006/relationships/hyperlink" Target="http://www.amazon.com/JavaFX-Client-Programming-NetBeans-Platform/dp/0321927710" TargetMode="External"/><Relationship Id="rId12" Type="http://schemas.openxmlformats.org/officeDocument/2006/relationships/hyperlink" Target="https://developer.apple.com/swif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amazon.com/Java-8-Recipes-Josh-Juneau/dp/1430268271" TargetMode="External"/><Relationship Id="rId11" Type="http://schemas.openxmlformats.org/officeDocument/2006/relationships/hyperlink" Target="http://dabblet.com/" TargetMode="External"/><Relationship Id="rId5" Type="http://schemas.openxmlformats.org/officeDocument/2006/relationships/hyperlink" Target="http://www.amazon.com/Pro-JavaFX-Definitive-Building-Embedded/dp/1430265744" TargetMode="External"/><Relationship Id="rId10" Type="http://schemas.openxmlformats.org/officeDocument/2006/relationships/hyperlink" Target="http://jsbin.com/" TargetMode="External"/><Relationship Id="rId4" Type="http://schemas.openxmlformats.org/officeDocument/2006/relationships/hyperlink" Target="http://www.amazon.com/Mastering-JavaFX-Controls-Oracle-McGraw-Hill/dp/0071833773" TargetMode="External"/><Relationship Id="rId9" Type="http://schemas.openxmlformats.org/officeDocument/2006/relationships/hyperlink" Target="http://codepen.io/" TargetMode="External"/><Relationship Id="rId14" Type="http://schemas.openxmlformats.org/officeDocument/2006/relationships/hyperlink" Target="https://bitbucket.org/cdea/fxplayground"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clojure.org/" TargetMode="External"/><Relationship Id="rId3" Type="http://schemas.openxmlformats.org/officeDocument/2006/relationships/hyperlink" Target="http://groovy.codehaus.org/" TargetMode="External"/><Relationship Id="rId7" Type="http://schemas.openxmlformats.org/officeDocument/2006/relationships/hyperlink" Target="http://www.scala-lang.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jruby.org/" TargetMode="External"/><Relationship Id="rId11" Type="http://schemas.openxmlformats.org/officeDocument/2006/relationships/hyperlink" Target="http://ace.c9.io/" TargetMode="External"/><Relationship Id="rId5" Type="http://schemas.openxmlformats.org/officeDocument/2006/relationships/hyperlink" Target="http://www.jython.org/" TargetMode="External"/><Relationship Id="rId10" Type="http://schemas.openxmlformats.org/officeDocument/2006/relationships/hyperlink" Target="https://www.youtube.com/watch?v=ZUYIFLfyxoI" TargetMode="External"/><Relationship Id="rId4" Type="http://schemas.openxmlformats.org/officeDocument/2006/relationships/hyperlink" Target="http://groovyfx.org/" TargetMode="External"/><Relationship Id="rId9" Type="http://schemas.openxmlformats.org/officeDocument/2006/relationships/hyperlink" Target="https://www.youtube.com/watch?v=pqeJFYwnkj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343400"/>
            <a:ext cx="8077200" cy="1673352"/>
          </a:xfrm>
        </p:spPr>
        <p:txBody>
          <a:bodyPr/>
          <a:lstStyle/>
          <a:p>
            <a:r>
              <a:rPr lang="en-US" dirty="0" err="1" smtClean="0"/>
              <a:t>JavaFX</a:t>
            </a:r>
            <a:r>
              <a:rPr lang="en-US" dirty="0" smtClean="0"/>
              <a:t> Coding Playground </a:t>
            </a:r>
            <a:br>
              <a:rPr lang="en-US" dirty="0" smtClean="0"/>
            </a:br>
            <a:r>
              <a:rPr lang="en-US" dirty="0" err="1" smtClean="0"/>
              <a:t>BoF</a:t>
            </a:r>
            <a:r>
              <a:rPr lang="en-US" dirty="0" smtClean="0"/>
              <a:t> 2730</a:t>
            </a:r>
            <a:endParaRPr lang="en-US" dirty="0"/>
          </a:p>
        </p:txBody>
      </p:sp>
      <p:pic>
        <p:nvPicPr>
          <p:cNvPr id="1027" name="Picture 3" descr="C:\Users\cdea\projects\FXPlayground\Prototyping\Logo6.png"/>
          <p:cNvPicPr>
            <a:picLocks noChangeAspect="1" noChangeArrowheads="1"/>
          </p:cNvPicPr>
          <p:nvPr/>
        </p:nvPicPr>
        <p:blipFill>
          <a:blip r:embed="rId2" cstate="print"/>
          <a:srcRect/>
          <a:stretch>
            <a:fillRect/>
          </a:stretch>
        </p:blipFill>
        <p:spPr bwMode="auto">
          <a:xfrm>
            <a:off x="838200" y="228600"/>
            <a:ext cx="7683706" cy="3733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685800" y="228600"/>
            <a:ext cx="1438012" cy="2111204"/>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304800" y="2723256"/>
            <a:ext cx="3061240" cy="2305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3200400" y="304800"/>
            <a:ext cx="5638800" cy="830997"/>
          </a:xfrm>
          <a:prstGeom prst="rect">
            <a:avLst/>
          </a:prstGeom>
          <a:noFill/>
        </p:spPr>
        <p:txBody>
          <a:bodyPr wrap="square" rtlCol="0">
            <a:spAutoFit/>
          </a:bodyPr>
          <a:lstStyle/>
          <a:p>
            <a:pPr>
              <a:buNone/>
            </a:pPr>
            <a:r>
              <a:rPr lang="en-US" sz="2400" dirty="0" smtClean="0">
                <a:latin typeface="Arial" pitchFamily="34" charset="0"/>
                <a:cs typeface="Arial" pitchFamily="34" charset="0"/>
              </a:rPr>
              <a:t>When you create smelly code you will have implementation issues. </a:t>
            </a:r>
          </a:p>
        </p:txBody>
      </p:sp>
      <p:sp>
        <p:nvSpPr>
          <p:cNvPr id="12" name="TextBox 11"/>
          <p:cNvSpPr txBox="1"/>
          <p:nvPr/>
        </p:nvSpPr>
        <p:spPr>
          <a:xfrm>
            <a:off x="2743200" y="1143000"/>
            <a:ext cx="6172200" cy="1200329"/>
          </a:xfrm>
          <a:prstGeom prst="rect">
            <a:avLst/>
          </a:prstGeom>
          <a:noFill/>
        </p:spPr>
        <p:txBody>
          <a:bodyPr wrap="square" rtlCol="0">
            <a:spAutoFit/>
          </a:bodyPr>
          <a:lstStyle/>
          <a:p>
            <a:pPr>
              <a:buNone/>
            </a:pPr>
            <a:r>
              <a:rPr lang="en-US" sz="2400" dirty="0" smtClean="0">
                <a:latin typeface="Arial" pitchFamily="34" charset="0"/>
                <a:cs typeface="Arial" pitchFamily="34" charset="0"/>
              </a:rPr>
              <a:t>When you have implementation issues you will need to extend your project schedule. And </a:t>
            </a:r>
          </a:p>
        </p:txBody>
      </p:sp>
      <p:sp>
        <p:nvSpPr>
          <p:cNvPr id="13" name="TextBox 12"/>
          <p:cNvSpPr txBox="1"/>
          <p:nvPr/>
        </p:nvSpPr>
        <p:spPr>
          <a:xfrm>
            <a:off x="3429000" y="2133600"/>
            <a:ext cx="5486400" cy="830997"/>
          </a:xfrm>
          <a:prstGeom prst="rect">
            <a:avLst/>
          </a:prstGeom>
          <a:noFill/>
        </p:spPr>
        <p:txBody>
          <a:bodyPr wrap="square" rtlCol="0">
            <a:spAutoFit/>
          </a:bodyPr>
          <a:lstStyle/>
          <a:p>
            <a:pPr>
              <a:buNone/>
            </a:pPr>
            <a:r>
              <a:rPr lang="en-US" sz="2400" dirty="0" smtClean="0">
                <a:latin typeface="Arial" pitchFamily="34" charset="0"/>
                <a:cs typeface="Arial" pitchFamily="34" charset="0"/>
              </a:rPr>
              <a:t>when you extend your project schedule you will miss your deadline and </a:t>
            </a:r>
          </a:p>
        </p:txBody>
      </p:sp>
      <p:sp>
        <p:nvSpPr>
          <p:cNvPr id="14" name="TextBox 13"/>
          <p:cNvSpPr txBox="1"/>
          <p:nvPr/>
        </p:nvSpPr>
        <p:spPr>
          <a:xfrm>
            <a:off x="4114800" y="3200400"/>
            <a:ext cx="4572000" cy="1107996"/>
          </a:xfrm>
          <a:prstGeom prst="rect">
            <a:avLst/>
          </a:prstGeom>
          <a:noFill/>
        </p:spPr>
        <p:txBody>
          <a:bodyPr wrap="square" rtlCol="0">
            <a:spAutoFit/>
          </a:bodyPr>
          <a:lstStyle/>
          <a:p>
            <a:r>
              <a:rPr lang="en-US" sz="2400" dirty="0" smtClean="0">
                <a:latin typeface="Arial" pitchFamily="34" charset="0"/>
                <a:cs typeface="Arial" pitchFamily="34" charset="0"/>
              </a:rPr>
              <a:t>when you miss your deadline the customer gets unhappy and </a:t>
            </a:r>
          </a:p>
          <a:p>
            <a:endParaRPr lang="en-US" dirty="0"/>
          </a:p>
        </p:txBody>
      </p:sp>
      <p:pic>
        <p:nvPicPr>
          <p:cNvPr id="2054" name="Picture 6"/>
          <p:cNvPicPr>
            <a:picLocks noChangeAspect="1" noChangeArrowheads="1"/>
          </p:cNvPicPr>
          <p:nvPr/>
        </p:nvPicPr>
        <p:blipFill>
          <a:blip r:embed="rId5" cstate="print"/>
          <a:srcRect/>
          <a:stretch>
            <a:fillRect/>
          </a:stretch>
        </p:blipFill>
        <p:spPr bwMode="auto">
          <a:xfrm>
            <a:off x="4419600" y="4267200"/>
            <a:ext cx="3189807"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5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3733800"/>
            <a:ext cx="7924800" cy="2667000"/>
          </a:xfrm>
        </p:spPr>
        <p:txBody>
          <a:bodyPr>
            <a:normAutofit fontScale="85000" lnSpcReduction="10000"/>
          </a:bodyPr>
          <a:lstStyle/>
          <a:p>
            <a:pPr>
              <a:buNone/>
            </a:pPr>
            <a:endParaRPr lang="en-US" sz="4000" dirty="0" smtClean="0">
              <a:latin typeface="Arial" pitchFamily="34" charset="0"/>
              <a:cs typeface="Arial" pitchFamily="34" charset="0"/>
            </a:endParaRPr>
          </a:p>
          <a:p>
            <a:pPr>
              <a:buNone/>
            </a:pPr>
            <a:endParaRPr lang="en-US" sz="4000" dirty="0" smtClean="0">
              <a:latin typeface="Arial" pitchFamily="34" charset="0"/>
              <a:cs typeface="Arial" pitchFamily="34" charset="0"/>
            </a:endParaRPr>
          </a:p>
          <a:p>
            <a:pPr>
              <a:buNone/>
            </a:pPr>
            <a:r>
              <a:rPr lang="en-US" sz="4000" dirty="0" smtClean="0">
                <a:latin typeface="Arial" pitchFamily="34" charset="0"/>
                <a:cs typeface="Arial" pitchFamily="34" charset="0"/>
              </a:rPr>
              <a:t>Don't let your boss go super nova, </a:t>
            </a:r>
            <a:r>
              <a:rPr lang="en-US" sz="4000" b="1" u="sng" dirty="0" smtClean="0">
                <a:latin typeface="Arial" pitchFamily="34" charset="0"/>
                <a:cs typeface="Arial" pitchFamily="34" charset="0"/>
              </a:rPr>
              <a:t>Get rid of smelly code! And Use coding playgrounds to prototype code!</a:t>
            </a:r>
          </a:p>
        </p:txBody>
      </p:sp>
      <p:sp>
        <p:nvSpPr>
          <p:cNvPr id="4" name="Content Placeholder 1"/>
          <p:cNvSpPr txBox="1">
            <a:spLocks/>
          </p:cNvSpPr>
          <p:nvPr/>
        </p:nvSpPr>
        <p:spPr>
          <a:xfrm>
            <a:off x="1676400" y="304800"/>
            <a:ext cx="5638800" cy="990600"/>
          </a:xfrm>
          <a:prstGeom prst="rect">
            <a:avLst/>
          </a:prstGeom>
        </p:spPr>
        <p:txBody>
          <a:bodyPr vert="horz">
            <a:normAutofit fontScale="47500" lnSpcReduction="20000"/>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n-US" sz="5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when the customer gets unhappy your boss goes super nova!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2" cstate="print"/>
          <a:srcRect/>
          <a:stretch>
            <a:fillRect/>
          </a:stretch>
        </p:blipFill>
        <p:spPr bwMode="auto">
          <a:xfrm>
            <a:off x="1828800" y="1143000"/>
            <a:ext cx="5029200" cy="33639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8382000" cy="1447800"/>
          </a:xfrm>
        </p:spPr>
        <p:txBody>
          <a:bodyPr>
            <a:normAutofit fontScale="90000"/>
          </a:bodyPr>
          <a:lstStyle/>
          <a:p>
            <a:r>
              <a:rPr lang="en-US" sz="5300" dirty="0" smtClean="0"/>
              <a:t>What is a Coding Playground?</a:t>
            </a:r>
            <a:r>
              <a:rPr lang="en-US" dirty="0" smtClean="0"/>
              <a:t/>
            </a:r>
            <a:br>
              <a:rPr lang="en-US" dirty="0" smtClean="0"/>
            </a:br>
            <a:endParaRPr lang="en-US" dirty="0"/>
          </a:p>
        </p:txBody>
      </p:sp>
      <p:sp>
        <p:nvSpPr>
          <p:cNvPr id="5" name="TextBox 4"/>
          <p:cNvSpPr txBox="1"/>
          <p:nvPr/>
        </p:nvSpPr>
        <p:spPr>
          <a:xfrm>
            <a:off x="838200" y="1447800"/>
            <a:ext cx="7543800" cy="3877985"/>
          </a:xfrm>
          <a:prstGeom prst="rect">
            <a:avLst/>
          </a:prstGeom>
          <a:noFill/>
        </p:spPr>
        <p:txBody>
          <a:bodyPr wrap="square" rtlCol="0">
            <a:spAutoFit/>
          </a:bodyPr>
          <a:lstStyle/>
          <a:p>
            <a:r>
              <a:rPr lang="en-US" sz="4000" dirty="0" smtClean="0">
                <a:latin typeface="Arial Black" pitchFamily="34" charset="0"/>
              </a:rPr>
              <a:t>Short answer: </a:t>
            </a:r>
          </a:p>
          <a:p>
            <a:r>
              <a:rPr lang="en-US" sz="2800" dirty="0" smtClean="0"/>
              <a:t>A </a:t>
            </a:r>
            <a:r>
              <a:rPr lang="en-US" sz="2800" dirty="0" smtClean="0">
                <a:latin typeface="Arial" pitchFamily="34" charset="0"/>
                <a:cs typeface="Arial" pitchFamily="34" charset="0"/>
              </a:rPr>
              <a:t>live editor tool for quick prototyping.</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p>
          <a:p>
            <a:r>
              <a:rPr lang="en-US" sz="4000" dirty="0" smtClean="0">
                <a:latin typeface="Arial Black" pitchFamily="34" charset="0"/>
              </a:rPr>
              <a:t>Long answer:</a:t>
            </a:r>
          </a:p>
          <a:p>
            <a:r>
              <a:rPr lang="en-US" sz="2800" dirty="0" smtClean="0">
                <a:latin typeface="Arial" pitchFamily="34" charset="0"/>
                <a:cs typeface="Arial" pitchFamily="34" charset="0"/>
              </a:rPr>
              <a:t>A live editor tool to execute code on the fly without compiling code, thus providing immediate feedback.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Reduce Technical Debt</a:t>
            </a:r>
          </a:p>
          <a:p>
            <a:r>
              <a:rPr lang="en-US" sz="3600" dirty="0" smtClean="0"/>
              <a:t>Rapid Application Development</a:t>
            </a:r>
          </a:p>
          <a:p>
            <a:r>
              <a:rPr lang="en-US" sz="3600" dirty="0" smtClean="0"/>
              <a:t>Immediate Feedback</a:t>
            </a:r>
          </a:p>
          <a:p>
            <a:r>
              <a:rPr lang="en-US" sz="3600" dirty="0" smtClean="0"/>
              <a:t>Evaluate, Learn and Explore APIs (R&amp;D)</a:t>
            </a:r>
          </a:p>
          <a:p>
            <a:pPr>
              <a:buNone/>
            </a:pPr>
            <a:endParaRPr lang="en-US" dirty="0" smtClean="0"/>
          </a:p>
          <a:p>
            <a:pPr>
              <a:buNone/>
            </a:pPr>
            <a:endParaRPr lang="en-US" dirty="0" smtClean="0"/>
          </a:p>
          <a:p>
            <a:pPr>
              <a:buNone/>
            </a:pPr>
            <a:endParaRPr lang="en-US" dirty="0"/>
          </a:p>
        </p:txBody>
      </p:sp>
      <p:sp>
        <p:nvSpPr>
          <p:cNvPr id="3" name="Title 2"/>
          <p:cNvSpPr>
            <a:spLocks noGrp="1"/>
          </p:cNvSpPr>
          <p:nvPr>
            <p:ph type="title"/>
          </p:nvPr>
        </p:nvSpPr>
        <p:spPr/>
        <p:txBody>
          <a:bodyPr>
            <a:normAutofit/>
          </a:bodyPr>
          <a:lstStyle/>
          <a:p>
            <a:r>
              <a:rPr lang="en-US" sz="4400" dirty="0" smtClean="0"/>
              <a:t>Key Benefits to Using Playgrounds</a:t>
            </a:r>
            <a:endParaRPr lang="en-US"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038600" cy="4572000"/>
          </a:xfrm>
        </p:spPr>
        <p:txBody>
          <a:bodyPr/>
          <a:lstStyle/>
          <a:p>
            <a:r>
              <a:rPr lang="en-US" dirty="0" err="1" smtClean="0"/>
              <a:t>JSFiddle</a:t>
            </a:r>
            <a:endParaRPr lang="en-US" dirty="0" smtClean="0"/>
          </a:p>
          <a:p>
            <a:r>
              <a:rPr lang="en-US" dirty="0" smtClean="0"/>
              <a:t>Code Pen</a:t>
            </a:r>
          </a:p>
          <a:p>
            <a:r>
              <a:rPr lang="en-US" dirty="0" err="1" smtClean="0"/>
              <a:t>JSbin</a:t>
            </a:r>
            <a:endParaRPr lang="en-US" dirty="0" smtClean="0"/>
          </a:p>
          <a:p>
            <a:r>
              <a:rPr lang="en-US" dirty="0" err="1" smtClean="0"/>
              <a:t>Dabblet</a:t>
            </a:r>
            <a:r>
              <a:rPr lang="en-US" dirty="0" smtClean="0"/>
              <a:t> </a:t>
            </a:r>
          </a:p>
          <a:p>
            <a:r>
              <a:rPr lang="en-US" dirty="0" smtClean="0"/>
              <a:t>Apple's Swift Playground</a:t>
            </a:r>
          </a:p>
          <a:p>
            <a:r>
              <a:rPr lang="en-US" dirty="0" err="1" smtClean="0"/>
              <a:t>SnapCode</a:t>
            </a:r>
            <a:endParaRPr lang="en-US" dirty="0" smtClean="0"/>
          </a:p>
          <a:p>
            <a:r>
              <a:rPr lang="en-US" dirty="0" smtClean="0"/>
              <a:t>FX Playground</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Coding Playgrounds</a:t>
            </a:r>
            <a:br>
              <a:rPr lang="en-US" dirty="0" smtClean="0"/>
            </a:br>
            <a:endParaRPr lang="en-US" dirty="0"/>
          </a:p>
        </p:txBody>
      </p:sp>
      <p:pic>
        <p:nvPicPr>
          <p:cNvPr id="5123" name="Picture 3" descr="C:\Users\cdea\Documents\JavaOne_2014\FXPlayground\assets\fxplayground_mini_logo.png"/>
          <p:cNvPicPr>
            <a:picLocks noChangeAspect="1" noChangeArrowheads="1"/>
          </p:cNvPicPr>
          <p:nvPr/>
        </p:nvPicPr>
        <p:blipFill>
          <a:blip r:embed="rId3" cstate="print"/>
          <a:srcRect/>
          <a:stretch>
            <a:fillRect/>
          </a:stretch>
        </p:blipFill>
        <p:spPr bwMode="auto">
          <a:xfrm>
            <a:off x="3048000" y="4572000"/>
            <a:ext cx="1565275" cy="1565275"/>
          </a:xfrm>
          <a:prstGeom prst="rect">
            <a:avLst/>
          </a:prstGeom>
          <a:noFill/>
        </p:spPr>
      </p:pic>
      <p:pic>
        <p:nvPicPr>
          <p:cNvPr id="5124" name="Picture 4"/>
          <p:cNvPicPr>
            <a:picLocks noChangeAspect="1" noChangeArrowheads="1"/>
          </p:cNvPicPr>
          <p:nvPr/>
        </p:nvPicPr>
        <p:blipFill>
          <a:blip r:embed="rId4" cstate="print"/>
          <a:srcRect/>
          <a:stretch>
            <a:fillRect/>
          </a:stretch>
        </p:blipFill>
        <p:spPr bwMode="auto">
          <a:xfrm>
            <a:off x="3657600" y="1981200"/>
            <a:ext cx="1028700" cy="1247775"/>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3048000" y="1219200"/>
            <a:ext cx="2103437" cy="582613"/>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cstate="print"/>
          <a:srcRect/>
          <a:stretch>
            <a:fillRect/>
          </a:stretch>
        </p:blipFill>
        <p:spPr bwMode="auto">
          <a:xfrm>
            <a:off x="5791200" y="1447800"/>
            <a:ext cx="2000250" cy="514350"/>
          </a:xfrm>
          <a:prstGeom prst="rect">
            <a:avLst/>
          </a:prstGeom>
          <a:noFill/>
          <a:ln w="9525">
            <a:noFill/>
            <a:miter lim="800000"/>
            <a:headEnd/>
            <a:tailEnd/>
          </a:ln>
          <a:effectLst/>
        </p:spPr>
      </p:pic>
      <p:pic>
        <p:nvPicPr>
          <p:cNvPr id="5127" name="Picture 7"/>
          <p:cNvPicPr>
            <a:picLocks noChangeAspect="1" noChangeArrowheads="1"/>
          </p:cNvPicPr>
          <p:nvPr/>
        </p:nvPicPr>
        <p:blipFill>
          <a:blip r:embed="rId7" cstate="print"/>
          <a:srcRect/>
          <a:stretch>
            <a:fillRect/>
          </a:stretch>
        </p:blipFill>
        <p:spPr bwMode="auto">
          <a:xfrm>
            <a:off x="6324600" y="2133600"/>
            <a:ext cx="1552575" cy="457200"/>
          </a:xfrm>
          <a:prstGeom prst="rect">
            <a:avLst/>
          </a:prstGeom>
          <a:noFill/>
          <a:ln w="9525">
            <a:noFill/>
            <a:miter lim="800000"/>
            <a:headEnd/>
            <a:tailEnd/>
          </a:ln>
          <a:effectLst/>
        </p:spPr>
      </p:pic>
      <p:pic>
        <p:nvPicPr>
          <p:cNvPr id="5128" name="Picture 8"/>
          <p:cNvPicPr>
            <a:picLocks noChangeAspect="1" noChangeArrowheads="1"/>
          </p:cNvPicPr>
          <p:nvPr/>
        </p:nvPicPr>
        <p:blipFill>
          <a:blip r:embed="rId8" cstate="print"/>
          <a:srcRect/>
          <a:stretch>
            <a:fillRect/>
          </a:stretch>
        </p:blipFill>
        <p:spPr bwMode="auto">
          <a:xfrm>
            <a:off x="5791200" y="2819400"/>
            <a:ext cx="2762250" cy="1028700"/>
          </a:xfrm>
          <a:prstGeom prst="rect">
            <a:avLst/>
          </a:prstGeom>
          <a:noFill/>
          <a:ln w="9525">
            <a:noFill/>
            <a:miter lim="800000"/>
            <a:headEnd/>
            <a:tailEnd/>
          </a:ln>
          <a:effectLst/>
        </p:spPr>
      </p:pic>
      <p:pic>
        <p:nvPicPr>
          <p:cNvPr id="5132" name="Picture 12"/>
          <p:cNvPicPr>
            <a:picLocks noChangeAspect="1" noChangeArrowheads="1"/>
          </p:cNvPicPr>
          <p:nvPr/>
        </p:nvPicPr>
        <p:blipFill>
          <a:blip r:embed="rId9" cstate="print"/>
          <a:srcRect/>
          <a:stretch>
            <a:fillRect/>
          </a:stretch>
        </p:blipFill>
        <p:spPr bwMode="auto">
          <a:xfrm>
            <a:off x="5105400" y="4191000"/>
            <a:ext cx="3505200" cy="670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2" cstate="print"/>
          <a:srcRect/>
          <a:stretch>
            <a:fillRect/>
          </a:stretch>
        </p:blipFill>
        <p:spPr bwMode="auto">
          <a:xfrm>
            <a:off x="6324600" y="1752600"/>
            <a:ext cx="2396854" cy="2438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Content Placeholder 1"/>
          <p:cNvSpPr>
            <a:spLocks noGrp="1"/>
          </p:cNvSpPr>
          <p:nvPr>
            <p:ph idx="1"/>
          </p:nvPr>
        </p:nvSpPr>
        <p:spPr>
          <a:xfrm>
            <a:off x="457200" y="1524000"/>
            <a:ext cx="8229600" cy="3810000"/>
          </a:xfrm>
        </p:spPr>
        <p:txBody>
          <a:bodyPr>
            <a:normAutofit fontScale="77500" lnSpcReduction="20000"/>
          </a:bodyPr>
          <a:lstStyle/>
          <a:p>
            <a:r>
              <a:rPr lang="en-US" sz="3600" dirty="0" smtClean="0"/>
              <a:t>Execute HTML5 Code</a:t>
            </a:r>
          </a:p>
          <a:p>
            <a:r>
              <a:rPr lang="en-US" sz="3600" dirty="0" smtClean="0"/>
              <a:t>Access </a:t>
            </a:r>
            <a:r>
              <a:rPr lang="en-US" sz="3600" dirty="0" err="1" smtClean="0"/>
              <a:t>JavaFX</a:t>
            </a:r>
            <a:r>
              <a:rPr lang="en-US" sz="3600" dirty="0" smtClean="0"/>
              <a:t> Graphics APIs</a:t>
            </a:r>
          </a:p>
          <a:p>
            <a:r>
              <a:rPr lang="en-US" sz="3600" dirty="0" smtClean="0"/>
              <a:t>Load third party libraries</a:t>
            </a:r>
          </a:p>
          <a:p>
            <a:r>
              <a:rPr lang="en-US" sz="3600" dirty="0" smtClean="0"/>
              <a:t>Supports the following languages:</a:t>
            </a:r>
          </a:p>
          <a:p>
            <a:pPr lvl="1"/>
            <a:r>
              <a:rPr lang="en-US" sz="3200" dirty="0" smtClean="0"/>
              <a:t>JavaScript (</a:t>
            </a:r>
            <a:r>
              <a:rPr lang="en-US" sz="3200" dirty="0" err="1" smtClean="0"/>
              <a:t>Nashorn</a:t>
            </a:r>
            <a:r>
              <a:rPr lang="en-US" sz="3200" dirty="0" smtClean="0"/>
              <a:t> &amp; </a:t>
            </a:r>
            <a:r>
              <a:rPr lang="en-US" sz="3200" dirty="0" err="1" smtClean="0"/>
              <a:t>Webkit</a:t>
            </a:r>
            <a:r>
              <a:rPr lang="en-US" sz="3200" dirty="0" smtClean="0"/>
              <a:t>)</a:t>
            </a:r>
          </a:p>
          <a:p>
            <a:pPr lvl="1"/>
            <a:r>
              <a:rPr lang="en-US" sz="3200" dirty="0" smtClean="0"/>
              <a:t>Groovy &amp; </a:t>
            </a:r>
            <a:r>
              <a:rPr lang="en-US" sz="3200" dirty="0" err="1" smtClean="0"/>
              <a:t>GroovyFX</a:t>
            </a:r>
            <a:endParaRPr lang="en-US" sz="3200" dirty="0" smtClean="0"/>
          </a:p>
          <a:p>
            <a:pPr lvl="1"/>
            <a:r>
              <a:rPr lang="en-US" sz="3200" dirty="0" smtClean="0"/>
              <a:t>Python (</a:t>
            </a:r>
            <a:r>
              <a:rPr lang="en-US" sz="3200" dirty="0" err="1" smtClean="0"/>
              <a:t>Jython</a:t>
            </a:r>
            <a:r>
              <a:rPr lang="en-US" sz="3200" dirty="0" smtClean="0"/>
              <a:t>)</a:t>
            </a:r>
          </a:p>
          <a:p>
            <a:pPr lvl="1"/>
            <a:r>
              <a:rPr lang="en-US" sz="3200" dirty="0" smtClean="0"/>
              <a:t>Ruby (</a:t>
            </a:r>
            <a:r>
              <a:rPr lang="en-US" sz="3200" dirty="0" err="1" smtClean="0"/>
              <a:t>JRuby</a:t>
            </a:r>
            <a:r>
              <a:rPr lang="en-US" sz="3200" dirty="0" smtClean="0"/>
              <a:t>)</a:t>
            </a:r>
          </a:p>
          <a:p>
            <a:pPr lvl="1"/>
            <a:r>
              <a:rPr lang="en-US" sz="3200" dirty="0" err="1" smtClean="0"/>
              <a:t>Scala</a:t>
            </a:r>
            <a:endParaRPr lang="en-US" sz="3200" dirty="0" smtClean="0"/>
          </a:p>
          <a:p>
            <a:pPr lvl="1"/>
            <a:r>
              <a:rPr lang="en-US" sz="3200" dirty="0" err="1" smtClean="0"/>
              <a:t>Clojure</a:t>
            </a:r>
            <a:endParaRPr lang="en-US" sz="3200" dirty="0" smtClean="0"/>
          </a:p>
          <a:p>
            <a:endParaRPr lang="en-US" sz="3600" dirty="0" smtClean="0"/>
          </a:p>
        </p:txBody>
      </p:sp>
      <p:sp>
        <p:nvSpPr>
          <p:cNvPr id="3" name="Title 2"/>
          <p:cNvSpPr>
            <a:spLocks noGrp="1"/>
          </p:cNvSpPr>
          <p:nvPr>
            <p:ph type="title"/>
          </p:nvPr>
        </p:nvSpPr>
        <p:spPr/>
        <p:txBody>
          <a:bodyPr>
            <a:normAutofit/>
          </a:bodyPr>
          <a:lstStyle/>
          <a:p>
            <a:r>
              <a:rPr lang="en-US" sz="4400" dirty="0" smtClean="0"/>
              <a:t>FX Playground’s Capabilities</a:t>
            </a:r>
            <a:endParaRPr lang="en-US" sz="4400" dirty="0"/>
          </a:p>
        </p:txBody>
      </p:sp>
      <p:pic>
        <p:nvPicPr>
          <p:cNvPr id="2051" name="Picture 3"/>
          <p:cNvPicPr>
            <a:picLocks noChangeAspect="1" noChangeArrowheads="1"/>
          </p:cNvPicPr>
          <p:nvPr/>
        </p:nvPicPr>
        <p:blipFill>
          <a:blip r:embed="rId3" cstate="print"/>
          <a:srcRect/>
          <a:stretch>
            <a:fillRect/>
          </a:stretch>
        </p:blipFill>
        <p:spPr bwMode="auto">
          <a:xfrm>
            <a:off x="4526528" y="4038600"/>
            <a:ext cx="1340872" cy="1371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3" cstate="print"/>
          <a:srcRect/>
          <a:stretch>
            <a:fillRect/>
          </a:stretch>
        </p:blipFill>
        <p:spPr bwMode="auto">
          <a:xfrm>
            <a:off x="762000" y="381000"/>
            <a:ext cx="7566025" cy="6096000"/>
          </a:xfrm>
          <a:prstGeom prst="rect">
            <a:avLst/>
          </a:prstGeom>
          <a:noFill/>
          <a:ln w="9525">
            <a:noFill/>
            <a:miter lim="800000"/>
            <a:headEnd/>
            <a:tailEnd/>
          </a:ln>
        </p:spPr>
      </p:pic>
      <p:sp>
        <p:nvSpPr>
          <p:cNvPr id="3" name="Rectangular Callout 2"/>
          <p:cNvSpPr/>
          <p:nvPr/>
        </p:nvSpPr>
        <p:spPr>
          <a:xfrm>
            <a:off x="457200" y="3810000"/>
            <a:ext cx="2895600" cy="1066800"/>
          </a:xfrm>
          <a:prstGeom prst="wedgeRectCallout">
            <a:avLst>
              <a:gd name="adj1" fmla="val 54110"/>
              <a:gd name="adj2" fmla="val 111309"/>
            </a:avLst>
          </a:prstGeom>
          <a:solidFill>
            <a:schemeClr val="lt2">
              <a:alpha val="62000"/>
            </a:schemeClr>
          </a:solidFill>
        </p:spPr>
        <p:style>
          <a:lnRef idx="2">
            <a:schemeClr val="dk1">
              <a:shade val="50000"/>
            </a:schemeClr>
          </a:lnRef>
          <a:fillRef idx="1001">
            <a:schemeClr val="lt2"/>
          </a:fillRef>
          <a:effectRef idx="0">
            <a:schemeClr val="dk1"/>
          </a:effectRef>
          <a:fontRef idx="minor">
            <a:schemeClr val="lt1"/>
          </a:fontRef>
        </p:style>
        <p:txBody>
          <a:bodyPr rtlCol="0" anchor="ctr"/>
          <a:lstStyle/>
          <a:p>
            <a:pPr algn="ctr"/>
            <a:r>
              <a:rPr lang="en-US" sz="2400" dirty="0" smtClean="0">
                <a:solidFill>
                  <a:schemeClr val="bg1"/>
                </a:solidFill>
                <a:latin typeface="ChunkFive" pitchFamily="50" charset="0"/>
              </a:rPr>
              <a:t>Coding Window</a:t>
            </a:r>
            <a:endParaRPr lang="en-US" sz="2400" dirty="0">
              <a:solidFill>
                <a:schemeClr val="bg1"/>
              </a:solidFill>
              <a:latin typeface="ChunkFive" pitchFamily="50" charset="0"/>
            </a:endParaRPr>
          </a:p>
        </p:txBody>
      </p:sp>
      <p:sp>
        <p:nvSpPr>
          <p:cNvPr id="4" name="Rectangular Callout 3"/>
          <p:cNvSpPr/>
          <p:nvPr/>
        </p:nvSpPr>
        <p:spPr>
          <a:xfrm>
            <a:off x="2209800" y="381000"/>
            <a:ext cx="2895600" cy="1066800"/>
          </a:xfrm>
          <a:prstGeom prst="wedgeRectCallout">
            <a:avLst>
              <a:gd name="adj1" fmla="val -45013"/>
              <a:gd name="adj2" fmla="val 95833"/>
            </a:avLst>
          </a:prstGeom>
          <a:solidFill>
            <a:schemeClr val="lt2">
              <a:alpha val="62000"/>
            </a:schemeClr>
          </a:solidFill>
        </p:spPr>
        <p:style>
          <a:lnRef idx="2">
            <a:schemeClr val="dk1">
              <a:shade val="50000"/>
            </a:schemeClr>
          </a:lnRef>
          <a:fillRef idx="1001">
            <a:schemeClr val="lt2"/>
          </a:fillRef>
          <a:effectRef idx="0">
            <a:schemeClr val="dk1"/>
          </a:effectRef>
          <a:fontRef idx="minor">
            <a:schemeClr val="lt1"/>
          </a:fontRef>
        </p:style>
        <p:txBody>
          <a:bodyPr rtlCol="0" anchor="ctr"/>
          <a:lstStyle/>
          <a:p>
            <a:pPr algn="ctr"/>
            <a:r>
              <a:rPr lang="en-US" sz="2400" dirty="0" smtClean="0">
                <a:solidFill>
                  <a:schemeClr val="bg1"/>
                </a:solidFill>
                <a:latin typeface="ChunkFive" pitchFamily="50" charset="0"/>
              </a:rPr>
              <a:t>Markup Window</a:t>
            </a:r>
          </a:p>
          <a:p>
            <a:pPr algn="ctr"/>
            <a:r>
              <a:rPr lang="en-US" sz="2400" dirty="0" smtClean="0">
                <a:solidFill>
                  <a:schemeClr val="bg1"/>
                </a:solidFill>
                <a:latin typeface="ChunkFive" pitchFamily="50" charset="0"/>
              </a:rPr>
              <a:t>FXML/HTML</a:t>
            </a:r>
            <a:endParaRPr lang="en-US" sz="2400" dirty="0">
              <a:solidFill>
                <a:schemeClr val="bg1"/>
              </a:solidFill>
              <a:latin typeface="ChunkFive" pitchFamily="50" charset="0"/>
            </a:endParaRPr>
          </a:p>
        </p:txBody>
      </p:sp>
      <p:sp>
        <p:nvSpPr>
          <p:cNvPr id="5" name="Rectangular Callout 4"/>
          <p:cNvSpPr/>
          <p:nvPr/>
        </p:nvSpPr>
        <p:spPr>
          <a:xfrm>
            <a:off x="5867400" y="1295400"/>
            <a:ext cx="2895600" cy="1066800"/>
          </a:xfrm>
          <a:prstGeom prst="wedgeRectCallout">
            <a:avLst>
              <a:gd name="adj1" fmla="val -45013"/>
              <a:gd name="adj2" fmla="val 95833"/>
            </a:avLst>
          </a:prstGeom>
          <a:solidFill>
            <a:schemeClr val="lt2">
              <a:alpha val="62000"/>
            </a:schemeClr>
          </a:solidFill>
        </p:spPr>
        <p:style>
          <a:lnRef idx="2">
            <a:schemeClr val="dk1">
              <a:shade val="50000"/>
            </a:schemeClr>
          </a:lnRef>
          <a:fillRef idx="1001">
            <a:schemeClr val="lt2"/>
          </a:fillRef>
          <a:effectRef idx="0">
            <a:schemeClr val="dk1"/>
          </a:effectRef>
          <a:fontRef idx="minor">
            <a:schemeClr val="lt1"/>
          </a:fontRef>
        </p:style>
        <p:txBody>
          <a:bodyPr rtlCol="0" anchor="ctr"/>
          <a:lstStyle/>
          <a:p>
            <a:pPr algn="ctr"/>
            <a:r>
              <a:rPr lang="en-US" sz="2400" dirty="0" smtClean="0">
                <a:solidFill>
                  <a:schemeClr val="bg1"/>
                </a:solidFill>
                <a:latin typeface="ChunkFive" pitchFamily="50" charset="0"/>
              </a:rPr>
              <a:t>CSS Window</a:t>
            </a:r>
            <a:endParaRPr lang="en-US" sz="2400" dirty="0">
              <a:solidFill>
                <a:schemeClr val="bg1"/>
              </a:solidFill>
              <a:latin typeface="ChunkFive" pitchFamily="50" charset="0"/>
            </a:endParaRPr>
          </a:p>
        </p:txBody>
      </p:sp>
      <p:sp>
        <p:nvSpPr>
          <p:cNvPr id="6" name="Rectangular Callout 5"/>
          <p:cNvSpPr/>
          <p:nvPr/>
        </p:nvSpPr>
        <p:spPr>
          <a:xfrm>
            <a:off x="6248400" y="3886200"/>
            <a:ext cx="2895600" cy="1066800"/>
          </a:xfrm>
          <a:prstGeom prst="wedgeRectCallout">
            <a:avLst>
              <a:gd name="adj1" fmla="val -67380"/>
              <a:gd name="adj2" fmla="val 76786"/>
            </a:avLst>
          </a:prstGeom>
          <a:solidFill>
            <a:schemeClr val="lt2">
              <a:alpha val="62000"/>
            </a:schemeClr>
          </a:solidFill>
        </p:spPr>
        <p:style>
          <a:lnRef idx="2">
            <a:schemeClr val="dk1">
              <a:shade val="50000"/>
            </a:schemeClr>
          </a:lnRef>
          <a:fillRef idx="1001">
            <a:schemeClr val="lt2"/>
          </a:fillRef>
          <a:effectRef idx="0">
            <a:schemeClr val="dk1"/>
          </a:effectRef>
          <a:fontRef idx="minor">
            <a:schemeClr val="lt1"/>
          </a:fontRef>
        </p:style>
        <p:txBody>
          <a:bodyPr rtlCol="0" anchor="ctr"/>
          <a:lstStyle/>
          <a:p>
            <a:pPr algn="ctr"/>
            <a:r>
              <a:rPr lang="en-US" sz="2400" dirty="0" smtClean="0">
                <a:solidFill>
                  <a:schemeClr val="bg1"/>
                </a:solidFill>
                <a:latin typeface="ChunkFive" pitchFamily="50" charset="0"/>
              </a:rPr>
              <a:t>Output Window</a:t>
            </a:r>
            <a:endParaRPr lang="en-US" sz="2400" dirty="0">
              <a:solidFill>
                <a:schemeClr val="bg1"/>
              </a:solidFill>
              <a:latin typeface="ChunkFive"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2" cstate="print"/>
          <a:srcRect/>
          <a:stretch>
            <a:fillRect/>
          </a:stretch>
        </p:blipFill>
        <p:spPr bwMode="auto">
          <a:xfrm>
            <a:off x="6324600" y="1752600"/>
            <a:ext cx="2396854" cy="2438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Content Placeholder 1"/>
          <p:cNvSpPr>
            <a:spLocks noGrp="1"/>
          </p:cNvSpPr>
          <p:nvPr>
            <p:ph idx="1"/>
          </p:nvPr>
        </p:nvSpPr>
        <p:spPr>
          <a:xfrm>
            <a:off x="457200" y="1524000"/>
            <a:ext cx="8229600" cy="3810000"/>
          </a:xfrm>
        </p:spPr>
        <p:txBody>
          <a:bodyPr>
            <a:normAutofit fontScale="77500" lnSpcReduction="20000"/>
          </a:bodyPr>
          <a:lstStyle/>
          <a:p>
            <a:r>
              <a:rPr lang="en-US" sz="3600" dirty="0" smtClean="0">
                <a:solidFill>
                  <a:srgbClr val="FFFF00"/>
                </a:solidFill>
              </a:rPr>
              <a:t>Execute HTML5 Code</a:t>
            </a:r>
          </a:p>
          <a:p>
            <a:r>
              <a:rPr lang="en-US" sz="3600" dirty="0" smtClean="0">
                <a:solidFill>
                  <a:schemeClr val="tx1">
                    <a:lumMod val="75000"/>
                  </a:schemeClr>
                </a:solidFill>
              </a:rPr>
              <a:t>Access </a:t>
            </a:r>
            <a:r>
              <a:rPr lang="en-US" sz="3600" dirty="0" err="1" smtClean="0">
                <a:solidFill>
                  <a:schemeClr val="tx1">
                    <a:lumMod val="75000"/>
                  </a:schemeClr>
                </a:solidFill>
              </a:rPr>
              <a:t>JavaFX</a:t>
            </a:r>
            <a:r>
              <a:rPr lang="en-US" sz="3600" dirty="0" smtClean="0">
                <a:solidFill>
                  <a:schemeClr val="tx1">
                    <a:lumMod val="75000"/>
                  </a:schemeClr>
                </a:solidFill>
              </a:rPr>
              <a:t> Graphics APIs</a:t>
            </a:r>
          </a:p>
          <a:p>
            <a:r>
              <a:rPr lang="en-US" sz="3600" dirty="0" smtClean="0">
                <a:solidFill>
                  <a:schemeClr val="tx1">
                    <a:lumMod val="75000"/>
                  </a:schemeClr>
                </a:solidFill>
              </a:rPr>
              <a:t>Load third party libraries</a:t>
            </a:r>
          </a:p>
          <a:p>
            <a:r>
              <a:rPr lang="en-US" sz="3600" dirty="0" smtClean="0">
                <a:solidFill>
                  <a:schemeClr val="tx1">
                    <a:lumMod val="75000"/>
                  </a:schemeClr>
                </a:solidFill>
              </a:rPr>
              <a:t>Supports the following languages:</a:t>
            </a:r>
          </a:p>
          <a:p>
            <a:pPr lvl="1"/>
            <a:r>
              <a:rPr lang="en-US" sz="3200" dirty="0" smtClean="0">
                <a:solidFill>
                  <a:schemeClr val="tx1">
                    <a:lumMod val="75000"/>
                  </a:schemeClr>
                </a:solidFill>
              </a:rPr>
              <a:t>JavaScript (</a:t>
            </a:r>
            <a:r>
              <a:rPr lang="en-US" sz="3200" dirty="0" err="1" smtClean="0">
                <a:solidFill>
                  <a:schemeClr val="tx1">
                    <a:lumMod val="75000"/>
                  </a:schemeClr>
                </a:solidFill>
              </a:rPr>
              <a:t>Nashorn</a:t>
            </a:r>
            <a:r>
              <a:rPr lang="en-US" sz="3200" dirty="0" smtClean="0">
                <a:solidFill>
                  <a:schemeClr val="tx1">
                    <a:lumMod val="75000"/>
                  </a:schemeClr>
                </a:solidFill>
              </a:rPr>
              <a:t> &amp; </a:t>
            </a:r>
            <a:r>
              <a:rPr lang="en-US" sz="3200" dirty="0" err="1" smtClean="0">
                <a:solidFill>
                  <a:schemeClr val="tx1">
                    <a:lumMod val="75000"/>
                  </a:schemeClr>
                </a:solidFill>
              </a:rPr>
              <a:t>Webkit</a:t>
            </a:r>
            <a:r>
              <a:rPr lang="en-US" sz="3200" dirty="0" smtClean="0">
                <a:solidFill>
                  <a:schemeClr val="tx1">
                    <a:lumMod val="75000"/>
                  </a:schemeClr>
                </a:solidFill>
              </a:rPr>
              <a:t>)</a:t>
            </a:r>
          </a:p>
          <a:p>
            <a:pPr lvl="1"/>
            <a:r>
              <a:rPr lang="en-US" sz="3200" dirty="0" smtClean="0">
                <a:solidFill>
                  <a:schemeClr val="tx1">
                    <a:lumMod val="75000"/>
                  </a:schemeClr>
                </a:solidFill>
              </a:rPr>
              <a:t>Groovy &amp; </a:t>
            </a:r>
            <a:r>
              <a:rPr lang="en-US" sz="3200" dirty="0" err="1" smtClean="0">
                <a:solidFill>
                  <a:schemeClr val="tx1">
                    <a:lumMod val="75000"/>
                  </a:schemeClr>
                </a:solidFill>
              </a:rPr>
              <a:t>GroovyFX</a:t>
            </a:r>
            <a:endParaRPr lang="en-US" sz="3200" dirty="0" smtClean="0">
              <a:solidFill>
                <a:schemeClr val="tx1">
                  <a:lumMod val="75000"/>
                </a:schemeClr>
              </a:solidFill>
            </a:endParaRPr>
          </a:p>
          <a:p>
            <a:pPr lvl="1"/>
            <a:r>
              <a:rPr lang="en-US" sz="3200" dirty="0" smtClean="0">
                <a:solidFill>
                  <a:schemeClr val="tx1">
                    <a:lumMod val="75000"/>
                  </a:schemeClr>
                </a:solidFill>
              </a:rPr>
              <a:t>Python (</a:t>
            </a:r>
            <a:r>
              <a:rPr lang="en-US" sz="3200" dirty="0" err="1" smtClean="0">
                <a:solidFill>
                  <a:schemeClr val="tx1">
                    <a:lumMod val="75000"/>
                  </a:schemeClr>
                </a:solidFill>
              </a:rPr>
              <a:t>Jython</a:t>
            </a:r>
            <a:r>
              <a:rPr lang="en-US" sz="3200" dirty="0" smtClean="0">
                <a:solidFill>
                  <a:schemeClr val="tx1">
                    <a:lumMod val="75000"/>
                  </a:schemeClr>
                </a:solidFill>
              </a:rPr>
              <a:t>)</a:t>
            </a:r>
          </a:p>
          <a:p>
            <a:pPr lvl="1"/>
            <a:r>
              <a:rPr lang="en-US" sz="3200" dirty="0" smtClean="0">
                <a:solidFill>
                  <a:schemeClr val="tx1">
                    <a:lumMod val="75000"/>
                  </a:schemeClr>
                </a:solidFill>
              </a:rPr>
              <a:t>Ruby (</a:t>
            </a:r>
            <a:r>
              <a:rPr lang="en-US" sz="3200" dirty="0" err="1" smtClean="0">
                <a:solidFill>
                  <a:schemeClr val="tx1">
                    <a:lumMod val="75000"/>
                  </a:schemeClr>
                </a:solidFill>
              </a:rPr>
              <a:t>JRuby</a:t>
            </a:r>
            <a:r>
              <a:rPr lang="en-US" sz="3200" dirty="0" smtClean="0">
                <a:solidFill>
                  <a:schemeClr val="tx1">
                    <a:lumMod val="75000"/>
                  </a:schemeClr>
                </a:solidFill>
              </a:rPr>
              <a:t>)</a:t>
            </a:r>
          </a:p>
          <a:p>
            <a:pPr lvl="1"/>
            <a:r>
              <a:rPr lang="en-US" sz="3200" dirty="0" err="1" smtClean="0">
                <a:solidFill>
                  <a:schemeClr val="tx1">
                    <a:lumMod val="75000"/>
                  </a:schemeClr>
                </a:solidFill>
              </a:rPr>
              <a:t>Scala</a:t>
            </a:r>
            <a:endParaRPr lang="en-US" sz="3200" dirty="0" smtClean="0">
              <a:solidFill>
                <a:schemeClr val="tx1">
                  <a:lumMod val="75000"/>
                </a:schemeClr>
              </a:solidFill>
            </a:endParaRPr>
          </a:p>
          <a:p>
            <a:pPr lvl="1"/>
            <a:r>
              <a:rPr lang="en-US" sz="3200" dirty="0" err="1" smtClean="0">
                <a:solidFill>
                  <a:schemeClr val="tx1">
                    <a:lumMod val="75000"/>
                  </a:schemeClr>
                </a:solidFill>
              </a:rPr>
              <a:t>Clojure</a:t>
            </a:r>
            <a:endParaRPr lang="en-US" sz="3200" dirty="0" smtClean="0">
              <a:solidFill>
                <a:schemeClr val="tx1">
                  <a:lumMod val="75000"/>
                </a:schemeClr>
              </a:solidFill>
            </a:endParaRPr>
          </a:p>
          <a:p>
            <a:endParaRPr lang="en-US" sz="3600" dirty="0" smtClean="0"/>
          </a:p>
        </p:txBody>
      </p:sp>
      <p:sp>
        <p:nvSpPr>
          <p:cNvPr id="3" name="Title 2"/>
          <p:cNvSpPr>
            <a:spLocks noGrp="1"/>
          </p:cNvSpPr>
          <p:nvPr>
            <p:ph type="title"/>
          </p:nvPr>
        </p:nvSpPr>
        <p:spPr/>
        <p:txBody>
          <a:bodyPr>
            <a:normAutofit/>
          </a:bodyPr>
          <a:lstStyle/>
          <a:p>
            <a:r>
              <a:rPr lang="en-US" sz="4400" dirty="0" smtClean="0"/>
              <a:t>FX Playground’s Capabilities</a:t>
            </a:r>
            <a:endParaRPr lang="en-US" sz="4400" dirty="0"/>
          </a:p>
        </p:txBody>
      </p:sp>
      <p:pic>
        <p:nvPicPr>
          <p:cNvPr id="2051" name="Picture 3"/>
          <p:cNvPicPr>
            <a:picLocks noChangeAspect="1" noChangeArrowheads="1"/>
          </p:cNvPicPr>
          <p:nvPr/>
        </p:nvPicPr>
        <p:blipFill>
          <a:blip r:embed="rId3" cstate="print"/>
          <a:srcRect/>
          <a:stretch>
            <a:fillRect/>
          </a:stretch>
        </p:blipFill>
        <p:spPr bwMode="auto">
          <a:xfrm>
            <a:off x="4526528" y="4038600"/>
            <a:ext cx="1340872" cy="1371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667000"/>
            <a:ext cx="3276600" cy="1446550"/>
          </a:xfrm>
          <a:prstGeom prst="rect">
            <a:avLst/>
          </a:prstGeom>
          <a:noFill/>
        </p:spPr>
        <p:txBody>
          <a:bodyPr wrap="square" rtlCol="0">
            <a:spAutoFit/>
          </a:bodyPr>
          <a:lstStyle/>
          <a:p>
            <a:r>
              <a:rPr lang="en-US" sz="8800" dirty="0" smtClean="0">
                <a:latin typeface="ChunkFive" pitchFamily="50" charset="0"/>
              </a:rPr>
              <a:t>Demo</a:t>
            </a:r>
            <a:endParaRPr lang="en-US" sz="8800" dirty="0">
              <a:latin typeface="ChunkFive" pitchFamily="50" charset="0"/>
            </a:endParaRPr>
          </a:p>
        </p:txBody>
      </p:sp>
      <p:pic>
        <p:nvPicPr>
          <p:cNvPr id="58370" name="Picture 2"/>
          <p:cNvPicPr>
            <a:picLocks noChangeAspect="1" noChangeArrowheads="1"/>
          </p:cNvPicPr>
          <p:nvPr/>
        </p:nvPicPr>
        <p:blipFill>
          <a:blip r:embed="rId3" cstate="print"/>
          <a:srcRect/>
          <a:stretch>
            <a:fillRect/>
          </a:stretch>
        </p:blipFill>
        <p:spPr bwMode="auto">
          <a:xfrm>
            <a:off x="3352800" y="533400"/>
            <a:ext cx="24384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2" cstate="print"/>
          <a:srcRect/>
          <a:stretch>
            <a:fillRect/>
          </a:stretch>
        </p:blipFill>
        <p:spPr bwMode="auto">
          <a:xfrm>
            <a:off x="6324600" y="1752600"/>
            <a:ext cx="2396854" cy="2438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Content Placeholder 1"/>
          <p:cNvSpPr>
            <a:spLocks noGrp="1"/>
          </p:cNvSpPr>
          <p:nvPr>
            <p:ph idx="1"/>
          </p:nvPr>
        </p:nvSpPr>
        <p:spPr>
          <a:xfrm>
            <a:off x="457200" y="1524000"/>
            <a:ext cx="8229600" cy="3810000"/>
          </a:xfrm>
        </p:spPr>
        <p:txBody>
          <a:bodyPr>
            <a:normAutofit fontScale="77500" lnSpcReduction="20000"/>
          </a:bodyPr>
          <a:lstStyle/>
          <a:p>
            <a:r>
              <a:rPr lang="en-US" sz="3600" dirty="0" smtClean="0">
                <a:solidFill>
                  <a:schemeClr val="tx1">
                    <a:lumMod val="75000"/>
                  </a:schemeClr>
                </a:solidFill>
              </a:rPr>
              <a:t>Execute HTML5 Code</a:t>
            </a:r>
          </a:p>
          <a:p>
            <a:r>
              <a:rPr lang="en-US" sz="3600" dirty="0" smtClean="0">
                <a:solidFill>
                  <a:srgbClr val="FFFF00"/>
                </a:solidFill>
              </a:rPr>
              <a:t>Access </a:t>
            </a:r>
            <a:r>
              <a:rPr lang="en-US" sz="3600" dirty="0" err="1" smtClean="0">
                <a:solidFill>
                  <a:srgbClr val="FFFF00"/>
                </a:solidFill>
              </a:rPr>
              <a:t>JavaFX</a:t>
            </a:r>
            <a:r>
              <a:rPr lang="en-US" sz="3600" dirty="0" smtClean="0">
                <a:solidFill>
                  <a:srgbClr val="FFFF00"/>
                </a:solidFill>
              </a:rPr>
              <a:t> Graphics APIs</a:t>
            </a:r>
          </a:p>
          <a:p>
            <a:r>
              <a:rPr lang="en-US" sz="3600" dirty="0" smtClean="0">
                <a:solidFill>
                  <a:schemeClr val="tx1">
                    <a:lumMod val="75000"/>
                  </a:schemeClr>
                </a:solidFill>
              </a:rPr>
              <a:t>Load third party libraries</a:t>
            </a:r>
          </a:p>
          <a:p>
            <a:r>
              <a:rPr lang="en-US" sz="3600" dirty="0" smtClean="0">
                <a:solidFill>
                  <a:schemeClr val="tx1">
                    <a:lumMod val="75000"/>
                  </a:schemeClr>
                </a:solidFill>
              </a:rPr>
              <a:t>Supports the following languages:</a:t>
            </a:r>
          </a:p>
          <a:p>
            <a:pPr lvl="1"/>
            <a:r>
              <a:rPr lang="en-US" sz="3200" dirty="0" smtClean="0">
                <a:solidFill>
                  <a:schemeClr val="tx1">
                    <a:lumMod val="75000"/>
                  </a:schemeClr>
                </a:solidFill>
              </a:rPr>
              <a:t>JavaScript (</a:t>
            </a:r>
            <a:r>
              <a:rPr lang="en-US" sz="3200" dirty="0" err="1" smtClean="0">
                <a:solidFill>
                  <a:schemeClr val="tx1">
                    <a:lumMod val="75000"/>
                  </a:schemeClr>
                </a:solidFill>
              </a:rPr>
              <a:t>Nashorn</a:t>
            </a:r>
            <a:r>
              <a:rPr lang="en-US" sz="3200" dirty="0" smtClean="0">
                <a:solidFill>
                  <a:schemeClr val="tx1">
                    <a:lumMod val="75000"/>
                  </a:schemeClr>
                </a:solidFill>
              </a:rPr>
              <a:t> &amp; </a:t>
            </a:r>
            <a:r>
              <a:rPr lang="en-US" sz="3200" dirty="0" err="1" smtClean="0">
                <a:solidFill>
                  <a:schemeClr val="tx1">
                    <a:lumMod val="75000"/>
                  </a:schemeClr>
                </a:solidFill>
              </a:rPr>
              <a:t>Webkit</a:t>
            </a:r>
            <a:r>
              <a:rPr lang="en-US" sz="3200" dirty="0" smtClean="0">
                <a:solidFill>
                  <a:schemeClr val="tx1">
                    <a:lumMod val="75000"/>
                  </a:schemeClr>
                </a:solidFill>
              </a:rPr>
              <a:t>)</a:t>
            </a:r>
          </a:p>
          <a:p>
            <a:pPr lvl="1"/>
            <a:r>
              <a:rPr lang="en-US" sz="3200" dirty="0" smtClean="0">
                <a:solidFill>
                  <a:schemeClr val="tx1">
                    <a:lumMod val="75000"/>
                  </a:schemeClr>
                </a:solidFill>
              </a:rPr>
              <a:t>Groovy &amp; </a:t>
            </a:r>
            <a:r>
              <a:rPr lang="en-US" sz="3200" dirty="0" err="1" smtClean="0">
                <a:solidFill>
                  <a:schemeClr val="tx1">
                    <a:lumMod val="75000"/>
                  </a:schemeClr>
                </a:solidFill>
              </a:rPr>
              <a:t>GroovyFX</a:t>
            </a:r>
            <a:endParaRPr lang="en-US" sz="3200" dirty="0" smtClean="0">
              <a:solidFill>
                <a:schemeClr val="tx1">
                  <a:lumMod val="75000"/>
                </a:schemeClr>
              </a:solidFill>
            </a:endParaRPr>
          </a:p>
          <a:p>
            <a:pPr lvl="1"/>
            <a:r>
              <a:rPr lang="en-US" sz="3200" dirty="0" smtClean="0">
                <a:solidFill>
                  <a:schemeClr val="tx1">
                    <a:lumMod val="75000"/>
                  </a:schemeClr>
                </a:solidFill>
              </a:rPr>
              <a:t>Python (</a:t>
            </a:r>
            <a:r>
              <a:rPr lang="en-US" sz="3200" dirty="0" err="1" smtClean="0">
                <a:solidFill>
                  <a:schemeClr val="tx1">
                    <a:lumMod val="75000"/>
                  </a:schemeClr>
                </a:solidFill>
              </a:rPr>
              <a:t>Jython</a:t>
            </a:r>
            <a:r>
              <a:rPr lang="en-US" sz="3200" dirty="0" smtClean="0">
                <a:solidFill>
                  <a:schemeClr val="tx1">
                    <a:lumMod val="75000"/>
                  </a:schemeClr>
                </a:solidFill>
              </a:rPr>
              <a:t>)</a:t>
            </a:r>
          </a:p>
          <a:p>
            <a:pPr lvl="1"/>
            <a:r>
              <a:rPr lang="en-US" sz="3200" dirty="0" smtClean="0">
                <a:solidFill>
                  <a:schemeClr val="tx1">
                    <a:lumMod val="75000"/>
                  </a:schemeClr>
                </a:solidFill>
              </a:rPr>
              <a:t>Ruby (</a:t>
            </a:r>
            <a:r>
              <a:rPr lang="en-US" sz="3200" dirty="0" err="1" smtClean="0">
                <a:solidFill>
                  <a:schemeClr val="tx1">
                    <a:lumMod val="75000"/>
                  </a:schemeClr>
                </a:solidFill>
              </a:rPr>
              <a:t>JRuby</a:t>
            </a:r>
            <a:r>
              <a:rPr lang="en-US" sz="3200" dirty="0" smtClean="0">
                <a:solidFill>
                  <a:schemeClr val="tx1">
                    <a:lumMod val="75000"/>
                  </a:schemeClr>
                </a:solidFill>
              </a:rPr>
              <a:t>)</a:t>
            </a:r>
          </a:p>
          <a:p>
            <a:pPr lvl="1"/>
            <a:r>
              <a:rPr lang="en-US" sz="3200" dirty="0" err="1" smtClean="0">
                <a:solidFill>
                  <a:schemeClr val="tx1">
                    <a:lumMod val="75000"/>
                  </a:schemeClr>
                </a:solidFill>
              </a:rPr>
              <a:t>Scala</a:t>
            </a:r>
            <a:endParaRPr lang="en-US" sz="3200" dirty="0" smtClean="0">
              <a:solidFill>
                <a:schemeClr val="tx1">
                  <a:lumMod val="75000"/>
                </a:schemeClr>
              </a:solidFill>
            </a:endParaRPr>
          </a:p>
          <a:p>
            <a:pPr lvl="1"/>
            <a:r>
              <a:rPr lang="en-US" sz="3200" dirty="0" err="1" smtClean="0">
                <a:solidFill>
                  <a:schemeClr val="tx1">
                    <a:lumMod val="75000"/>
                  </a:schemeClr>
                </a:solidFill>
              </a:rPr>
              <a:t>Clojure</a:t>
            </a:r>
            <a:endParaRPr lang="en-US" sz="3200" dirty="0" smtClean="0">
              <a:solidFill>
                <a:schemeClr val="tx1">
                  <a:lumMod val="75000"/>
                </a:schemeClr>
              </a:solidFill>
            </a:endParaRPr>
          </a:p>
          <a:p>
            <a:endParaRPr lang="en-US" sz="3600" dirty="0" smtClean="0"/>
          </a:p>
        </p:txBody>
      </p:sp>
      <p:sp>
        <p:nvSpPr>
          <p:cNvPr id="3" name="Title 2"/>
          <p:cNvSpPr>
            <a:spLocks noGrp="1"/>
          </p:cNvSpPr>
          <p:nvPr>
            <p:ph type="title"/>
          </p:nvPr>
        </p:nvSpPr>
        <p:spPr/>
        <p:txBody>
          <a:bodyPr>
            <a:normAutofit/>
          </a:bodyPr>
          <a:lstStyle/>
          <a:p>
            <a:r>
              <a:rPr lang="en-US" sz="4400" dirty="0" smtClean="0"/>
              <a:t>FX Playground’s Capabilities</a:t>
            </a:r>
            <a:endParaRPr lang="en-US" sz="4400" dirty="0"/>
          </a:p>
        </p:txBody>
      </p:sp>
      <p:pic>
        <p:nvPicPr>
          <p:cNvPr id="2051" name="Picture 3"/>
          <p:cNvPicPr>
            <a:picLocks noChangeAspect="1" noChangeArrowheads="1"/>
          </p:cNvPicPr>
          <p:nvPr/>
        </p:nvPicPr>
        <p:blipFill>
          <a:blip r:embed="rId3" cstate="print"/>
          <a:srcRect/>
          <a:stretch>
            <a:fillRect/>
          </a:stretch>
        </p:blipFill>
        <p:spPr bwMode="auto">
          <a:xfrm>
            <a:off x="4526528" y="4038600"/>
            <a:ext cx="1340872" cy="1371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438400" y="457200"/>
            <a:ext cx="6172200" cy="3139321"/>
          </a:xfrm>
          <a:prstGeom prst="rect">
            <a:avLst/>
          </a:prstGeom>
          <a:noFill/>
        </p:spPr>
        <p:txBody>
          <a:bodyPr wrap="square" rtlCol="0">
            <a:spAutoFit/>
          </a:bodyPr>
          <a:lstStyle/>
          <a:p>
            <a:r>
              <a:rPr lang="en-US" dirty="0" smtClean="0"/>
              <a:t>Mr. </a:t>
            </a:r>
            <a:r>
              <a:rPr lang="en-US" dirty="0" err="1" smtClean="0"/>
              <a:t>Dea</a:t>
            </a:r>
            <a:r>
              <a:rPr lang="en-US" dirty="0" smtClean="0"/>
              <a:t> works for Objective Solutions, Inc. as a senior software engineer. On his off time he is a </a:t>
            </a:r>
            <a:r>
              <a:rPr lang="en-US" dirty="0" err="1" smtClean="0"/>
              <a:t>JavaFX</a:t>
            </a:r>
            <a:r>
              <a:rPr lang="en-US" dirty="0" smtClean="0"/>
              <a:t> enthusiast, blogger and book author. He is a Co-Author of the book </a:t>
            </a:r>
            <a:r>
              <a:rPr lang="en-US" dirty="0" err="1" smtClean="0"/>
              <a:t>JavaFX</a:t>
            </a:r>
            <a:r>
              <a:rPr lang="en-US" dirty="0" smtClean="0"/>
              <a:t> 8 Introduction by Example, Co-Author of Java 7 Recipes and technical reviewer of the Pro </a:t>
            </a:r>
            <a:r>
              <a:rPr lang="en-US" dirty="0" err="1" smtClean="0"/>
              <a:t>JavaFX</a:t>
            </a:r>
            <a:r>
              <a:rPr lang="en-US" dirty="0" smtClean="0"/>
              <a:t> 2 book by </a:t>
            </a:r>
            <a:r>
              <a:rPr lang="en-US" dirty="0" err="1" smtClean="0"/>
              <a:t>Apress</a:t>
            </a:r>
            <a:r>
              <a:rPr lang="en-US" dirty="0" smtClean="0"/>
              <a:t> publishing.</a:t>
            </a:r>
            <a:br>
              <a:rPr lang="en-US" dirty="0" smtClean="0"/>
            </a:br>
            <a:endParaRPr lang="en-US" dirty="0" smtClean="0"/>
          </a:p>
          <a:p>
            <a:r>
              <a:rPr lang="en-US" dirty="0" smtClean="0"/>
              <a:t>Twitter: @</a:t>
            </a:r>
            <a:r>
              <a:rPr lang="en-US" dirty="0" err="1" smtClean="0"/>
              <a:t>carldea</a:t>
            </a:r>
            <a:r>
              <a:rPr lang="en-US" dirty="0" smtClean="0"/>
              <a:t/>
            </a:r>
            <a:br>
              <a:rPr lang="en-US" dirty="0" smtClean="0"/>
            </a:br>
            <a:r>
              <a:rPr lang="en-US" dirty="0" smtClean="0"/>
              <a:t>Website: carlfx.wordpress.com</a:t>
            </a:r>
          </a:p>
          <a:p>
            <a:r>
              <a:rPr lang="en-US" dirty="0" smtClean="0"/>
              <a:t>LinkedIn: https://www.linkedin.com/in/carldea</a:t>
            </a:r>
            <a:br>
              <a:rPr lang="en-US" dirty="0" smtClean="0"/>
            </a:b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315200" y="2438400"/>
            <a:ext cx="762000" cy="762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62000" y="3886200"/>
            <a:ext cx="2079974" cy="2590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25344" y="838200"/>
            <a:ext cx="2160656" cy="2375860"/>
          </a:xfrm>
          <a:prstGeom prst="rect">
            <a:avLst/>
          </a:prstGeom>
          <a:noFill/>
          <a:ln w="9525">
            <a:noFill/>
            <a:miter lim="800000"/>
            <a:headEnd/>
            <a:tailEnd/>
          </a:ln>
        </p:spPr>
      </p:pic>
      <p:pic>
        <p:nvPicPr>
          <p:cNvPr id="1030" name="Picture 6" descr="Java 7 Recipes Cover Image"/>
          <p:cNvPicPr>
            <a:picLocks noChangeAspect="1" noChangeArrowheads="1"/>
          </p:cNvPicPr>
          <p:nvPr/>
        </p:nvPicPr>
        <p:blipFill>
          <a:blip r:embed="rId5" cstate="print"/>
          <a:srcRect/>
          <a:stretch>
            <a:fillRect/>
          </a:stretch>
        </p:blipFill>
        <p:spPr bwMode="auto">
          <a:xfrm>
            <a:off x="4114800" y="4038600"/>
            <a:ext cx="1928676" cy="2436954"/>
          </a:xfrm>
          <a:prstGeom prst="rect">
            <a:avLst/>
          </a:prstGeom>
          <a:noFill/>
        </p:spPr>
      </p:pic>
      <p:sp>
        <p:nvSpPr>
          <p:cNvPr id="1038" name="AutoShape 14" descr="data:image/jpeg;base64,/9j/4AAQSkZJRgABAQAAAQABAAD/2wBDAAoHBwgHBgoICAgLCgoLDhgQDg0NDh0VFhEYIx8lJCIfIiEmKzcvJik0KSEiMEExNDk7Pj4+JS5ESUM8SDc9Pjv/2wBDAQoLCw4NDhwQEBw7KCIoOzs7Ozs7Ozs7Ozs7Ozs7Ozs7Ozs7Ozs7Ozs7Ozs7Ozs7Ozs7Ozs7Ozs7Ozs7Ozs7Ozv/wAARCAFBAQQDASIAAhEBAxEB/8QAGwAAAgIDAQAAAAAAAAAAAAAAAAIBBQMEBgf/xABPEAABAwIEAgUIBgUJBgYDAAABAgMRAAQFEiExBkETIlFhcQcUMjZ0gZGyFRZVlKHRI0JSVLMkMzVikrHB0vAmNEOC4fFEcnOTosMXwuL/xAAaAQEBAQEBAQEAAAAAAAAAAAAAAQIDBAUG/8QAMhEAAgECBAUCBQMEAwAAAAAAAAECAxEEEiExExRBUWGR8AVxgaHRIjLhI0JSwRUkJf/aAAwDAQACEQMRAD8A4LiPiLHGOJcUZZxnEG227x5KEIulgJAWQAADoKrfrPxD9u4l97c/Op4o9a8X9uf+c1VVohafWfiH7dxL725+dH1n4h+3cS+9ufnVXRQFp9Z+Ift3Evvbn50fWfiH7dxL725+dVdFAWn1n4h+3cS+9ufnR9Z+Ift3Evvbn51V0UBafWfiH7dxL725+dH1n4h+3cS+9ufnVXRBoLMtPrPxD9u4l97c/Oj6z8Q/buJfe3Pzqrg9lEE8jTQtmWn1n4g+3cS+9ufnR9Z+Ift3Evvbn51WZT2GrK2ZsFtITcEo6vWKUqzTm8CIy/iBsJqXRcsuxP1n4h+3cS+9ufnR9Z+Ift3Evvbn51mescKQFlp59wjOkAayoTl2G207b91Z12GEJCVJ84WFuExlMhITI0A0k6flUzIZJdjS+s/EP27iX3tz86PrPxD9u4l97c/Os/0fYpbUUpuVu5DlSW1QFZT3T6UR+NZVWuEBtKrll+1AzEnIvrnYDUcwM3vNW6DhJK9jT+s/EP27iX3tz86PrPxD9u4l97c/OmfRg3ShTTzpSVEkQYSJ05f60rWvk2KGGk2iytedWcmdoTG4HfVMmf6z8Q/buJfe3Pzo+s/EP27iX3tz86q6KAtPrPxD9u4l97c/Oj6z8Q/buJfe3PzqrooC0+s/EP27iX3tz86PrPxD9u4l97c/OquigLT6z8Q/buJfe3Pzo+s/EP27iX3tz86q6KAtPrPxD9u4l97c/Oj6z8Q/buJfe3PzqrooC0+s/EP27iX3tz86PrPxD9u4l97c/OquigPa/JZf3mIcM3D19dv3TibxSQt5wrIGRBiTy1PxorX8kHqpde3L/ht0Vh7lNTFrPD14tdqcs7Zai+uSppJJOY91aos8MA/3G0/9hH5Vp4xjVo3juItLfaSpF04kgqUDoo/1a1Pp2x/eWf7av8tfMdGrd6s/Y06+DyK9r2LcWeHD/wAFa/8AsI/KjzTDh/4O2/8AZT+VVH07Y/vLP9pX+Wj6dsf3ln+2r/LWeDU7s6cxg/BuKewxCileHtoMkABpGsEA7Vkz4eEtRYtkugkDIjlH58qrFYvhivSdYM79ZXbP7NBxjDlRmfZMAjVa9jv+r3CuvCfk83Hpq/6o+huC/wAMIBFkmCAQejSJBIA56b86dN3YKXkTYyc+TRCd+t3/ANU1XjFMLSkpS5bpBMkJUoa7/s1IxbDAoKDrEgz6St9f6vefjR0vDKq8b/vj6FmbqxQ244q1ShLawlUoTOpjalTfWWg80IUSABkSCZJHb2g1XHFcMIUku25CtwVq11n9ntoOK4YSSXbeSZPXV/l76io+GV4iPScS1F7bpV1bYg5wkwlOhIntqUYrbeeC2CFBZUQDAjTN/l/GqtGMYc3oh9hI00C1f5aUYphgc6QO24XM5s6pnX+r3n41OCr7M0sTBJfrRdLxNlp7Ic8zEgCBt/1+BprfEmblSktqUMgSde8TVEcTwoiC5bERHpK7/wCr3n41LeK4Y0Zbdt0k7kLVr/8AGo6GmidzUcXHPdzVjo+nH7Z+NHTJ/aqg+nLL95Y/tq/y1pucVWzbikhhawDGZKhB8K5rCzZ1lj8NHeR1XSp/arieLMV88vRatKlpjTTmrn+VZ3uK21MLSyw4lwpISpShAPbXMqUVKKiZJ5168NhnCWaR8f4nj4VYKnSej3Iooor3n54KKKKAKKKKAKKKKAKKKKAKKKKAKKKKA9j8kHqpde3L/ht0UeSD1Uuvbl/w26Kw9zR5jxR614v7c/8AOaqqtOKPWvF/bn/nNVdbIFFFFCBRRRQBRRRQBRRRQBRRRQBRRRQBRRRQBRRRQBRRRQBRRRQBRRRQBRRRQBRRRQBRRRQBRRRQHsfkg9VLr25f8NuijyQeql17cv8Aht0Vh7mjzDij1rxf25/5zVXVpxR614v7c/8AOaq62ZCiiigCiiigCiiigCiiigCiiigCiiKINChRTJQtXopJ8BWcYfeFsOebO5DsopIBqXRVFvZGtRW+cExALQg25Cl+iCRP99bA4bvC+GM7RXEmFE5fHSo5xXU6qhUf9pUUVeNcMuOPKT5y30aPSdSCQPzrK1w2zlU89dLDI9E5ACr8TWeJFG1har6HPUV0yeG7ZDed1x4qWYbbESfHSn+rdmgBqXF3CtYCxCR36VOLE0sHV7HLUV1wwDDjDSEFWT+deUswPCmGC4YolzzbIwj9YrVKz8anGia5Gp3Xv8HH0V2QwfDh+lXZgZtG2sxk+OtSMGw9H6PzRC3l6xmMIHxpxol5Gff309TjKK7L6Fw9X6Bu3QSn+cdJMD8aDg2GOGRapQygarzKlR7tacZDkande9/TqcbRXYnBcNI6dVnkQdEN51Sr8aRfD9gOr0SulX6KUKMJHfNVVokeCqLqvf56HI0V1KuGrNSgy064XE6uKzCEj4Uh4ZtXFkt3LiWkDVxQBk91OLEy8HVXQ73yQeql17cv+G3RW35MbLzHhy4bCipKrxSkkpgkZEDb3UVb31R53FxdmeS8UeteL+3P/Oaq6tOKPWvF/bn/AJzVXXQwFFFABJgCaAKKyJYdV+oR46VlTZK/WWB4UuDWoreTZtD0sxrMhlpJENp94qXFisCFK9FJPgKzJs31a5I8TFWQ21kCnBkDWly2K9vDlmM7iUju1raaw62ShXSl1SuWUgAf31nGo1HwphEg7VGVOxAtLBNqEC3JdnVxaz+AFbQNolhLDVolCN1rIBUrwPKtcbHSmEaGsuKZ1jVklpb0N3ztoqQjoim2b2aSrc9p7acX+Z8vONZ1JH6MckVoxocw0qdNDtWeHE681V7+/wCDcbvsiVrSkl9ehcVy8BU+dJS10baFJz6uLnrKrUEmZjuFSY0Jq8OPYnM1e5tqu215EdGUsI/4YPpHvNOLzO+XHG8yR/NoB0FaYJ12I3AmpgaEg1OHE1zVW+5tIvYKnVJl46BR2T4Cm86AaytpIKz11kiVVqSSTJB5gVP6sqBEbCrw4k5urbc2TcNqSloNqQyndIOqvE05ukrdC1olCRCETAFa2upmZ2FBGnWBEbVOFEvNVe5souyM7ikS6dlHZPhQLqGgG5ClGFrUZJ8KwbqmRrMA0HbUHTQU4cSc1V7mcvJ6MNJbKGhqoA6qPjU+cIW4gqRDaPRQDAn/ABrXEA5pAkaCpI6sqG2w2pw4jmqvc2E3RzKcWjMseiTsPClTc5WyUyHFmFLJnTurDoDJPL/XuqIIBmNDThx7Dmqvczl8dH0aWyls6qM9ZVBukLUnMghpHotg/wB9a5IkKMjuqNRIOpHKacOJeaq9z0ngJ1b2CPrWR/vSojkMqaKTye/0A9pH8qV8qaK1a2iPNKTlJye7PH+JkKVxXi8fvz3zmq8Mc1K+FWnEPrXjHtz3zmq9RgVu5zBLKBuJPfWUAAbR4V2D3A+CW1xZ2d3xQpi9vWUONNqsiUnNoBmCo3BFcxieF3eEYpcYe+grct3MhUgEhU7EeMj41wp14VHZM24tGEd5mmnnUNtXDjqm27d1TjfppSgkp8RyqEnUpOhG47K63RkyDff3VI3E0sxGmtMnTvNUDjf/AAqZgail25a0400FASN9DvTcusJpQfeaYaSOZoBv1ppgDrOtKNgQJqRvA3oVDCAZnWm5a6xSidCBNNpMaieZoUkRmkzJptTI3pRtpqaYAAxrJFAiRAIUQZ3qROvM1AnUCCf7qkQFR2igJBAgnfuptQSAZPZSpBjq6manQKGmp7DQDZohRGtMNDAMnvpU7dUzUj0hpJI3oBu9QBP4UbEwZJ7agECQCd6mYiACTz7aAnYAkSfGpygEiSCe0VHolQSSO+pk6QAo8zvQBsmYBM/CoOiucn8KnSSkEg9tQZgZRMcwKAgzHJRB8ajTNOoJ/CakgZlJ25SajYCNYoD0Tyef0C/rP8qV8qKKnyex9BPgCP5Ur5EUVCHkfEPrXjHtz3zqquc9E1Y8Q+tWMe3PfOqq8jNpVMno/Elzw5Z4rg97iwv3bpixZW2ywE9GoAkiSTO8/hRY8UXjvCfEuPMhLVwq7aU2FAKCNUJTvoSBHLeuMx3GV47c2zzlulk29slgBKs2YJJM/jTWuNrteG77BE26VIvHELLpUQU5SDEc/Rr50cJ/Tinq9PS9z0cRZnbY6G6x7EcO4GscQs7hTF7id88/dXDcJU4Qo6GOXdtpWpx6ELx21vUtJacvrJp91KRAzmQT+ArQw3iBq3wkYViWFoxG0bdLrKVOqbLaueo3Hd31r4vi1xjmJrvrhKUEpCUNp9FCRsBXSnQlGre3fX57ehJSTiag20NON9qXflpUxpvFe04jjuNNqSP76iO7SpERQDDXQUwkHTXvilG/dUiO2KAYRqBpTCdI176UanuqZBHZFCoYRqBpTiYERFIFSdwRUhSSNdIoUcRqNqYTAgjxpAdR1tKYbdbSKAbSSIip5DKYilCxpCtO80w1SZEDuoBtAogDTtoG3VMR31HYZgVOkGRA7qBDbk6QDzFSJjqmI3k0oIMdaAOVNvMjTfSgG1zQRodCRUAykgEgDtqBEAzAmKmd9JG9ANqSNNDzqAQQQDEa61BMgHaNKkmTqdPGgJ1JGgg71EggjaNaierqNqCZVqZEbTvQE6kCIiI1pTBBERFB2kgjWiSVb6dhoD0XyeGcAeg7XSvlTRR5PP6Af0j+VK+VNFQh5JxD61Yx7c985rRG1b3EXrXjHtz3zmtEVTJI7a6Xg7g8cW+ezfm080ybNZ82bN3iPR/Guar0jyOHXGvFj/7K8WPqzo4aVSG6/J1pRUppM4viDCPoDH7jC/OOn6DL+ky5c0pCtpPbWiNBrV75RFRx5iOhP81/DTVjhfkwxm/tUXN1ctWGcSG1pKlgd40A8JrSxMKdGM6srXSJkbk1FHJAzrTaxrXX4l5LcXs7Vb9peMXpQJ6IJKFq8JkH41R8NcOXfE91cW9tcM27lukKUl/MJExyB2MfGtRxdCcHNS0W4dOSdmivH4U0+FZ8awq5wDFXcNu3G3HGwlWducpBE6TFW3D3BOI8SYeb+1urZlsOlsJeKpJAGugOmtblXpxgqkpaPqRRbdupRgjTupgZmYitrCMAxHHcUew+wCHAwopcuCSG0iYmYnWNBE11KfJPflAUcZYC+wMKI+M/4Vzq4yhSeWcrMsacpK6RxhIyztFdLwtwUeKcNevfpM2obfLOToc8wlJmcw/a/CqnH+H8S4ZfS1fBC23dWn2yShcbjXUHXY13vknV/s1dz+/K+RuvNj8S4YV1aL7am6cLzyyNH/8AEauWPn7p/wD3WhxB5O14Fgd1if0wX/N0hXRm3y5pIG+YxvVDiuN4wMexFtGL3yEIunUpQm4WAAFnQCa1XsSxK5YUzc4nePNLEKQ5cKUk+IJrNKjjbqUqt18g5U9UonVWPk8OJ4C3idjjBdLrPSNsm3yyqPRJzaGdK4/zgpSc8giQUq5Hsrt/JdjRt7h/AXl9VyXreTsQOsn3jX3GsuK8Cm58obLqGT9G3M3T2XYKSeskz+0rL/aPZWIYydCvOlXeiV0/BrJminE1LbyfKXgDeL4hixs09B07jfm+YoTE/tDWI0jnFcq0oKggmDtNd75T8bKbdjA2FnPcw6/B/UB6oPiRPu764NCciEyNa9Hw+pWq03VqvfZdkSooxdkS4vIjMobVeYNwTjeOsIvElqztnNUKenModoSBMd5iqnD7VF/jdlZOz0b9whDn/lKhP4TXf+UjF7rDcGtbTD3TbquXCkrbOUpQkbCNpkfCpi8RVjUhRpby69hCKacpdClu/JnjTCCq2vrW6UP+GoFonwmR8SK5f9IxcqYuW1MvNKyrbUIKSK6DycYxiDXEowx26eft7hpZyOLKghQEyJ8I99Z/KVbtMcSWlw2gBdxb/pO8pMA/CB7q50cRWhieXrNO6umtCuMXDPE53NvOv+FByyFHTwpRE8wo/hUyY/aM+MV9U4ja9bNB7BNQSNCdPdQSAqTIUR8KI0OoUfDagJ2BBIOmgqCYgkVBUEkaGaORA6x8KAnYmTJO01BOgJBqJgiU9bnREEgGTQHo/k8/oF/2pXyIoo8nn9APk7+dK+VFFQh5JxF61Yx7c986q0BW/wARetWMe3PfOa18Ps3cRxG3sGVJS5cOpbSpcwCTGsUbSV2ZRhns516P5HzBxjxY/wDsrk+I+Er7hhm3cvLm2eFwopSGSokRG8pHbXUeSI6Yx2fof/sr5nxCcamClKDuv5PTQi1WSZTcYvs2/lQcuLoKUw0/brdSkSSkJQSAPCtrjnje34ktbWywrztCQtSnkuJCSswAkaEzz/CsXEuGKxrypu4clWUPraCldiQ0kqPjANdVjWJ4L5PrK3Rh+FtruXgQ2dAqBEqUuJO//auLnTXBWXNO2i6bbm1GTz62VyPJbbYpaYTdi/bebZU4ksIdBB2OYgHYbVzmA4irDvKzdtpIS1d3bzCx2yokf/ICuo4E4oxDiU4g9fdGlLRbDaG0wEzmnvOwrzbHXXLfi/ELhkw41fLWg9hCyRXOhTlUxFeNRWbS2NTajCEkdX5W7bo8Sw++CY6VlTSjHNJkfNXRYQ79W/Jci5/4ibRT0j9tZJT+Kk1g48t/p7g+1uWE6qeZdQewL6v/AOw+Fa3lJuRhnC9phNuvKh5xKCP2m2x+eSvPTbrUaNB/5a/Q3KOSU5+Cj4E4wwjhnDbhm/aulPvv5yWW0qBSEgDcjnm+Nc/aqxzHcf8APrIXT104/m6RGbqEmd+Q/wAK67yfcK2F1h30ziTCLjMshlDmqEgbqI5mZ+Fa+J+U58KNpgdm1bW6TlQ4tMnxCRon8a96kuPUVCF5dW3occrUIubsuh0flSM8JtyBIu0EH/lVWLyTqjhi79uV8iKnynKJ4RRJ/wDFN/KqsXkpP+zV1P76r5EV8u3/AJjXn/Z3t/2F8jLecB8L3N+/cu4jcIdecUtYFy2IUTJEZapeJeE8CwXBHLzDr5559K0gIW8hYgmDoADXJYqwh3iDEiQP97d+c0iLdCFGEgd4r7NHC1ouMnVbXax5ZVIu6UR2rx7Dry3vmDD1usOJJ5kf6iveGLhT1q2+ppTanGwstn0kyJjxryPgnBvpjH0uuJJtbGHVyNFK/VT8dfdXoTnE1qji1HD51cUxnK+xe4T/AGdfeK+b8XXFqKEFdxV38j0YZZY3b3PKr7EH8Xxu7v7lBQ866ZQd0AaBPuAA91A0kJOtXnH2EHDMdGINAi3vyVKPIOjf47/GqIKCoiNedfdw1SNSjGUNrHknFxk0yHGw4BoDWBQbYBy78qyuuBKDyjvrueDuFmLO2TjuMJT0mXpGkOeiyiJznvjXu8ds4nEQw8M0vp5LCDm7I2OAOGnsMbcxnEU9E++3lbbXoW29yVdhMDTkK5fivGEY/wASOPsKKrZhAZZVEZgJJPvJOvZFZuKONHseW5Y2C1M4eCQpWoU/49ie749lUbICQAmCI1ry4TD1HUeJrfuey7I6VJxtkjsZgYiCDHdQPSIGnbJpdCCIipBOkHTYzX0zgMCYEEHXmKIAVljcbzSyDmEQN6M2gg6DSgGSTHV5HwoPpRl3FL2gpgUZtBCoAoCRt1VH+6iZMRvuRUdoiB2gUTIEaAHtoD0fyc+r78fvSvkRRU+Tr+gH/a1fIiioQ8k4j9asY9ue+c1rWN2uwxK2vWxKrd1LgHbBmtniP1qxj2575zVfuKNXVmTbU9lxjC8O49wNhdre5QlXSNuIAUUEjVKkzp3+FGBYJY8C4Pcu3V8CHFBbryk5ZgaJSJM8/jXjzLz1uvOw840rtbUUn8KZ5565WF3D7ryhsXFlR/Gvk/8AHTy8Lifo7W/2evmo3zZf1F5h3EQ+vyceupDTlwqZ/UQoFI+CSPhXoHF3CaeLWbV+1vENutA5FxnQ4lUcx4V5DlBEHaszd1dstFpq7fabO6EOEA+4V6K2EcpxqUpZXHTvoc4VrRcZK6Z6twla4Rw887gTF+m4xBUOvHQAnbKPDs31riOPMFGE8RrWh8u+elT6kKTlLZKjpvr+Fc2GgDPPesgTJzKJJO5NKOElSrOrnvfcVKylDJY9V4EumcU4QZtn4WbVwtqSo/sqCk/4fCuU8pN6bziVFslUotGUp/5ldY/gR8K5QspUqTrptTpSlI2+FSlgY08Q61976drllXcqahY9M8nGJW91gBwpZSHrdSh0ZOq0K1kD3kGqpXk8ssEulYlieKp+jbdXSBGSFrjUJOv92/dXFZYWHELKVDVJBgineU/dQbp917L6PSLKo+NTk5xqynTnZS30LxouKUo6o9Y4ksrfirhNS2LsIYAFwl1KQoaAmDrpufCqzyWKA4buQSP98Udf/IivNwykJieqdx21Jt07qTXNfDrUHQzaN32Ncz/UU7G7iH9OYieRunTP/OawuE5AEzJ0AFQhKUxBHhFMpOZJBFfTSsrHlvrc9Owi3Y4N4QW8+E9MhBefAOqnDsn+5NeXqubpeIHFS7F0XumzDkqZpU2zYUDAHurNlhJBg15aGFVKU5Sd3L3Y61KuZJJWSPUL1u34z4QSW8qXH2w40Cf5t0cvjI8DXl7QUkFDgKVoMFJ5HsrGq2bUcxA17qzITkEaabCmFwvLqUU7pvTwWpU4jTtqbNjaoxDGrK1dEsu3CAsdqZ1/CvVsawxjG8NXh7ty4w04RmLJAJA1jUHTb4V5AttDghQ0PKsPmLZJ6qT7q54rBuvOM1K2U1Sqqmmmr3PQB5MsHSOriV9/aR/lrn+J8AtuHbm1atbl55LyFFRdIJBBHYBXP+YtaEoHwrM1bobmAPCt0cPWhPNOpddrElODVlGxnBJgzoeVTpGogd1LoAJEVM6kzM8jXtOI0yZnTsqI6pkRFROkkf4UTrM79tATOoMwKORmdNqU6DWpkZpnU0ASNDMUGYMioMxrrROs9tAeleTkzw+/H70r5EUVHk4n6v3EnXztXyIoqEPJeI/WrGPbnvnVVfOlWHEnrVjHtz3zqquqmSyawS9d4fexxHR+asuhpSSo5ydJIEagFSQT2kVlsOH7vEbFq5ZuLYLfW6hm3WpQcdLaQpQHVy7KG5E1Y2/E2HtYE3grlo4pk2DrS3xOcPLX0gITmylIUlsSRMJPcKx4Jj9hhtphinhdG5w1+4fQhDSShwuIQEgqzAiCjXqmhTRw3AMXxS6tWGLF5PnR/RurbUEERMzGojXSaHMAxVFyphi0fvSlIUosW7pyyTuCkHkeVdGnjnD0uWjnQPhLfQdI2i3QD+jYU0TmmVaq02gVhsuM7G2GEBTV3/InrFbuVKesGQ5njraznET37UBTW/D2J3Nn5603mt0qZSteRfULhITplkxGsTuImtXzK/S8poWdwtQKdEsq1zGEmInXlXQW3FmHNstocZuwW12S+qhJnoVrKxqobhWnhyrYt+N7JBsXHLa5U+1cEvrKUkFodL0cCdSOmMjbqjWgObYw++uMUZw3zdbV06oAIdBRl0mTOwA1nsqbqwftkhxh1u/YU2F9NahSkpBVk6wKQUnNpqBuO2rFPETDfFNjiYQty3trcW60paS2SnKpKsqQYEBRiTyEmt5jiXBGMKOH9HclSrZtpdy3ZtoLhQ+hwSkKE9VMSTM0BSs4Pidy/bM29q666+CS2lpctALyHN1eRG4mPHSkusOxCxXch21dU3bOqZW+hCi3mSrKetHb/fXTO8a4XdW67dTd4ylThd6VLaSoEXSngmM2xSrXXcDfetbFOLbPEMOvWGGnml3KHW0gsIlQVcl4FS5JiDEAbgaxQFV9CYubKyvG8PfebvcxZ6JtSycpgyAO6fCsdhYP371230rVobNlTz5ucyQgBSUkQEkzKhpFb9tjdgOHmcLfVdtuptXrdS0NBSQFvJcCh1gf1YI03pW+IksY1juJMtrBxG3W0xmbSuFFxCgVgyNkmd9T76A1rrBsRtHyxkFy90iUJTbpW50gUgLBScsEZSDG/dTLwbFmcNTiKrJ4tFbqHAGlZmSjLmK9OqOsN+w1cnjKweReocYukqvZzuBtPUKrYNKUBm/bkxp1ezatdfE9n0Fqw19IvJt2bxtTj+UqX0rCWkHfYFJ05CN6ArsPwu5xO2S+i5tWEreLDIfcKS64EhRSmARsRqSBqO2oucJxGyU2FIDzjobKG2ErWohxsOD9WJg7TPu1osLjCfoq3ssVbuli1vHLgIZSIdStCElBOYFJlpOuuhNXrfGlgjoh5pcHI0htRU2lQEWhYJjNr1jMcxQHOptsSWl7Lhl4rzf+dhhR6OBJzaaaGa2rvBcYsHw2/h1ySWEPkttKUEpUnMJMaQJnsIPZVmni6zS43mauVhD+c5WkIBT5r0IGUGBry105k0yOKsNWU9I3eLSba3bW30SRC22S2VIWFhSTPPYgkEdoHPN+cPNhTNu68FKKUlCCqSBJHiBr4Vt4fhGLYq4lNparLigpQQptaSUhGfNOWIIiNZMjTWtvhTiRvh20eQ/bOOvJuG37YoAypOqXAqTsUEitxrjCyF2pSra7RbpcWhrKhJUlnzXoESMw62xImN9aApbqxxDDmmXbq2WGX0NrbeCFZDnQFAZiIzQdR3Ghq2urmyXeW7fTBD6GC2gErK1JUoQANdEGst9jLV7hL1kht8KWmwCCsDKOgZWhfPmVCPxit3C8YwPDLYW6WsQU266h50EAZFJZWggFKgVJK1zGnVEc6AqSi+aORdjcpWVZYUyoGQnMRtvl18NaHhc2xZ87t3bUO+it9tSQRprtqBIOlXNzxXausXTbbF1mNs0m2IaQ2G3QwWF6BRhJSZEbEDxrT4hxSxxWyZt7FD6A1dvPJ6VsJJQtKAMysyipUo1J3nlEUAXmDX1kttu3daxBbrSXujskOrUltUFKjKBAM1hsLDEsSetks2jqU3Kilt9xtQbJAJjNG/VPwq1s+KLO2eaKmXhkZsk9ILdDigpgKCsoUqBOaQTzSJFRb8T2DN/b4gVYihxDbaF27QSG+olYzHrDMTmBGgglXvFKhuzxYvLYGFXxeQAVN+bLzJBkgkRzg/A01lZYhfv2aG7RxCbx9LDL7qFJaKyYAzRG/wDdVhZ8UMWzeDo6G7PmL9gt4pSOulhTxWB1ufSJiY2O1ZbPiuwt71i6U1dqINoHGQ2nKhLK8xUk5tSRygaqVr2iFEgXhZZfFlc9HckIZX0SocUdgkxqfCszlriTLiG3sNu21qUEJC2FglRmAJG5g/A1d4VxVaNX1osW7ynHEWrC215EIa6JBRmSsqiTMiY3OvOrP6Tt8OsQwLtLzeHYSgJzOt5xdhx0NiAozCXiTlJiBJ0oLl15NFBfDr5H72r5EUUnkuTl4YeHZdq+RFFQp5VxJ614x7c986qrqseJfWrGPbnvnNVoqmRhFNy0pRvUg0AwimjTtpRUg0A0CdqkRyqBy7Kn3UKPA7KkAUoOg12phz7KAkJHZ76kAAQKjsphz7KAkAT3VIAiBSgyN4pwZ8KAkJE7COdSAIOkVAiOyKkHXuoBgmYFASkiIilme6nB17qAlKQR3d9GRPZFRpFTPW3076AkAQI276nKkyCmBUTI2iOypBmOyhScogQYAoKBr1dKif2gRHdUzrM0KGRPLSpyiTpp20TpqIoJBgzHdQBlTGnKjIJ1GnaKDruO/SoJ0FAQUpKYAiKYISTtI8KN5qDGmkeFAQW0KTtFAZSDIiKb3yOyaiZHOhLHp3k09Xbj2tXyIoo8msnh64n97V8iKKgPJ+JfWrGPbnvnNVoNWPEp/wBq8X9ue+c1W1TA1SD20oNTQo9SDSzU0A9SDzmkG9N40A86SRTAgmdqx7GpB07aFMgJA1qe+kB176YGgHBPOpnY7Um1TJjeaAcHtqZ2J2pAdZ50wJB3mgH7QdZoHLSlB1mpEaigGB131PKpGwmlnYkVI5igGnU678jUzA1FJOoJ3qQdYoBwdZnWie3Wln30TrAoB51mfdRrGutKCYB3NAOsA60LcaQCCd6J0M6900pUYkQaARmjmaC40gQTNG0g61E6aamagkA7anvoLjSNCRUdomaidNDNBOu2tCHqPk0M8OP+1q+RFFL5MfVy49sV8iKKhTyfib1rxj2575zVcKseJvWvGPbnvnNVtUwTTDWlGtTQDTyipBExS1INCjz2VIMUgNMDQDTz0qZ5ClB0qZoBwT40wIBgVjpgTp+NCjg9lTzikB1I5UwPfQEjuNNMGKXnUzpvpQDA6aGpB1iKUHfTSgHvigHG2hqZ1iJ76SfhUgynQxQDgiNKmddppBqe40T7qAft1qZPL40vidKJ07KAbuFEnlr31E/CokEUA0jwomAINRPwo0igJkSR+NE6aGonv0qJnuFAMDrHbRPYaiRprpUdxGlAep+TH1cuPbFfIiio8mBnhu49sV8iKKhTyjib1rxj2575zVbVlxP614v7c985qsmtGCaneooFQDA1NLUg0AwNSCPClqZNC3HonSlmabnQDT8KBttUTUz370A257qYHQyNqTxqQdd6FHB51P4UnKakGDrzoB521o335VEzvRIoBhyMxUz20oOlTzmgJBGhpp3mk8daJ1BoB5ESamdf7qSTzg1MiQedANpEmpBPu7KSdTqCaJI1NAP4zRPfp30gJ1EyakmIkUBJ210qdzM6Umx03ok7nWgGkxqNqJ1/wpZg6HeoJ011oD1byXT9Wrif3xXyIoo8lvq1ce2K+RFFQp5TxP614v7c985qrq04n9a8X9ue+c1V1owTNTTKYdQ2h1TakocnIojRUaGKWoUAamo+NZja3KbzzIsrFyHOi6IjrZ5jLHbOlAYwamsirS5QyHl27iWyAc5SQNZjXvyq+BrDNAODUikBrYbsrx1KVNWrywqMpSgmZUUj4qBHjQGP31INKEuFpTgQShBAUrkCZifgfhTtM3DzjbbTK1rdEoSBJUNdfwPwoABqZpXkO27ymn21NuJ0UlQgimYaeuXQzbtLdcIJCECTAEn8AaAkaVM1Nzb3NmpKbq3cYUoEgOJKZEkc+8H4VL1rc2qUruLd1lLnoKWggKjePiPjS5SBzg61M1LVtdPMrfZt3HGkektKSQO2sSlqaWptaShaTCkqEEHsIoDLzipnSsS1Lay50KTmTmTIiR2io6UUBnnWKAffRc2t7ZgG5tXmR2rbI7fyPwrHnyrKFApUkwQeRFAZOdTy03pASdjUzrFANPbvQO6lB00qZ5RQEztprQOyagEcqOe1ASTQNNATNLNTrQE9+5qNtpqJ74qaA9X8lnqzce2K+RFFR5KzPDNz7ar5EUVCnlfE/rXi/tz3zmqurTif1rxf2575zVXWzJ1mHcQ4Zh9h5qE3DqeicR1kADr5uxQmJTvpvpoKdzig3N4t/obh62ZdU4lKkkpblSig6ERAOkEHsNaLQ4cSlIc6yi2SSOkACgdBvsRv/hWxhGK2Nhd3ahcJZZF+y+ltAVDzSOklA055gIVG9edpPodNTFjXEVrieH9Ahjol9MHMqEkJnrSTKjJMgzvvJMCtHE75i6x64xOxceLrt0p9tCmgMsqKtwTtp/oVdoxHh8dD1LVKUtJQoebgkghMzKPSBCtd9fSiK0G8UsEYhYPgNNBguJWW2cvVyAJmBqZKtTJrS+RGi0XxrZG6bU1ZlDTfUQkgiEJHUPVUDPWcmCPSrGvi+xyNITaq6JKypTamxEaKCQJhIzpTsBpvJ3VrEuHEMuoNrbkraBlTOuZSXFKA6pjKpSAII9EaxIrHd4nhLrilsN2TZFw6pr+SJCcsLCJGT/ycyO0TJOFFdmW77iX3EzF7btsMpVak24ZU4hKpAPRhe6jocqtgB1jI1NLg3FLWFYSbQsKW6tKkqJAhOUlxojvDhJPcKi8fwm+s7m2tvNWFod6VlZZyEpAeKhmAnX9GAD3d9ajDmCts2jhQC8COnSsKUCIIPyg/8/dpqytawuy4f4vw91opbYXbrCYbcbb6zfUcAglZ2K0xEDeAKqbzEmHMZLgDmRLTzSlJTqc3Sax4KE+BpMQ+ib25ZDDjdqOjyuLS2rKSGkxI715hI8asLjF8PQtbzCrdS5dIJt5UpSg6JJKdUkFvQ6d29LJbIDp4mw5m2Sy008AIIkegsJCcyRmjQydQTsAQNKr04i0nF1Yi20t0OsOtqTkmVFooKjrrM5j2SauHMT4cRaPqZbtFPBxxxgG0BiQ9AIyaiS1oSR3CDWhaYtYtXF+FrCLc3PSsIQggKSuULSAPRBQr/wCMVPoDBfcQHE8Nt7O5cdHRs5VBKRlCgtRBAkfqkCsd3dN3dmG2xcZHbkuFwtaBRSBlGuvM+4VvPXGF3lm7a57Nu4fKAXksBCc2ZOo6nVETMEbGQZELhPELeH2WG20+hdFT85oQjO2qco0PontrS02RDSwq+Swy40EvPqQXFthtvVJKQAsKBlOoEjUERVsvia2uUqSFLt19I88l8JJWCouEESuJ66dgDpuYFaVtfW5uLx1u9bsnLq0bbCm21ICFgtFRhCdJhW3MHtFVuJONXGJ3Fy0vMh91bg0gplRgH3QdO2mVSeovZHRDi+z86dWm3WGs+a3bKSEsyHZjKpJHpo2I27hVXf42i7aKENqyoug822RCUDM4SAJMTmT8O6qmBUxVUIomZl4cbtGr25eYcvFounlOOJcAHVVnlMTr6Qnt91RcYvbX9mbIqdZb1WOoCArO6qYnchaEz3d1UnOp07KuVEzMZJ0iIpgew/GknWidK0B82hmgGQNaWZOtE6a0A892lRmHbSyJBmKJ7aAedaiZE7UsxrQDoZoByTPdSyCKgnY0T20B635KjPDNz7ar5EUVHkoM8MXPtqvkRRUKeWcT+teL+3PfOaq6tOJ/WvF/bnvnNVdbMnTrtOHblch4MIZt0TkXlLi8oJ9IqmTIkQBG1IMHwAgk4wRliZIkgkQRAPLWNxtTqXww6htABbAYQpRIUCXTqsSAdBqBy0FIh3hxi+u2wgu2jjzSWlaylEKzqkiRGhjf3Vwu/J00Iu8NwC3tXFW9907ybdKsqnRAWQqQIHWykJGh1maS6w3CW7Nm7bfUczjaXEBwFIzEzynRKTI3GYVsITwsksr6RQ/RtlwEKVCo64giNCTr2Ac5NRcjhbz1PREljpYIHSD9HGh+P491LvyUlWGcOuPKc8/CGs5ypQ5BCSJA6wJ0kCecVLOF8Oqs3g/fpbdQ22pspdBK1FUEHSBAMxvpvWq65hFtdvPtJadZdtEdE2iZQ51AqcwMHRZrYWjhdu6IadK2S6RmIVOQ7ctPhNTXyFYWxtcBuW32Lh5DSzcOlt3OUkNpy5YJJGvW3GvaIpXsKwFN81bs4kpTZcCXHi4mAnLJI0jfT/vSMK4fbxBkqEsDpg4VBSgZQej08f8ArW06rhddykJWnoklpBIQtMpywtWg3mD7zFG2n1CSZV4ta4bbIZFhc9OVZ+kJUCUwqBsOYE++qyBXSOnhhy4BV1UdbRoLAG+X/r7qdtvhDI8VOuyCgNDryR0iQonT9jMRtWoz02ZhxOYEVMCrtlWCpTdIWUFvpSUApUVKTKcoCokD05929bVlb8MvJcLzwQ4GHChJWsJKxBTrHYFT3kRVz26DKc3pUxIq+sPoFlVyzeLS40t5BQsJJX0RBOhjqkEpnwp0DhtKWnM6SooR0iDn6p1zRpqZju0NM/gZfJzwEGedMIirpKsDbxK4QhafNFZQlbiFLOWDmy6SFbR7+WlbDzfC5WC04voghGc5lznKVZgkEapBA1PI9tHO3QZfJz06UbGOfZXRWw4XSppbygSAguIPSEFWc5gO7Ll79awMDh5TDxuCQ6UudFkzxOuUnSOz/GmfwXKUs0aeNKFTUztWzBM1M0k99TQDTRMHelmiaFGn30aTSZ0pMFQpS8gd5oDLOlE/Gtcvnkn40peWecVbEubU6UqnUDUkVqkk7kmopYXPZ/JKsL4WuSP31XyIorH5IPVS69uX/DborL3Kcbxphtnb8cYjZIIQXnEPF55yAjOgLV46qMVXjDsOuXj0B6O0th+muCvVw9wrd8qPr9ff+mx/BRXJZj21lJyje53hVjBWcbnQjDrFKDfPsLZtTowzmOd49v8Ar/vCsMtrdH6a3Ll5cfzNqlZ6g/rHeqIXD4UlQdWCj0TmPV8Kzs4neMPqfQ+rpViFLV1iR76mSfc7qvR6w99f4LZWDMDLYtJ6e9PWdcCiEMj3U30TYPryMdW3t/8AeLtSjCu5PL/XxqG8Uu2rZy3Q5lQ6ZWQOsr3706sXfWyywpDZYZMhoJISrxjeplqdzarYb/H373ZZjD8POa+daUzYp0bQVEreP+FQMNtrdsvXNuouvn+T2aVGfed/9fDS+nXnL5N08y24WxDbZByI7wJpmseeadeuC2ldy7oHVfqDuG1TLUNcTDdvt9/wjcODsthNmEB6/c1VCuoyO+pOE2Ty/N7cno2Nbm7Uer4AbVoJxpbdkq3abyKdMvO5pWvt15Uz2NIdSywm2Ddo3qWUrjOe8xS1QcTC9vfvd+htjD8PdJvC2pjD2tASolb57qkYdaNINxcWygX9La0So5j3mtVePF29S+7bIW20IaZmEo7+81DePvNvvXKmkuXLghLitcg7AKZaheLhr7fb39F6m2rCGWwLQN9Pfva5EqORgdpoOFWjzotbY5ug1ubsq6o7hyrQTjTzdo4y0gIceMuvSStf5UjmLurs0WjbTbTKTKkpnr+JmmWoZ4uG7e+35foWScOsHlKuQlTOHs7uqJzPHu/1/wBJTh1o2nzq4t1pS71be1CjnX3mq1/Grp9xpSg0Es+g2EdQe6l+mr7zw3fSgvEQFFAOUdwO1XJPuR1sOv7ft7+iLNWFMspTblrpb9/VLSVHKyO81Jwm2UoWVuOkeRrcXBUcjfd/r/tSpxG8QtxaLhaVu+moHVXvrEm4fS2W0vLCFalIUYNXJPuYeIodIe/ydAnDLF5RdbzNWLHp3ClaunsTWJDGGJSu8eORmIat0uStXeeyqEqURBUY8aiTV4b7mOYhuoIuYwy3tFOuKDr7n82y2o5Wx3nn8awuuYa3aJQ0lbtwo9dwykJ8BzqsomtZPJydbSyijfubqyIbTbWywE+mpa9V/wCArA9dJcUC0wloARAJP99a9FaUbHKU3IYuLP61KSTuSasMGw9vEL4JuFLbtWkl24cSJKGxv7zoB3kVY4vw8xhHFDdg4t12yfKFsupgKW2vYgxH/asOpFSy9Qotq5z1Fdmvhvh9rixzhxdxfF1TvRNXAKQlCiNAREq1IEyK17fhrDm8Kxi4xB65Q9hNyllzoQkhYKynQHY6dtY5iFvT7l4bOUorrPq1YnCxjFvbYleWty+pu1ZbADgQndSyEqG+kAVnVwO0nFbhhpb1y2mxTeM26ClL7gJjIdCARrOnLbWnMU+rHDkcZRXUWHDllimNiyYF0wUWq3nLV4gPFxM/o0kgCToZjY7VrrwrC/PmGHk3mHqIV07N1GZJBEEKyjSCTtPVjmK2qsW7EyPc9D8kHqpde3L/AIbdFZ/Ja0yxgF+0w50jScQWEq016jfZp8KKrBwXlR9fr7/02P4KK5Kut8qPr/ff+mx/BRXJUp/tRHuFFFFbMhRRRVAUUUVAFFFFAFFFFChVja4Q5dtNqbXBWJlSeqOtET284jaTyquooC2e4fuGAsrfahCVqJEmMs6bbmCR4VmXww82qFXTMFwoBAPJOY/hy8apVOrWDmWoycxk7ntoU4tSQlS1EJ2BOgoCzOAvIZW8t1ASlsrAgyeqTt7oPYazJ4bLyEm3vEOE5iqUxlA3nXtkfA86pKKAtn8BdYeCFPIhSlJSYMmDG3+tq1r3DV2LLa3Fypa1JyxEQE6/j+FaVFAFFFFCBQN6KKAu7PF2cMwRbNi4+i+fcBdcLacpQBoga9uu3IdlWjvENnjOHYTa3ZuF4lZvgJf6NOVSCR1Dry0gxy2rkKy2t09Z3CLi3WUOIMpUBtXGVGL16nRTaO3x+9wnCvKNc4m6q5dctnw55uG0gFwAR1820wdpqra4gs3sFxu2u+nF1iz6HiptoFKCFlUaqBMzVDiGJ3eKPdPevqfd/bVEn3861azDDpRSlurfYrnq7HSMYzht7wsxgmKG4ZVaPKct32G0uCFbpUkkczvNa7N5g7TjqGU3dsUoR5vdo/nQsEySMwgGY0OkDfWaOiuipRV7GczZ1l9xLYYo8ym/N084zZdAi/yjpg6FhQXGbYCU7zqTWnxDxAMWw7DrRTz907ZhwLunxC15iCBudBHM1z9FRUYK1ugc2z2PyQeql17cv5G6KPJB6qXXty/4bdFaZDvKKKKhQooooAooooAooooAooooAooooAooooAooooAooooAooooAooooAooooAooooAooooAooooAooooAooo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9" name="Picture 15"/>
          <p:cNvPicPr>
            <a:picLocks noChangeAspect="1" noChangeArrowheads="1"/>
          </p:cNvPicPr>
          <p:nvPr/>
        </p:nvPicPr>
        <p:blipFill>
          <a:blip r:embed="rId6" cstate="print"/>
          <a:srcRect/>
          <a:stretch>
            <a:fillRect/>
          </a:stretch>
        </p:blipFill>
        <p:spPr bwMode="auto">
          <a:xfrm>
            <a:off x="7191761" y="4191000"/>
            <a:ext cx="1604710" cy="1981200"/>
          </a:xfrm>
          <a:prstGeom prst="rect">
            <a:avLst/>
          </a:prstGeom>
          <a:noFill/>
          <a:ln w="9525">
            <a:noFill/>
            <a:miter lim="800000"/>
            <a:headEnd/>
            <a:tailEnd/>
          </a:ln>
        </p:spPr>
      </p:pic>
      <p:sp>
        <p:nvSpPr>
          <p:cNvPr id="13" name="TextBox 12"/>
          <p:cNvSpPr txBox="1"/>
          <p:nvPr/>
        </p:nvSpPr>
        <p:spPr>
          <a:xfrm>
            <a:off x="152400" y="228600"/>
            <a:ext cx="1742208" cy="553998"/>
          </a:xfrm>
          <a:prstGeom prst="rect">
            <a:avLst/>
          </a:prstGeom>
          <a:noFill/>
        </p:spPr>
        <p:txBody>
          <a:bodyPr wrap="none" rtlCol="0">
            <a:spAutoFit/>
          </a:bodyPr>
          <a:lstStyle/>
          <a:p>
            <a:r>
              <a:rPr lang="en-US" sz="3000" b="1" dirty="0" smtClean="0"/>
              <a:t>Carl </a:t>
            </a:r>
            <a:r>
              <a:rPr lang="en-US" sz="3000" b="1" dirty="0" err="1" smtClean="0"/>
              <a:t>Dea</a:t>
            </a:r>
            <a:endParaRPr lang="en-US" sz="30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3" cstate="print"/>
          <a:srcRect/>
          <a:stretch>
            <a:fillRect/>
          </a:stretch>
        </p:blipFill>
        <p:spPr bwMode="auto">
          <a:xfrm>
            <a:off x="762000" y="381000"/>
            <a:ext cx="7566025" cy="6096000"/>
          </a:xfrm>
          <a:prstGeom prst="rect">
            <a:avLst/>
          </a:prstGeom>
          <a:noFill/>
          <a:ln w="9525">
            <a:noFill/>
            <a:miter lim="800000"/>
            <a:headEnd/>
            <a:tailEnd/>
          </a:ln>
        </p:spPr>
      </p:pic>
      <p:cxnSp>
        <p:nvCxnSpPr>
          <p:cNvPr id="4" name="Straight Arrow Connector 3"/>
          <p:cNvCxnSpPr/>
          <p:nvPr/>
        </p:nvCxnSpPr>
        <p:spPr>
          <a:xfrm>
            <a:off x="2438400" y="1828800"/>
            <a:ext cx="609600" cy="2133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flipV="1">
            <a:off x="3048000" y="1905000"/>
            <a:ext cx="2819400" cy="2590800"/>
          </a:xfrm>
          <a:prstGeom prst="bentConnector3">
            <a:avLst>
              <a:gd name="adj1" fmla="val 50000"/>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3200400" y="5105400"/>
            <a:ext cx="2362200" cy="304800"/>
          </a:xfrm>
          <a:prstGeom prst="bentConnector3">
            <a:avLst>
              <a:gd name="adj1" fmla="val 50000"/>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773" y="6019800"/>
            <a:ext cx="8561831" cy="33855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p:spPr>
        <p:txBody>
          <a:bodyPr wrap="none" rtlCol="0">
            <a:spAutoFit/>
          </a:bodyPr>
          <a:lstStyle/>
          <a:p>
            <a:r>
              <a:rPr lang="en-US" sz="1600" b="1" dirty="0" smtClean="0">
                <a:hlinkClick r:id="rId2"/>
              </a:rPr>
              <a:t>http://docs.oracle.com/javase/8/docs/technotes/guides/scripting/nashorn/javafx.html</a:t>
            </a:r>
            <a:endParaRPr lang="en-US" sz="1600" b="1" dirty="0"/>
          </a:p>
        </p:txBody>
      </p:sp>
      <p:pic>
        <p:nvPicPr>
          <p:cNvPr id="59396" name="Picture 4"/>
          <p:cNvPicPr>
            <a:picLocks noChangeAspect="1" noChangeArrowheads="1"/>
          </p:cNvPicPr>
          <p:nvPr/>
        </p:nvPicPr>
        <p:blipFill>
          <a:blip r:embed="rId3" cstate="print"/>
          <a:srcRect/>
          <a:stretch>
            <a:fillRect/>
          </a:stretch>
        </p:blipFill>
        <p:spPr bwMode="auto">
          <a:xfrm>
            <a:off x="381000" y="1676400"/>
            <a:ext cx="8392790" cy="3733800"/>
          </a:xfrm>
          <a:prstGeom prst="rect">
            <a:avLst/>
          </a:prstGeom>
          <a:noFill/>
          <a:ln w="9525">
            <a:noFill/>
            <a:miter lim="800000"/>
            <a:headEnd/>
            <a:tailEnd/>
          </a:ln>
        </p:spPr>
      </p:pic>
      <p:sp>
        <p:nvSpPr>
          <p:cNvPr id="6" name="TextBox 5"/>
          <p:cNvSpPr txBox="1"/>
          <p:nvPr/>
        </p:nvSpPr>
        <p:spPr>
          <a:xfrm>
            <a:off x="381000" y="457200"/>
            <a:ext cx="6689652" cy="1015663"/>
          </a:xfrm>
          <a:prstGeom prst="rect">
            <a:avLst/>
          </a:prstGeom>
          <a:noFill/>
        </p:spPr>
        <p:txBody>
          <a:bodyPr wrap="none" rtlCol="0">
            <a:spAutoFit/>
          </a:bodyPr>
          <a:lstStyle/>
          <a:p>
            <a:r>
              <a:rPr lang="en-US" sz="6000" dirty="0" err="1" smtClean="0">
                <a:latin typeface="Berlin Sans FB" pitchFamily="34" charset="0"/>
              </a:rPr>
              <a:t>Nashorn</a:t>
            </a:r>
            <a:r>
              <a:rPr lang="en-US" sz="6000" dirty="0" smtClean="0">
                <a:latin typeface="Berlin Sans FB" pitchFamily="34" charset="0"/>
              </a:rPr>
              <a:t> / JavaScript</a:t>
            </a:r>
            <a:endParaRPr lang="en-US" sz="6000" dirty="0">
              <a:latin typeface="Berlin Sans FB"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533400" y="1402718"/>
            <a:ext cx="7162800" cy="4237678"/>
          </a:xfrm>
          <a:prstGeom prst="rect">
            <a:avLst/>
          </a:prstGeom>
          <a:noFill/>
          <a:ln w="9525">
            <a:noFill/>
            <a:miter lim="800000"/>
            <a:headEnd/>
            <a:tailEnd/>
          </a:ln>
        </p:spPr>
      </p:pic>
      <p:sp>
        <p:nvSpPr>
          <p:cNvPr id="4" name="TextBox 3"/>
          <p:cNvSpPr txBox="1"/>
          <p:nvPr/>
        </p:nvSpPr>
        <p:spPr>
          <a:xfrm>
            <a:off x="353773" y="6019800"/>
            <a:ext cx="7647415" cy="33855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p:spPr>
        <p:txBody>
          <a:bodyPr wrap="none" rtlCol="0">
            <a:spAutoFit/>
          </a:bodyPr>
          <a:lstStyle/>
          <a:p>
            <a:r>
              <a:rPr lang="en-US" sz="1600" b="1" dirty="0" smtClean="0">
                <a:hlinkClick r:id="rId3"/>
              </a:rPr>
              <a:t>http://docs.oracle.com/javase/8/javafx/api/javafx/scene/doc-files/cssref.html</a:t>
            </a:r>
            <a:endParaRPr lang="en-US" sz="1600" b="1" dirty="0"/>
          </a:p>
        </p:txBody>
      </p:sp>
      <p:sp>
        <p:nvSpPr>
          <p:cNvPr id="5" name="TextBox 4"/>
          <p:cNvSpPr txBox="1"/>
          <p:nvPr/>
        </p:nvSpPr>
        <p:spPr>
          <a:xfrm>
            <a:off x="457200" y="304800"/>
            <a:ext cx="3850734" cy="1015663"/>
          </a:xfrm>
          <a:prstGeom prst="rect">
            <a:avLst/>
          </a:prstGeom>
          <a:noFill/>
        </p:spPr>
        <p:txBody>
          <a:bodyPr wrap="none" rtlCol="0">
            <a:spAutoFit/>
          </a:bodyPr>
          <a:lstStyle/>
          <a:p>
            <a:r>
              <a:rPr lang="en-US" sz="6000" dirty="0" err="1" smtClean="0">
                <a:latin typeface="Berlin Sans FB" pitchFamily="34" charset="0"/>
              </a:rPr>
              <a:t>JavaFX</a:t>
            </a:r>
            <a:r>
              <a:rPr lang="en-US" sz="6000" dirty="0" smtClean="0">
                <a:latin typeface="Berlin Sans FB" pitchFamily="34" charset="0"/>
              </a:rPr>
              <a:t> CSS</a:t>
            </a:r>
            <a:endParaRPr lang="en-US" sz="6000" dirty="0">
              <a:latin typeface="Berlin Sans FB"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777" y="1981200"/>
            <a:ext cx="7543800" cy="523220"/>
          </a:xfrm>
          <a:prstGeom prst="rect">
            <a:avLst/>
          </a:prstGeom>
          <a:noFill/>
        </p:spPr>
        <p:txBody>
          <a:bodyPr wrap="square" rtlCol="0">
            <a:spAutoFit/>
          </a:bodyPr>
          <a:lstStyle/>
          <a:p>
            <a:r>
              <a:rPr lang="en-US" sz="2800" dirty="0" smtClean="0">
                <a:latin typeface="Verdana" pitchFamily="34" charset="0"/>
                <a:ea typeface="Verdana" pitchFamily="34" charset="0"/>
                <a:cs typeface="Verdana" pitchFamily="34" charset="0"/>
              </a:rPr>
              <a:t>FXML_NODE (</a:t>
            </a:r>
            <a:r>
              <a:rPr lang="en-US" sz="2800" dirty="0" err="1" smtClean="0"/>
              <a:t>javafx.scene.Node</a:t>
            </a:r>
            <a:r>
              <a:rPr lang="en-US" sz="2800" dirty="0" smtClean="0">
                <a:latin typeface="Verdana" pitchFamily="34" charset="0"/>
                <a:ea typeface="Verdana" pitchFamily="34" charset="0"/>
                <a:cs typeface="Verdana" pitchFamily="34" charset="0"/>
              </a:rPr>
              <a:t>)</a:t>
            </a:r>
            <a:endParaRPr lang="en-US" sz="2800" dirty="0">
              <a:latin typeface="Verdana" pitchFamily="34" charset="0"/>
              <a:ea typeface="Verdana" pitchFamily="34" charset="0"/>
              <a:cs typeface="Verdana" pitchFamily="34" charset="0"/>
            </a:endParaRPr>
          </a:p>
        </p:txBody>
      </p:sp>
      <p:sp>
        <p:nvSpPr>
          <p:cNvPr id="3" name="TextBox 2"/>
          <p:cNvSpPr txBox="1"/>
          <p:nvPr/>
        </p:nvSpPr>
        <p:spPr>
          <a:xfrm>
            <a:off x="457200" y="457200"/>
            <a:ext cx="4878451" cy="1200329"/>
          </a:xfrm>
          <a:prstGeom prst="rect">
            <a:avLst/>
          </a:prstGeom>
          <a:noFill/>
        </p:spPr>
        <p:txBody>
          <a:bodyPr wrap="none" rtlCol="0">
            <a:spAutoFit/>
          </a:bodyPr>
          <a:lstStyle/>
          <a:p>
            <a:r>
              <a:rPr lang="en-US" sz="3600" b="1" dirty="0" smtClean="0">
                <a:latin typeface="Arial" pitchFamily="34" charset="0"/>
                <a:cs typeface="Arial" pitchFamily="34" charset="0"/>
              </a:rPr>
              <a:t>FX Playground’s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Predefined Variables:</a:t>
            </a:r>
            <a:endParaRPr lang="en-US" sz="3600" b="1" dirty="0">
              <a:latin typeface="Arial" pitchFamily="34" charset="0"/>
              <a:cs typeface="Arial" pitchFamily="34" charset="0"/>
            </a:endParaRPr>
          </a:p>
        </p:txBody>
      </p:sp>
      <p:sp>
        <p:nvSpPr>
          <p:cNvPr id="4" name="TextBox 3"/>
          <p:cNvSpPr txBox="1"/>
          <p:nvPr/>
        </p:nvSpPr>
        <p:spPr>
          <a:xfrm>
            <a:off x="304800" y="3505200"/>
            <a:ext cx="8534400" cy="523220"/>
          </a:xfrm>
          <a:prstGeom prst="rect">
            <a:avLst/>
          </a:prstGeom>
          <a:noFill/>
        </p:spPr>
        <p:txBody>
          <a:bodyPr wrap="square" rtlCol="0">
            <a:spAutoFit/>
          </a:bodyPr>
          <a:lstStyle/>
          <a:p>
            <a:r>
              <a:rPr lang="en-US" sz="2800" dirty="0" smtClean="0">
                <a:latin typeface="Verdana" pitchFamily="34" charset="0"/>
                <a:ea typeface="Verdana" pitchFamily="34" charset="0"/>
                <a:cs typeface="Verdana" pitchFamily="34" charset="0"/>
              </a:rPr>
              <a:t>DISPLAY_SURFACE (</a:t>
            </a:r>
            <a:r>
              <a:rPr lang="en-US" sz="2800" dirty="0" err="1" smtClean="0"/>
              <a:t>javafx.scene.layout.Pane</a:t>
            </a:r>
            <a:r>
              <a:rPr lang="en-US" sz="2800" dirty="0" smtClean="0">
                <a:latin typeface="Verdana" pitchFamily="34" charset="0"/>
                <a:ea typeface="Verdana" pitchFamily="34" charset="0"/>
                <a:cs typeface="Verdana" pitchFamily="34" charset="0"/>
              </a:rPr>
              <a:t>)</a:t>
            </a:r>
            <a:endParaRPr lang="en-US" sz="2800" dirty="0">
              <a:latin typeface="Verdana" pitchFamily="34" charset="0"/>
              <a:ea typeface="Verdana" pitchFamily="34" charset="0"/>
              <a:cs typeface="Verdana" pitchFamily="34" charset="0"/>
            </a:endParaRPr>
          </a:p>
        </p:txBody>
      </p:sp>
      <p:sp>
        <p:nvSpPr>
          <p:cNvPr id="5" name="TextBox 4"/>
          <p:cNvSpPr txBox="1"/>
          <p:nvPr/>
        </p:nvSpPr>
        <p:spPr>
          <a:xfrm>
            <a:off x="1066800" y="2514600"/>
            <a:ext cx="6349623" cy="461665"/>
          </a:xfrm>
          <a:prstGeom prst="rect">
            <a:avLst/>
          </a:prstGeom>
          <a:noFill/>
        </p:spPr>
        <p:txBody>
          <a:bodyPr wrap="none" rtlCol="0">
            <a:spAutoFit/>
          </a:bodyPr>
          <a:lstStyle/>
          <a:p>
            <a:r>
              <a:rPr lang="en-US" sz="2400" dirty="0" smtClean="0">
                <a:latin typeface="Arial" pitchFamily="34" charset="0"/>
                <a:cs typeface="Arial" pitchFamily="34" charset="0"/>
              </a:rPr>
              <a:t>The FXML markup as a </a:t>
            </a:r>
            <a:r>
              <a:rPr lang="en-US" sz="2400" dirty="0" err="1" smtClean="0">
                <a:latin typeface="Arial" pitchFamily="34" charset="0"/>
                <a:cs typeface="Arial" pitchFamily="34" charset="0"/>
              </a:rPr>
              <a:t>JavaFX</a:t>
            </a:r>
            <a:r>
              <a:rPr lang="en-US" sz="2400" dirty="0" smtClean="0">
                <a:latin typeface="Arial" pitchFamily="34" charset="0"/>
                <a:cs typeface="Arial" pitchFamily="34" charset="0"/>
              </a:rPr>
              <a:t> Node (Pane)</a:t>
            </a:r>
          </a:p>
        </p:txBody>
      </p:sp>
      <p:sp>
        <p:nvSpPr>
          <p:cNvPr id="7" name="TextBox 6"/>
          <p:cNvSpPr txBox="1"/>
          <p:nvPr/>
        </p:nvSpPr>
        <p:spPr>
          <a:xfrm>
            <a:off x="1066800" y="4038600"/>
            <a:ext cx="5726248" cy="1200329"/>
          </a:xfrm>
          <a:prstGeom prst="rect">
            <a:avLst/>
          </a:prstGeom>
          <a:noFill/>
        </p:spPr>
        <p:txBody>
          <a:bodyPr wrap="none" rtlCol="0">
            <a:spAutoFit/>
          </a:bodyPr>
          <a:lstStyle/>
          <a:p>
            <a:r>
              <a:rPr lang="en-US" sz="2400" dirty="0" smtClean="0">
                <a:latin typeface="Arial" pitchFamily="34" charset="0"/>
                <a:cs typeface="Arial" pitchFamily="34" charset="0"/>
              </a:rPr>
              <a:t>A Pane Node instantiated by the user </a:t>
            </a:r>
          </a:p>
          <a:p>
            <a:r>
              <a:rPr lang="en-US" sz="2400" dirty="0" smtClean="0">
                <a:latin typeface="Arial" pitchFamily="34" charset="0"/>
                <a:cs typeface="Arial" pitchFamily="34" charset="0"/>
              </a:rPr>
              <a:t>Otherwise the system creates a Pane to </a:t>
            </a:r>
          </a:p>
          <a:p>
            <a:r>
              <a:rPr lang="en-US" sz="2400" dirty="0" smtClean="0">
                <a:latin typeface="Arial" pitchFamily="34" charset="0"/>
                <a:cs typeface="Arial" pitchFamily="34" charset="0"/>
              </a:rPr>
              <a:t>output </a:t>
            </a:r>
            <a:r>
              <a:rPr lang="en-US" sz="2400" dirty="0" err="1" smtClean="0">
                <a:latin typeface="Arial" pitchFamily="34" charset="0"/>
                <a:cs typeface="Arial" pitchFamily="34" charset="0"/>
              </a:rPr>
              <a:t>JavaFX</a:t>
            </a:r>
            <a:r>
              <a:rPr lang="en-US" sz="2400" dirty="0" smtClean="0">
                <a:latin typeface="Arial" pitchFamily="34" charset="0"/>
                <a:cs typeface="Arial" pitchFamily="34" charset="0"/>
              </a:rPr>
              <a:t> nodes.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438400" y="381000"/>
            <a:ext cx="4343400" cy="1752600"/>
          </a:xfrm>
          <a:prstGeom prst="rect">
            <a:avLst/>
          </a:prstGeom>
          <a:gradFill>
            <a:gsLst>
              <a:gs pos="94000">
                <a:schemeClr val="accent1">
                  <a:tint val="66000"/>
                  <a:satMod val="160000"/>
                  <a:alpha val="7700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971800" y="2667000"/>
            <a:ext cx="3276600" cy="1446550"/>
          </a:xfrm>
          <a:prstGeom prst="rect">
            <a:avLst/>
          </a:prstGeom>
          <a:noFill/>
        </p:spPr>
        <p:txBody>
          <a:bodyPr wrap="square" rtlCol="0">
            <a:spAutoFit/>
          </a:bodyPr>
          <a:lstStyle/>
          <a:p>
            <a:r>
              <a:rPr lang="en-US" sz="8800" dirty="0" smtClean="0">
                <a:latin typeface="ChunkFive" pitchFamily="50" charset="0"/>
              </a:rPr>
              <a:t>Demo</a:t>
            </a:r>
            <a:endParaRPr lang="en-US" sz="8800" dirty="0">
              <a:latin typeface="ChunkFive" pitchFamily="50" charset="0"/>
            </a:endParaRPr>
          </a:p>
        </p:txBody>
      </p:sp>
      <p:pic>
        <p:nvPicPr>
          <p:cNvPr id="18438" name="Picture 6"/>
          <p:cNvPicPr>
            <a:picLocks noChangeAspect="1" noChangeArrowheads="1"/>
          </p:cNvPicPr>
          <p:nvPr/>
        </p:nvPicPr>
        <p:blipFill>
          <a:blip r:embed="rId3" cstate="print"/>
          <a:srcRect/>
          <a:stretch>
            <a:fillRect/>
          </a:stretch>
        </p:blipFill>
        <p:spPr bwMode="auto">
          <a:xfrm>
            <a:off x="2466172" y="3981450"/>
            <a:ext cx="4315628" cy="2724150"/>
          </a:xfrm>
          <a:prstGeom prst="rect">
            <a:avLst/>
          </a:prstGeom>
          <a:noFill/>
          <a:ln w="9525">
            <a:noFill/>
            <a:miter lim="800000"/>
            <a:headEnd/>
            <a:tailEnd/>
          </a:ln>
          <a:effectLst/>
        </p:spPr>
      </p:pic>
      <p:pic>
        <p:nvPicPr>
          <p:cNvPr id="18442" name="Picture 10"/>
          <p:cNvPicPr>
            <a:picLocks noChangeAspect="1" noChangeArrowheads="1"/>
          </p:cNvPicPr>
          <p:nvPr/>
        </p:nvPicPr>
        <p:blipFill>
          <a:blip r:embed="rId4" cstate="print"/>
          <a:srcRect/>
          <a:stretch>
            <a:fillRect/>
          </a:stretch>
        </p:blipFill>
        <p:spPr bwMode="auto">
          <a:xfrm>
            <a:off x="2362200" y="504825"/>
            <a:ext cx="4505325" cy="1933575"/>
          </a:xfrm>
          <a:prstGeom prst="rect">
            <a:avLst/>
          </a:prstGeom>
          <a:noFill/>
          <a:ln w="9525">
            <a:noFill/>
            <a:miter lim="800000"/>
            <a:headEnd/>
            <a:tailEnd/>
          </a:ln>
          <a:effectLst/>
        </p:spPr>
      </p:pic>
      <p:sp>
        <p:nvSpPr>
          <p:cNvPr id="13" name="TextBox 12"/>
          <p:cNvSpPr txBox="1"/>
          <p:nvPr/>
        </p:nvSpPr>
        <p:spPr>
          <a:xfrm>
            <a:off x="3962400" y="4549914"/>
            <a:ext cx="2209800" cy="707886"/>
          </a:xfrm>
          <a:prstGeom prst="rect">
            <a:avLst/>
          </a:prstGeom>
          <a:noFill/>
        </p:spPr>
        <p:txBody>
          <a:bodyPr wrap="square" rtlCol="0">
            <a:spAutoFit/>
          </a:bodyPr>
          <a:lstStyle/>
          <a:p>
            <a:r>
              <a:rPr lang="en-US" sz="4000" dirty="0" err="1" smtClean="0"/>
              <a:t>Nashorn</a:t>
            </a:r>
            <a:endParaRPr 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2" cstate="print"/>
          <a:srcRect/>
          <a:stretch>
            <a:fillRect/>
          </a:stretch>
        </p:blipFill>
        <p:spPr bwMode="auto">
          <a:xfrm>
            <a:off x="6324600" y="1752600"/>
            <a:ext cx="2396854" cy="2438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Content Placeholder 1"/>
          <p:cNvSpPr>
            <a:spLocks noGrp="1"/>
          </p:cNvSpPr>
          <p:nvPr>
            <p:ph idx="1"/>
          </p:nvPr>
        </p:nvSpPr>
        <p:spPr>
          <a:xfrm>
            <a:off x="457200" y="1524000"/>
            <a:ext cx="8229600" cy="3810000"/>
          </a:xfrm>
        </p:spPr>
        <p:txBody>
          <a:bodyPr>
            <a:normAutofit fontScale="70000" lnSpcReduction="20000"/>
          </a:bodyPr>
          <a:lstStyle/>
          <a:p>
            <a:r>
              <a:rPr lang="en-US" sz="3600" dirty="0" smtClean="0">
                <a:solidFill>
                  <a:schemeClr val="tx1">
                    <a:lumMod val="75000"/>
                  </a:schemeClr>
                </a:solidFill>
              </a:rPr>
              <a:t>Execute HTML5 Code</a:t>
            </a:r>
          </a:p>
          <a:p>
            <a:r>
              <a:rPr lang="en-US" sz="3600" dirty="0" smtClean="0">
                <a:solidFill>
                  <a:schemeClr val="tx1">
                    <a:lumMod val="75000"/>
                  </a:schemeClr>
                </a:solidFill>
              </a:rPr>
              <a:t>Access </a:t>
            </a:r>
            <a:r>
              <a:rPr lang="en-US" sz="3600" dirty="0" err="1" smtClean="0">
                <a:solidFill>
                  <a:schemeClr val="tx1">
                    <a:lumMod val="75000"/>
                  </a:schemeClr>
                </a:solidFill>
              </a:rPr>
              <a:t>JavaFX</a:t>
            </a:r>
            <a:r>
              <a:rPr lang="en-US" sz="3600" dirty="0" smtClean="0">
                <a:solidFill>
                  <a:schemeClr val="tx1">
                    <a:lumMod val="75000"/>
                  </a:schemeClr>
                </a:solidFill>
              </a:rPr>
              <a:t> Graphics APIs</a:t>
            </a:r>
          </a:p>
          <a:p>
            <a:r>
              <a:rPr lang="en-US" sz="3600" dirty="0" smtClean="0">
                <a:solidFill>
                  <a:srgbClr val="FFFF00"/>
                </a:solidFill>
              </a:rPr>
              <a:t>Load third party libraries</a:t>
            </a:r>
          </a:p>
          <a:p>
            <a:r>
              <a:rPr lang="en-US" sz="3600" dirty="0" smtClean="0">
                <a:solidFill>
                  <a:schemeClr val="tx1">
                    <a:lumMod val="75000"/>
                  </a:schemeClr>
                </a:solidFill>
              </a:rPr>
              <a:t>Supports the following languages:</a:t>
            </a:r>
          </a:p>
          <a:p>
            <a:pPr lvl="1"/>
            <a:r>
              <a:rPr lang="en-US" sz="3600" dirty="0" smtClean="0">
                <a:solidFill>
                  <a:schemeClr val="tx1">
                    <a:lumMod val="75000"/>
                  </a:schemeClr>
                </a:solidFill>
              </a:rPr>
              <a:t>JavaScript (</a:t>
            </a:r>
            <a:r>
              <a:rPr lang="en-US" sz="3600" dirty="0" err="1" smtClean="0">
                <a:solidFill>
                  <a:schemeClr val="tx1">
                    <a:lumMod val="75000"/>
                  </a:schemeClr>
                </a:solidFill>
              </a:rPr>
              <a:t>Nashorn</a:t>
            </a:r>
            <a:r>
              <a:rPr lang="en-US" sz="3600" dirty="0" smtClean="0">
                <a:solidFill>
                  <a:schemeClr val="tx1">
                    <a:lumMod val="75000"/>
                  </a:schemeClr>
                </a:solidFill>
              </a:rPr>
              <a:t> &amp; </a:t>
            </a:r>
            <a:r>
              <a:rPr lang="en-US" sz="3600" dirty="0" err="1" smtClean="0">
                <a:solidFill>
                  <a:schemeClr val="tx1">
                    <a:lumMod val="75000"/>
                  </a:schemeClr>
                </a:solidFill>
              </a:rPr>
              <a:t>Webkit</a:t>
            </a:r>
            <a:r>
              <a:rPr lang="en-US" sz="3600" dirty="0" smtClean="0">
                <a:solidFill>
                  <a:schemeClr val="tx1">
                    <a:lumMod val="75000"/>
                  </a:schemeClr>
                </a:solidFill>
              </a:rPr>
              <a:t>)</a:t>
            </a:r>
          </a:p>
          <a:p>
            <a:pPr lvl="1"/>
            <a:r>
              <a:rPr lang="en-US" sz="3600" dirty="0" smtClean="0">
                <a:solidFill>
                  <a:schemeClr val="tx1">
                    <a:lumMod val="75000"/>
                  </a:schemeClr>
                </a:solidFill>
              </a:rPr>
              <a:t>Groovy &amp; </a:t>
            </a:r>
            <a:r>
              <a:rPr lang="en-US" sz="3600" dirty="0" err="1" smtClean="0">
                <a:solidFill>
                  <a:schemeClr val="tx1">
                    <a:lumMod val="75000"/>
                  </a:schemeClr>
                </a:solidFill>
              </a:rPr>
              <a:t>GroovyFX</a:t>
            </a:r>
            <a:endParaRPr lang="en-US" sz="3600" dirty="0" smtClean="0">
              <a:solidFill>
                <a:schemeClr val="tx1">
                  <a:lumMod val="75000"/>
                </a:schemeClr>
              </a:solidFill>
            </a:endParaRPr>
          </a:p>
          <a:p>
            <a:pPr lvl="1"/>
            <a:r>
              <a:rPr lang="en-US" sz="3600" dirty="0" smtClean="0">
                <a:solidFill>
                  <a:schemeClr val="tx1">
                    <a:lumMod val="75000"/>
                  </a:schemeClr>
                </a:solidFill>
              </a:rPr>
              <a:t>Python (</a:t>
            </a:r>
            <a:r>
              <a:rPr lang="en-US" sz="3600" dirty="0" err="1" smtClean="0">
                <a:solidFill>
                  <a:schemeClr val="tx1">
                    <a:lumMod val="75000"/>
                  </a:schemeClr>
                </a:solidFill>
              </a:rPr>
              <a:t>Jython</a:t>
            </a:r>
            <a:r>
              <a:rPr lang="en-US" sz="3600" dirty="0" smtClean="0">
                <a:solidFill>
                  <a:schemeClr val="tx1">
                    <a:lumMod val="75000"/>
                  </a:schemeClr>
                </a:solidFill>
              </a:rPr>
              <a:t>)</a:t>
            </a:r>
          </a:p>
          <a:p>
            <a:pPr lvl="1"/>
            <a:r>
              <a:rPr lang="en-US" sz="3600" dirty="0" smtClean="0">
                <a:solidFill>
                  <a:schemeClr val="tx1">
                    <a:lumMod val="75000"/>
                  </a:schemeClr>
                </a:solidFill>
              </a:rPr>
              <a:t>Ruby (</a:t>
            </a:r>
            <a:r>
              <a:rPr lang="en-US" sz="3600" dirty="0" err="1" smtClean="0">
                <a:solidFill>
                  <a:schemeClr val="tx1">
                    <a:lumMod val="75000"/>
                  </a:schemeClr>
                </a:solidFill>
              </a:rPr>
              <a:t>JRuby</a:t>
            </a:r>
            <a:r>
              <a:rPr lang="en-US" sz="3600" dirty="0" smtClean="0">
                <a:solidFill>
                  <a:schemeClr val="tx1">
                    <a:lumMod val="75000"/>
                  </a:schemeClr>
                </a:solidFill>
              </a:rPr>
              <a:t>)</a:t>
            </a:r>
          </a:p>
          <a:p>
            <a:pPr lvl="1"/>
            <a:r>
              <a:rPr lang="en-US" sz="3600" dirty="0" err="1" smtClean="0">
                <a:solidFill>
                  <a:schemeClr val="tx1">
                    <a:lumMod val="75000"/>
                  </a:schemeClr>
                </a:solidFill>
              </a:rPr>
              <a:t>Scala</a:t>
            </a:r>
            <a:endParaRPr lang="en-US" sz="3600" dirty="0" smtClean="0">
              <a:solidFill>
                <a:schemeClr val="tx1">
                  <a:lumMod val="75000"/>
                </a:schemeClr>
              </a:solidFill>
            </a:endParaRPr>
          </a:p>
          <a:p>
            <a:pPr lvl="1"/>
            <a:r>
              <a:rPr lang="en-US" sz="3600" dirty="0" err="1" smtClean="0">
                <a:solidFill>
                  <a:schemeClr val="tx1">
                    <a:lumMod val="75000"/>
                  </a:schemeClr>
                </a:solidFill>
              </a:rPr>
              <a:t>Clojure</a:t>
            </a:r>
            <a:endParaRPr lang="en-US" sz="3600" dirty="0" smtClean="0">
              <a:solidFill>
                <a:schemeClr val="tx1">
                  <a:lumMod val="75000"/>
                </a:schemeClr>
              </a:solidFill>
            </a:endParaRPr>
          </a:p>
          <a:p>
            <a:endParaRPr lang="en-US" sz="3600" dirty="0" smtClean="0"/>
          </a:p>
        </p:txBody>
      </p:sp>
      <p:sp>
        <p:nvSpPr>
          <p:cNvPr id="3" name="Title 2"/>
          <p:cNvSpPr>
            <a:spLocks noGrp="1"/>
          </p:cNvSpPr>
          <p:nvPr>
            <p:ph type="title"/>
          </p:nvPr>
        </p:nvSpPr>
        <p:spPr/>
        <p:txBody>
          <a:bodyPr>
            <a:normAutofit/>
          </a:bodyPr>
          <a:lstStyle/>
          <a:p>
            <a:r>
              <a:rPr lang="en-US" sz="4400" dirty="0" smtClean="0"/>
              <a:t>FX Playground’s Capabilities</a:t>
            </a:r>
            <a:endParaRPr lang="en-US" sz="4400" dirty="0"/>
          </a:p>
        </p:txBody>
      </p:sp>
      <p:pic>
        <p:nvPicPr>
          <p:cNvPr id="2051" name="Picture 3"/>
          <p:cNvPicPr>
            <a:picLocks noChangeAspect="1" noChangeArrowheads="1"/>
          </p:cNvPicPr>
          <p:nvPr/>
        </p:nvPicPr>
        <p:blipFill>
          <a:blip r:embed="rId3" cstate="print"/>
          <a:srcRect/>
          <a:stretch>
            <a:fillRect/>
          </a:stretch>
        </p:blipFill>
        <p:spPr bwMode="auto">
          <a:xfrm>
            <a:off x="4526528" y="4038600"/>
            <a:ext cx="1340872" cy="1371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4.bp.blogspot.com/-gUe2Aou1HqE/UaUC-KthgSI/AAAAAAAABRg/HzSoU1w3KtU/s1600/130528-0002.png"/>
          <p:cNvPicPr>
            <a:picLocks noChangeAspect="1" noChangeArrowheads="1"/>
          </p:cNvPicPr>
          <p:nvPr/>
        </p:nvPicPr>
        <p:blipFill>
          <a:blip r:embed="rId3" cstate="print"/>
          <a:srcRect/>
          <a:stretch>
            <a:fillRect/>
          </a:stretch>
        </p:blipFill>
        <p:spPr bwMode="auto">
          <a:xfrm>
            <a:off x="5638800" y="381000"/>
            <a:ext cx="3206750" cy="1384734"/>
          </a:xfrm>
          <a:prstGeom prst="rect">
            <a:avLst/>
          </a:prstGeom>
          <a:noFill/>
        </p:spPr>
      </p:pic>
      <p:pic>
        <p:nvPicPr>
          <p:cNvPr id="13316" name="Picture 4" descr="http://cache.fxexperience.com/wp-content/uploads/2013/05/ControlsFX.png"/>
          <p:cNvPicPr>
            <a:picLocks noChangeAspect="1" noChangeArrowheads="1"/>
          </p:cNvPicPr>
          <p:nvPr/>
        </p:nvPicPr>
        <p:blipFill>
          <a:blip r:embed="rId4" cstate="print"/>
          <a:srcRect/>
          <a:stretch>
            <a:fillRect/>
          </a:stretch>
        </p:blipFill>
        <p:spPr bwMode="auto">
          <a:xfrm>
            <a:off x="457200" y="609600"/>
            <a:ext cx="3829050" cy="1129080"/>
          </a:xfrm>
          <a:prstGeom prst="rect">
            <a:avLst/>
          </a:prstGeom>
          <a:noFill/>
        </p:spPr>
      </p:pic>
      <p:pic>
        <p:nvPicPr>
          <p:cNvPr id="13318" name="Picture 6"/>
          <p:cNvPicPr>
            <a:picLocks noChangeAspect="1" noChangeArrowheads="1"/>
          </p:cNvPicPr>
          <p:nvPr/>
        </p:nvPicPr>
        <p:blipFill>
          <a:blip r:embed="rId5" cstate="print"/>
          <a:srcRect/>
          <a:stretch>
            <a:fillRect/>
          </a:stretch>
        </p:blipFill>
        <p:spPr bwMode="auto">
          <a:xfrm>
            <a:off x="6324600" y="1676400"/>
            <a:ext cx="1794456" cy="1676400"/>
          </a:xfrm>
          <a:prstGeom prst="rect">
            <a:avLst/>
          </a:prstGeom>
          <a:noFill/>
          <a:ln w="9525">
            <a:noFill/>
            <a:miter lim="800000"/>
            <a:headEnd/>
            <a:tailEnd/>
          </a:ln>
          <a:effectLst/>
        </p:spPr>
      </p:pic>
      <p:sp>
        <p:nvSpPr>
          <p:cNvPr id="2" name="TextBox 1"/>
          <p:cNvSpPr txBox="1"/>
          <p:nvPr/>
        </p:nvSpPr>
        <p:spPr>
          <a:xfrm>
            <a:off x="3048000" y="2743200"/>
            <a:ext cx="3276600" cy="1446550"/>
          </a:xfrm>
          <a:prstGeom prst="rect">
            <a:avLst/>
          </a:prstGeom>
          <a:noFill/>
        </p:spPr>
        <p:txBody>
          <a:bodyPr wrap="square" rtlCol="0">
            <a:spAutoFit/>
          </a:bodyPr>
          <a:lstStyle/>
          <a:p>
            <a:r>
              <a:rPr lang="en-US" sz="8800" dirty="0" smtClean="0">
                <a:latin typeface="ChunkFive" pitchFamily="50" charset="0"/>
              </a:rPr>
              <a:t>Demo</a:t>
            </a:r>
            <a:endParaRPr lang="en-US" sz="8800" dirty="0">
              <a:latin typeface="ChunkFive" pitchFamily="50" charset="0"/>
            </a:endParaRPr>
          </a:p>
        </p:txBody>
      </p:sp>
      <p:pic>
        <p:nvPicPr>
          <p:cNvPr id="13319" name="Picture 7"/>
          <p:cNvPicPr>
            <a:picLocks noChangeAspect="1" noChangeArrowheads="1"/>
          </p:cNvPicPr>
          <p:nvPr/>
        </p:nvPicPr>
        <p:blipFill>
          <a:blip r:embed="rId6" cstate="print"/>
          <a:srcRect/>
          <a:stretch>
            <a:fillRect/>
          </a:stretch>
        </p:blipFill>
        <p:spPr bwMode="auto">
          <a:xfrm>
            <a:off x="1219200" y="4648200"/>
            <a:ext cx="2410610" cy="1175022"/>
          </a:xfrm>
          <a:prstGeom prst="rect">
            <a:avLst/>
          </a:prstGeom>
          <a:solidFill>
            <a:schemeClr val="tx1">
              <a:alpha val="80000"/>
            </a:schemeClr>
          </a:solidFill>
          <a:ln w="9525">
            <a:noFill/>
            <a:miter lim="800000"/>
            <a:headEnd/>
            <a:tailEnd/>
          </a:ln>
          <a:effectLst/>
        </p:spPr>
      </p:pic>
      <p:pic>
        <p:nvPicPr>
          <p:cNvPr id="13321" name="Picture 9" descr="logo"/>
          <p:cNvPicPr>
            <a:picLocks noChangeAspect="1" noChangeArrowheads="1"/>
          </p:cNvPicPr>
          <p:nvPr/>
        </p:nvPicPr>
        <p:blipFill>
          <a:blip r:embed="rId7" cstate="print"/>
          <a:srcRect/>
          <a:stretch>
            <a:fillRect/>
          </a:stretch>
        </p:blipFill>
        <p:spPr bwMode="auto">
          <a:xfrm>
            <a:off x="5503718" y="5173472"/>
            <a:ext cx="1832264" cy="1074928"/>
          </a:xfrm>
          <a:prstGeom prst="rect">
            <a:avLst/>
          </a:prstGeom>
          <a:noFill/>
        </p:spPr>
      </p:pic>
      <p:sp>
        <p:nvSpPr>
          <p:cNvPr id="9" name="Rectangle 8"/>
          <p:cNvSpPr/>
          <p:nvPr/>
        </p:nvSpPr>
        <p:spPr>
          <a:xfrm>
            <a:off x="5181601" y="4495800"/>
            <a:ext cx="2667000" cy="584775"/>
          </a:xfrm>
          <a:prstGeom prst="rect">
            <a:avLst/>
          </a:prstGeom>
        </p:spPr>
        <p:txBody>
          <a:bodyPr wrap="square">
            <a:spAutoFit/>
          </a:bodyPr>
          <a:lstStyle/>
          <a:p>
            <a:pPr fontAlgn="base"/>
            <a:r>
              <a:rPr lang="en-US" sz="3200" dirty="0" smtClean="0"/>
              <a:t>Orson Charts</a:t>
            </a:r>
            <a:endParaRPr lang="en-US" sz="3200" dirty="0"/>
          </a:p>
        </p:txBody>
      </p:sp>
      <p:sp>
        <p:nvSpPr>
          <p:cNvPr id="10" name="TextBox 9"/>
          <p:cNvSpPr txBox="1"/>
          <p:nvPr/>
        </p:nvSpPr>
        <p:spPr>
          <a:xfrm>
            <a:off x="6096000" y="5029200"/>
            <a:ext cx="500650" cy="461665"/>
          </a:xfrm>
          <a:prstGeom prst="rect">
            <a:avLst/>
          </a:prstGeom>
          <a:noFill/>
        </p:spPr>
        <p:txBody>
          <a:bodyPr wrap="none" rtlCol="0">
            <a:spAutoFit/>
          </a:bodyPr>
          <a:lstStyle/>
          <a:p>
            <a:r>
              <a:rPr lang="en-US" sz="2400" dirty="0" smtClean="0"/>
              <a:t>by</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2" cstate="print"/>
          <a:srcRect/>
          <a:stretch>
            <a:fillRect/>
          </a:stretch>
        </p:blipFill>
        <p:spPr bwMode="auto">
          <a:xfrm>
            <a:off x="6324600" y="1752600"/>
            <a:ext cx="2396854" cy="2438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Content Placeholder 1"/>
          <p:cNvSpPr>
            <a:spLocks noGrp="1"/>
          </p:cNvSpPr>
          <p:nvPr>
            <p:ph idx="1"/>
          </p:nvPr>
        </p:nvSpPr>
        <p:spPr>
          <a:xfrm>
            <a:off x="457200" y="1524000"/>
            <a:ext cx="8229600" cy="3810000"/>
          </a:xfrm>
        </p:spPr>
        <p:txBody>
          <a:bodyPr>
            <a:normAutofit fontScale="70000" lnSpcReduction="20000"/>
          </a:bodyPr>
          <a:lstStyle/>
          <a:p>
            <a:r>
              <a:rPr lang="en-US" sz="3600" dirty="0" smtClean="0">
                <a:solidFill>
                  <a:schemeClr val="tx1">
                    <a:lumMod val="75000"/>
                  </a:schemeClr>
                </a:solidFill>
              </a:rPr>
              <a:t>Execute HTML5 Code</a:t>
            </a:r>
          </a:p>
          <a:p>
            <a:r>
              <a:rPr lang="en-US" sz="3600" dirty="0" smtClean="0">
                <a:solidFill>
                  <a:schemeClr val="tx1">
                    <a:lumMod val="75000"/>
                  </a:schemeClr>
                </a:solidFill>
              </a:rPr>
              <a:t>Access </a:t>
            </a:r>
            <a:r>
              <a:rPr lang="en-US" sz="3600" dirty="0" err="1" smtClean="0">
                <a:solidFill>
                  <a:schemeClr val="tx1">
                    <a:lumMod val="75000"/>
                  </a:schemeClr>
                </a:solidFill>
              </a:rPr>
              <a:t>JavaFX</a:t>
            </a:r>
            <a:r>
              <a:rPr lang="en-US" sz="3600" dirty="0" smtClean="0">
                <a:solidFill>
                  <a:schemeClr val="tx1">
                    <a:lumMod val="75000"/>
                  </a:schemeClr>
                </a:solidFill>
              </a:rPr>
              <a:t> Graphics APIs</a:t>
            </a:r>
          </a:p>
          <a:p>
            <a:r>
              <a:rPr lang="en-US" sz="3600" dirty="0" smtClean="0">
                <a:solidFill>
                  <a:schemeClr val="tx1">
                    <a:lumMod val="75000"/>
                  </a:schemeClr>
                </a:solidFill>
              </a:rPr>
              <a:t>Load third party libraries</a:t>
            </a:r>
          </a:p>
          <a:p>
            <a:r>
              <a:rPr lang="en-US" sz="3600" dirty="0" smtClean="0">
                <a:solidFill>
                  <a:srgbClr val="FFFF00"/>
                </a:solidFill>
              </a:rPr>
              <a:t>Supports the following languages:</a:t>
            </a:r>
          </a:p>
          <a:p>
            <a:pPr lvl="1"/>
            <a:r>
              <a:rPr lang="en-US" sz="3600" dirty="0" smtClean="0"/>
              <a:t>JavaScript (</a:t>
            </a:r>
            <a:r>
              <a:rPr lang="en-US" sz="3600" dirty="0" err="1" smtClean="0"/>
              <a:t>Nashorn</a:t>
            </a:r>
            <a:r>
              <a:rPr lang="en-US" sz="3600" dirty="0" smtClean="0"/>
              <a:t> &amp; </a:t>
            </a:r>
            <a:r>
              <a:rPr lang="en-US" sz="3600" dirty="0" err="1" smtClean="0"/>
              <a:t>Webkit</a:t>
            </a:r>
            <a:r>
              <a:rPr lang="en-US" sz="3600" dirty="0" smtClean="0"/>
              <a:t>)</a:t>
            </a:r>
          </a:p>
          <a:p>
            <a:pPr lvl="1"/>
            <a:r>
              <a:rPr lang="en-US" sz="3600" dirty="0" smtClean="0"/>
              <a:t>Groovy &amp; </a:t>
            </a:r>
            <a:r>
              <a:rPr lang="en-US" sz="3600" dirty="0" err="1" smtClean="0"/>
              <a:t>GroovyFX</a:t>
            </a:r>
            <a:endParaRPr lang="en-US" sz="3600" dirty="0" smtClean="0"/>
          </a:p>
          <a:p>
            <a:pPr lvl="1"/>
            <a:r>
              <a:rPr lang="en-US" sz="3600" dirty="0" smtClean="0"/>
              <a:t>Python (</a:t>
            </a:r>
            <a:r>
              <a:rPr lang="en-US" sz="3600" dirty="0" err="1" smtClean="0"/>
              <a:t>Jython</a:t>
            </a:r>
            <a:r>
              <a:rPr lang="en-US" sz="3600" dirty="0" smtClean="0"/>
              <a:t>)</a:t>
            </a:r>
          </a:p>
          <a:p>
            <a:pPr lvl="1"/>
            <a:r>
              <a:rPr lang="en-US" sz="3600" dirty="0" smtClean="0"/>
              <a:t>Ruby (</a:t>
            </a:r>
            <a:r>
              <a:rPr lang="en-US" sz="3600" dirty="0" err="1" smtClean="0"/>
              <a:t>JRuby</a:t>
            </a:r>
            <a:r>
              <a:rPr lang="en-US" sz="3600" dirty="0" smtClean="0"/>
              <a:t>)</a:t>
            </a:r>
          </a:p>
          <a:p>
            <a:pPr lvl="1"/>
            <a:r>
              <a:rPr lang="en-US" sz="3600" dirty="0" err="1" smtClean="0"/>
              <a:t>Scala</a:t>
            </a:r>
            <a:endParaRPr lang="en-US" sz="3600" dirty="0" smtClean="0"/>
          </a:p>
          <a:p>
            <a:pPr lvl="1"/>
            <a:r>
              <a:rPr lang="en-US" sz="3600" dirty="0" err="1" smtClean="0"/>
              <a:t>Clojure</a:t>
            </a:r>
            <a:endParaRPr lang="en-US" sz="3600" dirty="0" smtClean="0"/>
          </a:p>
          <a:p>
            <a:endParaRPr lang="en-US" sz="3600" dirty="0" smtClean="0"/>
          </a:p>
        </p:txBody>
      </p:sp>
      <p:sp>
        <p:nvSpPr>
          <p:cNvPr id="3" name="Title 2"/>
          <p:cNvSpPr>
            <a:spLocks noGrp="1"/>
          </p:cNvSpPr>
          <p:nvPr>
            <p:ph type="title"/>
          </p:nvPr>
        </p:nvSpPr>
        <p:spPr/>
        <p:txBody>
          <a:bodyPr>
            <a:normAutofit/>
          </a:bodyPr>
          <a:lstStyle/>
          <a:p>
            <a:r>
              <a:rPr lang="en-US" sz="4400" dirty="0" smtClean="0"/>
              <a:t>FX Playground’s Capabilities</a:t>
            </a:r>
            <a:endParaRPr lang="en-US" sz="4400" dirty="0"/>
          </a:p>
        </p:txBody>
      </p:sp>
      <p:pic>
        <p:nvPicPr>
          <p:cNvPr id="2051" name="Picture 3"/>
          <p:cNvPicPr>
            <a:picLocks noChangeAspect="1" noChangeArrowheads="1"/>
          </p:cNvPicPr>
          <p:nvPr/>
        </p:nvPicPr>
        <p:blipFill>
          <a:blip r:embed="rId3" cstate="print"/>
          <a:srcRect/>
          <a:stretch>
            <a:fillRect/>
          </a:stretch>
        </p:blipFill>
        <p:spPr bwMode="auto">
          <a:xfrm>
            <a:off x="4526528" y="4038600"/>
            <a:ext cx="1340872" cy="1371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srcRect/>
          <a:stretch>
            <a:fillRect/>
          </a:stretch>
        </p:blipFill>
        <p:spPr bwMode="auto">
          <a:xfrm>
            <a:off x="228600" y="1524000"/>
            <a:ext cx="8610600" cy="4058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362200"/>
            <a:ext cx="3276600" cy="1446550"/>
          </a:xfrm>
          <a:prstGeom prst="rect">
            <a:avLst/>
          </a:prstGeom>
          <a:noFill/>
        </p:spPr>
        <p:txBody>
          <a:bodyPr wrap="square" rtlCol="0">
            <a:spAutoFit/>
          </a:bodyPr>
          <a:lstStyle/>
          <a:p>
            <a:r>
              <a:rPr lang="en-US" sz="8800" dirty="0" smtClean="0">
                <a:latin typeface="ChunkFive" pitchFamily="50" charset="0"/>
              </a:rPr>
              <a:t>Demo</a:t>
            </a:r>
            <a:endParaRPr lang="en-US" sz="8800" dirty="0">
              <a:latin typeface="ChunkFive" pitchFamily="50" charset="0"/>
            </a:endParaRPr>
          </a:p>
        </p:txBody>
      </p:sp>
      <p:sp>
        <p:nvSpPr>
          <p:cNvPr id="3" name="TextBox 2"/>
          <p:cNvSpPr txBox="1"/>
          <p:nvPr/>
        </p:nvSpPr>
        <p:spPr>
          <a:xfrm>
            <a:off x="1447800" y="1219200"/>
            <a:ext cx="6078908" cy="830997"/>
          </a:xfrm>
          <a:prstGeom prst="rect">
            <a:avLst/>
          </a:prstGeom>
          <a:noFill/>
        </p:spPr>
        <p:txBody>
          <a:bodyPr wrap="none" rtlCol="0">
            <a:spAutoFit/>
          </a:bodyPr>
          <a:lstStyle/>
          <a:p>
            <a:r>
              <a:rPr lang="en-US" sz="4800" dirty="0" smtClean="0">
                <a:latin typeface="Arial" pitchFamily="34" charset="0"/>
                <a:cs typeface="Arial" pitchFamily="34" charset="0"/>
              </a:rPr>
              <a:t>Languages &amp; </a:t>
            </a:r>
            <a:r>
              <a:rPr lang="en-US" sz="4800" dirty="0" err="1" smtClean="0">
                <a:latin typeface="Arial" pitchFamily="34" charset="0"/>
                <a:cs typeface="Arial" pitchFamily="34" charset="0"/>
              </a:rPr>
              <a:t>JavaFX</a:t>
            </a:r>
            <a:endParaRPr lang="en-US" sz="4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0" y="381000"/>
            <a:ext cx="3164777" cy="553998"/>
          </a:xfrm>
          <a:prstGeom prst="rect">
            <a:avLst/>
          </a:prstGeom>
          <a:noFill/>
        </p:spPr>
        <p:txBody>
          <a:bodyPr wrap="none" rtlCol="0">
            <a:spAutoFit/>
          </a:bodyPr>
          <a:lstStyle/>
          <a:p>
            <a:r>
              <a:rPr lang="en-US" sz="3000" b="1" dirty="0" err="1" smtClean="0"/>
              <a:t>Gerrit</a:t>
            </a:r>
            <a:r>
              <a:rPr lang="en-US" sz="3000" b="1" dirty="0" smtClean="0"/>
              <a:t> </a:t>
            </a:r>
            <a:r>
              <a:rPr lang="en-US" sz="3000" b="1" dirty="0" err="1" smtClean="0"/>
              <a:t>Grunwald</a:t>
            </a:r>
            <a:endParaRPr lang="en-US" sz="3000" b="1" dirty="0" smtClean="0"/>
          </a:p>
        </p:txBody>
      </p:sp>
      <p:pic>
        <p:nvPicPr>
          <p:cNvPr id="54274" name="Picture 2"/>
          <p:cNvPicPr>
            <a:picLocks noChangeAspect="1" noChangeArrowheads="1"/>
          </p:cNvPicPr>
          <p:nvPr/>
        </p:nvPicPr>
        <p:blipFill>
          <a:blip r:embed="rId2" cstate="print"/>
          <a:srcRect/>
          <a:stretch>
            <a:fillRect/>
          </a:stretch>
        </p:blipFill>
        <p:spPr bwMode="auto">
          <a:xfrm>
            <a:off x="228600" y="990600"/>
            <a:ext cx="2061958" cy="2867026"/>
          </a:xfrm>
          <a:prstGeom prst="rect">
            <a:avLst/>
          </a:prstGeom>
          <a:noFill/>
          <a:ln w="9525">
            <a:noFill/>
            <a:miter lim="800000"/>
            <a:headEnd/>
            <a:tailEnd/>
          </a:ln>
        </p:spPr>
      </p:pic>
      <p:sp>
        <p:nvSpPr>
          <p:cNvPr id="9" name="TextBox 8"/>
          <p:cNvSpPr txBox="1"/>
          <p:nvPr/>
        </p:nvSpPr>
        <p:spPr>
          <a:xfrm>
            <a:off x="2895600" y="924759"/>
            <a:ext cx="5867400" cy="3693319"/>
          </a:xfrm>
          <a:prstGeom prst="rect">
            <a:avLst/>
          </a:prstGeom>
          <a:noFill/>
        </p:spPr>
        <p:txBody>
          <a:bodyPr wrap="square" rtlCol="0">
            <a:spAutoFit/>
          </a:bodyPr>
          <a:lstStyle/>
          <a:p>
            <a:r>
              <a:rPr lang="en-US" dirty="0" smtClean="0"/>
              <a:t>Mr. </a:t>
            </a:r>
            <a:r>
              <a:rPr lang="en-US" dirty="0" err="1" smtClean="0"/>
              <a:t>Grunwald</a:t>
            </a:r>
            <a:r>
              <a:rPr lang="en-US" dirty="0" smtClean="0"/>
              <a:t> works for Oracle corp. as a Java Technology Evangelist. Mr. </a:t>
            </a:r>
            <a:r>
              <a:rPr lang="en-US" dirty="0" err="1" smtClean="0"/>
              <a:t>Grunwald</a:t>
            </a:r>
            <a:r>
              <a:rPr lang="en-US" dirty="0" smtClean="0"/>
              <a:t> is also a JUG Leader, </a:t>
            </a:r>
            <a:r>
              <a:rPr lang="en-US" dirty="0" err="1" smtClean="0"/>
              <a:t>JavaFX</a:t>
            </a:r>
            <a:r>
              <a:rPr lang="en-US" dirty="0" smtClean="0"/>
              <a:t> Community Co-Lead, Co-Author of the book </a:t>
            </a:r>
            <a:r>
              <a:rPr lang="en-US" dirty="0" err="1" smtClean="0"/>
              <a:t>JavaFX</a:t>
            </a:r>
            <a:r>
              <a:rPr lang="en-US" dirty="0" smtClean="0"/>
              <a:t> 8 Intro by Example by </a:t>
            </a:r>
            <a:r>
              <a:rPr lang="en-US" dirty="0" err="1" smtClean="0"/>
              <a:t>Apress</a:t>
            </a:r>
            <a:r>
              <a:rPr lang="en-US" dirty="0" smtClean="0"/>
              <a:t>, </a:t>
            </a:r>
            <a:r>
              <a:rPr lang="en-US" dirty="0" err="1" smtClean="0"/>
              <a:t>IoT</a:t>
            </a:r>
            <a:r>
              <a:rPr lang="en-US" dirty="0" smtClean="0"/>
              <a:t> Community Co-Lead, Java Champion, and </a:t>
            </a:r>
            <a:r>
              <a:rPr lang="en-US" dirty="0" err="1" smtClean="0"/>
              <a:t>JavaONE</a:t>
            </a:r>
            <a:r>
              <a:rPr lang="en-US" dirty="0" smtClean="0"/>
              <a:t> </a:t>
            </a:r>
            <a:r>
              <a:rPr lang="en-US" dirty="0" err="1" smtClean="0"/>
              <a:t>Rockstar</a:t>
            </a:r>
            <a:r>
              <a:rPr lang="en-US" dirty="0" smtClean="0"/>
              <a:t>. He participates in many open source projects like </a:t>
            </a:r>
            <a:r>
              <a:rPr lang="en-US" dirty="0" smtClean="0">
                <a:hlinkClick r:id="rId3"/>
              </a:rPr>
              <a:t>JFXtras.org</a:t>
            </a:r>
            <a:r>
              <a:rPr lang="en-US" dirty="0" smtClean="0"/>
              <a:t> as well as his own projects (</a:t>
            </a:r>
            <a:r>
              <a:rPr lang="en-US" dirty="0" err="1" smtClean="0"/>
              <a:t>Enzo</a:t>
            </a:r>
            <a:r>
              <a:rPr lang="en-US" dirty="0" smtClean="0"/>
              <a:t>, </a:t>
            </a:r>
            <a:r>
              <a:rPr lang="en-US" dirty="0" err="1" smtClean="0"/>
              <a:t>SteelSeries</a:t>
            </a:r>
            <a:r>
              <a:rPr lang="en-US" dirty="0" smtClean="0"/>
              <a:t> Swing, </a:t>
            </a:r>
            <a:r>
              <a:rPr lang="en-US" dirty="0" err="1" smtClean="0"/>
              <a:t>SteelSeries</a:t>
            </a:r>
            <a:r>
              <a:rPr lang="en-US" dirty="0" smtClean="0"/>
              <a:t> Canvas). He is an internationally renowned speaker at many conferences and user groups.</a:t>
            </a:r>
            <a:br>
              <a:rPr lang="en-US" dirty="0" smtClean="0"/>
            </a:br>
            <a:endParaRPr lang="en-US" dirty="0" smtClean="0"/>
          </a:p>
          <a:p>
            <a:r>
              <a:rPr lang="en-US" dirty="0" smtClean="0"/>
              <a:t>Twitter: @</a:t>
            </a:r>
            <a:r>
              <a:rPr lang="en-US" dirty="0" err="1" smtClean="0"/>
              <a:t>hansolo</a:t>
            </a:r>
            <a:r>
              <a:rPr lang="en-US" dirty="0" smtClean="0"/>
              <a:t>_</a:t>
            </a:r>
            <a:br>
              <a:rPr lang="en-US" dirty="0" smtClean="0"/>
            </a:br>
            <a:r>
              <a:rPr lang="en-US" dirty="0" smtClean="0"/>
              <a:t>Website: harmonic-code.org</a:t>
            </a:r>
          </a:p>
          <a:p>
            <a:r>
              <a:rPr lang="en-US" dirty="0" smtClean="0"/>
              <a:t>LinkedIn: de.linkedin.com/in/</a:t>
            </a:r>
            <a:r>
              <a:rPr lang="en-US" dirty="0" err="1" smtClean="0"/>
              <a:t>harmoniccode</a:t>
            </a:r>
            <a:endParaRPr lang="en-US" dirty="0" smtClean="0"/>
          </a:p>
        </p:txBody>
      </p:sp>
      <p:pic>
        <p:nvPicPr>
          <p:cNvPr id="10" name="Picture 2"/>
          <p:cNvPicPr>
            <a:picLocks noChangeAspect="1" noChangeArrowheads="1"/>
          </p:cNvPicPr>
          <p:nvPr/>
        </p:nvPicPr>
        <p:blipFill>
          <a:blip r:embed="rId4" cstate="print"/>
          <a:srcRect/>
          <a:stretch>
            <a:fillRect/>
          </a:stretch>
        </p:blipFill>
        <p:spPr bwMode="auto">
          <a:xfrm>
            <a:off x="7924800" y="3429000"/>
            <a:ext cx="762000" cy="762000"/>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381000" y="4267200"/>
            <a:ext cx="2079974"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srcRect/>
          <a:stretch>
            <a:fillRect/>
          </a:stretch>
        </p:blipFill>
        <p:spPr bwMode="auto">
          <a:xfrm>
            <a:off x="1971000" y="0"/>
            <a:ext cx="520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05000" y="1600200"/>
            <a:ext cx="5486400" cy="2743200"/>
          </a:xfrm>
          <a:prstGeom prst="rect">
            <a:avLst/>
          </a:prstGeom>
          <a:solidFill>
            <a:schemeClr val="bg1">
              <a:alpha val="79000"/>
            </a:schemeClr>
          </a:solidFill>
          <a:ln w="25400" cap="rnd">
            <a:solidFill>
              <a:schemeClr val="tx1">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Thank you for attending this session!</a:t>
            </a:r>
            <a:br>
              <a:rPr lang="en-US" sz="3600" dirty="0" smtClean="0"/>
            </a:br>
            <a:r>
              <a:rPr lang="en-US" sz="3600" dirty="0" smtClean="0"/>
              <a:t>Have a great time at </a:t>
            </a:r>
            <a:r>
              <a:rPr lang="en-US" sz="3600" dirty="0" err="1" smtClean="0"/>
              <a:t>JavaOne</a:t>
            </a:r>
            <a:endParaRPr lang="en-US" sz="3600" dirty="0" smtClean="0"/>
          </a:p>
          <a:p>
            <a:pPr algn="ct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13113" y="1355694"/>
            <a:ext cx="7174974" cy="36735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Pictures and Attributions </a:t>
            </a:r>
            <a:br>
              <a:rPr lang="en-US" dirty="0" smtClean="0"/>
            </a:br>
            <a:r>
              <a:rPr lang="en-US" dirty="0" smtClean="0"/>
              <a:t>(Creative Commons)</a:t>
            </a:r>
            <a:endParaRPr lang="en-US" dirty="0"/>
          </a:p>
        </p:txBody>
      </p:sp>
      <p:sp>
        <p:nvSpPr>
          <p:cNvPr id="3" name="Content Placeholder 2"/>
          <p:cNvSpPr>
            <a:spLocks noGrp="1"/>
          </p:cNvSpPr>
          <p:nvPr>
            <p:ph idx="1"/>
          </p:nvPr>
        </p:nvSpPr>
        <p:spPr/>
        <p:txBody>
          <a:bodyPr>
            <a:normAutofit lnSpcReduction="10000"/>
          </a:bodyPr>
          <a:lstStyle/>
          <a:p>
            <a:r>
              <a:rPr lang="en-US" sz="1400" b="1" dirty="0" smtClean="0"/>
              <a:t>"Secret #1: </a:t>
            </a:r>
            <a:r>
              <a:rPr lang="en-US" sz="1400" b="1" dirty="0" err="1" smtClean="0"/>
              <a:t>What.The.Huh</a:t>
            </a:r>
            <a:r>
              <a:rPr lang="en-US" sz="1400" b="1" dirty="0" smtClean="0"/>
              <a:t>." https://www.flickr.com/photos/helga/3264983583 by Helga Weber https://www.flickr.com/photos/helga "CC BY 2.0" </a:t>
            </a:r>
            <a:r>
              <a:rPr lang="en-US" sz="1400" b="1" dirty="0" smtClean="0">
                <a:hlinkClick r:id="rId3"/>
              </a:rPr>
              <a:t>https://creativecommons.org/licenses/by-nd/2.0</a:t>
            </a:r>
            <a:endParaRPr lang="en-US" sz="1400" b="1" dirty="0" smtClean="0">
              <a:solidFill>
                <a:schemeClr val="tx2">
                  <a:lumMod val="75000"/>
                </a:schemeClr>
              </a:solidFill>
            </a:endParaRPr>
          </a:p>
          <a:p>
            <a:r>
              <a:rPr lang="en-US" sz="1400" b="1" dirty="0" smtClean="0"/>
              <a:t>"and all at once, a host of pivotal-cards" https://www.flickr.com/photos/psd/7645555148 by Paul Downey https://www.flickr.com/photos/psd/ "CC BY 2.0“ </a:t>
            </a:r>
            <a:r>
              <a:rPr lang="en-US" sz="1400" b="1" dirty="0" smtClean="0">
                <a:hlinkClick r:id="rId4"/>
              </a:rPr>
              <a:t>https://creativecommons.org/licenses/by/2.0/</a:t>
            </a:r>
            <a:endParaRPr lang="en-US" sz="1400" b="1" dirty="0" smtClean="0">
              <a:solidFill>
                <a:schemeClr val="tx2">
                  <a:lumMod val="75000"/>
                </a:schemeClr>
              </a:solidFill>
            </a:endParaRPr>
          </a:p>
          <a:p>
            <a:r>
              <a:rPr lang="en-US" sz="1400" b="1" dirty="0" smtClean="0"/>
              <a:t>"Sad Reese" https://www.flickr.com/photos/donnieray/10584676434 by Donnie Ray Jones https://www.flickr.com/photos/donnieray/ "CC BY 2.0" </a:t>
            </a:r>
            <a:r>
              <a:rPr lang="en-US" sz="1400" b="1" dirty="0" smtClean="0">
                <a:hlinkClick r:id="rId5"/>
              </a:rPr>
              <a:t>https://creativecommons.org/licenses/by/2.0</a:t>
            </a:r>
            <a:endParaRPr lang="en-US" sz="1400" b="1" dirty="0" smtClean="0"/>
          </a:p>
          <a:p>
            <a:r>
              <a:rPr lang="en-US" sz="1400" b="1" dirty="0" smtClean="0"/>
              <a:t>"Pure Inspiration" by Marines https://www.flickr.com/photos/marine_corps/ "CC BY 2.0" </a:t>
            </a:r>
            <a:r>
              <a:rPr lang="en-US" sz="1400" b="1" dirty="0" smtClean="0">
                <a:hlinkClick r:id="rId6"/>
              </a:rPr>
              <a:t>https://creativecommons.org/licenses/by-nc/2.0/</a:t>
            </a:r>
            <a:endParaRPr lang="en-US" sz="1400" b="1" dirty="0" smtClean="0"/>
          </a:p>
          <a:p>
            <a:r>
              <a:rPr lang="en-US" sz="1400" b="1" dirty="0" smtClean="0"/>
              <a:t>Duke, the Java Mascot, in the waving </a:t>
            </a:r>
            <a:r>
              <a:rPr lang="en-US" sz="1400" b="1" dirty="0" err="1" smtClean="0"/>
              <a:t>pose.by</a:t>
            </a:r>
            <a:r>
              <a:rPr lang="en-US" sz="1400" b="1" dirty="0" smtClean="0"/>
              <a:t> </a:t>
            </a:r>
            <a:r>
              <a:rPr lang="en-US" sz="1400" b="1" dirty="0" err="1" smtClean="0"/>
              <a:t>sbmehta</a:t>
            </a:r>
            <a:r>
              <a:rPr lang="en-US" sz="1400" b="1" dirty="0" smtClean="0"/>
              <a:t> converted to SVG from Sun Microsystems AI version. </a:t>
            </a:r>
            <a:r>
              <a:rPr lang="en-US" sz="1400" b="1" dirty="0" smtClean="0">
                <a:hlinkClick r:id="rId7"/>
              </a:rPr>
              <a:t>http://commons.wikimedia.org/wiki/File:Wave.svg</a:t>
            </a:r>
            <a:endParaRPr lang="en-US" sz="1400" b="1" dirty="0" smtClean="0"/>
          </a:p>
          <a:p>
            <a:r>
              <a:rPr lang="en-US" sz="1400" b="1" dirty="0" smtClean="0"/>
              <a:t>Html5 logo </a:t>
            </a:r>
            <a:r>
              <a:rPr lang="en-US" sz="1400" b="1" dirty="0" smtClean="0">
                <a:hlinkClick r:id="rId8"/>
              </a:rPr>
              <a:t>http://www.w3.org/html/logo/index.html</a:t>
            </a:r>
            <a:r>
              <a:rPr lang="en-US" sz="1400" b="1" dirty="0" smtClean="0"/>
              <a:t> by Alex Muller</a:t>
            </a:r>
            <a:br>
              <a:rPr lang="en-US" sz="1400" b="1" dirty="0" smtClean="0"/>
            </a:br>
            <a:r>
              <a:rPr lang="en-US" sz="1400" b="1" dirty="0" smtClean="0">
                <a:hlinkClick r:id="rId9"/>
              </a:rPr>
              <a:t>http://commons.wikimedia.org/wiki/File%3AHTML5_logo_and_wordmark.svg</a:t>
            </a:r>
            <a:r>
              <a:rPr lang="en-US" sz="1400" b="1" dirty="0" smtClean="0"/>
              <a:t/>
            </a:r>
            <a:br>
              <a:rPr lang="en-US" sz="1400" b="1" dirty="0" smtClean="0"/>
            </a:br>
            <a:r>
              <a:rPr lang="en-US" sz="1400" b="1" dirty="0" smtClean="0">
                <a:hlinkClick r:id="rId9"/>
              </a:rPr>
              <a:t>http://commons.wikimedia.org/wiki/File:HTML5_logo_and_wordmark.svg</a:t>
            </a:r>
            <a:r>
              <a:rPr lang="en-US" sz="1400" b="1" dirty="0" smtClean="0"/>
              <a:t/>
            </a:r>
            <a:br>
              <a:rPr lang="en-US" sz="1400" b="1" dirty="0" smtClean="0"/>
            </a:br>
            <a:r>
              <a:rPr lang="en-US" sz="1400" b="1" dirty="0" smtClean="0">
                <a:hlinkClick r:id="rId10"/>
              </a:rPr>
              <a:t>http://upload.wikimedia.org/wikipedia/commons/6/61/HTML5_logo_and_wordmark.svg</a:t>
            </a:r>
            <a:r>
              <a:rPr lang="en-US" sz="1400" b="1" dirty="0" smtClean="0"/>
              <a:t/>
            </a:r>
            <a:br>
              <a:rPr lang="en-US" sz="1400" b="1" dirty="0" smtClean="0"/>
            </a:br>
            <a:r>
              <a:rPr lang="en-US" sz="1400" b="1" dirty="0" smtClean="0"/>
              <a:t>W3C [CC-BY-3.0 (http://creativecommons.org/licenses/by/3.0)], via Wikimedia Commons</a:t>
            </a:r>
          </a:p>
          <a:p>
            <a:r>
              <a:rPr lang="en-US" sz="1400" b="1" dirty="0" smtClean="0"/>
              <a:t>Java Mascot introducing </a:t>
            </a:r>
            <a:r>
              <a:rPr lang="en-US" sz="1400" b="1" dirty="0" err="1" smtClean="0"/>
              <a:t>Netbeans.Wikimedia</a:t>
            </a:r>
            <a:r>
              <a:rPr lang="en-US" sz="1400" b="1" dirty="0" smtClean="0"/>
              <a:t> Commons . </a:t>
            </a:r>
            <a:r>
              <a:rPr lang="en-US" sz="1400" b="1" dirty="0" smtClean="0">
                <a:hlinkClick r:id="rId11"/>
              </a:rPr>
              <a:t>https://duke.dev.java.net/</a:t>
            </a:r>
            <a:r>
              <a:rPr lang="en-US" sz="1400" b="1" dirty="0" smtClean="0"/>
              <a:t> </a:t>
            </a:r>
            <a:r>
              <a:rPr lang="en-US" sz="1400" b="1" dirty="0" smtClean="0">
                <a:hlinkClick r:id="rId12"/>
              </a:rPr>
              <a:t>http://commons.wikimedia.org/wiki/File:Netbeans-Duke.png</a:t>
            </a:r>
            <a:endParaRPr lang="en-US" sz="1400" b="1" dirty="0" smtClean="0"/>
          </a:p>
          <a:p>
            <a:endParaRPr lang="en-US" sz="1400"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Books</a:t>
            </a:r>
            <a:endParaRPr lang="en-US" dirty="0" smtClean="0">
              <a:hlinkClick r:id="rId3"/>
            </a:endParaRPr>
          </a:p>
          <a:p>
            <a:pPr lvl="1"/>
            <a:r>
              <a:rPr lang="en-US" sz="1800" dirty="0" err="1" smtClean="0">
                <a:solidFill>
                  <a:schemeClr val="tx1"/>
                </a:solidFill>
              </a:rPr>
              <a:t>JavaFX</a:t>
            </a:r>
            <a:r>
              <a:rPr lang="en-US" sz="1800" dirty="0" smtClean="0">
                <a:solidFill>
                  <a:schemeClr val="tx1"/>
                </a:solidFill>
              </a:rPr>
              <a:t> 8 Intro by Example by </a:t>
            </a:r>
            <a:r>
              <a:rPr lang="en-US" sz="1800" dirty="0" err="1" smtClean="0">
                <a:solidFill>
                  <a:schemeClr val="tx1"/>
                </a:solidFill>
              </a:rPr>
              <a:t>Apress</a:t>
            </a:r>
            <a:r>
              <a:rPr lang="en-US" sz="1800" dirty="0" smtClean="0">
                <a:solidFill>
                  <a:schemeClr val="tx1"/>
                </a:solidFill>
              </a:rPr>
              <a:t> Publishing </a:t>
            </a:r>
            <a:r>
              <a:rPr lang="en-US" sz="1800" dirty="0" smtClean="0">
                <a:solidFill>
                  <a:schemeClr val="tx1"/>
                </a:solidFill>
                <a:hlinkClick r:id="rId3"/>
              </a:rPr>
              <a:t> </a:t>
            </a:r>
            <a:r>
              <a:rPr lang="en-US" sz="1600" dirty="0" smtClean="0">
                <a:hlinkClick r:id="rId3"/>
              </a:rPr>
              <a:t>http://www.amazon.com/JavaFX-Introduction-Example-Carl-Dea/dp/1430264608</a:t>
            </a:r>
            <a:endParaRPr lang="en-US" sz="1600" dirty="0" smtClean="0"/>
          </a:p>
          <a:p>
            <a:pPr lvl="1"/>
            <a:r>
              <a:rPr lang="en-US" sz="1600" dirty="0" smtClean="0">
                <a:solidFill>
                  <a:schemeClr val="tx1"/>
                </a:solidFill>
              </a:rPr>
              <a:t>Mastering </a:t>
            </a:r>
            <a:r>
              <a:rPr lang="en-US" sz="1600" dirty="0" err="1" smtClean="0">
                <a:solidFill>
                  <a:schemeClr val="tx1"/>
                </a:solidFill>
              </a:rPr>
              <a:t>JavaFX</a:t>
            </a:r>
            <a:r>
              <a:rPr lang="en-US" sz="1600" dirty="0" smtClean="0">
                <a:solidFill>
                  <a:schemeClr val="tx1"/>
                </a:solidFill>
              </a:rPr>
              <a:t> 8 Controls (Oracle (McGraw-Hill)) </a:t>
            </a:r>
            <a:r>
              <a:rPr lang="en-US" sz="1600" dirty="0" smtClean="0">
                <a:hlinkClick r:id="rId4"/>
              </a:rPr>
              <a:t>http://www.amazon.com/Mastering-JavaFX-Controls-Oracle-McGraw-Hill/dp/0071833773</a:t>
            </a:r>
            <a:endParaRPr lang="en-US" sz="1600" dirty="0" smtClean="0"/>
          </a:p>
          <a:p>
            <a:pPr lvl="1"/>
            <a:r>
              <a:rPr lang="en-US" sz="1600" dirty="0" smtClean="0">
                <a:solidFill>
                  <a:schemeClr val="tx1"/>
                </a:solidFill>
              </a:rPr>
              <a:t>Pro </a:t>
            </a:r>
            <a:r>
              <a:rPr lang="en-US" sz="1600" dirty="0" err="1" smtClean="0">
                <a:solidFill>
                  <a:schemeClr val="tx1"/>
                </a:solidFill>
              </a:rPr>
              <a:t>JavaFX</a:t>
            </a:r>
            <a:r>
              <a:rPr lang="en-US" sz="1600" dirty="0" smtClean="0">
                <a:solidFill>
                  <a:schemeClr val="tx1"/>
                </a:solidFill>
              </a:rPr>
              <a:t> 8 by </a:t>
            </a:r>
            <a:r>
              <a:rPr lang="en-US" sz="1600" dirty="0" err="1" smtClean="0">
                <a:solidFill>
                  <a:schemeClr val="tx1"/>
                </a:solidFill>
              </a:rPr>
              <a:t>Apress</a:t>
            </a:r>
            <a:r>
              <a:rPr lang="en-US" sz="1600" dirty="0" smtClean="0">
                <a:solidFill>
                  <a:schemeClr val="tx1"/>
                </a:solidFill>
              </a:rPr>
              <a:t> Publishing </a:t>
            </a:r>
            <a:r>
              <a:rPr lang="en-US" sz="1600" dirty="0" smtClean="0"/>
              <a:t/>
            </a:r>
            <a:br>
              <a:rPr lang="en-US" sz="1600" dirty="0" smtClean="0"/>
            </a:br>
            <a:r>
              <a:rPr lang="en-US" sz="1600" dirty="0" smtClean="0">
                <a:hlinkClick r:id="rId5"/>
              </a:rPr>
              <a:t>http://www.amazon.com/Pro-JavaFX-Definitive-Building-Embedded/dp/1430265744</a:t>
            </a:r>
            <a:endParaRPr lang="en-US" sz="1600" dirty="0" smtClean="0"/>
          </a:p>
          <a:p>
            <a:pPr lvl="1"/>
            <a:r>
              <a:rPr lang="en-US" sz="1600" dirty="0" smtClean="0">
                <a:solidFill>
                  <a:schemeClr val="tx1"/>
                </a:solidFill>
              </a:rPr>
              <a:t>Java 8 Recipes by </a:t>
            </a:r>
            <a:r>
              <a:rPr lang="en-US" sz="1600" dirty="0" err="1" smtClean="0">
                <a:solidFill>
                  <a:schemeClr val="tx1"/>
                </a:solidFill>
              </a:rPr>
              <a:t>Apress</a:t>
            </a:r>
            <a:r>
              <a:rPr lang="en-US" sz="1600" dirty="0" smtClean="0">
                <a:solidFill>
                  <a:schemeClr val="tx1"/>
                </a:solidFill>
              </a:rPr>
              <a:t>  </a:t>
            </a:r>
            <a:r>
              <a:rPr lang="en-US" sz="1600" dirty="0" err="1" smtClean="0">
                <a:solidFill>
                  <a:schemeClr val="tx1"/>
                </a:solidFill>
              </a:rPr>
              <a:t>Publising</a:t>
            </a:r>
            <a:r>
              <a:rPr lang="en-US" sz="1600" dirty="0" smtClean="0">
                <a:hlinkClick r:id="rId6"/>
              </a:rPr>
              <a:t/>
            </a:r>
            <a:br>
              <a:rPr lang="en-US" sz="1600" dirty="0" smtClean="0">
                <a:hlinkClick r:id="rId6"/>
              </a:rPr>
            </a:br>
            <a:r>
              <a:rPr lang="en-US" sz="1600" dirty="0" smtClean="0">
                <a:hlinkClick r:id="rId6"/>
              </a:rPr>
              <a:t>http://www.amazon.com/Java-8-Recipes-Josh-Juneau/dp/1430268271</a:t>
            </a:r>
            <a:endParaRPr lang="en-US" sz="1600" dirty="0" smtClean="0"/>
          </a:p>
          <a:p>
            <a:pPr lvl="1"/>
            <a:r>
              <a:rPr lang="en-US" sz="1600" dirty="0" err="1" smtClean="0">
                <a:solidFill>
                  <a:schemeClr val="tx1"/>
                </a:solidFill>
              </a:rPr>
              <a:t>JavaFX</a:t>
            </a:r>
            <a:r>
              <a:rPr lang="en-US" sz="1600" dirty="0" smtClean="0">
                <a:solidFill>
                  <a:schemeClr val="tx1"/>
                </a:solidFill>
              </a:rPr>
              <a:t> Rich Client Programming on the </a:t>
            </a:r>
            <a:r>
              <a:rPr lang="en-US" sz="1600" dirty="0" err="1" smtClean="0">
                <a:solidFill>
                  <a:schemeClr val="tx1"/>
                </a:solidFill>
              </a:rPr>
              <a:t>NetBeans</a:t>
            </a:r>
            <a:r>
              <a:rPr lang="en-US" sz="1600" dirty="0" smtClean="0">
                <a:solidFill>
                  <a:schemeClr val="tx1"/>
                </a:solidFill>
              </a:rPr>
              <a:t> Platform </a:t>
            </a:r>
            <a:br>
              <a:rPr lang="en-US" sz="1600" dirty="0" smtClean="0">
                <a:solidFill>
                  <a:schemeClr val="tx1"/>
                </a:solidFill>
              </a:rPr>
            </a:br>
            <a:r>
              <a:rPr lang="en-US" sz="1600" dirty="0" err="1" smtClean="0">
                <a:hlinkClick r:id="rId7"/>
              </a:rPr>
              <a:t>JavaFX</a:t>
            </a:r>
            <a:r>
              <a:rPr lang="en-US" sz="1600" dirty="0" smtClean="0">
                <a:hlinkClick r:id="rId7"/>
              </a:rPr>
              <a:t> http://www.amazon.com/JavaFX-Client-Programming-NetBeans-Platform/dp/0321927710</a:t>
            </a:r>
            <a:endParaRPr lang="en-US" sz="1600" dirty="0" smtClean="0"/>
          </a:p>
          <a:p>
            <a:pPr>
              <a:buNone/>
            </a:pPr>
            <a:endParaRPr lang="en-US" sz="1800" dirty="0" smtClean="0"/>
          </a:p>
          <a:p>
            <a:r>
              <a:rPr lang="en-US" dirty="0" smtClean="0"/>
              <a:t>GUI Playgrounds</a:t>
            </a:r>
          </a:p>
          <a:p>
            <a:pPr lvl="1"/>
            <a:r>
              <a:rPr lang="en-US" dirty="0" err="1" smtClean="0"/>
              <a:t>JSFiddle</a:t>
            </a:r>
            <a:r>
              <a:rPr lang="en-US" dirty="0" smtClean="0"/>
              <a:t> </a:t>
            </a:r>
            <a:r>
              <a:rPr lang="en-US" dirty="0" smtClean="0">
                <a:hlinkClick r:id="rId8"/>
              </a:rPr>
              <a:t>http://jsfiddle.net/</a:t>
            </a:r>
            <a:endParaRPr lang="en-US" dirty="0" smtClean="0"/>
          </a:p>
          <a:p>
            <a:pPr lvl="1"/>
            <a:r>
              <a:rPr lang="en-US" dirty="0" smtClean="0"/>
              <a:t>Code Pen </a:t>
            </a:r>
            <a:r>
              <a:rPr lang="en-US" dirty="0" smtClean="0">
                <a:hlinkClick r:id="rId9"/>
              </a:rPr>
              <a:t>http://codepen.io/</a:t>
            </a:r>
            <a:endParaRPr lang="en-US" dirty="0" smtClean="0"/>
          </a:p>
          <a:p>
            <a:pPr lvl="1"/>
            <a:r>
              <a:rPr lang="en-US" dirty="0" smtClean="0"/>
              <a:t>JS Bin </a:t>
            </a:r>
            <a:r>
              <a:rPr lang="en-US" dirty="0" smtClean="0">
                <a:hlinkClick r:id="rId10"/>
              </a:rPr>
              <a:t>http://jsbin.com/</a:t>
            </a:r>
            <a:endParaRPr lang="en-US" dirty="0" smtClean="0"/>
          </a:p>
          <a:p>
            <a:pPr lvl="1"/>
            <a:r>
              <a:rPr lang="en-US" dirty="0" err="1" smtClean="0"/>
              <a:t>Dabblet</a:t>
            </a:r>
            <a:r>
              <a:rPr lang="en-US" dirty="0" smtClean="0"/>
              <a:t> </a:t>
            </a:r>
            <a:r>
              <a:rPr lang="en-US" dirty="0" smtClean="0">
                <a:hlinkClick r:id="rId11"/>
              </a:rPr>
              <a:t>http://dabblet.com/</a:t>
            </a:r>
            <a:endParaRPr lang="en-US" dirty="0" smtClean="0"/>
          </a:p>
          <a:p>
            <a:pPr lvl="1"/>
            <a:r>
              <a:rPr lang="en-US" dirty="0" smtClean="0"/>
              <a:t>Apple’s Swift Language </a:t>
            </a:r>
            <a:r>
              <a:rPr lang="en-US" dirty="0" smtClean="0">
                <a:hlinkClick r:id="rId12"/>
              </a:rPr>
              <a:t>https://developer.apple.com/swift/</a:t>
            </a:r>
            <a:endParaRPr lang="en-US" dirty="0" smtClean="0"/>
          </a:p>
          <a:p>
            <a:pPr lvl="1"/>
            <a:r>
              <a:rPr lang="en-US" dirty="0" err="1" smtClean="0"/>
              <a:t>SnapCode</a:t>
            </a:r>
            <a:r>
              <a:rPr lang="en-US" dirty="0" smtClean="0"/>
              <a:t> by Report Mill </a:t>
            </a:r>
            <a:r>
              <a:rPr lang="en-US" dirty="0" smtClean="0">
                <a:hlinkClick r:id="rId13"/>
              </a:rPr>
              <a:t>http://www.reportmill.com/snap/</a:t>
            </a:r>
            <a:endParaRPr lang="en-US" dirty="0" smtClean="0"/>
          </a:p>
          <a:p>
            <a:pPr lvl="1"/>
            <a:r>
              <a:rPr lang="en-US" dirty="0" smtClean="0"/>
              <a:t>FX Playground </a:t>
            </a:r>
            <a:r>
              <a:rPr lang="en-US" dirty="0" smtClean="0">
                <a:hlinkClick r:id="rId14"/>
              </a:rPr>
              <a:t>https://bitbucket.org/cdea/fxplayground</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Content Placeholder 2"/>
          <p:cNvSpPr>
            <a:spLocks noGrp="1"/>
          </p:cNvSpPr>
          <p:nvPr>
            <p:ph idx="1"/>
          </p:nvPr>
        </p:nvSpPr>
        <p:spPr/>
        <p:txBody>
          <a:bodyPr>
            <a:normAutofit/>
          </a:bodyPr>
          <a:lstStyle/>
          <a:p>
            <a:r>
              <a:rPr lang="en-US" sz="1800" dirty="0" smtClean="0"/>
              <a:t>Languages Supported</a:t>
            </a:r>
          </a:p>
          <a:p>
            <a:pPr lvl="1"/>
            <a:r>
              <a:rPr lang="nl-NL" sz="1600" dirty="0" smtClean="0"/>
              <a:t>Groovy </a:t>
            </a:r>
            <a:r>
              <a:rPr lang="nl-NL" sz="1600" dirty="0" smtClean="0">
                <a:hlinkClick r:id="rId3"/>
              </a:rPr>
              <a:t>http://groovy.codehaus.org/</a:t>
            </a:r>
            <a:endParaRPr lang="nl-NL" sz="1600" dirty="0" smtClean="0"/>
          </a:p>
          <a:p>
            <a:pPr lvl="1"/>
            <a:r>
              <a:rPr lang="nl-NL" sz="1600" dirty="0" smtClean="0"/>
              <a:t>GroovyFX </a:t>
            </a:r>
            <a:r>
              <a:rPr lang="nl-NL" sz="1600" dirty="0" smtClean="0">
                <a:hlinkClick r:id="rId4"/>
              </a:rPr>
              <a:t>http://groovyfx.org/</a:t>
            </a:r>
            <a:endParaRPr lang="nl-NL" sz="1600" dirty="0" smtClean="0"/>
          </a:p>
          <a:p>
            <a:pPr lvl="1"/>
            <a:r>
              <a:rPr lang="nl-NL" sz="1600" dirty="0" smtClean="0"/>
              <a:t>Jython </a:t>
            </a:r>
            <a:r>
              <a:rPr lang="nl-NL" sz="1600" dirty="0" smtClean="0">
                <a:hlinkClick r:id="rId5"/>
              </a:rPr>
              <a:t>http://www.jython.org/</a:t>
            </a:r>
            <a:endParaRPr lang="nl-NL" sz="1600" dirty="0" smtClean="0"/>
          </a:p>
          <a:p>
            <a:pPr lvl="1"/>
            <a:r>
              <a:rPr lang="nl-NL" sz="1600" dirty="0" smtClean="0"/>
              <a:t>JRuby </a:t>
            </a:r>
            <a:r>
              <a:rPr lang="nl-NL" sz="1600" dirty="0" smtClean="0">
                <a:hlinkClick r:id="rId6"/>
              </a:rPr>
              <a:t>http://jruby.org/</a:t>
            </a:r>
            <a:endParaRPr lang="nl-NL" sz="1600" dirty="0" smtClean="0"/>
          </a:p>
          <a:p>
            <a:pPr lvl="1"/>
            <a:r>
              <a:rPr lang="nl-NL" sz="1600" dirty="0" smtClean="0"/>
              <a:t>Scala </a:t>
            </a:r>
            <a:r>
              <a:rPr lang="nl-NL" sz="1600" dirty="0" smtClean="0">
                <a:hlinkClick r:id="rId7"/>
              </a:rPr>
              <a:t>http://www.scala-lang.org/</a:t>
            </a:r>
            <a:endParaRPr lang="nl-NL" sz="1600" dirty="0" smtClean="0"/>
          </a:p>
          <a:p>
            <a:pPr lvl="1"/>
            <a:r>
              <a:rPr lang="nl-NL" sz="1600" dirty="0" smtClean="0"/>
              <a:t>Clojure </a:t>
            </a:r>
            <a:r>
              <a:rPr lang="nl-NL" sz="1600" dirty="0" smtClean="0">
                <a:hlinkClick r:id="rId8"/>
              </a:rPr>
              <a:t>http://clojure.org/</a:t>
            </a:r>
            <a:endParaRPr lang="en-US" sz="1600" dirty="0" smtClean="0"/>
          </a:p>
          <a:p>
            <a:r>
              <a:rPr lang="en-US" sz="1800" dirty="0" smtClean="0"/>
              <a:t>Technical Debt by Ward Cunningham </a:t>
            </a:r>
            <a:r>
              <a:rPr lang="en-US" sz="1800" dirty="0" smtClean="0">
                <a:hlinkClick r:id="rId9"/>
              </a:rPr>
              <a:t>https://www.youtube.com/watch?v=pqeJFYwnkjE</a:t>
            </a:r>
            <a:endParaRPr lang="en-US" sz="1800" dirty="0" smtClean="0"/>
          </a:p>
          <a:p>
            <a:r>
              <a:rPr lang="en-US" sz="1800" dirty="0" smtClean="0"/>
              <a:t>Technical Debt: Don't Go Bankrupt By Philippe </a:t>
            </a:r>
            <a:r>
              <a:rPr lang="en-US" sz="1800" dirty="0" err="1" smtClean="0"/>
              <a:t>Kruchten</a:t>
            </a:r>
            <a:r>
              <a:rPr lang="en-US" sz="1800" dirty="0" smtClean="0"/>
              <a:t/>
            </a:r>
            <a:br>
              <a:rPr lang="en-US" sz="1800" dirty="0" smtClean="0"/>
            </a:br>
            <a:r>
              <a:rPr lang="en-US" sz="1800" dirty="0" smtClean="0">
                <a:hlinkClick r:id="rId10"/>
              </a:rPr>
              <a:t>https://www.youtube.com/watch?v=ZUYIFLfyxoI</a:t>
            </a:r>
            <a:endParaRPr lang="en-US" sz="1800" dirty="0" smtClean="0"/>
          </a:p>
          <a:p>
            <a:r>
              <a:rPr lang="en-US" sz="1800" dirty="0" smtClean="0"/>
              <a:t>Ace IDE </a:t>
            </a:r>
            <a:r>
              <a:rPr lang="en-US" sz="1800" dirty="0" smtClean="0">
                <a:hlinkClick r:id="rId11"/>
              </a:rPr>
              <a:t>http://ace.c9.io/</a:t>
            </a:r>
            <a:endParaRPr lang="en-US"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a:stretch>
            <a:fillRect/>
          </a:stretch>
        </p:blipFill>
        <p:spPr bwMode="auto">
          <a:xfrm>
            <a:off x="548030" y="936279"/>
            <a:ext cx="3947770" cy="4885854"/>
          </a:xfrm>
          <a:prstGeom prst="rect">
            <a:avLst/>
          </a:prstGeom>
          <a:noFill/>
          <a:ln w="9525">
            <a:noFill/>
            <a:miter lim="800000"/>
            <a:headEnd/>
            <a:tailEnd/>
          </a:ln>
        </p:spPr>
      </p:pic>
      <p:pic>
        <p:nvPicPr>
          <p:cNvPr id="55299" name="Picture 3"/>
          <p:cNvPicPr>
            <a:picLocks noChangeAspect="1" noChangeArrowheads="1"/>
          </p:cNvPicPr>
          <p:nvPr/>
        </p:nvPicPr>
        <p:blipFill>
          <a:blip r:embed="rId4" cstate="print"/>
          <a:srcRect/>
          <a:stretch>
            <a:fillRect/>
          </a:stretch>
        </p:blipFill>
        <p:spPr bwMode="auto">
          <a:xfrm>
            <a:off x="4709540" y="914400"/>
            <a:ext cx="3987167"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2" name="Picture 2" descr="http://ecx.images-amazon.com/images/I/51Mi6trI0zL.jpg"/>
          <p:cNvPicPr>
            <a:picLocks noChangeAspect="1" noChangeArrowheads="1"/>
          </p:cNvPicPr>
          <p:nvPr/>
        </p:nvPicPr>
        <p:blipFill>
          <a:blip r:embed="rId2" cstate="print"/>
          <a:srcRect/>
          <a:stretch>
            <a:fillRect/>
          </a:stretch>
        </p:blipFill>
        <p:spPr bwMode="auto">
          <a:xfrm>
            <a:off x="685800" y="1066800"/>
            <a:ext cx="3763902" cy="4646792"/>
          </a:xfrm>
          <a:prstGeom prst="rect">
            <a:avLst/>
          </a:prstGeom>
          <a:noFill/>
        </p:spPr>
      </p:pic>
      <p:pic>
        <p:nvPicPr>
          <p:cNvPr id="56326" name="Picture 6" descr="http://ecx.images-amazon.com/images/I/51JnsX8BO1L.jpg"/>
          <p:cNvPicPr>
            <a:picLocks noChangeAspect="1" noChangeArrowheads="1"/>
          </p:cNvPicPr>
          <p:nvPr/>
        </p:nvPicPr>
        <p:blipFill>
          <a:blip r:embed="rId3" cstate="print"/>
          <a:srcRect/>
          <a:stretch>
            <a:fillRect/>
          </a:stretch>
        </p:blipFill>
        <p:spPr bwMode="auto">
          <a:xfrm>
            <a:off x="4953000" y="990600"/>
            <a:ext cx="3286125" cy="4762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200"/>
            <a:ext cx="8229600" cy="1219200"/>
          </a:xfrm>
        </p:spPr>
        <p:txBody>
          <a:bodyPr>
            <a:normAutofit fontScale="90000"/>
          </a:bodyPr>
          <a:lstStyle/>
          <a:p>
            <a:r>
              <a:rPr lang="en-US" dirty="0" smtClean="0"/>
              <a:t>Have you ever shipped prototype code into production?</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524000" y="1828800"/>
            <a:ext cx="6145212" cy="45209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457200"/>
            <a:ext cx="7924800" cy="5638800"/>
          </a:xfrm>
        </p:spPr>
        <p:txBody>
          <a:bodyPr>
            <a:normAutofit fontScale="77500" lnSpcReduction="20000"/>
          </a:bodyPr>
          <a:lstStyle/>
          <a:p>
            <a:pPr>
              <a:buNone/>
            </a:pPr>
            <a:r>
              <a:rPr lang="en-US" sz="3600" dirty="0" smtClean="0"/>
              <a:t>Technical Debt \ˈ</a:t>
            </a:r>
            <a:r>
              <a:rPr lang="en-US" sz="3600" dirty="0" err="1" smtClean="0"/>
              <a:t>tek-ni-kəl</a:t>
            </a:r>
            <a:r>
              <a:rPr lang="en-US" sz="3600" dirty="0" smtClean="0"/>
              <a:t> ˈ</a:t>
            </a:r>
            <a:r>
              <a:rPr lang="en-US" sz="3600" dirty="0" err="1" smtClean="0"/>
              <a:t>det</a:t>
            </a:r>
            <a:r>
              <a:rPr lang="en-US" sz="3600" dirty="0" smtClean="0"/>
              <a:t>\ - </a:t>
            </a:r>
          </a:p>
          <a:p>
            <a:pPr>
              <a:buNone/>
            </a:pPr>
            <a:endParaRPr lang="en-US" sz="4000" dirty="0" smtClean="0">
              <a:latin typeface="Bookman Old Style" pitchFamily="18" charset="0"/>
            </a:endParaRPr>
          </a:p>
          <a:p>
            <a:pPr>
              <a:buNone/>
            </a:pPr>
            <a:r>
              <a:rPr lang="en-US" sz="4000" dirty="0" smtClean="0">
                <a:latin typeface="Bookman Old Style" pitchFamily="18" charset="0"/>
              </a:rPr>
              <a:t>“</a:t>
            </a:r>
            <a:r>
              <a:rPr lang="en-US" sz="4000" dirty="0" smtClean="0">
                <a:solidFill>
                  <a:schemeClr val="accent2">
                    <a:lumMod val="60000"/>
                    <a:lumOff val="40000"/>
                  </a:schemeClr>
                </a:solidFill>
                <a:latin typeface="Bookman Old Style" pitchFamily="18" charset="0"/>
              </a:rPr>
              <a:t>Shipping</a:t>
            </a:r>
            <a:r>
              <a:rPr lang="en-US" sz="4000" dirty="0" smtClean="0">
                <a:latin typeface="Bookman Old Style" pitchFamily="18" charset="0"/>
              </a:rPr>
              <a:t> </a:t>
            </a:r>
            <a:r>
              <a:rPr lang="en-US" sz="4000" dirty="0" smtClean="0">
                <a:solidFill>
                  <a:schemeClr val="accent2">
                    <a:lumMod val="60000"/>
                    <a:lumOff val="40000"/>
                  </a:schemeClr>
                </a:solidFill>
                <a:latin typeface="Bookman Old Style" pitchFamily="18" charset="0"/>
              </a:rPr>
              <a:t>first time code</a:t>
            </a:r>
            <a:r>
              <a:rPr lang="en-US" sz="4000" dirty="0" smtClean="0">
                <a:latin typeface="Bookman Old Style" pitchFamily="18" charset="0"/>
              </a:rPr>
              <a:t> is like going into debt. A little debt speeds development so long as it is paid back promptly with a rewrite… </a:t>
            </a:r>
            <a:r>
              <a:rPr lang="en-US" sz="4000" dirty="0" smtClean="0">
                <a:solidFill>
                  <a:schemeClr val="accent2">
                    <a:lumMod val="60000"/>
                    <a:lumOff val="40000"/>
                  </a:schemeClr>
                </a:solidFill>
                <a:latin typeface="Bookman Old Style" pitchFamily="18" charset="0"/>
              </a:rPr>
              <a:t>The danger occurs when the debt is not repaid.</a:t>
            </a:r>
            <a:r>
              <a:rPr lang="en-US" sz="2800" dirty="0" smtClean="0"/>
              <a:t> Every minute spent on </a:t>
            </a:r>
            <a:r>
              <a:rPr lang="en-US" sz="2800" dirty="0" smtClean="0">
                <a:solidFill>
                  <a:srgbClr val="FF0000"/>
                </a:solidFill>
              </a:rPr>
              <a:t>not-quite-right code</a:t>
            </a:r>
            <a:r>
              <a:rPr lang="en-US" sz="2800" dirty="0" smtClean="0"/>
              <a:t> counts as interest on that debt. Entire engineering organizations can be brought to a stand-still under the debt load of an unconsolidated implementation.</a:t>
            </a:r>
            <a:endParaRPr lang="en-US" dirty="0" smtClean="0"/>
          </a:p>
          <a:p>
            <a:pPr>
              <a:buNone/>
            </a:pPr>
            <a:endParaRPr lang="en-US" dirty="0" smtClean="0"/>
          </a:p>
          <a:p>
            <a:pPr>
              <a:buNone/>
            </a:pPr>
            <a:r>
              <a:rPr lang="en-US" sz="4000" dirty="0" smtClean="0">
                <a:solidFill>
                  <a:schemeClr val="accent2">
                    <a:lumMod val="60000"/>
                    <a:lumOff val="40000"/>
                  </a:schemeClr>
                </a:solidFill>
                <a:latin typeface="Bookman Old Style" pitchFamily="18" charset="0"/>
              </a:rPr>
              <a:t>		</a:t>
            </a:r>
            <a:r>
              <a:rPr lang="en-US" sz="4000" dirty="0" smtClean="0">
                <a:latin typeface="Batang" pitchFamily="18" charset="-127"/>
                <a:ea typeface="Batang" pitchFamily="18" charset="-127"/>
              </a:rPr>
              <a:t>-- Ward Cunningham,</a:t>
            </a:r>
          </a:p>
          <a:p>
            <a:pPr>
              <a:buNone/>
            </a:pPr>
            <a:r>
              <a:rPr lang="en-US" sz="4000" dirty="0" smtClean="0">
                <a:latin typeface="Batang" pitchFamily="18" charset="-127"/>
                <a:ea typeface="Batang" pitchFamily="18" charset="-127"/>
              </a:rPr>
              <a:t>				OOPSLA 1992</a:t>
            </a:r>
          </a:p>
          <a:p>
            <a:pPr>
              <a:buNone/>
            </a:pPr>
            <a:r>
              <a:rPr lang="en-US" sz="4000" dirty="0" smtClean="0">
                <a:latin typeface="Batang" pitchFamily="18" charset="-127"/>
                <a:ea typeface="Batang" pitchFamily="18" charset="-127"/>
              </a:rPr>
              <a:t>				Inventor of Wiki</a:t>
            </a:r>
            <a:endParaRPr lang="en-US" sz="4000"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533400" y="228600"/>
            <a:ext cx="8229600" cy="2743200"/>
          </a:xfrm>
        </p:spPr>
        <p:txBody>
          <a:bodyPr>
            <a:normAutofit/>
          </a:bodyPr>
          <a:lstStyle/>
          <a:p>
            <a:r>
              <a:rPr lang="en-US" dirty="0" smtClean="0"/>
              <a:t>In other words, </a:t>
            </a:r>
            <a:r>
              <a:rPr lang="en-US" dirty="0" smtClean="0">
                <a:solidFill>
                  <a:schemeClr val="accent2">
                    <a:lumMod val="60000"/>
                    <a:lumOff val="40000"/>
                  </a:schemeClr>
                </a:solidFill>
              </a:rPr>
              <a:t>Shipping first time code is the same as prototype code (smelly, hacky) ending up in production code.</a:t>
            </a:r>
          </a:p>
        </p:txBody>
      </p:sp>
      <p:pic>
        <p:nvPicPr>
          <p:cNvPr id="6" name="Picture 2"/>
          <p:cNvPicPr>
            <a:picLocks noChangeAspect="1" noChangeArrowheads="1"/>
          </p:cNvPicPr>
          <p:nvPr/>
        </p:nvPicPr>
        <p:blipFill>
          <a:blip r:embed="rId2" cstate="print"/>
          <a:srcRect/>
          <a:stretch>
            <a:fillRect/>
          </a:stretch>
        </p:blipFill>
        <p:spPr bwMode="auto">
          <a:xfrm>
            <a:off x="5410200" y="2362200"/>
            <a:ext cx="2435093" cy="35750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3400" y="533400"/>
            <a:ext cx="7924800" cy="53547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3030</TotalTime>
  <Words>1680</Words>
  <Application>Microsoft Office PowerPoint</Application>
  <PresentationFormat>On-screen Show (4:3)</PresentationFormat>
  <Paragraphs>366</Paragraphs>
  <Slides>35</Slides>
  <Notes>17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Paper</vt:lpstr>
      <vt:lpstr>JavaFX Coding Playground  BoF 2730</vt:lpstr>
      <vt:lpstr>Slide 2</vt:lpstr>
      <vt:lpstr>Slide 3</vt:lpstr>
      <vt:lpstr>Slide 4</vt:lpstr>
      <vt:lpstr>Slide 5</vt:lpstr>
      <vt:lpstr>Have you ever shipped prototype code into production?</vt:lpstr>
      <vt:lpstr>Slide 7</vt:lpstr>
      <vt:lpstr>In other words, Shipping first time code is the same as prototype code (smelly, hacky) ending up in production code.</vt:lpstr>
      <vt:lpstr>Slide 9</vt:lpstr>
      <vt:lpstr>Slide 10</vt:lpstr>
      <vt:lpstr>Slide 11</vt:lpstr>
      <vt:lpstr>What is a Coding Playground? </vt:lpstr>
      <vt:lpstr>Key Benefits to Using Playgrounds</vt:lpstr>
      <vt:lpstr>Coding Playgrounds </vt:lpstr>
      <vt:lpstr>FX Playground’s Capabilities</vt:lpstr>
      <vt:lpstr>Slide 16</vt:lpstr>
      <vt:lpstr>FX Playground’s Capabilities</vt:lpstr>
      <vt:lpstr>Slide 18</vt:lpstr>
      <vt:lpstr>FX Playground’s Capabilities</vt:lpstr>
      <vt:lpstr>Slide 20</vt:lpstr>
      <vt:lpstr>Slide 21</vt:lpstr>
      <vt:lpstr>Slide 22</vt:lpstr>
      <vt:lpstr>Slide 23</vt:lpstr>
      <vt:lpstr>Slide 24</vt:lpstr>
      <vt:lpstr>FX Playground’s Capabilities</vt:lpstr>
      <vt:lpstr>Slide 26</vt:lpstr>
      <vt:lpstr>FX Playground’s Capabilities</vt:lpstr>
      <vt:lpstr>Slide 28</vt:lpstr>
      <vt:lpstr>Slide 29</vt:lpstr>
      <vt:lpstr>Slide 30</vt:lpstr>
      <vt:lpstr>Slide 31</vt:lpstr>
      <vt:lpstr>Slide 32</vt:lpstr>
      <vt:lpstr>Pictures and Attributions  (Creative Commons)</vt:lpstr>
      <vt:lpstr>References:</vt:lpstr>
      <vt:lpstr>References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JavaFX Coding Playground  BoF 2730</dc:title>
  <dc:creator>cdea</dc:creator>
  <cp:lastModifiedBy>cdea</cp:lastModifiedBy>
  <cp:revision>251</cp:revision>
  <dcterms:created xsi:type="dcterms:W3CDTF">2014-09-02T03:31:53Z</dcterms:created>
  <dcterms:modified xsi:type="dcterms:W3CDTF">2014-09-22T07:28:57Z</dcterms:modified>
</cp:coreProperties>
</file>