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 id="2147483879" r:id="rId2"/>
  </p:sldMasterIdLst>
  <p:notesMasterIdLst>
    <p:notesMasterId r:id="rId24"/>
  </p:notesMasterIdLst>
  <p:handoutMasterIdLst>
    <p:handoutMasterId r:id="rId25"/>
  </p:handoutMasterIdLst>
  <p:sldIdLst>
    <p:sldId id="1072" r:id="rId3"/>
    <p:sldId id="1077" r:id="rId4"/>
    <p:sldId id="1078" r:id="rId5"/>
    <p:sldId id="1079" r:id="rId6"/>
    <p:sldId id="1080" r:id="rId7"/>
    <p:sldId id="1057" r:id="rId8"/>
    <p:sldId id="1081" r:id="rId9"/>
    <p:sldId id="1056" r:id="rId10"/>
    <p:sldId id="1060" r:id="rId11"/>
    <p:sldId id="1063" r:id="rId12"/>
    <p:sldId id="1073" r:id="rId13"/>
    <p:sldId id="1082" r:id="rId14"/>
    <p:sldId id="1083" r:id="rId15"/>
    <p:sldId id="1084" r:id="rId16"/>
    <p:sldId id="1085" r:id="rId17"/>
    <p:sldId id="1086" r:id="rId18"/>
    <p:sldId id="1075" r:id="rId19"/>
    <p:sldId id="1074" r:id="rId20"/>
    <p:sldId id="1087" r:id="rId21"/>
    <p:sldId id="1071" r:id="rId22"/>
    <p:sldId id="107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13D58C-751D-634B-A365-0E2287E4D5BA}">
          <p14:sldIdLst>
            <p14:sldId id="1072"/>
            <p14:sldId id="1077"/>
            <p14:sldId id="1078"/>
            <p14:sldId id="1079"/>
            <p14:sldId id="1080"/>
            <p14:sldId id="1057"/>
            <p14:sldId id="1081"/>
            <p14:sldId id="1056"/>
            <p14:sldId id="1060"/>
            <p14:sldId id="1063"/>
            <p14:sldId id="1073"/>
            <p14:sldId id="1082"/>
            <p14:sldId id="1083"/>
            <p14:sldId id="1084"/>
            <p14:sldId id="1085"/>
            <p14:sldId id="1086"/>
            <p14:sldId id="1075"/>
            <p14:sldId id="1074"/>
            <p14:sldId id="1087"/>
            <p14:sldId id="1071"/>
            <p14:sldId id="10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DEDEDE"/>
    <a:srgbClr val="DEB400"/>
    <a:srgbClr val="FF9933"/>
    <a:srgbClr val="CC0000"/>
    <a:srgbClr val="FFF3F3"/>
    <a:srgbClr val="FFE7E7"/>
    <a:srgbClr val="FFDDDD"/>
    <a:srgbClr val="64426E"/>
    <a:srgbClr val="805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8" autoAdjust="0"/>
    <p:restoredTop sz="94730" autoAdjust="0"/>
  </p:normalViewPr>
  <p:slideViewPr>
    <p:cSldViewPr snapToGrid="0">
      <p:cViewPr varScale="1">
        <p:scale>
          <a:sx n="83" d="100"/>
          <a:sy n="83" d="100"/>
        </p:scale>
        <p:origin x="-1152" y="-90"/>
      </p:cViewPr>
      <p:guideLst>
        <p:guide orient="horz" pos="1658"/>
        <p:guide orient="horz" pos="2174"/>
        <p:guide orient="horz" pos="568"/>
        <p:guide orient="horz" pos="901"/>
        <p:guide orient="horz" pos="2519"/>
        <p:guide pos="309"/>
        <p:guide pos="4085"/>
        <p:guide pos="575"/>
        <p:guide pos="2302"/>
        <p:guide pos="3106"/>
        <p:guide pos="4612"/>
        <p:guide pos="2878"/>
        <p:guide pos="5183"/>
        <p:guide pos="2655"/>
      </p:guideLst>
    </p:cSldViewPr>
  </p:slideViewPr>
  <p:notesTextViewPr>
    <p:cViewPr>
      <p:scale>
        <a:sx n="100" d="100"/>
        <a:sy n="100" d="100"/>
      </p:scale>
      <p:origin x="0" y="0"/>
    </p:cViewPr>
  </p:notesTextViewPr>
  <p:sorterViewPr>
    <p:cViewPr>
      <p:scale>
        <a:sx n="140" d="100"/>
        <a:sy n="140" d="100"/>
      </p:scale>
      <p:origin x="0" y="0"/>
    </p:cViewPr>
  </p:sorterViewPr>
  <p:notesViewPr>
    <p:cSldViewPr snapToGrid="0" showGuides="1">
      <p:cViewPr varScale="1">
        <p:scale>
          <a:sx n="71" d="100"/>
          <a:sy n="71" d="100"/>
        </p:scale>
        <p:origin x="-3378" y="-114"/>
      </p:cViewPr>
      <p:guideLst>
        <p:guide orient="horz" pos="2880"/>
        <p:guide pos="2160"/>
        <p:guide pos="304"/>
        <p:guide pos="40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dirty="0">
              <a:solidFill>
                <a:schemeClr val="tx1">
                  <a:lumMod val="50000"/>
                  <a:lumOff val="50000"/>
                </a:schemeClr>
              </a:solidFill>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05CF2423-EDC2-0C49-8070-F9F6B835F19F}" type="datetimeFigureOut">
              <a:rPr lang="en-US" smtClean="0">
                <a:solidFill>
                  <a:schemeClr val="tx1">
                    <a:lumMod val="50000"/>
                    <a:lumOff val="50000"/>
                  </a:schemeClr>
                </a:solidFill>
              </a:rPr>
              <a:t>9/26/2014</a:t>
            </a:fld>
            <a:endParaRPr lang="en-US" dirty="0">
              <a:solidFill>
                <a:schemeClr val="tx1">
                  <a:lumMod val="50000"/>
                  <a:lumOff val="50000"/>
                </a:schemeClr>
              </a:solidFill>
            </a:endParaRPr>
          </a:p>
        </p:txBody>
      </p:sp>
      <p:sp>
        <p:nvSpPr>
          <p:cNvPr id="4" name="Footer Placeholder 3"/>
          <p:cNvSpPr>
            <a:spLocks noGrp="1"/>
          </p:cNvSpPr>
          <p:nvPr>
            <p:ph type="ftr" sz="quarter" idx="2"/>
          </p:nvPr>
        </p:nvSpPr>
        <p:spPr bwMode="gray">
          <a:xfrm>
            <a:off x="397543" y="8591084"/>
            <a:ext cx="2232212" cy="457200"/>
          </a:xfrm>
          <a:prstGeom prst="rect">
            <a:avLst/>
          </a:prstGeom>
        </p:spPr>
        <p:txBody>
          <a:bodyPr vert="horz" lIns="91440" tIns="45720" rIns="91440" bIns="45720" rtlCol="0" anchor="b"/>
          <a:lstStyle>
            <a:lvl1pPr algn="l">
              <a:defRPr sz="1200"/>
            </a:lvl1pPr>
          </a:lstStyle>
          <a:p>
            <a:r>
              <a:rPr lang="en-US" dirty="0" smtClean="0">
                <a:solidFill>
                  <a:schemeClr val="tx1">
                    <a:lumMod val="50000"/>
                    <a:lumOff val="50000"/>
                  </a:schemeClr>
                </a:solidFill>
              </a:rPr>
              <a:t>© </a:t>
            </a:r>
            <a:r>
              <a:rPr lang="en-US" dirty="0" err="1" smtClean="0">
                <a:solidFill>
                  <a:schemeClr val="tx1">
                    <a:lumMod val="50000"/>
                    <a:lumOff val="50000"/>
                  </a:schemeClr>
                </a:solidFill>
              </a:rPr>
              <a:t>Bromium</a:t>
            </a:r>
            <a:r>
              <a:rPr lang="en-US" dirty="0" smtClean="0">
                <a:solidFill>
                  <a:schemeClr val="tx1">
                    <a:lumMod val="50000"/>
                    <a:lumOff val="50000"/>
                  </a:schemeClr>
                </a:solidFill>
              </a:rPr>
              <a:t> Confidential</a:t>
            </a:r>
            <a:endParaRPr lang="en-US" dirty="0">
              <a:solidFill>
                <a:schemeClr val="tx1">
                  <a:lumMod val="50000"/>
                  <a:lumOff val="50000"/>
                </a:schemeClr>
              </a:solidFill>
            </a:endParaRPr>
          </a:p>
        </p:txBody>
      </p:sp>
      <p:sp>
        <p:nvSpPr>
          <p:cNvPr id="5" name="Slide Number Placeholder 4"/>
          <p:cNvSpPr>
            <a:spLocks noGrp="1"/>
          </p:cNvSpPr>
          <p:nvPr>
            <p:ph type="sldNum" sz="quarter" idx="3"/>
          </p:nvPr>
        </p:nvSpPr>
        <p:spPr bwMode="gray">
          <a:xfrm>
            <a:off x="3522113" y="8591084"/>
            <a:ext cx="2971800" cy="457200"/>
          </a:xfrm>
          <a:prstGeom prst="rect">
            <a:avLst/>
          </a:prstGeom>
        </p:spPr>
        <p:txBody>
          <a:bodyPr vert="horz" lIns="91440" tIns="45720" rIns="91440" bIns="45720" rtlCol="0" anchor="b"/>
          <a:lstStyle>
            <a:lvl1pPr algn="r">
              <a:defRPr sz="1200"/>
            </a:lvl1pPr>
          </a:lstStyle>
          <a:p>
            <a:fld id="{C4C8824A-5CE7-4E4D-BECD-9518F6A691FA}" type="slidenum">
              <a:rPr lang="en-US" smtClean="0">
                <a:solidFill>
                  <a:schemeClr val="tx1">
                    <a:lumMod val="50000"/>
                    <a:lumOff val="50000"/>
                  </a:schemeClr>
                </a:solidFill>
              </a:rPr>
              <a:t>‹#›</a:t>
            </a:fld>
            <a:endParaRPr lang="en-US" dirty="0">
              <a:solidFill>
                <a:schemeClr val="tx1">
                  <a:lumMod val="50000"/>
                  <a:lumOff val="50000"/>
                </a:schemeClr>
              </a:solidFill>
            </a:endParaRPr>
          </a:p>
        </p:txBody>
      </p:sp>
      <p:grpSp>
        <p:nvGrpSpPr>
          <p:cNvPr id="6" name="Group 5"/>
          <p:cNvGrpSpPr/>
          <p:nvPr/>
        </p:nvGrpSpPr>
        <p:grpSpPr bwMode="gray">
          <a:xfrm>
            <a:off x="154622" y="8777302"/>
            <a:ext cx="226302" cy="260764"/>
            <a:chOff x="467476" y="589876"/>
            <a:chExt cx="447664" cy="515836"/>
          </a:xfrm>
        </p:grpSpPr>
        <p:sp>
          <p:nvSpPr>
            <p:cNvPr id="7"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0843313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solidFill>
                  <a:schemeClr val="tx1">
                    <a:lumMod val="50000"/>
                    <a:lumOff val="50000"/>
                  </a:schemeClr>
                </a:solidFill>
              </a:defRPr>
            </a:lvl1pPr>
          </a:lstStyle>
          <a:p>
            <a:endParaRPr lang="en-US" dirty="0"/>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solidFill>
                  <a:schemeClr val="tx1">
                    <a:lumMod val="50000"/>
                    <a:lumOff val="50000"/>
                  </a:schemeClr>
                </a:solidFill>
              </a:defRPr>
            </a:lvl1pPr>
          </a:lstStyle>
          <a:p>
            <a:fld id="{BB4A4FF9-5B3A-471E-BF80-5238A85C5DFB}" type="datetimeFigureOut">
              <a:rPr lang="en-US" smtClean="0"/>
              <a:pPr/>
              <a:t>9/26/2014</a:t>
            </a:fld>
            <a:endParaRPr lang="en-US" dirty="0"/>
          </a:p>
        </p:txBody>
      </p:sp>
      <p:sp>
        <p:nvSpPr>
          <p:cNvPr id="4" name="Slide Image Placeholder 3"/>
          <p:cNvSpPr>
            <a:spLocks noGrp="1" noRot="1" noChangeAspect="1"/>
          </p:cNvSpPr>
          <p:nvPr>
            <p:ph type="sldImg" idx="2"/>
          </p:nvPr>
        </p:nvSpPr>
        <p:spPr>
          <a:xfrm>
            <a:off x="482600" y="685800"/>
            <a:ext cx="5910263" cy="332452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82600" y="4249271"/>
            <a:ext cx="5910264"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bwMode="gray">
          <a:xfrm>
            <a:off x="398109" y="8591084"/>
            <a:ext cx="2971800" cy="457200"/>
          </a:xfrm>
          <a:prstGeom prst="rect">
            <a:avLst/>
          </a:prstGeom>
        </p:spPr>
        <p:txBody>
          <a:bodyPr vert="horz" lIns="91440" tIns="45720" rIns="91440" bIns="45720" rtlCol="0" anchor="b"/>
          <a:lstStyle>
            <a:lvl1pPr>
              <a:defRPr lang="en-US" sz="1200" smtClean="0">
                <a:solidFill>
                  <a:schemeClr val="tx1">
                    <a:lumMod val="50000"/>
                    <a:lumOff val="50000"/>
                  </a:schemeClr>
                </a:solidFill>
              </a:defRPr>
            </a:lvl1pPr>
          </a:lstStyle>
          <a:p>
            <a:r>
              <a:rPr lang="en-US" smtClean="0"/>
              <a:t>© Bromium Confidential</a:t>
            </a:r>
            <a:endParaRPr lang="en-US" dirty="0"/>
          </a:p>
        </p:txBody>
      </p:sp>
      <p:sp>
        <p:nvSpPr>
          <p:cNvPr id="7" name="Slide Number Placeholder 6"/>
          <p:cNvSpPr>
            <a:spLocks noGrp="1"/>
          </p:cNvSpPr>
          <p:nvPr>
            <p:ph type="sldNum" sz="quarter" idx="5"/>
          </p:nvPr>
        </p:nvSpPr>
        <p:spPr bwMode="gray">
          <a:xfrm>
            <a:off x="3521544" y="8591084"/>
            <a:ext cx="2971800" cy="457200"/>
          </a:xfrm>
          <a:prstGeom prst="rect">
            <a:avLst/>
          </a:prstGeom>
        </p:spPr>
        <p:txBody>
          <a:bodyPr vert="horz" lIns="91440" tIns="45720" rIns="91440" bIns="45720" rtlCol="0" anchor="b"/>
          <a:lstStyle>
            <a:lvl1pPr algn="r">
              <a:defRPr sz="1200">
                <a:solidFill>
                  <a:schemeClr val="tx1">
                    <a:lumMod val="50000"/>
                    <a:lumOff val="50000"/>
                  </a:schemeClr>
                </a:solidFill>
              </a:defRPr>
            </a:lvl1pPr>
          </a:lstStyle>
          <a:p>
            <a:fld id="{B9923058-BF39-4AA8-A361-74F650C15FFB}" type="slidenum">
              <a:rPr lang="en-US" smtClean="0"/>
              <a:pPr/>
              <a:t>‹#›</a:t>
            </a:fld>
            <a:endParaRPr lang="en-US" dirty="0"/>
          </a:p>
        </p:txBody>
      </p:sp>
      <p:grpSp>
        <p:nvGrpSpPr>
          <p:cNvPr id="12" name="Group 11"/>
          <p:cNvGrpSpPr/>
          <p:nvPr/>
        </p:nvGrpSpPr>
        <p:grpSpPr bwMode="gray">
          <a:xfrm>
            <a:off x="154622" y="8777302"/>
            <a:ext cx="226302" cy="260764"/>
            <a:chOff x="467476" y="589876"/>
            <a:chExt cx="447664" cy="515836"/>
          </a:xfrm>
        </p:grpSpPr>
        <p:sp>
          <p:nvSpPr>
            <p:cNvPr id="13" name="Freeform 12"/>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3"/>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4"/>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206790527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85800"/>
            <a:ext cx="5910263" cy="3324225"/>
          </a:xfrm>
        </p:spPr>
      </p:sp>
      <p:sp>
        <p:nvSpPr>
          <p:cNvPr id="3" name="Notes Placeholder 2"/>
          <p:cNvSpPr>
            <a:spLocks noGrp="1"/>
          </p:cNvSpPr>
          <p:nvPr>
            <p:ph type="body" idx="1"/>
          </p:nvPr>
        </p:nvSpPr>
        <p:spPr/>
        <p:txBody>
          <a:bodyPr/>
          <a:lstStyle/>
          <a:p>
            <a:r>
              <a:rPr lang="en-US" dirty="0" smtClean="0"/>
              <a:t>Let me start by saying that security is broken.  And</a:t>
            </a:r>
            <a:r>
              <a:rPr lang="en-US" baseline="0" dirty="0" smtClean="0"/>
              <a:t> we</a:t>
            </a:r>
            <a:r>
              <a:rPr lang="en-US" dirty="0" smtClean="0"/>
              <a:t> are living in the</a:t>
            </a:r>
            <a:r>
              <a:rPr lang="en-US" baseline="0" dirty="0" smtClean="0"/>
              <a:t> great IT security paradox.  What do I mean by that?  L</a:t>
            </a:r>
            <a:r>
              <a:rPr lang="en-US" dirty="0" smtClean="0"/>
              <a:t>et’s begin by taking look at the larger picture, the security</a:t>
            </a:r>
            <a:r>
              <a:rPr lang="en-US" baseline="0" dirty="0" smtClean="0"/>
              <a:t> industry as a whole.  </a:t>
            </a:r>
            <a:r>
              <a:rPr lang="en-US" dirty="0" smtClean="0"/>
              <a:t>The spend</a:t>
            </a:r>
            <a:r>
              <a:rPr lang="en-US" baseline="0" dirty="0" smtClean="0"/>
              <a:t> on security each year is over $30 billion dollars ($20B on network, $10B on endpoint).  This is an increase of almost 300% over the last decade, a staggering amount.  One would think that with this significant level of spend breaches would be going down as organizations would have figured out the optimal defense in depth strategy to counter cyber-attacks.  Remember, we have added layers on top of layers over the years.  In fact, this is not case.  Breaches have actually gone up dramatically and most of this growth is in the last 3 years.  Why is that?</a:t>
            </a:r>
          </a:p>
          <a:p>
            <a:endParaRPr lang="en-US" baseline="0" dirty="0" smtClean="0"/>
          </a:p>
          <a:p>
            <a:r>
              <a:rPr lang="en-US" baseline="0" dirty="0" smtClean="0"/>
              <a:t>Deeper look (optional) – Further, if you look at the spend buckets according to IDC, most organizations have not fundamentally changed the allocation of spend.  They are spending roughly the same amount in each security segment, such as firewalls or IPS or AV,  as they spent almost 10 years ago.  How is this possible when the cybercriminals have completely ratcheted up their game.  This is another major contributing factor.  But let’s take a deeper look at the real issue.</a:t>
            </a:r>
            <a:endParaRPr lang="en-US" dirty="0"/>
          </a:p>
        </p:txBody>
      </p:sp>
      <p:sp>
        <p:nvSpPr>
          <p:cNvPr id="4" name="Slide Number Placeholder 3"/>
          <p:cNvSpPr>
            <a:spLocks noGrp="1"/>
          </p:cNvSpPr>
          <p:nvPr>
            <p:ph type="sldNum" sz="quarter" idx="10"/>
          </p:nvPr>
        </p:nvSpPr>
        <p:spPr/>
        <p:txBody>
          <a:bodyPr/>
          <a:lstStyle/>
          <a:p>
            <a:fld id="{B9923058-BF39-4AA8-A361-74F650C15FFB}" type="slidenum">
              <a:rPr lang="en-US" smtClean="0"/>
              <a:pPr/>
              <a:t>3</a:t>
            </a:fld>
            <a:endParaRPr lang="en-US" dirty="0"/>
          </a:p>
        </p:txBody>
      </p:sp>
    </p:spTree>
    <p:extLst>
      <p:ext uri="{BB962C8B-B14F-4D97-AF65-F5344CB8AC3E}">
        <p14:creationId xmlns:p14="http://schemas.microsoft.com/office/powerpoint/2010/main" val="182185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85800"/>
            <a:ext cx="5910263" cy="3324225"/>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predominant issue the industry</a:t>
            </a:r>
            <a:r>
              <a:rPr lang="en-US" baseline="0" dirty="0" smtClean="0"/>
              <a:t> is facing and the reason for the dramatic growth in breaches is the sophistication of the cyber underground and cybercriminals themselves.  The types of attacks have fundamentally changed the last few years from routine viruses and broad-based spray attacks targeting many users, which can be caught by AV, to very stealthy, targeted attacks, such as zero-day or APT attacks or spear-phishing attacks.  Cybercriminals have migrated from basic ‘known’ attacks to unique, highly customized ‘unknown’ attacks.  And traditional detection methods, whether on the network or host, simply aren’t effective.  They were built to stop only ‘known’ attacks, where they have seen the threat prior.  This is the essence of the legacy pattern-matching model.  There must be a pattern to match.  Further, given the tuning that is required to try and ensure the legacy defenses even capture the known attacks, every system has to overcompensate, thereby creating a flurry of false positives that require security professionals to chase down and validate.  Last, cleaning all the machines that got infected is an enormous cost for every organization.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challenge we face today is that end users are under attack.  Every time a user clicks on a link or opens a document from an email he is potentially getting compromised.  Attackers are using things such as Java, flash, browser exploits, pdf and office vulnerabilities to compromise the endpoint and steal enterprise data.  In fact, the Verizon Data Breach Report highlights that 71% of all attacks resulted from an attack on an endpoint.  A huge number.  So the challenge is how do we protect the ‘weakest link in the security chain’, the endpoint.</a:t>
            </a:r>
            <a:endParaRPr lang="en-US" dirty="0" smtClean="0"/>
          </a:p>
          <a:p>
            <a:endParaRPr lang="en-US" dirty="0"/>
          </a:p>
        </p:txBody>
      </p:sp>
      <p:sp>
        <p:nvSpPr>
          <p:cNvPr id="4" name="Slide Number Placeholder 3"/>
          <p:cNvSpPr>
            <a:spLocks noGrp="1"/>
          </p:cNvSpPr>
          <p:nvPr>
            <p:ph type="sldNum" sz="quarter" idx="10"/>
          </p:nvPr>
        </p:nvSpPr>
        <p:spPr/>
        <p:txBody>
          <a:bodyPr/>
          <a:lstStyle/>
          <a:p>
            <a:fld id="{B9923058-BF39-4AA8-A361-74F650C15FFB}" type="slidenum">
              <a:rPr lang="en-US" smtClean="0"/>
              <a:pPr/>
              <a:t>4</a:t>
            </a:fld>
            <a:endParaRPr lang="en-US" dirty="0"/>
          </a:p>
        </p:txBody>
      </p:sp>
    </p:spTree>
    <p:extLst>
      <p:ext uri="{BB962C8B-B14F-4D97-AF65-F5344CB8AC3E}">
        <p14:creationId xmlns:p14="http://schemas.microsoft.com/office/powerpoint/2010/main" val="337721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85800"/>
            <a:ext cx="5910263" cy="3324225"/>
          </a:xfrm>
        </p:spPr>
      </p:sp>
      <p:sp>
        <p:nvSpPr>
          <p:cNvPr id="3" name="Notes Placeholder 2"/>
          <p:cNvSpPr>
            <a:spLocks noGrp="1"/>
          </p:cNvSpPr>
          <p:nvPr>
            <p:ph type="body" idx="1"/>
          </p:nvPr>
        </p:nvSpPr>
        <p:spPr/>
        <p:txBody>
          <a:bodyPr/>
          <a:lstStyle/>
          <a:p>
            <a:r>
              <a:rPr lang="en-US" dirty="0" smtClean="0"/>
              <a:t>You may have read just a few months ago that even Symantec came out and said that AV is dead and cannot stop today’s modern attacks.</a:t>
            </a:r>
            <a:r>
              <a:rPr lang="en-US" baseline="0" dirty="0" smtClean="0"/>
              <a:t>  This is backed up by all of the Gartner and Forrester analysts, who all recommend augmenting your traditional defenses.</a:t>
            </a:r>
            <a:endParaRPr lang="en-US" dirty="0"/>
          </a:p>
        </p:txBody>
      </p:sp>
      <p:sp>
        <p:nvSpPr>
          <p:cNvPr id="4" name="Slide Number Placeholder 3"/>
          <p:cNvSpPr>
            <a:spLocks noGrp="1"/>
          </p:cNvSpPr>
          <p:nvPr>
            <p:ph type="sldNum" sz="quarter" idx="10"/>
          </p:nvPr>
        </p:nvSpPr>
        <p:spPr/>
        <p:txBody>
          <a:bodyPr/>
          <a:lstStyle/>
          <a:p>
            <a:fld id="{B9923058-BF39-4AA8-A361-74F650C15FFB}" type="slidenum">
              <a:rPr lang="en-US" smtClean="0"/>
              <a:pPr/>
              <a:t>5</a:t>
            </a:fld>
            <a:endParaRPr lang="en-US" dirty="0"/>
          </a:p>
        </p:txBody>
      </p:sp>
    </p:spTree>
    <p:extLst>
      <p:ext uri="{BB962C8B-B14F-4D97-AF65-F5344CB8AC3E}">
        <p14:creationId xmlns:p14="http://schemas.microsoft.com/office/powerpoint/2010/main" val="127916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685800"/>
            <a:ext cx="5910263" cy="3324225"/>
          </a:xfrm>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Bromiums’ breakthrough technology, micro-virtualization uses hardware security features of the CPU to enforce isolation.  We are essentially ‘lighting up’ functionality that already exists in a CPU.</a:t>
            </a:r>
          </a:p>
          <a:p>
            <a:pPr rtl="0"/>
            <a:r>
              <a:rPr lang="en-US" sz="1200" b="0" i="0" u="none" strike="noStrike" kern="1200" baseline="0" dirty="0" smtClean="0">
                <a:solidFill>
                  <a:schemeClr val="tx1"/>
                </a:solidFill>
                <a:latin typeface="+mn-lt"/>
                <a:ea typeface="+mn-ea"/>
                <a:cs typeface="+mn-cs"/>
              </a:rPr>
              <a:t>It reduces a systems attack surface by using a very small amount of code in the micro visor. </a:t>
            </a:r>
          </a:p>
          <a:p>
            <a:pPr rtl="0"/>
            <a:r>
              <a:rPr lang="en-US" sz="1200" b="0" i="0" u="none" strike="noStrike" kern="1200" baseline="0" dirty="0" smtClean="0">
                <a:solidFill>
                  <a:schemeClr val="tx1"/>
                </a:solidFill>
                <a:latin typeface="+mn-lt"/>
                <a:ea typeface="+mn-ea"/>
                <a:cs typeface="+mn-cs"/>
              </a:rPr>
              <a:t>It isolates individual tasks like opening a document or a viewing a web page in it’s own micro-VM.</a:t>
            </a:r>
          </a:p>
          <a:p>
            <a:pPr rtl="0"/>
            <a:r>
              <a:rPr lang="en-US" sz="1200" b="0" i="0" u="none" strike="noStrike" kern="1200" baseline="0" dirty="0" smtClean="0">
                <a:solidFill>
                  <a:schemeClr val="tx1"/>
                </a:solidFill>
                <a:latin typeface="+mn-lt"/>
                <a:ea typeface="+mn-ea"/>
                <a:cs typeface="+mn-cs"/>
              </a:rPr>
              <a:t>It allows dozens or hundreds of microVMs to run at the same time on a standard notebook or desktop system.</a:t>
            </a:r>
          </a:p>
          <a:p>
            <a:pPr rtl="0"/>
            <a:r>
              <a:rPr lang="en-US" sz="1200" b="0" i="0" u="none" strike="noStrike" kern="1200" baseline="0" dirty="0" smtClean="0">
                <a:solidFill>
                  <a:schemeClr val="tx1"/>
                </a:solidFill>
                <a:latin typeface="+mn-lt"/>
                <a:ea typeface="+mn-ea"/>
                <a:cs typeface="+mn-cs"/>
              </a:rPr>
              <a:t>vSentry creates micro-VMs for each user task in just a fraction of a second and is invisible to the user.</a:t>
            </a:r>
          </a:p>
          <a:p>
            <a:pPr rtl="0"/>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923058-BF39-4AA8-A361-74F650C15FFB}" type="slidenum">
              <a:rPr lang="en-US" smtClean="0"/>
              <a:pPr/>
              <a:t>11</a:t>
            </a:fld>
            <a:endParaRPr lang="en-US" dirty="0"/>
          </a:p>
        </p:txBody>
      </p:sp>
    </p:spTree>
    <p:extLst>
      <p:ext uri="{BB962C8B-B14F-4D97-AF65-F5344CB8AC3E}">
        <p14:creationId xmlns:p14="http://schemas.microsoft.com/office/powerpoint/2010/main" val="4163235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ltGray">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0" y="4246556"/>
            <a:ext cx="9144000" cy="8969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5089" r="3723"/>
          <a:stretch/>
        </p:blipFill>
        <p:spPr bwMode="ltGray">
          <a:xfrm>
            <a:off x="3649399" y="-1"/>
            <a:ext cx="5494601" cy="424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a:spLocks noChangeArrowheads="1"/>
          </p:cNvSpPr>
          <p:nvPr/>
        </p:nvSpPr>
        <p:spPr bwMode="white">
          <a:xfrm>
            <a:off x="0" y="0"/>
            <a:ext cx="9144000" cy="188595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Arial"/>
            </a:endParaRPr>
          </a:p>
        </p:txBody>
      </p:sp>
      <p:sp>
        <p:nvSpPr>
          <p:cNvPr id="8" name="Title 7"/>
          <p:cNvSpPr>
            <a:spLocks noGrp="1"/>
          </p:cNvSpPr>
          <p:nvPr>
            <p:ph type="ctrTitle"/>
          </p:nvPr>
        </p:nvSpPr>
        <p:spPr bwMode="white">
          <a:xfrm>
            <a:off x="363993" y="2613817"/>
            <a:ext cx="6076544" cy="972942"/>
          </a:xfrm>
        </p:spPr>
        <p:txBody>
          <a:bodyPr anchor="b"/>
          <a:lstStyle>
            <a:lvl1pPr algn="l">
              <a:lnSpc>
                <a:spcPct val="89000"/>
              </a:lnSpc>
              <a:defRPr sz="3600" b="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bwMode="white">
          <a:xfrm>
            <a:off x="382774" y="3581873"/>
            <a:ext cx="6057763" cy="459486"/>
          </a:xfrm>
        </p:spPr>
        <p:txBody>
          <a:bodyPr>
            <a:normAutofit/>
          </a:bodyPr>
          <a:lstStyle>
            <a:lvl1pPr marL="0" indent="0" algn="l">
              <a:buNone/>
              <a:defRPr sz="1800" b="0" cap="none"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4" name="Footer Placeholder 9"/>
          <p:cNvSpPr>
            <a:spLocks noGrp="1"/>
          </p:cNvSpPr>
          <p:nvPr>
            <p:ph type="ftr" sz="quarter" idx="3"/>
          </p:nvPr>
        </p:nvSpPr>
        <p:spPr bwMode="gray">
          <a:xfrm>
            <a:off x="392748" y="484346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25" name="Slide Number Placeholder 10"/>
          <p:cNvSpPr>
            <a:spLocks noGrp="1"/>
          </p:cNvSpPr>
          <p:nvPr>
            <p:ph type="sldNum" sz="quarter" idx="4"/>
          </p:nvPr>
        </p:nvSpPr>
        <p:spPr bwMode="gray">
          <a:xfrm>
            <a:off x="6614160" y="484346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grpSp>
        <p:nvGrpSpPr>
          <p:cNvPr id="26" name="Group 5"/>
          <p:cNvGrpSpPr>
            <a:grpSpLocks noChangeAspect="1"/>
          </p:cNvGrpSpPr>
          <p:nvPr userDrawn="1"/>
        </p:nvGrpSpPr>
        <p:grpSpPr bwMode="ltGray">
          <a:xfrm>
            <a:off x="482466" y="1052102"/>
            <a:ext cx="1361170" cy="515836"/>
            <a:chOff x="581" y="244"/>
            <a:chExt cx="1198" cy="454"/>
          </a:xfrm>
        </p:grpSpPr>
        <p:sp>
          <p:nvSpPr>
            <p:cNvPr id="27" name="AutoShape 4"/>
            <p:cNvSpPr>
              <a:spLocks noChangeAspect="1" noChangeArrowheads="1" noTextEdit="1"/>
            </p:cNvSpPr>
            <p:nvPr userDrawn="1"/>
          </p:nvSpPr>
          <p:spPr bwMode="ltGray">
            <a:xfrm>
              <a:off x="581" y="244"/>
              <a:ext cx="119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6"/>
            <p:cNvSpPr>
              <a:spLocks/>
            </p:cNvSpPr>
            <p:nvPr userDrawn="1"/>
          </p:nvSpPr>
          <p:spPr bwMode="ltGray">
            <a:xfrm>
              <a:off x="581" y="244"/>
              <a:ext cx="394" cy="454"/>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7"/>
            <p:cNvSpPr>
              <a:spLocks noEditPoints="1"/>
            </p:cNvSpPr>
            <p:nvPr userDrawn="1"/>
          </p:nvSpPr>
          <p:spPr bwMode="ltGray">
            <a:xfrm>
              <a:off x="652" y="374"/>
              <a:ext cx="151" cy="1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8"/>
            <p:cNvSpPr>
              <a:spLocks/>
            </p:cNvSpPr>
            <p:nvPr userDrawn="1"/>
          </p:nvSpPr>
          <p:spPr bwMode="ltGray">
            <a:xfrm>
              <a:off x="820" y="424"/>
              <a:ext cx="87" cy="14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9"/>
            <p:cNvSpPr>
              <a:spLocks noEditPoints="1"/>
            </p:cNvSpPr>
            <p:nvPr userDrawn="1"/>
          </p:nvSpPr>
          <p:spPr bwMode="ltGray">
            <a:xfrm>
              <a:off x="1042" y="412"/>
              <a:ext cx="99" cy="125"/>
            </a:xfrm>
            <a:custGeom>
              <a:avLst/>
              <a:gdLst>
                <a:gd name="T0" fmla="*/ 35 w 42"/>
                <a:gd name="T1" fmla="*/ 26 h 53"/>
                <a:gd name="T2" fmla="*/ 39 w 42"/>
                <a:gd name="T3" fmla="*/ 22 h 53"/>
                <a:gd name="T4" fmla="*/ 40 w 42"/>
                <a:gd name="T5" fmla="*/ 15 h 53"/>
                <a:gd name="T6" fmla="*/ 39 w 42"/>
                <a:gd name="T7" fmla="*/ 8 h 53"/>
                <a:gd name="T8" fmla="*/ 34 w 42"/>
                <a:gd name="T9" fmla="*/ 3 h 53"/>
                <a:gd name="T10" fmla="*/ 22 w 42"/>
                <a:gd name="T11" fmla="*/ 0 h 53"/>
                <a:gd name="T12" fmla="*/ 1 w 42"/>
                <a:gd name="T13" fmla="*/ 0 h 53"/>
                <a:gd name="T14" fmla="*/ 0 w 42"/>
                <a:gd name="T15" fmla="*/ 1 h 53"/>
                <a:gd name="T16" fmla="*/ 0 w 42"/>
                <a:gd name="T17" fmla="*/ 52 h 53"/>
                <a:gd name="T18" fmla="*/ 1 w 42"/>
                <a:gd name="T19" fmla="*/ 53 h 53"/>
                <a:gd name="T20" fmla="*/ 22 w 42"/>
                <a:gd name="T21" fmla="*/ 53 h 53"/>
                <a:gd name="T22" fmla="*/ 36 w 42"/>
                <a:gd name="T23" fmla="*/ 49 h 53"/>
                <a:gd name="T24" fmla="*/ 42 w 42"/>
                <a:gd name="T25" fmla="*/ 37 h 53"/>
                <a:gd name="T26" fmla="*/ 39 w 42"/>
                <a:gd name="T27" fmla="*/ 30 h 53"/>
                <a:gd name="T28" fmla="*/ 35 w 42"/>
                <a:gd name="T29" fmla="*/ 26 h 53"/>
                <a:gd name="T30" fmla="*/ 22 w 42"/>
                <a:gd name="T31" fmla="*/ 21 h 53"/>
                <a:gd name="T32" fmla="*/ 12 w 42"/>
                <a:gd name="T33" fmla="*/ 21 h 53"/>
                <a:gd name="T34" fmla="*/ 12 w 42"/>
                <a:gd name="T35" fmla="*/ 10 h 53"/>
                <a:gd name="T36" fmla="*/ 22 w 42"/>
                <a:gd name="T37" fmla="*/ 10 h 53"/>
                <a:gd name="T38" fmla="*/ 29 w 42"/>
                <a:gd name="T39" fmla="*/ 15 h 53"/>
                <a:gd name="T40" fmla="*/ 22 w 42"/>
                <a:gd name="T41" fmla="*/ 21 h 53"/>
                <a:gd name="T42" fmla="*/ 12 w 42"/>
                <a:gd name="T43" fmla="*/ 31 h 53"/>
                <a:gd name="T44" fmla="*/ 22 w 42"/>
                <a:gd name="T45" fmla="*/ 31 h 53"/>
                <a:gd name="T46" fmla="*/ 28 w 42"/>
                <a:gd name="T47" fmla="*/ 32 h 53"/>
                <a:gd name="T48" fmla="*/ 30 w 42"/>
                <a:gd name="T49" fmla="*/ 37 h 53"/>
                <a:gd name="T50" fmla="*/ 27 w 42"/>
                <a:gd name="T51" fmla="*/ 41 h 53"/>
                <a:gd name="T52" fmla="*/ 22 w 42"/>
                <a:gd name="T53" fmla="*/ 42 h 53"/>
                <a:gd name="T54" fmla="*/ 12 w 42"/>
                <a:gd name="T55" fmla="*/ 42 h 53"/>
                <a:gd name="T56" fmla="*/ 12 w 42"/>
                <a:gd name="T57"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3">
                  <a:moveTo>
                    <a:pt x="35" y="26"/>
                  </a:moveTo>
                  <a:cubicBezTo>
                    <a:pt x="37" y="25"/>
                    <a:pt x="38" y="23"/>
                    <a:pt x="39" y="22"/>
                  </a:cubicBezTo>
                  <a:cubicBezTo>
                    <a:pt x="40" y="20"/>
                    <a:pt x="40" y="17"/>
                    <a:pt x="40" y="15"/>
                  </a:cubicBezTo>
                  <a:cubicBezTo>
                    <a:pt x="40" y="12"/>
                    <a:pt x="40" y="10"/>
                    <a:pt x="39" y="8"/>
                  </a:cubicBezTo>
                  <a:cubicBezTo>
                    <a:pt x="38" y="6"/>
                    <a:pt x="36" y="4"/>
                    <a:pt x="34" y="3"/>
                  </a:cubicBezTo>
                  <a:cubicBezTo>
                    <a:pt x="31" y="1"/>
                    <a:pt x="27" y="0"/>
                    <a:pt x="22" y="0"/>
                  </a:cubicBezTo>
                  <a:cubicBezTo>
                    <a:pt x="1" y="0"/>
                    <a:pt x="1" y="0"/>
                    <a:pt x="1" y="0"/>
                  </a:cubicBezTo>
                  <a:cubicBezTo>
                    <a:pt x="1" y="0"/>
                    <a:pt x="0" y="0"/>
                    <a:pt x="0" y="1"/>
                  </a:cubicBezTo>
                  <a:cubicBezTo>
                    <a:pt x="0" y="52"/>
                    <a:pt x="0" y="52"/>
                    <a:pt x="0" y="52"/>
                  </a:cubicBezTo>
                  <a:cubicBezTo>
                    <a:pt x="0" y="53"/>
                    <a:pt x="1" y="53"/>
                    <a:pt x="1" y="53"/>
                  </a:cubicBezTo>
                  <a:cubicBezTo>
                    <a:pt x="22" y="53"/>
                    <a:pt x="22" y="53"/>
                    <a:pt x="22" y="53"/>
                  </a:cubicBezTo>
                  <a:cubicBezTo>
                    <a:pt x="26" y="53"/>
                    <a:pt x="32" y="53"/>
                    <a:pt x="36" y="49"/>
                  </a:cubicBezTo>
                  <a:cubicBezTo>
                    <a:pt x="40" y="47"/>
                    <a:pt x="42" y="42"/>
                    <a:pt x="42" y="37"/>
                  </a:cubicBezTo>
                  <a:cubicBezTo>
                    <a:pt x="42" y="34"/>
                    <a:pt x="41" y="32"/>
                    <a:pt x="39" y="30"/>
                  </a:cubicBezTo>
                  <a:cubicBezTo>
                    <a:pt x="38" y="28"/>
                    <a:pt x="37" y="27"/>
                    <a:pt x="35" y="26"/>
                  </a:cubicBezTo>
                  <a:moveTo>
                    <a:pt x="22" y="21"/>
                  </a:moveTo>
                  <a:cubicBezTo>
                    <a:pt x="12" y="21"/>
                    <a:pt x="12" y="21"/>
                    <a:pt x="12" y="21"/>
                  </a:cubicBezTo>
                  <a:cubicBezTo>
                    <a:pt x="12" y="10"/>
                    <a:pt x="12" y="10"/>
                    <a:pt x="12" y="10"/>
                  </a:cubicBezTo>
                  <a:cubicBezTo>
                    <a:pt x="22" y="10"/>
                    <a:pt x="22" y="10"/>
                    <a:pt x="22" y="10"/>
                  </a:cubicBezTo>
                  <a:cubicBezTo>
                    <a:pt x="26" y="10"/>
                    <a:pt x="29" y="12"/>
                    <a:pt x="29" y="15"/>
                  </a:cubicBezTo>
                  <a:cubicBezTo>
                    <a:pt x="29" y="17"/>
                    <a:pt x="29" y="21"/>
                    <a:pt x="22" y="21"/>
                  </a:cubicBezTo>
                  <a:moveTo>
                    <a:pt x="12" y="31"/>
                  </a:moveTo>
                  <a:cubicBezTo>
                    <a:pt x="22" y="31"/>
                    <a:pt x="22" y="31"/>
                    <a:pt x="22" y="31"/>
                  </a:cubicBezTo>
                  <a:cubicBezTo>
                    <a:pt x="25" y="31"/>
                    <a:pt x="26" y="31"/>
                    <a:pt x="28" y="32"/>
                  </a:cubicBezTo>
                  <a:cubicBezTo>
                    <a:pt x="29" y="33"/>
                    <a:pt x="30" y="35"/>
                    <a:pt x="30" y="37"/>
                  </a:cubicBezTo>
                  <a:cubicBezTo>
                    <a:pt x="30" y="39"/>
                    <a:pt x="29" y="40"/>
                    <a:pt x="27" y="41"/>
                  </a:cubicBezTo>
                  <a:cubicBezTo>
                    <a:pt x="26" y="42"/>
                    <a:pt x="24" y="42"/>
                    <a:pt x="22" y="42"/>
                  </a:cubicBezTo>
                  <a:cubicBezTo>
                    <a:pt x="12" y="42"/>
                    <a:pt x="12" y="42"/>
                    <a:pt x="12" y="42"/>
                  </a:cubicBezTo>
                  <a:lnTo>
                    <a:pt x="12"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0"/>
            <p:cNvSpPr>
              <a:spLocks/>
            </p:cNvSpPr>
            <p:nvPr userDrawn="1"/>
          </p:nvSpPr>
          <p:spPr bwMode="ltGray">
            <a:xfrm>
              <a:off x="1150" y="443"/>
              <a:ext cx="57" cy="94"/>
            </a:xfrm>
            <a:custGeom>
              <a:avLst/>
              <a:gdLst>
                <a:gd name="T0" fmla="*/ 1 w 24"/>
                <a:gd name="T1" fmla="*/ 40 h 40"/>
                <a:gd name="T2" fmla="*/ 10 w 24"/>
                <a:gd name="T3" fmla="*/ 40 h 40"/>
                <a:gd name="T4" fmla="*/ 11 w 24"/>
                <a:gd name="T5" fmla="*/ 39 h 40"/>
                <a:gd name="T6" fmla="*/ 11 w 24"/>
                <a:gd name="T7" fmla="*/ 20 h 40"/>
                <a:gd name="T8" fmla="*/ 20 w 24"/>
                <a:gd name="T9" fmla="*/ 11 h 40"/>
                <a:gd name="T10" fmla="*/ 23 w 24"/>
                <a:gd name="T11" fmla="*/ 11 h 40"/>
                <a:gd name="T12" fmla="*/ 24 w 24"/>
                <a:gd name="T13" fmla="*/ 11 h 40"/>
                <a:gd name="T14" fmla="*/ 24 w 24"/>
                <a:gd name="T15" fmla="*/ 10 h 40"/>
                <a:gd name="T16" fmla="*/ 24 w 24"/>
                <a:gd name="T17" fmla="*/ 1 h 40"/>
                <a:gd name="T18" fmla="*/ 23 w 24"/>
                <a:gd name="T19" fmla="*/ 0 h 40"/>
                <a:gd name="T20" fmla="*/ 20 w 24"/>
                <a:gd name="T21" fmla="*/ 0 h 40"/>
                <a:gd name="T22" fmla="*/ 10 w 24"/>
                <a:gd name="T23" fmla="*/ 4 h 40"/>
                <a:gd name="T24" fmla="*/ 10 w 24"/>
                <a:gd name="T25" fmla="*/ 1 h 40"/>
                <a:gd name="T26" fmla="*/ 9 w 24"/>
                <a:gd name="T27" fmla="*/ 0 h 40"/>
                <a:gd name="T28" fmla="*/ 1 w 24"/>
                <a:gd name="T29" fmla="*/ 0 h 40"/>
                <a:gd name="T30" fmla="*/ 0 w 24"/>
                <a:gd name="T31" fmla="*/ 1 h 40"/>
                <a:gd name="T32" fmla="*/ 0 w 24"/>
                <a:gd name="T33" fmla="*/ 39 h 40"/>
                <a:gd name="T34" fmla="*/ 1 w 24"/>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1" y="40"/>
                  </a:moveTo>
                  <a:cubicBezTo>
                    <a:pt x="10" y="40"/>
                    <a:pt x="10" y="40"/>
                    <a:pt x="10" y="40"/>
                  </a:cubicBezTo>
                  <a:cubicBezTo>
                    <a:pt x="11" y="40"/>
                    <a:pt x="11" y="40"/>
                    <a:pt x="11" y="39"/>
                  </a:cubicBezTo>
                  <a:cubicBezTo>
                    <a:pt x="11" y="20"/>
                    <a:pt x="11" y="20"/>
                    <a:pt x="11" y="20"/>
                  </a:cubicBezTo>
                  <a:cubicBezTo>
                    <a:pt x="11" y="14"/>
                    <a:pt x="15" y="11"/>
                    <a:pt x="20" y="11"/>
                  </a:cubicBezTo>
                  <a:cubicBezTo>
                    <a:pt x="21" y="11"/>
                    <a:pt x="22" y="11"/>
                    <a:pt x="23" y="11"/>
                  </a:cubicBezTo>
                  <a:cubicBezTo>
                    <a:pt x="23" y="11"/>
                    <a:pt x="24" y="11"/>
                    <a:pt x="24" y="11"/>
                  </a:cubicBezTo>
                  <a:cubicBezTo>
                    <a:pt x="24" y="10"/>
                    <a:pt x="24" y="10"/>
                    <a:pt x="24" y="10"/>
                  </a:cubicBezTo>
                  <a:cubicBezTo>
                    <a:pt x="24" y="1"/>
                    <a:pt x="24" y="1"/>
                    <a:pt x="24" y="1"/>
                  </a:cubicBezTo>
                  <a:cubicBezTo>
                    <a:pt x="24" y="1"/>
                    <a:pt x="24" y="0"/>
                    <a:pt x="23" y="0"/>
                  </a:cubicBezTo>
                  <a:cubicBezTo>
                    <a:pt x="22" y="0"/>
                    <a:pt x="21" y="0"/>
                    <a:pt x="20" y="0"/>
                  </a:cubicBezTo>
                  <a:cubicBezTo>
                    <a:pt x="16" y="0"/>
                    <a:pt x="13" y="1"/>
                    <a:pt x="10" y="4"/>
                  </a:cubicBezTo>
                  <a:cubicBezTo>
                    <a:pt x="10" y="1"/>
                    <a:pt x="10" y="1"/>
                    <a:pt x="10" y="1"/>
                  </a:cubicBezTo>
                  <a:cubicBezTo>
                    <a:pt x="10" y="1"/>
                    <a:pt x="9" y="0"/>
                    <a:pt x="9" y="0"/>
                  </a:cubicBezTo>
                  <a:cubicBezTo>
                    <a:pt x="1" y="0"/>
                    <a:pt x="1" y="0"/>
                    <a:pt x="1" y="0"/>
                  </a:cubicBezTo>
                  <a:cubicBezTo>
                    <a:pt x="1" y="0"/>
                    <a:pt x="0" y="1"/>
                    <a:pt x="0" y="1"/>
                  </a:cubicBezTo>
                  <a:cubicBezTo>
                    <a:pt x="0" y="39"/>
                    <a:pt x="0" y="39"/>
                    <a:pt x="0" y="39"/>
                  </a:cubicBezTo>
                  <a:cubicBezTo>
                    <a:pt x="0" y="40"/>
                    <a:pt x="1" y="40"/>
                    <a:pt x="1"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11"/>
            <p:cNvSpPr>
              <a:spLocks noEditPoints="1"/>
            </p:cNvSpPr>
            <p:nvPr userDrawn="1"/>
          </p:nvSpPr>
          <p:spPr bwMode="ltGray">
            <a:xfrm>
              <a:off x="1205" y="440"/>
              <a:ext cx="89" cy="100"/>
            </a:xfrm>
            <a:custGeom>
              <a:avLst/>
              <a:gdLst>
                <a:gd name="T0" fmla="*/ 33 w 38"/>
                <a:gd name="T1" fmla="*/ 7 h 42"/>
                <a:gd name="T2" fmla="*/ 19 w 38"/>
                <a:gd name="T3" fmla="*/ 0 h 42"/>
                <a:gd name="T4" fmla="*/ 5 w 38"/>
                <a:gd name="T5" fmla="*/ 7 h 42"/>
                <a:gd name="T6" fmla="*/ 5 w 38"/>
                <a:gd name="T7" fmla="*/ 7 h 42"/>
                <a:gd name="T8" fmla="*/ 0 w 38"/>
                <a:gd name="T9" fmla="*/ 21 h 42"/>
                <a:gd name="T10" fmla="*/ 5 w 38"/>
                <a:gd name="T11" fmla="*/ 36 h 42"/>
                <a:gd name="T12" fmla="*/ 5 w 38"/>
                <a:gd name="T13" fmla="*/ 36 h 42"/>
                <a:gd name="T14" fmla="*/ 19 w 38"/>
                <a:gd name="T15" fmla="*/ 42 h 42"/>
                <a:gd name="T16" fmla="*/ 33 w 38"/>
                <a:gd name="T17" fmla="*/ 36 h 42"/>
                <a:gd name="T18" fmla="*/ 33 w 38"/>
                <a:gd name="T19" fmla="*/ 36 h 42"/>
                <a:gd name="T20" fmla="*/ 38 w 38"/>
                <a:gd name="T21" fmla="*/ 21 h 42"/>
                <a:gd name="T22" fmla="*/ 33 w 38"/>
                <a:gd name="T23" fmla="*/ 7 h 42"/>
                <a:gd name="T24" fmla="*/ 33 w 38"/>
                <a:gd name="T25" fmla="*/ 7 h 42"/>
                <a:gd name="T26" fmla="*/ 14 w 38"/>
                <a:gd name="T27" fmla="*/ 13 h 42"/>
                <a:gd name="T28" fmla="*/ 19 w 38"/>
                <a:gd name="T29" fmla="*/ 10 h 42"/>
                <a:gd name="T30" fmla="*/ 24 w 38"/>
                <a:gd name="T31" fmla="*/ 13 h 42"/>
                <a:gd name="T32" fmla="*/ 26 w 38"/>
                <a:gd name="T33" fmla="*/ 21 h 42"/>
                <a:gd name="T34" fmla="*/ 24 w 38"/>
                <a:gd name="T35" fmla="*/ 30 h 42"/>
                <a:gd name="T36" fmla="*/ 19 w 38"/>
                <a:gd name="T37" fmla="*/ 32 h 42"/>
                <a:gd name="T38" fmla="*/ 14 w 38"/>
                <a:gd name="T39" fmla="*/ 30 h 42"/>
                <a:gd name="T40" fmla="*/ 12 w 38"/>
                <a:gd name="T41" fmla="*/ 21 h 42"/>
                <a:gd name="T42" fmla="*/ 14 w 38"/>
                <a:gd name="T4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2">
                  <a:moveTo>
                    <a:pt x="33" y="7"/>
                  </a:moveTo>
                  <a:cubicBezTo>
                    <a:pt x="30" y="4"/>
                    <a:pt x="25" y="0"/>
                    <a:pt x="19" y="0"/>
                  </a:cubicBezTo>
                  <a:cubicBezTo>
                    <a:pt x="12" y="0"/>
                    <a:pt x="7" y="4"/>
                    <a:pt x="5" y="7"/>
                  </a:cubicBezTo>
                  <a:cubicBezTo>
                    <a:pt x="5" y="7"/>
                    <a:pt x="5" y="7"/>
                    <a:pt x="5" y="7"/>
                  </a:cubicBezTo>
                  <a:cubicBezTo>
                    <a:pt x="2" y="11"/>
                    <a:pt x="0" y="15"/>
                    <a:pt x="0" y="21"/>
                  </a:cubicBezTo>
                  <a:cubicBezTo>
                    <a:pt x="0" y="27"/>
                    <a:pt x="2" y="32"/>
                    <a:pt x="5" y="36"/>
                  </a:cubicBezTo>
                  <a:cubicBezTo>
                    <a:pt x="5" y="36"/>
                    <a:pt x="5" y="36"/>
                    <a:pt x="5" y="36"/>
                  </a:cubicBezTo>
                  <a:cubicBezTo>
                    <a:pt x="7" y="39"/>
                    <a:pt x="12" y="42"/>
                    <a:pt x="19" y="42"/>
                  </a:cubicBezTo>
                  <a:cubicBezTo>
                    <a:pt x="25" y="42"/>
                    <a:pt x="30" y="39"/>
                    <a:pt x="33" y="36"/>
                  </a:cubicBezTo>
                  <a:cubicBezTo>
                    <a:pt x="33" y="36"/>
                    <a:pt x="33" y="36"/>
                    <a:pt x="33" y="36"/>
                  </a:cubicBezTo>
                  <a:cubicBezTo>
                    <a:pt x="36" y="32"/>
                    <a:pt x="38" y="27"/>
                    <a:pt x="38" y="21"/>
                  </a:cubicBezTo>
                  <a:cubicBezTo>
                    <a:pt x="38" y="15"/>
                    <a:pt x="36" y="11"/>
                    <a:pt x="33" y="7"/>
                  </a:cubicBezTo>
                  <a:cubicBezTo>
                    <a:pt x="33" y="7"/>
                    <a:pt x="33" y="7"/>
                    <a:pt x="33" y="7"/>
                  </a:cubicBezTo>
                  <a:moveTo>
                    <a:pt x="14" y="13"/>
                  </a:moveTo>
                  <a:cubicBezTo>
                    <a:pt x="15" y="11"/>
                    <a:pt x="17" y="10"/>
                    <a:pt x="19" y="10"/>
                  </a:cubicBezTo>
                  <a:cubicBezTo>
                    <a:pt x="21" y="10"/>
                    <a:pt x="23" y="11"/>
                    <a:pt x="24" y="13"/>
                  </a:cubicBezTo>
                  <a:cubicBezTo>
                    <a:pt x="25" y="14"/>
                    <a:pt x="26" y="17"/>
                    <a:pt x="26" y="21"/>
                  </a:cubicBezTo>
                  <a:cubicBezTo>
                    <a:pt x="26" y="25"/>
                    <a:pt x="25" y="28"/>
                    <a:pt x="24" y="30"/>
                  </a:cubicBezTo>
                  <a:cubicBezTo>
                    <a:pt x="23" y="31"/>
                    <a:pt x="21" y="32"/>
                    <a:pt x="19" y="32"/>
                  </a:cubicBezTo>
                  <a:cubicBezTo>
                    <a:pt x="17" y="32"/>
                    <a:pt x="15" y="31"/>
                    <a:pt x="14" y="30"/>
                  </a:cubicBezTo>
                  <a:cubicBezTo>
                    <a:pt x="12" y="28"/>
                    <a:pt x="12" y="25"/>
                    <a:pt x="12" y="21"/>
                  </a:cubicBezTo>
                  <a:cubicBezTo>
                    <a:pt x="12" y="17"/>
                    <a:pt x="12" y="14"/>
                    <a:pt x="14" y="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12"/>
            <p:cNvSpPr>
              <a:spLocks/>
            </p:cNvSpPr>
            <p:nvPr userDrawn="1"/>
          </p:nvSpPr>
          <p:spPr bwMode="ltGray">
            <a:xfrm>
              <a:off x="1304" y="440"/>
              <a:ext cx="132" cy="97"/>
            </a:xfrm>
            <a:custGeom>
              <a:avLst/>
              <a:gdLst>
                <a:gd name="T0" fmla="*/ 43 w 56"/>
                <a:gd name="T1" fmla="*/ 0 h 41"/>
                <a:gd name="T2" fmla="*/ 35 w 56"/>
                <a:gd name="T3" fmla="*/ 2 h 41"/>
                <a:gd name="T4" fmla="*/ 31 w 56"/>
                <a:gd name="T5" fmla="*/ 6 h 41"/>
                <a:gd name="T6" fmla="*/ 28 w 56"/>
                <a:gd name="T7" fmla="*/ 2 h 41"/>
                <a:gd name="T8" fmla="*/ 20 w 56"/>
                <a:gd name="T9" fmla="*/ 0 h 41"/>
                <a:gd name="T10" fmla="*/ 11 w 56"/>
                <a:gd name="T11" fmla="*/ 5 h 41"/>
                <a:gd name="T12" fmla="*/ 10 w 56"/>
                <a:gd name="T13" fmla="*/ 2 h 41"/>
                <a:gd name="T14" fmla="*/ 9 w 56"/>
                <a:gd name="T15" fmla="*/ 1 h 41"/>
                <a:gd name="T16" fmla="*/ 2 w 56"/>
                <a:gd name="T17" fmla="*/ 1 h 41"/>
                <a:gd name="T18" fmla="*/ 0 w 56"/>
                <a:gd name="T19" fmla="*/ 2 h 41"/>
                <a:gd name="T20" fmla="*/ 0 w 56"/>
                <a:gd name="T21" fmla="*/ 40 h 41"/>
                <a:gd name="T22" fmla="*/ 2 w 56"/>
                <a:gd name="T23" fmla="*/ 41 h 41"/>
                <a:gd name="T24" fmla="*/ 11 w 56"/>
                <a:gd name="T25" fmla="*/ 41 h 41"/>
                <a:gd name="T26" fmla="*/ 12 w 56"/>
                <a:gd name="T27" fmla="*/ 40 h 41"/>
                <a:gd name="T28" fmla="*/ 12 w 56"/>
                <a:gd name="T29" fmla="*/ 19 h 41"/>
                <a:gd name="T30" fmla="*/ 13 w 56"/>
                <a:gd name="T31" fmla="*/ 13 h 41"/>
                <a:gd name="T32" fmla="*/ 18 w 56"/>
                <a:gd name="T33" fmla="*/ 10 h 41"/>
                <a:gd name="T34" fmla="*/ 22 w 56"/>
                <a:gd name="T35" fmla="*/ 12 h 41"/>
                <a:gd name="T36" fmla="*/ 23 w 56"/>
                <a:gd name="T37" fmla="*/ 17 h 41"/>
                <a:gd name="T38" fmla="*/ 23 w 56"/>
                <a:gd name="T39" fmla="*/ 40 h 41"/>
                <a:gd name="T40" fmla="*/ 24 w 56"/>
                <a:gd name="T41" fmla="*/ 41 h 41"/>
                <a:gd name="T42" fmla="*/ 33 w 56"/>
                <a:gd name="T43" fmla="*/ 41 h 41"/>
                <a:gd name="T44" fmla="*/ 34 w 56"/>
                <a:gd name="T45" fmla="*/ 40 h 41"/>
                <a:gd name="T46" fmla="*/ 34 w 56"/>
                <a:gd name="T47" fmla="*/ 19 h 41"/>
                <a:gd name="T48" fmla="*/ 35 w 56"/>
                <a:gd name="T49" fmla="*/ 13 h 41"/>
                <a:gd name="T50" fmla="*/ 40 w 56"/>
                <a:gd name="T51" fmla="*/ 10 h 41"/>
                <a:gd name="T52" fmla="*/ 44 w 56"/>
                <a:gd name="T53" fmla="*/ 12 h 41"/>
                <a:gd name="T54" fmla="*/ 45 w 56"/>
                <a:gd name="T55" fmla="*/ 17 h 41"/>
                <a:gd name="T56" fmla="*/ 45 w 56"/>
                <a:gd name="T57" fmla="*/ 40 h 41"/>
                <a:gd name="T58" fmla="*/ 46 w 56"/>
                <a:gd name="T59" fmla="*/ 41 h 41"/>
                <a:gd name="T60" fmla="*/ 55 w 56"/>
                <a:gd name="T61" fmla="*/ 41 h 41"/>
                <a:gd name="T62" fmla="*/ 56 w 56"/>
                <a:gd name="T63" fmla="*/ 40 h 41"/>
                <a:gd name="T64" fmla="*/ 56 w 56"/>
                <a:gd name="T65" fmla="*/ 15 h 41"/>
                <a:gd name="T66" fmla="*/ 52 w 56"/>
                <a:gd name="T67" fmla="*/ 4 h 41"/>
                <a:gd name="T68" fmla="*/ 43 w 56"/>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1">
                  <a:moveTo>
                    <a:pt x="43" y="0"/>
                  </a:moveTo>
                  <a:cubicBezTo>
                    <a:pt x="40" y="0"/>
                    <a:pt x="37" y="1"/>
                    <a:pt x="35" y="2"/>
                  </a:cubicBezTo>
                  <a:cubicBezTo>
                    <a:pt x="34" y="3"/>
                    <a:pt x="32" y="4"/>
                    <a:pt x="31" y="6"/>
                  </a:cubicBezTo>
                  <a:cubicBezTo>
                    <a:pt x="30" y="4"/>
                    <a:pt x="29" y="3"/>
                    <a:pt x="28" y="2"/>
                  </a:cubicBezTo>
                  <a:cubicBezTo>
                    <a:pt x="26" y="1"/>
                    <a:pt x="23" y="0"/>
                    <a:pt x="20" y="0"/>
                  </a:cubicBezTo>
                  <a:cubicBezTo>
                    <a:pt x="17" y="0"/>
                    <a:pt x="13" y="2"/>
                    <a:pt x="11" y="5"/>
                  </a:cubicBezTo>
                  <a:cubicBezTo>
                    <a:pt x="10" y="2"/>
                    <a:pt x="10" y="2"/>
                    <a:pt x="10" y="2"/>
                  </a:cubicBezTo>
                  <a:cubicBezTo>
                    <a:pt x="10" y="2"/>
                    <a:pt x="10" y="1"/>
                    <a:pt x="9" y="1"/>
                  </a:cubicBezTo>
                  <a:cubicBezTo>
                    <a:pt x="2" y="1"/>
                    <a:pt x="2" y="1"/>
                    <a:pt x="2" y="1"/>
                  </a:cubicBezTo>
                  <a:cubicBezTo>
                    <a:pt x="1" y="1"/>
                    <a:pt x="0" y="2"/>
                    <a:pt x="0" y="2"/>
                  </a:cubicBezTo>
                  <a:cubicBezTo>
                    <a:pt x="0" y="40"/>
                    <a:pt x="0" y="40"/>
                    <a:pt x="0" y="40"/>
                  </a:cubicBezTo>
                  <a:cubicBezTo>
                    <a:pt x="0" y="41"/>
                    <a:pt x="1" y="41"/>
                    <a:pt x="2" y="41"/>
                  </a:cubicBezTo>
                  <a:cubicBezTo>
                    <a:pt x="11" y="41"/>
                    <a:pt x="11" y="41"/>
                    <a:pt x="11" y="41"/>
                  </a:cubicBezTo>
                  <a:cubicBezTo>
                    <a:pt x="11" y="41"/>
                    <a:pt x="12" y="41"/>
                    <a:pt x="12" y="40"/>
                  </a:cubicBezTo>
                  <a:cubicBezTo>
                    <a:pt x="12" y="19"/>
                    <a:pt x="12" y="19"/>
                    <a:pt x="12" y="19"/>
                  </a:cubicBezTo>
                  <a:cubicBezTo>
                    <a:pt x="12" y="17"/>
                    <a:pt x="12" y="15"/>
                    <a:pt x="13" y="13"/>
                  </a:cubicBezTo>
                  <a:cubicBezTo>
                    <a:pt x="14" y="11"/>
                    <a:pt x="16" y="10"/>
                    <a:pt x="18" y="10"/>
                  </a:cubicBezTo>
                  <a:cubicBezTo>
                    <a:pt x="20" y="10"/>
                    <a:pt x="21" y="11"/>
                    <a:pt x="22" y="12"/>
                  </a:cubicBezTo>
                  <a:cubicBezTo>
                    <a:pt x="22" y="13"/>
                    <a:pt x="23" y="14"/>
                    <a:pt x="23" y="17"/>
                  </a:cubicBezTo>
                  <a:cubicBezTo>
                    <a:pt x="23" y="40"/>
                    <a:pt x="23" y="40"/>
                    <a:pt x="23" y="40"/>
                  </a:cubicBezTo>
                  <a:cubicBezTo>
                    <a:pt x="23" y="41"/>
                    <a:pt x="23" y="41"/>
                    <a:pt x="24" y="41"/>
                  </a:cubicBezTo>
                  <a:cubicBezTo>
                    <a:pt x="33" y="41"/>
                    <a:pt x="33" y="41"/>
                    <a:pt x="33" y="41"/>
                  </a:cubicBezTo>
                  <a:cubicBezTo>
                    <a:pt x="33" y="41"/>
                    <a:pt x="34" y="41"/>
                    <a:pt x="34" y="40"/>
                  </a:cubicBezTo>
                  <a:cubicBezTo>
                    <a:pt x="34" y="19"/>
                    <a:pt x="34" y="19"/>
                    <a:pt x="34" y="19"/>
                  </a:cubicBezTo>
                  <a:cubicBezTo>
                    <a:pt x="34" y="17"/>
                    <a:pt x="34" y="15"/>
                    <a:pt x="35" y="13"/>
                  </a:cubicBezTo>
                  <a:cubicBezTo>
                    <a:pt x="37" y="11"/>
                    <a:pt x="38" y="10"/>
                    <a:pt x="40" y="10"/>
                  </a:cubicBezTo>
                  <a:cubicBezTo>
                    <a:pt x="42" y="10"/>
                    <a:pt x="43" y="11"/>
                    <a:pt x="44" y="12"/>
                  </a:cubicBezTo>
                  <a:cubicBezTo>
                    <a:pt x="44" y="13"/>
                    <a:pt x="45" y="14"/>
                    <a:pt x="45" y="17"/>
                  </a:cubicBezTo>
                  <a:cubicBezTo>
                    <a:pt x="45" y="40"/>
                    <a:pt x="45" y="40"/>
                    <a:pt x="45" y="40"/>
                  </a:cubicBezTo>
                  <a:cubicBezTo>
                    <a:pt x="45" y="41"/>
                    <a:pt x="45" y="41"/>
                    <a:pt x="46" y="41"/>
                  </a:cubicBezTo>
                  <a:cubicBezTo>
                    <a:pt x="55" y="41"/>
                    <a:pt x="55" y="41"/>
                    <a:pt x="55" y="41"/>
                  </a:cubicBezTo>
                  <a:cubicBezTo>
                    <a:pt x="55" y="41"/>
                    <a:pt x="56" y="41"/>
                    <a:pt x="56" y="40"/>
                  </a:cubicBezTo>
                  <a:cubicBezTo>
                    <a:pt x="56" y="15"/>
                    <a:pt x="56" y="15"/>
                    <a:pt x="56" y="15"/>
                  </a:cubicBezTo>
                  <a:cubicBezTo>
                    <a:pt x="56" y="10"/>
                    <a:pt x="55" y="7"/>
                    <a:pt x="52" y="4"/>
                  </a:cubicBezTo>
                  <a:cubicBezTo>
                    <a:pt x="50" y="2"/>
                    <a:pt x="47" y="0"/>
                    <a:pt x="4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13"/>
            <p:cNvSpPr>
              <a:spLocks/>
            </p:cNvSpPr>
            <p:nvPr userDrawn="1"/>
          </p:nvSpPr>
          <p:spPr bwMode="ltGray">
            <a:xfrm>
              <a:off x="1453" y="410"/>
              <a:ext cx="28" cy="26"/>
            </a:xfrm>
            <a:custGeom>
              <a:avLst/>
              <a:gdLst>
                <a:gd name="T0" fmla="*/ 10 w 12"/>
                <a:gd name="T1" fmla="*/ 0 h 11"/>
                <a:gd name="T2" fmla="*/ 1 w 12"/>
                <a:gd name="T3" fmla="*/ 0 h 11"/>
                <a:gd name="T4" fmla="*/ 0 w 12"/>
                <a:gd name="T5" fmla="*/ 1 h 11"/>
                <a:gd name="T6" fmla="*/ 0 w 12"/>
                <a:gd name="T7" fmla="*/ 10 h 11"/>
                <a:gd name="T8" fmla="*/ 1 w 12"/>
                <a:gd name="T9" fmla="*/ 11 h 11"/>
                <a:gd name="T10" fmla="*/ 10 w 12"/>
                <a:gd name="T11" fmla="*/ 11 h 11"/>
                <a:gd name="T12" fmla="*/ 12 w 12"/>
                <a:gd name="T13" fmla="*/ 10 h 11"/>
                <a:gd name="T14" fmla="*/ 12 w 12"/>
                <a:gd name="T15" fmla="*/ 1 h 11"/>
                <a:gd name="T16" fmla="*/ 10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0"/>
                  </a:moveTo>
                  <a:cubicBezTo>
                    <a:pt x="1" y="0"/>
                    <a:pt x="1" y="0"/>
                    <a:pt x="1" y="0"/>
                  </a:cubicBezTo>
                  <a:cubicBezTo>
                    <a:pt x="0" y="0"/>
                    <a:pt x="0" y="0"/>
                    <a:pt x="0" y="1"/>
                  </a:cubicBezTo>
                  <a:cubicBezTo>
                    <a:pt x="0" y="10"/>
                    <a:pt x="0" y="10"/>
                    <a:pt x="0" y="10"/>
                  </a:cubicBezTo>
                  <a:cubicBezTo>
                    <a:pt x="0" y="11"/>
                    <a:pt x="0" y="11"/>
                    <a:pt x="1" y="11"/>
                  </a:cubicBezTo>
                  <a:cubicBezTo>
                    <a:pt x="10" y="11"/>
                    <a:pt x="10" y="11"/>
                    <a:pt x="10" y="11"/>
                  </a:cubicBezTo>
                  <a:cubicBezTo>
                    <a:pt x="11" y="11"/>
                    <a:pt x="12" y="11"/>
                    <a:pt x="12" y="10"/>
                  </a:cubicBezTo>
                  <a:cubicBezTo>
                    <a:pt x="12" y="1"/>
                    <a:pt x="12" y="1"/>
                    <a:pt x="12" y="1"/>
                  </a:cubicBezTo>
                  <a:cubicBezTo>
                    <a:pt x="12" y="0"/>
                    <a:pt x="11" y="0"/>
                    <a:pt x="1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14"/>
            <p:cNvSpPr>
              <a:spLocks/>
            </p:cNvSpPr>
            <p:nvPr userDrawn="1"/>
          </p:nvSpPr>
          <p:spPr bwMode="ltGray">
            <a:xfrm>
              <a:off x="1453" y="443"/>
              <a:ext cx="26" cy="94"/>
            </a:xfrm>
            <a:custGeom>
              <a:avLst/>
              <a:gdLst>
                <a:gd name="T0" fmla="*/ 1 w 11"/>
                <a:gd name="T1" fmla="*/ 40 h 40"/>
                <a:gd name="T2" fmla="*/ 10 w 11"/>
                <a:gd name="T3" fmla="*/ 40 h 40"/>
                <a:gd name="T4" fmla="*/ 11 w 11"/>
                <a:gd name="T5" fmla="*/ 39 h 40"/>
                <a:gd name="T6" fmla="*/ 11 w 11"/>
                <a:gd name="T7" fmla="*/ 1 h 40"/>
                <a:gd name="T8" fmla="*/ 10 w 11"/>
                <a:gd name="T9" fmla="*/ 0 h 40"/>
                <a:gd name="T10" fmla="*/ 1 w 11"/>
                <a:gd name="T11" fmla="*/ 0 h 40"/>
                <a:gd name="T12" fmla="*/ 0 w 11"/>
                <a:gd name="T13" fmla="*/ 1 h 40"/>
                <a:gd name="T14" fmla="*/ 0 w 11"/>
                <a:gd name="T15" fmla="*/ 39 h 40"/>
                <a:gd name="T16" fmla="*/ 1 w 11"/>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0">
                  <a:moveTo>
                    <a:pt x="1" y="40"/>
                  </a:moveTo>
                  <a:cubicBezTo>
                    <a:pt x="10" y="40"/>
                    <a:pt x="10" y="40"/>
                    <a:pt x="10" y="40"/>
                  </a:cubicBezTo>
                  <a:cubicBezTo>
                    <a:pt x="11" y="40"/>
                    <a:pt x="11" y="40"/>
                    <a:pt x="11" y="39"/>
                  </a:cubicBezTo>
                  <a:cubicBezTo>
                    <a:pt x="11" y="1"/>
                    <a:pt x="11" y="1"/>
                    <a:pt x="11" y="1"/>
                  </a:cubicBezTo>
                  <a:cubicBezTo>
                    <a:pt x="11" y="1"/>
                    <a:pt x="11" y="0"/>
                    <a:pt x="10" y="0"/>
                  </a:cubicBezTo>
                  <a:cubicBezTo>
                    <a:pt x="1" y="0"/>
                    <a:pt x="1" y="0"/>
                    <a:pt x="1" y="0"/>
                  </a:cubicBezTo>
                  <a:cubicBezTo>
                    <a:pt x="0" y="0"/>
                    <a:pt x="0" y="1"/>
                    <a:pt x="0" y="1"/>
                  </a:cubicBezTo>
                  <a:cubicBezTo>
                    <a:pt x="0" y="39"/>
                    <a:pt x="0" y="39"/>
                    <a:pt x="0" y="39"/>
                  </a:cubicBezTo>
                  <a:cubicBezTo>
                    <a:pt x="0" y="40"/>
                    <a:pt x="0" y="40"/>
                    <a:pt x="1"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15"/>
            <p:cNvSpPr>
              <a:spLocks/>
            </p:cNvSpPr>
            <p:nvPr userDrawn="1"/>
          </p:nvSpPr>
          <p:spPr bwMode="ltGray">
            <a:xfrm>
              <a:off x="1495" y="443"/>
              <a:ext cx="81" cy="97"/>
            </a:xfrm>
            <a:custGeom>
              <a:avLst/>
              <a:gdLst>
                <a:gd name="T0" fmla="*/ 33 w 34"/>
                <a:gd name="T1" fmla="*/ 0 h 41"/>
                <a:gd name="T2" fmla="*/ 24 w 34"/>
                <a:gd name="T3" fmla="*/ 0 h 41"/>
                <a:gd name="T4" fmla="*/ 23 w 34"/>
                <a:gd name="T5" fmla="*/ 1 h 41"/>
                <a:gd name="T6" fmla="*/ 23 w 34"/>
                <a:gd name="T7" fmla="*/ 21 h 41"/>
                <a:gd name="T8" fmla="*/ 21 w 34"/>
                <a:gd name="T9" fmla="*/ 29 h 41"/>
                <a:gd name="T10" fmla="*/ 21 w 34"/>
                <a:gd name="T11" fmla="*/ 29 h 41"/>
                <a:gd name="T12" fmla="*/ 17 w 34"/>
                <a:gd name="T13" fmla="*/ 30 h 41"/>
                <a:gd name="T14" fmla="*/ 12 w 34"/>
                <a:gd name="T15" fmla="*/ 24 h 41"/>
                <a:gd name="T16" fmla="*/ 12 w 34"/>
                <a:gd name="T17" fmla="*/ 1 h 41"/>
                <a:gd name="T18" fmla="*/ 11 w 34"/>
                <a:gd name="T19" fmla="*/ 0 h 41"/>
                <a:gd name="T20" fmla="*/ 2 w 34"/>
                <a:gd name="T21" fmla="*/ 0 h 41"/>
                <a:gd name="T22" fmla="*/ 0 w 34"/>
                <a:gd name="T23" fmla="*/ 1 h 41"/>
                <a:gd name="T24" fmla="*/ 0 w 34"/>
                <a:gd name="T25" fmla="*/ 26 h 41"/>
                <a:gd name="T26" fmla="*/ 4 w 34"/>
                <a:gd name="T27" fmla="*/ 37 h 41"/>
                <a:gd name="T28" fmla="*/ 14 w 34"/>
                <a:gd name="T29" fmla="*/ 41 h 41"/>
                <a:gd name="T30" fmla="*/ 24 w 34"/>
                <a:gd name="T31" fmla="*/ 37 h 41"/>
                <a:gd name="T32" fmla="*/ 25 w 34"/>
                <a:gd name="T33" fmla="*/ 39 h 41"/>
                <a:gd name="T34" fmla="*/ 26 w 34"/>
                <a:gd name="T35" fmla="*/ 40 h 41"/>
                <a:gd name="T36" fmla="*/ 33 w 34"/>
                <a:gd name="T37" fmla="*/ 40 h 41"/>
                <a:gd name="T38" fmla="*/ 34 w 34"/>
                <a:gd name="T39" fmla="*/ 39 h 41"/>
                <a:gd name="T40" fmla="*/ 34 w 34"/>
                <a:gd name="T41" fmla="*/ 1 h 41"/>
                <a:gd name="T42" fmla="*/ 33 w 34"/>
                <a:gd name="T4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1">
                  <a:moveTo>
                    <a:pt x="33" y="0"/>
                  </a:moveTo>
                  <a:cubicBezTo>
                    <a:pt x="24" y="0"/>
                    <a:pt x="24" y="0"/>
                    <a:pt x="24" y="0"/>
                  </a:cubicBezTo>
                  <a:cubicBezTo>
                    <a:pt x="24" y="0"/>
                    <a:pt x="23" y="1"/>
                    <a:pt x="23" y="1"/>
                  </a:cubicBezTo>
                  <a:cubicBezTo>
                    <a:pt x="23" y="21"/>
                    <a:pt x="23" y="21"/>
                    <a:pt x="23" y="21"/>
                  </a:cubicBezTo>
                  <a:cubicBezTo>
                    <a:pt x="23" y="24"/>
                    <a:pt x="23" y="27"/>
                    <a:pt x="21" y="29"/>
                  </a:cubicBezTo>
                  <a:cubicBezTo>
                    <a:pt x="21" y="29"/>
                    <a:pt x="21" y="29"/>
                    <a:pt x="21" y="29"/>
                  </a:cubicBezTo>
                  <a:cubicBezTo>
                    <a:pt x="20" y="30"/>
                    <a:pt x="19" y="30"/>
                    <a:pt x="17" y="30"/>
                  </a:cubicBezTo>
                  <a:cubicBezTo>
                    <a:pt x="13" y="30"/>
                    <a:pt x="12" y="29"/>
                    <a:pt x="12" y="24"/>
                  </a:cubicBezTo>
                  <a:cubicBezTo>
                    <a:pt x="12" y="1"/>
                    <a:pt x="12" y="1"/>
                    <a:pt x="12" y="1"/>
                  </a:cubicBezTo>
                  <a:cubicBezTo>
                    <a:pt x="12" y="1"/>
                    <a:pt x="11" y="0"/>
                    <a:pt x="11" y="0"/>
                  </a:cubicBezTo>
                  <a:cubicBezTo>
                    <a:pt x="2" y="0"/>
                    <a:pt x="2" y="0"/>
                    <a:pt x="2" y="0"/>
                  </a:cubicBezTo>
                  <a:cubicBezTo>
                    <a:pt x="1" y="0"/>
                    <a:pt x="0" y="1"/>
                    <a:pt x="0" y="1"/>
                  </a:cubicBezTo>
                  <a:cubicBezTo>
                    <a:pt x="0" y="26"/>
                    <a:pt x="0" y="26"/>
                    <a:pt x="0" y="26"/>
                  </a:cubicBezTo>
                  <a:cubicBezTo>
                    <a:pt x="0" y="31"/>
                    <a:pt x="2" y="34"/>
                    <a:pt x="4" y="37"/>
                  </a:cubicBezTo>
                  <a:cubicBezTo>
                    <a:pt x="7" y="40"/>
                    <a:pt x="10" y="41"/>
                    <a:pt x="14" y="41"/>
                  </a:cubicBezTo>
                  <a:cubicBezTo>
                    <a:pt x="19" y="41"/>
                    <a:pt x="22" y="40"/>
                    <a:pt x="24" y="37"/>
                  </a:cubicBezTo>
                  <a:cubicBezTo>
                    <a:pt x="25" y="39"/>
                    <a:pt x="25" y="39"/>
                    <a:pt x="25" y="39"/>
                  </a:cubicBezTo>
                  <a:cubicBezTo>
                    <a:pt x="25" y="40"/>
                    <a:pt x="25" y="40"/>
                    <a:pt x="26" y="40"/>
                  </a:cubicBezTo>
                  <a:cubicBezTo>
                    <a:pt x="33" y="40"/>
                    <a:pt x="33" y="40"/>
                    <a:pt x="33" y="40"/>
                  </a:cubicBezTo>
                  <a:cubicBezTo>
                    <a:pt x="34" y="40"/>
                    <a:pt x="34" y="40"/>
                    <a:pt x="34" y="39"/>
                  </a:cubicBezTo>
                  <a:cubicBezTo>
                    <a:pt x="34" y="1"/>
                    <a:pt x="34" y="1"/>
                    <a:pt x="34" y="1"/>
                  </a:cubicBezTo>
                  <a:cubicBezTo>
                    <a:pt x="34" y="1"/>
                    <a:pt x="34" y="0"/>
                    <a:pt x="3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6"/>
            <p:cNvSpPr>
              <a:spLocks/>
            </p:cNvSpPr>
            <p:nvPr userDrawn="1"/>
          </p:nvSpPr>
          <p:spPr bwMode="ltGray">
            <a:xfrm>
              <a:off x="1595" y="440"/>
              <a:ext cx="130" cy="97"/>
            </a:xfrm>
            <a:custGeom>
              <a:avLst/>
              <a:gdLst>
                <a:gd name="T0" fmla="*/ 42 w 55"/>
                <a:gd name="T1" fmla="*/ 0 h 41"/>
                <a:gd name="T2" fmla="*/ 35 w 55"/>
                <a:gd name="T3" fmla="*/ 2 h 41"/>
                <a:gd name="T4" fmla="*/ 31 w 55"/>
                <a:gd name="T5" fmla="*/ 6 h 41"/>
                <a:gd name="T6" fmla="*/ 27 w 55"/>
                <a:gd name="T7" fmla="*/ 2 h 41"/>
                <a:gd name="T8" fmla="*/ 20 w 55"/>
                <a:gd name="T9" fmla="*/ 0 h 41"/>
                <a:gd name="T10" fmla="*/ 10 w 55"/>
                <a:gd name="T11" fmla="*/ 5 h 41"/>
                <a:gd name="T12" fmla="*/ 10 w 55"/>
                <a:gd name="T13" fmla="*/ 2 h 41"/>
                <a:gd name="T14" fmla="*/ 9 w 55"/>
                <a:gd name="T15" fmla="*/ 1 h 41"/>
                <a:gd name="T16" fmla="*/ 1 w 55"/>
                <a:gd name="T17" fmla="*/ 1 h 41"/>
                <a:gd name="T18" fmla="*/ 0 w 55"/>
                <a:gd name="T19" fmla="*/ 2 h 41"/>
                <a:gd name="T20" fmla="*/ 0 w 55"/>
                <a:gd name="T21" fmla="*/ 40 h 41"/>
                <a:gd name="T22" fmla="*/ 1 w 55"/>
                <a:gd name="T23" fmla="*/ 41 h 41"/>
                <a:gd name="T24" fmla="*/ 10 w 55"/>
                <a:gd name="T25" fmla="*/ 41 h 41"/>
                <a:gd name="T26" fmla="*/ 11 w 55"/>
                <a:gd name="T27" fmla="*/ 40 h 41"/>
                <a:gd name="T28" fmla="*/ 11 w 55"/>
                <a:gd name="T29" fmla="*/ 19 h 41"/>
                <a:gd name="T30" fmla="*/ 13 w 55"/>
                <a:gd name="T31" fmla="*/ 13 h 41"/>
                <a:gd name="T32" fmla="*/ 18 w 55"/>
                <a:gd name="T33" fmla="*/ 10 h 41"/>
                <a:gd name="T34" fmla="*/ 21 w 55"/>
                <a:gd name="T35" fmla="*/ 12 h 41"/>
                <a:gd name="T36" fmla="*/ 22 w 55"/>
                <a:gd name="T37" fmla="*/ 17 h 41"/>
                <a:gd name="T38" fmla="*/ 22 w 55"/>
                <a:gd name="T39" fmla="*/ 40 h 41"/>
                <a:gd name="T40" fmla="*/ 23 w 55"/>
                <a:gd name="T41" fmla="*/ 41 h 41"/>
                <a:gd name="T42" fmla="*/ 32 w 55"/>
                <a:gd name="T43" fmla="*/ 41 h 41"/>
                <a:gd name="T44" fmla="*/ 33 w 55"/>
                <a:gd name="T45" fmla="*/ 40 h 41"/>
                <a:gd name="T46" fmla="*/ 33 w 55"/>
                <a:gd name="T47" fmla="*/ 19 h 41"/>
                <a:gd name="T48" fmla="*/ 35 w 55"/>
                <a:gd name="T49" fmla="*/ 13 h 41"/>
                <a:gd name="T50" fmla="*/ 40 w 55"/>
                <a:gd name="T51" fmla="*/ 10 h 41"/>
                <a:gd name="T52" fmla="*/ 43 w 55"/>
                <a:gd name="T53" fmla="*/ 12 h 41"/>
                <a:gd name="T54" fmla="*/ 44 w 55"/>
                <a:gd name="T55" fmla="*/ 17 h 41"/>
                <a:gd name="T56" fmla="*/ 44 w 55"/>
                <a:gd name="T57" fmla="*/ 40 h 41"/>
                <a:gd name="T58" fmla="*/ 45 w 55"/>
                <a:gd name="T59" fmla="*/ 41 h 41"/>
                <a:gd name="T60" fmla="*/ 54 w 55"/>
                <a:gd name="T61" fmla="*/ 41 h 41"/>
                <a:gd name="T62" fmla="*/ 55 w 55"/>
                <a:gd name="T63" fmla="*/ 40 h 41"/>
                <a:gd name="T64" fmla="*/ 55 w 55"/>
                <a:gd name="T65" fmla="*/ 15 h 41"/>
                <a:gd name="T66" fmla="*/ 52 w 55"/>
                <a:gd name="T67" fmla="*/ 4 h 41"/>
                <a:gd name="T68" fmla="*/ 42 w 55"/>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41">
                  <a:moveTo>
                    <a:pt x="42" y="0"/>
                  </a:moveTo>
                  <a:cubicBezTo>
                    <a:pt x="39" y="0"/>
                    <a:pt x="37" y="1"/>
                    <a:pt x="35" y="2"/>
                  </a:cubicBezTo>
                  <a:cubicBezTo>
                    <a:pt x="33" y="3"/>
                    <a:pt x="32" y="4"/>
                    <a:pt x="31" y="6"/>
                  </a:cubicBezTo>
                  <a:cubicBezTo>
                    <a:pt x="30" y="4"/>
                    <a:pt x="29" y="3"/>
                    <a:pt x="27" y="2"/>
                  </a:cubicBezTo>
                  <a:cubicBezTo>
                    <a:pt x="25" y="1"/>
                    <a:pt x="23" y="0"/>
                    <a:pt x="20" y="0"/>
                  </a:cubicBezTo>
                  <a:cubicBezTo>
                    <a:pt x="16" y="0"/>
                    <a:pt x="13" y="2"/>
                    <a:pt x="10" y="5"/>
                  </a:cubicBezTo>
                  <a:cubicBezTo>
                    <a:pt x="10" y="2"/>
                    <a:pt x="10" y="2"/>
                    <a:pt x="10" y="2"/>
                  </a:cubicBezTo>
                  <a:cubicBezTo>
                    <a:pt x="10" y="2"/>
                    <a:pt x="9" y="1"/>
                    <a:pt x="9" y="1"/>
                  </a:cubicBezTo>
                  <a:cubicBezTo>
                    <a:pt x="1" y="1"/>
                    <a:pt x="1" y="1"/>
                    <a:pt x="1" y="1"/>
                  </a:cubicBezTo>
                  <a:cubicBezTo>
                    <a:pt x="1" y="1"/>
                    <a:pt x="0" y="2"/>
                    <a:pt x="0" y="2"/>
                  </a:cubicBezTo>
                  <a:cubicBezTo>
                    <a:pt x="0" y="40"/>
                    <a:pt x="0" y="40"/>
                    <a:pt x="0" y="40"/>
                  </a:cubicBezTo>
                  <a:cubicBezTo>
                    <a:pt x="0" y="41"/>
                    <a:pt x="1" y="41"/>
                    <a:pt x="1" y="41"/>
                  </a:cubicBezTo>
                  <a:cubicBezTo>
                    <a:pt x="10" y="41"/>
                    <a:pt x="10" y="41"/>
                    <a:pt x="10" y="41"/>
                  </a:cubicBezTo>
                  <a:cubicBezTo>
                    <a:pt x="11" y="41"/>
                    <a:pt x="11" y="41"/>
                    <a:pt x="11" y="40"/>
                  </a:cubicBezTo>
                  <a:cubicBezTo>
                    <a:pt x="11" y="19"/>
                    <a:pt x="11" y="19"/>
                    <a:pt x="11" y="19"/>
                  </a:cubicBezTo>
                  <a:cubicBezTo>
                    <a:pt x="11" y="17"/>
                    <a:pt x="12" y="15"/>
                    <a:pt x="13" y="13"/>
                  </a:cubicBezTo>
                  <a:cubicBezTo>
                    <a:pt x="14" y="11"/>
                    <a:pt x="16" y="10"/>
                    <a:pt x="18" y="10"/>
                  </a:cubicBezTo>
                  <a:cubicBezTo>
                    <a:pt x="20" y="10"/>
                    <a:pt x="21" y="11"/>
                    <a:pt x="21" y="12"/>
                  </a:cubicBezTo>
                  <a:cubicBezTo>
                    <a:pt x="22" y="13"/>
                    <a:pt x="22" y="14"/>
                    <a:pt x="22" y="17"/>
                  </a:cubicBezTo>
                  <a:cubicBezTo>
                    <a:pt x="22" y="40"/>
                    <a:pt x="22" y="40"/>
                    <a:pt x="22" y="40"/>
                  </a:cubicBezTo>
                  <a:cubicBezTo>
                    <a:pt x="22" y="41"/>
                    <a:pt x="23" y="41"/>
                    <a:pt x="23" y="41"/>
                  </a:cubicBezTo>
                  <a:cubicBezTo>
                    <a:pt x="32" y="41"/>
                    <a:pt x="32" y="41"/>
                    <a:pt x="32" y="41"/>
                  </a:cubicBezTo>
                  <a:cubicBezTo>
                    <a:pt x="33" y="41"/>
                    <a:pt x="33" y="41"/>
                    <a:pt x="33" y="40"/>
                  </a:cubicBezTo>
                  <a:cubicBezTo>
                    <a:pt x="33" y="19"/>
                    <a:pt x="33" y="19"/>
                    <a:pt x="33" y="19"/>
                  </a:cubicBezTo>
                  <a:cubicBezTo>
                    <a:pt x="33" y="17"/>
                    <a:pt x="34" y="15"/>
                    <a:pt x="35" y="13"/>
                  </a:cubicBezTo>
                  <a:cubicBezTo>
                    <a:pt x="36" y="11"/>
                    <a:pt x="38" y="10"/>
                    <a:pt x="40" y="10"/>
                  </a:cubicBezTo>
                  <a:cubicBezTo>
                    <a:pt x="42" y="10"/>
                    <a:pt x="43" y="11"/>
                    <a:pt x="43" y="12"/>
                  </a:cubicBezTo>
                  <a:cubicBezTo>
                    <a:pt x="44" y="13"/>
                    <a:pt x="44" y="14"/>
                    <a:pt x="44" y="17"/>
                  </a:cubicBezTo>
                  <a:cubicBezTo>
                    <a:pt x="44" y="40"/>
                    <a:pt x="44" y="40"/>
                    <a:pt x="44" y="40"/>
                  </a:cubicBezTo>
                  <a:cubicBezTo>
                    <a:pt x="44" y="41"/>
                    <a:pt x="45" y="41"/>
                    <a:pt x="45" y="41"/>
                  </a:cubicBezTo>
                  <a:cubicBezTo>
                    <a:pt x="54" y="41"/>
                    <a:pt x="54" y="41"/>
                    <a:pt x="54" y="41"/>
                  </a:cubicBezTo>
                  <a:cubicBezTo>
                    <a:pt x="55" y="41"/>
                    <a:pt x="55" y="41"/>
                    <a:pt x="55" y="40"/>
                  </a:cubicBezTo>
                  <a:cubicBezTo>
                    <a:pt x="55" y="15"/>
                    <a:pt x="55" y="15"/>
                    <a:pt x="55" y="15"/>
                  </a:cubicBezTo>
                  <a:cubicBezTo>
                    <a:pt x="55" y="10"/>
                    <a:pt x="54" y="7"/>
                    <a:pt x="52" y="4"/>
                  </a:cubicBezTo>
                  <a:cubicBezTo>
                    <a:pt x="50" y="2"/>
                    <a:pt x="46" y="0"/>
                    <a:pt x="4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17"/>
            <p:cNvSpPr>
              <a:spLocks noEditPoints="1"/>
            </p:cNvSpPr>
            <p:nvPr userDrawn="1"/>
          </p:nvSpPr>
          <p:spPr bwMode="ltGray">
            <a:xfrm>
              <a:off x="1729" y="391"/>
              <a:ext cx="50" cy="49"/>
            </a:xfrm>
            <a:custGeom>
              <a:avLst/>
              <a:gdLst>
                <a:gd name="T0" fmla="*/ 11 w 21"/>
                <a:gd name="T1" fmla="*/ 21 h 21"/>
                <a:gd name="T2" fmla="*/ 0 w 21"/>
                <a:gd name="T3" fmla="*/ 10 h 21"/>
                <a:gd name="T4" fmla="*/ 11 w 21"/>
                <a:gd name="T5" fmla="*/ 0 h 21"/>
                <a:gd name="T6" fmla="*/ 21 w 21"/>
                <a:gd name="T7" fmla="*/ 10 h 21"/>
                <a:gd name="T8" fmla="*/ 11 w 21"/>
                <a:gd name="T9" fmla="*/ 21 h 21"/>
                <a:gd name="T10" fmla="*/ 11 w 21"/>
                <a:gd name="T11" fmla="*/ 2 h 21"/>
                <a:gd name="T12" fmla="*/ 3 w 21"/>
                <a:gd name="T13" fmla="*/ 10 h 21"/>
                <a:gd name="T14" fmla="*/ 11 w 21"/>
                <a:gd name="T15" fmla="*/ 19 h 21"/>
                <a:gd name="T16" fmla="*/ 19 w 21"/>
                <a:gd name="T17" fmla="*/ 10 h 21"/>
                <a:gd name="T18" fmla="*/ 11 w 21"/>
                <a:gd name="T19" fmla="*/ 2 h 21"/>
                <a:gd name="T20" fmla="*/ 12 w 21"/>
                <a:gd name="T21" fmla="*/ 16 h 21"/>
                <a:gd name="T22" fmla="*/ 11 w 21"/>
                <a:gd name="T23" fmla="*/ 12 h 21"/>
                <a:gd name="T24" fmla="*/ 10 w 21"/>
                <a:gd name="T25" fmla="*/ 12 h 21"/>
                <a:gd name="T26" fmla="*/ 10 w 21"/>
                <a:gd name="T27" fmla="*/ 16 h 21"/>
                <a:gd name="T28" fmla="*/ 7 w 21"/>
                <a:gd name="T29" fmla="*/ 16 h 21"/>
                <a:gd name="T30" fmla="*/ 7 w 21"/>
                <a:gd name="T31" fmla="*/ 5 h 21"/>
                <a:gd name="T32" fmla="*/ 11 w 21"/>
                <a:gd name="T33" fmla="*/ 5 h 21"/>
                <a:gd name="T34" fmla="*/ 15 w 21"/>
                <a:gd name="T35" fmla="*/ 9 h 21"/>
                <a:gd name="T36" fmla="*/ 14 w 21"/>
                <a:gd name="T37" fmla="*/ 12 h 21"/>
                <a:gd name="T38" fmla="*/ 15 w 21"/>
                <a:gd name="T39" fmla="*/ 16 h 21"/>
                <a:gd name="T40" fmla="*/ 12 w 21"/>
                <a:gd name="T41" fmla="*/ 16 h 21"/>
                <a:gd name="T42" fmla="*/ 11 w 21"/>
                <a:gd name="T43" fmla="*/ 7 h 21"/>
                <a:gd name="T44" fmla="*/ 10 w 21"/>
                <a:gd name="T45" fmla="*/ 7 h 21"/>
                <a:gd name="T46" fmla="*/ 10 w 21"/>
                <a:gd name="T47" fmla="*/ 10 h 21"/>
                <a:gd name="T48" fmla="*/ 11 w 21"/>
                <a:gd name="T49" fmla="*/ 10 h 21"/>
                <a:gd name="T50" fmla="*/ 12 w 21"/>
                <a:gd name="T51" fmla="*/ 9 h 21"/>
                <a:gd name="T52" fmla="*/ 11 w 21"/>
                <a:gd name="T5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1">
                  <a:moveTo>
                    <a:pt x="11" y="21"/>
                  </a:moveTo>
                  <a:cubicBezTo>
                    <a:pt x="5" y="21"/>
                    <a:pt x="0" y="17"/>
                    <a:pt x="0" y="10"/>
                  </a:cubicBezTo>
                  <a:cubicBezTo>
                    <a:pt x="0" y="4"/>
                    <a:pt x="5" y="0"/>
                    <a:pt x="11" y="0"/>
                  </a:cubicBezTo>
                  <a:cubicBezTo>
                    <a:pt x="17" y="0"/>
                    <a:pt x="21" y="4"/>
                    <a:pt x="21" y="10"/>
                  </a:cubicBezTo>
                  <a:cubicBezTo>
                    <a:pt x="21" y="17"/>
                    <a:pt x="17" y="21"/>
                    <a:pt x="11" y="21"/>
                  </a:cubicBezTo>
                  <a:moveTo>
                    <a:pt x="11" y="2"/>
                  </a:moveTo>
                  <a:cubicBezTo>
                    <a:pt x="6" y="2"/>
                    <a:pt x="3" y="6"/>
                    <a:pt x="3" y="10"/>
                  </a:cubicBezTo>
                  <a:cubicBezTo>
                    <a:pt x="3" y="15"/>
                    <a:pt x="6" y="19"/>
                    <a:pt x="11" y="19"/>
                  </a:cubicBezTo>
                  <a:cubicBezTo>
                    <a:pt x="16" y="19"/>
                    <a:pt x="19" y="15"/>
                    <a:pt x="19" y="10"/>
                  </a:cubicBezTo>
                  <a:cubicBezTo>
                    <a:pt x="19" y="6"/>
                    <a:pt x="16" y="2"/>
                    <a:pt x="11" y="2"/>
                  </a:cubicBezTo>
                  <a:moveTo>
                    <a:pt x="12" y="16"/>
                  </a:moveTo>
                  <a:cubicBezTo>
                    <a:pt x="11" y="12"/>
                    <a:pt x="11" y="12"/>
                    <a:pt x="11" y="12"/>
                  </a:cubicBezTo>
                  <a:cubicBezTo>
                    <a:pt x="10" y="12"/>
                    <a:pt x="10" y="12"/>
                    <a:pt x="10" y="12"/>
                  </a:cubicBezTo>
                  <a:cubicBezTo>
                    <a:pt x="10" y="16"/>
                    <a:pt x="10" y="16"/>
                    <a:pt x="10" y="16"/>
                  </a:cubicBezTo>
                  <a:cubicBezTo>
                    <a:pt x="7" y="16"/>
                    <a:pt x="7" y="16"/>
                    <a:pt x="7" y="16"/>
                  </a:cubicBezTo>
                  <a:cubicBezTo>
                    <a:pt x="7" y="5"/>
                    <a:pt x="7" y="5"/>
                    <a:pt x="7" y="5"/>
                  </a:cubicBezTo>
                  <a:cubicBezTo>
                    <a:pt x="11" y="5"/>
                    <a:pt x="11" y="5"/>
                    <a:pt x="11" y="5"/>
                  </a:cubicBezTo>
                  <a:cubicBezTo>
                    <a:pt x="13" y="5"/>
                    <a:pt x="15" y="6"/>
                    <a:pt x="15" y="9"/>
                  </a:cubicBezTo>
                  <a:cubicBezTo>
                    <a:pt x="15" y="10"/>
                    <a:pt x="15" y="11"/>
                    <a:pt x="14" y="12"/>
                  </a:cubicBezTo>
                  <a:cubicBezTo>
                    <a:pt x="15" y="16"/>
                    <a:pt x="15" y="16"/>
                    <a:pt x="15" y="16"/>
                  </a:cubicBezTo>
                  <a:lnTo>
                    <a:pt x="12" y="16"/>
                  </a:lnTo>
                  <a:close/>
                  <a:moveTo>
                    <a:pt x="11" y="7"/>
                  </a:moveTo>
                  <a:cubicBezTo>
                    <a:pt x="10" y="7"/>
                    <a:pt x="10" y="7"/>
                    <a:pt x="10" y="7"/>
                  </a:cubicBezTo>
                  <a:cubicBezTo>
                    <a:pt x="10" y="10"/>
                    <a:pt x="10" y="10"/>
                    <a:pt x="10" y="10"/>
                  </a:cubicBezTo>
                  <a:cubicBezTo>
                    <a:pt x="11" y="10"/>
                    <a:pt x="11" y="10"/>
                    <a:pt x="11" y="10"/>
                  </a:cubicBezTo>
                  <a:cubicBezTo>
                    <a:pt x="12" y="10"/>
                    <a:pt x="12" y="9"/>
                    <a:pt x="12" y="9"/>
                  </a:cubicBezTo>
                  <a:cubicBezTo>
                    <a:pt x="12" y="8"/>
                    <a:pt x="12" y="7"/>
                    <a:pt x="11" y="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8572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1550"/>
            <a:ext cx="7772400" cy="1102519"/>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2288381"/>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 Bromium Confidential</a:t>
            </a:r>
            <a:endParaRPr lang="en-US"/>
          </a:p>
        </p:txBody>
      </p:sp>
      <p:sp>
        <p:nvSpPr>
          <p:cNvPr id="6" name="Slide Number Placeholder 5"/>
          <p:cNvSpPr>
            <a:spLocks noGrp="1"/>
          </p:cNvSpPr>
          <p:nvPr>
            <p:ph type="sldNum" sz="quarter" idx="12"/>
          </p:nvPr>
        </p:nvSpPr>
        <p:spPr/>
        <p:txBody>
          <a:bodyPr/>
          <a:lstStyle/>
          <a:p>
            <a:fld id="{C1BAE682-C87C-4FFD-B66D-99003626D22D}" type="slidenum">
              <a:rPr lang="en-US" smtClean="0"/>
              <a:t>‹#›</a:t>
            </a:fld>
            <a:endParaRPr lang="en-US"/>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52800" y="3638550"/>
            <a:ext cx="2554288" cy="96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9516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ading Slid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13975" b="36353"/>
          <a:stretch/>
        </p:blipFill>
        <p:spPr>
          <a:xfrm flipH="1">
            <a:off x="-2896" y="632250"/>
            <a:ext cx="9146896" cy="4511250"/>
          </a:xfrm>
          <a:prstGeom prst="rect">
            <a:avLst/>
          </a:prstGeom>
        </p:spPr>
      </p:pic>
      <p:sp>
        <p:nvSpPr>
          <p:cNvPr id="25" name="Rectangle 24"/>
          <p:cNvSpPr/>
          <p:nvPr userDrawn="1"/>
        </p:nvSpPr>
        <p:spPr bwMode="ltGray">
          <a:xfrm>
            <a:off x="-2893" y="0"/>
            <a:ext cx="9146893" cy="5143500"/>
          </a:xfrm>
          <a:prstGeom prst="rect">
            <a:avLst/>
          </a:prstGeom>
          <a:gradFill flip="none" rotWithShape="1">
            <a:gsLst>
              <a:gs pos="24000">
                <a:schemeClr val="tx1">
                  <a:lumMod val="95000"/>
                  <a:lumOff val="5000"/>
                  <a:alpha val="90000"/>
                </a:schemeClr>
              </a:gs>
              <a:gs pos="100000">
                <a:schemeClr val="tx1">
                  <a:lumMod val="85000"/>
                  <a:lumOff val="1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bwMode="invGray">
          <a:xfrm>
            <a:off x="-2893" y="4828993"/>
            <a:ext cx="9146893" cy="3145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bwMode="invGray">
          <a:xfrm flipH="1" flipV="1">
            <a:off x="-2894" y="0"/>
            <a:ext cx="9146894" cy="909638"/>
          </a:xfrm>
          <a:prstGeom prst="rect">
            <a:avLst/>
          </a:prstGeom>
          <a:gradFill flip="none" rotWithShape="1">
            <a:gsLst>
              <a:gs pos="0">
                <a:schemeClr val="tx1">
                  <a:lumMod val="85000"/>
                  <a:lumOff val="15000"/>
                </a:schemeClr>
              </a:gs>
              <a:gs pos="100000">
                <a:schemeClr val="tx1">
                  <a:lumMod val="75000"/>
                  <a:lumOff val="2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a:spLocks noChangeArrowheads="1"/>
          </p:cNvSpPr>
          <p:nvPr/>
        </p:nvSpPr>
        <p:spPr bwMode="white">
          <a:xfrm>
            <a:off x="0" y="0"/>
            <a:ext cx="9144000" cy="188595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Arial"/>
            </a:endParaRPr>
          </a:p>
        </p:txBody>
      </p:sp>
      <p:sp>
        <p:nvSpPr>
          <p:cNvPr id="8" name="Title 7"/>
          <p:cNvSpPr>
            <a:spLocks noGrp="1"/>
          </p:cNvSpPr>
          <p:nvPr>
            <p:ph type="ctrTitle"/>
          </p:nvPr>
        </p:nvSpPr>
        <p:spPr bwMode="white">
          <a:xfrm>
            <a:off x="363993" y="1703606"/>
            <a:ext cx="5128757" cy="972942"/>
          </a:xfrm>
        </p:spPr>
        <p:txBody>
          <a:bodyPr anchor="b"/>
          <a:lstStyle>
            <a:lvl1pPr algn="l">
              <a:lnSpc>
                <a:spcPct val="89000"/>
              </a:lnSpc>
              <a:defRPr sz="3600" b="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bwMode="white">
          <a:xfrm>
            <a:off x="382775" y="2671662"/>
            <a:ext cx="5109976" cy="459486"/>
          </a:xfrm>
        </p:spPr>
        <p:txBody>
          <a:bodyPr>
            <a:normAutofit/>
          </a:bodyPr>
          <a:lstStyle>
            <a:lvl1pPr marL="0" indent="0" algn="l">
              <a:buNone/>
              <a:defRPr sz="1800" b="0" cap="none"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2" name="Text Placeholder 31"/>
          <p:cNvSpPr>
            <a:spLocks noGrp="1"/>
          </p:cNvSpPr>
          <p:nvPr>
            <p:ph type="body" sz="quarter" idx="10"/>
          </p:nvPr>
        </p:nvSpPr>
        <p:spPr bwMode="white">
          <a:xfrm>
            <a:off x="377859" y="3847531"/>
            <a:ext cx="5114892" cy="393700"/>
          </a:xfrm>
        </p:spPr>
        <p:txBody>
          <a:bodyPr anchor="b" anchorCtr="0">
            <a:noAutofit/>
          </a:bodyPr>
          <a:lstStyle>
            <a:lvl1pPr marL="0" indent="0">
              <a:buNone/>
              <a:defRPr sz="1400">
                <a:solidFill>
                  <a:schemeClr val="tx2">
                    <a:lumMod val="60000"/>
                    <a:lumOff val="40000"/>
                  </a:schemeClr>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70" name="Footer Placeholder 9"/>
          <p:cNvSpPr>
            <a:spLocks noGrp="1"/>
          </p:cNvSpPr>
          <p:nvPr>
            <p:ph type="ftr" sz="quarter" idx="3"/>
          </p:nvPr>
        </p:nvSpPr>
        <p:spPr bwMode="gray">
          <a:xfrm>
            <a:off x="392748" y="4843463"/>
            <a:ext cx="2895600" cy="274637"/>
          </a:xfrm>
          <a:prstGeom prst="rect">
            <a:avLst/>
          </a:prstGeom>
        </p:spPr>
        <p:txBody>
          <a:bodyPr vert="horz" lIns="91440" tIns="45720" rIns="91440" bIns="45720" rtlCol="0" anchor="ctr"/>
          <a:lstStyle>
            <a:lvl1pPr algn="l">
              <a:defRPr sz="900">
                <a:solidFill>
                  <a:srgbClr val="717171"/>
                </a:solidFill>
              </a:defRPr>
            </a:lvl1pPr>
          </a:lstStyle>
          <a:p>
            <a:r>
              <a:rPr lang="en-US" dirty="0" smtClean="0"/>
              <a:t>© Bromium Confidential</a:t>
            </a:r>
            <a:endParaRPr lang="en-US" dirty="0"/>
          </a:p>
        </p:txBody>
      </p:sp>
      <p:sp>
        <p:nvSpPr>
          <p:cNvPr id="26" name="Rectangle 25"/>
          <p:cNvSpPr/>
          <p:nvPr userDrawn="1"/>
        </p:nvSpPr>
        <p:spPr bwMode="ltGray">
          <a:xfrm flipH="1">
            <a:off x="7461293" y="10780"/>
            <a:ext cx="1691180" cy="5132720"/>
          </a:xfrm>
          <a:prstGeom prst="rect">
            <a:avLst/>
          </a:prstGeom>
          <a:gradFill flip="none" rotWithShape="1">
            <a:gsLst>
              <a:gs pos="24000">
                <a:schemeClr val="tx1">
                  <a:lumMod val="95000"/>
                  <a:lumOff val="5000"/>
                  <a:alpha val="65000"/>
                </a:schemeClr>
              </a:gs>
              <a:gs pos="100000">
                <a:schemeClr val="tx1">
                  <a:lumMod val="85000"/>
                  <a:lumOff val="1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5512833" y="1264732"/>
            <a:ext cx="2820175" cy="3317536"/>
            <a:chOff x="-3194556" y="-2607821"/>
            <a:chExt cx="4822551" cy="5673048"/>
          </a:xfrm>
          <a:solidFill>
            <a:srgbClr val="FFFFFF">
              <a:alpha val="30196"/>
            </a:srgbClr>
          </a:solidFill>
        </p:grpSpPr>
        <p:sp>
          <p:nvSpPr>
            <p:cNvPr id="45" name="Hexagon 44"/>
            <p:cNvSpPr/>
            <p:nvPr/>
          </p:nvSpPr>
          <p:spPr>
            <a:xfrm rot="5400000" flipH="1" flipV="1">
              <a:off x="-2653710" y="-2464500"/>
              <a:ext cx="2066066" cy="1779423"/>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Hexagon 45"/>
            <p:cNvSpPr/>
            <p:nvPr/>
          </p:nvSpPr>
          <p:spPr>
            <a:xfrm rot="5400000" flipH="1" flipV="1">
              <a:off x="-1369507" y="-1285165"/>
              <a:ext cx="3220934" cy="2774070"/>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Hexagon 46"/>
            <p:cNvSpPr/>
            <p:nvPr/>
          </p:nvSpPr>
          <p:spPr>
            <a:xfrm rot="5400000" flipH="1" flipV="1">
              <a:off x="-2230355" y="1142482"/>
              <a:ext cx="2066066" cy="1779423"/>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Hexagon 47"/>
            <p:cNvSpPr/>
            <p:nvPr/>
          </p:nvSpPr>
          <p:spPr>
            <a:xfrm rot="5400000" flipH="1" flipV="1">
              <a:off x="-3351418" y="-625580"/>
              <a:ext cx="2261256" cy="1947532"/>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 name="Hexagon 48"/>
            <p:cNvSpPr/>
            <p:nvPr/>
          </p:nvSpPr>
          <p:spPr>
            <a:xfrm rot="5400000" flipH="1" flipV="1">
              <a:off x="-718915" y="-2273339"/>
              <a:ext cx="1006444" cy="866811"/>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Hexagon 49"/>
            <p:cNvSpPr/>
            <p:nvPr/>
          </p:nvSpPr>
          <p:spPr>
            <a:xfrm rot="5400000" flipH="1" flipV="1">
              <a:off x="-2950448" y="-1028422"/>
              <a:ext cx="465552" cy="400962"/>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5400000" flipH="1" flipV="1">
              <a:off x="-667386" y="-1401561"/>
              <a:ext cx="265176" cy="228600"/>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71" name="Slide Number Placeholder 10"/>
          <p:cNvSpPr>
            <a:spLocks noGrp="1"/>
          </p:cNvSpPr>
          <p:nvPr>
            <p:ph type="sldNum" sz="quarter" idx="4"/>
          </p:nvPr>
        </p:nvSpPr>
        <p:spPr bwMode="gray">
          <a:xfrm>
            <a:off x="6614160" y="4843463"/>
            <a:ext cx="2133600" cy="274637"/>
          </a:xfrm>
          <a:prstGeom prst="rect">
            <a:avLst/>
          </a:prstGeom>
        </p:spPr>
        <p:txBody>
          <a:bodyPr vert="horz" lIns="91440" tIns="45720" rIns="91440" bIns="45720" rtlCol="0" anchor="ctr"/>
          <a:lstStyle>
            <a:lvl1pPr algn="r">
              <a:defRPr sz="900">
                <a:solidFill>
                  <a:srgbClr val="717171"/>
                </a:solidFill>
              </a:defRPr>
            </a:lvl1pPr>
          </a:lstStyle>
          <a:p>
            <a:fld id="{78EDB186-E548-4B74-B268-7B486CA3B678}" type="slidenum">
              <a:rPr lang="en-US" smtClean="0"/>
              <a:pPr/>
              <a:t>‹#›</a:t>
            </a:fld>
            <a:endParaRPr lang="en-US" dirty="0"/>
          </a:p>
        </p:txBody>
      </p:sp>
      <p:grpSp>
        <p:nvGrpSpPr>
          <p:cNvPr id="52" name="Group 5"/>
          <p:cNvGrpSpPr>
            <a:grpSpLocks noChangeAspect="1"/>
          </p:cNvGrpSpPr>
          <p:nvPr userDrawn="1"/>
        </p:nvGrpSpPr>
        <p:grpSpPr bwMode="gray">
          <a:xfrm>
            <a:off x="482466" y="183742"/>
            <a:ext cx="1361170" cy="515836"/>
            <a:chOff x="581" y="244"/>
            <a:chExt cx="1198" cy="454"/>
          </a:xfrm>
        </p:grpSpPr>
        <p:sp>
          <p:nvSpPr>
            <p:cNvPr id="53" name="AutoShape 4"/>
            <p:cNvSpPr>
              <a:spLocks noChangeAspect="1" noChangeArrowheads="1" noTextEdit="1"/>
            </p:cNvSpPr>
            <p:nvPr userDrawn="1"/>
          </p:nvSpPr>
          <p:spPr bwMode="gray">
            <a:xfrm>
              <a:off x="581" y="244"/>
              <a:ext cx="119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6"/>
            <p:cNvSpPr>
              <a:spLocks/>
            </p:cNvSpPr>
            <p:nvPr userDrawn="1"/>
          </p:nvSpPr>
          <p:spPr bwMode="gray">
            <a:xfrm>
              <a:off x="581" y="244"/>
              <a:ext cx="394" cy="454"/>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7"/>
            <p:cNvSpPr>
              <a:spLocks noEditPoints="1"/>
            </p:cNvSpPr>
            <p:nvPr userDrawn="1"/>
          </p:nvSpPr>
          <p:spPr bwMode="gray">
            <a:xfrm>
              <a:off x="652" y="374"/>
              <a:ext cx="151" cy="1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8"/>
            <p:cNvSpPr>
              <a:spLocks/>
            </p:cNvSpPr>
            <p:nvPr userDrawn="1"/>
          </p:nvSpPr>
          <p:spPr bwMode="gray">
            <a:xfrm>
              <a:off x="820" y="424"/>
              <a:ext cx="87" cy="14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9"/>
            <p:cNvSpPr>
              <a:spLocks noEditPoints="1"/>
            </p:cNvSpPr>
            <p:nvPr userDrawn="1"/>
          </p:nvSpPr>
          <p:spPr bwMode="gray">
            <a:xfrm>
              <a:off x="1042" y="412"/>
              <a:ext cx="99" cy="125"/>
            </a:xfrm>
            <a:custGeom>
              <a:avLst/>
              <a:gdLst>
                <a:gd name="T0" fmla="*/ 35 w 42"/>
                <a:gd name="T1" fmla="*/ 26 h 53"/>
                <a:gd name="T2" fmla="*/ 39 w 42"/>
                <a:gd name="T3" fmla="*/ 22 h 53"/>
                <a:gd name="T4" fmla="*/ 40 w 42"/>
                <a:gd name="T5" fmla="*/ 15 h 53"/>
                <a:gd name="T6" fmla="*/ 39 w 42"/>
                <a:gd name="T7" fmla="*/ 8 h 53"/>
                <a:gd name="T8" fmla="*/ 34 w 42"/>
                <a:gd name="T9" fmla="*/ 3 h 53"/>
                <a:gd name="T10" fmla="*/ 22 w 42"/>
                <a:gd name="T11" fmla="*/ 0 h 53"/>
                <a:gd name="T12" fmla="*/ 1 w 42"/>
                <a:gd name="T13" fmla="*/ 0 h 53"/>
                <a:gd name="T14" fmla="*/ 0 w 42"/>
                <a:gd name="T15" fmla="*/ 1 h 53"/>
                <a:gd name="T16" fmla="*/ 0 w 42"/>
                <a:gd name="T17" fmla="*/ 52 h 53"/>
                <a:gd name="T18" fmla="*/ 1 w 42"/>
                <a:gd name="T19" fmla="*/ 53 h 53"/>
                <a:gd name="T20" fmla="*/ 22 w 42"/>
                <a:gd name="T21" fmla="*/ 53 h 53"/>
                <a:gd name="T22" fmla="*/ 36 w 42"/>
                <a:gd name="T23" fmla="*/ 49 h 53"/>
                <a:gd name="T24" fmla="*/ 42 w 42"/>
                <a:gd name="T25" fmla="*/ 37 h 53"/>
                <a:gd name="T26" fmla="*/ 39 w 42"/>
                <a:gd name="T27" fmla="*/ 30 h 53"/>
                <a:gd name="T28" fmla="*/ 35 w 42"/>
                <a:gd name="T29" fmla="*/ 26 h 53"/>
                <a:gd name="T30" fmla="*/ 22 w 42"/>
                <a:gd name="T31" fmla="*/ 21 h 53"/>
                <a:gd name="T32" fmla="*/ 12 w 42"/>
                <a:gd name="T33" fmla="*/ 21 h 53"/>
                <a:gd name="T34" fmla="*/ 12 w 42"/>
                <a:gd name="T35" fmla="*/ 10 h 53"/>
                <a:gd name="T36" fmla="*/ 22 w 42"/>
                <a:gd name="T37" fmla="*/ 10 h 53"/>
                <a:gd name="T38" fmla="*/ 29 w 42"/>
                <a:gd name="T39" fmla="*/ 15 h 53"/>
                <a:gd name="T40" fmla="*/ 22 w 42"/>
                <a:gd name="T41" fmla="*/ 21 h 53"/>
                <a:gd name="T42" fmla="*/ 12 w 42"/>
                <a:gd name="T43" fmla="*/ 31 h 53"/>
                <a:gd name="T44" fmla="*/ 22 w 42"/>
                <a:gd name="T45" fmla="*/ 31 h 53"/>
                <a:gd name="T46" fmla="*/ 28 w 42"/>
                <a:gd name="T47" fmla="*/ 32 h 53"/>
                <a:gd name="T48" fmla="*/ 30 w 42"/>
                <a:gd name="T49" fmla="*/ 37 h 53"/>
                <a:gd name="T50" fmla="*/ 27 w 42"/>
                <a:gd name="T51" fmla="*/ 41 h 53"/>
                <a:gd name="T52" fmla="*/ 22 w 42"/>
                <a:gd name="T53" fmla="*/ 42 h 53"/>
                <a:gd name="T54" fmla="*/ 12 w 42"/>
                <a:gd name="T55" fmla="*/ 42 h 53"/>
                <a:gd name="T56" fmla="*/ 12 w 42"/>
                <a:gd name="T57"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3">
                  <a:moveTo>
                    <a:pt x="35" y="26"/>
                  </a:moveTo>
                  <a:cubicBezTo>
                    <a:pt x="37" y="25"/>
                    <a:pt x="38" y="23"/>
                    <a:pt x="39" y="22"/>
                  </a:cubicBezTo>
                  <a:cubicBezTo>
                    <a:pt x="40" y="20"/>
                    <a:pt x="40" y="17"/>
                    <a:pt x="40" y="15"/>
                  </a:cubicBezTo>
                  <a:cubicBezTo>
                    <a:pt x="40" y="12"/>
                    <a:pt x="40" y="10"/>
                    <a:pt x="39" y="8"/>
                  </a:cubicBezTo>
                  <a:cubicBezTo>
                    <a:pt x="38" y="6"/>
                    <a:pt x="36" y="4"/>
                    <a:pt x="34" y="3"/>
                  </a:cubicBezTo>
                  <a:cubicBezTo>
                    <a:pt x="31" y="1"/>
                    <a:pt x="27" y="0"/>
                    <a:pt x="22" y="0"/>
                  </a:cubicBezTo>
                  <a:cubicBezTo>
                    <a:pt x="1" y="0"/>
                    <a:pt x="1" y="0"/>
                    <a:pt x="1" y="0"/>
                  </a:cubicBezTo>
                  <a:cubicBezTo>
                    <a:pt x="1" y="0"/>
                    <a:pt x="0" y="0"/>
                    <a:pt x="0" y="1"/>
                  </a:cubicBezTo>
                  <a:cubicBezTo>
                    <a:pt x="0" y="52"/>
                    <a:pt x="0" y="52"/>
                    <a:pt x="0" y="52"/>
                  </a:cubicBezTo>
                  <a:cubicBezTo>
                    <a:pt x="0" y="53"/>
                    <a:pt x="1" y="53"/>
                    <a:pt x="1" y="53"/>
                  </a:cubicBezTo>
                  <a:cubicBezTo>
                    <a:pt x="22" y="53"/>
                    <a:pt x="22" y="53"/>
                    <a:pt x="22" y="53"/>
                  </a:cubicBezTo>
                  <a:cubicBezTo>
                    <a:pt x="26" y="53"/>
                    <a:pt x="32" y="53"/>
                    <a:pt x="36" y="49"/>
                  </a:cubicBezTo>
                  <a:cubicBezTo>
                    <a:pt x="40" y="47"/>
                    <a:pt x="42" y="42"/>
                    <a:pt x="42" y="37"/>
                  </a:cubicBezTo>
                  <a:cubicBezTo>
                    <a:pt x="42" y="34"/>
                    <a:pt x="41" y="32"/>
                    <a:pt x="39" y="30"/>
                  </a:cubicBezTo>
                  <a:cubicBezTo>
                    <a:pt x="38" y="28"/>
                    <a:pt x="37" y="27"/>
                    <a:pt x="35" y="26"/>
                  </a:cubicBezTo>
                  <a:moveTo>
                    <a:pt x="22" y="21"/>
                  </a:moveTo>
                  <a:cubicBezTo>
                    <a:pt x="12" y="21"/>
                    <a:pt x="12" y="21"/>
                    <a:pt x="12" y="21"/>
                  </a:cubicBezTo>
                  <a:cubicBezTo>
                    <a:pt x="12" y="10"/>
                    <a:pt x="12" y="10"/>
                    <a:pt x="12" y="10"/>
                  </a:cubicBezTo>
                  <a:cubicBezTo>
                    <a:pt x="22" y="10"/>
                    <a:pt x="22" y="10"/>
                    <a:pt x="22" y="10"/>
                  </a:cubicBezTo>
                  <a:cubicBezTo>
                    <a:pt x="26" y="10"/>
                    <a:pt x="29" y="12"/>
                    <a:pt x="29" y="15"/>
                  </a:cubicBezTo>
                  <a:cubicBezTo>
                    <a:pt x="29" y="17"/>
                    <a:pt x="29" y="21"/>
                    <a:pt x="22" y="21"/>
                  </a:cubicBezTo>
                  <a:moveTo>
                    <a:pt x="12" y="31"/>
                  </a:moveTo>
                  <a:cubicBezTo>
                    <a:pt x="22" y="31"/>
                    <a:pt x="22" y="31"/>
                    <a:pt x="22" y="31"/>
                  </a:cubicBezTo>
                  <a:cubicBezTo>
                    <a:pt x="25" y="31"/>
                    <a:pt x="26" y="31"/>
                    <a:pt x="28" y="32"/>
                  </a:cubicBezTo>
                  <a:cubicBezTo>
                    <a:pt x="29" y="33"/>
                    <a:pt x="30" y="35"/>
                    <a:pt x="30" y="37"/>
                  </a:cubicBezTo>
                  <a:cubicBezTo>
                    <a:pt x="30" y="39"/>
                    <a:pt x="29" y="40"/>
                    <a:pt x="27" y="41"/>
                  </a:cubicBezTo>
                  <a:cubicBezTo>
                    <a:pt x="26" y="42"/>
                    <a:pt x="24" y="42"/>
                    <a:pt x="22" y="42"/>
                  </a:cubicBezTo>
                  <a:cubicBezTo>
                    <a:pt x="12" y="42"/>
                    <a:pt x="12" y="42"/>
                    <a:pt x="12" y="42"/>
                  </a:cubicBezTo>
                  <a:lnTo>
                    <a:pt x="12"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10"/>
            <p:cNvSpPr>
              <a:spLocks/>
            </p:cNvSpPr>
            <p:nvPr userDrawn="1"/>
          </p:nvSpPr>
          <p:spPr bwMode="gray">
            <a:xfrm>
              <a:off x="1150" y="443"/>
              <a:ext cx="57" cy="94"/>
            </a:xfrm>
            <a:custGeom>
              <a:avLst/>
              <a:gdLst>
                <a:gd name="T0" fmla="*/ 1 w 24"/>
                <a:gd name="T1" fmla="*/ 40 h 40"/>
                <a:gd name="T2" fmla="*/ 10 w 24"/>
                <a:gd name="T3" fmla="*/ 40 h 40"/>
                <a:gd name="T4" fmla="*/ 11 w 24"/>
                <a:gd name="T5" fmla="*/ 39 h 40"/>
                <a:gd name="T6" fmla="*/ 11 w 24"/>
                <a:gd name="T7" fmla="*/ 20 h 40"/>
                <a:gd name="T8" fmla="*/ 20 w 24"/>
                <a:gd name="T9" fmla="*/ 11 h 40"/>
                <a:gd name="T10" fmla="*/ 23 w 24"/>
                <a:gd name="T11" fmla="*/ 11 h 40"/>
                <a:gd name="T12" fmla="*/ 24 w 24"/>
                <a:gd name="T13" fmla="*/ 11 h 40"/>
                <a:gd name="T14" fmla="*/ 24 w 24"/>
                <a:gd name="T15" fmla="*/ 10 h 40"/>
                <a:gd name="T16" fmla="*/ 24 w 24"/>
                <a:gd name="T17" fmla="*/ 1 h 40"/>
                <a:gd name="T18" fmla="*/ 23 w 24"/>
                <a:gd name="T19" fmla="*/ 0 h 40"/>
                <a:gd name="T20" fmla="*/ 20 w 24"/>
                <a:gd name="T21" fmla="*/ 0 h 40"/>
                <a:gd name="T22" fmla="*/ 10 w 24"/>
                <a:gd name="T23" fmla="*/ 4 h 40"/>
                <a:gd name="T24" fmla="*/ 10 w 24"/>
                <a:gd name="T25" fmla="*/ 1 h 40"/>
                <a:gd name="T26" fmla="*/ 9 w 24"/>
                <a:gd name="T27" fmla="*/ 0 h 40"/>
                <a:gd name="T28" fmla="*/ 1 w 24"/>
                <a:gd name="T29" fmla="*/ 0 h 40"/>
                <a:gd name="T30" fmla="*/ 0 w 24"/>
                <a:gd name="T31" fmla="*/ 1 h 40"/>
                <a:gd name="T32" fmla="*/ 0 w 24"/>
                <a:gd name="T33" fmla="*/ 39 h 40"/>
                <a:gd name="T34" fmla="*/ 1 w 24"/>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1" y="40"/>
                  </a:moveTo>
                  <a:cubicBezTo>
                    <a:pt x="10" y="40"/>
                    <a:pt x="10" y="40"/>
                    <a:pt x="10" y="40"/>
                  </a:cubicBezTo>
                  <a:cubicBezTo>
                    <a:pt x="11" y="40"/>
                    <a:pt x="11" y="40"/>
                    <a:pt x="11" y="39"/>
                  </a:cubicBezTo>
                  <a:cubicBezTo>
                    <a:pt x="11" y="20"/>
                    <a:pt x="11" y="20"/>
                    <a:pt x="11" y="20"/>
                  </a:cubicBezTo>
                  <a:cubicBezTo>
                    <a:pt x="11" y="14"/>
                    <a:pt x="15" y="11"/>
                    <a:pt x="20" y="11"/>
                  </a:cubicBezTo>
                  <a:cubicBezTo>
                    <a:pt x="21" y="11"/>
                    <a:pt x="22" y="11"/>
                    <a:pt x="23" y="11"/>
                  </a:cubicBezTo>
                  <a:cubicBezTo>
                    <a:pt x="23" y="11"/>
                    <a:pt x="24" y="11"/>
                    <a:pt x="24" y="11"/>
                  </a:cubicBezTo>
                  <a:cubicBezTo>
                    <a:pt x="24" y="10"/>
                    <a:pt x="24" y="10"/>
                    <a:pt x="24" y="10"/>
                  </a:cubicBezTo>
                  <a:cubicBezTo>
                    <a:pt x="24" y="1"/>
                    <a:pt x="24" y="1"/>
                    <a:pt x="24" y="1"/>
                  </a:cubicBezTo>
                  <a:cubicBezTo>
                    <a:pt x="24" y="1"/>
                    <a:pt x="24" y="0"/>
                    <a:pt x="23" y="0"/>
                  </a:cubicBezTo>
                  <a:cubicBezTo>
                    <a:pt x="22" y="0"/>
                    <a:pt x="21" y="0"/>
                    <a:pt x="20" y="0"/>
                  </a:cubicBezTo>
                  <a:cubicBezTo>
                    <a:pt x="16" y="0"/>
                    <a:pt x="13" y="1"/>
                    <a:pt x="10" y="4"/>
                  </a:cubicBezTo>
                  <a:cubicBezTo>
                    <a:pt x="10" y="1"/>
                    <a:pt x="10" y="1"/>
                    <a:pt x="10" y="1"/>
                  </a:cubicBezTo>
                  <a:cubicBezTo>
                    <a:pt x="10" y="1"/>
                    <a:pt x="9" y="0"/>
                    <a:pt x="9" y="0"/>
                  </a:cubicBezTo>
                  <a:cubicBezTo>
                    <a:pt x="1" y="0"/>
                    <a:pt x="1" y="0"/>
                    <a:pt x="1" y="0"/>
                  </a:cubicBezTo>
                  <a:cubicBezTo>
                    <a:pt x="1" y="0"/>
                    <a:pt x="0" y="1"/>
                    <a:pt x="0" y="1"/>
                  </a:cubicBezTo>
                  <a:cubicBezTo>
                    <a:pt x="0" y="39"/>
                    <a:pt x="0" y="39"/>
                    <a:pt x="0" y="39"/>
                  </a:cubicBezTo>
                  <a:cubicBezTo>
                    <a:pt x="0" y="40"/>
                    <a:pt x="1" y="40"/>
                    <a:pt x="1"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11"/>
            <p:cNvSpPr>
              <a:spLocks noEditPoints="1"/>
            </p:cNvSpPr>
            <p:nvPr userDrawn="1"/>
          </p:nvSpPr>
          <p:spPr bwMode="gray">
            <a:xfrm>
              <a:off x="1205" y="440"/>
              <a:ext cx="89" cy="100"/>
            </a:xfrm>
            <a:custGeom>
              <a:avLst/>
              <a:gdLst>
                <a:gd name="T0" fmla="*/ 33 w 38"/>
                <a:gd name="T1" fmla="*/ 7 h 42"/>
                <a:gd name="T2" fmla="*/ 19 w 38"/>
                <a:gd name="T3" fmla="*/ 0 h 42"/>
                <a:gd name="T4" fmla="*/ 5 w 38"/>
                <a:gd name="T5" fmla="*/ 7 h 42"/>
                <a:gd name="T6" fmla="*/ 5 w 38"/>
                <a:gd name="T7" fmla="*/ 7 h 42"/>
                <a:gd name="T8" fmla="*/ 0 w 38"/>
                <a:gd name="T9" fmla="*/ 21 h 42"/>
                <a:gd name="T10" fmla="*/ 5 w 38"/>
                <a:gd name="T11" fmla="*/ 36 h 42"/>
                <a:gd name="T12" fmla="*/ 5 w 38"/>
                <a:gd name="T13" fmla="*/ 36 h 42"/>
                <a:gd name="T14" fmla="*/ 19 w 38"/>
                <a:gd name="T15" fmla="*/ 42 h 42"/>
                <a:gd name="T16" fmla="*/ 33 w 38"/>
                <a:gd name="T17" fmla="*/ 36 h 42"/>
                <a:gd name="T18" fmla="*/ 33 w 38"/>
                <a:gd name="T19" fmla="*/ 36 h 42"/>
                <a:gd name="T20" fmla="*/ 38 w 38"/>
                <a:gd name="T21" fmla="*/ 21 h 42"/>
                <a:gd name="T22" fmla="*/ 33 w 38"/>
                <a:gd name="T23" fmla="*/ 7 h 42"/>
                <a:gd name="T24" fmla="*/ 33 w 38"/>
                <a:gd name="T25" fmla="*/ 7 h 42"/>
                <a:gd name="T26" fmla="*/ 14 w 38"/>
                <a:gd name="T27" fmla="*/ 13 h 42"/>
                <a:gd name="T28" fmla="*/ 19 w 38"/>
                <a:gd name="T29" fmla="*/ 10 h 42"/>
                <a:gd name="T30" fmla="*/ 24 w 38"/>
                <a:gd name="T31" fmla="*/ 13 h 42"/>
                <a:gd name="T32" fmla="*/ 26 w 38"/>
                <a:gd name="T33" fmla="*/ 21 h 42"/>
                <a:gd name="T34" fmla="*/ 24 w 38"/>
                <a:gd name="T35" fmla="*/ 30 h 42"/>
                <a:gd name="T36" fmla="*/ 19 w 38"/>
                <a:gd name="T37" fmla="*/ 32 h 42"/>
                <a:gd name="T38" fmla="*/ 14 w 38"/>
                <a:gd name="T39" fmla="*/ 30 h 42"/>
                <a:gd name="T40" fmla="*/ 12 w 38"/>
                <a:gd name="T41" fmla="*/ 21 h 42"/>
                <a:gd name="T42" fmla="*/ 14 w 38"/>
                <a:gd name="T4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2">
                  <a:moveTo>
                    <a:pt x="33" y="7"/>
                  </a:moveTo>
                  <a:cubicBezTo>
                    <a:pt x="30" y="4"/>
                    <a:pt x="25" y="0"/>
                    <a:pt x="19" y="0"/>
                  </a:cubicBezTo>
                  <a:cubicBezTo>
                    <a:pt x="12" y="0"/>
                    <a:pt x="7" y="4"/>
                    <a:pt x="5" y="7"/>
                  </a:cubicBezTo>
                  <a:cubicBezTo>
                    <a:pt x="5" y="7"/>
                    <a:pt x="5" y="7"/>
                    <a:pt x="5" y="7"/>
                  </a:cubicBezTo>
                  <a:cubicBezTo>
                    <a:pt x="2" y="11"/>
                    <a:pt x="0" y="15"/>
                    <a:pt x="0" y="21"/>
                  </a:cubicBezTo>
                  <a:cubicBezTo>
                    <a:pt x="0" y="27"/>
                    <a:pt x="2" y="32"/>
                    <a:pt x="5" y="36"/>
                  </a:cubicBezTo>
                  <a:cubicBezTo>
                    <a:pt x="5" y="36"/>
                    <a:pt x="5" y="36"/>
                    <a:pt x="5" y="36"/>
                  </a:cubicBezTo>
                  <a:cubicBezTo>
                    <a:pt x="7" y="39"/>
                    <a:pt x="12" y="42"/>
                    <a:pt x="19" y="42"/>
                  </a:cubicBezTo>
                  <a:cubicBezTo>
                    <a:pt x="25" y="42"/>
                    <a:pt x="30" y="39"/>
                    <a:pt x="33" y="36"/>
                  </a:cubicBezTo>
                  <a:cubicBezTo>
                    <a:pt x="33" y="36"/>
                    <a:pt x="33" y="36"/>
                    <a:pt x="33" y="36"/>
                  </a:cubicBezTo>
                  <a:cubicBezTo>
                    <a:pt x="36" y="32"/>
                    <a:pt x="38" y="27"/>
                    <a:pt x="38" y="21"/>
                  </a:cubicBezTo>
                  <a:cubicBezTo>
                    <a:pt x="38" y="15"/>
                    <a:pt x="36" y="11"/>
                    <a:pt x="33" y="7"/>
                  </a:cubicBezTo>
                  <a:cubicBezTo>
                    <a:pt x="33" y="7"/>
                    <a:pt x="33" y="7"/>
                    <a:pt x="33" y="7"/>
                  </a:cubicBezTo>
                  <a:moveTo>
                    <a:pt x="14" y="13"/>
                  </a:moveTo>
                  <a:cubicBezTo>
                    <a:pt x="15" y="11"/>
                    <a:pt x="17" y="10"/>
                    <a:pt x="19" y="10"/>
                  </a:cubicBezTo>
                  <a:cubicBezTo>
                    <a:pt x="21" y="10"/>
                    <a:pt x="23" y="11"/>
                    <a:pt x="24" y="13"/>
                  </a:cubicBezTo>
                  <a:cubicBezTo>
                    <a:pt x="25" y="14"/>
                    <a:pt x="26" y="17"/>
                    <a:pt x="26" y="21"/>
                  </a:cubicBezTo>
                  <a:cubicBezTo>
                    <a:pt x="26" y="25"/>
                    <a:pt x="25" y="28"/>
                    <a:pt x="24" y="30"/>
                  </a:cubicBezTo>
                  <a:cubicBezTo>
                    <a:pt x="23" y="31"/>
                    <a:pt x="21" y="32"/>
                    <a:pt x="19" y="32"/>
                  </a:cubicBezTo>
                  <a:cubicBezTo>
                    <a:pt x="17" y="32"/>
                    <a:pt x="15" y="31"/>
                    <a:pt x="14" y="30"/>
                  </a:cubicBezTo>
                  <a:cubicBezTo>
                    <a:pt x="12" y="28"/>
                    <a:pt x="12" y="25"/>
                    <a:pt x="12" y="21"/>
                  </a:cubicBezTo>
                  <a:cubicBezTo>
                    <a:pt x="12" y="17"/>
                    <a:pt x="12" y="14"/>
                    <a:pt x="14" y="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12"/>
            <p:cNvSpPr>
              <a:spLocks/>
            </p:cNvSpPr>
            <p:nvPr userDrawn="1"/>
          </p:nvSpPr>
          <p:spPr bwMode="gray">
            <a:xfrm>
              <a:off x="1304" y="440"/>
              <a:ext cx="132" cy="97"/>
            </a:xfrm>
            <a:custGeom>
              <a:avLst/>
              <a:gdLst>
                <a:gd name="T0" fmla="*/ 43 w 56"/>
                <a:gd name="T1" fmla="*/ 0 h 41"/>
                <a:gd name="T2" fmla="*/ 35 w 56"/>
                <a:gd name="T3" fmla="*/ 2 h 41"/>
                <a:gd name="T4" fmla="*/ 31 w 56"/>
                <a:gd name="T5" fmla="*/ 6 h 41"/>
                <a:gd name="T6" fmla="*/ 28 w 56"/>
                <a:gd name="T7" fmla="*/ 2 h 41"/>
                <a:gd name="T8" fmla="*/ 20 w 56"/>
                <a:gd name="T9" fmla="*/ 0 h 41"/>
                <a:gd name="T10" fmla="*/ 11 w 56"/>
                <a:gd name="T11" fmla="*/ 5 h 41"/>
                <a:gd name="T12" fmla="*/ 10 w 56"/>
                <a:gd name="T13" fmla="*/ 2 h 41"/>
                <a:gd name="T14" fmla="*/ 9 w 56"/>
                <a:gd name="T15" fmla="*/ 1 h 41"/>
                <a:gd name="T16" fmla="*/ 2 w 56"/>
                <a:gd name="T17" fmla="*/ 1 h 41"/>
                <a:gd name="T18" fmla="*/ 0 w 56"/>
                <a:gd name="T19" fmla="*/ 2 h 41"/>
                <a:gd name="T20" fmla="*/ 0 w 56"/>
                <a:gd name="T21" fmla="*/ 40 h 41"/>
                <a:gd name="T22" fmla="*/ 2 w 56"/>
                <a:gd name="T23" fmla="*/ 41 h 41"/>
                <a:gd name="T24" fmla="*/ 11 w 56"/>
                <a:gd name="T25" fmla="*/ 41 h 41"/>
                <a:gd name="T26" fmla="*/ 12 w 56"/>
                <a:gd name="T27" fmla="*/ 40 h 41"/>
                <a:gd name="T28" fmla="*/ 12 w 56"/>
                <a:gd name="T29" fmla="*/ 19 h 41"/>
                <a:gd name="T30" fmla="*/ 13 w 56"/>
                <a:gd name="T31" fmla="*/ 13 h 41"/>
                <a:gd name="T32" fmla="*/ 18 w 56"/>
                <a:gd name="T33" fmla="*/ 10 h 41"/>
                <a:gd name="T34" fmla="*/ 22 w 56"/>
                <a:gd name="T35" fmla="*/ 12 h 41"/>
                <a:gd name="T36" fmla="*/ 23 w 56"/>
                <a:gd name="T37" fmla="*/ 17 h 41"/>
                <a:gd name="T38" fmla="*/ 23 w 56"/>
                <a:gd name="T39" fmla="*/ 40 h 41"/>
                <a:gd name="T40" fmla="*/ 24 w 56"/>
                <a:gd name="T41" fmla="*/ 41 h 41"/>
                <a:gd name="T42" fmla="*/ 33 w 56"/>
                <a:gd name="T43" fmla="*/ 41 h 41"/>
                <a:gd name="T44" fmla="*/ 34 w 56"/>
                <a:gd name="T45" fmla="*/ 40 h 41"/>
                <a:gd name="T46" fmla="*/ 34 w 56"/>
                <a:gd name="T47" fmla="*/ 19 h 41"/>
                <a:gd name="T48" fmla="*/ 35 w 56"/>
                <a:gd name="T49" fmla="*/ 13 h 41"/>
                <a:gd name="T50" fmla="*/ 40 w 56"/>
                <a:gd name="T51" fmla="*/ 10 h 41"/>
                <a:gd name="T52" fmla="*/ 44 w 56"/>
                <a:gd name="T53" fmla="*/ 12 h 41"/>
                <a:gd name="T54" fmla="*/ 45 w 56"/>
                <a:gd name="T55" fmla="*/ 17 h 41"/>
                <a:gd name="T56" fmla="*/ 45 w 56"/>
                <a:gd name="T57" fmla="*/ 40 h 41"/>
                <a:gd name="T58" fmla="*/ 46 w 56"/>
                <a:gd name="T59" fmla="*/ 41 h 41"/>
                <a:gd name="T60" fmla="*/ 55 w 56"/>
                <a:gd name="T61" fmla="*/ 41 h 41"/>
                <a:gd name="T62" fmla="*/ 56 w 56"/>
                <a:gd name="T63" fmla="*/ 40 h 41"/>
                <a:gd name="T64" fmla="*/ 56 w 56"/>
                <a:gd name="T65" fmla="*/ 15 h 41"/>
                <a:gd name="T66" fmla="*/ 52 w 56"/>
                <a:gd name="T67" fmla="*/ 4 h 41"/>
                <a:gd name="T68" fmla="*/ 43 w 56"/>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1">
                  <a:moveTo>
                    <a:pt x="43" y="0"/>
                  </a:moveTo>
                  <a:cubicBezTo>
                    <a:pt x="40" y="0"/>
                    <a:pt x="37" y="1"/>
                    <a:pt x="35" y="2"/>
                  </a:cubicBezTo>
                  <a:cubicBezTo>
                    <a:pt x="34" y="3"/>
                    <a:pt x="32" y="4"/>
                    <a:pt x="31" y="6"/>
                  </a:cubicBezTo>
                  <a:cubicBezTo>
                    <a:pt x="30" y="4"/>
                    <a:pt x="29" y="3"/>
                    <a:pt x="28" y="2"/>
                  </a:cubicBezTo>
                  <a:cubicBezTo>
                    <a:pt x="26" y="1"/>
                    <a:pt x="23" y="0"/>
                    <a:pt x="20" y="0"/>
                  </a:cubicBezTo>
                  <a:cubicBezTo>
                    <a:pt x="17" y="0"/>
                    <a:pt x="13" y="2"/>
                    <a:pt x="11" y="5"/>
                  </a:cubicBezTo>
                  <a:cubicBezTo>
                    <a:pt x="10" y="2"/>
                    <a:pt x="10" y="2"/>
                    <a:pt x="10" y="2"/>
                  </a:cubicBezTo>
                  <a:cubicBezTo>
                    <a:pt x="10" y="2"/>
                    <a:pt x="10" y="1"/>
                    <a:pt x="9" y="1"/>
                  </a:cubicBezTo>
                  <a:cubicBezTo>
                    <a:pt x="2" y="1"/>
                    <a:pt x="2" y="1"/>
                    <a:pt x="2" y="1"/>
                  </a:cubicBezTo>
                  <a:cubicBezTo>
                    <a:pt x="1" y="1"/>
                    <a:pt x="0" y="2"/>
                    <a:pt x="0" y="2"/>
                  </a:cubicBezTo>
                  <a:cubicBezTo>
                    <a:pt x="0" y="40"/>
                    <a:pt x="0" y="40"/>
                    <a:pt x="0" y="40"/>
                  </a:cubicBezTo>
                  <a:cubicBezTo>
                    <a:pt x="0" y="41"/>
                    <a:pt x="1" y="41"/>
                    <a:pt x="2" y="41"/>
                  </a:cubicBezTo>
                  <a:cubicBezTo>
                    <a:pt x="11" y="41"/>
                    <a:pt x="11" y="41"/>
                    <a:pt x="11" y="41"/>
                  </a:cubicBezTo>
                  <a:cubicBezTo>
                    <a:pt x="11" y="41"/>
                    <a:pt x="12" y="41"/>
                    <a:pt x="12" y="40"/>
                  </a:cubicBezTo>
                  <a:cubicBezTo>
                    <a:pt x="12" y="19"/>
                    <a:pt x="12" y="19"/>
                    <a:pt x="12" y="19"/>
                  </a:cubicBezTo>
                  <a:cubicBezTo>
                    <a:pt x="12" y="17"/>
                    <a:pt x="12" y="15"/>
                    <a:pt x="13" y="13"/>
                  </a:cubicBezTo>
                  <a:cubicBezTo>
                    <a:pt x="14" y="11"/>
                    <a:pt x="16" y="10"/>
                    <a:pt x="18" y="10"/>
                  </a:cubicBezTo>
                  <a:cubicBezTo>
                    <a:pt x="20" y="10"/>
                    <a:pt x="21" y="11"/>
                    <a:pt x="22" y="12"/>
                  </a:cubicBezTo>
                  <a:cubicBezTo>
                    <a:pt x="22" y="13"/>
                    <a:pt x="23" y="14"/>
                    <a:pt x="23" y="17"/>
                  </a:cubicBezTo>
                  <a:cubicBezTo>
                    <a:pt x="23" y="40"/>
                    <a:pt x="23" y="40"/>
                    <a:pt x="23" y="40"/>
                  </a:cubicBezTo>
                  <a:cubicBezTo>
                    <a:pt x="23" y="41"/>
                    <a:pt x="23" y="41"/>
                    <a:pt x="24" y="41"/>
                  </a:cubicBezTo>
                  <a:cubicBezTo>
                    <a:pt x="33" y="41"/>
                    <a:pt x="33" y="41"/>
                    <a:pt x="33" y="41"/>
                  </a:cubicBezTo>
                  <a:cubicBezTo>
                    <a:pt x="33" y="41"/>
                    <a:pt x="34" y="41"/>
                    <a:pt x="34" y="40"/>
                  </a:cubicBezTo>
                  <a:cubicBezTo>
                    <a:pt x="34" y="19"/>
                    <a:pt x="34" y="19"/>
                    <a:pt x="34" y="19"/>
                  </a:cubicBezTo>
                  <a:cubicBezTo>
                    <a:pt x="34" y="17"/>
                    <a:pt x="34" y="15"/>
                    <a:pt x="35" y="13"/>
                  </a:cubicBezTo>
                  <a:cubicBezTo>
                    <a:pt x="37" y="11"/>
                    <a:pt x="38" y="10"/>
                    <a:pt x="40" y="10"/>
                  </a:cubicBezTo>
                  <a:cubicBezTo>
                    <a:pt x="42" y="10"/>
                    <a:pt x="43" y="11"/>
                    <a:pt x="44" y="12"/>
                  </a:cubicBezTo>
                  <a:cubicBezTo>
                    <a:pt x="44" y="13"/>
                    <a:pt x="45" y="14"/>
                    <a:pt x="45" y="17"/>
                  </a:cubicBezTo>
                  <a:cubicBezTo>
                    <a:pt x="45" y="40"/>
                    <a:pt x="45" y="40"/>
                    <a:pt x="45" y="40"/>
                  </a:cubicBezTo>
                  <a:cubicBezTo>
                    <a:pt x="45" y="41"/>
                    <a:pt x="45" y="41"/>
                    <a:pt x="46" y="41"/>
                  </a:cubicBezTo>
                  <a:cubicBezTo>
                    <a:pt x="55" y="41"/>
                    <a:pt x="55" y="41"/>
                    <a:pt x="55" y="41"/>
                  </a:cubicBezTo>
                  <a:cubicBezTo>
                    <a:pt x="55" y="41"/>
                    <a:pt x="56" y="41"/>
                    <a:pt x="56" y="40"/>
                  </a:cubicBezTo>
                  <a:cubicBezTo>
                    <a:pt x="56" y="15"/>
                    <a:pt x="56" y="15"/>
                    <a:pt x="56" y="15"/>
                  </a:cubicBezTo>
                  <a:cubicBezTo>
                    <a:pt x="56" y="10"/>
                    <a:pt x="55" y="7"/>
                    <a:pt x="52" y="4"/>
                  </a:cubicBezTo>
                  <a:cubicBezTo>
                    <a:pt x="50" y="2"/>
                    <a:pt x="47" y="0"/>
                    <a:pt x="4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13"/>
            <p:cNvSpPr>
              <a:spLocks/>
            </p:cNvSpPr>
            <p:nvPr userDrawn="1"/>
          </p:nvSpPr>
          <p:spPr bwMode="gray">
            <a:xfrm>
              <a:off x="1453" y="410"/>
              <a:ext cx="28" cy="26"/>
            </a:xfrm>
            <a:custGeom>
              <a:avLst/>
              <a:gdLst>
                <a:gd name="T0" fmla="*/ 10 w 12"/>
                <a:gd name="T1" fmla="*/ 0 h 11"/>
                <a:gd name="T2" fmla="*/ 1 w 12"/>
                <a:gd name="T3" fmla="*/ 0 h 11"/>
                <a:gd name="T4" fmla="*/ 0 w 12"/>
                <a:gd name="T5" fmla="*/ 1 h 11"/>
                <a:gd name="T6" fmla="*/ 0 w 12"/>
                <a:gd name="T7" fmla="*/ 10 h 11"/>
                <a:gd name="T8" fmla="*/ 1 w 12"/>
                <a:gd name="T9" fmla="*/ 11 h 11"/>
                <a:gd name="T10" fmla="*/ 10 w 12"/>
                <a:gd name="T11" fmla="*/ 11 h 11"/>
                <a:gd name="T12" fmla="*/ 12 w 12"/>
                <a:gd name="T13" fmla="*/ 10 h 11"/>
                <a:gd name="T14" fmla="*/ 12 w 12"/>
                <a:gd name="T15" fmla="*/ 1 h 11"/>
                <a:gd name="T16" fmla="*/ 10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0"/>
                  </a:moveTo>
                  <a:cubicBezTo>
                    <a:pt x="1" y="0"/>
                    <a:pt x="1" y="0"/>
                    <a:pt x="1" y="0"/>
                  </a:cubicBezTo>
                  <a:cubicBezTo>
                    <a:pt x="0" y="0"/>
                    <a:pt x="0" y="0"/>
                    <a:pt x="0" y="1"/>
                  </a:cubicBezTo>
                  <a:cubicBezTo>
                    <a:pt x="0" y="10"/>
                    <a:pt x="0" y="10"/>
                    <a:pt x="0" y="10"/>
                  </a:cubicBezTo>
                  <a:cubicBezTo>
                    <a:pt x="0" y="11"/>
                    <a:pt x="0" y="11"/>
                    <a:pt x="1" y="11"/>
                  </a:cubicBezTo>
                  <a:cubicBezTo>
                    <a:pt x="10" y="11"/>
                    <a:pt x="10" y="11"/>
                    <a:pt x="10" y="11"/>
                  </a:cubicBezTo>
                  <a:cubicBezTo>
                    <a:pt x="11" y="11"/>
                    <a:pt x="12" y="11"/>
                    <a:pt x="12" y="10"/>
                  </a:cubicBezTo>
                  <a:cubicBezTo>
                    <a:pt x="12" y="1"/>
                    <a:pt x="12" y="1"/>
                    <a:pt x="12" y="1"/>
                  </a:cubicBezTo>
                  <a:cubicBezTo>
                    <a:pt x="12" y="0"/>
                    <a:pt x="11" y="0"/>
                    <a:pt x="1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14"/>
            <p:cNvSpPr>
              <a:spLocks/>
            </p:cNvSpPr>
            <p:nvPr userDrawn="1"/>
          </p:nvSpPr>
          <p:spPr bwMode="gray">
            <a:xfrm>
              <a:off x="1453" y="443"/>
              <a:ext cx="26" cy="94"/>
            </a:xfrm>
            <a:custGeom>
              <a:avLst/>
              <a:gdLst>
                <a:gd name="T0" fmla="*/ 1 w 11"/>
                <a:gd name="T1" fmla="*/ 40 h 40"/>
                <a:gd name="T2" fmla="*/ 10 w 11"/>
                <a:gd name="T3" fmla="*/ 40 h 40"/>
                <a:gd name="T4" fmla="*/ 11 w 11"/>
                <a:gd name="T5" fmla="*/ 39 h 40"/>
                <a:gd name="T6" fmla="*/ 11 w 11"/>
                <a:gd name="T7" fmla="*/ 1 h 40"/>
                <a:gd name="T8" fmla="*/ 10 w 11"/>
                <a:gd name="T9" fmla="*/ 0 h 40"/>
                <a:gd name="T10" fmla="*/ 1 w 11"/>
                <a:gd name="T11" fmla="*/ 0 h 40"/>
                <a:gd name="T12" fmla="*/ 0 w 11"/>
                <a:gd name="T13" fmla="*/ 1 h 40"/>
                <a:gd name="T14" fmla="*/ 0 w 11"/>
                <a:gd name="T15" fmla="*/ 39 h 40"/>
                <a:gd name="T16" fmla="*/ 1 w 11"/>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0">
                  <a:moveTo>
                    <a:pt x="1" y="40"/>
                  </a:moveTo>
                  <a:cubicBezTo>
                    <a:pt x="10" y="40"/>
                    <a:pt x="10" y="40"/>
                    <a:pt x="10" y="40"/>
                  </a:cubicBezTo>
                  <a:cubicBezTo>
                    <a:pt x="11" y="40"/>
                    <a:pt x="11" y="40"/>
                    <a:pt x="11" y="39"/>
                  </a:cubicBezTo>
                  <a:cubicBezTo>
                    <a:pt x="11" y="1"/>
                    <a:pt x="11" y="1"/>
                    <a:pt x="11" y="1"/>
                  </a:cubicBezTo>
                  <a:cubicBezTo>
                    <a:pt x="11" y="1"/>
                    <a:pt x="11" y="0"/>
                    <a:pt x="10" y="0"/>
                  </a:cubicBezTo>
                  <a:cubicBezTo>
                    <a:pt x="1" y="0"/>
                    <a:pt x="1" y="0"/>
                    <a:pt x="1" y="0"/>
                  </a:cubicBezTo>
                  <a:cubicBezTo>
                    <a:pt x="0" y="0"/>
                    <a:pt x="0" y="1"/>
                    <a:pt x="0" y="1"/>
                  </a:cubicBezTo>
                  <a:cubicBezTo>
                    <a:pt x="0" y="39"/>
                    <a:pt x="0" y="39"/>
                    <a:pt x="0" y="39"/>
                  </a:cubicBezTo>
                  <a:cubicBezTo>
                    <a:pt x="0" y="40"/>
                    <a:pt x="0" y="40"/>
                    <a:pt x="1"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15"/>
            <p:cNvSpPr>
              <a:spLocks/>
            </p:cNvSpPr>
            <p:nvPr userDrawn="1"/>
          </p:nvSpPr>
          <p:spPr bwMode="gray">
            <a:xfrm>
              <a:off x="1495" y="443"/>
              <a:ext cx="81" cy="97"/>
            </a:xfrm>
            <a:custGeom>
              <a:avLst/>
              <a:gdLst>
                <a:gd name="T0" fmla="*/ 33 w 34"/>
                <a:gd name="T1" fmla="*/ 0 h 41"/>
                <a:gd name="T2" fmla="*/ 24 w 34"/>
                <a:gd name="T3" fmla="*/ 0 h 41"/>
                <a:gd name="T4" fmla="*/ 23 w 34"/>
                <a:gd name="T5" fmla="*/ 1 h 41"/>
                <a:gd name="T6" fmla="*/ 23 w 34"/>
                <a:gd name="T7" fmla="*/ 21 h 41"/>
                <a:gd name="T8" fmla="*/ 21 w 34"/>
                <a:gd name="T9" fmla="*/ 29 h 41"/>
                <a:gd name="T10" fmla="*/ 21 w 34"/>
                <a:gd name="T11" fmla="*/ 29 h 41"/>
                <a:gd name="T12" fmla="*/ 17 w 34"/>
                <a:gd name="T13" fmla="*/ 30 h 41"/>
                <a:gd name="T14" fmla="*/ 12 w 34"/>
                <a:gd name="T15" fmla="*/ 24 h 41"/>
                <a:gd name="T16" fmla="*/ 12 w 34"/>
                <a:gd name="T17" fmla="*/ 1 h 41"/>
                <a:gd name="T18" fmla="*/ 11 w 34"/>
                <a:gd name="T19" fmla="*/ 0 h 41"/>
                <a:gd name="T20" fmla="*/ 2 w 34"/>
                <a:gd name="T21" fmla="*/ 0 h 41"/>
                <a:gd name="T22" fmla="*/ 0 w 34"/>
                <a:gd name="T23" fmla="*/ 1 h 41"/>
                <a:gd name="T24" fmla="*/ 0 w 34"/>
                <a:gd name="T25" fmla="*/ 26 h 41"/>
                <a:gd name="T26" fmla="*/ 4 w 34"/>
                <a:gd name="T27" fmla="*/ 37 h 41"/>
                <a:gd name="T28" fmla="*/ 14 w 34"/>
                <a:gd name="T29" fmla="*/ 41 h 41"/>
                <a:gd name="T30" fmla="*/ 24 w 34"/>
                <a:gd name="T31" fmla="*/ 37 h 41"/>
                <a:gd name="T32" fmla="*/ 25 w 34"/>
                <a:gd name="T33" fmla="*/ 39 h 41"/>
                <a:gd name="T34" fmla="*/ 26 w 34"/>
                <a:gd name="T35" fmla="*/ 40 h 41"/>
                <a:gd name="T36" fmla="*/ 33 w 34"/>
                <a:gd name="T37" fmla="*/ 40 h 41"/>
                <a:gd name="T38" fmla="*/ 34 w 34"/>
                <a:gd name="T39" fmla="*/ 39 h 41"/>
                <a:gd name="T40" fmla="*/ 34 w 34"/>
                <a:gd name="T41" fmla="*/ 1 h 41"/>
                <a:gd name="T42" fmla="*/ 33 w 34"/>
                <a:gd name="T4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1">
                  <a:moveTo>
                    <a:pt x="33" y="0"/>
                  </a:moveTo>
                  <a:cubicBezTo>
                    <a:pt x="24" y="0"/>
                    <a:pt x="24" y="0"/>
                    <a:pt x="24" y="0"/>
                  </a:cubicBezTo>
                  <a:cubicBezTo>
                    <a:pt x="24" y="0"/>
                    <a:pt x="23" y="1"/>
                    <a:pt x="23" y="1"/>
                  </a:cubicBezTo>
                  <a:cubicBezTo>
                    <a:pt x="23" y="21"/>
                    <a:pt x="23" y="21"/>
                    <a:pt x="23" y="21"/>
                  </a:cubicBezTo>
                  <a:cubicBezTo>
                    <a:pt x="23" y="24"/>
                    <a:pt x="23" y="27"/>
                    <a:pt x="21" y="29"/>
                  </a:cubicBezTo>
                  <a:cubicBezTo>
                    <a:pt x="21" y="29"/>
                    <a:pt x="21" y="29"/>
                    <a:pt x="21" y="29"/>
                  </a:cubicBezTo>
                  <a:cubicBezTo>
                    <a:pt x="20" y="30"/>
                    <a:pt x="19" y="30"/>
                    <a:pt x="17" y="30"/>
                  </a:cubicBezTo>
                  <a:cubicBezTo>
                    <a:pt x="13" y="30"/>
                    <a:pt x="12" y="29"/>
                    <a:pt x="12" y="24"/>
                  </a:cubicBezTo>
                  <a:cubicBezTo>
                    <a:pt x="12" y="1"/>
                    <a:pt x="12" y="1"/>
                    <a:pt x="12" y="1"/>
                  </a:cubicBezTo>
                  <a:cubicBezTo>
                    <a:pt x="12" y="1"/>
                    <a:pt x="11" y="0"/>
                    <a:pt x="11" y="0"/>
                  </a:cubicBezTo>
                  <a:cubicBezTo>
                    <a:pt x="2" y="0"/>
                    <a:pt x="2" y="0"/>
                    <a:pt x="2" y="0"/>
                  </a:cubicBezTo>
                  <a:cubicBezTo>
                    <a:pt x="1" y="0"/>
                    <a:pt x="0" y="1"/>
                    <a:pt x="0" y="1"/>
                  </a:cubicBezTo>
                  <a:cubicBezTo>
                    <a:pt x="0" y="26"/>
                    <a:pt x="0" y="26"/>
                    <a:pt x="0" y="26"/>
                  </a:cubicBezTo>
                  <a:cubicBezTo>
                    <a:pt x="0" y="31"/>
                    <a:pt x="2" y="34"/>
                    <a:pt x="4" y="37"/>
                  </a:cubicBezTo>
                  <a:cubicBezTo>
                    <a:pt x="7" y="40"/>
                    <a:pt x="10" y="41"/>
                    <a:pt x="14" y="41"/>
                  </a:cubicBezTo>
                  <a:cubicBezTo>
                    <a:pt x="19" y="41"/>
                    <a:pt x="22" y="40"/>
                    <a:pt x="24" y="37"/>
                  </a:cubicBezTo>
                  <a:cubicBezTo>
                    <a:pt x="25" y="39"/>
                    <a:pt x="25" y="39"/>
                    <a:pt x="25" y="39"/>
                  </a:cubicBezTo>
                  <a:cubicBezTo>
                    <a:pt x="25" y="40"/>
                    <a:pt x="25" y="40"/>
                    <a:pt x="26" y="40"/>
                  </a:cubicBezTo>
                  <a:cubicBezTo>
                    <a:pt x="33" y="40"/>
                    <a:pt x="33" y="40"/>
                    <a:pt x="33" y="40"/>
                  </a:cubicBezTo>
                  <a:cubicBezTo>
                    <a:pt x="34" y="40"/>
                    <a:pt x="34" y="40"/>
                    <a:pt x="34" y="39"/>
                  </a:cubicBezTo>
                  <a:cubicBezTo>
                    <a:pt x="34" y="1"/>
                    <a:pt x="34" y="1"/>
                    <a:pt x="34" y="1"/>
                  </a:cubicBezTo>
                  <a:cubicBezTo>
                    <a:pt x="34" y="1"/>
                    <a:pt x="34" y="0"/>
                    <a:pt x="3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16"/>
            <p:cNvSpPr>
              <a:spLocks/>
            </p:cNvSpPr>
            <p:nvPr userDrawn="1"/>
          </p:nvSpPr>
          <p:spPr bwMode="gray">
            <a:xfrm>
              <a:off x="1595" y="440"/>
              <a:ext cx="130" cy="97"/>
            </a:xfrm>
            <a:custGeom>
              <a:avLst/>
              <a:gdLst>
                <a:gd name="T0" fmla="*/ 42 w 55"/>
                <a:gd name="T1" fmla="*/ 0 h 41"/>
                <a:gd name="T2" fmla="*/ 35 w 55"/>
                <a:gd name="T3" fmla="*/ 2 h 41"/>
                <a:gd name="T4" fmla="*/ 31 w 55"/>
                <a:gd name="T5" fmla="*/ 6 h 41"/>
                <a:gd name="T6" fmla="*/ 27 w 55"/>
                <a:gd name="T7" fmla="*/ 2 h 41"/>
                <a:gd name="T8" fmla="*/ 20 w 55"/>
                <a:gd name="T9" fmla="*/ 0 h 41"/>
                <a:gd name="T10" fmla="*/ 10 w 55"/>
                <a:gd name="T11" fmla="*/ 5 h 41"/>
                <a:gd name="T12" fmla="*/ 10 w 55"/>
                <a:gd name="T13" fmla="*/ 2 h 41"/>
                <a:gd name="T14" fmla="*/ 9 w 55"/>
                <a:gd name="T15" fmla="*/ 1 h 41"/>
                <a:gd name="T16" fmla="*/ 1 w 55"/>
                <a:gd name="T17" fmla="*/ 1 h 41"/>
                <a:gd name="T18" fmla="*/ 0 w 55"/>
                <a:gd name="T19" fmla="*/ 2 h 41"/>
                <a:gd name="T20" fmla="*/ 0 w 55"/>
                <a:gd name="T21" fmla="*/ 40 h 41"/>
                <a:gd name="T22" fmla="*/ 1 w 55"/>
                <a:gd name="T23" fmla="*/ 41 h 41"/>
                <a:gd name="T24" fmla="*/ 10 w 55"/>
                <a:gd name="T25" fmla="*/ 41 h 41"/>
                <a:gd name="T26" fmla="*/ 11 w 55"/>
                <a:gd name="T27" fmla="*/ 40 h 41"/>
                <a:gd name="T28" fmla="*/ 11 w 55"/>
                <a:gd name="T29" fmla="*/ 19 h 41"/>
                <a:gd name="T30" fmla="*/ 13 w 55"/>
                <a:gd name="T31" fmla="*/ 13 h 41"/>
                <a:gd name="T32" fmla="*/ 18 w 55"/>
                <a:gd name="T33" fmla="*/ 10 h 41"/>
                <a:gd name="T34" fmla="*/ 21 w 55"/>
                <a:gd name="T35" fmla="*/ 12 h 41"/>
                <a:gd name="T36" fmla="*/ 22 w 55"/>
                <a:gd name="T37" fmla="*/ 17 h 41"/>
                <a:gd name="T38" fmla="*/ 22 w 55"/>
                <a:gd name="T39" fmla="*/ 40 h 41"/>
                <a:gd name="T40" fmla="*/ 23 w 55"/>
                <a:gd name="T41" fmla="*/ 41 h 41"/>
                <a:gd name="T42" fmla="*/ 32 w 55"/>
                <a:gd name="T43" fmla="*/ 41 h 41"/>
                <a:gd name="T44" fmla="*/ 33 w 55"/>
                <a:gd name="T45" fmla="*/ 40 h 41"/>
                <a:gd name="T46" fmla="*/ 33 w 55"/>
                <a:gd name="T47" fmla="*/ 19 h 41"/>
                <a:gd name="T48" fmla="*/ 35 w 55"/>
                <a:gd name="T49" fmla="*/ 13 h 41"/>
                <a:gd name="T50" fmla="*/ 40 w 55"/>
                <a:gd name="T51" fmla="*/ 10 h 41"/>
                <a:gd name="T52" fmla="*/ 43 w 55"/>
                <a:gd name="T53" fmla="*/ 12 h 41"/>
                <a:gd name="T54" fmla="*/ 44 w 55"/>
                <a:gd name="T55" fmla="*/ 17 h 41"/>
                <a:gd name="T56" fmla="*/ 44 w 55"/>
                <a:gd name="T57" fmla="*/ 40 h 41"/>
                <a:gd name="T58" fmla="*/ 45 w 55"/>
                <a:gd name="T59" fmla="*/ 41 h 41"/>
                <a:gd name="T60" fmla="*/ 54 w 55"/>
                <a:gd name="T61" fmla="*/ 41 h 41"/>
                <a:gd name="T62" fmla="*/ 55 w 55"/>
                <a:gd name="T63" fmla="*/ 40 h 41"/>
                <a:gd name="T64" fmla="*/ 55 w 55"/>
                <a:gd name="T65" fmla="*/ 15 h 41"/>
                <a:gd name="T66" fmla="*/ 52 w 55"/>
                <a:gd name="T67" fmla="*/ 4 h 41"/>
                <a:gd name="T68" fmla="*/ 42 w 55"/>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41">
                  <a:moveTo>
                    <a:pt x="42" y="0"/>
                  </a:moveTo>
                  <a:cubicBezTo>
                    <a:pt x="39" y="0"/>
                    <a:pt x="37" y="1"/>
                    <a:pt x="35" y="2"/>
                  </a:cubicBezTo>
                  <a:cubicBezTo>
                    <a:pt x="33" y="3"/>
                    <a:pt x="32" y="4"/>
                    <a:pt x="31" y="6"/>
                  </a:cubicBezTo>
                  <a:cubicBezTo>
                    <a:pt x="30" y="4"/>
                    <a:pt x="29" y="3"/>
                    <a:pt x="27" y="2"/>
                  </a:cubicBezTo>
                  <a:cubicBezTo>
                    <a:pt x="25" y="1"/>
                    <a:pt x="23" y="0"/>
                    <a:pt x="20" y="0"/>
                  </a:cubicBezTo>
                  <a:cubicBezTo>
                    <a:pt x="16" y="0"/>
                    <a:pt x="13" y="2"/>
                    <a:pt x="10" y="5"/>
                  </a:cubicBezTo>
                  <a:cubicBezTo>
                    <a:pt x="10" y="2"/>
                    <a:pt x="10" y="2"/>
                    <a:pt x="10" y="2"/>
                  </a:cubicBezTo>
                  <a:cubicBezTo>
                    <a:pt x="10" y="2"/>
                    <a:pt x="9" y="1"/>
                    <a:pt x="9" y="1"/>
                  </a:cubicBezTo>
                  <a:cubicBezTo>
                    <a:pt x="1" y="1"/>
                    <a:pt x="1" y="1"/>
                    <a:pt x="1" y="1"/>
                  </a:cubicBezTo>
                  <a:cubicBezTo>
                    <a:pt x="1" y="1"/>
                    <a:pt x="0" y="2"/>
                    <a:pt x="0" y="2"/>
                  </a:cubicBezTo>
                  <a:cubicBezTo>
                    <a:pt x="0" y="40"/>
                    <a:pt x="0" y="40"/>
                    <a:pt x="0" y="40"/>
                  </a:cubicBezTo>
                  <a:cubicBezTo>
                    <a:pt x="0" y="41"/>
                    <a:pt x="1" y="41"/>
                    <a:pt x="1" y="41"/>
                  </a:cubicBezTo>
                  <a:cubicBezTo>
                    <a:pt x="10" y="41"/>
                    <a:pt x="10" y="41"/>
                    <a:pt x="10" y="41"/>
                  </a:cubicBezTo>
                  <a:cubicBezTo>
                    <a:pt x="11" y="41"/>
                    <a:pt x="11" y="41"/>
                    <a:pt x="11" y="40"/>
                  </a:cubicBezTo>
                  <a:cubicBezTo>
                    <a:pt x="11" y="19"/>
                    <a:pt x="11" y="19"/>
                    <a:pt x="11" y="19"/>
                  </a:cubicBezTo>
                  <a:cubicBezTo>
                    <a:pt x="11" y="17"/>
                    <a:pt x="12" y="15"/>
                    <a:pt x="13" y="13"/>
                  </a:cubicBezTo>
                  <a:cubicBezTo>
                    <a:pt x="14" y="11"/>
                    <a:pt x="16" y="10"/>
                    <a:pt x="18" y="10"/>
                  </a:cubicBezTo>
                  <a:cubicBezTo>
                    <a:pt x="20" y="10"/>
                    <a:pt x="21" y="11"/>
                    <a:pt x="21" y="12"/>
                  </a:cubicBezTo>
                  <a:cubicBezTo>
                    <a:pt x="22" y="13"/>
                    <a:pt x="22" y="14"/>
                    <a:pt x="22" y="17"/>
                  </a:cubicBezTo>
                  <a:cubicBezTo>
                    <a:pt x="22" y="40"/>
                    <a:pt x="22" y="40"/>
                    <a:pt x="22" y="40"/>
                  </a:cubicBezTo>
                  <a:cubicBezTo>
                    <a:pt x="22" y="41"/>
                    <a:pt x="23" y="41"/>
                    <a:pt x="23" y="41"/>
                  </a:cubicBezTo>
                  <a:cubicBezTo>
                    <a:pt x="32" y="41"/>
                    <a:pt x="32" y="41"/>
                    <a:pt x="32" y="41"/>
                  </a:cubicBezTo>
                  <a:cubicBezTo>
                    <a:pt x="33" y="41"/>
                    <a:pt x="33" y="41"/>
                    <a:pt x="33" y="40"/>
                  </a:cubicBezTo>
                  <a:cubicBezTo>
                    <a:pt x="33" y="19"/>
                    <a:pt x="33" y="19"/>
                    <a:pt x="33" y="19"/>
                  </a:cubicBezTo>
                  <a:cubicBezTo>
                    <a:pt x="33" y="17"/>
                    <a:pt x="34" y="15"/>
                    <a:pt x="35" y="13"/>
                  </a:cubicBezTo>
                  <a:cubicBezTo>
                    <a:pt x="36" y="11"/>
                    <a:pt x="38" y="10"/>
                    <a:pt x="40" y="10"/>
                  </a:cubicBezTo>
                  <a:cubicBezTo>
                    <a:pt x="42" y="10"/>
                    <a:pt x="43" y="11"/>
                    <a:pt x="43" y="12"/>
                  </a:cubicBezTo>
                  <a:cubicBezTo>
                    <a:pt x="44" y="13"/>
                    <a:pt x="44" y="14"/>
                    <a:pt x="44" y="17"/>
                  </a:cubicBezTo>
                  <a:cubicBezTo>
                    <a:pt x="44" y="40"/>
                    <a:pt x="44" y="40"/>
                    <a:pt x="44" y="40"/>
                  </a:cubicBezTo>
                  <a:cubicBezTo>
                    <a:pt x="44" y="41"/>
                    <a:pt x="45" y="41"/>
                    <a:pt x="45" y="41"/>
                  </a:cubicBezTo>
                  <a:cubicBezTo>
                    <a:pt x="54" y="41"/>
                    <a:pt x="54" y="41"/>
                    <a:pt x="54" y="41"/>
                  </a:cubicBezTo>
                  <a:cubicBezTo>
                    <a:pt x="55" y="41"/>
                    <a:pt x="55" y="41"/>
                    <a:pt x="55" y="40"/>
                  </a:cubicBezTo>
                  <a:cubicBezTo>
                    <a:pt x="55" y="15"/>
                    <a:pt x="55" y="15"/>
                    <a:pt x="55" y="15"/>
                  </a:cubicBezTo>
                  <a:cubicBezTo>
                    <a:pt x="55" y="10"/>
                    <a:pt x="54" y="7"/>
                    <a:pt x="52" y="4"/>
                  </a:cubicBezTo>
                  <a:cubicBezTo>
                    <a:pt x="50" y="2"/>
                    <a:pt x="46" y="0"/>
                    <a:pt x="4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Freeform 17"/>
            <p:cNvSpPr>
              <a:spLocks noEditPoints="1"/>
            </p:cNvSpPr>
            <p:nvPr userDrawn="1"/>
          </p:nvSpPr>
          <p:spPr bwMode="gray">
            <a:xfrm>
              <a:off x="1729" y="391"/>
              <a:ext cx="50" cy="49"/>
            </a:xfrm>
            <a:custGeom>
              <a:avLst/>
              <a:gdLst>
                <a:gd name="T0" fmla="*/ 11 w 21"/>
                <a:gd name="T1" fmla="*/ 21 h 21"/>
                <a:gd name="T2" fmla="*/ 0 w 21"/>
                <a:gd name="T3" fmla="*/ 10 h 21"/>
                <a:gd name="T4" fmla="*/ 11 w 21"/>
                <a:gd name="T5" fmla="*/ 0 h 21"/>
                <a:gd name="T6" fmla="*/ 21 w 21"/>
                <a:gd name="T7" fmla="*/ 10 h 21"/>
                <a:gd name="T8" fmla="*/ 11 w 21"/>
                <a:gd name="T9" fmla="*/ 21 h 21"/>
                <a:gd name="T10" fmla="*/ 11 w 21"/>
                <a:gd name="T11" fmla="*/ 2 h 21"/>
                <a:gd name="T12" fmla="*/ 3 w 21"/>
                <a:gd name="T13" fmla="*/ 10 h 21"/>
                <a:gd name="T14" fmla="*/ 11 w 21"/>
                <a:gd name="T15" fmla="*/ 19 h 21"/>
                <a:gd name="T16" fmla="*/ 19 w 21"/>
                <a:gd name="T17" fmla="*/ 10 h 21"/>
                <a:gd name="T18" fmla="*/ 11 w 21"/>
                <a:gd name="T19" fmla="*/ 2 h 21"/>
                <a:gd name="T20" fmla="*/ 12 w 21"/>
                <a:gd name="T21" fmla="*/ 16 h 21"/>
                <a:gd name="T22" fmla="*/ 11 w 21"/>
                <a:gd name="T23" fmla="*/ 12 h 21"/>
                <a:gd name="T24" fmla="*/ 10 w 21"/>
                <a:gd name="T25" fmla="*/ 12 h 21"/>
                <a:gd name="T26" fmla="*/ 10 w 21"/>
                <a:gd name="T27" fmla="*/ 16 h 21"/>
                <a:gd name="T28" fmla="*/ 7 w 21"/>
                <a:gd name="T29" fmla="*/ 16 h 21"/>
                <a:gd name="T30" fmla="*/ 7 w 21"/>
                <a:gd name="T31" fmla="*/ 5 h 21"/>
                <a:gd name="T32" fmla="*/ 11 w 21"/>
                <a:gd name="T33" fmla="*/ 5 h 21"/>
                <a:gd name="T34" fmla="*/ 15 w 21"/>
                <a:gd name="T35" fmla="*/ 9 h 21"/>
                <a:gd name="T36" fmla="*/ 14 w 21"/>
                <a:gd name="T37" fmla="*/ 12 h 21"/>
                <a:gd name="T38" fmla="*/ 15 w 21"/>
                <a:gd name="T39" fmla="*/ 16 h 21"/>
                <a:gd name="T40" fmla="*/ 12 w 21"/>
                <a:gd name="T41" fmla="*/ 16 h 21"/>
                <a:gd name="T42" fmla="*/ 11 w 21"/>
                <a:gd name="T43" fmla="*/ 7 h 21"/>
                <a:gd name="T44" fmla="*/ 10 w 21"/>
                <a:gd name="T45" fmla="*/ 7 h 21"/>
                <a:gd name="T46" fmla="*/ 10 w 21"/>
                <a:gd name="T47" fmla="*/ 10 h 21"/>
                <a:gd name="T48" fmla="*/ 11 w 21"/>
                <a:gd name="T49" fmla="*/ 10 h 21"/>
                <a:gd name="T50" fmla="*/ 12 w 21"/>
                <a:gd name="T51" fmla="*/ 9 h 21"/>
                <a:gd name="T52" fmla="*/ 11 w 21"/>
                <a:gd name="T5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1">
                  <a:moveTo>
                    <a:pt x="11" y="21"/>
                  </a:moveTo>
                  <a:cubicBezTo>
                    <a:pt x="5" y="21"/>
                    <a:pt x="0" y="17"/>
                    <a:pt x="0" y="10"/>
                  </a:cubicBezTo>
                  <a:cubicBezTo>
                    <a:pt x="0" y="4"/>
                    <a:pt x="5" y="0"/>
                    <a:pt x="11" y="0"/>
                  </a:cubicBezTo>
                  <a:cubicBezTo>
                    <a:pt x="17" y="0"/>
                    <a:pt x="21" y="4"/>
                    <a:pt x="21" y="10"/>
                  </a:cubicBezTo>
                  <a:cubicBezTo>
                    <a:pt x="21" y="17"/>
                    <a:pt x="17" y="21"/>
                    <a:pt x="11" y="21"/>
                  </a:cubicBezTo>
                  <a:moveTo>
                    <a:pt x="11" y="2"/>
                  </a:moveTo>
                  <a:cubicBezTo>
                    <a:pt x="6" y="2"/>
                    <a:pt x="3" y="6"/>
                    <a:pt x="3" y="10"/>
                  </a:cubicBezTo>
                  <a:cubicBezTo>
                    <a:pt x="3" y="15"/>
                    <a:pt x="6" y="19"/>
                    <a:pt x="11" y="19"/>
                  </a:cubicBezTo>
                  <a:cubicBezTo>
                    <a:pt x="16" y="19"/>
                    <a:pt x="19" y="15"/>
                    <a:pt x="19" y="10"/>
                  </a:cubicBezTo>
                  <a:cubicBezTo>
                    <a:pt x="19" y="6"/>
                    <a:pt x="16" y="2"/>
                    <a:pt x="11" y="2"/>
                  </a:cubicBezTo>
                  <a:moveTo>
                    <a:pt x="12" y="16"/>
                  </a:moveTo>
                  <a:cubicBezTo>
                    <a:pt x="11" y="12"/>
                    <a:pt x="11" y="12"/>
                    <a:pt x="11" y="12"/>
                  </a:cubicBezTo>
                  <a:cubicBezTo>
                    <a:pt x="10" y="12"/>
                    <a:pt x="10" y="12"/>
                    <a:pt x="10" y="12"/>
                  </a:cubicBezTo>
                  <a:cubicBezTo>
                    <a:pt x="10" y="16"/>
                    <a:pt x="10" y="16"/>
                    <a:pt x="10" y="16"/>
                  </a:cubicBezTo>
                  <a:cubicBezTo>
                    <a:pt x="7" y="16"/>
                    <a:pt x="7" y="16"/>
                    <a:pt x="7" y="16"/>
                  </a:cubicBezTo>
                  <a:cubicBezTo>
                    <a:pt x="7" y="5"/>
                    <a:pt x="7" y="5"/>
                    <a:pt x="7" y="5"/>
                  </a:cubicBezTo>
                  <a:cubicBezTo>
                    <a:pt x="11" y="5"/>
                    <a:pt x="11" y="5"/>
                    <a:pt x="11" y="5"/>
                  </a:cubicBezTo>
                  <a:cubicBezTo>
                    <a:pt x="13" y="5"/>
                    <a:pt x="15" y="6"/>
                    <a:pt x="15" y="9"/>
                  </a:cubicBezTo>
                  <a:cubicBezTo>
                    <a:pt x="15" y="10"/>
                    <a:pt x="15" y="11"/>
                    <a:pt x="14" y="12"/>
                  </a:cubicBezTo>
                  <a:cubicBezTo>
                    <a:pt x="15" y="16"/>
                    <a:pt x="15" y="16"/>
                    <a:pt x="15" y="16"/>
                  </a:cubicBezTo>
                  <a:lnTo>
                    <a:pt x="12" y="16"/>
                  </a:lnTo>
                  <a:close/>
                  <a:moveTo>
                    <a:pt x="11" y="7"/>
                  </a:moveTo>
                  <a:cubicBezTo>
                    <a:pt x="10" y="7"/>
                    <a:pt x="10" y="7"/>
                    <a:pt x="10" y="7"/>
                  </a:cubicBezTo>
                  <a:cubicBezTo>
                    <a:pt x="10" y="10"/>
                    <a:pt x="10" y="10"/>
                    <a:pt x="10" y="10"/>
                  </a:cubicBezTo>
                  <a:cubicBezTo>
                    <a:pt x="11" y="10"/>
                    <a:pt x="11" y="10"/>
                    <a:pt x="11" y="10"/>
                  </a:cubicBezTo>
                  <a:cubicBezTo>
                    <a:pt x="12" y="10"/>
                    <a:pt x="12" y="9"/>
                    <a:pt x="12" y="9"/>
                  </a:cubicBezTo>
                  <a:cubicBezTo>
                    <a:pt x="12" y="8"/>
                    <a:pt x="12" y="7"/>
                    <a:pt x="11" y="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803757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ltGray">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0" y="4246556"/>
            <a:ext cx="9144000" cy="8969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5089" r="3723"/>
          <a:stretch/>
        </p:blipFill>
        <p:spPr bwMode="ltGray">
          <a:xfrm>
            <a:off x="3649399" y="-1"/>
            <a:ext cx="5494601" cy="424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a:spLocks noChangeArrowheads="1"/>
          </p:cNvSpPr>
          <p:nvPr/>
        </p:nvSpPr>
        <p:spPr bwMode="white">
          <a:xfrm>
            <a:off x="0" y="0"/>
            <a:ext cx="9144000" cy="188595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Arial"/>
            </a:endParaRPr>
          </a:p>
        </p:txBody>
      </p:sp>
      <p:sp>
        <p:nvSpPr>
          <p:cNvPr id="8" name="Title 7"/>
          <p:cNvSpPr>
            <a:spLocks noGrp="1"/>
          </p:cNvSpPr>
          <p:nvPr>
            <p:ph type="ctrTitle"/>
          </p:nvPr>
        </p:nvSpPr>
        <p:spPr bwMode="white">
          <a:xfrm>
            <a:off x="363993" y="2613817"/>
            <a:ext cx="6076544" cy="972942"/>
          </a:xfrm>
        </p:spPr>
        <p:txBody>
          <a:bodyPr anchor="b"/>
          <a:lstStyle>
            <a:lvl1pPr algn="l">
              <a:lnSpc>
                <a:spcPct val="89000"/>
              </a:lnSpc>
              <a:defRPr sz="3600" b="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bwMode="white">
          <a:xfrm>
            <a:off x="382774" y="3581873"/>
            <a:ext cx="6057763" cy="459486"/>
          </a:xfrm>
        </p:spPr>
        <p:txBody>
          <a:bodyPr>
            <a:normAutofit/>
          </a:bodyPr>
          <a:lstStyle>
            <a:lvl1pPr marL="0" indent="0" algn="l">
              <a:buNone/>
              <a:defRPr sz="1800" b="0" cap="none"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4" name="Footer Placeholder 9"/>
          <p:cNvSpPr>
            <a:spLocks noGrp="1"/>
          </p:cNvSpPr>
          <p:nvPr>
            <p:ph type="ftr" sz="quarter" idx="3"/>
          </p:nvPr>
        </p:nvSpPr>
        <p:spPr bwMode="gray">
          <a:xfrm>
            <a:off x="392748" y="484346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25" name="Slide Number Placeholder 10"/>
          <p:cNvSpPr>
            <a:spLocks noGrp="1"/>
          </p:cNvSpPr>
          <p:nvPr>
            <p:ph type="sldNum" sz="quarter" idx="4"/>
          </p:nvPr>
        </p:nvSpPr>
        <p:spPr bwMode="gray">
          <a:xfrm>
            <a:off x="6614160" y="484346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grpSp>
        <p:nvGrpSpPr>
          <p:cNvPr id="26" name="Group 5"/>
          <p:cNvGrpSpPr>
            <a:grpSpLocks noChangeAspect="1"/>
          </p:cNvGrpSpPr>
          <p:nvPr userDrawn="1"/>
        </p:nvGrpSpPr>
        <p:grpSpPr bwMode="ltGray">
          <a:xfrm>
            <a:off x="482466" y="1052102"/>
            <a:ext cx="1361170" cy="515836"/>
            <a:chOff x="581" y="244"/>
            <a:chExt cx="1198" cy="454"/>
          </a:xfrm>
        </p:grpSpPr>
        <p:sp>
          <p:nvSpPr>
            <p:cNvPr id="27" name="AutoShape 4"/>
            <p:cNvSpPr>
              <a:spLocks noChangeAspect="1" noChangeArrowheads="1" noTextEdit="1"/>
            </p:cNvSpPr>
            <p:nvPr userDrawn="1"/>
          </p:nvSpPr>
          <p:spPr bwMode="ltGray">
            <a:xfrm>
              <a:off x="581" y="244"/>
              <a:ext cx="119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6"/>
            <p:cNvSpPr>
              <a:spLocks/>
            </p:cNvSpPr>
            <p:nvPr userDrawn="1"/>
          </p:nvSpPr>
          <p:spPr bwMode="ltGray">
            <a:xfrm>
              <a:off x="581" y="244"/>
              <a:ext cx="394" cy="454"/>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7"/>
            <p:cNvSpPr>
              <a:spLocks noEditPoints="1"/>
            </p:cNvSpPr>
            <p:nvPr userDrawn="1"/>
          </p:nvSpPr>
          <p:spPr bwMode="ltGray">
            <a:xfrm>
              <a:off x="652" y="374"/>
              <a:ext cx="151" cy="1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8"/>
            <p:cNvSpPr>
              <a:spLocks/>
            </p:cNvSpPr>
            <p:nvPr userDrawn="1"/>
          </p:nvSpPr>
          <p:spPr bwMode="ltGray">
            <a:xfrm>
              <a:off x="820" y="424"/>
              <a:ext cx="87" cy="14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9"/>
            <p:cNvSpPr>
              <a:spLocks noEditPoints="1"/>
            </p:cNvSpPr>
            <p:nvPr userDrawn="1"/>
          </p:nvSpPr>
          <p:spPr bwMode="ltGray">
            <a:xfrm>
              <a:off x="1042" y="412"/>
              <a:ext cx="99" cy="125"/>
            </a:xfrm>
            <a:custGeom>
              <a:avLst/>
              <a:gdLst>
                <a:gd name="T0" fmla="*/ 35 w 42"/>
                <a:gd name="T1" fmla="*/ 26 h 53"/>
                <a:gd name="T2" fmla="*/ 39 w 42"/>
                <a:gd name="T3" fmla="*/ 22 h 53"/>
                <a:gd name="T4" fmla="*/ 40 w 42"/>
                <a:gd name="T5" fmla="*/ 15 h 53"/>
                <a:gd name="T6" fmla="*/ 39 w 42"/>
                <a:gd name="T7" fmla="*/ 8 h 53"/>
                <a:gd name="T8" fmla="*/ 34 w 42"/>
                <a:gd name="T9" fmla="*/ 3 h 53"/>
                <a:gd name="T10" fmla="*/ 22 w 42"/>
                <a:gd name="T11" fmla="*/ 0 h 53"/>
                <a:gd name="T12" fmla="*/ 1 w 42"/>
                <a:gd name="T13" fmla="*/ 0 h 53"/>
                <a:gd name="T14" fmla="*/ 0 w 42"/>
                <a:gd name="T15" fmla="*/ 1 h 53"/>
                <a:gd name="T16" fmla="*/ 0 w 42"/>
                <a:gd name="T17" fmla="*/ 52 h 53"/>
                <a:gd name="T18" fmla="*/ 1 w 42"/>
                <a:gd name="T19" fmla="*/ 53 h 53"/>
                <a:gd name="T20" fmla="*/ 22 w 42"/>
                <a:gd name="T21" fmla="*/ 53 h 53"/>
                <a:gd name="T22" fmla="*/ 36 w 42"/>
                <a:gd name="T23" fmla="*/ 49 h 53"/>
                <a:gd name="T24" fmla="*/ 42 w 42"/>
                <a:gd name="T25" fmla="*/ 37 h 53"/>
                <a:gd name="T26" fmla="*/ 39 w 42"/>
                <a:gd name="T27" fmla="*/ 30 h 53"/>
                <a:gd name="T28" fmla="*/ 35 w 42"/>
                <a:gd name="T29" fmla="*/ 26 h 53"/>
                <a:gd name="T30" fmla="*/ 22 w 42"/>
                <a:gd name="T31" fmla="*/ 21 h 53"/>
                <a:gd name="T32" fmla="*/ 12 w 42"/>
                <a:gd name="T33" fmla="*/ 21 h 53"/>
                <a:gd name="T34" fmla="*/ 12 w 42"/>
                <a:gd name="T35" fmla="*/ 10 h 53"/>
                <a:gd name="T36" fmla="*/ 22 w 42"/>
                <a:gd name="T37" fmla="*/ 10 h 53"/>
                <a:gd name="T38" fmla="*/ 29 w 42"/>
                <a:gd name="T39" fmla="*/ 15 h 53"/>
                <a:gd name="T40" fmla="*/ 22 w 42"/>
                <a:gd name="T41" fmla="*/ 21 h 53"/>
                <a:gd name="T42" fmla="*/ 12 w 42"/>
                <a:gd name="T43" fmla="*/ 31 h 53"/>
                <a:gd name="T44" fmla="*/ 22 w 42"/>
                <a:gd name="T45" fmla="*/ 31 h 53"/>
                <a:gd name="T46" fmla="*/ 28 w 42"/>
                <a:gd name="T47" fmla="*/ 32 h 53"/>
                <a:gd name="T48" fmla="*/ 30 w 42"/>
                <a:gd name="T49" fmla="*/ 37 h 53"/>
                <a:gd name="T50" fmla="*/ 27 w 42"/>
                <a:gd name="T51" fmla="*/ 41 h 53"/>
                <a:gd name="T52" fmla="*/ 22 w 42"/>
                <a:gd name="T53" fmla="*/ 42 h 53"/>
                <a:gd name="T54" fmla="*/ 12 w 42"/>
                <a:gd name="T55" fmla="*/ 42 h 53"/>
                <a:gd name="T56" fmla="*/ 12 w 42"/>
                <a:gd name="T57"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3">
                  <a:moveTo>
                    <a:pt x="35" y="26"/>
                  </a:moveTo>
                  <a:cubicBezTo>
                    <a:pt x="37" y="25"/>
                    <a:pt x="38" y="23"/>
                    <a:pt x="39" y="22"/>
                  </a:cubicBezTo>
                  <a:cubicBezTo>
                    <a:pt x="40" y="20"/>
                    <a:pt x="40" y="17"/>
                    <a:pt x="40" y="15"/>
                  </a:cubicBezTo>
                  <a:cubicBezTo>
                    <a:pt x="40" y="12"/>
                    <a:pt x="40" y="10"/>
                    <a:pt x="39" y="8"/>
                  </a:cubicBezTo>
                  <a:cubicBezTo>
                    <a:pt x="38" y="6"/>
                    <a:pt x="36" y="4"/>
                    <a:pt x="34" y="3"/>
                  </a:cubicBezTo>
                  <a:cubicBezTo>
                    <a:pt x="31" y="1"/>
                    <a:pt x="27" y="0"/>
                    <a:pt x="22" y="0"/>
                  </a:cubicBezTo>
                  <a:cubicBezTo>
                    <a:pt x="1" y="0"/>
                    <a:pt x="1" y="0"/>
                    <a:pt x="1" y="0"/>
                  </a:cubicBezTo>
                  <a:cubicBezTo>
                    <a:pt x="1" y="0"/>
                    <a:pt x="0" y="0"/>
                    <a:pt x="0" y="1"/>
                  </a:cubicBezTo>
                  <a:cubicBezTo>
                    <a:pt x="0" y="52"/>
                    <a:pt x="0" y="52"/>
                    <a:pt x="0" y="52"/>
                  </a:cubicBezTo>
                  <a:cubicBezTo>
                    <a:pt x="0" y="53"/>
                    <a:pt x="1" y="53"/>
                    <a:pt x="1" y="53"/>
                  </a:cubicBezTo>
                  <a:cubicBezTo>
                    <a:pt x="22" y="53"/>
                    <a:pt x="22" y="53"/>
                    <a:pt x="22" y="53"/>
                  </a:cubicBezTo>
                  <a:cubicBezTo>
                    <a:pt x="26" y="53"/>
                    <a:pt x="32" y="53"/>
                    <a:pt x="36" y="49"/>
                  </a:cubicBezTo>
                  <a:cubicBezTo>
                    <a:pt x="40" y="47"/>
                    <a:pt x="42" y="42"/>
                    <a:pt x="42" y="37"/>
                  </a:cubicBezTo>
                  <a:cubicBezTo>
                    <a:pt x="42" y="34"/>
                    <a:pt x="41" y="32"/>
                    <a:pt x="39" y="30"/>
                  </a:cubicBezTo>
                  <a:cubicBezTo>
                    <a:pt x="38" y="28"/>
                    <a:pt x="37" y="27"/>
                    <a:pt x="35" y="26"/>
                  </a:cubicBezTo>
                  <a:moveTo>
                    <a:pt x="22" y="21"/>
                  </a:moveTo>
                  <a:cubicBezTo>
                    <a:pt x="12" y="21"/>
                    <a:pt x="12" y="21"/>
                    <a:pt x="12" y="21"/>
                  </a:cubicBezTo>
                  <a:cubicBezTo>
                    <a:pt x="12" y="10"/>
                    <a:pt x="12" y="10"/>
                    <a:pt x="12" y="10"/>
                  </a:cubicBezTo>
                  <a:cubicBezTo>
                    <a:pt x="22" y="10"/>
                    <a:pt x="22" y="10"/>
                    <a:pt x="22" y="10"/>
                  </a:cubicBezTo>
                  <a:cubicBezTo>
                    <a:pt x="26" y="10"/>
                    <a:pt x="29" y="12"/>
                    <a:pt x="29" y="15"/>
                  </a:cubicBezTo>
                  <a:cubicBezTo>
                    <a:pt x="29" y="17"/>
                    <a:pt x="29" y="21"/>
                    <a:pt x="22" y="21"/>
                  </a:cubicBezTo>
                  <a:moveTo>
                    <a:pt x="12" y="31"/>
                  </a:moveTo>
                  <a:cubicBezTo>
                    <a:pt x="22" y="31"/>
                    <a:pt x="22" y="31"/>
                    <a:pt x="22" y="31"/>
                  </a:cubicBezTo>
                  <a:cubicBezTo>
                    <a:pt x="25" y="31"/>
                    <a:pt x="26" y="31"/>
                    <a:pt x="28" y="32"/>
                  </a:cubicBezTo>
                  <a:cubicBezTo>
                    <a:pt x="29" y="33"/>
                    <a:pt x="30" y="35"/>
                    <a:pt x="30" y="37"/>
                  </a:cubicBezTo>
                  <a:cubicBezTo>
                    <a:pt x="30" y="39"/>
                    <a:pt x="29" y="40"/>
                    <a:pt x="27" y="41"/>
                  </a:cubicBezTo>
                  <a:cubicBezTo>
                    <a:pt x="26" y="42"/>
                    <a:pt x="24" y="42"/>
                    <a:pt x="22" y="42"/>
                  </a:cubicBezTo>
                  <a:cubicBezTo>
                    <a:pt x="12" y="42"/>
                    <a:pt x="12" y="42"/>
                    <a:pt x="12" y="42"/>
                  </a:cubicBezTo>
                  <a:lnTo>
                    <a:pt x="12"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0"/>
            <p:cNvSpPr>
              <a:spLocks/>
            </p:cNvSpPr>
            <p:nvPr userDrawn="1"/>
          </p:nvSpPr>
          <p:spPr bwMode="ltGray">
            <a:xfrm>
              <a:off x="1150" y="443"/>
              <a:ext cx="57" cy="94"/>
            </a:xfrm>
            <a:custGeom>
              <a:avLst/>
              <a:gdLst>
                <a:gd name="T0" fmla="*/ 1 w 24"/>
                <a:gd name="T1" fmla="*/ 40 h 40"/>
                <a:gd name="T2" fmla="*/ 10 w 24"/>
                <a:gd name="T3" fmla="*/ 40 h 40"/>
                <a:gd name="T4" fmla="*/ 11 w 24"/>
                <a:gd name="T5" fmla="*/ 39 h 40"/>
                <a:gd name="T6" fmla="*/ 11 w 24"/>
                <a:gd name="T7" fmla="*/ 20 h 40"/>
                <a:gd name="T8" fmla="*/ 20 w 24"/>
                <a:gd name="T9" fmla="*/ 11 h 40"/>
                <a:gd name="T10" fmla="*/ 23 w 24"/>
                <a:gd name="T11" fmla="*/ 11 h 40"/>
                <a:gd name="T12" fmla="*/ 24 w 24"/>
                <a:gd name="T13" fmla="*/ 11 h 40"/>
                <a:gd name="T14" fmla="*/ 24 w 24"/>
                <a:gd name="T15" fmla="*/ 10 h 40"/>
                <a:gd name="T16" fmla="*/ 24 w 24"/>
                <a:gd name="T17" fmla="*/ 1 h 40"/>
                <a:gd name="T18" fmla="*/ 23 w 24"/>
                <a:gd name="T19" fmla="*/ 0 h 40"/>
                <a:gd name="T20" fmla="*/ 20 w 24"/>
                <a:gd name="T21" fmla="*/ 0 h 40"/>
                <a:gd name="T22" fmla="*/ 10 w 24"/>
                <a:gd name="T23" fmla="*/ 4 h 40"/>
                <a:gd name="T24" fmla="*/ 10 w 24"/>
                <a:gd name="T25" fmla="*/ 1 h 40"/>
                <a:gd name="T26" fmla="*/ 9 w 24"/>
                <a:gd name="T27" fmla="*/ 0 h 40"/>
                <a:gd name="T28" fmla="*/ 1 w 24"/>
                <a:gd name="T29" fmla="*/ 0 h 40"/>
                <a:gd name="T30" fmla="*/ 0 w 24"/>
                <a:gd name="T31" fmla="*/ 1 h 40"/>
                <a:gd name="T32" fmla="*/ 0 w 24"/>
                <a:gd name="T33" fmla="*/ 39 h 40"/>
                <a:gd name="T34" fmla="*/ 1 w 24"/>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1" y="40"/>
                  </a:moveTo>
                  <a:cubicBezTo>
                    <a:pt x="10" y="40"/>
                    <a:pt x="10" y="40"/>
                    <a:pt x="10" y="40"/>
                  </a:cubicBezTo>
                  <a:cubicBezTo>
                    <a:pt x="11" y="40"/>
                    <a:pt x="11" y="40"/>
                    <a:pt x="11" y="39"/>
                  </a:cubicBezTo>
                  <a:cubicBezTo>
                    <a:pt x="11" y="20"/>
                    <a:pt x="11" y="20"/>
                    <a:pt x="11" y="20"/>
                  </a:cubicBezTo>
                  <a:cubicBezTo>
                    <a:pt x="11" y="14"/>
                    <a:pt x="15" y="11"/>
                    <a:pt x="20" y="11"/>
                  </a:cubicBezTo>
                  <a:cubicBezTo>
                    <a:pt x="21" y="11"/>
                    <a:pt x="22" y="11"/>
                    <a:pt x="23" y="11"/>
                  </a:cubicBezTo>
                  <a:cubicBezTo>
                    <a:pt x="23" y="11"/>
                    <a:pt x="24" y="11"/>
                    <a:pt x="24" y="11"/>
                  </a:cubicBezTo>
                  <a:cubicBezTo>
                    <a:pt x="24" y="10"/>
                    <a:pt x="24" y="10"/>
                    <a:pt x="24" y="10"/>
                  </a:cubicBezTo>
                  <a:cubicBezTo>
                    <a:pt x="24" y="1"/>
                    <a:pt x="24" y="1"/>
                    <a:pt x="24" y="1"/>
                  </a:cubicBezTo>
                  <a:cubicBezTo>
                    <a:pt x="24" y="1"/>
                    <a:pt x="24" y="0"/>
                    <a:pt x="23" y="0"/>
                  </a:cubicBezTo>
                  <a:cubicBezTo>
                    <a:pt x="22" y="0"/>
                    <a:pt x="21" y="0"/>
                    <a:pt x="20" y="0"/>
                  </a:cubicBezTo>
                  <a:cubicBezTo>
                    <a:pt x="16" y="0"/>
                    <a:pt x="13" y="1"/>
                    <a:pt x="10" y="4"/>
                  </a:cubicBezTo>
                  <a:cubicBezTo>
                    <a:pt x="10" y="1"/>
                    <a:pt x="10" y="1"/>
                    <a:pt x="10" y="1"/>
                  </a:cubicBezTo>
                  <a:cubicBezTo>
                    <a:pt x="10" y="1"/>
                    <a:pt x="9" y="0"/>
                    <a:pt x="9" y="0"/>
                  </a:cubicBezTo>
                  <a:cubicBezTo>
                    <a:pt x="1" y="0"/>
                    <a:pt x="1" y="0"/>
                    <a:pt x="1" y="0"/>
                  </a:cubicBezTo>
                  <a:cubicBezTo>
                    <a:pt x="1" y="0"/>
                    <a:pt x="0" y="1"/>
                    <a:pt x="0" y="1"/>
                  </a:cubicBezTo>
                  <a:cubicBezTo>
                    <a:pt x="0" y="39"/>
                    <a:pt x="0" y="39"/>
                    <a:pt x="0" y="39"/>
                  </a:cubicBezTo>
                  <a:cubicBezTo>
                    <a:pt x="0" y="40"/>
                    <a:pt x="1" y="40"/>
                    <a:pt x="1"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11"/>
            <p:cNvSpPr>
              <a:spLocks noEditPoints="1"/>
            </p:cNvSpPr>
            <p:nvPr userDrawn="1"/>
          </p:nvSpPr>
          <p:spPr bwMode="ltGray">
            <a:xfrm>
              <a:off x="1205" y="440"/>
              <a:ext cx="89" cy="100"/>
            </a:xfrm>
            <a:custGeom>
              <a:avLst/>
              <a:gdLst>
                <a:gd name="T0" fmla="*/ 33 w 38"/>
                <a:gd name="T1" fmla="*/ 7 h 42"/>
                <a:gd name="T2" fmla="*/ 19 w 38"/>
                <a:gd name="T3" fmla="*/ 0 h 42"/>
                <a:gd name="T4" fmla="*/ 5 w 38"/>
                <a:gd name="T5" fmla="*/ 7 h 42"/>
                <a:gd name="T6" fmla="*/ 5 w 38"/>
                <a:gd name="T7" fmla="*/ 7 h 42"/>
                <a:gd name="T8" fmla="*/ 0 w 38"/>
                <a:gd name="T9" fmla="*/ 21 h 42"/>
                <a:gd name="T10" fmla="*/ 5 w 38"/>
                <a:gd name="T11" fmla="*/ 36 h 42"/>
                <a:gd name="T12" fmla="*/ 5 w 38"/>
                <a:gd name="T13" fmla="*/ 36 h 42"/>
                <a:gd name="T14" fmla="*/ 19 w 38"/>
                <a:gd name="T15" fmla="*/ 42 h 42"/>
                <a:gd name="T16" fmla="*/ 33 w 38"/>
                <a:gd name="T17" fmla="*/ 36 h 42"/>
                <a:gd name="T18" fmla="*/ 33 w 38"/>
                <a:gd name="T19" fmla="*/ 36 h 42"/>
                <a:gd name="T20" fmla="*/ 38 w 38"/>
                <a:gd name="T21" fmla="*/ 21 h 42"/>
                <a:gd name="T22" fmla="*/ 33 w 38"/>
                <a:gd name="T23" fmla="*/ 7 h 42"/>
                <a:gd name="T24" fmla="*/ 33 w 38"/>
                <a:gd name="T25" fmla="*/ 7 h 42"/>
                <a:gd name="T26" fmla="*/ 14 w 38"/>
                <a:gd name="T27" fmla="*/ 13 h 42"/>
                <a:gd name="T28" fmla="*/ 19 w 38"/>
                <a:gd name="T29" fmla="*/ 10 h 42"/>
                <a:gd name="T30" fmla="*/ 24 w 38"/>
                <a:gd name="T31" fmla="*/ 13 h 42"/>
                <a:gd name="T32" fmla="*/ 26 w 38"/>
                <a:gd name="T33" fmla="*/ 21 h 42"/>
                <a:gd name="T34" fmla="*/ 24 w 38"/>
                <a:gd name="T35" fmla="*/ 30 h 42"/>
                <a:gd name="T36" fmla="*/ 19 w 38"/>
                <a:gd name="T37" fmla="*/ 32 h 42"/>
                <a:gd name="T38" fmla="*/ 14 w 38"/>
                <a:gd name="T39" fmla="*/ 30 h 42"/>
                <a:gd name="T40" fmla="*/ 12 w 38"/>
                <a:gd name="T41" fmla="*/ 21 h 42"/>
                <a:gd name="T42" fmla="*/ 14 w 38"/>
                <a:gd name="T4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2">
                  <a:moveTo>
                    <a:pt x="33" y="7"/>
                  </a:moveTo>
                  <a:cubicBezTo>
                    <a:pt x="30" y="4"/>
                    <a:pt x="25" y="0"/>
                    <a:pt x="19" y="0"/>
                  </a:cubicBezTo>
                  <a:cubicBezTo>
                    <a:pt x="12" y="0"/>
                    <a:pt x="7" y="4"/>
                    <a:pt x="5" y="7"/>
                  </a:cubicBezTo>
                  <a:cubicBezTo>
                    <a:pt x="5" y="7"/>
                    <a:pt x="5" y="7"/>
                    <a:pt x="5" y="7"/>
                  </a:cubicBezTo>
                  <a:cubicBezTo>
                    <a:pt x="2" y="11"/>
                    <a:pt x="0" y="15"/>
                    <a:pt x="0" y="21"/>
                  </a:cubicBezTo>
                  <a:cubicBezTo>
                    <a:pt x="0" y="27"/>
                    <a:pt x="2" y="32"/>
                    <a:pt x="5" y="36"/>
                  </a:cubicBezTo>
                  <a:cubicBezTo>
                    <a:pt x="5" y="36"/>
                    <a:pt x="5" y="36"/>
                    <a:pt x="5" y="36"/>
                  </a:cubicBezTo>
                  <a:cubicBezTo>
                    <a:pt x="7" y="39"/>
                    <a:pt x="12" y="42"/>
                    <a:pt x="19" y="42"/>
                  </a:cubicBezTo>
                  <a:cubicBezTo>
                    <a:pt x="25" y="42"/>
                    <a:pt x="30" y="39"/>
                    <a:pt x="33" y="36"/>
                  </a:cubicBezTo>
                  <a:cubicBezTo>
                    <a:pt x="33" y="36"/>
                    <a:pt x="33" y="36"/>
                    <a:pt x="33" y="36"/>
                  </a:cubicBezTo>
                  <a:cubicBezTo>
                    <a:pt x="36" y="32"/>
                    <a:pt x="38" y="27"/>
                    <a:pt x="38" y="21"/>
                  </a:cubicBezTo>
                  <a:cubicBezTo>
                    <a:pt x="38" y="15"/>
                    <a:pt x="36" y="11"/>
                    <a:pt x="33" y="7"/>
                  </a:cubicBezTo>
                  <a:cubicBezTo>
                    <a:pt x="33" y="7"/>
                    <a:pt x="33" y="7"/>
                    <a:pt x="33" y="7"/>
                  </a:cubicBezTo>
                  <a:moveTo>
                    <a:pt x="14" y="13"/>
                  </a:moveTo>
                  <a:cubicBezTo>
                    <a:pt x="15" y="11"/>
                    <a:pt x="17" y="10"/>
                    <a:pt x="19" y="10"/>
                  </a:cubicBezTo>
                  <a:cubicBezTo>
                    <a:pt x="21" y="10"/>
                    <a:pt x="23" y="11"/>
                    <a:pt x="24" y="13"/>
                  </a:cubicBezTo>
                  <a:cubicBezTo>
                    <a:pt x="25" y="14"/>
                    <a:pt x="26" y="17"/>
                    <a:pt x="26" y="21"/>
                  </a:cubicBezTo>
                  <a:cubicBezTo>
                    <a:pt x="26" y="25"/>
                    <a:pt x="25" y="28"/>
                    <a:pt x="24" y="30"/>
                  </a:cubicBezTo>
                  <a:cubicBezTo>
                    <a:pt x="23" y="31"/>
                    <a:pt x="21" y="32"/>
                    <a:pt x="19" y="32"/>
                  </a:cubicBezTo>
                  <a:cubicBezTo>
                    <a:pt x="17" y="32"/>
                    <a:pt x="15" y="31"/>
                    <a:pt x="14" y="30"/>
                  </a:cubicBezTo>
                  <a:cubicBezTo>
                    <a:pt x="12" y="28"/>
                    <a:pt x="12" y="25"/>
                    <a:pt x="12" y="21"/>
                  </a:cubicBezTo>
                  <a:cubicBezTo>
                    <a:pt x="12" y="17"/>
                    <a:pt x="12" y="14"/>
                    <a:pt x="14" y="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12"/>
            <p:cNvSpPr>
              <a:spLocks/>
            </p:cNvSpPr>
            <p:nvPr userDrawn="1"/>
          </p:nvSpPr>
          <p:spPr bwMode="ltGray">
            <a:xfrm>
              <a:off x="1304" y="440"/>
              <a:ext cx="132" cy="97"/>
            </a:xfrm>
            <a:custGeom>
              <a:avLst/>
              <a:gdLst>
                <a:gd name="T0" fmla="*/ 43 w 56"/>
                <a:gd name="T1" fmla="*/ 0 h 41"/>
                <a:gd name="T2" fmla="*/ 35 w 56"/>
                <a:gd name="T3" fmla="*/ 2 h 41"/>
                <a:gd name="T4" fmla="*/ 31 w 56"/>
                <a:gd name="T5" fmla="*/ 6 h 41"/>
                <a:gd name="T6" fmla="*/ 28 w 56"/>
                <a:gd name="T7" fmla="*/ 2 h 41"/>
                <a:gd name="T8" fmla="*/ 20 w 56"/>
                <a:gd name="T9" fmla="*/ 0 h 41"/>
                <a:gd name="T10" fmla="*/ 11 w 56"/>
                <a:gd name="T11" fmla="*/ 5 h 41"/>
                <a:gd name="T12" fmla="*/ 10 w 56"/>
                <a:gd name="T13" fmla="*/ 2 h 41"/>
                <a:gd name="T14" fmla="*/ 9 w 56"/>
                <a:gd name="T15" fmla="*/ 1 h 41"/>
                <a:gd name="T16" fmla="*/ 2 w 56"/>
                <a:gd name="T17" fmla="*/ 1 h 41"/>
                <a:gd name="T18" fmla="*/ 0 w 56"/>
                <a:gd name="T19" fmla="*/ 2 h 41"/>
                <a:gd name="T20" fmla="*/ 0 w 56"/>
                <a:gd name="T21" fmla="*/ 40 h 41"/>
                <a:gd name="T22" fmla="*/ 2 w 56"/>
                <a:gd name="T23" fmla="*/ 41 h 41"/>
                <a:gd name="T24" fmla="*/ 11 w 56"/>
                <a:gd name="T25" fmla="*/ 41 h 41"/>
                <a:gd name="T26" fmla="*/ 12 w 56"/>
                <a:gd name="T27" fmla="*/ 40 h 41"/>
                <a:gd name="T28" fmla="*/ 12 w 56"/>
                <a:gd name="T29" fmla="*/ 19 h 41"/>
                <a:gd name="T30" fmla="*/ 13 w 56"/>
                <a:gd name="T31" fmla="*/ 13 h 41"/>
                <a:gd name="T32" fmla="*/ 18 w 56"/>
                <a:gd name="T33" fmla="*/ 10 h 41"/>
                <a:gd name="T34" fmla="*/ 22 w 56"/>
                <a:gd name="T35" fmla="*/ 12 h 41"/>
                <a:gd name="T36" fmla="*/ 23 w 56"/>
                <a:gd name="T37" fmla="*/ 17 h 41"/>
                <a:gd name="T38" fmla="*/ 23 w 56"/>
                <a:gd name="T39" fmla="*/ 40 h 41"/>
                <a:gd name="T40" fmla="*/ 24 w 56"/>
                <a:gd name="T41" fmla="*/ 41 h 41"/>
                <a:gd name="T42" fmla="*/ 33 w 56"/>
                <a:gd name="T43" fmla="*/ 41 h 41"/>
                <a:gd name="T44" fmla="*/ 34 w 56"/>
                <a:gd name="T45" fmla="*/ 40 h 41"/>
                <a:gd name="T46" fmla="*/ 34 w 56"/>
                <a:gd name="T47" fmla="*/ 19 h 41"/>
                <a:gd name="T48" fmla="*/ 35 w 56"/>
                <a:gd name="T49" fmla="*/ 13 h 41"/>
                <a:gd name="T50" fmla="*/ 40 w 56"/>
                <a:gd name="T51" fmla="*/ 10 h 41"/>
                <a:gd name="T52" fmla="*/ 44 w 56"/>
                <a:gd name="T53" fmla="*/ 12 h 41"/>
                <a:gd name="T54" fmla="*/ 45 w 56"/>
                <a:gd name="T55" fmla="*/ 17 h 41"/>
                <a:gd name="T56" fmla="*/ 45 w 56"/>
                <a:gd name="T57" fmla="*/ 40 h 41"/>
                <a:gd name="T58" fmla="*/ 46 w 56"/>
                <a:gd name="T59" fmla="*/ 41 h 41"/>
                <a:gd name="T60" fmla="*/ 55 w 56"/>
                <a:gd name="T61" fmla="*/ 41 h 41"/>
                <a:gd name="T62" fmla="*/ 56 w 56"/>
                <a:gd name="T63" fmla="*/ 40 h 41"/>
                <a:gd name="T64" fmla="*/ 56 w 56"/>
                <a:gd name="T65" fmla="*/ 15 h 41"/>
                <a:gd name="T66" fmla="*/ 52 w 56"/>
                <a:gd name="T67" fmla="*/ 4 h 41"/>
                <a:gd name="T68" fmla="*/ 43 w 56"/>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1">
                  <a:moveTo>
                    <a:pt x="43" y="0"/>
                  </a:moveTo>
                  <a:cubicBezTo>
                    <a:pt x="40" y="0"/>
                    <a:pt x="37" y="1"/>
                    <a:pt x="35" y="2"/>
                  </a:cubicBezTo>
                  <a:cubicBezTo>
                    <a:pt x="34" y="3"/>
                    <a:pt x="32" y="4"/>
                    <a:pt x="31" y="6"/>
                  </a:cubicBezTo>
                  <a:cubicBezTo>
                    <a:pt x="30" y="4"/>
                    <a:pt x="29" y="3"/>
                    <a:pt x="28" y="2"/>
                  </a:cubicBezTo>
                  <a:cubicBezTo>
                    <a:pt x="26" y="1"/>
                    <a:pt x="23" y="0"/>
                    <a:pt x="20" y="0"/>
                  </a:cubicBezTo>
                  <a:cubicBezTo>
                    <a:pt x="17" y="0"/>
                    <a:pt x="13" y="2"/>
                    <a:pt x="11" y="5"/>
                  </a:cubicBezTo>
                  <a:cubicBezTo>
                    <a:pt x="10" y="2"/>
                    <a:pt x="10" y="2"/>
                    <a:pt x="10" y="2"/>
                  </a:cubicBezTo>
                  <a:cubicBezTo>
                    <a:pt x="10" y="2"/>
                    <a:pt x="10" y="1"/>
                    <a:pt x="9" y="1"/>
                  </a:cubicBezTo>
                  <a:cubicBezTo>
                    <a:pt x="2" y="1"/>
                    <a:pt x="2" y="1"/>
                    <a:pt x="2" y="1"/>
                  </a:cubicBezTo>
                  <a:cubicBezTo>
                    <a:pt x="1" y="1"/>
                    <a:pt x="0" y="2"/>
                    <a:pt x="0" y="2"/>
                  </a:cubicBezTo>
                  <a:cubicBezTo>
                    <a:pt x="0" y="40"/>
                    <a:pt x="0" y="40"/>
                    <a:pt x="0" y="40"/>
                  </a:cubicBezTo>
                  <a:cubicBezTo>
                    <a:pt x="0" y="41"/>
                    <a:pt x="1" y="41"/>
                    <a:pt x="2" y="41"/>
                  </a:cubicBezTo>
                  <a:cubicBezTo>
                    <a:pt x="11" y="41"/>
                    <a:pt x="11" y="41"/>
                    <a:pt x="11" y="41"/>
                  </a:cubicBezTo>
                  <a:cubicBezTo>
                    <a:pt x="11" y="41"/>
                    <a:pt x="12" y="41"/>
                    <a:pt x="12" y="40"/>
                  </a:cubicBezTo>
                  <a:cubicBezTo>
                    <a:pt x="12" y="19"/>
                    <a:pt x="12" y="19"/>
                    <a:pt x="12" y="19"/>
                  </a:cubicBezTo>
                  <a:cubicBezTo>
                    <a:pt x="12" y="17"/>
                    <a:pt x="12" y="15"/>
                    <a:pt x="13" y="13"/>
                  </a:cubicBezTo>
                  <a:cubicBezTo>
                    <a:pt x="14" y="11"/>
                    <a:pt x="16" y="10"/>
                    <a:pt x="18" y="10"/>
                  </a:cubicBezTo>
                  <a:cubicBezTo>
                    <a:pt x="20" y="10"/>
                    <a:pt x="21" y="11"/>
                    <a:pt x="22" y="12"/>
                  </a:cubicBezTo>
                  <a:cubicBezTo>
                    <a:pt x="22" y="13"/>
                    <a:pt x="23" y="14"/>
                    <a:pt x="23" y="17"/>
                  </a:cubicBezTo>
                  <a:cubicBezTo>
                    <a:pt x="23" y="40"/>
                    <a:pt x="23" y="40"/>
                    <a:pt x="23" y="40"/>
                  </a:cubicBezTo>
                  <a:cubicBezTo>
                    <a:pt x="23" y="41"/>
                    <a:pt x="23" y="41"/>
                    <a:pt x="24" y="41"/>
                  </a:cubicBezTo>
                  <a:cubicBezTo>
                    <a:pt x="33" y="41"/>
                    <a:pt x="33" y="41"/>
                    <a:pt x="33" y="41"/>
                  </a:cubicBezTo>
                  <a:cubicBezTo>
                    <a:pt x="33" y="41"/>
                    <a:pt x="34" y="41"/>
                    <a:pt x="34" y="40"/>
                  </a:cubicBezTo>
                  <a:cubicBezTo>
                    <a:pt x="34" y="19"/>
                    <a:pt x="34" y="19"/>
                    <a:pt x="34" y="19"/>
                  </a:cubicBezTo>
                  <a:cubicBezTo>
                    <a:pt x="34" y="17"/>
                    <a:pt x="34" y="15"/>
                    <a:pt x="35" y="13"/>
                  </a:cubicBezTo>
                  <a:cubicBezTo>
                    <a:pt x="37" y="11"/>
                    <a:pt x="38" y="10"/>
                    <a:pt x="40" y="10"/>
                  </a:cubicBezTo>
                  <a:cubicBezTo>
                    <a:pt x="42" y="10"/>
                    <a:pt x="43" y="11"/>
                    <a:pt x="44" y="12"/>
                  </a:cubicBezTo>
                  <a:cubicBezTo>
                    <a:pt x="44" y="13"/>
                    <a:pt x="45" y="14"/>
                    <a:pt x="45" y="17"/>
                  </a:cubicBezTo>
                  <a:cubicBezTo>
                    <a:pt x="45" y="40"/>
                    <a:pt x="45" y="40"/>
                    <a:pt x="45" y="40"/>
                  </a:cubicBezTo>
                  <a:cubicBezTo>
                    <a:pt x="45" y="41"/>
                    <a:pt x="45" y="41"/>
                    <a:pt x="46" y="41"/>
                  </a:cubicBezTo>
                  <a:cubicBezTo>
                    <a:pt x="55" y="41"/>
                    <a:pt x="55" y="41"/>
                    <a:pt x="55" y="41"/>
                  </a:cubicBezTo>
                  <a:cubicBezTo>
                    <a:pt x="55" y="41"/>
                    <a:pt x="56" y="41"/>
                    <a:pt x="56" y="40"/>
                  </a:cubicBezTo>
                  <a:cubicBezTo>
                    <a:pt x="56" y="15"/>
                    <a:pt x="56" y="15"/>
                    <a:pt x="56" y="15"/>
                  </a:cubicBezTo>
                  <a:cubicBezTo>
                    <a:pt x="56" y="10"/>
                    <a:pt x="55" y="7"/>
                    <a:pt x="52" y="4"/>
                  </a:cubicBezTo>
                  <a:cubicBezTo>
                    <a:pt x="50" y="2"/>
                    <a:pt x="47" y="0"/>
                    <a:pt x="4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13"/>
            <p:cNvSpPr>
              <a:spLocks/>
            </p:cNvSpPr>
            <p:nvPr userDrawn="1"/>
          </p:nvSpPr>
          <p:spPr bwMode="ltGray">
            <a:xfrm>
              <a:off x="1453" y="410"/>
              <a:ext cx="28" cy="26"/>
            </a:xfrm>
            <a:custGeom>
              <a:avLst/>
              <a:gdLst>
                <a:gd name="T0" fmla="*/ 10 w 12"/>
                <a:gd name="T1" fmla="*/ 0 h 11"/>
                <a:gd name="T2" fmla="*/ 1 w 12"/>
                <a:gd name="T3" fmla="*/ 0 h 11"/>
                <a:gd name="T4" fmla="*/ 0 w 12"/>
                <a:gd name="T5" fmla="*/ 1 h 11"/>
                <a:gd name="T6" fmla="*/ 0 w 12"/>
                <a:gd name="T7" fmla="*/ 10 h 11"/>
                <a:gd name="T8" fmla="*/ 1 w 12"/>
                <a:gd name="T9" fmla="*/ 11 h 11"/>
                <a:gd name="T10" fmla="*/ 10 w 12"/>
                <a:gd name="T11" fmla="*/ 11 h 11"/>
                <a:gd name="T12" fmla="*/ 12 w 12"/>
                <a:gd name="T13" fmla="*/ 10 h 11"/>
                <a:gd name="T14" fmla="*/ 12 w 12"/>
                <a:gd name="T15" fmla="*/ 1 h 11"/>
                <a:gd name="T16" fmla="*/ 10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0"/>
                  </a:moveTo>
                  <a:cubicBezTo>
                    <a:pt x="1" y="0"/>
                    <a:pt x="1" y="0"/>
                    <a:pt x="1" y="0"/>
                  </a:cubicBezTo>
                  <a:cubicBezTo>
                    <a:pt x="0" y="0"/>
                    <a:pt x="0" y="0"/>
                    <a:pt x="0" y="1"/>
                  </a:cubicBezTo>
                  <a:cubicBezTo>
                    <a:pt x="0" y="10"/>
                    <a:pt x="0" y="10"/>
                    <a:pt x="0" y="10"/>
                  </a:cubicBezTo>
                  <a:cubicBezTo>
                    <a:pt x="0" y="11"/>
                    <a:pt x="0" y="11"/>
                    <a:pt x="1" y="11"/>
                  </a:cubicBezTo>
                  <a:cubicBezTo>
                    <a:pt x="10" y="11"/>
                    <a:pt x="10" y="11"/>
                    <a:pt x="10" y="11"/>
                  </a:cubicBezTo>
                  <a:cubicBezTo>
                    <a:pt x="11" y="11"/>
                    <a:pt x="12" y="11"/>
                    <a:pt x="12" y="10"/>
                  </a:cubicBezTo>
                  <a:cubicBezTo>
                    <a:pt x="12" y="1"/>
                    <a:pt x="12" y="1"/>
                    <a:pt x="12" y="1"/>
                  </a:cubicBezTo>
                  <a:cubicBezTo>
                    <a:pt x="12" y="0"/>
                    <a:pt x="11" y="0"/>
                    <a:pt x="1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14"/>
            <p:cNvSpPr>
              <a:spLocks/>
            </p:cNvSpPr>
            <p:nvPr userDrawn="1"/>
          </p:nvSpPr>
          <p:spPr bwMode="ltGray">
            <a:xfrm>
              <a:off x="1453" y="443"/>
              <a:ext cx="26" cy="94"/>
            </a:xfrm>
            <a:custGeom>
              <a:avLst/>
              <a:gdLst>
                <a:gd name="T0" fmla="*/ 1 w 11"/>
                <a:gd name="T1" fmla="*/ 40 h 40"/>
                <a:gd name="T2" fmla="*/ 10 w 11"/>
                <a:gd name="T3" fmla="*/ 40 h 40"/>
                <a:gd name="T4" fmla="*/ 11 w 11"/>
                <a:gd name="T5" fmla="*/ 39 h 40"/>
                <a:gd name="T6" fmla="*/ 11 w 11"/>
                <a:gd name="T7" fmla="*/ 1 h 40"/>
                <a:gd name="T8" fmla="*/ 10 w 11"/>
                <a:gd name="T9" fmla="*/ 0 h 40"/>
                <a:gd name="T10" fmla="*/ 1 w 11"/>
                <a:gd name="T11" fmla="*/ 0 h 40"/>
                <a:gd name="T12" fmla="*/ 0 w 11"/>
                <a:gd name="T13" fmla="*/ 1 h 40"/>
                <a:gd name="T14" fmla="*/ 0 w 11"/>
                <a:gd name="T15" fmla="*/ 39 h 40"/>
                <a:gd name="T16" fmla="*/ 1 w 11"/>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0">
                  <a:moveTo>
                    <a:pt x="1" y="40"/>
                  </a:moveTo>
                  <a:cubicBezTo>
                    <a:pt x="10" y="40"/>
                    <a:pt x="10" y="40"/>
                    <a:pt x="10" y="40"/>
                  </a:cubicBezTo>
                  <a:cubicBezTo>
                    <a:pt x="11" y="40"/>
                    <a:pt x="11" y="40"/>
                    <a:pt x="11" y="39"/>
                  </a:cubicBezTo>
                  <a:cubicBezTo>
                    <a:pt x="11" y="1"/>
                    <a:pt x="11" y="1"/>
                    <a:pt x="11" y="1"/>
                  </a:cubicBezTo>
                  <a:cubicBezTo>
                    <a:pt x="11" y="1"/>
                    <a:pt x="11" y="0"/>
                    <a:pt x="10" y="0"/>
                  </a:cubicBezTo>
                  <a:cubicBezTo>
                    <a:pt x="1" y="0"/>
                    <a:pt x="1" y="0"/>
                    <a:pt x="1" y="0"/>
                  </a:cubicBezTo>
                  <a:cubicBezTo>
                    <a:pt x="0" y="0"/>
                    <a:pt x="0" y="1"/>
                    <a:pt x="0" y="1"/>
                  </a:cubicBezTo>
                  <a:cubicBezTo>
                    <a:pt x="0" y="39"/>
                    <a:pt x="0" y="39"/>
                    <a:pt x="0" y="39"/>
                  </a:cubicBezTo>
                  <a:cubicBezTo>
                    <a:pt x="0" y="40"/>
                    <a:pt x="0" y="40"/>
                    <a:pt x="1"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15"/>
            <p:cNvSpPr>
              <a:spLocks/>
            </p:cNvSpPr>
            <p:nvPr userDrawn="1"/>
          </p:nvSpPr>
          <p:spPr bwMode="ltGray">
            <a:xfrm>
              <a:off x="1495" y="443"/>
              <a:ext cx="81" cy="97"/>
            </a:xfrm>
            <a:custGeom>
              <a:avLst/>
              <a:gdLst>
                <a:gd name="T0" fmla="*/ 33 w 34"/>
                <a:gd name="T1" fmla="*/ 0 h 41"/>
                <a:gd name="T2" fmla="*/ 24 w 34"/>
                <a:gd name="T3" fmla="*/ 0 h 41"/>
                <a:gd name="T4" fmla="*/ 23 w 34"/>
                <a:gd name="T5" fmla="*/ 1 h 41"/>
                <a:gd name="T6" fmla="*/ 23 w 34"/>
                <a:gd name="T7" fmla="*/ 21 h 41"/>
                <a:gd name="T8" fmla="*/ 21 w 34"/>
                <a:gd name="T9" fmla="*/ 29 h 41"/>
                <a:gd name="T10" fmla="*/ 21 w 34"/>
                <a:gd name="T11" fmla="*/ 29 h 41"/>
                <a:gd name="T12" fmla="*/ 17 w 34"/>
                <a:gd name="T13" fmla="*/ 30 h 41"/>
                <a:gd name="T14" fmla="*/ 12 w 34"/>
                <a:gd name="T15" fmla="*/ 24 h 41"/>
                <a:gd name="T16" fmla="*/ 12 w 34"/>
                <a:gd name="T17" fmla="*/ 1 h 41"/>
                <a:gd name="T18" fmla="*/ 11 w 34"/>
                <a:gd name="T19" fmla="*/ 0 h 41"/>
                <a:gd name="T20" fmla="*/ 2 w 34"/>
                <a:gd name="T21" fmla="*/ 0 h 41"/>
                <a:gd name="T22" fmla="*/ 0 w 34"/>
                <a:gd name="T23" fmla="*/ 1 h 41"/>
                <a:gd name="T24" fmla="*/ 0 w 34"/>
                <a:gd name="T25" fmla="*/ 26 h 41"/>
                <a:gd name="T26" fmla="*/ 4 w 34"/>
                <a:gd name="T27" fmla="*/ 37 h 41"/>
                <a:gd name="T28" fmla="*/ 14 w 34"/>
                <a:gd name="T29" fmla="*/ 41 h 41"/>
                <a:gd name="T30" fmla="*/ 24 w 34"/>
                <a:gd name="T31" fmla="*/ 37 h 41"/>
                <a:gd name="T32" fmla="*/ 25 w 34"/>
                <a:gd name="T33" fmla="*/ 39 h 41"/>
                <a:gd name="T34" fmla="*/ 26 w 34"/>
                <a:gd name="T35" fmla="*/ 40 h 41"/>
                <a:gd name="T36" fmla="*/ 33 w 34"/>
                <a:gd name="T37" fmla="*/ 40 h 41"/>
                <a:gd name="T38" fmla="*/ 34 w 34"/>
                <a:gd name="T39" fmla="*/ 39 h 41"/>
                <a:gd name="T40" fmla="*/ 34 w 34"/>
                <a:gd name="T41" fmla="*/ 1 h 41"/>
                <a:gd name="T42" fmla="*/ 33 w 34"/>
                <a:gd name="T4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1">
                  <a:moveTo>
                    <a:pt x="33" y="0"/>
                  </a:moveTo>
                  <a:cubicBezTo>
                    <a:pt x="24" y="0"/>
                    <a:pt x="24" y="0"/>
                    <a:pt x="24" y="0"/>
                  </a:cubicBezTo>
                  <a:cubicBezTo>
                    <a:pt x="24" y="0"/>
                    <a:pt x="23" y="1"/>
                    <a:pt x="23" y="1"/>
                  </a:cubicBezTo>
                  <a:cubicBezTo>
                    <a:pt x="23" y="21"/>
                    <a:pt x="23" y="21"/>
                    <a:pt x="23" y="21"/>
                  </a:cubicBezTo>
                  <a:cubicBezTo>
                    <a:pt x="23" y="24"/>
                    <a:pt x="23" y="27"/>
                    <a:pt x="21" y="29"/>
                  </a:cubicBezTo>
                  <a:cubicBezTo>
                    <a:pt x="21" y="29"/>
                    <a:pt x="21" y="29"/>
                    <a:pt x="21" y="29"/>
                  </a:cubicBezTo>
                  <a:cubicBezTo>
                    <a:pt x="20" y="30"/>
                    <a:pt x="19" y="30"/>
                    <a:pt x="17" y="30"/>
                  </a:cubicBezTo>
                  <a:cubicBezTo>
                    <a:pt x="13" y="30"/>
                    <a:pt x="12" y="29"/>
                    <a:pt x="12" y="24"/>
                  </a:cubicBezTo>
                  <a:cubicBezTo>
                    <a:pt x="12" y="1"/>
                    <a:pt x="12" y="1"/>
                    <a:pt x="12" y="1"/>
                  </a:cubicBezTo>
                  <a:cubicBezTo>
                    <a:pt x="12" y="1"/>
                    <a:pt x="11" y="0"/>
                    <a:pt x="11" y="0"/>
                  </a:cubicBezTo>
                  <a:cubicBezTo>
                    <a:pt x="2" y="0"/>
                    <a:pt x="2" y="0"/>
                    <a:pt x="2" y="0"/>
                  </a:cubicBezTo>
                  <a:cubicBezTo>
                    <a:pt x="1" y="0"/>
                    <a:pt x="0" y="1"/>
                    <a:pt x="0" y="1"/>
                  </a:cubicBezTo>
                  <a:cubicBezTo>
                    <a:pt x="0" y="26"/>
                    <a:pt x="0" y="26"/>
                    <a:pt x="0" y="26"/>
                  </a:cubicBezTo>
                  <a:cubicBezTo>
                    <a:pt x="0" y="31"/>
                    <a:pt x="2" y="34"/>
                    <a:pt x="4" y="37"/>
                  </a:cubicBezTo>
                  <a:cubicBezTo>
                    <a:pt x="7" y="40"/>
                    <a:pt x="10" y="41"/>
                    <a:pt x="14" y="41"/>
                  </a:cubicBezTo>
                  <a:cubicBezTo>
                    <a:pt x="19" y="41"/>
                    <a:pt x="22" y="40"/>
                    <a:pt x="24" y="37"/>
                  </a:cubicBezTo>
                  <a:cubicBezTo>
                    <a:pt x="25" y="39"/>
                    <a:pt x="25" y="39"/>
                    <a:pt x="25" y="39"/>
                  </a:cubicBezTo>
                  <a:cubicBezTo>
                    <a:pt x="25" y="40"/>
                    <a:pt x="25" y="40"/>
                    <a:pt x="26" y="40"/>
                  </a:cubicBezTo>
                  <a:cubicBezTo>
                    <a:pt x="33" y="40"/>
                    <a:pt x="33" y="40"/>
                    <a:pt x="33" y="40"/>
                  </a:cubicBezTo>
                  <a:cubicBezTo>
                    <a:pt x="34" y="40"/>
                    <a:pt x="34" y="40"/>
                    <a:pt x="34" y="39"/>
                  </a:cubicBezTo>
                  <a:cubicBezTo>
                    <a:pt x="34" y="1"/>
                    <a:pt x="34" y="1"/>
                    <a:pt x="34" y="1"/>
                  </a:cubicBezTo>
                  <a:cubicBezTo>
                    <a:pt x="34" y="1"/>
                    <a:pt x="34" y="0"/>
                    <a:pt x="3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6"/>
            <p:cNvSpPr>
              <a:spLocks/>
            </p:cNvSpPr>
            <p:nvPr userDrawn="1"/>
          </p:nvSpPr>
          <p:spPr bwMode="ltGray">
            <a:xfrm>
              <a:off x="1595" y="440"/>
              <a:ext cx="130" cy="97"/>
            </a:xfrm>
            <a:custGeom>
              <a:avLst/>
              <a:gdLst>
                <a:gd name="T0" fmla="*/ 42 w 55"/>
                <a:gd name="T1" fmla="*/ 0 h 41"/>
                <a:gd name="T2" fmla="*/ 35 w 55"/>
                <a:gd name="T3" fmla="*/ 2 h 41"/>
                <a:gd name="T4" fmla="*/ 31 w 55"/>
                <a:gd name="T5" fmla="*/ 6 h 41"/>
                <a:gd name="T6" fmla="*/ 27 w 55"/>
                <a:gd name="T7" fmla="*/ 2 h 41"/>
                <a:gd name="T8" fmla="*/ 20 w 55"/>
                <a:gd name="T9" fmla="*/ 0 h 41"/>
                <a:gd name="T10" fmla="*/ 10 w 55"/>
                <a:gd name="T11" fmla="*/ 5 h 41"/>
                <a:gd name="T12" fmla="*/ 10 w 55"/>
                <a:gd name="T13" fmla="*/ 2 h 41"/>
                <a:gd name="T14" fmla="*/ 9 w 55"/>
                <a:gd name="T15" fmla="*/ 1 h 41"/>
                <a:gd name="T16" fmla="*/ 1 w 55"/>
                <a:gd name="T17" fmla="*/ 1 h 41"/>
                <a:gd name="T18" fmla="*/ 0 w 55"/>
                <a:gd name="T19" fmla="*/ 2 h 41"/>
                <a:gd name="T20" fmla="*/ 0 w 55"/>
                <a:gd name="T21" fmla="*/ 40 h 41"/>
                <a:gd name="T22" fmla="*/ 1 w 55"/>
                <a:gd name="T23" fmla="*/ 41 h 41"/>
                <a:gd name="T24" fmla="*/ 10 w 55"/>
                <a:gd name="T25" fmla="*/ 41 h 41"/>
                <a:gd name="T26" fmla="*/ 11 w 55"/>
                <a:gd name="T27" fmla="*/ 40 h 41"/>
                <a:gd name="T28" fmla="*/ 11 w 55"/>
                <a:gd name="T29" fmla="*/ 19 h 41"/>
                <a:gd name="T30" fmla="*/ 13 w 55"/>
                <a:gd name="T31" fmla="*/ 13 h 41"/>
                <a:gd name="T32" fmla="*/ 18 w 55"/>
                <a:gd name="T33" fmla="*/ 10 h 41"/>
                <a:gd name="T34" fmla="*/ 21 w 55"/>
                <a:gd name="T35" fmla="*/ 12 h 41"/>
                <a:gd name="T36" fmla="*/ 22 w 55"/>
                <a:gd name="T37" fmla="*/ 17 h 41"/>
                <a:gd name="T38" fmla="*/ 22 w 55"/>
                <a:gd name="T39" fmla="*/ 40 h 41"/>
                <a:gd name="T40" fmla="*/ 23 w 55"/>
                <a:gd name="T41" fmla="*/ 41 h 41"/>
                <a:gd name="T42" fmla="*/ 32 w 55"/>
                <a:gd name="T43" fmla="*/ 41 h 41"/>
                <a:gd name="T44" fmla="*/ 33 w 55"/>
                <a:gd name="T45" fmla="*/ 40 h 41"/>
                <a:gd name="T46" fmla="*/ 33 w 55"/>
                <a:gd name="T47" fmla="*/ 19 h 41"/>
                <a:gd name="T48" fmla="*/ 35 w 55"/>
                <a:gd name="T49" fmla="*/ 13 h 41"/>
                <a:gd name="T50" fmla="*/ 40 w 55"/>
                <a:gd name="T51" fmla="*/ 10 h 41"/>
                <a:gd name="T52" fmla="*/ 43 w 55"/>
                <a:gd name="T53" fmla="*/ 12 h 41"/>
                <a:gd name="T54" fmla="*/ 44 w 55"/>
                <a:gd name="T55" fmla="*/ 17 h 41"/>
                <a:gd name="T56" fmla="*/ 44 w 55"/>
                <a:gd name="T57" fmla="*/ 40 h 41"/>
                <a:gd name="T58" fmla="*/ 45 w 55"/>
                <a:gd name="T59" fmla="*/ 41 h 41"/>
                <a:gd name="T60" fmla="*/ 54 w 55"/>
                <a:gd name="T61" fmla="*/ 41 h 41"/>
                <a:gd name="T62" fmla="*/ 55 w 55"/>
                <a:gd name="T63" fmla="*/ 40 h 41"/>
                <a:gd name="T64" fmla="*/ 55 w 55"/>
                <a:gd name="T65" fmla="*/ 15 h 41"/>
                <a:gd name="T66" fmla="*/ 52 w 55"/>
                <a:gd name="T67" fmla="*/ 4 h 41"/>
                <a:gd name="T68" fmla="*/ 42 w 55"/>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41">
                  <a:moveTo>
                    <a:pt x="42" y="0"/>
                  </a:moveTo>
                  <a:cubicBezTo>
                    <a:pt x="39" y="0"/>
                    <a:pt x="37" y="1"/>
                    <a:pt x="35" y="2"/>
                  </a:cubicBezTo>
                  <a:cubicBezTo>
                    <a:pt x="33" y="3"/>
                    <a:pt x="32" y="4"/>
                    <a:pt x="31" y="6"/>
                  </a:cubicBezTo>
                  <a:cubicBezTo>
                    <a:pt x="30" y="4"/>
                    <a:pt x="29" y="3"/>
                    <a:pt x="27" y="2"/>
                  </a:cubicBezTo>
                  <a:cubicBezTo>
                    <a:pt x="25" y="1"/>
                    <a:pt x="23" y="0"/>
                    <a:pt x="20" y="0"/>
                  </a:cubicBezTo>
                  <a:cubicBezTo>
                    <a:pt x="16" y="0"/>
                    <a:pt x="13" y="2"/>
                    <a:pt x="10" y="5"/>
                  </a:cubicBezTo>
                  <a:cubicBezTo>
                    <a:pt x="10" y="2"/>
                    <a:pt x="10" y="2"/>
                    <a:pt x="10" y="2"/>
                  </a:cubicBezTo>
                  <a:cubicBezTo>
                    <a:pt x="10" y="2"/>
                    <a:pt x="9" y="1"/>
                    <a:pt x="9" y="1"/>
                  </a:cubicBezTo>
                  <a:cubicBezTo>
                    <a:pt x="1" y="1"/>
                    <a:pt x="1" y="1"/>
                    <a:pt x="1" y="1"/>
                  </a:cubicBezTo>
                  <a:cubicBezTo>
                    <a:pt x="1" y="1"/>
                    <a:pt x="0" y="2"/>
                    <a:pt x="0" y="2"/>
                  </a:cubicBezTo>
                  <a:cubicBezTo>
                    <a:pt x="0" y="40"/>
                    <a:pt x="0" y="40"/>
                    <a:pt x="0" y="40"/>
                  </a:cubicBezTo>
                  <a:cubicBezTo>
                    <a:pt x="0" y="41"/>
                    <a:pt x="1" y="41"/>
                    <a:pt x="1" y="41"/>
                  </a:cubicBezTo>
                  <a:cubicBezTo>
                    <a:pt x="10" y="41"/>
                    <a:pt x="10" y="41"/>
                    <a:pt x="10" y="41"/>
                  </a:cubicBezTo>
                  <a:cubicBezTo>
                    <a:pt x="11" y="41"/>
                    <a:pt x="11" y="41"/>
                    <a:pt x="11" y="40"/>
                  </a:cubicBezTo>
                  <a:cubicBezTo>
                    <a:pt x="11" y="19"/>
                    <a:pt x="11" y="19"/>
                    <a:pt x="11" y="19"/>
                  </a:cubicBezTo>
                  <a:cubicBezTo>
                    <a:pt x="11" y="17"/>
                    <a:pt x="12" y="15"/>
                    <a:pt x="13" y="13"/>
                  </a:cubicBezTo>
                  <a:cubicBezTo>
                    <a:pt x="14" y="11"/>
                    <a:pt x="16" y="10"/>
                    <a:pt x="18" y="10"/>
                  </a:cubicBezTo>
                  <a:cubicBezTo>
                    <a:pt x="20" y="10"/>
                    <a:pt x="21" y="11"/>
                    <a:pt x="21" y="12"/>
                  </a:cubicBezTo>
                  <a:cubicBezTo>
                    <a:pt x="22" y="13"/>
                    <a:pt x="22" y="14"/>
                    <a:pt x="22" y="17"/>
                  </a:cubicBezTo>
                  <a:cubicBezTo>
                    <a:pt x="22" y="40"/>
                    <a:pt x="22" y="40"/>
                    <a:pt x="22" y="40"/>
                  </a:cubicBezTo>
                  <a:cubicBezTo>
                    <a:pt x="22" y="41"/>
                    <a:pt x="23" y="41"/>
                    <a:pt x="23" y="41"/>
                  </a:cubicBezTo>
                  <a:cubicBezTo>
                    <a:pt x="32" y="41"/>
                    <a:pt x="32" y="41"/>
                    <a:pt x="32" y="41"/>
                  </a:cubicBezTo>
                  <a:cubicBezTo>
                    <a:pt x="33" y="41"/>
                    <a:pt x="33" y="41"/>
                    <a:pt x="33" y="40"/>
                  </a:cubicBezTo>
                  <a:cubicBezTo>
                    <a:pt x="33" y="19"/>
                    <a:pt x="33" y="19"/>
                    <a:pt x="33" y="19"/>
                  </a:cubicBezTo>
                  <a:cubicBezTo>
                    <a:pt x="33" y="17"/>
                    <a:pt x="34" y="15"/>
                    <a:pt x="35" y="13"/>
                  </a:cubicBezTo>
                  <a:cubicBezTo>
                    <a:pt x="36" y="11"/>
                    <a:pt x="38" y="10"/>
                    <a:pt x="40" y="10"/>
                  </a:cubicBezTo>
                  <a:cubicBezTo>
                    <a:pt x="42" y="10"/>
                    <a:pt x="43" y="11"/>
                    <a:pt x="43" y="12"/>
                  </a:cubicBezTo>
                  <a:cubicBezTo>
                    <a:pt x="44" y="13"/>
                    <a:pt x="44" y="14"/>
                    <a:pt x="44" y="17"/>
                  </a:cubicBezTo>
                  <a:cubicBezTo>
                    <a:pt x="44" y="40"/>
                    <a:pt x="44" y="40"/>
                    <a:pt x="44" y="40"/>
                  </a:cubicBezTo>
                  <a:cubicBezTo>
                    <a:pt x="44" y="41"/>
                    <a:pt x="45" y="41"/>
                    <a:pt x="45" y="41"/>
                  </a:cubicBezTo>
                  <a:cubicBezTo>
                    <a:pt x="54" y="41"/>
                    <a:pt x="54" y="41"/>
                    <a:pt x="54" y="41"/>
                  </a:cubicBezTo>
                  <a:cubicBezTo>
                    <a:pt x="55" y="41"/>
                    <a:pt x="55" y="41"/>
                    <a:pt x="55" y="40"/>
                  </a:cubicBezTo>
                  <a:cubicBezTo>
                    <a:pt x="55" y="15"/>
                    <a:pt x="55" y="15"/>
                    <a:pt x="55" y="15"/>
                  </a:cubicBezTo>
                  <a:cubicBezTo>
                    <a:pt x="55" y="10"/>
                    <a:pt x="54" y="7"/>
                    <a:pt x="52" y="4"/>
                  </a:cubicBezTo>
                  <a:cubicBezTo>
                    <a:pt x="50" y="2"/>
                    <a:pt x="46" y="0"/>
                    <a:pt x="4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17"/>
            <p:cNvSpPr>
              <a:spLocks noEditPoints="1"/>
            </p:cNvSpPr>
            <p:nvPr userDrawn="1"/>
          </p:nvSpPr>
          <p:spPr bwMode="ltGray">
            <a:xfrm>
              <a:off x="1729" y="391"/>
              <a:ext cx="50" cy="49"/>
            </a:xfrm>
            <a:custGeom>
              <a:avLst/>
              <a:gdLst>
                <a:gd name="T0" fmla="*/ 11 w 21"/>
                <a:gd name="T1" fmla="*/ 21 h 21"/>
                <a:gd name="T2" fmla="*/ 0 w 21"/>
                <a:gd name="T3" fmla="*/ 10 h 21"/>
                <a:gd name="T4" fmla="*/ 11 w 21"/>
                <a:gd name="T5" fmla="*/ 0 h 21"/>
                <a:gd name="T6" fmla="*/ 21 w 21"/>
                <a:gd name="T7" fmla="*/ 10 h 21"/>
                <a:gd name="T8" fmla="*/ 11 w 21"/>
                <a:gd name="T9" fmla="*/ 21 h 21"/>
                <a:gd name="T10" fmla="*/ 11 w 21"/>
                <a:gd name="T11" fmla="*/ 2 h 21"/>
                <a:gd name="T12" fmla="*/ 3 w 21"/>
                <a:gd name="T13" fmla="*/ 10 h 21"/>
                <a:gd name="T14" fmla="*/ 11 w 21"/>
                <a:gd name="T15" fmla="*/ 19 h 21"/>
                <a:gd name="T16" fmla="*/ 19 w 21"/>
                <a:gd name="T17" fmla="*/ 10 h 21"/>
                <a:gd name="T18" fmla="*/ 11 w 21"/>
                <a:gd name="T19" fmla="*/ 2 h 21"/>
                <a:gd name="T20" fmla="*/ 12 w 21"/>
                <a:gd name="T21" fmla="*/ 16 h 21"/>
                <a:gd name="T22" fmla="*/ 11 w 21"/>
                <a:gd name="T23" fmla="*/ 12 h 21"/>
                <a:gd name="T24" fmla="*/ 10 w 21"/>
                <a:gd name="T25" fmla="*/ 12 h 21"/>
                <a:gd name="T26" fmla="*/ 10 w 21"/>
                <a:gd name="T27" fmla="*/ 16 h 21"/>
                <a:gd name="T28" fmla="*/ 7 w 21"/>
                <a:gd name="T29" fmla="*/ 16 h 21"/>
                <a:gd name="T30" fmla="*/ 7 w 21"/>
                <a:gd name="T31" fmla="*/ 5 h 21"/>
                <a:gd name="T32" fmla="*/ 11 w 21"/>
                <a:gd name="T33" fmla="*/ 5 h 21"/>
                <a:gd name="T34" fmla="*/ 15 w 21"/>
                <a:gd name="T35" fmla="*/ 9 h 21"/>
                <a:gd name="T36" fmla="*/ 14 w 21"/>
                <a:gd name="T37" fmla="*/ 12 h 21"/>
                <a:gd name="T38" fmla="*/ 15 w 21"/>
                <a:gd name="T39" fmla="*/ 16 h 21"/>
                <a:gd name="T40" fmla="*/ 12 w 21"/>
                <a:gd name="T41" fmla="*/ 16 h 21"/>
                <a:gd name="T42" fmla="*/ 11 w 21"/>
                <a:gd name="T43" fmla="*/ 7 h 21"/>
                <a:gd name="T44" fmla="*/ 10 w 21"/>
                <a:gd name="T45" fmla="*/ 7 h 21"/>
                <a:gd name="T46" fmla="*/ 10 w 21"/>
                <a:gd name="T47" fmla="*/ 10 h 21"/>
                <a:gd name="T48" fmla="*/ 11 w 21"/>
                <a:gd name="T49" fmla="*/ 10 h 21"/>
                <a:gd name="T50" fmla="*/ 12 w 21"/>
                <a:gd name="T51" fmla="*/ 9 h 21"/>
                <a:gd name="T52" fmla="*/ 11 w 21"/>
                <a:gd name="T5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1">
                  <a:moveTo>
                    <a:pt x="11" y="21"/>
                  </a:moveTo>
                  <a:cubicBezTo>
                    <a:pt x="5" y="21"/>
                    <a:pt x="0" y="17"/>
                    <a:pt x="0" y="10"/>
                  </a:cubicBezTo>
                  <a:cubicBezTo>
                    <a:pt x="0" y="4"/>
                    <a:pt x="5" y="0"/>
                    <a:pt x="11" y="0"/>
                  </a:cubicBezTo>
                  <a:cubicBezTo>
                    <a:pt x="17" y="0"/>
                    <a:pt x="21" y="4"/>
                    <a:pt x="21" y="10"/>
                  </a:cubicBezTo>
                  <a:cubicBezTo>
                    <a:pt x="21" y="17"/>
                    <a:pt x="17" y="21"/>
                    <a:pt x="11" y="21"/>
                  </a:cubicBezTo>
                  <a:moveTo>
                    <a:pt x="11" y="2"/>
                  </a:moveTo>
                  <a:cubicBezTo>
                    <a:pt x="6" y="2"/>
                    <a:pt x="3" y="6"/>
                    <a:pt x="3" y="10"/>
                  </a:cubicBezTo>
                  <a:cubicBezTo>
                    <a:pt x="3" y="15"/>
                    <a:pt x="6" y="19"/>
                    <a:pt x="11" y="19"/>
                  </a:cubicBezTo>
                  <a:cubicBezTo>
                    <a:pt x="16" y="19"/>
                    <a:pt x="19" y="15"/>
                    <a:pt x="19" y="10"/>
                  </a:cubicBezTo>
                  <a:cubicBezTo>
                    <a:pt x="19" y="6"/>
                    <a:pt x="16" y="2"/>
                    <a:pt x="11" y="2"/>
                  </a:cubicBezTo>
                  <a:moveTo>
                    <a:pt x="12" y="16"/>
                  </a:moveTo>
                  <a:cubicBezTo>
                    <a:pt x="11" y="12"/>
                    <a:pt x="11" y="12"/>
                    <a:pt x="11" y="12"/>
                  </a:cubicBezTo>
                  <a:cubicBezTo>
                    <a:pt x="10" y="12"/>
                    <a:pt x="10" y="12"/>
                    <a:pt x="10" y="12"/>
                  </a:cubicBezTo>
                  <a:cubicBezTo>
                    <a:pt x="10" y="16"/>
                    <a:pt x="10" y="16"/>
                    <a:pt x="10" y="16"/>
                  </a:cubicBezTo>
                  <a:cubicBezTo>
                    <a:pt x="7" y="16"/>
                    <a:pt x="7" y="16"/>
                    <a:pt x="7" y="16"/>
                  </a:cubicBezTo>
                  <a:cubicBezTo>
                    <a:pt x="7" y="5"/>
                    <a:pt x="7" y="5"/>
                    <a:pt x="7" y="5"/>
                  </a:cubicBezTo>
                  <a:cubicBezTo>
                    <a:pt x="11" y="5"/>
                    <a:pt x="11" y="5"/>
                    <a:pt x="11" y="5"/>
                  </a:cubicBezTo>
                  <a:cubicBezTo>
                    <a:pt x="13" y="5"/>
                    <a:pt x="15" y="6"/>
                    <a:pt x="15" y="9"/>
                  </a:cubicBezTo>
                  <a:cubicBezTo>
                    <a:pt x="15" y="10"/>
                    <a:pt x="15" y="11"/>
                    <a:pt x="14" y="12"/>
                  </a:cubicBezTo>
                  <a:cubicBezTo>
                    <a:pt x="15" y="16"/>
                    <a:pt x="15" y="16"/>
                    <a:pt x="15" y="16"/>
                  </a:cubicBezTo>
                  <a:lnTo>
                    <a:pt x="12" y="16"/>
                  </a:lnTo>
                  <a:close/>
                  <a:moveTo>
                    <a:pt x="11" y="7"/>
                  </a:moveTo>
                  <a:cubicBezTo>
                    <a:pt x="10" y="7"/>
                    <a:pt x="10" y="7"/>
                    <a:pt x="10" y="7"/>
                  </a:cubicBezTo>
                  <a:cubicBezTo>
                    <a:pt x="10" y="10"/>
                    <a:pt x="10" y="10"/>
                    <a:pt x="10" y="10"/>
                  </a:cubicBezTo>
                  <a:cubicBezTo>
                    <a:pt x="11" y="10"/>
                    <a:pt x="11" y="10"/>
                    <a:pt x="11" y="10"/>
                  </a:cubicBezTo>
                  <a:cubicBezTo>
                    <a:pt x="12" y="10"/>
                    <a:pt x="12" y="9"/>
                    <a:pt x="12" y="9"/>
                  </a:cubicBezTo>
                  <a:cubicBezTo>
                    <a:pt x="12" y="8"/>
                    <a:pt x="12" y="7"/>
                    <a:pt x="11" y="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4181504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9127" y="1133531"/>
            <a:ext cx="8293861" cy="3429000"/>
          </a:xfrm>
        </p:spPr>
        <p:txBody>
          <a:bodyPr vert="horz">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dirty="0"/>
          </a:p>
        </p:txBody>
      </p:sp>
      <p:sp>
        <p:nvSpPr>
          <p:cNvPr id="7" name="Title 6"/>
          <p:cNvSpPr>
            <a:spLocks noGrp="1"/>
          </p:cNvSpPr>
          <p:nvPr>
            <p:ph type="title"/>
          </p:nvPr>
        </p:nvSpPr>
        <p:spPr>
          <a:xfrm>
            <a:off x="389745" y="183711"/>
            <a:ext cx="8273244" cy="569214"/>
          </a:xfrm>
        </p:spPr>
        <p:txBody>
          <a:bodyPr/>
          <a:lstStyle>
            <a:lvl1pPr>
              <a:defRPr>
                <a:solidFill>
                  <a:schemeClr val="accent1"/>
                </a:solidFill>
              </a:defRPr>
            </a:lvl1pPr>
          </a:lstStyle>
          <a:p>
            <a:r>
              <a:rPr lang="en-US" dirty="0" smtClean="0"/>
              <a:t>Click to edit Master title style</a:t>
            </a:r>
            <a:endParaRPr lang="en-US" dirty="0"/>
          </a:p>
        </p:txBody>
      </p:sp>
      <p:sp>
        <p:nvSpPr>
          <p:cNvPr id="10"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78EDB186-E548-4B74-B268-7B486CA3B678}" type="slidenum">
              <a:rPr lang="en-US" smtClean="0"/>
              <a:pPr/>
              <a:t>‹#›</a:t>
            </a:fld>
            <a:endParaRPr lang="en-US" dirty="0"/>
          </a:p>
        </p:txBody>
      </p:sp>
    </p:spTree>
    <p:extLst>
      <p:ext uri="{BB962C8B-B14F-4D97-AF65-F5344CB8AC3E}">
        <p14:creationId xmlns:p14="http://schemas.microsoft.com/office/powerpoint/2010/main" val="39950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9745" y="184538"/>
            <a:ext cx="8273243" cy="569214"/>
          </a:xfrm>
        </p:spPr>
        <p:txBody>
          <a:bodyPr/>
          <a:lstStyle/>
          <a:p>
            <a:r>
              <a:rPr kumimoji="0" lang="en-US" dirty="0" smtClean="0"/>
              <a:t>Click to edit Master title style</a:t>
            </a:r>
            <a:endParaRPr kumimoji="0" lang="en-US" dirty="0"/>
          </a:p>
        </p:txBody>
      </p:sp>
      <p:sp>
        <p:nvSpPr>
          <p:cNvPr id="10" name="Content Placeholder 9"/>
          <p:cNvSpPr>
            <a:spLocks noGrp="1"/>
          </p:cNvSpPr>
          <p:nvPr>
            <p:ph sz="half" idx="1"/>
          </p:nvPr>
        </p:nvSpPr>
        <p:spPr>
          <a:xfrm>
            <a:off x="369127" y="1128429"/>
            <a:ext cx="4038600" cy="3511296"/>
          </a:xfrm>
        </p:spPr>
        <p:txBody>
          <a:bodyPr/>
          <a:lstStyle>
            <a:lvl1pPr>
              <a:defRPr sz="22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128429"/>
            <a:ext cx="4038600" cy="3511296"/>
          </a:xfrm>
        </p:spPr>
        <p:txBody>
          <a:bodyPr/>
          <a:lstStyle>
            <a:lvl1pPr>
              <a:defRPr sz="22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78EDB186-E548-4B74-B268-7B486CA3B678}" type="slidenum">
              <a:rPr lang="en-US" smtClean="0"/>
              <a:pPr/>
              <a:t>‹#›</a:t>
            </a:fld>
            <a:endParaRPr lang="en-US" dirty="0"/>
          </a:p>
        </p:txBody>
      </p:sp>
    </p:spTree>
    <p:extLst>
      <p:ext uri="{BB962C8B-B14F-4D97-AF65-F5344CB8AC3E}">
        <p14:creationId xmlns:p14="http://schemas.microsoft.com/office/powerpoint/2010/main" val="263726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and Content Righ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9127" y="1133531"/>
            <a:ext cx="5123623" cy="3429000"/>
          </a:xfrm>
        </p:spPr>
        <p:txBody>
          <a:bodyPr vert="horz">
            <a:normAutofit/>
          </a:bodyPr>
          <a:lstStyle>
            <a:lvl1pPr>
              <a:spcBef>
                <a:spcPts val="1200"/>
              </a:spcBef>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dirty="0"/>
          </a:p>
        </p:txBody>
      </p:sp>
      <p:sp>
        <p:nvSpPr>
          <p:cNvPr id="7" name="Title 6"/>
          <p:cNvSpPr>
            <a:spLocks noGrp="1"/>
          </p:cNvSpPr>
          <p:nvPr>
            <p:ph type="title"/>
          </p:nvPr>
        </p:nvSpPr>
        <p:spPr>
          <a:xfrm>
            <a:off x="389745" y="183711"/>
            <a:ext cx="8273244" cy="569214"/>
          </a:xfrm>
        </p:spPr>
        <p:txBody>
          <a:bodyPr/>
          <a:lstStyle>
            <a:lvl1pPr>
              <a:defRPr>
                <a:solidFill>
                  <a:schemeClr val="accent1"/>
                </a:solidFill>
              </a:defRPr>
            </a:lvl1pPr>
          </a:lstStyle>
          <a:p>
            <a:r>
              <a:rPr lang="en-US" dirty="0" smtClean="0"/>
              <a:t>Click to edit Master title style</a:t>
            </a:r>
            <a:endParaRPr lang="en-US" dirty="0"/>
          </a:p>
        </p:txBody>
      </p:sp>
      <p:sp>
        <p:nvSpPr>
          <p:cNvPr id="10"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
        <p:nvSpPr>
          <p:cNvPr id="5" name="Content Placeholder 4"/>
          <p:cNvSpPr>
            <a:spLocks noGrp="1"/>
          </p:cNvSpPr>
          <p:nvPr>
            <p:ph sz="quarter" idx="10"/>
          </p:nvPr>
        </p:nvSpPr>
        <p:spPr>
          <a:xfrm>
            <a:off x="5492750" y="1139825"/>
            <a:ext cx="3170238" cy="344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03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nd Content Lef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788741" y="1133531"/>
            <a:ext cx="4963374" cy="3429000"/>
          </a:xfrm>
        </p:spPr>
        <p:txBody>
          <a:bodyPr vert="horz">
            <a:normAutofit/>
          </a:bodyPr>
          <a:lstStyle>
            <a:lvl1pPr>
              <a:spcBef>
                <a:spcPts val="1200"/>
              </a:spcBef>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dirty="0"/>
          </a:p>
        </p:txBody>
      </p:sp>
      <p:sp>
        <p:nvSpPr>
          <p:cNvPr id="7" name="Title 6"/>
          <p:cNvSpPr>
            <a:spLocks noGrp="1"/>
          </p:cNvSpPr>
          <p:nvPr>
            <p:ph type="title"/>
          </p:nvPr>
        </p:nvSpPr>
        <p:spPr>
          <a:xfrm>
            <a:off x="389745" y="183711"/>
            <a:ext cx="8273244" cy="569214"/>
          </a:xfrm>
        </p:spPr>
        <p:txBody>
          <a:bodyPr/>
          <a:lstStyle>
            <a:lvl1pPr>
              <a:defRPr>
                <a:solidFill>
                  <a:schemeClr val="accent1"/>
                </a:solidFill>
              </a:defRPr>
            </a:lvl1pPr>
          </a:lstStyle>
          <a:p>
            <a:r>
              <a:rPr lang="en-US" dirty="0" smtClean="0"/>
              <a:t>Click to edit Master title style</a:t>
            </a:r>
            <a:endParaRPr lang="en-US" dirty="0"/>
          </a:p>
        </p:txBody>
      </p:sp>
      <p:sp>
        <p:nvSpPr>
          <p:cNvPr id="10"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
        <p:nvSpPr>
          <p:cNvPr id="4" name="Content Placeholder 3"/>
          <p:cNvSpPr>
            <a:spLocks noGrp="1"/>
          </p:cNvSpPr>
          <p:nvPr>
            <p:ph sz="quarter" idx="10"/>
          </p:nvPr>
        </p:nvSpPr>
        <p:spPr>
          <a:xfrm>
            <a:off x="484188" y="1131888"/>
            <a:ext cx="3170237" cy="3448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39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ullscreen Content">
    <p:spTree>
      <p:nvGrpSpPr>
        <p:cNvPr id="1" name=""/>
        <p:cNvGrpSpPr/>
        <p:nvPr/>
      </p:nvGrpSpPr>
      <p:grpSpPr>
        <a:xfrm>
          <a:off x="0" y="0"/>
          <a:ext cx="0" cy="0"/>
          <a:chOff x="0" y="0"/>
          <a:chExt cx="0" cy="0"/>
        </a:xfrm>
      </p:grpSpPr>
      <p:sp>
        <p:nvSpPr>
          <p:cNvPr id="7" name="Title 6"/>
          <p:cNvSpPr>
            <a:spLocks noGrp="1"/>
          </p:cNvSpPr>
          <p:nvPr>
            <p:ph type="title"/>
          </p:nvPr>
        </p:nvSpPr>
        <p:spPr>
          <a:xfrm>
            <a:off x="389745" y="183711"/>
            <a:ext cx="8273244" cy="569214"/>
          </a:xfrm>
        </p:spPr>
        <p:txBody>
          <a:bodyPr/>
          <a:lstStyle>
            <a:lvl1pPr>
              <a:defRPr>
                <a:solidFill>
                  <a:schemeClr val="accent1"/>
                </a:solidFill>
              </a:defRPr>
            </a:lvl1pPr>
          </a:lstStyle>
          <a:p>
            <a:r>
              <a:rPr lang="en-US" dirty="0" smtClean="0"/>
              <a:t>Click to edit Master title style</a:t>
            </a:r>
            <a:endParaRPr lang="en-US" dirty="0"/>
          </a:p>
        </p:txBody>
      </p:sp>
      <p:sp>
        <p:nvSpPr>
          <p:cNvPr id="10"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
        <p:nvSpPr>
          <p:cNvPr id="4" name="Content Placeholder 3"/>
          <p:cNvSpPr>
            <a:spLocks noGrp="1"/>
          </p:cNvSpPr>
          <p:nvPr>
            <p:ph sz="quarter" idx="10"/>
          </p:nvPr>
        </p:nvSpPr>
        <p:spPr>
          <a:xfrm>
            <a:off x="484188" y="1131888"/>
            <a:ext cx="8178800" cy="344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30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744" y="133456"/>
            <a:ext cx="8273244" cy="674014"/>
          </a:xfrm>
        </p:spPr>
        <p:txBody>
          <a:bodyPr/>
          <a:lstStyle>
            <a:lvl1pPr>
              <a:defRPr sz="2600"/>
            </a:lvl1pPr>
          </a:lstStyle>
          <a:p>
            <a:r>
              <a:rPr kumimoji="0" lang="en-US" dirty="0" smtClean="0"/>
              <a:t>Click to edit Master title style</a:t>
            </a:r>
            <a:endParaRPr kumimoji="0" lang="en-US" dirty="0"/>
          </a:p>
        </p:txBody>
      </p:sp>
      <p:sp>
        <p:nvSpPr>
          <p:cNvPr id="5"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en-US" smtClean="0"/>
              <a:t>© Bromium Confidential</a:t>
            </a:r>
            <a:endParaRPr lang="en-US" dirty="0"/>
          </a:p>
        </p:txBody>
      </p:sp>
      <p:sp>
        <p:nvSpPr>
          <p:cNvPr id="6"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78EDB186-E548-4B74-B268-7B486CA3B678}" type="slidenum">
              <a:rPr lang="en-US" smtClean="0"/>
              <a:pPr/>
              <a:t>‹#›</a:t>
            </a:fld>
            <a:endParaRPr lang="en-US" dirty="0"/>
          </a:p>
        </p:txBody>
      </p:sp>
    </p:spTree>
    <p:extLst>
      <p:ext uri="{BB962C8B-B14F-4D97-AF65-F5344CB8AC3E}">
        <p14:creationId xmlns:p14="http://schemas.microsoft.com/office/powerpoint/2010/main" val="34996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no Br logo)">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2731" b="12268"/>
          <a:stretch/>
        </p:blipFill>
        <p:spPr bwMode="invGray">
          <a:xfrm>
            <a:off x="0" y="0"/>
            <a:ext cx="9144000" cy="5143499"/>
          </a:xfrm>
          <a:prstGeom prst="rect">
            <a:avLst/>
          </a:prstGeom>
        </p:spPr>
      </p:pic>
      <p:sp>
        <p:nvSpPr>
          <p:cNvPr id="7"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en-US" smtClean="0"/>
              <a:t>© Bromium Confidential</a:t>
            </a:r>
            <a:endParaRPr lang="en-US" dirty="0"/>
          </a:p>
        </p:txBody>
      </p:sp>
      <p:sp>
        <p:nvSpPr>
          <p:cNvPr id="8"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78EDB186-E548-4B74-B268-7B486CA3B678}" type="slidenum">
              <a:rPr lang="en-US" smtClean="0"/>
              <a:pPr/>
              <a:t>‹#›</a:t>
            </a:fld>
            <a:endParaRPr lang="en-US" dirty="0"/>
          </a:p>
        </p:txBody>
      </p:sp>
      <p:grpSp>
        <p:nvGrpSpPr>
          <p:cNvPr id="9" name="Group 8"/>
          <p:cNvGrpSpPr/>
          <p:nvPr userDrawn="1"/>
        </p:nvGrpSpPr>
        <p:grpSpPr bwMode="gray">
          <a:xfrm>
            <a:off x="467476" y="4796972"/>
            <a:ext cx="226302" cy="260764"/>
            <a:chOff x="467476" y="589876"/>
            <a:chExt cx="447664" cy="515836"/>
          </a:xfrm>
        </p:grpSpPr>
        <p:sp>
          <p:nvSpPr>
            <p:cNvPr id="10"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256552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Slid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13975" b="36353"/>
          <a:stretch/>
        </p:blipFill>
        <p:spPr>
          <a:xfrm flipH="1">
            <a:off x="-2896" y="632250"/>
            <a:ext cx="9146896" cy="4511250"/>
          </a:xfrm>
          <a:prstGeom prst="rect">
            <a:avLst/>
          </a:prstGeom>
        </p:spPr>
      </p:pic>
      <p:sp>
        <p:nvSpPr>
          <p:cNvPr id="25" name="Rectangle 24"/>
          <p:cNvSpPr/>
          <p:nvPr userDrawn="1"/>
        </p:nvSpPr>
        <p:spPr bwMode="ltGray">
          <a:xfrm>
            <a:off x="-2893" y="0"/>
            <a:ext cx="9146893" cy="5143500"/>
          </a:xfrm>
          <a:prstGeom prst="rect">
            <a:avLst/>
          </a:prstGeom>
          <a:gradFill flip="none" rotWithShape="1">
            <a:gsLst>
              <a:gs pos="24000">
                <a:schemeClr val="tx1">
                  <a:lumMod val="95000"/>
                  <a:lumOff val="5000"/>
                  <a:alpha val="90000"/>
                </a:schemeClr>
              </a:gs>
              <a:gs pos="100000">
                <a:schemeClr val="tx1">
                  <a:lumMod val="85000"/>
                  <a:lumOff val="1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bwMode="invGray">
          <a:xfrm>
            <a:off x="-2893" y="4828993"/>
            <a:ext cx="9146893" cy="31450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bwMode="invGray">
          <a:xfrm flipH="1" flipV="1">
            <a:off x="-2894" y="0"/>
            <a:ext cx="9146894" cy="909638"/>
          </a:xfrm>
          <a:prstGeom prst="rect">
            <a:avLst/>
          </a:prstGeom>
          <a:gradFill flip="none" rotWithShape="1">
            <a:gsLst>
              <a:gs pos="0">
                <a:schemeClr val="tx1">
                  <a:lumMod val="85000"/>
                  <a:lumOff val="15000"/>
                </a:schemeClr>
              </a:gs>
              <a:gs pos="100000">
                <a:schemeClr val="tx1">
                  <a:lumMod val="75000"/>
                  <a:lumOff val="2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a:spLocks noChangeArrowheads="1"/>
          </p:cNvSpPr>
          <p:nvPr/>
        </p:nvSpPr>
        <p:spPr bwMode="white">
          <a:xfrm>
            <a:off x="0" y="0"/>
            <a:ext cx="9144000" cy="188595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Arial"/>
            </a:endParaRPr>
          </a:p>
        </p:txBody>
      </p:sp>
      <p:sp>
        <p:nvSpPr>
          <p:cNvPr id="8" name="Title 7"/>
          <p:cNvSpPr>
            <a:spLocks noGrp="1"/>
          </p:cNvSpPr>
          <p:nvPr>
            <p:ph type="ctrTitle"/>
          </p:nvPr>
        </p:nvSpPr>
        <p:spPr bwMode="white">
          <a:xfrm>
            <a:off x="363993" y="1703606"/>
            <a:ext cx="5128757" cy="972942"/>
          </a:xfrm>
        </p:spPr>
        <p:txBody>
          <a:bodyPr anchor="b"/>
          <a:lstStyle>
            <a:lvl1pPr algn="l">
              <a:lnSpc>
                <a:spcPct val="89000"/>
              </a:lnSpc>
              <a:defRPr sz="3600" b="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bwMode="white">
          <a:xfrm>
            <a:off x="382775" y="2671662"/>
            <a:ext cx="5109976" cy="459486"/>
          </a:xfrm>
        </p:spPr>
        <p:txBody>
          <a:bodyPr>
            <a:normAutofit/>
          </a:bodyPr>
          <a:lstStyle>
            <a:lvl1pPr marL="0" indent="0" algn="l">
              <a:buNone/>
              <a:defRPr sz="1800" b="0" cap="none"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2" name="Text Placeholder 31"/>
          <p:cNvSpPr>
            <a:spLocks noGrp="1"/>
          </p:cNvSpPr>
          <p:nvPr>
            <p:ph type="body" sz="quarter" idx="10"/>
          </p:nvPr>
        </p:nvSpPr>
        <p:spPr bwMode="white">
          <a:xfrm>
            <a:off x="377859" y="3847531"/>
            <a:ext cx="5114892" cy="393700"/>
          </a:xfrm>
        </p:spPr>
        <p:txBody>
          <a:bodyPr anchor="b" anchorCtr="0">
            <a:noAutofit/>
          </a:bodyPr>
          <a:lstStyle>
            <a:lvl1pPr marL="0" indent="0">
              <a:buNone/>
              <a:defRPr sz="1400">
                <a:solidFill>
                  <a:schemeClr val="tx2">
                    <a:lumMod val="60000"/>
                    <a:lumOff val="40000"/>
                  </a:schemeClr>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70" name="Footer Placeholder 9"/>
          <p:cNvSpPr>
            <a:spLocks noGrp="1"/>
          </p:cNvSpPr>
          <p:nvPr>
            <p:ph type="ftr" sz="quarter" idx="3"/>
          </p:nvPr>
        </p:nvSpPr>
        <p:spPr bwMode="gray">
          <a:xfrm>
            <a:off x="392748" y="4843463"/>
            <a:ext cx="2895600" cy="274637"/>
          </a:xfrm>
          <a:prstGeom prst="rect">
            <a:avLst/>
          </a:prstGeom>
        </p:spPr>
        <p:txBody>
          <a:bodyPr vert="horz" lIns="91440" tIns="45720" rIns="91440" bIns="45720" rtlCol="0" anchor="ctr"/>
          <a:lstStyle>
            <a:lvl1pPr algn="l">
              <a:defRPr sz="900">
                <a:solidFill>
                  <a:srgbClr val="717171"/>
                </a:solidFill>
              </a:defRPr>
            </a:lvl1pPr>
          </a:lstStyle>
          <a:p>
            <a:r>
              <a:rPr lang="en-US" dirty="0" smtClean="0"/>
              <a:t>© Bromium Confidential</a:t>
            </a:r>
            <a:endParaRPr lang="en-US" dirty="0"/>
          </a:p>
        </p:txBody>
      </p:sp>
      <p:sp>
        <p:nvSpPr>
          <p:cNvPr id="26" name="Rectangle 25"/>
          <p:cNvSpPr/>
          <p:nvPr userDrawn="1"/>
        </p:nvSpPr>
        <p:spPr bwMode="ltGray">
          <a:xfrm flipH="1">
            <a:off x="7461293" y="10780"/>
            <a:ext cx="1691180" cy="5132720"/>
          </a:xfrm>
          <a:prstGeom prst="rect">
            <a:avLst/>
          </a:prstGeom>
          <a:gradFill flip="none" rotWithShape="1">
            <a:gsLst>
              <a:gs pos="24000">
                <a:schemeClr val="tx1">
                  <a:lumMod val="95000"/>
                  <a:lumOff val="5000"/>
                  <a:alpha val="65000"/>
                </a:schemeClr>
              </a:gs>
              <a:gs pos="100000">
                <a:schemeClr val="tx1">
                  <a:lumMod val="85000"/>
                  <a:lumOff val="1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5512833" y="1264732"/>
            <a:ext cx="2820175" cy="3317536"/>
            <a:chOff x="-3194556" y="-2607821"/>
            <a:chExt cx="4822551" cy="5673048"/>
          </a:xfrm>
          <a:solidFill>
            <a:srgbClr val="FFFFFF">
              <a:alpha val="30196"/>
            </a:srgbClr>
          </a:solidFill>
        </p:grpSpPr>
        <p:sp>
          <p:nvSpPr>
            <p:cNvPr id="45" name="Hexagon 44"/>
            <p:cNvSpPr/>
            <p:nvPr/>
          </p:nvSpPr>
          <p:spPr>
            <a:xfrm rot="5400000" flipH="1" flipV="1">
              <a:off x="-2653710" y="-2464500"/>
              <a:ext cx="2066066" cy="1779423"/>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Hexagon 45"/>
            <p:cNvSpPr/>
            <p:nvPr/>
          </p:nvSpPr>
          <p:spPr>
            <a:xfrm rot="5400000" flipH="1" flipV="1">
              <a:off x="-1369507" y="-1285165"/>
              <a:ext cx="3220934" cy="2774070"/>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Hexagon 46"/>
            <p:cNvSpPr/>
            <p:nvPr/>
          </p:nvSpPr>
          <p:spPr>
            <a:xfrm rot="5400000" flipH="1" flipV="1">
              <a:off x="-2230355" y="1142482"/>
              <a:ext cx="2066066" cy="1779423"/>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Hexagon 47"/>
            <p:cNvSpPr/>
            <p:nvPr/>
          </p:nvSpPr>
          <p:spPr>
            <a:xfrm rot="5400000" flipH="1" flipV="1">
              <a:off x="-3351418" y="-625580"/>
              <a:ext cx="2261256" cy="1947532"/>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 name="Hexagon 48"/>
            <p:cNvSpPr/>
            <p:nvPr/>
          </p:nvSpPr>
          <p:spPr>
            <a:xfrm rot="5400000" flipH="1" flipV="1">
              <a:off x="-718915" y="-2273339"/>
              <a:ext cx="1006444" cy="866811"/>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Hexagon 49"/>
            <p:cNvSpPr/>
            <p:nvPr/>
          </p:nvSpPr>
          <p:spPr>
            <a:xfrm rot="5400000" flipH="1" flipV="1">
              <a:off x="-2950448" y="-1028422"/>
              <a:ext cx="465552" cy="400962"/>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5400000" flipH="1" flipV="1">
              <a:off x="-667386" y="-1401561"/>
              <a:ext cx="265176" cy="228600"/>
            </a:xfrm>
            <a:prstGeom prst="hexagon">
              <a:avLst>
                <a:gd name="adj" fmla="val 28492"/>
                <a:gd name="vf" fmla="val 11547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71" name="Slide Number Placeholder 10"/>
          <p:cNvSpPr>
            <a:spLocks noGrp="1"/>
          </p:cNvSpPr>
          <p:nvPr>
            <p:ph type="sldNum" sz="quarter" idx="4"/>
          </p:nvPr>
        </p:nvSpPr>
        <p:spPr bwMode="gray">
          <a:xfrm>
            <a:off x="6614160" y="4843463"/>
            <a:ext cx="2133600" cy="274637"/>
          </a:xfrm>
          <a:prstGeom prst="rect">
            <a:avLst/>
          </a:prstGeom>
        </p:spPr>
        <p:txBody>
          <a:bodyPr vert="horz" lIns="91440" tIns="45720" rIns="91440" bIns="45720" rtlCol="0" anchor="ctr"/>
          <a:lstStyle>
            <a:lvl1pPr algn="r">
              <a:defRPr sz="900">
                <a:solidFill>
                  <a:srgbClr val="717171"/>
                </a:solidFill>
              </a:defRPr>
            </a:lvl1pPr>
          </a:lstStyle>
          <a:p>
            <a:fld id="{78EDB186-E548-4B74-B268-7B486CA3B678}" type="slidenum">
              <a:rPr lang="en-US" smtClean="0"/>
              <a:pPr/>
              <a:t>‹#›</a:t>
            </a:fld>
            <a:endParaRPr lang="en-US" dirty="0"/>
          </a:p>
        </p:txBody>
      </p:sp>
      <p:grpSp>
        <p:nvGrpSpPr>
          <p:cNvPr id="52" name="Group 5"/>
          <p:cNvGrpSpPr>
            <a:grpSpLocks noChangeAspect="1"/>
          </p:cNvGrpSpPr>
          <p:nvPr userDrawn="1"/>
        </p:nvGrpSpPr>
        <p:grpSpPr bwMode="gray">
          <a:xfrm>
            <a:off x="482466" y="183742"/>
            <a:ext cx="1361170" cy="515836"/>
            <a:chOff x="581" y="244"/>
            <a:chExt cx="1198" cy="454"/>
          </a:xfrm>
        </p:grpSpPr>
        <p:sp>
          <p:nvSpPr>
            <p:cNvPr id="53" name="AutoShape 4"/>
            <p:cNvSpPr>
              <a:spLocks noChangeAspect="1" noChangeArrowheads="1" noTextEdit="1"/>
            </p:cNvSpPr>
            <p:nvPr userDrawn="1"/>
          </p:nvSpPr>
          <p:spPr bwMode="gray">
            <a:xfrm>
              <a:off x="581" y="244"/>
              <a:ext cx="119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6"/>
            <p:cNvSpPr>
              <a:spLocks/>
            </p:cNvSpPr>
            <p:nvPr userDrawn="1"/>
          </p:nvSpPr>
          <p:spPr bwMode="gray">
            <a:xfrm>
              <a:off x="581" y="244"/>
              <a:ext cx="394" cy="454"/>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7"/>
            <p:cNvSpPr>
              <a:spLocks noEditPoints="1"/>
            </p:cNvSpPr>
            <p:nvPr userDrawn="1"/>
          </p:nvSpPr>
          <p:spPr bwMode="gray">
            <a:xfrm>
              <a:off x="652" y="374"/>
              <a:ext cx="151" cy="1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8"/>
            <p:cNvSpPr>
              <a:spLocks/>
            </p:cNvSpPr>
            <p:nvPr userDrawn="1"/>
          </p:nvSpPr>
          <p:spPr bwMode="gray">
            <a:xfrm>
              <a:off x="820" y="424"/>
              <a:ext cx="87" cy="14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9"/>
            <p:cNvSpPr>
              <a:spLocks noEditPoints="1"/>
            </p:cNvSpPr>
            <p:nvPr userDrawn="1"/>
          </p:nvSpPr>
          <p:spPr bwMode="gray">
            <a:xfrm>
              <a:off x="1042" y="412"/>
              <a:ext cx="99" cy="125"/>
            </a:xfrm>
            <a:custGeom>
              <a:avLst/>
              <a:gdLst>
                <a:gd name="T0" fmla="*/ 35 w 42"/>
                <a:gd name="T1" fmla="*/ 26 h 53"/>
                <a:gd name="T2" fmla="*/ 39 w 42"/>
                <a:gd name="T3" fmla="*/ 22 h 53"/>
                <a:gd name="T4" fmla="*/ 40 w 42"/>
                <a:gd name="T5" fmla="*/ 15 h 53"/>
                <a:gd name="T6" fmla="*/ 39 w 42"/>
                <a:gd name="T7" fmla="*/ 8 h 53"/>
                <a:gd name="T8" fmla="*/ 34 w 42"/>
                <a:gd name="T9" fmla="*/ 3 h 53"/>
                <a:gd name="T10" fmla="*/ 22 w 42"/>
                <a:gd name="T11" fmla="*/ 0 h 53"/>
                <a:gd name="T12" fmla="*/ 1 w 42"/>
                <a:gd name="T13" fmla="*/ 0 h 53"/>
                <a:gd name="T14" fmla="*/ 0 w 42"/>
                <a:gd name="T15" fmla="*/ 1 h 53"/>
                <a:gd name="T16" fmla="*/ 0 w 42"/>
                <a:gd name="T17" fmla="*/ 52 h 53"/>
                <a:gd name="T18" fmla="*/ 1 w 42"/>
                <a:gd name="T19" fmla="*/ 53 h 53"/>
                <a:gd name="T20" fmla="*/ 22 w 42"/>
                <a:gd name="T21" fmla="*/ 53 h 53"/>
                <a:gd name="T22" fmla="*/ 36 w 42"/>
                <a:gd name="T23" fmla="*/ 49 h 53"/>
                <a:gd name="T24" fmla="*/ 42 w 42"/>
                <a:gd name="T25" fmla="*/ 37 h 53"/>
                <a:gd name="T26" fmla="*/ 39 w 42"/>
                <a:gd name="T27" fmla="*/ 30 h 53"/>
                <a:gd name="T28" fmla="*/ 35 w 42"/>
                <a:gd name="T29" fmla="*/ 26 h 53"/>
                <a:gd name="T30" fmla="*/ 22 w 42"/>
                <a:gd name="T31" fmla="*/ 21 h 53"/>
                <a:gd name="T32" fmla="*/ 12 w 42"/>
                <a:gd name="T33" fmla="*/ 21 h 53"/>
                <a:gd name="T34" fmla="*/ 12 w 42"/>
                <a:gd name="T35" fmla="*/ 10 h 53"/>
                <a:gd name="T36" fmla="*/ 22 w 42"/>
                <a:gd name="T37" fmla="*/ 10 h 53"/>
                <a:gd name="T38" fmla="*/ 29 w 42"/>
                <a:gd name="T39" fmla="*/ 15 h 53"/>
                <a:gd name="T40" fmla="*/ 22 w 42"/>
                <a:gd name="T41" fmla="*/ 21 h 53"/>
                <a:gd name="T42" fmla="*/ 12 w 42"/>
                <a:gd name="T43" fmla="*/ 31 h 53"/>
                <a:gd name="T44" fmla="*/ 22 w 42"/>
                <a:gd name="T45" fmla="*/ 31 h 53"/>
                <a:gd name="T46" fmla="*/ 28 w 42"/>
                <a:gd name="T47" fmla="*/ 32 h 53"/>
                <a:gd name="T48" fmla="*/ 30 w 42"/>
                <a:gd name="T49" fmla="*/ 37 h 53"/>
                <a:gd name="T50" fmla="*/ 27 w 42"/>
                <a:gd name="T51" fmla="*/ 41 h 53"/>
                <a:gd name="T52" fmla="*/ 22 w 42"/>
                <a:gd name="T53" fmla="*/ 42 h 53"/>
                <a:gd name="T54" fmla="*/ 12 w 42"/>
                <a:gd name="T55" fmla="*/ 42 h 53"/>
                <a:gd name="T56" fmla="*/ 12 w 42"/>
                <a:gd name="T57"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3">
                  <a:moveTo>
                    <a:pt x="35" y="26"/>
                  </a:moveTo>
                  <a:cubicBezTo>
                    <a:pt x="37" y="25"/>
                    <a:pt x="38" y="23"/>
                    <a:pt x="39" y="22"/>
                  </a:cubicBezTo>
                  <a:cubicBezTo>
                    <a:pt x="40" y="20"/>
                    <a:pt x="40" y="17"/>
                    <a:pt x="40" y="15"/>
                  </a:cubicBezTo>
                  <a:cubicBezTo>
                    <a:pt x="40" y="12"/>
                    <a:pt x="40" y="10"/>
                    <a:pt x="39" y="8"/>
                  </a:cubicBezTo>
                  <a:cubicBezTo>
                    <a:pt x="38" y="6"/>
                    <a:pt x="36" y="4"/>
                    <a:pt x="34" y="3"/>
                  </a:cubicBezTo>
                  <a:cubicBezTo>
                    <a:pt x="31" y="1"/>
                    <a:pt x="27" y="0"/>
                    <a:pt x="22" y="0"/>
                  </a:cubicBezTo>
                  <a:cubicBezTo>
                    <a:pt x="1" y="0"/>
                    <a:pt x="1" y="0"/>
                    <a:pt x="1" y="0"/>
                  </a:cubicBezTo>
                  <a:cubicBezTo>
                    <a:pt x="1" y="0"/>
                    <a:pt x="0" y="0"/>
                    <a:pt x="0" y="1"/>
                  </a:cubicBezTo>
                  <a:cubicBezTo>
                    <a:pt x="0" y="52"/>
                    <a:pt x="0" y="52"/>
                    <a:pt x="0" y="52"/>
                  </a:cubicBezTo>
                  <a:cubicBezTo>
                    <a:pt x="0" y="53"/>
                    <a:pt x="1" y="53"/>
                    <a:pt x="1" y="53"/>
                  </a:cubicBezTo>
                  <a:cubicBezTo>
                    <a:pt x="22" y="53"/>
                    <a:pt x="22" y="53"/>
                    <a:pt x="22" y="53"/>
                  </a:cubicBezTo>
                  <a:cubicBezTo>
                    <a:pt x="26" y="53"/>
                    <a:pt x="32" y="53"/>
                    <a:pt x="36" y="49"/>
                  </a:cubicBezTo>
                  <a:cubicBezTo>
                    <a:pt x="40" y="47"/>
                    <a:pt x="42" y="42"/>
                    <a:pt x="42" y="37"/>
                  </a:cubicBezTo>
                  <a:cubicBezTo>
                    <a:pt x="42" y="34"/>
                    <a:pt x="41" y="32"/>
                    <a:pt x="39" y="30"/>
                  </a:cubicBezTo>
                  <a:cubicBezTo>
                    <a:pt x="38" y="28"/>
                    <a:pt x="37" y="27"/>
                    <a:pt x="35" y="26"/>
                  </a:cubicBezTo>
                  <a:moveTo>
                    <a:pt x="22" y="21"/>
                  </a:moveTo>
                  <a:cubicBezTo>
                    <a:pt x="12" y="21"/>
                    <a:pt x="12" y="21"/>
                    <a:pt x="12" y="21"/>
                  </a:cubicBezTo>
                  <a:cubicBezTo>
                    <a:pt x="12" y="10"/>
                    <a:pt x="12" y="10"/>
                    <a:pt x="12" y="10"/>
                  </a:cubicBezTo>
                  <a:cubicBezTo>
                    <a:pt x="22" y="10"/>
                    <a:pt x="22" y="10"/>
                    <a:pt x="22" y="10"/>
                  </a:cubicBezTo>
                  <a:cubicBezTo>
                    <a:pt x="26" y="10"/>
                    <a:pt x="29" y="12"/>
                    <a:pt x="29" y="15"/>
                  </a:cubicBezTo>
                  <a:cubicBezTo>
                    <a:pt x="29" y="17"/>
                    <a:pt x="29" y="21"/>
                    <a:pt x="22" y="21"/>
                  </a:cubicBezTo>
                  <a:moveTo>
                    <a:pt x="12" y="31"/>
                  </a:moveTo>
                  <a:cubicBezTo>
                    <a:pt x="22" y="31"/>
                    <a:pt x="22" y="31"/>
                    <a:pt x="22" y="31"/>
                  </a:cubicBezTo>
                  <a:cubicBezTo>
                    <a:pt x="25" y="31"/>
                    <a:pt x="26" y="31"/>
                    <a:pt x="28" y="32"/>
                  </a:cubicBezTo>
                  <a:cubicBezTo>
                    <a:pt x="29" y="33"/>
                    <a:pt x="30" y="35"/>
                    <a:pt x="30" y="37"/>
                  </a:cubicBezTo>
                  <a:cubicBezTo>
                    <a:pt x="30" y="39"/>
                    <a:pt x="29" y="40"/>
                    <a:pt x="27" y="41"/>
                  </a:cubicBezTo>
                  <a:cubicBezTo>
                    <a:pt x="26" y="42"/>
                    <a:pt x="24" y="42"/>
                    <a:pt x="22" y="42"/>
                  </a:cubicBezTo>
                  <a:cubicBezTo>
                    <a:pt x="12" y="42"/>
                    <a:pt x="12" y="42"/>
                    <a:pt x="12" y="42"/>
                  </a:cubicBezTo>
                  <a:lnTo>
                    <a:pt x="12"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10"/>
            <p:cNvSpPr>
              <a:spLocks/>
            </p:cNvSpPr>
            <p:nvPr userDrawn="1"/>
          </p:nvSpPr>
          <p:spPr bwMode="gray">
            <a:xfrm>
              <a:off x="1150" y="443"/>
              <a:ext cx="57" cy="94"/>
            </a:xfrm>
            <a:custGeom>
              <a:avLst/>
              <a:gdLst>
                <a:gd name="T0" fmla="*/ 1 w 24"/>
                <a:gd name="T1" fmla="*/ 40 h 40"/>
                <a:gd name="T2" fmla="*/ 10 w 24"/>
                <a:gd name="T3" fmla="*/ 40 h 40"/>
                <a:gd name="T4" fmla="*/ 11 w 24"/>
                <a:gd name="T5" fmla="*/ 39 h 40"/>
                <a:gd name="T6" fmla="*/ 11 w 24"/>
                <a:gd name="T7" fmla="*/ 20 h 40"/>
                <a:gd name="T8" fmla="*/ 20 w 24"/>
                <a:gd name="T9" fmla="*/ 11 h 40"/>
                <a:gd name="T10" fmla="*/ 23 w 24"/>
                <a:gd name="T11" fmla="*/ 11 h 40"/>
                <a:gd name="T12" fmla="*/ 24 w 24"/>
                <a:gd name="T13" fmla="*/ 11 h 40"/>
                <a:gd name="T14" fmla="*/ 24 w 24"/>
                <a:gd name="T15" fmla="*/ 10 h 40"/>
                <a:gd name="T16" fmla="*/ 24 w 24"/>
                <a:gd name="T17" fmla="*/ 1 h 40"/>
                <a:gd name="T18" fmla="*/ 23 w 24"/>
                <a:gd name="T19" fmla="*/ 0 h 40"/>
                <a:gd name="T20" fmla="*/ 20 w 24"/>
                <a:gd name="T21" fmla="*/ 0 h 40"/>
                <a:gd name="T22" fmla="*/ 10 w 24"/>
                <a:gd name="T23" fmla="*/ 4 h 40"/>
                <a:gd name="T24" fmla="*/ 10 w 24"/>
                <a:gd name="T25" fmla="*/ 1 h 40"/>
                <a:gd name="T26" fmla="*/ 9 w 24"/>
                <a:gd name="T27" fmla="*/ 0 h 40"/>
                <a:gd name="T28" fmla="*/ 1 w 24"/>
                <a:gd name="T29" fmla="*/ 0 h 40"/>
                <a:gd name="T30" fmla="*/ 0 w 24"/>
                <a:gd name="T31" fmla="*/ 1 h 40"/>
                <a:gd name="T32" fmla="*/ 0 w 24"/>
                <a:gd name="T33" fmla="*/ 39 h 40"/>
                <a:gd name="T34" fmla="*/ 1 w 24"/>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1" y="40"/>
                  </a:moveTo>
                  <a:cubicBezTo>
                    <a:pt x="10" y="40"/>
                    <a:pt x="10" y="40"/>
                    <a:pt x="10" y="40"/>
                  </a:cubicBezTo>
                  <a:cubicBezTo>
                    <a:pt x="11" y="40"/>
                    <a:pt x="11" y="40"/>
                    <a:pt x="11" y="39"/>
                  </a:cubicBezTo>
                  <a:cubicBezTo>
                    <a:pt x="11" y="20"/>
                    <a:pt x="11" y="20"/>
                    <a:pt x="11" y="20"/>
                  </a:cubicBezTo>
                  <a:cubicBezTo>
                    <a:pt x="11" y="14"/>
                    <a:pt x="15" y="11"/>
                    <a:pt x="20" y="11"/>
                  </a:cubicBezTo>
                  <a:cubicBezTo>
                    <a:pt x="21" y="11"/>
                    <a:pt x="22" y="11"/>
                    <a:pt x="23" y="11"/>
                  </a:cubicBezTo>
                  <a:cubicBezTo>
                    <a:pt x="23" y="11"/>
                    <a:pt x="24" y="11"/>
                    <a:pt x="24" y="11"/>
                  </a:cubicBezTo>
                  <a:cubicBezTo>
                    <a:pt x="24" y="10"/>
                    <a:pt x="24" y="10"/>
                    <a:pt x="24" y="10"/>
                  </a:cubicBezTo>
                  <a:cubicBezTo>
                    <a:pt x="24" y="1"/>
                    <a:pt x="24" y="1"/>
                    <a:pt x="24" y="1"/>
                  </a:cubicBezTo>
                  <a:cubicBezTo>
                    <a:pt x="24" y="1"/>
                    <a:pt x="24" y="0"/>
                    <a:pt x="23" y="0"/>
                  </a:cubicBezTo>
                  <a:cubicBezTo>
                    <a:pt x="22" y="0"/>
                    <a:pt x="21" y="0"/>
                    <a:pt x="20" y="0"/>
                  </a:cubicBezTo>
                  <a:cubicBezTo>
                    <a:pt x="16" y="0"/>
                    <a:pt x="13" y="1"/>
                    <a:pt x="10" y="4"/>
                  </a:cubicBezTo>
                  <a:cubicBezTo>
                    <a:pt x="10" y="1"/>
                    <a:pt x="10" y="1"/>
                    <a:pt x="10" y="1"/>
                  </a:cubicBezTo>
                  <a:cubicBezTo>
                    <a:pt x="10" y="1"/>
                    <a:pt x="9" y="0"/>
                    <a:pt x="9" y="0"/>
                  </a:cubicBezTo>
                  <a:cubicBezTo>
                    <a:pt x="1" y="0"/>
                    <a:pt x="1" y="0"/>
                    <a:pt x="1" y="0"/>
                  </a:cubicBezTo>
                  <a:cubicBezTo>
                    <a:pt x="1" y="0"/>
                    <a:pt x="0" y="1"/>
                    <a:pt x="0" y="1"/>
                  </a:cubicBezTo>
                  <a:cubicBezTo>
                    <a:pt x="0" y="39"/>
                    <a:pt x="0" y="39"/>
                    <a:pt x="0" y="39"/>
                  </a:cubicBezTo>
                  <a:cubicBezTo>
                    <a:pt x="0" y="40"/>
                    <a:pt x="1" y="40"/>
                    <a:pt x="1"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11"/>
            <p:cNvSpPr>
              <a:spLocks noEditPoints="1"/>
            </p:cNvSpPr>
            <p:nvPr userDrawn="1"/>
          </p:nvSpPr>
          <p:spPr bwMode="gray">
            <a:xfrm>
              <a:off x="1205" y="440"/>
              <a:ext cx="89" cy="100"/>
            </a:xfrm>
            <a:custGeom>
              <a:avLst/>
              <a:gdLst>
                <a:gd name="T0" fmla="*/ 33 w 38"/>
                <a:gd name="T1" fmla="*/ 7 h 42"/>
                <a:gd name="T2" fmla="*/ 19 w 38"/>
                <a:gd name="T3" fmla="*/ 0 h 42"/>
                <a:gd name="T4" fmla="*/ 5 w 38"/>
                <a:gd name="T5" fmla="*/ 7 h 42"/>
                <a:gd name="T6" fmla="*/ 5 w 38"/>
                <a:gd name="T7" fmla="*/ 7 h 42"/>
                <a:gd name="T8" fmla="*/ 0 w 38"/>
                <a:gd name="T9" fmla="*/ 21 h 42"/>
                <a:gd name="T10" fmla="*/ 5 w 38"/>
                <a:gd name="T11" fmla="*/ 36 h 42"/>
                <a:gd name="T12" fmla="*/ 5 w 38"/>
                <a:gd name="T13" fmla="*/ 36 h 42"/>
                <a:gd name="T14" fmla="*/ 19 w 38"/>
                <a:gd name="T15" fmla="*/ 42 h 42"/>
                <a:gd name="T16" fmla="*/ 33 w 38"/>
                <a:gd name="T17" fmla="*/ 36 h 42"/>
                <a:gd name="T18" fmla="*/ 33 w 38"/>
                <a:gd name="T19" fmla="*/ 36 h 42"/>
                <a:gd name="T20" fmla="*/ 38 w 38"/>
                <a:gd name="T21" fmla="*/ 21 h 42"/>
                <a:gd name="T22" fmla="*/ 33 w 38"/>
                <a:gd name="T23" fmla="*/ 7 h 42"/>
                <a:gd name="T24" fmla="*/ 33 w 38"/>
                <a:gd name="T25" fmla="*/ 7 h 42"/>
                <a:gd name="T26" fmla="*/ 14 w 38"/>
                <a:gd name="T27" fmla="*/ 13 h 42"/>
                <a:gd name="T28" fmla="*/ 19 w 38"/>
                <a:gd name="T29" fmla="*/ 10 h 42"/>
                <a:gd name="T30" fmla="*/ 24 w 38"/>
                <a:gd name="T31" fmla="*/ 13 h 42"/>
                <a:gd name="T32" fmla="*/ 26 w 38"/>
                <a:gd name="T33" fmla="*/ 21 h 42"/>
                <a:gd name="T34" fmla="*/ 24 w 38"/>
                <a:gd name="T35" fmla="*/ 30 h 42"/>
                <a:gd name="T36" fmla="*/ 19 w 38"/>
                <a:gd name="T37" fmla="*/ 32 h 42"/>
                <a:gd name="T38" fmla="*/ 14 w 38"/>
                <a:gd name="T39" fmla="*/ 30 h 42"/>
                <a:gd name="T40" fmla="*/ 12 w 38"/>
                <a:gd name="T41" fmla="*/ 21 h 42"/>
                <a:gd name="T42" fmla="*/ 14 w 38"/>
                <a:gd name="T4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2">
                  <a:moveTo>
                    <a:pt x="33" y="7"/>
                  </a:moveTo>
                  <a:cubicBezTo>
                    <a:pt x="30" y="4"/>
                    <a:pt x="25" y="0"/>
                    <a:pt x="19" y="0"/>
                  </a:cubicBezTo>
                  <a:cubicBezTo>
                    <a:pt x="12" y="0"/>
                    <a:pt x="7" y="4"/>
                    <a:pt x="5" y="7"/>
                  </a:cubicBezTo>
                  <a:cubicBezTo>
                    <a:pt x="5" y="7"/>
                    <a:pt x="5" y="7"/>
                    <a:pt x="5" y="7"/>
                  </a:cubicBezTo>
                  <a:cubicBezTo>
                    <a:pt x="2" y="11"/>
                    <a:pt x="0" y="15"/>
                    <a:pt x="0" y="21"/>
                  </a:cubicBezTo>
                  <a:cubicBezTo>
                    <a:pt x="0" y="27"/>
                    <a:pt x="2" y="32"/>
                    <a:pt x="5" y="36"/>
                  </a:cubicBezTo>
                  <a:cubicBezTo>
                    <a:pt x="5" y="36"/>
                    <a:pt x="5" y="36"/>
                    <a:pt x="5" y="36"/>
                  </a:cubicBezTo>
                  <a:cubicBezTo>
                    <a:pt x="7" y="39"/>
                    <a:pt x="12" y="42"/>
                    <a:pt x="19" y="42"/>
                  </a:cubicBezTo>
                  <a:cubicBezTo>
                    <a:pt x="25" y="42"/>
                    <a:pt x="30" y="39"/>
                    <a:pt x="33" y="36"/>
                  </a:cubicBezTo>
                  <a:cubicBezTo>
                    <a:pt x="33" y="36"/>
                    <a:pt x="33" y="36"/>
                    <a:pt x="33" y="36"/>
                  </a:cubicBezTo>
                  <a:cubicBezTo>
                    <a:pt x="36" y="32"/>
                    <a:pt x="38" y="27"/>
                    <a:pt x="38" y="21"/>
                  </a:cubicBezTo>
                  <a:cubicBezTo>
                    <a:pt x="38" y="15"/>
                    <a:pt x="36" y="11"/>
                    <a:pt x="33" y="7"/>
                  </a:cubicBezTo>
                  <a:cubicBezTo>
                    <a:pt x="33" y="7"/>
                    <a:pt x="33" y="7"/>
                    <a:pt x="33" y="7"/>
                  </a:cubicBezTo>
                  <a:moveTo>
                    <a:pt x="14" y="13"/>
                  </a:moveTo>
                  <a:cubicBezTo>
                    <a:pt x="15" y="11"/>
                    <a:pt x="17" y="10"/>
                    <a:pt x="19" y="10"/>
                  </a:cubicBezTo>
                  <a:cubicBezTo>
                    <a:pt x="21" y="10"/>
                    <a:pt x="23" y="11"/>
                    <a:pt x="24" y="13"/>
                  </a:cubicBezTo>
                  <a:cubicBezTo>
                    <a:pt x="25" y="14"/>
                    <a:pt x="26" y="17"/>
                    <a:pt x="26" y="21"/>
                  </a:cubicBezTo>
                  <a:cubicBezTo>
                    <a:pt x="26" y="25"/>
                    <a:pt x="25" y="28"/>
                    <a:pt x="24" y="30"/>
                  </a:cubicBezTo>
                  <a:cubicBezTo>
                    <a:pt x="23" y="31"/>
                    <a:pt x="21" y="32"/>
                    <a:pt x="19" y="32"/>
                  </a:cubicBezTo>
                  <a:cubicBezTo>
                    <a:pt x="17" y="32"/>
                    <a:pt x="15" y="31"/>
                    <a:pt x="14" y="30"/>
                  </a:cubicBezTo>
                  <a:cubicBezTo>
                    <a:pt x="12" y="28"/>
                    <a:pt x="12" y="25"/>
                    <a:pt x="12" y="21"/>
                  </a:cubicBezTo>
                  <a:cubicBezTo>
                    <a:pt x="12" y="17"/>
                    <a:pt x="12" y="14"/>
                    <a:pt x="14" y="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12"/>
            <p:cNvSpPr>
              <a:spLocks/>
            </p:cNvSpPr>
            <p:nvPr userDrawn="1"/>
          </p:nvSpPr>
          <p:spPr bwMode="gray">
            <a:xfrm>
              <a:off x="1304" y="440"/>
              <a:ext cx="132" cy="97"/>
            </a:xfrm>
            <a:custGeom>
              <a:avLst/>
              <a:gdLst>
                <a:gd name="T0" fmla="*/ 43 w 56"/>
                <a:gd name="T1" fmla="*/ 0 h 41"/>
                <a:gd name="T2" fmla="*/ 35 w 56"/>
                <a:gd name="T3" fmla="*/ 2 h 41"/>
                <a:gd name="T4" fmla="*/ 31 w 56"/>
                <a:gd name="T5" fmla="*/ 6 h 41"/>
                <a:gd name="T6" fmla="*/ 28 w 56"/>
                <a:gd name="T7" fmla="*/ 2 h 41"/>
                <a:gd name="T8" fmla="*/ 20 w 56"/>
                <a:gd name="T9" fmla="*/ 0 h 41"/>
                <a:gd name="T10" fmla="*/ 11 w 56"/>
                <a:gd name="T11" fmla="*/ 5 h 41"/>
                <a:gd name="T12" fmla="*/ 10 w 56"/>
                <a:gd name="T13" fmla="*/ 2 h 41"/>
                <a:gd name="T14" fmla="*/ 9 w 56"/>
                <a:gd name="T15" fmla="*/ 1 h 41"/>
                <a:gd name="T16" fmla="*/ 2 w 56"/>
                <a:gd name="T17" fmla="*/ 1 h 41"/>
                <a:gd name="T18" fmla="*/ 0 w 56"/>
                <a:gd name="T19" fmla="*/ 2 h 41"/>
                <a:gd name="T20" fmla="*/ 0 w 56"/>
                <a:gd name="T21" fmla="*/ 40 h 41"/>
                <a:gd name="T22" fmla="*/ 2 w 56"/>
                <a:gd name="T23" fmla="*/ 41 h 41"/>
                <a:gd name="T24" fmla="*/ 11 w 56"/>
                <a:gd name="T25" fmla="*/ 41 h 41"/>
                <a:gd name="T26" fmla="*/ 12 w 56"/>
                <a:gd name="T27" fmla="*/ 40 h 41"/>
                <a:gd name="T28" fmla="*/ 12 w 56"/>
                <a:gd name="T29" fmla="*/ 19 h 41"/>
                <a:gd name="T30" fmla="*/ 13 w 56"/>
                <a:gd name="T31" fmla="*/ 13 h 41"/>
                <a:gd name="T32" fmla="*/ 18 w 56"/>
                <a:gd name="T33" fmla="*/ 10 h 41"/>
                <a:gd name="T34" fmla="*/ 22 w 56"/>
                <a:gd name="T35" fmla="*/ 12 h 41"/>
                <a:gd name="T36" fmla="*/ 23 w 56"/>
                <a:gd name="T37" fmla="*/ 17 h 41"/>
                <a:gd name="T38" fmla="*/ 23 w 56"/>
                <a:gd name="T39" fmla="*/ 40 h 41"/>
                <a:gd name="T40" fmla="*/ 24 w 56"/>
                <a:gd name="T41" fmla="*/ 41 h 41"/>
                <a:gd name="T42" fmla="*/ 33 w 56"/>
                <a:gd name="T43" fmla="*/ 41 h 41"/>
                <a:gd name="T44" fmla="*/ 34 w 56"/>
                <a:gd name="T45" fmla="*/ 40 h 41"/>
                <a:gd name="T46" fmla="*/ 34 w 56"/>
                <a:gd name="T47" fmla="*/ 19 h 41"/>
                <a:gd name="T48" fmla="*/ 35 w 56"/>
                <a:gd name="T49" fmla="*/ 13 h 41"/>
                <a:gd name="T50" fmla="*/ 40 w 56"/>
                <a:gd name="T51" fmla="*/ 10 h 41"/>
                <a:gd name="T52" fmla="*/ 44 w 56"/>
                <a:gd name="T53" fmla="*/ 12 h 41"/>
                <a:gd name="T54" fmla="*/ 45 w 56"/>
                <a:gd name="T55" fmla="*/ 17 h 41"/>
                <a:gd name="T56" fmla="*/ 45 w 56"/>
                <a:gd name="T57" fmla="*/ 40 h 41"/>
                <a:gd name="T58" fmla="*/ 46 w 56"/>
                <a:gd name="T59" fmla="*/ 41 h 41"/>
                <a:gd name="T60" fmla="*/ 55 w 56"/>
                <a:gd name="T61" fmla="*/ 41 h 41"/>
                <a:gd name="T62" fmla="*/ 56 w 56"/>
                <a:gd name="T63" fmla="*/ 40 h 41"/>
                <a:gd name="T64" fmla="*/ 56 w 56"/>
                <a:gd name="T65" fmla="*/ 15 h 41"/>
                <a:gd name="T66" fmla="*/ 52 w 56"/>
                <a:gd name="T67" fmla="*/ 4 h 41"/>
                <a:gd name="T68" fmla="*/ 43 w 56"/>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41">
                  <a:moveTo>
                    <a:pt x="43" y="0"/>
                  </a:moveTo>
                  <a:cubicBezTo>
                    <a:pt x="40" y="0"/>
                    <a:pt x="37" y="1"/>
                    <a:pt x="35" y="2"/>
                  </a:cubicBezTo>
                  <a:cubicBezTo>
                    <a:pt x="34" y="3"/>
                    <a:pt x="32" y="4"/>
                    <a:pt x="31" y="6"/>
                  </a:cubicBezTo>
                  <a:cubicBezTo>
                    <a:pt x="30" y="4"/>
                    <a:pt x="29" y="3"/>
                    <a:pt x="28" y="2"/>
                  </a:cubicBezTo>
                  <a:cubicBezTo>
                    <a:pt x="26" y="1"/>
                    <a:pt x="23" y="0"/>
                    <a:pt x="20" y="0"/>
                  </a:cubicBezTo>
                  <a:cubicBezTo>
                    <a:pt x="17" y="0"/>
                    <a:pt x="13" y="2"/>
                    <a:pt x="11" y="5"/>
                  </a:cubicBezTo>
                  <a:cubicBezTo>
                    <a:pt x="10" y="2"/>
                    <a:pt x="10" y="2"/>
                    <a:pt x="10" y="2"/>
                  </a:cubicBezTo>
                  <a:cubicBezTo>
                    <a:pt x="10" y="2"/>
                    <a:pt x="10" y="1"/>
                    <a:pt x="9" y="1"/>
                  </a:cubicBezTo>
                  <a:cubicBezTo>
                    <a:pt x="2" y="1"/>
                    <a:pt x="2" y="1"/>
                    <a:pt x="2" y="1"/>
                  </a:cubicBezTo>
                  <a:cubicBezTo>
                    <a:pt x="1" y="1"/>
                    <a:pt x="0" y="2"/>
                    <a:pt x="0" y="2"/>
                  </a:cubicBezTo>
                  <a:cubicBezTo>
                    <a:pt x="0" y="40"/>
                    <a:pt x="0" y="40"/>
                    <a:pt x="0" y="40"/>
                  </a:cubicBezTo>
                  <a:cubicBezTo>
                    <a:pt x="0" y="41"/>
                    <a:pt x="1" y="41"/>
                    <a:pt x="2" y="41"/>
                  </a:cubicBezTo>
                  <a:cubicBezTo>
                    <a:pt x="11" y="41"/>
                    <a:pt x="11" y="41"/>
                    <a:pt x="11" y="41"/>
                  </a:cubicBezTo>
                  <a:cubicBezTo>
                    <a:pt x="11" y="41"/>
                    <a:pt x="12" y="41"/>
                    <a:pt x="12" y="40"/>
                  </a:cubicBezTo>
                  <a:cubicBezTo>
                    <a:pt x="12" y="19"/>
                    <a:pt x="12" y="19"/>
                    <a:pt x="12" y="19"/>
                  </a:cubicBezTo>
                  <a:cubicBezTo>
                    <a:pt x="12" y="17"/>
                    <a:pt x="12" y="15"/>
                    <a:pt x="13" y="13"/>
                  </a:cubicBezTo>
                  <a:cubicBezTo>
                    <a:pt x="14" y="11"/>
                    <a:pt x="16" y="10"/>
                    <a:pt x="18" y="10"/>
                  </a:cubicBezTo>
                  <a:cubicBezTo>
                    <a:pt x="20" y="10"/>
                    <a:pt x="21" y="11"/>
                    <a:pt x="22" y="12"/>
                  </a:cubicBezTo>
                  <a:cubicBezTo>
                    <a:pt x="22" y="13"/>
                    <a:pt x="23" y="14"/>
                    <a:pt x="23" y="17"/>
                  </a:cubicBezTo>
                  <a:cubicBezTo>
                    <a:pt x="23" y="40"/>
                    <a:pt x="23" y="40"/>
                    <a:pt x="23" y="40"/>
                  </a:cubicBezTo>
                  <a:cubicBezTo>
                    <a:pt x="23" y="41"/>
                    <a:pt x="23" y="41"/>
                    <a:pt x="24" y="41"/>
                  </a:cubicBezTo>
                  <a:cubicBezTo>
                    <a:pt x="33" y="41"/>
                    <a:pt x="33" y="41"/>
                    <a:pt x="33" y="41"/>
                  </a:cubicBezTo>
                  <a:cubicBezTo>
                    <a:pt x="33" y="41"/>
                    <a:pt x="34" y="41"/>
                    <a:pt x="34" y="40"/>
                  </a:cubicBezTo>
                  <a:cubicBezTo>
                    <a:pt x="34" y="19"/>
                    <a:pt x="34" y="19"/>
                    <a:pt x="34" y="19"/>
                  </a:cubicBezTo>
                  <a:cubicBezTo>
                    <a:pt x="34" y="17"/>
                    <a:pt x="34" y="15"/>
                    <a:pt x="35" y="13"/>
                  </a:cubicBezTo>
                  <a:cubicBezTo>
                    <a:pt x="37" y="11"/>
                    <a:pt x="38" y="10"/>
                    <a:pt x="40" y="10"/>
                  </a:cubicBezTo>
                  <a:cubicBezTo>
                    <a:pt x="42" y="10"/>
                    <a:pt x="43" y="11"/>
                    <a:pt x="44" y="12"/>
                  </a:cubicBezTo>
                  <a:cubicBezTo>
                    <a:pt x="44" y="13"/>
                    <a:pt x="45" y="14"/>
                    <a:pt x="45" y="17"/>
                  </a:cubicBezTo>
                  <a:cubicBezTo>
                    <a:pt x="45" y="40"/>
                    <a:pt x="45" y="40"/>
                    <a:pt x="45" y="40"/>
                  </a:cubicBezTo>
                  <a:cubicBezTo>
                    <a:pt x="45" y="41"/>
                    <a:pt x="45" y="41"/>
                    <a:pt x="46" y="41"/>
                  </a:cubicBezTo>
                  <a:cubicBezTo>
                    <a:pt x="55" y="41"/>
                    <a:pt x="55" y="41"/>
                    <a:pt x="55" y="41"/>
                  </a:cubicBezTo>
                  <a:cubicBezTo>
                    <a:pt x="55" y="41"/>
                    <a:pt x="56" y="41"/>
                    <a:pt x="56" y="40"/>
                  </a:cubicBezTo>
                  <a:cubicBezTo>
                    <a:pt x="56" y="15"/>
                    <a:pt x="56" y="15"/>
                    <a:pt x="56" y="15"/>
                  </a:cubicBezTo>
                  <a:cubicBezTo>
                    <a:pt x="56" y="10"/>
                    <a:pt x="55" y="7"/>
                    <a:pt x="52" y="4"/>
                  </a:cubicBezTo>
                  <a:cubicBezTo>
                    <a:pt x="50" y="2"/>
                    <a:pt x="47" y="0"/>
                    <a:pt x="4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13"/>
            <p:cNvSpPr>
              <a:spLocks/>
            </p:cNvSpPr>
            <p:nvPr userDrawn="1"/>
          </p:nvSpPr>
          <p:spPr bwMode="gray">
            <a:xfrm>
              <a:off x="1453" y="410"/>
              <a:ext cx="28" cy="26"/>
            </a:xfrm>
            <a:custGeom>
              <a:avLst/>
              <a:gdLst>
                <a:gd name="T0" fmla="*/ 10 w 12"/>
                <a:gd name="T1" fmla="*/ 0 h 11"/>
                <a:gd name="T2" fmla="*/ 1 w 12"/>
                <a:gd name="T3" fmla="*/ 0 h 11"/>
                <a:gd name="T4" fmla="*/ 0 w 12"/>
                <a:gd name="T5" fmla="*/ 1 h 11"/>
                <a:gd name="T6" fmla="*/ 0 w 12"/>
                <a:gd name="T7" fmla="*/ 10 h 11"/>
                <a:gd name="T8" fmla="*/ 1 w 12"/>
                <a:gd name="T9" fmla="*/ 11 h 11"/>
                <a:gd name="T10" fmla="*/ 10 w 12"/>
                <a:gd name="T11" fmla="*/ 11 h 11"/>
                <a:gd name="T12" fmla="*/ 12 w 12"/>
                <a:gd name="T13" fmla="*/ 10 h 11"/>
                <a:gd name="T14" fmla="*/ 12 w 12"/>
                <a:gd name="T15" fmla="*/ 1 h 11"/>
                <a:gd name="T16" fmla="*/ 10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0"/>
                  </a:moveTo>
                  <a:cubicBezTo>
                    <a:pt x="1" y="0"/>
                    <a:pt x="1" y="0"/>
                    <a:pt x="1" y="0"/>
                  </a:cubicBezTo>
                  <a:cubicBezTo>
                    <a:pt x="0" y="0"/>
                    <a:pt x="0" y="0"/>
                    <a:pt x="0" y="1"/>
                  </a:cubicBezTo>
                  <a:cubicBezTo>
                    <a:pt x="0" y="10"/>
                    <a:pt x="0" y="10"/>
                    <a:pt x="0" y="10"/>
                  </a:cubicBezTo>
                  <a:cubicBezTo>
                    <a:pt x="0" y="11"/>
                    <a:pt x="0" y="11"/>
                    <a:pt x="1" y="11"/>
                  </a:cubicBezTo>
                  <a:cubicBezTo>
                    <a:pt x="10" y="11"/>
                    <a:pt x="10" y="11"/>
                    <a:pt x="10" y="11"/>
                  </a:cubicBezTo>
                  <a:cubicBezTo>
                    <a:pt x="11" y="11"/>
                    <a:pt x="12" y="11"/>
                    <a:pt x="12" y="10"/>
                  </a:cubicBezTo>
                  <a:cubicBezTo>
                    <a:pt x="12" y="1"/>
                    <a:pt x="12" y="1"/>
                    <a:pt x="12" y="1"/>
                  </a:cubicBezTo>
                  <a:cubicBezTo>
                    <a:pt x="12" y="0"/>
                    <a:pt x="11" y="0"/>
                    <a:pt x="1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14"/>
            <p:cNvSpPr>
              <a:spLocks/>
            </p:cNvSpPr>
            <p:nvPr userDrawn="1"/>
          </p:nvSpPr>
          <p:spPr bwMode="gray">
            <a:xfrm>
              <a:off x="1453" y="443"/>
              <a:ext cx="26" cy="94"/>
            </a:xfrm>
            <a:custGeom>
              <a:avLst/>
              <a:gdLst>
                <a:gd name="T0" fmla="*/ 1 w 11"/>
                <a:gd name="T1" fmla="*/ 40 h 40"/>
                <a:gd name="T2" fmla="*/ 10 w 11"/>
                <a:gd name="T3" fmla="*/ 40 h 40"/>
                <a:gd name="T4" fmla="*/ 11 w 11"/>
                <a:gd name="T5" fmla="*/ 39 h 40"/>
                <a:gd name="T6" fmla="*/ 11 w 11"/>
                <a:gd name="T7" fmla="*/ 1 h 40"/>
                <a:gd name="T8" fmla="*/ 10 w 11"/>
                <a:gd name="T9" fmla="*/ 0 h 40"/>
                <a:gd name="T10" fmla="*/ 1 w 11"/>
                <a:gd name="T11" fmla="*/ 0 h 40"/>
                <a:gd name="T12" fmla="*/ 0 w 11"/>
                <a:gd name="T13" fmla="*/ 1 h 40"/>
                <a:gd name="T14" fmla="*/ 0 w 11"/>
                <a:gd name="T15" fmla="*/ 39 h 40"/>
                <a:gd name="T16" fmla="*/ 1 w 11"/>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0">
                  <a:moveTo>
                    <a:pt x="1" y="40"/>
                  </a:moveTo>
                  <a:cubicBezTo>
                    <a:pt x="10" y="40"/>
                    <a:pt x="10" y="40"/>
                    <a:pt x="10" y="40"/>
                  </a:cubicBezTo>
                  <a:cubicBezTo>
                    <a:pt x="11" y="40"/>
                    <a:pt x="11" y="40"/>
                    <a:pt x="11" y="39"/>
                  </a:cubicBezTo>
                  <a:cubicBezTo>
                    <a:pt x="11" y="1"/>
                    <a:pt x="11" y="1"/>
                    <a:pt x="11" y="1"/>
                  </a:cubicBezTo>
                  <a:cubicBezTo>
                    <a:pt x="11" y="1"/>
                    <a:pt x="11" y="0"/>
                    <a:pt x="10" y="0"/>
                  </a:cubicBezTo>
                  <a:cubicBezTo>
                    <a:pt x="1" y="0"/>
                    <a:pt x="1" y="0"/>
                    <a:pt x="1" y="0"/>
                  </a:cubicBezTo>
                  <a:cubicBezTo>
                    <a:pt x="0" y="0"/>
                    <a:pt x="0" y="1"/>
                    <a:pt x="0" y="1"/>
                  </a:cubicBezTo>
                  <a:cubicBezTo>
                    <a:pt x="0" y="39"/>
                    <a:pt x="0" y="39"/>
                    <a:pt x="0" y="39"/>
                  </a:cubicBezTo>
                  <a:cubicBezTo>
                    <a:pt x="0" y="40"/>
                    <a:pt x="0" y="40"/>
                    <a:pt x="1" y="4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15"/>
            <p:cNvSpPr>
              <a:spLocks/>
            </p:cNvSpPr>
            <p:nvPr userDrawn="1"/>
          </p:nvSpPr>
          <p:spPr bwMode="gray">
            <a:xfrm>
              <a:off x="1495" y="443"/>
              <a:ext cx="81" cy="97"/>
            </a:xfrm>
            <a:custGeom>
              <a:avLst/>
              <a:gdLst>
                <a:gd name="T0" fmla="*/ 33 w 34"/>
                <a:gd name="T1" fmla="*/ 0 h 41"/>
                <a:gd name="T2" fmla="*/ 24 w 34"/>
                <a:gd name="T3" fmla="*/ 0 h 41"/>
                <a:gd name="T4" fmla="*/ 23 w 34"/>
                <a:gd name="T5" fmla="*/ 1 h 41"/>
                <a:gd name="T6" fmla="*/ 23 w 34"/>
                <a:gd name="T7" fmla="*/ 21 h 41"/>
                <a:gd name="T8" fmla="*/ 21 w 34"/>
                <a:gd name="T9" fmla="*/ 29 h 41"/>
                <a:gd name="T10" fmla="*/ 21 w 34"/>
                <a:gd name="T11" fmla="*/ 29 h 41"/>
                <a:gd name="T12" fmla="*/ 17 w 34"/>
                <a:gd name="T13" fmla="*/ 30 h 41"/>
                <a:gd name="T14" fmla="*/ 12 w 34"/>
                <a:gd name="T15" fmla="*/ 24 h 41"/>
                <a:gd name="T16" fmla="*/ 12 w 34"/>
                <a:gd name="T17" fmla="*/ 1 h 41"/>
                <a:gd name="T18" fmla="*/ 11 w 34"/>
                <a:gd name="T19" fmla="*/ 0 h 41"/>
                <a:gd name="T20" fmla="*/ 2 w 34"/>
                <a:gd name="T21" fmla="*/ 0 h 41"/>
                <a:gd name="T22" fmla="*/ 0 w 34"/>
                <a:gd name="T23" fmla="*/ 1 h 41"/>
                <a:gd name="T24" fmla="*/ 0 w 34"/>
                <a:gd name="T25" fmla="*/ 26 h 41"/>
                <a:gd name="T26" fmla="*/ 4 w 34"/>
                <a:gd name="T27" fmla="*/ 37 h 41"/>
                <a:gd name="T28" fmla="*/ 14 w 34"/>
                <a:gd name="T29" fmla="*/ 41 h 41"/>
                <a:gd name="T30" fmla="*/ 24 w 34"/>
                <a:gd name="T31" fmla="*/ 37 h 41"/>
                <a:gd name="T32" fmla="*/ 25 w 34"/>
                <a:gd name="T33" fmla="*/ 39 h 41"/>
                <a:gd name="T34" fmla="*/ 26 w 34"/>
                <a:gd name="T35" fmla="*/ 40 h 41"/>
                <a:gd name="T36" fmla="*/ 33 w 34"/>
                <a:gd name="T37" fmla="*/ 40 h 41"/>
                <a:gd name="T38" fmla="*/ 34 w 34"/>
                <a:gd name="T39" fmla="*/ 39 h 41"/>
                <a:gd name="T40" fmla="*/ 34 w 34"/>
                <a:gd name="T41" fmla="*/ 1 h 41"/>
                <a:gd name="T42" fmla="*/ 33 w 34"/>
                <a:gd name="T4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1">
                  <a:moveTo>
                    <a:pt x="33" y="0"/>
                  </a:moveTo>
                  <a:cubicBezTo>
                    <a:pt x="24" y="0"/>
                    <a:pt x="24" y="0"/>
                    <a:pt x="24" y="0"/>
                  </a:cubicBezTo>
                  <a:cubicBezTo>
                    <a:pt x="24" y="0"/>
                    <a:pt x="23" y="1"/>
                    <a:pt x="23" y="1"/>
                  </a:cubicBezTo>
                  <a:cubicBezTo>
                    <a:pt x="23" y="21"/>
                    <a:pt x="23" y="21"/>
                    <a:pt x="23" y="21"/>
                  </a:cubicBezTo>
                  <a:cubicBezTo>
                    <a:pt x="23" y="24"/>
                    <a:pt x="23" y="27"/>
                    <a:pt x="21" y="29"/>
                  </a:cubicBezTo>
                  <a:cubicBezTo>
                    <a:pt x="21" y="29"/>
                    <a:pt x="21" y="29"/>
                    <a:pt x="21" y="29"/>
                  </a:cubicBezTo>
                  <a:cubicBezTo>
                    <a:pt x="20" y="30"/>
                    <a:pt x="19" y="30"/>
                    <a:pt x="17" y="30"/>
                  </a:cubicBezTo>
                  <a:cubicBezTo>
                    <a:pt x="13" y="30"/>
                    <a:pt x="12" y="29"/>
                    <a:pt x="12" y="24"/>
                  </a:cubicBezTo>
                  <a:cubicBezTo>
                    <a:pt x="12" y="1"/>
                    <a:pt x="12" y="1"/>
                    <a:pt x="12" y="1"/>
                  </a:cubicBezTo>
                  <a:cubicBezTo>
                    <a:pt x="12" y="1"/>
                    <a:pt x="11" y="0"/>
                    <a:pt x="11" y="0"/>
                  </a:cubicBezTo>
                  <a:cubicBezTo>
                    <a:pt x="2" y="0"/>
                    <a:pt x="2" y="0"/>
                    <a:pt x="2" y="0"/>
                  </a:cubicBezTo>
                  <a:cubicBezTo>
                    <a:pt x="1" y="0"/>
                    <a:pt x="0" y="1"/>
                    <a:pt x="0" y="1"/>
                  </a:cubicBezTo>
                  <a:cubicBezTo>
                    <a:pt x="0" y="26"/>
                    <a:pt x="0" y="26"/>
                    <a:pt x="0" y="26"/>
                  </a:cubicBezTo>
                  <a:cubicBezTo>
                    <a:pt x="0" y="31"/>
                    <a:pt x="2" y="34"/>
                    <a:pt x="4" y="37"/>
                  </a:cubicBezTo>
                  <a:cubicBezTo>
                    <a:pt x="7" y="40"/>
                    <a:pt x="10" y="41"/>
                    <a:pt x="14" y="41"/>
                  </a:cubicBezTo>
                  <a:cubicBezTo>
                    <a:pt x="19" y="41"/>
                    <a:pt x="22" y="40"/>
                    <a:pt x="24" y="37"/>
                  </a:cubicBezTo>
                  <a:cubicBezTo>
                    <a:pt x="25" y="39"/>
                    <a:pt x="25" y="39"/>
                    <a:pt x="25" y="39"/>
                  </a:cubicBezTo>
                  <a:cubicBezTo>
                    <a:pt x="25" y="40"/>
                    <a:pt x="25" y="40"/>
                    <a:pt x="26" y="40"/>
                  </a:cubicBezTo>
                  <a:cubicBezTo>
                    <a:pt x="33" y="40"/>
                    <a:pt x="33" y="40"/>
                    <a:pt x="33" y="40"/>
                  </a:cubicBezTo>
                  <a:cubicBezTo>
                    <a:pt x="34" y="40"/>
                    <a:pt x="34" y="40"/>
                    <a:pt x="34" y="39"/>
                  </a:cubicBezTo>
                  <a:cubicBezTo>
                    <a:pt x="34" y="1"/>
                    <a:pt x="34" y="1"/>
                    <a:pt x="34" y="1"/>
                  </a:cubicBezTo>
                  <a:cubicBezTo>
                    <a:pt x="34" y="1"/>
                    <a:pt x="34" y="0"/>
                    <a:pt x="33"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16"/>
            <p:cNvSpPr>
              <a:spLocks/>
            </p:cNvSpPr>
            <p:nvPr userDrawn="1"/>
          </p:nvSpPr>
          <p:spPr bwMode="gray">
            <a:xfrm>
              <a:off x="1595" y="440"/>
              <a:ext cx="130" cy="97"/>
            </a:xfrm>
            <a:custGeom>
              <a:avLst/>
              <a:gdLst>
                <a:gd name="T0" fmla="*/ 42 w 55"/>
                <a:gd name="T1" fmla="*/ 0 h 41"/>
                <a:gd name="T2" fmla="*/ 35 w 55"/>
                <a:gd name="T3" fmla="*/ 2 h 41"/>
                <a:gd name="T4" fmla="*/ 31 w 55"/>
                <a:gd name="T5" fmla="*/ 6 h 41"/>
                <a:gd name="T6" fmla="*/ 27 w 55"/>
                <a:gd name="T7" fmla="*/ 2 h 41"/>
                <a:gd name="T8" fmla="*/ 20 w 55"/>
                <a:gd name="T9" fmla="*/ 0 h 41"/>
                <a:gd name="T10" fmla="*/ 10 w 55"/>
                <a:gd name="T11" fmla="*/ 5 h 41"/>
                <a:gd name="T12" fmla="*/ 10 w 55"/>
                <a:gd name="T13" fmla="*/ 2 h 41"/>
                <a:gd name="T14" fmla="*/ 9 w 55"/>
                <a:gd name="T15" fmla="*/ 1 h 41"/>
                <a:gd name="T16" fmla="*/ 1 w 55"/>
                <a:gd name="T17" fmla="*/ 1 h 41"/>
                <a:gd name="T18" fmla="*/ 0 w 55"/>
                <a:gd name="T19" fmla="*/ 2 h 41"/>
                <a:gd name="T20" fmla="*/ 0 w 55"/>
                <a:gd name="T21" fmla="*/ 40 h 41"/>
                <a:gd name="T22" fmla="*/ 1 w 55"/>
                <a:gd name="T23" fmla="*/ 41 h 41"/>
                <a:gd name="T24" fmla="*/ 10 w 55"/>
                <a:gd name="T25" fmla="*/ 41 h 41"/>
                <a:gd name="T26" fmla="*/ 11 w 55"/>
                <a:gd name="T27" fmla="*/ 40 h 41"/>
                <a:gd name="T28" fmla="*/ 11 w 55"/>
                <a:gd name="T29" fmla="*/ 19 h 41"/>
                <a:gd name="T30" fmla="*/ 13 w 55"/>
                <a:gd name="T31" fmla="*/ 13 h 41"/>
                <a:gd name="T32" fmla="*/ 18 w 55"/>
                <a:gd name="T33" fmla="*/ 10 h 41"/>
                <a:gd name="T34" fmla="*/ 21 w 55"/>
                <a:gd name="T35" fmla="*/ 12 h 41"/>
                <a:gd name="T36" fmla="*/ 22 w 55"/>
                <a:gd name="T37" fmla="*/ 17 h 41"/>
                <a:gd name="T38" fmla="*/ 22 w 55"/>
                <a:gd name="T39" fmla="*/ 40 h 41"/>
                <a:gd name="T40" fmla="*/ 23 w 55"/>
                <a:gd name="T41" fmla="*/ 41 h 41"/>
                <a:gd name="T42" fmla="*/ 32 w 55"/>
                <a:gd name="T43" fmla="*/ 41 h 41"/>
                <a:gd name="T44" fmla="*/ 33 w 55"/>
                <a:gd name="T45" fmla="*/ 40 h 41"/>
                <a:gd name="T46" fmla="*/ 33 w 55"/>
                <a:gd name="T47" fmla="*/ 19 h 41"/>
                <a:gd name="T48" fmla="*/ 35 w 55"/>
                <a:gd name="T49" fmla="*/ 13 h 41"/>
                <a:gd name="T50" fmla="*/ 40 w 55"/>
                <a:gd name="T51" fmla="*/ 10 h 41"/>
                <a:gd name="T52" fmla="*/ 43 w 55"/>
                <a:gd name="T53" fmla="*/ 12 h 41"/>
                <a:gd name="T54" fmla="*/ 44 w 55"/>
                <a:gd name="T55" fmla="*/ 17 h 41"/>
                <a:gd name="T56" fmla="*/ 44 w 55"/>
                <a:gd name="T57" fmla="*/ 40 h 41"/>
                <a:gd name="T58" fmla="*/ 45 w 55"/>
                <a:gd name="T59" fmla="*/ 41 h 41"/>
                <a:gd name="T60" fmla="*/ 54 w 55"/>
                <a:gd name="T61" fmla="*/ 41 h 41"/>
                <a:gd name="T62" fmla="*/ 55 w 55"/>
                <a:gd name="T63" fmla="*/ 40 h 41"/>
                <a:gd name="T64" fmla="*/ 55 w 55"/>
                <a:gd name="T65" fmla="*/ 15 h 41"/>
                <a:gd name="T66" fmla="*/ 52 w 55"/>
                <a:gd name="T67" fmla="*/ 4 h 41"/>
                <a:gd name="T68" fmla="*/ 42 w 55"/>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41">
                  <a:moveTo>
                    <a:pt x="42" y="0"/>
                  </a:moveTo>
                  <a:cubicBezTo>
                    <a:pt x="39" y="0"/>
                    <a:pt x="37" y="1"/>
                    <a:pt x="35" y="2"/>
                  </a:cubicBezTo>
                  <a:cubicBezTo>
                    <a:pt x="33" y="3"/>
                    <a:pt x="32" y="4"/>
                    <a:pt x="31" y="6"/>
                  </a:cubicBezTo>
                  <a:cubicBezTo>
                    <a:pt x="30" y="4"/>
                    <a:pt x="29" y="3"/>
                    <a:pt x="27" y="2"/>
                  </a:cubicBezTo>
                  <a:cubicBezTo>
                    <a:pt x="25" y="1"/>
                    <a:pt x="23" y="0"/>
                    <a:pt x="20" y="0"/>
                  </a:cubicBezTo>
                  <a:cubicBezTo>
                    <a:pt x="16" y="0"/>
                    <a:pt x="13" y="2"/>
                    <a:pt x="10" y="5"/>
                  </a:cubicBezTo>
                  <a:cubicBezTo>
                    <a:pt x="10" y="2"/>
                    <a:pt x="10" y="2"/>
                    <a:pt x="10" y="2"/>
                  </a:cubicBezTo>
                  <a:cubicBezTo>
                    <a:pt x="10" y="2"/>
                    <a:pt x="9" y="1"/>
                    <a:pt x="9" y="1"/>
                  </a:cubicBezTo>
                  <a:cubicBezTo>
                    <a:pt x="1" y="1"/>
                    <a:pt x="1" y="1"/>
                    <a:pt x="1" y="1"/>
                  </a:cubicBezTo>
                  <a:cubicBezTo>
                    <a:pt x="1" y="1"/>
                    <a:pt x="0" y="2"/>
                    <a:pt x="0" y="2"/>
                  </a:cubicBezTo>
                  <a:cubicBezTo>
                    <a:pt x="0" y="40"/>
                    <a:pt x="0" y="40"/>
                    <a:pt x="0" y="40"/>
                  </a:cubicBezTo>
                  <a:cubicBezTo>
                    <a:pt x="0" y="41"/>
                    <a:pt x="1" y="41"/>
                    <a:pt x="1" y="41"/>
                  </a:cubicBezTo>
                  <a:cubicBezTo>
                    <a:pt x="10" y="41"/>
                    <a:pt x="10" y="41"/>
                    <a:pt x="10" y="41"/>
                  </a:cubicBezTo>
                  <a:cubicBezTo>
                    <a:pt x="11" y="41"/>
                    <a:pt x="11" y="41"/>
                    <a:pt x="11" y="40"/>
                  </a:cubicBezTo>
                  <a:cubicBezTo>
                    <a:pt x="11" y="19"/>
                    <a:pt x="11" y="19"/>
                    <a:pt x="11" y="19"/>
                  </a:cubicBezTo>
                  <a:cubicBezTo>
                    <a:pt x="11" y="17"/>
                    <a:pt x="12" y="15"/>
                    <a:pt x="13" y="13"/>
                  </a:cubicBezTo>
                  <a:cubicBezTo>
                    <a:pt x="14" y="11"/>
                    <a:pt x="16" y="10"/>
                    <a:pt x="18" y="10"/>
                  </a:cubicBezTo>
                  <a:cubicBezTo>
                    <a:pt x="20" y="10"/>
                    <a:pt x="21" y="11"/>
                    <a:pt x="21" y="12"/>
                  </a:cubicBezTo>
                  <a:cubicBezTo>
                    <a:pt x="22" y="13"/>
                    <a:pt x="22" y="14"/>
                    <a:pt x="22" y="17"/>
                  </a:cubicBezTo>
                  <a:cubicBezTo>
                    <a:pt x="22" y="40"/>
                    <a:pt x="22" y="40"/>
                    <a:pt x="22" y="40"/>
                  </a:cubicBezTo>
                  <a:cubicBezTo>
                    <a:pt x="22" y="41"/>
                    <a:pt x="23" y="41"/>
                    <a:pt x="23" y="41"/>
                  </a:cubicBezTo>
                  <a:cubicBezTo>
                    <a:pt x="32" y="41"/>
                    <a:pt x="32" y="41"/>
                    <a:pt x="32" y="41"/>
                  </a:cubicBezTo>
                  <a:cubicBezTo>
                    <a:pt x="33" y="41"/>
                    <a:pt x="33" y="41"/>
                    <a:pt x="33" y="40"/>
                  </a:cubicBezTo>
                  <a:cubicBezTo>
                    <a:pt x="33" y="19"/>
                    <a:pt x="33" y="19"/>
                    <a:pt x="33" y="19"/>
                  </a:cubicBezTo>
                  <a:cubicBezTo>
                    <a:pt x="33" y="17"/>
                    <a:pt x="34" y="15"/>
                    <a:pt x="35" y="13"/>
                  </a:cubicBezTo>
                  <a:cubicBezTo>
                    <a:pt x="36" y="11"/>
                    <a:pt x="38" y="10"/>
                    <a:pt x="40" y="10"/>
                  </a:cubicBezTo>
                  <a:cubicBezTo>
                    <a:pt x="42" y="10"/>
                    <a:pt x="43" y="11"/>
                    <a:pt x="43" y="12"/>
                  </a:cubicBezTo>
                  <a:cubicBezTo>
                    <a:pt x="44" y="13"/>
                    <a:pt x="44" y="14"/>
                    <a:pt x="44" y="17"/>
                  </a:cubicBezTo>
                  <a:cubicBezTo>
                    <a:pt x="44" y="40"/>
                    <a:pt x="44" y="40"/>
                    <a:pt x="44" y="40"/>
                  </a:cubicBezTo>
                  <a:cubicBezTo>
                    <a:pt x="44" y="41"/>
                    <a:pt x="45" y="41"/>
                    <a:pt x="45" y="41"/>
                  </a:cubicBezTo>
                  <a:cubicBezTo>
                    <a:pt x="54" y="41"/>
                    <a:pt x="54" y="41"/>
                    <a:pt x="54" y="41"/>
                  </a:cubicBezTo>
                  <a:cubicBezTo>
                    <a:pt x="55" y="41"/>
                    <a:pt x="55" y="41"/>
                    <a:pt x="55" y="40"/>
                  </a:cubicBezTo>
                  <a:cubicBezTo>
                    <a:pt x="55" y="15"/>
                    <a:pt x="55" y="15"/>
                    <a:pt x="55" y="15"/>
                  </a:cubicBezTo>
                  <a:cubicBezTo>
                    <a:pt x="55" y="10"/>
                    <a:pt x="54" y="7"/>
                    <a:pt x="52" y="4"/>
                  </a:cubicBezTo>
                  <a:cubicBezTo>
                    <a:pt x="50" y="2"/>
                    <a:pt x="46" y="0"/>
                    <a:pt x="4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Freeform 17"/>
            <p:cNvSpPr>
              <a:spLocks noEditPoints="1"/>
            </p:cNvSpPr>
            <p:nvPr userDrawn="1"/>
          </p:nvSpPr>
          <p:spPr bwMode="gray">
            <a:xfrm>
              <a:off x="1729" y="391"/>
              <a:ext cx="50" cy="49"/>
            </a:xfrm>
            <a:custGeom>
              <a:avLst/>
              <a:gdLst>
                <a:gd name="T0" fmla="*/ 11 w 21"/>
                <a:gd name="T1" fmla="*/ 21 h 21"/>
                <a:gd name="T2" fmla="*/ 0 w 21"/>
                <a:gd name="T3" fmla="*/ 10 h 21"/>
                <a:gd name="T4" fmla="*/ 11 w 21"/>
                <a:gd name="T5" fmla="*/ 0 h 21"/>
                <a:gd name="T6" fmla="*/ 21 w 21"/>
                <a:gd name="T7" fmla="*/ 10 h 21"/>
                <a:gd name="T8" fmla="*/ 11 w 21"/>
                <a:gd name="T9" fmla="*/ 21 h 21"/>
                <a:gd name="T10" fmla="*/ 11 w 21"/>
                <a:gd name="T11" fmla="*/ 2 h 21"/>
                <a:gd name="T12" fmla="*/ 3 w 21"/>
                <a:gd name="T13" fmla="*/ 10 h 21"/>
                <a:gd name="T14" fmla="*/ 11 w 21"/>
                <a:gd name="T15" fmla="*/ 19 h 21"/>
                <a:gd name="T16" fmla="*/ 19 w 21"/>
                <a:gd name="T17" fmla="*/ 10 h 21"/>
                <a:gd name="T18" fmla="*/ 11 w 21"/>
                <a:gd name="T19" fmla="*/ 2 h 21"/>
                <a:gd name="T20" fmla="*/ 12 w 21"/>
                <a:gd name="T21" fmla="*/ 16 h 21"/>
                <a:gd name="T22" fmla="*/ 11 w 21"/>
                <a:gd name="T23" fmla="*/ 12 h 21"/>
                <a:gd name="T24" fmla="*/ 10 w 21"/>
                <a:gd name="T25" fmla="*/ 12 h 21"/>
                <a:gd name="T26" fmla="*/ 10 w 21"/>
                <a:gd name="T27" fmla="*/ 16 h 21"/>
                <a:gd name="T28" fmla="*/ 7 w 21"/>
                <a:gd name="T29" fmla="*/ 16 h 21"/>
                <a:gd name="T30" fmla="*/ 7 w 21"/>
                <a:gd name="T31" fmla="*/ 5 h 21"/>
                <a:gd name="T32" fmla="*/ 11 w 21"/>
                <a:gd name="T33" fmla="*/ 5 h 21"/>
                <a:gd name="T34" fmla="*/ 15 w 21"/>
                <a:gd name="T35" fmla="*/ 9 h 21"/>
                <a:gd name="T36" fmla="*/ 14 w 21"/>
                <a:gd name="T37" fmla="*/ 12 h 21"/>
                <a:gd name="T38" fmla="*/ 15 w 21"/>
                <a:gd name="T39" fmla="*/ 16 h 21"/>
                <a:gd name="T40" fmla="*/ 12 w 21"/>
                <a:gd name="T41" fmla="*/ 16 h 21"/>
                <a:gd name="T42" fmla="*/ 11 w 21"/>
                <a:gd name="T43" fmla="*/ 7 h 21"/>
                <a:gd name="T44" fmla="*/ 10 w 21"/>
                <a:gd name="T45" fmla="*/ 7 h 21"/>
                <a:gd name="T46" fmla="*/ 10 w 21"/>
                <a:gd name="T47" fmla="*/ 10 h 21"/>
                <a:gd name="T48" fmla="*/ 11 w 21"/>
                <a:gd name="T49" fmla="*/ 10 h 21"/>
                <a:gd name="T50" fmla="*/ 12 w 21"/>
                <a:gd name="T51" fmla="*/ 9 h 21"/>
                <a:gd name="T52" fmla="*/ 11 w 21"/>
                <a:gd name="T5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1">
                  <a:moveTo>
                    <a:pt x="11" y="21"/>
                  </a:moveTo>
                  <a:cubicBezTo>
                    <a:pt x="5" y="21"/>
                    <a:pt x="0" y="17"/>
                    <a:pt x="0" y="10"/>
                  </a:cubicBezTo>
                  <a:cubicBezTo>
                    <a:pt x="0" y="4"/>
                    <a:pt x="5" y="0"/>
                    <a:pt x="11" y="0"/>
                  </a:cubicBezTo>
                  <a:cubicBezTo>
                    <a:pt x="17" y="0"/>
                    <a:pt x="21" y="4"/>
                    <a:pt x="21" y="10"/>
                  </a:cubicBezTo>
                  <a:cubicBezTo>
                    <a:pt x="21" y="17"/>
                    <a:pt x="17" y="21"/>
                    <a:pt x="11" y="21"/>
                  </a:cubicBezTo>
                  <a:moveTo>
                    <a:pt x="11" y="2"/>
                  </a:moveTo>
                  <a:cubicBezTo>
                    <a:pt x="6" y="2"/>
                    <a:pt x="3" y="6"/>
                    <a:pt x="3" y="10"/>
                  </a:cubicBezTo>
                  <a:cubicBezTo>
                    <a:pt x="3" y="15"/>
                    <a:pt x="6" y="19"/>
                    <a:pt x="11" y="19"/>
                  </a:cubicBezTo>
                  <a:cubicBezTo>
                    <a:pt x="16" y="19"/>
                    <a:pt x="19" y="15"/>
                    <a:pt x="19" y="10"/>
                  </a:cubicBezTo>
                  <a:cubicBezTo>
                    <a:pt x="19" y="6"/>
                    <a:pt x="16" y="2"/>
                    <a:pt x="11" y="2"/>
                  </a:cubicBezTo>
                  <a:moveTo>
                    <a:pt x="12" y="16"/>
                  </a:moveTo>
                  <a:cubicBezTo>
                    <a:pt x="11" y="12"/>
                    <a:pt x="11" y="12"/>
                    <a:pt x="11" y="12"/>
                  </a:cubicBezTo>
                  <a:cubicBezTo>
                    <a:pt x="10" y="12"/>
                    <a:pt x="10" y="12"/>
                    <a:pt x="10" y="12"/>
                  </a:cubicBezTo>
                  <a:cubicBezTo>
                    <a:pt x="10" y="16"/>
                    <a:pt x="10" y="16"/>
                    <a:pt x="10" y="16"/>
                  </a:cubicBezTo>
                  <a:cubicBezTo>
                    <a:pt x="7" y="16"/>
                    <a:pt x="7" y="16"/>
                    <a:pt x="7" y="16"/>
                  </a:cubicBezTo>
                  <a:cubicBezTo>
                    <a:pt x="7" y="5"/>
                    <a:pt x="7" y="5"/>
                    <a:pt x="7" y="5"/>
                  </a:cubicBezTo>
                  <a:cubicBezTo>
                    <a:pt x="11" y="5"/>
                    <a:pt x="11" y="5"/>
                    <a:pt x="11" y="5"/>
                  </a:cubicBezTo>
                  <a:cubicBezTo>
                    <a:pt x="13" y="5"/>
                    <a:pt x="15" y="6"/>
                    <a:pt x="15" y="9"/>
                  </a:cubicBezTo>
                  <a:cubicBezTo>
                    <a:pt x="15" y="10"/>
                    <a:pt x="15" y="11"/>
                    <a:pt x="14" y="12"/>
                  </a:cubicBezTo>
                  <a:cubicBezTo>
                    <a:pt x="15" y="16"/>
                    <a:pt x="15" y="16"/>
                    <a:pt x="15" y="16"/>
                  </a:cubicBezTo>
                  <a:lnTo>
                    <a:pt x="12" y="16"/>
                  </a:lnTo>
                  <a:close/>
                  <a:moveTo>
                    <a:pt x="11" y="7"/>
                  </a:moveTo>
                  <a:cubicBezTo>
                    <a:pt x="10" y="7"/>
                    <a:pt x="10" y="7"/>
                    <a:pt x="10" y="7"/>
                  </a:cubicBezTo>
                  <a:cubicBezTo>
                    <a:pt x="10" y="10"/>
                    <a:pt x="10" y="10"/>
                    <a:pt x="10" y="10"/>
                  </a:cubicBezTo>
                  <a:cubicBezTo>
                    <a:pt x="11" y="10"/>
                    <a:pt x="11" y="10"/>
                    <a:pt x="11" y="10"/>
                  </a:cubicBezTo>
                  <a:cubicBezTo>
                    <a:pt x="12" y="10"/>
                    <a:pt x="12" y="9"/>
                    <a:pt x="12" y="9"/>
                  </a:cubicBezTo>
                  <a:cubicBezTo>
                    <a:pt x="12" y="8"/>
                    <a:pt x="12" y="7"/>
                    <a:pt x="11" y="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9127" y="1133531"/>
            <a:ext cx="8293861" cy="3429000"/>
          </a:xfrm>
        </p:spPr>
        <p:txBody>
          <a:bodyPr vert="horz">
            <a:normAutofit/>
          </a:bodyPr>
          <a:lstStyle>
            <a:lvl1pPr>
              <a:spcBef>
                <a:spcPts val="1200"/>
              </a:spcBef>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dirty="0"/>
          </a:p>
        </p:txBody>
      </p:sp>
      <p:sp>
        <p:nvSpPr>
          <p:cNvPr id="7" name="Title 6"/>
          <p:cNvSpPr>
            <a:spLocks noGrp="1"/>
          </p:cNvSpPr>
          <p:nvPr>
            <p:ph type="title"/>
          </p:nvPr>
        </p:nvSpPr>
        <p:spPr>
          <a:xfrm>
            <a:off x="389745" y="183711"/>
            <a:ext cx="8273244" cy="569214"/>
          </a:xfrm>
        </p:spPr>
        <p:txBody>
          <a:bodyPr/>
          <a:lstStyle>
            <a:lvl1pPr>
              <a:defRPr>
                <a:solidFill>
                  <a:schemeClr val="accent1"/>
                </a:solidFill>
              </a:defRPr>
            </a:lvl1pPr>
          </a:lstStyle>
          <a:p>
            <a:r>
              <a:rPr lang="en-US" dirty="0" smtClean="0"/>
              <a:t>Click to edit Master title style</a:t>
            </a:r>
            <a:endParaRPr lang="en-US" dirty="0"/>
          </a:p>
        </p:txBody>
      </p:sp>
      <p:sp>
        <p:nvSpPr>
          <p:cNvPr id="10"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9745" y="184538"/>
            <a:ext cx="8273243" cy="569214"/>
          </a:xfrm>
        </p:spPr>
        <p:txBody>
          <a:bodyPr/>
          <a:lstStyle/>
          <a:p>
            <a:r>
              <a:rPr kumimoji="0" lang="en-US" dirty="0" smtClean="0"/>
              <a:t>Click to edit Master title style</a:t>
            </a:r>
            <a:endParaRPr kumimoji="0" lang="en-US" dirty="0"/>
          </a:p>
        </p:txBody>
      </p:sp>
      <p:sp>
        <p:nvSpPr>
          <p:cNvPr id="10" name="Content Placeholder 9"/>
          <p:cNvSpPr>
            <a:spLocks noGrp="1"/>
          </p:cNvSpPr>
          <p:nvPr>
            <p:ph sz="half" idx="1"/>
          </p:nvPr>
        </p:nvSpPr>
        <p:spPr>
          <a:xfrm>
            <a:off x="369127" y="1128429"/>
            <a:ext cx="4038600" cy="3511296"/>
          </a:xfrm>
        </p:spPr>
        <p:txBody>
          <a:bodyPr/>
          <a:lstStyle>
            <a:lvl1pPr>
              <a:spcBef>
                <a:spcPts val="1200"/>
              </a:spcBef>
              <a:defRPr sz="22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128429"/>
            <a:ext cx="4038600" cy="3511296"/>
          </a:xfrm>
        </p:spPr>
        <p:txBody>
          <a:bodyPr/>
          <a:lstStyle>
            <a:lvl1pPr>
              <a:spcBef>
                <a:spcPts val="1200"/>
              </a:spcBef>
              <a:defRPr sz="22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nd Content Righ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9127" y="1133531"/>
            <a:ext cx="5123623" cy="3429000"/>
          </a:xfrm>
        </p:spPr>
        <p:txBody>
          <a:bodyPr vert="horz">
            <a:normAutofit/>
          </a:bodyPr>
          <a:lstStyle>
            <a:lvl1pPr>
              <a:spcBef>
                <a:spcPts val="1200"/>
              </a:spcBef>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dirty="0"/>
          </a:p>
        </p:txBody>
      </p:sp>
      <p:sp>
        <p:nvSpPr>
          <p:cNvPr id="7" name="Title 6"/>
          <p:cNvSpPr>
            <a:spLocks noGrp="1"/>
          </p:cNvSpPr>
          <p:nvPr>
            <p:ph type="title"/>
          </p:nvPr>
        </p:nvSpPr>
        <p:spPr>
          <a:xfrm>
            <a:off x="389745" y="183711"/>
            <a:ext cx="8273244" cy="569214"/>
          </a:xfrm>
        </p:spPr>
        <p:txBody>
          <a:bodyPr/>
          <a:lstStyle>
            <a:lvl1pPr>
              <a:defRPr>
                <a:solidFill>
                  <a:schemeClr val="accent1"/>
                </a:solidFill>
              </a:defRPr>
            </a:lvl1pPr>
          </a:lstStyle>
          <a:p>
            <a:r>
              <a:rPr lang="en-US" dirty="0" smtClean="0"/>
              <a:t>Click to edit Master title style</a:t>
            </a:r>
            <a:endParaRPr lang="en-US" dirty="0"/>
          </a:p>
        </p:txBody>
      </p:sp>
      <p:sp>
        <p:nvSpPr>
          <p:cNvPr id="10"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
        <p:nvSpPr>
          <p:cNvPr id="5" name="Content Placeholder 4"/>
          <p:cNvSpPr>
            <a:spLocks noGrp="1"/>
          </p:cNvSpPr>
          <p:nvPr>
            <p:ph sz="quarter" idx="10"/>
          </p:nvPr>
        </p:nvSpPr>
        <p:spPr>
          <a:xfrm>
            <a:off x="5492750" y="1139825"/>
            <a:ext cx="3170238" cy="344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19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and Content Lef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788741" y="1133531"/>
            <a:ext cx="4963374" cy="3429000"/>
          </a:xfrm>
        </p:spPr>
        <p:txBody>
          <a:bodyPr vert="horz">
            <a:normAutofit/>
          </a:bodyPr>
          <a:lstStyle>
            <a:lvl1pPr>
              <a:spcBef>
                <a:spcPts val="1200"/>
              </a:spcBef>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dirty="0"/>
          </a:p>
        </p:txBody>
      </p:sp>
      <p:sp>
        <p:nvSpPr>
          <p:cNvPr id="7" name="Title 6"/>
          <p:cNvSpPr>
            <a:spLocks noGrp="1"/>
          </p:cNvSpPr>
          <p:nvPr>
            <p:ph type="title"/>
          </p:nvPr>
        </p:nvSpPr>
        <p:spPr>
          <a:xfrm>
            <a:off x="389745" y="183711"/>
            <a:ext cx="8273244" cy="569214"/>
          </a:xfrm>
        </p:spPr>
        <p:txBody>
          <a:bodyPr/>
          <a:lstStyle>
            <a:lvl1pPr>
              <a:defRPr>
                <a:solidFill>
                  <a:schemeClr val="accent1"/>
                </a:solidFill>
              </a:defRPr>
            </a:lvl1pPr>
          </a:lstStyle>
          <a:p>
            <a:r>
              <a:rPr lang="en-US" dirty="0" smtClean="0"/>
              <a:t>Click to edit Master title style</a:t>
            </a:r>
            <a:endParaRPr lang="en-US" dirty="0"/>
          </a:p>
        </p:txBody>
      </p:sp>
      <p:sp>
        <p:nvSpPr>
          <p:cNvPr id="10"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
        <p:nvSpPr>
          <p:cNvPr id="4" name="Content Placeholder 3"/>
          <p:cNvSpPr>
            <a:spLocks noGrp="1"/>
          </p:cNvSpPr>
          <p:nvPr>
            <p:ph sz="quarter" idx="10"/>
          </p:nvPr>
        </p:nvSpPr>
        <p:spPr>
          <a:xfrm>
            <a:off x="484188" y="1131888"/>
            <a:ext cx="3170237" cy="344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58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ullscreen Content">
    <p:spTree>
      <p:nvGrpSpPr>
        <p:cNvPr id="1" name=""/>
        <p:cNvGrpSpPr/>
        <p:nvPr/>
      </p:nvGrpSpPr>
      <p:grpSpPr>
        <a:xfrm>
          <a:off x="0" y="0"/>
          <a:ext cx="0" cy="0"/>
          <a:chOff x="0" y="0"/>
          <a:chExt cx="0" cy="0"/>
        </a:xfrm>
      </p:grpSpPr>
      <p:sp>
        <p:nvSpPr>
          <p:cNvPr id="7" name="Title 6"/>
          <p:cNvSpPr>
            <a:spLocks noGrp="1"/>
          </p:cNvSpPr>
          <p:nvPr>
            <p:ph type="title"/>
          </p:nvPr>
        </p:nvSpPr>
        <p:spPr>
          <a:xfrm>
            <a:off x="389745" y="183711"/>
            <a:ext cx="8273244" cy="569214"/>
          </a:xfrm>
        </p:spPr>
        <p:txBody>
          <a:bodyPr/>
          <a:lstStyle>
            <a:lvl1pPr>
              <a:defRPr>
                <a:solidFill>
                  <a:schemeClr val="accent1"/>
                </a:solidFill>
              </a:defRPr>
            </a:lvl1pPr>
          </a:lstStyle>
          <a:p>
            <a:r>
              <a:rPr lang="en-US" dirty="0" smtClean="0"/>
              <a:t>Click to edit Master title style</a:t>
            </a:r>
            <a:endParaRPr lang="en-US" dirty="0"/>
          </a:p>
        </p:txBody>
      </p:sp>
      <p:sp>
        <p:nvSpPr>
          <p:cNvPr id="10"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
        <p:nvSpPr>
          <p:cNvPr id="4" name="Content Placeholder 3"/>
          <p:cNvSpPr>
            <a:spLocks noGrp="1"/>
          </p:cNvSpPr>
          <p:nvPr>
            <p:ph sz="quarter" idx="10"/>
          </p:nvPr>
        </p:nvSpPr>
        <p:spPr>
          <a:xfrm>
            <a:off x="484188" y="1131888"/>
            <a:ext cx="8178800" cy="344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45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744" y="133456"/>
            <a:ext cx="8273244" cy="674014"/>
          </a:xfrm>
        </p:spPr>
        <p:txBody>
          <a:bodyPr/>
          <a:lstStyle>
            <a:lvl1pPr>
              <a:defRPr sz="2600"/>
            </a:lvl1pPr>
          </a:lstStyle>
          <a:p>
            <a:r>
              <a:rPr kumimoji="0" lang="en-US" dirty="0" smtClean="0"/>
              <a:t>Click to edit Master title style</a:t>
            </a:r>
            <a:endParaRPr kumimoji="0" lang="en-US" dirty="0"/>
          </a:p>
        </p:txBody>
      </p:sp>
      <p:sp>
        <p:nvSpPr>
          <p:cNvPr id="5"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dirty="0" smtClean="0"/>
              <a:t>© </a:t>
            </a:r>
            <a:r>
              <a:rPr lang="en-US" dirty="0" err="1" smtClean="0"/>
              <a:t>Bromium</a:t>
            </a:r>
            <a:r>
              <a:rPr lang="en-US" dirty="0" smtClean="0"/>
              <a:t> Confidential</a:t>
            </a:r>
            <a:endParaRPr lang="en-US" dirty="0"/>
          </a:p>
        </p:txBody>
      </p:sp>
      <p:sp>
        <p:nvSpPr>
          <p:cNvPr id="6"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no Br logo)">
    <p:spTree>
      <p:nvGrpSpPr>
        <p:cNvPr id="1" name=""/>
        <p:cNvGrpSpPr/>
        <p:nvPr/>
      </p:nvGrpSpPr>
      <p:grpSpPr>
        <a:xfrm>
          <a:off x="0" y="0"/>
          <a:ext cx="0" cy="0"/>
          <a:chOff x="0" y="0"/>
          <a:chExt cx="0" cy="0"/>
        </a:xfrm>
      </p:grpSpPr>
      <p:sp>
        <p:nvSpPr>
          <p:cNvPr id="11" name="Rectangle 10"/>
          <p:cNvSpPr/>
          <p:nvPr userDrawn="1"/>
        </p:nvSpPr>
        <p:spPr>
          <a:xfrm>
            <a:off x="0" y="0"/>
            <a:ext cx="9144000" cy="116586"/>
          </a:xfrm>
          <a:prstGeom prst="rect">
            <a:avLst/>
          </a:prstGeom>
          <a:gradFill flip="none" rotWithShape="1">
            <a:gsLst>
              <a:gs pos="0">
                <a:schemeClr val="tx1">
                  <a:lumMod val="85000"/>
                  <a:lumOff val="15000"/>
                </a:schemeClr>
              </a:gs>
              <a:gs pos="100000">
                <a:schemeClr val="tx1">
                  <a:lumMod val="75000"/>
                  <a:lumOff val="2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Footer Placeholder 9"/>
          <p:cNvSpPr>
            <a:spLocks noGrp="1"/>
          </p:cNvSpPr>
          <p:nvPr>
            <p:ph type="ftr" sz="quarter" idx="3"/>
          </p:nvPr>
        </p:nvSpPr>
        <p:spPr>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smtClean="0"/>
              <a:t>© Bromium Confidential</a:t>
            </a:r>
            <a:endParaRPr lang="en-US" dirty="0"/>
          </a:p>
        </p:txBody>
      </p:sp>
      <p:sp>
        <p:nvSpPr>
          <p:cNvPr id="8"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grpSp>
        <p:nvGrpSpPr>
          <p:cNvPr id="9" name="Group 8"/>
          <p:cNvGrpSpPr/>
          <p:nvPr userDrawn="1"/>
        </p:nvGrpSpPr>
        <p:grpSpPr bwMode="gray">
          <a:xfrm>
            <a:off x="467476" y="4796972"/>
            <a:ext cx="226302" cy="260764"/>
            <a:chOff x="467476" y="589876"/>
            <a:chExt cx="447664" cy="515836"/>
          </a:xfrm>
        </p:grpSpPr>
        <p:sp>
          <p:nvSpPr>
            <p:cNvPr id="10"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402856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bwMode="invGray">
          <a:xfrm flipH="1" flipV="1">
            <a:off x="-2894" y="0"/>
            <a:ext cx="9167062" cy="909638"/>
          </a:xfrm>
          <a:prstGeom prst="rect">
            <a:avLst/>
          </a:prstGeom>
          <a:gradFill flip="none" rotWithShape="1">
            <a:gsLst>
              <a:gs pos="0">
                <a:schemeClr val="tx1">
                  <a:lumMod val="85000"/>
                  <a:lumOff val="15000"/>
                </a:schemeClr>
              </a:gs>
              <a:gs pos="100000">
                <a:schemeClr val="tx1">
                  <a:lumMod val="75000"/>
                  <a:lumOff val="2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11479" r="14925" b="56262"/>
          <a:stretch/>
        </p:blipFill>
        <p:spPr bwMode="invGray">
          <a:xfrm>
            <a:off x="5492140" y="0"/>
            <a:ext cx="3677590" cy="89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Placeholder 21"/>
          <p:cNvSpPr>
            <a:spLocks noGrp="1"/>
          </p:cNvSpPr>
          <p:nvPr>
            <p:ph type="title"/>
          </p:nvPr>
        </p:nvSpPr>
        <p:spPr>
          <a:xfrm>
            <a:off x="389745" y="185841"/>
            <a:ext cx="8273243" cy="569214"/>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69127" y="1128752"/>
            <a:ext cx="8293861" cy="354957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Footer Placeholder 9"/>
          <p:cNvSpPr>
            <a:spLocks noGrp="1"/>
          </p:cNvSpPr>
          <p:nvPr>
            <p:ph type="ftr" sz="quarter" idx="3"/>
          </p:nvPr>
        </p:nvSpPr>
        <p:spPr bwMode="gray">
          <a:xfrm>
            <a:off x="752508" y="4828473"/>
            <a:ext cx="2895600" cy="274637"/>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dirty="0" smtClean="0"/>
              <a:t>© </a:t>
            </a:r>
            <a:r>
              <a:rPr lang="en-US" dirty="0" err="1" smtClean="0"/>
              <a:t>Bromium</a:t>
            </a:r>
            <a:r>
              <a:rPr lang="en-US" dirty="0" smtClean="0"/>
              <a:t> Confidential</a:t>
            </a:r>
            <a:endParaRPr lang="en-US" dirty="0"/>
          </a:p>
        </p:txBody>
      </p:sp>
      <p:sp>
        <p:nvSpPr>
          <p:cNvPr id="11" name="Slide Number Placeholder 10"/>
          <p:cNvSpPr>
            <a:spLocks noGrp="1"/>
          </p:cNvSpPr>
          <p:nvPr>
            <p:ph type="sldNum" sz="quarter" idx="4"/>
          </p:nvPr>
        </p:nvSpPr>
        <p:spPr bwMode="gray">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a:t>
            </a:fld>
            <a:endParaRPr lang="en-US" dirty="0"/>
          </a:p>
        </p:txBody>
      </p:sp>
      <p:grpSp>
        <p:nvGrpSpPr>
          <p:cNvPr id="17" name="Group 16"/>
          <p:cNvGrpSpPr/>
          <p:nvPr userDrawn="1"/>
        </p:nvGrpSpPr>
        <p:grpSpPr bwMode="gray">
          <a:xfrm>
            <a:off x="467476" y="4796972"/>
            <a:ext cx="226302" cy="260764"/>
            <a:chOff x="467476" y="589876"/>
            <a:chExt cx="447664" cy="515836"/>
          </a:xfrm>
        </p:grpSpPr>
        <p:sp>
          <p:nvSpPr>
            <p:cNvPr id="18"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878" r:id="rId1"/>
    <p:sldLayoutId id="2147483834" r:id="rId2"/>
    <p:sldLayoutId id="2147483835" r:id="rId3"/>
    <p:sldLayoutId id="2147483837" r:id="rId4"/>
    <p:sldLayoutId id="2147483893" r:id="rId5"/>
    <p:sldLayoutId id="2147483894" r:id="rId6"/>
    <p:sldLayoutId id="2147483895" r:id="rId7"/>
    <p:sldLayoutId id="2147483839" r:id="rId8"/>
    <p:sldLayoutId id="2147483873" r:id="rId9"/>
    <p:sldLayoutId id="214748389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rtl="0" eaLnBrk="1" latinLnBrk="0" hangingPunct="1">
        <a:lnSpc>
          <a:spcPct val="89000"/>
        </a:lnSpc>
        <a:spcBef>
          <a:spcPct val="0"/>
        </a:spcBef>
        <a:buNone/>
        <a:defRPr kumimoji="0" sz="2600" b="0" i="0" kern="120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p:titleStyle>
    <p:bodyStyle>
      <a:lvl1pPr marL="173038" indent="-173038" algn="l" rtl="0" eaLnBrk="1" latinLnBrk="0" hangingPunct="1">
        <a:lnSpc>
          <a:spcPct val="90000"/>
        </a:lnSpc>
        <a:spcBef>
          <a:spcPts val="1200"/>
        </a:spcBef>
        <a:buClr>
          <a:schemeClr val="accent1"/>
        </a:buClr>
        <a:buSzPct val="100000"/>
        <a:buFont typeface="Arial" panose="020B0604020202020204" pitchFamily="34" charset="0"/>
        <a:buChar char="•"/>
        <a:defRPr kumimoji="0" sz="2200" kern="1200">
          <a:solidFill>
            <a:schemeClr val="tx1"/>
          </a:solidFill>
          <a:latin typeface="+mn-lt"/>
          <a:ea typeface="Open Sans" pitchFamily="34" charset="0"/>
          <a:cs typeface="Open Sans" pitchFamily="34" charset="0"/>
        </a:defRPr>
      </a:lvl1pPr>
      <a:lvl2pPr marL="461963" indent="-187325" algn="l" rtl="0" eaLnBrk="1" latinLnBrk="0" hangingPunct="1">
        <a:lnSpc>
          <a:spcPct val="90000"/>
        </a:lnSpc>
        <a:spcBef>
          <a:spcPts val="500"/>
        </a:spcBef>
        <a:buClr>
          <a:schemeClr val="accent1"/>
        </a:buClr>
        <a:buSzPct val="100000"/>
        <a:buFont typeface="Arial" panose="020B0604020202020204" pitchFamily="34" charset="0"/>
        <a:buChar char="‒"/>
        <a:defRPr kumimoji="0" sz="2000" kern="1200">
          <a:solidFill>
            <a:schemeClr val="tx1"/>
          </a:solidFill>
          <a:latin typeface="+mn-lt"/>
          <a:ea typeface="Open Sans" pitchFamily="34" charset="0"/>
          <a:cs typeface="Open Sans" pitchFamily="34" charset="0"/>
        </a:defRPr>
      </a:lvl2pPr>
      <a:lvl3pPr marL="741363" indent="-147638" algn="l" rtl="0" eaLnBrk="1" latinLnBrk="0" hangingPunct="1">
        <a:lnSpc>
          <a:spcPct val="90000"/>
        </a:lnSpc>
        <a:spcBef>
          <a:spcPts val="500"/>
        </a:spcBef>
        <a:buClr>
          <a:schemeClr val="accent1"/>
        </a:buClr>
        <a:buSzPct val="100000"/>
        <a:buFont typeface="Arial" panose="020B0604020202020204" pitchFamily="34" charset="0"/>
        <a:buChar char="•"/>
        <a:defRPr kumimoji="0" sz="1800" kern="1200">
          <a:solidFill>
            <a:schemeClr val="tx1"/>
          </a:solidFill>
          <a:latin typeface="+mn-lt"/>
          <a:ea typeface="Open Sans" pitchFamily="34" charset="0"/>
          <a:cs typeface="Open Sans" pitchFamily="34" charset="0"/>
        </a:defRPr>
      </a:lvl3pPr>
      <a:lvl4pPr marL="1030288" indent="-161925" algn="l" rtl="0" eaLnBrk="1" latinLnBrk="0" hangingPunct="1">
        <a:lnSpc>
          <a:spcPct val="90000"/>
        </a:lnSpc>
        <a:spcBef>
          <a:spcPts val="500"/>
        </a:spcBef>
        <a:buClr>
          <a:schemeClr val="accent1"/>
        </a:buClr>
        <a:buSzPct val="100000"/>
        <a:buFont typeface="Arial" panose="020B0604020202020204" pitchFamily="34" charset="0"/>
        <a:buChar char="‒"/>
        <a:defRPr kumimoji="0" sz="1600" kern="1200">
          <a:solidFill>
            <a:schemeClr val="tx1"/>
          </a:solidFill>
          <a:latin typeface="+mn-lt"/>
          <a:ea typeface="Open Sans" pitchFamily="34" charset="0"/>
          <a:cs typeface="Open Sans" pitchFamily="34" charset="0"/>
        </a:defRPr>
      </a:lvl4pPr>
      <a:lvl5pPr marL="1319213" indent="-176213" algn="l" rtl="0" eaLnBrk="1" latinLnBrk="0" hangingPunct="1">
        <a:lnSpc>
          <a:spcPct val="90000"/>
        </a:lnSpc>
        <a:spcBef>
          <a:spcPts val="500"/>
        </a:spcBef>
        <a:buClr>
          <a:schemeClr val="accent1"/>
        </a:buClr>
        <a:buFont typeface="Arial" panose="020B0604020202020204" pitchFamily="34" charset="0"/>
        <a:buChar char="•"/>
        <a:defRPr kumimoji="0" sz="1400" kern="1200">
          <a:solidFill>
            <a:schemeClr val="tx1"/>
          </a:solidFill>
          <a:latin typeface="+mn-lt"/>
          <a:ea typeface="Open Sans" pitchFamily="34" charset="0"/>
          <a:cs typeface="Open Sans"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11">
            <a:extLst>
              <a:ext uri="{28A0092B-C50C-407E-A947-70E740481C1C}">
                <a14:useLocalDpi xmlns:a14="http://schemas.microsoft.com/office/drawing/2010/main" val="0"/>
              </a:ext>
            </a:extLst>
          </a:blip>
          <a:srcRect t="12731" b="12268"/>
          <a:stretch/>
        </p:blipFill>
        <p:spPr bwMode="invGray">
          <a:xfrm>
            <a:off x="0" y="0"/>
            <a:ext cx="9144000" cy="5143499"/>
          </a:xfrm>
          <a:prstGeom prst="rect">
            <a:avLst/>
          </a:prstGeom>
        </p:spPr>
      </p:pic>
      <p:sp>
        <p:nvSpPr>
          <p:cNvPr id="22" name="Title Placeholder 21"/>
          <p:cNvSpPr>
            <a:spLocks noGrp="1"/>
          </p:cNvSpPr>
          <p:nvPr>
            <p:ph type="title"/>
          </p:nvPr>
        </p:nvSpPr>
        <p:spPr>
          <a:xfrm>
            <a:off x="389745" y="185841"/>
            <a:ext cx="8273243" cy="569214"/>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69127" y="1128752"/>
            <a:ext cx="8293861" cy="354957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Footer Placeholder 9"/>
          <p:cNvSpPr>
            <a:spLocks noGrp="1"/>
          </p:cNvSpPr>
          <p:nvPr>
            <p:ph type="ftr" sz="quarter" idx="3"/>
          </p:nvPr>
        </p:nvSpPr>
        <p:spPr bwMode="gray">
          <a:xfrm>
            <a:off x="752508" y="4828473"/>
            <a:ext cx="2895600" cy="274637"/>
          </a:xfrm>
          <a:prstGeom prst="rect">
            <a:avLst/>
          </a:prstGeom>
        </p:spPr>
        <p:txBody>
          <a:bodyPr vert="horz" lIns="91440" tIns="45720" rIns="91440" bIns="45720" rtlCol="0" anchor="ctr"/>
          <a:lstStyle>
            <a:lvl1pPr algn="l">
              <a:defRPr sz="900">
                <a:solidFill>
                  <a:schemeClr val="bg1">
                    <a:lumMod val="50000"/>
                  </a:schemeClr>
                </a:solidFill>
              </a:defRPr>
            </a:lvl1pPr>
          </a:lstStyle>
          <a:p>
            <a:r>
              <a:rPr lang="en-US" smtClean="0"/>
              <a:t>© Bromium Confidential</a:t>
            </a:r>
            <a:endParaRPr lang="en-US" dirty="0"/>
          </a:p>
        </p:txBody>
      </p:sp>
      <p:sp>
        <p:nvSpPr>
          <p:cNvPr id="11" name="Slide Number Placeholder 10"/>
          <p:cNvSpPr>
            <a:spLocks noGrp="1"/>
          </p:cNvSpPr>
          <p:nvPr>
            <p:ph type="sldNum" sz="quarter" idx="4"/>
          </p:nvPr>
        </p:nvSpPr>
        <p:spPr bwMode="gray">
          <a:xfrm>
            <a:off x="6614160" y="4828473"/>
            <a:ext cx="2133600" cy="274637"/>
          </a:xfrm>
          <a:prstGeom prst="rect">
            <a:avLst/>
          </a:prstGeom>
        </p:spPr>
        <p:txBody>
          <a:bodyPr vert="horz" lIns="91440" tIns="45720" rIns="91440" bIns="45720" rtlCol="0" anchor="ctr"/>
          <a:lstStyle>
            <a:lvl1pPr algn="r">
              <a:defRPr sz="900">
                <a:solidFill>
                  <a:schemeClr val="bg1">
                    <a:lumMod val="50000"/>
                  </a:schemeClr>
                </a:solidFill>
              </a:defRPr>
            </a:lvl1pPr>
          </a:lstStyle>
          <a:p>
            <a:fld id="{78EDB186-E548-4B74-B268-7B486CA3B678}" type="slidenum">
              <a:rPr lang="en-US" smtClean="0"/>
              <a:pPr/>
              <a:t>‹#›</a:t>
            </a:fld>
            <a:endParaRPr lang="en-US" dirty="0"/>
          </a:p>
        </p:txBody>
      </p:sp>
      <p:grpSp>
        <p:nvGrpSpPr>
          <p:cNvPr id="17" name="Group 16"/>
          <p:cNvGrpSpPr/>
          <p:nvPr userDrawn="1"/>
        </p:nvGrpSpPr>
        <p:grpSpPr bwMode="gray">
          <a:xfrm>
            <a:off x="467476" y="4796972"/>
            <a:ext cx="226302" cy="260764"/>
            <a:chOff x="467476" y="589876"/>
            <a:chExt cx="447664" cy="515836"/>
          </a:xfrm>
        </p:grpSpPr>
        <p:sp>
          <p:nvSpPr>
            <p:cNvPr id="18"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98607331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96" r:id="rId5"/>
    <p:sldLayoutId id="2147483897" r:id="rId6"/>
    <p:sldLayoutId id="2147483898" r:id="rId7"/>
    <p:sldLayoutId id="2147483884" r:id="rId8"/>
    <p:sldLayoutId id="214748388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rtl="0" eaLnBrk="1" latinLnBrk="0" hangingPunct="1">
        <a:lnSpc>
          <a:spcPct val="89000"/>
        </a:lnSpc>
        <a:spcBef>
          <a:spcPct val="0"/>
        </a:spcBef>
        <a:buNone/>
        <a:defRPr kumimoji="0" sz="2600" b="0" i="0" kern="120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p:titleStyle>
    <p:bodyStyle>
      <a:lvl1pPr marL="173038" indent="-173038" algn="l" rtl="0" eaLnBrk="1" latinLnBrk="0" hangingPunct="1">
        <a:lnSpc>
          <a:spcPct val="90000"/>
        </a:lnSpc>
        <a:spcBef>
          <a:spcPts val="1200"/>
        </a:spcBef>
        <a:buClr>
          <a:schemeClr val="accent1"/>
        </a:buClr>
        <a:buSzPct val="100000"/>
        <a:buFont typeface="Arial" panose="020B0604020202020204" pitchFamily="34" charset="0"/>
        <a:buChar char="•"/>
        <a:defRPr kumimoji="0" sz="2200" kern="1200">
          <a:solidFill>
            <a:schemeClr val="bg1"/>
          </a:solidFill>
          <a:latin typeface="+mn-lt"/>
          <a:ea typeface="Open Sans" pitchFamily="34" charset="0"/>
          <a:cs typeface="Open Sans" pitchFamily="34" charset="0"/>
        </a:defRPr>
      </a:lvl1pPr>
      <a:lvl2pPr marL="461963" indent="-187325" algn="l" rtl="0" eaLnBrk="1" latinLnBrk="0" hangingPunct="1">
        <a:lnSpc>
          <a:spcPct val="90000"/>
        </a:lnSpc>
        <a:spcBef>
          <a:spcPts val="500"/>
        </a:spcBef>
        <a:buClr>
          <a:schemeClr val="accent1"/>
        </a:buClr>
        <a:buSzPct val="100000"/>
        <a:buFont typeface="Arial" panose="020B0604020202020204" pitchFamily="34" charset="0"/>
        <a:buChar char="‒"/>
        <a:defRPr kumimoji="0" sz="2000" kern="1200">
          <a:solidFill>
            <a:schemeClr val="bg1"/>
          </a:solidFill>
          <a:latin typeface="+mn-lt"/>
          <a:ea typeface="Open Sans" pitchFamily="34" charset="0"/>
          <a:cs typeface="Open Sans" pitchFamily="34" charset="0"/>
        </a:defRPr>
      </a:lvl2pPr>
      <a:lvl3pPr marL="741363" indent="-147638" algn="l" rtl="0" eaLnBrk="1" latinLnBrk="0" hangingPunct="1">
        <a:lnSpc>
          <a:spcPct val="90000"/>
        </a:lnSpc>
        <a:spcBef>
          <a:spcPts val="500"/>
        </a:spcBef>
        <a:buClr>
          <a:schemeClr val="accent1"/>
        </a:buClr>
        <a:buSzPct val="100000"/>
        <a:buFont typeface="Arial" panose="020B0604020202020204" pitchFamily="34" charset="0"/>
        <a:buChar char="•"/>
        <a:defRPr kumimoji="0" sz="1800" kern="1200">
          <a:solidFill>
            <a:schemeClr val="bg1"/>
          </a:solidFill>
          <a:latin typeface="+mn-lt"/>
          <a:ea typeface="Open Sans" pitchFamily="34" charset="0"/>
          <a:cs typeface="Open Sans" pitchFamily="34" charset="0"/>
        </a:defRPr>
      </a:lvl3pPr>
      <a:lvl4pPr marL="1030288" indent="-161925" algn="l" rtl="0" eaLnBrk="1" latinLnBrk="0" hangingPunct="1">
        <a:lnSpc>
          <a:spcPct val="90000"/>
        </a:lnSpc>
        <a:spcBef>
          <a:spcPts val="500"/>
        </a:spcBef>
        <a:buClr>
          <a:schemeClr val="accent1"/>
        </a:buClr>
        <a:buSzPct val="100000"/>
        <a:buFont typeface="Arial" panose="020B0604020202020204" pitchFamily="34" charset="0"/>
        <a:buChar char="‒"/>
        <a:defRPr kumimoji="0" sz="1600" kern="1200">
          <a:solidFill>
            <a:schemeClr val="bg1"/>
          </a:solidFill>
          <a:latin typeface="+mn-lt"/>
          <a:ea typeface="Open Sans" pitchFamily="34" charset="0"/>
          <a:cs typeface="Open Sans" pitchFamily="34" charset="0"/>
        </a:defRPr>
      </a:lvl4pPr>
      <a:lvl5pPr marL="1319213" indent="-176213" algn="l" rtl="0" eaLnBrk="1" latinLnBrk="0" hangingPunct="1">
        <a:lnSpc>
          <a:spcPct val="90000"/>
        </a:lnSpc>
        <a:spcBef>
          <a:spcPts val="500"/>
        </a:spcBef>
        <a:buClr>
          <a:schemeClr val="accent1"/>
        </a:buClr>
        <a:buFont typeface="Arial" panose="020B0604020202020204" pitchFamily="34" charset="0"/>
        <a:buChar char="•"/>
        <a:defRPr kumimoji="0" sz="1400" kern="1200">
          <a:solidFill>
            <a:schemeClr val="bg1"/>
          </a:solidFill>
          <a:latin typeface="+mn-lt"/>
          <a:ea typeface="Open Sans" pitchFamily="34" charset="0"/>
          <a:cs typeface="Open Sans"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9.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0.png"/><Relationship Id="rId5" Type="http://schemas.microsoft.com/office/2007/relationships/hdphoto" Target="../media/hdphoto8.wdp"/><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5.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7.png"/><Relationship Id="rId17" Type="http://schemas.openxmlformats.org/officeDocument/2006/relationships/image" Target="../media/image49.png"/><Relationship Id="rId2" Type="http://schemas.openxmlformats.org/officeDocument/2006/relationships/image" Target="../media/image41.png"/><Relationship Id="rId16"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52.jpeg"/><Relationship Id="rId11" Type="http://schemas.openxmlformats.org/officeDocument/2006/relationships/image" Target="../media/image54.jpeg"/><Relationship Id="rId5" Type="http://schemas.openxmlformats.org/officeDocument/2006/relationships/image" Target="../media/image43.png"/><Relationship Id="rId15" Type="http://schemas.openxmlformats.org/officeDocument/2006/relationships/image" Target="../media/image56.png"/><Relationship Id="rId10" Type="http://schemas.openxmlformats.org/officeDocument/2006/relationships/image" Target="../media/image46.png"/><Relationship Id="rId4" Type="http://schemas.openxmlformats.org/officeDocument/2006/relationships/image" Target="../media/image51.jpeg"/><Relationship Id="rId9" Type="http://schemas.openxmlformats.org/officeDocument/2006/relationships/image" Target="../media/image45.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9.png"/><Relationship Id="rId1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8.jpeg"/><Relationship Id="rId17" Type="http://schemas.openxmlformats.org/officeDocument/2006/relationships/image" Target="../media/image63.png"/><Relationship Id="rId2" Type="http://schemas.openxmlformats.org/officeDocument/2006/relationships/image" Target="../media/image41.png"/><Relationship Id="rId16" Type="http://schemas.openxmlformats.org/officeDocument/2006/relationships/image" Target="../media/image62.jpeg"/><Relationship Id="rId20" Type="http://schemas.microsoft.com/office/2007/relationships/hdphoto" Target="../media/hdphoto10.wdp"/><Relationship Id="rId1" Type="http://schemas.openxmlformats.org/officeDocument/2006/relationships/slideLayout" Target="../slideLayouts/slideLayout9.xml"/><Relationship Id="rId6" Type="http://schemas.openxmlformats.org/officeDocument/2006/relationships/image" Target="../media/image45.png"/><Relationship Id="rId11" Type="http://schemas.openxmlformats.org/officeDocument/2006/relationships/image" Target="../media/image57.jpeg"/><Relationship Id="rId5" Type="http://schemas.openxmlformats.org/officeDocument/2006/relationships/image" Target="../media/image44.png"/><Relationship Id="rId15" Type="http://schemas.openxmlformats.org/officeDocument/2006/relationships/image" Target="../media/image61.png"/><Relationship Id="rId10" Type="http://schemas.openxmlformats.org/officeDocument/2006/relationships/image" Target="../media/image49.png"/><Relationship Id="rId19" Type="http://schemas.openxmlformats.org/officeDocument/2006/relationships/image" Target="../media/image64.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63.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11" Type="http://schemas.microsoft.com/office/2007/relationships/hdphoto" Target="../media/hdphoto11.wdp"/><Relationship Id="rId5" Type="http://schemas.openxmlformats.org/officeDocument/2006/relationships/image" Target="../media/image44.png"/><Relationship Id="rId10" Type="http://schemas.openxmlformats.org/officeDocument/2006/relationships/image" Target="../media/image65.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63.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11" Type="http://schemas.microsoft.com/office/2007/relationships/hdphoto" Target="../media/hdphoto11.wdp"/><Relationship Id="rId5" Type="http://schemas.openxmlformats.org/officeDocument/2006/relationships/image" Target="../media/image44.png"/><Relationship Id="rId15" Type="http://schemas.microsoft.com/office/2007/relationships/hdphoto" Target="../media/hdphoto12.wdp"/><Relationship Id="rId10" Type="http://schemas.openxmlformats.org/officeDocument/2006/relationships/image" Target="../media/image65.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8.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romium.com/" TargetMode="External"/><Relationship Id="rId2" Type="http://schemas.openxmlformats.org/officeDocument/2006/relationships/hyperlink" Target="mailto:sales-info@bromium.com" TargetMode="External"/><Relationship Id="rId1" Type="http://schemas.openxmlformats.org/officeDocument/2006/relationships/slideLayout" Target="../slideLayouts/slideLayout3.xml"/><Relationship Id="rId6" Type="http://schemas.microsoft.com/office/2007/relationships/hdphoto" Target="../media/hdphoto13.wdp"/><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jpeg"/><Relationship Id="rId11" Type="http://schemas.openxmlformats.org/officeDocument/2006/relationships/image" Target="../media/image35.png"/><Relationship Id="rId5" Type="http://schemas.openxmlformats.org/officeDocument/2006/relationships/image" Target="../media/image30.gif"/><Relationship Id="rId10" Type="http://schemas.microsoft.com/office/2007/relationships/hdphoto" Target="../media/hdphoto4.wdp"/><Relationship Id="rId4" Type="http://schemas.openxmlformats.org/officeDocument/2006/relationships/image" Target="../media/image29.jpe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5.wdp"/><Relationship Id="rId3" Type="http://schemas.openxmlformats.org/officeDocument/2006/relationships/image" Target="../media/image36.png"/><Relationship Id="rId7" Type="http://schemas.openxmlformats.org/officeDocument/2006/relationships/image" Target="../media/image31.jpeg"/><Relationship Id="rId12"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0.gif"/><Relationship Id="rId11" Type="http://schemas.microsoft.com/office/2007/relationships/hdphoto" Target="../media/hdphoto4.wdp"/><Relationship Id="rId5" Type="http://schemas.openxmlformats.org/officeDocument/2006/relationships/image" Target="../media/image29.jpeg"/><Relationship Id="rId15" Type="http://schemas.openxmlformats.org/officeDocument/2006/relationships/image" Target="../media/image19.png"/><Relationship Id="rId10" Type="http://schemas.openxmlformats.org/officeDocument/2006/relationships/image" Target="../media/image34.png"/><Relationship Id="rId4" Type="http://schemas.microsoft.com/office/2007/relationships/hdphoto" Target="../media/hdphoto6.wdp"/><Relationship Id="rId9" Type="http://schemas.openxmlformats.org/officeDocument/2006/relationships/image" Target="../media/image33.png"/><Relationship Id="rId14" Type="http://schemas.openxmlformats.org/officeDocument/2006/relationships/image" Target="../media/image3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703" y="1956333"/>
            <a:ext cx="5128757" cy="972942"/>
          </a:xfrm>
        </p:spPr>
        <p:txBody>
          <a:bodyPr/>
          <a:lstStyle/>
          <a:p>
            <a:r>
              <a:rPr lang="en-US" dirty="0" smtClean="0"/>
              <a:t>Making All Client Side</a:t>
            </a:r>
            <a:br>
              <a:rPr lang="en-US" dirty="0" smtClean="0"/>
            </a:br>
            <a:r>
              <a:rPr lang="en-US" dirty="0" smtClean="0"/>
              <a:t>Java Secure</a:t>
            </a:r>
            <a:endParaRPr lang="en-US" dirty="0"/>
          </a:p>
        </p:txBody>
      </p:sp>
      <p:sp>
        <p:nvSpPr>
          <p:cNvPr id="4" name="Text Placeholder 3"/>
          <p:cNvSpPr>
            <a:spLocks noGrp="1"/>
          </p:cNvSpPr>
          <p:nvPr>
            <p:ph type="body" sz="quarter" idx="10"/>
          </p:nvPr>
        </p:nvSpPr>
        <p:spPr/>
        <p:txBody>
          <a:bodyPr/>
          <a:lstStyle/>
          <a:p>
            <a:r>
              <a:rPr lang="en-US" dirty="0" smtClean="0"/>
              <a:t>Bill Gardner</a:t>
            </a:r>
          </a:p>
          <a:p>
            <a:r>
              <a:rPr lang="en-US" dirty="0" smtClean="0"/>
              <a:t>Sr. Director Products</a:t>
            </a:r>
            <a:endParaRPr lang="en-US" dirty="0" smtClean="0"/>
          </a:p>
          <a:p>
            <a:r>
              <a:rPr lang="en-US" dirty="0" smtClean="0"/>
              <a:t>September 2014</a:t>
            </a:r>
            <a:endParaRPr lang="en-US" dirty="0" smtClean="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43794" y="2391625"/>
            <a:ext cx="2774672" cy="234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foregroundMark x1="60286" y1="47957" x2="50857" y2="33763"/>
                        <a14:foregroundMark x1="23429" y1="58925" x2="43714" y2="60430"/>
                        <a14:foregroundMark x1="32286" y1="69247" x2="44857" y2="68817"/>
                        <a14:foregroundMark x1="89429" y1="64086" x2="93714" y2="57634"/>
                        <a14:foregroundMark x1="76571" y1="70323" x2="82857" y2="67312"/>
                        <a14:foregroundMark x1="78571" y1="52903" x2="82571" y2="52688"/>
                        <a14:foregroundMark x1="32857" y1="78065" x2="50000" y2="78925"/>
                        <a14:foregroundMark x1="8000" y1="86882" x2="40571" y2="89892"/>
                        <a14:foregroundMark x1="62857" y1="94194" x2="78571" y2="92473"/>
                      </a14:backgroundRemoval>
                    </a14:imgEffect>
                    <a14:imgEffect>
                      <a14:artisticPastelsSmooth/>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548716" y="2202876"/>
            <a:ext cx="992880" cy="1244814"/>
          </a:xfrm>
          <a:prstGeom prst="rect">
            <a:avLst/>
          </a:prstGeom>
          <a:noFill/>
          <a:ln>
            <a:noFill/>
          </a:ln>
          <a:effectLst>
            <a:softEdge rad="0"/>
          </a:effectLst>
          <a:scene3d>
            <a:camera prst="orthographicFront">
              <a:rot lat="300000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steam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336" y="877223"/>
            <a:ext cx="1648410" cy="189152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817" y="897065"/>
            <a:ext cx="1842626" cy="1891520"/>
          </a:xfrm>
          <a:prstGeom prst="rect">
            <a:avLst/>
          </a:prstGeom>
        </p:spPr>
      </p:pic>
      <p:pic>
        <p:nvPicPr>
          <p:cNvPr id="12" name="Picture 11" descr="steam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1294" y="809099"/>
            <a:ext cx="1984092" cy="1891520"/>
          </a:xfrm>
          <a:prstGeom prst="rect">
            <a:avLst/>
          </a:prstGeom>
        </p:spPr>
      </p:pic>
      <p:pic>
        <p:nvPicPr>
          <p:cNvPr id="13" name="Picture 12" descr="steam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364" y="942090"/>
            <a:ext cx="1818538" cy="189152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3661" y="901700"/>
            <a:ext cx="1824435" cy="2080129"/>
          </a:xfrm>
          <a:prstGeom prst="rect">
            <a:avLst/>
          </a:prstGeom>
        </p:spPr>
      </p:pic>
      <p:pic>
        <p:nvPicPr>
          <p:cNvPr id="15" name="Picture 14" descr="steam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775" y="942090"/>
            <a:ext cx="1391715" cy="2113266"/>
          </a:xfrm>
          <a:prstGeom prst="rect">
            <a:avLst/>
          </a:prstGeom>
        </p:spPr>
      </p:pic>
      <p:sp>
        <p:nvSpPr>
          <p:cNvPr id="18" name="Slide Number Placeholder 17"/>
          <p:cNvSpPr>
            <a:spLocks noGrp="1"/>
          </p:cNvSpPr>
          <p:nvPr>
            <p:ph type="sldNum" sz="quarter" idx="4"/>
          </p:nvPr>
        </p:nvSpPr>
        <p:spPr/>
        <p:txBody>
          <a:bodyPr/>
          <a:lstStyle/>
          <a:p>
            <a:fld id="{78EDB186-E548-4B74-B268-7B486CA3B678}" type="slidenum">
              <a:rPr lang="en-US" smtClean="0"/>
              <a:pPr/>
              <a:t>1</a:t>
            </a:fld>
            <a:endParaRPr lang="en-US" dirty="0"/>
          </a:p>
        </p:txBody>
      </p:sp>
    </p:spTree>
    <p:extLst>
      <p:ext uri="{BB962C8B-B14F-4D97-AF65-F5344CB8AC3E}">
        <p14:creationId xmlns:p14="http://schemas.microsoft.com/office/powerpoint/2010/main" val="188222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2" presetClass="entr" presetSubtype="4"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par>
                                <p:cTn id="11" presetID="22" presetClass="entr" presetSubtype="4" fill="hold" nodeType="withEffect">
                                  <p:stCondLst>
                                    <p:cond delay="6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1000"/>
                                        <p:tgtEl>
                                          <p:spTgt spid="12"/>
                                        </p:tgtEl>
                                      </p:cBhvr>
                                    </p:animEffect>
                                  </p:childTnLst>
                                </p:cTn>
                              </p:par>
                            </p:childTnLst>
                          </p:cTn>
                        </p:par>
                        <p:par>
                          <p:cTn id="14" fill="hold">
                            <p:stCondLst>
                              <p:cond delay="1600"/>
                            </p:stCondLst>
                            <p:childTnLst>
                              <p:par>
                                <p:cTn id="15" presetID="22" presetClass="entr" presetSubtype="4" fill="hold" nodeType="afterEffect">
                                  <p:stCondLst>
                                    <p:cond delay="90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par>
                                <p:cTn id="18" presetID="22" presetClass="entr" presetSubtype="4" fill="hold" nodeType="withEffect">
                                  <p:stCondLst>
                                    <p:cond delay="120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1000"/>
                                        <p:tgtEl>
                                          <p:spTgt spid="14"/>
                                        </p:tgtEl>
                                      </p:cBhvr>
                                    </p:animEffect>
                                  </p:childTnLst>
                                </p:cTn>
                              </p:par>
                              <p:par>
                                <p:cTn id="21" presetID="22" presetClass="entr" presetSubtype="4" fill="hold"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cTn>
                              </p:par>
                            </p:childTnLst>
                          </p:cTn>
                        </p:par>
                        <p:par>
                          <p:cTn id="24" fill="hold">
                            <p:stCondLst>
                              <p:cond delay="4100"/>
                            </p:stCondLst>
                            <p:childTnLst>
                              <p:par>
                                <p:cTn id="25" presetID="10" presetClass="exit" presetSubtype="0" fill="hold" nodeType="afterEffect">
                                  <p:stCondLst>
                                    <p:cond delay="0"/>
                                  </p:stCondLst>
                                  <p:childTnLst>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par>
                                <p:cTn id="28" presetID="10" presetClass="exit" presetSubtype="0" fill="hold" nodeType="withEffect">
                                  <p:stCondLst>
                                    <p:cond delay="100"/>
                                  </p:stCondLst>
                                  <p:childTnLst>
                                    <p:animEffect transition="out" filter="fade">
                                      <p:cBhvr>
                                        <p:cTn id="29" dur="1000"/>
                                        <p:tgtEl>
                                          <p:spTgt spid="11"/>
                                        </p:tgtEl>
                                      </p:cBhvr>
                                    </p:animEffect>
                                    <p:set>
                                      <p:cBhvr>
                                        <p:cTn id="30" dur="1" fill="hold">
                                          <p:stCondLst>
                                            <p:cond delay="999"/>
                                          </p:stCondLst>
                                        </p:cTn>
                                        <p:tgtEl>
                                          <p:spTgt spid="11"/>
                                        </p:tgtEl>
                                        <p:attrNameLst>
                                          <p:attrName>style.visibility</p:attrName>
                                        </p:attrNameLst>
                                      </p:cBhvr>
                                      <p:to>
                                        <p:strVal val="hidden"/>
                                      </p:to>
                                    </p:set>
                                  </p:childTnLst>
                                </p:cTn>
                              </p:par>
                              <p:par>
                                <p:cTn id="31" presetID="10" presetClass="exit" presetSubtype="0" fill="hold" nodeType="withEffect">
                                  <p:stCondLst>
                                    <p:cond delay="200"/>
                                  </p:stCondLst>
                                  <p:childTnLst>
                                    <p:animEffect transition="out" filter="fade">
                                      <p:cBhvr>
                                        <p:cTn id="32" dur="1000"/>
                                        <p:tgtEl>
                                          <p:spTgt spid="12"/>
                                        </p:tgtEl>
                                      </p:cBhvr>
                                    </p:animEffect>
                                    <p:set>
                                      <p:cBhvr>
                                        <p:cTn id="33" dur="1" fill="hold">
                                          <p:stCondLst>
                                            <p:cond delay="999"/>
                                          </p:stCondLst>
                                        </p:cTn>
                                        <p:tgtEl>
                                          <p:spTgt spid="12"/>
                                        </p:tgtEl>
                                        <p:attrNameLst>
                                          <p:attrName>style.visibility</p:attrName>
                                        </p:attrNameLst>
                                      </p:cBhvr>
                                      <p:to>
                                        <p:strVal val="hidden"/>
                                      </p:to>
                                    </p:set>
                                  </p:childTnLst>
                                </p:cTn>
                              </p:par>
                              <p:par>
                                <p:cTn id="34" presetID="10" presetClass="exit" presetSubtype="0" fill="hold" nodeType="withEffect">
                                  <p:stCondLst>
                                    <p:cond delay="300"/>
                                  </p:stCondLst>
                                  <p:childTnLst>
                                    <p:animEffect transition="out" filter="fade">
                                      <p:cBhvr>
                                        <p:cTn id="35" dur="1000"/>
                                        <p:tgtEl>
                                          <p:spTgt spid="13"/>
                                        </p:tgtEl>
                                      </p:cBhvr>
                                    </p:animEffect>
                                    <p:set>
                                      <p:cBhvr>
                                        <p:cTn id="36"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57" b="17876"/>
          <a:stretch/>
        </p:blipFill>
        <p:spPr bwMode="auto">
          <a:xfrm>
            <a:off x="0" y="901699"/>
            <a:ext cx="9144000" cy="42418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mtClean="0"/>
              <a:t>A Better Idea</a:t>
            </a:r>
            <a:endParaRPr lang="en-US" dirty="0"/>
          </a:p>
        </p:txBody>
      </p:sp>
      <p:grpSp>
        <p:nvGrpSpPr>
          <p:cNvPr id="6" name="Group 5"/>
          <p:cNvGrpSpPr/>
          <p:nvPr/>
        </p:nvGrpSpPr>
        <p:grpSpPr bwMode="gray">
          <a:xfrm>
            <a:off x="467476" y="4796972"/>
            <a:ext cx="226302" cy="260764"/>
            <a:chOff x="467476" y="589876"/>
            <a:chExt cx="447664" cy="515836"/>
          </a:xfrm>
        </p:grpSpPr>
        <p:sp>
          <p:nvSpPr>
            <p:cNvPr id="7"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3"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solidFill>
                  <a:schemeClr val="bg1">
                    <a:lumMod val="50000"/>
                  </a:schemeClr>
                </a:solidFill>
              </a:rPr>
              <a:pPr/>
              <a:t>10</a:t>
            </a:fld>
            <a:endParaRPr lang="en-US" dirty="0">
              <a:solidFill>
                <a:schemeClr val="bg1">
                  <a:lumMod val="50000"/>
                </a:schemeClr>
              </a:solidFill>
            </a:endParaRPr>
          </a:p>
        </p:txBody>
      </p:sp>
      <p:sp>
        <p:nvSpPr>
          <p:cNvPr id="4" name="TextBox 3"/>
          <p:cNvSpPr txBox="1"/>
          <p:nvPr/>
        </p:nvSpPr>
        <p:spPr>
          <a:xfrm>
            <a:off x="2411730" y="1291590"/>
            <a:ext cx="4423410" cy="646331"/>
          </a:xfrm>
          <a:prstGeom prst="rect">
            <a:avLst/>
          </a:prstGeom>
          <a:noFill/>
        </p:spPr>
        <p:txBody>
          <a:bodyPr wrap="square" rtlCol="0">
            <a:spAutoFit/>
          </a:bodyPr>
          <a:lstStyle/>
          <a:p>
            <a:pPr>
              <a:lnSpc>
                <a:spcPct val="90000"/>
              </a:lnSpc>
              <a:spcBef>
                <a:spcPts val="600"/>
              </a:spcBef>
            </a:pPr>
            <a:r>
              <a:rPr lang="en-US" sz="4000" b="1" dirty="0" smtClean="0"/>
              <a:t>Isolate the threat!</a:t>
            </a:r>
          </a:p>
        </p:txBody>
      </p:sp>
    </p:spTree>
    <p:extLst>
      <p:ext uri="{BB962C8B-B14F-4D97-AF65-F5344CB8AC3E}">
        <p14:creationId xmlns:p14="http://schemas.microsoft.com/office/powerpoint/2010/main" val="274154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rotWithShape="1">
          <a:blip r:embed="rId3">
            <a:extLst>
              <a:ext uri="{BEBA8EAE-BF5A-486C-A8C5-ECC9F3942E4B}">
                <a14:imgProps xmlns:a14="http://schemas.microsoft.com/office/drawing/2010/main">
                  <a14:imgLayer r:embed="rId4">
                    <a14:imgEffect>
                      <a14:backgroundRemoval t="293" b="99707" l="68" r="99593">
                        <a14:foregroundMark x1="27563" y1="47805" x2="27563" y2="47805"/>
                        <a14:foregroundMark x1="27970" y1="49659" x2="29192" y2="55707"/>
                        <a14:foregroundMark x1="38764" y1="55415" x2="38968" y2="50049"/>
                        <a14:foregroundMark x1="45961" y1="52683" x2="45961" y2="52683"/>
                        <a14:foregroundMark x1="51188" y1="53854" x2="51188" y2="53854"/>
                        <a14:foregroundMark x1="54175" y1="49659" x2="55737" y2="55610"/>
                        <a14:foregroundMark x1="62254" y1="55415" x2="62254" y2="44000"/>
                      </a14:backgroundRemoval>
                    </a14:imgEffect>
                  </a14:imgLayer>
                </a14:imgProps>
              </a:ext>
            </a:extLst>
          </a:blip>
          <a:srcRect b="25448"/>
          <a:stretch/>
        </p:blipFill>
        <p:spPr>
          <a:xfrm>
            <a:off x="1779973" y="996894"/>
            <a:ext cx="5611429" cy="2911078"/>
          </a:xfrm>
          <a:prstGeom prst="rect">
            <a:avLst/>
          </a:prstGeom>
        </p:spPr>
      </p:pic>
      <p:pic>
        <p:nvPicPr>
          <p:cNvPr id="57" name="Picture 56"/>
          <p:cNvPicPr>
            <a:picLocks noChangeAspect="1"/>
          </p:cNvPicPr>
          <p:nvPr/>
        </p:nvPicPr>
        <p:blipFill rotWithShape="1">
          <a:blip r:embed="rId3">
            <a:extLst>
              <a:ext uri="{BEBA8EAE-BF5A-486C-A8C5-ECC9F3942E4B}">
                <a14:imgProps xmlns:a14="http://schemas.microsoft.com/office/drawing/2010/main">
                  <a14:imgLayer r:embed="rId5">
                    <a14:imgEffect>
                      <a14:backgroundRemoval t="293" b="99707" l="68" r="99593">
                        <a14:foregroundMark x1="27563" y1="47805" x2="27563" y2="47805"/>
                        <a14:foregroundMark x1="27970" y1="49659" x2="29192" y2="55707"/>
                        <a14:foregroundMark x1="38764" y1="55415" x2="38968" y2="50049"/>
                        <a14:foregroundMark x1="45961" y1="52683" x2="45961" y2="52683"/>
                        <a14:foregroundMark x1="51188" y1="53854" x2="51188" y2="53854"/>
                        <a14:foregroundMark x1="54175" y1="49659" x2="55737" y2="55610"/>
                        <a14:foregroundMark x1="62254" y1="55415" x2="62254" y2="44000"/>
                      </a14:backgroundRemoval>
                    </a14:imgEffect>
                  </a14:imgLayer>
                </a14:imgProps>
              </a:ext>
            </a:extLst>
          </a:blip>
          <a:srcRect t="74987"/>
          <a:stretch/>
        </p:blipFill>
        <p:spPr>
          <a:xfrm>
            <a:off x="1789302" y="3889474"/>
            <a:ext cx="5611429" cy="976698"/>
          </a:xfrm>
          <a:prstGeom prst="rect">
            <a:avLst/>
          </a:prstGeom>
        </p:spPr>
      </p:pic>
      <p:sp>
        <p:nvSpPr>
          <p:cNvPr id="80" name="Arc 28"/>
          <p:cNvSpPr>
            <a:spLocks/>
          </p:cNvSpPr>
          <p:nvPr/>
        </p:nvSpPr>
        <p:spPr bwMode="auto">
          <a:xfrm>
            <a:off x="3376782" y="2236867"/>
            <a:ext cx="2373797" cy="1186899"/>
          </a:xfrm>
          <a:custGeom>
            <a:avLst/>
            <a:gdLst>
              <a:gd name="G0" fmla="+- 21600 0 0"/>
              <a:gd name="G1" fmla="+- 21600 0 0"/>
              <a:gd name="G2" fmla="+- 21600 0 0"/>
              <a:gd name="T0" fmla="*/ 0 w 43200"/>
              <a:gd name="T1" fmla="*/ 21600 h 21600"/>
              <a:gd name="T2" fmla="*/ 43200 w 43200"/>
              <a:gd name="T3" fmla="*/ 21600 h 21600"/>
              <a:gd name="T4" fmla="*/ 21600 w 43200"/>
              <a:gd name="T5" fmla="*/ 21600 h 21600"/>
            </a:gdLst>
            <a:ahLst/>
            <a:cxnLst>
              <a:cxn ang="0">
                <a:pos x="T0" y="T1"/>
              </a:cxn>
              <a:cxn ang="0">
                <a:pos x="T2" y="T3"/>
              </a:cxn>
              <a:cxn ang="0">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28575">
            <a:solidFill>
              <a:schemeClr val="accent2">
                <a:lumMod val="40000"/>
                <a:lumOff val="60000"/>
              </a:schemeClr>
            </a:solidFill>
            <a:round/>
            <a:headEnd/>
            <a:tailEnd/>
          </a:ln>
          <a:effectLst/>
          <a:extLst/>
        </p:spPr>
        <p:txBody>
          <a:bodyPr wrap="none" lIns="82124" tIns="41061" rIns="82124" bIns="41061" anchor="ctr"/>
          <a:lstStyle/>
          <a:p>
            <a:endParaRPr lang="en-US" dirty="0"/>
          </a:p>
        </p:txBody>
      </p:sp>
      <p:sp>
        <p:nvSpPr>
          <p:cNvPr id="20" name="Freeform 19"/>
          <p:cNvSpPr/>
          <p:nvPr/>
        </p:nvSpPr>
        <p:spPr>
          <a:xfrm>
            <a:off x="3613737" y="3164517"/>
            <a:ext cx="1893189" cy="471610"/>
          </a:xfrm>
          <a:custGeom>
            <a:avLst/>
            <a:gdLst>
              <a:gd name="connsiteX0" fmla="*/ 0 w 1896921"/>
              <a:gd name="connsiteY0" fmla="*/ 259385 h 471610"/>
              <a:gd name="connsiteX1" fmla="*/ 282966 w 1896921"/>
              <a:gd name="connsiteY1" fmla="*/ 259385 h 471610"/>
              <a:gd name="connsiteX2" fmla="*/ 495191 w 1896921"/>
              <a:gd name="connsiteY2" fmla="*/ 471610 h 471610"/>
              <a:gd name="connsiteX3" fmla="*/ 707416 w 1896921"/>
              <a:gd name="connsiteY3" fmla="*/ 259385 h 471610"/>
              <a:gd name="connsiteX4" fmla="*/ 1278588 w 1896921"/>
              <a:gd name="connsiteY4" fmla="*/ 259385 h 471610"/>
              <a:gd name="connsiteX5" fmla="*/ 1488192 w 1896921"/>
              <a:gd name="connsiteY5" fmla="*/ 0 h 471610"/>
              <a:gd name="connsiteX6" fmla="*/ 1695177 w 1896921"/>
              <a:gd name="connsiteY6" fmla="*/ 259385 h 471610"/>
              <a:gd name="connsiteX7" fmla="*/ 1896921 w 1896921"/>
              <a:gd name="connsiteY7" fmla="*/ 259385 h 471610"/>
              <a:gd name="connsiteX0" fmla="*/ 0 w 1906513"/>
              <a:gd name="connsiteY0" fmla="*/ 259385 h 471610"/>
              <a:gd name="connsiteX1" fmla="*/ 282966 w 1906513"/>
              <a:gd name="connsiteY1" fmla="*/ 259385 h 471610"/>
              <a:gd name="connsiteX2" fmla="*/ 495191 w 1906513"/>
              <a:gd name="connsiteY2" fmla="*/ 471610 h 471610"/>
              <a:gd name="connsiteX3" fmla="*/ 707416 w 1906513"/>
              <a:gd name="connsiteY3" fmla="*/ 259385 h 471610"/>
              <a:gd name="connsiteX4" fmla="*/ 1278588 w 1906513"/>
              <a:gd name="connsiteY4" fmla="*/ 259385 h 471610"/>
              <a:gd name="connsiteX5" fmla="*/ 1488192 w 1906513"/>
              <a:gd name="connsiteY5" fmla="*/ 0 h 471610"/>
              <a:gd name="connsiteX6" fmla="*/ 1695177 w 1906513"/>
              <a:gd name="connsiteY6" fmla="*/ 259385 h 471610"/>
              <a:gd name="connsiteX7" fmla="*/ 1906513 w 1906513"/>
              <a:gd name="connsiteY7" fmla="*/ 257004 h 47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6513" h="471610">
                <a:moveTo>
                  <a:pt x="0" y="259385"/>
                </a:moveTo>
                <a:lnTo>
                  <a:pt x="282966" y="259385"/>
                </a:lnTo>
                <a:lnTo>
                  <a:pt x="495191" y="471610"/>
                </a:lnTo>
                <a:lnTo>
                  <a:pt x="707416" y="259385"/>
                </a:lnTo>
                <a:lnTo>
                  <a:pt x="1278588" y="259385"/>
                </a:lnTo>
                <a:lnTo>
                  <a:pt x="1488192" y="0"/>
                </a:lnTo>
                <a:lnTo>
                  <a:pt x="1695177" y="259385"/>
                </a:lnTo>
                <a:lnTo>
                  <a:pt x="1906513" y="257004"/>
                </a:lnTo>
              </a:path>
            </a:pathLst>
          </a:cu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err="1" smtClean="0"/>
              <a:t>Bromium</a:t>
            </a:r>
            <a:r>
              <a:rPr lang="en-US" dirty="0" smtClean="0"/>
              <a:t> </a:t>
            </a:r>
            <a:r>
              <a:rPr lang="en-US" dirty="0" err="1" smtClean="0"/>
              <a:t>vSentry</a:t>
            </a:r>
            <a:r>
              <a:rPr lang="en-US" dirty="0" smtClean="0"/>
              <a:t>:</a:t>
            </a:r>
            <a:br>
              <a:rPr lang="en-US" dirty="0" smtClean="0"/>
            </a:br>
            <a:r>
              <a:rPr lang="en-US" sz="2200" dirty="0" smtClean="0">
                <a:solidFill>
                  <a:schemeClr val="bg1"/>
                </a:solidFill>
              </a:rPr>
              <a:t>Hardware-isolation for Untrusted Tasks</a:t>
            </a:r>
            <a:endParaRPr lang="en-US" sz="2200" dirty="0">
              <a:solidFill>
                <a:schemeClr val="bg1"/>
              </a:solidFill>
            </a:endParaRPr>
          </a:p>
        </p:txBody>
      </p:sp>
      <p:sp>
        <p:nvSpPr>
          <p:cNvPr id="4" name="Slide Number Placeholder 3"/>
          <p:cNvSpPr>
            <a:spLocks noGrp="1"/>
          </p:cNvSpPr>
          <p:nvPr>
            <p:ph type="sldNum" sz="quarter" idx="4"/>
          </p:nvPr>
        </p:nvSpPr>
        <p:spPr/>
        <p:txBody>
          <a:bodyPr/>
          <a:lstStyle/>
          <a:p>
            <a:fld id="{78EDB186-E548-4B74-B268-7B486CA3B678}" type="slidenum">
              <a:rPr lang="en-US" smtClean="0"/>
              <a:pPr/>
              <a:t>11</a:t>
            </a:fld>
            <a:endParaRPr lang="en-US" dirty="0"/>
          </a:p>
        </p:txBody>
      </p:sp>
      <p:sp>
        <p:nvSpPr>
          <p:cNvPr id="81" name="Oval 29"/>
          <p:cNvSpPr>
            <a:spLocks noChangeArrowheads="1"/>
          </p:cNvSpPr>
          <p:nvPr/>
        </p:nvSpPr>
        <p:spPr bwMode="auto">
          <a:xfrm>
            <a:off x="3542301" y="2405078"/>
            <a:ext cx="2042758" cy="2040066"/>
          </a:xfrm>
          <a:prstGeom prst="ellipse">
            <a:avLst/>
          </a:prstGeom>
          <a:noFill/>
          <a:ln w="57150" algn="ctr">
            <a:solidFill>
              <a:schemeClr val="accent1">
                <a:lumMod val="75000"/>
              </a:schemeClr>
            </a:solidFill>
            <a:round/>
            <a:headEnd/>
            <a:tailEnd/>
          </a:ln>
          <a:effectLst/>
        </p:spPr>
        <p:txBody>
          <a:bodyPr wrap="none" lIns="82124" tIns="41061" rIns="82124" bIns="41061" anchor="ctr"/>
          <a:lstStyle/>
          <a:p>
            <a:endParaRPr lang="en-US" dirty="0"/>
          </a:p>
        </p:txBody>
      </p:sp>
      <p:sp>
        <p:nvSpPr>
          <p:cNvPr id="85" name="Line 24"/>
          <p:cNvSpPr>
            <a:spLocks noChangeShapeType="1"/>
          </p:cNvSpPr>
          <p:nvPr/>
        </p:nvSpPr>
        <p:spPr bwMode="auto">
          <a:xfrm rot="5400000">
            <a:off x="2893679" y="2928563"/>
            <a:ext cx="0" cy="966205"/>
          </a:xfrm>
          <a:prstGeom prst="line">
            <a:avLst/>
          </a:prstGeom>
          <a:noFill/>
          <a:ln w="28575">
            <a:solidFill>
              <a:schemeClr val="accent2">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86" name="Oval 31"/>
          <p:cNvSpPr>
            <a:spLocks noChangeArrowheads="1"/>
          </p:cNvSpPr>
          <p:nvPr/>
        </p:nvSpPr>
        <p:spPr bwMode="auto">
          <a:xfrm>
            <a:off x="3294694" y="3329578"/>
            <a:ext cx="170903" cy="170903"/>
          </a:xfrm>
          <a:prstGeom prst="ellipse">
            <a:avLst/>
          </a:prstGeom>
          <a:solidFill>
            <a:schemeClr val="bg1"/>
          </a:solidFill>
          <a:ln w="28575" algn="ctr">
            <a:solidFill>
              <a:schemeClr val="accent2">
                <a:lumMod val="40000"/>
                <a:lumOff val="60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93" name="Line 26"/>
          <p:cNvSpPr>
            <a:spLocks noChangeShapeType="1"/>
          </p:cNvSpPr>
          <p:nvPr/>
        </p:nvSpPr>
        <p:spPr bwMode="auto">
          <a:xfrm rot="18360000">
            <a:off x="3227408" y="2219376"/>
            <a:ext cx="137260" cy="740129"/>
          </a:xfrm>
          <a:prstGeom prst="line">
            <a:avLst/>
          </a:prstGeom>
          <a:noFill/>
          <a:ln w="28575">
            <a:solidFill>
              <a:schemeClr val="accent2">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94" name="Oval 34"/>
          <p:cNvSpPr>
            <a:spLocks noChangeArrowheads="1"/>
          </p:cNvSpPr>
          <p:nvPr/>
        </p:nvSpPr>
        <p:spPr bwMode="auto">
          <a:xfrm>
            <a:off x="3522114" y="2649996"/>
            <a:ext cx="170903" cy="170903"/>
          </a:xfrm>
          <a:prstGeom prst="ellipse">
            <a:avLst/>
          </a:prstGeom>
          <a:solidFill>
            <a:schemeClr val="bg1"/>
          </a:solidFill>
          <a:ln w="28575" algn="ctr">
            <a:solidFill>
              <a:schemeClr val="accent2">
                <a:lumMod val="40000"/>
                <a:lumOff val="60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101" name="Line 23"/>
          <p:cNvSpPr>
            <a:spLocks noChangeShapeType="1"/>
          </p:cNvSpPr>
          <p:nvPr/>
        </p:nvSpPr>
        <p:spPr bwMode="auto">
          <a:xfrm rot="20520000">
            <a:off x="4130375" y="1915247"/>
            <a:ext cx="0" cy="355262"/>
          </a:xfrm>
          <a:prstGeom prst="line">
            <a:avLst/>
          </a:prstGeom>
          <a:noFill/>
          <a:ln w="28575">
            <a:solidFill>
              <a:schemeClr val="accent2">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102" name="Oval 35"/>
          <p:cNvSpPr>
            <a:spLocks noChangeArrowheads="1"/>
          </p:cNvSpPr>
          <p:nvPr/>
        </p:nvSpPr>
        <p:spPr bwMode="auto">
          <a:xfrm>
            <a:off x="4114227" y="2209953"/>
            <a:ext cx="170903" cy="170903"/>
          </a:xfrm>
          <a:prstGeom prst="ellipse">
            <a:avLst/>
          </a:prstGeom>
          <a:solidFill>
            <a:schemeClr val="bg1"/>
          </a:solidFill>
          <a:ln w="28575" algn="ctr">
            <a:solidFill>
              <a:schemeClr val="accent2">
                <a:lumMod val="40000"/>
                <a:lumOff val="60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109" name="Line 27"/>
          <p:cNvSpPr>
            <a:spLocks noChangeShapeType="1"/>
          </p:cNvSpPr>
          <p:nvPr/>
        </p:nvSpPr>
        <p:spPr bwMode="auto">
          <a:xfrm rot="1080000" flipH="1">
            <a:off x="4992964" y="1913900"/>
            <a:ext cx="0" cy="384867"/>
          </a:xfrm>
          <a:prstGeom prst="line">
            <a:avLst/>
          </a:prstGeom>
          <a:noFill/>
          <a:ln w="28575">
            <a:solidFill>
              <a:schemeClr val="accent2">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110" name="Oval 36"/>
          <p:cNvSpPr>
            <a:spLocks noChangeArrowheads="1"/>
          </p:cNvSpPr>
          <p:nvPr/>
        </p:nvSpPr>
        <p:spPr bwMode="auto">
          <a:xfrm>
            <a:off x="4844938" y="2205915"/>
            <a:ext cx="170903" cy="170902"/>
          </a:xfrm>
          <a:prstGeom prst="ellipse">
            <a:avLst/>
          </a:prstGeom>
          <a:solidFill>
            <a:schemeClr val="bg1"/>
          </a:solidFill>
          <a:ln w="28575" algn="ctr">
            <a:solidFill>
              <a:schemeClr val="accent2">
                <a:lumMod val="40000"/>
                <a:lumOff val="60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125" name="Line 22"/>
          <p:cNvSpPr>
            <a:spLocks noChangeShapeType="1"/>
          </p:cNvSpPr>
          <p:nvPr/>
        </p:nvSpPr>
        <p:spPr bwMode="auto">
          <a:xfrm rot="5400000">
            <a:off x="6331915" y="2834364"/>
            <a:ext cx="0" cy="1162676"/>
          </a:xfrm>
          <a:prstGeom prst="line">
            <a:avLst/>
          </a:prstGeom>
          <a:noFill/>
          <a:ln w="28575">
            <a:solidFill>
              <a:schemeClr val="accent2">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126" name="Oval 32"/>
          <p:cNvSpPr>
            <a:spLocks noChangeArrowheads="1"/>
          </p:cNvSpPr>
          <p:nvPr/>
        </p:nvSpPr>
        <p:spPr bwMode="auto">
          <a:xfrm>
            <a:off x="5660416" y="3329578"/>
            <a:ext cx="170903" cy="170903"/>
          </a:xfrm>
          <a:prstGeom prst="ellipse">
            <a:avLst/>
          </a:prstGeom>
          <a:solidFill>
            <a:schemeClr val="bg1"/>
          </a:solidFill>
          <a:ln w="28575" algn="ctr">
            <a:solidFill>
              <a:schemeClr val="accent2">
                <a:lumMod val="40000"/>
                <a:lumOff val="60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pic>
        <p:nvPicPr>
          <p:cNvPr id="1029" name="Picture 5"/>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t="50199" b="1"/>
          <a:stretch/>
        </p:blipFill>
        <p:spPr bwMode="auto">
          <a:xfrm>
            <a:off x="3612499" y="3423766"/>
            <a:ext cx="1894940" cy="95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622553" y="2487699"/>
            <a:ext cx="1865376" cy="1874520"/>
            <a:chOff x="3622553" y="2281227"/>
            <a:chExt cx="1865376" cy="1874520"/>
          </a:xfrm>
        </p:grpSpPr>
        <p:grpSp>
          <p:nvGrpSpPr>
            <p:cNvPr id="5" name="Group 4"/>
            <p:cNvGrpSpPr/>
            <p:nvPr/>
          </p:nvGrpSpPr>
          <p:grpSpPr>
            <a:xfrm>
              <a:off x="3622553" y="2281227"/>
              <a:ext cx="1865376" cy="1874520"/>
              <a:chOff x="3622553" y="2281227"/>
              <a:chExt cx="1865376" cy="1874520"/>
            </a:xfrm>
          </p:grpSpPr>
          <p:sp>
            <p:nvSpPr>
              <p:cNvPr id="18" name="Arc 17"/>
              <p:cNvSpPr/>
              <p:nvPr/>
            </p:nvSpPr>
            <p:spPr>
              <a:xfrm>
                <a:off x="3622553" y="2281227"/>
                <a:ext cx="1865376" cy="1874520"/>
              </a:xfrm>
              <a:prstGeom prst="arc">
                <a:avLst>
                  <a:gd name="adj1" fmla="val 10786248"/>
                  <a:gd name="adj2" fmla="val 24868"/>
                </a:avLst>
              </a:prstGeom>
              <a:solidFill>
                <a:schemeClr val="accent1"/>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Isosceles Triangle 18"/>
              <p:cNvSpPr/>
              <p:nvPr/>
            </p:nvSpPr>
            <p:spPr>
              <a:xfrm rot="10800000">
                <a:off x="3890476" y="3214305"/>
                <a:ext cx="421657" cy="220047"/>
              </a:xfrm>
              <a:prstGeom prst="triangle">
                <a:avLst/>
              </a:prstGeom>
              <a:gradFill flip="none" rotWithShape="1">
                <a:gsLst>
                  <a:gs pos="2000">
                    <a:schemeClr val="accent1"/>
                  </a:gs>
                  <a:gs pos="100000">
                    <a:srgbClr val="CC7000"/>
                  </a:gs>
                </a:gsLst>
                <a:lin ang="162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3724651" y="2555905"/>
              <a:ext cx="1608764" cy="369332"/>
            </a:xfrm>
            <a:prstGeom prst="rect">
              <a:avLst/>
            </a:prstGeom>
            <a:noFill/>
          </p:spPr>
          <p:txBody>
            <a:bodyPr wrap="square" rtlCol="0">
              <a:spAutoFit/>
            </a:bodyPr>
            <a:lstStyle/>
            <a:p>
              <a:pPr algn="ctr">
                <a:lnSpc>
                  <a:spcPct val="90000"/>
                </a:lnSpc>
                <a:spcBef>
                  <a:spcPts val="600"/>
                </a:spcBef>
              </a:pPr>
              <a:r>
                <a:rPr lang="en-US" sz="2000" dirty="0" smtClean="0">
                  <a:solidFill>
                    <a:schemeClr val="bg1"/>
                  </a:solidFill>
                  <a:effectLst>
                    <a:outerShdw blurRad="38100" dist="38100" dir="2700000" algn="tl">
                      <a:srgbClr val="000000">
                        <a:alpha val="43137"/>
                      </a:srgbClr>
                    </a:outerShdw>
                  </a:effectLst>
                </a:rPr>
                <a:t>Microvisor</a:t>
              </a:r>
            </a:p>
          </p:txBody>
        </p:sp>
      </p:grpSp>
      <p:sp>
        <p:nvSpPr>
          <p:cNvPr id="145" name="Title 1"/>
          <p:cNvSpPr txBox="1">
            <a:spLocks/>
          </p:cNvSpPr>
          <p:nvPr/>
        </p:nvSpPr>
        <p:spPr>
          <a:xfrm>
            <a:off x="2531885" y="1253167"/>
            <a:ext cx="1764792" cy="671325"/>
          </a:xfrm>
          <a:prstGeom prst="rect">
            <a:avLst/>
          </a:prstGeom>
          <a:solidFill>
            <a:schemeClr val="accent2"/>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400" dirty="0" smtClean="0"/>
              <a:t>Hardware isolates each untrusted Windows task</a:t>
            </a:r>
            <a:endParaRPr lang="en-US" sz="1400" dirty="0"/>
          </a:p>
        </p:txBody>
      </p:sp>
      <p:sp>
        <p:nvSpPr>
          <p:cNvPr id="146" name="Title 1"/>
          <p:cNvSpPr txBox="1">
            <a:spLocks/>
          </p:cNvSpPr>
          <p:nvPr/>
        </p:nvSpPr>
        <p:spPr>
          <a:xfrm>
            <a:off x="4845607" y="1253167"/>
            <a:ext cx="1767236" cy="671325"/>
          </a:xfrm>
          <a:prstGeom prst="rect">
            <a:avLst/>
          </a:prstGeom>
          <a:solidFill>
            <a:schemeClr val="accent2"/>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400" spc="-20" dirty="0" smtClean="0"/>
              <a:t>Lightweight, fast, hidden, with an unchanged native UX</a:t>
            </a:r>
            <a:endParaRPr lang="en-US" sz="1400" spc="-20" dirty="0"/>
          </a:p>
        </p:txBody>
      </p:sp>
      <p:sp>
        <p:nvSpPr>
          <p:cNvPr id="147" name="Title 1"/>
          <p:cNvSpPr txBox="1">
            <a:spLocks/>
          </p:cNvSpPr>
          <p:nvPr/>
        </p:nvSpPr>
        <p:spPr>
          <a:xfrm>
            <a:off x="1195630" y="2098367"/>
            <a:ext cx="1764792" cy="671325"/>
          </a:xfrm>
          <a:prstGeom prst="rect">
            <a:avLst/>
          </a:prstGeom>
          <a:solidFill>
            <a:schemeClr val="accent2"/>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400" dirty="0" smtClean="0"/>
              <a:t>Based on Xen with </a:t>
            </a:r>
            <a:br>
              <a:rPr lang="en-US" sz="1400" dirty="0" smtClean="0"/>
            </a:br>
            <a:r>
              <a:rPr lang="en-US" sz="1400" dirty="0" smtClean="0"/>
              <a:t>a small, secure </a:t>
            </a:r>
            <a:br>
              <a:rPr lang="en-US" sz="1400" dirty="0" smtClean="0"/>
            </a:br>
            <a:r>
              <a:rPr lang="en-US" sz="1400" dirty="0" smtClean="0"/>
              <a:t>code base</a:t>
            </a:r>
            <a:endParaRPr lang="en-US" sz="1400" dirty="0"/>
          </a:p>
        </p:txBody>
      </p:sp>
      <p:sp>
        <p:nvSpPr>
          <p:cNvPr id="149" name="Line 26"/>
          <p:cNvSpPr>
            <a:spLocks noChangeShapeType="1"/>
          </p:cNvSpPr>
          <p:nvPr/>
        </p:nvSpPr>
        <p:spPr bwMode="auto">
          <a:xfrm rot="3240000" flipH="1">
            <a:off x="5776145" y="2219376"/>
            <a:ext cx="137260" cy="740129"/>
          </a:xfrm>
          <a:prstGeom prst="line">
            <a:avLst/>
          </a:prstGeom>
          <a:noFill/>
          <a:ln w="28575">
            <a:solidFill>
              <a:schemeClr val="accent2">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150" name="Oval 34"/>
          <p:cNvSpPr>
            <a:spLocks noChangeArrowheads="1"/>
          </p:cNvSpPr>
          <p:nvPr/>
        </p:nvSpPr>
        <p:spPr bwMode="auto">
          <a:xfrm flipH="1">
            <a:off x="5447797" y="2649996"/>
            <a:ext cx="170903" cy="170903"/>
          </a:xfrm>
          <a:prstGeom prst="ellipse">
            <a:avLst/>
          </a:prstGeom>
          <a:solidFill>
            <a:schemeClr val="bg1"/>
          </a:solidFill>
          <a:ln w="28575" algn="ctr">
            <a:solidFill>
              <a:schemeClr val="accent2">
                <a:lumMod val="40000"/>
                <a:lumOff val="60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151" name="Title 1"/>
          <p:cNvSpPr txBox="1">
            <a:spLocks/>
          </p:cNvSpPr>
          <p:nvPr/>
        </p:nvSpPr>
        <p:spPr>
          <a:xfrm>
            <a:off x="6184504" y="2098367"/>
            <a:ext cx="1764792" cy="671325"/>
          </a:xfrm>
          <a:prstGeom prst="rect">
            <a:avLst/>
          </a:prstGeom>
          <a:solidFill>
            <a:schemeClr val="accent2"/>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400" dirty="0" smtClean="0"/>
              <a:t>Fully integrated into the desktop user experience</a:t>
            </a:r>
            <a:endParaRPr lang="en-US" sz="1400" dirty="0"/>
          </a:p>
        </p:txBody>
      </p:sp>
      <p:sp>
        <p:nvSpPr>
          <p:cNvPr id="152" name="Title 1"/>
          <p:cNvSpPr txBox="1">
            <a:spLocks/>
          </p:cNvSpPr>
          <p:nvPr/>
        </p:nvSpPr>
        <p:spPr>
          <a:xfrm>
            <a:off x="767093" y="3064659"/>
            <a:ext cx="1764792" cy="671325"/>
          </a:xfrm>
          <a:prstGeom prst="rect">
            <a:avLst/>
          </a:prstGeom>
          <a:solidFill>
            <a:schemeClr val="accent2"/>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400" dirty="0" smtClean="0"/>
              <a:t>Hardware virtualization</a:t>
            </a:r>
            <a:endParaRPr lang="en-US" sz="1400" dirty="0"/>
          </a:p>
        </p:txBody>
      </p:sp>
      <p:sp>
        <p:nvSpPr>
          <p:cNvPr id="153" name="Title 1"/>
          <p:cNvSpPr txBox="1">
            <a:spLocks/>
          </p:cNvSpPr>
          <p:nvPr/>
        </p:nvSpPr>
        <p:spPr>
          <a:xfrm>
            <a:off x="6612843" y="3064659"/>
            <a:ext cx="1764792" cy="671325"/>
          </a:xfrm>
          <a:prstGeom prst="rect">
            <a:avLst/>
          </a:prstGeom>
          <a:solidFill>
            <a:schemeClr val="accent2"/>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400" dirty="0" smtClean="0"/>
              <a:t>Hardware security </a:t>
            </a:r>
            <a:r>
              <a:rPr lang="en-US" sz="1400" dirty="0"/>
              <a:t>f</a:t>
            </a:r>
            <a:r>
              <a:rPr lang="en-US" sz="1400" dirty="0" smtClean="0"/>
              <a:t>eatures</a:t>
            </a:r>
            <a:endParaRPr lang="en-US" sz="1400" dirty="0"/>
          </a:p>
        </p:txBody>
      </p:sp>
      <p:grpSp>
        <p:nvGrpSpPr>
          <p:cNvPr id="26" name="Group 25"/>
          <p:cNvGrpSpPr/>
          <p:nvPr/>
        </p:nvGrpSpPr>
        <p:grpSpPr>
          <a:xfrm>
            <a:off x="4190321" y="3174642"/>
            <a:ext cx="1114162" cy="1096054"/>
            <a:chOff x="4190321" y="2958338"/>
            <a:chExt cx="1114162" cy="1096054"/>
          </a:xfrm>
        </p:grpSpPr>
        <p:grpSp>
          <p:nvGrpSpPr>
            <p:cNvPr id="17" name="Group 16"/>
            <p:cNvGrpSpPr/>
            <p:nvPr/>
          </p:nvGrpSpPr>
          <p:grpSpPr>
            <a:xfrm>
              <a:off x="4190321" y="3570010"/>
              <a:ext cx="735012" cy="484382"/>
              <a:chOff x="4681538" y="1903413"/>
              <a:chExt cx="5046662" cy="3325812"/>
            </a:xfrm>
            <a:effectLst>
              <a:outerShdw blurRad="50800" dist="38100" dir="2700000" algn="tl" rotWithShape="0">
                <a:prstClr val="black">
                  <a:alpha val="40000"/>
                </a:prstClr>
              </a:outerShdw>
            </a:effectLst>
          </p:grpSpPr>
          <p:sp>
            <p:nvSpPr>
              <p:cNvPr id="8" name="Freeform 10"/>
              <p:cNvSpPr>
                <a:spLocks/>
              </p:cNvSpPr>
              <p:nvPr/>
            </p:nvSpPr>
            <p:spPr bwMode="auto">
              <a:xfrm>
                <a:off x="4681538" y="2859088"/>
                <a:ext cx="4187825" cy="2370137"/>
              </a:xfrm>
              <a:custGeom>
                <a:avLst/>
                <a:gdLst>
                  <a:gd name="T0" fmla="*/ 0 w 1117"/>
                  <a:gd name="T1" fmla="*/ 265 h 632"/>
                  <a:gd name="T2" fmla="*/ 0 w 1117"/>
                  <a:gd name="T3" fmla="*/ 301 h 632"/>
                  <a:gd name="T4" fmla="*/ 51 w 1117"/>
                  <a:gd name="T5" fmla="*/ 459 h 632"/>
                  <a:gd name="T6" fmla="*/ 163 w 1117"/>
                  <a:gd name="T7" fmla="*/ 556 h 632"/>
                  <a:gd name="T8" fmla="*/ 315 w 1117"/>
                  <a:gd name="T9" fmla="*/ 612 h 632"/>
                  <a:gd name="T10" fmla="*/ 504 w 1117"/>
                  <a:gd name="T11" fmla="*/ 632 h 632"/>
                  <a:gd name="T12" fmla="*/ 538 w 1117"/>
                  <a:gd name="T13" fmla="*/ 632 h 632"/>
                  <a:gd name="T14" fmla="*/ 1117 w 1117"/>
                  <a:gd name="T15" fmla="*/ 494 h 632"/>
                  <a:gd name="T16" fmla="*/ 1117 w 1117"/>
                  <a:gd name="T17" fmla="*/ 392 h 632"/>
                  <a:gd name="T18" fmla="*/ 987 w 1117"/>
                  <a:gd name="T19" fmla="*/ 453 h 632"/>
                  <a:gd name="T20" fmla="*/ 953 w 1117"/>
                  <a:gd name="T21" fmla="*/ 466 h 632"/>
                  <a:gd name="T22" fmla="*/ 917 w 1117"/>
                  <a:gd name="T23" fmla="*/ 478 h 632"/>
                  <a:gd name="T24" fmla="*/ 843 w 1117"/>
                  <a:gd name="T25" fmla="*/ 499 h 632"/>
                  <a:gd name="T26" fmla="*/ 765 w 1117"/>
                  <a:gd name="T27" fmla="*/ 517 h 632"/>
                  <a:gd name="T28" fmla="*/ 684 w 1117"/>
                  <a:gd name="T29" fmla="*/ 530 h 632"/>
                  <a:gd name="T30" fmla="*/ 597 w 1117"/>
                  <a:gd name="T31" fmla="*/ 539 h 632"/>
                  <a:gd name="T32" fmla="*/ 504 w 1117"/>
                  <a:gd name="T33" fmla="*/ 542 h 632"/>
                  <a:gd name="T34" fmla="*/ 497 w 1117"/>
                  <a:gd name="T35" fmla="*/ 542 h 632"/>
                  <a:gd name="T36" fmla="*/ 196 w 1117"/>
                  <a:gd name="T37" fmla="*/ 486 h 632"/>
                  <a:gd name="T38" fmla="*/ 53 w 1117"/>
                  <a:gd name="T39" fmla="*/ 271 h 632"/>
                  <a:gd name="T40" fmla="*/ 53 w 1117"/>
                  <a:gd name="T41" fmla="*/ 261 h 632"/>
                  <a:gd name="T42" fmla="*/ 84 w 1117"/>
                  <a:gd name="T43" fmla="*/ 132 h 632"/>
                  <a:gd name="T44" fmla="*/ 112 w 1117"/>
                  <a:gd name="T45" fmla="*/ 81 h 632"/>
                  <a:gd name="T46" fmla="*/ 129 w 1117"/>
                  <a:gd name="T47" fmla="*/ 57 h 632"/>
                  <a:gd name="T48" fmla="*/ 147 w 1117"/>
                  <a:gd name="T49" fmla="*/ 35 h 632"/>
                  <a:gd name="T50" fmla="*/ 147 w 1117"/>
                  <a:gd name="T51" fmla="*/ 0 h 632"/>
                  <a:gd name="T52" fmla="*/ 95 w 1117"/>
                  <a:gd name="T53" fmla="*/ 51 h 632"/>
                  <a:gd name="T54" fmla="*/ 51 w 1117"/>
                  <a:gd name="T55" fmla="*/ 110 h 632"/>
                  <a:gd name="T56" fmla="*/ 0 w 1117"/>
                  <a:gd name="T57" fmla="*/ 26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7" h="632">
                    <a:moveTo>
                      <a:pt x="0" y="265"/>
                    </a:moveTo>
                    <a:cubicBezTo>
                      <a:pt x="0" y="301"/>
                      <a:pt x="0" y="301"/>
                      <a:pt x="0" y="301"/>
                    </a:cubicBezTo>
                    <a:cubicBezTo>
                      <a:pt x="0" y="364"/>
                      <a:pt x="25" y="421"/>
                      <a:pt x="51" y="459"/>
                    </a:cubicBezTo>
                    <a:cubicBezTo>
                      <a:pt x="80" y="502"/>
                      <a:pt x="118" y="528"/>
                      <a:pt x="163" y="556"/>
                    </a:cubicBezTo>
                    <a:cubicBezTo>
                      <a:pt x="197" y="578"/>
                      <a:pt x="268" y="602"/>
                      <a:pt x="315" y="612"/>
                    </a:cubicBezTo>
                    <a:cubicBezTo>
                      <a:pt x="374" y="623"/>
                      <a:pt x="433" y="632"/>
                      <a:pt x="504" y="632"/>
                    </a:cubicBezTo>
                    <a:cubicBezTo>
                      <a:pt x="538" y="632"/>
                      <a:pt x="538" y="632"/>
                      <a:pt x="538" y="632"/>
                    </a:cubicBezTo>
                    <a:cubicBezTo>
                      <a:pt x="755" y="632"/>
                      <a:pt x="975" y="569"/>
                      <a:pt x="1117" y="494"/>
                    </a:cubicBezTo>
                    <a:cubicBezTo>
                      <a:pt x="1117" y="392"/>
                      <a:pt x="1117" y="392"/>
                      <a:pt x="1117" y="392"/>
                    </a:cubicBezTo>
                    <a:cubicBezTo>
                      <a:pt x="1079" y="412"/>
                      <a:pt x="1031" y="439"/>
                      <a:pt x="987" y="453"/>
                    </a:cubicBezTo>
                    <a:cubicBezTo>
                      <a:pt x="978" y="456"/>
                      <a:pt x="963" y="462"/>
                      <a:pt x="953" y="466"/>
                    </a:cubicBezTo>
                    <a:cubicBezTo>
                      <a:pt x="941" y="470"/>
                      <a:pt x="929" y="473"/>
                      <a:pt x="917" y="478"/>
                    </a:cubicBezTo>
                    <a:cubicBezTo>
                      <a:pt x="899" y="485"/>
                      <a:pt x="863" y="495"/>
                      <a:pt x="843" y="499"/>
                    </a:cubicBezTo>
                    <a:cubicBezTo>
                      <a:pt x="817" y="504"/>
                      <a:pt x="792" y="511"/>
                      <a:pt x="765" y="517"/>
                    </a:cubicBezTo>
                    <a:cubicBezTo>
                      <a:pt x="737" y="522"/>
                      <a:pt x="713" y="525"/>
                      <a:pt x="684" y="530"/>
                    </a:cubicBezTo>
                    <a:cubicBezTo>
                      <a:pt x="657" y="535"/>
                      <a:pt x="625" y="537"/>
                      <a:pt x="597" y="539"/>
                    </a:cubicBezTo>
                    <a:cubicBezTo>
                      <a:pt x="567" y="541"/>
                      <a:pt x="536" y="542"/>
                      <a:pt x="504" y="542"/>
                    </a:cubicBezTo>
                    <a:cubicBezTo>
                      <a:pt x="497" y="542"/>
                      <a:pt x="497" y="542"/>
                      <a:pt x="497" y="542"/>
                    </a:cubicBezTo>
                    <a:cubicBezTo>
                      <a:pt x="382" y="542"/>
                      <a:pt x="272" y="524"/>
                      <a:pt x="196" y="486"/>
                    </a:cubicBezTo>
                    <a:cubicBezTo>
                      <a:pt x="122" y="449"/>
                      <a:pt x="53" y="380"/>
                      <a:pt x="53" y="271"/>
                    </a:cubicBezTo>
                    <a:cubicBezTo>
                      <a:pt x="53" y="261"/>
                      <a:pt x="53" y="261"/>
                      <a:pt x="53" y="261"/>
                    </a:cubicBezTo>
                    <a:cubicBezTo>
                      <a:pt x="53" y="209"/>
                      <a:pt x="69" y="170"/>
                      <a:pt x="84" y="132"/>
                    </a:cubicBezTo>
                    <a:cubicBezTo>
                      <a:pt x="90" y="116"/>
                      <a:pt x="103" y="95"/>
                      <a:pt x="112" y="81"/>
                    </a:cubicBezTo>
                    <a:cubicBezTo>
                      <a:pt x="118" y="72"/>
                      <a:pt x="123" y="66"/>
                      <a:pt x="129" y="57"/>
                    </a:cubicBezTo>
                    <a:cubicBezTo>
                      <a:pt x="134" y="50"/>
                      <a:pt x="143" y="42"/>
                      <a:pt x="147" y="35"/>
                    </a:cubicBezTo>
                    <a:cubicBezTo>
                      <a:pt x="147" y="0"/>
                      <a:pt x="147" y="0"/>
                      <a:pt x="147" y="0"/>
                    </a:cubicBezTo>
                    <a:cubicBezTo>
                      <a:pt x="129" y="11"/>
                      <a:pt x="110" y="35"/>
                      <a:pt x="95" y="51"/>
                    </a:cubicBezTo>
                    <a:cubicBezTo>
                      <a:pt x="78" y="69"/>
                      <a:pt x="65" y="89"/>
                      <a:pt x="51" y="110"/>
                    </a:cubicBezTo>
                    <a:cubicBezTo>
                      <a:pt x="30" y="141"/>
                      <a:pt x="0" y="214"/>
                      <a:pt x="0" y="2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1"/>
              <p:cNvSpPr>
                <a:spLocks/>
              </p:cNvSpPr>
              <p:nvPr/>
            </p:nvSpPr>
            <p:spPr bwMode="auto">
              <a:xfrm>
                <a:off x="5780088" y="1903413"/>
                <a:ext cx="3948112" cy="2224087"/>
              </a:xfrm>
              <a:custGeom>
                <a:avLst/>
                <a:gdLst>
                  <a:gd name="T0" fmla="*/ 1053 w 1053"/>
                  <a:gd name="T1" fmla="*/ 326 h 593"/>
                  <a:gd name="T2" fmla="*/ 1053 w 1053"/>
                  <a:gd name="T3" fmla="*/ 294 h 593"/>
                  <a:gd name="T4" fmla="*/ 1046 w 1053"/>
                  <a:gd name="T5" fmla="*/ 253 h 593"/>
                  <a:gd name="T6" fmla="*/ 1036 w 1053"/>
                  <a:gd name="T7" fmla="*/ 216 h 593"/>
                  <a:gd name="T8" fmla="*/ 1002 w 1053"/>
                  <a:gd name="T9" fmla="*/ 154 h 593"/>
                  <a:gd name="T10" fmla="*/ 899 w 1053"/>
                  <a:gd name="T11" fmla="*/ 68 h 593"/>
                  <a:gd name="T12" fmla="*/ 587 w 1053"/>
                  <a:gd name="T13" fmla="*/ 0 h 593"/>
                  <a:gd name="T14" fmla="*/ 577 w 1053"/>
                  <a:gd name="T15" fmla="*/ 0 h 593"/>
                  <a:gd name="T16" fmla="*/ 257 w 1053"/>
                  <a:gd name="T17" fmla="*/ 48 h 593"/>
                  <a:gd name="T18" fmla="*/ 188 w 1053"/>
                  <a:gd name="T19" fmla="*/ 70 h 593"/>
                  <a:gd name="T20" fmla="*/ 122 w 1053"/>
                  <a:gd name="T21" fmla="*/ 96 h 593"/>
                  <a:gd name="T22" fmla="*/ 59 w 1053"/>
                  <a:gd name="T23" fmla="*/ 126 h 593"/>
                  <a:gd name="T24" fmla="*/ 0 w 1053"/>
                  <a:gd name="T25" fmla="*/ 158 h 593"/>
                  <a:gd name="T26" fmla="*/ 0 w 1053"/>
                  <a:gd name="T27" fmla="*/ 185 h 593"/>
                  <a:gd name="T28" fmla="*/ 56 w 1053"/>
                  <a:gd name="T29" fmla="*/ 158 h 593"/>
                  <a:gd name="T30" fmla="*/ 116 w 1053"/>
                  <a:gd name="T31" fmla="*/ 134 h 593"/>
                  <a:gd name="T32" fmla="*/ 146 w 1053"/>
                  <a:gd name="T33" fmla="*/ 122 h 593"/>
                  <a:gd name="T34" fmla="*/ 177 w 1053"/>
                  <a:gd name="T35" fmla="*/ 112 h 593"/>
                  <a:gd name="T36" fmla="*/ 241 w 1053"/>
                  <a:gd name="T37" fmla="*/ 92 h 593"/>
                  <a:gd name="T38" fmla="*/ 378 w 1053"/>
                  <a:gd name="T39" fmla="*/ 62 h 593"/>
                  <a:gd name="T40" fmla="*/ 530 w 1053"/>
                  <a:gd name="T41" fmla="*/ 47 h 593"/>
                  <a:gd name="T42" fmla="*/ 581 w 1053"/>
                  <a:gd name="T43" fmla="*/ 47 h 593"/>
                  <a:gd name="T44" fmla="*/ 848 w 1053"/>
                  <a:gd name="T45" fmla="*/ 105 h 593"/>
                  <a:gd name="T46" fmla="*/ 938 w 1053"/>
                  <a:gd name="T47" fmla="*/ 177 h 593"/>
                  <a:gd name="T48" fmla="*/ 983 w 1053"/>
                  <a:gd name="T49" fmla="*/ 296 h 593"/>
                  <a:gd name="T50" fmla="*/ 983 w 1053"/>
                  <a:gd name="T51" fmla="*/ 315 h 593"/>
                  <a:gd name="T52" fmla="*/ 939 w 1053"/>
                  <a:gd name="T53" fmla="*/ 439 h 593"/>
                  <a:gd name="T54" fmla="*/ 899 w 1053"/>
                  <a:gd name="T55" fmla="*/ 484 h 593"/>
                  <a:gd name="T56" fmla="*/ 850 w 1053"/>
                  <a:gd name="T57" fmla="*/ 519 h 593"/>
                  <a:gd name="T58" fmla="*/ 850 w 1053"/>
                  <a:gd name="T59" fmla="*/ 593 h 593"/>
                  <a:gd name="T60" fmla="*/ 925 w 1053"/>
                  <a:gd name="T61" fmla="*/ 552 h 593"/>
                  <a:gd name="T62" fmla="*/ 985 w 1053"/>
                  <a:gd name="T63" fmla="*/ 494 h 593"/>
                  <a:gd name="T64" fmla="*/ 1029 w 1053"/>
                  <a:gd name="T65" fmla="*/ 421 h 593"/>
                  <a:gd name="T66" fmla="*/ 1044 w 1053"/>
                  <a:gd name="T67" fmla="*/ 377 h 593"/>
                  <a:gd name="T68" fmla="*/ 1053 w 1053"/>
                  <a:gd name="T69" fmla="*/ 32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3" h="593">
                    <a:moveTo>
                      <a:pt x="1053" y="326"/>
                    </a:moveTo>
                    <a:cubicBezTo>
                      <a:pt x="1053" y="294"/>
                      <a:pt x="1053" y="294"/>
                      <a:pt x="1053" y="294"/>
                    </a:cubicBezTo>
                    <a:cubicBezTo>
                      <a:pt x="1052" y="293"/>
                      <a:pt x="1047" y="257"/>
                      <a:pt x="1046" y="253"/>
                    </a:cubicBezTo>
                    <a:cubicBezTo>
                      <a:pt x="1044" y="241"/>
                      <a:pt x="1040" y="226"/>
                      <a:pt x="1036" y="216"/>
                    </a:cubicBezTo>
                    <a:cubicBezTo>
                      <a:pt x="1026" y="191"/>
                      <a:pt x="1018" y="174"/>
                      <a:pt x="1002" y="154"/>
                    </a:cubicBezTo>
                    <a:cubicBezTo>
                      <a:pt x="974" y="118"/>
                      <a:pt x="941" y="91"/>
                      <a:pt x="899" y="68"/>
                    </a:cubicBezTo>
                    <a:cubicBezTo>
                      <a:pt x="823" y="26"/>
                      <a:pt x="706" y="0"/>
                      <a:pt x="587" y="0"/>
                    </a:cubicBezTo>
                    <a:cubicBezTo>
                      <a:pt x="577" y="0"/>
                      <a:pt x="577" y="0"/>
                      <a:pt x="577" y="0"/>
                    </a:cubicBezTo>
                    <a:cubicBezTo>
                      <a:pt x="455" y="0"/>
                      <a:pt x="353" y="20"/>
                      <a:pt x="257" y="48"/>
                    </a:cubicBezTo>
                    <a:cubicBezTo>
                      <a:pt x="232" y="55"/>
                      <a:pt x="211" y="62"/>
                      <a:pt x="188" y="70"/>
                    </a:cubicBezTo>
                    <a:cubicBezTo>
                      <a:pt x="168" y="76"/>
                      <a:pt x="139" y="87"/>
                      <a:pt x="122" y="96"/>
                    </a:cubicBezTo>
                    <a:cubicBezTo>
                      <a:pt x="101" y="106"/>
                      <a:pt x="80" y="115"/>
                      <a:pt x="59" y="126"/>
                    </a:cubicBezTo>
                    <a:cubicBezTo>
                      <a:pt x="48" y="131"/>
                      <a:pt x="7" y="157"/>
                      <a:pt x="0" y="158"/>
                    </a:cubicBezTo>
                    <a:cubicBezTo>
                      <a:pt x="0" y="185"/>
                      <a:pt x="0" y="185"/>
                      <a:pt x="0" y="185"/>
                    </a:cubicBezTo>
                    <a:cubicBezTo>
                      <a:pt x="9" y="183"/>
                      <a:pt x="43" y="164"/>
                      <a:pt x="56" y="158"/>
                    </a:cubicBezTo>
                    <a:cubicBezTo>
                      <a:pt x="74" y="151"/>
                      <a:pt x="97" y="139"/>
                      <a:pt x="116" y="134"/>
                    </a:cubicBezTo>
                    <a:cubicBezTo>
                      <a:pt x="124" y="131"/>
                      <a:pt x="138" y="126"/>
                      <a:pt x="146" y="122"/>
                    </a:cubicBezTo>
                    <a:cubicBezTo>
                      <a:pt x="156" y="118"/>
                      <a:pt x="166" y="116"/>
                      <a:pt x="177" y="112"/>
                    </a:cubicBezTo>
                    <a:cubicBezTo>
                      <a:pt x="197" y="105"/>
                      <a:pt x="220" y="98"/>
                      <a:pt x="241" y="92"/>
                    </a:cubicBezTo>
                    <a:cubicBezTo>
                      <a:pt x="287" y="81"/>
                      <a:pt x="328" y="71"/>
                      <a:pt x="378" y="62"/>
                    </a:cubicBezTo>
                    <a:cubicBezTo>
                      <a:pt x="421" y="55"/>
                      <a:pt x="482" y="47"/>
                      <a:pt x="530" y="47"/>
                    </a:cubicBezTo>
                    <a:cubicBezTo>
                      <a:pt x="581" y="47"/>
                      <a:pt x="581" y="47"/>
                      <a:pt x="581" y="47"/>
                    </a:cubicBezTo>
                    <a:cubicBezTo>
                      <a:pt x="679" y="47"/>
                      <a:pt x="785" y="70"/>
                      <a:pt x="848" y="105"/>
                    </a:cubicBezTo>
                    <a:cubicBezTo>
                      <a:pt x="886" y="126"/>
                      <a:pt x="912" y="144"/>
                      <a:pt x="938" y="177"/>
                    </a:cubicBezTo>
                    <a:cubicBezTo>
                      <a:pt x="958" y="202"/>
                      <a:pt x="983" y="252"/>
                      <a:pt x="983" y="296"/>
                    </a:cubicBezTo>
                    <a:cubicBezTo>
                      <a:pt x="983" y="315"/>
                      <a:pt x="983" y="315"/>
                      <a:pt x="983" y="315"/>
                    </a:cubicBezTo>
                    <a:cubicBezTo>
                      <a:pt x="983" y="362"/>
                      <a:pt x="959" y="412"/>
                      <a:pt x="939" y="439"/>
                    </a:cubicBezTo>
                    <a:cubicBezTo>
                      <a:pt x="926" y="455"/>
                      <a:pt x="914" y="470"/>
                      <a:pt x="899" y="484"/>
                    </a:cubicBezTo>
                    <a:cubicBezTo>
                      <a:pt x="892" y="490"/>
                      <a:pt x="858" y="517"/>
                      <a:pt x="850" y="519"/>
                    </a:cubicBezTo>
                    <a:cubicBezTo>
                      <a:pt x="850" y="593"/>
                      <a:pt x="850" y="593"/>
                      <a:pt x="850" y="593"/>
                    </a:cubicBezTo>
                    <a:cubicBezTo>
                      <a:pt x="865" y="592"/>
                      <a:pt x="913" y="561"/>
                      <a:pt x="925" y="552"/>
                    </a:cubicBezTo>
                    <a:cubicBezTo>
                      <a:pt x="948" y="535"/>
                      <a:pt x="968" y="516"/>
                      <a:pt x="985" y="494"/>
                    </a:cubicBezTo>
                    <a:cubicBezTo>
                      <a:pt x="1005" y="469"/>
                      <a:pt x="1015" y="451"/>
                      <a:pt x="1029" y="421"/>
                    </a:cubicBezTo>
                    <a:cubicBezTo>
                      <a:pt x="1036" y="407"/>
                      <a:pt x="1040" y="393"/>
                      <a:pt x="1044" y="377"/>
                    </a:cubicBezTo>
                    <a:cubicBezTo>
                      <a:pt x="1046" y="371"/>
                      <a:pt x="1052" y="326"/>
                      <a:pt x="1053" y="3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noEditPoints="1"/>
              </p:cNvSpPr>
              <p:nvPr/>
            </p:nvSpPr>
            <p:spPr bwMode="auto">
              <a:xfrm>
                <a:off x="7459663" y="3087688"/>
                <a:ext cx="919162" cy="1057275"/>
              </a:xfrm>
              <a:custGeom>
                <a:avLst/>
                <a:gdLst>
                  <a:gd name="T0" fmla="*/ 0 w 245"/>
                  <a:gd name="T1" fmla="*/ 135 h 282"/>
                  <a:gd name="T2" fmla="*/ 0 w 245"/>
                  <a:gd name="T3" fmla="*/ 148 h 282"/>
                  <a:gd name="T4" fmla="*/ 125 w 245"/>
                  <a:gd name="T5" fmla="*/ 282 h 282"/>
                  <a:gd name="T6" fmla="*/ 139 w 245"/>
                  <a:gd name="T7" fmla="*/ 282 h 282"/>
                  <a:gd name="T8" fmla="*/ 196 w 245"/>
                  <a:gd name="T9" fmla="*/ 269 h 282"/>
                  <a:gd name="T10" fmla="*/ 237 w 245"/>
                  <a:gd name="T11" fmla="*/ 239 h 282"/>
                  <a:gd name="T12" fmla="*/ 193 w 245"/>
                  <a:gd name="T13" fmla="*/ 197 h 282"/>
                  <a:gd name="T14" fmla="*/ 138 w 245"/>
                  <a:gd name="T15" fmla="*/ 223 h 282"/>
                  <a:gd name="T16" fmla="*/ 126 w 245"/>
                  <a:gd name="T17" fmla="*/ 223 h 282"/>
                  <a:gd name="T18" fmla="*/ 70 w 245"/>
                  <a:gd name="T19" fmla="*/ 171 h 282"/>
                  <a:gd name="T20" fmla="*/ 70 w 245"/>
                  <a:gd name="T21" fmla="*/ 163 h 282"/>
                  <a:gd name="T22" fmla="*/ 245 w 245"/>
                  <a:gd name="T23" fmla="*/ 163 h 282"/>
                  <a:gd name="T24" fmla="*/ 245 w 245"/>
                  <a:gd name="T25" fmla="*/ 132 h 282"/>
                  <a:gd name="T26" fmla="*/ 216 w 245"/>
                  <a:gd name="T27" fmla="*/ 42 h 282"/>
                  <a:gd name="T28" fmla="*/ 138 w 245"/>
                  <a:gd name="T29" fmla="*/ 0 h 282"/>
                  <a:gd name="T30" fmla="*/ 117 w 245"/>
                  <a:gd name="T31" fmla="*/ 0 h 282"/>
                  <a:gd name="T32" fmla="*/ 33 w 245"/>
                  <a:gd name="T33" fmla="*/ 41 h 282"/>
                  <a:gd name="T34" fmla="*/ 0 w 245"/>
                  <a:gd name="T35" fmla="*/ 135 h 282"/>
                  <a:gd name="T36" fmla="*/ 70 w 245"/>
                  <a:gd name="T37" fmla="*/ 108 h 282"/>
                  <a:gd name="T38" fmla="*/ 70 w 245"/>
                  <a:gd name="T39" fmla="*/ 116 h 282"/>
                  <a:gd name="T40" fmla="*/ 175 w 245"/>
                  <a:gd name="T41" fmla="*/ 116 h 282"/>
                  <a:gd name="T42" fmla="*/ 175 w 245"/>
                  <a:gd name="T43" fmla="*/ 110 h 282"/>
                  <a:gd name="T44" fmla="*/ 126 w 245"/>
                  <a:gd name="T45" fmla="*/ 57 h 282"/>
                  <a:gd name="T46" fmla="*/ 120 w 245"/>
                  <a:gd name="T47" fmla="*/ 57 h 282"/>
                  <a:gd name="T48" fmla="*/ 70 w 245"/>
                  <a:gd name="T49" fmla="*/ 10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5" h="282">
                    <a:moveTo>
                      <a:pt x="0" y="135"/>
                    </a:moveTo>
                    <a:cubicBezTo>
                      <a:pt x="0" y="148"/>
                      <a:pt x="0" y="148"/>
                      <a:pt x="0" y="148"/>
                    </a:cubicBezTo>
                    <a:cubicBezTo>
                      <a:pt x="0" y="225"/>
                      <a:pt x="48" y="282"/>
                      <a:pt x="125" y="282"/>
                    </a:cubicBezTo>
                    <a:cubicBezTo>
                      <a:pt x="139" y="282"/>
                      <a:pt x="139" y="282"/>
                      <a:pt x="139" y="282"/>
                    </a:cubicBezTo>
                    <a:cubicBezTo>
                      <a:pt x="163" y="282"/>
                      <a:pt x="179" y="276"/>
                      <a:pt x="196" y="269"/>
                    </a:cubicBezTo>
                    <a:cubicBezTo>
                      <a:pt x="214" y="261"/>
                      <a:pt x="224" y="248"/>
                      <a:pt x="237" y="239"/>
                    </a:cubicBezTo>
                    <a:cubicBezTo>
                      <a:pt x="193" y="197"/>
                      <a:pt x="193" y="197"/>
                      <a:pt x="193" y="197"/>
                    </a:cubicBezTo>
                    <a:cubicBezTo>
                      <a:pt x="184" y="210"/>
                      <a:pt x="160" y="223"/>
                      <a:pt x="138" y="223"/>
                    </a:cubicBezTo>
                    <a:cubicBezTo>
                      <a:pt x="126" y="223"/>
                      <a:pt x="126" y="223"/>
                      <a:pt x="126" y="223"/>
                    </a:cubicBezTo>
                    <a:cubicBezTo>
                      <a:pt x="97" y="223"/>
                      <a:pt x="70" y="198"/>
                      <a:pt x="70" y="171"/>
                    </a:cubicBezTo>
                    <a:cubicBezTo>
                      <a:pt x="70" y="163"/>
                      <a:pt x="70" y="163"/>
                      <a:pt x="70" y="163"/>
                    </a:cubicBezTo>
                    <a:cubicBezTo>
                      <a:pt x="245" y="163"/>
                      <a:pt x="245" y="163"/>
                      <a:pt x="245" y="163"/>
                    </a:cubicBezTo>
                    <a:cubicBezTo>
                      <a:pt x="245" y="132"/>
                      <a:pt x="245" y="132"/>
                      <a:pt x="245" y="132"/>
                    </a:cubicBezTo>
                    <a:cubicBezTo>
                      <a:pt x="245" y="97"/>
                      <a:pt x="232" y="62"/>
                      <a:pt x="216" y="42"/>
                    </a:cubicBezTo>
                    <a:cubicBezTo>
                      <a:pt x="202" y="23"/>
                      <a:pt x="172" y="0"/>
                      <a:pt x="138" y="0"/>
                    </a:cubicBezTo>
                    <a:cubicBezTo>
                      <a:pt x="117" y="0"/>
                      <a:pt x="117" y="0"/>
                      <a:pt x="117" y="0"/>
                    </a:cubicBezTo>
                    <a:cubicBezTo>
                      <a:pt x="82" y="0"/>
                      <a:pt x="50" y="22"/>
                      <a:pt x="33" y="41"/>
                    </a:cubicBezTo>
                    <a:cubicBezTo>
                      <a:pt x="15" y="61"/>
                      <a:pt x="0" y="98"/>
                      <a:pt x="0" y="135"/>
                    </a:cubicBezTo>
                    <a:close/>
                    <a:moveTo>
                      <a:pt x="70" y="108"/>
                    </a:moveTo>
                    <a:cubicBezTo>
                      <a:pt x="70" y="116"/>
                      <a:pt x="70" y="116"/>
                      <a:pt x="70" y="116"/>
                    </a:cubicBezTo>
                    <a:cubicBezTo>
                      <a:pt x="175" y="116"/>
                      <a:pt x="175" y="116"/>
                      <a:pt x="175" y="116"/>
                    </a:cubicBezTo>
                    <a:cubicBezTo>
                      <a:pt x="175" y="110"/>
                      <a:pt x="175" y="110"/>
                      <a:pt x="175" y="110"/>
                    </a:cubicBezTo>
                    <a:cubicBezTo>
                      <a:pt x="175" y="82"/>
                      <a:pt x="155" y="57"/>
                      <a:pt x="126" y="57"/>
                    </a:cubicBezTo>
                    <a:cubicBezTo>
                      <a:pt x="120" y="57"/>
                      <a:pt x="120" y="57"/>
                      <a:pt x="120" y="57"/>
                    </a:cubicBezTo>
                    <a:cubicBezTo>
                      <a:pt x="94" y="57"/>
                      <a:pt x="70" y="83"/>
                      <a:pt x="70" y="10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p:nvSpPr>
            <p:spPr bwMode="auto">
              <a:xfrm>
                <a:off x="5911850" y="3106738"/>
                <a:ext cx="839787" cy="1020762"/>
              </a:xfrm>
              <a:custGeom>
                <a:avLst/>
                <a:gdLst>
                  <a:gd name="T0" fmla="*/ 0 w 224"/>
                  <a:gd name="T1" fmla="*/ 272 h 272"/>
                  <a:gd name="T2" fmla="*/ 68 w 224"/>
                  <a:gd name="T3" fmla="*/ 272 h 272"/>
                  <a:gd name="T4" fmla="*/ 68 w 224"/>
                  <a:gd name="T5" fmla="*/ 56 h 272"/>
                  <a:gd name="T6" fmla="*/ 130 w 224"/>
                  <a:gd name="T7" fmla="*/ 56 h 272"/>
                  <a:gd name="T8" fmla="*/ 154 w 224"/>
                  <a:gd name="T9" fmla="*/ 79 h 272"/>
                  <a:gd name="T10" fmla="*/ 154 w 224"/>
                  <a:gd name="T11" fmla="*/ 272 h 272"/>
                  <a:gd name="T12" fmla="*/ 224 w 224"/>
                  <a:gd name="T13" fmla="*/ 272 h 272"/>
                  <a:gd name="T14" fmla="*/ 224 w 224"/>
                  <a:gd name="T15" fmla="*/ 80 h 272"/>
                  <a:gd name="T16" fmla="*/ 148 w 224"/>
                  <a:gd name="T17" fmla="*/ 0 h 272"/>
                  <a:gd name="T18" fmla="*/ 0 w 224"/>
                  <a:gd name="T19" fmla="*/ 0 h 272"/>
                  <a:gd name="T20" fmla="*/ 0 w 224"/>
                  <a:gd name="T2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72">
                    <a:moveTo>
                      <a:pt x="0" y="272"/>
                    </a:moveTo>
                    <a:cubicBezTo>
                      <a:pt x="68" y="272"/>
                      <a:pt x="68" y="272"/>
                      <a:pt x="68" y="272"/>
                    </a:cubicBezTo>
                    <a:cubicBezTo>
                      <a:pt x="68" y="56"/>
                      <a:pt x="68" y="56"/>
                      <a:pt x="68" y="56"/>
                    </a:cubicBezTo>
                    <a:cubicBezTo>
                      <a:pt x="130" y="56"/>
                      <a:pt x="130" y="56"/>
                      <a:pt x="130" y="56"/>
                    </a:cubicBezTo>
                    <a:cubicBezTo>
                      <a:pt x="143" y="56"/>
                      <a:pt x="154" y="66"/>
                      <a:pt x="154" y="79"/>
                    </a:cubicBezTo>
                    <a:cubicBezTo>
                      <a:pt x="154" y="272"/>
                      <a:pt x="154" y="272"/>
                      <a:pt x="154" y="272"/>
                    </a:cubicBezTo>
                    <a:cubicBezTo>
                      <a:pt x="224" y="272"/>
                      <a:pt x="224" y="272"/>
                      <a:pt x="224" y="272"/>
                    </a:cubicBezTo>
                    <a:cubicBezTo>
                      <a:pt x="224" y="80"/>
                      <a:pt x="224" y="80"/>
                      <a:pt x="224" y="80"/>
                    </a:cubicBezTo>
                    <a:cubicBezTo>
                      <a:pt x="224" y="35"/>
                      <a:pt x="193" y="0"/>
                      <a:pt x="148" y="0"/>
                    </a:cubicBezTo>
                    <a:cubicBezTo>
                      <a:pt x="0" y="0"/>
                      <a:pt x="0" y="0"/>
                      <a:pt x="0" y="0"/>
                    </a:cubicBezTo>
                    <a:cubicBezTo>
                      <a:pt x="0" y="272"/>
                      <a:pt x="0" y="272"/>
                      <a:pt x="0" y="2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4"/>
              <p:cNvSpPr>
                <a:spLocks/>
              </p:cNvSpPr>
              <p:nvPr/>
            </p:nvSpPr>
            <p:spPr bwMode="auto">
              <a:xfrm>
                <a:off x="6938963" y="2825750"/>
                <a:ext cx="457200" cy="1301750"/>
              </a:xfrm>
              <a:custGeom>
                <a:avLst/>
                <a:gdLst>
                  <a:gd name="T0" fmla="*/ 0 w 122"/>
                  <a:gd name="T1" fmla="*/ 266 h 347"/>
                  <a:gd name="T2" fmla="*/ 75 w 122"/>
                  <a:gd name="T3" fmla="*/ 347 h 347"/>
                  <a:gd name="T4" fmla="*/ 122 w 122"/>
                  <a:gd name="T5" fmla="*/ 347 h 347"/>
                  <a:gd name="T6" fmla="*/ 122 w 122"/>
                  <a:gd name="T7" fmla="*/ 289 h 347"/>
                  <a:gd name="T8" fmla="*/ 88 w 122"/>
                  <a:gd name="T9" fmla="*/ 289 h 347"/>
                  <a:gd name="T10" fmla="*/ 70 w 122"/>
                  <a:gd name="T11" fmla="*/ 266 h 347"/>
                  <a:gd name="T12" fmla="*/ 70 w 122"/>
                  <a:gd name="T13" fmla="*/ 131 h 347"/>
                  <a:gd name="T14" fmla="*/ 122 w 122"/>
                  <a:gd name="T15" fmla="*/ 131 h 347"/>
                  <a:gd name="T16" fmla="*/ 122 w 122"/>
                  <a:gd name="T17" fmla="*/ 75 h 347"/>
                  <a:gd name="T18" fmla="*/ 70 w 122"/>
                  <a:gd name="T19" fmla="*/ 75 h 347"/>
                  <a:gd name="T20" fmla="*/ 70 w 122"/>
                  <a:gd name="T21" fmla="*/ 0 h 347"/>
                  <a:gd name="T22" fmla="*/ 0 w 122"/>
                  <a:gd name="T23" fmla="*/ 0 h 347"/>
                  <a:gd name="T24" fmla="*/ 0 w 122"/>
                  <a:gd name="T25" fmla="*/ 26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347">
                    <a:moveTo>
                      <a:pt x="0" y="266"/>
                    </a:moveTo>
                    <a:cubicBezTo>
                      <a:pt x="0" y="312"/>
                      <a:pt x="30" y="347"/>
                      <a:pt x="75" y="347"/>
                    </a:cubicBezTo>
                    <a:cubicBezTo>
                      <a:pt x="122" y="347"/>
                      <a:pt x="122" y="347"/>
                      <a:pt x="122" y="347"/>
                    </a:cubicBezTo>
                    <a:cubicBezTo>
                      <a:pt x="122" y="289"/>
                      <a:pt x="122" y="289"/>
                      <a:pt x="122" y="289"/>
                    </a:cubicBezTo>
                    <a:cubicBezTo>
                      <a:pt x="88" y="289"/>
                      <a:pt x="88" y="289"/>
                      <a:pt x="88" y="289"/>
                    </a:cubicBezTo>
                    <a:cubicBezTo>
                      <a:pt x="77" y="289"/>
                      <a:pt x="70" y="277"/>
                      <a:pt x="70" y="266"/>
                    </a:cubicBezTo>
                    <a:cubicBezTo>
                      <a:pt x="70" y="131"/>
                      <a:pt x="70" y="131"/>
                      <a:pt x="70" y="131"/>
                    </a:cubicBezTo>
                    <a:cubicBezTo>
                      <a:pt x="122" y="131"/>
                      <a:pt x="122" y="131"/>
                      <a:pt x="122" y="131"/>
                    </a:cubicBezTo>
                    <a:cubicBezTo>
                      <a:pt x="122" y="75"/>
                      <a:pt x="122" y="75"/>
                      <a:pt x="122" y="75"/>
                    </a:cubicBezTo>
                    <a:cubicBezTo>
                      <a:pt x="70" y="75"/>
                      <a:pt x="70" y="75"/>
                      <a:pt x="70" y="75"/>
                    </a:cubicBezTo>
                    <a:cubicBezTo>
                      <a:pt x="70" y="0"/>
                      <a:pt x="70" y="0"/>
                      <a:pt x="70" y="0"/>
                    </a:cubicBezTo>
                    <a:cubicBezTo>
                      <a:pt x="0" y="0"/>
                      <a:pt x="0" y="0"/>
                      <a:pt x="0" y="0"/>
                    </a:cubicBezTo>
                    <a:cubicBezTo>
                      <a:pt x="0" y="266"/>
                      <a:pt x="0" y="266"/>
                      <a:pt x="0" y="2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5"/>
              <p:cNvSpPr>
                <a:spLocks/>
              </p:cNvSpPr>
              <p:nvPr/>
            </p:nvSpPr>
            <p:spPr bwMode="auto">
              <a:xfrm>
                <a:off x="8528050" y="2679700"/>
                <a:ext cx="263525" cy="1439862"/>
              </a:xfrm>
              <a:custGeom>
                <a:avLst/>
                <a:gdLst>
                  <a:gd name="T0" fmla="*/ 0 w 70"/>
                  <a:gd name="T1" fmla="*/ 320 h 384"/>
                  <a:gd name="T2" fmla="*/ 21 w 70"/>
                  <a:gd name="T3" fmla="*/ 365 h 384"/>
                  <a:gd name="T4" fmla="*/ 42 w 70"/>
                  <a:gd name="T5" fmla="*/ 378 h 384"/>
                  <a:gd name="T6" fmla="*/ 70 w 70"/>
                  <a:gd name="T7" fmla="*/ 384 h 384"/>
                  <a:gd name="T8" fmla="*/ 70 w 70"/>
                  <a:gd name="T9" fmla="*/ 0 h 384"/>
                  <a:gd name="T10" fmla="*/ 0 w 70"/>
                  <a:gd name="T11" fmla="*/ 0 h 384"/>
                  <a:gd name="T12" fmla="*/ 0 w 70"/>
                  <a:gd name="T13" fmla="*/ 320 h 384"/>
                </a:gdLst>
                <a:ahLst/>
                <a:cxnLst>
                  <a:cxn ang="0">
                    <a:pos x="T0" y="T1"/>
                  </a:cxn>
                  <a:cxn ang="0">
                    <a:pos x="T2" y="T3"/>
                  </a:cxn>
                  <a:cxn ang="0">
                    <a:pos x="T4" y="T5"/>
                  </a:cxn>
                  <a:cxn ang="0">
                    <a:pos x="T6" y="T7"/>
                  </a:cxn>
                  <a:cxn ang="0">
                    <a:pos x="T8" y="T9"/>
                  </a:cxn>
                  <a:cxn ang="0">
                    <a:pos x="T10" y="T11"/>
                  </a:cxn>
                  <a:cxn ang="0">
                    <a:pos x="T12" y="T13"/>
                  </a:cxn>
                </a:cxnLst>
                <a:rect l="0" t="0" r="r" b="b"/>
                <a:pathLst>
                  <a:path w="70" h="384">
                    <a:moveTo>
                      <a:pt x="0" y="320"/>
                    </a:moveTo>
                    <a:cubicBezTo>
                      <a:pt x="0" y="339"/>
                      <a:pt x="11" y="355"/>
                      <a:pt x="21" y="365"/>
                    </a:cubicBezTo>
                    <a:cubicBezTo>
                      <a:pt x="26" y="370"/>
                      <a:pt x="35" y="375"/>
                      <a:pt x="42" y="378"/>
                    </a:cubicBezTo>
                    <a:cubicBezTo>
                      <a:pt x="53" y="382"/>
                      <a:pt x="58" y="381"/>
                      <a:pt x="70" y="384"/>
                    </a:cubicBezTo>
                    <a:cubicBezTo>
                      <a:pt x="70" y="0"/>
                      <a:pt x="70" y="0"/>
                      <a:pt x="70" y="0"/>
                    </a:cubicBezTo>
                    <a:cubicBezTo>
                      <a:pt x="0" y="0"/>
                      <a:pt x="0" y="0"/>
                      <a:pt x="0" y="0"/>
                    </a:cubicBezTo>
                    <a:cubicBezTo>
                      <a:pt x="0" y="320"/>
                      <a:pt x="0" y="320"/>
                      <a:pt x="0" y="3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6"/>
              <p:cNvSpPr>
                <a:spLocks/>
              </p:cNvSpPr>
              <p:nvPr/>
            </p:nvSpPr>
            <p:spPr bwMode="auto">
              <a:xfrm>
                <a:off x="5411788" y="3106738"/>
                <a:ext cx="266700" cy="1031875"/>
              </a:xfrm>
              <a:custGeom>
                <a:avLst/>
                <a:gdLst>
                  <a:gd name="T0" fmla="*/ 0 w 71"/>
                  <a:gd name="T1" fmla="*/ 64 h 275"/>
                  <a:gd name="T2" fmla="*/ 0 w 71"/>
                  <a:gd name="T3" fmla="*/ 199 h 275"/>
                  <a:gd name="T4" fmla="*/ 71 w 71"/>
                  <a:gd name="T5" fmla="*/ 275 h 275"/>
                  <a:gd name="T6" fmla="*/ 71 w 71"/>
                  <a:gd name="T7" fmla="*/ 0 h 275"/>
                  <a:gd name="T8" fmla="*/ 2 w 71"/>
                  <a:gd name="T9" fmla="*/ 0 h 275"/>
                  <a:gd name="T10" fmla="*/ 0 w 71"/>
                  <a:gd name="T11" fmla="*/ 64 h 275"/>
                </a:gdLst>
                <a:ahLst/>
                <a:cxnLst>
                  <a:cxn ang="0">
                    <a:pos x="T0" y="T1"/>
                  </a:cxn>
                  <a:cxn ang="0">
                    <a:pos x="T2" y="T3"/>
                  </a:cxn>
                  <a:cxn ang="0">
                    <a:pos x="T4" y="T5"/>
                  </a:cxn>
                  <a:cxn ang="0">
                    <a:pos x="T6" y="T7"/>
                  </a:cxn>
                  <a:cxn ang="0">
                    <a:pos x="T8" y="T9"/>
                  </a:cxn>
                  <a:cxn ang="0">
                    <a:pos x="T10" y="T11"/>
                  </a:cxn>
                </a:cxnLst>
                <a:rect l="0" t="0" r="r" b="b"/>
                <a:pathLst>
                  <a:path w="71" h="275">
                    <a:moveTo>
                      <a:pt x="0" y="64"/>
                    </a:moveTo>
                    <a:cubicBezTo>
                      <a:pt x="0" y="199"/>
                      <a:pt x="0" y="199"/>
                      <a:pt x="0" y="199"/>
                    </a:cubicBezTo>
                    <a:cubicBezTo>
                      <a:pt x="0" y="245"/>
                      <a:pt x="27" y="274"/>
                      <a:pt x="71" y="275"/>
                    </a:cubicBezTo>
                    <a:cubicBezTo>
                      <a:pt x="71" y="0"/>
                      <a:pt x="71" y="0"/>
                      <a:pt x="71" y="0"/>
                    </a:cubicBezTo>
                    <a:cubicBezTo>
                      <a:pt x="2" y="0"/>
                      <a:pt x="2" y="0"/>
                      <a:pt x="2" y="0"/>
                    </a:cubicBezTo>
                    <a:cubicBezTo>
                      <a:pt x="0" y="64"/>
                      <a:pt x="0" y="64"/>
                      <a:pt x="0"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7"/>
              <p:cNvSpPr>
                <a:spLocks/>
              </p:cNvSpPr>
              <p:nvPr/>
            </p:nvSpPr>
            <p:spPr bwMode="auto">
              <a:xfrm>
                <a:off x="5416550" y="2713038"/>
                <a:ext cx="261937" cy="250825"/>
              </a:xfrm>
              <a:custGeom>
                <a:avLst/>
                <a:gdLst>
                  <a:gd name="T0" fmla="*/ 0 w 165"/>
                  <a:gd name="T1" fmla="*/ 158 h 158"/>
                  <a:gd name="T2" fmla="*/ 165 w 165"/>
                  <a:gd name="T3" fmla="*/ 158 h 158"/>
                  <a:gd name="T4" fmla="*/ 165 w 165"/>
                  <a:gd name="T5" fmla="*/ 0 h 158"/>
                  <a:gd name="T6" fmla="*/ 0 w 165"/>
                  <a:gd name="T7" fmla="*/ 0 h 158"/>
                  <a:gd name="T8" fmla="*/ 0 w 165"/>
                  <a:gd name="T9" fmla="*/ 158 h 158"/>
                  <a:gd name="T10" fmla="*/ 0 w 165"/>
                  <a:gd name="T11" fmla="*/ 158 h 158"/>
                </a:gdLst>
                <a:ahLst/>
                <a:cxnLst>
                  <a:cxn ang="0">
                    <a:pos x="T0" y="T1"/>
                  </a:cxn>
                  <a:cxn ang="0">
                    <a:pos x="T2" y="T3"/>
                  </a:cxn>
                  <a:cxn ang="0">
                    <a:pos x="T4" y="T5"/>
                  </a:cxn>
                  <a:cxn ang="0">
                    <a:pos x="T6" y="T7"/>
                  </a:cxn>
                  <a:cxn ang="0">
                    <a:pos x="T8" y="T9"/>
                  </a:cxn>
                  <a:cxn ang="0">
                    <a:pos x="T10" y="T11"/>
                  </a:cxn>
                </a:cxnLst>
                <a:rect l="0" t="0" r="r" b="b"/>
                <a:pathLst>
                  <a:path w="165" h="158">
                    <a:moveTo>
                      <a:pt x="0" y="158"/>
                    </a:moveTo>
                    <a:lnTo>
                      <a:pt x="165" y="158"/>
                    </a:lnTo>
                    <a:lnTo>
                      <a:pt x="165" y="0"/>
                    </a:lnTo>
                    <a:lnTo>
                      <a:pt x="0" y="0"/>
                    </a:lnTo>
                    <a:lnTo>
                      <a:pt x="0" y="158"/>
                    </a:lnTo>
                    <a:lnTo>
                      <a:pt x="0" y="1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8"/>
              <p:cNvSpPr>
                <a:spLocks noEditPoints="1"/>
              </p:cNvSpPr>
              <p:nvPr/>
            </p:nvSpPr>
            <p:spPr bwMode="auto">
              <a:xfrm>
                <a:off x="8967788" y="2679700"/>
                <a:ext cx="206375" cy="209550"/>
              </a:xfrm>
              <a:custGeom>
                <a:avLst/>
                <a:gdLst>
                  <a:gd name="T0" fmla="*/ 28 w 55"/>
                  <a:gd name="T1" fmla="*/ 0 h 56"/>
                  <a:gd name="T2" fmla="*/ 41 w 55"/>
                  <a:gd name="T3" fmla="*/ 4 h 56"/>
                  <a:gd name="T4" fmla="*/ 52 w 55"/>
                  <a:gd name="T5" fmla="*/ 14 h 56"/>
                  <a:gd name="T6" fmla="*/ 55 w 55"/>
                  <a:gd name="T7" fmla="*/ 28 h 56"/>
                  <a:gd name="T8" fmla="*/ 52 w 55"/>
                  <a:gd name="T9" fmla="*/ 42 h 56"/>
                  <a:gd name="T10" fmla="*/ 41 w 55"/>
                  <a:gd name="T11" fmla="*/ 52 h 56"/>
                  <a:gd name="T12" fmla="*/ 28 w 55"/>
                  <a:gd name="T13" fmla="*/ 56 h 56"/>
                  <a:gd name="T14" fmla="*/ 14 w 55"/>
                  <a:gd name="T15" fmla="*/ 52 h 56"/>
                  <a:gd name="T16" fmla="*/ 3 w 55"/>
                  <a:gd name="T17" fmla="*/ 42 h 56"/>
                  <a:gd name="T18" fmla="*/ 0 w 55"/>
                  <a:gd name="T19" fmla="*/ 28 h 56"/>
                  <a:gd name="T20" fmla="*/ 3 w 55"/>
                  <a:gd name="T21" fmla="*/ 14 h 56"/>
                  <a:gd name="T22" fmla="*/ 14 w 55"/>
                  <a:gd name="T23" fmla="*/ 4 h 56"/>
                  <a:gd name="T24" fmla="*/ 28 w 55"/>
                  <a:gd name="T25" fmla="*/ 0 h 56"/>
                  <a:gd name="T26" fmla="*/ 28 w 55"/>
                  <a:gd name="T27" fmla="*/ 5 h 56"/>
                  <a:gd name="T28" fmla="*/ 16 w 55"/>
                  <a:gd name="T29" fmla="*/ 8 h 56"/>
                  <a:gd name="T30" fmla="*/ 7 w 55"/>
                  <a:gd name="T31" fmla="*/ 16 h 56"/>
                  <a:gd name="T32" fmla="*/ 4 w 55"/>
                  <a:gd name="T33" fmla="*/ 28 h 56"/>
                  <a:gd name="T34" fmla="*/ 7 w 55"/>
                  <a:gd name="T35" fmla="*/ 39 h 56"/>
                  <a:gd name="T36" fmla="*/ 16 w 55"/>
                  <a:gd name="T37" fmla="*/ 48 h 56"/>
                  <a:gd name="T38" fmla="*/ 28 w 55"/>
                  <a:gd name="T39" fmla="*/ 51 h 56"/>
                  <a:gd name="T40" fmla="*/ 39 w 55"/>
                  <a:gd name="T41" fmla="*/ 48 h 56"/>
                  <a:gd name="T42" fmla="*/ 48 w 55"/>
                  <a:gd name="T43" fmla="*/ 39 h 56"/>
                  <a:gd name="T44" fmla="*/ 51 w 55"/>
                  <a:gd name="T45" fmla="*/ 28 h 56"/>
                  <a:gd name="T46" fmla="*/ 48 w 55"/>
                  <a:gd name="T47" fmla="*/ 16 h 56"/>
                  <a:gd name="T48" fmla="*/ 39 w 55"/>
                  <a:gd name="T49" fmla="*/ 8 h 56"/>
                  <a:gd name="T50" fmla="*/ 28 w 55"/>
                  <a:gd name="T51" fmla="*/ 5 h 56"/>
                  <a:gd name="T52" fmla="*/ 15 w 55"/>
                  <a:gd name="T53" fmla="*/ 43 h 56"/>
                  <a:gd name="T54" fmla="*/ 15 w 55"/>
                  <a:gd name="T55" fmla="*/ 13 h 56"/>
                  <a:gd name="T56" fmla="*/ 26 w 55"/>
                  <a:gd name="T57" fmla="*/ 13 h 56"/>
                  <a:gd name="T58" fmla="*/ 33 w 55"/>
                  <a:gd name="T59" fmla="*/ 14 h 56"/>
                  <a:gd name="T60" fmla="*/ 37 w 55"/>
                  <a:gd name="T61" fmla="*/ 17 h 56"/>
                  <a:gd name="T62" fmla="*/ 38 w 55"/>
                  <a:gd name="T63" fmla="*/ 22 h 56"/>
                  <a:gd name="T64" fmla="*/ 36 w 55"/>
                  <a:gd name="T65" fmla="*/ 27 h 56"/>
                  <a:gd name="T66" fmla="*/ 30 w 55"/>
                  <a:gd name="T67" fmla="*/ 30 h 56"/>
                  <a:gd name="T68" fmla="*/ 32 w 55"/>
                  <a:gd name="T69" fmla="*/ 32 h 56"/>
                  <a:gd name="T70" fmla="*/ 37 w 55"/>
                  <a:gd name="T71" fmla="*/ 37 h 56"/>
                  <a:gd name="T72" fmla="*/ 40 w 55"/>
                  <a:gd name="T73" fmla="*/ 43 h 56"/>
                  <a:gd name="T74" fmla="*/ 35 w 55"/>
                  <a:gd name="T75" fmla="*/ 43 h 56"/>
                  <a:gd name="T76" fmla="*/ 32 w 55"/>
                  <a:gd name="T77" fmla="*/ 39 h 56"/>
                  <a:gd name="T78" fmla="*/ 27 w 55"/>
                  <a:gd name="T79" fmla="*/ 32 h 56"/>
                  <a:gd name="T80" fmla="*/ 23 w 55"/>
                  <a:gd name="T81" fmla="*/ 31 h 56"/>
                  <a:gd name="T82" fmla="*/ 20 w 55"/>
                  <a:gd name="T83" fmla="*/ 31 h 56"/>
                  <a:gd name="T84" fmla="*/ 20 w 55"/>
                  <a:gd name="T85" fmla="*/ 43 h 56"/>
                  <a:gd name="T86" fmla="*/ 15 w 55"/>
                  <a:gd name="T87" fmla="*/ 43 h 56"/>
                  <a:gd name="T88" fmla="*/ 20 w 55"/>
                  <a:gd name="T89" fmla="*/ 27 h 56"/>
                  <a:gd name="T90" fmla="*/ 26 w 55"/>
                  <a:gd name="T91" fmla="*/ 27 h 56"/>
                  <a:gd name="T92" fmla="*/ 32 w 55"/>
                  <a:gd name="T93" fmla="*/ 25 h 56"/>
                  <a:gd name="T94" fmla="*/ 33 w 55"/>
                  <a:gd name="T95" fmla="*/ 22 h 56"/>
                  <a:gd name="T96" fmla="*/ 33 w 55"/>
                  <a:gd name="T97" fmla="*/ 20 h 56"/>
                  <a:gd name="T98" fmla="*/ 31 w 55"/>
                  <a:gd name="T99" fmla="*/ 18 h 56"/>
                  <a:gd name="T100" fmla="*/ 26 w 55"/>
                  <a:gd name="T101" fmla="*/ 17 h 56"/>
                  <a:gd name="T102" fmla="*/ 20 w 55"/>
                  <a:gd name="T103" fmla="*/ 17 h 56"/>
                  <a:gd name="T104" fmla="*/ 20 w 55"/>
                  <a:gd name="T105"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56">
                    <a:moveTo>
                      <a:pt x="28" y="0"/>
                    </a:moveTo>
                    <a:cubicBezTo>
                      <a:pt x="32" y="0"/>
                      <a:pt x="37" y="1"/>
                      <a:pt x="41" y="4"/>
                    </a:cubicBezTo>
                    <a:cubicBezTo>
                      <a:pt x="46" y="6"/>
                      <a:pt x="49" y="10"/>
                      <a:pt x="52" y="14"/>
                    </a:cubicBezTo>
                    <a:cubicBezTo>
                      <a:pt x="54" y="18"/>
                      <a:pt x="55" y="23"/>
                      <a:pt x="55" y="28"/>
                    </a:cubicBezTo>
                    <a:cubicBezTo>
                      <a:pt x="55" y="33"/>
                      <a:pt x="54" y="37"/>
                      <a:pt x="52" y="42"/>
                    </a:cubicBezTo>
                    <a:cubicBezTo>
                      <a:pt x="49" y="46"/>
                      <a:pt x="46" y="50"/>
                      <a:pt x="41" y="52"/>
                    </a:cubicBezTo>
                    <a:cubicBezTo>
                      <a:pt x="37" y="55"/>
                      <a:pt x="32" y="56"/>
                      <a:pt x="28" y="56"/>
                    </a:cubicBezTo>
                    <a:cubicBezTo>
                      <a:pt x="23" y="56"/>
                      <a:pt x="18" y="55"/>
                      <a:pt x="14" y="52"/>
                    </a:cubicBezTo>
                    <a:cubicBezTo>
                      <a:pt x="9" y="50"/>
                      <a:pt x="6" y="46"/>
                      <a:pt x="3" y="42"/>
                    </a:cubicBezTo>
                    <a:cubicBezTo>
                      <a:pt x="1" y="37"/>
                      <a:pt x="0" y="33"/>
                      <a:pt x="0" y="28"/>
                    </a:cubicBezTo>
                    <a:cubicBezTo>
                      <a:pt x="0" y="23"/>
                      <a:pt x="1" y="18"/>
                      <a:pt x="3" y="14"/>
                    </a:cubicBezTo>
                    <a:cubicBezTo>
                      <a:pt x="6" y="10"/>
                      <a:pt x="9" y="6"/>
                      <a:pt x="14" y="4"/>
                    </a:cubicBezTo>
                    <a:cubicBezTo>
                      <a:pt x="18" y="1"/>
                      <a:pt x="23" y="0"/>
                      <a:pt x="28" y="0"/>
                    </a:cubicBezTo>
                    <a:close/>
                    <a:moveTo>
                      <a:pt x="28" y="5"/>
                    </a:moveTo>
                    <a:cubicBezTo>
                      <a:pt x="24" y="5"/>
                      <a:pt x="20" y="6"/>
                      <a:pt x="16" y="8"/>
                    </a:cubicBezTo>
                    <a:cubicBezTo>
                      <a:pt x="12" y="10"/>
                      <a:pt x="10" y="13"/>
                      <a:pt x="7" y="16"/>
                    </a:cubicBezTo>
                    <a:cubicBezTo>
                      <a:pt x="5" y="20"/>
                      <a:pt x="4" y="24"/>
                      <a:pt x="4" y="28"/>
                    </a:cubicBezTo>
                    <a:cubicBezTo>
                      <a:pt x="4" y="32"/>
                      <a:pt x="5" y="36"/>
                      <a:pt x="7" y="39"/>
                    </a:cubicBezTo>
                    <a:cubicBezTo>
                      <a:pt x="9" y="43"/>
                      <a:pt x="12" y="46"/>
                      <a:pt x="16" y="48"/>
                    </a:cubicBezTo>
                    <a:cubicBezTo>
                      <a:pt x="20" y="50"/>
                      <a:pt x="24" y="51"/>
                      <a:pt x="28" y="51"/>
                    </a:cubicBezTo>
                    <a:cubicBezTo>
                      <a:pt x="32" y="51"/>
                      <a:pt x="35" y="50"/>
                      <a:pt x="39" y="48"/>
                    </a:cubicBezTo>
                    <a:cubicBezTo>
                      <a:pt x="43" y="46"/>
                      <a:pt x="46" y="43"/>
                      <a:pt x="48" y="39"/>
                    </a:cubicBezTo>
                    <a:cubicBezTo>
                      <a:pt x="50" y="36"/>
                      <a:pt x="51" y="32"/>
                      <a:pt x="51" y="28"/>
                    </a:cubicBezTo>
                    <a:cubicBezTo>
                      <a:pt x="51" y="24"/>
                      <a:pt x="50" y="20"/>
                      <a:pt x="48" y="16"/>
                    </a:cubicBezTo>
                    <a:cubicBezTo>
                      <a:pt x="46" y="13"/>
                      <a:pt x="43" y="10"/>
                      <a:pt x="39" y="8"/>
                    </a:cubicBezTo>
                    <a:cubicBezTo>
                      <a:pt x="35" y="6"/>
                      <a:pt x="31" y="5"/>
                      <a:pt x="28" y="5"/>
                    </a:cubicBezTo>
                    <a:close/>
                    <a:moveTo>
                      <a:pt x="15" y="43"/>
                    </a:moveTo>
                    <a:cubicBezTo>
                      <a:pt x="15" y="13"/>
                      <a:pt x="15" y="13"/>
                      <a:pt x="15" y="13"/>
                    </a:cubicBezTo>
                    <a:cubicBezTo>
                      <a:pt x="26" y="13"/>
                      <a:pt x="26" y="13"/>
                      <a:pt x="26" y="13"/>
                    </a:cubicBezTo>
                    <a:cubicBezTo>
                      <a:pt x="29" y="13"/>
                      <a:pt x="32" y="14"/>
                      <a:pt x="33" y="14"/>
                    </a:cubicBezTo>
                    <a:cubicBezTo>
                      <a:pt x="35" y="15"/>
                      <a:pt x="36" y="16"/>
                      <a:pt x="37" y="17"/>
                    </a:cubicBezTo>
                    <a:cubicBezTo>
                      <a:pt x="38" y="19"/>
                      <a:pt x="38" y="20"/>
                      <a:pt x="38" y="22"/>
                    </a:cubicBezTo>
                    <a:cubicBezTo>
                      <a:pt x="38" y="24"/>
                      <a:pt x="38" y="26"/>
                      <a:pt x="36" y="27"/>
                    </a:cubicBezTo>
                    <a:cubicBezTo>
                      <a:pt x="35" y="29"/>
                      <a:pt x="32" y="30"/>
                      <a:pt x="30" y="30"/>
                    </a:cubicBezTo>
                    <a:cubicBezTo>
                      <a:pt x="31" y="30"/>
                      <a:pt x="32" y="31"/>
                      <a:pt x="32" y="32"/>
                    </a:cubicBezTo>
                    <a:cubicBezTo>
                      <a:pt x="34" y="33"/>
                      <a:pt x="35" y="35"/>
                      <a:pt x="37" y="37"/>
                    </a:cubicBezTo>
                    <a:cubicBezTo>
                      <a:pt x="40" y="43"/>
                      <a:pt x="40" y="43"/>
                      <a:pt x="40" y="43"/>
                    </a:cubicBezTo>
                    <a:cubicBezTo>
                      <a:pt x="35" y="43"/>
                      <a:pt x="35" y="43"/>
                      <a:pt x="35" y="43"/>
                    </a:cubicBezTo>
                    <a:cubicBezTo>
                      <a:pt x="32" y="39"/>
                      <a:pt x="32" y="39"/>
                      <a:pt x="32" y="39"/>
                    </a:cubicBezTo>
                    <a:cubicBezTo>
                      <a:pt x="30" y="35"/>
                      <a:pt x="28" y="33"/>
                      <a:pt x="27" y="32"/>
                    </a:cubicBezTo>
                    <a:cubicBezTo>
                      <a:pt x="26" y="31"/>
                      <a:pt x="25" y="31"/>
                      <a:pt x="23" y="31"/>
                    </a:cubicBezTo>
                    <a:cubicBezTo>
                      <a:pt x="20" y="31"/>
                      <a:pt x="20" y="31"/>
                      <a:pt x="20" y="31"/>
                    </a:cubicBezTo>
                    <a:cubicBezTo>
                      <a:pt x="20" y="43"/>
                      <a:pt x="20" y="43"/>
                      <a:pt x="20" y="43"/>
                    </a:cubicBezTo>
                    <a:cubicBezTo>
                      <a:pt x="15" y="43"/>
                      <a:pt x="15" y="43"/>
                      <a:pt x="15" y="43"/>
                    </a:cubicBezTo>
                    <a:close/>
                    <a:moveTo>
                      <a:pt x="20" y="27"/>
                    </a:moveTo>
                    <a:cubicBezTo>
                      <a:pt x="26" y="27"/>
                      <a:pt x="26" y="27"/>
                      <a:pt x="26" y="27"/>
                    </a:cubicBezTo>
                    <a:cubicBezTo>
                      <a:pt x="29" y="27"/>
                      <a:pt x="31" y="26"/>
                      <a:pt x="32" y="25"/>
                    </a:cubicBezTo>
                    <a:cubicBezTo>
                      <a:pt x="33" y="24"/>
                      <a:pt x="33" y="23"/>
                      <a:pt x="33" y="22"/>
                    </a:cubicBezTo>
                    <a:cubicBezTo>
                      <a:pt x="33" y="21"/>
                      <a:pt x="33" y="20"/>
                      <a:pt x="33" y="20"/>
                    </a:cubicBezTo>
                    <a:cubicBezTo>
                      <a:pt x="32" y="19"/>
                      <a:pt x="31" y="18"/>
                      <a:pt x="31" y="18"/>
                    </a:cubicBezTo>
                    <a:cubicBezTo>
                      <a:pt x="30" y="18"/>
                      <a:pt x="28" y="17"/>
                      <a:pt x="26" y="17"/>
                    </a:cubicBezTo>
                    <a:cubicBezTo>
                      <a:pt x="20" y="17"/>
                      <a:pt x="20" y="17"/>
                      <a:pt x="20" y="17"/>
                    </a:cubicBezTo>
                    <a:cubicBezTo>
                      <a:pt x="20" y="27"/>
                      <a:pt x="20" y="27"/>
                      <a:pt x="20"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137" name="Picture 5"/>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67459" t="36394" r="10289" b="49999"/>
            <a:stretch/>
          </p:blipFill>
          <p:spPr bwMode="auto">
            <a:xfrm>
              <a:off x="4882826" y="2958338"/>
              <a:ext cx="421657" cy="259846"/>
            </a:xfrm>
            <a:prstGeom prst="triangle">
              <a:avLst/>
            </a:prstGeom>
            <a:noFill/>
            <a:ln>
              <a:no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418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additive="base">
                                        <p:cTn id="15" dur="750" fill="hold"/>
                                        <p:tgtEl>
                                          <p:spTgt spid="1029"/>
                                        </p:tgtEl>
                                        <p:attrNameLst>
                                          <p:attrName>ppt_x</p:attrName>
                                        </p:attrNameLst>
                                      </p:cBhvr>
                                      <p:tavLst>
                                        <p:tav tm="0">
                                          <p:val>
                                            <p:strVal val="#ppt_x"/>
                                          </p:val>
                                        </p:tav>
                                        <p:tav tm="100000">
                                          <p:val>
                                            <p:strVal val="#ppt_x"/>
                                          </p:val>
                                        </p:tav>
                                      </p:tavLst>
                                    </p:anim>
                                    <p:anim calcmode="lin" valueType="num">
                                      <p:cBhvr additive="base">
                                        <p:cTn id="16" dur="750" fill="hold"/>
                                        <p:tgtEl>
                                          <p:spTgt spid="1029"/>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5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500"/>
                                        <p:tgtEl>
                                          <p:spTgt spid="86"/>
                                        </p:tgtEl>
                                      </p:cBhvr>
                                    </p:animEffect>
                                  </p:childTnLst>
                                </p:cTn>
                              </p:par>
                            </p:childTnLst>
                          </p:cTn>
                        </p:par>
                        <p:par>
                          <p:cTn id="31" fill="hold">
                            <p:stCondLst>
                              <p:cond delay="1750"/>
                            </p:stCondLst>
                            <p:childTnLst>
                              <p:par>
                                <p:cTn id="32" presetID="22" presetClass="entr" presetSubtype="2" fill="hold" grpId="0" nodeType="after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right)">
                                      <p:cBhvr>
                                        <p:cTn id="34" dur="500"/>
                                        <p:tgtEl>
                                          <p:spTgt spid="8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fade">
                                      <p:cBhvr>
                                        <p:cTn id="37" dur="1000"/>
                                        <p:tgtEl>
                                          <p:spTgt spid="152"/>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500"/>
                                        <p:tgtEl>
                                          <p:spTgt spid="126"/>
                                        </p:tgtEl>
                                      </p:cBhvr>
                                    </p:animEffect>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wipe(left)">
                                      <p:cBhvr>
                                        <p:cTn id="45" dur="500"/>
                                        <p:tgtEl>
                                          <p:spTgt spid="1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fade">
                                      <p:cBhvr>
                                        <p:cTn id="48" dur="1000"/>
                                        <p:tgtEl>
                                          <p:spTgt spid="153"/>
                                        </p:tgtEl>
                                      </p:cBhvr>
                                    </p:animEffect>
                                  </p:childTnLst>
                                </p:cTn>
                              </p:par>
                            </p:childTnLst>
                          </p:cTn>
                        </p:par>
                        <p:par>
                          <p:cTn id="49" fill="hold">
                            <p:stCondLst>
                              <p:cond delay="4250"/>
                            </p:stCondLst>
                            <p:childTnLst>
                              <p:par>
                                <p:cTn id="50" presetID="10" presetClass="entr" presetSubtype="0" fill="hold" grpId="0" nodeType="after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fade">
                                      <p:cBhvr>
                                        <p:cTn id="52" dur="500"/>
                                        <p:tgtEl>
                                          <p:spTgt spid="94"/>
                                        </p:tgtEl>
                                      </p:cBhvr>
                                    </p:animEffect>
                                  </p:childTnLst>
                                </p:cTn>
                              </p:par>
                            </p:childTnLst>
                          </p:cTn>
                        </p:par>
                        <p:par>
                          <p:cTn id="53" fill="hold">
                            <p:stCondLst>
                              <p:cond delay="4750"/>
                            </p:stCondLst>
                            <p:childTnLst>
                              <p:par>
                                <p:cTn id="54" presetID="22" presetClass="entr" presetSubtype="2"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right)">
                                      <p:cBhvr>
                                        <p:cTn id="56" dur="500"/>
                                        <p:tgtEl>
                                          <p:spTgt spid="9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7"/>
                                        </p:tgtEl>
                                        <p:attrNameLst>
                                          <p:attrName>style.visibility</p:attrName>
                                        </p:attrNameLst>
                                      </p:cBhvr>
                                      <p:to>
                                        <p:strVal val="visible"/>
                                      </p:to>
                                    </p:set>
                                    <p:animEffect transition="in" filter="fade">
                                      <p:cBhvr>
                                        <p:cTn id="59" dur="1000"/>
                                        <p:tgtEl>
                                          <p:spTgt spid="147"/>
                                        </p:tgtEl>
                                      </p:cBhvr>
                                    </p:animEffect>
                                  </p:childTnLst>
                                </p:cTn>
                              </p:par>
                            </p:childTnLst>
                          </p:cTn>
                        </p:par>
                        <p:par>
                          <p:cTn id="60" fill="hold">
                            <p:stCondLst>
                              <p:cond delay="5750"/>
                            </p:stCondLst>
                            <p:childTnLst>
                              <p:par>
                                <p:cTn id="61" presetID="10" presetClass="entr" presetSubtype="0" fill="hold" grpId="0" nodeType="afterEffect">
                                  <p:stCondLst>
                                    <p:cond delay="0"/>
                                  </p:stCondLst>
                                  <p:childTnLst>
                                    <p:set>
                                      <p:cBhvr>
                                        <p:cTn id="62" dur="1" fill="hold">
                                          <p:stCondLst>
                                            <p:cond delay="0"/>
                                          </p:stCondLst>
                                        </p:cTn>
                                        <p:tgtEl>
                                          <p:spTgt spid="150"/>
                                        </p:tgtEl>
                                        <p:attrNameLst>
                                          <p:attrName>style.visibility</p:attrName>
                                        </p:attrNameLst>
                                      </p:cBhvr>
                                      <p:to>
                                        <p:strVal val="visible"/>
                                      </p:to>
                                    </p:set>
                                    <p:animEffect transition="in" filter="fade">
                                      <p:cBhvr>
                                        <p:cTn id="63" dur="500"/>
                                        <p:tgtEl>
                                          <p:spTgt spid="150"/>
                                        </p:tgtEl>
                                      </p:cBhvr>
                                    </p:animEffect>
                                  </p:childTnLst>
                                </p:cTn>
                              </p:par>
                            </p:childTnLst>
                          </p:cTn>
                        </p:par>
                        <p:par>
                          <p:cTn id="64" fill="hold">
                            <p:stCondLst>
                              <p:cond delay="6250"/>
                            </p:stCondLst>
                            <p:childTnLst>
                              <p:par>
                                <p:cTn id="65" presetID="22" presetClass="entr" presetSubtype="8" fill="hold" grpId="0" nodeType="afterEffect">
                                  <p:stCondLst>
                                    <p:cond delay="0"/>
                                  </p:stCondLst>
                                  <p:childTnLst>
                                    <p:set>
                                      <p:cBhvr>
                                        <p:cTn id="66" dur="1" fill="hold">
                                          <p:stCondLst>
                                            <p:cond delay="0"/>
                                          </p:stCondLst>
                                        </p:cTn>
                                        <p:tgtEl>
                                          <p:spTgt spid="149"/>
                                        </p:tgtEl>
                                        <p:attrNameLst>
                                          <p:attrName>style.visibility</p:attrName>
                                        </p:attrNameLst>
                                      </p:cBhvr>
                                      <p:to>
                                        <p:strVal val="visible"/>
                                      </p:to>
                                    </p:set>
                                    <p:animEffect transition="in" filter="wipe(left)">
                                      <p:cBhvr>
                                        <p:cTn id="67" dur="500"/>
                                        <p:tgtEl>
                                          <p:spTgt spid="1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fade">
                                      <p:cBhvr>
                                        <p:cTn id="70" dur="1000"/>
                                        <p:tgtEl>
                                          <p:spTgt spid="151"/>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nodeType="click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ppt_x"/>
                                          </p:val>
                                        </p:tav>
                                        <p:tav tm="100000">
                                          <p:val>
                                            <p:strVal val="#ppt_x"/>
                                          </p:val>
                                        </p:tav>
                                      </p:tavLst>
                                    </p:anim>
                                    <p:anim calcmode="lin" valueType="num">
                                      <p:cBhvr additive="base">
                                        <p:cTn id="76" dur="500" fill="hold"/>
                                        <p:tgtEl>
                                          <p:spTgt spid="56"/>
                                        </p:tgtEl>
                                        <p:attrNameLst>
                                          <p:attrName>ppt_y</p:attrName>
                                        </p:attrNameLst>
                                      </p:cBhvr>
                                      <p:tavLst>
                                        <p:tav tm="0">
                                          <p:val>
                                            <p:strVal val="0-#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500" fill="hold"/>
                                        <p:tgtEl>
                                          <p:spTgt spid="57"/>
                                        </p:tgtEl>
                                        <p:attrNameLst>
                                          <p:attrName>ppt_x</p:attrName>
                                        </p:attrNameLst>
                                      </p:cBhvr>
                                      <p:tavLst>
                                        <p:tav tm="0">
                                          <p:val>
                                            <p:strVal val="#ppt_x"/>
                                          </p:val>
                                        </p:tav>
                                        <p:tav tm="100000">
                                          <p:val>
                                            <p:strVal val="#ppt_x"/>
                                          </p:val>
                                        </p:tav>
                                      </p:tavLst>
                                    </p:anim>
                                    <p:anim calcmode="lin" valueType="num">
                                      <p:cBhvr additive="base">
                                        <p:cTn id="80" dur="500" fill="hold"/>
                                        <p:tgtEl>
                                          <p:spTgt spid="57"/>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02"/>
                                        </p:tgtEl>
                                        <p:attrNameLst>
                                          <p:attrName>style.visibility</p:attrName>
                                        </p:attrNameLst>
                                      </p:cBhvr>
                                      <p:to>
                                        <p:strVal val="visible"/>
                                      </p:to>
                                    </p:set>
                                    <p:animEffect transition="in" filter="fade">
                                      <p:cBhvr>
                                        <p:cTn id="84" dur="500"/>
                                        <p:tgtEl>
                                          <p:spTgt spid="102"/>
                                        </p:tgtEl>
                                      </p:cBhvr>
                                    </p:animEffect>
                                  </p:childTnLst>
                                </p:cTn>
                              </p:par>
                            </p:childTnLst>
                          </p:cTn>
                        </p:par>
                        <p:par>
                          <p:cTn id="85" fill="hold">
                            <p:stCondLst>
                              <p:cond delay="1000"/>
                            </p:stCondLst>
                            <p:childTnLst>
                              <p:par>
                                <p:cTn id="86" presetID="22" presetClass="entr" presetSubtype="4" fill="hold" grpId="0"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down)">
                                      <p:cBhvr>
                                        <p:cTn id="88" dur="500"/>
                                        <p:tgtEl>
                                          <p:spTgt spid="10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5"/>
                                        </p:tgtEl>
                                        <p:attrNameLst>
                                          <p:attrName>style.visibility</p:attrName>
                                        </p:attrNameLst>
                                      </p:cBhvr>
                                      <p:to>
                                        <p:strVal val="visible"/>
                                      </p:to>
                                    </p:set>
                                    <p:animEffect transition="in" filter="fade">
                                      <p:cBhvr>
                                        <p:cTn id="91" dur="1000"/>
                                        <p:tgtEl>
                                          <p:spTgt spid="145"/>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fade">
                                      <p:cBhvr>
                                        <p:cTn id="95" dur="500"/>
                                        <p:tgtEl>
                                          <p:spTgt spid="110"/>
                                        </p:tgtEl>
                                      </p:cBhvr>
                                    </p:animEffect>
                                  </p:childTnLst>
                                </p:cTn>
                              </p:par>
                            </p:childTnLst>
                          </p:cTn>
                        </p:par>
                        <p:par>
                          <p:cTn id="96" fill="hold">
                            <p:stCondLst>
                              <p:cond delay="2500"/>
                            </p:stCondLst>
                            <p:childTnLst>
                              <p:par>
                                <p:cTn id="97" presetID="22" presetClass="entr" presetSubtype="4"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wipe(down)">
                                      <p:cBhvr>
                                        <p:cTn id="99" dur="500"/>
                                        <p:tgtEl>
                                          <p:spTgt spid="10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fade">
                                      <p:cBhvr>
                                        <p:cTn id="10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0" grpId="0" animBg="1"/>
      <p:bldP spid="81" grpId="0" animBg="1"/>
      <p:bldP spid="85" grpId="0" animBg="1"/>
      <p:bldP spid="86" grpId="0" animBg="1"/>
      <p:bldP spid="93" grpId="0" animBg="1"/>
      <p:bldP spid="94" grpId="0" animBg="1"/>
      <p:bldP spid="101" grpId="0" animBg="1"/>
      <p:bldP spid="102" grpId="0" animBg="1"/>
      <p:bldP spid="109" grpId="0" animBg="1"/>
      <p:bldP spid="110" grpId="0" animBg="1"/>
      <p:bldP spid="125" grpId="0" animBg="1"/>
      <p:bldP spid="126" grpId="0" animBg="1"/>
      <p:bldP spid="145" grpId="0" animBg="1"/>
      <p:bldP spid="146" grpId="0" animBg="1"/>
      <p:bldP spid="147" grpId="0" animBg="1"/>
      <p:bldP spid="149" grpId="0" animBg="1"/>
      <p:bldP spid="150" grpId="0" animBg="1"/>
      <p:bldP spid="151" grpId="0" animBg="1"/>
      <p:bldP spid="152" grpId="0" animBg="1"/>
      <p:bldP spid="1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315" y="937530"/>
            <a:ext cx="4377214" cy="3390424"/>
          </a:xfrm>
          <a:prstGeom prst="rect">
            <a:avLst/>
          </a:prstGeom>
        </p:spPr>
      </p:pic>
      <p:sp>
        <p:nvSpPr>
          <p:cNvPr id="13" name="Rectangle 2"/>
          <p:cNvSpPr>
            <a:spLocks noChangeArrowheads="1"/>
          </p:cNvSpPr>
          <p:nvPr/>
        </p:nvSpPr>
        <p:spPr bwMode="gray">
          <a:xfrm>
            <a:off x="0" y="3683071"/>
            <a:ext cx="9144000" cy="1303032"/>
          </a:xfrm>
          <a:prstGeom prst="rect">
            <a:avLst/>
          </a:prstGeom>
          <a:gradFill rotWithShape="1">
            <a:gsLst>
              <a:gs pos="0">
                <a:srgbClr val="CCCCCC">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dirty="0"/>
          </a:p>
        </p:txBody>
      </p:sp>
      <p:sp>
        <p:nvSpPr>
          <p:cNvPr id="12" name="Oval 3"/>
          <p:cNvSpPr>
            <a:spLocks noChangeArrowheads="1"/>
          </p:cNvSpPr>
          <p:nvPr/>
        </p:nvSpPr>
        <p:spPr bwMode="auto">
          <a:xfrm>
            <a:off x="305584" y="3874853"/>
            <a:ext cx="8529658" cy="1111250"/>
          </a:xfrm>
          <a:prstGeom prst="ellipse">
            <a:avLst/>
          </a:prstGeom>
          <a:gradFill rotWithShape="1">
            <a:gsLst>
              <a:gs pos="0">
                <a:srgbClr val="999999">
                  <a:alpha val="60001"/>
                </a:srgbClr>
              </a:gs>
              <a:gs pos="100000">
                <a:srgbClr val="CCCCCC">
                  <a:alpha val="0"/>
                </a:srgbClr>
              </a:gs>
            </a:gsLst>
            <a:path path="shape">
              <a:fillToRect l="50000" t="50000" r="50000" b="50000"/>
            </a:path>
          </a:gradFill>
          <a:ln>
            <a:noFill/>
          </a:ln>
          <a:effectLst/>
        </p:spPr>
        <p:txBody>
          <a:bodyPr wrap="square" lIns="82124" tIns="41061" rIns="82124" bIns="41061" anchor="ctr">
            <a:spAutoFit/>
          </a:bodyPr>
          <a:lstStyle/>
          <a:p>
            <a:endParaRPr lang="en-US" dirty="0"/>
          </a:p>
        </p:txBody>
      </p:sp>
      <p:sp>
        <p:nvSpPr>
          <p:cNvPr id="16" name="Slide Number Placeholder 10"/>
          <p:cNvSpPr>
            <a:spLocks noGrp="1"/>
          </p:cNvSpPr>
          <p:nvPr>
            <p:ph type="sldNum" sz="quarter" idx="4"/>
          </p:nvPr>
        </p:nvSpPr>
        <p:spPr/>
        <p:txBody>
          <a:bodyPr/>
          <a:lstStyle>
            <a:lvl1pPr algn="r">
              <a:defRPr sz="900">
                <a:solidFill>
                  <a:schemeClr val="accent4">
                    <a:lumMod val="40000"/>
                    <a:lumOff val="60000"/>
                  </a:schemeClr>
                </a:solidFill>
              </a:defRPr>
            </a:lvl1pPr>
          </a:lstStyle>
          <a:p>
            <a:fld id="{78EDB186-E548-4B74-B268-7B486CA3B678}" type="slidenum">
              <a:rPr lang="en-US" smtClean="0"/>
              <a:pPr/>
              <a:t>12</a:t>
            </a:fld>
            <a:endParaRPr 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167" y="1024328"/>
            <a:ext cx="1860232" cy="2206943"/>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386" y="1240834"/>
            <a:ext cx="2193608" cy="2083594"/>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884" y="1590376"/>
            <a:ext cx="2166938" cy="1876901"/>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1785" y="1658085"/>
            <a:ext cx="1250156" cy="2043589"/>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5881" y="1901933"/>
            <a:ext cx="2217307" cy="1943576"/>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2309" y="2038099"/>
            <a:ext cx="2096929" cy="2110264"/>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5006" y="2123825"/>
            <a:ext cx="1693545" cy="2223611"/>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2743" y="2173876"/>
            <a:ext cx="1293495" cy="2236946"/>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2882" y="2182562"/>
            <a:ext cx="1140143" cy="2223611"/>
          </a:xfrm>
          <a:prstGeom prst="rect">
            <a:avLst/>
          </a:prstGeom>
        </p:spPr>
      </p:pic>
      <p:grpSp>
        <p:nvGrpSpPr>
          <p:cNvPr id="10" name="Group 9"/>
          <p:cNvGrpSpPr/>
          <p:nvPr/>
        </p:nvGrpSpPr>
        <p:grpSpPr>
          <a:xfrm>
            <a:off x="482672" y="901700"/>
            <a:ext cx="2347572" cy="755916"/>
            <a:chOff x="482672" y="901700"/>
            <a:chExt cx="2347572" cy="755916"/>
          </a:xfrm>
        </p:grpSpPr>
        <p:grpSp>
          <p:nvGrpSpPr>
            <p:cNvPr id="17" name="Group 110"/>
            <p:cNvGrpSpPr>
              <a:grpSpLocks/>
            </p:cNvGrpSpPr>
            <p:nvPr/>
          </p:nvGrpSpPr>
          <p:grpSpPr bwMode="auto">
            <a:xfrm>
              <a:off x="1932669" y="1315811"/>
              <a:ext cx="897575" cy="341805"/>
              <a:chOff x="1567" y="1964"/>
              <a:chExt cx="667" cy="254"/>
            </a:xfrm>
          </p:grpSpPr>
          <p:sp>
            <p:nvSpPr>
              <p:cNvPr id="18" name="Line 26"/>
              <p:cNvSpPr>
                <a:spLocks noChangeShapeType="1"/>
              </p:cNvSpPr>
              <p:nvPr/>
            </p:nvSpPr>
            <p:spPr bwMode="auto">
              <a:xfrm rot="18360000">
                <a:off x="1824" y="1707"/>
                <a:ext cx="133" cy="647"/>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19" name="Oval 34"/>
              <p:cNvSpPr>
                <a:spLocks noChangeArrowheads="1"/>
              </p:cNvSpPr>
              <p:nvPr/>
            </p:nvSpPr>
            <p:spPr bwMode="auto">
              <a:xfrm>
                <a:off x="2107" y="2091"/>
                <a:ext cx="127" cy="127"/>
              </a:xfrm>
              <a:prstGeom prst="ellipse">
                <a:avLst/>
              </a:prstGeom>
              <a:solidFill>
                <a:schemeClr val="bg2">
                  <a:lumMod val="6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sp>
          <p:nvSpPr>
            <p:cNvPr id="20" name="Title 1"/>
            <p:cNvSpPr txBox="1">
              <a:spLocks/>
            </p:cNvSpPr>
            <p:nvPr/>
          </p:nvSpPr>
          <p:spPr>
            <a:xfrm>
              <a:off x="482672" y="901700"/>
              <a:ext cx="1488632" cy="597837"/>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600" dirty="0" smtClean="0"/>
                <a:t>Desktop</a:t>
              </a:r>
              <a:endParaRPr lang="en-US" sz="1400" dirty="0"/>
            </a:p>
          </p:txBody>
        </p:sp>
      </p:grpSp>
      <p:grpSp>
        <p:nvGrpSpPr>
          <p:cNvPr id="6" name="Group 5"/>
          <p:cNvGrpSpPr/>
          <p:nvPr/>
        </p:nvGrpSpPr>
        <p:grpSpPr>
          <a:xfrm>
            <a:off x="6082694" y="2568575"/>
            <a:ext cx="2580294" cy="615777"/>
            <a:chOff x="6082694" y="2568575"/>
            <a:chExt cx="2580294" cy="615777"/>
          </a:xfrm>
        </p:grpSpPr>
        <p:sp>
          <p:nvSpPr>
            <p:cNvPr id="21" name="Title 1"/>
            <p:cNvSpPr txBox="1">
              <a:spLocks/>
            </p:cNvSpPr>
            <p:nvPr/>
          </p:nvSpPr>
          <p:spPr>
            <a:xfrm>
              <a:off x="7174356" y="2568575"/>
              <a:ext cx="1488632" cy="615777"/>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600" dirty="0" smtClean="0"/>
                <a:t>Untrusted </a:t>
              </a:r>
              <a:br>
                <a:rPr lang="en-US" sz="1600" dirty="0" smtClean="0"/>
              </a:br>
              <a:r>
                <a:rPr lang="en-US" sz="1600" dirty="0" smtClean="0"/>
                <a:t>Tasks</a:t>
              </a:r>
              <a:endParaRPr lang="en-US" sz="1400" dirty="0"/>
            </a:p>
          </p:txBody>
        </p:sp>
        <p:grpSp>
          <p:nvGrpSpPr>
            <p:cNvPr id="22" name="Group 110"/>
            <p:cNvGrpSpPr>
              <a:grpSpLocks/>
            </p:cNvGrpSpPr>
            <p:nvPr/>
          </p:nvGrpSpPr>
          <p:grpSpPr bwMode="auto">
            <a:xfrm rot="8666888">
              <a:off x="6082694" y="2662286"/>
              <a:ext cx="1032144" cy="384867"/>
              <a:chOff x="1467" y="1932"/>
              <a:chExt cx="767" cy="286"/>
            </a:xfrm>
          </p:grpSpPr>
          <p:sp>
            <p:nvSpPr>
              <p:cNvPr id="26" name="Line 26"/>
              <p:cNvSpPr>
                <a:spLocks noChangeShapeType="1"/>
              </p:cNvSpPr>
              <p:nvPr/>
            </p:nvSpPr>
            <p:spPr bwMode="auto">
              <a:xfrm rot="18360000">
                <a:off x="1779" y="1620"/>
                <a:ext cx="134" cy="757"/>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27" name="Oval 34"/>
              <p:cNvSpPr>
                <a:spLocks noChangeArrowheads="1"/>
              </p:cNvSpPr>
              <p:nvPr/>
            </p:nvSpPr>
            <p:spPr bwMode="auto">
              <a:xfrm>
                <a:off x="2107" y="2091"/>
                <a:ext cx="127" cy="127"/>
              </a:xfrm>
              <a:prstGeom prst="ellipse">
                <a:avLst/>
              </a:prstGeom>
              <a:solidFill>
                <a:schemeClr val="bg2">
                  <a:lumMod val="6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grpSp>
      <p:sp>
        <p:nvSpPr>
          <p:cNvPr id="2" name="TextBox 1"/>
          <p:cNvSpPr txBox="1"/>
          <p:nvPr/>
        </p:nvSpPr>
        <p:spPr>
          <a:xfrm>
            <a:off x="1178561" y="4373070"/>
            <a:ext cx="6790054" cy="688137"/>
          </a:xfrm>
          <a:prstGeom prst="rect">
            <a:avLst/>
          </a:prstGeom>
          <a:noFill/>
        </p:spPr>
        <p:txBody>
          <a:bodyPr wrap="square" rtlCol="0">
            <a:spAutoFit/>
          </a:bodyPr>
          <a:lstStyle/>
          <a:p>
            <a:pPr algn="ctr">
              <a:lnSpc>
                <a:spcPct val="88000"/>
              </a:lnSpc>
              <a:spcBef>
                <a:spcPts val="600"/>
              </a:spcBef>
            </a:pPr>
            <a:r>
              <a:rPr lang="en-US" sz="2200" b="1" dirty="0" smtClean="0">
                <a:solidFill>
                  <a:schemeClr val="tx2"/>
                </a:solidFill>
              </a:rPr>
              <a:t>Micro-visor mutually isolates untrustworthy tasks from the OS and each other</a:t>
            </a:r>
          </a:p>
        </p:txBody>
      </p:sp>
      <p:grpSp>
        <p:nvGrpSpPr>
          <p:cNvPr id="35" name="Group 34"/>
          <p:cNvGrpSpPr/>
          <p:nvPr/>
        </p:nvGrpSpPr>
        <p:grpSpPr bwMode="gray">
          <a:xfrm>
            <a:off x="467476" y="4796972"/>
            <a:ext cx="226302" cy="260764"/>
            <a:chOff x="467476" y="589876"/>
            <a:chExt cx="447664" cy="515836"/>
          </a:xfrm>
        </p:grpSpPr>
        <p:sp>
          <p:nvSpPr>
            <p:cNvPr id="36"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2583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42" presetClass="path" presetSubtype="0" accel="50000" decel="50000" fill="hold" nodeType="afterEffect">
                                  <p:stCondLst>
                                    <p:cond delay="1000"/>
                                  </p:stCondLst>
                                  <p:childTnLst>
                                    <p:animMotion origin="layout" path="M -0.00122 4.89204E-6 L 2.77778E-7 0.08482 " pathEditMode="relative" rAng="0" ptsTypes="AA">
                                      <p:cBhvr>
                                        <p:cTn id="41" dur="2000" fill="hold"/>
                                        <p:tgtEl>
                                          <p:spTgt spid="24"/>
                                        </p:tgtEl>
                                        <p:attrNameLst>
                                          <p:attrName>ppt_x</p:attrName>
                                          <p:attrName>ppt_y</p:attrName>
                                        </p:attrNameLst>
                                      </p:cBhvr>
                                      <p:rCtr x="52" y="4226"/>
                                    </p:animMotion>
                                  </p:childTnLst>
                                </p:cTn>
                              </p:par>
                              <p:par>
                                <p:cTn id="42" presetID="42" presetClass="path" presetSubtype="0" accel="50000" decel="50000" fill="hold" nodeType="withEffect">
                                  <p:stCondLst>
                                    <p:cond delay="1000"/>
                                  </p:stCondLst>
                                  <p:childTnLst>
                                    <p:animMotion origin="layout" path="M 3.33333E-6 3.99136E-6 L 3.33333E-6 0.08297 " pathEditMode="relative" rAng="0" ptsTypes="AA">
                                      <p:cBhvr>
                                        <p:cTn id="43" dur="2000" fill="hold"/>
                                        <p:tgtEl>
                                          <p:spTgt spid="25"/>
                                        </p:tgtEl>
                                        <p:attrNameLst>
                                          <p:attrName>ppt_x</p:attrName>
                                          <p:attrName>ppt_y</p:attrName>
                                        </p:attrNameLst>
                                      </p:cBhvr>
                                      <p:rCtr x="0" y="4133"/>
                                    </p:animMotion>
                                  </p:childTnLst>
                                </p:cTn>
                              </p:par>
                              <p:par>
                                <p:cTn id="44" presetID="42" presetClass="path" presetSubtype="0" accel="50000" decel="50000" fill="hold" nodeType="withEffect">
                                  <p:stCondLst>
                                    <p:cond delay="1000"/>
                                  </p:stCondLst>
                                  <p:childTnLst>
                                    <p:animMotion origin="layout" path="M -2.77778E-6 2.4946E-6 L 0.00122 0.08274 " pathEditMode="relative" rAng="0" ptsTypes="AA">
                                      <p:cBhvr>
                                        <p:cTn id="45" dur="2000" fill="hold"/>
                                        <p:tgtEl>
                                          <p:spTgt spid="28"/>
                                        </p:tgtEl>
                                        <p:attrNameLst>
                                          <p:attrName>ppt_x</p:attrName>
                                          <p:attrName>ppt_y</p:attrName>
                                        </p:attrNameLst>
                                      </p:cBhvr>
                                      <p:rCtr x="52" y="4137"/>
                                    </p:animMotion>
                                  </p:childTnLst>
                                </p:cTn>
                              </p:par>
                              <p:par>
                                <p:cTn id="46" presetID="42" presetClass="path" presetSubtype="0" accel="50000" decel="50000" fill="hold" nodeType="withEffect">
                                  <p:stCondLst>
                                    <p:cond delay="1000"/>
                                  </p:stCondLst>
                                  <p:childTnLst>
                                    <p:animMotion origin="layout" path="M -2.5E-6 -0.00123 L 0.00191 0.08488 " pathEditMode="relative" rAng="0" ptsTypes="AA">
                                      <p:cBhvr>
                                        <p:cTn id="47" dur="2000" fill="hold"/>
                                        <p:tgtEl>
                                          <p:spTgt spid="30"/>
                                        </p:tgtEl>
                                        <p:attrNameLst>
                                          <p:attrName>ppt_x</p:attrName>
                                          <p:attrName>ppt_y</p:attrName>
                                        </p:attrNameLst>
                                      </p:cBhvr>
                                      <p:rCtr x="87" y="4290"/>
                                    </p:animMotion>
                                  </p:childTnLst>
                                </p:cTn>
                              </p:par>
                              <p:par>
                                <p:cTn id="48" presetID="42" presetClass="path" presetSubtype="0" accel="50000" decel="50000" fill="hold" nodeType="withEffect">
                                  <p:stCondLst>
                                    <p:cond delay="1000"/>
                                  </p:stCondLst>
                                  <p:childTnLst>
                                    <p:animMotion origin="layout" path="M -3.05556E-6 -3.6644E-6 L 0.00226 0.08483 " pathEditMode="relative" rAng="0" ptsTypes="AA">
                                      <p:cBhvr>
                                        <p:cTn id="49" dur="2000" fill="hold"/>
                                        <p:tgtEl>
                                          <p:spTgt spid="31"/>
                                        </p:tgtEl>
                                        <p:attrNameLst>
                                          <p:attrName>ppt_x</p:attrName>
                                          <p:attrName>ppt_y</p:attrName>
                                        </p:attrNameLst>
                                      </p:cBhvr>
                                      <p:rCtr x="104" y="4226"/>
                                    </p:animMotion>
                                  </p:childTnLst>
                                </p:cTn>
                              </p:par>
                              <p:par>
                                <p:cTn id="50" presetID="42" presetClass="path" presetSubtype="0" accel="50000" decel="50000" fill="hold" nodeType="withEffect">
                                  <p:stCondLst>
                                    <p:cond delay="1000"/>
                                  </p:stCondLst>
                                  <p:childTnLst>
                                    <p:animMotion origin="layout" path="M -8.33333E-7 -2.34568E-6 L -0.00017 0.08519 " pathEditMode="relative" rAng="0" ptsTypes="AA">
                                      <p:cBhvr>
                                        <p:cTn id="51" dur="2000" fill="hold"/>
                                        <p:tgtEl>
                                          <p:spTgt spid="32"/>
                                        </p:tgtEl>
                                        <p:attrNameLst>
                                          <p:attrName>ppt_x</p:attrName>
                                          <p:attrName>ppt_y</p:attrName>
                                        </p:attrNameLst>
                                      </p:cBhvr>
                                      <p:rCtr x="-17" y="4259"/>
                                    </p:animMotion>
                                  </p:childTnLst>
                                </p:cTn>
                              </p:par>
                              <p:par>
                                <p:cTn id="52" presetID="42" presetClass="path" presetSubtype="0" accel="50000" decel="50000" fill="hold" nodeType="withEffect">
                                  <p:stCondLst>
                                    <p:cond delay="1000"/>
                                  </p:stCondLst>
                                  <p:childTnLst>
                                    <p:animMotion origin="layout" path="M -2.22222E-6 -1.11043E-7 L -0.00243 0.08883 " pathEditMode="relative" rAng="0" ptsTypes="AA">
                                      <p:cBhvr>
                                        <p:cTn id="53" dur="2000" fill="hold"/>
                                        <p:tgtEl>
                                          <p:spTgt spid="33"/>
                                        </p:tgtEl>
                                        <p:attrNameLst>
                                          <p:attrName>ppt_x</p:attrName>
                                          <p:attrName>ppt_y</p:attrName>
                                        </p:attrNameLst>
                                      </p:cBhvr>
                                      <p:rCtr x="-122" y="4442"/>
                                    </p:animMotion>
                                  </p:childTnLst>
                                </p:cTn>
                              </p:par>
                              <p:par>
                                <p:cTn id="54" presetID="42" presetClass="path" presetSubtype="0" accel="50000" decel="50000" fill="hold" nodeType="withEffect">
                                  <p:stCondLst>
                                    <p:cond delay="1000"/>
                                  </p:stCondLst>
                                  <p:childTnLst>
                                    <p:animMotion origin="layout" path="M -4.72222E-6 2.98581E-6 L -0.00017 0.08698 " pathEditMode="relative" rAng="0" ptsTypes="AA">
                                      <p:cBhvr>
                                        <p:cTn id="55" dur="2000" fill="hold"/>
                                        <p:tgtEl>
                                          <p:spTgt spid="34"/>
                                        </p:tgtEl>
                                        <p:attrNameLst>
                                          <p:attrName>ppt_x</p:attrName>
                                          <p:attrName>ppt_y</p:attrName>
                                        </p:attrNameLst>
                                      </p:cBhvr>
                                      <p:rCtr x="-17" y="4349"/>
                                    </p:animMotion>
                                  </p:childTnLst>
                                </p:cTn>
                              </p:par>
                            </p:childTnLst>
                          </p:cTn>
                        </p:par>
                        <p:par>
                          <p:cTn id="56" fill="hold">
                            <p:stCondLst>
                              <p:cond delay="3500"/>
                            </p:stCondLst>
                            <p:childTnLst>
                              <p:par>
                                <p:cTn id="57" presetID="2" presetClass="entr" presetSubtype="4"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747" y="432452"/>
            <a:ext cx="4613821" cy="3667615"/>
          </a:xfrm>
          <a:prstGeom prst="rect">
            <a:avLst/>
          </a:prstGeom>
        </p:spPr>
      </p:pic>
      <p:sp>
        <p:nvSpPr>
          <p:cNvPr id="10" name="Rectangle 2"/>
          <p:cNvSpPr>
            <a:spLocks noChangeArrowheads="1"/>
          </p:cNvSpPr>
          <p:nvPr/>
        </p:nvSpPr>
        <p:spPr bwMode="gray">
          <a:xfrm>
            <a:off x="-1587" y="3671709"/>
            <a:ext cx="9144000" cy="1303032"/>
          </a:xfrm>
          <a:prstGeom prst="rect">
            <a:avLst/>
          </a:prstGeom>
          <a:gradFill rotWithShape="1">
            <a:gsLst>
              <a:gs pos="0">
                <a:srgbClr val="CCCCCC">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dirty="0"/>
          </a:p>
        </p:txBody>
      </p:sp>
      <p:sp>
        <p:nvSpPr>
          <p:cNvPr id="16" name="TextBox 15"/>
          <p:cNvSpPr txBox="1"/>
          <p:nvPr/>
        </p:nvSpPr>
        <p:spPr>
          <a:xfrm>
            <a:off x="1178561" y="4373070"/>
            <a:ext cx="6790054" cy="688137"/>
          </a:xfrm>
          <a:prstGeom prst="rect">
            <a:avLst/>
          </a:prstGeom>
          <a:noFill/>
        </p:spPr>
        <p:txBody>
          <a:bodyPr wrap="square" rtlCol="0">
            <a:spAutoFit/>
          </a:bodyPr>
          <a:lstStyle/>
          <a:p>
            <a:pPr algn="ctr">
              <a:lnSpc>
                <a:spcPct val="88000"/>
              </a:lnSpc>
              <a:spcBef>
                <a:spcPts val="600"/>
              </a:spcBef>
            </a:pPr>
            <a:r>
              <a:rPr lang="en-US" sz="2200" b="1" dirty="0" smtClean="0">
                <a:solidFill>
                  <a:schemeClr val="tx2"/>
                </a:solidFill>
              </a:rPr>
              <a:t>Each untrusted task is instantly isolated in a micro-VM, invisible to the user</a:t>
            </a:r>
          </a:p>
        </p:txBody>
      </p:sp>
      <p:sp>
        <p:nvSpPr>
          <p:cNvPr id="23" name="Slide Number Placeholder 10"/>
          <p:cNvSpPr>
            <a:spLocks noGrp="1"/>
          </p:cNvSpPr>
          <p:nvPr>
            <p:ph type="sldNum" sz="quarter" idx="4"/>
          </p:nvPr>
        </p:nvSpPr>
        <p:spPr/>
        <p:txBody>
          <a:bodyPr/>
          <a:lstStyle>
            <a:lvl1pPr algn="r">
              <a:defRPr sz="900">
                <a:solidFill>
                  <a:schemeClr val="accent4">
                    <a:lumMod val="40000"/>
                    <a:lumOff val="60000"/>
                  </a:schemeClr>
                </a:solidFill>
              </a:defRPr>
            </a:lvl1pPr>
          </a:lstStyle>
          <a:p>
            <a:fld id="{78EDB186-E548-4B74-B268-7B486CA3B678}" type="slidenum">
              <a:rPr lang="en-US" smtClean="0"/>
              <a:pPr/>
              <a:t>13</a:t>
            </a:fld>
            <a:endParaRPr lang="en-US" dirty="0"/>
          </a:p>
        </p:txBody>
      </p:sp>
      <p:grpSp>
        <p:nvGrpSpPr>
          <p:cNvPr id="9" name="Group 8"/>
          <p:cNvGrpSpPr/>
          <p:nvPr/>
        </p:nvGrpSpPr>
        <p:grpSpPr>
          <a:xfrm>
            <a:off x="5040421" y="730677"/>
            <a:ext cx="1860232" cy="2341763"/>
            <a:chOff x="5019155" y="590867"/>
            <a:chExt cx="1860232" cy="2341763"/>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9155" y="725687"/>
              <a:ext cx="1860232" cy="2206943"/>
            </a:xfrm>
            <a:prstGeom prst="rect">
              <a:avLst/>
            </a:prstGeom>
          </p:spPr>
        </p:pic>
        <p:sp>
          <p:nvSpPr>
            <p:cNvPr id="57" name="Flowchart: Connector 56"/>
            <p:cNvSpPr/>
            <p:nvPr/>
          </p:nvSpPr>
          <p:spPr>
            <a:xfrm>
              <a:off x="5966015" y="590867"/>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5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98" y="833259"/>
              <a:ext cx="140867" cy="14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5298449" y="1014813"/>
            <a:ext cx="2193608" cy="2199793"/>
            <a:chOff x="5307075" y="841097"/>
            <a:chExt cx="2193608" cy="2199793"/>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7075" y="957296"/>
              <a:ext cx="2193608" cy="2083594"/>
            </a:xfrm>
            <a:prstGeom prst="rect">
              <a:avLst/>
            </a:prstGeom>
          </p:spPr>
        </p:pic>
        <p:sp>
          <p:nvSpPr>
            <p:cNvPr id="56" name="Flowchart: Connector 55"/>
            <p:cNvSpPr/>
            <p:nvPr/>
          </p:nvSpPr>
          <p:spPr>
            <a:xfrm>
              <a:off x="6654765" y="841097"/>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722" y="1081288"/>
              <a:ext cx="145124" cy="14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Group 40"/>
          <p:cNvGrpSpPr/>
          <p:nvPr/>
        </p:nvGrpSpPr>
        <p:grpSpPr>
          <a:xfrm>
            <a:off x="5483292" y="1401937"/>
            <a:ext cx="2166938" cy="1996043"/>
            <a:chOff x="5483292" y="1198329"/>
            <a:chExt cx="2166938" cy="1996043"/>
          </a:xfrm>
        </p:grpSpPr>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3292" y="1317471"/>
              <a:ext cx="2166938" cy="1876901"/>
            </a:xfrm>
            <a:prstGeom prst="rect">
              <a:avLst/>
            </a:prstGeom>
          </p:spPr>
        </p:pic>
        <p:sp>
          <p:nvSpPr>
            <p:cNvPr id="54" name="Flowchart: Connector 53"/>
            <p:cNvSpPr/>
            <p:nvPr/>
          </p:nvSpPr>
          <p:spPr>
            <a:xfrm>
              <a:off x="6978852" y="1198329"/>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6848" y="1454622"/>
              <a:ext cx="120909" cy="12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Oval 3"/>
          <p:cNvSpPr>
            <a:spLocks noChangeArrowheads="1"/>
          </p:cNvSpPr>
          <p:nvPr/>
        </p:nvSpPr>
        <p:spPr bwMode="auto">
          <a:xfrm>
            <a:off x="334565" y="4732372"/>
            <a:ext cx="8529658" cy="1111250"/>
          </a:xfrm>
          <a:prstGeom prst="ellipse">
            <a:avLst/>
          </a:prstGeom>
          <a:gradFill rotWithShape="1">
            <a:gsLst>
              <a:gs pos="0">
                <a:srgbClr val="999999">
                  <a:alpha val="60001"/>
                </a:srgbClr>
              </a:gs>
              <a:gs pos="100000">
                <a:srgbClr val="CCCCCC">
                  <a:alpha val="0"/>
                </a:srgbClr>
              </a:gs>
            </a:gsLst>
            <a:path path="shape">
              <a:fillToRect l="50000" t="50000" r="50000" b="50000"/>
            </a:path>
          </a:gradFill>
          <a:ln>
            <a:noFill/>
          </a:ln>
          <a:effectLst/>
        </p:spPr>
        <p:txBody>
          <a:bodyPr wrap="square" lIns="82124" tIns="41061" rIns="82124" bIns="41061" anchor="ctr">
            <a:spAutoFit/>
          </a:bodyPr>
          <a:lstStyle/>
          <a:p>
            <a:endParaRPr lang="en-US" dirty="0"/>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3262" y="1234884"/>
            <a:ext cx="1317732" cy="2210667"/>
          </a:xfrm>
          <a:prstGeom prst="rect">
            <a:avLst/>
          </a:prstGeom>
        </p:spPr>
      </p:pic>
      <p:grpSp>
        <p:nvGrpSpPr>
          <p:cNvPr id="46" name="Group 45"/>
          <p:cNvGrpSpPr/>
          <p:nvPr/>
        </p:nvGrpSpPr>
        <p:grpSpPr>
          <a:xfrm>
            <a:off x="5410977" y="1755387"/>
            <a:ext cx="2223611" cy="2054260"/>
            <a:chOff x="5410977" y="1551779"/>
            <a:chExt cx="2223611" cy="2054260"/>
          </a:xfrm>
        </p:grpSpPr>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0977" y="1662463"/>
              <a:ext cx="2223611" cy="1943576"/>
            </a:xfrm>
            <a:prstGeom prst="rect">
              <a:avLst/>
            </a:prstGeom>
          </p:spPr>
        </p:pic>
        <p:sp>
          <p:nvSpPr>
            <p:cNvPr id="43" name="Flowchart: Connector 42"/>
            <p:cNvSpPr/>
            <p:nvPr/>
          </p:nvSpPr>
          <p:spPr>
            <a:xfrm>
              <a:off x="6885325" y="1551779"/>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4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6561" y="1794145"/>
              <a:ext cx="140774" cy="14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7" name="Group 46"/>
          <p:cNvGrpSpPr/>
          <p:nvPr/>
        </p:nvGrpSpPr>
        <p:grpSpPr>
          <a:xfrm>
            <a:off x="5196772" y="2045537"/>
            <a:ext cx="2096929" cy="2110264"/>
            <a:chOff x="5207405" y="1831296"/>
            <a:chExt cx="2096929" cy="2110264"/>
          </a:xfrm>
        </p:grpSpPr>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07405" y="1831296"/>
              <a:ext cx="2096929" cy="2110264"/>
            </a:xfrm>
            <a:prstGeom prst="rect">
              <a:avLst/>
            </a:prstGeom>
          </p:spPr>
        </p:pic>
        <p:sp>
          <p:nvSpPr>
            <p:cNvPr id="52" name="Flowchart: Connector 51"/>
            <p:cNvSpPr/>
            <p:nvPr/>
          </p:nvSpPr>
          <p:spPr>
            <a:xfrm>
              <a:off x="6414785" y="1899492"/>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14506" y="2133336"/>
              <a:ext cx="156512" cy="15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9" name="Group 48"/>
          <p:cNvGrpSpPr/>
          <p:nvPr/>
        </p:nvGrpSpPr>
        <p:grpSpPr>
          <a:xfrm>
            <a:off x="4833118" y="2152913"/>
            <a:ext cx="1693545" cy="2223611"/>
            <a:chOff x="4854384" y="1928039"/>
            <a:chExt cx="1693545" cy="2223611"/>
          </a:xfrm>
        </p:grpSpPr>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54384" y="1928039"/>
              <a:ext cx="1693545" cy="2223611"/>
            </a:xfrm>
            <a:prstGeom prst="rect">
              <a:avLst/>
            </a:prstGeom>
          </p:spPr>
        </p:pic>
        <p:sp>
          <p:nvSpPr>
            <p:cNvPr id="35" name="Flowchart: Connector 34"/>
            <p:cNvSpPr/>
            <p:nvPr/>
          </p:nvSpPr>
          <p:spPr>
            <a:xfrm>
              <a:off x="5556443" y="2156762"/>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1033"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55139" y="2384940"/>
              <a:ext cx="176439" cy="17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0" name="Group 49"/>
          <p:cNvGrpSpPr/>
          <p:nvPr/>
        </p:nvGrpSpPr>
        <p:grpSpPr>
          <a:xfrm>
            <a:off x="4285276" y="2200633"/>
            <a:ext cx="1140143" cy="2223611"/>
            <a:chOff x="4317175" y="1975759"/>
            <a:chExt cx="1140143" cy="2223611"/>
          </a:xfrm>
        </p:grpSpPr>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17175" y="1975759"/>
              <a:ext cx="1140143" cy="2223611"/>
            </a:xfrm>
            <a:prstGeom prst="rect">
              <a:avLst/>
            </a:prstGeom>
          </p:spPr>
        </p:pic>
        <p:sp>
          <p:nvSpPr>
            <p:cNvPr id="34" name="Flowchart: Connector 33"/>
            <p:cNvSpPr/>
            <p:nvPr/>
          </p:nvSpPr>
          <p:spPr>
            <a:xfrm>
              <a:off x="4535596" y="2253607"/>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379" y="2495999"/>
              <a:ext cx="140867" cy="14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 name="Group 50"/>
          <p:cNvGrpSpPr/>
          <p:nvPr/>
        </p:nvGrpSpPr>
        <p:grpSpPr>
          <a:xfrm>
            <a:off x="3131702" y="2180930"/>
            <a:ext cx="1293495" cy="2236946"/>
            <a:chOff x="3152968" y="1956056"/>
            <a:chExt cx="1293495" cy="2236946"/>
          </a:xfrm>
        </p:grpSpPr>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52968" y="1956056"/>
              <a:ext cx="1293495" cy="2236946"/>
            </a:xfrm>
            <a:prstGeom prst="rect">
              <a:avLst/>
            </a:prstGeom>
          </p:spPr>
        </p:pic>
        <p:grpSp>
          <p:nvGrpSpPr>
            <p:cNvPr id="8" name="Group 7"/>
            <p:cNvGrpSpPr/>
            <p:nvPr/>
          </p:nvGrpSpPr>
          <p:grpSpPr>
            <a:xfrm>
              <a:off x="3540557" y="2223819"/>
              <a:ext cx="555955" cy="625506"/>
              <a:chOff x="3540557" y="2223819"/>
              <a:chExt cx="555955" cy="625506"/>
            </a:xfrm>
          </p:grpSpPr>
          <p:sp>
            <p:nvSpPr>
              <p:cNvPr id="3" name="Flowchart: Connector 2"/>
              <p:cNvSpPr/>
              <p:nvPr/>
            </p:nvSpPr>
            <p:spPr>
              <a:xfrm>
                <a:off x="3540557" y="2223819"/>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0272" y="2464285"/>
                <a:ext cx="140774" cy="14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55" name="Group 54"/>
          <p:cNvGrpSpPr/>
          <p:nvPr/>
        </p:nvGrpSpPr>
        <p:grpSpPr>
          <a:xfrm>
            <a:off x="6012887" y="3371201"/>
            <a:ext cx="3025108" cy="1001869"/>
            <a:chOff x="6012887" y="3371201"/>
            <a:chExt cx="3025108" cy="1001869"/>
          </a:xfrm>
        </p:grpSpPr>
        <p:sp>
          <p:nvSpPr>
            <p:cNvPr id="18" name="Title 1"/>
            <p:cNvSpPr txBox="1">
              <a:spLocks/>
            </p:cNvSpPr>
            <p:nvPr/>
          </p:nvSpPr>
          <p:spPr>
            <a:xfrm>
              <a:off x="7549363" y="3757293"/>
              <a:ext cx="1488632" cy="615777"/>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600" dirty="0" smtClean="0"/>
                <a:t>Untrusted </a:t>
              </a:r>
              <a:br>
                <a:rPr lang="en-US" sz="1600" dirty="0" smtClean="0"/>
              </a:br>
              <a:r>
                <a:rPr lang="en-US" sz="1600" dirty="0" smtClean="0"/>
                <a:t>Tasks</a:t>
              </a:r>
              <a:endParaRPr lang="en-US" sz="1400" dirty="0"/>
            </a:p>
          </p:txBody>
        </p:sp>
        <p:grpSp>
          <p:nvGrpSpPr>
            <p:cNvPr id="19" name="Group 110"/>
            <p:cNvGrpSpPr>
              <a:grpSpLocks/>
            </p:cNvGrpSpPr>
            <p:nvPr/>
          </p:nvGrpSpPr>
          <p:grpSpPr bwMode="auto">
            <a:xfrm rot="10800000">
              <a:off x="6012887" y="3371201"/>
              <a:ext cx="1602974" cy="563722"/>
              <a:chOff x="1457" y="1932"/>
              <a:chExt cx="757" cy="259"/>
            </a:xfrm>
          </p:grpSpPr>
          <p:sp>
            <p:nvSpPr>
              <p:cNvPr id="20" name="Line 26"/>
              <p:cNvSpPr>
                <a:spLocks noChangeShapeType="1"/>
              </p:cNvSpPr>
              <p:nvPr/>
            </p:nvSpPr>
            <p:spPr bwMode="auto">
              <a:xfrm rot="18360000">
                <a:off x="1769" y="1620"/>
                <a:ext cx="134" cy="757"/>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21" name="Oval 34"/>
              <p:cNvSpPr>
                <a:spLocks noChangeArrowheads="1"/>
              </p:cNvSpPr>
              <p:nvPr/>
            </p:nvSpPr>
            <p:spPr bwMode="auto">
              <a:xfrm>
                <a:off x="2119" y="2111"/>
                <a:ext cx="82" cy="80"/>
              </a:xfrm>
              <a:prstGeom prst="ellipse">
                <a:avLst/>
              </a:prstGeom>
              <a:solidFill>
                <a:schemeClr val="bg2">
                  <a:lumMod val="6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grpSp>
      <p:grpSp>
        <p:nvGrpSpPr>
          <p:cNvPr id="53" name="Group 52"/>
          <p:cNvGrpSpPr/>
          <p:nvPr/>
        </p:nvGrpSpPr>
        <p:grpSpPr bwMode="gray">
          <a:xfrm>
            <a:off x="467476" y="4796972"/>
            <a:ext cx="226302" cy="260764"/>
            <a:chOff x="467476" y="589876"/>
            <a:chExt cx="447664" cy="515836"/>
          </a:xfrm>
        </p:grpSpPr>
        <p:sp>
          <p:nvSpPr>
            <p:cNvPr id="59"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070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2" presetClass="entr" presetSubtype="4" fill="hold" nodeType="afterEffect">
                                  <p:stCondLst>
                                    <p:cond delay="50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5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50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par>
                          <p:cTn id="30" fill="hold">
                            <p:stCondLst>
                              <p:cond delay="4000"/>
                            </p:stCondLst>
                            <p:childTnLst>
                              <p:par>
                                <p:cTn id="31" presetID="2" presetClass="entr" presetSubtype="4"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 presetClass="entr" presetSubtype="4"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ppt_x"/>
                                          </p:val>
                                        </p:tav>
                                        <p:tav tm="100000">
                                          <p:val>
                                            <p:strVal val="#ppt_x"/>
                                          </p:val>
                                        </p:tav>
                                      </p:tavLst>
                                    </p:anim>
                                    <p:anim calcmode="lin" valueType="num">
                                      <p:cBhvr additive="base">
                                        <p:cTn id="39" dur="500" fill="hold"/>
                                        <p:tgtEl>
                                          <p:spTgt spid="46"/>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par>
                          <p:cTn id="45" fill="hold">
                            <p:stCondLst>
                              <p:cond delay="5500"/>
                            </p:stCondLst>
                            <p:childTnLst>
                              <p:par>
                                <p:cTn id="46" presetID="2" presetClass="entr" presetSubtype="4"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 presetClass="entr" presetSubtype="4"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gray">
          <a:xfrm>
            <a:off x="0" y="3683071"/>
            <a:ext cx="9144000" cy="1303032"/>
          </a:xfrm>
          <a:prstGeom prst="rect">
            <a:avLst/>
          </a:prstGeom>
          <a:gradFill rotWithShape="1">
            <a:gsLst>
              <a:gs pos="0">
                <a:srgbClr val="CCCCCC">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dirty="0"/>
          </a:p>
        </p:txBody>
      </p:sp>
      <p:sp>
        <p:nvSpPr>
          <p:cNvPr id="32" name="Slide Number Placeholder 10"/>
          <p:cNvSpPr>
            <a:spLocks noGrp="1"/>
          </p:cNvSpPr>
          <p:nvPr>
            <p:ph type="sldNum" sz="quarter" idx="4"/>
          </p:nvPr>
        </p:nvSpPr>
        <p:spPr/>
        <p:txBody>
          <a:bodyPr/>
          <a:lstStyle>
            <a:lvl1pPr algn="r">
              <a:defRPr sz="900">
                <a:solidFill>
                  <a:schemeClr val="accent4">
                    <a:lumMod val="40000"/>
                    <a:lumOff val="60000"/>
                  </a:schemeClr>
                </a:solidFill>
              </a:defRPr>
            </a:lvl1pPr>
          </a:lstStyle>
          <a:p>
            <a:fld id="{78EDB186-E548-4B74-B268-7B486CA3B678}" type="slidenum">
              <a:rPr lang="en-US" smtClean="0"/>
              <a:pPr/>
              <a:t>14</a:t>
            </a:fld>
            <a:endParaRPr lang="en-US" dirty="0"/>
          </a:p>
        </p:txBody>
      </p:sp>
      <p:sp>
        <p:nvSpPr>
          <p:cNvPr id="44" name="Oval 3"/>
          <p:cNvSpPr>
            <a:spLocks noChangeArrowheads="1"/>
          </p:cNvSpPr>
          <p:nvPr/>
        </p:nvSpPr>
        <p:spPr bwMode="auto">
          <a:xfrm>
            <a:off x="305584" y="3874853"/>
            <a:ext cx="8529658" cy="1111250"/>
          </a:xfrm>
          <a:prstGeom prst="ellipse">
            <a:avLst/>
          </a:prstGeom>
          <a:gradFill rotWithShape="1">
            <a:gsLst>
              <a:gs pos="0">
                <a:srgbClr val="999999">
                  <a:alpha val="60001"/>
                </a:srgbClr>
              </a:gs>
              <a:gs pos="100000">
                <a:srgbClr val="CCCCCC">
                  <a:alpha val="0"/>
                </a:srgbClr>
              </a:gs>
            </a:gsLst>
            <a:path path="shape">
              <a:fillToRect l="50000" t="50000" r="50000" b="50000"/>
            </a:path>
          </a:gradFill>
          <a:ln>
            <a:noFill/>
          </a:ln>
          <a:effectLst/>
        </p:spPr>
        <p:txBody>
          <a:bodyPr wrap="square" lIns="82124" tIns="41061" rIns="82124" bIns="41061" anchor="ctr">
            <a:spAutoFit/>
          </a:bodyPr>
          <a:lstStyle/>
          <a:p>
            <a:endParaRPr lang="en-US" dirty="0"/>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02" y="-626197"/>
            <a:ext cx="5632594" cy="4985001"/>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907" y="-471623"/>
            <a:ext cx="2393744" cy="3244907"/>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7402" y="-131084"/>
            <a:ext cx="2822732" cy="3063545"/>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4158" y="398488"/>
            <a:ext cx="2788413" cy="2759641"/>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016" y="465645"/>
            <a:ext cx="1608699" cy="3004725"/>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1103" y="905736"/>
            <a:ext cx="2861340" cy="2857674"/>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9147" y="1153974"/>
            <a:ext cx="2698326" cy="3102759"/>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64879" y="1296217"/>
            <a:ext cx="2179252" cy="3269415"/>
          </a:xfrm>
          <a:prstGeom prst="rect">
            <a:avLst/>
          </a:prstGeom>
        </p:spPr>
      </p:pic>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75499" y="1337411"/>
            <a:ext cx="1664468" cy="3289021"/>
          </a:xfrm>
          <a:prstGeom prst="rect">
            <a:avLst/>
          </a:prstGeom>
        </p:spPr>
      </p:pic>
      <p:sp>
        <p:nvSpPr>
          <p:cNvPr id="56" name="Flowchart: Connector 55"/>
          <p:cNvSpPr/>
          <p:nvPr/>
        </p:nvSpPr>
        <p:spPr>
          <a:xfrm>
            <a:off x="5668288" y="1632512"/>
            <a:ext cx="715402" cy="919693"/>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sp>
        <p:nvSpPr>
          <p:cNvPr id="57" name="Flowchart: Connector 56"/>
          <p:cNvSpPr/>
          <p:nvPr/>
        </p:nvSpPr>
        <p:spPr>
          <a:xfrm>
            <a:off x="7378292" y="742995"/>
            <a:ext cx="715402" cy="919693"/>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grpSp>
        <p:nvGrpSpPr>
          <p:cNvPr id="58" name="Group 57"/>
          <p:cNvGrpSpPr/>
          <p:nvPr/>
        </p:nvGrpSpPr>
        <p:grpSpPr>
          <a:xfrm>
            <a:off x="3074248" y="1731107"/>
            <a:ext cx="715402" cy="919693"/>
            <a:chOff x="3540557" y="2223819"/>
            <a:chExt cx="555955" cy="625506"/>
          </a:xfrm>
        </p:grpSpPr>
        <p:sp>
          <p:nvSpPr>
            <p:cNvPr id="59" name="Flowchart: Connector 58"/>
            <p:cNvSpPr/>
            <p:nvPr/>
          </p:nvSpPr>
          <p:spPr>
            <a:xfrm>
              <a:off x="3540557" y="2223819"/>
              <a:ext cx="555955" cy="625506"/>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6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0272" y="2464285"/>
              <a:ext cx="140774" cy="14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0110" y="1099350"/>
            <a:ext cx="181148" cy="20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23970" y="1968006"/>
            <a:ext cx="227042" cy="25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Flowchart: Connector 63"/>
          <p:cNvSpPr/>
          <p:nvPr/>
        </p:nvSpPr>
        <p:spPr>
          <a:xfrm>
            <a:off x="6772802" y="1254244"/>
            <a:ext cx="715402" cy="919693"/>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65"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29803" y="1598069"/>
            <a:ext cx="201399" cy="23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Flowchart: Connector 65"/>
          <p:cNvSpPr/>
          <p:nvPr/>
        </p:nvSpPr>
        <p:spPr>
          <a:xfrm>
            <a:off x="7498643" y="223311"/>
            <a:ext cx="715402" cy="919693"/>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67"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92028" y="600143"/>
            <a:ext cx="155586" cy="17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Flowchart: Connector 67"/>
          <p:cNvSpPr/>
          <p:nvPr/>
        </p:nvSpPr>
        <p:spPr>
          <a:xfrm>
            <a:off x="7081608" y="-301933"/>
            <a:ext cx="715402" cy="919693"/>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69"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63361" y="51224"/>
            <a:ext cx="186745" cy="21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Flowchart: Connector 69"/>
          <p:cNvSpPr/>
          <p:nvPr/>
        </p:nvSpPr>
        <p:spPr>
          <a:xfrm>
            <a:off x="6195325" y="-669851"/>
            <a:ext cx="715402" cy="919693"/>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71"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66560" y="-313458"/>
            <a:ext cx="181267" cy="20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17">
            <a:extLst/>
          </a:blip>
          <a:stretch>
            <a:fillRect/>
          </a:stretch>
        </p:blipFill>
        <p:spPr>
          <a:xfrm rot="377085">
            <a:off x="2865302" y="2522654"/>
            <a:ext cx="789364" cy="732905"/>
          </a:xfrm>
          <a:prstGeom prst="rect">
            <a:avLst/>
          </a:prstGeom>
          <a:scene3d>
            <a:camera prst="perspectiveContrastingRightFacing">
              <a:rot lat="19315279" lon="8091246" rev="8877360"/>
            </a:camera>
            <a:lightRig rig="threePt" dir="t"/>
          </a:scene3d>
        </p:spPr>
      </p:pic>
      <p:grpSp>
        <p:nvGrpSpPr>
          <p:cNvPr id="9" name="Group 8"/>
          <p:cNvGrpSpPr/>
          <p:nvPr/>
        </p:nvGrpSpPr>
        <p:grpSpPr>
          <a:xfrm>
            <a:off x="4073600" y="1366380"/>
            <a:ext cx="1467135" cy="3269415"/>
            <a:chOff x="4073600" y="1366380"/>
            <a:chExt cx="1467135" cy="3269415"/>
          </a:xfrm>
        </p:grpSpPr>
        <p:pic>
          <p:nvPicPr>
            <p:cNvPr id="54" name="Picture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73600" y="1366380"/>
              <a:ext cx="1467135" cy="3269415"/>
            </a:xfrm>
            <a:prstGeom prst="rect">
              <a:avLst/>
            </a:prstGeom>
          </p:spPr>
        </p:pic>
        <p:sp>
          <p:nvSpPr>
            <p:cNvPr id="55" name="Flowchart: Connector 54"/>
            <p:cNvSpPr/>
            <p:nvPr/>
          </p:nvSpPr>
          <p:spPr>
            <a:xfrm>
              <a:off x="4354663" y="1774905"/>
              <a:ext cx="715402" cy="919693"/>
            </a:xfrm>
            <a:prstGeom prst="flowChartConnector">
              <a:avLst/>
            </a:prstGeom>
            <a:solidFill>
              <a:schemeClr val="bg1"/>
            </a:solidFill>
            <a:ln>
              <a:noFill/>
            </a:ln>
            <a:effectLst/>
            <a:scene3d>
              <a:camera prst="isometricOffAxis1Top"/>
              <a:lightRig rig="threePt" dir="t"/>
            </a:scene3d>
            <a:sp3d contourW="6350">
              <a:contourClr>
                <a:srgbClr val="002060"/>
              </a:contourClr>
            </a:sp3d>
          </p:spPr>
          <p:style>
            <a:lnRef idx="1">
              <a:schemeClr val="accent1"/>
            </a:lnRef>
            <a:fillRef idx="3">
              <a:schemeClr val="accent1"/>
            </a:fillRef>
            <a:effectRef idx="2">
              <a:schemeClr val="accent1"/>
            </a:effectRef>
            <a:fontRef idx="minor">
              <a:schemeClr val="lt1"/>
            </a:fontRef>
          </p:style>
          <p:txBody>
            <a:bodyPr wrap="none" rtlCol="0" anchor="ctr">
              <a:normAutofit/>
              <a:flatTx/>
            </a:bodyPr>
            <a:lstStyle/>
            <a:p>
              <a:pPr algn="ctr"/>
              <a:endParaRPr lang="en-US" sz="800" dirty="0"/>
            </a:p>
          </p:txBody>
        </p:sp>
        <p:pic>
          <p:nvPicPr>
            <p:cNvPr id="6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25899" y="2131298"/>
              <a:ext cx="181267" cy="20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 name="Picture 16"/>
          <p:cNvPicPr>
            <a:picLocks noChangeAspect="1"/>
          </p:cNvPicPr>
          <p:nvPr/>
        </p:nvPicPr>
        <p:blipFill>
          <a:blip r:embed="rId19">
            <a:extLst>
              <a:ext uri="{BEBA8EAE-BF5A-486C-A8C5-ECC9F3942E4B}">
                <a14:imgProps xmlns:a14="http://schemas.microsoft.com/office/drawing/2010/main">
                  <a14:imgLayer r:embed="rId20">
                    <a14:imgEffect>
                      <a14:backgroundRemoval t="524" b="100000" l="59900" r="90000">
                        <a14:foregroundMark x1="83800" y1="88467" x2="84300" y2="92661"/>
                        <a14:foregroundMark x1="70900" y1="64220" x2="76100" y2="98952"/>
                        <a14:foregroundMark x1="83400" y1="93054" x2="84800" y2="98820"/>
                        <a14:foregroundMark x1="61500" y1="8781" x2="62500" y2="10878"/>
                        <a14:foregroundMark x1="81000" y1="28702" x2="80900" y2="34600"/>
                        <a14:foregroundMark x1="65400" y1="42202" x2="66600" y2="44561"/>
                        <a14:foregroundMark x1="64600" y1="42988" x2="66000" y2="45478"/>
                        <a14:foregroundMark x1="69000" y1="7471" x2="71100" y2="6422"/>
                        <a14:foregroundMark x1="68800" y1="8650" x2="70100" y2="9174"/>
                        <a14:foregroundMark x1="76400" y1="10616" x2="77400" y2="12582"/>
                        <a14:backgroundMark x1="84700" y1="80996" x2="90100" y2="58585"/>
                        <a14:backgroundMark x1="82600" y1="65400" x2="81400" y2="57798"/>
                        <a14:backgroundMark x1="70900" y1="97117" x2="68500" y2="90564"/>
                        <a14:backgroundMark x1="70500" y1="55832" x2="70900" y2="59109"/>
                        <a14:backgroundMark x1="81800" y1="63041" x2="81800" y2="63041"/>
                        <a14:backgroundMark x1="77000" y1="94758" x2="83800" y2="97510"/>
                        <a14:backgroundMark x1="82800" y1="91874" x2="84500" y2="98558"/>
                        <a14:backgroundMark x1="76600" y1="94495" x2="77500" y2="99345"/>
                        <a14:backgroundMark x1="74100" y1="95675" x2="74400" y2="98820"/>
                        <a14:backgroundMark x1="85100" y1="98689" x2="87200" y2="98296"/>
                        <a14:backgroundMark x1="84300" y1="78768" x2="84300" y2="78768"/>
                        <a14:backgroundMark x1="69600" y1="66186" x2="69700" y2="69856"/>
                        <a14:backgroundMark x1="81700" y1="89384" x2="82400" y2="93054"/>
                        <a14:backgroundMark x1="82900" y1="45478" x2="82000" y2="19528"/>
                        <a14:backgroundMark x1="81600" y1="30406" x2="81200" y2="24377"/>
                        <a14:backgroundMark x1="67300" y1="44692" x2="67300" y2="44692"/>
                        <a14:backgroundMark x1="66000" y1="39056" x2="62000" y2="47575"/>
                        <a14:backgroundMark x1="68200" y1="12451" x2="67100" y2="8650"/>
                        <a14:backgroundMark x1="69300" y1="11533" x2="68200" y2="8912"/>
                        <a14:backgroundMark x1="80900" y1="58453" x2="81800" y2="61730"/>
                      </a14:backgroundRemoval>
                    </a14:imgEffect>
                  </a14:imgLayer>
                </a14:imgProps>
              </a:ext>
            </a:extLst>
          </a:blip>
          <a:stretch>
            <a:fillRect/>
          </a:stretch>
        </p:blipFill>
        <p:spPr>
          <a:xfrm>
            <a:off x="1803439" y="2773284"/>
            <a:ext cx="2913093" cy="2222690"/>
          </a:xfrm>
          <a:prstGeom prst="rect">
            <a:avLst/>
          </a:prstGeom>
        </p:spPr>
      </p:pic>
      <p:grpSp>
        <p:nvGrpSpPr>
          <p:cNvPr id="10" name="Group 9"/>
          <p:cNvGrpSpPr/>
          <p:nvPr/>
        </p:nvGrpSpPr>
        <p:grpSpPr>
          <a:xfrm>
            <a:off x="939518" y="2552205"/>
            <a:ext cx="2431335" cy="680721"/>
            <a:chOff x="939518" y="2552205"/>
            <a:chExt cx="2431335" cy="680721"/>
          </a:xfrm>
        </p:grpSpPr>
        <p:sp>
          <p:nvSpPr>
            <p:cNvPr id="24" name="Title 1"/>
            <p:cNvSpPr txBox="1">
              <a:spLocks/>
            </p:cNvSpPr>
            <p:nvPr/>
          </p:nvSpPr>
          <p:spPr>
            <a:xfrm>
              <a:off x="939518" y="2552205"/>
              <a:ext cx="1456253" cy="680721"/>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600" dirty="0" smtClean="0"/>
                <a:t>Micro-VMs execute </a:t>
              </a:r>
              <a:br>
                <a:rPr lang="en-US" sz="1600" dirty="0" smtClean="0"/>
              </a:br>
              <a:r>
                <a:rPr lang="en-US" sz="1600" dirty="0" smtClean="0"/>
                <a:t>“Copy on Write”</a:t>
              </a:r>
              <a:endParaRPr lang="en-US" sz="1400" dirty="0"/>
            </a:p>
          </p:txBody>
        </p:sp>
        <p:grpSp>
          <p:nvGrpSpPr>
            <p:cNvPr id="25" name="Group 110"/>
            <p:cNvGrpSpPr>
              <a:grpSpLocks/>
            </p:cNvGrpSpPr>
            <p:nvPr/>
          </p:nvGrpSpPr>
          <p:grpSpPr bwMode="auto">
            <a:xfrm rot="19750569">
              <a:off x="2454438" y="2819974"/>
              <a:ext cx="916415" cy="332386"/>
              <a:chOff x="1480" y="1870"/>
              <a:chExt cx="681" cy="247"/>
            </a:xfrm>
          </p:grpSpPr>
          <p:sp>
            <p:nvSpPr>
              <p:cNvPr id="27" name="Line 26"/>
              <p:cNvSpPr>
                <a:spLocks noChangeShapeType="1"/>
              </p:cNvSpPr>
              <p:nvPr/>
            </p:nvSpPr>
            <p:spPr bwMode="auto">
              <a:xfrm rot="18360000">
                <a:off x="1773" y="1577"/>
                <a:ext cx="58" cy="643"/>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28" name="Oval 34"/>
              <p:cNvSpPr>
                <a:spLocks noChangeArrowheads="1"/>
              </p:cNvSpPr>
              <p:nvPr/>
            </p:nvSpPr>
            <p:spPr bwMode="auto">
              <a:xfrm>
                <a:off x="2034" y="1990"/>
                <a:ext cx="127" cy="127"/>
              </a:xfrm>
              <a:prstGeom prst="ellipse">
                <a:avLst/>
              </a:prstGeom>
              <a:solidFill>
                <a:schemeClr val="bg2">
                  <a:lumMod val="6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grpSp>
      <p:grpSp>
        <p:nvGrpSpPr>
          <p:cNvPr id="72" name="Group 71"/>
          <p:cNvGrpSpPr/>
          <p:nvPr/>
        </p:nvGrpSpPr>
        <p:grpSpPr bwMode="gray">
          <a:xfrm>
            <a:off x="467476" y="4796972"/>
            <a:ext cx="226302" cy="260764"/>
            <a:chOff x="467476" y="589876"/>
            <a:chExt cx="447664" cy="515836"/>
          </a:xfrm>
        </p:grpSpPr>
        <p:sp>
          <p:nvSpPr>
            <p:cNvPr id="73"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22291298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ppt_x"/>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6" presetClass="entr" presetSubtype="3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out)">
                                      <p:cBhvr>
                                        <p:cTn id="12" dur="10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25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gray">
          <a:xfrm>
            <a:off x="0" y="3683071"/>
            <a:ext cx="9144000" cy="1303032"/>
          </a:xfrm>
          <a:prstGeom prst="rect">
            <a:avLst/>
          </a:prstGeom>
          <a:gradFill rotWithShape="1">
            <a:gsLst>
              <a:gs pos="0">
                <a:srgbClr val="CCCCCC">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dirty="0"/>
          </a:p>
        </p:txBody>
      </p:sp>
      <p:sp>
        <p:nvSpPr>
          <p:cNvPr id="19" name="Oval 3"/>
          <p:cNvSpPr>
            <a:spLocks noChangeArrowheads="1"/>
          </p:cNvSpPr>
          <p:nvPr/>
        </p:nvSpPr>
        <p:spPr bwMode="auto">
          <a:xfrm>
            <a:off x="305584" y="3874853"/>
            <a:ext cx="8529658" cy="1111250"/>
          </a:xfrm>
          <a:prstGeom prst="ellipse">
            <a:avLst/>
          </a:prstGeom>
          <a:gradFill rotWithShape="1">
            <a:gsLst>
              <a:gs pos="0">
                <a:srgbClr val="999999">
                  <a:alpha val="60001"/>
                </a:srgbClr>
              </a:gs>
              <a:gs pos="100000">
                <a:srgbClr val="CCCCCC">
                  <a:alpha val="0"/>
                </a:srgbClr>
              </a:gs>
            </a:gsLst>
            <a:path path="shape">
              <a:fillToRect l="50000" t="50000" r="50000" b="50000"/>
            </a:path>
          </a:gradFill>
          <a:ln>
            <a:noFill/>
          </a:ln>
          <a:effectLst/>
        </p:spPr>
        <p:txBody>
          <a:bodyPr wrap="square" lIns="82124" tIns="41061" rIns="82124" bIns="41061" anchor="ctr">
            <a:spAutoFit/>
          </a:bodyPr>
          <a:lstStyle/>
          <a:p>
            <a:endParaRPr lang="en-US" dirty="0"/>
          </a:p>
        </p:txBody>
      </p:sp>
      <p:sp>
        <p:nvSpPr>
          <p:cNvPr id="21" name="Slide Number Placeholder 10"/>
          <p:cNvSpPr>
            <a:spLocks noGrp="1"/>
          </p:cNvSpPr>
          <p:nvPr>
            <p:ph type="sldNum" sz="quarter" idx="4"/>
          </p:nvPr>
        </p:nvSpPr>
        <p:spPr/>
        <p:txBody>
          <a:bodyPr/>
          <a:lstStyle>
            <a:lvl1pPr algn="r">
              <a:defRPr sz="900">
                <a:solidFill>
                  <a:schemeClr val="accent4">
                    <a:lumMod val="40000"/>
                    <a:lumOff val="60000"/>
                  </a:schemeClr>
                </a:solidFill>
              </a:defRPr>
            </a:lvl1pPr>
          </a:lstStyle>
          <a:p>
            <a:fld id="{78EDB186-E548-4B74-B268-7B486CA3B678}" type="slidenum">
              <a:rPr lang="en-US" smtClean="0"/>
              <a:pPr/>
              <a:t>15</a:t>
            </a:fld>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839" y="285038"/>
            <a:ext cx="4610169" cy="419874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637" y="395540"/>
            <a:ext cx="1959234" cy="273310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265" y="685406"/>
            <a:ext cx="2310352" cy="258035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5813" y="1146696"/>
            <a:ext cx="2282263" cy="2324378"/>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0494" y="1194037"/>
            <a:ext cx="1316689" cy="2530807"/>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4071" y="1575540"/>
            <a:ext cx="2341952" cy="2406949"/>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9031" y="1799869"/>
            <a:ext cx="2208528" cy="2613378"/>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79" y="1948566"/>
            <a:ext cx="1783676" cy="2753748"/>
          </a:xfrm>
          <a:prstGeom prst="rect">
            <a:avLst/>
          </a:prstGeom>
        </p:spPr>
      </p:pic>
      <p:grpSp>
        <p:nvGrpSpPr>
          <p:cNvPr id="3" name="Group 2"/>
          <p:cNvGrpSpPr/>
          <p:nvPr/>
        </p:nvGrpSpPr>
        <p:grpSpPr>
          <a:xfrm>
            <a:off x="3076014" y="2053081"/>
            <a:ext cx="1362335" cy="2770263"/>
            <a:chOff x="3076014" y="2053081"/>
            <a:chExt cx="1362335" cy="2770263"/>
          </a:xfrm>
        </p:grpSpPr>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10875"/>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076014" y="2053081"/>
              <a:ext cx="1362335" cy="2770263"/>
            </a:xfrm>
            <a:prstGeom prst="rect">
              <a:avLst/>
            </a:prstGeom>
            <a:noFill/>
          </p:spPr>
        </p:pic>
        <p:pic>
          <p:nvPicPr>
            <p:cNvPr id="31" name="Picture 30"/>
            <p:cNvPicPr>
              <a:picLocks noChangeAspect="1"/>
            </p:cNvPicPr>
            <p:nvPr/>
          </p:nvPicPr>
          <p:blipFill>
            <a:blip r:embed="rId12">
              <a:extLst/>
            </a:blip>
            <a:stretch>
              <a:fillRect/>
            </a:stretch>
          </p:blipFill>
          <p:spPr>
            <a:xfrm rot="377085">
              <a:off x="3317076" y="3138780"/>
              <a:ext cx="789364" cy="732905"/>
            </a:xfrm>
            <a:prstGeom prst="rect">
              <a:avLst/>
            </a:prstGeom>
            <a:scene3d>
              <a:camera prst="perspectiveContrastingRightFacing">
                <a:rot lat="19315279" lon="8091246" rev="8877360"/>
              </a:camera>
              <a:lightRig rig="threePt" dir="t"/>
            </a:scene3d>
          </p:spPr>
        </p:pic>
      </p:grpSp>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40831" y="2053205"/>
            <a:ext cx="1200821" cy="2753748"/>
          </a:xfrm>
          <a:prstGeom prst="rect">
            <a:avLst/>
          </a:prstGeom>
        </p:spPr>
      </p:pic>
      <p:grpSp>
        <p:nvGrpSpPr>
          <p:cNvPr id="2" name="Group 1"/>
          <p:cNvGrpSpPr/>
          <p:nvPr/>
        </p:nvGrpSpPr>
        <p:grpSpPr>
          <a:xfrm>
            <a:off x="1241006" y="1964948"/>
            <a:ext cx="2347573" cy="1132828"/>
            <a:chOff x="482672" y="901699"/>
            <a:chExt cx="2347573" cy="1132828"/>
          </a:xfrm>
        </p:grpSpPr>
        <p:grpSp>
          <p:nvGrpSpPr>
            <p:cNvPr id="13" name="Group 110"/>
            <p:cNvGrpSpPr>
              <a:grpSpLocks/>
            </p:cNvGrpSpPr>
            <p:nvPr/>
          </p:nvGrpSpPr>
          <p:grpSpPr bwMode="auto">
            <a:xfrm>
              <a:off x="2182968" y="1397898"/>
              <a:ext cx="647277" cy="259718"/>
              <a:chOff x="1753" y="2025"/>
              <a:chExt cx="481" cy="193"/>
            </a:xfrm>
          </p:grpSpPr>
          <p:sp>
            <p:nvSpPr>
              <p:cNvPr id="15" name="Line 26"/>
              <p:cNvSpPr>
                <a:spLocks noChangeShapeType="1"/>
              </p:cNvSpPr>
              <p:nvPr/>
            </p:nvSpPr>
            <p:spPr bwMode="auto">
              <a:xfrm rot="18360000">
                <a:off x="1956" y="1822"/>
                <a:ext cx="59" cy="465"/>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16" name="Oval 34"/>
              <p:cNvSpPr>
                <a:spLocks noChangeArrowheads="1"/>
              </p:cNvSpPr>
              <p:nvPr/>
            </p:nvSpPr>
            <p:spPr bwMode="auto">
              <a:xfrm>
                <a:off x="2107" y="2091"/>
                <a:ext cx="127" cy="127"/>
              </a:xfrm>
              <a:prstGeom prst="ellipse">
                <a:avLst/>
              </a:prstGeom>
              <a:solidFill>
                <a:schemeClr val="bg2">
                  <a:lumMod val="6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sp>
          <p:nvSpPr>
            <p:cNvPr id="17" name="Title 1"/>
            <p:cNvSpPr txBox="1">
              <a:spLocks/>
            </p:cNvSpPr>
            <p:nvPr/>
          </p:nvSpPr>
          <p:spPr>
            <a:xfrm>
              <a:off x="482672" y="901699"/>
              <a:ext cx="1737360" cy="1132828"/>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1600" dirty="0" smtClean="0"/>
                <a:t>Malware is automatically discarded when the task is complete</a:t>
              </a:r>
              <a:endParaRPr lang="en-US" sz="1400" dirty="0"/>
            </a:p>
          </p:txBody>
        </p:sp>
      </p:grpSp>
      <p:grpSp>
        <p:nvGrpSpPr>
          <p:cNvPr id="33" name="Group 32"/>
          <p:cNvGrpSpPr/>
          <p:nvPr/>
        </p:nvGrpSpPr>
        <p:grpSpPr bwMode="gray">
          <a:xfrm>
            <a:off x="467476" y="4796972"/>
            <a:ext cx="226302" cy="260764"/>
            <a:chOff x="467476" y="589876"/>
            <a:chExt cx="447664" cy="515836"/>
          </a:xfrm>
        </p:grpSpPr>
        <p:sp>
          <p:nvSpPr>
            <p:cNvPr id="34"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53599464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gray">
          <a:xfrm>
            <a:off x="0" y="3683071"/>
            <a:ext cx="9144000" cy="1303032"/>
          </a:xfrm>
          <a:prstGeom prst="rect">
            <a:avLst/>
          </a:prstGeom>
          <a:gradFill rotWithShape="1">
            <a:gsLst>
              <a:gs pos="0">
                <a:srgbClr val="CCCCCC">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dirty="0"/>
          </a:p>
        </p:txBody>
      </p:sp>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839" y="199974"/>
            <a:ext cx="4610169" cy="4198745"/>
          </a:xfrm>
          <a:prstGeom prst="rect">
            <a:avLst/>
          </a:prstGeom>
        </p:spPr>
      </p:pic>
      <p:sp>
        <p:nvSpPr>
          <p:cNvPr id="31" name="Oval 3"/>
          <p:cNvSpPr>
            <a:spLocks noChangeArrowheads="1"/>
          </p:cNvSpPr>
          <p:nvPr/>
        </p:nvSpPr>
        <p:spPr bwMode="auto">
          <a:xfrm>
            <a:off x="305584" y="3896119"/>
            <a:ext cx="8529658" cy="1111250"/>
          </a:xfrm>
          <a:prstGeom prst="ellipse">
            <a:avLst/>
          </a:prstGeom>
          <a:gradFill rotWithShape="1">
            <a:gsLst>
              <a:gs pos="0">
                <a:srgbClr val="999999">
                  <a:alpha val="60001"/>
                </a:srgbClr>
              </a:gs>
              <a:gs pos="100000">
                <a:srgbClr val="CCCCCC">
                  <a:alpha val="0"/>
                </a:srgbClr>
              </a:gs>
            </a:gsLst>
            <a:path path="shape">
              <a:fillToRect l="50000" t="50000" r="50000" b="50000"/>
            </a:path>
          </a:gradFill>
          <a:ln>
            <a:noFill/>
          </a:ln>
          <a:effectLst/>
        </p:spPr>
        <p:txBody>
          <a:bodyPr wrap="square" lIns="82124" tIns="41061" rIns="82124" bIns="41061" anchor="ctr">
            <a:spAutoFit/>
          </a:bodyPr>
          <a:lstStyle/>
          <a:p>
            <a:endParaRPr lang="en-US" dirty="0"/>
          </a:p>
        </p:txBody>
      </p:sp>
      <p:sp>
        <p:nvSpPr>
          <p:cNvPr id="33" name="Slide Number Placeholder 10"/>
          <p:cNvSpPr>
            <a:spLocks noGrp="1"/>
          </p:cNvSpPr>
          <p:nvPr>
            <p:ph type="sldNum" sz="quarter" idx="4"/>
          </p:nvPr>
        </p:nvSpPr>
        <p:spPr/>
        <p:txBody>
          <a:bodyPr/>
          <a:lstStyle>
            <a:lvl1pPr algn="r">
              <a:defRPr sz="900">
                <a:solidFill>
                  <a:schemeClr val="accent4">
                    <a:lumMod val="40000"/>
                    <a:lumOff val="60000"/>
                  </a:schemeClr>
                </a:solidFill>
              </a:defRPr>
            </a:lvl1pPr>
          </a:lstStyle>
          <a:p>
            <a:fld id="{78EDB186-E548-4B74-B268-7B486CA3B678}" type="slidenum">
              <a:rPr lang="en-US" smtClean="0"/>
              <a:pPr/>
              <a:t>16</a:t>
            </a:fld>
            <a:endParaRPr lang="en-US" dirty="0"/>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940" y="661365"/>
            <a:ext cx="1959234" cy="2733107"/>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770" y="929965"/>
            <a:ext cx="2310352" cy="2580350"/>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6951" y="1348723"/>
            <a:ext cx="2282263" cy="2324378"/>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0494" y="1087707"/>
            <a:ext cx="1316689" cy="2530807"/>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5209" y="1745668"/>
            <a:ext cx="2341952" cy="2406949"/>
          </a:xfrm>
          <a:prstGeom prst="rect">
            <a:avLst/>
          </a:prstGeom>
        </p:spPr>
      </p:pic>
      <p:pic>
        <p:nvPicPr>
          <p:cNvPr id="74" name="Picture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0802" y="1916832"/>
            <a:ext cx="2208528" cy="2613378"/>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8614" y="2022997"/>
            <a:ext cx="1783676" cy="2753748"/>
          </a:xfrm>
          <a:prstGeom prst="rect">
            <a:avLst/>
          </a:prstGeom>
        </p:spPr>
      </p:pic>
      <p:pic>
        <p:nvPicPr>
          <p:cNvPr id="80" name="Picture 79"/>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10875"/>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129179" y="2084980"/>
            <a:ext cx="1362335" cy="2770263"/>
          </a:xfrm>
          <a:prstGeom prst="rect">
            <a:avLst/>
          </a:prstGeom>
          <a:noFill/>
        </p:spPr>
      </p:pic>
      <p:grpSp>
        <p:nvGrpSpPr>
          <p:cNvPr id="10" name="Group 9"/>
          <p:cNvGrpSpPr/>
          <p:nvPr/>
        </p:nvGrpSpPr>
        <p:grpSpPr>
          <a:xfrm>
            <a:off x="739195" y="2981302"/>
            <a:ext cx="3397410" cy="964820"/>
            <a:chOff x="739195" y="2981302"/>
            <a:chExt cx="3397410" cy="964820"/>
          </a:xfrm>
        </p:grpSpPr>
        <p:pic>
          <p:nvPicPr>
            <p:cNvPr id="81" name="Picture 80"/>
            <p:cNvPicPr>
              <a:picLocks noChangeAspect="1"/>
            </p:cNvPicPr>
            <p:nvPr/>
          </p:nvPicPr>
          <p:blipFill>
            <a:blip r:embed="rId12">
              <a:extLst/>
            </a:blip>
            <a:stretch>
              <a:fillRect/>
            </a:stretch>
          </p:blipFill>
          <p:spPr>
            <a:xfrm rot="377085">
              <a:off x="3347241" y="3213217"/>
              <a:ext cx="789364" cy="732905"/>
            </a:xfrm>
            <a:prstGeom prst="rect">
              <a:avLst/>
            </a:prstGeom>
            <a:scene3d>
              <a:camera prst="perspectiveContrastingRightFacing">
                <a:rot lat="19315279" lon="8091246" rev="8877360"/>
              </a:camera>
              <a:lightRig rig="threePt" dir="t"/>
            </a:scene3d>
          </p:spPr>
        </p:pic>
        <p:grpSp>
          <p:nvGrpSpPr>
            <p:cNvPr id="63" name="Group 62"/>
            <p:cNvGrpSpPr/>
            <p:nvPr/>
          </p:nvGrpSpPr>
          <p:grpSpPr>
            <a:xfrm>
              <a:off x="739195" y="2981302"/>
              <a:ext cx="3060949" cy="955722"/>
              <a:chOff x="5546018" y="3207504"/>
              <a:chExt cx="3060949" cy="955722"/>
            </a:xfrm>
          </p:grpSpPr>
          <p:grpSp>
            <p:nvGrpSpPr>
              <p:cNvPr id="64" name="Group 63"/>
              <p:cNvGrpSpPr/>
              <p:nvPr/>
            </p:nvGrpSpPr>
            <p:grpSpPr>
              <a:xfrm>
                <a:off x="5745368" y="3353083"/>
                <a:ext cx="2861599" cy="810143"/>
                <a:chOff x="7174356" y="2568575"/>
                <a:chExt cx="2861599" cy="810143"/>
              </a:xfrm>
            </p:grpSpPr>
            <p:sp>
              <p:nvSpPr>
                <p:cNvPr id="67" name="Title 1"/>
                <p:cNvSpPr txBox="1">
                  <a:spLocks/>
                </p:cNvSpPr>
                <p:nvPr/>
              </p:nvSpPr>
              <p:spPr>
                <a:xfrm>
                  <a:off x="7174356" y="2568575"/>
                  <a:ext cx="1734790" cy="765610"/>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Full attack execution</a:t>
                  </a:r>
                  <a:endParaRPr lang="en-US" sz="1800" dirty="0"/>
                </a:p>
              </p:txBody>
            </p:sp>
            <p:grpSp>
              <p:nvGrpSpPr>
                <p:cNvPr id="68" name="Group 110"/>
                <p:cNvGrpSpPr>
                  <a:grpSpLocks/>
                </p:cNvGrpSpPr>
                <p:nvPr/>
              </p:nvGrpSpPr>
              <p:grpSpPr bwMode="auto">
                <a:xfrm rot="8666888">
                  <a:off x="9015922" y="2910418"/>
                  <a:ext cx="1020033" cy="468300"/>
                  <a:chOff x="-173" y="461"/>
                  <a:chExt cx="758" cy="348"/>
                </a:xfrm>
              </p:grpSpPr>
              <p:sp>
                <p:nvSpPr>
                  <p:cNvPr id="69" name="Line 26"/>
                  <p:cNvSpPr>
                    <a:spLocks noChangeShapeType="1"/>
                  </p:cNvSpPr>
                  <p:nvPr/>
                </p:nvSpPr>
                <p:spPr bwMode="auto">
                  <a:xfrm rot="7506224" flipV="1">
                    <a:off x="177" y="401"/>
                    <a:ext cx="58" cy="75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70" name="Oval 34"/>
                  <p:cNvSpPr>
                    <a:spLocks noChangeArrowheads="1"/>
                  </p:cNvSpPr>
                  <p:nvPr/>
                </p:nvSpPr>
                <p:spPr bwMode="auto">
                  <a:xfrm>
                    <a:off x="-173" y="461"/>
                    <a:ext cx="127" cy="127"/>
                  </a:xfrm>
                  <a:prstGeom prst="ellipse">
                    <a:avLst/>
                  </a:prstGeom>
                  <a:solidFill>
                    <a:schemeClr val="bg2">
                      <a:lumMod val="6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grpSp>
          <p:sp>
            <p:nvSpPr>
              <p:cNvPr id="65" name="Oval 34"/>
              <p:cNvSpPr>
                <a:spLocks noChangeArrowheads="1"/>
              </p:cNvSpPr>
              <p:nvPr/>
            </p:nvSpPr>
            <p:spPr bwMode="auto">
              <a:xfrm rot="8666888">
                <a:off x="5546018" y="3207961"/>
                <a:ext cx="412769" cy="412769"/>
              </a:xfrm>
              <a:prstGeom prst="ellipse">
                <a:avLst/>
              </a:prstGeom>
              <a:solidFill>
                <a:schemeClr val="bg2">
                  <a:lumMod val="8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66" name="Rectangle 65"/>
              <p:cNvSpPr/>
              <p:nvPr/>
            </p:nvSpPr>
            <p:spPr>
              <a:xfrm>
                <a:off x="5581701" y="3207504"/>
                <a:ext cx="327334" cy="400110"/>
              </a:xfrm>
              <a:prstGeom prst="rect">
                <a:avLst/>
              </a:prstGeom>
            </p:spPr>
            <p:txBody>
              <a:bodyPr wrap="none">
                <a:spAutoFit/>
              </a:bodyPr>
              <a:lstStyle/>
              <a:p>
                <a:r>
                  <a:rPr lang="en-US" sz="2000" b="1" dirty="0" smtClean="0">
                    <a:solidFill>
                      <a:schemeClr val="tx2"/>
                    </a:solidFill>
                  </a:rPr>
                  <a:t>3</a:t>
                </a:r>
                <a:endParaRPr lang="en-US" b="1" dirty="0">
                  <a:solidFill>
                    <a:schemeClr val="tx2"/>
                  </a:solidFill>
                </a:endParaRPr>
              </a:p>
            </p:txBody>
          </p:sp>
        </p:grpSp>
      </p:grpSp>
      <p:grpSp>
        <p:nvGrpSpPr>
          <p:cNvPr id="12" name="Group 11"/>
          <p:cNvGrpSpPr/>
          <p:nvPr/>
        </p:nvGrpSpPr>
        <p:grpSpPr>
          <a:xfrm>
            <a:off x="3380400" y="612493"/>
            <a:ext cx="4794773" cy="1101276"/>
            <a:chOff x="3380400" y="644392"/>
            <a:chExt cx="4794773" cy="1101276"/>
          </a:xfrm>
        </p:grpSpPr>
        <p:grpSp>
          <p:nvGrpSpPr>
            <p:cNvPr id="72" name="Group 71"/>
            <p:cNvGrpSpPr/>
            <p:nvPr/>
          </p:nvGrpSpPr>
          <p:grpSpPr>
            <a:xfrm>
              <a:off x="4941241" y="842233"/>
              <a:ext cx="3102196" cy="903435"/>
              <a:chOff x="5821579" y="2430457"/>
              <a:chExt cx="3102196" cy="903435"/>
            </a:xfrm>
          </p:grpSpPr>
          <p:sp>
            <p:nvSpPr>
              <p:cNvPr id="75" name="Title 1"/>
              <p:cNvSpPr txBox="1">
                <a:spLocks/>
              </p:cNvSpPr>
              <p:nvPr/>
            </p:nvSpPr>
            <p:spPr>
              <a:xfrm>
                <a:off x="7003421" y="2430457"/>
                <a:ext cx="1920354" cy="903435"/>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Live Attack Visualization &amp; Analysis (LAVA)</a:t>
                </a:r>
                <a:endParaRPr lang="en-US" sz="1800" dirty="0"/>
              </a:p>
            </p:txBody>
          </p:sp>
          <p:grpSp>
            <p:nvGrpSpPr>
              <p:cNvPr id="76" name="Group 110"/>
              <p:cNvGrpSpPr>
                <a:grpSpLocks/>
              </p:cNvGrpSpPr>
              <p:nvPr/>
            </p:nvGrpSpPr>
            <p:grpSpPr bwMode="auto">
              <a:xfrm rot="8666888">
                <a:off x="5821579" y="2644567"/>
                <a:ext cx="1102120" cy="407744"/>
                <a:chOff x="1575" y="2025"/>
                <a:chExt cx="819" cy="303"/>
              </a:xfrm>
            </p:grpSpPr>
            <p:sp>
              <p:nvSpPr>
                <p:cNvPr id="77" name="Line 26"/>
                <p:cNvSpPr>
                  <a:spLocks noChangeShapeType="1"/>
                </p:cNvSpPr>
                <p:nvPr/>
              </p:nvSpPr>
              <p:spPr bwMode="auto">
                <a:xfrm rot="18360000">
                  <a:off x="1935" y="1665"/>
                  <a:ext cx="99" cy="819"/>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78" name="Oval 34"/>
                <p:cNvSpPr>
                  <a:spLocks noChangeArrowheads="1"/>
                </p:cNvSpPr>
                <p:nvPr/>
              </p:nvSpPr>
              <p:spPr bwMode="auto">
                <a:xfrm>
                  <a:off x="2260" y="2201"/>
                  <a:ext cx="127" cy="127"/>
                </a:xfrm>
                <a:prstGeom prst="ellipse">
                  <a:avLst/>
                </a:prstGeom>
                <a:solidFill>
                  <a:schemeClr val="accent4">
                    <a:lumMod val="40000"/>
                    <a:lumOff val="60000"/>
                  </a:schemeClr>
                </a:solidFill>
                <a:ln w="28575" algn="ctr">
                  <a:solidFill>
                    <a:schemeClr val="accent4"/>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grpSp>
        <p:sp>
          <p:nvSpPr>
            <p:cNvPr id="20" name="Pie 19"/>
            <p:cNvSpPr/>
            <p:nvPr/>
          </p:nvSpPr>
          <p:spPr>
            <a:xfrm>
              <a:off x="3380400" y="778845"/>
              <a:ext cx="2102865" cy="829570"/>
            </a:xfrm>
            <a:prstGeom prst="pie">
              <a:avLst>
                <a:gd name="adj1" fmla="val 18207487"/>
                <a:gd name="adj2" fmla="val 7364348"/>
              </a:avLst>
            </a:prstGeom>
            <a:solidFill>
              <a:schemeClr val="accent2">
                <a:lumMod val="60000"/>
                <a:lumOff val="40000"/>
              </a:schemeClr>
            </a:solidFill>
            <a:ln>
              <a:noFill/>
            </a:ln>
            <a:scene3d>
              <a:camera prst="perspectiveRelaxed">
                <a:rot lat="18573604" lon="21594000" rev="0"/>
              </a:camera>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a:solidFill>
                    <a:schemeClr val="tx1">
                      <a:lumMod val="65000"/>
                      <a:lumOff val="35000"/>
                    </a:schemeClr>
                  </a:solidFill>
                </a:ln>
                <a:solidFill>
                  <a:schemeClr val="tx1"/>
                </a:solidFill>
              </a:endParaRPr>
            </a:p>
          </p:txBody>
        </p:sp>
        <p:grpSp>
          <p:nvGrpSpPr>
            <p:cNvPr id="11" name="Group 10"/>
            <p:cNvGrpSpPr/>
            <p:nvPr/>
          </p:nvGrpSpPr>
          <p:grpSpPr>
            <a:xfrm>
              <a:off x="7762404" y="644392"/>
              <a:ext cx="412769" cy="412769"/>
              <a:chOff x="7968789" y="1402030"/>
              <a:chExt cx="412769" cy="412769"/>
            </a:xfrm>
          </p:grpSpPr>
          <p:sp>
            <p:nvSpPr>
              <p:cNvPr id="98" name="Oval 34"/>
              <p:cNvSpPr>
                <a:spLocks noChangeArrowheads="1"/>
              </p:cNvSpPr>
              <p:nvPr/>
            </p:nvSpPr>
            <p:spPr bwMode="auto">
              <a:xfrm rot="8666888">
                <a:off x="7968789" y="1402030"/>
                <a:ext cx="412769" cy="412769"/>
              </a:xfrm>
              <a:prstGeom prst="ellipse">
                <a:avLst/>
              </a:prstGeom>
              <a:solidFill>
                <a:schemeClr val="bg2">
                  <a:lumMod val="8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97" name="Rectangle 96"/>
              <p:cNvSpPr/>
              <p:nvPr/>
            </p:nvSpPr>
            <p:spPr>
              <a:xfrm>
                <a:off x="8011506" y="1408359"/>
                <a:ext cx="327334" cy="400110"/>
              </a:xfrm>
              <a:prstGeom prst="rect">
                <a:avLst/>
              </a:prstGeom>
            </p:spPr>
            <p:txBody>
              <a:bodyPr wrap="none">
                <a:spAutoFit/>
              </a:bodyPr>
              <a:lstStyle/>
              <a:p>
                <a:r>
                  <a:rPr lang="en-US" sz="2000" b="1" dirty="0" smtClean="0">
                    <a:solidFill>
                      <a:schemeClr val="tx2"/>
                    </a:solidFill>
                  </a:rPr>
                  <a:t>4</a:t>
                </a:r>
                <a:endParaRPr lang="en-US" b="1" dirty="0">
                  <a:solidFill>
                    <a:schemeClr val="tx2"/>
                  </a:solidFill>
                </a:endParaRPr>
              </a:p>
            </p:txBody>
          </p:sp>
        </p:grpSp>
      </p:grpSp>
      <p:pic>
        <p:nvPicPr>
          <p:cNvPr id="82" name="Picture 8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40831" y="2095737"/>
            <a:ext cx="1200821" cy="2753748"/>
          </a:xfrm>
          <a:prstGeom prst="rect">
            <a:avLst/>
          </a:prstGeom>
        </p:spPr>
      </p:pic>
      <p:grpSp>
        <p:nvGrpSpPr>
          <p:cNvPr id="3" name="Group 2"/>
          <p:cNvGrpSpPr/>
          <p:nvPr/>
        </p:nvGrpSpPr>
        <p:grpSpPr>
          <a:xfrm>
            <a:off x="3597451" y="2022997"/>
            <a:ext cx="3488763" cy="911189"/>
            <a:chOff x="3597451" y="2022997"/>
            <a:chExt cx="3488763" cy="911189"/>
          </a:xfrm>
        </p:grpSpPr>
        <p:grpSp>
          <p:nvGrpSpPr>
            <p:cNvPr id="89" name="Group 88"/>
            <p:cNvGrpSpPr/>
            <p:nvPr/>
          </p:nvGrpSpPr>
          <p:grpSpPr>
            <a:xfrm>
              <a:off x="4037926" y="2022997"/>
              <a:ext cx="3048288" cy="911189"/>
              <a:chOff x="4638254" y="3207504"/>
              <a:chExt cx="3048288" cy="911189"/>
            </a:xfrm>
          </p:grpSpPr>
          <p:grpSp>
            <p:nvGrpSpPr>
              <p:cNvPr id="90" name="Group 89"/>
              <p:cNvGrpSpPr/>
              <p:nvPr/>
            </p:nvGrpSpPr>
            <p:grpSpPr>
              <a:xfrm>
                <a:off x="4638254" y="3353083"/>
                <a:ext cx="2841904" cy="765610"/>
                <a:chOff x="6067242" y="2568575"/>
                <a:chExt cx="2841904" cy="765610"/>
              </a:xfrm>
            </p:grpSpPr>
            <p:sp>
              <p:nvSpPr>
                <p:cNvPr id="93" name="Title 1"/>
                <p:cNvSpPr txBox="1">
                  <a:spLocks/>
                </p:cNvSpPr>
                <p:nvPr/>
              </p:nvSpPr>
              <p:spPr>
                <a:xfrm>
                  <a:off x="7174356" y="2568575"/>
                  <a:ext cx="1734790" cy="765610"/>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One task </a:t>
                  </a:r>
                  <a:br>
                    <a:rPr lang="en-US" sz="2000" dirty="0" smtClean="0"/>
                  </a:br>
                  <a:r>
                    <a:rPr lang="en-US" sz="2000" dirty="0" smtClean="0"/>
                    <a:t>per micro-VM</a:t>
                  </a:r>
                  <a:endParaRPr lang="en-US" sz="1800" dirty="0"/>
                </a:p>
              </p:txBody>
            </p:sp>
            <p:grpSp>
              <p:nvGrpSpPr>
                <p:cNvPr id="94" name="Group 110"/>
                <p:cNvGrpSpPr>
                  <a:grpSpLocks/>
                </p:cNvGrpSpPr>
                <p:nvPr/>
              </p:nvGrpSpPr>
              <p:grpSpPr bwMode="auto">
                <a:xfrm rot="8666888">
                  <a:off x="6067242" y="2676731"/>
                  <a:ext cx="1020033" cy="376793"/>
                  <a:chOff x="1489" y="1938"/>
                  <a:chExt cx="758" cy="280"/>
                </a:xfrm>
              </p:grpSpPr>
              <p:sp>
                <p:nvSpPr>
                  <p:cNvPr id="95" name="Line 26"/>
                  <p:cNvSpPr>
                    <a:spLocks noChangeShapeType="1"/>
                  </p:cNvSpPr>
                  <p:nvPr/>
                </p:nvSpPr>
                <p:spPr bwMode="auto">
                  <a:xfrm rot="18360000">
                    <a:off x="1839" y="1588"/>
                    <a:ext cx="58" cy="75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96" name="Oval 34"/>
                  <p:cNvSpPr>
                    <a:spLocks noChangeArrowheads="1"/>
                  </p:cNvSpPr>
                  <p:nvPr/>
                </p:nvSpPr>
                <p:spPr bwMode="auto">
                  <a:xfrm>
                    <a:off x="2107" y="2091"/>
                    <a:ext cx="127" cy="127"/>
                  </a:xfrm>
                  <a:prstGeom prst="ellipse">
                    <a:avLst/>
                  </a:prstGeom>
                  <a:solidFill>
                    <a:schemeClr val="bg2">
                      <a:lumMod val="6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grpSp>
          <p:sp>
            <p:nvSpPr>
              <p:cNvPr id="91" name="Oval 34"/>
              <p:cNvSpPr>
                <a:spLocks noChangeArrowheads="1"/>
              </p:cNvSpPr>
              <p:nvPr/>
            </p:nvSpPr>
            <p:spPr bwMode="auto">
              <a:xfrm rot="8666888">
                <a:off x="7273773" y="3207961"/>
                <a:ext cx="412769" cy="412769"/>
              </a:xfrm>
              <a:prstGeom prst="ellipse">
                <a:avLst/>
              </a:prstGeom>
              <a:solidFill>
                <a:schemeClr val="bg2">
                  <a:lumMod val="8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92" name="Rectangle 91"/>
              <p:cNvSpPr/>
              <p:nvPr/>
            </p:nvSpPr>
            <p:spPr>
              <a:xfrm>
                <a:off x="7309456" y="3207504"/>
                <a:ext cx="327334" cy="400110"/>
              </a:xfrm>
              <a:prstGeom prst="rect">
                <a:avLst/>
              </a:prstGeom>
            </p:spPr>
            <p:txBody>
              <a:bodyPr wrap="none">
                <a:spAutoFit/>
              </a:bodyPr>
              <a:lstStyle/>
              <a:p>
                <a:r>
                  <a:rPr lang="en-US" sz="2000" b="1" dirty="0" smtClean="0">
                    <a:solidFill>
                      <a:schemeClr val="tx2"/>
                    </a:solidFill>
                  </a:rPr>
                  <a:t>2</a:t>
                </a:r>
                <a:endParaRPr lang="en-US" b="1" dirty="0">
                  <a:solidFill>
                    <a:schemeClr val="tx2"/>
                  </a:solidFill>
                </a:endParaRPr>
              </a:p>
            </p:txBody>
          </p:sp>
        </p:grpSp>
        <p:pic>
          <p:nvPicPr>
            <p:cNvPr id="48" name="Picture 47"/>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3597451" y="2436719"/>
              <a:ext cx="550242" cy="477178"/>
            </a:xfrm>
            <a:prstGeom prst="rect">
              <a:avLst/>
            </a:prstGeom>
            <a:effectLst>
              <a:outerShdw blurRad="63500" sx="102000" sy="102000" algn="ctr" rotWithShape="0">
                <a:prstClr val="black">
                  <a:alpha val="40000"/>
                </a:prstClr>
              </a:outerShdw>
            </a:effectLst>
          </p:spPr>
        </p:pic>
      </p:grpSp>
      <p:grpSp>
        <p:nvGrpSpPr>
          <p:cNvPr id="2" name="Group 1"/>
          <p:cNvGrpSpPr/>
          <p:nvPr/>
        </p:nvGrpSpPr>
        <p:grpSpPr>
          <a:xfrm>
            <a:off x="3787362" y="3444833"/>
            <a:ext cx="3404883" cy="1432003"/>
            <a:chOff x="3787362" y="3444833"/>
            <a:chExt cx="3404883" cy="1432003"/>
          </a:xfrm>
        </p:grpSpPr>
        <p:sp>
          <p:nvSpPr>
            <p:cNvPr id="41" name="Freeform 34"/>
            <p:cNvSpPr>
              <a:spLocks/>
            </p:cNvSpPr>
            <p:nvPr/>
          </p:nvSpPr>
          <p:spPr bwMode="auto">
            <a:xfrm rot="12764222">
              <a:off x="3787362" y="3444833"/>
              <a:ext cx="720663" cy="1432003"/>
            </a:xfrm>
            <a:custGeom>
              <a:avLst/>
              <a:gdLst>
                <a:gd name="T0" fmla="*/ 390 w 773"/>
                <a:gd name="T1" fmla="*/ 0 h 1536"/>
                <a:gd name="T2" fmla="*/ 0 w 773"/>
                <a:gd name="T3" fmla="*/ 723 h 1536"/>
                <a:gd name="T4" fmla="*/ 205 w 773"/>
                <a:gd name="T5" fmla="*/ 589 h 1536"/>
                <a:gd name="T6" fmla="*/ 198 w 773"/>
                <a:gd name="T7" fmla="*/ 1536 h 1536"/>
                <a:gd name="T8" fmla="*/ 584 w 773"/>
                <a:gd name="T9" fmla="*/ 1315 h 1536"/>
                <a:gd name="T10" fmla="*/ 582 w 773"/>
                <a:gd name="T11" fmla="*/ 384 h 1536"/>
                <a:gd name="T12" fmla="*/ 773 w 773"/>
                <a:gd name="T13" fmla="*/ 281 h 1536"/>
                <a:gd name="T14" fmla="*/ 390 w 773"/>
                <a:gd name="T15" fmla="*/ 0 h 1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 h="1536">
                  <a:moveTo>
                    <a:pt x="390" y="0"/>
                  </a:moveTo>
                  <a:lnTo>
                    <a:pt x="0" y="723"/>
                  </a:lnTo>
                  <a:lnTo>
                    <a:pt x="205" y="589"/>
                  </a:lnTo>
                  <a:lnTo>
                    <a:pt x="198" y="1536"/>
                  </a:lnTo>
                  <a:lnTo>
                    <a:pt x="584" y="1315"/>
                  </a:lnTo>
                  <a:lnTo>
                    <a:pt x="582" y="384"/>
                  </a:lnTo>
                  <a:lnTo>
                    <a:pt x="773" y="281"/>
                  </a:lnTo>
                  <a:lnTo>
                    <a:pt x="390" y="0"/>
                  </a:lnTo>
                  <a:close/>
                </a:path>
              </a:pathLst>
            </a:custGeom>
            <a:gradFill rotWithShape="1">
              <a:gsLst>
                <a:gs pos="39000">
                  <a:schemeClr val="accent1"/>
                </a:gs>
                <a:gs pos="100000">
                  <a:schemeClr val="bg1">
                    <a:alpha val="0"/>
                  </a:schemeClr>
                </a:gs>
              </a:gsLst>
              <a:lin ang="5400000" scaled="1"/>
            </a:gradFill>
            <a:ln>
              <a:noFill/>
            </a:ln>
            <a:effectLst>
              <a:outerShdw blurRad="50800" dist="38100" dir="2700000" algn="tl" rotWithShape="0">
                <a:prstClr val="black">
                  <a:alpha val="40000"/>
                </a:prstClr>
              </a:outerShdw>
            </a:effectLst>
          </p:spPr>
          <p:txBody>
            <a:bodyPr wrap="square" lIns="0" tIns="0" rIns="0" bIns="0" anchor="ctr">
              <a:noAutofit/>
            </a:bodyPr>
            <a:lstStyle/>
            <a:p>
              <a:endParaRPr lang="en-US" dirty="0"/>
            </a:p>
          </p:txBody>
        </p:sp>
        <p:grpSp>
          <p:nvGrpSpPr>
            <p:cNvPr id="8" name="Group 7"/>
            <p:cNvGrpSpPr/>
            <p:nvPr/>
          </p:nvGrpSpPr>
          <p:grpSpPr>
            <a:xfrm>
              <a:off x="4143957" y="3482954"/>
              <a:ext cx="3048288" cy="911189"/>
              <a:chOff x="4638254" y="3207504"/>
              <a:chExt cx="3048288" cy="911189"/>
            </a:xfrm>
          </p:grpSpPr>
          <p:grpSp>
            <p:nvGrpSpPr>
              <p:cNvPr id="42" name="Group 41"/>
              <p:cNvGrpSpPr/>
              <p:nvPr/>
            </p:nvGrpSpPr>
            <p:grpSpPr>
              <a:xfrm>
                <a:off x="4638254" y="3353083"/>
                <a:ext cx="2841904" cy="765610"/>
                <a:chOff x="6067242" y="2568575"/>
                <a:chExt cx="2841904" cy="765610"/>
              </a:xfrm>
            </p:grpSpPr>
            <p:sp>
              <p:nvSpPr>
                <p:cNvPr id="43" name="Title 1"/>
                <p:cNvSpPr txBox="1">
                  <a:spLocks/>
                </p:cNvSpPr>
                <p:nvPr/>
              </p:nvSpPr>
              <p:spPr>
                <a:xfrm>
                  <a:off x="7174356" y="2568575"/>
                  <a:ext cx="1734790" cy="765610"/>
                </a:xfrm>
                <a:prstGeom prst="rect">
                  <a:avLst/>
                </a:prstGeom>
                <a:solidFill>
                  <a:srgbClr val="231F20">
                    <a:alpha val="80000"/>
                  </a:srgbClr>
                </a:solidFill>
              </p:spPr>
              <p:txBody>
                <a:bodyPr vert="horz" lIns="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Micro-VM introspection</a:t>
                  </a:r>
                  <a:endParaRPr lang="en-US" sz="1800" dirty="0"/>
                </a:p>
              </p:txBody>
            </p:sp>
            <p:grpSp>
              <p:nvGrpSpPr>
                <p:cNvPr id="44" name="Group 110"/>
                <p:cNvGrpSpPr>
                  <a:grpSpLocks/>
                </p:cNvGrpSpPr>
                <p:nvPr/>
              </p:nvGrpSpPr>
              <p:grpSpPr bwMode="auto">
                <a:xfrm rot="8666888">
                  <a:off x="6067242" y="2676731"/>
                  <a:ext cx="1020033" cy="376793"/>
                  <a:chOff x="1489" y="1938"/>
                  <a:chExt cx="758" cy="280"/>
                </a:xfrm>
              </p:grpSpPr>
              <p:sp>
                <p:nvSpPr>
                  <p:cNvPr id="45" name="Line 26"/>
                  <p:cNvSpPr>
                    <a:spLocks noChangeShapeType="1"/>
                  </p:cNvSpPr>
                  <p:nvPr/>
                </p:nvSpPr>
                <p:spPr bwMode="auto">
                  <a:xfrm rot="18360000">
                    <a:off x="1839" y="1588"/>
                    <a:ext cx="58" cy="75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46" name="Oval 34"/>
                  <p:cNvSpPr>
                    <a:spLocks noChangeArrowheads="1"/>
                  </p:cNvSpPr>
                  <p:nvPr/>
                </p:nvSpPr>
                <p:spPr bwMode="auto">
                  <a:xfrm>
                    <a:off x="2107" y="2091"/>
                    <a:ext cx="127" cy="127"/>
                  </a:xfrm>
                  <a:prstGeom prst="ellipse">
                    <a:avLst/>
                  </a:prstGeom>
                  <a:solidFill>
                    <a:schemeClr val="bg2">
                      <a:lumMod val="6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grpSp>
          </p:grpSp>
          <p:sp>
            <p:nvSpPr>
              <p:cNvPr id="47" name="Oval 34"/>
              <p:cNvSpPr>
                <a:spLocks noChangeArrowheads="1"/>
              </p:cNvSpPr>
              <p:nvPr/>
            </p:nvSpPr>
            <p:spPr bwMode="auto">
              <a:xfrm rot="8666888">
                <a:off x="7273773" y="3207961"/>
                <a:ext cx="412769" cy="412769"/>
              </a:xfrm>
              <a:prstGeom prst="ellipse">
                <a:avLst/>
              </a:prstGeom>
              <a:solidFill>
                <a:schemeClr val="bg2">
                  <a:lumMod val="85000"/>
                </a:schemeClr>
              </a:solidFill>
              <a:ln w="28575" algn="ctr">
                <a:solidFill>
                  <a:schemeClr val="tx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7" name="Rectangle 6"/>
              <p:cNvSpPr/>
              <p:nvPr/>
            </p:nvSpPr>
            <p:spPr>
              <a:xfrm>
                <a:off x="7309456" y="3207504"/>
                <a:ext cx="327334" cy="400110"/>
              </a:xfrm>
              <a:prstGeom prst="rect">
                <a:avLst/>
              </a:prstGeom>
            </p:spPr>
            <p:txBody>
              <a:bodyPr wrap="none">
                <a:spAutoFit/>
              </a:bodyPr>
              <a:lstStyle/>
              <a:p>
                <a:r>
                  <a:rPr lang="en-US" sz="2000" b="1" dirty="0" smtClean="0">
                    <a:solidFill>
                      <a:schemeClr val="tx2"/>
                    </a:solidFill>
                  </a:rPr>
                  <a:t>1</a:t>
                </a:r>
                <a:endParaRPr lang="en-US" b="1" dirty="0">
                  <a:solidFill>
                    <a:schemeClr val="tx2"/>
                  </a:solidFill>
                </a:endParaRPr>
              </a:p>
            </p:txBody>
          </p:sp>
        </p:grpSp>
      </p:grpSp>
      <p:grpSp>
        <p:nvGrpSpPr>
          <p:cNvPr id="83" name="Group 82"/>
          <p:cNvGrpSpPr/>
          <p:nvPr/>
        </p:nvGrpSpPr>
        <p:grpSpPr bwMode="gray">
          <a:xfrm>
            <a:off x="467476" y="4796972"/>
            <a:ext cx="226302" cy="260764"/>
            <a:chOff x="467476" y="589876"/>
            <a:chExt cx="447664" cy="515836"/>
          </a:xfrm>
        </p:grpSpPr>
        <p:sp>
          <p:nvSpPr>
            <p:cNvPr id="84"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027722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gray">
          <a:xfrm>
            <a:off x="0" y="4245319"/>
            <a:ext cx="9144000" cy="557499"/>
          </a:xfrm>
          <a:prstGeom prst="rect">
            <a:avLst/>
          </a:prstGeom>
          <a:gradFill rotWithShape="1">
            <a:gsLst>
              <a:gs pos="0">
                <a:srgbClr val="CCCCCC">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dirty="0"/>
          </a:p>
        </p:txBody>
      </p:sp>
      <p:sp>
        <p:nvSpPr>
          <p:cNvPr id="2" name="Title 1"/>
          <p:cNvSpPr>
            <a:spLocks noGrp="1"/>
          </p:cNvSpPr>
          <p:nvPr>
            <p:ph type="title"/>
          </p:nvPr>
        </p:nvSpPr>
        <p:spPr/>
        <p:txBody>
          <a:bodyPr/>
          <a:lstStyle/>
          <a:p>
            <a:r>
              <a:rPr lang="en-US" smtClean="0"/>
              <a:t>Benefits</a:t>
            </a:r>
            <a:endParaRPr lang="en-US" dirty="0"/>
          </a:p>
        </p:txBody>
      </p:sp>
      <p:sp>
        <p:nvSpPr>
          <p:cNvPr id="3" name="Slide Number Placeholder 2"/>
          <p:cNvSpPr>
            <a:spLocks noGrp="1"/>
          </p:cNvSpPr>
          <p:nvPr>
            <p:ph type="sldNum" sz="quarter" idx="4"/>
          </p:nvPr>
        </p:nvSpPr>
        <p:spPr/>
        <p:txBody>
          <a:bodyPr/>
          <a:lstStyle/>
          <a:p>
            <a:fld id="{78EDB186-E548-4B74-B268-7B486CA3B678}" type="slidenum">
              <a:rPr lang="en-US" smtClean="0"/>
              <a:pPr/>
              <a:t>17</a:t>
            </a:fld>
            <a:endParaRPr lang="en-US" dirty="0"/>
          </a:p>
        </p:txBody>
      </p:sp>
      <p:grpSp>
        <p:nvGrpSpPr>
          <p:cNvPr id="49" name="Group 48"/>
          <p:cNvGrpSpPr>
            <a:grpSpLocks noChangeAspect="1"/>
          </p:cNvGrpSpPr>
          <p:nvPr/>
        </p:nvGrpSpPr>
        <p:grpSpPr>
          <a:xfrm>
            <a:off x="3715845" y="2876592"/>
            <a:ext cx="1673087" cy="1915121"/>
            <a:chOff x="487439" y="116666"/>
            <a:chExt cx="580183" cy="664115"/>
          </a:xfrm>
        </p:grpSpPr>
        <p:sp>
          <p:nvSpPr>
            <p:cNvPr id="51" name="Freeform 50"/>
            <p:cNvSpPr>
              <a:spLocks/>
            </p:cNvSpPr>
            <p:nvPr userDrawn="1"/>
          </p:nvSpPr>
          <p:spPr bwMode="auto">
            <a:xfrm>
              <a:off x="487439" y="116666"/>
              <a:ext cx="580183" cy="664115"/>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noEditPoints="1"/>
            </p:cNvSpPr>
            <p:nvPr userDrawn="1"/>
          </p:nvSpPr>
          <p:spPr bwMode="auto">
            <a:xfrm>
              <a:off x="591305" y="307612"/>
              <a:ext cx="220323" cy="285370"/>
            </a:xfrm>
            <a:custGeom>
              <a:avLst/>
              <a:gdLst>
                <a:gd name="T0" fmla="*/ 76 w 89"/>
                <a:gd name="T1" fmla="*/ 56 h 115"/>
                <a:gd name="T2" fmla="*/ 87 w 89"/>
                <a:gd name="T3" fmla="*/ 32 h 115"/>
                <a:gd name="T4" fmla="*/ 73 w 89"/>
                <a:gd name="T5" fmla="*/ 6 h 115"/>
                <a:gd name="T6" fmla="*/ 46 w 89"/>
                <a:gd name="T7" fmla="*/ 0 h 115"/>
                <a:gd name="T8" fmla="*/ 2 w 89"/>
                <a:gd name="T9" fmla="*/ 0 h 115"/>
                <a:gd name="T10" fmla="*/ 0 w 89"/>
                <a:gd name="T11" fmla="*/ 2 h 115"/>
                <a:gd name="T12" fmla="*/ 0 w 89"/>
                <a:gd name="T13" fmla="*/ 113 h 115"/>
                <a:gd name="T14" fmla="*/ 2 w 89"/>
                <a:gd name="T15" fmla="*/ 115 h 115"/>
                <a:gd name="T16" fmla="*/ 46 w 89"/>
                <a:gd name="T17" fmla="*/ 115 h 115"/>
                <a:gd name="T18" fmla="*/ 77 w 89"/>
                <a:gd name="T19" fmla="*/ 107 h 115"/>
                <a:gd name="T20" fmla="*/ 89 w 89"/>
                <a:gd name="T21" fmla="*/ 81 h 115"/>
                <a:gd name="T22" fmla="*/ 76 w 89"/>
                <a:gd name="T23" fmla="*/ 56 h 115"/>
                <a:gd name="T24" fmla="*/ 48 w 89"/>
                <a:gd name="T25" fmla="*/ 45 h 115"/>
                <a:gd name="T26" fmla="*/ 24 w 89"/>
                <a:gd name="T27" fmla="*/ 45 h 115"/>
                <a:gd name="T28" fmla="*/ 24 w 89"/>
                <a:gd name="T29" fmla="*/ 22 h 115"/>
                <a:gd name="T30" fmla="*/ 47 w 89"/>
                <a:gd name="T31" fmla="*/ 22 h 115"/>
                <a:gd name="T32" fmla="*/ 62 w 89"/>
                <a:gd name="T33" fmla="*/ 33 h 115"/>
                <a:gd name="T34" fmla="*/ 48 w 89"/>
                <a:gd name="T35" fmla="*/ 45 h 115"/>
                <a:gd name="T36" fmla="*/ 24 w 89"/>
                <a:gd name="T37" fmla="*/ 66 h 115"/>
                <a:gd name="T38" fmla="*/ 48 w 89"/>
                <a:gd name="T39" fmla="*/ 66 h 115"/>
                <a:gd name="T40" fmla="*/ 64 w 89"/>
                <a:gd name="T41" fmla="*/ 80 h 115"/>
                <a:gd name="T42" fmla="*/ 47 w 89"/>
                <a:gd name="T43" fmla="*/ 93 h 115"/>
                <a:gd name="T44" fmla="*/ 24 w 89"/>
                <a:gd name="T45" fmla="*/ 93 h 115"/>
                <a:gd name="T46" fmla="*/ 24 w 89"/>
                <a:gd name="T47"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115">
                  <a:moveTo>
                    <a:pt x="76" y="56"/>
                  </a:moveTo>
                  <a:cubicBezTo>
                    <a:pt x="84" y="50"/>
                    <a:pt x="87" y="40"/>
                    <a:pt x="87" y="32"/>
                  </a:cubicBezTo>
                  <a:cubicBezTo>
                    <a:pt x="87" y="22"/>
                    <a:pt x="82" y="12"/>
                    <a:pt x="73" y="6"/>
                  </a:cubicBezTo>
                  <a:cubicBezTo>
                    <a:pt x="66" y="2"/>
                    <a:pt x="58" y="0"/>
                    <a:pt x="46" y="0"/>
                  </a:cubicBezTo>
                  <a:cubicBezTo>
                    <a:pt x="2" y="0"/>
                    <a:pt x="2" y="0"/>
                    <a:pt x="2" y="0"/>
                  </a:cubicBezTo>
                  <a:cubicBezTo>
                    <a:pt x="1" y="0"/>
                    <a:pt x="0" y="1"/>
                    <a:pt x="0" y="2"/>
                  </a:cubicBezTo>
                  <a:cubicBezTo>
                    <a:pt x="0" y="113"/>
                    <a:pt x="0" y="113"/>
                    <a:pt x="0" y="113"/>
                  </a:cubicBezTo>
                  <a:cubicBezTo>
                    <a:pt x="0" y="114"/>
                    <a:pt x="1" y="115"/>
                    <a:pt x="2" y="115"/>
                  </a:cubicBezTo>
                  <a:cubicBezTo>
                    <a:pt x="46" y="115"/>
                    <a:pt x="46" y="115"/>
                    <a:pt x="46" y="115"/>
                  </a:cubicBezTo>
                  <a:cubicBezTo>
                    <a:pt x="59" y="115"/>
                    <a:pt x="69" y="114"/>
                    <a:pt x="77" y="107"/>
                  </a:cubicBezTo>
                  <a:cubicBezTo>
                    <a:pt x="85" y="101"/>
                    <a:pt x="89" y="92"/>
                    <a:pt x="89" y="81"/>
                  </a:cubicBezTo>
                  <a:cubicBezTo>
                    <a:pt x="89" y="70"/>
                    <a:pt x="84" y="61"/>
                    <a:pt x="76" y="56"/>
                  </a:cubicBezTo>
                  <a:moveTo>
                    <a:pt x="48" y="45"/>
                  </a:moveTo>
                  <a:cubicBezTo>
                    <a:pt x="24" y="45"/>
                    <a:pt x="24" y="45"/>
                    <a:pt x="24" y="45"/>
                  </a:cubicBezTo>
                  <a:cubicBezTo>
                    <a:pt x="24" y="22"/>
                    <a:pt x="24" y="22"/>
                    <a:pt x="24" y="22"/>
                  </a:cubicBezTo>
                  <a:cubicBezTo>
                    <a:pt x="47" y="22"/>
                    <a:pt x="47" y="22"/>
                    <a:pt x="47" y="22"/>
                  </a:cubicBezTo>
                  <a:cubicBezTo>
                    <a:pt x="57" y="22"/>
                    <a:pt x="62" y="26"/>
                    <a:pt x="62" y="33"/>
                  </a:cubicBezTo>
                  <a:cubicBezTo>
                    <a:pt x="62" y="36"/>
                    <a:pt x="62" y="45"/>
                    <a:pt x="48" y="45"/>
                  </a:cubicBezTo>
                  <a:moveTo>
                    <a:pt x="24" y="66"/>
                  </a:moveTo>
                  <a:cubicBezTo>
                    <a:pt x="48" y="66"/>
                    <a:pt x="48" y="66"/>
                    <a:pt x="48" y="66"/>
                  </a:cubicBezTo>
                  <a:cubicBezTo>
                    <a:pt x="59" y="66"/>
                    <a:pt x="64" y="71"/>
                    <a:pt x="64" y="80"/>
                  </a:cubicBezTo>
                  <a:cubicBezTo>
                    <a:pt x="64" y="91"/>
                    <a:pt x="52" y="93"/>
                    <a:pt x="47" y="93"/>
                  </a:cubicBezTo>
                  <a:cubicBezTo>
                    <a:pt x="24" y="93"/>
                    <a:pt x="24" y="93"/>
                    <a:pt x="24" y="93"/>
                  </a:cubicBezTo>
                  <a:lnTo>
                    <a:pt x="2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p:cNvSpPr>
            <p:nvPr userDrawn="1"/>
          </p:nvSpPr>
          <p:spPr bwMode="auto">
            <a:xfrm>
              <a:off x="838906" y="376857"/>
              <a:ext cx="129046" cy="216126"/>
            </a:xfrm>
            <a:custGeom>
              <a:avLst/>
              <a:gdLst>
                <a:gd name="T0" fmla="*/ 50 w 52"/>
                <a:gd name="T1" fmla="*/ 1 h 87"/>
                <a:gd name="T2" fmla="*/ 43 w 52"/>
                <a:gd name="T3" fmla="*/ 0 h 87"/>
                <a:gd name="T4" fmla="*/ 22 w 52"/>
                <a:gd name="T5" fmla="*/ 9 h 87"/>
                <a:gd name="T6" fmla="*/ 21 w 52"/>
                <a:gd name="T7" fmla="*/ 3 h 87"/>
                <a:gd name="T8" fmla="*/ 19 w 52"/>
                <a:gd name="T9" fmla="*/ 1 h 87"/>
                <a:gd name="T10" fmla="*/ 2 w 52"/>
                <a:gd name="T11" fmla="*/ 1 h 87"/>
                <a:gd name="T12" fmla="*/ 0 w 52"/>
                <a:gd name="T13" fmla="*/ 4 h 87"/>
                <a:gd name="T14" fmla="*/ 0 w 52"/>
                <a:gd name="T15" fmla="*/ 85 h 87"/>
                <a:gd name="T16" fmla="*/ 2 w 52"/>
                <a:gd name="T17" fmla="*/ 87 h 87"/>
                <a:gd name="T18" fmla="*/ 22 w 52"/>
                <a:gd name="T19" fmla="*/ 87 h 87"/>
                <a:gd name="T20" fmla="*/ 24 w 52"/>
                <a:gd name="T21" fmla="*/ 85 h 87"/>
                <a:gd name="T22" fmla="*/ 24 w 52"/>
                <a:gd name="T23" fmla="*/ 44 h 87"/>
                <a:gd name="T24" fmla="*/ 43 w 52"/>
                <a:gd name="T25" fmla="*/ 23 h 87"/>
                <a:gd name="T26" fmla="*/ 49 w 52"/>
                <a:gd name="T27" fmla="*/ 24 h 87"/>
                <a:gd name="T28" fmla="*/ 51 w 52"/>
                <a:gd name="T29" fmla="*/ 23 h 87"/>
                <a:gd name="T30" fmla="*/ 52 w 52"/>
                <a:gd name="T31" fmla="*/ 22 h 87"/>
                <a:gd name="T32" fmla="*/ 52 w 52"/>
                <a:gd name="T33" fmla="*/ 3 h 87"/>
                <a:gd name="T34" fmla="*/ 50 w 52"/>
                <a:gd name="T35"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87">
                  <a:moveTo>
                    <a:pt x="50" y="1"/>
                  </a:moveTo>
                  <a:cubicBezTo>
                    <a:pt x="48" y="0"/>
                    <a:pt x="46" y="0"/>
                    <a:pt x="43" y="0"/>
                  </a:cubicBezTo>
                  <a:cubicBezTo>
                    <a:pt x="34" y="0"/>
                    <a:pt x="26" y="4"/>
                    <a:pt x="22" y="9"/>
                  </a:cubicBezTo>
                  <a:cubicBezTo>
                    <a:pt x="21" y="3"/>
                    <a:pt x="21" y="3"/>
                    <a:pt x="21" y="3"/>
                  </a:cubicBezTo>
                  <a:cubicBezTo>
                    <a:pt x="21" y="2"/>
                    <a:pt x="20" y="1"/>
                    <a:pt x="19" y="1"/>
                  </a:cubicBezTo>
                  <a:cubicBezTo>
                    <a:pt x="2" y="1"/>
                    <a:pt x="2" y="1"/>
                    <a:pt x="2" y="1"/>
                  </a:cubicBezTo>
                  <a:cubicBezTo>
                    <a:pt x="1" y="1"/>
                    <a:pt x="0" y="2"/>
                    <a:pt x="0" y="4"/>
                  </a:cubicBezTo>
                  <a:cubicBezTo>
                    <a:pt x="0" y="85"/>
                    <a:pt x="0" y="85"/>
                    <a:pt x="0" y="85"/>
                  </a:cubicBezTo>
                  <a:cubicBezTo>
                    <a:pt x="0" y="86"/>
                    <a:pt x="1" y="87"/>
                    <a:pt x="2" y="87"/>
                  </a:cubicBezTo>
                  <a:cubicBezTo>
                    <a:pt x="22" y="87"/>
                    <a:pt x="22" y="87"/>
                    <a:pt x="22" y="87"/>
                  </a:cubicBezTo>
                  <a:cubicBezTo>
                    <a:pt x="23" y="87"/>
                    <a:pt x="24" y="86"/>
                    <a:pt x="24" y="85"/>
                  </a:cubicBezTo>
                  <a:cubicBezTo>
                    <a:pt x="24" y="44"/>
                    <a:pt x="24" y="44"/>
                    <a:pt x="24" y="44"/>
                  </a:cubicBezTo>
                  <a:cubicBezTo>
                    <a:pt x="24" y="31"/>
                    <a:pt x="31" y="23"/>
                    <a:pt x="43" y="23"/>
                  </a:cubicBezTo>
                  <a:cubicBezTo>
                    <a:pt x="45" y="23"/>
                    <a:pt x="47" y="23"/>
                    <a:pt x="49" y="24"/>
                  </a:cubicBezTo>
                  <a:cubicBezTo>
                    <a:pt x="50" y="24"/>
                    <a:pt x="50" y="24"/>
                    <a:pt x="51" y="23"/>
                  </a:cubicBezTo>
                  <a:cubicBezTo>
                    <a:pt x="51" y="23"/>
                    <a:pt x="52" y="22"/>
                    <a:pt x="52" y="22"/>
                  </a:cubicBezTo>
                  <a:cubicBezTo>
                    <a:pt x="52" y="3"/>
                    <a:pt x="52" y="3"/>
                    <a:pt x="52" y="3"/>
                  </a:cubicBezTo>
                  <a:cubicBezTo>
                    <a:pt x="52" y="2"/>
                    <a:pt x="51" y="1"/>
                    <a:pt x="5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p:cNvGrpSpPr/>
          <p:nvPr/>
        </p:nvGrpSpPr>
        <p:grpSpPr>
          <a:xfrm>
            <a:off x="1725811" y="1614613"/>
            <a:ext cx="5226925" cy="2583836"/>
            <a:chOff x="1725811" y="1614613"/>
            <a:chExt cx="5226925" cy="2583836"/>
          </a:xfrm>
        </p:grpSpPr>
        <p:sp>
          <p:nvSpPr>
            <p:cNvPr id="28" name="Freeform 27"/>
            <p:cNvSpPr>
              <a:spLocks/>
            </p:cNvSpPr>
            <p:nvPr/>
          </p:nvSpPr>
          <p:spPr bwMode="auto">
            <a:xfrm>
              <a:off x="5538023" y="2687557"/>
              <a:ext cx="1319945" cy="1510892"/>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4599680" y="1614613"/>
              <a:ext cx="1319945" cy="1510892"/>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3206177" y="1614613"/>
              <a:ext cx="1319945" cy="1510892"/>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p:nvSpPr>
          <p:spPr bwMode="auto">
            <a:xfrm>
              <a:off x="2253986" y="2687557"/>
              <a:ext cx="1319945" cy="1510892"/>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 name="TextBox 55"/>
            <p:cNvSpPr txBox="1"/>
            <p:nvPr/>
          </p:nvSpPr>
          <p:spPr>
            <a:xfrm>
              <a:off x="1725811" y="3330913"/>
              <a:ext cx="2389625" cy="276999"/>
            </a:xfrm>
            <a:prstGeom prst="rect">
              <a:avLst/>
            </a:prstGeom>
            <a:noFill/>
          </p:spPr>
          <p:txBody>
            <a:bodyPr wrap="square" rtlCol="0">
              <a:spAutoFit/>
            </a:bodyPr>
            <a:lstStyle/>
            <a:p>
              <a:pPr algn="ctr">
                <a:spcBef>
                  <a:spcPts val="600"/>
                </a:spcBef>
              </a:pPr>
              <a:r>
                <a:rPr lang="en-US" sz="1200" b="1" spc="-30" dirty="0" err="1" smtClean="0">
                  <a:solidFill>
                    <a:schemeClr val="bg1"/>
                  </a:solidFill>
                </a:rPr>
                <a:t>Consumerization</a:t>
              </a:r>
              <a:endParaRPr lang="en-US" sz="1200" b="1" spc="-30" dirty="0" smtClean="0">
                <a:solidFill>
                  <a:schemeClr val="bg1"/>
                </a:solidFill>
              </a:endParaRPr>
            </a:p>
          </p:txBody>
        </p:sp>
        <p:sp>
          <p:nvSpPr>
            <p:cNvPr id="57" name="TextBox 56"/>
            <p:cNvSpPr txBox="1"/>
            <p:nvPr/>
          </p:nvSpPr>
          <p:spPr>
            <a:xfrm>
              <a:off x="3163434" y="2166651"/>
              <a:ext cx="1388954" cy="461665"/>
            </a:xfrm>
            <a:prstGeom prst="rect">
              <a:avLst/>
            </a:prstGeom>
            <a:noFill/>
          </p:spPr>
          <p:txBody>
            <a:bodyPr wrap="square" rtlCol="0">
              <a:spAutoFit/>
            </a:bodyPr>
            <a:lstStyle/>
            <a:p>
              <a:pPr algn="ctr">
                <a:spcBef>
                  <a:spcPts val="600"/>
                </a:spcBef>
              </a:pPr>
              <a:r>
                <a:rPr lang="en-US" sz="1200" b="1" dirty="0" smtClean="0">
                  <a:solidFill>
                    <a:schemeClr val="bg1"/>
                  </a:solidFill>
                </a:rPr>
                <a:t>SaaS/Cloud </a:t>
              </a:r>
              <a:br>
                <a:rPr lang="en-US" sz="1200" b="1" dirty="0" smtClean="0">
                  <a:solidFill>
                    <a:schemeClr val="bg1"/>
                  </a:solidFill>
                </a:rPr>
              </a:br>
              <a:r>
                <a:rPr lang="en-US" sz="1200" b="1" dirty="0" smtClean="0">
                  <a:solidFill>
                    <a:schemeClr val="bg1"/>
                  </a:solidFill>
                </a:rPr>
                <a:t>&amp; VDI</a:t>
              </a:r>
            </a:p>
          </p:txBody>
        </p:sp>
        <p:sp>
          <p:nvSpPr>
            <p:cNvPr id="58" name="TextBox 57"/>
            <p:cNvSpPr txBox="1"/>
            <p:nvPr/>
          </p:nvSpPr>
          <p:spPr>
            <a:xfrm>
              <a:off x="4565175" y="2166651"/>
              <a:ext cx="1388954" cy="461665"/>
            </a:xfrm>
            <a:prstGeom prst="rect">
              <a:avLst/>
            </a:prstGeom>
            <a:noFill/>
          </p:spPr>
          <p:txBody>
            <a:bodyPr wrap="square" rtlCol="0">
              <a:spAutoFit/>
            </a:bodyPr>
            <a:lstStyle/>
            <a:p>
              <a:pPr algn="ctr">
                <a:spcBef>
                  <a:spcPts val="600"/>
                </a:spcBef>
              </a:pPr>
              <a:r>
                <a:rPr lang="en-US" sz="1200" b="1" dirty="0" smtClean="0">
                  <a:solidFill>
                    <a:schemeClr val="bg1"/>
                  </a:solidFill>
                </a:rPr>
                <a:t>Patching &amp; Remediation</a:t>
              </a:r>
            </a:p>
          </p:txBody>
        </p:sp>
        <p:sp>
          <p:nvSpPr>
            <p:cNvPr id="59" name="TextBox 58"/>
            <p:cNvSpPr txBox="1"/>
            <p:nvPr/>
          </p:nvSpPr>
          <p:spPr>
            <a:xfrm>
              <a:off x="5443254" y="3240295"/>
              <a:ext cx="1509482" cy="461665"/>
            </a:xfrm>
            <a:prstGeom prst="rect">
              <a:avLst/>
            </a:prstGeom>
            <a:noFill/>
          </p:spPr>
          <p:txBody>
            <a:bodyPr wrap="square" rtlCol="0">
              <a:spAutoFit/>
            </a:bodyPr>
            <a:lstStyle/>
            <a:p>
              <a:pPr algn="ctr">
                <a:spcBef>
                  <a:spcPts val="600"/>
                </a:spcBef>
              </a:pPr>
              <a:r>
                <a:rPr lang="en-US" sz="1200" b="1" spc="-30" dirty="0" smtClean="0">
                  <a:solidFill>
                    <a:schemeClr val="bg1"/>
                  </a:solidFill>
                </a:rPr>
                <a:t>End Point </a:t>
              </a:r>
              <a:br>
                <a:rPr lang="en-US" sz="1200" b="1" spc="-30" dirty="0" smtClean="0">
                  <a:solidFill>
                    <a:schemeClr val="bg1"/>
                  </a:solidFill>
                </a:rPr>
              </a:br>
              <a:r>
                <a:rPr lang="en-US" sz="1200" b="1" spc="-30" dirty="0" smtClean="0">
                  <a:solidFill>
                    <a:schemeClr val="bg1"/>
                  </a:solidFill>
                </a:rPr>
                <a:t>Security</a:t>
              </a:r>
            </a:p>
          </p:txBody>
        </p:sp>
      </p:grpSp>
      <p:sp>
        <p:nvSpPr>
          <p:cNvPr id="5" name="Arc 4"/>
          <p:cNvSpPr/>
          <p:nvPr/>
        </p:nvSpPr>
        <p:spPr>
          <a:xfrm>
            <a:off x="3366672" y="2748051"/>
            <a:ext cx="2393444" cy="2393444"/>
          </a:xfrm>
          <a:prstGeom prst="arc">
            <a:avLst>
              <a:gd name="adj1" fmla="val 12924676"/>
              <a:gd name="adj2" fmla="val 19483993"/>
            </a:avLst>
          </a:prstGeom>
          <a:noFill/>
          <a:ln w="28575">
            <a:solidFill>
              <a:schemeClr val="accent1">
                <a:lumMod val="75000"/>
              </a:schemeClr>
            </a:solidFill>
            <a:round/>
            <a:headEnd/>
            <a:tailEnd/>
          </a:ln>
          <a:effectLst/>
        </p:spPr>
        <p:txBody>
          <a:bodyPr wrap="none" lIns="82124" tIns="41061" rIns="82124" bIns="41061" anchor="ctr"/>
          <a:lstStyle/>
          <a:p>
            <a:endParaRPr lang="en-US"/>
          </a:p>
        </p:txBody>
      </p:sp>
      <p:sp>
        <p:nvSpPr>
          <p:cNvPr id="50" name="Line 26"/>
          <p:cNvSpPr>
            <a:spLocks noChangeShapeType="1"/>
          </p:cNvSpPr>
          <p:nvPr/>
        </p:nvSpPr>
        <p:spPr bwMode="auto">
          <a:xfrm rot="18360000">
            <a:off x="3227408" y="2732720"/>
            <a:ext cx="137260" cy="740129"/>
          </a:xfrm>
          <a:prstGeom prst="line">
            <a:avLst/>
          </a:prstGeom>
          <a:noFill/>
          <a:ln w="28575">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53" name="Line 23"/>
          <p:cNvSpPr>
            <a:spLocks noChangeShapeType="1"/>
          </p:cNvSpPr>
          <p:nvPr/>
        </p:nvSpPr>
        <p:spPr bwMode="auto">
          <a:xfrm rot="20520000">
            <a:off x="4015212" y="1779186"/>
            <a:ext cx="0" cy="1005840"/>
          </a:xfrm>
          <a:prstGeom prst="line">
            <a:avLst/>
          </a:prstGeom>
          <a:noFill/>
          <a:ln w="28575">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62" name="Line 27"/>
          <p:cNvSpPr>
            <a:spLocks noChangeShapeType="1"/>
          </p:cNvSpPr>
          <p:nvPr/>
        </p:nvSpPr>
        <p:spPr bwMode="auto">
          <a:xfrm rot="1080000" flipH="1">
            <a:off x="5112931" y="1766825"/>
            <a:ext cx="0" cy="1005840"/>
          </a:xfrm>
          <a:prstGeom prst="line">
            <a:avLst/>
          </a:prstGeom>
          <a:noFill/>
          <a:ln w="28575">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67" name="Line 26"/>
          <p:cNvSpPr>
            <a:spLocks noChangeShapeType="1"/>
          </p:cNvSpPr>
          <p:nvPr/>
        </p:nvSpPr>
        <p:spPr bwMode="auto">
          <a:xfrm rot="3240000" flipH="1">
            <a:off x="5776145" y="2732720"/>
            <a:ext cx="137260" cy="740129"/>
          </a:xfrm>
          <a:prstGeom prst="line">
            <a:avLst/>
          </a:prstGeom>
          <a:noFill/>
          <a:ln w="28575">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dirty="0"/>
          </a:p>
        </p:txBody>
      </p:sp>
      <p:sp>
        <p:nvSpPr>
          <p:cNvPr id="34" name="Oval 35"/>
          <p:cNvSpPr>
            <a:spLocks noChangeArrowheads="1"/>
          </p:cNvSpPr>
          <p:nvPr/>
        </p:nvSpPr>
        <p:spPr bwMode="auto">
          <a:xfrm>
            <a:off x="4114227" y="2732603"/>
            <a:ext cx="170903" cy="170903"/>
          </a:xfrm>
          <a:prstGeom prst="ellipse">
            <a:avLst/>
          </a:prstGeom>
          <a:solidFill>
            <a:schemeClr val="bg1"/>
          </a:solidFill>
          <a:ln w="28575" algn="ctr">
            <a:solidFill>
              <a:schemeClr val="accent1">
                <a:lumMod val="75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35" name="Oval 36"/>
          <p:cNvSpPr>
            <a:spLocks noChangeArrowheads="1"/>
          </p:cNvSpPr>
          <p:nvPr/>
        </p:nvSpPr>
        <p:spPr bwMode="auto">
          <a:xfrm>
            <a:off x="4844938" y="2728565"/>
            <a:ext cx="170903" cy="170902"/>
          </a:xfrm>
          <a:prstGeom prst="ellipse">
            <a:avLst/>
          </a:prstGeom>
          <a:solidFill>
            <a:schemeClr val="bg1"/>
          </a:solidFill>
          <a:ln w="28575" algn="ctr">
            <a:solidFill>
              <a:schemeClr val="accent1">
                <a:lumMod val="75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32" name="Oval 34"/>
          <p:cNvSpPr>
            <a:spLocks noChangeArrowheads="1"/>
          </p:cNvSpPr>
          <p:nvPr/>
        </p:nvSpPr>
        <p:spPr bwMode="auto">
          <a:xfrm>
            <a:off x="3522114" y="3172646"/>
            <a:ext cx="170903" cy="170903"/>
          </a:xfrm>
          <a:prstGeom prst="ellipse">
            <a:avLst/>
          </a:prstGeom>
          <a:solidFill>
            <a:schemeClr val="bg1"/>
          </a:solidFill>
          <a:ln w="28575" algn="ctr">
            <a:solidFill>
              <a:schemeClr val="accent1">
                <a:lumMod val="75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42" name="Oval 34"/>
          <p:cNvSpPr>
            <a:spLocks noChangeArrowheads="1"/>
          </p:cNvSpPr>
          <p:nvPr/>
        </p:nvSpPr>
        <p:spPr bwMode="auto">
          <a:xfrm flipH="1">
            <a:off x="5447797" y="3172646"/>
            <a:ext cx="170903" cy="170903"/>
          </a:xfrm>
          <a:prstGeom prst="ellipse">
            <a:avLst/>
          </a:prstGeom>
          <a:solidFill>
            <a:schemeClr val="bg1"/>
          </a:solidFill>
          <a:ln w="28575" algn="ctr">
            <a:solidFill>
              <a:schemeClr val="accent1">
                <a:lumMod val="75000"/>
              </a:schemeClr>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dirty="0"/>
          </a:p>
        </p:txBody>
      </p:sp>
      <p:sp>
        <p:nvSpPr>
          <p:cNvPr id="40" name="Title 1"/>
          <p:cNvSpPr txBox="1">
            <a:spLocks/>
          </p:cNvSpPr>
          <p:nvPr/>
        </p:nvSpPr>
        <p:spPr>
          <a:xfrm>
            <a:off x="751773" y="2540807"/>
            <a:ext cx="2220578" cy="821986"/>
          </a:xfrm>
          <a:prstGeom prst="rect">
            <a:avLst/>
          </a:prstGeom>
          <a:solidFill>
            <a:schemeClr val="tx1">
              <a:lumMod val="75000"/>
              <a:lumOff val="25000"/>
            </a:schemeClr>
          </a:solidFill>
        </p:spPr>
        <p:txBody>
          <a:bodyPr vert="horz" lIns="9144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112713" indent="-112713">
              <a:lnSpc>
                <a:spcPct val="87000"/>
              </a:lnSpc>
              <a:spcBef>
                <a:spcPts val="400"/>
              </a:spcBef>
              <a:buFont typeface="Arial" panose="020B0604020202020204" pitchFamily="34" charset="0"/>
              <a:buChar char="•"/>
            </a:pPr>
            <a:r>
              <a:rPr lang="en-US" sz="1400" dirty="0"/>
              <a:t>Data is secure </a:t>
            </a:r>
            <a:r>
              <a:rPr lang="en-US" sz="1400" dirty="0" smtClean="0"/>
              <a:t>at </a:t>
            </a:r>
            <a:r>
              <a:rPr lang="en-US" sz="1400" dirty="0"/>
              <a:t>runtime</a:t>
            </a:r>
          </a:p>
          <a:p>
            <a:pPr marL="112713" indent="-112713">
              <a:lnSpc>
                <a:spcPct val="87000"/>
              </a:lnSpc>
              <a:spcBef>
                <a:spcPts val="400"/>
              </a:spcBef>
              <a:buFont typeface="Arial" panose="020B0604020202020204" pitchFamily="34" charset="0"/>
              <a:buChar char="•"/>
            </a:pPr>
            <a:r>
              <a:rPr lang="en-US" sz="1400" dirty="0"/>
              <a:t>Malware has no </a:t>
            </a:r>
            <a:r>
              <a:rPr lang="en-US" sz="1400" dirty="0" smtClean="0"/>
              <a:t>access </a:t>
            </a:r>
            <a:r>
              <a:rPr lang="en-US" sz="1400" dirty="0"/>
              <a:t>to your </a:t>
            </a:r>
            <a:r>
              <a:rPr lang="en-US" sz="1400" dirty="0" smtClean="0"/>
              <a:t>network</a:t>
            </a:r>
            <a:endParaRPr lang="en-US" sz="1400" dirty="0"/>
          </a:p>
        </p:txBody>
      </p:sp>
      <p:sp>
        <p:nvSpPr>
          <p:cNvPr id="45" name="Title 1"/>
          <p:cNvSpPr txBox="1">
            <a:spLocks/>
          </p:cNvSpPr>
          <p:nvPr/>
        </p:nvSpPr>
        <p:spPr>
          <a:xfrm>
            <a:off x="1656974" y="1369730"/>
            <a:ext cx="2220578" cy="900225"/>
          </a:xfrm>
          <a:prstGeom prst="rect">
            <a:avLst/>
          </a:prstGeom>
          <a:solidFill>
            <a:schemeClr val="tx1">
              <a:lumMod val="75000"/>
              <a:lumOff val="25000"/>
            </a:schemeClr>
          </a:solidFill>
        </p:spPr>
        <p:txBody>
          <a:bodyPr vert="horz" lIns="9144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112713" indent="-112713">
              <a:lnSpc>
                <a:spcPct val="87000"/>
              </a:lnSpc>
              <a:spcBef>
                <a:spcPts val="400"/>
              </a:spcBef>
              <a:buFont typeface="Arial" panose="020B0604020202020204" pitchFamily="34" charset="0"/>
              <a:buChar char="•"/>
            </a:pPr>
            <a:r>
              <a:rPr lang="en-US" sz="1400" dirty="0"/>
              <a:t>Empower users: </a:t>
            </a:r>
            <a:br>
              <a:rPr lang="en-US" sz="1400" dirty="0"/>
            </a:br>
            <a:r>
              <a:rPr lang="en-US" sz="1400" dirty="0"/>
              <a:t>“click on anything”</a:t>
            </a:r>
          </a:p>
          <a:p>
            <a:pPr marL="112713" indent="-112713">
              <a:lnSpc>
                <a:spcPct val="87000"/>
              </a:lnSpc>
              <a:spcBef>
                <a:spcPts val="400"/>
              </a:spcBef>
              <a:buFont typeface="Arial" panose="020B0604020202020204" pitchFamily="34" charset="0"/>
              <a:buChar char="•"/>
            </a:pPr>
            <a:r>
              <a:rPr lang="en-US" sz="1400" dirty="0"/>
              <a:t>Real-time insight </a:t>
            </a:r>
            <a:r>
              <a:rPr lang="en-US" sz="1400" dirty="0" smtClean="0"/>
              <a:t>into </a:t>
            </a:r>
            <a:r>
              <a:rPr lang="en-US" sz="1400" dirty="0"/>
              <a:t>actual attacks</a:t>
            </a:r>
          </a:p>
        </p:txBody>
      </p:sp>
      <p:sp>
        <p:nvSpPr>
          <p:cNvPr id="46" name="Title 1"/>
          <p:cNvSpPr txBox="1">
            <a:spLocks/>
          </p:cNvSpPr>
          <p:nvPr/>
        </p:nvSpPr>
        <p:spPr>
          <a:xfrm>
            <a:off x="5252300" y="1353688"/>
            <a:ext cx="2220578" cy="900225"/>
          </a:xfrm>
          <a:prstGeom prst="rect">
            <a:avLst/>
          </a:prstGeom>
          <a:solidFill>
            <a:schemeClr val="tx1">
              <a:lumMod val="75000"/>
              <a:lumOff val="25000"/>
            </a:schemeClr>
          </a:solidFill>
        </p:spPr>
        <p:txBody>
          <a:bodyPr vert="horz" lIns="9144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112713" indent="-112713">
              <a:lnSpc>
                <a:spcPct val="87000"/>
              </a:lnSpc>
              <a:spcBef>
                <a:spcPts val="400"/>
              </a:spcBef>
              <a:buFont typeface="Arial" panose="020B0604020202020204" pitchFamily="34" charset="0"/>
              <a:buChar char="•"/>
            </a:pPr>
            <a:r>
              <a:rPr lang="en-US" sz="1400" dirty="0"/>
              <a:t>Protect un-patched desktops</a:t>
            </a:r>
          </a:p>
          <a:p>
            <a:pPr marL="112713" indent="-112713">
              <a:lnSpc>
                <a:spcPct val="87000"/>
              </a:lnSpc>
              <a:spcBef>
                <a:spcPts val="400"/>
              </a:spcBef>
              <a:buFont typeface="Arial" panose="020B0604020202020204" pitchFamily="34" charset="0"/>
              <a:buChar char="•"/>
            </a:pPr>
            <a:r>
              <a:rPr lang="en-US" sz="1400" dirty="0"/>
              <a:t>Eliminate remediation</a:t>
            </a:r>
          </a:p>
        </p:txBody>
      </p:sp>
      <p:sp>
        <p:nvSpPr>
          <p:cNvPr id="48" name="Title 1"/>
          <p:cNvSpPr txBox="1">
            <a:spLocks/>
          </p:cNvSpPr>
          <p:nvPr/>
        </p:nvSpPr>
        <p:spPr>
          <a:xfrm>
            <a:off x="6168462" y="2494548"/>
            <a:ext cx="2220578" cy="900329"/>
          </a:xfrm>
          <a:prstGeom prst="rect">
            <a:avLst/>
          </a:prstGeom>
          <a:solidFill>
            <a:schemeClr val="tx1">
              <a:lumMod val="75000"/>
              <a:lumOff val="25000"/>
            </a:schemeClr>
          </a:solidFill>
        </p:spPr>
        <p:txBody>
          <a:bodyPr vert="horz" lIns="91440" r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112713" indent="-112713">
              <a:lnSpc>
                <a:spcPct val="87000"/>
              </a:lnSpc>
              <a:spcBef>
                <a:spcPts val="400"/>
              </a:spcBef>
              <a:buFont typeface="Arial" panose="020B0604020202020204" pitchFamily="34" charset="0"/>
              <a:buChar char="•"/>
            </a:pPr>
            <a:r>
              <a:rPr lang="en-US" sz="1400" dirty="0"/>
              <a:t>Defeat Advanced Persistent Threats</a:t>
            </a:r>
          </a:p>
          <a:p>
            <a:pPr marL="112713" indent="-112713">
              <a:lnSpc>
                <a:spcPct val="87000"/>
              </a:lnSpc>
              <a:spcBef>
                <a:spcPts val="400"/>
              </a:spcBef>
              <a:buFont typeface="Arial" panose="020B0604020202020204" pitchFamily="34" charset="0"/>
              <a:buChar char="•"/>
            </a:pPr>
            <a:r>
              <a:rPr lang="en-US" sz="1400" dirty="0"/>
              <a:t>Robust to human mistakes</a:t>
            </a:r>
          </a:p>
        </p:txBody>
      </p:sp>
    </p:spTree>
    <p:extLst>
      <p:ext uri="{BB962C8B-B14F-4D97-AF65-F5344CB8AC3E}">
        <p14:creationId xmlns:p14="http://schemas.microsoft.com/office/powerpoint/2010/main" val="207977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750"/>
                                        <p:tgtEl>
                                          <p:spTgt spid="49"/>
                                        </p:tgtEl>
                                      </p:cBhvr>
                                    </p:animEffect>
                                  </p:childTnLst>
                                </p:cTn>
                              </p:par>
                              <p:par>
                                <p:cTn id="8" presetID="10" presetClass="entr" presetSubtype="0"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down)">
                                      <p:cBhvr>
                                        <p:cTn id="47" dur="500"/>
                                        <p:tgtEl>
                                          <p:spTgt spid="6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53" grpId="0" animBg="1"/>
      <p:bldP spid="62" grpId="0" animBg="1"/>
      <p:bldP spid="67" grpId="0" animBg="1"/>
      <p:bldP spid="34" grpId="0" animBg="1"/>
      <p:bldP spid="35" grpId="0" animBg="1"/>
      <p:bldP spid="32" grpId="0" animBg="1"/>
      <p:bldP spid="42" grpId="0" animBg="1"/>
      <p:bldP spid="40" grpId="0" animBg="1"/>
      <p:bldP spid="45" grpId="0" animBg="1"/>
      <p:bldP spid="46"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flipH="1">
            <a:off x="4930775" y="1607351"/>
            <a:ext cx="2951886" cy="1000752"/>
          </a:xfrm>
          <a:prstGeom prst="rect">
            <a:avLst/>
          </a:prstGeom>
          <a:gradFill flip="none" rotWithShape="1">
            <a:gsLst>
              <a:gs pos="0">
                <a:schemeClr val="bg1">
                  <a:lumMod val="95000"/>
                </a:schemeClr>
              </a:gs>
              <a:gs pos="100000">
                <a:schemeClr val="accent3">
                  <a:lumMod val="10000"/>
                  <a:lumOff val="90000"/>
                  <a:alpha val="2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p:cNvSpPr/>
          <p:nvPr/>
        </p:nvSpPr>
        <p:spPr>
          <a:xfrm flipH="1">
            <a:off x="6205176" y="2687557"/>
            <a:ext cx="2430086" cy="1151133"/>
          </a:xfrm>
          <a:prstGeom prst="rect">
            <a:avLst/>
          </a:prstGeom>
          <a:gradFill flip="none" rotWithShape="1">
            <a:gsLst>
              <a:gs pos="0">
                <a:schemeClr val="bg1">
                  <a:lumMod val="95000"/>
                </a:schemeClr>
              </a:gs>
              <a:gs pos="100000">
                <a:schemeClr val="accent3">
                  <a:lumMod val="10000"/>
                  <a:lumOff val="90000"/>
                  <a:alpha val="2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p:cNvSpPr/>
          <p:nvPr/>
        </p:nvSpPr>
        <p:spPr>
          <a:xfrm>
            <a:off x="1162100" y="1607351"/>
            <a:ext cx="2953336" cy="1000752"/>
          </a:xfrm>
          <a:prstGeom prst="rect">
            <a:avLst/>
          </a:prstGeom>
          <a:gradFill flip="none" rotWithShape="1">
            <a:gsLst>
              <a:gs pos="0">
                <a:schemeClr val="bg1">
                  <a:lumMod val="95000"/>
                </a:schemeClr>
              </a:gs>
              <a:gs pos="100000">
                <a:schemeClr val="accent3">
                  <a:lumMod val="10000"/>
                  <a:lumOff val="90000"/>
                  <a:alpha val="2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p:nvPr/>
        </p:nvSpPr>
        <p:spPr>
          <a:xfrm>
            <a:off x="490538" y="2687557"/>
            <a:ext cx="2430086" cy="1151133"/>
          </a:xfrm>
          <a:prstGeom prst="rect">
            <a:avLst/>
          </a:prstGeom>
          <a:gradFill flip="none" rotWithShape="1">
            <a:gsLst>
              <a:gs pos="0">
                <a:schemeClr val="bg1">
                  <a:lumMod val="95000"/>
                </a:schemeClr>
              </a:gs>
              <a:gs pos="100000">
                <a:schemeClr val="accent3">
                  <a:lumMod val="10000"/>
                  <a:lumOff val="90000"/>
                  <a:alpha val="2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
          <p:cNvSpPr>
            <a:spLocks noChangeArrowheads="1"/>
          </p:cNvSpPr>
          <p:nvPr/>
        </p:nvSpPr>
        <p:spPr bwMode="gray">
          <a:xfrm>
            <a:off x="0" y="4245319"/>
            <a:ext cx="9144000" cy="557499"/>
          </a:xfrm>
          <a:prstGeom prst="rect">
            <a:avLst/>
          </a:prstGeom>
          <a:gradFill rotWithShape="1">
            <a:gsLst>
              <a:gs pos="0">
                <a:srgbClr val="CCCCCC">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dirty="0"/>
          </a:p>
        </p:txBody>
      </p:sp>
      <p:sp>
        <p:nvSpPr>
          <p:cNvPr id="2" name="Title 1"/>
          <p:cNvSpPr>
            <a:spLocks noGrp="1"/>
          </p:cNvSpPr>
          <p:nvPr>
            <p:ph type="title"/>
          </p:nvPr>
        </p:nvSpPr>
        <p:spPr/>
        <p:txBody>
          <a:bodyPr/>
          <a:lstStyle/>
          <a:p>
            <a:r>
              <a:rPr lang="en-US" smtClean="0"/>
              <a:t>Benefits</a:t>
            </a:r>
            <a:endParaRPr lang="en-US" dirty="0"/>
          </a:p>
        </p:txBody>
      </p:sp>
      <p:sp>
        <p:nvSpPr>
          <p:cNvPr id="3" name="Slide Number Placeholder 2"/>
          <p:cNvSpPr>
            <a:spLocks noGrp="1"/>
          </p:cNvSpPr>
          <p:nvPr>
            <p:ph type="sldNum" sz="quarter" idx="4"/>
          </p:nvPr>
        </p:nvSpPr>
        <p:spPr/>
        <p:txBody>
          <a:bodyPr/>
          <a:lstStyle/>
          <a:p>
            <a:fld id="{78EDB186-E548-4B74-B268-7B486CA3B678}" type="slidenum">
              <a:rPr lang="en-US" smtClean="0"/>
              <a:pPr/>
              <a:t>18</a:t>
            </a:fld>
            <a:endParaRPr lang="en-US" dirty="0"/>
          </a:p>
        </p:txBody>
      </p:sp>
      <p:sp>
        <p:nvSpPr>
          <p:cNvPr id="33" name="TextBox 32"/>
          <p:cNvSpPr txBox="1"/>
          <p:nvPr/>
        </p:nvSpPr>
        <p:spPr>
          <a:xfrm>
            <a:off x="1162100" y="1654769"/>
            <a:ext cx="2911493" cy="944874"/>
          </a:xfrm>
          <a:prstGeom prst="rect">
            <a:avLst/>
          </a:prstGeom>
          <a:noFill/>
        </p:spPr>
        <p:txBody>
          <a:bodyPr wrap="square" rtlCol="0">
            <a:spAutoFit/>
          </a:bodyPr>
          <a:lstStyle/>
          <a:p>
            <a:pPr marL="112713" indent="-112713">
              <a:lnSpc>
                <a:spcPct val="90000"/>
              </a:lnSpc>
              <a:spcAft>
                <a:spcPts val="600"/>
              </a:spcAft>
              <a:buClr>
                <a:schemeClr val="accent1"/>
              </a:buClr>
              <a:buFont typeface="Arial"/>
              <a:buChar char="•"/>
            </a:pPr>
            <a:r>
              <a:rPr lang="en-US" sz="1400" b="1" dirty="0">
                <a:solidFill>
                  <a:schemeClr val="tx1">
                    <a:lumMod val="85000"/>
                    <a:lumOff val="15000"/>
                  </a:schemeClr>
                </a:solidFill>
                <a:latin typeface="+mj-lt"/>
                <a:cs typeface="Calibri"/>
              </a:rPr>
              <a:t>Empower users: </a:t>
            </a:r>
            <a:br>
              <a:rPr lang="en-US" sz="1400" b="1" dirty="0">
                <a:solidFill>
                  <a:schemeClr val="tx1">
                    <a:lumMod val="85000"/>
                    <a:lumOff val="15000"/>
                  </a:schemeClr>
                </a:solidFill>
                <a:latin typeface="+mj-lt"/>
                <a:cs typeface="Calibri"/>
              </a:rPr>
            </a:br>
            <a:r>
              <a:rPr lang="en-US" sz="1400" b="1" dirty="0">
                <a:solidFill>
                  <a:schemeClr val="tx1">
                    <a:lumMod val="85000"/>
                    <a:lumOff val="15000"/>
                  </a:schemeClr>
                </a:solidFill>
                <a:latin typeface="+mj-lt"/>
                <a:cs typeface="Calibri"/>
              </a:rPr>
              <a:t>“click on anything”</a:t>
            </a:r>
          </a:p>
          <a:p>
            <a:pPr marL="112713" indent="-112713">
              <a:lnSpc>
                <a:spcPct val="90000"/>
              </a:lnSpc>
              <a:spcAft>
                <a:spcPts val="600"/>
              </a:spcAft>
              <a:buClr>
                <a:schemeClr val="accent1"/>
              </a:buClr>
              <a:buFont typeface="Arial"/>
              <a:buChar char="•"/>
            </a:pPr>
            <a:r>
              <a:rPr lang="en-US" sz="1400" b="1" dirty="0">
                <a:solidFill>
                  <a:schemeClr val="tx1">
                    <a:lumMod val="85000"/>
                    <a:lumOff val="15000"/>
                  </a:schemeClr>
                </a:solidFill>
                <a:latin typeface="+mj-lt"/>
                <a:cs typeface="Calibri"/>
              </a:rPr>
              <a:t>Real-time insight </a:t>
            </a:r>
            <a:r>
              <a:rPr lang="en-US" sz="1400" b="1" dirty="0" smtClean="0">
                <a:solidFill>
                  <a:schemeClr val="tx1">
                    <a:lumMod val="85000"/>
                    <a:lumOff val="15000"/>
                  </a:schemeClr>
                </a:solidFill>
                <a:latin typeface="+mj-lt"/>
                <a:cs typeface="Calibri"/>
              </a:rPr>
              <a:t/>
            </a:r>
            <a:br>
              <a:rPr lang="en-US" sz="1400" b="1" dirty="0" smtClean="0">
                <a:solidFill>
                  <a:schemeClr val="tx1">
                    <a:lumMod val="85000"/>
                    <a:lumOff val="15000"/>
                  </a:schemeClr>
                </a:solidFill>
                <a:latin typeface="+mj-lt"/>
                <a:cs typeface="Calibri"/>
              </a:rPr>
            </a:br>
            <a:r>
              <a:rPr lang="en-US" sz="1400" b="1" dirty="0" smtClean="0">
                <a:solidFill>
                  <a:schemeClr val="tx1">
                    <a:lumMod val="85000"/>
                    <a:lumOff val="15000"/>
                  </a:schemeClr>
                </a:solidFill>
                <a:latin typeface="+mj-lt"/>
                <a:cs typeface="Calibri"/>
              </a:rPr>
              <a:t>into </a:t>
            </a:r>
            <a:r>
              <a:rPr lang="en-US" sz="1400" b="1" dirty="0">
                <a:solidFill>
                  <a:schemeClr val="tx1">
                    <a:lumMod val="85000"/>
                    <a:lumOff val="15000"/>
                  </a:schemeClr>
                </a:solidFill>
                <a:latin typeface="+mj-lt"/>
                <a:cs typeface="Calibri"/>
              </a:rPr>
              <a:t>actual attacks</a:t>
            </a:r>
          </a:p>
        </p:txBody>
      </p:sp>
      <p:sp>
        <p:nvSpPr>
          <p:cNvPr id="37" name="TextBox 36"/>
          <p:cNvSpPr txBox="1"/>
          <p:nvPr/>
        </p:nvSpPr>
        <p:spPr>
          <a:xfrm>
            <a:off x="6816778" y="2832541"/>
            <a:ext cx="2032034" cy="944874"/>
          </a:xfrm>
          <a:prstGeom prst="rect">
            <a:avLst/>
          </a:prstGeom>
          <a:noFill/>
        </p:spPr>
        <p:txBody>
          <a:bodyPr wrap="square" rtlCol="0">
            <a:spAutoFit/>
          </a:bodyPr>
          <a:lstStyle/>
          <a:p>
            <a:pPr marL="112713" indent="-112713">
              <a:lnSpc>
                <a:spcPct val="90000"/>
              </a:lnSpc>
              <a:spcAft>
                <a:spcPts val="600"/>
              </a:spcAft>
              <a:buClr>
                <a:schemeClr val="accent1"/>
              </a:buClr>
              <a:buFont typeface="Arial"/>
              <a:buChar char="•"/>
            </a:pPr>
            <a:r>
              <a:rPr lang="en-US" sz="1400" b="1" spc="-20" dirty="0">
                <a:solidFill>
                  <a:schemeClr val="tx1">
                    <a:lumMod val="85000"/>
                    <a:lumOff val="15000"/>
                  </a:schemeClr>
                </a:solidFill>
                <a:latin typeface="+mj-lt"/>
                <a:cs typeface="Calibri"/>
              </a:rPr>
              <a:t>Defeat Advanced Persistent Threats</a:t>
            </a:r>
          </a:p>
          <a:p>
            <a:pPr marL="112713" indent="-112713">
              <a:lnSpc>
                <a:spcPct val="90000"/>
              </a:lnSpc>
              <a:spcAft>
                <a:spcPts val="600"/>
              </a:spcAft>
              <a:buClr>
                <a:schemeClr val="accent1"/>
              </a:buClr>
              <a:buFont typeface="Arial"/>
              <a:buChar char="•"/>
            </a:pPr>
            <a:r>
              <a:rPr lang="en-US" sz="1400" b="1" spc="-20" dirty="0">
                <a:solidFill>
                  <a:schemeClr val="tx1">
                    <a:lumMod val="85000"/>
                    <a:lumOff val="15000"/>
                  </a:schemeClr>
                </a:solidFill>
                <a:latin typeface="+mj-lt"/>
                <a:cs typeface="Calibri"/>
              </a:rPr>
              <a:t>Robust to human mistakes</a:t>
            </a:r>
          </a:p>
        </p:txBody>
      </p:sp>
      <p:sp>
        <p:nvSpPr>
          <p:cNvPr id="39" name="TextBox 38"/>
          <p:cNvSpPr txBox="1"/>
          <p:nvPr/>
        </p:nvSpPr>
        <p:spPr>
          <a:xfrm>
            <a:off x="490538" y="2735592"/>
            <a:ext cx="2402177" cy="1138773"/>
          </a:xfrm>
          <a:prstGeom prst="rect">
            <a:avLst/>
          </a:prstGeom>
          <a:noFill/>
        </p:spPr>
        <p:txBody>
          <a:bodyPr wrap="square" rtlCol="0">
            <a:spAutoFit/>
          </a:bodyPr>
          <a:lstStyle/>
          <a:p>
            <a:pPr marL="112713" indent="-112713">
              <a:lnSpc>
                <a:spcPct val="90000"/>
              </a:lnSpc>
              <a:spcAft>
                <a:spcPts val="600"/>
              </a:spcAft>
              <a:buClr>
                <a:schemeClr val="accent1"/>
              </a:buClr>
              <a:buFont typeface="Arial"/>
              <a:buChar char="•"/>
            </a:pPr>
            <a:r>
              <a:rPr lang="en-US" sz="1400" b="1" dirty="0" smtClean="0">
                <a:solidFill>
                  <a:schemeClr val="tx1">
                    <a:lumMod val="85000"/>
                    <a:lumOff val="15000"/>
                  </a:schemeClr>
                </a:solidFill>
                <a:latin typeface="+mj-lt"/>
                <a:cs typeface="Calibri"/>
              </a:rPr>
              <a:t>Data is secure </a:t>
            </a:r>
            <a:br>
              <a:rPr lang="en-US" sz="1400" b="1" dirty="0" smtClean="0">
                <a:solidFill>
                  <a:schemeClr val="tx1">
                    <a:lumMod val="85000"/>
                    <a:lumOff val="15000"/>
                  </a:schemeClr>
                </a:solidFill>
                <a:latin typeface="+mj-lt"/>
                <a:cs typeface="Calibri"/>
              </a:rPr>
            </a:br>
            <a:r>
              <a:rPr lang="en-US" sz="1400" b="1" dirty="0" smtClean="0">
                <a:solidFill>
                  <a:schemeClr val="tx1">
                    <a:lumMod val="85000"/>
                    <a:lumOff val="15000"/>
                  </a:schemeClr>
                </a:solidFill>
                <a:latin typeface="+mj-lt"/>
                <a:cs typeface="Calibri"/>
              </a:rPr>
              <a:t>at runtime</a:t>
            </a:r>
            <a:endParaRPr lang="en-US" sz="1400" b="1" dirty="0">
              <a:solidFill>
                <a:schemeClr val="tx1">
                  <a:lumMod val="85000"/>
                  <a:lumOff val="15000"/>
                </a:schemeClr>
              </a:solidFill>
              <a:latin typeface="+mj-lt"/>
              <a:cs typeface="Calibri"/>
            </a:endParaRPr>
          </a:p>
          <a:p>
            <a:pPr marL="112713" indent="-112713">
              <a:lnSpc>
                <a:spcPct val="90000"/>
              </a:lnSpc>
              <a:spcAft>
                <a:spcPts val="600"/>
              </a:spcAft>
              <a:buClr>
                <a:schemeClr val="accent1"/>
              </a:buClr>
              <a:buFont typeface="Arial"/>
              <a:buChar char="•"/>
            </a:pPr>
            <a:r>
              <a:rPr lang="en-US" sz="1400" b="1" dirty="0" smtClean="0">
                <a:solidFill>
                  <a:schemeClr val="tx1">
                    <a:lumMod val="85000"/>
                    <a:lumOff val="15000"/>
                  </a:schemeClr>
                </a:solidFill>
                <a:latin typeface="+mj-lt"/>
                <a:cs typeface="Calibri"/>
              </a:rPr>
              <a:t>Malware has no </a:t>
            </a:r>
            <a:br>
              <a:rPr lang="en-US" sz="1400" b="1" dirty="0" smtClean="0">
                <a:solidFill>
                  <a:schemeClr val="tx1">
                    <a:lumMod val="85000"/>
                    <a:lumOff val="15000"/>
                  </a:schemeClr>
                </a:solidFill>
                <a:latin typeface="+mj-lt"/>
                <a:cs typeface="Calibri"/>
              </a:rPr>
            </a:br>
            <a:r>
              <a:rPr lang="en-US" sz="1400" b="1" dirty="0" smtClean="0">
                <a:solidFill>
                  <a:schemeClr val="tx1">
                    <a:lumMod val="85000"/>
                    <a:lumOff val="15000"/>
                  </a:schemeClr>
                </a:solidFill>
                <a:latin typeface="+mj-lt"/>
                <a:cs typeface="Calibri"/>
              </a:rPr>
              <a:t>access to your </a:t>
            </a:r>
            <a:br>
              <a:rPr lang="en-US" sz="1400" b="1" dirty="0" smtClean="0">
                <a:solidFill>
                  <a:schemeClr val="tx1">
                    <a:lumMod val="85000"/>
                    <a:lumOff val="15000"/>
                  </a:schemeClr>
                </a:solidFill>
                <a:latin typeface="+mj-lt"/>
                <a:cs typeface="Calibri"/>
              </a:rPr>
            </a:br>
            <a:r>
              <a:rPr lang="en-US" sz="1400" b="1" dirty="0" smtClean="0">
                <a:solidFill>
                  <a:schemeClr val="tx1">
                    <a:lumMod val="85000"/>
                    <a:lumOff val="15000"/>
                  </a:schemeClr>
                </a:solidFill>
                <a:latin typeface="+mj-lt"/>
                <a:cs typeface="Calibri"/>
              </a:rPr>
              <a:t>network</a:t>
            </a:r>
          </a:p>
        </p:txBody>
      </p:sp>
      <p:sp>
        <p:nvSpPr>
          <p:cNvPr id="43" name="Rectangle 42"/>
          <p:cNvSpPr/>
          <p:nvPr/>
        </p:nvSpPr>
        <p:spPr>
          <a:xfrm>
            <a:off x="5951499" y="1654769"/>
            <a:ext cx="2105315" cy="944874"/>
          </a:xfrm>
          <a:prstGeom prst="rect">
            <a:avLst/>
          </a:prstGeom>
        </p:spPr>
        <p:txBody>
          <a:bodyPr wrap="square">
            <a:spAutoFit/>
          </a:bodyPr>
          <a:lstStyle/>
          <a:p>
            <a:pPr marL="112713" indent="-112713">
              <a:lnSpc>
                <a:spcPct val="90000"/>
              </a:lnSpc>
              <a:spcAft>
                <a:spcPts val="600"/>
              </a:spcAft>
              <a:buClr>
                <a:schemeClr val="accent1"/>
              </a:buClr>
              <a:buFont typeface="Arial"/>
              <a:buChar char="•"/>
            </a:pPr>
            <a:r>
              <a:rPr lang="en-US" sz="1400" b="1" dirty="0">
                <a:solidFill>
                  <a:schemeClr val="tx1">
                    <a:lumMod val="85000"/>
                    <a:lumOff val="15000"/>
                  </a:schemeClr>
                </a:solidFill>
                <a:latin typeface="+mj-lt"/>
                <a:cs typeface="Calibri"/>
              </a:rPr>
              <a:t>Protect un-patched desktops</a:t>
            </a:r>
          </a:p>
          <a:p>
            <a:pPr marL="112713" indent="-112713">
              <a:lnSpc>
                <a:spcPct val="90000"/>
              </a:lnSpc>
              <a:spcAft>
                <a:spcPts val="600"/>
              </a:spcAft>
              <a:buClr>
                <a:schemeClr val="accent1"/>
              </a:buClr>
              <a:buFont typeface="Arial"/>
              <a:buChar char="•"/>
            </a:pPr>
            <a:r>
              <a:rPr lang="en-US" sz="1400" b="1" dirty="0">
                <a:solidFill>
                  <a:schemeClr val="tx1">
                    <a:lumMod val="85000"/>
                    <a:lumOff val="15000"/>
                  </a:schemeClr>
                </a:solidFill>
                <a:latin typeface="+mj-lt"/>
                <a:cs typeface="Calibri"/>
              </a:rPr>
              <a:t>Eliminate remediation</a:t>
            </a:r>
          </a:p>
        </p:txBody>
      </p:sp>
      <p:grpSp>
        <p:nvGrpSpPr>
          <p:cNvPr id="4" name="Group 3"/>
          <p:cNvGrpSpPr/>
          <p:nvPr/>
        </p:nvGrpSpPr>
        <p:grpSpPr>
          <a:xfrm>
            <a:off x="2253986" y="1614613"/>
            <a:ext cx="4603982" cy="2583836"/>
            <a:chOff x="2423868" y="1932379"/>
            <a:chExt cx="4264217" cy="2393155"/>
          </a:xfrm>
        </p:grpSpPr>
        <p:sp>
          <p:nvSpPr>
            <p:cNvPr id="28" name="Freeform 27"/>
            <p:cNvSpPr>
              <a:spLocks/>
            </p:cNvSpPr>
            <p:nvPr/>
          </p:nvSpPr>
          <p:spPr bwMode="auto">
            <a:xfrm>
              <a:off x="5465549" y="2926142"/>
              <a:ext cx="1222536" cy="1399392"/>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4596454" y="1932379"/>
              <a:ext cx="1222536" cy="1399392"/>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3305789" y="1932379"/>
              <a:ext cx="1222536" cy="1399392"/>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p:nvSpPr>
          <p:spPr bwMode="auto">
            <a:xfrm>
              <a:off x="2423868" y="2926142"/>
              <a:ext cx="1222536" cy="1399392"/>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48"/>
          <p:cNvGrpSpPr>
            <a:grpSpLocks noChangeAspect="1"/>
          </p:cNvGrpSpPr>
          <p:nvPr/>
        </p:nvGrpSpPr>
        <p:grpSpPr>
          <a:xfrm>
            <a:off x="3715845" y="2876592"/>
            <a:ext cx="1673087" cy="1915121"/>
            <a:chOff x="487439" y="116666"/>
            <a:chExt cx="580183" cy="664115"/>
          </a:xfrm>
        </p:grpSpPr>
        <p:sp>
          <p:nvSpPr>
            <p:cNvPr id="51" name="Freeform 50"/>
            <p:cNvSpPr>
              <a:spLocks/>
            </p:cNvSpPr>
            <p:nvPr userDrawn="1"/>
          </p:nvSpPr>
          <p:spPr bwMode="auto">
            <a:xfrm>
              <a:off x="487439" y="116666"/>
              <a:ext cx="580183" cy="664115"/>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noEditPoints="1"/>
            </p:cNvSpPr>
            <p:nvPr userDrawn="1"/>
          </p:nvSpPr>
          <p:spPr bwMode="auto">
            <a:xfrm>
              <a:off x="591305" y="307612"/>
              <a:ext cx="220323" cy="285370"/>
            </a:xfrm>
            <a:custGeom>
              <a:avLst/>
              <a:gdLst>
                <a:gd name="T0" fmla="*/ 76 w 89"/>
                <a:gd name="T1" fmla="*/ 56 h 115"/>
                <a:gd name="T2" fmla="*/ 87 w 89"/>
                <a:gd name="T3" fmla="*/ 32 h 115"/>
                <a:gd name="T4" fmla="*/ 73 w 89"/>
                <a:gd name="T5" fmla="*/ 6 h 115"/>
                <a:gd name="T6" fmla="*/ 46 w 89"/>
                <a:gd name="T7" fmla="*/ 0 h 115"/>
                <a:gd name="T8" fmla="*/ 2 w 89"/>
                <a:gd name="T9" fmla="*/ 0 h 115"/>
                <a:gd name="T10" fmla="*/ 0 w 89"/>
                <a:gd name="T11" fmla="*/ 2 h 115"/>
                <a:gd name="T12" fmla="*/ 0 w 89"/>
                <a:gd name="T13" fmla="*/ 113 h 115"/>
                <a:gd name="T14" fmla="*/ 2 w 89"/>
                <a:gd name="T15" fmla="*/ 115 h 115"/>
                <a:gd name="T16" fmla="*/ 46 w 89"/>
                <a:gd name="T17" fmla="*/ 115 h 115"/>
                <a:gd name="T18" fmla="*/ 77 w 89"/>
                <a:gd name="T19" fmla="*/ 107 h 115"/>
                <a:gd name="T20" fmla="*/ 89 w 89"/>
                <a:gd name="T21" fmla="*/ 81 h 115"/>
                <a:gd name="T22" fmla="*/ 76 w 89"/>
                <a:gd name="T23" fmla="*/ 56 h 115"/>
                <a:gd name="T24" fmla="*/ 48 w 89"/>
                <a:gd name="T25" fmla="*/ 45 h 115"/>
                <a:gd name="T26" fmla="*/ 24 w 89"/>
                <a:gd name="T27" fmla="*/ 45 h 115"/>
                <a:gd name="T28" fmla="*/ 24 w 89"/>
                <a:gd name="T29" fmla="*/ 22 h 115"/>
                <a:gd name="T30" fmla="*/ 47 w 89"/>
                <a:gd name="T31" fmla="*/ 22 h 115"/>
                <a:gd name="T32" fmla="*/ 62 w 89"/>
                <a:gd name="T33" fmla="*/ 33 h 115"/>
                <a:gd name="T34" fmla="*/ 48 w 89"/>
                <a:gd name="T35" fmla="*/ 45 h 115"/>
                <a:gd name="T36" fmla="*/ 24 w 89"/>
                <a:gd name="T37" fmla="*/ 66 h 115"/>
                <a:gd name="T38" fmla="*/ 48 w 89"/>
                <a:gd name="T39" fmla="*/ 66 h 115"/>
                <a:gd name="T40" fmla="*/ 64 w 89"/>
                <a:gd name="T41" fmla="*/ 80 h 115"/>
                <a:gd name="T42" fmla="*/ 47 w 89"/>
                <a:gd name="T43" fmla="*/ 93 h 115"/>
                <a:gd name="T44" fmla="*/ 24 w 89"/>
                <a:gd name="T45" fmla="*/ 93 h 115"/>
                <a:gd name="T46" fmla="*/ 24 w 89"/>
                <a:gd name="T47"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115">
                  <a:moveTo>
                    <a:pt x="76" y="56"/>
                  </a:moveTo>
                  <a:cubicBezTo>
                    <a:pt x="84" y="50"/>
                    <a:pt x="87" y="40"/>
                    <a:pt x="87" y="32"/>
                  </a:cubicBezTo>
                  <a:cubicBezTo>
                    <a:pt x="87" y="22"/>
                    <a:pt x="82" y="12"/>
                    <a:pt x="73" y="6"/>
                  </a:cubicBezTo>
                  <a:cubicBezTo>
                    <a:pt x="66" y="2"/>
                    <a:pt x="58" y="0"/>
                    <a:pt x="46" y="0"/>
                  </a:cubicBezTo>
                  <a:cubicBezTo>
                    <a:pt x="2" y="0"/>
                    <a:pt x="2" y="0"/>
                    <a:pt x="2" y="0"/>
                  </a:cubicBezTo>
                  <a:cubicBezTo>
                    <a:pt x="1" y="0"/>
                    <a:pt x="0" y="1"/>
                    <a:pt x="0" y="2"/>
                  </a:cubicBezTo>
                  <a:cubicBezTo>
                    <a:pt x="0" y="113"/>
                    <a:pt x="0" y="113"/>
                    <a:pt x="0" y="113"/>
                  </a:cubicBezTo>
                  <a:cubicBezTo>
                    <a:pt x="0" y="114"/>
                    <a:pt x="1" y="115"/>
                    <a:pt x="2" y="115"/>
                  </a:cubicBezTo>
                  <a:cubicBezTo>
                    <a:pt x="46" y="115"/>
                    <a:pt x="46" y="115"/>
                    <a:pt x="46" y="115"/>
                  </a:cubicBezTo>
                  <a:cubicBezTo>
                    <a:pt x="59" y="115"/>
                    <a:pt x="69" y="114"/>
                    <a:pt x="77" y="107"/>
                  </a:cubicBezTo>
                  <a:cubicBezTo>
                    <a:pt x="85" y="101"/>
                    <a:pt x="89" y="92"/>
                    <a:pt x="89" y="81"/>
                  </a:cubicBezTo>
                  <a:cubicBezTo>
                    <a:pt x="89" y="70"/>
                    <a:pt x="84" y="61"/>
                    <a:pt x="76" y="56"/>
                  </a:cubicBezTo>
                  <a:moveTo>
                    <a:pt x="48" y="45"/>
                  </a:moveTo>
                  <a:cubicBezTo>
                    <a:pt x="24" y="45"/>
                    <a:pt x="24" y="45"/>
                    <a:pt x="24" y="45"/>
                  </a:cubicBezTo>
                  <a:cubicBezTo>
                    <a:pt x="24" y="22"/>
                    <a:pt x="24" y="22"/>
                    <a:pt x="24" y="22"/>
                  </a:cubicBezTo>
                  <a:cubicBezTo>
                    <a:pt x="47" y="22"/>
                    <a:pt x="47" y="22"/>
                    <a:pt x="47" y="22"/>
                  </a:cubicBezTo>
                  <a:cubicBezTo>
                    <a:pt x="57" y="22"/>
                    <a:pt x="62" y="26"/>
                    <a:pt x="62" y="33"/>
                  </a:cubicBezTo>
                  <a:cubicBezTo>
                    <a:pt x="62" y="36"/>
                    <a:pt x="62" y="45"/>
                    <a:pt x="48" y="45"/>
                  </a:cubicBezTo>
                  <a:moveTo>
                    <a:pt x="24" y="66"/>
                  </a:moveTo>
                  <a:cubicBezTo>
                    <a:pt x="48" y="66"/>
                    <a:pt x="48" y="66"/>
                    <a:pt x="48" y="66"/>
                  </a:cubicBezTo>
                  <a:cubicBezTo>
                    <a:pt x="59" y="66"/>
                    <a:pt x="64" y="71"/>
                    <a:pt x="64" y="80"/>
                  </a:cubicBezTo>
                  <a:cubicBezTo>
                    <a:pt x="64" y="91"/>
                    <a:pt x="52" y="93"/>
                    <a:pt x="47" y="93"/>
                  </a:cubicBezTo>
                  <a:cubicBezTo>
                    <a:pt x="24" y="93"/>
                    <a:pt x="24" y="93"/>
                    <a:pt x="24" y="93"/>
                  </a:cubicBezTo>
                  <a:lnTo>
                    <a:pt x="2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p:cNvSpPr>
            <p:nvPr userDrawn="1"/>
          </p:nvSpPr>
          <p:spPr bwMode="auto">
            <a:xfrm>
              <a:off x="838906" y="376857"/>
              <a:ext cx="129046" cy="216126"/>
            </a:xfrm>
            <a:custGeom>
              <a:avLst/>
              <a:gdLst>
                <a:gd name="T0" fmla="*/ 50 w 52"/>
                <a:gd name="T1" fmla="*/ 1 h 87"/>
                <a:gd name="T2" fmla="*/ 43 w 52"/>
                <a:gd name="T3" fmla="*/ 0 h 87"/>
                <a:gd name="T4" fmla="*/ 22 w 52"/>
                <a:gd name="T5" fmla="*/ 9 h 87"/>
                <a:gd name="T6" fmla="*/ 21 w 52"/>
                <a:gd name="T7" fmla="*/ 3 h 87"/>
                <a:gd name="T8" fmla="*/ 19 w 52"/>
                <a:gd name="T9" fmla="*/ 1 h 87"/>
                <a:gd name="T10" fmla="*/ 2 w 52"/>
                <a:gd name="T11" fmla="*/ 1 h 87"/>
                <a:gd name="T12" fmla="*/ 0 w 52"/>
                <a:gd name="T13" fmla="*/ 4 h 87"/>
                <a:gd name="T14" fmla="*/ 0 w 52"/>
                <a:gd name="T15" fmla="*/ 85 h 87"/>
                <a:gd name="T16" fmla="*/ 2 w 52"/>
                <a:gd name="T17" fmla="*/ 87 h 87"/>
                <a:gd name="T18" fmla="*/ 22 w 52"/>
                <a:gd name="T19" fmla="*/ 87 h 87"/>
                <a:gd name="T20" fmla="*/ 24 w 52"/>
                <a:gd name="T21" fmla="*/ 85 h 87"/>
                <a:gd name="T22" fmla="*/ 24 w 52"/>
                <a:gd name="T23" fmla="*/ 44 h 87"/>
                <a:gd name="T24" fmla="*/ 43 w 52"/>
                <a:gd name="T25" fmla="*/ 23 h 87"/>
                <a:gd name="T26" fmla="*/ 49 w 52"/>
                <a:gd name="T27" fmla="*/ 24 h 87"/>
                <a:gd name="T28" fmla="*/ 51 w 52"/>
                <a:gd name="T29" fmla="*/ 23 h 87"/>
                <a:gd name="T30" fmla="*/ 52 w 52"/>
                <a:gd name="T31" fmla="*/ 22 h 87"/>
                <a:gd name="T32" fmla="*/ 52 w 52"/>
                <a:gd name="T33" fmla="*/ 3 h 87"/>
                <a:gd name="T34" fmla="*/ 50 w 52"/>
                <a:gd name="T35"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87">
                  <a:moveTo>
                    <a:pt x="50" y="1"/>
                  </a:moveTo>
                  <a:cubicBezTo>
                    <a:pt x="48" y="0"/>
                    <a:pt x="46" y="0"/>
                    <a:pt x="43" y="0"/>
                  </a:cubicBezTo>
                  <a:cubicBezTo>
                    <a:pt x="34" y="0"/>
                    <a:pt x="26" y="4"/>
                    <a:pt x="22" y="9"/>
                  </a:cubicBezTo>
                  <a:cubicBezTo>
                    <a:pt x="21" y="3"/>
                    <a:pt x="21" y="3"/>
                    <a:pt x="21" y="3"/>
                  </a:cubicBezTo>
                  <a:cubicBezTo>
                    <a:pt x="21" y="2"/>
                    <a:pt x="20" y="1"/>
                    <a:pt x="19" y="1"/>
                  </a:cubicBezTo>
                  <a:cubicBezTo>
                    <a:pt x="2" y="1"/>
                    <a:pt x="2" y="1"/>
                    <a:pt x="2" y="1"/>
                  </a:cubicBezTo>
                  <a:cubicBezTo>
                    <a:pt x="1" y="1"/>
                    <a:pt x="0" y="2"/>
                    <a:pt x="0" y="4"/>
                  </a:cubicBezTo>
                  <a:cubicBezTo>
                    <a:pt x="0" y="85"/>
                    <a:pt x="0" y="85"/>
                    <a:pt x="0" y="85"/>
                  </a:cubicBezTo>
                  <a:cubicBezTo>
                    <a:pt x="0" y="86"/>
                    <a:pt x="1" y="87"/>
                    <a:pt x="2" y="87"/>
                  </a:cubicBezTo>
                  <a:cubicBezTo>
                    <a:pt x="22" y="87"/>
                    <a:pt x="22" y="87"/>
                    <a:pt x="22" y="87"/>
                  </a:cubicBezTo>
                  <a:cubicBezTo>
                    <a:pt x="23" y="87"/>
                    <a:pt x="24" y="86"/>
                    <a:pt x="24" y="85"/>
                  </a:cubicBezTo>
                  <a:cubicBezTo>
                    <a:pt x="24" y="44"/>
                    <a:pt x="24" y="44"/>
                    <a:pt x="24" y="44"/>
                  </a:cubicBezTo>
                  <a:cubicBezTo>
                    <a:pt x="24" y="31"/>
                    <a:pt x="31" y="23"/>
                    <a:pt x="43" y="23"/>
                  </a:cubicBezTo>
                  <a:cubicBezTo>
                    <a:pt x="45" y="23"/>
                    <a:pt x="47" y="23"/>
                    <a:pt x="49" y="24"/>
                  </a:cubicBezTo>
                  <a:cubicBezTo>
                    <a:pt x="50" y="24"/>
                    <a:pt x="50" y="24"/>
                    <a:pt x="51" y="23"/>
                  </a:cubicBezTo>
                  <a:cubicBezTo>
                    <a:pt x="51" y="23"/>
                    <a:pt x="52" y="22"/>
                    <a:pt x="52" y="22"/>
                  </a:cubicBezTo>
                  <a:cubicBezTo>
                    <a:pt x="52" y="3"/>
                    <a:pt x="52" y="3"/>
                    <a:pt x="52" y="3"/>
                  </a:cubicBezTo>
                  <a:cubicBezTo>
                    <a:pt x="52" y="2"/>
                    <a:pt x="51" y="1"/>
                    <a:pt x="5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6" name="TextBox 55"/>
          <p:cNvSpPr txBox="1"/>
          <p:nvPr/>
        </p:nvSpPr>
        <p:spPr>
          <a:xfrm>
            <a:off x="1725811" y="3330913"/>
            <a:ext cx="2389625" cy="276999"/>
          </a:xfrm>
          <a:prstGeom prst="rect">
            <a:avLst/>
          </a:prstGeom>
          <a:noFill/>
        </p:spPr>
        <p:txBody>
          <a:bodyPr wrap="square" rtlCol="0">
            <a:spAutoFit/>
          </a:bodyPr>
          <a:lstStyle/>
          <a:p>
            <a:pPr algn="ctr">
              <a:spcBef>
                <a:spcPts val="600"/>
              </a:spcBef>
            </a:pPr>
            <a:r>
              <a:rPr lang="en-US" sz="1200" b="1" spc="-30" dirty="0" err="1" smtClean="0">
                <a:solidFill>
                  <a:schemeClr val="bg1"/>
                </a:solidFill>
              </a:rPr>
              <a:t>Consumerization</a:t>
            </a:r>
            <a:endParaRPr lang="en-US" sz="1200" b="1" spc="-30" dirty="0" smtClean="0">
              <a:solidFill>
                <a:schemeClr val="bg1"/>
              </a:solidFill>
            </a:endParaRPr>
          </a:p>
        </p:txBody>
      </p:sp>
      <p:sp>
        <p:nvSpPr>
          <p:cNvPr id="57" name="TextBox 56"/>
          <p:cNvSpPr txBox="1"/>
          <p:nvPr/>
        </p:nvSpPr>
        <p:spPr>
          <a:xfrm>
            <a:off x="3163434" y="2166651"/>
            <a:ext cx="1388954" cy="461665"/>
          </a:xfrm>
          <a:prstGeom prst="rect">
            <a:avLst/>
          </a:prstGeom>
          <a:noFill/>
        </p:spPr>
        <p:txBody>
          <a:bodyPr wrap="square" rtlCol="0">
            <a:spAutoFit/>
          </a:bodyPr>
          <a:lstStyle/>
          <a:p>
            <a:pPr algn="ctr">
              <a:spcBef>
                <a:spcPts val="600"/>
              </a:spcBef>
            </a:pPr>
            <a:r>
              <a:rPr lang="en-US" sz="1200" b="1" dirty="0" smtClean="0">
                <a:solidFill>
                  <a:schemeClr val="bg1"/>
                </a:solidFill>
              </a:rPr>
              <a:t>SaaS/Cloud </a:t>
            </a:r>
            <a:br>
              <a:rPr lang="en-US" sz="1200" b="1" dirty="0" smtClean="0">
                <a:solidFill>
                  <a:schemeClr val="bg1"/>
                </a:solidFill>
              </a:rPr>
            </a:br>
            <a:r>
              <a:rPr lang="en-US" sz="1200" b="1" dirty="0" smtClean="0">
                <a:solidFill>
                  <a:schemeClr val="bg1"/>
                </a:solidFill>
              </a:rPr>
              <a:t>&amp; VDI</a:t>
            </a:r>
          </a:p>
        </p:txBody>
      </p:sp>
      <p:sp>
        <p:nvSpPr>
          <p:cNvPr id="58" name="TextBox 57"/>
          <p:cNvSpPr txBox="1"/>
          <p:nvPr/>
        </p:nvSpPr>
        <p:spPr>
          <a:xfrm>
            <a:off x="4565175" y="2166651"/>
            <a:ext cx="1388954" cy="461665"/>
          </a:xfrm>
          <a:prstGeom prst="rect">
            <a:avLst/>
          </a:prstGeom>
          <a:noFill/>
        </p:spPr>
        <p:txBody>
          <a:bodyPr wrap="square" rtlCol="0">
            <a:spAutoFit/>
          </a:bodyPr>
          <a:lstStyle/>
          <a:p>
            <a:pPr algn="ctr">
              <a:spcBef>
                <a:spcPts val="600"/>
              </a:spcBef>
            </a:pPr>
            <a:r>
              <a:rPr lang="en-US" sz="1200" b="1" dirty="0" smtClean="0">
                <a:solidFill>
                  <a:schemeClr val="bg1"/>
                </a:solidFill>
              </a:rPr>
              <a:t>Patching &amp; Remediation</a:t>
            </a:r>
          </a:p>
        </p:txBody>
      </p:sp>
      <p:sp>
        <p:nvSpPr>
          <p:cNvPr id="59" name="TextBox 58"/>
          <p:cNvSpPr txBox="1"/>
          <p:nvPr/>
        </p:nvSpPr>
        <p:spPr>
          <a:xfrm>
            <a:off x="5443254" y="3240295"/>
            <a:ext cx="1509482" cy="461665"/>
          </a:xfrm>
          <a:prstGeom prst="rect">
            <a:avLst/>
          </a:prstGeom>
          <a:noFill/>
        </p:spPr>
        <p:txBody>
          <a:bodyPr wrap="square" rtlCol="0">
            <a:spAutoFit/>
          </a:bodyPr>
          <a:lstStyle/>
          <a:p>
            <a:pPr algn="ctr">
              <a:spcBef>
                <a:spcPts val="600"/>
              </a:spcBef>
            </a:pPr>
            <a:r>
              <a:rPr lang="en-US" sz="1200" b="1" spc="-30" dirty="0" smtClean="0">
                <a:solidFill>
                  <a:schemeClr val="bg1"/>
                </a:solidFill>
              </a:rPr>
              <a:t>End Point </a:t>
            </a:r>
            <a:br>
              <a:rPr lang="en-US" sz="1200" b="1" spc="-30" dirty="0" smtClean="0">
                <a:solidFill>
                  <a:schemeClr val="bg1"/>
                </a:solidFill>
              </a:rPr>
            </a:br>
            <a:r>
              <a:rPr lang="en-US" sz="1200" b="1" spc="-30" dirty="0" smtClean="0">
                <a:solidFill>
                  <a:schemeClr val="bg1"/>
                </a:solidFill>
              </a:rPr>
              <a:t>Security</a:t>
            </a:r>
          </a:p>
        </p:txBody>
      </p:sp>
    </p:spTree>
    <p:extLst>
      <p:ext uri="{BB962C8B-B14F-4D97-AF65-F5344CB8AC3E}">
        <p14:creationId xmlns:p14="http://schemas.microsoft.com/office/powerpoint/2010/main" val="244403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right)">
                                      <p:cBhvr>
                                        <p:cTn id="7" dur="500"/>
                                        <p:tgtEl>
                                          <p:spTgt spid="6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right)">
                                      <p:cBhvr>
                                        <p:cTn id="1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p:cNvGraphicFramePr>
          <p:nvPr>
            <p:extLst>
              <p:ext uri="{D42A27DB-BD31-4B8C-83A1-F6EECF244321}">
                <p14:modId xmlns:p14="http://schemas.microsoft.com/office/powerpoint/2010/main" val="951168671"/>
              </p:ext>
            </p:extLst>
          </p:nvPr>
        </p:nvGraphicFramePr>
        <p:xfrm>
          <a:off x="484188" y="1000370"/>
          <a:ext cx="6796663" cy="3722552"/>
        </p:xfrm>
        <a:graphic>
          <a:graphicData uri="http://schemas.openxmlformats.org/drawingml/2006/table">
            <a:tbl>
              <a:tblPr firstRow="1" bandRow="1">
                <a:tableStyleId>{5C22544A-7EE6-4342-B048-85BDC9FD1C3A}</a:tableStyleId>
              </a:tblPr>
              <a:tblGrid>
                <a:gridCol w="6796663"/>
              </a:tblGrid>
              <a:tr h="930638">
                <a:tc>
                  <a:txBody>
                    <a:bodyPr/>
                    <a:lstStyle/>
                    <a:p>
                      <a:pPr>
                        <a:lnSpc>
                          <a:spcPct val="90000"/>
                        </a:lnSpc>
                        <a:spcBef>
                          <a:spcPts val="600"/>
                        </a:spcBef>
                      </a:pPr>
                      <a:r>
                        <a:rPr lang="en-US" sz="2000" b="0" spc="-20" dirty="0" smtClean="0">
                          <a:solidFill>
                            <a:schemeClr val="tx2"/>
                          </a:solidFill>
                        </a:rPr>
                        <a:t>The attack landscape has fundamentally changed;</a:t>
                      </a:r>
                      <a:r>
                        <a:rPr lang="en-US" sz="2000" b="0" spc="-20" baseline="0" dirty="0" smtClean="0">
                          <a:solidFill>
                            <a:schemeClr val="tx2"/>
                          </a:solidFill>
                        </a:rPr>
                        <a:t> </a:t>
                      </a:r>
                      <a:br>
                        <a:rPr lang="en-US" sz="2000" b="0" spc="-20" baseline="0" dirty="0" smtClean="0">
                          <a:solidFill>
                            <a:schemeClr val="tx2"/>
                          </a:solidFill>
                        </a:rPr>
                      </a:br>
                      <a:r>
                        <a:rPr lang="en-US" sz="2000" b="0" spc="-20" dirty="0" smtClean="0">
                          <a:solidFill>
                            <a:schemeClr val="tx2"/>
                          </a:solidFill>
                        </a:rPr>
                        <a:t>perimeter evaporating in the cloud and mobile era</a:t>
                      </a:r>
                      <a:endParaRPr lang="en-US" sz="2000" b="0" spc="-20" dirty="0">
                        <a:solidFill>
                          <a:schemeClr val="tx2"/>
                        </a:solidFill>
                      </a:endParaRPr>
                    </a:p>
                  </a:txBody>
                  <a:tcPr marL="137160" marT="91440" marB="9144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bg1">
                            <a:lumMod val="95000"/>
                          </a:schemeClr>
                        </a:gs>
                        <a:gs pos="100000">
                          <a:schemeClr val="bg1"/>
                        </a:gs>
                      </a:gsLst>
                      <a:lin ang="0" scaled="1"/>
                      <a:tileRect/>
                    </a:gradFill>
                  </a:tcPr>
                </a:tc>
              </a:tr>
              <a:tr h="930638">
                <a:tc>
                  <a:txBody>
                    <a:bodyPr/>
                    <a:lstStyle/>
                    <a:p>
                      <a:pPr>
                        <a:lnSpc>
                          <a:spcPct val="90000"/>
                        </a:lnSpc>
                        <a:spcBef>
                          <a:spcPts val="600"/>
                        </a:spcBef>
                      </a:pPr>
                      <a:r>
                        <a:rPr lang="en-US" sz="2000" b="0" baseline="0" dirty="0" smtClean="0">
                          <a:solidFill>
                            <a:schemeClr val="tx2"/>
                          </a:solidFill>
                        </a:rPr>
                        <a:t>Current ‘detection’ defenses are ineffective; </a:t>
                      </a:r>
                      <a:br>
                        <a:rPr lang="en-US" sz="2000" b="0" baseline="0" dirty="0" smtClean="0">
                          <a:solidFill>
                            <a:schemeClr val="tx2"/>
                          </a:solidFill>
                        </a:rPr>
                      </a:br>
                      <a:r>
                        <a:rPr lang="en-US" sz="2000" b="0" baseline="0" dirty="0" smtClean="0">
                          <a:solidFill>
                            <a:schemeClr val="tx2"/>
                          </a:solidFill>
                        </a:rPr>
                        <a:t>endpoint is the weakest link</a:t>
                      </a:r>
                    </a:p>
                  </a:txBody>
                  <a:tcPr marL="137160" marT="91440" marB="9144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bg1">
                            <a:lumMod val="95000"/>
                          </a:schemeClr>
                        </a:gs>
                        <a:gs pos="100000">
                          <a:schemeClr val="bg1"/>
                        </a:gs>
                      </a:gsLst>
                      <a:lin ang="0" scaled="1"/>
                      <a:tileRect/>
                    </a:gradFill>
                  </a:tcPr>
                </a:tc>
              </a:tr>
              <a:tr h="930638">
                <a:tc>
                  <a:txBody>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2000" b="0" i="0" u="none" strike="noStrike" kern="1200" cap="none" spc="0" normalizeH="0" baseline="0" noProof="0" dirty="0" smtClean="0">
                          <a:ln>
                            <a:noFill/>
                          </a:ln>
                          <a:solidFill>
                            <a:schemeClr val="tx2"/>
                          </a:solidFill>
                          <a:effectLst/>
                          <a:uLnTx/>
                          <a:uFillTx/>
                          <a:latin typeface="+mn-lt"/>
                        </a:rPr>
                        <a:t>Bromium is redefining endpoint </a:t>
                      </a:r>
                      <a:br>
                        <a:rPr kumimoji="0" lang="en-US" sz="2000" b="0" i="0" u="none" strike="noStrike" kern="1200" cap="none" spc="0" normalizeH="0" baseline="0" noProof="0" dirty="0" smtClean="0">
                          <a:ln>
                            <a:noFill/>
                          </a:ln>
                          <a:solidFill>
                            <a:schemeClr val="tx2"/>
                          </a:solidFill>
                          <a:effectLst/>
                          <a:uLnTx/>
                          <a:uFillTx/>
                          <a:latin typeface="+mn-lt"/>
                        </a:rPr>
                      </a:br>
                      <a:r>
                        <a:rPr kumimoji="0" lang="en-US" sz="2000" b="0" i="0" u="none" strike="noStrike" kern="1200" cap="none" spc="0" normalizeH="0" baseline="0" noProof="0" dirty="0" smtClean="0">
                          <a:ln>
                            <a:noFill/>
                          </a:ln>
                          <a:solidFill>
                            <a:schemeClr val="tx2"/>
                          </a:solidFill>
                          <a:effectLst/>
                          <a:uLnTx/>
                          <a:uFillTx/>
                          <a:latin typeface="+mn-lt"/>
                        </a:rPr>
                        <a:t>security with micro-virtualization</a:t>
                      </a:r>
                      <a:endParaRPr kumimoji="0" lang="en-US" sz="2000" b="0" i="0" u="none" strike="noStrike" kern="1200" cap="none" spc="0" normalizeH="0" baseline="0" noProof="0" dirty="0">
                        <a:ln>
                          <a:noFill/>
                        </a:ln>
                        <a:solidFill>
                          <a:schemeClr val="tx2"/>
                        </a:solidFill>
                        <a:effectLst/>
                        <a:uLnTx/>
                        <a:uFillTx/>
                        <a:latin typeface="+mn-lt"/>
                      </a:endParaRPr>
                    </a:p>
                  </a:txBody>
                  <a:tcPr marL="137160" marT="91440" marB="9144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gradFill flip="none" rotWithShape="1">
                      <a:gsLst>
                        <a:gs pos="0">
                          <a:schemeClr val="bg1">
                            <a:lumMod val="95000"/>
                          </a:schemeClr>
                        </a:gs>
                        <a:gs pos="100000">
                          <a:schemeClr val="bg1"/>
                        </a:gs>
                      </a:gsLst>
                      <a:lin ang="0" scaled="1"/>
                      <a:tileRect/>
                    </a:gradFill>
                  </a:tcPr>
                </a:tc>
              </a:tr>
              <a:tr h="930638">
                <a:tc>
                  <a:txBody>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2000" b="0" i="0" u="none" strike="noStrike" kern="1200" cap="none" spc="0" normalizeH="0" baseline="0" noProof="0" dirty="0" smtClean="0">
                          <a:ln>
                            <a:noFill/>
                          </a:ln>
                          <a:solidFill>
                            <a:schemeClr val="tx2"/>
                          </a:solidFill>
                          <a:effectLst/>
                          <a:uLnTx/>
                          <a:uFillTx/>
                          <a:latin typeface="+mn-lt"/>
                        </a:rPr>
                        <a:t>Enormous benefits in defeating attacks,</a:t>
                      </a:r>
                      <a:br>
                        <a:rPr kumimoji="0" lang="en-US" sz="2000" b="0" i="0" u="none" strike="noStrike" kern="1200" cap="none" spc="0" normalizeH="0" baseline="0" noProof="0" dirty="0" smtClean="0">
                          <a:ln>
                            <a:noFill/>
                          </a:ln>
                          <a:solidFill>
                            <a:schemeClr val="tx2"/>
                          </a:solidFill>
                          <a:effectLst/>
                          <a:uLnTx/>
                          <a:uFillTx/>
                          <a:latin typeface="+mn-lt"/>
                        </a:rPr>
                      </a:br>
                      <a:r>
                        <a:rPr kumimoji="0" lang="en-US" sz="2000" b="0" i="0" u="none" strike="noStrike" kern="1200" cap="none" spc="0" normalizeH="0" baseline="0" noProof="0" dirty="0" smtClean="0">
                          <a:ln>
                            <a:noFill/>
                          </a:ln>
                          <a:solidFill>
                            <a:schemeClr val="tx2"/>
                          </a:solidFill>
                          <a:effectLst/>
                          <a:uLnTx/>
                          <a:uFillTx/>
                          <a:latin typeface="+mn-lt"/>
                        </a:rPr>
                        <a:t>streamlining IT and empowering users</a:t>
                      </a:r>
                    </a:p>
                  </a:txBody>
                  <a:tcPr marL="137160" marT="91440" marB="9144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gradFill flip="none" rotWithShape="1">
                      <a:gsLst>
                        <a:gs pos="0">
                          <a:schemeClr val="bg1">
                            <a:lumMod val="95000"/>
                          </a:schemeClr>
                        </a:gs>
                        <a:gs pos="100000">
                          <a:schemeClr val="bg1"/>
                        </a:gs>
                      </a:gsLst>
                      <a:lin ang="0" scaled="1"/>
                      <a:tileRect/>
                    </a:gradFill>
                  </a:tcPr>
                </a:tc>
              </a:tr>
            </a:tbl>
          </a:graphicData>
        </a:graphic>
      </p:graphicFrame>
      <p:sp>
        <p:nvSpPr>
          <p:cNvPr id="74" name="Freeform 26"/>
          <p:cNvSpPr>
            <a:spLocks/>
          </p:cNvSpPr>
          <p:nvPr/>
        </p:nvSpPr>
        <p:spPr bwMode="gray">
          <a:xfrm rot="5400000">
            <a:off x="7992946" y="2759847"/>
            <a:ext cx="1318791" cy="1147039"/>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solidFill>
            <a:schemeClr val="accent1"/>
          </a:solid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79" name="Group 78"/>
          <p:cNvGrpSpPr/>
          <p:nvPr/>
        </p:nvGrpSpPr>
        <p:grpSpPr bwMode="gray">
          <a:xfrm>
            <a:off x="6792941" y="2697620"/>
            <a:ext cx="1147039" cy="1318791"/>
            <a:chOff x="6792941" y="2697620"/>
            <a:chExt cx="1147039" cy="1318791"/>
          </a:xfrm>
        </p:grpSpPr>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t="4194" b="39463"/>
            <a:stretch/>
          </p:blipFill>
          <p:spPr bwMode="gray">
            <a:xfrm rot="5400000">
              <a:off x="6730308" y="2812245"/>
              <a:ext cx="1284578" cy="1087576"/>
            </a:xfrm>
            <a:prstGeom prst="hexagon">
              <a:avLst>
                <a:gd name="adj" fmla="val 27482"/>
                <a:gd name="vf" fmla="val 115470"/>
              </a:avLst>
            </a:prstGeom>
          </p:spPr>
        </p:pic>
        <p:sp>
          <p:nvSpPr>
            <p:cNvPr id="63" name="Freeform 26"/>
            <p:cNvSpPr>
              <a:spLocks/>
            </p:cNvSpPr>
            <p:nvPr/>
          </p:nvSpPr>
          <p:spPr bwMode="gray">
            <a:xfrm rot="5400000">
              <a:off x="6707065" y="2783496"/>
              <a:ext cx="1318791" cy="1147039"/>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pic>
        <p:nvPicPr>
          <p:cNvPr id="22" name="Picture 20" descr="Service_Led"/>
          <p:cNvPicPr>
            <a:picLocks noChangeAspect="1" noChangeArrowheads="1"/>
          </p:cNvPicPr>
          <p:nvPr/>
        </p:nvPicPr>
        <p:blipFill rotWithShape="1">
          <a:blip r:embed="rId3" cstate="print">
            <a:lum bright="6000"/>
            <a:extLst>
              <a:ext uri="{28A0092B-C50C-407E-A947-70E740481C1C}">
                <a14:useLocalDpi xmlns:a14="http://schemas.microsoft.com/office/drawing/2010/main" val="0"/>
              </a:ext>
            </a:extLst>
          </a:blip>
          <a:srcRect l="1" r="11177"/>
          <a:stretch/>
        </p:blipFill>
        <p:spPr bwMode="auto">
          <a:xfrm>
            <a:off x="6949177" y="3088544"/>
            <a:ext cx="2194823" cy="2068378"/>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1" name="Group 30"/>
          <p:cNvGrpSpPr>
            <a:grpSpLocks noChangeAspect="1"/>
          </p:cNvGrpSpPr>
          <p:nvPr/>
        </p:nvGrpSpPr>
        <p:grpSpPr bwMode="gray">
          <a:xfrm>
            <a:off x="7387617" y="1557981"/>
            <a:ext cx="1194688" cy="1367515"/>
            <a:chOff x="487439" y="116666"/>
            <a:chExt cx="580183" cy="664115"/>
          </a:xfrm>
        </p:grpSpPr>
        <p:sp>
          <p:nvSpPr>
            <p:cNvPr id="32" name="Freeform 40"/>
            <p:cNvSpPr>
              <a:spLocks/>
            </p:cNvSpPr>
            <p:nvPr userDrawn="1"/>
          </p:nvSpPr>
          <p:spPr bwMode="gray">
            <a:xfrm>
              <a:off x="487439" y="116666"/>
              <a:ext cx="580183" cy="664115"/>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41"/>
            <p:cNvSpPr>
              <a:spLocks noEditPoints="1"/>
            </p:cNvSpPr>
            <p:nvPr userDrawn="1"/>
          </p:nvSpPr>
          <p:spPr bwMode="gray">
            <a:xfrm>
              <a:off x="591305" y="307612"/>
              <a:ext cx="220323" cy="285370"/>
            </a:xfrm>
            <a:custGeom>
              <a:avLst/>
              <a:gdLst>
                <a:gd name="T0" fmla="*/ 76 w 89"/>
                <a:gd name="T1" fmla="*/ 56 h 115"/>
                <a:gd name="T2" fmla="*/ 87 w 89"/>
                <a:gd name="T3" fmla="*/ 32 h 115"/>
                <a:gd name="T4" fmla="*/ 73 w 89"/>
                <a:gd name="T5" fmla="*/ 6 h 115"/>
                <a:gd name="T6" fmla="*/ 46 w 89"/>
                <a:gd name="T7" fmla="*/ 0 h 115"/>
                <a:gd name="T8" fmla="*/ 2 w 89"/>
                <a:gd name="T9" fmla="*/ 0 h 115"/>
                <a:gd name="T10" fmla="*/ 0 w 89"/>
                <a:gd name="T11" fmla="*/ 2 h 115"/>
                <a:gd name="T12" fmla="*/ 0 w 89"/>
                <a:gd name="T13" fmla="*/ 113 h 115"/>
                <a:gd name="T14" fmla="*/ 2 w 89"/>
                <a:gd name="T15" fmla="*/ 115 h 115"/>
                <a:gd name="T16" fmla="*/ 46 w 89"/>
                <a:gd name="T17" fmla="*/ 115 h 115"/>
                <a:gd name="T18" fmla="*/ 77 w 89"/>
                <a:gd name="T19" fmla="*/ 107 h 115"/>
                <a:gd name="T20" fmla="*/ 89 w 89"/>
                <a:gd name="T21" fmla="*/ 81 h 115"/>
                <a:gd name="T22" fmla="*/ 76 w 89"/>
                <a:gd name="T23" fmla="*/ 56 h 115"/>
                <a:gd name="T24" fmla="*/ 48 w 89"/>
                <a:gd name="T25" fmla="*/ 45 h 115"/>
                <a:gd name="T26" fmla="*/ 24 w 89"/>
                <a:gd name="T27" fmla="*/ 45 h 115"/>
                <a:gd name="T28" fmla="*/ 24 w 89"/>
                <a:gd name="T29" fmla="*/ 22 h 115"/>
                <a:gd name="T30" fmla="*/ 47 w 89"/>
                <a:gd name="T31" fmla="*/ 22 h 115"/>
                <a:gd name="T32" fmla="*/ 62 w 89"/>
                <a:gd name="T33" fmla="*/ 33 h 115"/>
                <a:gd name="T34" fmla="*/ 48 w 89"/>
                <a:gd name="T35" fmla="*/ 45 h 115"/>
                <a:gd name="T36" fmla="*/ 24 w 89"/>
                <a:gd name="T37" fmla="*/ 66 h 115"/>
                <a:gd name="T38" fmla="*/ 48 w 89"/>
                <a:gd name="T39" fmla="*/ 66 h 115"/>
                <a:gd name="T40" fmla="*/ 64 w 89"/>
                <a:gd name="T41" fmla="*/ 80 h 115"/>
                <a:gd name="T42" fmla="*/ 47 w 89"/>
                <a:gd name="T43" fmla="*/ 93 h 115"/>
                <a:gd name="T44" fmla="*/ 24 w 89"/>
                <a:gd name="T45" fmla="*/ 93 h 115"/>
                <a:gd name="T46" fmla="*/ 24 w 89"/>
                <a:gd name="T47"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115">
                  <a:moveTo>
                    <a:pt x="76" y="56"/>
                  </a:moveTo>
                  <a:cubicBezTo>
                    <a:pt x="84" y="50"/>
                    <a:pt x="87" y="40"/>
                    <a:pt x="87" y="32"/>
                  </a:cubicBezTo>
                  <a:cubicBezTo>
                    <a:pt x="87" y="22"/>
                    <a:pt x="82" y="12"/>
                    <a:pt x="73" y="6"/>
                  </a:cubicBezTo>
                  <a:cubicBezTo>
                    <a:pt x="66" y="2"/>
                    <a:pt x="58" y="0"/>
                    <a:pt x="46" y="0"/>
                  </a:cubicBezTo>
                  <a:cubicBezTo>
                    <a:pt x="2" y="0"/>
                    <a:pt x="2" y="0"/>
                    <a:pt x="2" y="0"/>
                  </a:cubicBezTo>
                  <a:cubicBezTo>
                    <a:pt x="1" y="0"/>
                    <a:pt x="0" y="1"/>
                    <a:pt x="0" y="2"/>
                  </a:cubicBezTo>
                  <a:cubicBezTo>
                    <a:pt x="0" y="113"/>
                    <a:pt x="0" y="113"/>
                    <a:pt x="0" y="113"/>
                  </a:cubicBezTo>
                  <a:cubicBezTo>
                    <a:pt x="0" y="114"/>
                    <a:pt x="1" y="115"/>
                    <a:pt x="2" y="115"/>
                  </a:cubicBezTo>
                  <a:cubicBezTo>
                    <a:pt x="46" y="115"/>
                    <a:pt x="46" y="115"/>
                    <a:pt x="46" y="115"/>
                  </a:cubicBezTo>
                  <a:cubicBezTo>
                    <a:pt x="59" y="115"/>
                    <a:pt x="69" y="114"/>
                    <a:pt x="77" y="107"/>
                  </a:cubicBezTo>
                  <a:cubicBezTo>
                    <a:pt x="85" y="101"/>
                    <a:pt x="89" y="92"/>
                    <a:pt x="89" y="81"/>
                  </a:cubicBezTo>
                  <a:cubicBezTo>
                    <a:pt x="89" y="70"/>
                    <a:pt x="84" y="61"/>
                    <a:pt x="76" y="56"/>
                  </a:cubicBezTo>
                  <a:moveTo>
                    <a:pt x="48" y="45"/>
                  </a:moveTo>
                  <a:cubicBezTo>
                    <a:pt x="24" y="45"/>
                    <a:pt x="24" y="45"/>
                    <a:pt x="24" y="45"/>
                  </a:cubicBezTo>
                  <a:cubicBezTo>
                    <a:pt x="24" y="22"/>
                    <a:pt x="24" y="22"/>
                    <a:pt x="24" y="22"/>
                  </a:cubicBezTo>
                  <a:cubicBezTo>
                    <a:pt x="47" y="22"/>
                    <a:pt x="47" y="22"/>
                    <a:pt x="47" y="22"/>
                  </a:cubicBezTo>
                  <a:cubicBezTo>
                    <a:pt x="57" y="22"/>
                    <a:pt x="62" y="26"/>
                    <a:pt x="62" y="33"/>
                  </a:cubicBezTo>
                  <a:cubicBezTo>
                    <a:pt x="62" y="36"/>
                    <a:pt x="62" y="45"/>
                    <a:pt x="48" y="45"/>
                  </a:cubicBezTo>
                  <a:moveTo>
                    <a:pt x="24" y="66"/>
                  </a:moveTo>
                  <a:cubicBezTo>
                    <a:pt x="48" y="66"/>
                    <a:pt x="48" y="66"/>
                    <a:pt x="48" y="66"/>
                  </a:cubicBezTo>
                  <a:cubicBezTo>
                    <a:pt x="59" y="66"/>
                    <a:pt x="64" y="71"/>
                    <a:pt x="64" y="80"/>
                  </a:cubicBezTo>
                  <a:cubicBezTo>
                    <a:pt x="64" y="91"/>
                    <a:pt x="52" y="93"/>
                    <a:pt x="47" y="93"/>
                  </a:cubicBezTo>
                  <a:cubicBezTo>
                    <a:pt x="24" y="93"/>
                    <a:pt x="24" y="93"/>
                    <a:pt x="24" y="93"/>
                  </a:cubicBezTo>
                  <a:lnTo>
                    <a:pt x="2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2"/>
            <p:cNvSpPr>
              <a:spLocks/>
            </p:cNvSpPr>
            <p:nvPr userDrawn="1"/>
          </p:nvSpPr>
          <p:spPr bwMode="gray">
            <a:xfrm>
              <a:off x="838906" y="376857"/>
              <a:ext cx="129046" cy="216126"/>
            </a:xfrm>
            <a:custGeom>
              <a:avLst/>
              <a:gdLst>
                <a:gd name="T0" fmla="*/ 50 w 52"/>
                <a:gd name="T1" fmla="*/ 1 h 87"/>
                <a:gd name="T2" fmla="*/ 43 w 52"/>
                <a:gd name="T3" fmla="*/ 0 h 87"/>
                <a:gd name="T4" fmla="*/ 22 w 52"/>
                <a:gd name="T5" fmla="*/ 9 h 87"/>
                <a:gd name="T6" fmla="*/ 21 w 52"/>
                <a:gd name="T7" fmla="*/ 3 h 87"/>
                <a:gd name="T8" fmla="*/ 19 w 52"/>
                <a:gd name="T9" fmla="*/ 1 h 87"/>
                <a:gd name="T10" fmla="*/ 2 w 52"/>
                <a:gd name="T11" fmla="*/ 1 h 87"/>
                <a:gd name="T12" fmla="*/ 0 w 52"/>
                <a:gd name="T13" fmla="*/ 4 h 87"/>
                <a:gd name="T14" fmla="*/ 0 w 52"/>
                <a:gd name="T15" fmla="*/ 85 h 87"/>
                <a:gd name="T16" fmla="*/ 2 w 52"/>
                <a:gd name="T17" fmla="*/ 87 h 87"/>
                <a:gd name="T18" fmla="*/ 22 w 52"/>
                <a:gd name="T19" fmla="*/ 87 h 87"/>
                <a:gd name="T20" fmla="*/ 24 w 52"/>
                <a:gd name="T21" fmla="*/ 85 h 87"/>
                <a:gd name="T22" fmla="*/ 24 w 52"/>
                <a:gd name="T23" fmla="*/ 44 h 87"/>
                <a:gd name="T24" fmla="*/ 43 w 52"/>
                <a:gd name="T25" fmla="*/ 23 h 87"/>
                <a:gd name="T26" fmla="*/ 49 w 52"/>
                <a:gd name="T27" fmla="*/ 24 h 87"/>
                <a:gd name="T28" fmla="*/ 51 w 52"/>
                <a:gd name="T29" fmla="*/ 23 h 87"/>
                <a:gd name="T30" fmla="*/ 52 w 52"/>
                <a:gd name="T31" fmla="*/ 22 h 87"/>
                <a:gd name="T32" fmla="*/ 52 w 52"/>
                <a:gd name="T33" fmla="*/ 3 h 87"/>
                <a:gd name="T34" fmla="*/ 50 w 52"/>
                <a:gd name="T35"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87">
                  <a:moveTo>
                    <a:pt x="50" y="1"/>
                  </a:moveTo>
                  <a:cubicBezTo>
                    <a:pt x="48" y="0"/>
                    <a:pt x="46" y="0"/>
                    <a:pt x="43" y="0"/>
                  </a:cubicBezTo>
                  <a:cubicBezTo>
                    <a:pt x="34" y="0"/>
                    <a:pt x="26" y="4"/>
                    <a:pt x="22" y="9"/>
                  </a:cubicBezTo>
                  <a:cubicBezTo>
                    <a:pt x="21" y="3"/>
                    <a:pt x="21" y="3"/>
                    <a:pt x="21" y="3"/>
                  </a:cubicBezTo>
                  <a:cubicBezTo>
                    <a:pt x="21" y="2"/>
                    <a:pt x="20" y="1"/>
                    <a:pt x="19" y="1"/>
                  </a:cubicBezTo>
                  <a:cubicBezTo>
                    <a:pt x="2" y="1"/>
                    <a:pt x="2" y="1"/>
                    <a:pt x="2" y="1"/>
                  </a:cubicBezTo>
                  <a:cubicBezTo>
                    <a:pt x="1" y="1"/>
                    <a:pt x="0" y="2"/>
                    <a:pt x="0" y="4"/>
                  </a:cubicBezTo>
                  <a:cubicBezTo>
                    <a:pt x="0" y="85"/>
                    <a:pt x="0" y="85"/>
                    <a:pt x="0" y="85"/>
                  </a:cubicBezTo>
                  <a:cubicBezTo>
                    <a:pt x="0" y="86"/>
                    <a:pt x="1" y="87"/>
                    <a:pt x="2" y="87"/>
                  </a:cubicBezTo>
                  <a:cubicBezTo>
                    <a:pt x="22" y="87"/>
                    <a:pt x="22" y="87"/>
                    <a:pt x="22" y="87"/>
                  </a:cubicBezTo>
                  <a:cubicBezTo>
                    <a:pt x="23" y="87"/>
                    <a:pt x="24" y="86"/>
                    <a:pt x="24" y="85"/>
                  </a:cubicBezTo>
                  <a:cubicBezTo>
                    <a:pt x="24" y="44"/>
                    <a:pt x="24" y="44"/>
                    <a:pt x="24" y="44"/>
                  </a:cubicBezTo>
                  <a:cubicBezTo>
                    <a:pt x="24" y="31"/>
                    <a:pt x="31" y="23"/>
                    <a:pt x="43" y="23"/>
                  </a:cubicBezTo>
                  <a:cubicBezTo>
                    <a:pt x="45" y="23"/>
                    <a:pt x="47" y="23"/>
                    <a:pt x="49" y="24"/>
                  </a:cubicBezTo>
                  <a:cubicBezTo>
                    <a:pt x="50" y="24"/>
                    <a:pt x="50" y="24"/>
                    <a:pt x="51" y="23"/>
                  </a:cubicBezTo>
                  <a:cubicBezTo>
                    <a:pt x="51" y="23"/>
                    <a:pt x="52" y="22"/>
                    <a:pt x="52" y="22"/>
                  </a:cubicBezTo>
                  <a:cubicBezTo>
                    <a:pt x="52" y="3"/>
                    <a:pt x="52" y="3"/>
                    <a:pt x="52" y="3"/>
                  </a:cubicBezTo>
                  <a:cubicBezTo>
                    <a:pt x="52" y="2"/>
                    <a:pt x="51" y="1"/>
                    <a:pt x="5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4"/>
          </p:nvPr>
        </p:nvSpPr>
        <p:spPr/>
        <p:txBody>
          <a:bodyPr/>
          <a:lstStyle/>
          <a:p>
            <a:fld id="{78EDB186-E548-4B74-B268-7B486CA3B678}" type="slidenum">
              <a:rPr lang="en-US" smtClean="0"/>
              <a:pPr/>
              <a:t>19</a:t>
            </a:fld>
            <a:endParaRPr lang="en-US" dirty="0"/>
          </a:p>
        </p:txBody>
      </p:sp>
      <p:grpSp>
        <p:nvGrpSpPr>
          <p:cNvPr id="52" name="Group 51"/>
          <p:cNvGrpSpPr/>
          <p:nvPr/>
        </p:nvGrpSpPr>
        <p:grpSpPr bwMode="gray">
          <a:xfrm flipH="1">
            <a:off x="6781511" y="480656"/>
            <a:ext cx="1147039" cy="1331709"/>
            <a:chOff x="3988049" y="1375614"/>
            <a:chExt cx="1566346" cy="1818524"/>
          </a:xfrm>
        </p:grpSpPr>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t="6192" b="37465"/>
            <a:stretch/>
          </p:blipFill>
          <p:spPr bwMode="gray">
            <a:xfrm rot="5400000">
              <a:off x="3865250" y="1529385"/>
              <a:ext cx="1804165" cy="1525341"/>
            </a:xfrm>
            <a:prstGeom prst="hexagon">
              <a:avLst>
                <a:gd name="adj" fmla="val 29081"/>
                <a:gd name="vf" fmla="val 115470"/>
              </a:avLst>
            </a:prstGeom>
          </p:spPr>
        </p:pic>
        <p:sp>
          <p:nvSpPr>
            <p:cNvPr id="44" name="Freeform 26"/>
            <p:cNvSpPr>
              <a:spLocks/>
            </p:cNvSpPr>
            <p:nvPr/>
          </p:nvSpPr>
          <p:spPr bwMode="gray">
            <a:xfrm rot="16200000" flipH="1">
              <a:off x="3870780" y="1492883"/>
              <a:ext cx="1800884" cy="1566346"/>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70" name="Group 69"/>
          <p:cNvGrpSpPr/>
          <p:nvPr/>
        </p:nvGrpSpPr>
        <p:grpSpPr bwMode="gray">
          <a:xfrm>
            <a:off x="6133811" y="1593787"/>
            <a:ext cx="1160244" cy="1318791"/>
            <a:chOff x="6509979" y="1761912"/>
            <a:chExt cx="1160244" cy="1318791"/>
          </a:xfrm>
        </p:grpSpPr>
        <p:pic>
          <p:nvPicPr>
            <p:cNvPr id="67" name="Picture 66"/>
            <p:cNvPicPr>
              <a:picLocks noChangeAspect="1"/>
            </p:cNvPicPr>
            <p:nvPr/>
          </p:nvPicPr>
          <p:blipFill rotWithShape="1">
            <a:blip r:embed="rId5" cstate="print">
              <a:extLst>
                <a:ext uri="{28A0092B-C50C-407E-A947-70E740481C1C}">
                  <a14:useLocalDpi xmlns:a14="http://schemas.microsoft.com/office/drawing/2010/main" val="0"/>
                </a:ext>
              </a:extLst>
            </a:blip>
            <a:srcRect t="41022" b="-2278"/>
            <a:stretch/>
          </p:blipFill>
          <p:spPr bwMode="gray">
            <a:xfrm rot="16200000" flipH="1">
              <a:off x="6459556" y="1850936"/>
              <a:ext cx="1284914" cy="1136420"/>
            </a:xfrm>
            <a:prstGeom prst="hexagon">
              <a:avLst>
                <a:gd name="adj" fmla="val 27532"/>
                <a:gd name="vf" fmla="val 115470"/>
              </a:avLst>
            </a:prstGeom>
          </p:spPr>
        </p:pic>
        <p:sp>
          <p:nvSpPr>
            <p:cNvPr id="55" name="Freeform 26"/>
            <p:cNvSpPr>
              <a:spLocks/>
            </p:cNvSpPr>
            <p:nvPr/>
          </p:nvSpPr>
          <p:spPr bwMode="gray">
            <a:xfrm rot="16200000" flipH="1">
              <a:off x="6424103" y="1847788"/>
              <a:ext cx="1318791" cy="1147039"/>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76" name="Group 75"/>
          <p:cNvGrpSpPr/>
          <p:nvPr/>
        </p:nvGrpSpPr>
        <p:grpSpPr bwMode="gray">
          <a:xfrm>
            <a:off x="5496426" y="2697620"/>
            <a:ext cx="1147039" cy="1327722"/>
            <a:chOff x="7169109" y="2865745"/>
            <a:chExt cx="1147039" cy="1327722"/>
          </a:xfrm>
        </p:grpSpPr>
        <p:pic>
          <p:nvPicPr>
            <p:cNvPr id="7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59" t="6527" r="29705" b="10477"/>
            <a:stretch/>
          </p:blipFill>
          <p:spPr bwMode="gray">
            <a:xfrm rot="16200000" flipH="1">
              <a:off x="7089142" y="2994866"/>
              <a:ext cx="1304529" cy="1092673"/>
            </a:xfrm>
            <a:prstGeom prst="hexagon">
              <a:avLst>
                <a:gd name="adj" fmla="val 28351"/>
                <a:gd name="vf" fmla="val 11547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Freeform 26"/>
            <p:cNvSpPr>
              <a:spLocks/>
            </p:cNvSpPr>
            <p:nvPr/>
          </p:nvSpPr>
          <p:spPr bwMode="gray">
            <a:xfrm rot="5400000">
              <a:off x="7083233" y="2951621"/>
              <a:ext cx="1318791" cy="1147039"/>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Tree>
    <p:extLst>
      <p:ext uri="{BB962C8B-B14F-4D97-AF65-F5344CB8AC3E}">
        <p14:creationId xmlns:p14="http://schemas.microsoft.com/office/powerpoint/2010/main" val="311024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ltGray">
          <a:xfrm>
            <a:off x="463550" y="901474"/>
            <a:ext cx="8199438" cy="3336925"/>
          </a:xfrm>
          <a:prstGeom prst="rect">
            <a:avLst/>
          </a:prstGeom>
          <a:solidFill>
            <a:schemeClr val="bg2">
              <a:lumMod val="95000"/>
            </a:schemeClr>
          </a:solidFill>
          <a:ln>
            <a:noFill/>
          </a:ln>
          <a:effectLst/>
        </p:spPr>
        <p:txBody>
          <a:bodyPr wrap="none" anchor="ctr"/>
          <a:lstStyle/>
          <a:p>
            <a:endParaRPr lang="en-US" dirty="0"/>
          </a:p>
        </p:txBody>
      </p:sp>
      <p:sp>
        <p:nvSpPr>
          <p:cNvPr id="2" name="Title 1"/>
          <p:cNvSpPr>
            <a:spLocks noGrp="1"/>
          </p:cNvSpPr>
          <p:nvPr>
            <p:ph type="title"/>
          </p:nvPr>
        </p:nvSpPr>
        <p:spPr/>
        <p:txBody>
          <a:bodyPr/>
          <a:lstStyle/>
          <a:p>
            <a:r>
              <a:rPr lang="en-US" smtClean="0"/>
              <a:t>Agenda</a:t>
            </a:r>
            <a:endParaRPr lang="en-US" dirty="0"/>
          </a:p>
        </p:txBody>
      </p:sp>
      <p:sp>
        <p:nvSpPr>
          <p:cNvPr id="4" name="Slide Number Placeholder 3"/>
          <p:cNvSpPr>
            <a:spLocks noGrp="1"/>
          </p:cNvSpPr>
          <p:nvPr>
            <p:ph type="sldNum" sz="quarter" idx="4"/>
          </p:nvPr>
        </p:nvSpPr>
        <p:spPr/>
        <p:txBody>
          <a:bodyPr/>
          <a:lstStyle/>
          <a:p>
            <a:fld id="{78EDB186-E548-4B74-B268-7B486CA3B678}" type="slidenum">
              <a:rPr lang="en-US" smtClean="0"/>
              <a:pPr/>
              <a:t>2</a:t>
            </a:fld>
            <a:endParaRPr lang="en-US" dirty="0"/>
          </a:p>
        </p:txBody>
      </p:sp>
      <p:sp>
        <p:nvSpPr>
          <p:cNvPr id="8" name="Rectangle 3"/>
          <p:cNvSpPr>
            <a:spLocks noChangeArrowheads="1"/>
          </p:cNvSpPr>
          <p:nvPr/>
        </p:nvSpPr>
        <p:spPr bwMode="ltGray">
          <a:xfrm>
            <a:off x="463550" y="896635"/>
            <a:ext cx="8199438" cy="187325"/>
          </a:xfrm>
          <a:prstGeom prst="rect">
            <a:avLst/>
          </a:prstGeom>
          <a:gradFill rotWithShape="1">
            <a:gsLst>
              <a:gs pos="0">
                <a:schemeClr val="bg2">
                  <a:lumMod val="75000"/>
                </a:schemeClr>
              </a:gs>
              <a:gs pos="100000">
                <a:schemeClr val="bg2">
                  <a:lumMod val="95000"/>
                </a:schemeClr>
              </a:gs>
            </a:gsLst>
            <a:lin ang="5400000" scaled="1"/>
          </a:gradFill>
          <a:ln>
            <a:noFill/>
          </a:ln>
          <a:effectLst/>
        </p:spPr>
        <p:txBody>
          <a:bodyPr wrap="none" anchor="ctr"/>
          <a:lstStyle/>
          <a:p>
            <a:endParaRPr lang="en-US" dirty="0"/>
          </a:p>
        </p:txBody>
      </p:sp>
      <p:grpSp>
        <p:nvGrpSpPr>
          <p:cNvPr id="16" name="Group 15"/>
          <p:cNvGrpSpPr/>
          <p:nvPr/>
        </p:nvGrpSpPr>
        <p:grpSpPr>
          <a:xfrm>
            <a:off x="963390" y="1105127"/>
            <a:ext cx="6939643" cy="2903538"/>
            <a:chOff x="963390" y="1080635"/>
            <a:chExt cx="6939643" cy="2683554"/>
          </a:xfrm>
        </p:grpSpPr>
        <p:sp>
          <p:nvSpPr>
            <p:cNvPr id="9" name="Rectangle 8"/>
            <p:cNvSpPr/>
            <p:nvPr/>
          </p:nvSpPr>
          <p:spPr>
            <a:xfrm>
              <a:off x="963390" y="1080635"/>
              <a:ext cx="6939643" cy="6179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963390" y="1766435"/>
              <a:ext cx="6939643" cy="6179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963390" y="2460399"/>
              <a:ext cx="6939643" cy="6179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963390" y="3146199"/>
              <a:ext cx="6939643" cy="6179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p:cNvSpPr/>
          <p:nvPr/>
        </p:nvSpPr>
        <p:spPr>
          <a:xfrm>
            <a:off x="1087019" y="1248262"/>
            <a:ext cx="5697507" cy="397032"/>
          </a:xfrm>
          <a:prstGeom prst="rect">
            <a:avLst/>
          </a:prstGeom>
        </p:spPr>
        <p:txBody>
          <a:bodyPr wrap="square" anchor="ctr" anchorCtr="0">
            <a:spAutoFit/>
          </a:bodyPr>
          <a:lstStyle/>
          <a:p>
            <a:pPr>
              <a:lnSpc>
                <a:spcPct val="90000"/>
              </a:lnSpc>
              <a:spcBef>
                <a:spcPts val="600"/>
              </a:spcBef>
            </a:pPr>
            <a:r>
              <a:rPr lang="en-US" sz="2200" dirty="0" smtClean="0">
                <a:solidFill>
                  <a:schemeClr val="bg1"/>
                </a:solidFill>
              </a:rPr>
              <a:t>The </a:t>
            </a:r>
            <a:r>
              <a:rPr lang="en-US" sz="2200" dirty="0">
                <a:solidFill>
                  <a:schemeClr val="bg1"/>
                </a:solidFill>
              </a:rPr>
              <a:t>S</a:t>
            </a:r>
            <a:r>
              <a:rPr lang="en-US" sz="2200" dirty="0" smtClean="0">
                <a:solidFill>
                  <a:schemeClr val="bg1"/>
                </a:solidFill>
              </a:rPr>
              <a:t>ecurity Landscape</a:t>
            </a:r>
            <a:endParaRPr lang="en-US" sz="2200" dirty="0">
              <a:solidFill>
                <a:schemeClr val="bg1"/>
              </a:solidFill>
            </a:endParaRPr>
          </a:p>
        </p:txBody>
      </p:sp>
      <p:sp>
        <p:nvSpPr>
          <p:cNvPr id="17" name="Rectangle 16"/>
          <p:cNvSpPr/>
          <p:nvPr/>
        </p:nvSpPr>
        <p:spPr>
          <a:xfrm>
            <a:off x="1087019" y="1982954"/>
            <a:ext cx="5697507" cy="397032"/>
          </a:xfrm>
          <a:prstGeom prst="rect">
            <a:avLst/>
          </a:prstGeom>
        </p:spPr>
        <p:txBody>
          <a:bodyPr wrap="square" anchor="ctr" anchorCtr="0">
            <a:spAutoFit/>
          </a:bodyPr>
          <a:lstStyle/>
          <a:p>
            <a:pPr>
              <a:lnSpc>
                <a:spcPct val="90000"/>
              </a:lnSpc>
              <a:spcBef>
                <a:spcPts val="600"/>
              </a:spcBef>
            </a:pPr>
            <a:r>
              <a:rPr lang="en-US" sz="2200" dirty="0" smtClean="0">
                <a:solidFill>
                  <a:schemeClr val="bg1"/>
                </a:solidFill>
              </a:rPr>
              <a:t>Let’s Talk Java</a:t>
            </a:r>
            <a:endParaRPr lang="en-US" sz="2200" dirty="0">
              <a:solidFill>
                <a:schemeClr val="bg1"/>
              </a:solidFill>
            </a:endParaRPr>
          </a:p>
        </p:txBody>
      </p:sp>
      <p:sp>
        <p:nvSpPr>
          <p:cNvPr id="18" name="Rectangle 17"/>
          <p:cNvSpPr/>
          <p:nvPr/>
        </p:nvSpPr>
        <p:spPr>
          <a:xfrm>
            <a:off x="1087019" y="2733806"/>
            <a:ext cx="5697507" cy="397032"/>
          </a:xfrm>
          <a:prstGeom prst="rect">
            <a:avLst/>
          </a:prstGeom>
        </p:spPr>
        <p:txBody>
          <a:bodyPr wrap="square" anchor="ctr" anchorCtr="0">
            <a:spAutoFit/>
          </a:bodyPr>
          <a:lstStyle/>
          <a:p>
            <a:pPr>
              <a:lnSpc>
                <a:spcPct val="90000"/>
              </a:lnSpc>
              <a:spcBef>
                <a:spcPts val="600"/>
              </a:spcBef>
            </a:pPr>
            <a:r>
              <a:rPr lang="en-US" sz="2200" dirty="0" smtClean="0">
                <a:solidFill>
                  <a:schemeClr val="bg1"/>
                </a:solidFill>
              </a:rPr>
              <a:t>Demonstration</a:t>
            </a:r>
            <a:endParaRPr lang="en-US" sz="2200" dirty="0">
              <a:solidFill>
                <a:schemeClr val="bg1"/>
              </a:solidFill>
            </a:endParaRPr>
          </a:p>
        </p:txBody>
      </p:sp>
      <p:sp>
        <p:nvSpPr>
          <p:cNvPr id="19" name="Rectangle 18"/>
          <p:cNvSpPr/>
          <p:nvPr/>
        </p:nvSpPr>
        <p:spPr>
          <a:xfrm>
            <a:off x="1087019" y="3475824"/>
            <a:ext cx="5697507" cy="397032"/>
          </a:xfrm>
          <a:prstGeom prst="rect">
            <a:avLst/>
          </a:prstGeom>
        </p:spPr>
        <p:txBody>
          <a:bodyPr wrap="square" anchor="ctr" anchorCtr="0">
            <a:spAutoFit/>
          </a:bodyPr>
          <a:lstStyle/>
          <a:p>
            <a:pPr>
              <a:lnSpc>
                <a:spcPct val="90000"/>
              </a:lnSpc>
              <a:spcBef>
                <a:spcPts val="600"/>
              </a:spcBef>
            </a:pPr>
            <a:r>
              <a:rPr lang="en-US" sz="2200" dirty="0" smtClean="0">
                <a:solidFill>
                  <a:schemeClr val="bg1"/>
                </a:solidFill>
              </a:rPr>
              <a:t>Q&amp;A</a:t>
            </a:r>
            <a:endParaRPr lang="en-US" sz="2200" dirty="0">
              <a:solidFill>
                <a:schemeClr val="bg1"/>
              </a:solidFill>
            </a:endParaRPr>
          </a:p>
        </p:txBody>
      </p:sp>
      <p:sp>
        <p:nvSpPr>
          <p:cNvPr id="21" name="Freeform 40"/>
          <p:cNvSpPr>
            <a:spLocks/>
          </p:cNvSpPr>
          <p:nvPr userDrawn="1"/>
        </p:nvSpPr>
        <p:spPr bwMode="auto">
          <a:xfrm>
            <a:off x="7612327" y="3340014"/>
            <a:ext cx="584147" cy="668651"/>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accent1"/>
          </a:solidFill>
          <a:ln>
            <a:noFill/>
          </a:ln>
          <a:effectLst>
            <a:outerShdw blurRad="50800" dist="38100" dir="10800000" algn="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0"/>
          <p:cNvSpPr>
            <a:spLocks/>
          </p:cNvSpPr>
          <p:nvPr/>
        </p:nvSpPr>
        <p:spPr bwMode="auto">
          <a:xfrm>
            <a:off x="7612327" y="2597996"/>
            <a:ext cx="584147" cy="668651"/>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accent1"/>
          </a:solidFill>
          <a:ln>
            <a:noFill/>
          </a:ln>
          <a:effectLst>
            <a:outerShdw blurRad="50800" dist="38100" dir="10800000" algn="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0"/>
          <p:cNvSpPr>
            <a:spLocks/>
          </p:cNvSpPr>
          <p:nvPr/>
        </p:nvSpPr>
        <p:spPr bwMode="auto">
          <a:xfrm>
            <a:off x="7612327" y="1847144"/>
            <a:ext cx="584147" cy="668651"/>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accent1"/>
          </a:solidFill>
          <a:ln>
            <a:noFill/>
          </a:ln>
          <a:effectLst>
            <a:outerShdw blurRad="50800" dist="38100" dir="10800000" algn="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0"/>
          <p:cNvSpPr>
            <a:spLocks/>
          </p:cNvSpPr>
          <p:nvPr/>
        </p:nvSpPr>
        <p:spPr bwMode="auto">
          <a:xfrm>
            <a:off x="7612327" y="1105126"/>
            <a:ext cx="584147" cy="668651"/>
          </a:xfrm>
          <a:custGeom>
            <a:avLst/>
            <a:gdLst>
              <a:gd name="T0" fmla="*/ 231 w 234"/>
              <a:gd name="T1" fmla="*/ 65 h 268"/>
              <a:gd name="T2" fmla="*/ 119 w 234"/>
              <a:gd name="T3" fmla="*/ 1 h 268"/>
              <a:gd name="T4" fmla="*/ 115 w 234"/>
              <a:gd name="T5" fmla="*/ 1 h 268"/>
              <a:gd name="T6" fmla="*/ 2 w 234"/>
              <a:gd name="T7" fmla="*/ 65 h 268"/>
              <a:gd name="T8" fmla="*/ 0 w 234"/>
              <a:gd name="T9" fmla="*/ 69 h 268"/>
              <a:gd name="T10" fmla="*/ 0 w 234"/>
              <a:gd name="T11" fmla="*/ 199 h 268"/>
              <a:gd name="T12" fmla="*/ 2 w 234"/>
              <a:gd name="T13" fmla="*/ 203 h 268"/>
              <a:gd name="T14" fmla="*/ 115 w 234"/>
              <a:gd name="T15" fmla="*/ 268 h 268"/>
              <a:gd name="T16" fmla="*/ 117 w 234"/>
              <a:gd name="T17" fmla="*/ 268 h 268"/>
              <a:gd name="T18" fmla="*/ 119 w 234"/>
              <a:gd name="T19" fmla="*/ 268 h 268"/>
              <a:gd name="T20" fmla="*/ 231 w 234"/>
              <a:gd name="T21" fmla="*/ 203 h 268"/>
              <a:gd name="T22" fmla="*/ 234 w 234"/>
              <a:gd name="T23" fmla="*/ 199 h 268"/>
              <a:gd name="T24" fmla="*/ 234 w 234"/>
              <a:gd name="T25" fmla="*/ 69 h 268"/>
              <a:gd name="T26" fmla="*/ 231 w 234"/>
              <a:gd name="T2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68">
                <a:moveTo>
                  <a:pt x="231" y="65"/>
                </a:moveTo>
                <a:cubicBezTo>
                  <a:pt x="119" y="1"/>
                  <a:pt x="119" y="1"/>
                  <a:pt x="119" y="1"/>
                </a:cubicBezTo>
                <a:cubicBezTo>
                  <a:pt x="118" y="0"/>
                  <a:pt x="116" y="0"/>
                  <a:pt x="115" y="1"/>
                </a:cubicBezTo>
                <a:cubicBezTo>
                  <a:pt x="2" y="65"/>
                  <a:pt x="2" y="65"/>
                  <a:pt x="2" y="65"/>
                </a:cubicBezTo>
                <a:cubicBezTo>
                  <a:pt x="1" y="66"/>
                  <a:pt x="0" y="68"/>
                  <a:pt x="0" y="69"/>
                </a:cubicBezTo>
                <a:cubicBezTo>
                  <a:pt x="0" y="199"/>
                  <a:pt x="0" y="199"/>
                  <a:pt x="0" y="199"/>
                </a:cubicBezTo>
                <a:cubicBezTo>
                  <a:pt x="0" y="201"/>
                  <a:pt x="1" y="202"/>
                  <a:pt x="2" y="203"/>
                </a:cubicBezTo>
                <a:cubicBezTo>
                  <a:pt x="115" y="268"/>
                  <a:pt x="115" y="268"/>
                  <a:pt x="115" y="268"/>
                </a:cubicBezTo>
                <a:cubicBezTo>
                  <a:pt x="115" y="268"/>
                  <a:pt x="116" y="268"/>
                  <a:pt x="117" y="268"/>
                </a:cubicBezTo>
                <a:cubicBezTo>
                  <a:pt x="118" y="268"/>
                  <a:pt x="118" y="268"/>
                  <a:pt x="119" y="268"/>
                </a:cubicBezTo>
                <a:cubicBezTo>
                  <a:pt x="231" y="203"/>
                  <a:pt x="231" y="203"/>
                  <a:pt x="231" y="203"/>
                </a:cubicBezTo>
                <a:cubicBezTo>
                  <a:pt x="233" y="202"/>
                  <a:pt x="234" y="201"/>
                  <a:pt x="234" y="199"/>
                </a:cubicBezTo>
                <a:cubicBezTo>
                  <a:pt x="234" y="69"/>
                  <a:pt x="234" y="69"/>
                  <a:pt x="234" y="69"/>
                </a:cubicBezTo>
                <a:cubicBezTo>
                  <a:pt x="234" y="68"/>
                  <a:pt x="233" y="66"/>
                  <a:pt x="231" y="65"/>
                </a:cubicBezTo>
              </a:path>
            </a:pathLst>
          </a:custGeom>
          <a:solidFill>
            <a:schemeClr val="accent1"/>
          </a:solidFill>
          <a:ln>
            <a:noFill/>
          </a:ln>
          <a:effectLst>
            <a:outerShdw blurRad="50800" dist="38100" dir="10800000" algn="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6"/>
          <p:cNvSpPr/>
          <p:nvPr/>
        </p:nvSpPr>
        <p:spPr>
          <a:xfrm>
            <a:off x="962361" y="1105126"/>
            <a:ext cx="73478" cy="668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962361" y="1847143"/>
            <a:ext cx="73478" cy="668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962361" y="2597997"/>
            <a:ext cx="73478" cy="668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962361" y="3340013"/>
            <a:ext cx="73478" cy="668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769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4" name="Slide Number Placeholder 3"/>
          <p:cNvSpPr>
            <a:spLocks noGrp="1"/>
          </p:cNvSpPr>
          <p:nvPr>
            <p:ph type="sldNum" sz="quarter" idx="4"/>
          </p:nvPr>
        </p:nvSpPr>
        <p:spPr/>
        <p:txBody>
          <a:bodyPr/>
          <a:lstStyle/>
          <a:p>
            <a:fld id="{78EDB186-E548-4B74-B268-7B486CA3B678}" type="slidenum">
              <a:rPr lang="en-US" smtClean="0"/>
              <a:pPr/>
              <a:t>20</a:t>
            </a:fld>
            <a:endParaRPr lang="en-US" dirty="0"/>
          </a:p>
        </p:txBody>
      </p:sp>
    </p:spTree>
    <p:extLst>
      <p:ext uri="{BB962C8B-B14F-4D97-AF65-F5344CB8AC3E}">
        <p14:creationId xmlns:p14="http://schemas.microsoft.com/office/powerpoint/2010/main" val="216973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0538" y="2025445"/>
            <a:ext cx="5375696" cy="150433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26"/>
          <p:cNvSpPr>
            <a:spLocks/>
          </p:cNvSpPr>
          <p:nvPr/>
        </p:nvSpPr>
        <p:spPr bwMode="auto">
          <a:xfrm rot="5400000">
            <a:off x="5340969" y="1230877"/>
            <a:ext cx="3589691" cy="3122186"/>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solidFill>
            <a:srgbClr val="231F20">
              <a:alpha val="5098"/>
            </a:srgbClr>
          </a:solidFill>
        </p:spPr>
        <p:txBody>
          <a:bodyPr vert="horz" lIns="0" rIns="0" anchor="ctr" anchorCtr="0">
            <a:noAutofit/>
          </a:bodyPr>
          <a:lstStyle/>
          <a:p>
            <a:pPr algn="ctr">
              <a:lnSpc>
                <a:spcPct val="89000"/>
              </a:lnSpc>
              <a:spcBef>
                <a:spcPct val="0"/>
              </a:spcBef>
            </a:pPr>
            <a:endParaRPr lang="en-US" sz="14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5" name="Freeform 26"/>
          <p:cNvSpPr>
            <a:spLocks/>
          </p:cNvSpPr>
          <p:nvPr/>
        </p:nvSpPr>
        <p:spPr bwMode="auto">
          <a:xfrm rot="5400000">
            <a:off x="5676231" y="1486975"/>
            <a:ext cx="2917850" cy="2537844"/>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 name="Content Placeholder 2"/>
          <p:cNvSpPr>
            <a:spLocks noGrp="1"/>
          </p:cNvSpPr>
          <p:nvPr>
            <p:ph sz="quarter" idx="1"/>
          </p:nvPr>
        </p:nvSpPr>
        <p:spPr>
          <a:xfrm>
            <a:off x="595263" y="2320976"/>
            <a:ext cx="8293861" cy="1366117"/>
          </a:xfrm>
        </p:spPr>
        <p:txBody>
          <a:bodyPr/>
          <a:lstStyle/>
          <a:p>
            <a:pPr marL="0" indent="0">
              <a:lnSpc>
                <a:spcPct val="100000"/>
              </a:lnSpc>
              <a:buNone/>
            </a:pPr>
            <a:r>
              <a:rPr lang="en-US" dirty="0" smtClean="0"/>
              <a:t>Email </a:t>
            </a:r>
            <a:r>
              <a:rPr lang="en-US" dirty="0" smtClean="0">
                <a:hlinkClick r:id="rId2"/>
              </a:rPr>
              <a:t>info@bromium.com</a:t>
            </a:r>
            <a:endParaRPr lang="en-US" dirty="0" smtClean="0"/>
          </a:p>
          <a:p>
            <a:pPr marL="0" indent="0">
              <a:lnSpc>
                <a:spcPct val="100000"/>
              </a:lnSpc>
              <a:buNone/>
            </a:pPr>
            <a:r>
              <a:rPr lang="en-US" dirty="0" smtClean="0"/>
              <a:t>Explore </a:t>
            </a:r>
            <a:r>
              <a:rPr lang="en-US" dirty="0" smtClean="0">
                <a:hlinkClick r:id="rId3"/>
              </a:rPr>
              <a:t>www.bromium.com</a:t>
            </a:r>
            <a:endParaRPr lang="en-US" dirty="0" smtClean="0"/>
          </a:p>
          <a:p>
            <a:pPr marL="0" indent="0">
              <a:lnSpc>
                <a:spcPct val="100000"/>
              </a:lnSpc>
              <a:buNone/>
            </a:pPr>
            <a:endParaRPr lang="en-US" dirty="0"/>
          </a:p>
        </p:txBody>
      </p:sp>
      <p:sp>
        <p:nvSpPr>
          <p:cNvPr id="2" name="Title 1"/>
          <p:cNvSpPr>
            <a:spLocks noGrp="1"/>
          </p:cNvSpPr>
          <p:nvPr>
            <p:ph type="title"/>
          </p:nvPr>
        </p:nvSpPr>
        <p:spPr/>
        <p:txBody>
          <a:bodyPr/>
          <a:lstStyle/>
          <a:p>
            <a:r>
              <a:rPr lang="en-US" smtClean="0"/>
              <a:t>Find Out How You Can Make Java Safe…</a:t>
            </a:r>
            <a:endParaRPr lang="en-US" dirty="0"/>
          </a:p>
        </p:txBody>
      </p:sp>
      <p:sp>
        <p:nvSpPr>
          <p:cNvPr id="4" name="Slide Number Placeholder 3"/>
          <p:cNvSpPr>
            <a:spLocks noGrp="1"/>
          </p:cNvSpPr>
          <p:nvPr>
            <p:ph type="sldNum" sz="quarter" idx="4"/>
          </p:nvPr>
        </p:nvSpPr>
        <p:spPr/>
        <p:txBody>
          <a:bodyPr/>
          <a:lstStyle/>
          <a:p>
            <a:fld id="{78EDB186-E548-4B74-B268-7B486CA3B678}" type="slidenum">
              <a:rPr lang="en-US" smtClean="0"/>
              <a:pPr/>
              <a:t>21</a:t>
            </a:fld>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52232" y="1828452"/>
            <a:ext cx="2426130" cy="2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6">
                    <a14:imgEffect>
                      <a14:backgroundRemoval t="0" b="100000" l="0" r="100000">
                        <a14:foregroundMark x1="60286" y1="47957" x2="50857" y2="33763"/>
                        <a14:foregroundMark x1="23429" y1="58925" x2="43714" y2="60430"/>
                        <a14:foregroundMark x1="32286" y1="69247" x2="44857" y2="68817"/>
                        <a14:foregroundMark x1="89429" y1="64086" x2="93714" y2="57634"/>
                        <a14:foregroundMark x1="76571" y1="70323" x2="82857" y2="67312"/>
                        <a14:foregroundMark x1="78571" y1="52903" x2="82571" y2="52688"/>
                        <a14:foregroundMark x1="32857" y1="78065" x2="50000" y2="78925"/>
                        <a14:foregroundMark x1="8000" y1="86882" x2="40571" y2="89892"/>
                        <a14:foregroundMark x1="62857" y1="94194" x2="78571" y2="92473"/>
                      </a14:backgroundRemoval>
                    </a14:imgEffect>
                    <a14:imgEffect>
                      <a14:artisticPastelsSmooth/>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805492" y="1749795"/>
            <a:ext cx="640980" cy="803623"/>
          </a:xfrm>
          <a:prstGeom prst="rect">
            <a:avLst/>
          </a:prstGeom>
          <a:noFill/>
          <a:ln>
            <a:noFill/>
          </a:ln>
          <a:effectLst>
            <a:softEdge rad="0"/>
          </a:effectLst>
          <a:scene3d>
            <a:camera prst="orthographicFront">
              <a:rot lat="300000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73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188" y="1077742"/>
            <a:ext cx="4020079" cy="3624021"/>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642909" y="1077742"/>
            <a:ext cx="4020079" cy="3661667"/>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The IT Security Paradox</a:t>
            </a:r>
            <a:endParaRPr lang="en-US" dirty="0"/>
          </a:p>
        </p:txBody>
      </p:sp>
      <p:sp>
        <p:nvSpPr>
          <p:cNvPr id="17" name="Slide Number Placeholder 16"/>
          <p:cNvSpPr>
            <a:spLocks noGrp="1"/>
          </p:cNvSpPr>
          <p:nvPr>
            <p:ph type="sldNum" sz="quarter" idx="4"/>
          </p:nvPr>
        </p:nvSpPr>
        <p:spPr/>
        <p:txBody>
          <a:bodyPr/>
          <a:lstStyle/>
          <a:p>
            <a:fld id="{78EDB186-E548-4B74-B268-7B486CA3B678}" type="slidenum">
              <a:rPr lang="en-US" smtClean="0"/>
              <a:pPr/>
              <a:t>3</a:t>
            </a:fld>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166"/>
          <a:stretch/>
        </p:blipFill>
        <p:spPr bwMode="auto">
          <a:xfrm>
            <a:off x="484188" y="1100826"/>
            <a:ext cx="3568523" cy="338089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84188" y="4334311"/>
            <a:ext cx="4020079" cy="405100"/>
          </a:xfrm>
          <a:prstGeom prst="rect">
            <a:avLst/>
          </a:prstGeom>
          <a:solidFill>
            <a:schemeClr val="tx1"/>
          </a:solidFill>
        </p:spPr>
        <p:txBody>
          <a:bodyPr vert="horz"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Security Spending </a:t>
            </a:r>
            <a:r>
              <a:rPr lang="en-US" sz="2000" dirty="0"/>
              <a:t>—</a:t>
            </a:r>
            <a:r>
              <a:rPr lang="en-US" sz="2000" dirty="0" smtClean="0"/>
              <a:t> ’05–’14</a:t>
            </a:r>
            <a:endParaRPr lang="en-US" sz="2000" dirty="0"/>
          </a:p>
        </p:txBody>
      </p:sp>
      <p:sp>
        <p:nvSpPr>
          <p:cNvPr id="11" name="Title 1"/>
          <p:cNvSpPr txBox="1">
            <a:spLocks/>
          </p:cNvSpPr>
          <p:nvPr/>
        </p:nvSpPr>
        <p:spPr>
          <a:xfrm>
            <a:off x="622830" y="2052241"/>
            <a:ext cx="4020080" cy="674014"/>
          </a:xfrm>
          <a:prstGeom prst="rect">
            <a:avLst/>
          </a:prstGeom>
        </p:spPr>
        <p:txBody>
          <a:bodyPr vert="horz"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spcBef>
                <a:spcPts val="600"/>
              </a:spcBef>
            </a:pPr>
            <a:r>
              <a:rPr lang="en-US" b="1" dirty="0" smtClean="0">
                <a:solidFill>
                  <a:schemeClr val="tx2"/>
                </a:solidFill>
              </a:rPr>
              <a:t>Up 294%</a:t>
            </a:r>
          </a:p>
          <a:p>
            <a:pPr>
              <a:spcBef>
                <a:spcPts val="600"/>
              </a:spcBef>
            </a:pPr>
            <a:r>
              <a:rPr lang="en-US" b="1" dirty="0" smtClean="0">
                <a:solidFill>
                  <a:schemeClr val="tx2"/>
                </a:solidFill>
              </a:rPr>
              <a:t>$30B</a:t>
            </a:r>
            <a:endParaRPr lang="en-US" b="1" dirty="0">
              <a:solidFill>
                <a:schemeClr val="tx2"/>
              </a:solidFill>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539" t="9322"/>
          <a:stretch/>
        </p:blipFill>
        <p:spPr bwMode="auto">
          <a:xfrm>
            <a:off x="4642908" y="576395"/>
            <a:ext cx="3807095" cy="36923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4811008" y="2052241"/>
            <a:ext cx="4020080" cy="674014"/>
          </a:xfrm>
          <a:prstGeom prst="rect">
            <a:avLst/>
          </a:prstGeom>
        </p:spPr>
        <p:txBody>
          <a:bodyPr vert="horz"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spcBef>
                <a:spcPts val="600"/>
              </a:spcBef>
            </a:pPr>
            <a:r>
              <a:rPr lang="en-US" b="1" dirty="0" smtClean="0">
                <a:solidFill>
                  <a:schemeClr val="tx2"/>
                </a:solidFill>
              </a:rPr>
              <a:t>No!</a:t>
            </a:r>
            <a:br>
              <a:rPr lang="en-US" b="1" dirty="0" smtClean="0">
                <a:solidFill>
                  <a:schemeClr val="tx2"/>
                </a:solidFill>
              </a:rPr>
            </a:br>
            <a:r>
              <a:rPr lang="en-US" b="1" dirty="0" smtClean="0">
                <a:solidFill>
                  <a:schemeClr val="tx2"/>
                </a:solidFill>
              </a:rPr>
              <a:t>Up 390%</a:t>
            </a:r>
          </a:p>
        </p:txBody>
      </p:sp>
      <p:sp>
        <p:nvSpPr>
          <p:cNvPr id="4" name="TextBox 3"/>
          <p:cNvSpPr txBox="1"/>
          <p:nvPr/>
        </p:nvSpPr>
        <p:spPr>
          <a:xfrm>
            <a:off x="6321123" y="1471049"/>
            <a:ext cx="2010040" cy="757130"/>
          </a:xfrm>
          <a:prstGeom prst="rect">
            <a:avLst/>
          </a:prstGeom>
          <a:noFill/>
        </p:spPr>
        <p:txBody>
          <a:bodyPr wrap="square" rtlCol="0">
            <a:spAutoFit/>
          </a:bodyPr>
          <a:lstStyle/>
          <a:p>
            <a:pPr>
              <a:lnSpc>
                <a:spcPct val="88000"/>
              </a:lnSpc>
              <a:spcBef>
                <a:spcPts val="600"/>
              </a:spcBef>
            </a:pPr>
            <a:r>
              <a:rPr lang="en-US" sz="2400" dirty="0" smtClean="0">
                <a:solidFill>
                  <a:schemeClr val="tx2"/>
                </a:solidFill>
              </a:rPr>
              <a:t>Are breaches going down?</a:t>
            </a:r>
            <a:endParaRPr lang="en-US" sz="2400" dirty="0">
              <a:solidFill>
                <a:schemeClr val="tx2"/>
              </a:solidFill>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339"/>
          <a:stretch/>
        </p:blipFill>
        <p:spPr bwMode="auto">
          <a:xfrm>
            <a:off x="4642907" y="665150"/>
            <a:ext cx="4098526" cy="40366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4642910" y="4334310"/>
            <a:ext cx="4020078" cy="405099"/>
          </a:xfrm>
          <a:prstGeom prst="rect">
            <a:avLst/>
          </a:prstGeom>
          <a:solidFill>
            <a:schemeClr val="tx1"/>
          </a:solidFill>
        </p:spPr>
        <p:txBody>
          <a:bodyPr vert="horz"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Malware/Breaches — ’05–’14</a:t>
            </a:r>
            <a:endParaRPr lang="en-US" sz="2000" dirty="0"/>
          </a:p>
        </p:txBody>
      </p:sp>
      <p:sp>
        <p:nvSpPr>
          <p:cNvPr id="5" name="TextBox 4"/>
          <p:cNvSpPr txBox="1"/>
          <p:nvPr/>
        </p:nvSpPr>
        <p:spPr>
          <a:xfrm>
            <a:off x="2255612" y="4732867"/>
            <a:ext cx="2367956" cy="175433"/>
          </a:xfrm>
          <a:prstGeom prst="rect">
            <a:avLst/>
          </a:prstGeom>
          <a:noFill/>
        </p:spPr>
        <p:txBody>
          <a:bodyPr wrap="none" rtlCol="0">
            <a:spAutoFit/>
          </a:bodyPr>
          <a:lstStyle/>
          <a:p>
            <a:pPr>
              <a:lnSpc>
                <a:spcPct val="90000"/>
              </a:lnSpc>
              <a:spcBef>
                <a:spcPts val="600"/>
              </a:spcBef>
            </a:pPr>
            <a:r>
              <a:rPr lang="en-US" sz="600" dirty="0" smtClean="0">
                <a:solidFill>
                  <a:schemeClr val="tx2"/>
                </a:solidFill>
              </a:rPr>
              <a:t>Source: Gartner, Idtheftcenter, $30B is a Gartner figure for 2014</a:t>
            </a:r>
          </a:p>
        </p:txBody>
      </p:sp>
    </p:spTree>
    <p:extLst>
      <p:ext uri="{BB962C8B-B14F-4D97-AF65-F5344CB8AC3E}">
        <p14:creationId xmlns:p14="http://schemas.microsoft.com/office/powerpoint/2010/main" val="38873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1000"/>
                                        <p:tgtEl>
                                          <p:spTgt spid="2051"/>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childTnLst>
                                </p:cTn>
                              </p:par>
                              <p:par>
                                <p:cTn id="37" presetID="22" presetClass="entr" presetSubtype="1" fill="hold" nodeType="withEffect">
                                  <p:stCondLst>
                                    <p:cond delay="1500"/>
                                  </p:stCondLst>
                                  <p:childTnLst>
                                    <p:set>
                                      <p:cBhvr>
                                        <p:cTn id="38" dur="1" fill="hold">
                                          <p:stCondLst>
                                            <p:cond delay="0"/>
                                          </p:stCondLst>
                                        </p:cTn>
                                        <p:tgtEl>
                                          <p:spTgt spid="2052"/>
                                        </p:tgtEl>
                                        <p:attrNameLst>
                                          <p:attrName>style.visibility</p:attrName>
                                        </p:attrNameLst>
                                      </p:cBhvr>
                                      <p:to>
                                        <p:strVal val="visible"/>
                                      </p:to>
                                    </p:set>
                                    <p:animEffect transition="in" filter="wipe(up)">
                                      <p:cBhvr>
                                        <p:cTn id="39" dur="1000"/>
                                        <p:tgtEl>
                                          <p:spTgt spid="205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146"/>
                                        </p:tgtEl>
                                        <p:attrNameLst>
                                          <p:attrName>style.visibility</p:attrName>
                                        </p:attrNameLst>
                                      </p:cBhvr>
                                      <p:to>
                                        <p:strVal val="visible"/>
                                      </p:to>
                                    </p:set>
                                    <p:animEffect transition="in" filter="wipe(down)">
                                      <p:cBhvr>
                                        <p:cTn id="44" dur="1000"/>
                                        <p:tgtEl>
                                          <p:spTgt spid="6146"/>
                                        </p:tgtEl>
                                      </p:cBhvr>
                                    </p:animEffect>
                                  </p:childTnLst>
                                </p:cTn>
                              </p:par>
                              <p:par>
                                <p:cTn id="45" presetID="10" presetClass="exit" presetSubtype="0" fill="hold" grpId="1" nodeType="withEffect">
                                  <p:stCondLst>
                                    <p:cond delay="0"/>
                                  </p:stCondLst>
                                  <p:childTnLst>
                                    <p:animEffect transition="out" filter="fade">
                                      <p:cBhvr>
                                        <p:cTn id="46" dur="250"/>
                                        <p:tgtEl>
                                          <p:spTgt spid="4"/>
                                        </p:tgtEl>
                                      </p:cBhvr>
                                    </p:animEffect>
                                    <p:set>
                                      <p:cBhvr>
                                        <p:cTn id="47" dur="1" fill="hold">
                                          <p:stCondLst>
                                            <p:cond delay="249"/>
                                          </p:stCondLst>
                                        </p:cTn>
                                        <p:tgtEl>
                                          <p:spTgt spid="4"/>
                                        </p:tgtEl>
                                        <p:attrNameLst>
                                          <p:attrName>style.visibility</p:attrName>
                                        </p:attrNameLst>
                                      </p:cBhvr>
                                      <p:to>
                                        <p:strVal val="hidden"/>
                                      </p:to>
                                    </p:set>
                                  </p:childTnLst>
                                </p:cTn>
                              </p:par>
                              <p:par>
                                <p:cTn id="48" presetID="9" presetClass="emph" presetSubtype="0" nodeType="withEffect">
                                  <p:stCondLst>
                                    <p:cond delay="0"/>
                                  </p:stCondLst>
                                  <p:childTnLst>
                                    <p:set>
                                      <p:cBhvr rctx="PPT">
                                        <p:cTn id="49" dur="indefinite"/>
                                        <p:tgtEl>
                                          <p:spTgt spid="2052"/>
                                        </p:tgtEl>
                                        <p:attrNameLst>
                                          <p:attrName>style.opacity</p:attrName>
                                        </p:attrNameLst>
                                      </p:cBhvr>
                                      <p:to>
                                        <p:strVal val="0.15"/>
                                      </p:to>
                                    </p:set>
                                    <p:animEffect filter="image" prLst="opacity: 0.15">
                                      <p:cBhvr rctx="IE">
                                        <p:cTn id="50" dur="indefinite"/>
                                        <p:tgtEl>
                                          <p:spTgt spid="2052"/>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p:bldP spid="18" grpId="0"/>
      <p:bldP spid="4" grpId="0"/>
      <p:bldP spid="4" grpId="1"/>
      <p:bldP spid="1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011227" y="1077741"/>
            <a:ext cx="2651760" cy="3660386"/>
          </a:xfrm>
          <a:prstGeom prst="rect">
            <a:avLst/>
          </a:prstGeom>
          <a:solidFill>
            <a:srgbClr val="000000">
              <a:alpha val="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84188" y="1077741"/>
            <a:ext cx="2651760" cy="3660385"/>
          </a:xfrm>
          <a:prstGeom prst="rect">
            <a:avLst/>
          </a:prstGeom>
          <a:solidFill>
            <a:srgbClr val="000000">
              <a:alpha val="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3244468" y="1077741"/>
            <a:ext cx="2651760" cy="3660386"/>
          </a:xfrm>
          <a:prstGeom prst="rect">
            <a:avLst/>
          </a:prstGeom>
          <a:solidFill>
            <a:srgbClr val="000000">
              <a:alpha val="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The Problem</a:t>
            </a:r>
            <a:endParaRPr lang="en-US" dirty="0"/>
          </a:p>
        </p:txBody>
      </p:sp>
      <p:sp>
        <p:nvSpPr>
          <p:cNvPr id="7" name="Slide Number Placeholder 6"/>
          <p:cNvSpPr>
            <a:spLocks noGrp="1"/>
          </p:cNvSpPr>
          <p:nvPr>
            <p:ph type="sldNum" sz="quarter" idx="4"/>
          </p:nvPr>
        </p:nvSpPr>
        <p:spPr/>
        <p:txBody>
          <a:bodyPr/>
          <a:lstStyle/>
          <a:p>
            <a:fld id="{78EDB186-E548-4B74-B268-7B486CA3B678}" type="slidenum">
              <a:rPr lang="en-US" smtClean="0"/>
              <a:pPr/>
              <a:t>4</a:t>
            </a:fld>
            <a:endParaRPr lang="en-US" dirty="0"/>
          </a:p>
        </p:txBody>
      </p:sp>
      <p:sp>
        <p:nvSpPr>
          <p:cNvPr id="51" name="Rectangle 50"/>
          <p:cNvSpPr/>
          <p:nvPr/>
        </p:nvSpPr>
        <p:spPr>
          <a:xfrm>
            <a:off x="6011227" y="2858607"/>
            <a:ext cx="2651760" cy="496228"/>
          </a:xfrm>
          <a:prstGeom prst="rect">
            <a:avLst/>
          </a:prstGeom>
          <a:gradFill flip="none" rotWithShape="1">
            <a:gsLst>
              <a:gs pos="0">
                <a:schemeClr val="bg2">
                  <a:lumMod val="95000"/>
                  <a:shade val="30000"/>
                  <a:satMod val="115000"/>
                  <a:alpha val="20000"/>
                </a:schemeClr>
              </a:gs>
              <a:gs pos="100000">
                <a:schemeClr val="bg2">
                  <a:lumMod val="95000"/>
                  <a:shade val="100000"/>
                  <a:satMod val="11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1"/>
          <p:cNvSpPr txBox="1">
            <a:spLocks/>
          </p:cNvSpPr>
          <p:nvPr/>
        </p:nvSpPr>
        <p:spPr>
          <a:xfrm>
            <a:off x="6011227" y="4333028"/>
            <a:ext cx="2651760" cy="405100"/>
          </a:xfrm>
          <a:prstGeom prst="rect">
            <a:avLst/>
          </a:prstGeom>
          <a:solidFill>
            <a:schemeClr val="tx1"/>
          </a:solidFill>
        </p:spPr>
        <p:txBody>
          <a:bodyPr vert="horz" lIns="45720" rIns="4572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spc="-20" dirty="0" smtClean="0"/>
              <a:t>The Endpoint Problem</a:t>
            </a:r>
            <a:endParaRPr lang="en-US" sz="2000" spc="-20" dirty="0"/>
          </a:p>
        </p:txBody>
      </p:sp>
      <p:sp>
        <p:nvSpPr>
          <p:cNvPr id="26" name="Title 1"/>
          <p:cNvSpPr txBox="1">
            <a:spLocks/>
          </p:cNvSpPr>
          <p:nvPr/>
        </p:nvSpPr>
        <p:spPr>
          <a:xfrm>
            <a:off x="3244468" y="4333028"/>
            <a:ext cx="2651760" cy="405100"/>
          </a:xfrm>
          <a:prstGeom prst="rect">
            <a:avLst/>
          </a:prstGeom>
          <a:solidFill>
            <a:schemeClr val="tx1"/>
          </a:solidFill>
        </p:spPr>
        <p:txBody>
          <a:bodyPr vert="horz" l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Ineffective Detection</a:t>
            </a:r>
            <a:endParaRPr lang="en-US" sz="2000" dirty="0"/>
          </a:p>
        </p:txBody>
      </p:sp>
      <p:sp>
        <p:nvSpPr>
          <p:cNvPr id="20" name="Title 1"/>
          <p:cNvSpPr txBox="1">
            <a:spLocks/>
          </p:cNvSpPr>
          <p:nvPr/>
        </p:nvSpPr>
        <p:spPr>
          <a:xfrm>
            <a:off x="484188" y="4333028"/>
            <a:ext cx="2651760" cy="405100"/>
          </a:xfrm>
          <a:prstGeom prst="rect">
            <a:avLst/>
          </a:prstGeom>
          <a:solidFill>
            <a:schemeClr val="tx1"/>
          </a:solidFill>
        </p:spPr>
        <p:txBody>
          <a:bodyPr vert="horz"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Advanced Threats</a:t>
            </a:r>
            <a:endParaRPr lang="en-US" sz="2000" dirty="0"/>
          </a:p>
        </p:txBody>
      </p:sp>
      <p:grpSp>
        <p:nvGrpSpPr>
          <p:cNvPr id="5" name="Group 4"/>
          <p:cNvGrpSpPr/>
          <p:nvPr/>
        </p:nvGrpSpPr>
        <p:grpSpPr>
          <a:xfrm>
            <a:off x="653848" y="1189642"/>
            <a:ext cx="2323673" cy="1505720"/>
            <a:chOff x="653848" y="1285054"/>
            <a:chExt cx="2323673" cy="1505720"/>
          </a:xfrm>
          <a:effectLst>
            <a:outerShdw blurRad="63500" sx="102000" sy="102000" algn="ctr" rotWithShape="0">
              <a:prstClr val="black">
                <a:alpha val="40000"/>
              </a:prstClr>
            </a:outerShdw>
          </a:effectLst>
        </p:grpSpPr>
        <p:sp>
          <p:nvSpPr>
            <p:cNvPr id="124" name="Oval 123"/>
            <p:cNvSpPr/>
            <p:nvPr/>
          </p:nvSpPr>
          <p:spPr>
            <a:xfrm>
              <a:off x="2297536" y="1285056"/>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sp>
          <p:nvSpPr>
            <p:cNvPr id="130" name="Oval 129"/>
            <p:cNvSpPr/>
            <p:nvPr/>
          </p:nvSpPr>
          <p:spPr>
            <a:xfrm>
              <a:off x="1484045" y="1285056"/>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sp>
          <p:nvSpPr>
            <p:cNvPr id="132" name="Oval 131"/>
            <p:cNvSpPr/>
            <p:nvPr/>
          </p:nvSpPr>
          <p:spPr>
            <a:xfrm>
              <a:off x="653848" y="1285056"/>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sp>
          <p:nvSpPr>
            <p:cNvPr id="133" name="Oval 132"/>
            <p:cNvSpPr/>
            <p:nvPr/>
          </p:nvSpPr>
          <p:spPr>
            <a:xfrm>
              <a:off x="1891508" y="2105910"/>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sp>
          <p:nvSpPr>
            <p:cNvPr id="135" name="Oval 134"/>
            <p:cNvSpPr/>
            <p:nvPr/>
          </p:nvSpPr>
          <p:spPr>
            <a:xfrm>
              <a:off x="1061311" y="2105910"/>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pic>
          <p:nvPicPr>
            <p:cNvPr id="116" name="Picture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545" y="1359616"/>
              <a:ext cx="528212" cy="528212"/>
            </a:xfrm>
            <a:prstGeom prst="rect">
              <a:avLst/>
            </a:prstGeom>
          </p:spPr>
        </p:pic>
        <p:pic>
          <p:nvPicPr>
            <p:cNvPr id="117" name="Picture 1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432" y="2057765"/>
              <a:ext cx="733009" cy="733009"/>
            </a:xfrm>
            <a:prstGeom prst="rect">
              <a:avLst/>
            </a:prstGeom>
          </p:spPr>
        </p:pic>
        <p:pic>
          <p:nvPicPr>
            <p:cNvPr id="118" name="Picture 1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000" y="2073151"/>
              <a:ext cx="678205" cy="678205"/>
            </a:xfrm>
            <a:prstGeom prst="rect">
              <a:avLst/>
            </a:prstGeom>
          </p:spPr>
        </p:pic>
        <p:pic>
          <p:nvPicPr>
            <p:cNvPr id="119" name="Picture 1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5900" y="1335313"/>
              <a:ext cx="598427" cy="598427"/>
            </a:xfrm>
            <a:prstGeom prst="rect">
              <a:avLst/>
            </a:prstGeom>
          </p:spPr>
        </p:pic>
        <p:pic>
          <p:nvPicPr>
            <p:cNvPr id="120" name="Picture 1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164" y="1285054"/>
              <a:ext cx="677337" cy="677337"/>
            </a:xfrm>
            <a:prstGeom prst="rect">
              <a:avLst/>
            </a:prstGeom>
          </p:spPr>
        </p:pic>
      </p:grpSp>
      <p:sp>
        <p:nvSpPr>
          <p:cNvPr id="167" name="Rectangle 166"/>
          <p:cNvSpPr/>
          <p:nvPr/>
        </p:nvSpPr>
        <p:spPr>
          <a:xfrm>
            <a:off x="3249295" y="2858607"/>
            <a:ext cx="2651760" cy="496228"/>
          </a:xfrm>
          <a:prstGeom prst="rect">
            <a:avLst/>
          </a:prstGeom>
          <a:gradFill flip="none" rotWithShape="1">
            <a:gsLst>
              <a:gs pos="0">
                <a:schemeClr val="bg2">
                  <a:lumMod val="95000"/>
                  <a:shade val="30000"/>
                  <a:satMod val="115000"/>
                  <a:alpha val="20000"/>
                </a:schemeClr>
              </a:gs>
              <a:gs pos="100000">
                <a:schemeClr val="bg2">
                  <a:lumMod val="95000"/>
                  <a:shade val="100000"/>
                  <a:satMod val="11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Rectangle 167"/>
          <p:cNvSpPr/>
          <p:nvPr/>
        </p:nvSpPr>
        <p:spPr>
          <a:xfrm>
            <a:off x="474771" y="2858607"/>
            <a:ext cx="2651760" cy="496228"/>
          </a:xfrm>
          <a:prstGeom prst="rect">
            <a:avLst/>
          </a:prstGeom>
          <a:gradFill flip="none" rotWithShape="1">
            <a:gsLst>
              <a:gs pos="0">
                <a:schemeClr val="bg2">
                  <a:lumMod val="95000"/>
                  <a:shade val="30000"/>
                  <a:satMod val="115000"/>
                  <a:alpha val="20000"/>
                </a:schemeClr>
              </a:gs>
              <a:gs pos="100000">
                <a:schemeClr val="bg2">
                  <a:lumMod val="95000"/>
                  <a:shade val="100000"/>
                  <a:satMod val="11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4" name="TextBox 2053"/>
          <p:cNvSpPr txBox="1"/>
          <p:nvPr/>
        </p:nvSpPr>
        <p:spPr>
          <a:xfrm>
            <a:off x="653848" y="3033049"/>
            <a:ext cx="2323673" cy="1209562"/>
          </a:xfrm>
          <a:prstGeom prst="rect">
            <a:avLst/>
          </a:prstGeom>
          <a:noFill/>
        </p:spPr>
        <p:txBody>
          <a:bodyPr wrap="square" rtlCol="0">
            <a:spAutoFit/>
          </a:bodyPr>
          <a:lstStyle/>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Polymorphic</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Targeted</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Zero Day</a:t>
            </a:r>
          </a:p>
          <a:p>
            <a:pPr marL="285750" indent="-285750">
              <a:lnSpc>
                <a:spcPct val="90000"/>
              </a:lnSpc>
              <a:spcBef>
                <a:spcPts val="600"/>
              </a:spcBef>
              <a:buClr>
                <a:schemeClr val="accent1"/>
              </a:buClr>
              <a:buFont typeface="Arial" panose="020B0604020202020204" pitchFamily="34" charset="0"/>
              <a:buChar char="•"/>
            </a:pPr>
            <a:endParaRPr lang="en-US" sz="1600" dirty="0">
              <a:solidFill>
                <a:schemeClr val="tx2"/>
              </a:solidFill>
            </a:endParaRPr>
          </a:p>
        </p:txBody>
      </p:sp>
      <p:sp>
        <p:nvSpPr>
          <p:cNvPr id="48" name="TextBox 47"/>
          <p:cNvSpPr txBox="1"/>
          <p:nvPr/>
        </p:nvSpPr>
        <p:spPr>
          <a:xfrm>
            <a:off x="3386610" y="3033049"/>
            <a:ext cx="2509618" cy="1508105"/>
          </a:xfrm>
          <a:prstGeom prst="rect">
            <a:avLst/>
          </a:prstGeom>
          <a:noFill/>
        </p:spPr>
        <p:txBody>
          <a:bodyPr wrap="square" rtlCol="0">
            <a:spAutoFit/>
          </a:bodyPr>
          <a:lstStyle/>
          <a:p>
            <a:pPr>
              <a:lnSpc>
                <a:spcPct val="90000"/>
              </a:lnSpc>
              <a:spcBef>
                <a:spcPts val="600"/>
              </a:spcBef>
            </a:pPr>
            <a:r>
              <a:rPr lang="en-US" sz="1600" dirty="0" smtClean="0">
                <a:solidFill>
                  <a:schemeClr val="tx2"/>
                </a:solidFill>
              </a:rPr>
              <a:t>Pattern-Matching</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Only known</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Many false positives</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Costly remediation</a:t>
            </a:r>
          </a:p>
          <a:p>
            <a:pPr marL="285750" indent="-285750">
              <a:lnSpc>
                <a:spcPct val="90000"/>
              </a:lnSpc>
              <a:spcBef>
                <a:spcPts val="600"/>
              </a:spcBef>
              <a:buFont typeface="Wingdings" panose="05000000000000000000" pitchFamily="2" charset="2"/>
              <a:buChar char="§"/>
            </a:pPr>
            <a:endParaRPr lang="en-US" sz="1600" dirty="0">
              <a:solidFill>
                <a:schemeClr val="tx2"/>
              </a:solidFill>
            </a:endParaRPr>
          </a:p>
        </p:txBody>
      </p:sp>
      <p:sp>
        <p:nvSpPr>
          <p:cNvPr id="52" name="TextBox 51"/>
          <p:cNvSpPr txBox="1"/>
          <p:nvPr/>
        </p:nvSpPr>
        <p:spPr>
          <a:xfrm>
            <a:off x="6011228" y="3444875"/>
            <a:ext cx="2651760" cy="618631"/>
          </a:xfrm>
          <a:prstGeom prst="rect">
            <a:avLst/>
          </a:prstGeom>
          <a:noFill/>
        </p:spPr>
        <p:txBody>
          <a:bodyPr wrap="square" rtlCol="0">
            <a:spAutoFit/>
          </a:bodyPr>
          <a:lstStyle/>
          <a:p>
            <a:pPr algn="ctr">
              <a:lnSpc>
                <a:spcPct val="90000"/>
              </a:lnSpc>
              <a:spcBef>
                <a:spcPts val="600"/>
              </a:spcBef>
            </a:pPr>
            <a:r>
              <a:rPr lang="en-US" sz="1900" dirty="0" smtClean="0">
                <a:solidFill>
                  <a:schemeClr val="tx2"/>
                </a:solidFill>
              </a:rPr>
              <a:t>71% of all breaches </a:t>
            </a:r>
            <a:br>
              <a:rPr lang="en-US" sz="1900" dirty="0" smtClean="0">
                <a:solidFill>
                  <a:schemeClr val="tx2"/>
                </a:solidFill>
              </a:rPr>
            </a:br>
            <a:r>
              <a:rPr lang="en-US" sz="1900" dirty="0" smtClean="0">
                <a:solidFill>
                  <a:schemeClr val="tx2"/>
                </a:solidFill>
              </a:rPr>
              <a:t>start on the endpoint!</a:t>
            </a:r>
            <a:endParaRPr lang="en-US" sz="1900" dirty="0">
              <a:solidFill>
                <a:schemeClr val="tx2"/>
              </a:solidFill>
            </a:endParaRPr>
          </a:p>
        </p:txBody>
      </p:sp>
      <p:pic>
        <p:nvPicPr>
          <p:cNvPr id="138" name="Picture 1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306" y="1264411"/>
            <a:ext cx="528212" cy="528212"/>
          </a:xfrm>
          <a:prstGeom prst="rect">
            <a:avLst/>
          </a:prstGeom>
        </p:spPr>
      </p:pic>
      <p:pic>
        <p:nvPicPr>
          <p:cNvPr id="139" name="Picture 1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193" y="1962560"/>
            <a:ext cx="733009" cy="733009"/>
          </a:xfrm>
          <a:prstGeom prst="rect">
            <a:avLst/>
          </a:prstGeom>
        </p:spPr>
      </p:pic>
      <p:pic>
        <p:nvPicPr>
          <p:cNvPr id="141" name="Picture 1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761" y="1977946"/>
            <a:ext cx="678205" cy="678205"/>
          </a:xfrm>
          <a:prstGeom prst="rect">
            <a:avLst/>
          </a:prstGeom>
        </p:spPr>
      </p:pic>
      <p:pic>
        <p:nvPicPr>
          <p:cNvPr id="142" name="Picture 1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5661" y="1240108"/>
            <a:ext cx="598427" cy="598427"/>
          </a:xfrm>
          <a:prstGeom prst="rect">
            <a:avLst/>
          </a:prstGeom>
        </p:spPr>
      </p:pic>
      <p:pic>
        <p:nvPicPr>
          <p:cNvPr id="144" name="Picture 1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925" y="1189849"/>
            <a:ext cx="677337" cy="677337"/>
          </a:xfrm>
          <a:prstGeom prst="rect">
            <a:avLst/>
          </a:prstGeom>
          <a:ln>
            <a:solidFill>
              <a:schemeClr val="accent5"/>
            </a:solidFill>
          </a:ln>
        </p:spPr>
      </p:pic>
      <p:pic>
        <p:nvPicPr>
          <p:cNvPr id="172" name="Picture 1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9438" y="1667110"/>
            <a:ext cx="528212" cy="528212"/>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741" y="1573314"/>
            <a:ext cx="733009" cy="733009"/>
          </a:xfrm>
          <a:prstGeom prst="rect">
            <a:avLst/>
          </a:prstGeom>
        </p:spPr>
      </p:pic>
      <p:pic>
        <p:nvPicPr>
          <p:cNvPr id="174" name="Picture 1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223" y="1619883"/>
            <a:ext cx="678205" cy="678205"/>
          </a:xfrm>
          <a:prstGeom prst="rect">
            <a:avLst/>
          </a:prstGeom>
        </p:spPr>
      </p:pic>
      <p:pic>
        <p:nvPicPr>
          <p:cNvPr id="175" name="Picture 1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9223" y="1627315"/>
            <a:ext cx="598427" cy="598427"/>
          </a:xfrm>
          <a:prstGeom prst="rect">
            <a:avLst/>
          </a:prstGeom>
        </p:spPr>
      </p:pic>
      <p:pic>
        <p:nvPicPr>
          <p:cNvPr id="176" name="Picture 1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6446" y="1628986"/>
            <a:ext cx="677337" cy="677337"/>
          </a:xfrm>
          <a:prstGeom prst="rect">
            <a:avLst/>
          </a:prstGeom>
        </p:spPr>
      </p:pic>
      <p:grpSp>
        <p:nvGrpSpPr>
          <p:cNvPr id="4" name="Group 3"/>
          <p:cNvGrpSpPr/>
          <p:nvPr/>
        </p:nvGrpSpPr>
        <p:grpSpPr>
          <a:xfrm>
            <a:off x="3843228" y="1217509"/>
            <a:ext cx="1391822" cy="1417320"/>
            <a:chOff x="3843228" y="1312921"/>
            <a:chExt cx="1391822" cy="1417320"/>
          </a:xfrm>
          <a:effectLst>
            <a:outerShdw blurRad="63500" sx="102000" sy="102000" algn="ctr" rotWithShape="0">
              <a:prstClr val="black">
                <a:alpha val="40000"/>
              </a:prstClr>
            </a:outerShdw>
          </a:effectLst>
        </p:grpSpPr>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4789" r="22629"/>
            <a:stretch/>
          </p:blipFill>
          <p:spPr>
            <a:xfrm>
              <a:off x="3863444" y="1312921"/>
              <a:ext cx="1371605" cy="1417320"/>
            </a:xfrm>
            <a:prstGeom prst="ellipse">
              <a:avLst/>
            </a:prstGeom>
          </p:spPr>
        </p:pic>
        <p:sp>
          <p:nvSpPr>
            <p:cNvPr id="108" name="Oval 107"/>
            <p:cNvSpPr/>
            <p:nvPr/>
          </p:nvSpPr>
          <p:spPr>
            <a:xfrm>
              <a:off x="3843228" y="1330719"/>
              <a:ext cx="1391822" cy="1391818"/>
            </a:xfrm>
            <a:prstGeom prst="ellipse">
              <a:avLst/>
            </a:prstGeom>
            <a:no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grpSp>
      <p:pic>
        <p:nvPicPr>
          <p:cNvPr id="9" name="Picture 8"/>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0713" t="13202" r="23369" b="9964"/>
          <a:stretch/>
        </p:blipFill>
        <p:spPr>
          <a:xfrm>
            <a:off x="6314937" y="1173593"/>
            <a:ext cx="1983996" cy="2054563"/>
          </a:xfrm>
          <a:prstGeom prst="rect">
            <a:avLst/>
          </a:prstGeom>
        </p:spPr>
      </p:pic>
      <p:grpSp>
        <p:nvGrpSpPr>
          <p:cNvPr id="2052" name="Group 2051"/>
          <p:cNvGrpSpPr>
            <a:grpSpLocks noChangeAspect="1"/>
          </p:cNvGrpSpPr>
          <p:nvPr/>
        </p:nvGrpSpPr>
        <p:grpSpPr>
          <a:xfrm>
            <a:off x="7571900" y="1050733"/>
            <a:ext cx="679985" cy="679985"/>
            <a:chOff x="8954414" y="1153710"/>
            <a:chExt cx="747236" cy="747236"/>
          </a:xfrm>
        </p:grpSpPr>
        <p:sp>
          <p:nvSpPr>
            <p:cNvPr id="2051" name="Oval 2050"/>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a:outerShdw blurRad="50800" dist="38100" dir="2700000" algn="tl" rotWithShape="0">
                <a:prstClr val="black">
                  <a:alpha val="40000"/>
                </a:prstClr>
              </a:outerShdw>
            </a:effectLst>
          </p:spPr>
          <p:txBody>
            <a:bodyPr lIns="0" tIns="58604" rIns="0" bIns="58604" anchor="ctr"/>
            <a:lstStyle/>
            <a:p>
              <a:endParaRPr lang="en-US" dirty="0"/>
            </a:p>
          </p:txBody>
        </p:sp>
        <p:grpSp>
          <p:nvGrpSpPr>
            <p:cNvPr id="104"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05"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grpSp>
        <p:nvGrpSpPr>
          <p:cNvPr id="147" name="Group 146"/>
          <p:cNvGrpSpPr>
            <a:grpSpLocks noChangeAspect="1"/>
          </p:cNvGrpSpPr>
          <p:nvPr/>
        </p:nvGrpSpPr>
        <p:grpSpPr>
          <a:xfrm>
            <a:off x="6165540" y="1189644"/>
            <a:ext cx="679985" cy="679985"/>
            <a:chOff x="8954414" y="1153710"/>
            <a:chExt cx="747236" cy="747236"/>
          </a:xfrm>
          <a:effectLst>
            <a:outerShdw blurRad="50800" dist="38100" dir="2700000" algn="tl" rotWithShape="0">
              <a:prstClr val="black">
                <a:alpha val="40000"/>
              </a:prstClr>
            </a:outerShdw>
          </a:effectLst>
        </p:grpSpPr>
        <p:sp>
          <p:nvSpPr>
            <p:cNvPr id="148" name="Oval 147"/>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grpSp>
          <p:nvGrpSpPr>
            <p:cNvPr id="149"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50"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grpSp>
        <p:nvGrpSpPr>
          <p:cNvPr id="152" name="Group 151"/>
          <p:cNvGrpSpPr>
            <a:grpSpLocks noChangeAspect="1"/>
          </p:cNvGrpSpPr>
          <p:nvPr/>
        </p:nvGrpSpPr>
        <p:grpSpPr>
          <a:xfrm>
            <a:off x="6934239" y="1752577"/>
            <a:ext cx="679985" cy="679985"/>
            <a:chOff x="8954414" y="1153710"/>
            <a:chExt cx="747236" cy="747236"/>
          </a:xfrm>
        </p:grpSpPr>
        <p:sp>
          <p:nvSpPr>
            <p:cNvPr id="153" name="Oval 152"/>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a:outerShdw blurRad="63500" sx="102000" sy="102000" algn="ctr" rotWithShape="0">
                <a:prstClr val="black">
                  <a:alpha val="40000"/>
                </a:prstClr>
              </a:outerShdw>
            </a:effectLst>
          </p:spPr>
          <p:txBody>
            <a:bodyPr lIns="0" tIns="58604" rIns="0" bIns="58604" anchor="ctr"/>
            <a:lstStyle/>
            <a:p>
              <a:endParaRPr lang="en-US" dirty="0"/>
            </a:p>
          </p:txBody>
        </p:sp>
        <p:grpSp>
          <p:nvGrpSpPr>
            <p:cNvPr id="154"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55"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grpSp>
        <p:nvGrpSpPr>
          <p:cNvPr id="157" name="Group 156"/>
          <p:cNvGrpSpPr>
            <a:grpSpLocks noChangeAspect="1"/>
          </p:cNvGrpSpPr>
          <p:nvPr/>
        </p:nvGrpSpPr>
        <p:grpSpPr>
          <a:xfrm>
            <a:off x="7762075" y="2219805"/>
            <a:ext cx="679985" cy="679985"/>
            <a:chOff x="8954414" y="1153710"/>
            <a:chExt cx="747236" cy="747236"/>
          </a:xfrm>
        </p:grpSpPr>
        <p:sp>
          <p:nvSpPr>
            <p:cNvPr id="158" name="Oval 157"/>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a:outerShdw blurRad="50800" dist="38100" dir="2700000" algn="tl" rotWithShape="0">
                <a:prstClr val="black">
                  <a:alpha val="40000"/>
                </a:prstClr>
              </a:outerShdw>
            </a:effectLst>
          </p:spPr>
          <p:txBody>
            <a:bodyPr lIns="0" tIns="58604" rIns="0" bIns="58604" anchor="ctr"/>
            <a:lstStyle/>
            <a:p>
              <a:endParaRPr lang="en-US" dirty="0"/>
            </a:p>
          </p:txBody>
        </p:sp>
        <p:grpSp>
          <p:nvGrpSpPr>
            <p:cNvPr id="159"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60"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grpSp>
        <p:nvGrpSpPr>
          <p:cNvPr id="162" name="Group 161"/>
          <p:cNvGrpSpPr>
            <a:grpSpLocks noChangeAspect="1"/>
          </p:cNvGrpSpPr>
          <p:nvPr/>
        </p:nvGrpSpPr>
        <p:grpSpPr>
          <a:xfrm>
            <a:off x="6340820" y="2509815"/>
            <a:ext cx="679985" cy="679985"/>
            <a:chOff x="8954414" y="1153710"/>
            <a:chExt cx="747236" cy="747236"/>
          </a:xfrm>
        </p:grpSpPr>
        <p:sp>
          <p:nvSpPr>
            <p:cNvPr id="163" name="Oval 162"/>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a:outerShdw blurRad="50800" dist="38100" dir="2700000" algn="tl" rotWithShape="0">
                <a:prstClr val="black">
                  <a:alpha val="40000"/>
                </a:prstClr>
              </a:outerShdw>
            </a:effectLst>
          </p:spPr>
          <p:txBody>
            <a:bodyPr lIns="0" tIns="58604" rIns="0" bIns="58604" anchor="ctr"/>
            <a:lstStyle/>
            <a:p>
              <a:endParaRPr lang="en-US" dirty="0"/>
            </a:p>
          </p:txBody>
        </p:sp>
        <p:grpSp>
          <p:nvGrpSpPr>
            <p:cNvPr id="164"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65"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pic>
        <p:nvPicPr>
          <p:cNvPr id="143" name="Picture 1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4951" y="1216981"/>
            <a:ext cx="463452" cy="463452"/>
          </a:xfrm>
          <a:prstGeom prst="rect">
            <a:avLst/>
          </a:prstGeom>
          <a:effectLst>
            <a:outerShdw blurRad="63500" sx="102000" sy="102000" algn="ctr" rotWithShape="0">
              <a:prstClr val="black">
                <a:alpha val="40000"/>
              </a:prstClr>
            </a:outerShdw>
          </a:effectLst>
        </p:spPr>
      </p:pic>
      <p:pic>
        <p:nvPicPr>
          <p:cNvPr id="131" name="Picture 1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31602" y="1109896"/>
            <a:ext cx="361417" cy="361417"/>
          </a:xfrm>
          <a:prstGeom prst="rect">
            <a:avLst/>
          </a:prstGeom>
          <a:effectLst>
            <a:outerShdw blurRad="63500" sx="102000" sy="102000" algn="ctr" rotWithShape="0">
              <a:prstClr val="black">
                <a:alpha val="40000"/>
              </a:prstClr>
            </a:outerShdw>
          </a:effectLst>
        </p:spPr>
      </p:pic>
      <p:pic>
        <p:nvPicPr>
          <p:cNvPr id="134" name="Picture 1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612" y="1771162"/>
            <a:ext cx="467228" cy="467228"/>
          </a:xfrm>
          <a:prstGeom prst="rect">
            <a:avLst/>
          </a:prstGeom>
          <a:effectLst>
            <a:outerShdw blurRad="63500" sx="102000" sy="102000" algn="ctr" rotWithShape="0">
              <a:prstClr val="black">
                <a:alpha val="40000"/>
              </a:prstClr>
            </a:outerShdw>
          </a:effectLst>
        </p:spPr>
      </p:pic>
      <p:pic>
        <p:nvPicPr>
          <p:cNvPr id="137" name="Picture 1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5864" y="2240886"/>
            <a:ext cx="431794" cy="431794"/>
          </a:xfrm>
          <a:prstGeom prst="rect">
            <a:avLst/>
          </a:prstGeom>
          <a:effectLst>
            <a:outerShdw blurRad="63500" sx="102000" sy="102000" algn="ctr" rotWithShape="0">
              <a:prstClr val="black">
                <a:alpha val="40000"/>
              </a:prstClr>
            </a:outerShdw>
          </a:effectLst>
        </p:spPr>
      </p:pic>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1315" y="2573834"/>
            <a:ext cx="409460" cy="409460"/>
          </a:xfrm>
          <a:prstGeom prst="rect">
            <a:avLst/>
          </a:prstGeom>
          <a:effectLst>
            <a:outerShdw blurRad="63500" sx="102000" sy="102000" algn="ctr" rotWithShape="0">
              <a:prstClr val="black">
                <a:alpha val="40000"/>
              </a:prstClr>
            </a:outerShdw>
          </a:effectLst>
        </p:spPr>
      </p:pic>
      <p:sp>
        <p:nvSpPr>
          <p:cNvPr id="72" name="Rectangle 71"/>
          <p:cNvSpPr/>
          <p:nvPr/>
        </p:nvSpPr>
        <p:spPr>
          <a:xfrm>
            <a:off x="7100914" y="4736923"/>
            <a:ext cx="1873073" cy="184666"/>
          </a:xfrm>
          <a:prstGeom prst="rect">
            <a:avLst/>
          </a:prstGeom>
        </p:spPr>
        <p:txBody>
          <a:bodyPr wrap="square">
            <a:spAutoFit/>
          </a:bodyPr>
          <a:lstStyle/>
          <a:p>
            <a:pPr algn="ctr"/>
            <a:r>
              <a:rPr lang="en-US" sz="600" dirty="0">
                <a:solidFill>
                  <a:schemeClr val="tx2"/>
                </a:solidFill>
              </a:rPr>
              <a:t>Source: Verizon Data Breach Report</a:t>
            </a:r>
          </a:p>
        </p:txBody>
      </p:sp>
    </p:spTree>
    <p:extLst>
      <p:ext uri="{BB962C8B-B14F-4D97-AF65-F5344CB8AC3E}">
        <p14:creationId xmlns:p14="http://schemas.microsoft.com/office/powerpoint/2010/main" val="112830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68"/>
                                        </p:tgtEl>
                                        <p:attrNameLst>
                                          <p:attrName>style.visibility</p:attrName>
                                        </p:attrNameLst>
                                      </p:cBhvr>
                                      <p:to>
                                        <p:strVal val="visible"/>
                                      </p:to>
                                    </p:set>
                                    <p:animEffect transition="in" filter="fade">
                                      <p:cBhvr>
                                        <p:cTn id="18" dur="1000"/>
                                        <p:tgtEl>
                                          <p:spTgt spid="168"/>
                                        </p:tgtEl>
                                      </p:cBhvr>
                                    </p:animEffect>
                                  </p:childTnLst>
                                </p:cTn>
                              </p:par>
                              <p:par>
                                <p:cTn id="19" presetID="12" presetClass="entr" presetSubtype="1" fill="hold" grpId="0" nodeType="withEffect">
                                  <p:stCondLst>
                                    <p:cond delay="225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p:tgtEl>
                                          <p:spTgt spid="2054"/>
                                        </p:tgtEl>
                                        <p:attrNameLst>
                                          <p:attrName>ppt_y</p:attrName>
                                        </p:attrNameLst>
                                      </p:cBhvr>
                                      <p:tavLst>
                                        <p:tav tm="0">
                                          <p:val>
                                            <p:strVal val="#ppt_y-#ppt_h*1.125000"/>
                                          </p:val>
                                        </p:tav>
                                        <p:tav tm="100000">
                                          <p:val>
                                            <p:strVal val="#ppt_y"/>
                                          </p:val>
                                        </p:tav>
                                      </p:tavLst>
                                    </p:anim>
                                    <p:animEffect transition="in" filter="wipe(down)">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42" presetClass="entr" presetSubtype="0" fill="hold" grpId="0" nodeType="withEffect">
                                  <p:stCondLst>
                                    <p:cond delay="5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1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167"/>
                                        </p:tgtEl>
                                        <p:attrNameLst>
                                          <p:attrName>style.visibility</p:attrName>
                                        </p:attrNameLst>
                                      </p:cBhvr>
                                      <p:to>
                                        <p:strVal val="visible"/>
                                      </p:to>
                                    </p:set>
                                    <p:animEffect transition="in" filter="fade">
                                      <p:cBhvr>
                                        <p:cTn id="38" dur="1000"/>
                                        <p:tgtEl>
                                          <p:spTgt spid="167"/>
                                        </p:tgtEl>
                                      </p:cBhvr>
                                    </p:animEffect>
                                  </p:childTnLst>
                                </p:cTn>
                              </p:par>
                              <p:par>
                                <p:cTn id="39" presetID="12" presetClass="entr" presetSubtype="1" fill="hold" grpId="0" nodeType="withEffect">
                                  <p:stCondLst>
                                    <p:cond delay="2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p:tgtEl>
                                          <p:spTgt spid="48"/>
                                        </p:tgtEl>
                                        <p:attrNameLst>
                                          <p:attrName>ppt_y</p:attrName>
                                        </p:attrNameLst>
                                      </p:cBhvr>
                                      <p:tavLst>
                                        <p:tav tm="0">
                                          <p:val>
                                            <p:strVal val="#ppt_y-#ppt_h*1.125000"/>
                                          </p:val>
                                        </p:tav>
                                        <p:tav tm="100000">
                                          <p:val>
                                            <p:strVal val="#ppt_y"/>
                                          </p:val>
                                        </p:tav>
                                      </p:tavLst>
                                    </p:anim>
                                    <p:animEffect transition="in" filter="wipe(down)">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childTnLst>
                                </p:cTn>
                              </p:par>
                              <p:par>
                                <p:cTn id="48" presetID="42" presetClass="entr" presetSubtype="0"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par>
                                <p:cTn id="53" presetID="10" presetClass="entr" presetSubtype="0" fill="hold" nodeType="withEffect">
                                  <p:stCondLst>
                                    <p:cond delay="15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childTnLst>
                                </p:cTn>
                              </p:par>
                              <p:par>
                                <p:cTn id="59" presetID="10" presetClass="entr" presetSubtype="0" fill="hold" nodeType="withEffect">
                                  <p:stCondLst>
                                    <p:cond delay="1500"/>
                                  </p:stCondLst>
                                  <p:childTnLst>
                                    <p:set>
                                      <p:cBhvr>
                                        <p:cTn id="60" dur="1" fill="hold">
                                          <p:stCondLst>
                                            <p:cond delay="0"/>
                                          </p:stCondLst>
                                        </p:cTn>
                                        <p:tgtEl>
                                          <p:spTgt spid="2052"/>
                                        </p:tgtEl>
                                        <p:attrNameLst>
                                          <p:attrName>style.visibility</p:attrName>
                                        </p:attrNameLst>
                                      </p:cBhvr>
                                      <p:to>
                                        <p:strVal val="visible"/>
                                      </p:to>
                                    </p:set>
                                    <p:animEffect transition="in" filter="fade">
                                      <p:cBhvr>
                                        <p:cTn id="61" dur="1000"/>
                                        <p:tgtEl>
                                          <p:spTgt spid="2052"/>
                                        </p:tgtEl>
                                      </p:cBhvr>
                                    </p:animEffect>
                                  </p:childTnLst>
                                </p:cTn>
                              </p:par>
                              <p:par>
                                <p:cTn id="62" presetID="10" presetClass="entr" presetSubtype="0" fill="hold" nodeType="withEffect">
                                  <p:stCondLst>
                                    <p:cond delay="1500"/>
                                  </p:stCondLst>
                                  <p:childTnLst>
                                    <p:set>
                                      <p:cBhvr>
                                        <p:cTn id="63" dur="1" fill="hold">
                                          <p:stCondLst>
                                            <p:cond delay="0"/>
                                          </p:stCondLst>
                                        </p:cTn>
                                        <p:tgtEl>
                                          <p:spTgt spid="147"/>
                                        </p:tgtEl>
                                        <p:attrNameLst>
                                          <p:attrName>style.visibility</p:attrName>
                                        </p:attrNameLst>
                                      </p:cBhvr>
                                      <p:to>
                                        <p:strVal val="visible"/>
                                      </p:to>
                                    </p:set>
                                    <p:animEffect transition="in" filter="fade">
                                      <p:cBhvr>
                                        <p:cTn id="64" dur="1000"/>
                                        <p:tgtEl>
                                          <p:spTgt spid="147"/>
                                        </p:tgtEl>
                                      </p:cBhvr>
                                    </p:animEffect>
                                  </p:childTnLst>
                                </p:cTn>
                              </p:par>
                              <p:par>
                                <p:cTn id="65" presetID="10" presetClass="entr" presetSubtype="0" fill="hold" nodeType="withEffect">
                                  <p:stCondLst>
                                    <p:cond delay="1500"/>
                                  </p:stCondLst>
                                  <p:childTnLst>
                                    <p:set>
                                      <p:cBhvr>
                                        <p:cTn id="66" dur="1" fill="hold">
                                          <p:stCondLst>
                                            <p:cond delay="0"/>
                                          </p:stCondLst>
                                        </p:cTn>
                                        <p:tgtEl>
                                          <p:spTgt spid="152"/>
                                        </p:tgtEl>
                                        <p:attrNameLst>
                                          <p:attrName>style.visibility</p:attrName>
                                        </p:attrNameLst>
                                      </p:cBhvr>
                                      <p:to>
                                        <p:strVal val="visible"/>
                                      </p:to>
                                    </p:set>
                                    <p:animEffect transition="in" filter="fade">
                                      <p:cBhvr>
                                        <p:cTn id="67" dur="1000"/>
                                        <p:tgtEl>
                                          <p:spTgt spid="152"/>
                                        </p:tgtEl>
                                      </p:cBhvr>
                                    </p:animEffect>
                                  </p:childTnLst>
                                </p:cTn>
                              </p:par>
                              <p:par>
                                <p:cTn id="68" presetID="10" presetClass="entr" presetSubtype="0" fill="hold" nodeType="withEffect">
                                  <p:stCondLst>
                                    <p:cond delay="1500"/>
                                  </p:stCondLst>
                                  <p:childTnLst>
                                    <p:set>
                                      <p:cBhvr>
                                        <p:cTn id="69" dur="1" fill="hold">
                                          <p:stCondLst>
                                            <p:cond delay="0"/>
                                          </p:stCondLst>
                                        </p:cTn>
                                        <p:tgtEl>
                                          <p:spTgt spid="157"/>
                                        </p:tgtEl>
                                        <p:attrNameLst>
                                          <p:attrName>style.visibility</p:attrName>
                                        </p:attrNameLst>
                                      </p:cBhvr>
                                      <p:to>
                                        <p:strVal val="visible"/>
                                      </p:to>
                                    </p:set>
                                    <p:animEffect transition="in" filter="fade">
                                      <p:cBhvr>
                                        <p:cTn id="70" dur="1000"/>
                                        <p:tgtEl>
                                          <p:spTgt spid="157"/>
                                        </p:tgtEl>
                                      </p:cBhvr>
                                    </p:animEffect>
                                  </p:childTnLst>
                                </p:cTn>
                              </p:par>
                              <p:par>
                                <p:cTn id="71" presetID="10" presetClass="entr" presetSubtype="0" fill="hold" nodeType="withEffect">
                                  <p:stCondLst>
                                    <p:cond delay="1500"/>
                                  </p:stCondLst>
                                  <p:childTnLst>
                                    <p:set>
                                      <p:cBhvr>
                                        <p:cTn id="72" dur="1" fill="hold">
                                          <p:stCondLst>
                                            <p:cond delay="0"/>
                                          </p:stCondLst>
                                        </p:cTn>
                                        <p:tgtEl>
                                          <p:spTgt spid="162"/>
                                        </p:tgtEl>
                                        <p:attrNameLst>
                                          <p:attrName>style.visibility</p:attrName>
                                        </p:attrNameLst>
                                      </p:cBhvr>
                                      <p:to>
                                        <p:strVal val="visible"/>
                                      </p:to>
                                    </p:set>
                                    <p:animEffect transition="in" filter="fade">
                                      <p:cBhvr>
                                        <p:cTn id="73" dur="1000"/>
                                        <p:tgtEl>
                                          <p:spTgt spid="162"/>
                                        </p:tgtEl>
                                      </p:cBhvr>
                                    </p:animEffect>
                                  </p:childTnLst>
                                </p:cTn>
                              </p:par>
                              <p:par>
                                <p:cTn id="74" presetID="10" presetClass="entr" presetSubtype="0" fill="hold" nodeType="withEffect">
                                  <p:stCondLst>
                                    <p:cond delay="2500"/>
                                  </p:stCondLst>
                                  <p:childTnLst>
                                    <p:set>
                                      <p:cBhvr>
                                        <p:cTn id="75" dur="1" fill="hold">
                                          <p:stCondLst>
                                            <p:cond delay="0"/>
                                          </p:stCondLst>
                                        </p:cTn>
                                        <p:tgtEl>
                                          <p:spTgt spid="142"/>
                                        </p:tgtEl>
                                        <p:attrNameLst>
                                          <p:attrName>style.visibility</p:attrName>
                                        </p:attrNameLst>
                                      </p:cBhvr>
                                      <p:to>
                                        <p:strVal val="visible"/>
                                      </p:to>
                                    </p:set>
                                    <p:animEffect transition="in" filter="fade">
                                      <p:cBhvr>
                                        <p:cTn id="76" dur="1000"/>
                                        <p:tgtEl>
                                          <p:spTgt spid="142"/>
                                        </p:tgtEl>
                                      </p:cBhvr>
                                    </p:animEffect>
                                  </p:childTnLst>
                                </p:cTn>
                              </p:par>
                              <p:par>
                                <p:cTn id="77" presetID="63" presetClass="path" presetSubtype="0" accel="50000" decel="50000" fill="hold" nodeType="withEffect">
                                  <p:stCondLst>
                                    <p:cond delay="2500"/>
                                  </p:stCondLst>
                                  <p:childTnLst>
                                    <p:animMotion origin="layout" path="M -8.33333E-7 -2.59259E-6 L 0.21233 0.0679 " pathEditMode="relative" rAng="0" ptsTypes="AA">
                                      <p:cBhvr>
                                        <p:cTn id="78" dur="2000" fill="hold"/>
                                        <p:tgtEl>
                                          <p:spTgt spid="142"/>
                                        </p:tgtEl>
                                        <p:attrNameLst>
                                          <p:attrName>ppt_x</p:attrName>
                                          <p:attrName>ppt_y</p:attrName>
                                        </p:attrNameLst>
                                      </p:cBhvr>
                                      <p:rCtr x="10608" y="3395"/>
                                    </p:animMotion>
                                  </p:childTnLst>
                                </p:cTn>
                              </p:par>
                              <p:par>
                                <p:cTn id="79" presetID="10" presetClass="entr" presetSubtype="0" fill="hold" nodeType="withEffect">
                                  <p:stCondLst>
                                    <p:cond delay="3000"/>
                                  </p:stCondLst>
                                  <p:childTnLst>
                                    <p:set>
                                      <p:cBhvr>
                                        <p:cTn id="80" dur="1" fill="hold">
                                          <p:stCondLst>
                                            <p:cond delay="0"/>
                                          </p:stCondLst>
                                        </p:cTn>
                                        <p:tgtEl>
                                          <p:spTgt spid="141"/>
                                        </p:tgtEl>
                                        <p:attrNameLst>
                                          <p:attrName>style.visibility</p:attrName>
                                        </p:attrNameLst>
                                      </p:cBhvr>
                                      <p:to>
                                        <p:strVal val="visible"/>
                                      </p:to>
                                    </p:set>
                                    <p:animEffect transition="in" filter="fade">
                                      <p:cBhvr>
                                        <p:cTn id="81" dur="1000"/>
                                        <p:tgtEl>
                                          <p:spTgt spid="141"/>
                                        </p:tgtEl>
                                      </p:cBhvr>
                                    </p:animEffect>
                                  </p:childTnLst>
                                </p:cTn>
                              </p:par>
                              <p:par>
                                <p:cTn id="82" presetID="63" presetClass="path" presetSubtype="0" accel="50000" decel="50000" fill="hold" nodeType="withEffect">
                                  <p:stCondLst>
                                    <p:cond delay="3000"/>
                                  </p:stCondLst>
                                  <p:childTnLst>
                                    <p:animMotion origin="layout" path="M -4.72222E-6 2.83951E-6 L 0.24011 -0.08364 " pathEditMode="relative" rAng="0" ptsTypes="AA">
                                      <p:cBhvr>
                                        <p:cTn id="83" dur="2000" fill="hold"/>
                                        <p:tgtEl>
                                          <p:spTgt spid="141"/>
                                        </p:tgtEl>
                                        <p:attrNameLst>
                                          <p:attrName>ppt_x</p:attrName>
                                          <p:attrName>ppt_y</p:attrName>
                                        </p:attrNameLst>
                                      </p:cBhvr>
                                      <p:rCtr x="11997" y="-4198"/>
                                    </p:animMotion>
                                  </p:childTnLst>
                                </p:cTn>
                              </p:par>
                              <p:par>
                                <p:cTn id="84" presetID="10" presetClass="entr" presetSubtype="0" fill="hold" nodeType="withEffect">
                                  <p:stCondLst>
                                    <p:cond delay="3500"/>
                                  </p:stCondLst>
                                  <p:childTnLst>
                                    <p:set>
                                      <p:cBhvr>
                                        <p:cTn id="85" dur="1" fill="hold">
                                          <p:stCondLst>
                                            <p:cond delay="0"/>
                                          </p:stCondLst>
                                        </p:cTn>
                                        <p:tgtEl>
                                          <p:spTgt spid="138"/>
                                        </p:tgtEl>
                                        <p:attrNameLst>
                                          <p:attrName>style.visibility</p:attrName>
                                        </p:attrNameLst>
                                      </p:cBhvr>
                                      <p:to>
                                        <p:strVal val="visible"/>
                                      </p:to>
                                    </p:set>
                                    <p:animEffect transition="in" filter="fade">
                                      <p:cBhvr>
                                        <p:cTn id="86" dur="1000"/>
                                        <p:tgtEl>
                                          <p:spTgt spid="138"/>
                                        </p:tgtEl>
                                      </p:cBhvr>
                                    </p:animEffect>
                                  </p:childTnLst>
                                </p:cTn>
                              </p:par>
                              <p:par>
                                <p:cTn id="87" presetID="63" presetClass="path" presetSubtype="0" accel="50000" decel="50000" fill="hold" nodeType="withEffect">
                                  <p:stCondLst>
                                    <p:cond delay="3500"/>
                                  </p:stCondLst>
                                  <p:childTnLst>
                                    <p:animMotion origin="layout" path="M 5E-6 -7.40741E-7 L 0.30348 0.06451 " pathEditMode="relative" rAng="0" ptsTypes="AA">
                                      <p:cBhvr>
                                        <p:cTn id="88" dur="2000" fill="hold"/>
                                        <p:tgtEl>
                                          <p:spTgt spid="138"/>
                                        </p:tgtEl>
                                        <p:attrNameLst>
                                          <p:attrName>ppt_x</p:attrName>
                                          <p:attrName>ppt_y</p:attrName>
                                        </p:attrNameLst>
                                      </p:cBhvr>
                                      <p:rCtr x="15174" y="3210"/>
                                    </p:animMotion>
                                  </p:childTnLst>
                                </p:cTn>
                              </p:par>
                              <p:par>
                                <p:cTn id="89" presetID="10" presetClass="entr" presetSubtype="0" fill="hold" nodeType="withEffect">
                                  <p:stCondLst>
                                    <p:cond delay="4000"/>
                                  </p:stCondLst>
                                  <p:childTnLst>
                                    <p:set>
                                      <p:cBhvr>
                                        <p:cTn id="90" dur="1" fill="hold">
                                          <p:stCondLst>
                                            <p:cond delay="0"/>
                                          </p:stCondLst>
                                        </p:cTn>
                                        <p:tgtEl>
                                          <p:spTgt spid="139"/>
                                        </p:tgtEl>
                                        <p:attrNameLst>
                                          <p:attrName>style.visibility</p:attrName>
                                        </p:attrNameLst>
                                      </p:cBhvr>
                                      <p:to>
                                        <p:strVal val="visible"/>
                                      </p:to>
                                    </p:set>
                                    <p:animEffect transition="in" filter="fade">
                                      <p:cBhvr>
                                        <p:cTn id="91" dur="1000"/>
                                        <p:tgtEl>
                                          <p:spTgt spid="139"/>
                                        </p:tgtEl>
                                      </p:cBhvr>
                                    </p:animEffect>
                                  </p:childTnLst>
                                </p:cTn>
                              </p:par>
                              <p:par>
                                <p:cTn id="92" presetID="63" presetClass="path" presetSubtype="0" accel="50000" decel="50000" fill="hold" nodeType="withEffect">
                                  <p:stCondLst>
                                    <p:cond delay="4000"/>
                                  </p:stCondLst>
                                  <p:childTnLst>
                                    <p:animMotion origin="layout" path="M 3.88889E-6 3.7037E-6 L 0.33402 -0.08395 " pathEditMode="relative" rAng="0" ptsTypes="AA">
                                      <p:cBhvr>
                                        <p:cTn id="93" dur="2000" fill="hold"/>
                                        <p:tgtEl>
                                          <p:spTgt spid="139"/>
                                        </p:tgtEl>
                                        <p:attrNameLst>
                                          <p:attrName>ppt_x</p:attrName>
                                          <p:attrName>ppt_y</p:attrName>
                                        </p:attrNameLst>
                                      </p:cBhvr>
                                      <p:rCtr x="16701" y="-4198"/>
                                    </p:animMotion>
                                  </p:childTnLst>
                                </p:cTn>
                              </p:par>
                              <p:par>
                                <p:cTn id="94" presetID="10" presetClass="entr" presetSubtype="0" fill="hold" nodeType="withEffect">
                                  <p:stCondLst>
                                    <p:cond delay="4500"/>
                                  </p:stCondLst>
                                  <p:childTnLst>
                                    <p:set>
                                      <p:cBhvr>
                                        <p:cTn id="95" dur="1" fill="hold">
                                          <p:stCondLst>
                                            <p:cond delay="0"/>
                                          </p:stCondLst>
                                        </p:cTn>
                                        <p:tgtEl>
                                          <p:spTgt spid="144"/>
                                        </p:tgtEl>
                                        <p:attrNameLst>
                                          <p:attrName>style.visibility</p:attrName>
                                        </p:attrNameLst>
                                      </p:cBhvr>
                                      <p:to>
                                        <p:strVal val="visible"/>
                                      </p:to>
                                    </p:set>
                                    <p:animEffect transition="in" filter="fade">
                                      <p:cBhvr>
                                        <p:cTn id="96" dur="1000"/>
                                        <p:tgtEl>
                                          <p:spTgt spid="144"/>
                                        </p:tgtEl>
                                      </p:cBhvr>
                                    </p:animEffect>
                                  </p:childTnLst>
                                </p:cTn>
                              </p:par>
                              <p:par>
                                <p:cTn id="97" presetID="63" presetClass="path" presetSubtype="0" accel="50000" decel="50000" fill="hold" nodeType="withEffect">
                                  <p:stCondLst>
                                    <p:cond delay="4500"/>
                                  </p:stCondLst>
                                  <p:childTnLst>
                                    <p:animMotion origin="layout" path="M -2.22222E-6 -7.40741E-7 L 0.39063 0.06296 " pathEditMode="relative" rAng="0" ptsTypes="AA">
                                      <p:cBhvr>
                                        <p:cTn id="98" dur="2000" fill="hold"/>
                                        <p:tgtEl>
                                          <p:spTgt spid="144"/>
                                        </p:tgtEl>
                                        <p:attrNameLst>
                                          <p:attrName>ppt_x</p:attrName>
                                          <p:attrName>ppt_y</p:attrName>
                                        </p:attrNameLst>
                                      </p:cBhvr>
                                      <p:rCtr x="19531" y="3148"/>
                                    </p:animMotion>
                                  </p:childTnLst>
                                </p:cTn>
                              </p:par>
                              <p:par>
                                <p:cTn id="99" presetID="10" presetClass="entr" presetSubtype="0" fill="hold" nodeType="withEffect">
                                  <p:stCondLst>
                                    <p:cond delay="5000"/>
                                  </p:stCondLst>
                                  <p:childTnLst>
                                    <p:set>
                                      <p:cBhvr>
                                        <p:cTn id="100" dur="1" fill="hold">
                                          <p:stCondLst>
                                            <p:cond delay="0"/>
                                          </p:stCondLst>
                                        </p:cTn>
                                        <p:tgtEl>
                                          <p:spTgt spid="175"/>
                                        </p:tgtEl>
                                        <p:attrNameLst>
                                          <p:attrName>style.visibility</p:attrName>
                                        </p:attrNameLst>
                                      </p:cBhvr>
                                      <p:to>
                                        <p:strVal val="visible"/>
                                      </p:to>
                                    </p:set>
                                    <p:animEffect transition="in" filter="fade">
                                      <p:cBhvr>
                                        <p:cTn id="101" dur="1000"/>
                                        <p:tgtEl>
                                          <p:spTgt spid="175"/>
                                        </p:tgtEl>
                                      </p:cBhvr>
                                    </p:animEffect>
                                  </p:childTnLst>
                                </p:cTn>
                              </p:par>
                              <p:par>
                                <p:cTn id="102" presetID="63" presetClass="path" presetSubtype="0" accel="50000" decel="50000" fill="hold" nodeType="withEffect">
                                  <p:stCondLst>
                                    <p:cond delay="5000"/>
                                  </p:stCondLst>
                                  <p:childTnLst>
                                    <p:animMotion origin="layout" path="M 0.00296 -0.00741 L 0.23941 0.03148 " pathEditMode="relative" rAng="0" ptsTypes="AA">
                                      <p:cBhvr>
                                        <p:cTn id="103" dur="2000" fill="hold"/>
                                        <p:tgtEl>
                                          <p:spTgt spid="175"/>
                                        </p:tgtEl>
                                        <p:attrNameLst>
                                          <p:attrName>ppt_x</p:attrName>
                                          <p:attrName>ppt_y</p:attrName>
                                        </p:attrNameLst>
                                      </p:cBhvr>
                                      <p:rCtr x="11823" y="1944"/>
                                    </p:animMotion>
                                  </p:childTnLst>
                                </p:cTn>
                              </p:par>
                              <p:par>
                                <p:cTn id="104" presetID="10" presetClass="entr" presetSubtype="0" fill="hold" nodeType="withEffect">
                                  <p:stCondLst>
                                    <p:cond delay="5500"/>
                                  </p:stCondLst>
                                  <p:childTnLst>
                                    <p:set>
                                      <p:cBhvr>
                                        <p:cTn id="105" dur="1" fill="hold">
                                          <p:stCondLst>
                                            <p:cond delay="0"/>
                                          </p:stCondLst>
                                        </p:cTn>
                                        <p:tgtEl>
                                          <p:spTgt spid="174"/>
                                        </p:tgtEl>
                                        <p:attrNameLst>
                                          <p:attrName>style.visibility</p:attrName>
                                        </p:attrNameLst>
                                      </p:cBhvr>
                                      <p:to>
                                        <p:strVal val="visible"/>
                                      </p:to>
                                    </p:set>
                                    <p:animEffect transition="in" filter="fade">
                                      <p:cBhvr>
                                        <p:cTn id="106" dur="1000"/>
                                        <p:tgtEl>
                                          <p:spTgt spid="174"/>
                                        </p:tgtEl>
                                      </p:cBhvr>
                                    </p:animEffect>
                                  </p:childTnLst>
                                </p:cTn>
                              </p:par>
                              <p:par>
                                <p:cTn id="107" presetID="63" presetClass="path" presetSubtype="0" accel="50000" decel="50000" fill="hold" nodeType="withEffect">
                                  <p:stCondLst>
                                    <p:cond delay="5500"/>
                                  </p:stCondLst>
                                  <p:childTnLst>
                                    <p:animMotion origin="layout" path="M -0.00138 -0.01389 L 0.23004 0.00648 " pathEditMode="relative" rAng="0" ptsTypes="AA">
                                      <p:cBhvr>
                                        <p:cTn id="108" dur="2000" fill="hold"/>
                                        <p:tgtEl>
                                          <p:spTgt spid="174"/>
                                        </p:tgtEl>
                                        <p:attrNameLst>
                                          <p:attrName>ppt_x</p:attrName>
                                          <p:attrName>ppt_y</p:attrName>
                                        </p:attrNameLst>
                                      </p:cBhvr>
                                      <p:rCtr x="11563" y="1019"/>
                                    </p:animMotion>
                                  </p:childTnLst>
                                </p:cTn>
                              </p:par>
                              <p:par>
                                <p:cTn id="109" presetID="10" presetClass="entr" presetSubtype="0" fill="hold" nodeType="withEffect">
                                  <p:stCondLst>
                                    <p:cond delay="6000"/>
                                  </p:stCondLst>
                                  <p:childTnLst>
                                    <p:set>
                                      <p:cBhvr>
                                        <p:cTn id="110" dur="1" fill="hold">
                                          <p:stCondLst>
                                            <p:cond delay="0"/>
                                          </p:stCondLst>
                                        </p:cTn>
                                        <p:tgtEl>
                                          <p:spTgt spid="172"/>
                                        </p:tgtEl>
                                        <p:attrNameLst>
                                          <p:attrName>style.visibility</p:attrName>
                                        </p:attrNameLst>
                                      </p:cBhvr>
                                      <p:to>
                                        <p:strVal val="visible"/>
                                      </p:to>
                                    </p:set>
                                    <p:animEffect transition="in" filter="fade">
                                      <p:cBhvr>
                                        <p:cTn id="111" dur="1000"/>
                                        <p:tgtEl>
                                          <p:spTgt spid="172"/>
                                        </p:tgtEl>
                                      </p:cBhvr>
                                    </p:animEffect>
                                  </p:childTnLst>
                                </p:cTn>
                              </p:par>
                              <p:par>
                                <p:cTn id="112" presetID="63" presetClass="path" presetSubtype="0" accel="50000" decel="50000" fill="hold" nodeType="withEffect">
                                  <p:stCondLst>
                                    <p:cond delay="6000"/>
                                  </p:stCondLst>
                                  <p:childTnLst>
                                    <p:animMotion origin="layout" path="M -0.00086 -0.00833 L 0.24618 0.02531 " pathEditMode="relative" rAng="0" ptsTypes="AA">
                                      <p:cBhvr>
                                        <p:cTn id="113" dur="2000" fill="hold"/>
                                        <p:tgtEl>
                                          <p:spTgt spid="172"/>
                                        </p:tgtEl>
                                        <p:attrNameLst>
                                          <p:attrName>ppt_x</p:attrName>
                                          <p:attrName>ppt_y</p:attrName>
                                        </p:attrNameLst>
                                      </p:cBhvr>
                                      <p:rCtr x="12344" y="1667"/>
                                    </p:animMotion>
                                  </p:childTnLst>
                                </p:cTn>
                              </p:par>
                              <p:par>
                                <p:cTn id="114" presetID="10" presetClass="entr" presetSubtype="0" fill="hold" nodeType="withEffect">
                                  <p:stCondLst>
                                    <p:cond delay="6500"/>
                                  </p:stCondLst>
                                  <p:childTnLst>
                                    <p:set>
                                      <p:cBhvr>
                                        <p:cTn id="115" dur="1" fill="hold">
                                          <p:stCondLst>
                                            <p:cond delay="0"/>
                                          </p:stCondLst>
                                        </p:cTn>
                                        <p:tgtEl>
                                          <p:spTgt spid="173"/>
                                        </p:tgtEl>
                                        <p:attrNameLst>
                                          <p:attrName>style.visibility</p:attrName>
                                        </p:attrNameLst>
                                      </p:cBhvr>
                                      <p:to>
                                        <p:strVal val="visible"/>
                                      </p:to>
                                    </p:set>
                                    <p:animEffect transition="in" filter="fade">
                                      <p:cBhvr>
                                        <p:cTn id="116" dur="1000"/>
                                        <p:tgtEl>
                                          <p:spTgt spid="173"/>
                                        </p:tgtEl>
                                      </p:cBhvr>
                                    </p:animEffect>
                                  </p:childTnLst>
                                </p:cTn>
                              </p:par>
                              <p:par>
                                <p:cTn id="117" presetID="63" presetClass="path" presetSubtype="0" accel="50000" decel="50000" fill="hold" nodeType="withEffect">
                                  <p:stCondLst>
                                    <p:cond delay="6500"/>
                                  </p:stCondLst>
                                  <p:childTnLst>
                                    <p:animMotion origin="layout" path="M 0.00278 -0.01018 L 0.24844 0.01328 " pathEditMode="relative" rAng="0" ptsTypes="AA">
                                      <p:cBhvr>
                                        <p:cTn id="118" dur="2000" fill="hold"/>
                                        <p:tgtEl>
                                          <p:spTgt spid="173"/>
                                        </p:tgtEl>
                                        <p:attrNameLst>
                                          <p:attrName>ppt_x</p:attrName>
                                          <p:attrName>ppt_y</p:attrName>
                                        </p:attrNameLst>
                                      </p:cBhvr>
                                      <p:rCtr x="12274" y="1173"/>
                                    </p:animMotion>
                                  </p:childTnLst>
                                </p:cTn>
                              </p:par>
                              <p:par>
                                <p:cTn id="119" presetID="10" presetClass="entr" presetSubtype="0" fill="hold" nodeType="withEffect">
                                  <p:stCondLst>
                                    <p:cond delay="7000"/>
                                  </p:stCondLst>
                                  <p:childTnLst>
                                    <p:set>
                                      <p:cBhvr>
                                        <p:cTn id="120" dur="1" fill="hold">
                                          <p:stCondLst>
                                            <p:cond delay="0"/>
                                          </p:stCondLst>
                                        </p:cTn>
                                        <p:tgtEl>
                                          <p:spTgt spid="176"/>
                                        </p:tgtEl>
                                        <p:attrNameLst>
                                          <p:attrName>style.visibility</p:attrName>
                                        </p:attrNameLst>
                                      </p:cBhvr>
                                      <p:to>
                                        <p:strVal val="visible"/>
                                      </p:to>
                                    </p:set>
                                    <p:animEffect transition="in" filter="fade">
                                      <p:cBhvr>
                                        <p:cTn id="121" dur="1000"/>
                                        <p:tgtEl>
                                          <p:spTgt spid="176"/>
                                        </p:tgtEl>
                                      </p:cBhvr>
                                    </p:animEffect>
                                  </p:childTnLst>
                                </p:cTn>
                              </p:par>
                              <p:par>
                                <p:cTn id="122" presetID="63" presetClass="path" presetSubtype="0" accel="50000" decel="50000" fill="hold" nodeType="withEffect">
                                  <p:stCondLst>
                                    <p:cond delay="7000"/>
                                  </p:stCondLst>
                                  <p:childTnLst>
                                    <p:animMotion origin="layout" path="M 0.00121 -0.01543 L 0.23402 0.00833 " pathEditMode="relative" rAng="0" ptsTypes="AA">
                                      <p:cBhvr>
                                        <p:cTn id="123" dur="2000" fill="hold"/>
                                        <p:tgtEl>
                                          <p:spTgt spid="176"/>
                                        </p:tgtEl>
                                        <p:attrNameLst>
                                          <p:attrName>ppt_x</p:attrName>
                                          <p:attrName>ppt_y</p:attrName>
                                        </p:attrNameLst>
                                      </p:cBhvr>
                                      <p:rCtr x="11632" y="1173"/>
                                    </p:animMotion>
                                  </p:childTnLst>
                                </p:cTn>
                              </p:par>
                            </p:childTnLst>
                          </p:cTn>
                        </p:par>
                        <p:par>
                          <p:cTn id="124" fill="hold">
                            <p:stCondLst>
                              <p:cond delay="9000"/>
                            </p:stCondLst>
                            <p:childTnLst>
                              <p:par>
                                <p:cTn id="125" presetID="53" presetClass="entr" presetSubtype="16" fill="hold" nodeType="afterEffect">
                                  <p:stCondLst>
                                    <p:cond delay="0"/>
                                  </p:stCondLst>
                                  <p:childTnLst>
                                    <p:set>
                                      <p:cBhvr>
                                        <p:cTn id="126" dur="1" fill="hold">
                                          <p:stCondLst>
                                            <p:cond delay="0"/>
                                          </p:stCondLst>
                                        </p:cTn>
                                        <p:tgtEl>
                                          <p:spTgt spid="143"/>
                                        </p:tgtEl>
                                        <p:attrNameLst>
                                          <p:attrName>style.visibility</p:attrName>
                                        </p:attrNameLst>
                                      </p:cBhvr>
                                      <p:to>
                                        <p:strVal val="visible"/>
                                      </p:to>
                                    </p:set>
                                    <p:anim calcmode="lin" valueType="num">
                                      <p:cBhvr>
                                        <p:cTn id="127" dur="500" fill="hold"/>
                                        <p:tgtEl>
                                          <p:spTgt spid="143"/>
                                        </p:tgtEl>
                                        <p:attrNameLst>
                                          <p:attrName>ppt_w</p:attrName>
                                        </p:attrNameLst>
                                      </p:cBhvr>
                                      <p:tavLst>
                                        <p:tav tm="0">
                                          <p:val>
                                            <p:fltVal val="0"/>
                                          </p:val>
                                        </p:tav>
                                        <p:tav tm="100000">
                                          <p:val>
                                            <p:strVal val="#ppt_w"/>
                                          </p:val>
                                        </p:tav>
                                      </p:tavLst>
                                    </p:anim>
                                    <p:anim calcmode="lin" valueType="num">
                                      <p:cBhvr>
                                        <p:cTn id="128" dur="500" fill="hold"/>
                                        <p:tgtEl>
                                          <p:spTgt spid="143"/>
                                        </p:tgtEl>
                                        <p:attrNameLst>
                                          <p:attrName>ppt_h</p:attrName>
                                        </p:attrNameLst>
                                      </p:cBhvr>
                                      <p:tavLst>
                                        <p:tav tm="0">
                                          <p:val>
                                            <p:fltVal val="0"/>
                                          </p:val>
                                        </p:tav>
                                        <p:tav tm="100000">
                                          <p:val>
                                            <p:strVal val="#ppt_h"/>
                                          </p:val>
                                        </p:tav>
                                      </p:tavLst>
                                    </p:anim>
                                    <p:animEffect transition="in" filter="fade">
                                      <p:cBhvr>
                                        <p:cTn id="129" dur="500"/>
                                        <p:tgtEl>
                                          <p:spTgt spid="143"/>
                                        </p:tgtEl>
                                      </p:cBhvr>
                                    </p:animEffect>
                                  </p:childTnLst>
                                </p:cTn>
                              </p:par>
                              <p:par>
                                <p:cTn id="130" presetID="53" presetClass="entr" presetSubtype="16" fill="hold" nodeType="withEffect">
                                  <p:stCondLst>
                                    <p:cond delay="0"/>
                                  </p:stCondLst>
                                  <p:childTnLst>
                                    <p:set>
                                      <p:cBhvr>
                                        <p:cTn id="131" dur="1" fill="hold">
                                          <p:stCondLst>
                                            <p:cond delay="0"/>
                                          </p:stCondLst>
                                        </p:cTn>
                                        <p:tgtEl>
                                          <p:spTgt spid="131"/>
                                        </p:tgtEl>
                                        <p:attrNameLst>
                                          <p:attrName>style.visibility</p:attrName>
                                        </p:attrNameLst>
                                      </p:cBhvr>
                                      <p:to>
                                        <p:strVal val="visible"/>
                                      </p:to>
                                    </p:set>
                                    <p:anim calcmode="lin" valueType="num">
                                      <p:cBhvr>
                                        <p:cTn id="132" dur="500" fill="hold"/>
                                        <p:tgtEl>
                                          <p:spTgt spid="131"/>
                                        </p:tgtEl>
                                        <p:attrNameLst>
                                          <p:attrName>ppt_w</p:attrName>
                                        </p:attrNameLst>
                                      </p:cBhvr>
                                      <p:tavLst>
                                        <p:tav tm="0">
                                          <p:val>
                                            <p:fltVal val="0"/>
                                          </p:val>
                                        </p:tav>
                                        <p:tav tm="100000">
                                          <p:val>
                                            <p:strVal val="#ppt_w"/>
                                          </p:val>
                                        </p:tav>
                                      </p:tavLst>
                                    </p:anim>
                                    <p:anim calcmode="lin" valueType="num">
                                      <p:cBhvr>
                                        <p:cTn id="133" dur="500" fill="hold"/>
                                        <p:tgtEl>
                                          <p:spTgt spid="131"/>
                                        </p:tgtEl>
                                        <p:attrNameLst>
                                          <p:attrName>ppt_h</p:attrName>
                                        </p:attrNameLst>
                                      </p:cBhvr>
                                      <p:tavLst>
                                        <p:tav tm="0">
                                          <p:val>
                                            <p:fltVal val="0"/>
                                          </p:val>
                                        </p:tav>
                                        <p:tav tm="100000">
                                          <p:val>
                                            <p:strVal val="#ppt_h"/>
                                          </p:val>
                                        </p:tav>
                                      </p:tavLst>
                                    </p:anim>
                                    <p:animEffect transition="in" filter="fade">
                                      <p:cBhvr>
                                        <p:cTn id="134" dur="500"/>
                                        <p:tgtEl>
                                          <p:spTgt spid="131"/>
                                        </p:tgtEl>
                                      </p:cBhvr>
                                    </p:animEffect>
                                  </p:childTnLst>
                                </p:cTn>
                              </p:par>
                              <p:par>
                                <p:cTn id="135" presetID="53" presetClass="entr" presetSubtype="16" fill="hold" nodeType="withEffect">
                                  <p:stCondLst>
                                    <p:cond delay="0"/>
                                  </p:stCondLst>
                                  <p:childTnLst>
                                    <p:set>
                                      <p:cBhvr>
                                        <p:cTn id="136" dur="1" fill="hold">
                                          <p:stCondLst>
                                            <p:cond delay="0"/>
                                          </p:stCondLst>
                                        </p:cTn>
                                        <p:tgtEl>
                                          <p:spTgt spid="134"/>
                                        </p:tgtEl>
                                        <p:attrNameLst>
                                          <p:attrName>style.visibility</p:attrName>
                                        </p:attrNameLst>
                                      </p:cBhvr>
                                      <p:to>
                                        <p:strVal val="visible"/>
                                      </p:to>
                                    </p:set>
                                    <p:anim calcmode="lin" valueType="num">
                                      <p:cBhvr>
                                        <p:cTn id="137" dur="500" fill="hold"/>
                                        <p:tgtEl>
                                          <p:spTgt spid="134"/>
                                        </p:tgtEl>
                                        <p:attrNameLst>
                                          <p:attrName>ppt_w</p:attrName>
                                        </p:attrNameLst>
                                      </p:cBhvr>
                                      <p:tavLst>
                                        <p:tav tm="0">
                                          <p:val>
                                            <p:fltVal val="0"/>
                                          </p:val>
                                        </p:tav>
                                        <p:tav tm="100000">
                                          <p:val>
                                            <p:strVal val="#ppt_w"/>
                                          </p:val>
                                        </p:tav>
                                      </p:tavLst>
                                    </p:anim>
                                    <p:anim calcmode="lin" valueType="num">
                                      <p:cBhvr>
                                        <p:cTn id="138" dur="500" fill="hold"/>
                                        <p:tgtEl>
                                          <p:spTgt spid="134"/>
                                        </p:tgtEl>
                                        <p:attrNameLst>
                                          <p:attrName>ppt_h</p:attrName>
                                        </p:attrNameLst>
                                      </p:cBhvr>
                                      <p:tavLst>
                                        <p:tav tm="0">
                                          <p:val>
                                            <p:fltVal val="0"/>
                                          </p:val>
                                        </p:tav>
                                        <p:tav tm="100000">
                                          <p:val>
                                            <p:strVal val="#ppt_h"/>
                                          </p:val>
                                        </p:tav>
                                      </p:tavLst>
                                    </p:anim>
                                    <p:animEffect transition="in" filter="fade">
                                      <p:cBhvr>
                                        <p:cTn id="139" dur="500"/>
                                        <p:tgtEl>
                                          <p:spTgt spid="134"/>
                                        </p:tgtEl>
                                      </p:cBhvr>
                                    </p:animEffect>
                                  </p:childTnLst>
                                </p:cTn>
                              </p:par>
                              <p:par>
                                <p:cTn id="140" presetID="53" presetClass="entr" presetSubtype="16" fill="hold" nodeType="withEffect">
                                  <p:stCondLst>
                                    <p:cond delay="0"/>
                                  </p:stCondLst>
                                  <p:childTnLst>
                                    <p:set>
                                      <p:cBhvr>
                                        <p:cTn id="141" dur="1" fill="hold">
                                          <p:stCondLst>
                                            <p:cond delay="0"/>
                                          </p:stCondLst>
                                        </p:cTn>
                                        <p:tgtEl>
                                          <p:spTgt spid="137"/>
                                        </p:tgtEl>
                                        <p:attrNameLst>
                                          <p:attrName>style.visibility</p:attrName>
                                        </p:attrNameLst>
                                      </p:cBhvr>
                                      <p:to>
                                        <p:strVal val="visible"/>
                                      </p:to>
                                    </p:set>
                                    <p:anim calcmode="lin" valueType="num">
                                      <p:cBhvr>
                                        <p:cTn id="142" dur="500" fill="hold"/>
                                        <p:tgtEl>
                                          <p:spTgt spid="137"/>
                                        </p:tgtEl>
                                        <p:attrNameLst>
                                          <p:attrName>ppt_w</p:attrName>
                                        </p:attrNameLst>
                                      </p:cBhvr>
                                      <p:tavLst>
                                        <p:tav tm="0">
                                          <p:val>
                                            <p:fltVal val="0"/>
                                          </p:val>
                                        </p:tav>
                                        <p:tav tm="100000">
                                          <p:val>
                                            <p:strVal val="#ppt_w"/>
                                          </p:val>
                                        </p:tav>
                                      </p:tavLst>
                                    </p:anim>
                                    <p:anim calcmode="lin" valueType="num">
                                      <p:cBhvr>
                                        <p:cTn id="143" dur="500" fill="hold"/>
                                        <p:tgtEl>
                                          <p:spTgt spid="137"/>
                                        </p:tgtEl>
                                        <p:attrNameLst>
                                          <p:attrName>ppt_h</p:attrName>
                                        </p:attrNameLst>
                                      </p:cBhvr>
                                      <p:tavLst>
                                        <p:tav tm="0">
                                          <p:val>
                                            <p:fltVal val="0"/>
                                          </p:val>
                                        </p:tav>
                                        <p:tav tm="100000">
                                          <p:val>
                                            <p:strVal val="#ppt_h"/>
                                          </p:val>
                                        </p:tav>
                                      </p:tavLst>
                                    </p:anim>
                                    <p:animEffect transition="in" filter="fade">
                                      <p:cBhvr>
                                        <p:cTn id="144" dur="500"/>
                                        <p:tgtEl>
                                          <p:spTgt spid="137"/>
                                        </p:tgtEl>
                                      </p:cBhvr>
                                    </p:animEffect>
                                  </p:childTnLst>
                                </p:cTn>
                              </p:par>
                              <p:par>
                                <p:cTn id="145" presetID="53" presetClass="entr" presetSubtype="16" fill="hold" nodeType="withEffect">
                                  <p:stCondLst>
                                    <p:cond delay="0"/>
                                  </p:stCondLst>
                                  <p:childTnLst>
                                    <p:set>
                                      <p:cBhvr>
                                        <p:cTn id="146" dur="1" fill="hold">
                                          <p:stCondLst>
                                            <p:cond delay="0"/>
                                          </p:stCondLst>
                                        </p:cTn>
                                        <p:tgtEl>
                                          <p:spTgt spid="140"/>
                                        </p:tgtEl>
                                        <p:attrNameLst>
                                          <p:attrName>style.visibility</p:attrName>
                                        </p:attrNameLst>
                                      </p:cBhvr>
                                      <p:to>
                                        <p:strVal val="visible"/>
                                      </p:to>
                                    </p:set>
                                    <p:anim calcmode="lin" valueType="num">
                                      <p:cBhvr>
                                        <p:cTn id="147" dur="500" fill="hold"/>
                                        <p:tgtEl>
                                          <p:spTgt spid="140"/>
                                        </p:tgtEl>
                                        <p:attrNameLst>
                                          <p:attrName>ppt_w</p:attrName>
                                        </p:attrNameLst>
                                      </p:cBhvr>
                                      <p:tavLst>
                                        <p:tav tm="0">
                                          <p:val>
                                            <p:fltVal val="0"/>
                                          </p:val>
                                        </p:tav>
                                        <p:tav tm="100000">
                                          <p:val>
                                            <p:strVal val="#ppt_w"/>
                                          </p:val>
                                        </p:tav>
                                      </p:tavLst>
                                    </p:anim>
                                    <p:anim calcmode="lin" valueType="num">
                                      <p:cBhvr>
                                        <p:cTn id="148" dur="500" fill="hold"/>
                                        <p:tgtEl>
                                          <p:spTgt spid="140"/>
                                        </p:tgtEl>
                                        <p:attrNameLst>
                                          <p:attrName>ppt_h</p:attrName>
                                        </p:attrNameLst>
                                      </p:cBhvr>
                                      <p:tavLst>
                                        <p:tav tm="0">
                                          <p:val>
                                            <p:fltVal val="0"/>
                                          </p:val>
                                        </p:tav>
                                        <p:tav tm="100000">
                                          <p:val>
                                            <p:strVal val="#ppt_h"/>
                                          </p:val>
                                        </p:tav>
                                      </p:tavLst>
                                    </p:anim>
                                    <p:animEffect transition="in" filter="fade">
                                      <p:cBhvr>
                                        <p:cTn id="149" dur="500"/>
                                        <p:tgtEl>
                                          <p:spTgt spid="140"/>
                                        </p:tgtEl>
                                      </p:cBhvr>
                                    </p:animEffect>
                                  </p:childTnLst>
                                </p:cTn>
                              </p:par>
                              <p:par>
                                <p:cTn id="150" presetID="53" presetClass="entr" presetSubtype="16" fill="hold" grpId="0" nodeType="withEffect">
                                  <p:stCondLst>
                                    <p:cond delay="500"/>
                                  </p:stCondLst>
                                  <p:childTnLst>
                                    <p:set>
                                      <p:cBhvr>
                                        <p:cTn id="151" dur="1" fill="hold">
                                          <p:stCondLst>
                                            <p:cond delay="0"/>
                                          </p:stCondLst>
                                        </p:cTn>
                                        <p:tgtEl>
                                          <p:spTgt spid="52"/>
                                        </p:tgtEl>
                                        <p:attrNameLst>
                                          <p:attrName>style.visibility</p:attrName>
                                        </p:attrNameLst>
                                      </p:cBhvr>
                                      <p:to>
                                        <p:strVal val="visible"/>
                                      </p:to>
                                    </p:set>
                                    <p:anim calcmode="lin" valueType="num">
                                      <p:cBhvr>
                                        <p:cTn id="152" dur="500" fill="hold"/>
                                        <p:tgtEl>
                                          <p:spTgt spid="52"/>
                                        </p:tgtEl>
                                        <p:attrNameLst>
                                          <p:attrName>ppt_w</p:attrName>
                                        </p:attrNameLst>
                                      </p:cBhvr>
                                      <p:tavLst>
                                        <p:tav tm="0">
                                          <p:val>
                                            <p:fltVal val="0"/>
                                          </p:val>
                                        </p:tav>
                                        <p:tav tm="100000">
                                          <p:val>
                                            <p:strVal val="#ppt_w"/>
                                          </p:val>
                                        </p:tav>
                                      </p:tavLst>
                                    </p:anim>
                                    <p:anim calcmode="lin" valueType="num">
                                      <p:cBhvr>
                                        <p:cTn id="153" dur="500" fill="hold"/>
                                        <p:tgtEl>
                                          <p:spTgt spid="52"/>
                                        </p:tgtEl>
                                        <p:attrNameLst>
                                          <p:attrName>ppt_h</p:attrName>
                                        </p:attrNameLst>
                                      </p:cBhvr>
                                      <p:tavLst>
                                        <p:tav tm="0">
                                          <p:val>
                                            <p:fltVal val="0"/>
                                          </p:val>
                                        </p:tav>
                                        <p:tav tm="100000">
                                          <p:val>
                                            <p:strVal val="#ppt_h"/>
                                          </p:val>
                                        </p:tav>
                                      </p:tavLst>
                                    </p:anim>
                                    <p:animEffect transition="in" filter="fade">
                                      <p:cBhvr>
                                        <p:cTn id="15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25" grpId="0" animBg="1"/>
      <p:bldP spid="51" grpId="0" animBg="1"/>
      <p:bldP spid="24" grpId="0" animBg="1"/>
      <p:bldP spid="26" grpId="0" animBg="1"/>
      <p:bldP spid="20" grpId="0" animBg="1"/>
      <p:bldP spid="167" grpId="0" animBg="1"/>
      <p:bldP spid="168" grpId="0" animBg="1"/>
      <p:bldP spid="2054" grpId="0"/>
      <p:bldP spid="48"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p:cNvSpPr/>
          <p:nvPr/>
        </p:nvSpPr>
        <p:spPr>
          <a:xfrm>
            <a:off x="484188" y="4873763"/>
            <a:ext cx="8178800" cy="200055"/>
          </a:xfrm>
          <a:prstGeom prst="rect">
            <a:avLst/>
          </a:prstGeom>
        </p:spPr>
        <p:txBody>
          <a:bodyPr wrap="square">
            <a:spAutoFit/>
          </a:bodyPr>
          <a:lstStyle/>
          <a:p>
            <a:pPr algn="ctr"/>
            <a:r>
              <a:rPr lang="en-US" sz="700" dirty="0">
                <a:solidFill>
                  <a:schemeClr val="tx2">
                    <a:lumMod val="40000"/>
                    <a:lumOff val="60000"/>
                  </a:schemeClr>
                </a:solidFill>
              </a:rPr>
              <a:t>Source: Verizon Data Breach Report</a:t>
            </a:r>
          </a:p>
        </p:txBody>
      </p:sp>
      <p:sp>
        <p:nvSpPr>
          <p:cNvPr id="71" name="Rectangle 70"/>
          <p:cNvSpPr/>
          <p:nvPr/>
        </p:nvSpPr>
        <p:spPr>
          <a:xfrm>
            <a:off x="6011227" y="1077741"/>
            <a:ext cx="2651760" cy="3660386"/>
          </a:xfrm>
          <a:prstGeom prst="rect">
            <a:avLst/>
          </a:prstGeom>
          <a:solidFill>
            <a:srgbClr val="000000">
              <a:alpha val="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p:nvSpPr>
        <p:spPr>
          <a:xfrm>
            <a:off x="484188" y="1077741"/>
            <a:ext cx="2651760" cy="3660385"/>
          </a:xfrm>
          <a:prstGeom prst="rect">
            <a:avLst/>
          </a:prstGeom>
          <a:solidFill>
            <a:srgbClr val="000000">
              <a:alpha val="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ectangle 77"/>
          <p:cNvSpPr/>
          <p:nvPr/>
        </p:nvSpPr>
        <p:spPr>
          <a:xfrm>
            <a:off x="3244468" y="1077741"/>
            <a:ext cx="2651760" cy="3660386"/>
          </a:xfrm>
          <a:prstGeom prst="rect">
            <a:avLst/>
          </a:prstGeom>
          <a:solidFill>
            <a:srgbClr val="000000">
              <a:alpha val="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p:cNvSpPr/>
          <p:nvPr/>
        </p:nvSpPr>
        <p:spPr>
          <a:xfrm>
            <a:off x="6011227" y="2858607"/>
            <a:ext cx="2651760" cy="496228"/>
          </a:xfrm>
          <a:prstGeom prst="rect">
            <a:avLst/>
          </a:prstGeom>
          <a:gradFill flip="none" rotWithShape="1">
            <a:gsLst>
              <a:gs pos="0">
                <a:schemeClr val="bg2">
                  <a:lumMod val="95000"/>
                  <a:shade val="30000"/>
                  <a:satMod val="115000"/>
                  <a:alpha val="20000"/>
                </a:schemeClr>
              </a:gs>
              <a:gs pos="100000">
                <a:schemeClr val="bg2">
                  <a:lumMod val="95000"/>
                  <a:shade val="100000"/>
                  <a:satMod val="11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itle 1"/>
          <p:cNvSpPr txBox="1">
            <a:spLocks/>
          </p:cNvSpPr>
          <p:nvPr/>
        </p:nvSpPr>
        <p:spPr>
          <a:xfrm>
            <a:off x="6011227" y="4333028"/>
            <a:ext cx="2651760" cy="405100"/>
          </a:xfrm>
          <a:prstGeom prst="rect">
            <a:avLst/>
          </a:prstGeom>
          <a:solidFill>
            <a:schemeClr val="tx1"/>
          </a:solidFill>
        </p:spPr>
        <p:txBody>
          <a:bodyPr vert="horz" lIns="45720" rIns="4572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spc="-20" dirty="0" smtClean="0"/>
              <a:t>The Endpoint Problem</a:t>
            </a:r>
            <a:endParaRPr lang="en-US" sz="2000" spc="-20" dirty="0"/>
          </a:p>
        </p:txBody>
      </p:sp>
      <p:sp>
        <p:nvSpPr>
          <p:cNvPr id="94" name="Title 1"/>
          <p:cNvSpPr txBox="1">
            <a:spLocks/>
          </p:cNvSpPr>
          <p:nvPr/>
        </p:nvSpPr>
        <p:spPr>
          <a:xfrm>
            <a:off x="3244468" y="4333028"/>
            <a:ext cx="2651760" cy="405100"/>
          </a:xfrm>
          <a:prstGeom prst="rect">
            <a:avLst/>
          </a:prstGeom>
          <a:solidFill>
            <a:schemeClr val="tx1"/>
          </a:solidFill>
        </p:spPr>
        <p:txBody>
          <a:bodyPr vert="horz" lIns="0"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Ineffective Detection</a:t>
            </a:r>
            <a:endParaRPr lang="en-US" sz="2000" dirty="0"/>
          </a:p>
        </p:txBody>
      </p:sp>
      <p:sp>
        <p:nvSpPr>
          <p:cNvPr id="95" name="Title 1"/>
          <p:cNvSpPr txBox="1">
            <a:spLocks/>
          </p:cNvSpPr>
          <p:nvPr/>
        </p:nvSpPr>
        <p:spPr>
          <a:xfrm>
            <a:off x="484188" y="4333028"/>
            <a:ext cx="2651760" cy="405100"/>
          </a:xfrm>
          <a:prstGeom prst="rect">
            <a:avLst/>
          </a:prstGeom>
          <a:solidFill>
            <a:schemeClr val="tx1"/>
          </a:solidFill>
        </p:spPr>
        <p:txBody>
          <a:bodyPr vert="horz" anchor="ctr" anchorCtr="0">
            <a:noAutofit/>
          </a:bodyPr>
          <a:lstStyle>
            <a:lvl1pPr algn="l" rtl="0" eaLnBrk="1" latinLnBrk="0" hangingPunct="1">
              <a:lnSpc>
                <a:spcPct val="89000"/>
              </a:lnSpc>
              <a:spcBef>
                <a:spcPct val="0"/>
              </a:spcBef>
              <a:buNone/>
              <a:defRPr kumimoji="0" sz="2800" b="0"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smtClean="0"/>
              <a:t>Advanced Threats</a:t>
            </a:r>
            <a:endParaRPr lang="en-US" sz="2000" dirty="0"/>
          </a:p>
        </p:txBody>
      </p:sp>
      <p:grpSp>
        <p:nvGrpSpPr>
          <p:cNvPr id="128" name="Group 127"/>
          <p:cNvGrpSpPr/>
          <p:nvPr/>
        </p:nvGrpSpPr>
        <p:grpSpPr>
          <a:xfrm>
            <a:off x="653848" y="1189642"/>
            <a:ext cx="2323673" cy="1505720"/>
            <a:chOff x="653848" y="1285054"/>
            <a:chExt cx="2323673" cy="1505720"/>
          </a:xfrm>
          <a:effectLst>
            <a:outerShdw blurRad="63500" sx="102000" sy="102000" algn="ctr" rotWithShape="0">
              <a:prstClr val="black">
                <a:alpha val="40000"/>
              </a:prstClr>
            </a:outerShdw>
          </a:effectLst>
        </p:grpSpPr>
        <p:sp>
          <p:nvSpPr>
            <p:cNvPr id="129" name="Oval 128"/>
            <p:cNvSpPr/>
            <p:nvPr/>
          </p:nvSpPr>
          <p:spPr>
            <a:xfrm>
              <a:off x="2297536" y="1285056"/>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sp>
          <p:nvSpPr>
            <p:cNvPr id="130" name="Oval 129"/>
            <p:cNvSpPr/>
            <p:nvPr/>
          </p:nvSpPr>
          <p:spPr>
            <a:xfrm>
              <a:off x="1484045" y="1285056"/>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sp>
          <p:nvSpPr>
            <p:cNvPr id="131" name="Oval 130"/>
            <p:cNvSpPr/>
            <p:nvPr/>
          </p:nvSpPr>
          <p:spPr>
            <a:xfrm>
              <a:off x="653848" y="1285056"/>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sp>
          <p:nvSpPr>
            <p:cNvPr id="132" name="Oval 131"/>
            <p:cNvSpPr/>
            <p:nvPr/>
          </p:nvSpPr>
          <p:spPr>
            <a:xfrm>
              <a:off x="1891508" y="2105910"/>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sp>
          <p:nvSpPr>
            <p:cNvPr id="133" name="Oval 132"/>
            <p:cNvSpPr/>
            <p:nvPr/>
          </p:nvSpPr>
          <p:spPr>
            <a:xfrm>
              <a:off x="1061311" y="2105910"/>
              <a:ext cx="679985" cy="679985"/>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pic>
          <p:nvPicPr>
            <p:cNvPr id="134" name="Pictur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545" y="1359616"/>
              <a:ext cx="528212" cy="528212"/>
            </a:xfrm>
            <a:prstGeom prst="rect">
              <a:avLst/>
            </a:prstGeom>
          </p:spPr>
        </p:pic>
        <p:pic>
          <p:nvPicPr>
            <p:cNvPr id="135" name="Picture 1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432" y="2057765"/>
              <a:ext cx="733009" cy="733009"/>
            </a:xfrm>
            <a:prstGeom prst="rect">
              <a:avLst/>
            </a:prstGeom>
          </p:spPr>
        </p:pic>
        <p:pic>
          <p:nvPicPr>
            <p:cNvPr id="136" name="Picture 1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000" y="2073151"/>
              <a:ext cx="678205" cy="678205"/>
            </a:xfrm>
            <a:prstGeom prst="rect">
              <a:avLst/>
            </a:prstGeom>
          </p:spPr>
        </p:pic>
        <p:pic>
          <p:nvPicPr>
            <p:cNvPr id="137" name="Picture 1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5900" y="1335313"/>
              <a:ext cx="598427" cy="598427"/>
            </a:xfrm>
            <a:prstGeom prst="rect">
              <a:avLst/>
            </a:prstGeom>
          </p:spPr>
        </p:pic>
        <p:pic>
          <p:nvPicPr>
            <p:cNvPr id="138" name="Picture 1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164" y="1285054"/>
              <a:ext cx="677337" cy="677337"/>
            </a:xfrm>
            <a:prstGeom prst="rect">
              <a:avLst/>
            </a:prstGeom>
          </p:spPr>
        </p:pic>
      </p:grpSp>
      <p:sp>
        <p:nvSpPr>
          <p:cNvPr id="139" name="Rectangle 138"/>
          <p:cNvSpPr/>
          <p:nvPr/>
        </p:nvSpPr>
        <p:spPr>
          <a:xfrm>
            <a:off x="3249295" y="2858607"/>
            <a:ext cx="2651760" cy="496228"/>
          </a:xfrm>
          <a:prstGeom prst="rect">
            <a:avLst/>
          </a:prstGeom>
          <a:gradFill flip="none" rotWithShape="1">
            <a:gsLst>
              <a:gs pos="0">
                <a:schemeClr val="bg2">
                  <a:lumMod val="95000"/>
                  <a:shade val="30000"/>
                  <a:satMod val="115000"/>
                  <a:alpha val="20000"/>
                </a:schemeClr>
              </a:gs>
              <a:gs pos="100000">
                <a:schemeClr val="bg2">
                  <a:lumMod val="95000"/>
                  <a:shade val="100000"/>
                  <a:satMod val="11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Rectangle 139"/>
          <p:cNvSpPr/>
          <p:nvPr/>
        </p:nvSpPr>
        <p:spPr>
          <a:xfrm>
            <a:off x="474771" y="2858607"/>
            <a:ext cx="2651760" cy="496228"/>
          </a:xfrm>
          <a:prstGeom prst="rect">
            <a:avLst/>
          </a:prstGeom>
          <a:gradFill flip="none" rotWithShape="1">
            <a:gsLst>
              <a:gs pos="0">
                <a:schemeClr val="bg2">
                  <a:lumMod val="95000"/>
                  <a:shade val="30000"/>
                  <a:satMod val="115000"/>
                  <a:alpha val="20000"/>
                </a:schemeClr>
              </a:gs>
              <a:gs pos="100000">
                <a:schemeClr val="bg2">
                  <a:lumMod val="95000"/>
                  <a:shade val="100000"/>
                  <a:satMod val="115000"/>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TextBox 142"/>
          <p:cNvSpPr txBox="1"/>
          <p:nvPr/>
        </p:nvSpPr>
        <p:spPr>
          <a:xfrm>
            <a:off x="6011228" y="3444875"/>
            <a:ext cx="2651760" cy="618631"/>
          </a:xfrm>
          <a:prstGeom prst="rect">
            <a:avLst/>
          </a:prstGeom>
          <a:noFill/>
        </p:spPr>
        <p:txBody>
          <a:bodyPr wrap="square" rtlCol="0">
            <a:spAutoFit/>
          </a:bodyPr>
          <a:lstStyle/>
          <a:p>
            <a:pPr algn="ctr">
              <a:lnSpc>
                <a:spcPct val="90000"/>
              </a:lnSpc>
              <a:spcBef>
                <a:spcPts val="600"/>
              </a:spcBef>
            </a:pPr>
            <a:r>
              <a:rPr lang="en-US" sz="1900" dirty="0" smtClean="0">
                <a:solidFill>
                  <a:schemeClr val="tx2"/>
                </a:solidFill>
              </a:rPr>
              <a:t>71% of all breaches </a:t>
            </a:r>
            <a:br>
              <a:rPr lang="en-US" sz="1900" dirty="0" smtClean="0">
                <a:solidFill>
                  <a:schemeClr val="tx2"/>
                </a:solidFill>
              </a:rPr>
            </a:br>
            <a:r>
              <a:rPr lang="en-US" sz="1900" dirty="0" smtClean="0">
                <a:solidFill>
                  <a:schemeClr val="tx2"/>
                </a:solidFill>
              </a:rPr>
              <a:t>start on the endpoint!</a:t>
            </a:r>
            <a:endParaRPr lang="en-US" sz="1900" dirty="0">
              <a:solidFill>
                <a:schemeClr val="tx2"/>
              </a:solidFill>
            </a:endParaRPr>
          </a:p>
        </p:txBody>
      </p:sp>
      <p:pic>
        <p:nvPicPr>
          <p:cNvPr id="144" name="Pictur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306" y="1264411"/>
            <a:ext cx="528212" cy="528212"/>
          </a:xfrm>
          <a:prstGeom prst="rect">
            <a:avLst/>
          </a:prstGeom>
        </p:spPr>
      </p:pic>
      <p:pic>
        <p:nvPicPr>
          <p:cNvPr id="145" name="Picture 1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193" y="1962560"/>
            <a:ext cx="733009" cy="733009"/>
          </a:xfrm>
          <a:prstGeom prst="rect">
            <a:avLst/>
          </a:prstGeom>
        </p:spPr>
      </p:pic>
      <p:pic>
        <p:nvPicPr>
          <p:cNvPr id="146" name="Picture 1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761" y="1977946"/>
            <a:ext cx="678205" cy="678205"/>
          </a:xfrm>
          <a:prstGeom prst="rect">
            <a:avLst/>
          </a:prstGeom>
        </p:spPr>
      </p:pic>
      <p:pic>
        <p:nvPicPr>
          <p:cNvPr id="147" name="Picture 1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5661" y="1240108"/>
            <a:ext cx="598427" cy="598427"/>
          </a:xfrm>
          <a:prstGeom prst="rect">
            <a:avLst/>
          </a:prstGeom>
        </p:spPr>
      </p:pic>
      <p:pic>
        <p:nvPicPr>
          <p:cNvPr id="148" name="Picture 1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925" y="1189849"/>
            <a:ext cx="677337" cy="677337"/>
          </a:xfrm>
          <a:prstGeom prst="rect">
            <a:avLst/>
          </a:prstGeom>
        </p:spPr>
      </p:pic>
      <p:pic>
        <p:nvPicPr>
          <p:cNvPr id="149" name="Picture 1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9438" y="1667110"/>
            <a:ext cx="528212" cy="528212"/>
          </a:xfrm>
          <a:prstGeom prst="rect">
            <a:avLst/>
          </a:prstGeom>
        </p:spPr>
      </p:pic>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741" y="1573314"/>
            <a:ext cx="733009" cy="733009"/>
          </a:xfrm>
          <a:prstGeom prst="rect">
            <a:avLst/>
          </a:prstGeom>
        </p:spPr>
      </p:pic>
      <p:pic>
        <p:nvPicPr>
          <p:cNvPr id="151" name="Picture 1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223" y="1619883"/>
            <a:ext cx="678205" cy="678205"/>
          </a:xfrm>
          <a:prstGeom prst="rect">
            <a:avLst/>
          </a:prstGeom>
        </p:spPr>
      </p:pic>
      <p:pic>
        <p:nvPicPr>
          <p:cNvPr id="152" name="Picture 1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9223" y="1627315"/>
            <a:ext cx="598427" cy="598427"/>
          </a:xfrm>
          <a:prstGeom prst="rect">
            <a:avLst/>
          </a:prstGeom>
        </p:spPr>
      </p:pic>
      <p:pic>
        <p:nvPicPr>
          <p:cNvPr id="153" name="Picture 1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6446" y="1628986"/>
            <a:ext cx="677337" cy="677337"/>
          </a:xfrm>
          <a:prstGeom prst="rect">
            <a:avLst/>
          </a:prstGeom>
        </p:spPr>
      </p:pic>
      <p:grpSp>
        <p:nvGrpSpPr>
          <p:cNvPr id="154" name="Group 153"/>
          <p:cNvGrpSpPr/>
          <p:nvPr/>
        </p:nvGrpSpPr>
        <p:grpSpPr>
          <a:xfrm>
            <a:off x="3843228" y="1217509"/>
            <a:ext cx="1391822" cy="1417320"/>
            <a:chOff x="3843228" y="1312921"/>
            <a:chExt cx="1391822" cy="1417320"/>
          </a:xfrm>
          <a:effectLst>
            <a:outerShdw blurRad="63500" sx="102000" sy="102000" algn="ctr" rotWithShape="0">
              <a:prstClr val="black">
                <a:alpha val="40000"/>
              </a:prstClr>
            </a:outerShdw>
          </a:effectLst>
        </p:grpSpPr>
        <p:pic>
          <p:nvPicPr>
            <p:cNvPr id="155" name="Picture 154"/>
            <p:cNvPicPr>
              <a:picLocks noChangeAspect="1"/>
            </p:cNvPicPr>
            <p:nvPr/>
          </p:nvPicPr>
          <p:blipFill rotWithShape="1">
            <a:blip r:embed="rId8" cstate="print">
              <a:extLst>
                <a:ext uri="{28A0092B-C50C-407E-A947-70E740481C1C}">
                  <a14:useLocalDpi xmlns:a14="http://schemas.microsoft.com/office/drawing/2010/main" val="0"/>
                </a:ext>
              </a:extLst>
            </a:blip>
            <a:srcRect l="4789" r="22629"/>
            <a:stretch/>
          </p:blipFill>
          <p:spPr>
            <a:xfrm>
              <a:off x="3863444" y="1312921"/>
              <a:ext cx="1371605" cy="1417320"/>
            </a:xfrm>
            <a:prstGeom prst="ellipse">
              <a:avLst/>
            </a:prstGeom>
          </p:spPr>
        </p:pic>
        <p:sp>
          <p:nvSpPr>
            <p:cNvPr id="156" name="Oval 155"/>
            <p:cNvSpPr/>
            <p:nvPr/>
          </p:nvSpPr>
          <p:spPr>
            <a:xfrm>
              <a:off x="3843228" y="1330719"/>
              <a:ext cx="1391822" cy="1391818"/>
            </a:xfrm>
            <a:prstGeom prst="ellipse">
              <a:avLst/>
            </a:prstGeom>
            <a:no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grpSp>
      <p:pic>
        <p:nvPicPr>
          <p:cNvPr id="157" name="Picture 156"/>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0713" t="13202" r="23369" b="9964"/>
          <a:stretch/>
        </p:blipFill>
        <p:spPr>
          <a:xfrm>
            <a:off x="6314937" y="1173593"/>
            <a:ext cx="1983996" cy="2054563"/>
          </a:xfrm>
          <a:prstGeom prst="rect">
            <a:avLst/>
          </a:prstGeom>
        </p:spPr>
      </p:pic>
      <p:grpSp>
        <p:nvGrpSpPr>
          <p:cNvPr id="158" name="Group 157"/>
          <p:cNvGrpSpPr>
            <a:grpSpLocks noChangeAspect="1"/>
          </p:cNvGrpSpPr>
          <p:nvPr/>
        </p:nvGrpSpPr>
        <p:grpSpPr>
          <a:xfrm>
            <a:off x="7571900" y="1050733"/>
            <a:ext cx="679985" cy="679985"/>
            <a:chOff x="8954414" y="1153710"/>
            <a:chExt cx="747236" cy="747236"/>
          </a:xfrm>
        </p:grpSpPr>
        <p:sp>
          <p:nvSpPr>
            <p:cNvPr id="159" name="Oval 158"/>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a:outerShdw blurRad="50800" dist="38100" dir="2700000" algn="tl" rotWithShape="0">
                <a:prstClr val="black">
                  <a:alpha val="40000"/>
                </a:prstClr>
              </a:outerShdw>
            </a:effectLst>
          </p:spPr>
          <p:txBody>
            <a:bodyPr lIns="0" tIns="58604" rIns="0" bIns="58604" anchor="ctr"/>
            <a:lstStyle/>
            <a:p>
              <a:endParaRPr lang="en-US" dirty="0"/>
            </a:p>
          </p:txBody>
        </p:sp>
        <p:grpSp>
          <p:nvGrpSpPr>
            <p:cNvPr id="160"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61"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grpSp>
        <p:nvGrpSpPr>
          <p:cNvPr id="163" name="Group 162"/>
          <p:cNvGrpSpPr>
            <a:grpSpLocks noChangeAspect="1"/>
          </p:cNvGrpSpPr>
          <p:nvPr/>
        </p:nvGrpSpPr>
        <p:grpSpPr>
          <a:xfrm>
            <a:off x="6165540" y="1189644"/>
            <a:ext cx="679985" cy="679985"/>
            <a:chOff x="8954414" y="1153710"/>
            <a:chExt cx="747236" cy="747236"/>
          </a:xfrm>
          <a:effectLst>
            <a:outerShdw blurRad="50800" dist="38100" dir="2700000" algn="tl" rotWithShape="0">
              <a:prstClr val="black">
                <a:alpha val="40000"/>
              </a:prstClr>
            </a:outerShdw>
          </a:effectLst>
        </p:grpSpPr>
        <p:sp>
          <p:nvSpPr>
            <p:cNvPr id="164" name="Oval 163"/>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p:spPr>
          <p:txBody>
            <a:bodyPr lIns="0" tIns="58604" rIns="0" bIns="58604" anchor="ctr"/>
            <a:lstStyle/>
            <a:p>
              <a:endParaRPr lang="en-US" dirty="0">
                <a:solidFill>
                  <a:schemeClr val="tx1"/>
                </a:solidFill>
              </a:endParaRPr>
            </a:p>
          </p:txBody>
        </p:sp>
        <p:grpSp>
          <p:nvGrpSpPr>
            <p:cNvPr id="165"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66"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grpSp>
        <p:nvGrpSpPr>
          <p:cNvPr id="168" name="Group 167"/>
          <p:cNvGrpSpPr>
            <a:grpSpLocks noChangeAspect="1"/>
          </p:cNvGrpSpPr>
          <p:nvPr/>
        </p:nvGrpSpPr>
        <p:grpSpPr>
          <a:xfrm>
            <a:off x="6934239" y="1752577"/>
            <a:ext cx="679985" cy="679985"/>
            <a:chOff x="8954414" y="1153710"/>
            <a:chExt cx="747236" cy="747236"/>
          </a:xfrm>
        </p:grpSpPr>
        <p:sp>
          <p:nvSpPr>
            <p:cNvPr id="169" name="Oval 168"/>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a:outerShdw blurRad="63500" sx="102000" sy="102000" algn="ctr" rotWithShape="0">
                <a:prstClr val="black">
                  <a:alpha val="40000"/>
                </a:prstClr>
              </a:outerShdw>
            </a:effectLst>
          </p:spPr>
          <p:txBody>
            <a:bodyPr lIns="0" tIns="58604" rIns="0" bIns="58604" anchor="ctr"/>
            <a:lstStyle/>
            <a:p>
              <a:endParaRPr lang="en-US" dirty="0"/>
            </a:p>
          </p:txBody>
        </p:sp>
        <p:grpSp>
          <p:nvGrpSpPr>
            <p:cNvPr id="170"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71"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grpSp>
        <p:nvGrpSpPr>
          <p:cNvPr id="173" name="Group 172"/>
          <p:cNvGrpSpPr>
            <a:grpSpLocks noChangeAspect="1"/>
          </p:cNvGrpSpPr>
          <p:nvPr/>
        </p:nvGrpSpPr>
        <p:grpSpPr>
          <a:xfrm>
            <a:off x="7762075" y="2219805"/>
            <a:ext cx="679985" cy="679985"/>
            <a:chOff x="8954414" y="1153710"/>
            <a:chExt cx="747236" cy="747236"/>
          </a:xfrm>
        </p:grpSpPr>
        <p:sp>
          <p:nvSpPr>
            <p:cNvPr id="174" name="Oval 173"/>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a:outerShdw blurRad="50800" dist="38100" dir="2700000" algn="tl" rotWithShape="0">
                <a:prstClr val="black">
                  <a:alpha val="40000"/>
                </a:prstClr>
              </a:outerShdw>
            </a:effectLst>
          </p:spPr>
          <p:txBody>
            <a:bodyPr lIns="0" tIns="58604" rIns="0" bIns="58604" anchor="ctr"/>
            <a:lstStyle/>
            <a:p>
              <a:endParaRPr lang="en-US" dirty="0"/>
            </a:p>
          </p:txBody>
        </p:sp>
        <p:grpSp>
          <p:nvGrpSpPr>
            <p:cNvPr id="175"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76"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grpSp>
        <p:nvGrpSpPr>
          <p:cNvPr id="178" name="Group 177"/>
          <p:cNvGrpSpPr>
            <a:grpSpLocks noChangeAspect="1"/>
          </p:cNvGrpSpPr>
          <p:nvPr/>
        </p:nvGrpSpPr>
        <p:grpSpPr>
          <a:xfrm>
            <a:off x="6340820" y="2509815"/>
            <a:ext cx="679985" cy="679985"/>
            <a:chOff x="8954414" y="1153710"/>
            <a:chExt cx="747236" cy="747236"/>
          </a:xfrm>
        </p:grpSpPr>
        <p:sp>
          <p:nvSpPr>
            <p:cNvPr id="179" name="Oval 178"/>
            <p:cNvSpPr/>
            <p:nvPr/>
          </p:nvSpPr>
          <p:spPr>
            <a:xfrm>
              <a:off x="8954414" y="1153710"/>
              <a:ext cx="747236" cy="747236"/>
            </a:xfrm>
            <a:prstGeom prst="ellipse">
              <a:avLst/>
            </a:prstGeom>
            <a:solidFill>
              <a:schemeClr val="bg1"/>
            </a:solidFill>
            <a:ln w="57150" algn="ctr">
              <a:solidFill>
                <a:schemeClr val="accent5"/>
              </a:solidFill>
              <a:miter lim="800000"/>
              <a:headEnd/>
              <a:tailEnd/>
            </a:ln>
            <a:effectLst>
              <a:outerShdw blurRad="50800" dist="38100" dir="2700000" algn="tl" rotWithShape="0">
                <a:prstClr val="black">
                  <a:alpha val="40000"/>
                </a:prstClr>
              </a:outerShdw>
            </a:effectLst>
          </p:spPr>
          <p:txBody>
            <a:bodyPr lIns="0" tIns="58604" rIns="0" bIns="58604" anchor="ctr"/>
            <a:lstStyle/>
            <a:p>
              <a:endParaRPr lang="en-US" dirty="0"/>
            </a:p>
          </p:txBody>
        </p:sp>
        <p:grpSp>
          <p:nvGrpSpPr>
            <p:cNvPr id="180" name="Group 93"/>
            <p:cNvGrpSpPr>
              <a:grpSpLocks/>
            </p:cNvGrpSpPr>
            <p:nvPr/>
          </p:nvGrpSpPr>
          <p:grpSpPr bwMode="auto">
            <a:xfrm>
              <a:off x="8977723" y="1260571"/>
              <a:ext cx="700617" cy="501650"/>
              <a:chOff x="3849" y="3197"/>
              <a:chExt cx="759" cy="561"/>
            </a:xfrm>
            <a:effectLst>
              <a:outerShdw blurRad="63500" sx="102000" sy="102000" algn="ctr" rotWithShape="0">
                <a:prstClr val="black">
                  <a:alpha val="40000"/>
                </a:prstClr>
              </a:outerShdw>
            </a:effectLst>
          </p:grpSpPr>
          <p:pic>
            <p:nvPicPr>
              <p:cNvPr id="181" name="Picture 70" descr="hp_lapt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9" y="3197"/>
                <a:ext cx="7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Rectangle 85"/>
              <p:cNvSpPr>
                <a:spLocks noChangeArrowheads="1"/>
              </p:cNvSpPr>
              <p:nvPr/>
            </p:nvSpPr>
            <p:spPr bwMode="white">
              <a:xfrm>
                <a:off x="3954" y="3226"/>
                <a:ext cx="550" cy="345"/>
              </a:xfrm>
              <a:prstGeom prst="rect">
                <a:avLst/>
              </a:prstGeom>
              <a:solidFill>
                <a:srgbClr val="FFFFF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p:txBody>
          </p:sp>
        </p:grpSp>
      </p:grpSp>
      <p:pic>
        <p:nvPicPr>
          <p:cNvPr id="190" name="Picture 18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4951" y="1216981"/>
            <a:ext cx="463452" cy="463452"/>
          </a:xfrm>
          <a:prstGeom prst="rect">
            <a:avLst/>
          </a:prstGeom>
          <a:effectLst>
            <a:outerShdw blurRad="63500" sx="102000" sy="102000" algn="ctr" rotWithShape="0">
              <a:prstClr val="black">
                <a:alpha val="40000"/>
              </a:prstClr>
            </a:outerShdw>
          </a:effectLst>
        </p:spPr>
      </p:pic>
      <p:pic>
        <p:nvPicPr>
          <p:cNvPr id="191" name="Picture 19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31602" y="1109896"/>
            <a:ext cx="361417" cy="361417"/>
          </a:xfrm>
          <a:prstGeom prst="rect">
            <a:avLst/>
          </a:prstGeom>
          <a:effectLst>
            <a:outerShdw blurRad="63500" sx="102000" sy="102000" algn="ctr" rotWithShape="0">
              <a:prstClr val="black">
                <a:alpha val="40000"/>
              </a:prstClr>
            </a:outerShdw>
          </a:effectLst>
        </p:spPr>
      </p:pic>
      <p:pic>
        <p:nvPicPr>
          <p:cNvPr id="192" name="Picture 1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612" y="1771162"/>
            <a:ext cx="467228" cy="467228"/>
          </a:xfrm>
          <a:prstGeom prst="rect">
            <a:avLst/>
          </a:prstGeom>
          <a:effectLst>
            <a:outerShdw blurRad="63500" sx="102000" sy="102000" algn="ctr" rotWithShape="0">
              <a:prstClr val="black">
                <a:alpha val="40000"/>
              </a:prstClr>
            </a:outerShdw>
          </a:effectLst>
        </p:spPr>
      </p:pic>
      <p:pic>
        <p:nvPicPr>
          <p:cNvPr id="193" name="Picture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5864" y="2240886"/>
            <a:ext cx="431794" cy="431794"/>
          </a:xfrm>
          <a:prstGeom prst="rect">
            <a:avLst/>
          </a:prstGeom>
          <a:effectLst>
            <a:outerShdw blurRad="63500" sx="102000" sy="102000" algn="ctr" rotWithShape="0">
              <a:prstClr val="black">
                <a:alpha val="40000"/>
              </a:prstClr>
            </a:outerShdw>
          </a:effectLst>
        </p:spPr>
      </p:pic>
      <p:pic>
        <p:nvPicPr>
          <p:cNvPr id="194" name="Picture 1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1315" y="2573834"/>
            <a:ext cx="409460" cy="409460"/>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The Problem</a:t>
            </a:r>
            <a:endParaRPr lang="en-US" dirty="0"/>
          </a:p>
        </p:txBody>
      </p:sp>
      <p:sp>
        <p:nvSpPr>
          <p:cNvPr id="81" name="TextBox 80"/>
          <p:cNvSpPr txBox="1"/>
          <p:nvPr/>
        </p:nvSpPr>
        <p:spPr>
          <a:xfrm>
            <a:off x="653848" y="3033049"/>
            <a:ext cx="2323673" cy="1209562"/>
          </a:xfrm>
          <a:prstGeom prst="rect">
            <a:avLst/>
          </a:prstGeom>
          <a:noFill/>
        </p:spPr>
        <p:txBody>
          <a:bodyPr wrap="square" rtlCol="0">
            <a:spAutoFit/>
          </a:bodyPr>
          <a:lstStyle/>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Polymorphic</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Targeted</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Zero Day</a:t>
            </a:r>
          </a:p>
          <a:p>
            <a:pPr marL="285750" indent="-285750">
              <a:lnSpc>
                <a:spcPct val="90000"/>
              </a:lnSpc>
              <a:spcBef>
                <a:spcPts val="600"/>
              </a:spcBef>
              <a:buClr>
                <a:schemeClr val="accent1"/>
              </a:buClr>
              <a:buFont typeface="Arial" panose="020B0604020202020204" pitchFamily="34" charset="0"/>
              <a:buChar char="•"/>
            </a:pPr>
            <a:endParaRPr lang="en-US" sz="1600" dirty="0">
              <a:solidFill>
                <a:schemeClr val="tx2"/>
              </a:solidFill>
            </a:endParaRPr>
          </a:p>
        </p:txBody>
      </p:sp>
      <p:sp>
        <p:nvSpPr>
          <p:cNvPr id="82" name="TextBox 81"/>
          <p:cNvSpPr txBox="1"/>
          <p:nvPr/>
        </p:nvSpPr>
        <p:spPr>
          <a:xfrm>
            <a:off x="3386610" y="3033049"/>
            <a:ext cx="2509618" cy="1508105"/>
          </a:xfrm>
          <a:prstGeom prst="rect">
            <a:avLst/>
          </a:prstGeom>
          <a:noFill/>
        </p:spPr>
        <p:txBody>
          <a:bodyPr wrap="square" rtlCol="0">
            <a:spAutoFit/>
          </a:bodyPr>
          <a:lstStyle/>
          <a:p>
            <a:pPr>
              <a:lnSpc>
                <a:spcPct val="90000"/>
              </a:lnSpc>
              <a:spcBef>
                <a:spcPts val="600"/>
              </a:spcBef>
            </a:pPr>
            <a:r>
              <a:rPr lang="en-US" sz="1600" dirty="0" smtClean="0">
                <a:solidFill>
                  <a:schemeClr val="tx2"/>
                </a:solidFill>
              </a:rPr>
              <a:t>Pattern-Matching</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Only known</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Many false positives</a:t>
            </a:r>
          </a:p>
          <a:p>
            <a:pPr marL="115888" indent="-115888">
              <a:lnSpc>
                <a:spcPct val="90000"/>
              </a:lnSpc>
              <a:spcBef>
                <a:spcPts val="600"/>
              </a:spcBef>
              <a:buClr>
                <a:schemeClr val="accent1"/>
              </a:buClr>
              <a:buFont typeface="Arial" panose="020B0604020202020204" pitchFamily="34" charset="0"/>
              <a:buChar char="•"/>
            </a:pPr>
            <a:r>
              <a:rPr lang="en-US" sz="1600" dirty="0" smtClean="0">
                <a:solidFill>
                  <a:schemeClr val="tx2"/>
                </a:solidFill>
              </a:rPr>
              <a:t>Costly remediation</a:t>
            </a:r>
          </a:p>
          <a:p>
            <a:pPr marL="285750" indent="-285750">
              <a:lnSpc>
                <a:spcPct val="90000"/>
              </a:lnSpc>
              <a:spcBef>
                <a:spcPts val="600"/>
              </a:spcBef>
              <a:buFont typeface="Wingdings" panose="05000000000000000000" pitchFamily="2" charset="2"/>
              <a:buChar char="§"/>
            </a:pPr>
            <a:endParaRPr lang="en-US" sz="1600" dirty="0">
              <a:solidFill>
                <a:schemeClr val="tx2"/>
              </a:solidFill>
            </a:endParaRPr>
          </a:p>
        </p:txBody>
      </p:sp>
      <p:sp>
        <p:nvSpPr>
          <p:cNvPr id="3" name="Rectangle 2"/>
          <p:cNvSpPr/>
          <p:nvPr/>
        </p:nvSpPr>
        <p:spPr>
          <a:xfrm>
            <a:off x="0" y="928803"/>
            <a:ext cx="9144000" cy="3850423"/>
          </a:xfrm>
          <a:prstGeom prst="rect">
            <a:avLst/>
          </a:prstGeom>
          <a:solidFill>
            <a:srgbClr val="FFFFFF">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148169" y="1016228"/>
            <a:ext cx="3486054" cy="3762998"/>
            <a:chOff x="2148169" y="1016228"/>
            <a:chExt cx="3486054" cy="3762998"/>
          </a:xfrm>
        </p:grpSpPr>
        <p:sp>
          <p:nvSpPr>
            <p:cNvPr id="34" name="Freeform 26"/>
            <p:cNvSpPr>
              <a:spLocks/>
            </p:cNvSpPr>
            <p:nvPr/>
          </p:nvSpPr>
          <p:spPr bwMode="auto">
            <a:xfrm rot="16200000" flipH="1">
              <a:off x="1903133" y="1261264"/>
              <a:ext cx="3762998" cy="3272926"/>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solidFill>
              <a:srgbClr val="000000">
                <a:alpha val="75000"/>
              </a:srgbClr>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2245436" y="1873205"/>
              <a:ext cx="3388787" cy="1948226"/>
            </a:xfrm>
            <a:prstGeom prst="rect">
              <a:avLst/>
            </a:prstGeom>
            <a:noFill/>
          </p:spPr>
          <p:txBody>
            <a:bodyPr wrap="square" rtlCol="0">
              <a:spAutoFit/>
            </a:bodyPr>
            <a:lstStyle/>
            <a:p>
              <a:pPr marL="114300" indent="-114300">
                <a:lnSpc>
                  <a:spcPct val="90000"/>
                </a:lnSpc>
              </a:pPr>
              <a:r>
                <a:rPr lang="en-US" sz="4400" dirty="0" smtClean="0">
                  <a:solidFill>
                    <a:srgbClr val="F68922"/>
                  </a:solidFill>
                </a:rPr>
                <a:t>“</a:t>
              </a:r>
              <a:r>
                <a:rPr lang="en-US" sz="3000" dirty="0" smtClean="0">
                  <a:solidFill>
                    <a:schemeClr val="bg1"/>
                  </a:solidFill>
                </a:rPr>
                <a:t>Anti-virus is dead. It catches only </a:t>
              </a:r>
              <a:r>
                <a:rPr lang="en-US" sz="3000" b="1" dirty="0" smtClean="0">
                  <a:solidFill>
                    <a:schemeClr val="bg1"/>
                  </a:solidFill>
                </a:rPr>
                <a:t>45% </a:t>
              </a:r>
              <a:r>
                <a:rPr lang="en-US" sz="3000" dirty="0" smtClean="0">
                  <a:solidFill>
                    <a:schemeClr val="bg1"/>
                  </a:solidFill>
                </a:rPr>
                <a:t>of cyber-attacks. </a:t>
              </a:r>
              <a:endParaRPr lang="en-US" sz="3000" dirty="0">
                <a:solidFill>
                  <a:schemeClr val="bg1"/>
                </a:solidFill>
              </a:endParaRPr>
            </a:p>
          </p:txBody>
        </p:sp>
        <p:sp>
          <p:nvSpPr>
            <p:cNvPr id="5" name="Rectangle 4"/>
            <p:cNvSpPr/>
            <p:nvPr/>
          </p:nvSpPr>
          <p:spPr>
            <a:xfrm>
              <a:off x="4706610" y="3212820"/>
              <a:ext cx="372218" cy="769441"/>
            </a:xfrm>
            <a:prstGeom prst="rect">
              <a:avLst/>
            </a:prstGeom>
          </p:spPr>
          <p:txBody>
            <a:bodyPr wrap="none">
              <a:spAutoFit/>
            </a:bodyPr>
            <a:lstStyle/>
            <a:p>
              <a:r>
                <a:rPr lang="en-US" sz="4400" dirty="0">
                  <a:solidFill>
                    <a:srgbClr val="F68922"/>
                  </a:solidFill>
                </a:rPr>
                <a:t>”</a:t>
              </a:r>
            </a:p>
          </p:txBody>
        </p:sp>
      </p:grpSp>
      <p:grpSp>
        <p:nvGrpSpPr>
          <p:cNvPr id="10" name="Group 9"/>
          <p:cNvGrpSpPr/>
          <p:nvPr/>
        </p:nvGrpSpPr>
        <p:grpSpPr>
          <a:xfrm>
            <a:off x="5492553" y="2707335"/>
            <a:ext cx="1532770" cy="1499011"/>
            <a:chOff x="5492553" y="2707335"/>
            <a:chExt cx="1532770" cy="1499011"/>
          </a:xfrm>
        </p:grpSpPr>
        <p:sp>
          <p:nvSpPr>
            <p:cNvPr id="47" name="Freeform 26"/>
            <p:cNvSpPr>
              <a:spLocks/>
            </p:cNvSpPr>
            <p:nvPr/>
          </p:nvSpPr>
          <p:spPr bwMode="auto">
            <a:xfrm rot="16200000" flipH="1">
              <a:off x="5395674" y="2804947"/>
              <a:ext cx="1499011" cy="1303788"/>
            </a:xfrm>
            <a:custGeom>
              <a:avLst/>
              <a:gdLst/>
              <a:ahLst/>
              <a:cxnLst>
                <a:cxn ang="0">
                  <a:pos x="55" y="187"/>
                </a:cxn>
                <a:cxn ang="0">
                  <a:pos x="0" y="95"/>
                </a:cxn>
                <a:cxn ang="0">
                  <a:pos x="55" y="0"/>
                </a:cxn>
                <a:cxn ang="0">
                  <a:pos x="161" y="0"/>
                </a:cxn>
                <a:cxn ang="0">
                  <a:pos x="215" y="95"/>
                </a:cxn>
                <a:cxn ang="0">
                  <a:pos x="161" y="187"/>
                </a:cxn>
                <a:cxn ang="0">
                  <a:pos x="55" y="187"/>
                </a:cxn>
              </a:cxnLst>
              <a:rect l="0" t="0" r="r" b="b"/>
              <a:pathLst>
                <a:path w="215" h="187">
                  <a:moveTo>
                    <a:pt x="55" y="187"/>
                  </a:moveTo>
                  <a:lnTo>
                    <a:pt x="0" y="95"/>
                  </a:lnTo>
                  <a:lnTo>
                    <a:pt x="55" y="0"/>
                  </a:lnTo>
                  <a:lnTo>
                    <a:pt x="161" y="0"/>
                  </a:lnTo>
                  <a:lnTo>
                    <a:pt x="215" y="95"/>
                  </a:lnTo>
                  <a:lnTo>
                    <a:pt x="161" y="187"/>
                  </a:lnTo>
                  <a:lnTo>
                    <a:pt x="55" y="187"/>
                  </a:lnTo>
                  <a:close/>
                </a:path>
              </a:pathLst>
            </a:custGeom>
            <a:solidFill>
              <a:schemeClr val="bg2">
                <a:lumMod val="85000"/>
                <a:alpha val="80000"/>
              </a:schemeClr>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49" name="TextBox 48"/>
            <p:cNvSpPr txBox="1"/>
            <p:nvPr/>
          </p:nvSpPr>
          <p:spPr>
            <a:xfrm>
              <a:off x="5492553" y="3052856"/>
              <a:ext cx="1532770" cy="812530"/>
            </a:xfrm>
            <a:prstGeom prst="rect">
              <a:avLst/>
            </a:prstGeom>
            <a:noFill/>
          </p:spPr>
          <p:txBody>
            <a:bodyPr wrap="square" rtlCol="0">
              <a:spAutoFit/>
            </a:bodyPr>
            <a:lstStyle/>
            <a:p>
              <a:pPr>
                <a:lnSpc>
                  <a:spcPct val="90000"/>
                </a:lnSpc>
              </a:pPr>
              <a:r>
                <a:rPr lang="en-US" sz="2000" dirty="0" smtClean="0"/>
                <a:t>Brian Dye</a:t>
              </a:r>
              <a:br>
                <a:rPr lang="en-US" sz="2000" dirty="0" smtClean="0"/>
              </a:br>
              <a:r>
                <a:rPr lang="en-US" sz="1600" dirty="0" smtClean="0"/>
                <a:t>SVP, Symantec</a:t>
              </a:r>
              <a:endParaRPr lang="en-US" sz="1600" dirty="0"/>
            </a:p>
          </p:txBody>
        </p:sp>
      </p:grpSp>
    </p:spTree>
    <p:extLst>
      <p:ext uri="{BB962C8B-B14F-4D97-AF65-F5344CB8AC3E}">
        <p14:creationId xmlns:p14="http://schemas.microsoft.com/office/powerpoint/2010/main" val="22977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0" y="1912664"/>
            <a:ext cx="9144000" cy="3230835"/>
          </a:xfrm>
          <a:prstGeom prst="rect">
            <a:avLst/>
          </a:prstGeom>
          <a:gradFill rotWithShape="1">
            <a:gsLst>
              <a:gs pos="0">
                <a:srgbClr val="CCCCCC">
                  <a:alpha val="50000"/>
                </a:srgbClr>
              </a:gs>
              <a:gs pos="100000">
                <a:schemeClr val="bg1"/>
              </a:gs>
            </a:gsLst>
            <a:lin ang="5400000" scaled="1"/>
          </a:gra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89" b="96782" l="5345" r="91552">
                        <a14:foregroundMark x1="10172" y1="76092" x2="37241" y2="72184"/>
                        <a14:foregroundMark x1="11207" y1="74253" x2="22414" y2="74943"/>
                        <a14:foregroundMark x1="9483" y1="73103" x2="14828" y2="74253"/>
                        <a14:foregroundMark x1="9310" y1="74713" x2="14483" y2="74713"/>
                        <a14:foregroundMark x1="8793" y1="73563" x2="10862" y2="74483"/>
                        <a14:foregroundMark x1="8793" y1="73333" x2="9655" y2="77241"/>
                        <a14:foregroundMark x1="13103" y1="72414" x2="9483" y2="72414"/>
                        <a14:foregroundMark x1="8621" y1="74483" x2="9138" y2="76782"/>
                        <a14:foregroundMark x1="13276" y1="78391" x2="18276" y2="78391"/>
                        <a14:foregroundMark x1="10345" y1="78621" x2="25172" y2="76322"/>
                        <a14:foregroundMark x1="8276" y1="73103" x2="13448" y2="72414"/>
                        <a14:foregroundMark x1="9483" y1="79310" x2="17069" y2="78391"/>
                        <a14:foregroundMark x1="9483" y1="78851" x2="8621" y2="74943"/>
                      </a14:backgroundRemoval>
                    </a14:imgEffect>
                  </a14:imgLayer>
                </a14:imgProps>
              </a:ext>
              <a:ext uri="{28A0092B-C50C-407E-A947-70E740481C1C}">
                <a14:useLocalDpi xmlns:a14="http://schemas.microsoft.com/office/drawing/2010/main" val="0"/>
              </a:ext>
            </a:extLst>
          </a:blip>
          <a:srcRect b="4684"/>
          <a:stretch/>
        </p:blipFill>
        <p:spPr bwMode="auto">
          <a:xfrm>
            <a:off x="2191296" y="321824"/>
            <a:ext cx="4996542" cy="3571874"/>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75000"/>
                <a:tint val="45000"/>
                <a:satMod val="400000"/>
              </a:schemeClr>
            </a:duotone>
            <a:extLst>
              <a:ext uri="{BEBA8EAE-BF5A-486C-A8C5-ECC9F3942E4B}">
                <a14:imgProps xmlns:a14="http://schemas.microsoft.com/office/drawing/2010/main">
                  <a14:imgLayer r:embed="rId5">
                    <a14:imgEffect>
                      <a14:backgroundRemoval t="0" b="100000" l="0" r="100000">
                        <a14:foregroundMark x1="60286" y1="47957" x2="50857" y2="33763"/>
                        <a14:foregroundMark x1="23429" y1="58925" x2="43714" y2="60430"/>
                        <a14:foregroundMark x1="32286" y1="69247" x2="44857" y2="68817"/>
                        <a14:foregroundMark x1="89429" y1="64086" x2="93714" y2="57634"/>
                        <a14:foregroundMark x1="76571" y1="70323" x2="82857" y2="67312"/>
                        <a14:foregroundMark x1="78571" y1="52903" x2="82571" y2="52688"/>
                        <a14:foregroundMark x1="32857" y1="78065" x2="50000" y2="78925"/>
                        <a14:foregroundMark x1="8000" y1="86882" x2="40571" y2="89892"/>
                        <a14:foregroundMark x1="62857" y1="94194" x2="78571" y2="92473"/>
                      </a14:backgroundRemoval>
                    </a14:imgEffect>
                    <a14:imgEffect>
                      <a14:artisticPastelsSmooth/>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962400" y="225741"/>
            <a:ext cx="1473811" cy="1958063"/>
          </a:xfrm>
          <a:prstGeom prst="rect">
            <a:avLst/>
          </a:prstGeom>
          <a:noFill/>
          <a:ln>
            <a:noFill/>
          </a:ln>
          <a:effectLst>
            <a:softEdge rad="0"/>
          </a:effectLst>
          <a:scene3d>
            <a:camera prst="orthographicFront">
              <a:rot lat="300000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0"/>
          <p:cNvSpPr>
            <a:spLocks noGrp="1"/>
          </p:cNvSpPr>
          <p:nvPr>
            <p:ph type="sldNum" sz="quarter" idx="4"/>
          </p:nvPr>
        </p:nvSpPr>
        <p:spPr>
          <a:xfrm>
            <a:off x="6614160" y="4828473"/>
            <a:ext cx="2133600" cy="274637"/>
          </a:xfrm>
          <a:prstGeom prst="rect">
            <a:avLst/>
          </a:prstGeom>
        </p:spPr>
        <p:txBody>
          <a:bodyPr vert="horz" lIns="91440" tIns="45720" rIns="91440" bIns="45720" rtlCol="0" anchor="ctr"/>
          <a:lstStyle>
            <a:lvl1pPr algn="r">
              <a:defRPr sz="900">
                <a:solidFill>
                  <a:schemeClr val="bg1">
                    <a:lumMod val="65000"/>
                  </a:schemeClr>
                </a:solidFill>
              </a:defRPr>
            </a:lvl1pPr>
          </a:lstStyle>
          <a:p>
            <a:fld id="{78EDB186-E548-4B74-B268-7B486CA3B678}" type="slidenum">
              <a:rPr lang="en-US" smtClean="0"/>
              <a:pPr/>
              <a:t>6</a:t>
            </a:fld>
            <a:endParaRPr lang="en-US" dirty="0"/>
          </a:p>
        </p:txBody>
      </p:sp>
      <p:grpSp>
        <p:nvGrpSpPr>
          <p:cNvPr id="7" name="Group 6"/>
          <p:cNvGrpSpPr/>
          <p:nvPr/>
        </p:nvGrpSpPr>
        <p:grpSpPr bwMode="gray">
          <a:xfrm>
            <a:off x="467476" y="4796972"/>
            <a:ext cx="226302" cy="260764"/>
            <a:chOff x="467476" y="589876"/>
            <a:chExt cx="447664" cy="515836"/>
          </a:xfrm>
        </p:grpSpPr>
        <p:sp>
          <p:nvSpPr>
            <p:cNvPr id="8" name="Freeform 6"/>
            <p:cNvSpPr>
              <a:spLocks/>
            </p:cNvSpPr>
            <p:nvPr userDrawn="1"/>
          </p:nvSpPr>
          <p:spPr bwMode="gray">
            <a:xfrm>
              <a:off x="467476" y="589876"/>
              <a:ext cx="447664" cy="515836"/>
            </a:xfrm>
            <a:custGeom>
              <a:avLst/>
              <a:gdLst>
                <a:gd name="T0" fmla="*/ 165 w 167"/>
                <a:gd name="T1" fmla="*/ 47 h 192"/>
                <a:gd name="T2" fmla="*/ 85 w 167"/>
                <a:gd name="T3" fmla="*/ 1 h 192"/>
                <a:gd name="T4" fmla="*/ 82 w 167"/>
                <a:gd name="T5" fmla="*/ 1 h 192"/>
                <a:gd name="T6" fmla="*/ 1 w 167"/>
                <a:gd name="T7" fmla="*/ 47 h 192"/>
                <a:gd name="T8" fmla="*/ 0 w 167"/>
                <a:gd name="T9" fmla="*/ 50 h 192"/>
                <a:gd name="T10" fmla="*/ 0 w 167"/>
                <a:gd name="T11" fmla="*/ 143 h 192"/>
                <a:gd name="T12" fmla="*/ 1 w 167"/>
                <a:gd name="T13" fmla="*/ 145 h 192"/>
                <a:gd name="T14" fmla="*/ 82 w 167"/>
                <a:gd name="T15" fmla="*/ 192 h 192"/>
                <a:gd name="T16" fmla="*/ 83 w 167"/>
                <a:gd name="T17" fmla="*/ 192 h 192"/>
                <a:gd name="T18" fmla="*/ 85 w 167"/>
                <a:gd name="T19" fmla="*/ 192 h 192"/>
                <a:gd name="T20" fmla="*/ 165 w 167"/>
                <a:gd name="T21" fmla="*/ 145 h 192"/>
                <a:gd name="T22" fmla="*/ 167 w 167"/>
                <a:gd name="T23" fmla="*/ 143 h 192"/>
                <a:gd name="T24" fmla="*/ 167 w 167"/>
                <a:gd name="T25" fmla="*/ 50 h 192"/>
                <a:gd name="T26" fmla="*/ 165 w 167"/>
                <a:gd name="T27" fmla="*/ 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92">
                  <a:moveTo>
                    <a:pt x="165" y="47"/>
                  </a:moveTo>
                  <a:cubicBezTo>
                    <a:pt x="85" y="1"/>
                    <a:pt x="85" y="1"/>
                    <a:pt x="85" y="1"/>
                  </a:cubicBezTo>
                  <a:cubicBezTo>
                    <a:pt x="84" y="0"/>
                    <a:pt x="83" y="0"/>
                    <a:pt x="82" y="1"/>
                  </a:cubicBezTo>
                  <a:cubicBezTo>
                    <a:pt x="1" y="47"/>
                    <a:pt x="1" y="47"/>
                    <a:pt x="1" y="47"/>
                  </a:cubicBezTo>
                  <a:cubicBezTo>
                    <a:pt x="0" y="48"/>
                    <a:pt x="0" y="49"/>
                    <a:pt x="0" y="50"/>
                  </a:cubicBezTo>
                  <a:cubicBezTo>
                    <a:pt x="0" y="143"/>
                    <a:pt x="0" y="143"/>
                    <a:pt x="0" y="143"/>
                  </a:cubicBezTo>
                  <a:cubicBezTo>
                    <a:pt x="0" y="144"/>
                    <a:pt x="0" y="145"/>
                    <a:pt x="1" y="145"/>
                  </a:cubicBezTo>
                  <a:cubicBezTo>
                    <a:pt x="82" y="192"/>
                    <a:pt x="82" y="192"/>
                    <a:pt x="82" y="192"/>
                  </a:cubicBezTo>
                  <a:cubicBezTo>
                    <a:pt x="82" y="192"/>
                    <a:pt x="83" y="192"/>
                    <a:pt x="83" y="192"/>
                  </a:cubicBezTo>
                  <a:cubicBezTo>
                    <a:pt x="84" y="192"/>
                    <a:pt x="84" y="192"/>
                    <a:pt x="85" y="192"/>
                  </a:cubicBezTo>
                  <a:cubicBezTo>
                    <a:pt x="165" y="145"/>
                    <a:pt x="165" y="145"/>
                    <a:pt x="165" y="145"/>
                  </a:cubicBezTo>
                  <a:cubicBezTo>
                    <a:pt x="166" y="145"/>
                    <a:pt x="167" y="144"/>
                    <a:pt x="167" y="143"/>
                  </a:cubicBezTo>
                  <a:cubicBezTo>
                    <a:pt x="167" y="50"/>
                    <a:pt x="167" y="50"/>
                    <a:pt x="167" y="50"/>
                  </a:cubicBezTo>
                  <a:cubicBezTo>
                    <a:pt x="167" y="49"/>
                    <a:pt x="166" y="48"/>
                    <a:pt x="165" y="47"/>
                  </a:cubicBezTo>
                </a:path>
              </a:pathLst>
            </a:custGeom>
            <a:solidFill>
              <a:srgbClr val="F68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7"/>
            <p:cNvSpPr>
              <a:spLocks noEditPoints="1"/>
            </p:cNvSpPr>
            <p:nvPr userDrawn="1"/>
          </p:nvSpPr>
          <p:spPr bwMode="gray">
            <a:xfrm>
              <a:off x="548146" y="737582"/>
              <a:ext cx="171567" cy="222696"/>
            </a:xfrm>
            <a:custGeom>
              <a:avLst/>
              <a:gdLst>
                <a:gd name="T0" fmla="*/ 54 w 64"/>
                <a:gd name="T1" fmla="*/ 40 h 83"/>
                <a:gd name="T2" fmla="*/ 62 w 64"/>
                <a:gd name="T3" fmla="*/ 24 h 83"/>
                <a:gd name="T4" fmla="*/ 52 w 64"/>
                <a:gd name="T5" fmla="*/ 5 h 83"/>
                <a:gd name="T6" fmla="*/ 33 w 64"/>
                <a:gd name="T7" fmla="*/ 0 h 83"/>
                <a:gd name="T8" fmla="*/ 1 w 64"/>
                <a:gd name="T9" fmla="*/ 0 h 83"/>
                <a:gd name="T10" fmla="*/ 0 w 64"/>
                <a:gd name="T11" fmla="*/ 2 h 83"/>
                <a:gd name="T12" fmla="*/ 0 w 64"/>
                <a:gd name="T13" fmla="*/ 81 h 83"/>
                <a:gd name="T14" fmla="*/ 1 w 64"/>
                <a:gd name="T15" fmla="*/ 83 h 83"/>
                <a:gd name="T16" fmla="*/ 33 w 64"/>
                <a:gd name="T17" fmla="*/ 83 h 83"/>
                <a:gd name="T18" fmla="*/ 55 w 64"/>
                <a:gd name="T19" fmla="*/ 77 h 83"/>
                <a:gd name="T20" fmla="*/ 64 w 64"/>
                <a:gd name="T21" fmla="*/ 58 h 83"/>
                <a:gd name="T22" fmla="*/ 54 w 64"/>
                <a:gd name="T23" fmla="*/ 40 h 83"/>
                <a:gd name="T24" fmla="*/ 34 w 64"/>
                <a:gd name="T25" fmla="*/ 33 h 83"/>
                <a:gd name="T26" fmla="*/ 17 w 64"/>
                <a:gd name="T27" fmla="*/ 33 h 83"/>
                <a:gd name="T28" fmla="*/ 17 w 64"/>
                <a:gd name="T29" fmla="*/ 16 h 83"/>
                <a:gd name="T30" fmla="*/ 33 w 64"/>
                <a:gd name="T31" fmla="*/ 16 h 83"/>
                <a:gd name="T32" fmla="*/ 44 w 64"/>
                <a:gd name="T33" fmla="*/ 24 h 83"/>
                <a:gd name="T34" fmla="*/ 34 w 64"/>
                <a:gd name="T35" fmla="*/ 33 h 83"/>
                <a:gd name="T36" fmla="*/ 17 w 64"/>
                <a:gd name="T37" fmla="*/ 48 h 83"/>
                <a:gd name="T38" fmla="*/ 34 w 64"/>
                <a:gd name="T39" fmla="*/ 48 h 83"/>
                <a:gd name="T40" fmla="*/ 46 w 64"/>
                <a:gd name="T41" fmla="*/ 58 h 83"/>
                <a:gd name="T42" fmla="*/ 33 w 64"/>
                <a:gd name="T43" fmla="*/ 67 h 83"/>
                <a:gd name="T44" fmla="*/ 17 w 64"/>
                <a:gd name="T45" fmla="*/ 67 h 83"/>
                <a:gd name="T46" fmla="*/ 17 w 64"/>
                <a:gd name="T47"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3">
                  <a:moveTo>
                    <a:pt x="54" y="40"/>
                  </a:moveTo>
                  <a:cubicBezTo>
                    <a:pt x="60" y="36"/>
                    <a:pt x="62" y="29"/>
                    <a:pt x="62" y="24"/>
                  </a:cubicBezTo>
                  <a:cubicBezTo>
                    <a:pt x="62" y="16"/>
                    <a:pt x="58" y="9"/>
                    <a:pt x="52" y="5"/>
                  </a:cubicBezTo>
                  <a:cubicBezTo>
                    <a:pt x="47" y="2"/>
                    <a:pt x="41" y="0"/>
                    <a:pt x="33" y="0"/>
                  </a:cubicBezTo>
                  <a:cubicBezTo>
                    <a:pt x="1" y="0"/>
                    <a:pt x="1" y="0"/>
                    <a:pt x="1" y="0"/>
                  </a:cubicBezTo>
                  <a:cubicBezTo>
                    <a:pt x="0" y="0"/>
                    <a:pt x="0" y="1"/>
                    <a:pt x="0" y="2"/>
                  </a:cubicBezTo>
                  <a:cubicBezTo>
                    <a:pt x="0" y="81"/>
                    <a:pt x="0" y="81"/>
                    <a:pt x="0" y="81"/>
                  </a:cubicBezTo>
                  <a:cubicBezTo>
                    <a:pt x="0" y="82"/>
                    <a:pt x="0" y="83"/>
                    <a:pt x="1" y="83"/>
                  </a:cubicBezTo>
                  <a:cubicBezTo>
                    <a:pt x="33" y="83"/>
                    <a:pt x="33" y="83"/>
                    <a:pt x="33" y="83"/>
                  </a:cubicBezTo>
                  <a:cubicBezTo>
                    <a:pt x="42" y="83"/>
                    <a:pt x="49" y="82"/>
                    <a:pt x="55" y="77"/>
                  </a:cubicBezTo>
                  <a:cubicBezTo>
                    <a:pt x="61" y="73"/>
                    <a:pt x="64" y="66"/>
                    <a:pt x="64" y="58"/>
                  </a:cubicBezTo>
                  <a:cubicBezTo>
                    <a:pt x="64" y="51"/>
                    <a:pt x="60" y="44"/>
                    <a:pt x="54" y="40"/>
                  </a:cubicBezTo>
                  <a:moveTo>
                    <a:pt x="34" y="33"/>
                  </a:moveTo>
                  <a:cubicBezTo>
                    <a:pt x="17" y="33"/>
                    <a:pt x="17" y="33"/>
                    <a:pt x="17" y="33"/>
                  </a:cubicBezTo>
                  <a:cubicBezTo>
                    <a:pt x="17" y="16"/>
                    <a:pt x="17" y="16"/>
                    <a:pt x="17" y="16"/>
                  </a:cubicBezTo>
                  <a:cubicBezTo>
                    <a:pt x="33" y="16"/>
                    <a:pt x="33" y="16"/>
                    <a:pt x="33" y="16"/>
                  </a:cubicBezTo>
                  <a:cubicBezTo>
                    <a:pt x="40" y="16"/>
                    <a:pt x="44" y="19"/>
                    <a:pt x="44" y="24"/>
                  </a:cubicBezTo>
                  <a:cubicBezTo>
                    <a:pt x="44" y="26"/>
                    <a:pt x="44" y="33"/>
                    <a:pt x="34" y="33"/>
                  </a:cubicBezTo>
                  <a:moveTo>
                    <a:pt x="17" y="48"/>
                  </a:moveTo>
                  <a:cubicBezTo>
                    <a:pt x="34" y="48"/>
                    <a:pt x="34" y="48"/>
                    <a:pt x="34" y="48"/>
                  </a:cubicBezTo>
                  <a:cubicBezTo>
                    <a:pt x="42" y="48"/>
                    <a:pt x="46" y="51"/>
                    <a:pt x="46" y="58"/>
                  </a:cubicBezTo>
                  <a:cubicBezTo>
                    <a:pt x="46" y="66"/>
                    <a:pt x="37" y="67"/>
                    <a:pt x="33" y="67"/>
                  </a:cubicBezTo>
                  <a:cubicBezTo>
                    <a:pt x="17" y="67"/>
                    <a:pt x="17" y="67"/>
                    <a:pt x="17" y="67"/>
                  </a:cubicBezTo>
                  <a:lnTo>
                    <a:pt x="1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8"/>
            <p:cNvSpPr>
              <a:spLocks/>
            </p:cNvSpPr>
            <p:nvPr userDrawn="1"/>
          </p:nvSpPr>
          <p:spPr bwMode="gray">
            <a:xfrm>
              <a:off x="739028" y="794392"/>
              <a:ext cx="98850" cy="165886"/>
            </a:xfrm>
            <a:custGeom>
              <a:avLst/>
              <a:gdLst>
                <a:gd name="T0" fmla="*/ 36 w 37"/>
                <a:gd name="T1" fmla="*/ 0 h 62"/>
                <a:gd name="T2" fmla="*/ 31 w 37"/>
                <a:gd name="T3" fmla="*/ 0 h 62"/>
                <a:gd name="T4" fmla="*/ 16 w 37"/>
                <a:gd name="T5" fmla="*/ 6 h 62"/>
                <a:gd name="T6" fmla="*/ 15 w 37"/>
                <a:gd name="T7" fmla="*/ 2 h 62"/>
                <a:gd name="T8" fmla="*/ 14 w 37"/>
                <a:gd name="T9" fmla="*/ 0 h 62"/>
                <a:gd name="T10" fmla="*/ 2 w 37"/>
                <a:gd name="T11" fmla="*/ 0 h 62"/>
                <a:gd name="T12" fmla="*/ 0 w 37"/>
                <a:gd name="T13" fmla="*/ 2 h 62"/>
                <a:gd name="T14" fmla="*/ 0 w 37"/>
                <a:gd name="T15" fmla="*/ 60 h 62"/>
                <a:gd name="T16" fmla="*/ 2 w 37"/>
                <a:gd name="T17" fmla="*/ 62 h 62"/>
                <a:gd name="T18" fmla="*/ 16 w 37"/>
                <a:gd name="T19" fmla="*/ 62 h 62"/>
                <a:gd name="T20" fmla="*/ 17 w 37"/>
                <a:gd name="T21" fmla="*/ 60 h 62"/>
                <a:gd name="T22" fmla="*/ 17 w 37"/>
                <a:gd name="T23" fmla="*/ 31 h 62"/>
                <a:gd name="T24" fmla="*/ 31 w 37"/>
                <a:gd name="T25" fmla="*/ 16 h 62"/>
                <a:gd name="T26" fmla="*/ 35 w 37"/>
                <a:gd name="T27" fmla="*/ 17 h 62"/>
                <a:gd name="T28" fmla="*/ 37 w 37"/>
                <a:gd name="T29" fmla="*/ 16 h 62"/>
                <a:gd name="T30" fmla="*/ 37 w 37"/>
                <a:gd name="T31" fmla="*/ 15 h 62"/>
                <a:gd name="T32" fmla="*/ 37 w 37"/>
                <a:gd name="T33" fmla="*/ 2 h 62"/>
                <a:gd name="T34" fmla="*/ 36 w 37"/>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2">
                  <a:moveTo>
                    <a:pt x="36" y="0"/>
                  </a:moveTo>
                  <a:cubicBezTo>
                    <a:pt x="34" y="0"/>
                    <a:pt x="33" y="0"/>
                    <a:pt x="31" y="0"/>
                  </a:cubicBezTo>
                  <a:cubicBezTo>
                    <a:pt x="25" y="0"/>
                    <a:pt x="19" y="2"/>
                    <a:pt x="16" y="6"/>
                  </a:cubicBezTo>
                  <a:cubicBezTo>
                    <a:pt x="15" y="2"/>
                    <a:pt x="15" y="2"/>
                    <a:pt x="15" y="2"/>
                  </a:cubicBezTo>
                  <a:cubicBezTo>
                    <a:pt x="15" y="1"/>
                    <a:pt x="14" y="0"/>
                    <a:pt x="14" y="0"/>
                  </a:cubicBezTo>
                  <a:cubicBezTo>
                    <a:pt x="2" y="0"/>
                    <a:pt x="2" y="0"/>
                    <a:pt x="2" y="0"/>
                  </a:cubicBezTo>
                  <a:cubicBezTo>
                    <a:pt x="1" y="0"/>
                    <a:pt x="0" y="1"/>
                    <a:pt x="0" y="2"/>
                  </a:cubicBezTo>
                  <a:cubicBezTo>
                    <a:pt x="0" y="60"/>
                    <a:pt x="0" y="60"/>
                    <a:pt x="0" y="60"/>
                  </a:cubicBezTo>
                  <a:cubicBezTo>
                    <a:pt x="0" y="61"/>
                    <a:pt x="1" y="62"/>
                    <a:pt x="2" y="62"/>
                  </a:cubicBezTo>
                  <a:cubicBezTo>
                    <a:pt x="16" y="62"/>
                    <a:pt x="16" y="62"/>
                    <a:pt x="16" y="62"/>
                  </a:cubicBezTo>
                  <a:cubicBezTo>
                    <a:pt x="17" y="62"/>
                    <a:pt x="17" y="61"/>
                    <a:pt x="17" y="60"/>
                  </a:cubicBezTo>
                  <a:cubicBezTo>
                    <a:pt x="17" y="31"/>
                    <a:pt x="17" y="31"/>
                    <a:pt x="17" y="31"/>
                  </a:cubicBezTo>
                  <a:cubicBezTo>
                    <a:pt x="17" y="22"/>
                    <a:pt x="22" y="16"/>
                    <a:pt x="31" y="16"/>
                  </a:cubicBezTo>
                  <a:cubicBezTo>
                    <a:pt x="32" y="16"/>
                    <a:pt x="34" y="16"/>
                    <a:pt x="35" y="17"/>
                  </a:cubicBezTo>
                  <a:cubicBezTo>
                    <a:pt x="36" y="17"/>
                    <a:pt x="36" y="17"/>
                    <a:pt x="37" y="16"/>
                  </a:cubicBezTo>
                  <a:cubicBezTo>
                    <a:pt x="37" y="16"/>
                    <a:pt x="37" y="16"/>
                    <a:pt x="37" y="15"/>
                  </a:cubicBezTo>
                  <a:cubicBezTo>
                    <a:pt x="37" y="2"/>
                    <a:pt x="37" y="2"/>
                    <a:pt x="37" y="2"/>
                  </a:cubicBezTo>
                  <a:cubicBezTo>
                    <a:pt x="37" y="1"/>
                    <a:pt x="37"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extBox 1"/>
          <p:cNvSpPr txBox="1"/>
          <p:nvPr/>
        </p:nvSpPr>
        <p:spPr>
          <a:xfrm>
            <a:off x="1905546" y="971550"/>
            <a:ext cx="5788251" cy="701731"/>
          </a:xfrm>
          <a:prstGeom prst="rect">
            <a:avLst/>
          </a:prstGeom>
          <a:noFill/>
        </p:spPr>
        <p:txBody>
          <a:bodyPr wrap="none" rtlCol="0">
            <a:spAutoFit/>
          </a:bodyPr>
          <a:lstStyle/>
          <a:p>
            <a:pPr>
              <a:lnSpc>
                <a:spcPct val="90000"/>
              </a:lnSpc>
              <a:spcBef>
                <a:spcPts val="600"/>
              </a:spcBef>
            </a:pPr>
            <a:r>
              <a:rPr lang="en-US" sz="4400" b="1" dirty="0" smtClean="0"/>
              <a:t>If JAVA didn’t exist…</a:t>
            </a:r>
          </a:p>
        </p:txBody>
      </p:sp>
      <p:sp>
        <p:nvSpPr>
          <p:cNvPr id="12" name="TextBox 11"/>
          <p:cNvSpPr txBox="1"/>
          <p:nvPr/>
        </p:nvSpPr>
        <p:spPr>
          <a:xfrm>
            <a:off x="887340" y="3200717"/>
            <a:ext cx="7744428" cy="701731"/>
          </a:xfrm>
          <a:prstGeom prst="rect">
            <a:avLst/>
          </a:prstGeom>
          <a:noFill/>
        </p:spPr>
        <p:txBody>
          <a:bodyPr wrap="none" rtlCol="0">
            <a:spAutoFit/>
          </a:bodyPr>
          <a:lstStyle/>
          <a:p>
            <a:pPr>
              <a:lnSpc>
                <a:spcPct val="90000"/>
              </a:lnSpc>
              <a:spcBef>
                <a:spcPts val="600"/>
              </a:spcBef>
            </a:pPr>
            <a:r>
              <a:rPr lang="en-US" sz="4400" b="1" dirty="0" smtClean="0"/>
              <a:t>It would have to be invented</a:t>
            </a:r>
          </a:p>
        </p:txBody>
      </p:sp>
    </p:spTree>
    <p:extLst>
      <p:ext uri="{BB962C8B-B14F-4D97-AF65-F5344CB8AC3E}">
        <p14:creationId xmlns:p14="http://schemas.microsoft.com/office/powerpoint/2010/main" val="187593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0 0 L 0 0.25 E" pathEditMode="relative" ptsTypes="">
                                      <p:cBhvr>
                                        <p:cTn id="10" dur="2000" fill="hold"/>
                                        <p:tgtEl>
                                          <p:spTgt spid="3"/>
                                        </p:tgtEl>
                                        <p:attrNameLst>
                                          <p:attrName>ppt_x</p:attrName>
                                          <p:attrName>ppt_y</p:attrName>
                                        </p:attrNameLst>
                                      </p:cBhvr>
                                    </p:animMotion>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4767263"/>
            <a:ext cx="2133600" cy="273844"/>
          </a:xfrm>
          <a:prstGeom prst="rect">
            <a:avLst/>
          </a:prstGeom>
        </p:spPr>
        <p:txBody>
          <a:bodyPr/>
          <a:lstStyle/>
          <a:p>
            <a:fld id="{C1BAE682-C87C-4FFD-B66D-99003626D22D}" type="slidenum">
              <a:rPr lang="en-US" smtClean="0"/>
              <a:t>7</a:t>
            </a:fld>
            <a:endParaRPr lang="en-US"/>
          </a:p>
        </p:txBody>
      </p:sp>
      <p:sp>
        <p:nvSpPr>
          <p:cNvPr id="5" name="Hexagon 4"/>
          <p:cNvSpPr/>
          <p:nvPr/>
        </p:nvSpPr>
        <p:spPr>
          <a:xfrm>
            <a:off x="-209940" y="1209564"/>
            <a:ext cx="4290527" cy="3428905"/>
          </a:xfrm>
          <a:prstGeom prst="hexagon">
            <a:avLst/>
          </a:prstGeom>
          <a:blipFill>
            <a:blip r:embed="rId2"/>
            <a:stretch>
              <a:fillRect/>
            </a:stretch>
          </a:blipFill>
          <a:scene3d>
            <a:camera prst="isometricOffAxis1Right">
              <a:rot lat="1080000" lon="19200000" rev="0"/>
            </a:camera>
            <a:lightRig rig="threePt" dir="t"/>
          </a:scene3d>
          <a:sp3d extrusionH="412750">
            <a:extrusionClr>
              <a:schemeClr val="tx1">
                <a:lumMod val="65000"/>
                <a:lumOff val="35000"/>
              </a:schemeClr>
            </a:extrusionClr>
            <a:contourClr>
              <a:schemeClr val="tx1">
                <a:lumMod val="65000"/>
                <a:lumOff val="3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p:cNvSpPr txBox="1">
            <a:spLocks/>
          </p:cNvSpPr>
          <p:nvPr/>
        </p:nvSpPr>
        <p:spPr>
          <a:xfrm>
            <a:off x="3962400" y="997533"/>
            <a:ext cx="4648200" cy="1638300"/>
          </a:xfrm>
          <a:prstGeom prst="rect">
            <a:avLst/>
          </a:prstGeom>
        </p:spPr>
        <p:txBody>
          <a:bodyPr>
            <a:normAutofit fontScale="92500" lnSpcReduction="10000"/>
          </a:bodyPr>
          <a:lstStyle>
            <a:lvl1pPr marL="274320" indent="-274320" algn="l" rtl="0" eaLnBrk="1" latinLnBrk="0" hangingPunct="1">
              <a:spcBef>
                <a:spcPct val="20000"/>
              </a:spcBef>
              <a:buClr>
                <a:schemeClr val="accent1"/>
              </a:buClr>
              <a:buSzPct val="85000"/>
              <a:buFont typeface="Arial" pitchFamily="34" charset="0"/>
              <a:buChar char="•"/>
              <a:defRPr kumimoji="0" sz="2400" kern="1200">
                <a:solidFill>
                  <a:schemeClr val="tx1"/>
                </a:solidFill>
                <a:latin typeface="Open Sans" pitchFamily="34" charset="0"/>
                <a:ea typeface="Open Sans" pitchFamily="34" charset="0"/>
                <a:cs typeface="Open Sans" pitchFamily="34" charset="0"/>
              </a:defRPr>
            </a:lvl1pPr>
            <a:lvl2pPr marL="548640" indent="-274320" algn="l" rtl="0" eaLnBrk="1" latinLnBrk="0" hangingPunct="1">
              <a:spcBef>
                <a:spcPct val="20000"/>
              </a:spcBef>
              <a:buClr>
                <a:schemeClr val="accent1"/>
              </a:buClr>
              <a:buSzPct val="70000"/>
              <a:buFont typeface="Arial" pitchFamily="34" charset="0"/>
              <a:buChar char="•"/>
              <a:defRPr kumimoji="0" sz="2000" kern="1200">
                <a:solidFill>
                  <a:schemeClr val="tx1"/>
                </a:solidFill>
                <a:latin typeface="Open Sans" pitchFamily="34" charset="0"/>
                <a:ea typeface="Open Sans" pitchFamily="34" charset="0"/>
                <a:cs typeface="Open Sans" pitchFamily="34" charset="0"/>
              </a:defRPr>
            </a:lvl2pPr>
            <a:lvl3pPr marL="822960" indent="-228600" algn="l" rtl="0" eaLnBrk="1" latinLnBrk="0" hangingPunct="1">
              <a:spcBef>
                <a:spcPct val="20000"/>
              </a:spcBef>
              <a:buClr>
                <a:schemeClr val="accent1"/>
              </a:buClr>
              <a:buSzPct val="75000"/>
              <a:buFont typeface="Arial" pitchFamily="34" charset="0"/>
              <a:buChar char="•"/>
              <a:defRPr kumimoji="0" sz="1800" kern="1200">
                <a:solidFill>
                  <a:schemeClr val="tx1"/>
                </a:solidFill>
                <a:latin typeface="Open Sans" pitchFamily="34" charset="0"/>
                <a:ea typeface="Open Sans" pitchFamily="34" charset="0"/>
                <a:cs typeface="Open Sans" pitchFamily="34" charset="0"/>
              </a:defRPr>
            </a:lvl3pPr>
            <a:lvl4pPr marL="1097280" indent="-228600" algn="l" rtl="0" eaLnBrk="1" latinLnBrk="0" hangingPunct="1">
              <a:spcBef>
                <a:spcPct val="20000"/>
              </a:spcBef>
              <a:buClr>
                <a:schemeClr val="accent1"/>
              </a:buClr>
              <a:buSzPct val="70000"/>
              <a:buFont typeface="Arial" pitchFamily="34" charset="0"/>
              <a:buChar char="•"/>
              <a:defRPr kumimoji="0" sz="1800" kern="1200">
                <a:solidFill>
                  <a:schemeClr val="tx1"/>
                </a:solidFill>
                <a:latin typeface="Open Sans" pitchFamily="34" charset="0"/>
                <a:ea typeface="Open Sans" pitchFamily="34" charset="0"/>
                <a:cs typeface="Open Sans" pitchFamily="34" charset="0"/>
              </a:defRPr>
            </a:lvl4pPr>
            <a:lvl5pPr marL="1371600" indent="-228600" algn="l" rtl="0" eaLnBrk="1" latinLnBrk="0" hangingPunct="1">
              <a:spcBef>
                <a:spcPct val="20000"/>
              </a:spcBef>
              <a:buClr>
                <a:schemeClr val="accent1"/>
              </a:buClr>
              <a:buFont typeface="Arial" pitchFamily="34" charset="0"/>
              <a:buChar char="•"/>
              <a:defRPr kumimoji="0" sz="1600" kern="1200">
                <a:solidFill>
                  <a:schemeClr val="tx1"/>
                </a:solidFill>
                <a:latin typeface="Open Sans" pitchFamily="34" charset="0"/>
                <a:ea typeface="Open Sans" pitchFamily="34" charset="0"/>
                <a:cs typeface="Open Sans"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4400" b="1" dirty="0" smtClean="0"/>
              <a:t>97% </a:t>
            </a:r>
          </a:p>
          <a:p>
            <a:pPr marL="0" indent="0" algn="ctr">
              <a:buNone/>
            </a:pPr>
            <a:r>
              <a:rPr lang="en-US" dirty="0" smtClean="0"/>
              <a:t>of enterprise browsers ran Java in 2013</a:t>
            </a:r>
          </a:p>
          <a:p>
            <a:pPr marL="0" indent="0" algn="ctr">
              <a:buNone/>
            </a:pPr>
            <a:r>
              <a:rPr lang="en-US" sz="1400" i="1" dirty="0"/>
              <a:t>Source: Cisco 2014 Annual Threat Report </a:t>
            </a:r>
          </a:p>
          <a:p>
            <a:pPr marL="0" indent="0" algn="ctr">
              <a:buNone/>
            </a:pPr>
            <a:endParaRPr lang="en-US" dirty="0" smtClean="0"/>
          </a:p>
        </p:txBody>
      </p:sp>
      <p:sp>
        <p:nvSpPr>
          <p:cNvPr id="8" name="Content Placeholder 5"/>
          <p:cNvSpPr txBox="1">
            <a:spLocks/>
          </p:cNvSpPr>
          <p:nvPr/>
        </p:nvSpPr>
        <p:spPr>
          <a:xfrm>
            <a:off x="4186451" y="1231807"/>
            <a:ext cx="4424149" cy="1352550"/>
          </a:xfrm>
          <a:prstGeom prst="rect">
            <a:avLst/>
          </a:prstGeom>
        </p:spPr>
        <p:txBody>
          <a:bodyPr>
            <a:normAutofit fontScale="85000" lnSpcReduction="20000"/>
          </a:bodyPr>
          <a:lstStyle>
            <a:lvl1pPr marL="274320" indent="-274320" algn="l" rtl="0" eaLnBrk="1" latinLnBrk="0" hangingPunct="1">
              <a:spcBef>
                <a:spcPct val="20000"/>
              </a:spcBef>
              <a:buClr>
                <a:schemeClr val="accent1"/>
              </a:buClr>
              <a:buSzPct val="85000"/>
              <a:buFont typeface="Arial" pitchFamily="34" charset="0"/>
              <a:buChar char="•"/>
              <a:defRPr kumimoji="0" sz="2400" kern="1200">
                <a:solidFill>
                  <a:schemeClr val="tx1"/>
                </a:solidFill>
                <a:latin typeface="Open Sans" pitchFamily="34" charset="0"/>
                <a:ea typeface="Open Sans" pitchFamily="34" charset="0"/>
                <a:cs typeface="Open Sans" pitchFamily="34" charset="0"/>
              </a:defRPr>
            </a:lvl1pPr>
            <a:lvl2pPr marL="548640" indent="-274320" algn="l" rtl="0" eaLnBrk="1" latinLnBrk="0" hangingPunct="1">
              <a:spcBef>
                <a:spcPct val="20000"/>
              </a:spcBef>
              <a:buClr>
                <a:schemeClr val="accent1"/>
              </a:buClr>
              <a:buSzPct val="70000"/>
              <a:buFont typeface="Arial" pitchFamily="34" charset="0"/>
              <a:buChar char="•"/>
              <a:defRPr kumimoji="0" sz="2000" kern="1200">
                <a:solidFill>
                  <a:schemeClr val="tx1"/>
                </a:solidFill>
                <a:latin typeface="Open Sans" pitchFamily="34" charset="0"/>
                <a:ea typeface="Open Sans" pitchFamily="34" charset="0"/>
                <a:cs typeface="Open Sans" pitchFamily="34" charset="0"/>
              </a:defRPr>
            </a:lvl2pPr>
            <a:lvl3pPr marL="822960" indent="-228600" algn="l" rtl="0" eaLnBrk="1" latinLnBrk="0" hangingPunct="1">
              <a:spcBef>
                <a:spcPct val="20000"/>
              </a:spcBef>
              <a:buClr>
                <a:schemeClr val="accent1"/>
              </a:buClr>
              <a:buSzPct val="75000"/>
              <a:buFont typeface="Arial" pitchFamily="34" charset="0"/>
              <a:buChar char="•"/>
              <a:defRPr kumimoji="0" sz="1800" kern="1200">
                <a:solidFill>
                  <a:schemeClr val="tx1"/>
                </a:solidFill>
                <a:latin typeface="Open Sans" pitchFamily="34" charset="0"/>
                <a:ea typeface="Open Sans" pitchFamily="34" charset="0"/>
                <a:cs typeface="Open Sans" pitchFamily="34" charset="0"/>
              </a:defRPr>
            </a:lvl3pPr>
            <a:lvl4pPr marL="1097280" indent="-228600" algn="l" rtl="0" eaLnBrk="1" latinLnBrk="0" hangingPunct="1">
              <a:spcBef>
                <a:spcPct val="20000"/>
              </a:spcBef>
              <a:buClr>
                <a:schemeClr val="accent1"/>
              </a:buClr>
              <a:buSzPct val="70000"/>
              <a:buFont typeface="Arial" pitchFamily="34" charset="0"/>
              <a:buChar char="•"/>
              <a:defRPr kumimoji="0" sz="1800" kern="1200">
                <a:solidFill>
                  <a:schemeClr val="tx1"/>
                </a:solidFill>
                <a:latin typeface="Open Sans" pitchFamily="34" charset="0"/>
                <a:ea typeface="Open Sans" pitchFamily="34" charset="0"/>
                <a:cs typeface="Open Sans" pitchFamily="34" charset="0"/>
              </a:defRPr>
            </a:lvl4pPr>
            <a:lvl5pPr marL="1371600" indent="-228600" algn="l" rtl="0" eaLnBrk="1" latinLnBrk="0" hangingPunct="1">
              <a:spcBef>
                <a:spcPct val="20000"/>
              </a:spcBef>
              <a:buClr>
                <a:schemeClr val="accent1"/>
              </a:buClr>
              <a:buFont typeface="Arial" pitchFamily="34" charset="0"/>
              <a:buChar char="•"/>
              <a:defRPr kumimoji="0" sz="1600" kern="1200">
                <a:solidFill>
                  <a:schemeClr val="tx1"/>
                </a:solidFill>
                <a:latin typeface="Open Sans" pitchFamily="34" charset="0"/>
                <a:ea typeface="Open Sans" pitchFamily="34" charset="0"/>
                <a:cs typeface="Open Sans"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4800" b="1" dirty="0" smtClean="0"/>
              <a:t>91% </a:t>
            </a:r>
          </a:p>
          <a:p>
            <a:pPr marL="0" indent="0" algn="ctr">
              <a:buNone/>
            </a:pPr>
            <a:r>
              <a:rPr lang="en-US" sz="2600" dirty="0" smtClean="0"/>
              <a:t>of successful enterprises attacks exploited Java in 2013</a:t>
            </a:r>
          </a:p>
          <a:p>
            <a:pPr marL="0" lvl="0" indent="0" algn="ctr">
              <a:spcBef>
                <a:spcPts val="0"/>
              </a:spcBef>
              <a:buClrTx/>
              <a:buSzTx/>
              <a:buNone/>
            </a:pPr>
            <a:r>
              <a:rPr lang="en-US" sz="1400" i="1" dirty="0">
                <a:solidFill>
                  <a:prstClr val="black"/>
                </a:solidFill>
                <a:latin typeface="Calibri"/>
                <a:ea typeface="+mn-ea"/>
                <a:cs typeface="+mn-cs"/>
              </a:rPr>
              <a:t>Source: Cisco 2014 Annual Threat Report </a:t>
            </a:r>
          </a:p>
          <a:p>
            <a:pPr marL="0" indent="0" algn="ctr">
              <a:buNone/>
            </a:pPr>
            <a:endParaRPr lang="en-US" sz="2300" i="1" dirty="0"/>
          </a:p>
        </p:txBody>
      </p:sp>
      <p:sp>
        <p:nvSpPr>
          <p:cNvPr id="9" name="Content Placeholder 5"/>
          <p:cNvSpPr txBox="1">
            <a:spLocks/>
          </p:cNvSpPr>
          <p:nvPr/>
        </p:nvSpPr>
        <p:spPr>
          <a:xfrm>
            <a:off x="3296356" y="2888738"/>
            <a:ext cx="5852899" cy="1543050"/>
          </a:xfrm>
          <a:prstGeom prst="rect">
            <a:avLst/>
          </a:prstGeom>
        </p:spPr>
        <p:txBody>
          <a:bodyPr>
            <a:normAutofit fontScale="92500" lnSpcReduction="10000"/>
          </a:bodyPr>
          <a:lstStyle>
            <a:lvl1pPr marL="274320" indent="-274320" algn="l" rtl="0" eaLnBrk="1" latinLnBrk="0" hangingPunct="1">
              <a:spcBef>
                <a:spcPct val="20000"/>
              </a:spcBef>
              <a:buClr>
                <a:schemeClr val="accent1"/>
              </a:buClr>
              <a:buSzPct val="85000"/>
              <a:buFont typeface="Arial" pitchFamily="34" charset="0"/>
              <a:buChar char="•"/>
              <a:defRPr kumimoji="0" sz="2400" kern="1200">
                <a:solidFill>
                  <a:schemeClr val="tx1"/>
                </a:solidFill>
                <a:latin typeface="Open Sans" pitchFamily="34" charset="0"/>
                <a:ea typeface="Open Sans" pitchFamily="34" charset="0"/>
                <a:cs typeface="Open Sans" pitchFamily="34" charset="0"/>
              </a:defRPr>
            </a:lvl1pPr>
            <a:lvl2pPr marL="548640" indent="-274320" algn="l" rtl="0" eaLnBrk="1" latinLnBrk="0" hangingPunct="1">
              <a:spcBef>
                <a:spcPct val="20000"/>
              </a:spcBef>
              <a:buClr>
                <a:schemeClr val="accent1"/>
              </a:buClr>
              <a:buSzPct val="70000"/>
              <a:buFont typeface="Arial" pitchFamily="34" charset="0"/>
              <a:buChar char="•"/>
              <a:defRPr kumimoji="0" sz="2000" kern="1200">
                <a:solidFill>
                  <a:schemeClr val="tx1"/>
                </a:solidFill>
                <a:latin typeface="Open Sans" pitchFamily="34" charset="0"/>
                <a:ea typeface="Open Sans" pitchFamily="34" charset="0"/>
                <a:cs typeface="Open Sans" pitchFamily="34" charset="0"/>
              </a:defRPr>
            </a:lvl2pPr>
            <a:lvl3pPr marL="822960" indent="-228600" algn="l" rtl="0" eaLnBrk="1" latinLnBrk="0" hangingPunct="1">
              <a:spcBef>
                <a:spcPct val="20000"/>
              </a:spcBef>
              <a:buClr>
                <a:schemeClr val="accent1"/>
              </a:buClr>
              <a:buSzPct val="75000"/>
              <a:buFont typeface="Arial" pitchFamily="34" charset="0"/>
              <a:buChar char="•"/>
              <a:defRPr kumimoji="0" sz="1800" kern="1200">
                <a:solidFill>
                  <a:schemeClr val="tx1"/>
                </a:solidFill>
                <a:latin typeface="Open Sans" pitchFamily="34" charset="0"/>
                <a:ea typeface="Open Sans" pitchFamily="34" charset="0"/>
                <a:cs typeface="Open Sans" pitchFamily="34" charset="0"/>
              </a:defRPr>
            </a:lvl3pPr>
            <a:lvl4pPr marL="1097280" indent="-228600" algn="l" rtl="0" eaLnBrk="1" latinLnBrk="0" hangingPunct="1">
              <a:spcBef>
                <a:spcPct val="20000"/>
              </a:spcBef>
              <a:buClr>
                <a:schemeClr val="accent1"/>
              </a:buClr>
              <a:buSzPct val="70000"/>
              <a:buFont typeface="Arial" pitchFamily="34" charset="0"/>
              <a:buChar char="•"/>
              <a:defRPr kumimoji="0" sz="1800" kern="1200">
                <a:solidFill>
                  <a:schemeClr val="tx1"/>
                </a:solidFill>
                <a:latin typeface="Open Sans" pitchFamily="34" charset="0"/>
                <a:ea typeface="Open Sans" pitchFamily="34" charset="0"/>
                <a:cs typeface="Open Sans" pitchFamily="34" charset="0"/>
              </a:defRPr>
            </a:lvl4pPr>
            <a:lvl5pPr marL="1371600" indent="-228600" algn="l" rtl="0" eaLnBrk="1" latinLnBrk="0" hangingPunct="1">
              <a:spcBef>
                <a:spcPct val="20000"/>
              </a:spcBef>
              <a:buClr>
                <a:schemeClr val="accent1"/>
              </a:buClr>
              <a:buFont typeface="Arial" pitchFamily="34" charset="0"/>
              <a:buChar char="•"/>
              <a:defRPr kumimoji="0" sz="1600" kern="1200">
                <a:solidFill>
                  <a:schemeClr val="tx1"/>
                </a:solidFill>
                <a:latin typeface="Open Sans" pitchFamily="34" charset="0"/>
                <a:ea typeface="Open Sans" pitchFamily="34" charset="0"/>
                <a:cs typeface="Open Sans"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4400" b="1" dirty="0" smtClean="0"/>
              <a:t>~50% </a:t>
            </a:r>
          </a:p>
          <a:p>
            <a:pPr marL="0" indent="0" algn="ctr">
              <a:buNone/>
            </a:pPr>
            <a:r>
              <a:rPr lang="en-US" dirty="0" smtClean="0"/>
              <a:t>of enterprise traffic uses a Java version that’s more than two years out of date</a:t>
            </a:r>
          </a:p>
          <a:p>
            <a:pPr marL="0" indent="0" algn="ctr">
              <a:buNone/>
            </a:pPr>
            <a:r>
              <a:rPr lang="en-US" sz="1300" i="1" dirty="0"/>
              <a:t>Source: CIOL Bureau</a:t>
            </a:r>
            <a:endParaRPr lang="en-US" sz="1300" dirty="0" smtClean="0"/>
          </a:p>
        </p:txBody>
      </p:sp>
      <p:sp>
        <p:nvSpPr>
          <p:cNvPr id="10" name="Content Placeholder 5"/>
          <p:cNvSpPr txBox="1">
            <a:spLocks/>
          </p:cNvSpPr>
          <p:nvPr/>
        </p:nvSpPr>
        <p:spPr>
          <a:xfrm>
            <a:off x="3067756" y="2884140"/>
            <a:ext cx="6081499" cy="2019300"/>
          </a:xfrm>
          <a:prstGeom prst="rect">
            <a:avLst/>
          </a:prstGeom>
        </p:spPr>
        <p:txBody>
          <a:bodyPr>
            <a:normAutofit/>
          </a:bodyPr>
          <a:lstStyle>
            <a:lvl1pPr marL="274320" indent="-274320" algn="l" rtl="0" eaLnBrk="1" latinLnBrk="0" hangingPunct="1">
              <a:spcBef>
                <a:spcPct val="20000"/>
              </a:spcBef>
              <a:buClr>
                <a:schemeClr val="accent1"/>
              </a:buClr>
              <a:buSzPct val="85000"/>
              <a:buFont typeface="Arial" pitchFamily="34" charset="0"/>
              <a:buChar char="•"/>
              <a:defRPr kumimoji="0" sz="2400" kern="1200">
                <a:solidFill>
                  <a:schemeClr val="tx1"/>
                </a:solidFill>
                <a:latin typeface="Open Sans" pitchFamily="34" charset="0"/>
                <a:ea typeface="Open Sans" pitchFamily="34" charset="0"/>
                <a:cs typeface="Open Sans" pitchFamily="34" charset="0"/>
              </a:defRPr>
            </a:lvl1pPr>
            <a:lvl2pPr marL="548640" indent="-274320" algn="l" rtl="0" eaLnBrk="1" latinLnBrk="0" hangingPunct="1">
              <a:spcBef>
                <a:spcPct val="20000"/>
              </a:spcBef>
              <a:buClr>
                <a:schemeClr val="accent1"/>
              </a:buClr>
              <a:buSzPct val="70000"/>
              <a:buFont typeface="Arial" pitchFamily="34" charset="0"/>
              <a:buChar char="•"/>
              <a:defRPr kumimoji="0" sz="2000" kern="1200">
                <a:solidFill>
                  <a:schemeClr val="tx1"/>
                </a:solidFill>
                <a:latin typeface="Open Sans" pitchFamily="34" charset="0"/>
                <a:ea typeface="Open Sans" pitchFamily="34" charset="0"/>
                <a:cs typeface="Open Sans" pitchFamily="34" charset="0"/>
              </a:defRPr>
            </a:lvl2pPr>
            <a:lvl3pPr marL="822960" indent="-228600" algn="l" rtl="0" eaLnBrk="1" latinLnBrk="0" hangingPunct="1">
              <a:spcBef>
                <a:spcPct val="20000"/>
              </a:spcBef>
              <a:buClr>
                <a:schemeClr val="accent1"/>
              </a:buClr>
              <a:buSzPct val="75000"/>
              <a:buFont typeface="Arial" pitchFamily="34" charset="0"/>
              <a:buChar char="•"/>
              <a:defRPr kumimoji="0" sz="1800" kern="1200">
                <a:solidFill>
                  <a:schemeClr val="tx1"/>
                </a:solidFill>
                <a:latin typeface="Open Sans" pitchFamily="34" charset="0"/>
                <a:ea typeface="Open Sans" pitchFamily="34" charset="0"/>
                <a:cs typeface="Open Sans" pitchFamily="34" charset="0"/>
              </a:defRPr>
            </a:lvl3pPr>
            <a:lvl4pPr marL="1097280" indent="-228600" algn="l" rtl="0" eaLnBrk="1" latinLnBrk="0" hangingPunct="1">
              <a:spcBef>
                <a:spcPct val="20000"/>
              </a:spcBef>
              <a:buClr>
                <a:schemeClr val="accent1"/>
              </a:buClr>
              <a:buSzPct val="70000"/>
              <a:buFont typeface="Arial" pitchFamily="34" charset="0"/>
              <a:buChar char="•"/>
              <a:defRPr kumimoji="0" sz="1800" kern="1200">
                <a:solidFill>
                  <a:schemeClr val="tx1"/>
                </a:solidFill>
                <a:latin typeface="Open Sans" pitchFamily="34" charset="0"/>
                <a:ea typeface="Open Sans" pitchFamily="34" charset="0"/>
                <a:cs typeface="Open Sans" pitchFamily="34" charset="0"/>
              </a:defRPr>
            </a:lvl4pPr>
            <a:lvl5pPr marL="1371600" indent="-228600" algn="l" rtl="0" eaLnBrk="1" latinLnBrk="0" hangingPunct="1">
              <a:spcBef>
                <a:spcPct val="20000"/>
              </a:spcBef>
              <a:buClr>
                <a:schemeClr val="accent1"/>
              </a:buClr>
              <a:buFont typeface="Arial" pitchFamily="34" charset="0"/>
              <a:buChar char="•"/>
              <a:defRPr kumimoji="0" sz="1600" kern="1200">
                <a:solidFill>
                  <a:schemeClr val="tx1"/>
                </a:solidFill>
                <a:latin typeface="Open Sans" pitchFamily="34" charset="0"/>
                <a:ea typeface="Open Sans" pitchFamily="34" charset="0"/>
                <a:cs typeface="Open Sans"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4400" b="1" dirty="0" smtClean="0"/>
              <a:t>19%</a:t>
            </a:r>
            <a:r>
              <a:rPr lang="en-US" sz="4400" dirty="0" smtClean="0"/>
              <a:t> </a:t>
            </a:r>
            <a:endParaRPr lang="en-US" sz="4400" dirty="0"/>
          </a:p>
          <a:p>
            <a:pPr marL="0" indent="0" algn="ctr">
              <a:buNone/>
            </a:pPr>
            <a:r>
              <a:rPr lang="en-US" dirty="0" smtClean="0"/>
              <a:t>of enterprise Windows PCs ran the latest version of Java between August 1-29, 2013</a:t>
            </a:r>
          </a:p>
          <a:p>
            <a:pPr marL="0" indent="0" algn="ctr">
              <a:buNone/>
            </a:pPr>
            <a:r>
              <a:rPr lang="en-US" i="1" dirty="0" smtClean="0"/>
              <a:t>      </a:t>
            </a:r>
            <a:r>
              <a:rPr lang="en-US" sz="1400" i="1" dirty="0" smtClean="0"/>
              <a:t>Source: CIOL Bureau</a:t>
            </a:r>
            <a:endParaRPr lang="en-US" sz="1400" i="1" dirty="0"/>
          </a:p>
        </p:txBody>
      </p:sp>
      <p:sp>
        <p:nvSpPr>
          <p:cNvPr id="2" name="Title 1"/>
          <p:cNvSpPr>
            <a:spLocks noGrp="1"/>
          </p:cNvSpPr>
          <p:nvPr>
            <p:ph type="title"/>
          </p:nvPr>
        </p:nvSpPr>
        <p:spPr/>
        <p:txBody>
          <a:bodyPr>
            <a:normAutofit/>
          </a:bodyPr>
          <a:lstStyle/>
          <a:p>
            <a:r>
              <a:rPr lang="en-US" dirty="0" smtClean="0"/>
              <a:t>Let’s Talk About Java</a:t>
            </a:r>
            <a:endParaRPr lang="en-US" dirty="0"/>
          </a:p>
        </p:txBody>
      </p:sp>
    </p:spTree>
    <p:extLst>
      <p:ext uri="{BB962C8B-B14F-4D97-AF65-F5344CB8AC3E}">
        <p14:creationId xmlns:p14="http://schemas.microsoft.com/office/powerpoint/2010/main" val="400892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
                                        <p:tgtEl>
                                          <p:spTgt spid="10"/>
                                        </p:tgtEl>
                                      </p:cBhvr>
                                    </p:animEffect>
                                    <p:set>
                                      <p:cBhvr>
                                        <p:cTn id="12" dur="1" fill="hold">
                                          <p:stCondLst>
                                            <p:cond delay="199"/>
                                          </p:stCondLst>
                                        </p:cTn>
                                        <p:tgtEl>
                                          <p:spTgt spid="10"/>
                                        </p:tgtEl>
                                        <p:attrNameLst>
                                          <p:attrName>style.visibility</p:attrName>
                                        </p:attrNameLst>
                                      </p:cBhvr>
                                      <p:to>
                                        <p:strVal val="hidden"/>
                                      </p:to>
                                    </p:set>
                                  </p:childTnLst>
                                </p:cTn>
                              </p:par>
                            </p:childTnLst>
                          </p:cTn>
                        </p:par>
                        <p:par>
                          <p:cTn id="13" fill="hold">
                            <p:stCondLst>
                              <p:cond delay="2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1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Java Is Not the  Problem</a:t>
            </a:r>
            <a:endParaRPr lang="en-US" dirty="0"/>
          </a:p>
        </p:txBody>
      </p:sp>
      <p:pic>
        <p:nvPicPr>
          <p:cNvPr id="4" name="Picture 3" descr="onl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10812">
            <a:off x="2464302" y="22646"/>
            <a:ext cx="549683" cy="442316"/>
          </a:xfrm>
          <a:prstGeom prst="rect">
            <a:avLst/>
          </a:prstGeom>
        </p:spPr>
      </p:pic>
      <p:sp>
        <p:nvSpPr>
          <p:cNvPr id="27" name="Rounded Rectangle 26"/>
          <p:cNvSpPr/>
          <p:nvPr/>
        </p:nvSpPr>
        <p:spPr>
          <a:xfrm>
            <a:off x="4643252" y="246641"/>
            <a:ext cx="3220232" cy="2903968"/>
          </a:xfrm>
          <a:prstGeom prst="roundRect">
            <a:avLst>
              <a:gd name="adj" fmla="val 2992"/>
            </a:avLst>
          </a:prstGeom>
          <a:solidFill>
            <a:srgbClr val="FFF3F3"/>
          </a:solid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0000" t="50408" b="27827"/>
          <a:stretch/>
        </p:blipFill>
        <p:spPr bwMode="auto">
          <a:xfrm>
            <a:off x="4723995" y="3160786"/>
            <a:ext cx="3061614" cy="741197"/>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33" name="Rectangle 32"/>
          <p:cNvSpPr/>
          <p:nvPr/>
        </p:nvSpPr>
        <p:spPr>
          <a:xfrm>
            <a:off x="4728539" y="3978858"/>
            <a:ext cx="3061613" cy="307240"/>
          </a:xfrm>
          <a:prstGeom prst="rect">
            <a:avLst/>
          </a:prstGeom>
          <a:solidFill>
            <a:schemeClr val="accent5"/>
          </a:solidFill>
          <a:ln>
            <a:noFill/>
          </a:ln>
          <a:scene3d>
            <a:camera prst="orthographicFront" fov="0">
              <a:rot lat="0" lon="0" rev="0"/>
            </a:camera>
            <a:lightRig rig="threePt" dir="t">
              <a:rot lat="0" lon="0" rev="0"/>
            </a:lightRig>
          </a:scene3d>
          <a:sp3d contourW="9525" prstMaterial="matte">
            <a:bevelT/>
            <a:contourClr>
              <a:schemeClr val="accent2">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pitchFamily="34" charset="0"/>
                <a:cs typeface="Arial" pitchFamily="34" charset="0"/>
              </a:rPr>
              <a:t>NTDLL.DLL</a:t>
            </a:r>
          </a:p>
        </p:txBody>
      </p:sp>
      <p:sp>
        <p:nvSpPr>
          <p:cNvPr id="34" name="Rectangle 33"/>
          <p:cNvSpPr/>
          <p:nvPr/>
        </p:nvSpPr>
        <p:spPr>
          <a:xfrm>
            <a:off x="4728539" y="4362908"/>
            <a:ext cx="1652635" cy="265506"/>
          </a:xfrm>
          <a:prstGeom prst="rect">
            <a:avLst/>
          </a:prstGeom>
          <a:solidFill>
            <a:schemeClr val="accent2"/>
          </a:solidFill>
          <a:ln>
            <a:noFill/>
          </a:ln>
          <a:scene3d>
            <a:camera prst="orthographicFront" fov="0">
              <a:rot lat="0" lon="0" rev="0"/>
            </a:camera>
            <a:lightRig rig="threePt" dir="t">
              <a:rot lat="0" lon="0" rev="0"/>
            </a:lightRig>
          </a:scene3d>
          <a:sp3d contourW="9525" prstMaterial="matte">
            <a:bevelT/>
            <a:contourClr>
              <a:schemeClr val="accent2">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pitchFamily="34" charset="0"/>
                <a:cs typeface="Arial" pitchFamily="34" charset="0"/>
              </a:rPr>
              <a:t>ntoskrnl.exe</a:t>
            </a:r>
          </a:p>
        </p:txBody>
      </p:sp>
      <p:sp>
        <p:nvSpPr>
          <p:cNvPr id="35" name="Rectangle 34"/>
          <p:cNvSpPr/>
          <p:nvPr/>
        </p:nvSpPr>
        <p:spPr>
          <a:xfrm>
            <a:off x="6485605" y="4362908"/>
            <a:ext cx="1304550" cy="265506"/>
          </a:xfrm>
          <a:prstGeom prst="rect">
            <a:avLst/>
          </a:prstGeom>
          <a:solidFill>
            <a:schemeClr val="accent2"/>
          </a:solidFill>
          <a:ln>
            <a:noFill/>
          </a:ln>
          <a:scene3d>
            <a:camera prst="orthographicFront" fov="0">
              <a:rot lat="0" lon="0" rev="0"/>
            </a:camera>
            <a:lightRig rig="threePt" dir="t">
              <a:rot lat="0" lon="0" rev="0"/>
            </a:lightRig>
          </a:scene3d>
          <a:sp3d contourW="9525" prstMaterial="matte">
            <a:bevelT/>
            <a:contourClr>
              <a:schemeClr val="accent2">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pitchFamily="34" charset="0"/>
                <a:cs typeface="Arial" pitchFamily="34" charset="0"/>
              </a:rPr>
              <a:t>win32k.sys</a:t>
            </a:r>
          </a:p>
        </p:txBody>
      </p:sp>
      <p:sp>
        <p:nvSpPr>
          <p:cNvPr id="36" name="Rectangle 35"/>
          <p:cNvSpPr/>
          <p:nvPr/>
        </p:nvSpPr>
        <p:spPr>
          <a:xfrm>
            <a:off x="4728539" y="4703584"/>
            <a:ext cx="3066431" cy="261706"/>
          </a:xfrm>
          <a:prstGeom prst="rect">
            <a:avLst/>
          </a:prstGeom>
          <a:solidFill>
            <a:srgbClr val="80548E"/>
          </a:solidFill>
          <a:ln>
            <a:noFill/>
          </a:ln>
          <a:scene3d>
            <a:camera prst="orthographicFront" fov="0">
              <a:rot lat="0" lon="0" rev="0"/>
            </a:camera>
            <a:lightRig rig="threePt" dir="t">
              <a:rot lat="0" lon="0" rev="0"/>
            </a:lightRig>
          </a:scene3d>
          <a:sp3d contourW="9525" prstMaterial="matte">
            <a:bevelT/>
            <a:contourClr>
              <a:srgbClr val="64426E"/>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Arial" pitchFamily="34" charset="0"/>
                <a:cs typeface="Arial" pitchFamily="34" charset="0"/>
              </a:rPr>
              <a:t>HAL</a:t>
            </a:r>
            <a:endParaRPr lang="en-US" sz="1100" b="1" dirty="0">
              <a:latin typeface="Arial" pitchFamily="34" charset="0"/>
              <a:cs typeface="Arial" pitchFamily="34" charset="0"/>
            </a:endParaRPr>
          </a:p>
        </p:txBody>
      </p:sp>
      <p:grpSp>
        <p:nvGrpSpPr>
          <p:cNvPr id="37" name="Group 36"/>
          <p:cNvGrpSpPr/>
          <p:nvPr/>
        </p:nvGrpSpPr>
        <p:grpSpPr>
          <a:xfrm>
            <a:off x="4719452" y="311602"/>
            <a:ext cx="3075518" cy="2678240"/>
            <a:chOff x="2133600" y="644849"/>
            <a:chExt cx="5074024" cy="3984301"/>
          </a:xfrm>
        </p:grpSpPr>
        <p:pic>
          <p:nvPicPr>
            <p:cNvPr id="3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473" t="5285" r="13931" b="8685"/>
            <a:stretch/>
          </p:blipFill>
          <p:spPr bwMode="auto">
            <a:xfrm>
              <a:off x="2133600" y="644849"/>
              <a:ext cx="5074024" cy="398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2188464" y="1123950"/>
              <a:ext cx="4974336" cy="345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8152" y="1237241"/>
            <a:ext cx="952500" cy="952500"/>
          </a:xfrm>
          <a:prstGeom prst="rect">
            <a:avLst/>
          </a:prstGeom>
        </p:spPr>
      </p:pic>
      <p:grpSp>
        <p:nvGrpSpPr>
          <p:cNvPr id="41" name="Group 40"/>
          <p:cNvGrpSpPr/>
          <p:nvPr/>
        </p:nvGrpSpPr>
        <p:grpSpPr>
          <a:xfrm>
            <a:off x="4719452" y="627286"/>
            <a:ext cx="3057069" cy="2874116"/>
            <a:chOff x="3004472" y="553359"/>
            <a:chExt cx="3057069" cy="2874116"/>
          </a:xfrm>
        </p:grpSpPr>
        <p:pic>
          <p:nvPicPr>
            <p:cNvPr id="42" name="Picture 4" descr="http://oraclemaniac.files.wordpress.com/2012/03/setup-form-36.jpg?w=7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4472" y="553359"/>
              <a:ext cx="3057069" cy="234941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www.livehacking.com/web/wp-content/uploads/2012/04/Orac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6031" y="1895735"/>
              <a:ext cx="1531740" cy="1531740"/>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4912" t="19065" r="15545" b="15293"/>
          <a:stretch/>
        </p:blipFill>
        <p:spPr bwMode="auto">
          <a:xfrm>
            <a:off x="4719453" y="627641"/>
            <a:ext cx="3075518" cy="2438400"/>
          </a:xfrm>
          <a:prstGeom prst="roundRect">
            <a:avLst>
              <a:gd name="adj" fmla="val 3528"/>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5"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98640" y="2760793"/>
            <a:ext cx="610048" cy="610048"/>
          </a:xfrm>
          <a:prstGeom prst="rect">
            <a:avLst/>
          </a:prstGeom>
          <a:noFill/>
          <a:ln>
            <a:noFill/>
          </a:ln>
          <a:effectLst>
            <a:glow rad="63500">
              <a:schemeClr val="bg1">
                <a:alpha val="96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9"/>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875" b="85313" l="10000" r="100000">
                        <a14:backgroundMark x1="53438" y1="72813" x2="63438" y2="806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930689" y="1237241"/>
            <a:ext cx="2312763" cy="23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p:txBody>
          <a:bodyPr/>
          <a:lstStyle/>
          <a:p>
            <a:fld id="{78EDB186-E548-4B74-B268-7B486CA3B678}" type="slidenum">
              <a:rPr lang="en-US" smtClean="0"/>
              <a:pPr/>
              <a:t>8</a:t>
            </a:fld>
            <a:endParaRPr lang="en-US" dirty="0"/>
          </a:p>
        </p:txBody>
      </p:sp>
    </p:spTree>
    <p:extLst>
      <p:ext uri="{BB962C8B-B14F-4D97-AF65-F5344CB8AC3E}">
        <p14:creationId xmlns:p14="http://schemas.microsoft.com/office/powerpoint/2010/main" val="19589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500"/>
                            </p:stCondLst>
                            <p:childTnLst>
                              <p:par>
                                <p:cTn id="24" presetID="2" presetClass="entr" presetSubtype="6"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1+#ppt_w/2"/>
                                          </p:val>
                                        </p:tav>
                                        <p:tav tm="100000">
                                          <p:val>
                                            <p:strVal val="#ppt_x"/>
                                          </p:val>
                                        </p:tav>
                                      </p:tavLst>
                                    </p:anim>
                                    <p:anim calcmode="lin" valueType="num">
                                      <p:cBhvr additive="base">
                                        <p:cTn id="27" dur="500" fill="hold"/>
                                        <p:tgtEl>
                                          <p:spTgt spid="45"/>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9" presetClass="emph" presetSubtype="0" nodeType="afterEffect">
                                  <p:stCondLst>
                                    <p:cond delay="500"/>
                                  </p:stCondLst>
                                  <p:childTnLst>
                                    <p:set>
                                      <p:cBhvr rctx="PPT">
                                        <p:cTn id="30" dur="500"/>
                                        <p:tgtEl>
                                          <p:spTgt spid="45"/>
                                        </p:tgtEl>
                                        <p:attrNameLst>
                                          <p:attrName>style.opacity</p:attrName>
                                        </p:attrNameLst>
                                      </p:cBhvr>
                                      <p:to>
                                        <p:strVal val="0.25"/>
                                      </p:to>
                                    </p:set>
                                    <p:animEffect filter="image" prLst="opacity: 0.25">
                                      <p:cBhvr rctx="IE">
                                        <p:cTn id="31" dur="500"/>
                                        <p:tgtEl>
                                          <p:spTgt spid="4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895600" y="209550"/>
            <a:ext cx="3220232" cy="2903968"/>
          </a:xfrm>
          <a:prstGeom prst="roundRect">
            <a:avLst>
              <a:gd name="adj" fmla="val 2992"/>
            </a:avLst>
          </a:prstGeom>
          <a:solidFill>
            <a:schemeClr val="accent6">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0000" t="50408" b="27827"/>
          <a:stretch/>
        </p:blipFill>
        <p:spPr bwMode="auto">
          <a:xfrm>
            <a:off x="2976343" y="3123695"/>
            <a:ext cx="3061614" cy="741197"/>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980887" y="3941767"/>
            <a:ext cx="3061613" cy="307240"/>
          </a:xfrm>
          <a:prstGeom prst="rect">
            <a:avLst/>
          </a:prstGeom>
          <a:solidFill>
            <a:schemeClr val="accent5"/>
          </a:solidFill>
          <a:ln>
            <a:noFill/>
          </a:ln>
          <a:scene3d>
            <a:camera prst="orthographicFront" fov="0">
              <a:rot lat="0" lon="0" rev="0"/>
            </a:camera>
            <a:lightRig rig="threePt" dir="t">
              <a:rot lat="0" lon="0" rev="0"/>
            </a:lightRig>
          </a:scene3d>
          <a:sp3d contourW="9525" prstMaterial="matte">
            <a:bevelT/>
            <a:contourClr>
              <a:schemeClr val="accent2">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pitchFamily="34" charset="0"/>
                <a:cs typeface="Arial" pitchFamily="34" charset="0"/>
              </a:rPr>
              <a:t>NTDLL.DLL</a:t>
            </a:r>
          </a:p>
        </p:txBody>
      </p:sp>
      <p:sp>
        <p:nvSpPr>
          <p:cNvPr id="6" name="Rectangle 5"/>
          <p:cNvSpPr/>
          <p:nvPr/>
        </p:nvSpPr>
        <p:spPr>
          <a:xfrm>
            <a:off x="2980887" y="4325817"/>
            <a:ext cx="1652635" cy="265506"/>
          </a:xfrm>
          <a:prstGeom prst="rect">
            <a:avLst/>
          </a:prstGeom>
          <a:solidFill>
            <a:schemeClr val="accent2"/>
          </a:solidFill>
          <a:ln>
            <a:noFill/>
          </a:ln>
          <a:scene3d>
            <a:camera prst="orthographicFront" fov="0">
              <a:rot lat="0" lon="0" rev="0"/>
            </a:camera>
            <a:lightRig rig="threePt" dir="t">
              <a:rot lat="0" lon="0" rev="0"/>
            </a:lightRig>
          </a:scene3d>
          <a:sp3d contourW="9525" prstMaterial="matte">
            <a:bevelT/>
            <a:contourClr>
              <a:schemeClr val="accent2">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pitchFamily="34" charset="0"/>
                <a:cs typeface="Arial" pitchFamily="34" charset="0"/>
              </a:rPr>
              <a:t>ntoskrnl.exe</a:t>
            </a:r>
          </a:p>
        </p:txBody>
      </p:sp>
      <p:sp>
        <p:nvSpPr>
          <p:cNvPr id="7" name="Rectangle 6"/>
          <p:cNvSpPr/>
          <p:nvPr/>
        </p:nvSpPr>
        <p:spPr>
          <a:xfrm>
            <a:off x="4737953" y="4325817"/>
            <a:ext cx="1304550" cy="265506"/>
          </a:xfrm>
          <a:prstGeom prst="rect">
            <a:avLst/>
          </a:prstGeom>
          <a:solidFill>
            <a:schemeClr val="accent2"/>
          </a:solidFill>
          <a:ln>
            <a:noFill/>
          </a:ln>
          <a:scene3d>
            <a:camera prst="orthographicFront" fov="0">
              <a:rot lat="0" lon="0" rev="0"/>
            </a:camera>
            <a:lightRig rig="threePt" dir="t">
              <a:rot lat="0" lon="0" rev="0"/>
            </a:lightRig>
          </a:scene3d>
          <a:sp3d contourW="9525" prstMaterial="matte">
            <a:bevelT/>
            <a:contourClr>
              <a:schemeClr val="accent2">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pitchFamily="34" charset="0"/>
                <a:cs typeface="Arial" pitchFamily="34" charset="0"/>
              </a:rPr>
              <a:t>win32k.sys</a:t>
            </a:r>
          </a:p>
        </p:txBody>
      </p:sp>
      <p:sp>
        <p:nvSpPr>
          <p:cNvPr id="10" name="Rectangle 9"/>
          <p:cNvSpPr/>
          <p:nvPr/>
        </p:nvSpPr>
        <p:spPr>
          <a:xfrm>
            <a:off x="2980887" y="4674203"/>
            <a:ext cx="3066431" cy="199199"/>
          </a:xfrm>
          <a:prstGeom prst="rect">
            <a:avLst/>
          </a:prstGeom>
          <a:solidFill>
            <a:srgbClr val="80548E"/>
          </a:solidFill>
          <a:ln>
            <a:noFill/>
          </a:ln>
          <a:scene3d>
            <a:camera prst="orthographicFront" fov="0">
              <a:rot lat="0" lon="0" rev="0"/>
            </a:camera>
            <a:lightRig rig="threePt" dir="t">
              <a:rot lat="0" lon="0" rev="0"/>
            </a:lightRig>
          </a:scene3d>
          <a:sp3d contourW="9525" prstMaterial="matte">
            <a:bevelT/>
            <a:contourClr>
              <a:srgbClr val="64426E"/>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pitchFamily="34" charset="0"/>
                <a:cs typeface="Arial" pitchFamily="34" charset="0"/>
              </a:rPr>
              <a:t>HAL</a:t>
            </a:r>
          </a:p>
        </p:txBody>
      </p:sp>
      <p:pic>
        <p:nvPicPr>
          <p:cNvPr id="16" name="Picture 3"/>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foregroundMark x1="60286" y1="47957" x2="50857" y2="33763"/>
                        <a14:foregroundMark x1="23429" y1="58925" x2="43714" y2="60430"/>
                        <a14:foregroundMark x1="32286" y1="69247" x2="44857" y2="68817"/>
                        <a14:foregroundMark x1="89429" y1="64086" x2="93714" y2="57634"/>
                        <a14:foregroundMark x1="76571" y1="70323" x2="82857" y2="67312"/>
                        <a14:foregroundMark x1="78571" y1="52903" x2="82571" y2="52688"/>
                        <a14:foregroundMark x1="32857" y1="78065" x2="50000" y2="78925"/>
                        <a14:foregroundMark x1="8000" y1="86882" x2="40571" y2="89892"/>
                        <a14:foregroundMark x1="62857" y1="94194" x2="78571" y2="92473"/>
                      </a14:backgroundRemoval>
                    </a14:imgEffect>
                  </a14:imgLayer>
                </a14:imgProps>
              </a:ext>
              <a:ext uri="{28A0092B-C50C-407E-A947-70E740481C1C}">
                <a14:useLocalDpi xmlns:a14="http://schemas.microsoft.com/office/drawing/2010/main" val="0"/>
              </a:ext>
            </a:extLst>
          </a:blip>
          <a:srcRect/>
          <a:stretch>
            <a:fillRect/>
          </a:stretch>
        </p:blipFill>
        <p:spPr bwMode="auto">
          <a:xfrm>
            <a:off x="7245212" y="3437948"/>
            <a:ext cx="921362" cy="122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2971800" y="274511"/>
            <a:ext cx="3075518" cy="2678240"/>
            <a:chOff x="2133600" y="644849"/>
            <a:chExt cx="5074024" cy="3984301"/>
          </a:xfrm>
        </p:grpSpPr>
        <p:pic>
          <p:nvPicPr>
            <p:cNvPr id="2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473" t="5285" r="13931" b="8685"/>
            <a:stretch/>
          </p:blipFill>
          <p:spPr bwMode="auto">
            <a:xfrm>
              <a:off x="2133600" y="644849"/>
              <a:ext cx="5074024" cy="398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2188464" y="1123950"/>
              <a:ext cx="4974336" cy="345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500" y="1200150"/>
            <a:ext cx="952500" cy="952500"/>
          </a:xfrm>
          <a:prstGeom prst="rect">
            <a:avLst/>
          </a:prstGeom>
        </p:spPr>
      </p:pic>
      <p:grpSp>
        <p:nvGrpSpPr>
          <p:cNvPr id="19" name="Group 18"/>
          <p:cNvGrpSpPr/>
          <p:nvPr/>
        </p:nvGrpSpPr>
        <p:grpSpPr>
          <a:xfrm>
            <a:off x="2971800" y="590195"/>
            <a:ext cx="3057069" cy="2874116"/>
            <a:chOff x="3004472" y="553359"/>
            <a:chExt cx="3057069" cy="2874116"/>
          </a:xfrm>
        </p:grpSpPr>
        <p:pic>
          <p:nvPicPr>
            <p:cNvPr id="20" name="Picture 4" descr="http://oraclemaniac.files.wordpress.com/2012/03/setup-form-36.jpg?w=7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4472" y="553359"/>
              <a:ext cx="3057069" cy="2349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livehacking.com/web/wp-content/uploads/2012/04/Oracl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6031" y="1895735"/>
              <a:ext cx="1531740" cy="153174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l="14912" t="19065" r="15545" b="15293"/>
          <a:stretch/>
        </p:blipFill>
        <p:spPr bwMode="auto">
          <a:xfrm>
            <a:off x="2971801" y="590550"/>
            <a:ext cx="3075518" cy="2438400"/>
          </a:xfrm>
          <a:prstGeom prst="roundRect">
            <a:avLst>
              <a:gd name="adj" fmla="val 3528"/>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0988" y="2723702"/>
            <a:ext cx="610048" cy="610048"/>
          </a:xfrm>
          <a:prstGeom prst="rect">
            <a:avLst/>
          </a:prstGeom>
          <a:noFill/>
          <a:ln>
            <a:noFill/>
          </a:ln>
          <a:effectLst>
            <a:glow rad="63500">
              <a:schemeClr val="bg1">
                <a:alpha val="96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9"/>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6875" b="85313" l="10000" r="100000">
                        <a14:backgroundMark x1="53438" y1="72813" x2="63438" y2="806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83037" y="1200150"/>
            <a:ext cx="2312763" cy="23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3072442" y="1553554"/>
            <a:ext cx="6166717" cy="2331743"/>
            <a:chOff x="3072442" y="1553554"/>
            <a:chExt cx="6166717" cy="2331743"/>
          </a:xfrm>
        </p:grpSpPr>
        <p:sp>
          <p:nvSpPr>
            <p:cNvPr id="3" name="Isosceles Triangle 2"/>
            <p:cNvSpPr/>
            <p:nvPr/>
          </p:nvSpPr>
          <p:spPr>
            <a:xfrm rot="15495756">
              <a:off x="2932384" y="1908400"/>
              <a:ext cx="2116955" cy="1836839"/>
            </a:xfrm>
            <a:prstGeom prst="triangle">
              <a:avLst/>
            </a:prstGeom>
            <a:solidFill>
              <a:srgbClr val="4F81B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JAVA"/>
            <p:cNvPicPr>
              <a:picLocks noChangeAspect="1" noChangeArrowheads="1"/>
            </p:cNvPicPr>
            <p:nvPr/>
          </p:nvPicPr>
          <p:blipFill rotWithShape="1">
            <a:blip r:embed="rId14">
              <a:extLst>
                <a:ext uri="{28A0092B-C50C-407E-A947-70E740481C1C}">
                  <a14:useLocalDpi xmlns:a14="http://schemas.microsoft.com/office/drawing/2010/main" val="0"/>
                </a:ext>
              </a:extLst>
            </a:blip>
            <a:srcRect l="15752" t="35625" r="9289" b="8095"/>
            <a:stretch/>
          </p:blipFill>
          <p:spPr bwMode="auto">
            <a:xfrm>
              <a:off x="4626698" y="1553554"/>
              <a:ext cx="4612461" cy="2122781"/>
            </a:xfrm>
            <a:prstGeom prst="roundRect">
              <a:avLst>
                <a:gd name="adj" fmla="val 3591"/>
              </a:avLst>
            </a:prstGeom>
            <a:noFill/>
            <a:ln w="3175">
              <a:solidFill>
                <a:srgbClr val="CC0000"/>
              </a:solidFill>
            </a:ln>
            <a:effectLst>
              <a:outerShdw blurRad="50800" dist="228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a:off x="402051" y="2945946"/>
            <a:ext cx="2237311" cy="1499898"/>
          </a:xfrm>
          <a:prstGeom prst="rect">
            <a:avLst/>
          </a:prstGeom>
          <a:noFill/>
        </p:spPr>
        <p:txBody>
          <a:bodyPr wrap="none" rtlCol="0">
            <a:spAutoFit/>
          </a:bodyPr>
          <a:lstStyle/>
          <a:p>
            <a:pPr>
              <a:lnSpc>
                <a:spcPct val="95000"/>
              </a:lnSpc>
            </a:pPr>
            <a:r>
              <a:rPr lang="en-US" sz="3200" dirty="0" smtClean="0"/>
              <a:t>And All</a:t>
            </a:r>
            <a:br>
              <a:rPr lang="en-US" sz="3200" dirty="0" smtClean="0"/>
            </a:br>
            <a:r>
              <a:rPr lang="en-US" sz="3200" dirty="0" smtClean="0"/>
              <a:t>Software Is</a:t>
            </a:r>
            <a:br>
              <a:rPr lang="en-US" sz="3200" dirty="0" smtClean="0"/>
            </a:br>
            <a:r>
              <a:rPr lang="en-US" sz="3200" dirty="0" smtClean="0"/>
              <a:t>Vulnerable</a:t>
            </a:r>
            <a:endParaRPr lang="en-US" sz="3200" dirty="0"/>
          </a:p>
        </p:txBody>
      </p:sp>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89237" y="2594209"/>
            <a:ext cx="677337" cy="677337"/>
          </a:xfrm>
          <a:prstGeom prst="rect">
            <a:avLst/>
          </a:prstGeom>
          <a:ln>
            <a:noFill/>
          </a:ln>
        </p:spPr>
      </p:pic>
      <p:sp>
        <p:nvSpPr>
          <p:cNvPr id="2" name="Slide Number Placeholder 1"/>
          <p:cNvSpPr>
            <a:spLocks noGrp="1"/>
          </p:cNvSpPr>
          <p:nvPr>
            <p:ph type="sldNum" sz="quarter" idx="4"/>
          </p:nvPr>
        </p:nvSpPr>
        <p:spPr/>
        <p:txBody>
          <a:bodyPr/>
          <a:lstStyle/>
          <a:p>
            <a:fld id="{78EDB186-E548-4B74-B268-7B486CA3B678}" type="slidenum">
              <a:rPr lang="en-US" smtClean="0"/>
              <a:pPr/>
              <a:t>9</a:t>
            </a:fld>
            <a:endParaRPr lang="en-US" dirty="0"/>
          </a:p>
        </p:txBody>
      </p:sp>
    </p:spTree>
    <p:extLst>
      <p:ext uri="{BB962C8B-B14F-4D97-AF65-F5344CB8AC3E}">
        <p14:creationId xmlns:p14="http://schemas.microsoft.com/office/powerpoint/2010/main" val="143627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000"/>
                            </p:stCondLst>
                            <p:childTnLst>
                              <p:par>
                                <p:cTn id="20" presetID="62" presetClass="path" presetSubtype="0" accel="50000" decel="50000" fill="hold" nodeType="afterEffect">
                                  <p:stCondLst>
                                    <p:cond delay="0"/>
                                  </p:stCondLst>
                                  <p:childTnLst>
                                    <p:animMotion origin="layout" path="M 3.61111E-6 2.27231E-6 L -0.04427 -0.00031 L -0.04532 0.03581 L -0.0915 0.03396 L -0.0915 0.07224 L -0.13785 0.07595 L -0.13785 0.10281 L -0.18073 0.11053 L -0.18403 0.14294 L -0.23021 0.14881 L -0.22917 0.18493 L -0.27761 0.18123 L -0.27657 0.21581 L -0.32379 0.21766 L -0.32379 0.25007 " pathEditMode="relative" rAng="0" ptsTypes="FFFFFFFFFFFFFFF">
                                      <p:cBhvr>
                                        <p:cTn id="21" dur="2000" fill="hold"/>
                                        <p:tgtEl>
                                          <p:spTgt spid="27"/>
                                        </p:tgtEl>
                                        <p:attrNameLst>
                                          <p:attrName>ppt_x</p:attrName>
                                          <p:attrName>ppt_y</p:attrName>
                                        </p:attrNameLst>
                                      </p:cBhvr>
                                      <p:rCtr x="-16198" y="124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romium">
  <a:themeElements>
    <a:clrScheme name="Bromium Colors">
      <a:dk1>
        <a:sysClr val="windowText" lastClr="000000"/>
      </a:dk1>
      <a:lt1>
        <a:sysClr val="window" lastClr="FFFFFF"/>
      </a:lt1>
      <a:dk2>
        <a:srgbClr val="4B4F54"/>
      </a:dk2>
      <a:lt2>
        <a:srgbClr val="FFFFFF"/>
      </a:lt2>
      <a:accent1>
        <a:srgbClr val="F68922"/>
      </a:accent1>
      <a:accent2>
        <a:srgbClr val="326F89"/>
      </a:accent2>
      <a:accent3>
        <a:srgbClr val="445D94"/>
      </a:accent3>
      <a:accent4>
        <a:srgbClr val="5B7C38"/>
      </a:accent4>
      <a:accent5>
        <a:srgbClr val="5A9AB4"/>
      </a:accent5>
      <a:accent6>
        <a:srgbClr val="8DB33E"/>
      </a:accent6>
      <a:hlink>
        <a:srgbClr val="F68922"/>
      </a:hlink>
      <a:folHlink>
        <a:srgbClr val="4B4F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spcBef>
            <a:spcPts val="600"/>
          </a:spcBef>
          <a:defRPr sz="2400" dirty="0" smtClean="0">
            <a:solidFill>
              <a:schemeClr val="accent4"/>
            </a:solidFill>
          </a:defRPr>
        </a:defPPr>
      </a:lstStyle>
    </a:txDef>
  </a:objectDefaults>
  <a:extraClrSchemeLst/>
</a:theme>
</file>

<file path=ppt/theme/theme2.xml><?xml version="1.0" encoding="utf-8"?>
<a:theme xmlns:a="http://schemas.openxmlformats.org/drawingml/2006/main" name="Bromium Dark Bkgd">
  <a:themeElements>
    <a:clrScheme name="Bromium Colors">
      <a:dk1>
        <a:sysClr val="windowText" lastClr="000000"/>
      </a:dk1>
      <a:lt1>
        <a:sysClr val="window" lastClr="FFFFFF"/>
      </a:lt1>
      <a:dk2>
        <a:srgbClr val="4B4F54"/>
      </a:dk2>
      <a:lt2>
        <a:srgbClr val="FFFFFF"/>
      </a:lt2>
      <a:accent1>
        <a:srgbClr val="F68922"/>
      </a:accent1>
      <a:accent2>
        <a:srgbClr val="326F89"/>
      </a:accent2>
      <a:accent3>
        <a:srgbClr val="445D94"/>
      </a:accent3>
      <a:accent4>
        <a:srgbClr val="5B7C38"/>
      </a:accent4>
      <a:accent5>
        <a:srgbClr val="5A9AB4"/>
      </a:accent5>
      <a:accent6>
        <a:srgbClr val="8DB33E"/>
      </a:accent6>
      <a:hlink>
        <a:srgbClr val="F68922"/>
      </a:hlink>
      <a:folHlink>
        <a:srgbClr val="4B4F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spcBef>
            <a:spcPts val="600"/>
          </a:spcBef>
          <a:defRPr sz="2400" dirty="0" smtClean="0">
            <a:solidFill>
              <a:schemeClr val="accent4"/>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136259</TotalTime>
  <Words>1200</Words>
  <Application>Microsoft Office PowerPoint</Application>
  <PresentationFormat>On-screen Show (16:9)</PresentationFormat>
  <Paragraphs>167</Paragraphs>
  <Slides>21</Slides>
  <Notes>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Bromium</vt:lpstr>
      <vt:lpstr>Bromium Dark Bkgd</vt:lpstr>
      <vt:lpstr>Making All Client Side Java Secure</vt:lpstr>
      <vt:lpstr>Agenda</vt:lpstr>
      <vt:lpstr>The IT Security Paradox</vt:lpstr>
      <vt:lpstr>The Problem</vt:lpstr>
      <vt:lpstr>The Problem</vt:lpstr>
      <vt:lpstr>PowerPoint Presentation</vt:lpstr>
      <vt:lpstr>Let’s Talk About Java</vt:lpstr>
      <vt:lpstr>Java Is Not the  Problem</vt:lpstr>
      <vt:lpstr>PowerPoint Presentation</vt:lpstr>
      <vt:lpstr>A Better Idea</vt:lpstr>
      <vt:lpstr>Bromium vSentry: Hardware-isolation for Untrusted Tasks</vt:lpstr>
      <vt:lpstr>PowerPoint Presentation</vt:lpstr>
      <vt:lpstr>PowerPoint Presentation</vt:lpstr>
      <vt:lpstr>PowerPoint Presentation</vt:lpstr>
      <vt:lpstr>PowerPoint Presentation</vt:lpstr>
      <vt:lpstr>PowerPoint Presentation</vt:lpstr>
      <vt:lpstr>Benefits</vt:lpstr>
      <vt:lpstr>Benefits</vt:lpstr>
      <vt:lpstr>Summary</vt:lpstr>
      <vt:lpstr>Demo</vt:lpstr>
      <vt:lpstr>Find Out How You Can Make Java Safe…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Sales Preso</dc:title>
  <dc:creator>Brent Remai</dc:creator>
  <cp:lastModifiedBy>Bill Gardner</cp:lastModifiedBy>
  <cp:revision>3115</cp:revision>
  <cp:lastPrinted>2011-05-16T13:37:31Z</cp:lastPrinted>
  <dcterms:created xsi:type="dcterms:W3CDTF">2011-04-06T23:09:57Z</dcterms:created>
  <dcterms:modified xsi:type="dcterms:W3CDTF">2014-09-27T01:23:29Z</dcterms:modified>
</cp:coreProperties>
</file>