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Layouts/slideLayout42.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Lst>
  <p:notesMasterIdLst>
    <p:notesMasterId r:id="rId30"/>
  </p:notesMasterIdLst>
  <p:handoutMasterIdLst>
    <p:handoutMasterId r:id="rId31"/>
  </p:handoutMasterIdLst>
  <p:sldIdLst>
    <p:sldId id="354" r:id="rId2"/>
    <p:sldId id="258" r:id="rId3"/>
    <p:sldId id="381" r:id="rId4"/>
    <p:sldId id="413" r:id="rId5"/>
    <p:sldId id="383" r:id="rId6"/>
    <p:sldId id="386" r:id="rId7"/>
    <p:sldId id="398" r:id="rId8"/>
    <p:sldId id="385" r:id="rId9"/>
    <p:sldId id="390" r:id="rId10"/>
    <p:sldId id="384" r:id="rId11"/>
    <p:sldId id="389" r:id="rId12"/>
    <p:sldId id="397" r:id="rId13"/>
    <p:sldId id="392" r:id="rId14"/>
    <p:sldId id="394" r:id="rId15"/>
    <p:sldId id="388" r:id="rId16"/>
    <p:sldId id="402" r:id="rId17"/>
    <p:sldId id="404" r:id="rId18"/>
    <p:sldId id="405" r:id="rId19"/>
    <p:sldId id="406" r:id="rId20"/>
    <p:sldId id="412" r:id="rId21"/>
    <p:sldId id="414" r:id="rId22"/>
    <p:sldId id="396" r:id="rId23"/>
    <p:sldId id="408" r:id="rId24"/>
    <p:sldId id="409" r:id="rId25"/>
    <p:sldId id="410" r:id="rId26"/>
    <p:sldId id="411" r:id="rId27"/>
    <p:sldId id="379" r:id="rId28"/>
    <p:sldId id="380" r:id="rId29"/>
  </p:sldIdLst>
  <p:sldSz cx="12188825" cy="6858000"/>
  <p:notesSz cx="6985000" cy="92837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 uri="{FD5EFAAD-0ECE-453E-9831-46B23BE46B34}">
      <p15:chartTrackingRefBased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682" autoAdjust="0"/>
    <p:restoredTop sz="86093" autoAdjust="0"/>
  </p:normalViewPr>
  <p:slideViewPr>
    <p:cSldViewPr snapToGrid="0">
      <p:cViewPr varScale="1">
        <p:scale>
          <a:sx n="122" d="100"/>
          <a:sy n="122" d="100"/>
        </p:scale>
        <p:origin x="-376" y="-120"/>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9/25/14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sz="1100" kern="1200" baseline="0" dirty="0" smtClean="0">
              <a:solidFill>
                <a:schemeClr val="tx1"/>
              </a:solidFill>
              <a:latin typeface="+mn-lt"/>
              <a:ea typeface="+mn-ea"/>
              <a:cs typeface="+mn-cs"/>
            </a:endParaRPr>
          </a:p>
          <a:p>
            <a:pPr marL="228600" indent="-228600">
              <a:buFont typeface="+mj-lt"/>
              <a:buAutoNum type="arabicPeriod"/>
            </a:pPr>
            <a:endParaRPr lang="en-US" sz="1100" kern="120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sz="1100" kern="1200" baseline="0" dirty="0" smtClean="0">
              <a:solidFill>
                <a:schemeClr val="tx1"/>
              </a:solidFill>
              <a:latin typeface="+mn-lt"/>
              <a:ea typeface="+mn-ea"/>
              <a:cs typeface="+mn-cs"/>
            </a:endParaRPr>
          </a:p>
          <a:p>
            <a:pPr marL="228600" indent="-228600">
              <a:buFont typeface="+mj-lt"/>
              <a:buAutoNum type="arabicPeriod"/>
            </a:pPr>
            <a:endParaRPr lang="en-US" sz="1100" kern="120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baseline="0" dirty="0" smtClean="0"/>
              <a:t>Too many protocols are being re-purposed for </a:t>
            </a:r>
            <a:r>
              <a:rPr lang="en-US" baseline="0" dirty="0" err="1" smtClean="0"/>
              <a:t>IoT</a:t>
            </a:r>
            <a:endParaRPr lang="en-US" baseline="0" dirty="0" smtClean="0"/>
          </a:p>
          <a:p>
            <a:endParaRPr lang="en-US" dirty="0" smtClean="0"/>
          </a:p>
          <a:p>
            <a:r>
              <a:rPr lang="en-US" dirty="0" smtClean="0"/>
              <a:t>Was the protocol designed</a:t>
            </a:r>
            <a:r>
              <a:rPr lang="en-US" baseline="0" dirty="0" smtClean="0"/>
              <a:t> for low power communications – chatty protocols?</a:t>
            </a:r>
          </a:p>
          <a:p>
            <a:r>
              <a:rPr lang="en-US" baseline="0" dirty="0" smtClean="0"/>
              <a:t>Was it designed for implementation in resource limited devices</a:t>
            </a:r>
          </a:p>
          <a:p>
            <a:r>
              <a:rPr lang="en-US" dirty="0" smtClean="0"/>
              <a:t>Was it designed for wide-area networks</a:t>
            </a:r>
          </a:p>
          <a:p>
            <a:r>
              <a:rPr lang="en-US" dirty="0" smtClean="0"/>
              <a:t>Is</a:t>
            </a:r>
            <a:r>
              <a:rPr lang="en-US" baseline="0" dirty="0" smtClean="0"/>
              <a:t> it optimized for a particular purpose – i.e. </a:t>
            </a:r>
            <a:r>
              <a:rPr lang="en-US" baseline="0" dirty="0" err="1" smtClean="0"/>
              <a:t>realtime</a:t>
            </a:r>
            <a:r>
              <a:rPr lang="en-US" baseline="0" dirty="0" smtClean="0"/>
              <a:t> communications</a:t>
            </a:r>
          </a:p>
          <a:p>
            <a:r>
              <a:rPr lang="en-US" baseline="0" dirty="0" smtClean="0"/>
              <a:t>Was it designed to scale.</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Fundamental standards can be used to build many</a:t>
            </a:r>
            <a:r>
              <a:rPr lang="en-US" baseline="0" dirty="0" smtClean="0"/>
              <a:t> things.</a:t>
            </a:r>
          </a:p>
          <a:p>
            <a:r>
              <a:rPr lang="en-US" baseline="0" dirty="0" smtClean="0"/>
              <a:t>They often to not carry the extra baggage of Consortium derived standards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Industry</a:t>
            </a:r>
            <a:r>
              <a:rPr lang="en-US" baseline="0" dirty="0" smtClean="0"/>
              <a:t> requirements:</a:t>
            </a:r>
          </a:p>
          <a:p>
            <a:r>
              <a:rPr lang="en-US" baseline="0" dirty="0" smtClean="0"/>
              <a:t>Medical – HIPAA </a:t>
            </a:r>
            <a:r>
              <a:rPr lang="en-US" baseline="0" dirty="0" err="1" smtClean="0"/>
              <a:t>Secuirty</a:t>
            </a:r>
            <a:r>
              <a:rPr lang="en-US" baseline="0" dirty="0" smtClean="0"/>
              <a:t> and auditing requirements</a:t>
            </a:r>
          </a:p>
          <a:p>
            <a:endParaRPr lang="en-US" baseline="0" dirty="0" smtClean="0"/>
          </a:p>
          <a:p>
            <a:r>
              <a:rPr lang="en-US" baseline="0" dirty="0" smtClean="0"/>
              <a:t>Industrial Control – Closed loop automation, real-time communications</a:t>
            </a:r>
          </a:p>
          <a:p>
            <a:endParaRPr lang="en-US" baseline="0" dirty="0" smtClean="0"/>
          </a:p>
          <a:p>
            <a:r>
              <a:rPr lang="en-US" baseline="0" dirty="0" smtClean="0"/>
              <a:t>Home Automation – flexibility to integrate and interoperate with other protocols.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Industry</a:t>
            </a:r>
            <a:r>
              <a:rPr lang="en-US" baseline="0" dirty="0" smtClean="0"/>
              <a:t> requirements:</a:t>
            </a:r>
          </a:p>
          <a:p>
            <a:r>
              <a:rPr lang="en-US" baseline="0" dirty="0" smtClean="0"/>
              <a:t>Medical – HIPAA </a:t>
            </a:r>
            <a:r>
              <a:rPr lang="en-US" baseline="0" dirty="0" err="1" smtClean="0"/>
              <a:t>Secuirty</a:t>
            </a:r>
            <a:r>
              <a:rPr lang="en-US" baseline="0" dirty="0" smtClean="0"/>
              <a:t> and auditing requirements</a:t>
            </a:r>
          </a:p>
          <a:p>
            <a:endParaRPr lang="en-US" baseline="0" dirty="0" smtClean="0"/>
          </a:p>
          <a:p>
            <a:r>
              <a:rPr lang="en-US" baseline="0" dirty="0" smtClean="0"/>
              <a:t>Industrial Control – Closed loop automation, real-time communications</a:t>
            </a:r>
          </a:p>
          <a:p>
            <a:endParaRPr lang="en-US" baseline="0" dirty="0" smtClean="0"/>
          </a:p>
          <a:p>
            <a:r>
              <a:rPr lang="en-US" baseline="0" dirty="0" smtClean="0"/>
              <a:t>Home Automation – flexibility to integrate and interoperate with other protocols.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24275617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99129590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dirty="0" smtClean="0"/>
              <a:t>This is a </a:t>
            </a:r>
            <a:r>
              <a:rPr lang="en-US" b="1" dirty="0" smtClean="0"/>
              <a:t>Title Slide with Java FY15 Theme </a:t>
            </a:r>
            <a:r>
              <a:rPr lang="en-US" b="0" dirty="0" smtClean="0"/>
              <a:t>slide</a:t>
            </a:r>
            <a:r>
              <a:rPr lang="en-US" b="1" dirty="0" smtClean="0"/>
              <a:t> </a:t>
            </a:r>
            <a:r>
              <a:rPr lang="en-US" baseline="0" dirty="0" smtClean="0"/>
              <a:t>ideal for including the Java Theme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endParaRPr lang="en-US" baseline="0" dirty="0" smtClean="0"/>
          </a:p>
          <a:p>
            <a:r>
              <a:rPr lang="en-US" dirty="0"/>
              <a:t>To </a:t>
            </a:r>
            <a:r>
              <a:rPr lang="en-US" b="1" dirty="0"/>
              <a:t>copy the Customized Background </a:t>
            </a:r>
            <a:r>
              <a:rPr lang="en-US" dirty="0"/>
              <a:t>from Another Presentation on </a:t>
            </a:r>
            <a:r>
              <a:rPr lang="en-US" b="1" dirty="0"/>
              <a:t>PC</a:t>
            </a:r>
            <a:endParaRPr lang="en-US" dirty="0"/>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32395" indent="-232395">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32395" indent="-232395">
              <a:buFont typeface="+mj-lt"/>
              <a:buAutoNum type="arabicPeriod"/>
            </a:pPr>
            <a:r>
              <a:rPr lang="en-US" dirty="0"/>
              <a:t>Check </a:t>
            </a:r>
            <a:r>
              <a:rPr lang="en-US" b="1" dirty="0"/>
              <a:t>Keep Source Formatting</a:t>
            </a:r>
            <a:r>
              <a:rPr lang="en-US" dirty="0"/>
              <a:t> and click the slide that contains the background you want.</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32395" indent="-232395">
              <a:buFont typeface="+mj-lt"/>
              <a:buAutoNum type="arabicPeriod"/>
            </a:pPr>
            <a:r>
              <a:rPr lang="en-US" dirty="0"/>
              <a:t>Delete any unwanted slides or duplicates.</a:t>
            </a:r>
          </a:p>
          <a:p>
            <a:pPr marL="232395" indent="-232395">
              <a:buFont typeface="+mj-lt"/>
              <a:buAutoNum type="arabicPeriod"/>
            </a:pPr>
            <a:endParaRPr lang="en-US" dirty="0"/>
          </a:p>
          <a:p>
            <a:r>
              <a:rPr lang="en-US" dirty="0"/>
              <a:t>To </a:t>
            </a:r>
            <a:r>
              <a:rPr lang="en-US" b="1" dirty="0"/>
              <a:t>copy the Customized Background</a:t>
            </a:r>
            <a:r>
              <a:rPr lang="en-US" dirty="0"/>
              <a:t> from Another Presentation on </a:t>
            </a:r>
            <a:r>
              <a:rPr lang="en-US" b="1" dirty="0"/>
              <a:t>Mac</a:t>
            </a:r>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32395" indent="-232395">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32395" indent="-232395">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32395" indent="-232395">
              <a:buFont typeface="+mj-lt"/>
              <a:buAutoNum type="arabicPeriod"/>
            </a:pPr>
            <a:r>
              <a:rPr lang="en-US" dirty="0"/>
              <a:t>Delete any unwanted slides or duplicates.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3846777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Source projects are large</a:t>
            </a:r>
            <a:r>
              <a:rPr lang="en-US" baseline="0" dirty="0" smtClean="0"/>
              <a:t> codebases that produce interoperability because people chose to run the same code base. (shared bugs)</a:t>
            </a:r>
          </a:p>
          <a:p>
            <a:r>
              <a:rPr lang="en-US" baseline="0" dirty="0" smtClean="0"/>
              <a:t>The may represent a single interpretation of a technical specification, or in some cases a single Open Source implementation may effectively BE the implementation</a:t>
            </a:r>
          </a:p>
          <a:p>
            <a:endParaRPr lang="en-US" baseline="0" dirty="0" smtClean="0"/>
          </a:p>
          <a:p>
            <a:r>
              <a:rPr lang="en-US" baseline="0" dirty="0" smtClean="0"/>
              <a:t>Often happens in a code-first, document later workflow.</a:t>
            </a:r>
          </a:p>
          <a:p>
            <a:endParaRPr lang="en-US" baseline="0" dirty="0" smtClean="0"/>
          </a:p>
          <a:p>
            <a:r>
              <a:rPr lang="en-US" baseline="0" dirty="0" smtClean="0"/>
              <a:t>Eclipse listed only once, but with in the </a:t>
            </a:r>
            <a:r>
              <a:rPr lang="en-US" baseline="0" dirty="0" err="1" smtClean="0"/>
              <a:t>IoT</a:t>
            </a:r>
            <a:r>
              <a:rPr lang="en-US" baseline="0" dirty="0" smtClean="0"/>
              <a:t> Project, there are approximately 14 different sub-projects, including multiple subprojects for </a:t>
            </a:r>
            <a:r>
              <a:rPr lang="en-US" baseline="0" dirty="0" err="1" smtClean="0"/>
              <a:t>OSGi</a:t>
            </a:r>
            <a:r>
              <a:rPr lang="en-US" baseline="0" dirty="0" smtClean="0"/>
              <a:t> and MQTT.</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Consortia</a:t>
            </a:r>
            <a:r>
              <a:rPr lang="en-US" baseline="0" dirty="0" smtClean="0"/>
              <a:t> and Alliances often create groups of standards based on work done by the organizations previously grouped as Fundamental Technical Standards</a:t>
            </a:r>
          </a:p>
          <a:p>
            <a:r>
              <a:rPr lang="en-US" baseline="0" dirty="0" smtClean="0"/>
              <a:t>The technical work they do may extend a technical standard for a particular vertical industry</a:t>
            </a:r>
          </a:p>
          <a:p>
            <a:endParaRPr lang="en-US" baseline="0" dirty="0" smtClean="0"/>
          </a:p>
          <a:p>
            <a:r>
              <a:rPr lang="en-US" baseline="0" dirty="0" smtClean="0"/>
              <a:t>They may create specific language bindings and APIs.</a:t>
            </a:r>
          </a:p>
          <a:p>
            <a:r>
              <a:rPr lang="en-US" baseline="0" dirty="0" smtClean="0"/>
              <a:t>Some provide a full solution stack such as </a:t>
            </a:r>
            <a:r>
              <a:rPr lang="en-US" baseline="0" dirty="0" err="1" smtClean="0"/>
              <a:t>Zigbee</a:t>
            </a:r>
            <a:r>
              <a:rPr lang="en-US" baseline="0" dirty="0" smtClean="0"/>
              <a:t>, which defines everything from data formats through transport protocols and specifies how they run over a specific set of MAC/PHY layers.</a:t>
            </a:r>
          </a:p>
          <a:p>
            <a:endParaRPr lang="en-US" baseline="0" dirty="0" smtClean="0"/>
          </a:p>
          <a:p>
            <a:r>
              <a:rPr lang="en-US" baseline="0" dirty="0" smtClean="0"/>
              <a:t>An Alliance or Consortium may produce something that is 100% proprietary so care should be taken in evaluating their work.</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W3C (Web Standards)</a:t>
            </a:r>
          </a:p>
          <a:p>
            <a:r>
              <a:rPr lang="en-US" dirty="0" smtClean="0"/>
              <a:t>IETF</a:t>
            </a:r>
          </a:p>
          <a:p>
            <a:r>
              <a:rPr lang="en-US" dirty="0" smtClean="0"/>
              <a:t>3GPP (Mobile Broadband)</a:t>
            </a:r>
          </a:p>
          <a:p>
            <a:r>
              <a:rPr lang="en-US" dirty="0" smtClean="0"/>
              <a:t>IEEE (MAC/PHY)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W3C (Web Standards)</a:t>
            </a:r>
          </a:p>
          <a:p>
            <a:r>
              <a:rPr lang="en-US" dirty="0" smtClean="0"/>
              <a:t>IETF</a:t>
            </a:r>
          </a:p>
          <a:p>
            <a:r>
              <a:rPr lang="en-US" dirty="0" smtClean="0"/>
              <a:t>3GPP (Mobile Broadband)</a:t>
            </a:r>
          </a:p>
          <a:p>
            <a:r>
              <a:rPr lang="en-US" dirty="0" smtClean="0"/>
              <a:t>IEEE (MAC/PHY)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Architectural pattern: REST based</a:t>
            </a:r>
            <a:r>
              <a:rPr lang="en-US" baseline="0" dirty="0" smtClean="0"/>
              <a:t> operations on a data model</a:t>
            </a:r>
          </a:p>
          <a:p>
            <a:endParaRPr lang="en-US" dirty="0" smtClean="0"/>
          </a:p>
          <a:p>
            <a:r>
              <a:rPr lang="en-US" dirty="0" smtClean="0"/>
              <a:t>Data</a:t>
            </a:r>
            <a:r>
              <a:rPr lang="en-US" baseline="0" dirty="0" smtClean="0"/>
              <a:t> Formats – must be agreed upon between devices and applications that consume them to be truly useful.</a:t>
            </a:r>
          </a:p>
          <a:p>
            <a:r>
              <a:rPr lang="en-US" baseline="0" dirty="0" smtClean="0"/>
              <a:t>Achieved through standardizing models that both sides can agree on, or through self-describing data formats.</a:t>
            </a:r>
          </a:p>
          <a:p>
            <a:endParaRPr lang="en-US" baseline="0" dirty="0" smtClean="0"/>
          </a:p>
          <a:p>
            <a:r>
              <a:rPr lang="en-US" baseline="0" dirty="0" smtClean="0"/>
              <a:t>Capillary Networks – are driven by device creators.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XML</a:t>
            </a:r>
          </a:p>
          <a:p>
            <a:pPr marL="228600" indent="-228600">
              <a:buFont typeface="+mj-lt"/>
              <a:buAutoNum type="arabicPeriod"/>
            </a:pPr>
            <a:r>
              <a:rPr lang="en-US" dirty="0" smtClean="0"/>
              <a:t>well defined structure</a:t>
            </a:r>
            <a:r>
              <a:rPr lang="en-US" baseline="0" dirty="0" smtClean="0"/>
              <a:t> for defining objects</a:t>
            </a:r>
          </a:p>
          <a:p>
            <a:pPr marL="228600" indent="-228600">
              <a:buFont typeface="+mj-lt"/>
              <a:buAutoNum type="arabicPeriod"/>
            </a:pPr>
            <a:r>
              <a:rPr lang="en-US" baseline="0" dirty="0" smtClean="0"/>
              <a:t>Numerous parsing libraries are available</a:t>
            </a:r>
          </a:p>
          <a:p>
            <a:pPr marL="228600" indent="-228600">
              <a:buFont typeface="+mj-lt"/>
              <a:buAutoNum type="arabicPeriod"/>
            </a:pPr>
            <a:r>
              <a:rPr lang="en-US" baseline="0" dirty="0" smtClean="0"/>
              <a:t>Efficient formats such as EXI (Efficient XML Interchange) have been established</a:t>
            </a:r>
          </a:p>
          <a:p>
            <a:endParaRPr lang="en-US" dirty="0" smtClean="0"/>
          </a:p>
          <a:p>
            <a:r>
              <a:rPr lang="en-US" sz="1100" kern="1200" dirty="0" smtClean="0">
                <a:solidFill>
                  <a:schemeClr val="tx1"/>
                </a:solidFill>
                <a:latin typeface="+mn-lt"/>
                <a:ea typeface="+mn-ea"/>
                <a:cs typeface="+mn-cs"/>
              </a:rPr>
              <a:t>JSON</a:t>
            </a:r>
          </a:p>
          <a:p>
            <a:pPr marL="228600" indent="-228600">
              <a:buFont typeface="+mj-lt"/>
              <a:buAutoNum type="arabicPeriod"/>
            </a:pPr>
            <a:r>
              <a:rPr lang="en-US" sz="1100" kern="1200" dirty="0" smtClean="0">
                <a:solidFill>
                  <a:schemeClr val="tx1"/>
                </a:solidFill>
                <a:latin typeface="+mn-lt"/>
                <a:ea typeface="+mn-ea"/>
                <a:cs typeface="+mn-cs"/>
              </a:rPr>
              <a:t>Broadly</a:t>
            </a:r>
            <a:r>
              <a:rPr lang="en-US" sz="1100" kern="1200" baseline="0" dirty="0" smtClean="0">
                <a:solidFill>
                  <a:schemeClr val="tx1"/>
                </a:solidFill>
                <a:latin typeface="+mn-lt"/>
                <a:ea typeface="+mn-ea"/>
                <a:cs typeface="+mn-cs"/>
              </a:rPr>
              <a:t> adopted in the web development space</a:t>
            </a:r>
          </a:p>
          <a:p>
            <a:pPr marL="228600" indent="-228600">
              <a:buFont typeface="+mj-lt"/>
              <a:buAutoNum type="arabicPeriod"/>
            </a:pPr>
            <a:r>
              <a:rPr lang="en-US" sz="1100" kern="1200" baseline="0" dirty="0" smtClean="0">
                <a:solidFill>
                  <a:schemeClr val="tx1"/>
                </a:solidFill>
                <a:latin typeface="+mn-lt"/>
                <a:ea typeface="+mn-ea"/>
                <a:cs typeface="+mn-cs"/>
              </a:rPr>
              <a:t>Parsers are broadly implemented</a:t>
            </a:r>
          </a:p>
          <a:p>
            <a:pPr marL="228600" indent="-228600">
              <a:buFont typeface="+mj-lt"/>
              <a:buAutoNum type="arabicPeriod"/>
            </a:pPr>
            <a:endParaRPr lang="en-US" sz="1100" kern="1200" baseline="0" dirty="0" smtClean="0">
              <a:solidFill>
                <a:schemeClr val="tx1"/>
              </a:solidFill>
              <a:latin typeface="+mn-lt"/>
              <a:ea typeface="+mn-ea"/>
              <a:cs typeface="+mn-cs"/>
            </a:endParaRPr>
          </a:p>
          <a:p>
            <a:pPr marL="228600" indent="-228600">
              <a:buFont typeface="+mj-lt"/>
              <a:buAutoNum type="arabicPeriod"/>
            </a:pPr>
            <a:endParaRPr lang="en-US" sz="1100" kern="120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just two examples </a:t>
            </a:r>
          </a:p>
          <a:p>
            <a:r>
              <a:rPr lang="en-US" baseline="0" dirty="0" smtClean="0"/>
              <a:t>Additional examples are Protocol Buffers (</a:t>
            </a:r>
            <a:r>
              <a:rPr lang="en-US" baseline="0" dirty="0" err="1" smtClean="0"/>
              <a:t>Protobufs</a:t>
            </a:r>
            <a:r>
              <a:rPr lang="en-US" baseline="0" dirty="0" smtClean="0"/>
              <a:t>) and ASN.1</a:t>
            </a:r>
          </a:p>
          <a:p>
            <a:endParaRPr lang="en-US" baseline="0" dirty="0" smtClean="0"/>
          </a:p>
          <a:p>
            <a:r>
              <a:rPr lang="en-US" baseline="0" dirty="0" smtClean="0"/>
              <a:t>Specifically – these are represent two protocols specifically designed for being implementable in small, efficient libraries and easy conversion to/from JSON</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9/25/14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11" name="Picture 10" descr="Horizontal JavaOne-Oracle co-branded logo in white on blue staging background."/>
          <p:cNvPicPr>
            <a:picLocks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2" name="Picture 11" descr="Horizontal JavaOne-Oracle co-branded logo in white on blue staging background."/>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993200288"/>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4" name="Group 16"/>
          <p:cNvGrpSpPr/>
          <p:nvPr/>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9/25/14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6" name="TextBox 15"/>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grpSp>
        <p:nvGrpSpPr>
          <p:cNvPr id="17" name="Group 16"/>
          <p:cNvGrpSpPr/>
          <p:nvPr userDrawn="1"/>
        </p:nvGrpSpPr>
        <p:grpSpPr>
          <a:xfrm>
            <a:off x="0" y="0"/>
            <a:ext cx="12189398" cy="6858000"/>
            <a:chOff x="0" y="0"/>
            <a:chExt cx="12189398" cy="6858000"/>
          </a:xfrm>
        </p:grpSpPr>
        <p:sp>
          <p:nvSpPr>
            <p:cNvPr id="23" name="Rectangle 22"/>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ectangle 23"/>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27" name="Picture 26" descr="Horizontal JavaOne-Oracle co-branded logo in white on blue staging background."/>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28" name="TextBox 27"/>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117667334"/>
      </p:ext>
    </p:extLst>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670370585"/>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98185070"/>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945098468"/>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027766858"/>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520166155"/>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53371416"/>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226334537"/>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28125018"/>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739386509"/>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9/25/14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9" name="Picture 8" descr="Horizontal JavaOne-Oracle co-branded logo in white on blue staging background."/>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04157434"/>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9/25/14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787001877"/>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9/25/14</a:t>
            </a:fld>
            <a:endParaRPr lang="en-US"/>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337699384"/>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9/25/14</a:t>
            </a:fld>
            <a:endParaRPr lang="en-US"/>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163620386"/>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9/25/14</a:t>
            </a:fld>
            <a:endParaRPr lang="en-US"/>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104265725"/>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9/25/14</a:t>
            </a:fld>
            <a:endParaRPr lang="en-US"/>
          </a:p>
        </p:txBody>
      </p:sp>
      <p:sp>
        <p:nvSpPr>
          <p:cNvPr id="3" name="Footer Placeholder 2"/>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608229342"/>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45785070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058274766"/>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908982256"/>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79085471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745444510"/>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9/25/14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1" name="Picture 10" descr="Horizontal JavaOne-Oracle co-branded logo in white on blue staging background."/>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687821401"/>
      </p:ext>
    </p:extLst>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720634047"/>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786728" y="2011145"/>
            <a:ext cx="1819656" cy="3522853"/>
          </a:xfrm>
          <a:prstGeom prst="rect">
            <a:avLst/>
          </a:prstGeom>
        </p:spPr>
      </p:pic>
      <p:pic>
        <p:nvPicPr>
          <p:cNvPr id="11" name="Picture 10"/>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786728" y="2011145"/>
            <a:ext cx="1819656" cy="3522853"/>
          </a:xfrm>
          <a:prstGeom prst="rect">
            <a:avLst/>
          </a:prstGeom>
        </p:spPr>
      </p:pic>
      <p:pic>
        <p:nvPicPr>
          <p:cNvPr id="15" name="Picture 14"/>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241990" y="1585322"/>
            <a:ext cx="5829300" cy="4107283"/>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52049196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9/25/14</a:t>
            </a:fld>
            <a:endParaRPr lang="en-US"/>
          </a:p>
        </p:txBody>
      </p:sp>
      <p:sp>
        <p:nvSpPr>
          <p:cNvPr id="6" name="Footer Placeholder 5"/>
          <p:cNvSpPr>
            <a:spLocks noGrp="1"/>
          </p:cNvSpPr>
          <p:nvPr>
            <p:ph type="ftr" sz="quarter" idx="11"/>
          </p:nvPr>
        </p:nvSpPr>
        <p:spPr/>
        <p:txBody>
          <a:bodyPr/>
          <a:lstStyle/>
          <a:p>
            <a:r>
              <a:rPr lang="en-US" smtClean="0"/>
              <a:t>Oracle Confidential – Internal/Restricted/Highly Restricted</a:t>
            </a:r>
            <a:endParaRPr lang="en-US"/>
          </a:p>
        </p:txBody>
      </p:sp>
      <p:sp>
        <p:nvSpPr>
          <p:cNvPr id="7" name="Slide Number Placeholder 6"/>
          <p:cNvSpPr>
            <a:spLocks noGrp="1"/>
          </p:cNvSpPr>
          <p:nvPr>
            <p:ph type="sldNum" sz="quarter" idx="12"/>
          </p:nvPr>
        </p:nvSpPr>
        <p:spPr/>
        <p:txBody>
          <a:bodyPr/>
          <a:lstStyle/>
          <a:p>
            <a:fld id="{C51EAA63-D034-42AE-91FA-B13B9518C7BE}" type="slidenum">
              <a:rPr lang="en-US" smtClean="0"/>
              <a:pPr/>
              <a:t>‹#›</a:t>
            </a:fld>
            <a:endParaRPr lang="en-US"/>
          </a:p>
        </p:txBody>
      </p:sp>
      <p:pic>
        <p:nvPicPr>
          <p:cNvPr id="11" name="Picture 10"/>
          <p:cNvPicPr>
            <a:picLocks noChangeAspect="1"/>
          </p:cNvPicPr>
          <p:nvPr/>
        </p:nvPicPr>
        <p:blipFill rotWithShape="1">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0" name="Picture 9"/>
          <p:cNvPicPr>
            <a:picLocks noChangeAspect="1"/>
          </p:cNvPicPr>
          <p:nvPr userDrawn="1"/>
        </p:nvPicPr>
        <p:blipFill rotWithShape="1">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r="2901"/>
          <a:stretch/>
        </p:blipFill>
        <p:spPr>
          <a:xfrm rot="5400000">
            <a:off x="5891726" y="1502667"/>
            <a:ext cx="5674025" cy="4117325"/>
          </a:xfrm>
          <a:prstGeom prst="rect">
            <a:avLst/>
          </a:prstGeom>
        </p:spPr>
      </p:pic>
      <p:pic>
        <p:nvPicPr>
          <p:cNvPr id="13" name="Picture 12" descr="Photos, screen captures, graphics can be inserted in a white mobile phone and tablet"/>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969956" y="2096382"/>
            <a:ext cx="1819656" cy="3522853"/>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677885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5" name="Group 22"/>
          <p:cNvGrpSpPr/>
          <p:nvPr/>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9/25/14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7" name="TextBox 16"/>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16" name="Rectangle 15"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8" name="Group 17"/>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28" name="Picture 27" descr="Horizontal JavaOne-Oracle co-branded logo in white on blue staging background."/>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29" name="TextBox 2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381817526"/>
      </p:ext>
    </p:extLst>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9/25/14</a:t>
            </a:fld>
            <a:endParaRPr lang="en-US"/>
          </a:p>
        </p:txBody>
      </p:sp>
      <p:sp>
        <p:nvSpPr>
          <p:cNvPr id="3" name="Footer Placeholder 2"/>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a:t>
            </a:fld>
            <a:endParaRPr lang="en-US"/>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597889444"/>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9/25/14</a:t>
            </a:fld>
            <a:endParaRPr lang="en-US"/>
          </a:p>
        </p:txBody>
      </p:sp>
      <p:sp>
        <p:nvSpPr>
          <p:cNvPr id="3" name="Footer Placeholder 2"/>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a:t>
            </a:fld>
            <a:endParaRPr lang="en-US"/>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358871904"/>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p:nvPicPr>
        <p:blipFill>
          <a:blip r:embed="rId2" cstate="screen">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9/25/14</a:t>
            </a:fld>
            <a:endParaRPr lang="en-US"/>
          </a:p>
        </p:txBody>
      </p:sp>
      <p:sp>
        <p:nvSpPr>
          <p:cNvPr id="3" name="Footer Placeholder 2"/>
          <p:cNvSpPr>
            <a:spLocks noGrp="1"/>
          </p:cNvSpPr>
          <p:nvPr>
            <p:ph type="ftr" sz="quarter" idx="11"/>
          </p:nvPr>
        </p:nvSpPr>
        <p:spPr/>
        <p:txBody>
          <a:bodyPr/>
          <a:lstStyle/>
          <a:p>
            <a:r>
              <a:rPr lang="en-US" smtClean="0"/>
              <a:t>Oracle Confidential – Internal/Restricted/Highly Restricted</a:t>
            </a: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a:t>
            </a:fld>
            <a:endParaRPr lang="en-US"/>
          </a:p>
        </p:txBody>
      </p:sp>
      <p:pic>
        <p:nvPicPr>
          <p:cNvPr id="7" name="Picture 6" descr="&quot;Hardware and Software Engineered to work together&quot; tagline in red and black"/>
          <p:cNvPicPr>
            <a:picLocks noChangeAspect="1"/>
          </p:cNvPicPr>
          <p:nvPr userDrawn="1"/>
        </p:nvPicPr>
        <p:blipFill>
          <a:blip r:embed="rId2" cstate="screen">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820860" y="2313432"/>
            <a:ext cx="6547104" cy="1832339"/>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709137495"/>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803904" y="2808154"/>
            <a:ext cx="4581144" cy="641359"/>
          </a:xfrm>
          <a:prstGeom prst="rect">
            <a:avLst/>
          </a:prstGeom>
        </p:spPr>
      </p:pic>
      <p:grpSp>
        <p:nvGrpSpPr>
          <p:cNvPr id="2" name="Group 11"/>
          <p:cNvGrpSpPr/>
          <p:nvPr/>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8" name="Picture 7" descr="Oracle Signature in red on white background. Light blue frame around perimeter"/>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803904" y="2808154"/>
            <a:ext cx="4581144" cy="641359"/>
          </a:xfrm>
          <a:prstGeom prst="rect">
            <a:avLst/>
          </a:prstGeom>
        </p:spPr>
      </p:pic>
      <p:grpSp>
        <p:nvGrpSpPr>
          <p:cNvPr id="9" name="Group 8"/>
          <p:cNvGrpSpPr/>
          <p:nvPr userDrawn="1"/>
        </p:nvGrpSpPr>
        <p:grpSpPr>
          <a:xfrm>
            <a:off x="0" y="0"/>
            <a:ext cx="12189398" cy="6858000"/>
            <a:chOff x="0" y="0"/>
            <a:chExt cx="12189398" cy="6858000"/>
          </a:xfrm>
        </p:grpSpPr>
        <p:sp>
          <p:nvSpPr>
            <p:cNvPr id="10" name="Rectangle 9"/>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436642200"/>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white">
          <a:xfrm>
            <a:off x="111124" y="63403"/>
            <a:ext cx="11966576" cy="6731196"/>
          </a:xfrm>
          <a:prstGeom prst="rect">
            <a:avLst/>
          </a:prstGeom>
        </p:spPr>
      </p:pic>
      <p:grpSp>
        <p:nvGrpSpPr>
          <p:cNvPr id="2" name="Group 9"/>
          <p:cNvGrpSpPr/>
          <p:nvPr/>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589212" y="1570252"/>
            <a:ext cx="6781588" cy="2546850"/>
          </a:xfrm>
          <a:prstGeom prst="rect">
            <a:avLst/>
          </a:prstGeom>
        </p:spPr>
      </p:pic>
      <p:grpSp>
        <p:nvGrpSpPr>
          <p:cNvPr id="10" name="Group 9"/>
          <p:cNvGrpSpPr/>
          <p:nvPr userDrawn="1"/>
        </p:nvGrpSpPr>
        <p:grpSpPr>
          <a:xfrm>
            <a:off x="0" y="0"/>
            <a:ext cx="12189398" cy="6858000"/>
            <a:chOff x="0" y="0"/>
            <a:chExt cx="12189398" cy="6858000"/>
          </a:xfrm>
        </p:grpSpPr>
        <p:sp>
          <p:nvSpPr>
            <p:cNvPr id="11" name="Rectangle 10"/>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19" name="Picture 18" descr="java-oracle-cobrand-logo-ppt-2.png"/>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589212" y="1570252"/>
            <a:ext cx="6781588" cy="254685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06575552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9/25/14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862187121"/>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9/25/14</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6" name="Picture 15" descr="Horizontal JavaOne-Oracle co-branded logo in white on blue staging background."/>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558980567"/>
      </p:ext>
    </p:extLst>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9/25/14</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173454577"/>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9/25/14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98185070"/>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9/25/14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104265725"/>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9/25/14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52049196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9/25/14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677885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9/25/14</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6" name="TextBox 15"/>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
        <p:nvSpPr>
          <p:cNvPr id="17" name="Rectangle 16"/>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8" name="Picture 17" descr="Horizontal JavaOne-Oracle co-branded logo in white on blue staging background."/>
          <p:cNvPicPr>
            <a:picLocks noChangeAspect="1"/>
          </p:cNvPicPr>
          <p:nvPr userDrawn="1"/>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070003413"/>
      </p:ext>
    </p:extLst>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9/25/14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07523840"/>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9/25/14</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C51EAA63-D034-42AE-91FA-B13B9518C7BE}" type="slidenum">
              <a:rPr lang="en-US" smtClean="0"/>
              <a:pPr/>
              <a:t>‹#›</a:t>
            </a:fld>
            <a:endParaRPr lang="en-US"/>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37176835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9/25/14</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C51EAA63-D034-42AE-91FA-B13B9518C7BE}" type="slidenum">
              <a:rPr lang="en-US" smtClean="0"/>
              <a:pPr/>
              <a:t>‹#›</a:t>
            </a:fld>
            <a:endParaRPr lang="en-US"/>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681229641"/>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9/25/14</a:t>
            </a:fld>
            <a:endParaRPr lang="en-US"/>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513853333"/>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6"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9/25/14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6"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1930620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689" r:id="rId41"/>
    <p:sldLayoutId id="2147483693" r:id="rId42"/>
    <p:sldLayoutId id="2147483690" r:id="rId43"/>
    <p:sldLayoutId id="2147483691" r:id="rId44"/>
  </p:sldLayoutIdLst>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0.png"/><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355056264"/>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Technical Standards</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10</a:t>
            </a:fld>
            <a:endParaRPr lang="en-US"/>
          </a:p>
        </p:txBody>
      </p:sp>
      <p:sp>
        <p:nvSpPr>
          <p:cNvPr id="4" name="Text Placeholder 3"/>
          <p:cNvSpPr>
            <a:spLocks noGrp="1"/>
          </p:cNvSpPr>
          <p:nvPr>
            <p:ph type="body" sz="quarter" idx="13"/>
          </p:nvPr>
        </p:nvSpPr>
        <p:spPr/>
        <p:txBody>
          <a:bodyPr/>
          <a:lstStyle/>
          <a:p>
            <a:r>
              <a:rPr lang="en-US" dirty="0" smtClean="0"/>
              <a:t>Technical standards that define basic building blocks for interoperability </a:t>
            </a:r>
          </a:p>
          <a:p>
            <a:r>
              <a:rPr lang="en-US" dirty="0" smtClean="0"/>
              <a:t>Each standard tends to focus on a particular subset of the communication stack</a:t>
            </a:r>
          </a:p>
          <a:p>
            <a:r>
              <a:rPr lang="en-US" dirty="0" smtClean="0"/>
              <a:t>Created </a:t>
            </a:r>
            <a:r>
              <a:rPr lang="en-US" dirty="0" smtClean="0"/>
              <a:t>within the structure </a:t>
            </a:r>
            <a:r>
              <a:rPr lang="en-US" dirty="0" smtClean="0"/>
              <a:t>of existing Standards Defining Organizations (</a:t>
            </a:r>
            <a:r>
              <a:rPr lang="en-US" dirty="0" err="1" smtClean="0"/>
              <a:t>SDOs</a:t>
            </a:r>
            <a:r>
              <a:rPr lang="en-US" dirty="0" smtClean="0"/>
              <a:t>)</a:t>
            </a:r>
          </a:p>
          <a:p>
            <a:r>
              <a:rPr lang="en-US" dirty="0" smtClean="0"/>
              <a:t>Work groups shut down or re-charter when the work is done</a:t>
            </a:r>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11</a:t>
            </a:fld>
            <a:endParaRPr lang="en-US"/>
          </a:p>
        </p:txBody>
      </p:sp>
      <p:sp>
        <p:nvSpPr>
          <p:cNvPr id="2" name="Title 1"/>
          <p:cNvSpPr>
            <a:spLocks noGrp="1"/>
          </p:cNvSpPr>
          <p:nvPr>
            <p:ph type="title"/>
          </p:nvPr>
        </p:nvSpPr>
        <p:spPr/>
        <p:txBody>
          <a:bodyPr/>
          <a:lstStyle/>
          <a:p>
            <a:r>
              <a:rPr lang="en-US" dirty="0" smtClean="0"/>
              <a:t>Foundational Standards Examples</a:t>
            </a:r>
            <a:endParaRPr lang="en-US" dirty="0"/>
          </a:p>
        </p:txBody>
      </p:sp>
      <p:sp>
        <p:nvSpPr>
          <p:cNvPr id="4" name="Text Placeholder 3"/>
          <p:cNvSpPr>
            <a:spLocks noGrp="1"/>
          </p:cNvSpPr>
          <p:nvPr>
            <p:ph type="body" sz="quarter" idx="4294967295"/>
          </p:nvPr>
        </p:nvSpPr>
        <p:spPr>
          <a:xfrm>
            <a:off x="3327400" y="1981200"/>
            <a:ext cx="8861425" cy="3962400"/>
          </a:xfrm>
        </p:spPr>
        <p:txBody>
          <a:bodyPr/>
          <a:lstStyle/>
          <a:p>
            <a:endParaRPr lang="en-US" dirty="0" smtClean="0"/>
          </a:p>
          <a:p>
            <a:endParaRPr lang="en-US" dirty="0"/>
          </a:p>
        </p:txBody>
      </p:sp>
      <p:pic>
        <p:nvPicPr>
          <p:cNvPr id="6" name="Picture 5"/>
          <p:cNvPicPr>
            <a:picLocks noChangeAspect="1"/>
          </p:cNvPicPr>
          <p:nvPr/>
        </p:nvPicPr>
        <p:blipFill>
          <a:blip r:embed="rId3"/>
          <a:stretch>
            <a:fillRect/>
          </a:stretch>
        </p:blipFill>
        <p:spPr>
          <a:xfrm>
            <a:off x="5424232" y="4500098"/>
            <a:ext cx="2006600" cy="1168400"/>
          </a:xfrm>
          <a:prstGeom prst="rect">
            <a:avLst/>
          </a:prstGeom>
        </p:spPr>
      </p:pic>
      <p:pic>
        <p:nvPicPr>
          <p:cNvPr id="8" name="Picture 7"/>
          <p:cNvPicPr>
            <a:picLocks noChangeAspect="1"/>
          </p:cNvPicPr>
          <p:nvPr/>
        </p:nvPicPr>
        <p:blipFill>
          <a:blip r:embed="rId4"/>
          <a:stretch>
            <a:fillRect/>
          </a:stretch>
        </p:blipFill>
        <p:spPr>
          <a:xfrm>
            <a:off x="7859246" y="3691099"/>
            <a:ext cx="2882900" cy="1308100"/>
          </a:xfrm>
          <a:prstGeom prst="rect">
            <a:avLst/>
          </a:prstGeom>
        </p:spPr>
      </p:pic>
      <p:pic>
        <p:nvPicPr>
          <p:cNvPr id="9" name="Picture 8"/>
          <p:cNvPicPr>
            <a:picLocks noChangeAspect="1"/>
          </p:cNvPicPr>
          <p:nvPr/>
        </p:nvPicPr>
        <p:blipFill>
          <a:blip r:embed="rId5"/>
          <a:stretch>
            <a:fillRect/>
          </a:stretch>
        </p:blipFill>
        <p:spPr>
          <a:xfrm>
            <a:off x="2903770" y="1527593"/>
            <a:ext cx="2394927" cy="1580652"/>
          </a:xfrm>
          <a:prstGeom prst="rect">
            <a:avLst/>
          </a:prstGeom>
        </p:spPr>
      </p:pic>
      <p:pic>
        <p:nvPicPr>
          <p:cNvPr id="10" name="Picture 9"/>
          <p:cNvPicPr>
            <a:picLocks noChangeAspect="1"/>
          </p:cNvPicPr>
          <p:nvPr/>
        </p:nvPicPr>
        <p:blipFill>
          <a:blip r:embed="rId6"/>
          <a:stretch>
            <a:fillRect/>
          </a:stretch>
        </p:blipFill>
        <p:spPr>
          <a:xfrm>
            <a:off x="6499175" y="2323884"/>
            <a:ext cx="2438400" cy="800100"/>
          </a:xfrm>
          <a:prstGeom prst="rect">
            <a:avLst/>
          </a:prstGeom>
        </p:spPr>
      </p:pic>
      <p:pic>
        <p:nvPicPr>
          <p:cNvPr id="12" name="Picture 11"/>
          <p:cNvPicPr>
            <a:picLocks noChangeAspect="1"/>
          </p:cNvPicPr>
          <p:nvPr/>
        </p:nvPicPr>
        <p:blipFill>
          <a:blip r:embed="rId7"/>
          <a:stretch>
            <a:fillRect/>
          </a:stretch>
        </p:blipFill>
        <p:spPr>
          <a:xfrm>
            <a:off x="2927512" y="3375839"/>
            <a:ext cx="3835400" cy="647700"/>
          </a:xfrm>
          <a:prstGeom prst="rect">
            <a:avLst/>
          </a:prstGeom>
        </p:spPr>
      </p:pic>
      <p:pic>
        <p:nvPicPr>
          <p:cNvPr id="13" name="Picture 12"/>
          <p:cNvPicPr>
            <a:picLocks noChangeAspect="1"/>
          </p:cNvPicPr>
          <p:nvPr/>
        </p:nvPicPr>
        <p:blipFill>
          <a:blip r:embed="rId8"/>
          <a:stretch>
            <a:fillRect/>
          </a:stretch>
        </p:blipFill>
        <p:spPr>
          <a:xfrm>
            <a:off x="2394609" y="4609594"/>
            <a:ext cx="2298700" cy="762000"/>
          </a:xfrm>
          <a:prstGeom prst="rect">
            <a:avLst/>
          </a:prstGeom>
        </p:spPr>
      </p:pic>
      <p:pic>
        <p:nvPicPr>
          <p:cNvPr id="14" name="Picture 13"/>
          <p:cNvPicPr>
            <a:picLocks noChangeAspect="1"/>
          </p:cNvPicPr>
          <p:nvPr/>
        </p:nvPicPr>
        <p:blipFill>
          <a:blip r:embed="rId9"/>
          <a:stretch>
            <a:fillRect/>
          </a:stretch>
        </p:blipFill>
        <p:spPr>
          <a:xfrm>
            <a:off x="9477988" y="1535350"/>
            <a:ext cx="977900" cy="1143000"/>
          </a:xfrm>
          <a:prstGeom prst="rect">
            <a:avLst/>
          </a:prstGeom>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12</a:t>
            </a:fld>
            <a:endParaRPr lang="en-US"/>
          </a:p>
        </p:txBody>
      </p:sp>
      <p:sp>
        <p:nvSpPr>
          <p:cNvPr id="2" name="Title 1"/>
          <p:cNvSpPr>
            <a:spLocks noGrp="1"/>
          </p:cNvSpPr>
          <p:nvPr>
            <p:ph type="title"/>
          </p:nvPr>
        </p:nvSpPr>
        <p:spPr/>
        <p:txBody>
          <a:bodyPr/>
          <a:lstStyle/>
          <a:p>
            <a:r>
              <a:rPr lang="en-US" dirty="0" smtClean="0"/>
              <a:t>Layers (for example)</a:t>
            </a:r>
            <a:endParaRPr lang="en-US" dirty="0"/>
          </a:p>
        </p:txBody>
      </p:sp>
      <p:sp>
        <p:nvSpPr>
          <p:cNvPr id="4" name="Text Placeholder 3"/>
          <p:cNvSpPr>
            <a:spLocks noGrp="1"/>
          </p:cNvSpPr>
          <p:nvPr>
            <p:ph type="body" sz="quarter" idx="4294967295"/>
          </p:nvPr>
        </p:nvSpPr>
        <p:spPr>
          <a:xfrm>
            <a:off x="3327400" y="1981200"/>
            <a:ext cx="8861425" cy="3962400"/>
          </a:xfrm>
        </p:spPr>
        <p:txBody>
          <a:bodyPr/>
          <a:lstStyle/>
          <a:p>
            <a:endParaRPr lang="en-US" dirty="0" smtClean="0"/>
          </a:p>
          <a:p>
            <a:endParaRPr lang="en-US" dirty="0"/>
          </a:p>
        </p:txBody>
      </p:sp>
      <p:pic>
        <p:nvPicPr>
          <p:cNvPr id="8" name="Picture 7"/>
          <p:cNvPicPr>
            <a:picLocks noChangeAspect="1"/>
          </p:cNvPicPr>
          <p:nvPr/>
        </p:nvPicPr>
        <p:blipFill>
          <a:blip r:embed="rId3"/>
          <a:stretch>
            <a:fillRect/>
          </a:stretch>
        </p:blipFill>
        <p:spPr>
          <a:xfrm>
            <a:off x="3048538" y="3381609"/>
            <a:ext cx="2882900" cy="1308100"/>
          </a:xfrm>
          <a:prstGeom prst="rect">
            <a:avLst/>
          </a:prstGeom>
        </p:spPr>
      </p:pic>
      <p:pic>
        <p:nvPicPr>
          <p:cNvPr id="10" name="Picture 9"/>
          <p:cNvPicPr>
            <a:picLocks noChangeAspect="1"/>
          </p:cNvPicPr>
          <p:nvPr/>
        </p:nvPicPr>
        <p:blipFill>
          <a:blip r:embed="rId4"/>
          <a:stretch>
            <a:fillRect/>
          </a:stretch>
        </p:blipFill>
        <p:spPr>
          <a:xfrm>
            <a:off x="3270788" y="5103115"/>
            <a:ext cx="2438400" cy="800100"/>
          </a:xfrm>
          <a:prstGeom prst="rect">
            <a:avLst/>
          </a:prstGeom>
        </p:spPr>
      </p:pic>
      <p:grpSp>
        <p:nvGrpSpPr>
          <p:cNvPr id="18" name="Group 17"/>
          <p:cNvGrpSpPr/>
          <p:nvPr/>
        </p:nvGrpSpPr>
        <p:grpSpPr>
          <a:xfrm>
            <a:off x="1605439" y="1699631"/>
            <a:ext cx="5769098" cy="1168400"/>
            <a:chOff x="1605439" y="1699631"/>
            <a:chExt cx="5769098" cy="1168400"/>
          </a:xfrm>
        </p:grpSpPr>
        <p:pic>
          <p:nvPicPr>
            <p:cNvPr id="17" name="Picture 16"/>
            <p:cNvPicPr>
              <a:picLocks noChangeAspect="1"/>
            </p:cNvPicPr>
            <p:nvPr/>
          </p:nvPicPr>
          <p:blipFill>
            <a:blip r:embed="rId5"/>
            <a:stretch>
              <a:fillRect/>
            </a:stretch>
          </p:blipFill>
          <p:spPr>
            <a:xfrm>
              <a:off x="1605439" y="1959981"/>
              <a:ext cx="3835400" cy="647700"/>
            </a:xfrm>
            <a:prstGeom prst="rect">
              <a:avLst/>
            </a:prstGeom>
          </p:spPr>
        </p:pic>
        <p:pic>
          <p:nvPicPr>
            <p:cNvPr id="6" name="Picture 5"/>
            <p:cNvPicPr>
              <a:picLocks noChangeAspect="1"/>
            </p:cNvPicPr>
            <p:nvPr/>
          </p:nvPicPr>
          <p:blipFill>
            <a:blip r:embed="rId6"/>
            <a:stretch>
              <a:fillRect/>
            </a:stretch>
          </p:blipFill>
          <p:spPr>
            <a:xfrm>
              <a:off x="5367937" y="1699631"/>
              <a:ext cx="2006600" cy="1168400"/>
            </a:xfrm>
            <a:prstGeom prst="rect">
              <a:avLst/>
            </a:prstGeom>
          </p:spPr>
        </p:pic>
      </p:grpSp>
      <p:sp>
        <p:nvSpPr>
          <p:cNvPr id="14" name="TextBox 13"/>
          <p:cNvSpPr txBox="1"/>
          <p:nvPr/>
        </p:nvSpPr>
        <p:spPr>
          <a:xfrm>
            <a:off x="8404211" y="5211668"/>
            <a:ext cx="2217334" cy="582995"/>
          </a:xfrm>
          <a:prstGeom prst="rect">
            <a:avLst/>
          </a:prstGeom>
          <a:noFill/>
        </p:spPr>
        <p:txBody>
          <a:bodyPr wrap="none" lIns="0" tIns="0" rIns="0" bIns="0" rtlCol="0" anchor="ctr">
            <a:noAutofit/>
          </a:bodyPr>
          <a:lstStyle/>
          <a:p>
            <a:pPr algn="ctr">
              <a:lnSpc>
                <a:spcPct val="90000"/>
              </a:lnSpc>
            </a:pPr>
            <a:r>
              <a:rPr lang="en-US" dirty="0" smtClean="0"/>
              <a:t>ISO Layers 1-2</a:t>
            </a:r>
            <a:endParaRPr lang="en-US" dirty="0" smtClean="0"/>
          </a:p>
        </p:txBody>
      </p:sp>
      <p:sp>
        <p:nvSpPr>
          <p:cNvPr id="15" name="TextBox 14"/>
          <p:cNvSpPr txBox="1"/>
          <p:nvPr/>
        </p:nvSpPr>
        <p:spPr>
          <a:xfrm>
            <a:off x="8404211" y="3744162"/>
            <a:ext cx="2217334" cy="582995"/>
          </a:xfrm>
          <a:prstGeom prst="rect">
            <a:avLst/>
          </a:prstGeom>
          <a:noFill/>
        </p:spPr>
        <p:txBody>
          <a:bodyPr wrap="none" lIns="0" tIns="0" rIns="0" bIns="0" rtlCol="0" anchor="ctr">
            <a:noAutofit/>
          </a:bodyPr>
          <a:lstStyle/>
          <a:p>
            <a:pPr algn="ctr">
              <a:lnSpc>
                <a:spcPct val="90000"/>
              </a:lnSpc>
            </a:pPr>
            <a:r>
              <a:rPr lang="en-US" dirty="0" smtClean="0"/>
              <a:t>ISO Layers 3-</a:t>
            </a:r>
            <a:r>
              <a:rPr lang="en-US" dirty="0" smtClean="0"/>
              <a:t>7</a:t>
            </a:r>
            <a:endParaRPr lang="en-US" dirty="0" smtClean="0"/>
          </a:p>
        </p:txBody>
      </p:sp>
      <p:sp>
        <p:nvSpPr>
          <p:cNvPr id="16" name="TextBox 15"/>
          <p:cNvSpPr txBox="1"/>
          <p:nvPr/>
        </p:nvSpPr>
        <p:spPr>
          <a:xfrm>
            <a:off x="8404211" y="1992334"/>
            <a:ext cx="2217334" cy="582995"/>
          </a:xfrm>
          <a:prstGeom prst="rect">
            <a:avLst/>
          </a:prstGeom>
          <a:noFill/>
        </p:spPr>
        <p:txBody>
          <a:bodyPr wrap="none" lIns="0" tIns="0" rIns="0" bIns="0" rtlCol="0" anchor="ctr">
            <a:noAutofit/>
          </a:bodyPr>
          <a:lstStyle/>
          <a:p>
            <a:pPr algn="ctr">
              <a:lnSpc>
                <a:spcPct val="90000"/>
              </a:lnSpc>
            </a:pPr>
            <a:r>
              <a:rPr lang="en-US" dirty="0" smtClean="0"/>
              <a:t>ISO Layer 5-7</a:t>
            </a:r>
            <a:endParaRPr lang="en-US"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accel="50000" decel="50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50000" decel="5000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standards needed in </a:t>
            </a:r>
            <a:r>
              <a:rPr lang="en-US" dirty="0" err="1" smtClean="0"/>
              <a:t>IoT</a:t>
            </a:r>
            <a:r>
              <a:rPr lang="en-US" dirty="0" smtClean="0"/>
              <a:t>?</a:t>
            </a:r>
            <a:br>
              <a:rPr lang="en-US" dirty="0" smtClean="0"/>
            </a:br>
            <a:endParaRPr lang="en-US"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13</a:t>
            </a:fld>
            <a:endParaRPr lang="en-US"/>
          </a:p>
        </p:txBody>
      </p:sp>
      <p:sp>
        <p:nvSpPr>
          <p:cNvPr id="5" name="TextBox 4"/>
          <p:cNvSpPr txBox="1"/>
          <p:nvPr/>
        </p:nvSpPr>
        <p:spPr>
          <a:xfrm>
            <a:off x="3560225" y="2113357"/>
            <a:ext cx="914400" cy="914400"/>
          </a:xfrm>
          <a:prstGeom prst="rect">
            <a:avLst/>
          </a:prstGeom>
          <a:noFill/>
        </p:spPr>
        <p:txBody>
          <a:bodyPr wrap="none" lIns="0" tIns="0" rIns="0" bIns="0" rtlCol="0">
            <a:noAutofit/>
          </a:bodyPr>
          <a:lstStyle/>
          <a:p>
            <a:pPr>
              <a:lnSpc>
                <a:spcPct val="90000"/>
              </a:lnSpc>
            </a:pPr>
            <a:endParaRPr lang="en-US"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14</a:t>
            </a:fld>
            <a:endParaRPr lang="en-US"/>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A Generalized Architecture</a:t>
            </a:r>
            <a:endParaRPr lang="en-US" dirty="0"/>
          </a:p>
        </p:txBody>
      </p:sp>
      <p:sp>
        <p:nvSpPr>
          <p:cNvPr id="5" name="Rounded Rectangle 4"/>
          <p:cNvSpPr/>
          <p:nvPr/>
        </p:nvSpPr>
        <p:spPr>
          <a:xfrm>
            <a:off x="3916233" y="4549443"/>
            <a:ext cx="1828800" cy="1161791"/>
          </a:xfrm>
          <a:prstGeom prst="round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smtClean="0">
              <a:solidFill>
                <a:schemeClr val="bg1"/>
              </a:solidFill>
            </a:endParaRPr>
          </a:p>
        </p:txBody>
      </p:sp>
      <p:sp>
        <p:nvSpPr>
          <p:cNvPr id="6" name="Cloud 5"/>
          <p:cNvSpPr/>
          <p:nvPr/>
        </p:nvSpPr>
        <p:spPr bwMode="auto">
          <a:xfrm>
            <a:off x="6700652" y="4194306"/>
            <a:ext cx="2512210" cy="1708700"/>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Internet</a:t>
            </a: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p:txBody>
      </p:sp>
      <p:cxnSp>
        <p:nvCxnSpPr>
          <p:cNvPr id="7" name="Straight Arrow Connector 6"/>
          <p:cNvCxnSpPr/>
          <p:nvPr/>
        </p:nvCxnSpPr>
        <p:spPr>
          <a:xfrm rot="5400000" flipH="1" flipV="1">
            <a:off x="3757599" y="4064172"/>
            <a:ext cx="674336"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41821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4637696" y="4058570"/>
            <a:ext cx="683952"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068633" y="4796835"/>
            <a:ext cx="1524000" cy="8382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ounded Rectangle 10"/>
          <p:cNvSpPr/>
          <p:nvPr/>
        </p:nvSpPr>
        <p:spPr>
          <a:xfrm>
            <a:off x="4144833" y="5254035"/>
            <a:ext cx="1360170"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12" name="Rounded Rectangle 11"/>
          <p:cNvSpPr/>
          <p:nvPr/>
        </p:nvSpPr>
        <p:spPr>
          <a:xfrm>
            <a:off x="4144833" y="4866557"/>
            <a:ext cx="1360170"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15" name="TextBox 14"/>
          <p:cNvSpPr txBox="1"/>
          <p:nvPr/>
        </p:nvSpPr>
        <p:spPr>
          <a:xfrm>
            <a:off x="5821233" y="6143127"/>
            <a:ext cx="4177226" cy="253908"/>
          </a:xfrm>
          <a:prstGeom prst="rect">
            <a:avLst/>
          </a:prstGeom>
          <a:noFill/>
        </p:spPr>
        <p:txBody>
          <a:bodyPr wrap="none" lIns="68573" tIns="34286" rIns="68573" bIns="34286" rtlCol="0">
            <a:spAutoFit/>
          </a:bodyPr>
          <a:lstStyle/>
          <a:p>
            <a:r>
              <a:rPr lang="en-US" sz="1200" b="1" dirty="0" smtClean="0">
                <a:solidFill>
                  <a:srgbClr val="000000"/>
                </a:solidFill>
              </a:rPr>
              <a:t>End-to-End Security, Web, Data Objects &amp; Management</a:t>
            </a:r>
            <a:endParaRPr lang="en-US" sz="1200" b="1" dirty="0">
              <a:solidFill>
                <a:srgbClr val="000000"/>
              </a:solidFill>
            </a:endParaRPr>
          </a:p>
        </p:txBody>
      </p:sp>
      <p:cxnSp>
        <p:nvCxnSpPr>
          <p:cNvPr id="16" name="Straight Arrow Connector 15"/>
          <p:cNvCxnSpPr/>
          <p:nvPr/>
        </p:nvCxnSpPr>
        <p:spPr>
          <a:xfrm>
            <a:off x="3459033" y="6297115"/>
            <a:ext cx="2057400" cy="1588"/>
          </a:xfrm>
          <a:prstGeom prst="straightConnector1">
            <a:avLst/>
          </a:prstGeom>
          <a:ln>
            <a:solidFill>
              <a:srgbClr val="008A3E"/>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0240833" y="6295527"/>
            <a:ext cx="1676400" cy="3176"/>
          </a:xfrm>
          <a:prstGeom prst="straightConnector1">
            <a:avLst/>
          </a:prstGeom>
          <a:ln>
            <a:solidFill>
              <a:srgbClr val="008A3E"/>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Left-Right Arrow 20"/>
          <p:cNvSpPr/>
          <p:nvPr/>
        </p:nvSpPr>
        <p:spPr bwMode="auto">
          <a:xfrm flipV="1">
            <a:off x="6126033" y="5101635"/>
            <a:ext cx="3581400" cy="152400"/>
          </a:xfrm>
          <a:prstGeom prst="leftRightArrow">
            <a:avLst/>
          </a:prstGeom>
          <a:solidFill>
            <a:srgbClr val="008A3E"/>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73" tIns="34286" rIns="68573" bIns="34286" numCol="1" rtlCol="0" anchor="t" anchorCtr="0" compatLnSpc="1">
            <a:prstTxWarp prst="textNoShape">
              <a:avLst/>
            </a:prstTxWarp>
          </a:bodyPr>
          <a:lstStyle/>
          <a:p>
            <a:pPr defTabSz="685731"/>
            <a:endParaRPr lang="en-US" sz="3100" dirty="0">
              <a:solidFill>
                <a:srgbClr val="000000"/>
              </a:solidFill>
              <a:latin typeface="GillSans" charset="0"/>
              <a:ea typeface="ヒラギノ角ゴ ProN W3" pitchFamily="-111" charset="-128"/>
              <a:cs typeface="ヒラギノ角ゴ ProN W3" pitchFamily="-111" charset="-128"/>
            </a:endParaRPr>
          </a:p>
        </p:txBody>
      </p:sp>
      <p:cxnSp>
        <p:nvCxnSpPr>
          <p:cNvPr id="25" name="Straight Arrow Connector 24"/>
          <p:cNvCxnSpPr/>
          <p:nvPr/>
        </p:nvCxnSpPr>
        <p:spPr>
          <a:xfrm rot="5400000" flipH="1" flipV="1">
            <a:off x="50965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328622" y="5711235"/>
            <a:ext cx="902811"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Server</a:t>
            </a:r>
            <a:endParaRPr lang="en-US" sz="1200" dirty="0">
              <a:solidFill>
                <a:srgbClr val="000000"/>
              </a:solidFill>
            </a:endParaRPr>
          </a:p>
        </p:txBody>
      </p:sp>
      <p:sp>
        <p:nvSpPr>
          <p:cNvPr id="28" name="TextBox 27"/>
          <p:cNvSpPr txBox="1"/>
          <p:nvPr/>
        </p:nvSpPr>
        <p:spPr>
          <a:xfrm>
            <a:off x="4297233" y="5711235"/>
            <a:ext cx="1054270"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Gateway</a:t>
            </a:r>
            <a:endParaRPr lang="en-US" sz="1200" dirty="0">
              <a:solidFill>
                <a:srgbClr val="000000"/>
              </a:solidFill>
            </a:endParaRPr>
          </a:p>
        </p:txBody>
      </p:sp>
      <p:sp>
        <p:nvSpPr>
          <p:cNvPr id="29" name="Rounded Rectangle 28"/>
          <p:cNvSpPr/>
          <p:nvPr/>
        </p:nvSpPr>
        <p:spPr>
          <a:xfrm>
            <a:off x="9859833" y="4507801"/>
            <a:ext cx="1752600" cy="1203434"/>
          </a:xfrm>
          <a:prstGeom prst="roundRect">
            <a:avLst/>
          </a:prstGeom>
          <a:solidFill>
            <a:srgbClr val="008A3E"/>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ounded Rectangle 32"/>
          <p:cNvSpPr/>
          <p:nvPr/>
        </p:nvSpPr>
        <p:spPr>
          <a:xfrm>
            <a:off x="9859833" y="1895473"/>
            <a:ext cx="1524000" cy="1600200"/>
          </a:xfrm>
          <a:prstGeom prst="roundRect">
            <a:avLst/>
          </a:prstGeom>
          <a:solidFill>
            <a:srgbClr val="008A3E"/>
          </a:solidFill>
          <a:ln>
            <a:solidFill>
              <a:srgbClr val="04A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ounded Rectangle 33"/>
          <p:cNvSpPr/>
          <p:nvPr/>
        </p:nvSpPr>
        <p:spPr>
          <a:xfrm>
            <a:off x="9936033" y="1971673"/>
            <a:ext cx="1371600" cy="451272"/>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sz="1400" dirty="0" smtClean="0">
                <a:solidFill>
                  <a:schemeClr val="tx1"/>
                </a:solidFill>
              </a:rPr>
              <a:t>Data Storage &amp; Analytics</a:t>
            </a:r>
            <a:endParaRPr lang="en-US" sz="1400" dirty="0">
              <a:solidFill>
                <a:schemeClr val="tx1"/>
              </a:solidFill>
            </a:endParaRPr>
          </a:p>
        </p:txBody>
      </p:sp>
      <p:sp>
        <p:nvSpPr>
          <p:cNvPr id="35" name="Rounded Rectangle 34"/>
          <p:cNvSpPr/>
          <p:nvPr/>
        </p:nvSpPr>
        <p:spPr>
          <a:xfrm>
            <a:off x="9936033" y="2546137"/>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Management</a:t>
            </a:r>
            <a:endParaRPr lang="en-US" sz="1400" dirty="0">
              <a:solidFill>
                <a:schemeClr val="tx1"/>
              </a:solidFill>
            </a:endParaRPr>
          </a:p>
        </p:txBody>
      </p:sp>
      <p:sp>
        <p:nvSpPr>
          <p:cNvPr id="36" name="Rounded Rectangle 35"/>
          <p:cNvSpPr/>
          <p:nvPr/>
        </p:nvSpPr>
        <p:spPr>
          <a:xfrm>
            <a:off x="9936033" y="3038473"/>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Applications</a:t>
            </a:r>
            <a:endParaRPr lang="en-US" sz="1400" dirty="0">
              <a:solidFill>
                <a:schemeClr val="tx1"/>
              </a:solidFill>
            </a:endParaRPr>
          </a:p>
        </p:txBody>
      </p:sp>
      <p:cxnSp>
        <p:nvCxnSpPr>
          <p:cNvPr id="37" name="Straight Arrow Connector 36"/>
          <p:cNvCxnSpPr/>
          <p:nvPr/>
        </p:nvCxnSpPr>
        <p:spPr>
          <a:xfrm rot="5400000" flipH="1" flipV="1">
            <a:off x="10317430" y="4028676"/>
            <a:ext cx="762000" cy="794"/>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10012233" y="4720635"/>
            <a:ext cx="1447800" cy="9144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9" name="Rounded Rectangle 38"/>
          <p:cNvSpPr/>
          <p:nvPr/>
        </p:nvSpPr>
        <p:spPr>
          <a:xfrm>
            <a:off x="10088432" y="5254035"/>
            <a:ext cx="1295401"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40" name="Rounded Rectangle 39"/>
          <p:cNvSpPr/>
          <p:nvPr/>
        </p:nvSpPr>
        <p:spPr>
          <a:xfrm>
            <a:off x="10088432" y="4866557"/>
            <a:ext cx="1295401"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43" name="TextBox 42"/>
          <p:cNvSpPr txBox="1"/>
          <p:nvPr/>
        </p:nvSpPr>
        <p:spPr>
          <a:xfrm>
            <a:off x="1748882" y="3685363"/>
            <a:ext cx="2113234" cy="499710"/>
          </a:xfrm>
          <a:prstGeom prst="rect">
            <a:avLst/>
          </a:prstGeom>
          <a:noFill/>
        </p:spPr>
        <p:txBody>
          <a:bodyPr wrap="none" lIns="0" tIns="0" rIns="0" bIns="0" rtlCol="0" anchor="ctr">
            <a:noAutofit/>
          </a:bodyPr>
          <a:lstStyle/>
          <a:p>
            <a:pPr algn="ctr">
              <a:lnSpc>
                <a:spcPct val="90000"/>
              </a:lnSpc>
            </a:pPr>
            <a:r>
              <a:rPr lang="en-US" dirty="0" smtClean="0"/>
              <a:t>Capillary Networks</a:t>
            </a:r>
            <a:endParaRPr lang="en-US" dirty="0" smtClean="0"/>
          </a:p>
        </p:txBody>
      </p:sp>
      <p:sp>
        <p:nvSpPr>
          <p:cNvPr id="44" name="TextBox 43"/>
          <p:cNvSpPr txBox="1"/>
          <p:nvPr/>
        </p:nvSpPr>
        <p:spPr>
          <a:xfrm>
            <a:off x="7002189" y="3692022"/>
            <a:ext cx="2113234" cy="499710"/>
          </a:xfrm>
          <a:prstGeom prst="rect">
            <a:avLst/>
          </a:prstGeom>
          <a:noFill/>
        </p:spPr>
        <p:txBody>
          <a:bodyPr wrap="none" lIns="0" tIns="0" rIns="0" bIns="0" rtlCol="0" anchor="ctr">
            <a:noAutofit/>
          </a:bodyPr>
          <a:lstStyle/>
          <a:p>
            <a:pPr algn="ctr">
              <a:lnSpc>
                <a:spcPct val="90000"/>
              </a:lnSpc>
            </a:pPr>
            <a:r>
              <a:rPr lang="en-US" dirty="0" smtClean="0"/>
              <a:t>Internet Application</a:t>
            </a:r>
          </a:p>
          <a:p>
            <a:pPr algn="ctr">
              <a:lnSpc>
                <a:spcPct val="90000"/>
              </a:lnSpc>
            </a:pPr>
            <a:r>
              <a:rPr lang="en-US" dirty="0" smtClean="0"/>
              <a:t>Transports</a:t>
            </a:r>
            <a:endParaRPr lang="en-US" dirty="0" smtClean="0"/>
          </a:p>
        </p:txBody>
      </p:sp>
      <p:grpSp>
        <p:nvGrpSpPr>
          <p:cNvPr id="52" name="Group 51"/>
          <p:cNvGrpSpPr/>
          <p:nvPr/>
        </p:nvGrpSpPr>
        <p:grpSpPr>
          <a:xfrm>
            <a:off x="4041994" y="2452721"/>
            <a:ext cx="5645978" cy="499710"/>
            <a:chOff x="4041994" y="2452721"/>
            <a:chExt cx="5645978" cy="499710"/>
          </a:xfrm>
        </p:grpSpPr>
        <p:sp>
          <p:nvSpPr>
            <p:cNvPr id="45" name="TextBox 44"/>
            <p:cNvSpPr txBox="1"/>
            <p:nvPr/>
          </p:nvSpPr>
          <p:spPr>
            <a:xfrm>
              <a:off x="4041994" y="2452721"/>
              <a:ext cx="1558593" cy="499710"/>
            </a:xfrm>
            <a:prstGeom prst="rect">
              <a:avLst/>
            </a:prstGeom>
            <a:noFill/>
          </p:spPr>
          <p:txBody>
            <a:bodyPr wrap="none" lIns="0" tIns="0" rIns="0" bIns="0" rtlCol="0" anchor="ctr">
              <a:noAutofit/>
            </a:bodyPr>
            <a:lstStyle/>
            <a:p>
              <a:pPr algn="ctr">
                <a:lnSpc>
                  <a:spcPct val="90000"/>
                </a:lnSpc>
              </a:pPr>
              <a:r>
                <a:rPr lang="en-US" dirty="0" smtClean="0"/>
                <a:t>Data Formats</a:t>
              </a:r>
              <a:endParaRPr lang="en-US" dirty="0" smtClean="0"/>
            </a:p>
          </p:txBody>
        </p:sp>
        <p:sp>
          <p:nvSpPr>
            <p:cNvPr id="47" name="TextBox 46"/>
            <p:cNvSpPr txBox="1"/>
            <p:nvPr/>
          </p:nvSpPr>
          <p:spPr>
            <a:xfrm>
              <a:off x="8129379" y="2452721"/>
              <a:ext cx="1558593" cy="499710"/>
            </a:xfrm>
            <a:prstGeom prst="rect">
              <a:avLst/>
            </a:prstGeom>
            <a:noFill/>
          </p:spPr>
          <p:txBody>
            <a:bodyPr wrap="none" lIns="0" tIns="0" rIns="0" bIns="0" rtlCol="0" anchor="ctr">
              <a:noAutofit/>
            </a:bodyPr>
            <a:lstStyle/>
            <a:p>
              <a:pPr algn="ctr">
                <a:lnSpc>
                  <a:spcPct val="90000"/>
                </a:lnSpc>
              </a:pPr>
              <a:r>
                <a:rPr lang="en-US" dirty="0" smtClean="0"/>
                <a:t>Data Formats</a:t>
              </a:r>
              <a:endParaRPr lang="en-US" dirty="0" smtClean="0"/>
            </a:p>
          </p:txBody>
        </p:sp>
      </p:grpSp>
      <p:sp>
        <p:nvSpPr>
          <p:cNvPr id="51" name="Cloud 50"/>
          <p:cNvSpPr/>
          <p:nvPr/>
        </p:nvSpPr>
        <p:spPr bwMode="auto">
          <a:xfrm>
            <a:off x="3979888" y="3045378"/>
            <a:ext cx="1610289" cy="528052"/>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Devices</a:t>
            </a:r>
          </a:p>
        </p:txBody>
      </p:sp>
      <p:sp>
        <p:nvSpPr>
          <p:cNvPr id="53" name="TextBox 52"/>
          <p:cNvSpPr txBox="1"/>
          <p:nvPr/>
        </p:nvSpPr>
        <p:spPr>
          <a:xfrm>
            <a:off x="1724312" y="4941291"/>
            <a:ext cx="2113234" cy="499710"/>
          </a:xfrm>
          <a:prstGeom prst="rect">
            <a:avLst/>
          </a:prstGeom>
          <a:noFill/>
        </p:spPr>
        <p:txBody>
          <a:bodyPr wrap="none" lIns="0" tIns="0" rIns="0" bIns="0" rtlCol="0" anchor="ctr">
            <a:noAutofit/>
          </a:bodyPr>
          <a:lstStyle/>
          <a:p>
            <a:pPr algn="ctr">
              <a:lnSpc>
                <a:spcPct val="90000"/>
              </a:lnSpc>
            </a:pPr>
            <a:r>
              <a:rPr lang="en-US" dirty="0" smtClean="0"/>
              <a:t>Device Management</a:t>
            </a:r>
            <a:endParaRPr lang="en-US"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53" grpId="0"/>
      <p:bldP spid="53" grpId="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Sampling of Standards for </a:t>
            </a:r>
            <a:r>
              <a:rPr lang="en-US" dirty="0" err="1" smtClean="0"/>
              <a:t>IoT</a:t>
            </a:r>
            <a:r>
              <a:rPr lang="en-US" dirty="0" smtClean="0"/>
              <a:t/>
            </a:r>
            <a:br>
              <a:rPr lang="en-US" dirty="0" smtClean="0"/>
            </a:br>
            <a:endParaRPr lang="en-US" dirty="0"/>
          </a:p>
        </p:txBody>
      </p:sp>
      <p:sp>
        <p:nvSpPr>
          <p:cNvPr id="3" name="Subtitle 2"/>
          <p:cNvSpPr>
            <a:spLocks noGrp="1"/>
          </p:cNvSpPr>
          <p:nvPr>
            <p:ph type="body" idx="1"/>
          </p:nvPr>
        </p:nvSpPr>
        <p:spPr/>
        <p:txBody>
          <a:bodyPr/>
          <a:lstStyle/>
          <a:p>
            <a:r>
              <a:rPr lang="en-US" dirty="0" smtClean="0"/>
              <a:t>Describing one solution stack</a:t>
            </a:r>
          </a:p>
          <a:p>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16</a:t>
            </a:fld>
            <a:endParaRPr lang="en-US"/>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Data Formats</a:t>
            </a:r>
            <a:endParaRPr lang="en-US" dirty="0"/>
          </a:p>
        </p:txBody>
      </p:sp>
      <p:sp>
        <p:nvSpPr>
          <p:cNvPr id="5" name="Rounded Rectangle 4"/>
          <p:cNvSpPr/>
          <p:nvPr/>
        </p:nvSpPr>
        <p:spPr>
          <a:xfrm>
            <a:off x="3916233" y="4549443"/>
            <a:ext cx="1828800" cy="1161791"/>
          </a:xfrm>
          <a:prstGeom prst="round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smtClean="0">
              <a:solidFill>
                <a:schemeClr val="bg1"/>
              </a:solidFill>
            </a:endParaRPr>
          </a:p>
        </p:txBody>
      </p:sp>
      <p:sp>
        <p:nvSpPr>
          <p:cNvPr id="6" name="Cloud 5"/>
          <p:cNvSpPr/>
          <p:nvPr/>
        </p:nvSpPr>
        <p:spPr bwMode="auto">
          <a:xfrm>
            <a:off x="6700652" y="4194306"/>
            <a:ext cx="2512210" cy="1708700"/>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Internet</a:t>
            </a: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p:txBody>
      </p:sp>
      <p:cxnSp>
        <p:nvCxnSpPr>
          <p:cNvPr id="7" name="Straight Arrow Connector 6"/>
          <p:cNvCxnSpPr/>
          <p:nvPr/>
        </p:nvCxnSpPr>
        <p:spPr>
          <a:xfrm rot="5400000" flipH="1" flipV="1">
            <a:off x="3757599" y="4064172"/>
            <a:ext cx="674336"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41821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4637696" y="4058570"/>
            <a:ext cx="683952"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068633" y="4796835"/>
            <a:ext cx="1524000" cy="8382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ounded Rectangle 10"/>
          <p:cNvSpPr/>
          <p:nvPr/>
        </p:nvSpPr>
        <p:spPr>
          <a:xfrm>
            <a:off x="4144833" y="5254035"/>
            <a:ext cx="1360170"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12" name="Rounded Rectangle 11"/>
          <p:cNvSpPr/>
          <p:nvPr/>
        </p:nvSpPr>
        <p:spPr>
          <a:xfrm>
            <a:off x="4144833" y="4866557"/>
            <a:ext cx="1360170"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15" name="TextBox 14"/>
          <p:cNvSpPr txBox="1"/>
          <p:nvPr/>
        </p:nvSpPr>
        <p:spPr>
          <a:xfrm>
            <a:off x="5821233" y="6143127"/>
            <a:ext cx="4177226" cy="253908"/>
          </a:xfrm>
          <a:prstGeom prst="rect">
            <a:avLst/>
          </a:prstGeom>
          <a:noFill/>
        </p:spPr>
        <p:txBody>
          <a:bodyPr wrap="none" lIns="68573" tIns="34286" rIns="68573" bIns="34286" rtlCol="0">
            <a:spAutoFit/>
          </a:bodyPr>
          <a:lstStyle/>
          <a:p>
            <a:r>
              <a:rPr lang="en-US" sz="1200" b="1" dirty="0" smtClean="0">
                <a:solidFill>
                  <a:srgbClr val="000000"/>
                </a:solidFill>
              </a:rPr>
              <a:t>End-to-End Security, Web, Data Objects &amp; Management</a:t>
            </a:r>
            <a:endParaRPr lang="en-US" sz="1200" b="1" dirty="0">
              <a:solidFill>
                <a:srgbClr val="000000"/>
              </a:solidFill>
            </a:endParaRPr>
          </a:p>
        </p:txBody>
      </p:sp>
      <p:cxnSp>
        <p:nvCxnSpPr>
          <p:cNvPr id="16" name="Straight Arrow Connector 15"/>
          <p:cNvCxnSpPr/>
          <p:nvPr/>
        </p:nvCxnSpPr>
        <p:spPr>
          <a:xfrm>
            <a:off x="3459033" y="6297115"/>
            <a:ext cx="2057400" cy="1588"/>
          </a:xfrm>
          <a:prstGeom prst="straightConnector1">
            <a:avLst/>
          </a:prstGeom>
          <a:ln>
            <a:solidFill>
              <a:srgbClr val="008A3E"/>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0240833" y="6295527"/>
            <a:ext cx="1676400" cy="3176"/>
          </a:xfrm>
          <a:prstGeom prst="straightConnector1">
            <a:avLst/>
          </a:prstGeom>
          <a:ln>
            <a:solidFill>
              <a:srgbClr val="008A3E"/>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Left-Right Arrow 20"/>
          <p:cNvSpPr/>
          <p:nvPr/>
        </p:nvSpPr>
        <p:spPr bwMode="auto">
          <a:xfrm flipV="1">
            <a:off x="6126033" y="5101635"/>
            <a:ext cx="3581400" cy="152400"/>
          </a:xfrm>
          <a:prstGeom prst="leftRightArrow">
            <a:avLst/>
          </a:prstGeom>
          <a:solidFill>
            <a:srgbClr val="008A3E"/>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73" tIns="34286" rIns="68573" bIns="34286" numCol="1" rtlCol="0" anchor="t" anchorCtr="0" compatLnSpc="1">
            <a:prstTxWarp prst="textNoShape">
              <a:avLst/>
            </a:prstTxWarp>
          </a:bodyPr>
          <a:lstStyle/>
          <a:p>
            <a:pPr defTabSz="685731"/>
            <a:endParaRPr lang="en-US" sz="3100" dirty="0">
              <a:solidFill>
                <a:srgbClr val="000000"/>
              </a:solidFill>
              <a:latin typeface="GillSans" charset="0"/>
              <a:ea typeface="ヒラギノ角ゴ ProN W3" pitchFamily="-111" charset="-128"/>
              <a:cs typeface="ヒラギノ角ゴ ProN W3" pitchFamily="-111" charset="-128"/>
            </a:endParaRPr>
          </a:p>
        </p:txBody>
      </p:sp>
      <p:cxnSp>
        <p:nvCxnSpPr>
          <p:cNvPr id="25" name="Straight Arrow Connector 24"/>
          <p:cNvCxnSpPr/>
          <p:nvPr/>
        </p:nvCxnSpPr>
        <p:spPr>
          <a:xfrm rot="5400000" flipH="1" flipV="1">
            <a:off x="50965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328622" y="5711235"/>
            <a:ext cx="902811"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Server</a:t>
            </a:r>
            <a:endParaRPr lang="en-US" sz="1200" dirty="0">
              <a:solidFill>
                <a:srgbClr val="000000"/>
              </a:solidFill>
            </a:endParaRPr>
          </a:p>
        </p:txBody>
      </p:sp>
      <p:sp>
        <p:nvSpPr>
          <p:cNvPr id="28" name="TextBox 27"/>
          <p:cNvSpPr txBox="1"/>
          <p:nvPr/>
        </p:nvSpPr>
        <p:spPr>
          <a:xfrm>
            <a:off x="4297233" y="5711235"/>
            <a:ext cx="1054270"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Gateway</a:t>
            </a:r>
            <a:endParaRPr lang="en-US" sz="1200" dirty="0">
              <a:solidFill>
                <a:srgbClr val="000000"/>
              </a:solidFill>
            </a:endParaRPr>
          </a:p>
        </p:txBody>
      </p:sp>
      <p:sp>
        <p:nvSpPr>
          <p:cNvPr id="29" name="Rounded Rectangle 28"/>
          <p:cNvSpPr/>
          <p:nvPr/>
        </p:nvSpPr>
        <p:spPr>
          <a:xfrm>
            <a:off x="9859833" y="4507801"/>
            <a:ext cx="1752600" cy="1203434"/>
          </a:xfrm>
          <a:prstGeom prst="roundRect">
            <a:avLst/>
          </a:prstGeom>
          <a:solidFill>
            <a:srgbClr val="008A3E"/>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ounded Rectangle 32"/>
          <p:cNvSpPr/>
          <p:nvPr/>
        </p:nvSpPr>
        <p:spPr>
          <a:xfrm>
            <a:off x="9859833" y="1895473"/>
            <a:ext cx="1524000" cy="1600200"/>
          </a:xfrm>
          <a:prstGeom prst="roundRect">
            <a:avLst/>
          </a:prstGeom>
          <a:solidFill>
            <a:srgbClr val="008A3E"/>
          </a:solidFill>
          <a:ln>
            <a:solidFill>
              <a:srgbClr val="04A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ounded Rectangle 33"/>
          <p:cNvSpPr/>
          <p:nvPr/>
        </p:nvSpPr>
        <p:spPr>
          <a:xfrm>
            <a:off x="9936033" y="1971673"/>
            <a:ext cx="1371600" cy="451272"/>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sz="1400" dirty="0" smtClean="0">
                <a:solidFill>
                  <a:schemeClr val="tx1"/>
                </a:solidFill>
              </a:rPr>
              <a:t>Data Storage &amp; Analytics</a:t>
            </a:r>
            <a:endParaRPr lang="en-US" sz="1400" dirty="0">
              <a:solidFill>
                <a:schemeClr val="tx1"/>
              </a:solidFill>
            </a:endParaRPr>
          </a:p>
        </p:txBody>
      </p:sp>
      <p:sp>
        <p:nvSpPr>
          <p:cNvPr id="35" name="Rounded Rectangle 34"/>
          <p:cNvSpPr/>
          <p:nvPr/>
        </p:nvSpPr>
        <p:spPr>
          <a:xfrm>
            <a:off x="9936033" y="2546137"/>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Management</a:t>
            </a:r>
            <a:endParaRPr lang="en-US" sz="1400" dirty="0">
              <a:solidFill>
                <a:schemeClr val="tx1"/>
              </a:solidFill>
            </a:endParaRPr>
          </a:p>
        </p:txBody>
      </p:sp>
      <p:sp>
        <p:nvSpPr>
          <p:cNvPr id="36" name="Rounded Rectangle 35"/>
          <p:cNvSpPr/>
          <p:nvPr/>
        </p:nvSpPr>
        <p:spPr>
          <a:xfrm>
            <a:off x="9936033" y="3038473"/>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Applications</a:t>
            </a:r>
            <a:endParaRPr lang="en-US" sz="1400" dirty="0">
              <a:solidFill>
                <a:schemeClr val="tx1"/>
              </a:solidFill>
            </a:endParaRPr>
          </a:p>
        </p:txBody>
      </p:sp>
      <p:cxnSp>
        <p:nvCxnSpPr>
          <p:cNvPr id="37" name="Straight Arrow Connector 36"/>
          <p:cNvCxnSpPr/>
          <p:nvPr/>
        </p:nvCxnSpPr>
        <p:spPr>
          <a:xfrm rot="5400000" flipH="1" flipV="1">
            <a:off x="10317430" y="4028676"/>
            <a:ext cx="762000" cy="794"/>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10012233" y="4720635"/>
            <a:ext cx="1447800" cy="9144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9" name="Rounded Rectangle 38"/>
          <p:cNvSpPr/>
          <p:nvPr/>
        </p:nvSpPr>
        <p:spPr>
          <a:xfrm>
            <a:off x="10088432" y="5254035"/>
            <a:ext cx="1295401"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40" name="Rounded Rectangle 39"/>
          <p:cNvSpPr/>
          <p:nvPr/>
        </p:nvSpPr>
        <p:spPr>
          <a:xfrm>
            <a:off x="10088432" y="4866557"/>
            <a:ext cx="1295401"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grpSp>
        <p:nvGrpSpPr>
          <p:cNvPr id="13" name="Group 51"/>
          <p:cNvGrpSpPr/>
          <p:nvPr/>
        </p:nvGrpSpPr>
        <p:grpSpPr>
          <a:xfrm>
            <a:off x="4041994" y="2452721"/>
            <a:ext cx="5645978" cy="499710"/>
            <a:chOff x="4041994" y="2452721"/>
            <a:chExt cx="5645978" cy="499710"/>
          </a:xfrm>
        </p:grpSpPr>
        <p:sp>
          <p:nvSpPr>
            <p:cNvPr id="45" name="TextBox 44"/>
            <p:cNvSpPr txBox="1"/>
            <p:nvPr/>
          </p:nvSpPr>
          <p:spPr>
            <a:xfrm>
              <a:off x="4041994" y="2452721"/>
              <a:ext cx="1558593" cy="499710"/>
            </a:xfrm>
            <a:prstGeom prst="rect">
              <a:avLst/>
            </a:prstGeom>
            <a:noFill/>
          </p:spPr>
          <p:txBody>
            <a:bodyPr wrap="none" lIns="0" tIns="0" rIns="0" bIns="0" rtlCol="0" anchor="ctr">
              <a:noAutofit/>
            </a:bodyPr>
            <a:lstStyle/>
            <a:p>
              <a:pPr algn="ctr">
                <a:lnSpc>
                  <a:spcPct val="90000"/>
                </a:lnSpc>
              </a:pPr>
              <a:r>
                <a:rPr lang="en-US" dirty="0" smtClean="0">
                  <a:solidFill>
                    <a:srgbClr val="FF0000"/>
                  </a:solidFill>
                </a:rPr>
                <a:t>Data Formats</a:t>
              </a:r>
              <a:endParaRPr lang="en-US" dirty="0" smtClean="0">
                <a:solidFill>
                  <a:srgbClr val="FF0000"/>
                </a:solidFill>
              </a:endParaRPr>
            </a:p>
          </p:txBody>
        </p:sp>
        <p:sp>
          <p:nvSpPr>
            <p:cNvPr id="47" name="TextBox 46"/>
            <p:cNvSpPr txBox="1"/>
            <p:nvPr/>
          </p:nvSpPr>
          <p:spPr>
            <a:xfrm>
              <a:off x="8129379" y="2452721"/>
              <a:ext cx="1558593" cy="499710"/>
            </a:xfrm>
            <a:prstGeom prst="rect">
              <a:avLst/>
            </a:prstGeom>
            <a:noFill/>
          </p:spPr>
          <p:txBody>
            <a:bodyPr wrap="none" lIns="0" tIns="0" rIns="0" bIns="0" rtlCol="0" anchor="ctr">
              <a:noAutofit/>
            </a:bodyPr>
            <a:lstStyle/>
            <a:p>
              <a:pPr algn="ctr">
                <a:lnSpc>
                  <a:spcPct val="90000"/>
                </a:lnSpc>
              </a:pPr>
              <a:r>
                <a:rPr lang="en-US" dirty="0" smtClean="0">
                  <a:solidFill>
                    <a:srgbClr val="FF0000"/>
                  </a:solidFill>
                </a:rPr>
                <a:t>Data Formats</a:t>
              </a:r>
              <a:endParaRPr lang="en-US" dirty="0" smtClean="0">
                <a:solidFill>
                  <a:srgbClr val="FF0000"/>
                </a:solidFill>
              </a:endParaRPr>
            </a:p>
          </p:txBody>
        </p:sp>
      </p:grpSp>
      <p:sp>
        <p:nvSpPr>
          <p:cNvPr id="51" name="Cloud 50"/>
          <p:cNvSpPr/>
          <p:nvPr/>
        </p:nvSpPr>
        <p:spPr bwMode="auto">
          <a:xfrm>
            <a:off x="3979888" y="3045378"/>
            <a:ext cx="1610289" cy="528052"/>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Devices</a:t>
            </a:r>
          </a:p>
        </p:txBody>
      </p:sp>
      <p:sp>
        <p:nvSpPr>
          <p:cNvPr id="42" name="TextBox 41"/>
          <p:cNvSpPr txBox="1"/>
          <p:nvPr/>
        </p:nvSpPr>
        <p:spPr>
          <a:xfrm>
            <a:off x="1217972" y="3331400"/>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46" name="TextBox 45"/>
          <p:cNvSpPr txBox="1"/>
          <p:nvPr/>
        </p:nvSpPr>
        <p:spPr>
          <a:xfrm>
            <a:off x="1665602" y="3300169"/>
            <a:ext cx="914400" cy="914400"/>
          </a:xfrm>
          <a:prstGeom prst="rect">
            <a:avLst/>
          </a:prstGeom>
          <a:noFill/>
        </p:spPr>
        <p:txBody>
          <a:bodyPr wrap="none" lIns="0" tIns="0" rIns="0" bIns="0" rtlCol="0">
            <a:noAutofit/>
          </a:bodyPr>
          <a:lstStyle/>
          <a:p>
            <a:pPr>
              <a:lnSpc>
                <a:spcPct val="90000"/>
              </a:lnSpc>
              <a:buFont typeface="Arial"/>
              <a:buChar char="•"/>
            </a:pPr>
            <a:r>
              <a:rPr lang="en-US" sz="2400" dirty="0" smtClean="0"/>
              <a:t>XML</a:t>
            </a:r>
          </a:p>
          <a:p>
            <a:pPr lvl="1">
              <a:lnSpc>
                <a:spcPct val="90000"/>
              </a:lnSpc>
            </a:pPr>
            <a:endParaRPr lang="en-US" sz="2400" dirty="0" smtClean="0"/>
          </a:p>
          <a:p>
            <a:pPr>
              <a:lnSpc>
                <a:spcPct val="90000"/>
              </a:lnSpc>
              <a:buFont typeface="Arial"/>
              <a:buChar char="•"/>
            </a:pPr>
            <a:endParaRPr lang="en-US" sz="2400" dirty="0" smtClean="0"/>
          </a:p>
          <a:p>
            <a:pPr>
              <a:lnSpc>
                <a:spcPct val="90000"/>
              </a:lnSpc>
              <a:buFont typeface="Arial"/>
              <a:buChar char="•"/>
            </a:pPr>
            <a:r>
              <a:rPr lang="en-US" sz="2400" dirty="0" smtClean="0"/>
              <a:t>JSON</a:t>
            </a:r>
          </a:p>
          <a:p>
            <a:pPr lvl="1">
              <a:lnSpc>
                <a:spcPct val="90000"/>
              </a:lnSpc>
            </a:pPr>
            <a:endParaRPr lang="en-US" sz="2400"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US" dirty="0" smtClean="0"/>
              <a:t>Binary JSON (BSON)</a:t>
            </a:r>
          </a:p>
          <a:p>
            <a:pPr lvl="1"/>
            <a:r>
              <a:rPr lang="en-US" dirty="0" smtClean="0"/>
              <a:t>Minimizes overhead in messages</a:t>
            </a:r>
          </a:p>
          <a:p>
            <a:pPr lvl="1"/>
            <a:r>
              <a:rPr lang="en-US" dirty="0" smtClean="0"/>
              <a:t>Traversable &amp; easily parsed</a:t>
            </a:r>
          </a:p>
          <a:p>
            <a:pPr lvl="1"/>
            <a:r>
              <a:rPr lang="en-US" dirty="0" smtClean="0"/>
              <a:t>Efficiency based on C data-types</a:t>
            </a:r>
          </a:p>
          <a:p>
            <a:pPr lvl="1"/>
            <a:endParaRPr lang="en-US" dirty="0" smtClean="0"/>
          </a:p>
          <a:p>
            <a:pPr lvl="1"/>
            <a:endParaRPr lang="en-US" dirty="0" smtClean="0"/>
          </a:p>
          <a:p>
            <a:pPr lvl="1"/>
            <a:endParaRPr lang="en-US" dirty="0" smtClean="0"/>
          </a:p>
          <a:p>
            <a:pPr lvl="1">
              <a:buNone/>
            </a:pPr>
            <a:r>
              <a:rPr lang="en-US" dirty="0" smtClean="0"/>
              <a:t>Used in </a:t>
            </a:r>
            <a:r>
              <a:rPr lang="en-US" dirty="0" err="1" smtClean="0"/>
              <a:t>MongoDB</a:t>
            </a:r>
            <a:endParaRPr lang="en-US" dirty="0" smtClean="0"/>
          </a:p>
          <a:p>
            <a:pPr lvl="1">
              <a:buNone/>
            </a:pPr>
            <a:r>
              <a:rPr lang="en-US" dirty="0" smtClean="0"/>
              <a:t>Definition @ </a:t>
            </a:r>
            <a:r>
              <a:rPr lang="en-US" dirty="0" err="1" smtClean="0"/>
              <a:t>bsonspec.org</a:t>
            </a:r>
            <a:endParaRPr lang="en-US" dirty="0" smtClean="0"/>
          </a:p>
          <a:p>
            <a:pPr lvl="1">
              <a:buNone/>
            </a:pPr>
            <a:endParaRPr lang="en-US" dirty="0"/>
          </a:p>
        </p:txBody>
      </p:sp>
      <p:sp>
        <p:nvSpPr>
          <p:cNvPr id="10" name="Content Placeholder 9"/>
          <p:cNvSpPr>
            <a:spLocks noGrp="1"/>
          </p:cNvSpPr>
          <p:nvPr>
            <p:ph sz="half" idx="2"/>
          </p:nvPr>
        </p:nvSpPr>
        <p:spPr/>
        <p:txBody>
          <a:bodyPr/>
          <a:lstStyle/>
          <a:p>
            <a:r>
              <a:rPr lang="en-US" dirty="0" smtClean="0"/>
              <a:t>Concise Binary Object Representation (CBOR)</a:t>
            </a:r>
          </a:p>
          <a:p>
            <a:pPr lvl="1"/>
            <a:r>
              <a:rPr lang="en-US" dirty="0" smtClean="0"/>
              <a:t>Based on an extended model of JSON</a:t>
            </a:r>
          </a:p>
          <a:p>
            <a:pPr lvl="1"/>
            <a:r>
              <a:rPr lang="en-US" dirty="0" smtClean="0"/>
              <a:t>Designed for small code footprint</a:t>
            </a:r>
          </a:p>
          <a:p>
            <a:pPr lvl="1"/>
            <a:r>
              <a:rPr lang="en-US" dirty="0" smtClean="0"/>
              <a:t>Minimizes message sizes</a:t>
            </a:r>
          </a:p>
          <a:p>
            <a:pPr lvl="1"/>
            <a:endParaRPr lang="en-US" dirty="0" smtClean="0"/>
          </a:p>
          <a:p>
            <a:pPr lvl="1"/>
            <a:endParaRPr lang="en-US" dirty="0" smtClean="0"/>
          </a:p>
          <a:p>
            <a:pPr lvl="1">
              <a:buNone/>
            </a:pPr>
            <a:r>
              <a:rPr lang="en-US" dirty="0" smtClean="0"/>
              <a:t>Defined in IETF RFC 7049</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17</a:t>
            </a:fld>
            <a:endParaRPr lang="en-US"/>
          </a:p>
        </p:txBody>
      </p:sp>
      <p:sp>
        <p:nvSpPr>
          <p:cNvPr id="8" name="Title 7"/>
          <p:cNvSpPr>
            <a:spLocks noGrp="1"/>
          </p:cNvSpPr>
          <p:nvPr>
            <p:ph type="title"/>
          </p:nvPr>
        </p:nvSpPr>
        <p:spPr/>
        <p:txBody>
          <a:bodyPr/>
          <a:lstStyle/>
          <a:p>
            <a:r>
              <a:rPr lang="en-US" dirty="0" smtClean="0"/>
              <a:t>Encoding</a:t>
            </a:r>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18</a:t>
            </a:fld>
            <a:endParaRPr lang="en-US"/>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Capillary Network Protocols</a:t>
            </a:r>
            <a:endParaRPr lang="en-US" dirty="0"/>
          </a:p>
        </p:txBody>
      </p:sp>
      <p:sp>
        <p:nvSpPr>
          <p:cNvPr id="5" name="Rounded Rectangle 4"/>
          <p:cNvSpPr/>
          <p:nvPr/>
        </p:nvSpPr>
        <p:spPr>
          <a:xfrm>
            <a:off x="3916233" y="4549443"/>
            <a:ext cx="1828800" cy="1161791"/>
          </a:xfrm>
          <a:prstGeom prst="round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smtClean="0">
              <a:solidFill>
                <a:schemeClr val="bg1"/>
              </a:solidFill>
            </a:endParaRPr>
          </a:p>
        </p:txBody>
      </p:sp>
      <p:sp>
        <p:nvSpPr>
          <p:cNvPr id="6" name="Cloud 5"/>
          <p:cNvSpPr/>
          <p:nvPr/>
        </p:nvSpPr>
        <p:spPr bwMode="auto">
          <a:xfrm>
            <a:off x="6700652" y="4194306"/>
            <a:ext cx="2512210" cy="1708700"/>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Internet</a:t>
            </a: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p:txBody>
      </p:sp>
      <p:cxnSp>
        <p:nvCxnSpPr>
          <p:cNvPr id="7" name="Straight Arrow Connector 6"/>
          <p:cNvCxnSpPr/>
          <p:nvPr/>
        </p:nvCxnSpPr>
        <p:spPr>
          <a:xfrm rot="5400000" flipH="1" flipV="1">
            <a:off x="3757599" y="4064172"/>
            <a:ext cx="674336"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41821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4637696" y="4058570"/>
            <a:ext cx="683952"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068633" y="4796835"/>
            <a:ext cx="1524000" cy="8382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ounded Rectangle 10"/>
          <p:cNvSpPr/>
          <p:nvPr/>
        </p:nvSpPr>
        <p:spPr>
          <a:xfrm>
            <a:off x="4144833" y="5254035"/>
            <a:ext cx="1360170"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12" name="Rounded Rectangle 11"/>
          <p:cNvSpPr/>
          <p:nvPr/>
        </p:nvSpPr>
        <p:spPr>
          <a:xfrm>
            <a:off x="4144833" y="4866557"/>
            <a:ext cx="1360170"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15" name="TextBox 14"/>
          <p:cNvSpPr txBox="1"/>
          <p:nvPr/>
        </p:nvSpPr>
        <p:spPr>
          <a:xfrm>
            <a:off x="5821233" y="6143127"/>
            <a:ext cx="4177226" cy="253908"/>
          </a:xfrm>
          <a:prstGeom prst="rect">
            <a:avLst/>
          </a:prstGeom>
          <a:noFill/>
        </p:spPr>
        <p:txBody>
          <a:bodyPr wrap="none" lIns="68573" tIns="34286" rIns="68573" bIns="34286" rtlCol="0">
            <a:spAutoFit/>
          </a:bodyPr>
          <a:lstStyle/>
          <a:p>
            <a:r>
              <a:rPr lang="en-US" sz="1200" b="1" dirty="0" smtClean="0">
                <a:solidFill>
                  <a:srgbClr val="000000"/>
                </a:solidFill>
              </a:rPr>
              <a:t>End-to-End Security, Web, Data Objects &amp; Management</a:t>
            </a:r>
            <a:endParaRPr lang="en-US" sz="1200" b="1" dirty="0">
              <a:solidFill>
                <a:srgbClr val="000000"/>
              </a:solidFill>
            </a:endParaRPr>
          </a:p>
        </p:txBody>
      </p:sp>
      <p:cxnSp>
        <p:nvCxnSpPr>
          <p:cNvPr id="16" name="Straight Arrow Connector 15"/>
          <p:cNvCxnSpPr/>
          <p:nvPr/>
        </p:nvCxnSpPr>
        <p:spPr>
          <a:xfrm>
            <a:off x="3459033" y="6297115"/>
            <a:ext cx="2057400" cy="1588"/>
          </a:xfrm>
          <a:prstGeom prst="straightConnector1">
            <a:avLst/>
          </a:prstGeom>
          <a:ln>
            <a:solidFill>
              <a:srgbClr val="008A3E"/>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0240833" y="6295527"/>
            <a:ext cx="1676400" cy="3176"/>
          </a:xfrm>
          <a:prstGeom prst="straightConnector1">
            <a:avLst/>
          </a:prstGeom>
          <a:ln>
            <a:solidFill>
              <a:srgbClr val="008A3E"/>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Left-Right Arrow 20"/>
          <p:cNvSpPr/>
          <p:nvPr/>
        </p:nvSpPr>
        <p:spPr bwMode="auto">
          <a:xfrm flipV="1">
            <a:off x="6126033" y="5101635"/>
            <a:ext cx="3581400" cy="152400"/>
          </a:xfrm>
          <a:prstGeom prst="leftRightArrow">
            <a:avLst/>
          </a:prstGeom>
          <a:solidFill>
            <a:srgbClr val="008A3E"/>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73" tIns="34286" rIns="68573" bIns="34286" numCol="1" rtlCol="0" anchor="t" anchorCtr="0" compatLnSpc="1">
            <a:prstTxWarp prst="textNoShape">
              <a:avLst/>
            </a:prstTxWarp>
          </a:bodyPr>
          <a:lstStyle/>
          <a:p>
            <a:pPr defTabSz="685731"/>
            <a:endParaRPr lang="en-US" sz="3100" dirty="0">
              <a:solidFill>
                <a:srgbClr val="000000"/>
              </a:solidFill>
              <a:latin typeface="GillSans" charset="0"/>
              <a:ea typeface="ヒラギノ角ゴ ProN W3" pitchFamily="-111" charset="-128"/>
              <a:cs typeface="ヒラギノ角ゴ ProN W3" pitchFamily="-111" charset="-128"/>
            </a:endParaRPr>
          </a:p>
        </p:txBody>
      </p:sp>
      <p:cxnSp>
        <p:nvCxnSpPr>
          <p:cNvPr id="25" name="Straight Arrow Connector 24"/>
          <p:cNvCxnSpPr/>
          <p:nvPr/>
        </p:nvCxnSpPr>
        <p:spPr>
          <a:xfrm rot="5400000" flipH="1" flipV="1">
            <a:off x="50965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328622" y="5711235"/>
            <a:ext cx="902811"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Server</a:t>
            </a:r>
            <a:endParaRPr lang="en-US" sz="1200" dirty="0">
              <a:solidFill>
                <a:srgbClr val="000000"/>
              </a:solidFill>
            </a:endParaRPr>
          </a:p>
        </p:txBody>
      </p:sp>
      <p:sp>
        <p:nvSpPr>
          <p:cNvPr id="28" name="TextBox 27"/>
          <p:cNvSpPr txBox="1"/>
          <p:nvPr/>
        </p:nvSpPr>
        <p:spPr>
          <a:xfrm>
            <a:off x="4297233" y="5711235"/>
            <a:ext cx="1054270"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Gateway</a:t>
            </a:r>
            <a:endParaRPr lang="en-US" sz="1200" dirty="0">
              <a:solidFill>
                <a:srgbClr val="000000"/>
              </a:solidFill>
            </a:endParaRPr>
          </a:p>
        </p:txBody>
      </p:sp>
      <p:sp>
        <p:nvSpPr>
          <p:cNvPr id="29" name="Rounded Rectangle 28"/>
          <p:cNvSpPr/>
          <p:nvPr/>
        </p:nvSpPr>
        <p:spPr>
          <a:xfrm>
            <a:off x="9859833" y="4507801"/>
            <a:ext cx="1752600" cy="1203434"/>
          </a:xfrm>
          <a:prstGeom prst="roundRect">
            <a:avLst/>
          </a:prstGeom>
          <a:solidFill>
            <a:srgbClr val="008A3E"/>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ounded Rectangle 32"/>
          <p:cNvSpPr/>
          <p:nvPr/>
        </p:nvSpPr>
        <p:spPr>
          <a:xfrm>
            <a:off x="9859833" y="1895473"/>
            <a:ext cx="1524000" cy="1600200"/>
          </a:xfrm>
          <a:prstGeom prst="roundRect">
            <a:avLst/>
          </a:prstGeom>
          <a:solidFill>
            <a:srgbClr val="008A3E"/>
          </a:solidFill>
          <a:ln>
            <a:solidFill>
              <a:srgbClr val="04A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ounded Rectangle 33"/>
          <p:cNvSpPr/>
          <p:nvPr/>
        </p:nvSpPr>
        <p:spPr>
          <a:xfrm>
            <a:off x="9936033" y="1971673"/>
            <a:ext cx="1371600" cy="451272"/>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sz="1400" dirty="0" smtClean="0">
                <a:solidFill>
                  <a:schemeClr val="tx1"/>
                </a:solidFill>
              </a:rPr>
              <a:t>Data Storage &amp; Analytics</a:t>
            </a:r>
            <a:endParaRPr lang="en-US" sz="1400" dirty="0">
              <a:solidFill>
                <a:schemeClr val="tx1"/>
              </a:solidFill>
            </a:endParaRPr>
          </a:p>
        </p:txBody>
      </p:sp>
      <p:sp>
        <p:nvSpPr>
          <p:cNvPr id="35" name="Rounded Rectangle 34"/>
          <p:cNvSpPr/>
          <p:nvPr/>
        </p:nvSpPr>
        <p:spPr>
          <a:xfrm>
            <a:off x="9936033" y="2546137"/>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Management</a:t>
            </a:r>
            <a:endParaRPr lang="en-US" sz="1400" dirty="0">
              <a:solidFill>
                <a:schemeClr val="tx1"/>
              </a:solidFill>
            </a:endParaRPr>
          </a:p>
        </p:txBody>
      </p:sp>
      <p:sp>
        <p:nvSpPr>
          <p:cNvPr id="36" name="Rounded Rectangle 35"/>
          <p:cNvSpPr/>
          <p:nvPr/>
        </p:nvSpPr>
        <p:spPr>
          <a:xfrm>
            <a:off x="9936033" y="3038473"/>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Applications</a:t>
            </a:r>
            <a:endParaRPr lang="en-US" sz="1400" dirty="0">
              <a:solidFill>
                <a:schemeClr val="tx1"/>
              </a:solidFill>
            </a:endParaRPr>
          </a:p>
        </p:txBody>
      </p:sp>
      <p:cxnSp>
        <p:nvCxnSpPr>
          <p:cNvPr id="37" name="Straight Arrow Connector 36"/>
          <p:cNvCxnSpPr/>
          <p:nvPr/>
        </p:nvCxnSpPr>
        <p:spPr>
          <a:xfrm rot="5400000" flipH="1" flipV="1">
            <a:off x="10317430" y="4028676"/>
            <a:ext cx="762000" cy="794"/>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10012233" y="4720635"/>
            <a:ext cx="1447800" cy="9144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9" name="Rounded Rectangle 38"/>
          <p:cNvSpPr/>
          <p:nvPr/>
        </p:nvSpPr>
        <p:spPr>
          <a:xfrm>
            <a:off x="10088432" y="5254035"/>
            <a:ext cx="1295401"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40" name="Rounded Rectangle 39"/>
          <p:cNvSpPr/>
          <p:nvPr/>
        </p:nvSpPr>
        <p:spPr>
          <a:xfrm>
            <a:off x="10088432" y="4866557"/>
            <a:ext cx="1295401"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51" name="Cloud 50"/>
          <p:cNvSpPr/>
          <p:nvPr/>
        </p:nvSpPr>
        <p:spPr bwMode="auto">
          <a:xfrm>
            <a:off x="3979888" y="3045378"/>
            <a:ext cx="1610289" cy="528052"/>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Devices</a:t>
            </a:r>
          </a:p>
        </p:txBody>
      </p:sp>
      <p:sp>
        <p:nvSpPr>
          <p:cNvPr id="42" name="TextBox 41"/>
          <p:cNvSpPr txBox="1"/>
          <p:nvPr/>
        </p:nvSpPr>
        <p:spPr>
          <a:xfrm>
            <a:off x="1217972" y="3331400"/>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41" name="TextBox 40"/>
          <p:cNvSpPr txBox="1"/>
          <p:nvPr/>
        </p:nvSpPr>
        <p:spPr>
          <a:xfrm>
            <a:off x="1748882" y="3685363"/>
            <a:ext cx="2113234" cy="499710"/>
          </a:xfrm>
          <a:prstGeom prst="rect">
            <a:avLst/>
          </a:prstGeom>
          <a:noFill/>
        </p:spPr>
        <p:txBody>
          <a:bodyPr wrap="none" lIns="0" tIns="0" rIns="0" bIns="0" rtlCol="0" anchor="ctr">
            <a:noAutofit/>
          </a:bodyPr>
          <a:lstStyle/>
          <a:p>
            <a:pPr algn="ctr">
              <a:lnSpc>
                <a:spcPct val="90000"/>
              </a:lnSpc>
            </a:pPr>
            <a:r>
              <a:rPr lang="en-US" dirty="0" smtClean="0">
                <a:solidFill>
                  <a:srgbClr val="FF0000"/>
                </a:solidFill>
              </a:rPr>
              <a:t>Capillary Networks</a:t>
            </a:r>
            <a:endParaRPr lang="en-US" dirty="0" smtClean="0">
              <a:solidFill>
                <a:srgbClr val="FF0000"/>
              </a:solidFill>
            </a:endParaRPr>
          </a:p>
        </p:txBody>
      </p:sp>
      <p:sp>
        <p:nvSpPr>
          <p:cNvPr id="43" name="TextBox 42"/>
          <p:cNvSpPr txBox="1"/>
          <p:nvPr/>
        </p:nvSpPr>
        <p:spPr>
          <a:xfrm>
            <a:off x="3737195" y="2066509"/>
            <a:ext cx="914400" cy="914400"/>
          </a:xfrm>
          <a:prstGeom prst="rect">
            <a:avLst/>
          </a:prstGeom>
          <a:noFill/>
        </p:spPr>
        <p:txBody>
          <a:bodyPr wrap="none" lIns="0" tIns="0" rIns="0" bIns="0" rtlCol="0">
            <a:noAutofit/>
          </a:bodyPr>
          <a:lstStyle/>
          <a:p>
            <a:pPr>
              <a:lnSpc>
                <a:spcPct val="90000"/>
              </a:lnSpc>
              <a:buFont typeface="Arial"/>
              <a:buChar char="•"/>
            </a:pPr>
            <a:r>
              <a:rPr lang="en-US" dirty="0" err="1" smtClean="0"/>
              <a:t>CoAP</a:t>
            </a:r>
            <a:endParaRPr lang="en-US" dirty="0" smtClean="0"/>
          </a:p>
          <a:p>
            <a:pPr>
              <a:lnSpc>
                <a:spcPct val="90000"/>
              </a:lnSpc>
            </a:pPr>
            <a:endParaRPr lang="en-US" dirty="0" smtClean="0"/>
          </a:p>
          <a:p>
            <a:pPr>
              <a:lnSpc>
                <a:spcPct val="90000"/>
              </a:lnSpc>
              <a:buFont typeface="Arial"/>
              <a:buChar char="•"/>
            </a:pPr>
            <a:r>
              <a:rPr lang="en-US" dirty="0" err="1" smtClean="0"/>
              <a:t>ZigBee</a:t>
            </a:r>
            <a:endParaRPr lang="en-US" dirty="0" smtClean="0"/>
          </a:p>
        </p:txBody>
      </p:sp>
      <p:sp>
        <p:nvSpPr>
          <p:cNvPr id="44" name="TextBox 43"/>
          <p:cNvSpPr txBox="1"/>
          <p:nvPr/>
        </p:nvSpPr>
        <p:spPr>
          <a:xfrm>
            <a:off x="5163367" y="2066509"/>
            <a:ext cx="914400" cy="914400"/>
          </a:xfrm>
          <a:prstGeom prst="rect">
            <a:avLst/>
          </a:prstGeom>
          <a:noFill/>
        </p:spPr>
        <p:txBody>
          <a:bodyPr wrap="none" lIns="0" tIns="0" rIns="0" bIns="0" rtlCol="0">
            <a:noAutofit/>
          </a:bodyPr>
          <a:lstStyle/>
          <a:p>
            <a:pPr>
              <a:lnSpc>
                <a:spcPct val="90000"/>
              </a:lnSpc>
              <a:buFont typeface="Arial"/>
              <a:buChar char="•"/>
            </a:pPr>
            <a:r>
              <a:rPr lang="en-US" dirty="0" smtClean="0"/>
              <a:t>Z-Wave</a:t>
            </a:r>
          </a:p>
          <a:p>
            <a:pPr>
              <a:lnSpc>
                <a:spcPct val="90000"/>
              </a:lnSpc>
              <a:buFont typeface="Arial"/>
              <a:buChar char="•"/>
            </a:pPr>
            <a:endParaRPr lang="en-US" dirty="0" smtClean="0"/>
          </a:p>
          <a:p>
            <a:pPr>
              <a:lnSpc>
                <a:spcPct val="90000"/>
              </a:lnSpc>
              <a:buFont typeface="Arial"/>
              <a:buChar char="•"/>
            </a:pPr>
            <a:r>
              <a:rPr lang="en-US" dirty="0" smtClean="0"/>
              <a:t>HTTP</a:t>
            </a:r>
            <a:endParaRPr lang="en-US"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19</a:t>
            </a:fld>
            <a:endParaRPr lang="en-US"/>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Internet Transport Protocols</a:t>
            </a:r>
            <a:endParaRPr lang="en-US" dirty="0"/>
          </a:p>
        </p:txBody>
      </p:sp>
      <p:sp>
        <p:nvSpPr>
          <p:cNvPr id="5" name="Rounded Rectangle 4"/>
          <p:cNvSpPr/>
          <p:nvPr/>
        </p:nvSpPr>
        <p:spPr>
          <a:xfrm>
            <a:off x="3916233" y="4549443"/>
            <a:ext cx="1828800" cy="1161791"/>
          </a:xfrm>
          <a:prstGeom prst="round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smtClean="0">
              <a:solidFill>
                <a:schemeClr val="bg1"/>
              </a:solidFill>
            </a:endParaRPr>
          </a:p>
        </p:txBody>
      </p:sp>
      <p:sp>
        <p:nvSpPr>
          <p:cNvPr id="6" name="Cloud 5"/>
          <p:cNvSpPr/>
          <p:nvPr/>
        </p:nvSpPr>
        <p:spPr bwMode="auto">
          <a:xfrm>
            <a:off x="6700652" y="4194306"/>
            <a:ext cx="2512210" cy="1708700"/>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Internet</a:t>
            </a: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b="1" i="0" u="none" strike="noStrike" cap="none" normalizeH="0" baseline="0" dirty="0" smtClean="0">
              <a:ln>
                <a:noFill/>
              </a:ln>
              <a:solidFill>
                <a:schemeClr val="tx1"/>
              </a:solidFill>
              <a:effectLst/>
              <a:latin typeface="Arial" charset="0"/>
            </a:endParaRPr>
          </a:p>
        </p:txBody>
      </p:sp>
      <p:cxnSp>
        <p:nvCxnSpPr>
          <p:cNvPr id="7" name="Straight Arrow Connector 6"/>
          <p:cNvCxnSpPr/>
          <p:nvPr/>
        </p:nvCxnSpPr>
        <p:spPr>
          <a:xfrm rot="5400000" flipH="1" flipV="1">
            <a:off x="3757599" y="4064172"/>
            <a:ext cx="674336"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41821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4637696" y="4058570"/>
            <a:ext cx="683952"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068633" y="4796835"/>
            <a:ext cx="1524000" cy="8382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ounded Rectangle 10"/>
          <p:cNvSpPr/>
          <p:nvPr/>
        </p:nvSpPr>
        <p:spPr>
          <a:xfrm>
            <a:off x="4144833" y="5254035"/>
            <a:ext cx="1360170"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12" name="Rounded Rectangle 11"/>
          <p:cNvSpPr/>
          <p:nvPr/>
        </p:nvSpPr>
        <p:spPr>
          <a:xfrm>
            <a:off x="4144833" y="4866557"/>
            <a:ext cx="1360170"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15" name="TextBox 14"/>
          <p:cNvSpPr txBox="1"/>
          <p:nvPr/>
        </p:nvSpPr>
        <p:spPr>
          <a:xfrm>
            <a:off x="5821233" y="6143127"/>
            <a:ext cx="4177226" cy="253908"/>
          </a:xfrm>
          <a:prstGeom prst="rect">
            <a:avLst/>
          </a:prstGeom>
          <a:noFill/>
        </p:spPr>
        <p:txBody>
          <a:bodyPr wrap="none" lIns="68573" tIns="34286" rIns="68573" bIns="34286" rtlCol="0">
            <a:spAutoFit/>
          </a:bodyPr>
          <a:lstStyle/>
          <a:p>
            <a:r>
              <a:rPr lang="en-US" sz="1200" b="1" dirty="0" smtClean="0">
                <a:solidFill>
                  <a:srgbClr val="000000"/>
                </a:solidFill>
              </a:rPr>
              <a:t>End-to-End Security, Web, Data Objects &amp; Management</a:t>
            </a:r>
            <a:endParaRPr lang="en-US" sz="1200" b="1" dirty="0">
              <a:solidFill>
                <a:srgbClr val="000000"/>
              </a:solidFill>
            </a:endParaRPr>
          </a:p>
        </p:txBody>
      </p:sp>
      <p:cxnSp>
        <p:nvCxnSpPr>
          <p:cNvPr id="16" name="Straight Arrow Connector 15"/>
          <p:cNvCxnSpPr/>
          <p:nvPr/>
        </p:nvCxnSpPr>
        <p:spPr>
          <a:xfrm>
            <a:off x="3459033" y="6297115"/>
            <a:ext cx="2057400" cy="1588"/>
          </a:xfrm>
          <a:prstGeom prst="straightConnector1">
            <a:avLst/>
          </a:prstGeom>
          <a:ln>
            <a:solidFill>
              <a:srgbClr val="008A3E"/>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0240833" y="6295527"/>
            <a:ext cx="1676400" cy="3176"/>
          </a:xfrm>
          <a:prstGeom prst="straightConnector1">
            <a:avLst/>
          </a:prstGeom>
          <a:ln>
            <a:solidFill>
              <a:srgbClr val="008A3E"/>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Left-Right Arrow 20"/>
          <p:cNvSpPr/>
          <p:nvPr/>
        </p:nvSpPr>
        <p:spPr bwMode="auto">
          <a:xfrm flipV="1">
            <a:off x="6126033" y="5101635"/>
            <a:ext cx="3581400" cy="152400"/>
          </a:xfrm>
          <a:prstGeom prst="leftRightArrow">
            <a:avLst/>
          </a:prstGeom>
          <a:solidFill>
            <a:srgbClr val="008A3E"/>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73" tIns="34286" rIns="68573" bIns="34286" numCol="1" rtlCol="0" anchor="t" anchorCtr="0" compatLnSpc="1">
            <a:prstTxWarp prst="textNoShape">
              <a:avLst/>
            </a:prstTxWarp>
          </a:bodyPr>
          <a:lstStyle/>
          <a:p>
            <a:pPr defTabSz="685731"/>
            <a:endParaRPr lang="en-US" sz="3100" dirty="0">
              <a:solidFill>
                <a:srgbClr val="000000"/>
              </a:solidFill>
              <a:latin typeface="GillSans" charset="0"/>
              <a:ea typeface="ヒラギノ角ゴ ProN W3" pitchFamily="-111" charset="-128"/>
              <a:cs typeface="ヒラギノ角ゴ ProN W3" pitchFamily="-111" charset="-128"/>
            </a:endParaRPr>
          </a:p>
        </p:txBody>
      </p:sp>
      <p:cxnSp>
        <p:nvCxnSpPr>
          <p:cNvPr id="25" name="Straight Arrow Connector 24"/>
          <p:cNvCxnSpPr/>
          <p:nvPr/>
        </p:nvCxnSpPr>
        <p:spPr>
          <a:xfrm rot="5400000" flipH="1" flipV="1">
            <a:off x="5096539" y="4056852"/>
            <a:ext cx="685800" cy="1588"/>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328622" y="5711235"/>
            <a:ext cx="902811"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Server</a:t>
            </a:r>
            <a:endParaRPr lang="en-US" sz="1200" dirty="0">
              <a:solidFill>
                <a:srgbClr val="000000"/>
              </a:solidFill>
            </a:endParaRPr>
          </a:p>
        </p:txBody>
      </p:sp>
      <p:sp>
        <p:nvSpPr>
          <p:cNvPr id="28" name="TextBox 27"/>
          <p:cNvSpPr txBox="1"/>
          <p:nvPr/>
        </p:nvSpPr>
        <p:spPr>
          <a:xfrm>
            <a:off x="4297233" y="5711235"/>
            <a:ext cx="1054270" cy="276999"/>
          </a:xfrm>
          <a:prstGeom prst="rect">
            <a:avLst/>
          </a:prstGeom>
          <a:noFill/>
        </p:spPr>
        <p:txBody>
          <a:bodyPr wrap="none" rtlCol="0">
            <a:spAutoFit/>
          </a:bodyPr>
          <a:lstStyle/>
          <a:p>
            <a:r>
              <a:rPr lang="en-US" sz="1200" dirty="0" err="1" smtClean="0">
                <a:solidFill>
                  <a:srgbClr val="000000"/>
                </a:solidFill>
              </a:rPr>
              <a:t>IoT</a:t>
            </a:r>
            <a:r>
              <a:rPr lang="en-US" sz="1200" dirty="0" smtClean="0">
                <a:solidFill>
                  <a:srgbClr val="000000"/>
                </a:solidFill>
              </a:rPr>
              <a:t> Gateway</a:t>
            </a:r>
            <a:endParaRPr lang="en-US" sz="1200" dirty="0">
              <a:solidFill>
                <a:srgbClr val="000000"/>
              </a:solidFill>
            </a:endParaRPr>
          </a:p>
        </p:txBody>
      </p:sp>
      <p:sp>
        <p:nvSpPr>
          <p:cNvPr id="29" name="Rounded Rectangle 28"/>
          <p:cNvSpPr/>
          <p:nvPr/>
        </p:nvSpPr>
        <p:spPr>
          <a:xfrm>
            <a:off x="9859833" y="4507801"/>
            <a:ext cx="1752600" cy="1203434"/>
          </a:xfrm>
          <a:prstGeom prst="roundRect">
            <a:avLst/>
          </a:prstGeom>
          <a:solidFill>
            <a:srgbClr val="008A3E"/>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ounded Rectangle 32"/>
          <p:cNvSpPr/>
          <p:nvPr/>
        </p:nvSpPr>
        <p:spPr>
          <a:xfrm>
            <a:off x="9859833" y="1895473"/>
            <a:ext cx="1524000" cy="1600200"/>
          </a:xfrm>
          <a:prstGeom prst="roundRect">
            <a:avLst/>
          </a:prstGeom>
          <a:solidFill>
            <a:srgbClr val="008A3E"/>
          </a:solidFill>
          <a:ln>
            <a:solidFill>
              <a:srgbClr val="04A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ounded Rectangle 33"/>
          <p:cNvSpPr/>
          <p:nvPr/>
        </p:nvSpPr>
        <p:spPr>
          <a:xfrm>
            <a:off x="9936033" y="1971673"/>
            <a:ext cx="1371600" cy="451272"/>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sz="1400" dirty="0" smtClean="0">
                <a:solidFill>
                  <a:schemeClr val="tx1"/>
                </a:solidFill>
              </a:rPr>
              <a:t>Data Storage &amp; Analytics</a:t>
            </a:r>
            <a:endParaRPr lang="en-US" sz="1400" dirty="0">
              <a:solidFill>
                <a:schemeClr val="tx1"/>
              </a:solidFill>
            </a:endParaRPr>
          </a:p>
        </p:txBody>
      </p:sp>
      <p:sp>
        <p:nvSpPr>
          <p:cNvPr id="35" name="Rounded Rectangle 34"/>
          <p:cNvSpPr/>
          <p:nvPr/>
        </p:nvSpPr>
        <p:spPr>
          <a:xfrm>
            <a:off x="9936033" y="2546137"/>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Management</a:t>
            </a:r>
            <a:endParaRPr lang="en-US" sz="1400" dirty="0">
              <a:solidFill>
                <a:schemeClr val="tx1"/>
              </a:solidFill>
            </a:endParaRPr>
          </a:p>
        </p:txBody>
      </p:sp>
      <p:sp>
        <p:nvSpPr>
          <p:cNvPr id="36" name="Rounded Rectangle 35"/>
          <p:cNvSpPr/>
          <p:nvPr/>
        </p:nvSpPr>
        <p:spPr>
          <a:xfrm>
            <a:off x="9936033" y="3038473"/>
            <a:ext cx="1371600" cy="339936"/>
          </a:xfrm>
          <a:prstGeom prst="roundRect">
            <a:avLst/>
          </a:prstGeom>
          <a:solidFill>
            <a:schemeClr val="bg1"/>
          </a:solidFill>
          <a:ln>
            <a:solidFill>
              <a:srgbClr val="128CAB"/>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Applications</a:t>
            </a:r>
            <a:endParaRPr lang="en-US" sz="1400" dirty="0">
              <a:solidFill>
                <a:schemeClr val="tx1"/>
              </a:solidFill>
            </a:endParaRPr>
          </a:p>
        </p:txBody>
      </p:sp>
      <p:cxnSp>
        <p:nvCxnSpPr>
          <p:cNvPr id="37" name="Straight Arrow Connector 36"/>
          <p:cNvCxnSpPr/>
          <p:nvPr/>
        </p:nvCxnSpPr>
        <p:spPr>
          <a:xfrm rot="5400000" flipH="1" flipV="1">
            <a:off x="10317430" y="4028676"/>
            <a:ext cx="762000" cy="794"/>
          </a:xfrm>
          <a:prstGeom prst="straightConnector1">
            <a:avLst/>
          </a:prstGeom>
          <a:ln w="31750">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10012233" y="4720635"/>
            <a:ext cx="1447800" cy="914400"/>
          </a:xfrm>
          <a:prstGeom prst="roundRect">
            <a:avLst/>
          </a:prstGeom>
          <a:solidFill>
            <a:srgbClr val="04AC24"/>
          </a:solidFill>
          <a:ln>
            <a:solidFill>
              <a:srgbClr val="24A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39" name="Rounded Rectangle 38"/>
          <p:cNvSpPr/>
          <p:nvPr/>
        </p:nvSpPr>
        <p:spPr>
          <a:xfrm>
            <a:off x="10088432" y="5254035"/>
            <a:ext cx="1295401" cy="302676"/>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Security</a:t>
            </a:r>
            <a:endParaRPr lang="en-US" sz="1400" dirty="0">
              <a:solidFill>
                <a:schemeClr val="tx1"/>
              </a:solidFill>
            </a:endParaRPr>
          </a:p>
        </p:txBody>
      </p:sp>
      <p:sp>
        <p:nvSpPr>
          <p:cNvPr id="40" name="Rounded Rectangle 39"/>
          <p:cNvSpPr/>
          <p:nvPr/>
        </p:nvSpPr>
        <p:spPr>
          <a:xfrm>
            <a:off x="10088432" y="4866557"/>
            <a:ext cx="1295401" cy="311278"/>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400" dirty="0" smtClean="0">
                <a:solidFill>
                  <a:schemeClr val="tx1"/>
                </a:solidFill>
              </a:rPr>
              <a:t>Communication</a:t>
            </a:r>
            <a:endParaRPr lang="en-US" sz="1400" dirty="0">
              <a:solidFill>
                <a:schemeClr val="tx1"/>
              </a:solidFill>
            </a:endParaRPr>
          </a:p>
        </p:txBody>
      </p:sp>
      <p:sp>
        <p:nvSpPr>
          <p:cNvPr id="51" name="Cloud 50"/>
          <p:cNvSpPr/>
          <p:nvPr/>
        </p:nvSpPr>
        <p:spPr bwMode="auto">
          <a:xfrm>
            <a:off x="3979888" y="3045378"/>
            <a:ext cx="1610289" cy="528052"/>
          </a:xfrm>
          <a:prstGeom prst="cloud">
            <a:avLst/>
          </a:prstGeom>
          <a:solidFill>
            <a:schemeClr val="bg1">
              <a:lumMod val="95000"/>
            </a:schemeClr>
          </a:solidFill>
          <a:ln w="9525" cap="flat" cmpd="sng" algn="ctr">
            <a:solidFill>
              <a:schemeClr val="accent4"/>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b="1" i="0" u="none" strike="noStrike" cap="none" normalizeH="0" baseline="0" dirty="0" smtClean="0">
                <a:ln>
                  <a:noFill/>
                </a:ln>
                <a:solidFill>
                  <a:schemeClr val="tx1"/>
                </a:solidFill>
                <a:effectLst/>
                <a:latin typeface="Arial" charset="0"/>
              </a:rPr>
              <a:t>Devices</a:t>
            </a:r>
          </a:p>
        </p:txBody>
      </p:sp>
      <p:sp>
        <p:nvSpPr>
          <p:cNvPr id="42" name="TextBox 41"/>
          <p:cNvSpPr txBox="1"/>
          <p:nvPr/>
        </p:nvSpPr>
        <p:spPr>
          <a:xfrm>
            <a:off x="1217972" y="3331400"/>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45" name="TextBox 44"/>
          <p:cNvSpPr txBox="1"/>
          <p:nvPr/>
        </p:nvSpPr>
        <p:spPr>
          <a:xfrm>
            <a:off x="6804399" y="3692022"/>
            <a:ext cx="2113234" cy="499710"/>
          </a:xfrm>
          <a:prstGeom prst="rect">
            <a:avLst/>
          </a:prstGeom>
          <a:noFill/>
        </p:spPr>
        <p:txBody>
          <a:bodyPr wrap="none" lIns="0" tIns="0" rIns="0" bIns="0" rtlCol="0" anchor="ctr">
            <a:noAutofit/>
          </a:bodyPr>
          <a:lstStyle/>
          <a:p>
            <a:pPr algn="ctr">
              <a:lnSpc>
                <a:spcPct val="90000"/>
              </a:lnSpc>
            </a:pPr>
            <a:r>
              <a:rPr lang="en-US" dirty="0" smtClean="0">
                <a:solidFill>
                  <a:srgbClr val="FF0000"/>
                </a:solidFill>
              </a:rPr>
              <a:t>Internet Transports</a:t>
            </a:r>
            <a:endParaRPr lang="en-US" dirty="0" smtClean="0">
              <a:solidFill>
                <a:srgbClr val="FF0000"/>
              </a:solidFill>
            </a:endParaRPr>
          </a:p>
        </p:txBody>
      </p:sp>
      <p:sp>
        <p:nvSpPr>
          <p:cNvPr id="46" name="TextBox 45"/>
          <p:cNvSpPr txBox="1"/>
          <p:nvPr/>
        </p:nvSpPr>
        <p:spPr>
          <a:xfrm>
            <a:off x="7287011" y="3060724"/>
            <a:ext cx="914400" cy="780797"/>
          </a:xfrm>
          <a:prstGeom prst="rect">
            <a:avLst/>
          </a:prstGeom>
          <a:noFill/>
        </p:spPr>
        <p:txBody>
          <a:bodyPr wrap="none" lIns="0" tIns="0" rIns="0" bIns="0" rtlCol="0" anchor="ctr">
            <a:noAutofit/>
          </a:bodyPr>
          <a:lstStyle/>
          <a:p>
            <a:pPr algn="ctr">
              <a:lnSpc>
                <a:spcPct val="90000"/>
              </a:lnSpc>
              <a:buFont typeface="Arial"/>
              <a:buChar char="•"/>
            </a:pPr>
            <a:r>
              <a:rPr lang="en-US" dirty="0" smtClean="0"/>
              <a:t>HTTP</a:t>
            </a:r>
          </a:p>
          <a:p>
            <a:pPr>
              <a:lnSpc>
                <a:spcPct val="90000"/>
              </a:lnSpc>
              <a:buFont typeface="Arial"/>
              <a:buChar char="•"/>
            </a:pPr>
            <a:r>
              <a:rPr lang="en-US" dirty="0" err="1" smtClean="0"/>
              <a:t>CoAP</a:t>
            </a:r>
            <a:endParaRPr lang="en-US"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7984055" cy="1470025"/>
          </a:xfrm>
        </p:spPr>
        <p:txBody>
          <a:bodyPr anchor="b"/>
          <a:lstStyle/>
          <a:p>
            <a:r>
              <a:rPr lang="en-US" dirty="0" smtClean="0"/>
              <a:t>Navigating Standards for the Internet of Things</a:t>
            </a:r>
            <a:endParaRPr lang="en-US" dirty="0"/>
          </a:p>
        </p:txBody>
      </p:sp>
      <p:sp>
        <p:nvSpPr>
          <p:cNvPr id="3" name="Subtitle 2"/>
          <p:cNvSpPr>
            <a:spLocks noGrp="1"/>
          </p:cNvSpPr>
          <p:nvPr>
            <p:ph type="subTitle" idx="1"/>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smtClean="0"/>
              <a:t>Pete </a:t>
            </a:r>
            <a:r>
              <a:rPr lang="en-US" dirty="0" smtClean="0"/>
              <a:t>St. </a:t>
            </a:r>
            <a:r>
              <a:rPr lang="en-US" dirty="0" smtClean="0"/>
              <a:t>Pierre</a:t>
            </a:r>
          </a:p>
          <a:p>
            <a:r>
              <a:rPr lang="en-US" dirty="0" err="1" smtClean="0"/>
              <a:t>IoT</a:t>
            </a:r>
            <a:r>
              <a:rPr lang="en-US" dirty="0" smtClean="0"/>
              <a:t> Product Manager, Oracle</a:t>
            </a:r>
          </a:p>
          <a:p>
            <a:r>
              <a:rPr lang="en-US" dirty="0" smtClean="0"/>
              <a:t>September 29, 2014</a:t>
            </a:r>
            <a:endParaRPr lang="en-US" dirty="0"/>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367760557"/>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that is far from all …</a:t>
            </a:r>
            <a:endParaRPr lang="en-US" dirty="0"/>
          </a:p>
        </p:txBody>
      </p:sp>
      <p:sp>
        <p:nvSpPr>
          <p:cNvPr id="5" name="Content Placeholder 4"/>
          <p:cNvSpPr>
            <a:spLocks noGrp="1"/>
          </p:cNvSpPr>
          <p:nvPr>
            <p:ph idx="1"/>
          </p:nvPr>
        </p:nvSpPr>
        <p:spPr/>
        <p:txBody>
          <a:bodyPr/>
          <a:lstStyle/>
          <a:p>
            <a:r>
              <a:rPr lang="en-US" dirty="0" smtClean="0"/>
              <a:t>Development Frameworks</a:t>
            </a:r>
          </a:p>
          <a:p>
            <a:pPr lvl="1"/>
            <a:r>
              <a:rPr lang="en-US" dirty="0" err="1" smtClean="0"/>
              <a:t>RESTful</a:t>
            </a:r>
            <a:r>
              <a:rPr lang="en-US" dirty="0" smtClean="0"/>
              <a:t> Services</a:t>
            </a:r>
          </a:p>
          <a:p>
            <a:pPr lvl="1"/>
            <a:r>
              <a:rPr lang="en-US" dirty="0" err="1" smtClean="0"/>
              <a:t>OSGi</a:t>
            </a:r>
            <a:endParaRPr lang="en-US" dirty="0" smtClean="0"/>
          </a:p>
          <a:p>
            <a:r>
              <a:rPr lang="en-US" dirty="0" smtClean="0"/>
              <a:t>Capillary Protocols</a:t>
            </a:r>
          </a:p>
          <a:p>
            <a:pPr lvl="1"/>
            <a:r>
              <a:rPr lang="en-US" dirty="0" smtClean="0"/>
              <a:t>XMPP / XMPP-</a:t>
            </a:r>
            <a:r>
              <a:rPr lang="en-US" dirty="0" err="1" smtClean="0"/>
              <a:t>IoT</a:t>
            </a:r>
            <a:endParaRPr lang="en-US" dirty="0" smtClean="0"/>
          </a:p>
          <a:p>
            <a:pPr lvl="1"/>
            <a:r>
              <a:rPr lang="en-US" dirty="0" smtClean="0"/>
              <a:t>MQTT / MQTT-SN</a:t>
            </a:r>
          </a:p>
          <a:p>
            <a:pPr lvl="1"/>
            <a:r>
              <a:rPr lang="en-US" dirty="0" smtClean="0"/>
              <a:t>OMA LWM2M</a:t>
            </a:r>
          </a:p>
          <a:p>
            <a:pPr lvl="1"/>
            <a:r>
              <a:rPr lang="en-US" dirty="0" smtClean="0"/>
              <a:t>TR-069</a:t>
            </a:r>
          </a:p>
          <a:p>
            <a:pPr lvl="1"/>
            <a:r>
              <a:rPr lang="en-US" dirty="0" smtClean="0"/>
              <a:t> and the list goes on …</a:t>
            </a:r>
          </a:p>
          <a:p>
            <a:pPr lvl="1"/>
            <a:endParaRPr 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pPr/>
              <a:t>20</a:t>
            </a:fld>
            <a:endParaRPr lang="en-US"/>
          </a:p>
        </p:txBody>
      </p:sp>
      <p:sp>
        <p:nvSpPr>
          <p:cNvPr id="3" name="Text Placeholder 2"/>
          <p:cNvSpPr>
            <a:spLocks noGrp="1"/>
          </p:cNvSpPr>
          <p:nvPr>
            <p:ph type="body" sz="quarter" idx="13"/>
          </p:nvPr>
        </p:nvSpPr>
        <p:spPr/>
        <p:txBody>
          <a:bodyPr/>
          <a:lstStyle/>
          <a:p>
            <a:r>
              <a:rPr lang="en-US" dirty="0" smtClean="0"/>
              <a:t>Other things to consider</a:t>
            </a:r>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in choosing a standard?</a:t>
            </a:r>
            <a:endParaRPr lang="en-US" dirty="0"/>
          </a:p>
        </p:txBody>
      </p:sp>
      <p:sp>
        <p:nvSpPr>
          <p:cNvPr id="3" name="Text Placeholder 2"/>
          <p:cNvSpPr>
            <a:spLocks noGrp="1"/>
          </p:cNvSpPr>
          <p:nvPr>
            <p:ph type="body" idx="1"/>
          </p:nvPr>
        </p:nvSpPr>
        <p:spPr/>
        <p:txBody>
          <a:bodyPr/>
          <a:lstStyle/>
          <a:p>
            <a:r>
              <a:rPr lang="en-US" dirty="0" smtClean="0"/>
              <a:t>Teaching an </a:t>
            </a:r>
            <a:r>
              <a:rPr lang="en-US" dirty="0" err="1" smtClean="0"/>
              <a:t>IoT</a:t>
            </a:r>
            <a:r>
              <a:rPr lang="en-US" dirty="0" smtClean="0"/>
              <a:t> developer to fish </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21</a:t>
            </a:fld>
            <a:endParaRPr lang="en-US"/>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22</a:t>
            </a:fld>
            <a:endParaRPr lang="en-US"/>
          </a:p>
        </p:txBody>
      </p:sp>
      <p:sp>
        <p:nvSpPr>
          <p:cNvPr id="3" name="Title 2"/>
          <p:cNvSpPr>
            <a:spLocks noGrp="1"/>
          </p:cNvSpPr>
          <p:nvPr>
            <p:ph type="title"/>
          </p:nvPr>
        </p:nvSpPr>
        <p:spPr/>
        <p:txBody>
          <a:bodyPr/>
          <a:lstStyle/>
          <a:p>
            <a:r>
              <a:rPr lang="en-US" dirty="0" smtClean="0"/>
              <a:t>What does it do?</a:t>
            </a:r>
            <a:endParaRPr lang="en-US" dirty="0"/>
          </a:p>
        </p:txBody>
      </p:sp>
      <p:sp>
        <p:nvSpPr>
          <p:cNvPr id="5" name="Text Placeholder 4"/>
          <p:cNvSpPr>
            <a:spLocks noGrp="1"/>
          </p:cNvSpPr>
          <p:nvPr>
            <p:ph type="body" sz="quarter" idx="16"/>
          </p:nvPr>
        </p:nvSpPr>
        <p:spPr/>
        <p:txBody>
          <a:bodyPr/>
          <a:lstStyle/>
          <a:p>
            <a:r>
              <a:rPr lang="en-US" dirty="0" smtClean="0"/>
              <a:t>For what purpose was the standard originally defined?</a:t>
            </a:r>
          </a:p>
          <a:p>
            <a:endParaRPr lang="en-US" dirty="0"/>
          </a:p>
        </p:txBody>
      </p:sp>
      <p:pic>
        <p:nvPicPr>
          <p:cNvPr id="12" name="Picture Placeholder 11" descr="toolbox.jpg"/>
          <p:cNvPicPr>
            <a:picLocks noGrp="1" noChangeAspect="1"/>
          </p:cNvPicPr>
          <p:nvPr>
            <p:ph type="pic" sz="quarter" idx="15"/>
          </p:nvPr>
        </p:nvPicPr>
        <p:blipFill>
          <a:blip r:embed="rId3"/>
          <a:srcRect t="-23671" b="-23671"/>
          <a:stretch>
            <a:fillRect/>
          </a:stretch>
        </p:blipFill>
        <p:spPr>
          <a:noFill/>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23</a:t>
            </a:fld>
            <a:endParaRPr lang="en-US"/>
          </a:p>
        </p:txBody>
      </p:sp>
      <p:sp>
        <p:nvSpPr>
          <p:cNvPr id="3" name="Title 2"/>
          <p:cNvSpPr>
            <a:spLocks noGrp="1"/>
          </p:cNvSpPr>
          <p:nvPr>
            <p:ph type="title"/>
          </p:nvPr>
        </p:nvSpPr>
        <p:spPr/>
        <p:txBody>
          <a:bodyPr/>
          <a:lstStyle/>
          <a:p>
            <a:r>
              <a:rPr lang="en-US" dirty="0" smtClean="0"/>
              <a:t>Where did it come from?</a:t>
            </a:r>
            <a:endParaRPr lang="en-US" dirty="0"/>
          </a:p>
        </p:txBody>
      </p:sp>
      <p:sp>
        <p:nvSpPr>
          <p:cNvPr id="5" name="Text Placeholder 4"/>
          <p:cNvSpPr>
            <a:spLocks noGrp="1"/>
          </p:cNvSpPr>
          <p:nvPr>
            <p:ph type="body" sz="quarter" idx="16"/>
          </p:nvPr>
        </p:nvSpPr>
        <p:spPr/>
        <p:txBody>
          <a:bodyPr/>
          <a:lstStyle/>
          <a:p>
            <a:endParaRPr lang="en-US" dirty="0" smtClean="0"/>
          </a:p>
          <a:p>
            <a:r>
              <a:rPr lang="en-US" dirty="0" smtClean="0"/>
              <a:t>Is it a Fundamental Technical Standard?</a:t>
            </a:r>
          </a:p>
          <a:p>
            <a:endParaRPr lang="en-US" dirty="0" smtClean="0"/>
          </a:p>
          <a:p>
            <a:endParaRPr lang="en-US" dirty="0"/>
          </a:p>
        </p:txBody>
      </p:sp>
      <p:pic>
        <p:nvPicPr>
          <p:cNvPr id="10" name="Picture Placeholder 9" descr="bricks_300.jpg"/>
          <p:cNvPicPr>
            <a:picLocks noGrp="1" noChangeAspect="1"/>
          </p:cNvPicPr>
          <p:nvPr>
            <p:ph type="pic" sz="quarter" idx="15"/>
          </p:nvPr>
        </p:nvPicPr>
        <p:blipFill>
          <a:blip r:embed="rId3"/>
          <a:srcRect t="-13820" b="-13820"/>
          <a:stretch>
            <a:fillRect/>
          </a:stretch>
        </p:blipFill>
        <p:spPr>
          <a:noFill/>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24</a:t>
            </a:fld>
            <a:endParaRPr lang="en-US"/>
          </a:p>
        </p:txBody>
      </p:sp>
      <p:sp>
        <p:nvSpPr>
          <p:cNvPr id="3" name="Title 2"/>
          <p:cNvSpPr>
            <a:spLocks noGrp="1"/>
          </p:cNvSpPr>
          <p:nvPr>
            <p:ph type="title"/>
          </p:nvPr>
        </p:nvSpPr>
        <p:spPr/>
        <p:txBody>
          <a:bodyPr/>
          <a:lstStyle/>
          <a:p>
            <a:r>
              <a:rPr lang="en-US" dirty="0" smtClean="0"/>
              <a:t>What do I need?</a:t>
            </a:r>
            <a:endParaRPr lang="en-US" dirty="0"/>
          </a:p>
        </p:txBody>
      </p:sp>
      <p:sp>
        <p:nvSpPr>
          <p:cNvPr id="5" name="Text Placeholder 4"/>
          <p:cNvSpPr>
            <a:spLocks noGrp="1"/>
          </p:cNvSpPr>
          <p:nvPr>
            <p:ph type="body" sz="quarter" idx="16"/>
          </p:nvPr>
        </p:nvSpPr>
        <p:spPr/>
        <p:txBody>
          <a:bodyPr/>
          <a:lstStyle/>
          <a:p>
            <a:pPr>
              <a:buNone/>
            </a:pPr>
            <a:endParaRPr lang="en-US" dirty="0" smtClean="0"/>
          </a:p>
          <a:p>
            <a:r>
              <a:rPr lang="en-US" dirty="0" smtClean="0"/>
              <a:t>Do you have solution specific constraints to consider? </a:t>
            </a:r>
          </a:p>
          <a:p>
            <a:endParaRPr lang="en-US" dirty="0"/>
          </a:p>
        </p:txBody>
      </p:sp>
      <p:pic>
        <p:nvPicPr>
          <p:cNvPr id="7" name="Picture Placeholder 6" descr="locks-constraints.JPG"/>
          <p:cNvPicPr>
            <a:picLocks noGrp="1" noChangeAspect="1"/>
          </p:cNvPicPr>
          <p:nvPr>
            <p:ph type="pic" sz="quarter" idx="15"/>
          </p:nvPr>
        </p:nvPicPr>
        <p:blipFill>
          <a:blip r:embed="rId3"/>
          <a:srcRect t="-32539" b="-32539"/>
          <a:stretch>
            <a:fillRect/>
          </a:stretch>
        </p:blipFill>
        <p:spPr>
          <a:xfrm>
            <a:off x="1176332" y="1122875"/>
            <a:ext cx="4584388" cy="5066955"/>
          </a:xfrm>
          <a:noFill/>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25</a:t>
            </a:fld>
            <a:endParaRPr lang="en-US"/>
          </a:p>
        </p:txBody>
      </p:sp>
      <p:sp>
        <p:nvSpPr>
          <p:cNvPr id="3" name="Title 2"/>
          <p:cNvSpPr>
            <a:spLocks noGrp="1"/>
          </p:cNvSpPr>
          <p:nvPr>
            <p:ph type="title"/>
          </p:nvPr>
        </p:nvSpPr>
        <p:spPr/>
        <p:txBody>
          <a:bodyPr/>
          <a:lstStyle/>
          <a:p>
            <a:r>
              <a:rPr lang="en-US" dirty="0" smtClean="0"/>
              <a:t>What do I have to work with?</a:t>
            </a:r>
            <a:endParaRPr lang="en-US" dirty="0"/>
          </a:p>
        </p:txBody>
      </p:sp>
      <p:sp>
        <p:nvSpPr>
          <p:cNvPr id="5" name="Text Placeholder 4"/>
          <p:cNvSpPr>
            <a:spLocks noGrp="1"/>
          </p:cNvSpPr>
          <p:nvPr>
            <p:ph type="body" sz="quarter" idx="16"/>
          </p:nvPr>
        </p:nvSpPr>
        <p:spPr/>
        <p:txBody>
          <a:bodyPr/>
          <a:lstStyle/>
          <a:p>
            <a:pPr>
              <a:buNone/>
            </a:pPr>
            <a:endParaRPr lang="en-US" dirty="0" smtClean="0"/>
          </a:p>
          <a:p>
            <a:r>
              <a:rPr lang="en-US" dirty="0" smtClean="0"/>
              <a:t>Are there products or Open Source Projects I can build on? </a:t>
            </a:r>
          </a:p>
          <a:p>
            <a:endParaRPr lang="en-US" dirty="0"/>
          </a:p>
        </p:txBody>
      </p:sp>
      <p:pic>
        <p:nvPicPr>
          <p:cNvPr id="8" name="Picture Placeholder 7"/>
          <p:cNvPicPr>
            <a:picLocks noGrp="1" noChangeAspect="1"/>
          </p:cNvPicPr>
          <p:nvPr>
            <p:ph type="pic" sz="quarter" idx="15"/>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t="-5254" b="-5254"/>
          <a:stretch>
            <a:fillRect/>
          </a:stretch>
        </p:blipFill>
        <p:spPr>
          <a:prstGeom prst="rect">
            <a:avLst/>
          </a:prstGeom>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err="1" smtClean="0"/>
              <a:t>RESTful</a:t>
            </a:r>
            <a:r>
              <a:rPr lang="en-US" dirty="0" smtClean="0"/>
              <a:t> Services</a:t>
            </a:r>
          </a:p>
          <a:p>
            <a:pPr lvl="1"/>
            <a:r>
              <a:rPr lang="en-US" dirty="0" smtClean="0"/>
              <a:t>Jersey/JAX-RS (</a:t>
            </a:r>
            <a:r>
              <a:rPr lang="en-US" dirty="0" err="1" smtClean="0"/>
              <a:t>jersey.java.net</a:t>
            </a:r>
            <a:r>
              <a:rPr lang="en-US" dirty="0" smtClean="0"/>
              <a:t>)</a:t>
            </a:r>
            <a:endParaRPr lang="en-US" dirty="0" smtClean="0"/>
          </a:p>
          <a:p>
            <a:r>
              <a:rPr lang="en-US" dirty="0" err="1" smtClean="0"/>
              <a:t>OSGi</a:t>
            </a:r>
            <a:r>
              <a:rPr lang="en-US" dirty="0" smtClean="0"/>
              <a:t> Frameworks</a:t>
            </a:r>
          </a:p>
          <a:p>
            <a:pPr lvl="1"/>
            <a:r>
              <a:rPr lang="en-US" dirty="0" smtClean="0"/>
              <a:t>Felix (Apache)</a:t>
            </a:r>
          </a:p>
          <a:p>
            <a:pPr lvl="1"/>
            <a:r>
              <a:rPr lang="en-US" dirty="0" smtClean="0"/>
              <a:t>Equinox (Eclipse)</a:t>
            </a:r>
          </a:p>
          <a:p>
            <a:pPr lvl="1"/>
            <a:r>
              <a:rPr lang="en-US" dirty="0" err="1" smtClean="0"/>
              <a:t>Knopplerfish</a:t>
            </a:r>
            <a:r>
              <a:rPr lang="en-US" dirty="0" smtClean="0"/>
              <a:t> </a:t>
            </a:r>
            <a:r>
              <a:rPr lang="en-US" dirty="0" smtClean="0"/>
              <a:t>(Eclipse)</a:t>
            </a:r>
            <a:endParaRPr lang="en-US" dirty="0" smtClean="0"/>
          </a:p>
          <a:p>
            <a:pPr lvl="1"/>
            <a:r>
              <a:rPr lang="en-US" dirty="0" smtClean="0"/>
              <a:t>Kura (Eclipse)</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8" name="Content Placeholder 7"/>
          <p:cNvSpPr>
            <a:spLocks noGrp="1"/>
          </p:cNvSpPr>
          <p:nvPr>
            <p:ph sz="half" idx="2"/>
          </p:nvPr>
        </p:nvSpPr>
        <p:spPr/>
        <p:txBody>
          <a:bodyPr/>
          <a:lstStyle/>
          <a:p>
            <a:r>
              <a:rPr lang="en-US" dirty="0" err="1" smtClean="0"/>
              <a:t>CoAP</a:t>
            </a:r>
            <a:endParaRPr lang="en-US" dirty="0" smtClean="0"/>
          </a:p>
          <a:p>
            <a:pPr lvl="1"/>
            <a:r>
              <a:rPr lang="en-US" dirty="0" err="1" smtClean="0"/>
              <a:t>nCoAP</a:t>
            </a:r>
            <a:r>
              <a:rPr lang="en-US" dirty="0" smtClean="0"/>
              <a:t> (</a:t>
            </a:r>
            <a:r>
              <a:rPr lang="en-US" dirty="0" err="1" smtClean="0"/>
              <a:t>Github</a:t>
            </a:r>
            <a:r>
              <a:rPr lang="en-US" dirty="0" smtClean="0"/>
              <a:t>)</a:t>
            </a:r>
          </a:p>
          <a:p>
            <a:pPr lvl="1"/>
            <a:r>
              <a:rPr lang="en-US" dirty="0" err="1" smtClean="0"/>
              <a:t>jCoAP</a:t>
            </a:r>
            <a:r>
              <a:rPr lang="en-US" dirty="0" smtClean="0"/>
              <a:t> (</a:t>
            </a:r>
            <a:r>
              <a:rPr lang="en-US" dirty="0" err="1" smtClean="0"/>
              <a:t>code.google.com</a:t>
            </a:r>
            <a:r>
              <a:rPr lang="en-US" dirty="0" smtClean="0"/>
              <a:t>)</a:t>
            </a:r>
          </a:p>
          <a:p>
            <a:pPr lvl="1"/>
            <a:r>
              <a:rPr lang="en-US" dirty="0" smtClean="0"/>
              <a:t>Californium (Eclipse)</a:t>
            </a:r>
          </a:p>
          <a:p>
            <a:pPr lvl="1"/>
            <a:r>
              <a:rPr lang="en-US" dirty="0" err="1" smtClean="0"/>
              <a:t>NanoService</a:t>
            </a:r>
            <a:r>
              <a:rPr lang="en-US" dirty="0" smtClean="0"/>
              <a:t> Platform (ARM)</a:t>
            </a:r>
          </a:p>
          <a:p>
            <a:r>
              <a:rPr lang="en-US" dirty="0" smtClean="0"/>
              <a:t>JSON</a:t>
            </a:r>
          </a:p>
          <a:p>
            <a:pPr lvl="1"/>
            <a:r>
              <a:rPr lang="en-US" dirty="0" smtClean="0"/>
              <a:t>JSR 353 (</a:t>
            </a:r>
            <a:r>
              <a:rPr lang="en-US" dirty="0" err="1" smtClean="0"/>
              <a:t>jsonp.java.net</a:t>
            </a:r>
            <a:r>
              <a:rPr lang="en-US" dirty="0" smtClean="0"/>
              <a:t>)</a:t>
            </a:r>
          </a:p>
          <a:p>
            <a:pPr lvl="1"/>
            <a:r>
              <a:rPr lang="en-US" dirty="0" err="1" smtClean="0"/>
              <a:t>Gson</a:t>
            </a:r>
            <a:r>
              <a:rPr lang="en-US" dirty="0" smtClean="0"/>
              <a:t> (</a:t>
            </a:r>
            <a:r>
              <a:rPr lang="en-US" dirty="0" err="1" smtClean="0"/>
              <a:t>code.google.com</a:t>
            </a:r>
            <a:r>
              <a:rPr lang="en-US" dirty="0" smtClean="0"/>
              <a:t>)</a:t>
            </a:r>
          </a:p>
          <a:p>
            <a:pPr lvl="1"/>
            <a:r>
              <a:rPr lang="en-US" dirty="0" smtClean="0"/>
              <a:t>Jackson (</a:t>
            </a:r>
            <a:r>
              <a:rPr lang="en-US" dirty="0" err="1" smtClean="0"/>
              <a:t>fasterxml.com</a:t>
            </a:r>
            <a:r>
              <a:rPr lang="en-US" dirty="0" smtClean="0"/>
              <a:t>)</a:t>
            </a:r>
          </a:p>
          <a:p>
            <a:pPr lvl="1"/>
            <a:endParaRPr lang="en-US" dirty="0" smtClean="0"/>
          </a:p>
          <a:p>
            <a:endParaRPr 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pPr/>
              <a:t>26</a:t>
            </a:fld>
            <a:endParaRPr lang="en-US"/>
          </a:p>
        </p:txBody>
      </p:sp>
      <p:sp>
        <p:nvSpPr>
          <p:cNvPr id="3" name="Title 2"/>
          <p:cNvSpPr>
            <a:spLocks noGrp="1"/>
          </p:cNvSpPr>
          <p:nvPr>
            <p:ph type="title"/>
          </p:nvPr>
        </p:nvSpPr>
        <p:spPr/>
        <p:txBody>
          <a:bodyPr/>
          <a:lstStyle/>
          <a:p>
            <a:r>
              <a:rPr lang="en-US" dirty="0" smtClean="0"/>
              <a:t>Stocking your toolbox</a:t>
            </a:r>
            <a:endParaRPr lang="en-US" dirty="0"/>
          </a:p>
        </p:txBody>
      </p:sp>
      <p:sp>
        <p:nvSpPr>
          <p:cNvPr id="10" name="TextBox 9"/>
          <p:cNvSpPr txBox="1"/>
          <p:nvPr/>
        </p:nvSpPr>
        <p:spPr>
          <a:xfrm>
            <a:off x="7318239" y="6069395"/>
            <a:ext cx="4651975" cy="914400"/>
          </a:xfrm>
          <a:prstGeom prst="rect">
            <a:avLst/>
          </a:prstGeom>
          <a:noFill/>
        </p:spPr>
        <p:txBody>
          <a:bodyPr wrap="none" lIns="0" tIns="0" rIns="0" bIns="0" rtlCol="0">
            <a:noAutofit/>
          </a:bodyPr>
          <a:lstStyle/>
          <a:p>
            <a:pPr>
              <a:lnSpc>
                <a:spcPct val="90000"/>
              </a:lnSpc>
            </a:pPr>
            <a:r>
              <a:rPr lang="en-US" i="1" dirty="0" smtClean="0"/>
              <a:t>References here include both commercial and OS</a:t>
            </a:r>
            <a:endParaRPr lang="en-US" i="1"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15373386"/>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175989049"/>
      </p:ext>
    </p:extLst>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Overview</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3</a:t>
            </a:fld>
            <a:endParaRPr lang="en-US"/>
          </a:p>
        </p:txBody>
      </p:sp>
      <p:sp>
        <p:nvSpPr>
          <p:cNvPr id="21" name="Text Placeholder 20"/>
          <p:cNvSpPr>
            <a:spLocks noGrp="1"/>
          </p:cNvSpPr>
          <p:nvPr>
            <p:ph type="body" sz="quarter" idx="13"/>
          </p:nvPr>
        </p:nvSpPr>
        <p:spPr/>
        <p:txBody>
          <a:bodyPr/>
          <a:lstStyle/>
          <a:p>
            <a:r>
              <a:rPr lang="en-US" dirty="0" smtClean="0"/>
              <a:t>What do we mean by a “Standard”?</a:t>
            </a:r>
          </a:p>
          <a:p>
            <a:r>
              <a:rPr lang="en-US" dirty="0" smtClean="0"/>
              <a:t>Where are standards needed in </a:t>
            </a:r>
            <a:r>
              <a:rPr lang="en-US" dirty="0" err="1" smtClean="0"/>
              <a:t>IoT</a:t>
            </a:r>
            <a:r>
              <a:rPr lang="en-US" dirty="0" smtClean="0"/>
              <a:t>?</a:t>
            </a:r>
          </a:p>
          <a:p>
            <a:r>
              <a:rPr lang="en-US" dirty="0" smtClean="0"/>
              <a:t>A Sampling of Standards for </a:t>
            </a:r>
            <a:r>
              <a:rPr lang="en-US" dirty="0" err="1" smtClean="0"/>
              <a:t>IoT</a:t>
            </a:r>
            <a:endParaRPr lang="en-US" dirty="0" smtClean="0"/>
          </a:p>
          <a:p>
            <a:r>
              <a:rPr lang="en-US" dirty="0" smtClean="0"/>
              <a:t>Things to consider when evaluating a standard</a:t>
            </a:r>
          </a:p>
          <a:p>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 ‘Standard’?</a:t>
            </a:r>
            <a:endParaRPr lang="en-US" dirty="0"/>
          </a:p>
        </p:txBody>
      </p:sp>
      <p:sp>
        <p:nvSpPr>
          <p:cNvPr id="3" name="Text Placeholder 2"/>
          <p:cNvSpPr>
            <a:spLocks noGrp="1"/>
          </p:cNvSpPr>
          <p:nvPr>
            <p:ph type="body" idx="1"/>
          </p:nvPr>
        </p:nvSpPr>
        <p:spPr/>
        <p:txBody>
          <a:bodyPr/>
          <a:lstStyle/>
          <a:p>
            <a:r>
              <a:rPr lang="en-US" dirty="0" smtClean="0"/>
              <a:t>Agreeing to Agree</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4</a:t>
            </a:fld>
            <a:endParaRPr lang="en-US"/>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standards.png"/>
          <p:cNvPicPr>
            <a:picLocks noGrp="1" noChangeAspect="1"/>
          </p:cNvPicPr>
          <p:nvPr>
            <p:ph idx="1"/>
          </p:nvPr>
        </p:nvPicPr>
        <p:blipFill>
          <a:blip r:embed="rId2"/>
          <a:srcRect t="-232" b="-232"/>
          <a:stretch>
            <a:fillRect/>
          </a:stretch>
        </p:blipFill>
        <p:spPr/>
      </p:pic>
      <p:sp>
        <p:nvSpPr>
          <p:cNvPr id="4" name="Text Placeholder 3"/>
          <p:cNvSpPr>
            <a:spLocks noGrp="1"/>
          </p:cNvSpPr>
          <p:nvPr>
            <p:ph type="body" sz="half" idx="2"/>
          </p:nvPr>
        </p:nvSpPr>
        <p:spPr/>
        <p:txBody>
          <a:bodyPr/>
          <a:lstStyle/>
          <a:p>
            <a:endParaRPr lang="en-US" dirty="0" smtClean="0"/>
          </a:p>
          <a:p>
            <a:endParaRPr lang="en-US" dirty="0" smtClean="0"/>
          </a:p>
          <a:p>
            <a:endParaRPr lang="en-US" dirty="0" smtClean="0"/>
          </a:p>
          <a:p>
            <a:r>
              <a:rPr lang="en-US" dirty="0" smtClean="0"/>
              <a:t>Open </a:t>
            </a:r>
            <a:r>
              <a:rPr lang="en-US" dirty="0" smtClean="0"/>
              <a:t>Source Projects</a:t>
            </a:r>
            <a:endParaRPr lang="en-US" dirty="0" smtClean="0"/>
          </a:p>
          <a:p>
            <a:r>
              <a:rPr lang="en-US" dirty="0" smtClean="0"/>
              <a:t>Consortia Created Standards</a:t>
            </a:r>
          </a:p>
          <a:p>
            <a:r>
              <a:rPr lang="en-US" dirty="0" smtClean="0"/>
              <a:t>Fundamental Technical Standards</a:t>
            </a:r>
            <a:endParaRPr lang="en-US" dirty="0" smtClean="0"/>
          </a:p>
        </p:txBody>
      </p:sp>
      <p:sp>
        <p:nvSpPr>
          <p:cNvPr id="3" name="Slide Number Placeholder 2"/>
          <p:cNvSpPr>
            <a:spLocks noGrp="1"/>
          </p:cNvSpPr>
          <p:nvPr>
            <p:ph type="sldNum" sz="quarter" idx="12"/>
          </p:nvPr>
        </p:nvSpPr>
        <p:spPr/>
        <p:txBody>
          <a:bodyPr/>
          <a:lstStyle/>
          <a:p>
            <a:fld id="{C51EAA63-D034-42AE-91FA-B13B9518C7BE}" type="slidenum">
              <a:rPr lang="en-US" smtClean="0"/>
              <a:pPr/>
              <a:t>5</a:t>
            </a:fld>
            <a:endParaRPr lang="en-US"/>
          </a:p>
        </p:txBody>
      </p:sp>
      <p:sp>
        <p:nvSpPr>
          <p:cNvPr id="2" name="Title 1"/>
          <p:cNvSpPr>
            <a:spLocks noGrp="1"/>
          </p:cNvSpPr>
          <p:nvPr>
            <p:ph type="title"/>
          </p:nvPr>
        </p:nvSpPr>
        <p:spPr/>
        <p:txBody>
          <a:bodyPr/>
          <a:lstStyle/>
          <a:p>
            <a:r>
              <a:rPr lang="en-US" dirty="0" smtClean="0"/>
              <a:t>Types of Standards</a:t>
            </a:r>
            <a:endParaRPr lang="en-US" dirty="0"/>
          </a:p>
        </p:txBody>
      </p:sp>
      <p:sp>
        <p:nvSpPr>
          <p:cNvPr id="7" name="TextBox 6"/>
          <p:cNvSpPr txBox="1"/>
          <p:nvPr/>
        </p:nvSpPr>
        <p:spPr>
          <a:xfrm>
            <a:off x="6537489" y="5309419"/>
            <a:ext cx="1967493" cy="914400"/>
          </a:xfrm>
          <a:prstGeom prst="rect">
            <a:avLst/>
          </a:prstGeom>
          <a:noFill/>
        </p:spPr>
        <p:txBody>
          <a:bodyPr vert="horz" wrap="none" lIns="0" tIns="0" rIns="0" bIns="0" rtlCol="0" anchor="ctr">
            <a:noAutofit/>
          </a:bodyPr>
          <a:lstStyle/>
          <a:p>
            <a:pPr algn="ctr">
              <a:lnSpc>
                <a:spcPct val="90000"/>
              </a:lnSpc>
            </a:pPr>
            <a:r>
              <a:rPr lang="en-US" dirty="0" smtClean="0"/>
              <a:t>xkcd.com</a:t>
            </a:r>
            <a:r>
              <a:rPr lang="en-US" dirty="0" smtClean="0"/>
              <a:t>/</a:t>
            </a:r>
            <a:r>
              <a:rPr lang="en-US" dirty="0" smtClean="0"/>
              <a:t>927</a:t>
            </a:r>
            <a:endParaRPr lang="en-US" dirty="0" smtClean="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Projects</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6</a:t>
            </a:fld>
            <a:endParaRPr lang="en-US"/>
          </a:p>
        </p:txBody>
      </p:sp>
      <p:sp>
        <p:nvSpPr>
          <p:cNvPr id="4" name="Text Placeholder 3"/>
          <p:cNvSpPr>
            <a:spLocks noGrp="1"/>
          </p:cNvSpPr>
          <p:nvPr>
            <p:ph type="body" sz="quarter" idx="13"/>
          </p:nvPr>
        </p:nvSpPr>
        <p:spPr/>
        <p:txBody>
          <a:bodyPr/>
          <a:lstStyle/>
          <a:p>
            <a:r>
              <a:rPr lang="en-US" dirty="0" smtClean="0"/>
              <a:t>A shared code base with multiple contributors and/or consumers</a:t>
            </a:r>
          </a:p>
          <a:p>
            <a:r>
              <a:rPr lang="en-US" dirty="0" smtClean="0"/>
              <a:t>Minimal documentation available to produce implementations for alternate languages or platforms</a:t>
            </a:r>
          </a:p>
          <a:p>
            <a:r>
              <a:rPr lang="en-US" dirty="0" smtClean="0"/>
              <a:t>Products interoperate because everyone runs the same set of bugs</a:t>
            </a:r>
          </a:p>
          <a:p>
            <a:r>
              <a:rPr lang="en-US" dirty="0" smtClean="0"/>
              <a:t>Not actually a standard, but may become a de facto standard if enough people adopt it</a:t>
            </a:r>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7</a:t>
            </a:fld>
            <a:endParaRPr lang="en-US"/>
          </a:p>
        </p:txBody>
      </p:sp>
      <p:sp>
        <p:nvSpPr>
          <p:cNvPr id="2" name="Title 1"/>
          <p:cNvSpPr>
            <a:spLocks noGrp="1"/>
          </p:cNvSpPr>
          <p:nvPr>
            <p:ph type="title"/>
          </p:nvPr>
        </p:nvSpPr>
        <p:spPr/>
        <p:txBody>
          <a:bodyPr/>
          <a:lstStyle/>
          <a:p>
            <a:r>
              <a:rPr lang="en-US" dirty="0" smtClean="0"/>
              <a:t>Open Source Examples</a:t>
            </a:r>
            <a:endParaRPr lang="en-US" dirty="0"/>
          </a:p>
        </p:txBody>
      </p:sp>
      <p:pic>
        <p:nvPicPr>
          <p:cNvPr id="10" name="Picture 9"/>
          <p:cNvPicPr>
            <a:picLocks noChangeAspect="1"/>
          </p:cNvPicPr>
          <p:nvPr/>
        </p:nvPicPr>
        <p:blipFill>
          <a:blip r:embed="rId3"/>
          <a:stretch>
            <a:fillRect/>
          </a:stretch>
        </p:blipFill>
        <p:spPr>
          <a:xfrm>
            <a:off x="4552612" y="2938279"/>
            <a:ext cx="3187700" cy="939800"/>
          </a:xfrm>
          <a:prstGeom prst="rect">
            <a:avLst/>
          </a:prstGeom>
        </p:spPr>
      </p:pic>
      <p:pic>
        <p:nvPicPr>
          <p:cNvPr id="11" name="Picture 10"/>
          <p:cNvPicPr>
            <a:picLocks noChangeAspect="1"/>
          </p:cNvPicPr>
          <p:nvPr/>
        </p:nvPicPr>
        <p:blipFill>
          <a:blip r:embed="rId4"/>
          <a:stretch>
            <a:fillRect/>
          </a:stretch>
        </p:blipFill>
        <p:spPr>
          <a:xfrm>
            <a:off x="2219928" y="2053160"/>
            <a:ext cx="2273300" cy="711200"/>
          </a:xfrm>
          <a:prstGeom prst="rect">
            <a:avLst/>
          </a:prstGeom>
        </p:spPr>
      </p:pic>
      <p:pic>
        <p:nvPicPr>
          <p:cNvPr id="12" name="Picture 11"/>
          <p:cNvPicPr>
            <a:picLocks noChangeAspect="1"/>
          </p:cNvPicPr>
          <p:nvPr/>
        </p:nvPicPr>
        <p:blipFill>
          <a:blip r:embed="rId5"/>
          <a:stretch>
            <a:fillRect/>
          </a:stretch>
        </p:blipFill>
        <p:spPr>
          <a:xfrm>
            <a:off x="7888906" y="2180895"/>
            <a:ext cx="1803400" cy="622300"/>
          </a:xfrm>
          <a:prstGeom prst="rect">
            <a:avLst/>
          </a:prstGeom>
        </p:spPr>
      </p:pic>
      <p:pic>
        <p:nvPicPr>
          <p:cNvPr id="13" name="Picture 12"/>
          <p:cNvPicPr>
            <a:picLocks noChangeAspect="1"/>
          </p:cNvPicPr>
          <p:nvPr/>
        </p:nvPicPr>
        <p:blipFill>
          <a:blip r:embed="rId6"/>
          <a:stretch>
            <a:fillRect/>
          </a:stretch>
        </p:blipFill>
        <p:spPr>
          <a:xfrm>
            <a:off x="2580949" y="4551490"/>
            <a:ext cx="2425700" cy="482600"/>
          </a:xfrm>
          <a:prstGeom prst="rect">
            <a:avLst/>
          </a:prstGeom>
        </p:spPr>
      </p:pic>
      <p:pic>
        <p:nvPicPr>
          <p:cNvPr id="14" name="Picture 13"/>
          <p:cNvPicPr>
            <a:picLocks noChangeAspect="1"/>
          </p:cNvPicPr>
          <p:nvPr/>
        </p:nvPicPr>
        <p:blipFill>
          <a:blip r:embed="rId7"/>
          <a:stretch>
            <a:fillRect/>
          </a:stretch>
        </p:blipFill>
        <p:spPr>
          <a:xfrm>
            <a:off x="6897354" y="4614691"/>
            <a:ext cx="2120900" cy="647700"/>
          </a:xfrm>
          <a:prstGeom prst="rect">
            <a:avLst/>
          </a:prstGeom>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Consortia Standards</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8</a:t>
            </a:fld>
            <a:endParaRPr lang="en-US"/>
          </a:p>
        </p:txBody>
      </p:sp>
      <p:sp>
        <p:nvSpPr>
          <p:cNvPr id="4" name="Text Placeholder 3"/>
          <p:cNvSpPr>
            <a:spLocks noGrp="1"/>
          </p:cNvSpPr>
          <p:nvPr>
            <p:ph type="body" sz="quarter" idx="13"/>
          </p:nvPr>
        </p:nvSpPr>
        <p:spPr/>
        <p:txBody>
          <a:bodyPr/>
          <a:lstStyle/>
          <a:p>
            <a:r>
              <a:rPr lang="en-US" dirty="0" smtClean="0"/>
              <a:t>Often comprised of technical standards from other organizations</a:t>
            </a:r>
          </a:p>
          <a:p>
            <a:r>
              <a:rPr lang="en-US" dirty="0" smtClean="0"/>
              <a:t>Usually focused on a particular problem set or industry vertical</a:t>
            </a:r>
          </a:p>
          <a:p>
            <a:r>
              <a:rPr lang="en-US" dirty="0" smtClean="0"/>
              <a:t>May incorporate proprietary elements</a:t>
            </a:r>
          </a:p>
          <a:p>
            <a:r>
              <a:rPr lang="en-US" dirty="0" smtClean="0"/>
              <a:t>Often develop specific licensing, conformance testing and logo programs</a:t>
            </a:r>
            <a:endParaRPr lang="en-US" dirty="0"/>
          </a:p>
        </p:txBody>
      </p:sp>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9</a:t>
            </a:fld>
            <a:endParaRPr lang="en-US"/>
          </a:p>
        </p:txBody>
      </p:sp>
      <p:sp>
        <p:nvSpPr>
          <p:cNvPr id="2" name="Title 1"/>
          <p:cNvSpPr>
            <a:spLocks noGrp="1"/>
          </p:cNvSpPr>
          <p:nvPr>
            <p:ph type="title"/>
          </p:nvPr>
        </p:nvSpPr>
        <p:spPr/>
        <p:txBody>
          <a:bodyPr/>
          <a:lstStyle/>
          <a:p>
            <a:r>
              <a:rPr lang="en-US" dirty="0" smtClean="0"/>
              <a:t>Consortia Examples</a:t>
            </a:r>
            <a:endParaRPr lang="en-US" dirty="0"/>
          </a:p>
        </p:txBody>
      </p:sp>
      <p:pic>
        <p:nvPicPr>
          <p:cNvPr id="5" name="Picture 4"/>
          <p:cNvPicPr>
            <a:picLocks noChangeAspect="1"/>
          </p:cNvPicPr>
          <p:nvPr/>
        </p:nvPicPr>
        <p:blipFill>
          <a:blip r:embed="rId3"/>
          <a:stretch>
            <a:fillRect/>
          </a:stretch>
        </p:blipFill>
        <p:spPr>
          <a:xfrm>
            <a:off x="4136633" y="3022516"/>
            <a:ext cx="3644900" cy="1333500"/>
          </a:xfrm>
          <a:prstGeom prst="rect">
            <a:avLst/>
          </a:prstGeom>
        </p:spPr>
      </p:pic>
      <p:pic>
        <p:nvPicPr>
          <p:cNvPr id="6" name="Picture 5"/>
          <p:cNvPicPr>
            <a:picLocks noChangeAspect="1"/>
          </p:cNvPicPr>
          <p:nvPr/>
        </p:nvPicPr>
        <p:blipFill>
          <a:blip r:embed="rId4"/>
          <a:stretch>
            <a:fillRect/>
          </a:stretch>
        </p:blipFill>
        <p:spPr>
          <a:xfrm>
            <a:off x="1508618" y="1769481"/>
            <a:ext cx="2946400" cy="1028700"/>
          </a:xfrm>
          <a:prstGeom prst="rect">
            <a:avLst/>
          </a:prstGeom>
        </p:spPr>
      </p:pic>
      <p:pic>
        <p:nvPicPr>
          <p:cNvPr id="7" name="Picture 6"/>
          <p:cNvPicPr>
            <a:picLocks noChangeAspect="1"/>
          </p:cNvPicPr>
          <p:nvPr/>
        </p:nvPicPr>
        <p:blipFill>
          <a:blip r:embed="rId5"/>
          <a:stretch>
            <a:fillRect/>
          </a:stretch>
        </p:blipFill>
        <p:spPr>
          <a:xfrm>
            <a:off x="7909635" y="3057291"/>
            <a:ext cx="3594100" cy="1409700"/>
          </a:xfrm>
          <a:prstGeom prst="rect">
            <a:avLst/>
          </a:prstGeom>
        </p:spPr>
      </p:pic>
      <p:pic>
        <p:nvPicPr>
          <p:cNvPr id="8" name="Picture 7"/>
          <p:cNvPicPr>
            <a:picLocks noChangeAspect="1"/>
          </p:cNvPicPr>
          <p:nvPr/>
        </p:nvPicPr>
        <p:blipFill>
          <a:blip r:embed="rId6"/>
          <a:stretch>
            <a:fillRect/>
          </a:stretch>
        </p:blipFill>
        <p:spPr>
          <a:xfrm>
            <a:off x="4748212" y="1479755"/>
            <a:ext cx="2692400" cy="1066800"/>
          </a:xfrm>
          <a:prstGeom prst="rect">
            <a:avLst/>
          </a:prstGeom>
        </p:spPr>
      </p:pic>
      <p:pic>
        <p:nvPicPr>
          <p:cNvPr id="9" name="Picture 8"/>
          <p:cNvPicPr>
            <a:picLocks noChangeAspect="1"/>
          </p:cNvPicPr>
          <p:nvPr/>
        </p:nvPicPr>
        <p:blipFill>
          <a:blip r:embed="rId7"/>
          <a:stretch>
            <a:fillRect/>
          </a:stretch>
        </p:blipFill>
        <p:spPr>
          <a:xfrm>
            <a:off x="5532713" y="4703723"/>
            <a:ext cx="2997200" cy="1219200"/>
          </a:xfrm>
          <a:prstGeom prst="rect">
            <a:avLst/>
          </a:prstGeom>
        </p:spPr>
      </p:pic>
      <p:pic>
        <p:nvPicPr>
          <p:cNvPr id="10" name="Picture 9"/>
          <p:cNvPicPr>
            <a:picLocks noChangeAspect="1"/>
          </p:cNvPicPr>
          <p:nvPr/>
        </p:nvPicPr>
        <p:blipFill>
          <a:blip r:embed="rId8"/>
          <a:stretch>
            <a:fillRect/>
          </a:stretch>
        </p:blipFill>
        <p:spPr>
          <a:xfrm>
            <a:off x="7735676" y="1512975"/>
            <a:ext cx="2463800" cy="1333500"/>
          </a:xfrm>
          <a:prstGeom prst="rect">
            <a:avLst/>
          </a:prstGeom>
        </p:spPr>
      </p:pic>
      <p:pic>
        <p:nvPicPr>
          <p:cNvPr id="11" name="Picture 10"/>
          <p:cNvPicPr>
            <a:picLocks noChangeAspect="1"/>
          </p:cNvPicPr>
          <p:nvPr/>
        </p:nvPicPr>
        <p:blipFill>
          <a:blip r:embed="rId9"/>
          <a:stretch>
            <a:fillRect/>
          </a:stretch>
        </p:blipFill>
        <p:spPr>
          <a:xfrm>
            <a:off x="9327147" y="4898283"/>
            <a:ext cx="1092200" cy="850900"/>
          </a:xfrm>
          <a:prstGeom prst="rect">
            <a:avLst/>
          </a:prstGeom>
        </p:spPr>
      </p:pic>
      <p:pic>
        <p:nvPicPr>
          <p:cNvPr id="12" name="Picture 11"/>
          <p:cNvPicPr>
            <a:picLocks noChangeAspect="1"/>
          </p:cNvPicPr>
          <p:nvPr/>
        </p:nvPicPr>
        <p:blipFill>
          <a:blip r:embed="rId10"/>
          <a:stretch>
            <a:fillRect/>
          </a:stretch>
        </p:blipFill>
        <p:spPr>
          <a:xfrm>
            <a:off x="3254469" y="4984678"/>
            <a:ext cx="1536700" cy="469900"/>
          </a:xfrm>
          <a:prstGeom prst="rect">
            <a:avLst/>
          </a:prstGeom>
        </p:spPr>
      </p:pic>
      <p:pic>
        <p:nvPicPr>
          <p:cNvPr id="13" name="Picture 12"/>
          <p:cNvPicPr>
            <a:picLocks noChangeAspect="1"/>
          </p:cNvPicPr>
          <p:nvPr/>
        </p:nvPicPr>
        <p:blipFill>
          <a:blip r:embed="rId11"/>
          <a:stretch>
            <a:fillRect/>
          </a:stretch>
        </p:blipFill>
        <p:spPr>
          <a:xfrm>
            <a:off x="1697137" y="3722616"/>
            <a:ext cx="2298700" cy="1016000"/>
          </a:xfrm>
          <a:prstGeom prst="rect">
            <a:avLst/>
          </a:prstGeom>
        </p:spPr>
      </p:pic>
    </p:spTree>
  </p:cSld>
  <p:clrMapOvr>
    <a:masterClrMapping/>
  </p:clrMapOvr>
  <mc:AlternateContent>
    <mc:Choice xmlns:mv="urn:schemas-microsoft-com:mac:vml"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xmlns:a="http://schemas.openxmlformats.org/drawingml/2006/main"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IoTJavaArchitecture.pptx</Template>
  <TotalTime>12443</TotalTime>
  <Words>1558</Words>
  <Application>Microsoft Macintosh PowerPoint</Application>
  <PresentationFormat>Custom</PresentationFormat>
  <Paragraphs>318</Paragraphs>
  <Slides>28</Slides>
  <Notes>17</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JavaOne_16x9_2014-0718_ML2-2</vt:lpstr>
      <vt:lpstr>Slide 1</vt:lpstr>
      <vt:lpstr>Navigating Standards for the Internet of Things</vt:lpstr>
      <vt:lpstr>Overview</vt:lpstr>
      <vt:lpstr>What do we mean by a ‘Standard’?</vt:lpstr>
      <vt:lpstr>Types of Standards</vt:lpstr>
      <vt:lpstr>Open Source Projects</vt:lpstr>
      <vt:lpstr>Open Source Examples</vt:lpstr>
      <vt:lpstr>Consortia Standards</vt:lpstr>
      <vt:lpstr>Consortia Examples</vt:lpstr>
      <vt:lpstr>Fundamental Technical Standards</vt:lpstr>
      <vt:lpstr>Foundational Standards Examples</vt:lpstr>
      <vt:lpstr>Layers (for example)</vt:lpstr>
      <vt:lpstr>Where are standards needed in IoT? </vt:lpstr>
      <vt:lpstr>A Generalized Architecture</vt:lpstr>
      <vt:lpstr>A Sampling of Standards for IoT </vt:lpstr>
      <vt:lpstr>Data Formats</vt:lpstr>
      <vt:lpstr>Encoding</vt:lpstr>
      <vt:lpstr>Capillary Network Protocols</vt:lpstr>
      <vt:lpstr>Internet Transport Protocols</vt:lpstr>
      <vt:lpstr>But that is far from all …</vt:lpstr>
      <vt:lpstr>What to consider in choosing a standard?</vt:lpstr>
      <vt:lpstr>What does it do?</vt:lpstr>
      <vt:lpstr>Where did it come from?</vt:lpstr>
      <vt:lpstr>What do I need?</vt:lpstr>
      <vt:lpstr>What do I have to work with?</vt:lpstr>
      <vt:lpstr>Stocking your toolbox</vt:lpstr>
      <vt:lpstr>Slide 27</vt:lpstr>
      <vt:lpstr>Slide 28</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Pete St. Pierre</cp:lastModifiedBy>
  <cp:revision>45</cp:revision>
  <cp:lastPrinted>2014-09-29T01:57:08Z</cp:lastPrinted>
  <dcterms:created xsi:type="dcterms:W3CDTF">2014-09-25T17:35:26Z</dcterms:created>
  <dcterms:modified xsi:type="dcterms:W3CDTF">2014-09-29T02:01:28Z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