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8" r:id="rId2"/>
    <p:sldId id="396" r:id="rId3"/>
    <p:sldId id="381" r:id="rId4"/>
    <p:sldId id="382" r:id="rId5"/>
    <p:sldId id="383" r:id="rId6"/>
    <p:sldId id="379" r:id="rId7"/>
    <p:sldId id="408" r:id="rId8"/>
    <p:sldId id="386" r:id="rId9"/>
    <p:sldId id="397" r:id="rId10"/>
    <p:sldId id="398" r:id="rId11"/>
    <p:sldId id="399" r:id="rId12"/>
    <p:sldId id="404" r:id="rId13"/>
    <p:sldId id="405" r:id="rId14"/>
    <p:sldId id="409" r:id="rId15"/>
    <p:sldId id="390" r:id="rId16"/>
    <p:sldId id="384" r:id="rId17"/>
    <p:sldId id="395" r:id="rId18"/>
    <p:sldId id="380" r:id="rId19"/>
    <p:sldId id="391" r:id="rId20"/>
    <p:sldId id="393" r:id="rId21"/>
    <p:sldId id="389" r:id="rId22"/>
    <p:sldId id="410" r:id="rId23"/>
    <p:sldId id="290" r:id="rId24"/>
    <p:sldId id="289" r:id="rId25"/>
  </p:sldIdLst>
  <p:sldSz cx="12188825" cy="6858000"/>
  <p:notesSz cx="6985000" cy="92837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sldGuideLst>
    </p:ext>
    <p:ext uri="{2D200454-40CA-4A62-9FC3-DE9A4176ACB9}">
      <p15:notesGuideLst xmlns=""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55E"/>
    <a:srgbClr val="46575E"/>
    <a:srgbClr val="5382A1"/>
    <a:srgbClr val="8DA6B1"/>
    <a:srgbClr val="61808E"/>
    <a:srgbClr val="BBCAD0"/>
    <a:srgbClr val="D1DBE0"/>
    <a:srgbClr val="E8EDEF"/>
    <a:srgbClr val="232C2F"/>
    <a:srgbClr val="3541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2" autoAdjust="0"/>
    <p:restoredTop sz="85000" autoAdjust="0"/>
  </p:normalViewPr>
  <p:slideViewPr>
    <p:cSldViewPr snapToGrid="0">
      <p:cViewPr varScale="1">
        <p:scale>
          <a:sx n="121" d="100"/>
          <a:sy n="121" d="100"/>
        </p:scale>
        <p:origin x="-816" y="-112"/>
      </p:cViewPr>
      <p:guideLst>
        <p:guide orient="horz" pos="2160"/>
        <p:guide orient="horz" pos="3744"/>
        <p:guide orient="horz" pos="960"/>
        <p:guide orient="horz" pos="1248"/>
        <p:guide pos="3839"/>
        <p:guide pos="7343"/>
        <p:guide pos="335"/>
      </p:guideLst>
    </p:cSldViewPr>
  </p:slideViewPr>
  <p:outlineViewPr>
    <p:cViewPr>
      <p:scale>
        <a:sx n="33" d="100"/>
        <a:sy n="33" d="100"/>
      </p:scale>
      <p:origin x="0" y="19746"/>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97" d="100"/>
          <a:sy n="97" d="100"/>
        </p:scale>
        <p:origin x="-3488" y="-104"/>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tags" Target="tags/tag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1" tIns="46476" rIns="92951" bIns="46476" rtlCol="0"/>
          <a:lstStyle>
            <a:lvl1pPr algn="l">
              <a:defRPr sz="1200"/>
            </a:lvl1pPr>
          </a:lstStyle>
          <a:p>
            <a:endParaRPr/>
          </a:p>
        </p:txBody>
      </p:sp>
      <p:sp>
        <p:nvSpPr>
          <p:cNvPr id="3" name="Date Placeholder 2"/>
          <p:cNvSpPr>
            <a:spLocks noGrp="1"/>
          </p:cNvSpPr>
          <p:nvPr>
            <p:ph type="dt" sz="quarter" idx="1"/>
          </p:nvPr>
        </p:nvSpPr>
        <p:spPr>
          <a:xfrm>
            <a:off x="3956550" y="0"/>
            <a:ext cx="3026833" cy="464185"/>
          </a:xfrm>
          <a:prstGeom prst="rect">
            <a:avLst/>
          </a:prstGeom>
        </p:spPr>
        <p:txBody>
          <a:bodyPr vert="horz" lIns="92951" tIns="46476" rIns="92951" bIns="46476" rtlCol="0"/>
          <a:lstStyle>
            <a:lvl1pPr algn="r">
              <a:defRPr sz="1200"/>
            </a:lvl1pPr>
          </a:lstStyle>
          <a:p>
            <a:fld id="{1E821AA6-70BE-4FDE-A8DC-DB381A688FD8}" type="datetimeFigureOut">
              <a:rPr lang="en-US"/>
              <a:pPr/>
              <a:t>9/28/14</a:t>
            </a:fld>
            <a:endParaRPr/>
          </a:p>
        </p:txBody>
      </p:sp>
      <p:sp>
        <p:nvSpPr>
          <p:cNvPr id="4" name="Footer Placeholder 3"/>
          <p:cNvSpPr>
            <a:spLocks noGrp="1"/>
          </p:cNvSpPr>
          <p:nvPr>
            <p:ph type="ftr" sz="quarter" idx="2"/>
          </p:nvPr>
        </p:nvSpPr>
        <p:spPr>
          <a:xfrm>
            <a:off x="0" y="8817905"/>
            <a:ext cx="3026833" cy="464185"/>
          </a:xfrm>
          <a:prstGeom prst="rect">
            <a:avLst/>
          </a:prstGeom>
        </p:spPr>
        <p:txBody>
          <a:bodyPr vert="horz" lIns="92951" tIns="46476" rIns="92951" bIns="46476" rtlCol="0" anchor="b"/>
          <a:lstStyle>
            <a:lvl1pPr algn="l">
              <a:defRPr sz="1200"/>
            </a:lvl1pPr>
          </a:lstStyle>
          <a:p>
            <a:endParaRPr/>
          </a:p>
        </p:txBody>
      </p:sp>
      <p:sp>
        <p:nvSpPr>
          <p:cNvPr id="5" name="Slide Number Placeholder 4"/>
          <p:cNvSpPr>
            <a:spLocks noGrp="1"/>
          </p:cNvSpPr>
          <p:nvPr>
            <p:ph type="sldNum" sz="quarter" idx="3"/>
          </p:nvPr>
        </p:nvSpPr>
        <p:spPr>
          <a:xfrm>
            <a:off x="3956550" y="8817905"/>
            <a:ext cx="3026833" cy="464185"/>
          </a:xfrm>
          <a:prstGeom prst="rect">
            <a:avLst/>
          </a:prstGeom>
        </p:spPr>
        <p:txBody>
          <a:bodyPr vert="horz" lIns="92951" tIns="46476" rIns="92951" bIns="46476" rtlCol="0" anchor="b"/>
          <a:lstStyle>
            <a:lvl1pPr algn="r">
              <a:defRPr sz="1200"/>
            </a:lvl1pPr>
          </a:lstStyle>
          <a:p>
            <a:fld id="{197E47EA-D299-42CE-88BF-4E1035596DA5}" type="slidenum">
              <a:rPr/>
              <a:pPr/>
              <a:t>‹#›</a:t>
            </a:fld>
            <a:endParaRPr/>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6875" y="387350"/>
            <a:ext cx="4640263" cy="2611438"/>
          </a:xfrm>
          <a:prstGeom prst="rect">
            <a:avLst/>
          </a:prstGeom>
          <a:noFill/>
          <a:ln w="12700">
            <a:solidFill>
              <a:prstClr val="black"/>
            </a:solidFill>
          </a:ln>
        </p:spPr>
        <p:txBody>
          <a:bodyPr vert="horz" lIns="92951" tIns="46476" rIns="92951" bIns="46476" rtlCol="0" anchor="ctr"/>
          <a:lstStyle/>
          <a:p>
            <a:endParaRPr/>
          </a:p>
        </p:txBody>
      </p:sp>
      <p:sp>
        <p:nvSpPr>
          <p:cNvPr id="5" name="Notes Placeholder 4"/>
          <p:cNvSpPr>
            <a:spLocks noGrp="1"/>
          </p:cNvSpPr>
          <p:nvPr>
            <p:ph type="body" sz="quarter" idx="3"/>
          </p:nvPr>
        </p:nvSpPr>
        <p:spPr>
          <a:xfrm>
            <a:off x="388057" y="3171931"/>
            <a:ext cx="6208889" cy="5415492"/>
          </a:xfrm>
          <a:prstGeom prst="rect">
            <a:avLst/>
          </a:prstGeom>
        </p:spPr>
        <p:txBody>
          <a:bodyPr vert="horz" lIns="0" tIns="0" rIns="0" bIns="92951"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8055" y="8742152"/>
            <a:ext cx="4734278" cy="230481"/>
          </a:xfrm>
          <a:prstGeom prst="rect">
            <a:avLst/>
          </a:prstGeom>
        </p:spPr>
        <p:txBody>
          <a:bodyPr vert="horz" lIns="92951" tIns="46476" rIns="92951" bIns="46476" rtlCol="0" anchor="b"/>
          <a:lstStyle>
            <a:lvl1pPr algn="l">
              <a:defRPr sz="1200"/>
            </a:lvl1pPr>
          </a:lstStyle>
          <a:p>
            <a:endParaRPr/>
          </a:p>
        </p:txBody>
      </p:sp>
      <p:sp>
        <p:nvSpPr>
          <p:cNvPr id="7" name="Slide Number Placeholder 6"/>
          <p:cNvSpPr>
            <a:spLocks noGrp="1"/>
          </p:cNvSpPr>
          <p:nvPr>
            <p:ph type="sldNum" sz="quarter" idx="5"/>
          </p:nvPr>
        </p:nvSpPr>
        <p:spPr>
          <a:xfrm>
            <a:off x="5820833" y="8742152"/>
            <a:ext cx="776111" cy="230481"/>
          </a:xfrm>
          <a:prstGeom prst="rect">
            <a:avLst/>
          </a:prstGeom>
        </p:spPr>
        <p:txBody>
          <a:bodyPr vert="horz" lIns="92951" tIns="46476" rIns="92951" bIns="46476" rtlCol="0" anchor="b"/>
          <a:lstStyle>
            <a:lvl1pPr algn="r">
              <a:defRPr sz="1200"/>
            </a:lvl1pPr>
          </a:lstStyle>
          <a:p>
            <a:fld id="{8C72D9AE-7182-4680-8F79-479C4181FF08}" type="slidenum">
              <a:rPr/>
              <a:pPr/>
              <a:t>‹#›</a:t>
            </a:fld>
            <a:endParaRPr/>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Revrec-americasiebc_us@oracle.com" TargetMode="External"/><Relationship Id="rId4" Type="http://schemas.openxmlformats.org/officeDocument/2006/relationships/hyperlink" Target="http://my.oracle.com/site/fin/gfo/GlobalProcesses/cnt452504.pdf" TargetMode="External"/><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normAutofit fontScale="92500" lnSpcReduction="20000"/>
          </a:bodyPr>
          <a:lstStyle/>
          <a:p>
            <a:r>
              <a:rPr lang="en-US" dirty="0" smtClean="0"/>
              <a:t>This is a </a:t>
            </a:r>
            <a:r>
              <a:rPr lang="en-US" b="1" dirty="0" smtClean="0"/>
              <a:t>Title Slide with Java FY15 Theme </a:t>
            </a:r>
            <a:r>
              <a:rPr lang="en-US" b="0" dirty="0" smtClean="0"/>
              <a:t>slide</a:t>
            </a:r>
            <a:r>
              <a:rPr lang="en-US" b="1" dirty="0" smtClean="0"/>
              <a:t> </a:t>
            </a:r>
            <a:r>
              <a:rPr lang="en-US" baseline="0" dirty="0" smtClean="0"/>
              <a:t>ideal for including the Java Theme with a brief title, subtitle and presenter information.</a:t>
            </a:r>
          </a:p>
          <a:p>
            <a:endParaRPr lang="en-US" baseline="0" dirty="0" smtClean="0"/>
          </a:p>
          <a:p>
            <a:r>
              <a:rPr lang="en-US" baseline="0" dirty="0" smtClean="0"/>
              <a:t>To customize this slide with your own picture:</a:t>
            </a:r>
          </a:p>
          <a:p>
            <a:endParaRPr lang="en-US" baseline="0" dirty="0" smtClean="0"/>
          </a:p>
          <a:p>
            <a:r>
              <a:rPr lang="en-US" b="1" baseline="0" dirty="0" smtClean="0"/>
              <a:t>Right-click</a:t>
            </a:r>
            <a:r>
              <a:rPr lang="en-US" baseline="0" dirty="0" smtClean="0"/>
              <a:t> the slide area and choose </a:t>
            </a:r>
            <a:r>
              <a:rPr lang="en-US" b="1" baseline="0" dirty="0" smtClean="0"/>
              <a:t>Format Background </a:t>
            </a:r>
            <a:r>
              <a:rPr lang="en-US" baseline="0" dirty="0" smtClean="0"/>
              <a:t>from the pop-up menu. From the </a:t>
            </a:r>
            <a:r>
              <a:rPr lang="en-US" b="1" baseline="0" dirty="0" smtClean="0"/>
              <a:t>Fill</a:t>
            </a:r>
            <a:r>
              <a:rPr lang="en-US" baseline="0" dirty="0" smtClean="0"/>
              <a:t> menu, click </a:t>
            </a:r>
            <a:r>
              <a:rPr lang="en-US" b="1" baseline="0" dirty="0" smtClean="0"/>
              <a:t>Picture</a:t>
            </a:r>
            <a:r>
              <a:rPr lang="en-US" baseline="0" dirty="0" smtClean="0"/>
              <a:t> </a:t>
            </a:r>
            <a:r>
              <a:rPr lang="en-US" b="1" baseline="0" dirty="0" smtClean="0"/>
              <a:t>and texture fill</a:t>
            </a:r>
            <a:r>
              <a:rPr lang="en-US" baseline="0" dirty="0" smtClean="0"/>
              <a:t>. Under </a:t>
            </a:r>
            <a:r>
              <a:rPr lang="en-US" b="1" baseline="0" dirty="0" smtClean="0"/>
              <a:t>Insert from: </a:t>
            </a:r>
            <a:r>
              <a:rPr lang="en-US" baseline="0" dirty="0" smtClean="0"/>
              <a:t>click </a:t>
            </a:r>
            <a:r>
              <a:rPr lang="en-US" b="1" baseline="0" dirty="0" smtClean="0"/>
              <a:t>File</a:t>
            </a:r>
            <a:r>
              <a:rPr lang="en-US" baseline="0" dirty="0" smtClean="0"/>
              <a:t>. Locate your new picture and click </a:t>
            </a:r>
            <a:r>
              <a:rPr lang="en-US" b="1" baseline="0" dirty="0" smtClean="0"/>
              <a:t>Insert</a:t>
            </a:r>
            <a:r>
              <a:rPr lang="en-US" baseline="0" dirty="0" smtClean="0"/>
              <a:t>.</a:t>
            </a:r>
          </a:p>
          <a:p>
            <a:endParaRPr lang="en-US" baseline="0" dirty="0" smtClean="0"/>
          </a:p>
          <a:p>
            <a:endParaRPr lang="en-US" baseline="0" dirty="0" smtClean="0"/>
          </a:p>
          <a:p>
            <a:r>
              <a:rPr lang="en-US" dirty="0"/>
              <a:t>To </a:t>
            </a:r>
            <a:r>
              <a:rPr lang="en-US" b="1" dirty="0"/>
              <a:t>copy the Customized Background </a:t>
            </a:r>
            <a:r>
              <a:rPr lang="en-US" dirty="0"/>
              <a:t>from Another Presentation on </a:t>
            </a:r>
            <a:r>
              <a:rPr lang="en-US" b="1" dirty="0"/>
              <a:t>PC</a:t>
            </a:r>
            <a:endParaRPr lang="en-US" dirty="0"/>
          </a:p>
          <a:p>
            <a:pPr marL="232395" indent="-232395">
              <a:buFont typeface="+mj-lt"/>
              <a:buAutoNum type="arabicPeriod"/>
            </a:pPr>
            <a:r>
              <a:rPr lang="en-US" dirty="0"/>
              <a:t>Click </a:t>
            </a:r>
            <a:r>
              <a:rPr lang="en-US" b="1" dirty="0"/>
              <a:t>New Slide</a:t>
            </a:r>
            <a:r>
              <a:rPr lang="en-US" dirty="0"/>
              <a:t> from the </a:t>
            </a:r>
            <a:r>
              <a:rPr lang="en-US" b="1" dirty="0"/>
              <a:t>Home</a:t>
            </a:r>
            <a:r>
              <a:rPr lang="en-US" dirty="0"/>
              <a:t> tab's </a:t>
            </a:r>
            <a:r>
              <a:rPr lang="en-US" b="1" dirty="0"/>
              <a:t>Slides</a:t>
            </a:r>
            <a:r>
              <a:rPr lang="en-US" dirty="0"/>
              <a:t> group and select </a:t>
            </a:r>
            <a:r>
              <a:rPr lang="en-US" b="1" dirty="0"/>
              <a:t>Reuse Slides</a:t>
            </a:r>
            <a:r>
              <a:rPr lang="en-US" dirty="0"/>
              <a:t>.</a:t>
            </a:r>
          </a:p>
          <a:p>
            <a:pPr marL="232395" indent="-232395">
              <a:buFont typeface="+mj-lt"/>
              <a:buAutoNum type="arabicPeriod"/>
            </a:pPr>
            <a:r>
              <a:rPr lang="en-US" dirty="0"/>
              <a:t>Click </a:t>
            </a:r>
            <a:r>
              <a:rPr lang="en-US" b="1" dirty="0"/>
              <a:t>Browse</a:t>
            </a:r>
            <a:r>
              <a:rPr lang="en-US" dirty="0"/>
              <a:t> in the </a:t>
            </a:r>
            <a:r>
              <a:rPr lang="en-US" b="1" dirty="0"/>
              <a:t>Reuse Slides </a:t>
            </a:r>
            <a:r>
              <a:rPr lang="en-US" dirty="0"/>
              <a:t>panel and select </a:t>
            </a:r>
            <a:r>
              <a:rPr lang="en-US" b="1" dirty="0"/>
              <a:t>Browse Files</a:t>
            </a:r>
            <a:r>
              <a:rPr lang="en-US" dirty="0"/>
              <a:t>. Double-click the PowerPoint presentation that contains the background you wish to copy.</a:t>
            </a:r>
          </a:p>
          <a:p>
            <a:pPr marL="232395" indent="-232395">
              <a:buFont typeface="+mj-lt"/>
              <a:buAutoNum type="arabicPeriod"/>
            </a:pPr>
            <a:r>
              <a:rPr lang="en-US" dirty="0"/>
              <a:t>Check </a:t>
            </a:r>
            <a:r>
              <a:rPr lang="en-US" b="1" dirty="0"/>
              <a:t>Keep Source Formatting</a:t>
            </a:r>
            <a:r>
              <a:rPr lang="en-US" dirty="0"/>
              <a:t> and click the slide that contains the background you want.</a:t>
            </a:r>
          </a:p>
          <a:p>
            <a:pPr marL="232395" indent="-232395">
              <a:buFont typeface="+mj-lt"/>
              <a:buAutoNum type="arabicPeriod"/>
            </a:pPr>
            <a:r>
              <a:rPr lang="en-US" dirty="0"/>
              <a:t>Click the left-hand slide preview to which you wish to apply the new master layout. </a:t>
            </a:r>
          </a:p>
          <a:p>
            <a:pPr marL="232395" indent="-232395">
              <a:buFont typeface="+mj-lt"/>
              <a:buAutoNum type="arabicPeriod"/>
            </a:pPr>
            <a:r>
              <a:rPr lang="en-US" b="1" dirty="0"/>
              <a:t>Apply New Layout (Important): Right-click</a:t>
            </a:r>
            <a:r>
              <a:rPr lang="en-US" dirty="0"/>
              <a:t> any selected slide, point to </a:t>
            </a:r>
            <a:r>
              <a:rPr lang="en-US" b="1" dirty="0"/>
              <a:t>Layout</a:t>
            </a:r>
            <a:r>
              <a:rPr lang="en-US" dirty="0"/>
              <a:t>, and click the slide containing the desired layout from the layout gallery. </a:t>
            </a:r>
          </a:p>
          <a:p>
            <a:pPr marL="232395" indent="-232395">
              <a:buFont typeface="+mj-lt"/>
              <a:buAutoNum type="arabicPeriod"/>
            </a:pPr>
            <a:r>
              <a:rPr lang="en-US" dirty="0"/>
              <a:t>Delete any unwanted slides or duplicates.</a:t>
            </a:r>
          </a:p>
          <a:p>
            <a:pPr marL="232395" indent="-232395">
              <a:buFont typeface="+mj-lt"/>
              <a:buAutoNum type="arabicPeriod"/>
            </a:pPr>
            <a:endParaRPr lang="en-US" dirty="0"/>
          </a:p>
          <a:p>
            <a:r>
              <a:rPr lang="en-US" dirty="0"/>
              <a:t>To </a:t>
            </a:r>
            <a:r>
              <a:rPr lang="en-US" b="1" dirty="0"/>
              <a:t>copy the Customized Background</a:t>
            </a:r>
            <a:r>
              <a:rPr lang="en-US" dirty="0"/>
              <a:t> from Another Presentation on </a:t>
            </a:r>
            <a:r>
              <a:rPr lang="en-US" b="1" dirty="0"/>
              <a:t>Mac</a:t>
            </a:r>
          </a:p>
          <a:p>
            <a:pPr marL="232395" indent="-232395">
              <a:buFont typeface="+mj-lt"/>
              <a:buAutoNum type="arabicPeriod"/>
            </a:pPr>
            <a:r>
              <a:rPr lang="en-US" dirty="0"/>
              <a:t>Click </a:t>
            </a:r>
            <a:r>
              <a:rPr lang="en-US" b="1" dirty="0"/>
              <a:t>New Slide</a:t>
            </a:r>
            <a:r>
              <a:rPr lang="en-US" dirty="0"/>
              <a:t> from the </a:t>
            </a:r>
            <a:r>
              <a:rPr lang="en-US" b="1" dirty="0"/>
              <a:t>Home</a:t>
            </a:r>
            <a:r>
              <a:rPr lang="en-US" dirty="0"/>
              <a:t> tab's </a:t>
            </a:r>
            <a:r>
              <a:rPr lang="en-US" b="1" dirty="0"/>
              <a:t>Slides</a:t>
            </a:r>
            <a:r>
              <a:rPr lang="en-US" dirty="0"/>
              <a:t> group and select </a:t>
            </a:r>
            <a:r>
              <a:rPr lang="en-US" b="1" dirty="0"/>
              <a:t>Insert Slides from Other Presentation…</a:t>
            </a:r>
            <a:endParaRPr lang="en-US" dirty="0"/>
          </a:p>
          <a:p>
            <a:pPr marL="232395" indent="-232395">
              <a:buFont typeface="+mj-lt"/>
              <a:buAutoNum type="arabicPeriod"/>
            </a:pPr>
            <a:r>
              <a:rPr lang="en-US" dirty="0"/>
              <a:t>Navigate to the PowerPoint presentation file that contains the background you wish to copy. Double-click or press </a:t>
            </a:r>
            <a:r>
              <a:rPr lang="en-US" b="1" dirty="0"/>
              <a:t>Insert. </a:t>
            </a:r>
            <a:r>
              <a:rPr lang="en-US" dirty="0"/>
              <a:t>This prompts the </a:t>
            </a:r>
            <a:r>
              <a:rPr lang="en-US" b="1" dirty="0"/>
              <a:t>Slide Finder</a:t>
            </a:r>
            <a:r>
              <a:rPr lang="en-US" dirty="0"/>
              <a:t> dialogue box.</a:t>
            </a:r>
          </a:p>
          <a:p>
            <a:pPr marL="232395" indent="-232395">
              <a:buFont typeface="+mj-lt"/>
              <a:buAutoNum type="arabicPeriod"/>
            </a:pPr>
            <a:r>
              <a:rPr lang="en-US" dirty="0"/>
              <a:t>Make sure </a:t>
            </a:r>
            <a:r>
              <a:rPr lang="en-US" b="1" dirty="0"/>
              <a:t>Keep design of original slides</a:t>
            </a:r>
            <a:r>
              <a:rPr lang="en-US" dirty="0"/>
              <a:t> is </a:t>
            </a:r>
            <a:r>
              <a:rPr lang="en-US" b="1" dirty="0"/>
              <a:t>unchecked</a:t>
            </a:r>
            <a:r>
              <a:rPr lang="en-US" dirty="0"/>
              <a:t> and click the slide(s) that contains the background you want. Hold Shift key to select multiple slides.</a:t>
            </a:r>
          </a:p>
          <a:p>
            <a:pPr marL="232395" indent="-232395">
              <a:buFont typeface="+mj-lt"/>
              <a:buAutoNum type="arabicPeriod"/>
            </a:pPr>
            <a:r>
              <a:rPr lang="en-US" dirty="0"/>
              <a:t>Click the left-hand slide preview to which you wish to apply the new master layout. </a:t>
            </a:r>
          </a:p>
          <a:p>
            <a:pPr marL="232395" indent="-232395">
              <a:buFont typeface="+mj-lt"/>
              <a:buAutoNum type="arabicPeriod"/>
            </a:pPr>
            <a:r>
              <a:rPr lang="en-US" b="1" dirty="0"/>
              <a:t>Apply New Layout (Important): </a:t>
            </a:r>
            <a:r>
              <a:rPr lang="en-US" dirty="0"/>
              <a:t>Click </a:t>
            </a:r>
            <a:r>
              <a:rPr lang="en-US" b="1" dirty="0"/>
              <a:t>Layout</a:t>
            </a:r>
            <a:r>
              <a:rPr lang="en-US" dirty="0"/>
              <a:t> from the </a:t>
            </a:r>
            <a:r>
              <a:rPr lang="en-US" b="1" dirty="0"/>
              <a:t>Home</a:t>
            </a:r>
            <a:r>
              <a:rPr lang="en-US" dirty="0"/>
              <a:t> tab's </a:t>
            </a:r>
            <a:r>
              <a:rPr lang="en-US" b="1" dirty="0"/>
              <a:t>Slides</a:t>
            </a:r>
            <a:r>
              <a:rPr lang="en-US" dirty="0"/>
              <a:t> group, and click the slide containing the desired layout from the layout gallery. </a:t>
            </a:r>
          </a:p>
          <a:p>
            <a:pPr marL="232395" indent="-232395">
              <a:buFont typeface="+mj-lt"/>
              <a:buAutoNum type="arabicPeriod"/>
            </a:pPr>
            <a:r>
              <a:rPr lang="en-US" dirty="0"/>
              <a:t>Delete any unwanted slides or duplicates.</a:t>
            </a:r>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a:p>
        </p:txBody>
      </p:sp>
    </p:spTree>
    <p:extLst>
      <p:ext uri="{BB962C8B-B14F-4D97-AF65-F5344CB8AC3E}">
        <p14:creationId xmlns:p14="http://schemas.microsoft.com/office/powerpoint/2010/main" val="2238467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16</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17</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18</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19</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20</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21</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smtClean="0"/>
              <a:t>This</a:t>
            </a:r>
            <a:r>
              <a:rPr lang="en-US" baseline="0" smtClean="0"/>
              <a:t> is a </a:t>
            </a:r>
            <a:r>
              <a:rPr lang="en-US" b="1" baseline="0" smtClean="0"/>
              <a:t>Safe Harbor Front </a:t>
            </a:r>
            <a:r>
              <a:rPr lang="en-US" baseline="0" smtClean="0"/>
              <a:t>slide, one of two Safe Harbor Statement slides included in this template. </a:t>
            </a:r>
          </a:p>
          <a:p>
            <a:endParaRPr lang="en-US" baseline="0" smtClean="0"/>
          </a:p>
          <a:p>
            <a:r>
              <a:rPr lang="en-US" smtClean="0"/>
              <a:t>One of the Safe Harbor slides must be used if your presentation covers material affected by Oracle’s Revenue Recognition Policy </a:t>
            </a:r>
          </a:p>
          <a:p>
            <a:endParaRPr lang="en-US" smtClean="0"/>
          </a:p>
          <a:p>
            <a:r>
              <a:rPr lang="en-US" smtClean="0"/>
              <a:t>To learn more about this policy, e-mail: </a:t>
            </a:r>
            <a:r>
              <a:rPr lang="en-US" smtClean="0">
                <a:hlinkClick r:id="rId3"/>
              </a:rPr>
              <a:t>Revrec-americasiebc_us@oracle.com </a:t>
            </a:r>
            <a:endParaRPr lang="en-US" smtClean="0"/>
          </a:p>
          <a:p>
            <a:endParaRPr lang="en-US" smtClean="0"/>
          </a:p>
          <a:p>
            <a:r>
              <a:rPr lang="en-US"/>
              <a:t>For internal communication, Safe Harbor Statements are not required. However, there is an applicable disclaimer (Exhibit E) that should be used, found in the Oracle Revenue Recognition Policy for Future Product Communications. Copy and paste this link into a web browser, to find out more information.</a:t>
            </a:r>
          </a:p>
          <a:p>
            <a:endParaRPr lang="en-US" u="sng">
              <a:hlinkClick r:id="rId4"/>
            </a:endParaRPr>
          </a:p>
          <a:p>
            <a:r>
              <a:rPr lang="en-US" u="sng">
                <a:hlinkClick r:id="rId4"/>
              </a:rPr>
              <a:t>http://my.oracle.com/site/fin/gfo/GlobalProcesses/cnt452504.pdf</a:t>
            </a:r>
            <a:endParaRPr lang="en-US" u="sng"/>
          </a:p>
          <a:p>
            <a:endParaRPr lang="en-US" u="sng"/>
          </a:p>
          <a:p>
            <a:pPr defTabSz="929512">
              <a:defRPr/>
            </a:pPr>
            <a:r>
              <a:rPr lang="en-US"/>
              <a:t>For all external communications such as press release, roadmaps, PowerPoint presentations, Safe Harbor Statements are required. You can refer to the link mentioned above to find out additional information/disclaimers required depending on your audience.</a:t>
            </a:r>
          </a:p>
        </p:txBody>
      </p:sp>
      <p:sp>
        <p:nvSpPr>
          <p:cNvPr id="4" name="Slide Number Placeholder 3"/>
          <p:cNvSpPr>
            <a:spLocks noGrp="1"/>
          </p:cNvSpPr>
          <p:nvPr>
            <p:ph type="sldNum" sz="quarter" idx="10"/>
          </p:nvPr>
        </p:nvSpPr>
        <p:spPr/>
        <p:txBody>
          <a:bodyPr/>
          <a:lstStyle/>
          <a:p>
            <a:fld id="{8C72D9AE-7182-4680-8F79-479C4181FF08}" type="slidenum">
              <a:rPr lang="en-US" smtClean="0"/>
              <a:pPr/>
              <a:t>23</a:t>
            </a:fld>
            <a:endParaRPr lang="en-US"/>
          </a:p>
        </p:txBody>
      </p:sp>
    </p:spTree>
    <p:extLst>
      <p:ext uri="{BB962C8B-B14F-4D97-AF65-F5344CB8AC3E}">
        <p14:creationId xmlns:p14="http://schemas.microsoft.com/office/powerpoint/2010/main" val="47995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24</a:t>
            </a:fld>
            <a:endParaRPr lang="en-US"/>
          </a:p>
        </p:txBody>
      </p:sp>
    </p:spTree>
    <p:extLst>
      <p:ext uri="{BB962C8B-B14F-4D97-AF65-F5344CB8AC3E}">
        <p14:creationId xmlns:p14="http://schemas.microsoft.com/office/powerpoint/2010/main" val="124275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8</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pPr marL="171450" indent="-171450">
              <a:buFontTx/>
              <a:buChar char="-"/>
            </a:pPr>
            <a:r>
              <a:rPr lang="en-US" dirty="0" smtClean="0"/>
              <a:t>Before</a:t>
            </a:r>
            <a:r>
              <a:rPr lang="en-US" baseline="0" dirty="0" smtClean="0"/>
              <a:t> we can secure something we need to understand some of the threat</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10</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13</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15</a:t>
            </a:fld>
            <a:endParaRPr lang="en-US"/>
          </a:p>
        </p:txBody>
      </p:sp>
    </p:spTree>
    <p:extLst>
      <p:ext uri="{BB962C8B-B14F-4D97-AF65-F5344CB8AC3E}">
        <p14:creationId xmlns:p14="http://schemas.microsoft.com/office/powerpoint/2010/main" val="474115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9" name="Date Placeholder 8"/>
          <p:cNvSpPr>
            <a:spLocks noGrp="1"/>
          </p:cNvSpPr>
          <p:nvPr>
            <p:ph type="dt" sz="half" idx="14"/>
          </p:nvPr>
        </p:nvSpPr>
        <p:spPr/>
        <p:txBody>
          <a:bodyPr/>
          <a:lstStyle>
            <a:lvl1pPr>
              <a:defRPr>
                <a:solidFill>
                  <a:schemeClr val="tx1"/>
                </a:solidFill>
              </a:defRPr>
            </a:lvl1pPr>
          </a:lstStyle>
          <a:p>
            <a:fld id="{77FA4B4C-1569-7145-A2F8-D717F68A8368}" type="datetime1">
              <a:rPr lang="en-US" smtClean="0"/>
              <a:pPr/>
              <a:t>9/28/14</a:t>
            </a:fld>
            <a:endParaRPr lang="en-US"/>
          </a:p>
        </p:txBody>
      </p:sp>
      <p:sp>
        <p:nvSpPr>
          <p:cNvPr id="10" name="Footer Placeholder 9"/>
          <p:cNvSpPr>
            <a:spLocks noGrp="1"/>
          </p:cNvSpPr>
          <p:nvPr>
            <p:ph type="ftr" sz="quarter" idx="15"/>
          </p:nvPr>
        </p:nvSpPr>
        <p:spPr/>
        <p:txBody>
          <a:bodyPr/>
          <a:lstStyle>
            <a:lvl1pPr>
              <a:defRPr>
                <a:solidFill>
                  <a:schemeClr val="tx1"/>
                </a:solidFill>
              </a:defRPr>
            </a:lvl1pPr>
          </a:lstStyle>
          <a:p>
            <a:r>
              <a:rPr lang="en-US" smtClean="0"/>
              <a:t>Oracle Confidential – Internal/Restricted/Highly Restricted</a:t>
            </a:r>
            <a:endParaRPr lang="en-US"/>
          </a:p>
        </p:txBody>
      </p:sp>
      <p:pic>
        <p:nvPicPr>
          <p:cNvPr id="11" name="Picture 10"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0352" y="6263640"/>
            <a:ext cx="1889615" cy="594360"/>
          </a:xfrm>
          <a:prstGeom prst="rect">
            <a:avLst/>
          </a:prstGeom>
        </p:spPr>
      </p:pic>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bwMode="ltGray">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7" name="Group 16"/>
          <p:cNvGrpSpPr/>
          <p:nvPr userDrawn="1"/>
        </p:nvGrpSpPr>
        <p:grpSpPr>
          <a:xfrm>
            <a:off x="0" y="0"/>
            <a:ext cx="12189398" cy="6858000"/>
            <a:chOff x="0" y="0"/>
            <a:chExt cx="12189398" cy="6858000"/>
          </a:xfrm>
        </p:grpSpPr>
        <p:sp>
          <p:nvSpPr>
            <p:cNvPr id="19" name="Rectangle 18"/>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ectangle 19"/>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Rectangle 20"/>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ectangle 21"/>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bg1"/>
                </a:solidFill>
              </a:defRPr>
            </a:lvl1pPr>
          </a:lstStyle>
          <a:p>
            <a:fld id="{D832178D-8FEC-7147-BC46-F061BD817F75}" type="datetime1">
              <a:rPr lang="en-US" smtClean="0"/>
              <a:pPr/>
              <a:t>9/28/14</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C51EAA63-D034-42AE-91FA-B13B9518C7BE}" type="slidenum">
              <a:rPr lang="en-US" smtClean="0"/>
              <a:pPr/>
              <a:t>‹#›</a:t>
            </a:fld>
            <a:endParaRPr lang="en-US"/>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30352" y="6263640"/>
            <a:ext cx="1889615" cy="594360"/>
          </a:xfrm>
          <a:prstGeom prst="rect">
            <a:avLst/>
          </a:prstGeom>
        </p:spPr>
      </p:pic>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a:t>
            </a:r>
            <a:r>
              <a:rPr sz="850" dirty="0" smtClean="0">
                <a:solidFill>
                  <a:schemeClr val="bg1"/>
                </a:solidFill>
              </a:rPr>
              <a:t>.  </a:t>
            </a:r>
            <a:endParaRPr sz="850" dirty="0">
              <a:solidFill>
                <a:schemeClr val="bg1"/>
              </a:solidFill>
            </a:endParaRPr>
          </a:p>
        </p:txBody>
      </p:sp>
    </p:spTree>
    <p:extLst>
      <p:ext uri="{BB962C8B-B14F-4D97-AF65-F5344CB8AC3E}">
        <p14:creationId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5B044-6FCC-C54E-9AAE-6A162197DAC6}" type="datetime1">
              <a:rPr lang="en-US" smtClean="0"/>
              <a:pPr/>
              <a:t>9/28/14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6703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AA8F32-AB45-1B4E-94A2-627F4A01FA4A}" type="datetime1">
              <a:rPr lang="en-US" smtClean="0"/>
              <a:pPr/>
              <a:t>9/28/14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15" descr="If presenting remotely, you can insert your photo here"/>
          <p:cNvSpPr>
            <a:spLocks noGrp="1"/>
          </p:cNvSpPr>
          <p:nvPr>
            <p:ph type="pic" sz="quarter" idx="15"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
        <p:nvSpPr>
          <p:cNvPr id="10" name="Text Placeholder 10"/>
          <p:cNvSpPr>
            <a:spLocks noGrp="1"/>
          </p:cNvSpPr>
          <p:nvPr>
            <p:ph type="body" sz="quarter" idx="16"/>
          </p:nvPr>
        </p:nvSpPr>
        <p:spPr>
          <a:xfrm>
            <a:off x="6035040" y="1828799"/>
            <a:ext cx="5623560"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9818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455A2F73-8D13-934D-AD11-67AE3D148C58}" type="datetime1">
              <a:rPr lang="en-US" smtClean="0"/>
              <a:pPr/>
              <a:t>9/28/14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86DBD176-56F3-B84B-9D02-0328E2AB3B75}" type="datetime1">
              <a:rPr lang="en-US" smtClean="0"/>
              <a:pPr/>
              <a:t>9/28/14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Picture Placeholder 15"/>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Tree>
    <p:extLst>
      <p:ext uri="{BB962C8B-B14F-4D97-AF65-F5344CB8AC3E}">
        <p14:creationId xmlns:p14="http://schemas.microsoft.com/office/powerpoint/2010/main" val="102776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B4E24E5-726A-6649-BB4B-7BE83A70FCED}" type="datetime1">
              <a:rPr lang="en-US" smtClean="0"/>
              <a:pPr/>
              <a:t>9/28/14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20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11AAAD2-7CCF-9F45-A03E-9B4E0291EE71}" type="datetime1">
              <a:rPr lang="en-US" smtClean="0"/>
              <a:pPr/>
              <a:t>9/28/14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33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D324F5C-F178-8247-9AB8-166423452BB5}" type="datetime1">
              <a:rPr lang="en-US" smtClean="0"/>
              <a:pPr/>
              <a:t>9/28/14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226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0660E8F-9361-0B47-90EE-4158708751F6}" type="datetime1">
              <a:rPr lang="en-US" smtClean="0"/>
              <a:pPr/>
              <a:t>9/28/14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4281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75781-4271-8445-9F09-83D6589EB38A}" type="datetime1">
              <a:rPr lang="en-US" smtClean="0"/>
              <a:pPr/>
              <a:t>9/28/14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3"/>
                </a:solidFill>
              </a:defRPr>
            </a:lvl1pPr>
          </a:lstStyle>
          <a:p>
            <a:r>
              <a:rPr lang="en-US" dirty="0" smtClean="0"/>
              <a:t>XX</a:t>
            </a:r>
            <a:endParaRPr lang="en-US" dirty="0"/>
          </a:p>
        </p:txBody>
      </p:sp>
    </p:spTree>
    <p:extLst>
      <p:ext uri="{BB962C8B-B14F-4D97-AF65-F5344CB8AC3E}">
        <p14:creationId xmlns:p14="http://schemas.microsoft.com/office/powerpoint/2010/main" val="37393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3723D3E4-38D8-0F48-B65C-26DA15A6FE5C}" type="datetime1">
              <a:rPr lang="en-US" smtClean="0"/>
              <a:pPr/>
              <a:t>9/28/14</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Oracle Confidential – Internal/Restricted/Highly Restricted</a:t>
            </a:r>
            <a:endParaRPr lang="en-US"/>
          </a:p>
        </p:txBody>
      </p:sp>
      <p:pic>
        <p:nvPicPr>
          <p:cNvPr id="8" name="Picture 7"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0352" y="6263640"/>
            <a:ext cx="1889615" cy="594360"/>
          </a:xfrm>
          <a:prstGeom prst="rect">
            <a:avLst/>
          </a:prstGeom>
        </p:spPr>
      </p:pic>
      <p:sp>
        <p:nvSpPr>
          <p:cNvPr id="10" name="TextBox 9"/>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3F86D3BF-236E-064F-871D-0355566F70B2}" type="datetime1">
              <a:rPr lang="en-US" smtClean="0"/>
              <a:pPr/>
              <a:t>9/28/14</a:t>
            </a:fld>
            <a:endParaRPr/>
          </a:p>
        </p:txBody>
      </p:sp>
      <p:sp>
        <p:nvSpPr>
          <p:cNvPr id="8" name="Footer Placeholder 7"/>
          <p:cNvSpPr>
            <a:spLocks noGrp="1"/>
          </p:cNvSpPr>
          <p:nvPr>
            <p:ph type="ftr" sz="quarter" idx="11"/>
          </p:nvPr>
        </p:nvSpPr>
        <p:spPr/>
        <p:txBody>
          <a:bodyPr/>
          <a:lstStyle/>
          <a:p>
            <a:r>
              <a:rPr/>
              <a:t>Oracle Confidential – Internal/Restricted/Highly Restricted</a:t>
            </a: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7870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0D7DD85-F745-0745-BEC8-50073934E0D3}" type="datetime1">
              <a:rPr lang="en-US" smtClean="0"/>
              <a:pPr/>
              <a:t>9/28/14</a:t>
            </a:fld>
            <a:endParaRPr/>
          </a:p>
        </p:txBody>
      </p:sp>
      <p:sp>
        <p:nvSpPr>
          <p:cNvPr id="4" name="Footer Placeholder 3"/>
          <p:cNvSpPr>
            <a:spLocks noGrp="1"/>
          </p:cNvSpPr>
          <p:nvPr>
            <p:ph type="ftr" sz="quarter" idx="11"/>
          </p:nvPr>
        </p:nvSpPr>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61028D8-9FBD-1A40-9B9F-8BDBD68ED768}" type="datetime1">
              <a:rPr lang="en-US" smtClean="0"/>
              <a:pPr/>
              <a:t>9/28/14</a:t>
            </a:fld>
            <a:endParaRPr/>
          </a:p>
        </p:txBody>
      </p:sp>
      <p:sp>
        <p:nvSpPr>
          <p:cNvPr id="4" name="Footer Placeholder 3"/>
          <p:cNvSpPr>
            <a:spLocks noGrp="1"/>
          </p:cNvSpPr>
          <p:nvPr>
            <p:ph type="ftr" sz="quarter" idx="11"/>
          </p:nvPr>
        </p:nvSpPr>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B346204-E05E-2843-86DD-E22EC5F11AAD}" type="datetime1">
              <a:rPr lang="en-US" smtClean="0"/>
              <a:pPr/>
              <a:t>9/28/14</a:t>
            </a:fld>
            <a:endParaRPr/>
          </a:p>
        </p:txBody>
      </p:sp>
      <p:sp>
        <p:nvSpPr>
          <p:cNvPr id="4" name="Footer Placeholder 3"/>
          <p:cNvSpPr>
            <a:spLocks noGrp="1"/>
          </p:cNvSpPr>
          <p:nvPr>
            <p:ph type="ftr" sz="quarter" idx="11"/>
          </p:nvPr>
        </p:nvSpPr>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Content Placeholder 2"/>
          <p:cNvSpPr>
            <a:spLocks noGrp="1"/>
          </p:cNvSpPr>
          <p:nvPr>
            <p:ph idx="1"/>
          </p:nvPr>
        </p:nvSpPr>
        <p:spPr>
          <a:xfrm>
            <a:off x="531151" y="1524000"/>
            <a:ext cx="11126522" cy="4648200"/>
          </a:xfrm>
        </p:spPr>
        <p:txBody>
          <a:bodyPr>
            <a:normAutofit/>
          </a:bodyPr>
          <a:lstStyle>
            <a:lvl1pPr marL="1828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1pPr>
            <a:lvl2pPr marL="6400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2pPr>
            <a:lvl3pPr marL="10972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3pPr>
            <a:lvl4pPr marL="15544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4pPr>
            <a:lvl5pPr marL="20116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426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7FDB8-79C8-BF4A-AC51-81C46455019B}" type="datetime1">
              <a:rPr lang="en-US" smtClean="0"/>
              <a:pPr/>
              <a:t>9/28/14</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1" y="1524000"/>
            <a:ext cx="777240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8240"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8F9EEF-62EA-4644-BE8C-4883723A9525}" type="datetime1">
              <a:rPr lang="en-US" smtClean="0"/>
              <a:pPr/>
              <a:t>9/28/14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FD1698-3010-964C-9DA2-41093DDD0A45}" type="datetime1">
              <a:rPr lang="en-US" smtClean="0"/>
              <a:pPr/>
              <a:t>9/28/14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D2B2E-7B44-184B-955A-E782E10A6E5A}" type="datetime1">
              <a:rPr lang="en-US" smtClean="0"/>
              <a:pPr/>
              <a:t>9/28/14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60367B-E71B-8E4B-A727-0B2C2C77C8E9}" type="datetime1">
              <a:rPr lang="en-US" smtClean="0"/>
              <a:pPr/>
              <a:t>9/28/14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2D29594A-2BF9-D844-817D-F4E5B9712D36}" type="datetime1">
              <a:rPr lang="en-US" smtClean="0"/>
              <a:pPr/>
              <a:t>9/28/14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74544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6659444-B5F9-7F46-BD76-961FD908D77D}" type="datetime1">
              <a:rPr lang="en-US" smtClean="0"/>
              <a:pPr/>
              <a:t>9/28/14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2" name="Picture 11"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30352" y="6263640"/>
            <a:ext cx="1889615" cy="594360"/>
          </a:xfrm>
          <a:prstGeom prst="rect">
            <a:avLst/>
          </a:prstGeom>
        </p:spPr>
      </p:pic>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C2451C02-20B1-EB4D-BCF9-80244B5F3966}" type="datetime1">
              <a:rPr lang="en-US" smtClean="0"/>
              <a:pPr/>
              <a:t>9/28/14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7206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FB6999-D8F8-BC4A-BB84-3BB519E322B9}" type="datetime1">
              <a:rPr lang="en-US" smtClean="0"/>
              <a:pPr/>
              <a:t>9/28/14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4" name="Title 3"/>
          <p:cNvSpPr>
            <a:spLocks noGrp="1"/>
          </p:cNvSpPr>
          <p:nvPr>
            <p:ph type="title"/>
          </p:nvPr>
        </p:nvSpPr>
        <p:spPr/>
        <p:txBody>
          <a:bodyPr/>
          <a:lstStyle/>
          <a:p>
            <a:r>
              <a:rPr lang="en-US" smtClean="0"/>
              <a:t>Click to edit Master title style</a:t>
            </a:r>
            <a:endParaRPr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86728" y="2011145"/>
            <a:ext cx="1819656" cy="352285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41990" y="1585322"/>
            <a:ext cx="5829300" cy="4107283"/>
          </a:xfrm>
          <a:prstGeom prst="rect">
            <a:avLst/>
          </a:prstGeom>
        </p:spPr>
      </p:pic>
      <p:sp>
        <p:nvSpPr>
          <p:cNvPr id="12"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152049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27DD4F5B-0090-134D-82E6-61E0A3223785}" type="datetime1">
              <a:rPr lang="en-US" smtClean="0"/>
              <a:pPr/>
              <a:t>9/28/14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2901"/>
          <a:stretch/>
        </p:blipFill>
        <p:spPr>
          <a:xfrm rot="5400000">
            <a:off x="5891726" y="1502667"/>
            <a:ext cx="5674025" cy="4117325"/>
          </a:xfrm>
          <a:prstGeom prst="rect">
            <a:avLst/>
          </a:prstGeom>
        </p:spPr>
      </p:pic>
      <p:sp>
        <p:nvSpPr>
          <p:cNvPr id="12"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5" name="Picture 14"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69956" y="2096382"/>
            <a:ext cx="1819656" cy="3522853"/>
          </a:xfrm>
          <a:prstGeom prst="rect">
            <a:avLst/>
          </a:prstGeom>
        </p:spPr>
      </p:pic>
      <p:sp>
        <p:nvSpPr>
          <p:cNvPr id="16"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677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Metric with Picture">
    <p:bg bwMode="ltGray">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userDrawn="1"/>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23" name="Group 22"/>
          <p:cNvGrpSpPr/>
          <p:nvPr userDrawn="1"/>
        </p:nvGrpSpPr>
        <p:grpSpPr>
          <a:xfrm>
            <a:off x="0" y="0"/>
            <a:ext cx="12189398" cy="6858000"/>
            <a:chOff x="0" y="0"/>
            <a:chExt cx="12189398" cy="6858000"/>
          </a:xfrm>
        </p:grpSpPr>
        <p:sp>
          <p:nvSpPr>
            <p:cNvPr id="24" name="Rectangle 23"/>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ectangle 24"/>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Rectangle 25"/>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Rectangle 26"/>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smtClean="0"/>
              <a:t>XX</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78F0256C-D369-8A4C-8411-11896DB89319}" type="datetime1">
              <a:rPr lang="en-US" smtClean="0"/>
              <a:pPr/>
              <a:t>9/28/14</a:t>
            </a:fld>
            <a:endParaRPr lang="en-US"/>
          </a:p>
        </p:txBody>
      </p:sp>
      <p:sp>
        <p:nvSpPr>
          <p:cNvPr id="4" name="Footer Placeholder 3"/>
          <p:cNvSpPr>
            <a:spLocks noGrp="1"/>
          </p:cNvSpPr>
          <p:nvPr>
            <p:ph type="ftr" sz="quarter" idx="15"/>
          </p:nvPr>
        </p:nvSpPr>
        <p:spPr/>
        <p:txBody>
          <a:bodyPr/>
          <a:lstStyle>
            <a:lvl1pPr>
              <a:defRPr>
                <a:solidFill>
                  <a:schemeClr val="bg1"/>
                </a:solidFill>
              </a:defRPr>
            </a:lvl1pPr>
          </a:lstStyle>
          <a:p>
            <a:r>
              <a:rPr lang="en-US" smtClean="0"/>
              <a:t>Oracle Confidential – Internal/Restricted/Highly Restricted</a:t>
            </a:r>
            <a:endParaRPr lang="en-US"/>
          </a:p>
        </p:txBody>
      </p:sp>
      <p:sp>
        <p:nvSpPr>
          <p:cNvPr id="9" name="Slide Number Placeholder 8"/>
          <p:cNvSpPr>
            <a:spLocks noGrp="1"/>
          </p:cNvSpPr>
          <p:nvPr>
            <p:ph type="sldNum" sz="quarter" idx="16"/>
          </p:nvPr>
        </p:nvSpPr>
        <p:spPr/>
        <p:txBody>
          <a:bodyPr/>
          <a:lstStyle>
            <a:lvl1pPr>
              <a:defRPr>
                <a:solidFill>
                  <a:schemeClr val="bg1"/>
                </a:solidFill>
              </a:defRPr>
            </a:lvl1pPr>
          </a:lstStyle>
          <a:p>
            <a:fld id="{C51EAA63-D034-42AE-91FA-B13B9518C7BE}" type="slidenum">
              <a:rPr lang="en-US" smtClean="0"/>
              <a:pPr/>
              <a:t>‹#›</a:t>
            </a:fld>
            <a:endParaRPr lang="en-US"/>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30352" y="6263640"/>
            <a:ext cx="1889615" cy="594360"/>
          </a:xfrm>
          <a:prstGeom prst="rect">
            <a:avLst/>
          </a:prstGeom>
        </p:spPr>
      </p:pic>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a:t>
            </a:r>
            <a:r>
              <a:rPr sz="850" dirty="0" smtClean="0">
                <a:solidFill>
                  <a:schemeClr val="bg1"/>
                </a:solidFill>
              </a:rPr>
              <a:t>.  </a:t>
            </a:r>
            <a:endParaRPr sz="850" dirty="0">
              <a:solidFill>
                <a:schemeClr val="bg1"/>
              </a:solidFill>
            </a:endParaRPr>
          </a:p>
        </p:txBody>
      </p:sp>
    </p:spTree>
    <p:extLst>
      <p:ext uri="{BB962C8B-B14F-4D97-AF65-F5344CB8AC3E}">
        <p14:creationId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1B6DE-7F62-6F49-8072-EA3A0A2E1897}" type="datetime1">
              <a:rPr lang="en-US" smtClean="0"/>
              <a:pPr/>
              <a:t>9/28/14</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59788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0FF8B-BD82-D648-824F-86C6ABD33E32}" type="datetime1">
              <a:rPr lang="en-US" smtClean="0"/>
              <a:pPr/>
              <a:t>9/28/14</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3588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pic>
        <p:nvPicPr>
          <p:cNvPr id="6" name="Picture 5" descr="&quot;Hardware and Software Engineered to work together&quot; tagline in red and black"/>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860" y="2313432"/>
            <a:ext cx="6547104" cy="1832339"/>
          </a:xfrm>
          <a:prstGeom prst="rect">
            <a:avLst/>
          </a:prstGeom>
        </p:spPr>
      </p:pic>
      <p:sp>
        <p:nvSpPr>
          <p:cNvPr id="2" name="Date Placeholder 1"/>
          <p:cNvSpPr>
            <a:spLocks noGrp="1"/>
          </p:cNvSpPr>
          <p:nvPr>
            <p:ph type="dt" sz="half" idx="10"/>
          </p:nvPr>
        </p:nvSpPr>
        <p:spPr/>
        <p:txBody>
          <a:bodyPr/>
          <a:lstStyle/>
          <a:p>
            <a:fld id="{93EE18A7-1808-E840-B6D6-0630541C2DF5}" type="datetime1">
              <a:rPr lang="en-US" smtClean="0"/>
              <a:pPr/>
              <a:t>9/28/14</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709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Oracle Signature">
    <p:spTree>
      <p:nvGrpSpPr>
        <p:cNvPr id="1" name=""/>
        <p:cNvGrpSpPr/>
        <p:nvPr/>
      </p:nvGrpSpPr>
      <p:grpSpPr>
        <a:xfrm>
          <a:off x="0" y="0"/>
          <a:ext cx="0" cy="0"/>
          <a:chOff x="0" y="0"/>
          <a:chExt cx="0" cy="0"/>
        </a:xfrm>
      </p:grpSpPr>
      <p:pic>
        <p:nvPicPr>
          <p:cNvPr id="6" name="Picture 5" descr="Oracle Signature in red on white background. Light blue frame around perimete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03904" y="2808154"/>
            <a:ext cx="4581144" cy="641359"/>
          </a:xfrm>
          <a:prstGeom prst="rect">
            <a:avLst/>
          </a:prstGeom>
        </p:spPr>
      </p:pic>
      <p:grpSp>
        <p:nvGrpSpPr>
          <p:cNvPr id="12" name="Group 11"/>
          <p:cNvGrpSpPr/>
          <p:nvPr userDrawn="1"/>
        </p:nvGrpSpPr>
        <p:grpSpPr>
          <a:xfrm>
            <a:off x="0" y="0"/>
            <a:ext cx="12189398" cy="6858000"/>
            <a:chOff x="0" y="0"/>
            <a:chExt cx="12189398" cy="6858000"/>
          </a:xfrm>
        </p:grpSpPr>
        <p:sp>
          <p:nvSpPr>
            <p:cNvPr id="13" name="Rectangle 12"/>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ectangle 15"/>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343664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Java-Oracle Cobrand Logo">
    <p:bg bwMode="auto">
      <p:bgRef idx="1001">
        <a:schemeClr val="bg1"/>
      </p:bgRef>
    </p:bg>
    <p:spTree>
      <p:nvGrpSpPr>
        <p:cNvPr id="1" name=""/>
        <p:cNvGrpSpPr/>
        <p:nvPr/>
      </p:nvGrpSpPr>
      <p:grpSpPr>
        <a:xfrm>
          <a:off x="0" y="0"/>
          <a:ext cx="0" cy="0"/>
          <a:chOff x="0" y="0"/>
          <a:chExt cx="0" cy="0"/>
        </a:xfrm>
      </p:grpSpPr>
      <p:pic>
        <p:nvPicPr>
          <p:cNvPr id="4" name="Picture 3" descr="Horizontal Java-Oracle co-branded logo in white on blue staging background. Light blue frame around perimete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white">
          <a:xfrm>
            <a:off x="111124" y="63403"/>
            <a:ext cx="11966576" cy="6731196"/>
          </a:xfrm>
          <a:prstGeom prst="rect">
            <a:avLst/>
          </a:prstGeom>
        </p:spPr>
      </p:pic>
      <p:grpSp>
        <p:nvGrpSpPr>
          <p:cNvPr id="10" name="Group 9"/>
          <p:cNvGrpSpPr/>
          <p:nvPr userDrawn="1"/>
        </p:nvGrpSpPr>
        <p:grpSpPr>
          <a:xfrm>
            <a:off x="0" y="0"/>
            <a:ext cx="12189398" cy="6858000"/>
            <a:chOff x="0" y="0"/>
            <a:chExt cx="12189398" cy="6858000"/>
          </a:xfrm>
        </p:grpSpPr>
        <p:sp>
          <p:nvSpPr>
            <p:cNvPr id="12" name="Rectangle 11"/>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pic>
        <p:nvPicPr>
          <p:cNvPr id="9" name="Picture 8" descr="java-oracle-cobrand-logo-ppt-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89212" y="1570252"/>
            <a:ext cx="6781588" cy="2546850"/>
          </a:xfrm>
          <a:prstGeom prst="rect">
            <a:avLst/>
          </a:prstGeom>
        </p:spPr>
      </p:pic>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7F9EA8-D413-B34E-B88E-154BC419E737}" type="datetime1">
              <a:rPr lang="en-US" smtClean="0"/>
              <a:pPr/>
              <a:t>9/28/14</a:t>
            </a:fld>
            <a:endParaRPr lang="en-US"/>
          </a:p>
        </p:txBody>
      </p:sp>
      <p:sp>
        <p:nvSpPr>
          <p:cNvPr id="8" name="Footer Placeholder 7"/>
          <p:cNvSpPr>
            <a:spLocks noGrp="1"/>
          </p:cNvSpPr>
          <p:nvPr>
            <p:ph type="ftr" sz="quarter" idx="11"/>
          </p:nvPr>
        </p:nvSpPr>
        <p:spPr/>
        <p:txBody>
          <a:body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p14="http://schemas.microsoft.com/office/powerpoint/2010/main" val="386218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bwMode="ltGray">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A2EC97F-CABC-6343-B2BD-1C085065BBCB}" type="datetime1">
              <a:rPr lang="en-US" smtClean="0"/>
              <a:pPr/>
              <a:t>9/28/14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30352" y="6263640"/>
            <a:ext cx="1889615" cy="594360"/>
          </a:xfrm>
          <a:prstGeom prst="rect">
            <a:avLst/>
          </a:prstGeom>
        </p:spPr>
      </p:pic>
      <p:sp>
        <p:nvSpPr>
          <p:cNvPr id="15" name="TextBox 14"/>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8402639-8889-4F40-978B-4BEA86F6C86D}" type="datetime1">
              <a:rPr lang="en-US" smtClean="0"/>
              <a:pPr/>
              <a:t>9/28/14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bwMode="ltGray">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3D7866D-9BE3-684D-91FB-7360592777BE}" type="datetime1">
              <a:rPr lang="en-US" smtClean="0"/>
              <a:pPr/>
              <a:t>9/28/14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30352" y="6263640"/>
            <a:ext cx="1889615" cy="594360"/>
          </a:xfrm>
          <a:prstGeom prst="rect">
            <a:avLst/>
          </a:prstGeom>
        </p:spPr>
      </p:pic>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val="4070003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9026026-BD19-4A4B-8146-6CD79964D2C2}" type="datetime1">
              <a:rPr lang="en-US" smtClean="0"/>
              <a:pPr/>
              <a:t>9/28/14</a:t>
            </a:fld>
            <a:endParaRPr lang="en-US"/>
          </a:p>
        </p:txBody>
      </p:sp>
      <p:sp>
        <p:nvSpPr>
          <p:cNvPr id="8" name="Footer Placeholder 7"/>
          <p:cNvSpPr>
            <a:spLocks noGrp="1"/>
          </p:cNvSpPr>
          <p:nvPr>
            <p:ph type="ftr" sz="quarter" idx="11"/>
          </p:nvPr>
        </p:nvSpPr>
        <p:spPr/>
        <p:txBody>
          <a:body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7247A0-B863-904F-B4B9-A3A37650C0AD}" type="datetime1">
              <a:rPr lang="en-US" smtClean="0"/>
              <a:pPr/>
              <a:t>9/28/14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Date Placeholder 3"/>
          <p:cNvSpPr>
            <a:spLocks noGrp="1"/>
          </p:cNvSpPr>
          <p:nvPr>
            <p:ph type="dt" sz="half" idx="10"/>
          </p:nvPr>
        </p:nvSpPr>
        <p:spPr/>
        <p:txBody>
          <a:bodyPr/>
          <a:lstStyle/>
          <a:p>
            <a:fld id="{E0E89226-C314-5B4E-9753-4D0EFC64862D}" type="datetime1">
              <a:rPr lang="en-US" smtClean="0"/>
              <a:pPr/>
              <a:t>9/28/14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FBC539-573E-D645-A490-04E6350381A6}" type="datetime1">
              <a:rPr lang="en-US" smtClean="0"/>
              <a:pPr/>
              <a:t>9/28/14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theme" Target="../theme/theme1.xml"/><Relationship Id="rId4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ectangle 8"/>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178808"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4E9DE412-2E75-7845-852C-889E047CB643}" type="datetime1">
              <a:rPr lang="en-US" smtClean="0"/>
              <a:pPr/>
              <a:t>9/28/14</a:t>
            </a:fld>
            <a:endParaRPr lang="en-US"/>
          </a:p>
        </p:txBody>
      </p:sp>
      <p:sp>
        <p:nvSpPr>
          <p:cNvPr id="5" name="Footer Placeholder 4"/>
          <p:cNvSpPr>
            <a:spLocks noGrp="1"/>
          </p:cNvSpPr>
          <p:nvPr>
            <p:ph type="ftr" sz="quarter" idx="3"/>
          </p:nvPr>
        </p:nvSpPr>
        <p:spPr>
          <a:xfrm>
            <a:off x="8622792" y="6556248"/>
            <a:ext cx="2743200" cy="182880"/>
          </a:xfrm>
          <a:prstGeom prst="rect">
            <a:avLst/>
          </a:prstGeom>
        </p:spPr>
        <p:txBody>
          <a:bodyPr vert="horz" wrap="none" lIns="0" tIns="0" rIns="0" bIns="0" rtlCol="0" anchor="ctr" anchorCtr="0">
            <a:noAutofit/>
          </a:bodyPr>
          <a:lstStyle>
            <a:lvl1pPr algn="l">
              <a:defRPr sz="850">
                <a:solidFill>
                  <a:schemeClr val="tx1"/>
                </a:solidFill>
              </a:defRPr>
            </a:lvl1pPr>
          </a:lstStyle>
          <a:p>
            <a:r>
              <a:rPr lang="en-US" dirty="0" smtClean="0"/>
              <a:t>Oracle Confidential – Internal/Restricted/Highly Restricted</a:t>
            </a:r>
            <a:endParaRPr lang="en-US" dirty="0"/>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pPr/>
              <a:t>‹#›</a:t>
            </a:fld>
            <a:endParaRPr lang="en-US"/>
          </a:p>
        </p:txBody>
      </p:sp>
      <p:sp>
        <p:nvSpPr>
          <p:cNvPr id="14" name="TextBox 13"/>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pic>
        <p:nvPicPr>
          <p:cNvPr id="17" name="Picture 16" descr="Horizontal JavaOne-Oracle co-branded logo in white on blue staging background."/>
          <p:cNvPicPr>
            <a:picLocks noChangeAspect="1"/>
          </p:cNvPicPr>
          <p:nvPr/>
        </p:nvPicPr>
        <p:blipFill>
          <a:blip r:embed="rId42" cstate="print">
            <a:extLst>
              <a:ext uri="{28A0092B-C50C-407E-A947-70E740481C1C}">
                <a14:useLocalDpi xmlns:a14="http://schemas.microsoft.com/office/drawing/2010/main"/>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4" r:id="rId4"/>
    <p:sldLayoutId id="2147483692" r:id="rId5"/>
    <p:sldLayoutId id="2147483650" r:id="rId6"/>
    <p:sldLayoutId id="2147483663" r:id="rId7"/>
    <p:sldLayoutId id="2147483686" r:id="rId8"/>
    <p:sldLayoutId id="2147483651" r:id="rId9"/>
    <p:sldLayoutId id="2147483665" r:id="rId10"/>
    <p:sldLayoutId id="2147483669" r:id="rId11"/>
    <p:sldLayoutId id="2147483689"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93" r:id="rId23"/>
    <p:sldLayoutId id="2147483655" r:id="rId24"/>
    <p:sldLayoutId id="2147483656" r:id="rId25"/>
    <p:sldLayoutId id="2147483657" r:id="rId26"/>
    <p:sldLayoutId id="2147483673" r:id="rId27"/>
    <p:sldLayoutId id="2147483674" r:id="rId28"/>
    <p:sldLayoutId id="2147483682" r:id="rId29"/>
    <p:sldLayoutId id="2147483684" r:id="rId30"/>
    <p:sldLayoutId id="2147483690" r:id="rId31"/>
    <p:sldLayoutId id="2147483691" r:id="rId32"/>
    <p:sldLayoutId id="2147483668" r:id="rId33"/>
    <p:sldLayoutId id="2147483675" r:id="rId34"/>
    <p:sldLayoutId id="2147483676" r:id="rId35"/>
    <p:sldLayoutId id="2147483667" r:id="rId36"/>
    <p:sldLayoutId id="2147483694" r:id="rId37"/>
    <p:sldLayoutId id="2147483661" r:id="rId38"/>
    <p:sldLayoutId id="2147483687" r:id="rId39"/>
    <p:sldLayoutId id="2147483659"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jpeg"/><Relationship Id="rId3"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jpeg"/><Relationship Id="rId3"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1" Type="http://schemas.openxmlformats.org/officeDocument/2006/relationships/image" Target="../media/image25.png"/><Relationship Id="rId12" Type="http://schemas.microsoft.com/office/2007/relationships/hdphoto" Target="../media/hdphoto2.wdp"/><Relationship Id="rId13" Type="http://schemas.openxmlformats.org/officeDocument/2006/relationships/image" Target="../media/image26.png"/><Relationship Id="rId14" Type="http://schemas.openxmlformats.org/officeDocument/2006/relationships/image" Target="../media/image27.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31.jpeg"/><Relationship Id="rId19" Type="http://schemas.openxmlformats.org/officeDocument/2006/relationships/image" Target="../media/image32.png"/><Relationship Id="rId1" Type="http://schemas.openxmlformats.org/officeDocument/2006/relationships/slideLayout" Target="../slideLayouts/slideLayout21.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s>
</file>

<file path=ppt/slides/_rels/slide4.xml.rels><?xml version="1.0" encoding="UTF-8" standalone="yes"?>
<Relationships xmlns="http://schemas.openxmlformats.org/package/2006/relationships"><Relationship Id="rId11" Type="http://schemas.openxmlformats.org/officeDocument/2006/relationships/image" Target="../media/image24.png"/><Relationship Id="rId12" Type="http://schemas.openxmlformats.org/officeDocument/2006/relationships/image" Target="../media/image25.png"/><Relationship Id="rId13" Type="http://schemas.microsoft.com/office/2007/relationships/hdphoto" Target="../media/hdphoto2.wdp"/><Relationship Id="rId14" Type="http://schemas.openxmlformats.org/officeDocument/2006/relationships/image" Target="../media/image26.png"/><Relationship Id="rId15" Type="http://schemas.openxmlformats.org/officeDocument/2006/relationships/image" Target="../media/image27.png"/><Relationship Id="rId16" Type="http://schemas.openxmlformats.org/officeDocument/2006/relationships/image" Target="../media/image28.png"/><Relationship Id="rId17" Type="http://schemas.openxmlformats.org/officeDocument/2006/relationships/image" Target="../media/image29.png"/><Relationship Id="rId18" Type="http://schemas.openxmlformats.org/officeDocument/2006/relationships/image" Target="../media/image30.png"/><Relationship Id="rId19" Type="http://schemas.openxmlformats.org/officeDocument/2006/relationships/image" Target="../media/image31.jpeg"/><Relationship Id="rId1" Type="http://schemas.openxmlformats.org/officeDocument/2006/relationships/slideLayout" Target="../slideLayouts/slideLayout21.xml"/><Relationship Id="rId2" Type="http://schemas.openxmlformats.org/officeDocument/2006/relationships/image" Target="../media/image32.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s>
</file>

<file path=ppt/slides/_rels/slide5.xml.rels><?xml version="1.0" encoding="UTF-8" standalone="yes"?>
<Relationships xmlns="http://schemas.openxmlformats.org/package/2006/relationships"><Relationship Id="rId11" Type="http://schemas.openxmlformats.org/officeDocument/2006/relationships/image" Target="../media/image24.png"/><Relationship Id="rId12" Type="http://schemas.openxmlformats.org/officeDocument/2006/relationships/image" Target="../media/image25.png"/><Relationship Id="rId13" Type="http://schemas.microsoft.com/office/2007/relationships/hdphoto" Target="../media/hdphoto2.wdp"/><Relationship Id="rId14" Type="http://schemas.openxmlformats.org/officeDocument/2006/relationships/image" Target="../media/image26.png"/><Relationship Id="rId15" Type="http://schemas.openxmlformats.org/officeDocument/2006/relationships/image" Target="../media/image27.png"/><Relationship Id="rId16" Type="http://schemas.openxmlformats.org/officeDocument/2006/relationships/image" Target="../media/image28.png"/><Relationship Id="rId17" Type="http://schemas.openxmlformats.org/officeDocument/2006/relationships/image" Target="../media/image29.png"/><Relationship Id="rId18" Type="http://schemas.openxmlformats.org/officeDocument/2006/relationships/image" Target="../media/image30.png"/><Relationship Id="rId19" Type="http://schemas.openxmlformats.org/officeDocument/2006/relationships/image" Target="../media/image31.jpeg"/><Relationship Id="rId1" Type="http://schemas.openxmlformats.org/officeDocument/2006/relationships/slideLayout" Target="../slideLayouts/slideLayout21.xml"/><Relationship Id="rId2" Type="http://schemas.openxmlformats.org/officeDocument/2006/relationships/image" Target="../media/image32.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jpeg"/><Relationship Id="rId3"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Internet of Things</a:t>
            </a:r>
            <a:br>
              <a:rPr lang="en-US" dirty="0" smtClean="0"/>
            </a:br>
            <a:r>
              <a:rPr lang="en-US" dirty="0" smtClean="0"/>
              <a:t>Security Architecture</a:t>
            </a:r>
            <a:endParaRPr lang="en-US" dirty="0"/>
          </a:p>
        </p:txBody>
      </p:sp>
      <p:sp>
        <p:nvSpPr>
          <p:cNvPr id="3" name="Subtitle 2"/>
          <p:cNvSpPr>
            <a:spLocks noGrp="1"/>
          </p:cNvSpPr>
          <p:nvPr>
            <p:ph type="subTitle" idx="1"/>
          </p:nvPr>
        </p:nvSpPr>
        <p:spPr/>
        <p:txBody>
          <a:bodyPr/>
          <a:lstStyle/>
          <a:p>
            <a:endParaRPr lang="en-US" dirty="0"/>
          </a:p>
        </p:txBody>
      </p:sp>
      <p:sp>
        <p:nvSpPr>
          <p:cNvPr id="6" name="Text Placeholder 5"/>
          <p:cNvSpPr>
            <a:spLocks noGrp="1"/>
          </p:cNvSpPr>
          <p:nvPr>
            <p:ph type="body" sz="quarter" idx="13"/>
          </p:nvPr>
        </p:nvSpPr>
        <p:spPr/>
        <p:txBody>
          <a:bodyPr/>
          <a:lstStyle/>
          <a:p>
            <a:r>
              <a:rPr lang="en-US" dirty="0" smtClean="0"/>
              <a:t>Noel Poore</a:t>
            </a:r>
            <a:endParaRPr lang="en-US" dirty="0"/>
          </a:p>
          <a:p>
            <a:r>
              <a:rPr lang="en-US" dirty="0" smtClean="0"/>
              <a:t>Architect</a:t>
            </a:r>
            <a:endParaRPr lang="en-US" dirty="0"/>
          </a:p>
          <a:p>
            <a:r>
              <a:rPr lang="en-US" dirty="0" smtClean="0"/>
              <a:t>Java Platform Group</a:t>
            </a:r>
            <a:endParaRPr lang="en-US" dirty="0"/>
          </a:p>
          <a:p>
            <a:r>
              <a:rPr lang="en-US" dirty="0" smtClean="0"/>
              <a:t>September 29</a:t>
            </a:r>
            <a:r>
              <a:rPr lang="en-US" dirty="0" smtClean="0"/>
              <a:t>, </a:t>
            </a:r>
            <a:r>
              <a:rPr lang="en-US" dirty="0" smtClean="0"/>
              <a:t>2014</a:t>
            </a:r>
            <a:endParaRPr lang="en-US" dirty="0"/>
          </a:p>
        </p:txBody>
      </p:sp>
      <p:pic>
        <p:nvPicPr>
          <p:cNvPr id="16" name="Picture 15" descr="Horizontal JavaOne-Oracle co-branded logo in white on blue staging background."/>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0352" y="6263640"/>
            <a:ext cx="1889615" cy="594360"/>
          </a:xfrm>
          <a:prstGeom prst="rect">
            <a:avLst/>
          </a:prstGeom>
        </p:spPr>
      </p:pic>
      <p:sp>
        <p:nvSpPr>
          <p:cNvPr id="10" name="TextBox 9"/>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a:t>
            </a:r>
            <a:r>
              <a:rPr sz="850" dirty="0" smtClean="0">
                <a:solidFill>
                  <a:schemeClr val="bg1"/>
                </a:solidFill>
              </a:rPr>
              <a:t>.  </a:t>
            </a:r>
            <a:endParaRPr sz="850" dirty="0">
              <a:solidFill>
                <a:schemeClr val="bg1"/>
              </a:solidFill>
            </a:endParaRPr>
          </a:p>
        </p:txBody>
      </p:sp>
      <p:sp>
        <p:nvSpPr>
          <p:cNvPr id="4" name="TextBox 3"/>
          <p:cNvSpPr txBox="1"/>
          <p:nvPr/>
        </p:nvSpPr>
        <p:spPr>
          <a:xfrm>
            <a:off x="1050761" y="118773"/>
            <a:ext cx="914400" cy="914400"/>
          </a:xfrm>
          <a:prstGeom prst="rect">
            <a:avLst/>
          </a:prstGeom>
          <a:noFill/>
        </p:spPr>
        <p:txBody>
          <a:bodyPr wrap="none" lIns="0" tIns="0" rIns="0" bIns="0" rtlCol="0">
            <a:noAutofit/>
          </a:bodyPr>
          <a:lstStyle/>
          <a:p>
            <a:pPr>
              <a:lnSpc>
                <a:spcPct val="90000"/>
              </a:lnSpc>
            </a:pPr>
            <a:endParaRPr lang="en-US" dirty="0" smtClean="0"/>
          </a:p>
        </p:txBody>
      </p:sp>
    </p:spTree>
    <p:extLst>
      <p:ext uri="{BB962C8B-B14F-4D97-AF65-F5344CB8AC3E}">
        <p14:creationId xmlns:p14="http://schemas.microsoft.com/office/powerpoint/2010/main" val="336776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IoT</a:t>
            </a:r>
            <a:r>
              <a:rPr lang="en-US" dirty="0"/>
              <a:t> Threats</a:t>
            </a:r>
          </a:p>
        </p:txBody>
      </p:sp>
      <p:sp>
        <p:nvSpPr>
          <p:cNvPr id="7" name="Rectangle 6"/>
          <p:cNvSpPr/>
          <p:nvPr/>
        </p:nvSpPr>
        <p:spPr bwMode="gray">
          <a:xfrm>
            <a:off x="8302597" y="1873650"/>
            <a:ext cx="3453999" cy="4199995"/>
          </a:xfrm>
          <a:prstGeom prst="rect">
            <a:avLst/>
          </a:prstGeom>
          <a:gradFill flip="none" rotWithShape="1">
            <a:gsLst>
              <a:gs pos="0">
                <a:schemeClr val="accent2">
                  <a:lumMod val="20000"/>
                  <a:lumOff val="80000"/>
                  <a:alpha val="52000"/>
                </a:schemeClr>
              </a:gs>
              <a:gs pos="100000">
                <a:srgbClr val="FFFFFF">
                  <a:alpha val="52000"/>
                </a:srgbClr>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3" name="Content Placeholder 2"/>
          <p:cNvSpPr>
            <a:spLocks noGrp="1"/>
          </p:cNvSpPr>
          <p:nvPr>
            <p:ph idx="1"/>
          </p:nvPr>
        </p:nvSpPr>
        <p:spPr>
          <a:xfrm>
            <a:off x="8530231" y="2076936"/>
            <a:ext cx="2986639" cy="3727774"/>
          </a:xfrm>
        </p:spPr>
        <p:txBody>
          <a:bodyPr/>
          <a:lstStyle/>
          <a:p>
            <a:pPr marL="0" indent="0">
              <a:buNone/>
            </a:pPr>
            <a:r>
              <a:rPr lang="en-US" b="1" dirty="0" smtClean="0"/>
              <a:t>Reconnaissance</a:t>
            </a:r>
          </a:p>
          <a:p>
            <a:r>
              <a:rPr lang="en-US" dirty="0" smtClean="0"/>
              <a:t>Physical network, PCAPs</a:t>
            </a:r>
          </a:p>
          <a:p>
            <a:r>
              <a:rPr lang="en-US" dirty="0" smtClean="0"/>
              <a:t>Devices, cameras</a:t>
            </a:r>
          </a:p>
          <a:p>
            <a:r>
              <a:rPr lang="en-US" dirty="0" smtClean="0"/>
              <a:t>Servers, applications</a:t>
            </a:r>
          </a:p>
          <a:p>
            <a:r>
              <a:rPr lang="en-US" dirty="0" smtClean="0"/>
              <a:t>Surveillance for cross-compromise</a:t>
            </a:r>
          </a:p>
          <a:p>
            <a:endParaRPr lang="en-US" dirty="0" smtClean="0"/>
          </a:p>
        </p:txBody>
      </p:sp>
      <p:sp>
        <p:nvSpPr>
          <p:cNvPr id="6" name="Text Placeholder 5"/>
          <p:cNvSpPr>
            <a:spLocks noGrp="1"/>
          </p:cNvSpPr>
          <p:nvPr>
            <p:ph type="body" sz="quarter" idx="13"/>
          </p:nvPr>
        </p:nvSpPr>
        <p:spPr/>
        <p:txBody>
          <a:bodyPr/>
          <a:lstStyle/>
          <a:p>
            <a:r>
              <a:rPr lang="en-US" dirty="0" smtClean="0"/>
              <a:t>An overview…</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10</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0157" y="1858843"/>
            <a:ext cx="7723384" cy="4108022"/>
          </a:xfrm>
          <a:prstGeom prst="rect">
            <a:avLst/>
          </a:prstGeom>
        </p:spPr>
      </p:pic>
      <p:sp>
        <p:nvSpPr>
          <p:cNvPr id="4" name="Oval 3"/>
          <p:cNvSpPr/>
          <p:nvPr/>
        </p:nvSpPr>
        <p:spPr bwMode="gray">
          <a:xfrm>
            <a:off x="2515940" y="2947488"/>
            <a:ext cx="1845021" cy="718900"/>
          </a:xfrm>
          <a:prstGeom prst="ellipse">
            <a:avLst/>
          </a:prstGeom>
          <a:solidFill>
            <a:srgbClr val="0000FF">
              <a:alpha val="5000"/>
            </a:srgbClr>
          </a:solidFill>
          <a:ln w="38100" cmpd="sng">
            <a:solidFill>
              <a:srgbClr val="0000F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Tree>
    <p:extLst>
      <p:ext uri="{BB962C8B-B14F-4D97-AF65-F5344CB8AC3E}">
        <p14:creationId xmlns:p14="http://schemas.microsoft.com/office/powerpoint/2010/main" val="24344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IoT</a:t>
            </a:r>
            <a:r>
              <a:rPr lang="en-US" dirty="0"/>
              <a:t> Threats</a:t>
            </a:r>
          </a:p>
        </p:txBody>
      </p:sp>
      <p:sp>
        <p:nvSpPr>
          <p:cNvPr id="7" name="Rectangle 6"/>
          <p:cNvSpPr/>
          <p:nvPr/>
        </p:nvSpPr>
        <p:spPr bwMode="gray">
          <a:xfrm>
            <a:off x="8302597" y="1873650"/>
            <a:ext cx="3453999" cy="4199995"/>
          </a:xfrm>
          <a:prstGeom prst="rect">
            <a:avLst/>
          </a:prstGeom>
          <a:gradFill flip="none" rotWithShape="1">
            <a:gsLst>
              <a:gs pos="0">
                <a:schemeClr val="accent2">
                  <a:lumMod val="20000"/>
                  <a:lumOff val="80000"/>
                  <a:alpha val="52000"/>
                </a:schemeClr>
              </a:gs>
              <a:gs pos="100000">
                <a:srgbClr val="FFFFFF">
                  <a:alpha val="52000"/>
                </a:srgbClr>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3" name="Content Placeholder 2"/>
          <p:cNvSpPr>
            <a:spLocks noGrp="1"/>
          </p:cNvSpPr>
          <p:nvPr>
            <p:ph idx="1"/>
          </p:nvPr>
        </p:nvSpPr>
        <p:spPr>
          <a:xfrm>
            <a:off x="8530231" y="2076936"/>
            <a:ext cx="2986639" cy="3727774"/>
          </a:xfrm>
        </p:spPr>
        <p:txBody>
          <a:bodyPr/>
          <a:lstStyle/>
          <a:p>
            <a:pPr marL="0" indent="0">
              <a:buNone/>
            </a:pPr>
            <a:r>
              <a:rPr lang="en-US" b="1" dirty="0" smtClean="0"/>
              <a:t>Info Disclosure</a:t>
            </a:r>
          </a:p>
          <a:p>
            <a:r>
              <a:rPr lang="en-US" dirty="0" err="1" smtClean="0"/>
              <a:t>Exfiltrate</a:t>
            </a:r>
            <a:r>
              <a:rPr lang="en-US" dirty="0" smtClean="0"/>
              <a:t> logs, app metadata, crypto keys, URL parameters</a:t>
            </a:r>
          </a:p>
          <a:p>
            <a:r>
              <a:rPr lang="en-US" dirty="0" smtClean="0"/>
              <a:t>SSL/TLS attacks</a:t>
            </a:r>
          </a:p>
          <a:p>
            <a:r>
              <a:rPr lang="en-US" dirty="0" smtClean="0"/>
              <a:t>Session hijacking</a:t>
            </a:r>
            <a:endParaRPr lang="en-US" dirty="0" smtClean="0"/>
          </a:p>
        </p:txBody>
      </p:sp>
      <p:sp>
        <p:nvSpPr>
          <p:cNvPr id="6" name="Text Placeholder 5"/>
          <p:cNvSpPr>
            <a:spLocks noGrp="1"/>
          </p:cNvSpPr>
          <p:nvPr>
            <p:ph type="body" sz="quarter" idx="13"/>
          </p:nvPr>
        </p:nvSpPr>
        <p:spPr/>
        <p:txBody>
          <a:bodyPr/>
          <a:lstStyle/>
          <a:p>
            <a:r>
              <a:rPr lang="en-US" dirty="0" smtClean="0"/>
              <a:t>An overview…</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11</a:t>
            </a:fld>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0157" y="1858843"/>
            <a:ext cx="7723384" cy="4108022"/>
          </a:xfrm>
          <a:prstGeom prst="rect">
            <a:avLst/>
          </a:prstGeom>
        </p:spPr>
      </p:pic>
      <p:sp>
        <p:nvSpPr>
          <p:cNvPr id="9" name="Oval 8"/>
          <p:cNvSpPr/>
          <p:nvPr/>
        </p:nvSpPr>
        <p:spPr bwMode="gray">
          <a:xfrm>
            <a:off x="3019127" y="3223064"/>
            <a:ext cx="1845021" cy="718900"/>
          </a:xfrm>
          <a:prstGeom prst="ellipse">
            <a:avLst/>
          </a:prstGeom>
          <a:solidFill>
            <a:srgbClr val="0000FF">
              <a:alpha val="5000"/>
            </a:srgbClr>
          </a:solidFill>
          <a:ln w="38100" cmpd="sng">
            <a:solidFill>
              <a:srgbClr val="0000F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Tree>
    <p:extLst>
      <p:ext uri="{BB962C8B-B14F-4D97-AF65-F5344CB8AC3E}">
        <p14:creationId xmlns:p14="http://schemas.microsoft.com/office/powerpoint/2010/main" val="308985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IoT</a:t>
            </a:r>
            <a:r>
              <a:rPr lang="en-US" dirty="0"/>
              <a:t> Threats</a:t>
            </a:r>
          </a:p>
        </p:txBody>
      </p:sp>
      <p:sp>
        <p:nvSpPr>
          <p:cNvPr id="7" name="Rectangle 6"/>
          <p:cNvSpPr/>
          <p:nvPr/>
        </p:nvSpPr>
        <p:spPr bwMode="gray">
          <a:xfrm>
            <a:off x="8302597" y="1873650"/>
            <a:ext cx="3453999" cy="4199995"/>
          </a:xfrm>
          <a:prstGeom prst="rect">
            <a:avLst/>
          </a:prstGeom>
          <a:gradFill flip="none" rotWithShape="1">
            <a:gsLst>
              <a:gs pos="0">
                <a:schemeClr val="accent2">
                  <a:lumMod val="20000"/>
                  <a:lumOff val="80000"/>
                  <a:alpha val="52000"/>
                </a:schemeClr>
              </a:gs>
              <a:gs pos="100000">
                <a:srgbClr val="FFFFFF">
                  <a:alpha val="52000"/>
                </a:srgbClr>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3" name="Content Placeholder 2"/>
          <p:cNvSpPr>
            <a:spLocks noGrp="1"/>
          </p:cNvSpPr>
          <p:nvPr>
            <p:ph idx="1"/>
          </p:nvPr>
        </p:nvSpPr>
        <p:spPr>
          <a:xfrm>
            <a:off x="8530231" y="2076936"/>
            <a:ext cx="2986639" cy="3727774"/>
          </a:xfrm>
        </p:spPr>
        <p:txBody>
          <a:bodyPr/>
          <a:lstStyle/>
          <a:p>
            <a:pPr marL="0" indent="0">
              <a:buNone/>
            </a:pPr>
            <a:r>
              <a:rPr lang="en-US" b="1" dirty="0" smtClean="0"/>
              <a:t>Device </a:t>
            </a:r>
            <a:r>
              <a:rPr lang="en-US" b="1" dirty="0" smtClean="0"/>
              <a:t>Spoof/MITM</a:t>
            </a:r>
            <a:endParaRPr lang="en-US" b="1" dirty="0" smtClean="0"/>
          </a:p>
          <a:p>
            <a:r>
              <a:rPr lang="en-US" dirty="0" smtClean="0"/>
              <a:t>Rogue CA, forged keys</a:t>
            </a:r>
          </a:p>
          <a:p>
            <a:r>
              <a:rPr lang="en-US" dirty="0" smtClean="0"/>
              <a:t>No Transport Encryption</a:t>
            </a:r>
          </a:p>
          <a:p>
            <a:r>
              <a:rPr lang="en-US" dirty="0" smtClean="0"/>
              <a:t>Failed/Improper </a:t>
            </a:r>
            <a:r>
              <a:rPr lang="en-US" dirty="0" smtClean="0"/>
              <a:t>(De)provisioning</a:t>
            </a:r>
          </a:p>
          <a:p>
            <a:endParaRPr lang="en-US" dirty="0" smtClean="0"/>
          </a:p>
        </p:txBody>
      </p:sp>
      <p:sp>
        <p:nvSpPr>
          <p:cNvPr id="6" name="Text Placeholder 5"/>
          <p:cNvSpPr>
            <a:spLocks noGrp="1"/>
          </p:cNvSpPr>
          <p:nvPr>
            <p:ph type="body" sz="quarter" idx="13"/>
          </p:nvPr>
        </p:nvSpPr>
        <p:spPr/>
        <p:txBody>
          <a:bodyPr/>
          <a:lstStyle/>
          <a:p>
            <a:r>
              <a:rPr lang="en-US" dirty="0" smtClean="0"/>
              <a:t>An overview…</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12</a:t>
            </a:fld>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0157" y="1858843"/>
            <a:ext cx="7723384" cy="4108022"/>
          </a:xfrm>
          <a:prstGeom prst="rect">
            <a:avLst/>
          </a:prstGeom>
        </p:spPr>
      </p:pic>
      <p:sp>
        <p:nvSpPr>
          <p:cNvPr id="9" name="Oval 8"/>
          <p:cNvSpPr/>
          <p:nvPr/>
        </p:nvSpPr>
        <p:spPr bwMode="gray">
          <a:xfrm>
            <a:off x="1461642" y="3726292"/>
            <a:ext cx="1845021" cy="718900"/>
          </a:xfrm>
          <a:prstGeom prst="ellipse">
            <a:avLst/>
          </a:prstGeom>
          <a:solidFill>
            <a:srgbClr val="0000FF">
              <a:alpha val="5000"/>
            </a:srgbClr>
          </a:solidFill>
          <a:ln w="38100" cmpd="sng">
            <a:solidFill>
              <a:srgbClr val="0000F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Tree>
    <p:extLst>
      <p:ext uri="{BB962C8B-B14F-4D97-AF65-F5344CB8AC3E}">
        <p14:creationId xmlns:p14="http://schemas.microsoft.com/office/powerpoint/2010/main" val="99139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IoT</a:t>
            </a:r>
            <a:r>
              <a:rPr lang="en-US" dirty="0"/>
              <a:t> Threats</a:t>
            </a:r>
          </a:p>
        </p:txBody>
      </p:sp>
      <p:sp>
        <p:nvSpPr>
          <p:cNvPr id="7" name="Rectangle 6"/>
          <p:cNvSpPr/>
          <p:nvPr/>
        </p:nvSpPr>
        <p:spPr bwMode="gray">
          <a:xfrm>
            <a:off x="8302597" y="1873650"/>
            <a:ext cx="3453999" cy="4199995"/>
          </a:xfrm>
          <a:prstGeom prst="rect">
            <a:avLst/>
          </a:prstGeom>
          <a:gradFill flip="none" rotWithShape="1">
            <a:gsLst>
              <a:gs pos="0">
                <a:schemeClr val="accent2">
                  <a:lumMod val="20000"/>
                  <a:lumOff val="80000"/>
                  <a:alpha val="52000"/>
                </a:schemeClr>
              </a:gs>
              <a:gs pos="100000">
                <a:srgbClr val="FFFFFF">
                  <a:alpha val="52000"/>
                </a:srgbClr>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3" name="Content Placeholder 2"/>
          <p:cNvSpPr>
            <a:spLocks noGrp="1"/>
          </p:cNvSpPr>
          <p:nvPr>
            <p:ph idx="1"/>
          </p:nvPr>
        </p:nvSpPr>
        <p:spPr>
          <a:xfrm>
            <a:off x="8530231" y="2076936"/>
            <a:ext cx="2986639" cy="3727774"/>
          </a:xfrm>
        </p:spPr>
        <p:txBody>
          <a:bodyPr/>
          <a:lstStyle/>
          <a:p>
            <a:pPr marL="0" indent="0">
              <a:buNone/>
            </a:pPr>
            <a:r>
              <a:rPr lang="en-US" b="1" dirty="0" smtClean="0"/>
              <a:t>Poor Management</a:t>
            </a:r>
            <a:endParaRPr lang="en-US" b="1" dirty="0" smtClean="0"/>
          </a:p>
          <a:p>
            <a:r>
              <a:rPr lang="en-US" dirty="0" smtClean="0"/>
              <a:t>Inappropriate security policy</a:t>
            </a:r>
            <a:endParaRPr lang="en-US" dirty="0" smtClean="0"/>
          </a:p>
          <a:p>
            <a:r>
              <a:rPr lang="en-US" dirty="0"/>
              <a:t>Unauthorized </a:t>
            </a:r>
            <a:r>
              <a:rPr lang="en-US" dirty="0" smtClean="0"/>
              <a:t>access</a:t>
            </a:r>
          </a:p>
          <a:p>
            <a:r>
              <a:rPr lang="en-US" dirty="0" smtClean="0"/>
              <a:t>Bad privilege </a:t>
            </a:r>
            <a:r>
              <a:rPr lang="en-US" dirty="0" err="1" smtClean="0"/>
              <a:t>assigments</a:t>
            </a:r>
            <a:endParaRPr lang="en-US" dirty="0" smtClean="0"/>
          </a:p>
          <a:p>
            <a:r>
              <a:rPr lang="en-US" dirty="0" smtClean="0"/>
              <a:t>Lack of security patching</a:t>
            </a:r>
            <a:endParaRPr lang="en-US" dirty="0" smtClean="0"/>
          </a:p>
          <a:p>
            <a:pPr marL="0" indent="0">
              <a:buNone/>
            </a:pPr>
            <a:endParaRPr lang="en-US" dirty="0" smtClean="0"/>
          </a:p>
        </p:txBody>
      </p:sp>
      <p:sp>
        <p:nvSpPr>
          <p:cNvPr id="6" name="Text Placeholder 5"/>
          <p:cNvSpPr>
            <a:spLocks noGrp="1"/>
          </p:cNvSpPr>
          <p:nvPr>
            <p:ph type="body" sz="quarter" idx="13"/>
          </p:nvPr>
        </p:nvSpPr>
        <p:spPr/>
        <p:txBody>
          <a:bodyPr/>
          <a:lstStyle/>
          <a:p>
            <a:r>
              <a:rPr lang="en-US" dirty="0" smtClean="0"/>
              <a:t>An overview…</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13</a:t>
            </a:fld>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0157" y="1858843"/>
            <a:ext cx="7723384" cy="4108022"/>
          </a:xfrm>
          <a:prstGeom prst="rect">
            <a:avLst/>
          </a:prstGeom>
        </p:spPr>
      </p:pic>
      <p:sp>
        <p:nvSpPr>
          <p:cNvPr id="9" name="Oval 8"/>
          <p:cNvSpPr/>
          <p:nvPr/>
        </p:nvSpPr>
        <p:spPr bwMode="gray">
          <a:xfrm>
            <a:off x="101683" y="3377445"/>
            <a:ext cx="1845021" cy="718900"/>
          </a:xfrm>
          <a:prstGeom prst="ellipse">
            <a:avLst/>
          </a:prstGeom>
          <a:solidFill>
            <a:srgbClr val="0000FF">
              <a:alpha val="5000"/>
            </a:srgbClr>
          </a:solidFill>
          <a:ln w="38100" cmpd="sng">
            <a:solidFill>
              <a:srgbClr val="0000F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Tree>
    <p:extLst>
      <p:ext uri="{BB962C8B-B14F-4D97-AF65-F5344CB8AC3E}">
        <p14:creationId xmlns:p14="http://schemas.microsoft.com/office/powerpoint/2010/main" val="243039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1EAA63-D034-42AE-91FA-B13B9518C7BE}" type="slidenum">
              <a:rPr lang="en-US" smtClean="0"/>
              <a:pPr/>
              <a:t>14</a:t>
            </a:fld>
            <a:endParaRPr lang="en-US"/>
          </a:p>
        </p:txBody>
      </p:sp>
      <p:sp>
        <p:nvSpPr>
          <p:cNvPr id="2" name="Title 1"/>
          <p:cNvSpPr>
            <a:spLocks noGrp="1"/>
          </p:cNvSpPr>
          <p:nvPr>
            <p:ph type="title"/>
          </p:nvPr>
        </p:nvSpPr>
        <p:spPr>
          <a:xfrm>
            <a:off x="444660" y="2500706"/>
            <a:ext cx="5606175" cy="1371899"/>
          </a:xfrm>
        </p:spPr>
        <p:txBody>
          <a:bodyPr/>
          <a:lstStyle/>
          <a:p>
            <a:r>
              <a:rPr lang="en-US" dirty="0" smtClean="0"/>
              <a:t>IoT Security </a:t>
            </a:r>
            <a:r>
              <a:rPr lang="en-US" dirty="0" smtClean="0"/>
              <a:t>Model</a:t>
            </a:r>
            <a:endParaRPr lang="en-US" dirty="0"/>
          </a:p>
        </p:txBody>
      </p:sp>
      <p:sp>
        <p:nvSpPr>
          <p:cNvPr id="3" name="Text Placeholder 2"/>
          <p:cNvSpPr>
            <a:spLocks noGrp="1"/>
          </p:cNvSpPr>
          <p:nvPr>
            <p:ph type="body" idx="1"/>
          </p:nvPr>
        </p:nvSpPr>
        <p:spPr>
          <a:xfrm>
            <a:off x="444660" y="3938980"/>
            <a:ext cx="5606175" cy="914599"/>
          </a:xfrm>
        </p:spPr>
        <p:txBody>
          <a:bodyPr/>
          <a:lstStyle/>
          <a:p>
            <a:r>
              <a:rPr lang="en-US" dirty="0" smtClean="0"/>
              <a:t>High level overview…</a:t>
            </a:r>
            <a:endParaRPr lang="en-US" dirty="0"/>
          </a:p>
          <a:p>
            <a:endParaRPr lang="en-US"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bright="-26000" contrast="50000"/>
                    </a14:imgEffect>
                  </a14:imgLayer>
                </a14:imgProps>
              </a:ext>
            </a:extLst>
          </a:blip>
          <a:stretch>
            <a:fillRect/>
          </a:stretch>
        </p:blipFill>
        <p:spPr>
          <a:xfrm>
            <a:off x="5753571" y="186413"/>
            <a:ext cx="6221571" cy="6221571"/>
          </a:xfrm>
          <a:prstGeom prst="rect">
            <a:avLst/>
          </a:prstGeom>
        </p:spPr>
      </p:pic>
    </p:spTree>
    <p:extLst>
      <p:ext uri="{BB962C8B-B14F-4D97-AF65-F5344CB8AC3E}">
        <p14:creationId xmlns:p14="http://schemas.microsoft.com/office/powerpoint/2010/main" val="298175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a:t>
            </a:r>
            <a:endParaRPr lang="en-US" dirty="0"/>
          </a:p>
        </p:txBody>
      </p:sp>
      <p:sp>
        <p:nvSpPr>
          <p:cNvPr id="3" name="Content Placeholder 2"/>
          <p:cNvSpPr>
            <a:spLocks noGrp="1"/>
          </p:cNvSpPr>
          <p:nvPr>
            <p:ph idx="1"/>
          </p:nvPr>
        </p:nvSpPr>
        <p:spPr/>
        <p:txBody>
          <a:bodyPr/>
          <a:lstStyle/>
          <a:p>
            <a:r>
              <a:rPr lang="en-US" dirty="0" smtClean="0"/>
              <a:t>Down to very small devices</a:t>
            </a:r>
          </a:p>
          <a:p>
            <a:pPr lvl="1"/>
            <a:r>
              <a:rPr lang="en-US" dirty="0" smtClean="0"/>
              <a:t>Can’t be too resource intensive</a:t>
            </a:r>
          </a:p>
          <a:p>
            <a:r>
              <a:rPr lang="en-US" dirty="0" smtClean="0"/>
              <a:t>To large numbers of devices</a:t>
            </a:r>
          </a:p>
          <a:p>
            <a:pPr lvl="1"/>
            <a:r>
              <a:rPr lang="en-US" dirty="0" smtClean="0"/>
              <a:t>Performance</a:t>
            </a:r>
          </a:p>
          <a:p>
            <a:pPr lvl="1"/>
            <a:r>
              <a:rPr lang="en-US" dirty="0" smtClean="0"/>
              <a:t>Comprehensibility &amp; manageability</a:t>
            </a:r>
          </a:p>
          <a:p>
            <a:r>
              <a:rPr lang="en-US" dirty="0" smtClean="0"/>
              <a:t>To different risk profiles</a:t>
            </a:r>
          </a:p>
          <a:p>
            <a:endParaRPr lang="en-US" dirty="0"/>
          </a:p>
          <a:p>
            <a:r>
              <a:rPr lang="en-US" dirty="0" smtClean="0"/>
              <a:t>One size doesn’t fit all</a:t>
            </a:r>
          </a:p>
          <a:p>
            <a:endParaRPr lang="en-US" dirty="0"/>
          </a:p>
        </p:txBody>
      </p:sp>
      <p:sp>
        <p:nvSpPr>
          <p:cNvPr id="6" name="Text Placeholder 5"/>
          <p:cNvSpPr>
            <a:spLocks noGrp="1"/>
          </p:cNvSpPr>
          <p:nvPr>
            <p:ph type="body" sz="quarter" idx="13"/>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15</a:t>
            </a:fld>
            <a:endParaRPr lang="en-US"/>
          </a:p>
        </p:txBody>
      </p:sp>
    </p:spTree>
    <p:extLst>
      <p:ext uri="{BB962C8B-B14F-4D97-AF65-F5344CB8AC3E}">
        <p14:creationId xmlns:p14="http://schemas.microsoft.com/office/powerpoint/2010/main" val="87104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Principles</a:t>
            </a:r>
            <a:endParaRPr lang="en-US" dirty="0"/>
          </a:p>
        </p:txBody>
      </p:sp>
      <p:sp>
        <p:nvSpPr>
          <p:cNvPr id="3" name="Content Placeholder 2"/>
          <p:cNvSpPr>
            <a:spLocks noGrp="1"/>
          </p:cNvSpPr>
          <p:nvPr>
            <p:ph idx="1"/>
          </p:nvPr>
        </p:nvSpPr>
        <p:spPr/>
        <p:txBody>
          <a:bodyPr/>
          <a:lstStyle/>
          <a:p>
            <a:r>
              <a:rPr lang="en-US" dirty="0" smtClean="0"/>
              <a:t>Use standards wherever possible</a:t>
            </a:r>
          </a:p>
          <a:p>
            <a:r>
              <a:rPr lang="en-US" dirty="0" smtClean="0"/>
              <a:t>Defense in depth</a:t>
            </a:r>
          </a:p>
          <a:p>
            <a:r>
              <a:rPr lang="en-US" dirty="0" smtClean="0"/>
              <a:t>All IoT applications run in a secure container</a:t>
            </a:r>
          </a:p>
          <a:p>
            <a:r>
              <a:rPr lang="en-US" dirty="0" smtClean="0"/>
              <a:t>All code is signed and only trusted code will be executed</a:t>
            </a:r>
          </a:p>
          <a:p>
            <a:r>
              <a:rPr lang="en-US" dirty="0" smtClean="0"/>
              <a:t>All communications are encrypted and authenticated</a:t>
            </a:r>
          </a:p>
          <a:p>
            <a:r>
              <a:rPr lang="en-US" dirty="0" smtClean="0"/>
              <a:t>All access to resources (devices, REST APIs, …) must be authenticated and authorized</a:t>
            </a:r>
            <a:endParaRPr lang="en-US" dirty="0"/>
          </a:p>
        </p:txBody>
      </p:sp>
      <p:sp>
        <p:nvSpPr>
          <p:cNvPr id="6" name="Text Placeholder 5"/>
          <p:cNvSpPr>
            <a:spLocks noGrp="1"/>
          </p:cNvSpPr>
          <p:nvPr>
            <p:ph type="body" sz="quarter" idx="13"/>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16</a:t>
            </a:fld>
            <a:endParaRPr lang="en-US"/>
          </a:p>
        </p:txBody>
      </p:sp>
    </p:spTree>
    <p:extLst>
      <p:ext uri="{BB962C8B-B14F-4D97-AF65-F5344CB8AC3E}">
        <p14:creationId xmlns:p14="http://schemas.microsoft.com/office/powerpoint/2010/main" val="401813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Endpoint Identity Management</a:t>
            </a:r>
            <a:endParaRPr lang="en-US" dirty="0"/>
          </a:p>
        </p:txBody>
      </p:sp>
      <p:sp>
        <p:nvSpPr>
          <p:cNvPr id="3" name="Content Placeholder 2"/>
          <p:cNvSpPr>
            <a:spLocks noGrp="1"/>
          </p:cNvSpPr>
          <p:nvPr>
            <p:ph idx="1"/>
          </p:nvPr>
        </p:nvSpPr>
        <p:spPr/>
        <p:txBody>
          <a:bodyPr/>
          <a:lstStyle/>
          <a:p>
            <a:r>
              <a:rPr lang="en-US" dirty="0" smtClean="0"/>
              <a:t>All endpoints (devices and applications) must be enrolled before they may participate in the IoT system</a:t>
            </a:r>
          </a:p>
          <a:p>
            <a:r>
              <a:rPr lang="en-US" dirty="0" smtClean="0"/>
              <a:t>The endpoint must either authenticate itself directly, or be vouched for by a previously enrolled gateway</a:t>
            </a:r>
          </a:p>
          <a:p>
            <a:pPr lvl="1"/>
            <a:r>
              <a:rPr lang="en-US" dirty="0" smtClean="0"/>
              <a:t>Configurable delegation of trust for different use cases</a:t>
            </a:r>
          </a:p>
          <a:p>
            <a:r>
              <a:rPr lang="en-US" dirty="0" smtClean="0"/>
              <a:t>Enrollment creates a unique endpoint identity and a trust relationship</a:t>
            </a:r>
          </a:p>
          <a:p>
            <a:r>
              <a:rPr lang="en-US" dirty="0" smtClean="0"/>
              <a:t>Safe end-of-life process</a:t>
            </a:r>
            <a:endParaRPr lang="en-US" dirty="0"/>
          </a:p>
        </p:txBody>
      </p:sp>
      <p:sp>
        <p:nvSpPr>
          <p:cNvPr id="6" name="Text Placeholder 5"/>
          <p:cNvSpPr>
            <a:spLocks noGrp="1"/>
          </p:cNvSpPr>
          <p:nvPr>
            <p:ph type="body" sz="quarter" idx="13"/>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17</a:t>
            </a:fld>
            <a:endParaRPr lang="en-US"/>
          </a:p>
        </p:txBody>
      </p:sp>
    </p:spTree>
    <p:extLst>
      <p:ext uri="{BB962C8B-B14F-4D97-AF65-F5344CB8AC3E}">
        <p14:creationId xmlns:p14="http://schemas.microsoft.com/office/powerpoint/2010/main" val="35283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Policies</a:t>
            </a:r>
            <a:endParaRPr lang="en-US" dirty="0"/>
          </a:p>
        </p:txBody>
      </p:sp>
      <p:sp>
        <p:nvSpPr>
          <p:cNvPr id="3" name="Content Placeholder 2"/>
          <p:cNvSpPr>
            <a:spLocks noGrp="1"/>
          </p:cNvSpPr>
          <p:nvPr>
            <p:ph idx="1"/>
          </p:nvPr>
        </p:nvSpPr>
        <p:spPr/>
        <p:txBody>
          <a:bodyPr/>
          <a:lstStyle/>
          <a:p>
            <a:r>
              <a:rPr lang="en-US" dirty="0" smtClean="0"/>
              <a:t>Enrollment policy</a:t>
            </a:r>
          </a:p>
          <a:p>
            <a:pPr lvl="1"/>
            <a:r>
              <a:rPr lang="en-US" dirty="0" smtClean="0"/>
              <a:t>Do you want this endpoint in your system?</a:t>
            </a:r>
          </a:p>
          <a:p>
            <a:r>
              <a:rPr lang="en-US" dirty="0" smtClean="0"/>
              <a:t>Compliance policy</a:t>
            </a:r>
          </a:p>
          <a:p>
            <a:pPr lvl="1"/>
            <a:r>
              <a:rPr lang="en-US" dirty="0" smtClean="0"/>
              <a:t>Do you still want this endpoint in your system?</a:t>
            </a:r>
          </a:p>
          <a:p>
            <a:r>
              <a:rPr lang="en-US" dirty="0" smtClean="0"/>
              <a:t>Endpoint policy</a:t>
            </a:r>
          </a:p>
          <a:p>
            <a:pPr lvl="1"/>
            <a:r>
              <a:rPr lang="en-US" dirty="0" smtClean="0"/>
              <a:t>What actions is this endpoint authorized to perform</a:t>
            </a:r>
          </a:p>
        </p:txBody>
      </p:sp>
      <p:sp>
        <p:nvSpPr>
          <p:cNvPr id="6" name="Text Placeholder 5"/>
          <p:cNvSpPr>
            <a:spLocks noGrp="1"/>
          </p:cNvSpPr>
          <p:nvPr>
            <p:ph type="body" sz="quarter" idx="13"/>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18</a:t>
            </a:fld>
            <a:endParaRPr lang="en-US"/>
          </a:p>
        </p:txBody>
      </p:sp>
    </p:spTree>
    <p:extLst>
      <p:ext uri="{BB962C8B-B14F-4D97-AF65-F5344CB8AC3E}">
        <p14:creationId xmlns:p14="http://schemas.microsoft.com/office/powerpoint/2010/main" val="11175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Policies</a:t>
            </a:r>
            <a:endParaRPr lang="en-US" dirty="0"/>
          </a:p>
        </p:txBody>
      </p:sp>
      <p:sp>
        <p:nvSpPr>
          <p:cNvPr id="3" name="Content Placeholder 2"/>
          <p:cNvSpPr>
            <a:spLocks noGrp="1"/>
          </p:cNvSpPr>
          <p:nvPr>
            <p:ph idx="1"/>
          </p:nvPr>
        </p:nvSpPr>
        <p:spPr/>
        <p:txBody>
          <a:bodyPr/>
          <a:lstStyle/>
          <a:p>
            <a:r>
              <a:rPr lang="en-US" dirty="0" smtClean="0"/>
              <a:t>Direct enrollment</a:t>
            </a:r>
          </a:p>
          <a:p>
            <a:pPr lvl="1"/>
            <a:r>
              <a:rPr lang="en-US" dirty="0" smtClean="0"/>
              <a:t>How many enrollment attempts are allowed?</a:t>
            </a:r>
          </a:p>
          <a:p>
            <a:pPr lvl="1"/>
            <a:r>
              <a:rPr lang="en-US" dirty="0" smtClean="0"/>
              <a:t>Time period before onboarding expires?</a:t>
            </a:r>
          </a:p>
          <a:p>
            <a:pPr lvl="1"/>
            <a:r>
              <a:rPr lang="en-US" dirty="0" smtClean="0"/>
              <a:t>Time period when enrollment allowed?</a:t>
            </a:r>
          </a:p>
          <a:p>
            <a:r>
              <a:rPr lang="en-US" dirty="0" smtClean="0"/>
              <a:t>Indirect enrollment</a:t>
            </a:r>
          </a:p>
          <a:p>
            <a:pPr lvl="1"/>
            <a:r>
              <a:rPr lang="en-US" dirty="0"/>
              <a:t>Configurable delegation of trust to gateways</a:t>
            </a:r>
          </a:p>
          <a:p>
            <a:pPr lvl="2"/>
            <a:r>
              <a:rPr lang="en-US" dirty="0"/>
              <a:t>E.g. is a gateway allowed to onboard and enroll new devices?</a:t>
            </a:r>
          </a:p>
          <a:p>
            <a:pPr lvl="1"/>
            <a:r>
              <a:rPr lang="en-US" dirty="0"/>
              <a:t>How many devices of what types?</a:t>
            </a:r>
          </a:p>
          <a:p>
            <a:pPr lvl="1"/>
            <a:r>
              <a:rPr lang="en-US" dirty="0" smtClean="0"/>
              <a:t>Which/how many </a:t>
            </a:r>
            <a:r>
              <a:rPr lang="en-US" dirty="0"/>
              <a:t>application endpoints are allowed</a:t>
            </a:r>
            <a:r>
              <a:rPr lang="en-US" dirty="0" smtClean="0"/>
              <a:t>?</a:t>
            </a:r>
            <a:endParaRPr lang="en-US" dirty="0"/>
          </a:p>
          <a:p>
            <a:pPr lvl="1"/>
            <a:endParaRPr lang="en-US" dirty="0" smtClean="0"/>
          </a:p>
        </p:txBody>
      </p:sp>
      <p:sp>
        <p:nvSpPr>
          <p:cNvPr id="6" name="Text Placeholder 5"/>
          <p:cNvSpPr>
            <a:spLocks noGrp="1"/>
          </p:cNvSpPr>
          <p:nvPr>
            <p:ph type="body" sz="quarter" idx="13"/>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19</a:t>
            </a:fld>
            <a:endParaRPr lang="en-US"/>
          </a:p>
        </p:txBody>
      </p:sp>
    </p:spTree>
    <p:extLst>
      <p:ext uri="{BB962C8B-B14F-4D97-AF65-F5344CB8AC3E}">
        <p14:creationId xmlns:p14="http://schemas.microsoft.com/office/powerpoint/2010/main" val="93859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1EAA63-D034-42AE-91FA-B13B9518C7BE}" type="slidenum">
              <a:rPr lang="en-US" smtClean="0"/>
              <a:pPr/>
              <a:t>2</a:t>
            </a:fld>
            <a:endParaRPr lang="en-US"/>
          </a:p>
        </p:txBody>
      </p:sp>
      <p:sp>
        <p:nvSpPr>
          <p:cNvPr id="2" name="Title 1"/>
          <p:cNvSpPr>
            <a:spLocks noGrp="1"/>
          </p:cNvSpPr>
          <p:nvPr>
            <p:ph type="title"/>
          </p:nvPr>
        </p:nvSpPr>
        <p:spPr>
          <a:xfrm>
            <a:off x="444660" y="2500706"/>
            <a:ext cx="5606175" cy="1371899"/>
          </a:xfrm>
        </p:spPr>
        <p:txBody>
          <a:bodyPr/>
          <a:lstStyle/>
          <a:p>
            <a:r>
              <a:rPr lang="en-US" dirty="0" smtClean="0"/>
              <a:t>Oracle IoT </a:t>
            </a:r>
            <a:r>
              <a:rPr lang="en-US" dirty="0" smtClean="0"/>
              <a:t>Architecture</a:t>
            </a:r>
            <a:endParaRPr lang="en-US" dirty="0"/>
          </a:p>
        </p:txBody>
      </p:sp>
      <p:sp>
        <p:nvSpPr>
          <p:cNvPr id="3" name="Text Placeholder 2"/>
          <p:cNvSpPr>
            <a:spLocks noGrp="1"/>
          </p:cNvSpPr>
          <p:nvPr>
            <p:ph type="body" idx="1"/>
          </p:nvPr>
        </p:nvSpPr>
        <p:spPr>
          <a:xfrm>
            <a:off x="444660" y="3938980"/>
            <a:ext cx="5606175" cy="914599"/>
          </a:xfrm>
        </p:spPr>
        <p:txBody>
          <a:bodyPr/>
          <a:lstStyle/>
          <a:p>
            <a:r>
              <a:rPr lang="en-US" dirty="0" smtClean="0"/>
              <a:t>A quick overview…</a:t>
            </a:r>
            <a:endParaRPr lang="en-US" dirty="0"/>
          </a:p>
          <a:p>
            <a:endParaRPr lang="en-US"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bright="-26000" contrast="50000"/>
                    </a14:imgEffect>
                  </a14:imgLayer>
                </a14:imgProps>
              </a:ext>
            </a:extLst>
          </a:blip>
          <a:stretch>
            <a:fillRect/>
          </a:stretch>
        </p:blipFill>
        <p:spPr>
          <a:xfrm>
            <a:off x="5753571" y="186413"/>
            <a:ext cx="6221571" cy="6221571"/>
          </a:xfrm>
          <a:prstGeom prst="rect">
            <a:avLst/>
          </a:prstGeom>
        </p:spPr>
      </p:pic>
    </p:spTree>
    <p:extLst>
      <p:ext uri="{BB962C8B-B14F-4D97-AF65-F5344CB8AC3E}">
        <p14:creationId xmlns:p14="http://schemas.microsoft.com/office/powerpoint/2010/main" val="172692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Endpoint Policies</a:t>
            </a:r>
            <a:endParaRPr lang="en-US" dirty="0"/>
          </a:p>
        </p:txBody>
      </p:sp>
      <p:sp>
        <p:nvSpPr>
          <p:cNvPr id="3" name="Content Placeholder 2"/>
          <p:cNvSpPr>
            <a:spLocks noGrp="1"/>
          </p:cNvSpPr>
          <p:nvPr>
            <p:ph idx="1"/>
          </p:nvPr>
        </p:nvSpPr>
        <p:spPr/>
        <p:txBody>
          <a:bodyPr/>
          <a:lstStyle/>
          <a:p>
            <a:r>
              <a:rPr lang="en-US" dirty="0" smtClean="0"/>
              <a:t>Specify the allowable interactions between endpoints</a:t>
            </a:r>
          </a:p>
          <a:p>
            <a:pPr lvl="1"/>
            <a:r>
              <a:rPr lang="en-US" dirty="0" smtClean="0"/>
              <a:t>And with the data/messages they originate</a:t>
            </a:r>
          </a:p>
          <a:p>
            <a:r>
              <a:rPr lang="en-US" dirty="0" smtClean="0"/>
              <a:t>Specified via rules</a:t>
            </a:r>
          </a:p>
          <a:p>
            <a:r>
              <a:rPr lang="en-US" dirty="0" smtClean="0"/>
              <a:t>In plain English, the rules allow the following kinds of relationships</a:t>
            </a:r>
            <a:endParaRPr lang="en-US" dirty="0" smtClean="0"/>
          </a:p>
          <a:p>
            <a:pPr lvl="1"/>
            <a:r>
              <a:rPr lang="en-US" dirty="0" smtClean="0"/>
              <a:t>“Enterprise app x is allowed read access to all pulse </a:t>
            </a:r>
            <a:r>
              <a:rPr lang="en-US" dirty="0" err="1" smtClean="0"/>
              <a:t>oximeter</a:t>
            </a:r>
            <a:r>
              <a:rPr lang="en-US" dirty="0" smtClean="0"/>
              <a:t> devices”</a:t>
            </a:r>
          </a:p>
          <a:p>
            <a:pPr lvl="1"/>
            <a:r>
              <a:rPr lang="en-US" dirty="0" smtClean="0"/>
              <a:t>“IoT app y can access all thermostats on the same gateway”</a:t>
            </a:r>
          </a:p>
          <a:p>
            <a:pPr lvl="1"/>
            <a:r>
              <a:rPr lang="en-US" dirty="0" smtClean="0"/>
              <a:t>“IoT app z can send messages to dispatcher A”</a:t>
            </a:r>
          </a:p>
          <a:p>
            <a:r>
              <a:rPr lang="en-US" dirty="0" smtClean="0"/>
              <a:t>Enforced on device gateways as well as in the cloud service</a:t>
            </a:r>
          </a:p>
        </p:txBody>
      </p:sp>
      <p:sp>
        <p:nvSpPr>
          <p:cNvPr id="6" name="Text Placeholder 5"/>
          <p:cNvSpPr>
            <a:spLocks noGrp="1"/>
          </p:cNvSpPr>
          <p:nvPr>
            <p:ph type="body" sz="quarter" idx="13"/>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20</a:t>
            </a:fld>
            <a:endParaRPr lang="en-US"/>
          </a:p>
        </p:txBody>
      </p:sp>
    </p:spTree>
    <p:extLst>
      <p:ext uri="{BB962C8B-B14F-4D97-AF65-F5344CB8AC3E}">
        <p14:creationId xmlns:p14="http://schemas.microsoft.com/office/powerpoint/2010/main" val="359074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for Trusted Execution Environment</a:t>
            </a:r>
            <a:endParaRPr lang="en-US" dirty="0"/>
          </a:p>
        </p:txBody>
      </p:sp>
      <p:sp>
        <p:nvSpPr>
          <p:cNvPr id="3" name="Content Placeholder 2"/>
          <p:cNvSpPr>
            <a:spLocks noGrp="1"/>
          </p:cNvSpPr>
          <p:nvPr>
            <p:ph idx="1"/>
          </p:nvPr>
        </p:nvSpPr>
        <p:spPr/>
        <p:txBody>
          <a:bodyPr/>
          <a:lstStyle/>
          <a:p>
            <a:r>
              <a:rPr lang="en-US" dirty="0" smtClean="0"/>
              <a:t>Brings the benefits of Java to secure hardware</a:t>
            </a:r>
          </a:p>
          <a:p>
            <a:r>
              <a:rPr lang="en-US" dirty="0" smtClean="0"/>
              <a:t>Separates credentials and critical cryptographic activities from the rich OS</a:t>
            </a:r>
          </a:p>
          <a:p>
            <a:r>
              <a:rPr lang="en-US" dirty="0" smtClean="0"/>
              <a:t>Part of the solution for hardening devices and device gateways</a:t>
            </a:r>
          </a:p>
          <a:p>
            <a:r>
              <a:rPr lang="en-US" dirty="0" smtClean="0"/>
              <a:t>The IoT client platform is architected to integrate with TEE or a secure element</a:t>
            </a:r>
          </a:p>
          <a:p>
            <a:pPr lvl="1"/>
            <a:r>
              <a:rPr lang="en-US" dirty="0" smtClean="0"/>
              <a:t>Storage of sensitive information such as credentials and keys</a:t>
            </a:r>
          </a:p>
          <a:p>
            <a:pPr lvl="1"/>
            <a:r>
              <a:rPr lang="en-US" dirty="0" smtClean="0"/>
              <a:t>Performing sensitive crypto operations</a:t>
            </a:r>
          </a:p>
          <a:p>
            <a:r>
              <a:rPr lang="en-US" dirty="0" smtClean="0"/>
              <a:t>Several TEE sessions this week in the IoT track</a:t>
            </a:r>
            <a:endParaRPr lang="en-US" dirty="0"/>
          </a:p>
        </p:txBody>
      </p:sp>
      <p:sp>
        <p:nvSpPr>
          <p:cNvPr id="6" name="Text Placeholder 5"/>
          <p:cNvSpPr>
            <a:spLocks noGrp="1"/>
          </p:cNvSpPr>
          <p:nvPr>
            <p:ph type="body" sz="quarter" idx="13"/>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21</a:t>
            </a:fld>
            <a:endParaRPr lang="en-US"/>
          </a:p>
        </p:txBody>
      </p:sp>
    </p:spTree>
    <p:extLst>
      <p:ext uri="{BB962C8B-B14F-4D97-AF65-F5344CB8AC3E}">
        <p14:creationId xmlns:p14="http://schemas.microsoft.com/office/powerpoint/2010/main" val="182775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Security Session</a:t>
            </a:r>
            <a:br>
              <a:rPr lang="en-US" dirty="0" smtClean="0"/>
            </a:br>
            <a:endParaRPr lang="en-US" dirty="0"/>
          </a:p>
        </p:txBody>
      </p:sp>
      <p:sp>
        <p:nvSpPr>
          <p:cNvPr id="3" name="Content Placeholder 2"/>
          <p:cNvSpPr>
            <a:spLocks noGrp="1"/>
          </p:cNvSpPr>
          <p:nvPr>
            <p:ph idx="1"/>
          </p:nvPr>
        </p:nvSpPr>
        <p:spPr/>
        <p:txBody>
          <a:bodyPr/>
          <a:lstStyle/>
          <a:p>
            <a:r>
              <a:rPr lang="en-US" dirty="0"/>
              <a:t>Security and the Internet of Things: Preparing for the Internet of Stings [CON5948</a:t>
            </a:r>
            <a:r>
              <a:rPr lang="en-US" dirty="0" smtClean="0"/>
              <a:t>]</a:t>
            </a:r>
          </a:p>
          <a:p>
            <a:pPr lvl="1"/>
            <a:r>
              <a:rPr lang="en-US" dirty="0" smtClean="0"/>
              <a:t>Wednesday 11:30am Hilton Golden Gate 6/7/8</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22</a:t>
            </a:fld>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9536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23</a:t>
            </a:fld>
            <a:endParaRPr lang="en-US"/>
          </a:p>
        </p:txBody>
      </p:sp>
    </p:spTree>
    <p:extLst>
      <p:ext uri="{BB962C8B-B14F-4D97-AF65-F5344CB8AC3E}">
        <p14:creationId xmlns:p14="http://schemas.microsoft.com/office/powerpoint/2010/main" val="11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7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ounded Rectangle 112"/>
          <p:cNvSpPr/>
          <p:nvPr/>
        </p:nvSpPr>
        <p:spPr>
          <a:xfrm>
            <a:off x="2067095" y="3249785"/>
            <a:ext cx="1893421" cy="1157287"/>
          </a:xfrm>
          <a:prstGeom prst="roundRect">
            <a:avLst>
              <a:gd name="adj" fmla="val 5674"/>
            </a:avLst>
          </a:prstGeom>
          <a:gradFill flip="none" rotWithShape="1">
            <a:gsLst>
              <a:gs pos="0">
                <a:schemeClr val="bg1">
                  <a:alpha val="52000"/>
                </a:schemeClr>
              </a:gs>
              <a:gs pos="100000">
                <a:schemeClr val="bg1">
                  <a:alpha val="52000"/>
                </a:schemeClr>
              </a:gs>
              <a:gs pos="28000">
                <a:schemeClr val="bg1">
                  <a:lumMod val="65000"/>
                  <a:alpha val="52000"/>
                </a:schemeClr>
              </a:gs>
            </a:gsLst>
            <a:lin ang="16200000" scaled="0"/>
            <a:tileRect/>
          </a:gradFill>
          <a:ln w="28575" cmpd="sng">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2400" dirty="0"/>
          </a:p>
        </p:txBody>
      </p:sp>
      <p:sp>
        <p:nvSpPr>
          <p:cNvPr id="114" name="Rounded Rectangle 113"/>
          <p:cNvSpPr/>
          <p:nvPr/>
        </p:nvSpPr>
        <p:spPr>
          <a:xfrm>
            <a:off x="7414341" y="1761437"/>
            <a:ext cx="2580129" cy="3905203"/>
          </a:xfrm>
          <a:prstGeom prst="roundRect">
            <a:avLst>
              <a:gd name="adj" fmla="val 5674"/>
            </a:avLst>
          </a:prstGeom>
          <a:gradFill flip="none" rotWithShape="1">
            <a:gsLst>
              <a:gs pos="0">
                <a:schemeClr val="bg1">
                  <a:alpha val="52000"/>
                </a:schemeClr>
              </a:gs>
              <a:gs pos="100000">
                <a:schemeClr val="bg1">
                  <a:alpha val="52000"/>
                </a:schemeClr>
              </a:gs>
              <a:gs pos="28000">
                <a:schemeClr val="bg1">
                  <a:lumMod val="65000"/>
                  <a:alpha val="52000"/>
                </a:schemeClr>
              </a:gs>
            </a:gsLst>
            <a:lin ang="16200000" scaled="0"/>
            <a:tileRect/>
          </a:gradFill>
          <a:ln w="28575" cmpd="sng">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2400" dirty="0"/>
          </a:p>
        </p:txBody>
      </p:sp>
      <p:sp>
        <p:nvSpPr>
          <p:cNvPr id="2" name="Title 1"/>
          <p:cNvSpPr>
            <a:spLocks noGrp="1"/>
          </p:cNvSpPr>
          <p:nvPr>
            <p:ph type="title"/>
          </p:nvPr>
        </p:nvSpPr>
        <p:spPr>
          <a:xfrm>
            <a:off x="884023" y="182978"/>
            <a:ext cx="10771540" cy="707517"/>
          </a:xfrm>
        </p:spPr>
        <p:txBody>
          <a:bodyPr/>
          <a:lstStyle/>
          <a:p>
            <a:r>
              <a:rPr lang="en-US" dirty="0" smtClean="0"/>
              <a:t>Oracle IoT Architecture</a:t>
            </a:r>
            <a:endParaRPr lang="en-US" dirty="0"/>
          </a:p>
        </p:txBody>
      </p:sp>
      <p:cxnSp>
        <p:nvCxnSpPr>
          <p:cNvPr id="13" name="Straight Arrow Connector 12"/>
          <p:cNvCxnSpPr>
            <a:stCxn id="39" idx="1"/>
            <a:endCxn id="62" idx="3"/>
          </p:cNvCxnSpPr>
          <p:nvPr/>
        </p:nvCxnSpPr>
        <p:spPr>
          <a:xfrm flipH="1" flipV="1">
            <a:off x="3045560" y="2219290"/>
            <a:ext cx="2370777" cy="2201"/>
          </a:xfrm>
          <a:prstGeom prst="straightConnector1">
            <a:avLst/>
          </a:prstGeom>
          <a:ln>
            <a:solidFill>
              <a:srgbClr val="7F7F7F"/>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540861" y="2447420"/>
            <a:ext cx="1061158" cy="400109"/>
          </a:xfrm>
          <a:prstGeom prst="rect">
            <a:avLst/>
          </a:prstGeom>
          <a:noFill/>
        </p:spPr>
        <p:txBody>
          <a:bodyPr wrap="square" lIns="121899" tIns="60949" rIns="121899" bIns="60949" rtlCol="0">
            <a:spAutoFit/>
          </a:bodyPr>
          <a:lstStyle/>
          <a:p>
            <a:pPr algn="ctr"/>
            <a:r>
              <a:rPr lang="en-US" sz="900" b="1" dirty="0">
                <a:solidFill>
                  <a:schemeClr val="bg1">
                    <a:lumMod val="50000"/>
                  </a:schemeClr>
                </a:solidFill>
                <a:latin typeface="Arial"/>
                <a:cs typeface="Arial"/>
              </a:rPr>
              <a:t>Endpoint Management</a:t>
            </a:r>
          </a:p>
        </p:txBody>
      </p:sp>
      <p:sp>
        <p:nvSpPr>
          <p:cNvPr id="16" name="TextBox 15"/>
          <p:cNvSpPr txBox="1"/>
          <p:nvPr/>
        </p:nvSpPr>
        <p:spPr>
          <a:xfrm>
            <a:off x="7653131" y="3958266"/>
            <a:ext cx="842319" cy="400109"/>
          </a:xfrm>
          <a:prstGeom prst="rect">
            <a:avLst/>
          </a:prstGeom>
          <a:noFill/>
        </p:spPr>
        <p:txBody>
          <a:bodyPr wrap="none" lIns="121899" tIns="60949" rIns="121899" bIns="60949" rtlCol="0">
            <a:spAutoFit/>
          </a:bodyPr>
          <a:lstStyle/>
          <a:p>
            <a:pPr algn="ctr"/>
            <a:r>
              <a:rPr lang="en-US" sz="900" b="1" dirty="0">
                <a:solidFill>
                  <a:schemeClr val="bg1">
                    <a:lumMod val="50000"/>
                  </a:schemeClr>
                </a:solidFill>
                <a:latin typeface="Arial"/>
                <a:cs typeface="Arial"/>
              </a:rPr>
              <a:t>Messaging</a:t>
            </a:r>
            <a:br>
              <a:rPr lang="en-US" sz="900" b="1" dirty="0">
                <a:solidFill>
                  <a:schemeClr val="bg1">
                    <a:lumMod val="50000"/>
                  </a:schemeClr>
                </a:solidFill>
                <a:latin typeface="Arial"/>
                <a:cs typeface="Arial"/>
              </a:rPr>
            </a:br>
            <a:r>
              <a:rPr lang="en-US" sz="900" b="1" dirty="0">
                <a:solidFill>
                  <a:schemeClr val="bg1">
                    <a:lumMod val="50000"/>
                  </a:schemeClr>
                </a:solidFill>
                <a:latin typeface="Arial"/>
                <a:cs typeface="Arial"/>
              </a:rPr>
              <a:t>Proxy</a:t>
            </a:r>
          </a:p>
        </p:txBody>
      </p:sp>
      <p:pic>
        <p:nvPicPr>
          <p:cNvPr id="17" name="Picture 16" descr="eject5.png"/>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107123" y="4737925"/>
            <a:ext cx="598507" cy="557864"/>
          </a:xfrm>
          <a:prstGeom prst="rect">
            <a:avLst/>
          </a:prstGeom>
        </p:spPr>
      </p:pic>
      <p:pic>
        <p:nvPicPr>
          <p:cNvPr id="18" name="Picture 17" descr="data21.png"/>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766898" y="3413694"/>
            <a:ext cx="614787" cy="573039"/>
          </a:xfrm>
          <a:prstGeom prst="rect">
            <a:avLst/>
          </a:prstGeom>
        </p:spPr>
      </p:pic>
      <p:sp>
        <p:nvSpPr>
          <p:cNvPr id="19" name="TextBox 18"/>
          <p:cNvSpPr txBox="1"/>
          <p:nvPr/>
        </p:nvSpPr>
        <p:spPr>
          <a:xfrm>
            <a:off x="8909598" y="3990386"/>
            <a:ext cx="951295" cy="400109"/>
          </a:xfrm>
          <a:prstGeom prst="rect">
            <a:avLst/>
          </a:prstGeom>
          <a:noFill/>
        </p:spPr>
        <p:txBody>
          <a:bodyPr wrap="none" lIns="121899" tIns="60949" rIns="121899" bIns="60949" rtlCol="0">
            <a:spAutoFit/>
          </a:bodyPr>
          <a:lstStyle/>
          <a:p>
            <a:pPr algn="ctr"/>
            <a:r>
              <a:rPr lang="en-US" sz="900" b="1" dirty="0">
                <a:solidFill>
                  <a:schemeClr val="bg1">
                    <a:lumMod val="50000"/>
                  </a:schemeClr>
                </a:solidFill>
                <a:latin typeface="Arial"/>
                <a:cs typeface="Arial"/>
              </a:rPr>
              <a:t>Oracle Event</a:t>
            </a:r>
            <a:br>
              <a:rPr lang="en-US" sz="900" b="1" dirty="0">
                <a:solidFill>
                  <a:schemeClr val="bg1">
                    <a:lumMod val="50000"/>
                  </a:schemeClr>
                </a:solidFill>
                <a:latin typeface="Arial"/>
                <a:cs typeface="Arial"/>
              </a:rPr>
            </a:br>
            <a:r>
              <a:rPr lang="en-US" sz="900" b="1" dirty="0">
                <a:solidFill>
                  <a:schemeClr val="bg1">
                    <a:lumMod val="50000"/>
                  </a:schemeClr>
                </a:solidFill>
                <a:latin typeface="Arial"/>
                <a:cs typeface="Arial"/>
              </a:rPr>
              <a:t>Processing</a:t>
            </a:r>
          </a:p>
        </p:txBody>
      </p:sp>
      <p:pic>
        <p:nvPicPr>
          <p:cNvPr id="20" name="Picture 19" descr="security19.png"/>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681706" y="1847692"/>
            <a:ext cx="785170" cy="731853"/>
          </a:xfrm>
          <a:prstGeom prst="rect">
            <a:avLst/>
          </a:prstGeom>
        </p:spPr>
      </p:pic>
      <p:pic>
        <p:nvPicPr>
          <p:cNvPr id="21" name="Picture 20" descr="connections1.png"/>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a:off x="7860056" y="4826714"/>
            <a:ext cx="428468" cy="444420"/>
          </a:xfrm>
          <a:prstGeom prst="rect">
            <a:avLst/>
          </a:prstGeom>
        </p:spPr>
      </p:pic>
      <p:sp>
        <p:nvSpPr>
          <p:cNvPr id="22" name="TextBox 21"/>
          <p:cNvSpPr txBox="1"/>
          <p:nvPr/>
        </p:nvSpPr>
        <p:spPr>
          <a:xfrm>
            <a:off x="7577452" y="5244072"/>
            <a:ext cx="1051870" cy="400109"/>
          </a:xfrm>
          <a:prstGeom prst="rect">
            <a:avLst/>
          </a:prstGeom>
          <a:noFill/>
        </p:spPr>
        <p:txBody>
          <a:bodyPr wrap="square" lIns="121899" tIns="60949" rIns="121899" bIns="60949" rtlCol="0">
            <a:spAutoFit/>
          </a:bodyPr>
          <a:lstStyle/>
          <a:p>
            <a:pPr algn="ctr"/>
            <a:r>
              <a:rPr lang="en-US" sz="900" b="1" dirty="0">
                <a:solidFill>
                  <a:schemeClr val="bg1">
                    <a:lumMod val="50000"/>
                  </a:schemeClr>
                </a:solidFill>
                <a:latin typeface="Arial"/>
                <a:cs typeface="Arial"/>
              </a:rPr>
              <a:t>Device Management</a:t>
            </a:r>
          </a:p>
        </p:txBody>
      </p:sp>
      <p:pic>
        <p:nvPicPr>
          <p:cNvPr id="23" name="Picture 22" descr="database1.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150362" y="1989424"/>
            <a:ext cx="469767" cy="437867"/>
          </a:xfrm>
          <a:prstGeom prst="rect">
            <a:avLst/>
          </a:prstGeom>
        </p:spPr>
      </p:pic>
      <p:sp>
        <p:nvSpPr>
          <p:cNvPr id="24" name="TextBox 23"/>
          <p:cNvSpPr txBox="1"/>
          <p:nvPr/>
        </p:nvSpPr>
        <p:spPr>
          <a:xfrm>
            <a:off x="8875051" y="2469918"/>
            <a:ext cx="1037511" cy="538609"/>
          </a:xfrm>
          <a:prstGeom prst="rect">
            <a:avLst/>
          </a:prstGeom>
          <a:noFill/>
        </p:spPr>
        <p:txBody>
          <a:bodyPr wrap="square" lIns="121899" tIns="60949" rIns="121899" bIns="60949" rtlCol="0">
            <a:spAutoFit/>
          </a:bodyPr>
          <a:lstStyle/>
          <a:p>
            <a:pPr algn="ctr"/>
            <a:r>
              <a:rPr lang="en-US" sz="900" b="1" dirty="0">
                <a:solidFill>
                  <a:schemeClr val="bg1">
                    <a:lumMod val="50000"/>
                  </a:schemeClr>
                </a:solidFill>
                <a:latin typeface="Arial"/>
                <a:cs typeface="Arial"/>
              </a:rPr>
              <a:t>Oracle Database (12</a:t>
            </a:r>
            <a:r>
              <a:rPr lang="en-US" sz="900" b="1" i="1" dirty="0">
                <a:solidFill>
                  <a:schemeClr val="bg1">
                    <a:lumMod val="50000"/>
                  </a:schemeClr>
                </a:solidFill>
                <a:latin typeface="Arial"/>
                <a:cs typeface="Arial"/>
              </a:rPr>
              <a:t>c</a:t>
            </a:r>
            <a:r>
              <a:rPr lang="en-US" sz="900" b="1" dirty="0">
                <a:solidFill>
                  <a:schemeClr val="bg1">
                    <a:lumMod val="50000"/>
                  </a:schemeClr>
                </a:solidFill>
                <a:latin typeface="Arial"/>
                <a:cs typeface="Arial"/>
              </a:rPr>
              <a:t>)</a:t>
            </a:r>
          </a:p>
        </p:txBody>
      </p:sp>
      <p:sp>
        <p:nvSpPr>
          <p:cNvPr id="27" name="TextBox 26"/>
          <p:cNvSpPr txBox="1"/>
          <p:nvPr/>
        </p:nvSpPr>
        <p:spPr>
          <a:xfrm>
            <a:off x="2640826" y="3922834"/>
            <a:ext cx="617958" cy="400109"/>
          </a:xfrm>
          <a:prstGeom prst="rect">
            <a:avLst/>
          </a:prstGeom>
          <a:noFill/>
        </p:spPr>
        <p:txBody>
          <a:bodyPr wrap="none" lIns="121899" tIns="60949" rIns="121899" bIns="60949" rtlCol="0">
            <a:spAutoFit/>
          </a:bodyPr>
          <a:lstStyle/>
          <a:p>
            <a:pPr algn="ctr"/>
            <a:r>
              <a:rPr lang="en-US" sz="900" b="1" dirty="0">
                <a:solidFill>
                  <a:srgbClr val="7F7F7F"/>
                </a:solidFill>
                <a:latin typeface="Arial"/>
                <a:cs typeface="Arial"/>
              </a:rPr>
              <a:t>Java </a:t>
            </a:r>
            <a:br>
              <a:rPr lang="en-US" sz="900" b="1" dirty="0">
                <a:solidFill>
                  <a:srgbClr val="7F7F7F"/>
                </a:solidFill>
                <a:latin typeface="Arial"/>
                <a:cs typeface="Arial"/>
              </a:rPr>
            </a:br>
            <a:r>
              <a:rPr lang="en-US" sz="900" b="1" dirty="0">
                <a:solidFill>
                  <a:srgbClr val="7F7F7F"/>
                </a:solidFill>
                <a:latin typeface="Arial"/>
                <a:cs typeface="Arial"/>
              </a:rPr>
              <a:t>Device</a:t>
            </a:r>
          </a:p>
        </p:txBody>
      </p:sp>
      <p:sp>
        <p:nvSpPr>
          <p:cNvPr id="28" name="TextBox 27"/>
          <p:cNvSpPr txBox="1"/>
          <p:nvPr/>
        </p:nvSpPr>
        <p:spPr>
          <a:xfrm>
            <a:off x="2475807" y="5244072"/>
            <a:ext cx="765395" cy="400109"/>
          </a:xfrm>
          <a:prstGeom prst="rect">
            <a:avLst/>
          </a:prstGeom>
          <a:noFill/>
        </p:spPr>
        <p:txBody>
          <a:bodyPr wrap="none" lIns="121899" tIns="60949" rIns="121899" bIns="60949" rtlCol="0">
            <a:spAutoFit/>
          </a:bodyPr>
          <a:lstStyle/>
          <a:p>
            <a:pPr algn="ctr"/>
            <a:r>
              <a:rPr lang="en-US" sz="900" b="1" dirty="0">
                <a:solidFill>
                  <a:schemeClr val="tx1">
                    <a:lumMod val="65000"/>
                    <a:lumOff val="35000"/>
                  </a:schemeClr>
                </a:solidFill>
                <a:latin typeface="Arial"/>
                <a:cs typeface="Arial"/>
              </a:rPr>
              <a:t>Non-Java</a:t>
            </a:r>
            <a:br>
              <a:rPr lang="en-US" sz="900" b="1" dirty="0">
                <a:solidFill>
                  <a:schemeClr val="tx1">
                    <a:lumMod val="65000"/>
                    <a:lumOff val="35000"/>
                  </a:schemeClr>
                </a:solidFill>
                <a:latin typeface="Arial"/>
                <a:cs typeface="Arial"/>
              </a:rPr>
            </a:br>
            <a:r>
              <a:rPr lang="en-US" sz="900" b="1" dirty="0">
                <a:solidFill>
                  <a:schemeClr val="tx1">
                    <a:lumMod val="65000"/>
                    <a:lumOff val="35000"/>
                  </a:schemeClr>
                </a:solidFill>
                <a:latin typeface="Arial"/>
                <a:cs typeface="Arial"/>
              </a:rPr>
              <a:t>Device</a:t>
            </a:r>
          </a:p>
        </p:txBody>
      </p:sp>
      <p:pic>
        <p:nvPicPr>
          <p:cNvPr id="30" name="Picture 29" descr="antenna2.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047747" y="3500959"/>
            <a:ext cx="441652" cy="411660"/>
          </a:xfrm>
          <a:prstGeom prst="rect">
            <a:avLst/>
          </a:prstGeom>
        </p:spPr>
      </p:pic>
      <p:sp>
        <p:nvSpPr>
          <p:cNvPr id="31" name="TextBox 30"/>
          <p:cNvSpPr txBox="1"/>
          <p:nvPr/>
        </p:nvSpPr>
        <p:spPr>
          <a:xfrm>
            <a:off x="2503628" y="2447420"/>
            <a:ext cx="765395" cy="400109"/>
          </a:xfrm>
          <a:prstGeom prst="rect">
            <a:avLst/>
          </a:prstGeom>
          <a:noFill/>
        </p:spPr>
        <p:txBody>
          <a:bodyPr wrap="none" lIns="121899" tIns="60949" rIns="121899" bIns="60949" rtlCol="0">
            <a:spAutoFit/>
          </a:bodyPr>
          <a:lstStyle/>
          <a:p>
            <a:pPr algn="ctr"/>
            <a:r>
              <a:rPr lang="en-US" sz="900" b="1" dirty="0">
                <a:solidFill>
                  <a:schemeClr val="tx1">
                    <a:lumMod val="65000"/>
                    <a:lumOff val="35000"/>
                  </a:schemeClr>
                </a:solidFill>
                <a:latin typeface="Arial"/>
                <a:cs typeface="Arial"/>
              </a:rPr>
              <a:t>Non-Java</a:t>
            </a:r>
            <a:br>
              <a:rPr lang="en-US" sz="900" b="1" dirty="0">
                <a:solidFill>
                  <a:schemeClr val="tx1">
                    <a:lumMod val="65000"/>
                    <a:lumOff val="35000"/>
                  </a:schemeClr>
                </a:solidFill>
                <a:latin typeface="Arial"/>
                <a:cs typeface="Arial"/>
              </a:rPr>
            </a:br>
            <a:r>
              <a:rPr lang="en-US" sz="900" b="1" dirty="0">
                <a:solidFill>
                  <a:schemeClr val="tx1">
                    <a:lumMod val="65000"/>
                    <a:lumOff val="35000"/>
                  </a:schemeClr>
                </a:solidFill>
                <a:latin typeface="Arial"/>
                <a:cs typeface="Arial"/>
              </a:rPr>
              <a:t>Device</a:t>
            </a:r>
          </a:p>
        </p:txBody>
      </p:sp>
      <p:sp>
        <p:nvSpPr>
          <p:cNvPr id="32" name="TextBox 31"/>
          <p:cNvSpPr txBox="1"/>
          <p:nvPr/>
        </p:nvSpPr>
        <p:spPr>
          <a:xfrm>
            <a:off x="4850241" y="3919578"/>
            <a:ext cx="887192" cy="261611"/>
          </a:xfrm>
          <a:prstGeom prst="rect">
            <a:avLst/>
          </a:prstGeom>
          <a:noFill/>
        </p:spPr>
        <p:txBody>
          <a:bodyPr wrap="none" lIns="121899" tIns="60949" rIns="121899" bIns="60949" rtlCol="0">
            <a:spAutoFit/>
          </a:bodyPr>
          <a:lstStyle/>
          <a:p>
            <a:pPr algn="ctr"/>
            <a:r>
              <a:rPr lang="en-US" sz="900" b="1" dirty="0">
                <a:solidFill>
                  <a:schemeClr val="tx1">
                    <a:lumMod val="65000"/>
                    <a:lumOff val="35000"/>
                  </a:schemeClr>
                </a:solidFill>
                <a:latin typeface="Arial"/>
                <a:cs typeface="Arial"/>
              </a:rPr>
              <a:t>3G Network</a:t>
            </a:r>
          </a:p>
        </p:txBody>
      </p:sp>
      <p:pic>
        <p:nvPicPr>
          <p:cNvPr id="37" name="Picture 36" descr="wi1.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346201" y="3419690"/>
            <a:ext cx="585602" cy="545836"/>
          </a:xfrm>
          <a:prstGeom prst="rect">
            <a:avLst/>
          </a:prstGeom>
        </p:spPr>
      </p:pic>
      <p:sp>
        <p:nvSpPr>
          <p:cNvPr id="38" name="TextBox 37"/>
          <p:cNvSpPr txBox="1"/>
          <p:nvPr/>
        </p:nvSpPr>
        <p:spPr>
          <a:xfrm>
            <a:off x="4283682" y="3917301"/>
            <a:ext cx="630777" cy="261611"/>
          </a:xfrm>
          <a:prstGeom prst="rect">
            <a:avLst/>
          </a:prstGeom>
          <a:noFill/>
        </p:spPr>
        <p:txBody>
          <a:bodyPr wrap="none" lIns="121899" tIns="60949" rIns="121899" bIns="60949" rtlCol="0">
            <a:spAutoFit/>
          </a:bodyPr>
          <a:lstStyle/>
          <a:p>
            <a:pPr algn="ctr"/>
            <a:r>
              <a:rPr lang="en-US" sz="900" b="1" dirty="0">
                <a:solidFill>
                  <a:schemeClr val="tx1">
                    <a:lumMod val="65000"/>
                    <a:lumOff val="35000"/>
                  </a:schemeClr>
                </a:solidFill>
                <a:latin typeface="Arial"/>
                <a:cs typeface="Arial"/>
              </a:rPr>
              <a:t>WWAN</a:t>
            </a:r>
          </a:p>
        </p:txBody>
      </p:sp>
      <p:pic>
        <p:nvPicPr>
          <p:cNvPr id="39" name="Picture 38" descr="cloud127.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416339" y="1991081"/>
            <a:ext cx="494390" cy="460819"/>
          </a:xfrm>
          <a:prstGeom prst="rect">
            <a:avLst/>
          </a:prstGeom>
        </p:spPr>
      </p:pic>
      <p:sp>
        <p:nvSpPr>
          <p:cNvPr id="40" name="TextBox 39"/>
          <p:cNvSpPr txBox="1"/>
          <p:nvPr/>
        </p:nvSpPr>
        <p:spPr>
          <a:xfrm>
            <a:off x="5162234" y="2447420"/>
            <a:ext cx="976938" cy="400109"/>
          </a:xfrm>
          <a:prstGeom prst="rect">
            <a:avLst/>
          </a:prstGeom>
          <a:noFill/>
        </p:spPr>
        <p:txBody>
          <a:bodyPr wrap="none" lIns="121899" tIns="60949" rIns="121899" bIns="60949" rtlCol="0">
            <a:spAutoFit/>
          </a:bodyPr>
          <a:lstStyle/>
          <a:p>
            <a:pPr algn="ctr"/>
            <a:r>
              <a:rPr lang="en-US" sz="900" b="1" dirty="0">
                <a:solidFill>
                  <a:schemeClr val="tx1">
                    <a:lumMod val="65000"/>
                    <a:lumOff val="35000"/>
                  </a:schemeClr>
                </a:solidFill>
                <a:latin typeface="Arial"/>
                <a:cs typeface="Arial"/>
              </a:rPr>
              <a:t>3</a:t>
            </a:r>
            <a:r>
              <a:rPr lang="en-US" sz="900" b="1" baseline="30000" dirty="0">
                <a:solidFill>
                  <a:schemeClr val="tx1">
                    <a:lumMod val="65000"/>
                    <a:lumOff val="35000"/>
                  </a:schemeClr>
                </a:solidFill>
                <a:latin typeface="Arial"/>
                <a:cs typeface="Arial"/>
              </a:rPr>
              <a:t>rd</a:t>
            </a:r>
            <a:r>
              <a:rPr lang="en-US" sz="900" b="1" dirty="0">
                <a:solidFill>
                  <a:schemeClr val="tx1">
                    <a:lumMod val="65000"/>
                    <a:lumOff val="35000"/>
                  </a:schemeClr>
                </a:solidFill>
                <a:latin typeface="Arial"/>
                <a:cs typeface="Arial"/>
              </a:rPr>
              <a:t> Party</a:t>
            </a:r>
            <a:br>
              <a:rPr lang="en-US" sz="900" b="1" dirty="0">
                <a:solidFill>
                  <a:schemeClr val="tx1">
                    <a:lumMod val="65000"/>
                    <a:lumOff val="35000"/>
                  </a:schemeClr>
                </a:solidFill>
                <a:latin typeface="Arial"/>
                <a:cs typeface="Arial"/>
              </a:rPr>
            </a:br>
            <a:r>
              <a:rPr lang="en-US" sz="900" b="1" dirty="0">
                <a:solidFill>
                  <a:schemeClr val="tx1">
                    <a:lumMod val="65000"/>
                    <a:lumOff val="35000"/>
                  </a:schemeClr>
                </a:solidFill>
                <a:latin typeface="Arial"/>
                <a:cs typeface="Arial"/>
              </a:rPr>
              <a:t>Device Cloud</a:t>
            </a:r>
          </a:p>
        </p:txBody>
      </p:sp>
      <p:cxnSp>
        <p:nvCxnSpPr>
          <p:cNvPr id="45" name="Straight Arrow Connector 59"/>
          <p:cNvCxnSpPr>
            <a:stCxn id="37" idx="1"/>
            <a:endCxn id="56" idx="3"/>
          </p:cNvCxnSpPr>
          <p:nvPr/>
        </p:nvCxnSpPr>
        <p:spPr>
          <a:xfrm flipH="1" flipV="1">
            <a:off x="3307247" y="3675039"/>
            <a:ext cx="1038955" cy="17568"/>
          </a:xfrm>
          <a:prstGeom prst="straightConnector1">
            <a:avLst/>
          </a:prstGeom>
          <a:ln>
            <a:solidFill>
              <a:srgbClr val="7F7F7F"/>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59"/>
          <p:cNvCxnSpPr>
            <a:stCxn id="68" idx="1"/>
            <a:endCxn id="30" idx="3"/>
          </p:cNvCxnSpPr>
          <p:nvPr/>
        </p:nvCxnSpPr>
        <p:spPr>
          <a:xfrm flipH="1">
            <a:off x="5489398" y="3694232"/>
            <a:ext cx="1074512" cy="12557"/>
          </a:xfrm>
          <a:prstGeom prst="straightConnector1">
            <a:avLst/>
          </a:prstGeom>
          <a:ln>
            <a:solidFill>
              <a:srgbClr val="7F7F7F"/>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59"/>
          <p:cNvCxnSpPr>
            <a:stCxn id="68" idx="0"/>
            <a:endCxn id="39" idx="3"/>
          </p:cNvCxnSpPr>
          <p:nvPr/>
        </p:nvCxnSpPr>
        <p:spPr>
          <a:xfrm rot="16200000" flipV="1">
            <a:off x="5753835" y="2378385"/>
            <a:ext cx="1228744" cy="914956"/>
          </a:xfrm>
          <a:prstGeom prst="bentConnector2">
            <a:avLst/>
          </a:prstGeom>
          <a:ln>
            <a:solidFill>
              <a:srgbClr val="7F7F7F"/>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9"/>
          <p:cNvCxnSpPr>
            <a:stCxn id="18" idx="3"/>
            <a:endCxn id="23" idx="1"/>
          </p:cNvCxnSpPr>
          <p:nvPr/>
        </p:nvCxnSpPr>
        <p:spPr>
          <a:xfrm flipV="1">
            <a:off x="8381684" y="2208357"/>
            <a:ext cx="768678" cy="1491856"/>
          </a:xfrm>
          <a:prstGeom prst="bentConnector3">
            <a:avLst>
              <a:gd name="adj1" fmla="val 50000"/>
            </a:avLst>
          </a:prstGeom>
          <a:ln>
            <a:solidFill>
              <a:schemeClr val="bg1">
                <a:lumMod val="50000"/>
              </a:schemeClr>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9"/>
          <p:cNvCxnSpPr/>
          <p:nvPr/>
        </p:nvCxnSpPr>
        <p:spPr>
          <a:xfrm>
            <a:off x="8368033" y="3700215"/>
            <a:ext cx="657182" cy="5807"/>
          </a:xfrm>
          <a:prstGeom prst="straightConnector1">
            <a:avLst/>
          </a:prstGeom>
          <a:ln>
            <a:solidFill>
              <a:schemeClr val="bg1">
                <a:lumMod val="50000"/>
              </a:schemeClr>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9"/>
          <p:cNvCxnSpPr/>
          <p:nvPr/>
        </p:nvCxnSpPr>
        <p:spPr>
          <a:xfrm flipH="1">
            <a:off x="10554180" y="2898681"/>
            <a:ext cx="5095" cy="514961"/>
          </a:xfrm>
          <a:prstGeom prst="straightConnector1">
            <a:avLst/>
          </a:prstGeom>
          <a:ln>
            <a:solidFill>
              <a:schemeClr val="bg1">
                <a:lumMod val="50000"/>
              </a:schemeClr>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9"/>
          <p:cNvCxnSpPr>
            <a:stCxn id="23" idx="3"/>
            <a:endCxn id="60" idx="1"/>
          </p:cNvCxnSpPr>
          <p:nvPr/>
        </p:nvCxnSpPr>
        <p:spPr>
          <a:xfrm>
            <a:off x="9620129" y="2208357"/>
            <a:ext cx="675328" cy="10291"/>
          </a:xfrm>
          <a:prstGeom prst="straightConnector1">
            <a:avLst/>
          </a:prstGeom>
          <a:ln>
            <a:solidFill>
              <a:schemeClr val="bg1">
                <a:lumMod val="50000"/>
              </a:schemeClr>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10119963" y="5260975"/>
            <a:ext cx="1048535" cy="400109"/>
          </a:xfrm>
          <a:prstGeom prst="rect">
            <a:avLst/>
          </a:prstGeom>
          <a:noFill/>
        </p:spPr>
        <p:txBody>
          <a:bodyPr wrap="square" lIns="121899" tIns="60949" rIns="121899" bIns="60949" rtlCol="0">
            <a:spAutoFit/>
          </a:bodyPr>
          <a:lstStyle/>
          <a:p>
            <a:pPr algn="ctr"/>
            <a:r>
              <a:rPr lang="en-US" sz="900" b="1" dirty="0">
                <a:solidFill>
                  <a:schemeClr val="tx1">
                    <a:lumMod val="65000"/>
                    <a:lumOff val="35000"/>
                  </a:schemeClr>
                </a:solidFill>
                <a:latin typeface="Arial"/>
                <a:cs typeface="Arial"/>
              </a:rPr>
              <a:t>Integration Cloud Service</a:t>
            </a:r>
          </a:p>
        </p:txBody>
      </p:sp>
      <p:pic>
        <p:nvPicPr>
          <p:cNvPr id="56" name="Picture 55" descr="computer32.png"/>
          <p:cNvPicPr>
            <a:picLocks noChangeAspect="1"/>
          </p:cNvPicPr>
          <p:nvPr/>
        </p:nvPicPr>
        <p:blipFill>
          <a:blip r:embed="rId10"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657176" y="3372077"/>
            <a:ext cx="650071" cy="605927"/>
          </a:xfrm>
          <a:prstGeom prst="rect">
            <a:avLst/>
          </a:prstGeom>
        </p:spPr>
      </p:pic>
      <p:pic>
        <p:nvPicPr>
          <p:cNvPr id="57" name="Picture 56" descr="java.png"/>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a:ext>
            </a:extLst>
          </a:blip>
          <a:stretch>
            <a:fillRect/>
          </a:stretch>
        </p:blipFill>
        <p:spPr>
          <a:xfrm>
            <a:off x="2786137" y="3474468"/>
            <a:ext cx="382287" cy="356328"/>
          </a:xfrm>
          <a:prstGeom prst="rect">
            <a:avLst/>
          </a:prstGeom>
        </p:spPr>
      </p:pic>
      <p:cxnSp>
        <p:nvCxnSpPr>
          <p:cNvPr id="58" name="Straight Arrow Connector 59"/>
          <p:cNvCxnSpPr/>
          <p:nvPr/>
        </p:nvCxnSpPr>
        <p:spPr>
          <a:xfrm>
            <a:off x="9633780" y="5021196"/>
            <a:ext cx="701977" cy="3680"/>
          </a:xfrm>
          <a:prstGeom prst="straightConnector1">
            <a:avLst/>
          </a:prstGeom>
          <a:ln>
            <a:solidFill>
              <a:schemeClr val="bg1">
                <a:lumMod val="50000"/>
              </a:schemeClr>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pic>
        <p:nvPicPr>
          <p:cNvPr id="60" name="Picture 59" descr="market.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295457" y="1979911"/>
            <a:ext cx="523508" cy="477475"/>
          </a:xfrm>
          <a:prstGeom prst="rect">
            <a:avLst/>
          </a:prstGeom>
        </p:spPr>
      </p:pic>
      <p:pic>
        <p:nvPicPr>
          <p:cNvPr id="62" name="Picture 61" descr="electronic.pn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708049" y="2061992"/>
            <a:ext cx="337513" cy="314595"/>
          </a:xfrm>
          <a:prstGeom prst="rect">
            <a:avLst/>
          </a:prstGeom>
        </p:spPr>
      </p:pic>
      <p:pic>
        <p:nvPicPr>
          <p:cNvPr id="63" name="Picture 62" descr="server28.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0329401" y="4792869"/>
            <a:ext cx="501841" cy="467763"/>
          </a:xfrm>
          <a:prstGeom prst="rect">
            <a:avLst/>
          </a:prstGeom>
        </p:spPr>
      </p:pic>
      <p:cxnSp>
        <p:nvCxnSpPr>
          <p:cNvPr id="64" name="Straight Arrow Connector 59"/>
          <p:cNvCxnSpPr>
            <a:stCxn id="97" idx="2"/>
            <a:endCxn id="63" idx="0"/>
          </p:cNvCxnSpPr>
          <p:nvPr/>
        </p:nvCxnSpPr>
        <p:spPr>
          <a:xfrm flipH="1">
            <a:off x="10580322" y="4400163"/>
            <a:ext cx="10156" cy="392707"/>
          </a:xfrm>
          <a:prstGeom prst="straightConnector1">
            <a:avLst/>
          </a:prstGeom>
          <a:ln>
            <a:solidFill>
              <a:schemeClr val="bg1">
                <a:lumMod val="50000"/>
              </a:schemeClr>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9868842" y="2420110"/>
            <a:ext cx="1408868" cy="538609"/>
          </a:xfrm>
          <a:prstGeom prst="rect">
            <a:avLst/>
          </a:prstGeom>
          <a:noFill/>
        </p:spPr>
        <p:txBody>
          <a:bodyPr wrap="square" lIns="121899" tIns="60949" rIns="121899" bIns="60949" rtlCol="0">
            <a:spAutoFit/>
          </a:bodyPr>
          <a:lstStyle/>
          <a:p>
            <a:pPr algn="ctr"/>
            <a:r>
              <a:rPr lang="en-US" sz="900" b="1" dirty="0">
                <a:solidFill>
                  <a:schemeClr val="tx1">
                    <a:lumMod val="65000"/>
                    <a:lumOff val="35000"/>
                  </a:schemeClr>
                </a:solidFill>
                <a:latin typeface="Arial"/>
                <a:cs typeface="Arial"/>
              </a:rPr>
              <a:t>Business</a:t>
            </a:r>
            <a:br>
              <a:rPr lang="en-US" sz="900" b="1" dirty="0">
                <a:solidFill>
                  <a:schemeClr val="tx1">
                    <a:lumMod val="65000"/>
                    <a:lumOff val="35000"/>
                  </a:schemeClr>
                </a:solidFill>
                <a:latin typeface="Arial"/>
                <a:cs typeface="Arial"/>
              </a:rPr>
            </a:br>
            <a:r>
              <a:rPr lang="en-US" sz="900" b="1" dirty="0">
                <a:solidFill>
                  <a:schemeClr val="tx1">
                    <a:lumMod val="65000"/>
                    <a:lumOff val="35000"/>
                  </a:schemeClr>
                </a:solidFill>
                <a:latin typeface="Arial"/>
                <a:cs typeface="Arial"/>
              </a:rPr>
              <a:t>Intelligence Cloud Service</a:t>
            </a:r>
          </a:p>
        </p:txBody>
      </p:sp>
      <p:cxnSp>
        <p:nvCxnSpPr>
          <p:cNvPr id="67" name="Straight Arrow Connector 59"/>
          <p:cNvCxnSpPr/>
          <p:nvPr/>
        </p:nvCxnSpPr>
        <p:spPr>
          <a:xfrm flipH="1">
            <a:off x="9666836" y="3686732"/>
            <a:ext cx="573361" cy="1"/>
          </a:xfrm>
          <a:prstGeom prst="straightConnector1">
            <a:avLst/>
          </a:prstGeom>
          <a:ln>
            <a:solidFill>
              <a:schemeClr val="bg1">
                <a:lumMod val="50000"/>
              </a:schemeClr>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pic>
        <p:nvPicPr>
          <p:cNvPr id="68" name="Picture 67" descr="brickwall.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6563911" y="3450236"/>
            <a:ext cx="523545" cy="487993"/>
          </a:xfrm>
          <a:prstGeom prst="rect">
            <a:avLst/>
          </a:prstGeom>
        </p:spPr>
      </p:pic>
      <p:cxnSp>
        <p:nvCxnSpPr>
          <p:cNvPr id="69" name="Straight Arrow Connector 59"/>
          <p:cNvCxnSpPr>
            <a:stCxn id="18" idx="1"/>
            <a:endCxn id="68" idx="3"/>
          </p:cNvCxnSpPr>
          <p:nvPr/>
        </p:nvCxnSpPr>
        <p:spPr>
          <a:xfrm flipH="1" flipV="1">
            <a:off x="7087455" y="3694231"/>
            <a:ext cx="679442" cy="5983"/>
          </a:xfrm>
          <a:prstGeom prst="straightConnector1">
            <a:avLst/>
          </a:prstGeom>
          <a:ln>
            <a:solidFill>
              <a:srgbClr val="7F7F7F"/>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6501088" y="3953103"/>
            <a:ext cx="675651" cy="261611"/>
          </a:xfrm>
          <a:prstGeom prst="rect">
            <a:avLst/>
          </a:prstGeom>
          <a:noFill/>
        </p:spPr>
        <p:txBody>
          <a:bodyPr wrap="none" lIns="121899" tIns="60949" rIns="121899" bIns="60949" rtlCol="0">
            <a:spAutoFit/>
          </a:bodyPr>
          <a:lstStyle/>
          <a:p>
            <a:pPr algn="ctr"/>
            <a:r>
              <a:rPr lang="en-US" sz="900" b="1" dirty="0">
                <a:solidFill>
                  <a:schemeClr val="tx1">
                    <a:lumMod val="65000"/>
                    <a:lumOff val="35000"/>
                  </a:schemeClr>
                </a:solidFill>
                <a:latin typeface="Arial"/>
                <a:cs typeface="Arial"/>
              </a:rPr>
              <a:t>Firewall</a:t>
            </a:r>
          </a:p>
        </p:txBody>
      </p:sp>
      <p:sp>
        <p:nvSpPr>
          <p:cNvPr id="76" name="Rectangle 75"/>
          <p:cNvSpPr/>
          <p:nvPr/>
        </p:nvSpPr>
        <p:spPr>
          <a:xfrm>
            <a:off x="7435283" y="1724636"/>
            <a:ext cx="2572373" cy="3931117"/>
          </a:xfrm>
          <a:prstGeom prst="rect">
            <a:avLst/>
          </a:prstGeom>
          <a:no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prstTxWarp prst="textNoShape">
              <a:avLst/>
            </a:prstTxWarp>
            <a:noAutofit/>
          </a:bodyPr>
          <a:lstStyle/>
          <a:p>
            <a:pPr algn="ctr">
              <a:lnSpc>
                <a:spcPct val="90000"/>
              </a:lnSpc>
            </a:pPr>
            <a:endParaRPr lang="en-US" sz="2400"/>
          </a:p>
        </p:txBody>
      </p:sp>
      <p:sp>
        <p:nvSpPr>
          <p:cNvPr id="77" name="TextBox 76"/>
          <p:cNvSpPr txBox="1"/>
          <p:nvPr/>
        </p:nvSpPr>
        <p:spPr>
          <a:xfrm>
            <a:off x="8026800" y="1584495"/>
            <a:ext cx="1220530" cy="261611"/>
          </a:xfrm>
          <a:prstGeom prst="rect">
            <a:avLst/>
          </a:prstGeom>
          <a:solidFill>
            <a:srgbClr val="FFFFFF"/>
          </a:solidFill>
        </p:spPr>
        <p:txBody>
          <a:bodyPr wrap="none" lIns="121899" tIns="60949" rIns="121899" bIns="60949" rtlCol="0">
            <a:spAutoFit/>
          </a:bodyPr>
          <a:lstStyle/>
          <a:p>
            <a:pPr algn="ctr"/>
            <a:r>
              <a:rPr lang="en-US" sz="900" b="1" dirty="0">
                <a:solidFill>
                  <a:srgbClr val="F05C25"/>
                </a:solidFill>
                <a:latin typeface="Arial"/>
                <a:cs typeface="Arial"/>
              </a:rPr>
              <a:t>IoT Cloud Service</a:t>
            </a:r>
          </a:p>
        </p:txBody>
      </p:sp>
      <p:sp>
        <p:nvSpPr>
          <p:cNvPr id="78" name="Rectangle 77"/>
          <p:cNvSpPr/>
          <p:nvPr/>
        </p:nvSpPr>
        <p:spPr>
          <a:xfrm>
            <a:off x="2049129" y="3211308"/>
            <a:ext cx="1925040" cy="1158155"/>
          </a:xfrm>
          <a:prstGeom prst="rect">
            <a:avLst/>
          </a:prstGeom>
          <a:no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prstTxWarp prst="textNoShape">
              <a:avLst/>
            </a:prstTxWarp>
            <a:noAutofit/>
          </a:bodyPr>
          <a:lstStyle/>
          <a:p>
            <a:pPr algn="ctr">
              <a:lnSpc>
                <a:spcPct val="90000"/>
              </a:lnSpc>
            </a:pPr>
            <a:endParaRPr lang="en-US" sz="2400">
              <a:solidFill>
                <a:schemeClr val="accent6"/>
              </a:solidFill>
            </a:endParaRPr>
          </a:p>
        </p:txBody>
      </p:sp>
      <p:sp>
        <p:nvSpPr>
          <p:cNvPr id="79" name="TextBox 78"/>
          <p:cNvSpPr txBox="1"/>
          <p:nvPr/>
        </p:nvSpPr>
        <p:spPr>
          <a:xfrm>
            <a:off x="2098542" y="3088144"/>
            <a:ext cx="1794403" cy="261611"/>
          </a:xfrm>
          <a:prstGeom prst="rect">
            <a:avLst/>
          </a:prstGeom>
          <a:solidFill>
            <a:srgbClr val="FFFFFF"/>
          </a:solidFill>
        </p:spPr>
        <p:txBody>
          <a:bodyPr wrap="square" lIns="121899" tIns="60949" rIns="121899" bIns="60949" rtlCol="0">
            <a:spAutoFit/>
          </a:bodyPr>
          <a:lstStyle/>
          <a:p>
            <a:pPr algn="ctr"/>
            <a:r>
              <a:rPr lang="en-US" sz="900" b="1" dirty="0">
                <a:solidFill>
                  <a:schemeClr val="accent1"/>
                </a:solidFill>
                <a:latin typeface="Arial"/>
                <a:cs typeface="Arial"/>
              </a:rPr>
              <a:t>IoT Cloud Service Gateway</a:t>
            </a:r>
          </a:p>
        </p:txBody>
      </p:sp>
      <p:sp>
        <p:nvSpPr>
          <p:cNvPr id="80" name="TextBox 79"/>
          <p:cNvSpPr txBox="1"/>
          <p:nvPr/>
        </p:nvSpPr>
        <p:spPr>
          <a:xfrm>
            <a:off x="624753" y="863794"/>
            <a:ext cx="6200929" cy="533732"/>
          </a:xfrm>
          <a:prstGeom prst="rect">
            <a:avLst/>
          </a:prstGeom>
          <a:noFill/>
        </p:spPr>
        <p:txBody>
          <a:bodyPr wrap="none" lIns="0" tIns="0" rIns="0" bIns="0" rtlCol="0">
            <a:noAutofit/>
          </a:bodyPr>
          <a:lstStyle/>
          <a:p>
            <a:pPr>
              <a:lnSpc>
                <a:spcPct val="90000"/>
              </a:lnSpc>
            </a:pPr>
            <a:endParaRPr lang="en-US" sz="2400" dirty="0">
              <a:solidFill>
                <a:srgbClr val="FF0000"/>
              </a:solidFill>
            </a:endParaRPr>
          </a:p>
        </p:txBody>
      </p:sp>
      <p:sp>
        <p:nvSpPr>
          <p:cNvPr id="81" name="Slide Number Placeholder 2"/>
          <p:cNvSpPr>
            <a:spLocks noGrp="1"/>
          </p:cNvSpPr>
          <p:nvPr>
            <p:ph type="sldNum" sz="quarter" idx="12"/>
          </p:nvPr>
        </p:nvSpPr>
        <p:spPr>
          <a:xfrm>
            <a:off x="11274663" y="6556248"/>
            <a:ext cx="381562" cy="182880"/>
          </a:xfrm>
        </p:spPr>
        <p:txBody>
          <a:bodyPr/>
          <a:lstStyle/>
          <a:p>
            <a:fld id="{C51EAA63-D034-42AE-91FA-B13B9518C7BE}" type="slidenum">
              <a:rPr lang="en-US" smtClean="0"/>
              <a:pPr/>
              <a:t>3</a:t>
            </a:fld>
            <a:endParaRPr lang="en-US" dirty="0"/>
          </a:p>
        </p:txBody>
      </p:sp>
      <p:sp>
        <p:nvSpPr>
          <p:cNvPr id="82" name="Footer Placeholder 77"/>
          <p:cNvSpPr>
            <a:spLocks noGrp="1"/>
          </p:cNvSpPr>
          <p:nvPr>
            <p:ph type="ftr" sz="quarter" idx="11"/>
          </p:nvPr>
        </p:nvSpPr>
        <p:spPr>
          <a:xfrm>
            <a:off x="7176739" y="6569191"/>
            <a:ext cx="4478824" cy="61063"/>
          </a:xfrm>
        </p:spPr>
        <p:txBody>
          <a:bodyPr/>
          <a:lstStyle/>
          <a:p>
            <a:r>
              <a:rPr lang="en-US" sz="1100" dirty="0"/>
              <a:t>Oracle Confidential – Internal/Restricted/Highly Restricted</a:t>
            </a:r>
            <a:endParaRPr lang="en-US" sz="1100" dirty="0"/>
          </a:p>
        </p:txBody>
      </p:sp>
      <p:pic>
        <p:nvPicPr>
          <p:cNvPr id="83" name="Picture 82" descr="electronic.pn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696592" y="4904339"/>
            <a:ext cx="337513" cy="314595"/>
          </a:xfrm>
          <a:prstGeom prst="rect">
            <a:avLst/>
          </a:prstGeom>
        </p:spPr>
      </p:pic>
      <p:cxnSp>
        <p:nvCxnSpPr>
          <p:cNvPr id="84" name="Straight Arrow Connector 59"/>
          <p:cNvCxnSpPr>
            <a:stCxn id="38" idx="2"/>
          </p:cNvCxnSpPr>
          <p:nvPr/>
        </p:nvCxnSpPr>
        <p:spPr>
          <a:xfrm rot="5400000">
            <a:off x="3373305" y="3838073"/>
            <a:ext cx="884927" cy="1566607"/>
          </a:xfrm>
          <a:prstGeom prst="bentConnector2">
            <a:avLst/>
          </a:prstGeom>
          <a:ln>
            <a:solidFill>
              <a:srgbClr val="7F7F7F"/>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8984309" y="5224152"/>
            <a:ext cx="842319" cy="400109"/>
          </a:xfrm>
          <a:prstGeom prst="rect">
            <a:avLst/>
          </a:prstGeom>
          <a:noFill/>
        </p:spPr>
        <p:txBody>
          <a:bodyPr wrap="none" lIns="121899" tIns="60949" rIns="121899" bIns="60949" rtlCol="0">
            <a:spAutoFit/>
          </a:bodyPr>
          <a:lstStyle/>
          <a:p>
            <a:pPr algn="ctr"/>
            <a:r>
              <a:rPr lang="en-US" sz="900" b="1" dirty="0">
                <a:solidFill>
                  <a:schemeClr val="bg1">
                    <a:lumMod val="50000"/>
                  </a:schemeClr>
                </a:solidFill>
                <a:latin typeface="Arial"/>
                <a:cs typeface="Arial"/>
              </a:rPr>
              <a:t>Dispatcher</a:t>
            </a:r>
          </a:p>
          <a:p>
            <a:pPr algn="ctr"/>
            <a:r>
              <a:rPr lang="en-US" sz="900" b="1" dirty="0">
                <a:solidFill>
                  <a:schemeClr val="bg1">
                    <a:lumMod val="50000"/>
                  </a:schemeClr>
                </a:solidFill>
                <a:latin typeface="Arial"/>
                <a:cs typeface="Arial"/>
              </a:rPr>
              <a:t>REST/JMS</a:t>
            </a:r>
          </a:p>
        </p:txBody>
      </p:sp>
      <p:pic>
        <p:nvPicPr>
          <p:cNvPr id="86" name="Picture 85"/>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091237" y="3434448"/>
            <a:ext cx="534642" cy="534781"/>
          </a:xfrm>
          <a:prstGeom prst="rect">
            <a:avLst/>
          </a:prstGeom>
        </p:spPr>
      </p:pic>
      <p:cxnSp>
        <p:nvCxnSpPr>
          <p:cNvPr id="87" name="Straight Arrow Connector 59"/>
          <p:cNvCxnSpPr/>
          <p:nvPr/>
        </p:nvCxnSpPr>
        <p:spPr>
          <a:xfrm rot="16200000" flipV="1">
            <a:off x="8273362" y="4204762"/>
            <a:ext cx="1299185" cy="313737"/>
          </a:xfrm>
          <a:prstGeom prst="bentConnector3">
            <a:avLst>
              <a:gd name="adj1" fmla="val -448"/>
            </a:avLst>
          </a:prstGeom>
          <a:ln>
            <a:solidFill>
              <a:schemeClr val="bg1">
                <a:lumMod val="50000"/>
              </a:schemeClr>
            </a:solidFill>
            <a:prstDash val="solid"/>
            <a:headEnd type="arrow" w="sm" len="sm"/>
            <a:tailEnd type="none" w="sm" len="sm"/>
          </a:ln>
          <a:effectLst/>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10252652" y="4000054"/>
            <a:ext cx="675651" cy="400109"/>
          </a:xfrm>
          <a:prstGeom prst="rect">
            <a:avLst/>
          </a:prstGeom>
          <a:noFill/>
        </p:spPr>
        <p:txBody>
          <a:bodyPr wrap="none" lIns="121899" tIns="60949" rIns="121899" bIns="60949" rtlCol="0">
            <a:spAutoFit/>
          </a:bodyPr>
          <a:lstStyle/>
          <a:p>
            <a:pPr algn="ctr"/>
            <a:r>
              <a:rPr lang="en-US" sz="900" b="1" dirty="0">
                <a:solidFill>
                  <a:schemeClr val="tx1">
                    <a:lumMod val="65000"/>
                    <a:lumOff val="35000"/>
                  </a:schemeClr>
                </a:solidFill>
                <a:latin typeface="Arial"/>
                <a:cs typeface="Arial"/>
              </a:rPr>
              <a:t>Custom</a:t>
            </a:r>
          </a:p>
          <a:p>
            <a:pPr algn="ctr"/>
            <a:r>
              <a:rPr lang="en-US" sz="900" b="1" dirty="0">
                <a:solidFill>
                  <a:schemeClr val="tx1">
                    <a:lumMod val="65000"/>
                    <a:lumOff val="35000"/>
                  </a:schemeClr>
                </a:solidFill>
                <a:latin typeface="Arial"/>
                <a:cs typeface="Arial"/>
              </a:rPr>
              <a:t>App</a:t>
            </a:r>
          </a:p>
        </p:txBody>
      </p:sp>
      <p:pic>
        <p:nvPicPr>
          <p:cNvPr id="98" name="Picture 97"/>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0294804" y="3486900"/>
            <a:ext cx="512677" cy="512811"/>
          </a:xfrm>
          <a:prstGeom prst="rect">
            <a:avLst/>
          </a:prstGeom>
        </p:spPr>
      </p:pic>
      <p:pic>
        <p:nvPicPr>
          <p:cNvPr id="115" name="Picture 114" descr="electronic.pn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331443" y="3538884"/>
            <a:ext cx="337513" cy="314595"/>
          </a:xfrm>
          <a:prstGeom prst="rect">
            <a:avLst/>
          </a:prstGeom>
        </p:spPr>
      </p:pic>
      <p:sp>
        <p:nvSpPr>
          <p:cNvPr id="117" name="TextBox 116"/>
          <p:cNvSpPr txBox="1"/>
          <p:nvPr/>
        </p:nvSpPr>
        <p:spPr>
          <a:xfrm>
            <a:off x="1099202" y="3867162"/>
            <a:ext cx="765395" cy="400109"/>
          </a:xfrm>
          <a:prstGeom prst="rect">
            <a:avLst/>
          </a:prstGeom>
          <a:noFill/>
        </p:spPr>
        <p:txBody>
          <a:bodyPr wrap="none" lIns="121899" tIns="60949" rIns="121899" bIns="60949" rtlCol="0">
            <a:spAutoFit/>
          </a:bodyPr>
          <a:lstStyle/>
          <a:p>
            <a:pPr algn="ctr"/>
            <a:r>
              <a:rPr lang="en-US" sz="900" b="1" dirty="0">
                <a:solidFill>
                  <a:schemeClr val="tx1">
                    <a:lumMod val="65000"/>
                    <a:lumOff val="35000"/>
                  </a:schemeClr>
                </a:solidFill>
                <a:latin typeface="Arial"/>
                <a:cs typeface="Arial"/>
              </a:rPr>
              <a:t>Non-Java</a:t>
            </a:r>
            <a:br>
              <a:rPr lang="en-US" sz="900" b="1" dirty="0">
                <a:solidFill>
                  <a:schemeClr val="tx1">
                    <a:lumMod val="65000"/>
                    <a:lumOff val="35000"/>
                  </a:schemeClr>
                </a:solidFill>
                <a:latin typeface="Arial"/>
                <a:cs typeface="Arial"/>
              </a:rPr>
            </a:br>
            <a:r>
              <a:rPr lang="en-US" sz="900" b="1" dirty="0">
                <a:solidFill>
                  <a:schemeClr val="tx1">
                    <a:lumMod val="65000"/>
                    <a:lumOff val="35000"/>
                  </a:schemeClr>
                </a:solidFill>
                <a:latin typeface="Arial"/>
                <a:cs typeface="Arial"/>
              </a:rPr>
              <a:t>Device</a:t>
            </a:r>
          </a:p>
        </p:txBody>
      </p:sp>
      <p:cxnSp>
        <p:nvCxnSpPr>
          <p:cNvPr id="118" name="Straight Arrow Connector 59"/>
          <p:cNvCxnSpPr/>
          <p:nvPr/>
        </p:nvCxnSpPr>
        <p:spPr>
          <a:xfrm flipH="1">
            <a:off x="1655527" y="3686730"/>
            <a:ext cx="953493" cy="8604"/>
          </a:xfrm>
          <a:prstGeom prst="straightConnector1">
            <a:avLst/>
          </a:prstGeom>
          <a:ln>
            <a:solidFill>
              <a:srgbClr val="7F7F7F"/>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22" name="Straight Arrow Connector 59"/>
          <p:cNvCxnSpPr/>
          <p:nvPr/>
        </p:nvCxnSpPr>
        <p:spPr>
          <a:xfrm flipV="1">
            <a:off x="7086988" y="2210557"/>
            <a:ext cx="768678" cy="1491856"/>
          </a:xfrm>
          <a:prstGeom prst="bentConnector3">
            <a:avLst>
              <a:gd name="adj1" fmla="val 64208"/>
            </a:avLst>
          </a:prstGeom>
          <a:ln>
            <a:solidFill>
              <a:schemeClr val="bg1">
                <a:lumMod val="50000"/>
              </a:schemeClr>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24" name="Straight Arrow Connector 59"/>
          <p:cNvCxnSpPr/>
          <p:nvPr/>
        </p:nvCxnSpPr>
        <p:spPr>
          <a:xfrm rot="16200000" flipV="1">
            <a:off x="7040096" y="4241086"/>
            <a:ext cx="1324295" cy="243286"/>
          </a:xfrm>
          <a:prstGeom prst="bentConnector3">
            <a:avLst>
              <a:gd name="adj1" fmla="val -523"/>
            </a:avLst>
          </a:prstGeom>
          <a:ln>
            <a:solidFill>
              <a:schemeClr val="bg1">
                <a:lumMod val="50000"/>
              </a:schemeClr>
            </a:solidFill>
            <a:prstDash val="solid"/>
            <a:headEnd type="arrow"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129" name="Straight Arrow Connector 59"/>
          <p:cNvCxnSpPr/>
          <p:nvPr/>
        </p:nvCxnSpPr>
        <p:spPr>
          <a:xfrm rot="10800000">
            <a:off x="10090030" y="3686730"/>
            <a:ext cx="239370" cy="1176167"/>
          </a:xfrm>
          <a:prstGeom prst="bentConnector2">
            <a:avLst/>
          </a:prstGeom>
          <a:ln>
            <a:solidFill>
              <a:schemeClr val="bg1">
                <a:lumMod val="50000"/>
              </a:schemeClr>
            </a:solidFill>
            <a:prstDash val="solid"/>
            <a:headEnd type="arrow"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59"/>
          <p:cNvCxnSpPr/>
          <p:nvPr/>
        </p:nvCxnSpPr>
        <p:spPr>
          <a:xfrm>
            <a:off x="8424834" y="5013254"/>
            <a:ext cx="657182" cy="5807"/>
          </a:xfrm>
          <a:prstGeom prst="straightConnector1">
            <a:avLst/>
          </a:prstGeom>
          <a:ln>
            <a:solidFill>
              <a:schemeClr val="bg1">
                <a:lumMod val="50000"/>
              </a:schemeClr>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59"/>
          <p:cNvCxnSpPr/>
          <p:nvPr/>
        </p:nvCxnSpPr>
        <p:spPr>
          <a:xfrm>
            <a:off x="8328991" y="2184729"/>
            <a:ext cx="823476" cy="23691"/>
          </a:xfrm>
          <a:prstGeom prst="straightConnector1">
            <a:avLst/>
          </a:prstGeom>
          <a:ln>
            <a:solidFill>
              <a:schemeClr val="bg1">
                <a:lumMod val="50000"/>
              </a:schemeClr>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4985741" y="5312391"/>
            <a:ext cx="842996" cy="842996"/>
          </a:xfrm>
          <a:prstGeom prst="rect">
            <a:avLst/>
          </a:prstGeom>
        </p:spPr>
      </p:pic>
      <p:sp>
        <p:nvSpPr>
          <p:cNvPr id="72" name="TextBox 71"/>
          <p:cNvSpPr txBox="1"/>
          <p:nvPr/>
        </p:nvSpPr>
        <p:spPr>
          <a:xfrm>
            <a:off x="5131244" y="6097758"/>
            <a:ext cx="567011" cy="261588"/>
          </a:xfrm>
          <a:prstGeom prst="rect">
            <a:avLst/>
          </a:prstGeom>
          <a:noFill/>
        </p:spPr>
        <p:txBody>
          <a:bodyPr wrap="none" lIns="121899" tIns="60949" rIns="121899" bIns="60949" rtlCol="0">
            <a:spAutoFit/>
          </a:bodyPr>
          <a:lstStyle/>
          <a:p>
            <a:pPr algn="ctr"/>
            <a:r>
              <a:rPr lang="en-US" sz="900" b="1" dirty="0" smtClean="0">
                <a:solidFill>
                  <a:schemeClr val="tx1">
                    <a:lumMod val="65000"/>
                    <a:lumOff val="35000"/>
                  </a:schemeClr>
                </a:solidFill>
                <a:latin typeface="Arial"/>
                <a:cs typeface="Arial"/>
              </a:rPr>
              <a:t>Users</a:t>
            </a:r>
            <a:endParaRPr lang="en-US" sz="900" b="1" dirty="0">
              <a:solidFill>
                <a:schemeClr val="tx1">
                  <a:lumMod val="65000"/>
                  <a:lumOff val="35000"/>
                </a:schemeClr>
              </a:solidFill>
              <a:latin typeface="Arial"/>
              <a:cs typeface="Arial"/>
            </a:endParaRPr>
          </a:p>
        </p:txBody>
      </p:sp>
      <p:cxnSp>
        <p:nvCxnSpPr>
          <p:cNvPr id="74" name="Straight Arrow Connector 59"/>
          <p:cNvCxnSpPr>
            <a:endCxn id="3" idx="3"/>
          </p:cNvCxnSpPr>
          <p:nvPr/>
        </p:nvCxnSpPr>
        <p:spPr>
          <a:xfrm rot="5400000">
            <a:off x="5591214" y="4463874"/>
            <a:ext cx="1507539" cy="1032491"/>
          </a:xfrm>
          <a:prstGeom prst="bentConnector2">
            <a:avLst/>
          </a:prstGeom>
          <a:ln>
            <a:solidFill>
              <a:srgbClr val="7F7F7F"/>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092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85741" y="5312391"/>
            <a:ext cx="842996" cy="842996"/>
          </a:xfrm>
          <a:prstGeom prst="rect">
            <a:avLst/>
          </a:prstGeom>
        </p:spPr>
      </p:pic>
      <p:cxnSp>
        <p:nvCxnSpPr>
          <p:cNvPr id="73" name="Straight Arrow Connector 59"/>
          <p:cNvCxnSpPr>
            <a:endCxn id="72" idx="3"/>
          </p:cNvCxnSpPr>
          <p:nvPr/>
        </p:nvCxnSpPr>
        <p:spPr>
          <a:xfrm rot="5400000">
            <a:off x="5591214" y="4463874"/>
            <a:ext cx="1507539" cy="1032491"/>
          </a:xfrm>
          <a:prstGeom prst="bentConnector2">
            <a:avLst/>
          </a:prstGeom>
          <a:ln>
            <a:solidFill>
              <a:srgbClr val="7F7F7F"/>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113" name="Rounded Rectangle 112"/>
          <p:cNvSpPr/>
          <p:nvPr/>
        </p:nvSpPr>
        <p:spPr>
          <a:xfrm>
            <a:off x="2067095" y="3249785"/>
            <a:ext cx="1893421" cy="1157287"/>
          </a:xfrm>
          <a:prstGeom prst="roundRect">
            <a:avLst>
              <a:gd name="adj" fmla="val 5674"/>
            </a:avLst>
          </a:prstGeom>
          <a:gradFill flip="none" rotWithShape="1">
            <a:gsLst>
              <a:gs pos="0">
                <a:schemeClr val="bg1">
                  <a:alpha val="52000"/>
                </a:schemeClr>
              </a:gs>
              <a:gs pos="100000">
                <a:schemeClr val="bg1">
                  <a:alpha val="52000"/>
                </a:schemeClr>
              </a:gs>
              <a:gs pos="28000">
                <a:schemeClr val="bg1">
                  <a:lumMod val="65000"/>
                  <a:alpha val="52000"/>
                </a:schemeClr>
              </a:gs>
            </a:gsLst>
            <a:lin ang="16200000" scaled="0"/>
            <a:tileRect/>
          </a:gradFill>
          <a:ln w="28575" cmpd="sng">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2400" dirty="0"/>
          </a:p>
        </p:txBody>
      </p:sp>
      <p:sp>
        <p:nvSpPr>
          <p:cNvPr id="114" name="Rounded Rectangle 113"/>
          <p:cNvSpPr/>
          <p:nvPr/>
        </p:nvSpPr>
        <p:spPr>
          <a:xfrm>
            <a:off x="7414341" y="1761437"/>
            <a:ext cx="2580129" cy="3905203"/>
          </a:xfrm>
          <a:prstGeom prst="roundRect">
            <a:avLst>
              <a:gd name="adj" fmla="val 5674"/>
            </a:avLst>
          </a:prstGeom>
          <a:gradFill flip="none" rotWithShape="1">
            <a:gsLst>
              <a:gs pos="0">
                <a:schemeClr val="bg1">
                  <a:alpha val="52000"/>
                </a:schemeClr>
              </a:gs>
              <a:gs pos="100000">
                <a:schemeClr val="bg1">
                  <a:alpha val="52000"/>
                </a:schemeClr>
              </a:gs>
              <a:gs pos="28000">
                <a:schemeClr val="bg1">
                  <a:lumMod val="65000"/>
                  <a:alpha val="52000"/>
                </a:schemeClr>
              </a:gs>
            </a:gsLst>
            <a:lin ang="16200000" scaled="0"/>
            <a:tileRect/>
          </a:gradFill>
          <a:ln w="28575" cmpd="sng">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2400" dirty="0"/>
          </a:p>
        </p:txBody>
      </p:sp>
      <p:sp>
        <p:nvSpPr>
          <p:cNvPr id="2" name="Title 1"/>
          <p:cNvSpPr>
            <a:spLocks noGrp="1"/>
          </p:cNvSpPr>
          <p:nvPr>
            <p:ph type="title"/>
          </p:nvPr>
        </p:nvSpPr>
        <p:spPr>
          <a:xfrm>
            <a:off x="884023" y="182978"/>
            <a:ext cx="10771540" cy="707517"/>
          </a:xfrm>
        </p:spPr>
        <p:txBody>
          <a:bodyPr/>
          <a:lstStyle/>
          <a:p>
            <a:r>
              <a:rPr lang="en-US" dirty="0" smtClean="0"/>
              <a:t>Oracle IoT Architecture</a:t>
            </a:r>
            <a:endParaRPr lang="en-US" dirty="0"/>
          </a:p>
        </p:txBody>
      </p:sp>
      <p:cxnSp>
        <p:nvCxnSpPr>
          <p:cNvPr id="13" name="Straight Arrow Connector 12"/>
          <p:cNvCxnSpPr>
            <a:stCxn id="39" idx="1"/>
            <a:endCxn id="62" idx="3"/>
          </p:cNvCxnSpPr>
          <p:nvPr/>
        </p:nvCxnSpPr>
        <p:spPr>
          <a:xfrm flipH="1" flipV="1">
            <a:off x="3045560" y="2219290"/>
            <a:ext cx="2370777" cy="2201"/>
          </a:xfrm>
          <a:prstGeom prst="straightConnector1">
            <a:avLst/>
          </a:prstGeom>
          <a:ln>
            <a:solidFill>
              <a:srgbClr val="7F7F7F"/>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540861" y="2447420"/>
            <a:ext cx="1061158" cy="400109"/>
          </a:xfrm>
          <a:prstGeom prst="rect">
            <a:avLst/>
          </a:prstGeom>
          <a:noFill/>
        </p:spPr>
        <p:txBody>
          <a:bodyPr wrap="square" lIns="121899" tIns="60949" rIns="121899" bIns="60949" rtlCol="0">
            <a:spAutoFit/>
          </a:bodyPr>
          <a:lstStyle/>
          <a:p>
            <a:pPr algn="ctr"/>
            <a:r>
              <a:rPr lang="en-US" sz="900" b="1" dirty="0">
                <a:solidFill>
                  <a:schemeClr val="bg1">
                    <a:lumMod val="50000"/>
                  </a:schemeClr>
                </a:solidFill>
                <a:latin typeface="Arial"/>
                <a:cs typeface="Arial"/>
              </a:rPr>
              <a:t>Endpoint Management</a:t>
            </a:r>
          </a:p>
        </p:txBody>
      </p:sp>
      <p:sp>
        <p:nvSpPr>
          <p:cNvPr id="16" name="TextBox 15"/>
          <p:cNvSpPr txBox="1"/>
          <p:nvPr/>
        </p:nvSpPr>
        <p:spPr>
          <a:xfrm>
            <a:off x="7653131" y="3958266"/>
            <a:ext cx="842319" cy="400109"/>
          </a:xfrm>
          <a:prstGeom prst="rect">
            <a:avLst/>
          </a:prstGeom>
          <a:noFill/>
        </p:spPr>
        <p:txBody>
          <a:bodyPr wrap="none" lIns="121899" tIns="60949" rIns="121899" bIns="60949" rtlCol="0">
            <a:spAutoFit/>
          </a:bodyPr>
          <a:lstStyle/>
          <a:p>
            <a:pPr algn="ctr"/>
            <a:r>
              <a:rPr lang="en-US" sz="900" b="1" dirty="0">
                <a:solidFill>
                  <a:schemeClr val="bg1">
                    <a:lumMod val="50000"/>
                  </a:schemeClr>
                </a:solidFill>
                <a:latin typeface="Arial"/>
                <a:cs typeface="Arial"/>
              </a:rPr>
              <a:t>Messaging</a:t>
            </a:r>
            <a:br>
              <a:rPr lang="en-US" sz="900" b="1" dirty="0">
                <a:solidFill>
                  <a:schemeClr val="bg1">
                    <a:lumMod val="50000"/>
                  </a:schemeClr>
                </a:solidFill>
                <a:latin typeface="Arial"/>
                <a:cs typeface="Arial"/>
              </a:rPr>
            </a:br>
            <a:r>
              <a:rPr lang="en-US" sz="900" b="1" dirty="0">
                <a:solidFill>
                  <a:schemeClr val="bg1">
                    <a:lumMod val="50000"/>
                  </a:schemeClr>
                </a:solidFill>
                <a:latin typeface="Arial"/>
                <a:cs typeface="Arial"/>
              </a:rPr>
              <a:t>Proxy</a:t>
            </a:r>
          </a:p>
        </p:txBody>
      </p:sp>
      <p:pic>
        <p:nvPicPr>
          <p:cNvPr id="17" name="Picture 16" descr="eject5.png"/>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107123" y="4737925"/>
            <a:ext cx="598507" cy="557864"/>
          </a:xfrm>
          <a:prstGeom prst="rect">
            <a:avLst/>
          </a:prstGeom>
        </p:spPr>
      </p:pic>
      <p:pic>
        <p:nvPicPr>
          <p:cNvPr id="18" name="Picture 17" descr="data21.png"/>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766898" y="3413694"/>
            <a:ext cx="614787" cy="573039"/>
          </a:xfrm>
          <a:prstGeom prst="rect">
            <a:avLst/>
          </a:prstGeom>
        </p:spPr>
      </p:pic>
      <p:sp>
        <p:nvSpPr>
          <p:cNvPr id="19" name="TextBox 18"/>
          <p:cNvSpPr txBox="1"/>
          <p:nvPr/>
        </p:nvSpPr>
        <p:spPr>
          <a:xfrm>
            <a:off x="8909598" y="3990386"/>
            <a:ext cx="951295" cy="400109"/>
          </a:xfrm>
          <a:prstGeom prst="rect">
            <a:avLst/>
          </a:prstGeom>
          <a:noFill/>
        </p:spPr>
        <p:txBody>
          <a:bodyPr wrap="none" lIns="121899" tIns="60949" rIns="121899" bIns="60949" rtlCol="0">
            <a:spAutoFit/>
          </a:bodyPr>
          <a:lstStyle/>
          <a:p>
            <a:pPr algn="ctr"/>
            <a:r>
              <a:rPr lang="en-US" sz="900" b="1" dirty="0">
                <a:solidFill>
                  <a:schemeClr val="bg1">
                    <a:lumMod val="50000"/>
                  </a:schemeClr>
                </a:solidFill>
                <a:latin typeface="Arial"/>
                <a:cs typeface="Arial"/>
              </a:rPr>
              <a:t>Oracle Event</a:t>
            </a:r>
            <a:br>
              <a:rPr lang="en-US" sz="900" b="1" dirty="0">
                <a:solidFill>
                  <a:schemeClr val="bg1">
                    <a:lumMod val="50000"/>
                  </a:schemeClr>
                </a:solidFill>
                <a:latin typeface="Arial"/>
                <a:cs typeface="Arial"/>
              </a:rPr>
            </a:br>
            <a:r>
              <a:rPr lang="en-US" sz="900" b="1" dirty="0">
                <a:solidFill>
                  <a:schemeClr val="bg1">
                    <a:lumMod val="50000"/>
                  </a:schemeClr>
                </a:solidFill>
                <a:latin typeface="Arial"/>
                <a:cs typeface="Arial"/>
              </a:rPr>
              <a:t>Processing</a:t>
            </a:r>
          </a:p>
        </p:txBody>
      </p:sp>
      <p:pic>
        <p:nvPicPr>
          <p:cNvPr id="20" name="Picture 19" descr="security19.png"/>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681706" y="1847692"/>
            <a:ext cx="785170" cy="731853"/>
          </a:xfrm>
          <a:prstGeom prst="rect">
            <a:avLst/>
          </a:prstGeom>
        </p:spPr>
      </p:pic>
      <p:pic>
        <p:nvPicPr>
          <p:cNvPr id="21" name="Picture 20" descr="connections1.png"/>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a:off x="7860056" y="4826714"/>
            <a:ext cx="428468" cy="444420"/>
          </a:xfrm>
          <a:prstGeom prst="rect">
            <a:avLst/>
          </a:prstGeom>
        </p:spPr>
      </p:pic>
      <p:sp>
        <p:nvSpPr>
          <p:cNvPr id="22" name="TextBox 21"/>
          <p:cNvSpPr txBox="1"/>
          <p:nvPr/>
        </p:nvSpPr>
        <p:spPr>
          <a:xfrm>
            <a:off x="7577452" y="5244072"/>
            <a:ext cx="1051870" cy="400109"/>
          </a:xfrm>
          <a:prstGeom prst="rect">
            <a:avLst/>
          </a:prstGeom>
          <a:noFill/>
        </p:spPr>
        <p:txBody>
          <a:bodyPr wrap="square" lIns="121899" tIns="60949" rIns="121899" bIns="60949" rtlCol="0">
            <a:spAutoFit/>
          </a:bodyPr>
          <a:lstStyle/>
          <a:p>
            <a:pPr algn="ctr"/>
            <a:r>
              <a:rPr lang="en-US" sz="900" b="1" dirty="0">
                <a:solidFill>
                  <a:schemeClr val="bg1">
                    <a:lumMod val="50000"/>
                  </a:schemeClr>
                </a:solidFill>
                <a:latin typeface="Arial"/>
                <a:cs typeface="Arial"/>
              </a:rPr>
              <a:t>Device Management</a:t>
            </a:r>
          </a:p>
        </p:txBody>
      </p:sp>
      <p:pic>
        <p:nvPicPr>
          <p:cNvPr id="23" name="Picture 22" descr="database1.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150362" y="1989424"/>
            <a:ext cx="469767" cy="437867"/>
          </a:xfrm>
          <a:prstGeom prst="rect">
            <a:avLst/>
          </a:prstGeom>
        </p:spPr>
      </p:pic>
      <p:sp>
        <p:nvSpPr>
          <p:cNvPr id="24" name="TextBox 23"/>
          <p:cNvSpPr txBox="1"/>
          <p:nvPr/>
        </p:nvSpPr>
        <p:spPr>
          <a:xfrm>
            <a:off x="8875051" y="2469918"/>
            <a:ext cx="1037511" cy="538609"/>
          </a:xfrm>
          <a:prstGeom prst="rect">
            <a:avLst/>
          </a:prstGeom>
          <a:noFill/>
        </p:spPr>
        <p:txBody>
          <a:bodyPr wrap="square" lIns="121899" tIns="60949" rIns="121899" bIns="60949" rtlCol="0">
            <a:spAutoFit/>
          </a:bodyPr>
          <a:lstStyle/>
          <a:p>
            <a:pPr algn="ctr"/>
            <a:r>
              <a:rPr lang="en-US" sz="900" b="1" dirty="0">
                <a:solidFill>
                  <a:schemeClr val="bg1">
                    <a:lumMod val="50000"/>
                  </a:schemeClr>
                </a:solidFill>
                <a:latin typeface="Arial"/>
                <a:cs typeface="Arial"/>
              </a:rPr>
              <a:t>Oracle Database (12</a:t>
            </a:r>
            <a:r>
              <a:rPr lang="en-US" sz="900" b="1" i="1" dirty="0">
                <a:solidFill>
                  <a:schemeClr val="bg1">
                    <a:lumMod val="50000"/>
                  </a:schemeClr>
                </a:solidFill>
                <a:latin typeface="Arial"/>
                <a:cs typeface="Arial"/>
              </a:rPr>
              <a:t>c</a:t>
            </a:r>
            <a:r>
              <a:rPr lang="en-US" sz="900" b="1" dirty="0">
                <a:solidFill>
                  <a:schemeClr val="bg1">
                    <a:lumMod val="50000"/>
                  </a:schemeClr>
                </a:solidFill>
                <a:latin typeface="Arial"/>
                <a:cs typeface="Arial"/>
              </a:rPr>
              <a:t>)</a:t>
            </a:r>
          </a:p>
        </p:txBody>
      </p:sp>
      <p:sp>
        <p:nvSpPr>
          <p:cNvPr id="27" name="TextBox 26"/>
          <p:cNvSpPr txBox="1"/>
          <p:nvPr/>
        </p:nvSpPr>
        <p:spPr>
          <a:xfrm>
            <a:off x="2640826" y="3922834"/>
            <a:ext cx="617958" cy="400109"/>
          </a:xfrm>
          <a:prstGeom prst="rect">
            <a:avLst/>
          </a:prstGeom>
          <a:noFill/>
        </p:spPr>
        <p:txBody>
          <a:bodyPr wrap="none" lIns="121899" tIns="60949" rIns="121899" bIns="60949" rtlCol="0">
            <a:spAutoFit/>
          </a:bodyPr>
          <a:lstStyle/>
          <a:p>
            <a:pPr algn="ctr"/>
            <a:r>
              <a:rPr lang="en-US" sz="900" b="1" dirty="0">
                <a:solidFill>
                  <a:srgbClr val="7F7F7F"/>
                </a:solidFill>
                <a:latin typeface="Arial"/>
                <a:cs typeface="Arial"/>
              </a:rPr>
              <a:t>Java </a:t>
            </a:r>
            <a:br>
              <a:rPr lang="en-US" sz="900" b="1" dirty="0">
                <a:solidFill>
                  <a:srgbClr val="7F7F7F"/>
                </a:solidFill>
                <a:latin typeface="Arial"/>
                <a:cs typeface="Arial"/>
              </a:rPr>
            </a:br>
            <a:r>
              <a:rPr lang="en-US" sz="900" b="1" dirty="0">
                <a:solidFill>
                  <a:srgbClr val="7F7F7F"/>
                </a:solidFill>
                <a:latin typeface="Arial"/>
                <a:cs typeface="Arial"/>
              </a:rPr>
              <a:t>Device</a:t>
            </a:r>
          </a:p>
        </p:txBody>
      </p:sp>
      <p:sp>
        <p:nvSpPr>
          <p:cNvPr id="28" name="TextBox 27"/>
          <p:cNvSpPr txBox="1"/>
          <p:nvPr/>
        </p:nvSpPr>
        <p:spPr>
          <a:xfrm>
            <a:off x="2475807" y="5244072"/>
            <a:ext cx="765395" cy="400109"/>
          </a:xfrm>
          <a:prstGeom prst="rect">
            <a:avLst/>
          </a:prstGeom>
          <a:noFill/>
        </p:spPr>
        <p:txBody>
          <a:bodyPr wrap="none" lIns="121899" tIns="60949" rIns="121899" bIns="60949" rtlCol="0">
            <a:spAutoFit/>
          </a:bodyPr>
          <a:lstStyle/>
          <a:p>
            <a:pPr algn="ctr"/>
            <a:r>
              <a:rPr lang="en-US" sz="900" b="1" dirty="0">
                <a:solidFill>
                  <a:schemeClr val="tx1">
                    <a:lumMod val="65000"/>
                    <a:lumOff val="35000"/>
                  </a:schemeClr>
                </a:solidFill>
                <a:latin typeface="Arial"/>
                <a:cs typeface="Arial"/>
              </a:rPr>
              <a:t>Non-Java</a:t>
            </a:r>
            <a:br>
              <a:rPr lang="en-US" sz="900" b="1" dirty="0">
                <a:solidFill>
                  <a:schemeClr val="tx1">
                    <a:lumMod val="65000"/>
                    <a:lumOff val="35000"/>
                  </a:schemeClr>
                </a:solidFill>
                <a:latin typeface="Arial"/>
                <a:cs typeface="Arial"/>
              </a:rPr>
            </a:br>
            <a:r>
              <a:rPr lang="en-US" sz="900" b="1" dirty="0">
                <a:solidFill>
                  <a:schemeClr val="tx1">
                    <a:lumMod val="65000"/>
                    <a:lumOff val="35000"/>
                  </a:schemeClr>
                </a:solidFill>
                <a:latin typeface="Arial"/>
                <a:cs typeface="Arial"/>
              </a:rPr>
              <a:t>Device</a:t>
            </a:r>
          </a:p>
        </p:txBody>
      </p:sp>
      <p:pic>
        <p:nvPicPr>
          <p:cNvPr id="30" name="Picture 29" descr="antenna2.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047747" y="3500959"/>
            <a:ext cx="441652" cy="411660"/>
          </a:xfrm>
          <a:prstGeom prst="rect">
            <a:avLst/>
          </a:prstGeom>
        </p:spPr>
      </p:pic>
      <p:sp>
        <p:nvSpPr>
          <p:cNvPr id="31" name="TextBox 30"/>
          <p:cNvSpPr txBox="1"/>
          <p:nvPr/>
        </p:nvSpPr>
        <p:spPr>
          <a:xfrm>
            <a:off x="2503628" y="2447420"/>
            <a:ext cx="765395" cy="400109"/>
          </a:xfrm>
          <a:prstGeom prst="rect">
            <a:avLst/>
          </a:prstGeom>
          <a:noFill/>
        </p:spPr>
        <p:txBody>
          <a:bodyPr wrap="none" lIns="121899" tIns="60949" rIns="121899" bIns="60949" rtlCol="0">
            <a:spAutoFit/>
          </a:bodyPr>
          <a:lstStyle/>
          <a:p>
            <a:pPr algn="ctr"/>
            <a:r>
              <a:rPr lang="en-US" sz="900" b="1" dirty="0">
                <a:solidFill>
                  <a:schemeClr val="tx1">
                    <a:lumMod val="65000"/>
                    <a:lumOff val="35000"/>
                  </a:schemeClr>
                </a:solidFill>
                <a:latin typeface="Arial"/>
                <a:cs typeface="Arial"/>
              </a:rPr>
              <a:t>Non-Java</a:t>
            </a:r>
            <a:br>
              <a:rPr lang="en-US" sz="900" b="1" dirty="0">
                <a:solidFill>
                  <a:schemeClr val="tx1">
                    <a:lumMod val="65000"/>
                    <a:lumOff val="35000"/>
                  </a:schemeClr>
                </a:solidFill>
                <a:latin typeface="Arial"/>
                <a:cs typeface="Arial"/>
              </a:rPr>
            </a:br>
            <a:r>
              <a:rPr lang="en-US" sz="900" b="1" dirty="0">
                <a:solidFill>
                  <a:schemeClr val="tx1">
                    <a:lumMod val="65000"/>
                    <a:lumOff val="35000"/>
                  </a:schemeClr>
                </a:solidFill>
                <a:latin typeface="Arial"/>
                <a:cs typeface="Arial"/>
              </a:rPr>
              <a:t>Device</a:t>
            </a:r>
          </a:p>
        </p:txBody>
      </p:sp>
      <p:sp>
        <p:nvSpPr>
          <p:cNvPr id="32" name="TextBox 31"/>
          <p:cNvSpPr txBox="1"/>
          <p:nvPr/>
        </p:nvSpPr>
        <p:spPr>
          <a:xfrm>
            <a:off x="4850241" y="3919578"/>
            <a:ext cx="887192" cy="261611"/>
          </a:xfrm>
          <a:prstGeom prst="rect">
            <a:avLst/>
          </a:prstGeom>
          <a:noFill/>
        </p:spPr>
        <p:txBody>
          <a:bodyPr wrap="none" lIns="121899" tIns="60949" rIns="121899" bIns="60949" rtlCol="0">
            <a:spAutoFit/>
          </a:bodyPr>
          <a:lstStyle/>
          <a:p>
            <a:pPr algn="ctr"/>
            <a:r>
              <a:rPr lang="en-US" sz="900" b="1" dirty="0">
                <a:solidFill>
                  <a:schemeClr val="tx1">
                    <a:lumMod val="65000"/>
                    <a:lumOff val="35000"/>
                  </a:schemeClr>
                </a:solidFill>
                <a:latin typeface="Arial"/>
                <a:cs typeface="Arial"/>
              </a:rPr>
              <a:t>3G Network</a:t>
            </a:r>
          </a:p>
        </p:txBody>
      </p:sp>
      <p:pic>
        <p:nvPicPr>
          <p:cNvPr id="37" name="Picture 36" descr="wi1.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346201" y="3419690"/>
            <a:ext cx="585602" cy="545836"/>
          </a:xfrm>
          <a:prstGeom prst="rect">
            <a:avLst/>
          </a:prstGeom>
        </p:spPr>
      </p:pic>
      <p:sp>
        <p:nvSpPr>
          <p:cNvPr id="38" name="TextBox 37"/>
          <p:cNvSpPr txBox="1"/>
          <p:nvPr/>
        </p:nvSpPr>
        <p:spPr>
          <a:xfrm>
            <a:off x="4283682" y="3917301"/>
            <a:ext cx="630777" cy="261611"/>
          </a:xfrm>
          <a:prstGeom prst="rect">
            <a:avLst/>
          </a:prstGeom>
          <a:noFill/>
        </p:spPr>
        <p:txBody>
          <a:bodyPr wrap="none" lIns="121899" tIns="60949" rIns="121899" bIns="60949" rtlCol="0">
            <a:spAutoFit/>
          </a:bodyPr>
          <a:lstStyle/>
          <a:p>
            <a:pPr algn="ctr"/>
            <a:r>
              <a:rPr lang="en-US" sz="900" b="1" dirty="0">
                <a:solidFill>
                  <a:schemeClr val="tx1">
                    <a:lumMod val="65000"/>
                    <a:lumOff val="35000"/>
                  </a:schemeClr>
                </a:solidFill>
                <a:latin typeface="Arial"/>
                <a:cs typeface="Arial"/>
              </a:rPr>
              <a:t>WWAN</a:t>
            </a:r>
          </a:p>
        </p:txBody>
      </p:sp>
      <p:pic>
        <p:nvPicPr>
          <p:cNvPr id="39" name="Picture 38" descr="cloud127.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416339" y="1991081"/>
            <a:ext cx="494390" cy="460819"/>
          </a:xfrm>
          <a:prstGeom prst="rect">
            <a:avLst/>
          </a:prstGeom>
        </p:spPr>
      </p:pic>
      <p:sp>
        <p:nvSpPr>
          <p:cNvPr id="40" name="TextBox 39"/>
          <p:cNvSpPr txBox="1"/>
          <p:nvPr/>
        </p:nvSpPr>
        <p:spPr>
          <a:xfrm>
            <a:off x="5162234" y="2447420"/>
            <a:ext cx="976938" cy="400109"/>
          </a:xfrm>
          <a:prstGeom prst="rect">
            <a:avLst/>
          </a:prstGeom>
          <a:noFill/>
        </p:spPr>
        <p:txBody>
          <a:bodyPr wrap="none" lIns="121899" tIns="60949" rIns="121899" bIns="60949" rtlCol="0">
            <a:spAutoFit/>
          </a:bodyPr>
          <a:lstStyle/>
          <a:p>
            <a:pPr algn="ctr"/>
            <a:r>
              <a:rPr lang="en-US" sz="900" b="1" dirty="0">
                <a:solidFill>
                  <a:schemeClr val="tx1">
                    <a:lumMod val="65000"/>
                    <a:lumOff val="35000"/>
                  </a:schemeClr>
                </a:solidFill>
                <a:latin typeface="Arial"/>
                <a:cs typeface="Arial"/>
              </a:rPr>
              <a:t>3</a:t>
            </a:r>
            <a:r>
              <a:rPr lang="en-US" sz="900" b="1" baseline="30000" dirty="0">
                <a:solidFill>
                  <a:schemeClr val="tx1">
                    <a:lumMod val="65000"/>
                    <a:lumOff val="35000"/>
                  </a:schemeClr>
                </a:solidFill>
                <a:latin typeface="Arial"/>
                <a:cs typeface="Arial"/>
              </a:rPr>
              <a:t>rd</a:t>
            </a:r>
            <a:r>
              <a:rPr lang="en-US" sz="900" b="1" dirty="0">
                <a:solidFill>
                  <a:schemeClr val="tx1">
                    <a:lumMod val="65000"/>
                    <a:lumOff val="35000"/>
                  </a:schemeClr>
                </a:solidFill>
                <a:latin typeface="Arial"/>
                <a:cs typeface="Arial"/>
              </a:rPr>
              <a:t> Party</a:t>
            </a:r>
            <a:br>
              <a:rPr lang="en-US" sz="900" b="1" dirty="0">
                <a:solidFill>
                  <a:schemeClr val="tx1">
                    <a:lumMod val="65000"/>
                    <a:lumOff val="35000"/>
                  </a:schemeClr>
                </a:solidFill>
                <a:latin typeface="Arial"/>
                <a:cs typeface="Arial"/>
              </a:rPr>
            </a:br>
            <a:r>
              <a:rPr lang="en-US" sz="900" b="1" dirty="0">
                <a:solidFill>
                  <a:schemeClr val="tx1">
                    <a:lumMod val="65000"/>
                    <a:lumOff val="35000"/>
                  </a:schemeClr>
                </a:solidFill>
                <a:latin typeface="Arial"/>
                <a:cs typeface="Arial"/>
              </a:rPr>
              <a:t>Device Cloud</a:t>
            </a:r>
          </a:p>
        </p:txBody>
      </p:sp>
      <p:cxnSp>
        <p:nvCxnSpPr>
          <p:cNvPr id="45" name="Straight Arrow Connector 59"/>
          <p:cNvCxnSpPr>
            <a:stCxn id="37" idx="1"/>
            <a:endCxn id="56" idx="3"/>
          </p:cNvCxnSpPr>
          <p:nvPr/>
        </p:nvCxnSpPr>
        <p:spPr>
          <a:xfrm flipH="1" flipV="1">
            <a:off x="3307247" y="3675039"/>
            <a:ext cx="1038955" cy="17568"/>
          </a:xfrm>
          <a:prstGeom prst="straightConnector1">
            <a:avLst/>
          </a:prstGeom>
          <a:ln>
            <a:solidFill>
              <a:srgbClr val="7F7F7F"/>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59"/>
          <p:cNvCxnSpPr>
            <a:stCxn id="68" idx="1"/>
            <a:endCxn id="30" idx="3"/>
          </p:cNvCxnSpPr>
          <p:nvPr/>
        </p:nvCxnSpPr>
        <p:spPr>
          <a:xfrm flipH="1">
            <a:off x="5489398" y="3694232"/>
            <a:ext cx="1074512" cy="12557"/>
          </a:xfrm>
          <a:prstGeom prst="straightConnector1">
            <a:avLst/>
          </a:prstGeom>
          <a:ln>
            <a:solidFill>
              <a:srgbClr val="7F7F7F"/>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59"/>
          <p:cNvCxnSpPr>
            <a:stCxn id="68" idx="0"/>
            <a:endCxn id="39" idx="3"/>
          </p:cNvCxnSpPr>
          <p:nvPr/>
        </p:nvCxnSpPr>
        <p:spPr>
          <a:xfrm rot="16200000" flipV="1">
            <a:off x="5753835" y="2378385"/>
            <a:ext cx="1228744" cy="914956"/>
          </a:xfrm>
          <a:prstGeom prst="bentConnector2">
            <a:avLst/>
          </a:prstGeom>
          <a:ln>
            <a:solidFill>
              <a:srgbClr val="7F7F7F"/>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9"/>
          <p:cNvCxnSpPr>
            <a:stCxn id="18" idx="3"/>
            <a:endCxn id="23" idx="1"/>
          </p:cNvCxnSpPr>
          <p:nvPr/>
        </p:nvCxnSpPr>
        <p:spPr>
          <a:xfrm flipV="1">
            <a:off x="8381684" y="2208357"/>
            <a:ext cx="768678" cy="1491856"/>
          </a:xfrm>
          <a:prstGeom prst="bentConnector3">
            <a:avLst>
              <a:gd name="adj1" fmla="val 50000"/>
            </a:avLst>
          </a:prstGeom>
          <a:ln>
            <a:solidFill>
              <a:schemeClr val="bg1">
                <a:lumMod val="50000"/>
              </a:schemeClr>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9"/>
          <p:cNvCxnSpPr/>
          <p:nvPr/>
        </p:nvCxnSpPr>
        <p:spPr>
          <a:xfrm>
            <a:off x="8368033" y="3700215"/>
            <a:ext cx="657182" cy="5807"/>
          </a:xfrm>
          <a:prstGeom prst="straightConnector1">
            <a:avLst/>
          </a:prstGeom>
          <a:ln>
            <a:solidFill>
              <a:schemeClr val="bg1">
                <a:lumMod val="50000"/>
              </a:schemeClr>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9"/>
          <p:cNvCxnSpPr/>
          <p:nvPr/>
        </p:nvCxnSpPr>
        <p:spPr>
          <a:xfrm flipH="1">
            <a:off x="10554180" y="2898681"/>
            <a:ext cx="5095" cy="514961"/>
          </a:xfrm>
          <a:prstGeom prst="straightConnector1">
            <a:avLst/>
          </a:prstGeom>
          <a:ln>
            <a:solidFill>
              <a:schemeClr val="bg1">
                <a:lumMod val="50000"/>
              </a:schemeClr>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9"/>
          <p:cNvCxnSpPr>
            <a:stCxn id="23" idx="3"/>
            <a:endCxn id="60" idx="1"/>
          </p:cNvCxnSpPr>
          <p:nvPr/>
        </p:nvCxnSpPr>
        <p:spPr>
          <a:xfrm>
            <a:off x="9620129" y="2208357"/>
            <a:ext cx="675328" cy="10291"/>
          </a:xfrm>
          <a:prstGeom prst="straightConnector1">
            <a:avLst/>
          </a:prstGeom>
          <a:ln>
            <a:solidFill>
              <a:schemeClr val="bg1">
                <a:lumMod val="50000"/>
              </a:schemeClr>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10119963" y="5260975"/>
            <a:ext cx="1048535" cy="400109"/>
          </a:xfrm>
          <a:prstGeom prst="rect">
            <a:avLst/>
          </a:prstGeom>
          <a:noFill/>
        </p:spPr>
        <p:txBody>
          <a:bodyPr wrap="square" lIns="121899" tIns="60949" rIns="121899" bIns="60949" rtlCol="0">
            <a:spAutoFit/>
          </a:bodyPr>
          <a:lstStyle/>
          <a:p>
            <a:pPr algn="ctr"/>
            <a:r>
              <a:rPr lang="en-US" sz="900" b="1" dirty="0">
                <a:solidFill>
                  <a:schemeClr val="tx1">
                    <a:lumMod val="65000"/>
                    <a:lumOff val="35000"/>
                  </a:schemeClr>
                </a:solidFill>
                <a:latin typeface="Arial"/>
                <a:cs typeface="Arial"/>
              </a:rPr>
              <a:t>Integration Cloud Service</a:t>
            </a:r>
          </a:p>
        </p:txBody>
      </p:sp>
      <p:pic>
        <p:nvPicPr>
          <p:cNvPr id="56" name="Picture 55" descr="computer32.png"/>
          <p:cNvPicPr>
            <a:picLocks noChangeAspect="1"/>
          </p:cNvPicPr>
          <p:nvPr/>
        </p:nvPicPr>
        <p:blipFill>
          <a:blip r:embed="rId11"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657176" y="3372077"/>
            <a:ext cx="650071" cy="605927"/>
          </a:xfrm>
          <a:prstGeom prst="rect">
            <a:avLst/>
          </a:prstGeom>
        </p:spPr>
      </p:pic>
      <p:pic>
        <p:nvPicPr>
          <p:cNvPr id="57" name="Picture 56" descr="java.png"/>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a:xfrm>
            <a:off x="2786137" y="3474468"/>
            <a:ext cx="382287" cy="356328"/>
          </a:xfrm>
          <a:prstGeom prst="rect">
            <a:avLst/>
          </a:prstGeom>
        </p:spPr>
      </p:pic>
      <p:cxnSp>
        <p:nvCxnSpPr>
          <p:cNvPr id="58" name="Straight Arrow Connector 59"/>
          <p:cNvCxnSpPr/>
          <p:nvPr/>
        </p:nvCxnSpPr>
        <p:spPr>
          <a:xfrm>
            <a:off x="9633780" y="5021196"/>
            <a:ext cx="701977" cy="3680"/>
          </a:xfrm>
          <a:prstGeom prst="straightConnector1">
            <a:avLst/>
          </a:prstGeom>
          <a:ln>
            <a:solidFill>
              <a:schemeClr val="bg1">
                <a:lumMod val="50000"/>
              </a:schemeClr>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pic>
        <p:nvPicPr>
          <p:cNvPr id="60" name="Picture 59" descr="market.pn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295457" y="1979911"/>
            <a:ext cx="523508" cy="477475"/>
          </a:xfrm>
          <a:prstGeom prst="rect">
            <a:avLst/>
          </a:prstGeom>
        </p:spPr>
      </p:pic>
      <p:pic>
        <p:nvPicPr>
          <p:cNvPr id="62" name="Picture 61" descr="electronic.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2708049" y="2061992"/>
            <a:ext cx="337513" cy="314595"/>
          </a:xfrm>
          <a:prstGeom prst="rect">
            <a:avLst/>
          </a:prstGeom>
        </p:spPr>
      </p:pic>
      <p:pic>
        <p:nvPicPr>
          <p:cNvPr id="63" name="Picture 62" descr="server28.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0329401" y="4792869"/>
            <a:ext cx="501841" cy="467763"/>
          </a:xfrm>
          <a:prstGeom prst="rect">
            <a:avLst/>
          </a:prstGeom>
        </p:spPr>
      </p:pic>
      <p:cxnSp>
        <p:nvCxnSpPr>
          <p:cNvPr id="64" name="Straight Arrow Connector 59"/>
          <p:cNvCxnSpPr>
            <a:stCxn id="97" idx="2"/>
            <a:endCxn id="63" idx="0"/>
          </p:cNvCxnSpPr>
          <p:nvPr/>
        </p:nvCxnSpPr>
        <p:spPr>
          <a:xfrm flipH="1">
            <a:off x="10580322" y="4400163"/>
            <a:ext cx="10156" cy="392707"/>
          </a:xfrm>
          <a:prstGeom prst="straightConnector1">
            <a:avLst/>
          </a:prstGeom>
          <a:ln>
            <a:solidFill>
              <a:schemeClr val="bg1">
                <a:lumMod val="50000"/>
              </a:schemeClr>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9868842" y="2420110"/>
            <a:ext cx="1408868" cy="538609"/>
          </a:xfrm>
          <a:prstGeom prst="rect">
            <a:avLst/>
          </a:prstGeom>
          <a:noFill/>
        </p:spPr>
        <p:txBody>
          <a:bodyPr wrap="square" lIns="121899" tIns="60949" rIns="121899" bIns="60949" rtlCol="0">
            <a:spAutoFit/>
          </a:bodyPr>
          <a:lstStyle/>
          <a:p>
            <a:pPr algn="ctr"/>
            <a:r>
              <a:rPr lang="en-US" sz="900" b="1" dirty="0">
                <a:solidFill>
                  <a:schemeClr val="tx1">
                    <a:lumMod val="65000"/>
                    <a:lumOff val="35000"/>
                  </a:schemeClr>
                </a:solidFill>
                <a:latin typeface="Arial"/>
                <a:cs typeface="Arial"/>
              </a:rPr>
              <a:t>Business</a:t>
            </a:r>
            <a:br>
              <a:rPr lang="en-US" sz="900" b="1" dirty="0">
                <a:solidFill>
                  <a:schemeClr val="tx1">
                    <a:lumMod val="65000"/>
                    <a:lumOff val="35000"/>
                  </a:schemeClr>
                </a:solidFill>
                <a:latin typeface="Arial"/>
                <a:cs typeface="Arial"/>
              </a:rPr>
            </a:br>
            <a:r>
              <a:rPr lang="en-US" sz="900" b="1" dirty="0">
                <a:solidFill>
                  <a:schemeClr val="tx1">
                    <a:lumMod val="65000"/>
                    <a:lumOff val="35000"/>
                  </a:schemeClr>
                </a:solidFill>
                <a:latin typeface="Arial"/>
                <a:cs typeface="Arial"/>
              </a:rPr>
              <a:t>Intelligence Cloud Service</a:t>
            </a:r>
          </a:p>
        </p:txBody>
      </p:sp>
      <p:cxnSp>
        <p:nvCxnSpPr>
          <p:cNvPr id="67" name="Straight Arrow Connector 59"/>
          <p:cNvCxnSpPr/>
          <p:nvPr/>
        </p:nvCxnSpPr>
        <p:spPr>
          <a:xfrm flipH="1">
            <a:off x="9666836" y="3686732"/>
            <a:ext cx="573361" cy="1"/>
          </a:xfrm>
          <a:prstGeom prst="straightConnector1">
            <a:avLst/>
          </a:prstGeom>
          <a:ln>
            <a:solidFill>
              <a:schemeClr val="bg1">
                <a:lumMod val="50000"/>
              </a:schemeClr>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pic>
        <p:nvPicPr>
          <p:cNvPr id="68" name="Picture 67" descr="brickwall.png"/>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6563911" y="3450236"/>
            <a:ext cx="523545" cy="487993"/>
          </a:xfrm>
          <a:prstGeom prst="rect">
            <a:avLst/>
          </a:prstGeom>
        </p:spPr>
      </p:pic>
      <p:cxnSp>
        <p:nvCxnSpPr>
          <p:cNvPr id="69" name="Straight Arrow Connector 59"/>
          <p:cNvCxnSpPr>
            <a:stCxn id="18" idx="1"/>
            <a:endCxn id="68" idx="3"/>
          </p:cNvCxnSpPr>
          <p:nvPr/>
        </p:nvCxnSpPr>
        <p:spPr>
          <a:xfrm flipH="1" flipV="1">
            <a:off x="7087455" y="3694231"/>
            <a:ext cx="679442" cy="5983"/>
          </a:xfrm>
          <a:prstGeom prst="straightConnector1">
            <a:avLst/>
          </a:prstGeom>
          <a:ln>
            <a:solidFill>
              <a:srgbClr val="7F7F7F"/>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6501088" y="3953103"/>
            <a:ext cx="675651" cy="261611"/>
          </a:xfrm>
          <a:prstGeom prst="rect">
            <a:avLst/>
          </a:prstGeom>
          <a:noFill/>
        </p:spPr>
        <p:txBody>
          <a:bodyPr wrap="none" lIns="121899" tIns="60949" rIns="121899" bIns="60949" rtlCol="0">
            <a:spAutoFit/>
          </a:bodyPr>
          <a:lstStyle/>
          <a:p>
            <a:pPr algn="ctr"/>
            <a:r>
              <a:rPr lang="en-US" sz="900" b="1" dirty="0">
                <a:solidFill>
                  <a:schemeClr val="tx1">
                    <a:lumMod val="65000"/>
                    <a:lumOff val="35000"/>
                  </a:schemeClr>
                </a:solidFill>
                <a:latin typeface="Arial"/>
                <a:cs typeface="Arial"/>
              </a:rPr>
              <a:t>Firewall</a:t>
            </a:r>
          </a:p>
        </p:txBody>
      </p:sp>
      <p:sp>
        <p:nvSpPr>
          <p:cNvPr id="76" name="Rectangle 75"/>
          <p:cNvSpPr/>
          <p:nvPr/>
        </p:nvSpPr>
        <p:spPr>
          <a:xfrm>
            <a:off x="7435283" y="1724636"/>
            <a:ext cx="2572373" cy="3931117"/>
          </a:xfrm>
          <a:prstGeom prst="rect">
            <a:avLst/>
          </a:prstGeom>
          <a:no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prstTxWarp prst="textNoShape">
              <a:avLst/>
            </a:prstTxWarp>
            <a:noAutofit/>
          </a:bodyPr>
          <a:lstStyle/>
          <a:p>
            <a:pPr algn="ctr">
              <a:lnSpc>
                <a:spcPct val="90000"/>
              </a:lnSpc>
            </a:pPr>
            <a:endParaRPr lang="en-US" sz="2400"/>
          </a:p>
        </p:txBody>
      </p:sp>
      <p:sp>
        <p:nvSpPr>
          <p:cNvPr id="77" name="TextBox 76"/>
          <p:cNvSpPr txBox="1"/>
          <p:nvPr/>
        </p:nvSpPr>
        <p:spPr>
          <a:xfrm>
            <a:off x="8026800" y="1584495"/>
            <a:ext cx="1220530" cy="261611"/>
          </a:xfrm>
          <a:prstGeom prst="rect">
            <a:avLst/>
          </a:prstGeom>
          <a:solidFill>
            <a:srgbClr val="FFFFFF"/>
          </a:solidFill>
        </p:spPr>
        <p:txBody>
          <a:bodyPr wrap="none" lIns="121899" tIns="60949" rIns="121899" bIns="60949" rtlCol="0">
            <a:spAutoFit/>
          </a:bodyPr>
          <a:lstStyle/>
          <a:p>
            <a:pPr algn="ctr"/>
            <a:r>
              <a:rPr lang="en-US" sz="900" b="1" dirty="0">
                <a:solidFill>
                  <a:srgbClr val="F05C25"/>
                </a:solidFill>
                <a:latin typeface="Arial"/>
                <a:cs typeface="Arial"/>
              </a:rPr>
              <a:t>IoT Cloud Service</a:t>
            </a:r>
          </a:p>
        </p:txBody>
      </p:sp>
      <p:sp>
        <p:nvSpPr>
          <p:cNvPr id="78" name="Rectangle 77"/>
          <p:cNvSpPr/>
          <p:nvPr/>
        </p:nvSpPr>
        <p:spPr>
          <a:xfrm>
            <a:off x="2049129" y="3211308"/>
            <a:ext cx="1925040" cy="1158155"/>
          </a:xfrm>
          <a:prstGeom prst="rect">
            <a:avLst/>
          </a:prstGeom>
          <a:no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prstTxWarp prst="textNoShape">
              <a:avLst/>
            </a:prstTxWarp>
            <a:noAutofit/>
          </a:bodyPr>
          <a:lstStyle/>
          <a:p>
            <a:pPr algn="ctr">
              <a:lnSpc>
                <a:spcPct val="90000"/>
              </a:lnSpc>
            </a:pPr>
            <a:endParaRPr lang="en-US" sz="2400">
              <a:solidFill>
                <a:schemeClr val="accent6"/>
              </a:solidFill>
            </a:endParaRPr>
          </a:p>
        </p:txBody>
      </p:sp>
      <p:sp>
        <p:nvSpPr>
          <p:cNvPr id="79" name="TextBox 78"/>
          <p:cNvSpPr txBox="1"/>
          <p:nvPr/>
        </p:nvSpPr>
        <p:spPr>
          <a:xfrm>
            <a:off x="2098542" y="3088144"/>
            <a:ext cx="1794403" cy="261611"/>
          </a:xfrm>
          <a:prstGeom prst="rect">
            <a:avLst/>
          </a:prstGeom>
          <a:solidFill>
            <a:srgbClr val="FFFFFF"/>
          </a:solidFill>
        </p:spPr>
        <p:txBody>
          <a:bodyPr wrap="square" lIns="121899" tIns="60949" rIns="121899" bIns="60949" rtlCol="0">
            <a:spAutoFit/>
          </a:bodyPr>
          <a:lstStyle/>
          <a:p>
            <a:pPr algn="ctr"/>
            <a:r>
              <a:rPr lang="en-US" sz="900" b="1" dirty="0">
                <a:solidFill>
                  <a:schemeClr val="accent1"/>
                </a:solidFill>
                <a:latin typeface="Arial"/>
                <a:cs typeface="Arial"/>
              </a:rPr>
              <a:t>IoT Cloud Service Gateway</a:t>
            </a:r>
          </a:p>
        </p:txBody>
      </p:sp>
      <p:sp>
        <p:nvSpPr>
          <p:cNvPr id="80" name="TextBox 79"/>
          <p:cNvSpPr txBox="1"/>
          <p:nvPr/>
        </p:nvSpPr>
        <p:spPr>
          <a:xfrm>
            <a:off x="624753" y="863794"/>
            <a:ext cx="6200929" cy="533732"/>
          </a:xfrm>
          <a:prstGeom prst="rect">
            <a:avLst/>
          </a:prstGeom>
          <a:noFill/>
        </p:spPr>
        <p:txBody>
          <a:bodyPr wrap="none" lIns="0" tIns="0" rIns="0" bIns="0" rtlCol="0">
            <a:noAutofit/>
          </a:bodyPr>
          <a:lstStyle/>
          <a:p>
            <a:pPr>
              <a:lnSpc>
                <a:spcPct val="90000"/>
              </a:lnSpc>
            </a:pPr>
            <a:endParaRPr lang="en-US" sz="2400" dirty="0">
              <a:solidFill>
                <a:srgbClr val="FF0000"/>
              </a:solidFill>
            </a:endParaRPr>
          </a:p>
        </p:txBody>
      </p:sp>
      <p:sp>
        <p:nvSpPr>
          <p:cNvPr id="81" name="Slide Number Placeholder 2"/>
          <p:cNvSpPr>
            <a:spLocks noGrp="1"/>
          </p:cNvSpPr>
          <p:nvPr>
            <p:ph type="sldNum" sz="quarter" idx="12"/>
          </p:nvPr>
        </p:nvSpPr>
        <p:spPr>
          <a:xfrm>
            <a:off x="11274663" y="6556248"/>
            <a:ext cx="381562" cy="182880"/>
          </a:xfrm>
        </p:spPr>
        <p:txBody>
          <a:bodyPr/>
          <a:lstStyle/>
          <a:p>
            <a:fld id="{C51EAA63-D034-42AE-91FA-B13B9518C7BE}" type="slidenum">
              <a:rPr lang="en-US" smtClean="0"/>
              <a:pPr/>
              <a:t>4</a:t>
            </a:fld>
            <a:endParaRPr lang="en-US" dirty="0"/>
          </a:p>
        </p:txBody>
      </p:sp>
      <p:sp>
        <p:nvSpPr>
          <p:cNvPr id="82" name="Footer Placeholder 77"/>
          <p:cNvSpPr>
            <a:spLocks noGrp="1"/>
          </p:cNvSpPr>
          <p:nvPr>
            <p:ph type="ftr" sz="quarter" idx="11"/>
          </p:nvPr>
        </p:nvSpPr>
        <p:spPr>
          <a:xfrm>
            <a:off x="7176739" y="6569191"/>
            <a:ext cx="4478824" cy="61063"/>
          </a:xfrm>
        </p:spPr>
        <p:txBody>
          <a:bodyPr/>
          <a:lstStyle/>
          <a:p>
            <a:r>
              <a:rPr lang="en-US" sz="1100" dirty="0"/>
              <a:t>Oracle Confidential – Internal/Restricted/Highly Restricted</a:t>
            </a:r>
            <a:endParaRPr lang="en-US" sz="1100" dirty="0"/>
          </a:p>
        </p:txBody>
      </p:sp>
      <p:pic>
        <p:nvPicPr>
          <p:cNvPr id="83" name="Picture 82" descr="electronic.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2696592" y="4904339"/>
            <a:ext cx="337513" cy="314595"/>
          </a:xfrm>
          <a:prstGeom prst="rect">
            <a:avLst/>
          </a:prstGeom>
        </p:spPr>
      </p:pic>
      <p:cxnSp>
        <p:nvCxnSpPr>
          <p:cNvPr id="84" name="Straight Arrow Connector 59"/>
          <p:cNvCxnSpPr>
            <a:stCxn id="38" idx="2"/>
          </p:cNvCxnSpPr>
          <p:nvPr/>
        </p:nvCxnSpPr>
        <p:spPr>
          <a:xfrm rot="5400000">
            <a:off x="3373305" y="3838073"/>
            <a:ext cx="884927" cy="1566607"/>
          </a:xfrm>
          <a:prstGeom prst="bentConnector2">
            <a:avLst/>
          </a:prstGeom>
          <a:ln>
            <a:solidFill>
              <a:srgbClr val="7F7F7F"/>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8984309" y="5224152"/>
            <a:ext cx="842319" cy="400109"/>
          </a:xfrm>
          <a:prstGeom prst="rect">
            <a:avLst/>
          </a:prstGeom>
          <a:noFill/>
        </p:spPr>
        <p:txBody>
          <a:bodyPr wrap="none" lIns="121899" tIns="60949" rIns="121899" bIns="60949" rtlCol="0">
            <a:spAutoFit/>
          </a:bodyPr>
          <a:lstStyle/>
          <a:p>
            <a:pPr algn="ctr"/>
            <a:r>
              <a:rPr lang="en-US" sz="900" b="1" dirty="0">
                <a:solidFill>
                  <a:schemeClr val="bg1">
                    <a:lumMod val="50000"/>
                  </a:schemeClr>
                </a:solidFill>
                <a:latin typeface="Arial"/>
                <a:cs typeface="Arial"/>
              </a:rPr>
              <a:t>Dispatcher</a:t>
            </a:r>
          </a:p>
          <a:p>
            <a:pPr algn="ctr"/>
            <a:r>
              <a:rPr lang="en-US" sz="900" b="1" dirty="0">
                <a:solidFill>
                  <a:schemeClr val="bg1">
                    <a:lumMod val="50000"/>
                  </a:schemeClr>
                </a:solidFill>
                <a:latin typeface="Arial"/>
                <a:cs typeface="Arial"/>
              </a:rPr>
              <a:t>REST/JMS</a:t>
            </a:r>
          </a:p>
        </p:txBody>
      </p:sp>
      <p:pic>
        <p:nvPicPr>
          <p:cNvPr id="86" name="Picture 85"/>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091237" y="3434448"/>
            <a:ext cx="534642" cy="534781"/>
          </a:xfrm>
          <a:prstGeom prst="rect">
            <a:avLst/>
          </a:prstGeom>
        </p:spPr>
      </p:pic>
      <p:cxnSp>
        <p:nvCxnSpPr>
          <p:cNvPr id="87" name="Straight Arrow Connector 59"/>
          <p:cNvCxnSpPr/>
          <p:nvPr/>
        </p:nvCxnSpPr>
        <p:spPr>
          <a:xfrm rot="16200000" flipV="1">
            <a:off x="8273362" y="4204762"/>
            <a:ext cx="1299185" cy="313737"/>
          </a:xfrm>
          <a:prstGeom prst="bentConnector3">
            <a:avLst>
              <a:gd name="adj1" fmla="val -448"/>
            </a:avLst>
          </a:prstGeom>
          <a:ln>
            <a:solidFill>
              <a:schemeClr val="bg1">
                <a:lumMod val="50000"/>
              </a:schemeClr>
            </a:solidFill>
            <a:prstDash val="solid"/>
            <a:headEnd type="arrow" w="sm" len="sm"/>
            <a:tailEnd type="none" w="sm" len="sm"/>
          </a:ln>
          <a:effectLst/>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10252652" y="4000054"/>
            <a:ext cx="675651" cy="400109"/>
          </a:xfrm>
          <a:prstGeom prst="rect">
            <a:avLst/>
          </a:prstGeom>
          <a:noFill/>
        </p:spPr>
        <p:txBody>
          <a:bodyPr wrap="none" lIns="121899" tIns="60949" rIns="121899" bIns="60949" rtlCol="0">
            <a:spAutoFit/>
          </a:bodyPr>
          <a:lstStyle/>
          <a:p>
            <a:pPr algn="ctr"/>
            <a:r>
              <a:rPr lang="en-US" sz="900" b="1" dirty="0">
                <a:solidFill>
                  <a:schemeClr val="tx1">
                    <a:lumMod val="65000"/>
                    <a:lumOff val="35000"/>
                  </a:schemeClr>
                </a:solidFill>
                <a:latin typeface="Arial"/>
                <a:cs typeface="Arial"/>
              </a:rPr>
              <a:t>Custom</a:t>
            </a:r>
          </a:p>
          <a:p>
            <a:pPr algn="ctr"/>
            <a:r>
              <a:rPr lang="en-US" sz="900" b="1" dirty="0">
                <a:solidFill>
                  <a:schemeClr val="tx1">
                    <a:lumMod val="65000"/>
                    <a:lumOff val="35000"/>
                  </a:schemeClr>
                </a:solidFill>
                <a:latin typeface="Arial"/>
                <a:cs typeface="Arial"/>
              </a:rPr>
              <a:t>App</a:t>
            </a:r>
          </a:p>
        </p:txBody>
      </p:sp>
      <p:pic>
        <p:nvPicPr>
          <p:cNvPr id="98" name="Picture 97"/>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0294804" y="3486900"/>
            <a:ext cx="512677" cy="512811"/>
          </a:xfrm>
          <a:prstGeom prst="rect">
            <a:avLst/>
          </a:prstGeom>
        </p:spPr>
      </p:pic>
      <p:pic>
        <p:nvPicPr>
          <p:cNvPr id="115" name="Picture 114" descr="electronic.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331443" y="3538884"/>
            <a:ext cx="337513" cy="314595"/>
          </a:xfrm>
          <a:prstGeom prst="rect">
            <a:avLst/>
          </a:prstGeom>
        </p:spPr>
      </p:pic>
      <p:sp>
        <p:nvSpPr>
          <p:cNvPr id="117" name="TextBox 116"/>
          <p:cNvSpPr txBox="1"/>
          <p:nvPr/>
        </p:nvSpPr>
        <p:spPr>
          <a:xfrm>
            <a:off x="1099202" y="3867162"/>
            <a:ext cx="765395" cy="400109"/>
          </a:xfrm>
          <a:prstGeom prst="rect">
            <a:avLst/>
          </a:prstGeom>
          <a:noFill/>
        </p:spPr>
        <p:txBody>
          <a:bodyPr wrap="none" lIns="121899" tIns="60949" rIns="121899" bIns="60949" rtlCol="0">
            <a:spAutoFit/>
          </a:bodyPr>
          <a:lstStyle/>
          <a:p>
            <a:pPr algn="ctr"/>
            <a:r>
              <a:rPr lang="en-US" sz="900" b="1" dirty="0">
                <a:solidFill>
                  <a:schemeClr val="tx1">
                    <a:lumMod val="65000"/>
                    <a:lumOff val="35000"/>
                  </a:schemeClr>
                </a:solidFill>
                <a:latin typeface="Arial"/>
                <a:cs typeface="Arial"/>
              </a:rPr>
              <a:t>Non-Java</a:t>
            </a:r>
            <a:br>
              <a:rPr lang="en-US" sz="900" b="1" dirty="0">
                <a:solidFill>
                  <a:schemeClr val="tx1">
                    <a:lumMod val="65000"/>
                    <a:lumOff val="35000"/>
                  </a:schemeClr>
                </a:solidFill>
                <a:latin typeface="Arial"/>
                <a:cs typeface="Arial"/>
              </a:rPr>
            </a:br>
            <a:r>
              <a:rPr lang="en-US" sz="900" b="1" dirty="0">
                <a:solidFill>
                  <a:schemeClr val="tx1">
                    <a:lumMod val="65000"/>
                    <a:lumOff val="35000"/>
                  </a:schemeClr>
                </a:solidFill>
                <a:latin typeface="Arial"/>
                <a:cs typeface="Arial"/>
              </a:rPr>
              <a:t>Device</a:t>
            </a:r>
          </a:p>
        </p:txBody>
      </p:sp>
      <p:cxnSp>
        <p:nvCxnSpPr>
          <p:cNvPr id="118" name="Straight Arrow Connector 59"/>
          <p:cNvCxnSpPr/>
          <p:nvPr/>
        </p:nvCxnSpPr>
        <p:spPr>
          <a:xfrm flipH="1">
            <a:off x="1655527" y="3686730"/>
            <a:ext cx="953493" cy="8604"/>
          </a:xfrm>
          <a:prstGeom prst="straightConnector1">
            <a:avLst/>
          </a:prstGeom>
          <a:ln>
            <a:solidFill>
              <a:srgbClr val="7F7F7F"/>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22" name="Straight Arrow Connector 59"/>
          <p:cNvCxnSpPr/>
          <p:nvPr/>
        </p:nvCxnSpPr>
        <p:spPr>
          <a:xfrm flipV="1">
            <a:off x="7086988" y="2210557"/>
            <a:ext cx="768678" cy="1491856"/>
          </a:xfrm>
          <a:prstGeom prst="bentConnector3">
            <a:avLst>
              <a:gd name="adj1" fmla="val 64208"/>
            </a:avLst>
          </a:prstGeom>
          <a:ln>
            <a:solidFill>
              <a:schemeClr val="bg1">
                <a:lumMod val="50000"/>
              </a:schemeClr>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24" name="Straight Arrow Connector 59"/>
          <p:cNvCxnSpPr/>
          <p:nvPr/>
        </p:nvCxnSpPr>
        <p:spPr>
          <a:xfrm rot="16200000" flipV="1">
            <a:off x="7040096" y="4241086"/>
            <a:ext cx="1324295" cy="243286"/>
          </a:xfrm>
          <a:prstGeom prst="bentConnector3">
            <a:avLst>
              <a:gd name="adj1" fmla="val -523"/>
            </a:avLst>
          </a:prstGeom>
          <a:ln>
            <a:solidFill>
              <a:schemeClr val="bg1">
                <a:lumMod val="50000"/>
              </a:schemeClr>
            </a:solidFill>
            <a:prstDash val="solid"/>
            <a:headEnd type="arrow"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129" name="Straight Arrow Connector 59"/>
          <p:cNvCxnSpPr/>
          <p:nvPr/>
        </p:nvCxnSpPr>
        <p:spPr>
          <a:xfrm rot="10800000">
            <a:off x="10090030" y="3686730"/>
            <a:ext cx="239370" cy="1176167"/>
          </a:xfrm>
          <a:prstGeom prst="bentConnector2">
            <a:avLst/>
          </a:prstGeom>
          <a:ln>
            <a:solidFill>
              <a:schemeClr val="bg1">
                <a:lumMod val="50000"/>
              </a:schemeClr>
            </a:solidFill>
            <a:prstDash val="solid"/>
            <a:headEnd type="arrow"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59"/>
          <p:cNvCxnSpPr/>
          <p:nvPr/>
        </p:nvCxnSpPr>
        <p:spPr>
          <a:xfrm>
            <a:off x="8424834" y="5013254"/>
            <a:ext cx="657182" cy="5807"/>
          </a:xfrm>
          <a:prstGeom prst="straightConnector1">
            <a:avLst/>
          </a:prstGeom>
          <a:ln>
            <a:solidFill>
              <a:schemeClr val="bg1">
                <a:lumMod val="50000"/>
              </a:schemeClr>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59"/>
          <p:cNvCxnSpPr/>
          <p:nvPr/>
        </p:nvCxnSpPr>
        <p:spPr>
          <a:xfrm>
            <a:off x="8328991" y="2184729"/>
            <a:ext cx="823476" cy="23691"/>
          </a:xfrm>
          <a:prstGeom prst="straightConnector1">
            <a:avLst/>
          </a:prstGeom>
          <a:ln>
            <a:solidFill>
              <a:schemeClr val="bg1">
                <a:lumMod val="50000"/>
              </a:schemeClr>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bwMode="gray">
          <a:xfrm>
            <a:off x="325385" y="1458981"/>
            <a:ext cx="11377986" cy="4681337"/>
          </a:xfrm>
          <a:prstGeom prst="rect">
            <a:avLst/>
          </a:prstGeom>
          <a:solidFill>
            <a:schemeClr val="bg1">
              <a:alpha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3" name="Right Arrow 2"/>
          <p:cNvSpPr/>
          <p:nvPr/>
        </p:nvSpPr>
        <p:spPr bwMode="gray">
          <a:xfrm>
            <a:off x="3558244" y="2687046"/>
            <a:ext cx="5542044" cy="871190"/>
          </a:xfrm>
          <a:prstGeom prst="rightArrow">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Data</a:t>
            </a:r>
            <a:endParaRPr lang="en-US" dirty="0" smtClean="0"/>
          </a:p>
        </p:txBody>
      </p:sp>
      <p:sp>
        <p:nvSpPr>
          <p:cNvPr id="74" name="TextBox 73"/>
          <p:cNvSpPr txBox="1"/>
          <p:nvPr/>
        </p:nvSpPr>
        <p:spPr>
          <a:xfrm>
            <a:off x="5131244" y="6097758"/>
            <a:ext cx="567011" cy="261588"/>
          </a:xfrm>
          <a:prstGeom prst="rect">
            <a:avLst/>
          </a:prstGeom>
          <a:noFill/>
        </p:spPr>
        <p:txBody>
          <a:bodyPr wrap="none" lIns="121899" tIns="60949" rIns="121899" bIns="60949" rtlCol="0">
            <a:spAutoFit/>
          </a:bodyPr>
          <a:lstStyle/>
          <a:p>
            <a:pPr algn="ctr"/>
            <a:r>
              <a:rPr lang="en-US" sz="900" b="1" dirty="0" smtClean="0">
                <a:solidFill>
                  <a:schemeClr val="tx1">
                    <a:lumMod val="65000"/>
                    <a:lumOff val="35000"/>
                  </a:schemeClr>
                </a:solidFill>
                <a:latin typeface="Arial"/>
                <a:cs typeface="Arial"/>
              </a:rPr>
              <a:t>Users</a:t>
            </a:r>
            <a:endParaRPr lang="en-US" sz="900" b="1" dirty="0">
              <a:solidFill>
                <a:schemeClr val="tx1">
                  <a:lumMod val="65000"/>
                  <a:lumOff val="35000"/>
                </a:schemeClr>
              </a:solidFill>
              <a:latin typeface="Arial"/>
              <a:cs typeface="Arial"/>
            </a:endParaRPr>
          </a:p>
        </p:txBody>
      </p:sp>
    </p:spTree>
    <p:extLst>
      <p:ext uri="{BB962C8B-B14F-4D97-AF65-F5344CB8AC3E}">
        <p14:creationId xmlns:p14="http://schemas.microsoft.com/office/powerpoint/2010/main" val="217119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85741" y="5312391"/>
            <a:ext cx="842996" cy="842996"/>
          </a:xfrm>
          <a:prstGeom prst="rect">
            <a:avLst/>
          </a:prstGeom>
        </p:spPr>
      </p:pic>
      <p:cxnSp>
        <p:nvCxnSpPr>
          <p:cNvPr id="73" name="Straight Arrow Connector 59"/>
          <p:cNvCxnSpPr>
            <a:endCxn id="72" idx="3"/>
          </p:cNvCxnSpPr>
          <p:nvPr/>
        </p:nvCxnSpPr>
        <p:spPr>
          <a:xfrm rot="5400000">
            <a:off x="5591214" y="4463874"/>
            <a:ext cx="1507539" cy="1032491"/>
          </a:xfrm>
          <a:prstGeom prst="bentConnector2">
            <a:avLst/>
          </a:prstGeom>
          <a:ln>
            <a:solidFill>
              <a:srgbClr val="7F7F7F"/>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113" name="Rounded Rectangle 112"/>
          <p:cNvSpPr/>
          <p:nvPr/>
        </p:nvSpPr>
        <p:spPr>
          <a:xfrm>
            <a:off x="2067095" y="3249785"/>
            <a:ext cx="1893421" cy="1157287"/>
          </a:xfrm>
          <a:prstGeom prst="roundRect">
            <a:avLst>
              <a:gd name="adj" fmla="val 5674"/>
            </a:avLst>
          </a:prstGeom>
          <a:gradFill flip="none" rotWithShape="1">
            <a:gsLst>
              <a:gs pos="0">
                <a:schemeClr val="bg1">
                  <a:alpha val="52000"/>
                </a:schemeClr>
              </a:gs>
              <a:gs pos="100000">
                <a:schemeClr val="bg1">
                  <a:alpha val="52000"/>
                </a:schemeClr>
              </a:gs>
              <a:gs pos="28000">
                <a:schemeClr val="bg1">
                  <a:lumMod val="65000"/>
                  <a:alpha val="52000"/>
                </a:schemeClr>
              </a:gs>
            </a:gsLst>
            <a:lin ang="16200000" scaled="0"/>
            <a:tileRect/>
          </a:gradFill>
          <a:ln w="28575" cmpd="sng">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2400" dirty="0"/>
          </a:p>
        </p:txBody>
      </p:sp>
      <p:sp>
        <p:nvSpPr>
          <p:cNvPr id="114" name="Rounded Rectangle 113"/>
          <p:cNvSpPr/>
          <p:nvPr/>
        </p:nvSpPr>
        <p:spPr>
          <a:xfrm>
            <a:off x="7414341" y="1761437"/>
            <a:ext cx="2580129" cy="3905203"/>
          </a:xfrm>
          <a:prstGeom prst="roundRect">
            <a:avLst>
              <a:gd name="adj" fmla="val 5674"/>
            </a:avLst>
          </a:prstGeom>
          <a:gradFill flip="none" rotWithShape="1">
            <a:gsLst>
              <a:gs pos="0">
                <a:schemeClr val="bg1">
                  <a:alpha val="52000"/>
                </a:schemeClr>
              </a:gs>
              <a:gs pos="100000">
                <a:schemeClr val="bg1">
                  <a:alpha val="52000"/>
                </a:schemeClr>
              </a:gs>
              <a:gs pos="28000">
                <a:schemeClr val="bg1">
                  <a:lumMod val="65000"/>
                  <a:alpha val="52000"/>
                </a:schemeClr>
              </a:gs>
            </a:gsLst>
            <a:lin ang="16200000" scaled="0"/>
            <a:tileRect/>
          </a:gradFill>
          <a:ln w="28575" cmpd="sng">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2400" dirty="0"/>
          </a:p>
        </p:txBody>
      </p:sp>
      <p:sp>
        <p:nvSpPr>
          <p:cNvPr id="2" name="Title 1"/>
          <p:cNvSpPr>
            <a:spLocks noGrp="1"/>
          </p:cNvSpPr>
          <p:nvPr>
            <p:ph type="title"/>
          </p:nvPr>
        </p:nvSpPr>
        <p:spPr>
          <a:xfrm>
            <a:off x="884023" y="182978"/>
            <a:ext cx="10771540" cy="707517"/>
          </a:xfrm>
        </p:spPr>
        <p:txBody>
          <a:bodyPr/>
          <a:lstStyle/>
          <a:p>
            <a:r>
              <a:rPr lang="en-US" dirty="0" smtClean="0"/>
              <a:t>Oracle IoT Architecture</a:t>
            </a:r>
            <a:endParaRPr lang="en-US" dirty="0"/>
          </a:p>
        </p:txBody>
      </p:sp>
      <p:cxnSp>
        <p:nvCxnSpPr>
          <p:cNvPr id="13" name="Straight Arrow Connector 12"/>
          <p:cNvCxnSpPr>
            <a:stCxn id="39" idx="1"/>
            <a:endCxn id="62" idx="3"/>
          </p:cNvCxnSpPr>
          <p:nvPr/>
        </p:nvCxnSpPr>
        <p:spPr>
          <a:xfrm flipH="1" flipV="1">
            <a:off x="3045560" y="2219290"/>
            <a:ext cx="2370777" cy="2201"/>
          </a:xfrm>
          <a:prstGeom prst="straightConnector1">
            <a:avLst/>
          </a:prstGeom>
          <a:ln>
            <a:solidFill>
              <a:srgbClr val="7F7F7F"/>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540861" y="2447420"/>
            <a:ext cx="1061158" cy="400109"/>
          </a:xfrm>
          <a:prstGeom prst="rect">
            <a:avLst/>
          </a:prstGeom>
          <a:noFill/>
        </p:spPr>
        <p:txBody>
          <a:bodyPr wrap="square" lIns="121899" tIns="60949" rIns="121899" bIns="60949" rtlCol="0">
            <a:spAutoFit/>
          </a:bodyPr>
          <a:lstStyle/>
          <a:p>
            <a:pPr algn="ctr"/>
            <a:r>
              <a:rPr lang="en-US" sz="900" b="1" dirty="0">
                <a:solidFill>
                  <a:schemeClr val="bg1">
                    <a:lumMod val="50000"/>
                  </a:schemeClr>
                </a:solidFill>
                <a:latin typeface="Arial"/>
                <a:cs typeface="Arial"/>
              </a:rPr>
              <a:t>Endpoint Management</a:t>
            </a:r>
          </a:p>
        </p:txBody>
      </p:sp>
      <p:sp>
        <p:nvSpPr>
          <p:cNvPr id="16" name="TextBox 15"/>
          <p:cNvSpPr txBox="1"/>
          <p:nvPr/>
        </p:nvSpPr>
        <p:spPr>
          <a:xfrm>
            <a:off x="7653131" y="3958266"/>
            <a:ext cx="842319" cy="400109"/>
          </a:xfrm>
          <a:prstGeom prst="rect">
            <a:avLst/>
          </a:prstGeom>
          <a:noFill/>
        </p:spPr>
        <p:txBody>
          <a:bodyPr wrap="none" lIns="121899" tIns="60949" rIns="121899" bIns="60949" rtlCol="0">
            <a:spAutoFit/>
          </a:bodyPr>
          <a:lstStyle/>
          <a:p>
            <a:pPr algn="ctr"/>
            <a:r>
              <a:rPr lang="en-US" sz="900" b="1" dirty="0">
                <a:solidFill>
                  <a:schemeClr val="bg1">
                    <a:lumMod val="50000"/>
                  </a:schemeClr>
                </a:solidFill>
                <a:latin typeface="Arial"/>
                <a:cs typeface="Arial"/>
              </a:rPr>
              <a:t>Messaging</a:t>
            </a:r>
            <a:br>
              <a:rPr lang="en-US" sz="900" b="1" dirty="0">
                <a:solidFill>
                  <a:schemeClr val="bg1">
                    <a:lumMod val="50000"/>
                  </a:schemeClr>
                </a:solidFill>
                <a:latin typeface="Arial"/>
                <a:cs typeface="Arial"/>
              </a:rPr>
            </a:br>
            <a:r>
              <a:rPr lang="en-US" sz="900" b="1" dirty="0">
                <a:solidFill>
                  <a:schemeClr val="bg1">
                    <a:lumMod val="50000"/>
                  </a:schemeClr>
                </a:solidFill>
                <a:latin typeface="Arial"/>
                <a:cs typeface="Arial"/>
              </a:rPr>
              <a:t>Proxy</a:t>
            </a:r>
          </a:p>
        </p:txBody>
      </p:sp>
      <p:pic>
        <p:nvPicPr>
          <p:cNvPr id="17" name="Picture 16" descr="eject5.png"/>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107123" y="4737925"/>
            <a:ext cx="598507" cy="557864"/>
          </a:xfrm>
          <a:prstGeom prst="rect">
            <a:avLst/>
          </a:prstGeom>
        </p:spPr>
      </p:pic>
      <p:pic>
        <p:nvPicPr>
          <p:cNvPr id="18" name="Picture 17" descr="data21.png"/>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766898" y="3413694"/>
            <a:ext cx="614787" cy="573039"/>
          </a:xfrm>
          <a:prstGeom prst="rect">
            <a:avLst/>
          </a:prstGeom>
        </p:spPr>
      </p:pic>
      <p:sp>
        <p:nvSpPr>
          <p:cNvPr id="19" name="TextBox 18"/>
          <p:cNvSpPr txBox="1"/>
          <p:nvPr/>
        </p:nvSpPr>
        <p:spPr>
          <a:xfrm>
            <a:off x="8909598" y="3990386"/>
            <a:ext cx="951295" cy="400109"/>
          </a:xfrm>
          <a:prstGeom prst="rect">
            <a:avLst/>
          </a:prstGeom>
          <a:noFill/>
        </p:spPr>
        <p:txBody>
          <a:bodyPr wrap="none" lIns="121899" tIns="60949" rIns="121899" bIns="60949" rtlCol="0">
            <a:spAutoFit/>
          </a:bodyPr>
          <a:lstStyle/>
          <a:p>
            <a:pPr algn="ctr"/>
            <a:r>
              <a:rPr lang="en-US" sz="900" b="1" dirty="0">
                <a:solidFill>
                  <a:schemeClr val="bg1">
                    <a:lumMod val="50000"/>
                  </a:schemeClr>
                </a:solidFill>
                <a:latin typeface="Arial"/>
                <a:cs typeface="Arial"/>
              </a:rPr>
              <a:t>Oracle Event</a:t>
            </a:r>
            <a:br>
              <a:rPr lang="en-US" sz="900" b="1" dirty="0">
                <a:solidFill>
                  <a:schemeClr val="bg1">
                    <a:lumMod val="50000"/>
                  </a:schemeClr>
                </a:solidFill>
                <a:latin typeface="Arial"/>
                <a:cs typeface="Arial"/>
              </a:rPr>
            </a:br>
            <a:r>
              <a:rPr lang="en-US" sz="900" b="1" dirty="0">
                <a:solidFill>
                  <a:schemeClr val="bg1">
                    <a:lumMod val="50000"/>
                  </a:schemeClr>
                </a:solidFill>
                <a:latin typeface="Arial"/>
                <a:cs typeface="Arial"/>
              </a:rPr>
              <a:t>Processing</a:t>
            </a:r>
          </a:p>
        </p:txBody>
      </p:sp>
      <p:pic>
        <p:nvPicPr>
          <p:cNvPr id="20" name="Picture 19" descr="security19.png"/>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681706" y="1847692"/>
            <a:ext cx="785170" cy="731853"/>
          </a:xfrm>
          <a:prstGeom prst="rect">
            <a:avLst/>
          </a:prstGeom>
        </p:spPr>
      </p:pic>
      <p:pic>
        <p:nvPicPr>
          <p:cNvPr id="21" name="Picture 20" descr="connections1.png"/>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a:off x="7860056" y="4826714"/>
            <a:ext cx="428468" cy="444420"/>
          </a:xfrm>
          <a:prstGeom prst="rect">
            <a:avLst/>
          </a:prstGeom>
        </p:spPr>
      </p:pic>
      <p:sp>
        <p:nvSpPr>
          <p:cNvPr id="22" name="TextBox 21"/>
          <p:cNvSpPr txBox="1"/>
          <p:nvPr/>
        </p:nvSpPr>
        <p:spPr>
          <a:xfrm>
            <a:off x="7577452" y="5244072"/>
            <a:ext cx="1051870" cy="400109"/>
          </a:xfrm>
          <a:prstGeom prst="rect">
            <a:avLst/>
          </a:prstGeom>
          <a:noFill/>
        </p:spPr>
        <p:txBody>
          <a:bodyPr wrap="square" lIns="121899" tIns="60949" rIns="121899" bIns="60949" rtlCol="0">
            <a:spAutoFit/>
          </a:bodyPr>
          <a:lstStyle/>
          <a:p>
            <a:pPr algn="ctr"/>
            <a:r>
              <a:rPr lang="en-US" sz="900" b="1" dirty="0">
                <a:solidFill>
                  <a:schemeClr val="bg1">
                    <a:lumMod val="50000"/>
                  </a:schemeClr>
                </a:solidFill>
                <a:latin typeface="Arial"/>
                <a:cs typeface="Arial"/>
              </a:rPr>
              <a:t>Device Management</a:t>
            </a:r>
          </a:p>
        </p:txBody>
      </p:sp>
      <p:pic>
        <p:nvPicPr>
          <p:cNvPr id="23" name="Picture 22" descr="database1.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150362" y="1989424"/>
            <a:ext cx="469767" cy="437867"/>
          </a:xfrm>
          <a:prstGeom prst="rect">
            <a:avLst/>
          </a:prstGeom>
        </p:spPr>
      </p:pic>
      <p:sp>
        <p:nvSpPr>
          <p:cNvPr id="24" name="TextBox 23"/>
          <p:cNvSpPr txBox="1"/>
          <p:nvPr/>
        </p:nvSpPr>
        <p:spPr>
          <a:xfrm>
            <a:off x="8875051" y="2469918"/>
            <a:ext cx="1037511" cy="538609"/>
          </a:xfrm>
          <a:prstGeom prst="rect">
            <a:avLst/>
          </a:prstGeom>
          <a:noFill/>
        </p:spPr>
        <p:txBody>
          <a:bodyPr wrap="square" lIns="121899" tIns="60949" rIns="121899" bIns="60949" rtlCol="0">
            <a:spAutoFit/>
          </a:bodyPr>
          <a:lstStyle/>
          <a:p>
            <a:pPr algn="ctr"/>
            <a:r>
              <a:rPr lang="en-US" sz="900" b="1" dirty="0">
                <a:solidFill>
                  <a:schemeClr val="bg1">
                    <a:lumMod val="50000"/>
                  </a:schemeClr>
                </a:solidFill>
                <a:latin typeface="Arial"/>
                <a:cs typeface="Arial"/>
              </a:rPr>
              <a:t>Oracle Database (12</a:t>
            </a:r>
            <a:r>
              <a:rPr lang="en-US" sz="900" b="1" i="1" dirty="0">
                <a:solidFill>
                  <a:schemeClr val="bg1">
                    <a:lumMod val="50000"/>
                  </a:schemeClr>
                </a:solidFill>
                <a:latin typeface="Arial"/>
                <a:cs typeface="Arial"/>
              </a:rPr>
              <a:t>c</a:t>
            </a:r>
            <a:r>
              <a:rPr lang="en-US" sz="900" b="1" dirty="0">
                <a:solidFill>
                  <a:schemeClr val="bg1">
                    <a:lumMod val="50000"/>
                  </a:schemeClr>
                </a:solidFill>
                <a:latin typeface="Arial"/>
                <a:cs typeface="Arial"/>
              </a:rPr>
              <a:t>)</a:t>
            </a:r>
          </a:p>
        </p:txBody>
      </p:sp>
      <p:sp>
        <p:nvSpPr>
          <p:cNvPr id="27" name="TextBox 26"/>
          <p:cNvSpPr txBox="1"/>
          <p:nvPr/>
        </p:nvSpPr>
        <p:spPr>
          <a:xfrm>
            <a:off x="2640826" y="3922834"/>
            <a:ext cx="617958" cy="400109"/>
          </a:xfrm>
          <a:prstGeom prst="rect">
            <a:avLst/>
          </a:prstGeom>
          <a:noFill/>
        </p:spPr>
        <p:txBody>
          <a:bodyPr wrap="none" lIns="121899" tIns="60949" rIns="121899" bIns="60949" rtlCol="0">
            <a:spAutoFit/>
          </a:bodyPr>
          <a:lstStyle/>
          <a:p>
            <a:pPr algn="ctr"/>
            <a:r>
              <a:rPr lang="en-US" sz="900" b="1" dirty="0">
                <a:solidFill>
                  <a:srgbClr val="7F7F7F"/>
                </a:solidFill>
                <a:latin typeface="Arial"/>
                <a:cs typeface="Arial"/>
              </a:rPr>
              <a:t>Java </a:t>
            </a:r>
            <a:br>
              <a:rPr lang="en-US" sz="900" b="1" dirty="0">
                <a:solidFill>
                  <a:srgbClr val="7F7F7F"/>
                </a:solidFill>
                <a:latin typeface="Arial"/>
                <a:cs typeface="Arial"/>
              </a:rPr>
            </a:br>
            <a:r>
              <a:rPr lang="en-US" sz="900" b="1" dirty="0">
                <a:solidFill>
                  <a:srgbClr val="7F7F7F"/>
                </a:solidFill>
                <a:latin typeface="Arial"/>
                <a:cs typeface="Arial"/>
              </a:rPr>
              <a:t>Device</a:t>
            </a:r>
          </a:p>
        </p:txBody>
      </p:sp>
      <p:sp>
        <p:nvSpPr>
          <p:cNvPr id="28" name="TextBox 27"/>
          <p:cNvSpPr txBox="1"/>
          <p:nvPr/>
        </p:nvSpPr>
        <p:spPr>
          <a:xfrm>
            <a:off x="2475807" y="5244072"/>
            <a:ext cx="765395" cy="400109"/>
          </a:xfrm>
          <a:prstGeom prst="rect">
            <a:avLst/>
          </a:prstGeom>
          <a:noFill/>
        </p:spPr>
        <p:txBody>
          <a:bodyPr wrap="none" lIns="121899" tIns="60949" rIns="121899" bIns="60949" rtlCol="0">
            <a:spAutoFit/>
          </a:bodyPr>
          <a:lstStyle/>
          <a:p>
            <a:pPr algn="ctr"/>
            <a:r>
              <a:rPr lang="en-US" sz="900" b="1" dirty="0">
                <a:solidFill>
                  <a:schemeClr val="tx1">
                    <a:lumMod val="65000"/>
                    <a:lumOff val="35000"/>
                  </a:schemeClr>
                </a:solidFill>
                <a:latin typeface="Arial"/>
                <a:cs typeface="Arial"/>
              </a:rPr>
              <a:t>Non-Java</a:t>
            </a:r>
            <a:br>
              <a:rPr lang="en-US" sz="900" b="1" dirty="0">
                <a:solidFill>
                  <a:schemeClr val="tx1">
                    <a:lumMod val="65000"/>
                    <a:lumOff val="35000"/>
                  </a:schemeClr>
                </a:solidFill>
                <a:latin typeface="Arial"/>
                <a:cs typeface="Arial"/>
              </a:rPr>
            </a:br>
            <a:r>
              <a:rPr lang="en-US" sz="900" b="1" dirty="0">
                <a:solidFill>
                  <a:schemeClr val="tx1">
                    <a:lumMod val="65000"/>
                    <a:lumOff val="35000"/>
                  </a:schemeClr>
                </a:solidFill>
                <a:latin typeface="Arial"/>
                <a:cs typeface="Arial"/>
              </a:rPr>
              <a:t>Device</a:t>
            </a:r>
          </a:p>
        </p:txBody>
      </p:sp>
      <p:pic>
        <p:nvPicPr>
          <p:cNvPr id="30" name="Picture 29" descr="antenna2.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047747" y="3500959"/>
            <a:ext cx="441652" cy="411660"/>
          </a:xfrm>
          <a:prstGeom prst="rect">
            <a:avLst/>
          </a:prstGeom>
        </p:spPr>
      </p:pic>
      <p:sp>
        <p:nvSpPr>
          <p:cNvPr id="31" name="TextBox 30"/>
          <p:cNvSpPr txBox="1"/>
          <p:nvPr/>
        </p:nvSpPr>
        <p:spPr>
          <a:xfrm>
            <a:off x="2503628" y="2447420"/>
            <a:ext cx="765395" cy="400109"/>
          </a:xfrm>
          <a:prstGeom prst="rect">
            <a:avLst/>
          </a:prstGeom>
          <a:noFill/>
        </p:spPr>
        <p:txBody>
          <a:bodyPr wrap="none" lIns="121899" tIns="60949" rIns="121899" bIns="60949" rtlCol="0">
            <a:spAutoFit/>
          </a:bodyPr>
          <a:lstStyle/>
          <a:p>
            <a:pPr algn="ctr"/>
            <a:r>
              <a:rPr lang="en-US" sz="900" b="1" dirty="0">
                <a:solidFill>
                  <a:schemeClr val="tx1">
                    <a:lumMod val="65000"/>
                    <a:lumOff val="35000"/>
                  </a:schemeClr>
                </a:solidFill>
                <a:latin typeface="Arial"/>
                <a:cs typeface="Arial"/>
              </a:rPr>
              <a:t>Non-Java</a:t>
            </a:r>
            <a:br>
              <a:rPr lang="en-US" sz="900" b="1" dirty="0">
                <a:solidFill>
                  <a:schemeClr val="tx1">
                    <a:lumMod val="65000"/>
                    <a:lumOff val="35000"/>
                  </a:schemeClr>
                </a:solidFill>
                <a:latin typeface="Arial"/>
                <a:cs typeface="Arial"/>
              </a:rPr>
            </a:br>
            <a:r>
              <a:rPr lang="en-US" sz="900" b="1" dirty="0">
                <a:solidFill>
                  <a:schemeClr val="tx1">
                    <a:lumMod val="65000"/>
                    <a:lumOff val="35000"/>
                  </a:schemeClr>
                </a:solidFill>
                <a:latin typeface="Arial"/>
                <a:cs typeface="Arial"/>
              </a:rPr>
              <a:t>Device</a:t>
            </a:r>
          </a:p>
        </p:txBody>
      </p:sp>
      <p:sp>
        <p:nvSpPr>
          <p:cNvPr id="32" name="TextBox 31"/>
          <p:cNvSpPr txBox="1"/>
          <p:nvPr/>
        </p:nvSpPr>
        <p:spPr>
          <a:xfrm>
            <a:off x="4850241" y="3919578"/>
            <a:ext cx="887192" cy="261611"/>
          </a:xfrm>
          <a:prstGeom prst="rect">
            <a:avLst/>
          </a:prstGeom>
          <a:noFill/>
        </p:spPr>
        <p:txBody>
          <a:bodyPr wrap="none" lIns="121899" tIns="60949" rIns="121899" bIns="60949" rtlCol="0">
            <a:spAutoFit/>
          </a:bodyPr>
          <a:lstStyle/>
          <a:p>
            <a:pPr algn="ctr"/>
            <a:r>
              <a:rPr lang="en-US" sz="900" b="1" dirty="0">
                <a:solidFill>
                  <a:schemeClr val="tx1">
                    <a:lumMod val="65000"/>
                    <a:lumOff val="35000"/>
                  </a:schemeClr>
                </a:solidFill>
                <a:latin typeface="Arial"/>
                <a:cs typeface="Arial"/>
              </a:rPr>
              <a:t>3G Network</a:t>
            </a:r>
          </a:p>
        </p:txBody>
      </p:sp>
      <p:pic>
        <p:nvPicPr>
          <p:cNvPr id="37" name="Picture 36" descr="wi1.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346201" y="3419690"/>
            <a:ext cx="585602" cy="545836"/>
          </a:xfrm>
          <a:prstGeom prst="rect">
            <a:avLst/>
          </a:prstGeom>
        </p:spPr>
      </p:pic>
      <p:sp>
        <p:nvSpPr>
          <p:cNvPr id="38" name="TextBox 37"/>
          <p:cNvSpPr txBox="1"/>
          <p:nvPr/>
        </p:nvSpPr>
        <p:spPr>
          <a:xfrm>
            <a:off x="4283682" y="3917301"/>
            <a:ext cx="630777" cy="261611"/>
          </a:xfrm>
          <a:prstGeom prst="rect">
            <a:avLst/>
          </a:prstGeom>
          <a:noFill/>
        </p:spPr>
        <p:txBody>
          <a:bodyPr wrap="none" lIns="121899" tIns="60949" rIns="121899" bIns="60949" rtlCol="0">
            <a:spAutoFit/>
          </a:bodyPr>
          <a:lstStyle/>
          <a:p>
            <a:pPr algn="ctr"/>
            <a:r>
              <a:rPr lang="en-US" sz="900" b="1" dirty="0">
                <a:solidFill>
                  <a:schemeClr val="tx1">
                    <a:lumMod val="65000"/>
                    <a:lumOff val="35000"/>
                  </a:schemeClr>
                </a:solidFill>
                <a:latin typeface="Arial"/>
                <a:cs typeface="Arial"/>
              </a:rPr>
              <a:t>WWAN</a:t>
            </a:r>
          </a:p>
        </p:txBody>
      </p:sp>
      <p:pic>
        <p:nvPicPr>
          <p:cNvPr id="39" name="Picture 38" descr="cloud127.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416339" y="1991081"/>
            <a:ext cx="494390" cy="460819"/>
          </a:xfrm>
          <a:prstGeom prst="rect">
            <a:avLst/>
          </a:prstGeom>
        </p:spPr>
      </p:pic>
      <p:sp>
        <p:nvSpPr>
          <p:cNvPr id="40" name="TextBox 39"/>
          <p:cNvSpPr txBox="1"/>
          <p:nvPr/>
        </p:nvSpPr>
        <p:spPr>
          <a:xfrm>
            <a:off x="5162234" y="2447420"/>
            <a:ext cx="976938" cy="400109"/>
          </a:xfrm>
          <a:prstGeom prst="rect">
            <a:avLst/>
          </a:prstGeom>
          <a:noFill/>
        </p:spPr>
        <p:txBody>
          <a:bodyPr wrap="none" lIns="121899" tIns="60949" rIns="121899" bIns="60949" rtlCol="0">
            <a:spAutoFit/>
          </a:bodyPr>
          <a:lstStyle/>
          <a:p>
            <a:pPr algn="ctr"/>
            <a:r>
              <a:rPr lang="en-US" sz="900" b="1" dirty="0">
                <a:solidFill>
                  <a:schemeClr val="tx1">
                    <a:lumMod val="65000"/>
                    <a:lumOff val="35000"/>
                  </a:schemeClr>
                </a:solidFill>
                <a:latin typeface="Arial"/>
                <a:cs typeface="Arial"/>
              </a:rPr>
              <a:t>3</a:t>
            </a:r>
            <a:r>
              <a:rPr lang="en-US" sz="900" b="1" baseline="30000" dirty="0">
                <a:solidFill>
                  <a:schemeClr val="tx1">
                    <a:lumMod val="65000"/>
                    <a:lumOff val="35000"/>
                  </a:schemeClr>
                </a:solidFill>
                <a:latin typeface="Arial"/>
                <a:cs typeface="Arial"/>
              </a:rPr>
              <a:t>rd</a:t>
            </a:r>
            <a:r>
              <a:rPr lang="en-US" sz="900" b="1" dirty="0">
                <a:solidFill>
                  <a:schemeClr val="tx1">
                    <a:lumMod val="65000"/>
                    <a:lumOff val="35000"/>
                  </a:schemeClr>
                </a:solidFill>
                <a:latin typeface="Arial"/>
                <a:cs typeface="Arial"/>
              </a:rPr>
              <a:t> Party</a:t>
            </a:r>
            <a:br>
              <a:rPr lang="en-US" sz="900" b="1" dirty="0">
                <a:solidFill>
                  <a:schemeClr val="tx1">
                    <a:lumMod val="65000"/>
                    <a:lumOff val="35000"/>
                  </a:schemeClr>
                </a:solidFill>
                <a:latin typeface="Arial"/>
                <a:cs typeface="Arial"/>
              </a:rPr>
            </a:br>
            <a:r>
              <a:rPr lang="en-US" sz="900" b="1" dirty="0">
                <a:solidFill>
                  <a:schemeClr val="tx1">
                    <a:lumMod val="65000"/>
                    <a:lumOff val="35000"/>
                  </a:schemeClr>
                </a:solidFill>
                <a:latin typeface="Arial"/>
                <a:cs typeface="Arial"/>
              </a:rPr>
              <a:t>Device Cloud</a:t>
            </a:r>
          </a:p>
        </p:txBody>
      </p:sp>
      <p:cxnSp>
        <p:nvCxnSpPr>
          <p:cNvPr id="45" name="Straight Arrow Connector 59"/>
          <p:cNvCxnSpPr>
            <a:stCxn id="37" idx="1"/>
            <a:endCxn id="56" idx="3"/>
          </p:cNvCxnSpPr>
          <p:nvPr/>
        </p:nvCxnSpPr>
        <p:spPr>
          <a:xfrm flipH="1" flipV="1">
            <a:off x="3307247" y="3675039"/>
            <a:ext cx="1038955" cy="17568"/>
          </a:xfrm>
          <a:prstGeom prst="straightConnector1">
            <a:avLst/>
          </a:prstGeom>
          <a:ln>
            <a:solidFill>
              <a:srgbClr val="7F7F7F"/>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59"/>
          <p:cNvCxnSpPr>
            <a:stCxn id="68" idx="1"/>
            <a:endCxn id="30" idx="3"/>
          </p:cNvCxnSpPr>
          <p:nvPr/>
        </p:nvCxnSpPr>
        <p:spPr>
          <a:xfrm flipH="1">
            <a:off x="5489398" y="3694232"/>
            <a:ext cx="1074512" cy="12557"/>
          </a:xfrm>
          <a:prstGeom prst="straightConnector1">
            <a:avLst/>
          </a:prstGeom>
          <a:ln>
            <a:solidFill>
              <a:srgbClr val="7F7F7F"/>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59"/>
          <p:cNvCxnSpPr>
            <a:stCxn id="68" idx="0"/>
            <a:endCxn id="39" idx="3"/>
          </p:cNvCxnSpPr>
          <p:nvPr/>
        </p:nvCxnSpPr>
        <p:spPr>
          <a:xfrm rot="16200000" flipV="1">
            <a:off x="5753835" y="2378385"/>
            <a:ext cx="1228744" cy="914956"/>
          </a:xfrm>
          <a:prstGeom prst="bentConnector2">
            <a:avLst/>
          </a:prstGeom>
          <a:ln>
            <a:solidFill>
              <a:srgbClr val="7F7F7F"/>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9"/>
          <p:cNvCxnSpPr>
            <a:stCxn id="18" idx="3"/>
            <a:endCxn id="23" idx="1"/>
          </p:cNvCxnSpPr>
          <p:nvPr/>
        </p:nvCxnSpPr>
        <p:spPr>
          <a:xfrm flipV="1">
            <a:off x="8381684" y="2208357"/>
            <a:ext cx="768678" cy="1491856"/>
          </a:xfrm>
          <a:prstGeom prst="bentConnector3">
            <a:avLst>
              <a:gd name="adj1" fmla="val 50000"/>
            </a:avLst>
          </a:prstGeom>
          <a:ln>
            <a:solidFill>
              <a:schemeClr val="bg1">
                <a:lumMod val="50000"/>
              </a:schemeClr>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9"/>
          <p:cNvCxnSpPr/>
          <p:nvPr/>
        </p:nvCxnSpPr>
        <p:spPr>
          <a:xfrm>
            <a:off x="8368033" y="3700215"/>
            <a:ext cx="657182" cy="5807"/>
          </a:xfrm>
          <a:prstGeom prst="straightConnector1">
            <a:avLst/>
          </a:prstGeom>
          <a:ln>
            <a:solidFill>
              <a:schemeClr val="bg1">
                <a:lumMod val="50000"/>
              </a:schemeClr>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9"/>
          <p:cNvCxnSpPr/>
          <p:nvPr/>
        </p:nvCxnSpPr>
        <p:spPr>
          <a:xfrm flipH="1">
            <a:off x="10554180" y="2898681"/>
            <a:ext cx="5095" cy="514961"/>
          </a:xfrm>
          <a:prstGeom prst="straightConnector1">
            <a:avLst/>
          </a:prstGeom>
          <a:ln>
            <a:solidFill>
              <a:schemeClr val="bg1">
                <a:lumMod val="50000"/>
              </a:schemeClr>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9"/>
          <p:cNvCxnSpPr>
            <a:stCxn id="23" idx="3"/>
            <a:endCxn id="60" idx="1"/>
          </p:cNvCxnSpPr>
          <p:nvPr/>
        </p:nvCxnSpPr>
        <p:spPr>
          <a:xfrm>
            <a:off x="9620129" y="2208357"/>
            <a:ext cx="675328" cy="10291"/>
          </a:xfrm>
          <a:prstGeom prst="straightConnector1">
            <a:avLst/>
          </a:prstGeom>
          <a:ln>
            <a:solidFill>
              <a:schemeClr val="bg1">
                <a:lumMod val="50000"/>
              </a:schemeClr>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10119963" y="5260975"/>
            <a:ext cx="1048535" cy="400109"/>
          </a:xfrm>
          <a:prstGeom prst="rect">
            <a:avLst/>
          </a:prstGeom>
          <a:noFill/>
        </p:spPr>
        <p:txBody>
          <a:bodyPr wrap="square" lIns="121899" tIns="60949" rIns="121899" bIns="60949" rtlCol="0">
            <a:spAutoFit/>
          </a:bodyPr>
          <a:lstStyle/>
          <a:p>
            <a:pPr algn="ctr"/>
            <a:r>
              <a:rPr lang="en-US" sz="900" b="1" dirty="0">
                <a:solidFill>
                  <a:schemeClr val="tx1">
                    <a:lumMod val="65000"/>
                    <a:lumOff val="35000"/>
                  </a:schemeClr>
                </a:solidFill>
                <a:latin typeface="Arial"/>
                <a:cs typeface="Arial"/>
              </a:rPr>
              <a:t>Integration Cloud Service</a:t>
            </a:r>
          </a:p>
        </p:txBody>
      </p:sp>
      <p:pic>
        <p:nvPicPr>
          <p:cNvPr id="56" name="Picture 55" descr="computer32.png"/>
          <p:cNvPicPr>
            <a:picLocks noChangeAspect="1"/>
          </p:cNvPicPr>
          <p:nvPr/>
        </p:nvPicPr>
        <p:blipFill>
          <a:blip r:embed="rId11"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657176" y="3372077"/>
            <a:ext cx="650071" cy="605927"/>
          </a:xfrm>
          <a:prstGeom prst="rect">
            <a:avLst/>
          </a:prstGeom>
        </p:spPr>
      </p:pic>
      <p:pic>
        <p:nvPicPr>
          <p:cNvPr id="57" name="Picture 56" descr="java.png"/>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a:xfrm>
            <a:off x="2786137" y="3474468"/>
            <a:ext cx="382287" cy="356328"/>
          </a:xfrm>
          <a:prstGeom prst="rect">
            <a:avLst/>
          </a:prstGeom>
        </p:spPr>
      </p:pic>
      <p:cxnSp>
        <p:nvCxnSpPr>
          <p:cNvPr id="58" name="Straight Arrow Connector 59"/>
          <p:cNvCxnSpPr/>
          <p:nvPr/>
        </p:nvCxnSpPr>
        <p:spPr>
          <a:xfrm>
            <a:off x="9633780" y="5021196"/>
            <a:ext cx="701977" cy="3680"/>
          </a:xfrm>
          <a:prstGeom prst="straightConnector1">
            <a:avLst/>
          </a:prstGeom>
          <a:ln>
            <a:solidFill>
              <a:schemeClr val="bg1">
                <a:lumMod val="50000"/>
              </a:schemeClr>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pic>
        <p:nvPicPr>
          <p:cNvPr id="60" name="Picture 59" descr="market.pn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295457" y="1979911"/>
            <a:ext cx="523508" cy="477475"/>
          </a:xfrm>
          <a:prstGeom prst="rect">
            <a:avLst/>
          </a:prstGeom>
        </p:spPr>
      </p:pic>
      <p:pic>
        <p:nvPicPr>
          <p:cNvPr id="62" name="Picture 61" descr="electronic.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2708049" y="2061992"/>
            <a:ext cx="337513" cy="314595"/>
          </a:xfrm>
          <a:prstGeom prst="rect">
            <a:avLst/>
          </a:prstGeom>
        </p:spPr>
      </p:pic>
      <p:pic>
        <p:nvPicPr>
          <p:cNvPr id="63" name="Picture 62" descr="server28.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0329401" y="4792869"/>
            <a:ext cx="501841" cy="467763"/>
          </a:xfrm>
          <a:prstGeom prst="rect">
            <a:avLst/>
          </a:prstGeom>
        </p:spPr>
      </p:pic>
      <p:cxnSp>
        <p:nvCxnSpPr>
          <p:cNvPr id="64" name="Straight Arrow Connector 59"/>
          <p:cNvCxnSpPr>
            <a:stCxn id="97" idx="2"/>
            <a:endCxn id="63" idx="0"/>
          </p:cNvCxnSpPr>
          <p:nvPr/>
        </p:nvCxnSpPr>
        <p:spPr>
          <a:xfrm flipH="1">
            <a:off x="10580322" y="4400163"/>
            <a:ext cx="10156" cy="392707"/>
          </a:xfrm>
          <a:prstGeom prst="straightConnector1">
            <a:avLst/>
          </a:prstGeom>
          <a:ln>
            <a:solidFill>
              <a:schemeClr val="bg1">
                <a:lumMod val="50000"/>
              </a:schemeClr>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9868842" y="2420110"/>
            <a:ext cx="1408868" cy="538609"/>
          </a:xfrm>
          <a:prstGeom prst="rect">
            <a:avLst/>
          </a:prstGeom>
          <a:noFill/>
        </p:spPr>
        <p:txBody>
          <a:bodyPr wrap="square" lIns="121899" tIns="60949" rIns="121899" bIns="60949" rtlCol="0">
            <a:spAutoFit/>
          </a:bodyPr>
          <a:lstStyle/>
          <a:p>
            <a:pPr algn="ctr"/>
            <a:r>
              <a:rPr lang="en-US" sz="900" b="1" dirty="0">
                <a:solidFill>
                  <a:schemeClr val="tx1">
                    <a:lumMod val="65000"/>
                    <a:lumOff val="35000"/>
                  </a:schemeClr>
                </a:solidFill>
                <a:latin typeface="Arial"/>
                <a:cs typeface="Arial"/>
              </a:rPr>
              <a:t>Business</a:t>
            </a:r>
            <a:br>
              <a:rPr lang="en-US" sz="900" b="1" dirty="0">
                <a:solidFill>
                  <a:schemeClr val="tx1">
                    <a:lumMod val="65000"/>
                    <a:lumOff val="35000"/>
                  </a:schemeClr>
                </a:solidFill>
                <a:latin typeface="Arial"/>
                <a:cs typeface="Arial"/>
              </a:rPr>
            </a:br>
            <a:r>
              <a:rPr lang="en-US" sz="900" b="1" dirty="0">
                <a:solidFill>
                  <a:schemeClr val="tx1">
                    <a:lumMod val="65000"/>
                    <a:lumOff val="35000"/>
                  </a:schemeClr>
                </a:solidFill>
                <a:latin typeface="Arial"/>
                <a:cs typeface="Arial"/>
              </a:rPr>
              <a:t>Intelligence Cloud Service</a:t>
            </a:r>
          </a:p>
        </p:txBody>
      </p:sp>
      <p:cxnSp>
        <p:nvCxnSpPr>
          <p:cNvPr id="67" name="Straight Arrow Connector 59"/>
          <p:cNvCxnSpPr/>
          <p:nvPr/>
        </p:nvCxnSpPr>
        <p:spPr>
          <a:xfrm flipH="1">
            <a:off x="9666836" y="3686732"/>
            <a:ext cx="573361" cy="1"/>
          </a:xfrm>
          <a:prstGeom prst="straightConnector1">
            <a:avLst/>
          </a:prstGeom>
          <a:ln>
            <a:solidFill>
              <a:schemeClr val="bg1">
                <a:lumMod val="50000"/>
              </a:schemeClr>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pic>
        <p:nvPicPr>
          <p:cNvPr id="68" name="Picture 67" descr="brickwall.png"/>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6563911" y="3450236"/>
            <a:ext cx="523545" cy="487993"/>
          </a:xfrm>
          <a:prstGeom prst="rect">
            <a:avLst/>
          </a:prstGeom>
        </p:spPr>
      </p:pic>
      <p:cxnSp>
        <p:nvCxnSpPr>
          <p:cNvPr id="69" name="Straight Arrow Connector 59"/>
          <p:cNvCxnSpPr>
            <a:stCxn id="18" idx="1"/>
            <a:endCxn id="68" idx="3"/>
          </p:cNvCxnSpPr>
          <p:nvPr/>
        </p:nvCxnSpPr>
        <p:spPr>
          <a:xfrm flipH="1" flipV="1">
            <a:off x="7087455" y="3694231"/>
            <a:ext cx="679442" cy="5983"/>
          </a:xfrm>
          <a:prstGeom prst="straightConnector1">
            <a:avLst/>
          </a:prstGeom>
          <a:ln>
            <a:solidFill>
              <a:srgbClr val="7F7F7F"/>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6501088" y="3953103"/>
            <a:ext cx="675651" cy="261611"/>
          </a:xfrm>
          <a:prstGeom prst="rect">
            <a:avLst/>
          </a:prstGeom>
          <a:noFill/>
        </p:spPr>
        <p:txBody>
          <a:bodyPr wrap="none" lIns="121899" tIns="60949" rIns="121899" bIns="60949" rtlCol="0">
            <a:spAutoFit/>
          </a:bodyPr>
          <a:lstStyle/>
          <a:p>
            <a:pPr algn="ctr"/>
            <a:r>
              <a:rPr lang="en-US" sz="900" b="1" dirty="0">
                <a:solidFill>
                  <a:schemeClr val="tx1">
                    <a:lumMod val="65000"/>
                    <a:lumOff val="35000"/>
                  </a:schemeClr>
                </a:solidFill>
                <a:latin typeface="Arial"/>
                <a:cs typeface="Arial"/>
              </a:rPr>
              <a:t>Firewall</a:t>
            </a:r>
          </a:p>
        </p:txBody>
      </p:sp>
      <p:sp>
        <p:nvSpPr>
          <p:cNvPr id="76" name="Rectangle 75"/>
          <p:cNvSpPr/>
          <p:nvPr/>
        </p:nvSpPr>
        <p:spPr>
          <a:xfrm>
            <a:off x="7435283" y="1724636"/>
            <a:ext cx="2572373" cy="3931117"/>
          </a:xfrm>
          <a:prstGeom prst="rect">
            <a:avLst/>
          </a:prstGeom>
          <a:no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prstTxWarp prst="textNoShape">
              <a:avLst/>
            </a:prstTxWarp>
            <a:noAutofit/>
          </a:bodyPr>
          <a:lstStyle/>
          <a:p>
            <a:pPr algn="ctr">
              <a:lnSpc>
                <a:spcPct val="90000"/>
              </a:lnSpc>
            </a:pPr>
            <a:endParaRPr lang="en-US" sz="2400"/>
          </a:p>
        </p:txBody>
      </p:sp>
      <p:sp>
        <p:nvSpPr>
          <p:cNvPr id="77" name="TextBox 76"/>
          <p:cNvSpPr txBox="1"/>
          <p:nvPr/>
        </p:nvSpPr>
        <p:spPr>
          <a:xfrm>
            <a:off x="8026800" y="1584495"/>
            <a:ext cx="1220530" cy="261611"/>
          </a:xfrm>
          <a:prstGeom prst="rect">
            <a:avLst/>
          </a:prstGeom>
          <a:solidFill>
            <a:srgbClr val="FFFFFF"/>
          </a:solidFill>
        </p:spPr>
        <p:txBody>
          <a:bodyPr wrap="none" lIns="121899" tIns="60949" rIns="121899" bIns="60949" rtlCol="0">
            <a:spAutoFit/>
          </a:bodyPr>
          <a:lstStyle/>
          <a:p>
            <a:pPr algn="ctr"/>
            <a:r>
              <a:rPr lang="en-US" sz="900" b="1" dirty="0">
                <a:solidFill>
                  <a:srgbClr val="F05C25"/>
                </a:solidFill>
                <a:latin typeface="Arial"/>
                <a:cs typeface="Arial"/>
              </a:rPr>
              <a:t>IoT Cloud Service</a:t>
            </a:r>
          </a:p>
        </p:txBody>
      </p:sp>
      <p:sp>
        <p:nvSpPr>
          <p:cNvPr id="78" name="Rectangle 77"/>
          <p:cNvSpPr/>
          <p:nvPr/>
        </p:nvSpPr>
        <p:spPr>
          <a:xfrm>
            <a:off x="2049129" y="3211308"/>
            <a:ext cx="1925040" cy="1158155"/>
          </a:xfrm>
          <a:prstGeom prst="rect">
            <a:avLst/>
          </a:prstGeom>
          <a:no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prstTxWarp prst="textNoShape">
              <a:avLst/>
            </a:prstTxWarp>
            <a:noAutofit/>
          </a:bodyPr>
          <a:lstStyle/>
          <a:p>
            <a:pPr algn="ctr">
              <a:lnSpc>
                <a:spcPct val="90000"/>
              </a:lnSpc>
            </a:pPr>
            <a:endParaRPr lang="en-US" sz="2400">
              <a:solidFill>
                <a:schemeClr val="accent6"/>
              </a:solidFill>
            </a:endParaRPr>
          </a:p>
        </p:txBody>
      </p:sp>
      <p:sp>
        <p:nvSpPr>
          <p:cNvPr id="79" name="TextBox 78"/>
          <p:cNvSpPr txBox="1"/>
          <p:nvPr/>
        </p:nvSpPr>
        <p:spPr>
          <a:xfrm>
            <a:off x="2098542" y="3088144"/>
            <a:ext cx="1794403" cy="261611"/>
          </a:xfrm>
          <a:prstGeom prst="rect">
            <a:avLst/>
          </a:prstGeom>
          <a:solidFill>
            <a:srgbClr val="FFFFFF"/>
          </a:solidFill>
        </p:spPr>
        <p:txBody>
          <a:bodyPr wrap="square" lIns="121899" tIns="60949" rIns="121899" bIns="60949" rtlCol="0">
            <a:spAutoFit/>
          </a:bodyPr>
          <a:lstStyle/>
          <a:p>
            <a:pPr algn="ctr"/>
            <a:r>
              <a:rPr lang="en-US" sz="900" b="1" dirty="0">
                <a:solidFill>
                  <a:schemeClr val="accent1"/>
                </a:solidFill>
                <a:latin typeface="Arial"/>
                <a:cs typeface="Arial"/>
              </a:rPr>
              <a:t>IoT Cloud Service Gateway</a:t>
            </a:r>
          </a:p>
        </p:txBody>
      </p:sp>
      <p:sp>
        <p:nvSpPr>
          <p:cNvPr id="80" name="TextBox 79"/>
          <p:cNvSpPr txBox="1"/>
          <p:nvPr/>
        </p:nvSpPr>
        <p:spPr>
          <a:xfrm>
            <a:off x="624753" y="863794"/>
            <a:ext cx="6200929" cy="533732"/>
          </a:xfrm>
          <a:prstGeom prst="rect">
            <a:avLst/>
          </a:prstGeom>
          <a:noFill/>
        </p:spPr>
        <p:txBody>
          <a:bodyPr wrap="none" lIns="0" tIns="0" rIns="0" bIns="0" rtlCol="0">
            <a:noAutofit/>
          </a:bodyPr>
          <a:lstStyle/>
          <a:p>
            <a:pPr>
              <a:lnSpc>
                <a:spcPct val="90000"/>
              </a:lnSpc>
            </a:pPr>
            <a:endParaRPr lang="en-US" sz="2400" dirty="0">
              <a:solidFill>
                <a:srgbClr val="FF0000"/>
              </a:solidFill>
            </a:endParaRPr>
          </a:p>
        </p:txBody>
      </p:sp>
      <p:sp>
        <p:nvSpPr>
          <p:cNvPr id="81" name="Slide Number Placeholder 2"/>
          <p:cNvSpPr>
            <a:spLocks noGrp="1"/>
          </p:cNvSpPr>
          <p:nvPr>
            <p:ph type="sldNum" sz="quarter" idx="12"/>
          </p:nvPr>
        </p:nvSpPr>
        <p:spPr>
          <a:xfrm>
            <a:off x="11274663" y="6556248"/>
            <a:ext cx="381562" cy="182880"/>
          </a:xfrm>
        </p:spPr>
        <p:txBody>
          <a:bodyPr/>
          <a:lstStyle/>
          <a:p>
            <a:fld id="{C51EAA63-D034-42AE-91FA-B13B9518C7BE}" type="slidenum">
              <a:rPr lang="en-US" smtClean="0"/>
              <a:pPr/>
              <a:t>5</a:t>
            </a:fld>
            <a:endParaRPr lang="en-US" dirty="0"/>
          </a:p>
        </p:txBody>
      </p:sp>
      <p:sp>
        <p:nvSpPr>
          <p:cNvPr id="82" name="Footer Placeholder 77"/>
          <p:cNvSpPr>
            <a:spLocks noGrp="1"/>
          </p:cNvSpPr>
          <p:nvPr>
            <p:ph type="ftr" sz="quarter" idx="11"/>
          </p:nvPr>
        </p:nvSpPr>
        <p:spPr>
          <a:xfrm>
            <a:off x="7176739" y="6569191"/>
            <a:ext cx="4478824" cy="61063"/>
          </a:xfrm>
        </p:spPr>
        <p:txBody>
          <a:bodyPr/>
          <a:lstStyle/>
          <a:p>
            <a:r>
              <a:rPr lang="en-US" sz="1100" dirty="0"/>
              <a:t>Oracle Confidential – Internal/Restricted/Highly Restricted</a:t>
            </a:r>
            <a:endParaRPr lang="en-US" sz="1100" dirty="0"/>
          </a:p>
        </p:txBody>
      </p:sp>
      <p:pic>
        <p:nvPicPr>
          <p:cNvPr id="83" name="Picture 82" descr="electronic.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2696592" y="4904339"/>
            <a:ext cx="337513" cy="314595"/>
          </a:xfrm>
          <a:prstGeom prst="rect">
            <a:avLst/>
          </a:prstGeom>
        </p:spPr>
      </p:pic>
      <p:cxnSp>
        <p:nvCxnSpPr>
          <p:cNvPr id="84" name="Straight Arrow Connector 59"/>
          <p:cNvCxnSpPr>
            <a:stCxn id="38" idx="2"/>
          </p:cNvCxnSpPr>
          <p:nvPr/>
        </p:nvCxnSpPr>
        <p:spPr>
          <a:xfrm rot="5400000">
            <a:off x="3373305" y="3838073"/>
            <a:ext cx="884927" cy="1566607"/>
          </a:xfrm>
          <a:prstGeom prst="bentConnector2">
            <a:avLst/>
          </a:prstGeom>
          <a:ln>
            <a:solidFill>
              <a:srgbClr val="7F7F7F"/>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8984309" y="5224152"/>
            <a:ext cx="842319" cy="400109"/>
          </a:xfrm>
          <a:prstGeom prst="rect">
            <a:avLst/>
          </a:prstGeom>
          <a:noFill/>
        </p:spPr>
        <p:txBody>
          <a:bodyPr wrap="none" lIns="121899" tIns="60949" rIns="121899" bIns="60949" rtlCol="0">
            <a:spAutoFit/>
          </a:bodyPr>
          <a:lstStyle/>
          <a:p>
            <a:pPr algn="ctr"/>
            <a:r>
              <a:rPr lang="en-US" sz="900" b="1" dirty="0">
                <a:solidFill>
                  <a:schemeClr val="bg1">
                    <a:lumMod val="50000"/>
                  </a:schemeClr>
                </a:solidFill>
                <a:latin typeface="Arial"/>
                <a:cs typeface="Arial"/>
              </a:rPr>
              <a:t>Dispatcher</a:t>
            </a:r>
          </a:p>
          <a:p>
            <a:pPr algn="ctr"/>
            <a:r>
              <a:rPr lang="en-US" sz="900" b="1" dirty="0">
                <a:solidFill>
                  <a:schemeClr val="bg1">
                    <a:lumMod val="50000"/>
                  </a:schemeClr>
                </a:solidFill>
                <a:latin typeface="Arial"/>
                <a:cs typeface="Arial"/>
              </a:rPr>
              <a:t>REST/JMS</a:t>
            </a:r>
          </a:p>
        </p:txBody>
      </p:sp>
      <p:pic>
        <p:nvPicPr>
          <p:cNvPr id="86" name="Picture 85"/>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091237" y="3434448"/>
            <a:ext cx="534642" cy="534781"/>
          </a:xfrm>
          <a:prstGeom prst="rect">
            <a:avLst/>
          </a:prstGeom>
        </p:spPr>
      </p:pic>
      <p:cxnSp>
        <p:nvCxnSpPr>
          <p:cNvPr id="87" name="Straight Arrow Connector 59"/>
          <p:cNvCxnSpPr/>
          <p:nvPr/>
        </p:nvCxnSpPr>
        <p:spPr>
          <a:xfrm rot="16200000" flipV="1">
            <a:off x="8273362" y="4204762"/>
            <a:ext cx="1299185" cy="313737"/>
          </a:xfrm>
          <a:prstGeom prst="bentConnector3">
            <a:avLst>
              <a:gd name="adj1" fmla="val -448"/>
            </a:avLst>
          </a:prstGeom>
          <a:ln>
            <a:solidFill>
              <a:schemeClr val="bg1">
                <a:lumMod val="50000"/>
              </a:schemeClr>
            </a:solidFill>
            <a:prstDash val="solid"/>
            <a:headEnd type="arrow" w="sm" len="sm"/>
            <a:tailEnd type="none" w="sm" len="sm"/>
          </a:ln>
          <a:effectLst/>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10252652" y="4000054"/>
            <a:ext cx="675651" cy="400109"/>
          </a:xfrm>
          <a:prstGeom prst="rect">
            <a:avLst/>
          </a:prstGeom>
          <a:noFill/>
        </p:spPr>
        <p:txBody>
          <a:bodyPr wrap="none" lIns="121899" tIns="60949" rIns="121899" bIns="60949" rtlCol="0">
            <a:spAutoFit/>
          </a:bodyPr>
          <a:lstStyle/>
          <a:p>
            <a:pPr algn="ctr"/>
            <a:r>
              <a:rPr lang="en-US" sz="900" b="1" dirty="0">
                <a:solidFill>
                  <a:schemeClr val="tx1">
                    <a:lumMod val="65000"/>
                    <a:lumOff val="35000"/>
                  </a:schemeClr>
                </a:solidFill>
                <a:latin typeface="Arial"/>
                <a:cs typeface="Arial"/>
              </a:rPr>
              <a:t>Custom</a:t>
            </a:r>
          </a:p>
          <a:p>
            <a:pPr algn="ctr"/>
            <a:r>
              <a:rPr lang="en-US" sz="900" b="1" dirty="0">
                <a:solidFill>
                  <a:schemeClr val="tx1">
                    <a:lumMod val="65000"/>
                    <a:lumOff val="35000"/>
                  </a:schemeClr>
                </a:solidFill>
                <a:latin typeface="Arial"/>
                <a:cs typeface="Arial"/>
              </a:rPr>
              <a:t>App</a:t>
            </a:r>
          </a:p>
        </p:txBody>
      </p:sp>
      <p:pic>
        <p:nvPicPr>
          <p:cNvPr id="98" name="Picture 97"/>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0294804" y="3486900"/>
            <a:ext cx="512677" cy="512811"/>
          </a:xfrm>
          <a:prstGeom prst="rect">
            <a:avLst/>
          </a:prstGeom>
        </p:spPr>
      </p:pic>
      <p:pic>
        <p:nvPicPr>
          <p:cNvPr id="115" name="Picture 114" descr="electronic.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331443" y="3538884"/>
            <a:ext cx="337513" cy="314595"/>
          </a:xfrm>
          <a:prstGeom prst="rect">
            <a:avLst/>
          </a:prstGeom>
        </p:spPr>
      </p:pic>
      <p:sp>
        <p:nvSpPr>
          <p:cNvPr id="117" name="TextBox 116"/>
          <p:cNvSpPr txBox="1"/>
          <p:nvPr/>
        </p:nvSpPr>
        <p:spPr>
          <a:xfrm>
            <a:off x="1099202" y="3867162"/>
            <a:ext cx="765395" cy="400109"/>
          </a:xfrm>
          <a:prstGeom prst="rect">
            <a:avLst/>
          </a:prstGeom>
          <a:noFill/>
        </p:spPr>
        <p:txBody>
          <a:bodyPr wrap="none" lIns="121899" tIns="60949" rIns="121899" bIns="60949" rtlCol="0">
            <a:spAutoFit/>
          </a:bodyPr>
          <a:lstStyle/>
          <a:p>
            <a:pPr algn="ctr"/>
            <a:r>
              <a:rPr lang="en-US" sz="900" b="1" dirty="0">
                <a:solidFill>
                  <a:schemeClr val="tx1">
                    <a:lumMod val="65000"/>
                    <a:lumOff val="35000"/>
                  </a:schemeClr>
                </a:solidFill>
                <a:latin typeface="Arial"/>
                <a:cs typeface="Arial"/>
              </a:rPr>
              <a:t>Non-Java</a:t>
            </a:r>
            <a:br>
              <a:rPr lang="en-US" sz="900" b="1" dirty="0">
                <a:solidFill>
                  <a:schemeClr val="tx1">
                    <a:lumMod val="65000"/>
                    <a:lumOff val="35000"/>
                  </a:schemeClr>
                </a:solidFill>
                <a:latin typeface="Arial"/>
                <a:cs typeface="Arial"/>
              </a:rPr>
            </a:br>
            <a:r>
              <a:rPr lang="en-US" sz="900" b="1" dirty="0">
                <a:solidFill>
                  <a:schemeClr val="tx1">
                    <a:lumMod val="65000"/>
                    <a:lumOff val="35000"/>
                  </a:schemeClr>
                </a:solidFill>
                <a:latin typeface="Arial"/>
                <a:cs typeface="Arial"/>
              </a:rPr>
              <a:t>Device</a:t>
            </a:r>
          </a:p>
        </p:txBody>
      </p:sp>
      <p:cxnSp>
        <p:nvCxnSpPr>
          <p:cNvPr id="118" name="Straight Arrow Connector 59"/>
          <p:cNvCxnSpPr/>
          <p:nvPr/>
        </p:nvCxnSpPr>
        <p:spPr>
          <a:xfrm flipH="1">
            <a:off x="1655527" y="3686730"/>
            <a:ext cx="953493" cy="8604"/>
          </a:xfrm>
          <a:prstGeom prst="straightConnector1">
            <a:avLst/>
          </a:prstGeom>
          <a:ln>
            <a:solidFill>
              <a:srgbClr val="7F7F7F"/>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22" name="Straight Arrow Connector 59"/>
          <p:cNvCxnSpPr/>
          <p:nvPr/>
        </p:nvCxnSpPr>
        <p:spPr>
          <a:xfrm flipV="1">
            <a:off x="7086988" y="2210557"/>
            <a:ext cx="768678" cy="1491856"/>
          </a:xfrm>
          <a:prstGeom prst="bentConnector3">
            <a:avLst>
              <a:gd name="adj1" fmla="val 64208"/>
            </a:avLst>
          </a:prstGeom>
          <a:ln>
            <a:solidFill>
              <a:schemeClr val="bg1">
                <a:lumMod val="50000"/>
              </a:schemeClr>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24" name="Straight Arrow Connector 59"/>
          <p:cNvCxnSpPr/>
          <p:nvPr/>
        </p:nvCxnSpPr>
        <p:spPr>
          <a:xfrm rot="16200000" flipV="1">
            <a:off x="7040096" y="4241086"/>
            <a:ext cx="1324295" cy="243286"/>
          </a:xfrm>
          <a:prstGeom prst="bentConnector3">
            <a:avLst>
              <a:gd name="adj1" fmla="val -523"/>
            </a:avLst>
          </a:prstGeom>
          <a:ln>
            <a:solidFill>
              <a:schemeClr val="bg1">
                <a:lumMod val="50000"/>
              </a:schemeClr>
            </a:solidFill>
            <a:prstDash val="solid"/>
            <a:headEnd type="arrow"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129" name="Straight Arrow Connector 59"/>
          <p:cNvCxnSpPr/>
          <p:nvPr/>
        </p:nvCxnSpPr>
        <p:spPr>
          <a:xfrm rot="10800000">
            <a:off x="10090030" y="3686730"/>
            <a:ext cx="239370" cy="1176167"/>
          </a:xfrm>
          <a:prstGeom prst="bentConnector2">
            <a:avLst/>
          </a:prstGeom>
          <a:ln>
            <a:solidFill>
              <a:schemeClr val="bg1">
                <a:lumMod val="50000"/>
              </a:schemeClr>
            </a:solidFill>
            <a:prstDash val="solid"/>
            <a:headEnd type="arrow"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59"/>
          <p:cNvCxnSpPr/>
          <p:nvPr/>
        </p:nvCxnSpPr>
        <p:spPr>
          <a:xfrm>
            <a:off x="8424834" y="5013254"/>
            <a:ext cx="657182" cy="5807"/>
          </a:xfrm>
          <a:prstGeom prst="straightConnector1">
            <a:avLst/>
          </a:prstGeom>
          <a:ln>
            <a:solidFill>
              <a:schemeClr val="bg1">
                <a:lumMod val="50000"/>
              </a:schemeClr>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59"/>
          <p:cNvCxnSpPr/>
          <p:nvPr/>
        </p:nvCxnSpPr>
        <p:spPr>
          <a:xfrm>
            <a:off x="8328991" y="2184729"/>
            <a:ext cx="823476" cy="23691"/>
          </a:xfrm>
          <a:prstGeom prst="straightConnector1">
            <a:avLst/>
          </a:prstGeom>
          <a:ln>
            <a:solidFill>
              <a:schemeClr val="bg1">
                <a:lumMod val="50000"/>
              </a:schemeClr>
            </a:solidFill>
            <a:prstDash val="soli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bwMode="gray">
          <a:xfrm>
            <a:off x="325385" y="1458981"/>
            <a:ext cx="11377986" cy="4681337"/>
          </a:xfrm>
          <a:prstGeom prst="rect">
            <a:avLst/>
          </a:prstGeom>
          <a:solidFill>
            <a:schemeClr val="bg1">
              <a:alpha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3" name="Right Arrow 2"/>
          <p:cNvSpPr/>
          <p:nvPr/>
        </p:nvSpPr>
        <p:spPr bwMode="gray">
          <a:xfrm>
            <a:off x="3558244" y="2687046"/>
            <a:ext cx="5542044" cy="871190"/>
          </a:xfrm>
          <a:prstGeom prst="rightArrow">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Data</a:t>
            </a:r>
            <a:endParaRPr lang="en-US" dirty="0" smtClean="0"/>
          </a:p>
        </p:txBody>
      </p:sp>
      <p:sp>
        <p:nvSpPr>
          <p:cNvPr id="5" name="Left Arrow 4"/>
          <p:cNvSpPr/>
          <p:nvPr/>
        </p:nvSpPr>
        <p:spPr bwMode="gray">
          <a:xfrm>
            <a:off x="3558245" y="3862627"/>
            <a:ext cx="5531548" cy="923672"/>
          </a:xfrm>
          <a:prstGeom prst="leftArrow">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Control</a:t>
            </a:r>
            <a:endParaRPr lang="en-US" dirty="0" smtClean="0"/>
          </a:p>
        </p:txBody>
      </p:sp>
      <p:sp>
        <p:nvSpPr>
          <p:cNvPr id="74" name="TextBox 73"/>
          <p:cNvSpPr txBox="1"/>
          <p:nvPr/>
        </p:nvSpPr>
        <p:spPr>
          <a:xfrm>
            <a:off x="5131244" y="6097758"/>
            <a:ext cx="567011" cy="261588"/>
          </a:xfrm>
          <a:prstGeom prst="rect">
            <a:avLst/>
          </a:prstGeom>
          <a:noFill/>
        </p:spPr>
        <p:txBody>
          <a:bodyPr wrap="none" lIns="121899" tIns="60949" rIns="121899" bIns="60949" rtlCol="0">
            <a:spAutoFit/>
          </a:bodyPr>
          <a:lstStyle/>
          <a:p>
            <a:pPr algn="ctr"/>
            <a:r>
              <a:rPr lang="en-US" sz="900" b="1" dirty="0" smtClean="0">
                <a:solidFill>
                  <a:schemeClr val="tx1">
                    <a:lumMod val="65000"/>
                    <a:lumOff val="35000"/>
                  </a:schemeClr>
                </a:solidFill>
                <a:latin typeface="Arial"/>
                <a:cs typeface="Arial"/>
              </a:rPr>
              <a:t>Users</a:t>
            </a:r>
            <a:endParaRPr lang="en-US" sz="900" b="1" dirty="0">
              <a:solidFill>
                <a:schemeClr val="tx1">
                  <a:lumMod val="65000"/>
                  <a:lumOff val="35000"/>
                </a:schemeClr>
              </a:solidFill>
              <a:latin typeface="Arial"/>
              <a:cs typeface="Arial"/>
            </a:endParaRPr>
          </a:p>
        </p:txBody>
      </p:sp>
    </p:spTree>
    <p:extLst>
      <p:ext uri="{BB962C8B-B14F-4D97-AF65-F5344CB8AC3E}">
        <p14:creationId xmlns:p14="http://schemas.microsoft.com/office/powerpoint/2010/main" val="265998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need to secure?</a:t>
            </a:r>
            <a:endParaRPr lang="en-US" dirty="0"/>
          </a:p>
        </p:txBody>
      </p:sp>
      <p:sp>
        <p:nvSpPr>
          <p:cNvPr id="3" name="Content Placeholder 2"/>
          <p:cNvSpPr>
            <a:spLocks noGrp="1"/>
          </p:cNvSpPr>
          <p:nvPr>
            <p:ph idx="1"/>
          </p:nvPr>
        </p:nvSpPr>
        <p:spPr/>
        <p:txBody>
          <a:bodyPr/>
          <a:lstStyle/>
          <a:p>
            <a:r>
              <a:rPr lang="en-US" dirty="0" smtClean="0"/>
              <a:t>Access to devices and applications</a:t>
            </a:r>
          </a:p>
          <a:p>
            <a:pPr lvl="1"/>
            <a:r>
              <a:rPr lang="en-US" dirty="0" smtClean="0"/>
              <a:t>From anywhere in the IoT network</a:t>
            </a:r>
            <a:endParaRPr lang="en-US" dirty="0" smtClean="0"/>
          </a:p>
          <a:p>
            <a:r>
              <a:rPr lang="en-US" dirty="0" smtClean="0"/>
              <a:t>And to the data they generate</a:t>
            </a:r>
          </a:p>
          <a:p>
            <a:pPr lvl="1"/>
            <a:r>
              <a:rPr lang="en-US" dirty="0" smtClean="0"/>
              <a:t>Whether that data is in motion or at rest</a:t>
            </a:r>
          </a:p>
          <a:p>
            <a:r>
              <a:rPr lang="en-US" dirty="0" smtClean="0"/>
              <a:t>A body temperature sensor and a thermostat both measure temperature</a:t>
            </a:r>
          </a:p>
          <a:p>
            <a:pPr lvl="1"/>
            <a:r>
              <a:rPr lang="en-US" dirty="0" smtClean="0"/>
              <a:t>But you must be able to secure them differently</a:t>
            </a:r>
            <a:endParaRPr lang="en-US" dirty="0"/>
          </a:p>
          <a:p>
            <a:pPr lvl="1"/>
            <a:r>
              <a:rPr lang="en-US" dirty="0" smtClean="0"/>
              <a:t>Especially on e.g. a multi-tenant home gateway</a:t>
            </a:r>
          </a:p>
        </p:txBody>
      </p:sp>
      <p:sp>
        <p:nvSpPr>
          <p:cNvPr id="6" name="Text Placeholder 5"/>
          <p:cNvSpPr>
            <a:spLocks noGrp="1"/>
          </p:cNvSpPr>
          <p:nvPr>
            <p:ph type="body" sz="quarter" idx="13"/>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6</a:t>
            </a:fld>
            <a:endParaRPr lang="en-US"/>
          </a:p>
        </p:txBody>
      </p:sp>
    </p:spTree>
    <p:extLst>
      <p:ext uri="{BB962C8B-B14F-4D97-AF65-F5344CB8AC3E}">
        <p14:creationId xmlns:p14="http://schemas.microsoft.com/office/powerpoint/2010/main" val="241503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1EAA63-D034-42AE-91FA-B13B9518C7BE}" type="slidenum">
              <a:rPr lang="en-US" smtClean="0"/>
              <a:pPr/>
              <a:t>7</a:t>
            </a:fld>
            <a:endParaRPr lang="en-US"/>
          </a:p>
        </p:txBody>
      </p:sp>
      <p:sp>
        <p:nvSpPr>
          <p:cNvPr id="2" name="Title 1"/>
          <p:cNvSpPr>
            <a:spLocks noGrp="1"/>
          </p:cNvSpPr>
          <p:nvPr>
            <p:ph type="title"/>
          </p:nvPr>
        </p:nvSpPr>
        <p:spPr>
          <a:xfrm>
            <a:off x="444660" y="2500706"/>
            <a:ext cx="5606175" cy="1371899"/>
          </a:xfrm>
        </p:spPr>
        <p:txBody>
          <a:bodyPr/>
          <a:lstStyle/>
          <a:p>
            <a:r>
              <a:rPr lang="en-US" dirty="0" err="1" smtClean="0"/>
              <a:t>IoT</a:t>
            </a:r>
            <a:r>
              <a:rPr lang="en-US" dirty="0" smtClean="0"/>
              <a:t> Security Threats</a:t>
            </a:r>
            <a:endParaRPr lang="en-US" dirty="0"/>
          </a:p>
        </p:txBody>
      </p:sp>
      <p:sp>
        <p:nvSpPr>
          <p:cNvPr id="3" name="Text Placeholder 2"/>
          <p:cNvSpPr>
            <a:spLocks noGrp="1"/>
          </p:cNvSpPr>
          <p:nvPr>
            <p:ph type="body" idx="1"/>
          </p:nvPr>
        </p:nvSpPr>
        <p:spPr>
          <a:xfrm>
            <a:off x="444660" y="3938980"/>
            <a:ext cx="5606175" cy="914599"/>
          </a:xfrm>
        </p:spPr>
        <p:txBody>
          <a:bodyPr/>
          <a:lstStyle/>
          <a:p>
            <a:r>
              <a:rPr lang="en-US" dirty="0" smtClean="0"/>
              <a:t>Defending the device cloud…</a:t>
            </a:r>
            <a:endParaRPr lang="en-US" dirty="0"/>
          </a:p>
          <a:p>
            <a:endParaRPr lang="en-US"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bright="-26000" contrast="50000"/>
                    </a14:imgEffect>
                  </a14:imgLayer>
                </a14:imgProps>
              </a:ext>
            </a:extLst>
          </a:blip>
          <a:stretch>
            <a:fillRect/>
          </a:stretch>
        </p:blipFill>
        <p:spPr>
          <a:xfrm>
            <a:off x="5753571" y="186413"/>
            <a:ext cx="6221571" cy="6221571"/>
          </a:xfrm>
          <a:prstGeom prst="rect">
            <a:avLst/>
          </a:prstGeom>
        </p:spPr>
      </p:pic>
    </p:spTree>
    <p:extLst>
      <p:ext uri="{BB962C8B-B14F-4D97-AF65-F5344CB8AC3E}">
        <p14:creationId xmlns:p14="http://schemas.microsoft.com/office/powerpoint/2010/main" val="342208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Modeling for IoT</a:t>
            </a:r>
            <a:endParaRPr lang="en-US" dirty="0"/>
          </a:p>
        </p:txBody>
      </p:sp>
      <p:sp>
        <p:nvSpPr>
          <p:cNvPr id="3" name="Content Placeholder 2"/>
          <p:cNvSpPr>
            <a:spLocks noGrp="1"/>
          </p:cNvSpPr>
          <p:nvPr>
            <p:ph idx="1"/>
          </p:nvPr>
        </p:nvSpPr>
        <p:spPr/>
        <p:txBody>
          <a:bodyPr/>
          <a:lstStyle/>
          <a:p>
            <a:r>
              <a:rPr lang="en-US" dirty="0" smtClean="0"/>
              <a:t>Large, complex systems</a:t>
            </a:r>
          </a:p>
          <a:p>
            <a:r>
              <a:rPr lang="en-US" dirty="0" smtClean="0"/>
              <a:t>Unattended devices</a:t>
            </a:r>
          </a:p>
          <a:p>
            <a:r>
              <a:rPr lang="en-US" dirty="0" smtClean="0"/>
              <a:t>Connected via the public internet</a:t>
            </a:r>
          </a:p>
          <a:p>
            <a:r>
              <a:rPr lang="en-US" dirty="0" smtClean="0"/>
              <a:t>Many different threats to consider</a:t>
            </a:r>
          </a:p>
          <a:p>
            <a:r>
              <a:rPr lang="en-US" dirty="0" smtClean="0"/>
              <a:t>Correspondingly broad spectrum of countermeasures</a:t>
            </a:r>
            <a:endParaRPr lang="en-US" dirty="0" smtClean="0"/>
          </a:p>
        </p:txBody>
      </p:sp>
      <p:sp>
        <p:nvSpPr>
          <p:cNvPr id="6" name="Text Placeholder 5"/>
          <p:cNvSpPr>
            <a:spLocks noGrp="1"/>
          </p:cNvSpPr>
          <p:nvPr>
            <p:ph type="body" sz="quarter" idx="13"/>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8</a:t>
            </a:fld>
            <a:endParaRPr lang="en-US"/>
          </a:p>
        </p:txBody>
      </p:sp>
    </p:spTree>
    <p:extLst>
      <p:ext uri="{BB962C8B-B14F-4D97-AF65-F5344CB8AC3E}">
        <p14:creationId xmlns:p14="http://schemas.microsoft.com/office/powerpoint/2010/main" val="320981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IoT</a:t>
            </a:r>
            <a:r>
              <a:rPr lang="en-US" dirty="0" smtClean="0"/>
              <a:t> Threats</a:t>
            </a:r>
            <a:endParaRPr lang="en-US" dirty="0"/>
          </a:p>
        </p:txBody>
      </p:sp>
      <p:sp>
        <p:nvSpPr>
          <p:cNvPr id="7" name="Rectangle 6"/>
          <p:cNvSpPr/>
          <p:nvPr/>
        </p:nvSpPr>
        <p:spPr bwMode="gray">
          <a:xfrm>
            <a:off x="8302597" y="1873650"/>
            <a:ext cx="3453999" cy="4199995"/>
          </a:xfrm>
          <a:prstGeom prst="rect">
            <a:avLst/>
          </a:prstGeom>
          <a:gradFill flip="none" rotWithShape="1">
            <a:gsLst>
              <a:gs pos="0">
                <a:schemeClr val="accent2">
                  <a:lumMod val="20000"/>
                  <a:lumOff val="80000"/>
                  <a:alpha val="52000"/>
                </a:schemeClr>
              </a:gs>
              <a:gs pos="100000">
                <a:srgbClr val="FFFFFF">
                  <a:alpha val="52000"/>
                </a:srgbClr>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3" name="Content Placeholder 2"/>
          <p:cNvSpPr>
            <a:spLocks noGrp="1"/>
          </p:cNvSpPr>
          <p:nvPr>
            <p:ph idx="1"/>
          </p:nvPr>
        </p:nvSpPr>
        <p:spPr>
          <a:xfrm>
            <a:off x="8530231" y="2076936"/>
            <a:ext cx="2986639" cy="3727774"/>
          </a:xfrm>
        </p:spPr>
        <p:txBody>
          <a:bodyPr/>
          <a:lstStyle/>
          <a:p>
            <a:pPr marL="0" indent="0">
              <a:buNone/>
            </a:pPr>
            <a:r>
              <a:rPr lang="en-US" b="1" dirty="0" err="1" smtClean="0"/>
              <a:t>DDoS</a:t>
            </a:r>
            <a:endParaRPr lang="en-US" b="1" dirty="0" smtClean="0"/>
          </a:p>
          <a:p>
            <a:r>
              <a:rPr lang="en-US" dirty="0" smtClean="0"/>
              <a:t>Deny business operations</a:t>
            </a:r>
          </a:p>
          <a:p>
            <a:r>
              <a:rPr lang="en-US" dirty="0" smtClean="0"/>
              <a:t>Loss </a:t>
            </a:r>
            <a:r>
              <a:rPr lang="en-US" dirty="0" smtClean="0"/>
              <a:t>of revenue</a:t>
            </a:r>
            <a:endParaRPr lang="en-US" dirty="0" smtClean="0"/>
          </a:p>
          <a:p>
            <a:r>
              <a:rPr lang="en-US" dirty="0" smtClean="0"/>
              <a:t>Compliance and safety </a:t>
            </a:r>
            <a:r>
              <a:rPr lang="en-US" dirty="0" smtClean="0"/>
              <a:t>concerns</a:t>
            </a:r>
          </a:p>
          <a:p>
            <a:endParaRPr lang="en-US" dirty="0" smtClean="0"/>
          </a:p>
        </p:txBody>
      </p:sp>
      <p:sp>
        <p:nvSpPr>
          <p:cNvPr id="6" name="Text Placeholder 5"/>
          <p:cNvSpPr>
            <a:spLocks noGrp="1"/>
          </p:cNvSpPr>
          <p:nvPr>
            <p:ph type="body" sz="quarter" idx="13"/>
          </p:nvPr>
        </p:nvSpPr>
        <p:spPr/>
        <p:txBody>
          <a:bodyPr/>
          <a:lstStyle/>
          <a:p>
            <a:r>
              <a:rPr lang="en-US" dirty="0" smtClean="0"/>
              <a:t>An overview…</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9</a:t>
            </a:fld>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0157" y="1858843"/>
            <a:ext cx="7723384" cy="4108022"/>
          </a:xfrm>
          <a:prstGeom prst="rect">
            <a:avLst/>
          </a:prstGeom>
        </p:spPr>
      </p:pic>
      <p:sp>
        <p:nvSpPr>
          <p:cNvPr id="9" name="Oval 8"/>
          <p:cNvSpPr/>
          <p:nvPr/>
        </p:nvSpPr>
        <p:spPr bwMode="gray">
          <a:xfrm>
            <a:off x="1821060" y="2420295"/>
            <a:ext cx="1845021" cy="718900"/>
          </a:xfrm>
          <a:prstGeom prst="ellipse">
            <a:avLst/>
          </a:prstGeom>
          <a:solidFill>
            <a:srgbClr val="0000FF">
              <a:alpha val="5000"/>
            </a:srgbClr>
          </a:solidFill>
          <a:ln w="38100" cmpd="sng">
            <a:solidFill>
              <a:srgbClr val="0000F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Tree>
    <p:extLst>
      <p:ext uri="{BB962C8B-B14F-4D97-AF65-F5344CB8AC3E}">
        <p14:creationId xmlns:p14="http://schemas.microsoft.com/office/powerpoint/2010/main" val="7581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JavaOne_16x9_2014-0718_ML2-2">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 xmlns:thm15="http://schemas.microsoft.com/office/thememl/2012/main" name="JavaOne_16x9_2014-0718_ML2-2" id="{8FA3844D-4648-4A27-9A51-DB102D65875A}" vid="{07BA0085-9FE8-46B5-BADD-B89CD95D21F1}"/>
    </a:ext>
  </a:extLst>
</a:theme>
</file>

<file path=ppt/theme/theme2.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JavaOne_16x9_2014-0718_ML2-2</Template>
  <TotalTime>1159</TotalTime>
  <Words>1399</Words>
  <Application>Microsoft Macintosh PowerPoint</Application>
  <PresentationFormat>Custom</PresentationFormat>
  <Paragraphs>265</Paragraphs>
  <Slides>24</Slides>
  <Notes>17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JavaOne_16x9_2014-0718_ML2-2</vt:lpstr>
      <vt:lpstr>Internet of Things Security Architecture</vt:lpstr>
      <vt:lpstr>Oracle IoT Architecture</vt:lpstr>
      <vt:lpstr>Oracle IoT Architecture</vt:lpstr>
      <vt:lpstr>Oracle IoT Architecture</vt:lpstr>
      <vt:lpstr>Oracle IoT Architecture</vt:lpstr>
      <vt:lpstr>What do we need to secure?</vt:lpstr>
      <vt:lpstr>IoT Security Threats</vt:lpstr>
      <vt:lpstr>Threat Modeling for IoT</vt:lpstr>
      <vt:lpstr>IoT Threats</vt:lpstr>
      <vt:lpstr>IoT Threats</vt:lpstr>
      <vt:lpstr>IoT Threats</vt:lpstr>
      <vt:lpstr>IoT Threats</vt:lpstr>
      <vt:lpstr>IoT Threats</vt:lpstr>
      <vt:lpstr>IoT Security Model</vt:lpstr>
      <vt:lpstr>Scalability</vt:lpstr>
      <vt:lpstr>Basic Principles</vt:lpstr>
      <vt:lpstr>Endpoint Identity Management</vt:lpstr>
      <vt:lpstr>Security Policies</vt:lpstr>
      <vt:lpstr>Enrollment Policies</vt:lpstr>
      <vt:lpstr>Endpoint Policies</vt:lpstr>
      <vt:lpstr>Java for Trusted Execution Environment</vt:lpstr>
      <vt:lpstr>Another Security Session </vt:lpstr>
      <vt:lpstr>PowerPoint Presentation</vt:lpstr>
      <vt:lpstr>PowerPoint Presentation</vt:lpstr>
    </vt:vector>
  </TitlesOfParts>
  <Company>Oracle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RWCRAWFO</dc:creator>
  <cp:lastModifiedBy>Noel Poore</cp:lastModifiedBy>
  <cp:revision>26</cp:revision>
  <cp:lastPrinted>2014-07-15T22:40:20Z</cp:lastPrinted>
  <dcterms:created xsi:type="dcterms:W3CDTF">2014-09-12T16:10:01Z</dcterms:created>
  <dcterms:modified xsi:type="dcterms:W3CDTF">2014-09-30T00:45:05Z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