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5" r:id="rId9"/>
    <p:sldId id="474" r:id="rId10"/>
    <p:sldId id="476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49" autoAdjust="0"/>
  </p:normalViewPr>
  <p:slideViewPr>
    <p:cSldViewPr>
      <p:cViewPr varScale="1">
        <p:scale>
          <a:sx n="66" d="100"/>
          <a:sy n="66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4075F-0228-4922-93E3-0DBB8DD35455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38B39-F543-4927-A46D-56BF24C78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678B91-D60F-4EDC-8C08-C3E658108B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3B355A-FB21-49A5-81B5-1D691B2C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Outsourcing of schools’ IT support</a:t>
            </a:r>
          </a:p>
          <a:p>
            <a:r>
              <a:rPr lang="en-GB" dirty="0" smtClean="0"/>
              <a:t>C.f. the Apple 2/spreadsheets 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B355A-FB21-49A5-81B5-1D691B2C01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IDLE -- Python lightweight</a:t>
            </a:r>
            <a:r>
              <a:rPr lang="en-GB" baseline="0" dirty="0" smtClean="0"/>
              <a:t> REPL/IDE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B355A-FB21-49A5-81B5-1D691B2C01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7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https://cdn.sparkfun.com//assets/parts/7/4/9/7/11546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55" y="2499742"/>
            <a:ext cx="1811849" cy="18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63"/>
            <a:ext cx="18351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csresws\files\www.cs\docs\homepage\new_images\f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62238"/>
            <a:ext cx="1518989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csresws\files\www.cs\docs\homepage\images\intro_150x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27" y="2671763"/>
            <a:ext cx="158628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au\Documents\NetBeansProjects\bluej\icons\bluej-icon-512-emboss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21" y="2601975"/>
            <a:ext cx="1481943" cy="1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"/>
            <a:ext cx="9144000" cy="2680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03498"/>
            <a:ext cx="8223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+mj-lt"/>
              </a:rPr>
              <a:t>Teaching </a:t>
            </a:r>
            <a:r>
              <a:rPr lang="en-GB" sz="4400" dirty="0">
                <a:solidFill>
                  <a:schemeClr val="bg1"/>
                </a:solidFill>
                <a:latin typeface="+mj-lt"/>
              </a:rPr>
              <a:t>Kids to Program Things with Java and the Raspberry Pi</a:t>
            </a:r>
            <a:endParaRPr lang="en-GB" sz="2800" dirty="0" smtClean="0">
              <a:solidFill>
                <a:schemeClr val="bg1"/>
              </a:solidFill>
              <a:latin typeface="+mj-lt"/>
            </a:endParaRPr>
          </a:p>
          <a:p>
            <a:endParaRPr lang="en-GB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+mj-lt"/>
              </a:rPr>
              <a:t>Ian Utting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&amp; Fabio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Hedayioglu</a:t>
            </a:r>
            <a:endParaRPr lang="en-GB" sz="2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36260"/>
            <a:ext cx="3600400" cy="16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 descr="Kent_Comp_294_cmyk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918"/>
            <a:ext cx="3342593" cy="9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Pi is a great platform for beginners to explore </a:t>
            </a:r>
            <a:r>
              <a:rPr lang="en-GB" sz="2800" dirty="0" err="1" smtClean="0"/>
              <a:t>IoT</a:t>
            </a:r>
            <a:endParaRPr lang="en-GB" sz="2800" dirty="0" smtClean="0"/>
          </a:p>
          <a:p>
            <a:r>
              <a:rPr lang="en-GB" sz="2800" dirty="0" smtClean="0"/>
              <a:t>Self-hosted development is much easier for beginners than using remote Pro Tools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n </a:t>
            </a:r>
            <a:r>
              <a:rPr lang="en-GB" sz="2800" dirty="0" smtClean="0"/>
              <a:t>IDE </a:t>
            </a:r>
            <a:r>
              <a:rPr lang="en-GB" sz="2800" dirty="0" smtClean="0"/>
              <a:t>helps them</a:t>
            </a:r>
            <a:r>
              <a:rPr lang="en-GB" sz="2800" dirty="0" smtClean="0"/>
              <a:t> </a:t>
            </a:r>
            <a:r>
              <a:rPr lang="en-GB" sz="2800" dirty="0" smtClean="0"/>
              <a:t>focus on the task-in-hand</a:t>
            </a:r>
          </a:p>
          <a:p>
            <a:r>
              <a:rPr lang="en-GB" sz="2800" dirty="0" smtClean="0"/>
              <a:t>Java ME may be better for really small devices, but, for beginners, all the support is around </a:t>
            </a:r>
            <a:r>
              <a:rPr lang="en-GB" sz="2800" dirty="0" smtClean="0"/>
              <a:t>SE</a:t>
            </a:r>
          </a:p>
          <a:p>
            <a:r>
              <a:rPr lang="en-GB" sz="2800" dirty="0" smtClean="0"/>
              <a:t>More details </a:t>
            </a:r>
            <a:r>
              <a:rPr lang="en-GB" sz="2800" smtClean="0"/>
              <a:t>and downloads: </a:t>
            </a:r>
            <a:r>
              <a:rPr lang="en-GB" sz="2800" dirty="0" smtClean="0"/>
              <a:t>bluej.org/</a:t>
            </a:r>
            <a:r>
              <a:rPr lang="en-GB" sz="2800" dirty="0" err="1" smtClean="0"/>
              <a:t>raspberrypi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723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the Pi?</a:t>
            </a:r>
          </a:p>
          <a:p>
            <a:r>
              <a:rPr lang="en-GB" sz="2800" dirty="0" smtClean="0"/>
              <a:t>What is the Pi for?</a:t>
            </a:r>
          </a:p>
          <a:p>
            <a:r>
              <a:rPr lang="en-GB" sz="2800" dirty="0" smtClean="0"/>
              <a:t>Developing for/on the Pi</a:t>
            </a:r>
          </a:p>
          <a:p>
            <a:r>
              <a:rPr lang="en-GB" sz="2800" dirty="0" smtClean="0"/>
              <a:t>Java for the Pi</a:t>
            </a:r>
          </a:p>
          <a:p>
            <a:r>
              <a:rPr lang="en-GB" sz="2800" dirty="0" smtClean="0"/>
              <a:t>BlueJ for the Pi</a:t>
            </a:r>
          </a:p>
          <a:p>
            <a:r>
              <a:rPr lang="en-GB" sz="2800" dirty="0" smtClean="0"/>
              <a:t>Challenges</a:t>
            </a:r>
          </a:p>
          <a:p>
            <a:r>
              <a:rPr lang="en-GB" sz="2800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139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Raspberry Pi?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79142" cy="3394472"/>
          </a:xfrm>
        </p:spPr>
        <p:txBody>
          <a:bodyPr/>
          <a:lstStyle/>
          <a:p>
            <a:r>
              <a:rPr lang="en-GB" sz="2400" dirty="0" smtClean="0"/>
              <a:t>A small, cheap, self-contained, Linux machine</a:t>
            </a:r>
          </a:p>
          <a:p>
            <a:r>
              <a:rPr lang="en-GB" sz="2400" dirty="0" smtClean="0"/>
              <a:t>Based </a:t>
            </a:r>
            <a:r>
              <a:rPr lang="en-GB" sz="2400" dirty="0"/>
              <a:t>on a Broadcom </a:t>
            </a:r>
            <a:r>
              <a:rPr lang="en-GB" sz="2400" dirty="0" err="1" smtClean="0"/>
              <a:t>SoC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sz="2000" dirty="0"/>
              <a:t>700MHz ARM11 processor, </a:t>
            </a:r>
            <a:r>
              <a:rPr lang="en-GB" sz="2000" dirty="0" smtClean="0"/>
              <a:t>512MB </a:t>
            </a:r>
            <a:r>
              <a:rPr lang="en-GB" sz="2000" dirty="0"/>
              <a:t>SDRAM</a:t>
            </a:r>
          </a:p>
          <a:p>
            <a:pPr lvl="1"/>
            <a:r>
              <a:rPr lang="en-GB" sz="2000" dirty="0" err="1"/>
              <a:t>VideoCore</a:t>
            </a:r>
            <a:r>
              <a:rPr lang="en-GB" sz="2000" dirty="0"/>
              <a:t> IV GPU (OpenGL, 1080p, H264</a:t>
            </a:r>
            <a:r>
              <a:rPr lang="en-GB" sz="2000" dirty="0" smtClean="0"/>
              <a:t>) </a:t>
            </a:r>
          </a:p>
          <a:p>
            <a:r>
              <a:rPr lang="en-GB" sz="2400" dirty="0" smtClean="0"/>
              <a:t>HDMI out</a:t>
            </a:r>
            <a:endParaRPr lang="en-GB" sz="2400" dirty="0"/>
          </a:p>
          <a:p>
            <a:r>
              <a:rPr lang="en-GB" sz="2400" dirty="0"/>
              <a:t>8 GPIO pins, I2C </a:t>
            </a:r>
            <a:r>
              <a:rPr lang="en-GB" sz="2400" dirty="0" smtClean="0"/>
              <a:t>etc.</a:t>
            </a:r>
          </a:p>
          <a:p>
            <a:r>
              <a:rPr lang="en-GB" sz="2400" dirty="0" smtClean="0"/>
              <a:t>Ethernet and 2xUSB 2.0 (e.g. for </a:t>
            </a:r>
            <a:r>
              <a:rPr lang="en-GB" sz="2400" dirty="0" err="1" smtClean="0"/>
              <a:t>WiFi</a:t>
            </a:r>
            <a:r>
              <a:rPr lang="en-GB" sz="2400" dirty="0" smtClean="0"/>
              <a:t>)</a:t>
            </a:r>
            <a:endParaRPr lang="en-GB" sz="2400" dirty="0"/>
          </a:p>
          <a:p>
            <a:r>
              <a:rPr lang="en-GB" sz="2400" dirty="0" err="1" smtClean="0"/>
              <a:t>Raspbian</a:t>
            </a:r>
            <a:r>
              <a:rPr lang="en-GB" sz="2400" dirty="0" smtClean="0"/>
              <a:t> Linux boots from SD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14777"/>
          <a:stretch/>
        </p:blipFill>
        <p:spPr bwMode="auto">
          <a:xfrm rot="16200000">
            <a:off x="5220307" y="1429027"/>
            <a:ext cx="4238833" cy="323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8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Raspberry Pi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</a:t>
            </a:r>
            <a:r>
              <a:rPr lang="en-GB" sz="2800" dirty="0" smtClean="0"/>
              <a:t>o </a:t>
            </a:r>
            <a:r>
              <a:rPr lang="en-GB" sz="2800" dirty="0"/>
              <a:t>support/encourage/revive programming in </a:t>
            </a:r>
            <a:r>
              <a:rPr lang="en-GB" sz="2800" dirty="0" smtClean="0"/>
              <a:t>schools</a:t>
            </a:r>
          </a:p>
          <a:p>
            <a:r>
              <a:rPr lang="en-GB" sz="2800" dirty="0" smtClean="0"/>
              <a:t>Conceived as a sensor/actuator hardware platform:</a:t>
            </a:r>
          </a:p>
          <a:p>
            <a:pPr lvl="1"/>
            <a:r>
              <a:rPr lang="en-GB" sz="2400" dirty="0" smtClean="0"/>
              <a:t>Many daughter boards available</a:t>
            </a:r>
            <a:endParaRPr lang="en-GB" sz="2400" dirty="0"/>
          </a:p>
          <a:p>
            <a:r>
              <a:rPr lang="en-GB" sz="2800" dirty="0" smtClean="0"/>
              <a:t> and a desktop replacement:</a:t>
            </a:r>
          </a:p>
          <a:p>
            <a:pPr lvl="1"/>
            <a:r>
              <a:rPr lang="en-GB" sz="2400" dirty="0" smtClean="0"/>
              <a:t>Needs a keyboard/mouse and screen (TV or monitor)</a:t>
            </a:r>
          </a:p>
          <a:p>
            <a:r>
              <a:rPr lang="en-GB" sz="2800" dirty="0" smtClean="0"/>
              <a:t>In schools, it doesn’t need “permission”</a:t>
            </a:r>
          </a:p>
        </p:txBody>
      </p:sp>
    </p:spTree>
    <p:extLst>
      <p:ext uri="{BB962C8B-B14F-4D97-AF65-F5344CB8AC3E}">
        <p14:creationId xmlns:p14="http://schemas.microsoft.com/office/powerpoint/2010/main" val="102520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</p:spPr>
        <p:txBody>
          <a:bodyPr/>
          <a:lstStyle/>
          <a:p>
            <a:r>
              <a:rPr lang="en-GB" dirty="0" smtClean="0"/>
              <a:t>Developing for the Pi: 2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r>
              <a:rPr lang="en-GB" sz="2800" dirty="0" smtClean="0"/>
              <a:t>Develop on a separate machine, treat the Pi as a slave</a:t>
            </a:r>
          </a:p>
          <a:p>
            <a:pPr lvl="1"/>
            <a:r>
              <a:rPr lang="en-GB" sz="2400" dirty="0" smtClean="0"/>
              <a:t>Allows use of standard tools (but their generality adds configuration complexity)</a:t>
            </a:r>
          </a:p>
          <a:p>
            <a:pPr lvl="1"/>
            <a:r>
              <a:rPr lang="en-GB" sz="2400" dirty="0" smtClean="0"/>
              <a:t>Requires a second machine (and significantly complicates the execution model for beginners)</a:t>
            </a:r>
          </a:p>
          <a:p>
            <a:r>
              <a:rPr lang="en-GB" sz="2800" dirty="0" smtClean="0"/>
              <a:t>Develop on the Pi itself</a:t>
            </a:r>
          </a:p>
          <a:p>
            <a:pPr lvl="1"/>
            <a:r>
              <a:rPr lang="en-GB" sz="2400" dirty="0" smtClean="0"/>
              <a:t>Simplifies deploy/debug cycle</a:t>
            </a:r>
          </a:p>
          <a:p>
            <a:pPr lvl="1"/>
            <a:r>
              <a:rPr lang="en-GB" sz="2400" dirty="0" smtClean="0"/>
              <a:t>Standard tools (NetBeans/Eclipse) are too heavy, so use vi/</a:t>
            </a:r>
            <a:r>
              <a:rPr lang="en-GB" sz="2400" dirty="0" err="1" smtClean="0"/>
              <a:t>emacs</a:t>
            </a:r>
            <a:r>
              <a:rPr lang="en-GB" sz="2400" dirty="0" smtClean="0"/>
              <a:t> and the command line (</a:t>
            </a:r>
            <a:r>
              <a:rPr lang="en-GB" sz="2400" dirty="0" smtClean="0">
                <a:sym typeface="Wingdings" panose="05000000000000000000" pitchFamily="2" charset="2"/>
              </a:rPr>
              <a:t>)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420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on the Pi: 2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Java ME Embedded</a:t>
            </a:r>
          </a:p>
          <a:p>
            <a:pPr lvl="1"/>
            <a:r>
              <a:rPr lang="en-GB" sz="2400" dirty="0" smtClean="0"/>
              <a:t>Wants to be headless – no GUI APIs</a:t>
            </a:r>
          </a:p>
          <a:p>
            <a:pPr lvl="1"/>
            <a:r>
              <a:rPr lang="en-GB" sz="2400" dirty="0" smtClean="0"/>
              <a:t>Unfamiliar i/o mechanisms (GCF etc.)</a:t>
            </a:r>
          </a:p>
          <a:p>
            <a:pPr lvl="1"/>
            <a:r>
              <a:rPr lang="en-GB" sz="2400" dirty="0" smtClean="0"/>
              <a:t>Sees the Pi as a gateway platform for embedded systems</a:t>
            </a:r>
          </a:p>
          <a:p>
            <a:r>
              <a:rPr lang="en-GB" sz="2800" dirty="0" smtClean="0"/>
              <a:t>Java SE 8</a:t>
            </a:r>
          </a:p>
          <a:p>
            <a:pPr lvl="1"/>
            <a:r>
              <a:rPr lang="en-GB" sz="2400" dirty="0" smtClean="0"/>
              <a:t>Includes Swing and </a:t>
            </a:r>
            <a:r>
              <a:rPr lang="en-GB" sz="2400" dirty="0" err="1" smtClean="0"/>
              <a:t>JavaFX</a:t>
            </a:r>
            <a:endParaRPr lang="en-GB" sz="2400" dirty="0" smtClean="0"/>
          </a:p>
          <a:p>
            <a:pPr lvl="1"/>
            <a:r>
              <a:rPr lang="en-GB" sz="2400" dirty="0" smtClean="0"/>
              <a:t>Pi4J library provides good access to GPIO etc.</a:t>
            </a:r>
          </a:p>
          <a:p>
            <a:pPr lvl="1"/>
            <a:r>
              <a:rPr lang="en-GB" sz="2400" dirty="0" smtClean="0"/>
              <a:t>Sees the Pi as a desktop device with hardware extensions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259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BlueJ on the 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BlueJ is a lightweight Java IDE designed for beginners. Used by ~2M students/year</a:t>
            </a:r>
          </a:p>
          <a:p>
            <a:r>
              <a:rPr lang="en-GB" sz="2800" dirty="0" smtClean="0"/>
              <a:t>It includes basic IDE functionality: edit, compile, execute, debug, and version control</a:t>
            </a:r>
          </a:p>
          <a:p>
            <a:r>
              <a:rPr lang="en-GB" sz="2800" dirty="0" smtClean="0"/>
              <a:t>It also includes direct object manipulation through the GUI – great for exploring APIs and behaviours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44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BlueJ is a Swing app, and so doesn’t use the Pi GPU</a:t>
            </a:r>
          </a:p>
          <a:p>
            <a:pPr lvl="1"/>
            <a:r>
              <a:rPr lang="en-GB" sz="2400" dirty="0" smtClean="0"/>
              <a:t>Remove gradients, drop shadows, transparencies</a:t>
            </a:r>
          </a:p>
          <a:p>
            <a:r>
              <a:rPr lang="en-GB" sz="2800" dirty="0" smtClean="0"/>
              <a:t>But BlueJ runs user-code in a separate JVM</a:t>
            </a:r>
          </a:p>
          <a:p>
            <a:pPr lvl="1"/>
            <a:r>
              <a:rPr lang="en-GB" sz="2400" dirty="0" err="1" smtClean="0"/>
              <a:t>JavaFX</a:t>
            </a:r>
            <a:r>
              <a:rPr lang="en-GB" sz="2400" dirty="0" smtClean="0"/>
              <a:t> performance gains are available</a:t>
            </a:r>
          </a:p>
          <a:p>
            <a:r>
              <a:rPr lang="en-GB" sz="2800" dirty="0" err="1" smtClean="0"/>
              <a:t>WiringPi</a:t>
            </a:r>
            <a:r>
              <a:rPr lang="en-GB" sz="2800" dirty="0"/>
              <a:t> </a:t>
            </a:r>
            <a:r>
              <a:rPr lang="en-GB" sz="2800" dirty="0" smtClean="0"/>
              <a:t>(which backs Pi4J) needs to be run as root (for read/write access to /</a:t>
            </a:r>
            <a:r>
              <a:rPr lang="en-GB" sz="2800" dirty="0" err="1" smtClean="0"/>
              <a:t>dev</a:t>
            </a:r>
            <a:r>
              <a:rPr lang="en-GB" sz="2800" dirty="0" smtClean="0"/>
              <a:t>/mem!)</a:t>
            </a:r>
          </a:p>
          <a:p>
            <a:r>
              <a:rPr lang="en-GB" sz="2800" dirty="0" smtClean="0"/>
              <a:t>We’ve had to slightly change the semantics of Pi4J to match </a:t>
            </a:r>
            <a:r>
              <a:rPr lang="en-GB" sz="2800" dirty="0" err="1" smtClean="0"/>
              <a:t>BlueJ’s</a:t>
            </a:r>
            <a:r>
              <a:rPr lang="en-GB" sz="2800" dirty="0" smtClean="0"/>
              <a:t> workflows.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683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923678"/>
            <a:ext cx="8229600" cy="857250"/>
          </a:xfrm>
        </p:spPr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9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18364</TotalTime>
  <Words>487</Words>
  <Application>Microsoft Office PowerPoint</Application>
  <PresentationFormat>On-screen Show (16:9)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What is the Raspberry Pi?</vt:lpstr>
      <vt:lpstr>What is the Raspberry Pi for?</vt:lpstr>
      <vt:lpstr>Developing for the Pi: 2 approaches</vt:lpstr>
      <vt:lpstr>Java on the Pi: 2 approaches</vt:lpstr>
      <vt:lpstr>BlueJ on the Pi</vt:lpstr>
      <vt:lpstr>Challenges</vt:lpstr>
      <vt:lpstr>Demo</vt:lpstr>
      <vt:lpstr>Take Homes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My main areas of research</dc:title>
  <dc:creator>Frank</dc:creator>
  <cp:lastModifiedBy>iau</cp:lastModifiedBy>
  <cp:revision>228</cp:revision>
  <dcterms:created xsi:type="dcterms:W3CDTF">2010-09-17T11:59:17Z</dcterms:created>
  <dcterms:modified xsi:type="dcterms:W3CDTF">2014-09-29T14:59:27Z</dcterms:modified>
</cp:coreProperties>
</file>