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88" r:id="rId5"/>
    <p:sldId id="289" r:id="rId6"/>
    <p:sldId id="290" r:id="rId7"/>
    <p:sldId id="261" r:id="rId8"/>
    <p:sldId id="303" r:id="rId9"/>
    <p:sldId id="291" r:id="rId10"/>
    <p:sldId id="292" r:id="rId11"/>
    <p:sldId id="259" r:id="rId12"/>
    <p:sldId id="295" r:id="rId13"/>
    <p:sldId id="296" r:id="rId14"/>
    <p:sldId id="268" r:id="rId15"/>
    <p:sldId id="297" r:id="rId16"/>
    <p:sldId id="267" r:id="rId17"/>
    <p:sldId id="300" r:id="rId18"/>
    <p:sldId id="287" r:id="rId19"/>
    <p:sldId id="299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9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795F-127A-4232-B11C-8E6E99E3FE1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CED16-8E33-460D-8975-E476DB88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5541-1BCA-4CDE-9CEB-0A122BE56FAF}" type="datetime1">
              <a:rPr lang="en-US" smtClean="0"/>
              <a:t>9/29/2014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90C7-6835-44B2-8FCC-5A178C264A36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26A8-F402-4065-9B37-7C6C9DD6C180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CEED-83D0-4C0D-A80B-BCC581BF7E53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958D-E1EF-4631-A479-B987D6C21949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D0BA-B7F9-464E-BC3B-E301B0EEB9B4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988D-0A19-435F-94B6-5E723CC92B4D}" type="datetime1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9389-A4A1-4804-9668-2757FE33D014}" type="datetime1">
              <a:rPr lang="en-US" smtClean="0"/>
              <a:t>9/29/2014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9422-93D3-4FD7-9B9D-82998C9E566E}" type="datetime1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C2D9-1DD5-4ED5-963C-F6E3DB81A5C4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993AE6-AEE7-4DCC-BD57-0E5422A819F4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91B9C1-76BC-4B6B-9659-816752FC0DF8}" type="datetime1">
              <a:rPr lang="en-US" smtClean="0"/>
              <a:t>9/29/2014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D268D5-367D-49E1-A75E-AF7D9A8F4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Starting a JUG on Uncle Sam’s Turf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Kelly &amp; </a:t>
            </a:r>
          </a:p>
          <a:p>
            <a:r>
              <a:rPr lang="en-US" dirty="0" smtClean="0"/>
              <a:t>Andy </a:t>
            </a:r>
            <a:r>
              <a:rPr lang="pl-PL" dirty="0" smtClean="0"/>
              <a:t>Niepraschk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ceshowbiz.com/images/news/michael-scott-returns-to-the-office-series-finale-as-a-sweet-surpri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r="14683" b="11322"/>
          <a:stretch/>
        </p:blipFill>
        <p:spPr bwMode="auto">
          <a:xfrm>
            <a:off x="4648200" y="1600200"/>
            <a:ext cx="3200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Non-Technical Managers Understand?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Mission statements, goals, and objectives</a:t>
            </a:r>
          </a:p>
          <a:p>
            <a:r>
              <a:rPr lang="en-US" dirty="0" smtClean="0"/>
              <a:t>Money, money, money</a:t>
            </a:r>
          </a:p>
          <a:p>
            <a:r>
              <a:rPr lang="en-US" dirty="0" smtClean="0"/>
              <a:t>At the end of the day, it all comes down to cost savings in either procurement or man hours</a:t>
            </a:r>
          </a:p>
          <a:p>
            <a:r>
              <a:rPr lang="en-US" dirty="0" smtClean="0"/>
              <a:t>The JUG justification needed to cast a vision that clearly stated the benefits of have a JUG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655266" y="914400"/>
            <a:ext cx="2438400" cy="1828800"/>
          </a:xfrm>
          <a:prstGeom prst="wedgeEllipseCallout">
            <a:avLst>
              <a:gd name="adj1" fmla="val -62972"/>
              <a:gd name="adj2" fmla="val 6020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That’s not what I read on Wikipedia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CE18-361D-4EAD-B7BC-F2CF9FF6F8A0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JUG Mission Statement &amp;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Mission Statement</a:t>
            </a:r>
          </a:p>
          <a:p>
            <a:pPr lvl="1"/>
            <a:r>
              <a:rPr lang="en-US" dirty="0"/>
              <a:t>Providing a Java software developer community that </a:t>
            </a:r>
            <a:endParaRPr lang="en-US" dirty="0" smtClean="0"/>
          </a:p>
          <a:p>
            <a:pPr lvl="2"/>
            <a:r>
              <a:rPr lang="en-US" dirty="0" smtClean="0"/>
              <a:t>Improves </a:t>
            </a:r>
            <a:r>
              <a:rPr lang="en-US" dirty="0"/>
              <a:t>developer </a:t>
            </a:r>
            <a:r>
              <a:rPr lang="en-US" b="1" dirty="0" smtClean="0"/>
              <a:t>productivity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educes </a:t>
            </a:r>
            <a:r>
              <a:rPr lang="en-US" dirty="0"/>
              <a:t>duplication of effort through </a:t>
            </a:r>
            <a:r>
              <a:rPr lang="en-US" b="1" dirty="0"/>
              <a:t>reuse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/>
              <a:t>F</a:t>
            </a:r>
            <a:r>
              <a:rPr lang="en-US" dirty="0" smtClean="0"/>
              <a:t>osters </a:t>
            </a:r>
            <a:r>
              <a:rPr lang="en-US" b="1" dirty="0"/>
              <a:t>innovation</a:t>
            </a:r>
            <a:r>
              <a:rPr lang="en-US" dirty="0"/>
              <a:t> through constructive </a:t>
            </a:r>
            <a:r>
              <a:rPr lang="en-US" dirty="0" smtClean="0"/>
              <a:t>dialogue</a:t>
            </a:r>
          </a:p>
          <a:p>
            <a:r>
              <a:rPr lang="en-US" dirty="0" smtClean="0"/>
              <a:t>Values </a:t>
            </a:r>
          </a:p>
          <a:p>
            <a:pPr lvl="1"/>
            <a:r>
              <a:rPr lang="en-US" dirty="0" smtClean="0"/>
              <a:t>Mastering </a:t>
            </a:r>
            <a:r>
              <a:rPr lang="en-US" b="1" dirty="0" smtClean="0"/>
              <a:t>Java</a:t>
            </a:r>
            <a:r>
              <a:rPr lang="en-US" dirty="0" smtClean="0"/>
              <a:t> </a:t>
            </a:r>
            <a:r>
              <a:rPr lang="en-US" b="1" dirty="0" smtClean="0"/>
              <a:t>Fundamentals</a:t>
            </a:r>
          </a:p>
          <a:p>
            <a:pPr lvl="1"/>
            <a:r>
              <a:rPr lang="en-US" dirty="0" smtClean="0"/>
              <a:t>Software development </a:t>
            </a:r>
            <a:r>
              <a:rPr lang="en-US" b="1" dirty="0" smtClean="0"/>
              <a:t>best practices</a:t>
            </a:r>
          </a:p>
          <a:p>
            <a:pPr lvl="1"/>
            <a:r>
              <a:rPr lang="en-US" dirty="0" smtClean="0"/>
              <a:t>Exchange of </a:t>
            </a:r>
            <a:r>
              <a:rPr lang="en-US" b="1" dirty="0" smtClean="0"/>
              <a:t>ideas</a:t>
            </a:r>
          </a:p>
          <a:p>
            <a:pPr lvl="1"/>
            <a:r>
              <a:rPr lang="en-US" dirty="0" smtClean="0"/>
              <a:t>Fostering </a:t>
            </a:r>
            <a:r>
              <a:rPr lang="en-US" b="1" dirty="0" smtClean="0"/>
              <a:t>innovation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D5EA-8BD4-4DF1-800B-956CAA1DD1F9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Mission statement and values provide a focus for the group that allows people to quickly understand why the JUG exists</a:t>
            </a:r>
          </a:p>
          <a:p>
            <a:r>
              <a:rPr lang="en-US" dirty="0" smtClean="0"/>
              <a:t>Because we had a clear vision for the group, we had very little push back from leadership regarding on the clock meetings and training points</a:t>
            </a:r>
          </a:p>
          <a:p>
            <a:r>
              <a:rPr lang="en-US" dirty="0" smtClean="0"/>
              <a:t>Also helps us as JUG leadership to stay focused on what is important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28F8-75E7-438D-B0A4-B7E70928FE64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JUG Leadership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Planning far enough </a:t>
            </a:r>
            <a:r>
              <a:rPr lang="en-US" dirty="0" smtClean="0"/>
              <a:t>ahead </a:t>
            </a:r>
            <a:endParaRPr lang="en-US" dirty="0" smtClean="0"/>
          </a:p>
          <a:p>
            <a:r>
              <a:rPr lang="en-US" dirty="0" smtClean="0"/>
              <a:t>Procuring good venues for JUG meetings</a:t>
            </a:r>
          </a:p>
          <a:p>
            <a:r>
              <a:rPr lang="en-US" dirty="0" smtClean="0"/>
              <a:t>Determining engaging content for meeting presentations</a:t>
            </a:r>
          </a:p>
          <a:p>
            <a:r>
              <a:rPr lang="en-US" dirty="0" smtClean="0"/>
              <a:t>Finding JUG members to present topics of interest</a:t>
            </a:r>
            <a:endParaRPr lang="en-US" dirty="0"/>
          </a:p>
        </p:txBody>
      </p:sp>
      <p:pic>
        <p:nvPicPr>
          <p:cNvPr id="4" name="Picture 3" descr="C:\Users\Mike\Documents\JavaOne\JUG Article\MeetingSpac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114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hepoliticalcarnival.net/wp-content/uploads/2013/05/bueller-anyo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67" y="4343400"/>
            <a:ext cx="3962400" cy="2057400"/>
          </a:xfrm>
          <a:prstGeom prst="rect">
            <a:avLst/>
          </a:prstGeom>
          <a:noFill/>
          <a:ex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9B4D-0BED-45EB-AF6A-80CF453DD8CB}" type="datetime1">
              <a:rPr lang="en-US" smtClean="0"/>
              <a:t>9/29/2014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happens in a meeting?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and introduction</a:t>
            </a:r>
          </a:p>
          <a:p>
            <a:r>
              <a:rPr lang="en-US" dirty="0" smtClean="0"/>
              <a:t>Mission statement and values (same as seen)</a:t>
            </a:r>
          </a:p>
          <a:p>
            <a:r>
              <a:rPr lang="en-US" dirty="0" smtClean="0"/>
              <a:t>Meeting schedule</a:t>
            </a:r>
          </a:p>
          <a:p>
            <a:r>
              <a:rPr lang="en-US" dirty="0" smtClean="0"/>
              <a:t>Java News</a:t>
            </a:r>
          </a:p>
          <a:p>
            <a:r>
              <a:rPr lang="en-US" dirty="0" smtClean="0"/>
              <a:t>Java Lesson</a:t>
            </a:r>
          </a:p>
          <a:p>
            <a:r>
              <a:rPr lang="en-US" dirty="0" smtClean="0"/>
              <a:t>Discussion and comments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CF2B-0CE3-43E3-847F-F3350EA98862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62600" y="667624"/>
            <a:ext cx="3429000" cy="2913776"/>
            <a:chOff x="5638800" y="2667000"/>
            <a:chExt cx="3429000" cy="2913776"/>
          </a:xfrm>
        </p:grpSpPr>
        <p:pic>
          <p:nvPicPr>
            <p:cNvPr id="4100" name="Picture 4" descr="http://cdn1-www.wrestlezone.com/assets/uploads/2009/03/file_197057_0_mrt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895600"/>
              <a:ext cx="2685176" cy="2685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Callout 3"/>
            <p:cNvSpPr/>
            <p:nvPr/>
          </p:nvSpPr>
          <p:spPr>
            <a:xfrm>
              <a:off x="7391400" y="2667000"/>
              <a:ext cx="1676400" cy="1571188"/>
            </a:xfrm>
            <a:prstGeom prst="wedgeEllipseCallout">
              <a:avLst>
                <a:gd name="adj1" fmla="val -65871"/>
                <a:gd name="adj2" fmla="val 5149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 pity the fool that use Eclipse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3340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A Few Topics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err="1"/>
              <a:t>Netbeans</a:t>
            </a:r>
            <a:r>
              <a:rPr lang="en-US" sz="2400" dirty="0"/>
              <a:t> Platform and its advantages</a:t>
            </a:r>
          </a:p>
          <a:p>
            <a:pPr lvl="0">
              <a:lnSpc>
                <a:spcPct val="90000"/>
              </a:lnSpc>
            </a:pPr>
            <a:r>
              <a:rPr lang="en-US" sz="2400" dirty="0" err="1"/>
              <a:t>JavaFX</a:t>
            </a:r>
            <a:endParaRPr lang="en-US" sz="2400" dirty="0"/>
          </a:p>
          <a:p>
            <a:pPr lvl="0">
              <a:lnSpc>
                <a:spcPct val="90000"/>
              </a:lnSpc>
            </a:pPr>
            <a:r>
              <a:rPr lang="en-US" sz="2400" dirty="0"/>
              <a:t>What's new in Java 8 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Intro to Lambdas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Interview with Paul Anderson</a:t>
            </a:r>
          </a:p>
          <a:p>
            <a:r>
              <a:rPr lang="en-US" sz="2400" dirty="0" smtClean="0"/>
              <a:t>The JUG is a great place to disseminate new ideas/approaches that can potentially change the way people work</a:t>
            </a:r>
          </a:p>
          <a:p>
            <a:r>
              <a:rPr lang="en-US" sz="2400" dirty="0" smtClean="0"/>
              <a:t>Since one of our goals is improving best practices, we’ve frequently spoke on how </a:t>
            </a:r>
            <a:r>
              <a:rPr lang="en-US" sz="2400" dirty="0" err="1" smtClean="0"/>
              <a:t>Netbeans</a:t>
            </a:r>
            <a:r>
              <a:rPr lang="en-US" sz="2400" dirty="0" smtClean="0"/>
              <a:t> Platform can drastically reduce development costs</a:t>
            </a:r>
          </a:p>
          <a:p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4778-BB43-48C9-BD2B-5CA33AA9B816}" type="datetime1">
              <a:rPr lang="en-US" smtClean="0"/>
              <a:t>9/29/2014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JUG Success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Between 20 and 70 people at every meeting, average is about 35</a:t>
            </a:r>
          </a:p>
          <a:p>
            <a:r>
              <a:rPr lang="en-US" dirty="0" smtClean="0"/>
              <a:t>More than 150 on our mailing list</a:t>
            </a:r>
          </a:p>
          <a:p>
            <a:r>
              <a:rPr lang="en-US" dirty="0" smtClean="0"/>
              <a:t>A year and still going</a:t>
            </a:r>
          </a:p>
          <a:p>
            <a:r>
              <a:rPr lang="en-US" dirty="0" smtClean="0"/>
              <a:t>New connections have been made</a:t>
            </a:r>
          </a:p>
          <a:p>
            <a:r>
              <a:rPr lang="en-US" dirty="0" smtClean="0"/>
              <a:t>Questions have been fielded and answered at meetings</a:t>
            </a:r>
          </a:p>
          <a:p>
            <a:r>
              <a:rPr lang="en-US" dirty="0" smtClean="0"/>
              <a:t>Starting to get more volunteers willing to teach lessons</a:t>
            </a:r>
          </a:p>
          <a:p>
            <a:r>
              <a:rPr lang="en-US" dirty="0" smtClean="0"/>
              <a:t>Invited to </a:t>
            </a:r>
            <a:r>
              <a:rPr lang="en-US" dirty="0" err="1" smtClean="0"/>
              <a:t>JavaOne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5C7-7547-4036-B5E5-412BCE12D697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sz="46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 Unique </a:t>
            </a:r>
            <a:r>
              <a:rPr lang="en-US" sz="4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Benefits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>
              <a:lnSpc>
                <a:spcPct val="90000"/>
              </a:lnSpc>
            </a:pPr>
            <a:r>
              <a:rPr lang="en-US" dirty="0"/>
              <a:t>We manage the Jug on the clock</a:t>
            </a:r>
          </a:p>
          <a:p>
            <a:pPr marR="0" lvl="0">
              <a:lnSpc>
                <a:spcPct val="90000"/>
              </a:lnSpc>
            </a:pPr>
            <a:r>
              <a:rPr lang="en-US" dirty="0"/>
              <a:t>Speakers develop their lessons on the clock</a:t>
            </a:r>
          </a:p>
          <a:p>
            <a:pPr marR="0" lvl="0">
              <a:lnSpc>
                <a:spcPct val="90000"/>
              </a:lnSpc>
            </a:pPr>
            <a:r>
              <a:rPr lang="en-US" dirty="0"/>
              <a:t>Attendees get to attend the meetings on the clock, and they get continuous learning points</a:t>
            </a:r>
          </a:p>
          <a:p>
            <a:pPr marR="0" lvl="0">
              <a:lnSpc>
                <a:spcPct val="90000"/>
              </a:lnSpc>
            </a:pPr>
            <a:r>
              <a:rPr lang="en-US" dirty="0"/>
              <a:t>We are guaranteed a meeting spot, for free, it just may not be one we like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55B-E53B-47C0-AEB2-B991EFBAFC60}" type="datetime1">
              <a:rPr lang="en-US" smtClean="0"/>
              <a:t>9/29/2014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785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Jug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Continue to grow</a:t>
            </a:r>
          </a:p>
          <a:p>
            <a:r>
              <a:rPr lang="en-US" dirty="0" smtClean="0"/>
              <a:t>Include students – Recruitment Potential</a:t>
            </a:r>
          </a:p>
          <a:p>
            <a:r>
              <a:rPr lang="en-US" dirty="0" smtClean="0"/>
              <a:t>Get Java Celebrities to visit</a:t>
            </a:r>
          </a:p>
          <a:p>
            <a:r>
              <a:rPr lang="en-US" dirty="0" smtClean="0"/>
              <a:t>Continue to spread the word about the JUG</a:t>
            </a:r>
          </a:p>
          <a:p>
            <a:r>
              <a:rPr lang="en-US" dirty="0" smtClean="0"/>
              <a:t>Entitle others to speak at Conferences</a:t>
            </a:r>
          </a:p>
          <a:p>
            <a:endParaRPr lang="en-US" dirty="0" smtClean="0"/>
          </a:p>
        </p:txBody>
      </p:sp>
      <p:pic>
        <p:nvPicPr>
          <p:cNvPr id="2050" name="Picture 2" descr="http://www.newventurecom.com/wp-content/uploads/2014/06/up-and-to-the-right-grap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4FB5-7C2F-444F-9A7D-DE856419A231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Military culture is not conducive to information sharing (i.e. Need to Know)</a:t>
            </a:r>
          </a:p>
          <a:p>
            <a:r>
              <a:rPr lang="en-US" dirty="0" smtClean="0"/>
              <a:t>Shrinking budgets requires culture to change</a:t>
            </a:r>
          </a:p>
          <a:p>
            <a:r>
              <a:rPr lang="en-US" dirty="0" smtClean="0"/>
              <a:t>Information sharing leads to less duplication and more cost savings</a:t>
            </a:r>
          </a:p>
          <a:p>
            <a:r>
              <a:rPr lang="en-US" dirty="0" smtClean="0"/>
              <a:t>Starting a JUG on a Naval base requires a good justification</a:t>
            </a:r>
          </a:p>
          <a:p>
            <a:r>
              <a:rPr lang="en-US" dirty="0" smtClean="0"/>
              <a:t>Mission statement and values is a good tool to convince non technical leadership of why JUG is value added</a:t>
            </a:r>
          </a:p>
          <a:p>
            <a:r>
              <a:rPr lang="en-US" dirty="0" smtClean="0"/>
              <a:t>Already seeing promising results, but typical challenges remain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61E-1EFC-47ED-A56E-FCE666A96FFB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</a:t>
            </a:r>
            <a:r>
              <a:rPr lang="en-US" dirty="0" smtClean="0"/>
              <a:t>and introduction</a:t>
            </a:r>
            <a:endParaRPr lang="en-US" dirty="0"/>
          </a:p>
          <a:p>
            <a:r>
              <a:rPr lang="en-US" dirty="0" smtClean="0"/>
              <a:t>A little background</a:t>
            </a:r>
          </a:p>
          <a:p>
            <a:r>
              <a:rPr lang="en-US" dirty="0" smtClean="0"/>
              <a:t>Mission </a:t>
            </a:r>
            <a:r>
              <a:rPr lang="en-US" dirty="0" smtClean="0"/>
              <a:t>statement and values</a:t>
            </a:r>
          </a:p>
          <a:p>
            <a:r>
              <a:rPr lang="en-US" dirty="0"/>
              <a:t>Why a </a:t>
            </a:r>
            <a:r>
              <a:rPr lang="en-US" dirty="0" smtClean="0"/>
              <a:t>JUG?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 smtClean="0"/>
              <a:t>happens </a:t>
            </a:r>
            <a:r>
              <a:rPr lang="en-US" dirty="0" smtClean="0"/>
              <a:t>at our meetings?</a:t>
            </a:r>
            <a:endParaRPr lang="en-US" dirty="0" smtClean="0"/>
          </a:p>
          <a:p>
            <a:r>
              <a:rPr lang="en-US" dirty="0" smtClean="0"/>
              <a:t>JUG success</a:t>
            </a:r>
            <a:endParaRPr lang="en-US" dirty="0" smtClean="0"/>
          </a:p>
          <a:p>
            <a:r>
              <a:rPr lang="en-US" dirty="0" smtClean="0"/>
              <a:t>JUG plans </a:t>
            </a:r>
            <a:endParaRPr lang="en-US" dirty="0" smtClean="0"/>
          </a:p>
          <a:p>
            <a:r>
              <a:rPr lang="en-US" dirty="0" smtClean="0"/>
              <a:t>Discussion and comments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6E1A-B876-4EA9-8193-791FD27BCF71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0C27-641B-42C4-8C42-B8710CF9618E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190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Who are the presenters?</a:t>
            </a:r>
          </a:p>
          <a:p>
            <a:pPr lvl="1"/>
            <a:r>
              <a:rPr lang="en-US" dirty="0" smtClean="0"/>
              <a:t>Mike Kelly – Software developer</a:t>
            </a:r>
          </a:p>
          <a:p>
            <a:pPr lvl="1"/>
            <a:r>
              <a:rPr lang="en-US" dirty="0" smtClean="0"/>
              <a:t>Andy </a:t>
            </a:r>
            <a:r>
              <a:rPr lang="pl-PL" dirty="0" smtClean="0"/>
              <a:t>Niepraschk</a:t>
            </a:r>
            <a:r>
              <a:rPr lang="en-US" dirty="0" smtClean="0"/>
              <a:t> – Software developer</a:t>
            </a:r>
          </a:p>
          <a:p>
            <a:r>
              <a:rPr lang="en-US" dirty="0" smtClean="0"/>
              <a:t>Goals for this briefing</a:t>
            </a:r>
          </a:p>
          <a:p>
            <a:pPr lvl="1"/>
            <a:r>
              <a:rPr lang="en-US" dirty="0" smtClean="0"/>
              <a:t>Communicate the unique challenges associated with starting a JUG in a military or other large organization</a:t>
            </a:r>
          </a:p>
          <a:p>
            <a:pPr lvl="1"/>
            <a:r>
              <a:rPr lang="en-US" dirty="0" smtClean="0"/>
              <a:t>Identify a few tools for overcoming challenges</a:t>
            </a:r>
          </a:p>
          <a:p>
            <a:pPr lvl="1"/>
            <a:r>
              <a:rPr lang="en-US" dirty="0" smtClean="0"/>
              <a:t>Discuss any suggestions that you might have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9DC-FE08-4A38-93A1-823FD1AB24D1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First, A Little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Culture of withholding information – “Need to Know”</a:t>
            </a:r>
          </a:p>
          <a:p>
            <a:r>
              <a:rPr lang="en-US" dirty="0" smtClean="0"/>
              <a:t>Silos of technical knowledge and/or software frameworks even on the same base</a:t>
            </a:r>
          </a:p>
          <a:p>
            <a:r>
              <a:rPr lang="en-US" dirty="0" smtClean="0"/>
              <a:t>Duplication of effort and inevitable waste of resources</a:t>
            </a:r>
          </a:p>
          <a:p>
            <a:r>
              <a:rPr lang="en-US" dirty="0" smtClean="0"/>
              <a:t>Shrinking budgets, “do more with less,” requires improvements in collaboration</a:t>
            </a:r>
            <a:endParaRPr lang="en-US" dirty="0"/>
          </a:p>
        </p:txBody>
      </p:sp>
      <p:pic>
        <p:nvPicPr>
          <p:cNvPr id="4" name="Picture 3" descr="C:\Users\Mike\Documents\JavaOne\JUG Article\NoShari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876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C92F-886B-475E-9152-0EE428E4F5A7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is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Information sharing especially difficult for software developers</a:t>
            </a:r>
          </a:p>
          <a:p>
            <a:pPr lvl="1"/>
            <a:r>
              <a:rPr lang="en-US" dirty="0" smtClean="0"/>
              <a:t>We’re not exactly known for our social networking skills </a:t>
            </a:r>
          </a:p>
          <a:p>
            <a:pPr lvl="1"/>
            <a:r>
              <a:rPr lang="en-US" dirty="0" smtClean="0"/>
              <a:t>Not talking </a:t>
            </a:r>
            <a:r>
              <a:rPr lang="en-US" dirty="0" err="1" smtClean="0"/>
              <a:t>facebook</a:t>
            </a:r>
            <a:r>
              <a:rPr lang="en-US" dirty="0" smtClean="0"/>
              <a:t> here but actual face to face interactions</a:t>
            </a:r>
          </a:p>
          <a:p>
            <a:r>
              <a:rPr lang="en-US" dirty="0" smtClean="0"/>
              <a:t>Increased collaboration, sharing, and reuse is required to avoid/minimize</a:t>
            </a:r>
          </a:p>
          <a:p>
            <a:pPr lvl="1"/>
            <a:r>
              <a:rPr lang="en-US" dirty="0" smtClean="0"/>
              <a:t>Steep learning curves</a:t>
            </a:r>
          </a:p>
          <a:p>
            <a:pPr lvl="1"/>
            <a:r>
              <a:rPr lang="en-US" dirty="0" smtClean="0"/>
              <a:t>Reinvention of tools and frameworks that have already been previously built and matured</a:t>
            </a:r>
          </a:p>
          <a:p>
            <a:r>
              <a:rPr lang="en-US" dirty="0" smtClean="0"/>
              <a:t>Another application of the DRY principle</a:t>
            </a:r>
          </a:p>
          <a:p>
            <a:pPr lvl="1"/>
            <a:r>
              <a:rPr lang="en-US" dirty="0" smtClean="0"/>
              <a:t>Building the same functionality twice within the same organization makes no sense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s3-ak.buzzfeed.com/static/2014-04/campaign_images/webdr04/30/18/change-the-way-you-look-at-introverts-1-26257-1398895675-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7890"/>
            <a:ext cx="33813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334000" y="1630261"/>
            <a:ext cx="1524000" cy="1531690"/>
          </a:xfrm>
          <a:prstGeom prst="wedgeEllipseCallout">
            <a:avLst>
              <a:gd name="adj1" fmla="val 69423"/>
              <a:gd name="adj2" fmla="val 6479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Ԓ All by myself </a:t>
            </a:r>
            <a:r>
              <a:rPr lang="en-US" sz="2400" dirty="0"/>
              <a:t>Ԓ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0632-E7B5-455F-BBE6-EBE4B3D34F09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 42 I’m afraid</a:t>
            </a:r>
          </a:p>
          <a:p>
            <a:r>
              <a:rPr lang="en-US" dirty="0" smtClean="0"/>
              <a:t>Our idea was to start a Java User Group targeted towards other developers within our organization</a:t>
            </a:r>
          </a:p>
          <a:p>
            <a:r>
              <a:rPr lang="en-US" dirty="0" smtClean="0"/>
              <a:t>Objective is to bring together developers across the organization to achieve</a:t>
            </a:r>
          </a:p>
          <a:p>
            <a:pPr lvl="1"/>
            <a:r>
              <a:rPr lang="en-US" dirty="0" smtClean="0"/>
              <a:t>Cross pollination of ideas</a:t>
            </a:r>
          </a:p>
          <a:p>
            <a:pPr lvl="1"/>
            <a:r>
              <a:rPr lang="en-US" dirty="0" smtClean="0"/>
              <a:t>Better understanding of what technologies are being utilized</a:t>
            </a:r>
          </a:p>
          <a:p>
            <a:pPr lvl="1"/>
            <a:r>
              <a:rPr lang="en-US" dirty="0" smtClean="0"/>
              <a:t>Reuse of any software frameworks that can be leveraged towards new domains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180828">
            <a:off x="6329498" y="368843"/>
            <a:ext cx="27270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42?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CE52-B040-4C27-A9E5-824DC98D14B9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JUG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a lot of work being done in Java both on our base and in the Dahlgren community</a:t>
            </a:r>
          </a:p>
          <a:p>
            <a:r>
              <a:rPr lang="en-US" dirty="0" smtClean="0"/>
              <a:t>Java is still a top tier programming language</a:t>
            </a:r>
          </a:p>
          <a:p>
            <a:r>
              <a:rPr lang="en-US" dirty="0" smtClean="0"/>
              <a:t>Java has moved into a period where it changes rapidly and we had no easy way of keeping up with it</a:t>
            </a:r>
          </a:p>
          <a:p>
            <a:r>
              <a:rPr lang="en-US" dirty="0" smtClean="0"/>
              <a:t>Java programmers were making friendships in classes and using that as a means to get Java help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F57D-8332-4123-9D9B-5BB591E9D248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>
              <a:buClr>
                <a:schemeClr val="lt1"/>
              </a:buClr>
              <a:buSzPct val="25000"/>
            </a:pPr>
            <a:r>
              <a:rPr lang="en-US" dirty="0" smtClean="0">
                <a:sym typeface="Source Sans Pro"/>
              </a:rPr>
              <a:t>A Few Roadblocks</a:t>
            </a:r>
            <a:endParaRPr lang="en-US" dirty="0">
              <a:sym typeface="Source Sans Pro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433324" algn="l" rtl="0">
              <a:lnSpc>
                <a:spcPct val="9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Noto Symbol"/>
              <a:buChar char="●"/>
            </a:pPr>
            <a:r>
              <a:rPr lang="en-US" sz="3600" dirty="0"/>
              <a:t>Culture of secrecy</a:t>
            </a:r>
          </a:p>
          <a:p>
            <a:pPr marL="420624" marR="0" lvl="0" indent="-433324" algn="l" rtl="0">
              <a:lnSpc>
                <a:spcPct val="9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Noto Symbol"/>
              <a:buChar char="●"/>
            </a:pPr>
            <a:r>
              <a:rPr lang="en-US" sz="3600" dirty="0"/>
              <a:t>Can’t raise funds</a:t>
            </a:r>
          </a:p>
          <a:p>
            <a:pPr marL="420624" marR="0" lvl="0" indent="-433324" algn="l" rtl="0">
              <a:lnSpc>
                <a:spcPct val="9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Noto Symbol"/>
              <a:buChar char="●"/>
            </a:pPr>
            <a:r>
              <a:rPr lang="en-US" sz="3600" dirty="0"/>
              <a:t>Every move has to be approved by someone</a:t>
            </a:r>
          </a:p>
          <a:p>
            <a:pPr marL="420624" marR="0" lvl="0" indent="-433324" algn="l" rtl="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Noto Symbol"/>
              <a:buChar char="●"/>
            </a:pPr>
            <a:r>
              <a:rPr lang="en-US" sz="3600" dirty="0"/>
              <a:t>Traveling is not easy, for example to go to Oracle </a:t>
            </a:r>
            <a:r>
              <a:rPr lang="en-US" sz="3600" dirty="0" smtClean="0"/>
              <a:t>JUG leader </a:t>
            </a:r>
            <a:r>
              <a:rPr lang="en-US" sz="3600" dirty="0"/>
              <a:t>meetings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026" name="Picture 2" descr="http://aofsusa.com/wp-content/media/Roadb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35" y="1371600"/>
            <a:ext cx="3309565" cy="29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72F6-DD8C-4D3F-AA3A-2DB69F7FD19A}" type="datetime1">
              <a:rPr lang="en-US" smtClean="0"/>
              <a:t>9/29/2014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94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of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Needed to convince leadership that JUG meetings were “working” meetings in which attendees</a:t>
            </a:r>
          </a:p>
          <a:p>
            <a:pPr lvl="1"/>
            <a:r>
              <a:rPr lang="en-US" dirty="0" smtClean="0"/>
              <a:t>Remain on the clock</a:t>
            </a:r>
          </a:p>
          <a:p>
            <a:pPr lvl="1"/>
            <a:r>
              <a:rPr lang="en-US" dirty="0" smtClean="0"/>
              <a:t>Earn training credits for attending</a:t>
            </a:r>
          </a:p>
          <a:p>
            <a:r>
              <a:rPr lang="en-US" dirty="0" smtClean="0"/>
              <a:t>Unfortunately the argument of “Java is cool and it helps us do stuff” wasn’t going to fly</a:t>
            </a:r>
          </a:p>
          <a:p>
            <a:r>
              <a:rPr lang="en-US" dirty="0" smtClean="0"/>
              <a:t>Needed to come up with an argument that made sense to non technical people</a:t>
            </a:r>
            <a:endParaRPr lang="en-US" dirty="0"/>
          </a:p>
        </p:txBody>
      </p:sp>
      <p:pic>
        <p:nvPicPr>
          <p:cNvPr id="5" name="Picture 4" descr="C:\Users\Mike\Documents\JavaOne\JUG Article\ShowMeTheMoney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61" y="3200400"/>
            <a:ext cx="3219415" cy="273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vector-magz.com/wp-content/uploads/2013/10/hippie-clip-art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 r="11377"/>
          <a:stretch/>
        </p:blipFill>
        <p:spPr bwMode="auto">
          <a:xfrm flipH="1">
            <a:off x="5638800" y="990600"/>
            <a:ext cx="155448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874079" y="304800"/>
            <a:ext cx="2041321" cy="1600200"/>
          </a:xfrm>
          <a:prstGeom prst="wedgeEllipseCallout">
            <a:avLst>
              <a:gd name="adj1" fmla="val -57214"/>
              <a:gd name="adj2" fmla="val 4048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 like, Java is cool and stuff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BB-12C0-42FD-81F9-3ED3561FB6A9}" type="datetime1">
              <a:rPr lang="en-US" smtClean="0"/>
              <a:t>9/29/2014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68D5-367D-49E1-A75E-AF7D9A8F47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593</TotalTime>
  <Words>986</Words>
  <Application>Microsoft Office PowerPoint</Application>
  <PresentationFormat>On-screen Show (4:3)</PresentationFormat>
  <Paragraphs>169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Starting a JUG on Uncle Sam’s Turf</vt:lpstr>
      <vt:lpstr>Agenda</vt:lpstr>
      <vt:lpstr>Welcome and Introduction</vt:lpstr>
      <vt:lpstr>But First, A Little Background</vt:lpstr>
      <vt:lpstr>Sharing is Hard</vt:lpstr>
      <vt:lpstr>So What’s the Answer?</vt:lpstr>
      <vt:lpstr>Technical JUG Motivations</vt:lpstr>
      <vt:lpstr>A Few Roadblocks</vt:lpstr>
      <vt:lpstr>Art of Persuasion</vt:lpstr>
      <vt:lpstr>What Do Non-Technical Managers Understand?</vt:lpstr>
      <vt:lpstr>Our JUG Mission Statement &amp; Values</vt:lpstr>
      <vt:lpstr>Why is this important?</vt:lpstr>
      <vt:lpstr>JUG Leadership Challenges</vt:lpstr>
      <vt:lpstr>So What happens in a meeting?</vt:lpstr>
      <vt:lpstr>A Few Topics of Discussion</vt:lpstr>
      <vt:lpstr>JUG Success</vt:lpstr>
      <vt:lpstr>Some Unique Benefits</vt:lpstr>
      <vt:lpstr>Jug Plans</vt:lpstr>
      <vt:lpstr>Summary</vt:lpstr>
      <vt:lpstr>Discussion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NSWCDD Java Users Group (JUG)</dc:title>
  <dc:creator>Michael Kelly</dc:creator>
  <cp:lastModifiedBy>Mike</cp:lastModifiedBy>
  <cp:revision>70</cp:revision>
  <dcterms:created xsi:type="dcterms:W3CDTF">2013-09-27T12:41:43Z</dcterms:created>
  <dcterms:modified xsi:type="dcterms:W3CDTF">2014-09-30T03:27:40Z</dcterms:modified>
</cp:coreProperties>
</file>