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707" r:id="rId3"/>
  </p:sldMasterIdLst>
  <p:notesMasterIdLst>
    <p:notesMasterId r:id="rId38"/>
  </p:notesMasterIdLst>
  <p:handoutMasterIdLst>
    <p:handoutMasterId r:id="rId39"/>
  </p:handoutMasterIdLst>
  <p:sldIdLst>
    <p:sldId id="354" r:id="rId4"/>
    <p:sldId id="408" r:id="rId5"/>
    <p:sldId id="260" r:id="rId6"/>
    <p:sldId id="344" r:id="rId7"/>
    <p:sldId id="345" r:id="rId8"/>
    <p:sldId id="381" r:id="rId9"/>
    <p:sldId id="382" r:id="rId10"/>
    <p:sldId id="383" r:id="rId11"/>
    <p:sldId id="379" r:id="rId12"/>
    <p:sldId id="384" r:id="rId13"/>
    <p:sldId id="385" r:id="rId14"/>
    <p:sldId id="401" r:id="rId15"/>
    <p:sldId id="387" r:id="rId16"/>
    <p:sldId id="386" r:id="rId17"/>
    <p:sldId id="380" r:id="rId18"/>
    <p:sldId id="388" r:id="rId19"/>
    <p:sldId id="389" r:id="rId20"/>
    <p:sldId id="390" r:id="rId21"/>
    <p:sldId id="391" r:id="rId22"/>
    <p:sldId id="392" r:id="rId23"/>
    <p:sldId id="393" r:id="rId24"/>
    <p:sldId id="395" r:id="rId25"/>
    <p:sldId id="394" r:id="rId26"/>
    <p:sldId id="396" r:id="rId27"/>
    <p:sldId id="397" r:id="rId28"/>
    <p:sldId id="398" r:id="rId29"/>
    <p:sldId id="400" r:id="rId30"/>
    <p:sldId id="399" r:id="rId31"/>
    <p:sldId id="402" r:id="rId32"/>
    <p:sldId id="407" r:id="rId33"/>
    <p:sldId id="406" r:id="rId34"/>
    <p:sldId id="405" r:id="rId35"/>
    <p:sldId id="404" r:id="rId36"/>
    <p:sldId id="409" r:id="rId37"/>
  </p:sldIdLst>
  <p:sldSz cx="12188825" cy="6858000"/>
  <p:notesSz cx="6985000" cy="92837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4" autoAdjust="0"/>
    <p:restoredTop sz="93096" autoAdjust="0"/>
  </p:normalViewPr>
  <p:slideViewPr>
    <p:cSldViewPr snapToGrid="0">
      <p:cViewPr varScale="1">
        <p:scale>
          <a:sx n="56" d="100"/>
          <a:sy n="56" d="100"/>
        </p:scale>
        <p:origin x="918" y="60"/>
      </p:cViewPr>
      <p:guideLst>
        <p:guide orient="horz" pos="2160"/>
        <p:guide orient="horz" pos="3744"/>
        <p:guide orient="horz" pos="960"/>
        <p:guide orient="horz" pos="1248"/>
        <p:guide pos="3839"/>
        <p:guide pos="7343"/>
        <p:guide pos="335"/>
      </p:guideLst>
    </p:cSldViewPr>
  </p:slideViewPr>
  <p:outlineViewPr>
    <p:cViewPr>
      <p:scale>
        <a:sx n="33" d="100"/>
        <a:sy n="33" d="100"/>
      </p:scale>
      <p:origin x="0" y="-29364"/>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70" d="100"/>
          <a:sy n="70" d="100"/>
        </p:scale>
        <p:origin x="-209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9/27/2014</a:t>
            </a:fld>
            <a:endParaRPr dirty="0"/>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dirty="0"/>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dirty="0"/>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dirty="0"/>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77376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11</a:t>
            </a:fld>
            <a:endParaRPr lang="en-US" dirty="0">
              <a:solidFill>
                <a:srgbClr val="5F5F5F"/>
              </a:solidFill>
            </a:endParaRPr>
          </a:p>
        </p:txBody>
      </p:sp>
    </p:spTree>
    <p:extLst>
      <p:ext uri="{BB962C8B-B14F-4D97-AF65-F5344CB8AC3E}">
        <p14:creationId xmlns:p14="http://schemas.microsoft.com/office/powerpoint/2010/main" val="344183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12</a:t>
            </a:fld>
            <a:endParaRPr lang="en-US" dirty="0">
              <a:solidFill>
                <a:srgbClr val="5F5F5F"/>
              </a:solidFill>
            </a:endParaRPr>
          </a:p>
        </p:txBody>
      </p:sp>
    </p:spTree>
    <p:extLst>
      <p:ext uri="{BB962C8B-B14F-4D97-AF65-F5344CB8AC3E}">
        <p14:creationId xmlns:p14="http://schemas.microsoft.com/office/powerpoint/2010/main" val="410020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13</a:t>
            </a:fld>
            <a:endParaRPr lang="en-US" dirty="0">
              <a:solidFill>
                <a:srgbClr val="5F5F5F"/>
              </a:solidFill>
            </a:endParaRPr>
          </a:p>
        </p:txBody>
      </p:sp>
    </p:spTree>
    <p:extLst>
      <p:ext uri="{BB962C8B-B14F-4D97-AF65-F5344CB8AC3E}">
        <p14:creationId xmlns:p14="http://schemas.microsoft.com/office/powerpoint/2010/main" val="410777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14</a:t>
            </a:fld>
            <a:endParaRPr lang="en-US" dirty="0">
              <a:solidFill>
                <a:srgbClr val="5F5F5F"/>
              </a:solidFill>
            </a:endParaRPr>
          </a:p>
        </p:txBody>
      </p:sp>
    </p:spTree>
    <p:extLst>
      <p:ext uri="{BB962C8B-B14F-4D97-AF65-F5344CB8AC3E}">
        <p14:creationId xmlns:p14="http://schemas.microsoft.com/office/powerpoint/2010/main" val="5863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val="199734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16</a:t>
            </a:fld>
            <a:endParaRPr lang="en-US" dirty="0">
              <a:solidFill>
                <a:srgbClr val="5F5F5F"/>
              </a:solidFill>
            </a:endParaRPr>
          </a:p>
        </p:txBody>
      </p:sp>
    </p:spTree>
    <p:extLst>
      <p:ext uri="{BB962C8B-B14F-4D97-AF65-F5344CB8AC3E}">
        <p14:creationId xmlns:p14="http://schemas.microsoft.com/office/powerpoint/2010/main" val="142327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17</a:t>
            </a:fld>
            <a:endParaRPr lang="en-US" dirty="0">
              <a:solidFill>
                <a:srgbClr val="5F5F5F"/>
              </a:solidFill>
            </a:endParaRPr>
          </a:p>
        </p:txBody>
      </p:sp>
    </p:spTree>
    <p:extLst>
      <p:ext uri="{BB962C8B-B14F-4D97-AF65-F5344CB8AC3E}">
        <p14:creationId xmlns:p14="http://schemas.microsoft.com/office/powerpoint/2010/main" val="423086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18</a:t>
            </a:fld>
            <a:endParaRPr lang="en-US" dirty="0">
              <a:solidFill>
                <a:srgbClr val="5F5F5F"/>
              </a:solidFill>
            </a:endParaRPr>
          </a:p>
        </p:txBody>
      </p:sp>
    </p:spTree>
    <p:extLst>
      <p:ext uri="{BB962C8B-B14F-4D97-AF65-F5344CB8AC3E}">
        <p14:creationId xmlns:p14="http://schemas.microsoft.com/office/powerpoint/2010/main" val="156656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19</a:t>
            </a:fld>
            <a:endParaRPr lang="en-US" dirty="0">
              <a:solidFill>
                <a:srgbClr val="5F5F5F"/>
              </a:solidFill>
            </a:endParaRPr>
          </a:p>
        </p:txBody>
      </p:sp>
    </p:spTree>
    <p:extLst>
      <p:ext uri="{BB962C8B-B14F-4D97-AF65-F5344CB8AC3E}">
        <p14:creationId xmlns:p14="http://schemas.microsoft.com/office/powerpoint/2010/main" val="137258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a:t>
            </a:fld>
            <a:endParaRPr lang="en-US" dirty="0">
              <a:solidFill>
                <a:srgbClr val="5F5F5F"/>
              </a:solidFill>
            </a:endParaRPr>
          </a:p>
        </p:txBody>
      </p:sp>
    </p:spTree>
    <p:extLst>
      <p:ext uri="{BB962C8B-B14F-4D97-AF65-F5344CB8AC3E}">
        <p14:creationId xmlns:p14="http://schemas.microsoft.com/office/powerpoint/2010/main" val="2933296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20</a:t>
            </a:fld>
            <a:endParaRPr lang="en-US" dirty="0">
              <a:solidFill>
                <a:srgbClr val="5F5F5F"/>
              </a:solidFill>
            </a:endParaRPr>
          </a:p>
        </p:txBody>
      </p:sp>
    </p:spTree>
    <p:extLst>
      <p:ext uri="{BB962C8B-B14F-4D97-AF65-F5344CB8AC3E}">
        <p14:creationId xmlns:p14="http://schemas.microsoft.com/office/powerpoint/2010/main" val="31860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21</a:t>
            </a:fld>
            <a:endParaRPr lang="en-US" dirty="0">
              <a:solidFill>
                <a:srgbClr val="5F5F5F"/>
              </a:solidFill>
            </a:endParaRPr>
          </a:p>
        </p:txBody>
      </p:sp>
    </p:spTree>
    <p:extLst>
      <p:ext uri="{BB962C8B-B14F-4D97-AF65-F5344CB8AC3E}">
        <p14:creationId xmlns:p14="http://schemas.microsoft.com/office/powerpoint/2010/main" val="2722994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22</a:t>
            </a:fld>
            <a:endParaRPr lang="en-US" dirty="0">
              <a:solidFill>
                <a:srgbClr val="5F5F5F"/>
              </a:solidFill>
            </a:endParaRPr>
          </a:p>
        </p:txBody>
      </p:sp>
    </p:spTree>
    <p:extLst>
      <p:ext uri="{BB962C8B-B14F-4D97-AF65-F5344CB8AC3E}">
        <p14:creationId xmlns:p14="http://schemas.microsoft.com/office/powerpoint/2010/main" val="553392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23</a:t>
            </a:fld>
            <a:endParaRPr lang="en-US" dirty="0">
              <a:solidFill>
                <a:srgbClr val="5F5F5F"/>
              </a:solidFill>
            </a:endParaRPr>
          </a:p>
        </p:txBody>
      </p:sp>
    </p:spTree>
    <p:extLst>
      <p:ext uri="{BB962C8B-B14F-4D97-AF65-F5344CB8AC3E}">
        <p14:creationId xmlns:p14="http://schemas.microsoft.com/office/powerpoint/2010/main" val="1496800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24</a:t>
            </a:fld>
            <a:endParaRPr lang="en-US" dirty="0">
              <a:solidFill>
                <a:srgbClr val="5F5F5F"/>
              </a:solidFill>
            </a:endParaRPr>
          </a:p>
        </p:txBody>
      </p:sp>
    </p:spTree>
    <p:extLst>
      <p:ext uri="{BB962C8B-B14F-4D97-AF65-F5344CB8AC3E}">
        <p14:creationId xmlns:p14="http://schemas.microsoft.com/office/powerpoint/2010/main" val="102113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25</a:t>
            </a:fld>
            <a:endParaRPr lang="en-US" dirty="0">
              <a:solidFill>
                <a:srgbClr val="5F5F5F"/>
              </a:solidFill>
            </a:endParaRPr>
          </a:p>
        </p:txBody>
      </p:sp>
    </p:spTree>
    <p:extLst>
      <p:ext uri="{BB962C8B-B14F-4D97-AF65-F5344CB8AC3E}">
        <p14:creationId xmlns:p14="http://schemas.microsoft.com/office/powerpoint/2010/main" val="4249963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26</a:t>
            </a:fld>
            <a:endParaRPr lang="en-US" dirty="0">
              <a:solidFill>
                <a:srgbClr val="5F5F5F"/>
              </a:solidFill>
            </a:endParaRPr>
          </a:p>
        </p:txBody>
      </p:sp>
    </p:spTree>
    <p:extLst>
      <p:ext uri="{BB962C8B-B14F-4D97-AF65-F5344CB8AC3E}">
        <p14:creationId xmlns:p14="http://schemas.microsoft.com/office/powerpoint/2010/main" val="3561611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27</a:t>
            </a:fld>
            <a:endParaRPr lang="en-US" dirty="0">
              <a:solidFill>
                <a:srgbClr val="5F5F5F"/>
              </a:solidFill>
            </a:endParaRPr>
          </a:p>
        </p:txBody>
      </p:sp>
    </p:spTree>
    <p:extLst>
      <p:ext uri="{BB962C8B-B14F-4D97-AF65-F5344CB8AC3E}">
        <p14:creationId xmlns:p14="http://schemas.microsoft.com/office/powerpoint/2010/main" val="2181277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28</a:t>
            </a:fld>
            <a:endParaRPr lang="en-US" dirty="0">
              <a:solidFill>
                <a:srgbClr val="5F5F5F"/>
              </a:solidFill>
            </a:endParaRPr>
          </a:p>
        </p:txBody>
      </p:sp>
    </p:spTree>
    <p:extLst>
      <p:ext uri="{BB962C8B-B14F-4D97-AF65-F5344CB8AC3E}">
        <p14:creationId xmlns:p14="http://schemas.microsoft.com/office/powerpoint/2010/main" val="2038114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29</a:t>
            </a:fld>
            <a:endParaRPr lang="en-US" dirty="0">
              <a:solidFill>
                <a:srgbClr val="5F5F5F"/>
              </a:solidFill>
            </a:endParaRPr>
          </a:p>
        </p:txBody>
      </p:sp>
    </p:spTree>
    <p:extLst>
      <p:ext uri="{BB962C8B-B14F-4D97-AF65-F5344CB8AC3E}">
        <p14:creationId xmlns:p14="http://schemas.microsoft.com/office/powerpoint/2010/main" val="52751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Front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dirty="0"/>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dirty="0">
              <a:hlinkClick r:id="rId4"/>
            </a:endParaRPr>
          </a:p>
          <a:p>
            <a:r>
              <a:rPr lang="en-US" u="sng" dirty="0">
                <a:hlinkClick r:id="rId4"/>
              </a:rPr>
              <a:t>http://my.oracle.com/site/fin/gfo/GlobalProcesses/cnt452504.pdf</a:t>
            </a:r>
            <a:endParaRPr lang="en-US" u="sng" dirty="0"/>
          </a:p>
          <a:p>
            <a:endParaRPr lang="en-US" u="sng" dirty="0"/>
          </a:p>
          <a:p>
            <a:pPr defTabSz="929512">
              <a:defRPr/>
            </a:pPr>
            <a:r>
              <a:rPr lang="en-US" dirty="0"/>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1131267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30</a:t>
            </a:fld>
            <a:endParaRPr lang="en-US" dirty="0">
              <a:solidFill>
                <a:srgbClr val="5F5F5F"/>
              </a:solidFill>
            </a:endParaRPr>
          </a:p>
        </p:txBody>
      </p:sp>
    </p:spTree>
    <p:extLst>
      <p:ext uri="{BB962C8B-B14F-4D97-AF65-F5344CB8AC3E}">
        <p14:creationId xmlns:p14="http://schemas.microsoft.com/office/powerpoint/2010/main" val="12964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31</a:t>
            </a:fld>
            <a:endParaRPr lang="en-US" dirty="0">
              <a:solidFill>
                <a:srgbClr val="5F5F5F"/>
              </a:solidFill>
            </a:endParaRPr>
          </a:p>
        </p:txBody>
      </p:sp>
    </p:spTree>
    <p:extLst>
      <p:ext uri="{BB962C8B-B14F-4D97-AF65-F5344CB8AC3E}">
        <p14:creationId xmlns:p14="http://schemas.microsoft.com/office/powerpoint/2010/main" val="2594738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32</a:t>
            </a:fld>
            <a:endParaRPr lang="en-US" dirty="0">
              <a:solidFill>
                <a:srgbClr val="5F5F5F"/>
              </a:solidFill>
            </a:endParaRPr>
          </a:p>
        </p:txBody>
      </p:sp>
    </p:spTree>
    <p:extLst>
      <p:ext uri="{BB962C8B-B14F-4D97-AF65-F5344CB8AC3E}">
        <p14:creationId xmlns:p14="http://schemas.microsoft.com/office/powerpoint/2010/main" val="119137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33</a:t>
            </a:fld>
            <a:endParaRPr lang="en-US" dirty="0">
              <a:solidFill>
                <a:srgbClr val="5F5F5F"/>
              </a:solidFill>
            </a:endParaRPr>
          </a:p>
        </p:txBody>
      </p:sp>
    </p:spTree>
    <p:extLst>
      <p:ext uri="{BB962C8B-B14F-4D97-AF65-F5344CB8AC3E}">
        <p14:creationId xmlns:p14="http://schemas.microsoft.com/office/powerpoint/2010/main" val="2415208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34</a:t>
            </a:fld>
            <a:endParaRPr lang="en-US" dirty="0">
              <a:solidFill>
                <a:srgbClr val="5F5F5F"/>
              </a:solidFill>
            </a:endParaRPr>
          </a:p>
        </p:txBody>
      </p:sp>
    </p:spTree>
    <p:extLst>
      <p:ext uri="{BB962C8B-B14F-4D97-AF65-F5344CB8AC3E}">
        <p14:creationId xmlns:p14="http://schemas.microsoft.com/office/powerpoint/2010/main" val="42664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273810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6</a:t>
            </a:fld>
            <a:endParaRPr lang="en-US" dirty="0">
              <a:solidFill>
                <a:srgbClr val="5F5F5F"/>
              </a:solidFill>
            </a:endParaRPr>
          </a:p>
        </p:txBody>
      </p:sp>
    </p:spTree>
    <p:extLst>
      <p:ext uri="{BB962C8B-B14F-4D97-AF65-F5344CB8AC3E}">
        <p14:creationId xmlns:p14="http://schemas.microsoft.com/office/powerpoint/2010/main" val="333273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7</a:t>
            </a:fld>
            <a:endParaRPr lang="en-US" dirty="0">
              <a:solidFill>
                <a:srgbClr val="5F5F5F"/>
              </a:solidFill>
            </a:endParaRPr>
          </a:p>
        </p:txBody>
      </p:sp>
    </p:spTree>
    <p:extLst>
      <p:ext uri="{BB962C8B-B14F-4D97-AF65-F5344CB8AC3E}">
        <p14:creationId xmlns:p14="http://schemas.microsoft.com/office/powerpoint/2010/main" val="93368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8</a:t>
            </a:fld>
            <a:endParaRPr lang="en-US" dirty="0">
              <a:solidFill>
                <a:srgbClr val="5F5F5F"/>
              </a:solidFill>
            </a:endParaRPr>
          </a:p>
        </p:txBody>
      </p:sp>
    </p:spTree>
    <p:extLst>
      <p:ext uri="{BB962C8B-B14F-4D97-AF65-F5344CB8AC3E}">
        <p14:creationId xmlns:p14="http://schemas.microsoft.com/office/powerpoint/2010/main" val="140827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val="405756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248B072-6A53-4E24-94B0-9270A5D96B00}" type="datetime1">
              <a:rPr lang="en-US" smtClean="0"/>
              <a:t>9/27/2014</a:t>
            </a:fld>
            <a:endParaRPr lang="en-US" dirty="0"/>
          </a:p>
        </p:txBody>
      </p:sp>
      <p:sp>
        <p:nvSpPr>
          <p:cNvPr id="10" name="Footer Placeholder 9"/>
          <p:cNvSpPr>
            <a:spLocks noGrp="1"/>
          </p:cNvSpPr>
          <p:nvPr>
            <p:ph type="ftr" sz="quarter" idx="15"/>
          </p:nvPr>
        </p:nvSpPr>
        <p:spPr>
          <a:xfrm>
            <a:off x="8622792" y="6556248"/>
            <a:ext cx="2743200" cy="182880"/>
          </a:xfrm>
          <a:prstGeom prst="rect">
            <a:avLst/>
          </a:prstGeom>
        </p:spPr>
        <p:txBody>
          <a:bodyPr/>
          <a:lstStyle>
            <a:lvl1pPr>
              <a:defRPr>
                <a:solidFill>
                  <a:schemeClr val="tx1"/>
                </a:solidFill>
              </a:defRPr>
            </a:lvl1pPr>
          </a:lstStyle>
          <a:p>
            <a:endParaRPr lang="en-US" dirty="0"/>
          </a:p>
        </p:txBody>
      </p:sp>
      <p:sp>
        <p:nvSpPr>
          <p:cNvPr id="12" name="TextBox 11"/>
          <p:cNvSpPr txBox="1"/>
          <p:nvPr userDrawn="1"/>
        </p:nvSpPr>
        <p:spPr>
          <a:xfrm>
            <a:off x="5392438"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76F3D4D5-1D1F-46F0-A587-F132918EE1C3}" type="datetime1">
              <a:rPr lang="en-US" smtClean="0"/>
              <a:t>9/27/2014</a:t>
            </a:fld>
            <a:endParaRPr lang="en-US" dirty="0"/>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dirty="0"/>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40C2-9210-4159-9AEC-9730986CAB14}"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559FE1-383F-4042-B7B0-7AE7606066C2}"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69395D5E-3C00-412A-B2A2-3DD1557FBA93}"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9A0FEFC1-1C09-46F4-A115-7E7748E3843A}"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82C1FF9-E502-465C-B62D-E9E5C1A12539}"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FD46CEB-D1DC-4325-B95E-2967605B8244}"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027F2A-E192-4544-89EF-F8D9A1ABEACD}"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9A5F3E-4872-40CA-979A-999F637C1F9E}"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270BE-79A8-4A05-B07D-04D8D329824D}"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ACA4E546-15E1-42EB-91EA-FF2F2BF2653E}" type="datetime1">
              <a:rPr lang="en-US" smtClean="0"/>
              <a:t>9/27/2014</a:t>
            </a:fld>
            <a:endParaRPr lang="en-US"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lvl1pPr>
              <a:defRPr>
                <a:solidFill>
                  <a:schemeClr val="tx1"/>
                </a:solidFill>
              </a:defRPr>
            </a:lvl1pPr>
          </a:lstStyle>
          <a:p>
            <a:endParaRPr lang="en-US" dirty="0"/>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18015E7F-7267-4AB2-83F3-B210617BD077}" type="datetime1">
              <a:rPr lang="en-US" smtClean="0"/>
              <a:t>9/27/2014</a:t>
            </a:fld>
            <a:endParaRPr dirty="0"/>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CB1D17-A5BE-4B65-8B57-9442564066E4}" type="datetime1">
              <a:rPr lang="en-US" smtClean="0"/>
              <a:t>9/27/2014</a:t>
            </a:fld>
            <a:endParaRPr dirty="0"/>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FEC449-2FC9-4763-A21C-78E8FD4D1C9E}" type="datetime1">
              <a:rPr lang="en-US" smtClean="0"/>
              <a:t>9/27/2014</a:t>
            </a:fld>
            <a:endParaRPr dirty="0"/>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88A809-28B0-4667-B5A0-E7440E407503}" type="datetime1">
              <a:rPr lang="en-US" smtClean="0"/>
              <a:t>9/27/2014</a:t>
            </a:fld>
            <a:endParaRPr dirty="0"/>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83B16-7EFA-45C8-AB95-4D73C39B3E39}" type="datetime1">
              <a:rPr lang="en-US" smtClean="0"/>
              <a:t>9/27/2014</a:t>
            </a:fld>
            <a:endParaRPr dirty="0"/>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4561A-8317-4815-A16C-1177B2786462}"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449BF-5A91-4864-8613-E1D603738B02}"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7BA42-B443-4C71-9B8A-D16174C50538}"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B62F0-416F-4C6E-83B7-E1707C89EC9F}"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A157F557-2B77-4DFB-890C-5E873416B4B6}"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4B42E0-B428-477C-AC2A-2F99AC8D7AB5}" type="datetime1">
              <a:rPr lang="en-US" smtClean="0"/>
              <a:t>9/27/2014</a:t>
            </a:fld>
            <a:endParaRPr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A40BE47-7886-4B2F-B17F-CC044CBCC201}"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1D6A21-AADA-4CC7-A861-18EFCC6D7280}"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7F17906-1B37-4C48-A6EF-C95D242EE89B}" type="datetime1">
              <a:rPr lang="en-US" smtClean="0"/>
              <a:t>9/27/2014</a:t>
            </a:fld>
            <a:endParaRPr dirty="0"/>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DE99C08E-B346-4D66-8F74-F4B5400BABCA}" type="datetime1">
              <a:rPr lang="en-US" smtClean="0"/>
              <a:t>9/27/2014</a:t>
            </a:fld>
            <a:endParaRPr lang="en-US" dirty="0"/>
          </a:p>
        </p:txBody>
      </p:sp>
      <p:sp>
        <p:nvSpPr>
          <p:cNvPr id="4" name="Footer Placeholder 3"/>
          <p:cNvSpPr>
            <a:spLocks noGrp="1"/>
          </p:cNvSpPr>
          <p:nvPr>
            <p:ph type="ftr" sz="quarter" idx="15"/>
          </p:nvPr>
        </p:nvSpPr>
        <p:spPr>
          <a:xfrm>
            <a:off x="8622792" y="6556248"/>
            <a:ext cx="2743200" cy="182880"/>
          </a:xfrm>
          <a:prstGeom prst="rect">
            <a:avLst/>
          </a:prstGeo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FFC7E-A57B-4885-8ABD-52ECC578207D}" type="datetime1">
              <a:rPr lang="en-US" smtClean="0"/>
              <a:t>9/27/2014</a:t>
            </a:fld>
            <a:endParaRPr dirty="0"/>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8E250-42DD-4E13-BEF6-E8358F13CB0B}" type="datetime1">
              <a:rPr lang="en-US" smtClean="0"/>
              <a:t>9/27/2014</a:t>
            </a:fld>
            <a:endParaRPr dirty="0"/>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C73B51E-D39A-4C69-85C3-DB675032796B}" type="datetime1">
              <a:rPr lang="en-US" smtClean="0"/>
              <a:t>9/27/2014</a:t>
            </a:fld>
            <a:endParaRPr dirty="0"/>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591CC-FD88-4AC5-8CEE-2B31F9C8EC3A}" type="datetime1">
              <a:rPr lang="en-US" smtClean="0"/>
              <a:t>9/27/2014</a:t>
            </a:fld>
            <a:endParaRPr lang="en-US" dirty="0"/>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925A20A-C39C-4E64-9C03-D49ECCA01504}" type="datetime1">
              <a:rPr lang="en-US" smtClean="0"/>
              <a:t>9/27/2014</a:t>
            </a:fld>
            <a:endParaRPr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42A8EB-57A6-4016-BD59-5B5A83580825}" type="datetime1">
              <a:rPr lang="en-US" smtClean="0"/>
              <a:t>9/27/2014</a:t>
            </a:fld>
            <a:endParaRPr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216171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2443316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3662450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00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825625"/>
            <a:ext cx="51800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58262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2878870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3474276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2943238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704301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182858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EEF9682-2E9C-4D86-8B77-3F94DCF82EB3}" type="datetime1">
              <a:rPr lang="en-US" smtClean="0"/>
              <a:t>9/27/2014</a:t>
            </a:fld>
            <a:endParaRPr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3322902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FA5E-44EE-4990-AB62-5E3CA50BB5BD}" type="datetimeFigureOut">
              <a:rPr lang="en-US" smtClean="0"/>
              <a:t>9/27/2014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3FD3-A654-442C-A892-5A16F085865F}" type="slidenum">
              <a:rPr lang="en-US" smtClean="0"/>
              <a:t>‹#›</a:t>
            </a:fld>
            <a:endParaRPr lang="en-US" dirty="0"/>
          </a:p>
        </p:txBody>
      </p:sp>
    </p:spTree>
    <p:extLst>
      <p:ext uri="{BB962C8B-B14F-4D97-AF65-F5344CB8AC3E}">
        <p14:creationId xmlns:p14="http://schemas.microsoft.com/office/powerpoint/2010/main" val="2462915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solidFill>
                  <a:srgbClr val="5F5F5F"/>
                </a:solidFill>
              </a:rPr>
              <a:pPr/>
              <a:t>9/27/2014</a:t>
            </a:fld>
            <a:endParaRPr lang="en-US" dirty="0">
              <a:solidFill>
                <a:srgbClr val="5F5F5F"/>
              </a:solidFill>
            </a:endParaRP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spTree>
    <p:extLst>
      <p:ext uri="{BB962C8B-B14F-4D97-AF65-F5344CB8AC3E}">
        <p14:creationId xmlns:p14="http://schemas.microsoft.com/office/powerpoint/2010/main" val="4039216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solidFill>
                  <a:srgbClr val="5F5F5F"/>
                </a:solidFill>
              </a:rPr>
              <a:pPr/>
              <a:t>9/27/2014</a:t>
            </a:fld>
            <a:endParaRPr lang="en-US" dirty="0">
              <a:solidFill>
                <a:srgbClr val="5F5F5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spTree>
    <p:extLst>
      <p:ext uri="{BB962C8B-B14F-4D97-AF65-F5344CB8AC3E}">
        <p14:creationId xmlns:p14="http://schemas.microsoft.com/office/powerpoint/2010/main" val="1182965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solidFill>
                  <a:srgbClr val="FFFFFF"/>
                </a:solidFill>
              </a:rPr>
              <a:pPr/>
              <a:t>9/27/2014</a:t>
            </a:fld>
            <a:endParaRPr dirty="0">
              <a:solidFill>
                <a:srgbClr val="FFFFFF"/>
              </a:solidFill>
            </a:endParaRPr>
          </a:p>
        </p:txBody>
      </p:sp>
      <p:sp>
        <p:nvSpPr>
          <p:cNvPr id="5" name="Footer Placeholder 4"/>
          <p:cNvSpPr>
            <a:spLocks noGrp="1"/>
          </p:cNvSpPr>
          <p:nvPr>
            <p:ph type="ftr" sz="quarter" idx="11"/>
          </p:nvPr>
        </p:nvSpPr>
        <p:spPr/>
        <p:txBody>
          <a:bodyPr/>
          <a:lstStyle/>
          <a:p>
            <a:r>
              <a:rPr dirty="0">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2291967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solidFill>
                  <a:srgbClr val="FFFFFF"/>
                </a:solidFill>
              </a:rPr>
              <a:pPr/>
              <a:t>9/27/2014</a:t>
            </a:fld>
            <a:endParaRPr dirty="0">
              <a:solidFill>
                <a:srgbClr val="FFFFFF"/>
              </a:solidFill>
            </a:endParaRPr>
          </a:p>
        </p:txBody>
      </p:sp>
      <p:sp>
        <p:nvSpPr>
          <p:cNvPr id="5" name="Footer Placeholder 4"/>
          <p:cNvSpPr>
            <a:spLocks noGrp="1"/>
          </p:cNvSpPr>
          <p:nvPr>
            <p:ph type="ftr" sz="quarter" idx="11"/>
          </p:nvPr>
        </p:nvSpPr>
        <p:spPr/>
        <p:txBody>
          <a:bodyPr/>
          <a:lstStyle/>
          <a:p>
            <a:r>
              <a:rPr dirty="0">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2450198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solidFill>
                  <a:srgbClr val="FFFFFF"/>
                </a:solidFill>
              </a:rPr>
              <a:pPr/>
              <a:t>9/27/2014</a:t>
            </a:fld>
            <a:endParaRPr dirty="0">
              <a:solidFill>
                <a:srgbClr val="FFFFFF"/>
              </a:solidFill>
            </a:endParaRPr>
          </a:p>
        </p:txBody>
      </p:sp>
      <p:sp>
        <p:nvSpPr>
          <p:cNvPr id="5" name="Footer Placeholder 4"/>
          <p:cNvSpPr>
            <a:spLocks noGrp="1"/>
          </p:cNvSpPr>
          <p:nvPr>
            <p:ph type="ftr" sz="quarter" idx="11"/>
          </p:nvPr>
        </p:nvSpPr>
        <p:spPr/>
        <p:txBody>
          <a:bodyPr/>
          <a:lstStyle/>
          <a:p>
            <a:r>
              <a:rPr dirty="0">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3805954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solidFill>
                  <a:srgbClr val="5F5F5F"/>
                </a:solidFill>
              </a:rPr>
              <a:pPr/>
              <a:t>9/27/2014</a:t>
            </a:fld>
            <a:endParaRPr lang="en-US" dirty="0">
              <a:solidFill>
                <a:srgbClr val="5F5F5F"/>
              </a:solidFill>
            </a:endParaRPr>
          </a:p>
        </p:txBody>
      </p:sp>
      <p:sp>
        <p:nvSpPr>
          <p:cNvPr id="8" name="Footer Placeholder 7"/>
          <p:cNvSpPr>
            <a:spLocks noGrp="1"/>
          </p:cNvSpPr>
          <p:nvPr>
            <p:ph type="ftr" sz="quarter" idx="11"/>
          </p:nvPr>
        </p:nvSpPr>
        <p:spPr/>
        <p:txBody>
          <a:bodyPr/>
          <a:lstStyle/>
          <a:p>
            <a:r>
              <a:rPr lang="en-US" dirty="0" smtClean="0">
                <a:solidFill>
                  <a:srgbClr val="5F5F5F"/>
                </a:solidFill>
              </a:rPr>
              <a:t>Oracle Confidential – Internal/Restricted/Highly Restricted</a:t>
            </a:r>
            <a:endParaRPr lang="en-US" dirty="0">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dirty="0">
              <a:solidFill>
                <a:srgbClr val="5F5F5F"/>
              </a:solidFill>
            </a:endParaRPr>
          </a:p>
        </p:txBody>
      </p:sp>
    </p:spTree>
    <p:extLst>
      <p:ext uri="{BB962C8B-B14F-4D97-AF65-F5344CB8AC3E}">
        <p14:creationId xmlns:p14="http://schemas.microsoft.com/office/powerpoint/2010/main" val="4258637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solidFill>
                  <a:srgbClr val="5F5F5F"/>
                </a:solidFill>
              </a:rPr>
              <a:pPr/>
              <a:t>9/27/2014</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1566030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solidFill>
                  <a:srgbClr val="5F5F5F"/>
                </a:solidFill>
              </a:rPr>
              <a:pPr/>
              <a:t>9/27/2014</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79525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1E04D7D-2B75-4285-A0AF-12079B57082E}" type="datetime1">
              <a:rPr lang="en-US" smtClean="0"/>
              <a:t>9/27/2014</a:t>
            </a:fld>
            <a:endParaRPr lang="en-US" dirty="0"/>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solidFill>
                  <a:srgbClr val="5F5F5F"/>
                </a:solidFill>
              </a:rPr>
              <a:pPr/>
              <a:t>9/27/2014</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793693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solidFill>
                  <a:srgbClr val="5F5F5F"/>
                </a:solidFill>
              </a:rPr>
              <a:pPr/>
              <a:t>9/27/2014</a:t>
            </a:fld>
            <a:endParaRPr lang="en-US" dirty="0">
              <a:solidFill>
                <a:srgbClr val="5F5F5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5F5F5F"/>
              </a:solidFill>
            </a:endParaRPr>
          </a:p>
        </p:txBody>
      </p:sp>
    </p:spTree>
    <p:extLst>
      <p:ext uri="{BB962C8B-B14F-4D97-AF65-F5344CB8AC3E}">
        <p14:creationId xmlns:p14="http://schemas.microsoft.com/office/powerpoint/2010/main" val="2596783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907597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8578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50387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3172925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22832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4498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01471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674151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8" name="Date Placeholder 7"/>
          <p:cNvSpPr>
            <a:spLocks noGrp="1"/>
          </p:cNvSpPr>
          <p:nvPr>
            <p:ph type="dt" sz="half" idx="14"/>
          </p:nvPr>
        </p:nvSpPr>
        <p:spPr/>
        <p:txBody>
          <a:bodyPr/>
          <a:lstStyle/>
          <a:p>
            <a:fld id="{58E4F58A-777C-4091-A71A-E3801EF1F023}" type="datetime1">
              <a:rPr lang="en-US" smtClean="0"/>
              <a:t>9/27/2014</a:t>
            </a:fld>
            <a:endParaRPr lang="en-US" dirty="0"/>
          </a:p>
        </p:txBody>
      </p:sp>
      <p:sp>
        <p:nvSpPr>
          <p:cNvPr id="9" name="Slide Number Placeholder 8"/>
          <p:cNvSpPr>
            <a:spLocks noGrp="1"/>
          </p:cNvSpPr>
          <p:nvPr>
            <p:ph type="sldNum" sz="quarter" idx="15"/>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4265001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solidFill>
                  <a:srgbClr val="5F5F5F"/>
                </a:solidFill>
              </a:rPr>
              <a:pPr/>
              <a:t>9/27/2014</a:t>
            </a:fld>
            <a:endParaRPr dirty="0">
              <a:solidFill>
                <a:srgbClr val="5F5F5F"/>
              </a:solidFill>
            </a:endParaRPr>
          </a:p>
        </p:txBody>
      </p:sp>
      <p:sp>
        <p:nvSpPr>
          <p:cNvPr id="8" name="Footer Placeholder 7"/>
          <p:cNvSpPr>
            <a:spLocks noGrp="1"/>
          </p:cNvSpPr>
          <p:nvPr>
            <p:ph type="ftr" sz="quarter" idx="11"/>
          </p:nvPr>
        </p:nvSpPr>
        <p:spPr/>
        <p:txBody>
          <a:bodyPr/>
          <a:lstStyle/>
          <a:p>
            <a:r>
              <a:rPr dirty="0">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602600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solidFill>
                  <a:srgbClr val="5F5F5F"/>
                </a:solidFill>
              </a:rPr>
              <a:pPr/>
              <a:t>9/27/2014</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8637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solidFill>
                  <a:srgbClr val="5F5F5F"/>
                </a:solidFill>
              </a:rPr>
              <a:pPr/>
              <a:t>9/27/2014</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644023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solidFill>
                  <a:srgbClr val="5F5F5F"/>
                </a:solidFill>
              </a:rPr>
              <a:pPr/>
              <a:t>9/27/2014</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4151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solidFill>
                  <a:srgbClr val="5F5F5F"/>
                </a:solidFill>
              </a:rPr>
              <a:pPr/>
              <a:t>9/27/2014</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483908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546387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45944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01568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713490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Date Placeholder 2"/>
          <p:cNvSpPr>
            <a:spLocks noGrp="1"/>
          </p:cNvSpPr>
          <p:nvPr>
            <p:ph type="dt" sz="half" idx="14"/>
          </p:nvPr>
        </p:nvSpPr>
        <p:spPr/>
        <p:txBody>
          <a:bodyPr/>
          <a:lstStyle/>
          <a:p>
            <a:fld id="{065DDB01-54FC-4A80-AA4C-2DC75FF480A9}" type="datetime1">
              <a:rPr lang="en-US" smtClean="0"/>
              <a:t>9/27/2014</a:t>
            </a:fld>
            <a:endParaRPr lang="en-US" dirty="0"/>
          </a:p>
        </p:txBody>
      </p:sp>
      <p:sp>
        <p:nvSpPr>
          <p:cNvPr id="7" name="Slide Number Placeholder 6"/>
          <p:cNvSpPr>
            <a:spLocks noGrp="1"/>
          </p:cNvSpPr>
          <p:nvPr>
            <p:ph type="sldNum" sz="quarter" idx="15"/>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D29594A-2BF9-D844-817D-F4E5B9712D36}"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151324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939426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4282862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solidFill>
                  <a:srgbClr val="5F5F5F"/>
                </a:solidFill>
              </a:rPr>
              <a:pPr/>
              <a:t>9/27/2014</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7162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solidFill>
                  <a:srgbClr val="5F5F5F"/>
                </a:solidFill>
              </a:rPr>
              <a:pPr/>
              <a:t>9/27/2014</a:t>
            </a:fld>
            <a:endParaRPr lang="en-US" dirty="0">
              <a:solidFill>
                <a:srgbClr val="5F5F5F"/>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5F5F5F"/>
              </a:solidFill>
            </a:endParaRPr>
          </a:p>
        </p:txBody>
      </p:sp>
    </p:spTree>
    <p:extLst>
      <p:ext uri="{BB962C8B-B14F-4D97-AF65-F5344CB8AC3E}">
        <p14:creationId xmlns:p14="http://schemas.microsoft.com/office/powerpoint/2010/main" val="1783666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solidFill>
                  <a:srgbClr val="5F5F5F"/>
                </a:solidFill>
              </a:rPr>
              <a:pPr/>
              <a:t>9/27/2014</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464857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solidFill>
                  <a:srgbClr val="5F5F5F"/>
                </a:solidFill>
              </a:rPr>
              <a:pPr/>
              <a:t>9/27/2014</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4068640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solidFill>
                  <a:srgbClr val="5F5F5F"/>
                </a:solidFill>
              </a:rPr>
              <a:pPr/>
              <a:t>9/27/2014</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859747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Tree>
    <p:extLst>
      <p:ext uri="{BB962C8B-B14F-4D97-AF65-F5344CB8AC3E}">
        <p14:creationId xmlns:p14="http://schemas.microsoft.com/office/powerpoint/2010/main" val="1666626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2596867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14A3E-2095-4B3A-BA53-1A8BFA541C42}" type="datetime1">
              <a:rPr lang="en-US" smtClean="0"/>
              <a:t>9/27/2014</a:t>
            </a:fld>
            <a:endParaRPr dirty="0"/>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solidFill>
                  <a:srgbClr val="5F5F5F"/>
                </a:solidFill>
              </a:rPr>
              <a:pPr/>
              <a:t>9/27/2014</a:t>
            </a:fld>
            <a:endParaRPr lang="en-US" dirty="0">
              <a:solidFill>
                <a:srgbClr val="5F5F5F"/>
              </a:solidFill>
            </a:endParaRPr>
          </a:p>
        </p:txBody>
      </p:sp>
      <p:sp>
        <p:nvSpPr>
          <p:cNvPr id="8" name="Footer Placeholder 7"/>
          <p:cNvSpPr>
            <a:spLocks noGrp="1"/>
          </p:cNvSpPr>
          <p:nvPr>
            <p:ph type="ftr" sz="quarter" idx="11"/>
          </p:nvPr>
        </p:nvSpPr>
        <p:spPr/>
        <p:txBody>
          <a:bodyPr/>
          <a:lstStyle/>
          <a:p>
            <a:r>
              <a:rPr lang="en-US" dirty="0" smtClean="0">
                <a:solidFill>
                  <a:srgbClr val="5F5F5F"/>
                </a:solidFill>
              </a:rPr>
              <a:t>Oracle Confidential – Internal/Restricted/Highly Restricted</a:t>
            </a:r>
            <a:endParaRPr lang="en-US" dirty="0">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dirty="0">
              <a:solidFill>
                <a:srgbClr val="5F5F5F"/>
              </a:solidFill>
            </a:endParaRPr>
          </a:p>
        </p:txBody>
      </p:sp>
    </p:spTree>
    <p:extLst>
      <p:ext uri="{BB962C8B-B14F-4D97-AF65-F5344CB8AC3E}">
        <p14:creationId xmlns:p14="http://schemas.microsoft.com/office/powerpoint/2010/main" val="1867714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solidFill>
                  <a:srgbClr val="5F5F5F"/>
                </a:solidFill>
              </a:rPr>
              <a:pPr/>
              <a:t>9/27/2014</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730530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image" Target="../media/image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theme" Target="../theme/theme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58E4F58A-777C-4091-A71A-E3801EF1F023}" type="datetime1">
              <a:rPr lang="en-US" smtClean="0"/>
              <a:t>9/27/2014</a:t>
            </a:fld>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FA5E-44EE-4990-AB62-5E3CA50BB5BD}" type="datetimeFigureOut">
              <a:rPr lang="en-US" smtClean="0"/>
              <a:t>9/27/2014</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23FD3-A654-442C-A892-5A16F085865F}" type="slidenum">
              <a:rPr lang="en-US" smtClean="0"/>
              <a:t>‹#›</a:t>
            </a:fld>
            <a:endParaRPr lang="en-US" dirty="0"/>
          </a:p>
        </p:txBody>
      </p:sp>
    </p:spTree>
    <p:extLst>
      <p:ext uri="{BB962C8B-B14F-4D97-AF65-F5344CB8AC3E}">
        <p14:creationId xmlns:p14="http://schemas.microsoft.com/office/powerpoint/2010/main" val="346328405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solidFill>
                  <a:srgbClr val="5F5F5F"/>
                </a:solidFill>
              </a:rPr>
              <a:pPr/>
              <a:t>9/27/2014</a:t>
            </a:fld>
            <a:endParaRPr lang="en-US" dirty="0">
              <a:solidFill>
                <a:srgbClr val="5F5F5F"/>
              </a:solidFill>
            </a:endParaRPr>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368998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Porting Overview</a:t>
            </a:r>
            <a:endParaRPr lang="en-US" dirty="0"/>
          </a:p>
        </p:txBody>
      </p:sp>
      <p:sp>
        <p:nvSpPr>
          <p:cNvPr id="3" name="Content Placeholder 2"/>
          <p:cNvSpPr>
            <a:spLocks noGrp="1"/>
          </p:cNvSpPr>
          <p:nvPr>
            <p:ph idx="1"/>
          </p:nvPr>
        </p:nvSpPr>
        <p:spPr/>
        <p:txBody>
          <a:bodyPr/>
          <a:lstStyle/>
          <a:p>
            <a:r>
              <a:rPr lang="en-US" dirty="0" smtClean="0"/>
              <a:t>Why is porting required?</a:t>
            </a:r>
          </a:p>
          <a:p>
            <a:pPr lvl="1"/>
            <a:r>
              <a:rPr lang="en-US" dirty="0" smtClean="0"/>
              <a:t>EGL framebuffer initialization is not standardized across platforms</a:t>
            </a:r>
          </a:p>
          <a:p>
            <a:pPr lvl="1"/>
            <a:r>
              <a:rPr lang="en-US" dirty="0" smtClean="0"/>
              <a:t>Framebuffer layer management is not standardized across platforms</a:t>
            </a:r>
            <a:endParaRPr lang="en-US" dirty="0"/>
          </a:p>
          <a:p>
            <a:pPr lvl="1"/>
            <a:r>
              <a:rPr lang="en-US" dirty="0" smtClean="0"/>
              <a:t>Allows support for new input devices to be added</a:t>
            </a:r>
          </a:p>
          <a:p>
            <a:pPr marL="0" indent="0">
              <a:buNone/>
            </a:pPr>
            <a:endParaRPr lang="en-US" dirty="0" smtClean="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10</a:t>
            </a:fld>
            <a:endParaRPr lang="en-US" dirty="0"/>
          </a:p>
        </p:txBody>
      </p:sp>
    </p:spTree>
    <p:extLst>
      <p:ext uri="{BB962C8B-B14F-4D97-AF65-F5344CB8AC3E}">
        <p14:creationId xmlns:p14="http://schemas.microsoft.com/office/powerpoint/2010/main" val="35823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Porting Overview</a:t>
            </a:r>
            <a:endParaRPr lang="en-US" dirty="0"/>
          </a:p>
        </p:txBody>
      </p:sp>
      <p:sp>
        <p:nvSpPr>
          <p:cNvPr id="3" name="Content Placeholder 2"/>
          <p:cNvSpPr>
            <a:spLocks noGrp="1"/>
          </p:cNvSpPr>
          <p:nvPr>
            <p:ph idx="1"/>
          </p:nvPr>
        </p:nvSpPr>
        <p:spPr/>
        <p:txBody>
          <a:bodyPr/>
          <a:lstStyle/>
          <a:p>
            <a:r>
              <a:rPr lang="en-US" dirty="0" smtClean="0"/>
              <a:t>RAM</a:t>
            </a:r>
            <a:endParaRPr lang="en-US" dirty="0"/>
          </a:p>
          <a:p>
            <a:pPr lvl="1"/>
            <a:r>
              <a:rPr lang="en-US" dirty="0"/>
              <a:t>JavaVM + JavaFX requires 34MB ram minimum</a:t>
            </a:r>
          </a:p>
          <a:p>
            <a:pPr lvl="1"/>
            <a:r>
              <a:rPr lang="en-US" dirty="0"/>
              <a:t>More memory will be needed depending on the size and complexity of the application</a:t>
            </a:r>
          </a:p>
          <a:p>
            <a:r>
              <a:rPr lang="en-US" dirty="0"/>
              <a:t>ROM</a:t>
            </a:r>
          </a:p>
          <a:p>
            <a:pPr lvl="1"/>
            <a:r>
              <a:rPr lang="en-US" dirty="0"/>
              <a:t>JavaVM Compact1 profile with JavaFX Graphics requires 18MB minimum</a:t>
            </a:r>
          </a:p>
          <a:p>
            <a:pPr lvl="1"/>
            <a:r>
              <a:rPr lang="en-US" dirty="0"/>
              <a:t>More storage will be needed depending on the size and complexity of the </a:t>
            </a:r>
            <a:r>
              <a:rPr lang="en-US" dirty="0" smtClean="0"/>
              <a:t>application</a:t>
            </a:r>
          </a:p>
          <a:p>
            <a:pPr marL="274320" lvl="1" indent="0">
              <a:buNone/>
            </a:pPr>
            <a:r>
              <a:rPr lang="en-US" dirty="0" smtClean="0"/>
              <a:t> </a:t>
            </a:r>
            <a:endParaRPr lang="en-US" dirty="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Target platform requirements</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11</a:t>
            </a:fld>
            <a:endParaRPr lang="en-US" dirty="0"/>
          </a:p>
        </p:txBody>
      </p:sp>
    </p:spTree>
    <p:extLst>
      <p:ext uri="{BB962C8B-B14F-4D97-AF65-F5344CB8AC3E}">
        <p14:creationId xmlns:p14="http://schemas.microsoft.com/office/powerpoint/2010/main" val="15119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Porting Overview</a:t>
            </a:r>
            <a:endParaRPr lang="en-US" dirty="0"/>
          </a:p>
        </p:txBody>
      </p:sp>
      <p:sp>
        <p:nvSpPr>
          <p:cNvPr id="3" name="Content Placeholder 2"/>
          <p:cNvSpPr>
            <a:spLocks noGrp="1"/>
          </p:cNvSpPr>
          <p:nvPr>
            <p:ph idx="1"/>
          </p:nvPr>
        </p:nvSpPr>
        <p:spPr/>
        <p:txBody>
          <a:bodyPr/>
          <a:lstStyle/>
          <a:p>
            <a:r>
              <a:rPr lang="en-US" dirty="0" smtClean="0"/>
              <a:t>VRAM</a:t>
            </a:r>
            <a:endParaRPr lang="en-US" dirty="0"/>
          </a:p>
          <a:p>
            <a:pPr lvl="1"/>
            <a:r>
              <a:rPr lang="en-US" dirty="0" smtClean="0"/>
              <a:t>VRAM requirements can be high, particularly if large images are used</a:t>
            </a:r>
          </a:p>
          <a:p>
            <a:pPr lvl="1"/>
            <a:r>
              <a:rPr lang="en-US" dirty="0" smtClean="0"/>
              <a:t>VRAM is also consumed by fonts and gradients</a:t>
            </a:r>
          </a:p>
          <a:p>
            <a:pPr lvl="1"/>
            <a:r>
              <a:rPr lang="en-US" dirty="0" smtClean="0"/>
              <a:t>JavaFX has mechanisms to allow it try to work within VRAM limits; this can be specified on the command line</a:t>
            </a:r>
          </a:p>
          <a:p>
            <a:pPr lvl="1"/>
            <a:r>
              <a:rPr lang="en-US" dirty="0" smtClean="0"/>
              <a:t>More information on OpenJFX wiki</a:t>
            </a:r>
          </a:p>
          <a:p>
            <a:pPr marL="274320" lvl="1" indent="0">
              <a:buNone/>
            </a:pPr>
            <a:r>
              <a:rPr lang="en-US" dirty="0" smtClean="0"/>
              <a:t> </a:t>
            </a:r>
            <a:endParaRPr lang="en-US" dirty="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Target platform requirements</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12</a:t>
            </a:fld>
            <a:endParaRPr lang="en-US" dirty="0"/>
          </a:p>
        </p:txBody>
      </p:sp>
    </p:spTree>
    <p:extLst>
      <p:ext uri="{BB962C8B-B14F-4D97-AF65-F5344CB8AC3E}">
        <p14:creationId xmlns:p14="http://schemas.microsoft.com/office/powerpoint/2010/main" val="85480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Porting Overview</a:t>
            </a:r>
            <a:endParaRPr lang="en-US" dirty="0"/>
          </a:p>
        </p:txBody>
      </p:sp>
      <p:sp>
        <p:nvSpPr>
          <p:cNvPr id="3" name="Content Placeholder 2"/>
          <p:cNvSpPr>
            <a:spLocks noGrp="1"/>
          </p:cNvSpPr>
          <p:nvPr>
            <p:ph idx="1"/>
          </p:nvPr>
        </p:nvSpPr>
        <p:spPr/>
        <p:txBody>
          <a:bodyPr/>
          <a:lstStyle/>
          <a:p>
            <a:r>
              <a:rPr lang="en-US" dirty="0"/>
              <a:t>Operating system for the target device (reference implementation assumes </a:t>
            </a:r>
            <a:r>
              <a:rPr lang="en-US" dirty="0" smtClean="0"/>
              <a:t>Linux; </a:t>
            </a:r>
            <a:r>
              <a:rPr lang="en-US" dirty="0"/>
              <a:t>other operating systems could be supported</a:t>
            </a:r>
            <a:r>
              <a:rPr lang="en-US" dirty="0" smtClean="0"/>
              <a:t>)</a:t>
            </a:r>
          </a:p>
          <a:p>
            <a:r>
              <a:rPr lang="en-US" dirty="0" smtClean="0"/>
              <a:t>Native </a:t>
            </a:r>
            <a:r>
              <a:rPr lang="en-US" dirty="0"/>
              <a:t>drivers for any input devices you wish to support</a:t>
            </a:r>
          </a:p>
          <a:p>
            <a:r>
              <a:rPr lang="en-US" dirty="0"/>
              <a:t>Font support</a:t>
            </a:r>
          </a:p>
          <a:p>
            <a:pPr lvl="1"/>
            <a:r>
              <a:rPr lang="en-US" dirty="0"/>
              <a:t>Freetype/pango libraries</a:t>
            </a:r>
          </a:p>
          <a:p>
            <a:pPr lvl="1"/>
            <a:r>
              <a:rPr lang="en-US" dirty="0"/>
              <a:t>A port could add an alternative font engine which may have other native requirements</a:t>
            </a:r>
            <a:endParaRPr lang="en-US" dirty="0" smtClean="0"/>
          </a:p>
          <a:p>
            <a:r>
              <a:rPr lang="en-US" dirty="0"/>
              <a:t>Java runtime environment (JRE) version 8 or </a:t>
            </a:r>
            <a:r>
              <a:rPr lang="en-US" dirty="0" smtClean="0"/>
              <a:t>better</a:t>
            </a:r>
            <a:endParaRPr lang="en-US" dirty="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Target platform requirements (continued)</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13</a:t>
            </a:fld>
            <a:endParaRPr lang="en-US" dirty="0"/>
          </a:p>
        </p:txBody>
      </p:sp>
    </p:spTree>
    <p:extLst>
      <p:ext uri="{BB962C8B-B14F-4D97-AF65-F5344CB8AC3E}">
        <p14:creationId xmlns:p14="http://schemas.microsoft.com/office/powerpoint/2010/main" val="3265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Porting Overview</a:t>
            </a:r>
            <a:endParaRPr lang="en-US" dirty="0"/>
          </a:p>
        </p:txBody>
      </p:sp>
      <p:sp>
        <p:nvSpPr>
          <p:cNvPr id="3" name="Content Placeholder 2"/>
          <p:cNvSpPr>
            <a:spLocks noGrp="1"/>
          </p:cNvSpPr>
          <p:nvPr>
            <p:ph idx="1"/>
          </p:nvPr>
        </p:nvSpPr>
        <p:spPr/>
        <p:txBody>
          <a:bodyPr/>
          <a:lstStyle/>
          <a:p>
            <a:r>
              <a:rPr lang="en-US" dirty="0" smtClean="0"/>
              <a:t>Framebuffer management, either:</a:t>
            </a:r>
          </a:p>
          <a:p>
            <a:pPr lvl="1"/>
            <a:r>
              <a:rPr lang="en-US" dirty="0" smtClean="0"/>
              <a:t>Direct framebuffer, full screen access</a:t>
            </a:r>
          </a:p>
          <a:p>
            <a:pPr lvl="2"/>
            <a:r>
              <a:rPr lang="en-US" dirty="0" smtClean="0"/>
              <a:t>EGL drivers that support direct access to the framebuffer</a:t>
            </a:r>
          </a:p>
          <a:p>
            <a:pPr lvl="2"/>
            <a:r>
              <a:rPr lang="en-US" dirty="0" smtClean="0"/>
              <a:t>OpenGL ES drivers for hardware accelerated graphics</a:t>
            </a:r>
          </a:p>
          <a:p>
            <a:pPr lvl="2"/>
            <a:r>
              <a:rPr lang="en-US" dirty="0" smtClean="0"/>
              <a:t>Software fallback is available if hardware acceleration is not available</a:t>
            </a:r>
          </a:p>
          <a:p>
            <a:pPr lvl="1"/>
            <a:r>
              <a:rPr lang="en-US" dirty="0" smtClean="0"/>
              <a:t>System-provided window management </a:t>
            </a:r>
          </a:p>
          <a:p>
            <a:pPr lvl="2"/>
            <a:r>
              <a:rPr lang="en-US" dirty="0" smtClean="0"/>
              <a:t>GTX for X11</a:t>
            </a:r>
          </a:p>
          <a:p>
            <a:pPr lvl="2"/>
            <a:r>
              <a:rPr lang="en-US" dirty="0" smtClean="0"/>
              <a:t>EGL/GLX OpenGL/OpenGL ES drivers</a:t>
            </a:r>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Target platform requirements (continued)</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14</a:t>
            </a:fld>
            <a:endParaRPr lang="en-US" dirty="0"/>
          </a:p>
        </p:txBody>
      </p:sp>
    </p:spTree>
    <p:extLst>
      <p:ext uri="{BB962C8B-B14F-4D97-AF65-F5344CB8AC3E}">
        <p14:creationId xmlns:p14="http://schemas.microsoft.com/office/powerpoint/2010/main" val="11412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JavaFX embedded </a:t>
            </a:r>
            <a:r>
              <a:rPr lang="en-US" dirty="0" smtClean="0"/>
              <a:t>8u6 </a:t>
            </a:r>
            <a:r>
              <a:rPr lang="en-US" dirty="0"/>
              <a:t>reference implementation</a:t>
            </a:r>
          </a:p>
          <a:p>
            <a:r>
              <a:rPr lang="en-US" dirty="0"/>
              <a:t>JavaFX embedded porting overview</a:t>
            </a:r>
          </a:p>
          <a:p>
            <a:r>
              <a:rPr lang="en-US" dirty="0"/>
              <a:t>Porting JavaFX embedded to a new platform</a:t>
            </a:r>
          </a:p>
          <a:p>
            <a:r>
              <a:rPr lang="en-US" dirty="0"/>
              <a:t>Monocle – the new JavaFX embedded porting </a:t>
            </a:r>
            <a:r>
              <a:rPr lang="en-US" dirty="0" smtClean="0"/>
              <a:t>layer</a:t>
            </a:r>
          </a:p>
          <a:p>
            <a:r>
              <a:rPr lang="en-US" dirty="0" smtClean="0"/>
              <a:t>Creating a new Monocle implementation</a:t>
            </a:r>
            <a:endParaRPr lang="en-US" dirty="0"/>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endParaRPr lang="en-US" sz="1600" b="1" dirty="0">
              <a:solidFill>
                <a:schemeClr val="bg1"/>
              </a:solidFill>
            </a:endParaRPr>
          </a:p>
        </p:txBody>
      </p:sp>
      <p:sp>
        <p:nvSpPr>
          <p:cNvPr id="8" name="Pentagon 7"/>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4" name="Slide Number Placeholder 3"/>
          <p:cNvSpPr>
            <a:spLocks noGrp="1"/>
          </p:cNvSpPr>
          <p:nvPr>
            <p:ph type="sldNum" sz="quarter" idx="15"/>
          </p:nvPr>
        </p:nvSpPr>
        <p:spPr/>
        <p:txBody>
          <a:bodyPr/>
          <a:lstStyle/>
          <a:p>
            <a:fld id="{C51EAA63-D034-42AE-91FA-B13B9518C7BE}" type="slidenum">
              <a:rPr lang="en-US" smtClean="0"/>
              <a:pPr/>
              <a:t>15</a:t>
            </a:fld>
            <a:endParaRPr lang="en-US" dirty="0"/>
          </a:p>
        </p:txBody>
      </p:sp>
      <p:sp>
        <p:nvSpPr>
          <p:cNvPr id="9" name="Pentagon 8"/>
          <p:cNvSpPr/>
          <p:nvPr/>
        </p:nvSpPr>
        <p:spPr>
          <a:xfrm>
            <a:off x="2187046" y="477722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5</a:t>
            </a:r>
          </a:p>
        </p:txBody>
      </p:sp>
      <p:sp>
        <p:nvSpPr>
          <p:cNvPr id="10" name="Pentagon 9"/>
          <p:cNvSpPr/>
          <p:nvPr/>
        </p:nvSpPr>
        <p:spPr>
          <a:xfrm>
            <a:off x="2200705" y="338813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Tree>
    <p:extLst>
      <p:ext uri="{BB962C8B-B14F-4D97-AF65-F5344CB8AC3E}">
        <p14:creationId xmlns:p14="http://schemas.microsoft.com/office/powerpoint/2010/main" val="31897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Porting JavaFX Embedded to a New Platform</a:t>
            </a:r>
            <a:endParaRPr lang="en-US" dirty="0"/>
          </a:p>
        </p:txBody>
      </p:sp>
      <p:sp>
        <p:nvSpPr>
          <p:cNvPr id="3" name="Content Placeholder 2"/>
          <p:cNvSpPr>
            <a:spLocks noGrp="1"/>
          </p:cNvSpPr>
          <p:nvPr>
            <p:ph idx="1"/>
          </p:nvPr>
        </p:nvSpPr>
        <p:spPr/>
        <p:txBody>
          <a:bodyPr/>
          <a:lstStyle/>
          <a:p>
            <a:r>
              <a:rPr lang="en-US" dirty="0" smtClean="0"/>
              <a:t>Operating system setup can be a very challenging part of a new port</a:t>
            </a:r>
          </a:p>
          <a:p>
            <a:pPr lvl="1"/>
            <a:r>
              <a:rPr lang="en-US" dirty="0" smtClean="0"/>
              <a:t>It can be difficult to find an integrated OS with all the necessary pieces; it’s often necessary to build it up piecemeal, beginning with an OS then adding vendor-specific drivers and libraries</a:t>
            </a:r>
          </a:p>
          <a:p>
            <a:pPr lvl="1"/>
            <a:r>
              <a:rPr lang="en-US" dirty="0" smtClean="0"/>
              <a:t>Documentation on platform-specific features such as EGL initialization and framebuffer layer management (where available) can be difficult to come by</a:t>
            </a:r>
          </a:p>
          <a:p>
            <a:r>
              <a:rPr lang="en-US" dirty="0" smtClean="0"/>
              <a:t>Non-linux operating systems will present additional challenges; plan for additional efforts on fonts, cursors, input, and build setup</a:t>
            </a:r>
            <a:endParaRPr lang="en-US" dirty="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Operating System</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16</a:t>
            </a:fld>
            <a:endParaRPr lang="en-US" dirty="0"/>
          </a:p>
        </p:txBody>
      </p:sp>
    </p:spTree>
    <p:extLst>
      <p:ext uri="{BB962C8B-B14F-4D97-AF65-F5344CB8AC3E}">
        <p14:creationId xmlns:p14="http://schemas.microsoft.com/office/powerpoint/2010/main" val="91645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Porting JavaFX Embedded to a New Platform</a:t>
            </a:r>
            <a:endParaRPr lang="en-US" dirty="0"/>
          </a:p>
        </p:txBody>
      </p:sp>
      <p:sp>
        <p:nvSpPr>
          <p:cNvPr id="3" name="Content Placeholder 2"/>
          <p:cNvSpPr>
            <a:spLocks noGrp="1"/>
          </p:cNvSpPr>
          <p:nvPr>
            <p:ph idx="1"/>
          </p:nvPr>
        </p:nvSpPr>
        <p:spPr/>
        <p:txBody>
          <a:bodyPr/>
          <a:lstStyle/>
          <a:p>
            <a:r>
              <a:rPr lang="en-US" dirty="0" smtClean="0"/>
              <a:t>Obtain cross compiler and development tools</a:t>
            </a:r>
          </a:p>
          <a:p>
            <a:r>
              <a:rPr lang="en-US" dirty="0" smtClean="0"/>
              <a:t>Read the build section on OpenJFX wiki</a:t>
            </a:r>
          </a:p>
          <a:p>
            <a:r>
              <a:rPr lang="en-US" dirty="0" smtClean="0"/>
              <a:t>Using this as a guide, you will need to create a new build profile for your platform</a:t>
            </a:r>
          </a:p>
          <a:p>
            <a:pPr lvl="1"/>
            <a:r>
              <a:rPr lang="en-US" dirty="0" smtClean="0"/>
              <a:t>Provides paths to compiler and build tools, specifies build/link flags</a:t>
            </a:r>
          </a:p>
          <a:p>
            <a:pPr lvl="1"/>
            <a:r>
              <a:rPr lang="en-US" dirty="0" smtClean="0"/>
              <a:t>Toggles the build options</a:t>
            </a:r>
            <a:endParaRPr lang="en-US" dirty="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Build Setup</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17</a:t>
            </a:fld>
            <a:endParaRPr lang="en-US" dirty="0"/>
          </a:p>
        </p:txBody>
      </p:sp>
    </p:spTree>
    <p:extLst>
      <p:ext uri="{BB962C8B-B14F-4D97-AF65-F5344CB8AC3E}">
        <p14:creationId xmlns:p14="http://schemas.microsoft.com/office/powerpoint/2010/main" val="12271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Porting JavaFX Embedded to a New Platform</a:t>
            </a:r>
            <a:endParaRPr lang="en-US" dirty="0"/>
          </a:p>
        </p:txBody>
      </p:sp>
      <p:sp>
        <p:nvSpPr>
          <p:cNvPr id="3" name="Content Placeholder 2"/>
          <p:cNvSpPr>
            <a:spLocks noGrp="1"/>
          </p:cNvSpPr>
          <p:nvPr>
            <p:ph idx="1"/>
          </p:nvPr>
        </p:nvSpPr>
        <p:spPr/>
        <p:txBody>
          <a:bodyPr/>
          <a:lstStyle/>
          <a:p>
            <a:r>
              <a:rPr lang="en-US" dirty="0" smtClean="0"/>
              <a:t>Current choices for window management:</a:t>
            </a:r>
          </a:p>
          <a:p>
            <a:pPr lvl="1"/>
            <a:r>
              <a:rPr lang="en-US" dirty="0" smtClean="0"/>
              <a:t>Glass/GTK with X11</a:t>
            </a:r>
          </a:p>
          <a:p>
            <a:pPr lvl="1"/>
            <a:r>
              <a:rPr lang="en-US" dirty="0" smtClean="0"/>
              <a:t>Monocle</a:t>
            </a:r>
          </a:p>
          <a:p>
            <a:pPr lvl="2"/>
            <a:r>
              <a:rPr lang="en-US" dirty="0"/>
              <a:t>P</a:t>
            </a:r>
            <a:r>
              <a:rPr lang="en-US" dirty="0" smtClean="0"/>
              <a:t>rovides management for multiple stages/window</a:t>
            </a:r>
          </a:p>
          <a:p>
            <a:pPr lvl="2"/>
            <a:r>
              <a:rPr lang="en-US" dirty="0" smtClean="0"/>
              <a:t>Does not provide any mechanism for interaction with other native windows (assumes full-screen ownership)</a:t>
            </a:r>
          </a:p>
          <a:p>
            <a:pPr lvl="2"/>
            <a:r>
              <a:rPr lang="en-US" dirty="0" smtClean="0"/>
              <a:t>Provides mechanism for platform-specific initialization of drawing surfaces, input device management, and cursor handling</a:t>
            </a:r>
          </a:p>
          <a:p>
            <a:pPr lvl="1"/>
            <a:r>
              <a:rPr lang="en-US" dirty="0" smtClean="0"/>
              <a:t>Custom</a:t>
            </a:r>
          </a:p>
          <a:p>
            <a:pPr lvl="2"/>
            <a:r>
              <a:rPr lang="en-US" dirty="0" smtClean="0"/>
              <a:t>Roll your own!  If you need to interact with a native window manager other than X11</a:t>
            </a:r>
          </a:p>
          <a:p>
            <a:pPr lvl="1"/>
            <a:endParaRPr lang="en-US" dirty="0" smtClean="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Window Management</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18</a:t>
            </a:fld>
            <a:endParaRPr lang="en-US" dirty="0"/>
          </a:p>
        </p:txBody>
      </p:sp>
    </p:spTree>
    <p:extLst>
      <p:ext uri="{BB962C8B-B14F-4D97-AF65-F5344CB8AC3E}">
        <p14:creationId xmlns:p14="http://schemas.microsoft.com/office/powerpoint/2010/main" val="110237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JavaFX </a:t>
            </a:r>
            <a:r>
              <a:rPr lang="en-US" dirty="0" smtClean="0"/>
              <a:t>embedded </a:t>
            </a:r>
            <a:r>
              <a:rPr lang="en-US" dirty="0" smtClean="0"/>
              <a:t>8u6 </a:t>
            </a:r>
            <a:r>
              <a:rPr lang="en-US" dirty="0"/>
              <a:t>reference implementation</a:t>
            </a:r>
          </a:p>
          <a:p>
            <a:r>
              <a:rPr lang="en-US" dirty="0"/>
              <a:t>JavaFX embedded porting overview</a:t>
            </a:r>
          </a:p>
          <a:p>
            <a:r>
              <a:rPr lang="en-US" dirty="0" smtClean="0"/>
              <a:t>Porting JavaFX embedded to a new platform</a:t>
            </a:r>
          </a:p>
          <a:p>
            <a:r>
              <a:rPr lang="en-US" dirty="0" smtClean="0"/>
              <a:t>Monocle – the new JavaFX embedded porting layer</a:t>
            </a:r>
          </a:p>
          <a:p>
            <a:r>
              <a:rPr lang="en-US" dirty="0" smtClean="0"/>
              <a:t>Creating a new Monocle implementation</a:t>
            </a:r>
            <a:endParaRPr lang="en-US" dirty="0"/>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rgbClr val="FFFFFF"/>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2</a:t>
            </a:r>
          </a:p>
        </p:txBody>
      </p:sp>
      <p:sp>
        <p:nvSpPr>
          <p:cNvPr id="9" name="Pentagon 8"/>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4" name="Slide Number Placeholder 3"/>
          <p:cNvSpPr>
            <a:spLocks noGrp="1"/>
          </p:cNvSpPr>
          <p:nvPr>
            <p:ph type="sldNum" sz="quarter" idx="15"/>
          </p:nvPr>
        </p:nvSpPr>
        <p:spPr/>
        <p:txBody>
          <a:bodyPr/>
          <a:lstStyle/>
          <a:p>
            <a:fld id="{C51EAA63-D034-42AE-91FA-B13B9518C7BE}" type="slidenum">
              <a:rPr lang="en-US" smtClean="0"/>
              <a:pPr/>
              <a:t>19</a:t>
            </a:fld>
            <a:endParaRPr lang="en-US" dirty="0"/>
          </a:p>
        </p:txBody>
      </p:sp>
      <p:sp>
        <p:nvSpPr>
          <p:cNvPr id="10" name="Pentagon 9"/>
          <p:cNvSpPr/>
          <p:nvPr/>
        </p:nvSpPr>
        <p:spPr>
          <a:xfrm>
            <a:off x="2187046" y="477722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p>
        </p:txBody>
      </p:sp>
      <p:sp>
        <p:nvSpPr>
          <p:cNvPr id="11" name="Pentagon 10"/>
          <p:cNvSpPr/>
          <p:nvPr/>
        </p:nvSpPr>
        <p:spPr>
          <a:xfrm>
            <a:off x="2217958" y="338813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Tree>
    <p:extLst>
      <p:ext uri="{BB962C8B-B14F-4D97-AF65-F5344CB8AC3E}">
        <p14:creationId xmlns:p14="http://schemas.microsoft.com/office/powerpoint/2010/main" val="310909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Porting JavaFX Embedded</a:t>
            </a:r>
            <a:endParaRPr lang="en-US" dirty="0"/>
          </a:p>
        </p:txBody>
      </p:sp>
      <p:sp>
        <p:nvSpPr>
          <p:cNvPr id="6" name="Text Placeholder 5"/>
          <p:cNvSpPr>
            <a:spLocks noGrp="1"/>
          </p:cNvSpPr>
          <p:nvPr>
            <p:ph type="body" sz="quarter" idx="13"/>
          </p:nvPr>
        </p:nvSpPr>
        <p:spPr/>
        <p:txBody>
          <a:bodyPr/>
          <a:lstStyle/>
          <a:p>
            <a:r>
              <a:rPr lang="en-US" dirty="0"/>
              <a:t>Lisa Selle</a:t>
            </a:r>
          </a:p>
          <a:p>
            <a:r>
              <a:rPr lang="en-US" dirty="0"/>
              <a:t>Principal Member of Technical Staff</a:t>
            </a:r>
          </a:p>
          <a:p>
            <a:r>
              <a:rPr lang="en-US" dirty="0"/>
              <a:t>JavaFX Embedded</a:t>
            </a:r>
          </a:p>
          <a:p>
            <a:r>
              <a:rPr lang="en-US" dirty="0" smtClean="0"/>
              <a:t>September 29, </a:t>
            </a:r>
            <a:r>
              <a:rPr lang="en-US" dirty="0"/>
              <a:t>2014</a:t>
            </a:r>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FFFF"/>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solidFill>
                <a:srgbClr val="5F5F5F"/>
              </a:solidFill>
            </a:endParaRPr>
          </a:p>
        </p:txBody>
      </p:sp>
    </p:spTree>
    <p:extLst>
      <p:ext uri="{BB962C8B-B14F-4D97-AF65-F5344CB8AC3E}">
        <p14:creationId xmlns:p14="http://schemas.microsoft.com/office/powerpoint/2010/main" val="362030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Monocle – the New JavaFX Embedded Porting Layer</a:t>
            </a:r>
            <a:endParaRPr lang="en-US" dirty="0"/>
          </a:p>
        </p:txBody>
      </p:sp>
      <p:sp>
        <p:nvSpPr>
          <p:cNvPr id="3" name="Content Placeholder 2"/>
          <p:cNvSpPr>
            <a:spLocks noGrp="1"/>
          </p:cNvSpPr>
          <p:nvPr>
            <p:ph idx="1"/>
          </p:nvPr>
        </p:nvSpPr>
        <p:spPr/>
        <p:txBody>
          <a:bodyPr/>
          <a:lstStyle/>
          <a:p>
            <a:r>
              <a:rPr lang="en-US" dirty="0" smtClean="0"/>
              <a:t>Glass implementation for systems that do not have an underlying window manager</a:t>
            </a:r>
          </a:p>
          <a:p>
            <a:r>
              <a:rPr lang="en-US" dirty="0" smtClean="0"/>
              <a:t>Written almost entirely in java (previous porting layer, lens, relied heavily on native code)</a:t>
            </a:r>
          </a:p>
          <a:p>
            <a:pPr marL="0" indent="0">
              <a:buNone/>
            </a:pPr>
            <a:endParaRPr lang="en-US" dirty="0" smtClean="0"/>
          </a:p>
        </p:txBody>
      </p:sp>
      <p:sp>
        <p:nvSpPr>
          <p:cNvPr id="6" name="Text Placeholder 5"/>
          <p:cNvSpPr>
            <a:spLocks noGrp="1"/>
          </p:cNvSpPr>
          <p:nvPr>
            <p:ph type="body" sz="quarter" idx="13"/>
          </p:nvPr>
        </p:nvSpPr>
        <p:spPr>
          <a:xfrm>
            <a:off x="531813" y="1373741"/>
            <a:ext cx="11125199" cy="343299"/>
          </a:xfrm>
        </p:spPr>
        <p:txBody>
          <a:bodyPr/>
          <a:lstStyle/>
          <a:p>
            <a:r>
              <a:rPr lang="en-US" dirty="0" smtClean="0"/>
              <a:t>What is Monocle?</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20</a:t>
            </a:fld>
            <a:endParaRPr lang="en-US" dirty="0"/>
          </a:p>
        </p:txBody>
      </p:sp>
    </p:spTree>
    <p:extLst>
      <p:ext uri="{BB962C8B-B14F-4D97-AF65-F5344CB8AC3E}">
        <p14:creationId xmlns:p14="http://schemas.microsoft.com/office/powerpoint/2010/main" val="373045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Functional and quality parity with lens on all platforms</a:t>
            </a:r>
          </a:p>
          <a:p>
            <a:r>
              <a:rPr lang="en-US" dirty="0" smtClean="0"/>
              <a:t>Simplify the process of porting to a new platform</a:t>
            </a:r>
          </a:p>
          <a:p>
            <a:r>
              <a:rPr lang="en-US" dirty="0" smtClean="0"/>
              <a:t>Minimize native code</a:t>
            </a:r>
          </a:p>
          <a:p>
            <a:r>
              <a:rPr lang="en-US" dirty="0" smtClean="0"/>
              <a:t>Improve maintainability and debuggability of embedded ports</a:t>
            </a:r>
          </a:p>
          <a:p>
            <a:r>
              <a:rPr lang="en-US" dirty="0" smtClean="0"/>
              <a:t>Pluggability of Linux input device handlers</a:t>
            </a:r>
          </a:p>
          <a:p>
            <a:pPr marL="0" indent="0">
              <a:buNone/>
            </a:pPr>
            <a:endParaRPr lang="en-US" dirty="0" smtClean="0"/>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What are the goals of Monocle?</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21</a:t>
            </a:fld>
            <a:endParaRPr lang="en-US" dirty="0"/>
          </a:p>
        </p:txBody>
      </p:sp>
    </p:spTree>
    <p:extLst>
      <p:ext uri="{BB962C8B-B14F-4D97-AF65-F5344CB8AC3E}">
        <p14:creationId xmlns:p14="http://schemas.microsoft.com/office/powerpoint/2010/main" val="62435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Glass integration classes (MonocleApplication</a:t>
            </a:r>
            <a:r>
              <a:rPr lang="en-US" dirty="0"/>
              <a:t>, MonocleWindow, </a:t>
            </a:r>
            <a:r>
              <a:rPr lang="en-US" dirty="0" smtClean="0"/>
              <a:t>MonocleView) - interface with the rest of glass.  These classes run on the application thread. </a:t>
            </a:r>
          </a:p>
          <a:p>
            <a:r>
              <a:rPr lang="en-US" dirty="0" smtClean="0"/>
              <a:t>Window management classes (MonocleWindow, MonocleWindowManager) – manage window state of individual windows and z-order of the window stack.  These classes run on the application thread.</a:t>
            </a:r>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Generic components of Monocle </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22</a:t>
            </a:fld>
            <a:endParaRPr lang="en-US" dirty="0"/>
          </a:p>
        </p:txBody>
      </p:sp>
    </p:spTree>
    <p:extLst>
      <p:ext uri="{BB962C8B-B14F-4D97-AF65-F5344CB8AC3E}">
        <p14:creationId xmlns:p14="http://schemas.microsoft.com/office/powerpoint/2010/main" val="10483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Input device management (InputDeviceXXX, InputDeviceRegistry) – InputDevices represent individual devices and deliver their associated events.  The input device registry manages all input devices.  The generic input device code runs on the application thread.</a:t>
            </a:r>
          </a:p>
          <a:p>
            <a:r>
              <a:rPr lang="en-US" dirty="0" smtClean="0"/>
              <a:t>Input handling (MouseInput/State, TouchInput/State, KeyInput/State) – process various types of input.  These classes run on the application thread.</a:t>
            </a:r>
          </a:p>
          <a:p>
            <a:r>
              <a:rPr lang="en-US" dirty="0" smtClean="0"/>
              <a:t>Platform – abstract out the platform-specific functionality, such as initialization of the platform and screen, and management of the cursor (NativePlatform, NativeScreen, NativeCursor</a:t>
            </a:r>
            <a:r>
              <a:rPr lang="en-US" dirty="0" smtClean="0"/>
              <a:t>).</a:t>
            </a:r>
            <a:endParaRPr lang="en-US" dirty="0" smtClean="0"/>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Generic components of Monocle (continued)</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23</a:t>
            </a:fld>
            <a:endParaRPr lang="en-US" dirty="0"/>
          </a:p>
        </p:txBody>
      </p:sp>
    </p:spTree>
    <p:extLst>
      <p:ext uri="{BB962C8B-B14F-4D97-AF65-F5344CB8AC3E}">
        <p14:creationId xmlns:p14="http://schemas.microsoft.com/office/powerpoint/2010/main" val="23053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The following monocle platforms </a:t>
            </a:r>
            <a:r>
              <a:rPr lang="en-US" dirty="0" smtClean="0"/>
              <a:t>are</a:t>
            </a:r>
            <a:r>
              <a:rPr lang="en-US" dirty="0" smtClean="0"/>
              <a:t> available in the 8u6 release of JavaFX embedded (and also in OpenJFX):</a:t>
            </a:r>
            <a:endParaRPr lang="en-US" dirty="0" smtClean="0"/>
          </a:p>
          <a:p>
            <a:pPr lvl="1"/>
            <a:r>
              <a:rPr lang="en-US" dirty="0" smtClean="0"/>
              <a:t>Linux – generic Linux port, low-level input device nodes and a hardware cursor</a:t>
            </a:r>
          </a:p>
          <a:p>
            <a:pPr lvl="1"/>
            <a:r>
              <a:rPr lang="en-US" dirty="0" smtClean="0"/>
              <a:t>OMAP – for the Beagleboard xM, EGL/framebuffer with Linux device input and a hardware cursor</a:t>
            </a:r>
          </a:p>
          <a:p>
            <a:pPr lvl="1"/>
            <a:r>
              <a:rPr lang="en-US" dirty="0" smtClean="0"/>
              <a:t>MX6 – for the Freescale i.MX6, EGL/framebuffer with Linux device input and a hardware cursor</a:t>
            </a:r>
          </a:p>
          <a:p>
            <a:pPr lvl="1"/>
            <a:r>
              <a:rPr lang="en-US" dirty="0"/>
              <a:t> </a:t>
            </a:r>
            <a:r>
              <a:rPr lang="en-US" dirty="0" smtClean="0"/>
              <a:t>OMAPX11 – for the Beagleboard xM, EGL/X11 with Linux device input and a hardware cursor </a:t>
            </a:r>
          </a:p>
          <a:p>
            <a:pPr lvl="1"/>
            <a:endParaRPr lang="en-US" dirty="0" smtClean="0"/>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Available monocle platforms</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24</a:t>
            </a:fld>
            <a:endParaRPr lang="en-US" dirty="0"/>
          </a:p>
        </p:txBody>
      </p:sp>
    </p:spTree>
    <p:extLst>
      <p:ext uri="{BB962C8B-B14F-4D97-AF65-F5344CB8AC3E}">
        <p14:creationId xmlns:p14="http://schemas.microsoft.com/office/powerpoint/2010/main" val="37853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The following monocle platforms </a:t>
            </a:r>
            <a:r>
              <a:rPr lang="en-US" dirty="0" smtClean="0"/>
              <a:t>are</a:t>
            </a:r>
            <a:r>
              <a:rPr lang="en-US" dirty="0" smtClean="0"/>
              <a:t> available in the 8u6 release of JavaFX embedded (and in OpenJFX):</a:t>
            </a:r>
            <a:endParaRPr lang="en-US" dirty="0" smtClean="0"/>
          </a:p>
          <a:p>
            <a:pPr lvl="1"/>
            <a:r>
              <a:rPr lang="en-US" dirty="0" smtClean="0"/>
              <a:t>DISPMAN – for the Raspberry Pi, with Linux device input and a hardware cursor</a:t>
            </a:r>
          </a:p>
          <a:p>
            <a:pPr lvl="1"/>
            <a:r>
              <a:rPr lang="en-US" dirty="0" smtClean="0"/>
              <a:t>X11 – for generic Linux/X11 platforms, using X11 for input and cursor</a:t>
            </a:r>
          </a:p>
          <a:p>
            <a:pPr lvl="1"/>
            <a:r>
              <a:rPr lang="en-US" dirty="0" smtClean="0"/>
              <a:t>Headless – provides neither input nor output. Used mainly for testing.</a:t>
            </a:r>
          </a:p>
          <a:p>
            <a:r>
              <a:rPr lang="en-US" dirty="0" smtClean="0"/>
              <a:t>Other platforms which should fit but are not yet available:</a:t>
            </a:r>
          </a:p>
          <a:p>
            <a:pPr lvl="1"/>
            <a:r>
              <a:rPr lang="en-US" dirty="0" smtClean="0"/>
              <a:t>Android</a:t>
            </a:r>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Available monocle platforms (continued)</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25</a:t>
            </a:fld>
            <a:endParaRPr lang="en-US" dirty="0"/>
          </a:p>
        </p:txBody>
      </p:sp>
    </p:spTree>
    <p:extLst>
      <p:ext uri="{BB962C8B-B14F-4D97-AF65-F5344CB8AC3E}">
        <p14:creationId xmlns:p14="http://schemas.microsoft.com/office/powerpoint/2010/main" val="14456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While most of Monocle is written in Java, there are some classes which use JNI to access native C APIs:</a:t>
            </a:r>
          </a:p>
          <a:p>
            <a:pPr lvl="1"/>
            <a:r>
              <a:rPr lang="en-US" dirty="0" smtClean="0"/>
              <a:t>C.java – provides access to C data structures.  Requires loadLibrary* permission</a:t>
            </a:r>
          </a:p>
          <a:p>
            <a:pPr lvl="1"/>
            <a:r>
              <a:rPr lang="en-US" dirty="0" smtClean="0"/>
              <a:t>LinuxSystem.java – provides access to selected Linux APIs.  Requires loadLibrary* permission</a:t>
            </a:r>
          </a:p>
          <a:p>
            <a:pPr lvl="1"/>
            <a:r>
              <a:rPr lang="en-US" dirty="0" smtClean="0"/>
              <a:t>X.java – provides access to X11 APIs</a:t>
            </a:r>
          </a:p>
          <a:p>
            <a:pPr lvl="1"/>
            <a:r>
              <a:rPr lang="en-US" dirty="0" smtClean="0"/>
              <a:t>EGL.java – provides access to EGL APIs</a:t>
            </a:r>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Native Code in Monocle</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26</a:t>
            </a:fld>
            <a:endParaRPr lang="en-US" dirty="0"/>
          </a:p>
        </p:txBody>
      </p:sp>
    </p:spTree>
    <p:extLst>
      <p:ext uri="{BB962C8B-B14F-4D97-AF65-F5344CB8AC3E}">
        <p14:creationId xmlns:p14="http://schemas.microsoft.com/office/powerpoint/2010/main" val="328546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JavaFX </a:t>
            </a:r>
            <a:r>
              <a:rPr lang="en-US" dirty="0" smtClean="0"/>
              <a:t>embedded </a:t>
            </a:r>
            <a:r>
              <a:rPr lang="en-US" dirty="0" smtClean="0"/>
              <a:t>8u6 </a:t>
            </a:r>
            <a:r>
              <a:rPr lang="en-US" dirty="0"/>
              <a:t>reference implementation</a:t>
            </a:r>
          </a:p>
          <a:p>
            <a:r>
              <a:rPr lang="en-US" dirty="0"/>
              <a:t>JavaFX embedded porting overview</a:t>
            </a:r>
          </a:p>
          <a:p>
            <a:r>
              <a:rPr lang="en-US" dirty="0" smtClean="0"/>
              <a:t>Porting JavaFX embedded to a new platform</a:t>
            </a:r>
          </a:p>
          <a:p>
            <a:r>
              <a:rPr lang="en-US" dirty="0" smtClean="0"/>
              <a:t>Monocle – the new JavaFX embedded porting layer</a:t>
            </a:r>
          </a:p>
          <a:p>
            <a:r>
              <a:rPr lang="en-US" dirty="0" smtClean="0"/>
              <a:t>Creating a new Monocle implementation</a:t>
            </a:r>
            <a:endParaRPr lang="en-US" dirty="0"/>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rgbClr val="FFFFFF"/>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2</a:t>
            </a:r>
          </a:p>
        </p:txBody>
      </p:sp>
      <p:sp>
        <p:nvSpPr>
          <p:cNvPr id="9" name="Pentagon 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4</a:t>
            </a:r>
          </a:p>
        </p:txBody>
      </p:sp>
      <p:sp>
        <p:nvSpPr>
          <p:cNvPr id="4" name="Slide Number Placeholder 3"/>
          <p:cNvSpPr>
            <a:spLocks noGrp="1"/>
          </p:cNvSpPr>
          <p:nvPr>
            <p:ph type="sldNum" sz="quarter" idx="15"/>
          </p:nvPr>
        </p:nvSpPr>
        <p:spPr/>
        <p:txBody>
          <a:bodyPr/>
          <a:lstStyle/>
          <a:p>
            <a:fld id="{C51EAA63-D034-42AE-91FA-B13B9518C7BE}" type="slidenum">
              <a:rPr lang="en-US" smtClean="0">
                <a:solidFill>
                  <a:srgbClr val="5F5F5F"/>
                </a:solidFill>
              </a:rPr>
              <a:pPr/>
              <a:t>27</a:t>
            </a:fld>
            <a:endParaRPr lang="en-US" dirty="0">
              <a:solidFill>
                <a:srgbClr val="5F5F5F"/>
              </a:solidFill>
            </a:endParaRPr>
          </a:p>
        </p:txBody>
      </p:sp>
      <p:sp>
        <p:nvSpPr>
          <p:cNvPr id="10" name="Pentagon 9"/>
          <p:cNvSpPr/>
          <p:nvPr/>
        </p:nvSpPr>
        <p:spPr>
          <a:xfrm>
            <a:off x="2187046" y="477722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5</a:t>
            </a:r>
          </a:p>
        </p:txBody>
      </p:sp>
      <p:sp>
        <p:nvSpPr>
          <p:cNvPr id="11" name="Pentagon 10"/>
          <p:cNvSpPr/>
          <p:nvPr/>
        </p:nvSpPr>
        <p:spPr>
          <a:xfrm>
            <a:off x="2200705" y="338813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Tree>
    <p:extLst>
      <p:ext uri="{BB962C8B-B14F-4D97-AF65-F5344CB8AC3E}">
        <p14:creationId xmlns:p14="http://schemas.microsoft.com/office/powerpoint/2010/main" val="154492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To create a new Monocle implementation, you will need to provide platform-specific subclasses of:</a:t>
            </a:r>
          </a:p>
          <a:p>
            <a:pPr lvl="1"/>
            <a:r>
              <a:rPr lang="en-US" dirty="0" smtClean="0"/>
              <a:t>NativeScreen</a:t>
            </a:r>
          </a:p>
          <a:p>
            <a:pPr lvl="1"/>
            <a:r>
              <a:rPr lang="en-US" dirty="0" smtClean="0"/>
              <a:t>AcceleratedScreen (if you wish to support hardware-accelerated rendering)</a:t>
            </a:r>
          </a:p>
          <a:p>
            <a:pPr lvl="1"/>
            <a:r>
              <a:rPr lang="en-US" dirty="0" smtClean="0"/>
              <a:t>NativeCursor (if you are using a pointing device and wish to support hardware-accelerated rendering)</a:t>
            </a:r>
            <a:endParaRPr lang="en-US" dirty="0"/>
          </a:p>
          <a:p>
            <a:pPr lvl="1"/>
            <a:r>
              <a:rPr lang="en-US" dirty="0" smtClean="0"/>
              <a:t>InputDeviceRegistry</a:t>
            </a:r>
          </a:p>
          <a:p>
            <a:pPr lvl="1"/>
            <a:r>
              <a:rPr lang="en-US" dirty="0" smtClean="0"/>
              <a:t>NativePlatform</a:t>
            </a:r>
          </a:p>
          <a:p>
            <a:pPr lvl="1"/>
            <a:r>
              <a:rPr lang="en-US" dirty="0" smtClean="0"/>
              <a:t>NativePlatformFactory</a:t>
            </a:r>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Creating a new Monocle implementation</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28</a:t>
            </a:fld>
            <a:endParaRPr lang="en-US" dirty="0"/>
          </a:p>
        </p:txBody>
      </p:sp>
    </p:spTree>
    <p:extLst>
      <p:ext uri="{BB962C8B-B14F-4D97-AF65-F5344CB8AC3E}">
        <p14:creationId xmlns:p14="http://schemas.microsoft.com/office/powerpoint/2010/main" val="291475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smtClean="0"/>
              <a:t>Provides </a:t>
            </a:r>
            <a:r>
              <a:rPr lang="en-US" dirty="0" smtClean="0"/>
              <a:t>information about the screen it is using, and blits pixels to the screen in the software rendering path</a:t>
            </a:r>
          </a:p>
          <a:p>
            <a:r>
              <a:rPr lang="en-US" dirty="0" smtClean="0"/>
              <a:t>Often this class is based on a Linux framebuffer but could be based on something else</a:t>
            </a:r>
          </a:p>
          <a:p>
            <a:pPr lvl="1"/>
            <a:r>
              <a:rPr lang="en-US" dirty="0" smtClean="0"/>
              <a:t>Example:  X11Screen – creates a single X window and renders into it</a:t>
            </a:r>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Creating a new Monocle implementation - NativeScreen</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29</a:t>
            </a:fld>
            <a:endParaRPr lang="en-US" dirty="0"/>
          </a:p>
        </p:txBody>
      </p:sp>
    </p:spTree>
    <p:extLst>
      <p:ext uri="{BB962C8B-B14F-4D97-AF65-F5344CB8AC3E}">
        <p14:creationId xmlns:p14="http://schemas.microsoft.com/office/powerpoint/2010/main" val="342749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Provides a way to get an OpenGL ES context to the screen</a:t>
            </a:r>
          </a:p>
          <a:p>
            <a:r>
              <a:rPr lang="en-US" dirty="0" smtClean="0"/>
              <a:t>Typically uses EGL API to create a drawing surface</a:t>
            </a:r>
          </a:p>
          <a:p>
            <a:r>
              <a:rPr lang="en-US" dirty="0" smtClean="0"/>
              <a:t>EGL requires a NativeWindowType parameter whose meaning varies from platform to platform</a:t>
            </a:r>
          </a:p>
          <a:p>
            <a:r>
              <a:rPr lang="en-US" dirty="0" smtClean="0"/>
              <a:t>The method used to obtain this parameter typically needs to be customized for each new port</a:t>
            </a:r>
          </a:p>
          <a:p>
            <a:pPr lvl="1"/>
            <a:endParaRPr lang="en-US" dirty="0" smtClean="0"/>
          </a:p>
          <a:p>
            <a:pPr marL="0" indent="0">
              <a:buNone/>
            </a:pP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Creating a new Monocle implementation - AcceleratedScreen</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30</a:t>
            </a:fld>
            <a:endParaRPr lang="en-US" dirty="0"/>
          </a:p>
        </p:txBody>
      </p:sp>
    </p:spTree>
    <p:extLst>
      <p:ext uri="{BB962C8B-B14F-4D97-AF65-F5344CB8AC3E}">
        <p14:creationId xmlns:p14="http://schemas.microsoft.com/office/powerpoint/2010/main" val="36235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Not needed for software rendering platforms (a SoftwareCursor is supplied)</a:t>
            </a:r>
          </a:p>
          <a:p>
            <a:r>
              <a:rPr lang="en-US" dirty="0" smtClean="0"/>
              <a:t>Method for getting a hardware cursor to the screen is very platform dependent;  for example:</a:t>
            </a:r>
          </a:p>
          <a:p>
            <a:pPr lvl="1"/>
            <a:r>
              <a:rPr lang="en-US" dirty="0" smtClean="0"/>
              <a:t>On TI OMAP3 devices, /dev/fb1 framebuffer overlay can be configured and used for the cursor</a:t>
            </a:r>
          </a:p>
          <a:p>
            <a:pPr lvl="1"/>
            <a:r>
              <a:rPr lang="en-US" dirty="0" smtClean="0"/>
              <a:t>On Raspberry PI the dispman API can be used to create a separate graphics layer for the cursor</a:t>
            </a:r>
          </a:p>
          <a:p>
            <a:pPr lvl="1"/>
            <a:r>
              <a:rPr lang="en-US" dirty="0" smtClean="0"/>
              <a:t>On Freescale .iMX6 a framebuffer overlay is used, but the API to access it is different than on the TI OMAP3 devices</a:t>
            </a:r>
          </a:p>
        </p:txBody>
      </p:sp>
      <p:sp>
        <p:nvSpPr>
          <p:cNvPr id="7" name="Text Placeholder 5"/>
          <p:cNvSpPr>
            <a:spLocks noGrp="1"/>
          </p:cNvSpPr>
          <p:nvPr>
            <p:ph type="body" sz="quarter" idx="13"/>
          </p:nvPr>
        </p:nvSpPr>
        <p:spPr>
          <a:xfrm>
            <a:off x="531151" y="1368552"/>
            <a:ext cx="11125199" cy="343299"/>
          </a:xfrm>
        </p:spPr>
        <p:txBody>
          <a:bodyPr/>
          <a:lstStyle/>
          <a:p>
            <a:r>
              <a:rPr lang="en-US" dirty="0" smtClean="0"/>
              <a:t>Creating a new Monocle implementation - NativeCursor</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31</a:t>
            </a:fld>
            <a:endParaRPr lang="en-US" dirty="0"/>
          </a:p>
        </p:txBody>
      </p:sp>
    </p:spTree>
    <p:extLst>
      <p:ext uri="{BB962C8B-B14F-4D97-AF65-F5344CB8AC3E}">
        <p14:creationId xmlns:p14="http://schemas.microsoft.com/office/powerpoint/2010/main" val="290780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Handles discovery of input devices</a:t>
            </a:r>
          </a:p>
          <a:p>
            <a:r>
              <a:rPr lang="en-US" dirty="0" smtClean="0"/>
              <a:t>Handles insertion of events from these devices into the JavaFX event queue</a:t>
            </a:r>
          </a:p>
          <a:p>
            <a:r>
              <a:rPr lang="en-US" dirty="0" smtClean="0"/>
              <a:t>Default implementation uses the udev Linux system; other implementations are possible</a:t>
            </a:r>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Creating a new Monocle implementation - InputDeviceRegistry</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32</a:t>
            </a:fld>
            <a:endParaRPr lang="en-US" dirty="0"/>
          </a:p>
        </p:txBody>
      </p:sp>
    </p:spTree>
    <p:extLst>
      <p:ext uri="{BB962C8B-B14F-4D97-AF65-F5344CB8AC3E}">
        <p14:creationId xmlns:p14="http://schemas.microsoft.com/office/powerpoint/2010/main" val="30401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Monocle – the New JavaFX Embedded Porting Layer</a:t>
            </a:r>
          </a:p>
        </p:txBody>
      </p:sp>
      <p:sp>
        <p:nvSpPr>
          <p:cNvPr id="3" name="Content Placeholder 2"/>
          <p:cNvSpPr>
            <a:spLocks noGrp="1"/>
          </p:cNvSpPr>
          <p:nvPr>
            <p:ph idx="1"/>
          </p:nvPr>
        </p:nvSpPr>
        <p:spPr/>
        <p:txBody>
          <a:bodyPr/>
          <a:lstStyle/>
          <a:p>
            <a:r>
              <a:rPr lang="en-US" dirty="0" smtClean="0"/>
              <a:t>NativePlatformFactory – creates the NativePlatform implementation.  The NativePlatformFactory whose match algorithm returns true for a particular platform is the one which will be selected.  </a:t>
            </a:r>
          </a:p>
          <a:p>
            <a:r>
              <a:rPr lang="en-US" dirty="0" smtClean="0"/>
              <a:t>The match algorithm can be based on various things – existence of specific system files, particular symbols present in a native library, etc.</a:t>
            </a:r>
          </a:p>
          <a:p>
            <a:r>
              <a:rPr lang="en-US" dirty="0" smtClean="0"/>
              <a:t>NativePlatform – bundles together the NativeScreen, NativeCursor, and </a:t>
            </a:r>
            <a:r>
              <a:rPr lang="en-US" dirty="0" smtClean="0"/>
              <a:t>InputDeviceRegistry.</a:t>
            </a:r>
            <a:endParaRPr lang="en-US" dirty="0" smtClean="0"/>
          </a:p>
          <a:p>
            <a:r>
              <a:rPr lang="en-US" dirty="0" smtClean="0"/>
              <a:t>NativePlatform and the classes it contains are all </a:t>
            </a:r>
            <a:r>
              <a:rPr lang="en-US" dirty="0" smtClean="0"/>
              <a:t>singletons.</a:t>
            </a:r>
            <a:endParaRPr lang="en-US" dirty="0" smtClean="0"/>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Creating a new Monocle implementation – NativePlatform, NativePlatformFactory</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33</a:t>
            </a:fld>
            <a:endParaRPr lang="en-US" dirty="0"/>
          </a:p>
        </p:txBody>
      </p:sp>
    </p:spTree>
    <p:extLst>
      <p:ext uri="{BB962C8B-B14F-4D97-AF65-F5344CB8AC3E}">
        <p14:creationId xmlns:p14="http://schemas.microsoft.com/office/powerpoint/2010/main" val="21182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34</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62917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JavaFX </a:t>
            </a:r>
            <a:r>
              <a:rPr lang="en-US" dirty="0"/>
              <a:t>Embedded </a:t>
            </a:r>
            <a:r>
              <a:rPr lang="en-US" dirty="0" smtClean="0"/>
              <a:t>8u6 </a:t>
            </a:r>
            <a:r>
              <a:rPr lang="en-US" dirty="0"/>
              <a:t>reference implementation</a:t>
            </a:r>
          </a:p>
          <a:p>
            <a:r>
              <a:rPr lang="en-US" dirty="0"/>
              <a:t>JavaFX embedded porting overview</a:t>
            </a:r>
          </a:p>
          <a:p>
            <a:r>
              <a:rPr lang="en-US" dirty="0"/>
              <a:t>Porting JavaFX embedded to a new platform</a:t>
            </a:r>
          </a:p>
          <a:p>
            <a:r>
              <a:rPr lang="en-US" dirty="0"/>
              <a:t>Monocle – the new JavaFX embedded porting layer</a:t>
            </a:r>
          </a:p>
          <a:p>
            <a:r>
              <a:rPr lang="en-US" dirty="0" smtClean="0"/>
              <a:t>Creating a new Monocle implementation</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4" name="Slide Number Placeholder 3"/>
          <p:cNvSpPr>
            <a:spLocks noGrp="1"/>
          </p:cNvSpPr>
          <p:nvPr>
            <p:ph type="sldNum" sz="quarter" idx="15"/>
          </p:nvPr>
        </p:nvSpPr>
        <p:spPr/>
        <p:txBody>
          <a:bodyPr/>
          <a:lstStyle/>
          <a:p>
            <a:fld id="{C51EAA63-D034-42AE-91FA-B13B9518C7BE}" type="slidenum">
              <a:rPr lang="en-US" smtClean="0"/>
              <a:pPr/>
              <a:t>4</a:t>
            </a:fld>
            <a:endParaRPr lang="en-US" dirty="0"/>
          </a:p>
        </p:txBody>
      </p:sp>
      <p:sp>
        <p:nvSpPr>
          <p:cNvPr id="8" name="Pentagon 7"/>
          <p:cNvSpPr/>
          <p:nvPr/>
        </p:nvSpPr>
        <p:spPr>
          <a:xfrm>
            <a:off x="2187046" y="477722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5</a:t>
            </a:r>
          </a:p>
        </p:txBody>
      </p:sp>
      <p:sp>
        <p:nvSpPr>
          <p:cNvPr id="9" name="Pentagon 8"/>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JavaFX Embedded </a:t>
            </a:r>
            <a:r>
              <a:rPr lang="en-US" dirty="0" smtClean="0"/>
              <a:t>8u6 </a:t>
            </a:r>
            <a:r>
              <a:rPr lang="en-US" dirty="0"/>
              <a:t>reference implementation</a:t>
            </a:r>
          </a:p>
          <a:p>
            <a:r>
              <a:rPr lang="en-US" dirty="0"/>
              <a:t>JavaFX embedded porting overview</a:t>
            </a:r>
          </a:p>
          <a:p>
            <a:r>
              <a:rPr lang="en-US" dirty="0"/>
              <a:t>Porting JavaFX embedded to a new platform</a:t>
            </a:r>
          </a:p>
          <a:p>
            <a:r>
              <a:rPr lang="en-US" dirty="0"/>
              <a:t>Monocle – the new JavaFX embedded porting </a:t>
            </a:r>
            <a:r>
              <a:rPr lang="en-US" dirty="0" smtClean="0"/>
              <a:t>layer</a:t>
            </a:r>
          </a:p>
          <a:p>
            <a:r>
              <a:rPr lang="en-US" dirty="0" smtClean="0"/>
              <a:t>Creating a new Monocle implementation</a:t>
            </a:r>
            <a:endParaRPr lang="en-US" dirty="0"/>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9" name="Pentagon 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4" name="Slide Number Placeholder 3"/>
          <p:cNvSpPr>
            <a:spLocks noGrp="1"/>
          </p:cNvSpPr>
          <p:nvPr>
            <p:ph type="sldNum" sz="quarter" idx="15"/>
          </p:nvPr>
        </p:nvSpPr>
        <p:spPr/>
        <p:txBody>
          <a:bodyPr/>
          <a:lstStyle/>
          <a:p>
            <a:fld id="{C51EAA63-D034-42AE-91FA-B13B9518C7BE}" type="slidenum">
              <a:rPr lang="en-US" smtClean="0"/>
              <a:pPr/>
              <a:t>5</a:t>
            </a:fld>
            <a:endParaRPr lang="en-US" dirty="0"/>
          </a:p>
        </p:txBody>
      </p:sp>
      <p:sp>
        <p:nvSpPr>
          <p:cNvPr id="10" name="Pentagon 9"/>
          <p:cNvSpPr/>
          <p:nvPr/>
        </p:nvSpPr>
        <p:spPr>
          <a:xfrm>
            <a:off x="2187046" y="477722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5</a:t>
            </a:r>
          </a:p>
        </p:txBody>
      </p:sp>
    </p:spTree>
    <p:extLst>
      <p:ext uri="{BB962C8B-B14F-4D97-AF65-F5344CB8AC3E}">
        <p14:creationId xmlns:p14="http://schemas.microsoft.com/office/powerpoint/2010/main" val="24132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a:t>
            </a:r>
            <a:r>
              <a:rPr lang="en-US" dirty="0" smtClean="0"/>
              <a:t>8u6 </a:t>
            </a:r>
            <a:r>
              <a:rPr lang="en-US" dirty="0" smtClean="0"/>
              <a:t>Reference Implementation</a:t>
            </a:r>
            <a:endParaRPr lang="en-US" dirty="0"/>
          </a:p>
        </p:txBody>
      </p:sp>
      <p:sp>
        <p:nvSpPr>
          <p:cNvPr id="3" name="Content Placeholder 2"/>
          <p:cNvSpPr>
            <a:spLocks noGrp="1"/>
          </p:cNvSpPr>
          <p:nvPr>
            <p:ph idx="1"/>
          </p:nvPr>
        </p:nvSpPr>
        <p:spPr/>
        <p:txBody>
          <a:bodyPr/>
          <a:lstStyle/>
          <a:p>
            <a:r>
              <a:rPr lang="en-US" dirty="0" smtClean="0"/>
              <a:t>Full screen framebuffer</a:t>
            </a:r>
          </a:p>
          <a:p>
            <a:pPr lvl="1"/>
            <a:r>
              <a:rPr lang="en-US" dirty="0" smtClean="0"/>
              <a:t>Provides for multiple stages/windows without an OS-level window manager</a:t>
            </a:r>
          </a:p>
          <a:p>
            <a:r>
              <a:rPr lang="en-US" dirty="0" smtClean="0"/>
              <a:t>Supports both hardware-accelerated rendering and software fallback</a:t>
            </a:r>
          </a:p>
          <a:p>
            <a:r>
              <a:rPr lang="en-US" dirty="0" smtClean="0"/>
              <a:t>Supports Linux input</a:t>
            </a:r>
          </a:p>
          <a:p>
            <a:pPr lvl="1"/>
            <a:r>
              <a:rPr lang="en-US" dirty="0" smtClean="0"/>
              <a:t>Keyboards</a:t>
            </a:r>
          </a:p>
          <a:p>
            <a:pPr lvl="1"/>
            <a:r>
              <a:rPr lang="en-US" dirty="0" smtClean="0"/>
              <a:t>Mouse</a:t>
            </a:r>
          </a:p>
          <a:p>
            <a:pPr lvl="1"/>
            <a:r>
              <a:rPr lang="en-US" dirty="0" smtClean="0"/>
              <a:t>Touch and multi-touch devices</a:t>
            </a:r>
          </a:p>
        </p:txBody>
      </p:sp>
      <p:sp>
        <p:nvSpPr>
          <p:cNvPr id="7" name="Text Placeholder 5"/>
          <p:cNvSpPr>
            <a:spLocks noGrp="1"/>
          </p:cNvSpPr>
          <p:nvPr>
            <p:ph type="body" sz="quarter" idx="13"/>
          </p:nvPr>
        </p:nvSpPr>
        <p:spPr>
          <a:xfrm>
            <a:off x="531813" y="1373741"/>
            <a:ext cx="11125199" cy="343299"/>
          </a:xfrm>
        </p:spPr>
        <p:txBody>
          <a:bodyPr/>
          <a:lstStyle/>
          <a:p>
            <a:r>
              <a:rPr lang="en-US" dirty="0" smtClean="0"/>
              <a:t>What is provided</a:t>
            </a:r>
            <a:endParaRPr lang="en-US" dirty="0"/>
          </a:p>
        </p:txBody>
      </p:sp>
      <p:sp>
        <p:nvSpPr>
          <p:cNvPr id="4" name="Slide Number Placeholder 3"/>
          <p:cNvSpPr>
            <a:spLocks noGrp="1"/>
          </p:cNvSpPr>
          <p:nvPr>
            <p:ph type="sldNum" sz="quarter" idx="15"/>
          </p:nvPr>
        </p:nvSpPr>
        <p:spPr>
          <a:xfrm>
            <a:off x="11276011" y="6556248"/>
            <a:ext cx="381661" cy="182880"/>
          </a:xfrm>
        </p:spPr>
        <p:txBody>
          <a:bodyPr/>
          <a:lstStyle/>
          <a:p>
            <a:fld id="{C51EAA63-D034-42AE-91FA-B13B9518C7BE}" type="slidenum">
              <a:rPr lang="en-US" smtClean="0"/>
              <a:pPr/>
              <a:t>6</a:t>
            </a:fld>
            <a:endParaRPr lang="en-US" dirty="0"/>
          </a:p>
        </p:txBody>
      </p:sp>
    </p:spTree>
    <p:extLst>
      <p:ext uri="{BB962C8B-B14F-4D97-AF65-F5344CB8AC3E}">
        <p14:creationId xmlns:p14="http://schemas.microsoft.com/office/powerpoint/2010/main" val="201362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Embedded </a:t>
            </a:r>
            <a:r>
              <a:rPr lang="en-US" dirty="0" smtClean="0"/>
              <a:t>8u6 </a:t>
            </a:r>
            <a:r>
              <a:rPr lang="en-US" dirty="0" smtClean="0"/>
              <a:t>Reference Implementation</a:t>
            </a:r>
            <a:endParaRPr lang="en-US" dirty="0"/>
          </a:p>
        </p:txBody>
      </p:sp>
      <p:sp>
        <p:nvSpPr>
          <p:cNvPr id="3" name="Content Placeholder 2"/>
          <p:cNvSpPr>
            <a:spLocks noGrp="1"/>
          </p:cNvSpPr>
          <p:nvPr>
            <p:ph idx="1"/>
          </p:nvPr>
        </p:nvSpPr>
        <p:spPr/>
        <p:txBody>
          <a:bodyPr/>
          <a:lstStyle/>
          <a:p>
            <a:r>
              <a:rPr lang="en-US" dirty="0" smtClean="0"/>
              <a:t>Supported platforms:</a:t>
            </a:r>
          </a:p>
          <a:p>
            <a:pPr lvl="1"/>
            <a:r>
              <a:rPr lang="en-US" dirty="0" smtClean="0"/>
              <a:t>Freescale i.MX6 Sabre Device Platform (Hard-float ABI)</a:t>
            </a:r>
            <a:endParaRPr lang="en-US" dirty="0"/>
          </a:p>
          <a:p>
            <a:r>
              <a:rPr lang="en-US" dirty="0" smtClean="0"/>
              <a:t>Known to work:</a:t>
            </a:r>
          </a:p>
          <a:p>
            <a:pPr lvl="1"/>
            <a:r>
              <a:rPr lang="en-US" dirty="0" smtClean="0"/>
              <a:t>Raspberry Pi model B (Hard-float ABI)</a:t>
            </a:r>
          </a:p>
          <a:p>
            <a:pPr lvl="1"/>
            <a:r>
              <a:rPr lang="en-US" dirty="0" smtClean="0"/>
              <a:t>Beagleboard XM rev C (Soft-float</a:t>
            </a:r>
            <a:r>
              <a:rPr lang="en-US" dirty="0" smtClean="0"/>
              <a:t>)</a:t>
            </a:r>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Current Platforms</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7</a:t>
            </a:fld>
            <a:endParaRPr lang="en-US" dirty="0"/>
          </a:p>
        </p:txBody>
      </p:sp>
    </p:spTree>
    <p:extLst>
      <p:ext uri="{BB962C8B-B14F-4D97-AF65-F5344CB8AC3E}">
        <p14:creationId xmlns:p14="http://schemas.microsoft.com/office/powerpoint/2010/main" val="349025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JavaFX </a:t>
            </a:r>
            <a:r>
              <a:rPr lang="en-US" dirty="0" smtClean="0"/>
              <a:t>Embedded 8u6 </a:t>
            </a:r>
            <a:r>
              <a:rPr lang="en-US" dirty="0" smtClean="0"/>
              <a:t>Reference Implementation</a:t>
            </a:r>
            <a:endParaRPr lang="en-US" dirty="0"/>
          </a:p>
        </p:txBody>
      </p:sp>
      <p:sp>
        <p:nvSpPr>
          <p:cNvPr id="3" name="Content Placeholder 2"/>
          <p:cNvSpPr>
            <a:spLocks noGrp="1"/>
          </p:cNvSpPr>
          <p:nvPr>
            <p:ph idx="1"/>
          </p:nvPr>
        </p:nvSpPr>
        <p:spPr/>
        <p:txBody>
          <a:bodyPr/>
          <a:lstStyle/>
          <a:p>
            <a:r>
              <a:rPr lang="en-US" dirty="0" smtClean="0"/>
              <a:t>Reference build using Linux desktop tools</a:t>
            </a:r>
          </a:p>
          <a:p>
            <a:pPr lvl="1"/>
            <a:r>
              <a:rPr lang="en-US" dirty="0" smtClean="0"/>
              <a:t>Gradle 1.4</a:t>
            </a:r>
          </a:p>
          <a:p>
            <a:pPr lvl="1"/>
            <a:r>
              <a:rPr lang="en-US" dirty="0" smtClean="0"/>
              <a:t>GCC 4.7.2</a:t>
            </a:r>
          </a:p>
          <a:p>
            <a:pPr lvl="1"/>
            <a:r>
              <a:rPr lang="en-US" dirty="0" smtClean="0"/>
              <a:t>Platform SDK for headers/system libraries (for cross build)</a:t>
            </a:r>
            <a:endParaRPr lang="en-US" dirty="0"/>
          </a:p>
          <a:p>
            <a:r>
              <a:rPr lang="en-US" dirty="0" smtClean="0"/>
              <a:t>OpenJFX wiki has documentation for arm hard float cross build</a:t>
            </a:r>
          </a:p>
          <a:p>
            <a:pPr lvl="1"/>
            <a:r>
              <a:rPr lang="en-US" dirty="0"/>
              <a:t>https://wiki.openjdk.java.net/display/OpenJFX/Main</a:t>
            </a:r>
            <a:endParaRPr lang="en-US" dirty="0" smtClean="0"/>
          </a:p>
        </p:txBody>
      </p:sp>
      <p:sp>
        <p:nvSpPr>
          <p:cNvPr id="4" name="Text Placeholder 5"/>
          <p:cNvSpPr>
            <a:spLocks noGrp="1"/>
          </p:cNvSpPr>
          <p:nvPr>
            <p:ph type="body" sz="quarter" idx="13"/>
          </p:nvPr>
        </p:nvSpPr>
        <p:spPr>
          <a:xfrm>
            <a:off x="531813" y="1373741"/>
            <a:ext cx="11125199" cy="343299"/>
          </a:xfrm>
        </p:spPr>
        <p:txBody>
          <a:bodyPr/>
          <a:lstStyle/>
          <a:p>
            <a:r>
              <a:rPr lang="en-US" dirty="0" smtClean="0"/>
              <a:t>Building JavaFX </a:t>
            </a:r>
            <a:r>
              <a:rPr lang="en-US" dirty="0" smtClean="0"/>
              <a:t>Embedded (OpenJFX)</a:t>
            </a:r>
            <a:endParaRPr lang="en-US" dirty="0"/>
          </a:p>
        </p:txBody>
      </p:sp>
      <p:sp>
        <p:nvSpPr>
          <p:cNvPr id="5" name="Slide Number Placeholder 4"/>
          <p:cNvSpPr>
            <a:spLocks noGrp="1"/>
          </p:cNvSpPr>
          <p:nvPr>
            <p:ph type="sldNum" sz="quarter" idx="15"/>
          </p:nvPr>
        </p:nvSpPr>
        <p:spPr>
          <a:xfrm>
            <a:off x="11276011" y="6556248"/>
            <a:ext cx="381661" cy="182880"/>
          </a:xfrm>
        </p:spPr>
        <p:txBody>
          <a:bodyPr/>
          <a:lstStyle/>
          <a:p>
            <a:fld id="{C51EAA63-D034-42AE-91FA-B13B9518C7BE}" type="slidenum">
              <a:rPr lang="en-US" smtClean="0"/>
              <a:pPr/>
              <a:t>8</a:t>
            </a:fld>
            <a:endParaRPr lang="en-US" dirty="0"/>
          </a:p>
        </p:txBody>
      </p:sp>
    </p:spTree>
    <p:extLst>
      <p:ext uri="{BB962C8B-B14F-4D97-AF65-F5344CB8AC3E}">
        <p14:creationId xmlns:p14="http://schemas.microsoft.com/office/powerpoint/2010/main" val="21338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JavaFX Embedded </a:t>
            </a:r>
            <a:r>
              <a:rPr lang="en-US" dirty="0" smtClean="0"/>
              <a:t>8u6 </a:t>
            </a:r>
            <a:r>
              <a:rPr lang="en-US" dirty="0"/>
              <a:t>reference implementation</a:t>
            </a:r>
          </a:p>
          <a:p>
            <a:r>
              <a:rPr lang="en-US" dirty="0" smtClean="0"/>
              <a:t>JavaFX embedded </a:t>
            </a:r>
            <a:r>
              <a:rPr lang="en-US" dirty="0"/>
              <a:t>p</a:t>
            </a:r>
            <a:r>
              <a:rPr lang="en-US" dirty="0" smtClean="0"/>
              <a:t>orting </a:t>
            </a:r>
            <a:r>
              <a:rPr lang="en-US" dirty="0"/>
              <a:t>o</a:t>
            </a:r>
            <a:r>
              <a:rPr lang="en-US" dirty="0" smtClean="0"/>
              <a:t>verview</a:t>
            </a:r>
            <a:endParaRPr lang="en-US" dirty="0"/>
          </a:p>
          <a:p>
            <a:r>
              <a:rPr lang="en-US" dirty="0" smtClean="0"/>
              <a:t>Porting JavaFX embedded to a new platform</a:t>
            </a:r>
          </a:p>
          <a:p>
            <a:r>
              <a:rPr lang="en-US" dirty="0" smtClean="0"/>
              <a:t>Monocle – the new JavaFX embedded porting layer</a:t>
            </a:r>
            <a:endParaRPr lang="en-US" dirty="0"/>
          </a:p>
          <a:p>
            <a:r>
              <a:rPr lang="en-US" dirty="0" smtClean="0"/>
              <a:t>Creating a new Monocle implementation</a:t>
            </a:r>
            <a:endParaRPr lang="en-US" dirty="0"/>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7" name="Pentagon 16"/>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7" name="Pentagon 6"/>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4" name="Slide Number Placeholder 3"/>
          <p:cNvSpPr>
            <a:spLocks noGrp="1"/>
          </p:cNvSpPr>
          <p:nvPr>
            <p:ph type="sldNum" sz="quarter" idx="15"/>
          </p:nvPr>
        </p:nvSpPr>
        <p:spPr/>
        <p:txBody>
          <a:bodyPr/>
          <a:lstStyle/>
          <a:p>
            <a:fld id="{C51EAA63-D034-42AE-91FA-B13B9518C7BE}" type="slidenum">
              <a:rPr lang="en-US" smtClean="0"/>
              <a:pPr/>
              <a:t>9</a:t>
            </a:fld>
            <a:endParaRPr lang="en-US" dirty="0"/>
          </a:p>
        </p:txBody>
      </p:sp>
      <p:sp>
        <p:nvSpPr>
          <p:cNvPr id="9" name="Pentagon 8"/>
          <p:cNvSpPr/>
          <p:nvPr/>
        </p:nvSpPr>
        <p:spPr>
          <a:xfrm>
            <a:off x="2187046" y="477722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5</a:t>
            </a:r>
          </a:p>
        </p:txBody>
      </p:sp>
    </p:spTree>
    <p:extLst>
      <p:ext uri="{BB962C8B-B14F-4D97-AF65-F5344CB8AC3E}">
        <p14:creationId xmlns:p14="http://schemas.microsoft.com/office/powerpoint/2010/main" val="295693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Java_16x9_2014-0714" id="{B99EDEF2-DFB1-4D3C-8A0D-D03344A8CC6A}" vid="{B91F7714-C332-46B1-A675-377F1E7D727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JavaOne_16x9_2014-0718_ML2-2" id="{8FA3844D-4648-4A27-9A51-DB102D65875A}" vid="{07BA0085-9FE8-46B5-BADD-B89CD95D21F1}"/>
    </a:ext>
  </a:ext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Template>
  <TotalTime>928</TotalTime>
  <Words>2341</Words>
  <Application>Microsoft Office PowerPoint</Application>
  <PresentationFormat>Custom</PresentationFormat>
  <Paragraphs>339</Paragraphs>
  <Slides>34</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Calibri Light</vt:lpstr>
      <vt:lpstr>Consolas</vt:lpstr>
      <vt:lpstr>JavaOne_16x9_2014-0718</vt:lpstr>
      <vt:lpstr>Custom Design</vt:lpstr>
      <vt:lpstr>JavaOne_16x9_2014-0718_ML2-2</vt:lpstr>
      <vt:lpstr>PowerPoint Presentation</vt:lpstr>
      <vt:lpstr>Porting JavaFX Embedded</vt:lpstr>
      <vt:lpstr>PowerPoint Presentation</vt:lpstr>
      <vt:lpstr>Program Agenda</vt:lpstr>
      <vt:lpstr>Program Agenda</vt:lpstr>
      <vt:lpstr>JavaFX Embedded 8u6 Reference Implementation</vt:lpstr>
      <vt:lpstr>JavaFX Embedded 8u6 Reference Implementation</vt:lpstr>
      <vt:lpstr>JavaFX Embedded 8u6 Reference Implementation</vt:lpstr>
      <vt:lpstr>Program Agenda</vt:lpstr>
      <vt:lpstr>JavaFX Embedded Porting Overview</vt:lpstr>
      <vt:lpstr>JavaFX Embedded Porting Overview</vt:lpstr>
      <vt:lpstr>JavaFX Embedded Porting Overview</vt:lpstr>
      <vt:lpstr>JavaFX Embedded Porting Overview</vt:lpstr>
      <vt:lpstr>JavaFX Embedded Porting Overview</vt:lpstr>
      <vt:lpstr>Program Agenda</vt:lpstr>
      <vt:lpstr>Porting JavaFX Embedded to a New Platform</vt:lpstr>
      <vt:lpstr>Porting JavaFX Embedded to a New Platform</vt:lpstr>
      <vt:lpstr>Porting JavaFX Embedded to a New Platform</vt:lpstr>
      <vt:lpstr>Program Agenda</vt:lpstr>
      <vt:lpstr>Monocle – the New JavaFX Embedded Porting Layer</vt:lpstr>
      <vt:lpstr>Monocle – the New JavaFX Embedded Porting Layer</vt:lpstr>
      <vt:lpstr>Monocle – the New JavaFX Embedded Porting Layer</vt:lpstr>
      <vt:lpstr>Monocle – the New JavaFX Embedded Porting Layer</vt:lpstr>
      <vt:lpstr>Monocle – the New JavaFX Embedded Porting Layer</vt:lpstr>
      <vt:lpstr>Monocle – the New JavaFX Embedded Porting Layer</vt:lpstr>
      <vt:lpstr>Monocle – the New JavaFX Embedded Porting Layer</vt:lpstr>
      <vt:lpstr>Program Agenda</vt:lpstr>
      <vt:lpstr>Monocle – the New JavaFX Embedded Porting Layer</vt:lpstr>
      <vt:lpstr>Monocle – the New JavaFX Embedded Porting Layer</vt:lpstr>
      <vt:lpstr>Monocle – the New JavaFX Embedded Porting Layer</vt:lpstr>
      <vt:lpstr>Monocle – the New JavaFX Embedded Porting Layer</vt:lpstr>
      <vt:lpstr>Monocle – the New JavaFX Embedded Porting Layer</vt:lpstr>
      <vt:lpstr>Monocle – the New JavaFX Embedded Porting Layer</vt:lpstr>
      <vt:lpstr>Questions?</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lisa</cp:lastModifiedBy>
  <cp:revision>69</cp:revision>
  <cp:lastPrinted>2014-07-15T22:40:20Z</cp:lastPrinted>
  <dcterms:created xsi:type="dcterms:W3CDTF">2014-07-21T22:14:47Z</dcterms:created>
  <dcterms:modified xsi:type="dcterms:W3CDTF">2014-09-27T11:26:44Z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