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92" r:id="rId24"/>
    <p:sldId id="288" r:id="rId25"/>
    <p:sldId id="293" r:id="rId26"/>
    <p:sldId id="294" r:id="rId27"/>
    <p:sldId id="289" r:id="rId28"/>
    <p:sldId id="290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49"/>
    <a:srgbClr val="00549A"/>
    <a:srgbClr val="004630"/>
    <a:srgbClr val="E53112"/>
    <a:srgbClr val="0794CE"/>
    <a:srgbClr val="7B2525"/>
    <a:srgbClr val="E20334"/>
    <a:srgbClr val="EF8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2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335146-626F-43F8-9D23-B52E54F7450A}" type="slidenum">
              <a:rPr lang="pt-BR" altLang="de-DE"/>
              <a:pPr/>
              <a:t>‹Nr.›</a:t>
            </a:fld>
            <a:endParaRPr lang="pt-BR" altLang="de-DE"/>
          </a:p>
        </p:txBody>
      </p:sp>
    </p:spTree>
    <p:extLst>
      <p:ext uri="{BB962C8B-B14F-4D97-AF65-F5344CB8AC3E}">
        <p14:creationId xmlns:p14="http://schemas.microsoft.com/office/powerpoint/2010/main" val="1525035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de-DE" smtClean="0"/>
              <a:t>Clique para editar os estilos do texto mestre</a:t>
            </a:r>
          </a:p>
          <a:p>
            <a:pPr lvl="1"/>
            <a:r>
              <a:rPr lang="pt-BR" altLang="de-DE" smtClean="0"/>
              <a:t>Segundo nível</a:t>
            </a:r>
          </a:p>
          <a:p>
            <a:pPr lvl="2"/>
            <a:r>
              <a:rPr lang="pt-BR" altLang="de-DE" smtClean="0"/>
              <a:t>Terceiro nível</a:t>
            </a:r>
          </a:p>
          <a:p>
            <a:pPr lvl="3"/>
            <a:r>
              <a:rPr lang="pt-BR" altLang="de-DE" smtClean="0"/>
              <a:t>Quarto nível</a:t>
            </a:r>
          </a:p>
          <a:p>
            <a:pPr lvl="4"/>
            <a:r>
              <a:rPr lang="pt-BR" altLang="de-DE" smtClean="0"/>
              <a:t>Quinto nível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BF95A5-0970-458F-9AA0-2929FBA4BC35}" type="slidenum">
              <a:rPr lang="pt-BR" altLang="de-DE"/>
              <a:pPr/>
              <a:t>‹Nr.›</a:t>
            </a:fld>
            <a:endParaRPr lang="pt-BR" altLang="de-DE"/>
          </a:p>
        </p:txBody>
      </p:sp>
    </p:spTree>
    <p:extLst>
      <p:ext uri="{BB962C8B-B14F-4D97-AF65-F5344CB8AC3E}">
        <p14:creationId xmlns:p14="http://schemas.microsoft.com/office/powerpoint/2010/main" val="1177353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349DE-3B6A-4248-A41D-46CEC3AA81E8}" type="slidenum">
              <a:rPr lang="es-UY"/>
              <a:pPr/>
              <a:t>5</a:t>
            </a:fld>
            <a:endParaRPr lang="es-UY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95A5-0970-458F-9AA0-2929FBA4BC35}" type="slidenum">
              <a:rPr lang="pt-BR" altLang="de-DE" smtClean="0"/>
              <a:pPr/>
              <a:t>20</a:t>
            </a:fld>
            <a:endParaRPr lang="pt-BR" altLang="de-DE"/>
          </a:p>
        </p:txBody>
      </p:sp>
    </p:spTree>
    <p:extLst>
      <p:ext uri="{BB962C8B-B14F-4D97-AF65-F5344CB8AC3E}">
        <p14:creationId xmlns:p14="http://schemas.microsoft.com/office/powerpoint/2010/main" val="13785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749300" y="685800"/>
            <a:ext cx="5362575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309" tIns="46154" rIns="92309" bIns="46154" anchor="ctr"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de-AT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5988" y="4356100"/>
            <a:ext cx="5027612" cy="413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New Page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20"/>
            <a:ext cx="9144000" cy="6467856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148263" y="6500813"/>
            <a:ext cx="399573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Clr>
                <a:srgbClr val="FFFFFF"/>
              </a:buClr>
            </a:pPr>
            <a:r>
              <a:rPr lang="pt-BR" altLang="de-DE" sz="1400">
                <a:solidFill>
                  <a:srgbClr val="FFFFFF"/>
                </a:solidFill>
                <a:latin typeface="Calibri" pitchFamily="34" charset="0"/>
              </a:rPr>
              <a:t>Globalcode – O</a:t>
            </a:r>
            <a:r>
              <a:rPr lang="pt-BR" altLang="de-DE" sz="1400">
                <a:solidFill>
                  <a:srgbClr val="FFFFFF"/>
                </a:solidFill>
                <a:latin typeface="EurostileT" pitchFamily="2" charset="0"/>
              </a:rPr>
              <a:t>pen4education</a:t>
            </a:r>
          </a:p>
        </p:txBody>
      </p:sp>
    </p:spTree>
    <p:extLst>
      <p:ext uri="{BB962C8B-B14F-4D97-AF65-F5344CB8AC3E}">
        <p14:creationId xmlns:p14="http://schemas.microsoft.com/office/powerpoint/2010/main" val="2671082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56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160587" cy="5818187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329363" cy="58181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05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83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37306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0825" y="1557338"/>
            <a:ext cx="4244975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244975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49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0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48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58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1872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0240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11"/>
            <a:ext cx="9144000" cy="6463547"/>
          </a:xfrm>
          <a:prstGeom prst="rect">
            <a:avLst/>
          </a:prstGeom>
        </p:spPr>
      </p:pic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250825" y="1917700"/>
            <a:ext cx="864235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148263" y="6500813"/>
            <a:ext cx="399573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Clr>
                <a:srgbClr val="FFFFFF"/>
              </a:buClr>
            </a:pPr>
            <a:r>
              <a:rPr lang="pt-BR" altLang="de-DE" sz="1400">
                <a:solidFill>
                  <a:srgbClr val="FFFFFF"/>
                </a:solidFill>
                <a:latin typeface="Calibri" pitchFamily="34" charset="0"/>
              </a:rPr>
              <a:t>Globalcode – O</a:t>
            </a:r>
            <a:r>
              <a:rPr lang="pt-BR" altLang="de-DE" sz="1400">
                <a:solidFill>
                  <a:srgbClr val="FFFFFF"/>
                </a:solidFill>
                <a:latin typeface="EurostileT" pitchFamily="2" charset="0"/>
              </a:rPr>
              <a:t>pen4education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i="1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coin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yward.com/" TargetMode="External"/><Relationship Id="rId5" Type="http://schemas.openxmlformats.org/officeDocument/2006/relationships/hyperlink" Target="https://en.bitcoin.it/wiki/Main_Page" TargetMode="External"/><Relationship Id="rId4" Type="http://schemas.openxmlformats.org/officeDocument/2006/relationships/hyperlink" Target="http://javamoney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cyclos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23600" y="3717032"/>
            <a:ext cx="831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BOF6297 - September 30, 2014</a:t>
            </a:r>
            <a:endParaRPr lang="de-AT" sz="2000" dirty="0"/>
          </a:p>
        </p:txBody>
      </p:sp>
      <p:sp>
        <p:nvSpPr>
          <p:cNvPr id="3" name="Titel 3"/>
          <p:cNvSpPr txBox="1">
            <a:spLocks/>
          </p:cNvSpPr>
          <p:nvPr/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AT" sz="4000" kern="0" dirty="0" smtClean="0"/>
              <a:t>Java and Digital Currencies, Friend or FOE?</a:t>
            </a:r>
            <a:endParaRPr lang="de-AT" sz="4000" kern="0" dirty="0"/>
          </a:p>
        </p:txBody>
      </p:sp>
      <p:sp>
        <p:nvSpPr>
          <p:cNvPr id="5" name="Rechteck 4"/>
          <p:cNvSpPr/>
          <p:nvPr/>
        </p:nvSpPr>
        <p:spPr>
          <a:xfrm>
            <a:off x="14400" y="2124000"/>
            <a:ext cx="5725145" cy="69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Facebook Credits (2)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38"/>
              </a:spcBef>
            </a:pPr>
            <a:r>
              <a:rPr lang="en-US" dirty="0">
                <a:ea typeface="Lucida Grande" charset="0"/>
                <a:cs typeface="Lucida Grande" charset="0"/>
                <a:sym typeface="Lucida Grande" charset="0"/>
              </a:rPr>
              <a:t>Facebook’s launch of Facebook Credits, “the safe and easy way to buy things on Facebook” has grown into a major source of revenue for Facebook and it’s system of credits is expanding to other companies such as Warner Brothers.   </a:t>
            </a:r>
          </a:p>
          <a:p>
            <a:pPr>
              <a:lnSpc>
                <a:spcPct val="80000"/>
              </a:lnSpc>
              <a:spcBef>
                <a:spcPts val="638"/>
              </a:spcBef>
            </a:pPr>
            <a:r>
              <a:rPr lang="en-US" dirty="0">
                <a:ea typeface="Lucida Grande" charset="0"/>
                <a:cs typeface="Lucida Grande" charset="0"/>
                <a:sym typeface="Lucida Grande" charset="0"/>
              </a:rPr>
              <a:t>Facebook Credits work by if you spend $5 you </a:t>
            </a:r>
            <a:r>
              <a:rPr lang="en-US" dirty="0" smtClean="0">
                <a:ea typeface="Lucida Grande" charset="0"/>
                <a:cs typeface="Lucida Grande" charset="0"/>
                <a:sym typeface="Lucida Grande" charset="0"/>
              </a:rPr>
              <a:t>obtain </a:t>
            </a:r>
            <a:r>
              <a:rPr lang="en-US" dirty="0">
                <a:ea typeface="Lucida Grande" charset="0"/>
                <a:cs typeface="Lucida Grande" charset="0"/>
                <a:sym typeface="Lucida Grande" charset="0"/>
              </a:rPr>
              <a:t>50 credits, you then can </a:t>
            </a:r>
            <a:r>
              <a:rPr lang="en-US" dirty="0" smtClean="0"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dirty="0" smtClean="0"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dirty="0" smtClean="0">
                <a:ea typeface="Lucida Grande" charset="0"/>
                <a:cs typeface="Lucida Grande" charset="0"/>
                <a:sym typeface="Lucida Grande" charset="0"/>
              </a:rPr>
              <a:t>take </a:t>
            </a:r>
            <a:r>
              <a:rPr lang="en-US" dirty="0">
                <a:ea typeface="Lucida Grande" charset="0"/>
                <a:cs typeface="Lucida Grande" charset="0"/>
                <a:sym typeface="Lucida Grande" charset="0"/>
              </a:rPr>
              <a:t>these </a:t>
            </a:r>
            <a:r>
              <a:rPr lang="en-US" dirty="0" smtClean="0">
                <a:ea typeface="Lucida Grande" charset="0"/>
                <a:cs typeface="Lucida Grande" charset="0"/>
                <a:sym typeface="Lucida Grande" charset="0"/>
              </a:rPr>
              <a:t>credits </a:t>
            </a:r>
            <a:r>
              <a:rPr lang="en-US" dirty="0">
                <a:ea typeface="Lucida Grande" charset="0"/>
                <a:cs typeface="Lucida Grande" charset="0"/>
                <a:sym typeface="Lucida Grande" charset="0"/>
              </a:rPr>
              <a:t>and purchase </a:t>
            </a:r>
            <a:r>
              <a:rPr lang="en-US" dirty="0" smtClean="0"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dirty="0" smtClean="0"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dirty="0" smtClean="0">
                <a:ea typeface="Lucida Grande" charset="0"/>
                <a:cs typeface="Lucida Grande" charset="0"/>
                <a:sym typeface="Lucida Grande" charset="0"/>
              </a:rPr>
              <a:t>things </a:t>
            </a:r>
            <a:r>
              <a:rPr lang="en-US" dirty="0">
                <a:ea typeface="Lucida Grande" charset="0"/>
                <a:cs typeface="Lucida Grande" charset="0"/>
                <a:sym typeface="Lucida Grande" charset="0"/>
              </a:rPr>
              <a:t>such as a </a:t>
            </a:r>
            <a:r>
              <a:rPr lang="en-US" dirty="0" smtClean="0">
                <a:ea typeface="Lucida Grande" charset="0"/>
                <a:cs typeface="Lucida Grande" charset="0"/>
                <a:sym typeface="Lucida Grande" charset="0"/>
              </a:rPr>
              <a:t>virtual bouquet </a:t>
            </a:r>
            <a:r>
              <a:rPr lang="en-US" dirty="0">
                <a:ea typeface="Lucida Grande" charset="0"/>
                <a:cs typeface="Lucida Grande" charset="0"/>
                <a:sym typeface="Lucida Grande" charset="0"/>
              </a:rPr>
              <a:t>of </a:t>
            </a:r>
            <a:r>
              <a:rPr lang="en-US" dirty="0" smtClean="0"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dirty="0" smtClean="0"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dirty="0" smtClean="0">
                <a:ea typeface="Lucida Grande" charset="0"/>
                <a:cs typeface="Lucida Grande" charset="0"/>
                <a:sym typeface="Lucida Grande" charset="0"/>
              </a:rPr>
              <a:t>flowers </a:t>
            </a:r>
            <a:r>
              <a:rPr lang="en-US" dirty="0">
                <a:ea typeface="Lucida Grande" charset="0"/>
                <a:cs typeface="Lucida Grande" charset="0"/>
                <a:sym typeface="Lucida Grande" charset="0"/>
              </a:rPr>
              <a:t>for birthday postings on </a:t>
            </a:r>
            <a:r>
              <a:rPr lang="en-US" dirty="0" smtClean="0"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dirty="0" smtClean="0"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dirty="0" smtClean="0">
                <a:ea typeface="Lucida Grande" charset="0"/>
                <a:cs typeface="Lucida Grande" charset="0"/>
                <a:sym typeface="Lucida Grande" charset="0"/>
              </a:rPr>
              <a:t>someone’s Facebook </a:t>
            </a:r>
            <a:r>
              <a:rPr lang="en-US" dirty="0">
                <a:ea typeface="Lucida Grande" charset="0"/>
                <a:cs typeface="Lucida Grande" charset="0"/>
                <a:sym typeface="Lucida Grande" charset="0"/>
              </a:rPr>
              <a:t>wall. 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08164" y="4726802"/>
            <a:ext cx="1520190" cy="1456487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33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Facebook Credits (3)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38"/>
              </a:spcBef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 sum, Facebook’s new credit based economy is basically a new way of purchasing digital goods. </a:t>
            </a:r>
            <a:endParaRPr lang="en-US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>
              <a:lnSpc>
                <a:spcPct val="80000"/>
              </a:lnSpc>
              <a:spcBef>
                <a:spcPts val="638"/>
              </a:spcBef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What Companies are involved?</a:t>
            </a:r>
          </a:p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Lucida Grande" charset="0"/>
              <a:buChar char="-"/>
            </a:pPr>
            <a:r>
              <a:rPr 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</a:t>
            </a:r>
            <a:r>
              <a:rPr 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. Facebook	</a:t>
            </a:r>
            <a:endParaRPr lang="en-US" sz="23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Lucida Grande" charset="0"/>
              <a:buChar char="-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2. Warner Bros, Miramax, Paramount, other companies offering digital movies or music. </a:t>
            </a:r>
            <a:endParaRPr lang="en-US" sz="23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Lucida Grande" charset="0"/>
              <a:buChar char="-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3. PayPal, Visa, other credit card companies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08164" y="4726802"/>
            <a:ext cx="1520190" cy="1456487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01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Amazon Coins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Since May 2013, </a:t>
            </a:r>
            <a:r>
              <a:rPr lang="en-GB" dirty="0"/>
              <a:t>Amazon Coins is a new virtual currency for purchasing apps, games, and in-app items on </a:t>
            </a:r>
            <a:r>
              <a:rPr lang="en-GB" dirty="0" smtClean="0"/>
              <a:t>Kindle, etc.</a:t>
            </a:r>
            <a:endParaRPr lang="en-GB" dirty="0"/>
          </a:p>
          <a:p>
            <a:r>
              <a:rPr lang="en-GB" dirty="0"/>
              <a:t>Amazon Coins is an easy way for Kindle </a:t>
            </a:r>
            <a:r>
              <a:rPr lang="en-GB" dirty="0" smtClean="0"/>
              <a:t>customers </a:t>
            </a:r>
            <a:r>
              <a:rPr lang="en-GB" dirty="0"/>
              <a:t>to spend money on developers’ apps in the Amazon Appstore, offering app and game developers </a:t>
            </a:r>
            <a:r>
              <a:rPr lang="en-GB" dirty="0" smtClean="0"/>
              <a:t>another chance</a:t>
            </a:r>
            <a:br>
              <a:rPr lang="en-GB" dirty="0" smtClean="0"/>
            </a:br>
            <a:r>
              <a:rPr lang="en-GB" dirty="0" smtClean="0"/>
              <a:t>to </a:t>
            </a:r>
            <a:r>
              <a:rPr lang="en-GB" dirty="0"/>
              <a:t>drive traffic, downloads </a:t>
            </a:r>
            <a:r>
              <a:rPr lang="en-GB" dirty="0" smtClean="0"/>
              <a:t>and </a:t>
            </a:r>
            <a:br>
              <a:rPr lang="en-GB" dirty="0" smtClean="0"/>
            </a:br>
            <a:r>
              <a:rPr lang="en-GB" dirty="0" smtClean="0"/>
              <a:t>increase </a:t>
            </a:r>
            <a:r>
              <a:rPr lang="en-GB" dirty="0"/>
              <a:t>monetization even </a:t>
            </a:r>
            <a:r>
              <a:rPr lang="en-GB" dirty="0" smtClean="0"/>
              <a:t>further</a:t>
            </a:r>
            <a:endParaRPr lang="en-US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 r="18268" b="7163"/>
          <a:stretch/>
        </p:blipFill>
        <p:spPr bwMode="auto">
          <a:xfrm>
            <a:off x="7686833" y="4728198"/>
            <a:ext cx="1339680" cy="1289269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1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Game Currencies</a:t>
            </a:r>
            <a:endParaRPr lang="nl-NL" dirty="0"/>
          </a:p>
        </p:txBody>
      </p:sp>
      <p:pic>
        <p:nvPicPr>
          <p:cNvPr id="259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1586" y="2797989"/>
            <a:ext cx="3571875" cy="316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450" y="4088740"/>
            <a:ext cx="4643438" cy="191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Many popular games use virtual </a:t>
            </a:r>
            <a:r>
              <a:rPr lang="en-US" dirty="0" smtClean="0"/>
              <a:t>currencies: </a:t>
            </a:r>
            <a:r>
              <a:rPr lang="en-US" dirty="0"/>
              <a:t>Gold, Gems or similar game money, just </a:t>
            </a:r>
            <a:r>
              <a:rPr lang="en-US" dirty="0" smtClean="0"/>
              <a:t>like good </a:t>
            </a:r>
            <a:br>
              <a:rPr lang="en-US" dirty="0" smtClean="0"/>
            </a:br>
            <a:r>
              <a:rPr lang="en-US" dirty="0" smtClean="0"/>
              <a:t>old Monopoly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96883" y="4457468"/>
            <a:ext cx="1310878" cy="173355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Top 11 Game</a:t>
            </a:r>
            <a:r>
              <a:rPr lang="en-US" dirty="0"/>
              <a:t> </a:t>
            </a:r>
            <a:r>
              <a:rPr lang="en-US" dirty="0" smtClean="0"/>
              <a:t>Currencies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777" y="1602000"/>
            <a:ext cx="4754730" cy="4972050"/>
          </a:xfrm>
        </p:spPr>
        <p:txBody>
          <a:bodyPr/>
          <a:lstStyle/>
          <a:p>
            <a:pPr marL="604076" indent="-468059">
              <a:buFont typeface="Arial Bold" charset="0"/>
              <a:buAutoNum type="arabicPeriod"/>
            </a:pPr>
            <a:r>
              <a:rPr lang="en-GB" noProof="1" smtClean="0"/>
              <a:t>Gold</a:t>
            </a:r>
          </a:p>
          <a:p>
            <a:pPr marL="604076" indent="-468059">
              <a:buFont typeface="Arial Bold" charset="0"/>
              <a:buAutoNum type="arabicPeriod"/>
            </a:pPr>
            <a:r>
              <a:rPr lang="en-GB" noProof="1" smtClean="0"/>
              <a:t>Gil</a:t>
            </a:r>
          </a:p>
          <a:p>
            <a:pPr marL="604076" indent="-468059">
              <a:buFont typeface="Arial Bold" charset="0"/>
              <a:buAutoNum type="arabicPeriod"/>
            </a:pPr>
            <a:r>
              <a:rPr lang="en-GB" noProof="1" smtClean="0"/>
              <a:t>Rupees (not Indian;-)</a:t>
            </a:r>
          </a:p>
          <a:p>
            <a:pPr marL="604076" indent="-468059">
              <a:buFont typeface="Arial Bold" charset="0"/>
              <a:buAutoNum type="arabicPeriod"/>
            </a:pPr>
            <a:r>
              <a:rPr lang="en-GB" noProof="1" smtClean="0"/>
              <a:t>Credits</a:t>
            </a:r>
          </a:p>
          <a:p>
            <a:pPr marL="604076" indent="-468059">
              <a:buFont typeface="Arial Bold" charset="0"/>
              <a:buAutoNum type="arabicPeriod"/>
            </a:pPr>
            <a:r>
              <a:rPr lang="en-GB" noProof="1" smtClean="0"/>
              <a:t>Gold Rings</a:t>
            </a:r>
          </a:p>
          <a:p>
            <a:pPr marL="604076" indent="-468059">
              <a:buFont typeface="Arial Bold" charset="0"/>
              <a:buAutoNum type="arabicPeriod"/>
            </a:pPr>
            <a:r>
              <a:rPr lang="en-GB" noProof="1" smtClean="0"/>
              <a:t>Hearts</a:t>
            </a:r>
          </a:p>
          <a:p>
            <a:pPr marL="604076" indent="-468059">
              <a:buFont typeface="Arial Bold" charset="0"/>
              <a:buAutoNum type="arabicPeriod"/>
            </a:pPr>
            <a:r>
              <a:rPr lang="en-GB" noProof="1" smtClean="0"/>
              <a:t>Zenny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859078" y="1602000"/>
            <a:ext cx="2838893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367" indent="-514350">
              <a:buFont typeface="+mj-lt"/>
              <a:buAutoNum type="arabicPeriod" startAt="8"/>
            </a:pPr>
            <a:r>
              <a:rPr lang="en-GB" noProof="1" smtClean="0"/>
              <a:t>Potch</a:t>
            </a:r>
          </a:p>
          <a:p>
            <a:pPr marL="604076" indent="-468059">
              <a:buFont typeface="Arial Bold" charset="0"/>
              <a:buAutoNum type="arabicPeriod" startAt="8"/>
            </a:pPr>
            <a:r>
              <a:rPr lang="en-GB" noProof="1" smtClean="0"/>
              <a:t>Munny</a:t>
            </a:r>
          </a:p>
          <a:p>
            <a:pPr marL="604076" indent="-468059">
              <a:buFont typeface="Arial Bold" charset="0"/>
              <a:buAutoNum type="arabicPeriod" startAt="8"/>
            </a:pPr>
            <a:r>
              <a:rPr lang="en-GB" noProof="1" smtClean="0"/>
              <a:t>Nuyen</a:t>
            </a:r>
          </a:p>
          <a:p>
            <a:pPr marL="604076" indent="-468059">
              <a:buFont typeface="Arial Bold" charset="0"/>
              <a:buAutoNum type="arabicPeriod" startAt="8"/>
            </a:pPr>
            <a:r>
              <a:rPr lang="en-GB" noProof="1" smtClean="0"/>
              <a:t>(Linden) Dollars</a:t>
            </a:r>
          </a:p>
        </p:txBody>
      </p:sp>
    </p:spTree>
    <p:extLst>
      <p:ext uri="{BB962C8B-B14F-4D97-AF65-F5344CB8AC3E}">
        <p14:creationId xmlns:p14="http://schemas.microsoft.com/office/powerpoint/2010/main" val="377380709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250031" y="2447925"/>
            <a:ext cx="8429625" cy="1419225"/>
          </a:xfrm>
        </p:spPr>
        <p:txBody>
          <a:bodyPr/>
          <a:lstStyle/>
          <a:p>
            <a:pPr eaLnBrk="1" hangingPunct="1"/>
            <a:r>
              <a:rPr lang="en-US" sz="5000" dirty="0"/>
              <a:t>Bitcoin</a:t>
            </a:r>
          </a:p>
        </p:txBody>
      </p:sp>
      <p:sp>
        <p:nvSpPr>
          <p:cNvPr id="3" name="Foliennummernplatzhalter 3"/>
          <p:cNvSpPr txBox="1">
            <a:spLocks/>
          </p:cNvSpPr>
          <p:nvPr/>
        </p:nvSpPr>
        <p:spPr bwMode="auto">
          <a:xfrm>
            <a:off x="4204465" y="6513992"/>
            <a:ext cx="3909646" cy="1920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 Images </a:t>
            </a:r>
            <a:r>
              <a:rPr lang="en-GB" dirty="0"/>
              <a:t>© 2001 - New Line Productions, Inc.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3316" y="1620000"/>
            <a:ext cx="28575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5949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What is Bitcoin?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Bitcoin is a peer-to-peer payment system and digital currency introduced as open source software in 2009 by pseudonymous developer Satoshi Nakamoto. It is a cryptocurrency, so-called because it uses cryptography to control the creation and transfer of money</a:t>
            </a:r>
            <a:r>
              <a:rPr lang="en-US" dirty="0" smtClean="0"/>
              <a:t>.</a:t>
            </a:r>
            <a:endParaRPr lang="en-US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2038" y="4728198"/>
            <a:ext cx="1289269" cy="1289269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03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What is Bitcoin? (2)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Bitcoins are created by a process called mining, in which participants verify and record payments in exchange for transaction fees and newly minted bitcoins</a:t>
            </a:r>
            <a:r>
              <a:rPr lang="en-US" dirty="0" smtClean="0"/>
              <a:t>. </a:t>
            </a:r>
            <a:r>
              <a:rPr lang="en-US" dirty="0"/>
              <a:t>Users send </a:t>
            </a:r>
            <a:r>
              <a:rPr lang="en-US" dirty="0" smtClean="0"/>
              <a:t>/ receive </a:t>
            </a:r>
            <a:r>
              <a:rPr lang="en-US" dirty="0"/>
              <a:t>bitcoins using wallet software on </a:t>
            </a:r>
            <a:r>
              <a:rPr lang="en-US" dirty="0" smtClean="0"/>
              <a:t>PC, </a:t>
            </a:r>
            <a:r>
              <a:rPr lang="en-US" dirty="0"/>
              <a:t>mobile device, </a:t>
            </a:r>
            <a:r>
              <a:rPr lang="en-US" dirty="0" smtClean="0"/>
              <a:t>or </a:t>
            </a:r>
            <a:r>
              <a:rPr lang="en-US" dirty="0"/>
              <a:t>web application. </a:t>
            </a:r>
            <a:r>
              <a:rPr lang="en-US" dirty="0" smtClean="0"/>
              <a:t>Bitcoins </a:t>
            </a:r>
            <a:br>
              <a:rPr lang="en-US" dirty="0" smtClean="0"/>
            </a:br>
            <a:r>
              <a:rPr lang="en-US" dirty="0" smtClean="0"/>
              <a:t>can </a:t>
            </a:r>
            <a:r>
              <a:rPr lang="en-US" dirty="0"/>
              <a:t>be obtained by mining or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exchange </a:t>
            </a:r>
            <a:r>
              <a:rPr lang="en-US" dirty="0"/>
              <a:t>for products, services, 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</a:t>
            </a:r>
            <a:r>
              <a:rPr lang="en-US" dirty="0"/>
              <a:t>currencies</a:t>
            </a:r>
            <a:endParaRPr lang="en-US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2038" y="4728198"/>
            <a:ext cx="1289269" cy="1289269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19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Bitcoin</a:t>
            </a:r>
            <a:endParaRPr lang="nl-NL" dirty="0"/>
          </a:p>
        </p:txBody>
      </p:sp>
      <p:pic>
        <p:nvPicPr>
          <p:cNvPr id="25907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2"/>
          <a:stretch/>
        </p:blipFill>
        <p:spPr bwMode="auto">
          <a:xfrm>
            <a:off x="1147286" y="2700000"/>
            <a:ext cx="6416093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1"/>
            <a:ext cx="8229600" cy="240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Hungry Trolls…</a:t>
            </a:r>
            <a:endParaRPr lang="en-US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2038" y="4728198"/>
            <a:ext cx="1289269" cy="1289269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3"/>
          <p:cNvSpPr txBox="1">
            <a:spLocks/>
          </p:cNvSpPr>
          <p:nvPr/>
        </p:nvSpPr>
        <p:spPr bwMode="auto">
          <a:xfrm>
            <a:off x="4204465" y="6513992"/>
            <a:ext cx="3909646" cy="1920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 Images </a:t>
            </a:r>
            <a:r>
              <a:rPr lang="en-GB" dirty="0"/>
              <a:t>© </a:t>
            </a:r>
            <a:r>
              <a:rPr lang="en-GB" dirty="0" smtClean="0"/>
              <a:t>2013 </a:t>
            </a:r>
            <a:r>
              <a:rPr lang="en-GB" dirty="0"/>
              <a:t>- New Line Productions,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Bitcoin</a:t>
            </a:r>
            <a:endParaRPr lang="nl-NL" dirty="0"/>
          </a:p>
        </p:txBody>
      </p:sp>
      <p:pic>
        <p:nvPicPr>
          <p:cNvPr id="259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0842" y="2700000"/>
            <a:ext cx="5138853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1"/>
            <a:ext cx="8229600" cy="240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Hungry Trolls…</a:t>
            </a:r>
            <a:endParaRPr lang="en-US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2038" y="4728198"/>
            <a:ext cx="1289269" cy="1289269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00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latin typeface="Gotham"/>
              </a:rPr>
              <a:t>Speakers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e-DE" sz="2800" dirty="0" smtClean="0">
                <a:latin typeface="Gotham"/>
              </a:rPr>
              <a:t>Michael Gronager</a:t>
            </a:r>
            <a:br>
              <a:rPr lang="en-GB" altLang="de-DE" sz="2800" dirty="0" smtClean="0">
                <a:latin typeface="Gotham"/>
              </a:rPr>
            </a:br>
            <a:r>
              <a:rPr lang="en-US" altLang="de-DE" sz="1600" dirty="0" smtClean="0"/>
              <a:t>Michael (</a:t>
            </a:r>
            <a:r>
              <a:rPr lang="en-US" altLang="de-DE" sz="1600" dirty="0" smtClean="0">
                <a:solidFill>
                  <a:schemeClr val="tx2"/>
                </a:solidFill>
              </a:rPr>
              <a:t>@gronager</a:t>
            </a:r>
            <a:r>
              <a:rPr lang="en-US" altLang="de-DE" sz="1600" dirty="0" smtClean="0"/>
              <a:t>) </a:t>
            </a:r>
            <a:r>
              <a:rPr lang="en-US" altLang="de-DE" sz="1600" dirty="0"/>
              <a:t>is a COO of Payward Inc. Technologist, developer, public speaker, founder at Ceptacle and primary author of the libcoin Bitcoin library. Board member at National Super Computer Center, Sweden.</a:t>
            </a:r>
          </a:p>
          <a:p>
            <a:r>
              <a:rPr lang="en-US" altLang="de-DE" sz="2800" dirty="0"/>
              <a:t> </a:t>
            </a:r>
            <a:r>
              <a:rPr lang="en-US" altLang="de-DE" sz="2800" dirty="0" smtClean="0"/>
              <a:t>Werner Keil</a:t>
            </a:r>
            <a:r>
              <a:rPr lang="en-US" altLang="de-DE" sz="2800" dirty="0"/>
              <a:t/>
            </a:r>
            <a:br>
              <a:rPr lang="en-US" altLang="de-DE" sz="2800" dirty="0"/>
            </a:br>
            <a:r>
              <a:rPr lang="en-US" altLang="de-DE" sz="1600" dirty="0" smtClean="0"/>
              <a:t>Werner (</a:t>
            </a:r>
            <a:r>
              <a:rPr lang="en-US" altLang="de-DE" sz="1600" dirty="0" smtClean="0">
                <a:solidFill>
                  <a:schemeClr val="tx2"/>
                </a:solidFill>
              </a:rPr>
              <a:t>@wernerkeil</a:t>
            </a:r>
            <a:r>
              <a:rPr lang="en-US" altLang="de-DE" sz="1600" dirty="0" smtClean="0"/>
              <a:t>) is </a:t>
            </a:r>
            <a:r>
              <a:rPr lang="en-US" altLang="de-DE" sz="1600" dirty="0"/>
              <a:t>Agile Coach, Principal Consultant and Distinct Architect for </a:t>
            </a:r>
            <a:r>
              <a:rPr lang="en-US" altLang="de-DE" sz="1600" dirty="0" smtClean="0"/>
              <a:t> </a:t>
            </a:r>
            <a:r>
              <a:rPr lang="en-US" altLang="de-DE" sz="1600" dirty="0"/>
              <a:t>Embedded and </a:t>
            </a:r>
            <a:r>
              <a:rPr lang="en-US" altLang="de-DE" sz="1600" dirty="0" smtClean="0"/>
              <a:t>Real-time </a:t>
            </a:r>
            <a:r>
              <a:rPr lang="en-US" altLang="de-DE" sz="1600" dirty="0"/>
              <a:t>solutions after working as Build Manager at </a:t>
            </a:r>
            <a:r>
              <a:rPr lang="en-US" altLang="de-DE" sz="1600" dirty="0" smtClean="0"/>
              <a:t>Maersk.</a:t>
            </a:r>
            <a:br>
              <a:rPr lang="en-US" altLang="de-DE" sz="1600" dirty="0" smtClean="0"/>
            </a:br>
            <a:r>
              <a:rPr lang="en-US" altLang="de-DE" sz="1600" dirty="0" smtClean="0"/>
              <a:t>He is co-founder of the Agorava Social Framework, Apache DeviceMap, EG Member of JSR-354 (Money &amp; Currency), Spec Lead of JSR-363 (Units of Measurement) and currently only Individual JCP EC Member.</a:t>
            </a:r>
            <a:endParaRPr lang="en-US" altLang="de-DE" sz="1600" dirty="0"/>
          </a:p>
          <a:p>
            <a:r>
              <a:rPr lang="en-GB" altLang="de-DE" sz="2800" dirty="0" smtClean="0">
                <a:latin typeface="Gotham"/>
              </a:rPr>
              <a:t>Anatole Tresch</a:t>
            </a:r>
            <a:br>
              <a:rPr lang="en-GB" altLang="de-DE" sz="2800" dirty="0" smtClean="0">
                <a:latin typeface="Gotham"/>
              </a:rPr>
            </a:br>
            <a:r>
              <a:rPr lang="en-US" altLang="de-DE" sz="1600" dirty="0" smtClean="0"/>
              <a:t>After </a:t>
            </a:r>
            <a:r>
              <a:rPr lang="en-US" altLang="de-DE" sz="1600" dirty="0"/>
              <a:t>his studies at the University of Zurich, </a:t>
            </a:r>
            <a:r>
              <a:rPr lang="en-US" altLang="de-DE" sz="1600" dirty="0" smtClean="0"/>
              <a:t>Anatole (</a:t>
            </a:r>
            <a:r>
              <a:rPr lang="en-US" altLang="de-DE" sz="1600" dirty="0" smtClean="0">
                <a:solidFill>
                  <a:schemeClr val="tx2"/>
                </a:solidFill>
              </a:rPr>
              <a:t>@atsticks</a:t>
            </a:r>
            <a:r>
              <a:rPr lang="en-US" altLang="de-DE" sz="1600" dirty="0" smtClean="0"/>
              <a:t>) </a:t>
            </a:r>
            <a:r>
              <a:rPr lang="en-US" altLang="de-DE" sz="1600" dirty="0"/>
              <a:t>worked several years as a Managing Partner and consultant within both, small and large scaled enterprise contexts. As of today Anatole works as a technical coordinator and </a:t>
            </a:r>
            <a:r>
              <a:rPr lang="en-US" altLang="de-DE" sz="1600" dirty="0" smtClean="0"/>
              <a:t>architect within </a:t>
            </a:r>
            <a:r>
              <a:rPr lang="en-US" altLang="de-DE" sz="1600" dirty="0"/>
              <a:t>Credit Suisse and acts as Specification Lead for JSR 354 </a:t>
            </a:r>
            <a:r>
              <a:rPr lang="en-US" altLang="de-DE" sz="1600" dirty="0" smtClean="0"/>
              <a:t>(Money &amp; Currency).</a:t>
            </a:r>
            <a:endParaRPr lang="en-GB" alt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1384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2700000"/>
            <a:ext cx="8953500" cy="3314700"/>
          </a:xfrm>
          <a:prstGeom prst="rect">
            <a:avLst/>
          </a:prstGeom>
        </p:spPr>
      </p:pic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Bitcoin</a:t>
            </a:r>
            <a:endParaRPr lang="nl-NL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1"/>
            <a:ext cx="8229600" cy="240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… and their trail of destruction</a:t>
            </a:r>
          </a:p>
        </p:txBody>
      </p:sp>
    </p:spTree>
    <p:extLst>
      <p:ext uri="{BB962C8B-B14F-4D97-AF65-F5344CB8AC3E}">
        <p14:creationId xmlns:p14="http://schemas.microsoft.com/office/powerpoint/2010/main" val="218987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Coinbase</a:t>
            </a:r>
            <a:r>
              <a:rPr lang="nl-NL" dirty="0"/>
              <a:t> – </a:t>
            </a:r>
            <a:r>
              <a:rPr lang="en-GB" dirty="0" smtClean="0"/>
              <a:t>Crowd Funded</a:t>
            </a:r>
            <a:endParaRPr lang="en-GB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1" y="1484314"/>
            <a:ext cx="8291513" cy="51133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86372" tIns="42428" rIns="86372" bIns="42428" numCol="1" anchor="t" anchorCtr="0" compatLnSpc="1">
            <a:prstTxWarp prst="textNoShape">
              <a:avLst/>
            </a:prstTxWarp>
          </a:bodyPr>
          <a:lstStyle>
            <a:lvl1pPr marL="291033" indent="-291033" algn="l" defTabSz="1154506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rgbClr val="0033CC"/>
              </a:buClr>
              <a:buChar char="•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10193" indent="-295843" algn="l" defTabSz="1154506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Char char="•"/>
              <a:defRPr sz="3000">
                <a:solidFill>
                  <a:schemeClr val="tx1"/>
                </a:solidFill>
                <a:latin typeface="+mn-lt"/>
              </a:defRPr>
            </a:lvl2pPr>
            <a:lvl3pPr marL="1738976" indent="-295843" algn="l" defTabSz="1154506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2595234" indent="-281412" algn="l" defTabSz="1154506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3324016" indent="-286222" algn="l" defTabSz="1154506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Nokia Sans Wide" pitchFamily="32" charset="0"/>
              </a:defRPr>
            </a:lvl5pPr>
            <a:lvl6pPr marL="4016719" indent="-286222" algn="l" defTabSz="1154506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Nokia Sans Wide" pitchFamily="32" charset="0"/>
              </a:defRPr>
            </a:lvl6pPr>
            <a:lvl7pPr marL="4709423" indent="-286222" algn="l" defTabSz="1154506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Nokia Sans Wide" pitchFamily="32" charset="0"/>
              </a:defRPr>
            </a:lvl7pPr>
            <a:lvl8pPr marL="5402127" indent="-286222" algn="l" defTabSz="1154506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Nokia Sans Wide" pitchFamily="32" charset="0"/>
              </a:defRPr>
            </a:lvl8pPr>
            <a:lvl9pPr marL="6094831" indent="-286222" algn="l" defTabSz="1154506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Nokia Sans Wide" pitchFamily="32" charset="0"/>
              </a:defRPr>
            </a:lvl9pPr>
          </a:lstStyle>
          <a:p>
            <a:r>
              <a:rPr lang="en-GB" sz="2000" dirty="0">
                <a:latin typeface="Gotham"/>
              </a:rPr>
              <a:t>Brian Armstrong (Previously AirBnB) </a:t>
            </a:r>
            <a:r>
              <a:rPr lang="en-GB" sz="2000" dirty="0" smtClean="0">
                <a:latin typeface="Gotham"/>
              </a:rPr>
              <a:t>founded</a:t>
            </a:r>
            <a:br>
              <a:rPr lang="en-GB" sz="2000" dirty="0" smtClean="0">
                <a:latin typeface="Gotham"/>
              </a:rPr>
            </a:br>
            <a:r>
              <a:rPr lang="en-GB" sz="2000" dirty="0" smtClean="0">
                <a:latin typeface="Gotham"/>
              </a:rPr>
              <a:t>the</a:t>
            </a:r>
            <a:r>
              <a:rPr lang="en-GB" sz="2000" dirty="0">
                <a:latin typeface="Gotham"/>
              </a:rPr>
              <a:t> </a:t>
            </a:r>
            <a:r>
              <a:rPr lang="en-GB" sz="2000" dirty="0" smtClean="0">
                <a:latin typeface="Gotham"/>
              </a:rPr>
              <a:t>first YC </a:t>
            </a:r>
            <a:r>
              <a:rPr lang="en-GB" sz="2000" dirty="0">
                <a:latin typeface="Gotham"/>
              </a:rPr>
              <a:t>backed Bitcoin company. Now, he’s </a:t>
            </a:r>
            <a:r>
              <a:rPr lang="en-GB" sz="2000" dirty="0" smtClean="0">
                <a:latin typeface="Gotham"/>
              </a:rPr>
              <a:t/>
            </a:r>
            <a:br>
              <a:rPr lang="en-GB" sz="2000" dirty="0" smtClean="0">
                <a:latin typeface="Gotham"/>
              </a:rPr>
            </a:br>
            <a:r>
              <a:rPr lang="en-GB" sz="2000" dirty="0" smtClean="0">
                <a:latin typeface="Gotham"/>
              </a:rPr>
              <a:t>reached </a:t>
            </a:r>
            <a:r>
              <a:rPr lang="en-GB" sz="2000" dirty="0">
                <a:latin typeface="Gotham"/>
              </a:rPr>
              <a:t>an </a:t>
            </a:r>
            <a:r>
              <a:rPr lang="en-GB" sz="2000" dirty="0" smtClean="0">
                <a:latin typeface="Gotham"/>
              </a:rPr>
              <a:t>even </a:t>
            </a:r>
            <a:r>
              <a:rPr lang="en-GB" sz="2000" dirty="0">
                <a:latin typeface="Gotham"/>
              </a:rPr>
              <a:t>bigger milestone. </a:t>
            </a:r>
            <a:r>
              <a:rPr lang="en-GB" sz="2000" dirty="0" smtClean="0">
                <a:latin typeface="Gotham"/>
              </a:rPr>
              <a:t/>
            </a:r>
            <a:br>
              <a:rPr lang="en-GB" sz="2000" dirty="0" smtClean="0">
                <a:latin typeface="Gotham"/>
              </a:rPr>
            </a:br>
            <a:r>
              <a:rPr lang="en-GB" sz="2000" dirty="0" smtClean="0">
                <a:latin typeface="Gotham"/>
              </a:rPr>
              <a:t>Coinbase </a:t>
            </a:r>
            <a:r>
              <a:rPr lang="en-GB" sz="2000" dirty="0">
                <a:latin typeface="Gotham"/>
              </a:rPr>
              <a:t>(YC S12) is now </a:t>
            </a:r>
            <a:br>
              <a:rPr lang="en-GB" sz="2000" dirty="0">
                <a:latin typeface="Gotham"/>
              </a:rPr>
            </a:br>
            <a:r>
              <a:rPr lang="en-GB" sz="2000" dirty="0">
                <a:latin typeface="Gotham"/>
              </a:rPr>
              <a:t>officially the first traditionally crowd funded </a:t>
            </a:r>
            <a:r>
              <a:rPr lang="en-GB" sz="2000" dirty="0" smtClean="0">
                <a:latin typeface="Gotham"/>
              </a:rPr>
              <a:t/>
            </a:r>
            <a:br>
              <a:rPr lang="en-GB" sz="2000" dirty="0" smtClean="0">
                <a:latin typeface="Gotham"/>
              </a:rPr>
            </a:br>
            <a:r>
              <a:rPr lang="en-GB" sz="2000" dirty="0" smtClean="0">
                <a:latin typeface="Gotham"/>
              </a:rPr>
              <a:t>Bitcoin</a:t>
            </a:r>
            <a:r>
              <a:rPr lang="en-GB" sz="2000" dirty="0">
                <a:latin typeface="Gotham"/>
              </a:rPr>
              <a:t> </a:t>
            </a:r>
            <a:r>
              <a:rPr lang="en-GB" sz="2000" dirty="0" smtClean="0">
                <a:latin typeface="Gotham"/>
              </a:rPr>
              <a:t>company </a:t>
            </a:r>
            <a:r>
              <a:rPr lang="en-GB" sz="2000" dirty="0">
                <a:latin typeface="Gotham"/>
              </a:rPr>
              <a:t>(we say traditionally </a:t>
            </a:r>
            <a:r>
              <a:rPr lang="en-GB" sz="2000" dirty="0" smtClean="0">
                <a:latin typeface="Gotham"/>
              </a:rPr>
              <a:t>because</a:t>
            </a:r>
            <a:br>
              <a:rPr lang="en-GB" sz="2000" dirty="0" smtClean="0">
                <a:latin typeface="Gotham"/>
              </a:rPr>
            </a:br>
            <a:r>
              <a:rPr lang="en-GB" sz="2000" dirty="0" smtClean="0">
                <a:latin typeface="Gotham"/>
              </a:rPr>
              <a:t>some </a:t>
            </a:r>
            <a:r>
              <a:rPr lang="en-GB" sz="2000" dirty="0">
                <a:latin typeface="Gotham"/>
              </a:rPr>
              <a:t>Bitcoin </a:t>
            </a:r>
            <a:r>
              <a:rPr lang="en-GB" sz="2000" dirty="0" smtClean="0">
                <a:latin typeface="Gotham"/>
              </a:rPr>
              <a:t>companies </a:t>
            </a:r>
            <a:r>
              <a:rPr lang="en-GB" sz="2000" dirty="0">
                <a:latin typeface="Gotham"/>
              </a:rPr>
              <a:t>have raised funds in </a:t>
            </a:r>
            <a:r>
              <a:rPr lang="en-GB" sz="2000" dirty="0" smtClean="0">
                <a:latin typeface="Gotham"/>
              </a:rPr>
              <a:t/>
            </a:r>
            <a:br>
              <a:rPr lang="en-GB" sz="2000" dirty="0" smtClean="0">
                <a:latin typeface="Gotham"/>
              </a:rPr>
            </a:br>
            <a:r>
              <a:rPr lang="en-GB" sz="2000" dirty="0" smtClean="0">
                <a:latin typeface="Gotham"/>
              </a:rPr>
              <a:t>Bitcoin </a:t>
            </a:r>
            <a:r>
              <a:rPr lang="en-GB" sz="2000" dirty="0">
                <a:latin typeface="Gotham"/>
              </a:rPr>
              <a:t>via the </a:t>
            </a:r>
            <a:r>
              <a:rPr lang="en-GB" sz="2000" dirty="0" smtClean="0">
                <a:latin typeface="Gotham"/>
              </a:rPr>
              <a:t>GLBSE </a:t>
            </a:r>
            <a:r>
              <a:rPr lang="en-GB" sz="2000" dirty="0">
                <a:latin typeface="Gotham"/>
              </a:rPr>
              <a:t>stock market).. </a:t>
            </a:r>
          </a:p>
          <a:p>
            <a:r>
              <a:rPr lang="en-GB" sz="2000" dirty="0">
                <a:latin typeface="Gotham"/>
              </a:rPr>
              <a:t>This shows that a lot of people believe in </a:t>
            </a:r>
            <a:r>
              <a:rPr lang="en-GB" sz="2000" dirty="0" smtClean="0">
                <a:latin typeface="Gotham"/>
              </a:rPr>
              <a:t/>
            </a:r>
            <a:br>
              <a:rPr lang="en-GB" sz="2000" dirty="0" smtClean="0">
                <a:latin typeface="Gotham"/>
              </a:rPr>
            </a:br>
            <a:r>
              <a:rPr lang="en-GB" sz="2000" dirty="0" smtClean="0">
                <a:latin typeface="Gotham"/>
              </a:rPr>
              <a:t>Coinbase and</a:t>
            </a:r>
            <a:r>
              <a:rPr lang="en-GB" sz="2000" dirty="0">
                <a:latin typeface="Gotham"/>
              </a:rPr>
              <a:t>, by proxy, Bitcoin. Some all </a:t>
            </a:r>
            <a:r>
              <a:rPr lang="en-GB" sz="2000" dirty="0" smtClean="0">
                <a:latin typeface="Gotham"/>
              </a:rPr>
              <a:t>stars</a:t>
            </a:r>
            <a:br>
              <a:rPr lang="en-GB" sz="2000" dirty="0" smtClean="0">
                <a:latin typeface="Gotham"/>
              </a:rPr>
            </a:br>
            <a:r>
              <a:rPr lang="en-GB" sz="2000" dirty="0" smtClean="0">
                <a:latin typeface="Gotham"/>
              </a:rPr>
              <a:t>like Y </a:t>
            </a:r>
            <a:r>
              <a:rPr lang="en-GB" sz="2000" dirty="0">
                <a:latin typeface="Gotham"/>
              </a:rPr>
              <a:t>Combinator, </a:t>
            </a:r>
            <a:r>
              <a:rPr lang="en-GB" sz="2000" dirty="0" smtClean="0">
                <a:latin typeface="Gotham"/>
              </a:rPr>
              <a:t> Alexis </a:t>
            </a:r>
            <a:r>
              <a:rPr lang="en-GB" sz="2000" dirty="0">
                <a:latin typeface="Gotham"/>
              </a:rPr>
              <a:t>Ohanian </a:t>
            </a:r>
            <a:r>
              <a:rPr lang="en-GB" sz="2000" dirty="0" smtClean="0">
                <a:latin typeface="Gotham"/>
              </a:rPr>
              <a:t/>
            </a:r>
            <a:br>
              <a:rPr lang="en-GB" sz="2000" dirty="0" smtClean="0">
                <a:latin typeface="Gotham"/>
              </a:rPr>
            </a:br>
            <a:r>
              <a:rPr lang="en-GB" sz="2000" dirty="0" smtClean="0">
                <a:latin typeface="Gotham"/>
              </a:rPr>
              <a:t>(</a:t>
            </a:r>
            <a:r>
              <a:rPr lang="en-GB" sz="2000" dirty="0">
                <a:latin typeface="Gotham"/>
              </a:rPr>
              <a:t>reddit co-founder</a:t>
            </a:r>
            <a:r>
              <a:rPr lang="en-GB" sz="2000" dirty="0" smtClean="0">
                <a:latin typeface="Gotham"/>
              </a:rPr>
              <a:t>), Trevor Blackwell </a:t>
            </a:r>
            <a:br>
              <a:rPr lang="en-GB" sz="2000" dirty="0" smtClean="0">
                <a:latin typeface="Gotham"/>
              </a:rPr>
            </a:br>
            <a:r>
              <a:rPr lang="en-GB" sz="2000" dirty="0" smtClean="0">
                <a:latin typeface="Gotham"/>
              </a:rPr>
              <a:t>(Anybots</a:t>
            </a:r>
            <a:r>
              <a:rPr lang="en-GB" sz="2000" dirty="0">
                <a:latin typeface="Gotham"/>
              </a:rPr>
              <a:t>, </a:t>
            </a:r>
            <a:r>
              <a:rPr lang="en-GB" sz="2000" dirty="0" smtClean="0">
                <a:latin typeface="Gotham"/>
              </a:rPr>
              <a:t>YC </a:t>
            </a:r>
            <a:r>
              <a:rPr lang="en-GB" sz="2000" dirty="0">
                <a:latin typeface="Gotham"/>
              </a:rPr>
              <a:t>co-founder) </a:t>
            </a:r>
            <a:r>
              <a:rPr lang="en-GB" sz="2000" dirty="0" smtClean="0">
                <a:latin typeface="Gotham"/>
              </a:rPr>
              <a:t>and IDG </a:t>
            </a:r>
            <a:r>
              <a:rPr lang="en-GB" sz="2000" dirty="0">
                <a:latin typeface="Gotham"/>
              </a:rPr>
              <a:t>Ventures </a:t>
            </a:r>
            <a:r>
              <a:rPr lang="en-GB" sz="2000" dirty="0" smtClean="0">
                <a:latin typeface="Gotham"/>
              </a:rPr>
              <a:t/>
            </a:r>
            <a:br>
              <a:rPr lang="en-GB" sz="2000" dirty="0" smtClean="0">
                <a:latin typeface="Gotham"/>
              </a:rPr>
            </a:br>
            <a:r>
              <a:rPr lang="en-GB" sz="2000" dirty="0" smtClean="0">
                <a:latin typeface="Gotham"/>
              </a:rPr>
              <a:t>have invested </a:t>
            </a:r>
            <a:r>
              <a:rPr lang="en-GB" sz="2000" dirty="0">
                <a:latin typeface="Gotham"/>
              </a:rPr>
              <a:t>in Coinbase. </a:t>
            </a:r>
            <a:endParaRPr lang="en-US" sz="2000" dirty="0">
              <a:solidFill>
                <a:srgbClr val="333333"/>
              </a:solidFill>
              <a:latin typeface="Gotham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291" y="1620000"/>
            <a:ext cx="254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73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Alternatives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Ripple</a:t>
            </a:r>
          </a:p>
          <a:p>
            <a:r>
              <a:rPr lang="en-US" dirty="0" smtClean="0"/>
              <a:t>Litecoin</a:t>
            </a:r>
          </a:p>
          <a:p>
            <a:r>
              <a:rPr lang="en-US" dirty="0" smtClean="0"/>
              <a:t>Peercoin</a:t>
            </a:r>
          </a:p>
          <a:p>
            <a:r>
              <a:rPr lang="en-US" dirty="0" smtClean="0"/>
              <a:t>Namecoin</a:t>
            </a:r>
          </a:p>
          <a:p>
            <a:r>
              <a:rPr lang="en-US" dirty="0" smtClean="0"/>
              <a:t>Dogecoin</a:t>
            </a:r>
          </a:p>
          <a:p>
            <a:r>
              <a:rPr lang="en-US" dirty="0" smtClean="0"/>
              <a:t>Primecoin</a:t>
            </a:r>
          </a:p>
          <a:p>
            <a:r>
              <a:rPr lang="en-US" dirty="0"/>
              <a:t>Mastercoin</a:t>
            </a:r>
            <a:endParaRPr lang="en-US" dirty="0" smtClean="0"/>
          </a:p>
          <a:p>
            <a:endParaRPr lang="en-US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2038" y="4728198"/>
            <a:ext cx="1289269" cy="1289269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58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57607" tIns="28804" rIns="57607" bIns="28804"/>
          <a:lstStyle/>
          <a:p>
            <a:pPr>
              <a:defRPr/>
            </a:pPr>
            <a:r>
              <a:rPr lang="en-US" dirty="0"/>
              <a:t>Java Currency </a:t>
            </a:r>
            <a:r>
              <a:rPr lang="en-US" dirty="0" smtClean="0"/>
              <a:t>so far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72059"/>
            <a:r>
              <a:rPr lang="en-US" altLang="de-DE" dirty="0" smtClean="0"/>
              <a:t>Monetary values are a key</a:t>
            </a:r>
            <a:r>
              <a:rPr lang="en-US" altLang="de-DE" dirty="0"/>
              <a:t> </a:t>
            </a:r>
            <a:r>
              <a:rPr lang="en-US" altLang="de-DE" dirty="0" smtClean="0"/>
              <a:t>feature to many applications.	</a:t>
            </a:r>
          </a:p>
          <a:p>
            <a:pPr marL="472059"/>
            <a:r>
              <a:rPr lang="en-US" altLang="de-DE" dirty="0" smtClean="0"/>
              <a:t>The existing</a:t>
            </a:r>
            <a:r>
              <a:rPr lang="en-US" altLang="de-DE" dirty="0"/>
              <a:t> </a:t>
            </a:r>
            <a:r>
              <a:rPr lang="en-US" alt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java.util.Currency</a:t>
            </a:r>
            <a:r>
              <a:rPr lang="en-US" altLang="de-DE" dirty="0" smtClean="0"/>
              <a:t> class is restricted to</a:t>
            </a:r>
            <a:r>
              <a:rPr lang="en-US" altLang="de-DE" dirty="0"/>
              <a:t> </a:t>
            </a:r>
            <a:r>
              <a:rPr lang="en-US" altLang="de-DE" dirty="0" smtClean="0"/>
              <a:t>representing	ISO-4217 standard currencies. Extending  is very cumbersome and poorly documented, even in Java 7 or 8.</a:t>
            </a:r>
          </a:p>
          <a:p>
            <a:pPr marL="472059"/>
            <a:r>
              <a:rPr lang="en-US" altLang="de-DE" dirty="0" smtClean="0"/>
              <a:t>No standard value type to represent a monetary amount.	</a:t>
            </a:r>
          </a:p>
          <a:p>
            <a:pPr marL="472059"/>
            <a:r>
              <a:rPr lang="en-US" altLang="de-DE" dirty="0" smtClean="0"/>
              <a:t>No support for currency arithmetic or conversion</a:t>
            </a:r>
          </a:p>
        </p:txBody>
      </p:sp>
    </p:spTree>
    <p:extLst>
      <p:ext uri="{BB962C8B-B14F-4D97-AF65-F5344CB8AC3E}">
        <p14:creationId xmlns:p14="http://schemas.microsoft.com/office/powerpoint/2010/main" val="362931753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JSR 354</a:t>
            </a:r>
            <a:r>
              <a:rPr lang="en-US" dirty="0"/>
              <a:t> – </a:t>
            </a:r>
            <a:r>
              <a:rPr lang="en-US" dirty="0" smtClean="0"/>
              <a:t>Money &amp; Currency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72059"/>
            <a:r>
              <a:rPr lang="en-US" dirty="0"/>
              <a:t>S</a:t>
            </a:r>
            <a:r>
              <a:rPr lang="en-US" dirty="0" smtClean="0"/>
              <a:t>tandard providing money and</a:t>
            </a:r>
            <a:r>
              <a:rPr lang="en-US" dirty="0"/>
              <a:t> </a:t>
            </a:r>
            <a:r>
              <a:rPr lang="en-US" dirty="0" smtClean="0"/>
              <a:t>currency API for </a:t>
            </a:r>
            <a:r>
              <a:rPr lang="en-US" b="1" dirty="0" smtClean="0"/>
              <a:t>Java</a:t>
            </a:r>
            <a:r>
              <a:rPr lang="en-US" b="1" dirty="0" smtClean="0">
                <a:latin typeface="Arial" charset="0"/>
                <a:cs typeface="Arial" charset="0"/>
              </a:rPr>
              <a:t>™</a:t>
            </a:r>
            <a:r>
              <a:rPr lang="en-US" dirty="0" smtClean="0"/>
              <a:t>, targeting</a:t>
            </a:r>
            <a:r>
              <a:rPr lang="en-US" dirty="0"/>
              <a:t> </a:t>
            </a:r>
            <a:r>
              <a:rPr lang="en-US" dirty="0" smtClean="0"/>
              <a:t>users of currencies and monetary amounts.</a:t>
            </a:r>
          </a:p>
          <a:p>
            <a:pPr marL="472059"/>
            <a:r>
              <a:rPr lang="en-US" dirty="0" smtClean="0"/>
              <a:t>The API provides support for standard ISO-4217 and Custom (e.g. </a:t>
            </a:r>
            <a:r>
              <a:rPr lang="en-US" b="1" dirty="0" smtClean="0"/>
              <a:t>Digital</a:t>
            </a:r>
            <a:r>
              <a:rPr lang="en-US" dirty="0" smtClean="0"/>
              <a:t>) currencies, as well as representation of a monetary amount.	</a:t>
            </a:r>
          </a:p>
          <a:p>
            <a:pPr marL="472059"/>
            <a:r>
              <a:rPr lang="en-US" dirty="0"/>
              <a:t>It </a:t>
            </a:r>
            <a:r>
              <a:rPr lang="en-US" dirty="0" smtClean="0"/>
              <a:t>supports</a:t>
            </a:r>
            <a:r>
              <a:rPr lang="en-US" dirty="0"/>
              <a:t> </a:t>
            </a:r>
            <a:r>
              <a:rPr lang="en-US" dirty="0" smtClean="0"/>
              <a:t>arithmetic operations, formatting, rounding and currency conversion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8101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JSR 354</a:t>
            </a:r>
            <a:r>
              <a:rPr lang="en-US" dirty="0"/>
              <a:t> – </a:t>
            </a:r>
            <a:r>
              <a:rPr lang="en-US" dirty="0" smtClean="0"/>
              <a:t>Bitcoin Provider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0825" y="1332000"/>
            <a:ext cx="8642350" cy="5337360"/>
          </a:xfrm>
        </p:spPr>
        <p:txBody>
          <a:bodyPr/>
          <a:lstStyle/>
          <a:p>
            <a:pPr marL="0" indent="0">
              <a:buNone/>
            </a:pPr>
            <a:r>
              <a:rPr lang="de-AT" sz="19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CurrencyUnit </a:t>
            </a:r>
            <a:r>
              <a:rPr lang="de-AT" sz="1900" b="1" noProof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BTC</a:t>
            </a:r>
            <a:r>
              <a:rPr lang="de-AT" sz="19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= CurrencyUnitBuilder.</a:t>
            </a:r>
            <a:r>
              <a:rPr lang="de-AT" sz="1900" i="1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of(</a:t>
            </a:r>
            <a:r>
              <a:rPr lang="de-AT" sz="1900" i="1" noProof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„BTC"</a:t>
            </a:r>
            <a:r>
              <a:rPr lang="de-AT" sz="1900" i="1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, CurrencyContextBuilder.of(BitcoinDeRateProvider.class.getSimpleName()).build())</a:t>
            </a:r>
            <a:r>
              <a:rPr lang="de-AT" sz="19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.setDefaultFractionDigits(8).build(</a:t>
            </a:r>
            <a:r>
              <a:rPr lang="de-AT" sz="1900" b="1" noProof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de-AT" sz="1900" b="1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900" b="1" noProof="1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900" b="1" noProof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19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BitcoinDeRateProvider </a:t>
            </a:r>
            <a:r>
              <a:rPr lang="en-US" sz="1900" b="1" noProof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9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9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AbstractRateProvider</a:t>
            </a:r>
            <a:r>
              <a:rPr lang="de-AT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9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de-AT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9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LoaderListener</a:t>
            </a:r>
            <a:r>
              <a:rPr lang="de-AT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9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noProof="1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900" b="1" noProof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 static final</a:t>
            </a:r>
            <a:r>
              <a:rPr lang="en-US" sz="1900" noProof="1">
                <a:latin typeface="Courier New" panose="02070309020205020404" pitchFamily="49" charset="0"/>
                <a:cs typeface="Courier New" panose="02070309020205020404" pitchFamily="49" charset="0"/>
              </a:rPr>
              <a:t> String </a:t>
            </a:r>
            <a:r>
              <a:rPr lang="en-US" sz="1900" b="1" noProof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BASE_CURR_CODE</a:t>
            </a:r>
            <a:r>
              <a:rPr lang="en-US" sz="19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noProof="1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900" noProof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"BTC</a:t>
            </a:r>
            <a:r>
              <a:rPr lang="en-US" sz="1900" noProof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9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900" noProof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900" b="1" noProof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noProof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private </a:t>
            </a:r>
            <a:r>
              <a:rPr lang="en-US" sz="1900" b="1" noProof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 final </a:t>
            </a:r>
            <a:r>
              <a:rPr lang="en-US" sz="19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RateType </a:t>
            </a:r>
            <a:r>
              <a:rPr lang="en-US" sz="1900" b="1" noProof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RATE_TYPE</a:t>
            </a:r>
            <a:r>
              <a:rPr lang="en-US" sz="1900" noProof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900" b="1" noProof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DEFERRED</a:t>
            </a:r>
            <a:r>
              <a:rPr lang="en-US" sz="19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9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900" b="1" noProof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 static final </a:t>
            </a:r>
            <a:r>
              <a:rPr lang="en-US" sz="19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900" b="1" noProof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PROVIDER_URL</a:t>
            </a:r>
            <a:r>
              <a:rPr lang="en-US" sz="19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900" noProof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"https://bitcoinapi.de/v1</a:t>
            </a:r>
            <a:r>
              <a:rPr lang="en-US" sz="19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/${</a:t>
            </a:r>
            <a:r>
              <a:rPr lang="en-US" sz="19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YOUR_API_KEY}/rate.json</a:t>
            </a:r>
            <a:r>
              <a:rPr lang="en-US" sz="19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9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9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 final </a:t>
            </a:r>
            <a:r>
              <a:rPr lang="en-US" sz="19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ProviderContext </a:t>
            </a:r>
            <a:r>
              <a:rPr lang="en-US" sz="1900" b="1" noProof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en-US" sz="1900" noProof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9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ProviderContextBuilder.of</a:t>
            </a:r>
            <a:r>
              <a:rPr lang="en-US" sz="1900" noProof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("Bitcoin.de", </a:t>
            </a:r>
            <a:r>
              <a:rPr lang="en-US" sz="1900" b="1" noProof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RATE_TYPE</a:t>
            </a:r>
            <a:r>
              <a:rPr lang="en-US" sz="1900" noProof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900" noProof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.</a:t>
            </a:r>
            <a:r>
              <a:rPr lang="en-US" sz="19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set(</a:t>
            </a:r>
            <a:r>
              <a:rPr lang="en-US" sz="1900" noProof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"providerDescription", “Bitcoin.de").</a:t>
            </a:r>
            <a:r>
              <a:rPr lang="en-US" sz="19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900" noProof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("days"</a:t>
            </a:r>
            <a:r>
              <a:rPr lang="en-US" sz="19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900" noProof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1).build();</a:t>
            </a:r>
          </a:p>
          <a:p>
            <a:pPr marL="0" indent="0">
              <a:buNone/>
            </a:pP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</a:p>
        </p:txBody>
      </p:sp>
    </p:spTree>
    <p:extLst>
      <p:ext uri="{BB962C8B-B14F-4D97-AF65-F5344CB8AC3E}">
        <p14:creationId xmlns:p14="http://schemas.microsoft.com/office/powerpoint/2010/main" val="380587822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JSR 354</a:t>
            </a:r>
            <a:r>
              <a:rPr lang="en-US" dirty="0"/>
              <a:t> – </a:t>
            </a:r>
            <a:r>
              <a:rPr lang="en-US" dirty="0" smtClean="0"/>
              <a:t>Exchange Rate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0825" y="1332000"/>
            <a:ext cx="8642350" cy="5400600"/>
          </a:xfrm>
        </p:spPr>
        <p:txBody>
          <a:bodyPr/>
          <a:lstStyle/>
          <a:p>
            <a:pPr marL="0" indent="0">
              <a:buNone/>
            </a:pPr>
            <a:r>
              <a:rPr lang="en-US" sz="1700" b="1" noProof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7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ExchangeRate getExchangeRate(</a:t>
            </a:r>
            <a:r>
              <a:rPr lang="de-AT" sz="17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ConversionQuery query</a:t>
            </a:r>
            <a:r>
              <a:rPr lang="en-US" sz="17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sz="1700" noProof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CurrencyUnit </a:t>
            </a:r>
            <a:r>
              <a:rPr lang="en-US" sz="1700" noProof="1">
                <a:latin typeface="Courier New" panose="02070309020205020404" pitchFamily="49" charset="0"/>
                <a:cs typeface="Courier New" panose="02070309020205020404" pitchFamily="49" charset="0"/>
              </a:rPr>
              <a:t>base = </a:t>
            </a:r>
            <a:r>
              <a:rPr lang="en-US" sz="17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query.getBaseCurrency</a:t>
            </a:r>
            <a:r>
              <a:rPr lang="en-US" sz="1700" noProof="1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700" noProof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CurrencyUnit </a:t>
            </a:r>
            <a:r>
              <a:rPr lang="en-US" sz="1700" noProof="1">
                <a:latin typeface="Courier New" panose="02070309020205020404" pitchFamily="49" charset="0"/>
                <a:cs typeface="Courier New" panose="02070309020205020404" pitchFamily="49" charset="0"/>
              </a:rPr>
              <a:t>term = </a:t>
            </a:r>
            <a:r>
              <a:rPr lang="en-US" sz="17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query.getCurrency</a:t>
            </a:r>
            <a:r>
              <a:rPr lang="en-US" sz="1700" noProof="1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700" noProof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Long </a:t>
            </a:r>
            <a:r>
              <a:rPr lang="en-US" sz="1700" noProof="1">
                <a:latin typeface="Courier New" panose="02070309020205020404" pitchFamily="49" charset="0"/>
                <a:cs typeface="Courier New" panose="02070309020205020404" pitchFamily="49" charset="0"/>
              </a:rPr>
              <a:t>timestamp = </a:t>
            </a:r>
            <a:r>
              <a:rPr lang="en-US" sz="17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query.getTimestampMillis</a:t>
            </a:r>
            <a:r>
              <a:rPr lang="en-US" sz="1700" noProof="1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700" noProof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noProof="1" smtClean="0">
                <a:solidFill>
                  <a:srgbClr val="00994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700" noProof="1">
                <a:solidFill>
                  <a:srgbClr val="00994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Conversion base as derived rate: base -&gt; </a:t>
            </a:r>
            <a:r>
              <a:rPr lang="en-US" sz="1700" noProof="1" smtClean="0">
                <a:solidFill>
                  <a:srgbClr val="00994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BTC -&gt; </a:t>
            </a:r>
            <a:r>
              <a:rPr lang="en-US" sz="1700" noProof="1">
                <a:solidFill>
                  <a:srgbClr val="00994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term</a:t>
            </a:r>
          </a:p>
          <a:p>
            <a:pPr marL="0" indent="0">
              <a:buNone/>
            </a:pPr>
            <a:r>
              <a:rPr lang="en-US" sz="1700" noProof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7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ExchangeRate </a:t>
            </a:r>
            <a:r>
              <a:rPr lang="en-US" sz="1700" noProof="1">
                <a:latin typeface="Courier New" panose="02070309020205020404" pitchFamily="49" charset="0"/>
                <a:cs typeface="Courier New" panose="02070309020205020404" pitchFamily="49" charset="0"/>
              </a:rPr>
              <a:t>rate1 = getExchangeRateInternal(base,  </a:t>
            </a:r>
            <a:r>
              <a:rPr lang="en-US" sz="17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	MonetaryCurrencies.getCurrency(</a:t>
            </a:r>
            <a:r>
              <a:rPr lang="en-US" sz="1800" b="1" noProof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BASE_CURR_CODE</a:t>
            </a:r>
            <a:r>
              <a:rPr lang="en-US" sz="17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n-US" sz="1700" noProof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noProof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7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ExchangeRate </a:t>
            </a:r>
            <a:r>
              <a:rPr lang="en-US" sz="1700" noProof="1">
                <a:latin typeface="Courier New" panose="02070309020205020404" pitchFamily="49" charset="0"/>
                <a:cs typeface="Courier New" panose="02070309020205020404" pitchFamily="49" charset="0"/>
              </a:rPr>
              <a:t>rate2 </a:t>
            </a:r>
            <a:r>
              <a:rPr lang="en-US" sz="17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= 	getExchangeRateInternal(MonetaryCurrencies.getCurrency(</a:t>
            </a:r>
            <a:r>
              <a:rPr lang="en-US" sz="1800" b="1" noProof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BASE_CURR_CODE</a:t>
            </a:r>
            <a:r>
              <a:rPr lang="en-US" sz="17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700" noProof="1">
                <a:latin typeface="Courier New" panose="02070309020205020404" pitchFamily="49" charset="0"/>
                <a:cs typeface="Courier New" panose="02070309020205020404" pitchFamily="49" charset="0"/>
              </a:rPr>
              <a:t>term);</a:t>
            </a:r>
          </a:p>
          <a:p>
            <a:pPr marL="0" indent="0">
              <a:buNone/>
            </a:pPr>
            <a:r>
              <a:rPr lang="en-US" sz="1700" noProof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7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if(Objects.nonNull(rate1</a:t>
            </a:r>
            <a:r>
              <a:rPr lang="en-US" sz="1700" noProof="1">
                <a:latin typeface="Courier New" panose="02070309020205020404" pitchFamily="49" charset="0"/>
                <a:cs typeface="Courier New" panose="02070309020205020404" pitchFamily="49" charset="0"/>
              </a:rPr>
              <a:t>) &amp;&amp; Objects.nonNull(rate2)){</a:t>
            </a:r>
          </a:p>
          <a:p>
            <a:pPr marL="0" indent="0">
              <a:buNone/>
            </a:pPr>
            <a:r>
              <a:rPr lang="en-US" sz="1700" noProof="1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7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builder.setFactor(multiply(rate1.getFactor</a:t>
            </a:r>
            <a:r>
              <a:rPr lang="en-US" sz="1700" noProof="1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7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		rate2.getFactor</a:t>
            </a:r>
            <a:r>
              <a:rPr lang="en-US" sz="1700" noProof="1">
                <a:latin typeface="Courier New" panose="02070309020205020404" pitchFamily="49" charset="0"/>
                <a:cs typeface="Courier New" panose="02070309020205020404" pitchFamily="49" charset="0"/>
              </a:rPr>
              <a:t>()));</a:t>
            </a:r>
          </a:p>
          <a:p>
            <a:pPr marL="0" indent="0">
              <a:buNone/>
            </a:pPr>
            <a:r>
              <a:rPr lang="en-US" sz="1700" noProof="1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7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builder.setRateChain(rate1</a:t>
            </a:r>
            <a:r>
              <a:rPr lang="en-US" sz="1700" noProof="1">
                <a:latin typeface="Courier New" panose="02070309020205020404" pitchFamily="49" charset="0"/>
                <a:cs typeface="Courier New" panose="02070309020205020404" pitchFamily="49" charset="0"/>
              </a:rPr>
              <a:t>, rate2);</a:t>
            </a:r>
          </a:p>
          <a:p>
            <a:pPr marL="0" indent="0">
              <a:buNone/>
            </a:pPr>
            <a:r>
              <a:rPr lang="en-US" sz="1700" noProof="1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700" b="1" noProof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7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noProof="1">
                <a:latin typeface="Courier New" panose="02070309020205020404" pitchFamily="49" charset="0"/>
                <a:cs typeface="Courier New" panose="02070309020205020404" pitchFamily="49" charset="0"/>
              </a:rPr>
              <a:t>builder.build</a:t>
            </a:r>
            <a:r>
              <a:rPr lang="en-US" sz="17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7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  <a:endParaRPr lang="en-US" sz="1700" noProof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noProof="1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700" noProof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47125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Discussion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4572001" y="5493042"/>
            <a:ext cx="314324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4000" dirty="0">
                <a:solidFill>
                  <a:schemeClr val="accent1"/>
                </a:solidFill>
                <a:latin typeface="Gotham"/>
                <a:ea typeface="Gill Sans" charset="0"/>
                <a:cs typeface="Gill Sans" charset="0"/>
              </a:rPr>
              <a:t>Let’s Talk...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366837"/>
            <a:ext cx="62865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7944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15293" y="1485000"/>
            <a:ext cx="7636669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5906" tIns="44671" rIns="85906" bIns="44671"/>
          <a:lstStyle/>
          <a:p>
            <a:pPr marL="432054" indent="-432054">
              <a:buFont typeface="Arial" pitchFamily="34" charset="0"/>
              <a:buChar char="•"/>
              <a:tabLst>
                <a:tab pos="0" algn="l"/>
                <a:tab pos="725824" algn="l"/>
                <a:tab pos="1453163" algn="l"/>
                <a:tab pos="2182017" algn="l"/>
                <a:tab pos="2907841" algn="l"/>
                <a:tab pos="3635180" algn="l"/>
                <a:tab pos="4364033" algn="l"/>
                <a:tab pos="5089858" algn="l"/>
                <a:tab pos="5817196" algn="l"/>
                <a:tab pos="6546050" algn="l"/>
                <a:tab pos="7271875" algn="l"/>
                <a:tab pos="7999213" algn="l"/>
                <a:tab pos="8728067" algn="l"/>
                <a:tab pos="9453891" algn="l"/>
                <a:tab pos="10181230" algn="l"/>
              </a:tabLst>
              <a:defRPr/>
            </a:pPr>
            <a:endParaRPr lang="en-GB" sz="3200" dirty="0" smtClean="0">
              <a:latin typeface="Gotham"/>
            </a:endParaRPr>
          </a:p>
          <a:p>
            <a:pPr marL="432054" indent="-432054">
              <a:buFont typeface="Arial" pitchFamily="34" charset="0"/>
              <a:buChar char="•"/>
              <a:tabLst>
                <a:tab pos="0" algn="l"/>
                <a:tab pos="725824" algn="l"/>
                <a:tab pos="1453163" algn="l"/>
                <a:tab pos="2182017" algn="l"/>
                <a:tab pos="2907841" algn="l"/>
                <a:tab pos="3635180" algn="l"/>
                <a:tab pos="4364033" algn="l"/>
                <a:tab pos="5089858" algn="l"/>
                <a:tab pos="5817196" algn="l"/>
                <a:tab pos="6546050" algn="l"/>
                <a:tab pos="7271875" algn="l"/>
                <a:tab pos="7999213" algn="l"/>
                <a:tab pos="8728067" algn="l"/>
                <a:tab pos="9453891" algn="l"/>
                <a:tab pos="10181230" algn="l"/>
              </a:tabLst>
              <a:defRPr/>
            </a:pPr>
            <a:r>
              <a:rPr lang="en-GB" sz="3200" dirty="0" smtClean="0">
                <a:latin typeface="Gotham"/>
              </a:rPr>
              <a:t>Bitcoin:</a:t>
            </a:r>
          </a:p>
          <a:p>
            <a:pPr marL="432054" indent="-432054">
              <a:buFont typeface="Arial" pitchFamily="34" charset="0"/>
              <a:buChar char="•"/>
              <a:tabLst>
                <a:tab pos="0" algn="l"/>
                <a:tab pos="725824" algn="l"/>
                <a:tab pos="1453163" algn="l"/>
                <a:tab pos="2182017" algn="l"/>
                <a:tab pos="2907841" algn="l"/>
                <a:tab pos="3635180" algn="l"/>
                <a:tab pos="4364033" algn="l"/>
                <a:tab pos="5089858" algn="l"/>
                <a:tab pos="5817196" algn="l"/>
                <a:tab pos="6546050" algn="l"/>
                <a:tab pos="7271875" algn="l"/>
                <a:tab pos="7999213" algn="l"/>
                <a:tab pos="8728067" algn="l"/>
                <a:tab pos="9453891" algn="l"/>
                <a:tab pos="10181230" algn="l"/>
              </a:tabLst>
              <a:defRPr/>
            </a:pPr>
            <a:r>
              <a:rPr lang="en-GB" sz="3200" dirty="0" smtClean="0">
                <a:latin typeface="Gotham"/>
                <a:hlinkClick r:id="rId3"/>
              </a:rPr>
              <a:t>http://www.bitcoin.org</a:t>
            </a:r>
            <a:endParaRPr lang="en-GB" sz="3200" dirty="0" smtClean="0">
              <a:latin typeface="Gotham"/>
            </a:endParaRPr>
          </a:p>
          <a:p>
            <a:pPr marL="432054" indent="-432054">
              <a:buFont typeface="Arial" pitchFamily="34" charset="0"/>
              <a:buChar char="•"/>
              <a:tabLst>
                <a:tab pos="0" algn="l"/>
                <a:tab pos="725824" algn="l"/>
                <a:tab pos="1453163" algn="l"/>
                <a:tab pos="2182017" algn="l"/>
                <a:tab pos="2907841" algn="l"/>
                <a:tab pos="3635180" algn="l"/>
                <a:tab pos="4364033" algn="l"/>
                <a:tab pos="5089858" algn="l"/>
                <a:tab pos="5817196" algn="l"/>
                <a:tab pos="6546050" algn="l"/>
                <a:tab pos="7271875" algn="l"/>
                <a:tab pos="7999213" algn="l"/>
                <a:tab pos="8728067" algn="l"/>
                <a:tab pos="9453891" algn="l"/>
                <a:tab pos="10181230" algn="l"/>
              </a:tabLst>
              <a:defRPr/>
            </a:pPr>
            <a:r>
              <a:rPr lang="en-GB" sz="3200" dirty="0" smtClean="0">
                <a:latin typeface="Gotham"/>
              </a:rPr>
              <a:t>JavaMoney</a:t>
            </a:r>
            <a:r>
              <a:rPr lang="en-US" sz="3200" dirty="0" smtClean="0"/>
              <a:t> </a:t>
            </a:r>
            <a:r>
              <a:rPr lang="en-US" sz="3200" dirty="0"/>
              <a:t>– </a:t>
            </a:r>
            <a:r>
              <a:rPr lang="en-GB" sz="3200" dirty="0" smtClean="0">
                <a:latin typeface="Gotham"/>
              </a:rPr>
              <a:t>JSR-354</a:t>
            </a:r>
          </a:p>
          <a:p>
            <a:pPr marL="432054" indent="-432054">
              <a:buFont typeface="Arial" pitchFamily="34" charset="0"/>
              <a:buChar char="•"/>
              <a:tabLst>
                <a:tab pos="0" algn="l"/>
                <a:tab pos="725824" algn="l"/>
                <a:tab pos="1453163" algn="l"/>
                <a:tab pos="2182017" algn="l"/>
                <a:tab pos="2907841" algn="l"/>
                <a:tab pos="3635180" algn="l"/>
                <a:tab pos="4364033" algn="l"/>
                <a:tab pos="5089858" algn="l"/>
                <a:tab pos="5817196" algn="l"/>
                <a:tab pos="6546050" algn="l"/>
                <a:tab pos="7271875" algn="l"/>
                <a:tab pos="7999213" algn="l"/>
                <a:tab pos="8728067" algn="l"/>
                <a:tab pos="9453891" algn="l"/>
                <a:tab pos="10181230" algn="l"/>
              </a:tabLst>
              <a:defRPr/>
            </a:pPr>
            <a:r>
              <a:rPr lang="en-GB" sz="3200" dirty="0" smtClean="0">
                <a:latin typeface="Gotham"/>
                <a:hlinkClick r:id="rId4"/>
              </a:rPr>
              <a:t>http://javamoney.org</a:t>
            </a:r>
            <a:endParaRPr lang="en-GB" sz="3200" dirty="0" smtClean="0">
              <a:latin typeface="Gotham"/>
            </a:endParaRPr>
          </a:p>
          <a:p>
            <a:pPr marL="432054" indent="-432054">
              <a:buFont typeface="Arial" pitchFamily="34" charset="0"/>
              <a:buChar char="•"/>
              <a:tabLst>
                <a:tab pos="0" algn="l"/>
                <a:tab pos="725824" algn="l"/>
                <a:tab pos="1453163" algn="l"/>
                <a:tab pos="2182017" algn="l"/>
                <a:tab pos="2907841" algn="l"/>
                <a:tab pos="3635180" algn="l"/>
                <a:tab pos="4364033" algn="l"/>
                <a:tab pos="5089858" algn="l"/>
                <a:tab pos="5817196" algn="l"/>
                <a:tab pos="6546050" algn="l"/>
                <a:tab pos="7271875" algn="l"/>
                <a:tab pos="7999213" algn="l"/>
                <a:tab pos="8728067" algn="l"/>
                <a:tab pos="9453891" algn="l"/>
                <a:tab pos="10181230" algn="l"/>
              </a:tabLst>
              <a:defRPr/>
            </a:pPr>
            <a:r>
              <a:rPr lang="en-GB" sz="3200" dirty="0">
                <a:latin typeface="Gotham"/>
              </a:rPr>
              <a:t>Bitcoin Wiki: </a:t>
            </a:r>
            <a:r>
              <a:rPr lang="en-GB" sz="3200" dirty="0">
                <a:latin typeface="Gotham"/>
                <a:hlinkClick r:id="rId5"/>
              </a:rPr>
              <a:t>https://</a:t>
            </a:r>
            <a:r>
              <a:rPr lang="en-GB" sz="3200" dirty="0" smtClean="0">
                <a:latin typeface="Gotham"/>
                <a:hlinkClick r:id="rId5"/>
              </a:rPr>
              <a:t>en.bitcoin.it/wiki/Main_Page</a:t>
            </a:r>
            <a:endParaRPr lang="en-GB" sz="3200" dirty="0" smtClean="0">
              <a:latin typeface="Gotham"/>
            </a:endParaRPr>
          </a:p>
          <a:p>
            <a:pPr marL="432054" indent="-432054">
              <a:buFont typeface="Arial" pitchFamily="34" charset="0"/>
              <a:buChar char="•"/>
              <a:tabLst>
                <a:tab pos="0" algn="l"/>
                <a:tab pos="725824" algn="l"/>
                <a:tab pos="1453163" algn="l"/>
                <a:tab pos="2182017" algn="l"/>
                <a:tab pos="2907841" algn="l"/>
                <a:tab pos="3635180" algn="l"/>
                <a:tab pos="4364033" algn="l"/>
                <a:tab pos="5089858" algn="l"/>
                <a:tab pos="5817196" algn="l"/>
                <a:tab pos="6546050" algn="l"/>
                <a:tab pos="7271875" algn="l"/>
                <a:tab pos="7999213" algn="l"/>
                <a:tab pos="8728067" algn="l"/>
                <a:tab pos="9453891" algn="l"/>
                <a:tab pos="10181230" algn="l"/>
              </a:tabLst>
              <a:defRPr/>
            </a:pPr>
            <a:r>
              <a:rPr lang="en-GB" sz="3200" dirty="0" smtClean="0">
                <a:latin typeface="Gotham"/>
              </a:rPr>
              <a:t>Payward:</a:t>
            </a:r>
          </a:p>
          <a:p>
            <a:pPr marL="432054" indent="-432054">
              <a:buFont typeface="Arial" pitchFamily="34" charset="0"/>
              <a:buChar char="•"/>
              <a:tabLst>
                <a:tab pos="0" algn="l"/>
                <a:tab pos="725824" algn="l"/>
                <a:tab pos="1453163" algn="l"/>
                <a:tab pos="2182017" algn="l"/>
                <a:tab pos="2907841" algn="l"/>
                <a:tab pos="3635180" algn="l"/>
                <a:tab pos="4364033" algn="l"/>
                <a:tab pos="5089858" algn="l"/>
                <a:tab pos="5817196" algn="l"/>
                <a:tab pos="6546050" algn="l"/>
                <a:tab pos="7271875" algn="l"/>
                <a:tab pos="7999213" algn="l"/>
                <a:tab pos="8728067" algn="l"/>
                <a:tab pos="9453891" algn="l"/>
                <a:tab pos="10181230" algn="l"/>
              </a:tabLst>
              <a:defRPr/>
            </a:pPr>
            <a:r>
              <a:rPr lang="en-GB" sz="3200" dirty="0">
                <a:latin typeface="Gotham"/>
                <a:hlinkClick r:id="rId6"/>
              </a:rPr>
              <a:t>http://payward.com</a:t>
            </a:r>
            <a:r>
              <a:rPr lang="en-GB" sz="3200" dirty="0" smtClean="0">
                <a:latin typeface="Gotham"/>
                <a:hlinkClick r:id="rId6"/>
              </a:rPr>
              <a:t>/</a:t>
            </a:r>
            <a:endParaRPr lang="en-GB" sz="3200" dirty="0" smtClean="0">
              <a:latin typeface="Gotham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Links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1852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936431"/>
            <a:ext cx="5905500" cy="2571750"/>
          </a:xfrm>
          <a:prstGeom prst="rect">
            <a:avLst/>
          </a:prstGeom>
        </p:spPr>
      </p:pic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250031" y="1692982"/>
            <a:ext cx="8429625" cy="1419225"/>
          </a:xfrm>
        </p:spPr>
        <p:txBody>
          <a:bodyPr/>
          <a:lstStyle/>
          <a:p>
            <a:pPr eaLnBrk="1" hangingPunct="1"/>
            <a:r>
              <a:rPr lang="en-US" sz="5000" cap="all" dirty="0" smtClean="0"/>
              <a:t>Digital</a:t>
            </a:r>
            <a:r>
              <a:rPr lang="en-US" sz="5000" dirty="0" smtClean="0"/>
              <a:t> CURRENCIES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66723552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What is Local Money?</a:t>
            </a:r>
            <a:endParaRPr lang="nl-NL" dirty="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Thousands </a:t>
            </a:r>
            <a:r>
              <a:rPr lang="nl-NL" dirty="0" smtClean="0"/>
              <a:t>of projects </a:t>
            </a:r>
            <a:r>
              <a:rPr lang="nl-NL" dirty="0"/>
              <a:t>worldwide </a:t>
            </a:r>
            <a:r>
              <a:rPr lang="nl-NL" dirty="0" smtClean="0"/>
              <a:t>use their own</a:t>
            </a:r>
            <a:r>
              <a:rPr lang="nl-NL" dirty="0"/>
              <a:t>, local </a:t>
            </a:r>
            <a:r>
              <a:rPr lang="nl-NL" dirty="0" smtClean="0"/>
              <a:t>currencies</a:t>
            </a:r>
            <a:endParaRPr lang="nl-NL" dirty="0"/>
          </a:p>
          <a:p>
            <a:r>
              <a:rPr lang="nl-NL" dirty="0"/>
              <a:t>Can only be used within certain area: neighbourhood, city, region</a:t>
            </a:r>
          </a:p>
          <a:p>
            <a:r>
              <a:rPr lang="nl-NL" dirty="0"/>
              <a:t>No replacement of national currency, but complementary</a:t>
            </a:r>
          </a:p>
          <a:p>
            <a:r>
              <a:rPr lang="nl-NL" dirty="0"/>
              <a:t>Some local currencies: no exchange for </a:t>
            </a:r>
            <a:r>
              <a:rPr lang="nl-NL" dirty="0" smtClean="0"/>
              <a:t>a national currency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420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 Trade </a:t>
            </a:r>
            <a:r>
              <a:rPr lang="nl-NL" dirty="0" smtClean="0"/>
              <a:t>Organisation</a:t>
            </a:r>
            <a:endParaRPr lang="nl-NL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2559" y="1160748"/>
            <a:ext cx="7086600" cy="3657600"/>
          </a:xfrm>
        </p:spPr>
        <p:txBody>
          <a:bodyPr/>
          <a:lstStyle/>
          <a:p>
            <a:pPr>
              <a:buFontTx/>
              <a:buNone/>
            </a:pPr>
            <a:endParaRPr lang="pt-PT" dirty="0" smtClean="0"/>
          </a:p>
          <a:p>
            <a:pPr>
              <a:buFontTx/>
              <a:buNone/>
            </a:pPr>
            <a:r>
              <a:rPr lang="pt-PT" dirty="0" smtClean="0"/>
              <a:t>The </a:t>
            </a:r>
            <a:r>
              <a:rPr lang="pt-PT" dirty="0"/>
              <a:t>Social Trade Organization </a:t>
            </a:r>
            <a:r>
              <a:rPr lang="pt-PT" dirty="0" smtClean="0"/>
              <a:t>(STRO) was </a:t>
            </a:r>
            <a:r>
              <a:rPr lang="pt-PT" dirty="0"/>
              <a:t>founded in </a:t>
            </a:r>
            <a:r>
              <a:rPr lang="pt-PT" dirty="0" smtClean="0"/>
              <a:t>1970 based </a:t>
            </a:r>
            <a:r>
              <a:rPr lang="pt-PT" dirty="0"/>
              <a:t>in Utrecht, The </a:t>
            </a:r>
            <a:r>
              <a:rPr lang="pt-PT" dirty="0" smtClean="0"/>
              <a:t>Netherlands</a:t>
            </a:r>
            <a:endParaRPr lang="pt-PT" dirty="0"/>
          </a:p>
          <a:p>
            <a:pPr>
              <a:buFontTx/>
              <a:buNone/>
            </a:pPr>
            <a:r>
              <a:rPr lang="pt-PT" dirty="0"/>
              <a:t>Mission:</a:t>
            </a:r>
          </a:p>
          <a:p>
            <a:pPr>
              <a:buFontTx/>
              <a:buNone/>
            </a:pPr>
            <a:r>
              <a:rPr lang="en-US" i="1" dirty="0"/>
              <a:t>“to research, experiment and implement innovative</a:t>
            </a:r>
          </a:p>
          <a:p>
            <a:pPr>
              <a:buFontTx/>
              <a:buNone/>
            </a:pPr>
            <a:r>
              <a:rPr lang="en-US" i="1" dirty="0"/>
              <a:t>sustainable economic structures made to suit </a:t>
            </a:r>
            <a:r>
              <a:rPr lang="en-US" i="1" dirty="0" smtClean="0"/>
              <a:t>local economies</a:t>
            </a:r>
            <a:r>
              <a:rPr lang="en-US" i="1" dirty="0"/>
              <a:t>.”</a:t>
            </a:r>
          </a:p>
          <a:p>
            <a:pPr>
              <a:buFontTx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275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Local Money – </a:t>
            </a:r>
            <a:r>
              <a:rPr lang="nl-NL" dirty="0" smtClean="0"/>
              <a:t>Paper</a:t>
            </a:r>
            <a:endParaRPr lang="nl-NL" dirty="0"/>
          </a:p>
        </p:txBody>
      </p:sp>
      <p:pic>
        <p:nvPicPr>
          <p:cNvPr id="259077" name="Picture 5" descr="DSCN22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1" y="2714710"/>
            <a:ext cx="4608513" cy="347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1"/>
            <a:ext cx="8229600" cy="240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Other local currencies: exchange for national currency or goods</a:t>
            </a:r>
          </a:p>
        </p:txBody>
      </p:sp>
    </p:spTree>
    <p:extLst>
      <p:ext uri="{BB962C8B-B14F-4D97-AF65-F5344CB8AC3E}">
        <p14:creationId xmlns:p14="http://schemas.microsoft.com/office/powerpoint/2010/main" val="395165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Local Money – </a:t>
            </a:r>
            <a:r>
              <a:rPr lang="nl-NL" dirty="0" smtClean="0"/>
              <a:t>Digital</a:t>
            </a:r>
            <a:endParaRPr lang="nl-NL" dirty="0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STRO's open source software for </a:t>
            </a:r>
            <a:r>
              <a:rPr lang="en-CA" dirty="0" smtClean="0"/>
              <a:t>administration </a:t>
            </a:r>
            <a:r>
              <a:rPr lang="en-CA" dirty="0"/>
              <a:t>and operation of Transaction Networks</a:t>
            </a:r>
          </a:p>
          <a:p>
            <a:r>
              <a:rPr lang="en-CA" dirty="0"/>
              <a:t>For </a:t>
            </a:r>
            <a:r>
              <a:rPr lang="en-CA" dirty="0" smtClean="0"/>
              <a:t>users </a:t>
            </a:r>
            <a:r>
              <a:rPr lang="en-CA" dirty="0"/>
              <a:t>it </a:t>
            </a:r>
            <a:r>
              <a:rPr lang="en-CA" dirty="0" smtClean="0"/>
              <a:t>works </a:t>
            </a:r>
            <a:r>
              <a:rPr lang="en-CA" dirty="0"/>
              <a:t>like online banking software, allowing transfers between accounts through Web, cards and SMS</a:t>
            </a:r>
          </a:p>
          <a:p>
            <a:r>
              <a:rPr lang="en-CA" dirty="0" smtClean="0"/>
              <a:t>Provides functions </a:t>
            </a:r>
            <a:r>
              <a:rPr lang="en-CA" dirty="0"/>
              <a:t>of social networks and online market </a:t>
            </a:r>
            <a:r>
              <a:rPr lang="en-CA" dirty="0" smtClean="0"/>
              <a:t>places</a:t>
            </a:r>
          </a:p>
          <a:p>
            <a:r>
              <a:rPr lang="en-CA" dirty="0" smtClean="0"/>
              <a:t>Built with </a:t>
            </a:r>
            <a:r>
              <a:rPr lang="en-CA" b="1" dirty="0" smtClean="0">
                <a:solidFill>
                  <a:schemeClr val="accent1"/>
                </a:solidFill>
              </a:rPr>
              <a:t>Java </a:t>
            </a:r>
            <a:endParaRPr lang="en-CA" b="1" dirty="0" smtClean="0">
              <a:solidFill>
                <a:schemeClr val="accent1"/>
              </a:solidFill>
            </a:endParaRPr>
          </a:p>
          <a:p>
            <a:r>
              <a:rPr lang="en-CA" dirty="0" smtClean="0"/>
              <a:t>Website: </a:t>
            </a:r>
            <a:r>
              <a:rPr lang="da-DK" dirty="0">
                <a:hlinkClick r:id="rId2"/>
              </a:rPr>
              <a:t>http://www.cyclos.org/</a:t>
            </a:r>
            <a:endParaRPr lang="en-CA" dirty="0"/>
          </a:p>
          <a:p>
            <a:endParaRPr lang="nl-NL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941168"/>
            <a:ext cx="717460" cy="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0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Local </a:t>
            </a:r>
            <a:r>
              <a:rPr lang="nl-NL" dirty="0" smtClean="0"/>
              <a:t>Money – Brixton to Bristol</a:t>
            </a:r>
            <a:endParaRPr lang="nl-NL" dirty="0"/>
          </a:p>
        </p:txBody>
      </p:sp>
      <p:pic>
        <p:nvPicPr>
          <p:cNvPr id="259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051" y="2909287"/>
            <a:ext cx="4608513" cy="3081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1"/>
            <a:ext cx="8229600" cy="240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otham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</a:t>
            </a:r>
            <a:r>
              <a:rPr lang="en-US" dirty="0" smtClean="0"/>
              <a:t>bjective </a:t>
            </a:r>
            <a:r>
              <a:rPr lang="en-US" dirty="0"/>
              <a:t>is to encourage people to spend </a:t>
            </a:r>
            <a:r>
              <a:rPr lang="en-US" dirty="0" smtClean="0"/>
              <a:t>more money </a:t>
            </a:r>
            <a:r>
              <a:rPr lang="en-US" dirty="0"/>
              <a:t>with local </a:t>
            </a:r>
            <a:r>
              <a:rPr lang="en-US" dirty="0" smtClean="0"/>
              <a:t>businesses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9998" y="5162465"/>
            <a:ext cx="1800225" cy="692944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2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Facebook Credits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38"/>
              </a:spcBef>
            </a:pPr>
            <a:r>
              <a:rPr lang="en-GB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Facebook Credits are a virtual currency you can use to buy virtual goods in any games or apps of the Facebook platform that accept payments. </a:t>
            </a:r>
            <a:r>
              <a:rPr lang="en-GB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GB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GB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You </a:t>
            </a:r>
            <a:r>
              <a:rPr lang="en-GB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can purchase Facebook Credits directly from within an app using your credit card, PayPal, mobile phone and many other local payment methods</a:t>
            </a:r>
            <a:r>
              <a:rPr lang="en-GB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.</a:t>
            </a:r>
            <a:br>
              <a:rPr lang="en-GB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GB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GB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dirty="0"/>
              <a:t>► </a:t>
            </a:r>
            <a:r>
              <a:rPr lang="en-US" dirty="0" smtClean="0"/>
              <a:t>Hence </a:t>
            </a:r>
            <a:r>
              <a:rPr lang="en-US" dirty="0"/>
              <a:t>any </a:t>
            </a:r>
            <a:r>
              <a:rPr lang="en-US" dirty="0" smtClean="0"/>
              <a:t>purchase </a:t>
            </a:r>
            <a:r>
              <a:rPr lang="en-US" dirty="0"/>
              <a:t>is practically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conversion</a:t>
            </a:r>
            <a:r>
              <a:rPr lang="en-US" dirty="0" smtClean="0"/>
              <a:t>, similar </a:t>
            </a:r>
            <a:r>
              <a:rPr lang="en-US" dirty="0"/>
              <a:t>to travelling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abroad</a:t>
            </a:r>
            <a:endParaRPr lang="en-US" dirty="0"/>
          </a:p>
          <a:p>
            <a:pPr marL="0" indent="0">
              <a:lnSpc>
                <a:spcPct val="80000"/>
              </a:lnSpc>
              <a:spcBef>
                <a:spcPts val="638"/>
              </a:spcBef>
              <a:buNone/>
            </a:pPr>
            <a:r>
              <a:rPr lang="en-GB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GB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endParaRPr lang="en-US" sz="23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08164" y="4726802"/>
            <a:ext cx="1520190" cy="1456487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56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vaOne Template">
  <a:themeElements>
    <a:clrScheme name="modelo_open4educ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modelo_open4educ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_open4educ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JavaOne Template</Template>
  <TotalTime>0</TotalTime>
  <Words>787</Words>
  <Application>Microsoft Office PowerPoint</Application>
  <PresentationFormat>Bildschirmpräsentation (4:3)</PresentationFormat>
  <Paragraphs>129</Paragraphs>
  <Slides>28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JavaOne Template</vt:lpstr>
      <vt:lpstr>PowerPoint-Präsentation</vt:lpstr>
      <vt:lpstr>Speakers</vt:lpstr>
      <vt:lpstr>Digital CURRENCIES</vt:lpstr>
      <vt:lpstr>What is Local Money?</vt:lpstr>
      <vt:lpstr>Social Trade Organisation</vt:lpstr>
      <vt:lpstr>Local Money – Paper</vt:lpstr>
      <vt:lpstr>Local Money – Digital</vt:lpstr>
      <vt:lpstr>Local Money – Brixton to Bristol</vt:lpstr>
      <vt:lpstr>Facebook Credits</vt:lpstr>
      <vt:lpstr>Facebook Credits (2)</vt:lpstr>
      <vt:lpstr>Facebook Credits (3)</vt:lpstr>
      <vt:lpstr>Amazon Coins</vt:lpstr>
      <vt:lpstr>Game Currencies</vt:lpstr>
      <vt:lpstr>Top 11 Game Currencies</vt:lpstr>
      <vt:lpstr>Bitcoin</vt:lpstr>
      <vt:lpstr>What is Bitcoin?</vt:lpstr>
      <vt:lpstr>What is Bitcoin? (2)</vt:lpstr>
      <vt:lpstr>Bitcoin</vt:lpstr>
      <vt:lpstr>Bitcoin</vt:lpstr>
      <vt:lpstr>Bitcoin</vt:lpstr>
      <vt:lpstr>Coinbase – Crowd Funded</vt:lpstr>
      <vt:lpstr>Alternatives</vt:lpstr>
      <vt:lpstr>Java Currency so far</vt:lpstr>
      <vt:lpstr>JSR 354 – Money &amp; Currency</vt:lpstr>
      <vt:lpstr>JSR 354 – Bitcoin Provider</vt:lpstr>
      <vt:lpstr>JSR 354 – Exchange Rate</vt:lpstr>
      <vt:lpstr>Discussion</vt:lpstr>
      <vt:lpstr>Links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Keil</dc:creator>
  <cp:lastModifiedBy>Werner Keil</cp:lastModifiedBy>
  <cp:revision>20</cp:revision>
  <dcterms:created xsi:type="dcterms:W3CDTF">2014-09-25T21:22:57Z</dcterms:created>
  <dcterms:modified xsi:type="dcterms:W3CDTF">2014-09-30T23:17:50Z</dcterms:modified>
</cp:coreProperties>
</file>