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54" r:id="rId2"/>
    <p:sldId id="258" r:id="rId3"/>
    <p:sldId id="260" r:id="rId4"/>
    <p:sldId id="344" r:id="rId5"/>
    <p:sldId id="391" r:id="rId6"/>
    <p:sldId id="384" r:id="rId7"/>
    <p:sldId id="379" r:id="rId8"/>
    <p:sldId id="380" r:id="rId9"/>
    <p:sldId id="392" r:id="rId10"/>
    <p:sldId id="382" r:id="rId11"/>
    <p:sldId id="400" r:id="rId12"/>
    <p:sldId id="383" r:id="rId13"/>
    <p:sldId id="394" r:id="rId14"/>
    <p:sldId id="395" r:id="rId15"/>
    <p:sldId id="396" r:id="rId16"/>
    <p:sldId id="397" r:id="rId17"/>
    <p:sldId id="398" r:id="rId18"/>
    <p:sldId id="399" r:id="rId19"/>
    <p:sldId id="393" r:id="rId20"/>
    <p:sldId id="385" r:id="rId21"/>
    <p:sldId id="386" r:id="rId22"/>
    <p:sldId id="387" r:id="rId23"/>
    <p:sldId id="388" r:id="rId24"/>
    <p:sldId id="389" r:id="rId25"/>
    <p:sldId id="290" r:id="rId26"/>
    <p:sldId id="289" r:id="rId27"/>
  </p:sldIdLst>
  <p:sldSz cx="12188825" cy="6858000"/>
  <p:notesSz cx="6985000" cy="92837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1555E"/>
    <a:srgbClr val="46575E"/>
    <a:srgbClr val="5382A1"/>
    <a:srgbClr val="8DA6B1"/>
    <a:srgbClr val="61808E"/>
    <a:srgbClr val="BBCAD0"/>
    <a:srgbClr val="D1DBE0"/>
    <a:srgbClr val="E8EDEF"/>
    <a:srgbClr val="232C2F"/>
    <a:srgbClr val="35414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2" autoAdjust="0"/>
    <p:restoredTop sz="99732" autoAdjust="0"/>
  </p:normalViewPr>
  <p:slideViewPr>
    <p:cSldViewPr snapToGrid="0">
      <p:cViewPr varScale="1">
        <p:scale>
          <a:sx n="97" d="100"/>
          <a:sy n="97" d="100"/>
        </p:scale>
        <p:origin x="-348" y="-90"/>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3" d="100"/>
          <a:sy n="83" d="100"/>
        </p:scale>
        <p:origin x="-3876" y="-78"/>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9/30/2014</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my.oracle.com/site/fin/gfo/GlobalProcesses/cnt452504.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my.oracle.com/site/fin/gfo/GlobalProcesses/cnt452504.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 xmlns:p14="http://schemas.microsoft.com/office/powerpoint/2010/main" val="149360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 xmlns:p14="http://schemas.microsoft.com/office/powerpoint/2010/main" val="2333074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a:t>
            </a:r>
            <a:r>
              <a:rPr lang="en-US" baseline="0" smtClean="0"/>
              <a:t> is a </a:t>
            </a:r>
            <a:r>
              <a:rPr lang="en-US" b="1" baseline="0" smtClean="0"/>
              <a:t>Safe Harbor Front </a:t>
            </a:r>
            <a:r>
              <a:rPr lang="en-US" baseline="0" smtClean="0"/>
              <a:t>slide, one of two Safe Harbor Statement slides included in this template. </a:t>
            </a:r>
          </a:p>
          <a:p>
            <a:endParaRPr lang="en-US" baseline="0" smtClean="0"/>
          </a:p>
          <a:p>
            <a:r>
              <a:rPr lang="en-US" smtClean="0"/>
              <a:t>One of the Safe Harbor slides must be used if your presentation covers material affected by Oracle’s Revenue Recognition Policy </a:t>
            </a:r>
          </a:p>
          <a:p>
            <a:endParaRPr lang="en-US" smtClean="0"/>
          </a:p>
          <a:p>
            <a:r>
              <a:rPr lang="en-US" smtClean="0"/>
              <a:t>To learn more about this policy, e-mail: </a:t>
            </a:r>
            <a:r>
              <a:rPr lang="en-US" smtClean="0">
                <a:hlinkClick r:id="rId3"/>
              </a:rPr>
              <a:t>Revrec-americasiebc_us@oracle.com </a:t>
            </a:r>
            <a:endParaRPr lang="en-US" smtClean="0"/>
          </a:p>
          <a:p>
            <a:endParaRPr lang="en-US" smtClean="0"/>
          </a:p>
          <a:p>
            <a:r>
              <a:rPr lang="en-US"/>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a:t>
            </a:r>
          </a:p>
          <a:p>
            <a:endParaRPr lang="en-US" u="sng">
              <a:hlinkClick r:id="rId4"/>
            </a:endParaRPr>
          </a:p>
          <a:p>
            <a:r>
              <a:rPr lang="en-US" u="sng">
                <a:hlinkClick r:id="rId4"/>
              </a:rPr>
              <a:t>http://my.oracle.com/site/fin/gfo/GlobalProcesses/cnt452504.pdf</a:t>
            </a:r>
            <a:endParaRPr lang="en-US" u="sng"/>
          </a:p>
          <a:p>
            <a:endParaRPr lang="en-US" u="sng"/>
          </a:p>
          <a:p>
            <a:pPr defTabSz="929512">
              <a:defRPr/>
            </a:pPr>
            <a:r>
              <a:rPr lang="en-US"/>
              <a:t>For all external communications such as press release, roadmaps, PowerPoint presentations, Safe Harbor Statements are required. You can refer to the link mentioned above to find out additional information/disclaimers required depending on your audience.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a:p>
        </p:txBody>
      </p:sp>
    </p:spTree>
    <p:extLst>
      <p:ext uri="{BB962C8B-B14F-4D97-AF65-F5344CB8AC3E}">
        <p14:creationId xmlns="" xmlns:p14="http://schemas.microsoft.com/office/powerpoint/2010/main" val="47995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a:p>
        </p:txBody>
      </p:sp>
    </p:spTree>
    <p:extLst>
      <p:ext uri="{BB962C8B-B14F-4D97-AF65-F5344CB8AC3E}">
        <p14:creationId xmlns="" xmlns:p14="http://schemas.microsoft.com/office/powerpoint/2010/main" val="124275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20000"/>
          </a:bodyPr>
          <a:lstStyle/>
          <a:p>
            <a:r>
              <a:rPr lang="en-US" smtClean="0"/>
              <a:t>This is a </a:t>
            </a:r>
            <a:r>
              <a:rPr lang="en-US" b="1" smtClean="0"/>
              <a:t>Title Slide with Java FY15 Theme </a:t>
            </a:r>
            <a:r>
              <a:rPr lang="en-US" b="0" smtClean="0"/>
              <a:t>slide</a:t>
            </a:r>
            <a:r>
              <a:rPr lang="en-US" b="1" smtClean="0"/>
              <a:t> </a:t>
            </a:r>
            <a:r>
              <a:rPr lang="en-US" baseline="0" smtClean="0"/>
              <a:t>ideal for including the Java Theme with a brief title, subtitle and presenter information.</a:t>
            </a:r>
          </a:p>
          <a:p>
            <a:endParaRPr lang="en-US" baseline="0" smtClean="0"/>
          </a:p>
          <a:p>
            <a:r>
              <a:rPr lang="en-US" baseline="0" smtClean="0"/>
              <a:t>To customize this slide with your own picture:</a:t>
            </a:r>
          </a:p>
          <a:p>
            <a:endParaRPr lang="en-US" baseline="0" smtClean="0"/>
          </a:p>
          <a:p>
            <a:r>
              <a:rPr lang="en-US" b="1" baseline="0" smtClean="0"/>
              <a:t>Right-click</a:t>
            </a:r>
            <a:r>
              <a:rPr lang="en-US" baseline="0" smtClean="0"/>
              <a:t> the slide area and choose </a:t>
            </a:r>
            <a:r>
              <a:rPr lang="en-US" b="1" baseline="0" smtClean="0"/>
              <a:t>Format Background </a:t>
            </a:r>
            <a:r>
              <a:rPr lang="en-US" baseline="0" smtClean="0"/>
              <a:t>from the pop-up menu. From the </a:t>
            </a:r>
            <a:r>
              <a:rPr lang="en-US" b="1" baseline="0" smtClean="0"/>
              <a:t>Fill</a:t>
            </a:r>
            <a:r>
              <a:rPr lang="en-US" baseline="0" smtClean="0"/>
              <a:t> menu, click </a:t>
            </a:r>
            <a:r>
              <a:rPr lang="en-US" b="1" baseline="0" smtClean="0"/>
              <a:t>Picture</a:t>
            </a:r>
            <a:r>
              <a:rPr lang="en-US" baseline="0" smtClean="0"/>
              <a:t> </a:t>
            </a:r>
            <a:r>
              <a:rPr lang="en-US" b="1" baseline="0" smtClean="0"/>
              <a:t>and texture fill</a:t>
            </a:r>
            <a:r>
              <a:rPr lang="en-US" baseline="0" smtClean="0"/>
              <a:t>. Under </a:t>
            </a:r>
            <a:r>
              <a:rPr lang="en-US" b="1" baseline="0" smtClean="0"/>
              <a:t>Insert from: </a:t>
            </a:r>
            <a:r>
              <a:rPr lang="en-US" baseline="0" smtClean="0"/>
              <a:t>click </a:t>
            </a:r>
            <a:r>
              <a:rPr lang="en-US" b="1" baseline="0" smtClean="0"/>
              <a:t>File</a:t>
            </a:r>
            <a:r>
              <a:rPr lang="en-US" baseline="0" smtClean="0"/>
              <a:t>. Locate your new picture and click </a:t>
            </a:r>
            <a:r>
              <a:rPr lang="en-US" b="1" baseline="0" smtClean="0"/>
              <a:t>Insert</a:t>
            </a:r>
            <a:r>
              <a:rPr lang="en-US" baseline="0" smtClean="0"/>
              <a:t>.</a:t>
            </a:r>
          </a:p>
          <a:p>
            <a:endParaRPr lang="en-US" baseline="0" smtClean="0"/>
          </a:p>
          <a:p>
            <a:endParaRPr lang="en-US" baseline="0" smtClean="0"/>
          </a:p>
          <a:p>
            <a:r>
              <a:rPr lang="en-US"/>
              <a:t>To </a:t>
            </a:r>
            <a:r>
              <a:rPr lang="en-US" b="1"/>
              <a:t>copy the Customized Background </a:t>
            </a:r>
            <a:r>
              <a:rPr lang="en-US"/>
              <a:t>from Another Presentation on </a:t>
            </a:r>
            <a:r>
              <a:rPr lang="en-US" b="1"/>
              <a:t>PC</a:t>
            </a:r>
            <a:endParaRPr lang="en-US"/>
          </a:p>
          <a:p>
            <a:pPr marL="232395" indent="-232395">
              <a:buFont typeface="+mj-lt"/>
              <a:buAutoNum type="arabicPeriod"/>
            </a:pPr>
            <a:r>
              <a:rPr lang="en-US"/>
              <a:t>Click </a:t>
            </a:r>
            <a:r>
              <a:rPr lang="en-US" b="1"/>
              <a:t>New Slide</a:t>
            </a:r>
            <a:r>
              <a:rPr lang="en-US"/>
              <a:t> from the </a:t>
            </a:r>
            <a:r>
              <a:rPr lang="en-US" b="1"/>
              <a:t>Home</a:t>
            </a:r>
            <a:r>
              <a:rPr lang="en-US"/>
              <a:t> tab's </a:t>
            </a:r>
            <a:r>
              <a:rPr lang="en-US" b="1"/>
              <a:t>Slides</a:t>
            </a:r>
            <a:r>
              <a:rPr lang="en-US"/>
              <a:t> group and select </a:t>
            </a:r>
            <a:r>
              <a:rPr lang="en-US" b="1"/>
              <a:t>Reuse Slides</a:t>
            </a:r>
            <a:r>
              <a:rPr lang="en-US"/>
              <a:t>.</a:t>
            </a:r>
          </a:p>
          <a:p>
            <a:pPr marL="232395" indent="-232395">
              <a:buFont typeface="+mj-lt"/>
              <a:buAutoNum type="arabicPeriod"/>
            </a:pPr>
            <a:r>
              <a:rPr lang="en-US"/>
              <a:t>Click </a:t>
            </a:r>
            <a:r>
              <a:rPr lang="en-US" b="1"/>
              <a:t>Browse</a:t>
            </a:r>
            <a:r>
              <a:rPr lang="en-US"/>
              <a:t> in the </a:t>
            </a:r>
            <a:r>
              <a:rPr lang="en-US" b="1"/>
              <a:t>Reuse Slides </a:t>
            </a:r>
            <a:r>
              <a:rPr lang="en-US"/>
              <a:t>panel and select </a:t>
            </a:r>
            <a:r>
              <a:rPr lang="en-US" b="1"/>
              <a:t>Browse Files</a:t>
            </a:r>
            <a:r>
              <a:rPr lang="en-US"/>
              <a:t>. Double-click the PowerPoint presentation that contains the background you wish to copy.</a:t>
            </a:r>
          </a:p>
          <a:p>
            <a:pPr marL="232395" indent="-232395">
              <a:buFont typeface="+mj-lt"/>
              <a:buAutoNum type="arabicPeriod"/>
            </a:pPr>
            <a:r>
              <a:rPr lang="en-US"/>
              <a:t>Check </a:t>
            </a:r>
            <a:r>
              <a:rPr lang="en-US" b="1"/>
              <a:t>Keep Source Formatting</a:t>
            </a:r>
            <a:r>
              <a:rPr lang="en-US"/>
              <a:t> and click the slide that contains the background you want.</a:t>
            </a:r>
          </a:p>
          <a:p>
            <a:pPr marL="232395" indent="-232395">
              <a:buFont typeface="+mj-lt"/>
              <a:buAutoNum type="arabicPeriod"/>
            </a:pPr>
            <a:r>
              <a:rPr lang="en-US"/>
              <a:t>Click the left-hand slide preview to which you wish to apply the new master layout. </a:t>
            </a:r>
          </a:p>
          <a:p>
            <a:pPr marL="232395" indent="-232395">
              <a:buFont typeface="+mj-lt"/>
              <a:buAutoNum type="arabicPeriod"/>
            </a:pPr>
            <a:r>
              <a:rPr lang="en-US" b="1"/>
              <a:t>Apply New Layout (Important): Right-click</a:t>
            </a:r>
            <a:r>
              <a:rPr lang="en-US"/>
              <a:t> any selected slide, point to </a:t>
            </a:r>
            <a:r>
              <a:rPr lang="en-US" b="1"/>
              <a:t>Layout</a:t>
            </a:r>
            <a:r>
              <a:rPr lang="en-US"/>
              <a:t>, and click the slide containing the desired layout from the layout gallery. </a:t>
            </a:r>
          </a:p>
          <a:p>
            <a:pPr marL="232395" indent="-232395">
              <a:buFont typeface="+mj-lt"/>
              <a:buAutoNum type="arabicPeriod"/>
            </a:pPr>
            <a:r>
              <a:rPr lang="en-US"/>
              <a:t>Delete any unwanted slides or duplicates.</a:t>
            </a:r>
          </a:p>
          <a:p>
            <a:pPr marL="232395" indent="-232395">
              <a:buFont typeface="+mj-lt"/>
              <a:buAutoNum type="arabicPeriod"/>
            </a:pPr>
            <a:endParaRPr lang="en-US"/>
          </a:p>
          <a:p>
            <a:r>
              <a:rPr lang="en-US"/>
              <a:t>To </a:t>
            </a:r>
            <a:r>
              <a:rPr lang="en-US" b="1"/>
              <a:t>copy the Customized Background</a:t>
            </a:r>
            <a:r>
              <a:rPr lang="en-US"/>
              <a:t> from Another Presentation on </a:t>
            </a:r>
            <a:r>
              <a:rPr lang="en-US" b="1"/>
              <a:t>Mac</a:t>
            </a:r>
          </a:p>
          <a:p>
            <a:pPr marL="232395" indent="-232395">
              <a:buFont typeface="+mj-lt"/>
              <a:buAutoNum type="arabicPeriod"/>
            </a:pPr>
            <a:r>
              <a:rPr lang="en-US"/>
              <a:t>Click </a:t>
            </a:r>
            <a:r>
              <a:rPr lang="en-US" b="1"/>
              <a:t>New Slide</a:t>
            </a:r>
            <a:r>
              <a:rPr lang="en-US"/>
              <a:t> from the </a:t>
            </a:r>
            <a:r>
              <a:rPr lang="en-US" b="1"/>
              <a:t>Home</a:t>
            </a:r>
            <a:r>
              <a:rPr lang="en-US"/>
              <a:t> tab's </a:t>
            </a:r>
            <a:r>
              <a:rPr lang="en-US" b="1"/>
              <a:t>Slides</a:t>
            </a:r>
            <a:r>
              <a:rPr lang="en-US"/>
              <a:t> group and select </a:t>
            </a:r>
            <a:r>
              <a:rPr lang="en-US" b="1"/>
              <a:t>Insert Slides from Other Presentation…</a:t>
            </a:r>
            <a:endParaRPr lang="en-US"/>
          </a:p>
          <a:p>
            <a:pPr marL="232395" indent="-232395">
              <a:buFont typeface="+mj-lt"/>
              <a:buAutoNum type="arabicPeriod"/>
            </a:pPr>
            <a:r>
              <a:rPr lang="en-US"/>
              <a:t>Navigate to the PowerPoint presentation file that contains the background you wish to copy. Double-click or press </a:t>
            </a:r>
            <a:r>
              <a:rPr lang="en-US" b="1"/>
              <a:t>Insert. </a:t>
            </a:r>
            <a:r>
              <a:rPr lang="en-US"/>
              <a:t>This prompts the </a:t>
            </a:r>
            <a:r>
              <a:rPr lang="en-US" b="1"/>
              <a:t>Slide Finder</a:t>
            </a:r>
            <a:r>
              <a:rPr lang="en-US"/>
              <a:t> dialogue box.</a:t>
            </a:r>
          </a:p>
          <a:p>
            <a:pPr marL="232395" indent="-232395">
              <a:buFont typeface="+mj-lt"/>
              <a:buAutoNum type="arabicPeriod"/>
            </a:pPr>
            <a:r>
              <a:rPr lang="en-US"/>
              <a:t>Make sure </a:t>
            </a:r>
            <a:r>
              <a:rPr lang="en-US" b="1"/>
              <a:t>Keep design of original slides</a:t>
            </a:r>
            <a:r>
              <a:rPr lang="en-US"/>
              <a:t> is </a:t>
            </a:r>
            <a:r>
              <a:rPr lang="en-US" b="1"/>
              <a:t>unchecked</a:t>
            </a:r>
            <a:r>
              <a:rPr lang="en-US"/>
              <a:t> and click the slide(s) that contains the background you want. Hold Shift key to select multiple slides.</a:t>
            </a:r>
          </a:p>
          <a:p>
            <a:pPr marL="232395" indent="-232395">
              <a:buFont typeface="+mj-lt"/>
              <a:buAutoNum type="arabicPeriod"/>
            </a:pPr>
            <a:r>
              <a:rPr lang="en-US"/>
              <a:t>Click the left-hand slide preview to which you wish to apply the new master layout. </a:t>
            </a:r>
          </a:p>
          <a:p>
            <a:pPr marL="232395" indent="-232395">
              <a:buFont typeface="+mj-lt"/>
              <a:buAutoNum type="arabicPeriod"/>
            </a:pPr>
            <a:r>
              <a:rPr lang="en-US" b="1"/>
              <a:t>Apply New Layout (Important): </a:t>
            </a:r>
            <a:r>
              <a:rPr lang="en-US"/>
              <a:t>Click </a:t>
            </a:r>
            <a:r>
              <a:rPr lang="en-US" b="1"/>
              <a:t>Layout</a:t>
            </a:r>
            <a:r>
              <a:rPr lang="en-US"/>
              <a:t> from the </a:t>
            </a:r>
            <a:r>
              <a:rPr lang="en-US" b="1"/>
              <a:t>Home</a:t>
            </a:r>
            <a:r>
              <a:rPr lang="en-US"/>
              <a:t> tab's </a:t>
            </a:r>
            <a:r>
              <a:rPr lang="en-US" b="1"/>
              <a:t>Slides</a:t>
            </a:r>
            <a:r>
              <a:rPr lang="en-US"/>
              <a:t> group, and click the slide containing the desired layout from the layout gallery. </a:t>
            </a:r>
          </a:p>
          <a:p>
            <a:pPr marL="232395" indent="-232395">
              <a:buFont typeface="+mj-lt"/>
              <a:buAutoNum type="arabicPeriod"/>
            </a:pPr>
            <a:r>
              <a:rPr lang="en-US"/>
              <a:t>Delete any unwanted slides or duplicates.</a:t>
            </a:r>
            <a:endParaRPr lang="en-US" baseline="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 xmlns:p14="http://schemas.microsoft.com/office/powerpoint/2010/main" val="223846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a:t>
            </a:r>
            <a:r>
              <a:rPr lang="en-US" baseline="0" smtClean="0"/>
              <a:t> is a </a:t>
            </a:r>
            <a:r>
              <a:rPr lang="en-US" b="1" baseline="0" smtClean="0"/>
              <a:t>Safe Harbor Front </a:t>
            </a:r>
            <a:r>
              <a:rPr lang="en-US" baseline="0" smtClean="0"/>
              <a:t>slide, one of two Safe Harbor Statement slides included in this template. </a:t>
            </a:r>
          </a:p>
          <a:p>
            <a:endParaRPr lang="en-US" baseline="0" smtClean="0"/>
          </a:p>
          <a:p>
            <a:r>
              <a:rPr lang="en-US" smtClean="0"/>
              <a:t>One of the Safe Harbor slides must be used if your presentation covers material affected by Oracle’s Revenue Recognition Policy </a:t>
            </a:r>
          </a:p>
          <a:p>
            <a:endParaRPr lang="en-US" smtClean="0"/>
          </a:p>
          <a:p>
            <a:r>
              <a:rPr lang="en-US" smtClean="0"/>
              <a:t>To learn more about this policy, e-mail: </a:t>
            </a:r>
            <a:r>
              <a:rPr lang="en-US" smtClean="0">
                <a:hlinkClick r:id="rId3"/>
              </a:rPr>
              <a:t>Revrec-americasiebc_us@oracle.com </a:t>
            </a:r>
            <a:endParaRPr lang="en-US" smtClean="0"/>
          </a:p>
          <a:p>
            <a:endParaRPr lang="en-US" smtClean="0"/>
          </a:p>
          <a:p>
            <a:r>
              <a:rPr lang="en-US"/>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a:t>
            </a:r>
          </a:p>
          <a:p>
            <a:endParaRPr lang="en-US" u="sng">
              <a:hlinkClick r:id="rId4"/>
            </a:endParaRPr>
          </a:p>
          <a:p>
            <a:r>
              <a:rPr lang="en-US" u="sng">
                <a:hlinkClick r:id="rId4"/>
              </a:rPr>
              <a:t>http://my.oracle.com/site/fin/gfo/GlobalProcesses/cnt452504.pdf</a:t>
            </a:r>
            <a:endParaRPr lang="en-US" u="sng"/>
          </a:p>
          <a:p>
            <a:endParaRPr lang="en-US" u="sng"/>
          </a:p>
          <a:p>
            <a:pPr defTabSz="929512">
              <a:defRPr/>
            </a:pPr>
            <a:r>
              <a:rPr lang="en-US"/>
              <a:t>For all external communications such as press release, roadmaps, PowerPoint presentations, Safe Harbor Statements are required. You can refer to the link mentioned above to find out additional information/disclaimers required depending on your audience.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a:p>
        </p:txBody>
      </p:sp>
    </p:spTree>
    <p:extLst>
      <p:ext uri="{BB962C8B-B14F-4D97-AF65-F5344CB8AC3E}">
        <p14:creationId xmlns="" xmlns:p14="http://schemas.microsoft.com/office/powerpoint/2010/main" val="113126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a:p>
        </p:txBody>
      </p:sp>
    </p:spTree>
    <p:extLst>
      <p:ext uri="{BB962C8B-B14F-4D97-AF65-F5344CB8AC3E}">
        <p14:creationId xmlns="" xmlns:p14="http://schemas.microsoft.com/office/powerpoint/2010/main" val="299471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a:p>
        </p:txBody>
      </p:sp>
    </p:spTree>
    <p:extLst>
      <p:ext uri="{BB962C8B-B14F-4D97-AF65-F5344CB8AC3E}">
        <p14:creationId xmlns="" xmlns:p14="http://schemas.microsoft.com/office/powerpoint/2010/main" val="299471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 xmlns:p14="http://schemas.microsoft.com/office/powerpoint/2010/main" val="233307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a:p>
        </p:txBody>
      </p:sp>
    </p:spTree>
    <p:extLst>
      <p:ext uri="{BB962C8B-B14F-4D97-AF65-F5344CB8AC3E}">
        <p14:creationId xmlns="" xmlns:p14="http://schemas.microsoft.com/office/powerpoint/2010/main" val="299471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a:p>
        </p:txBody>
      </p:sp>
    </p:spTree>
    <p:extLst>
      <p:ext uri="{BB962C8B-B14F-4D97-AF65-F5344CB8AC3E}">
        <p14:creationId xmlns="" xmlns:p14="http://schemas.microsoft.com/office/powerpoint/2010/main" val="299471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577" indent="-228577">
              <a:lnSpc>
                <a:spcPct val="150000"/>
              </a:lnSpc>
              <a:spcBef>
                <a:spcPts val="50"/>
              </a:spcBef>
            </a:pPr>
            <a:r>
              <a:rPr lang="en-US" sz="700" dirty="0" smtClean="0">
                <a:latin typeface="Arial" charset="0"/>
                <a:cs typeface="Arial" charset="0"/>
                <a:sym typeface="Arial" charset="0"/>
              </a:rPr>
              <a:t>We </a:t>
            </a:r>
            <a:r>
              <a:rPr lang="en-US" sz="700" dirty="0">
                <a:latin typeface="Arial" charset="0"/>
                <a:cs typeface="Arial" charset="0"/>
                <a:sym typeface="Arial" charset="0"/>
              </a:rPr>
              <a:t>are taking a thoughtful and complete approach to platform </a:t>
            </a:r>
            <a:r>
              <a:rPr lang="en-US" sz="700" dirty="0" smtClean="0">
                <a:latin typeface="Arial" charset="0"/>
                <a:cs typeface="Arial" charset="0"/>
                <a:sym typeface="Arial" charset="0"/>
              </a:rPr>
              <a:t>services </a:t>
            </a:r>
            <a:r>
              <a:rPr lang="en-US" sz="700" dirty="0">
                <a:latin typeface="Arial" charset="0"/>
                <a:cs typeface="Arial" charset="0"/>
                <a:sym typeface="Arial" charset="0"/>
              </a:rPr>
              <a:t>so that the various services work together completely seamlessly for a great experience for developers and business </a:t>
            </a:r>
            <a:r>
              <a:rPr lang="en-US" sz="700" dirty="0" smtClean="0">
                <a:latin typeface="Arial" charset="0"/>
                <a:cs typeface="Arial" charset="0"/>
                <a:sym typeface="Arial" charset="0"/>
              </a:rPr>
              <a:t>users:</a:t>
            </a:r>
            <a:endParaRPr lang="en-US" sz="700" dirty="0">
              <a:latin typeface="Arial" charset="0"/>
              <a:cs typeface="Arial" charset="0"/>
              <a:sym typeface="Arial" charset="0"/>
            </a:endParaRPr>
          </a:p>
          <a:p>
            <a:pPr marL="228577" indent="-228577">
              <a:lnSpc>
                <a:spcPct val="150000"/>
              </a:lnSpc>
              <a:spcBef>
                <a:spcPts val="50"/>
              </a:spcBef>
              <a:buFont typeface="+mj-lt"/>
              <a:buAutoNum type="arabicPeriod"/>
            </a:pPr>
            <a:endParaRPr lang="en-US" sz="700" dirty="0">
              <a:latin typeface="Arial" charset="0"/>
              <a:cs typeface="Arial" charset="0"/>
              <a:sym typeface="Arial" charset="0"/>
            </a:endParaRPr>
          </a:p>
          <a:p>
            <a:pPr marL="228577" indent="-228577">
              <a:lnSpc>
                <a:spcPct val="150000"/>
              </a:lnSpc>
              <a:spcBef>
                <a:spcPts val="50"/>
              </a:spcBef>
              <a:buFont typeface="+mj-lt"/>
              <a:buAutoNum type="arabicPeriod"/>
            </a:pPr>
            <a:r>
              <a:rPr lang="en-US" sz="700" dirty="0">
                <a:latin typeface="Arial" charset="0"/>
                <a:cs typeface="Arial" charset="0"/>
                <a:sym typeface="Arial" charset="0"/>
              </a:rPr>
              <a:t>Broad platform offering – use as modules, pieces work together</a:t>
            </a:r>
          </a:p>
          <a:p>
            <a:pPr marL="228577" indent="-228577">
              <a:lnSpc>
                <a:spcPct val="150000"/>
              </a:lnSpc>
              <a:spcBef>
                <a:spcPts val="50"/>
              </a:spcBef>
              <a:buFont typeface="+mj-lt"/>
              <a:buAutoNum type="arabicPeriod"/>
            </a:pPr>
            <a:r>
              <a:rPr lang="en-US" sz="700" dirty="0">
                <a:latin typeface="Arial" charset="0"/>
                <a:cs typeface="Arial" charset="0"/>
                <a:sym typeface="Arial" charset="0"/>
              </a:rPr>
              <a:t>Built on industry standards – SQL, Java, HTML5, Web</a:t>
            </a:r>
          </a:p>
          <a:p>
            <a:pPr marL="228577" indent="-228577">
              <a:lnSpc>
                <a:spcPct val="150000"/>
              </a:lnSpc>
              <a:spcBef>
                <a:spcPts val="50"/>
              </a:spcBef>
              <a:buFont typeface="+mj-lt"/>
              <a:buAutoNum type="arabicPeriod"/>
            </a:pPr>
            <a:r>
              <a:rPr lang="en-US" sz="700" dirty="0">
                <a:latin typeface="Arial" charset="0"/>
                <a:cs typeface="Arial" charset="0"/>
                <a:sym typeface="Arial" charset="0"/>
              </a:rPr>
              <a:t>Transparently run in the cloud – zero application code changes</a:t>
            </a:r>
          </a:p>
          <a:p>
            <a:pPr marL="228577" indent="-228577">
              <a:lnSpc>
                <a:spcPct val="150000"/>
              </a:lnSpc>
              <a:spcBef>
                <a:spcPts val="50"/>
              </a:spcBef>
              <a:buFont typeface="+mj-lt"/>
              <a:buAutoNum type="arabicPeriod"/>
            </a:pPr>
            <a:r>
              <a:rPr lang="en-US" sz="700" dirty="0">
                <a:latin typeface="Arial" charset="0"/>
                <a:cs typeface="Arial" charset="0"/>
                <a:sym typeface="Arial" charset="0"/>
              </a:rPr>
              <a:t>Self-service control for users – develop, deploy, manage</a:t>
            </a:r>
          </a:p>
          <a:p>
            <a:pPr marL="228577" indent="-228577">
              <a:lnSpc>
                <a:spcPct val="150000"/>
              </a:lnSpc>
              <a:spcBef>
                <a:spcPts val="50"/>
              </a:spcBef>
              <a:buFont typeface="+mj-lt"/>
              <a:buAutoNum type="arabicPeriod"/>
            </a:pPr>
            <a:r>
              <a:rPr lang="en-US" sz="700" dirty="0">
                <a:latin typeface="Arial" charset="0"/>
                <a:cs typeface="Arial" charset="0"/>
                <a:sym typeface="Arial" charset="0"/>
              </a:rPr>
              <a:t>Complete data isolation and flexible upgrades</a:t>
            </a:r>
          </a:p>
          <a:p>
            <a:pPr marL="228577" indent="-228577">
              <a:lnSpc>
                <a:spcPct val="150000"/>
              </a:lnSpc>
              <a:spcBef>
                <a:spcPts val="50"/>
              </a:spcBef>
              <a:buFont typeface="+mj-lt"/>
              <a:buAutoNum type="arabicPeriod"/>
            </a:pPr>
            <a:r>
              <a:rPr lang="en-US" sz="700" dirty="0">
                <a:latin typeface="Arial" charset="0"/>
                <a:cs typeface="Arial" charset="0"/>
                <a:sym typeface="Arial" charset="0"/>
              </a:rPr>
              <a:t>Service-Oriented Architecture – on-premise </a:t>
            </a:r>
            <a:r>
              <a:rPr lang="en-US" sz="700" dirty="0" smtClean="0">
                <a:latin typeface="Arial" charset="0"/>
                <a:cs typeface="Arial" charset="0"/>
                <a:sym typeface="Arial" charset="0"/>
              </a:rPr>
              <a:t>integration</a:t>
            </a:r>
            <a:endParaRPr lang="en-US" sz="700" dirty="0">
              <a:latin typeface="Arial" charset="0"/>
              <a:cs typeface="Arial" charset="0"/>
              <a:sym typeface="Arial" charset="0"/>
            </a:endParaRPr>
          </a:p>
        </p:txBody>
      </p:sp>
    </p:spTree>
    <p:extLst>
      <p:ext uri="{BB962C8B-B14F-4D97-AF65-F5344CB8AC3E}">
        <p14:creationId xmlns="" xmlns:p14="http://schemas.microsoft.com/office/powerpoint/2010/main" val="1011706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7" name="Picture 6" descr="Horizontal Java-Oracle co-branded logo in white on blue staging background."/>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31812" y="6263640"/>
            <a:ext cx="1387775" cy="594360"/>
          </a:xfrm>
          <a:prstGeom prst="rect">
            <a:avLst/>
          </a:prstGeom>
        </p:spPr>
      </p:pic>
      <p:sp>
        <p:nvSpPr>
          <p:cNvPr id="9" name="Date Placeholder 8"/>
          <p:cNvSpPr>
            <a:spLocks noGrp="1"/>
          </p:cNvSpPr>
          <p:nvPr>
            <p:ph type="dt" sz="half" idx="14"/>
          </p:nvPr>
        </p:nvSpPr>
        <p:spPr/>
        <p:txBody>
          <a:bodyPr/>
          <a:lstStyle>
            <a:lvl1pPr>
              <a:defRPr>
                <a:solidFill>
                  <a:schemeClr val="tx1"/>
                </a:solidFill>
              </a:defRPr>
            </a:lvl1pPr>
          </a:lstStyle>
          <a:p>
            <a:fld id="{F6162F80-996C-FB46-8010-5EFD9210CE1C}" type="datetime1">
              <a:rPr lang="en-US" smtClean="0"/>
              <a:pPr/>
              <a:t>9/30/2014</a:t>
            </a:fld>
            <a:endParaRPr lang="en-US"/>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t>Oracle Confidential – Internal/Restricted/Highly Restricted</a:t>
            </a:r>
            <a:endParaRPr lang="en-US"/>
          </a:p>
        </p:txBody>
      </p:sp>
      <p:sp>
        <p:nvSpPr>
          <p:cNvPr id="12" name="TextBox 11"/>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 xmlns:p14="http://schemas.microsoft.com/office/powerpoint/2010/main" val="39932002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6" name="Picture 15" descr="Horizontal Java-Oracle co-branded logo in white on blue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31812" y="6263640"/>
            <a:ext cx="1387775" cy="594360"/>
          </a:xfrm>
          <a:prstGeom prst="rect">
            <a:avLst/>
          </a:prstGeom>
        </p:spPr>
      </p:pic>
      <p:sp>
        <p:nvSpPr>
          <p:cNvPr id="7" name="Date Placeholder 6"/>
          <p:cNvSpPr>
            <a:spLocks noGrp="1"/>
          </p:cNvSpPr>
          <p:nvPr>
            <p:ph type="dt" sz="half" idx="10"/>
          </p:nvPr>
        </p:nvSpPr>
        <p:spPr/>
        <p:txBody>
          <a:bodyPr/>
          <a:lstStyle>
            <a:lvl1pPr>
              <a:defRPr>
                <a:solidFill>
                  <a:schemeClr val="bg1"/>
                </a:solidFill>
              </a:defRPr>
            </a:lvl1pPr>
          </a:lstStyle>
          <a:p>
            <a:fld id="{5AA2989B-0533-5849-853E-1723B761B7AB}" type="datetime1">
              <a:rPr lang="en-US" smtClean="0"/>
              <a:pPr/>
              <a:t>9/30/2014</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23" name="TextBox 22"/>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spTree>
    <p:extLst>
      <p:ext uri="{BB962C8B-B14F-4D97-AF65-F5344CB8AC3E}">
        <p14:creationId xmlns=""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1F5F7-6F7C-0A41-95CA-50A194D89D88}"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 xmlns:p14="http://schemas.microsoft.com/office/powerpoint/2010/main" val="2670370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FB2797-A279-BB44-B408-277C9E805F5D}"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22981850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C1802A6E-D840-AC43-A2D1-32F6E255207C}"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 xmlns:p14="http://schemas.microsoft.com/office/powerpoint/2010/main" val="945098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CAAC79D3-9F09-4E48-8C7D-25FBC19F91DE}"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 xmlns:p14="http://schemas.microsoft.com/office/powerpoint/2010/main" val="10277668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6A025E5-D201-894A-908A-CC159FF380A0}"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520166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D619220-57FE-2D4B-A605-68EA9C94DBEE}"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53371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D3AB613-E934-3549-B32C-4A4B6699E4C1}"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1226334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8E7C13-58BF-A14D-9F05-760EE0CB4360}"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2428125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DA28E-3861-4849-8403-A163B5EFC024}"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 xmlns:p14="http://schemas.microsoft.com/office/powerpoint/2010/main" val="3739386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9635E595-E085-8C41-A2EE-929081C8CDAD}" type="datetime1">
              <a:rPr lang="en-US" smtClean="0"/>
              <a:pPr/>
              <a:t>9/30/2014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Oracle Confidential – Internal/Restricted/Highly Restricted</a:t>
            </a:r>
            <a:endParaRPr lang="en-US"/>
          </a:p>
        </p:txBody>
      </p:sp>
      <p:pic>
        <p:nvPicPr>
          <p:cNvPr id="6" name="Picture 5" descr="Horizontal Java-Oracle co-branded logo in white on blue staging background."/>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31812" y="6263640"/>
            <a:ext cx="1387775" cy="594360"/>
          </a:xfrm>
          <a:prstGeom prst="rect">
            <a:avLst/>
          </a:prstGeom>
        </p:spPr>
      </p:pic>
      <p:sp>
        <p:nvSpPr>
          <p:cNvPr id="9" name="TextBox 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 xmlns:p14="http://schemas.microsoft.com/office/powerpoint/2010/main" val="24041574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D2E874E7-9389-484B-AC5F-02CEC9E095EB}" type="datetime1">
              <a:rPr lang="en-US" smtClean="0"/>
              <a:pPr/>
              <a:t>9/30/2014</a:t>
            </a:fld>
            <a:endParaRPr/>
          </a:p>
        </p:txBody>
      </p:sp>
      <p:sp>
        <p:nvSpPr>
          <p:cNvPr id="8" name="Footer Placeholder 7"/>
          <p:cNvSpPr>
            <a:spLocks noGrp="1"/>
          </p:cNvSpPr>
          <p:nvPr>
            <p:ph type="ftr" sz="quarter" idx="11"/>
          </p:nvPr>
        </p:nvSpPr>
        <p:spPr/>
        <p:txBody>
          <a:bodyPr/>
          <a:lstStyle/>
          <a:p>
            <a:r>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37870018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F72224-003C-DD41-93EE-F2A60B72A3B5}" type="datetime1">
              <a:rPr lang="en-US" smtClean="0"/>
              <a:pPr/>
              <a:t>9/30/2014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337699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590863-E9C1-9946-A832-748D5A69F667}" type="datetime1">
              <a:rPr lang="en-US" smtClean="0"/>
              <a:pPr/>
              <a:t>9/30/2014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4163620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E5136A7-3993-AA47-9511-11180F0DA077}" type="datetime1">
              <a:rPr lang="en-US" smtClean="0"/>
              <a:pPr/>
              <a:t>9/30/2014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1042657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066F5-C227-6241-AB05-61554634C8DC}" type="datetime1">
              <a:rPr lang="en-US" smtClean="0"/>
              <a:pPr/>
              <a:t>9/30/2014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 xmlns:p14="http://schemas.microsoft.com/office/powerpoint/2010/main" val="3608229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E1166-DE95-C44E-B436-180066F1B4EC}"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3457850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148EB-A4C8-B64A-94DC-23D3E495A44F}"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30582747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81631-F2B0-E040-82F8-CD0F7B06296D}"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908982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E2171-0DEC-164B-ACE6-BFEFE30A6852}"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2790854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 name="Date Placeholder 4"/>
          <p:cNvSpPr>
            <a:spLocks noGrp="1"/>
          </p:cNvSpPr>
          <p:nvPr>
            <p:ph type="dt" sz="half" idx="10"/>
          </p:nvPr>
        </p:nvSpPr>
        <p:spPr/>
        <p:txBody>
          <a:bodyPr/>
          <a:lstStyle/>
          <a:p>
            <a:fld id="{3247F524-1B90-7B43-ABB9-16F906BBB336}"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74544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85D890C-8BEB-B245-A903-4ECAFDCE75CF}" type="datetime1">
              <a:rPr lang="en-US" smtClean="0"/>
              <a:pPr/>
              <a:t>9/30/2014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6" name="Picture 15" descr="Horizontal Java-Oracle co-branded logo in white on blue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31812" y="6263640"/>
            <a:ext cx="1387775" cy="594360"/>
          </a:xfrm>
          <a:prstGeom prst="rect">
            <a:avLst/>
          </a:prstGeom>
        </p:spPr>
      </p:pic>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35046E77-374B-9842-A9D8-88101DD9CE0D}"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3" name="Picture 12"/>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 xmlns:p14="http://schemas.microsoft.com/office/powerpoint/2010/main" val="2720634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5CD9FA1-7BBE-5240-86EA-194FBE0FCA8E}"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 xmlns:p14="http://schemas.microsoft.com/office/powerpoint/2010/main" val="15204919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8A7AAC51-5E9A-7449-98A8-0B649813CACB}" type="datetime1">
              <a:rPr lang="en-US" smtClean="0"/>
              <a:pPr/>
              <a:t>9/30/2014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 xmlns:p14="http://schemas.microsoft.com/office/powerpoint/2010/main" val="26778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28" name="Picture 27" descr="Horizontal Java-Oracle co-branded logo in white on blue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31812" y="6263640"/>
            <a:ext cx="1387775" cy="594360"/>
          </a:xfrm>
          <a:prstGeom prst="rect">
            <a:avLst/>
          </a:prstGeom>
        </p:spPr>
      </p:pic>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6E384EEC-C2D7-5E47-A988-7FAA5817C587}" type="datetime1">
              <a:rPr lang="en-US" smtClean="0"/>
              <a:pPr/>
              <a:t>9/30/2014</a:t>
            </a:fld>
            <a:endParaRPr lang="en-US"/>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spTree>
    <p:extLst>
      <p:ext uri="{BB962C8B-B14F-4D97-AF65-F5344CB8AC3E}">
        <p14:creationId xmlns=""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F56C6-C417-824F-9937-4417D7E96B32}" type="datetime1">
              <a:rPr lang="en-US" smtClean="0"/>
              <a:pPr/>
              <a:t>9/30/2014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 xmlns:p14="http://schemas.microsoft.com/office/powerpoint/2010/main" val="2597889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D00A6-2065-0E48-983F-6BBD2EF2382A}" type="datetime1">
              <a:rPr lang="en-US" smtClean="0"/>
              <a:pPr/>
              <a:t>9/30/2014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 xmlns:p14="http://schemas.microsoft.com/office/powerpoint/2010/main" val="2358871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D0ADA268-7ECA-A84A-9123-B1544EDF4190}" type="datetime1">
              <a:rPr lang="en-US" smtClean="0"/>
              <a:pPr/>
              <a:t>9/30/2014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 xmlns:p14="http://schemas.microsoft.com/office/powerpoint/2010/main" val="3709137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 xmlns:p14="http://schemas.microsoft.com/office/powerpoint/2010/main" val="34366422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16" name="Picture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656012" y="1554480"/>
            <a:ext cx="4571622" cy="2578395"/>
          </a:xfrm>
          <a:prstGeom prst="rect">
            <a:avLst/>
          </a:prstGeom>
        </p:spPr>
      </p:pic>
    </p:spTree>
    <p:extLst>
      <p:ext uri="{BB962C8B-B14F-4D97-AF65-F5344CB8AC3E}">
        <p14:creationId xmlns="" xmlns:p14="http://schemas.microsoft.com/office/powerpoint/2010/main" val="10657555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FB11EE-556F-3046-9A39-659D9CAC0D3D}" type="datetime1">
              <a:rPr lang="en-US" smtClean="0"/>
              <a:pPr/>
              <a:t>9/30/2014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 xmlns:p14="http://schemas.microsoft.com/office/powerpoint/2010/main" val="3862187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58C3FD6-AEF4-C04A-ABDA-59C0632B0226}" type="datetime1">
              <a:rPr lang="en-US" smtClean="0"/>
              <a:pPr/>
              <a:t>9/30/2014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5" name="Picture 14" descr="Horizontal Java-Oracle co-branded logo in white on blue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31812" y="6263640"/>
            <a:ext cx="138777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6078A5E-8668-4942-919B-4FAF3674C92A}" type="datetime1">
              <a:rPr lang="en-US" smtClean="0"/>
              <a:pPr/>
              <a:t>9/30/2014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 xmlns:p14="http://schemas.microsoft.com/office/powerpoint/2010/main" val="2173454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2183" y="327385"/>
            <a:ext cx="10969924" cy="541860"/>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1072183" y="2029468"/>
            <a:ext cx="10969943" cy="408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1072183" y="864288"/>
            <a:ext cx="10969943" cy="406400"/>
          </a:xfrm>
        </p:spPr>
        <p:txBody>
          <a:bodyPr anchor="t" anchorCtr="0">
            <a:noAutofit/>
          </a:bodyPr>
          <a:lstStyle>
            <a:lvl1pPr marL="0" indent="0">
              <a:spcAft>
                <a:spcPts val="0"/>
              </a:spcAft>
              <a:buFontTx/>
              <a:buNone/>
              <a:defRPr sz="2700">
                <a:solidFill>
                  <a:schemeClr val="accent1"/>
                </a:solidFill>
              </a:defRPr>
            </a:lvl1pPr>
            <a:lvl2pPr marL="609493" indent="0">
              <a:buFontTx/>
              <a:buNone/>
              <a:defRPr/>
            </a:lvl2pPr>
            <a:lvl3pPr marL="1218987" indent="0">
              <a:buFontTx/>
              <a:buNone/>
              <a:defRPr/>
            </a:lvl3pPr>
            <a:lvl4pPr marL="1828480" indent="0">
              <a:buFontTx/>
              <a:buNone/>
              <a:defRPr/>
            </a:lvl4pPr>
            <a:lvl5pPr marL="2437973"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18471380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818C0BB-1FBA-1F41-A3C9-DDE45AB9EBC5}" type="datetime1">
              <a:rPr lang="en-US" smtClean="0"/>
              <a:pPr/>
              <a:t>9/30/2014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16" name="Picture 15" descr="Horizontal Java-Oracle co-branded logo in white on blue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31812" y="6263640"/>
            <a:ext cx="1387775"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 xmlns:p14="http://schemas.microsoft.com/office/powerpoint/2010/main"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77D554D-93A6-CD4E-8197-B32A16DF33D9}" type="datetime1">
              <a:rPr lang="en-US" smtClean="0"/>
              <a:pPr/>
              <a:t>9/30/2014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 xmlns:p14="http://schemas.microsoft.com/office/powerpoint/2010/main" val="207523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F358CFE-3E1C-3348-AB86-4EEC32A3AB2D}" type="datetime1">
              <a:rPr lang="en-US" smtClean="0"/>
              <a:pPr/>
              <a:t>9/30/2014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 xmlns:p14="http://schemas.microsoft.com/office/powerpoint/2010/main" val="3371768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5F1D5789-EB05-6F4C-9D8F-CB29770783C5}" type="datetime1">
              <a:rPr lang="en-US" smtClean="0"/>
              <a:pPr/>
              <a:t>9/30/2014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 xmlns:p14="http://schemas.microsoft.com/office/powerpoint/2010/main" val="6812296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40DD3E-BF5B-6A42-92F8-B1951E907C59}" type="datetime1">
              <a:rPr lang="en-US" smtClean="0"/>
              <a:pPr/>
              <a:t>9/30/2014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 xmlns:p14="http://schemas.microsoft.com/office/powerpoint/2010/main" val="15138533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45B0DBD-5986-6244-9CB2-D30CA1FEA39C}" type="datetime1">
              <a:rPr lang="en-US" smtClean="0"/>
              <a:pPr/>
              <a:t>9/30/2014</a:t>
            </a:fld>
            <a:endParaRPr lang="en-US"/>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smtClean="0"/>
              <a:t>Oracle Confidential – Internal/Restricted/Highly Restricted</a:t>
            </a:r>
            <a:endParaRPr lang="en-US"/>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a:p>
        </p:txBody>
      </p:sp>
      <p:pic>
        <p:nvPicPr>
          <p:cNvPr id="19" name="Picture 18" descr="Horizontal Java-Oracle co-branded logo in white on blue staging background."/>
          <p:cNvPicPr>
            <a:picLocks noChangeAspect="1"/>
          </p:cNvPicPr>
          <p:nvPr/>
        </p:nvPicPr>
        <p:blipFill>
          <a:blip r:embed="rId43" cstate="print">
            <a:extLst>
              <a:ext uri="{28A0092B-C50C-407E-A947-70E740481C1C}">
                <a14:useLocalDpi xmlns="" xmlns:a14="http://schemas.microsoft.com/office/drawing/2010/main" val="0"/>
              </a:ext>
            </a:extLst>
          </a:blip>
          <a:stretch>
            <a:fillRect/>
          </a:stretch>
        </p:blipFill>
        <p:spPr>
          <a:xfrm>
            <a:off x="531812" y="6263640"/>
            <a:ext cx="1387775" cy="594360"/>
          </a:xfrm>
          <a:prstGeom prst="rect">
            <a:avLst/>
          </a:prstGeom>
        </p:spPr>
      </p:pic>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 id="2147483695" r:id="rId4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9.xml"/><Relationship Id="rId16" Type="http://schemas.openxmlformats.org/officeDocument/2006/relationships/image" Target="../media/image45.jpeg"/><Relationship Id="rId1" Type="http://schemas.openxmlformats.org/officeDocument/2006/relationships/slideLayout" Target="../slideLayouts/slideLayout4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48.png"/><Relationship Id="rId5" Type="http://schemas.openxmlformats.org/officeDocument/2006/relationships/hyperlink" Target="http://www.eclipse.org/hudson/" TargetMode="Externa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49.png"/><Relationship Id="rId16"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2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 Id="rId5" Type="http://schemas.openxmlformats.org/officeDocument/2006/relationships/hyperlink" Target="http://www.northbridge.com/2013-future-cloud-computing-survey-reveals-business-driving-cloud-adoption-everything-service-era-it" TargetMode="Externa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55056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Proliferation of Web IDEs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10</a:t>
            </a:fld>
            <a:endParaRPr lang="en-US"/>
          </a:p>
        </p:txBody>
      </p:sp>
      <p:pic>
        <p:nvPicPr>
          <p:cNvPr id="7" name="Picture 6" descr="Screen Shot 2013-10-09 at 4.57.49 P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92766" y="1612359"/>
            <a:ext cx="2730103" cy="697693"/>
          </a:xfrm>
          <a:prstGeom prst="rect">
            <a:avLst/>
          </a:prstGeom>
        </p:spPr>
      </p:pic>
      <p:pic>
        <p:nvPicPr>
          <p:cNvPr id="8" name="Picture 7" descr="Screen Shot 2013-10-09 at 4.57.37 P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48489" y="2668158"/>
            <a:ext cx="2425184" cy="606296"/>
          </a:xfrm>
          <a:prstGeom prst="rect">
            <a:avLst/>
          </a:prstGeom>
        </p:spPr>
      </p:pic>
      <p:pic>
        <p:nvPicPr>
          <p:cNvPr id="9" name="Picture 8" descr="Screen Shot 2013-10-09 at 4.56.25 P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936" y="1882614"/>
            <a:ext cx="1763751" cy="968534"/>
          </a:xfrm>
          <a:prstGeom prst="rect">
            <a:avLst/>
          </a:prstGeom>
        </p:spPr>
      </p:pic>
      <p:pic>
        <p:nvPicPr>
          <p:cNvPr id="10" name="Picture 9" descr="Screen Shot 2013-10-09 at 4.55.59 PM.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18466" y="5198094"/>
            <a:ext cx="3277046" cy="737569"/>
          </a:xfrm>
          <a:prstGeom prst="rect">
            <a:avLst/>
          </a:prstGeom>
        </p:spPr>
      </p:pic>
      <p:pic>
        <p:nvPicPr>
          <p:cNvPr id="11" name="Picture 10" descr="Screen Shot 2013-10-09 at 4.55.42 PM.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432702" y="3625177"/>
            <a:ext cx="2625056" cy="1031272"/>
          </a:xfrm>
          <a:prstGeom prst="rect">
            <a:avLst/>
          </a:prstGeom>
        </p:spPr>
      </p:pic>
      <p:pic>
        <p:nvPicPr>
          <p:cNvPr id="12" name="Picture 11" descr="Screen Shot 2013-10-09 at 4.55.24 PM.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053791" y="4295219"/>
            <a:ext cx="2624808" cy="807633"/>
          </a:xfrm>
          <a:prstGeom prst="rect">
            <a:avLst/>
          </a:prstGeom>
        </p:spPr>
      </p:pic>
      <p:pic>
        <p:nvPicPr>
          <p:cNvPr id="13" name="Picture 12" descr="Screen Shot 2013-10-09 at 4.59.26 PM.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679235" y="3346956"/>
            <a:ext cx="2847823" cy="694007"/>
          </a:xfrm>
          <a:prstGeom prst="rect">
            <a:avLst/>
          </a:prstGeom>
        </p:spPr>
      </p:pic>
      <p:pic>
        <p:nvPicPr>
          <p:cNvPr id="14" name="Picture 13" descr="Screen Shot 2013-10-09 at 5.22.16 PM.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15925" y="3111089"/>
            <a:ext cx="1887217" cy="1801919"/>
          </a:xfrm>
          <a:prstGeom prst="rect">
            <a:avLst/>
          </a:prstGeom>
        </p:spPr>
      </p:pic>
      <p:pic>
        <p:nvPicPr>
          <p:cNvPr id="15" name="Picture 14" descr="codeanywhere.jpe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238381" y="2104786"/>
            <a:ext cx="2333064" cy="734915"/>
          </a:xfrm>
          <a:prstGeom prst="rect">
            <a:avLst/>
          </a:prstGeom>
        </p:spPr>
      </p:pic>
      <p:pic>
        <p:nvPicPr>
          <p:cNvPr id="16" name="Picture 15" descr="nitrous.jpeg"/>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6337465" y="5437565"/>
            <a:ext cx="4220517" cy="541633"/>
          </a:xfrm>
          <a:prstGeom prst="rect">
            <a:avLst/>
          </a:prstGeom>
        </p:spPr>
      </p:pic>
      <p:sp>
        <p:nvSpPr>
          <p:cNvPr id="17" name="TextBox 16"/>
          <p:cNvSpPr txBox="1"/>
          <p:nvPr/>
        </p:nvSpPr>
        <p:spPr>
          <a:xfrm>
            <a:off x="3135086" y="2512087"/>
            <a:ext cx="914400" cy="914400"/>
          </a:xfrm>
          <a:prstGeom prst="rect">
            <a:avLst/>
          </a:prstGeom>
          <a:noFill/>
        </p:spPr>
        <p:txBody>
          <a:bodyPr wrap="none" lIns="0" tIns="0" rIns="0" bIns="0" rtlCol="0">
            <a:noAutofit/>
          </a:bodyPr>
          <a:lstStyle/>
          <a:p>
            <a:pPr>
              <a:lnSpc>
                <a:spcPct val="90000"/>
              </a:lnSpc>
            </a:pPr>
            <a:r>
              <a:rPr lang="en-US" sz="4400" dirty="0" smtClean="0">
                <a:solidFill>
                  <a:schemeClr val="bg2">
                    <a:lumMod val="10000"/>
                  </a:schemeClr>
                </a:solidFill>
              </a:rPr>
              <a:t>Flux</a:t>
            </a:r>
          </a:p>
        </p:txBody>
      </p:sp>
    </p:spTree>
    <p:extLst>
      <p:ext uri="{BB962C8B-B14F-4D97-AF65-F5344CB8AC3E}">
        <p14:creationId xmlns="" xmlns:p14="http://schemas.microsoft.com/office/powerpoint/2010/main" val="384305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531812" y="873532"/>
            <a:ext cx="10971211" cy="5222468"/>
            <a:chOff x="531812" y="1110640"/>
            <a:chExt cx="10971211" cy="5222468"/>
          </a:xfrm>
        </p:grpSpPr>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5813" y="1110640"/>
              <a:ext cx="5637210" cy="3067173"/>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1412" y="1263040"/>
              <a:ext cx="9318367" cy="5070068"/>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1812" y="4158640"/>
              <a:ext cx="3972654" cy="2161498"/>
            </a:xfrm>
            <a:prstGeom prst="rect">
              <a:avLst/>
            </a:prstGeom>
          </p:spPr>
        </p:pic>
      </p:grpSp>
      <p:sp>
        <p:nvSpPr>
          <p:cNvPr id="4" name="Slide Number Placeholder 3"/>
          <p:cNvSpPr>
            <a:spLocks noGrp="1"/>
          </p:cNvSpPr>
          <p:nvPr>
            <p:ph type="sldNum" sz="quarter" idx="12"/>
          </p:nvPr>
        </p:nvSpPr>
        <p:spPr/>
        <p:txBody>
          <a:bodyPr/>
          <a:lstStyle/>
          <a:p>
            <a:fld id="{C51EAA63-D034-42AE-91FA-B13B9518C7BE}" type="slidenum">
              <a:rPr lang="en-US" smtClean="0"/>
              <a:pPr/>
              <a:t>11</a:t>
            </a:fld>
            <a:endParaRPr lang="en-US"/>
          </a:p>
        </p:txBody>
      </p:sp>
      <p:sp>
        <p:nvSpPr>
          <p:cNvPr id="2" name="Title 1"/>
          <p:cNvSpPr>
            <a:spLocks noGrp="1"/>
          </p:cNvSpPr>
          <p:nvPr>
            <p:ph type="title"/>
          </p:nvPr>
        </p:nvSpPr>
        <p:spPr/>
        <p:txBody>
          <a:bodyPr/>
          <a:lstStyle/>
          <a:p>
            <a:r>
              <a:rPr lang="en-US" dirty="0" smtClean="0"/>
              <a:t>But, What </a:t>
            </a:r>
            <a:r>
              <a:rPr lang="en-US" dirty="0" smtClean="0"/>
              <a:t>About….</a:t>
            </a:r>
            <a:endParaRPr lang="en-US" dirty="0"/>
          </a:p>
        </p:txBody>
      </p:sp>
      <p:sp>
        <p:nvSpPr>
          <p:cNvPr id="5" name="TextBox 4"/>
          <p:cNvSpPr txBox="1"/>
          <p:nvPr/>
        </p:nvSpPr>
        <p:spPr>
          <a:xfrm>
            <a:off x="1542365" y="2826295"/>
            <a:ext cx="914400" cy="914400"/>
          </a:xfrm>
          <a:prstGeom prst="rect">
            <a:avLst/>
          </a:prstGeom>
          <a:noFill/>
        </p:spPr>
        <p:txBody>
          <a:bodyPr wrap="none" lIns="0" tIns="0" rIns="0" bIns="0" rtlCol="0">
            <a:noAutofit/>
          </a:bodyPr>
          <a:lstStyle/>
          <a:p>
            <a:pPr>
              <a:lnSpc>
                <a:spcPct val="90000"/>
              </a:lnSpc>
            </a:pPr>
            <a:r>
              <a:rPr lang="en-US" sz="3200" dirty="0" smtClean="0"/>
              <a:t>Security</a:t>
            </a:r>
          </a:p>
        </p:txBody>
      </p:sp>
      <p:sp>
        <p:nvSpPr>
          <p:cNvPr id="6" name="TextBox 5"/>
          <p:cNvSpPr txBox="1"/>
          <p:nvPr/>
        </p:nvSpPr>
        <p:spPr>
          <a:xfrm>
            <a:off x="4582725" y="4887677"/>
            <a:ext cx="914400" cy="914400"/>
          </a:xfrm>
          <a:prstGeom prst="rect">
            <a:avLst/>
          </a:prstGeom>
          <a:noFill/>
        </p:spPr>
        <p:txBody>
          <a:bodyPr wrap="none" lIns="0" tIns="0" rIns="0" bIns="0" rtlCol="0">
            <a:noAutofit/>
          </a:bodyPr>
          <a:lstStyle/>
          <a:p>
            <a:pPr>
              <a:lnSpc>
                <a:spcPct val="90000"/>
              </a:lnSpc>
            </a:pPr>
            <a:r>
              <a:rPr lang="en-US" sz="3200" dirty="0" smtClean="0"/>
              <a:t>Performance</a:t>
            </a:r>
          </a:p>
        </p:txBody>
      </p:sp>
      <p:sp>
        <p:nvSpPr>
          <p:cNvPr id="7" name="TextBox 6"/>
          <p:cNvSpPr txBox="1"/>
          <p:nvPr/>
        </p:nvSpPr>
        <p:spPr>
          <a:xfrm>
            <a:off x="3098957" y="3660536"/>
            <a:ext cx="914400" cy="914400"/>
          </a:xfrm>
          <a:prstGeom prst="rect">
            <a:avLst/>
          </a:prstGeom>
          <a:noFill/>
        </p:spPr>
        <p:txBody>
          <a:bodyPr wrap="none" lIns="0" tIns="0" rIns="0" bIns="0" rtlCol="0">
            <a:noAutofit/>
          </a:bodyPr>
          <a:lstStyle/>
          <a:p>
            <a:pPr>
              <a:lnSpc>
                <a:spcPct val="90000"/>
              </a:lnSpc>
            </a:pPr>
            <a:r>
              <a:rPr lang="en-US" sz="3200" dirty="0" smtClean="0"/>
              <a:t>Feature Richness</a:t>
            </a:r>
          </a:p>
        </p:txBody>
      </p:sp>
      <p:sp>
        <p:nvSpPr>
          <p:cNvPr id="8" name="TextBox 7"/>
          <p:cNvSpPr txBox="1"/>
          <p:nvPr/>
        </p:nvSpPr>
        <p:spPr>
          <a:xfrm>
            <a:off x="4076470" y="2317330"/>
            <a:ext cx="914400" cy="914400"/>
          </a:xfrm>
          <a:prstGeom prst="rect">
            <a:avLst/>
          </a:prstGeom>
          <a:noFill/>
        </p:spPr>
        <p:txBody>
          <a:bodyPr wrap="none" lIns="0" tIns="0" rIns="0" bIns="0" rtlCol="0">
            <a:noAutofit/>
          </a:bodyPr>
          <a:lstStyle/>
          <a:p>
            <a:pPr>
              <a:lnSpc>
                <a:spcPct val="90000"/>
              </a:lnSpc>
            </a:pPr>
            <a:r>
              <a:rPr lang="en-US" sz="3200" dirty="0" smtClean="0"/>
              <a:t>Compiling</a:t>
            </a:r>
          </a:p>
        </p:txBody>
      </p:sp>
      <p:sp>
        <p:nvSpPr>
          <p:cNvPr id="9" name="TextBox 8"/>
          <p:cNvSpPr txBox="1"/>
          <p:nvPr/>
        </p:nvSpPr>
        <p:spPr>
          <a:xfrm>
            <a:off x="6944539" y="3184989"/>
            <a:ext cx="914400" cy="914400"/>
          </a:xfrm>
          <a:prstGeom prst="rect">
            <a:avLst/>
          </a:prstGeom>
          <a:noFill/>
        </p:spPr>
        <p:txBody>
          <a:bodyPr wrap="none" lIns="0" tIns="0" rIns="0" bIns="0" rtlCol="0">
            <a:noAutofit/>
          </a:bodyPr>
          <a:lstStyle/>
          <a:p>
            <a:pPr>
              <a:lnSpc>
                <a:spcPct val="90000"/>
              </a:lnSpc>
            </a:pPr>
            <a:r>
              <a:rPr lang="en-US" sz="3200" dirty="0" smtClean="0"/>
              <a:t>Running</a:t>
            </a:r>
          </a:p>
        </p:txBody>
      </p:sp>
      <p:sp>
        <p:nvSpPr>
          <p:cNvPr id="10" name="TextBox 9"/>
          <p:cNvSpPr txBox="1"/>
          <p:nvPr/>
        </p:nvSpPr>
        <p:spPr>
          <a:xfrm>
            <a:off x="9240871" y="3848519"/>
            <a:ext cx="914400" cy="914400"/>
          </a:xfrm>
          <a:prstGeom prst="rect">
            <a:avLst/>
          </a:prstGeom>
          <a:noFill/>
        </p:spPr>
        <p:txBody>
          <a:bodyPr wrap="none" lIns="0" tIns="0" rIns="0" bIns="0" rtlCol="0">
            <a:noAutofit/>
          </a:bodyPr>
          <a:lstStyle/>
          <a:p>
            <a:pPr>
              <a:lnSpc>
                <a:spcPct val="90000"/>
              </a:lnSpc>
            </a:pPr>
            <a:r>
              <a:rPr lang="en-US" sz="3200" dirty="0" smtClean="0"/>
              <a:t>Debugging</a:t>
            </a:r>
          </a:p>
        </p:txBody>
      </p:sp>
      <p:sp>
        <p:nvSpPr>
          <p:cNvPr id="11" name="TextBox 10"/>
          <p:cNvSpPr txBox="1"/>
          <p:nvPr/>
        </p:nvSpPr>
        <p:spPr>
          <a:xfrm>
            <a:off x="7272410" y="1961686"/>
            <a:ext cx="914400" cy="914400"/>
          </a:xfrm>
          <a:prstGeom prst="rect">
            <a:avLst/>
          </a:prstGeom>
          <a:noFill/>
        </p:spPr>
        <p:txBody>
          <a:bodyPr wrap="none" lIns="0" tIns="0" rIns="0" bIns="0" rtlCol="0">
            <a:noAutofit/>
          </a:bodyPr>
          <a:lstStyle/>
          <a:p>
            <a:pPr>
              <a:lnSpc>
                <a:spcPct val="90000"/>
              </a:lnSpc>
            </a:pPr>
            <a:r>
              <a:rPr lang="en-US" sz="3200" dirty="0" smtClean="0"/>
              <a:t>Deploying</a:t>
            </a:r>
          </a:p>
        </p:txBody>
      </p:sp>
      <p:sp>
        <p:nvSpPr>
          <p:cNvPr id="12" name="TextBox 11"/>
          <p:cNvSpPr txBox="1"/>
          <p:nvPr/>
        </p:nvSpPr>
        <p:spPr>
          <a:xfrm>
            <a:off x="1646235" y="4728709"/>
            <a:ext cx="914400" cy="914400"/>
          </a:xfrm>
          <a:prstGeom prst="rect">
            <a:avLst/>
          </a:prstGeom>
          <a:noFill/>
        </p:spPr>
        <p:txBody>
          <a:bodyPr wrap="none" lIns="0" tIns="0" rIns="0" bIns="0" rtlCol="0">
            <a:noAutofit/>
          </a:bodyPr>
          <a:lstStyle/>
          <a:p>
            <a:pPr>
              <a:lnSpc>
                <a:spcPct val="90000"/>
              </a:lnSpc>
            </a:pPr>
            <a:r>
              <a:rPr lang="en-US" sz="3200" dirty="0" smtClean="0"/>
              <a:t>Profiling</a:t>
            </a:r>
          </a:p>
        </p:txBody>
      </p:sp>
      <p:sp>
        <p:nvSpPr>
          <p:cNvPr id="13" name="TextBox 12"/>
          <p:cNvSpPr txBox="1"/>
          <p:nvPr/>
        </p:nvSpPr>
        <p:spPr>
          <a:xfrm>
            <a:off x="7919343" y="4961627"/>
            <a:ext cx="914400" cy="914400"/>
          </a:xfrm>
          <a:prstGeom prst="rect">
            <a:avLst/>
          </a:prstGeom>
          <a:noFill/>
        </p:spPr>
        <p:txBody>
          <a:bodyPr wrap="none" lIns="0" tIns="0" rIns="0" bIns="0" rtlCol="0">
            <a:noAutofit/>
          </a:bodyPr>
          <a:lstStyle/>
          <a:p>
            <a:pPr>
              <a:lnSpc>
                <a:spcPct val="90000"/>
              </a:lnSpc>
            </a:pPr>
            <a:r>
              <a:rPr lang="en-US" sz="3200" dirty="0" smtClean="0"/>
              <a:t>Disconnected Editing</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t>
            </a:r>
            <a:r>
              <a:rPr lang="en-US" dirty="0" err="1" smtClean="0"/>
              <a:t>Mis</a:t>
            </a:r>
            <a:r>
              <a:rPr lang="en-US" dirty="0" smtClean="0"/>
              <a:t>)steps</a:t>
            </a:r>
            <a:endParaRPr lang="en-US" dirty="0"/>
          </a:p>
        </p:txBody>
      </p:sp>
      <p:sp>
        <p:nvSpPr>
          <p:cNvPr id="3" name="Content Placeholder 2"/>
          <p:cNvSpPr>
            <a:spLocks noGrp="1"/>
          </p:cNvSpPr>
          <p:nvPr>
            <p:ph idx="1"/>
          </p:nvPr>
        </p:nvSpPr>
        <p:spPr/>
        <p:txBody>
          <a:bodyPr/>
          <a:lstStyle/>
          <a:p>
            <a:r>
              <a:rPr lang="en-US" dirty="0" smtClean="0"/>
              <a:t>Just </a:t>
            </a:r>
            <a:r>
              <a:rPr lang="en-US" dirty="0" smtClean="0"/>
              <a:t>replicating </a:t>
            </a:r>
            <a:r>
              <a:rPr lang="en-US" dirty="0" smtClean="0"/>
              <a:t>a Java </a:t>
            </a:r>
            <a:r>
              <a:rPr lang="en-US" dirty="0" smtClean="0"/>
              <a:t>IDE in the browser bad idea</a:t>
            </a:r>
          </a:p>
          <a:p>
            <a:pPr lvl="1"/>
            <a:r>
              <a:rPr lang="en-US" dirty="0" smtClean="0"/>
              <a:t>You </a:t>
            </a:r>
            <a:r>
              <a:rPr lang="en-US" dirty="0" smtClean="0"/>
              <a:t>sacrifice performance</a:t>
            </a:r>
            <a:r>
              <a:rPr lang="en-US" dirty="0" smtClean="0"/>
              <a:t>, feature richness, offline mode</a:t>
            </a:r>
          </a:p>
          <a:p>
            <a:pPr lvl="1"/>
            <a:r>
              <a:rPr lang="en-US" dirty="0" smtClean="0"/>
              <a:t>What do you gain?</a:t>
            </a:r>
          </a:p>
          <a:p>
            <a:r>
              <a:rPr lang="en-US" dirty="0" smtClean="0"/>
              <a:t>Then again, just relying on </a:t>
            </a:r>
            <a:r>
              <a:rPr lang="en-US" dirty="0" err="1" smtClean="0"/>
              <a:t>git</a:t>
            </a:r>
            <a:r>
              <a:rPr lang="en-US" dirty="0" smtClean="0"/>
              <a:t> “syncing” doesn’t go far </a:t>
            </a:r>
            <a:r>
              <a:rPr lang="en-US" dirty="0" smtClean="0"/>
              <a:t>enough</a:t>
            </a:r>
          </a:p>
          <a:p>
            <a:pPr lvl="1"/>
            <a:r>
              <a:rPr lang="en-US" dirty="0" smtClean="0"/>
              <a:t>Doesn’t get you any of the cloud benefits</a:t>
            </a:r>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C51EAA63-D034-42AE-91FA-B13B9518C7BE}" type="slidenum">
              <a:rPr lang="en-US" smtClean="0"/>
              <a:pPr/>
              <a:t>12</a:t>
            </a:fld>
            <a:endParaRPr lang="en-US"/>
          </a:p>
        </p:txBody>
      </p:sp>
    </p:spTree>
    <p:extLst>
      <p:ext uri="{BB962C8B-B14F-4D97-AF65-F5344CB8AC3E}">
        <p14:creationId xmlns="" xmlns:p14="http://schemas.microsoft.com/office/powerpoint/2010/main" val="17066805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a:t>
            </a:r>
            <a:r>
              <a:rPr lang="en-US" dirty="0" smtClean="0"/>
              <a:t>Systems (</a:t>
            </a:r>
            <a:r>
              <a:rPr lang="en-US" dirty="0" err="1" smtClean="0"/>
              <a:t>PaaS</a:t>
            </a:r>
            <a:r>
              <a:rPr lang="en-US" dirty="0" smtClean="0"/>
              <a:t>/</a:t>
            </a:r>
            <a:r>
              <a:rPr lang="en-US" dirty="0" err="1" smtClean="0"/>
              <a:t>SaaS</a:t>
            </a:r>
            <a:r>
              <a:rPr lang="en-US" dirty="0" smtClean="0"/>
              <a:t>)</a:t>
            </a:r>
            <a:endParaRPr lang="en-US" dirty="0"/>
          </a:p>
        </p:txBody>
      </p:sp>
      <p:sp>
        <p:nvSpPr>
          <p:cNvPr id="3" name="Content Placeholder 2"/>
          <p:cNvSpPr>
            <a:spLocks noGrp="1"/>
          </p:cNvSpPr>
          <p:nvPr>
            <p:ph idx="1"/>
          </p:nvPr>
        </p:nvSpPr>
        <p:spPr/>
        <p:txBody>
          <a:bodyPr/>
          <a:lstStyle/>
          <a:p>
            <a:r>
              <a:rPr lang="en-US" dirty="0" smtClean="0"/>
              <a:t>Cloud systems that provide ready-to-use deployment services</a:t>
            </a:r>
          </a:p>
          <a:p>
            <a:pPr lvl="1"/>
            <a:r>
              <a:rPr lang="en-US" dirty="0" smtClean="0"/>
              <a:t>No more maintaining app servers, deploying WARs, etc.</a:t>
            </a:r>
          </a:p>
          <a:p>
            <a:pPr lvl="1"/>
            <a:r>
              <a:rPr lang="en-US" dirty="0" smtClean="0"/>
              <a:t>Deployment environment, runtime platform, lifecycle management, and standard functionality provided out of the box</a:t>
            </a:r>
          </a:p>
          <a:p>
            <a:pPr lvl="1"/>
            <a:r>
              <a:rPr lang="en-US" dirty="0" smtClean="0"/>
              <a:t>Only do coding for customization and extension</a:t>
            </a:r>
          </a:p>
          <a:p>
            <a:r>
              <a:rPr lang="en-US" dirty="0" smtClean="0"/>
              <a:t>Examples:</a:t>
            </a:r>
          </a:p>
          <a:p>
            <a:pPr lvl="1"/>
            <a:r>
              <a:rPr lang="en-US" dirty="0" smtClean="0"/>
              <a:t>Lower end: </a:t>
            </a:r>
            <a:r>
              <a:rPr lang="en-US" dirty="0"/>
              <a:t>Amazon Elastic Beanstalk, Google </a:t>
            </a:r>
            <a:r>
              <a:rPr lang="en-US" dirty="0" err="1" smtClean="0"/>
              <a:t>AppEngine</a:t>
            </a:r>
            <a:endParaRPr lang="en-US" dirty="0" smtClean="0"/>
          </a:p>
          <a:p>
            <a:pPr lvl="1"/>
            <a:r>
              <a:rPr lang="en-US" dirty="0" smtClean="0"/>
              <a:t>Higher end: </a:t>
            </a:r>
            <a:r>
              <a:rPr lang="en-US" dirty="0" err="1" smtClean="0"/>
              <a:t>MBaaS</a:t>
            </a:r>
            <a:r>
              <a:rPr lang="en-US" dirty="0" smtClean="0"/>
              <a:t>, </a:t>
            </a:r>
            <a:r>
              <a:rPr lang="en-US" dirty="0" err="1" smtClean="0"/>
              <a:t>SalesForce.com</a:t>
            </a:r>
            <a:endParaRPr lang="en-US" dirty="0" smtClean="0"/>
          </a:p>
          <a:p>
            <a:r>
              <a:rPr lang="en-US" dirty="0" smtClean="0"/>
              <a:t>Hard to emulate on local machine</a:t>
            </a:r>
          </a:p>
          <a:p>
            <a:pPr lvl="1"/>
            <a:r>
              <a:rPr lang="en-US" dirty="0" smtClean="0"/>
              <a:t>Built-in debuggers, code editors for making small iterative changes a must</a:t>
            </a:r>
          </a:p>
          <a:p>
            <a:pPr lvl="1"/>
            <a:endParaRPr lang="en-US" dirty="0" smtClean="0"/>
          </a:p>
        </p:txBody>
      </p:sp>
      <p:sp>
        <p:nvSpPr>
          <p:cNvPr id="5" name="Slide Number Placeholder 4"/>
          <p:cNvSpPr>
            <a:spLocks noGrp="1"/>
          </p:cNvSpPr>
          <p:nvPr>
            <p:ph type="sldNum" sz="quarter" idx="12"/>
          </p:nvPr>
        </p:nvSpPr>
        <p:spPr/>
        <p:txBody>
          <a:bodyPr/>
          <a:lstStyle/>
          <a:p>
            <a:fld id="{C51EAA63-D034-42AE-91FA-B13B9518C7BE}" type="slidenum">
              <a:rPr lang="en-US" smtClean="0"/>
              <a:pPr/>
              <a:t>13</a:t>
            </a:fld>
            <a:endParaRPr lang="en-US"/>
          </a:p>
        </p:txBody>
      </p:sp>
    </p:spTree>
    <p:extLst>
      <p:ext uri="{BB962C8B-B14F-4D97-AF65-F5344CB8AC3E}">
        <p14:creationId xmlns="" xmlns:p14="http://schemas.microsoft.com/office/powerpoint/2010/main" val="12682740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 with Developer Services</a:t>
            </a:r>
            <a:endParaRPr lang="en-US" dirty="0"/>
          </a:p>
        </p:txBody>
      </p:sp>
      <p:sp>
        <p:nvSpPr>
          <p:cNvPr id="3" name="Content Placeholder 2"/>
          <p:cNvSpPr>
            <a:spLocks noGrp="1"/>
          </p:cNvSpPr>
          <p:nvPr>
            <p:ph idx="1"/>
          </p:nvPr>
        </p:nvSpPr>
        <p:spPr/>
        <p:txBody>
          <a:bodyPr/>
          <a:lstStyle/>
          <a:p>
            <a:r>
              <a:rPr lang="en-US" dirty="0" smtClean="0"/>
              <a:t>Continuous Integration + Code Analysis + </a:t>
            </a:r>
            <a:r>
              <a:rPr lang="en-US" dirty="0" err="1" smtClean="0"/>
              <a:t>Git</a:t>
            </a:r>
            <a:endParaRPr lang="en-US" dirty="0" smtClean="0"/>
          </a:p>
          <a:p>
            <a:pPr lvl="1"/>
            <a:r>
              <a:rPr lang="en-US" dirty="0" smtClean="0"/>
              <a:t>Isolate builds for individual developers</a:t>
            </a:r>
          </a:p>
          <a:p>
            <a:pPr lvl="1"/>
            <a:r>
              <a:rPr lang="en-US" dirty="0" smtClean="0"/>
              <a:t>Rule-based propagation based on same code analysis as in tools</a:t>
            </a:r>
          </a:p>
          <a:p>
            <a:pPr lvl="2"/>
            <a:r>
              <a:rPr lang="en-US" dirty="0" smtClean="0"/>
              <a:t>Know when coding that something will fail</a:t>
            </a:r>
          </a:p>
          <a:p>
            <a:pPr lvl="2"/>
            <a:r>
              <a:rPr lang="en-US" dirty="0" smtClean="0"/>
              <a:t>Configurable rules for your enterprise</a:t>
            </a:r>
          </a:p>
          <a:p>
            <a:r>
              <a:rPr lang="en-US" dirty="0" smtClean="0"/>
              <a:t>Continuous Integration + Indexing + Maven</a:t>
            </a:r>
          </a:p>
          <a:p>
            <a:pPr lvl="1"/>
            <a:r>
              <a:rPr lang="en-US" dirty="0" smtClean="0"/>
              <a:t>Stop indexing static libraries!</a:t>
            </a:r>
          </a:p>
          <a:p>
            <a:pPr lvl="1"/>
            <a:r>
              <a:rPr lang="en-US" dirty="0" smtClean="0"/>
              <a:t>Produce index during build-time</a:t>
            </a:r>
          </a:p>
          <a:p>
            <a:pPr lvl="1"/>
            <a:r>
              <a:rPr lang="en-US" dirty="0"/>
              <a:t>S</a:t>
            </a:r>
            <a:r>
              <a:rPr lang="en-US" dirty="0" smtClean="0"/>
              <a:t>tore with Maven artifacts</a:t>
            </a:r>
          </a:p>
        </p:txBody>
      </p:sp>
      <p:sp>
        <p:nvSpPr>
          <p:cNvPr id="5" name="Slide Number Placeholder 4"/>
          <p:cNvSpPr>
            <a:spLocks noGrp="1"/>
          </p:cNvSpPr>
          <p:nvPr>
            <p:ph type="sldNum" sz="quarter" idx="12"/>
          </p:nvPr>
        </p:nvSpPr>
        <p:spPr/>
        <p:txBody>
          <a:bodyPr/>
          <a:lstStyle/>
          <a:p>
            <a:fld id="{C51EAA63-D034-42AE-91FA-B13B9518C7BE}" type="slidenum">
              <a:rPr lang="en-US" smtClean="0"/>
              <a:pPr/>
              <a:t>14</a:t>
            </a:fld>
            <a:endParaRPr lang="en-US"/>
          </a:p>
        </p:txBody>
      </p:sp>
    </p:spTree>
    <p:extLst>
      <p:ext uri="{BB962C8B-B14F-4D97-AF65-F5344CB8AC3E}">
        <p14:creationId xmlns="" xmlns:p14="http://schemas.microsoft.com/office/powerpoint/2010/main" val="1881986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 with Your Source Forge</a:t>
            </a:r>
            <a:endParaRPr lang="en-US" dirty="0"/>
          </a:p>
        </p:txBody>
      </p:sp>
      <p:sp>
        <p:nvSpPr>
          <p:cNvPr id="3" name="Content Placeholder 2"/>
          <p:cNvSpPr>
            <a:spLocks noGrp="1"/>
          </p:cNvSpPr>
          <p:nvPr>
            <p:ph idx="1"/>
          </p:nvPr>
        </p:nvSpPr>
        <p:spPr/>
        <p:txBody>
          <a:bodyPr/>
          <a:lstStyle/>
          <a:p>
            <a:r>
              <a:rPr lang="en-US" dirty="0" smtClean="0"/>
              <a:t>Run code analysis on your </a:t>
            </a:r>
            <a:r>
              <a:rPr lang="en-US" dirty="0" err="1" smtClean="0"/>
              <a:t>Git</a:t>
            </a:r>
            <a:r>
              <a:rPr lang="en-US" dirty="0" smtClean="0"/>
              <a:t> repository</a:t>
            </a:r>
          </a:p>
          <a:p>
            <a:r>
              <a:rPr lang="en-US" dirty="0" smtClean="0"/>
              <a:t>Tell you when browsing code:</a:t>
            </a:r>
          </a:p>
          <a:p>
            <a:pPr lvl="1"/>
            <a:r>
              <a:rPr lang="en-US" dirty="0" smtClean="0"/>
              <a:t>This method called by 200 classes, be careful editing it!</a:t>
            </a:r>
          </a:p>
          <a:p>
            <a:pPr lvl="1"/>
            <a:r>
              <a:rPr lang="en-US" dirty="0" smtClean="0"/>
              <a:t>Here are all the classes implementing this method</a:t>
            </a:r>
          </a:p>
          <a:p>
            <a:pPr lvl="1"/>
            <a:r>
              <a:rPr lang="en-US" dirty="0" smtClean="0"/>
              <a:t>The test for this class fail 50% more often than the average for this project</a:t>
            </a:r>
          </a:p>
          <a:p>
            <a:pPr lvl="1"/>
            <a:r>
              <a:rPr lang="en-US" dirty="0" smtClean="0"/>
              <a:t>Here is the test for this method</a:t>
            </a:r>
          </a:p>
          <a:p>
            <a:pPr lvl="1"/>
            <a:r>
              <a:rPr lang="en-US" dirty="0" smtClean="0"/>
              <a:t>Etc.</a:t>
            </a:r>
          </a:p>
        </p:txBody>
      </p:sp>
      <p:sp>
        <p:nvSpPr>
          <p:cNvPr id="5" name="Slide Number Placeholder 4"/>
          <p:cNvSpPr>
            <a:spLocks noGrp="1"/>
          </p:cNvSpPr>
          <p:nvPr>
            <p:ph type="sldNum" sz="quarter" idx="12"/>
          </p:nvPr>
        </p:nvSpPr>
        <p:spPr/>
        <p:txBody>
          <a:bodyPr/>
          <a:lstStyle/>
          <a:p>
            <a:fld id="{C51EAA63-D034-42AE-91FA-B13B9518C7BE}" type="slidenum">
              <a:rPr lang="en-US" smtClean="0"/>
              <a:pPr/>
              <a:t>15</a:t>
            </a:fld>
            <a:endParaRPr lang="en-US"/>
          </a:p>
        </p:txBody>
      </p:sp>
    </p:spTree>
    <p:extLst>
      <p:ext uri="{BB962C8B-B14F-4D97-AF65-F5344CB8AC3E}">
        <p14:creationId xmlns="" xmlns:p14="http://schemas.microsoft.com/office/powerpoint/2010/main" val="2312319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Management</a:t>
            </a:r>
            <a:endParaRPr lang="en-US" dirty="0"/>
          </a:p>
        </p:txBody>
      </p:sp>
      <p:sp>
        <p:nvSpPr>
          <p:cNvPr id="3" name="Content Placeholder 2"/>
          <p:cNvSpPr>
            <a:spLocks noGrp="1"/>
          </p:cNvSpPr>
          <p:nvPr>
            <p:ph idx="1"/>
          </p:nvPr>
        </p:nvSpPr>
        <p:spPr/>
        <p:txBody>
          <a:bodyPr/>
          <a:lstStyle/>
          <a:p>
            <a:r>
              <a:rPr lang="en-US" dirty="0" smtClean="0"/>
              <a:t>Dev environment </a:t>
            </a:r>
            <a:r>
              <a:rPr lang="en-US" dirty="0" err="1" smtClean="0"/>
              <a:t>config</a:t>
            </a:r>
            <a:r>
              <a:rPr lang="en-US" dirty="0" smtClean="0"/>
              <a:t> is painful, but most of us put up with </a:t>
            </a:r>
            <a:r>
              <a:rPr lang="en-US" dirty="0" smtClean="0"/>
              <a:t>it</a:t>
            </a:r>
          </a:p>
          <a:p>
            <a:pPr lvl="1"/>
            <a:r>
              <a:rPr lang="en-US" dirty="0" smtClean="0"/>
              <a:t>Do we have a choice?</a:t>
            </a:r>
            <a:endParaRPr lang="en-US" dirty="0" smtClean="0"/>
          </a:p>
          <a:p>
            <a:r>
              <a:rPr lang="en-US" dirty="0" smtClean="0"/>
              <a:t>What if you change projects all the time?</a:t>
            </a:r>
          </a:p>
          <a:p>
            <a:pPr lvl="1"/>
            <a:r>
              <a:rPr lang="en-US" dirty="0" smtClean="0"/>
              <a:t>Sustaining </a:t>
            </a:r>
            <a:r>
              <a:rPr lang="en-US" dirty="0" smtClean="0"/>
              <a:t>orgs, contractor-heavy shops, outsourcing firms</a:t>
            </a:r>
          </a:p>
          <a:p>
            <a:r>
              <a:rPr lang="en-US" dirty="0" smtClean="0"/>
              <a:t>Encapsulate development and execution environments</a:t>
            </a:r>
          </a:p>
          <a:p>
            <a:pPr lvl="1"/>
            <a:r>
              <a:rPr lang="en-US" dirty="0" smtClean="0"/>
              <a:t>Access and start coding right away</a:t>
            </a:r>
          </a:p>
          <a:p>
            <a:pPr lvl="1"/>
            <a:r>
              <a:rPr lang="en-US" dirty="0" smtClean="0"/>
              <a:t>From local IDE or web-based editor</a:t>
            </a:r>
          </a:p>
        </p:txBody>
      </p:sp>
      <p:sp>
        <p:nvSpPr>
          <p:cNvPr id="5" name="Slide Number Placeholder 4"/>
          <p:cNvSpPr>
            <a:spLocks noGrp="1"/>
          </p:cNvSpPr>
          <p:nvPr>
            <p:ph type="sldNum" sz="quarter" idx="12"/>
          </p:nvPr>
        </p:nvSpPr>
        <p:spPr/>
        <p:txBody>
          <a:bodyPr/>
          <a:lstStyle/>
          <a:p>
            <a:fld id="{C51EAA63-D034-42AE-91FA-B13B9518C7BE}" type="slidenum">
              <a:rPr lang="en-US" smtClean="0"/>
              <a:pPr/>
              <a:t>16</a:t>
            </a:fld>
            <a:endParaRPr lang="en-US"/>
          </a:p>
        </p:txBody>
      </p:sp>
    </p:spTree>
    <p:extLst>
      <p:ext uri="{BB962C8B-B14F-4D97-AF65-F5344CB8AC3E}">
        <p14:creationId xmlns="" xmlns:p14="http://schemas.microsoft.com/office/powerpoint/2010/main" val="8323433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Management Challenges</a:t>
            </a:r>
            <a:endParaRPr lang="en-US" dirty="0"/>
          </a:p>
        </p:txBody>
      </p:sp>
      <p:sp>
        <p:nvSpPr>
          <p:cNvPr id="3" name="Content Placeholder 2"/>
          <p:cNvSpPr>
            <a:spLocks noGrp="1"/>
          </p:cNvSpPr>
          <p:nvPr>
            <p:ph idx="1"/>
          </p:nvPr>
        </p:nvSpPr>
        <p:spPr/>
        <p:txBody>
          <a:bodyPr/>
          <a:lstStyle/>
          <a:p>
            <a:r>
              <a:rPr lang="en-US" dirty="0" smtClean="0"/>
              <a:t>What to use for encapsulation?</a:t>
            </a:r>
          </a:p>
          <a:p>
            <a:pPr lvl="1"/>
            <a:r>
              <a:rPr lang="en-US" dirty="0" smtClean="0"/>
              <a:t>Full cloud-based VM </a:t>
            </a:r>
          </a:p>
          <a:p>
            <a:pPr lvl="2"/>
            <a:r>
              <a:rPr lang="en-US" dirty="0" smtClean="0"/>
              <a:t>One VM per developer gets expensive</a:t>
            </a:r>
          </a:p>
          <a:p>
            <a:pPr lvl="2"/>
            <a:r>
              <a:rPr lang="en-US" dirty="0" smtClean="0"/>
              <a:t>Local IDE with remote source directory problematic</a:t>
            </a:r>
          </a:p>
          <a:p>
            <a:pPr lvl="1"/>
            <a:r>
              <a:rPr lang="en-US" dirty="0" smtClean="0"/>
              <a:t>Containers on hosted cloud service</a:t>
            </a:r>
          </a:p>
          <a:p>
            <a:pPr lvl="2"/>
            <a:r>
              <a:rPr lang="en-US" dirty="0" smtClean="0"/>
              <a:t>Is it really the same as my production environment?</a:t>
            </a:r>
          </a:p>
          <a:p>
            <a:pPr lvl="2"/>
            <a:r>
              <a:rPr lang="en-US" dirty="0" smtClean="0"/>
              <a:t>Can I get enough density with big enterprise stacks like </a:t>
            </a:r>
            <a:r>
              <a:rPr lang="en-US" dirty="0" err="1" smtClean="0"/>
              <a:t>WebLogic</a:t>
            </a:r>
            <a:r>
              <a:rPr lang="en-US" dirty="0" smtClean="0"/>
              <a:t>?</a:t>
            </a:r>
          </a:p>
          <a:p>
            <a:pPr lvl="2"/>
            <a:r>
              <a:rPr lang="en-US" dirty="0" smtClean="0"/>
              <a:t>What about security?</a:t>
            </a:r>
          </a:p>
          <a:p>
            <a:pPr lvl="2"/>
            <a:r>
              <a:rPr lang="en-US" dirty="0"/>
              <a:t>Local IDE with remote source directory </a:t>
            </a:r>
            <a:r>
              <a:rPr lang="en-US" dirty="0" smtClean="0"/>
              <a:t>problematic</a:t>
            </a:r>
          </a:p>
          <a:p>
            <a:pPr lvl="1"/>
            <a:r>
              <a:rPr lang="en-US" dirty="0" smtClean="0"/>
              <a:t>Locally downloaded containers</a:t>
            </a:r>
          </a:p>
          <a:p>
            <a:pPr lvl="2"/>
            <a:r>
              <a:rPr lang="en-US" dirty="0"/>
              <a:t>Can I get enough density with big enterprise stacks like </a:t>
            </a:r>
            <a:r>
              <a:rPr lang="en-US" dirty="0" err="1"/>
              <a:t>WebLogic</a:t>
            </a:r>
            <a:r>
              <a:rPr lang="en-US" dirty="0" smtClean="0"/>
              <a:t>?</a:t>
            </a:r>
          </a:p>
          <a:p>
            <a:pPr lvl="2"/>
            <a:r>
              <a:rPr lang="en-US" dirty="0"/>
              <a:t>Local IDE with </a:t>
            </a:r>
            <a:r>
              <a:rPr lang="en-US" dirty="0" smtClean="0"/>
              <a:t>containerized source </a:t>
            </a:r>
            <a:r>
              <a:rPr lang="en-US" dirty="0"/>
              <a:t>directory </a:t>
            </a:r>
            <a:r>
              <a:rPr lang="en-US" dirty="0" smtClean="0"/>
              <a:t>potentially problematic</a:t>
            </a:r>
            <a:endParaRPr lang="en-US" dirty="0"/>
          </a:p>
          <a:p>
            <a:pPr lvl="2"/>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17</a:t>
            </a:fld>
            <a:endParaRPr lang="en-US"/>
          </a:p>
        </p:txBody>
      </p:sp>
    </p:spTree>
    <p:extLst>
      <p:ext uri="{BB962C8B-B14F-4D97-AF65-F5344CB8AC3E}">
        <p14:creationId xmlns="" xmlns:p14="http://schemas.microsoft.com/office/powerpoint/2010/main" val="184090641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Well Positioned to Deliver?</a:t>
            </a:r>
            <a:endParaRPr lang="en-US" dirty="0"/>
          </a:p>
        </p:txBody>
      </p:sp>
      <p:sp>
        <p:nvSpPr>
          <p:cNvPr id="3" name="Content Placeholder 2"/>
          <p:cNvSpPr>
            <a:spLocks noGrp="1"/>
          </p:cNvSpPr>
          <p:nvPr>
            <p:ph idx="1"/>
          </p:nvPr>
        </p:nvSpPr>
        <p:spPr/>
        <p:txBody>
          <a:bodyPr/>
          <a:lstStyle/>
          <a:p>
            <a:r>
              <a:rPr lang="en-US" dirty="0" smtClean="0"/>
              <a:t>Integration and embedding within various cloud services</a:t>
            </a:r>
          </a:p>
          <a:p>
            <a:pPr lvl="1"/>
            <a:r>
              <a:rPr lang="en-US" dirty="0" err="1" smtClean="0"/>
              <a:t>IaaS</a:t>
            </a:r>
            <a:r>
              <a:rPr lang="en-US" dirty="0" smtClean="0"/>
              <a:t>, </a:t>
            </a:r>
            <a:r>
              <a:rPr lang="en-US" dirty="0" err="1" smtClean="0"/>
              <a:t>PaaS</a:t>
            </a:r>
            <a:r>
              <a:rPr lang="en-US" dirty="0" smtClean="0"/>
              <a:t>, </a:t>
            </a:r>
            <a:r>
              <a:rPr lang="en-US" dirty="0" err="1" smtClean="0"/>
              <a:t>MBaaS</a:t>
            </a:r>
            <a:r>
              <a:rPr lang="en-US" dirty="0" smtClean="0"/>
              <a:t>, Developer Services (Source management, Bug Tracking, Continuous Integration)</a:t>
            </a:r>
          </a:p>
          <a:p>
            <a:pPr lvl="1"/>
            <a:r>
              <a:rPr lang="en-US" dirty="0" smtClean="0"/>
              <a:t>To play in this sandbox you have to:</a:t>
            </a:r>
          </a:p>
          <a:p>
            <a:pPr lvl="2"/>
            <a:r>
              <a:rPr lang="en-US" dirty="0" smtClean="0"/>
              <a:t>Have your own full-featured cloud</a:t>
            </a:r>
          </a:p>
          <a:p>
            <a:pPr lvl="2"/>
            <a:r>
              <a:rPr lang="en-US" dirty="0" smtClean="0"/>
              <a:t>Partner with others</a:t>
            </a:r>
          </a:p>
          <a:p>
            <a:r>
              <a:rPr lang="en-US" dirty="0" err="1" smtClean="0"/>
              <a:t>IaaS</a:t>
            </a:r>
            <a:r>
              <a:rPr lang="en-US" dirty="0" smtClean="0"/>
              <a:t> providers such as Amazon and Google moving aggressively up-stack</a:t>
            </a:r>
          </a:p>
        </p:txBody>
      </p:sp>
      <p:sp>
        <p:nvSpPr>
          <p:cNvPr id="5" name="Slide Number Placeholder 4"/>
          <p:cNvSpPr>
            <a:spLocks noGrp="1"/>
          </p:cNvSpPr>
          <p:nvPr>
            <p:ph type="sldNum" sz="quarter" idx="12"/>
          </p:nvPr>
        </p:nvSpPr>
        <p:spPr/>
        <p:txBody>
          <a:bodyPr/>
          <a:lstStyle/>
          <a:p>
            <a:fld id="{C51EAA63-D034-42AE-91FA-B13B9518C7BE}" type="slidenum">
              <a:rPr lang="en-US" smtClean="0"/>
              <a:pPr/>
              <a:t>18</a:t>
            </a:fld>
            <a:endParaRPr lang="en-US"/>
          </a:p>
        </p:txBody>
      </p:sp>
    </p:spTree>
    <p:extLst>
      <p:ext uri="{BB962C8B-B14F-4D97-AF65-F5344CB8AC3E}">
        <p14:creationId xmlns="" xmlns:p14="http://schemas.microsoft.com/office/powerpoint/2010/main" val="42399425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Program Agenda</a:t>
            </a:r>
            <a:endParaRPr lang="en-US"/>
          </a:p>
        </p:txBody>
      </p:sp>
      <p:sp>
        <p:nvSpPr>
          <p:cNvPr id="3" name="Content Placeholder 2"/>
          <p:cNvSpPr>
            <a:spLocks noGrp="1"/>
          </p:cNvSpPr>
          <p:nvPr>
            <p:ph idx="13"/>
          </p:nvPr>
        </p:nvSpPr>
        <p:spPr/>
        <p:txBody>
          <a:bodyPr/>
          <a:lstStyle/>
          <a:p>
            <a:r>
              <a:rPr lang="en-US" dirty="0" smtClean="0">
                <a:solidFill>
                  <a:schemeClr val="bg1">
                    <a:lumMod val="75000"/>
                  </a:schemeClr>
                </a:solidFill>
              </a:rPr>
              <a:t>The Push to Cloud</a:t>
            </a:r>
          </a:p>
          <a:p>
            <a:r>
              <a:rPr lang="en-US" dirty="0" smtClean="0">
                <a:solidFill>
                  <a:schemeClr val="bg1">
                    <a:lumMod val="75000"/>
                  </a:schemeClr>
                </a:solidFill>
              </a:rPr>
              <a:t>The IDE Question</a:t>
            </a:r>
          </a:p>
          <a:p>
            <a:r>
              <a:rPr lang="en-US" dirty="0" smtClean="0"/>
              <a:t>What Oracle is Doing</a:t>
            </a:r>
          </a:p>
        </p:txBody>
      </p:sp>
      <p:sp>
        <p:nvSpPr>
          <p:cNvPr id="6" name="Pentagon 5"/>
          <p:cNvSpPr/>
          <p:nvPr/>
        </p:nvSpPr>
        <p:spPr>
          <a:xfrm>
            <a:off x="2186329" y="1981200"/>
            <a:ext cx="457200" cy="320040"/>
          </a:xfrm>
          <a:prstGeom prst="homePlate">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1</a:t>
            </a:r>
          </a:p>
        </p:txBody>
      </p:sp>
      <p:sp>
        <p:nvSpPr>
          <p:cNvPr id="16" name="Pentagon 15"/>
          <p:cNvSpPr/>
          <p:nvPr/>
        </p:nvSpPr>
        <p:spPr>
          <a:xfrm>
            <a:off x="2186329" y="2677477"/>
            <a:ext cx="457200" cy="320040"/>
          </a:xfrm>
          <a:prstGeom prst="homePlate">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3</a:t>
            </a:r>
          </a:p>
        </p:txBody>
      </p:sp>
      <p:sp>
        <p:nvSpPr>
          <p:cNvPr id="5" name="Slide Number Placeholder 4"/>
          <p:cNvSpPr>
            <a:spLocks noGrp="1"/>
          </p:cNvSpPr>
          <p:nvPr>
            <p:ph type="sldNum" sz="quarter" idx="12"/>
          </p:nvPr>
        </p:nvSpPr>
        <p:spPr/>
        <p:txBody>
          <a:bodyPr/>
          <a:lstStyle/>
          <a:p>
            <a:fld id="{C51EAA63-D034-42AE-91FA-B13B9518C7BE}" type="slidenum">
              <a:rPr lang="en-US" smtClean="0"/>
              <a:pPr/>
              <a:t>19</a:t>
            </a:fld>
            <a:endParaRPr lang="en-US"/>
          </a:p>
        </p:txBody>
      </p:sp>
    </p:spTree>
    <p:extLst>
      <p:ext uri="{BB962C8B-B14F-4D97-AF65-F5344CB8AC3E}">
        <p14:creationId xmlns="" xmlns:p14="http://schemas.microsoft.com/office/powerpoint/2010/main" val="15317233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Coding in the Cloud</a:t>
            </a:r>
            <a:endParaRPr lang="en-US" dirty="0"/>
          </a:p>
        </p:txBody>
      </p:sp>
      <p:sp>
        <p:nvSpPr>
          <p:cNvPr id="3" name="Subtitle 2"/>
          <p:cNvSpPr>
            <a:spLocks noGrp="1"/>
          </p:cNvSpPr>
          <p:nvPr>
            <p:ph type="subTitle" idx="1"/>
          </p:nvPr>
        </p:nvSpPr>
        <p:spPr/>
        <p:txBody>
          <a:bodyPr/>
          <a:lstStyle/>
          <a:p>
            <a:r>
              <a:rPr lang="en-US" dirty="0" smtClean="0"/>
              <a:t>For Java Developers</a:t>
            </a:r>
            <a:endParaRPr lang="en-US" dirty="0"/>
          </a:p>
        </p:txBody>
      </p:sp>
      <p:sp>
        <p:nvSpPr>
          <p:cNvPr id="6" name="Text Placeholder 5"/>
          <p:cNvSpPr>
            <a:spLocks noGrp="1"/>
          </p:cNvSpPr>
          <p:nvPr>
            <p:ph type="body" sz="quarter" idx="13"/>
          </p:nvPr>
        </p:nvSpPr>
        <p:spPr/>
        <p:txBody>
          <a:bodyPr/>
          <a:lstStyle/>
          <a:p>
            <a:r>
              <a:rPr lang="en-US" dirty="0" smtClean="0"/>
              <a:t>John Ceccarelli</a:t>
            </a:r>
            <a:endParaRPr lang="en-US" dirty="0"/>
          </a:p>
          <a:p>
            <a:r>
              <a:rPr lang="en-US" dirty="0" err="1" smtClean="0"/>
              <a:t>NetBeans</a:t>
            </a:r>
            <a:r>
              <a:rPr lang="en-US" dirty="0" smtClean="0"/>
              <a:t> Director</a:t>
            </a:r>
            <a:endParaRPr lang="en-US" dirty="0"/>
          </a:p>
          <a:p>
            <a:endParaRPr lang="en-US" dirty="0" smtClean="0"/>
          </a:p>
          <a:p>
            <a:r>
              <a:rPr lang="en-US" dirty="0" smtClean="0"/>
              <a:t>Brian Fry </a:t>
            </a:r>
          </a:p>
          <a:p>
            <a:r>
              <a:rPr lang="en-US" dirty="0" smtClean="0"/>
              <a:t>Tools Product Management</a:t>
            </a:r>
          </a:p>
          <a:p>
            <a:endParaRPr lang="en-US" dirty="0" smtClean="0"/>
          </a:p>
          <a:p>
            <a:r>
              <a:rPr lang="en-US" dirty="0" smtClean="0"/>
              <a:t>Sept, 2014</a:t>
            </a:r>
            <a:endParaRPr lang="en-US" dirty="0"/>
          </a:p>
        </p:txBody>
      </p:sp>
      <p:pic>
        <p:nvPicPr>
          <p:cNvPr id="12" name="Picture 11" descr="Horizontal Java-Oracle co-branded logo in white on blue staging background."/>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1812" y="6263640"/>
            <a:ext cx="1387775" cy="594360"/>
          </a:xfrm>
          <a:prstGeom prst="rect">
            <a:avLst/>
          </a:prstGeom>
        </p:spPr>
      </p:pic>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 xmlns:p14="http://schemas.microsoft.com/office/powerpoint/2010/main" val="33677605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40167" y="327385"/>
            <a:ext cx="10969924" cy="541860"/>
          </a:xfrm>
        </p:spPr>
        <p:txBody>
          <a:bodyPr/>
          <a:lstStyle/>
          <a:p>
            <a:r>
              <a:rPr lang="en-US" dirty="0" smtClean="0"/>
              <a:t>Oracle Cloud: </a:t>
            </a:r>
            <a:r>
              <a:rPr lang="en-US" dirty="0" smtClean="0">
                <a:solidFill>
                  <a:srgbClr val="FF0000"/>
                </a:solidFill>
              </a:rPr>
              <a:t>Platform as a Service</a:t>
            </a:r>
            <a:endParaRPr lang="en-US" dirty="0"/>
          </a:p>
        </p:txBody>
      </p:sp>
      <p:sp>
        <p:nvSpPr>
          <p:cNvPr id="56" name="Dodecagon 55"/>
          <p:cNvSpPr/>
          <p:nvPr/>
        </p:nvSpPr>
        <p:spPr>
          <a:xfrm>
            <a:off x="2912074" y="1816233"/>
            <a:ext cx="6210082" cy="2983171"/>
          </a:xfrm>
          <a:prstGeom prst="dodec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59" name="Picture 4" descr="C:\Users\rwarnick\AppData\Local\Temp\VMwareDnD\b6eeaecb\Database Tall.pn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6028282" y="1478957"/>
            <a:ext cx="771823" cy="582936"/>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60" name="Picture 2" descr="java.png"/>
          <p:cNvPicPr>
            <a:picLocks noChangeAspect="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7419465" y="1916987"/>
            <a:ext cx="747511" cy="71593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1" name="AutoShape 9"/>
          <p:cNvSpPr>
            <a:spLocks/>
          </p:cNvSpPr>
          <p:nvPr/>
        </p:nvSpPr>
        <p:spPr bwMode="auto">
          <a:xfrm>
            <a:off x="783961" y="5370964"/>
            <a:ext cx="10805012" cy="736797"/>
          </a:xfrm>
          <a:prstGeom prst="roundRect">
            <a:avLst>
              <a:gd name="adj" fmla="val 23706"/>
            </a:avLst>
          </a:prstGeom>
          <a:solidFill>
            <a:schemeClr val="tx2"/>
          </a:solidFill>
          <a:ln>
            <a:headEnd/>
            <a:tailEnd/>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lIns="0" tIns="0" rIns="0" bIns="0" anchor="ctr" anchorCtr="0"/>
          <a:lstStyle/>
          <a:p>
            <a:pPr algn="ctr"/>
            <a:r>
              <a:rPr lang="en-US" b="1" kern="0" dirty="0">
                <a:solidFill>
                  <a:schemeClr val="bg1"/>
                </a:solidFill>
              </a:rPr>
              <a:t>Common Infrastructure Services</a:t>
            </a:r>
          </a:p>
        </p:txBody>
      </p:sp>
      <p:grpSp>
        <p:nvGrpSpPr>
          <p:cNvPr id="2" name="Group 47"/>
          <p:cNvGrpSpPr/>
          <p:nvPr/>
        </p:nvGrpSpPr>
        <p:grpSpPr>
          <a:xfrm>
            <a:off x="8570163" y="3263945"/>
            <a:ext cx="850219" cy="737011"/>
            <a:chOff x="6711982" y="436826"/>
            <a:chExt cx="1485231" cy="977491"/>
          </a:xfrm>
        </p:grpSpPr>
        <p:pic>
          <p:nvPicPr>
            <p:cNvPr id="6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62604" y="436826"/>
              <a:ext cx="934609" cy="86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4" name="Picture 6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711982" y="550032"/>
              <a:ext cx="782463" cy="580797"/>
            </a:xfrm>
            <a:prstGeom prst="rect">
              <a:avLst/>
            </a:prstGeom>
          </p:spPr>
        </p:pic>
        <p:pic>
          <p:nvPicPr>
            <p:cNvPr id="87" name="Picture 8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914843" y="840430"/>
              <a:ext cx="1092400" cy="573887"/>
            </a:xfrm>
            <a:prstGeom prst="rect">
              <a:avLst/>
            </a:prstGeom>
            <a:effectLst>
              <a:outerShdw blurRad="50800" dist="38100" dir="2700000" algn="tl" rotWithShape="0">
                <a:prstClr val="black">
                  <a:alpha val="40000"/>
                </a:prstClr>
              </a:outerShdw>
            </a:effectLst>
          </p:spPr>
        </p:pic>
      </p:grpSp>
      <p:pic>
        <p:nvPicPr>
          <p:cNvPr id="89"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8631120" y="2458559"/>
            <a:ext cx="625025" cy="625188"/>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pic>
      <p:pic>
        <p:nvPicPr>
          <p:cNvPr id="90" name="Picture 89"/>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517920" y="4124797"/>
            <a:ext cx="726031" cy="534217"/>
          </a:xfrm>
          <a:prstGeom prst="rect">
            <a:avLst/>
          </a:prstGeom>
          <a:effectLst>
            <a:outerShdw blurRad="50800" dist="38100" dir="2700000" algn="tl" rotWithShape="0">
              <a:prstClr val="black">
                <a:alpha val="40000"/>
              </a:prstClr>
            </a:outerShdw>
          </a:effectLst>
        </p:spPr>
      </p:pic>
      <p:pic>
        <p:nvPicPr>
          <p:cNvPr id="91" name="Picture 2" descr="http://t2.gstatic.com/images?q=tbn:ANd9GcQMG1lDNoXsOq_bay6tmINPPSSqRrOB0-lW2ko7_LDQO_1_dnXcPw"/>
          <p:cNvPicPr>
            <a:picLocks noChangeAspect="1" noChangeArrowheads="1"/>
          </p:cNvPicPr>
          <p:nvPr/>
        </p:nvPicPr>
        <p:blipFill>
          <a:blip r:embed="rId10" cstate="print"/>
          <a:srcRect/>
          <a:stretch>
            <a:fillRect/>
          </a:stretch>
        </p:blipFill>
        <p:spPr bwMode="auto">
          <a:xfrm>
            <a:off x="4779700" y="1568544"/>
            <a:ext cx="750648" cy="493353"/>
          </a:xfrm>
          <a:prstGeom prst="rect">
            <a:avLst/>
          </a:prstGeom>
          <a:noFill/>
        </p:spPr>
      </p:pic>
      <p:pic>
        <p:nvPicPr>
          <p:cNvPr id="92" name="Picture 91" descr="iPad_18.png"/>
          <p:cNvPicPr>
            <a:picLocks noChangeAspect="1"/>
          </p:cNvPicPr>
          <p:nvPr/>
        </p:nvPicPr>
        <p:blipFill rotWithShape="1">
          <a:blip r:embed="rId11" cstate="print">
            <a:extLst>
              <a:ext uri="{28A0092B-C50C-407E-A947-70E740481C1C}">
                <a14:useLocalDpi xmlns="" xmlns:a14="http://schemas.microsoft.com/office/drawing/2010/main"/>
              </a:ext>
            </a:extLst>
          </a:blip>
          <a:srcRect/>
          <a:stretch/>
        </p:blipFill>
        <p:spPr bwMode="auto">
          <a:xfrm>
            <a:off x="6074347" y="4450986"/>
            <a:ext cx="784948" cy="558983"/>
          </a:xfrm>
          <a:prstGeom prst="rect">
            <a:avLst/>
          </a:prstGeom>
          <a:effectLst/>
        </p:spPr>
      </p:pic>
      <p:pic>
        <p:nvPicPr>
          <p:cNvPr id="93" name="Picture 92"/>
          <p:cNvPicPr>
            <a:picLocks noChangeAspect="1"/>
          </p:cNvPicPr>
          <p:nvPr/>
        </p:nvPicPr>
        <p:blipFill>
          <a:blip r:embed="rId12" cstate="print"/>
          <a:stretch>
            <a:fillRect/>
          </a:stretch>
        </p:blipFill>
        <p:spPr>
          <a:xfrm>
            <a:off x="3607154" y="3966934"/>
            <a:ext cx="971498" cy="692085"/>
          </a:xfrm>
          <a:prstGeom prst="rect">
            <a:avLst/>
          </a:prstGeom>
        </p:spPr>
      </p:pic>
      <p:pic>
        <p:nvPicPr>
          <p:cNvPr id="94" name="Picture 93"/>
          <p:cNvPicPr>
            <a:picLocks noChangeAspect="1"/>
          </p:cNvPicPr>
          <p:nvPr/>
        </p:nvPicPr>
        <p:blipFill>
          <a:blip r:embed="rId13" cstate="print"/>
          <a:stretch>
            <a:fillRect/>
          </a:stretch>
        </p:blipFill>
        <p:spPr>
          <a:xfrm>
            <a:off x="2856347" y="2466661"/>
            <a:ext cx="797170" cy="621804"/>
          </a:xfrm>
          <a:prstGeom prst="rect">
            <a:avLst/>
          </a:prstGeom>
        </p:spPr>
      </p:pic>
      <p:pic>
        <p:nvPicPr>
          <p:cNvPr id="95" name="Picture 94"/>
          <p:cNvPicPr>
            <a:picLocks noChangeAspect="1"/>
          </p:cNvPicPr>
          <p:nvPr/>
        </p:nvPicPr>
        <p:blipFill>
          <a:blip r:embed="rId14" cstate="print"/>
          <a:stretch>
            <a:fillRect/>
          </a:stretch>
        </p:blipFill>
        <p:spPr>
          <a:xfrm>
            <a:off x="2783933" y="3263949"/>
            <a:ext cx="941995" cy="728243"/>
          </a:xfrm>
          <a:prstGeom prst="rect">
            <a:avLst/>
          </a:prstGeom>
        </p:spPr>
      </p:pic>
      <p:pic>
        <p:nvPicPr>
          <p:cNvPr id="96" name="Picture 95"/>
          <p:cNvPicPr>
            <a:picLocks noChangeAspect="1"/>
          </p:cNvPicPr>
          <p:nvPr/>
        </p:nvPicPr>
        <p:blipFill>
          <a:blip r:embed="rId15" cstate="print"/>
          <a:stretch>
            <a:fillRect/>
          </a:stretch>
        </p:blipFill>
        <p:spPr>
          <a:xfrm>
            <a:off x="3717828" y="1856640"/>
            <a:ext cx="785235" cy="529897"/>
          </a:xfrm>
          <a:prstGeom prst="rect">
            <a:avLst/>
          </a:prstGeom>
        </p:spPr>
      </p:pic>
      <p:pic>
        <p:nvPicPr>
          <p:cNvPr id="97" name="Picture 96" descr="images 2.jpg"/>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4712073" y="4412636"/>
            <a:ext cx="885901" cy="616401"/>
          </a:xfrm>
          <a:prstGeom prst="rect">
            <a:avLst/>
          </a:prstGeom>
        </p:spPr>
      </p:pic>
      <p:sp>
        <p:nvSpPr>
          <p:cNvPr id="98" name="Rectangle 97"/>
          <p:cNvSpPr/>
          <p:nvPr/>
        </p:nvSpPr>
        <p:spPr>
          <a:xfrm>
            <a:off x="6786366" y="1559585"/>
            <a:ext cx="878981" cy="323143"/>
          </a:xfrm>
          <a:prstGeom prst="rect">
            <a:avLst/>
          </a:prstGeom>
        </p:spPr>
        <p:txBody>
          <a:bodyPr wrap="none" lIns="121899" tIns="60949" rIns="121899" bIns="60949">
            <a:spAutoFit/>
          </a:bodyPr>
          <a:lstStyle/>
          <a:p>
            <a:r>
              <a:rPr lang="en-US" sz="1300" dirty="0" smtClean="0"/>
              <a:t>Database</a:t>
            </a:r>
            <a:endParaRPr lang="en-US" sz="1300" dirty="0"/>
          </a:p>
        </p:txBody>
      </p:sp>
      <p:sp>
        <p:nvSpPr>
          <p:cNvPr id="99" name="Rectangle 98"/>
          <p:cNvSpPr/>
          <p:nvPr/>
        </p:nvSpPr>
        <p:spPr>
          <a:xfrm>
            <a:off x="8199953" y="1999683"/>
            <a:ext cx="529526" cy="323143"/>
          </a:xfrm>
          <a:prstGeom prst="rect">
            <a:avLst/>
          </a:prstGeom>
        </p:spPr>
        <p:txBody>
          <a:bodyPr wrap="none" lIns="121899" tIns="60949" rIns="121899" bIns="60949">
            <a:spAutoFit/>
          </a:bodyPr>
          <a:lstStyle/>
          <a:p>
            <a:r>
              <a:rPr lang="en-US" sz="1300" dirty="0" smtClean="0"/>
              <a:t>Java</a:t>
            </a:r>
            <a:endParaRPr lang="en-US" sz="1300" dirty="0"/>
          </a:p>
        </p:txBody>
      </p:sp>
      <p:sp>
        <p:nvSpPr>
          <p:cNvPr id="100" name="Rectangle 99"/>
          <p:cNvSpPr/>
          <p:nvPr/>
        </p:nvSpPr>
        <p:spPr>
          <a:xfrm>
            <a:off x="9210061" y="2641585"/>
            <a:ext cx="944255" cy="323143"/>
          </a:xfrm>
          <a:prstGeom prst="rect">
            <a:avLst/>
          </a:prstGeom>
        </p:spPr>
        <p:txBody>
          <a:bodyPr wrap="none" lIns="121899" tIns="60949" rIns="121899" bIns="60949">
            <a:spAutoFit/>
          </a:bodyPr>
          <a:lstStyle/>
          <a:p>
            <a:r>
              <a:rPr lang="en-US" sz="1300" dirty="0" smtClean="0"/>
              <a:t>Developer</a:t>
            </a:r>
            <a:endParaRPr lang="en-US" sz="1300" dirty="0"/>
          </a:p>
        </p:txBody>
      </p:sp>
      <p:sp>
        <p:nvSpPr>
          <p:cNvPr id="101" name="Rectangle 100"/>
          <p:cNvSpPr/>
          <p:nvPr/>
        </p:nvSpPr>
        <p:spPr>
          <a:xfrm>
            <a:off x="9281640" y="3599351"/>
            <a:ext cx="749719" cy="328295"/>
          </a:xfrm>
          <a:prstGeom prst="rect">
            <a:avLst/>
          </a:prstGeom>
        </p:spPr>
        <p:txBody>
          <a:bodyPr wrap="none" lIns="121899" tIns="60949" rIns="121899" bIns="60949">
            <a:spAutoFit/>
          </a:bodyPr>
          <a:lstStyle/>
          <a:p>
            <a:r>
              <a:rPr lang="en-US" sz="1300" dirty="0" smtClean="0"/>
              <a:t>Mobile</a:t>
            </a:r>
            <a:endParaRPr lang="en-US" sz="1300" dirty="0"/>
          </a:p>
        </p:txBody>
      </p:sp>
      <p:sp>
        <p:nvSpPr>
          <p:cNvPr id="102" name="Rectangle 101"/>
          <p:cNvSpPr/>
          <p:nvPr/>
        </p:nvSpPr>
        <p:spPr>
          <a:xfrm>
            <a:off x="8107693" y="4328993"/>
            <a:ext cx="1020493" cy="323143"/>
          </a:xfrm>
          <a:prstGeom prst="rect">
            <a:avLst/>
          </a:prstGeom>
        </p:spPr>
        <p:txBody>
          <a:bodyPr wrap="none" lIns="121899" tIns="60949" rIns="121899" bIns="60949">
            <a:spAutoFit/>
          </a:bodyPr>
          <a:lstStyle/>
          <a:p>
            <a:r>
              <a:rPr lang="en-US" sz="1300" dirty="0" smtClean="0"/>
              <a:t>Documents</a:t>
            </a:r>
            <a:endParaRPr lang="en-US" sz="1300" dirty="0"/>
          </a:p>
        </p:txBody>
      </p:sp>
      <p:sp>
        <p:nvSpPr>
          <p:cNvPr id="103" name="Rectangle 102"/>
          <p:cNvSpPr/>
          <p:nvPr/>
        </p:nvSpPr>
        <p:spPr>
          <a:xfrm>
            <a:off x="6872346" y="4777866"/>
            <a:ext cx="1261650" cy="323143"/>
          </a:xfrm>
          <a:prstGeom prst="rect">
            <a:avLst/>
          </a:prstGeom>
        </p:spPr>
        <p:txBody>
          <a:bodyPr wrap="none" lIns="121899" tIns="60949" rIns="121899" bIns="60949">
            <a:spAutoFit/>
          </a:bodyPr>
          <a:lstStyle/>
          <a:p>
            <a:r>
              <a:rPr lang="en-US" sz="1300" dirty="0" smtClean="0"/>
              <a:t>Social Network</a:t>
            </a:r>
            <a:endParaRPr lang="en-US" sz="1300" dirty="0"/>
          </a:p>
        </p:txBody>
      </p:sp>
      <p:sp>
        <p:nvSpPr>
          <p:cNvPr id="104" name="Rectangle 103"/>
          <p:cNvSpPr/>
          <p:nvPr/>
        </p:nvSpPr>
        <p:spPr>
          <a:xfrm>
            <a:off x="4183645" y="4779261"/>
            <a:ext cx="382210" cy="328295"/>
          </a:xfrm>
          <a:prstGeom prst="rect">
            <a:avLst/>
          </a:prstGeom>
        </p:spPr>
        <p:txBody>
          <a:bodyPr wrap="none" lIns="121899" tIns="60949" rIns="121899" bIns="60949">
            <a:spAutoFit/>
          </a:bodyPr>
          <a:lstStyle/>
          <a:p>
            <a:r>
              <a:rPr lang="en-US" sz="1300" dirty="0" smtClean="0"/>
              <a:t>BI</a:t>
            </a:r>
            <a:endParaRPr lang="en-US" sz="1300" dirty="0"/>
          </a:p>
        </p:txBody>
      </p:sp>
      <p:sp>
        <p:nvSpPr>
          <p:cNvPr id="105" name="Rectangle 104"/>
          <p:cNvSpPr/>
          <p:nvPr/>
        </p:nvSpPr>
        <p:spPr>
          <a:xfrm>
            <a:off x="2857903" y="4219122"/>
            <a:ext cx="808449" cy="323143"/>
          </a:xfrm>
          <a:prstGeom prst="rect">
            <a:avLst/>
          </a:prstGeom>
        </p:spPr>
        <p:txBody>
          <a:bodyPr wrap="none" lIns="121899" tIns="60949" rIns="121899" bIns="60949">
            <a:spAutoFit/>
          </a:bodyPr>
          <a:lstStyle/>
          <a:p>
            <a:r>
              <a:rPr lang="en-US" sz="1300" dirty="0" smtClean="0"/>
              <a:t>Big Data</a:t>
            </a:r>
            <a:endParaRPr lang="en-US" sz="1300" dirty="0"/>
          </a:p>
        </p:txBody>
      </p:sp>
      <p:sp>
        <p:nvSpPr>
          <p:cNvPr id="106" name="Rectangle 105"/>
          <p:cNvSpPr/>
          <p:nvPr/>
        </p:nvSpPr>
        <p:spPr>
          <a:xfrm>
            <a:off x="1806753" y="3492274"/>
            <a:ext cx="994525" cy="323143"/>
          </a:xfrm>
          <a:prstGeom prst="rect">
            <a:avLst/>
          </a:prstGeom>
        </p:spPr>
        <p:txBody>
          <a:bodyPr wrap="none" lIns="121899" tIns="60949" rIns="121899" bIns="60949">
            <a:spAutoFit/>
          </a:bodyPr>
          <a:lstStyle/>
          <a:p>
            <a:r>
              <a:rPr lang="en-US" sz="1300" dirty="0" smtClean="0"/>
              <a:t>Integration</a:t>
            </a:r>
            <a:endParaRPr lang="en-US" sz="1300" dirty="0"/>
          </a:p>
        </p:txBody>
      </p:sp>
      <p:sp>
        <p:nvSpPr>
          <p:cNvPr id="107" name="Rectangle 106"/>
          <p:cNvSpPr/>
          <p:nvPr/>
        </p:nvSpPr>
        <p:spPr>
          <a:xfrm>
            <a:off x="1254297" y="2519754"/>
            <a:ext cx="1605150" cy="328295"/>
          </a:xfrm>
          <a:prstGeom prst="rect">
            <a:avLst/>
          </a:prstGeom>
        </p:spPr>
        <p:txBody>
          <a:bodyPr wrap="square" lIns="121899" tIns="60949" rIns="121899" bIns="60949">
            <a:spAutoFit/>
          </a:bodyPr>
          <a:lstStyle/>
          <a:p>
            <a:pPr algn="r"/>
            <a:r>
              <a:rPr lang="en-US" sz="1300" dirty="0" smtClean="0"/>
              <a:t>BPM</a:t>
            </a:r>
            <a:endParaRPr lang="en-US" sz="1300" dirty="0"/>
          </a:p>
        </p:txBody>
      </p:sp>
      <p:sp>
        <p:nvSpPr>
          <p:cNvPr id="108" name="Rectangle 107"/>
          <p:cNvSpPr/>
          <p:nvPr/>
        </p:nvSpPr>
        <p:spPr>
          <a:xfrm>
            <a:off x="2660385" y="1740262"/>
            <a:ext cx="1082177" cy="323143"/>
          </a:xfrm>
          <a:prstGeom prst="rect">
            <a:avLst/>
          </a:prstGeom>
        </p:spPr>
        <p:txBody>
          <a:bodyPr wrap="none" lIns="121899" tIns="60949" rIns="121899" bIns="60949">
            <a:spAutoFit/>
          </a:bodyPr>
          <a:lstStyle/>
          <a:p>
            <a:r>
              <a:rPr lang="en-US" sz="1300" dirty="0" smtClean="0"/>
              <a:t>I/T Analytics</a:t>
            </a:r>
            <a:endParaRPr lang="en-US" sz="1300" dirty="0"/>
          </a:p>
        </p:txBody>
      </p:sp>
      <p:sp>
        <p:nvSpPr>
          <p:cNvPr id="109" name="Rectangle 108"/>
          <p:cNvSpPr/>
          <p:nvPr/>
        </p:nvSpPr>
        <p:spPr>
          <a:xfrm>
            <a:off x="3775747" y="1373150"/>
            <a:ext cx="915657" cy="323143"/>
          </a:xfrm>
          <a:prstGeom prst="rect">
            <a:avLst/>
          </a:prstGeom>
        </p:spPr>
        <p:txBody>
          <a:bodyPr wrap="none" lIns="121899" tIns="60949" rIns="121899" bIns="60949">
            <a:spAutoFit/>
          </a:bodyPr>
          <a:lstStyle/>
          <a:p>
            <a:r>
              <a:rPr lang="en-US" sz="1300" dirty="0" smtClean="0"/>
              <a:t>App Store</a:t>
            </a:r>
            <a:endParaRPr lang="en-US" sz="1300" dirty="0"/>
          </a:p>
        </p:txBody>
      </p:sp>
    </p:spTree>
    <p:extLst>
      <p:ext uri="{BB962C8B-B14F-4D97-AF65-F5344CB8AC3E}">
        <p14:creationId xmlns="" xmlns:p14="http://schemas.microsoft.com/office/powerpoint/2010/main" val="3476379202"/>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flipH="1">
            <a:off x="-1" y="1667096"/>
            <a:ext cx="12188825" cy="4470589"/>
          </a:xfrm>
          <a:prstGeom prst="rect">
            <a:avLst/>
          </a:prstGeom>
          <a:gradFill flip="none" rotWithShape="1">
            <a:gsLst>
              <a:gs pos="0">
                <a:schemeClr val="bg1">
                  <a:lumMod val="85000"/>
                </a:schemeClr>
              </a:gs>
              <a:gs pos="100000">
                <a:schemeClr val="bg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solidFill>
                <a:prstClr val="white"/>
              </a:solidFill>
            </a:endParaRPr>
          </a:p>
        </p:txBody>
      </p:sp>
      <p:sp>
        <p:nvSpPr>
          <p:cNvPr id="230402" name="AutoShape 2" descr="data:image/jpeg;base64,/9j/4AAQSkZJRgABAQAAAQABAAD/2wCEAAkGBhAQEBASEhQQFBIUFRIYFBASDxQSEhITFBIXFRcUFRMYHCYeFxojGRUSHy8gIycpLCwsFR4xNTAqNSYrLCkBCQoKDgwOGg8PGiwlHyQ1KSwqMC0sLyopKSovLDEsLCwuLyksKiwtLyw0LCksLiwsLSwsLCwpLCwsLCwsLCksLP/AABEIAOEA4QMBIgACEQEDEQH/xAAbAAEAAgMBAQAAAAAAAAAAAAAABQYBBAcCA//EAEkQAAEDAgIFCAYEDAQHAAAAAAEAAgMEEQUSBgchMUETIlFhcYGRsTJCYnKhsjNDksEUFyM0RFJTc4KTwtE1VKLSFiQldIPi8P/EABoBAQADAQEBAAAAAAAAAAAAAAACAwQFAQb/xAA0EQACAgEBBAcHBAIDAAAAAAAAAQIDBBESITGRBRMyQVGBoRQiYXGx4fA0QsHRUmIzU4L/2gAMAwEAAhEDEQA/AO4oiIAiIgCIiAIiIAiIgCIiAIiIAvEjbgjpFvFe18KypEcb3u2BjS4nqAunA9SbeiInQ7FTUU/ON3xOdG89JYdju8WU6qJqqcXR1TjudKD3ltz5hXtV1PWKZqzalVfKCCIisMgREQBERAEREAREQBERAEREAREQBERAEREAREQBERAERYKAyuf6ydJg1n4JGec6xlI9Vu8N7T5DrW/pjpwymBihIdOd53ti2bz0u6vFVjQbRl9XN+EzXMbXXu762S9+8A7+4LNbPafVx4ncwcVUx9rv3RXBeL7i8aD4Saajja4We/nuHQXbgewWVgXkJdaIx2Vojj22O2bnLi956RYBWV6VhERAEREAREQBERAEREAREQBERAEREAREQBERAEReHvABJIAG8nZYIA6QAEmwA3kmwA7VzvS7WJfNDSGw2h0448LM6Pe8OlRemmmrqlzooSRAN5GwynpPs9XHetnQrQbl7T1APJb2R7jJ1n2fPs3452ub2IH0eNg1YtftGX5R+Px/PmaGiWhslY7lJMzYAdrj6UhvtDfvcusU8EcLA1oaxjBsG5rQFr4jiMNHCXvs2NosGgbzwa0LmdbjNZi04hju2MnZGDzWtHrSHj/9ZSWzStFvZXLruk5Ocns1x5L+2W/FdYULXclTNdUSk2AZ6F/e9bu8Vs4fhdZPz6yQsB3U0ByC3tyDnHsBWxo1opDRM5ozSEc6UjaeodA6lNkK2MZPfI511tUPdoX/AKfF/Lw+p5hgawBrQABuAFgO5fREVphCIiAIiIAiIgCIiAIiIAiIgCIiAIiIAiIgCIiAwVTNZ2LOip2RNNjMSHH2GgEjvJb3XVzIVF1q0JdDDKN0byHdQeBY+IA71VdrsPQ39GqLyoKfDUp+huBCsqmsd9GwZ5OsDc3vNh2Ls7I7AAWsBsG4bFzvVNbNVdNo+23O++y6Mq8aOkNfE19N3SnkuD4R0OQaf44aiqdGD+ThJa0cC4ek7x2dwV41fYO2CkY+3PmGZx4225W9gHmuV4xGW1E7TvEkl/tldQ1dYy2akbFcZ4eaRxLdpa7w2dyqplra2zp9J1OrBhGvs7teXHmWwLKwFlbj5IIiIAiIgCIiAIiIAiIgCIiAIiIAiIgCIiAIiIAiIgMLWxCiZNE+J4u14IPfx7f7LaRD1Np6o5NgxfhOI5Jfo380v9VzHHmvHYbX711YKI0l0bjrYcjtjxcskA2td94PEKP0PxSVpdRVOyeEc0k35SLcHA8bbvDjdUQXVvZ7u46mVYsyCuXbW6Xx8Gv5KxrLwAxzCpaOZJYP9mQC1+8DxHWqzgGNPpJ2Ss4bHN4PYd4P9+lduraNk0bo5BmY8WI6lw7HMMNNUSwk3yO2HpaRcHwss19bhLbR3OiMqOTS8azuXOP2O50VU2WNkjDdr2hzT1EXC+6hNDKdzKGma698gO3gHEuA8CFNrfF6refJWxUZyiuCbCLCL0rMosLKAIiIAiIgCIiAIiIAiIgCIiAIiIAiLCAXXiWoawZnFrQN5cQAO8qtadaQVVJE0wR5s180paXtit0tHE9J2Lk1RjMlRK11U+WVuYZm57HLfaGj0WnuW7Hw5XLa13epz8jOjTLZ01fJHY5dOKIOyNkMr/1IGOmJ7MosVIUWJOl28jNG3plDWn7OYnxCrWB6ZYREwNiIgGzmmJzT3uAObtuVMN00w8/pMP2rKqdLW5QfmW13prWU15fcm1oYjhLJix3oyxm8coHOaeIPS0jYR0Fav/GWH/5mH7a+btOMOH6TF3En7lT1M3+18i9ZEIvVSXMmi6w22AG83VApdHDiNdLVSAimzDJfYZgwACw/UNt/FTdVp7hhBa6UOB3gRvIPUbDaFqy6z8Pb6Jld7sNvmIR4lk9NYstp6Srx1JwktXu114L4FwaLLN1RhrQbIbQUtTKeoAfLmUxhWI4jUHM+GKmj6JC6SV3Y0WA7T4KcqJwWstxmjkwm9I7/ACJavq5GNHJxOlcfVD2sA63OduHYCq1i2kuJUwMj6OMxjeY6gvLR1kN2dtrK3gLDmqMJqPFJ8ydlcpcJNciuaM6eU9acgvHL+zeRzrb8jvW7Nh6lZlxDTSjFJiD+R5liyVgbsyE7dnRzgSuyYZVGWGGQ7C9jHEdGZoP3rRk0xgozhwZlxMiU3KufGPqbaLCysZvCIiAIiIAiIgCIiAIiIAiIgCIiAKLrNHKSXbJBC48SY23PeNqlF5duXqk1wIyipcUVes0Gwpu18bWXIAtK9tydwAvtPUvm7Vjhx9SUdk7/ALyqBimK11PXtmqGkyxvJa2QHkrbRZnC1jvCtVPreisM9PIDxySNcP8AVZdR05KScJN/JnJjfittTil80Sf4rsP/AFZv5zl9GassOH1ch7Z5P7rUZrYojvZOP4Gnycvp+NWg6J/5Q/uqXHL/ANi5Swv9SQi1f4c36hp95z3eZW/Bo1Rx+jTwD/xNJ8SFWJdblKPRind3MH9SjqnW+fq6cDrfLf4Bv3p1GVPjrzPfaMSHDTl9jpLGgCwAA6ALBelymh1pVj5m3iY9m4xRMdmPuuudq6Zh9dy0bX5JGX9SVhY8drSs92POrtmijJru7BtLXrqyOGN0kjg1jQS5x4BauMY/BStvK7afRjHOkf1NYNp4dW1U2twzEMWe3lAaWlBu1j/Td7RZvLu2wHWvKqtrfJ6L84C27Z3QWsvD+yrclLi+IuLQQ17gSf2cLbDb12A7SV2qCEMa1rRYNAAHQALAeCj8C0ego48kLbbszzte89LipRWZN6taUV7q3Ihi47qTlLtPiERFlNgREQBERAEREAREQBERAEREAREQBYS6XQHxqaSORuV7GPafVc0OHgVA1OgGGyE/kWtPHk3uZbuBt8F8tYVXVR0mamzDnflHMF3tjynaOjba54KhaOawZ6NnJ5GSsLi67nFr7uNyS8Xzd4J61uox7Zw2635anNyMimFmxbHz0LnJqpoTuM47JAfNq8DVNRfrVH22/wC1aMWuCP1qd492Vp8wFsDW7TfsZ/Fn91Zs5i8eaK9rBfhyZvQ6r8PbvbK7tlP9NlI02g2Hx7qeM+/d/wAxKrM2uCL1aeQ+9I0eQKjKvW3UuuI4oWdbi55+4fBOoy58W+Z71+FDekuR1CCkjjFmMY0ey0N8l9bKiaOazWTlsc7HNkPrRtc9juvKLub8Qr23csNtU63pM302wtjrA1ocLhY5z2saHuNy+13ntcdq2bL0irLUkuBhZREPQiIgCIiAIiIAiIgCIiAIiIAiIgMXUTjelNLRj8s8BxGyNvOe7saPM7FJVDXFjg0gOIOUncHW2E964djejdfHI908Ur3EkulAMjXdeYX2dRWvFohbLSb0/kxZmROmPuR1/g6LR6V1tbtpKZrYv29S+zT2NbtPcSpmio624MtREelkdNYdmYuv8AuZ4FrGqqRjInsZIxgAAcCx7WjcMw394VopNbdK76SKZh9nLIPMH4K67Fsi3sRWnP6menLqktZzevJehesqgcU0Goaglz4g1x3vjPJk9tth7wtaDWThzvrXN6nRPH3LbZpzhx/SYu8keYWWNd1b1SaNkrKLFpJpleqNUMB9CeZvU5rXj7itU6ntv5zs/wC3/wDdXBumFAf0mD7YWTpdQf5mD+YFoWRlLx5fYzPGxH4c/uVOLU/H61Q8+7E1vmSpWj1X0DLFwkkPtyG3g2ylHaaYeP0mH7d18H6f4cP0hh7GuPkFF25U/HkSVOJDw5ktQ4TBALRRxxj2GAE9p3nvW2FVJtZuHN3SPd7sL/MgLSfrWpybRQ1Mh4ANaL9wJPwVXs90t+yy72miO5SXl9i8XXiSUNBJtsBO02GwcTwVPj0nxSf6Ch5Mfr1Dy23XbYtgaL1VTb8OqC5nGmpxycZ6nO9JwXnU7PbaXq/Q96/a7Cb9F6k7g2LsqoWTMuGuvsO8Fri09u0Hat9RFditNQxsaS1gADY4GC73cA1jBtO1ScLyWtJGUkAlt75SRuvxVUl3rh3FsJa7m9/efRERRLAiIgCIiAIiIAiIgCIiAIiIAsLKwgPjPRxybHsY4dDmB3mofEdHcPAzPpoyOJZAXW7QwX+CnkspRnKPBlcq4y4pciiPwbAHm14WH9UzPiP2XEFZ/wCBMHf6Mn2asHzJV1no45BZ7GOHQ5od5qMn0NoH76aDujDflstMch/5S+pmlip/tj9Cvfi1ww/Wyfz4/wDasjVjh37Sb+cz/apZ2r3Dj9QB2SSD+pfJ2rfDz9W8dkz/AO6sWS/85cvuV+yr/rjz+xHt1dYWN73ntqQPKy9t0TwWP0jF/HVE/wBS2/xZ4d+zf/Nf/de2at8NH1N+2R/3FHenxsl+eY9na4Vx/PI0hLgEO78D2dA5U/esv1jYZALR5iOiODIP9WVS0Wg+Ht3U8X8WZ3mSt+nwOmj9CGFvuxMB8QFW7Knx2n5liruXZ2V8kU9+suWXZS0c0h4F17eDQfNYEOO1npGOkjPRYPt8XfEK+hizZR6+MexBee8l7POXbm38txW8A0HhpXcq5zpp/wBtJtI90cO3aVZViyyqJzlN6yZohXGtaRQREUSYREQBERAEREAREQBERAEREBhVvSnTIULo2mMvzhxuHhtrEDoKshXNNbH0tN7j/mCquk4w1R0OjaIX5Ea58Hr9C36L6TCuje8MLMjsti4Ovsvfcp1UbVR+bz/vR8gV3uvapOUE2V51UacicIcEz0i83WbqwxmUXlLoD0i8pdAekXkFLoD0iwsAoD0i83S6A9IsBZQBERAEREAREQBERAEREAREQGCuaa2Ppab3H/MF0srmmtj6Wm9x/wAwVGR2Gdbob9ZHz+jJPVT+bz/vR8gTTGtxPlxDSh+QsBzRx7b3IILzsG7qTVR+bz/vR8gV3Ua47VSWpLMuVOdObipfB8OByd2heLS855JPt1Nz5lRVQa/D5AHOmidvFnktcPi0rstTiEMf0kkbPee1vmVSNZGI081NHyckT3tlGxjw5waWuvu4XDVXZUox1T3/ADN+F0hbfaq7K1svdw4E7oXpIa2Al1hKwhrwNxuNjgOF7HvBVA0tqKmnrJmCacNLszAJngZX87YL8No7lM6pzz6oezH5uXvWrh22Ccdcbvmb/Ukm50qXee0QrxukZVae6/61Lbolif4RRwyE3dlyv27czOab+F+9bWPVXJUtRJuLY3kHiDlNviqXqpxHZPAeFpG9h5rvJvipnWRW8nQubxkcxvdfMfl+KujPWraOZbibOd1Pc5Lk95Q9Fa6pmrKZhmnIzgkGZ5Ba3nG4vbhbvXQtNa2shijNKCXOfldljzuF2kggcNx2qoarqDPUyS8I2WB9p5t5By6lZV0Rcq+PE19LXQry1pFNRW9dxyh2jOMVG15k7JJw3/SDYeCjsRwPEKGz38owX+kjlJAPWQdneuxzVLIxd7mtHS5waPEqA0mxmkkpKlnLQOJiflaJGklwF22F997JOlJdp6nuP0pdKaj1cdn4IhtCNLJKrPSzuu8sdkl3OIttBtxANwepW+iwsxvLuUe4EWDHEkN3btvUPj0rk2gh/wCoU/a75HLtKljyco7yjpimNF+le5Na6BERaTihERAEREAREQBERAEREAREQGCuaa2Ppab3H/MF0tc01sfS03uP+YKjI/42dbob9ZHz+hJ6qfzef96PkCi9ONNZeVfTwOLGs2Pe30nO4gHgBu2bfvlNVI/5ef8Ae/0Bc+xZro6qYOHObM8kHjzyfiLLPKTjVFI69FELekLZTWuzvSLThWrOaZgkml5Mu25cpe+x3ZiSBda2lmg7KKBsolc8l4bYsDRta432H2V0PDtI6WWJsjZYwLC4c8NLdm0OBOyypWsPSunqI2wQnPleHOkHobGuFgfW9Lh0KU4Vxhr3lOJl5t2Uoy1Udd600SR61TfSVPus+Yq3aZ4by9FO0ek1udvazneQI71UdU30lT7rPmK6Q5txtVlC1q0+Zi6Usdee5ru0fojimhmI8hWwO9VxyO7H7PO3gp/WriGaaGEH0Gl7h7TjYfAHxVVxqiNNVTRi4yPOXsvmafAtX1qZn4hW3A50zwAN+UbB8AFjUmous+klRCd8MvuUfz0bOi6tcN5Kjzn0pXF38I5rfInvXjT3S51IGxQ25Z4vmtfI3de3STu7CrVSUwiYxjfRY1rR2AWC5VrMicK653Ojjy91wfiPitlrddekT5zBjDNznKzg9Xp9DzgeiFViIM0kpDCSBJIS97rb8ovuUpierJkEEsvLPcY2Pdbk2gHK2/T1KY0C0ggNJHEXsbJGCC1zg0kXuHC+/eFnTHTGlZTzQseJJJGPZZhBDczSLuduFuhQUK9jVmqeVmyyuqrTST4JbtNf6KNoL/iFP2u+QrtS4roL/iFP2u+QrtS9xeyyrp/9RH5fywiItZ8+EREAREQBERAEREAREQBERAYXKNZ9cH1bWA35OMA9TnEut4ZVd9MsWnpqYyQMDjuc87eSB9fLx2rnGj+i9RXy53ZxGXXfO7edtzlJ3u+HksmQ3L3EfQdD1Rq1y7GlFar46l41Y0pZRFx9eR5HYLN8w5fXSfQOKsdyjXcnLxNrtfbdmHT1qyUVIyGNkbBZjAA0dAC+6vVa2dlnMlmWLIlfW9G2cvZqpnvzpoQOkNcT4bPNWCHV1Tsp5YwSZZG25d4BLdt+a3gPirgijGiC7i23pTKs4y5bir6I6HmgdKTKJM4aLBmW1iT0m6sy9IrIxUVojFddO6bnY9Wyn6T6Bisn5YSCM5WhwyZrkX23uOB+CxovoC2jn5Z0gkIaQwZMuUned54bO8q4oo9VHa2tN5o9vyOq6na93hp8DyobSXRiKuYA+7Xt9CQb233i3EdSm0U2k1ozLXZKuSnB6NHMJNVE97CaEjpLXA+G3zU7gWriCAh8p5Z43AttG09Ibx71ckVSognrob7elcq2OzKXLcUnBtXppqpk/LBwa5xycnbYQRa9+v4K7IisjBR4GS/IsvalY9WtwREUigIiIAiIgCIiAIiIAiIgCIiA0MX+gm/dv+Upg/0EXut8kRV/vLl/weZuhekRWFIREQBERAEREAREQBERAEREAREQBERAEREAREQH/9k="/>
          <p:cNvSpPr>
            <a:spLocks noChangeAspect="1" noChangeArrowheads="1"/>
          </p:cNvSpPr>
          <p:nvPr/>
        </p:nvSpPr>
        <p:spPr bwMode="auto">
          <a:xfrm>
            <a:off x="31739" y="-82886"/>
            <a:ext cx="152340" cy="152380"/>
          </a:xfrm>
          <a:prstGeom prst="rect">
            <a:avLst/>
          </a:prstGeom>
          <a:noFill/>
        </p:spPr>
        <p:txBody>
          <a:bodyPr vert="horz" wrap="square" lIns="45696" tIns="22848" rIns="45696" bIns="22848" numCol="1" anchor="t" anchorCtr="0" compatLnSpc="1">
            <a:prstTxWarp prst="textNoShape">
              <a:avLst/>
            </a:prstTxWarp>
          </a:bodyPr>
          <a:lstStyle/>
          <a:p>
            <a:endParaRPr lang="en-US" sz="400" dirty="0">
              <a:solidFill>
                <a:srgbClr val="000000"/>
              </a:solidFill>
            </a:endParaRPr>
          </a:p>
        </p:txBody>
      </p:sp>
      <p:sp>
        <p:nvSpPr>
          <p:cNvPr id="230404" name="AutoShape 4" descr="data:image/jpeg;base64,/9j/4AAQSkZJRgABAQAAAQABAAD/2wCEAAkGBhAQEBASEhQQFBIUFRIYFBASDxQSEhITFBIXFRcUFRMYHCYeFxojGRUSHy8gIycpLCwsFR4xNTAqNSYrLCkBCQoKDgwOGg8PGiwlHyQ1KSwqMC0sLyopKSovLDEsLCwuLyksKiwtLyw0LCksLiwsLSwsLCwpLCwsLCwsLCksLP/AABEIAOEA4QMBIgACEQEDEQH/xAAbAAEAAgMBAQAAAAAAAAAAAAAABQYBBAcCA//EAEkQAAEDAgIFCAYEDAQHAAAAAAEAAgMEEQUSBgchMUETIlFhcYGRsTJCYnKhsjNDksEUFyM0RFJTc4KTwtE1VKLSFiQldIPi8P/EABoBAQADAQEBAAAAAAAAAAAAAAACAwQFAQb/xAA0EQACAgEBBAcHBAIDAAAAAAAAAQIDBBESITGRBRMyQVGBoRQiYXGx4fA0QsHRUmIzU4L/2gAMAwEAAhEDEQA/AO4oiIAiIgCIiAIiIAiIgCIiAIiIAvEjbgjpFvFe18KypEcb3u2BjS4nqAunA9SbeiInQ7FTUU/ON3xOdG89JYdju8WU6qJqqcXR1TjudKD3ltz5hXtV1PWKZqzalVfKCCIisMgREQBERAEREAREQBERAEREAREQBERAEREAREQBERAERYKAyuf6ydJg1n4JGec6xlI9Vu8N7T5DrW/pjpwymBihIdOd53ti2bz0u6vFVjQbRl9XN+EzXMbXXu762S9+8A7+4LNbPafVx4ncwcVUx9rv3RXBeL7i8aD4Saajja4We/nuHQXbgewWVgXkJdaIx2Vojj22O2bnLi956RYBWV6VhERAEREAREQBERAEREAREQBERAEREAREQBERAEReHvABJIAG8nZYIA6QAEmwA3kmwA7VzvS7WJfNDSGw2h0448LM6Pe8OlRemmmrqlzooSRAN5GwynpPs9XHetnQrQbl7T1APJb2R7jJ1n2fPs3452ub2IH0eNg1YtftGX5R+Px/PmaGiWhslY7lJMzYAdrj6UhvtDfvcusU8EcLA1oaxjBsG5rQFr4jiMNHCXvs2NosGgbzwa0LmdbjNZi04hju2MnZGDzWtHrSHj/9ZSWzStFvZXLruk5Ocns1x5L+2W/FdYULXclTNdUSk2AZ6F/e9bu8Vs4fhdZPz6yQsB3U0ByC3tyDnHsBWxo1opDRM5ozSEc6UjaeodA6lNkK2MZPfI511tUPdoX/AKfF/Lw+p5hgawBrQABuAFgO5fREVphCIiAIiIAiIgCIiAIiIAiIgCIiAIiIAiIgCIiAwVTNZ2LOip2RNNjMSHH2GgEjvJb3XVzIVF1q0JdDDKN0byHdQeBY+IA71VdrsPQ39GqLyoKfDUp+huBCsqmsd9GwZ5OsDc3vNh2Ls7I7AAWsBsG4bFzvVNbNVdNo+23O++y6Mq8aOkNfE19N3SnkuD4R0OQaf44aiqdGD+ThJa0cC4ek7x2dwV41fYO2CkY+3PmGZx4225W9gHmuV4xGW1E7TvEkl/tldQ1dYy2akbFcZ4eaRxLdpa7w2dyqplra2zp9J1OrBhGvs7teXHmWwLKwFlbj5IIiIAiIgCIiAIiIAiIgCIiAIiIAiIgCIiAIiIAiIgMLWxCiZNE+J4u14IPfx7f7LaRD1Np6o5NgxfhOI5Jfo380v9VzHHmvHYbX711YKI0l0bjrYcjtjxcskA2td94PEKP0PxSVpdRVOyeEc0k35SLcHA8bbvDjdUQXVvZ7u46mVYsyCuXbW6Xx8Gv5KxrLwAxzCpaOZJYP9mQC1+8DxHWqzgGNPpJ2Ss4bHN4PYd4P9+lduraNk0bo5BmY8WI6lw7HMMNNUSwk3yO2HpaRcHwss19bhLbR3OiMqOTS8azuXOP2O50VU2WNkjDdr2hzT1EXC+6hNDKdzKGma698gO3gHEuA8CFNrfF6refJWxUZyiuCbCLCL0rMosLKAIiIAiIgCIiAIiIAiIgCIiAIiIAiLCAXXiWoawZnFrQN5cQAO8qtadaQVVJE0wR5s180paXtit0tHE9J2Lk1RjMlRK11U+WVuYZm57HLfaGj0WnuW7Hw5XLa13epz8jOjTLZ01fJHY5dOKIOyNkMr/1IGOmJ7MosVIUWJOl28jNG3plDWn7OYnxCrWB6ZYREwNiIgGzmmJzT3uAObtuVMN00w8/pMP2rKqdLW5QfmW13prWU15fcm1oYjhLJix3oyxm8coHOaeIPS0jYR0Fav/GWH/5mH7a+btOMOH6TF3En7lT1M3+18i9ZEIvVSXMmi6w22AG83VApdHDiNdLVSAimzDJfYZgwACw/UNt/FTdVp7hhBa6UOB3gRvIPUbDaFqy6z8Pb6Jld7sNvmIR4lk9NYstp6Srx1JwktXu114L4FwaLLN1RhrQbIbQUtTKeoAfLmUxhWI4jUHM+GKmj6JC6SV3Y0WA7T4KcqJwWstxmjkwm9I7/ACJavq5GNHJxOlcfVD2sA63OduHYCq1i2kuJUwMj6OMxjeY6gvLR1kN2dtrK3gLDmqMJqPFJ8ydlcpcJNciuaM6eU9acgvHL+zeRzrb8jvW7Nh6lZlxDTSjFJiD+R5liyVgbsyE7dnRzgSuyYZVGWGGQ7C9jHEdGZoP3rRk0xgozhwZlxMiU3KufGPqbaLCysZvCIiAIiIAiIgCIiAIiIAiIgCIiAKLrNHKSXbJBC48SY23PeNqlF5duXqk1wIyipcUVes0Gwpu18bWXIAtK9tydwAvtPUvm7Vjhx9SUdk7/ALyqBimK11PXtmqGkyxvJa2QHkrbRZnC1jvCtVPreisM9PIDxySNcP8AVZdR05KScJN/JnJjfittTil80Sf4rsP/AFZv5zl9GassOH1ch7Z5P7rUZrYojvZOP4Gnycvp+NWg6J/5Q/uqXHL/ANi5Swv9SQi1f4c36hp95z3eZW/Bo1Rx+jTwD/xNJ8SFWJdblKPRind3MH9SjqnW+fq6cDrfLf4Bv3p1GVPjrzPfaMSHDTl9jpLGgCwAA6ALBelymh1pVj5m3iY9m4xRMdmPuuudq6Zh9dy0bX5JGX9SVhY8drSs92POrtmijJru7BtLXrqyOGN0kjg1jQS5x4BauMY/BStvK7afRjHOkf1NYNp4dW1U2twzEMWe3lAaWlBu1j/Td7RZvLu2wHWvKqtrfJ6L84C27Z3QWsvD+yrclLi+IuLQQ17gSf2cLbDb12A7SV2qCEMa1rRYNAAHQALAeCj8C0ego48kLbbszzte89LipRWZN6taUV7q3Ihi47qTlLtPiERFlNgREQBERAEREAREQBERAEREAREQBYS6XQHxqaSORuV7GPafVc0OHgVA1OgGGyE/kWtPHk3uZbuBt8F8tYVXVR0mamzDnflHMF3tjynaOjba54KhaOawZ6NnJ5GSsLi67nFr7uNyS8Xzd4J61uox7Zw2635anNyMimFmxbHz0LnJqpoTuM47JAfNq8DVNRfrVH22/wC1aMWuCP1qd492Vp8wFsDW7TfsZ/Fn91Zs5i8eaK9rBfhyZvQ6r8PbvbK7tlP9NlI02g2Hx7qeM+/d/wAxKrM2uCL1aeQ+9I0eQKjKvW3UuuI4oWdbi55+4fBOoy58W+Z71+FDekuR1CCkjjFmMY0ey0N8l9bKiaOazWTlsc7HNkPrRtc9juvKLub8Qr23csNtU63pM302wtjrA1ocLhY5z2saHuNy+13ntcdq2bL0irLUkuBhZREPQiIgCIiAIiIAiIgCIiAIiIAiIgMXUTjelNLRj8s8BxGyNvOe7saPM7FJVDXFjg0gOIOUncHW2E964djejdfHI908Ur3EkulAMjXdeYX2dRWvFohbLSb0/kxZmROmPuR1/g6LR6V1tbtpKZrYv29S+zT2NbtPcSpmio624MtREelkdNYdmYuv8AuZ4FrGqqRjInsZIxgAAcCx7WjcMw394VopNbdK76SKZh9nLIPMH4K67Fsi3sRWnP6menLqktZzevJehesqgcU0Goaglz4g1x3vjPJk9tth7wtaDWThzvrXN6nRPH3LbZpzhx/SYu8keYWWNd1b1SaNkrKLFpJpleqNUMB9CeZvU5rXj7itU6ntv5zs/wC3/wDdXBumFAf0mD7YWTpdQf5mD+YFoWRlLx5fYzPGxH4c/uVOLU/H61Q8+7E1vmSpWj1X0DLFwkkPtyG3g2ylHaaYeP0mH7d18H6f4cP0hh7GuPkFF25U/HkSVOJDw5ktQ4TBALRRxxj2GAE9p3nvW2FVJtZuHN3SPd7sL/MgLSfrWpybRQ1Mh4ANaL9wJPwVXs90t+yy72miO5SXl9i8XXiSUNBJtsBO02GwcTwVPj0nxSf6Ch5Mfr1Dy23XbYtgaL1VTb8OqC5nGmpxycZ6nO9JwXnU7PbaXq/Q96/a7Cb9F6k7g2LsqoWTMuGuvsO8Fri09u0Hat9RFditNQxsaS1gADY4GC73cA1jBtO1ScLyWtJGUkAlt75SRuvxVUl3rh3FsJa7m9/efRERRLAiIgCIiAIiIAiIgCIiAIiIAsLKwgPjPRxybHsY4dDmB3mofEdHcPAzPpoyOJZAXW7QwX+CnkspRnKPBlcq4y4pciiPwbAHm14WH9UzPiP2XEFZ/wCBMHf6Mn2asHzJV1no45BZ7GOHQ5od5qMn0NoH76aDujDflstMch/5S+pmlip/tj9Cvfi1ww/Wyfz4/wDasjVjh37Sb+cz/apZ2r3Dj9QB2SSD+pfJ2rfDz9W8dkz/AO6sWS/85cvuV+yr/rjz+xHt1dYWN73ntqQPKy9t0TwWP0jF/HVE/wBS2/xZ4d+zf/Nf/de2at8NH1N+2R/3FHenxsl+eY9na4Vx/PI0hLgEO78D2dA5U/esv1jYZALR5iOiODIP9WVS0Wg+Ht3U8X8WZ3mSt+nwOmj9CGFvuxMB8QFW7Knx2n5liruXZ2V8kU9+suWXZS0c0h4F17eDQfNYEOO1npGOkjPRYPt8XfEK+hizZR6+MexBee8l7POXbm38txW8A0HhpXcq5zpp/wBtJtI90cO3aVZViyyqJzlN6yZohXGtaRQREUSYREQBERAEREAREQBERAEREBhVvSnTIULo2mMvzhxuHhtrEDoKshXNNbH0tN7j/mCquk4w1R0OjaIX5Ea58Hr9C36L6TCuje8MLMjsti4Ovsvfcp1UbVR+bz/vR8gV3uvapOUE2V51UacicIcEz0i83WbqwxmUXlLoD0i8pdAekXkFLoD0iwsAoD0i83S6A9IsBZQBERAEREAREQBERAEREAREQGCuaa2Ppab3H/MF0srmmtj6Wm9x/wAwVGR2Gdbob9ZHz+jJPVT+bz/vR8gTTGtxPlxDSh+QsBzRx7b3IILzsG7qTVR+bz/vR8gV3Ua47VSWpLMuVOdObipfB8OByd2heLS855JPt1Nz5lRVQa/D5AHOmidvFnktcPi0rstTiEMf0kkbPee1vmVSNZGI081NHyckT3tlGxjw5waWuvu4XDVXZUox1T3/ADN+F0hbfaq7K1svdw4E7oXpIa2Al1hKwhrwNxuNjgOF7HvBVA0tqKmnrJmCacNLszAJngZX87YL8No7lM6pzz6oezH5uXvWrh22Ccdcbvmb/Ukm50qXee0QrxukZVae6/61Lbolif4RRwyE3dlyv27czOab+F+9bWPVXJUtRJuLY3kHiDlNviqXqpxHZPAeFpG9h5rvJvipnWRW8nQubxkcxvdfMfl+KujPWraOZbibOd1Pc5Lk95Q9Fa6pmrKZhmnIzgkGZ5Ba3nG4vbhbvXQtNa2shijNKCXOfldljzuF2kggcNx2qoarqDPUyS8I2WB9p5t5By6lZV0Rcq+PE19LXQry1pFNRW9dxyh2jOMVG15k7JJw3/SDYeCjsRwPEKGz38owX+kjlJAPWQdneuxzVLIxd7mtHS5waPEqA0mxmkkpKlnLQOJiflaJGklwF22F997JOlJdp6nuP0pdKaj1cdn4IhtCNLJKrPSzuu8sdkl3OIttBtxANwepW+iwsxvLuUe4EWDHEkN3btvUPj0rk2gh/wCoU/a75HLtKljyco7yjpimNF+le5Na6BERaTihERAEREAREQBERAEREAREQGCuaa2Ppab3H/MF0tc01sfS03uP+YKjI/42dbob9ZHz+hJ6qfzef96PkCi9ONNZeVfTwOLGs2Pe30nO4gHgBu2bfvlNVI/5ef8Ae/0Bc+xZro6qYOHObM8kHjzyfiLLPKTjVFI69FELekLZTWuzvSLThWrOaZgkml5Mu25cpe+x3ZiSBda2lmg7KKBsolc8l4bYsDRta432H2V0PDtI6WWJsjZYwLC4c8NLdm0OBOyypWsPSunqI2wQnPleHOkHobGuFgfW9Lh0KU4Vxhr3lOJl5t2Uoy1Udd600SR61TfSVPus+Yq3aZ4by9FO0ek1udvazneQI71UdU30lT7rPmK6Q5txtVlC1q0+Zi6Usdee5ru0fojimhmI8hWwO9VxyO7H7PO3gp/WriGaaGEH0Gl7h7TjYfAHxVVxqiNNVTRi4yPOXsvmafAtX1qZn4hW3A50zwAN+UbB8AFjUmous+klRCd8MvuUfz0bOi6tcN5Kjzn0pXF38I5rfInvXjT3S51IGxQ25Z4vmtfI3de3STu7CrVSUwiYxjfRY1rR2AWC5VrMicK653Ojjy91wfiPitlrddekT5zBjDNznKzg9Xp9DzgeiFViIM0kpDCSBJIS97rb8ovuUpierJkEEsvLPcY2Pdbk2gHK2/T1KY0C0ggNJHEXsbJGCC1zg0kXuHC+/eFnTHTGlZTzQseJJJGPZZhBDczSLuduFuhQUK9jVmqeVmyyuqrTST4JbtNf6KNoL/iFP2u+QrtS4roL/iFP2u+QrtS9xeyyrp/9RH5fywiItZ8+EREAREQBERAEREAREQBERAYXKNZ9cH1bWA35OMA9TnEut4ZVd9MsWnpqYyQMDjuc87eSB9fLx2rnGj+i9RXy53ZxGXXfO7edtzlJ3u+HksmQ3L3EfQdD1Rq1y7GlFar46l41Y0pZRFx9eR5HYLN8w5fXSfQOKsdyjXcnLxNrtfbdmHT1qyUVIyGNkbBZjAA0dAC+6vVa2dlnMlmWLIlfW9G2cvZqpnvzpoQOkNcT4bPNWCHV1Tsp5YwSZZG25d4BLdt+a3gPirgijGiC7i23pTKs4y5bir6I6HmgdKTKJM4aLBmW1iT0m6sy9IrIxUVojFddO6bnY9Wyn6T6Bisn5YSCM5WhwyZrkX23uOB+CxovoC2jn5Z0gkIaQwZMuUned54bO8q4oo9VHa2tN5o9vyOq6na93hp8DyobSXRiKuYA+7Xt9CQb233i3EdSm0U2k1ozLXZKuSnB6NHMJNVE97CaEjpLXA+G3zU7gWriCAh8p5Z43AttG09Ibx71ckVSognrob7elcq2OzKXLcUnBtXppqpk/LBwa5xycnbYQRa9+v4K7IisjBR4GS/IsvalY9WtwREUigIiIAiIgCIiAIiIAiIgCIiA0MX+gm/dv+Upg/0EXut8kRV/vLl/weZuhekRWFIREQBERAEREAREQBERAEREAREQBERAEREAREQH/9k="/>
          <p:cNvSpPr>
            <a:spLocks noChangeAspect="1" noChangeArrowheads="1"/>
          </p:cNvSpPr>
          <p:nvPr/>
        </p:nvSpPr>
        <p:spPr bwMode="auto">
          <a:xfrm>
            <a:off x="31739" y="-82886"/>
            <a:ext cx="152340" cy="152380"/>
          </a:xfrm>
          <a:prstGeom prst="rect">
            <a:avLst/>
          </a:prstGeom>
          <a:noFill/>
        </p:spPr>
        <p:txBody>
          <a:bodyPr vert="horz" wrap="square" lIns="45696" tIns="22848" rIns="45696" bIns="22848" numCol="1" anchor="t" anchorCtr="0" compatLnSpc="1">
            <a:prstTxWarp prst="textNoShape">
              <a:avLst/>
            </a:prstTxWarp>
          </a:bodyPr>
          <a:lstStyle/>
          <a:p>
            <a:endParaRPr lang="en-US" sz="400" dirty="0">
              <a:solidFill>
                <a:srgbClr val="000000"/>
              </a:solidFill>
            </a:endParaRPr>
          </a:p>
        </p:txBody>
      </p:sp>
      <p:sp>
        <p:nvSpPr>
          <p:cNvPr id="230408" name="AutoShape 8" descr="data:image/jpeg;base64,/9j/4AAQSkZJRgABAQAAAQABAAD/2wCEAAkGBhAREBAPDxAQFQ8QEA0UDw8QDw8PDxAQFRAVFBQQFRYYGycfFxojGRQUHy8gIycpLSwsFR89NTArNSYrLCkBCQoKDgwOGg8PGjQkHCQsLy4sLDItLCo0KS00LCkwLCwuLCwsLywsLCw0LCwpKTEwLTIpLCwsMCwsLy0pKTQpKv/AABEIAOAAnAMBIgACEQEDEQH/xAAcAAABBQEBAQAAAAAAAAAAAAAAAgMEBQYBBwj/xAA/EAACAgEBBAYIBQMCBQUAAAABAgADEQQFEiExBhMiQVFxIzJhgZGhscEHFEJScmKS0TOyQ2Oi4fAkZIKjwv/EABoBAQACAwEAAAAAAAAAAAAAAAACAwEEBgX/xAAxEQACAQMCAggFBAMAAAAAAAAAAQIDBBEhMRJBBVFhgZGhsfAGMjNx0RMiweEUcvH/2gAMAwEAAhEDEQA/APcYRFloXiYj80sAehGfzAnDqIA/CRzqIk6j2wCVCQzqIdae4H4QCXvCc3xIuW/afhO7j+HzgEnrBOdaIx1L+z4zv5c/uHwgDvXCc6+I/Lf1Gd/LD2/GAd/MTn5mAoXw+ZnerXwEA5+aE6NSPA/CdxCAdFw8D8IsGNRyvlAGtYOz7xIUnaodk+76yDACdzKtNvKdY2i3H31rDmw43OK7wHjxAbj/AEyzgnKEoY4lus9xK01KkZI74+KV8B8I1o/VPn9pIggcCjwE7CEAJyEq9p7frqUMhSwjUaelwLF9GbLAmWxnBGc4OOUw3jcsp05VHwxWWWkJSW9MdGvV+lLC31WRHZQvWdVvsQOyu/2d48CZA6T9KH02r0lSlRWxDane3c9W9i1IVz4MWJx3CYckjYp2NepNQ4cN53023/H3NTEWXKoJZgAASSxAAA5nj5j4zGbR6d3p12NPUAPzQodrGfeai9anLqAMA72Rgyj2tteyw6pruqNtWi1lWVX0Vpr1tfaVWz3d3skXUXI3aHRFabXHon9n77T1GQ7NqVhxWCWY29Ud1SwSzq+sw5/T2cfETDbW1uosTVKr6xrzq7EatBetVFSm0VEdWoJ3gE/VzIJ4TlHRvU2KwFTpZY9bvqLCBkNsxqmzk72RazZ4fr+GONvZEo9GQjFyrVMe11779Wv2Ztbdu6Vdze1FPpG3a/SKd9t4KQMc+JAi9BtSq8M1TFlViu9uOqsR3qSMMPaOEyWj6EXcHbqa8liakJcV9rTYCkKAcihieXF+/jL7o7sD8qLcurG2wMRXWaqlwMdlN5sE8zx+kknJvY17iha06b4KmZ9XLf3zLgmPV8owTHquQkzzDmo9U+Ur5Y2+qfIyugGcFpG1ipdipoG6pN24jdVndA39zJClvV8eOZo5ln7O1l3ixL1+jLWaXArZG3lVcdbgMvIHHEzUzCNq5WOD/VEzRcj5/aQulLMNFqihYMtFpVlYqwIXOQRxHKTNFyPundoVVvVYl2BU1dgsJbdAQqd4k93DPGHsVUZKNSMnya9TyrQ7bv0iallFqWWaLSW1I9v5lDvOqtqck9k8eCn3ngJK2jtrVdSht1aEJdqvQrqlr1F6BKyi7+nyN9S57PDO8Ofdsti7H2bVW5060FHxXYzMLN7liti5PPI7Pfw9kkNtLSacKiCpakewN1YVVqZa3c9kDi2EPLjKeB43Okn0hTlUzCjl55rD+XHa14t68mYltNZqNa5pS9NWNTpmNhLlNNQ2jBsrZuQO8cY5nEXouhGoeso9ApxVo6rB1iA3Omq6yy/Kf0cATx4zV6LbWm65jVVaH1Dp1thTdAcNZSoYMcjjS44DunNn9IHbWW6ewAITYKCFwH6skOQ2eOOAI8Tw4cZngXMhO+uYrFOGFGMXrnOnf99Hy13KevoBYWpa2yhhSgpG9U1maEs3q3AyoFm6Spzkd/Ey82j0R0+osutvBc3V1VrkLmlUJOazjIJJ4mUtWq1u6epa5s7i3OyvZuW79wJrDKcjhVkDhxHLiZOOzNa9iF7H3EvHq2isvUpV1sPAg87FK94x5jKS6imtO44syrJYzjGj5P1xz8iEvRbTfltRZZegOqNjDUs5KrRbd1qAByACwxnlk+MthtLZ9Ho16pepV8KleQgIywDYxxx48TINHRS1OrYPVvoKVBCb2AvVDLFsb4XqRujh65llX0W04UK2+yqiKAzY4KpUcu/tGZSa2RVWrUp/UquSznC7l6e1zabpWjNWtNbt1jVgO2FQgsgbBznIDg8sGXhkQbMp761Y8ONnpGJG7xJbOT2F/tEkkyazzPLrSpPH6awBM4TAmJJmSgCZIq5CRiZJq5CAKYcD5GVmZaSrgGW2lZUdq6Ydk2qqjPW7jKALWZShI38h6yMA8jnumpmX2/catbpLD13VMfSBWvesFeyCEUFVwDknAz4zTzCNu4+Sm+XD/LJeiPre77zm1tMbKLqhxNlNyAZxkshUDPvnNFzPukuZNaMnGSkuRkr+jF1/pLOrRnKB6CzMpQac1Esy827RPDu4ZGcibd0VDC/0mOs60ogD9ShdLlZipc8T1xJKlclRwHfoJyR4Ubkr+s8JPCXL3/0qNk9H0pRQ+GdSu6cEBFV3atB47u+3E8TkywTRVK7WLXWHcgs4RQ7HGMlsZMehM4NadadSTlJ7hOQJjDatB+oeQ7R+UyVD04TI51n7Uc+4KPmY0+qs7gg8yXP2gEsmcJkXT2sWIZs9nPIADjJBMACZwmBMSTAAmTK+Q8hIJMnV8h5D6QBUrHHE+Z+ss5W3es3mYBkOlgJ1mhVAyWbx6rUsKjQpLAlO1xL9j1QVyGxk92slD0m2jZU+lC9VuWXoti2hMEb6bpBbvHEjHHIHgZfTCNqs26VPTTD9STouZ8vvJchaP1j5fcSZMmqNPqkBwWGfAcT8BG21w7lY+4L9ZGPrP/NoQB1tW55BR5ksftGy7nm592FhOiAI6kHmM/yJb6xxVgSBz+cbbVIO/wCHGBkdJjBMh6ra+DuqpPiScCQ319p5YHkP8yxUpMplWguZdac9s/x//QkkmVGxmbefeJPZHPzlqTIyjwvBZCSksoCYkmBMQTIkgJlinIeQlYTLReQgHZXan1z/AOd0sZX6z1z5CAZLprWoOku3a+sGpqRWJ3bOOSEVt4boznJzwGeB4g6fMzPT4f8ApkOF4W97vWcGt8gMpGMjhx4YPGaOpN1QpYsVABZsbzYGN447zzmOZt1daFN/f+CVoz2vcZMkLSHte4ybMmoVV2pRWfeYDttwzx5CMNtRO7J8hj6xnX0Zuc+37CJTTzYjSTWWak7hptJDh2ix9VQPPjAWWHmx93CLSmLLASXDHkit1Zc2N9VEW8OA5/SONYe7hG92SUSmVXqI4oihVH8TmJPJRkd2cMM38fvJ5Mg6P1j/AB+8lkzTqfMz1bf6aAmJJgTEEyBeBMuJSg8R5iXUAJA13re4SfIO0OY8vvAMl032bqL6EWhA4DlrKiEJYAdnG8Rnj3Ag8fdNEjEgEjBIGR4HwhmGYLZVXKEYclnzH9Ke0PfJ0r9Me0P/ADuk+CoqdQnpH/l9hBUjlo7b+Y/2iIsOOE2o7I8yppJsQ7dwiMTs5LDXbycxAwzEs4HMgecGDs4TE7xPJSfbjA+cOqY8yB5do/4kHUii6NCcuQ9pD2j/AB+8lEyJpkwx4k9nv85IJmtJ5eT0qUHCCiwJiCYExBMiWCkPaHmPrLyUNJ7a/wAl+ol9ACQtpfp/+X2k2Q9pDsr5/aAQcwzE5hmAPac9pfOWErKD2l85YwCDYe2/sI/2iR2bvj+pXLOMkcU5Yz6gjBoQcT8WOfrLo1Ekak7dzlnOg31oPLJ/iM/PlO7rnuA8zk/Af5josz6oJ8hw+PKKFLn9q/8AUflw+sw6rZKNrBb6jH5fxYny7I+UOwp4Yz7OLf5kkaQfqLN5nA+AjioBwAAHsGJW23uXxio7Ii4Y8lPmx3R/n5Q/Ln9Te5Rj5mSSYhmmCQhKlXlz7ySSfnAmU20umOipyGuVm/ZV6Q/LgPjMrtL8UGORp6QPB7TvH+1eHzMg5xR6lt0ReXPyQeOt6Lz/AIPQCZUbR6T6SjIsuTeH6EO+/lheXvnl+0ukerv/ANW191gcKOwhGfAYBlvtXoojHQUaIFtTdpVs1FZcdliquGbPBeBPDwA8ZW6reyPbp/D1OlKP+VU3ztssLLzJ7LuNDoPxAW3V6emmo7tl1al7CAcFu5R9z7p6bPBOh+mZdp6at1IZNQAynmrLnIPkR8p73JUpOSeTQ6es6FpUhCgtHHO+c6hM/wBN9t/k9MNQU31F1SuoODutkEj2zQTIfitVnZd/9LUH4Wr/AJlj2PItIRnXhGWzaQ5snbNOqrFtDhl7xyZT+1h3GTcz5/2Vte7TWC2hyrDn3qw/aw5ET1bot07p1eK7MV6j9hPYsPihP+08fOYUsnpX/RFS3zOnrDzX3/JrKT2l8x9ZZkyqrPEeY+ssyZI8Qj2aXLFt4gHHAYHIY5+6dXSoOO6CfFu0fnHiY1feqAs7KqjmzEKo8yeEGUs6IWTEkzM7T/ETQ05C2G1vCkZH9xwJktp/inqHyKK0qHczels+eFHwlbqRR69t0Je3Gqhhdb0/vyPT7LAASSABzJOAPMzPbT6d6GnI63rGH6aRv/8AV6vznk+0Ns6i85vusf2Mx3R5LyEhSp1nyOjtvhWC1rzz2LTzf4Rutp/ila2Rp6VQfvsPWP54GAPnMrtHb+p1H+tc7A/pzhP7RwlfCVOTe50dt0ba230oJPr3fi9QhCTNj2VrqKGux1QupNmRkbgcb2R3jGZE3Zy4Yt4ybPZms0uto0dOp0zLTpFVLNV1vVjfZsLUoCkvvdk44EcTyGS4OlybP11wbQFSzv1lj2FtQyZO7uZAUJwGAOGAOPCO9IOkNNu1tFWllZ0lNlRO5jquuZuLkjgcdgZ7uPtiPxksrNulUY61a7d/xCFl3M+8PLnom09jkaUI1a1OjVg1GpGTxxS/bq358+W2mVl0vRXWnUbZqvI3TbqLX3eeMq5x7Z7fPCvw5XO0tN7Daf8A62nusso7M8r4nSjcwitlBerCZv8AEWvOy9YP+WD8HU/aaSU3TKre2frB/wC2vPwQt9pa9jnrZ4rQfavU+dqdBY9dlqqTXT1fWNwwu+SFz5kH4Sx2psRadLotSrtv6kXllOBu7jgAr344/KWfRnRvXpLtW19a6Vn6rU0tX1jWqACEUfuJYgcRjnmaDS2aGnaSjUae2tmSsaY3OjaZKzXhRukDdxxXiWwc8ZVg7WveSjNqKyo5eFzwtU89rzpnTBX9E/xIasrTrSWr4Bb+diD+v9w9vPzm12n+JmhqyKy9zf8ALXCf3Nj5Azx/pCtQ1WoFG71Qts6vdwVxn9Ps54iV5DyEjKbjsW0uhLS6n+rJNZWcLT33G02n+KWrsyKVrpXxA6yz+5uHwAmV1207rjvXWu58XYtjyHIe6RoSlyb3Oht7G3tvpQS9fHcIQhIm2EIQgBCEk6LZt1x3aa3c/wBIJA8zyHvgjKcYLik8IjQmx2b+HVpwdRYqD9idt/jyHzmn2f0Z0tGClQLD9dnbbzGeA90tjSkzn7r4itKGkHxvs28fxk872d0a1N+ClRCn9b9hPPJ5+6ajRdAk9bU2s7cMqmQvAYwWPE/Ka5mjTNLo0orc5a7+IruvpD9i7N/H8YHujGzqablFVaKMNkgcTw7zzM18y+wf9cfxf6TUS05+c5TfFJ5faEjbS0otptqbO7ZVajY54ZCpx8ZJnDBhNp5R87dINj6rQg0MxbSvYHRgPRu6jAyO5sd31xLf8RduafVV6Kyl1LlbS6j1qw252G8DvBvgfGeg6zSpajVWqGRhhlPI/wDf2zy7pX0LfSk21ZfTE8+bVexvZ/VK2sHVWN7TuqkP1dKkc46pZWPH32GYk5OQ8h9JBk6vkPISiZ2dpuxUIQlRvhCW+y+iur1GDXU24f8AiP2Ex4gnn7prtmfhnWuDqbS570r7Cf3HifgJOMJPY8u76XtLXSc9epav+u888rqZiFUEseSqCSfICaPZnQHV24LgVJ42et7lHH44npOh2XRQMU1IniVHaPm3Mx9mlyormctdfFNSWlvHHa9X4bepmtm9AdLVg2BrW/r4J/aPuTL9K1QBUVVUclUBVHkBFs0bZpcopbHMXF3XuXmtNv31bIGaNs0GaNmZNY4zRvieA4nwEeWgmTdNp8chAHdh6F1frGwBukAZyeM0AMg6ZDJogColjFRq0wDL28GYeDN9Y22CCCAQQQQRkEHmCJO2jSM7w59/tldvQDAdLOghXev0i5TiXoHEr7U8R7OY+lBsvZd1+FpqdzgZ3VJA8zyHvnr29LbSKBWoUADGcAADJ5nhK5U+I6Sz+IK1tTcZR4nybfr1nnWyvwwubDamxax+xPSWfH1R85r9mdEdHp8FKgzj/iW+kbPiM8B7hLkmIJmY04o0Lrpi7utJzwupaL++8CYgtAmNs0meUDNEM0S9oiOJgAzRGc8o/XpCZLq0MAr1oJkqrRSyq0ckppxAIFWhkuvS4kpa4oCANpXiOYnYQAjdixycIgFVq9PmVGo05mnsrzK/U6SAZ0mW+lb0a+X3kPVaSO0XBUUHmByHnAJRMbewDmYw1zHlw+s6mlJ5wDjajwESK2bnJ1WhkyrRwCsq0Um1aGT004joSARa9KJIWoRwCdgCQsViEIAQhCAEIQgBCEIARqyvMdhAK2/SZkT8jLspEdUIBXVaGSq9KJJCRWIA2tUWFioQAxCEIAQhCAEIQgBCEIAQhCAf/9k="/>
          <p:cNvSpPr>
            <a:spLocks noChangeAspect="1" noChangeArrowheads="1"/>
          </p:cNvSpPr>
          <p:nvPr/>
        </p:nvSpPr>
        <p:spPr bwMode="auto">
          <a:xfrm>
            <a:off x="31739" y="-82886"/>
            <a:ext cx="152340" cy="152380"/>
          </a:xfrm>
          <a:prstGeom prst="rect">
            <a:avLst/>
          </a:prstGeom>
          <a:noFill/>
        </p:spPr>
        <p:txBody>
          <a:bodyPr vert="horz" wrap="square" lIns="45696" tIns="22848" rIns="45696" bIns="22848" numCol="1" anchor="t" anchorCtr="0" compatLnSpc="1">
            <a:prstTxWarp prst="textNoShape">
              <a:avLst/>
            </a:prstTxWarp>
          </a:bodyPr>
          <a:lstStyle/>
          <a:p>
            <a:endParaRPr lang="en-US" sz="400" dirty="0">
              <a:solidFill>
                <a:srgbClr val="000000"/>
              </a:solidFill>
            </a:endParaRPr>
          </a:p>
        </p:txBody>
      </p:sp>
      <p:sp>
        <p:nvSpPr>
          <p:cNvPr id="71" name="Title 70"/>
          <p:cNvSpPr>
            <a:spLocks noGrp="1"/>
          </p:cNvSpPr>
          <p:nvPr>
            <p:ph type="title"/>
          </p:nvPr>
        </p:nvSpPr>
        <p:spPr>
          <a:xfrm>
            <a:off x="385919" y="360322"/>
            <a:ext cx="10969924" cy="541860"/>
          </a:xfrm>
        </p:spPr>
        <p:txBody>
          <a:bodyPr/>
          <a:lstStyle/>
          <a:p>
            <a:pPr defTabSz="1218784">
              <a:defRPr/>
            </a:pPr>
            <a:r>
              <a:rPr lang="en-US" dirty="0" smtClean="0">
                <a:ea typeface="ＭＳ Ｐゴシック" pitchFamily="127" charset="-128"/>
                <a:cs typeface="ＭＳ Ｐゴシック" pitchFamily="127" charset="-128"/>
              </a:rPr>
              <a:t>Java Cloud: </a:t>
            </a:r>
            <a:r>
              <a:rPr lang="en-US" dirty="0" smtClean="0">
                <a:solidFill>
                  <a:srgbClr val="FF0000"/>
                </a:solidFill>
                <a:ea typeface="ＭＳ Ｐゴシック" pitchFamily="127" charset="-128"/>
                <a:cs typeface="ＭＳ Ｐゴシック" pitchFamily="127" charset="-128"/>
              </a:rPr>
              <a:t>Key Features </a:t>
            </a:r>
            <a:endParaRPr lang="en-US" sz="2400" dirty="0">
              <a:solidFill>
                <a:srgbClr val="FF0000"/>
              </a:solidFill>
            </a:endParaRPr>
          </a:p>
        </p:txBody>
      </p:sp>
      <p:sp>
        <p:nvSpPr>
          <p:cNvPr id="13" name="Rectangle 12"/>
          <p:cNvSpPr/>
          <p:nvPr/>
        </p:nvSpPr>
        <p:spPr>
          <a:xfrm>
            <a:off x="3571546" y="1007928"/>
            <a:ext cx="8013110" cy="4801228"/>
          </a:xfrm>
          <a:prstGeom prst="rect">
            <a:avLst/>
          </a:prstGeom>
        </p:spPr>
        <p:txBody>
          <a:bodyPr wrap="square" lIns="121836" tIns="60917" rIns="121836" bIns="60917">
            <a:spAutoFit/>
          </a:bodyPr>
          <a:lstStyle/>
          <a:p>
            <a:pPr marL="382890" lvl="1" indent="-382890">
              <a:spcBef>
                <a:spcPts val="400"/>
              </a:spcBef>
              <a:buClr>
                <a:schemeClr val="accent1"/>
              </a:buClr>
              <a:buFont typeface="Wingdings" pitchFamily="2" charset="2"/>
              <a:buChar char="§"/>
              <a:tabLst>
                <a:tab pos="156539" algn="l"/>
              </a:tabLst>
              <a:defRPr/>
            </a:pPr>
            <a:r>
              <a:rPr lang="en-US" b="1" dirty="0" smtClean="0">
                <a:sym typeface="Arial" charset="0"/>
              </a:rPr>
              <a:t>Java Cloud Service</a:t>
            </a:r>
            <a:endParaRPr lang="en-US" b="1" dirty="0">
              <a:sym typeface="Arial" charset="0"/>
            </a:endParaRPr>
          </a:p>
          <a:p>
            <a:pPr marL="835591" lvl="2" indent="-226351">
              <a:spcBef>
                <a:spcPts val="400"/>
              </a:spcBef>
              <a:buClr>
                <a:schemeClr val="accent1"/>
              </a:buClr>
              <a:buFont typeface="Arial" pitchFamily="34" charset="0"/>
              <a:buChar char="•"/>
              <a:tabLst>
                <a:tab pos="156539" algn="l"/>
              </a:tabLst>
              <a:defRPr/>
            </a:pPr>
            <a:r>
              <a:rPr lang="en-US" sz="1900" dirty="0">
                <a:sym typeface="Arial" charset="0"/>
              </a:rPr>
              <a:t>Full-featured </a:t>
            </a:r>
            <a:r>
              <a:rPr lang="en-US" sz="1900" dirty="0" smtClean="0">
                <a:sym typeface="Arial" charset="0"/>
              </a:rPr>
              <a:t>App Server – </a:t>
            </a:r>
            <a:r>
              <a:rPr lang="en-US" sz="1900" dirty="0" err="1" smtClean="0">
                <a:sym typeface="Arial" charset="0"/>
              </a:rPr>
              <a:t>WebLogic</a:t>
            </a:r>
            <a:r>
              <a:rPr lang="en-US" sz="1900" dirty="0" smtClean="0">
                <a:sym typeface="Arial" charset="0"/>
              </a:rPr>
              <a:t> 12c or 11g</a:t>
            </a:r>
            <a:endParaRPr lang="en-US" sz="1900" dirty="0">
              <a:sym typeface="Arial" charset="0"/>
            </a:endParaRPr>
          </a:p>
          <a:p>
            <a:pPr marL="835591" lvl="2" indent="-226351">
              <a:spcBef>
                <a:spcPts val="400"/>
              </a:spcBef>
              <a:buClr>
                <a:schemeClr val="accent1"/>
              </a:buClr>
              <a:buFont typeface="Arial" pitchFamily="34" charset="0"/>
              <a:buChar char="•"/>
              <a:tabLst>
                <a:tab pos="156539" algn="l"/>
              </a:tabLst>
              <a:defRPr/>
            </a:pPr>
            <a:r>
              <a:rPr lang="en-US" sz="1900" dirty="0" smtClean="0">
                <a:sym typeface="Arial" charset="0"/>
              </a:rPr>
              <a:t>Automated customer-controlled provisioning</a:t>
            </a:r>
            <a:r>
              <a:rPr lang="en-US" sz="1900" dirty="0">
                <a:sym typeface="Arial" charset="0"/>
              </a:rPr>
              <a:t>, </a:t>
            </a:r>
            <a:r>
              <a:rPr lang="en-US" sz="1900" dirty="0" smtClean="0">
                <a:sym typeface="Arial" charset="0"/>
              </a:rPr>
              <a:t>backup, patching, scaling with cloud tooling</a:t>
            </a:r>
            <a:endParaRPr lang="en-US" sz="1900" dirty="0">
              <a:sym typeface="Arial" charset="0"/>
            </a:endParaRPr>
          </a:p>
          <a:p>
            <a:pPr marL="835591" lvl="2" indent="-226351">
              <a:spcBef>
                <a:spcPts val="400"/>
              </a:spcBef>
              <a:buClr>
                <a:schemeClr val="accent1"/>
              </a:buClr>
              <a:buFont typeface="Arial" pitchFamily="34" charset="0"/>
              <a:buChar char="•"/>
              <a:tabLst>
                <a:tab pos="156539" algn="l"/>
              </a:tabLst>
              <a:defRPr/>
            </a:pPr>
            <a:r>
              <a:rPr lang="en-US" sz="1900" dirty="0" smtClean="0">
                <a:sym typeface="Arial" charset="0"/>
              </a:rPr>
              <a:t>Complete </a:t>
            </a:r>
            <a:r>
              <a:rPr lang="en-US" sz="1900" dirty="0">
                <a:sym typeface="Arial" charset="0"/>
              </a:rPr>
              <a:t>environment control supports any Java application</a:t>
            </a:r>
          </a:p>
          <a:p>
            <a:pPr marL="835591" lvl="2" indent="-226351">
              <a:spcBef>
                <a:spcPts val="400"/>
              </a:spcBef>
              <a:buClr>
                <a:schemeClr val="accent1"/>
              </a:buClr>
              <a:buFont typeface="Arial" pitchFamily="34" charset="0"/>
              <a:buChar char="•"/>
              <a:tabLst>
                <a:tab pos="156539" algn="l"/>
              </a:tabLst>
              <a:defRPr/>
            </a:pPr>
            <a:r>
              <a:rPr lang="en-US" sz="1900" dirty="0" smtClean="0">
                <a:sym typeface="Arial" charset="0"/>
              </a:rPr>
              <a:t>Full </a:t>
            </a:r>
            <a:r>
              <a:rPr lang="en-US" sz="1900" dirty="0">
                <a:sym typeface="Arial" charset="0"/>
              </a:rPr>
              <a:t>application portability between on-premise &amp; cloud</a:t>
            </a:r>
          </a:p>
          <a:p>
            <a:pPr marL="835591" lvl="2" indent="-226351">
              <a:spcBef>
                <a:spcPts val="400"/>
              </a:spcBef>
              <a:buClr>
                <a:schemeClr val="accent1"/>
              </a:buClr>
              <a:buFont typeface="Arial" pitchFamily="34" charset="0"/>
              <a:buChar char="•"/>
              <a:tabLst>
                <a:tab pos="156539" algn="l"/>
              </a:tabLst>
              <a:defRPr/>
            </a:pPr>
            <a:r>
              <a:rPr lang="en-US" sz="1900" dirty="0" smtClean="0">
                <a:sym typeface="Arial" charset="0"/>
              </a:rPr>
              <a:t>Easy </a:t>
            </a:r>
            <a:r>
              <a:rPr lang="en-US" sz="1900" dirty="0">
                <a:sym typeface="Arial" charset="0"/>
              </a:rPr>
              <a:t>to use with Storage, Messaging &amp; Developer </a:t>
            </a:r>
            <a:r>
              <a:rPr lang="en-US" sz="1900" dirty="0" smtClean="0">
                <a:sym typeface="Arial" charset="0"/>
              </a:rPr>
              <a:t>services</a:t>
            </a:r>
            <a:endParaRPr lang="en-US" sz="1900" b="1" dirty="0" smtClean="0">
              <a:solidFill>
                <a:srgbClr val="FF0000"/>
              </a:solidFill>
              <a:sym typeface="Arial" charset="0"/>
            </a:endParaRPr>
          </a:p>
          <a:p>
            <a:pPr marL="835591" lvl="2" indent="-226351">
              <a:spcBef>
                <a:spcPts val="400"/>
              </a:spcBef>
              <a:buClr>
                <a:schemeClr val="accent1"/>
              </a:buClr>
              <a:tabLst>
                <a:tab pos="156539" algn="l"/>
              </a:tabLst>
              <a:defRPr/>
            </a:pPr>
            <a:r>
              <a:rPr lang="en-US" sz="1900" b="1" dirty="0" smtClean="0">
                <a:solidFill>
                  <a:srgbClr val="FF0000"/>
                </a:solidFill>
                <a:sym typeface="Arial" charset="0"/>
              </a:rPr>
              <a:t>Primary </a:t>
            </a:r>
            <a:r>
              <a:rPr lang="en-US" sz="1900" b="1" dirty="0">
                <a:solidFill>
                  <a:srgbClr val="FF0000"/>
                </a:solidFill>
                <a:sym typeface="Arial" charset="0"/>
              </a:rPr>
              <a:t>Use Case: </a:t>
            </a:r>
            <a:r>
              <a:rPr lang="en-US" sz="1900" dirty="0">
                <a:sym typeface="Arial" charset="0"/>
              </a:rPr>
              <a:t>Move Dev/Test/Production Java workloads to </a:t>
            </a:r>
            <a:r>
              <a:rPr lang="en-US" sz="1900" dirty="0" smtClean="0">
                <a:sym typeface="Arial" charset="0"/>
              </a:rPr>
              <a:t>Oracle</a:t>
            </a:r>
          </a:p>
          <a:p>
            <a:pPr marL="835591" lvl="2" indent="-226351">
              <a:spcBef>
                <a:spcPts val="400"/>
              </a:spcBef>
              <a:buClr>
                <a:schemeClr val="accent1"/>
              </a:buClr>
              <a:tabLst>
                <a:tab pos="156539" algn="l"/>
              </a:tabLst>
              <a:defRPr/>
            </a:pPr>
            <a:r>
              <a:rPr lang="en-US" sz="1900" dirty="0" smtClean="0">
                <a:sym typeface="Arial" charset="0"/>
              </a:rPr>
              <a:t>Cloud</a:t>
            </a:r>
            <a:endParaRPr lang="en-US" sz="1900" dirty="0">
              <a:sym typeface="Arial" charset="0"/>
            </a:endParaRPr>
          </a:p>
          <a:p>
            <a:pPr marL="382890" lvl="1" indent="-382890">
              <a:spcBef>
                <a:spcPts val="400"/>
              </a:spcBef>
              <a:buClr>
                <a:schemeClr val="accent1"/>
              </a:buClr>
              <a:buFont typeface="Wingdings" pitchFamily="2" charset="2"/>
              <a:buChar char="§"/>
              <a:tabLst>
                <a:tab pos="156539" algn="l"/>
              </a:tabLst>
              <a:defRPr/>
            </a:pPr>
            <a:r>
              <a:rPr lang="en-US" b="1" dirty="0" smtClean="0"/>
              <a:t>Java Cloud Service – </a:t>
            </a:r>
            <a:r>
              <a:rPr lang="en-US" b="1" dirty="0" err="1" smtClean="0"/>
              <a:t>SaaS</a:t>
            </a:r>
            <a:r>
              <a:rPr lang="en-US" b="1" dirty="0" smtClean="0"/>
              <a:t> Extension </a:t>
            </a:r>
          </a:p>
          <a:p>
            <a:pPr marL="835591" lvl="2" indent="-226351">
              <a:spcBef>
                <a:spcPts val="400"/>
              </a:spcBef>
              <a:buClr>
                <a:schemeClr val="accent1"/>
              </a:buClr>
              <a:buFont typeface="Arial" pitchFamily="34" charset="0"/>
              <a:buChar char="•"/>
              <a:tabLst>
                <a:tab pos="156539" algn="l"/>
              </a:tabLst>
              <a:defRPr/>
            </a:pPr>
            <a:r>
              <a:rPr lang="en-US" sz="1900" dirty="0">
                <a:sym typeface="Arial" charset="0"/>
              </a:rPr>
              <a:t>Pre-configured </a:t>
            </a:r>
            <a:r>
              <a:rPr lang="en-US" sz="1900" dirty="0" err="1">
                <a:sym typeface="Arial" charset="0"/>
              </a:rPr>
              <a:t>WebLogic</a:t>
            </a:r>
            <a:r>
              <a:rPr lang="en-US" sz="1900" dirty="0">
                <a:sym typeface="Arial" charset="0"/>
              </a:rPr>
              <a:t> VM for rapid application deployment  </a:t>
            </a:r>
          </a:p>
          <a:p>
            <a:pPr marL="835591" lvl="2" indent="-226351">
              <a:spcBef>
                <a:spcPts val="400"/>
              </a:spcBef>
              <a:buClr>
                <a:schemeClr val="accent1"/>
              </a:buClr>
              <a:buFont typeface="Arial" pitchFamily="34" charset="0"/>
              <a:buChar char="•"/>
              <a:tabLst>
                <a:tab pos="156539" algn="l"/>
              </a:tabLst>
              <a:defRPr/>
            </a:pPr>
            <a:r>
              <a:rPr lang="en-US" sz="1900" dirty="0">
                <a:sym typeface="Arial" charset="0"/>
              </a:rPr>
              <a:t>Built-in integration to Storage, Messaging &amp; Developer services</a:t>
            </a:r>
          </a:p>
          <a:p>
            <a:pPr marL="835591" lvl="2" indent="-226351">
              <a:spcBef>
                <a:spcPts val="400"/>
              </a:spcBef>
              <a:buClr>
                <a:schemeClr val="accent1"/>
              </a:buClr>
              <a:buFont typeface="Arial" pitchFamily="34" charset="0"/>
              <a:buChar char="•"/>
              <a:tabLst>
                <a:tab pos="156539" algn="l"/>
              </a:tabLst>
              <a:defRPr/>
            </a:pPr>
            <a:r>
              <a:rPr lang="en-US" sz="1900" dirty="0">
                <a:sym typeface="Arial" charset="0"/>
              </a:rPr>
              <a:t>Built-in integration into Oracle </a:t>
            </a:r>
            <a:r>
              <a:rPr lang="en-US" sz="1900" dirty="0" err="1">
                <a:sym typeface="Arial" charset="0"/>
              </a:rPr>
              <a:t>SaaS</a:t>
            </a:r>
            <a:r>
              <a:rPr lang="en-US" sz="1900" dirty="0">
                <a:sym typeface="Arial" charset="0"/>
              </a:rPr>
              <a:t> </a:t>
            </a:r>
            <a:r>
              <a:rPr lang="en-US" sz="1900" dirty="0" smtClean="0">
                <a:sym typeface="Arial" charset="0"/>
              </a:rPr>
              <a:t>applications</a:t>
            </a:r>
            <a:endParaRPr lang="en-US" sz="1900" dirty="0">
              <a:sym typeface="Arial" charset="0"/>
            </a:endParaRPr>
          </a:p>
          <a:p>
            <a:pPr marL="835591" lvl="2" indent="-226351">
              <a:spcBef>
                <a:spcPts val="400"/>
              </a:spcBef>
              <a:buClr>
                <a:schemeClr val="accent1"/>
              </a:buClr>
              <a:tabLst>
                <a:tab pos="156539" algn="l"/>
              </a:tabLst>
              <a:defRPr/>
            </a:pPr>
            <a:r>
              <a:rPr lang="en-US" sz="1900" b="1" dirty="0" smtClean="0">
                <a:solidFill>
                  <a:srgbClr val="FF0000"/>
                </a:solidFill>
                <a:sym typeface="Arial" charset="0"/>
              </a:rPr>
              <a:t>Primary </a:t>
            </a:r>
            <a:r>
              <a:rPr lang="en-US" sz="1900" b="1" dirty="0">
                <a:solidFill>
                  <a:srgbClr val="FF0000"/>
                </a:solidFill>
                <a:sym typeface="Arial" charset="0"/>
              </a:rPr>
              <a:t>Use Case:</a:t>
            </a:r>
            <a:r>
              <a:rPr lang="en-US" sz="1900" dirty="0">
                <a:sym typeface="Arial" charset="0"/>
              </a:rPr>
              <a:t> Java EE extensions for Oracle Cloud </a:t>
            </a:r>
            <a:r>
              <a:rPr lang="en-US" sz="1900" dirty="0" err="1">
                <a:sym typeface="Arial" charset="0"/>
              </a:rPr>
              <a:t>SaaS</a:t>
            </a:r>
            <a:r>
              <a:rPr lang="en-US" sz="1900" dirty="0">
                <a:sym typeface="Arial" charset="0"/>
              </a:rPr>
              <a:t> applications</a:t>
            </a:r>
          </a:p>
        </p:txBody>
      </p:sp>
      <p:cxnSp>
        <p:nvCxnSpPr>
          <p:cNvPr id="14" name="Straight Connector 6"/>
          <p:cNvCxnSpPr>
            <a:cxnSpLocks noChangeShapeType="1"/>
          </p:cNvCxnSpPr>
          <p:nvPr/>
        </p:nvCxnSpPr>
        <p:spPr bwMode="auto">
          <a:xfrm>
            <a:off x="3275429" y="1169684"/>
            <a:ext cx="0" cy="4212613"/>
          </a:xfrm>
          <a:prstGeom prst="line">
            <a:avLst/>
          </a:prstGeom>
          <a:noFill/>
          <a:ln w="25400" algn="ctr">
            <a:gradFill>
              <a:gsLst>
                <a:gs pos="0">
                  <a:schemeClr val="bg1">
                    <a:alpha val="0"/>
                  </a:schemeClr>
                </a:gs>
                <a:gs pos="50000">
                  <a:schemeClr val="tx1">
                    <a:lumMod val="75000"/>
                    <a:lumOff val="25000"/>
                  </a:schemeClr>
                </a:gs>
                <a:gs pos="100000">
                  <a:schemeClr val="bg1">
                    <a:alpha val="0"/>
                  </a:schemeClr>
                </a:gs>
              </a:gsLst>
              <a:lin ang="5400000" scaled="0"/>
            </a:gradFill>
            <a:round/>
            <a:headEnd/>
            <a:tailEnd/>
          </a:ln>
          <a:extLst>
            <a:ext uri="{909E8E84-426E-40dd-AFC4-6F175D3DCCD1}">
              <a14:hiddenFill xmlns="" xmlns:a14="http://schemas.microsoft.com/office/drawing/2010/main">
                <a:noFill/>
              </a14:hiddenFill>
            </a:ext>
          </a:extLst>
        </p:spPr>
      </p:cxnSp>
      <p:pic>
        <p:nvPicPr>
          <p:cNvPr id="10" name="Picture 2" descr="java.png"/>
          <p:cNvPicPr>
            <a:picLocks noChangeAspect="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67952" y="1724871"/>
            <a:ext cx="2739866" cy="2623792"/>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3990938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85316" y="6584168"/>
            <a:ext cx="381661" cy="182880"/>
          </a:xfrm>
        </p:spPr>
        <p:txBody>
          <a:bodyPr/>
          <a:lstStyle/>
          <a:p>
            <a:fld id="{C51EAA63-D034-42AE-91FA-B13B9518C7BE}" type="slidenum">
              <a:rPr lang="en-US" smtClean="0"/>
              <a:pPr/>
              <a:t>22</a:t>
            </a:fld>
            <a:endParaRPr lang="en-US" dirty="0"/>
          </a:p>
        </p:txBody>
      </p:sp>
      <p:sp>
        <p:nvSpPr>
          <p:cNvPr id="4" name="Title 3"/>
          <p:cNvSpPr>
            <a:spLocks noGrp="1"/>
          </p:cNvSpPr>
          <p:nvPr>
            <p:ph type="title"/>
          </p:nvPr>
        </p:nvSpPr>
        <p:spPr>
          <a:xfrm>
            <a:off x="333573" y="381423"/>
            <a:ext cx="11125199" cy="517296"/>
          </a:xfrm>
        </p:spPr>
        <p:txBody>
          <a:bodyPr/>
          <a:lstStyle/>
          <a:p>
            <a:r>
              <a:rPr lang="en-US" dirty="0" smtClean="0">
                <a:solidFill>
                  <a:srgbClr val="5F5F5F"/>
                </a:solidFill>
              </a:rPr>
              <a:t>Developer Cloud: </a:t>
            </a:r>
            <a:r>
              <a:rPr lang="en-US" dirty="0" smtClean="0">
                <a:solidFill>
                  <a:srgbClr val="FF0000"/>
                </a:solidFill>
              </a:rPr>
              <a:t>Key Features</a:t>
            </a:r>
            <a:endParaRPr lang="en-US" dirty="0">
              <a:solidFill>
                <a:srgbClr val="FF0000"/>
              </a:solidFill>
            </a:endParaRPr>
          </a:p>
        </p:txBody>
      </p:sp>
      <p:sp>
        <p:nvSpPr>
          <p:cNvPr id="5" name="Rectangle 4"/>
          <p:cNvSpPr/>
          <p:nvPr/>
        </p:nvSpPr>
        <p:spPr>
          <a:xfrm>
            <a:off x="4635326" y="2189189"/>
            <a:ext cx="6930727" cy="2267201"/>
          </a:xfrm>
          <a:prstGeom prst="rect">
            <a:avLst/>
          </a:prstGeom>
        </p:spPr>
        <p:txBody>
          <a:bodyPr wrap="square" lIns="121836" tIns="60917" rIns="121836" bIns="60917">
            <a:spAutoFit/>
          </a:bodyPr>
          <a:lstStyle/>
          <a:p>
            <a:pPr marL="382890" lvl="1" indent="-382890">
              <a:spcBef>
                <a:spcPts val="400"/>
              </a:spcBef>
              <a:buClr>
                <a:schemeClr val="accent1"/>
              </a:buClr>
              <a:buFont typeface="Wingdings" pitchFamily="2" charset="2"/>
              <a:buChar char="§"/>
              <a:tabLst>
                <a:tab pos="156539" algn="l"/>
              </a:tabLst>
              <a:defRPr/>
            </a:pPr>
            <a:r>
              <a:rPr lang="en-US" dirty="0">
                <a:sym typeface="Arial" charset="0"/>
              </a:rPr>
              <a:t>Integrated tools to manage &amp; track tasks, builds, code reviews, and documentation </a:t>
            </a:r>
          </a:p>
          <a:p>
            <a:pPr marL="382890" lvl="1" indent="-382890">
              <a:spcBef>
                <a:spcPts val="400"/>
              </a:spcBef>
              <a:buClr>
                <a:schemeClr val="accent1"/>
              </a:buClr>
              <a:buFont typeface="Wingdings" pitchFamily="2" charset="2"/>
              <a:buChar char="§"/>
              <a:tabLst>
                <a:tab pos="156539" algn="l"/>
              </a:tabLst>
              <a:defRPr/>
            </a:pPr>
            <a:r>
              <a:rPr lang="en-US" dirty="0">
                <a:sym typeface="Arial" charset="0"/>
              </a:rPr>
              <a:t>Standards-based GIT, Hudson, Maven, JIRA, </a:t>
            </a:r>
            <a:r>
              <a:rPr lang="en-US" dirty="0" err="1">
                <a:sym typeface="Arial" charset="0"/>
              </a:rPr>
              <a:t>Bugzilla</a:t>
            </a:r>
            <a:r>
              <a:rPr lang="en-US" dirty="0">
                <a:sym typeface="Arial" charset="0"/>
              </a:rPr>
              <a:t>, Wiki</a:t>
            </a:r>
          </a:p>
          <a:p>
            <a:pPr marL="382890" lvl="1" indent="-382890">
              <a:spcBef>
                <a:spcPts val="400"/>
              </a:spcBef>
              <a:buClr>
                <a:schemeClr val="accent1"/>
              </a:buClr>
              <a:buFont typeface="Wingdings" pitchFamily="2" charset="2"/>
              <a:buChar char="§"/>
              <a:tabLst>
                <a:tab pos="156539" algn="l"/>
              </a:tabLst>
              <a:defRPr/>
            </a:pPr>
            <a:r>
              <a:rPr lang="en-US" dirty="0">
                <a:sym typeface="Arial" charset="0"/>
              </a:rPr>
              <a:t>Integrated into an IDE of your choice</a:t>
            </a:r>
          </a:p>
          <a:p>
            <a:pPr marL="382890" lvl="1" indent="-382890">
              <a:spcBef>
                <a:spcPts val="400"/>
              </a:spcBef>
              <a:buClr>
                <a:schemeClr val="accent1"/>
              </a:buClr>
              <a:buFont typeface="Wingdings" pitchFamily="2" charset="2"/>
              <a:buChar char="§"/>
              <a:tabLst>
                <a:tab pos="156539" algn="l"/>
              </a:tabLst>
              <a:defRPr/>
            </a:pPr>
            <a:r>
              <a:rPr lang="en-US" dirty="0">
                <a:sym typeface="Arial" charset="0"/>
              </a:rPr>
              <a:t>Automatic deployment to Oracle Java Cloud Service or local infrastructure</a:t>
            </a:r>
          </a:p>
          <a:p>
            <a:pPr marL="382890" lvl="1" indent="-382890">
              <a:spcBef>
                <a:spcPts val="400"/>
              </a:spcBef>
              <a:buClr>
                <a:schemeClr val="accent1"/>
              </a:buClr>
              <a:buFont typeface="Wingdings" pitchFamily="2" charset="2"/>
              <a:buChar char="§"/>
              <a:tabLst>
                <a:tab pos="156539" algn="l"/>
              </a:tabLst>
              <a:defRPr/>
            </a:pPr>
            <a:r>
              <a:rPr lang="en-US" b="1" dirty="0" smtClean="0">
                <a:solidFill>
                  <a:schemeClr val="accent1"/>
                </a:solidFill>
                <a:sym typeface="Arial" charset="0"/>
              </a:rPr>
              <a:t>Primary </a:t>
            </a:r>
            <a:r>
              <a:rPr lang="en-US" b="1" dirty="0">
                <a:solidFill>
                  <a:schemeClr val="accent1"/>
                </a:solidFill>
                <a:sym typeface="Arial" charset="0"/>
              </a:rPr>
              <a:t>Use Case: </a:t>
            </a:r>
            <a:r>
              <a:rPr lang="en-US" dirty="0">
                <a:sym typeface="Arial" charset="0"/>
              </a:rPr>
              <a:t>Secure turnkey development on Oracle Cloud</a:t>
            </a:r>
          </a:p>
        </p:txBody>
      </p:sp>
      <p:cxnSp>
        <p:nvCxnSpPr>
          <p:cNvPr id="7" name="Straight Connector 6"/>
          <p:cNvCxnSpPr>
            <a:cxnSpLocks noChangeShapeType="1"/>
          </p:cNvCxnSpPr>
          <p:nvPr/>
        </p:nvCxnSpPr>
        <p:spPr bwMode="auto">
          <a:xfrm>
            <a:off x="4503135" y="1541896"/>
            <a:ext cx="0" cy="4212613"/>
          </a:xfrm>
          <a:prstGeom prst="line">
            <a:avLst/>
          </a:prstGeom>
          <a:noFill/>
          <a:ln w="25400" algn="ctr">
            <a:gradFill>
              <a:gsLst>
                <a:gs pos="0">
                  <a:schemeClr val="bg1">
                    <a:alpha val="0"/>
                  </a:schemeClr>
                </a:gs>
                <a:gs pos="50000">
                  <a:schemeClr val="tx1">
                    <a:lumMod val="75000"/>
                    <a:lumOff val="25000"/>
                  </a:schemeClr>
                </a:gs>
                <a:gs pos="100000">
                  <a:schemeClr val="bg1">
                    <a:alpha val="0"/>
                  </a:schemeClr>
                </a:gs>
              </a:gsLst>
              <a:lin ang="5400000" scaled="0"/>
            </a:gradFill>
            <a:round/>
            <a:headEnd/>
            <a:tailEnd/>
          </a:ln>
          <a:extLst>
            <a:ext uri="{909E8E84-426E-40dd-AFC4-6F175D3DCCD1}">
              <a14:hiddenFill xmlns="" xmlns:a14="http://schemas.microsoft.com/office/drawing/2010/main">
                <a:noFill/>
              </a14:hiddenFill>
            </a:ext>
          </a:extLst>
        </p:spPr>
      </p:cxnSp>
      <p:grpSp>
        <p:nvGrpSpPr>
          <p:cNvPr id="2" name="Group 7"/>
          <p:cNvGrpSpPr/>
          <p:nvPr/>
        </p:nvGrpSpPr>
        <p:grpSpPr>
          <a:xfrm>
            <a:off x="645417" y="2362206"/>
            <a:ext cx="3279719" cy="1872084"/>
            <a:chOff x="1950620" y="1849959"/>
            <a:chExt cx="1945265" cy="1110080"/>
          </a:xfrm>
        </p:grpSpPr>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950620" y="1849959"/>
              <a:ext cx="665901" cy="558964"/>
            </a:xfrm>
            <a:prstGeom prst="rect">
              <a:avLst/>
            </a:prstGeom>
          </p:spPr>
        </p:pic>
        <p:pic>
          <p:nvPicPr>
            <p:cNvPr id="10" name="Picture 2"/>
            <p:cNvPicPr>
              <a:picLocks noChangeAspect="1" noChangeArrowheads="1"/>
            </p:cNvPicPr>
            <p:nvPr/>
          </p:nvPicPr>
          <p:blipFill>
            <a:blip r:embed="rId4" cstate="print"/>
            <a:srcRect/>
            <a:stretch>
              <a:fillRect/>
            </a:stretch>
          </p:blipFill>
          <p:spPr bwMode="auto">
            <a:xfrm>
              <a:off x="2711491" y="1997681"/>
              <a:ext cx="1184394" cy="878253"/>
            </a:xfrm>
            <a:prstGeom prst="rect">
              <a:avLst/>
            </a:prstGeom>
            <a:noFill/>
            <a:ln w="9525">
              <a:noFill/>
              <a:miter lim="800000"/>
              <a:headEnd/>
              <a:tailEnd/>
            </a:ln>
            <a:effectLst/>
          </p:spPr>
        </p:pic>
        <p:pic>
          <p:nvPicPr>
            <p:cNvPr id="11" name="Picture 10">
              <a:hlinkClick r:id="rId5"/>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127147" y="2553830"/>
              <a:ext cx="384302" cy="406209"/>
            </a:xfrm>
            <a:prstGeom prst="rect">
              <a:avLst/>
            </a:prstGeom>
          </p:spPr>
        </p:pic>
      </p:grpSp>
    </p:spTree>
    <p:extLst>
      <p:ext uri="{BB962C8B-B14F-4D97-AF65-F5344CB8AC3E}">
        <p14:creationId xmlns="" xmlns:p14="http://schemas.microsoft.com/office/powerpoint/2010/main" val="35341614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 Coding in the Cloud</a:t>
            </a:r>
            <a:br>
              <a:rPr lang="en-US" dirty="0" smtClean="0"/>
            </a:br>
            <a:r>
              <a:rPr lang="en-US" dirty="0" smtClean="0"/>
              <a:t>For JavaScript Developers</a:t>
            </a:r>
            <a:endParaRPr lang="en-US" dirty="0"/>
          </a:p>
        </p:txBody>
      </p:sp>
      <p:sp>
        <p:nvSpPr>
          <p:cNvPr id="3" name="Content Placeholder 2"/>
          <p:cNvSpPr>
            <a:spLocks noGrp="1"/>
          </p:cNvSpPr>
          <p:nvPr>
            <p:ph idx="1"/>
          </p:nvPr>
        </p:nvSpPr>
        <p:spPr>
          <a:xfrm>
            <a:off x="776473" y="1602058"/>
            <a:ext cx="4944098" cy="4419600"/>
          </a:xfrm>
        </p:spPr>
        <p:txBody>
          <a:bodyPr/>
          <a:lstStyle/>
          <a:p>
            <a:pPr>
              <a:spcBef>
                <a:spcPts val="600"/>
              </a:spcBef>
              <a:buClr>
                <a:schemeClr val="accent1"/>
              </a:buClr>
              <a:buSzPct val="85000"/>
              <a:buFont typeface="Wingdings" pitchFamily="2" charset="2"/>
              <a:buChar char="§"/>
            </a:pPr>
            <a:r>
              <a:rPr lang="en-US" sz="2400" dirty="0" smtClean="0"/>
              <a:t>Powerful </a:t>
            </a:r>
            <a:r>
              <a:rPr lang="en-US" sz="2400" dirty="0" smtClean="0"/>
              <a:t>code editor</a:t>
            </a:r>
          </a:p>
          <a:p>
            <a:pPr lvl="1">
              <a:spcBef>
                <a:spcPts val="600"/>
              </a:spcBef>
              <a:buClr>
                <a:schemeClr val="accent1"/>
              </a:buClr>
              <a:buSzPct val="85000"/>
              <a:buFont typeface="Wingdings" pitchFamily="2" charset="2"/>
              <a:buChar char="§"/>
            </a:pPr>
            <a:r>
              <a:rPr lang="en-US" sz="1800" dirty="0" smtClean="0"/>
              <a:t>Code insight, documentation, </a:t>
            </a:r>
            <a:r>
              <a:rPr lang="en-US" sz="1800" dirty="0" smtClean="0"/>
              <a:t>auditing, etc</a:t>
            </a:r>
            <a:endParaRPr lang="en-US" sz="1800" dirty="0" smtClean="0"/>
          </a:p>
          <a:p>
            <a:pPr>
              <a:spcBef>
                <a:spcPts val="600"/>
              </a:spcBef>
              <a:buClr>
                <a:schemeClr val="accent1"/>
              </a:buClr>
              <a:buSzPct val="85000"/>
              <a:buFont typeface="Wingdings" pitchFamily="2" charset="2"/>
              <a:buChar char="§"/>
            </a:pPr>
            <a:r>
              <a:rPr lang="en-US" sz="2400" dirty="0" smtClean="0"/>
              <a:t>Initial focus on JavaScript</a:t>
            </a:r>
            <a:endParaRPr lang="en-US" sz="2400" dirty="0" smtClean="0"/>
          </a:p>
          <a:p>
            <a:pPr lvl="1">
              <a:spcBef>
                <a:spcPts val="600"/>
              </a:spcBef>
              <a:buClr>
                <a:schemeClr val="accent1"/>
              </a:buClr>
              <a:buSzPct val="85000"/>
              <a:buFont typeface="Wingdings" pitchFamily="2" charset="2"/>
              <a:buChar char="§"/>
            </a:pPr>
            <a:r>
              <a:rPr lang="en-US" sz="1800" dirty="0"/>
              <a:t>Client libraries </a:t>
            </a:r>
            <a:r>
              <a:rPr lang="en-US" sz="1800" dirty="0" smtClean="0"/>
              <a:t>– Knockout</a:t>
            </a:r>
            <a:r>
              <a:rPr lang="en-US" sz="1800" dirty="0"/>
              <a:t>, </a:t>
            </a:r>
            <a:r>
              <a:rPr lang="en-US" sz="1800" dirty="0" err="1" smtClean="0"/>
              <a:t>JQuery</a:t>
            </a:r>
            <a:r>
              <a:rPr lang="en-US" sz="1800" dirty="0"/>
              <a:t>, Bootstrap, </a:t>
            </a:r>
            <a:r>
              <a:rPr lang="en-US" sz="1800" dirty="0" err="1"/>
              <a:t>Require.js</a:t>
            </a:r>
            <a:endParaRPr lang="en-US" sz="1800" dirty="0"/>
          </a:p>
          <a:p>
            <a:pPr lvl="1">
              <a:spcBef>
                <a:spcPts val="600"/>
              </a:spcBef>
              <a:buClr>
                <a:schemeClr val="accent1"/>
              </a:buClr>
              <a:buSzPct val="85000"/>
              <a:buFont typeface="Wingdings" pitchFamily="2" charset="2"/>
              <a:buChar char="§"/>
            </a:pPr>
            <a:r>
              <a:rPr lang="en-US" sz="1800" dirty="0" smtClean="0"/>
              <a:t>Supporting technologies - Node</a:t>
            </a:r>
            <a:r>
              <a:rPr lang="en-US" sz="1800" dirty="0"/>
              <a:t>/Express, JSON, XML, </a:t>
            </a:r>
            <a:r>
              <a:rPr lang="en-US" sz="1800" dirty="0" smtClean="0"/>
              <a:t>Sass/</a:t>
            </a:r>
            <a:r>
              <a:rPr lang="en-US" sz="1800" dirty="0" err="1" smtClean="0"/>
              <a:t>Scss</a:t>
            </a:r>
            <a:endParaRPr lang="en-US" sz="1800" dirty="0" smtClean="0"/>
          </a:p>
          <a:p>
            <a:pPr lvl="1">
              <a:spcBef>
                <a:spcPts val="600"/>
              </a:spcBef>
              <a:buClr>
                <a:schemeClr val="accent1"/>
              </a:buClr>
              <a:buSzPct val="85000"/>
              <a:buFont typeface="Wingdings" pitchFamily="2" charset="2"/>
              <a:buChar char="§"/>
            </a:pPr>
            <a:r>
              <a:rPr lang="en-US" sz="1800" dirty="0" smtClean="0"/>
              <a:t>Build/development tools - </a:t>
            </a:r>
            <a:r>
              <a:rPr lang="en-US" sz="1800" dirty="0" err="1" smtClean="0"/>
              <a:t>g</a:t>
            </a:r>
            <a:r>
              <a:rPr lang="en-US" sz="1800" dirty="0" err="1" smtClean="0"/>
              <a:t>it</a:t>
            </a:r>
            <a:r>
              <a:rPr lang="en-US" sz="1800" dirty="0" smtClean="0"/>
              <a:t>,  Maven, Yeoman, Bower, </a:t>
            </a:r>
            <a:r>
              <a:rPr lang="en-US" sz="1800" dirty="0" err="1" smtClean="0"/>
              <a:t>npm</a:t>
            </a:r>
            <a:r>
              <a:rPr lang="en-US" sz="1800" dirty="0" smtClean="0"/>
              <a:t>, Grunt, </a:t>
            </a:r>
            <a:r>
              <a:rPr lang="en-US" sz="1800" dirty="0" smtClean="0"/>
              <a:t>Gulp</a:t>
            </a:r>
          </a:p>
          <a:p>
            <a:pPr>
              <a:spcBef>
                <a:spcPts val="600"/>
              </a:spcBef>
              <a:buClr>
                <a:schemeClr val="accent1"/>
              </a:buClr>
              <a:buSzPct val="85000"/>
              <a:buFont typeface="Wingdings" pitchFamily="2" charset="2"/>
              <a:buChar char="§"/>
            </a:pPr>
            <a:r>
              <a:rPr lang="en-US" sz="2400" dirty="0" smtClean="0"/>
              <a:t>Embedded in Oracle’s Cloud development offering </a:t>
            </a:r>
          </a:p>
          <a:p>
            <a:pPr>
              <a:spcBef>
                <a:spcPts val="600"/>
              </a:spcBef>
              <a:buClr>
                <a:schemeClr val="accent1"/>
              </a:buClr>
              <a:buSzPct val="85000"/>
              <a:buFont typeface="Wingdings" pitchFamily="2" charset="2"/>
              <a:buChar char="§"/>
            </a:pPr>
            <a:r>
              <a:rPr lang="en-US" sz="2200" dirty="0" smtClean="0"/>
              <a:t>Extensible framework</a:t>
            </a:r>
          </a:p>
          <a:p>
            <a:pPr lvl="1">
              <a:spcBef>
                <a:spcPts val="600"/>
              </a:spcBef>
              <a:buClr>
                <a:schemeClr val="accent1"/>
              </a:buClr>
              <a:buSzPct val="85000"/>
              <a:buFont typeface="Wingdings" pitchFamily="2" charset="2"/>
              <a:buChar char="§"/>
            </a:pPr>
            <a:r>
              <a:rPr lang="en-US" sz="1800" dirty="0" smtClean="0"/>
              <a:t>NOT a port of an existing IDE</a:t>
            </a:r>
            <a:endParaRPr lang="en-US" sz="1800" dirty="0" smtClean="0"/>
          </a:p>
          <a:p>
            <a:pPr>
              <a:spcBef>
                <a:spcPts val="600"/>
              </a:spcBef>
              <a:buClr>
                <a:schemeClr val="accent1"/>
              </a:buClr>
              <a:buSzPct val="85000"/>
              <a:buFont typeface="Wingdings" pitchFamily="2" charset="2"/>
              <a:buChar char="§"/>
            </a:pPr>
            <a:endParaRPr lang="en-US" dirty="0" smtClean="0"/>
          </a:p>
        </p:txBody>
      </p:sp>
      <p:sp>
        <p:nvSpPr>
          <p:cNvPr id="5" name="Slide Number Placeholder 4"/>
          <p:cNvSpPr>
            <a:spLocks noGrp="1"/>
          </p:cNvSpPr>
          <p:nvPr>
            <p:ph type="sldNum" sz="quarter" idx="12"/>
          </p:nvPr>
        </p:nvSpPr>
        <p:spPr/>
        <p:txBody>
          <a:bodyPr/>
          <a:lstStyle/>
          <a:p>
            <a:fld id="{C51EAA63-D034-42AE-91FA-B13B9518C7BE}" type="slidenum">
              <a:rPr lang="en-US" smtClean="0"/>
              <a:pPr/>
              <a:t>23</a:t>
            </a:fld>
            <a:endParaRPr lang="en-US" dirty="0"/>
          </a:p>
        </p:txBody>
      </p:sp>
      <p:grpSp>
        <p:nvGrpSpPr>
          <p:cNvPr id="4" name="Group 37"/>
          <p:cNvGrpSpPr/>
          <p:nvPr/>
        </p:nvGrpSpPr>
        <p:grpSpPr>
          <a:xfrm>
            <a:off x="6501670" y="1171420"/>
            <a:ext cx="5318590" cy="5218230"/>
            <a:chOff x="6568576" y="1171420"/>
            <a:chExt cx="5318590" cy="5218230"/>
          </a:xfrm>
        </p:grpSpPr>
        <p:grpSp>
          <p:nvGrpSpPr>
            <p:cNvPr id="6" name="Group 36"/>
            <p:cNvGrpSpPr/>
            <p:nvPr/>
          </p:nvGrpSpPr>
          <p:grpSpPr>
            <a:xfrm>
              <a:off x="6568576" y="1171420"/>
              <a:ext cx="5318590" cy="5218230"/>
              <a:chOff x="4762114" y="1171420"/>
              <a:chExt cx="5318590" cy="5218230"/>
            </a:xfrm>
          </p:grpSpPr>
          <p:sp>
            <p:nvSpPr>
              <p:cNvPr id="32" name="Oval 31"/>
              <p:cNvSpPr/>
              <p:nvPr/>
            </p:nvSpPr>
            <p:spPr>
              <a:xfrm>
                <a:off x="5586796" y="1996071"/>
                <a:ext cx="3557239" cy="3557239"/>
              </a:xfrm>
              <a:prstGeom prst="ellipse">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8" name="Group 35"/>
              <p:cNvGrpSpPr/>
              <p:nvPr/>
            </p:nvGrpSpPr>
            <p:grpSpPr>
              <a:xfrm>
                <a:off x="4762114" y="1171420"/>
                <a:ext cx="5318590" cy="5218230"/>
                <a:chOff x="6479402" y="1171420"/>
                <a:chExt cx="5318590" cy="5218230"/>
              </a:xfrm>
            </p:grpSpPr>
            <p:pic>
              <p:nvPicPr>
                <p:cNvPr id="15387" name="Picture 27" descr="C:\Users\jeckels\Downloads\all_icons\ic-WorldGlobe-wht.png"/>
                <p:cNvPicPr>
                  <a:picLocks noChangeAspect="1" noChangeArrowheads="1"/>
                </p:cNvPicPr>
                <p:nvPr/>
              </p:nvPicPr>
              <p:blipFill>
                <a:blip r:embed="rId2" cstate="print"/>
                <a:srcRect/>
                <a:stretch>
                  <a:fillRect/>
                </a:stretch>
              </p:blipFill>
              <p:spPr bwMode="auto">
                <a:xfrm>
                  <a:off x="6479402" y="1171420"/>
                  <a:ext cx="5218230" cy="5218230"/>
                </a:xfrm>
                <a:prstGeom prst="rect">
                  <a:avLst/>
                </a:prstGeom>
                <a:solidFill>
                  <a:schemeClr val="bg1">
                    <a:alpha val="71000"/>
                  </a:schemeClr>
                </a:solidFill>
              </p:spPr>
            </p:pic>
            <p:pic>
              <p:nvPicPr>
                <p:cNvPr id="15381" name="Picture 21" descr="C:\Users\jeckels\Downloads\all_icons\ic-Developer_Male-red.png"/>
                <p:cNvPicPr>
                  <a:picLocks noChangeAspect="1" noChangeArrowheads="1"/>
                </p:cNvPicPr>
                <p:nvPr/>
              </p:nvPicPr>
              <p:blipFill>
                <a:blip r:embed="rId3" cstate="print"/>
                <a:srcRect/>
                <a:stretch>
                  <a:fillRect/>
                </a:stretch>
              </p:blipFill>
              <p:spPr bwMode="auto">
                <a:xfrm>
                  <a:off x="7026004" y="1706873"/>
                  <a:ext cx="980571" cy="980571"/>
                </a:xfrm>
                <a:prstGeom prst="rect">
                  <a:avLst/>
                </a:prstGeom>
                <a:noFill/>
              </p:spPr>
            </p:pic>
            <p:pic>
              <p:nvPicPr>
                <p:cNvPr id="22" name="Picture 21" descr="C:\Users\jeckels\Downloads\all_icons\ic-Developer_Male-red.png"/>
                <p:cNvPicPr>
                  <a:picLocks noChangeAspect="1" noChangeArrowheads="1"/>
                </p:cNvPicPr>
                <p:nvPr/>
              </p:nvPicPr>
              <p:blipFill>
                <a:blip r:embed="rId4" cstate="print"/>
                <a:srcRect/>
                <a:stretch>
                  <a:fillRect/>
                </a:stretch>
              </p:blipFill>
              <p:spPr bwMode="auto">
                <a:xfrm>
                  <a:off x="10656773" y="3565408"/>
                  <a:ext cx="950835" cy="950835"/>
                </a:xfrm>
                <a:prstGeom prst="rect">
                  <a:avLst/>
                </a:prstGeom>
                <a:noFill/>
              </p:spPr>
            </p:pic>
            <p:pic>
              <p:nvPicPr>
                <p:cNvPr id="15383" name="Picture 23" descr="C:\Users\jeckels\Downloads\all_icons\ic-Developer_female-red.png"/>
                <p:cNvPicPr>
                  <a:picLocks noChangeAspect="1" noChangeArrowheads="1"/>
                </p:cNvPicPr>
                <p:nvPr/>
              </p:nvPicPr>
              <p:blipFill>
                <a:blip r:embed="rId5" cstate="print"/>
                <a:srcRect/>
                <a:stretch>
                  <a:fillRect/>
                </a:stretch>
              </p:blipFill>
              <p:spPr bwMode="auto">
                <a:xfrm>
                  <a:off x="7560065" y="5174165"/>
                  <a:ext cx="947854" cy="947854"/>
                </a:xfrm>
                <a:prstGeom prst="rect">
                  <a:avLst/>
                </a:prstGeom>
                <a:noFill/>
              </p:spPr>
            </p:pic>
            <p:pic>
              <p:nvPicPr>
                <p:cNvPr id="15384" name="Picture 24" descr="C:\Users\jeckels\Downloads\all_icons\ic-Tablet-red.png"/>
                <p:cNvPicPr>
                  <a:picLocks noChangeAspect="1" noChangeArrowheads="1"/>
                </p:cNvPicPr>
                <p:nvPr/>
              </p:nvPicPr>
              <p:blipFill>
                <a:blip r:embed="rId6" cstate="print"/>
                <a:srcRect/>
                <a:stretch>
                  <a:fillRect/>
                </a:stretch>
              </p:blipFill>
              <p:spPr bwMode="auto">
                <a:xfrm>
                  <a:off x="7582596" y="1617509"/>
                  <a:ext cx="635852" cy="635852"/>
                </a:xfrm>
                <a:prstGeom prst="rect">
                  <a:avLst/>
                </a:prstGeom>
                <a:noFill/>
              </p:spPr>
            </p:pic>
            <p:pic>
              <p:nvPicPr>
                <p:cNvPr id="15385" name="Picture 25" descr="C:\Users\jeckels\Downloads\all_icons\ic-Laptop-red.png"/>
                <p:cNvPicPr>
                  <a:picLocks noChangeAspect="1" noChangeArrowheads="1"/>
                </p:cNvPicPr>
                <p:nvPr/>
              </p:nvPicPr>
              <p:blipFill>
                <a:blip r:embed="rId7" cstate="print"/>
                <a:srcRect/>
                <a:stretch>
                  <a:fillRect/>
                </a:stretch>
              </p:blipFill>
              <p:spPr bwMode="auto">
                <a:xfrm>
                  <a:off x="11206978" y="3413279"/>
                  <a:ext cx="591014" cy="591014"/>
                </a:xfrm>
                <a:prstGeom prst="rect">
                  <a:avLst/>
                </a:prstGeom>
                <a:noFill/>
              </p:spPr>
            </p:pic>
            <p:pic>
              <p:nvPicPr>
                <p:cNvPr id="15386" name="Picture 26" descr="C:\Users\jeckels\Downloads\all_icons\ic-MobilePhone-red.png"/>
                <p:cNvPicPr>
                  <a:picLocks noChangeAspect="1" noChangeArrowheads="1"/>
                </p:cNvPicPr>
                <p:nvPr/>
              </p:nvPicPr>
              <p:blipFill>
                <a:blip r:embed="rId8" cstate="print"/>
                <a:srcRect/>
                <a:stretch>
                  <a:fillRect/>
                </a:stretch>
              </p:blipFill>
              <p:spPr bwMode="auto">
                <a:xfrm>
                  <a:off x="7426405" y="5073494"/>
                  <a:ext cx="591324" cy="591324"/>
                </a:xfrm>
                <a:prstGeom prst="rect">
                  <a:avLst/>
                </a:prstGeom>
                <a:noFill/>
              </p:spPr>
            </p:pic>
            <p:pic>
              <p:nvPicPr>
                <p:cNvPr id="28" name="Picture 27" descr="lgogos.png"/>
                <p:cNvPicPr>
                  <a:picLocks noChangeAspect="1"/>
                </p:cNvPicPr>
                <p:nvPr/>
              </p:nvPicPr>
              <p:blipFill>
                <a:blip r:embed="rId9" cstate="print"/>
                <a:stretch>
                  <a:fillRect/>
                </a:stretch>
              </p:blipFill>
              <p:spPr>
                <a:xfrm>
                  <a:off x="8385718" y="2921616"/>
                  <a:ext cx="1635451" cy="1637992"/>
                </a:xfrm>
                <a:prstGeom prst="rect">
                  <a:avLst/>
                </a:prstGeom>
                <a:effectLst>
                  <a:outerShdw blurRad="88900" sx="116000" sy="116000" algn="ctr" rotWithShape="0">
                    <a:schemeClr val="bg1"/>
                  </a:outerShdw>
                </a:effectLst>
              </p:spPr>
            </p:pic>
            <p:cxnSp>
              <p:nvCxnSpPr>
                <p:cNvPr id="27" name="Straight Connector 26"/>
                <p:cNvCxnSpPr/>
                <p:nvPr/>
              </p:nvCxnSpPr>
              <p:spPr>
                <a:xfrm>
                  <a:off x="7928516" y="2442118"/>
                  <a:ext cx="858645" cy="970155"/>
                </a:xfrm>
                <a:prstGeom prst="line">
                  <a:avLst/>
                </a:prstGeom>
                <a:ln w="31750">
                  <a:solidFill>
                    <a:schemeClr val="accent1"/>
                  </a:solidFill>
                  <a:prstDash val="sysDot"/>
                  <a:miter lim="800000"/>
                  <a:headEnd type="oval"/>
                </a:ln>
                <a:effectLst>
                  <a:outerShdw blurRad="12700" sx="101000" sy="101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218449" y="4137102"/>
                  <a:ext cx="568712" cy="1137425"/>
                </a:xfrm>
                <a:prstGeom prst="line">
                  <a:avLst/>
                </a:prstGeom>
                <a:ln w="31750">
                  <a:solidFill>
                    <a:schemeClr val="accent1"/>
                  </a:solidFill>
                  <a:prstDash val="sysDot"/>
                  <a:miter lim="800000"/>
                  <a:headEnd type="oval"/>
                </a:ln>
              </p:spPr>
              <p:style>
                <a:lnRef idx="1">
                  <a:schemeClr val="accent1"/>
                </a:lnRef>
                <a:fillRef idx="0">
                  <a:schemeClr val="accent1"/>
                </a:fillRef>
                <a:effectRef idx="0">
                  <a:schemeClr val="accent1"/>
                </a:effectRef>
                <a:fontRef idx="minor">
                  <a:schemeClr val="tx1"/>
                </a:fontRef>
              </p:style>
            </p:cxnSp>
          </p:grpSp>
        </p:grpSp>
        <p:cxnSp>
          <p:nvCxnSpPr>
            <p:cNvPr id="31" name="Straight Connector 30"/>
            <p:cNvCxnSpPr/>
            <p:nvPr/>
          </p:nvCxnSpPr>
          <p:spPr>
            <a:xfrm flipH="1" flipV="1">
              <a:off x="9980339" y="3914078"/>
              <a:ext cx="914400" cy="178420"/>
            </a:xfrm>
            <a:prstGeom prst="line">
              <a:avLst/>
            </a:prstGeom>
            <a:ln w="31750">
              <a:solidFill>
                <a:schemeClr val="accent1"/>
              </a:solidFill>
              <a:prstDash val="sysDot"/>
              <a:miter lim="800000"/>
              <a:headEnd type="oval"/>
            </a:ln>
          </p:spPr>
          <p:style>
            <a:lnRef idx="1">
              <a:schemeClr val="accent1"/>
            </a:lnRef>
            <a:fillRef idx="0">
              <a:schemeClr val="accent1"/>
            </a:fillRef>
            <a:effectRef idx="0">
              <a:schemeClr val="accent1"/>
            </a:effectRef>
            <a:fontRef idx="minor">
              <a:schemeClr val="tx1"/>
            </a:fontRef>
          </p:style>
        </p:cxnSp>
      </p:grpSp>
      <p:grpSp>
        <p:nvGrpSpPr>
          <p:cNvPr id="9" name="Group 16"/>
          <p:cNvGrpSpPr/>
          <p:nvPr/>
        </p:nvGrpSpPr>
        <p:grpSpPr>
          <a:xfrm>
            <a:off x="5128479" y="-448025"/>
            <a:ext cx="7840082" cy="7840082"/>
            <a:chOff x="5107258" y="-356839"/>
            <a:chExt cx="7840082" cy="7840082"/>
          </a:xfrm>
        </p:grpSpPr>
        <p:pic>
          <p:nvPicPr>
            <p:cNvPr id="15361" name="Picture 1" descr="C:\Users\jeckels\Downloads\all_icons\ic-Cloud-red.png"/>
            <p:cNvPicPr>
              <a:picLocks noChangeAspect="1" noChangeArrowheads="1"/>
            </p:cNvPicPr>
            <p:nvPr/>
          </p:nvPicPr>
          <p:blipFill>
            <a:blip r:embed="rId10" cstate="print"/>
            <a:srcRect/>
            <a:stretch>
              <a:fillRect/>
            </a:stretch>
          </p:blipFill>
          <p:spPr bwMode="auto">
            <a:xfrm>
              <a:off x="5107258" y="-356839"/>
              <a:ext cx="7840082" cy="7840082"/>
            </a:xfrm>
            <a:prstGeom prst="rect">
              <a:avLst/>
            </a:prstGeom>
            <a:noFill/>
          </p:spPr>
        </p:pic>
        <p:pic>
          <p:nvPicPr>
            <p:cNvPr id="15367" name="Picture 7" descr="http://git-scm.com/images/logos/1color-orange-lightbg@2x.png"/>
            <p:cNvPicPr>
              <a:picLocks noChangeAspect="1" noChangeArrowheads="1"/>
            </p:cNvPicPr>
            <p:nvPr/>
          </p:nvPicPr>
          <p:blipFill>
            <a:blip r:embed="rId11" cstate="print"/>
            <a:srcRect/>
            <a:stretch>
              <a:fillRect/>
            </a:stretch>
          </p:blipFill>
          <p:spPr bwMode="auto">
            <a:xfrm>
              <a:off x="7883911" y="2980593"/>
              <a:ext cx="1329241" cy="452123"/>
            </a:xfrm>
            <a:prstGeom prst="rect">
              <a:avLst/>
            </a:prstGeom>
            <a:noFill/>
          </p:spPr>
        </p:pic>
        <p:sp>
          <p:nvSpPr>
            <p:cNvPr id="7" name="TextBox 6"/>
            <p:cNvSpPr txBox="1"/>
            <p:nvPr/>
          </p:nvSpPr>
          <p:spPr>
            <a:xfrm>
              <a:off x="7973125" y="2341758"/>
              <a:ext cx="1260086" cy="780585"/>
            </a:xfrm>
            <a:prstGeom prst="rect">
              <a:avLst/>
            </a:prstGeom>
            <a:noFill/>
          </p:spPr>
          <p:txBody>
            <a:bodyPr wrap="square" lIns="0" tIns="0" rIns="0" bIns="0" rtlCol="0">
              <a:noAutofit/>
            </a:bodyPr>
            <a:lstStyle/>
            <a:p>
              <a:pPr algn="ctr">
                <a:lnSpc>
                  <a:spcPct val="90000"/>
                </a:lnSpc>
              </a:pPr>
              <a:r>
                <a:rPr lang="en-US" sz="3600" b="1" dirty="0" smtClean="0"/>
                <a:t>&lt; / &gt;</a:t>
              </a:r>
            </a:p>
          </p:txBody>
        </p:sp>
        <p:pic>
          <p:nvPicPr>
            <p:cNvPr id="15363" name="Picture 3" descr="http://www.unixstickers.com/image/cache/data/stickers/jquery/jquery_bumper.sh-600x600.png"/>
            <p:cNvPicPr>
              <a:picLocks noChangeAspect="1" noChangeArrowheads="1"/>
            </p:cNvPicPr>
            <p:nvPr/>
          </p:nvPicPr>
          <p:blipFill>
            <a:blip r:embed="rId12" cstate="print"/>
            <a:srcRect/>
            <a:stretch>
              <a:fillRect/>
            </a:stretch>
          </p:blipFill>
          <p:spPr bwMode="auto">
            <a:xfrm>
              <a:off x="6757096" y="3311911"/>
              <a:ext cx="959005" cy="959005"/>
            </a:xfrm>
            <a:prstGeom prst="rect">
              <a:avLst/>
            </a:prstGeom>
            <a:noFill/>
          </p:spPr>
        </p:pic>
        <p:pic>
          <p:nvPicPr>
            <p:cNvPr id="15365" name="Picture 5" descr="http://upload.wikimedia.org/wikipedia/commons/thumb/7/7b/Tomcat-logo.svg/1280px-Tomcat-logo.svg.png"/>
            <p:cNvPicPr>
              <a:picLocks noChangeAspect="1" noChangeArrowheads="1"/>
            </p:cNvPicPr>
            <p:nvPr/>
          </p:nvPicPr>
          <p:blipFill>
            <a:blip r:embed="rId13" cstate="print"/>
            <a:srcRect/>
            <a:stretch>
              <a:fillRect/>
            </a:stretch>
          </p:blipFill>
          <p:spPr bwMode="auto">
            <a:xfrm>
              <a:off x="9355331" y="3148919"/>
              <a:ext cx="1004152" cy="669173"/>
            </a:xfrm>
            <a:prstGeom prst="rect">
              <a:avLst/>
            </a:prstGeom>
            <a:noFill/>
          </p:spPr>
        </p:pic>
        <p:pic>
          <p:nvPicPr>
            <p:cNvPr id="15369" name="Picture 9" descr="http://upload.wikimedia.org/wikipedia/commons/thumb/0/0b/Maven_logo.svg/512px-Maven_logo.svg.png"/>
            <p:cNvPicPr>
              <a:picLocks noChangeAspect="1" noChangeArrowheads="1"/>
            </p:cNvPicPr>
            <p:nvPr/>
          </p:nvPicPr>
          <p:blipFill>
            <a:blip r:embed="rId14" cstate="print"/>
            <a:srcRect/>
            <a:stretch>
              <a:fillRect/>
            </a:stretch>
          </p:blipFill>
          <p:spPr bwMode="auto">
            <a:xfrm>
              <a:off x="8051179" y="4123338"/>
              <a:ext cx="2456443" cy="561336"/>
            </a:xfrm>
            <a:prstGeom prst="rect">
              <a:avLst/>
            </a:prstGeom>
            <a:noFill/>
          </p:spPr>
        </p:pic>
        <p:pic>
          <p:nvPicPr>
            <p:cNvPr id="15371" name="Picture 11" descr="http://blog.frankmtaylor.com/wp-content/uploads/2014/09/grunt-logo.png"/>
            <p:cNvPicPr>
              <a:picLocks noChangeAspect="1" noChangeArrowheads="1"/>
            </p:cNvPicPr>
            <p:nvPr/>
          </p:nvPicPr>
          <p:blipFill>
            <a:blip r:embed="rId15" cstate="print"/>
            <a:srcRect/>
            <a:stretch>
              <a:fillRect/>
            </a:stretch>
          </p:blipFill>
          <p:spPr bwMode="auto">
            <a:xfrm>
              <a:off x="7727794" y="3781343"/>
              <a:ext cx="506839" cy="596944"/>
            </a:xfrm>
            <a:prstGeom prst="rect">
              <a:avLst/>
            </a:prstGeom>
            <a:noFill/>
          </p:spPr>
        </p:pic>
        <p:pic>
          <p:nvPicPr>
            <p:cNvPr id="15373" name="Picture 13" descr="http://bower.io/img/bower-logo.png"/>
            <p:cNvPicPr>
              <a:picLocks noChangeAspect="1" noChangeArrowheads="1"/>
            </p:cNvPicPr>
            <p:nvPr/>
          </p:nvPicPr>
          <p:blipFill>
            <a:blip r:embed="rId16" cstate="print"/>
            <a:srcRect/>
            <a:stretch>
              <a:fillRect/>
            </a:stretch>
          </p:blipFill>
          <p:spPr bwMode="auto">
            <a:xfrm>
              <a:off x="8574745" y="3601844"/>
              <a:ext cx="532881" cy="468352"/>
            </a:xfrm>
            <a:prstGeom prst="rect">
              <a:avLst/>
            </a:prstGeom>
            <a:noFill/>
          </p:spPr>
        </p:pic>
        <p:pic>
          <p:nvPicPr>
            <p:cNvPr id="15377" name="Picture 17" descr="https://www.openshift.com/sites/default/files/images/yeoman-logo.png"/>
            <p:cNvPicPr>
              <a:picLocks noChangeAspect="1" noChangeArrowheads="1"/>
            </p:cNvPicPr>
            <p:nvPr/>
          </p:nvPicPr>
          <p:blipFill>
            <a:blip r:embed="rId17" cstate="print"/>
            <a:srcRect/>
            <a:stretch>
              <a:fillRect/>
            </a:stretch>
          </p:blipFill>
          <p:spPr bwMode="auto">
            <a:xfrm>
              <a:off x="10359482" y="3706096"/>
              <a:ext cx="796305" cy="689847"/>
            </a:xfrm>
            <a:prstGeom prst="rect">
              <a:avLst/>
            </a:prstGeom>
            <a:noFill/>
          </p:spPr>
        </p:pic>
      </p:grpSp>
    </p:spTree>
    <p:extLst>
      <p:ext uri="{BB962C8B-B14F-4D97-AF65-F5344CB8AC3E}">
        <p14:creationId xmlns="" xmlns:p14="http://schemas.microsoft.com/office/powerpoint/2010/main" val="2389490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650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par>
                          <p:cTn id="8" fill="hold">
                            <p:stCondLst>
                              <p:cond delay="8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 Coding in the Cloud</a:t>
            </a:r>
            <a:br>
              <a:rPr lang="en-US" dirty="0" smtClean="0"/>
            </a:br>
            <a:r>
              <a:rPr lang="en-US" dirty="0" smtClean="0"/>
              <a:t>For Java Developers</a:t>
            </a:r>
            <a:endParaRPr lang="en-US" dirty="0"/>
          </a:p>
        </p:txBody>
      </p:sp>
      <p:sp>
        <p:nvSpPr>
          <p:cNvPr id="3" name="Content Placeholder 2"/>
          <p:cNvSpPr>
            <a:spLocks noGrp="1"/>
          </p:cNvSpPr>
          <p:nvPr>
            <p:ph idx="1"/>
          </p:nvPr>
        </p:nvSpPr>
        <p:spPr/>
        <p:txBody>
          <a:bodyPr/>
          <a:lstStyle/>
          <a:p>
            <a:r>
              <a:rPr lang="en-US" dirty="0" smtClean="0"/>
              <a:t>Splitting core </a:t>
            </a:r>
            <a:r>
              <a:rPr lang="en-US" dirty="0" err="1" smtClean="0"/>
              <a:t>NetBeans</a:t>
            </a:r>
            <a:r>
              <a:rPr lang="en-US" dirty="0" smtClean="0"/>
              <a:t> </a:t>
            </a:r>
            <a:r>
              <a:rPr lang="en-US" dirty="0" err="1" smtClean="0"/>
              <a:t>libs</a:t>
            </a:r>
            <a:r>
              <a:rPr lang="en-US" dirty="0" smtClean="0"/>
              <a:t> into headless services</a:t>
            </a:r>
          </a:p>
          <a:p>
            <a:pPr lvl="1"/>
            <a:r>
              <a:rPr lang="en-US" dirty="0" smtClean="0"/>
              <a:t>Splitting out UI from logic</a:t>
            </a:r>
          </a:p>
          <a:p>
            <a:pPr lvl="1"/>
            <a:r>
              <a:rPr lang="en-US" dirty="0" smtClean="0"/>
              <a:t>Adjusting to be multi-tenant</a:t>
            </a:r>
          </a:p>
          <a:p>
            <a:r>
              <a:rPr lang="en-US" dirty="0" smtClean="0"/>
              <a:t>First round of services</a:t>
            </a:r>
          </a:p>
          <a:p>
            <a:pPr lvl="1"/>
            <a:r>
              <a:rPr lang="en-US" dirty="0" smtClean="0"/>
              <a:t>Source indexing and dependency analysis</a:t>
            </a:r>
          </a:p>
          <a:p>
            <a:pPr lvl="1"/>
            <a:r>
              <a:rPr lang="en-US" dirty="0" smtClean="0"/>
              <a:t>Error checking/hints</a:t>
            </a:r>
          </a:p>
          <a:p>
            <a:pPr lvl="1"/>
            <a:r>
              <a:rPr lang="en-US" dirty="0" smtClean="0"/>
              <a:t>Code completion</a:t>
            </a:r>
          </a:p>
          <a:p>
            <a:pPr lvl="1"/>
            <a:r>
              <a:rPr lang="en-US" dirty="0" smtClean="0"/>
              <a:t>Maven-based build and deploy</a:t>
            </a:r>
          </a:p>
          <a:p>
            <a:r>
              <a:rPr lang="en-US" dirty="0" smtClean="0"/>
              <a:t>Not forking </a:t>
            </a:r>
            <a:r>
              <a:rPr lang="en-US" dirty="0" err="1" smtClean="0"/>
              <a:t>NetBeans</a:t>
            </a:r>
            <a:r>
              <a:rPr lang="en-US" dirty="0" smtClean="0"/>
              <a:t>!</a:t>
            </a:r>
          </a:p>
          <a:p>
            <a:pPr lvl="1"/>
            <a:r>
              <a:rPr lang="en-US" dirty="0" smtClean="0"/>
              <a:t>Everything is in the public repositories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24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7889358" y="437105"/>
            <a:ext cx="2981732" cy="879230"/>
          </a:xfrm>
          <a:prstGeom prst="rect">
            <a:avLst/>
          </a:prstGeom>
          <a:noFill/>
          <a:ln w="9525">
            <a:noFill/>
            <a:miter lim="800000"/>
            <a:headEnd/>
            <a:tailEnd/>
          </a:ln>
        </p:spPr>
      </p:pic>
    </p:spTree>
    <p:extLst>
      <p:ext uri="{BB962C8B-B14F-4D97-AF65-F5344CB8AC3E}">
        <p14:creationId xmlns="" xmlns:p14="http://schemas.microsoft.com/office/powerpoint/2010/main" val="7027750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25</a:t>
            </a:fld>
            <a:endParaRPr lang="en-US"/>
          </a:p>
        </p:txBody>
      </p:sp>
    </p:spTree>
    <p:extLst>
      <p:ext uri="{BB962C8B-B14F-4D97-AF65-F5344CB8AC3E}">
        <p14:creationId xmlns="" xmlns:p14="http://schemas.microsoft.com/office/powerpoint/2010/main" val="1140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5373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3</a:t>
            </a:fld>
            <a:endParaRPr lang="en-US"/>
          </a:p>
        </p:txBody>
      </p:sp>
    </p:spTree>
    <p:extLst>
      <p:ext uri="{BB962C8B-B14F-4D97-AF65-F5344CB8AC3E}">
        <p14:creationId xmlns="" xmlns:p14="http://schemas.microsoft.com/office/powerpoint/2010/main" val="30853197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Program Agenda</a:t>
            </a:r>
            <a:endParaRPr lang="en-US"/>
          </a:p>
        </p:txBody>
      </p:sp>
      <p:sp>
        <p:nvSpPr>
          <p:cNvPr id="3" name="Content Placeholder 2"/>
          <p:cNvSpPr>
            <a:spLocks noGrp="1"/>
          </p:cNvSpPr>
          <p:nvPr>
            <p:ph idx="13"/>
          </p:nvPr>
        </p:nvSpPr>
        <p:spPr/>
        <p:txBody>
          <a:bodyPr/>
          <a:lstStyle/>
          <a:p>
            <a:r>
              <a:rPr lang="en-US" dirty="0" smtClean="0"/>
              <a:t>The Push to Cloud</a:t>
            </a:r>
          </a:p>
          <a:p>
            <a:r>
              <a:rPr lang="en-US" dirty="0" smtClean="0"/>
              <a:t>The IDE Question</a:t>
            </a:r>
          </a:p>
          <a:p>
            <a:r>
              <a:rPr lang="en-US" dirty="0" smtClean="0"/>
              <a:t>What Oracle is Doing</a:t>
            </a:r>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3</a:t>
            </a:r>
          </a:p>
        </p:txBody>
      </p:sp>
      <p:sp>
        <p:nvSpPr>
          <p:cNvPr id="5" name="Slide Number Placeholder 4"/>
          <p:cNvSpPr>
            <a:spLocks noGrp="1"/>
          </p:cNvSpPr>
          <p:nvPr>
            <p:ph type="sldNum" sz="quarter" idx="12"/>
          </p:nvPr>
        </p:nvSpPr>
        <p:spPr/>
        <p:txBody>
          <a:bodyPr/>
          <a:lstStyle/>
          <a:p>
            <a:fld id="{C51EAA63-D034-42AE-91FA-B13B9518C7BE}" type="slidenum">
              <a:rPr lang="en-US" smtClean="0"/>
              <a:pPr/>
              <a:t>4</a:t>
            </a:fld>
            <a:endParaRPr lang="en-US"/>
          </a:p>
        </p:txBody>
      </p:sp>
    </p:spTree>
    <p:extLst>
      <p:ext uri="{BB962C8B-B14F-4D97-AF65-F5344CB8AC3E}">
        <p14:creationId xmlns="" xmlns:p14="http://schemas.microsoft.com/office/powerpoint/2010/main" val="15317233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Program Agenda</a:t>
            </a:r>
            <a:endParaRPr lang="en-US"/>
          </a:p>
        </p:txBody>
      </p:sp>
      <p:sp>
        <p:nvSpPr>
          <p:cNvPr id="3" name="Content Placeholder 2"/>
          <p:cNvSpPr>
            <a:spLocks noGrp="1"/>
          </p:cNvSpPr>
          <p:nvPr>
            <p:ph idx="13"/>
          </p:nvPr>
        </p:nvSpPr>
        <p:spPr/>
        <p:txBody>
          <a:bodyPr/>
          <a:lstStyle/>
          <a:p>
            <a:r>
              <a:rPr lang="en-US" dirty="0" smtClean="0"/>
              <a:t>The Push to Cloud</a:t>
            </a:r>
          </a:p>
          <a:p>
            <a:r>
              <a:rPr lang="en-US" dirty="0" smtClean="0">
                <a:solidFill>
                  <a:schemeClr val="bg1">
                    <a:lumMod val="75000"/>
                  </a:schemeClr>
                </a:solidFill>
              </a:rPr>
              <a:t>The IDE Question</a:t>
            </a:r>
          </a:p>
          <a:p>
            <a:r>
              <a:rPr lang="en-US" dirty="0" smtClean="0">
                <a:solidFill>
                  <a:schemeClr val="bg1">
                    <a:lumMod val="75000"/>
                  </a:schemeClr>
                </a:solidFill>
              </a:rPr>
              <a:t>What Oracle is Doing</a:t>
            </a:r>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1</a:t>
            </a:r>
          </a:p>
        </p:txBody>
      </p:sp>
      <p:sp>
        <p:nvSpPr>
          <p:cNvPr id="16" name="Pentagon 15"/>
          <p:cNvSpPr/>
          <p:nvPr/>
        </p:nvSpPr>
        <p:spPr>
          <a:xfrm>
            <a:off x="2186329" y="2677477"/>
            <a:ext cx="457200" cy="320040"/>
          </a:xfrm>
          <a:prstGeom prst="homePlate">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2</a:t>
            </a:r>
          </a:p>
        </p:txBody>
      </p:sp>
      <p:sp>
        <p:nvSpPr>
          <p:cNvPr id="17" name="Pentagon 16"/>
          <p:cNvSpPr/>
          <p:nvPr/>
        </p:nvSpPr>
        <p:spPr>
          <a:xfrm>
            <a:off x="2186329" y="3373754"/>
            <a:ext cx="457200" cy="320040"/>
          </a:xfrm>
          <a:prstGeom prst="homePlate">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3</a:t>
            </a:r>
          </a:p>
        </p:txBody>
      </p:sp>
      <p:sp>
        <p:nvSpPr>
          <p:cNvPr id="5" name="Slide Number Placeholder 4"/>
          <p:cNvSpPr>
            <a:spLocks noGrp="1"/>
          </p:cNvSpPr>
          <p:nvPr>
            <p:ph type="sldNum" sz="quarter" idx="12"/>
          </p:nvPr>
        </p:nvSpPr>
        <p:spPr/>
        <p:txBody>
          <a:bodyPr/>
          <a:lstStyle/>
          <a:p>
            <a:fld id="{C51EAA63-D034-42AE-91FA-B13B9518C7BE}" type="slidenum">
              <a:rPr lang="en-US" smtClean="0"/>
              <a:pPr/>
              <a:t>5</a:t>
            </a:fld>
            <a:endParaRPr lang="en-US"/>
          </a:p>
        </p:txBody>
      </p:sp>
    </p:spTree>
    <p:extLst>
      <p:ext uri="{BB962C8B-B14F-4D97-AF65-F5344CB8AC3E}">
        <p14:creationId xmlns="" xmlns:p14="http://schemas.microsoft.com/office/powerpoint/2010/main" val="15317233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85316" y="6584168"/>
            <a:ext cx="381661" cy="182880"/>
          </a:xfrm>
        </p:spPr>
        <p:txBody>
          <a:bodyPr/>
          <a:lstStyle/>
          <a:p>
            <a:fld id="{C51EAA63-D034-42AE-91FA-B13B9518C7BE}" type="slidenum">
              <a:rPr lang="en-US" smtClean="0"/>
              <a:pPr/>
              <a:t>6</a:t>
            </a:fld>
            <a:endParaRPr lang="en-US" dirty="0"/>
          </a:p>
        </p:txBody>
      </p:sp>
      <p:sp>
        <p:nvSpPr>
          <p:cNvPr id="4" name="Title 3"/>
          <p:cNvSpPr>
            <a:spLocks noGrp="1"/>
          </p:cNvSpPr>
          <p:nvPr>
            <p:ph type="title"/>
          </p:nvPr>
        </p:nvSpPr>
        <p:spPr>
          <a:xfrm>
            <a:off x="365690" y="314737"/>
            <a:ext cx="11125199" cy="515185"/>
          </a:xfrm>
        </p:spPr>
        <p:txBody>
          <a:bodyPr/>
          <a:lstStyle/>
          <a:p>
            <a:r>
              <a:rPr lang="en-US" dirty="0" smtClean="0"/>
              <a:t>Public Cloud Forecast</a:t>
            </a:r>
            <a:endParaRPr lang="en-US" dirty="0">
              <a:solidFill>
                <a:srgbClr val="FF0000"/>
              </a:solidFill>
            </a:endParaRPr>
          </a:p>
        </p:txBody>
      </p:sp>
      <p:pic>
        <p:nvPicPr>
          <p:cNvPr id="5" name="Picture 3"/>
          <p:cNvPicPr>
            <a:picLocks noChangeAspect="1" noChangeArrowheads="1"/>
          </p:cNvPicPr>
          <p:nvPr/>
        </p:nvPicPr>
        <p:blipFill>
          <a:blip r:embed="rId3" cstate="print"/>
          <a:srcRect r="8578"/>
          <a:stretch>
            <a:fillRect/>
          </a:stretch>
        </p:blipFill>
        <p:spPr bwMode="auto">
          <a:xfrm>
            <a:off x="202254" y="1034899"/>
            <a:ext cx="6870093" cy="4855092"/>
          </a:xfrm>
          <a:prstGeom prst="rect">
            <a:avLst/>
          </a:prstGeom>
          <a:noFill/>
          <a:ln w="9525">
            <a:noFill/>
            <a:miter lim="800000"/>
            <a:headEnd/>
            <a:tailEnd/>
          </a:ln>
        </p:spPr>
      </p:pic>
      <p:sp>
        <p:nvSpPr>
          <p:cNvPr id="9" name="Rectangle 8"/>
          <p:cNvSpPr/>
          <p:nvPr/>
        </p:nvSpPr>
        <p:spPr>
          <a:xfrm>
            <a:off x="7257150" y="1889354"/>
            <a:ext cx="4717490" cy="2808374"/>
          </a:xfrm>
          <a:prstGeom prst="rect">
            <a:avLst/>
          </a:prstGeom>
        </p:spPr>
        <p:txBody>
          <a:bodyPr wrap="square" lIns="121836" tIns="60917" rIns="121836" bIns="60917">
            <a:spAutoFit/>
          </a:bodyPr>
          <a:lstStyle/>
          <a:p>
            <a:pPr marL="227275" lvl="1" indent="-226351">
              <a:spcBef>
                <a:spcPts val="400"/>
              </a:spcBef>
              <a:buClr>
                <a:srgbClr val="FF0000"/>
              </a:buClr>
              <a:buFont typeface="Wingdings" pitchFamily="2" charset="2"/>
              <a:buChar char="§"/>
              <a:tabLst>
                <a:tab pos="156539" algn="l"/>
              </a:tabLst>
              <a:defRPr/>
            </a:pPr>
            <a:r>
              <a:rPr lang="en-US" dirty="0">
                <a:solidFill>
                  <a:srgbClr val="5F5F5F"/>
                </a:solidFill>
                <a:sym typeface="Arial" charset="0"/>
              </a:rPr>
              <a:t>Public IT cloud services will grow to $107B in 2017</a:t>
            </a:r>
          </a:p>
          <a:p>
            <a:pPr marL="227275" lvl="1" indent="-226351">
              <a:spcBef>
                <a:spcPts val="400"/>
              </a:spcBef>
              <a:buClr>
                <a:srgbClr val="FF0000"/>
              </a:buClr>
              <a:buFont typeface="Wingdings" pitchFamily="2" charset="2"/>
              <a:buChar char="§"/>
              <a:tabLst>
                <a:tab pos="156539" algn="l"/>
              </a:tabLst>
              <a:defRPr/>
            </a:pPr>
            <a:endParaRPr lang="en-US" dirty="0" smtClean="0">
              <a:solidFill>
                <a:srgbClr val="5F5F5F"/>
              </a:solidFill>
              <a:sym typeface="Arial" charset="0"/>
            </a:endParaRPr>
          </a:p>
          <a:p>
            <a:pPr marL="227275" lvl="1" indent="-226351">
              <a:spcBef>
                <a:spcPts val="400"/>
              </a:spcBef>
              <a:buClr>
                <a:srgbClr val="FF0000"/>
              </a:buClr>
              <a:buFont typeface="Wingdings" pitchFamily="2" charset="2"/>
              <a:buChar char="§"/>
              <a:tabLst>
                <a:tab pos="156539" algn="l"/>
              </a:tabLst>
              <a:defRPr/>
            </a:pPr>
            <a:r>
              <a:rPr lang="en-US" dirty="0" smtClean="0">
                <a:solidFill>
                  <a:srgbClr val="5F5F5F"/>
                </a:solidFill>
                <a:sym typeface="Arial" charset="0"/>
              </a:rPr>
              <a:t>Public </a:t>
            </a:r>
            <a:r>
              <a:rPr lang="en-US" dirty="0" err="1">
                <a:solidFill>
                  <a:srgbClr val="5F5F5F"/>
                </a:solidFill>
                <a:sym typeface="Arial" charset="0"/>
              </a:rPr>
              <a:t>PaaS</a:t>
            </a:r>
            <a:r>
              <a:rPr lang="en-US" dirty="0">
                <a:solidFill>
                  <a:srgbClr val="5F5F5F"/>
                </a:solidFill>
                <a:sym typeface="Arial" charset="0"/>
              </a:rPr>
              <a:t> market expected to grow from $3.8B in 2012 to more than $14B in 2017 (CAGR 30%) </a:t>
            </a:r>
          </a:p>
          <a:p>
            <a:pPr marL="227275" lvl="1" indent="-226351">
              <a:spcBef>
                <a:spcPts val="400"/>
              </a:spcBef>
              <a:buClr>
                <a:srgbClr val="FF0000"/>
              </a:buClr>
              <a:buFont typeface="Wingdings" pitchFamily="2" charset="2"/>
              <a:buChar char="§"/>
              <a:tabLst>
                <a:tab pos="156539" algn="l"/>
              </a:tabLst>
              <a:defRPr/>
            </a:pPr>
            <a:endParaRPr lang="en-US" dirty="0" smtClean="0">
              <a:solidFill>
                <a:srgbClr val="5F5F5F"/>
              </a:solidFill>
              <a:sym typeface="Arial" charset="0"/>
            </a:endParaRPr>
          </a:p>
          <a:p>
            <a:pPr marL="227275" lvl="1" indent="-226351">
              <a:spcBef>
                <a:spcPts val="400"/>
              </a:spcBef>
              <a:buClr>
                <a:srgbClr val="FF0000"/>
              </a:buClr>
              <a:buFont typeface="Wingdings" pitchFamily="2" charset="2"/>
              <a:buChar char="§"/>
              <a:tabLst>
                <a:tab pos="156539" algn="l"/>
              </a:tabLst>
              <a:defRPr/>
            </a:pPr>
            <a:r>
              <a:rPr lang="en-US" dirty="0" smtClean="0">
                <a:solidFill>
                  <a:srgbClr val="5F5F5F"/>
                </a:solidFill>
                <a:sym typeface="Arial" charset="0"/>
              </a:rPr>
              <a:t>90</a:t>
            </a:r>
            <a:r>
              <a:rPr lang="en-US" dirty="0">
                <a:solidFill>
                  <a:srgbClr val="5F5F5F"/>
                </a:solidFill>
                <a:sym typeface="Arial" charset="0"/>
              </a:rPr>
              <a:t>% of net new software offerings will be built for public cloud delivery in </a:t>
            </a:r>
            <a:r>
              <a:rPr lang="en-US" dirty="0" smtClean="0">
                <a:solidFill>
                  <a:srgbClr val="5F5F5F"/>
                </a:solidFill>
                <a:sym typeface="Arial" charset="0"/>
              </a:rPr>
              <a:t>2014</a:t>
            </a:r>
            <a:endParaRPr lang="en-US" dirty="0">
              <a:solidFill>
                <a:srgbClr val="5F5F5F"/>
              </a:solidFill>
              <a:sym typeface="Arial" charset="0"/>
            </a:endParaRPr>
          </a:p>
        </p:txBody>
      </p:sp>
      <p:sp>
        <p:nvSpPr>
          <p:cNvPr id="6" name="TextBox 5"/>
          <p:cNvSpPr txBox="1"/>
          <p:nvPr/>
        </p:nvSpPr>
        <p:spPr>
          <a:xfrm>
            <a:off x="935400" y="5779851"/>
            <a:ext cx="2154304" cy="307776"/>
          </a:xfrm>
          <a:prstGeom prst="rect">
            <a:avLst/>
          </a:prstGeom>
          <a:noFill/>
        </p:spPr>
        <p:txBody>
          <a:bodyPr wrap="square" lIns="121872" tIns="60936" rIns="121872" bIns="60936" rtlCol="0">
            <a:spAutoFit/>
          </a:bodyPr>
          <a:lstStyle/>
          <a:p>
            <a:r>
              <a:rPr lang="en-US" sz="1200" dirty="0" smtClean="0">
                <a:solidFill>
                  <a:schemeClr val="tx2"/>
                </a:solidFill>
              </a:rPr>
              <a:t>Source: IDC</a:t>
            </a:r>
          </a:p>
        </p:txBody>
      </p:sp>
    </p:spTree>
    <p:extLst>
      <p:ext uri="{BB962C8B-B14F-4D97-AF65-F5344CB8AC3E}">
        <p14:creationId xmlns="" xmlns:p14="http://schemas.microsoft.com/office/powerpoint/2010/main" val="19625249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srgbClr val="5F5F5F">
                    <a:lumMod val="60000"/>
                    <a:lumOff val="40000"/>
                  </a:srgbClr>
                </a:solidFill>
              </a:rPr>
              <a:t>Oracle Confidential – Internal/Restricted/Highly Restricted</a:t>
            </a:r>
            <a:endParaRPr lang="en-US" dirty="0">
              <a:solidFill>
                <a:srgbClr val="5F5F5F">
                  <a:lumMod val="60000"/>
                  <a:lumOff val="40000"/>
                </a:srgbClr>
              </a:solidFill>
            </a:endParaRP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lumMod val="60000"/>
                    <a:lumOff val="40000"/>
                  </a:srgbClr>
                </a:solidFill>
              </a:rPr>
              <a:pPr/>
              <a:t>7</a:t>
            </a:fld>
            <a:endParaRPr lang="en-US" dirty="0">
              <a:solidFill>
                <a:srgbClr val="5F5F5F">
                  <a:lumMod val="60000"/>
                  <a:lumOff val="40000"/>
                </a:srgbClr>
              </a:solidFill>
            </a:endParaRPr>
          </a:p>
        </p:txBody>
      </p:sp>
      <p:grpSp>
        <p:nvGrpSpPr>
          <p:cNvPr id="2" name="Group 30"/>
          <p:cNvGrpSpPr/>
          <p:nvPr/>
        </p:nvGrpSpPr>
        <p:grpSpPr>
          <a:xfrm rot="19155747">
            <a:off x="304316" y="4019280"/>
            <a:ext cx="3728648" cy="481818"/>
            <a:chOff x="699659" y="2887398"/>
            <a:chExt cx="2720286" cy="481818"/>
          </a:xfrm>
        </p:grpSpPr>
        <p:sp>
          <p:nvSpPr>
            <p:cNvPr id="19" name="Rectangle 18"/>
            <p:cNvSpPr/>
            <p:nvPr/>
          </p:nvSpPr>
          <p:spPr>
            <a:xfrm rot="16200000" flipH="1">
              <a:off x="1571174" y="2015883"/>
              <a:ext cx="481818" cy="2224847"/>
            </a:xfrm>
            <a:prstGeom prst="rect">
              <a:avLst/>
            </a:prstGeom>
            <a:solidFill>
              <a:srgbClr val="000000"/>
            </a:solidFill>
            <a:ln w="25400" cap="flat" cmpd="sng" algn="ctr">
              <a:noFill/>
              <a:prstDash val="solid"/>
            </a:ln>
            <a:effectLst>
              <a:outerShdw blurRad="127000" dist="63500" dir="2700000" algn="tl" rotWithShape="0">
                <a:prstClr val="black">
                  <a:alpha val="40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Arial"/>
                <a:cs typeface="+mn-cs"/>
              </a:endParaRPr>
            </a:p>
          </p:txBody>
        </p:sp>
        <p:sp>
          <p:nvSpPr>
            <p:cNvPr id="20" name="TextBox 19"/>
            <p:cNvSpPr txBox="1"/>
            <p:nvPr/>
          </p:nvSpPr>
          <p:spPr>
            <a:xfrm>
              <a:off x="2981151" y="2945624"/>
              <a:ext cx="438794" cy="338554"/>
            </a:xfrm>
            <a:prstGeom prst="rect">
              <a:avLst/>
            </a:prstGeom>
            <a:noFill/>
          </p:spPr>
          <p:txBody>
            <a:bodyPr wrap="none" rtlCol="0">
              <a:spAutoFit/>
            </a:bodyPr>
            <a:lstStyle/>
            <a:p>
              <a:pPr fontAlgn="auto">
                <a:spcBef>
                  <a:spcPts val="0"/>
                </a:spcBef>
                <a:spcAft>
                  <a:spcPts val="0"/>
                </a:spcAft>
                <a:defRPr/>
              </a:pPr>
              <a:r>
                <a:rPr lang="en-US" sz="1600" b="1" kern="0" dirty="0" smtClean="0">
                  <a:solidFill>
                    <a:sysClr val="window" lastClr="FFFFFF">
                      <a:lumMod val="50000"/>
                    </a:sysClr>
                  </a:solidFill>
                  <a:latin typeface="Calibri"/>
                  <a:cs typeface="+mn-cs"/>
                </a:rPr>
                <a:t>2014</a:t>
              </a:r>
            </a:p>
          </p:txBody>
        </p:sp>
        <p:sp>
          <p:nvSpPr>
            <p:cNvPr id="21" name="TextBox 20"/>
            <p:cNvSpPr txBox="1"/>
            <p:nvPr/>
          </p:nvSpPr>
          <p:spPr>
            <a:xfrm>
              <a:off x="1959448" y="2965250"/>
              <a:ext cx="707777" cy="307777"/>
            </a:xfrm>
            <a:prstGeom prst="rect">
              <a:avLst/>
            </a:prstGeom>
            <a:noFill/>
          </p:spPr>
          <p:txBody>
            <a:bodyPr wrap="none" rtlCol="0">
              <a:spAutoFit/>
            </a:bodyPr>
            <a:lstStyle/>
            <a:p>
              <a:pPr fontAlgn="auto">
                <a:spcBef>
                  <a:spcPts val="0"/>
                </a:spcBef>
                <a:spcAft>
                  <a:spcPts val="0"/>
                </a:spcAft>
                <a:defRPr/>
              </a:pPr>
              <a:r>
                <a:rPr lang="en-US" sz="1400" b="1" kern="0" dirty="0" smtClean="0">
                  <a:solidFill>
                    <a:sysClr val="window" lastClr="FFFFFF"/>
                  </a:solidFill>
                  <a:latin typeface="Calibri"/>
                  <a:cs typeface="+mn-cs"/>
                </a:rPr>
                <a:t>$7+ Billion</a:t>
              </a:r>
            </a:p>
          </p:txBody>
        </p:sp>
      </p:grpSp>
      <p:grpSp>
        <p:nvGrpSpPr>
          <p:cNvPr id="3" name="Group 32"/>
          <p:cNvGrpSpPr/>
          <p:nvPr/>
        </p:nvGrpSpPr>
        <p:grpSpPr>
          <a:xfrm rot="19169722">
            <a:off x="762793" y="3545605"/>
            <a:ext cx="6489731" cy="481818"/>
            <a:chOff x="2499566" y="3518099"/>
            <a:chExt cx="6489731" cy="481818"/>
          </a:xfrm>
        </p:grpSpPr>
        <p:sp>
          <p:nvSpPr>
            <p:cNvPr id="23" name="Rectangle 22"/>
            <p:cNvSpPr/>
            <p:nvPr/>
          </p:nvSpPr>
          <p:spPr>
            <a:xfrm rot="5400000">
              <a:off x="5186981" y="830684"/>
              <a:ext cx="481818" cy="5856647"/>
            </a:xfrm>
            <a:prstGeom prst="rect">
              <a:avLst/>
            </a:prstGeom>
            <a:gradFill>
              <a:gsLst>
                <a:gs pos="20000">
                  <a:srgbClr val="AA0000"/>
                </a:gs>
                <a:gs pos="90000">
                  <a:srgbClr val="FF0000"/>
                </a:gs>
              </a:gsLst>
              <a:lin ang="16200000" scaled="1"/>
            </a:gradFill>
            <a:ln w="25400" cap="flat" cmpd="sng" algn="ctr">
              <a:noFill/>
              <a:prstDash val="solid"/>
            </a:ln>
            <a:effectLst>
              <a:outerShdw blurRad="127000" dist="63500" dir="2700000" algn="tl" rotWithShape="0">
                <a:prstClr val="black">
                  <a:alpha val="40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Arial"/>
                <a:cs typeface="+mn-cs"/>
              </a:endParaRPr>
            </a:p>
          </p:txBody>
        </p:sp>
        <p:sp>
          <p:nvSpPr>
            <p:cNvPr id="24" name="TextBox 23"/>
            <p:cNvSpPr txBox="1"/>
            <p:nvPr/>
          </p:nvSpPr>
          <p:spPr>
            <a:xfrm>
              <a:off x="8387850" y="3574119"/>
              <a:ext cx="601447" cy="338554"/>
            </a:xfrm>
            <a:prstGeom prst="rect">
              <a:avLst/>
            </a:prstGeom>
            <a:noFill/>
          </p:spPr>
          <p:txBody>
            <a:bodyPr wrap="none" rtlCol="0">
              <a:spAutoFit/>
            </a:bodyPr>
            <a:lstStyle/>
            <a:p>
              <a:pPr fontAlgn="auto">
                <a:spcBef>
                  <a:spcPts val="0"/>
                </a:spcBef>
                <a:spcAft>
                  <a:spcPts val="0"/>
                </a:spcAft>
                <a:defRPr/>
              </a:pPr>
              <a:r>
                <a:rPr lang="en-US" sz="1600" b="1" kern="0" dirty="0" smtClean="0">
                  <a:solidFill>
                    <a:sysClr val="window" lastClr="FFFFFF">
                      <a:lumMod val="50000"/>
                    </a:sysClr>
                  </a:solidFill>
                  <a:latin typeface="Calibri"/>
                  <a:cs typeface="+mn-cs"/>
                </a:rPr>
                <a:t>2017</a:t>
              </a:r>
            </a:p>
          </p:txBody>
        </p:sp>
        <p:sp>
          <p:nvSpPr>
            <p:cNvPr id="25" name="TextBox 24"/>
            <p:cNvSpPr txBox="1"/>
            <p:nvPr/>
          </p:nvSpPr>
          <p:spPr>
            <a:xfrm>
              <a:off x="6994140" y="3570636"/>
              <a:ext cx="1189749" cy="369332"/>
            </a:xfrm>
            <a:prstGeom prst="rect">
              <a:avLst/>
            </a:prstGeom>
            <a:noFill/>
          </p:spPr>
          <p:txBody>
            <a:bodyPr wrap="none" rtlCol="0">
              <a:spAutoFit/>
            </a:bodyPr>
            <a:lstStyle/>
            <a:p>
              <a:pPr algn="r" fontAlgn="auto">
                <a:spcBef>
                  <a:spcPts val="0"/>
                </a:spcBef>
                <a:spcAft>
                  <a:spcPts val="0"/>
                </a:spcAft>
                <a:defRPr/>
              </a:pPr>
              <a:r>
                <a:rPr lang="en-US" b="1" kern="0" dirty="0" smtClean="0">
                  <a:solidFill>
                    <a:sysClr val="window" lastClr="FFFFFF"/>
                  </a:solidFill>
                  <a:latin typeface="Calibri"/>
                  <a:cs typeface="+mn-cs"/>
                </a:rPr>
                <a:t>$14 Billion</a:t>
              </a:r>
            </a:p>
          </p:txBody>
        </p:sp>
      </p:grpSp>
      <p:pic>
        <p:nvPicPr>
          <p:cNvPr id="26" name="Picture 4" descr="http://www.manuelrodriguezpr.com/local/Cloud.png"/>
          <p:cNvPicPr>
            <a:picLocks noChangeAspect="1" noChangeArrowheads="1"/>
          </p:cNvPicPr>
          <p:nvPr/>
        </p:nvPicPr>
        <p:blipFill>
          <a:blip r:embed="rId2" cstate="screen">
            <a:clrChange>
              <a:clrFrom>
                <a:srgbClr val="000000">
                  <a:alpha val="0"/>
                </a:srgbClr>
              </a:clrFrom>
              <a:clrTo>
                <a:srgbClr val="000000">
                  <a:alpha val="0"/>
                </a:srgbClr>
              </a:clrTo>
            </a:clrChange>
            <a:duotone>
              <a:srgbClr val="8BAAC3">
                <a:shade val="45000"/>
                <a:satMod val="135000"/>
              </a:srgbClr>
              <a:prstClr val="white"/>
            </a:duotone>
            <a:lum bright="40000" contrast="-20000"/>
          </a:blip>
          <a:srcRect/>
          <a:stretch>
            <a:fillRect/>
          </a:stretch>
        </p:blipFill>
        <p:spPr bwMode="auto">
          <a:xfrm flipH="1">
            <a:off x="227012" y="4435460"/>
            <a:ext cx="2119745" cy="2041540"/>
          </a:xfrm>
          <a:prstGeom prst="rect">
            <a:avLst/>
          </a:prstGeom>
          <a:noFill/>
          <a:effectLst>
            <a:outerShdw blurRad="139700" dist="76200" dir="2700000" algn="tl" rotWithShape="0">
              <a:prstClr val="black">
                <a:alpha val="40000"/>
              </a:prstClr>
            </a:outerShdw>
          </a:effectLst>
        </p:spPr>
      </p:pic>
      <p:sp>
        <p:nvSpPr>
          <p:cNvPr id="27" name="TextBox 26"/>
          <p:cNvSpPr txBox="1"/>
          <p:nvPr/>
        </p:nvSpPr>
        <p:spPr>
          <a:xfrm>
            <a:off x="276017" y="5694210"/>
            <a:ext cx="1954924" cy="535531"/>
          </a:xfrm>
          <a:prstGeom prst="rect">
            <a:avLst/>
          </a:prstGeom>
          <a:noFill/>
        </p:spPr>
        <p:txBody>
          <a:bodyPr wrap="square" rtlCol="0">
            <a:spAutoFit/>
          </a:bodyPr>
          <a:lstStyle/>
          <a:p>
            <a:pPr fontAlgn="auto">
              <a:lnSpc>
                <a:spcPct val="90000"/>
              </a:lnSpc>
              <a:spcBef>
                <a:spcPts val="0"/>
              </a:spcBef>
              <a:spcAft>
                <a:spcPts val="0"/>
              </a:spcAft>
              <a:defRPr/>
            </a:pPr>
            <a:r>
              <a:rPr lang="en-US" sz="1600" b="1" kern="0" dirty="0" smtClean="0">
                <a:solidFill>
                  <a:sysClr val="windowText" lastClr="000000"/>
                </a:solidFill>
                <a:latin typeface="Calibri"/>
                <a:cs typeface="+mn-cs"/>
              </a:rPr>
              <a:t>PaaS</a:t>
            </a:r>
          </a:p>
          <a:p>
            <a:pPr fontAlgn="auto">
              <a:lnSpc>
                <a:spcPct val="90000"/>
              </a:lnSpc>
              <a:spcBef>
                <a:spcPts val="0"/>
              </a:spcBef>
              <a:spcAft>
                <a:spcPts val="0"/>
              </a:spcAft>
              <a:defRPr/>
            </a:pPr>
            <a:r>
              <a:rPr lang="en-US" sz="1600" b="1" kern="0" dirty="0" smtClean="0">
                <a:solidFill>
                  <a:srgbClr val="FF0000"/>
                </a:solidFill>
                <a:latin typeface="Calibri"/>
                <a:cs typeface="+mn-cs"/>
              </a:rPr>
              <a:t>Market</a:t>
            </a:r>
          </a:p>
        </p:txBody>
      </p:sp>
      <p:pic>
        <p:nvPicPr>
          <p:cNvPr id="28" name="Picture 27" descr="1.5X red tab for PP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ltGray">
          <a:xfrm>
            <a:off x="531812" y="6268259"/>
            <a:ext cx="1610255" cy="589743"/>
          </a:xfrm>
          <a:prstGeom prst="rect">
            <a:avLst/>
          </a:prstGeom>
        </p:spPr>
      </p:pic>
      <p:pic>
        <p:nvPicPr>
          <p:cNvPr id="51" name="Picture 50" descr="http://clipartist.info/openclipart.org/2011/Sept/September/22-Thursday/curved_arrow-1331px.png"/>
          <p:cNvPicPr>
            <a:picLocks noChangeAspect="1" noChangeArrowheads="1"/>
          </p:cNvPicPr>
          <p:nvPr/>
        </p:nvPicPr>
        <p:blipFill>
          <a:blip r:embed="rId4" cstate="screen">
            <a:duotone>
              <a:prstClr val="black"/>
              <a:schemeClr val="tx2">
                <a:tint val="45000"/>
                <a:satMod val="400000"/>
              </a:schemeClr>
            </a:duotone>
            <a:lum bright="-40000" contrast="40000"/>
          </a:blip>
          <a:srcRect/>
          <a:stretch>
            <a:fillRect/>
          </a:stretch>
        </p:blipFill>
        <p:spPr bwMode="auto">
          <a:xfrm rot="16200000" flipH="1">
            <a:off x="2908386" y="2004935"/>
            <a:ext cx="1943091" cy="2276638"/>
          </a:xfrm>
          <a:prstGeom prst="rect">
            <a:avLst/>
          </a:prstGeom>
          <a:noFill/>
        </p:spPr>
      </p:pic>
      <p:sp>
        <p:nvSpPr>
          <p:cNvPr id="53" name="TextBox 52"/>
          <p:cNvSpPr txBox="1"/>
          <p:nvPr/>
        </p:nvSpPr>
        <p:spPr>
          <a:xfrm>
            <a:off x="455612" y="1447800"/>
            <a:ext cx="4800600" cy="1089529"/>
          </a:xfrm>
          <a:prstGeom prst="rect">
            <a:avLst/>
          </a:prstGeom>
          <a:noFill/>
          <a:effectLst/>
        </p:spPr>
        <p:txBody>
          <a:bodyPr wrap="square" rtlCol="0">
            <a:spAutoFit/>
          </a:bodyPr>
          <a:lstStyle/>
          <a:p>
            <a:pPr fontAlgn="auto">
              <a:lnSpc>
                <a:spcPct val="90000"/>
              </a:lnSpc>
              <a:spcBef>
                <a:spcPts val="0"/>
              </a:spcBef>
              <a:spcAft>
                <a:spcPts val="0"/>
              </a:spcAft>
            </a:pPr>
            <a:r>
              <a:rPr lang="en-US" sz="2400" dirty="0" smtClean="0">
                <a:solidFill>
                  <a:srgbClr val="5F5F5F"/>
                </a:solidFill>
                <a:latin typeface="Calibri"/>
                <a:cs typeface="+mn-cs"/>
              </a:rPr>
              <a:t>Overall</a:t>
            </a:r>
            <a:r>
              <a:rPr lang="en-US" sz="2400" b="1" dirty="0" smtClean="0">
                <a:solidFill>
                  <a:srgbClr val="7F7F7F"/>
                </a:solidFill>
                <a:latin typeface="Calibri"/>
                <a:cs typeface="+mn-cs"/>
              </a:rPr>
              <a:t> </a:t>
            </a:r>
            <a:r>
              <a:rPr lang="en-US" sz="2400" b="1" dirty="0" smtClean="0">
                <a:solidFill>
                  <a:srgbClr val="FF0000"/>
                </a:solidFill>
                <a:latin typeface="Calibri"/>
                <a:cs typeface="+mn-cs"/>
              </a:rPr>
              <a:t>PaaS market CAGR</a:t>
            </a:r>
            <a:r>
              <a:rPr lang="en-US" sz="2400" b="1" dirty="0" smtClean="0">
                <a:solidFill>
                  <a:srgbClr val="7F7F7F"/>
                </a:solidFill>
                <a:latin typeface="Calibri"/>
                <a:cs typeface="+mn-cs"/>
              </a:rPr>
              <a:t> </a:t>
            </a:r>
            <a:r>
              <a:rPr lang="en-US" sz="2400" b="1" dirty="0" smtClean="0">
                <a:solidFill>
                  <a:srgbClr val="FF0000"/>
                </a:solidFill>
                <a:latin typeface="Calibri"/>
                <a:cs typeface="+mn-cs"/>
              </a:rPr>
              <a:t>is</a:t>
            </a:r>
            <a:r>
              <a:rPr lang="en-US" sz="2400" dirty="0" smtClean="0">
                <a:solidFill>
                  <a:srgbClr val="FF0000"/>
                </a:solidFill>
                <a:latin typeface="Calibri"/>
                <a:cs typeface="+mn-cs"/>
              </a:rPr>
              <a:t> </a:t>
            </a:r>
            <a:r>
              <a:rPr lang="en-US" sz="2400" b="1" dirty="0" smtClean="0">
                <a:solidFill>
                  <a:srgbClr val="FF0000"/>
                </a:solidFill>
                <a:latin typeface="Calibri"/>
                <a:cs typeface="+mn-cs"/>
              </a:rPr>
              <a:t>30%</a:t>
            </a:r>
          </a:p>
          <a:p>
            <a:pPr fontAlgn="auto">
              <a:lnSpc>
                <a:spcPct val="90000"/>
              </a:lnSpc>
              <a:spcBef>
                <a:spcPts val="0"/>
              </a:spcBef>
              <a:spcAft>
                <a:spcPts val="0"/>
              </a:spcAft>
            </a:pPr>
            <a:r>
              <a:rPr lang="en-US" sz="2400" dirty="0" smtClean="0">
                <a:solidFill>
                  <a:srgbClr val="5F5F5F"/>
                </a:solidFill>
                <a:latin typeface="Calibri"/>
                <a:cs typeface="+mn-cs"/>
              </a:rPr>
              <a:t>Cloud platforms will generate</a:t>
            </a:r>
            <a:r>
              <a:rPr lang="en-US" sz="2400" b="1" dirty="0" smtClean="0">
                <a:solidFill>
                  <a:srgbClr val="5F5F5F"/>
                </a:solidFill>
                <a:latin typeface="Calibri"/>
                <a:cs typeface="+mn-cs"/>
              </a:rPr>
              <a:t> </a:t>
            </a:r>
            <a:r>
              <a:rPr lang="en-US" sz="2400" b="1" dirty="0" smtClean="0">
                <a:solidFill>
                  <a:srgbClr val="FF0000"/>
                </a:solidFill>
                <a:latin typeface="Calibri"/>
                <a:cs typeface="+mn-cs"/>
              </a:rPr>
              <a:t>$44B in revenue by 2020</a:t>
            </a:r>
          </a:p>
        </p:txBody>
      </p:sp>
      <p:sp>
        <p:nvSpPr>
          <p:cNvPr id="67" name="TextBox 66"/>
          <p:cNvSpPr txBox="1"/>
          <p:nvPr/>
        </p:nvSpPr>
        <p:spPr>
          <a:xfrm>
            <a:off x="6627812" y="2895600"/>
            <a:ext cx="3751348" cy="646331"/>
          </a:xfrm>
          <a:prstGeom prst="rect">
            <a:avLst/>
          </a:prstGeom>
          <a:noFill/>
        </p:spPr>
        <p:txBody>
          <a:bodyPr wrap="none" rtlCol="0">
            <a:spAutoFit/>
          </a:bodyPr>
          <a:lstStyle/>
          <a:p>
            <a:pPr marL="339725" indent="-339725" fontAlgn="auto">
              <a:spcBef>
                <a:spcPts val="0"/>
              </a:spcBef>
              <a:spcAft>
                <a:spcPts val="1200"/>
              </a:spcAft>
              <a:buClr>
                <a:srgbClr val="FF0000"/>
              </a:buClr>
              <a:buFont typeface="Wingdings" pitchFamily="2" charset="2"/>
              <a:buChar char="ü"/>
            </a:pPr>
            <a:r>
              <a:rPr lang="en-US" sz="3600" b="1" dirty="0" smtClean="0">
                <a:solidFill>
                  <a:srgbClr val="5F5F5F"/>
                </a:solidFill>
                <a:latin typeface="Calibri"/>
                <a:cs typeface="+mn-cs"/>
              </a:rPr>
              <a:t>Application PaaS</a:t>
            </a:r>
          </a:p>
        </p:txBody>
      </p:sp>
      <p:sp>
        <p:nvSpPr>
          <p:cNvPr id="68" name="TextBox 67"/>
          <p:cNvSpPr txBox="1"/>
          <p:nvPr/>
        </p:nvSpPr>
        <p:spPr>
          <a:xfrm>
            <a:off x="6627812" y="3352800"/>
            <a:ext cx="3352008" cy="646331"/>
          </a:xfrm>
          <a:prstGeom prst="rect">
            <a:avLst/>
          </a:prstGeom>
          <a:noFill/>
        </p:spPr>
        <p:txBody>
          <a:bodyPr wrap="none" rtlCol="0">
            <a:spAutoFit/>
          </a:bodyPr>
          <a:lstStyle/>
          <a:p>
            <a:pPr marL="339725" indent="-339725" fontAlgn="auto">
              <a:spcBef>
                <a:spcPts val="0"/>
              </a:spcBef>
              <a:spcAft>
                <a:spcPts val="1200"/>
              </a:spcAft>
              <a:buClr>
                <a:srgbClr val="FF0000"/>
              </a:buClr>
              <a:buFont typeface="Wingdings" pitchFamily="2" charset="2"/>
              <a:buChar char="ü"/>
            </a:pPr>
            <a:r>
              <a:rPr lang="en-US" sz="3600" b="1" dirty="0" smtClean="0">
                <a:solidFill>
                  <a:srgbClr val="5F5F5F"/>
                </a:solidFill>
                <a:latin typeface="Calibri"/>
                <a:cs typeface="+mn-cs"/>
              </a:rPr>
              <a:t>Database PaaS</a:t>
            </a:r>
          </a:p>
        </p:txBody>
      </p:sp>
      <p:sp>
        <p:nvSpPr>
          <p:cNvPr id="69" name="TextBox 68"/>
          <p:cNvSpPr txBox="1"/>
          <p:nvPr/>
        </p:nvSpPr>
        <p:spPr>
          <a:xfrm>
            <a:off x="6627812" y="3790146"/>
            <a:ext cx="3682675" cy="646331"/>
          </a:xfrm>
          <a:prstGeom prst="rect">
            <a:avLst/>
          </a:prstGeom>
          <a:noFill/>
        </p:spPr>
        <p:txBody>
          <a:bodyPr wrap="none" rtlCol="0">
            <a:spAutoFit/>
          </a:bodyPr>
          <a:lstStyle/>
          <a:p>
            <a:pPr marL="339725" indent="-339725" fontAlgn="auto">
              <a:spcBef>
                <a:spcPts val="0"/>
              </a:spcBef>
              <a:spcAft>
                <a:spcPts val="1200"/>
              </a:spcAft>
              <a:buClr>
                <a:srgbClr val="FF0000"/>
              </a:buClr>
              <a:buFont typeface="Wingdings" pitchFamily="2" charset="2"/>
              <a:buChar char="ü"/>
            </a:pPr>
            <a:r>
              <a:rPr lang="en-US" sz="3600" b="1" dirty="0" smtClean="0">
                <a:solidFill>
                  <a:srgbClr val="5F5F5F"/>
                </a:solidFill>
                <a:latin typeface="Calibri"/>
                <a:cs typeface="+mn-cs"/>
              </a:rPr>
              <a:t>Integration PaaS</a:t>
            </a:r>
          </a:p>
        </p:txBody>
      </p:sp>
      <p:sp>
        <p:nvSpPr>
          <p:cNvPr id="70" name="TextBox 69"/>
          <p:cNvSpPr txBox="1"/>
          <p:nvPr/>
        </p:nvSpPr>
        <p:spPr>
          <a:xfrm>
            <a:off x="6627812" y="4247346"/>
            <a:ext cx="2467920" cy="646331"/>
          </a:xfrm>
          <a:prstGeom prst="rect">
            <a:avLst/>
          </a:prstGeom>
          <a:noFill/>
        </p:spPr>
        <p:txBody>
          <a:bodyPr wrap="none" rtlCol="0">
            <a:spAutoFit/>
          </a:bodyPr>
          <a:lstStyle/>
          <a:p>
            <a:pPr marL="339725" indent="-339725" fontAlgn="auto">
              <a:spcBef>
                <a:spcPts val="0"/>
              </a:spcBef>
              <a:spcAft>
                <a:spcPts val="1200"/>
              </a:spcAft>
              <a:buClr>
                <a:srgbClr val="FF0000"/>
              </a:buClr>
              <a:buFont typeface="Wingdings" pitchFamily="2" charset="2"/>
              <a:buChar char="ü"/>
            </a:pPr>
            <a:r>
              <a:rPr lang="en-US" sz="3600" b="1" dirty="0" smtClean="0">
                <a:solidFill>
                  <a:srgbClr val="5F5F5F"/>
                </a:solidFill>
                <a:latin typeface="Calibri"/>
                <a:cs typeface="+mn-cs"/>
              </a:rPr>
              <a:t>BPM PaaS</a:t>
            </a:r>
          </a:p>
        </p:txBody>
      </p:sp>
      <p:sp>
        <p:nvSpPr>
          <p:cNvPr id="29" name="Title 7"/>
          <p:cNvSpPr>
            <a:spLocks noGrp="1"/>
          </p:cNvSpPr>
          <p:nvPr>
            <p:ph type="title"/>
          </p:nvPr>
        </p:nvSpPr>
        <p:spPr>
          <a:xfrm>
            <a:off x="1072183" y="220140"/>
            <a:ext cx="10969924" cy="541860"/>
          </a:xfrm>
        </p:spPr>
        <p:txBody>
          <a:bodyPr/>
          <a:lstStyle/>
          <a:p>
            <a:r>
              <a:rPr lang="en-US" dirty="0" smtClean="0"/>
              <a:t>PaaS Market Opportunity</a:t>
            </a:r>
            <a:endParaRPr lang="en-US" dirty="0"/>
          </a:p>
        </p:txBody>
      </p:sp>
      <p:sp>
        <p:nvSpPr>
          <p:cNvPr id="22" name="TextBox 21"/>
          <p:cNvSpPr txBox="1"/>
          <p:nvPr/>
        </p:nvSpPr>
        <p:spPr>
          <a:xfrm>
            <a:off x="2360612" y="6019800"/>
            <a:ext cx="9334500" cy="361950"/>
          </a:xfrm>
          <a:prstGeom prst="rect">
            <a:avLst/>
          </a:prstGeom>
          <a:noFill/>
        </p:spPr>
        <p:txBody>
          <a:bodyPr wrap="none" lIns="0" tIns="0" rIns="0" bIns="0" rtlCol="0">
            <a:noAutofit/>
          </a:bodyPr>
          <a:lstStyle/>
          <a:p>
            <a:pPr fontAlgn="auto">
              <a:lnSpc>
                <a:spcPct val="90000"/>
              </a:lnSpc>
              <a:spcBef>
                <a:spcPts val="0"/>
              </a:spcBef>
              <a:spcAft>
                <a:spcPts val="0"/>
              </a:spcAft>
            </a:pPr>
            <a:r>
              <a:rPr lang="en-US" sz="1400" dirty="0" smtClean="0">
                <a:solidFill>
                  <a:srgbClr val="5F5F5F"/>
                </a:solidFill>
                <a:latin typeface="Calibri"/>
                <a:cs typeface="+mn-cs"/>
              </a:rPr>
              <a:t>Source: </a:t>
            </a:r>
            <a:r>
              <a:rPr lang="en-US" sz="1400" dirty="0" smtClean="0">
                <a:solidFill>
                  <a:srgbClr val="5F5F5F"/>
                </a:solidFill>
              </a:rPr>
              <a:t>IDC: New IDC Worldwide Public Platform as a Service Forecast Shows Market Will Grow to Over $14 Billion in 2017, Nov 2013</a:t>
            </a:r>
          </a:p>
          <a:p>
            <a:pPr marL="0" lvl="1">
              <a:lnSpc>
                <a:spcPct val="90000"/>
              </a:lnSpc>
            </a:pPr>
            <a:r>
              <a:rPr lang="en-US" sz="1400" dirty="0" smtClean="0"/>
              <a:t>Forrester: The Public Cloud Market Is Now In </a:t>
            </a:r>
            <a:r>
              <a:rPr lang="en-US" sz="1400" dirty="0" err="1" smtClean="0"/>
              <a:t>Hypergrowth</a:t>
            </a:r>
            <a:r>
              <a:rPr lang="en-US" sz="1400" dirty="0" smtClean="0"/>
              <a:t>, April 24, 2014</a:t>
            </a:r>
            <a:endParaRPr lang="en-US" sz="2300" dirty="0" smtClean="0"/>
          </a:p>
          <a:p>
            <a:pPr fontAlgn="auto">
              <a:lnSpc>
                <a:spcPct val="90000"/>
              </a:lnSpc>
              <a:spcBef>
                <a:spcPts val="0"/>
              </a:spcBef>
              <a:spcAft>
                <a:spcPts val="0"/>
              </a:spcAft>
            </a:pPr>
            <a:endParaRPr lang="en-US" sz="1400" dirty="0" smtClean="0">
              <a:solidFill>
                <a:srgbClr val="5F5F5F"/>
              </a:solidFill>
            </a:endParaRPr>
          </a:p>
        </p:txBody>
      </p:sp>
    </p:spTree>
    <p:extLst>
      <p:ext uri="{BB962C8B-B14F-4D97-AF65-F5344CB8AC3E}">
        <p14:creationId xmlns:p14="http://schemas.microsoft.com/office/powerpoint/2010/main" xmlns="" val="15771674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68">
                                            <p:txEl>
                                              <p:pRg st="0" end="0"/>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1000"/>
                                  </p:stCondLst>
                                  <p:childTnLst>
                                    <p:set>
                                      <p:cBhvr>
                                        <p:cTn id="24" dur="1" fill="hold">
                                          <p:stCondLst>
                                            <p:cond delay="0"/>
                                          </p:stCondLst>
                                        </p:cTn>
                                        <p:tgtEl>
                                          <p:spTgt spid="69">
                                            <p:txEl>
                                              <p:pRg st="0" end="0"/>
                                            </p:txEl>
                                          </p:spTgt>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1000"/>
                                  </p:stCondLst>
                                  <p:childTnLst>
                                    <p:set>
                                      <p:cBhvr>
                                        <p:cTn id="27"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7" grpId="0" build="allAtOnce"/>
      <p:bldP spid="68" grpId="0" build="allAtOnce"/>
      <p:bldP spid="69" grpId="0" build="allAtOnce"/>
      <p:bldP spid="70"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srgbClr val="5F5F5F">
                    <a:lumMod val="60000"/>
                    <a:lumOff val="40000"/>
                  </a:srgbClr>
                </a:solidFill>
              </a:rPr>
              <a:t>Oracle Confidential – Internal/Restricted/Highly Restricted</a:t>
            </a:r>
            <a:endParaRPr lang="en-US" dirty="0">
              <a:solidFill>
                <a:srgbClr val="5F5F5F">
                  <a:lumMod val="60000"/>
                  <a:lumOff val="40000"/>
                </a:srgbClr>
              </a:solidFill>
            </a:endParaRPr>
          </a:p>
        </p:txBody>
      </p:sp>
      <p:sp>
        <p:nvSpPr>
          <p:cNvPr id="4" name="Slide Number Placeholder 3"/>
          <p:cNvSpPr>
            <a:spLocks noGrp="1"/>
          </p:cNvSpPr>
          <p:nvPr>
            <p:ph type="sldNum" sz="quarter" idx="12"/>
          </p:nvPr>
        </p:nvSpPr>
        <p:spPr/>
        <p:txBody>
          <a:bodyPr/>
          <a:lstStyle/>
          <a:p>
            <a:fld id="{C51EAA63-D034-42AE-91FA-B13B9518C7BE}" type="slidenum">
              <a:rPr lang="en-US" smtClean="0">
                <a:solidFill>
                  <a:srgbClr val="5F5F5F">
                    <a:lumMod val="60000"/>
                    <a:lumOff val="40000"/>
                  </a:srgbClr>
                </a:solidFill>
              </a:rPr>
              <a:pPr/>
              <a:t>8</a:t>
            </a:fld>
            <a:endParaRPr lang="en-US" dirty="0">
              <a:solidFill>
                <a:srgbClr val="5F5F5F">
                  <a:lumMod val="60000"/>
                  <a:lumOff val="40000"/>
                </a:srgbClr>
              </a:solidFill>
            </a:endParaRPr>
          </a:p>
        </p:txBody>
      </p:sp>
      <p:sp>
        <p:nvSpPr>
          <p:cNvPr id="2" name="Title 1"/>
          <p:cNvSpPr>
            <a:spLocks noGrp="1"/>
          </p:cNvSpPr>
          <p:nvPr>
            <p:ph type="title" idx="4294967295"/>
          </p:nvPr>
        </p:nvSpPr>
        <p:spPr>
          <a:xfrm>
            <a:off x="0" y="406400"/>
            <a:ext cx="11125200" cy="889000"/>
          </a:xfrm>
        </p:spPr>
        <p:txBody>
          <a:bodyPr/>
          <a:lstStyle/>
          <a:p>
            <a:r>
              <a:rPr lang="en-US" dirty="0" smtClean="0"/>
              <a:t> </a:t>
            </a:r>
            <a:endParaRPr lang="en-US" dirty="0"/>
          </a:p>
        </p:txBody>
      </p:sp>
      <p:grpSp>
        <p:nvGrpSpPr>
          <p:cNvPr id="8" name="Group 8"/>
          <p:cNvGrpSpPr/>
          <p:nvPr/>
        </p:nvGrpSpPr>
        <p:grpSpPr>
          <a:xfrm>
            <a:off x="531812" y="873532"/>
            <a:ext cx="10971211" cy="5222468"/>
            <a:chOff x="531812" y="1110640"/>
            <a:chExt cx="10971211" cy="5222468"/>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5813" y="1110640"/>
              <a:ext cx="5637210" cy="306717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1412" y="1263040"/>
              <a:ext cx="9318367" cy="50700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1812" y="4158640"/>
              <a:ext cx="3972654" cy="2161498"/>
            </a:xfrm>
            <a:prstGeom prst="rect">
              <a:avLst/>
            </a:prstGeom>
          </p:spPr>
        </p:pic>
      </p:grpSp>
      <p:sp>
        <p:nvSpPr>
          <p:cNvPr id="10" name="Rectangle 9"/>
          <p:cNvSpPr/>
          <p:nvPr/>
        </p:nvSpPr>
        <p:spPr bwMode="gray">
          <a:xfrm>
            <a:off x="920294" y="1293431"/>
            <a:ext cx="1708453" cy="1323439"/>
          </a:xfrm>
          <a:prstGeom prst="rect">
            <a:avLst/>
          </a:prstGeom>
        </p:spPr>
        <p:txBody>
          <a:bodyPr wrap="square" lIns="0" tIns="0" rIns="0" bIns="0" anchor="ctr">
            <a:noAutofit/>
          </a:bodyPr>
          <a:lstStyle/>
          <a:p>
            <a:pPr fontAlgn="auto">
              <a:spcBef>
                <a:spcPts val="0"/>
              </a:spcBef>
              <a:spcAft>
                <a:spcPts val="0"/>
              </a:spcAft>
            </a:pPr>
            <a:r>
              <a:rPr lang="en-US" sz="8800" b="1" dirty="0" smtClean="0">
                <a:solidFill>
                  <a:srgbClr val="8A133B"/>
                </a:solidFill>
                <a:latin typeface="Calibri"/>
                <a:cs typeface="+mn-cs"/>
              </a:rPr>
              <a:t>88</a:t>
            </a:r>
            <a:r>
              <a:rPr lang="en-US" sz="4400" dirty="0" smtClean="0">
                <a:solidFill>
                  <a:srgbClr val="8A133B"/>
                </a:solidFill>
                <a:latin typeface="Calibri"/>
                <a:cs typeface="+mn-cs"/>
              </a:rPr>
              <a:t>%</a:t>
            </a:r>
            <a:endParaRPr lang="en-US" sz="11500" dirty="0">
              <a:solidFill>
                <a:srgbClr val="8A133B"/>
              </a:solidFill>
              <a:latin typeface="Calibri"/>
              <a:cs typeface="+mn-cs"/>
            </a:endParaRPr>
          </a:p>
        </p:txBody>
      </p:sp>
      <p:sp>
        <p:nvSpPr>
          <p:cNvPr id="14" name="Rectangle 13"/>
          <p:cNvSpPr/>
          <p:nvPr/>
        </p:nvSpPr>
        <p:spPr bwMode="gray">
          <a:xfrm>
            <a:off x="4901483" y="2834133"/>
            <a:ext cx="1708453" cy="1323439"/>
          </a:xfrm>
          <a:prstGeom prst="rect">
            <a:avLst/>
          </a:prstGeom>
        </p:spPr>
        <p:txBody>
          <a:bodyPr wrap="square" lIns="0" tIns="0" rIns="0" bIns="0" anchor="ctr">
            <a:noAutofit/>
          </a:bodyPr>
          <a:lstStyle/>
          <a:p>
            <a:pPr fontAlgn="auto">
              <a:spcBef>
                <a:spcPts val="0"/>
              </a:spcBef>
              <a:spcAft>
                <a:spcPts val="0"/>
              </a:spcAft>
            </a:pPr>
            <a:r>
              <a:rPr lang="en-US" sz="8800" b="1" dirty="0" smtClean="0">
                <a:solidFill>
                  <a:srgbClr val="FF0000"/>
                </a:solidFill>
                <a:latin typeface="Calibri"/>
                <a:cs typeface="+mn-cs"/>
              </a:rPr>
              <a:t>89</a:t>
            </a:r>
            <a:r>
              <a:rPr lang="en-US" sz="4400" dirty="0" smtClean="0">
                <a:solidFill>
                  <a:srgbClr val="FF0000"/>
                </a:solidFill>
                <a:latin typeface="Calibri"/>
                <a:cs typeface="+mn-cs"/>
              </a:rPr>
              <a:t>%</a:t>
            </a:r>
            <a:endParaRPr lang="en-US" sz="11500" dirty="0">
              <a:solidFill>
                <a:srgbClr val="FF0000"/>
              </a:solidFill>
              <a:latin typeface="Calibri"/>
              <a:cs typeface="+mn-cs"/>
            </a:endParaRPr>
          </a:p>
        </p:txBody>
      </p:sp>
      <p:sp>
        <p:nvSpPr>
          <p:cNvPr id="15" name="TextBox 14"/>
          <p:cNvSpPr txBox="1"/>
          <p:nvPr/>
        </p:nvSpPr>
        <p:spPr>
          <a:xfrm>
            <a:off x="4233796" y="3983278"/>
            <a:ext cx="3043826" cy="400832"/>
          </a:xfrm>
          <a:prstGeom prst="rect">
            <a:avLst/>
          </a:prstGeom>
          <a:noFill/>
        </p:spPr>
        <p:txBody>
          <a:bodyPr wrap="none" lIns="0" tIns="0" rIns="0" bIns="0" rtlCol="0">
            <a:noAutofit/>
          </a:bodyPr>
          <a:lstStyle/>
          <a:p>
            <a:pPr fontAlgn="auto">
              <a:lnSpc>
                <a:spcPct val="90000"/>
              </a:lnSpc>
              <a:spcBef>
                <a:spcPts val="0"/>
              </a:spcBef>
              <a:spcAft>
                <a:spcPts val="0"/>
              </a:spcAft>
            </a:pPr>
            <a:r>
              <a:rPr lang="en-US" sz="2400" b="1" dirty="0" smtClean="0">
                <a:solidFill>
                  <a:srgbClr val="FF0000"/>
                </a:solidFill>
                <a:latin typeface="Calibri"/>
                <a:cs typeface="+mn-cs"/>
              </a:rPr>
              <a:t>Greater Business Agility</a:t>
            </a:r>
            <a:endParaRPr lang="en-US" sz="2400" b="1" dirty="0">
              <a:solidFill>
                <a:srgbClr val="FF0000"/>
              </a:solidFill>
              <a:latin typeface="Calibri"/>
              <a:cs typeface="+mn-cs"/>
            </a:endParaRPr>
          </a:p>
        </p:txBody>
      </p:sp>
      <p:sp>
        <p:nvSpPr>
          <p:cNvPr id="16" name="TextBox 15"/>
          <p:cNvSpPr txBox="1"/>
          <p:nvPr/>
        </p:nvSpPr>
        <p:spPr>
          <a:xfrm>
            <a:off x="252607" y="2469715"/>
            <a:ext cx="3043826" cy="400832"/>
          </a:xfrm>
          <a:prstGeom prst="rect">
            <a:avLst/>
          </a:prstGeom>
          <a:noFill/>
        </p:spPr>
        <p:txBody>
          <a:bodyPr wrap="none" lIns="0" tIns="0" rIns="0" bIns="0" rtlCol="0">
            <a:noAutofit/>
          </a:bodyPr>
          <a:lstStyle/>
          <a:p>
            <a:pPr fontAlgn="auto">
              <a:lnSpc>
                <a:spcPct val="90000"/>
              </a:lnSpc>
              <a:spcBef>
                <a:spcPts val="0"/>
              </a:spcBef>
              <a:spcAft>
                <a:spcPts val="0"/>
              </a:spcAft>
            </a:pPr>
            <a:r>
              <a:rPr lang="en-US" sz="2400" b="1" dirty="0" smtClean="0">
                <a:solidFill>
                  <a:srgbClr val="8A133B"/>
                </a:solidFill>
                <a:latin typeface="Calibri"/>
                <a:cs typeface="+mn-cs"/>
              </a:rPr>
              <a:t>Better Use of Resources</a:t>
            </a:r>
            <a:endParaRPr lang="en-US" sz="2400" b="1" dirty="0">
              <a:solidFill>
                <a:srgbClr val="8A133B"/>
              </a:solidFill>
              <a:latin typeface="Calibri"/>
              <a:cs typeface="+mn-cs"/>
            </a:endParaRPr>
          </a:p>
        </p:txBody>
      </p:sp>
      <p:sp>
        <p:nvSpPr>
          <p:cNvPr id="19" name="Rectangle 18"/>
          <p:cNvSpPr/>
          <p:nvPr/>
        </p:nvSpPr>
        <p:spPr bwMode="gray">
          <a:xfrm>
            <a:off x="1847219" y="4264187"/>
            <a:ext cx="1708453" cy="1323439"/>
          </a:xfrm>
          <a:prstGeom prst="rect">
            <a:avLst/>
          </a:prstGeom>
        </p:spPr>
        <p:txBody>
          <a:bodyPr wrap="square" lIns="0" tIns="0" rIns="0" bIns="0" anchor="ctr">
            <a:noAutofit/>
          </a:bodyPr>
          <a:lstStyle/>
          <a:p>
            <a:pPr fontAlgn="auto">
              <a:spcBef>
                <a:spcPts val="0"/>
              </a:spcBef>
              <a:spcAft>
                <a:spcPts val="0"/>
              </a:spcAft>
            </a:pPr>
            <a:r>
              <a:rPr lang="en-US" sz="8800" b="1" dirty="0" smtClean="0">
                <a:solidFill>
                  <a:srgbClr val="FF7700"/>
                </a:solidFill>
                <a:latin typeface="Calibri"/>
                <a:cs typeface="+mn-cs"/>
              </a:rPr>
              <a:t>87</a:t>
            </a:r>
            <a:r>
              <a:rPr lang="en-US" sz="4400" dirty="0" smtClean="0">
                <a:solidFill>
                  <a:srgbClr val="FF7700"/>
                </a:solidFill>
                <a:latin typeface="Calibri"/>
                <a:cs typeface="+mn-cs"/>
              </a:rPr>
              <a:t>%</a:t>
            </a:r>
            <a:endParaRPr lang="en-US" sz="11500" dirty="0">
              <a:solidFill>
                <a:srgbClr val="FF7700"/>
              </a:solidFill>
              <a:latin typeface="Calibri"/>
              <a:cs typeface="+mn-cs"/>
            </a:endParaRPr>
          </a:p>
        </p:txBody>
      </p:sp>
      <p:sp>
        <p:nvSpPr>
          <p:cNvPr id="20" name="TextBox 19"/>
          <p:cNvSpPr txBox="1"/>
          <p:nvPr/>
        </p:nvSpPr>
        <p:spPr>
          <a:xfrm>
            <a:off x="1179532" y="5413332"/>
            <a:ext cx="3043826" cy="649266"/>
          </a:xfrm>
          <a:prstGeom prst="rect">
            <a:avLst/>
          </a:prstGeom>
          <a:noFill/>
        </p:spPr>
        <p:txBody>
          <a:bodyPr wrap="none" lIns="0" tIns="0" rIns="0" bIns="0" rtlCol="0">
            <a:noAutofit/>
          </a:bodyPr>
          <a:lstStyle/>
          <a:p>
            <a:pPr fontAlgn="auto">
              <a:lnSpc>
                <a:spcPct val="90000"/>
              </a:lnSpc>
              <a:spcBef>
                <a:spcPts val="0"/>
              </a:spcBef>
              <a:spcAft>
                <a:spcPts val="0"/>
              </a:spcAft>
            </a:pPr>
            <a:r>
              <a:rPr lang="en-US" sz="2400" b="1" dirty="0" smtClean="0">
                <a:solidFill>
                  <a:srgbClr val="FF7700"/>
                </a:solidFill>
                <a:latin typeface="Calibri"/>
                <a:cs typeface="+mn-cs"/>
              </a:rPr>
              <a:t>Rapid implementation of </a:t>
            </a:r>
          </a:p>
          <a:p>
            <a:pPr fontAlgn="auto">
              <a:lnSpc>
                <a:spcPct val="90000"/>
              </a:lnSpc>
              <a:spcBef>
                <a:spcPts val="0"/>
              </a:spcBef>
              <a:spcAft>
                <a:spcPts val="0"/>
              </a:spcAft>
            </a:pPr>
            <a:r>
              <a:rPr lang="en-US" sz="2400" b="1" dirty="0" smtClean="0">
                <a:solidFill>
                  <a:srgbClr val="FF7700"/>
                </a:solidFill>
                <a:latin typeface="Calibri"/>
                <a:cs typeface="+mn-cs"/>
              </a:rPr>
              <a:t>Business Models</a:t>
            </a:r>
            <a:endParaRPr lang="en-US" sz="2400" b="1" dirty="0">
              <a:solidFill>
                <a:srgbClr val="FF7700"/>
              </a:solidFill>
              <a:latin typeface="Calibri"/>
              <a:cs typeface="+mn-cs"/>
            </a:endParaRPr>
          </a:p>
        </p:txBody>
      </p:sp>
      <p:sp>
        <p:nvSpPr>
          <p:cNvPr id="21" name="Rectangle 20"/>
          <p:cNvSpPr/>
          <p:nvPr/>
        </p:nvSpPr>
        <p:spPr bwMode="gray">
          <a:xfrm>
            <a:off x="7999587" y="1422866"/>
            <a:ext cx="1708453" cy="1323439"/>
          </a:xfrm>
          <a:prstGeom prst="rect">
            <a:avLst/>
          </a:prstGeom>
        </p:spPr>
        <p:txBody>
          <a:bodyPr wrap="square" lIns="0" tIns="0" rIns="0" bIns="0" anchor="ctr">
            <a:noAutofit/>
          </a:bodyPr>
          <a:lstStyle/>
          <a:p>
            <a:pPr fontAlgn="auto">
              <a:spcBef>
                <a:spcPts val="0"/>
              </a:spcBef>
              <a:spcAft>
                <a:spcPts val="0"/>
              </a:spcAft>
            </a:pPr>
            <a:r>
              <a:rPr lang="en-US" sz="8800" b="1" dirty="0" smtClean="0">
                <a:solidFill>
                  <a:srgbClr val="FF7700"/>
                </a:solidFill>
                <a:latin typeface="Calibri"/>
                <a:cs typeface="+mn-cs"/>
              </a:rPr>
              <a:t>87</a:t>
            </a:r>
            <a:r>
              <a:rPr lang="en-US" sz="4400" dirty="0" smtClean="0">
                <a:solidFill>
                  <a:srgbClr val="FF7700"/>
                </a:solidFill>
                <a:latin typeface="Calibri"/>
                <a:cs typeface="+mn-cs"/>
              </a:rPr>
              <a:t>%</a:t>
            </a:r>
            <a:endParaRPr lang="en-US" sz="11500" dirty="0">
              <a:solidFill>
                <a:srgbClr val="FF7700"/>
              </a:solidFill>
              <a:latin typeface="Calibri"/>
              <a:cs typeface="+mn-cs"/>
            </a:endParaRPr>
          </a:p>
        </p:txBody>
      </p:sp>
      <p:sp>
        <p:nvSpPr>
          <p:cNvPr id="22" name="TextBox 21"/>
          <p:cNvSpPr txBox="1"/>
          <p:nvPr/>
        </p:nvSpPr>
        <p:spPr>
          <a:xfrm>
            <a:off x="7331900" y="2572011"/>
            <a:ext cx="2914393" cy="359079"/>
          </a:xfrm>
          <a:prstGeom prst="rect">
            <a:avLst/>
          </a:prstGeom>
          <a:noFill/>
        </p:spPr>
        <p:txBody>
          <a:bodyPr wrap="none" lIns="0" tIns="0" rIns="0" bIns="0" rtlCol="0">
            <a:noAutofit/>
          </a:bodyPr>
          <a:lstStyle/>
          <a:p>
            <a:pPr fontAlgn="auto">
              <a:lnSpc>
                <a:spcPct val="90000"/>
              </a:lnSpc>
              <a:spcBef>
                <a:spcPts val="0"/>
              </a:spcBef>
              <a:spcAft>
                <a:spcPts val="0"/>
              </a:spcAft>
            </a:pPr>
            <a:r>
              <a:rPr lang="en-US" sz="2400" b="1" dirty="0" smtClean="0">
                <a:solidFill>
                  <a:srgbClr val="FF7700"/>
                </a:solidFill>
                <a:latin typeface="Calibri"/>
                <a:cs typeface="+mn-cs"/>
              </a:rPr>
              <a:t>Lower Capital Expense</a:t>
            </a:r>
            <a:endParaRPr lang="en-US" sz="2400" b="1" dirty="0">
              <a:solidFill>
                <a:srgbClr val="FF7700"/>
              </a:solidFill>
              <a:latin typeface="Calibri"/>
              <a:cs typeface="+mn-cs"/>
            </a:endParaRPr>
          </a:p>
        </p:txBody>
      </p:sp>
      <p:sp>
        <p:nvSpPr>
          <p:cNvPr id="23" name="Rectangle 22"/>
          <p:cNvSpPr/>
          <p:nvPr/>
        </p:nvSpPr>
        <p:spPr bwMode="gray">
          <a:xfrm>
            <a:off x="9389974" y="4341430"/>
            <a:ext cx="1708453" cy="1323439"/>
          </a:xfrm>
          <a:prstGeom prst="rect">
            <a:avLst/>
          </a:prstGeom>
        </p:spPr>
        <p:txBody>
          <a:bodyPr wrap="square" lIns="0" tIns="0" rIns="0" bIns="0" anchor="ctr">
            <a:noAutofit/>
          </a:bodyPr>
          <a:lstStyle/>
          <a:p>
            <a:pPr fontAlgn="auto">
              <a:spcBef>
                <a:spcPts val="0"/>
              </a:spcBef>
              <a:spcAft>
                <a:spcPts val="0"/>
              </a:spcAft>
            </a:pPr>
            <a:r>
              <a:rPr lang="en-US" sz="8800" b="1" dirty="0" smtClean="0">
                <a:solidFill>
                  <a:srgbClr val="5F5F5F"/>
                </a:solidFill>
                <a:latin typeface="Calibri"/>
                <a:cs typeface="+mn-cs"/>
              </a:rPr>
              <a:t>81</a:t>
            </a:r>
            <a:r>
              <a:rPr lang="en-US" sz="4400" dirty="0" smtClean="0">
                <a:solidFill>
                  <a:srgbClr val="5F5F5F"/>
                </a:solidFill>
                <a:latin typeface="Calibri"/>
                <a:cs typeface="+mn-cs"/>
              </a:rPr>
              <a:t>%</a:t>
            </a:r>
            <a:endParaRPr lang="en-US" sz="11500" dirty="0">
              <a:solidFill>
                <a:srgbClr val="5F5F5F"/>
              </a:solidFill>
              <a:latin typeface="Calibri"/>
              <a:cs typeface="+mn-cs"/>
            </a:endParaRPr>
          </a:p>
        </p:txBody>
      </p:sp>
      <p:sp>
        <p:nvSpPr>
          <p:cNvPr id="24" name="TextBox 23"/>
          <p:cNvSpPr txBox="1"/>
          <p:nvPr/>
        </p:nvSpPr>
        <p:spPr>
          <a:xfrm>
            <a:off x="8722286" y="5490575"/>
            <a:ext cx="3177439" cy="649266"/>
          </a:xfrm>
          <a:prstGeom prst="rect">
            <a:avLst/>
          </a:prstGeom>
          <a:noFill/>
        </p:spPr>
        <p:txBody>
          <a:bodyPr wrap="none" lIns="0" tIns="0" rIns="0" bIns="0" rtlCol="0">
            <a:noAutofit/>
          </a:bodyPr>
          <a:lstStyle/>
          <a:p>
            <a:pPr fontAlgn="auto">
              <a:lnSpc>
                <a:spcPct val="90000"/>
              </a:lnSpc>
              <a:spcBef>
                <a:spcPts val="0"/>
              </a:spcBef>
              <a:spcAft>
                <a:spcPts val="0"/>
              </a:spcAft>
            </a:pPr>
            <a:r>
              <a:rPr lang="en-US" sz="2400" b="1" dirty="0" smtClean="0">
                <a:solidFill>
                  <a:srgbClr val="5F5F5F"/>
                </a:solidFill>
                <a:latin typeface="Calibri"/>
                <a:cs typeface="+mn-cs"/>
              </a:rPr>
              <a:t>Fewer Operational Issues</a:t>
            </a:r>
            <a:endParaRPr lang="en-US" sz="2400" b="1" dirty="0">
              <a:solidFill>
                <a:srgbClr val="5F5F5F"/>
              </a:solidFill>
              <a:latin typeface="Calibri"/>
              <a:cs typeface="+mn-cs"/>
            </a:endParaRPr>
          </a:p>
        </p:txBody>
      </p:sp>
      <p:sp>
        <p:nvSpPr>
          <p:cNvPr id="25" name="TextBox 24"/>
          <p:cNvSpPr txBox="1"/>
          <p:nvPr/>
        </p:nvSpPr>
        <p:spPr>
          <a:xfrm>
            <a:off x="2400300" y="6201166"/>
            <a:ext cx="9334500" cy="361950"/>
          </a:xfrm>
          <a:prstGeom prst="rect">
            <a:avLst/>
          </a:prstGeom>
          <a:noFill/>
        </p:spPr>
        <p:txBody>
          <a:bodyPr wrap="none" lIns="0" tIns="0" rIns="0" bIns="0" rtlCol="0">
            <a:noAutofit/>
          </a:bodyPr>
          <a:lstStyle/>
          <a:p>
            <a:pPr fontAlgn="auto">
              <a:lnSpc>
                <a:spcPct val="90000"/>
              </a:lnSpc>
              <a:spcBef>
                <a:spcPts val="0"/>
              </a:spcBef>
              <a:spcAft>
                <a:spcPts val="0"/>
              </a:spcAft>
            </a:pPr>
            <a:r>
              <a:rPr lang="en-US" sz="1400" dirty="0" smtClean="0">
                <a:solidFill>
                  <a:srgbClr val="5F5F5F"/>
                </a:solidFill>
                <a:latin typeface="Calibri"/>
                <a:cs typeface="+mn-cs"/>
              </a:rPr>
              <a:t>Source: Computerworld Strategic Marketing Services, February-March 2014 Cloud Survey</a:t>
            </a:r>
            <a:endParaRPr lang="en-US" sz="1400" dirty="0" smtClean="0">
              <a:solidFill>
                <a:srgbClr val="5F5F5F"/>
              </a:solidFill>
              <a:latin typeface="Calibri"/>
              <a:cs typeface="+mn-cs"/>
              <a:hlinkClick r:id="rId5"/>
            </a:endParaRPr>
          </a:p>
        </p:txBody>
      </p:sp>
      <p:sp>
        <p:nvSpPr>
          <p:cNvPr id="26" name="Title 7"/>
          <p:cNvSpPr txBox="1">
            <a:spLocks/>
          </p:cNvSpPr>
          <p:nvPr/>
        </p:nvSpPr>
        <p:spPr>
          <a:xfrm>
            <a:off x="989012" y="296340"/>
            <a:ext cx="10969924" cy="541860"/>
          </a:xfrm>
          <a:prstGeom prst="rect">
            <a:avLst/>
          </a:prstGeom>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dirty="0" smtClean="0">
                <a:latin typeface="+mj-lt"/>
                <a:ea typeface="+mj-ea"/>
                <a:cs typeface="+mj-cs"/>
              </a:rPr>
              <a:t>The PaaS  </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Promise</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Text Placeholder 3"/>
          <p:cNvSpPr txBox="1">
            <a:spLocks/>
          </p:cNvSpPr>
          <p:nvPr/>
        </p:nvSpPr>
        <p:spPr bwMode="auto">
          <a:xfrm>
            <a:off x="1072183" y="864288"/>
            <a:ext cx="10969943" cy="4064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l" defTabSz="914400" rtl="0" eaLnBrk="0" fontAlgn="base" latinLnBrk="0" hangingPunct="0">
              <a:lnSpc>
                <a:spcPct val="90000"/>
              </a:lnSpc>
              <a:spcBef>
                <a:spcPts val="1200"/>
              </a:spcBef>
              <a:spcAft>
                <a:spcPts val="0"/>
              </a:spcAft>
              <a:buClr>
                <a:srgbClr val="9F9F9F"/>
              </a:buClr>
              <a:buSzTx/>
              <a:buFontTx/>
              <a:buNone/>
              <a:tabLst/>
              <a:defRPr/>
            </a:pPr>
            <a:r>
              <a:rPr kumimoji="0" lang="en-US" sz="2700" b="0" i="0" u="none" strike="noStrike" kern="1200" cap="none" spc="0" normalizeH="0" baseline="0" noProof="0" dirty="0" smtClean="0">
                <a:ln>
                  <a:noFill/>
                </a:ln>
                <a:solidFill>
                  <a:schemeClr val="accent1"/>
                </a:solidFill>
                <a:effectLst/>
                <a:uLnTx/>
                <a:uFillTx/>
                <a:latin typeface="+mn-lt"/>
                <a:ea typeface="+mn-ea"/>
                <a:cs typeface="+mn-cs"/>
              </a:rPr>
              <a:t>How important are the following perceived benefits to your organization?</a:t>
            </a:r>
          </a:p>
          <a:p>
            <a:pPr marL="0" marR="0" lvl="0" indent="0" algn="l" defTabSz="914400" rtl="0" eaLnBrk="0" fontAlgn="base" latinLnBrk="0" hangingPunct="0">
              <a:lnSpc>
                <a:spcPct val="90000"/>
              </a:lnSpc>
              <a:spcBef>
                <a:spcPts val="1200"/>
              </a:spcBef>
              <a:spcAft>
                <a:spcPts val="0"/>
              </a:spcAft>
              <a:buClr>
                <a:srgbClr val="9F9F9F"/>
              </a:buClr>
              <a:buSzTx/>
              <a:buFontTx/>
              <a:buNone/>
              <a:tabLst/>
              <a:defRPr/>
            </a:pPr>
            <a:endParaRPr kumimoji="0" lang="en-US" sz="27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xmlns="" val="4114511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Program Agenda</a:t>
            </a:r>
            <a:endParaRPr lang="en-US"/>
          </a:p>
        </p:txBody>
      </p:sp>
      <p:sp>
        <p:nvSpPr>
          <p:cNvPr id="3" name="Content Placeholder 2"/>
          <p:cNvSpPr>
            <a:spLocks noGrp="1"/>
          </p:cNvSpPr>
          <p:nvPr>
            <p:ph idx="13"/>
          </p:nvPr>
        </p:nvSpPr>
        <p:spPr/>
        <p:txBody>
          <a:bodyPr/>
          <a:lstStyle/>
          <a:p>
            <a:r>
              <a:rPr lang="en-US" dirty="0" smtClean="0">
                <a:solidFill>
                  <a:schemeClr val="bg1">
                    <a:lumMod val="75000"/>
                  </a:schemeClr>
                </a:solidFill>
              </a:rPr>
              <a:t>The Push to Cloud</a:t>
            </a:r>
          </a:p>
          <a:p>
            <a:r>
              <a:rPr lang="en-US" dirty="0" smtClean="0"/>
              <a:t>The IDE Question</a:t>
            </a:r>
          </a:p>
          <a:p>
            <a:r>
              <a:rPr lang="en-US" dirty="0" smtClean="0">
                <a:solidFill>
                  <a:schemeClr val="bg1">
                    <a:lumMod val="75000"/>
                  </a:schemeClr>
                </a:solidFill>
              </a:rPr>
              <a:t>What Oracle is Doing</a:t>
            </a:r>
          </a:p>
        </p:txBody>
      </p:sp>
      <p:sp>
        <p:nvSpPr>
          <p:cNvPr id="6" name="Pentagon 5"/>
          <p:cNvSpPr/>
          <p:nvPr/>
        </p:nvSpPr>
        <p:spPr>
          <a:xfrm>
            <a:off x="2186329" y="1981200"/>
            <a:ext cx="457200" cy="320040"/>
          </a:xfrm>
          <a:prstGeom prst="homePlate">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2</a:t>
            </a:r>
          </a:p>
        </p:txBody>
      </p:sp>
      <p:sp>
        <p:nvSpPr>
          <p:cNvPr id="17" name="Pentagon 16"/>
          <p:cNvSpPr/>
          <p:nvPr/>
        </p:nvSpPr>
        <p:spPr>
          <a:xfrm>
            <a:off x="2186329" y="3373754"/>
            <a:ext cx="457200" cy="320040"/>
          </a:xfrm>
          <a:prstGeom prst="homePlate">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3</a:t>
            </a:r>
          </a:p>
        </p:txBody>
      </p:sp>
      <p:sp>
        <p:nvSpPr>
          <p:cNvPr id="5" name="Slide Number Placeholder 4"/>
          <p:cNvSpPr>
            <a:spLocks noGrp="1"/>
          </p:cNvSpPr>
          <p:nvPr>
            <p:ph type="sldNum" sz="quarter" idx="12"/>
          </p:nvPr>
        </p:nvSpPr>
        <p:spPr/>
        <p:txBody>
          <a:bodyPr/>
          <a:lstStyle/>
          <a:p>
            <a:fld id="{C51EAA63-D034-42AE-91FA-B13B9518C7BE}" type="slidenum">
              <a:rPr lang="en-US" smtClean="0"/>
              <a:pPr/>
              <a:t>9</a:t>
            </a:fld>
            <a:endParaRPr lang="en-US"/>
          </a:p>
        </p:txBody>
      </p:sp>
    </p:spTree>
    <p:extLst>
      <p:ext uri="{BB962C8B-B14F-4D97-AF65-F5344CB8AC3E}">
        <p14:creationId xmlns="" xmlns:p14="http://schemas.microsoft.com/office/powerpoint/2010/main" val="15317233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_16x9_2014-v1">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_16x9_2014-0714" id="{B99EDEF2-DFB1-4D3C-8A0D-D03344A8CC6A}" vid="{B91F7714-C332-46B1-A675-377F1E7D7271}"/>
    </a:ext>
  </a:extLst>
</a:theme>
</file>

<file path=ppt/theme/theme2.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Java_16x9_2014-v1.potx</Template>
  <TotalTime>8110</TotalTime>
  <Words>1819</Words>
  <Application>Microsoft Office PowerPoint</Application>
  <PresentationFormat>Custom</PresentationFormat>
  <Paragraphs>292</Paragraphs>
  <Slides>26</Slides>
  <Notes>13</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Java_16x9_2014-v1</vt:lpstr>
      <vt:lpstr>Slide 1</vt:lpstr>
      <vt:lpstr>Coding in the Cloud</vt:lpstr>
      <vt:lpstr>Slide 3</vt:lpstr>
      <vt:lpstr>Program Agenda</vt:lpstr>
      <vt:lpstr>Program Agenda</vt:lpstr>
      <vt:lpstr>Public Cloud Forecast</vt:lpstr>
      <vt:lpstr>PaaS Market Opportunity</vt:lpstr>
      <vt:lpstr> </vt:lpstr>
      <vt:lpstr>Program Agenda</vt:lpstr>
      <vt:lpstr>Proliferation of Web IDEs</vt:lpstr>
      <vt:lpstr>But, What About….</vt:lpstr>
      <vt:lpstr>First (Mis)steps</vt:lpstr>
      <vt:lpstr>Managed Systems (PaaS/SaaS)</vt:lpstr>
      <vt:lpstr>Combination with Developer Services</vt:lpstr>
      <vt:lpstr>Combination with Your Source Forge</vt:lpstr>
      <vt:lpstr>Configuration Management</vt:lpstr>
      <vt:lpstr>Configuration Management Challenges</vt:lpstr>
      <vt:lpstr>Who Is Well Positioned to Deliver?</vt:lpstr>
      <vt:lpstr>Program Agenda</vt:lpstr>
      <vt:lpstr>Oracle Cloud: Platform as a Service</vt:lpstr>
      <vt:lpstr>Java Cloud: Key Features </vt:lpstr>
      <vt:lpstr>Developer Cloud: Key Features</vt:lpstr>
      <vt:lpstr>What’s Next – Coding in the Cloud For JavaScript Developers</vt:lpstr>
      <vt:lpstr>What’s Next – Coding in the Cloud For Java Developers</vt:lpstr>
      <vt:lpstr>Slide 25</vt:lpstr>
      <vt:lpstr>Slide 26</vt:lpstr>
    </vt:vector>
  </TitlesOfParts>
  <Company>Oracle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The Presentation Company</dc:creator>
  <cp:lastModifiedBy>brian fry</cp:lastModifiedBy>
  <cp:revision>404</cp:revision>
  <cp:lastPrinted>2014-07-15T22:40:20Z</cp:lastPrinted>
  <dcterms:created xsi:type="dcterms:W3CDTF">2014-04-23T00:57:37Z</dcterms:created>
  <dcterms:modified xsi:type="dcterms:W3CDTF">2014-10-01T03:20:00Z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