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41"/>
  </p:notesMasterIdLst>
  <p:handoutMasterIdLst>
    <p:handoutMasterId r:id="rId42"/>
  </p:handoutMasterIdLst>
  <p:sldIdLst>
    <p:sldId id="579" r:id="rId2"/>
    <p:sldId id="580" r:id="rId3"/>
    <p:sldId id="613" r:id="rId4"/>
    <p:sldId id="584" r:id="rId5"/>
    <p:sldId id="624" r:id="rId6"/>
    <p:sldId id="583" r:id="rId7"/>
    <p:sldId id="588" r:id="rId8"/>
    <p:sldId id="611" r:id="rId9"/>
    <p:sldId id="612" r:id="rId10"/>
    <p:sldId id="609" r:id="rId11"/>
    <p:sldId id="585" r:id="rId12"/>
    <p:sldId id="586" r:id="rId13"/>
    <p:sldId id="587" r:id="rId14"/>
    <p:sldId id="589" r:id="rId15"/>
    <p:sldId id="590" r:id="rId16"/>
    <p:sldId id="610" r:id="rId17"/>
    <p:sldId id="591" r:id="rId18"/>
    <p:sldId id="592" r:id="rId19"/>
    <p:sldId id="616" r:id="rId20"/>
    <p:sldId id="618" r:id="rId21"/>
    <p:sldId id="617" r:id="rId22"/>
    <p:sldId id="619" r:id="rId23"/>
    <p:sldId id="593" r:id="rId24"/>
    <p:sldId id="622" r:id="rId25"/>
    <p:sldId id="594" r:id="rId26"/>
    <p:sldId id="595" r:id="rId27"/>
    <p:sldId id="596" r:id="rId28"/>
    <p:sldId id="599" r:id="rId29"/>
    <p:sldId id="598" r:id="rId30"/>
    <p:sldId id="597" r:id="rId31"/>
    <p:sldId id="600" r:id="rId32"/>
    <p:sldId id="601" r:id="rId33"/>
    <p:sldId id="602" r:id="rId34"/>
    <p:sldId id="603" r:id="rId35"/>
    <p:sldId id="604" r:id="rId36"/>
    <p:sldId id="605" r:id="rId37"/>
    <p:sldId id="625" r:id="rId38"/>
    <p:sldId id="608" r:id="rId39"/>
    <p:sldId id="343" r:id="rId40"/>
  </p:sldIdLst>
  <p:sldSz cx="9144000" cy="5143500" type="screen16x9"/>
  <p:notesSz cx="9918700" cy="6794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92">
          <p15:clr>
            <a:srgbClr val="A4A3A4"/>
          </p15:clr>
        </p15:guide>
        <p15:guide id="2" orient="horz" pos="842">
          <p15:clr>
            <a:srgbClr val="A4A3A4"/>
          </p15:clr>
        </p15:guide>
        <p15:guide id="3" orient="horz" pos="540">
          <p15:clr>
            <a:srgbClr val="A4A3A4"/>
          </p15:clr>
        </p15:guide>
        <p15:guide id="4" orient="horz" pos="2281">
          <p15:clr>
            <a:srgbClr val="A4A3A4"/>
          </p15:clr>
        </p15:guide>
        <p15:guide id="5" orient="horz" pos="2776">
          <p15:clr>
            <a:srgbClr val="A4A3A4"/>
          </p15:clr>
        </p15:guide>
        <p15:guide id="6" orient="horz" pos="648">
          <p15:clr>
            <a:srgbClr val="A4A3A4"/>
          </p15:clr>
        </p15:guide>
        <p15:guide id="7" orient="horz" pos="1739">
          <p15:clr>
            <a:srgbClr val="A4A3A4"/>
          </p15:clr>
        </p15:guide>
        <p15:guide id="8" pos="2880">
          <p15:clr>
            <a:srgbClr val="A4A3A4"/>
          </p15:clr>
        </p15:guide>
        <p15:guide id="9" pos="5619">
          <p15:clr>
            <a:srgbClr val="A4A3A4"/>
          </p15:clr>
        </p15:guide>
        <p15:guide id="10" pos="3091">
          <p15:clr>
            <a:srgbClr val="A4A3A4"/>
          </p15:clr>
        </p15:guide>
        <p15:guide id="11" pos="291">
          <p15:clr>
            <a:srgbClr val="A4A3A4"/>
          </p15:clr>
        </p15:guide>
        <p15:guide id="12" pos="2327">
          <p15:clr>
            <a:srgbClr val="A4A3A4"/>
          </p15:clr>
        </p15:guide>
      </p15:sldGuideLst>
    </p:ext>
    <p:ext uri="{2D200454-40CA-4A62-9FC3-DE9A4176ACB9}">
      <p15:notesGuideLst xmlns:p15="http://schemas.microsoft.com/office/powerpoint/2012/main">
        <p15:guide id="1" orient="horz" pos="2140" userDrawn="1">
          <p15:clr>
            <a:srgbClr val="A4A3A4"/>
          </p15:clr>
        </p15:guide>
        <p15:guide id="2" pos="312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5469"/>
    <a:srgbClr val="5382A1"/>
    <a:srgbClr val="00B050"/>
    <a:srgbClr val="FFB500"/>
    <a:srgbClr val="7A7A7A"/>
    <a:srgbClr val="B3B3B3"/>
    <a:srgbClr val="F3F3F3"/>
    <a:srgbClr val="FF1414"/>
    <a:srgbClr val="8BAAC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16" autoAdjust="0"/>
    <p:restoredTop sz="96124" autoAdjust="0"/>
  </p:normalViewPr>
  <p:slideViewPr>
    <p:cSldViewPr snapToGrid="0">
      <p:cViewPr varScale="1">
        <p:scale>
          <a:sx n="112" d="100"/>
          <a:sy n="112" d="100"/>
        </p:scale>
        <p:origin x="102" y="120"/>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outlineViewPr>
    <p:cViewPr>
      <p:scale>
        <a:sx n="33" d="100"/>
        <a:sy n="33" d="100"/>
      </p:scale>
      <p:origin x="0" y="0"/>
    </p:cViewPr>
  </p:outlineViewPr>
  <p:notesTextViewPr>
    <p:cViewPr>
      <p:scale>
        <a:sx n="1" d="1"/>
        <a:sy n="1" d="1"/>
      </p:scale>
      <p:origin x="0" y="0"/>
    </p:cViewPr>
  </p:notesTextViewPr>
  <p:sorterViewPr>
    <p:cViewPr>
      <p:scale>
        <a:sx n="119" d="100"/>
        <a:sy n="119" d="100"/>
      </p:scale>
      <p:origin x="0" y="672"/>
    </p:cViewPr>
  </p:sorterViewPr>
  <p:notesViewPr>
    <p:cSldViewPr snapToGrid="0" snapToObjects="1">
      <p:cViewPr varScale="1">
        <p:scale>
          <a:sx n="95" d="100"/>
          <a:sy n="95" d="100"/>
        </p:scale>
        <p:origin x="-2724" y="-90"/>
      </p:cViewPr>
      <p:guideLst>
        <p:guide orient="horz" pos="2140"/>
        <p:guide pos="312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98103" cy="339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618302" y="0"/>
            <a:ext cx="4298103" cy="339725"/>
          </a:xfrm>
          <a:prstGeom prst="rect">
            <a:avLst/>
          </a:prstGeom>
        </p:spPr>
        <p:txBody>
          <a:bodyPr vert="horz" lIns="91440" tIns="45720" rIns="91440" bIns="45720" rtlCol="0"/>
          <a:lstStyle>
            <a:lvl1pPr algn="r">
              <a:defRPr sz="1200"/>
            </a:lvl1pPr>
          </a:lstStyle>
          <a:p>
            <a:fld id="{E99333BE-0D34-4F62-BD6E-2C3B14663373}" type="datetimeFigureOut">
              <a:rPr lang="en-US" smtClean="0"/>
              <a:pPr/>
              <a:t>10/2/2014</a:t>
            </a:fld>
            <a:endParaRPr lang="en-US"/>
          </a:p>
        </p:txBody>
      </p:sp>
      <p:sp>
        <p:nvSpPr>
          <p:cNvPr id="4" name="Footer Placeholder 3"/>
          <p:cNvSpPr>
            <a:spLocks noGrp="1"/>
          </p:cNvSpPr>
          <p:nvPr>
            <p:ph type="ftr" sz="quarter" idx="2"/>
          </p:nvPr>
        </p:nvSpPr>
        <p:spPr>
          <a:xfrm>
            <a:off x="0" y="6453596"/>
            <a:ext cx="4298103" cy="339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18302" y="6453596"/>
            <a:ext cx="4298103" cy="339725"/>
          </a:xfrm>
          <a:prstGeom prst="rect">
            <a:avLst/>
          </a:prstGeom>
        </p:spPr>
        <p:txBody>
          <a:bodyPr vert="horz" lIns="91440" tIns="45720" rIns="91440" bIns="45720" rtlCol="0" anchor="b"/>
          <a:lstStyle>
            <a:lvl1pPr algn="r">
              <a:defRPr sz="1200"/>
            </a:lvl1pPr>
          </a:lstStyle>
          <a:p>
            <a:fld id="{AECABB6E-EB62-4D88-B3E7-408903A4E4B0}" type="slidenum">
              <a:rPr lang="en-US" smtClean="0"/>
              <a:pPr/>
              <a:t>‹#›</a:t>
            </a:fld>
            <a:endParaRPr lang="en-US"/>
          </a:p>
        </p:txBody>
      </p:sp>
    </p:spTree>
    <p:extLst>
      <p:ext uri="{BB962C8B-B14F-4D97-AF65-F5344CB8AC3E}">
        <p14:creationId xmlns:p14="http://schemas.microsoft.com/office/powerpoint/2010/main"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98103" cy="339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18302" y="0"/>
            <a:ext cx="4298103" cy="339725"/>
          </a:xfrm>
          <a:prstGeom prst="rect">
            <a:avLst/>
          </a:prstGeom>
        </p:spPr>
        <p:txBody>
          <a:bodyPr vert="horz" lIns="91440" tIns="45720" rIns="91440" bIns="45720" rtlCol="0"/>
          <a:lstStyle>
            <a:lvl1pPr algn="r">
              <a:defRPr sz="1200"/>
            </a:lvl1pPr>
          </a:lstStyle>
          <a:p>
            <a:fld id="{4A2D1F94-724F-43BD-B41B-43157E9B4550}" type="datetimeFigureOut">
              <a:rPr lang="en-US" smtClean="0"/>
              <a:pPr/>
              <a:t>10/2/2014</a:t>
            </a:fld>
            <a:endParaRPr lang="en-US"/>
          </a:p>
        </p:txBody>
      </p:sp>
      <p:sp>
        <p:nvSpPr>
          <p:cNvPr id="4" name="Slide Image Placeholder 3"/>
          <p:cNvSpPr>
            <a:spLocks noGrp="1" noRot="1" noChangeAspect="1"/>
          </p:cNvSpPr>
          <p:nvPr>
            <p:ph type="sldImg" idx="2"/>
          </p:nvPr>
        </p:nvSpPr>
        <p:spPr>
          <a:xfrm>
            <a:off x="2693988" y="509588"/>
            <a:ext cx="4530725" cy="25479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1870" y="3227388"/>
            <a:ext cx="7934960" cy="30575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453596"/>
            <a:ext cx="4298103" cy="339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18302" y="6453596"/>
            <a:ext cx="4298103" cy="339725"/>
          </a:xfrm>
          <a:prstGeom prst="rect">
            <a:avLst/>
          </a:prstGeom>
        </p:spPr>
        <p:txBody>
          <a:bodyPr vert="horz" lIns="91440" tIns="45720" rIns="91440" bIns="45720" rtlCol="0" anchor="b"/>
          <a:lstStyle>
            <a:lvl1pPr algn="r">
              <a:defRPr sz="1200"/>
            </a:lvl1pPr>
          </a:lstStyle>
          <a:p>
            <a:fld id="{36E82501-53DA-4152-84B0-51135B15EEA8}" type="slidenum">
              <a:rPr lang="en-US" smtClean="0"/>
              <a:pPr/>
              <a:t>‹#›</a:t>
            </a:fld>
            <a:endParaRPr lang="en-US"/>
          </a:p>
        </p:txBody>
      </p:sp>
    </p:spTree>
    <p:extLst>
      <p:ext uri="{BB962C8B-B14F-4D97-AF65-F5344CB8AC3E}">
        <p14:creationId xmlns:p14="http://schemas.microsoft.com/office/powerpoint/2010/main"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a:t>
            </a:fld>
            <a:endParaRPr lang="en-US"/>
          </a:p>
        </p:txBody>
      </p:sp>
    </p:spTree>
    <p:extLst>
      <p:ext uri="{BB962C8B-B14F-4D97-AF65-F5344CB8AC3E}">
        <p14:creationId xmlns:p14="http://schemas.microsoft.com/office/powerpoint/2010/main" val="1098841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smtClean="0"/>
              <a:t>Thread start &amp; stop</a:t>
            </a:r>
          </a:p>
          <a:p>
            <a:pPr lvl="1"/>
            <a:r>
              <a:rPr lang="en-US" dirty="0" smtClean="0"/>
              <a:t>Recording metadata</a:t>
            </a:r>
          </a:p>
          <a:p>
            <a:endParaRPr lang="sv-SE"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17</a:t>
            </a:fld>
            <a:endParaRPr lang="en-US"/>
          </a:p>
        </p:txBody>
      </p:sp>
    </p:spTree>
    <p:extLst>
      <p:ext uri="{BB962C8B-B14F-4D97-AF65-F5344CB8AC3E}">
        <p14:creationId xmlns:p14="http://schemas.microsoft.com/office/powerpoint/2010/main" val="3244051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18</a:t>
            </a:fld>
            <a:endParaRPr lang="en-US"/>
          </a:p>
        </p:txBody>
      </p:sp>
    </p:spTree>
    <p:extLst>
      <p:ext uri="{BB962C8B-B14F-4D97-AF65-F5344CB8AC3E}">
        <p14:creationId xmlns:p14="http://schemas.microsoft.com/office/powerpoint/2010/main" val="2141856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19</a:t>
            </a:fld>
            <a:endParaRPr lang="en-US"/>
          </a:p>
        </p:txBody>
      </p:sp>
    </p:spTree>
    <p:extLst>
      <p:ext uri="{BB962C8B-B14F-4D97-AF65-F5344CB8AC3E}">
        <p14:creationId xmlns:p14="http://schemas.microsoft.com/office/powerpoint/2010/main" val="2141856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smtClean="0"/>
              <a:t>Thread start &amp; stop</a:t>
            </a:r>
          </a:p>
          <a:p>
            <a:pPr lvl="1"/>
            <a:r>
              <a:rPr lang="en-US" dirty="0" smtClean="0"/>
              <a:t>Recording metadata</a:t>
            </a:r>
          </a:p>
          <a:p>
            <a:endParaRPr lang="sv-SE"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20</a:t>
            </a:fld>
            <a:endParaRPr lang="en-US"/>
          </a:p>
        </p:txBody>
      </p:sp>
    </p:spTree>
    <p:extLst>
      <p:ext uri="{BB962C8B-B14F-4D97-AF65-F5344CB8AC3E}">
        <p14:creationId xmlns:p14="http://schemas.microsoft.com/office/powerpoint/2010/main" val="2853222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smtClean="0"/>
              <a:t>Thread start &amp; stop</a:t>
            </a:r>
          </a:p>
          <a:p>
            <a:pPr lvl="1"/>
            <a:r>
              <a:rPr lang="en-US" dirty="0" smtClean="0"/>
              <a:t>Recording metadata</a:t>
            </a:r>
          </a:p>
          <a:p>
            <a:endParaRPr lang="sv-SE"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21</a:t>
            </a:fld>
            <a:endParaRPr lang="en-US"/>
          </a:p>
        </p:txBody>
      </p:sp>
    </p:spTree>
    <p:extLst>
      <p:ext uri="{BB962C8B-B14F-4D97-AF65-F5344CB8AC3E}">
        <p14:creationId xmlns:p14="http://schemas.microsoft.com/office/powerpoint/2010/main" val="624061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smtClean="0"/>
              <a:t>Thread start &amp; stop</a:t>
            </a:r>
          </a:p>
          <a:p>
            <a:pPr lvl="1"/>
            <a:r>
              <a:rPr lang="en-US" dirty="0" smtClean="0"/>
              <a:t>Recording metadata</a:t>
            </a:r>
          </a:p>
          <a:p>
            <a:endParaRPr lang="sv-SE"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22</a:t>
            </a:fld>
            <a:endParaRPr lang="en-US"/>
          </a:p>
        </p:txBody>
      </p:sp>
    </p:spTree>
    <p:extLst>
      <p:ext uri="{BB962C8B-B14F-4D97-AF65-F5344CB8AC3E}">
        <p14:creationId xmlns:p14="http://schemas.microsoft.com/office/powerpoint/2010/main" val="103058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23</a:t>
            </a:fld>
            <a:endParaRPr lang="en-US"/>
          </a:p>
        </p:txBody>
      </p:sp>
    </p:spTree>
    <p:extLst>
      <p:ext uri="{BB962C8B-B14F-4D97-AF65-F5344CB8AC3E}">
        <p14:creationId xmlns:p14="http://schemas.microsoft.com/office/powerpoint/2010/main" val="2141856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24</a:t>
            </a:fld>
            <a:endParaRPr lang="en-US"/>
          </a:p>
        </p:txBody>
      </p:sp>
    </p:spTree>
    <p:extLst>
      <p:ext uri="{BB962C8B-B14F-4D97-AF65-F5344CB8AC3E}">
        <p14:creationId xmlns:p14="http://schemas.microsoft.com/office/powerpoint/2010/main" val="2141856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25</a:t>
            </a:fld>
            <a:endParaRPr lang="en-US"/>
          </a:p>
        </p:txBody>
      </p:sp>
    </p:spTree>
    <p:extLst>
      <p:ext uri="{BB962C8B-B14F-4D97-AF65-F5344CB8AC3E}">
        <p14:creationId xmlns:p14="http://schemas.microsoft.com/office/powerpoint/2010/main" val="3764991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26</a:t>
            </a:fld>
            <a:endParaRPr lang="en-US"/>
          </a:p>
        </p:txBody>
      </p:sp>
    </p:spTree>
    <p:extLst>
      <p:ext uri="{BB962C8B-B14F-4D97-AF65-F5344CB8AC3E}">
        <p14:creationId xmlns:p14="http://schemas.microsoft.com/office/powerpoint/2010/main" val="3300333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smtClean="0"/>
              <a:t>Thread start &amp; stop</a:t>
            </a:r>
          </a:p>
          <a:p>
            <a:pPr lvl="1"/>
            <a:r>
              <a:rPr lang="en-US" dirty="0" smtClean="0"/>
              <a:t>Recording metadata</a:t>
            </a:r>
          </a:p>
          <a:p>
            <a:endParaRPr lang="sv-SE"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6</a:t>
            </a:fld>
            <a:endParaRPr lang="en-US"/>
          </a:p>
        </p:txBody>
      </p:sp>
    </p:spTree>
    <p:extLst>
      <p:ext uri="{BB962C8B-B14F-4D97-AF65-F5344CB8AC3E}">
        <p14:creationId xmlns:p14="http://schemas.microsoft.com/office/powerpoint/2010/main" val="19796180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27</a:t>
            </a:fld>
            <a:endParaRPr lang="en-US"/>
          </a:p>
        </p:txBody>
      </p:sp>
    </p:spTree>
    <p:extLst>
      <p:ext uri="{BB962C8B-B14F-4D97-AF65-F5344CB8AC3E}">
        <p14:creationId xmlns:p14="http://schemas.microsoft.com/office/powerpoint/2010/main" val="38698676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28</a:t>
            </a:fld>
            <a:endParaRPr lang="en-US"/>
          </a:p>
        </p:txBody>
      </p:sp>
    </p:spTree>
    <p:extLst>
      <p:ext uri="{BB962C8B-B14F-4D97-AF65-F5344CB8AC3E}">
        <p14:creationId xmlns:p14="http://schemas.microsoft.com/office/powerpoint/2010/main" val="21418562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29</a:t>
            </a:fld>
            <a:endParaRPr lang="en-US"/>
          </a:p>
        </p:txBody>
      </p:sp>
    </p:spTree>
    <p:extLst>
      <p:ext uri="{BB962C8B-B14F-4D97-AF65-F5344CB8AC3E}">
        <p14:creationId xmlns:p14="http://schemas.microsoft.com/office/powerpoint/2010/main" val="10209665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30</a:t>
            </a:fld>
            <a:endParaRPr lang="en-US"/>
          </a:p>
        </p:txBody>
      </p:sp>
    </p:spTree>
    <p:extLst>
      <p:ext uri="{BB962C8B-B14F-4D97-AF65-F5344CB8AC3E}">
        <p14:creationId xmlns:p14="http://schemas.microsoft.com/office/powerpoint/2010/main" val="4094861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31</a:t>
            </a:fld>
            <a:endParaRPr lang="en-US"/>
          </a:p>
        </p:txBody>
      </p:sp>
    </p:spTree>
    <p:extLst>
      <p:ext uri="{BB962C8B-B14F-4D97-AF65-F5344CB8AC3E}">
        <p14:creationId xmlns:p14="http://schemas.microsoft.com/office/powerpoint/2010/main" val="21418562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35</a:t>
            </a:fld>
            <a:endParaRPr lang="en-US"/>
          </a:p>
        </p:txBody>
      </p:sp>
    </p:spTree>
    <p:extLst>
      <p:ext uri="{BB962C8B-B14F-4D97-AF65-F5344CB8AC3E}">
        <p14:creationId xmlns:p14="http://schemas.microsoft.com/office/powerpoint/2010/main" val="21418562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36</a:t>
            </a:fld>
            <a:endParaRPr lang="en-US"/>
          </a:p>
        </p:txBody>
      </p:sp>
    </p:spTree>
    <p:extLst>
      <p:ext uri="{BB962C8B-B14F-4D97-AF65-F5344CB8AC3E}">
        <p14:creationId xmlns:p14="http://schemas.microsoft.com/office/powerpoint/2010/main" val="21418562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39</a:t>
            </a:fld>
            <a:endParaRPr lang="en-US"/>
          </a:p>
        </p:txBody>
      </p:sp>
    </p:spTree>
    <p:extLst>
      <p:ext uri="{BB962C8B-B14F-4D97-AF65-F5344CB8AC3E}">
        <p14:creationId xmlns:p14="http://schemas.microsoft.com/office/powerpoint/2010/main" val="1120107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smtClean="0"/>
              <a:t>Thread start &amp; stop</a:t>
            </a:r>
          </a:p>
          <a:p>
            <a:pPr lvl="1"/>
            <a:r>
              <a:rPr lang="en-US" dirty="0" smtClean="0"/>
              <a:t>Recording metadata</a:t>
            </a:r>
          </a:p>
          <a:p>
            <a:endParaRPr lang="sv-SE"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7</a:t>
            </a:fld>
            <a:endParaRPr lang="en-US"/>
          </a:p>
        </p:txBody>
      </p:sp>
    </p:spTree>
    <p:extLst>
      <p:ext uri="{BB962C8B-B14F-4D97-AF65-F5344CB8AC3E}">
        <p14:creationId xmlns:p14="http://schemas.microsoft.com/office/powerpoint/2010/main" val="4266083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smtClean="0"/>
              <a:t>Thread start &amp; stop</a:t>
            </a:r>
          </a:p>
          <a:p>
            <a:pPr lvl="1"/>
            <a:r>
              <a:rPr lang="en-US" dirty="0" smtClean="0"/>
              <a:t>Recording metadata</a:t>
            </a:r>
          </a:p>
          <a:p>
            <a:endParaRPr lang="sv-SE"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11</a:t>
            </a:fld>
            <a:endParaRPr lang="en-US"/>
          </a:p>
        </p:txBody>
      </p:sp>
    </p:spTree>
    <p:extLst>
      <p:ext uri="{BB962C8B-B14F-4D97-AF65-F5344CB8AC3E}">
        <p14:creationId xmlns:p14="http://schemas.microsoft.com/office/powerpoint/2010/main" val="3051292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12</a:t>
            </a:fld>
            <a:endParaRPr lang="en-US"/>
          </a:p>
        </p:txBody>
      </p:sp>
    </p:spTree>
    <p:extLst>
      <p:ext uri="{BB962C8B-B14F-4D97-AF65-F5344CB8AC3E}">
        <p14:creationId xmlns:p14="http://schemas.microsoft.com/office/powerpoint/2010/main" val="2141856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smtClean="0"/>
              <a:t>Thread start &amp; stop</a:t>
            </a:r>
          </a:p>
          <a:p>
            <a:pPr lvl="1"/>
            <a:r>
              <a:rPr lang="en-US" dirty="0" smtClean="0"/>
              <a:t>Recording metadata</a:t>
            </a:r>
          </a:p>
          <a:p>
            <a:endParaRPr lang="sv-SE"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13</a:t>
            </a:fld>
            <a:endParaRPr lang="en-US"/>
          </a:p>
        </p:txBody>
      </p:sp>
    </p:spTree>
    <p:extLst>
      <p:ext uri="{BB962C8B-B14F-4D97-AF65-F5344CB8AC3E}">
        <p14:creationId xmlns:p14="http://schemas.microsoft.com/office/powerpoint/2010/main" val="2598947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smtClean="0"/>
              <a:t>Thread start &amp; stop</a:t>
            </a:r>
          </a:p>
          <a:p>
            <a:pPr lvl="1"/>
            <a:r>
              <a:rPr lang="en-US" dirty="0" smtClean="0"/>
              <a:t>Recording metadata</a:t>
            </a:r>
          </a:p>
          <a:p>
            <a:endParaRPr lang="sv-SE"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14</a:t>
            </a:fld>
            <a:endParaRPr lang="en-US"/>
          </a:p>
        </p:txBody>
      </p:sp>
    </p:spTree>
    <p:extLst>
      <p:ext uri="{BB962C8B-B14F-4D97-AF65-F5344CB8AC3E}">
        <p14:creationId xmlns:p14="http://schemas.microsoft.com/office/powerpoint/2010/main" val="1068886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smtClean="0"/>
              <a:t>Thread start &amp; stop</a:t>
            </a:r>
          </a:p>
          <a:p>
            <a:pPr lvl="1"/>
            <a:r>
              <a:rPr lang="en-US" dirty="0" smtClean="0"/>
              <a:t>Recording metadata</a:t>
            </a:r>
          </a:p>
          <a:p>
            <a:endParaRPr lang="sv-SE"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15</a:t>
            </a:fld>
            <a:endParaRPr lang="en-US"/>
          </a:p>
        </p:txBody>
      </p:sp>
    </p:spTree>
    <p:extLst>
      <p:ext uri="{BB962C8B-B14F-4D97-AF65-F5344CB8AC3E}">
        <p14:creationId xmlns:p14="http://schemas.microsoft.com/office/powerpoint/2010/main" val="326361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smtClean="0"/>
              <a:t>Thread start &amp; stop</a:t>
            </a:r>
          </a:p>
          <a:p>
            <a:pPr lvl="1"/>
            <a:r>
              <a:rPr lang="en-US" dirty="0" smtClean="0"/>
              <a:t>Recording metadata</a:t>
            </a:r>
          </a:p>
          <a:p>
            <a:endParaRPr lang="sv-SE"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16</a:t>
            </a:fld>
            <a:endParaRPr lang="en-US"/>
          </a:p>
        </p:txBody>
      </p:sp>
    </p:spTree>
    <p:extLst>
      <p:ext uri="{BB962C8B-B14F-4D97-AF65-F5344CB8AC3E}">
        <p14:creationId xmlns:p14="http://schemas.microsoft.com/office/powerpoint/2010/main" val="1790146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smtClean="0"/>
              <a:t>Click to edit Master text styles</a:t>
            </a:r>
          </a:p>
        </p:txBody>
      </p:sp>
      <p:sp>
        <p:nvSpPr>
          <p:cNvPr id="24" name="Text Placeholder 22"/>
          <p:cNvSpPr>
            <a:spLocks noGrp="1"/>
          </p:cNvSpPr>
          <p:nvPr>
            <p:ph type="body" sz="quarter" idx="14" hasCustomPrompt="1"/>
          </p:nvPr>
        </p:nvSpPr>
        <p:spPr bwMode="white">
          <a:xfrm>
            <a:off x="804346" y="1163620"/>
            <a:ext cx="3412068" cy="544351"/>
          </a:xfrm>
          <a:noFill/>
        </p:spPr>
        <p:txBody>
          <a:bodyPr lIns="0" tIns="0" rIns="0" bIns="0" anchor="ctr" anchorCtr="0">
            <a:noAutofit/>
          </a:bodyPr>
          <a:lstStyle>
            <a:lvl1pPr marL="0" indent="0">
              <a:spcAft>
                <a:spcPts val="0"/>
              </a:spcAft>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355469"/>
              </a:gs>
              <a:gs pos="100000">
                <a:schemeClr val="accent1"/>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bwMode="white">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smtClean="0"/>
              <a:t>Click to edit Master text styles</a:t>
            </a:r>
          </a:p>
        </p:txBody>
      </p:sp>
      <p:sp>
        <p:nvSpPr>
          <p:cNvPr id="17" name="Text Placeholder 22"/>
          <p:cNvSpPr>
            <a:spLocks noGrp="1"/>
          </p:cNvSpPr>
          <p:nvPr>
            <p:ph type="body" sz="quarter" idx="16" hasCustomPrompt="1"/>
          </p:nvPr>
        </p:nvSpPr>
        <p:spPr bwMode="white">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bwMode="white">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p:nvPr>
        </p:nvSpPr>
        <p:spPr>
          <a:xfrm>
            <a:off x="457201" y="1130300"/>
            <a:ext cx="2607406" cy="3136900"/>
          </a:xfrm>
          <a:noFill/>
        </p:spPr>
        <p:txBody>
          <a:bodyPr lIns="0" tIns="0" rIns="0" bIns="0" anchor="ctr" anchorCtr="0">
            <a:noAutofit/>
          </a:bodyPr>
          <a:lstStyle>
            <a:lvl1pPr marL="0" indent="0">
              <a:lnSpc>
                <a:spcPct val="100000"/>
              </a:lnSpc>
              <a:spcBef>
                <a:spcPts val="0"/>
              </a:spcBef>
              <a:spcAft>
                <a:spcPts val="600"/>
              </a:spcAft>
              <a:buFont typeface="Arial" pitchFamily="34" charset="0"/>
              <a:buNone/>
              <a:defRPr sz="1800" b="0" cap="none" baseline="0">
                <a:solidFill>
                  <a:schemeClr val="tx1"/>
                </a:solidFill>
              </a:defRPr>
            </a:lvl1pPr>
            <a:lvl2pPr marL="173736" indent="-173736">
              <a:buClr>
                <a:schemeClr val="accent1"/>
              </a:buClr>
              <a:buFont typeface="Wingdings" charset="2"/>
              <a:buChar char="§"/>
              <a:defRPr sz="1600"/>
            </a:lvl2pPr>
          </a:lstStyle>
          <a:p>
            <a:pPr lvl="0"/>
            <a:r>
              <a:rPr lang="en-US" smtClean="0"/>
              <a:t>Click to edit Master text styles</a:t>
            </a:r>
          </a:p>
          <a:p>
            <a:pPr lvl="1"/>
            <a:r>
              <a:rPr lang="en-US" smtClean="0"/>
              <a:t>Second level</a:t>
            </a:r>
          </a:p>
        </p:txBody>
      </p:sp>
      <p:sp>
        <p:nvSpPr>
          <p:cNvPr id="3" name="Chart Placeholder 2"/>
          <p:cNvSpPr>
            <a:spLocks noGrp="1"/>
          </p:cNvSpPr>
          <p:nvPr>
            <p:ph type="chart" sz="quarter" idx="17" hasCustomPrompt="1"/>
          </p:nvPr>
        </p:nvSpPr>
        <p:spPr>
          <a:xfrm>
            <a:off x="3482976" y="1123950"/>
            <a:ext cx="5236560" cy="3143250"/>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JavaOne_clr_rgb.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3535" y="863600"/>
            <a:ext cx="6847687" cy="3035808"/>
          </a:xfrm>
          <a:prstGeom prst="rect">
            <a:avLst/>
          </a:prstGeom>
        </p:spPr>
      </p:pic>
    </p:spTree>
    <p:extLst>
      <p:ext uri="{BB962C8B-B14F-4D97-AF65-F5344CB8AC3E}">
        <p14:creationId xmlns:p14="http://schemas.microsoft.com/office/powerpoint/2010/main" val="7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pic>
        <p:nvPicPr>
          <p:cNvPr id="5" name="Picture 1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2531533" cy="850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1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12466" y="4555067"/>
            <a:ext cx="2531533" cy="588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Tree>
    <p:extLst>
      <p:ext uri="{BB962C8B-B14F-4D97-AF65-F5344CB8AC3E}">
        <p14:creationId xmlns:p14="http://schemas.microsoft.com/office/powerpoint/2010/main" val="27513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pic>
        <p:nvPicPr>
          <p:cNvPr id="6" name="Picture 1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2531533" cy="850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12466" y="4555067"/>
            <a:ext cx="2531533" cy="588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1"/>
          <p:cNvSpPr>
            <a:spLocks noGrp="1"/>
          </p:cNvSpPr>
          <p:nvPr>
            <p:ph type="title"/>
          </p:nvPr>
        </p:nvSpPr>
        <p:spPr>
          <a:xfrm>
            <a:off x="804347" y="245538"/>
            <a:ext cx="8229600" cy="770462"/>
          </a:xfrm>
        </p:spPr>
        <p:txBody>
          <a:bodyPr anchor="t" anchorCtr="0"/>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buClr>
                <a:schemeClr val="accent1"/>
              </a:buCl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pic>
        <p:nvPicPr>
          <p:cNvPr id="7" name="Picture 1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2531533" cy="850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12466" y="4555067"/>
            <a:ext cx="2531533" cy="588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itle 1"/>
          <p:cNvSpPr>
            <a:spLocks noGrp="1"/>
          </p:cNvSpPr>
          <p:nvPr>
            <p:ph type="title"/>
          </p:nvPr>
        </p:nvSpPr>
        <p:spPr>
          <a:xfrm>
            <a:off x="804347" y="245538"/>
            <a:ext cx="8229600" cy="406396"/>
          </a:xfrm>
        </p:spPr>
        <p:txBody>
          <a:bodyPr anchor="t" anchorCtr="0"/>
          <a:lstStyle>
            <a:lvl1pPr>
              <a:defRPr/>
            </a:lvl1pPr>
          </a:lstStyle>
          <a:p>
            <a:r>
              <a:rPr lang="en-US"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buClr>
                <a:schemeClr val="accent1"/>
              </a:buCl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08038" y="1164165"/>
            <a:ext cx="7910512" cy="3297237"/>
          </a:xfrm>
        </p:spPr>
        <p:txBody>
          <a:bodyPr/>
          <a:lstStyle>
            <a:lvl1pPr>
              <a:defRPr sz="2000"/>
            </a:lvl1pPr>
            <a:lvl2pPr>
              <a:defRPr sz="1800"/>
            </a:lvl2pPr>
            <a:lvl3pPr>
              <a:defRPr sz="1800"/>
            </a:lvl3pPr>
            <a:lvl4pPr>
              <a:defRPr sz="1800"/>
            </a:lvl4pPr>
            <a:lvl5pPr>
              <a:defRPr sz="18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808038" y="658572"/>
            <a:ext cx="8139112" cy="318691"/>
          </a:xfrm>
        </p:spPr>
        <p:txBody>
          <a:bodyPr/>
          <a:lstStyle>
            <a:lvl1pPr marL="0" indent="0">
              <a:buNone/>
              <a:defRPr sz="1600">
                <a:solidFill>
                  <a:schemeClr val="accent2"/>
                </a:solidFill>
              </a:defRPr>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Subtitle</a:t>
            </a:r>
          </a:p>
        </p:txBody>
      </p:sp>
      <p:sp>
        <p:nvSpPr>
          <p:cNvPr id="5" name="Footer Placeholder 4"/>
          <p:cNvSpPr>
            <a:spLocks noGrp="1"/>
          </p:cNvSpPr>
          <p:nvPr>
            <p:ph type="ftr" sz="quarter" idx="10"/>
          </p:nvPr>
        </p:nvSpPr>
        <p:spPr>
          <a:xfrm>
            <a:off x="6037593" y="4791845"/>
            <a:ext cx="2895600" cy="274637"/>
          </a:xfrm>
          <a:prstGeom prst="rect">
            <a:avLst/>
          </a:prstGeom>
        </p:spPr>
        <p:txBody>
          <a:bodyPr/>
          <a:lstStyle>
            <a:lvl1pPr>
              <a:defRPr/>
            </a:lvl1pPr>
          </a:lstStyle>
          <a:p>
            <a:pPr>
              <a:defRPr/>
            </a:pPr>
            <a:endParaRPr lang="en-US" dirty="0"/>
          </a:p>
        </p:txBody>
      </p:sp>
    </p:spTree>
    <p:extLst>
      <p:ext uri="{BB962C8B-B14F-4D97-AF65-F5344CB8AC3E}">
        <p14:creationId xmlns:p14="http://schemas.microsoft.com/office/powerpoint/2010/main" val="142268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355469"/>
              </a:gs>
              <a:gs pos="90000">
                <a:schemeClr val="accent1"/>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JavaOne-Title_-16x9_v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sp>
        <p:nvSpPr>
          <p:cNvPr id="7" name="Rectangle 6"/>
          <p:cNvSpPr/>
          <p:nvPr userDrawn="1"/>
        </p:nvSpPr>
        <p:spPr>
          <a:xfrm>
            <a:off x="5715000" y="0"/>
            <a:ext cx="3429000" cy="5143500"/>
          </a:xfrm>
          <a:prstGeom prst="rect">
            <a:avLst/>
          </a:prstGeom>
          <a:gradFill flip="none" rotWithShape="1">
            <a:gsLst>
              <a:gs pos="20000">
                <a:srgbClr val="355469"/>
              </a:gs>
              <a:gs pos="90000">
                <a:schemeClr val="accent1"/>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Title 1"/>
          <p:cNvSpPr>
            <a:spLocks noGrp="1"/>
          </p:cNvSpPr>
          <p:nvPr>
            <p:ph type="title" hasCustomPrompt="1"/>
          </p:nvPr>
        </p:nvSpPr>
        <p:spPr bwMode="white">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bwMode="white">
          <a:xfrm>
            <a:off x="450849" y="2914276"/>
            <a:ext cx="5027083" cy="1048124"/>
          </a:xfrm>
        </p:spPr>
        <p:txBody>
          <a:bodyPr lIns="0" tIns="0"/>
          <a:lstStyle>
            <a:lvl1pPr marL="0" indent="0">
              <a:spcAft>
                <a:spcPts val="0"/>
              </a:spcAft>
              <a:buNone/>
              <a:defRPr>
                <a:solidFill>
                  <a:schemeClr val="bg1"/>
                </a:solidFill>
              </a:defRPr>
            </a:lvl1pPr>
          </a:lstStyle>
          <a:p>
            <a:pPr lvl="0"/>
            <a:r>
              <a:rPr lang="en-US" smtClean="0"/>
              <a:t>Click to edit Master text styles</a:t>
            </a:r>
          </a:p>
        </p:txBody>
      </p:sp>
      <p:sp>
        <p:nvSpPr>
          <p:cNvPr id="3" name="Picture Placeholder 2"/>
          <p:cNvSpPr>
            <a:spLocks noGrp="1"/>
          </p:cNvSpPr>
          <p:nvPr>
            <p:ph type="pic" sz="quarter" idx="14" hasCustomPrompt="1"/>
          </p:nvPr>
        </p:nvSpPr>
        <p:spPr>
          <a:xfrm>
            <a:off x="5715000" y="0"/>
            <a:ext cx="34290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ew Template_Title 2">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0" y="-24964"/>
            <a:ext cx="9144000" cy="4157107"/>
          </a:xfrm>
          <a:prstGeom prst="rect">
            <a:avLst/>
          </a:prstGeom>
          <a:gradFill flip="none" rotWithShape="1">
            <a:gsLst>
              <a:gs pos="20000">
                <a:srgbClr val="355469"/>
              </a:gs>
              <a:gs pos="90000">
                <a:schemeClr val="accent1"/>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5715000" y="-24964"/>
            <a:ext cx="3429000" cy="4157107"/>
          </a:xfrm>
          <a:prstGeom prst="rect">
            <a:avLst/>
          </a:prstGeom>
          <a:gradFill flip="none" rotWithShape="1">
            <a:gsLst>
              <a:gs pos="20000">
                <a:srgbClr val="355469"/>
              </a:gs>
              <a:gs pos="90000">
                <a:schemeClr val="accent1"/>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bwMode="white">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bwMode="white">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smtClean="0"/>
              <a:t>Click to edit Master text styles</a:t>
            </a:r>
          </a:p>
        </p:txBody>
      </p:sp>
      <p:sp>
        <p:nvSpPr>
          <p:cNvPr id="3" name="Picture Placeholder 2"/>
          <p:cNvSpPr>
            <a:spLocks noGrp="1"/>
          </p:cNvSpPr>
          <p:nvPr>
            <p:ph type="pic" sz="quarter" idx="14" hasCustomPrompt="1"/>
          </p:nvPr>
        </p:nvSpPr>
        <p:spPr>
          <a:xfrm>
            <a:off x="5715000" y="-25400"/>
            <a:ext cx="34290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pic>
        <p:nvPicPr>
          <p:cNvPr id="8" name="Picture 7" descr="JavaOn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0348" y="0"/>
            <a:ext cx="2331837" cy="1033324"/>
          </a:xfrm>
          <a:prstGeom prst="rect">
            <a:avLst/>
          </a:prstGeom>
        </p:spPr>
      </p:pic>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219456" indent="-219456">
              <a:lnSpc>
                <a:spcPct val="120000"/>
              </a:lnSpc>
              <a:buSzPct val="90000"/>
              <a:buFont typeface="Wingdings" pitchFamily="2" charset="2"/>
              <a:buChar char="§"/>
              <a:defRPr sz="24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0"/>
            <a:ext cx="3429000" cy="5143500"/>
          </a:xfrm>
          <a:prstGeom prst="rect">
            <a:avLst/>
          </a:prstGeom>
          <a:gradFill flip="none" rotWithShape="1">
            <a:gsLst>
              <a:gs pos="100000">
                <a:schemeClr val="accent1"/>
              </a:gs>
              <a:gs pos="0">
                <a:srgbClr val="355469"/>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userDrawn="1"/>
        </p:nvGrpSpPr>
        <p:grpSpPr>
          <a:xfrm>
            <a:off x="6687321" y="4641335"/>
            <a:ext cx="2116475" cy="516126"/>
            <a:chOff x="6687321" y="4641335"/>
            <a:chExt cx="2116475" cy="516126"/>
          </a:xfrm>
        </p:grpSpPr>
        <p:pic>
          <p:nvPicPr>
            <p:cNvPr id="8" name="Picture 7"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452" y="4832520"/>
              <a:ext cx="919344" cy="283464"/>
            </a:xfrm>
            <a:prstGeom prst="rect">
              <a:avLst/>
            </a:prstGeom>
          </p:spPr>
        </p:pic>
        <p:pic>
          <p:nvPicPr>
            <p:cNvPr id="9" name="Picture 8" descr="JavaOne_clr.bmp"/>
            <p:cNvPicPr>
              <a:picLocks noChangeAspect="1"/>
            </p:cNvPicPr>
            <p:nvPr userDrawn="1"/>
          </p:nvPicPr>
          <p:blipFill>
            <a:blip r:embed="rId3" cstate="print">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a:off x="6687321" y="4641335"/>
              <a:ext cx="1164708" cy="516126"/>
            </a:xfrm>
            <a:prstGeom prst="rect">
              <a:avLst/>
            </a:prstGeom>
          </p:spPr>
        </p:pic>
      </p:gr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sp>
        <p:nvSpPr>
          <p:cNvPr id="13" name="Rectangle 12"/>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1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pic>
        <p:nvPicPr>
          <p:cNvPr id="17" name="Picture 16" descr="Java_blk_rgb.png"/>
          <p:cNvPicPr>
            <a:picLocks noChangeAspect="1"/>
          </p:cNvPicPr>
          <p:nvPr userDrawn="1"/>
        </p:nvPicPr>
        <p:blipFill>
          <a:blip r:embed="rId2" cstate="print">
            <a:alphaModFix amt="10000"/>
            <a:extLst>
              <a:ext uri="{28A0092B-C50C-407E-A947-70E740481C1C}">
                <a14:useLocalDpi xmlns:a14="http://schemas.microsoft.com/office/drawing/2010/main" val="0"/>
              </a:ext>
            </a:extLst>
          </a:blip>
          <a:stretch>
            <a:fillRect/>
          </a:stretch>
        </p:blipFill>
        <p:spPr>
          <a:xfrm>
            <a:off x="5246427" y="2025650"/>
            <a:ext cx="3573245" cy="1831534"/>
          </a:xfrm>
          <a:prstGeom prst="rect">
            <a:avLst/>
          </a:prstGeom>
        </p:spPr>
      </p:pic>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nvGrpSpPr>
          <p:cNvPr id="14" name="Group 13"/>
          <p:cNvGrpSpPr/>
          <p:nvPr/>
        </p:nvGrpSpPr>
        <p:grpSpPr>
          <a:xfrm>
            <a:off x="597807" y="4913973"/>
            <a:ext cx="2539093" cy="218542"/>
            <a:chOff x="597807" y="4913973"/>
            <a:chExt cx="2539093" cy="218542"/>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2014, Oracle and/or its affiliates. All rights reserved.</a:t>
              </a:r>
              <a:endParaRPr lang="en-US" sz="600" dirty="0" smtClean="0">
                <a:solidFill>
                  <a:schemeClr val="tx1"/>
                </a:solidFill>
              </a:endParaRP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sp>
        <p:nvSpPr>
          <p:cNvPr id="18" name="Rectangle 17"/>
          <p:cNvSpPr/>
          <p:nvPr/>
        </p:nvSpPr>
        <p:spPr>
          <a:xfrm>
            <a:off x="0" y="0"/>
            <a:ext cx="576072" cy="557784"/>
          </a:xfrm>
          <a:prstGeom prst="rect">
            <a:avLst/>
          </a:prstGeom>
          <a:gradFill flip="none" rotWithShape="1">
            <a:gsLst>
              <a:gs pos="20000">
                <a:srgbClr val="355469"/>
              </a:gs>
              <a:gs pos="90000">
                <a:schemeClr val="accent1"/>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6678250" y="4598829"/>
            <a:ext cx="2274386" cy="549982"/>
            <a:chOff x="6678250" y="4603850"/>
            <a:chExt cx="2274386" cy="549982"/>
          </a:xfrm>
        </p:grpSpPr>
        <p:pic>
          <p:nvPicPr>
            <p:cNvPr id="25" name="Picture 27" descr="O_signature_clr_rgb"/>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842309" y="4792980"/>
              <a:ext cx="1110327" cy="340784"/>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25" descr="JavaOne_clr.bmp"/>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6678250" y="4603850"/>
              <a:ext cx="1241108" cy="549982"/>
            </a:xfrm>
            <a:prstGeom prst="rect">
              <a:avLst/>
            </a:prstGeom>
          </p:spPr>
        </p:pic>
      </p:grp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25" r:id="rId1"/>
    <p:sldLayoutId id="2147483748" r:id="rId2"/>
    <p:sldLayoutId id="2147483740" r:id="rId3"/>
    <p:sldLayoutId id="2147483741" r:id="rId4"/>
    <p:sldLayoutId id="2147483747" r:id="rId5"/>
    <p:sldLayoutId id="2147483733" r:id="rId6"/>
    <p:sldLayoutId id="2147483744" r:id="rId7"/>
    <p:sldLayoutId id="2147483694" r:id="rId8"/>
    <p:sldLayoutId id="2147483695" r:id="rId9"/>
    <p:sldLayoutId id="2147483701" r:id="rId10"/>
    <p:sldLayoutId id="2147483719" r:id="rId11"/>
    <p:sldLayoutId id="2147483700" r:id="rId12"/>
    <p:sldLayoutId id="2147483746" r:id="rId13"/>
    <p:sldLayoutId id="2147483745" r:id="rId14"/>
    <p:sldLayoutId id="2147483685" r:id="rId15"/>
    <p:sldLayoutId id="2147483686" r:id="rId16"/>
    <p:sldLayoutId id="214748374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chemeClr val="accent1"/>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chemeClr val="accent1"/>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7.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hyperlink" Target="http://oracle.com/missioncontrol" TargetMode="External"/><Relationship Id="rId2" Type="http://schemas.openxmlformats.org/officeDocument/2006/relationships/image" Target="../media/image23.jpeg"/><Relationship Id="rId1" Type="http://schemas.openxmlformats.org/officeDocument/2006/relationships/slideLayout" Target="../slideLayouts/slideLayout17.xml"/><Relationship Id="rId4" Type="http://schemas.openxmlformats.org/officeDocument/2006/relationships/hyperlink" Target="http://hirt.se/blog"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Using Java Flight Recorder</a:t>
            </a:r>
            <a:endParaRPr lang="en-US" dirty="0"/>
          </a:p>
        </p:txBody>
      </p:sp>
      <p:sp>
        <p:nvSpPr>
          <p:cNvPr id="8" name="Text Placeholder 7"/>
          <p:cNvSpPr>
            <a:spLocks noGrp="1"/>
          </p:cNvSpPr>
          <p:nvPr>
            <p:ph type="body" sz="quarter" idx="13"/>
          </p:nvPr>
        </p:nvSpPr>
        <p:spPr>
          <a:xfrm>
            <a:off x="450850" y="3042463"/>
            <a:ext cx="5027083" cy="1568824"/>
          </a:xfrm>
        </p:spPr>
        <p:txBody>
          <a:bodyPr/>
          <a:lstStyle/>
          <a:p>
            <a:r>
              <a:rPr lang="en-US" dirty="0" smtClean="0"/>
              <a:t>Marcus Hirt</a:t>
            </a:r>
            <a:br>
              <a:rPr lang="en-US" dirty="0" smtClean="0"/>
            </a:br>
            <a:r>
              <a:rPr lang="en-US" sz="1600" dirty="0" smtClean="0"/>
              <a:t>Consulting Member of Technical Staff</a:t>
            </a:r>
            <a:br>
              <a:rPr lang="en-US" sz="1600" dirty="0" smtClean="0"/>
            </a:br>
            <a:endParaRPr lang="en-US" sz="1600" dirty="0" smtClean="0"/>
          </a:p>
          <a:p>
            <a:r>
              <a:rPr lang="en-US" dirty="0" smtClean="0"/>
              <a:t>Michael Avrahamov</a:t>
            </a:r>
          </a:p>
          <a:p>
            <a:r>
              <a:rPr lang="en-US" sz="1600" dirty="0" smtClean="0"/>
              <a:t>Sr. Dir. Software Development</a:t>
            </a:r>
            <a:endParaRPr lang="en-US" sz="1600" dirty="0"/>
          </a:p>
          <a:p>
            <a:endParaRPr lang="en-US" dirty="0"/>
          </a:p>
        </p:txBody>
      </p:sp>
      <p:pic>
        <p:nvPicPr>
          <p:cNvPr id="10" name="Picture 9" descr="O_signature_wht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6425" y="4055396"/>
            <a:ext cx="1050909" cy="324030"/>
          </a:xfrm>
          <a:prstGeom prst="rect">
            <a:avLst/>
          </a:prstGeom>
        </p:spPr>
      </p:pic>
      <p:pic>
        <p:nvPicPr>
          <p:cNvPr id="3" name="Picture Placeholder 2" descr="JavaOne-Title_-16x9.jpg"/>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t="89" b="89"/>
          <a:stretch>
            <a:fillRect/>
          </a:stretch>
        </p:blipFill>
        <p:spPr/>
      </p:pic>
      <p:pic>
        <p:nvPicPr>
          <p:cNvPr id="1026" name="Picture 2" descr="C:\clients\hirt\missioncontrol\main\missioncontrol\graphics\icons\jmc_512x512.png"/>
          <p:cNvPicPr>
            <a:picLocks noChangeAspect="1" noChangeArrowheads="1"/>
          </p:cNvPicPr>
          <p:nvPr/>
        </p:nvPicPr>
        <p:blipFill>
          <a:blip r:embed="rId5" cstate="print"/>
          <a:srcRect/>
          <a:stretch>
            <a:fillRect/>
          </a:stretch>
        </p:blipFill>
        <p:spPr bwMode="auto">
          <a:xfrm>
            <a:off x="8496300" y="0"/>
            <a:ext cx="647700" cy="647700"/>
          </a:xfrm>
          <a:prstGeom prst="rect">
            <a:avLst/>
          </a:prstGeom>
          <a:noFill/>
        </p:spPr>
      </p:pic>
    </p:spTree>
    <p:extLst>
      <p:ext uri="{BB962C8B-B14F-4D97-AF65-F5344CB8AC3E}">
        <p14:creationId xmlns:p14="http://schemas.microsoft.com/office/powerpoint/2010/main" val="38364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Kinds of Events</a:t>
            </a:r>
            <a:endParaRPr lang="sv-SE" dirty="0"/>
          </a:p>
        </p:txBody>
      </p:sp>
      <p:sp>
        <p:nvSpPr>
          <p:cNvPr id="3" name="Content Placeholder 2"/>
          <p:cNvSpPr>
            <a:spLocks noGrp="1"/>
          </p:cNvSpPr>
          <p:nvPr>
            <p:ph sz="half" idx="1"/>
          </p:nvPr>
        </p:nvSpPr>
        <p:spPr/>
        <p:txBody>
          <a:bodyPr/>
          <a:lstStyle/>
          <a:p>
            <a:r>
              <a:rPr lang="sv-SE" dirty="0" smtClean="0"/>
              <a:t>Instant Event </a:t>
            </a:r>
          </a:p>
          <a:p>
            <a:pPr lvl="1"/>
            <a:r>
              <a:rPr lang="sv-SE" dirty="0" smtClean="0"/>
              <a:t>Data associated with the time the data was captured</a:t>
            </a:r>
          </a:p>
          <a:p>
            <a:r>
              <a:rPr lang="sv-SE" dirty="0" smtClean="0"/>
              <a:t>Requestable Event </a:t>
            </a:r>
          </a:p>
          <a:p>
            <a:pPr lvl="1"/>
            <a:r>
              <a:rPr lang="sv-SE" dirty="0" smtClean="0"/>
              <a:t>Polled from separate thread</a:t>
            </a:r>
          </a:p>
          <a:p>
            <a:pPr lvl="1"/>
            <a:r>
              <a:rPr lang="en-US" dirty="0" smtClean="0"/>
              <a:t>Has a user configurable period</a:t>
            </a:r>
            <a:endParaRPr lang="sv-SE" dirty="0" smtClean="0"/>
          </a:p>
          <a:p>
            <a:r>
              <a:rPr lang="sv-SE" dirty="0" smtClean="0"/>
              <a:t>Duration Event</a:t>
            </a:r>
          </a:p>
          <a:p>
            <a:pPr lvl="1"/>
            <a:r>
              <a:rPr lang="sv-SE" dirty="0" smtClean="0"/>
              <a:t>Has a start time and a stop time</a:t>
            </a:r>
          </a:p>
          <a:p>
            <a:r>
              <a:rPr lang="sv-SE" dirty="0" smtClean="0"/>
              <a:t>Timed Event </a:t>
            </a:r>
          </a:p>
          <a:p>
            <a:pPr lvl="1"/>
            <a:r>
              <a:rPr lang="sv-SE" dirty="0" smtClean="0"/>
              <a:t>Like Duration Event, but with user configurable threshold</a:t>
            </a:r>
            <a:endParaRPr lang="sv-SE" dirty="0"/>
          </a:p>
        </p:txBody>
      </p:sp>
      <p:sp>
        <p:nvSpPr>
          <p:cNvPr id="4" name="Content Placeholder 3"/>
          <p:cNvSpPr>
            <a:spLocks noGrp="1"/>
          </p:cNvSpPr>
          <p:nvPr>
            <p:ph sz="half" idx="2"/>
          </p:nvPr>
        </p:nvSpPr>
        <p:spPr/>
        <p:txBody>
          <a:bodyPr/>
          <a:lstStyle/>
          <a:p>
            <a:endParaRPr lang="sv-SE"/>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nvGraphicFramePr>
        <p:xfrm>
          <a:off x="4393034" y="848918"/>
          <a:ext cx="4489943" cy="2281987"/>
        </p:xfrm>
        <a:graphic>
          <a:graphicData uri="http://schemas.openxmlformats.org/presentationml/2006/ole">
            <mc:AlternateContent xmlns:mc="http://schemas.openxmlformats.org/markup-compatibility/2006">
              <mc:Choice xmlns:v="urn:schemas-microsoft-com:vml" Requires="v">
                <p:oleObj spid="_x0000_s1193" name="Visio" r:id="rId4" imgW="7964567" imgH="3901559" progId="">
                  <p:embed/>
                </p:oleObj>
              </mc:Choice>
              <mc:Fallback>
                <p:oleObj name="Visio" r:id="rId4" imgW="7964567" imgH="3901559"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3034" y="848918"/>
                        <a:ext cx="4489943" cy="2281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53882" dir="13500000" algn="ctr" rotWithShape="0">
                                <a:schemeClr val="bg2">
                                  <a:alpha val="50000"/>
                                </a:schemeClr>
                              </a:outerShdw>
                            </a:effectLst>
                          </a14:hiddenEffects>
                        </a:ext>
                      </a:extLst>
                    </p:spPr>
                  </p:pic>
                </p:oleObj>
              </mc:Fallback>
            </mc:AlternateContent>
          </a:graphicData>
        </a:graphic>
      </p:graphicFrame>
      <p:sp>
        <p:nvSpPr>
          <p:cNvPr id="2" name="Title 1"/>
          <p:cNvSpPr>
            <a:spLocks noGrp="1"/>
          </p:cNvSpPr>
          <p:nvPr>
            <p:ph type="title"/>
          </p:nvPr>
        </p:nvSpPr>
        <p:spPr/>
        <p:txBody>
          <a:bodyPr/>
          <a:lstStyle/>
          <a:p>
            <a:r>
              <a:rPr lang="en-US" smtClean="0"/>
              <a:t>Flight Recorder Inner Workings</a:t>
            </a:r>
            <a:endParaRPr lang="sv-SE" dirty="0"/>
          </a:p>
        </p:txBody>
      </p:sp>
      <p:sp>
        <p:nvSpPr>
          <p:cNvPr id="3" name="Content Placeholder 2"/>
          <p:cNvSpPr>
            <a:spLocks noGrp="1"/>
          </p:cNvSpPr>
          <p:nvPr>
            <p:ph sz="half" idx="1"/>
          </p:nvPr>
        </p:nvSpPr>
        <p:spPr/>
        <p:txBody>
          <a:bodyPr/>
          <a:lstStyle/>
          <a:p>
            <a:r>
              <a:rPr lang="en-US" dirty="0" smtClean="0"/>
              <a:t>Extremely low overhead</a:t>
            </a:r>
          </a:p>
          <a:p>
            <a:pPr lvl="1"/>
            <a:r>
              <a:rPr lang="en-US" dirty="0" smtClean="0"/>
              <a:t>Using data already gathered</a:t>
            </a:r>
          </a:p>
          <a:p>
            <a:pPr lvl="1"/>
            <a:r>
              <a:rPr lang="en-US" dirty="0" smtClean="0"/>
              <a:t>High performance recording engine</a:t>
            </a:r>
          </a:p>
          <a:p>
            <a:r>
              <a:rPr lang="en-US" dirty="0" smtClean="0"/>
              <a:t>Testing!</a:t>
            </a:r>
          </a:p>
          <a:p>
            <a:r>
              <a:rPr lang="en-US" dirty="0" smtClean="0"/>
              <a:t>Third party events</a:t>
            </a:r>
          </a:p>
          <a:p>
            <a:pPr lvl="1"/>
            <a:r>
              <a:rPr lang="en-US" dirty="0" smtClean="0"/>
              <a:t>WLS</a:t>
            </a:r>
          </a:p>
          <a:p>
            <a:pPr lvl="1"/>
            <a:r>
              <a:rPr lang="en-US" dirty="0" smtClean="0"/>
              <a:t>DMS</a:t>
            </a:r>
          </a:p>
          <a:p>
            <a:pPr lvl="1"/>
            <a:r>
              <a:rPr lang="en-US" dirty="0" err="1" smtClean="0"/>
              <a:t>JavaFX</a:t>
            </a:r>
            <a:endParaRPr lang="en-US" dirty="0"/>
          </a:p>
          <a:p>
            <a:pPr lvl="1"/>
            <a:r>
              <a:rPr lang="en-US" dirty="0" smtClean="0"/>
              <a:t>You can add your own! (Not supported yet.)</a:t>
            </a:r>
          </a:p>
        </p:txBody>
      </p:sp>
      <p:sp>
        <p:nvSpPr>
          <p:cNvPr id="4" name="Text Placeholder 3"/>
          <p:cNvSpPr>
            <a:spLocks noGrp="1"/>
          </p:cNvSpPr>
          <p:nvPr>
            <p:ph sz="half" idx="2"/>
          </p:nvPr>
        </p:nvSpPr>
        <p:spPr/>
        <p:txBody>
          <a:bodyPr/>
          <a:lstStyle/>
          <a:p>
            <a:r>
              <a:rPr lang="en-US" dirty="0" smtClean="0">
                <a:solidFill>
                  <a:schemeClr val="accent1"/>
                </a:solidFill>
              </a:rPr>
              <a:t>Performance, performance, performance</a:t>
            </a:r>
            <a:endParaRPr lang="sv-SE" dirty="0">
              <a:solidFill>
                <a:schemeClr val="accent1"/>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804346" y="1459241"/>
            <a:ext cx="7307267" cy="2410019"/>
          </a:xfrm>
        </p:spPr>
        <p:txBody>
          <a:bodyPr/>
          <a:lstStyle/>
          <a:p>
            <a:r>
              <a:rPr lang="en-US" dirty="0" smtClean="0"/>
              <a:t>Creating recordings</a:t>
            </a:r>
            <a:endParaRPr lang="en-US" dirty="0"/>
          </a:p>
        </p:txBody>
      </p:sp>
      <p:pic>
        <p:nvPicPr>
          <p:cNvPr id="7" name="Picture 2" descr="C:\clients\hirt\missioncontrol\main\missioncontrol\graphics\icons\jmc_512x512.png"/>
          <p:cNvPicPr>
            <a:picLocks noChangeAspect="1" noChangeArrowheads="1"/>
          </p:cNvPicPr>
          <p:nvPr/>
        </p:nvPicPr>
        <p:blipFill>
          <a:blip r:embed="rId3" cstate="print"/>
          <a:srcRect/>
          <a:stretch>
            <a:fillRect/>
          </a:stretch>
        </p:blipFill>
        <p:spPr bwMode="auto">
          <a:xfrm>
            <a:off x="8299536" y="109727"/>
            <a:ext cx="712788" cy="712788"/>
          </a:xfrm>
          <a:prstGeom prst="rect">
            <a:avLst/>
          </a:prstGeom>
          <a:noFill/>
        </p:spPr>
      </p:pic>
    </p:spTree>
    <p:extLst>
      <p:ext uri="{BB962C8B-B14F-4D97-AF65-F5344CB8AC3E}">
        <p14:creationId xmlns:p14="http://schemas.microsoft.com/office/powerpoint/2010/main" val="2032195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Preparations</a:t>
            </a:r>
            <a:endParaRPr lang="sv-SE" dirty="0"/>
          </a:p>
        </p:txBody>
      </p:sp>
      <p:sp>
        <p:nvSpPr>
          <p:cNvPr id="3" name="Content Placeholder 2"/>
          <p:cNvSpPr>
            <a:spLocks noGrp="1"/>
          </p:cNvSpPr>
          <p:nvPr>
            <p:ph sz="half" idx="1"/>
          </p:nvPr>
        </p:nvSpPr>
        <p:spPr/>
        <p:txBody>
          <a:bodyPr/>
          <a:lstStyle/>
          <a:p>
            <a:r>
              <a:rPr lang="en-US" dirty="0" smtClean="0"/>
              <a:t>Start the JVM from which to get recordings with:</a:t>
            </a:r>
            <a:br>
              <a:rPr lang="en-US" dirty="0" smtClean="0"/>
            </a:br>
            <a:r>
              <a:rPr lang="en-US" dirty="0" smtClean="0"/>
              <a:t/>
            </a:r>
            <a:br>
              <a:rPr lang="en-US" dirty="0" smtClean="0"/>
            </a:br>
            <a:r>
              <a:rPr lang="sv-SE" dirty="0" smtClean="0">
                <a:latin typeface="Courier New" pitchFamily="49" charset="0"/>
                <a:cs typeface="Courier New" pitchFamily="49" charset="0"/>
              </a:rPr>
              <a:t> -XX:+UnlockCommercialFeatures -XX:+FlightRecorder</a:t>
            </a:r>
          </a:p>
          <a:p>
            <a:endParaRPr lang="en-US" dirty="0"/>
          </a:p>
          <a:p>
            <a:r>
              <a:rPr lang="en-US" dirty="0" smtClean="0"/>
              <a:t>If remote monitoring is required:</a:t>
            </a:r>
          </a:p>
          <a:p>
            <a:pPr lvl="1"/>
            <a:r>
              <a:rPr lang="en-US" dirty="0" smtClean="0"/>
              <a:t>Start with the appropriate </a:t>
            </a:r>
            <a:r>
              <a:rPr lang="en-US" dirty="0" err="1" smtClean="0"/>
              <a:t>com.sun.management</a:t>
            </a:r>
            <a:r>
              <a:rPr lang="en-US" dirty="0" smtClean="0"/>
              <a:t> flags</a:t>
            </a:r>
          </a:p>
          <a:p>
            <a:pPr lvl="1"/>
            <a:r>
              <a:rPr lang="en-US" dirty="0" smtClean="0"/>
              <a:t>In 7u40 JDP can be used for easy discovery of manageable JVMs on the network</a:t>
            </a:r>
          </a:p>
        </p:txBody>
      </p:sp>
      <p:sp>
        <p:nvSpPr>
          <p:cNvPr id="4" name="Text Placeholder 3"/>
          <p:cNvSpPr>
            <a:spLocks noGrp="1"/>
          </p:cNvSpPr>
          <p:nvPr>
            <p:ph sz="half" idx="2"/>
          </p:nvPr>
        </p:nvSpPr>
        <p:spPr/>
        <p:txBody>
          <a:bodyPr/>
          <a:lstStyle/>
          <a:p>
            <a:r>
              <a:rPr lang="sv-SE" dirty="0" smtClean="0">
                <a:solidFill>
                  <a:schemeClr val="accent1"/>
                </a:solidFill>
              </a:rPr>
              <a:t>Hotspot</a:t>
            </a:r>
            <a:endParaRPr lang="sv-SE" dirty="0">
              <a:solidFill>
                <a:schemeClr val="accent1"/>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Recordings Using Mission Control</a:t>
            </a:r>
            <a:endParaRPr lang="sv-SE" dirty="0"/>
          </a:p>
        </p:txBody>
      </p:sp>
      <p:sp>
        <p:nvSpPr>
          <p:cNvPr id="3" name="Content Placeholder 2"/>
          <p:cNvSpPr>
            <a:spLocks noGrp="1"/>
          </p:cNvSpPr>
          <p:nvPr>
            <p:ph sz="half" idx="1"/>
          </p:nvPr>
        </p:nvSpPr>
        <p:spPr/>
        <p:txBody>
          <a:bodyPr/>
          <a:lstStyle/>
          <a:p>
            <a:pPr marL="457200" indent="-457200">
              <a:buFont typeface="+mj-lt"/>
              <a:buAutoNum type="arabicPeriod"/>
            </a:pPr>
            <a:r>
              <a:rPr lang="en-US" dirty="0" smtClean="0"/>
              <a:t>Find a JVM to do a recording on in the JVM Browser</a:t>
            </a:r>
          </a:p>
          <a:p>
            <a:pPr marL="457200" indent="-457200">
              <a:buFont typeface="+mj-lt"/>
              <a:buAutoNum type="arabicPeriod"/>
            </a:pPr>
            <a:r>
              <a:rPr lang="en-US" dirty="0" smtClean="0"/>
              <a:t>Double click the Flight Recorder node under the JVM</a:t>
            </a:r>
          </a:p>
          <a:p>
            <a:pPr marL="457200" indent="-457200">
              <a:buFont typeface="+mj-lt"/>
              <a:buAutoNum type="arabicPeriod"/>
            </a:pPr>
            <a:r>
              <a:rPr lang="en-US" dirty="0" smtClean="0"/>
              <a:t>Follow the wizard </a:t>
            </a:r>
            <a:br>
              <a:rPr lang="en-US" dirty="0" smtClean="0"/>
            </a:br>
            <a:r>
              <a:rPr lang="en-US" dirty="0" smtClean="0"/>
              <a:t/>
            </a:r>
            <a:br>
              <a:rPr lang="en-US" dirty="0" smtClean="0"/>
            </a:br>
            <a:r>
              <a:rPr lang="en-US" dirty="0" smtClean="0"/>
              <a:t>(will show demo soon)</a:t>
            </a:r>
          </a:p>
          <a:p>
            <a:pPr marL="457200" indent="-457200">
              <a:buNone/>
            </a:pPr>
            <a:endParaRPr lang="en-US" dirty="0" smtClean="0"/>
          </a:p>
          <a:p>
            <a:pPr marL="457200" indent="-457200" algn="just">
              <a:buNone/>
            </a:pPr>
            <a:r>
              <a:rPr lang="en-US" dirty="0" smtClean="0"/>
              <a:t>	</a:t>
            </a:r>
            <a:r>
              <a:rPr lang="en-US" sz="1800" dirty="0" smtClean="0"/>
              <a:t>Note: Ongoing recordings are listed as nodes under the Flight Recorder node. To dump one, simply drag and drop the ongoing recording to the editor area, or double click it. This is mostly useful for continuous recordings.</a:t>
            </a:r>
          </a:p>
        </p:txBody>
      </p:sp>
      <p:sp>
        <p:nvSpPr>
          <p:cNvPr id="4" name="Text Placeholder 3"/>
          <p:cNvSpPr>
            <a:spLocks noGrp="1"/>
          </p:cNvSpPr>
          <p:nvPr>
            <p:ph sz="half" idx="2"/>
          </p:nvPr>
        </p:nvSpPr>
        <p:spPr/>
        <p:txBody>
          <a:bodyPr/>
          <a:lstStyle/>
          <a:p>
            <a:r>
              <a:rPr lang="sv-SE" dirty="0" smtClean="0">
                <a:solidFill>
                  <a:schemeClr val="accent1"/>
                </a:solidFill>
              </a:rPr>
              <a:t>Easy and intuitive</a:t>
            </a:r>
            <a:endParaRPr lang="sv-SE" dirty="0">
              <a:solidFill>
                <a:schemeClr val="accent1"/>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Recordings Using Startup Flags</a:t>
            </a:r>
            <a:endParaRPr lang="sv-SE" dirty="0"/>
          </a:p>
        </p:txBody>
      </p:sp>
      <p:sp>
        <p:nvSpPr>
          <p:cNvPr id="3" name="Content Placeholder 2"/>
          <p:cNvSpPr>
            <a:spLocks noGrp="1"/>
          </p:cNvSpPr>
          <p:nvPr>
            <p:ph sz="half" idx="1"/>
          </p:nvPr>
        </p:nvSpPr>
        <p:spPr>
          <a:xfrm>
            <a:off x="808038" y="1164165"/>
            <a:ext cx="7910512" cy="3504939"/>
          </a:xfrm>
        </p:spPr>
        <p:txBody>
          <a:bodyPr/>
          <a:lstStyle/>
          <a:p>
            <a:pPr marL="457200" indent="-457200"/>
            <a:r>
              <a:rPr lang="en-US" sz="1800" dirty="0" smtClean="0"/>
              <a:t>Documentation of startup flags available in the JDK docs</a:t>
            </a:r>
          </a:p>
          <a:p>
            <a:pPr marL="457200" indent="-457200"/>
            <a:r>
              <a:rPr lang="en-US" sz="1800" dirty="0" smtClean="0"/>
              <a:t>The following example starts up a 1 minute recording 20 seconds after starting the JVM:</a:t>
            </a:r>
            <a:br>
              <a:rPr lang="en-US" sz="1800" dirty="0" smtClean="0"/>
            </a:br>
            <a:r>
              <a:rPr lang="en-US" sz="1800" dirty="0" smtClean="0">
                <a:latin typeface="Courier New" pitchFamily="49" charset="0"/>
                <a:cs typeface="Courier New" pitchFamily="49" charset="0"/>
              </a:rPr>
              <a:t> </a:t>
            </a:r>
            <a:r>
              <a:rPr lang="en-US" sz="1400" dirty="0" smtClean="0">
                <a:latin typeface="Courier New" pitchFamily="49" charset="0"/>
                <a:cs typeface="Courier New" pitchFamily="49" charset="0"/>
              </a:rPr>
              <a:t>-XX:+</a:t>
            </a:r>
            <a:r>
              <a:rPr lang="en-US" sz="1400" dirty="0" err="1" smtClean="0">
                <a:latin typeface="Courier New" pitchFamily="49" charset="0"/>
                <a:cs typeface="Courier New" pitchFamily="49" charset="0"/>
              </a:rPr>
              <a:t>UnlockCommercialFeatures</a:t>
            </a:r>
            <a:r>
              <a:rPr lang="en-US" sz="1400" dirty="0" smtClean="0">
                <a:latin typeface="Courier New" pitchFamily="49" charset="0"/>
                <a:cs typeface="Courier New" pitchFamily="49" charset="0"/>
              </a:rPr>
              <a:t> -XX:+</a:t>
            </a:r>
            <a:r>
              <a:rPr lang="en-US" sz="1400" dirty="0" err="1" smtClean="0">
                <a:latin typeface="Courier New" pitchFamily="49" charset="0"/>
                <a:cs typeface="Courier New" pitchFamily="49" charset="0"/>
              </a:rPr>
              <a:t>FlightRecorder</a:t>
            </a: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XX:StartFlightRecording</a:t>
            </a:r>
            <a:r>
              <a:rPr lang="en-US" sz="1400" dirty="0" smtClean="0">
                <a:latin typeface="Courier New" pitchFamily="49" charset="0"/>
                <a:cs typeface="Courier New" pitchFamily="49" charset="0"/>
              </a:rPr>
              <a:t>=delay=20s,duration=60s,name=</a:t>
            </a:r>
            <a:r>
              <a:rPr lang="en-US" sz="1400" dirty="0" err="1" smtClean="0">
                <a:latin typeface="Courier New" pitchFamily="49" charset="0"/>
                <a:cs typeface="Courier New" pitchFamily="49" charset="0"/>
              </a:rPr>
              <a:t>MyRecording,filename</a:t>
            </a:r>
            <a:r>
              <a:rPr lang="en-US" sz="1400" dirty="0" smtClean="0">
                <a:latin typeface="Courier New" pitchFamily="49" charset="0"/>
                <a:cs typeface="Courier New" pitchFamily="49" charset="0"/>
              </a:rPr>
              <a:t>=C:\TEMP\</a:t>
            </a:r>
            <a:r>
              <a:rPr lang="en-US" sz="1400" dirty="0" err="1" smtClean="0">
                <a:latin typeface="Courier New" pitchFamily="49" charset="0"/>
                <a:cs typeface="Courier New" pitchFamily="49" charset="0"/>
              </a:rPr>
              <a:t>myrecording.jfr,settings</a:t>
            </a:r>
            <a:r>
              <a:rPr lang="en-US" sz="1400" dirty="0" smtClean="0">
                <a:latin typeface="Courier New" pitchFamily="49" charset="0"/>
                <a:cs typeface="Courier New" pitchFamily="49" charset="0"/>
              </a:rPr>
              <a:t>=profile</a:t>
            </a:r>
            <a:r>
              <a:rPr lang="en-US" sz="1400" dirty="0" smtClean="0"/>
              <a:t> </a:t>
            </a:r>
            <a:endParaRPr lang="en-US" sz="1800" dirty="0" smtClean="0"/>
          </a:p>
          <a:p>
            <a:pPr marL="757238" lvl="1" indent="-457200"/>
            <a:r>
              <a:rPr lang="en-US" sz="1600" dirty="0" smtClean="0"/>
              <a:t>The settings parameter takes either the path to, or the name of, a template</a:t>
            </a:r>
          </a:p>
          <a:p>
            <a:pPr marL="757238" lvl="1" indent="-457200"/>
            <a:r>
              <a:rPr lang="en-US" sz="1600" dirty="0" smtClean="0"/>
              <a:t>Default templates are located in the </a:t>
            </a:r>
            <a:r>
              <a:rPr lang="en-US" sz="1600" dirty="0" err="1" smtClean="0"/>
              <a:t>jre</a:t>
            </a:r>
            <a:r>
              <a:rPr lang="en-US" sz="1600" dirty="0" smtClean="0"/>
              <a:t>/lib/</a:t>
            </a:r>
            <a:r>
              <a:rPr lang="en-US" sz="1600" dirty="0" err="1" smtClean="0"/>
              <a:t>jfr</a:t>
            </a:r>
            <a:r>
              <a:rPr lang="en-US" sz="1600" dirty="0" smtClean="0"/>
              <a:t> folder. </a:t>
            </a:r>
          </a:p>
          <a:p>
            <a:pPr marL="757238" lvl="1" indent="-457200"/>
            <a:r>
              <a:rPr lang="en-US" sz="1600" b="1" i="1" dirty="0" smtClean="0"/>
              <a:t>Note: </a:t>
            </a:r>
            <a:r>
              <a:rPr lang="en-US" sz="1600" dirty="0" smtClean="0"/>
              <a:t>Using the settings parameter will require either a JRockit or a Hotspot </a:t>
            </a:r>
            <a:r>
              <a:rPr lang="en-US" sz="1600" b="1" dirty="0" smtClean="0"/>
              <a:t>7u40 or later</a:t>
            </a:r>
            <a:r>
              <a:rPr lang="en-US" sz="1600" dirty="0" smtClean="0"/>
              <a:t>. </a:t>
            </a:r>
          </a:p>
          <a:p>
            <a:r>
              <a:rPr lang="en-US" sz="1800" dirty="0" smtClean="0"/>
              <a:t>To get more information on what is going on, change the log level:</a:t>
            </a:r>
            <a:br>
              <a:rPr lang="en-US" sz="1800" dirty="0" smtClean="0"/>
            </a:br>
            <a:r>
              <a:rPr lang="en-US" sz="1800" dirty="0" smtClean="0">
                <a:latin typeface="Courier New" pitchFamily="49" charset="0"/>
                <a:cs typeface="Courier New" pitchFamily="49" charset="0"/>
              </a:rPr>
              <a:t>-</a:t>
            </a:r>
            <a:r>
              <a:rPr lang="en-US" sz="1800" dirty="0" err="1" smtClean="0">
                <a:latin typeface="Courier New" pitchFamily="49" charset="0"/>
                <a:cs typeface="Courier New" pitchFamily="49" charset="0"/>
              </a:rPr>
              <a:t>XX:FlightRecorderOptions</a:t>
            </a:r>
            <a:r>
              <a:rPr lang="en-US" sz="1800" dirty="0" smtClean="0">
                <a:latin typeface="Courier New" pitchFamily="49" charset="0"/>
                <a:cs typeface="Courier New" pitchFamily="49" charset="0"/>
              </a:rPr>
              <a:t>=</a:t>
            </a:r>
            <a:r>
              <a:rPr lang="en-US" sz="1800" dirty="0" err="1" smtClean="0">
                <a:latin typeface="Courier New" pitchFamily="49" charset="0"/>
                <a:cs typeface="Courier New" pitchFamily="49" charset="0"/>
              </a:rPr>
              <a:t>loglevel</a:t>
            </a:r>
            <a:r>
              <a:rPr lang="en-US" sz="1800" dirty="0" smtClean="0">
                <a:latin typeface="Courier New" pitchFamily="49" charset="0"/>
                <a:cs typeface="Courier New" pitchFamily="49" charset="0"/>
              </a:rPr>
              <a:t>=info</a:t>
            </a:r>
          </a:p>
        </p:txBody>
      </p:sp>
      <p:sp>
        <p:nvSpPr>
          <p:cNvPr id="4" name="Text Placeholder 3"/>
          <p:cNvSpPr>
            <a:spLocks noGrp="1"/>
          </p:cNvSpPr>
          <p:nvPr>
            <p:ph sz="half" idx="2"/>
          </p:nvPr>
        </p:nvSpPr>
        <p:spPr/>
        <p:txBody>
          <a:bodyPr/>
          <a:lstStyle/>
          <a:p>
            <a:r>
              <a:rPr lang="sv-SE" dirty="0" smtClean="0">
                <a:solidFill>
                  <a:schemeClr val="accent1"/>
                </a:solidFill>
              </a:rPr>
              <a:t>Useful for enabling continuous recordings at startup</a:t>
            </a:r>
            <a:endParaRPr lang="sv-SE" dirty="0">
              <a:solidFill>
                <a:schemeClr val="accent1"/>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Default Recording</a:t>
            </a:r>
            <a:endParaRPr lang="sv-SE" dirty="0"/>
          </a:p>
        </p:txBody>
      </p:sp>
      <p:sp>
        <p:nvSpPr>
          <p:cNvPr id="3" name="Content Placeholder 2"/>
          <p:cNvSpPr>
            <a:spLocks noGrp="1"/>
          </p:cNvSpPr>
          <p:nvPr>
            <p:ph sz="half" idx="1"/>
          </p:nvPr>
        </p:nvSpPr>
        <p:spPr>
          <a:xfrm>
            <a:off x="808038" y="1164165"/>
            <a:ext cx="7910512" cy="3504939"/>
          </a:xfrm>
        </p:spPr>
        <p:txBody>
          <a:bodyPr/>
          <a:lstStyle/>
          <a:p>
            <a:pPr marL="457200" indent="-457200"/>
            <a:r>
              <a:rPr lang="en-US" sz="1800" dirty="0" smtClean="0"/>
              <a:t>Special short hand to start the JVM with a continuous recording</a:t>
            </a:r>
          </a:p>
          <a:p>
            <a:pPr marL="457200" indent="-457200"/>
            <a:r>
              <a:rPr lang="en-US" sz="1800" dirty="0" smtClean="0"/>
              <a:t>Started with </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XX:FlightRecorderOptions</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defaultrecording</a:t>
            </a:r>
            <a:r>
              <a:rPr lang="en-US" sz="1600" dirty="0" smtClean="0">
                <a:latin typeface="Courier New" pitchFamily="49" charset="0"/>
                <a:cs typeface="Courier New" pitchFamily="49" charset="0"/>
              </a:rPr>
              <a:t>=true</a:t>
            </a:r>
            <a:endParaRPr lang="en-US" sz="1800" dirty="0" smtClean="0"/>
          </a:p>
          <a:p>
            <a:pPr marL="457200" indent="-457200"/>
            <a:r>
              <a:rPr lang="en-US" sz="1600" dirty="0" smtClean="0"/>
              <a:t>The default recording will have the recording id 0</a:t>
            </a:r>
          </a:p>
          <a:p>
            <a:pPr marL="457200" indent="-457200"/>
            <a:r>
              <a:rPr lang="en-US" sz="1600" dirty="0" smtClean="0"/>
              <a:t>Only the default recording can be used with the </a:t>
            </a:r>
            <a:r>
              <a:rPr lang="en-US" sz="1600" dirty="0" err="1" smtClean="0"/>
              <a:t>dumponexit</a:t>
            </a:r>
            <a:r>
              <a:rPr lang="en-US" sz="1600" dirty="0" smtClean="0"/>
              <a:t> and </a:t>
            </a:r>
            <a:r>
              <a:rPr lang="en-US" sz="1600" dirty="0" err="1" smtClean="0"/>
              <a:t>dumponexitpath</a:t>
            </a:r>
            <a:r>
              <a:rPr lang="en-US" sz="1600" dirty="0" smtClean="0"/>
              <a:t> parameters</a:t>
            </a:r>
          </a:p>
          <a:p>
            <a:pPr marL="457200" indent="-457200"/>
            <a:r>
              <a:rPr lang="en-US" sz="1600" dirty="0" smtClean="0"/>
              <a:t>The following example will start up the continuous recording. It will be dumped when the JVM exits to </a:t>
            </a:r>
            <a:r>
              <a:rPr lang="en-US" sz="1600" dirty="0" smtClean="0">
                <a:latin typeface="Courier New" pitchFamily="49" charset="0"/>
                <a:cs typeface="Courier New" pitchFamily="49" charset="0"/>
              </a:rPr>
              <a:t>C:\demos\dumponexit.jfr.</a:t>
            </a:r>
            <a:r>
              <a:rPr lang="en-US" sz="1600" dirty="0" smtClean="0"/>
              <a:t/>
            </a:r>
            <a:br>
              <a:rPr lang="en-US" sz="1600" dirty="0" smtClean="0"/>
            </a:br>
            <a:r>
              <a:rPr lang="en-US" sz="1600" dirty="0" smtClean="0">
                <a:latin typeface="Courier New" pitchFamily="49" charset="0"/>
                <a:cs typeface="Courier New" pitchFamily="49" charset="0"/>
              </a:rPr>
              <a:t> </a:t>
            </a:r>
            <a:r>
              <a:rPr lang="en-US" sz="1200" dirty="0" smtClean="0">
                <a:latin typeface="Courier New" pitchFamily="49" charset="0"/>
                <a:cs typeface="Courier New" pitchFamily="49" charset="0"/>
              </a:rPr>
              <a:t>-XX:+</a:t>
            </a:r>
            <a:r>
              <a:rPr lang="en-US" sz="1200" dirty="0" err="1" smtClean="0">
                <a:latin typeface="Courier New" pitchFamily="49" charset="0"/>
                <a:cs typeface="Courier New" pitchFamily="49" charset="0"/>
              </a:rPr>
              <a:t>UnlockCommercialFeatures</a:t>
            </a:r>
            <a:r>
              <a:rPr lang="en-US" sz="1200" dirty="0" smtClean="0">
                <a:latin typeface="Courier New" pitchFamily="49" charset="0"/>
                <a:cs typeface="Courier New" pitchFamily="49" charset="0"/>
              </a:rPr>
              <a:t> -XX:+</a:t>
            </a:r>
            <a:r>
              <a:rPr lang="en-US" sz="1200" dirty="0" err="1" smtClean="0">
                <a:latin typeface="Courier New" pitchFamily="49" charset="0"/>
                <a:cs typeface="Courier New" pitchFamily="49" charset="0"/>
              </a:rPr>
              <a:t>FlightRecorder</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XX:FlightRecorderOptions</a:t>
            </a:r>
            <a:r>
              <a:rPr lang="en-US" sz="1200" dirty="0" smtClean="0">
                <a:latin typeface="Courier New" pitchFamily="49" charset="0"/>
                <a:cs typeface="Courier New" pitchFamily="49" charset="0"/>
              </a:rPr>
              <a:t>=</a:t>
            </a:r>
            <a:r>
              <a:rPr lang="en-US" sz="1200" dirty="0" err="1" smtClean="0">
                <a:latin typeface="Courier New" pitchFamily="49" charset="0"/>
                <a:cs typeface="Courier New" pitchFamily="49" charset="0"/>
              </a:rPr>
              <a:t>defaultrecording</a:t>
            </a:r>
            <a:r>
              <a:rPr lang="en-US" sz="1200" dirty="0" smtClean="0">
                <a:latin typeface="Courier New" pitchFamily="49" charset="0"/>
                <a:cs typeface="Courier New" pitchFamily="49" charset="0"/>
              </a:rPr>
              <a:t>=</a:t>
            </a:r>
            <a:r>
              <a:rPr lang="en-US" sz="1200" dirty="0" err="1" smtClean="0">
                <a:latin typeface="Courier New" pitchFamily="49" charset="0"/>
                <a:cs typeface="Courier New" pitchFamily="49" charset="0"/>
              </a:rPr>
              <a:t>true,dumponexit</a:t>
            </a:r>
            <a:r>
              <a:rPr lang="en-US" sz="1200" dirty="0" smtClean="0">
                <a:latin typeface="Courier New" pitchFamily="49" charset="0"/>
                <a:cs typeface="Courier New" pitchFamily="49" charset="0"/>
              </a:rPr>
              <a:t>=</a:t>
            </a:r>
            <a:r>
              <a:rPr lang="en-US" sz="1200" dirty="0" err="1" smtClean="0">
                <a:latin typeface="Courier New" pitchFamily="49" charset="0"/>
                <a:cs typeface="Courier New" pitchFamily="49" charset="0"/>
              </a:rPr>
              <a:t>true,dumponexitpath</a:t>
            </a:r>
            <a:r>
              <a:rPr lang="en-US" sz="1200" dirty="0" smtClean="0">
                <a:latin typeface="Courier New" pitchFamily="49" charset="0"/>
                <a:cs typeface="Courier New" pitchFamily="49" charset="0"/>
              </a:rPr>
              <a:t>=C:\demos\dumponexit.jfr</a:t>
            </a:r>
          </a:p>
        </p:txBody>
      </p:sp>
      <p:sp>
        <p:nvSpPr>
          <p:cNvPr id="4" name="Text Placeholder 3"/>
          <p:cNvSpPr>
            <a:spLocks noGrp="1"/>
          </p:cNvSpPr>
          <p:nvPr>
            <p:ph sz="half" idx="2"/>
          </p:nvPr>
        </p:nvSpPr>
        <p:spPr/>
        <p:txBody>
          <a:bodyPr/>
          <a:lstStyle/>
          <a:p>
            <a:r>
              <a:rPr lang="sv-SE" dirty="0" smtClean="0">
                <a:solidFill>
                  <a:schemeClr val="accent1"/>
                </a:solidFill>
              </a:rPr>
              <a:t>Shorthand for starting a continuous recording. With benefits.</a:t>
            </a:r>
            <a:endParaRPr lang="sv-SE" dirty="0">
              <a:solidFill>
                <a:schemeClr val="accent1"/>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Recordings Using JCMD</a:t>
            </a:r>
            <a:endParaRPr lang="sv-SE" dirty="0"/>
          </a:p>
        </p:txBody>
      </p:sp>
      <p:sp>
        <p:nvSpPr>
          <p:cNvPr id="3" name="Content Placeholder 2"/>
          <p:cNvSpPr>
            <a:spLocks noGrp="1"/>
          </p:cNvSpPr>
          <p:nvPr>
            <p:ph sz="half" idx="1"/>
          </p:nvPr>
        </p:nvSpPr>
        <p:spPr>
          <a:xfrm>
            <a:off x="808038" y="1164165"/>
            <a:ext cx="7910512" cy="3504939"/>
          </a:xfrm>
        </p:spPr>
        <p:txBody>
          <a:bodyPr/>
          <a:lstStyle/>
          <a:p>
            <a:pPr marL="457200" indent="-457200">
              <a:buNone/>
            </a:pPr>
            <a:r>
              <a:rPr lang="en-US" sz="1800" dirty="0" smtClean="0"/>
              <a:t>Usage: </a:t>
            </a:r>
            <a:r>
              <a:rPr lang="en-US" sz="1800" dirty="0" err="1" smtClean="0">
                <a:latin typeface="Courier New" pitchFamily="49" charset="0"/>
                <a:cs typeface="Courier New" pitchFamily="49" charset="0"/>
              </a:rPr>
              <a:t>jcmd</a:t>
            </a:r>
            <a:r>
              <a:rPr lang="en-US" sz="1800" dirty="0" smtClean="0">
                <a:latin typeface="Courier New" pitchFamily="49" charset="0"/>
                <a:cs typeface="Courier New" pitchFamily="49" charset="0"/>
              </a:rPr>
              <a:t> &lt;</a:t>
            </a:r>
            <a:r>
              <a:rPr lang="en-US" sz="1800" dirty="0" err="1" smtClean="0">
                <a:latin typeface="Courier New" pitchFamily="49" charset="0"/>
                <a:cs typeface="Courier New" pitchFamily="49" charset="0"/>
              </a:rPr>
              <a:t>pid</a:t>
            </a:r>
            <a:r>
              <a:rPr lang="en-US" sz="1800" dirty="0" smtClean="0">
                <a:latin typeface="Courier New" pitchFamily="49" charset="0"/>
                <a:cs typeface="Courier New" pitchFamily="49" charset="0"/>
              </a:rPr>
              <a:t>&gt; &lt;command&gt;</a:t>
            </a:r>
          </a:p>
          <a:p>
            <a:pPr marL="457200" indent="-457200">
              <a:buNone/>
            </a:pPr>
            <a:r>
              <a:rPr lang="en-US" sz="1800" dirty="0" smtClean="0"/>
              <a:t>Example starting a recording:</a:t>
            </a:r>
            <a:br>
              <a:rPr lang="en-US" sz="1800" dirty="0" smtClean="0"/>
            </a:br>
            <a:r>
              <a:rPr lang="en-US" sz="1600" dirty="0" err="1" smtClean="0">
                <a:latin typeface="Courier New" pitchFamily="49" charset="0"/>
                <a:cs typeface="Courier New" pitchFamily="49" charset="0"/>
              </a:rPr>
              <a:t>jcmd</a:t>
            </a:r>
            <a:r>
              <a:rPr lang="en-US" sz="1600" dirty="0" smtClean="0">
                <a:latin typeface="Courier New" pitchFamily="49" charset="0"/>
                <a:cs typeface="Courier New" pitchFamily="49" charset="0"/>
              </a:rPr>
              <a:t> 7060 </a:t>
            </a:r>
            <a:r>
              <a:rPr lang="en-US" sz="1600" dirty="0" err="1" smtClean="0">
                <a:latin typeface="Courier New" pitchFamily="49" charset="0"/>
                <a:cs typeface="Courier New" pitchFamily="49" charset="0"/>
              </a:rPr>
              <a:t>JFR.start</a:t>
            </a:r>
            <a:r>
              <a:rPr lang="en-US" sz="1600" dirty="0" smtClean="0">
                <a:latin typeface="Courier New" pitchFamily="49" charset="0"/>
                <a:cs typeface="Courier New" pitchFamily="49" charset="0"/>
              </a:rPr>
              <a:t> name=</a:t>
            </a:r>
            <a:r>
              <a:rPr lang="en-US" sz="1600" dirty="0" err="1" smtClean="0">
                <a:latin typeface="Courier New" pitchFamily="49" charset="0"/>
                <a:cs typeface="Courier New" pitchFamily="49" charset="0"/>
              </a:rPr>
              <a:t>MyRecording</a:t>
            </a:r>
            <a:r>
              <a:rPr lang="en-US" sz="1600" dirty="0" smtClean="0">
                <a:latin typeface="Courier New" pitchFamily="49" charset="0"/>
                <a:cs typeface="Courier New" pitchFamily="49" charset="0"/>
              </a:rPr>
              <a:t> settings=profile 	delay=20s duration=2m filename=c:\TEMP\myrecording.jfr</a:t>
            </a:r>
            <a:endParaRPr lang="en-US" sz="1400" dirty="0" smtClean="0">
              <a:latin typeface="Courier New" pitchFamily="49" charset="0"/>
              <a:cs typeface="Courier New" pitchFamily="49" charset="0"/>
            </a:endParaRPr>
          </a:p>
          <a:p>
            <a:pPr marL="457200" indent="-457200">
              <a:buNone/>
            </a:pPr>
            <a:r>
              <a:rPr lang="en-US" sz="1800" dirty="0" smtClean="0"/>
              <a:t>Example checking on recordings:</a:t>
            </a:r>
            <a:br>
              <a:rPr lang="en-US" sz="1800" dirty="0" smtClean="0"/>
            </a:br>
            <a:r>
              <a:rPr lang="en-US" sz="1800" dirty="0" err="1" smtClean="0">
                <a:latin typeface="Courier New" pitchFamily="49" charset="0"/>
                <a:cs typeface="Courier New" pitchFamily="49" charset="0"/>
              </a:rPr>
              <a:t>jcmd</a:t>
            </a:r>
            <a:r>
              <a:rPr lang="en-US" sz="1800" dirty="0" smtClean="0">
                <a:latin typeface="Courier New" pitchFamily="49" charset="0"/>
                <a:cs typeface="Courier New" pitchFamily="49" charset="0"/>
              </a:rPr>
              <a:t> 7060 </a:t>
            </a:r>
            <a:r>
              <a:rPr lang="en-US" sz="1800" dirty="0" err="1" smtClean="0">
                <a:latin typeface="Courier New" pitchFamily="49" charset="0"/>
                <a:cs typeface="Courier New" pitchFamily="49" charset="0"/>
              </a:rPr>
              <a:t>JFR.check</a:t>
            </a:r>
            <a:endParaRPr lang="en-US" sz="1800" dirty="0" smtClean="0"/>
          </a:p>
          <a:p>
            <a:pPr marL="457200" indent="-457200">
              <a:buNone/>
            </a:pPr>
            <a:r>
              <a:rPr lang="en-US" sz="1800" dirty="0" smtClean="0"/>
              <a:t>Example dumping a recording:</a:t>
            </a:r>
            <a:br>
              <a:rPr lang="en-US" sz="1800" dirty="0" smtClean="0"/>
            </a:br>
            <a:r>
              <a:rPr lang="en-US" sz="1600" dirty="0" err="1" smtClean="0">
                <a:latin typeface="Courier New" pitchFamily="49" charset="0"/>
                <a:cs typeface="Courier New" pitchFamily="49" charset="0"/>
              </a:rPr>
              <a:t>jcmd</a:t>
            </a:r>
            <a:r>
              <a:rPr lang="en-US" sz="1600" dirty="0" smtClean="0">
                <a:latin typeface="Courier New" pitchFamily="49" charset="0"/>
                <a:cs typeface="Courier New" pitchFamily="49" charset="0"/>
              </a:rPr>
              <a:t> 7060 </a:t>
            </a:r>
            <a:r>
              <a:rPr lang="en-US" sz="1600" dirty="0" err="1" smtClean="0">
                <a:latin typeface="Courier New" pitchFamily="49" charset="0"/>
                <a:cs typeface="Courier New" pitchFamily="49" charset="0"/>
              </a:rPr>
              <a:t>JFR.dump</a:t>
            </a:r>
            <a:r>
              <a:rPr lang="en-US" sz="1600" dirty="0" smtClean="0">
                <a:latin typeface="Courier New" pitchFamily="49" charset="0"/>
                <a:cs typeface="Courier New" pitchFamily="49" charset="0"/>
              </a:rPr>
              <a:t> name=</a:t>
            </a:r>
            <a:r>
              <a:rPr lang="en-US" sz="1600" dirty="0" err="1" smtClean="0">
                <a:latin typeface="Courier New" pitchFamily="49" charset="0"/>
                <a:cs typeface="Courier New" pitchFamily="49" charset="0"/>
              </a:rPr>
              <a:t>MyRecording</a:t>
            </a:r>
            <a:r>
              <a:rPr lang="en-US" sz="1600" dirty="0" smtClean="0">
                <a:latin typeface="Courier New" pitchFamily="49" charset="0"/>
                <a:cs typeface="Courier New" pitchFamily="49" charset="0"/>
              </a:rPr>
              <a:t> 	filename=C:\TEMP\dump.jfr </a:t>
            </a:r>
            <a:br>
              <a:rPr lang="en-US" sz="1600" dirty="0" smtClean="0">
                <a:latin typeface="Courier New" pitchFamily="49" charset="0"/>
                <a:cs typeface="Courier New" pitchFamily="49" charset="0"/>
              </a:rPr>
            </a:br>
            <a:r>
              <a:rPr lang="en-US" sz="1800" dirty="0" smtClean="0"/>
              <a:t/>
            </a:r>
            <a:br>
              <a:rPr lang="en-US" sz="1800" dirty="0" smtClean="0"/>
            </a:br>
            <a:endParaRPr lang="en-US" sz="1800" dirty="0" smtClean="0">
              <a:latin typeface="Courier New" pitchFamily="49" charset="0"/>
              <a:cs typeface="Courier New" pitchFamily="49" charset="0"/>
            </a:endParaRPr>
          </a:p>
        </p:txBody>
      </p:sp>
      <p:sp>
        <p:nvSpPr>
          <p:cNvPr id="4" name="Text Placeholder 3"/>
          <p:cNvSpPr>
            <a:spLocks noGrp="1"/>
          </p:cNvSpPr>
          <p:nvPr>
            <p:ph sz="half" idx="2"/>
          </p:nvPr>
        </p:nvSpPr>
        <p:spPr/>
        <p:txBody>
          <a:bodyPr/>
          <a:lstStyle/>
          <a:p>
            <a:r>
              <a:rPr lang="sv-SE" dirty="0" smtClean="0">
                <a:solidFill>
                  <a:schemeClr val="accent1"/>
                </a:solidFill>
              </a:rPr>
              <a:t>Useful for controlling JFR from the command line</a:t>
            </a:r>
            <a:endParaRPr lang="sv-SE" dirty="0">
              <a:solidFill>
                <a:schemeClr val="accent1"/>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smtClean="0"/>
              <a:t>Recording creation DEMO</a:t>
            </a:r>
            <a:endParaRPr lang="en-US" dirty="0"/>
          </a:p>
        </p:txBody>
      </p:sp>
      <p:pic>
        <p:nvPicPr>
          <p:cNvPr id="7" name="Picture 2" descr="C:\clients\hirt\missioncontrol\main\missioncontrol\graphics\icons\jmc_512x512.png"/>
          <p:cNvPicPr>
            <a:picLocks noChangeAspect="1" noChangeArrowheads="1"/>
          </p:cNvPicPr>
          <p:nvPr/>
        </p:nvPicPr>
        <p:blipFill>
          <a:blip r:embed="rId3" cstate="print"/>
          <a:srcRect/>
          <a:stretch>
            <a:fillRect/>
          </a:stretch>
        </p:blipFill>
        <p:spPr bwMode="auto">
          <a:xfrm>
            <a:off x="8299536" y="109727"/>
            <a:ext cx="712788" cy="712788"/>
          </a:xfrm>
          <a:prstGeom prst="rect">
            <a:avLst/>
          </a:prstGeom>
          <a:noFill/>
        </p:spPr>
      </p:pic>
    </p:spTree>
    <p:extLst>
      <p:ext uri="{BB962C8B-B14F-4D97-AF65-F5344CB8AC3E}">
        <p14:creationId xmlns:p14="http://schemas.microsoft.com/office/powerpoint/2010/main" val="2032195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72394" y="1435281"/>
            <a:ext cx="8117993" cy="2410019"/>
          </a:xfrm>
        </p:spPr>
        <p:txBody>
          <a:bodyPr/>
          <a:lstStyle/>
          <a:p>
            <a:r>
              <a:rPr lang="en-US" dirty="0" smtClean="0"/>
              <a:t>Oracle EM</a:t>
            </a:r>
          </a:p>
        </p:txBody>
      </p:sp>
      <p:pic>
        <p:nvPicPr>
          <p:cNvPr id="7" name="Picture 2" descr="C:\clients\hirt\missioncontrol\main\missioncontrol\graphics\icons\jmc_512x512.png"/>
          <p:cNvPicPr>
            <a:picLocks noChangeAspect="1" noChangeArrowheads="1"/>
          </p:cNvPicPr>
          <p:nvPr/>
        </p:nvPicPr>
        <p:blipFill>
          <a:blip r:embed="rId3" cstate="print"/>
          <a:srcRect/>
          <a:stretch>
            <a:fillRect/>
          </a:stretch>
        </p:blipFill>
        <p:spPr bwMode="auto">
          <a:xfrm>
            <a:off x="8299536" y="109727"/>
            <a:ext cx="712788" cy="712788"/>
          </a:xfrm>
          <a:prstGeom prst="rect">
            <a:avLst/>
          </a:prstGeom>
          <a:noFill/>
        </p:spPr>
      </p:pic>
    </p:spTree>
    <p:extLst>
      <p:ext uri="{BB962C8B-B14F-4D97-AF65-F5344CB8AC3E}">
        <p14:creationId xmlns:p14="http://schemas.microsoft.com/office/powerpoint/2010/main" val="1542197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3"/>
          </p:nvPr>
        </p:nvSpPr>
        <p:spPr/>
        <p:txBody>
          <a:bodyPr/>
          <a:lstStyle/>
          <a:p>
            <a:r>
              <a:rPr lang="en-US" dirty="0" smtClean="0"/>
              <a:t>Flight Recorder Overview</a:t>
            </a:r>
          </a:p>
          <a:p>
            <a:r>
              <a:rPr lang="en-US" dirty="0" smtClean="0"/>
              <a:t>Creating Recordings</a:t>
            </a:r>
          </a:p>
          <a:p>
            <a:r>
              <a:rPr lang="en-US" dirty="0" smtClean="0"/>
              <a:t>Analyzing Recordings</a:t>
            </a:r>
          </a:p>
          <a:p>
            <a:r>
              <a:rPr lang="en-US" dirty="0" smtClean="0"/>
              <a:t>Customizations</a:t>
            </a:r>
          </a:p>
          <a:p>
            <a:r>
              <a:rPr lang="en-US" dirty="0" smtClean="0"/>
              <a:t>Future</a:t>
            </a:r>
          </a:p>
          <a:p>
            <a:endParaRPr lang="en-US" dirty="0" smtClean="0"/>
          </a:p>
        </p:txBody>
      </p:sp>
    </p:spTree>
    <p:extLst>
      <p:ext uri="{BB962C8B-B14F-4D97-AF65-F5344CB8AC3E}">
        <p14:creationId xmlns:p14="http://schemas.microsoft.com/office/powerpoint/2010/main" val="72241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Enterprise Production Environments</a:t>
            </a:r>
            <a:endParaRPr lang="sv-SE" dirty="0"/>
          </a:p>
        </p:txBody>
      </p:sp>
      <p:sp>
        <p:nvSpPr>
          <p:cNvPr id="3" name="Content Placeholder 2"/>
          <p:cNvSpPr>
            <a:spLocks noGrp="1"/>
          </p:cNvSpPr>
          <p:nvPr>
            <p:ph sz="half" idx="1"/>
          </p:nvPr>
        </p:nvSpPr>
        <p:spPr>
          <a:xfrm>
            <a:off x="808038" y="1164165"/>
            <a:ext cx="7910512" cy="3504939"/>
          </a:xfrm>
        </p:spPr>
        <p:txBody>
          <a:bodyPr/>
          <a:lstStyle/>
          <a:p>
            <a:pPr marL="457200" indent="-457200">
              <a:buNone/>
            </a:pPr>
            <a:r>
              <a:rPr lang="en-US" sz="1800" dirty="0" smtClean="0">
                <a:latin typeface="Courier New" pitchFamily="49" charset="0"/>
                <a:cs typeface="Courier New" pitchFamily="49" charset="0"/>
              </a:rPr>
              <a:t>Tight Security protocols with respect to access to JVMs</a:t>
            </a:r>
          </a:p>
          <a:p>
            <a:pPr marL="457200" indent="-457200">
              <a:buNone/>
            </a:pPr>
            <a:r>
              <a:rPr lang="en-US" sz="1800" dirty="0" smtClean="0">
                <a:latin typeface="Courier New" pitchFamily="49" charset="0"/>
                <a:cs typeface="Courier New" pitchFamily="49" charset="0"/>
              </a:rPr>
              <a:t>Large sets of JVMs on different life cycles</a:t>
            </a:r>
          </a:p>
          <a:p>
            <a:pPr marL="746125" lvl="1" indent="-342900">
              <a:buFont typeface="Wingdings" charset="2"/>
              <a:buChar char="Ø"/>
            </a:pPr>
            <a:r>
              <a:rPr lang="en-US" sz="1600" dirty="0" smtClean="0">
                <a:latin typeface="Courier New" pitchFamily="49" charset="0"/>
                <a:cs typeface="Courier New" pitchFamily="49" charset="0"/>
              </a:rPr>
              <a:t>Test</a:t>
            </a:r>
          </a:p>
          <a:p>
            <a:pPr marL="746125" lvl="1" indent="-342900">
              <a:buFont typeface="Wingdings" charset="2"/>
              <a:buChar char="Ø"/>
            </a:pPr>
            <a:r>
              <a:rPr lang="en-US" sz="1600" dirty="0" smtClean="0">
                <a:latin typeface="Courier New" pitchFamily="49" charset="0"/>
                <a:cs typeface="Courier New" pitchFamily="49" charset="0"/>
              </a:rPr>
              <a:t>Pre production (stage)</a:t>
            </a:r>
          </a:p>
          <a:p>
            <a:pPr marL="746125" lvl="1" indent="-342900">
              <a:buFont typeface="Wingdings" charset="2"/>
              <a:buChar char="Ø"/>
            </a:pPr>
            <a:r>
              <a:rPr lang="en-US" sz="1600" dirty="0" smtClean="0">
                <a:latin typeface="Courier New" pitchFamily="49" charset="0"/>
                <a:cs typeface="Courier New" pitchFamily="49" charset="0"/>
              </a:rPr>
              <a:t>Production</a:t>
            </a:r>
          </a:p>
          <a:p>
            <a:pPr marL="457200" indent="-457200">
              <a:buNone/>
            </a:pPr>
            <a:r>
              <a:rPr lang="en-US" sz="1800" dirty="0" smtClean="0">
                <a:latin typeface="Courier New" pitchFamily="49" charset="0"/>
                <a:cs typeface="Courier New" pitchFamily="49" charset="0"/>
              </a:rPr>
              <a:t>Admins top priority: resume service delivery</a:t>
            </a:r>
          </a:p>
          <a:p>
            <a:pPr marL="746125" lvl="1" indent="-342900">
              <a:buFont typeface="Wingdings" charset="2"/>
              <a:buChar char="Ø"/>
            </a:pPr>
            <a:r>
              <a:rPr lang="en-US" sz="1600" dirty="0">
                <a:latin typeface="Courier New" pitchFamily="49" charset="0"/>
                <a:cs typeface="Courier New" pitchFamily="49" charset="0"/>
              </a:rPr>
              <a:t>Automate discovery</a:t>
            </a:r>
          </a:p>
          <a:p>
            <a:pPr marL="746125" lvl="1" indent="-342900">
              <a:buFont typeface="Wingdings" charset="2"/>
              <a:buChar char="Ø"/>
            </a:pPr>
            <a:r>
              <a:rPr lang="en-US" sz="1600" dirty="0">
                <a:latin typeface="Courier New" pitchFamily="49" charset="0"/>
                <a:cs typeface="Courier New" pitchFamily="49" charset="0"/>
              </a:rPr>
              <a:t>Automate and simplify collection</a:t>
            </a:r>
          </a:p>
          <a:p>
            <a:pPr marL="457200" indent="-457200">
              <a:buNone/>
            </a:pPr>
            <a:r>
              <a:rPr lang="en-US" sz="1800" dirty="0" smtClean="0">
                <a:latin typeface="Courier New" pitchFamily="49" charset="0"/>
                <a:cs typeface="Courier New" pitchFamily="49" charset="0"/>
              </a:rPr>
              <a:t>Developers prefer to investigate in their habitat</a:t>
            </a:r>
          </a:p>
          <a:p>
            <a:pPr marL="457200" indent="-457200">
              <a:buNone/>
            </a:pPr>
            <a:endParaRPr lang="en-US" sz="1800" dirty="0">
              <a:latin typeface="Courier New" pitchFamily="49" charset="0"/>
              <a:cs typeface="Courier New" pitchFamily="49" charset="0"/>
            </a:endParaRPr>
          </a:p>
          <a:p>
            <a:pPr marL="457200" indent="-457200">
              <a:buNone/>
            </a:pPr>
            <a:endParaRPr lang="en-US" sz="1800" dirty="0" smtClean="0">
              <a:latin typeface="Courier New" pitchFamily="49" charset="0"/>
              <a:cs typeface="Courier New" pitchFamily="49" charset="0"/>
            </a:endParaRPr>
          </a:p>
        </p:txBody>
      </p:sp>
      <p:sp>
        <p:nvSpPr>
          <p:cNvPr id="4" name="Text Placeholder 3"/>
          <p:cNvSpPr>
            <a:spLocks noGrp="1"/>
          </p:cNvSpPr>
          <p:nvPr>
            <p:ph sz="half" idx="2"/>
          </p:nvPr>
        </p:nvSpPr>
        <p:spPr/>
        <p:txBody>
          <a:bodyPr/>
          <a:lstStyle/>
          <a:p>
            <a:endParaRPr lang="en-US" dirty="0">
              <a:solidFill>
                <a:schemeClr val="accent1"/>
              </a:solidFill>
            </a:endParaRPr>
          </a:p>
        </p:txBody>
      </p:sp>
    </p:spTree>
    <p:extLst>
      <p:ext uri="{BB962C8B-B14F-4D97-AF65-F5344CB8AC3E}">
        <p14:creationId xmlns:p14="http://schemas.microsoft.com/office/powerpoint/2010/main" val="103446409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Oracle EM – secure access</a:t>
            </a:r>
            <a:endParaRPr lang="sv-SE" dirty="0"/>
          </a:p>
        </p:txBody>
      </p:sp>
      <p:pic>
        <p:nvPicPr>
          <p:cNvPr id="11" name="Picture 10"/>
          <p:cNvPicPr>
            <a:picLocks noChangeAspect="1"/>
          </p:cNvPicPr>
          <p:nvPr/>
        </p:nvPicPr>
        <p:blipFill>
          <a:blip r:embed="rId3"/>
          <a:stretch>
            <a:fillRect/>
          </a:stretch>
        </p:blipFill>
        <p:spPr>
          <a:xfrm>
            <a:off x="5288365" y="589935"/>
            <a:ext cx="3520019" cy="4274982"/>
          </a:xfrm>
          <a:prstGeom prst="rect">
            <a:avLst/>
          </a:prstGeom>
        </p:spPr>
      </p:pic>
      <p:sp>
        <p:nvSpPr>
          <p:cNvPr id="13" name="Content Placeholder 2"/>
          <p:cNvSpPr>
            <a:spLocks noGrp="1"/>
          </p:cNvSpPr>
          <p:nvPr>
            <p:ph sz="half" idx="1"/>
          </p:nvPr>
        </p:nvSpPr>
        <p:spPr>
          <a:xfrm>
            <a:off x="589936" y="909485"/>
            <a:ext cx="4539226" cy="3579362"/>
          </a:xfrm>
        </p:spPr>
        <p:txBody>
          <a:bodyPr/>
          <a:lstStyle/>
          <a:p>
            <a:pPr marL="457200" indent="-457200">
              <a:buNone/>
            </a:pPr>
            <a:r>
              <a:rPr lang="en-US" sz="1600" b="1" u="sng" dirty="0" smtClean="0">
                <a:latin typeface="Arial"/>
                <a:cs typeface="Arial"/>
              </a:rPr>
              <a:t>Problem: </a:t>
            </a:r>
            <a:endParaRPr lang="en-US" sz="1600" b="1" u="sng" dirty="0">
              <a:latin typeface="Arial"/>
              <a:cs typeface="Arial"/>
            </a:endParaRPr>
          </a:p>
          <a:p>
            <a:pPr marL="457200" indent="-457200">
              <a:buNone/>
            </a:pPr>
            <a:r>
              <a:rPr lang="en-US" sz="1400" dirty="0">
                <a:latin typeface="Arial"/>
                <a:cs typeface="Arial"/>
              </a:rPr>
              <a:t>	</a:t>
            </a:r>
            <a:r>
              <a:rPr lang="en-US" sz="1400" dirty="0" err="1" smtClean="0">
                <a:latin typeface="Arial"/>
                <a:cs typeface="Arial"/>
              </a:rPr>
              <a:t>Dev</a:t>
            </a:r>
            <a:r>
              <a:rPr lang="en-US" sz="1400" dirty="0" smtClean="0">
                <a:latin typeface="Arial"/>
                <a:cs typeface="Arial"/>
              </a:rPr>
              <a:t> needs access to JVM/JFR in production</a:t>
            </a:r>
            <a:endParaRPr lang="en-US" sz="1400" b="1" u="sng" dirty="0" smtClean="0">
              <a:latin typeface="Arial"/>
              <a:cs typeface="Arial"/>
            </a:endParaRPr>
          </a:p>
          <a:p>
            <a:pPr marL="457200" indent="-457200">
              <a:buNone/>
            </a:pPr>
            <a:r>
              <a:rPr lang="en-US" sz="1600" b="1" u="sng" dirty="0" smtClean="0">
                <a:latin typeface="Arial"/>
                <a:cs typeface="Arial"/>
              </a:rPr>
              <a:t>IT Requirements:</a:t>
            </a:r>
          </a:p>
          <a:p>
            <a:pPr marL="860425" lvl="1" indent="-457200">
              <a:buNone/>
            </a:pPr>
            <a:r>
              <a:rPr lang="en-US" sz="1400" dirty="0" smtClean="0">
                <a:latin typeface="Arial"/>
                <a:cs typeface="Arial"/>
              </a:rPr>
              <a:t>Authentication</a:t>
            </a:r>
          </a:p>
          <a:p>
            <a:pPr marL="860425" lvl="1" indent="-457200">
              <a:buNone/>
            </a:pPr>
            <a:r>
              <a:rPr lang="en-US" sz="1400" dirty="0">
                <a:latin typeface="Arial"/>
                <a:cs typeface="Arial"/>
              </a:rPr>
              <a:t>	</a:t>
            </a:r>
            <a:r>
              <a:rPr lang="en-US" sz="1400" dirty="0" smtClean="0">
                <a:latin typeface="Arial"/>
                <a:cs typeface="Arial"/>
              </a:rPr>
              <a:t>who </a:t>
            </a:r>
            <a:r>
              <a:rPr lang="en-US" sz="1400" dirty="0">
                <a:latin typeface="Arial"/>
                <a:cs typeface="Arial"/>
              </a:rPr>
              <a:t>is allowed?</a:t>
            </a:r>
          </a:p>
          <a:p>
            <a:pPr marL="860425" lvl="1" indent="-457200">
              <a:buNone/>
            </a:pPr>
            <a:r>
              <a:rPr lang="en-US" sz="1400" dirty="0" smtClean="0">
                <a:latin typeface="Arial"/>
                <a:cs typeface="Arial"/>
              </a:rPr>
              <a:t>Authorization </a:t>
            </a:r>
          </a:p>
          <a:p>
            <a:pPr marL="860425" lvl="1" indent="-457200">
              <a:buNone/>
            </a:pPr>
            <a:r>
              <a:rPr lang="en-US" sz="1400" dirty="0">
                <a:latin typeface="Arial"/>
                <a:cs typeface="Arial"/>
              </a:rPr>
              <a:t>	W</a:t>
            </a:r>
            <a:r>
              <a:rPr lang="en-US" sz="1400" dirty="0" smtClean="0">
                <a:latin typeface="Arial"/>
                <a:cs typeface="Arial"/>
              </a:rPr>
              <a:t>hat can they do?</a:t>
            </a:r>
          </a:p>
          <a:p>
            <a:pPr marL="860425" lvl="1" indent="-457200">
              <a:buNone/>
            </a:pPr>
            <a:r>
              <a:rPr lang="en-US" sz="1400" dirty="0" smtClean="0">
                <a:latin typeface="Arial"/>
                <a:cs typeface="Arial"/>
              </a:rPr>
              <a:t>	Which target/objects can they manage/see?</a:t>
            </a:r>
            <a:endParaRPr lang="en-US" sz="1600" b="1" u="sng" dirty="0">
              <a:latin typeface="Arial"/>
              <a:cs typeface="Arial"/>
            </a:endParaRPr>
          </a:p>
          <a:p>
            <a:pPr marL="860425" lvl="1" indent="-457200">
              <a:buNone/>
            </a:pPr>
            <a:r>
              <a:rPr lang="en-US" sz="1400" dirty="0" smtClean="0">
                <a:latin typeface="Arial"/>
                <a:cs typeface="Arial"/>
              </a:rPr>
              <a:t>Audit </a:t>
            </a:r>
            <a:endParaRPr lang="en-US" sz="1400" dirty="0">
              <a:latin typeface="Arial"/>
              <a:cs typeface="Arial"/>
            </a:endParaRPr>
          </a:p>
          <a:p>
            <a:pPr marL="860425" lvl="1" indent="-457200">
              <a:buNone/>
            </a:pPr>
            <a:r>
              <a:rPr lang="en-US" sz="1400" dirty="0" smtClean="0">
                <a:latin typeface="Arial"/>
                <a:cs typeface="Arial"/>
              </a:rPr>
              <a:t>	What have they done?</a:t>
            </a:r>
            <a:endParaRPr lang="en-US" sz="1600" b="1" u="sng" dirty="0" smtClean="0">
              <a:latin typeface="Arial"/>
              <a:cs typeface="Arial"/>
            </a:endParaRPr>
          </a:p>
          <a:p>
            <a:pPr marL="457200" indent="-457200">
              <a:buNone/>
            </a:pPr>
            <a:r>
              <a:rPr lang="en-US" sz="1600" b="1" u="sng" dirty="0" smtClean="0">
                <a:latin typeface="Arial"/>
                <a:cs typeface="Arial"/>
              </a:rPr>
              <a:t>Benefit: </a:t>
            </a:r>
          </a:p>
          <a:p>
            <a:pPr marL="457200" indent="-457200">
              <a:buNone/>
            </a:pPr>
            <a:r>
              <a:rPr lang="en-US" sz="1400" dirty="0">
                <a:latin typeface="Arial"/>
                <a:cs typeface="Arial"/>
              </a:rPr>
              <a:t>	</a:t>
            </a:r>
            <a:r>
              <a:rPr lang="en-US" sz="1400" dirty="0" smtClean="0">
                <a:latin typeface="Arial"/>
                <a:cs typeface="Arial"/>
              </a:rPr>
              <a:t>Admin can allow developers controlled and audited access to JVMs in production</a:t>
            </a:r>
          </a:p>
          <a:p>
            <a:pPr marL="457200" indent="-457200">
              <a:buNone/>
            </a:pPr>
            <a:endParaRPr lang="en-US" sz="1800" dirty="0" smtClean="0">
              <a:latin typeface="Courier New" pitchFamily="49" charset="0"/>
              <a:cs typeface="Courier New" pitchFamily="49" charset="0"/>
            </a:endParaRPr>
          </a:p>
        </p:txBody>
      </p:sp>
    </p:spTree>
    <p:extLst>
      <p:ext uri="{BB962C8B-B14F-4D97-AF65-F5344CB8AC3E}">
        <p14:creationId xmlns:p14="http://schemas.microsoft.com/office/powerpoint/2010/main" val="366062548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Oracle EM – Enterprise scale</a:t>
            </a:r>
            <a:endParaRPr lang="sv-SE" dirty="0"/>
          </a:p>
        </p:txBody>
      </p:sp>
      <p:sp>
        <p:nvSpPr>
          <p:cNvPr id="4" name="Text Placeholder 3"/>
          <p:cNvSpPr>
            <a:spLocks noGrp="1"/>
          </p:cNvSpPr>
          <p:nvPr>
            <p:ph sz="half" idx="2"/>
          </p:nvPr>
        </p:nvSpPr>
        <p:spPr/>
        <p:txBody>
          <a:bodyPr/>
          <a:lstStyle/>
          <a:p>
            <a:r>
              <a:rPr lang="en-US" dirty="0" smtClean="0">
                <a:solidFill>
                  <a:schemeClr val="accent1"/>
                </a:solidFill>
              </a:rPr>
              <a:t>Manage all JVMs across enterprise (monitor, track changes, diagnose) </a:t>
            </a:r>
            <a:endParaRPr lang="en-US" dirty="0">
              <a:solidFill>
                <a:schemeClr val="accent1"/>
              </a:solidFill>
            </a:endParaRPr>
          </a:p>
        </p:txBody>
      </p:sp>
      <p:pic>
        <p:nvPicPr>
          <p:cNvPr id="5" name="Picture 4"/>
          <p:cNvPicPr>
            <a:picLocks noChangeAspect="1"/>
          </p:cNvPicPr>
          <p:nvPr/>
        </p:nvPicPr>
        <p:blipFill>
          <a:blip r:embed="rId3"/>
          <a:stretch>
            <a:fillRect/>
          </a:stretch>
        </p:blipFill>
        <p:spPr>
          <a:xfrm>
            <a:off x="868509" y="966839"/>
            <a:ext cx="7341419" cy="4037371"/>
          </a:xfrm>
          <a:prstGeom prst="rect">
            <a:avLst/>
          </a:prstGeom>
        </p:spPr>
      </p:pic>
    </p:spTree>
    <p:extLst>
      <p:ext uri="{BB962C8B-B14F-4D97-AF65-F5344CB8AC3E}">
        <p14:creationId xmlns:p14="http://schemas.microsoft.com/office/powerpoint/2010/main" val="375225886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804346" y="1459241"/>
            <a:ext cx="6020735" cy="2410019"/>
          </a:xfrm>
        </p:spPr>
        <p:txBody>
          <a:bodyPr/>
          <a:lstStyle/>
          <a:p>
            <a:r>
              <a:rPr lang="en-US" dirty="0" smtClean="0"/>
              <a:t>EM JFR Demo</a:t>
            </a:r>
          </a:p>
          <a:p>
            <a:endParaRPr lang="en-US" dirty="0"/>
          </a:p>
        </p:txBody>
      </p:sp>
      <p:pic>
        <p:nvPicPr>
          <p:cNvPr id="7" name="Picture 2" descr="C:\clients\hirt\missioncontrol\main\missioncontrol\graphics\icons\jmc_512x512.png"/>
          <p:cNvPicPr>
            <a:picLocks noChangeAspect="1" noChangeArrowheads="1"/>
          </p:cNvPicPr>
          <p:nvPr/>
        </p:nvPicPr>
        <p:blipFill>
          <a:blip r:embed="rId3" cstate="print"/>
          <a:srcRect/>
          <a:stretch>
            <a:fillRect/>
          </a:stretch>
        </p:blipFill>
        <p:spPr bwMode="auto">
          <a:xfrm>
            <a:off x="8299536" y="109727"/>
            <a:ext cx="712788" cy="712788"/>
          </a:xfrm>
          <a:prstGeom prst="rect">
            <a:avLst/>
          </a:prstGeom>
          <a:noFill/>
        </p:spPr>
      </p:pic>
    </p:spTree>
    <p:extLst>
      <p:ext uri="{BB962C8B-B14F-4D97-AF65-F5344CB8AC3E}">
        <p14:creationId xmlns:p14="http://schemas.microsoft.com/office/powerpoint/2010/main" val="2032195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804346" y="1459241"/>
            <a:ext cx="6020735" cy="2410019"/>
          </a:xfrm>
        </p:spPr>
        <p:txBody>
          <a:bodyPr/>
          <a:lstStyle/>
          <a:p>
            <a:r>
              <a:rPr lang="en-US" dirty="0" smtClean="0"/>
              <a:t>Analyzing Recordings</a:t>
            </a:r>
          </a:p>
          <a:p>
            <a:endParaRPr lang="en-US" dirty="0"/>
          </a:p>
        </p:txBody>
      </p:sp>
      <p:pic>
        <p:nvPicPr>
          <p:cNvPr id="7" name="Picture 2" descr="C:\clients\hirt\missioncontrol\main\missioncontrol\graphics\icons\jmc_512x512.png"/>
          <p:cNvPicPr>
            <a:picLocks noChangeAspect="1" noChangeArrowheads="1"/>
          </p:cNvPicPr>
          <p:nvPr/>
        </p:nvPicPr>
        <p:blipFill>
          <a:blip r:embed="rId3" cstate="print"/>
          <a:srcRect/>
          <a:stretch>
            <a:fillRect/>
          </a:stretch>
        </p:blipFill>
        <p:spPr bwMode="auto">
          <a:xfrm>
            <a:off x="8299536" y="109727"/>
            <a:ext cx="712788" cy="712788"/>
          </a:xfrm>
          <a:prstGeom prst="rect">
            <a:avLst/>
          </a:prstGeom>
          <a:noFill/>
        </p:spPr>
      </p:pic>
    </p:spTree>
    <p:extLst>
      <p:ext uri="{BB962C8B-B14F-4D97-AF65-F5344CB8AC3E}">
        <p14:creationId xmlns:p14="http://schemas.microsoft.com/office/powerpoint/2010/main" val="4149046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Analyzing Flight Recordings in JMC</a:t>
            </a:r>
            <a:endParaRPr lang="sv-SE" dirty="0"/>
          </a:p>
        </p:txBody>
      </p:sp>
      <p:sp>
        <p:nvSpPr>
          <p:cNvPr id="3" name="Content Placeholder 2"/>
          <p:cNvSpPr>
            <a:spLocks noGrp="1"/>
          </p:cNvSpPr>
          <p:nvPr>
            <p:ph sz="half" idx="1"/>
          </p:nvPr>
        </p:nvSpPr>
        <p:spPr/>
        <p:txBody>
          <a:bodyPr/>
          <a:lstStyle/>
          <a:p>
            <a:r>
              <a:rPr lang="en-US" dirty="0" smtClean="0"/>
              <a:t>All tab groups except for the general Events tab group are preconfigured to show a certain aspect of the recording (sometimes referred to as static or preconfigured tabs)</a:t>
            </a:r>
          </a:p>
          <a:p>
            <a:r>
              <a:rPr lang="en-US" dirty="0" smtClean="0"/>
              <a:t>The pre-configured tabs highlights various areas of common interest, such as code, memory &amp; GC, threads and IO</a:t>
            </a:r>
          </a:p>
          <a:p>
            <a:r>
              <a:rPr lang="en-US" dirty="0" smtClean="0"/>
              <a:t>General Events tab group - useful for drilling down further and for rapidly homing in on a set of events with certain properties</a:t>
            </a:r>
          </a:p>
        </p:txBody>
      </p:sp>
      <p:sp>
        <p:nvSpPr>
          <p:cNvPr id="4" name="Text Placeholder 3"/>
          <p:cNvSpPr>
            <a:spLocks noGrp="1"/>
          </p:cNvSpPr>
          <p:nvPr>
            <p:ph sz="half" idx="2"/>
          </p:nvPr>
        </p:nvSpPr>
        <p:spPr/>
        <p:txBody>
          <a:bodyPr/>
          <a:lstStyle/>
          <a:p>
            <a:endParaRPr lang="sv-SE"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Operative Set</a:t>
            </a:r>
            <a:endParaRPr lang="sv-SE" dirty="0"/>
          </a:p>
        </p:txBody>
      </p:sp>
      <p:sp>
        <p:nvSpPr>
          <p:cNvPr id="3" name="Content Placeholder 2"/>
          <p:cNvSpPr>
            <a:spLocks noGrp="1"/>
          </p:cNvSpPr>
          <p:nvPr>
            <p:ph sz="half" idx="1"/>
          </p:nvPr>
        </p:nvSpPr>
        <p:spPr/>
        <p:txBody>
          <a:bodyPr/>
          <a:lstStyle/>
          <a:p>
            <a:r>
              <a:rPr lang="en-US" dirty="0" smtClean="0"/>
              <a:t>The Operative Set is a global set of events </a:t>
            </a:r>
          </a:p>
          <a:p>
            <a:r>
              <a:rPr lang="en-US" dirty="0" smtClean="0"/>
              <a:t>Events can be added or removed to the operative set from the context menu</a:t>
            </a:r>
          </a:p>
          <a:p>
            <a:r>
              <a:rPr lang="en-US" dirty="0" smtClean="0"/>
              <a:t>The Events tabs usually have a check box to only show events in the operative set</a:t>
            </a:r>
          </a:p>
          <a:p>
            <a:r>
              <a:rPr lang="en-US" dirty="0" smtClean="0"/>
              <a:t>Using the Events tabs together with the Operative Set is a powerful way to home in on events with a certain set of properties</a:t>
            </a:r>
          </a:p>
        </p:txBody>
      </p:sp>
      <p:sp>
        <p:nvSpPr>
          <p:cNvPr id="4" name="Text Placeholder 3"/>
          <p:cNvSpPr>
            <a:spLocks noGrp="1"/>
          </p:cNvSpPr>
          <p:nvPr>
            <p:ph sz="half" idx="2"/>
          </p:nvPr>
        </p:nvSpPr>
        <p:spPr/>
        <p:txBody>
          <a:bodyPr/>
          <a:lstStyle/>
          <a:p>
            <a:r>
              <a:rPr lang="en-US" dirty="0" smtClean="0">
                <a:solidFill>
                  <a:schemeClr val="accent1"/>
                </a:solidFill>
              </a:rPr>
              <a:t>Power Feature</a:t>
            </a:r>
            <a:endParaRPr lang="sv-SE" dirty="0">
              <a:solidFill>
                <a:schemeClr val="accent1"/>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Features in Most Tabs</a:t>
            </a:r>
            <a:endParaRPr lang="sv-SE" dirty="0"/>
          </a:p>
        </p:txBody>
      </p:sp>
      <p:sp>
        <p:nvSpPr>
          <p:cNvPr id="3" name="Content Placeholder 2"/>
          <p:cNvSpPr>
            <a:spLocks noGrp="1"/>
          </p:cNvSpPr>
          <p:nvPr>
            <p:ph sz="half" idx="1"/>
          </p:nvPr>
        </p:nvSpPr>
        <p:spPr/>
        <p:txBody>
          <a:bodyPr/>
          <a:lstStyle/>
          <a:p>
            <a:r>
              <a:rPr lang="en-US" dirty="0" smtClean="0"/>
              <a:t>Almost all tabs have a range selector at the top</a:t>
            </a:r>
          </a:p>
          <a:p>
            <a:pPr lvl="1"/>
            <a:r>
              <a:rPr lang="en-US" dirty="0" smtClean="0"/>
              <a:t>Used to filter on a time range</a:t>
            </a:r>
          </a:p>
          <a:p>
            <a:pPr lvl="1"/>
            <a:r>
              <a:rPr lang="en-US" dirty="0" smtClean="0"/>
              <a:t>Can be synchronized between all tabs</a:t>
            </a:r>
          </a:p>
          <a:p>
            <a:pPr lvl="1"/>
            <a:r>
              <a:rPr lang="en-US" dirty="0" smtClean="0"/>
              <a:t>Highlights events in the operative set in cyan</a:t>
            </a:r>
          </a:p>
          <a:p>
            <a:r>
              <a:rPr lang="en-US" dirty="0" smtClean="0"/>
              <a:t>The tabs in the Events tab group can be used in conjunction with the Event Types view to filter on Event Types</a:t>
            </a:r>
          </a:p>
          <a:p>
            <a:r>
              <a:rPr lang="en-US" dirty="0" smtClean="0"/>
              <a:t>In filter boxes:</a:t>
            </a:r>
          </a:p>
          <a:p>
            <a:pPr lvl="1"/>
            <a:r>
              <a:rPr lang="en-US" dirty="0" err="1" smtClean="0"/>
              <a:t>Kleene</a:t>
            </a:r>
            <a:r>
              <a:rPr lang="en-US" dirty="0" smtClean="0"/>
              <a:t> star can be used as wildcard (</a:t>
            </a:r>
            <a:r>
              <a:rPr lang="en-US" dirty="0" smtClean="0">
                <a:latin typeface="Courier New" pitchFamily="49" charset="0"/>
                <a:cs typeface="Courier New" pitchFamily="49" charset="0"/>
              </a:rPr>
              <a:t>*.sun.*</a:t>
            </a:r>
            <a:r>
              <a:rPr lang="en-US" dirty="0" smtClean="0"/>
              <a:t>)</a:t>
            </a:r>
          </a:p>
          <a:p>
            <a:pPr lvl="1"/>
            <a:r>
              <a:rPr lang="en-US" dirty="0" smtClean="0"/>
              <a:t>Start with </a:t>
            </a:r>
            <a:r>
              <a:rPr lang="en-US" dirty="0" err="1" smtClean="0"/>
              <a:t>regexp</a:t>
            </a:r>
            <a:r>
              <a:rPr lang="en-US" dirty="0" smtClean="0"/>
              <a:t>: if more power is needed (</a:t>
            </a:r>
            <a:r>
              <a:rPr lang="en-US" dirty="0" err="1" smtClean="0">
                <a:latin typeface="Courier New" pitchFamily="49" charset="0"/>
                <a:cs typeface="Courier New" pitchFamily="49" charset="0"/>
              </a:rPr>
              <a:t>regexp</a:t>
            </a:r>
            <a:r>
              <a:rPr lang="en-US" dirty="0" smtClean="0">
                <a:latin typeface="Courier New" pitchFamily="49" charset="0"/>
                <a:cs typeface="Courier New" pitchFamily="49" charset="0"/>
              </a:rPr>
              <a:t>:.*\.sun\..*</a:t>
            </a:r>
            <a:r>
              <a:rPr lang="en-US" dirty="0" smtClean="0"/>
              <a:t>) </a:t>
            </a:r>
            <a:br>
              <a:rPr lang="en-US" dirty="0" smtClean="0"/>
            </a:br>
            <a:r>
              <a:rPr lang="en-US" dirty="0" smtClean="0"/>
              <a:t>(not as </a:t>
            </a:r>
            <a:r>
              <a:rPr lang="en-US" dirty="0" err="1" smtClean="0"/>
              <a:t>performant</a:t>
            </a:r>
            <a:r>
              <a:rPr lang="en-US" dirty="0" smtClean="0"/>
              <a:t> though)</a:t>
            </a:r>
          </a:p>
        </p:txBody>
      </p:sp>
      <p:sp>
        <p:nvSpPr>
          <p:cNvPr id="4" name="Text Placeholder 3"/>
          <p:cNvSpPr>
            <a:spLocks noGrp="1"/>
          </p:cNvSpPr>
          <p:nvPr>
            <p:ph sz="half" idx="2"/>
          </p:nvPr>
        </p:nvSpPr>
        <p:spPr/>
        <p:txBody>
          <a:bodyPr/>
          <a:lstStyle/>
          <a:p>
            <a:endParaRPr lang="sv-SE"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804346" y="1459241"/>
            <a:ext cx="6020735" cy="2410019"/>
          </a:xfrm>
        </p:spPr>
        <p:txBody>
          <a:bodyPr/>
          <a:lstStyle/>
          <a:p>
            <a:r>
              <a:rPr lang="en-US" dirty="0" smtClean="0"/>
              <a:t>Analyzing Recordings</a:t>
            </a:r>
          </a:p>
          <a:p>
            <a:r>
              <a:rPr lang="en-US" dirty="0" smtClean="0"/>
              <a:t>DEMO</a:t>
            </a:r>
            <a:endParaRPr lang="en-US" dirty="0"/>
          </a:p>
        </p:txBody>
      </p:sp>
      <p:pic>
        <p:nvPicPr>
          <p:cNvPr id="7" name="Picture 2" descr="C:\clients\hirt\missioncontrol\main\missioncontrol\graphics\icons\jmc_512x512.png"/>
          <p:cNvPicPr>
            <a:picLocks noChangeAspect="1" noChangeArrowheads="1"/>
          </p:cNvPicPr>
          <p:nvPr/>
        </p:nvPicPr>
        <p:blipFill>
          <a:blip r:embed="rId3" cstate="print"/>
          <a:srcRect/>
          <a:stretch>
            <a:fillRect/>
          </a:stretch>
        </p:blipFill>
        <p:spPr bwMode="auto">
          <a:xfrm>
            <a:off x="8299536" y="109727"/>
            <a:ext cx="712788" cy="712788"/>
          </a:xfrm>
          <a:prstGeom prst="rect">
            <a:avLst/>
          </a:prstGeom>
          <a:noFill/>
        </p:spPr>
      </p:pic>
    </p:spTree>
    <p:extLst>
      <p:ext uri="{BB962C8B-B14F-4D97-AF65-F5344CB8AC3E}">
        <p14:creationId xmlns:p14="http://schemas.microsoft.com/office/powerpoint/2010/main" val="2032195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Common Pitfalls</a:t>
            </a:r>
            <a:endParaRPr lang="sv-SE" dirty="0"/>
          </a:p>
        </p:txBody>
      </p:sp>
      <p:sp>
        <p:nvSpPr>
          <p:cNvPr id="3" name="Content Placeholder 2"/>
          <p:cNvSpPr>
            <a:spLocks noGrp="1"/>
          </p:cNvSpPr>
          <p:nvPr>
            <p:ph sz="half" idx="1"/>
          </p:nvPr>
        </p:nvSpPr>
        <p:spPr/>
        <p:txBody>
          <a:bodyPr/>
          <a:lstStyle/>
          <a:p>
            <a:r>
              <a:rPr lang="en-US" dirty="0" smtClean="0"/>
              <a:t>Not accounting for thresholds</a:t>
            </a:r>
          </a:p>
          <a:p>
            <a:pPr lvl="1"/>
            <a:r>
              <a:rPr lang="en-US" dirty="0" smtClean="0"/>
              <a:t>Thresholds are very useful for keeping performance up but still detecting outliers</a:t>
            </a:r>
          </a:p>
          <a:p>
            <a:pPr lvl="1"/>
            <a:r>
              <a:rPr lang="en-US" dirty="0" smtClean="0"/>
              <a:t>Can be confusing. Example:</a:t>
            </a:r>
            <a:br>
              <a:rPr lang="en-US" dirty="0" smtClean="0"/>
            </a:br>
            <a:r>
              <a:rPr lang="en-US" dirty="0" smtClean="0"/>
              <a:t>Thread T has been running for 2 minutes and sum of latencies is a minute. Was the thread T running unblocked for a minute?</a:t>
            </a:r>
          </a:p>
          <a:p>
            <a:r>
              <a:rPr lang="en-US" dirty="0" smtClean="0"/>
              <a:t>Not accounting for CPU load</a:t>
            </a:r>
          </a:p>
          <a:p>
            <a:pPr lvl="1"/>
            <a:r>
              <a:rPr lang="en-US" dirty="0" smtClean="0"/>
              <a:t>Don’t make decisions based on method profiling data if there is no load</a:t>
            </a:r>
          </a:p>
          <a:p>
            <a:pPr lvl="1"/>
            <a:r>
              <a:rPr lang="en-US" dirty="0" smtClean="0"/>
              <a:t>If you have full load, then looking at latencies may be a waste of time</a:t>
            </a:r>
          </a:p>
          <a:p>
            <a:endParaRPr lang="en-US" dirty="0" smtClean="0"/>
          </a:p>
        </p:txBody>
      </p:sp>
      <p:sp>
        <p:nvSpPr>
          <p:cNvPr id="4" name="Text Placeholder 3"/>
          <p:cNvSpPr>
            <a:spLocks noGrp="1"/>
          </p:cNvSpPr>
          <p:nvPr>
            <p:ph sz="half" idx="2"/>
          </p:nvPr>
        </p:nvSpPr>
        <p:spPr/>
        <p:txBody>
          <a:bodyPr/>
          <a:lstStyle/>
          <a:p>
            <a:endParaRPr lang="sv-SE"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4346" y="1201839"/>
            <a:ext cx="6400801" cy="2929889"/>
          </a:xfrm>
        </p:spPr>
        <p:txBody>
          <a:bodyPr/>
          <a:lstStyle/>
          <a:p>
            <a:pPr marL="0" indent="0">
              <a:buNone/>
            </a:pPr>
            <a:r>
              <a:rPr lang="en-US" dirty="0">
                <a:ea typeface="ヒラギノ角ゴ Pro W3"/>
                <a:cs typeface="ヒラギノ角ゴ Pro W3"/>
              </a:rPr>
              <a:t>The following is intended to outline our general product direction. </a:t>
            </a:r>
            <a:r>
              <a:rPr lang="en-US" dirty="0" smtClean="0">
                <a:ea typeface="ヒラギノ角ゴ Pro W3"/>
                <a:cs typeface="ヒラギノ角ゴ Pro W3"/>
              </a:rPr>
              <a:t>It </a:t>
            </a:r>
            <a:r>
              <a:rPr lang="en-US" dirty="0">
                <a:ea typeface="ヒラギノ角ゴ Pro W3"/>
                <a:cs typeface="ヒラギノ角ゴ Pro W3"/>
              </a:rPr>
              <a:t>is intended </a:t>
            </a:r>
            <a:r>
              <a:rPr lang="en-US" dirty="0" smtClean="0">
                <a:ea typeface="ヒラギノ角ゴ Pro W3"/>
                <a:cs typeface="ヒラギノ角ゴ Pro W3"/>
              </a:rPr>
              <a:t/>
            </a:r>
            <a:br>
              <a:rPr lang="en-US" dirty="0" smtClean="0">
                <a:ea typeface="ヒラギノ角ゴ Pro W3"/>
                <a:cs typeface="ヒラギノ角ゴ Pro W3"/>
              </a:rPr>
            </a:br>
            <a:r>
              <a:rPr lang="en-US" dirty="0" smtClean="0">
                <a:ea typeface="ヒラギノ角ゴ Pro W3"/>
                <a:cs typeface="ヒラギノ角ゴ Pro W3"/>
              </a:rPr>
              <a:t>for </a:t>
            </a:r>
            <a:r>
              <a:rPr lang="en-US" dirty="0">
                <a:ea typeface="ヒラギノ角ゴ Pro W3"/>
                <a:cs typeface="ヒラギノ角ゴ Pro W3"/>
              </a:rPr>
              <a:t>information purposes only, and may not be incorporated into any contract. </a:t>
            </a:r>
            <a:r>
              <a:rPr lang="en-US" dirty="0" smtClean="0">
                <a:ea typeface="ヒラギノ角ゴ Pro W3"/>
                <a:cs typeface="ヒラギノ角ゴ Pro W3"/>
              </a:rPr>
              <a:t/>
            </a:r>
            <a:br>
              <a:rPr lang="en-US" dirty="0" smtClean="0">
                <a:ea typeface="ヒラギノ角ゴ Pro W3"/>
                <a:cs typeface="ヒラギノ角ゴ Pro W3"/>
              </a:rPr>
            </a:br>
            <a:r>
              <a:rPr lang="en-US" dirty="0" smtClean="0">
                <a:ea typeface="ヒラギノ角ゴ Pro W3"/>
                <a:cs typeface="ヒラギノ角ゴ Pro W3"/>
              </a:rPr>
              <a:t>It </a:t>
            </a:r>
            <a:r>
              <a:rPr lang="en-US" dirty="0">
                <a:ea typeface="ヒラギノ角ゴ Pro W3"/>
                <a:cs typeface="ヒラギノ角ゴ Pro W3"/>
              </a:rPr>
              <a:t>is not a commitment to deliver any material, code, </a:t>
            </a:r>
            <a:r>
              <a:rPr lang="en-US" dirty="0" smtClean="0">
                <a:ea typeface="ヒラギノ角ゴ Pro W3"/>
                <a:cs typeface="ヒラギノ角ゴ Pro W3"/>
              </a:rPr>
              <a:t>or </a:t>
            </a:r>
            <a:r>
              <a:rPr lang="en-US" dirty="0">
                <a:ea typeface="ヒラギノ角ゴ Pro W3"/>
                <a:cs typeface="ヒラギノ角ゴ Pro W3"/>
              </a:rPr>
              <a:t>functionality, and should not be relied upon in making purchasing decisions. The development, release, and timing of any features or functionality described for Oracle</a:t>
            </a:r>
            <a:r>
              <a:rPr lang="ja-JP" altLang="en-US" dirty="0">
                <a:ea typeface="ヒラギノ角ゴ Pro W3"/>
                <a:cs typeface="ヒラギノ角ゴ Pro W3"/>
              </a:rPr>
              <a:t>’</a:t>
            </a:r>
            <a:r>
              <a:rPr lang="en-US" altLang="ja-JP" dirty="0">
                <a:ea typeface="ヒラギノ角ゴ Pro W3"/>
                <a:cs typeface="ヒラギノ角ゴ Pro W3"/>
              </a:rPr>
              <a:t>s products remains at the sole discretion of Oracle.</a:t>
            </a:r>
            <a:endParaRPr lang="en-US" dirty="0">
              <a:ea typeface="ヒラギノ角ゴ Pro W3"/>
              <a:cs typeface="ヒラギノ角ゴ Pro W3"/>
            </a:endParaRPr>
          </a:p>
          <a:p>
            <a:pPr marL="0" indent="0">
              <a:buNone/>
            </a:pPr>
            <a:endParaRPr lang="en-US" dirty="0"/>
          </a:p>
          <a:p>
            <a:pPr marL="60325" indent="0">
              <a:buNone/>
            </a:pPr>
            <a:endParaRPr lang="en-US" dirty="0"/>
          </a:p>
        </p:txBody>
      </p:sp>
    </p:spTree>
    <p:extLst>
      <p:ext uri="{BB962C8B-B14F-4D97-AF65-F5344CB8AC3E}">
        <p14:creationId xmlns:p14="http://schemas.microsoft.com/office/powerpoint/2010/main" val="339180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Programmatically Analyzing Flight Recordings</a:t>
            </a:r>
            <a:endParaRPr lang="sv-SE" dirty="0"/>
          </a:p>
        </p:txBody>
      </p:sp>
      <p:sp>
        <p:nvSpPr>
          <p:cNvPr id="3" name="Content Placeholder 2"/>
          <p:cNvSpPr>
            <a:spLocks noGrp="1"/>
          </p:cNvSpPr>
          <p:nvPr>
            <p:ph sz="half" idx="1"/>
          </p:nvPr>
        </p:nvSpPr>
        <p:spPr/>
        <p:txBody>
          <a:bodyPr/>
          <a:lstStyle/>
          <a:p>
            <a:r>
              <a:rPr lang="en-US" dirty="0" smtClean="0"/>
              <a:t>The parser included in Mission Control can be used to analyze recordings programmatically</a:t>
            </a:r>
          </a:p>
          <a:p>
            <a:r>
              <a:rPr lang="en-US" dirty="0" smtClean="0"/>
              <a:t>If enough people want to, I can write a blog on how it can be used</a:t>
            </a:r>
          </a:p>
          <a:p>
            <a:r>
              <a:rPr lang="en-US" dirty="0" smtClean="0"/>
              <a:t>The JMC team also have an experimental JDBC bridge</a:t>
            </a:r>
          </a:p>
        </p:txBody>
      </p:sp>
      <p:sp>
        <p:nvSpPr>
          <p:cNvPr id="4" name="Text Placeholder 3"/>
          <p:cNvSpPr>
            <a:spLocks noGrp="1"/>
          </p:cNvSpPr>
          <p:nvPr>
            <p:ph sz="half" idx="2"/>
          </p:nvPr>
        </p:nvSpPr>
        <p:spPr/>
        <p:txBody>
          <a:bodyPr/>
          <a:lstStyle/>
          <a:p>
            <a:r>
              <a:rPr lang="en-US" dirty="0" smtClean="0">
                <a:solidFill>
                  <a:schemeClr val="accent1"/>
                </a:solidFill>
              </a:rPr>
              <a:t>Using the JMC parser (Unsupported)</a:t>
            </a:r>
            <a:endParaRPr lang="sv-SE" dirty="0">
              <a:solidFill>
                <a:schemeClr val="accent1"/>
              </a:solidFil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smtClean="0"/>
              <a:t>Customization</a:t>
            </a:r>
            <a:endParaRPr lang="en-US" dirty="0"/>
          </a:p>
        </p:txBody>
      </p:sp>
      <p:pic>
        <p:nvPicPr>
          <p:cNvPr id="7" name="Picture 2" descr="C:\clients\hirt\missioncontrol\main\missioncontrol\graphics\icons\jmc_512x512.png"/>
          <p:cNvPicPr>
            <a:picLocks noChangeAspect="1" noChangeArrowheads="1"/>
          </p:cNvPicPr>
          <p:nvPr/>
        </p:nvPicPr>
        <p:blipFill>
          <a:blip r:embed="rId3" cstate="print"/>
          <a:srcRect/>
          <a:stretch>
            <a:fillRect/>
          </a:stretch>
        </p:blipFill>
        <p:spPr bwMode="auto">
          <a:xfrm>
            <a:off x="8299536" y="109727"/>
            <a:ext cx="712788" cy="712788"/>
          </a:xfrm>
          <a:prstGeom prst="rect">
            <a:avLst/>
          </a:prstGeom>
          <a:noFill/>
        </p:spPr>
      </p:pic>
    </p:spTree>
    <p:extLst>
      <p:ext uri="{BB962C8B-B14F-4D97-AF65-F5344CB8AC3E}">
        <p14:creationId xmlns:p14="http://schemas.microsoft.com/office/powerpoint/2010/main" val="2032195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9" name="Picture 5" descr="C:\TEMP\preso.png"/>
          <p:cNvPicPr>
            <a:picLocks noChangeAspect="1" noChangeArrowheads="1"/>
          </p:cNvPicPr>
          <p:nvPr/>
        </p:nvPicPr>
        <p:blipFill>
          <a:blip r:embed="rId2" cstate="print"/>
          <a:srcRect/>
          <a:stretch>
            <a:fillRect/>
          </a:stretch>
        </p:blipFill>
        <p:spPr bwMode="auto">
          <a:xfrm>
            <a:off x="826626" y="676045"/>
            <a:ext cx="7393966" cy="3944961"/>
          </a:xfrm>
          <a:prstGeom prst="rect">
            <a:avLst/>
          </a:prstGeom>
          <a:noFill/>
        </p:spPr>
      </p:pic>
      <p:sp>
        <p:nvSpPr>
          <p:cNvPr id="2" name="Title 1"/>
          <p:cNvSpPr>
            <a:spLocks noGrp="1"/>
          </p:cNvSpPr>
          <p:nvPr>
            <p:ph type="title"/>
          </p:nvPr>
        </p:nvSpPr>
        <p:spPr/>
        <p:txBody>
          <a:bodyPr/>
          <a:lstStyle/>
          <a:p>
            <a:r>
              <a:rPr lang="sv-SE" dirty="0" smtClean="0"/>
              <a:t>Adding Your Own Events </a:t>
            </a:r>
            <a:r>
              <a:rPr lang="sv-SE" dirty="0" smtClean="0">
                <a:solidFill>
                  <a:srgbClr val="FF0000"/>
                </a:solidFill>
              </a:rPr>
              <a:t>(unsupported)</a:t>
            </a:r>
            <a:endParaRPr lang="sv-SE" dirty="0">
              <a:solidFill>
                <a:srgbClr val="FF0000"/>
              </a:solidFill>
            </a:endParaRPr>
          </a:p>
        </p:txBody>
      </p:sp>
      <p:sp>
        <p:nvSpPr>
          <p:cNvPr id="8" name="TextBox 7"/>
          <p:cNvSpPr txBox="1"/>
          <p:nvPr/>
        </p:nvSpPr>
        <p:spPr>
          <a:xfrm>
            <a:off x="2852928" y="1945843"/>
            <a:ext cx="184731" cy="400110"/>
          </a:xfrm>
          <a:prstGeom prst="rect">
            <a:avLst/>
          </a:prstGeom>
          <a:noFill/>
        </p:spPr>
        <p:txBody>
          <a:bodyPr wrap="none" rtlCol="0">
            <a:spAutoFit/>
          </a:bodyPr>
          <a:lstStyle/>
          <a:p>
            <a:endParaRPr lang="sv-SE" sz="2000" dirty="0" err="1" smtClean="0">
              <a:solidFill>
                <a:schemeClr val="tx2"/>
              </a:solidFill>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Minimizing Object Creation</a:t>
            </a:r>
            <a:endParaRPr lang="sv-SE" dirty="0"/>
          </a:p>
        </p:txBody>
      </p:sp>
      <p:sp>
        <p:nvSpPr>
          <p:cNvPr id="6" name="Content Placeholder 2"/>
          <p:cNvSpPr>
            <a:spLocks noGrp="1"/>
          </p:cNvSpPr>
          <p:nvPr>
            <p:ph sz="half" idx="1"/>
          </p:nvPr>
        </p:nvSpPr>
        <p:spPr/>
        <p:txBody>
          <a:bodyPr/>
          <a:lstStyle/>
          <a:p>
            <a:r>
              <a:rPr lang="sv-SE" smtClean="0"/>
              <a:t>Can reuse event objects</a:t>
            </a:r>
          </a:p>
          <a:p>
            <a:r>
              <a:rPr lang="sv-SE" smtClean="0"/>
              <a:t>Use with care – only where you know it’s thread safe</a:t>
            </a:r>
            <a:endParaRPr lang="sv-SE" dirty="0" smtClean="0"/>
          </a:p>
        </p:txBody>
      </p:sp>
      <p:sp>
        <p:nvSpPr>
          <p:cNvPr id="5" name="TextBox 4"/>
          <p:cNvSpPr txBox="1"/>
          <p:nvPr/>
        </p:nvSpPr>
        <p:spPr>
          <a:xfrm>
            <a:off x="1119226" y="1192378"/>
            <a:ext cx="4133088" cy="400110"/>
          </a:xfrm>
          <a:prstGeom prst="rect">
            <a:avLst/>
          </a:prstGeom>
          <a:noFill/>
        </p:spPr>
        <p:txBody>
          <a:bodyPr wrap="square" rtlCol="0">
            <a:spAutoFit/>
          </a:bodyPr>
          <a:lstStyle/>
          <a:p>
            <a:endParaRPr lang="sv-SE" sz="2000" dirty="0" err="1" smtClean="0">
              <a:solidFill>
                <a:schemeClr val="tx2"/>
              </a:solidFill>
            </a:endParaRPr>
          </a:p>
        </p:txBody>
      </p:sp>
      <p:sp>
        <p:nvSpPr>
          <p:cNvPr id="8" name="TextBox 7"/>
          <p:cNvSpPr txBox="1"/>
          <p:nvPr/>
        </p:nvSpPr>
        <p:spPr>
          <a:xfrm>
            <a:off x="2852928" y="1945843"/>
            <a:ext cx="184731" cy="400110"/>
          </a:xfrm>
          <a:prstGeom prst="rect">
            <a:avLst/>
          </a:prstGeom>
          <a:noFill/>
        </p:spPr>
        <p:txBody>
          <a:bodyPr wrap="none" rtlCol="0">
            <a:spAutoFit/>
          </a:bodyPr>
          <a:lstStyle/>
          <a:p>
            <a:endParaRPr lang="sv-SE" sz="2000" dirty="0" err="1" smtClean="0">
              <a:solidFill>
                <a:schemeClr val="tx2"/>
              </a:solidFill>
            </a:endParaRPr>
          </a:p>
        </p:txBody>
      </p:sp>
      <p:pic>
        <p:nvPicPr>
          <p:cNvPr id="43011" name="Picture 3"/>
          <p:cNvPicPr>
            <a:picLocks noChangeAspect="1" noChangeArrowheads="1"/>
          </p:cNvPicPr>
          <p:nvPr/>
        </p:nvPicPr>
        <p:blipFill>
          <a:blip r:embed="rId2" cstate="print"/>
          <a:srcRect/>
          <a:stretch>
            <a:fillRect/>
          </a:stretch>
        </p:blipFill>
        <p:spPr bwMode="auto">
          <a:xfrm>
            <a:off x="1637165" y="2289687"/>
            <a:ext cx="4552950" cy="1895475"/>
          </a:xfrm>
          <a:prstGeom prst="rect">
            <a:avLst/>
          </a:prstGeom>
          <a:noFill/>
          <a:ln w="9525">
            <a:solidFill>
              <a:schemeClr val="accent1"/>
            </a:solidFill>
            <a:miter lim="800000"/>
            <a:headEnd/>
            <a:tailEnd/>
          </a:ln>
        </p:spPr>
      </p:pic>
      <p:cxnSp>
        <p:nvCxnSpPr>
          <p:cNvPr id="12" name="Straight Arrow Connector 11"/>
          <p:cNvCxnSpPr/>
          <p:nvPr/>
        </p:nvCxnSpPr>
        <p:spPr>
          <a:xfrm flipH="1">
            <a:off x="3679547" y="2567635"/>
            <a:ext cx="2911448" cy="248717"/>
          </a:xfrm>
          <a:prstGeom prst="straightConnector1">
            <a:avLst/>
          </a:prstGeom>
          <a:ln w="25400">
            <a:solidFill>
              <a:srgbClr val="C0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525161" y="2201876"/>
            <a:ext cx="263347" cy="707886"/>
          </a:xfrm>
          <a:prstGeom prst="rect">
            <a:avLst/>
          </a:prstGeom>
          <a:noFill/>
        </p:spPr>
        <p:txBody>
          <a:bodyPr wrap="square" rtlCol="0">
            <a:spAutoFit/>
          </a:bodyPr>
          <a:lstStyle/>
          <a:p>
            <a:r>
              <a:rPr lang="sv-SE" sz="4000" dirty="0" smtClean="0">
                <a:solidFill>
                  <a:srgbClr val="C00000"/>
                </a:solidFill>
              </a:rPr>
              <a:t>!</a:t>
            </a:r>
            <a:endParaRPr lang="sv-SE" sz="4000" dirty="0" err="1" smtClean="0">
              <a:solidFill>
                <a:srgbClr val="C00000"/>
              </a:solidFill>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Built in GUI editor </a:t>
            </a:r>
            <a:r>
              <a:rPr lang="sv-SE" dirty="0" smtClean="0">
                <a:solidFill>
                  <a:srgbClr val="FF0000"/>
                </a:solidFill>
              </a:rPr>
              <a:t>(unsupported)</a:t>
            </a:r>
            <a:endParaRPr lang="sv-SE" dirty="0">
              <a:solidFill>
                <a:srgbClr val="FF0000"/>
              </a:solidFill>
            </a:endParaRPr>
          </a:p>
        </p:txBody>
      </p:sp>
      <p:sp>
        <p:nvSpPr>
          <p:cNvPr id="6" name="Content Placeholder 2"/>
          <p:cNvSpPr>
            <a:spLocks noGrp="1"/>
          </p:cNvSpPr>
          <p:nvPr>
            <p:ph sz="half" idx="1"/>
          </p:nvPr>
        </p:nvSpPr>
        <p:spPr/>
        <p:txBody>
          <a:bodyPr/>
          <a:lstStyle/>
          <a:p>
            <a:r>
              <a:rPr lang="sv-SE" dirty="0" smtClean="0"/>
              <a:t>The JMC has a built in designer</a:t>
            </a:r>
          </a:p>
          <a:p>
            <a:r>
              <a:rPr lang="en-US" dirty="0" smtClean="0"/>
              <a:t>Can be used to both customize the existing GUI and produce entirely new GUIs for events</a:t>
            </a:r>
          </a:p>
          <a:p>
            <a:r>
              <a:rPr lang="en-US" dirty="0" smtClean="0"/>
              <a:t>The created GUIs can be exported as plug-ins and shared</a:t>
            </a:r>
            <a:endParaRPr lang="sv-SE" dirty="0" smtClean="0"/>
          </a:p>
        </p:txBody>
      </p:sp>
      <p:sp>
        <p:nvSpPr>
          <p:cNvPr id="5" name="TextBox 4"/>
          <p:cNvSpPr txBox="1"/>
          <p:nvPr/>
        </p:nvSpPr>
        <p:spPr>
          <a:xfrm>
            <a:off x="1119226" y="1192378"/>
            <a:ext cx="4133088" cy="400110"/>
          </a:xfrm>
          <a:prstGeom prst="rect">
            <a:avLst/>
          </a:prstGeom>
          <a:noFill/>
        </p:spPr>
        <p:txBody>
          <a:bodyPr wrap="square" rtlCol="0">
            <a:spAutoFit/>
          </a:bodyPr>
          <a:lstStyle/>
          <a:p>
            <a:endParaRPr lang="sv-SE" sz="2000" dirty="0" err="1" smtClean="0">
              <a:solidFill>
                <a:schemeClr val="tx2"/>
              </a:solidFill>
            </a:endParaRPr>
          </a:p>
        </p:txBody>
      </p:sp>
      <p:sp>
        <p:nvSpPr>
          <p:cNvPr id="8" name="TextBox 7"/>
          <p:cNvSpPr txBox="1"/>
          <p:nvPr/>
        </p:nvSpPr>
        <p:spPr>
          <a:xfrm>
            <a:off x="2852928" y="1945843"/>
            <a:ext cx="184731" cy="400110"/>
          </a:xfrm>
          <a:prstGeom prst="rect">
            <a:avLst/>
          </a:prstGeom>
          <a:noFill/>
        </p:spPr>
        <p:txBody>
          <a:bodyPr wrap="none" rtlCol="0">
            <a:spAutoFit/>
          </a:bodyPr>
          <a:lstStyle/>
          <a:p>
            <a:endParaRPr lang="sv-SE" sz="2000" dirty="0" err="1" smtClean="0">
              <a:solidFill>
                <a:schemeClr val="tx2"/>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smtClean="0"/>
              <a:t>Customization DEMOS</a:t>
            </a:r>
            <a:endParaRPr lang="en-US" dirty="0"/>
          </a:p>
        </p:txBody>
      </p:sp>
      <p:pic>
        <p:nvPicPr>
          <p:cNvPr id="7" name="Picture 2" descr="C:\clients\hirt\missioncontrol\main\missioncontrol\graphics\icons\jmc_512x512.png"/>
          <p:cNvPicPr>
            <a:picLocks noChangeAspect="1" noChangeArrowheads="1"/>
          </p:cNvPicPr>
          <p:nvPr/>
        </p:nvPicPr>
        <p:blipFill>
          <a:blip r:embed="rId3" cstate="print"/>
          <a:srcRect/>
          <a:stretch>
            <a:fillRect/>
          </a:stretch>
        </p:blipFill>
        <p:spPr bwMode="auto">
          <a:xfrm>
            <a:off x="8299536" y="109727"/>
            <a:ext cx="712788" cy="712788"/>
          </a:xfrm>
          <a:prstGeom prst="rect">
            <a:avLst/>
          </a:prstGeom>
          <a:noFill/>
        </p:spPr>
      </p:pic>
    </p:spTree>
    <p:extLst>
      <p:ext uri="{BB962C8B-B14F-4D97-AF65-F5344CB8AC3E}">
        <p14:creationId xmlns:p14="http://schemas.microsoft.com/office/powerpoint/2010/main" val="2032195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smtClean="0"/>
              <a:t>Future</a:t>
            </a:r>
            <a:endParaRPr lang="en-US" dirty="0"/>
          </a:p>
        </p:txBody>
      </p:sp>
      <p:pic>
        <p:nvPicPr>
          <p:cNvPr id="7" name="Picture 2" descr="C:\clients\hirt\missioncontrol\main\missioncontrol\graphics\icons\jmc_512x512.png"/>
          <p:cNvPicPr>
            <a:picLocks noChangeAspect="1" noChangeArrowheads="1"/>
          </p:cNvPicPr>
          <p:nvPr/>
        </p:nvPicPr>
        <p:blipFill>
          <a:blip r:embed="rId3" cstate="print"/>
          <a:srcRect/>
          <a:stretch>
            <a:fillRect/>
          </a:stretch>
        </p:blipFill>
        <p:spPr bwMode="auto">
          <a:xfrm>
            <a:off x="8299536" y="109727"/>
            <a:ext cx="712788" cy="712788"/>
          </a:xfrm>
          <a:prstGeom prst="rect">
            <a:avLst/>
          </a:prstGeom>
          <a:noFill/>
        </p:spPr>
      </p:pic>
    </p:spTree>
    <p:extLst>
      <p:ext uri="{BB962C8B-B14F-4D97-AF65-F5344CB8AC3E}">
        <p14:creationId xmlns:p14="http://schemas.microsoft.com/office/powerpoint/2010/main" val="2032195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roadmap</a:t>
            </a:r>
            <a:endParaRPr lang="sv-SE" dirty="0"/>
          </a:p>
        </p:txBody>
      </p:sp>
      <p:sp>
        <p:nvSpPr>
          <p:cNvPr id="3" name="Content Placeholder 2"/>
          <p:cNvSpPr>
            <a:spLocks noGrp="1"/>
          </p:cNvSpPr>
          <p:nvPr>
            <p:ph sz="half" idx="1"/>
          </p:nvPr>
        </p:nvSpPr>
        <p:spPr/>
        <p:txBody>
          <a:bodyPr/>
          <a:lstStyle/>
          <a:p>
            <a:r>
              <a:rPr lang="en-US" sz="2000" dirty="0" smtClean="0"/>
              <a:t>JMC 5.5.0 (8u40)</a:t>
            </a:r>
          </a:p>
          <a:p>
            <a:pPr lvl="1"/>
            <a:r>
              <a:rPr lang="en-US" dirty="0" smtClean="0"/>
              <a:t>Dynamic enablement of Flight Recorder (no startup flags needed)</a:t>
            </a:r>
          </a:p>
          <a:p>
            <a:pPr lvl="1"/>
            <a:r>
              <a:rPr lang="en-US" dirty="0" smtClean="0"/>
              <a:t>Hiding of Lambda Form methods</a:t>
            </a:r>
          </a:p>
          <a:p>
            <a:r>
              <a:rPr lang="en-US" sz="2000" dirty="0" smtClean="0"/>
              <a:t>JMC 6.0.0 (JDK 9)</a:t>
            </a:r>
          </a:p>
          <a:p>
            <a:pPr lvl="1"/>
            <a:r>
              <a:rPr lang="en-US" sz="1800" dirty="0" smtClean="0"/>
              <a:t>Automatic analysis of Flight Recordings</a:t>
            </a:r>
          </a:p>
          <a:p>
            <a:pPr lvl="1"/>
            <a:r>
              <a:rPr lang="en-US" dirty="0" smtClean="0"/>
              <a:t>Greatly revised user interface (more modern, cleaner)</a:t>
            </a:r>
          </a:p>
          <a:p>
            <a:r>
              <a:rPr lang="en-US" sz="2200" dirty="0" smtClean="0"/>
              <a:t>Continually</a:t>
            </a:r>
          </a:p>
          <a:p>
            <a:pPr lvl="1"/>
            <a:r>
              <a:rPr lang="en-US" dirty="0" smtClean="0"/>
              <a:t>New event types (improved I/O events, GC events, loaded libraries) </a:t>
            </a:r>
          </a:p>
          <a:p>
            <a:endParaRPr lang="en-US" sz="1800" dirty="0" smtClean="0"/>
          </a:p>
        </p:txBody>
      </p:sp>
      <p:sp>
        <p:nvSpPr>
          <p:cNvPr id="4" name="Content Placeholder 3"/>
          <p:cNvSpPr>
            <a:spLocks noGrp="1"/>
          </p:cNvSpPr>
          <p:nvPr>
            <p:ph sz="half" idx="2"/>
          </p:nvPr>
        </p:nvSpPr>
        <p:spPr/>
        <p:txBody>
          <a:bodyPr/>
          <a:lstStyle/>
          <a:p>
            <a:r>
              <a:rPr lang="en-US" dirty="0" smtClean="0">
                <a:solidFill>
                  <a:schemeClr val="accent1"/>
                </a:solidFill>
              </a:rPr>
              <a:t>Near, mid future</a:t>
            </a:r>
            <a:endParaRPr lang="sv-SE" dirty="0">
              <a:solidFill>
                <a:schemeClr val="accent1"/>
              </a:solidFill>
            </a:endParaRPr>
          </a:p>
        </p:txBody>
      </p:sp>
    </p:spTree>
    <p:extLst>
      <p:ext uri="{BB962C8B-B14F-4D97-AF65-F5344CB8AC3E}">
        <p14:creationId xmlns:p14="http://schemas.microsoft.com/office/powerpoint/2010/main" val="37101336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Resources</a:t>
            </a:r>
            <a:endParaRPr lang="sv-SE" dirty="0"/>
          </a:p>
        </p:txBody>
      </p:sp>
      <p:pic>
        <p:nvPicPr>
          <p:cNvPr id="5" name="Content Placeholder 4" descr="C:\Users\marcus.APPEAL.SE\Pictures\8068_Oracle JRockit The Definitive Guide_Cov.jpg"/>
          <p:cNvPicPr>
            <a:picLocks noGrp="1" noChangeAspect="1" noChangeArrowheads="1"/>
          </p:cNvPicPr>
          <p:nvPr>
            <p:ph sz="half" idx="1"/>
          </p:nvPr>
        </p:nvPicPr>
        <p:blipFill>
          <a:blip r:embed="rId2" cstate="print"/>
          <a:stretch>
            <a:fillRect/>
          </a:stretch>
        </p:blipFill>
        <p:spPr bwMode="auto">
          <a:xfrm>
            <a:off x="6130716" y="1172804"/>
            <a:ext cx="2597727" cy="329599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4" name="Content Placeholder 3"/>
          <p:cNvSpPr>
            <a:spLocks noGrp="1"/>
          </p:cNvSpPr>
          <p:nvPr>
            <p:ph sz="half" idx="2"/>
          </p:nvPr>
        </p:nvSpPr>
        <p:spPr/>
        <p:txBody>
          <a:bodyPr/>
          <a:lstStyle/>
          <a:p>
            <a:r>
              <a:rPr lang="en-US" dirty="0" smtClean="0">
                <a:solidFill>
                  <a:schemeClr val="accent1"/>
                </a:solidFill>
              </a:rPr>
              <a:t>Plus shameless book plug</a:t>
            </a:r>
            <a:endParaRPr lang="sv-SE" dirty="0">
              <a:solidFill>
                <a:schemeClr val="accent1"/>
              </a:solidFill>
            </a:endParaRPr>
          </a:p>
        </p:txBody>
      </p:sp>
      <p:sp>
        <p:nvSpPr>
          <p:cNvPr id="6" name="Content Placeholder 2"/>
          <p:cNvSpPr txBox="1">
            <a:spLocks/>
          </p:cNvSpPr>
          <p:nvPr/>
        </p:nvSpPr>
        <p:spPr>
          <a:xfrm>
            <a:off x="808038" y="1164165"/>
            <a:ext cx="7910512" cy="3297237"/>
          </a:xfrm>
          <a:prstGeom prst="rect">
            <a:avLst/>
          </a:prstGeom>
        </p:spPr>
        <p:txBody>
          <a:bodyPr vert="horz" lIns="0" tIns="0" rIns="0" bIns="0" rtlCol="0">
            <a:noAutofit/>
          </a:bodyPr>
          <a:lstStyle>
            <a:lvl1pPr marL="228600" indent="-168275" algn="l" defTabSz="228600" rtl="0" eaLnBrk="1" latinLnBrk="0" hangingPunct="1">
              <a:spcBef>
                <a:spcPts val="0"/>
              </a:spcBef>
              <a:spcAft>
                <a:spcPts val="600"/>
              </a:spcAft>
              <a:buClr>
                <a:schemeClr val="accent1"/>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chemeClr val="accent1"/>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8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9pPr>
          </a:lstStyle>
          <a:p>
            <a:r>
              <a:rPr lang="en-US" sz="2400" dirty="0" smtClean="0"/>
              <a:t>JMC Homepage</a:t>
            </a:r>
            <a:br>
              <a:rPr lang="en-US" sz="2400" dirty="0" smtClean="0"/>
            </a:br>
            <a:r>
              <a:rPr lang="en-US" sz="2400" dirty="0" smtClean="0">
                <a:hlinkClick r:id="rId3"/>
              </a:rPr>
              <a:t>http://oracle.com/missioncontrol</a:t>
            </a:r>
            <a:endParaRPr lang="en-US" sz="2400" dirty="0" smtClean="0"/>
          </a:p>
          <a:p>
            <a:r>
              <a:rPr lang="en-US" sz="2400" dirty="0" err="1" smtClean="0"/>
              <a:t>Hirt’s</a:t>
            </a:r>
            <a:r>
              <a:rPr lang="en-US" sz="2400" dirty="0" smtClean="0"/>
              <a:t> blog</a:t>
            </a:r>
            <a:br>
              <a:rPr lang="en-US" sz="2400" dirty="0" smtClean="0"/>
            </a:br>
            <a:r>
              <a:rPr lang="en-US" sz="2400" dirty="0" smtClean="0">
                <a:hlinkClick r:id="rId4"/>
              </a:rPr>
              <a:t>http://hirt.se/blog</a:t>
            </a:r>
            <a:endParaRPr lang="en-US" sz="2400" dirty="0" smtClean="0"/>
          </a:p>
          <a:p>
            <a:r>
              <a:rPr lang="en-US" sz="2400" dirty="0" smtClean="0"/>
              <a:t>Twitter</a:t>
            </a:r>
            <a:br>
              <a:rPr lang="en-US" sz="2400" dirty="0" smtClean="0"/>
            </a:br>
            <a:r>
              <a:rPr lang="en-US" sz="2400" dirty="0" smtClean="0"/>
              <a:t>@</a:t>
            </a:r>
            <a:r>
              <a:rPr lang="en-US" sz="2400" dirty="0" err="1" smtClean="0"/>
              <a:t>javamissionctrl</a:t>
            </a:r>
            <a:r>
              <a:rPr lang="en-US" sz="2400" dirty="0" smtClean="0"/>
              <a:t>, @</a:t>
            </a:r>
            <a:r>
              <a:rPr lang="en-US" sz="2400" dirty="0" err="1" smtClean="0"/>
              <a:t>hirt</a:t>
            </a:r>
            <a:endParaRPr lang="en-US" sz="2400" dirty="0" smtClean="0"/>
          </a:p>
          <a:p>
            <a:r>
              <a:rPr lang="en-US" sz="2400" dirty="0" smtClean="0"/>
              <a:t>Shameless Book plug</a:t>
            </a:r>
          </a:p>
          <a:p>
            <a:r>
              <a:rPr lang="en-US" sz="2400" dirty="0" smtClean="0"/>
              <a:t>EM – go to OTN</a:t>
            </a:r>
            <a:endParaRPr lang="en-US" sz="1800" dirty="0" smtClean="0"/>
          </a:p>
        </p:txBody>
      </p:sp>
      <p:cxnSp>
        <p:nvCxnSpPr>
          <p:cNvPr id="7" name="Straight Arrow Connector 6"/>
          <p:cNvCxnSpPr/>
          <p:nvPr/>
        </p:nvCxnSpPr>
        <p:spPr>
          <a:xfrm>
            <a:off x="4119074" y="3794333"/>
            <a:ext cx="1897165"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438a56a-feb4-42ff-ae53-e3967f48b001" descr="ED3B3D83-6CE9-4CCB-85A3-7C2090EB19D4@oracleworld"/>
          <p:cNvPicPr>
            <a:picLocks noChangeAspect="1" noChangeArrowheads="1"/>
          </p:cNvPicPr>
          <p:nvPr/>
        </p:nvPicPr>
        <p:blipFill>
          <a:blip r:embed="rId2" cstate="print"/>
          <a:srcRect/>
          <a:stretch>
            <a:fillRect/>
          </a:stretch>
        </p:blipFill>
        <p:spPr bwMode="auto">
          <a:xfrm>
            <a:off x="6200776" y="1356953"/>
            <a:ext cx="2620548" cy="1962939"/>
          </a:xfrm>
          <a:prstGeom prst="rect">
            <a:avLst/>
          </a:prstGeom>
          <a:noFill/>
          <a:ln w="9525">
            <a:noFill/>
            <a:miter lim="800000"/>
            <a:headEnd/>
            <a:tailEnd/>
          </a:ln>
        </p:spPr>
      </p:pic>
      <p:sp>
        <p:nvSpPr>
          <p:cNvPr id="2" name="Title 1"/>
          <p:cNvSpPr>
            <a:spLocks noGrp="1"/>
          </p:cNvSpPr>
          <p:nvPr>
            <p:ph type="title"/>
          </p:nvPr>
        </p:nvSpPr>
        <p:spPr/>
        <p:txBody>
          <a:bodyPr/>
          <a:lstStyle/>
          <a:p>
            <a:r>
              <a:rPr lang="sv-SE" smtClean="0"/>
              <a:t>Flight Recorder</a:t>
            </a:r>
            <a:endParaRPr lang="sv-SE" dirty="0"/>
          </a:p>
        </p:txBody>
      </p:sp>
      <p:sp>
        <p:nvSpPr>
          <p:cNvPr id="3" name="Content Placeholder 2"/>
          <p:cNvSpPr>
            <a:spLocks noGrp="1"/>
          </p:cNvSpPr>
          <p:nvPr>
            <p:ph sz="half" idx="1"/>
          </p:nvPr>
        </p:nvSpPr>
        <p:spPr/>
        <p:txBody>
          <a:bodyPr/>
          <a:lstStyle/>
          <a:p>
            <a:r>
              <a:rPr lang="sv-SE" dirty="0" smtClean="0"/>
              <a:t>High Performance Event Recorder</a:t>
            </a:r>
          </a:p>
          <a:p>
            <a:r>
              <a:rPr lang="sv-SE" dirty="0" smtClean="0"/>
              <a:t>Built into the JVM</a:t>
            </a:r>
          </a:p>
          <a:p>
            <a:r>
              <a:rPr lang="sv-SE" dirty="0" smtClean="0"/>
              <a:t>Binary recordings</a:t>
            </a:r>
          </a:p>
          <a:p>
            <a:r>
              <a:rPr lang="sv-SE" dirty="0" smtClean="0"/>
              <a:t>Chunks</a:t>
            </a:r>
          </a:p>
          <a:p>
            <a:pPr lvl="1"/>
            <a:r>
              <a:rPr lang="sv-SE" dirty="0" smtClean="0"/>
              <a:t>Self contained</a:t>
            </a:r>
          </a:p>
          <a:p>
            <a:pPr lvl="1"/>
            <a:r>
              <a:rPr lang="sv-SE" dirty="0" smtClean="0"/>
              <a:t>Self describing</a:t>
            </a:r>
          </a:p>
        </p:txBody>
      </p:sp>
      <p:sp>
        <p:nvSpPr>
          <p:cNvPr id="4" name="Text Placeholder 3"/>
          <p:cNvSpPr>
            <a:spLocks noGrp="1"/>
          </p:cNvSpPr>
          <p:nvPr>
            <p:ph sz="half" idx="2"/>
          </p:nvPr>
        </p:nvSpPr>
        <p:spPr/>
        <p:txBody>
          <a:bodyPr/>
          <a:lstStyle/>
          <a:p>
            <a:r>
              <a:rPr lang="sv-SE" dirty="0" smtClean="0">
                <a:solidFill>
                  <a:schemeClr val="accent1"/>
                </a:solidFill>
              </a:rPr>
              <a:t>101</a:t>
            </a:r>
            <a:endParaRPr lang="sv-SE" dirty="0">
              <a:solidFill>
                <a:schemeClr val="accent1"/>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Flight Recorder Advantages</a:t>
            </a:r>
            <a:endParaRPr lang="sv-SE" dirty="0"/>
          </a:p>
        </p:txBody>
      </p:sp>
      <p:sp>
        <p:nvSpPr>
          <p:cNvPr id="3" name="Content Placeholder 2"/>
          <p:cNvSpPr>
            <a:spLocks noGrp="1"/>
          </p:cNvSpPr>
          <p:nvPr>
            <p:ph sz="half" idx="1"/>
          </p:nvPr>
        </p:nvSpPr>
        <p:spPr/>
        <p:txBody>
          <a:bodyPr/>
          <a:lstStyle/>
          <a:p>
            <a:r>
              <a:rPr lang="sv-SE" dirty="0" smtClean="0"/>
              <a:t>Very detailed information</a:t>
            </a:r>
          </a:p>
          <a:p>
            <a:r>
              <a:rPr lang="sv-SE" dirty="0" smtClean="0"/>
              <a:t>Extremely low overhead (&lt;= 1%)</a:t>
            </a:r>
          </a:p>
          <a:p>
            <a:pPr lvl="1"/>
            <a:r>
              <a:rPr lang="sv-SE" dirty="0" smtClean="0"/>
              <a:t>Can keep it always on, dump when necessary</a:t>
            </a:r>
          </a:p>
          <a:p>
            <a:r>
              <a:rPr lang="sv-SE" dirty="0" smtClean="0"/>
              <a:t>Tooling for analysing recordings built into the Oracle JDK </a:t>
            </a:r>
            <a:br>
              <a:rPr lang="sv-SE" dirty="0" smtClean="0"/>
            </a:br>
            <a:r>
              <a:rPr lang="sv-SE" dirty="0" smtClean="0"/>
              <a:t>(Java Mission Control)</a:t>
            </a:r>
          </a:p>
          <a:p>
            <a:r>
              <a:rPr lang="sv-SE" dirty="0" smtClean="0"/>
              <a:t>Java APIs available for recording custom information into the Flight Recorder in the Oracle JDK</a:t>
            </a:r>
          </a:p>
          <a:p>
            <a:r>
              <a:rPr lang="sv-SE" dirty="0" smtClean="0"/>
              <a:t>Third party integration giving wholistic view of the detailed information recorded by the Flight Recorder (WLS, JavaFX)</a:t>
            </a:r>
          </a:p>
          <a:p>
            <a:endParaRPr lang="sv-SE" dirty="0"/>
          </a:p>
        </p:txBody>
      </p:sp>
      <p:sp>
        <p:nvSpPr>
          <p:cNvPr id="4" name="Content Placeholder 3"/>
          <p:cNvSpPr>
            <a:spLocks noGrp="1"/>
          </p:cNvSpPr>
          <p:nvPr>
            <p:ph sz="half" idx="2"/>
          </p:nvPr>
        </p:nvSpPr>
        <p:spPr/>
        <p:txBody>
          <a:bodyPr/>
          <a:lstStyle/>
          <a:p>
            <a:endParaRPr lang="sv-SE"/>
          </a:p>
        </p:txBody>
      </p:sp>
    </p:spTree>
    <p:extLst>
      <p:ext uri="{BB962C8B-B14F-4D97-AF65-F5344CB8AC3E}">
        <p14:creationId xmlns:p14="http://schemas.microsoft.com/office/powerpoint/2010/main" val="41546579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Java Flight Recorder</a:t>
            </a:r>
            <a:endParaRPr lang="sv-SE" dirty="0"/>
          </a:p>
        </p:txBody>
      </p:sp>
      <p:sp>
        <p:nvSpPr>
          <p:cNvPr id="3" name="Content Placeholder 2"/>
          <p:cNvSpPr>
            <a:spLocks noGrp="1"/>
          </p:cNvSpPr>
          <p:nvPr>
            <p:ph sz="half" idx="1"/>
          </p:nvPr>
        </p:nvSpPr>
        <p:spPr/>
        <p:txBody>
          <a:bodyPr/>
          <a:lstStyle/>
          <a:p>
            <a:r>
              <a:rPr lang="en-US" dirty="0" smtClean="0"/>
              <a:t>Java Mission Control released with the 7u40 JDK</a:t>
            </a:r>
          </a:p>
          <a:p>
            <a:r>
              <a:rPr lang="en-US" dirty="0" smtClean="0"/>
              <a:t>Java Mission Control 5.4.0 released with 8u20</a:t>
            </a:r>
          </a:p>
          <a:p>
            <a:r>
              <a:rPr lang="en-US" dirty="0" smtClean="0"/>
              <a:t>Java Mission Control 5.5.0 to be released </a:t>
            </a:r>
            <a:br>
              <a:rPr lang="en-US" dirty="0" smtClean="0"/>
            </a:br>
            <a:r>
              <a:rPr lang="en-US" dirty="0" smtClean="0"/>
              <a:t>with 8u40</a:t>
            </a:r>
          </a:p>
          <a:p>
            <a:r>
              <a:rPr lang="en-US" dirty="0" smtClean="0"/>
              <a:t>Most development effort is spent on </a:t>
            </a:r>
            <a:br>
              <a:rPr lang="en-US" dirty="0" smtClean="0"/>
            </a:br>
            <a:r>
              <a:rPr lang="en-US" dirty="0" smtClean="0"/>
              <a:t>Java Mission Control 6.0.0 - more on this later</a:t>
            </a:r>
          </a:p>
        </p:txBody>
      </p:sp>
      <p:sp>
        <p:nvSpPr>
          <p:cNvPr id="4" name="Text Placeholder 3"/>
          <p:cNvSpPr>
            <a:spLocks noGrp="1"/>
          </p:cNvSpPr>
          <p:nvPr>
            <p:ph sz="half" idx="2"/>
          </p:nvPr>
        </p:nvSpPr>
        <p:spPr/>
        <p:txBody>
          <a:bodyPr/>
          <a:lstStyle/>
          <a:p>
            <a:r>
              <a:rPr lang="en-US" dirty="0" smtClean="0">
                <a:solidFill>
                  <a:schemeClr val="accent1"/>
                </a:solidFill>
              </a:rPr>
              <a:t>Resulted from the JRockit and </a:t>
            </a:r>
            <a:r>
              <a:rPr lang="en-US" dirty="0" err="1" smtClean="0">
                <a:solidFill>
                  <a:schemeClr val="accent1"/>
                </a:solidFill>
              </a:rPr>
              <a:t>HotSpot</a:t>
            </a:r>
            <a:r>
              <a:rPr lang="en-US" dirty="0" smtClean="0">
                <a:solidFill>
                  <a:schemeClr val="accent1"/>
                </a:solidFill>
              </a:rPr>
              <a:t> JVM Convergence</a:t>
            </a:r>
            <a:endParaRPr lang="sv-SE" dirty="0">
              <a:solidFill>
                <a:schemeClr val="accent1"/>
              </a:solidFill>
            </a:endParaRPr>
          </a:p>
        </p:txBody>
      </p:sp>
      <p:grpSp>
        <p:nvGrpSpPr>
          <p:cNvPr id="9" name="Group 8"/>
          <p:cNvGrpSpPr/>
          <p:nvPr/>
        </p:nvGrpSpPr>
        <p:grpSpPr>
          <a:xfrm>
            <a:off x="5753100" y="1514475"/>
            <a:ext cx="3511550" cy="2921000"/>
            <a:chOff x="5429250" y="1257300"/>
            <a:chExt cx="3511550" cy="2921000"/>
          </a:xfrm>
        </p:grpSpPr>
        <p:sp>
          <p:nvSpPr>
            <p:cNvPr id="10" name="Heart 9"/>
            <p:cNvSpPr/>
            <p:nvPr/>
          </p:nvSpPr>
          <p:spPr>
            <a:xfrm>
              <a:off x="6305550" y="1289050"/>
              <a:ext cx="1473200" cy="1390650"/>
            </a:xfrm>
            <a:prstGeom prst="hear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0000"/>
                </a:solidFill>
              </a:endParaRPr>
            </a:p>
          </p:txBody>
        </p:sp>
        <p:pic>
          <p:nvPicPr>
            <p:cNvPr id="11" name="Picture 2" descr="\\file01\appeal\layout\bilder\rockit\cartoon\persp1_rockit_cartoon_anim.214.tif"/>
            <p:cNvPicPr>
              <a:picLocks noChangeAspect="1" noChangeArrowheads="1"/>
            </p:cNvPicPr>
            <p:nvPr/>
          </p:nvPicPr>
          <p:blipFill>
            <a:blip r:embed="rId3" cstate="print"/>
            <a:srcRect/>
            <a:stretch>
              <a:fillRect/>
            </a:stretch>
          </p:blipFill>
          <p:spPr bwMode="auto">
            <a:xfrm>
              <a:off x="5429250" y="1524000"/>
              <a:ext cx="2836333" cy="2127250"/>
            </a:xfrm>
            <a:prstGeom prst="rect">
              <a:avLst/>
            </a:prstGeom>
            <a:noFill/>
          </p:spPr>
        </p:pic>
        <p:pic>
          <p:nvPicPr>
            <p:cNvPr id="12" name="Picture 11" descr="duke_transp.png"/>
            <p:cNvPicPr>
              <a:picLocks noChangeAspect="1"/>
            </p:cNvPicPr>
            <p:nvPr/>
          </p:nvPicPr>
          <p:blipFill>
            <a:blip r:embed="rId4" cstate="print"/>
            <a:stretch>
              <a:fillRect/>
            </a:stretch>
          </p:blipFill>
          <p:spPr>
            <a:xfrm>
              <a:off x="6019800" y="1257300"/>
              <a:ext cx="2921000" cy="2921000"/>
            </a:xfrm>
            <a:prstGeom prst="rect">
              <a:avLst/>
            </a:prstGeom>
          </p:spPr>
        </p:pic>
      </p:gr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Kinds of Recordings</a:t>
            </a:r>
            <a:endParaRPr lang="sv-SE" dirty="0"/>
          </a:p>
        </p:txBody>
      </p:sp>
      <p:sp>
        <p:nvSpPr>
          <p:cNvPr id="3" name="Content Placeholder 2"/>
          <p:cNvSpPr>
            <a:spLocks noGrp="1"/>
          </p:cNvSpPr>
          <p:nvPr>
            <p:ph sz="half" idx="1"/>
          </p:nvPr>
        </p:nvSpPr>
        <p:spPr/>
        <p:txBody>
          <a:bodyPr/>
          <a:lstStyle/>
          <a:p>
            <a:r>
              <a:rPr lang="en-US" dirty="0" smtClean="0"/>
              <a:t>Continuous Recordings</a:t>
            </a:r>
          </a:p>
          <a:p>
            <a:pPr lvl="1"/>
            <a:r>
              <a:rPr lang="en-US" dirty="0" smtClean="0"/>
              <a:t>Have no end time</a:t>
            </a:r>
          </a:p>
          <a:p>
            <a:pPr lvl="1"/>
            <a:r>
              <a:rPr lang="en-US" dirty="0" smtClean="0"/>
              <a:t>Must be explicitly dumped</a:t>
            </a:r>
          </a:p>
          <a:p>
            <a:r>
              <a:rPr lang="en-US" dirty="0" smtClean="0"/>
              <a:t>Time Fixed Recordings (sometimes known as profiling recordings)</a:t>
            </a:r>
          </a:p>
          <a:p>
            <a:pPr lvl="1"/>
            <a:r>
              <a:rPr lang="en-US" dirty="0" smtClean="0"/>
              <a:t>Have a fixed time</a:t>
            </a:r>
          </a:p>
          <a:p>
            <a:pPr lvl="1"/>
            <a:r>
              <a:rPr lang="en-US" dirty="0" smtClean="0"/>
              <a:t>Will be automatically downloaded by Mission Control when done (if initiated by Mission Control)</a:t>
            </a:r>
          </a:p>
        </p:txBody>
      </p:sp>
      <p:sp>
        <p:nvSpPr>
          <p:cNvPr id="4" name="Text Placeholder 3"/>
          <p:cNvSpPr>
            <a:spLocks noGrp="1"/>
          </p:cNvSpPr>
          <p:nvPr>
            <p:ph sz="half" idx="2"/>
          </p:nvPr>
        </p:nvSpPr>
        <p:spPr/>
        <p:txBody>
          <a:bodyPr/>
          <a:lstStyle/>
          <a:p>
            <a:endParaRPr lang="sv-SE"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Think About Recordings</a:t>
            </a:r>
            <a:endParaRPr lang="sv-SE" dirty="0"/>
          </a:p>
        </p:txBody>
      </p:sp>
      <p:sp>
        <p:nvSpPr>
          <p:cNvPr id="3" name="Content Placeholder 2"/>
          <p:cNvSpPr>
            <a:spLocks noGrp="1"/>
          </p:cNvSpPr>
          <p:nvPr>
            <p:ph sz="half" idx="1"/>
          </p:nvPr>
        </p:nvSpPr>
        <p:spPr/>
        <p:txBody>
          <a:bodyPr/>
          <a:lstStyle/>
          <a:p>
            <a:r>
              <a:rPr lang="en-US" dirty="0" smtClean="0"/>
              <a:t>A “recording” can both mean an ongoing recording on the server side, as well as a recording file. The context usually separates the two.</a:t>
            </a:r>
          </a:p>
          <a:p>
            <a:r>
              <a:rPr lang="en-US" dirty="0" smtClean="0"/>
              <a:t>It might help to think of the server side recording as:</a:t>
            </a:r>
          </a:p>
          <a:p>
            <a:pPr lvl="1"/>
            <a:r>
              <a:rPr lang="en-US" dirty="0" smtClean="0"/>
              <a:t>A named collection of event type settings…</a:t>
            </a:r>
          </a:p>
          <a:p>
            <a:pPr lvl="1"/>
            <a:r>
              <a:rPr lang="en-US" dirty="0" smtClean="0"/>
              <a:t>…that are active for a certain period of time.</a:t>
            </a:r>
          </a:p>
        </p:txBody>
      </p:sp>
      <p:sp>
        <p:nvSpPr>
          <p:cNvPr id="4" name="Content Placeholder 3"/>
          <p:cNvSpPr>
            <a:spLocks noGrp="1"/>
          </p:cNvSpPr>
          <p:nvPr>
            <p:ph sz="half" idx="2"/>
          </p:nvPr>
        </p:nvSpPr>
        <p:spPr/>
        <p:txBody>
          <a:bodyPr/>
          <a:lstStyle/>
          <a:p>
            <a:r>
              <a:rPr lang="en-US" dirty="0" smtClean="0">
                <a:solidFill>
                  <a:schemeClr val="accent1"/>
                </a:solidFill>
              </a:rPr>
              <a:t>Recordings are collections of event type settings</a:t>
            </a:r>
            <a:endParaRPr lang="sv-SE" dirty="0">
              <a:solidFill>
                <a:schemeClr val="accent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Think About Recordings</a:t>
            </a:r>
            <a:endParaRPr lang="sv-SE" dirty="0"/>
          </a:p>
        </p:txBody>
      </p:sp>
      <p:sp>
        <p:nvSpPr>
          <p:cNvPr id="3" name="Content Placeholder 2"/>
          <p:cNvSpPr>
            <a:spLocks noGrp="1"/>
          </p:cNvSpPr>
          <p:nvPr>
            <p:ph sz="half" idx="1"/>
          </p:nvPr>
        </p:nvSpPr>
        <p:spPr/>
        <p:txBody>
          <a:bodyPr/>
          <a:lstStyle/>
          <a:p>
            <a:r>
              <a:rPr lang="en-US" sz="1600" dirty="0" smtClean="0"/>
              <a:t>A continuous recording R</a:t>
            </a:r>
            <a:r>
              <a:rPr lang="en-US" sz="1600" baseline="-25000" dirty="0" smtClean="0"/>
              <a:t>0</a:t>
            </a:r>
            <a:r>
              <a:rPr lang="en-US" sz="1600" dirty="0" smtClean="0"/>
              <a:t> is started at T</a:t>
            </a:r>
            <a:r>
              <a:rPr lang="en-US" sz="1600" baseline="-25000" dirty="0" smtClean="0"/>
              <a:t>0</a:t>
            </a:r>
            <a:r>
              <a:rPr lang="en-US" sz="1600" dirty="0" smtClean="0"/>
              <a:t> with settings S</a:t>
            </a:r>
            <a:r>
              <a:rPr lang="en-US" sz="1600" baseline="-25000" dirty="0" smtClean="0"/>
              <a:t>0</a:t>
            </a:r>
            <a:r>
              <a:rPr lang="en-US" sz="1600" dirty="0" smtClean="0"/>
              <a:t>. After a while, a time fixed recording R</a:t>
            </a:r>
            <a:r>
              <a:rPr lang="en-US" sz="1600" baseline="-25000" dirty="0" smtClean="0"/>
              <a:t>1</a:t>
            </a:r>
            <a:r>
              <a:rPr lang="en-US" sz="1600" dirty="0" smtClean="0"/>
              <a:t> is started at T</a:t>
            </a:r>
            <a:r>
              <a:rPr lang="en-US" sz="1600" baseline="-25000" dirty="0" smtClean="0"/>
              <a:t>1</a:t>
            </a:r>
            <a:r>
              <a:rPr lang="en-US" sz="1600" dirty="0" smtClean="0"/>
              <a:t> with settings S</a:t>
            </a:r>
            <a:r>
              <a:rPr lang="en-US" sz="1600" baseline="-25000" dirty="0" smtClean="0"/>
              <a:t>1</a:t>
            </a:r>
            <a:r>
              <a:rPr lang="en-US" sz="1600" dirty="0" smtClean="0"/>
              <a:t>, where S</a:t>
            </a:r>
            <a:r>
              <a:rPr lang="en-US" sz="1600" baseline="-25000" dirty="0" smtClean="0"/>
              <a:t>1</a:t>
            </a:r>
            <a:r>
              <a:rPr lang="en-US" sz="1600" dirty="0" smtClean="0"/>
              <a:t> ⊃ S</a:t>
            </a:r>
            <a:r>
              <a:rPr lang="en-US" sz="1600" baseline="-25000" dirty="0" smtClean="0"/>
              <a:t>0</a:t>
            </a:r>
            <a:r>
              <a:rPr lang="en-US" sz="1600" dirty="0" smtClean="0"/>
              <a:t>. The time fixed recording R</a:t>
            </a:r>
            <a:r>
              <a:rPr lang="en-US" sz="1600" baseline="-25000" dirty="0" smtClean="0"/>
              <a:t>1</a:t>
            </a:r>
            <a:r>
              <a:rPr lang="en-US" sz="1600" dirty="0" smtClean="0"/>
              <a:t> ends at T</a:t>
            </a:r>
            <a:r>
              <a:rPr lang="en-US" sz="1600" baseline="-25000" dirty="0" smtClean="0"/>
              <a:t>2</a:t>
            </a:r>
            <a:r>
              <a:rPr lang="en-US" sz="1600" dirty="0" smtClean="0"/>
              <a:t>. </a:t>
            </a:r>
            <a:br>
              <a:rPr lang="en-US" sz="1600" dirty="0" smtClean="0"/>
            </a:br>
            <a:r>
              <a:rPr lang="en-US" sz="1600" dirty="0" smtClean="0"/>
              <a:t>This is what will be recorded:</a:t>
            </a: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endParaRPr lang="en-US" sz="1400" dirty="0" smtClean="0"/>
          </a:p>
          <a:p>
            <a:pPr>
              <a:buNone/>
            </a:pPr>
            <a:endParaRPr lang="en-US" sz="1400" dirty="0" smtClean="0"/>
          </a:p>
          <a:p>
            <a:pPr marL="0">
              <a:buNone/>
            </a:pPr>
            <a:r>
              <a:rPr lang="en-US" sz="1400" dirty="0" smtClean="0"/>
              <a:t>If dumping R</a:t>
            </a:r>
            <a:r>
              <a:rPr lang="en-US" sz="1400" baseline="-25000" dirty="0" smtClean="0"/>
              <a:t>0</a:t>
            </a:r>
            <a:r>
              <a:rPr lang="en-US" sz="1400" dirty="0" smtClean="0"/>
              <a:t> for a time range intersecting [T</a:t>
            </a:r>
            <a:r>
              <a:rPr lang="en-US" sz="1400" baseline="-25000" dirty="0" smtClean="0"/>
              <a:t>1</a:t>
            </a:r>
            <a:r>
              <a:rPr lang="en-US" sz="1400" dirty="0" smtClean="0"/>
              <a:t>,T</a:t>
            </a:r>
            <a:r>
              <a:rPr lang="en-US" sz="1400" baseline="-25000" dirty="0" smtClean="0"/>
              <a:t>2</a:t>
            </a:r>
            <a:r>
              <a:rPr lang="en-US" sz="1400" dirty="0" smtClean="0"/>
              <a:t>], you will get information that you did not ask for in the settings (S</a:t>
            </a:r>
            <a:r>
              <a:rPr lang="en-US" sz="1400" baseline="-25000" dirty="0" smtClean="0"/>
              <a:t>0</a:t>
            </a:r>
            <a:r>
              <a:rPr lang="en-US" sz="1400" dirty="0" smtClean="0"/>
              <a:t>). All this in the name of performance. Once T</a:t>
            </a:r>
            <a:r>
              <a:rPr lang="en-US" sz="1400" baseline="-25000" dirty="0" smtClean="0"/>
              <a:t>2</a:t>
            </a:r>
            <a:r>
              <a:rPr lang="en-US" sz="1400" dirty="0" smtClean="0"/>
              <a:t> arrives, the settings for R</a:t>
            </a:r>
            <a:r>
              <a:rPr lang="en-US" sz="1400" baseline="-25000" dirty="0" smtClean="0"/>
              <a:t>1</a:t>
            </a:r>
            <a:r>
              <a:rPr lang="en-US" sz="1400" dirty="0" smtClean="0"/>
              <a:t> will be popped, and we’re back to just recording S</a:t>
            </a:r>
            <a:r>
              <a:rPr lang="en-US" sz="1400" baseline="-25000" dirty="0" smtClean="0"/>
              <a:t>0</a:t>
            </a:r>
            <a:r>
              <a:rPr lang="en-US" sz="1400" dirty="0" smtClean="0"/>
              <a:t>.</a:t>
            </a:r>
          </a:p>
        </p:txBody>
      </p:sp>
      <p:sp>
        <p:nvSpPr>
          <p:cNvPr id="4" name="Content Placeholder 3"/>
          <p:cNvSpPr>
            <a:spLocks noGrp="1"/>
          </p:cNvSpPr>
          <p:nvPr>
            <p:ph sz="half" idx="2"/>
          </p:nvPr>
        </p:nvSpPr>
        <p:spPr/>
        <p:txBody>
          <a:bodyPr/>
          <a:lstStyle/>
          <a:p>
            <a:r>
              <a:rPr lang="en-US" dirty="0" smtClean="0">
                <a:solidFill>
                  <a:schemeClr val="accent1"/>
                </a:solidFill>
              </a:rPr>
              <a:t>Example</a:t>
            </a:r>
            <a:endParaRPr lang="sv-SE" dirty="0">
              <a:solidFill>
                <a:schemeClr val="accent1"/>
              </a:solidFill>
            </a:endParaRPr>
          </a:p>
        </p:txBody>
      </p:sp>
      <p:graphicFrame>
        <p:nvGraphicFramePr>
          <p:cNvPr id="5" name="Table 4"/>
          <p:cNvGraphicFramePr>
            <a:graphicFrameLocks noGrp="1"/>
          </p:cNvGraphicFramePr>
          <p:nvPr/>
        </p:nvGraphicFramePr>
        <p:xfrm>
          <a:off x="1047750" y="2184400"/>
          <a:ext cx="6096000" cy="148336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US" dirty="0" smtClean="0"/>
                        <a:t>Time</a:t>
                      </a:r>
                      <a:endParaRPr lang="sv-SE" dirty="0"/>
                    </a:p>
                  </a:txBody>
                  <a:tcPr/>
                </a:tc>
                <a:tc>
                  <a:txBody>
                    <a:bodyPr/>
                    <a:lstStyle/>
                    <a:p>
                      <a:r>
                        <a:rPr lang="en-US" dirty="0" smtClean="0"/>
                        <a:t>Settings</a:t>
                      </a:r>
                      <a:endParaRPr lang="sv-SE" dirty="0"/>
                    </a:p>
                  </a:txBody>
                  <a:tcPr/>
                </a:tc>
              </a:tr>
              <a:tr h="370840">
                <a:tc>
                  <a:txBody>
                    <a:bodyPr/>
                    <a:lstStyle/>
                    <a:p>
                      <a:r>
                        <a:rPr lang="sv-SE" dirty="0"/>
                        <a:t>T</a:t>
                      </a:r>
                      <a:r>
                        <a:rPr lang="sv-SE" baseline="-25000" dirty="0"/>
                        <a:t>0</a:t>
                      </a:r>
                      <a:r>
                        <a:rPr lang="sv-SE" dirty="0"/>
                        <a:t>→T</a:t>
                      </a:r>
                      <a:r>
                        <a:rPr lang="sv-SE" baseline="-25000" dirty="0"/>
                        <a:t>1</a:t>
                      </a:r>
                      <a:endParaRPr lang="sv-SE" dirty="0"/>
                    </a:p>
                  </a:txBody>
                  <a:tcPr marL="19050" marR="19050" marT="19050" marB="19050"/>
                </a:tc>
                <a:tc>
                  <a:txBody>
                    <a:bodyPr/>
                    <a:lstStyle/>
                    <a:p>
                      <a:r>
                        <a:rPr lang="sv-SE"/>
                        <a:t>S</a:t>
                      </a:r>
                      <a:r>
                        <a:rPr lang="sv-SE" baseline="-25000"/>
                        <a:t>0</a:t>
                      </a:r>
                      <a:endParaRPr lang="sv-SE"/>
                    </a:p>
                  </a:txBody>
                  <a:tcPr marL="19050" marR="19050" marT="19050" marB="19050"/>
                </a:tc>
              </a:tr>
              <a:tr h="370840">
                <a:tc>
                  <a:txBody>
                    <a:bodyPr/>
                    <a:lstStyle/>
                    <a:p>
                      <a:r>
                        <a:rPr lang="sv-SE"/>
                        <a:t>T</a:t>
                      </a:r>
                      <a:r>
                        <a:rPr lang="sv-SE" baseline="-25000"/>
                        <a:t>1</a:t>
                      </a:r>
                      <a:r>
                        <a:rPr lang="sv-SE"/>
                        <a:t>→T</a:t>
                      </a:r>
                      <a:r>
                        <a:rPr lang="sv-SE" baseline="-25000"/>
                        <a:t>2</a:t>
                      </a:r>
                      <a:endParaRPr lang="sv-SE"/>
                    </a:p>
                  </a:txBody>
                  <a:tcPr marL="19050" marR="19050" marT="19050" marB="19050"/>
                </a:tc>
                <a:tc>
                  <a:txBody>
                    <a:bodyPr/>
                    <a:lstStyle/>
                    <a:p>
                      <a:r>
                        <a:rPr lang="sv-SE"/>
                        <a:t>S</a:t>
                      </a:r>
                      <a:r>
                        <a:rPr lang="sv-SE" baseline="-25000"/>
                        <a:t>0</a:t>
                      </a:r>
                      <a:r>
                        <a:rPr lang="sv-SE"/>
                        <a:t> ∪ S</a:t>
                      </a:r>
                      <a:r>
                        <a:rPr lang="sv-SE" baseline="-25000"/>
                        <a:t>1</a:t>
                      </a:r>
                      <a:endParaRPr lang="sv-SE"/>
                    </a:p>
                  </a:txBody>
                  <a:tcPr marL="19050" marR="19050" marT="19050" marB="19050"/>
                </a:tc>
              </a:tr>
              <a:tr h="370840">
                <a:tc>
                  <a:txBody>
                    <a:bodyPr/>
                    <a:lstStyle/>
                    <a:p>
                      <a:r>
                        <a:rPr lang="sv-SE"/>
                        <a:t>&gt;T</a:t>
                      </a:r>
                      <a:r>
                        <a:rPr lang="sv-SE" baseline="-25000"/>
                        <a:t>2</a:t>
                      </a:r>
                      <a:endParaRPr lang="sv-SE"/>
                    </a:p>
                  </a:txBody>
                  <a:tcPr marL="19050" marR="19050" marT="19050" marB="19050"/>
                </a:tc>
                <a:tc>
                  <a:txBody>
                    <a:bodyPr/>
                    <a:lstStyle/>
                    <a:p>
                      <a:r>
                        <a:rPr lang="sv-SE" dirty="0"/>
                        <a:t>S</a:t>
                      </a:r>
                      <a:r>
                        <a:rPr lang="sv-SE" baseline="-25000" dirty="0"/>
                        <a:t>0</a:t>
                      </a:r>
                      <a:endParaRPr lang="sv-SE" dirty="0"/>
                    </a:p>
                  </a:txBody>
                  <a:tcPr marL="19050" marR="19050" marT="19050" marB="19050"/>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16x9 JavaOne PPT">
  <a:themeElements>
    <a:clrScheme name="Custom 26">
      <a:dk1>
        <a:srgbClr val="000000"/>
      </a:dk1>
      <a:lt1>
        <a:sysClr val="window" lastClr="FFFFFF"/>
      </a:lt1>
      <a:dk2>
        <a:srgbClr val="424545"/>
      </a:dk2>
      <a:lt2>
        <a:srgbClr val="A3A3A3"/>
      </a:lt2>
      <a:accent1>
        <a:srgbClr val="5382A1"/>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16x9 JavaOne PPT</Template>
  <TotalTime>3824</TotalTime>
  <Words>1186</Words>
  <Application>Microsoft Office PowerPoint</Application>
  <PresentationFormat>On-screen Show (16:9)</PresentationFormat>
  <Paragraphs>256</Paragraphs>
  <Slides>39</Slides>
  <Notes>27</Notes>
  <HiddenSlides>4</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7" baseType="lpstr">
      <vt:lpstr>ＭＳ Ｐゴシック</vt:lpstr>
      <vt:lpstr>Arial</vt:lpstr>
      <vt:lpstr>Calibri</vt:lpstr>
      <vt:lpstr>Courier New</vt:lpstr>
      <vt:lpstr>Wingdings</vt:lpstr>
      <vt:lpstr>ヒラギノ角ゴ Pro W3</vt:lpstr>
      <vt:lpstr>16x9 JavaOne PPT</vt:lpstr>
      <vt:lpstr>Visio</vt:lpstr>
      <vt:lpstr>Using Java Flight Recorder</vt:lpstr>
      <vt:lpstr>Agenda</vt:lpstr>
      <vt:lpstr>PowerPoint Presentation</vt:lpstr>
      <vt:lpstr>Flight Recorder</vt:lpstr>
      <vt:lpstr>Flight Recorder Advantages</vt:lpstr>
      <vt:lpstr>Java Flight Recorder</vt:lpstr>
      <vt:lpstr>Different Kinds of Recordings</vt:lpstr>
      <vt:lpstr>How to Think About Recordings</vt:lpstr>
      <vt:lpstr>How to Think About Recordings</vt:lpstr>
      <vt:lpstr>Different Kinds of Events</vt:lpstr>
      <vt:lpstr>Flight Recorder Inner Workings</vt:lpstr>
      <vt:lpstr>PowerPoint Presentation</vt:lpstr>
      <vt:lpstr>Preparations</vt:lpstr>
      <vt:lpstr>Creating Recordings Using Mission Control</vt:lpstr>
      <vt:lpstr>Creating Recordings Using Startup Flags</vt:lpstr>
      <vt:lpstr>The Default Recording</vt:lpstr>
      <vt:lpstr>Creating Recordings Using JCMD</vt:lpstr>
      <vt:lpstr>PowerPoint Presentation</vt:lpstr>
      <vt:lpstr>PowerPoint Presentation</vt:lpstr>
      <vt:lpstr>Enterprise Production Environments</vt:lpstr>
      <vt:lpstr>Oracle EM – secure access</vt:lpstr>
      <vt:lpstr>Oracle EM – Enterprise scale</vt:lpstr>
      <vt:lpstr>PowerPoint Presentation</vt:lpstr>
      <vt:lpstr>PowerPoint Presentation</vt:lpstr>
      <vt:lpstr>Analyzing Flight Recordings in JMC</vt:lpstr>
      <vt:lpstr>The Operative Set</vt:lpstr>
      <vt:lpstr>Common Features in Most Tabs</vt:lpstr>
      <vt:lpstr>PowerPoint Presentation</vt:lpstr>
      <vt:lpstr>Some Common Pitfalls</vt:lpstr>
      <vt:lpstr>Programmatically Analyzing Flight Recordings</vt:lpstr>
      <vt:lpstr>PowerPoint Presentation</vt:lpstr>
      <vt:lpstr>Adding Your Own Events (unsupported)</vt:lpstr>
      <vt:lpstr>Minimizing Object Creation</vt:lpstr>
      <vt:lpstr>Built in GUI editor (unsupported)</vt:lpstr>
      <vt:lpstr>PowerPoint Presentation</vt:lpstr>
      <vt:lpstr>PowerPoint Presentation</vt:lpstr>
      <vt:lpstr>Quick roadmap</vt:lpstr>
      <vt:lpstr>Other Resources</vt:lpstr>
      <vt:lpstr>PowerPoint Presentation</vt:lpstr>
    </vt:vector>
  </TitlesOfParts>
  <Company>Oracle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RWCRAWFO</dc:creator>
  <cp:lastModifiedBy>Marcus Hirt</cp:lastModifiedBy>
  <cp:revision>159</cp:revision>
  <cp:lastPrinted>2014-10-02T21:30:21Z</cp:lastPrinted>
  <dcterms:created xsi:type="dcterms:W3CDTF">2013-08-02T16:23:24Z</dcterms:created>
  <dcterms:modified xsi:type="dcterms:W3CDTF">2014-10-02T21:34:19Z</dcterms:modified>
</cp:coreProperties>
</file>