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5"/>
  </p:notesMasterIdLst>
  <p:sldIdLst>
    <p:sldId id="256" r:id="rId5"/>
    <p:sldId id="260" r:id="rId6"/>
    <p:sldId id="261" r:id="rId7"/>
    <p:sldId id="275" r:id="rId8"/>
    <p:sldId id="274" r:id="rId9"/>
    <p:sldId id="273" r:id="rId10"/>
    <p:sldId id="272" r:id="rId11"/>
    <p:sldId id="282" r:id="rId12"/>
    <p:sldId id="281" r:id="rId13"/>
    <p:sldId id="276" r:id="rId14"/>
    <p:sldId id="278" r:id="rId15"/>
    <p:sldId id="291" r:id="rId16"/>
    <p:sldId id="289" r:id="rId17"/>
    <p:sldId id="290" r:id="rId18"/>
    <p:sldId id="286" r:id="rId19"/>
    <p:sldId id="285" r:id="rId20"/>
    <p:sldId id="284" r:id="rId21"/>
    <p:sldId id="288" r:id="rId22"/>
    <p:sldId id="292" r:id="rId23"/>
    <p:sldId id="293" r:id="rId24"/>
    <p:sldId id="294" r:id="rId25"/>
    <p:sldId id="295" r:id="rId26"/>
    <p:sldId id="280" r:id="rId27"/>
    <p:sldId id="296" r:id="rId28"/>
    <p:sldId id="297" r:id="rId29"/>
    <p:sldId id="298" r:id="rId30"/>
    <p:sldId id="299" r:id="rId31"/>
    <p:sldId id="301" r:id="rId32"/>
    <p:sldId id="258" r:id="rId33"/>
    <p:sldId id="277"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9" autoAdjust="0"/>
    <p:restoredTop sz="65230" autoAdjust="0"/>
  </p:normalViewPr>
  <p:slideViewPr>
    <p:cSldViewPr snapToGrid="0" snapToObjects="1">
      <p:cViewPr varScale="1">
        <p:scale>
          <a:sx n="102" d="100"/>
          <a:sy n="102" d="100"/>
        </p:scale>
        <p:origin x="-744" y="-104"/>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A2DDFA-808B-1948-8B04-2A2AD0C4E372}" type="datetimeFigureOut">
              <a:rPr lang="en-US" smtClean="0"/>
              <a:t>10/1/14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077C3F-92AE-9F49-9A22-E1891889DE97}" type="slidenum">
              <a:rPr lang="en-US" smtClean="0"/>
              <a:t>‹#›</a:t>
            </a:fld>
            <a:endParaRPr lang="en-US"/>
          </a:p>
        </p:txBody>
      </p:sp>
    </p:spTree>
    <p:extLst>
      <p:ext uri="{BB962C8B-B14F-4D97-AF65-F5344CB8AC3E}">
        <p14:creationId xmlns:p14="http://schemas.microsoft.com/office/powerpoint/2010/main" val="26154835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ground and in the air, robots robots everywhere!</a:t>
            </a:r>
          </a:p>
          <a:p>
            <a:r>
              <a:rPr lang="en-US" dirty="0" smtClean="0"/>
              <a:t>Up in space, beneath</a:t>
            </a:r>
            <a:r>
              <a:rPr lang="en-US" baseline="0" dirty="0" smtClean="0"/>
              <a:t> the seas, robots make discoveries,</a:t>
            </a:r>
          </a:p>
          <a:p>
            <a:r>
              <a:rPr lang="en-US" baseline="0" dirty="0" smtClean="0"/>
              <a:t>Tractor robots plant and plow, robots even milk a cow!</a:t>
            </a:r>
          </a:p>
          <a:p>
            <a:r>
              <a:rPr lang="en-US" baseline="0" dirty="0" smtClean="0"/>
              <a:t>Robots weld and paint and blast, robots build cars really fast…</a:t>
            </a:r>
          </a:p>
          <a:p>
            <a:r>
              <a:rPr lang="en-US" baseline="0" dirty="0" smtClean="0"/>
              <a:t>The book goes on… </a:t>
            </a:r>
          </a:p>
          <a:p>
            <a:endParaRPr lang="en-US" baseline="0" dirty="0" smtClean="0"/>
          </a:p>
          <a:p>
            <a:r>
              <a:rPr lang="en-US" baseline="0" dirty="0" smtClean="0"/>
              <a:t>This is a great little book to read to your children if you want them to know some of the things robots are really doing in our world already. It’s a very realistic book. Except for one thing. The robots. In our imagination what do robots look like?</a:t>
            </a:r>
            <a:endParaRPr lang="en-US" dirty="0" smtClean="0"/>
          </a:p>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2</a:t>
            </a:fld>
            <a:endParaRPr lang="en-US"/>
          </a:p>
        </p:txBody>
      </p:sp>
    </p:spTree>
    <p:extLst>
      <p:ext uri="{BB962C8B-B14F-4D97-AF65-F5344CB8AC3E}">
        <p14:creationId xmlns:p14="http://schemas.microsoft.com/office/powerpoint/2010/main" val="392233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mean .. How did we used to talk to our</a:t>
            </a:r>
            <a:r>
              <a:rPr lang="en-US" baseline="0" dirty="0" smtClean="0"/>
              <a:t> machines. To start with we used brute force. </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11</a:t>
            </a:fld>
            <a:endParaRPr lang="en-US"/>
          </a:p>
        </p:txBody>
      </p:sp>
    </p:spTree>
    <p:extLst>
      <p:ext uri="{BB962C8B-B14F-4D97-AF65-F5344CB8AC3E}">
        <p14:creationId xmlns:p14="http://schemas.microsoft.com/office/powerpoint/2010/main" val="411699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we introduced cables and gears and wires and wheels and pulleys and levers. And steam and clocks.</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12</a:t>
            </a:fld>
            <a:endParaRPr lang="en-US"/>
          </a:p>
        </p:txBody>
      </p:sp>
    </p:spTree>
    <p:extLst>
      <p:ext uri="{BB962C8B-B14F-4D97-AF65-F5344CB8AC3E}">
        <p14:creationId xmlns:p14="http://schemas.microsoft.com/office/powerpoint/2010/main" val="4116993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punch cards in the first Jacquard</a:t>
            </a:r>
            <a:r>
              <a:rPr lang="en-US" baseline="0" dirty="0" smtClean="0"/>
              <a:t> Looms</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13</a:t>
            </a:fld>
            <a:endParaRPr lang="en-US"/>
          </a:p>
        </p:txBody>
      </p:sp>
    </p:spTree>
    <p:extLst>
      <p:ext uri="{BB962C8B-B14F-4D97-AF65-F5344CB8AC3E}">
        <p14:creationId xmlns:p14="http://schemas.microsoft.com/office/powerpoint/2010/main" val="4116993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the Difference Engine and the input/outputs</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14</a:t>
            </a:fld>
            <a:endParaRPr lang="en-US"/>
          </a:p>
        </p:txBody>
      </p:sp>
    </p:spTree>
    <p:extLst>
      <p:ext uri="{BB962C8B-B14F-4D97-AF65-F5344CB8AC3E}">
        <p14:creationId xmlns:p14="http://schemas.microsoft.com/office/powerpoint/2010/main" val="4116993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we added switches and electricity and more wires and sockets.</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15</a:t>
            </a:fld>
            <a:endParaRPr lang="en-US"/>
          </a:p>
        </p:txBody>
      </p:sp>
    </p:spTree>
    <p:extLst>
      <p:ext uri="{BB962C8B-B14F-4D97-AF65-F5344CB8AC3E}">
        <p14:creationId xmlns:p14="http://schemas.microsoft.com/office/powerpoint/2010/main" val="985708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more switches and levers and sound</a:t>
            </a:r>
            <a:r>
              <a:rPr lang="en-US" baseline="0" dirty="0" smtClean="0"/>
              <a:t> and lights</a:t>
            </a:r>
            <a:r>
              <a:rPr lang="en-US" dirty="0" smtClean="0"/>
              <a:t>.</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16</a:t>
            </a:fld>
            <a:endParaRPr lang="en-US"/>
          </a:p>
        </p:txBody>
      </p:sp>
    </p:spTree>
    <p:extLst>
      <p:ext uri="{BB962C8B-B14F-4D97-AF65-F5344CB8AC3E}">
        <p14:creationId xmlns:p14="http://schemas.microsoft.com/office/powerpoint/2010/main" val="3721073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punch cards. With keyboards.</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17</a:t>
            </a:fld>
            <a:endParaRPr lang="en-US"/>
          </a:p>
        </p:txBody>
      </p:sp>
    </p:spTree>
    <p:extLst>
      <p:ext uri="{BB962C8B-B14F-4D97-AF65-F5344CB8AC3E}">
        <p14:creationId xmlns:p14="http://schemas.microsoft.com/office/powerpoint/2010/main" val="1428078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dirty="0" err="1" smtClean="0"/>
              <a:t>punchcards</a:t>
            </a:r>
            <a:r>
              <a:rPr lang="en-US" dirty="0" smtClean="0"/>
              <a:t> came back. With keyboards.</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18</a:t>
            </a:fld>
            <a:endParaRPr lang="en-US"/>
          </a:p>
        </p:txBody>
      </p:sp>
    </p:spTree>
    <p:extLst>
      <p:ext uri="{BB962C8B-B14F-4D97-AF65-F5344CB8AC3E}">
        <p14:creationId xmlns:p14="http://schemas.microsoft.com/office/powerpoint/2010/main" val="1428078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mice…</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19</a:t>
            </a:fld>
            <a:endParaRPr lang="en-US"/>
          </a:p>
        </p:txBody>
      </p:sp>
    </p:spTree>
    <p:extLst>
      <p:ext uri="{BB962C8B-B14F-4D97-AF65-F5344CB8AC3E}">
        <p14:creationId xmlns:p14="http://schemas.microsoft.com/office/powerpoint/2010/main" val="1428078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mice….</a:t>
            </a:r>
          </a:p>
          <a:p>
            <a:endParaRPr lang="en-US" dirty="0" smtClean="0"/>
          </a:p>
          <a:p>
            <a:r>
              <a:rPr lang="en-US" dirty="0" smtClean="0"/>
              <a:t>1968 </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20</a:t>
            </a:fld>
            <a:endParaRPr lang="en-US"/>
          </a:p>
        </p:txBody>
      </p:sp>
    </p:spTree>
    <p:extLst>
      <p:ext uri="{BB962C8B-B14F-4D97-AF65-F5344CB8AC3E}">
        <p14:creationId xmlns:p14="http://schemas.microsoft.com/office/powerpoint/2010/main" val="142807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Yes, all our robots look a bit like us. Like these cute little guys. In the children’s book the robots are pushing the buttons on the machines. But in the real world, we’re still pushing the buttons. The robots are just the machines, the appliances.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we always imagine robots to look something like us. Because we are deeply conditioned to pay attention to human or animal sort of objects, things with a bit of movement and something that looks vaguely face like. If a leaf falls, we see a leaf, but if it falls next to a butterfly, we see an interaction. We attribute agency. We see faces in rocks, on clouds, even on toast.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when we think of robots, those moving acting machines, those lively objects. Well our minds fill in the blanks and we want to embody them and make them playful, interactive.</a:t>
            </a:r>
          </a:p>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3</a:t>
            </a:fld>
            <a:endParaRPr lang="en-US"/>
          </a:p>
        </p:txBody>
      </p:sp>
    </p:spTree>
    <p:extLst>
      <p:ext uri="{BB962C8B-B14F-4D97-AF65-F5344CB8AC3E}">
        <p14:creationId xmlns:p14="http://schemas.microsoft.com/office/powerpoint/2010/main" val="4185596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Graphical User Interface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Inspired by the work of </a:t>
            </a:r>
            <a:r>
              <a:rPr lang="en-US" dirty="0" err="1" smtClean="0"/>
              <a:t>Vannevar</a:t>
            </a:r>
            <a:r>
              <a:rPr lang="en-US" dirty="0" smtClean="0"/>
              <a:t> Bush and Ivan Sutherland, </a:t>
            </a:r>
            <a:r>
              <a:rPr lang="en-US" dirty="0" err="1" smtClean="0"/>
              <a:t>Engelbart’s</a:t>
            </a:r>
            <a:r>
              <a:rPr lang="en-US" dirty="0" smtClean="0"/>
              <a:t> </a:t>
            </a:r>
            <a:r>
              <a:rPr lang="en-US" dirty="0" err="1" smtClean="0"/>
              <a:t>oNLine</a:t>
            </a:r>
            <a:r>
              <a:rPr lang="en-US" dirty="0" smtClean="0"/>
              <a:t> System (NLS) was the first implementation of a GUI, a virtual desktop incorporating windows, menus, icons, and folders. (and a heck of a lot of other stuff that it’s taken us almost</a:t>
            </a:r>
            <a:r>
              <a:rPr lang="en-US" baseline="0" dirty="0" smtClean="0"/>
              <a:t> 50 years to live up to!)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Sutherland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While most computer scientists were focusing on making computers smarter, </a:t>
            </a:r>
            <a:r>
              <a:rPr lang="en-US" dirty="0" err="1" smtClean="0"/>
              <a:t>Engelbart</a:t>
            </a:r>
            <a:r>
              <a:rPr lang="en-US" dirty="0" smtClean="0"/>
              <a:t> and Sutherland were interested in how computers could make humans smarter.</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21</a:t>
            </a:fld>
            <a:endParaRPr lang="en-US"/>
          </a:p>
        </p:txBody>
      </p:sp>
    </p:spTree>
    <p:extLst>
      <p:ext uri="{BB962C8B-B14F-4D97-AF65-F5344CB8AC3E}">
        <p14:creationId xmlns:p14="http://schemas.microsoft.com/office/powerpoint/2010/main" val="1428078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Graphical User Interface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Inspired by the work of </a:t>
            </a:r>
            <a:r>
              <a:rPr lang="en-US" dirty="0" err="1" smtClean="0"/>
              <a:t>Vannevar</a:t>
            </a:r>
            <a:r>
              <a:rPr lang="en-US" dirty="0" smtClean="0"/>
              <a:t> Bush and Ivan Sutherland, </a:t>
            </a:r>
            <a:r>
              <a:rPr lang="en-US" dirty="0" err="1" smtClean="0"/>
              <a:t>Engelbart’s</a:t>
            </a:r>
            <a:r>
              <a:rPr lang="en-US" dirty="0" smtClean="0"/>
              <a:t> </a:t>
            </a:r>
            <a:r>
              <a:rPr lang="en-US" dirty="0" err="1" smtClean="0"/>
              <a:t>oNLine</a:t>
            </a:r>
            <a:r>
              <a:rPr lang="en-US" dirty="0" smtClean="0"/>
              <a:t> System (NLS) was the first implementation of a GUI, a virtual desktop incorporating windows, menus, icons, and folders. (and a heck of a lot of other stuff that it’s taken us almost</a:t>
            </a:r>
            <a:r>
              <a:rPr lang="en-US" baseline="0" dirty="0" smtClean="0"/>
              <a:t> 50 years to live up to!)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Sutherland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While most computer scientists were focusing on making computers smarter, </a:t>
            </a:r>
            <a:r>
              <a:rPr lang="en-US" dirty="0" err="1" smtClean="0"/>
              <a:t>Engelbart</a:t>
            </a:r>
            <a:r>
              <a:rPr lang="en-US" dirty="0" smtClean="0"/>
              <a:t> and Sutherland were interested in how computers could make humans smarter.</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22</a:t>
            </a:fld>
            <a:endParaRPr lang="en-US"/>
          </a:p>
        </p:txBody>
      </p:sp>
    </p:spTree>
    <p:extLst>
      <p:ext uri="{BB962C8B-B14F-4D97-AF65-F5344CB8AC3E}">
        <p14:creationId xmlns:p14="http://schemas.microsoft.com/office/powerpoint/2010/main" val="1428078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24</a:t>
            </a:fld>
            <a:endParaRPr lang="en-US"/>
          </a:p>
        </p:txBody>
      </p:sp>
    </p:spTree>
    <p:extLst>
      <p:ext uri="{BB962C8B-B14F-4D97-AF65-F5344CB8AC3E}">
        <p14:creationId xmlns:p14="http://schemas.microsoft.com/office/powerpoint/2010/main" val="2473858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25</a:t>
            </a:fld>
            <a:endParaRPr lang="en-US"/>
          </a:p>
        </p:txBody>
      </p:sp>
    </p:spTree>
    <p:extLst>
      <p:ext uri="{BB962C8B-B14F-4D97-AF65-F5344CB8AC3E}">
        <p14:creationId xmlns:p14="http://schemas.microsoft.com/office/powerpoint/2010/main" val="2473858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26</a:t>
            </a:fld>
            <a:endParaRPr lang="en-US"/>
          </a:p>
        </p:txBody>
      </p:sp>
    </p:spTree>
    <p:extLst>
      <p:ext uri="{BB962C8B-B14F-4D97-AF65-F5344CB8AC3E}">
        <p14:creationId xmlns:p14="http://schemas.microsoft.com/office/powerpoint/2010/main" val="2473858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Nest recall and then back on market without wave feature. </a:t>
            </a:r>
          </a:p>
          <a:p>
            <a:endParaRPr lang="en-US" dirty="0" smtClean="0"/>
          </a:p>
          <a:p>
            <a:r>
              <a:rPr lang="en-US" baseline="0" dirty="0" smtClean="0"/>
              <a:t>how many other examples of </a:t>
            </a:r>
            <a:r>
              <a:rPr lang="en-US" baseline="0" dirty="0" err="1" smtClean="0"/>
              <a:t>confuston</a:t>
            </a:r>
            <a:r>
              <a:rPr lang="en-US" baseline="0" dirty="0" smtClean="0"/>
              <a:t>. “Stop”</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27</a:t>
            </a:fld>
            <a:endParaRPr lang="en-US"/>
          </a:p>
        </p:txBody>
      </p:sp>
    </p:spTree>
    <p:extLst>
      <p:ext uri="{BB962C8B-B14F-4D97-AF65-F5344CB8AC3E}">
        <p14:creationId xmlns:p14="http://schemas.microsoft.com/office/powerpoint/2010/main" val="2473858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Bewitched</a:t>
            </a:r>
            <a:r>
              <a:rPr lang="en-US" baseline="0" dirty="0" smtClean="0"/>
              <a:t> banana talk – </a:t>
            </a:r>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28</a:t>
            </a:fld>
            <a:endParaRPr lang="en-US"/>
          </a:p>
        </p:txBody>
      </p:sp>
    </p:spTree>
    <p:extLst>
      <p:ext uri="{BB962C8B-B14F-4D97-AF65-F5344CB8AC3E}">
        <p14:creationId xmlns:p14="http://schemas.microsoft.com/office/powerpoint/2010/main" val="2473858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And one final message. We are not alone.</a:t>
            </a:r>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A lot of animals are already living with robots. The fastest growing sector of the robotics market is the milking machine. We now have fully automated dairy farms, where it’s possible for the cows to milk and feed themselves. 24/7  Cows are really the queens of the ‘quantified self’ movement.</a:t>
            </a:r>
            <a:r>
              <a:rPr lang="en-US" sz="1400" kern="1200" baseline="0" dirty="0" smtClean="0">
                <a:solidFill>
                  <a:schemeClr val="tx1"/>
                </a:solidFill>
                <a:effectLst/>
                <a:latin typeface="+mn-lt"/>
                <a:ea typeface="+mn-ea"/>
                <a:cs typeface="+mn-cs"/>
              </a:rPr>
              <a:t> How much milk each cow gives, how often and how active the cow is. It’s all tracked and the cow is steered to the right food and the right paddocks. If a cow shows signs of illness, the farmer or vet is alerted. </a:t>
            </a:r>
          </a:p>
          <a:p>
            <a:endParaRPr lang="en-US" sz="1400" kern="1200" baseline="0" dirty="0" smtClean="0">
              <a:solidFill>
                <a:schemeClr val="tx1"/>
              </a:solidFill>
              <a:effectLst/>
              <a:latin typeface="+mn-lt"/>
              <a:ea typeface="+mn-ea"/>
              <a:cs typeface="+mn-cs"/>
            </a:endParaRPr>
          </a:p>
          <a:p>
            <a:r>
              <a:rPr lang="en-US" sz="1400" kern="1200" baseline="0" dirty="0" smtClean="0">
                <a:solidFill>
                  <a:schemeClr val="tx1"/>
                </a:solidFill>
                <a:effectLst/>
                <a:latin typeface="+mn-lt"/>
                <a:ea typeface="+mn-ea"/>
                <a:cs typeface="+mn-cs"/>
              </a:rPr>
              <a:t>It seems very of controlling, but it allows the cows to choose when and how often they are milked. And their milk yield goes up and their stress levels go down. These are happy cows.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E92CCA-6CB0-674F-94A8-C0BDFBAF9152}" type="slidenum">
              <a:rPr lang="en-US" smtClean="0"/>
              <a:t>29</a:t>
            </a:fld>
            <a:endParaRPr lang="en-US"/>
          </a:p>
        </p:txBody>
      </p:sp>
    </p:spTree>
    <p:extLst>
      <p:ext uri="{BB962C8B-B14F-4D97-AF65-F5344CB8AC3E}">
        <p14:creationId xmlns:p14="http://schemas.microsoft.com/office/powerpoint/2010/main" val="2279730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to keep it that way. We need to build</a:t>
            </a:r>
            <a:r>
              <a:rPr lang="en-US" baseline="0" dirty="0" smtClean="0"/>
              <a:t> m</a:t>
            </a:r>
            <a:r>
              <a:rPr lang="en-US" dirty="0" smtClean="0"/>
              <a:t>agic for the whole ecosystem – not just for us.</a:t>
            </a:r>
          </a:p>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30</a:t>
            </a:fld>
            <a:endParaRPr lang="en-US"/>
          </a:p>
        </p:txBody>
      </p:sp>
    </p:spTree>
    <p:extLst>
      <p:ext uri="{BB962C8B-B14F-4D97-AF65-F5344CB8AC3E}">
        <p14:creationId xmlns:p14="http://schemas.microsoft.com/office/powerpoint/2010/main" val="167197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Anything else is outside of our evolutional and our emotional frame of reference. Robots really are everywhere but most of them are invisible. While we think we love our humanoids… </a:t>
            </a:r>
            <a:endParaRPr lang="en-US" dirty="0" smtClean="0"/>
          </a:p>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4</a:t>
            </a:fld>
            <a:endParaRPr lang="en-US"/>
          </a:p>
        </p:txBody>
      </p:sp>
    </p:spTree>
    <p:extLst>
      <p:ext uri="{BB962C8B-B14F-4D97-AF65-F5344CB8AC3E}">
        <p14:creationId xmlns:p14="http://schemas.microsoft.com/office/powerpoint/2010/main" val="297014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Sorry </a:t>
            </a:r>
            <a:r>
              <a:rPr lang="en-US" dirty="0" err="1" smtClean="0"/>
              <a:t>Nao</a:t>
            </a:r>
            <a:r>
              <a:rPr lang="en-US" dirty="0" smtClean="0"/>
              <a:t>, you and your humanoid friends are really the least popular robots in the world. The boring old industrial</a:t>
            </a:r>
            <a:r>
              <a:rPr lang="en-US" baseline="0" dirty="0" smtClean="0"/>
              <a:t> robot arms number about 1.5 million operating in the world today. And the consumer and professional drone market has really taken off in the last few years. Parrot’s AR drone alone has sold almost 1 million units. And that’s just one company. </a:t>
            </a:r>
          </a:p>
          <a:p>
            <a:endParaRPr lang="en-US" baseline="0" dirty="0" smtClean="0"/>
          </a:p>
          <a:p>
            <a:r>
              <a:rPr lang="en-US" baseline="0" dirty="0" smtClean="0"/>
              <a:t>But the most widely distributed robot in the world today is the robot vacuum cleaner, with iRobot shipping 10 million Roombas, and there are a half dozen other robot vacuum cleaners on the market. But even Roombas are just a small fraction of the real robots out there.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cars today, and our planes and trains, are just as much a robot as any of these other devices. I’m not talking about our future fully autonomous vehicles. I’m talking about most cars built in the last 6 years. We just don’t call them robots. We call them cars. </a:t>
            </a:r>
            <a:endParaRPr lang="en-US" dirty="0" smtClean="0"/>
          </a:p>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5</a:t>
            </a:fld>
            <a:endParaRPr lang="en-US"/>
          </a:p>
        </p:txBody>
      </p:sp>
    </p:spTree>
    <p:extLst>
      <p:ext uri="{BB962C8B-B14F-4D97-AF65-F5344CB8AC3E}">
        <p14:creationId xmlns:p14="http://schemas.microsoft.com/office/powerpoint/2010/main" val="3703938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South Korea promised a robot in every home by the year 2020. And we all imagined something like Rosie,</a:t>
            </a:r>
            <a:r>
              <a:rPr lang="en-US" sz="1400" kern="1200" baseline="0" dirty="0" smtClean="0">
                <a:solidFill>
                  <a:schemeClr val="tx1"/>
                </a:solidFill>
                <a:effectLst/>
                <a:latin typeface="+mn-lt"/>
                <a:ea typeface="+mn-ea"/>
                <a:cs typeface="+mn-cs"/>
              </a:rPr>
              <a:t> the robot maid from the </a:t>
            </a:r>
            <a:r>
              <a:rPr lang="en-US" sz="1400" kern="1200" baseline="0" dirty="0" err="1" smtClean="0">
                <a:solidFill>
                  <a:schemeClr val="tx1"/>
                </a:solidFill>
                <a:effectLst/>
                <a:latin typeface="+mn-lt"/>
                <a:ea typeface="+mn-ea"/>
                <a:cs typeface="+mn-cs"/>
              </a:rPr>
              <a:t>Jetsons</a:t>
            </a:r>
            <a:r>
              <a:rPr lang="en-US" sz="1400" kern="1200" baseline="0" dirty="0" smtClean="0">
                <a:solidFill>
                  <a:schemeClr val="tx1"/>
                </a:solidFill>
                <a:effectLst/>
                <a:latin typeface="+mn-lt"/>
                <a:ea typeface="+mn-ea"/>
                <a:cs typeface="+mn-cs"/>
              </a:rPr>
              <a:t>. The reality will be more like a lot of Nest thermostats and other appliances all talking to each other. The definition of a robot is something that senses, something that thinks and something that actuates. </a:t>
            </a:r>
          </a:p>
          <a:p>
            <a:endParaRPr lang="en-US" sz="1400" kern="1200" baseline="0" dirty="0" smtClean="0">
              <a:solidFill>
                <a:schemeClr val="tx1"/>
              </a:solidFill>
              <a:effectLst/>
              <a:latin typeface="+mn-lt"/>
              <a:ea typeface="+mn-ea"/>
              <a:cs typeface="+mn-cs"/>
            </a:endParaRPr>
          </a:p>
          <a:p>
            <a:r>
              <a:rPr lang="en-US" sz="1400" kern="1200" baseline="0" dirty="0" smtClean="0">
                <a:solidFill>
                  <a:schemeClr val="tx1"/>
                </a:solidFill>
                <a:effectLst/>
                <a:latin typeface="+mn-lt"/>
                <a:ea typeface="+mn-ea"/>
                <a:cs typeface="+mn-cs"/>
              </a:rPr>
              <a:t>It’s quite possible for the sensors to be scattered around, and the brain to be in the cloud, or in lots of little nodes, and for all sorts of actions to happen. Things open, close, heat up, cool down, rotate, roll away. </a:t>
            </a:r>
            <a:endParaRPr lang="en-US" sz="1400" kern="1200" dirty="0" smtClean="0">
              <a:solidFill>
                <a:schemeClr val="tx1"/>
              </a:solidFill>
              <a:effectLst/>
              <a:latin typeface="+mn-lt"/>
              <a:ea typeface="+mn-ea"/>
              <a:cs typeface="+mn-cs"/>
            </a:endParaRPr>
          </a:p>
          <a:p>
            <a:endParaRPr lang="en-US" sz="1400" kern="1200" dirty="0" smtClean="0">
              <a:solidFill>
                <a:schemeClr val="tx1"/>
              </a:solidFill>
              <a:effectLst/>
              <a:latin typeface="+mn-lt"/>
              <a:ea typeface="+mn-ea"/>
              <a:cs typeface="+mn-cs"/>
            </a:endParaRPr>
          </a:p>
          <a:p>
            <a:r>
              <a:rPr lang="en-US" sz="1400" kern="1200" dirty="0" smtClean="0">
                <a:solidFill>
                  <a:schemeClr val="tx1"/>
                </a:solidFill>
                <a:effectLst/>
                <a:latin typeface="+mn-lt"/>
                <a:ea typeface="+mn-ea"/>
                <a:cs typeface="+mn-cs"/>
              </a:rPr>
              <a:t>That means</a:t>
            </a:r>
            <a:r>
              <a:rPr lang="en-US" sz="1400" kern="1200" baseline="0" dirty="0" smtClean="0">
                <a:solidFill>
                  <a:schemeClr val="tx1"/>
                </a:solidFill>
                <a:effectLst/>
                <a:latin typeface="+mn-lt"/>
                <a:ea typeface="+mn-ea"/>
                <a:cs typeface="+mn-cs"/>
              </a:rPr>
              <a:t> w</a:t>
            </a:r>
            <a:r>
              <a:rPr lang="en-US" sz="1400" kern="1200" dirty="0" smtClean="0">
                <a:solidFill>
                  <a:schemeClr val="tx1"/>
                </a:solidFill>
                <a:effectLst/>
                <a:latin typeface="+mn-lt"/>
                <a:ea typeface="+mn-ea"/>
                <a:cs typeface="+mn-cs"/>
              </a:rPr>
              <a:t>e won’t be looking at the robot – we’ll be living inside it. </a:t>
            </a:r>
            <a:endParaRPr lang="en-AU" sz="1400" kern="1200" dirty="0" smtClean="0">
              <a:solidFill>
                <a:schemeClr val="tx1"/>
              </a:solidFill>
              <a:effectLst/>
              <a:latin typeface="+mn-lt"/>
              <a:ea typeface="+mn-ea"/>
              <a:cs typeface="+mn-cs"/>
            </a:endParaRPr>
          </a:p>
          <a:p>
            <a:r>
              <a:rPr lang="en-US" sz="1400" dirty="0" smtClean="0"/>
              <a:t>Yes, your next household robot will BE</a:t>
            </a:r>
            <a:r>
              <a:rPr lang="en-US" sz="1400" baseline="0" dirty="0" smtClean="0"/>
              <a:t> your house.</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30E92CCA-6CB0-674F-94A8-C0BDFBAF9152}" type="slidenum">
              <a:rPr lang="en-US" smtClean="0"/>
              <a:t>6</a:t>
            </a:fld>
            <a:endParaRPr lang="en-US"/>
          </a:p>
        </p:txBody>
      </p:sp>
    </p:spTree>
    <p:extLst>
      <p:ext uri="{BB962C8B-B14F-4D97-AF65-F5344CB8AC3E}">
        <p14:creationId xmlns:p14="http://schemas.microsoft.com/office/powerpoint/2010/main" val="2910249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will be like a magic house. Because you won’t notice the robots.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when Kiva</a:t>
            </a:r>
            <a:r>
              <a:rPr lang="en-US" sz="1200" kern="1200" baseline="0" dirty="0" smtClean="0">
                <a:solidFill>
                  <a:schemeClr val="tx1"/>
                </a:solidFill>
                <a:effectLst/>
                <a:latin typeface="+mn-lt"/>
                <a:ea typeface="+mn-ea"/>
                <a:cs typeface="+mn-cs"/>
              </a:rPr>
              <a:t> Systems were looking for their first customers for their warehouse delivery robots – before Amazon bought them – they showed a video of objects just arriving magically at the warehouse pickers hands. Because they thought the delivery robots were just a distraction and they wanted their customers to look at the results. Not the robots. The technology wasn’t the issue. The service was.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What will a magic house be like?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7</a:t>
            </a:fld>
            <a:endParaRPr lang="en-US"/>
          </a:p>
        </p:txBody>
      </p:sp>
    </p:spTree>
    <p:extLst>
      <p:ext uri="{BB962C8B-B14F-4D97-AF65-F5344CB8AC3E}">
        <p14:creationId xmlns:p14="http://schemas.microsoft.com/office/powerpoint/2010/main" val="24468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you remember Bewitched? Bewitched was a popular TV show 50 years ago. And the comedy was that an ordinary human and a witch fall in love, but instead of living in the magic world, they live in the ordinary human world. And Sabrina, the witch, is always getting in trouble using her magic when she isn’t supposed to. So what kind of things does she do with her super power?</a:t>
            </a:r>
          </a:p>
        </p:txBody>
      </p:sp>
      <p:sp>
        <p:nvSpPr>
          <p:cNvPr id="4" name="Slide Number Placeholder 3"/>
          <p:cNvSpPr>
            <a:spLocks noGrp="1"/>
          </p:cNvSpPr>
          <p:nvPr>
            <p:ph type="sldNum" sz="quarter" idx="10"/>
          </p:nvPr>
        </p:nvSpPr>
        <p:spPr/>
        <p:txBody>
          <a:bodyPr/>
          <a:lstStyle/>
          <a:p>
            <a:fld id="{A8077C3F-92AE-9F49-9A22-E1891889DE97}" type="slidenum">
              <a:rPr lang="en-US" smtClean="0"/>
              <a:t>8</a:t>
            </a:fld>
            <a:endParaRPr lang="en-US"/>
          </a:p>
        </p:txBody>
      </p:sp>
    </p:spTree>
    <p:extLst>
      <p:ext uri="{BB962C8B-B14F-4D97-AF65-F5344CB8AC3E}">
        <p14:creationId xmlns:p14="http://schemas.microsoft.com/office/powerpoint/2010/main" val="2047403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most of the time Sabrina cooks meals</a:t>
            </a:r>
            <a:r>
              <a:rPr lang="en-US" baseline="0" dirty="0" smtClean="0"/>
              <a:t> from fresh ingredients. She hoovers the house. She washes dishes at the sink. She mops the floors. She hangs out washing on a clothes line. She does a lot of housework by hand.</a:t>
            </a:r>
          </a:p>
          <a:p>
            <a:endParaRPr lang="en-US" baseline="0" dirty="0" smtClean="0"/>
          </a:p>
          <a:p>
            <a:r>
              <a:rPr lang="en-US" baseline="0" dirty="0" smtClean="0"/>
              <a:t>And just occasionally, she’ll twitch her nose and one of the jobs will do itself. As if an invisible person was doing it. </a:t>
            </a:r>
          </a:p>
          <a:p>
            <a:endParaRPr lang="en-US" baseline="0" dirty="0" smtClean="0"/>
          </a:p>
          <a:p>
            <a:r>
              <a:rPr lang="en-US" baseline="0" dirty="0" smtClean="0"/>
              <a:t>Now, I confess. I don’t cook. I microwave or get hot meals delivered to my door. I use a dishwasher. I have a robot vacuum cleaner. There is no clothes line in my back yard. The shape of my house has changed as more and more machines move in. The house has evolved hugely in the last 100 years.</a:t>
            </a:r>
          </a:p>
          <a:p>
            <a:endParaRPr lang="en-US" baseline="0" dirty="0" smtClean="0"/>
          </a:p>
          <a:p>
            <a:r>
              <a:rPr lang="en-US" baseline="0" dirty="0" smtClean="0"/>
              <a:t>To have household robots, we may need to imagine a whole different sort of house. </a:t>
            </a:r>
          </a:p>
        </p:txBody>
      </p:sp>
      <p:sp>
        <p:nvSpPr>
          <p:cNvPr id="4" name="Slide Number Placeholder 3"/>
          <p:cNvSpPr>
            <a:spLocks noGrp="1"/>
          </p:cNvSpPr>
          <p:nvPr>
            <p:ph type="sldNum" sz="quarter" idx="10"/>
          </p:nvPr>
        </p:nvSpPr>
        <p:spPr/>
        <p:txBody>
          <a:bodyPr/>
          <a:lstStyle/>
          <a:p>
            <a:fld id="{A8077C3F-92AE-9F49-9A22-E1891889DE97}" type="slidenum">
              <a:rPr lang="en-US" smtClean="0"/>
              <a:t>9</a:t>
            </a:fld>
            <a:endParaRPr lang="en-US"/>
          </a:p>
        </p:txBody>
      </p:sp>
    </p:spTree>
    <p:extLst>
      <p:ext uri="{BB962C8B-B14F-4D97-AF65-F5344CB8AC3E}">
        <p14:creationId xmlns:p14="http://schemas.microsoft.com/office/powerpoint/2010/main" val="2047403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my call to action. Let’s </a:t>
            </a:r>
            <a:r>
              <a:rPr lang="en-US" baseline="0" dirty="0" smtClean="0"/>
              <a:t>all engage our imaginations. But not to create imaginary robot friends. </a:t>
            </a:r>
          </a:p>
          <a:p>
            <a:endParaRPr lang="en-US" baseline="0" dirty="0" smtClean="0"/>
          </a:p>
          <a:p>
            <a:r>
              <a:rPr lang="en-US" baseline="0" dirty="0" smtClean="0"/>
              <a:t>We need to look at every thing in our lives as if it were able to magically be better. Then we need to build the right robot…. And we can.</a:t>
            </a:r>
            <a:endParaRPr lang="en-US" dirty="0" smtClean="0"/>
          </a:p>
          <a:p>
            <a:endParaRPr lang="en-US" dirty="0"/>
          </a:p>
        </p:txBody>
      </p:sp>
      <p:sp>
        <p:nvSpPr>
          <p:cNvPr id="4" name="Slide Number Placeholder 3"/>
          <p:cNvSpPr>
            <a:spLocks noGrp="1"/>
          </p:cNvSpPr>
          <p:nvPr>
            <p:ph type="sldNum" sz="quarter" idx="10"/>
          </p:nvPr>
        </p:nvSpPr>
        <p:spPr/>
        <p:txBody>
          <a:bodyPr/>
          <a:lstStyle/>
          <a:p>
            <a:fld id="{A8077C3F-92AE-9F49-9A22-E1891889DE97}" type="slidenum">
              <a:rPr lang="en-US" smtClean="0"/>
              <a:t>10</a:t>
            </a:fld>
            <a:endParaRPr lang="en-US"/>
          </a:p>
        </p:txBody>
      </p:sp>
    </p:spTree>
    <p:extLst>
      <p:ext uri="{BB962C8B-B14F-4D97-AF65-F5344CB8AC3E}">
        <p14:creationId xmlns:p14="http://schemas.microsoft.com/office/powerpoint/2010/main" val="391538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10/1/14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10/1/14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10/1/14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10/1/14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10/1/14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10/1/14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10/1/14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10/1/14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10/1/14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Andra Keay</a:t>
            </a:r>
            <a:endParaRPr lang="en-US" dirty="0"/>
          </a:p>
        </p:txBody>
      </p:sp>
      <p:pic>
        <p:nvPicPr>
          <p:cNvPr id="4" name="Picture 3" descr="SVR-h.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2800" y="3049118"/>
            <a:ext cx="4962144" cy="1164336"/>
          </a:xfrm>
          <a:prstGeom prst="rect">
            <a:avLst/>
          </a:prstGeom>
        </p:spPr>
      </p:pic>
      <p:sp>
        <p:nvSpPr>
          <p:cNvPr id="6" name="TextBox 5"/>
          <p:cNvSpPr txBox="1"/>
          <p:nvPr/>
        </p:nvSpPr>
        <p:spPr>
          <a:xfrm>
            <a:off x="959326" y="2515672"/>
            <a:ext cx="7228726" cy="400110"/>
          </a:xfrm>
          <a:prstGeom prst="rect">
            <a:avLst/>
          </a:prstGeom>
          <a:noFill/>
        </p:spPr>
        <p:txBody>
          <a:bodyPr wrap="square" rtlCol="0">
            <a:spAutoFit/>
          </a:bodyPr>
          <a:lstStyle/>
          <a:p>
            <a:pPr algn="ctr"/>
            <a:r>
              <a:rPr lang="en-US" sz="2000" dirty="0" smtClean="0"/>
              <a:t>Managing Director @</a:t>
            </a:r>
            <a:r>
              <a:rPr lang="en-US" sz="2000" dirty="0" err="1" smtClean="0"/>
              <a:t>svrobo</a:t>
            </a:r>
            <a:endParaRPr lang="en-US" sz="2000" dirty="0"/>
          </a:p>
        </p:txBody>
      </p:sp>
    </p:spTree>
    <p:extLst>
      <p:ext uri="{BB962C8B-B14F-4D97-AF65-F5344CB8AC3E}">
        <p14:creationId xmlns:p14="http://schemas.microsoft.com/office/powerpoint/2010/main" val="16461329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285750" y="1648787"/>
            <a:ext cx="8858249" cy="191878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000" dirty="0" smtClean="0">
                <a:solidFill>
                  <a:srgbClr val="FF6600"/>
                </a:solidFill>
              </a:rPr>
              <a:t>Any sufficiently advanced technology</a:t>
            </a:r>
          </a:p>
          <a:p>
            <a:pPr>
              <a:defRPr/>
            </a:pPr>
            <a:r>
              <a:rPr lang="en-US" sz="3000" dirty="0">
                <a:solidFill>
                  <a:srgbClr val="FF6600"/>
                </a:solidFill>
              </a:rPr>
              <a:t>i</a:t>
            </a:r>
            <a:r>
              <a:rPr lang="en-US" sz="3000" dirty="0" smtClean="0">
                <a:solidFill>
                  <a:srgbClr val="FF6600"/>
                </a:solidFill>
              </a:rPr>
              <a:t>s indistinguishable from magic</a:t>
            </a:r>
          </a:p>
          <a:p>
            <a:pPr>
              <a:defRPr/>
            </a:pPr>
            <a:r>
              <a:rPr lang="en-US" sz="2000" i="1" dirty="0" smtClean="0">
                <a:solidFill>
                  <a:srgbClr val="FF6600"/>
                </a:solidFill>
              </a:rPr>
              <a:t>Arthur C. Clarke</a:t>
            </a:r>
            <a:endParaRPr lang="en-US" sz="2000" i="1" dirty="0">
              <a:solidFill>
                <a:srgbClr val="FF6600"/>
              </a:solidFill>
            </a:endParaRPr>
          </a:p>
        </p:txBody>
      </p:sp>
    </p:spTree>
    <p:extLst>
      <p:ext uri="{BB962C8B-B14F-4D97-AF65-F5344CB8AC3E}">
        <p14:creationId xmlns:p14="http://schemas.microsoft.com/office/powerpoint/2010/main" val="34665671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41967215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24542636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21190536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7796474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31900" y="0"/>
            <a:ext cx="6675325" cy="5143500"/>
          </a:xfrm>
          <a:prstGeom prst="rect">
            <a:avLst/>
          </a:prstGeom>
        </p:spPr>
      </p:pic>
    </p:spTree>
    <p:extLst>
      <p:ext uri="{BB962C8B-B14F-4D97-AF65-F5344CB8AC3E}">
        <p14:creationId xmlns:p14="http://schemas.microsoft.com/office/powerpoint/2010/main" val="126720993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11200" y="0"/>
            <a:ext cx="7715250" cy="5143500"/>
          </a:xfrm>
          <a:prstGeom prst="rect">
            <a:avLst/>
          </a:prstGeom>
        </p:spPr>
      </p:pic>
    </p:spTree>
    <p:extLst>
      <p:ext uri="{BB962C8B-B14F-4D97-AF65-F5344CB8AC3E}">
        <p14:creationId xmlns:p14="http://schemas.microsoft.com/office/powerpoint/2010/main" val="12183362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8500" y="0"/>
            <a:ext cx="7727324" cy="5143500"/>
          </a:xfrm>
          <a:prstGeom prst="rect">
            <a:avLst/>
          </a:prstGeom>
        </p:spPr>
      </p:pic>
    </p:spTree>
    <p:extLst>
      <p:ext uri="{BB962C8B-B14F-4D97-AF65-F5344CB8AC3E}">
        <p14:creationId xmlns:p14="http://schemas.microsoft.com/office/powerpoint/2010/main" val="40471090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98500" y="0"/>
            <a:ext cx="7727324" cy="5143500"/>
          </a:xfrm>
          <a:prstGeom prst="rect">
            <a:avLst/>
          </a:prstGeom>
        </p:spPr>
      </p:pic>
    </p:spTree>
    <p:extLst>
      <p:ext uri="{BB962C8B-B14F-4D97-AF65-F5344CB8AC3E}">
        <p14:creationId xmlns:p14="http://schemas.microsoft.com/office/powerpoint/2010/main" val="18557170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330200"/>
            <a:ext cx="8128000" cy="4483100"/>
          </a:xfrm>
          <a:prstGeom prst="rect">
            <a:avLst/>
          </a:prstGeom>
        </p:spPr>
      </p:pic>
    </p:spTree>
    <p:extLst>
      <p:ext uri="{BB962C8B-B14F-4D97-AF65-F5344CB8AC3E}">
        <p14:creationId xmlns:p14="http://schemas.microsoft.com/office/powerpoint/2010/main" val="38865819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1501" y="373302"/>
            <a:ext cx="3774773" cy="4565588"/>
          </a:xfrm>
          <a:prstGeom prst="rect">
            <a:avLst/>
          </a:prstGeom>
        </p:spPr>
      </p:pic>
    </p:spTree>
    <p:extLst>
      <p:ext uri="{BB962C8B-B14F-4D97-AF65-F5344CB8AC3E}">
        <p14:creationId xmlns:p14="http://schemas.microsoft.com/office/powerpoint/2010/main" val="23915381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9000" y="177800"/>
            <a:ext cx="7366000" cy="4787900"/>
          </a:xfrm>
          <a:prstGeom prst="rect">
            <a:avLst/>
          </a:prstGeom>
        </p:spPr>
      </p:pic>
    </p:spTree>
    <p:extLst>
      <p:ext uri="{BB962C8B-B14F-4D97-AF65-F5344CB8AC3E}">
        <p14:creationId xmlns:p14="http://schemas.microsoft.com/office/powerpoint/2010/main" val="8782658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45002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8000" y="292100"/>
            <a:ext cx="8128000" cy="4559300"/>
          </a:xfrm>
          <a:prstGeom prst="rect">
            <a:avLst/>
          </a:prstGeom>
        </p:spPr>
      </p:pic>
    </p:spTree>
    <p:extLst>
      <p:ext uri="{BB962C8B-B14F-4D97-AF65-F5344CB8AC3E}">
        <p14:creationId xmlns:p14="http://schemas.microsoft.com/office/powerpoint/2010/main" val="32978776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100" y="0"/>
            <a:ext cx="7278538" cy="5143500"/>
          </a:xfrm>
          <a:prstGeom prst="rect">
            <a:avLst/>
          </a:prstGeom>
        </p:spPr>
      </p:pic>
    </p:spTree>
    <p:extLst>
      <p:ext uri="{BB962C8B-B14F-4D97-AF65-F5344CB8AC3E}">
        <p14:creationId xmlns:p14="http://schemas.microsoft.com/office/powerpoint/2010/main" val="16108582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7500" y="279400"/>
            <a:ext cx="5969000" cy="4584700"/>
          </a:xfrm>
          <a:prstGeom prst="rect">
            <a:avLst/>
          </a:prstGeom>
        </p:spPr>
      </p:pic>
      <p:pic>
        <p:nvPicPr>
          <p:cNvPr id="5" name="Picture 4"/>
          <p:cNvPicPr>
            <a:picLocks noChangeAspect="1"/>
          </p:cNvPicPr>
          <p:nvPr/>
        </p:nvPicPr>
        <p:blipFill>
          <a:blip r:embed="rId4"/>
          <a:stretch>
            <a:fillRect/>
          </a:stretch>
        </p:blipFill>
        <p:spPr>
          <a:xfrm>
            <a:off x="889000" y="1778000"/>
            <a:ext cx="7366000" cy="1574800"/>
          </a:xfrm>
          <a:prstGeom prst="rect">
            <a:avLst/>
          </a:prstGeom>
        </p:spPr>
      </p:pic>
    </p:spTree>
    <p:extLst>
      <p:ext uri="{BB962C8B-B14F-4D97-AF65-F5344CB8AC3E}">
        <p14:creationId xmlns:p14="http://schemas.microsoft.com/office/powerpoint/2010/main" val="2610736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0"/>
            <a:ext cx="8128000" cy="5143500"/>
          </a:xfrm>
          <a:prstGeom prst="rect">
            <a:avLst/>
          </a:prstGeom>
        </p:spPr>
      </p:pic>
    </p:spTree>
    <p:extLst>
      <p:ext uri="{BB962C8B-B14F-4D97-AF65-F5344CB8AC3E}">
        <p14:creationId xmlns:p14="http://schemas.microsoft.com/office/powerpoint/2010/main" val="3151895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134006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20929"/>
          </a:xfrm>
          <a:prstGeom prst="rect">
            <a:avLst/>
          </a:prstGeom>
        </p:spPr>
      </p:pic>
    </p:spTree>
    <p:extLst>
      <p:ext uri="{BB962C8B-B14F-4D97-AF65-F5344CB8AC3E}">
        <p14:creationId xmlns:p14="http://schemas.microsoft.com/office/powerpoint/2010/main" val="28495444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8725743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ely_compedes_02-l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9" y="-457200"/>
            <a:ext cx="9218319" cy="6121190"/>
          </a:xfrm>
          <a:prstGeom prst="rect">
            <a:avLst/>
          </a:prstGeom>
        </p:spPr>
      </p:pic>
    </p:spTree>
    <p:extLst>
      <p:ext uri="{BB962C8B-B14F-4D97-AF65-F5344CB8AC3E}">
        <p14:creationId xmlns:p14="http://schemas.microsoft.com/office/powerpoint/2010/main" val="34137834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Nao_robot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25400"/>
            <a:ext cx="7620000" cy="5078730"/>
          </a:xfrm>
          <a:prstGeom prst="rect">
            <a:avLst/>
          </a:prstGeom>
        </p:spPr>
      </p:pic>
    </p:spTree>
    <p:extLst>
      <p:ext uri="{BB962C8B-B14F-4D97-AF65-F5344CB8AC3E}">
        <p14:creationId xmlns:p14="http://schemas.microsoft.com/office/powerpoint/2010/main" val="303817200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285751" y="1648788"/>
            <a:ext cx="8471594" cy="12773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000" dirty="0" smtClean="0">
                <a:solidFill>
                  <a:srgbClr val="FF6600"/>
                </a:solidFill>
              </a:rPr>
              <a:t>We are not the only ones</a:t>
            </a:r>
          </a:p>
          <a:p>
            <a:pPr>
              <a:defRPr/>
            </a:pPr>
            <a:r>
              <a:rPr lang="en-US" sz="3000" dirty="0" smtClean="0">
                <a:solidFill>
                  <a:srgbClr val="FF6600"/>
                </a:solidFill>
              </a:rPr>
              <a:t>who will be living with ROBOTS</a:t>
            </a:r>
            <a:endParaRPr lang="en-US" sz="3000" dirty="0">
              <a:solidFill>
                <a:srgbClr val="FF6600"/>
              </a:solidFill>
            </a:endParaRPr>
          </a:p>
        </p:txBody>
      </p:sp>
    </p:spTree>
    <p:extLst>
      <p:ext uri="{BB962C8B-B14F-4D97-AF65-F5344CB8AC3E}">
        <p14:creationId xmlns:p14="http://schemas.microsoft.com/office/powerpoint/2010/main" val="38031894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285751" y="1648788"/>
            <a:ext cx="8471594" cy="12773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000" dirty="0" smtClean="0">
                <a:solidFill>
                  <a:srgbClr val="FF6600"/>
                </a:solidFill>
              </a:rPr>
              <a:t>Robots are everywhere</a:t>
            </a:r>
          </a:p>
          <a:p>
            <a:pPr>
              <a:defRPr/>
            </a:pPr>
            <a:r>
              <a:rPr lang="en-US" sz="3000" dirty="0">
                <a:solidFill>
                  <a:srgbClr val="FF6600"/>
                </a:solidFill>
              </a:rPr>
              <a:t>b</a:t>
            </a:r>
            <a:r>
              <a:rPr lang="en-US" sz="3000" dirty="0" smtClean="0">
                <a:solidFill>
                  <a:srgbClr val="FF6600"/>
                </a:solidFill>
              </a:rPr>
              <a:t>ut they are INVISIBLE</a:t>
            </a:r>
            <a:endParaRPr lang="en-US" sz="3000" dirty="0">
              <a:solidFill>
                <a:srgbClr val="FF6600"/>
              </a:solidFill>
            </a:endParaRPr>
          </a:p>
        </p:txBody>
      </p:sp>
    </p:spTree>
    <p:extLst>
      <p:ext uri="{BB962C8B-B14F-4D97-AF65-F5344CB8AC3E}">
        <p14:creationId xmlns:p14="http://schemas.microsoft.com/office/powerpoint/2010/main" val="32718390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7545" y="252042"/>
            <a:ext cx="1495779" cy="1182434"/>
          </a:xfrm>
          <a:prstGeom prst="rect">
            <a:avLst/>
          </a:prstGeom>
        </p:spPr>
      </p:pic>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7545" y="1175532"/>
            <a:ext cx="1495779" cy="1182434"/>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7545" y="3961066"/>
            <a:ext cx="1495779" cy="1182434"/>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331" y="3827050"/>
            <a:ext cx="717686" cy="956915"/>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5370" y="3779124"/>
            <a:ext cx="771072" cy="10795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15370" y="2495641"/>
            <a:ext cx="771072" cy="107950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1175" y="4075356"/>
            <a:ext cx="1463321" cy="69126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5162" y="4110749"/>
            <a:ext cx="1432277" cy="85936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7545" y="2104005"/>
            <a:ext cx="1495779" cy="1182434"/>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7545" y="2996958"/>
            <a:ext cx="1495779" cy="1182434"/>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1175" y="3097456"/>
            <a:ext cx="1463321" cy="691262"/>
          </a:xfrm>
          <a:prstGeom prst="rect">
            <a:avLst/>
          </a:prstGeom>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51175" y="2068612"/>
            <a:ext cx="1463321" cy="691262"/>
          </a:xfrm>
          <a:prstGeom prst="rect">
            <a:avLst/>
          </a:prstGeom>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5162" y="3215989"/>
            <a:ext cx="1432277" cy="859367"/>
          </a:xfrm>
          <a:prstGeom prst="rect">
            <a:avLst/>
          </a:prstGeom>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5162" y="2287516"/>
            <a:ext cx="1432277" cy="859367"/>
          </a:xfrm>
          <a:prstGeom prst="rect">
            <a:avLst/>
          </a:prstGeom>
        </p:spPr>
      </p:pic>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5162" y="1364026"/>
            <a:ext cx="1432277" cy="859367"/>
          </a:xfrm>
          <a:prstGeom prst="rect">
            <a:avLst/>
          </a:prstGeom>
        </p:spPr>
      </p:pic>
    </p:spTree>
    <p:extLst>
      <p:ext uri="{BB962C8B-B14F-4D97-AF65-F5344CB8AC3E}">
        <p14:creationId xmlns:p14="http://schemas.microsoft.com/office/powerpoint/2010/main" val="32165067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sie jets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38" y="1984022"/>
            <a:ext cx="1228601" cy="2009935"/>
          </a:xfrm>
          <a:prstGeom prst="rect">
            <a:avLst/>
          </a:prstGeom>
        </p:spPr>
      </p:pic>
      <p:pic>
        <p:nvPicPr>
          <p:cNvPr id="2" name="Picture 1" descr="formaplas-jetson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5278" y="-9844"/>
            <a:ext cx="7620000" cy="5253431"/>
          </a:xfrm>
          <a:prstGeom prst="rect">
            <a:avLst/>
          </a:prstGeom>
        </p:spPr>
      </p:pic>
    </p:spTree>
    <p:extLst>
      <p:ext uri="{BB962C8B-B14F-4D97-AF65-F5344CB8AC3E}">
        <p14:creationId xmlns:p14="http://schemas.microsoft.com/office/powerpoint/2010/main" val="12809987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txBox="1">
            <a:spLocks noChangeArrowheads="1"/>
          </p:cNvSpPr>
          <p:nvPr/>
        </p:nvSpPr>
        <p:spPr>
          <a:xfrm>
            <a:off x="285751" y="1648788"/>
            <a:ext cx="8471594" cy="12773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3000" dirty="0" smtClean="0">
                <a:solidFill>
                  <a:srgbClr val="FF6600"/>
                </a:solidFill>
              </a:rPr>
              <a:t>Your next household robot </a:t>
            </a:r>
          </a:p>
          <a:p>
            <a:pPr>
              <a:defRPr/>
            </a:pPr>
            <a:r>
              <a:rPr lang="en-US" sz="3000" dirty="0" smtClean="0">
                <a:solidFill>
                  <a:srgbClr val="FF6600"/>
                </a:solidFill>
              </a:rPr>
              <a:t>will be your HOUSE</a:t>
            </a:r>
            <a:endParaRPr lang="en-US" sz="3000" dirty="0">
              <a:solidFill>
                <a:srgbClr val="FF6600"/>
              </a:solidFill>
            </a:endParaRPr>
          </a:p>
        </p:txBody>
      </p:sp>
    </p:spTree>
    <p:extLst>
      <p:ext uri="{BB962C8B-B14F-4D97-AF65-F5344CB8AC3E}">
        <p14:creationId xmlns:p14="http://schemas.microsoft.com/office/powerpoint/2010/main" val="35042844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3429000"/>
          </a:xfrm>
          <a:prstGeom prst="rect">
            <a:avLst/>
          </a:prstGeom>
        </p:spPr>
      </p:pic>
    </p:spTree>
    <p:extLst>
      <p:ext uri="{BB962C8B-B14F-4D97-AF65-F5344CB8AC3E}">
        <p14:creationId xmlns:p14="http://schemas.microsoft.com/office/powerpoint/2010/main" val="39686023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1400" y="0"/>
            <a:ext cx="7052221" cy="5143500"/>
          </a:xfrm>
          <a:prstGeom prst="rect">
            <a:avLst/>
          </a:prstGeom>
        </p:spPr>
      </p:pic>
    </p:spTree>
    <p:extLst>
      <p:ext uri="{BB962C8B-B14F-4D97-AF65-F5344CB8AC3E}">
        <p14:creationId xmlns:p14="http://schemas.microsoft.com/office/powerpoint/2010/main" val="23795183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10333</TotalTime>
  <Words>1581</Words>
  <Application>Microsoft Macintosh PowerPoint</Application>
  <PresentationFormat>On-screen Show (16:9)</PresentationFormat>
  <Paragraphs>113</Paragraphs>
  <Slides>30</Slides>
  <Notes>28</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Andra Keay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Andra Keay</cp:lastModifiedBy>
  <cp:revision>79</cp:revision>
  <dcterms:created xsi:type="dcterms:W3CDTF">2010-04-12T23:12:02Z</dcterms:created>
  <dcterms:modified xsi:type="dcterms:W3CDTF">2014-10-01T22:51:06Z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