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4" r:id="rId2"/>
    <p:sldId id="660" r:id="rId3"/>
    <p:sldId id="669" r:id="rId4"/>
    <p:sldId id="670" r:id="rId5"/>
    <p:sldId id="656" r:id="rId6"/>
    <p:sldId id="654" r:id="rId7"/>
    <p:sldId id="655" r:id="rId8"/>
    <p:sldId id="661" r:id="rId9"/>
    <p:sldId id="671" r:id="rId10"/>
    <p:sldId id="663" r:id="rId11"/>
    <p:sldId id="664" r:id="rId12"/>
    <p:sldId id="665" r:id="rId13"/>
    <p:sldId id="666" r:id="rId14"/>
    <p:sldId id="667" r:id="rId15"/>
    <p:sldId id="672" r:id="rId16"/>
    <p:sldId id="668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">
          <p15:clr>
            <a:srgbClr val="A4A3A4"/>
          </p15:clr>
        </p15:guide>
        <p15:guide id="2" pos="2880">
          <p15:clr>
            <a:srgbClr val="A4A3A4"/>
          </p15:clr>
        </p15:guide>
        <p15:guide id="3" pos="5626">
          <p15:clr>
            <a:srgbClr val="A4A3A4"/>
          </p15:clr>
        </p15:guide>
        <p15:guide id="4" pos="14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F7F7F"/>
    <a:srgbClr val="BFE3B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5501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8"/>
        <p:guide orient="horz" pos="2160"/>
        <p:guide pos="2880"/>
        <p:guide pos="5626"/>
        <p:guide pos="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AA2BC-FB4C-4A5C-BE42-4AFFD4E8E524}" type="datetime2">
              <a:rPr lang="en-US" smtClean="0"/>
              <a:t>Wednesday, September 24,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A0D0-8CFC-4E7C-94E4-AF21F915EF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619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540" cy="46465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781" y="1"/>
            <a:ext cx="3041540" cy="46465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0B6BB0AF-5A4D-4A23-8FBC-CA7DA20E96A1}" type="datetime2">
              <a:rPr lang="en-US" smtClean="0"/>
              <a:t>Wednesday, September 24, 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4" y="4420636"/>
            <a:ext cx="5614657" cy="4186704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669"/>
            <a:ext cx="3041540" cy="46465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781" y="8839669"/>
            <a:ext cx="3041540" cy="46465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77D2AFD6-3281-457F-9765-3D808CC76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612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F0C871-CD8C-432F-A052-EAC1F24055A2}" type="datetime2">
              <a:rPr lang="en-US" smtClean="0"/>
              <a:t>Wednesday, September 24,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2AFD6-3281-457F-9765-3D808CC761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– Actual Axeda customers and connected assets</a:t>
            </a:r>
            <a:endParaRPr lang="en-US" dirty="0" smtClean="0"/>
          </a:p>
          <a:p>
            <a:r>
              <a:rPr lang="en-US" dirty="0" smtClean="0"/>
              <a:t>ATM</a:t>
            </a:r>
            <a:r>
              <a:rPr lang="en-US" baseline="0" dirty="0" smtClean="0"/>
              <a:t> – Diebold</a:t>
            </a:r>
          </a:p>
          <a:p>
            <a:r>
              <a:rPr lang="en-US" baseline="0" dirty="0" smtClean="0"/>
              <a:t>Connected Car – Allstate/Esurance via Modus</a:t>
            </a:r>
          </a:p>
          <a:p>
            <a:r>
              <a:rPr lang="en-US" baseline="0" dirty="0" smtClean="0"/>
              <a:t>Printing Press – Bureau of Engraving and Printing via Delloitte</a:t>
            </a:r>
          </a:p>
          <a:p>
            <a:r>
              <a:rPr lang="en-US" baseline="0" dirty="0" smtClean="0"/>
              <a:t>Radiosurgery – Elekta</a:t>
            </a:r>
          </a:p>
          <a:p>
            <a:r>
              <a:rPr lang="en-US" baseline="0" dirty="0" smtClean="0"/>
              <a:t>Airport body scanner – Travel Services Administration via Raytheon then General Dynamics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8E0-C466-4790-B953-C84685F433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68" y="365760"/>
              <a:ext cx="3174276" cy="329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904" y="2155911"/>
            <a:ext cx="4008560" cy="923330"/>
          </a:xfrm>
        </p:spPr>
        <p:txBody>
          <a:bodyPr wrap="square" anchor="ctr" anchorCtr="0">
            <a:spAutoFit/>
          </a:bodyPr>
          <a:lstStyle>
            <a:lvl1pPr>
              <a:defRPr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524" y="4988450"/>
            <a:ext cx="3721608" cy="246221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Presenter’s Name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4524" y="5250577"/>
            <a:ext cx="3730752" cy="327494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6089904"/>
            <a:ext cx="2907792" cy="310896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900" y="1380744"/>
            <a:ext cx="5526088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19250" y="1380744"/>
            <a:ext cx="2771600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6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"/>
            <a:ext cx="9144000" cy="6858001"/>
            <a:chOff x="0" y="-2"/>
            <a:chExt cx="9144000" cy="6858001"/>
          </a:xfrm>
        </p:grpSpPr>
        <p:sp>
          <p:nvSpPr>
            <p:cNvPr id="8" name="Rectangle 7"/>
            <p:cNvSpPr/>
            <p:nvPr/>
          </p:nvSpPr>
          <p:spPr>
            <a:xfrm flipV="1">
              <a:off x="0" y="-2"/>
              <a:ext cx="9144000" cy="6858001"/>
            </a:xfrm>
            <a:prstGeom prst="rect">
              <a:avLst/>
            </a:prstGeom>
            <a:gradFill rotWithShape="1">
              <a:gsLst>
                <a:gs pos="0">
                  <a:srgbClr val="236192"/>
                </a:gs>
                <a:gs pos="100000">
                  <a:srgbClr val="236192"/>
                </a:gs>
                <a:gs pos="50000">
                  <a:srgbClr val="009CDE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>
              <a:outerShdw blurRad="50800" dist="127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38" y="2923761"/>
              <a:ext cx="7154524" cy="10104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141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619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59348-2137-BA47-8464-B002B45CE8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W Logo Fina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6195812"/>
            <a:ext cx="2413000" cy="5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067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609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485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9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-2466" y="5682343"/>
            <a:ext cx="9146465" cy="1175657"/>
          </a:xfrm>
          <a:prstGeom prst="rect">
            <a:avLst/>
          </a:prstGeom>
          <a:gradFill rotWithShape="1">
            <a:gsLst>
              <a:gs pos="0">
                <a:srgbClr val="236192"/>
              </a:gs>
              <a:gs pos="100000">
                <a:srgbClr val="236192"/>
              </a:gs>
              <a:gs pos="50000">
                <a:srgbClr val="009CDE"/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2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499334" y="3715728"/>
            <a:ext cx="8255129" cy="338328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07159" y="3159824"/>
            <a:ext cx="8255129" cy="457200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316" y="0"/>
            <a:ext cx="9151315" cy="1360074"/>
          </a:xfrm>
          <a:prstGeom prst="rect">
            <a:avLst/>
          </a:prstGeom>
          <a:gradFill rotWithShape="1">
            <a:gsLst>
              <a:gs pos="0">
                <a:srgbClr val="236192"/>
              </a:gs>
              <a:gs pos="100000">
                <a:srgbClr val="236192"/>
              </a:gs>
              <a:gs pos="50000">
                <a:srgbClr val="009CDE"/>
              </a:gs>
            </a:gsLst>
            <a:lin ang="0" scaled="0"/>
          </a:gradFill>
          <a:ln w="9525" cap="flat" cmpd="sng" algn="ctr">
            <a:noFill/>
            <a:prstDash val="solid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476" y="273193"/>
            <a:ext cx="720718" cy="243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362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691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3938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 hasCustomPrompt="1"/>
          </p:nvPr>
        </p:nvSpPr>
        <p:spPr>
          <a:xfrm>
            <a:off x="250031" y="1676400"/>
            <a:ext cx="8643938" cy="4572000"/>
          </a:xfrm>
        </p:spPr>
        <p:txBody>
          <a:bodyPr/>
          <a:lstStyle>
            <a:lvl1pPr marL="457200" indent="-339725" algn="l">
              <a:buFont typeface="Arial"/>
              <a:buChar char="•"/>
              <a:defRPr sz="3200"/>
            </a:lvl1pPr>
            <a:lvl2pPr marL="919163" indent="-350838" algn="l">
              <a:lnSpc>
                <a:spcPct val="120000"/>
              </a:lnSpc>
              <a:buFont typeface="Courier New"/>
              <a:buChar char="o"/>
              <a:defRPr sz="2400"/>
            </a:lvl2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323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3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969"/>
          <a:stretch/>
        </p:blipFill>
        <p:spPr>
          <a:xfrm flipH="1">
            <a:off x="3371813" y="4295375"/>
            <a:ext cx="5772186" cy="2562625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100" y="151422"/>
            <a:ext cx="7612056" cy="4572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610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6100" y="1380744"/>
            <a:ext cx="86959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80744"/>
            <a:ext cx="8699737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Arial Narrow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Arial Narrow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922" y="1380744"/>
            <a:ext cx="4176132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0856" y="1380744"/>
            <a:ext cx="4176132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922" y="1380744"/>
            <a:ext cx="2748477" cy="5029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3181000" y="1380744"/>
            <a:ext cx="27523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/>
          </p:nvPr>
        </p:nvSpPr>
        <p:spPr>
          <a:xfrm>
            <a:off x="6148120" y="1380744"/>
            <a:ext cx="2752344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ubtitle 2"/>
          <p:cNvSpPr>
            <a:spLocks noGrp="1" noChangeAspect="1"/>
          </p:cNvSpPr>
          <p:nvPr>
            <p:ph type="subTitle" idx="17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19456" y="1380744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6"/>
          </p:nvPr>
        </p:nvSpPr>
        <p:spPr>
          <a:xfrm>
            <a:off x="4845050" y="1380744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9"/>
          </p:nvPr>
        </p:nvSpPr>
        <p:spPr>
          <a:xfrm>
            <a:off x="219456" y="4041648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0"/>
          </p:nvPr>
        </p:nvSpPr>
        <p:spPr>
          <a:xfrm>
            <a:off x="4845050" y="4041648"/>
            <a:ext cx="4071938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v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19456" y="1380744"/>
            <a:ext cx="8697532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9"/>
          </p:nvPr>
        </p:nvSpPr>
        <p:spPr>
          <a:xfrm>
            <a:off x="219456" y="4041648"/>
            <a:ext cx="8697532" cy="237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15590" y="896112"/>
            <a:ext cx="8695944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786384"/>
            <a:chOff x="0" y="0"/>
            <a:chExt cx="9144000" cy="786384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786384"/>
            </a:xfrm>
            <a:prstGeom prst="rect">
              <a:avLst/>
            </a:prstGeom>
            <a:gradFill rotWithShape="1">
              <a:gsLst>
                <a:gs pos="0">
                  <a:srgbClr val="236192"/>
                </a:gs>
                <a:gs pos="100000">
                  <a:srgbClr val="236192"/>
                </a:gs>
                <a:gs pos="50000">
                  <a:srgbClr val="009CDE"/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7476" y="273193"/>
              <a:ext cx="720718" cy="24372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00" y="151088"/>
            <a:ext cx="7612056" cy="457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80744"/>
            <a:ext cx="8613648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8479608" y="6711449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2576" y="6711696"/>
            <a:ext cx="4498848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54" r:id="rId4"/>
    <p:sldLayoutId id="2147483650" r:id="rId5"/>
    <p:sldLayoutId id="2147483652" r:id="rId6"/>
    <p:sldLayoutId id="2147483653" r:id="rId7"/>
    <p:sldLayoutId id="2147483657" r:id="rId8"/>
    <p:sldLayoutId id="2147483658" r:id="rId9"/>
    <p:sldLayoutId id="2147483656" r:id="rId10"/>
    <p:sldLayoutId id="2147483655" r:id="rId11"/>
    <p:sldLayoutId id="2147483668" r:id="rId12"/>
    <p:sldLayoutId id="2147483671" r:id="rId13"/>
    <p:sldLayoutId id="2147483673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90" r:id="rId23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1800"/>
        </a:spcBef>
        <a:buClr>
          <a:schemeClr val="bg2"/>
        </a:buClr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684213" indent="-228600" algn="l" defTabSz="914400" rtl="0" eaLnBrk="1" latinLnBrk="0" hangingPunct="1">
        <a:spcBef>
          <a:spcPts val="0"/>
        </a:spcBef>
        <a:spcAft>
          <a:spcPts val="200"/>
        </a:spcAft>
        <a:buFont typeface="Arial" pitchFamily="34" charset="0"/>
        <a:buChar char="–"/>
        <a:defRPr sz="1800" kern="1200">
          <a:solidFill>
            <a:srgbClr val="4C4D4F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1085850" rtl="0" eaLnBrk="1" latinLnBrk="0" hangingPunct="1">
        <a:spcBef>
          <a:spcPts val="0"/>
        </a:spcBef>
        <a:spcAft>
          <a:spcPts val="200"/>
        </a:spcAft>
        <a:buFont typeface="Arial" pitchFamily="34" charset="0"/>
        <a:buChar char="•"/>
        <a:defRPr sz="1600" kern="1200">
          <a:solidFill>
            <a:srgbClr val="4C4D4F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4C4D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4C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87.PNG"/><Relationship Id="rId7" Type="http://schemas.openxmlformats.org/officeDocument/2006/relationships/image" Target="../media/image10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4" Type="http://schemas.openxmlformats.org/officeDocument/2006/relationships/image" Target="../media/image98.png"/><Relationship Id="rId9" Type="http://schemas.openxmlformats.org/officeDocument/2006/relationships/image" Target="../media/image10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jpeg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://www.axeda.com/go-java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jpeg"/><Relationship Id="rId39" Type="http://schemas.openxmlformats.org/officeDocument/2006/relationships/image" Target="../media/image87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jpe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jpeg"/><Relationship Id="rId32" Type="http://schemas.openxmlformats.org/officeDocument/2006/relationships/image" Target="../media/image80.jpeg"/><Relationship Id="rId37" Type="http://schemas.openxmlformats.org/officeDocument/2006/relationships/image" Target="../media/image85.pn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jpeg"/><Relationship Id="rId19" Type="http://schemas.openxmlformats.org/officeDocument/2006/relationships/image" Target="../media/image67.png"/><Relationship Id="rId31" Type="http://schemas.openxmlformats.org/officeDocument/2006/relationships/image" Target="../media/image79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Relationship Id="rId14" Type="http://schemas.openxmlformats.org/officeDocument/2006/relationships/image" Target="../media/image62.pn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Relationship Id="rId30" Type="http://schemas.openxmlformats.org/officeDocument/2006/relationships/image" Target="../media/image78.jpeg"/><Relationship Id="rId35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9701"/>
            <a:ext cx="4572000" cy="184665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>
                <a:effectLst/>
              </a:rPr>
              <a:t>Java Speaks the Language of the Internet of Things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Axeda IoT Dashboards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Monitor and Manage Devices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981200"/>
            <a:ext cx="7785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0800" y="2443843"/>
            <a:ext cx="6140270" cy="3352800"/>
            <a:chOff x="2590800" y="2443843"/>
            <a:chExt cx="6140270" cy="3352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443843"/>
              <a:ext cx="614027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img.deusm.com/informationweek/2014/05/1269165/vacuum-camer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567793"/>
              <a:ext cx="1199402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C:\Users\msamuelsson\Desktop\screenshotsTWUI\screenshotsTWUI\BartendroTable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" y="2057400"/>
            <a:ext cx="3659914" cy="27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457" y="1380744"/>
            <a:ext cx="4962144" cy="2124456"/>
          </a:xfrm>
        </p:spPr>
        <p:txBody>
          <a:bodyPr/>
          <a:lstStyle/>
          <a:p>
            <a:r>
              <a:rPr lang="en-US" dirty="0" smtClean="0"/>
              <a:t>ThingWorx Composer &amp; Mashup Builder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Create Application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thingworx.com/wp-content/themes/twxc/images/compo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89" y="990600"/>
            <a:ext cx="1828800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msamuelsson\Desktop\screenshotsTWUI\screenshotsTWUI\BartendroTab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" y="4191000"/>
            <a:ext cx="2633826" cy="19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msamuelsson\Desktop\screenshotsTWUI\screenshotsTWUI\connectedproduc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8" y="2643446"/>
            <a:ext cx="6502772" cy="3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msamuelsson\Desktop\screenshotsTWUI\screenshotsTWUI\smartFarmiP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1"/>
            <a:ext cx="5162262" cy="38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msamuelsson\Desktop\screenshotsTWUI\screenshotsTWUI\medicaldevic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4137"/>
            <a:ext cx="6227812" cy="40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C:\Users\msamuelsson\Desktop\screenshotsTWUI\screenshotsTWUI\Screen Shot 2014-09-23 at 3.08.39 P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6456412" cy="47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C:\Users\msamuelsson\Desktop\screenshotsTWUI\screenshotsTWUI\HealthSensorMobi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" y="2387882"/>
            <a:ext cx="1862068" cy="38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Integrate Solution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8" descr="http://img.deusm.com/informationweek/2014/05/1269165/vacuum-cam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5967"/>
            <a:ext cx="156844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1" y="3124200"/>
            <a:ext cx="3433719" cy="18830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08564" y="1511140"/>
            <a:ext cx="2286000" cy="1248235"/>
            <a:chOff x="2590800" y="1944010"/>
            <a:chExt cx="2286000" cy="124823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944010"/>
              <a:ext cx="2286000" cy="12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img.deusm.com/informationweek/2014/05/1269165/vacuum-camer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811" y="2382298"/>
              <a:ext cx="366004" cy="30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http://www.thingworx.com/wp-content/themes/twxc/images/mashup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39273"/>
            <a:ext cx="2179864" cy="12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286000" y="4514490"/>
            <a:ext cx="685800" cy="5909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6019800" y="4186153"/>
            <a:ext cx="609600" cy="977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51211"/>
            <a:ext cx="0" cy="525389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armcom.ca/central-station/images/monitoring-station-large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3698"/>
            <a:ext cx="1583528" cy="10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k6.picdn.net/shutterstock/videos/5815802/preview/stock-footage-man-sms-texting-using-app-on-smart-phone-at-night-in-city-handsome-young-business-man-us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29" y="5511432"/>
            <a:ext cx="1321194" cy="7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s.cdn2.123rf.com/168nwm/dmitrimaruta/dmitrimaruta1209/dmitrimaruta120900148/15303700-handsome-serious-man-with-tablet-computer-isolated-on-whi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70431"/>
            <a:ext cx="914400" cy="8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IoT Business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Create Your World of Connected Devices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543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66" y="3352800"/>
            <a:ext cx="1385633" cy="13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9535" y="3124200"/>
            <a:ext cx="6380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www.axeda.com/go-java8</a:t>
            </a:r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4698"/>
            <a:ext cx="6629400" cy="59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our Java 8 Toolkit Engineers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Win </a:t>
            </a:r>
            <a:r>
              <a:rPr lang="en-US" dirty="0" smtClean="0"/>
              <a:t>RaspberryPi </a:t>
            </a:r>
            <a:r>
              <a:rPr lang="en-US" dirty="0" smtClean="0"/>
              <a:t>Starter Kits – 3 Daily Drawings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us at Axeda Kiosk #6009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ecx.images-amazon.com/images/I/91cLmW1erRL._SY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onnexion.axeda.com/sites/g/files/g425716/f/styles/large/public/201303/phil_x100.jpg?itok=7XrfXE_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onnexion.axeda.com/sites/g/files/g425716/f/201403/jeremy%20k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12409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9047" y="3200400"/>
            <a:ext cx="3767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Phil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8164" y="3208564"/>
            <a:ext cx="7181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Jeremy</a:t>
            </a:r>
          </a:p>
        </p:txBody>
      </p:sp>
    </p:spTree>
    <p:extLst>
      <p:ext uri="{BB962C8B-B14F-4D97-AF65-F5344CB8AC3E}">
        <p14:creationId xmlns:p14="http://schemas.microsoft.com/office/powerpoint/2010/main" val="6053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2971800" cy="284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msamuelsson\Downloads\axeda-4colo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041904" cy="89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cumensolutions.com/media/images/TW%20Logo%20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39553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of IoT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Using Java8 to Build Your Internet of Things Products, Business &amp;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language-exchanges.org/sites/default/files/LanguagePartner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2" y="1295400"/>
            <a:ext cx="460611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akipi.wpengine.netdna-cdn.com/wp-content/uploads/2014/01/lam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1157"/>
            <a:ext cx="2965904" cy="15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inja-squad.com/public/img/xjava-logo-lambda.png.pagespeed.ic.S-6MgWIby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52" y="4680857"/>
            <a:ext cx="1382500" cy="17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akipiblog.com/wp-content/uploads/2014/03/Duke_8-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81" y="4494916"/>
            <a:ext cx="2843561" cy="18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eamarin.net/wp-content/uploads/2013/08/Internet-of-Things-Needs-IPv6-566x5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9245"/>
            <a:ext cx="3124200" cy="27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1598" y="1766696"/>
            <a:ext cx="17440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/>
              <a:t>Devices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5454479"/>
            <a:ext cx="27699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/>
              <a:t>Applications</a:t>
            </a:r>
          </a:p>
        </p:txBody>
      </p:sp>
      <p:pic>
        <p:nvPicPr>
          <p:cNvPr id="3084" name="Picture 12" descr="http://zishanbilal.com/wp-content/uploads/2014/05/lambda.java8_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22" y="2043695"/>
            <a:ext cx="4001268" cy="39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4"/>
          <p:cNvSpPr>
            <a:spLocks noChangeArrowheads="1"/>
          </p:cNvSpPr>
          <p:nvPr/>
        </p:nvSpPr>
        <p:spPr bwMode="auto">
          <a:xfrm>
            <a:off x="487838" y="4040946"/>
            <a:ext cx="2512819" cy="239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00" y="151088"/>
            <a:ext cx="8029072" cy="457200"/>
          </a:xfrm>
        </p:spPr>
        <p:txBody>
          <a:bodyPr/>
          <a:lstStyle/>
          <a:p>
            <a:r>
              <a:rPr lang="en-US" sz="2200" i="1" dirty="0" smtClean="0">
                <a:ea typeface="ＭＳ Ｐゴシック" charset="0"/>
              </a:rPr>
              <a:t>Axeda - IoT Cloud Platform for the World’s Leading Companies</a:t>
            </a:r>
            <a:endParaRPr lang="en-US" sz="2200" dirty="0" smtClean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635050" y="1365379"/>
            <a:ext cx="4410075" cy="2613421"/>
            <a:chOff x="150045" y="1437173"/>
            <a:chExt cx="2835086" cy="2485342"/>
          </a:xfrm>
        </p:grpSpPr>
        <p:sp>
          <p:nvSpPr>
            <p:cNvPr id="17413" name="AutoShape 35"/>
            <p:cNvSpPr>
              <a:spLocks noChangeArrowheads="1"/>
            </p:cNvSpPr>
            <p:nvPr/>
          </p:nvSpPr>
          <p:spPr bwMode="auto">
            <a:xfrm>
              <a:off x="150045" y="1437173"/>
              <a:ext cx="2835086" cy="2423407"/>
            </a:xfrm>
            <a:prstGeom prst="roundRect">
              <a:avLst>
                <a:gd name="adj" fmla="val 5130"/>
              </a:avLst>
            </a:prstGeom>
            <a:gradFill flip="none" rotWithShape="1">
              <a:gsLst>
                <a:gs pos="24000">
                  <a:schemeClr val="bg1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 dirty="0">
                <a:solidFill>
                  <a:srgbClr val="292929"/>
                </a:solidFill>
                <a:latin typeface="Calibri" pitchFamily="34" charset="0"/>
                <a:ea typeface="ＭＳ Ｐゴシック" pitchFamily="-106" charset="-128"/>
              </a:endParaRPr>
            </a:p>
          </p:txBody>
        </p:sp>
        <p:sp>
          <p:nvSpPr>
            <p:cNvPr id="66" name="Content Placeholder 2"/>
            <p:cNvSpPr>
              <a:spLocks/>
            </p:cNvSpPr>
            <p:nvPr/>
          </p:nvSpPr>
          <p:spPr bwMode="auto">
            <a:xfrm>
              <a:off x="238811" y="1539093"/>
              <a:ext cx="2692046" cy="23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ctr" eaLnBrk="0" fontAlgn="auto" hangingPunct="0">
                <a:lnSpc>
                  <a:spcPct val="90000"/>
                </a:lnSpc>
                <a:spcBef>
                  <a:spcPct val="40000"/>
                </a:spcBef>
                <a:spcAft>
                  <a:spcPct val="10000"/>
                </a:spcAft>
                <a:buSzPct val="70000"/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  <a:latin typeface="Arial Black" pitchFamily="34" charset="0"/>
                </a:rPr>
                <a:t>Highlights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292929"/>
                  </a:solidFill>
                </a:rPr>
                <a:t>160 + blue-chip </a:t>
              </a:r>
              <a:r>
                <a:rPr lang="en-US" sz="1600" dirty="0">
                  <a:solidFill>
                    <a:srgbClr val="292929"/>
                  </a:solidFill>
                </a:rPr>
                <a:t>customers </a:t>
              </a:r>
              <a:endParaRPr lang="en-US" sz="1600" dirty="0" smtClean="0">
                <a:solidFill>
                  <a:srgbClr val="292929"/>
                </a:solidFill>
              </a:endParaRPr>
            </a:p>
            <a:p>
              <a:pPr marL="173038" indent="-173038" eaLnBrk="0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292929"/>
                  </a:solidFill>
                </a:rPr>
                <a:t>Thousands of successful deployments</a:t>
              </a:r>
            </a:p>
            <a:p>
              <a:pPr marL="173038" indent="-173038" eaLnBrk="0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292929"/>
                  </a:solidFill>
                </a:rPr>
                <a:t>$30 billion of equipment/assets managed</a:t>
              </a:r>
            </a:p>
            <a:p>
              <a:pPr marL="173038" indent="-173038" eaLnBrk="0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292929"/>
                  </a:solidFill>
                </a:rPr>
                <a:t>500+ million daily messages processed</a:t>
              </a:r>
            </a:p>
            <a:p>
              <a:pPr marL="173038" indent="-173038" eaLnBrk="0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Significant IP</a:t>
              </a:r>
              <a:endParaRPr lang="en-US" sz="1600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</a:endParaRPr>
            </a:p>
            <a:p>
              <a:pPr marL="115888" indent="-228600" eaLnBrk="0" fontAlgn="auto" hangingPunct="0">
                <a:lnSpc>
                  <a:spcPct val="150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FDBA30"/>
                </a:buClr>
                <a:buSzPct val="80000"/>
                <a:buFont typeface="Wingdings" pitchFamily="2" charset="2"/>
                <a:buChar char="§"/>
                <a:defRPr/>
              </a:pPr>
              <a:endParaRPr lang="en-US" sz="1400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  <a:latin typeface="Arial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34363" y="1365379"/>
            <a:ext cx="4294188" cy="2716657"/>
            <a:chOff x="3082827" y="1437174"/>
            <a:chExt cx="3039406" cy="2300795"/>
          </a:xfrm>
        </p:grpSpPr>
        <p:sp>
          <p:nvSpPr>
            <p:cNvPr id="70" name="AutoShape 35"/>
            <p:cNvSpPr>
              <a:spLocks noChangeArrowheads="1"/>
            </p:cNvSpPr>
            <p:nvPr/>
          </p:nvSpPr>
          <p:spPr bwMode="auto">
            <a:xfrm>
              <a:off x="3082827" y="1437174"/>
              <a:ext cx="3039406" cy="2158206"/>
            </a:xfrm>
            <a:prstGeom prst="roundRect">
              <a:avLst>
                <a:gd name="adj" fmla="val 5130"/>
              </a:avLst>
            </a:prstGeom>
            <a:gradFill flip="none" rotWithShape="1">
              <a:gsLst>
                <a:gs pos="24000">
                  <a:schemeClr val="bg1"/>
                </a:gs>
                <a:gs pos="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 dirty="0">
                <a:solidFill>
                  <a:srgbClr val="292929"/>
                </a:solidFill>
                <a:latin typeface="Calibri" pitchFamily="34" charset="0"/>
                <a:ea typeface="ＭＳ Ｐゴシック" pitchFamily="-106" charset="-128"/>
              </a:endParaRPr>
            </a:p>
          </p:txBody>
        </p:sp>
        <p:sp>
          <p:nvSpPr>
            <p:cNvPr id="90" name="Content Placeholder 2"/>
            <p:cNvSpPr>
              <a:spLocks/>
            </p:cNvSpPr>
            <p:nvPr/>
          </p:nvSpPr>
          <p:spPr bwMode="auto">
            <a:xfrm>
              <a:off x="3169668" y="1539093"/>
              <a:ext cx="2899003" cy="219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30188" indent="-230188" algn="ctr" eaLnBrk="0" fontAlgn="auto" hangingPunct="0">
                <a:lnSpc>
                  <a:spcPct val="90000"/>
                </a:lnSpc>
                <a:spcBef>
                  <a:spcPct val="40000"/>
                </a:spcBef>
                <a:spcAft>
                  <a:spcPct val="10000"/>
                </a:spcAft>
                <a:buSzPct val="70000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  <a:latin typeface="Arial Black" pitchFamily="34" charset="0"/>
                </a:rPr>
                <a:t>History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292929"/>
                  </a:solidFill>
                </a:rPr>
                <a:t>Founded </a:t>
              </a:r>
              <a:r>
                <a:rPr lang="en-US" sz="1600" dirty="0" smtClean="0">
                  <a:solidFill>
                    <a:srgbClr val="292929"/>
                  </a:solidFill>
                </a:rPr>
                <a:t>as an on premise, remote </a:t>
              </a:r>
              <a:r>
                <a:rPr lang="en-US" sz="1600" dirty="0">
                  <a:solidFill>
                    <a:srgbClr val="292929"/>
                  </a:solidFill>
                </a:rPr>
                <a:t>service </a:t>
              </a:r>
              <a:r>
                <a:rPr lang="en-US" sz="1600" dirty="0" smtClean="0">
                  <a:solidFill>
                    <a:srgbClr val="292929"/>
                  </a:solidFill>
                </a:rPr>
                <a:t>application in </a:t>
              </a:r>
              <a:r>
                <a:rPr lang="en-US" sz="1600" dirty="0">
                  <a:solidFill>
                    <a:srgbClr val="292929"/>
                  </a:solidFill>
                </a:rPr>
                <a:t>2005 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Cloud service added in 2009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IoT </a:t>
              </a:r>
              <a:r>
                <a:rPr lang="en-US" sz="1600" dirty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p</a:t>
              </a: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latform </a:t>
              </a:r>
              <a:r>
                <a:rPr lang="en-US" sz="1600" dirty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l</a:t>
              </a: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aunched in 2010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Added channel sales/Axeda Ready in 2012</a:t>
              </a: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0000"/>
                  </a:solidFill>
                  <a:effectLst>
                    <a:glow rad="101600">
                      <a:srgbClr val="FFFFFF">
                        <a:alpha val="40000"/>
                      </a:srgbClr>
                    </a:glow>
                  </a:effectLst>
                </a:rPr>
                <a:t>Added private cloud/OEM offerings in 2013</a:t>
              </a:r>
              <a:endParaRPr lang="en-US" sz="1600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</a:endParaRP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</a:endParaRPr>
            </a:p>
            <a:p>
              <a:pPr marL="173038" indent="-173038" eaLnBrk="0" fontAlgn="auto" hangingPunct="0">
                <a:lnSpc>
                  <a:spcPct val="125000"/>
                </a:lnSpc>
                <a:spcBef>
                  <a:spcPts val="400"/>
                </a:spcBef>
                <a:spcAft>
                  <a:spcPts val="100"/>
                </a:spcAft>
                <a:buClr>
                  <a:srgbClr val="BADCEA">
                    <a:lumMod val="75000"/>
                  </a:srgbClr>
                </a:buClr>
                <a:buSzPct val="80000"/>
                <a:buFont typeface="Wingdings" pitchFamily="2" charset="2"/>
                <a:buChar char="§"/>
                <a:defRPr/>
              </a:pPr>
              <a:endParaRPr lang="en-US" sz="1600" dirty="0" smtClean="0">
                <a:solidFill>
                  <a:srgbClr val="292929"/>
                </a:solidFill>
              </a:endParaRPr>
            </a:p>
            <a:p>
              <a:pPr marL="230188" indent="-230188" algn="ctr" eaLnBrk="0" fontAlgn="auto" hangingPunct="0">
                <a:lnSpc>
                  <a:spcPct val="90000"/>
                </a:lnSpc>
                <a:spcBef>
                  <a:spcPct val="40000"/>
                </a:spcBef>
                <a:spcAft>
                  <a:spcPct val="10000"/>
                </a:spcAft>
                <a:buSzPct val="70000"/>
                <a:defRPr/>
              </a:pPr>
              <a:endParaRPr lang="en-US" sz="1600" dirty="0">
                <a:solidFill>
                  <a:srgbClr val="000000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  <a:latin typeface="Arial Black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DBA30"/>
                </a:buClr>
                <a:buSzPct val="80000"/>
                <a:defRPr/>
              </a:pPr>
              <a:endParaRPr lang="en-US" b="1" i="1" dirty="0" smtClean="0">
                <a:solidFill>
                  <a:srgbClr val="292929"/>
                </a:solidFill>
              </a:endParaRPr>
            </a:p>
          </p:txBody>
        </p:sp>
      </p:grpSp>
      <p:pic>
        <p:nvPicPr>
          <p:cNvPr id="3" name="Picture 2" descr="C:\Users\ilee\Pictures\Axeda_Ready_Stamp_1013 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752" y="4499665"/>
            <a:ext cx="821714" cy="5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482280" y="5611625"/>
            <a:ext cx="1396893" cy="534431"/>
            <a:chOff x="4965149" y="358665"/>
            <a:chExt cx="2310384" cy="8839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149" y="358665"/>
              <a:ext cx="2310384" cy="8839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740370" y="985291"/>
              <a:ext cx="530878" cy="2572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48" name="Rounded Rectangle 37"/>
          <p:cNvSpPr>
            <a:spLocks noChangeArrowheads="1"/>
          </p:cNvSpPr>
          <p:nvPr/>
        </p:nvSpPr>
        <p:spPr bwMode="auto">
          <a:xfrm>
            <a:off x="234363" y="4219224"/>
            <a:ext cx="5848803" cy="2210451"/>
          </a:xfrm>
          <a:prstGeom prst="roundRect">
            <a:avLst>
              <a:gd name="adj" fmla="val 5116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49" name="Rounded Rectangle 37"/>
          <p:cNvSpPr>
            <a:spLocks noChangeArrowheads="1"/>
          </p:cNvSpPr>
          <p:nvPr/>
        </p:nvSpPr>
        <p:spPr bwMode="auto">
          <a:xfrm>
            <a:off x="6150543" y="4227501"/>
            <a:ext cx="2855238" cy="2202174"/>
          </a:xfrm>
          <a:prstGeom prst="roundRect">
            <a:avLst>
              <a:gd name="adj" fmla="val 5116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236578" y="4167732"/>
            <a:ext cx="2608340" cy="239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37" name="Content Placeholder 20"/>
          <p:cNvSpPr txBox="1">
            <a:spLocks/>
          </p:cNvSpPr>
          <p:nvPr/>
        </p:nvSpPr>
        <p:spPr bwMode="auto">
          <a:xfrm>
            <a:off x="6330729" y="4092006"/>
            <a:ext cx="249486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ctr" eaLnBrk="0" fontAlgn="auto" hangingPunct="0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SzPct val="70000"/>
              <a:defRPr/>
            </a:pPr>
            <a:r>
              <a:rPr lang="en-US" sz="1600" dirty="0" smtClean="0">
                <a:solidFill>
                  <a:srgbClr val="8297A6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  <a:latin typeface="Arial Black" pitchFamily="34" charset="0"/>
              </a:rPr>
              <a:t>Thought Leadership</a:t>
            </a:r>
            <a:endParaRPr lang="en-US" sz="1600" dirty="0">
              <a:solidFill>
                <a:srgbClr val="8297A6"/>
              </a:solidFill>
              <a:effectLst>
                <a:glow rad="101600">
                  <a:srgbClr val="FFFFFF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963554" y="4143852"/>
            <a:ext cx="2429486" cy="239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117" name="Content Placeholder 20"/>
          <p:cNvSpPr txBox="1">
            <a:spLocks/>
          </p:cNvSpPr>
          <p:nvPr/>
        </p:nvSpPr>
        <p:spPr bwMode="auto">
          <a:xfrm>
            <a:off x="1677003" y="4068847"/>
            <a:ext cx="3040211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ctr" eaLnBrk="0" fontAlgn="auto" hangingPunct="0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SzPct val="70000"/>
              <a:defRPr/>
            </a:pPr>
            <a:r>
              <a:rPr lang="en-US" sz="1600" dirty="0" smtClean="0">
                <a:solidFill>
                  <a:srgbClr val="8297A6"/>
                </a:solidFill>
                <a:effectLst>
                  <a:glow rad="101600">
                    <a:srgbClr val="FFFFFF">
                      <a:alpha val="40000"/>
                    </a:srgbClr>
                  </a:glow>
                </a:effectLst>
                <a:latin typeface="Arial Black" pitchFamily="34" charset="0"/>
              </a:rPr>
              <a:t> Customers</a:t>
            </a:r>
            <a:endParaRPr lang="en-US" sz="1600" dirty="0">
              <a:solidFill>
                <a:srgbClr val="8297A6"/>
              </a:solidFill>
              <a:effectLst>
                <a:glow rad="101600">
                  <a:srgbClr val="FFFFFF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27" y="4704193"/>
            <a:ext cx="1199491" cy="9814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5" y="4452573"/>
            <a:ext cx="2005102" cy="75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83" y="4464512"/>
            <a:ext cx="1959884" cy="7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53" y="4452573"/>
            <a:ext cx="1975965" cy="7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5408765"/>
            <a:ext cx="2004023" cy="7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7" y="5408765"/>
            <a:ext cx="2030822" cy="76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67" y="5404594"/>
            <a:ext cx="1993511" cy="7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23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3"/>
          <p:cNvSpPr>
            <a:spLocks noChangeArrowheads="1"/>
          </p:cNvSpPr>
          <p:nvPr/>
        </p:nvSpPr>
        <p:spPr bwMode="auto">
          <a:xfrm>
            <a:off x="0" y="1223668"/>
            <a:ext cx="9144000" cy="5281611"/>
          </a:xfrm>
          <a:prstGeom prst="rect">
            <a:avLst/>
          </a:prstGeom>
          <a:gradFill rotWithShape="1">
            <a:gsLst>
              <a:gs pos="0">
                <a:srgbClr val="0079A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292929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703219" y="3115046"/>
            <a:ext cx="901903" cy="29932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765449" y="2301819"/>
            <a:ext cx="901903" cy="378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884373" y="2274809"/>
            <a:ext cx="901903" cy="378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5163" y="3115046"/>
            <a:ext cx="901903" cy="3094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55" y="2690308"/>
            <a:ext cx="5304357" cy="2550950"/>
          </a:xfrm>
          <a:prstGeom prst="rect">
            <a:avLst/>
          </a:prstGeom>
        </p:spPr>
      </p:pic>
      <p:sp>
        <p:nvSpPr>
          <p:cNvPr id="37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does Axeda DO?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7914" name="AutoShape 1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447800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92929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 flipV="1">
            <a:off x="4557194" y="4998412"/>
            <a:ext cx="3469" cy="548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250238" y="838200"/>
            <a:ext cx="875595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212121"/>
                </a:solidFill>
              </a:rPr>
              <a:t>Connect Things, Collect Data, </a:t>
            </a:r>
            <a:r>
              <a:rPr lang="en-US" i="1" dirty="0" smtClean="0">
                <a:solidFill>
                  <a:srgbClr val="212121"/>
                </a:solidFill>
              </a:rPr>
              <a:t>Change Outcomes </a:t>
            </a:r>
            <a:endParaRPr lang="en-US" i="1" dirty="0">
              <a:solidFill>
                <a:srgbClr val="21212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 flipH="1">
            <a:off x="6019801" y="2895600"/>
            <a:ext cx="201900" cy="4388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2418145" y="382932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hangingPunct="0">
              <a:buClr>
                <a:srgbClr val="FDBA30"/>
              </a:buClr>
              <a:buSzPct val="80000"/>
              <a:defRPr/>
            </a:pPr>
            <a:r>
              <a:rPr lang="en-US" sz="2000" b="1" dirty="0">
                <a:solidFill>
                  <a:srgbClr val="0079AD"/>
                </a:solidFill>
                <a:latin typeface="Calibri" panose="020F0502020204030204" pitchFamily="34" charset="0"/>
              </a:rPr>
              <a:t>Intelligently collect and </a:t>
            </a:r>
            <a:r>
              <a:rPr lang="en-US" sz="2000" b="1" dirty="0" smtClean="0">
                <a:solidFill>
                  <a:srgbClr val="0079AD"/>
                </a:solidFill>
                <a:latin typeface="Calibri" panose="020F0502020204030204" pitchFamily="34" charset="0"/>
              </a:rPr>
              <a:t>organize</a:t>
            </a:r>
          </a:p>
          <a:p>
            <a:pPr algn="ctr" defTabSz="457200" eaLnBrk="0" hangingPunct="0">
              <a:buClr>
                <a:srgbClr val="FDBA30"/>
              </a:buClr>
              <a:buSzPct val="80000"/>
              <a:defRPr/>
            </a:pPr>
            <a:r>
              <a:rPr lang="en-US" sz="2000" b="1" dirty="0" smtClean="0">
                <a:solidFill>
                  <a:srgbClr val="0079AD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79AD"/>
                </a:solidFill>
                <a:latin typeface="Calibri" panose="020F0502020204030204" pitchFamily="34" charset="0"/>
              </a:rPr>
              <a:t>the world's machine and sensor data making it easy to access and use </a:t>
            </a:r>
          </a:p>
        </p:txBody>
      </p:sp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075" y="3327348"/>
            <a:ext cx="1920875" cy="44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48768" y="5425808"/>
            <a:ext cx="2218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Monitoring/Control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Operations</a:t>
            </a:r>
            <a:endParaRPr lang="en-US" sz="1600" i="1" dirty="0">
              <a:solidFill>
                <a:srgbClr val="292929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51742" y="5425808"/>
            <a:ext cx="1781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Predict Insurance</a:t>
            </a:r>
            <a:endParaRPr lang="en-US" sz="1600" i="1" dirty="0">
              <a:solidFill>
                <a:srgbClr val="292929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Claim risk</a:t>
            </a:r>
            <a:endParaRPr lang="en-US" sz="1600" i="1" dirty="0">
              <a:solidFill>
                <a:srgbClr val="292929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403297" y="5425808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IoT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Applications</a:t>
            </a:r>
            <a:endParaRPr lang="en-US" sz="1600" i="1" dirty="0">
              <a:solidFill>
                <a:srgbClr val="292929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65476" y="5428160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Monitor Performance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292929"/>
                </a:solidFill>
              </a:rPr>
              <a:t>&amp; Service</a:t>
            </a:r>
            <a:endParaRPr lang="en-US" sz="1600" i="1" dirty="0">
              <a:solidFill>
                <a:srgbClr val="29292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61707" y="1256325"/>
            <a:ext cx="1509388" cy="1639275"/>
            <a:chOff x="196120" y="2586853"/>
            <a:chExt cx="1509388" cy="1639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86" y="2586853"/>
              <a:ext cx="1095656" cy="12937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6120" y="3641353"/>
              <a:ext cx="1509388" cy="584775"/>
            </a:xfrm>
            <a:prstGeom prst="rect">
              <a:avLst/>
            </a:prstGeom>
            <a:gradFill flip="none" rotWithShape="1">
              <a:gsLst>
                <a:gs pos="885">
                  <a:schemeClr val="bg1">
                    <a:alpha val="0"/>
                  </a:schemeClr>
                </a:gs>
                <a:gs pos="76960">
                  <a:srgbClr val="FFFFFF">
                    <a:alpha val="76000"/>
                  </a:srgbClr>
                </a:gs>
                <a:gs pos="28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p:spPr>
          <p:txBody>
            <a:bodyPr wrap="none" lIns="274320" rIns="274320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292929"/>
                  </a:solidFill>
                  <a:latin typeface="Corbel" panose="020B0503020204020204" pitchFamily="34" charset="0"/>
                </a:rPr>
                <a:t>Connected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292929"/>
                  </a:solidFill>
                  <a:latin typeface="Corbel" panose="020B0503020204020204" pitchFamily="34" charset="0"/>
                </a:rPr>
                <a:t> Product </a:t>
              </a:r>
              <a:endParaRPr lang="en-US" sz="1600" b="1" dirty="0">
                <a:solidFill>
                  <a:srgbClr val="292929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84969" y="1537014"/>
            <a:ext cx="1941713" cy="1115538"/>
            <a:chOff x="-353863" y="2706587"/>
            <a:chExt cx="1941713" cy="111553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93" y="2706587"/>
              <a:ext cx="1220757" cy="106152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-353863" y="3237350"/>
              <a:ext cx="1551066" cy="584775"/>
            </a:xfrm>
            <a:prstGeom prst="rect">
              <a:avLst/>
            </a:prstGeom>
            <a:gradFill flip="none" rotWithShape="1">
              <a:gsLst>
                <a:gs pos="885">
                  <a:schemeClr val="bg1">
                    <a:alpha val="0"/>
                  </a:schemeClr>
                </a:gs>
                <a:gs pos="76960">
                  <a:srgbClr val="FFFFFF">
                    <a:alpha val="76000"/>
                  </a:srgbClr>
                </a:gs>
                <a:gs pos="28000">
                  <a:schemeClr val="bg1">
                    <a:alpha val="7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p:spPr>
          <p:txBody>
            <a:bodyPr wrap="none" lIns="274320" rIns="274320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292929"/>
                  </a:solidFill>
                  <a:latin typeface="Corbel" panose="020B0503020204020204" pitchFamily="34" charset="0"/>
                </a:rPr>
                <a:t>Connected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292929"/>
                  </a:solidFill>
                  <a:latin typeface="Corbel" panose="020B0503020204020204" pitchFamily="34" charset="0"/>
                </a:rPr>
                <a:t>Car</a:t>
              </a:r>
              <a:endParaRPr lang="en-US" sz="1600" b="1" dirty="0">
                <a:solidFill>
                  <a:srgbClr val="292929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00676" y="3777420"/>
            <a:ext cx="1551066" cy="584775"/>
          </a:xfrm>
          <a:prstGeom prst="rect">
            <a:avLst/>
          </a:prstGeom>
          <a:gradFill flip="none" rotWithShape="1">
            <a:gsLst>
              <a:gs pos="885">
                <a:schemeClr val="bg1">
                  <a:alpha val="0"/>
                </a:schemeClr>
              </a:gs>
              <a:gs pos="76960">
                <a:srgbClr val="FFFFFF">
                  <a:alpha val="76000"/>
                </a:srgbClr>
              </a:gs>
              <a:gs pos="2800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</p:spPr>
        <p:txBody>
          <a:bodyPr wrap="none" lIns="274320" rIns="27432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2929"/>
                </a:solidFill>
                <a:latin typeface="Corbel" panose="020B0503020204020204" pitchFamily="34" charset="0"/>
              </a:rPr>
              <a:t>Connected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2929"/>
                </a:solidFill>
                <a:latin typeface="Corbel" panose="020B0503020204020204" pitchFamily="34" charset="0"/>
              </a:rPr>
              <a:t>Devices</a:t>
            </a:r>
            <a:endParaRPr lang="en-US" sz="1600" b="1" dirty="0">
              <a:solidFill>
                <a:srgbClr val="292929"/>
              </a:solidFill>
              <a:latin typeface="Corbel" panose="020B05030202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37047" y="3731253"/>
            <a:ext cx="1234249" cy="584775"/>
          </a:xfrm>
          <a:prstGeom prst="rect">
            <a:avLst/>
          </a:prstGeom>
          <a:gradFill flip="none" rotWithShape="1">
            <a:gsLst>
              <a:gs pos="885">
                <a:schemeClr val="bg1">
                  <a:alpha val="0"/>
                </a:schemeClr>
              </a:gs>
              <a:gs pos="76960">
                <a:srgbClr val="FFFFFF">
                  <a:alpha val="76000"/>
                </a:srgbClr>
              </a:gs>
              <a:gs pos="28000">
                <a:schemeClr val="bg1">
                  <a:alpha val="78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</p:spPr>
        <p:txBody>
          <a:bodyPr wrap="none" lIns="274320" rIns="27432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2929"/>
                </a:solidFill>
                <a:latin typeface="Corbel" panose="020B0503020204020204" pitchFamily="34" charset="0"/>
              </a:rPr>
              <a:t>IoT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92929"/>
                </a:solidFill>
                <a:latin typeface="Corbel" panose="020B0503020204020204" pitchFamily="34" charset="0"/>
              </a:rPr>
              <a:t>Devices</a:t>
            </a:r>
            <a:endParaRPr lang="en-US" sz="1600" b="1" dirty="0">
              <a:solidFill>
                <a:srgbClr val="292929"/>
              </a:solidFill>
              <a:latin typeface="Corbel" panose="020B05030202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7050108" y="3235374"/>
            <a:ext cx="569892" cy="50436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42" idx="2"/>
          </p:cNvCxnSpPr>
          <p:nvPr/>
        </p:nvCxnSpPr>
        <p:spPr bwMode="auto">
          <a:xfrm flipH="1" flipV="1">
            <a:off x="3316304" y="2598541"/>
            <a:ext cx="107632" cy="52277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 flipV="1">
            <a:off x="1107184" y="3417728"/>
            <a:ext cx="1407416" cy="35421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bg2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4" y="2785793"/>
            <a:ext cx="914402" cy="8991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48" b="89950" l="10000" r="95500">
                        <a14:foregroundMark x1="46000" y1="38693" x2="70500" y2="35678"/>
                        <a14:foregroundMark x1="39000" y1="54271" x2="45500" y2="53769"/>
                        <a14:foregroundMark x1="38500" y1="58291" x2="43500" y2="56784"/>
                        <a14:foregroundMark x1="41500" y1="61809" x2="41500" y2="61809"/>
                        <a14:foregroundMark x1="57500" y1="69849" x2="57500" y2="69849"/>
                        <a14:foregroundMark x1="52500" y1="69849" x2="52500" y2="69849"/>
                        <a14:foregroundMark x1="74000" y1="67839" x2="74000" y2="67839"/>
                        <a14:foregroundMark x1="84500" y1="52261" x2="84500" y2="52261"/>
                        <a14:foregroundMark x1="75500" y1="20101" x2="75500" y2="20101"/>
                        <a14:foregroundMark x1="80000" y1="23618" x2="80000" y2="23618"/>
                        <a14:foregroundMark x1="86000" y1="29146" x2="86000" y2="29146"/>
                        <a14:foregroundMark x1="86000" y1="26633" x2="86000" y2="26633"/>
                        <a14:foregroundMark x1="89000" y1="31658" x2="89000" y2="31658"/>
                        <a14:foregroundMark x1="90500" y1="36683" x2="90500" y2="36683"/>
                        <a14:foregroundMark x1="92000" y1="41206" x2="92000" y2="41206"/>
                        <a14:foregroundMark x1="94000" y1="46231" x2="94000" y2="46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41" y="2380503"/>
            <a:ext cx="1175017" cy="11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1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" y="914400"/>
            <a:ext cx="1188566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5613" lvl="1" indent="0"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Set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of Libraries Supporting Axeda’s AMMP IoT Protocol</a:t>
            </a:r>
          </a:p>
          <a:p>
            <a:pPr lvl="2"/>
            <a:r>
              <a:rPr lang="en-US" dirty="0" smtClean="0"/>
              <a:t>Uses Common domain API model</a:t>
            </a:r>
          </a:p>
          <a:p>
            <a:pPr lvl="2"/>
            <a:r>
              <a:rPr lang="en-US" dirty="0" smtClean="0"/>
              <a:t>Fluent Builder API aligning with HTTP client</a:t>
            </a:r>
          </a:p>
          <a:p>
            <a:pPr lvl="2"/>
            <a:r>
              <a:rPr lang="en-US" dirty="0" smtClean="0"/>
              <a:t>Asynchronous Event Handling</a:t>
            </a:r>
          </a:p>
          <a:p>
            <a:pPr lvl="2"/>
            <a:r>
              <a:rPr lang="en-US" dirty="0" smtClean="0"/>
              <a:t>Uses Generic Connection Framework</a:t>
            </a:r>
          </a:p>
          <a:p>
            <a:pPr lvl="2"/>
            <a:r>
              <a:rPr lang="en-US" dirty="0" smtClean="0"/>
              <a:t>Translates Specific I/O Functions into Axeda IoT Model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developer.axeda.com </a:t>
            </a:r>
          </a:p>
          <a:p>
            <a:pPr lvl="1"/>
            <a:r>
              <a:rPr lang="en-US" dirty="0" smtClean="0"/>
              <a:t>Java8 toolkits</a:t>
            </a:r>
          </a:p>
          <a:p>
            <a:pPr lvl="1"/>
            <a:r>
              <a:rPr lang="en-US" dirty="0" smtClean="0"/>
              <a:t>Developers Reference Guide</a:t>
            </a:r>
          </a:p>
          <a:p>
            <a:pPr lvl="1"/>
            <a:r>
              <a:rPr lang="en-US" dirty="0" smtClean="0"/>
              <a:t>www.axeda.com/go-java8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8 Toolkits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324100" cy="29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119323"/>
            <a:ext cx="3190875" cy="6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subfurther.com/blog/wp-content/uploads/2013/11/IMG_1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20" y="4343400"/>
            <a:ext cx="2844257" cy="21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4223" y="3903821"/>
            <a:ext cx="23370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Visit Axeda Kiosk #6009</a:t>
            </a:r>
          </a:p>
        </p:txBody>
      </p:sp>
      <p:pic>
        <p:nvPicPr>
          <p:cNvPr id="2055" name="Picture 7" descr="http://www.clker.com/cliparts/k/D/D/T/y/o/more-button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6" y="3454445"/>
            <a:ext cx="844324" cy="8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What are They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42" y="2514600"/>
            <a:ext cx="2541999" cy="1900238"/>
          </a:xfrm>
          <a:prstGeom prst="rect">
            <a:avLst/>
          </a:prstGeom>
        </p:spPr>
      </p:pic>
      <p:pic>
        <p:nvPicPr>
          <p:cNvPr id="2050" name="Picture 2" descr="http://www.etherios.com/content/images/products/prd_ioe_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63" y="1592036"/>
            <a:ext cx="3809999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09757" y="4703647"/>
            <a:ext cx="2381250" cy="1609726"/>
            <a:chOff x="457200" y="4841759"/>
            <a:chExt cx="2381250" cy="1609726"/>
          </a:xfrm>
        </p:grpSpPr>
        <p:pic>
          <p:nvPicPr>
            <p:cNvPr id="2052" name="Picture 4" descr="https://terrencebarr.files.wordpress.com/2014/04/duke-me8-crop.png?w=250&amp;h=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841759"/>
              <a:ext cx="2381250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17121" y="5646622"/>
              <a:ext cx="38953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SE 8</a:t>
              </a:r>
            </a:p>
          </p:txBody>
        </p:sp>
      </p:grpSp>
      <p:pic>
        <p:nvPicPr>
          <p:cNvPr id="14" name="Picture 4" descr="https://terrencebarr.files.wordpress.com/2014/04/duke-me8-crop.png?w=250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3" y="1295400"/>
            <a:ext cx="2381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it-pc.com/web/images/utilite-iso-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03647"/>
            <a:ext cx="3352800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1047750" cy="1090613"/>
          </a:xfrm>
          <a:prstGeom prst="rect">
            <a:avLst/>
          </a:prstGeom>
        </p:spPr>
      </p:pic>
      <p:pic>
        <p:nvPicPr>
          <p:cNvPr id="2056" name="Picture 8" descr="http://ictpress.vn/uploads/imagecache/side-image/gobi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37198"/>
            <a:ext cx="838200" cy="8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utilite-computer.com/web/wp-content/uploads/2013/07/Utilite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14" y="5309630"/>
            <a:ext cx="1807371" cy="5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s2.uswitchstatic.com/_img/library/news_image/wireless_logo_520x300x24_fill_hfd3f53b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3179"/>
            <a:ext cx="1026792" cy="5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www.axeda.com/go-java8</a:t>
            </a:r>
            <a:endParaRPr lang="en-US" sz="1600" dirty="0" smtClean="0"/>
          </a:p>
          <a:p>
            <a:r>
              <a:rPr lang="en-US" sz="1600" dirty="0" smtClean="0"/>
              <a:t>Stage 1 - GO Kits</a:t>
            </a:r>
          </a:p>
          <a:p>
            <a:pPr lvl="1"/>
            <a:r>
              <a:rPr lang="en-US" sz="1400" dirty="0" smtClean="0"/>
              <a:t>Easy Step-by-Step Instructions</a:t>
            </a:r>
          </a:p>
          <a:p>
            <a:pPr lvl="1"/>
            <a:r>
              <a:rPr lang="en-US" sz="1400" dirty="0" smtClean="0"/>
              <a:t>Dev Environments</a:t>
            </a:r>
          </a:p>
          <a:p>
            <a:pPr lvl="2"/>
            <a:r>
              <a:rPr lang="en-US" sz="1200" dirty="0" smtClean="0"/>
              <a:t>Java8 </a:t>
            </a:r>
            <a:r>
              <a:rPr lang="en-US" sz="1200" dirty="0"/>
              <a:t>s</a:t>
            </a:r>
            <a:r>
              <a:rPr lang="en-US" sz="1200" dirty="0" smtClean="0"/>
              <a:t>ample app jar</a:t>
            </a:r>
          </a:p>
          <a:p>
            <a:pPr lvl="2"/>
            <a:r>
              <a:rPr lang="en-US" sz="1200" dirty="0" smtClean="0"/>
              <a:t>toolbox.axeda.com</a:t>
            </a:r>
          </a:p>
          <a:p>
            <a:pPr lvl="1"/>
            <a:r>
              <a:rPr lang="en-US" sz="1400" dirty="0" smtClean="0"/>
              <a:t>Application Examples</a:t>
            </a:r>
          </a:p>
          <a:p>
            <a:pPr lvl="2"/>
            <a:r>
              <a:rPr lang="en-US" sz="1200" dirty="0" smtClean="0"/>
              <a:t>Imaginary Air Conditioner</a:t>
            </a:r>
          </a:p>
          <a:p>
            <a:pPr lvl="2"/>
            <a:r>
              <a:rPr lang="en-US" sz="1200" dirty="0" smtClean="0"/>
              <a:t>IoT Data Inserter</a:t>
            </a:r>
          </a:p>
          <a:p>
            <a:pPr lvl="2"/>
            <a:r>
              <a:rPr lang="en-US" sz="1200" dirty="0" smtClean="0"/>
              <a:t>Results UIs</a:t>
            </a:r>
          </a:p>
          <a:p>
            <a:r>
              <a:rPr lang="en-US" sz="1600" dirty="0" smtClean="0"/>
              <a:t>Stage 2 – Build POC</a:t>
            </a:r>
          </a:p>
          <a:p>
            <a:pPr lvl="1"/>
            <a:r>
              <a:rPr lang="en-US" sz="1400" dirty="0" smtClean="0"/>
              <a:t>Code Your own IoT Device</a:t>
            </a:r>
          </a:p>
          <a:p>
            <a:pPr lvl="1"/>
            <a:r>
              <a:rPr lang="en-US" sz="1400" dirty="0" smtClean="0"/>
              <a:t>Use IoT Platform</a:t>
            </a:r>
          </a:p>
          <a:p>
            <a:pPr lvl="1"/>
            <a:r>
              <a:rPr lang="en-US" sz="1400" dirty="0" smtClean="0"/>
              <a:t>Develop Complete Apps</a:t>
            </a:r>
          </a:p>
          <a:p>
            <a:pPr lvl="2"/>
            <a:r>
              <a:rPr lang="en-US" sz="1200" dirty="0" smtClean="0"/>
              <a:t>End to End</a:t>
            </a:r>
          </a:p>
          <a:p>
            <a:r>
              <a:rPr lang="en-US" sz="1600" dirty="0" smtClean="0"/>
              <a:t>Stage 3 – Show &amp; Test</a:t>
            </a:r>
          </a:p>
          <a:p>
            <a:r>
              <a:rPr lang="en-US" sz="1600" dirty="0" smtClean="0"/>
              <a:t>Deploy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R</a:t>
            </a:r>
            <a:r>
              <a:rPr lang="en-US" dirty="0" smtClean="0"/>
              <a:t>eference Architectures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4870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6" y="3200400"/>
            <a:ext cx="4844144" cy="30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5551839" cy="271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6" y="3810000"/>
            <a:ext cx="5532253" cy="28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6" y="4343400"/>
            <a:ext cx="3409950" cy="215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40" y="4377627"/>
            <a:ext cx="3239860" cy="208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POC on Reference Architectures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GO-kits to get Started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Java Toolkits to Create POC</a:t>
            </a:r>
          </a:p>
          <a:p>
            <a:pPr marL="798513" lvl="1" indent="-342900">
              <a:buFont typeface="+mj-lt"/>
              <a:buAutoNum type="arabicPeriod"/>
            </a:pPr>
            <a:endParaRPr lang="en-US" dirty="0" smtClean="0"/>
          </a:p>
          <a:p>
            <a:pPr marL="798513" lvl="1" indent="-342900">
              <a:buFont typeface="+mj-lt"/>
              <a:buAutoNum type="arabicPeriod"/>
            </a:pPr>
            <a:endParaRPr lang="en-US" dirty="0"/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Prototype using Axeda Development Environment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Develop full Prototype Functionality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Detailed Connectivity and Data Model</a:t>
            </a:r>
          </a:p>
          <a:p>
            <a:pPr marL="455613" lvl="1" indent="0">
              <a:buNone/>
            </a:pPr>
            <a:endParaRPr lang="en-US" dirty="0"/>
          </a:p>
          <a:p>
            <a:pPr marL="455613" lvl="1" indent="0">
              <a:buNone/>
            </a:pPr>
            <a:endParaRPr lang="en-US" dirty="0"/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Finalize on Product HW/SW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Port Code to Final Hardware/Software Implementation</a:t>
            </a:r>
          </a:p>
          <a:p>
            <a:pPr marL="798513" lvl="1" indent="-342900">
              <a:buFont typeface="+mj-lt"/>
              <a:buAutoNum type="arabicPeriod"/>
            </a:pPr>
            <a:r>
              <a:rPr lang="en-US" dirty="0" smtClean="0"/>
              <a:t>Demo and Test in Marketplace</a:t>
            </a:r>
          </a:p>
          <a:p>
            <a:pPr marL="798513" lvl="1" indent="-342900">
              <a:buFont typeface="+mj-lt"/>
              <a:buAutoNum type="arabicPeriod"/>
            </a:pPr>
            <a:endParaRPr lang="en-US" dirty="0" smtClean="0"/>
          </a:p>
          <a:p>
            <a:pPr marL="458788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Device Development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Develop Device using Java8 Technologies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davidhunt.ie/wp-content/uploads/2013/05/SZ0A6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286000" cy="15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rojects.drogon.net/wp-content/uploads/2012/08/pitrak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deusm.com/informationweek/2014/05/1269165/vacuum-ca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6" y="5257800"/>
            <a:ext cx="156844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219456" y="1584062"/>
            <a:ext cx="8699737" cy="5029200"/>
          </a:xfrm>
        </p:spPr>
        <p:txBody>
          <a:bodyPr/>
          <a:lstStyle/>
          <a:p>
            <a:r>
              <a:rPr lang="en-US" dirty="0" smtClean="0"/>
              <a:t>IoT Cloud Platform</a:t>
            </a:r>
            <a:endParaRPr lang="en-US" dirty="0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95" name="Subtitle 94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 smtClean="0"/>
              <a:t>Select Connectivity Solution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r="16375"/>
          <a:stretch/>
        </p:blipFill>
        <p:spPr bwMode="auto">
          <a:xfrm>
            <a:off x="6155353" y="5039442"/>
            <a:ext cx="321153" cy="46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91" y="4966727"/>
            <a:ext cx="546412" cy="3636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55" y="4966727"/>
            <a:ext cx="199099" cy="4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newgamernation.com/wp-content/uploads/2013/02/Sony-Xperia-Tablet-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30" y="5132556"/>
            <a:ext cx="559165" cy="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28" y="5680095"/>
            <a:ext cx="411816" cy="360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73" y="5378047"/>
            <a:ext cx="469490" cy="439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6" y="6177517"/>
            <a:ext cx="522386" cy="448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24" y="5716799"/>
            <a:ext cx="448993" cy="448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12" y="5716800"/>
            <a:ext cx="448993" cy="448993"/>
          </a:xfrm>
          <a:prstGeom prst="rect">
            <a:avLst/>
          </a:prstGeom>
        </p:spPr>
      </p:pic>
      <p:sp>
        <p:nvSpPr>
          <p:cNvPr id="23" name="AutoShape 8" descr="data:image/jpeg;base64,/9j/4AAQSkZJRgABAQAAAQABAAD/2wCEAAkGBxQTEhUUExQWFRQXGRgYFRgYGBcYHBoXFxgXFxUZGRcYHCggGBwlHBQWITEhJSkrLi4uFx8zODMsNygtLisBCgoKDg0OGhAQFywcHBwsLCwsLCwsLCwsLCwsLCwsLCwsLCwsLCwsLCwsLCwsLCwsLCwsLDcsLCwsLCw3KywrN//AABEIAP8AxgMBIgACEQEDEQH/xAAcAAABBQEBAQAAAAAAAAAAAAAAAgMEBQYHAQj/xABAEAABAwIDBQYFAwIEBAcAAAABAAIRAyEEMUEFElFhcQaBkaGx8BMiMsHRB+HxQpIUUoKiFSNysiQzQ2JjwsP/xAAYAQEAAwEAAAAAAAAAAAAAAAAAAQIDBP/EAB8RAQEAAgMAAwEBAAAAAAAAAAABAhEDITESQVEyE//aAAwDAQACEQMRAD8A7ihCEAhCEAhCEAhCJQCFGqY5gkFwke4UB23WxZt9JPJRcpEzG1cIWeq7dfoGjz800NsVIiRpeMxMqv8ApFvhWmQs1/x18RAkmAe7XyS6G2nwQYJ0P8Z6J/pD4VokKi/48Y+kTreE/T222LgzrEKflEfGrZCh0tpU3ReCdCCFLlWV09QhCAQhCAQhCAQhCAQhCAQhCAXhKi43GBgtBdw/KpK+JLzLiPGFFy0tMdrTFbSABAz4yqqriSbyZGV73TM5+/so7nwLwOfkICzuTSYl70nProm975feuX5UR+OGeg5A5+HnwKPiuLTuC5MZdVlbtpIeqYgASc8iCobto6jooFfCVz/STxT2D2Q9wyh3BU7q3SZSrSfVOPxgaBzJP2R/gntaWhpkjPievBQtpYB4A+Ul0AW8ST6AKdU6WVPEAgEdw96p0O+WNcj119eOiz1DDVx/SRwVsKzg0b4uLQeccOqTaLInzB/lTKWJOcne7581SU8cM9Dnbh70U2lUtxHubLTHLSli7w+0y0Q4Sc8/FWwqi1xfK6yu979hKY4tIc03HArWZM7g1aFEwGNFRvA6hS1dmEIQgEIQgEIQgFGxuLFMczkEvFYgMaXHw4rM43Euf8zs9BOQ+yrllpbHHZT6hJlxzSQ6cvZUZlRwFhI4zPoE38Qk3G745dOKx+TbQxu0KdP6nieDb+sBZraPa/DNmYPV4nuAj1Tu3dk06zYcffNcy2/sCnSdDKL3dHGO/VW1Fo6NsLbOGxLgA91OD8zRDg4agfm63HxWQG0hbSPd9F8ybNxZoV2vDS0tN2iSd3Wxv4r6O7H4lpoNeSC5wkZWafpHI6qPijLpatwUiSQPfDRSKDGt4E6nJQcVjCcs1CfXkZmfJLqeK6tXX+LHALypSY/PyVJWeeMeOXuV7Txm6ky/T4/i1q4LVvgfyojazLtqgCM50UluPG7KzHavag3d4iCM/wDpjzU3H7hFVt3amGwxO9Uc8E/Kz6Q0c85njbJGzu1mGdEW6PB8QfyuObYx3+IrueQ50mGtMg7oysNVb7B2FTquh9Go08yY7jmo1GmuncMHtCnU+l4ng63pIU0mMwO5ZDYOx6dEQ0nvOS0XxCDYb3fp04pbpTScHEEOaYIy/CvNm7QDxDoD+HHosyaziPpgdfUwnaFYi4JaZ8fyrY5q5YtghRMBjRUaDacj1UtasQhCEAhCq9tbT+EIA+YjwS1Mm1ZtXFh1QwTAsPvCgPcJ+YSdP4TDKkmZ99VGFWXQJ7tffkufKt5Ew1QDc34T7CYrVZvl5+ajPt8oJA1Oc9bn3wTFasJtkNbi/KI9lUXkM4uqDMnLgqHH4qbBpfOkeyrfEOsYgE6/hIwWFbTG8477jJAifeqmDOYfCOY2GYdrJMkmSesm5PJafZmNpUtyhvg1gJdDpkm8coy4W4pjGnW/SI9VQYnYjqtRlal/5tMwCTAg6njqO9WxvaLHQGYqQCcjrl4qU295E+P8hQrfDpxIsJ1ubkd0q2wtIEexmraVNmY8FBrMl0BXG5+yr6jd1yaRtWbV2r8Cm9xg7s24wSD3WOSz2H28NoUN8h7S1xa2QBIgSIGknnkVa9pNnDF1GhrzTpsDnFzcy8kNBM2gDf8A7lGqbObQpMptm035kknLmdFbL+Uz1ncTgi9u6/DtfBs4Eg9ZFwp2z8TFiwsjSL/nwVlhCeOWgCXjcK2oN5sMcIJEEEjvvwWS6ThKotBmePNW9CrF8/v5e7Kiw5MDegkTf8/sptGve5sdbm+mcwq0W/xATbPh7sltI0HX+FW0jfdMkaHKOicNWDBn8Hvy8FMqNLrZWJayqCcjboePvitWsE86rU7E2hvtDDdzRnoYt43C3wrHOfa0QhCuzCyvagt+KIN935h6e+i01eqGNLnGABJK53jsUXvJc4nOMstOipnel8J29rG27km6bt0QB75/hMCoCZE+g77or4kxAEDmY8hCwroRK+MiwM3vAETwTJrGBePW+eafN2xmdLWHdwUH4nzQcyogcrmfWEnDu+eJvoZP2Tz3BsAj33pqkAagOakP4mmL3vr7CRsyoGmOKMY2CIt18kU2/OEnouqD4McL+Ku8NcX14fayzWEad7U5LTYcWHdy6LWM6cI48P3PgoGKOts1Zadf48lX4xtpHvxUqxX4R7QHXg/fP8qn2hXLnXyAgKxdTm6gY9lweCrl40nqBrF7XkcFLNE2dJPfeNc1Cr/UMzY5eatcA4EQZHCVT7WN0S3TXMc+Kk1WDiJI43ty8CoeLpFhtmcl7gccXjcqC4yIs4c0ocFcg7riBwJAhT3u3hBHvl+FDr1LQc8jqD+3pZO0MSYgtkcjPqSqiZQfbdz5rQdmKkPIOotI1WUdUEzfwkRyurDZeN3HAhxt6arTC6qmc3HQUJFGoHNDhcESELdzqftZiQ2luwTvnSwtBv8AhYSo+/CFvu1T2jDu3hmQBaYPLhaVzzE1BErLkbcfho1DnI7reE6pt9UCwmed/wAqI+pP0gDmeHVeUo6k5cFi1T2nn74SobDuvgCTpyJTjn2uRHIZ92iR8QA70zaR9lImYo2PE269OXNRsKfGeKepukT4nUlRKRAdwEp9iTjAYmb8fsnMNeEzV8QvaVaNVMiF5hqcu4xmrzDtjkqLY9aXc7a9Vpm09VrGde5KDi6cg+/RTqbZKj7RMC2fWFZVQg5zoq7EVJ7p4KVicRY81VOqc1StIZ3ZdaNQptFzmiIE+qi02SeCkVMQG2d/pIHiCs1qaxuKmDyERx5Jhh3nczeCCI0sdOiaqEl9iAD7vwKkmBmYI7/4VamJJPThf0lN06gNjIPKx+ybFSRaI1kfbVR6scYIz4Z8lIsBUJMz4/eNVNw7tVRMqR9QB5jh11Vtg3g5XyUy9orpHZ580G+/fvPNCb7M1i6gJ/p+UdBkvV0xzX152ppk4apF4G94XXKsWZuQOAH7ars2JoNe0tcJaRBC5DiGgPdGQJGmhtdZcka8VRWYYGN6Ty0/dBaJzg5SNOkapxuIkwAYGZ08fym3NBngM+qxbPXgWziM/eZK8rOtklEz9ud/RKNMHP3+ECW1cuGgSarZuFHrWKcp1bGVO0J1BocPVM4igReyMNU881Kq371KEjYLwN9x/pI8CDKuaO2abhLHBzdCDP8ACptikBzmuFnjlpl6lYPtNQr7OrlzHE0H3AH9OVui2w7imXrq1XagBv6+GqiUdu0a7zRY+XgSRfnccRIzXG9o9p69f5Gkt3ob1NpNuK6j2D7OswtEPJJqvEuJ7z3CTkr6VObdcGP3RnA8FW4egTeE/j3fEqvdEnegdG2t4JdERlpksMrutJ4PgDLwKZr5RmOfFP1HQColSrYgHxValDiCbqW0iLDKE1RG99V+OfRPCmBkqLEMAvwjPj+CF5uicwTlJ1680oGPv1keSS1gbE5HvupA/DRO7I5aT0OSd2fYgjoR+2i8diIMEGNDppr+E/hqW88Aa2z+6mIrqHZ2qXUGEgi0X1i0+S8T2yMD8GkGTJzJ5n3HchdMct9TVhu3OyoPxWNDWwA6ABLiTzubjTQrcqHtbBNq03Nc0Osd0H/NBAOfNRlNxON1XGqm8bACO/7IDLZg+DR38VJx9AMqOaBcEiSI5XnLomqTJzufJc2nS9pGY92GqRiS4adAn6bRK9eJvFtOvf6olFrjW5J8vxmvCJT5tlF+c5pG7r5KAwx5arTD1ARvdyrvhyVJpWsphUu4+YZjJN7YcMRRILQ5uoIEjv8AukNryDPd770gNgktcQtMc9KWbY3YexRRruLoO6QacuBsQB42Pkui/wCNLWRNzYaQOMKrZiCDcjrACcLgc9f4+yteTro+J1jLWSyRII6KO6tAEd/vuXheZsVmsXXf5qDiGybE5eakEHv9hNtkXPh+yrSG8PxuDrzXuHcScr6hOj5pJ0PTJOMEXjr7GXVQk1VMe9Cmiy2YA5wR1HBSajQSmqjIuLH3mpDdMuFiBHeR55LZdg9m7zjUewOYAQ2QDDgRpPCcxqspg8P8R7Wxc2kCfCCul9jtluoUTv2c4yRwAsO/7QtOOds+S9L9CELdzhBQhBy7tfRaMQ/dBmdQAJgZAd19ZVJTPhwWu/UKgxrmughzgS43vEADO1vULGzZc2fVdOHcP5j3descJ+bhYetlEa90gAe9O9PNE6Z27vRV2ukgjQDu8uuSSWQOE6r2kJhO1BNz3D8oIu8Bqm2VPBSjQm3j0SalKJUBiobpn4kHNPVGQFHYxRsK3xwQakmxXvwxCQ9ibSkU+B92Q96KTJCep0phTtBO+DF0sMkceaUKEWHUdE4y1x38+iBuxiR48ftmm3uH9PeE5UbnGuSYNOItBFu5SFCQOXokVD4apTzIumqbSbZx6KULfsqG/wCKp7/G0De+bSR99M11cLJ9jNlBrQ57Gk2cx0XEjpwK1q3wmo5+S7oQhCuoEIQgrdv7OZWova4AmCWnIgi4vwXI6rCx26fqvz8PCy7aRK5n2zwO5XL5cZkkkWBcSYb4+ay5Z1trxXvTMlwmPGPz3p6m4dB7geSYAv1Tm+Z5LndB34muQ1n7J2liZNlFcN7VOUgABGvmgmMryvHO45puctI814HGYHvj9ggdFCRyzTYw0WU2kIHvuQ5BBdRj33JDmBTHCY5pApyR76qEkfCgJdPzCXTpiI09ynd2CpiEfeIzXrnSPfint3w+yYrWVohFrVN1eDjJ5Jyowke8k2H2UgL1oOxmzjVc8E/Ju3Gov8pHCDPis5SG+Q1uZy6rrOwdlijTaN4kxqIib5RIV8Jus+TLUTsJR3GgC0DLOOk6ctE+hC3c4QhCAQhCAVH2swAq0rtndMmATb+qwEm3BXiFFm4mXTiD6YBJFwmqi2/bHYoDi9jbuM7rW5ZybCNCe/WFjWtXJljq6dWOW4ba7IcM1JpZqNEFSKDtFEWSC3y9hLwtKSSgj9+qVQGfOynQkt08UVR5rylbLgI814XmSlQ8PmF5u2gJANp4+/snGFQkmmItonag99P4TTjEd8r3ey1B/CmRBO/bpITNYr2pwCarN9FaBNV2774qHvnTJBcTmpWAwm+4Nvc3iJjjeyelT+yuAfUrBzRZpkzYEZEefArrLRZVPZ7ZLaDCBNzN9JiR5eSt10YTUc2eW6EIQrKBCEIBCEIBCEIGsRRD2lvEETwkET5rA7W7KvD/AJG25CwBJAv3DxXQ15CrljKtjlY5FtvZRoPLbkWg+P4VY3ORp7+67BtTZLK2Yv8ALPNocHEevis/tLs2KNLE1GmZo1dLzJdbgN0AdQsrxd9NceX9YuhUkTz/AIT4Pl+yqcDUjeB0I85/ClfH+XyWbVNp1ZiLWt00XjDnzSKBkAjhHgpBwz2jeLTukwDz4dVGjZt+QAXrXD7Lx0JIBBmLEefv0RJ48e/xUdzsiND79fJLrgtBJBAItOs8OIUIVhu+SkSqrhEzBCm4DZjq4G4RJa4wJJEGL8JOSz+OqyGjifS6612Qw4bg6FrlgM6/MS77rTCbrPPLUYzC9kKp+ogWyNvcGR3LR7B7Nim7eItAziQZIcD3ALUwvVrMJGNztACEIVlAhCEAhCEAhCEAhCEAhCEAo+0GTSqDixw8WlSEiv8AS7ofRBwWifnI/wAwsOl/ypTmAkKJWs9hjIj7T5KxrUiFyWOyVsex/Z9tSi2q7/O7va2w/wB4PgtBj9gb9LcDri4zgkAgTwmRJ5JzshTDcHRA/wApP9ziT6q4XRjjNObLK7YvD9lDuHfHzSe/ItvNh9Su8PsNgH0iSxrSNNSTzNz4K5QpmMiLlaxvbfYzW4c1G/0Fn9pIbHmPBc4qtIyXZO1NLewlcf8AxuPe0bw8wuS0qBJCx5Z224r0gVXGWjgCSObv2hdy2MyMPRHCmwf7QuGsvVeYOZE9LD0Xdtnj/lU/+hv/AGhX4orypCEIWrEIQhAIQhAIQhAIQhAIQhAIQhAIQvCg4HtOoN8j/wBxjxsr3GU5WLdXBxNOmHSTVDTI1Dr20yK3ldoXPp1Og9knzhKPJsf2kj7K3VF2LfOFaJ+kvH+4n7q9W88c2XoQhClCr7UPjCVubCP7vl+65ng6a6N2xd/4SpeJ3B/vasDQaFnn624/GZoVBvuGsn1K75TyHQL5txmKDcTWpkw4PdH+o7zfIhfSFAQ1s8B6KOP7Ry/RxCELVkEIQgEIQgEIQgEIQgEIQgEIQgEIQg4dtTsFVwu1nYkwcM99WpSIcJFSoCSxzcxBe+CJENGtlcVKQMzr7yC2/bYN+EwkS4P+U8PlM9Vg3YkaxdZ5+t8PGy7AP+Sq3QOB8RH/ANVrFg/09xg+LUpnNzQ4f6CQf+8eC3itj4yz/oIQhWVZjt6//k028X+jT+VjKdIWjT3kVo/1DxsOpUxmAXnvO630d5LLOxQBA1WWXrfDxW0f0/qY3abMQN1uGaaT6xJ+Yupn6Gsz+YMaJMAAnOIXclmew7m7lSAN7eBceRHy+YctMtJ4yz9CEIUqhCEIBCEIBCEIBCEIBCEIBCEIBCEIMD+sWMdQwtKq3SqGO5B7HQfFoHeuNv7UGRIubTM8P3X0d2k2DRxuHdh64JY6DYw4OaZa5p0IIWCpfophQ4l2IxBA+gD4Td0zMn5IdHAiLlVuO2mOWopP0f2y/EY5zQ35abHFzrwGmwE8S6OoaeC7YqHsr2Sw+AD/AIIJfUINR7iC5xExkAALkwAMyr5TJpXK7oQhClVxr9Y9ruw+LZLTFRjQw3ghpdv3ykEgRpvA6hYJvackkRJAzn3wX0V2m7NYfHUwyu2d129TcLOY7i05dQQQdQsZif0YwbgN2tiGuvvumm7fkzdpZA/0gZ6qtxaTPUOfovjjXpYiqR/6jKeee4zf/wD1C6OqTsh2Yo7PofAobxBcXuc4guc50AkwAMgBAGQV2pilu6EIQpQEIQ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33" y="5984010"/>
            <a:ext cx="325789" cy="4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06" y="6127083"/>
            <a:ext cx="609238" cy="3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63" y="5597614"/>
            <a:ext cx="487637" cy="3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82" y="6091847"/>
            <a:ext cx="381000" cy="4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29" y="5330915"/>
            <a:ext cx="41338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74" y="5040873"/>
            <a:ext cx="225365" cy="4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79" y="5749468"/>
            <a:ext cx="290923" cy="2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6" y="6102395"/>
            <a:ext cx="287027" cy="1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71" y="5776911"/>
            <a:ext cx="420199" cy="17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72" y="6257216"/>
            <a:ext cx="393770" cy="26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13" y="5807996"/>
            <a:ext cx="26834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5672917" y="3267264"/>
            <a:ext cx="330685" cy="159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38259" y="3175118"/>
            <a:ext cx="1088731" cy="186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52199" y="3364850"/>
            <a:ext cx="70452" cy="1593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03602" y="3098918"/>
            <a:ext cx="1469537" cy="224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476506" y="2870318"/>
            <a:ext cx="1928376" cy="222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55353" y="3022718"/>
            <a:ext cx="1787745" cy="224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697233" y="5353445"/>
            <a:ext cx="182483" cy="29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22441" y="5315066"/>
            <a:ext cx="25767" cy="33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181617" y="5348032"/>
            <a:ext cx="7710" cy="77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0246" y="5530896"/>
            <a:ext cx="19136" cy="14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283317" y="5553264"/>
            <a:ext cx="9568" cy="14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769684" y="5548511"/>
            <a:ext cx="19136" cy="206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37766" y="5520418"/>
            <a:ext cx="40164" cy="64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38800" y="4606589"/>
            <a:ext cx="12327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 err="1"/>
              <a:t>SmartPhones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15989" y="6490156"/>
            <a:ext cx="12327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Wearables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23444" y="4649353"/>
            <a:ext cx="12327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Gateways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6292885" y="2945641"/>
            <a:ext cx="2174089" cy="265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32677" y="4492704"/>
            <a:ext cx="123277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M2M/IoT Devices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371600" y="5089586"/>
            <a:ext cx="12327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Vehicles</a:t>
            </a:r>
          </a:p>
        </p:txBody>
      </p:sp>
      <p:pic>
        <p:nvPicPr>
          <p:cNvPr id="72" name="Picture 12" descr="terex1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361" y="6311595"/>
            <a:ext cx="441651" cy="287708"/>
          </a:xfrm>
          <a:prstGeom prst="rect">
            <a:avLst/>
          </a:prstGeom>
          <a:noFill/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73" name="Picture 1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52717" y="5874990"/>
            <a:ext cx="522284" cy="3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15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51" y="5681080"/>
            <a:ext cx="428649" cy="498603"/>
          </a:xfrm>
          <a:prstGeom prst="roundRect">
            <a:avLst/>
          </a:prstGeom>
          <a:noFill/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75" name="Picture 63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71206" y="5792040"/>
            <a:ext cx="272104" cy="507278"/>
          </a:xfrm>
          <a:prstGeom prst="rect">
            <a:avLst/>
          </a:prstGeom>
          <a:noFill/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76" name="Picture 82" descr="JLTV2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441" y="5835901"/>
            <a:ext cx="473788" cy="2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4" descr="th_159747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240" y="5267907"/>
            <a:ext cx="5556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427" y="5151751"/>
            <a:ext cx="456148" cy="456148"/>
          </a:xfrm>
          <a:prstGeom prst="rect">
            <a:avLst/>
          </a:prstGeom>
        </p:spPr>
      </p:pic>
      <p:pic>
        <p:nvPicPr>
          <p:cNvPr id="79" name="Picture 91" descr="ATM_Machine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531" y="5835901"/>
            <a:ext cx="447675" cy="447675"/>
          </a:xfrm>
          <a:prstGeom prst="rect">
            <a:avLst/>
          </a:prstGeom>
          <a:noFill/>
          <a:effectLst>
            <a:glow rad="101600">
              <a:srgbClr val="FFFFFF">
                <a:alpha val="60000"/>
              </a:srgbClr>
            </a:glow>
          </a:effectLst>
        </p:spPr>
      </p:pic>
      <p:pic>
        <p:nvPicPr>
          <p:cNvPr id="4098" name="Picture 2" descr="http://www.bike123.com/Clip%20Art/victory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70" y="6387349"/>
            <a:ext cx="284106" cy="1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s-images.forbes.com/jacobmorgan/files/2014/09/Spanish-concept-for-a-smart-city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4" y="5728873"/>
            <a:ext cx="1151578" cy="6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6" y="5186287"/>
            <a:ext cx="490573" cy="490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22" y="5305030"/>
            <a:ext cx="163671" cy="1394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7" y="5246707"/>
            <a:ext cx="635034" cy="369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66" y="5551334"/>
            <a:ext cx="271784" cy="2038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2" y="5520418"/>
            <a:ext cx="223007" cy="2230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79" y="5335488"/>
            <a:ext cx="281893" cy="1984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98" y="5379825"/>
            <a:ext cx="380050" cy="380050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 flipH="1">
            <a:off x="807247" y="2945641"/>
            <a:ext cx="2440121" cy="2301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3271053" y="3175118"/>
            <a:ext cx="567498" cy="20641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78" idx="0"/>
          </p:cNvCxnSpPr>
          <p:nvPr/>
        </p:nvCxnSpPr>
        <p:spPr>
          <a:xfrm flipH="1">
            <a:off x="3819501" y="3333005"/>
            <a:ext cx="447699" cy="18187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25654" y="4815869"/>
            <a:ext cx="168761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 smtClean="0"/>
              <a:t>Systems/Machines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-6624" y="4864797"/>
            <a:ext cx="168761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 smtClean="0"/>
              <a:t>Infrastructures</a:t>
            </a:r>
            <a:endParaRPr lang="en-US" dirty="0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1861186" y="3098918"/>
            <a:ext cx="1627630" cy="2332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35" idx="0"/>
          </p:cNvCxnSpPr>
          <p:nvPr/>
        </p:nvCxnSpPr>
        <p:spPr>
          <a:xfrm flipH="1">
            <a:off x="2504758" y="3116778"/>
            <a:ext cx="1064703" cy="218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39" idx="3"/>
          </p:cNvCxnSpPr>
          <p:nvPr/>
        </p:nvCxnSpPr>
        <p:spPr>
          <a:xfrm flipH="1">
            <a:off x="2263572" y="2999162"/>
            <a:ext cx="1325908" cy="2435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76" y="1317328"/>
            <a:ext cx="4039024" cy="221502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327972" y="3919497"/>
            <a:ext cx="6444428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/>
              <a:t>Wired, Wireless, PAN, NFC,  Mobile – Range of IoT  Protocols</a:t>
            </a:r>
          </a:p>
        </p:txBody>
      </p:sp>
    </p:spTree>
    <p:extLst>
      <p:ext uri="{BB962C8B-B14F-4D97-AF65-F5344CB8AC3E}">
        <p14:creationId xmlns:p14="http://schemas.microsoft.com/office/powerpoint/2010/main" val="7408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ippencott">
      <a:dk1>
        <a:srgbClr val="53565A"/>
      </a:dk1>
      <a:lt1>
        <a:srgbClr val="FFFFFF"/>
      </a:lt1>
      <a:dk2>
        <a:srgbClr val="E57200"/>
      </a:dk2>
      <a:lt2>
        <a:srgbClr val="236192"/>
      </a:lt2>
      <a:accent1>
        <a:srgbClr val="009CDE"/>
      </a:accent1>
      <a:accent2>
        <a:srgbClr val="84BD00"/>
      </a:accent2>
      <a:accent3>
        <a:srgbClr val="00857D"/>
      </a:accent3>
      <a:accent4>
        <a:srgbClr val="EFA615"/>
      </a:accent4>
      <a:accent5>
        <a:srgbClr val="912F46"/>
      </a:accent5>
      <a:accent6>
        <a:srgbClr val="C8C9C7"/>
      </a:accent6>
      <a:hlink>
        <a:srgbClr val="8A204B"/>
      </a:hlink>
      <a:folHlink>
        <a:srgbClr val="8331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 Theme" id="{60D8BA8C-9729-41DF-95DA-F7E2EA5BAF67}" vid="{20480253-1F85-40A7-9C79-C403C37E6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445</Words>
  <Application>Microsoft Office PowerPoint</Application>
  <PresentationFormat>On-screen Show (4:3)</PresentationFormat>
  <Paragraphs>140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Java Speaks the Language of the Internet of Things</vt:lpstr>
      <vt:lpstr>The Language of IoT</vt:lpstr>
      <vt:lpstr>Axeda - IoT Cloud Platform for the World’s Leading Companies</vt:lpstr>
      <vt:lpstr> What does Axeda DO? </vt:lpstr>
      <vt:lpstr>Java 8 Toolkits</vt:lpstr>
      <vt:lpstr>Reference Architectures</vt:lpstr>
      <vt:lpstr>Support Reference Architectures</vt:lpstr>
      <vt:lpstr>IoT Device Development</vt:lpstr>
      <vt:lpstr>Connectivity</vt:lpstr>
      <vt:lpstr>Management</vt:lpstr>
      <vt:lpstr>Application</vt:lpstr>
      <vt:lpstr>Integration</vt:lpstr>
      <vt:lpstr>End-To-End IoT Business</vt:lpstr>
      <vt:lpstr>Getting Started</vt:lpstr>
      <vt:lpstr>Visit us at Axeda Kiosk #6009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2014-01-06T18:49:42Z</dcterms:created>
  <dcterms:modified xsi:type="dcterms:W3CDTF">2014-09-24T20:35:11Z</dcterms:modified>
</cp:coreProperties>
</file>