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365" r:id="rId2"/>
    <p:sldId id="354" r:id="rId3"/>
    <p:sldId id="392" r:id="rId4"/>
    <p:sldId id="381" r:id="rId5"/>
    <p:sldId id="344" r:id="rId6"/>
    <p:sldId id="393" r:id="rId7"/>
    <p:sldId id="380" r:id="rId8"/>
    <p:sldId id="398" r:id="rId9"/>
    <p:sldId id="382" r:id="rId10"/>
    <p:sldId id="399" r:id="rId11"/>
    <p:sldId id="406" r:id="rId12"/>
    <p:sldId id="404" r:id="rId13"/>
    <p:sldId id="405" r:id="rId14"/>
    <p:sldId id="400" r:id="rId15"/>
    <p:sldId id="407" r:id="rId16"/>
    <p:sldId id="408" r:id="rId17"/>
    <p:sldId id="409" r:id="rId18"/>
    <p:sldId id="410" r:id="rId19"/>
    <p:sldId id="411" r:id="rId20"/>
    <p:sldId id="412" r:id="rId21"/>
    <p:sldId id="413" r:id="rId22"/>
    <p:sldId id="414" r:id="rId23"/>
    <p:sldId id="415" r:id="rId24"/>
    <p:sldId id="416" r:id="rId25"/>
    <p:sldId id="417" r:id="rId26"/>
    <p:sldId id="418" r:id="rId27"/>
    <p:sldId id="420" r:id="rId28"/>
    <p:sldId id="421" r:id="rId29"/>
    <p:sldId id="422" r:id="rId30"/>
    <p:sldId id="423" r:id="rId31"/>
    <p:sldId id="424" r:id="rId32"/>
    <p:sldId id="425" r:id="rId33"/>
    <p:sldId id="426" r:id="rId34"/>
    <p:sldId id="427" r:id="rId35"/>
    <p:sldId id="401" r:id="rId36"/>
    <p:sldId id="433" r:id="rId37"/>
    <p:sldId id="440" r:id="rId38"/>
    <p:sldId id="431" r:id="rId39"/>
    <p:sldId id="432" r:id="rId40"/>
    <p:sldId id="430" r:id="rId41"/>
    <p:sldId id="402" r:id="rId42"/>
    <p:sldId id="396" r:id="rId43"/>
    <p:sldId id="434" r:id="rId44"/>
    <p:sldId id="441" r:id="rId45"/>
    <p:sldId id="438" r:id="rId46"/>
    <p:sldId id="435" r:id="rId47"/>
    <p:sldId id="436" r:id="rId48"/>
    <p:sldId id="437" r:id="rId49"/>
    <p:sldId id="383" r:id="rId50"/>
    <p:sldId id="385" r:id="rId51"/>
    <p:sldId id="386" r:id="rId52"/>
  </p:sldIdLst>
  <p:sldSz cx="12188825" cy="6858000"/>
  <p:notesSz cx="6985000" cy="9283700"/>
  <p:custDataLst>
    <p:tags r:id="rId5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3744">
          <p15:clr>
            <a:srgbClr val="A4A3A4"/>
          </p15:clr>
        </p15:guide>
        <p15:guide id="3" orient="horz" pos="960">
          <p15:clr>
            <a:srgbClr val="A4A3A4"/>
          </p15:clr>
        </p15:guide>
        <p15:guide id="4" orient="horz" pos="1248">
          <p15:clr>
            <a:srgbClr val="A4A3A4"/>
          </p15:clr>
        </p15:guide>
        <p15:guide id="5" pos="3839">
          <p15:clr>
            <a:srgbClr val="A4A3A4"/>
          </p15:clr>
        </p15:guide>
        <p15:guide id="6" pos="7343">
          <p15:clr>
            <a:srgbClr val="A4A3A4"/>
          </p15:clr>
        </p15:guide>
        <p15:guide id="7" pos="335">
          <p15:clr>
            <a:srgbClr val="A4A3A4"/>
          </p15:clr>
        </p15:guide>
      </p15:sldGuideLst>
    </p:ext>
    <p:ext uri="{2D200454-40CA-4A62-9FC3-DE9A4176ACB9}">
      <p15:notesGuideLst xmlns:p15="http://schemas.microsoft.com/office/powerpoint/2012/main" xmlns="">
        <p15:guide id="1" orient="horz" pos="2924" userDrawn="1">
          <p15:clr>
            <a:srgbClr val="A4A3A4"/>
          </p15:clr>
        </p15:guide>
        <p15:guide id="2" pos="22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55E"/>
    <a:srgbClr val="46575E"/>
    <a:srgbClr val="5382A1"/>
    <a:srgbClr val="8DA6B1"/>
    <a:srgbClr val="61808E"/>
    <a:srgbClr val="BBCAD0"/>
    <a:srgbClr val="D1DBE0"/>
    <a:srgbClr val="E8EDEF"/>
    <a:srgbClr val="232C2F"/>
    <a:srgbClr val="3541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2" autoAdjust="0"/>
    <p:restoredTop sz="87790" autoAdjust="0"/>
  </p:normalViewPr>
  <p:slideViewPr>
    <p:cSldViewPr snapToGrid="0">
      <p:cViewPr>
        <p:scale>
          <a:sx n="100" d="100"/>
          <a:sy n="100" d="100"/>
        </p:scale>
        <p:origin x="-544" y="-648"/>
      </p:cViewPr>
      <p:guideLst>
        <p:guide orient="horz" pos="2160"/>
        <p:guide orient="horz" pos="3744"/>
        <p:guide orient="horz" pos="960"/>
        <p:guide orient="horz" pos="1248"/>
        <p:guide pos="3839"/>
        <p:guide pos="7343"/>
        <p:guide pos="335"/>
      </p:guideLst>
    </p:cSldViewPr>
  </p:slideViewPr>
  <p:outlineViewPr>
    <p:cViewPr>
      <p:scale>
        <a:sx n="33" d="100"/>
        <a:sy n="33" d="100"/>
      </p:scale>
      <p:origin x="0" y="19746"/>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83" d="100"/>
          <a:sy n="83" d="100"/>
        </p:scale>
        <p:origin x="-3876"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tags" Target="tags/tag1.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SystemHD:Users:milton:Documents:Oracle:Conferences:JavaOne:2014:Session-TrackOpening:CPUAlertData5.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oleObject" Target="SystemHD:Users:milton:Documents:Oracle:Conferences:JavaOne:2014:Session-TrackOpening:CPUAlertData5.xlsx" TargetMode="External"/><Relationship Id="rId2"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lineChart>
        <c:grouping val="standard"/>
        <c:varyColors val="0"/>
        <c:ser>
          <c:idx val="0"/>
          <c:order val="0"/>
          <c:tx>
            <c:strRef>
              <c:f>FACTS!$B$40</c:f>
              <c:strCache>
                <c:ptCount val="1"/>
                <c:pt idx="0">
                  <c:v>#FIXED</c:v>
                </c:pt>
              </c:strCache>
            </c:strRef>
          </c:tx>
          <c:dLbls>
            <c:txPr>
              <a:bodyPr/>
              <a:lstStyle/>
              <a:p>
                <a:pPr>
                  <a:defRPr sz="2400" b="1"/>
                </a:pPr>
                <a:endParaRPr lang="en-US"/>
              </a:p>
            </c:txPr>
            <c:showLegendKey val="0"/>
            <c:showVal val="1"/>
            <c:showCatName val="0"/>
            <c:showSerName val="0"/>
            <c:showPercent val="0"/>
            <c:showBubbleSize val="0"/>
            <c:showLeaderLines val="0"/>
          </c:dLbls>
          <c:cat>
            <c:numRef>
              <c:f>FACTS!$A$41:$A$449</c:f>
              <c:numCache>
                <c:formatCode>d\-mmm\-yy</c:formatCode>
                <c:ptCount val="409"/>
                <c:pt idx="0">
                  <c:v>41821.0</c:v>
                </c:pt>
                <c:pt idx="1">
                  <c:v>41730.0</c:v>
                </c:pt>
                <c:pt idx="2">
                  <c:v>41640.0</c:v>
                </c:pt>
                <c:pt idx="3">
                  <c:v>41548.0</c:v>
                </c:pt>
                <c:pt idx="4">
                  <c:v>41426.0</c:v>
                </c:pt>
                <c:pt idx="5">
                  <c:v>41365.0</c:v>
                </c:pt>
                <c:pt idx="6">
                  <c:v>41306.0</c:v>
                </c:pt>
                <c:pt idx="7">
                  <c:v>41183.0</c:v>
                </c:pt>
                <c:pt idx="8">
                  <c:v>41061.0</c:v>
                </c:pt>
              </c:numCache>
            </c:numRef>
          </c:cat>
          <c:val>
            <c:numRef>
              <c:f>FACTS!$B$41:$B$49</c:f>
              <c:numCache>
                <c:formatCode>General</c:formatCode>
                <c:ptCount val="9"/>
                <c:pt idx="0">
                  <c:v>20.0</c:v>
                </c:pt>
                <c:pt idx="1">
                  <c:v>37.0</c:v>
                </c:pt>
                <c:pt idx="2">
                  <c:v>36.0</c:v>
                </c:pt>
                <c:pt idx="3">
                  <c:v>51.0</c:v>
                </c:pt>
                <c:pt idx="4">
                  <c:v>38.0</c:v>
                </c:pt>
                <c:pt idx="5">
                  <c:v>42.0</c:v>
                </c:pt>
                <c:pt idx="6">
                  <c:v>55.0</c:v>
                </c:pt>
                <c:pt idx="7">
                  <c:v>30.0</c:v>
                </c:pt>
                <c:pt idx="8">
                  <c:v>14.0</c:v>
                </c:pt>
              </c:numCache>
            </c:numRef>
          </c:val>
          <c:smooth val="0"/>
        </c:ser>
        <c:dLbls>
          <c:showLegendKey val="0"/>
          <c:showVal val="1"/>
          <c:showCatName val="0"/>
          <c:showSerName val="0"/>
          <c:showPercent val="0"/>
          <c:showBubbleSize val="0"/>
        </c:dLbls>
        <c:marker val="1"/>
        <c:smooth val="0"/>
        <c:axId val="2089756696"/>
        <c:axId val="2089764536"/>
      </c:lineChart>
      <c:dateAx>
        <c:axId val="2089756696"/>
        <c:scaling>
          <c:orientation val="minMax"/>
        </c:scaling>
        <c:delete val="0"/>
        <c:axPos val="b"/>
        <c:numFmt formatCode="d\-mmm\-yy" sourceLinked="1"/>
        <c:majorTickMark val="none"/>
        <c:minorTickMark val="none"/>
        <c:tickLblPos val="nextTo"/>
        <c:txPr>
          <a:bodyPr rot="-5400000" vert="horz"/>
          <a:lstStyle/>
          <a:p>
            <a:pPr>
              <a:defRPr/>
            </a:pPr>
            <a:endParaRPr lang="en-US"/>
          </a:p>
        </c:txPr>
        <c:crossAx val="2089764536"/>
        <c:crosses val="autoZero"/>
        <c:auto val="1"/>
        <c:lblOffset val="100"/>
        <c:baseTimeUnit val="months"/>
      </c:dateAx>
      <c:valAx>
        <c:axId val="2089764536"/>
        <c:scaling>
          <c:orientation val="minMax"/>
        </c:scaling>
        <c:delete val="1"/>
        <c:axPos val="l"/>
        <c:numFmt formatCode="General" sourceLinked="1"/>
        <c:majorTickMark val="none"/>
        <c:minorTickMark val="none"/>
        <c:tickLblPos val="nextTo"/>
        <c:crossAx val="2089756696"/>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lineChart>
        <c:grouping val="standard"/>
        <c:varyColors val="0"/>
        <c:ser>
          <c:idx val="0"/>
          <c:order val="0"/>
          <c:tx>
            <c:strRef>
              <c:f>FACTS2!$B$1</c:f>
              <c:strCache>
                <c:ptCount val="1"/>
                <c:pt idx="0">
                  <c:v>#FIXED</c:v>
                </c:pt>
              </c:strCache>
            </c:strRef>
          </c:tx>
          <c:marker>
            <c:symbol val="none"/>
          </c:marker>
          <c:cat>
            <c:strRef>
              <c:f>FACTS2!$A$2:$A$35</c:f>
              <c:strCache>
                <c:ptCount val="34"/>
                <c:pt idx="0">
                  <c:v>DEPLOYMENT</c:v>
                </c:pt>
                <c:pt idx="1">
                  <c:v>LIBRARIES</c:v>
                </c:pt>
                <c:pt idx="2">
                  <c:v>2D</c:v>
                </c:pt>
                <c:pt idx="3">
                  <c:v>JAVAFX</c:v>
                </c:pt>
                <c:pt idx="4">
                  <c:v>-</c:v>
                </c:pt>
                <c:pt idx="5">
                  <c:v>AWT</c:v>
                </c:pt>
                <c:pt idx="6">
                  <c:v>HOT SPOT</c:v>
                </c:pt>
                <c:pt idx="7">
                  <c:v>JMX</c:v>
                </c:pt>
                <c:pt idx="8">
                  <c:v>SECURITY</c:v>
                </c:pt>
                <c:pt idx="9">
                  <c:v>CORBA</c:v>
                </c:pt>
                <c:pt idx="10">
                  <c:v>BEANS</c:v>
                </c:pt>
                <c:pt idx="11">
                  <c:v>JAXP</c:v>
                </c:pt>
                <c:pt idx="12">
                  <c:v>INSTALL</c:v>
                </c:pt>
                <c:pt idx="13">
                  <c:v>JAVAWS</c:v>
                </c:pt>
                <c:pt idx="14">
                  <c:v>NETWORKING</c:v>
                </c:pt>
                <c:pt idx="15">
                  <c:v>SWING</c:v>
                </c:pt>
                <c:pt idx="16">
                  <c:v>JSSE</c:v>
                </c:pt>
                <c:pt idx="17">
                  <c:v>SERVICEABLITY</c:v>
                </c:pt>
                <c:pt idx="18">
                  <c:v>SCRIPTING</c:v>
                </c:pt>
                <c:pt idx="19">
                  <c:v>RMI</c:v>
                </c:pt>
                <c:pt idx="20">
                  <c:v>SOUND</c:v>
                </c:pt>
                <c:pt idx="21">
                  <c:v>JAVADOC</c:v>
                </c:pt>
                <c:pt idx="22">
                  <c:v>JNDI</c:v>
                </c:pt>
                <c:pt idx="23">
                  <c:v>IMAGEIO</c:v>
                </c:pt>
                <c:pt idx="24">
                  <c:v>SERIALIZATION</c:v>
                </c:pt>
                <c:pt idx="25">
                  <c:v>JGSS</c:v>
                </c:pt>
                <c:pt idx="26">
                  <c:v>CONCURRENCY</c:v>
                </c:pt>
                <c:pt idx="27">
                  <c:v>CREATE SESSION/CREATE TABLE</c:v>
                </c:pt>
                <c:pt idx="28">
                  <c:v>JAVA RUNTME ENVIRONMENT</c:v>
                </c:pt>
                <c:pt idx="29">
                  <c:v>JDBC</c:v>
                </c:pt>
                <c:pt idx="30">
                  <c:v>UNSPECIFIED</c:v>
                </c:pt>
                <c:pt idx="31">
                  <c:v>JHAT</c:v>
                </c:pt>
                <c:pt idx="32">
                  <c:v>JAAS</c:v>
                </c:pt>
                <c:pt idx="33">
                  <c:v>JAXB</c:v>
                </c:pt>
              </c:strCache>
            </c:strRef>
          </c:cat>
          <c:val>
            <c:numRef>
              <c:f>FACTS2!$B$2:$B$35</c:f>
              <c:numCache>
                <c:formatCode>General</c:formatCode>
                <c:ptCount val="34"/>
                <c:pt idx="0">
                  <c:v>66.0</c:v>
                </c:pt>
                <c:pt idx="1">
                  <c:v>49.0</c:v>
                </c:pt>
                <c:pt idx="2">
                  <c:v>35.0</c:v>
                </c:pt>
                <c:pt idx="3">
                  <c:v>20.0</c:v>
                </c:pt>
                <c:pt idx="4">
                  <c:v>15.0</c:v>
                </c:pt>
                <c:pt idx="5">
                  <c:v>14.0</c:v>
                </c:pt>
                <c:pt idx="6">
                  <c:v>13.0</c:v>
                </c:pt>
                <c:pt idx="7">
                  <c:v>13.0</c:v>
                </c:pt>
                <c:pt idx="8">
                  <c:v>12.0</c:v>
                </c:pt>
                <c:pt idx="9">
                  <c:v>11.0</c:v>
                </c:pt>
                <c:pt idx="10">
                  <c:v>9.0</c:v>
                </c:pt>
                <c:pt idx="11">
                  <c:v>9.0</c:v>
                </c:pt>
                <c:pt idx="12">
                  <c:v>8.0</c:v>
                </c:pt>
                <c:pt idx="13">
                  <c:v>8.0</c:v>
                </c:pt>
                <c:pt idx="14">
                  <c:v>7.0</c:v>
                </c:pt>
                <c:pt idx="15">
                  <c:v>6.0</c:v>
                </c:pt>
                <c:pt idx="16">
                  <c:v>5.0</c:v>
                </c:pt>
                <c:pt idx="17">
                  <c:v>4.0</c:v>
                </c:pt>
                <c:pt idx="18">
                  <c:v>4.0</c:v>
                </c:pt>
                <c:pt idx="19">
                  <c:v>3.0</c:v>
                </c:pt>
                <c:pt idx="20">
                  <c:v>3.0</c:v>
                </c:pt>
                <c:pt idx="21">
                  <c:v>3.0</c:v>
                </c:pt>
                <c:pt idx="22">
                  <c:v>3.0</c:v>
                </c:pt>
                <c:pt idx="23">
                  <c:v>2.0</c:v>
                </c:pt>
                <c:pt idx="24">
                  <c:v>2.0</c:v>
                </c:pt>
                <c:pt idx="25">
                  <c:v>2.0</c:v>
                </c:pt>
                <c:pt idx="26">
                  <c:v>1.0</c:v>
                </c:pt>
                <c:pt idx="27">
                  <c:v>1.0</c:v>
                </c:pt>
                <c:pt idx="28">
                  <c:v>1.0</c:v>
                </c:pt>
                <c:pt idx="29">
                  <c:v>1.0</c:v>
                </c:pt>
                <c:pt idx="30">
                  <c:v>1.0</c:v>
                </c:pt>
                <c:pt idx="31">
                  <c:v>1.0</c:v>
                </c:pt>
                <c:pt idx="32">
                  <c:v>1.0</c:v>
                </c:pt>
                <c:pt idx="33">
                  <c:v>1.0</c:v>
                </c:pt>
              </c:numCache>
            </c:numRef>
          </c:val>
          <c:smooth val="0"/>
        </c:ser>
        <c:dLbls>
          <c:showLegendKey val="0"/>
          <c:showVal val="0"/>
          <c:showCatName val="0"/>
          <c:showSerName val="0"/>
          <c:showPercent val="0"/>
          <c:showBubbleSize val="0"/>
        </c:dLbls>
        <c:marker val="1"/>
        <c:smooth val="0"/>
        <c:axId val="2091466504"/>
        <c:axId val="2091469480"/>
      </c:lineChart>
      <c:catAx>
        <c:axId val="2091466504"/>
        <c:scaling>
          <c:orientation val="minMax"/>
        </c:scaling>
        <c:delete val="0"/>
        <c:axPos val="b"/>
        <c:majorTickMark val="out"/>
        <c:minorTickMark val="none"/>
        <c:tickLblPos val="nextTo"/>
        <c:txPr>
          <a:bodyPr rot="-2700000"/>
          <a:lstStyle/>
          <a:p>
            <a:pPr>
              <a:defRPr sz="1400" b="1"/>
            </a:pPr>
            <a:endParaRPr lang="en-US"/>
          </a:p>
        </c:txPr>
        <c:crossAx val="2091469480"/>
        <c:crosses val="autoZero"/>
        <c:auto val="1"/>
        <c:lblAlgn val="ctr"/>
        <c:lblOffset val="100"/>
        <c:noMultiLvlLbl val="0"/>
      </c:catAx>
      <c:valAx>
        <c:axId val="2091469480"/>
        <c:scaling>
          <c:orientation val="minMax"/>
        </c:scaling>
        <c:delete val="0"/>
        <c:axPos val="l"/>
        <c:majorGridlines/>
        <c:numFmt formatCode="General" sourceLinked="1"/>
        <c:majorTickMark val="out"/>
        <c:minorTickMark val="none"/>
        <c:tickLblPos val="nextTo"/>
        <c:txPr>
          <a:bodyPr/>
          <a:lstStyle/>
          <a:p>
            <a:pPr>
              <a:defRPr sz="2400"/>
            </a:pPr>
            <a:endParaRPr lang="en-US"/>
          </a:p>
        </c:txPr>
        <c:crossAx val="209146650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0.78747</cdr:x>
      <cdr:y>0.56661</cdr:y>
    </cdr:from>
    <cdr:to>
      <cdr:x>0.96868</cdr:x>
      <cdr:y>0.72396</cdr:y>
    </cdr:to>
    <cdr:sp macro="" textlink="">
      <cdr:nvSpPr>
        <cdr:cNvPr id="2" name="Rectangle 1"/>
        <cdr:cNvSpPr/>
      </cdr:nvSpPr>
      <cdr:spPr bwMode="gray">
        <a:xfrm xmlns:a="http://schemas.openxmlformats.org/drawingml/2006/main">
          <a:off x="8764998" y="2555972"/>
          <a:ext cx="2016946" cy="709771"/>
        </a:xfrm>
        <a:prstGeom xmlns:a="http://schemas.openxmlformats.org/drawingml/2006/main" prst="rect">
          <a:avLst/>
        </a:prstGeom>
        <a:solidFill xmlns:a="http://schemas.openxmlformats.org/drawingml/2006/main">
          <a:schemeClr val="bg2"/>
        </a:solidFill>
        <a:ln xmlns:a="http://schemas.openxmlformats.org/drawingml/2006/main" w="19050">
          <a:noFill/>
          <a:miter lim="800000"/>
        </a:ln>
        <a:effectLst xmlns:a="http://schemas.openxmlformats.org/drawingml/2006/main">
          <a:softEdge rad="63500"/>
        </a:effec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xmlns:a="http://schemas.openxmlformats.org/drawingml/2006/main"/>
        <a:p xmlns:a="http://schemas.openxmlformats.org/drawingml/2006/main">
          <a:pPr marL="171450" indent="-171450">
            <a:buFontTx/>
            <a:buChar char="•"/>
          </a:pPr>
          <a:r>
            <a:rPr lang="en-US" b="1" dirty="0" smtClean="0">
              <a:solidFill>
                <a:schemeClr val="tx1"/>
              </a:solidFill>
            </a:rPr>
            <a:t>Does not include defense-in-depth or CVSS 0 remediation</a:t>
          </a:r>
        </a:p>
        <a:p xmlns:a="http://schemas.openxmlformats.org/drawingml/2006/main">
          <a:pPr marL="171450" indent="-171450">
            <a:buFontTx/>
            <a:buChar char="•"/>
          </a:pPr>
          <a:r>
            <a:rPr lang="en-US" b="1" dirty="0" smtClean="0">
              <a:solidFill>
                <a:schemeClr val="tx1"/>
              </a:solidFill>
            </a:rPr>
            <a:t>Red, Security Alerts</a:t>
          </a:r>
          <a:endParaRPr lang="en-US" b="1" dirty="0">
            <a:solidFill>
              <a:schemeClr val="tx1"/>
            </a:solidFill>
          </a:endParaRPr>
        </a:p>
      </cdr:txBody>
    </cdr:sp>
  </cdr:relSizeAnchor>
  <cdr:relSizeAnchor xmlns:cdr="http://schemas.openxmlformats.org/drawingml/2006/chartDrawing">
    <cdr:from>
      <cdr:x>0.01678</cdr:x>
      <cdr:y>0.40651</cdr:y>
    </cdr:from>
    <cdr:to>
      <cdr:x>0.06935</cdr:x>
      <cdr:y>0.4976</cdr:y>
    </cdr:to>
    <cdr:sp macro="" textlink="">
      <cdr:nvSpPr>
        <cdr:cNvPr id="3" name="Rectangle 2"/>
        <cdr:cNvSpPr/>
      </cdr:nvSpPr>
      <cdr:spPr bwMode="gray">
        <a:xfrm xmlns:a="http://schemas.openxmlformats.org/drawingml/2006/main">
          <a:off x="186755" y="1833751"/>
          <a:ext cx="585164" cy="410920"/>
        </a:xfrm>
        <a:prstGeom xmlns:a="http://schemas.openxmlformats.org/drawingml/2006/main" prst="rect">
          <a:avLst/>
        </a:prstGeom>
        <a:solidFill xmlns:a="http://schemas.openxmlformats.org/drawingml/2006/main">
          <a:schemeClr val="accent2"/>
        </a:solidFill>
        <a:ln xmlns:a="http://schemas.openxmlformats.org/drawingml/2006/main" w="19050">
          <a:noFill/>
          <a:miter lim="800000"/>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000" b="1" dirty="0" smtClean="0">
              <a:solidFill>
                <a:schemeClr val="bg1"/>
              </a:solidFill>
            </a:rPr>
            <a:t>7u5</a:t>
          </a:r>
          <a:endParaRPr lang="en-US" sz="2000" b="1" dirty="0">
            <a:solidFill>
              <a:schemeClr val="bg1"/>
            </a:solidFill>
          </a:endParaRPr>
        </a:p>
      </cdr:txBody>
    </cdr:sp>
  </cdr:relSizeAnchor>
  <cdr:relSizeAnchor xmlns:cdr="http://schemas.openxmlformats.org/drawingml/2006/chartDrawing">
    <cdr:from>
      <cdr:x>0.1455</cdr:x>
      <cdr:y>0.23834</cdr:y>
    </cdr:from>
    <cdr:to>
      <cdr:x>0.19808</cdr:x>
      <cdr:y>0.32944</cdr:y>
    </cdr:to>
    <cdr:sp macro="" textlink="">
      <cdr:nvSpPr>
        <cdr:cNvPr id="4" name="Rectangle 3"/>
        <cdr:cNvSpPr/>
      </cdr:nvSpPr>
      <cdr:spPr bwMode="gray">
        <a:xfrm xmlns:a="http://schemas.openxmlformats.org/drawingml/2006/main">
          <a:off x="1619536" y="1075163"/>
          <a:ext cx="585164" cy="410920"/>
        </a:xfrm>
        <a:prstGeom xmlns:a="http://schemas.openxmlformats.org/drawingml/2006/main" prst="rect">
          <a:avLst/>
        </a:prstGeom>
        <a:solidFill xmlns:a="http://schemas.openxmlformats.org/drawingml/2006/main">
          <a:schemeClr val="accent2"/>
        </a:solidFill>
        <a:ln xmlns:a="http://schemas.openxmlformats.org/drawingml/2006/main" w="19050">
          <a:noFill/>
          <a:miter lim="800000"/>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000" b="1" dirty="0" smtClean="0">
              <a:solidFill>
                <a:schemeClr val="bg1"/>
              </a:solidFill>
            </a:rPr>
            <a:t>7u9</a:t>
          </a:r>
          <a:endParaRPr lang="en-US" sz="2000" b="1" dirty="0">
            <a:solidFill>
              <a:schemeClr val="bg1"/>
            </a:solidFill>
          </a:endParaRPr>
        </a:p>
      </cdr:txBody>
    </cdr:sp>
  </cdr:relSizeAnchor>
  <cdr:relSizeAnchor xmlns:cdr="http://schemas.openxmlformats.org/drawingml/2006/chartDrawing">
    <cdr:from>
      <cdr:x>0.28965</cdr:x>
      <cdr:y>0.21405</cdr:y>
    </cdr:from>
    <cdr:to>
      <cdr:x>0.38021</cdr:x>
      <cdr:y>0.31842</cdr:y>
    </cdr:to>
    <cdr:sp macro="" textlink="">
      <cdr:nvSpPr>
        <cdr:cNvPr id="5" name="Rectangle 4"/>
        <cdr:cNvSpPr/>
      </cdr:nvSpPr>
      <cdr:spPr bwMode="gray">
        <a:xfrm xmlns:a="http://schemas.openxmlformats.org/drawingml/2006/main">
          <a:off x="3223999" y="965586"/>
          <a:ext cx="1007896" cy="470796"/>
        </a:xfrm>
        <a:prstGeom xmlns:a="http://schemas.openxmlformats.org/drawingml/2006/main" prst="rect">
          <a:avLst/>
        </a:prstGeom>
        <a:solidFill xmlns:a="http://schemas.openxmlformats.org/drawingml/2006/main">
          <a:schemeClr val="accent2"/>
        </a:solidFill>
        <a:ln xmlns:a="http://schemas.openxmlformats.org/drawingml/2006/main" w="19050">
          <a:noFill/>
          <a:miter lim="800000"/>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1800" b="1" dirty="0" smtClean="0">
              <a:solidFill>
                <a:schemeClr val="bg1"/>
              </a:solidFill>
            </a:rPr>
            <a:t>7u13\15</a:t>
          </a:r>
        </a:p>
      </cdr:txBody>
    </cdr:sp>
  </cdr:relSizeAnchor>
  <cdr:relSizeAnchor xmlns:cdr="http://schemas.openxmlformats.org/drawingml/2006/chartDrawing">
    <cdr:from>
      <cdr:x>0.38832</cdr:x>
      <cdr:y>0.09502</cdr:y>
    </cdr:from>
    <cdr:to>
      <cdr:x>0.45423</cdr:x>
      <cdr:y>0.20246</cdr:y>
    </cdr:to>
    <cdr:sp macro="" textlink="">
      <cdr:nvSpPr>
        <cdr:cNvPr id="6" name="Rectangle 5"/>
        <cdr:cNvSpPr/>
      </cdr:nvSpPr>
      <cdr:spPr bwMode="gray">
        <a:xfrm xmlns:a="http://schemas.openxmlformats.org/drawingml/2006/main">
          <a:off x="4322246" y="428645"/>
          <a:ext cx="733567" cy="484640"/>
        </a:xfrm>
        <a:prstGeom xmlns:a="http://schemas.openxmlformats.org/drawingml/2006/main" prst="rect">
          <a:avLst/>
        </a:prstGeom>
        <a:solidFill xmlns:a="http://schemas.openxmlformats.org/drawingml/2006/main">
          <a:schemeClr val="accent2"/>
        </a:solidFill>
        <a:ln xmlns:a="http://schemas.openxmlformats.org/drawingml/2006/main" w="19050">
          <a:noFill/>
          <a:miter lim="800000"/>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000" b="1" dirty="0" smtClean="0">
              <a:solidFill>
                <a:schemeClr val="bg1"/>
              </a:solidFill>
            </a:rPr>
            <a:t>7u21</a:t>
          </a:r>
          <a:endParaRPr lang="en-US" sz="2000" b="1" dirty="0">
            <a:solidFill>
              <a:schemeClr val="bg1"/>
            </a:solidFill>
          </a:endParaRPr>
        </a:p>
      </cdr:txBody>
    </cdr:sp>
  </cdr:relSizeAnchor>
  <cdr:relSizeAnchor xmlns:cdr="http://schemas.openxmlformats.org/drawingml/2006/chartDrawing">
    <cdr:from>
      <cdr:x>0.44993</cdr:x>
      <cdr:y>0.3492</cdr:y>
    </cdr:from>
    <cdr:to>
      <cdr:x>0.51584</cdr:x>
      <cdr:y>0.45664</cdr:y>
    </cdr:to>
    <cdr:sp macro="" textlink="">
      <cdr:nvSpPr>
        <cdr:cNvPr id="7" name="Rectangle 6"/>
        <cdr:cNvSpPr/>
      </cdr:nvSpPr>
      <cdr:spPr bwMode="gray">
        <a:xfrm xmlns:a="http://schemas.openxmlformats.org/drawingml/2006/main">
          <a:off x="5008010" y="1575230"/>
          <a:ext cx="733567" cy="484640"/>
        </a:xfrm>
        <a:prstGeom xmlns:a="http://schemas.openxmlformats.org/drawingml/2006/main" prst="rect">
          <a:avLst/>
        </a:prstGeom>
        <a:solidFill xmlns:a="http://schemas.openxmlformats.org/drawingml/2006/main">
          <a:schemeClr val="accent2"/>
        </a:solidFill>
        <a:ln xmlns:a="http://schemas.openxmlformats.org/drawingml/2006/main" w="19050">
          <a:noFill/>
          <a:miter lim="800000"/>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000" b="1" dirty="0" smtClean="0">
              <a:solidFill>
                <a:schemeClr val="bg1"/>
              </a:solidFill>
            </a:rPr>
            <a:t>7u25</a:t>
          </a:r>
          <a:endParaRPr lang="en-US" sz="2000" b="1" dirty="0">
            <a:solidFill>
              <a:schemeClr val="bg1"/>
            </a:solidFill>
          </a:endParaRPr>
        </a:p>
      </cdr:txBody>
    </cdr:sp>
  </cdr:relSizeAnchor>
  <cdr:relSizeAnchor xmlns:cdr="http://schemas.openxmlformats.org/drawingml/2006/chartDrawing">
    <cdr:from>
      <cdr:x>0.5932</cdr:x>
      <cdr:y>0.20036</cdr:y>
    </cdr:from>
    <cdr:to>
      <cdr:x>0.65911</cdr:x>
      <cdr:y>0.30779</cdr:y>
    </cdr:to>
    <cdr:sp macro="" textlink="">
      <cdr:nvSpPr>
        <cdr:cNvPr id="8" name="Rectangle 7"/>
        <cdr:cNvSpPr/>
      </cdr:nvSpPr>
      <cdr:spPr bwMode="gray">
        <a:xfrm xmlns:a="http://schemas.openxmlformats.org/drawingml/2006/main">
          <a:off x="6602644" y="903807"/>
          <a:ext cx="733567" cy="484640"/>
        </a:xfrm>
        <a:prstGeom xmlns:a="http://schemas.openxmlformats.org/drawingml/2006/main" prst="rect">
          <a:avLst/>
        </a:prstGeom>
        <a:solidFill xmlns:a="http://schemas.openxmlformats.org/drawingml/2006/main">
          <a:schemeClr val="accent2"/>
        </a:solidFill>
        <a:ln xmlns:a="http://schemas.openxmlformats.org/drawingml/2006/main" w="19050">
          <a:noFill/>
          <a:miter lim="800000"/>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000" b="1" dirty="0" smtClean="0">
              <a:solidFill>
                <a:schemeClr val="bg1"/>
              </a:solidFill>
            </a:rPr>
            <a:t>7u45</a:t>
          </a:r>
          <a:endParaRPr lang="en-US" sz="2000" b="1" dirty="0">
            <a:solidFill>
              <a:schemeClr val="bg1"/>
            </a:solidFill>
          </a:endParaRPr>
        </a:p>
      </cdr:txBody>
    </cdr:sp>
  </cdr:relSizeAnchor>
  <cdr:relSizeAnchor xmlns:cdr="http://schemas.openxmlformats.org/drawingml/2006/chartDrawing">
    <cdr:from>
      <cdr:x>0.71074</cdr:x>
      <cdr:y>0.38277</cdr:y>
    </cdr:from>
    <cdr:to>
      <cdr:x>0.77665</cdr:x>
      <cdr:y>0.4902</cdr:y>
    </cdr:to>
    <cdr:sp macro="" textlink="">
      <cdr:nvSpPr>
        <cdr:cNvPr id="9" name="Rectangle 8"/>
        <cdr:cNvSpPr/>
      </cdr:nvSpPr>
      <cdr:spPr bwMode="gray">
        <a:xfrm xmlns:a="http://schemas.openxmlformats.org/drawingml/2006/main">
          <a:off x="7910922" y="1726638"/>
          <a:ext cx="733567" cy="484640"/>
        </a:xfrm>
        <a:prstGeom xmlns:a="http://schemas.openxmlformats.org/drawingml/2006/main" prst="rect">
          <a:avLst/>
        </a:prstGeom>
        <a:solidFill xmlns:a="http://schemas.openxmlformats.org/drawingml/2006/main">
          <a:schemeClr val="accent2"/>
        </a:solidFill>
        <a:ln xmlns:a="http://schemas.openxmlformats.org/drawingml/2006/main" w="19050">
          <a:noFill/>
          <a:miter lim="800000"/>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000" b="1" dirty="0" smtClean="0">
              <a:solidFill>
                <a:schemeClr val="bg1"/>
              </a:solidFill>
            </a:rPr>
            <a:t>7u51</a:t>
          </a:r>
          <a:endParaRPr lang="en-US" sz="2000" b="1" dirty="0">
            <a:solidFill>
              <a:schemeClr val="bg1"/>
            </a:solidFill>
          </a:endParaRPr>
        </a:p>
      </cdr:txBody>
    </cdr:sp>
  </cdr:relSizeAnchor>
  <cdr:relSizeAnchor xmlns:cdr="http://schemas.openxmlformats.org/drawingml/2006/chartDrawing">
    <cdr:from>
      <cdr:x>0.81933</cdr:x>
      <cdr:y>0.38443</cdr:y>
    </cdr:from>
    <cdr:to>
      <cdr:x>0.88524</cdr:x>
      <cdr:y>0.49594</cdr:y>
    </cdr:to>
    <cdr:sp macro="" textlink="">
      <cdr:nvSpPr>
        <cdr:cNvPr id="10" name="Rectangle 9"/>
        <cdr:cNvSpPr/>
      </cdr:nvSpPr>
      <cdr:spPr bwMode="gray">
        <a:xfrm xmlns:a="http://schemas.openxmlformats.org/drawingml/2006/main">
          <a:off x="9119599" y="1734133"/>
          <a:ext cx="733567" cy="503041"/>
        </a:xfrm>
        <a:prstGeom xmlns:a="http://schemas.openxmlformats.org/drawingml/2006/main" prst="rect">
          <a:avLst/>
        </a:prstGeom>
        <a:solidFill xmlns:a="http://schemas.openxmlformats.org/drawingml/2006/main">
          <a:schemeClr val="accent2"/>
        </a:solidFill>
        <a:ln xmlns:a="http://schemas.openxmlformats.org/drawingml/2006/main" w="19050">
          <a:noFill/>
          <a:miter lim="800000"/>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000" b="1" dirty="0" smtClean="0">
              <a:solidFill>
                <a:schemeClr val="bg1"/>
              </a:solidFill>
            </a:rPr>
            <a:t>7u55</a:t>
          </a:r>
          <a:endParaRPr lang="en-US" sz="2000" b="1" dirty="0">
            <a:solidFill>
              <a:schemeClr val="bg1"/>
            </a:solidFill>
          </a:endParaRPr>
        </a:p>
      </cdr:txBody>
    </cdr:sp>
  </cdr:relSizeAnchor>
  <cdr:relSizeAnchor xmlns:cdr="http://schemas.openxmlformats.org/drawingml/2006/chartDrawing">
    <cdr:from>
      <cdr:x>0.92372</cdr:x>
      <cdr:y>0.30051</cdr:y>
    </cdr:from>
    <cdr:to>
      <cdr:x>0.99217</cdr:x>
      <cdr:y>0.40927</cdr:y>
    </cdr:to>
    <cdr:sp macro="" textlink="">
      <cdr:nvSpPr>
        <cdr:cNvPr id="11" name="Rectangle 10"/>
        <cdr:cNvSpPr/>
      </cdr:nvSpPr>
      <cdr:spPr bwMode="gray">
        <a:xfrm xmlns:a="http://schemas.openxmlformats.org/drawingml/2006/main">
          <a:off x="10281568" y="1355565"/>
          <a:ext cx="761831" cy="490633"/>
        </a:xfrm>
        <a:prstGeom xmlns:a="http://schemas.openxmlformats.org/drawingml/2006/main" prst="rect">
          <a:avLst/>
        </a:prstGeom>
        <a:solidFill xmlns:a="http://schemas.openxmlformats.org/drawingml/2006/main">
          <a:schemeClr val="accent2"/>
        </a:solidFill>
        <a:ln xmlns:a="http://schemas.openxmlformats.org/drawingml/2006/main" w="19050">
          <a:noFill/>
          <a:miter lim="800000"/>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sz="2000" b="1" dirty="0" smtClean="0">
              <a:solidFill>
                <a:schemeClr val="bg1"/>
              </a:solidFill>
            </a:rPr>
            <a:t>7u65</a:t>
          </a:r>
        </a:p>
      </cdr:txBody>
    </cdr:sp>
  </cdr:relSizeAnchor>
  <cdr:relSizeAnchor xmlns:cdr="http://schemas.openxmlformats.org/drawingml/2006/chartDrawing">
    <cdr:from>
      <cdr:x>0.10339</cdr:x>
      <cdr:y>0.46203</cdr:y>
    </cdr:from>
    <cdr:to>
      <cdr:x>0.124</cdr:x>
      <cdr:y>0.50526</cdr:y>
    </cdr:to>
    <cdr:sp macro="" textlink="">
      <cdr:nvSpPr>
        <cdr:cNvPr id="12" name="Rectangle 11"/>
        <cdr:cNvSpPr/>
      </cdr:nvSpPr>
      <cdr:spPr bwMode="gray">
        <a:xfrm xmlns:a="http://schemas.openxmlformats.org/drawingml/2006/main">
          <a:off x="1150763" y="2084214"/>
          <a:ext cx="229471" cy="194989"/>
        </a:xfrm>
        <a:prstGeom xmlns:a="http://schemas.openxmlformats.org/drawingml/2006/main" prst="rect">
          <a:avLst/>
        </a:prstGeom>
        <a:solidFill xmlns:a="http://schemas.openxmlformats.org/drawingml/2006/main">
          <a:srgbClr val="FF0000">
            <a:alpha val="58000"/>
          </a:srgbClr>
        </a:solidFill>
        <a:ln xmlns:a="http://schemas.openxmlformats.org/drawingml/2006/main" w="19050">
          <a:noFill/>
          <a:miter lim="800000"/>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sz="2000" b="1" dirty="0">
            <a:solidFill>
              <a:schemeClr val="bg1"/>
            </a:solidFill>
          </a:endParaRPr>
        </a:p>
      </cdr:txBody>
    </cdr:sp>
  </cdr:relSizeAnchor>
  <cdr:relSizeAnchor xmlns:cdr="http://schemas.openxmlformats.org/drawingml/2006/chartDrawing">
    <cdr:from>
      <cdr:x>0.2791</cdr:x>
      <cdr:y>0.15849</cdr:y>
    </cdr:from>
    <cdr:to>
      <cdr:x>0.29971</cdr:x>
      <cdr:y>0.20171</cdr:y>
    </cdr:to>
    <cdr:sp macro="" textlink="">
      <cdr:nvSpPr>
        <cdr:cNvPr id="14" name="Rectangle 13"/>
        <cdr:cNvSpPr/>
      </cdr:nvSpPr>
      <cdr:spPr bwMode="gray">
        <a:xfrm xmlns:a="http://schemas.openxmlformats.org/drawingml/2006/main">
          <a:off x="3106518" y="714923"/>
          <a:ext cx="229471" cy="194989"/>
        </a:xfrm>
        <a:prstGeom xmlns:a="http://schemas.openxmlformats.org/drawingml/2006/main" prst="rect">
          <a:avLst/>
        </a:prstGeom>
        <a:solidFill xmlns:a="http://schemas.openxmlformats.org/drawingml/2006/main">
          <a:srgbClr val="FF0000">
            <a:alpha val="58000"/>
          </a:srgbClr>
        </a:solidFill>
        <a:ln xmlns:a="http://schemas.openxmlformats.org/drawingml/2006/main" w="19050">
          <a:noFill/>
          <a:miter lim="800000"/>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sz="2000" b="1" dirty="0">
            <a:solidFill>
              <a:schemeClr val="bg1"/>
            </a:solidFill>
          </a:endParaRPr>
        </a:p>
      </cdr:txBody>
    </cdr:sp>
  </cdr:relSizeAnchor>
  <cdr:relSizeAnchor xmlns:cdr="http://schemas.openxmlformats.org/drawingml/2006/chartDrawing">
    <cdr:from>
      <cdr:x>0.36353</cdr:x>
      <cdr:y>0.15951</cdr:y>
    </cdr:from>
    <cdr:to>
      <cdr:x>0.38415</cdr:x>
      <cdr:y>0.20274</cdr:y>
    </cdr:to>
    <cdr:sp macro="" textlink="">
      <cdr:nvSpPr>
        <cdr:cNvPr id="15" name="Rectangle 14"/>
        <cdr:cNvSpPr/>
      </cdr:nvSpPr>
      <cdr:spPr bwMode="gray">
        <a:xfrm xmlns:a="http://schemas.openxmlformats.org/drawingml/2006/main">
          <a:off x="4046297" y="719542"/>
          <a:ext cx="229471" cy="194989"/>
        </a:xfrm>
        <a:prstGeom xmlns:a="http://schemas.openxmlformats.org/drawingml/2006/main" prst="rect">
          <a:avLst/>
        </a:prstGeom>
        <a:solidFill xmlns:a="http://schemas.openxmlformats.org/drawingml/2006/main">
          <a:srgbClr val="FF0000">
            <a:alpha val="58000"/>
          </a:srgbClr>
        </a:solidFill>
        <a:ln xmlns:a="http://schemas.openxmlformats.org/drawingml/2006/main" w="19050">
          <a:noFill/>
          <a:miter lim="800000"/>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sz="2000" b="1"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0.80335</cdr:x>
      <cdr:y>0.35629</cdr:y>
    </cdr:from>
    <cdr:to>
      <cdr:x>0.98113</cdr:x>
      <cdr:y>0.50747</cdr:y>
    </cdr:to>
    <cdr:sp macro="" textlink="">
      <cdr:nvSpPr>
        <cdr:cNvPr id="2" name="Rectangle 1"/>
        <cdr:cNvSpPr/>
      </cdr:nvSpPr>
      <cdr:spPr bwMode="gray">
        <a:xfrm xmlns:a="http://schemas.openxmlformats.org/drawingml/2006/main">
          <a:off x="9114581" y="1672844"/>
          <a:ext cx="2016967" cy="709798"/>
        </a:xfrm>
        <a:prstGeom xmlns:a="http://schemas.openxmlformats.org/drawingml/2006/main" prst="rect">
          <a:avLst/>
        </a:prstGeom>
        <a:solidFill xmlns:a="http://schemas.openxmlformats.org/drawingml/2006/main">
          <a:schemeClr val="bg2"/>
        </a:solidFill>
        <a:ln xmlns:a="http://schemas.openxmlformats.org/drawingml/2006/main" w="19050">
          <a:noFill/>
          <a:miter lim="800000"/>
        </a:ln>
        <a:effectLst xmlns:a="http://schemas.openxmlformats.org/drawingml/2006/main">
          <a:softEdge rad="63500"/>
        </a:effectLst>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b="1" dirty="0" smtClean="0">
              <a:solidFill>
                <a:schemeClr val="tx1"/>
              </a:solidFill>
            </a:rPr>
            <a:t>* Does not include defense-in-depth or CVSS 0 remediation</a:t>
          </a:r>
          <a:endParaRPr lang="en-US"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1" tIns="46476" rIns="92951" bIns="46476" rtlCol="0"/>
          <a:lstStyle>
            <a:lvl1pPr algn="l">
              <a:defRPr sz="1200"/>
            </a:lvl1pPr>
          </a:lstStyle>
          <a:p>
            <a:endParaRPr/>
          </a:p>
        </p:txBody>
      </p:sp>
      <p:sp>
        <p:nvSpPr>
          <p:cNvPr id="3" name="Date Placeholder 2"/>
          <p:cNvSpPr>
            <a:spLocks noGrp="1"/>
          </p:cNvSpPr>
          <p:nvPr>
            <p:ph type="dt" sz="quarter" idx="1"/>
          </p:nvPr>
        </p:nvSpPr>
        <p:spPr>
          <a:xfrm>
            <a:off x="3956550" y="0"/>
            <a:ext cx="3026833" cy="464185"/>
          </a:xfrm>
          <a:prstGeom prst="rect">
            <a:avLst/>
          </a:prstGeom>
        </p:spPr>
        <p:txBody>
          <a:bodyPr vert="horz" lIns="92951" tIns="46476" rIns="92951" bIns="46476" rtlCol="0"/>
          <a:lstStyle>
            <a:lvl1pPr algn="r">
              <a:defRPr sz="1200"/>
            </a:lvl1pPr>
          </a:lstStyle>
          <a:p>
            <a:fld id="{1E821AA6-70BE-4FDE-A8DC-DB381A688FD8}" type="datetimeFigureOut">
              <a:rPr lang="en-US"/>
              <a:pPr/>
              <a:t>9/28/14</a:t>
            </a:fld>
            <a:endParaRPr/>
          </a:p>
        </p:txBody>
      </p:sp>
      <p:sp>
        <p:nvSpPr>
          <p:cNvPr id="4" name="Footer Placeholder 3"/>
          <p:cNvSpPr>
            <a:spLocks noGrp="1"/>
          </p:cNvSpPr>
          <p:nvPr>
            <p:ph type="ftr" sz="quarter" idx="2"/>
          </p:nvPr>
        </p:nvSpPr>
        <p:spPr>
          <a:xfrm>
            <a:off x="0" y="8817905"/>
            <a:ext cx="3026833" cy="464185"/>
          </a:xfrm>
          <a:prstGeom prst="rect">
            <a:avLst/>
          </a:prstGeom>
        </p:spPr>
        <p:txBody>
          <a:bodyPr vert="horz" lIns="92951" tIns="46476" rIns="92951" bIns="46476" rtlCol="0" anchor="b"/>
          <a:lstStyle>
            <a:lvl1pPr algn="l">
              <a:defRPr sz="1200"/>
            </a:lvl1pPr>
          </a:lstStyle>
          <a:p>
            <a:endParaRPr/>
          </a:p>
        </p:txBody>
      </p:sp>
      <p:sp>
        <p:nvSpPr>
          <p:cNvPr id="5" name="Slide Number Placeholder 4"/>
          <p:cNvSpPr>
            <a:spLocks noGrp="1"/>
          </p:cNvSpPr>
          <p:nvPr>
            <p:ph type="sldNum" sz="quarter" idx="3"/>
          </p:nvPr>
        </p:nvSpPr>
        <p:spPr>
          <a:xfrm>
            <a:off x="3956550" y="8817905"/>
            <a:ext cx="3026833" cy="464185"/>
          </a:xfrm>
          <a:prstGeom prst="rect">
            <a:avLst/>
          </a:prstGeom>
        </p:spPr>
        <p:txBody>
          <a:bodyPr vert="horz" lIns="92951" tIns="46476" rIns="92951" bIns="46476" rtlCol="0" anchor="b"/>
          <a:lstStyle>
            <a:lvl1pPr algn="r">
              <a:defRPr sz="1200"/>
            </a:lvl1pPr>
          </a:lstStyle>
          <a:p>
            <a:fld id="{197E47EA-D299-42CE-88BF-4E1035596DA5}" type="slidenum">
              <a:rPr/>
              <a:pPr/>
              <a:t>‹#›</a:t>
            </a:fld>
            <a:endParaRPr/>
          </a:p>
        </p:txBody>
      </p:sp>
    </p:spTree>
    <p:extLst>
      <p:ext uri="{BB962C8B-B14F-4D97-AF65-F5344CB8AC3E}">
        <p14:creationId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96875" y="387350"/>
            <a:ext cx="4640263" cy="2611438"/>
          </a:xfrm>
          <a:prstGeom prst="rect">
            <a:avLst/>
          </a:prstGeom>
          <a:noFill/>
          <a:ln w="12700">
            <a:solidFill>
              <a:prstClr val="black"/>
            </a:solidFill>
          </a:ln>
        </p:spPr>
        <p:txBody>
          <a:bodyPr vert="horz" lIns="92951" tIns="46476" rIns="92951" bIns="46476" rtlCol="0" anchor="ctr"/>
          <a:lstStyle/>
          <a:p>
            <a:endParaRPr/>
          </a:p>
        </p:txBody>
      </p:sp>
      <p:sp>
        <p:nvSpPr>
          <p:cNvPr id="5" name="Notes Placeholder 4"/>
          <p:cNvSpPr>
            <a:spLocks noGrp="1"/>
          </p:cNvSpPr>
          <p:nvPr>
            <p:ph type="body" sz="quarter" idx="3"/>
          </p:nvPr>
        </p:nvSpPr>
        <p:spPr>
          <a:xfrm>
            <a:off x="388057" y="3171931"/>
            <a:ext cx="6208889" cy="5415492"/>
          </a:xfrm>
          <a:prstGeom prst="rect">
            <a:avLst/>
          </a:prstGeom>
        </p:spPr>
        <p:txBody>
          <a:bodyPr vert="horz" lIns="0" tIns="0" rIns="0" bIns="92951" rtlCol="0">
            <a:normAutofit/>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388055" y="8742152"/>
            <a:ext cx="4734278" cy="230481"/>
          </a:xfrm>
          <a:prstGeom prst="rect">
            <a:avLst/>
          </a:prstGeom>
        </p:spPr>
        <p:txBody>
          <a:bodyPr vert="horz" lIns="92951" tIns="46476" rIns="92951" bIns="46476" rtlCol="0" anchor="b"/>
          <a:lstStyle>
            <a:lvl1pPr algn="l">
              <a:defRPr sz="1200"/>
            </a:lvl1pPr>
          </a:lstStyle>
          <a:p>
            <a:endParaRPr/>
          </a:p>
        </p:txBody>
      </p:sp>
      <p:sp>
        <p:nvSpPr>
          <p:cNvPr id="7" name="Slide Number Placeholder 6"/>
          <p:cNvSpPr>
            <a:spLocks noGrp="1"/>
          </p:cNvSpPr>
          <p:nvPr>
            <p:ph type="sldNum" sz="quarter" idx="5"/>
          </p:nvPr>
        </p:nvSpPr>
        <p:spPr>
          <a:xfrm>
            <a:off x="5820833" y="8742152"/>
            <a:ext cx="776111" cy="230481"/>
          </a:xfrm>
          <a:prstGeom prst="rect">
            <a:avLst/>
          </a:prstGeom>
        </p:spPr>
        <p:txBody>
          <a:bodyPr vert="horz" lIns="92951" tIns="46476" rIns="92951" bIns="46476" rtlCol="0" anchor="b"/>
          <a:lstStyle>
            <a:lvl1pPr algn="r">
              <a:defRPr sz="1200"/>
            </a:lvl1pPr>
          </a:lstStyle>
          <a:p>
            <a:fld id="{8C72D9AE-7182-4680-8F79-479C4181FF08}" type="slidenum">
              <a:rPr/>
              <a:pPr/>
              <a:t>‹#›</a:t>
            </a:fld>
            <a:endParaRPr/>
          </a:p>
        </p:txBody>
      </p:sp>
    </p:spTree>
    <p:extLst>
      <p:ext uri="{BB962C8B-B14F-4D97-AF65-F5344CB8AC3E}">
        <p14:creationId xmlns:p14="http://schemas.microsoft.com/office/powerpoint/2010/main"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dirty="0" smtClean="0"/>
              <a:t>-</a:t>
            </a:r>
            <a:r>
              <a:rPr lang="en-US" baseline="0" dirty="0" smtClean="0"/>
              <a:t> Most images are original photos taken by Milton Smith while employed by Oracle.  Images are property of Oracle.  Other images are stock images provided with Microsoft PowerPoint.</a:t>
            </a:r>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a:p>
        </p:txBody>
      </p:sp>
    </p:spTree>
    <p:extLst>
      <p:ext uri="{BB962C8B-B14F-4D97-AF65-F5344CB8AC3E}">
        <p14:creationId xmlns:p14="http://schemas.microsoft.com/office/powerpoint/2010/main" val="534431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10</a:t>
            </a:fld>
            <a:endParaRPr lang="en-US"/>
          </a:p>
        </p:txBody>
      </p:sp>
    </p:spTree>
    <p:extLst>
      <p:ext uri="{BB962C8B-B14F-4D97-AF65-F5344CB8AC3E}">
        <p14:creationId xmlns:p14="http://schemas.microsoft.com/office/powerpoint/2010/main" val="3322282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a:p>
        </p:txBody>
      </p:sp>
      <p:sp>
        <p:nvSpPr>
          <p:cNvPr id="5" name="Notes Placeholder 4"/>
          <p:cNvSpPr>
            <a:spLocks noGrp="1"/>
          </p:cNvSpPr>
          <p:nvPr>
            <p:ph type="body" sz="quarter" idx="11"/>
          </p:nvPr>
        </p:nvSpPr>
        <p:spPr/>
        <p:txBody>
          <a:bodyPr>
            <a:normAutofit fontScale="92500" lnSpcReduction="10000"/>
          </a:bodyPr>
          <a:lstStyle/>
          <a:p>
            <a:endParaRPr lang="en-US" dirty="0"/>
          </a:p>
        </p:txBody>
      </p:sp>
    </p:spTree>
    <p:extLst>
      <p:ext uri="{BB962C8B-B14F-4D97-AF65-F5344CB8AC3E}">
        <p14:creationId xmlns:p14="http://schemas.microsoft.com/office/powerpoint/2010/main" val="3187260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4" name="Slide Number Placeholder 3"/>
          <p:cNvSpPr>
            <a:spLocks noGrp="1"/>
          </p:cNvSpPr>
          <p:nvPr>
            <p:ph type="sldNum" sz="quarter" idx="10"/>
          </p:nvPr>
        </p:nvSpPr>
        <p:spPr/>
        <p:txBody>
          <a:bodyPr/>
          <a:lstStyle/>
          <a:p>
            <a:fld id="{8C72D9AE-7182-4680-8F79-479C4181FF08}" type="slidenum">
              <a:rPr lang="en-US" smtClean="0"/>
              <a:pPr/>
              <a:t>13</a:t>
            </a:fld>
            <a:endParaRPr lang="en-US"/>
          </a:p>
        </p:txBody>
      </p:sp>
      <p:sp>
        <p:nvSpPr>
          <p:cNvPr id="5" name="Notes Placeholder 4"/>
          <p:cNvSpPr>
            <a:spLocks noGrp="1"/>
          </p:cNvSpPr>
          <p:nvPr>
            <p:ph type="body" sz="quarter" idx="11"/>
          </p:nvPr>
        </p:nvSpPr>
        <p:spPr/>
        <p:txBody>
          <a:bodyPr>
            <a:normAutofit fontScale="92500" lnSpcReduction="10000"/>
          </a:bodyPr>
          <a:lstStyle/>
          <a:p>
            <a:endParaRPr lang="en-US" dirty="0"/>
          </a:p>
        </p:txBody>
      </p:sp>
    </p:spTree>
    <p:extLst>
      <p:ext uri="{BB962C8B-B14F-4D97-AF65-F5344CB8AC3E}">
        <p14:creationId xmlns:p14="http://schemas.microsoft.com/office/powerpoint/2010/main" val="3187260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a:p>
        </p:txBody>
      </p:sp>
    </p:spTree>
    <p:extLst>
      <p:ext uri="{BB962C8B-B14F-4D97-AF65-F5344CB8AC3E}">
        <p14:creationId xmlns:p14="http://schemas.microsoft.com/office/powerpoint/2010/main" val="3872569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C0E3E8-A985-A041-9070-C260B85FA492}" type="slidenum">
              <a:rPr lang="en-US" smtClean="0"/>
              <a:t>21</a:t>
            </a:fld>
            <a:endParaRPr lang="en-US"/>
          </a:p>
        </p:txBody>
      </p:sp>
    </p:spTree>
    <p:extLst>
      <p:ext uri="{BB962C8B-B14F-4D97-AF65-F5344CB8AC3E}">
        <p14:creationId xmlns:p14="http://schemas.microsoft.com/office/powerpoint/2010/main" val="1166565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C0E3E8-A985-A041-9070-C260B85FA492}" type="slidenum">
              <a:rPr lang="en-US" smtClean="0"/>
              <a:t>22</a:t>
            </a:fld>
            <a:endParaRPr lang="en-US"/>
          </a:p>
        </p:txBody>
      </p:sp>
    </p:spTree>
    <p:extLst>
      <p:ext uri="{BB962C8B-B14F-4D97-AF65-F5344CB8AC3E}">
        <p14:creationId xmlns:p14="http://schemas.microsoft.com/office/powerpoint/2010/main" val="1693611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27</a:t>
            </a:fld>
            <a:endParaRPr lang="en-US"/>
          </a:p>
        </p:txBody>
      </p:sp>
    </p:spTree>
    <p:extLst>
      <p:ext uri="{BB962C8B-B14F-4D97-AF65-F5344CB8AC3E}">
        <p14:creationId xmlns:p14="http://schemas.microsoft.com/office/powerpoint/2010/main" val="4219904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28</a:t>
            </a:fld>
            <a:endParaRPr lang="en-US"/>
          </a:p>
        </p:txBody>
      </p:sp>
    </p:spTree>
    <p:extLst>
      <p:ext uri="{BB962C8B-B14F-4D97-AF65-F5344CB8AC3E}">
        <p14:creationId xmlns:p14="http://schemas.microsoft.com/office/powerpoint/2010/main" val="4048284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29</a:t>
            </a:fld>
            <a:endParaRPr lang="en-US"/>
          </a:p>
        </p:txBody>
      </p:sp>
    </p:spTree>
    <p:extLst>
      <p:ext uri="{BB962C8B-B14F-4D97-AF65-F5344CB8AC3E}">
        <p14:creationId xmlns:p14="http://schemas.microsoft.com/office/powerpoint/2010/main" val="4048284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a:p>
        </p:txBody>
      </p:sp>
    </p:spTree>
    <p:extLst>
      <p:ext uri="{BB962C8B-B14F-4D97-AF65-F5344CB8AC3E}">
        <p14:creationId xmlns:p14="http://schemas.microsoft.com/office/powerpoint/2010/main" val="1242756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30</a:t>
            </a:fld>
            <a:endParaRPr lang="en-US"/>
          </a:p>
        </p:txBody>
      </p:sp>
    </p:spTree>
    <p:extLst>
      <p:ext uri="{BB962C8B-B14F-4D97-AF65-F5344CB8AC3E}">
        <p14:creationId xmlns:p14="http://schemas.microsoft.com/office/powerpoint/2010/main" val="1834096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31</a:t>
            </a:fld>
            <a:endParaRPr lang="en-US"/>
          </a:p>
        </p:txBody>
      </p:sp>
    </p:spTree>
    <p:extLst>
      <p:ext uri="{BB962C8B-B14F-4D97-AF65-F5344CB8AC3E}">
        <p14:creationId xmlns:p14="http://schemas.microsoft.com/office/powerpoint/2010/main" val="489213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32</a:t>
            </a:fld>
            <a:endParaRPr lang="en-US"/>
          </a:p>
        </p:txBody>
      </p:sp>
    </p:spTree>
    <p:extLst>
      <p:ext uri="{BB962C8B-B14F-4D97-AF65-F5344CB8AC3E}">
        <p14:creationId xmlns:p14="http://schemas.microsoft.com/office/powerpoint/2010/main" val="4048284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33</a:t>
            </a:fld>
            <a:endParaRPr lang="en-US"/>
          </a:p>
        </p:txBody>
      </p:sp>
    </p:spTree>
    <p:extLst>
      <p:ext uri="{BB962C8B-B14F-4D97-AF65-F5344CB8AC3E}">
        <p14:creationId xmlns:p14="http://schemas.microsoft.com/office/powerpoint/2010/main" val="937743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35</a:t>
            </a:fld>
            <a:endParaRPr lang="en-US"/>
          </a:p>
        </p:txBody>
      </p:sp>
    </p:spTree>
    <p:extLst>
      <p:ext uri="{BB962C8B-B14F-4D97-AF65-F5344CB8AC3E}">
        <p14:creationId xmlns:p14="http://schemas.microsoft.com/office/powerpoint/2010/main" val="13148846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36</a:t>
            </a:fld>
            <a:endParaRPr lang="en-US"/>
          </a:p>
        </p:txBody>
      </p:sp>
    </p:spTree>
    <p:extLst>
      <p:ext uri="{BB962C8B-B14F-4D97-AF65-F5344CB8AC3E}">
        <p14:creationId xmlns:p14="http://schemas.microsoft.com/office/powerpoint/2010/main" val="1904884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37</a:t>
            </a:fld>
            <a:endParaRPr lang="en-US"/>
          </a:p>
        </p:txBody>
      </p:sp>
    </p:spTree>
    <p:extLst>
      <p:ext uri="{BB962C8B-B14F-4D97-AF65-F5344CB8AC3E}">
        <p14:creationId xmlns:p14="http://schemas.microsoft.com/office/powerpoint/2010/main" val="41434013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38</a:t>
            </a:fld>
            <a:endParaRPr lang="en-US"/>
          </a:p>
        </p:txBody>
      </p:sp>
    </p:spTree>
    <p:extLst>
      <p:ext uri="{BB962C8B-B14F-4D97-AF65-F5344CB8AC3E}">
        <p14:creationId xmlns:p14="http://schemas.microsoft.com/office/powerpoint/2010/main" val="19048841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39</a:t>
            </a:fld>
            <a:endParaRPr lang="en-US"/>
          </a:p>
        </p:txBody>
      </p:sp>
    </p:spTree>
    <p:extLst>
      <p:ext uri="{BB962C8B-B14F-4D97-AF65-F5344CB8AC3E}">
        <p14:creationId xmlns:p14="http://schemas.microsoft.com/office/powerpoint/2010/main" val="1904884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40</a:t>
            </a:fld>
            <a:endParaRPr lang="en-US"/>
          </a:p>
        </p:txBody>
      </p:sp>
    </p:spTree>
    <p:extLst>
      <p:ext uri="{BB962C8B-B14F-4D97-AF65-F5344CB8AC3E}">
        <p14:creationId xmlns:p14="http://schemas.microsoft.com/office/powerpoint/2010/main" val="1904884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60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a:p>
        </p:txBody>
      </p:sp>
    </p:spTree>
    <p:extLst>
      <p:ext uri="{BB962C8B-B14F-4D97-AF65-F5344CB8AC3E}">
        <p14:creationId xmlns:p14="http://schemas.microsoft.com/office/powerpoint/2010/main" val="3320252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42</a:t>
            </a:fld>
            <a:endParaRPr lang="en-US"/>
          </a:p>
        </p:txBody>
      </p:sp>
    </p:spTree>
    <p:extLst>
      <p:ext uri="{BB962C8B-B14F-4D97-AF65-F5344CB8AC3E}">
        <p14:creationId xmlns:p14="http://schemas.microsoft.com/office/powerpoint/2010/main" val="3605609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43</a:t>
            </a:fld>
            <a:endParaRPr lang="en-US"/>
          </a:p>
        </p:txBody>
      </p:sp>
    </p:spTree>
    <p:extLst>
      <p:ext uri="{BB962C8B-B14F-4D97-AF65-F5344CB8AC3E}">
        <p14:creationId xmlns:p14="http://schemas.microsoft.com/office/powerpoint/2010/main" val="3605609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44</a:t>
            </a:fld>
            <a:endParaRPr lang="en-US"/>
          </a:p>
        </p:txBody>
      </p:sp>
    </p:spTree>
    <p:extLst>
      <p:ext uri="{BB962C8B-B14F-4D97-AF65-F5344CB8AC3E}">
        <p14:creationId xmlns:p14="http://schemas.microsoft.com/office/powerpoint/2010/main" val="9377434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45</a:t>
            </a:fld>
            <a:endParaRPr lang="en-US"/>
          </a:p>
        </p:txBody>
      </p:sp>
    </p:spTree>
    <p:extLst>
      <p:ext uri="{BB962C8B-B14F-4D97-AF65-F5344CB8AC3E}">
        <p14:creationId xmlns:p14="http://schemas.microsoft.com/office/powerpoint/2010/main" val="9377434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46</a:t>
            </a:fld>
            <a:endParaRPr lang="en-US"/>
          </a:p>
        </p:txBody>
      </p:sp>
    </p:spTree>
    <p:extLst>
      <p:ext uri="{BB962C8B-B14F-4D97-AF65-F5344CB8AC3E}">
        <p14:creationId xmlns:p14="http://schemas.microsoft.com/office/powerpoint/2010/main" val="937743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47</a:t>
            </a:fld>
            <a:endParaRPr lang="en-US"/>
          </a:p>
        </p:txBody>
      </p:sp>
    </p:spTree>
    <p:extLst>
      <p:ext uri="{BB962C8B-B14F-4D97-AF65-F5344CB8AC3E}">
        <p14:creationId xmlns:p14="http://schemas.microsoft.com/office/powerpoint/2010/main" val="9377434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t>48</a:t>
            </a:fld>
            <a:endParaRPr lang="en-US"/>
          </a:p>
        </p:txBody>
      </p:sp>
    </p:spTree>
    <p:extLst>
      <p:ext uri="{BB962C8B-B14F-4D97-AF65-F5344CB8AC3E}">
        <p14:creationId xmlns:p14="http://schemas.microsoft.com/office/powerpoint/2010/main" val="937743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49</a:t>
            </a:fld>
            <a:endParaRPr lang="en-US"/>
          </a:p>
        </p:txBody>
      </p:sp>
    </p:spTree>
    <p:extLst>
      <p:ext uri="{BB962C8B-B14F-4D97-AF65-F5344CB8AC3E}">
        <p14:creationId xmlns:p14="http://schemas.microsoft.com/office/powerpoint/2010/main" val="479956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50</a:t>
            </a:fld>
            <a:endParaRPr lang="en-US"/>
          </a:p>
        </p:txBody>
      </p:sp>
    </p:spTree>
    <p:extLst>
      <p:ext uri="{BB962C8B-B14F-4D97-AF65-F5344CB8AC3E}">
        <p14:creationId xmlns:p14="http://schemas.microsoft.com/office/powerpoint/2010/main" val="12427561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72D9AE-7182-4680-8F79-479C4181FF08}" type="slidenum">
              <a:rPr lang="en-US" smtClean="0"/>
              <a:pPr/>
              <a:t>51</a:t>
            </a:fld>
            <a:endParaRPr lang="en-US"/>
          </a:p>
        </p:txBody>
      </p:sp>
    </p:spTree>
    <p:extLst>
      <p:ext uri="{BB962C8B-B14F-4D97-AF65-F5344CB8AC3E}">
        <p14:creationId xmlns:p14="http://schemas.microsoft.com/office/powerpoint/2010/main" val="3991295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a:p>
        </p:txBody>
      </p:sp>
    </p:spTree>
    <p:extLst>
      <p:ext uri="{BB962C8B-B14F-4D97-AF65-F5344CB8AC3E}">
        <p14:creationId xmlns:p14="http://schemas.microsoft.com/office/powerpoint/2010/main" val="2994716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a:p>
        </p:txBody>
      </p:sp>
    </p:spTree>
    <p:extLst>
      <p:ext uri="{BB962C8B-B14F-4D97-AF65-F5344CB8AC3E}">
        <p14:creationId xmlns:p14="http://schemas.microsoft.com/office/powerpoint/2010/main" val="584609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a:p>
        </p:txBody>
      </p:sp>
    </p:spTree>
    <p:extLst>
      <p:ext uri="{BB962C8B-B14F-4D97-AF65-F5344CB8AC3E}">
        <p14:creationId xmlns:p14="http://schemas.microsoft.com/office/powerpoint/2010/main" val="474115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387350"/>
            <a:ext cx="4640263" cy="2611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a:p>
        </p:txBody>
      </p:sp>
    </p:spTree>
    <p:extLst>
      <p:ext uri="{BB962C8B-B14F-4D97-AF65-F5344CB8AC3E}">
        <p14:creationId xmlns:p14="http://schemas.microsoft.com/office/powerpoint/2010/main" val="474115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 Id="rId3"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bwMode="ltGray">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9" name="Date Placeholder 8"/>
          <p:cNvSpPr>
            <a:spLocks noGrp="1"/>
          </p:cNvSpPr>
          <p:nvPr>
            <p:ph type="dt" sz="half" idx="14"/>
          </p:nvPr>
        </p:nvSpPr>
        <p:spPr>
          <a:xfrm>
            <a:off x="7343821" y="6576408"/>
            <a:ext cx="1226398" cy="182880"/>
          </a:xfrm>
        </p:spPr>
        <p:txBody>
          <a:bodyPr/>
          <a:lstStyle>
            <a:lvl1pPr>
              <a:defRPr>
                <a:solidFill>
                  <a:schemeClr val="tx1"/>
                </a:solidFill>
              </a:defRPr>
            </a:lvl1pPr>
          </a:lstStyle>
          <a:p>
            <a:fld id="{1EE11BFD-AD4C-4A98-9D38-1958507EA4E5}" type="datetime1">
              <a:rPr lang="en-US" smtClean="0"/>
              <a:pPr/>
              <a:t>9/28/14</a:t>
            </a:fld>
            <a:endParaRPr lang="en-US"/>
          </a:p>
        </p:txBody>
      </p:sp>
      <p:sp>
        <p:nvSpPr>
          <p:cNvPr id="12" name="TextBox 11"/>
          <p:cNvSpPr txBox="1"/>
          <p:nvPr userDrawn="1"/>
        </p:nvSpPr>
        <p:spPr>
          <a:xfrm>
            <a:off x="8340091" y="656632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p>
        </p:txBody>
      </p:sp>
      <p:pic>
        <p:nvPicPr>
          <p:cNvPr id="11" name="Picture 10"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399320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bwMode="ltGray">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7" name="Group 16"/>
          <p:cNvGrpSpPr/>
          <p:nvPr userDrawn="1"/>
        </p:nvGrpSpPr>
        <p:grpSpPr>
          <a:xfrm>
            <a:off x="0" y="0"/>
            <a:ext cx="12189398" cy="6858000"/>
            <a:chOff x="0" y="0"/>
            <a:chExt cx="12189398" cy="6858000"/>
          </a:xfrm>
        </p:grpSpPr>
        <p:sp>
          <p:nvSpPr>
            <p:cNvPr id="19" name="Rectangle 18"/>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0" name="Rectangle 19"/>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1" name="Rectangle 20"/>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2" name="Rectangle 21"/>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lvl1pPr>
              <a:defRPr>
                <a:solidFill>
                  <a:schemeClr val="bg1"/>
                </a:solidFill>
              </a:defRPr>
            </a:lvl1pPr>
          </a:lstStyle>
          <a:p>
            <a:fld id="{1EE11BFD-AD4C-4A98-9D38-1958507EA4E5}" type="datetime1">
              <a:rPr lang="en-US" smtClean="0"/>
              <a:pPr/>
              <a:t>9/28/14</a:t>
            </a:fld>
            <a:endParaRPr 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C51EAA63-D034-42AE-91FA-B13B9518C7BE}" type="slidenum">
              <a:rPr lang="en-US" smtClean="0"/>
              <a:pPr/>
              <a:t>‹#›</a:t>
            </a:fld>
            <a:endParaRPr lang="en-US"/>
          </a:p>
        </p:txBody>
      </p:sp>
      <p:sp>
        <p:nvSpPr>
          <p:cNvPr id="23" name="TextBox 22"/>
          <p:cNvSpPr txBox="1"/>
          <p:nvPr userDrawn="1"/>
        </p:nvSpPr>
        <p:spPr>
          <a:xfrm>
            <a:off x="8320745" y="6568118"/>
            <a:ext cx="2891427" cy="197888"/>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 </a:t>
            </a: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3" name="Picture Placeholder 2"/>
          <p:cNvSpPr>
            <a:spLocks noGrp="1"/>
          </p:cNvSpPr>
          <p:nvPr>
            <p:ph type="pic" idx="1"/>
          </p:nvPr>
        </p:nvSpPr>
        <p:spPr>
          <a:xfrm>
            <a:off x="5588456" y="533400"/>
            <a:ext cx="6068558" cy="5410200"/>
          </a:xfrm>
          <a:no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FF0A86-8A92-4FBC-80CD-36517BAA55B7}" type="datetime1">
              <a:rPr lang="en-US" smtClean="0"/>
              <a:pPr/>
              <a:t>9/28/14</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67037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FFBC65A-03AE-423D-B3EC-68D1D32BF9D6}" type="datetime1">
              <a:rPr lang="en-US" smtClean="0"/>
              <a:pPr/>
              <a:t>9/28/14</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3" name="Title 2"/>
          <p:cNvSpPr>
            <a:spLocks noGrp="1"/>
          </p:cNvSpPr>
          <p:nvPr>
            <p:ph type="title"/>
          </p:nvPr>
        </p:nvSpPr>
        <p:spPr/>
        <p:txBody>
          <a:bodyPr/>
          <a:lstStyle/>
          <a:p>
            <a:r>
              <a:rPr lang="en-US" smtClean="0"/>
              <a:t>Click to edit Master title style</a:t>
            </a:r>
            <a:endParaRPr lang="en-US"/>
          </a:p>
        </p:txBody>
      </p:sp>
      <p:sp>
        <p:nvSpPr>
          <p:cNvPr id="9" name="Picture Placeholder 15" descr="If presenting remotely, you can insert your photo here"/>
          <p:cNvSpPr>
            <a:spLocks noGrp="1"/>
          </p:cNvSpPr>
          <p:nvPr>
            <p:ph type="pic" sz="quarter" idx="15" hasCustomPrompt="1"/>
          </p:nvPr>
        </p:nvSpPr>
        <p:spPr>
          <a:xfrm>
            <a:off x="2286000" y="1828800"/>
            <a:ext cx="3474720" cy="3840480"/>
          </a:xfrm>
          <a:solidFill>
            <a:schemeClr val="bg2"/>
          </a:solid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
        <p:nvSpPr>
          <p:cNvPr id="10" name="Text Placeholder 10"/>
          <p:cNvSpPr>
            <a:spLocks noGrp="1"/>
          </p:cNvSpPr>
          <p:nvPr>
            <p:ph type="body" sz="quarter" idx="16"/>
          </p:nvPr>
        </p:nvSpPr>
        <p:spPr>
          <a:xfrm>
            <a:off x="6035040" y="1828799"/>
            <a:ext cx="5623560"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29818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smtClean="0"/>
              <a:pPr/>
              <a:t>9/28/14</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94509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smtClean="0"/>
              <a:pPr/>
              <a:t>9/28/14</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Picture Placeholder 15"/>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a:t>Click icon to insert picture</a:t>
            </a:r>
          </a:p>
        </p:txBody>
      </p:sp>
    </p:spTree>
    <p:extLst>
      <p:ext uri="{BB962C8B-B14F-4D97-AF65-F5344CB8AC3E}">
        <p14:creationId xmlns:p14="http://schemas.microsoft.com/office/powerpoint/2010/main" val="1027766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189F9BA-FB97-45D5-8F27-56629FBBC98C}" type="datetime1">
              <a:rPr lang="en-US" smtClean="0"/>
              <a:pPr/>
              <a:t>9/28/14</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20166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A91E92C-9068-4C32-AE92-C97502324FE4}" type="datetime1">
              <a:rPr lang="en-US" smtClean="0"/>
              <a:pPr/>
              <a:t>9/28/14</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5337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5EDC5EE-48A0-4FB5-B27F-88FDBE6F1684}" type="datetime1">
              <a:rPr lang="en-US" smtClean="0"/>
              <a:pPr/>
              <a:t>9/28/14</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12263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8A3CED5-6656-4A7A-BB77-071ABD96C5A2}" type="datetime1">
              <a:rPr lang="en-US" smtClean="0"/>
              <a:pPr/>
              <a:t>9/28/14</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3" name="Title 2"/>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4281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5256213" y="1524000"/>
            <a:ext cx="54864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smtClean="0"/>
              <a:pPr/>
              <a:t>9/28/14</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hasCustomPrompt="1"/>
          </p:nvPr>
        </p:nvSpPr>
        <p:spPr>
          <a:xfrm>
            <a:off x="760412" y="1524000"/>
            <a:ext cx="4076700" cy="2743200"/>
          </a:xfrm>
        </p:spPr>
        <p:txBody>
          <a:bodyPr anchor="ctr"/>
          <a:lstStyle>
            <a:lvl1pPr algn="r">
              <a:defRPr sz="16600" b="1">
                <a:solidFill>
                  <a:schemeClr val="accent3"/>
                </a:solidFill>
              </a:defRPr>
            </a:lvl1pPr>
          </a:lstStyle>
          <a:p>
            <a:r>
              <a:rPr lang="en-US" dirty="0" smtClean="0"/>
              <a:t>XX</a:t>
            </a:r>
            <a:endParaRPr lang="en-US" dirty="0"/>
          </a:p>
        </p:txBody>
      </p:sp>
    </p:spTree>
    <p:extLst>
      <p:ext uri="{BB962C8B-B14F-4D97-AF65-F5344CB8AC3E}">
        <p14:creationId xmlns:p14="http://schemas.microsoft.com/office/powerpoint/2010/main" val="373938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7515176" y="6586487"/>
            <a:ext cx="1226398" cy="182880"/>
          </a:xfrm>
        </p:spPr>
        <p:txBody>
          <a:bodyPr/>
          <a:lstStyle>
            <a:lvl1pPr>
              <a:defRPr>
                <a:solidFill>
                  <a:schemeClr val="tx1"/>
                </a:solidFill>
              </a:defRPr>
            </a:lvl1pPr>
          </a:lstStyle>
          <a:p>
            <a:fld id="{BCD2CDC6-9352-4ED5-B272-74DDB6DCFEAF}" type="datetime1">
              <a:rPr lang="en-US" smtClean="0"/>
              <a:pPr/>
              <a:t>9/28/14</a:t>
            </a:fld>
            <a:endParaRPr lang="en-US"/>
          </a:p>
        </p:txBody>
      </p:sp>
      <p:sp>
        <p:nvSpPr>
          <p:cNvPr id="9" name="TextBox 8"/>
          <p:cNvSpPr txBox="1"/>
          <p:nvPr userDrawn="1"/>
        </p:nvSpPr>
        <p:spPr>
          <a:xfrm>
            <a:off x="8450968" y="6574322"/>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a:t>
            </a:r>
            <a:endParaRPr sz="850" dirty="0">
              <a:solidFill>
                <a:schemeClr val="tx1"/>
              </a:solidFill>
            </a:endParaRPr>
          </a:p>
        </p:txBody>
      </p:sp>
      <p:pic>
        <p:nvPicPr>
          <p:cNvPr id="8" name="Picture 7" descr="Horizontal JavaOne-Oracle co-branded logo in white on blue staging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24041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35287FB7-DD26-4AD5-8D24-298016D86790}" type="datetime1">
              <a:rPr lang="en-US" smtClean="0"/>
              <a:pPr/>
              <a:t>9/28/14</a:t>
            </a:fld>
            <a:endParaRPr/>
          </a:p>
        </p:txBody>
      </p:sp>
      <p:sp>
        <p:nvSpPr>
          <p:cNvPr id="9" name="Slide Number Placeholder 8"/>
          <p:cNvSpPr>
            <a:spLocks noGrp="1"/>
          </p:cNvSpPr>
          <p:nvPr>
            <p:ph type="sldNum" sz="quarter" idx="12"/>
          </p:nvPr>
        </p:nvSpPr>
        <p:spPr/>
        <p:txBody>
          <a:bodyPr/>
          <a:lstStyle/>
          <a:p>
            <a:fld id="{C51EAA63-D034-42AE-91FA-B13B9518C7BE}" type="slidenum">
              <a:rPr/>
              <a:pPr/>
              <a:t>‹#›</a:t>
            </a:fld>
            <a:endParaRP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78700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2D99EC-ABE5-42A5-B15B-B8C044BE7365}" type="datetime1">
              <a:rPr lang="en-US" smtClean="0"/>
              <a:pPr/>
              <a:t>9/28/14</a:t>
            </a:fld>
            <a:endParaRP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3769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D2D53DD-9B43-42E6-B664-927F3AEBDA21}" type="datetime1">
              <a:rPr lang="en-US" smtClean="0"/>
              <a:pPr/>
              <a:t>9/28/14</a:t>
            </a:fld>
            <a:endParaRP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7" name="Title 6"/>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41636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2D99EC-ABE5-42A5-B15B-B8C044BE7365}" type="datetime1">
              <a:rPr lang="en-US" smtClean="0"/>
              <a:pPr/>
              <a:t>9/28/14</a:t>
            </a:fld>
            <a:endParaRPr/>
          </a:p>
        </p:txBody>
      </p:sp>
      <p:sp>
        <p:nvSpPr>
          <p:cNvPr id="5" name="Slide Number Placeholder 4"/>
          <p:cNvSpPr>
            <a:spLocks noGrp="1"/>
          </p:cNvSpPr>
          <p:nvPr>
            <p:ph type="sldNum" sz="quarter" idx="12"/>
          </p:nvPr>
        </p:nvSpPr>
        <p:spPr/>
        <p:txBody>
          <a:bodyPr/>
          <a:lstStyle/>
          <a:p>
            <a:fld id="{C51EAA63-D034-42AE-91FA-B13B9518C7BE}" type="slidenum">
              <a:rPr/>
              <a:pPr/>
              <a:t>‹#›</a:t>
            </a:fld>
            <a:endParaRPr/>
          </a:p>
        </p:txBody>
      </p:sp>
      <p:sp>
        <p:nvSpPr>
          <p:cNvPr id="6" name="Content Placeholder 2"/>
          <p:cNvSpPr>
            <a:spLocks noGrp="1"/>
          </p:cNvSpPr>
          <p:nvPr>
            <p:ph idx="1"/>
          </p:nvPr>
        </p:nvSpPr>
        <p:spPr>
          <a:xfrm>
            <a:off x="531151" y="1524000"/>
            <a:ext cx="11126522" cy="4648200"/>
          </a:xfrm>
        </p:spPr>
        <p:txBody>
          <a:bodyPr>
            <a:normAutofit/>
          </a:bodyPr>
          <a:lstStyle>
            <a:lvl1pPr marL="1828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1pPr>
            <a:lvl2pPr marL="6400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2pPr>
            <a:lvl3pPr marL="10972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3pPr>
            <a:lvl4pPr marL="15544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4pPr>
            <a:lvl5pPr marL="2011680" indent="-182880">
              <a:lnSpc>
                <a:spcPct val="90000"/>
              </a:lnSpc>
              <a:spcBef>
                <a:spcPts val="0"/>
              </a:spcBef>
              <a:buClr>
                <a:schemeClr val="bg2"/>
              </a:buClr>
              <a:buFont typeface="Arial" panose="020B0604020202020204" pitchFamily="34" charset="0"/>
              <a:buChar char="•"/>
              <a:defRPr sz="1800">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426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3D265-744D-4F8C-A86B-A5B53F14B0D6}" type="datetime1">
              <a:rPr lang="en-US" smtClean="0"/>
              <a:pPr/>
              <a:t>9/28/14</a:t>
            </a:fld>
            <a:endParaRP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608229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661" y="1524000"/>
            <a:ext cx="777240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8240" y="1524001"/>
            <a:ext cx="2971800"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C216A-5BF3-4B4A-AA09-367DB23952FA}" type="datetime1">
              <a:rPr lang="en-US" smtClean="0"/>
              <a:pPr/>
              <a:t>9/28/14</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457850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gray">
          <a:xfrm>
            <a:off x="531813" y="1524000"/>
            <a:ext cx="6095999" cy="4416725"/>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E2FA5-E451-48BD-84C5-AAF06D19CB12}" type="datetime1">
              <a:rPr lang="en-US" smtClean="0"/>
              <a:pPr/>
              <a:t>9/28/14</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3058274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4933-8490-48F1-856F-778E124FF883}" type="datetime1">
              <a:rPr lang="en-US" smtClean="0"/>
              <a:pPr/>
              <a:t>9/28/14</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246812" y="1524000"/>
            <a:ext cx="5413248" cy="347472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90898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bwMode="gray">
          <a:xfrm>
            <a:off x="531813"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F5346-BDDE-46E4-B222-C487F9E706DD}" type="datetime1">
              <a:rPr lang="en-US" smtClean="0"/>
              <a:pPr/>
              <a:t>9/28/14</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35705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5"/>
          </p:nvPr>
        </p:nvSpPr>
        <p:spPr bwMode="gray">
          <a:xfrm>
            <a:off x="8182292" y="1524000"/>
            <a:ext cx="3474720" cy="3048000"/>
          </a:xfrm>
          <a:solidFill>
            <a:schemeClr val="bg2"/>
          </a:solidFill>
        </p:spPr>
        <p:txBody>
          <a:bodyPr tIns="18288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279085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iOS Smartphone and Tablet: Horizontal">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717" y="1522826"/>
            <a:ext cx="6495366" cy="4567423"/>
          </a:xfrm>
          <a:prstGeom prst="rect">
            <a:avLst/>
          </a:prstGeom>
        </p:spPr>
      </p:pic>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770494" y="1827861"/>
            <a:ext cx="1840875" cy="3887139"/>
          </a:xfrm>
          <a:prstGeom prst="rect">
            <a:avLst/>
          </a:prstGeom>
        </p:spPr>
      </p:pic>
      <p:sp>
        <p:nvSpPr>
          <p:cNvPr id="3" name="Picture Placeholder 2"/>
          <p:cNvSpPr>
            <a:spLocks noGrp="1"/>
          </p:cNvSpPr>
          <p:nvPr>
            <p:ph type="pic" idx="1"/>
          </p:nvPr>
        </p:nvSpPr>
        <p:spPr bwMode="gray">
          <a:xfrm>
            <a:off x="1889122" y="2364583"/>
            <a:ext cx="161848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6A15AD86-CD0E-461B-AA18-D070A5CB2CAA}" type="datetime1">
              <a:rPr lang="en-US" smtClean="0"/>
              <a:pPr/>
              <a:t>9/28/14</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itle 3"/>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p14="http://schemas.microsoft.com/office/powerpoint/2010/main" val="7454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6012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6012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7595812" y="6556248"/>
            <a:ext cx="1226398" cy="182880"/>
          </a:xfrm>
        </p:spPr>
        <p:txBody>
          <a:bodyPr/>
          <a:lstStyle/>
          <a:p>
            <a:fld id="{7C7481E7-6827-45FD-8717-13B961EEBD99}" type="datetime1">
              <a:rPr lang="en-US" smtClean="0"/>
              <a:pPr/>
              <a:t>9/28/14</a:t>
            </a:fld>
            <a:endParaRPr/>
          </a:p>
        </p:txBody>
      </p:sp>
      <p:sp>
        <p:nvSpPr>
          <p:cNvPr id="13" name="Text Placeholder 12"/>
          <p:cNvSpPr>
            <a:spLocks noGrp="1"/>
          </p:cNvSpPr>
          <p:nvPr>
            <p:ph type="body" sz="quarter" idx="13" hasCustomPrompt="1"/>
          </p:nvPr>
        </p:nvSpPr>
        <p:spPr>
          <a:xfrm>
            <a:off x="531814" y="3429451"/>
            <a:ext cx="96012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1" name="TextBox 10"/>
          <p:cNvSpPr txBox="1"/>
          <p:nvPr userDrawn="1"/>
        </p:nvSpPr>
        <p:spPr>
          <a:xfrm>
            <a:off x="8541684" y="654616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a:t>
            </a:r>
            <a:r>
              <a:rPr sz="850" dirty="0" smtClean="0">
                <a:solidFill>
                  <a:schemeClr val="tx1"/>
                </a:solidFill>
              </a:rPr>
              <a:t>.</a:t>
            </a:r>
            <a:endParaRPr sz="850" dirty="0">
              <a:solidFill>
                <a:schemeClr val="tx1"/>
              </a:solidFill>
            </a:endParaRPr>
          </a:p>
        </p:txBody>
      </p:sp>
      <p:pic>
        <p:nvPicPr>
          <p:cNvPr id="12" name="Picture 11"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iOS Smartphone and Tablet: Vertical">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518"/>
          <a:stretch/>
        </p:blipFill>
        <p:spPr>
          <a:xfrm rot="5400000">
            <a:off x="5748377" y="1113567"/>
            <a:ext cx="6007047" cy="4567423"/>
          </a:xfrm>
          <a:prstGeom prst="rect">
            <a:avLst/>
          </a:prstGeom>
        </p:spPr>
      </p:pic>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smtClean="0"/>
              <a:pPr/>
              <a:t>9/28/14</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72063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A15AD86-CD0E-461B-AA18-D070A5CB2CAA}" type="datetime1">
              <a:rPr lang="en-US" smtClean="0"/>
              <a:pPr/>
              <a:t>9/28/14</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sp>
        <p:nvSpPr>
          <p:cNvPr id="4" name="Title 3"/>
          <p:cNvSpPr>
            <a:spLocks noGrp="1"/>
          </p:cNvSpPr>
          <p:nvPr>
            <p:ph type="title"/>
          </p:nvPr>
        </p:nvSpPr>
        <p:spPr/>
        <p:txBody>
          <a:bodyPr/>
          <a:lstStyle/>
          <a:p>
            <a:r>
              <a:rPr lang="en-US" smtClean="0"/>
              <a:t>Click to edit Master title style</a:t>
            </a:r>
            <a:endParaRPr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86728" y="2011145"/>
            <a:ext cx="1819656" cy="3522853"/>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241990" y="1585322"/>
            <a:ext cx="5829300" cy="4107283"/>
          </a:xfrm>
          <a:prstGeom prst="rect">
            <a:avLst/>
          </a:prstGeom>
        </p:spPr>
      </p:pic>
      <p:sp>
        <p:nvSpPr>
          <p:cNvPr id="12" name="Picture Placeholder 2"/>
          <p:cNvSpPr>
            <a:spLocks noGrp="1"/>
          </p:cNvSpPr>
          <p:nvPr>
            <p:ph type="pic" idx="1"/>
          </p:nvPr>
        </p:nvSpPr>
        <p:spPr bwMode="gray">
          <a:xfrm>
            <a:off x="1910171" y="2364583"/>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Picture Placeholder 2"/>
          <p:cNvSpPr>
            <a:spLocks noGrp="1"/>
          </p:cNvSpPr>
          <p:nvPr>
            <p:ph type="pic" idx="13"/>
          </p:nvPr>
        </p:nvSpPr>
        <p:spPr bwMode="gray">
          <a:xfrm>
            <a:off x="4532312" y="1975104"/>
            <a:ext cx="5248656" cy="3328416"/>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52049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smtClean="0"/>
              <a:pPr/>
              <a:t>9/28/14</a:t>
            </a:fld>
            <a:endParaRPr/>
          </a:p>
        </p:txBody>
      </p:sp>
      <p:sp>
        <p:nvSpPr>
          <p:cNvPr id="7" name="Slide Number Placeholder 6"/>
          <p:cNvSpPr>
            <a:spLocks noGrp="1"/>
          </p:cNvSpPr>
          <p:nvPr>
            <p:ph type="sldNum" sz="quarter" idx="12"/>
          </p:nvPr>
        </p:nvSpPr>
        <p:spPr/>
        <p:txBody>
          <a:bodyPr/>
          <a:lstStyle/>
          <a:p>
            <a:fld id="{C51EAA63-D034-42AE-91FA-B13B9518C7BE}" type="slidenum">
              <a:rPr/>
              <a:pPr/>
              <a:t>‹#›</a:t>
            </a:fld>
            <a:endParaRP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2901"/>
          <a:stretch/>
        </p:blipFill>
        <p:spPr>
          <a:xfrm rot="5400000">
            <a:off x="5891726" y="1502667"/>
            <a:ext cx="5674025" cy="4117325"/>
          </a:xfrm>
          <a:prstGeom prst="rect">
            <a:avLst/>
          </a:prstGeom>
        </p:spPr>
      </p:pic>
      <p:sp>
        <p:nvSpPr>
          <p:cNvPr id="12" name="Picture Placeholder 2"/>
          <p:cNvSpPr>
            <a:spLocks noGrp="1"/>
          </p:cNvSpPr>
          <p:nvPr>
            <p:ph type="pic" idx="13"/>
          </p:nvPr>
        </p:nvSpPr>
        <p:spPr bwMode="gray">
          <a:xfrm>
            <a:off x="7061703" y="1013144"/>
            <a:ext cx="3313567" cy="5252348"/>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pic>
        <p:nvPicPr>
          <p:cNvPr id="15" name="Picture 14" descr="Photos, screen captures, graphics can be inserted in a white mobile phone and tablet"/>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9956" y="2096382"/>
            <a:ext cx="1819656" cy="3522853"/>
          </a:xfrm>
          <a:prstGeom prst="rect">
            <a:avLst/>
          </a:prstGeom>
        </p:spPr>
      </p:pic>
      <p:sp>
        <p:nvSpPr>
          <p:cNvPr id="16" name="Picture Placeholder 2"/>
          <p:cNvSpPr>
            <a:spLocks noGrp="1"/>
          </p:cNvSpPr>
          <p:nvPr>
            <p:ph type="pic" idx="1"/>
          </p:nvPr>
        </p:nvSpPr>
        <p:spPr bwMode="gray">
          <a:xfrm>
            <a:off x="4093399" y="2449820"/>
            <a:ext cx="1572768" cy="2833684"/>
          </a:xfrm>
          <a:solidFill>
            <a:schemeClr val="bg2"/>
          </a:solidFill>
          <a:ln w="12700">
            <a:solidFill>
              <a:schemeClr val="bg2"/>
            </a:solidFill>
          </a:ln>
        </p:spPr>
        <p:txBody>
          <a:bodyPr tIns="18288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6778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Metric with Picture">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userDrawn="1"/>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23" name="Group 22"/>
          <p:cNvGrpSpPr/>
          <p:nvPr userDrawn="1"/>
        </p:nvGrpSpPr>
        <p:grpSpPr>
          <a:xfrm>
            <a:off x="0" y="0"/>
            <a:ext cx="12189398" cy="6858000"/>
            <a:chOff x="0" y="0"/>
            <a:chExt cx="12189398" cy="6858000"/>
          </a:xfrm>
        </p:grpSpPr>
        <p:sp>
          <p:nvSpPr>
            <p:cNvPr id="24" name="Rectangle 23"/>
            <p:cNvSpPr/>
            <p:nvPr/>
          </p:nvSpPr>
          <p:spPr bwMode="gray">
            <a:xfrm>
              <a:off x="0" y="0"/>
              <a:ext cx="19396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5" name="Rectangle 24"/>
            <p:cNvSpPr/>
            <p:nvPr/>
          </p:nvSpPr>
          <p:spPr bwMode="gray">
            <a:xfrm>
              <a:off x="11995438" y="0"/>
              <a:ext cx="1939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6" name="Rectangle 25"/>
            <p:cNvSpPr/>
            <p:nvPr/>
          </p:nvSpPr>
          <p:spPr bwMode="gray">
            <a:xfrm>
              <a:off x="0"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27" name="Rectangle 26"/>
            <p:cNvSpPr/>
            <p:nvPr/>
          </p:nvSpPr>
          <p:spPr bwMode="gray">
            <a:xfrm>
              <a:off x="0"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smtClean="0"/>
              <a:t>XX</a:t>
            </a:r>
            <a:endParaRPr lang="en-US" dirty="0"/>
          </a:p>
        </p:txBody>
      </p:sp>
      <p:sp>
        <p:nvSpPr>
          <p:cNvPr id="2" name="Date Placeholder 1"/>
          <p:cNvSpPr>
            <a:spLocks noGrp="1"/>
          </p:cNvSpPr>
          <p:nvPr>
            <p:ph type="dt" sz="half" idx="14"/>
          </p:nvPr>
        </p:nvSpPr>
        <p:spPr>
          <a:xfrm>
            <a:off x="6952972" y="6566328"/>
            <a:ext cx="1226398" cy="182880"/>
          </a:xfrm>
        </p:spPr>
        <p:txBody>
          <a:bodyPr/>
          <a:lstStyle>
            <a:lvl1pPr>
              <a:defRPr>
                <a:solidFill>
                  <a:schemeClr val="bg1"/>
                </a:solidFill>
              </a:defRPr>
            </a:lvl1pPr>
          </a:lstStyle>
          <a:p>
            <a:fld id="{1EE11BFD-AD4C-4A98-9D38-1958507EA4E5}" type="datetime1">
              <a:rPr lang="en-US" smtClean="0"/>
              <a:pPr/>
              <a:t>9/28/14</a:t>
            </a:fld>
            <a:endParaRPr lang="en-US"/>
          </a:p>
        </p:txBody>
      </p:sp>
      <p:sp>
        <p:nvSpPr>
          <p:cNvPr id="9" name="Slide Number Placeholder 8"/>
          <p:cNvSpPr>
            <a:spLocks noGrp="1"/>
          </p:cNvSpPr>
          <p:nvPr>
            <p:ph type="sldNum" sz="quarter" idx="16"/>
          </p:nvPr>
        </p:nvSpPr>
        <p:spPr/>
        <p:txBody>
          <a:bodyPr/>
          <a:lstStyle>
            <a:lvl1pPr>
              <a:defRPr>
                <a:solidFill>
                  <a:schemeClr val="bg1"/>
                </a:solidFill>
              </a:defRPr>
            </a:lvl1pPr>
          </a:lstStyle>
          <a:p>
            <a:fld id="{C51EAA63-D034-42AE-91FA-B13B9518C7BE}" type="slidenum">
              <a:rPr lang="en-US" smtClean="0"/>
              <a:pPr/>
              <a:t>‹#›</a:t>
            </a:fld>
            <a:endParaRPr lang="en-US"/>
          </a:p>
        </p:txBody>
      </p:sp>
      <p:sp>
        <p:nvSpPr>
          <p:cNvPr id="16" name="TextBox 15"/>
          <p:cNvSpPr txBox="1"/>
          <p:nvPr userDrawn="1"/>
        </p:nvSpPr>
        <p:spPr>
          <a:xfrm>
            <a:off x="8261396" y="6579988"/>
            <a:ext cx="2903297" cy="138537"/>
          </a:xfrm>
          <a:prstGeom prst="rect">
            <a:avLst/>
          </a:prstGeom>
          <a:noFill/>
        </p:spPr>
        <p:txBody>
          <a:bodyPr vert="horz" wrap="none" lIns="0" tIns="0" rIns="0" bIns="0" rtlCol="0" anchor="ctr" anchorCtr="0">
            <a:noAutofit/>
          </a:bodyPr>
          <a:lstStyle/>
          <a:p>
            <a:pPr algn="r"/>
            <a:r>
              <a:rPr sz="850" dirty="0">
                <a:solidFill>
                  <a:schemeClr val="bg1"/>
                </a:solidFill>
              </a:rPr>
              <a:t>Copyright © </a:t>
            </a:r>
            <a:r>
              <a:rPr sz="850" dirty="0" smtClean="0">
                <a:solidFill>
                  <a:schemeClr val="bg1"/>
                </a:solidFill>
              </a:rPr>
              <a:t>2014</a:t>
            </a:r>
            <a:r>
              <a:rPr lang="en-US" sz="850" dirty="0" smtClean="0">
                <a:solidFill>
                  <a:schemeClr val="bg1"/>
                </a:solidFill>
              </a:rPr>
              <a:t>,</a:t>
            </a:r>
            <a:r>
              <a:rPr sz="850" dirty="0" smtClean="0">
                <a:solidFill>
                  <a:schemeClr val="bg1"/>
                </a:solidFill>
              </a:rPr>
              <a:t> </a:t>
            </a:r>
            <a:r>
              <a:rPr sz="850" dirty="0">
                <a:solidFill>
                  <a:schemeClr val="bg1"/>
                </a:solidFill>
              </a:rPr>
              <a:t>Oracle and/or its affiliates. All rights reserved</a:t>
            </a:r>
            <a:r>
              <a:rPr sz="850" dirty="0" smtClean="0">
                <a:solidFill>
                  <a:schemeClr val="bg1"/>
                </a:solidFill>
              </a:rPr>
              <a:t>.</a:t>
            </a:r>
            <a:endParaRPr sz="850" dirty="0">
              <a:solidFill>
                <a:schemeClr val="bg1"/>
              </a:solidFill>
            </a:endParaRPr>
          </a:p>
        </p:txBody>
      </p:sp>
      <p:pic>
        <p:nvPicPr>
          <p:cNvPr id="15" name="Picture 14"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56FF2-64EC-4614-951E-8B8E4681BF2B}" type="datetime1">
              <a:rPr lang="en-US" smtClean="0"/>
              <a:pPr/>
              <a:t>9/28/14</a:t>
            </a:fld>
            <a:endParaRP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59788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051CE8-BCD3-4683-83D4-D0AC55C5EB15}" type="datetime1">
              <a:rPr lang="en-US" smtClean="0"/>
              <a:pPr/>
              <a:t>9/28/14</a:t>
            </a:fld>
            <a:endParaRP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a:latin typeface="+mj-lt"/>
              </a:rPr>
              <a:t>Safe Harbor</a:t>
            </a:r>
            <a:r>
              <a:rPr sz="3200" baseline="0">
                <a:latin typeface="+mj-lt"/>
              </a:rPr>
              <a:t> Statement</a:t>
            </a:r>
            <a:endParaRPr sz="320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Tree>
    <p:extLst>
      <p:ext uri="{BB962C8B-B14F-4D97-AF65-F5344CB8AC3E}">
        <p14:creationId xmlns:p14="http://schemas.microsoft.com/office/powerpoint/2010/main" val="235887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pic>
        <p:nvPicPr>
          <p:cNvPr id="6" name="Picture 5" descr="&quot;Hardware and Software Engineered to work together&quot; tagline in red and black"/>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820860" y="2313432"/>
            <a:ext cx="6547104" cy="1832339"/>
          </a:xfrm>
          <a:prstGeom prst="rect">
            <a:avLst/>
          </a:prstGeom>
        </p:spPr>
      </p:pic>
      <p:sp>
        <p:nvSpPr>
          <p:cNvPr id="2" name="Date Placeholder 1"/>
          <p:cNvSpPr>
            <a:spLocks noGrp="1"/>
          </p:cNvSpPr>
          <p:nvPr>
            <p:ph type="dt" sz="half" idx="10"/>
          </p:nvPr>
        </p:nvSpPr>
        <p:spPr/>
        <p:txBody>
          <a:bodyPr/>
          <a:lstStyle/>
          <a:p>
            <a:fld id="{56A9802F-4D43-4C32-8177-0644B387545A}" type="datetime1">
              <a:rPr lang="en-US" smtClean="0"/>
              <a:pPr/>
              <a:t>9/28/14</a:t>
            </a:fld>
            <a:endParaRPr/>
          </a:p>
        </p:txBody>
      </p:sp>
      <p:sp>
        <p:nvSpPr>
          <p:cNvPr id="4" name="Slide Number Placeholder 3"/>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37091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Oracle Signature">
    <p:spTree>
      <p:nvGrpSpPr>
        <p:cNvPr id="1" name=""/>
        <p:cNvGrpSpPr/>
        <p:nvPr/>
      </p:nvGrpSpPr>
      <p:grpSpPr>
        <a:xfrm>
          <a:off x="0" y="0"/>
          <a:ext cx="0" cy="0"/>
          <a:chOff x="0" y="0"/>
          <a:chExt cx="0" cy="0"/>
        </a:xfrm>
      </p:grpSpPr>
      <p:pic>
        <p:nvPicPr>
          <p:cNvPr id="6" name="Picture 5" descr="Oracle Signature in red on white background. Light blue frame around perimete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03904" y="2808154"/>
            <a:ext cx="4581144" cy="641359"/>
          </a:xfrm>
          <a:prstGeom prst="rect">
            <a:avLst/>
          </a:prstGeom>
        </p:spPr>
      </p:pic>
      <p:grpSp>
        <p:nvGrpSpPr>
          <p:cNvPr id="12" name="Group 11"/>
          <p:cNvGrpSpPr/>
          <p:nvPr userDrawn="1"/>
        </p:nvGrpSpPr>
        <p:grpSpPr>
          <a:xfrm>
            <a:off x="0" y="0"/>
            <a:ext cx="12189398" cy="6858000"/>
            <a:chOff x="0" y="0"/>
            <a:chExt cx="12189398" cy="6858000"/>
          </a:xfrm>
        </p:grpSpPr>
        <p:sp>
          <p:nvSpPr>
            <p:cNvPr id="13" name="Rectangle 12"/>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6" name="Rectangle 15"/>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343664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Java-Oracle Cobrand Logo">
    <p:bg bwMode="auto">
      <p:bgRef idx="1001">
        <a:schemeClr val="bg1"/>
      </p:bgRef>
    </p:bg>
    <p:spTree>
      <p:nvGrpSpPr>
        <p:cNvPr id="1" name=""/>
        <p:cNvGrpSpPr/>
        <p:nvPr/>
      </p:nvGrpSpPr>
      <p:grpSpPr>
        <a:xfrm>
          <a:off x="0" y="0"/>
          <a:ext cx="0" cy="0"/>
          <a:chOff x="0" y="0"/>
          <a:chExt cx="0" cy="0"/>
        </a:xfrm>
      </p:grpSpPr>
      <p:pic>
        <p:nvPicPr>
          <p:cNvPr id="4" name="Picture 3" descr="Horizontal Java-Oracle co-branded logo in white on blue staging background. Light blue frame around perimete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white">
          <a:xfrm>
            <a:off x="111124" y="63403"/>
            <a:ext cx="11966576" cy="6731196"/>
          </a:xfrm>
          <a:prstGeom prst="rect">
            <a:avLst/>
          </a:prstGeom>
        </p:spPr>
      </p:pic>
      <p:grpSp>
        <p:nvGrpSpPr>
          <p:cNvPr id="10" name="Group 9"/>
          <p:cNvGrpSpPr/>
          <p:nvPr userDrawn="1"/>
        </p:nvGrpSpPr>
        <p:grpSpPr>
          <a:xfrm>
            <a:off x="0" y="0"/>
            <a:ext cx="12189398" cy="6858000"/>
            <a:chOff x="0" y="0"/>
            <a:chExt cx="12189398" cy="6858000"/>
          </a:xfrm>
        </p:grpSpPr>
        <p:sp>
          <p:nvSpPr>
            <p:cNvPr id="12" name="Rectangle 11"/>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3" name="Rectangle 12"/>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4" name="Rectangle 13"/>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5" name="Rectangle 14"/>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pic>
        <p:nvPicPr>
          <p:cNvPr id="9" name="Picture 8" descr="java-oracle-cobrand-logo-ppt-2.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89212" y="1570252"/>
            <a:ext cx="6781588" cy="2546850"/>
          </a:xfrm>
          <a:prstGeom prst="rect">
            <a:avLst/>
          </a:prstGeom>
        </p:spPr>
      </p:pic>
    </p:spTree>
    <p:extLst>
      <p:ext uri="{BB962C8B-B14F-4D97-AF65-F5344CB8AC3E}">
        <p14:creationId xmlns:p14="http://schemas.microsoft.com/office/powerpoint/2010/main" val="1065755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E11BFD-AD4C-4A98-9D38-1958507EA4E5}" type="datetime1">
              <a:rPr lang="en-US" smtClean="0"/>
              <a:pPr/>
              <a:t>9/28/14</a:t>
            </a:fld>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val="386218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with Picture and Logo">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7404025" y="6566328"/>
            <a:ext cx="1226398" cy="182880"/>
          </a:xfrm>
        </p:spPr>
        <p:txBody>
          <a:bodyPr/>
          <a:lstStyle/>
          <a:p>
            <a:fld id="{585FCE51-BA3E-43B9-8C27-47617E4B4FE5}" type="datetime1">
              <a:rPr lang="en-US" smtClean="0"/>
              <a:pPr/>
              <a:t>9/28/14</a:t>
            </a:fld>
            <a:endParaRPr dirty="0"/>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6" name="TextBox 15"/>
          <p:cNvSpPr txBox="1"/>
          <p:nvPr userDrawn="1"/>
        </p:nvSpPr>
        <p:spPr>
          <a:xfrm>
            <a:off x="8344128" y="656811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25589805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D3D3DC0-E8DA-4DFB-93A6-6089D43271B1}" type="datetime1">
              <a:rPr lang="en-US" smtClean="0"/>
              <a:pPr/>
              <a:t>9/28/14</a:t>
            </a:fld>
            <a:endParaRP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2173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with Picture and 2 Logos">
    <p:bg bwMode="ltGray">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531814" y="739775"/>
            <a:ext cx="9144000" cy="1470025"/>
          </a:xfrm>
        </p:spPr>
        <p:txBody>
          <a:bodyPr/>
          <a:lstStyle>
            <a:lvl1pPr>
              <a:lnSpc>
                <a:spcPct val="80000"/>
              </a:lnSpc>
              <a:defRPr sz="4800"/>
            </a:lvl1pPr>
          </a:lstStyle>
          <a:p>
            <a:r>
              <a:rPr lang="en-US" smtClean="0"/>
              <a:t>Click to edit Master title style</a:t>
            </a:r>
            <a:endParaRPr/>
          </a:p>
        </p:txBody>
      </p:sp>
      <p:sp>
        <p:nvSpPr>
          <p:cNvPr id="3" name="Subtitle 2"/>
          <p:cNvSpPr>
            <a:spLocks noGrp="1"/>
          </p:cNvSpPr>
          <p:nvPr>
            <p:ph type="subTitle" idx="1"/>
          </p:nvPr>
        </p:nvSpPr>
        <p:spPr>
          <a:xfrm>
            <a:off x="531762" y="2286000"/>
            <a:ext cx="9144000"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7475244" y="6578198"/>
            <a:ext cx="1226398" cy="182880"/>
          </a:xfrm>
        </p:spPr>
        <p:txBody>
          <a:bodyPr/>
          <a:lstStyle/>
          <a:p>
            <a:fld id="{585FCE51-BA3E-43B9-8C27-47617E4B4FE5}" type="datetime1">
              <a:rPr lang="en-US" smtClean="0"/>
              <a:pPr/>
              <a:t>9/28/14</a:t>
            </a:fld>
            <a:endParaRPr dirty="0"/>
          </a:p>
        </p:txBody>
      </p:sp>
      <p:sp>
        <p:nvSpPr>
          <p:cNvPr id="13" name="Text Placeholder 12"/>
          <p:cNvSpPr>
            <a:spLocks noGrp="1"/>
          </p:cNvSpPr>
          <p:nvPr>
            <p:ph type="body" sz="quarter" idx="13" hasCustomPrompt="1"/>
          </p:nvPr>
        </p:nvSpPr>
        <p:spPr>
          <a:xfrm>
            <a:off x="531814" y="3429451"/>
            <a:ext cx="9144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a:t>Click to add text</a:t>
            </a:r>
          </a:p>
        </p:txBody>
      </p:sp>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7" name="TextBox 16"/>
          <p:cNvSpPr txBox="1"/>
          <p:nvPr userDrawn="1"/>
        </p:nvSpPr>
        <p:spPr>
          <a:xfrm>
            <a:off x="8462827" y="6579989"/>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p>
        </p:txBody>
      </p:sp>
      <p:pic>
        <p:nvPicPr>
          <p:cNvPr id="14" name="Picture 13" descr="Horizontal JavaOne-Oracle co-branded logo in white on blue staging background."/>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4070003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1EE11BFD-AD4C-4A98-9D38-1958507EA4E5}" type="datetime1">
              <a:rPr lang="en-US" smtClean="0"/>
              <a:pPr/>
              <a:t>9/28/14</a:t>
            </a:fld>
            <a:endParaRPr lang="en-US"/>
          </a:p>
        </p:txBody>
      </p:sp>
      <p:sp>
        <p:nvSpPr>
          <p:cNvPr id="9" name="Slide Number Placeholder 8"/>
          <p:cNvSpPr>
            <a:spLocks noGrp="1"/>
          </p:cNvSpPr>
          <p:nvPr>
            <p:ph type="sldNum" sz="quarter" idx="12"/>
          </p:nvPr>
        </p:nvSpPr>
        <p:spPr/>
        <p:txBody>
          <a:bodyPr/>
          <a:lstStyle/>
          <a:p>
            <a:fld id="{C51EAA63-D034-42AE-91FA-B13B9518C7BE}" type="slidenum">
              <a:rPr lang="en-US" smtClean="0"/>
              <a:pPr/>
              <a:t>‹#›</a:t>
            </a:fld>
            <a:endParaRPr lang="en-US"/>
          </a:p>
        </p:txBody>
      </p:sp>
    </p:spTree>
    <p:extLst>
      <p:ext uri="{BB962C8B-B14F-4D97-AF65-F5344CB8AC3E}">
        <p14:creationId xmlns:p14="http://schemas.microsoft.com/office/powerpoint/2010/main" val="20752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248A2DF-98E5-4437-B842-E0DCD9A6A408}" type="datetime1">
              <a:rPr lang="en-US" smtClean="0"/>
              <a:pPr/>
              <a:t>9/28/14</a:t>
            </a:fld>
            <a:endParaRP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Tree>
    <p:extLst>
      <p:ext uri="{BB962C8B-B14F-4D97-AF65-F5344CB8AC3E}">
        <p14:creationId xmlns:p14="http://schemas.microsoft.com/office/powerpoint/2010/main" val="337176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4" name="Date Placeholder 3"/>
          <p:cNvSpPr>
            <a:spLocks noGrp="1"/>
          </p:cNvSpPr>
          <p:nvPr>
            <p:ph type="dt" sz="half" idx="10"/>
          </p:nvPr>
        </p:nvSpPr>
        <p:spPr/>
        <p:txBody>
          <a:bodyPr/>
          <a:lstStyle/>
          <a:p>
            <a:fld id="{CECCD66E-6DF0-4B16-8ACA-D0D93A7B1DC8}" type="datetime1">
              <a:rPr lang="en-US" smtClean="0"/>
              <a:pPr/>
              <a:t>9/28/14</a:t>
            </a:fld>
            <a:endParaRP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681229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35900-9CAD-4F88-ADA2-63803E0474C8}" type="datetime1">
              <a:rPr lang="en-US" smtClean="0"/>
              <a:pPr/>
              <a:t>9/28/14</a:t>
            </a:fld>
            <a:endParaRPr/>
          </a:p>
        </p:txBody>
      </p:sp>
      <p:sp>
        <p:nvSpPr>
          <p:cNvPr id="6" name="Slide Number Placeholder 5"/>
          <p:cNvSpPr>
            <a:spLocks noGrp="1"/>
          </p:cNvSpPr>
          <p:nvPr>
            <p:ph type="sldNum" sz="quarter" idx="12"/>
          </p:nvPr>
        </p:nvSpPr>
        <p:spPr/>
        <p:txBody>
          <a:bodyPr/>
          <a:lstStyle/>
          <a:p>
            <a:fld id="{C51EAA63-D034-42AE-91FA-B13B9518C7BE}" type="slidenum">
              <a:rPr/>
              <a:pPr/>
              <a:t>‹#›</a:t>
            </a:fld>
            <a:endParaRPr/>
          </a:p>
        </p:txBody>
      </p:sp>
    </p:spTree>
    <p:extLst>
      <p:ext uri="{BB962C8B-B14F-4D97-AF65-F5344CB8AC3E}">
        <p14:creationId xmlns:p14="http://schemas.microsoft.com/office/powerpoint/2010/main" val="151385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theme" Target="../theme/theme1.xml"/><Relationship Id="rId4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9398" cy="6858000"/>
            <a:chOff x="0" y="0"/>
            <a:chExt cx="12189398" cy="6858000"/>
          </a:xfrm>
        </p:grpSpPr>
        <p:sp>
          <p:nvSpPr>
            <p:cNvPr id="8" name="Rectangle 7"/>
            <p:cNvSpPr/>
            <p:nvPr/>
          </p:nvSpPr>
          <p:spPr bwMode="gray">
            <a:xfrm>
              <a:off x="0" y="0"/>
              <a:ext cx="193962"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9" name="Rectangle 8"/>
            <p:cNvSpPr/>
            <p:nvPr/>
          </p:nvSpPr>
          <p:spPr bwMode="gray">
            <a:xfrm>
              <a:off x="11995438" y="0"/>
              <a:ext cx="19396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Rectangle 9"/>
            <p:cNvSpPr/>
            <p:nvPr/>
          </p:nvSpPr>
          <p:spPr bwMode="gray">
            <a:xfrm>
              <a:off x="0"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p:cNvSpPr/>
            <p:nvPr/>
          </p:nvSpPr>
          <p:spPr bwMode="gray">
            <a:xfrm>
              <a:off x="0"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7071670" y="6566328"/>
            <a:ext cx="1226398"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1EE11BFD-AD4C-4A98-9D38-1958507EA4E5}" type="datetime1">
              <a:rPr lang="en-US" smtClean="0"/>
              <a:pPr/>
              <a:t>9/28/14</a:t>
            </a:fld>
            <a:endParaRPr lang="en-US"/>
          </a:p>
        </p:txBody>
      </p:sp>
      <p:sp>
        <p:nvSpPr>
          <p:cNvPr id="6" name="Slide Number Placeholder 5"/>
          <p:cNvSpPr>
            <a:spLocks noGrp="1"/>
          </p:cNvSpPr>
          <p:nvPr>
            <p:ph type="sldNum" sz="quarter" idx="4"/>
          </p:nvPr>
        </p:nvSpPr>
        <p:spPr>
          <a:xfrm>
            <a:off x="11276011" y="6556248"/>
            <a:ext cx="381661" cy="182880"/>
          </a:xfrm>
          <a:prstGeom prst="rect">
            <a:avLst/>
          </a:prstGeom>
        </p:spPr>
        <p:txBody>
          <a:bodyPr vert="horz" wrap="none" lIns="0" tIns="0" rIns="0" bIns="0" rtlCol="0" anchor="ctr" anchorCtr="0">
            <a:noAutofit/>
          </a:bodyPr>
          <a:lstStyle>
            <a:lvl1pPr algn="r">
              <a:defRPr sz="850">
                <a:solidFill>
                  <a:schemeClr val="tx1"/>
                </a:solidFill>
              </a:defRPr>
            </a:lvl1pPr>
          </a:lstStyle>
          <a:p>
            <a:fld id="{C51EAA63-D034-42AE-91FA-B13B9518C7BE}" type="slidenum">
              <a:rPr lang="en-US" smtClean="0"/>
              <a:pPr/>
              <a:t>‹#›</a:t>
            </a:fld>
            <a:endParaRPr lang="en-US"/>
          </a:p>
        </p:txBody>
      </p:sp>
      <p:sp>
        <p:nvSpPr>
          <p:cNvPr id="14" name="TextBox 13"/>
          <p:cNvSpPr txBox="1"/>
          <p:nvPr/>
        </p:nvSpPr>
        <p:spPr>
          <a:xfrm>
            <a:off x="8017542" y="6556248"/>
            <a:ext cx="3200400" cy="182880"/>
          </a:xfrm>
          <a:prstGeom prst="rect">
            <a:avLst/>
          </a:prstGeom>
          <a:noFill/>
        </p:spPr>
        <p:txBody>
          <a:bodyPr vert="horz" wrap="none" lIns="0" tIns="0" rIns="0" bIns="0" rtlCol="0" anchor="ctr" anchorCtr="0">
            <a:noAutofit/>
          </a:bodyPr>
          <a:lstStyle/>
          <a:p>
            <a:pPr algn="r"/>
            <a:r>
              <a:rPr sz="850" dirty="0">
                <a:solidFill>
                  <a:schemeClr val="tx1"/>
                </a:solidFill>
              </a:rPr>
              <a:t>Copyright © </a:t>
            </a:r>
            <a:r>
              <a:rPr sz="850" dirty="0" smtClean="0">
                <a:solidFill>
                  <a:schemeClr val="tx1"/>
                </a:solidFill>
              </a:rPr>
              <a:t>2014</a:t>
            </a:r>
            <a:r>
              <a:rPr lang="en-US" sz="850" dirty="0" smtClean="0">
                <a:solidFill>
                  <a:schemeClr val="tx1"/>
                </a:solidFill>
              </a:rPr>
              <a:t>,</a:t>
            </a:r>
            <a:r>
              <a:rPr sz="850" dirty="0" smtClean="0">
                <a:solidFill>
                  <a:schemeClr val="tx1"/>
                </a:solidFill>
              </a:rPr>
              <a:t> </a:t>
            </a:r>
            <a:r>
              <a:rPr sz="850" dirty="0">
                <a:solidFill>
                  <a:schemeClr val="tx1"/>
                </a:solidFill>
              </a:rPr>
              <a:t>Oracle and/or its affiliates. All rights reserved.  </a:t>
            </a:r>
          </a:p>
        </p:txBody>
      </p:sp>
      <p:pic>
        <p:nvPicPr>
          <p:cNvPr id="17" name="Picture 16" descr="Horizontal JavaOne-Oracle co-branded logo in white on blue staging background."/>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530352" y="6263640"/>
            <a:ext cx="1889615" cy="594360"/>
          </a:xfrm>
          <a:prstGeom prst="rect">
            <a:avLst/>
          </a:prstGeom>
        </p:spPr>
      </p:pic>
    </p:spTree>
    <p:extLst>
      <p:ext uri="{BB962C8B-B14F-4D97-AF65-F5344CB8AC3E}">
        <p14:creationId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64" r:id="rId4"/>
    <p:sldLayoutId id="2147483692" r:id="rId5"/>
    <p:sldLayoutId id="2147483650" r:id="rId6"/>
    <p:sldLayoutId id="2147483663" r:id="rId7"/>
    <p:sldLayoutId id="2147483686" r:id="rId8"/>
    <p:sldLayoutId id="2147483651" r:id="rId9"/>
    <p:sldLayoutId id="2147483665" r:id="rId10"/>
    <p:sldLayoutId id="2147483669" r:id="rId11"/>
    <p:sldLayoutId id="2147483689"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93" r:id="rId23"/>
    <p:sldLayoutId id="2147483655" r:id="rId24"/>
    <p:sldLayoutId id="2147483656" r:id="rId25"/>
    <p:sldLayoutId id="2147483657" r:id="rId26"/>
    <p:sldLayoutId id="2147483673" r:id="rId27"/>
    <p:sldLayoutId id="2147483674" r:id="rId28"/>
    <p:sldLayoutId id="2147483682" r:id="rId29"/>
    <p:sldLayoutId id="2147483684" r:id="rId30"/>
    <p:sldLayoutId id="2147483690" r:id="rId31"/>
    <p:sldLayoutId id="2147483691" r:id="rId32"/>
    <p:sldLayoutId id="2147483668" r:id="rId33"/>
    <p:sldLayoutId id="2147483675" r:id="rId34"/>
    <p:sldLayoutId id="2147483676" r:id="rId35"/>
    <p:sldLayoutId id="2147483667" r:id="rId36"/>
    <p:sldLayoutId id="2147483694" r:id="rId37"/>
    <p:sldLayoutId id="2147483661" r:id="rId38"/>
    <p:sldLayoutId id="2147483687" r:id="rId39"/>
    <p:sldLayoutId id="2147483659"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4" Type="http://schemas.microsoft.com/office/2007/relationships/hdphoto" Target="../media/hdphoto2.wdp"/><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4" Type="http://schemas.microsoft.com/office/2007/relationships/hdphoto" Target="../media/hdphoto3.wdp"/><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 Id="rId3"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jpeg"/><Relationship Id="rId3" Type="http://schemas.microsoft.com/office/2007/relationships/hdphoto" Target="../media/hdphoto4.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 Id="rId3" Type="http://schemas.microsoft.com/office/2007/relationships/hdphoto" Target="../media/hdphoto5.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4" Type="http://schemas.microsoft.com/office/2007/relationships/hdphoto" Target="../media/hdphoto6.wdp"/><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3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3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 Id="rId3"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4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3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39.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4" Type="http://schemas.microsoft.com/office/2007/relationships/hdphoto" Target="../media/hdphoto1.wdp"/><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16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1EAA63-D034-42AE-91FA-B13B9518C7BE}" type="slidenum">
              <a:rPr lang="en-US" smtClean="0"/>
              <a:pPr/>
              <a:t>10</a:t>
            </a:fld>
            <a:endParaRPr lang="en-US"/>
          </a:p>
        </p:txBody>
      </p:sp>
      <p:sp>
        <p:nvSpPr>
          <p:cNvPr id="2" name="Title 1"/>
          <p:cNvSpPr>
            <a:spLocks noGrp="1"/>
          </p:cNvSpPr>
          <p:nvPr>
            <p:ph type="title"/>
          </p:nvPr>
        </p:nvSpPr>
        <p:spPr>
          <a:xfrm>
            <a:off x="444660" y="2500706"/>
            <a:ext cx="5606175" cy="1371899"/>
          </a:xfrm>
        </p:spPr>
        <p:txBody>
          <a:bodyPr/>
          <a:lstStyle/>
          <a:p>
            <a:r>
              <a:rPr lang="en-US" dirty="0" smtClean="0"/>
              <a:t>Security Remediation</a:t>
            </a:r>
            <a:endParaRPr lang="en-US" dirty="0"/>
          </a:p>
        </p:txBody>
      </p:sp>
      <p:sp>
        <p:nvSpPr>
          <p:cNvPr id="3" name="Text Placeholder 2"/>
          <p:cNvSpPr>
            <a:spLocks noGrp="1"/>
          </p:cNvSpPr>
          <p:nvPr>
            <p:ph type="body" idx="1"/>
          </p:nvPr>
        </p:nvSpPr>
        <p:spPr>
          <a:xfrm>
            <a:off x="444660" y="3938980"/>
            <a:ext cx="5606175" cy="914599"/>
          </a:xfrm>
        </p:spPr>
        <p:txBody>
          <a:bodyPr/>
          <a:lstStyle/>
          <a:p>
            <a:r>
              <a:rPr lang="en-US" dirty="0" smtClean="0"/>
              <a:t>Progress on security bugs over the past year…</a:t>
            </a:r>
            <a:endParaRPr lang="en-US" dirty="0"/>
          </a:p>
          <a:p>
            <a:endParaRPr lang="en-US" dirty="0"/>
          </a:p>
        </p:txBody>
      </p:sp>
      <p:pic>
        <p:nvPicPr>
          <p:cNvPr id="5" name="Picture 4" descr="IMG_0037.jpg"/>
          <p:cNvPicPr>
            <a:picLocks noChangeAspect="1"/>
          </p:cNvPicPr>
          <p:nvPr/>
        </p:nvPicPr>
        <p:blipFill>
          <a:blip r:embed="rId3">
            <a:alphaModFix/>
            <a:extLst>
              <a:ext uri="{BEBA8EAE-BF5A-486C-A8C5-ECC9F3942E4B}">
                <a14:imgProps xmlns:a14="http://schemas.microsoft.com/office/drawing/2010/main">
                  <a14:imgLayer r:embed="rId4">
                    <a14:imgEffect>
                      <a14:sharpenSoften amount="-22000"/>
                    </a14:imgEffect>
                  </a14:imgLayer>
                </a14:imgProps>
              </a:ext>
              <a:ext uri="{28A0092B-C50C-407E-A947-70E740481C1C}">
                <a14:useLocalDpi xmlns:a14="http://schemas.microsoft.com/office/drawing/2010/main" val="0"/>
              </a:ext>
            </a:extLst>
          </a:blip>
          <a:stretch>
            <a:fillRect/>
          </a:stretch>
        </p:blipFill>
        <p:spPr>
          <a:xfrm>
            <a:off x="5816600" y="203200"/>
            <a:ext cx="6159500" cy="6159500"/>
          </a:xfrm>
          <a:prstGeom prst="rect">
            <a:avLst/>
          </a:prstGeom>
        </p:spPr>
      </p:pic>
    </p:spTree>
    <p:extLst>
      <p:ext uri="{BB962C8B-B14F-4D97-AF65-F5344CB8AC3E}">
        <p14:creationId xmlns:p14="http://schemas.microsoft.com/office/powerpoint/2010/main" val="379952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Remediation at Oracle</a:t>
            </a:r>
            <a:endParaRPr lang="en-US" dirty="0"/>
          </a:p>
        </p:txBody>
      </p:sp>
      <p:sp>
        <p:nvSpPr>
          <p:cNvPr id="7" name="Rectangle 6"/>
          <p:cNvSpPr/>
          <p:nvPr/>
        </p:nvSpPr>
        <p:spPr bwMode="gray">
          <a:xfrm>
            <a:off x="477808" y="1873650"/>
            <a:ext cx="11278789" cy="4199995"/>
          </a:xfrm>
          <a:prstGeom prst="rect">
            <a:avLst/>
          </a:prstGeom>
          <a:gradFill flip="none" rotWithShape="1">
            <a:gsLst>
              <a:gs pos="0">
                <a:schemeClr val="accent2">
                  <a:lumMod val="20000"/>
                  <a:lumOff val="80000"/>
                  <a:alpha val="52000"/>
                </a:schemeClr>
              </a:gs>
              <a:gs pos="100000">
                <a:srgbClr val="FFFFFF">
                  <a:alpha val="52000"/>
                </a:srgb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3" name="Content Placeholder 2"/>
          <p:cNvSpPr>
            <a:spLocks noGrp="1"/>
          </p:cNvSpPr>
          <p:nvPr>
            <p:ph idx="1"/>
          </p:nvPr>
        </p:nvSpPr>
        <p:spPr>
          <a:xfrm>
            <a:off x="594020" y="2232699"/>
            <a:ext cx="11126522" cy="3727774"/>
          </a:xfrm>
        </p:spPr>
        <p:txBody>
          <a:bodyPr/>
          <a:lstStyle/>
          <a:p>
            <a:r>
              <a:rPr lang="en-US" dirty="0" smtClean="0"/>
              <a:t>Oracle security patches are called Critical Patch Updates (CPUs).  Data only includes CPUs</a:t>
            </a:r>
          </a:p>
          <a:p>
            <a:pPr marL="0" indent="0">
              <a:buNone/>
            </a:pPr>
            <a:endParaRPr lang="en-US" dirty="0"/>
          </a:p>
          <a:p>
            <a:r>
              <a:rPr lang="en-US" dirty="0" smtClean="0"/>
              <a:t>Security alerts are security “hot fixes”.  Last alert for Java, March 2013</a:t>
            </a:r>
          </a:p>
          <a:p>
            <a:pPr marL="0" indent="0">
              <a:buNone/>
            </a:pPr>
            <a:endParaRPr lang="en-US" dirty="0"/>
          </a:p>
          <a:p>
            <a:r>
              <a:rPr lang="en-US" dirty="0" smtClean="0"/>
              <a:t>Remediation numbers include supported Java families, JRE 5, JRE 6, JRE 7, and JRE 8</a:t>
            </a:r>
          </a:p>
        </p:txBody>
      </p:sp>
      <p:sp>
        <p:nvSpPr>
          <p:cNvPr id="6" name="Text Placeholder 5"/>
          <p:cNvSpPr>
            <a:spLocks noGrp="1"/>
          </p:cNvSpPr>
          <p:nvPr>
            <p:ph type="body" sz="quarter" idx="13"/>
          </p:nvPr>
        </p:nvSpPr>
        <p:spPr/>
        <p:txBody>
          <a:bodyPr/>
          <a:lstStyle/>
          <a:p>
            <a:r>
              <a:rPr lang="en-US" dirty="0" smtClean="0"/>
              <a:t>A few notes before the slides</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11</a:t>
            </a:fld>
            <a:endParaRPr lang="en-US"/>
          </a:p>
        </p:txBody>
      </p:sp>
    </p:spTree>
    <p:extLst>
      <p:ext uri="{BB962C8B-B14F-4D97-AF65-F5344CB8AC3E}">
        <p14:creationId xmlns:p14="http://schemas.microsoft.com/office/powerpoint/2010/main" val="68743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Remediated Vulnerabilities by CPU</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12</a:t>
            </a:fld>
            <a:endParaRPr lang="en-US"/>
          </a:p>
        </p:txBody>
      </p:sp>
      <p:graphicFrame>
        <p:nvGraphicFramePr>
          <p:cNvPr id="7" name="Chart 6"/>
          <p:cNvGraphicFramePr>
            <a:graphicFrameLocks/>
          </p:cNvGraphicFramePr>
          <p:nvPr>
            <p:extLst>
              <p:ext uri="{D42A27DB-BD31-4B8C-83A1-F6EECF244321}">
                <p14:modId xmlns:p14="http://schemas.microsoft.com/office/powerpoint/2010/main" val="2259043200"/>
              </p:ext>
            </p:extLst>
          </p:nvPr>
        </p:nvGraphicFramePr>
        <p:xfrm>
          <a:off x="547812" y="1403799"/>
          <a:ext cx="11130551" cy="45109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261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Remediated Vulnerabilities by Component Subtype</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13</a:t>
            </a:fld>
            <a:endParaRPr lang="en-US"/>
          </a:p>
        </p:txBody>
      </p:sp>
      <p:graphicFrame>
        <p:nvGraphicFramePr>
          <p:cNvPr id="4" name="Chart 3"/>
          <p:cNvGraphicFramePr>
            <a:graphicFrameLocks/>
          </p:cNvGraphicFramePr>
          <p:nvPr>
            <p:extLst>
              <p:ext uri="{D42A27DB-BD31-4B8C-83A1-F6EECF244321}">
                <p14:modId xmlns:p14="http://schemas.microsoft.com/office/powerpoint/2010/main" val="2412535439"/>
              </p:ext>
            </p:extLst>
          </p:nvPr>
        </p:nvGraphicFramePr>
        <p:xfrm>
          <a:off x="451570" y="1397000"/>
          <a:ext cx="11345662" cy="4695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458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1EAA63-D034-42AE-91FA-B13B9518C7BE}" type="slidenum">
              <a:rPr lang="en-US" smtClean="0"/>
              <a:pPr/>
              <a:t>14</a:t>
            </a:fld>
            <a:endParaRPr lang="en-US"/>
          </a:p>
        </p:txBody>
      </p:sp>
      <p:sp>
        <p:nvSpPr>
          <p:cNvPr id="2" name="Title 1"/>
          <p:cNvSpPr>
            <a:spLocks noGrp="1"/>
          </p:cNvSpPr>
          <p:nvPr>
            <p:ph type="title"/>
          </p:nvPr>
        </p:nvSpPr>
        <p:spPr>
          <a:xfrm>
            <a:off x="444660" y="2500706"/>
            <a:ext cx="5606175" cy="1371899"/>
          </a:xfrm>
        </p:spPr>
        <p:txBody>
          <a:bodyPr/>
          <a:lstStyle/>
          <a:p>
            <a:r>
              <a:rPr lang="en-US" dirty="0" smtClean="0"/>
              <a:t>Security Feature Highlights</a:t>
            </a:r>
            <a:endParaRPr lang="en-US" dirty="0"/>
          </a:p>
        </p:txBody>
      </p:sp>
      <p:sp>
        <p:nvSpPr>
          <p:cNvPr id="3" name="Text Placeholder 2"/>
          <p:cNvSpPr>
            <a:spLocks noGrp="1"/>
          </p:cNvSpPr>
          <p:nvPr>
            <p:ph type="body" idx="1"/>
          </p:nvPr>
        </p:nvSpPr>
        <p:spPr>
          <a:xfrm>
            <a:off x="444660" y="3938980"/>
            <a:ext cx="5606175" cy="914599"/>
          </a:xfrm>
        </p:spPr>
        <p:txBody>
          <a:bodyPr/>
          <a:lstStyle/>
          <a:p>
            <a:r>
              <a:rPr lang="en-US" dirty="0" smtClean="0"/>
              <a:t>Security features delivered…</a:t>
            </a:r>
            <a:endParaRPr lang="en-US" dirty="0"/>
          </a:p>
          <a:p>
            <a:endParaRPr lang="en-US" dirty="0"/>
          </a:p>
        </p:txBody>
      </p:sp>
      <p:pic>
        <p:nvPicPr>
          <p:cNvPr id="7" name="Picture 6" descr="IMG_0042.jpg"/>
          <p:cNvPicPr>
            <a:picLocks noChangeAspect="1"/>
          </p:cNvPicPr>
          <p:nvPr/>
        </p:nvPicPr>
        <p:blipFill>
          <a:blip r:embed="rId3">
            <a:extLst>
              <a:ext uri="{BEBA8EAE-BF5A-486C-A8C5-ECC9F3942E4B}">
                <a14:imgProps xmlns:a14="http://schemas.microsoft.com/office/drawing/2010/main">
                  <a14:imgLayer r:embed="rId4">
                    <a14:imgEffect>
                      <a14:brightnessContrast contrast="-13000"/>
                    </a14:imgEffect>
                  </a14:imgLayer>
                </a14:imgProps>
              </a:ext>
              <a:ext uri="{28A0092B-C50C-407E-A947-70E740481C1C}">
                <a14:useLocalDpi xmlns:a14="http://schemas.microsoft.com/office/drawing/2010/main" val="0"/>
              </a:ext>
            </a:extLst>
          </a:blip>
          <a:stretch>
            <a:fillRect/>
          </a:stretch>
        </p:blipFill>
        <p:spPr>
          <a:xfrm>
            <a:off x="6119115" y="192784"/>
            <a:ext cx="5894585" cy="6203101"/>
          </a:xfrm>
          <a:prstGeom prst="rect">
            <a:avLst/>
          </a:prstGeom>
        </p:spPr>
      </p:pic>
    </p:spTree>
    <p:extLst>
      <p:ext uri="{BB962C8B-B14F-4D97-AF65-F5344CB8AC3E}">
        <p14:creationId xmlns:p14="http://schemas.microsoft.com/office/powerpoint/2010/main" val="379952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9205" y="1151467"/>
            <a:ext cx="6907001" cy="487680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5" name="Content Placeholder 2"/>
          <p:cNvSpPr>
            <a:spLocks noGrp="1"/>
          </p:cNvSpPr>
          <p:nvPr>
            <p:ph idx="1"/>
          </p:nvPr>
        </p:nvSpPr>
        <p:spPr>
          <a:xfrm>
            <a:off x="484552" y="1626427"/>
            <a:ext cx="5874336" cy="3992563"/>
          </a:xfrm>
        </p:spPr>
        <p:txBody>
          <a:bodyPr/>
          <a:lstStyle/>
          <a:p>
            <a:pPr marL="0" indent="0">
              <a:buNone/>
            </a:pPr>
            <a:r>
              <a:rPr lang="en-US" b="1" dirty="0">
                <a:solidFill>
                  <a:srgbClr val="5382A1"/>
                </a:solidFill>
                <a:cs typeface="Arial"/>
              </a:rPr>
              <a:t>Concern:  </a:t>
            </a:r>
            <a:r>
              <a:rPr lang="en-US" dirty="0">
                <a:cs typeface="Arial"/>
              </a:rPr>
              <a:t>Instructions to disable Java are different on each platform</a:t>
            </a:r>
          </a:p>
          <a:p>
            <a:pPr marL="0" indent="0">
              <a:buNone/>
            </a:pPr>
            <a:endParaRPr lang="en-US" b="1" dirty="0">
              <a:solidFill>
                <a:schemeClr val="accent2"/>
              </a:solidFill>
              <a:cs typeface="Arial"/>
            </a:endParaRPr>
          </a:p>
          <a:p>
            <a:pPr marL="0" indent="0">
              <a:buNone/>
            </a:pPr>
            <a:r>
              <a:rPr lang="en-US" b="1" dirty="0" smtClean="0">
                <a:solidFill>
                  <a:schemeClr val="accent2"/>
                </a:solidFill>
                <a:cs typeface="Arial"/>
              </a:rPr>
              <a:t>Feature:</a:t>
            </a:r>
            <a:r>
              <a:rPr lang="en-US" b="1" dirty="0" smtClean="0">
                <a:cs typeface="Arial"/>
              </a:rPr>
              <a:t> </a:t>
            </a:r>
            <a:r>
              <a:rPr lang="en-US" dirty="0" smtClean="0">
                <a:cs typeface="Arial"/>
              </a:rPr>
              <a:t>Easy way to disable Java on different platforms</a:t>
            </a:r>
            <a:endParaRPr lang="en-US" b="1" dirty="0" smtClean="0">
              <a:cs typeface="Arial"/>
            </a:endParaRPr>
          </a:p>
          <a:p>
            <a:pPr marL="0" indent="0">
              <a:buNone/>
            </a:pPr>
            <a:endParaRPr lang="en-US" b="1" dirty="0" smtClean="0">
              <a:cs typeface="Arial"/>
            </a:endParaRPr>
          </a:p>
        </p:txBody>
      </p:sp>
      <p:grpSp>
        <p:nvGrpSpPr>
          <p:cNvPr id="2" name="Group 1"/>
          <p:cNvGrpSpPr/>
          <p:nvPr/>
        </p:nvGrpSpPr>
        <p:grpSpPr>
          <a:xfrm>
            <a:off x="6541572" y="1500467"/>
            <a:ext cx="5417749" cy="4072467"/>
            <a:chOff x="6551493" y="1718733"/>
            <a:chExt cx="5417749" cy="4072467"/>
          </a:xfrm>
        </p:grpSpPr>
        <p:pic>
          <p:nvPicPr>
            <p:cNvPr id="4" name="Picture 3"/>
            <p:cNvPicPr>
              <a:picLocks noChangeAspect="1"/>
            </p:cNvPicPr>
            <p:nvPr/>
          </p:nvPicPr>
          <p:blipFill>
            <a:blip r:embed="rId2">
              <a:grayscl/>
            </a:blip>
            <a:stretch>
              <a:fillRect/>
            </a:stretch>
          </p:blipFill>
          <p:spPr>
            <a:xfrm>
              <a:off x="6551493" y="1718733"/>
              <a:ext cx="5417749" cy="4072467"/>
            </a:xfrm>
            <a:prstGeom prst="rect">
              <a:avLst/>
            </a:prstGeom>
          </p:spPr>
        </p:pic>
        <p:sp>
          <p:nvSpPr>
            <p:cNvPr id="9" name="Right Arrow 8"/>
            <p:cNvSpPr/>
            <p:nvPr/>
          </p:nvSpPr>
          <p:spPr>
            <a:xfrm rot="10800000">
              <a:off x="9649486" y="1981200"/>
              <a:ext cx="914162" cy="685800"/>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grpSp>
      <p:sp>
        <p:nvSpPr>
          <p:cNvPr id="8" name="Title 1"/>
          <p:cNvSpPr>
            <a:spLocks noGrp="1"/>
          </p:cNvSpPr>
          <p:nvPr>
            <p:ph type="title"/>
          </p:nvPr>
        </p:nvSpPr>
        <p:spPr>
          <a:xfrm>
            <a:off x="494461" y="386015"/>
            <a:ext cx="11125200" cy="560725"/>
          </a:xfrm>
        </p:spPr>
        <p:txBody>
          <a:bodyPr/>
          <a:lstStyle/>
          <a:p>
            <a:r>
              <a:rPr lang="en-US" dirty="0" smtClean="0"/>
              <a:t>Enable\Disable Java in Web Browsers (Java 7 Update 10)</a:t>
            </a:r>
            <a:endParaRPr lang="en-US" dirty="0"/>
          </a:p>
        </p:txBody>
      </p:sp>
    </p:spTree>
    <p:extLst>
      <p:ext uri="{BB962C8B-B14F-4D97-AF65-F5344CB8AC3E}">
        <p14:creationId xmlns:p14="http://schemas.microsoft.com/office/powerpoint/2010/main" val="619763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9205" y="1151467"/>
            <a:ext cx="6907001" cy="487680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5" name="Content Placeholder 2"/>
          <p:cNvSpPr>
            <a:spLocks noGrp="1"/>
          </p:cNvSpPr>
          <p:nvPr>
            <p:ph idx="1"/>
          </p:nvPr>
        </p:nvSpPr>
        <p:spPr>
          <a:xfrm>
            <a:off x="528165" y="1625601"/>
            <a:ext cx="5975910" cy="3992563"/>
          </a:xfrm>
        </p:spPr>
        <p:txBody>
          <a:bodyPr/>
          <a:lstStyle/>
          <a:p>
            <a:pPr marL="0" indent="0">
              <a:buNone/>
            </a:pPr>
            <a:r>
              <a:rPr lang="en-US" b="1" dirty="0">
                <a:solidFill>
                  <a:schemeClr val="accent2"/>
                </a:solidFill>
                <a:cs typeface="Arial"/>
              </a:rPr>
              <a:t>Concern</a:t>
            </a:r>
            <a:r>
              <a:rPr lang="en-US" dirty="0">
                <a:solidFill>
                  <a:schemeClr val="accent2"/>
                </a:solidFill>
                <a:cs typeface="Arial"/>
              </a:rPr>
              <a:t>: </a:t>
            </a:r>
            <a:r>
              <a:rPr lang="en-US" dirty="0">
                <a:cs typeface="Arial"/>
              </a:rPr>
              <a:t>Older versions of Java are insecure</a:t>
            </a:r>
          </a:p>
          <a:p>
            <a:pPr marL="0" indent="0">
              <a:buNone/>
            </a:pPr>
            <a:endParaRPr lang="en-US" b="1" dirty="0" smtClean="0">
              <a:solidFill>
                <a:schemeClr val="accent2"/>
              </a:solidFill>
              <a:cs typeface="Arial"/>
            </a:endParaRPr>
          </a:p>
          <a:p>
            <a:pPr marL="0" indent="0">
              <a:buNone/>
            </a:pPr>
            <a:r>
              <a:rPr lang="en-US" b="1" dirty="0" smtClean="0">
                <a:solidFill>
                  <a:schemeClr val="accent2"/>
                </a:solidFill>
                <a:cs typeface="Arial"/>
              </a:rPr>
              <a:t>Feature</a:t>
            </a:r>
            <a:r>
              <a:rPr lang="en-US" dirty="0">
                <a:solidFill>
                  <a:schemeClr val="accent2"/>
                </a:solidFill>
                <a:cs typeface="Arial"/>
              </a:rPr>
              <a:t>: </a:t>
            </a:r>
            <a:r>
              <a:rPr lang="en-US" dirty="0">
                <a:cs typeface="Arial"/>
              </a:rPr>
              <a:t>Java should function differently when it’s operating insecurely, encourage upgrade</a:t>
            </a:r>
            <a:endParaRPr lang="en-US" b="1" dirty="0">
              <a:cs typeface="Arial"/>
            </a:endParaRPr>
          </a:p>
          <a:p>
            <a:pPr marL="0" indent="0">
              <a:buNone/>
            </a:pPr>
            <a:endParaRPr lang="en-US" b="1" dirty="0">
              <a:cs typeface="Arial"/>
            </a:endParaRPr>
          </a:p>
        </p:txBody>
      </p:sp>
      <p:pic>
        <p:nvPicPr>
          <p:cNvPr id="8" name="Content Placeholder 4" descr="javaupdateneeded_native_win7commandlinks7u40.png"/>
          <p:cNvPicPr>
            <a:picLocks noChangeAspect="1"/>
          </p:cNvPicPr>
          <p:nvPr/>
        </p:nvPicPr>
        <p:blipFill>
          <a:blip r:embed="rId2">
            <a:grayscl/>
            <a:extLst>
              <a:ext uri="{28A0092B-C50C-407E-A947-70E740481C1C}">
                <a14:useLocalDpi xmlns:a14="http://schemas.microsoft.com/office/drawing/2010/main" val="0"/>
              </a:ext>
            </a:extLst>
          </a:blip>
          <a:srcRect l="-50530" r="-50530"/>
          <a:stretch>
            <a:fillRect/>
          </a:stretch>
        </p:blipFill>
        <p:spPr>
          <a:xfrm>
            <a:off x="4018925" y="1733974"/>
            <a:ext cx="10482211" cy="3572932"/>
          </a:xfrm>
          <a:prstGeom prst="rect">
            <a:avLst/>
          </a:prstGeom>
        </p:spPr>
      </p:pic>
      <p:sp>
        <p:nvSpPr>
          <p:cNvPr id="10" name="Title 1"/>
          <p:cNvSpPr>
            <a:spLocks noGrp="1"/>
          </p:cNvSpPr>
          <p:nvPr>
            <p:ph type="title"/>
          </p:nvPr>
        </p:nvSpPr>
        <p:spPr>
          <a:xfrm>
            <a:off x="494461" y="386015"/>
            <a:ext cx="11125200" cy="560725"/>
          </a:xfrm>
        </p:spPr>
        <p:txBody>
          <a:bodyPr/>
          <a:lstStyle/>
          <a:p>
            <a:r>
              <a:rPr lang="en-US" dirty="0" smtClean="0"/>
              <a:t>Hardcoded best before date in JRE (Java 7 Update 10)</a:t>
            </a:r>
            <a:endParaRPr lang="en-US" dirty="0"/>
          </a:p>
        </p:txBody>
      </p:sp>
    </p:spTree>
    <p:extLst>
      <p:ext uri="{BB962C8B-B14F-4D97-AF65-F5344CB8AC3E}">
        <p14:creationId xmlns:p14="http://schemas.microsoft.com/office/powerpoint/2010/main" val="3664191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9205" y="1151467"/>
            <a:ext cx="6907001" cy="487680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5" name="Content Placeholder 2"/>
          <p:cNvSpPr>
            <a:spLocks noGrp="1"/>
          </p:cNvSpPr>
          <p:nvPr>
            <p:ph idx="1"/>
          </p:nvPr>
        </p:nvSpPr>
        <p:spPr>
          <a:xfrm>
            <a:off x="530067" y="1653651"/>
            <a:ext cx="5484971" cy="3992563"/>
          </a:xfrm>
        </p:spPr>
        <p:txBody>
          <a:bodyPr/>
          <a:lstStyle/>
          <a:p>
            <a:pPr marL="0" indent="0">
              <a:buNone/>
            </a:pPr>
            <a:r>
              <a:rPr lang="en-US" b="1" dirty="0">
                <a:solidFill>
                  <a:srgbClr val="5382A1"/>
                </a:solidFill>
                <a:cs typeface="Arial"/>
              </a:rPr>
              <a:t>Concern</a:t>
            </a:r>
            <a:r>
              <a:rPr lang="en-US" dirty="0">
                <a:solidFill>
                  <a:srgbClr val="5382A1"/>
                </a:solidFill>
                <a:cs typeface="Arial"/>
              </a:rPr>
              <a:t>:  </a:t>
            </a:r>
            <a:r>
              <a:rPr lang="en-US" dirty="0">
                <a:cs typeface="Arial"/>
              </a:rPr>
              <a:t>Let end-users balance operational vs. security concerns </a:t>
            </a:r>
            <a:r>
              <a:rPr lang="en-US" dirty="0"/>
              <a:t>in accordance with risk preferences or IT policies.</a:t>
            </a:r>
          </a:p>
          <a:p>
            <a:pPr marL="0" indent="0">
              <a:buNone/>
            </a:pPr>
            <a:endParaRPr lang="en-US" b="1" dirty="0" smtClean="0">
              <a:solidFill>
                <a:srgbClr val="5382A1"/>
              </a:solidFill>
              <a:cs typeface="Arial"/>
            </a:endParaRPr>
          </a:p>
          <a:p>
            <a:pPr marL="0" indent="0">
              <a:buNone/>
            </a:pPr>
            <a:r>
              <a:rPr lang="en-US" b="1" dirty="0" smtClean="0">
                <a:solidFill>
                  <a:srgbClr val="5382A1"/>
                </a:solidFill>
                <a:cs typeface="Arial"/>
              </a:rPr>
              <a:t>Feature</a:t>
            </a:r>
            <a:r>
              <a:rPr lang="en-US" dirty="0">
                <a:solidFill>
                  <a:srgbClr val="5382A1"/>
                </a:solidFill>
                <a:cs typeface="Arial"/>
              </a:rPr>
              <a:t>: </a:t>
            </a:r>
            <a:r>
              <a:rPr lang="en-US" dirty="0">
                <a:cs typeface="Arial"/>
              </a:rPr>
              <a:t>End-user a</a:t>
            </a:r>
            <a:r>
              <a:rPr lang="en-US" dirty="0"/>
              <a:t>djustable plugin security levels</a:t>
            </a:r>
          </a:p>
          <a:p>
            <a:pPr marL="0" indent="0">
              <a:buNone/>
            </a:pPr>
            <a:endParaRPr lang="en-US" b="1" dirty="0">
              <a:cs typeface="Arial"/>
            </a:endParaRPr>
          </a:p>
        </p:txBody>
      </p:sp>
      <p:grpSp>
        <p:nvGrpSpPr>
          <p:cNvPr id="2" name="Group 1"/>
          <p:cNvGrpSpPr/>
          <p:nvPr/>
        </p:nvGrpSpPr>
        <p:grpSpPr>
          <a:xfrm>
            <a:off x="6195986" y="1535563"/>
            <a:ext cx="5813486" cy="4369939"/>
            <a:chOff x="6195986" y="1535563"/>
            <a:chExt cx="5813486" cy="4369939"/>
          </a:xfrm>
        </p:grpSpPr>
        <p:pic>
          <p:nvPicPr>
            <p:cNvPr id="10" name="Picture 9"/>
            <p:cNvPicPr>
              <a:picLocks noChangeAspect="1"/>
            </p:cNvPicPr>
            <p:nvPr/>
          </p:nvPicPr>
          <p:blipFill>
            <a:blip r:embed="rId2">
              <a:grayscl/>
            </a:blip>
            <a:stretch>
              <a:fillRect/>
            </a:stretch>
          </p:blipFill>
          <p:spPr>
            <a:xfrm>
              <a:off x="6195986" y="1535563"/>
              <a:ext cx="5813486" cy="4369939"/>
            </a:xfrm>
            <a:prstGeom prst="rect">
              <a:avLst/>
            </a:prstGeom>
          </p:spPr>
        </p:pic>
        <p:sp>
          <p:nvSpPr>
            <p:cNvPr id="13" name="Right Arrow 12"/>
            <p:cNvSpPr/>
            <p:nvPr/>
          </p:nvSpPr>
          <p:spPr>
            <a:xfrm rot="10800000">
              <a:off x="9734131" y="2904067"/>
              <a:ext cx="914162" cy="685800"/>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grpSp>
      <p:sp>
        <p:nvSpPr>
          <p:cNvPr id="9" name="Title 1"/>
          <p:cNvSpPr>
            <a:spLocks noGrp="1"/>
          </p:cNvSpPr>
          <p:nvPr>
            <p:ph type="title"/>
          </p:nvPr>
        </p:nvSpPr>
        <p:spPr>
          <a:xfrm>
            <a:off x="494461" y="386015"/>
            <a:ext cx="11125200" cy="560725"/>
          </a:xfrm>
        </p:spPr>
        <p:txBody>
          <a:bodyPr/>
          <a:lstStyle/>
          <a:p>
            <a:r>
              <a:rPr lang="en-US" dirty="0" smtClean="0"/>
              <a:t>Java Security Slider (Java 7 Update 10)</a:t>
            </a:r>
            <a:endParaRPr lang="en-US" dirty="0"/>
          </a:p>
        </p:txBody>
      </p:sp>
    </p:spTree>
    <p:extLst>
      <p:ext uri="{BB962C8B-B14F-4D97-AF65-F5344CB8AC3E}">
        <p14:creationId xmlns:p14="http://schemas.microsoft.com/office/powerpoint/2010/main" val="251879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99205" y="1151467"/>
            <a:ext cx="6907001" cy="487680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6" name="Content Placeholder 2"/>
          <p:cNvSpPr txBox="1">
            <a:spLocks/>
          </p:cNvSpPr>
          <p:nvPr/>
        </p:nvSpPr>
        <p:spPr bwMode="auto">
          <a:xfrm>
            <a:off x="352789" y="304800"/>
            <a:ext cx="117119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899" tIns="60949" rIns="121899" bIns="60949"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a:latin typeface="+mj-lt"/>
                <a:cs typeface="Arial"/>
              </a:rPr>
              <a:t>Remove “Low” and “Custom” from Slider (Java 7 Update 21)</a:t>
            </a:r>
          </a:p>
        </p:txBody>
      </p:sp>
      <p:grpSp>
        <p:nvGrpSpPr>
          <p:cNvPr id="2" name="Group 1"/>
          <p:cNvGrpSpPr/>
          <p:nvPr/>
        </p:nvGrpSpPr>
        <p:grpSpPr>
          <a:xfrm>
            <a:off x="6724255" y="1440708"/>
            <a:ext cx="5201598" cy="4309817"/>
            <a:chOff x="6585351" y="1281968"/>
            <a:chExt cx="5201598" cy="4309817"/>
          </a:xfrm>
        </p:grpSpPr>
        <p:pic>
          <p:nvPicPr>
            <p:cNvPr id="9" name="Picture 8"/>
            <p:cNvPicPr>
              <a:picLocks noChangeAspect="1"/>
            </p:cNvPicPr>
            <p:nvPr/>
          </p:nvPicPr>
          <p:blipFill>
            <a:blip r:embed="rId2">
              <a:grayscl/>
            </a:blip>
            <a:stretch>
              <a:fillRect/>
            </a:stretch>
          </p:blipFill>
          <p:spPr>
            <a:xfrm>
              <a:off x="6585351" y="1281968"/>
              <a:ext cx="3605861" cy="2710489"/>
            </a:xfrm>
            <a:prstGeom prst="rect">
              <a:avLst/>
            </a:prstGeom>
          </p:spPr>
        </p:pic>
        <p:sp>
          <p:nvSpPr>
            <p:cNvPr id="10" name="Right Arrow 9"/>
            <p:cNvSpPr/>
            <p:nvPr/>
          </p:nvSpPr>
          <p:spPr>
            <a:xfrm rot="10800000">
              <a:off x="8216203" y="2499780"/>
              <a:ext cx="580021" cy="482200"/>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8" name="Picture 7"/>
            <p:cNvPicPr>
              <a:picLocks noChangeAspect="1"/>
            </p:cNvPicPr>
            <p:nvPr/>
          </p:nvPicPr>
          <p:blipFill>
            <a:blip r:embed="rId3">
              <a:grayscl/>
            </a:blip>
            <a:stretch>
              <a:fillRect/>
            </a:stretch>
          </p:blipFill>
          <p:spPr>
            <a:xfrm>
              <a:off x="8108221" y="2890738"/>
              <a:ext cx="3678728" cy="2701047"/>
            </a:xfrm>
            <a:prstGeom prst="rect">
              <a:avLst/>
            </a:prstGeom>
          </p:spPr>
        </p:pic>
        <p:sp>
          <p:nvSpPr>
            <p:cNvPr id="11" name="Right Arrow 10"/>
            <p:cNvSpPr/>
            <p:nvPr/>
          </p:nvSpPr>
          <p:spPr>
            <a:xfrm rot="10800000">
              <a:off x="10179959" y="4252380"/>
              <a:ext cx="552789" cy="464715"/>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grpSp>
      <p:sp>
        <p:nvSpPr>
          <p:cNvPr id="5" name="Content Placeholder 2"/>
          <p:cNvSpPr>
            <a:spLocks noGrp="1"/>
          </p:cNvSpPr>
          <p:nvPr>
            <p:ph idx="1"/>
          </p:nvPr>
        </p:nvSpPr>
        <p:spPr>
          <a:xfrm>
            <a:off x="495651" y="1556153"/>
            <a:ext cx="6195986" cy="3992563"/>
          </a:xfrm>
        </p:spPr>
        <p:txBody>
          <a:bodyPr/>
          <a:lstStyle/>
          <a:p>
            <a:pPr marL="0" indent="0">
              <a:buNone/>
            </a:pPr>
            <a:r>
              <a:rPr lang="en-US" b="1" dirty="0">
                <a:solidFill>
                  <a:srgbClr val="5382A1"/>
                </a:solidFill>
                <a:cs typeface="Arial"/>
              </a:rPr>
              <a:t>Concern</a:t>
            </a:r>
            <a:r>
              <a:rPr lang="en-US" dirty="0">
                <a:solidFill>
                  <a:srgbClr val="5382A1"/>
                </a:solidFill>
                <a:cs typeface="Arial"/>
              </a:rPr>
              <a:t>:  </a:t>
            </a:r>
            <a:r>
              <a:rPr lang="en-US" dirty="0">
                <a:cs typeface="Arial"/>
              </a:rPr>
              <a:t>End-users side stepping security controls.  End result, more exploitation.  Readjust minimum baseline security</a:t>
            </a:r>
          </a:p>
          <a:p>
            <a:pPr marL="0" indent="0">
              <a:buNone/>
            </a:pPr>
            <a:endParaRPr lang="en-US" b="1" dirty="0">
              <a:solidFill>
                <a:srgbClr val="5382A1"/>
              </a:solidFill>
              <a:cs typeface="Arial"/>
            </a:endParaRPr>
          </a:p>
          <a:p>
            <a:pPr marL="0" indent="0">
              <a:buNone/>
            </a:pPr>
            <a:r>
              <a:rPr lang="en-US" b="1" dirty="0" smtClean="0">
                <a:solidFill>
                  <a:srgbClr val="5382A1"/>
                </a:solidFill>
                <a:cs typeface="Arial"/>
              </a:rPr>
              <a:t>Feature</a:t>
            </a:r>
            <a:r>
              <a:rPr lang="en-US" dirty="0">
                <a:solidFill>
                  <a:srgbClr val="5382A1"/>
                </a:solidFill>
                <a:cs typeface="Arial"/>
              </a:rPr>
              <a:t>: </a:t>
            </a:r>
            <a:r>
              <a:rPr lang="en-US" dirty="0">
                <a:cs typeface="Arial"/>
              </a:rPr>
              <a:t>Remove “low” and “custom” levels</a:t>
            </a:r>
            <a:endParaRPr lang="en-US" dirty="0"/>
          </a:p>
          <a:p>
            <a:pPr marL="0" indent="0">
              <a:buNone/>
            </a:pPr>
            <a:endParaRPr lang="en-US" b="1" dirty="0">
              <a:cs typeface="Arial"/>
            </a:endParaRPr>
          </a:p>
        </p:txBody>
      </p:sp>
    </p:spTree>
    <p:extLst>
      <p:ext uri="{BB962C8B-B14F-4D97-AF65-F5344CB8AC3E}">
        <p14:creationId xmlns:p14="http://schemas.microsoft.com/office/powerpoint/2010/main" val="77057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9205" y="1151467"/>
            <a:ext cx="6907001" cy="487680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6" name="Content Placeholder 2"/>
          <p:cNvSpPr txBox="1">
            <a:spLocks/>
          </p:cNvSpPr>
          <p:nvPr/>
        </p:nvSpPr>
        <p:spPr bwMode="auto">
          <a:xfrm>
            <a:off x="466320" y="333891"/>
            <a:ext cx="1139856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899" tIns="60949" rIns="121899" bIns="60949"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a:latin typeface="+mj-lt"/>
                <a:cs typeface="Arial"/>
              </a:rPr>
              <a:t>Signing for Sandboxed Applications (Java 7 Update 21)</a:t>
            </a:r>
          </a:p>
        </p:txBody>
      </p:sp>
      <p:sp>
        <p:nvSpPr>
          <p:cNvPr id="5" name="Content Placeholder 2"/>
          <p:cNvSpPr>
            <a:spLocks noGrp="1"/>
          </p:cNvSpPr>
          <p:nvPr>
            <p:ph idx="1"/>
          </p:nvPr>
        </p:nvSpPr>
        <p:spPr>
          <a:xfrm>
            <a:off x="609441" y="1536985"/>
            <a:ext cx="10648293" cy="3992563"/>
          </a:xfrm>
        </p:spPr>
        <p:txBody>
          <a:bodyPr/>
          <a:lstStyle/>
          <a:p>
            <a:pPr marL="0" indent="0">
              <a:buNone/>
            </a:pPr>
            <a:r>
              <a:rPr lang="en-US" b="1" dirty="0">
                <a:solidFill>
                  <a:schemeClr val="accent2"/>
                </a:solidFill>
                <a:cs typeface="Arial"/>
              </a:rPr>
              <a:t>Concern</a:t>
            </a:r>
            <a:r>
              <a:rPr lang="en-US" dirty="0">
                <a:solidFill>
                  <a:schemeClr val="accent2"/>
                </a:solidFill>
                <a:cs typeface="Arial"/>
              </a:rPr>
              <a:t>:  </a:t>
            </a:r>
            <a:r>
              <a:rPr lang="en-US" dirty="0">
                <a:cs typeface="Arial"/>
              </a:rPr>
              <a:t>Establish accountability standards for software authors.  Open up new enforcement options to the Java community</a:t>
            </a:r>
          </a:p>
          <a:p>
            <a:pPr marL="0" indent="0">
              <a:buNone/>
            </a:pPr>
            <a:endParaRPr lang="en-US" b="1" dirty="0" smtClean="0">
              <a:solidFill>
                <a:schemeClr val="accent2"/>
              </a:solidFill>
              <a:cs typeface="Arial"/>
            </a:endParaRPr>
          </a:p>
          <a:p>
            <a:pPr marL="0" indent="0">
              <a:buNone/>
            </a:pPr>
            <a:r>
              <a:rPr lang="en-US" b="1" dirty="0" smtClean="0">
                <a:solidFill>
                  <a:schemeClr val="accent2"/>
                </a:solidFill>
                <a:cs typeface="Arial"/>
              </a:rPr>
              <a:t>Feature</a:t>
            </a:r>
            <a:r>
              <a:rPr lang="en-US" dirty="0">
                <a:solidFill>
                  <a:schemeClr val="accent2"/>
                </a:solidFill>
                <a:cs typeface="Arial"/>
              </a:rPr>
              <a:t>:  </a:t>
            </a:r>
            <a:r>
              <a:rPr lang="en-US" dirty="0">
                <a:cs typeface="Arial"/>
              </a:rPr>
              <a:t>Signing for sandboxed applications.  Separated code-signing from assigning privileges</a:t>
            </a:r>
          </a:p>
          <a:p>
            <a:pPr marL="0" indent="0">
              <a:buNone/>
            </a:pPr>
            <a:endParaRPr lang="en-US" dirty="0">
              <a:cs typeface="Arial"/>
            </a:endParaRPr>
          </a:p>
          <a:p>
            <a:pPr marL="0" indent="0">
              <a:buNone/>
            </a:pPr>
            <a:endParaRPr lang="en-US" dirty="0">
              <a:cs typeface="Arial"/>
            </a:endParaRPr>
          </a:p>
        </p:txBody>
      </p:sp>
    </p:spTree>
    <p:extLst>
      <p:ext uri="{BB962C8B-B14F-4D97-AF65-F5344CB8AC3E}">
        <p14:creationId xmlns:p14="http://schemas.microsoft.com/office/powerpoint/2010/main" val="504032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05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9205" y="1151467"/>
            <a:ext cx="6907001" cy="487680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6" name="Content Placeholder 2"/>
          <p:cNvSpPr txBox="1">
            <a:spLocks/>
          </p:cNvSpPr>
          <p:nvPr/>
        </p:nvSpPr>
        <p:spPr bwMode="auto">
          <a:xfrm>
            <a:off x="446478" y="287193"/>
            <a:ext cx="1141549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899" tIns="60949" rIns="121899" bIns="60949"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a:latin typeface="+mj-lt"/>
                <a:cs typeface="Arial"/>
              </a:rPr>
              <a:t>Enable Standardized Revocation Services (Java 7 Update 25)</a:t>
            </a:r>
          </a:p>
          <a:p>
            <a:pPr marL="0" indent="0">
              <a:buNone/>
            </a:pPr>
            <a:r>
              <a:rPr lang="en-US" sz="3600" dirty="0">
                <a:latin typeface="+mj-lt"/>
                <a:cs typeface="Arial"/>
              </a:rPr>
              <a:t> </a:t>
            </a:r>
          </a:p>
        </p:txBody>
      </p:sp>
      <p:sp>
        <p:nvSpPr>
          <p:cNvPr id="5" name="Content Placeholder 2"/>
          <p:cNvSpPr>
            <a:spLocks noGrp="1"/>
          </p:cNvSpPr>
          <p:nvPr>
            <p:ph idx="1"/>
          </p:nvPr>
        </p:nvSpPr>
        <p:spPr>
          <a:xfrm>
            <a:off x="531245" y="1617028"/>
            <a:ext cx="5671189" cy="3992563"/>
          </a:xfrm>
        </p:spPr>
        <p:txBody>
          <a:bodyPr/>
          <a:lstStyle/>
          <a:p>
            <a:pPr marL="0" indent="0">
              <a:buNone/>
            </a:pPr>
            <a:r>
              <a:rPr lang="en-US" b="1" dirty="0">
                <a:solidFill>
                  <a:schemeClr val="accent2"/>
                </a:solidFill>
                <a:cs typeface="Arial"/>
              </a:rPr>
              <a:t>Concern</a:t>
            </a:r>
            <a:r>
              <a:rPr lang="en-US" dirty="0">
                <a:solidFill>
                  <a:schemeClr val="accent2"/>
                </a:solidFill>
                <a:cs typeface="Arial"/>
              </a:rPr>
              <a:t>:  </a:t>
            </a:r>
            <a:r>
              <a:rPr lang="en-US" dirty="0">
                <a:cs typeface="Arial"/>
              </a:rPr>
              <a:t>Stolen digital certificates and impersonation</a:t>
            </a:r>
          </a:p>
          <a:p>
            <a:pPr marL="0" indent="0">
              <a:buNone/>
            </a:pPr>
            <a:endParaRPr lang="en-US" b="1" dirty="0" smtClean="0">
              <a:solidFill>
                <a:schemeClr val="accent2"/>
              </a:solidFill>
              <a:cs typeface="Arial"/>
            </a:endParaRPr>
          </a:p>
          <a:p>
            <a:pPr marL="0" indent="0">
              <a:buNone/>
            </a:pPr>
            <a:r>
              <a:rPr lang="en-US" b="1" dirty="0" smtClean="0">
                <a:solidFill>
                  <a:schemeClr val="accent2"/>
                </a:solidFill>
                <a:cs typeface="Arial"/>
              </a:rPr>
              <a:t>Feature</a:t>
            </a:r>
            <a:r>
              <a:rPr lang="en-US" dirty="0">
                <a:solidFill>
                  <a:schemeClr val="accent2"/>
                </a:solidFill>
                <a:cs typeface="Arial"/>
              </a:rPr>
              <a:t>:  </a:t>
            </a:r>
            <a:r>
              <a:rPr lang="en-US" dirty="0">
                <a:cs typeface="Arial"/>
              </a:rPr>
              <a:t>Enable standardized revocation services by default like CRL and OCSP</a:t>
            </a:r>
          </a:p>
          <a:p>
            <a:pPr marL="0" indent="0">
              <a:buNone/>
            </a:pPr>
            <a:endParaRPr lang="en-US" dirty="0">
              <a:cs typeface="Arial"/>
            </a:endParaRPr>
          </a:p>
          <a:p>
            <a:pPr marL="0" indent="0">
              <a:buNone/>
            </a:pPr>
            <a:endParaRPr lang="en-US" dirty="0">
              <a:cs typeface="Arial"/>
            </a:endParaRPr>
          </a:p>
        </p:txBody>
      </p:sp>
      <p:grpSp>
        <p:nvGrpSpPr>
          <p:cNvPr id="2" name="Group 1"/>
          <p:cNvGrpSpPr/>
          <p:nvPr/>
        </p:nvGrpSpPr>
        <p:grpSpPr>
          <a:xfrm>
            <a:off x="6578096" y="1553762"/>
            <a:ext cx="5345137" cy="4072467"/>
            <a:chOff x="6421313" y="1524000"/>
            <a:chExt cx="5581294" cy="4072467"/>
          </a:xfrm>
        </p:grpSpPr>
        <p:pic>
          <p:nvPicPr>
            <p:cNvPr id="3" name="Picture 2"/>
            <p:cNvPicPr>
              <a:picLocks noChangeAspect="1"/>
            </p:cNvPicPr>
            <p:nvPr/>
          </p:nvPicPr>
          <p:blipFill>
            <a:blip r:embed="rId2">
              <a:grayscl/>
            </a:blip>
            <a:stretch>
              <a:fillRect/>
            </a:stretch>
          </p:blipFill>
          <p:spPr>
            <a:xfrm>
              <a:off x="6421313" y="1524000"/>
              <a:ext cx="5581294" cy="4072467"/>
            </a:xfrm>
            <a:prstGeom prst="rect">
              <a:avLst/>
            </a:prstGeom>
          </p:spPr>
        </p:pic>
        <p:sp>
          <p:nvSpPr>
            <p:cNvPr id="11" name="Right Arrow 10"/>
            <p:cNvSpPr/>
            <p:nvPr/>
          </p:nvSpPr>
          <p:spPr>
            <a:xfrm rot="10800000">
              <a:off x="9225482" y="2513680"/>
              <a:ext cx="1020473" cy="796787"/>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grpSp>
    </p:spTree>
    <p:extLst>
      <p:ext uri="{BB962C8B-B14F-4D97-AF65-F5344CB8AC3E}">
        <p14:creationId xmlns:p14="http://schemas.microsoft.com/office/powerpoint/2010/main" val="383901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9205" y="1151467"/>
            <a:ext cx="6907001" cy="487680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6" name="Content Placeholder 2"/>
          <p:cNvSpPr txBox="1">
            <a:spLocks/>
          </p:cNvSpPr>
          <p:nvPr/>
        </p:nvSpPr>
        <p:spPr bwMode="auto">
          <a:xfrm>
            <a:off x="473514" y="323969"/>
            <a:ext cx="1117309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899" tIns="60949" rIns="121899" bIns="60949"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a:latin typeface="+mj-lt"/>
                <a:cs typeface="Arial"/>
              </a:rPr>
              <a:t>Lock JARs </a:t>
            </a:r>
            <a:r>
              <a:rPr lang="en-US" sz="3600" dirty="0">
                <a:latin typeface="+mj-lt"/>
              </a:rPr>
              <a:t>(Java 7 Update 25)</a:t>
            </a:r>
          </a:p>
          <a:p>
            <a:pPr marL="0" indent="0">
              <a:buNone/>
            </a:pPr>
            <a:endParaRPr lang="en-US" sz="3600" dirty="0">
              <a:latin typeface="+mj-lt"/>
              <a:cs typeface="Arial"/>
            </a:endParaRPr>
          </a:p>
        </p:txBody>
      </p:sp>
      <p:sp>
        <p:nvSpPr>
          <p:cNvPr id="5" name="Content Placeholder 2"/>
          <p:cNvSpPr>
            <a:spLocks noGrp="1"/>
          </p:cNvSpPr>
          <p:nvPr>
            <p:ph idx="1"/>
          </p:nvPr>
        </p:nvSpPr>
        <p:spPr>
          <a:xfrm>
            <a:off x="573847" y="1577344"/>
            <a:ext cx="10969943" cy="3572932"/>
          </a:xfrm>
        </p:spPr>
        <p:txBody>
          <a:bodyPr/>
          <a:lstStyle/>
          <a:p>
            <a:pPr marL="0" indent="0">
              <a:buNone/>
            </a:pPr>
            <a:r>
              <a:rPr lang="en-US" b="1" dirty="0">
                <a:solidFill>
                  <a:schemeClr val="accent2"/>
                </a:solidFill>
                <a:cs typeface="Arial"/>
              </a:rPr>
              <a:t>Concern</a:t>
            </a:r>
            <a:r>
              <a:rPr lang="en-US" dirty="0">
                <a:solidFill>
                  <a:schemeClr val="accent2"/>
                </a:solidFill>
                <a:cs typeface="Arial"/>
              </a:rPr>
              <a:t>:  </a:t>
            </a:r>
            <a:r>
              <a:rPr lang="en-US" dirty="0"/>
              <a:t>Deter applet code repurposing</a:t>
            </a:r>
            <a:endParaRPr lang="en-US" dirty="0">
              <a:cs typeface="Arial"/>
            </a:endParaRPr>
          </a:p>
          <a:p>
            <a:pPr marL="0" indent="0">
              <a:buNone/>
            </a:pPr>
            <a:endParaRPr lang="en-US" b="1" dirty="0" smtClean="0">
              <a:solidFill>
                <a:schemeClr val="accent2"/>
              </a:solidFill>
              <a:cs typeface="Arial"/>
            </a:endParaRPr>
          </a:p>
          <a:p>
            <a:pPr marL="0" indent="0">
              <a:buNone/>
            </a:pPr>
            <a:r>
              <a:rPr lang="en-US" b="1" dirty="0" smtClean="0">
                <a:solidFill>
                  <a:schemeClr val="accent2"/>
                </a:solidFill>
                <a:cs typeface="Arial"/>
              </a:rPr>
              <a:t>Feature</a:t>
            </a:r>
            <a:r>
              <a:rPr lang="en-US" dirty="0">
                <a:solidFill>
                  <a:schemeClr val="accent2"/>
                </a:solidFill>
                <a:cs typeface="Arial"/>
              </a:rPr>
              <a:t>:  </a:t>
            </a:r>
            <a:r>
              <a:rPr lang="en-US" dirty="0">
                <a:cs typeface="Arial"/>
              </a:rPr>
              <a:t>Lock JARs to specific servers or domains</a:t>
            </a:r>
          </a:p>
          <a:p>
            <a:pPr marL="0" indent="0">
              <a:buNone/>
            </a:pPr>
            <a:endParaRPr lang="en-US" dirty="0">
              <a:cs typeface="Arial"/>
            </a:endParaRPr>
          </a:p>
        </p:txBody>
      </p:sp>
    </p:spTree>
    <p:extLst>
      <p:ext uri="{BB962C8B-B14F-4D97-AF65-F5344CB8AC3E}">
        <p14:creationId xmlns:p14="http://schemas.microsoft.com/office/powerpoint/2010/main" val="3920203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9205" y="1151467"/>
            <a:ext cx="6907001" cy="487680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6" name="Content Placeholder 2"/>
          <p:cNvSpPr txBox="1">
            <a:spLocks/>
          </p:cNvSpPr>
          <p:nvPr/>
        </p:nvSpPr>
        <p:spPr bwMode="auto">
          <a:xfrm>
            <a:off x="429734" y="333890"/>
            <a:ext cx="1134237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899" tIns="60949" rIns="121899" bIns="60949"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700" dirty="0">
                <a:latin typeface="+mj-lt"/>
                <a:cs typeface="Arial"/>
              </a:rPr>
              <a:t>Deployment Rule Set (Java 7 Update 40)</a:t>
            </a:r>
          </a:p>
        </p:txBody>
      </p:sp>
      <p:sp>
        <p:nvSpPr>
          <p:cNvPr id="5" name="Content Placeholder 2"/>
          <p:cNvSpPr>
            <a:spLocks noGrp="1"/>
          </p:cNvSpPr>
          <p:nvPr>
            <p:ph idx="1"/>
          </p:nvPr>
        </p:nvSpPr>
        <p:spPr>
          <a:xfrm>
            <a:off x="633087" y="1551095"/>
            <a:ext cx="5484971" cy="3992563"/>
          </a:xfrm>
        </p:spPr>
        <p:txBody>
          <a:bodyPr/>
          <a:lstStyle/>
          <a:p>
            <a:pPr marL="0" indent="0">
              <a:buNone/>
            </a:pPr>
            <a:r>
              <a:rPr lang="en-US" b="1" dirty="0">
                <a:solidFill>
                  <a:schemeClr val="accent2"/>
                </a:solidFill>
                <a:cs typeface="Arial"/>
              </a:rPr>
              <a:t>Concern</a:t>
            </a:r>
            <a:r>
              <a:rPr lang="en-US" dirty="0">
                <a:solidFill>
                  <a:schemeClr val="accent2"/>
                </a:solidFill>
                <a:cs typeface="Arial"/>
              </a:rPr>
              <a:t>:  </a:t>
            </a:r>
            <a:r>
              <a:rPr lang="en-US" dirty="0">
                <a:cs typeface="Arial"/>
              </a:rPr>
              <a:t>Exploitation of desktop assets from Java malware</a:t>
            </a:r>
          </a:p>
          <a:p>
            <a:pPr marL="0" indent="0">
              <a:buNone/>
            </a:pPr>
            <a:endParaRPr lang="en-US" b="1" dirty="0" smtClean="0">
              <a:solidFill>
                <a:schemeClr val="accent2"/>
              </a:solidFill>
              <a:cs typeface="Arial"/>
            </a:endParaRPr>
          </a:p>
          <a:p>
            <a:pPr marL="0" indent="0">
              <a:buNone/>
            </a:pPr>
            <a:r>
              <a:rPr lang="en-US" b="1" dirty="0" smtClean="0">
                <a:solidFill>
                  <a:schemeClr val="accent2"/>
                </a:solidFill>
                <a:cs typeface="Arial"/>
              </a:rPr>
              <a:t>Feature</a:t>
            </a:r>
            <a:r>
              <a:rPr lang="en-US" dirty="0">
                <a:solidFill>
                  <a:schemeClr val="accent2"/>
                </a:solidFill>
                <a:cs typeface="Arial"/>
              </a:rPr>
              <a:t>:  </a:t>
            </a:r>
            <a:r>
              <a:rPr lang="en-US" dirty="0">
                <a:cs typeface="Arial"/>
              </a:rPr>
              <a:t>Add whitelisting for enterprise and partner assets</a:t>
            </a:r>
          </a:p>
          <a:p>
            <a:pPr marL="0" indent="0">
              <a:buNone/>
            </a:pPr>
            <a:endParaRPr lang="en-US" dirty="0">
              <a:cs typeface="Arial"/>
            </a:endParaRPr>
          </a:p>
          <a:p>
            <a:pPr marL="0" indent="0">
              <a:buNone/>
            </a:pPr>
            <a:endParaRPr lang="en-US" dirty="0">
              <a:cs typeface="Arial"/>
            </a:endParaRPr>
          </a:p>
        </p:txBody>
      </p:sp>
      <p:grpSp>
        <p:nvGrpSpPr>
          <p:cNvPr id="2" name="Group 1"/>
          <p:cNvGrpSpPr/>
          <p:nvPr/>
        </p:nvGrpSpPr>
        <p:grpSpPr>
          <a:xfrm>
            <a:off x="6585351" y="1127759"/>
            <a:ext cx="5016765" cy="5060845"/>
            <a:chOff x="6585351" y="988675"/>
            <a:chExt cx="5176136" cy="5199930"/>
          </a:xfrm>
        </p:grpSpPr>
        <p:sp>
          <p:nvSpPr>
            <p:cNvPr id="4" name="TextBox 3"/>
            <p:cNvSpPr txBox="1"/>
            <p:nvPr/>
          </p:nvSpPr>
          <p:spPr>
            <a:xfrm>
              <a:off x="6585351" y="2741508"/>
              <a:ext cx="4790885" cy="3447097"/>
            </a:xfrm>
            <a:prstGeom prst="rect">
              <a:avLst/>
            </a:prstGeom>
            <a:solidFill>
              <a:schemeClr val="bg1">
                <a:lumMod val="95000"/>
              </a:schemeClr>
            </a:solidFill>
            <a:ln w="38100" cap="rnd" cmpd="sng">
              <a:solidFill>
                <a:schemeClr val="tx1">
                  <a:lumMod val="50000"/>
                  <a:lumOff val="50000"/>
                </a:schemeClr>
              </a:solidFill>
            </a:ln>
          </p:spPr>
          <p:txBody>
            <a:bodyPr wrap="square" lIns="121899" tIns="60949" rIns="121899" bIns="60949" rtlCol="0">
              <a:spAutoFit/>
            </a:bodyPr>
            <a:lstStyle/>
            <a:p>
              <a:r>
                <a:rPr lang="en-US" sz="1300" dirty="0">
                  <a:latin typeface="Courier"/>
                  <a:cs typeface="Courier"/>
                </a:rPr>
                <a:t>…</a:t>
              </a:r>
            </a:p>
            <a:p>
              <a:r>
                <a:rPr lang="en-US" sz="1300" dirty="0">
                  <a:latin typeface="Courier"/>
                  <a:cs typeface="Courier"/>
                </a:rPr>
                <a:t>&lt;rule&gt;</a:t>
              </a:r>
            </a:p>
            <a:p>
              <a:r>
                <a:rPr lang="en-US" sz="1300" dirty="0">
                  <a:latin typeface="Courier"/>
                  <a:cs typeface="Courier"/>
                </a:rPr>
                <a:t>  &lt;id location="http://</a:t>
              </a:r>
              <a:r>
                <a:rPr lang="en-US" sz="1300" dirty="0" err="1">
                  <a:latin typeface="Courier"/>
                  <a:cs typeface="Courier"/>
                </a:rPr>
                <a:t>payroll.example.org</a:t>
              </a:r>
              <a:r>
                <a:rPr lang="en-US" sz="1300" dirty="0">
                  <a:latin typeface="Courier"/>
                  <a:cs typeface="Courier"/>
                </a:rPr>
                <a:t>" /&gt;</a:t>
              </a:r>
            </a:p>
            <a:p>
              <a:r>
                <a:rPr lang="en-US" sz="1300" dirty="0">
                  <a:latin typeface="Courier"/>
                  <a:cs typeface="Courier"/>
                </a:rPr>
                <a:t>  &lt;action permission="run" /&gt;</a:t>
              </a:r>
            </a:p>
            <a:p>
              <a:r>
                <a:rPr lang="en-US" sz="1300" dirty="0">
                  <a:latin typeface="Courier"/>
                  <a:cs typeface="Courier"/>
                </a:rPr>
                <a:t>&lt;/rule&gt;</a:t>
              </a:r>
            </a:p>
            <a:p>
              <a:endParaRPr lang="en-US" sz="1300" dirty="0">
                <a:latin typeface="Courier"/>
                <a:cs typeface="Courier"/>
              </a:endParaRPr>
            </a:p>
            <a:p>
              <a:r>
                <a:rPr lang="en-US" sz="1300" dirty="0">
                  <a:latin typeface="Courier"/>
                  <a:cs typeface="Courier"/>
                </a:rPr>
                <a:t>&lt;rule&gt;</a:t>
              </a:r>
            </a:p>
            <a:p>
              <a:r>
                <a:rPr lang="en-US" sz="1300" dirty="0">
                  <a:latin typeface="Courier"/>
                  <a:cs typeface="Courier"/>
                </a:rPr>
                <a:t>  &lt;id location="http://</a:t>
              </a:r>
              <a:r>
                <a:rPr lang="en-US" sz="1300" dirty="0" err="1">
                  <a:latin typeface="Courier"/>
                  <a:cs typeface="Courier"/>
                </a:rPr>
                <a:t>knownvendor.example.com</a:t>
              </a:r>
              <a:r>
                <a:rPr lang="en-US" sz="1300" dirty="0">
                  <a:latin typeface="Courier"/>
                  <a:cs typeface="Courier"/>
                </a:rPr>
                <a:t>/program" /&gt;</a:t>
              </a:r>
            </a:p>
            <a:p>
              <a:r>
                <a:rPr lang="en-US" sz="1300" dirty="0">
                  <a:latin typeface="Courier"/>
                  <a:cs typeface="Courier"/>
                </a:rPr>
                <a:t>  &lt;action permission="run" version="SECURE-1.6" /&gt;</a:t>
              </a:r>
            </a:p>
            <a:p>
              <a:r>
                <a:rPr lang="en-US" sz="1300" dirty="0">
                  <a:latin typeface="Courier"/>
                  <a:cs typeface="Courier"/>
                </a:rPr>
                <a:t>  &lt;!-- Application is known not to work on Java 1.7 --&gt;</a:t>
              </a:r>
            </a:p>
            <a:p>
              <a:r>
                <a:rPr lang="en-US" sz="1300" dirty="0">
                  <a:latin typeface="Courier"/>
                  <a:cs typeface="Courier"/>
                </a:rPr>
                <a:t>&lt;/rule&gt;</a:t>
              </a:r>
            </a:p>
            <a:p>
              <a:r>
                <a:rPr lang="en-US" sz="1600" dirty="0">
                  <a:latin typeface="Courier"/>
                  <a:cs typeface="Courier"/>
                </a:rPr>
                <a:t>…</a:t>
              </a:r>
            </a:p>
          </p:txBody>
        </p:sp>
        <p:pic>
          <p:nvPicPr>
            <p:cNvPr id="3" name="Picture 2"/>
            <p:cNvPicPr>
              <a:picLocks noChangeAspect="1"/>
            </p:cNvPicPr>
            <p:nvPr/>
          </p:nvPicPr>
          <p:blipFill>
            <a:blip r:embed="rId3">
              <a:grayscl/>
            </a:blip>
            <a:stretch>
              <a:fillRect/>
            </a:stretch>
          </p:blipFill>
          <p:spPr>
            <a:xfrm>
              <a:off x="7330225" y="988675"/>
              <a:ext cx="4431262" cy="3727259"/>
            </a:xfrm>
            <a:prstGeom prst="rect">
              <a:avLst/>
            </a:prstGeom>
          </p:spPr>
        </p:pic>
      </p:grpSp>
    </p:spTree>
    <p:extLst>
      <p:ext uri="{BB962C8B-B14F-4D97-AF65-F5344CB8AC3E}">
        <p14:creationId xmlns:p14="http://schemas.microsoft.com/office/powerpoint/2010/main" val="360014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9205" y="1151467"/>
            <a:ext cx="6907001" cy="487680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pic>
        <p:nvPicPr>
          <p:cNvPr id="8" name="Content Placeholder 4" descr="javaupdateneeded_native_win7commandlinks7u40.png"/>
          <p:cNvPicPr>
            <a:picLocks noChangeAspect="1"/>
          </p:cNvPicPr>
          <p:nvPr/>
        </p:nvPicPr>
        <p:blipFill>
          <a:blip r:embed="rId2">
            <a:grayscl/>
            <a:extLst>
              <a:ext uri="{28A0092B-C50C-407E-A947-70E740481C1C}">
                <a14:useLocalDpi xmlns:a14="http://schemas.microsoft.com/office/drawing/2010/main" val="0"/>
              </a:ext>
            </a:extLst>
          </a:blip>
          <a:srcRect l="-50530" r="-50530"/>
          <a:stretch>
            <a:fillRect/>
          </a:stretch>
        </p:blipFill>
        <p:spPr>
          <a:xfrm>
            <a:off x="3181488" y="1625601"/>
            <a:ext cx="11704073" cy="3267561"/>
          </a:xfrm>
          <a:prstGeom prst="rect">
            <a:avLst/>
          </a:prstGeom>
        </p:spPr>
      </p:pic>
      <p:sp>
        <p:nvSpPr>
          <p:cNvPr id="6" name="Content Placeholder 2"/>
          <p:cNvSpPr txBox="1">
            <a:spLocks/>
          </p:cNvSpPr>
          <p:nvPr/>
        </p:nvSpPr>
        <p:spPr bwMode="auto">
          <a:xfrm>
            <a:off x="392649" y="342053"/>
            <a:ext cx="1117309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899" tIns="60949" rIns="121899" bIns="60949"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a:latin typeface="+mj-lt"/>
                <a:cs typeface="Arial"/>
              </a:rPr>
              <a:t>Old JRE Warning (Java 7 Update 40)</a:t>
            </a:r>
          </a:p>
        </p:txBody>
      </p:sp>
      <p:sp>
        <p:nvSpPr>
          <p:cNvPr id="5" name="Content Placeholder 2"/>
          <p:cNvSpPr>
            <a:spLocks noGrp="1"/>
          </p:cNvSpPr>
          <p:nvPr>
            <p:ph idx="1"/>
          </p:nvPr>
        </p:nvSpPr>
        <p:spPr>
          <a:xfrm>
            <a:off x="595859" y="1395308"/>
            <a:ext cx="5129464" cy="3992563"/>
          </a:xfrm>
        </p:spPr>
        <p:txBody>
          <a:bodyPr/>
          <a:lstStyle/>
          <a:p>
            <a:pPr marL="0" indent="0">
              <a:buNone/>
            </a:pPr>
            <a:r>
              <a:rPr lang="en-US" b="1" dirty="0">
                <a:solidFill>
                  <a:schemeClr val="accent2"/>
                </a:solidFill>
                <a:cs typeface="Arial"/>
              </a:rPr>
              <a:t>Concern</a:t>
            </a:r>
            <a:r>
              <a:rPr lang="en-US" dirty="0">
                <a:solidFill>
                  <a:schemeClr val="accent2"/>
                </a:solidFill>
                <a:cs typeface="Arial"/>
              </a:rPr>
              <a:t>:  </a:t>
            </a:r>
            <a:r>
              <a:rPr lang="en-US" dirty="0">
                <a:cs typeface="Arial"/>
              </a:rPr>
              <a:t>Most businesses desire to manage their own update process.  Balance operational vs. security concerns</a:t>
            </a:r>
          </a:p>
          <a:p>
            <a:pPr marL="0" indent="0">
              <a:buNone/>
            </a:pPr>
            <a:endParaRPr lang="en-US" b="1" dirty="0" smtClean="0">
              <a:solidFill>
                <a:schemeClr val="accent2"/>
              </a:solidFill>
              <a:cs typeface="Arial"/>
            </a:endParaRPr>
          </a:p>
          <a:p>
            <a:pPr marL="0" indent="0">
              <a:buNone/>
            </a:pPr>
            <a:r>
              <a:rPr lang="en-US" b="1" dirty="0" smtClean="0">
                <a:solidFill>
                  <a:schemeClr val="accent2"/>
                </a:solidFill>
                <a:cs typeface="Arial"/>
              </a:rPr>
              <a:t>Feature</a:t>
            </a:r>
            <a:r>
              <a:rPr lang="en-US" dirty="0">
                <a:solidFill>
                  <a:schemeClr val="accent2"/>
                </a:solidFill>
                <a:cs typeface="Arial"/>
              </a:rPr>
              <a:t>:  </a:t>
            </a:r>
            <a:r>
              <a:rPr lang="en-US" dirty="0">
                <a:cs typeface="Arial"/>
              </a:rPr>
              <a:t>Enterprise controls to disable JRE out of date warning</a:t>
            </a:r>
          </a:p>
          <a:p>
            <a:pPr marL="0" indent="0">
              <a:buNone/>
            </a:pPr>
            <a:endParaRPr lang="en-US" dirty="0">
              <a:cs typeface="Arial"/>
            </a:endParaRPr>
          </a:p>
        </p:txBody>
      </p:sp>
      <p:sp>
        <p:nvSpPr>
          <p:cNvPr id="9" name="TextBox 8"/>
          <p:cNvSpPr txBox="1"/>
          <p:nvPr/>
        </p:nvSpPr>
        <p:spPr>
          <a:xfrm>
            <a:off x="7499515" y="482600"/>
            <a:ext cx="1707373" cy="5252720"/>
          </a:xfrm>
          <a:prstGeom prst="rect">
            <a:avLst/>
          </a:prstGeom>
          <a:noFill/>
        </p:spPr>
        <p:txBody>
          <a:bodyPr wrap="square" lIns="121899" tIns="60949" rIns="121899" bIns="60949" rtlCol="0">
            <a:spAutoFit/>
          </a:bodyPr>
          <a:lstStyle/>
          <a:p>
            <a:r>
              <a:rPr lang="en-US" sz="33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X</a:t>
            </a:r>
          </a:p>
        </p:txBody>
      </p:sp>
      <p:sp>
        <p:nvSpPr>
          <p:cNvPr id="2" name="TextBox 1"/>
          <p:cNvSpPr txBox="1"/>
          <p:nvPr/>
        </p:nvSpPr>
        <p:spPr>
          <a:xfrm>
            <a:off x="6179057" y="5012267"/>
            <a:ext cx="5755834" cy="538587"/>
          </a:xfrm>
          <a:prstGeom prst="rect">
            <a:avLst/>
          </a:prstGeom>
          <a:noFill/>
        </p:spPr>
        <p:txBody>
          <a:bodyPr wrap="square" lIns="121899" tIns="60949" rIns="121899" bIns="60949" rtlCol="0">
            <a:spAutoFit/>
          </a:bodyPr>
          <a:lstStyle/>
          <a:p>
            <a:pPr algn="ctr"/>
            <a:r>
              <a:rPr lang="en-US" sz="2700" dirty="0">
                <a:solidFill>
                  <a:schemeClr val="tx2"/>
                </a:solidFill>
              </a:rPr>
              <a:t>Optional, disable </a:t>
            </a:r>
            <a:r>
              <a:rPr lang="en-US" sz="2700" dirty="0" smtClean="0">
                <a:solidFill>
                  <a:schemeClr val="tx2"/>
                </a:solidFill>
              </a:rPr>
              <a:t>out </a:t>
            </a:r>
            <a:r>
              <a:rPr lang="en-US" sz="2700" dirty="0">
                <a:solidFill>
                  <a:schemeClr val="tx2"/>
                </a:solidFill>
              </a:rPr>
              <a:t>of </a:t>
            </a:r>
            <a:r>
              <a:rPr lang="en-US" sz="2700" dirty="0" smtClean="0">
                <a:solidFill>
                  <a:schemeClr val="tx2"/>
                </a:solidFill>
              </a:rPr>
              <a:t>date warning</a:t>
            </a:r>
            <a:endParaRPr lang="en-US" sz="2700" dirty="0">
              <a:solidFill>
                <a:schemeClr val="tx2"/>
              </a:solidFill>
            </a:endParaRPr>
          </a:p>
        </p:txBody>
      </p:sp>
    </p:spTree>
    <p:extLst>
      <p:ext uri="{BB962C8B-B14F-4D97-AF65-F5344CB8AC3E}">
        <p14:creationId xmlns:p14="http://schemas.microsoft.com/office/powerpoint/2010/main" val="339716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9205" y="1151467"/>
            <a:ext cx="6907001" cy="487680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6" name="Content Placeholder 2"/>
          <p:cNvSpPr txBox="1">
            <a:spLocks/>
          </p:cNvSpPr>
          <p:nvPr/>
        </p:nvSpPr>
        <p:spPr bwMode="auto">
          <a:xfrm>
            <a:off x="384218" y="350823"/>
            <a:ext cx="1117309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899" tIns="60949" rIns="121899" bIns="60949"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a:latin typeface="+mj-lt"/>
                <a:cs typeface="Arial"/>
              </a:rPr>
              <a:t>Java Uninstaller (Ongoing)</a:t>
            </a:r>
          </a:p>
        </p:txBody>
      </p:sp>
      <p:sp>
        <p:nvSpPr>
          <p:cNvPr id="5" name="Content Placeholder 2"/>
          <p:cNvSpPr>
            <a:spLocks noGrp="1"/>
          </p:cNvSpPr>
          <p:nvPr>
            <p:ph idx="1"/>
          </p:nvPr>
        </p:nvSpPr>
        <p:spPr>
          <a:xfrm>
            <a:off x="580855" y="1637390"/>
            <a:ext cx="4384591" cy="3992563"/>
          </a:xfrm>
        </p:spPr>
        <p:txBody>
          <a:bodyPr/>
          <a:lstStyle/>
          <a:p>
            <a:pPr marL="0" indent="0">
              <a:buNone/>
            </a:pPr>
            <a:r>
              <a:rPr lang="en-US" b="1" dirty="0">
                <a:solidFill>
                  <a:schemeClr val="accent2"/>
                </a:solidFill>
                <a:cs typeface="Arial"/>
              </a:rPr>
              <a:t>Concern</a:t>
            </a:r>
            <a:r>
              <a:rPr lang="en-US" dirty="0">
                <a:solidFill>
                  <a:schemeClr val="accent2"/>
                </a:solidFill>
                <a:cs typeface="Arial"/>
              </a:rPr>
              <a:t>:  </a:t>
            </a:r>
            <a:r>
              <a:rPr lang="en-US" dirty="0">
                <a:cs typeface="Arial"/>
              </a:rPr>
              <a:t>Adversaries target old versions of Java</a:t>
            </a:r>
          </a:p>
          <a:p>
            <a:pPr marL="0" indent="0">
              <a:buNone/>
            </a:pPr>
            <a:endParaRPr lang="en-US" b="1" dirty="0" smtClean="0">
              <a:solidFill>
                <a:schemeClr val="accent2"/>
              </a:solidFill>
              <a:cs typeface="Arial"/>
            </a:endParaRPr>
          </a:p>
          <a:p>
            <a:pPr marL="0" indent="0">
              <a:buNone/>
            </a:pPr>
            <a:r>
              <a:rPr lang="en-US" b="1" dirty="0" smtClean="0">
                <a:solidFill>
                  <a:schemeClr val="accent2"/>
                </a:solidFill>
                <a:cs typeface="Arial"/>
              </a:rPr>
              <a:t>Feature</a:t>
            </a:r>
            <a:r>
              <a:rPr lang="en-US" dirty="0">
                <a:solidFill>
                  <a:schemeClr val="accent2"/>
                </a:solidFill>
                <a:cs typeface="Arial"/>
              </a:rPr>
              <a:t>:  </a:t>
            </a:r>
            <a:r>
              <a:rPr lang="en-US" dirty="0">
                <a:cs typeface="Arial"/>
              </a:rPr>
              <a:t>Java Uninstaller</a:t>
            </a:r>
          </a:p>
          <a:p>
            <a:pPr marL="0" indent="0">
              <a:buNone/>
            </a:pPr>
            <a:endParaRPr lang="en-US" dirty="0">
              <a:cs typeface="Arial"/>
            </a:endParaRPr>
          </a:p>
          <a:p>
            <a:pPr marL="0" indent="0">
              <a:buNone/>
            </a:pPr>
            <a:endParaRPr lang="en-US" dirty="0">
              <a:cs typeface="Arial"/>
            </a:endParaRPr>
          </a:p>
        </p:txBody>
      </p:sp>
      <p:pic>
        <p:nvPicPr>
          <p:cNvPr id="8" name="Picture 3"/>
          <p:cNvPicPr>
            <a:picLocks noChangeAspect="1" noChangeArrowheads="1"/>
          </p:cNvPicPr>
          <p:nvPr/>
        </p:nvPicPr>
        <p:blipFill>
          <a:blip r:embed="rId2">
            <a:alphaModFix/>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715313" y="2167987"/>
            <a:ext cx="6165319" cy="2415587"/>
          </a:xfrm>
          <a:prstGeom prst="rect">
            <a:avLst/>
          </a:prstGeom>
          <a:noFill/>
          <a:ln w="22225">
            <a:solidFill>
              <a:schemeClr val="tx1"/>
            </a:solidFill>
            <a:miter lim="800000"/>
            <a:headEnd/>
            <a:tailEnd/>
          </a:ln>
          <a:effectLst>
            <a:glow rad="101600">
              <a:schemeClr val="tx1">
                <a:lumMod val="50000"/>
                <a:lumOff val="50000"/>
                <a:alpha val="75000"/>
              </a:schemeClr>
            </a:glow>
            <a:softEdge rad="381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1199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99205" y="1151467"/>
            <a:ext cx="6907001" cy="487680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6" name="Content Placeholder 2"/>
          <p:cNvSpPr txBox="1">
            <a:spLocks/>
          </p:cNvSpPr>
          <p:nvPr/>
        </p:nvSpPr>
        <p:spPr bwMode="auto">
          <a:xfrm>
            <a:off x="538873" y="333890"/>
            <a:ext cx="1117309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899" tIns="60949" rIns="121899" bIns="60949"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a:latin typeface="+mj-lt"/>
                <a:cs typeface="Arial"/>
              </a:rPr>
              <a:t>Code-signing is Java Default (Java 7 Update 51)</a:t>
            </a:r>
          </a:p>
          <a:p>
            <a:pPr marL="0" indent="0">
              <a:buNone/>
            </a:pPr>
            <a:endParaRPr lang="en-US" sz="3600" dirty="0">
              <a:latin typeface="+mj-lt"/>
              <a:cs typeface="Arial"/>
            </a:endParaRPr>
          </a:p>
        </p:txBody>
      </p:sp>
      <p:sp>
        <p:nvSpPr>
          <p:cNvPr id="5" name="Content Placeholder 2"/>
          <p:cNvSpPr>
            <a:spLocks noGrp="1"/>
          </p:cNvSpPr>
          <p:nvPr>
            <p:ph idx="1"/>
          </p:nvPr>
        </p:nvSpPr>
        <p:spPr>
          <a:xfrm>
            <a:off x="718022" y="1672972"/>
            <a:ext cx="6907001" cy="3992563"/>
          </a:xfrm>
        </p:spPr>
        <p:txBody>
          <a:bodyPr/>
          <a:lstStyle/>
          <a:p>
            <a:pPr marL="0" indent="0">
              <a:buNone/>
            </a:pPr>
            <a:r>
              <a:rPr lang="en-US" b="1" dirty="0">
                <a:solidFill>
                  <a:schemeClr val="accent2"/>
                </a:solidFill>
                <a:cs typeface="Arial"/>
              </a:rPr>
              <a:t>Concern</a:t>
            </a:r>
            <a:r>
              <a:rPr lang="en-US" dirty="0">
                <a:solidFill>
                  <a:schemeClr val="accent2"/>
                </a:solidFill>
                <a:cs typeface="Arial"/>
              </a:rPr>
              <a:t>:  </a:t>
            </a:r>
            <a:r>
              <a:rPr lang="en-US" dirty="0">
                <a:cs typeface="Arial"/>
              </a:rPr>
              <a:t>Reduce malware through Java community involvement (e.g., PKI benefits)</a:t>
            </a:r>
          </a:p>
          <a:p>
            <a:pPr marL="0" indent="0">
              <a:buNone/>
            </a:pPr>
            <a:endParaRPr lang="en-US" b="1" dirty="0">
              <a:solidFill>
                <a:schemeClr val="accent2"/>
              </a:solidFill>
              <a:cs typeface="Arial"/>
            </a:endParaRPr>
          </a:p>
          <a:p>
            <a:pPr marL="0" indent="0">
              <a:buNone/>
            </a:pPr>
            <a:r>
              <a:rPr lang="en-US" b="1" dirty="0" smtClean="0">
                <a:solidFill>
                  <a:schemeClr val="accent2"/>
                </a:solidFill>
                <a:cs typeface="Arial"/>
              </a:rPr>
              <a:t>Feature</a:t>
            </a:r>
            <a:r>
              <a:rPr lang="en-US" dirty="0">
                <a:solidFill>
                  <a:schemeClr val="accent2"/>
                </a:solidFill>
                <a:cs typeface="Arial"/>
              </a:rPr>
              <a:t>:  </a:t>
            </a:r>
            <a:r>
              <a:rPr lang="en-US" dirty="0">
                <a:cs typeface="Arial"/>
              </a:rPr>
              <a:t>Signed-code is now the default for plugins (applet/web start</a:t>
            </a:r>
            <a:r>
              <a:rPr lang="en-US" dirty="0" smtClean="0">
                <a:cs typeface="Arial"/>
              </a:rPr>
              <a:t>)</a:t>
            </a:r>
            <a:endParaRPr lang="en-US" dirty="0">
              <a:cs typeface="Arial"/>
            </a:endParaRPr>
          </a:p>
        </p:txBody>
      </p:sp>
      <p:sp>
        <p:nvSpPr>
          <p:cNvPr id="8" name="Content Placeholder 2"/>
          <p:cNvSpPr txBox="1">
            <a:spLocks/>
          </p:cNvSpPr>
          <p:nvPr/>
        </p:nvSpPr>
        <p:spPr>
          <a:xfrm>
            <a:off x="7718969" y="1565921"/>
            <a:ext cx="3707434" cy="3166533"/>
          </a:xfrm>
          <a:prstGeom prst="rect">
            <a:avLst/>
          </a:prstGeom>
          <a:gradFill flip="none" rotWithShape="1">
            <a:gsLst>
              <a:gs pos="0">
                <a:schemeClr val="bg2"/>
              </a:gs>
              <a:gs pos="100000">
                <a:srgbClr val="FFFFFF"/>
              </a:gs>
            </a:gsLst>
            <a:lin ang="0" scaled="1"/>
            <a:tileRect/>
          </a:gradFill>
          <a:effectLst>
            <a:glow rad="101600">
              <a:schemeClr val="bg1">
                <a:lumMod val="85000"/>
                <a:alpha val="75000"/>
              </a:schemeClr>
            </a:glow>
            <a:reflection stA="50000" endPos="53000" dist="12700" dir="5400000" sy="-100000" algn="bl" rotWithShape="0"/>
          </a:effectLst>
        </p:spPr>
        <p:txBody>
          <a:bodyPr vert="horz" lIns="121899" tIns="121899" rIns="121899" bIns="121899" rtlCol="0" anchor="t" anchorCtr="0">
            <a:normAutofit/>
          </a:bodyPr>
          <a:lstStyle>
            <a:lvl1pPr marL="228600" indent="-168275" algn="l" defTabSz="228600" rtl="0" eaLnBrk="1" latinLnBrk="0" hangingPunct="1">
              <a:spcBef>
                <a:spcPts val="0"/>
              </a:spcBef>
              <a:spcAft>
                <a:spcPts val="600"/>
              </a:spcAft>
              <a:buClr>
                <a:schemeClr val="accent1"/>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chemeClr val="accent1"/>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latin typeface="Courier"/>
                <a:cs typeface="Courier"/>
              </a:rPr>
              <a:t>00101011 00101011 00101011</a:t>
            </a:r>
          </a:p>
          <a:p>
            <a:pPr marL="0" indent="0">
              <a:buNone/>
            </a:pPr>
            <a:r>
              <a:rPr lang="en-US" sz="1600" b="1" dirty="0">
                <a:solidFill>
                  <a:schemeClr val="bg1"/>
                </a:solidFill>
                <a:latin typeface="Courier"/>
                <a:cs typeface="Courier"/>
              </a:rPr>
              <a:t>01000011 10101001 10101011</a:t>
            </a:r>
          </a:p>
          <a:p>
            <a:pPr marL="0" indent="0">
              <a:buNone/>
            </a:pPr>
            <a:r>
              <a:rPr lang="en-US" sz="1600" b="1" dirty="0">
                <a:solidFill>
                  <a:schemeClr val="bg1"/>
                </a:solidFill>
                <a:latin typeface="Courier"/>
                <a:cs typeface="Courier"/>
              </a:rPr>
              <a:t>00101011 00101011 00101011</a:t>
            </a:r>
          </a:p>
          <a:p>
            <a:pPr marL="0" indent="0">
              <a:buNone/>
            </a:pPr>
            <a:r>
              <a:rPr lang="en-US" sz="1600" b="1" dirty="0">
                <a:solidFill>
                  <a:schemeClr val="bg1"/>
                </a:solidFill>
                <a:latin typeface="Courier"/>
                <a:cs typeface="Courier"/>
              </a:rPr>
              <a:t>10001011 00101011 00101011</a:t>
            </a:r>
          </a:p>
          <a:p>
            <a:pPr marL="0" indent="0">
              <a:buNone/>
            </a:pPr>
            <a:r>
              <a:rPr lang="en-US" sz="1600" b="1" dirty="0">
                <a:solidFill>
                  <a:schemeClr val="bg1"/>
                </a:solidFill>
                <a:latin typeface="Courier"/>
                <a:cs typeface="Courier"/>
              </a:rPr>
              <a:t>00101011 00101011 00101011</a:t>
            </a:r>
          </a:p>
          <a:p>
            <a:pPr marL="0" indent="0">
              <a:buNone/>
            </a:pPr>
            <a:r>
              <a:rPr lang="en-US" sz="1600" b="1" dirty="0">
                <a:solidFill>
                  <a:schemeClr val="bg1"/>
                </a:solidFill>
                <a:latin typeface="Courier"/>
                <a:cs typeface="Courier"/>
              </a:rPr>
              <a:t>01000011 10101001 10101011</a:t>
            </a:r>
          </a:p>
          <a:p>
            <a:pPr marL="0" indent="0">
              <a:buNone/>
            </a:pPr>
            <a:r>
              <a:rPr lang="en-US" sz="1600" b="1" dirty="0">
                <a:solidFill>
                  <a:schemeClr val="bg1"/>
                </a:solidFill>
                <a:latin typeface="Courier"/>
                <a:cs typeface="Courier"/>
              </a:rPr>
              <a:t>00101011 00101011 00101011</a:t>
            </a:r>
          </a:p>
          <a:p>
            <a:pPr marL="0" indent="0">
              <a:buNone/>
            </a:pPr>
            <a:r>
              <a:rPr lang="en-US" sz="1600" b="1" dirty="0">
                <a:solidFill>
                  <a:schemeClr val="bg1"/>
                </a:solidFill>
                <a:latin typeface="Courier"/>
                <a:cs typeface="Courier"/>
              </a:rPr>
              <a:t>10001011 00101011 00101011</a:t>
            </a:r>
          </a:p>
          <a:p>
            <a:pPr marL="0" indent="0">
              <a:buNone/>
            </a:pPr>
            <a:endParaRPr lang="en-US" sz="1600" dirty="0">
              <a:solidFill>
                <a:schemeClr val="bg1"/>
              </a:solidFill>
              <a:latin typeface="Arial"/>
              <a:cs typeface="Arial"/>
            </a:endParaRPr>
          </a:p>
          <a:p>
            <a:pPr marL="0" indent="0">
              <a:buNone/>
            </a:pPr>
            <a:endParaRPr lang="en-US" sz="1600" dirty="0">
              <a:solidFill>
                <a:schemeClr val="bg1"/>
              </a:solidFill>
              <a:latin typeface="Arial"/>
              <a:cs typeface="Arial"/>
            </a:endParaRPr>
          </a:p>
        </p:txBody>
      </p:sp>
    </p:spTree>
    <p:extLst>
      <p:ext uri="{BB962C8B-B14F-4D97-AF65-F5344CB8AC3E}">
        <p14:creationId xmlns:p14="http://schemas.microsoft.com/office/powerpoint/2010/main" val="2031237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9205" y="1151467"/>
            <a:ext cx="6907001" cy="487680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6" name="Content Placeholder 2"/>
          <p:cNvSpPr txBox="1">
            <a:spLocks/>
          </p:cNvSpPr>
          <p:nvPr/>
        </p:nvSpPr>
        <p:spPr bwMode="auto">
          <a:xfrm>
            <a:off x="419812" y="323969"/>
            <a:ext cx="1117309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899" tIns="60949" rIns="121899" bIns="60949"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smtClean="0">
                <a:latin typeface="+mj-lt"/>
                <a:cs typeface="Arial"/>
              </a:rPr>
              <a:t>Exception Site </a:t>
            </a:r>
            <a:r>
              <a:rPr lang="en-US" sz="3600" dirty="0">
                <a:latin typeface="+mj-lt"/>
                <a:cs typeface="Arial"/>
              </a:rPr>
              <a:t>List (Java 7 Update 51)</a:t>
            </a:r>
          </a:p>
          <a:p>
            <a:pPr marL="0" indent="0">
              <a:buNone/>
            </a:pPr>
            <a:endParaRPr lang="en-US" sz="3600" dirty="0">
              <a:latin typeface="+mj-lt"/>
              <a:cs typeface="Arial"/>
            </a:endParaRPr>
          </a:p>
        </p:txBody>
      </p:sp>
      <p:sp>
        <p:nvSpPr>
          <p:cNvPr id="5" name="Content Placeholder 2"/>
          <p:cNvSpPr>
            <a:spLocks noGrp="1"/>
          </p:cNvSpPr>
          <p:nvPr>
            <p:ph idx="1"/>
          </p:nvPr>
        </p:nvSpPr>
        <p:spPr>
          <a:xfrm>
            <a:off x="502659" y="1521093"/>
            <a:ext cx="6669996" cy="3992563"/>
          </a:xfrm>
        </p:spPr>
        <p:txBody>
          <a:bodyPr/>
          <a:lstStyle/>
          <a:p>
            <a:pPr marL="80419" indent="0">
              <a:buNone/>
            </a:pPr>
            <a:r>
              <a:rPr lang="en-US" b="1" dirty="0">
                <a:solidFill>
                  <a:schemeClr val="accent2"/>
                </a:solidFill>
                <a:cs typeface="Arial"/>
              </a:rPr>
              <a:t>Concern</a:t>
            </a:r>
            <a:r>
              <a:rPr lang="en-US" dirty="0">
                <a:solidFill>
                  <a:schemeClr val="accent2"/>
                </a:solidFill>
                <a:cs typeface="Arial"/>
              </a:rPr>
              <a:t>:  </a:t>
            </a:r>
            <a:r>
              <a:rPr lang="en-US" dirty="0">
                <a:cs typeface="Arial"/>
              </a:rPr>
              <a:t>Balances the need for usability and legacy applet support while maintaining strong desktop security posture.  Consumer DRS analog</a:t>
            </a:r>
          </a:p>
          <a:p>
            <a:pPr marL="80419" indent="0">
              <a:buNone/>
            </a:pPr>
            <a:endParaRPr lang="en-US" b="1" dirty="0" smtClean="0">
              <a:solidFill>
                <a:schemeClr val="accent2"/>
              </a:solidFill>
              <a:cs typeface="Arial"/>
            </a:endParaRPr>
          </a:p>
          <a:p>
            <a:pPr marL="80419" indent="0">
              <a:buNone/>
            </a:pPr>
            <a:r>
              <a:rPr lang="en-US" b="1" dirty="0" smtClean="0">
                <a:solidFill>
                  <a:schemeClr val="accent2"/>
                </a:solidFill>
                <a:cs typeface="Arial"/>
              </a:rPr>
              <a:t>Feature</a:t>
            </a:r>
            <a:r>
              <a:rPr lang="en-US" dirty="0" smtClean="0">
                <a:solidFill>
                  <a:schemeClr val="accent2"/>
                </a:solidFill>
                <a:cs typeface="Arial"/>
              </a:rPr>
              <a:t>:  </a:t>
            </a:r>
            <a:r>
              <a:rPr lang="en-US" dirty="0" smtClean="0">
                <a:cs typeface="Arial"/>
              </a:rPr>
              <a:t>Consumer support for legacy applets</a:t>
            </a:r>
            <a:endParaRPr lang="en-US" dirty="0"/>
          </a:p>
          <a:p>
            <a:pPr marL="80419" indent="0">
              <a:buNone/>
            </a:pPr>
            <a:endParaRPr lang="en-US" dirty="0">
              <a:cs typeface="Arial"/>
            </a:endParaRPr>
          </a:p>
        </p:txBody>
      </p:sp>
      <p:grpSp>
        <p:nvGrpSpPr>
          <p:cNvPr id="3" name="Group 2"/>
          <p:cNvGrpSpPr/>
          <p:nvPr/>
        </p:nvGrpSpPr>
        <p:grpSpPr>
          <a:xfrm>
            <a:off x="7448728" y="1253068"/>
            <a:ext cx="4423988" cy="4555067"/>
            <a:chOff x="7448728" y="1253068"/>
            <a:chExt cx="4423988" cy="4555067"/>
          </a:xfrm>
        </p:grpSpPr>
        <p:pic>
          <p:nvPicPr>
            <p:cNvPr id="2" name="Picture 1"/>
            <p:cNvPicPr>
              <a:picLocks noChangeAspect="1"/>
            </p:cNvPicPr>
            <p:nvPr/>
          </p:nvPicPr>
          <p:blipFill>
            <a:blip r:embed="rId2">
              <a:grayscl/>
              <a:extLst>
                <a:ext uri="{BEBA8EAE-BF5A-486C-A8C5-ECC9F3942E4B}">
                  <a14:imgProps xmlns:a14="http://schemas.microsoft.com/office/drawing/2010/main">
                    <a14:imgLayer r:embed="rId3">
                      <a14:imgEffect>
                        <a14:colorTemperature colorTemp="11500"/>
                      </a14:imgEffect>
                    </a14:imgLayer>
                  </a14:imgProps>
                </a:ext>
              </a:extLst>
            </a:blip>
            <a:stretch>
              <a:fillRect/>
            </a:stretch>
          </p:blipFill>
          <p:spPr>
            <a:xfrm>
              <a:off x="7448728" y="1253068"/>
              <a:ext cx="4423988" cy="4555067"/>
            </a:xfrm>
            <a:prstGeom prst="rect">
              <a:avLst/>
            </a:prstGeom>
          </p:spPr>
        </p:pic>
        <p:sp>
          <p:nvSpPr>
            <p:cNvPr id="9" name="Right Arrow 8"/>
            <p:cNvSpPr/>
            <p:nvPr/>
          </p:nvSpPr>
          <p:spPr>
            <a:xfrm rot="10800000">
              <a:off x="9174695" y="3631280"/>
              <a:ext cx="1020473" cy="796787"/>
            </a:xfrm>
            <a:prstGeom prst="right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grpSp>
    </p:spTree>
    <p:extLst>
      <p:ext uri="{BB962C8B-B14F-4D97-AF65-F5344CB8AC3E}">
        <p14:creationId xmlns:p14="http://schemas.microsoft.com/office/powerpoint/2010/main" val="117949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9205" y="1151467"/>
            <a:ext cx="6907001" cy="487680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6" name="Content Placeholder 2"/>
          <p:cNvSpPr txBox="1">
            <a:spLocks/>
          </p:cNvSpPr>
          <p:nvPr/>
        </p:nvSpPr>
        <p:spPr bwMode="auto">
          <a:xfrm>
            <a:off x="510289" y="322249"/>
            <a:ext cx="1117309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899" tIns="60949" rIns="121899" bIns="60949"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a:latin typeface="+mj-lt"/>
                <a:cs typeface="Arial"/>
              </a:rPr>
              <a:t>What’s Included in JDK 8 Security?</a:t>
            </a:r>
          </a:p>
          <a:p>
            <a:pPr marL="0" indent="0">
              <a:buNone/>
            </a:pPr>
            <a:endParaRPr lang="en-US" sz="3700" b="1" dirty="0">
              <a:latin typeface="Arial"/>
              <a:cs typeface="Arial"/>
            </a:endParaRPr>
          </a:p>
        </p:txBody>
      </p:sp>
      <p:sp>
        <p:nvSpPr>
          <p:cNvPr id="5" name="Content Placeholder 2"/>
          <p:cNvSpPr>
            <a:spLocks noGrp="1"/>
          </p:cNvSpPr>
          <p:nvPr>
            <p:ph idx="1"/>
          </p:nvPr>
        </p:nvSpPr>
        <p:spPr>
          <a:xfrm>
            <a:off x="718987" y="2721347"/>
            <a:ext cx="10732938" cy="2858031"/>
          </a:xfrm>
        </p:spPr>
        <p:txBody>
          <a:bodyPr/>
          <a:lstStyle/>
          <a:p>
            <a:pPr marL="80419" indent="0">
              <a:buNone/>
            </a:pPr>
            <a:r>
              <a:rPr lang="en-US" dirty="0" smtClean="0">
                <a:latin typeface="Arial"/>
                <a:cs typeface="Arial"/>
              </a:rPr>
              <a:t>All previously </a:t>
            </a:r>
            <a:r>
              <a:rPr lang="en-US" dirty="0">
                <a:latin typeface="Arial"/>
                <a:cs typeface="Arial"/>
              </a:rPr>
              <a:t>described JDK 7 security features,</a:t>
            </a:r>
          </a:p>
          <a:p>
            <a:pPr marL="80419" indent="0">
              <a:buNone/>
            </a:pPr>
            <a:endParaRPr lang="en-US" dirty="0">
              <a:latin typeface="Arial"/>
              <a:cs typeface="Arial"/>
            </a:endParaRPr>
          </a:p>
          <a:p>
            <a:pPr marL="80419" indent="0">
              <a:buNone/>
            </a:pPr>
            <a:r>
              <a:rPr lang="en-US" i="1" dirty="0">
                <a:latin typeface="Arial"/>
                <a:cs typeface="Arial"/>
              </a:rPr>
              <a:t>Plus the following</a:t>
            </a:r>
            <a:r>
              <a:rPr lang="en-US" dirty="0">
                <a:latin typeface="Arial"/>
                <a:cs typeface="Arial"/>
              </a:rPr>
              <a:t>…</a:t>
            </a:r>
          </a:p>
        </p:txBody>
      </p:sp>
    </p:spTree>
    <p:extLst>
      <p:ext uri="{BB962C8B-B14F-4D97-AF65-F5344CB8AC3E}">
        <p14:creationId xmlns:p14="http://schemas.microsoft.com/office/powerpoint/2010/main" val="215388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9205" y="1151467"/>
            <a:ext cx="6907001" cy="487680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6" name="Content Placeholder 2"/>
          <p:cNvSpPr txBox="1">
            <a:spLocks/>
          </p:cNvSpPr>
          <p:nvPr/>
        </p:nvSpPr>
        <p:spPr bwMode="auto">
          <a:xfrm>
            <a:off x="472937" y="396962"/>
            <a:ext cx="1117309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899" tIns="60949" rIns="121899" bIns="60949"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a:latin typeface="+mj-lt"/>
                <a:cs typeface="Arial"/>
              </a:rPr>
              <a:t>Move to TLS 1.2 as Default</a:t>
            </a:r>
          </a:p>
        </p:txBody>
      </p:sp>
      <p:sp>
        <p:nvSpPr>
          <p:cNvPr id="5" name="Content Placeholder 2"/>
          <p:cNvSpPr>
            <a:spLocks noGrp="1"/>
          </p:cNvSpPr>
          <p:nvPr>
            <p:ph idx="1"/>
          </p:nvPr>
        </p:nvSpPr>
        <p:spPr>
          <a:xfrm>
            <a:off x="600944" y="1748368"/>
            <a:ext cx="6466849" cy="3992563"/>
          </a:xfrm>
        </p:spPr>
        <p:txBody>
          <a:bodyPr/>
          <a:lstStyle/>
          <a:p>
            <a:pPr marL="0" indent="0">
              <a:buNone/>
            </a:pPr>
            <a:r>
              <a:rPr lang="en-US" b="1" dirty="0">
                <a:solidFill>
                  <a:srgbClr val="5382A1"/>
                </a:solidFill>
                <a:cs typeface="Arial"/>
              </a:rPr>
              <a:t>Concern</a:t>
            </a:r>
            <a:r>
              <a:rPr lang="en-US" dirty="0">
                <a:solidFill>
                  <a:srgbClr val="5382A1"/>
                </a:solidFill>
                <a:cs typeface="Arial"/>
              </a:rPr>
              <a:t>:  </a:t>
            </a:r>
            <a:r>
              <a:rPr lang="en-US" dirty="0">
                <a:cs typeface="Arial"/>
              </a:rPr>
              <a:t>Improve security of data in transit by moving to TLS 1.2 as default</a:t>
            </a:r>
          </a:p>
          <a:p>
            <a:pPr marL="0" indent="0">
              <a:buNone/>
            </a:pPr>
            <a:endParaRPr lang="en-US" b="1" dirty="0" smtClean="0">
              <a:solidFill>
                <a:schemeClr val="accent2"/>
              </a:solidFill>
              <a:cs typeface="Arial"/>
            </a:endParaRPr>
          </a:p>
          <a:p>
            <a:pPr marL="0" indent="0">
              <a:buNone/>
            </a:pPr>
            <a:r>
              <a:rPr lang="en-US" b="1" dirty="0" smtClean="0">
                <a:solidFill>
                  <a:schemeClr val="accent2"/>
                </a:solidFill>
                <a:cs typeface="Arial"/>
              </a:rPr>
              <a:t>Feature</a:t>
            </a:r>
            <a:r>
              <a:rPr lang="en-US" dirty="0">
                <a:solidFill>
                  <a:schemeClr val="accent2"/>
                </a:solidFill>
                <a:cs typeface="Arial"/>
              </a:rPr>
              <a:t>: </a:t>
            </a:r>
            <a:r>
              <a:rPr lang="en-US" dirty="0">
                <a:cs typeface="Arial"/>
              </a:rPr>
              <a:t>TLS 1.2 is the platform default</a:t>
            </a:r>
          </a:p>
          <a:p>
            <a:pPr marL="0" indent="0">
              <a:buNone/>
            </a:pPr>
            <a:endParaRPr lang="en-US" dirty="0">
              <a:cs typeface="Arial"/>
            </a:endParaRPr>
          </a:p>
        </p:txBody>
      </p:sp>
      <p:sp>
        <p:nvSpPr>
          <p:cNvPr id="18" name="Content Placeholder 2"/>
          <p:cNvSpPr txBox="1">
            <a:spLocks/>
          </p:cNvSpPr>
          <p:nvPr/>
        </p:nvSpPr>
        <p:spPr>
          <a:xfrm>
            <a:off x="7550300" y="1337734"/>
            <a:ext cx="3707434" cy="3166533"/>
          </a:xfrm>
          <a:prstGeom prst="rect">
            <a:avLst/>
          </a:prstGeom>
          <a:gradFill flip="none" rotWithShape="1">
            <a:gsLst>
              <a:gs pos="0">
                <a:schemeClr val="bg2"/>
              </a:gs>
              <a:gs pos="100000">
                <a:srgbClr val="FFFFFF"/>
              </a:gs>
            </a:gsLst>
            <a:lin ang="0" scaled="1"/>
            <a:tileRect/>
          </a:gradFill>
          <a:effectLst>
            <a:glow rad="101600">
              <a:schemeClr val="bg1">
                <a:lumMod val="85000"/>
                <a:alpha val="75000"/>
              </a:schemeClr>
            </a:glow>
            <a:reflection stA="50000" endPos="53000" dist="12700" dir="5400000" sy="-100000" algn="bl" rotWithShape="0"/>
          </a:effectLst>
        </p:spPr>
        <p:txBody>
          <a:bodyPr vert="horz" lIns="121899" tIns="121899" rIns="121899" bIns="121899" rtlCol="0" anchor="t" anchorCtr="0">
            <a:normAutofit/>
          </a:bodyPr>
          <a:lstStyle>
            <a:lvl1pPr marL="228600" indent="-168275" algn="l" defTabSz="228600" rtl="0" eaLnBrk="1" latinLnBrk="0" hangingPunct="1">
              <a:spcBef>
                <a:spcPts val="0"/>
              </a:spcBef>
              <a:spcAft>
                <a:spcPts val="600"/>
              </a:spcAft>
              <a:buClr>
                <a:schemeClr val="accent1"/>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chemeClr val="accent1"/>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solidFill>
                  <a:schemeClr val="bg1"/>
                </a:solidFill>
                <a:latin typeface="Courier"/>
                <a:cs typeface="Courier"/>
              </a:rPr>
              <a:t>00101011 00101011 00101011</a:t>
            </a:r>
          </a:p>
          <a:p>
            <a:pPr marL="0" indent="0">
              <a:buNone/>
            </a:pPr>
            <a:r>
              <a:rPr lang="en-US" sz="1600" b="1" dirty="0">
                <a:solidFill>
                  <a:schemeClr val="bg1"/>
                </a:solidFill>
                <a:latin typeface="Courier"/>
                <a:cs typeface="Courier"/>
              </a:rPr>
              <a:t>01000011 10101001 10101011</a:t>
            </a:r>
          </a:p>
          <a:p>
            <a:pPr marL="0" indent="0">
              <a:buNone/>
            </a:pPr>
            <a:r>
              <a:rPr lang="en-US" sz="1600" b="1" dirty="0">
                <a:solidFill>
                  <a:schemeClr val="bg1"/>
                </a:solidFill>
                <a:latin typeface="Courier"/>
                <a:cs typeface="Courier"/>
              </a:rPr>
              <a:t>00101011 00101011 00101011</a:t>
            </a:r>
          </a:p>
          <a:p>
            <a:pPr marL="0" indent="0">
              <a:buNone/>
            </a:pPr>
            <a:r>
              <a:rPr lang="en-US" sz="1600" b="1" dirty="0">
                <a:solidFill>
                  <a:schemeClr val="bg1"/>
                </a:solidFill>
                <a:latin typeface="Courier"/>
                <a:cs typeface="Courier"/>
              </a:rPr>
              <a:t>10001011 00101011 00101011</a:t>
            </a:r>
          </a:p>
          <a:p>
            <a:pPr marL="0" indent="0">
              <a:buNone/>
            </a:pPr>
            <a:r>
              <a:rPr lang="en-US" sz="1600" b="1" dirty="0">
                <a:solidFill>
                  <a:schemeClr val="bg1"/>
                </a:solidFill>
                <a:latin typeface="Courier"/>
                <a:cs typeface="Courier"/>
              </a:rPr>
              <a:t>00101011 00101011 00101011</a:t>
            </a:r>
          </a:p>
          <a:p>
            <a:pPr marL="0" indent="0">
              <a:buNone/>
            </a:pPr>
            <a:r>
              <a:rPr lang="en-US" sz="1600" b="1" dirty="0">
                <a:solidFill>
                  <a:schemeClr val="bg1"/>
                </a:solidFill>
                <a:latin typeface="Courier"/>
                <a:cs typeface="Courier"/>
              </a:rPr>
              <a:t>01000011 10101001 10101011</a:t>
            </a:r>
          </a:p>
          <a:p>
            <a:pPr marL="0" indent="0">
              <a:buNone/>
            </a:pPr>
            <a:r>
              <a:rPr lang="en-US" sz="1600" b="1" dirty="0">
                <a:solidFill>
                  <a:schemeClr val="bg1"/>
                </a:solidFill>
                <a:latin typeface="Courier"/>
                <a:cs typeface="Courier"/>
              </a:rPr>
              <a:t>00101011 00101011 00101011</a:t>
            </a:r>
          </a:p>
          <a:p>
            <a:pPr marL="0" indent="0">
              <a:buNone/>
            </a:pPr>
            <a:r>
              <a:rPr lang="en-US" sz="1600" b="1" dirty="0">
                <a:solidFill>
                  <a:schemeClr val="bg1"/>
                </a:solidFill>
                <a:latin typeface="Courier"/>
                <a:cs typeface="Courier"/>
              </a:rPr>
              <a:t>10001011 00101011 00101011</a:t>
            </a:r>
          </a:p>
          <a:p>
            <a:pPr marL="0" indent="0">
              <a:buNone/>
            </a:pPr>
            <a:endParaRPr lang="en-US" sz="1600" dirty="0">
              <a:solidFill>
                <a:schemeClr val="bg1"/>
              </a:solidFill>
              <a:latin typeface="Arial"/>
              <a:cs typeface="Arial"/>
            </a:endParaRPr>
          </a:p>
          <a:p>
            <a:pPr marL="0" indent="0">
              <a:buNone/>
            </a:pPr>
            <a:endParaRPr lang="en-US" sz="1600" dirty="0">
              <a:solidFill>
                <a:schemeClr val="bg1"/>
              </a:solidFill>
              <a:latin typeface="Arial"/>
              <a:cs typeface="Arial"/>
            </a:endParaRPr>
          </a:p>
        </p:txBody>
      </p:sp>
    </p:spTree>
    <p:extLst>
      <p:ext uri="{BB962C8B-B14F-4D97-AF65-F5344CB8AC3E}">
        <p14:creationId xmlns:p14="http://schemas.microsoft.com/office/powerpoint/2010/main" val="254990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9205" y="1151467"/>
            <a:ext cx="6907001" cy="487680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6" name="Content Placeholder 2"/>
          <p:cNvSpPr txBox="1">
            <a:spLocks/>
          </p:cNvSpPr>
          <p:nvPr/>
        </p:nvSpPr>
        <p:spPr bwMode="auto">
          <a:xfrm>
            <a:off x="535189" y="309797"/>
            <a:ext cx="1117309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899" tIns="60949" rIns="121899" bIns="60949"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a:latin typeface="+mj-lt"/>
                <a:cs typeface="Arial"/>
              </a:rPr>
              <a:t>Enhanced Support for Cert Revocation Checking (JEP 124)</a:t>
            </a:r>
          </a:p>
          <a:p>
            <a:pPr marL="0" indent="0">
              <a:buNone/>
            </a:pPr>
            <a:endParaRPr lang="en-US" sz="3600" dirty="0">
              <a:latin typeface="+mj-lt"/>
              <a:cs typeface="Arial"/>
            </a:endParaRPr>
          </a:p>
        </p:txBody>
      </p:sp>
      <p:sp>
        <p:nvSpPr>
          <p:cNvPr id="5" name="Content Placeholder 2"/>
          <p:cNvSpPr>
            <a:spLocks noGrp="1"/>
          </p:cNvSpPr>
          <p:nvPr>
            <p:ph idx="1"/>
          </p:nvPr>
        </p:nvSpPr>
        <p:spPr>
          <a:xfrm>
            <a:off x="727944" y="1574801"/>
            <a:ext cx="8329030" cy="3992563"/>
          </a:xfrm>
        </p:spPr>
        <p:txBody>
          <a:bodyPr/>
          <a:lstStyle/>
          <a:p>
            <a:pPr marL="0" indent="0">
              <a:buNone/>
            </a:pPr>
            <a:r>
              <a:rPr lang="en-US" b="1" dirty="0">
                <a:solidFill>
                  <a:srgbClr val="5382A1"/>
                </a:solidFill>
                <a:cs typeface="Arial"/>
              </a:rPr>
              <a:t>Concern</a:t>
            </a:r>
            <a:r>
              <a:rPr lang="en-US" dirty="0">
                <a:solidFill>
                  <a:srgbClr val="5382A1"/>
                </a:solidFill>
                <a:cs typeface="Arial"/>
              </a:rPr>
              <a:t>:  </a:t>
            </a:r>
            <a:r>
              <a:rPr lang="en-US" dirty="0">
                <a:cs typeface="Arial"/>
              </a:rPr>
              <a:t>Better options for developers to process revocation requests consistent with their site policies and information classification requirements</a:t>
            </a:r>
          </a:p>
          <a:p>
            <a:pPr marL="0" indent="0">
              <a:buNone/>
            </a:pPr>
            <a:endParaRPr lang="en-US" b="1" dirty="0" smtClean="0">
              <a:solidFill>
                <a:srgbClr val="5382A1"/>
              </a:solidFill>
              <a:cs typeface="Arial"/>
            </a:endParaRPr>
          </a:p>
          <a:p>
            <a:pPr marL="0" indent="0">
              <a:buNone/>
            </a:pPr>
            <a:r>
              <a:rPr lang="en-US" b="1" dirty="0" smtClean="0">
                <a:solidFill>
                  <a:srgbClr val="5382A1"/>
                </a:solidFill>
                <a:cs typeface="Arial"/>
              </a:rPr>
              <a:t>Feature</a:t>
            </a:r>
            <a:r>
              <a:rPr lang="en-US" dirty="0">
                <a:solidFill>
                  <a:srgbClr val="5382A1"/>
                </a:solidFill>
                <a:cs typeface="Arial"/>
              </a:rPr>
              <a:t>: </a:t>
            </a:r>
            <a:r>
              <a:rPr lang="en-US" dirty="0">
                <a:cs typeface="Arial"/>
              </a:rPr>
              <a:t>Improve revocation checking such as best-effort checking, CRL caching, OCSP, and others </a:t>
            </a:r>
          </a:p>
          <a:p>
            <a:pPr marL="0" indent="0">
              <a:buNone/>
            </a:pPr>
            <a:endParaRPr lang="en-US" dirty="0">
              <a:cs typeface="Arial"/>
            </a:endParaRPr>
          </a:p>
        </p:txBody>
      </p:sp>
      <p:pic>
        <p:nvPicPr>
          <p:cNvPr id="2" name="Picture 1" descr="BU005915.png"/>
          <p:cNvPicPr>
            <a:picLocks noChangeAspect="1"/>
          </p:cNvPicPr>
          <p:nvPr/>
        </p:nvPicPr>
        <p:blipFill>
          <a:blip r:embed="rId3" cstate="print">
            <a:grayscl/>
            <a:extLst>
              <a:ext uri="{BEBA8EAE-BF5A-486C-A8C5-ECC9F3942E4B}">
                <a14:imgProps xmlns:a14="http://schemas.microsoft.com/office/drawing/2010/main">
                  <a14:imgLayer r:embed="rId4">
                    <a14:imgEffect>
                      <a14:saturation sat="96000"/>
                    </a14:imgEffect>
                    <a14:imgEffect>
                      <a14:brightnessContrast contrast="-54000"/>
                    </a14:imgEffect>
                  </a14:imgLayer>
                </a14:imgProps>
              </a:ext>
              <a:ext uri="{28A0092B-C50C-407E-A947-70E740481C1C}">
                <a14:useLocalDpi xmlns:a14="http://schemas.microsoft.com/office/drawing/2010/main" val="0"/>
              </a:ext>
            </a:extLst>
          </a:blip>
          <a:stretch>
            <a:fillRect/>
          </a:stretch>
        </p:blipFill>
        <p:spPr>
          <a:xfrm>
            <a:off x="9571614" y="1465072"/>
            <a:ext cx="1790692" cy="4004395"/>
          </a:xfrm>
          <a:prstGeom prst="rect">
            <a:avLst/>
          </a:prstGeom>
        </p:spPr>
      </p:pic>
    </p:spTree>
    <p:extLst>
      <p:ext uri="{BB962C8B-B14F-4D97-AF65-F5344CB8AC3E}">
        <p14:creationId xmlns:p14="http://schemas.microsoft.com/office/powerpoint/2010/main" val="287154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0775" y="2722683"/>
            <a:ext cx="5073832" cy="2639540"/>
          </a:xfrm>
        </p:spPr>
        <p:txBody>
          <a:bodyPr/>
          <a:lstStyle/>
          <a:p>
            <a:r>
              <a:rPr lang="en-US" dirty="0"/>
              <a:t>Milton Smith</a:t>
            </a:r>
          </a:p>
          <a:p>
            <a:r>
              <a:rPr lang="en-US" dirty="0"/>
              <a:t>Sr. Principle Security PM</a:t>
            </a:r>
          </a:p>
          <a:p>
            <a:r>
              <a:rPr lang="en-US" dirty="0"/>
              <a:t>Java Platform Group</a:t>
            </a:r>
          </a:p>
          <a:p>
            <a:r>
              <a:rPr lang="en-US" dirty="0" smtClean="0"/>
              <a:t>September</a:t>
            </a:r>
            <a:r>
              <a:rPr lang="en-US" dirty="0"/>
              <a:t> </a:t>
            </a:r>
            <a:r>
              <a:rPr lang="en-US" dirty="0" smtClean="0"/>
              <a:t>2014</a:t>
            </a:r>
            <a:endParaRPr lang="en-US" dirty="0"/>
          </a:p>
          <a:p>
            <a:endParaRPr lang="en-US" dirty="0"/>
          </a:p>
          <a:p>
            <a:endParaRPr lang="en-US" dirty="0"/>
          </a:p>
          <a:p>
            <a:r>
              <a:rPr lang="en-US" sz="2000" dirty="0"/>
              <a:t>Twitter: @</a:t>
            </a:r>
            <a:r>
              <a:rPr lang="en-US" sz="2000" dirty="0" err="1"/>
              <a:t>spoofzu</a:t>
            </a:r>
            <a:endParaRPr lang="en-US" sz="2000" dirty="0"/>
          </a:p>
          <a:p>
            <a:r>
              <a:rPr lang="en-US" sz="2000" dirty="0"/>
              <a:t>Blog: </a:t>
            </a:r>
            <a:r>
              <a:rPr lang="en-US" sz="2000" dirty="0" err="1" smtClean="0"/>
              <a:t>securitycurmudgeon.com</a:t>
            </a:r>
            <a:endParaRPr lang="en-US" sz="2000" dirty="0"/>
          </a:p>
          <a:p>
            <a:endParaRPr lang="en-US" dirty="0"/>
          </a:p>
        </p:txBody>
      </p:sp>
      <p:pic>
        <p:nvPicPr>
          <p:cNvPr id="5" name="Picture 4" descr="IMG_12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6135" y="0"/>
            <a:ext cx="6212690" cy="6858000"/>
          </a:xfrm>
          <a:prstGeom prst="rect">
            <a:avLst/>
          </a:prstGeom>
        </p:spPr>
      </p:pic>
      <p:sp>
        <p:nvSpPr>
          <p:cNvPr id="2" name="Title 1"/>
          <p:cNvSpPr>
            <a:spLocks noGrp="1"/>
          </p:cNvSpPr>
          <p:nvPr>
            <p:ph type="ctrTitle"/>
          </p:nvPr>
        </p:nvSpPr>
        <p:spPr/>
        <p:txBody>
          <a:bodyPr/>
          <a:lstStyle/>
          <a:p>
            <a:r>
              <a:rPr lang="en-US" dirty="0"/>
              <a:t>Java and Security: Track Opening Presentation</a:t>
            </a:r>
          </a:p>
        </p:txBody>
      </p:sp>
      <p:pic>
        <p:nvPicPr>
          <p:cNvPr id="4" name="Picture 3"/>
          <p:cNvPicPr>
            <a:picLocks noChangeAspect="1"/>
          </p:cNvPicPr>
          <p:nvPr/>
        </p:nvPicPr>
        <p:blipFill>
          <a:blip r:embed="rId4">
            <a:alphaModFix amt="59000"/>
          </a:blip>
          <a:stretch>
            <a:fillRect/>
          </a:stretch>
        </p:blipFill>
        <p:spPr>
          <a:xfrm>
            <a:off x="2771413" y="5538612"/>
            <a:ext cx="1107884" cy="1107884"/>
          </a:xfrm>
          <a:prstGeom prst="rect">
            <a:avLst/>
          </a:prstGeom>
        </p:spPr>
      </p:pic>
    </p:spTree>
    <p:extLst>
      <p:ext uri="{BB962C8B-B14F-4D97-AF65-F5344CB8AC3E}">
        <p14:creationId xmlns:p14="http://schemas.microsoft.com/office/powerpoint/2010/main" val="58855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9205" y="1151467"/>
            <a:ext cx="6907001" cy="487680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6" name="Content Placeholder 2"/>
          <p:cNvSpPr txBox="1">
            <a:spLocks/>
          </p:cNvSpPr>
          <p:nvPr/>
        </p:nvSpPr>
        <p:spPr bwMode="auto">
          <a:xfrm>
            <a:off x="597441" y="309796"/>
            <a:ext cx="1117309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899" tIns="60949" rIns="121899" bIns="60949"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a:latin typeface="+mj-lt"/>
                <a:cs typeface="Arial"/>
              </a:rPr>
              <a:t>JDEPS Static Analysis Tool</a:t>
            </a:r>
          </a:p>
          <a:p>
            <a:pPr marL="0" indent="0">
              <a:buNone/>
            </a:pPr>
            <a:endParaRPr lang="en-US" sz="3600" dirty="0">
              <a:latin typeface="+mj-lt"/>
              <a:cs typeface="Arial"/>
            </a:endParaRPr>
          </a:p>
        </p:txBody>
      </p:sp>
      <p:sp>
        <p:nvSpPr>
          <p:cNvPr id="5" name="Content Placeholder 2"/>
          <p:cNvSpPr>
            <a:spLocks noGrp="1"/>
          </p:cNvSpPr>
          <p:nvPr>
            <p:ph idx="1"/>
          </p:nvPr>
        </p:nvSpPr>
        <p:spPr>
          <a:xfrm>
            <a:off x="653242" y="1712251"/>
            <a:ext cx="5484971" cy="3992563"/>
          </a:xfrm>
        </p:spPr>
        <p:txBody>
          <a:bodyPr/>
          <a:lstStyle/>
          <a:p>
            <a:pPr marL="0" indent="0">
              <a:buNone/>
            </a:pPr>
            <a:r>
              <a:rPr lang="en-US" b="1" dirty="0">
                <a:solidFill>
                  <a:srgbClr val="5382A1"/>
                </a:solidFill>
                <a:cs typeface="Arial"/>
              </a:rPr>
              <a:t>Concern</a:t>
            </a:r>
            <a:r>
              <a:rPr lang="en-US" dirty="0">
                <a:solidFill>
                  <a:srgbClr val="5382A1"/>
                </a:solidFill>
                <a:cs typeface="Arial"/>
              </a:rPr>
              <a:t>:  </a:t>
            </a:r>
            <a:r>
              <a:rPr lang="en-US" dirty="0">
                <a:cs typeface="Arial"/>
              </a:rPr>
              <a:t>Identify external dependencies negatively impacting application of latest security patches</a:t>
            </a:r>
          </a:p>
          <a:p>
            <a:pPr marL="0" indent="0">
              <a:buNone/>
            </a:pPr>
            <a:endParaRPr lang="en-US" b="1" dirty="0" smtClean="0">
              <a:solidFill>
                <a:schemeClr val="accent2"/>
              </a:solidFill>
              <a:cs typeface="Arial"/>
            </a:endParaRPr>
          </a:p>
          <a:p>
            <a:pPr marL="0" indent="0">
              <a:buNone/>
            </a:pPr>
            <a:r>
              <a:rPr lang="en-US" b="1" dirty="0" smtClean="0">
                <a:solidFill>
                  <a:schemeClr val="accent2"/>
                </a:solidFill>
                <a:cs typeface="Arial"/>
              </a:rPr>
              <a:t>Feature</a:t>
            </a:r>
            <a:r>
              <a:rPr lang="en-US" dirty="0">
                <a:solidFill>
                  <a:schemeClr val="accent2"/>
                </a:solidFill>
                <a:cs typeface="Arial"/>
              </a:rPr>
              <a:t>:  </a:t>
            </a:r>
            <a:r>
              <a:rPr lang="en-US" dirty="0">
                <a:cs typeface="Arial"/>
              </a:rPr>
              <a:t>Java class dependency </a:t>
            </a:r>
            <a:r>
              <a:rPr lang="en-US" dirty="0" smtClean="0">
                <a:cs typeface="Arial"/>
              </a:rPr>
              <a:t>analyzer</a:t>
            </a:r>
            <a:endParaRPr lang="en-US" dirty="0">
              <a:cs typeface="Arial"/>
            </a:endParaRPr>
          </a:p>
        </p:txBody>
      </p:sp>
      <p:pic>
        <p:nvPicPr>
          <p:cNvPr id="3" name="Picture 2"/>
          <p:cNvPicPr>
            <a:picLocks noChangeAspect="1"/>
          </p:cNvPicPr>
          <p:nvPr/>
        </p:nvPicPr>
        <p:blipFill>
          <a:blip r:embed="rId3">
            <a:grayscl/>
          </a:blip>
          <a:stretch>
            <a:fillRect/>
          </a:stretch>
        </p:blipFill>
        <p:spPr>
          <a:xfrm>
            <a:off x="6135071" y="1805880"/>
            <a:ext cx="5717147" cy="3386667"/>
          </a:xfrm>
          <a:prstGeom prst="rect">
            <a:avLst/>
          </a:prstGeom>
          <a:ln>
            <a:solidFill>
              <a:schemeClr val="tx1">
                <a:lumMod val="50000"/>
                <a:lumOff val="50000"/>
              </a:schemeClr>
            </a:solidFill>
          </a:ln>
        </p:spPr>
      </p:pic>
    </p:spTree>
    <p:extLst>
      <p:ext uri="{BB962C8B-B14F-4D97-AF65-F5344CB8AC3E}">
        <p14:creationId xmlns:p14="http://schemas.microsoft.com/office/powerpoint/2010/main" val="285357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99205" y="1151467"/>
            <a:ext cx="8167384" cy="487680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6" name="Content Placeholder 2"/>
          <p:cNvSpPr txBox="1">
            <a:spLocks/>
          </p:cNvSpPr>
          <p:nvPr/>
        </p:nvSpPr>
        <p:spPr bwMode="auto">
          <a:xfrm>
            <a:off x="572539" y="396961"/>
            <a:ext cx="1117309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899" tIns="60949" rIns="121899" bIns="60949"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a:latin typeface="+mj-lt"/>
                <a:cs typeface="Arial"/>
              </a:rPr>
              <a:t>Type Annotations (JSR-308)</a:t>
            </a:r>
          </a:p>
          <a:p>
            <a:pPr marL="0" indent="0">
              <a:buNone/>
            </a:pPr>
            <a:endParaRPr lang="en-US" sz="3600" dirty="0">
              <a:latin typeface="+mj-lt"/>
              <a:cs typeface="Arial"/>
            </a:endParaRPr>
          </a:p>
        </p:txBody>
      </p:sp>
      <p:sp>
        <p:nvSpPr>
          <p:cNvPr id="5" name="Content Placeholder 2"/>
          <p:cNvSpPr>
            <a:spLocks noGrp="1"/>
          </p:cNvSpPr>
          <p:nvPr>
            <p:ph idx="1"/>
          </p:nvPr>
        </p:nvSpPr>
        <p:spPr>
          <a:xfrm>
            <a:off x="727944" y="1811868"/>
            <a:ext cx="7313295" cy="3992563"/>
          </a:xfrm>
        </p:spPr>
        <p:txBody>
          <a:bodyPr/>
          <a:lstStyle/>
          <a:p>
            <a:pPr marL="0" indent="0">
              <a:buNone/>
            </a:pPr>
            <a:r>
              <a:rPr lang="en-US" b="1" dirty="0">
                <a:solidFill>
                  <a:srgbClr val="5382A1"/>
                </a:solidFill>
                <a:cs typeface="Arial"/>
              </a:rPr>
              <a:t>Concern</a:t>
            </a:r>
            <a:r>
              <a:rPr lang="en-US" dirty="0">
                <a:solidFill>
                  <a:srgbClr val="5382A1"/>
                </a:solidFill>
                <a:cs typeface="Arial"/>
              </a:rPr>
              <a:t>:  </a:t>
            </a:r>
            <a:r>
              <a:rPr lang="en-US" dirty="0">
                <a:cs typeface="Arial"/>
              </a:rPr>
              <a:t>Reduce opportunity for data inconsistent with business requirements</a:t>
            </a:r>
          </a:p>
          <a:p>
            <a:pPr marL="0" indent="0">
              <a:buNone/>
            </a:pPr>
            <a:endParaRPr lang="en-US" b="1" dirty="0" smtClean="0">
              <a:solidFill>
                <a:srgbClr val="5382A1"/>
              </a:solidFill>
              <a:cs typeface="Arial"/>
            </a:endParaRPr>
          </a:p>
          <a:p>
            <a:pPr marL="0" indent="0">
              <a:buNone/>
            </a:pPr>
            <a:r>
              <a:rPr lang="en-US" b="1" dirty="0" smtClean="0">
                <a:solidFill>
                  <a:srgbClr val="5382A1"/>
                </a:solidFill>
                <a:cs typeface="Arial"/>
              </a:rPr>
              <a:t>Feature</a:t>
            </a:r>
            <a:r>
              <a:rPr lang="en-US" dirty="0">
                <a:solidFill>
                  <a:srgbClr val="5382A1"/>
                </a:solidFill>
                <a:cs typeface="Arial"/>
              </a:rPr>
              <a:t>:  </a:t>
            </a:r>
            <a:r>
              <a:rPr lang="en-US" dirty="0">
                <a:cs typeface="Arial"/>
              </a:rPr>
              <a:t>Extensible type checking mechanism</a:t>
            </a:r>
          </a:p>
          <a:p>
            <a:pPr marL="0" indent="0">
              <a:buNone/>
            </a:pPr>
            <a:endParaRPr lang="en-US" dirty="0">
              <a:cs typeface="Arial"/>
            </a:endParaRPr>
          </a:p>
        </p:txBody>
      </p:sp>
      <p:sp>
        <p:nvSpPr>
          <p:cNvPr id="8" name="Rectangle 7"/>
          <p:cNvSpPr/>
          <p:nvPr/>
        </p:nvSpPr>
        <p:spPr>
          <a:xfrm>
            <a:off x="8366422" y="1676316"/>
            <a:ext cx="3570107" cy="779701"/>
          </a:xfrm>
          <a:prstGeom prst="rect">
            <a:avLst/>
          </a:prstGeom>
          <a:noFill/>
        </p:spPr>
        <p:txBody>
          <a:bodyPr wrap="square" lIns="121899" tIns="60949" rIns="121899" bIns="60949">
            <a:spAutoFit/>
          </a:bodyPr>
          <a:lstStyle/>
          <a:p>
            <a:pPr algn="r"/>
            <a:r>
              <a:rPr lang="en-US" sz="43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t>
            </a:r>
            <a:r>
              <a:rPr lang="en-US" sz="4300" b="1"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ReadOnly</a:t>
            </a:r>
            <a:endParaRPr lang="en-US" sz="43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9" name="Rectangle 8"/>
          <p:cNvSpPr/>
          <p:nvPr/>
        </p:nvSpPr>
        <p:spPr>
          <a:xfrm>
            <a:off x="8363392" y="4101363"/>
            <a:ext cx="3570107" cy="1107996"/>
          </a:xfrm>
          <a:prstGeom prst="rect">
            <a:avLst/>
          </a:prstGeom>
          <a:noFill/>
        </p:spPr>
        <p:txBody>
          <a:bodyPr wrap="square" lIns="121899" tIns="60949" rIns="121899" bIns="60949">
            <a:spAutoFit/>
          </a:bodyPr>
          <a:lstStyle/>
          <a:p>
            <a:pPr algn="r"/>
            <a:r>
              <a:rPr lang="en-US" sz="3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@Tainted\ @Untainted</a:t>
            </a:r>
          </a:p>
        </p:txBody>
      </p:sp>
      <p:sp>
        <p:nvSpPr>
          <p:cNvPr id="10" name="Rectangle 9"/>
          <p:cNvSpPr/>
          <p:nvPr/>
        </p:nvSpPr>
        <p:spPr>
          <a:xfrm>
            <a:off x="8249663" y="2794966"/>
            <a:ext cx="3711177" cy="615553"/>
          </a:xfrm>
          <a:prstGeom prst="rect">
            <a:avLst/>
          </a:prstGeom>
          <a:noFill/>
        </p:spPr>
        <p:txBody>
          <a:bodyPr wrap="square" lIns="121899" tIns="60949" rIns="121899" bIns="60949">
            <a:spAutoFit/>
          </a:bodyPr>
          <a:lstStyle/>
          <a:p>
            <a:pPr algn="r"/>
            <a:r>
              <a:rPr lang="en-US" sz="3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t>
            </a:r>
            <a:r>
              <a:rPr lang="en-US" sz="3200" b="1"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NonNull</a:t>
            </a:r>
            <a:endParaRPr lang="en-US" sz="32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276047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99205" y="1151467"/>
            <a:ext cx="11740614" cy="487680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6" name="Content Placeholder 2"/>
          <p:cNvSpPr txBox="1">
            <a:spLocks/>
          </p:cNvSpPr>
          <p:nvPr/>
        </p:nvSpPr>
        <p:spPr bwMode="auto">
          <a:xfrm>
            <a:off x="448037" y="334701"/>
            <a:ext cx="1117309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899" tIns="60949" rIns="121899" bIns="60949"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a:latin typeface="+mj-lt"/>
                <a:cs typeface="Arial"/>
              </a:rPr>
              <a:t>TLS Server Name Indication (SNI) Extension (JEP 114)</a:t>
            </a:r>
          </a:p>
        </p:txBody>
      </p:sp>
      <p:sp>
        <p:nvSpPr>
          <p:cNvPr id="5" name="Content Placeholder 2"/>
          <p:cNvSpPr>
            <a:spLocks noGrp="1"/>
          </p:cNvSpPr>
          <p:nvPr>
            <p:ph idx="1"/>
          </p:nvPr>
        </p:nvSpPr>
        <p:spPr>
          <a:xfrm>
            <a:off x="727944" y="1811868"/>
            <a:ext cx="5746202" cy="3992563"/>
          </a:xfrm>
        </p:spPr>
        <p:txBody>
          <a:bodyPr/>
          <a:lstStyle/>
          <a:p>
            <a:pPr marL="0" indent="0">
              <a:buNone/>
            </a:pPr>
            <a:r>
              <a:rPr lang="en-US" b="1" dirty="0">
                <a:solidFill>
                  <a:srgbClr val="5382A1"/>
                </a:solidFill>
                <a:cs typeface="Arial"/>
              </a:rPr>
              <a:t>Concern</a:t>
            </a:r>
            <a:r>
              <a:rPr lang="en-US" dirty="0">
                <a:solidFill>
                  <a:srgbClr val="5382A1"/>
                </a:solidFill>
                <a:cs typeface="Arial"/>
              </a:rPr>
              <a:t>:  </a:t>
            </a:r>
            <a:r>
              <a:rPr lang="en-US" dirty="0">
                <a:cs typeface="Arial"/>
              </a:rPr>
              <a:t>Previously HTTPS server cannot be hosted in a virtual hosting infrastructure where multiple domains share the same IP address</a:t>
            </a:r>
          </a:p>
          <a:p>
            <a:pPr marL="0" indent="0">
              <a:buNone/>
            </a:pPr>
            <a:endParaRPr lang="en-US" b="1" dirty="0" smtClean="0">
              <a:solidFill>
                <a:srgbClr val="5382A1"/>
              </a:solidFill>
              <a:cs typeface="Arial"/>
            </a:endParaRPr>
          </a:p>
          <a:p>
            <a:pPr marL="0" indent="0">
              <a:buNone/>
            </a:pPr>
            <a:r>
              <a:rPr lang="en-US" b="1" dirty="0" smtClean="0">
                <a:solidFill>
                  <a:srgbClr val="5382A1"/>
                </a:solidFill>
                <a:cs typeface="Arial"/>
              </a:rPr>
              <a:t>Feature</a:t>
            </a:r>
            <a:r>
              <a:rPr lang="en-US" dirty="0">
                <a:solidFill>
                  <a:srgbClr val="5382A1"/>
                </a:solidFill>
                <a:cs typeface="Arial"/>
              </a:rPr>
              <a:t>: </a:t>
            </a:r>
            <a:r>
              <a:rPr lang="en-US" dirty="0">
                <a:cs typeface="Arial"/>
              </a:rPr>
              <a:t>TLS extension to support virtual hosting environments</a:t>
            </a:r>
          </a:p>
          <a:p>
            <a:pPr marL="0" indent="0">
              <a:buNone/>
            </a:pPr>
            <a:endParaRPr lang="en-US" dirty="0">
              <a:cs typeface="Arial"/>
            </a:endParaRPr>
          </a:p>
        </p:txBody>
      </p:sp>
      <p:grpSp>
        <p:nvGrpSpPr>
          <p:cNvPr id="42" name="Group 41"/>
          <p:cNvGrpSpPr/>
          <p:nvPr/>
        </p:nvGrpSpPr>
        <p:grpSpPr>
          <a:xfrm>
            <a:off x="6297560" y="1219201"/>
            <a:ext cx="5671189" cy="4842935"/>
            <a:chOff x="4889500" y="787400"/>
            <a:chExt cx="4254500" cy="3632201"/>
          </a:xfrm>
        </p:grpSpPr>
        <p:sp>
          <p:nvSpPr>
            <p:cNvPr id="8" name="Cloud 7"/>
            <p:cNvSpPr/>
            <p:nvPr/>
          </p:nvSpPr>
          <p:spPr>
            <a:xfrm>
              <a:off x="6934200" y="2298700"/>
              <a:ext cx="1562100" cy="1054100"/>
            </a:xfrm>
            <a:prstGeom prst="cloud">
              <a:avLst/>
            </a:prstGeom>
            <a:solidFill>
              <a:schemeClr val="bg1">
                <a:lumMod val="7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smtClean="0"/>
                <a:t>Internet</a:t>
              </a:r>
              <a:endParaRPr lang="en-US" dirty="0"/>
            </a:p>
          </p:txBody>
        </p:sp>
        <p:pic>
          <p:nvPicPr>
            <p:cNvPr id="4" name="Picture 3" descr="skd188256sd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2100" y="3707039"/>
              <a:ext cx="831437" cy="712562"/>
            </a:xfrm>
            <a:prstGeom prst="rect">
              <a:avLst/>
            </a:prstGeom>
          </p:spPr>
        </p:pic>
        <p:sp>
          <p:nvSpPr>
            <p:cNvPr id="11" name="TextBox 10"/>
            <p:cNvSpPr txBox="1"/>
            <p:nvPr/>
          </p:nvSpPr>
          <p:spPr>
            <a:xfrm>
              <a:off x="6540500" y="1041400"/>
              <a:ext cx="1981200" cy="707886"/>
            </a:xfrm>
            <a:prstGeom prst="rect">
              <a:avLst/>
            </a:prstGeom>
            <a:noFill/>
          </p:spPr>
          <p:txBody>
            <a:bodyPr wrap="square" rtlCol="0">
              <a:spAutoFit/>
            </a:bodyPr>
            <a:lstStyle/>
            <a:p>
              <a:r>
                <a:rPr lang="en-US" sz="2700" b="1" dirty="0" err="1">
                  <a:solidFill>
                    <a:srgbClr val="7F7F7F"/>
                  </a:solidFill>
                </a:rPr>
                <a:t>www.abc.com</a:t>
              </a:r>
              <a:endParaRPr lang="en-US" sz="2700" b="1" dirty="0">
                <a:solidFill>
                  <a:srgbClr val="7F7F7F"/>
                </a:solidFill>
              </a:endParaRPr>
            </a:p>
            <a:p>
              <a:r>
                <a:rPr lang="en-US" sz="2700" b="1" dirty="0" err="1">
                  <a:solidFill>
                    <a:srgbClr val="7F7F7F"/>
                  </a:solidFill>
                </a:rPr>
                <a:t>www.xyz.com</a:t>
              </a:r>
              <a:endParaRPr lang="en-US" sz="2700" b="1" dirty="0">
                <a:solidFill>
                  <a:srgbClr val="7F7F7F"/>
                </a:solidFill>
              </a:endParaRPr>
            </a:p>
          </p:txBody>
        </p:sp>
        <p:pic>
          <p:nvPicPr>
            <p:cNvPr id="12" name="Picture 11" descr="skd188256sd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6800" y="3694339"/>
              <a:ext cx="831437" cy="712562"/>
            </a:xfrm>
            <a:prstGeom prst="rect">
              <a:avLst/>
            </a:prstGeom>
          </p:spPr>
        </p:pic>
        <p:pic>
          <p:nvPicPr>
            <p:cNvPr id="13" name="Picture 12" descr="skd188256sdc.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2563" y="3694339"/>
              <a:ext cx="831437" cy="712562"/>
            </a:xfrm>
            <a:prstGeom prst="rect">
              <a:avLst/>
            </a:prstGeom>
          </p:spPr>
        </p:pic>
        <p:cxnSp>
          <p:nvCxnSpPr>
            <p:cNvPr id="15" name="Straight Connector 14"/>
            <p:cNvCxnSpPr/>
            <p:nvPr/>
          </p:nvCxnSpPr>
          <p:spPr>
            <a:xfrm flipH="1">
              <a:off x="6997700" y="3213100"/>
              <a:ext cx="177800" cy="52070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7683500" y="3340100"/>
              <a:ext cx="12700" cy="36830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255000" y="3136900"/>
              <a:ext cx="266700" cy="584200"/>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8" idx="3"/>
            </p:cNvCxnSpPr>
            <p:nvPr/>
          </p:nvCxnSpPr>
          <p:spPr>
            <a:xfrm flipH="1" flipV="1">
              <a:off x="6400800" y="1765300"/>
              <a:ext cx="1314450" cy="593669"/>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pic>
          <p:nvPicPr>
            <p:cNvPr id="34" name="Picture 33"/>
            <p:cNvPicPr>
              <a:picLocks noChangeAspect="1"/>
            </p:cNvPicPr>
            <p:nvPr/>
          </p:nvPicPr>
          <p:blipFill>
            <a:blip r:embed="rId4">
              <a:grayscl/>
            </a:blip>
            <a:stretch>
              <a:fillRect/>
            </a:stretch>
          </p:blipFill>
          <p:spPr>
            <a:xfrm>
              <a:off x="5740401" y="1028700"/>
              <a:ext cx="761999" cy="996078"/>
            </a:xfrm>
            <a:prstGeom prst="rect">
              <a:avLst/>
            </a:prstGeom>
          </p:spPr>
        </p:pic>
        <p:sp>
          <p:nvSpPr>
            <p:cNvPr id="37" name="TextBox 36"/>
            <p:cNvSpPr txBox="1"/>
            <p:nvPr/>
          </p:nvSpPr>
          <p:spPr>
            <a:xfrm>
              <a:off x="5181600" y="2019300"/>
              <a:ext cx="1930400" cy="380873"/>
            </a:xfrm>
            <a:prstGeom prst="rect">
              <a:avLst/>
            </a:prstGeom>
            <a:noFill/>
          </p:spPr>
          <p:txBody>
            <a:bodyPr wrap="square" rtlCol="0">
              <a:spAutoFit/>
            </a:bodyPr>
            <a:lstStyle/>
            <a:p>
              <a:r>
                <a:rPr lang="en-US" sz="2700" b="1" dirty="0">
                  <a:solidFill>
                    <a:srgbClr val="7F7F7F"/>
                  </a:solidFill>
                </a:rPr>
                <a:t>192.168.1.100</a:t>
              </a:r>
            </a:p>
          </p:txBody>
        </p:sp>
        <p:sp>
          <p:nvSpPr>
            <p:cNvPr id="41" name="TextBox 40"/>
            <p:cNvSpPr txBox="1"/>
            <p:nvPr/>
          </p:nvSpPr>
          <p:spPr>
            <a:xfrm>
              <a:off x="4889500" y="787400"/>
              <a:ext cx="1193800" cy="380873"/>
            </a:xfrm>
            <a:prstGeom prst="rect">
              <a:avLst/>
            </a:prstGeom>
            <a:noFill/>
          </p:spPr>
          <p:txBody>
            <a:bodyPr wrap="square" rtlCol="0">
              <a:spAutoFit/>
            </a:bodyPr>
            <a:lstStyle/>
            <a:p>
              <a:r>
                <a:rPr lang="en-US" sz="2700" b="1" dirty="0">
                  <a:solidFill>
                    <a:srgbClr val="7F7F7F"/>
                  </a:solidFill>
                </a:rPr>
                <a:t>HTTPS</a:t>
              </a:r>
            </a:p>
          </p:txBody>
        </p:sp>
      </p:grpSp>
    </p:spTree>
    <p:extLst>
      <p:ext uri="{BB962C8B-B14F-4D97-AF65-F5344CB8AC3E}">
        <p14:creationId xmlns:p14="http://schemas.microsoft.com/office/powerpoint/2010/main" val="108188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9205" y="1083334"/>
            <a:ext cx="11566310" cy="4944933"/>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6" name="Content Placeholder 2"/>
          <p:cNvSpPr txBox="1">
            <a:spLocks/>
          </p:cNvSpPr>
          <p:nvPr/>
        </p:nvSpPr>
        <p:spPr bwMode="auto">
          <a:xfrm>
            <a:off x="684593" y="334701"/>
            <a:ext cx="1117309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899" tIns="60949" rIns="121899" bIns="60949"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a:latin typeface="+mj-lt"/>
                <a:cs typeface="Arial"/>
              </a:rPr>
              <a:t>Improvements for Applications</a:t>
            </a:r>
          </a:p>
          <a:p>
            <a:pPr marL="0" indent="0">
              <a:buNone/>
            </a:pPr>
            <a:endParaRPr lang="en-US" sz="3600" dirty="0">
              <a:latin typeface="+mj-lt"/>
              <a:cs typeface="Arial"/>
            </a:endParaRPr>
          </a:p>
        </p:txBody>
      </p:sp>
      <p:sp>
        <p:nvSpPr>
          <p:cNvPr id="5" name="Content Placeholder 2"/>
          <p:cNvSpPr>
            <a:spLocks noGrp="1"/>
          </p:cNvSpPr>
          <p:nvPr>
            <p:ph idx="1"/>
          </p:nvPr>
        </p:nvSpPr>
        <p:spPr>
          <a:xfrm>
            <a:off x="727943" y="1811868"/>
            <a:ext cx="10969943" cy="3992563"/>
          </a:xfrm>
        </p:spPr>
        <p:txBody>
          <a:bodyPr/>
          <a:lstStyle/>
          <a:p>
            <a:pPr marL="457120" indent="-457120"/>
            <a:r>
              <a:rPr lang="en-US" dirty="0" smtClean="0">
                <a:cs typeface="Arial"/>
              </a:rPr>
              <a:t>High Entropy Random Number Generation (JEP 123)</a:t>
            </a:r>
          </a:p>
          <a:p>
            <a:pPr marL="457120" indent="-457120"/>
            <a:r>
              <a:rPr lang="en-US" dirty="0" smtClean="0">
                <a:cs typeface="Arial"/>
              </a:rPr>
              <a:t>Support AEAD JSSE </a:t>
            </a:r>
            <a:r>
              <a:rPr lang="en-US" dirty="0" err="1" smtClean="0">
                <a:cs typeface="Arial"/>
              </a:rPr>
              <a:t>CipherSuites</a:t>
            </a:r>
            <a:r>
              <a:rPr lang="en-US" dirty="0" smtClean="0">
                <a:cs typeface="Arial"/>
              </a:rPr>
              <a:t> (JEP 115)</a:t>
            </a:r>
          </a:p>
          <a:p>
            <a:pPr marL="457120" indent="-457120"/>
            <a:r>
              <a:rPr lang="en-US" dirty="0" smtClean="0">
                <a:cs typeface="Arial"/>
              </a:rPr>
              <a:t>Implement SHA-224 in FIPS 180-3 (JEP 130)</a:t>
            </a:r>
          </a:p>
          <a:p>
            <a:pPr marL="457120" indent="-457120"/>
            <a:r>
              <a:rPr lang="en-US" dirty="0" smtClean="0">
                <a:cs typeface="Arial"/>
              </a:rPr>
              <a:t>NSA Suite B Algorithm Support (JEP 129)</a:t>
            </a:r>
          </a:p>
          <a:p>
            <a:pPr marL="457120" indent="-457120"/>
            <a:r>
              <a:rPr lang="en-US" dirty="0" smtClean="0">
                <a:cs typeface="Arial"/>
              </a:rPr>
              <a:t>64-bit PKCS11 for Windows (JEP 131)</a:t>
            </a:r>
          </a:p>
          <a:p>
            <a:pPr marL="457120" indent="-457120"/>
            <a:r>
              <a:rPr lang="en-US" dirty="0" smtClean="0">
                <a:cs typeface="Arial"/>
              </a:rPr>
              <a:t>Overhaul JKS-JCEKS</a:t>
            </a:r>
            <a:r>
              <a:rPr lang="en-US" dirty="0">
                <a:cs typeface="Arial"/>
              </a:rPr>
              <a:t>-</a:t>
            </a:r>
            <a:r>
              <a:rPr lang="en-US" dirty="0" smtClean="0">
                <a:cs typeface="Arial"/>
              </a:rPr>
              <a:t>PKCS12 </a:t>
            </a:r>
            <a:r>
              <a:rPr lang="en-US" dirty="0" err="1" smtClean="0">
                <a:cs typeface="Arial"/>
              </a:rPr>
              <a:t>KeyStores</a:t>
            </a:r>
            <a:r>
              <a:rPr lang="en-US" dirty="0" smtClean="0">
                <a:cs typeface="Arial"/>
              </a:rPr>
              <a:t> (JEP 166)</a:t>
            </a:r>
          </a:p>
          <a:p>
            <a:pPr marL="0" indent="0">
              <a:buNone/>
            </a:pPr>
            <a:endParaRPr lang="en-US" dirty="0">
              <a:cs typeface="Arial"/>
            </a:endParaRPr>
          </a:p>
          <a:p>
            <a:pPr marL="0" indent="0">
              <a:buNone/>
            </a:pPr>
            <a:endParaRPr lang="en-US" dirty="0">
              <a:cs typeface="Arial"/>
            </a:endParaRPr>
          </a:p>
        </p:txBody>
      </p:sp>
    </p:spTree>
    <p:extLst>
      <p:ext uri="{BB962C8B-B14F-4D97-AF65-F5344CB8AC3E}">
        <p14:creationId xmlns:p14="http://schemas.microsoft.com/office/powerpoint/2010/main" val="249707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9205" y="1151467"/>
            <a:ext cx="11665913" cy="487680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6" name="Content Placeholder 2"/>
          <p:cNvSpPr txBox="1">
            <a:spLocks/>
          </p:cNvSpPr>
          <p:nvPr/>
        </p:nvSpPr>
        <p:spPr bwMode="auto">
          <a:xfrm>
            <a:off x="672142" y="359605"/>
            <a:ext cx="1117309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899" tIns="60949" rIns="121899" bIns="60949"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a:latin typeface="+mj-lt"/>
              </a:rPr>
              <a:t>Improvements for Applications </a:t>
            </a:r>
            <a:r>
              <a:rPr lang="en-US" sz="3600" dirty="0">
                <a:latin typeface="+mj-lt"/>
                <a:cs typeface="Arial"/>
              </a:rPr>
              <a:t>(cont’d)</a:t>
            </a:r>
          </a:p>
          <a:p>
            <a:pPr marL="0" indent="0">
              <a:buNone/>
            </a:pPr>
            <a:endParaRPr lang="en-US" sz="3600" dirty="0">
              <a:latin typeface="+mj-lt"/>
              <a:cs typeface="Arial"/>
            </a:endParaRPr>
          </a:p>
        </p:txBody>
      </p:sp>
      <p:sp>
        <p:nvSpPr>
          <p:cNvPr id="5" name="Content Placeholder 2"/>
          <p:cNvSpPr>
            <a:spLocks noGrp="1"/>
          </p:cNvSpPr>
          <p:nvPr>
            <p:ph idx="1"/>
          </p:nvPr>
        </p:nvSpPr>
        <p:spPr>
          <a:xfrm>
            <a:off x="727943" y="1811868"/>
            <a:ext cx="10969943" cy="3992563"/>
          </a:xfrm>
        </p:spPr>
        <p:txBody>
          <a:bodyPr/>
          <a:lstStyle/>
          <a:p>
            <a:pPr marL="457120" indent="-457120"/>
            <a:r>
              <a:rPr lang="en-US" dirty="0" smtClean="0">
                <a:cs typeface="Arial"/>
              </a:rPr>
              <a:t>Stronger Algorithm </a:t>
            </a:r>
            <a:r>
              <a:rPr lang="en-US" dirty="0">
                <a:cs typeface="Arial"/>
              </a:rPr>
              <a:t>S</a:t>
            </a:r>
            <a:r>
              <a:rPr lang="en-US" dirty="0" smtClean="0">
                <a:cs typeface="Arial"/>
              </a:rPr>
              <a:t>upport to Password </a:t>
            </a:r>
            <a:r>
              <a:rPr lang="en-US" dirty="0">
                <a:cs typeface="Arial"/>
              </a:rPr>
              <a:t>B</a:t>
            </a:r>
            <a:r>
              <a:rPr lang="en-US" dirty="0" smtClean="0">
                <a:cs typeface="Arial"/>
              </a:rPr>
              <a:t>ased </a:t>
            </a:r>
            <a:r>
              <a:rPr lang="en-US" dirty="0">
                <a:cs typeface="Arial"/>
              </a:rPr>
              <a:t>E</a:t>
            </a:r>
            <a:r>
              <a:rPr lang="en-US" dirty="0" smtClean="0">
                <a:cs typeface="Arial"/>
              </a:rPr>
              <a:t>ncryption (JEP 121)</a:t>
            </a:r>
          </a:p>
          <a:p>
            <a:pPr marL="457120" indent="-457120"/>
            <a:r>
              <a:rPr lang="en-US" dirty="0" smtClean="0">
                <a:cs typeface="Arial"/>
              </a:rPr>
              <a:t>Blacklist Performance Enhancements</a:t>
            </a:r>
          </a:p>
          <a:p>
            <a:pPr marL="457120" indent="-457120"/>
            <a:r>
              <a:rPr lang="en-US" dirty="0" smtClean="0">
                <a:cs typeface="Arial"/>
              </a:rPr>
              <a:t>MS-SFU Kerberos 5 Extensions (JEP 113)</a:t>
            </a:r>
          </a:p>
          <a:p>
            <a:pPr marL="457120" indent="-457120"/>
            <a:r>
              <a:rPr lang="en-US" dirty="0" smtClean="0">
                <a:cs typeface="Arial"/>
              </a:rPr>
              <a:t>Limited </a:t>
            </a:r>
            <a:r>
              <a:rPr lang="en-US" dirty="0" err="1" smtClean="0">
                <a:cs typeface="Arial"/>
              </a:rPr>
              <a:t>doPrivileged</a:t>
            </a:r>
            <a:r>
              <a:rPr lang="en-US" dirty="0" smtClean="0">
                <a:cs typeface="Arial"/>
              </a:rPr>
              <a:t> (JEP 140)</a:t>
            </a:r>
          </a:p>
          <a:p>
            <a:pPr marL="457120" indent="-457120"/>
            <a:r>
              <a:rPr lang="en-US" dirty="0" smtClean="0">
                <a:cs typeface="Arial"/>
              </a:rPr>
              <a:t>Restrict Use </a:t>
            </a:r>
            <a:r>
              <a:rPr lang="en-US" dirty="0">
                <a:cs typeface="Arial"/>
              </a:rPr>
              <a:t>C</a:t>
            </a:r>
            <a:r>
              <a:rPr lang="en-US" dirty="0" smtClean="0">
                <a:cs typeface="Arial"/>
              </a:rPr>
              <a:t>erts with RSA keys &lt; 1024 bits</a:t>
            </a:r>
          </a:p>
          <a:p>
            <a:pPr marL="457120" indent="-457120"/>
            <a:r>
              <a:rPr lang="en-US" dirty="0" smtClean="0">
                <a:cs typeface="Arial"/>
              </a:rPr>
              <a:t>DNS Rebinding\</a:t>
            </a:r>
            <a:r>
              <a:rPr lang="en-US" dirty="0" err="1" smtClean="0">
                <a:cs typeface="Arial"/>
              </a:rPr>
              <a:t>SocketPermission</a:t>
            </a:r>
            <a:r>
              <a:rPr lang="en-US" dirty="0" smtClean="0">
                <a:cs typeface="Arial"/>
              </a:rPr>
              <a:t> Improvements (JEP 184)</a:t>
            </a:r>
          </a:p>
          <a:p>
            <a:pPr marL="457120" indent="-457120"/>
            <a:endParaRPr lang="en-US" dirty="0" smtClean="0">
              <a:cs typeface="Arial"/>
            </a:endParaRPr>
          </a:p>
          <a:p>
            <a:pPr marL="0" indent="0">
              <a:buNone/>
            </a:pPr>
            <a:endParaRPr lang="en-US" dirty="0">
              <a:cs typeface="Arial"/>
            </a:endParaRPr>
          </a:p>
          <a:p>
            <a:pPr marL="0" indent="0">
              <a:buNone/>
            </a:pPr>
            <a:endParaRPr lang="en-US" dirty="0">
              <a:cs typeface="Arial"/>
            </a:endParaRPr>
          </a:p>
        </p:txBody>
      </p:sp>
    </p:spTree>
    <p:extLst>
      <p:ext uri="{BB962C8B-B14F-4D97-AF65-F5344CB8AC3E}">
        <p14:creationId xmlns:p14="http://schemas.microsoft.com/office/powerpoint/2010/main" val="86823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1EAA63-D034-42AE-91FA-B13B9518C7BE}" type="slidenum">
              <a:rPr lang="en-US" smtClean="0"/>
              <a:pPr/>
              <a:t>35</a:t>
            </a:fld>
            <a:endParaRPr lang="en-US"/>
          </a:p>
        </p:txBody>
      </p:sp>
      <p:sp>
        <p:nvSpPr>
          <p:cNvPr id="2" name="Title 1"/>
          <p:cNvSpPr>
            <a:spLocks noGrp="1"/>
          </p:cNvSpPr>
          <p:nvPr>
            <p:ph type="title"/>
          </p:nvPr>
        </p:nvSpPr>
        <p:spPr>
          <a:xfrm>
            <a:off x="444660" y="2500706"/>
            <a:ext cx="5606175" cy="1371899"/>
          </a:xfrm>
        </p:spPr>
        <p:txBody>
          <a:bodyPr/>
          <a:lstStyle/>
          <a:p>
            <a:r>
              <a:rPr lang="en-US" dirty="0" smtClean="0"/>
              <a:t>Session Highlights</a:t>
            </a:r>
            <a:endParaRPr lang="en-US" dirty="0"/>
          </a:p>
        </p:txBody>
      </p:sp>
      <p:sp>
        <p:nvSpPr>
          <p:cNvPr id="3" name="Text Placeholder 2"/>
          <p:cNvSpPr>
            <a:spLocks noGrp="1"/>
          </p:cNvSpPr>
          <p:nvPr>
            <p:ph type="body" idx="1"/>
          </p:nvPr>
        </p:nvSpPr>
        <p:spPr>
          <a:xfrm>
            <a:off x="444660" y="3938980"/>
            <a:ext cx="5170417" cy="914599"/>
          </a:xfrm>
        </p:spPr>
        <p:txBody>
          <a:bodyPr/>
          <a:lstStyle/>
          <a:p>
            <a:r>
              <a:rPr lang="en-US" dirty="0" smtClean="0"/>
              <a:t>Security sessions this week you don’t want to miss…</a:t>
            </a:r>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8926" y="186782"/>
            <a:ext cx="5638243" cy="6225633"/>
          </a:xfrm>
          <a:prstGeom prst="rect">
            <a:avLst/>
          </a:prstGeom>
        </p:spPr>
      </p:pic>
    </p:spTree>
    <p:extLst>
      <p:ext uri="{BB962C8B-B14F-4D97-AF65-F5344CB8AC3E}">
        <p14:creationId xmlns:p14="http://schemas.microsoft.com/office/powerpoint/2010/main" val="379952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dirty="0" smtClean="0"/>
              <a:t>Platform &amp; Web Application Security</a:t>
            </a:r>
            <a:endParaRPr lang="en-US" dirty="0"/>
          </a:p>
        </p:txBody>
      </p:sp>
      <p:sp>
        <p:nvSpPr>
          <p:cNvPr id="3" name="Content Placeholder 2"/>
          <p:cNvSpPr>
            <a:spLocks noGrp="1"/>
          </p:cNvSpPr>
          <p:nvPr>
            <p:ph sz="half" idx="1"/>
          </p:nvPr>
        </p:nvSpPr>
        <p:spPr/>
        <p:txBody>
          <a:bodyPr/>
          <a:lstStyle/>
          <a:p>
            <a:pPr marL="0" indent="0">
              <a:buNone/>
            </a:pPr>
            <a:r>
              <a:rPr lang="en-US" dirty="0" smtClean="0">
                <a:solidFill>
                  <a:srgbClr val="5382A1"/>
                </a:solidFill>
              </a:rPr>
              <a:t>[</a:t>
            </a:r>
            <a:r>
              <a:rPr lang="en-US" dirty="0">
                <a:solidFill>
                  <a:srgbClr val="5382A1"/>
                </a:solidFill>
              </a:rPr>
              <a:t>CON3326] Applying Java’s Cryptography</a:t>
            </a:r>
          </a:p>
          <a:p>
            <a:r>
              <a:rPr lang="en-US" dirty="0"/>
              <a:t>Learn: Java’s cryptography controls</a:t>
            </a:r>
          </a:p>
          <a:p>
            <a:r>
              <a:rPr lang="en-US" dirty="0"/>
              <a:t>Erik </a:t>
            </a:r>
            <a:r>
              <a:rPr lang="en-US" dirty="0" err="1"/>
              <a:t>Costlow</a:t>
            </a:r>
            <a:r>
              <a:rPr lang="en-US" dirty="0"/>
              <a:t>, Java PM, </a:t>
            </a:r>
            <a:r>
              <a:rPr lang="en-US" dirty="0" smtClean="0"/>
              <a:t>Oracle,  </a:t>
            </a:r>
            <a:r>
              <a:rPr lang="en-US" dirty="0"/>
              <a:t>Oracle security blogger</a:t>
            </a:r>
          </a:p>
        </p:txBody>
      </p:sp>
      <p:sp>
        <p:nvSpPr>
          <p:cNvPr id="4" name="Content Placeholder 3"/>
          <p:cNvSpPr>
            <a:spLocks noGrp="1"/>
          </p:cNvSpPr>
          <p:nvPr>
            <p:ph sz="half" idx="2"/>
          </p:nvPr>
        </p:nvSpPr>
        <p:spPr>
          <a:xfrm>
            <a:off x="4357052" y="1524001"/>
            <a:ext cx="3474720" cy="4851480"/>
          </a:xfrm>
        </p:spPr>
        <p:txBody>
          <a:bodyPr/>
          <a:lstStyle/>
          <a:p>
            <a:pPr marL="0" indent="0">
              <a:buNone/>
            </a:pPr>
            <a:r>
              <a:rPr lang="en-US" dirty="0" smtClean="0">
                <a:solidFill>
                  <a:srgbClr val="5382A1"/>
                </a:solidFill>
              </a:rPr>
              <a:t>[CON5320] Security Testing for Developers Using OWASP ZAP</a:t>
            </a:r>
          </a:p>
          <a:p>
            <a:r>
              <a:rPr lang="en-US" dirty="0" smtClean="0"/>
              <a:t>Learn: find security bugs early in the development cycle using free security Zed Attack Proxy (ZAP)</a:t>
            </a:r>
          </a:p>
          <a:p>
            <a:r>
              <a:rPr lang="en-US" dirty="0" smtClean="0"/>
              <a:t>Simon </a:t>
            </a:r>
            <a:r>
              <a:rPr lang="en-US" dirty="0" err="1" smtClean="0"/>
              <a:t>Bennetts</a:t>
            </a:r>
            <a:r>
              <a:rPr lang="en-US" dirty="0" smtClean="0"/>
              <a:t>, Security Automation Engineer, Mozilla Foundation</a:t>
            </a:r>
            <a:endParaRPr lang="en-US" dirty="0"/>
          </a:p>
        </p:txBody>
      </p:sp>
      <p:sp>
        <p:nvSpPr>
          <p:cNvPr id="7" name="Content Placeholder 6"/>
          <p:cNvSpPr>
            <a:spLocks noGrp="1"/>
          </p:cNvSpPr>
          <p:nvPr>
            <p:ph sz="half" idx="13"/>
          </p:nvPr>
        </p:nvSpPr>
        <p:spPr>
          <a:xfrm>
            <a:off x="8182292" y="1524000"/>
            <a:ext cx="3474720" cy="4826575"/>
          </a:xfrm>
        </p:spPr>
        <p:txBody>
          <a:bodyPr/>
          <a:lstStyle/>
          <a:p>
            <a:pPr marL="0" indent="0">
              <a:buNone/>
            </a:pPr>
            <a:r>
              <a:rPr lang="en-US" dirty="0">
                <a:solidFill>
                  <a:srgbClr val="5382A1"/>
                </a:solidFill>
              </a:rPr>
              <a:t>[</a:t>
            </a:r>
            <a:r>
              <a:rPr lang="en-US" dirty="0" smtClean="0">
                <a:solidFill>
                  <a:srgbClr val="5382A1"/>
                </a:solidFill>
              </a:rPr>
              <a:t>CON1686] Five Keys for Securing Java Web Apps</a:t>
            </a:r>
          </a:p>
          <a:p>
            <a:r>
              <a:rPr lang="en-US" dirty="0" smtClean="0"/>
              <a:t>Learn: live demos exploiting defects in Java applications, defending your apps</a:t>
            </a:r>
          </a:p>
          <a:p>
            <a:r>
              <a:rPr lang="en-US" dirty="0" smtClean="0"/>
              <a:t>Frank Kim, Instructor, SANS Institute</a:t>
            </a:r>
          </a:p>
        </p:txBody>
      </p:sp>
      <p:sp>
        <p:nvSpPr>
          <p:cNvPr id="6" name="Slide Number Placeholder 5"/>
          <p:cNvSpPr>
            <a:spLocks noGrp="1"/>
          </p:cNvSpPr>
          <p:nvPr>
            <p:ph type="sldNum" sz="quarter" idx="12"/>
          </p:nvPr>
        </p:nvSpPr>
        <p:spPr/>
        <p:txBody>
          <a:bodyPr/>
          <a:lstStyle/>
          <a:p>
            <a:fld id="{C51EAA63-D034-42AE-91FA-B13B9518C7BE}" type="slidenum">
              <a:rPr lang="en-US" smtClean="0"/>
              <a:pPr/>
              <a:t>36</a:t>
            </a:fld>
            <a:endParaRPr lang="en-US"/>
          </a:p>
        </p:txBody>
      </p:sp>
    </p:spTree>
    <p:extLst>
      <p:ext uri="{BB962C8B-B14F-4D97-AF65-F5344CB8AC3E}">
        <p14:creationId xmlns:p14="http://schemas.microsoft.com/office/powerpoint/2010/main" val="707773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9205" y="1151467"/>
            <a:ext cx="11665913" cy="487680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6" name="Content Placeholder 2"/>
          <p:cNvSpPr txBox="1">
            <a:spLocks/>
          </p:cNvSpPr>
          <p:nvPr/>
        </p:nvSpPr>
        <p:spPr bwMode="auto">
          <a:xfrm>
            <a:off x="672142" y="359605"/>
            <a:ext cx="1117309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899" tIns="60949" rIns="121899" bIns="60949"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a:t>Platform &amp; Web Application Security(cont’d)</a:t>
            </a:r>
            <a:endParaRPr lang="en-US" sz="3600" dirty="0">
              <a:latin typeface="+mj-lt"/>
              <a:cs typeface="Arial"/>
            </a:endParaRPr>
          </a:p>
        </p:txBody>
      </p:sp>
      <p:pic>
        <p:nvPicPr>
          <p:cNvPr id="7" name="Picture 6" descr="manico978007183588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7295" y="1415383"/>
            <a:ext cx="3230328" cy="3988062"/>
          </a:xfrm>
          <a:prstGeom prst="rect">
            <a:avLst/>
          </a:prstGeom>
        </p:spPr>
      </p:pic>
      <p:sp>
        <p:nvSpPr>
          <p:cNvPr id="9" name="Content Placeholder 2"/>
          <p:cNvSpPr>
            <a:spLocks noGrp="1"/>
          </p:cNvSpPr>
          <p:nvPr>
            <p:ph sz="half" idx="1"/>
          </p:nvPr>
        </p:nvSpPr>
        <p:spPr>
          <a:xfrm>
            <a:off x="531813" y="1524000"/>
            <a:ext cx="6040123" cy="4430902"/>
          </a:xfrm>
        </p:spPr>
        <p:txBody>
          <a:bodyPr/>
          <a:lstStyle/>
          <a:p>
            <a:pPr marL="0" indent="0">
              <a:buNone/>
            </a:pPr>
            <a:r>
              <a:rPr lang="en-US" b="1" dirty="0">
                <a:solidFill>
                  <a:srgbClr val="5382A1"/>
                </a:solidFill>
              </a:rPr>
              <a:t>[</a:t>
            </a:r>
            <a:r>
              <a:rPr lang="en-US" b="1" dirty="0" smtClean="0">
                <a:solidFill>
                  <a:srgbClr val="5382A1"/>
                </a:solidFill>
              </a:rPr>
              <a:t>CON1713</a:t>
            </a:r>
            <a:r>
              <a:rPr lang="en-US" b="1" dirty="0">
                <a:solidFill>
                  <a:srgbClr val="5382A1"/>
                </a:solidFill>
              </a:rPr>
              <a:t>] Leveraging Open Source for Secure Java Website </a:t>
            </a:r>
            <a:r>
              <a:rPr lang="en-US" b="1" dirty="0" smtClean="0">
                <a:solidFill>
                  <a:srgbClr val="5382A1"/>
                </a:solidFill>
              </a:rPr>
              <a:t>Construction</a:t>
            </a:r>
          </a:p>
          <a:p>
            <a:r>
              <a:rPr lang="en-US" dirty="0" smtClean="0"/>
              <a:t>Learn: building secure Java web sites</a:t>
            </a:r>
          </a:p>
          <a:p>
            <a:r>
              <a:rPr lang="en-US" dirty="0" smtClean="0"/>
              <a:t>Jim </a:t>
            </a:r>
            <a:r>
              <a:rPr lang="en-US" dirty="0" err="1" smtClean="0"/>
              <a:t>Manico</a:t>
            </a:r>
            <a:r>
              <a:rPr lang="en-US" dirty="0" smtClean="0"/>
              <a:t>, Secure Coding Instructor, </a:t>
            </a:r>
            <a:r>
              <a:rPr lang="en-US" dirty="0" err="1" smtClean="0"/>
              <a:t>Manico</a:t>
            </a:r>
            <a:r>
              <a:rPr lang="en-US" dirty="0" smtClean="0"/>
              <a:t> Security</a:t>
            </a:r>
          </a:p>
          <a:p>
            <a:endParaRPr lang="en-US" dirty="0" smtClean="0"/>
          </a:p>
          <a:p>
            <a:endParaRPr lang="en-US" dirty="0"/>
          </a:p>
          <a:p>
            <a:pPr marL="0" indent="0">
              <a:buNone/>
            </a:pPr>
            <a:endParaRPr lang="en-US" dirty="0" smtClean="0"/>
          </a:p>
        </p:txBody>
      </p:sp>
      <p:sp>
        <p:nvSpPr>
          <p:cNvPr id="2" name="TextBox 1"/>
          <p:cNvSpPr txBox="1"/>
          <p:nvPr/>
        </p:nvSpPr>
        <p:spPr>
          <a:xfrm>
            <a:off x="5705086" y="4888672"/>
            <a:ext cx="914400" cy="914400"/>
          </a:xfrm>
          <a:prstGeom prst="rect">
            <a:avLst/>
          </a:prstGeom>
          <a:noFill/>
        </p:spPr>
        <p:txBody>
          <a:bodyPr wrap="none" lIns="0" tIns="0" rIns="0" bIns="0" rtlCol="0">
            <a:noAutofit/>
          </a:bodyPr>
          <a:lstStyle/>
          <a:p>
            <a:pPr>
              <a:lnSpc>
                <a:spcPct val="90000"/>
              </a:lnSpc>
            </a:pPr>
            <a:endParaRPr lang="en-US" dirty="0" smtClean="0"/>
          </a:p>
        </p:txBody>
      </p:sp>
      <p:sp>
        <p:nvSpPr>
          <p:cNvPr id="10" name="Content Placeholder 2"/>
          <p:cNvSpPr txBox="1">
            <a:spLocks/>
          </p:cNvSpPr>
          <p:nvPr/>
        </p:nvSpPr>
        <p:spPr>
          <a:xfrm>
            <a:off x="5542606" y="5483375"/>
            <a:ext cx="5545015" cy="372951"/>
          </a:xfrm>
          <a:prstGeom prst="rect">
            <a:avLst/>
          </a:prstGeom>
          <a:solidFill>
            <a:srgbClr val="0000FF">
              <a:alpha val="4000"/>
            </a:srgbClr>
          </a:solidFill>
          <a:ln w="6350" cmpd="sng">
            <a:solidFill>
              <a:schemeClr val="accent2">
                <a:lumMod val="40000"/>
                <a:lumOff val="60000"/>
              </a:schemeClr>
            </a:solidFill>
          </a:ln>
        </p:spPr>
        <p:txBody>
          <a:bodyPr vert="horz" lIns="0" tIns="0" rIns="0" bIns="0" rtlCol="0">
            <a:noAutofit/>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lgn="ctr">
              <a:buFont typeface="Arial" panose="020B0604020202020204" pitchFamily="34" charset="0"/>
              <a:buNone/>
            </a:pPr>
            <a:r>
              <a:rPr lang="en-US" sz="2400" dirty="0" smtClean="0"/>
              <a:t>* Available on-site at the Oracle book store </a:t>
            </a:r>
            <a:endParaRPr lang="en-US" sz="2400" dirty="0"/>
          </a:p>
        </p:txBody>
      </p:sp>
    </p:spTree>
    <p:extLst>
      <p:ext uri="{BB962C8B-B14F-4D97-AF65-F5344CB8AC3E}">
        <p14:creationId xmlns:p14="http://schemas.microsoft.com/office/powerpoint/2010/main" val="207720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dirty="0"/>
              <a:t>Platform &amp; </a:t>
            </a:r>
            <a:r>
              <a:rPr lang="en-US" dirty="0" smtClean="0"/>
              <a:t>Web Application </a:t>
            </a:r>
            <a:r>
              <a:rPr lang="en-US" dirty="0"/>
              <a:t>Security(</a:t>
            </a:r>
            <a:r>
              <a:rPr lang="en-US" dirty="0" smtClean="0"/>
              <a:t>cont’d)</a:t>
            </a:r>
            <a:endParaRPr lang="en-US" dirty="0"/>
          </a:p>
        </p:txBody>
      </p:sp>
      <p:sp>
        <p:nvSpPr>
          <p:cNvPr id="3" name="Content Placeholder 2"/>
          <p:cNvSpPr>
            <a:spLocks noGrp="1"/>
          </p:cNvSpPr>
          <p:nvPr>
            <p:ph sz="half" idx="1"/>
          </p:nvPr>
        </p:nvSpPr>
        <p:spPr/>
        <p:txBody>
          <a:bodyPr/>
          <a:lstStyle/>
          <a:p>
            <a:pPr marL="0" indent="0">
              <a:buNone/>
            </a:pPr>
            <a:r>
              <a:rPr lang="en-US" dirty="0">
                <a:solidFill>
                  <a:srgbClr val="5382A1"/>
                </a:solidFill>
              </a:rPr>
              <a:t>[</a:t>
            </a:r>
            <a:r>
              <a:rPr lang="en-US" dirty="0" smtClean="0">
                <a:solidFill>
                  <a:srgbClr val="5382A1"/>
                </a:solidFill>
              </a:rPr>
              <a:t>CON2788] Code-Level Security Games and Puzzles in Java</a:t>
            </a:r>
          </a:p>
          <a:p>
            <a:r>
              <a:rPr lang="en-US" dirty="0" smtClean="0"/>
              <a:t>Learn: security code review principles, static analysis, and improving security culture</a:t>
            </a:r>
          </a:p>
          <a:p>
            <a:r>
              <a:rPr lang="en-US" dirty="0" err="1" smtClean="0"/>
              <a:t>Brenton</a:t>
            </a:r>
            <a:r>
              <a:rPr lang="en-US" dirty="0"/>
              <a:t> </a:t>
            </a:r>
            <a:r>
              <a:rPr lang="en-US" dirty="0" smtClean="0"/>
              <a:t>Phillips, Software Developer, Oracle</a:t>
            </a:r>
            <a:endParaRPr lang="en-US" dirty="0"/>
          </a:p>
        </p:txBody>
      </p:sp>
      <p:sp>
        <p:nvSpPr>
          <p:cNvPr id="4" name="Content Placeholder 3"/>
          <p:cNvSpPr>
            <a:spLocks noGrp="1"/>
          </p:cNvSpPr>
          <p:nvPr>
            <p:ph sz="half" idx="2"/>
          </p:nvPr>
        </p:nvSpPr>
        <p:spPr>
          <a:xfrm>
            <a:off x="4357052" y="1524001"/>
            <a:ext cx="3474720" cy="4851480"/>
          </a:xfrm>
        </p:spPr>
        <p:txBody>
          <a:bodyPr/>
          <a:lstStyle/>
          <a:p>
            <a:pPr marL="0" indent="0">
              <a:buNone/>
            </a:pPr>
            <a:r>
              <a:rPr lang="en-US" dirty="0" smtClean="0">
                <a:solidFill>
                  <a:srgbClr val="5382A1"/>
                </a:solidFill>
              </a:rPr>
              <a:t>[CON2120] Anatomy of Another Java Zero-Day Exploit</a:t>
            </a:r>
          </a:p>
          <a:p>
            <a:r>
              <a:rPr lang="en-US" dirty="0" smtClean="0"/>
              <a:t>Learn: dissect a Java exploit to see how they work</a:t>
            </a:r>
          </a:p>
          <a:p>
            <a:r>
              <a:rPr lang="en-US" dirty="0" smtClean="0"/>
              <a:t>David Svoboda, Software Security Engineer, Carnegie Mellon University</a:t>
            </a:r>
          </a:p>
          <a:p>
            <a:r>
              <a:rPr lang="en-US" dirty="0" err="1" smtClean="0"/>
              <a:t>Yozo</a:t>
            </a:r>
            <a:r>
              <a:rPr lang="en-US" dirty="0" smtClean="0"/>
              <a:t> Toda, Lead Analyst, JPCERT Coordination Center</a:t>
            </a:r>
            <a:endParaRPr lang="en-US" dirty="0"/>
          </a:p>
        </p:txBody>
      </p:sp>
      <p:sp>
        <p:nvSpPr>
          <p:cNvPr id="7" name="Content Placeholder 6"/>
          <p:cNvSpPr>
            <a:spLocks noGrp="1"/>
          </p:cNvSpPr>
          <p:nvPr>
            <p:ph sz="half" idx="13"/>
          </p:nvPr>
        </p:nvSpPr>
        <p:spPr>
          <a:xfrm>
            <a:off x="8182292" y="1524000"/>
            <a:ext cx="3474720" cy="4826575"/>
          </a:xfrm>
        </p:spPr>
        <p:txBody>
          <a:bodyPr/>
          <a:lstStyle/>
          <a:p>
            <a:pPr marL="0" indent="0">
              <a:buNone/>
            </a:pPr>
            <a:r>
              <a:rPr lang="en-US" dirty="0" smtClean="0">
                <a:solidFill>
                  <a:srgbClr val="5382A1"/>
                </a:solidFill>
              </a:rPr>
              <a:t>[BOF5445] Q&amp;A with the Security Group</a:t>
            </a:r>
          </a:p>
          <a:p>
            <a:r>
              <a:rPr lang="en-US" dirty="0" smtClean="0"/>
              <a:t>Learn: live demos exploiting defects in Java applications, defending your apps</a:t>
            </a:r>
          </a:p>
          <a:p>
            <a:r>
              <a:rPr lang="en-US" sz="2100" dirty="0" smtClean="0"/>
              <a:t>Sean </a:t>
            </a:r>
            <a:r>
              <a:rPr lang="en-US" sz="2100" dirty="0" err="1" smtClean="0"/>
              <a:t>Mullan</a:t>
            </a:r>
            <a:r>
              <a:rPr lang="en-US" sz="2100" dirty="0" smtClean="0"/>
              <a:t>, Consulting Member of Technical Staff, Oracle</a:t>
            </a:r>
          </a:p>
          <a:p>
            <a:r>
              <a:rPr lang="en-US" sz="2100" dirty="0" smtClean="0"/>
              <a:t>Frances Ho, Engineer, </a:t>
            </a:r>
            <a:r>
              <a:rPr lang="en-US" sz="2100" dirty="0"/>
              <a:t>Oracle</a:t>
            </a:r>
          </a:p>
          <a:p>
            <a:r>
              <a:rPr lang="en-US" sz="2100" dirty="0" smtClean="0"/>
              <a:t>Brad Wetmore, Principal Member </a:t>
            </a:r>
            <a:r>
              <a:rPr lang="en-US" sz="2100" dirty="0"/>
              <a:t>of Technical Staff, Oracle</a:t>
            </a:r>
          </a:p>
          <a:p>
            <a:endParaRPr lang="en-US" dirty="0" smtClean="0"/>
          </a:p>
        </p:txBody>
      </p:sp>
      <p:sp>
        <p:nvSpPr>
          <p:cNvPr id="6" name="Slide Number Placeholder 5"/>
          <p:cNvSpPr>
            <a:spLocks noGrp="1"/>
          </p:cNvSpPr>
          <p:nvPr>
            <p:ph type="sldNum" sz="quarter" idx="12"/>
          </p:nvPr>
        </p:nvSpPr>
        <p:spPr/>
        <p:txBody>
          <a:bodyPr/>
          <a:lstStyle/>
          <a:p>
            <a:fld id="{C51EAA63-D034-42AE-91FA-B13B9518C7BE}" type="slidenum">
              <a:rPr lang="en-US" smtClean="0"/>
              <a:pPr/>
              <a:t>38</a:t>
            </a:fld>
            <a:endParaRPr lang="en-US"/>
          </a:p>
        </p:txBody>
      </p:sp>
    </p:spTree>
    <p:extLst>
      <p:ext uri="{BB962C8B-B14F-4D97-AF65-F5344CB8AC3E}">
        <p14:creationId xmlns:p14="http://schemas.microsoft.com/office/powerpoint/2010/main" val="172213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dirty="0" smtClean="0"/>
              <a:t>Secure Java Coding Practices</a:t>
            </a:r>
            <a:endParaRPr lang="en-US" dirty="0"/>
          </a:p>
        </p:txBody>
      </p:sp>
      <p:sp>
        <p:nvSpPr>
          <p:cNvPr id="3" name="Content Placeholder 2"/>
          <p:cNvSpPr>
            <a:spLocks noGrp="1"/>
          </p:cNvSpPr>
          <p:nvPr>
            <p:ph sz="half" idx="1"/>
          </p:nvPr>
        </p:nvSpPr>
        <p:spPr/>
        <p:txBody>
          <a:bodyPr/>
          <a:lstStyle/>
          <a:p>
            <a:pPr marL="0" indent="0">
              <a:buNone/>
            </a:pPr>
            <a:r>
              <a:rPr lang="en-US" dirty="0">
                <a:solidFill>
                  <a:srgbClr val="5382A1"/>
                </a:solidFill>
              </a:rPr>
              <a:t>[CON6693] Java Secure Coding Guidelines</a:t>
            </a:r>
          </a:p>
          <a:p>
            <a:r>
              <a:rPr lang="en-US" dirty="0"/>
              <a:t>Learn: using Java-based components for </a:t>
            </a:r>
            <a:r>
              <a:rPr lang="en-US" dirty="0" err="1"/>
              <a:t>IoT</a:t>
            </a:r>
            <a:r>
              <a:rPr lang="en-US" dirty="0"/>
              <a:t>, monitoring and control of distributed devices</a:t>
            </a:r>
          </a:p>
          <a:p>
            <a:r>
              <a:rPr lang="en-US" dirty="0"/>
              <a:t>Andrew Gross, Java Engineer, Oracle</a:t>
            </a:r>
          </a:p>
        </p:txBody>
      </p:sp>
      <p:sp>
        <p:nvSpPr>
          <p:cNvPr id="4" name="Content Placeholder 3"/>
          <p:cNvSpPr>
            <a:spLocks noGrp="1"/>
          </p:cNvSpPr>
          <p:nvPr>
            <p:ph sz="half" idx="2"/>
          </p:nvPr>
        </p:nvSpPr>
        <p:spPr/>
        <p:txBody>
          <a:bodyPr/>
          <a:lstStyle/>
          <a:p>
            <a:pPr marL="0" indent="0">
              <a:buNone/>
            </a:pPr>
            <a:r>
              <a:rPr lang="en-US" dirty="0" smtClean="0">
                <a:solidFill>
                  <a:srgbClr val="5382A1"/>
                </a:solidFill>
              </a:rPr>
              <a:t>[HOL6325] Java Native Interface: Harden Your Native Code</a:t>
            </a:r>
          </a:p>
          <a:p>
            <a:r>
              <a:rPr lang="en-US" dirty="0" smtClean="0"/>
              <a:t>Learn: Understand coding standards applicable to JNI and features like ASLR and DEP</a:t>
            </a:r>
          </a:p>
          <a:p>
            <a:r>
              <a:rPr lang="en-US" dirty="0"/>
              <a:t>Marc </a:t>
            </a:r>
            <a:r>
              <a:rPr lang="en-US" dirty="0" err="1"/>
              <a:t>Schönefeld</a:t>
            </a:r>
            <a:r>
              <a:rPr lang="en-US" dirty="0"/>
              <a:t> , </a:t>
            </a:r>
            <a:r>
              <a:rPr lang="en-US" dirty="0" smtClean="0"/>
              <a:t>Principal Member of Technical Staff, Oracle</a:t>
            </a:r>
            <a:endParaRPr lang="en-US" dirty="0"/>
          </a:p>
        </p:txBody>
      </p:sp>
      <p:sp>
        <p:nvSpPr>
          <p:cNvPr id="7" name="Content Placeholder 6"/>
          <p:cNvSpPr>
            <a:spLocks noGrp="1"/>
          </p:cNvSpPr>
          <p:nvPr>
            <p:ph sz="half" idx="13"/>
          </p:nvPr>
        </p:nvSpPr>
        <p:spPr>
          <a:xfrm>
            <a:off x="8182292" y="1524001"/>
            <a:ext cx="3704908" cy="4305299"/>
          </a:xfrm>
        </p:spPr>
        <p:txBody>
          <a:bodyPr/>
          <a:lstStyle/>
          <a:p>
            <a:pPr marL="0" indent="0">
              <a:buNone/>
            </a:pPr>
            <a:r>
              <a:rPr lang="en-US" sz="2000" dirty="0">
                <a:solidFill>
                  <a:srgbClr val="5382A1"/>
                </a:solidFill>
              </a:rPr>
              <a:t>[</a:t>
            </a:r>
            <a:r>
              <a:rPr lang="en-US" sz="2000" dirty="0" smtClean="0">
                <a:solidFill>
                  <a:srgbClr val="5382A1"/>
                </a:solidFill>
              </a:rPr>
              <a:t>CON2368] Inside the CERT Oracle Secure Coding Standard for Java</a:t>
            </a:r>
          </a:p>
          <a:p>
            <a:r>
              <a:rPr lang="en-US" sz="2000" dirty="0" smtClean="0"/>
              <a:t>Learn: CERT Java secure coding standards</a:t>
            </a:r>
          </a:p>
          <a:p>
            <a:r>
              <a:rPr lang="en-US" sz="2000" dirty="0" smtClean="0"/>
              <a:t>Robert </a:t>
            </a:r>
            <a:r>
              <a:rPr lang="en-US" sz="2000" dirty="0" err="1" smtClean="0"/>
              <a:t>Seacord</a:t>
            </a:r>
            <a:r>
              <a:rPr lang="en-US" sz="2000" dirty="0" smtClean="0"/>
              <a:t>, Technical Manager</a:t>
            </a:r>
            <a:r>
              <a:rPr lang="en-US" sz="2000" dirty="0"/>
              <a:t>, Carnegie Mellon </a:t>
            </a:r>
            <a:r>
              <a:rPr lang="en-US" sz="2000" dirty="0" smtClean="0"/>
              <a:t>University | David Svoboda, Software Security Engineer, Carnegie Mellon University</a:t>
            </a:r>
            <a:endParaRPr lang="en-US" sz="2000" dirty="0"/>
          </a:p>
        </p:txBody>
      </p:sp>
      <p:sp>
        <p:nvSpPr>
          <p:cNvPr id="6" name="Slide Number Placeholder 5"/>
          <p:cNvSpPr>
            <a:spLocks noGrp="1"/>
          </p:cNvSpPr>
          <p:nvPr>
            <p:ph type="sldNum" sz="quarter" idx="12"/>
          </p:nvPr>
        </p:nvSpPr>
        <p:spPr/>
        <p:txBody>
          <a:bodyPr/>
          <a:lstStyle/>
          <a:p>
            <a:fld id="{C51EAA63-D034-42AE-91FA-B13B9518C7BE}" type="slidenum">
              <a:rPr lang="en-US" smtClean="0"/>
              <a:pPr/>
              <a:t>39</a:t>
            </a:fld>
            <a:endParaRPr lang="en-US"/>
          </a:p>
        </p:txBody>
      </p:sp>
      <p:pic>
        <p:nvPicPr>
          <p:cNvPr id="5" name="Picture 4"/>
          <p:cNvPicPr>
            <a:picLocks noChangeAspect="1"/>
          </p:cNvPicPr>
          <p:nvPr/>
        </p:nvPicPr>
        <p:blipFill>
          <a:blip r:embed="rId3"/>
          <a:stretch>
            <a:fillRect/>
          </a:stretch>
        </p:blipFill>
        <p:spPr>
          <a:xfrm>
            <a:off x="10119156" y="4343400"/>
            <a:ext cx="1494172" cy="1988397"/>
          </a:xfrm>
          <a:prstGeom prst="rect">
            <a:avLst/>
          </a:prstGeom>
        </p:spPr>
      </p:pic>
    </p:spTree>
    <p:extLst>
      <p:ext uri="{BB962C8B-B14F-4D97-AF65-F5344CB8AC3E}">
        <p14:creationId xmlns:p14="http://schemas.microsoft.com/office/powerpoint/2010/main" val="387592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this Guy?</a:t>
            </a:r>
            <a:endParaRPr lang="en-US" dirty="0"/>
          </a:p>
        </p:txBody>
      </p:sp>
      <p:sp>
        <p:nvSpPr>
          <p:cNvPr id="7" name="Rectangle 6"/>
          <p:cNvSpPr/>
          <p:nvPr/>
        </p:nvSpPr>
        <p:spPr bwMode="gray">
          <a:xfrm>
            <a:off x="477808" y="1873650"/>
            <a:ext cx="11278789" cy="4199995"/>
          </a:xfrm>
          <a:prstGeom prst="rect">
            <a:avLst/>
          </a:prstGeom>
          <a:gradFill flip="none" rotWithShape="1">
            <a:gsLst>
              <a:gs pos="0">
                <a:schemeClr val="accent2">
                  <a:lumMod val="20000"/>
                  <a:lumOff val="80000"/>
                  <a:alpha val="52000"/>
                </a:schemeClr>
              </a:gs>
              <a:gs pos="100000">
                <a:srgbClr val="FFFFFF">
                  <a:alpha val="52000"/>
                </a:srgb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6" name="Text Placeholder 5"/>
          <p:cNvSpPr>
            <a:spLocks noGrp="1"/>
          </p:cNvSpPr>
          <p:nvPr>
            <p:ph type="body" sz="quarter" idx="13"/>
          </p:nvPr>
        </p:nvSpPr>
        <p:spPr/>
        <p:txBody>
          <a:bodyPr/>
          <a:lstStyle/>
          <a:p>
            <a:r>
              <a:rPr lang="en-US" dirty="0" smtClean="0"/>
              <a:t>My background</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4</a:t>
            </a:fld>
            <a:endParaRPr lang="en-US"/>
          </a:p>
        </p:txBody>
      </p:sp>
      <p:sp>
        <p:nvSpPr>
          <p:cNvPr id="9" name="Content Placeholder 2"/>
          <p:cNvSpPr>
            <a:spLocks noGrp="1"/>
          </p:cNvSpPr>
          <p:nvPr>
            <p:ph idx="1"/>
          </p:nvPr>
        </p:nvSpPr>
        <p:spPr>
          <a:xfrm>
            <a:off x="746041" y="2289745"/>
            <a:ext cx="10797934" cy="3768155"/>
          </a:xfrm>
        </p:spPr>
        <p:txBody>
          <a:bodyPr/>
          <a:lstStyle/>
          <a:p>
            <a:pPr marL="0" indent="0">
              <a:buNone/>
            </a:pPr>
            <a:r>
              <a:rPr lang="en-US" b="1" dirty="0" smtClean="0">
                <a:solidFill>
                  <a:schemeClr val="accent2"/>
                </a:solidFill>
              </a:rPr>
              <a:t>Role</a:t>
            </a:r>
            <a:r>
              <a:rPr lang="en-US" dirty="0" smtClean="0"/>
              <a:t> – </a:t>
            </a:r>
            <a:r>
              <a:rPr lang="en-US" dirty="0"/>
              <a:t>S</a:t>
            </a:r>
            <a:r>
              <a:rPr lang="en-US" dirty="0" smtClean="0"/>
              <a:t>trategic security leader working to influence Java team</a:t>
            </a:r>
            <a:r>
              <a:rPr lang="en-US" dirty="0"/>
              <a:t>, internal </a:t>
            </a:r>
            <a:r>
              <a:rPr lang="en-US" dirty="0" smtClean="0"/>
              <a:t>teams, engage </a:t>
            </a:r>
            <a:r>
              <a:rPr lang="en-US" dirty="0"/>
              <a:t>researchers, </a:t>
            </a:r>
            <a:r>
              <a:rPr lang="en-US" dirty="0" smtClean="0"/>
              <a:t>industry outreach</a:t>
            </a:r>
          </a:p>
          <a:p>
            <a:pPr marL="0" indent="0">
              <a:buNone/>
            </a:pPr>
            <a:endParaRPr lang="en-US" dirty="0" smtClean="0"/>
          </a:p>
          <a:p>
            <a:pPr marL="0" indent="0">
              <a:buNone/>
            </a:pPr>
            <a:r>
              <a:rPr lang="en-US" b="1" dirty="0" smtClean="0">
                <a:solidFill>
                  <a:srgbClr val="5382A1"/>
                </a:solidFill>
              </a:rPr>
              <a:t>Background</a:t>
            </a:r>
            <a:r>
              <a:rPr lang="en-US" dirty="0" smtClean="0"/>
              <a:t> – Many years of application programming and security</a:t>
            </a:r>
          </a:p>
          <a:p>
            <a:pPr marL="0" indent="0">
              <a:buNone/>
            </a:pPr>
            <a:endParaRPr lang="en-US" dirty="0" smtClean="0"/>
          </a:p>
          <a:p>
            <a:pPr marL="0" indent="0">
              <a:buNone/>
            </a:pPr>
            <a:r>
              <a:rPr lang="en-US" b="1" dirty="0" smtClean="0">
                <a:solidFill>
                  <a:srgbClr val="5382A1"/>
                </a:solidFill>
              </a:rPr>
              <a:t>Former Employer </a:t>
            </a:r>
            <a:r>
              <a:rPr lang="en-US" dirty="0" smtClean="0"/>
              <a:t>– Yahoo!  Lead security for User Data Analytics property</a:t>
            </a:r>
          </a:p>
        </p:txBody>
      </p:sp>
    </p:spTree>
    <p:extLst>
      <p:ext uri="{BB962C8B-B14F-4D97-AF65-F5344CB8AC3E}">
        <p14:creationId xmlns:p14="http://schemas.microsoft.com/office/powerpoint/2010/main" val="62154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889000"/>
          </a:xfrm>
        </p:spPr>
        <p:txBody>
          <a:bodyPr/>
          <a:lstStyle/>
          <a:p>
            <a:r>
              <a:rPr lang="en-US" dirty="0" smtClean="0"/>
              <a:t>Security and the Internet of Things</a:t>
            </a:r>
            <a:endParaRPr lang="en-US" dirty="0"/>
          </a:p>
        </p:txBody>
      </p:sp>
      <p:sp>
        <p:nvSpPr>
          <p:cNvPr id="3" name="Content Placeholder 2"/>
          <p:cNvSpPr>
            <a:spLocks noGrp="1"/>
          </p:cNvSpPr>
          <p:nvPr>
            <p:ph sz="half" idx="1"/>
          </p:nvPr>
        </p:nvSpPr>
        <p:spPr>
          <a:xfrm>
            <a:off x="531814" y="1524001"/>
            <a:ext cx="3474720" cy="4702138"/>
          </a:xfrm>
        </p:spPr>
        <p:txBody>
          <a:bodyPr/>
          <a:lstStyle/>
          <a:p>
            <a:pPr marL="0" indent="0">
              <a:buNone/>
            </a:pPr>
            <a:r>
              <a:rPr lang="en-US" dirty="0">
                <a:solidFill>
                  <a:schemeClr val="accent2"/>
                </a:solidFill>
              </a:rPr>
              <a:t>[CON5948] Security and the Internet of Things: Preparing for the Internet of </a:t>
            </a:r>
            <a:r>
              <a:rPr lang="en-US" dirty="0" smtClean="0">
                <a:solidFill>
                  <a:schemeClr val="accent2"/>
                </a:solidFill>
              </a:rPr>
              <a:t>Stings</a:t>
            </a:r>
          </a:p>
          <a:p>
            <a:r>
              <a:rPr lang="en-US" dirty="0" smtClean="0"/>
              <a:t>Learn: security in </a:t>
            </a:r>
            <a:r>
              <a:rPr lang="en-US" dirty="0" err="1" smtClean="0"/>
              <a:t>IoT</a:t>
            </a:r>
            <a:r>
              <a:rPr lang="en-US" dirty="0" smtClean="0"/>
              <a:t>, strategic </a:t>
            </a:r>
            <a:r>
              <a:rPr lang="en-US" dirty="0"/>
              <a:t>security </a:t>
            </a:r>
            <a:r>
              <a:rPr lang="en-US" dirty="0" smtClean="0"/>
              <a:t>direction </a:t>
            </a:r>
          </a:p>
          <a:p>
            <a:r>
              <a:rPr lang="en-US" dirty="0" smtClean="0"/>
              <a:t>Milton Smith, (Me)</a:t>
            </a:r>
          </a:p>
          <a:p>
            <a:endParaRPr lang="en-US" dirty="0"/>
          </a:p>
          <a:p>
            <a:pPr marL="0" indent="0">
              <a:buNone/>
            </a:pPr>
            <a:r>
              <a:rPr lang="en-US" sz="2300" dirty="0" smtClean="0"/>
              <a:t>* Demonstration, ADS-B Aircraft receiver on Raspberry Pi</a:t>
            </a:r>
            <a:endParaRPr lang="en-US" sz="2300" dirty="0"/>
          </a:p>
        </p:txBody>
      </p:sp>
      <p:sp>
        <p:nvSpPr>
          <p:cNvPr id="4" name="Content Placeholder 3"/>
          <p:cNvSpPr>
            <a:spLocks noGrp="1"/>
          </p:cNvSpPr>
          <p:nvPr>
            <p:ph sz="half" idx="2"/>
          </p:nvPr>
        </p:nvSpPr>
        <p:spPr/>
        <p:txBody>
          <a:bodyPr/>
          <a:lstStyle/>
          <a:p>
            <a:pPr marL="0" indent="0">
              <a:buNone/>
            </a:pPr>
            <a:r>
              <a:rPr lang="en-US" dirty="0">
                <a:solidFill>
                  <a:srgbClr val="5382A1"/>
                </a:solidFill>
              </a:rPr>
              <a:t>[BOF3029</a:t>
            </a:r>
            <a:r>
              <a:rPr lang="en-US" dirty="0" smtClean="0">
                <a:solidFill>
                  <a:srgbClr val="5382A1"/>
                </a:solidFill>
              </a:rPr>
              <a:t>] Internet </a:t>
            </a:r>
            <a:r>
              <a:rPr lang="en-US" dirty="0">
                <a:solidFill>
                  <a:srgbClr val="5382A1"/>
                </a:solidFill>
              </a:rPr>
              <a:t>of Things Security Architecture </a:t>
            </a:r>
            <a:endParaRPr lang="en-US" dirty="0" smtClean="0">
              <a:solidFill>
                <a:srgbClr val="5382A1"/>
              </a:solidFill>
            </a:endParaRPr>
          </a:p>
          <a:p>
            <a:r>
              <a:rPr lang="en-US" dirty="0" smtClean="0"/>
              <a:t>Learn: platform security architecture, </a:t>
            </a:r>
            <a:r>
              <a:rPr lang="en-US" dirty="0" err="1" smtClean="0"/>
              <a:t>IoT</a:t>
            </a:r>
            <a:r>
              <a:rPr lang="en-US" dirty="0" smtClean="0"/>
              <a:t> attack vectors, distributed platform risks</a:t>
            </a:r>
          </a:p>
          <a:p>
            <a:r>
              <a:rPr lang="en-US" dirty="0" smtClean="0"/>
              <a:t>Noel </a:t>
            </a:r>
            <a:r>
              <a:rPr lang="en-US" dirty="0" err="1" smtClean="0"/>
              <a:t>Poore</a:t>
            </a:r>
            <a:r>
              <a:rPr lang="en-US" dirty="0" smtClean="0"/>
              <a:t>, Architect, Oracle</a:t>
            </a:r>
            <a:endParaRPr lang="en-US" dirty="0"/>
          </a:p>
        </p:txBody>
      </p:sp>
      <p:sp>
        <p:nvSpPr>
          <p:cNvPr id="7" name="Content Placeholder 6"/>
          <p:cNvSpPr>
            <a:spLocks noGrp="1"/>
          </p:cNvSpPr>
          <p:nvPr>
            <p:ph sz="half" idx="13"/>
          </p:nvPr>
        </p:nvSpPr>
        <p:spPr/>
        <p:txBody>
          <a:bodyPr/>
          <a:lstStyle/>
          <a:p>
            <a:pPr marL="0" indent="0">
              <a:buNone/>
            </a:pPr>
            <a:r>
              <a:rPr lang="en-US" dirty="0">
                <a:solidFill>
                  <a:srgbClr val="5382A1"/>
                </a:solidFill>
              </a:rPr>
              <a:t>[CON3027] Java-Based Architecture for the Internet of Things </a:t>
            </a:r>
            <a:endParaRPr lang="en-US" dirty="0" smtClean="0">
              <a:solidFill>
                <a:srgbClr val="5382A1"/>
              </a:solidFill>
            </a:endParaRPr>
          </a:p>
          <a:p>
            <a:r>
              <a:rPr lang="en-US" dirty="0" smtClean="0"/>
              <a:t>Learn: using Java-based components for </a:t>
            </a:r>
            <a:r>
              <a:rPr lang="en-US" dirty="0" err="1" smtClean="0"/>
              <a:t>IoT</a:t>
            </a:r>
            <a:r>
              <a:rPr lang="en-US" dirty="0" smtClean="0"/>
              <a:t>, monitoring and control of distributed devices</a:t>
            </a:r>
          </a:p>
          <a:p>
            <a:r>
              <a:rPr lang="en-US" dirty="0" smtClean="0"/>
              <a:t>Noel </a:t>
            </a:r>
            <a:r>
              <a:rPr lang="en-US" dirty="0" err="1" smtClean="0"/>
              <a:t>Poore</a:t>
            </a:r>
            <a:r>
              <a:rPr lang="en-US" dirty="0" smtClean="0"/>
              <a:t>, Architect, Oracle</a:t>
            </a:r>
          </a:p>
          <a:p>
            <a:r>
              <a:rPr lang="en-US" dirty="0" smtClean="0"/>
              <a:t>Pete St. Pierre, Principle PM, Oracle</a:t>
            </a:r>
            <a:endParaRPr lang="en-US" dirty="0"/>
          </a:p>
        </p:txBody>
      </p:sp>
      <p:sp>
        <p:nvSpPr>
          <p:cNvPr id="6" name="Slide Number Placeholder 5"/>
          <p:cNvSpPr>
            <a:spLocks noGrp="1"/>
          </p:cNvSpPr>
          <p:nvPr>
            <p:ph type="sldNum" sz="quarter" idx="12"/>
          </p:nvPr>
        </p:nvSpPr>
        <p:spPr/>
        <p:txBody>
          <a:bodyPr/>
          <a:lstStyle/>
          <a:p>
            <a:fld id="{C51EAA63-D034-42AE-91FA-B13B9518C7BE}" type="slidenum">
              <a:rPr lang="en-US" smtClean="0"/>
              <a:pPr/>
              <a:t>40</a:t>
            </a:fld>
            <a:endParaRPr lang="en-US"/>
          </a:p>
        </p:txBody>
      </p:sp>
    </p:spTree>
    <p:extLst>
      <p:ext uri="{BB962C8B-B14F-4D97-AF65-F5344CB8AC3E}">
        <p14:creationId xmlns:p14="http://schemas.microsoft.com/office/powerpoint/2010/main" val="9604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1EAA63-D034-42AE-91FA-B13B9518C7BE}" type="slidenum">
              <a:rPr lang="en-US" smtClean="0"/>
              <a:pPr/>
              <a:t>41</a:t>
            </a:fld>
            <a:endParaRPr lang="en-US"/>
          </a:p>
        </p:txBody>
      </p:sp>
      <p:sp>
        <p:nvSpPr>
          <p:cNvPr id="2" name="Title 1"/>
          <p:cNvSpPr>
            <a:spLocks noGrp="1"/>
          </p:cNvSpPr>
          <p:nvPr>
            <p:ph type="title"/>
          </p:nvPr>
        </p:nvSpPr>
        <p:spPr>
          <a:xfrm>
            <a:off x="444660" y="2500706"/>
            <a:ext cx="5606175" cy="1371899"/>
          </a:xfrm>
        </p:spPr>
        <p:txBody>
          <a:bodyPr/>
          <a:lstStyle/>
          <a:p>
            <a:r>
              <a:rPr lang="en-US" dirty="0" smtClean="0"/>
              <a:t>Closing Thoughts and Resources</a:t>
            </a:r>
            <a:endParaRPr lang="en-US" dirty="0"/>
          </a:p>
        </p:txBody>
      </p:sp>
      <p:sp>
        <p:nvSpPr>
          <p:cNvPr id="3" name="Text Placeholder 2"/>
          <p:cNvSpPr>
            <a:spLocks noGrp="1"/>
          </p:cNvSpPr>
          <p:nvPr>
            <p:ph type="body" idx="1"/>
          </p:nvPr>
        </p:nvSpPr>
        <p:spPr>
          <a:xfrm>
            <a:off x="444660" y="3938980"/>
            <a:ext cx="5606175" cy="914599"/>
          </a:xfrm>
        </p:spPr>
        <p:txBody>
          <a:bodyPr/>
          <a:lstStyle/>
          <a:p>
            <a:r>
              <a:rPr lang="en-US" dirty="0" smtClean="0"/>
              <a:t>Something we can all do…</a:t>
            </a:r>
            <a:endParaRPr lang="en-US" dirty="0"/>
          </a:p>
          <a:p>
            <a:endParaRPr lang="en-US" dirty="0"/>
          </a:p>
        </p:txBody>
      </p:sp>
      <p:pic>
        <p:nvPicPr>
          <p:cNvPr id="8" name="Picture 7" descr="IMG_1209.JPG"/>
          <p:cNvPicPr>
            <a:picLocks noChangeAspect="1"/>
          </p:cNvPicPr>
          <p:nvPr/>
        </p:nvPicPr>
        <p:blipFill>
          <a:blip r:embed="rId2">
            <a:alphaModFix amt="76000"/>
            <a:extLst>
              <a:ext uri="{28A0092B-C50C-407E-A947-70E740481C1C}">
                <a14:useLocalDpi xmlns:a14="http://schemas.microsoft.com/office/drawing/2010/main" val="0"/>
              </a:ext>
            </a:extLst>
          </a:blip>
          <a:stretch>
            <a:fillRect/>
          </a:stretch>
        </p:blipFill>
        <p:spPr>
          <a:xfrm>
            <a:off x="6261647" y="199234"/>
            <a:ext cx="5752876" cy="6188699"/>
          </a:xfrm>
          <a:prstGeom prst="rect">
            <a:avLst/>
          </a:prstGeom>
        </p:spPr>
      </p:pic>
    </p:spTree>
    <p:extLst>
      <p:ext uri="{BB962C8B-B14F-4D97-AF65-F5344CB8AC3E}">
        <p14:creationId xmlns:p14="http://schemas.microsoft.com/office/powerpoint/2010/main" val="379952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Security Myths</a:t>
            </a:r>
            <a:br>
              <a:rPr lang="en-US" dirty="0" smtClean="0"/>
            </a:br>
            <a:endParaRPr lang="en-US" dirty="0"/>
          </a:p>
        </p:txBody>
      </p:sp>
      <p:graphicFrame>
        <p:nvGraphicFramePr>
          <p:cNvPr id="6" name="Content Placeholder 5" descr="Table with multiple topic and category rows"/>
          <p:cNvGraphicFramePr>
            <a:graphicFrameLocks noGrp="1"/>
          </p:cNvGraphicFramePr>
          <p:nvPr>
            <p:ph idx="1"/>
            <p:extLst>
              <p:ext uri="{D42A27DB-BD31-4B8C-83A1-F6EECF244321}">
                <p14:modId xmlns:p14="http://schemas.microsoft.com/office/powerpoint/2010/main" val="2619427950"/>
              </p:ext>
            </p:extLst>
          </p:nvPr>
        </p:nvGraphicFramePr>
        <p:xfrm>
          <a:off x="531813" y="1524000"/>
          <a:ext cx="11121651" cy="4008119"/>
        </p:xfrm>
        <a:graphic>
          <a:graphicData uri="http://schemas.openxmlformats.org/drawingml/2006/table">
            <a:tbl>
              <a:tblPr firstRow="1" bandRow="1">
                <a:tableStyleId>{C083E6E3-FA7D-4D7B-A595-EF9225AFEA82}</a:tableStyleId>
              </a:tblPr>
              <a:tblGrid>
                <a:gridCol w="3659149"/>
                <a:gridCol w="3731251"/>
                <a:gridCol w="3731251"/>
              </a:tblGrid>
              <a:tr h="716280">
                <a:tc>
                  <a:txBody>
                    <a:bodyPr/>
                    <a:lstStyle/>
                    <a:p>
                      <a:pPr algn="ctr"/>
                      <a:r>
                        <a:rPr lang="en-US" dirty="0" smtClean="0"/>
                        <a:t>Misnomer</a:t>
                      </a:r>
                      <a:endParaRPr lang="en-US" dirty="0"/>
                    </a:p>
                  </a:txBody>
                  <a:tcPr anchor="ctr"/>
                </a:tc>
                <a:tc>
                  <a:txBody>
                    <a:bodyPr/>
                    <a:lstStyle/>
                    <a:p>
                      <a:pPr algn="ctr"/>
                      <a:r>
                        <a:rPr lang="en-US" dirty="0" smtClean="0"/>
                        <a:t>Reality</a:t>
                      </a:r>
                      <a:endParaRPr lang="en-US" dirty="0"/>
                    </a:p>
                  </a:txBody>
                  <a:tcPr anchor="ctr"/>
                </a:tc>
                <a:tc>
                  <a:txBody>
                    <a:bodyPr/>
                    <a:lstStyle/>
                    <a:p>
                      <a:pPr algn="ctr"/>
                      <a:r>
                        <a:rPr lang="en-US" dirty="0" smtClean="0"/>
                        <a:t>Action</a:t>
                      </a:r>
                      <a:endParaRPr lang="en-US" dirty="0"/>
                    </a:p>
                  </a:txBody>
                  <a:tcPr anchor="ctr"/>
                </a:tc>
              </a:tr>
              <a:tr h="716280">
                <a:tc>
                  <a:txBody>
                    <a:bodyPr/>
                    <a:lstStyle/>
                    <a:p>
                      <a:r>
                        <a:rPr lang="en-US" baseline="0" dirty="0" smtClean="0"/>
                        <a:t>Slow to upgrade or patch is best for production operations</a:t>
                      </a:r>
                      <a:endParaRPr lang="en-US" dirty="0"/>
                    </a:p>
                  </a:txBody>
                  <a:tcPr anchor="ctr"/>
                </a:tc>
                <a:tc>
                  <a:txBody>
                    <a:bodyPr/>
                    <a:lstStyle/>
                    <a:p>
                      <a:pPr algn="ctr"/>
                      <a:r>
                        <a:rPr lang="en-US" baseline="0" dirty="0" smtClean="0"/>
                        <a:t>Old school.  Some operational benefit not being early adopter.  At the expense of increased risk of exploitation</a:t>
                      </a:r>
                      <a:endParaRPr lang="en-US" dirty="0"/>
                    </a:p>
                  </a:txBody>
                  <a:tcPr anchor="ctr"/>
                </a:tc>
                <a:tc>
                  <a:txBody>
                    <a:bodyPr/>
                    <a:lstStyle/>
                    <a:p>
                      <a:pPr algn="ctr"/>
                      <a:r>
                        <a:rPr lang="en-US" baseline="0" dirty="0" smtClean="0"/>
                        <a:t>Keep up to date on Java CPUs (sec patches).  If you run old versions of Java you need support</a:t>
                      </a:r>
                      <a:endParaRPr lang="en-US" dirty="0"/>
                    </a:p>
                  </a:txBody>
                  <a:tcPr anchor="ctr"/>
                </a:tc>
              </a:tr>
              <a:tr h="716280">
                <a:tc>
                  <a:txBody>
                    <a:bodyPr/>
                    <a:lstStyle/>
                    <a:p>
                      <a:r>
                        <a:rPr lang="en-US" dirty="0" smtClean="0"/>
                        <a:t>Hackers</a:t>
                      </a:r>
                      <a:r>
                        <a:rPr lang="en-US" baseline="0" dirty="0" smtClean="0"/>
                        <a:t> need my code to break into our web application</a:t>
                      </a:r>
                      <a:endParaRPr lang="en-US" dirty="0"/>
                    </a:p>
                  </a:txBody>
                  <a:tcPr anchor="ctr"/>
                </a:tc>
                <a:tc>
                  <a:txBody>
                    <a:bodyPr/>
                    <a:lstStyle/>
                    <a:p>
                      <a:pPr algn="ctr"/>
                      <a:r>
                        <a:rPr lang="en-US" dirty="0" smtClean="0"/>
                        <a:t>No. In fact, your code may actually confuse attackers </a:t>
                      </a:r>
                      <a:r>
                        <a:rPr lang="en-US" baseline="0" dirty="0" smtClean="0"/>
                        <a:t>(mine would </a:t>
                      </a:r>
                      <a:r>
                        <a:rPr lang="en-US" dirty="0" smtClean="0"/>
                        <a:t>;o)</a:t>
                      </a:r>
                      <a:endParaRPr lang="en-US" dirty="0"/>
                    </a:p>
                  </a:txBody>
                  <a:tcPr anchor="ctr"/>
                </a:tc>
                <a:tc>
                  <a:txBody>
                    <a:bodyPr/>
                    <a:lstStyle/>
                    <a:p>
                      <a:pPr algn="ctr"/>
                      <a:r>
                        <a:rPr lang="en-US" dirty="0" smtClean="0"/>
                        <a:t>Integrate security</a:t>
                      </a:r>
                      <a:r>
                        <a:rPr lang="en-US" baseline="0" dirty="0" smtClean="0"/>
                        <a:t> testing into development processes.  Address vulnerabilities early not later</a:t>
                      </a:r>
                      <a:endParaRPr lang="en-US" dirty="0"/>
                    </a:p>
                  </a:txBody>
                  <a:tcPr anchor="ctr"/>
                </a:tc>
              </a:tr>
              <a:tr h="716280">
                <a:tc>
                  <a:txBody>
                    <a:bodyPr/>
                    <a:lstStyle/>
                    <a:p>
                      <a:r>
                        <a:rPr lang="en-US" dirty="0" smtClean="0"/>
                        <a:t>Attackers</a:t>
                      </a:r>
                      <a:r>
                        <a:rPr lang="en-US" baseline="0" dirty="0" smtClean="0"/>
                        <a:t> </a:t>
                      </a:r>
                      <a:r>
                        <a:rPr lang="en-US" dirty="0" smtClean="0"/>
                        <a:t>are uniquely gifted individuals</a:t>
                      </a:r>
                      <a:endParaRPr lang="en-US" dirty="0"/>
                    </a:p>
                  </a:txBody>
                  <a:tcPr anchor="ctr"/>
                </a:tc>
                <a:tc>
                  <a:txBody>
                    <a:bodyPr/>
                    <a:lstStyle/>
                    <a:p>
                      <a:pPr algn="ctr"/>
                      <a:r>
                        <a:rPr lang="en-US" baseline="0" dirty="0" smtClean="0"/>
                        <a:t>Over esteeming is used to shift responsibility to attackers.  </a:t>
                      </a:r>
                      <a:r>
                        <a:rPr lang="en-US" dirty="0" smtClean="0"/>
                        <a:t>Attackers </a:t>
                      </a:r>
                      <a:r>
                        <a:rPr lang="en-US" baseline="0" dirty="0" smtClean="0"/>
                        <a:t>are no more gifted than </a:t>
                      </a:r>
                      <a:r>
                        <a:rPr lang="en-US" dirty="0" smtClean="0"/>
                        <a:t>software</a:t>
                      </a:r>
                      <a:r>
                        <a:rPr lang="en-US" baseline="0" dirty="0" smtClean="0"/>
                        <a:t> developers</a:t>
                      </a:r>
                      <a:endParaRPr lang="en-US" dirty="0"/>
                    </a:p>
                  </a:txBody>
                  <a:tcPr anchor="ctr"/>
                </a:tc>
                <a:tc>
                  <a:txBody>
                    <a:bodyPr/>
                    <a:lstStyle/>
                    <a:p>
                      <a:pPr algn="ctr"/>
                      <a:r>
                        <a:rPr lang="en-US" dirty="0" smtClean="0"/>
                        <a:t>Perform independent</a:t>
                      </a:r>
                      <a:r>
                        <a:rPr lang="en-US" baseline="0" dirty="0" smtClean="0"/>
                        <a:t> assessments by different 3</a:t>
                      </a:r>
                      <a:r>
                        <a:rPr lang="en-US" baseline="30000" dirty="0" smtClean="0"/>
                        <a:t>rd</a:t>
                      </a:r>
                      <a:r>
                        <a:rPr lang="en-US" baseline="0" dirty="0" smtClean="0"/>
                        <a:t> parties occasionally. Outside opinions are a worthwhile reference point</a:t>
                      </a:r>
                      <a:endParaRPr lang="en-US" dirty="0"/>
                    </a:p>
                  </a:txBody>
                  <a:tcPr anchor="ctr"/>
                </a:tc>
              </a:tr>
            </a:tbl>
          </a:graphicData>
        </a:graphic>
      </p:graphicFrame>
      <p:sp>
        <p:nvSpPr>
          <p:cNvPr id="5" name="Slide Number Placeholder 4"/>
          <p:cNvSpPr>
            <a:spLocks noGrp="1"/>
          </p:cNvSpPr>
          <p:nvPr>
            <p:ph type="sldNum" sz="quarter" idx="12"/>
          </p:nvPr>
        </p:nvSpPr>
        <p:spPr/>
        <p:txBody>
          <a:bodyPr/>
          <a:lstStyle/>
          <a:p>
            <a:fld id="{C51EAA63-D034-42AE-91FA-B13B9518C7BE}" type="slidenum">
              <a:rPr lang="en-US" smtClean="0"/>
              <a:pPr/>
              <a:t>42</a:t>
            </a:fld>
            <a:endParaRPr lang="en-US"/>
          </a:p>
        </p:txBody>
      </p:sp>
      <p:sp>
        <p:nvSpPr>
          <p:cNvPr id="9" name="Rectangle 8"/>
          <p:cNvSpPr/>
          <p:nvPr/>
        </p:nvSpPr>
        <p:spPr>
          <a:xfrm>
            <a:off x="545494" y="864455"/>
            <a:ext cx="11232472" cy="369332"/>
          </a:xfrm>
          <a:prstGeom prst="rect">
            <a:avLst/>
          </a:prstGeom>
        </p:spPr>
        <p:txBody>
          <a:bodyPr wrap="square">
            <a:spAutoFit/>
          </a:bodyPr>
          <a:lstStyle/>
          <a:p>
            <a:r>
              <a:rPr lang="en-US" b="1" dirty="0" smtClean="0"/>
              <a:t>Misconceptions about computer security</a:t>
            </a:r>
            <a:endParaRPr lang="en-US" b="1" dirty="0"/>
          </a:p>
        </p:txBody>
      </p:sp>
    </p:spTree>
    <p:extLst>
      <p:ext uri="{BB962C8B-B14F-4D97-AF65-F5344CB8AC3E}">
        <p14:creationId xmlns:p14="http://schemas.microsoft.com/office/powerpoint/2010/main" val="184929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Security Myths (cont’d)</a:t>
            </a:r>
            <a:br>
              <a:rPr lang="en-US" dirty="0" smtClean="0"/>
            </a:br>
            <a:endParaRPr lang="en-US" dirty="0"/>
          </a:p>
        </p:txBody>
      </p:sp>
      <p:graphicFrame>
        <p:nvGraphicFramePr>
          <p:cNvPr id="6" name="Content Placeholder 5" descr="Table with multiple topic and category rows"/>
          <p:cNvGraphicFramePr>
            <a:graphicFrameLocks noGrp="1"/>
          </p:cNvGraphicFramePr>
          <p:nvPr>
            <p:ph idx="1"/>
            <p:extLst>
              <p:ext uri="{D42A27DB-BD31-4B8C-83A1-F6EECF244321}">
                <p14:modId xmlns:p14="http://schemas.microsoft.com/office/powerpoint/2010/main" val="2293529525"/>
              </p:ext>
            </p:extLst>
          </p:nvPr>
        </p:nvGraphicFramePr>
        <p:xfrm>
          <a:off x="531813" y="1524000"/>
          <a:ext cx="11121651" cy="4556759"/>
        </p:xfrm>
        <a:graphic>
          <a:graphicData uri="http://schemas.openxmlformats.org/drawingml/2006/table">
            <a:tbl>
              <a:tblPr firstRow="1" bandRow="1">
                <a:tableStyleId>{C083E6E3-FA7D-4D7B-A595-EF9225AFEA82}</a:tableStyleId>
              </a:tblPr>
              <a:tblGrid>
                <a:gridCol w="3659149"/>
                <a:gridCol w="3731251"/>
                <a:gridCol w="3731251"/>
              </a:tblGrid>
              <a:tr h="716280">
                <a:tc>
                  <a:txBody>
                    <a:bodyPr/>
                    <a:lstStyle/>
                    <a:p>
                      <a:pPr algn="ctr"/>
                      <a:r>
                        <a:rPr lang="en-US" dirty="0" smtClean="0"/>
                        <a:t>Misnomer</a:t>
                      </a:r>
                      <a:endParaRPr lang="en-US" dirty="0"/>
                    </a:p>
                  </a:txBody>
                  <a:tcPr anchor="ctr"/>
                </a:tc>
                <a:tc>
                  <a:txBody>
                    <a:bodyPr/>
                    <a:lstStyle/>
                    <a:p>
                      <a:pPr algn="ctr"/>
                      <a:r>
                        <a:rPr lang="en-US" dirty="0" smtClean="0"/>
                        <a:t>Reality</a:t>
                      </a:r>
                      <a:endParaRPr lang="en-US" dirty="0"/>
                    </a:p>
                  </a:txBody>
                  <a:tcPr anchor="ctr"/>
                </a:tc>
                <a:tc>
                  <a:txBody>
                    <a:bodyPr/>
                    <a:lstStyle/>
                    <a:p>
                      <a:pPr algn="ctr"/>
                      <a:r>
                        <a:rPr lang="en-US" dirty="0" smtClean="0"/>
                        <a:t>Action</a:t>
                      </a:r>
                      <a:endParaRPr lang="en-US" dirty="0"/>
                    </a:p>
                  </a:txBody>
                  <a:tcPr anchor="ctr"/>
                </a:tc>
              </a:tr>
              <a:tr h="716280">
                <a:tc>
                  <a:txBody>
                    <a:bodyPr/>
                    <a:lstStyle/>
                    <a:p>
                      <a:r>
                        <a:rPr lang="en-US" baseline="0" dirty="0" smtClean="0"/>
                        <a:t>We have never had a security incident - we are secure</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t>No noteworthy incidents is not the same thing as knowing your secure</a:t>
                      </a:r>
                    </a:p>
                  </a:txBody>
                  <a:tcPr anchor="ctr"/>
                </a:tc>
                <a:tc>
                  <a:txBody>
                    <a:bodyPr/>
                    <a:lstStyle/>
                    <a:p>
                      <a:pPr algn="ctr"/>
                      <a:r>
                        <a:rPr lang="en-US" dirty="0" smtClean="0"/>
                        <a:t>Work</a:t>
                      </a:r>
                      <a:r>
                        <a:rPr lang="en-US" baseline="0" dirty="0" smtClean="0"/>
                        <a:t> to understand your threat landscape, prioritize risks, remediate/mitigate.  Unknown threats are impossible to quantify</a:t>
                      </a:r>
                      <a:endParaRPr lang="en-US" dirty="0"/>
                    </a:p>
                  </a:txBody>
                  <a:tcPr anchor="ctr"/>
                </a:tc>
              </a:tr>
              <a:tr h="716280">
                <a:tc>
                  <a:txBody>
                    <a:bodyPr/>
                    <a:lstStyle/>
                    <a:p>
                      <a:r>
                        <a:rPr lang="en-US" dirty="0" smtClean="0"/>
                        <a:t>Security and compliance</a:t>
                      </a:r>
                      <a:r>
                        <a:rPr lang="en-US" baseline="0" dirty="0" smtClean="0"/>
                        <a:t> are the same</a:t>
                      </a:r>
                      <a:endParaRPr lang="en-US" dirty="0"/>
                    </a:p>
                  </a:txBody>
                  <a:tcPr anchor="ctr"/>
                </a:tc>
                <a:tc>
                  <a:txBody>
                    <a:bodyPr/>
                    <a:lstStyle/>
                    <a:p>
                      <a:pPr algn="ctr"/>
                      <a:r>
                        <a:rPr lang="en-US" baseline="0" dirty="0" smtClean="0"/>
                        <a:t>Audits measure conformance to policies.  Security minimizes impacts to data confidentiality, availability, or integrity</a:t>
                      </a:r>
                      <a:endParaRPr lang="en-US" dirty="0"/>
                    </a:p>
                  </a:txBody>
                  <a:tcPr anchor="ctr"/>
                </a:tc>
                <a:tc>
                  <a:txBody>
                    <a:bodyPr/>
                    <a:lstStyle/>
                    <a:p>
                      <a:pPr algn="ctr"/>
                      <a:r>
                        <a:rPr lang="en-US" dirty="0" smtClean="0"/>
                        <a:t>Strong programs consider</a:t>
                      </a:r>
                      <a:r>
                        <a:rPr lang="en-US" baseline="0" dirty="0" smtClean="0"/>
                        <a:t> security from many perspectives like sec ops, sec compliance, net sec, sec arch, and implement security through entire lifecycle</a:t>
                      </a:r>
                      <a:endParaRPr lang="en-US" dirty="0"/>
                    </a:p>
                  </a:txBody>
                  <a:tcPr anchor="ctr"/>
                </a:tc>
              </a:tr>
              <a:tr h="716280">
                <a:tc>
                  <a:txBody>
                    <a:bodyPr/>
                    <a:lstStyle/>
                    <a:p>
                      <a:r>
                        <a:rPr lang="en-US" dirty="0" smtClean="0"/>
                        <a:t>Security</a:t>
                      </a:r>
                      <a:r>
                        <a:rPr lang="en-US" baseline="0" dirty="0" smtClean="0"/>
                        <a:t> is impossible</a:t>
                      </a:r>
                      <a:endParaRPr lang="en-US" dirty="0"/>
                    </a:p>
                  </a:txBody>
                  <a:tcPr anchor="ctr"/>
                </a:tc>
                <a:tc>
                  <a:txBody>
                    <a:bodyPr/>
                    <a:lstStyle/>
                    <a:p>
                      <a:pPr algn="ctr"/>
                      <a:r>
                        <a:rPr lang="en-US" dirty="0" smtClean="0"/>
                        <a:t>No,</a:t>
                      </a:r>
                      <a:r>
                        <a:rPr lang="en-US" baseline="0" dirty="0" smtClean="0"/>
                        <a:t> this just isn’t true.  We can’t fix security like we can’t fix health but there is so much we can do!</a:t>
                      </a:r>
                      <a:endParaRPr lang="en-US" dirty="0"/>
                    </a:p>
                  </a:txBody>
                  <a:tcPr anchor="ctr"/>
                </a:tc>
                <a:tc>
                  <a:txBody>
                    <a:bodyPr/>
                    <a:lstStyle/>
                    <a:p>
                      <a:pPr algn="ctr"/>
                      <a:r>
                        <a:rPr lang="en-US" baseline="0" dirty="0" smtClean="0"/>
                        <a:t>Understand risk profile and move to remediate high risk concerns.  You don’t need to fix world but you must fix what matters most</a:t>
                      </a:r>
                      <a:endParaRPr lang="en-US" dirty="0"/>
                    </a:p>
                  </a:txBody>
                  <a:tcPr anchor="ctr"/>
                </a:tc>
              </a:tr>
            </a:tbl>
          </a:graphicData>
        </a:graphic>
      </p:graphicFrame>
      <p:sp>
        <p:nvSpPr>
          <p:cNvPr id="5" name="Slide Number Placeholder 4"/>
          <p:cNvSpPr>
            <a:spLocks noGrp="1"/>
          </p:cNvSpPr>
          <p:nvPr>
            <p:ph type="sldNum" sz="quarter" idx="12"/>
          </p:nvPr>
        </p:nvSpPr>
        <p:spPr/>
        <p:txBody>
          <a:bodyPr/>
          <a:lstStyle/>
          <a:p>
            <a:fld id="{C51EAA63-D034-42AE-91FA-B13B9518C7BE}" type="slidenum">
              <a:rPr lang="en-US" smtClean="0"/>
              <a:pPr/>
              <a:t>43</a:t>
            </a:fld>
            <a:endParaRPr lang="en-US"/>
          </a:p>
        </p:txBody>
      </p:sp>
      <p:sp>
        <p:nvSpPr>
          <p:cNvPr id="9" name="Rectangle 8"/>
          <p:cNvSpPr/>
          <p:nvPr/>
        </p:nvSpPr>
        <p:spPr>
          <a:xfrm>
            <a:off x="545494" y="864455"/>
            <a:ext cx="11232472" cy="369332"/>
          </a:xfrm>
          <a:prstGeom prst="rect">
            <a:avLst/>
          </a:prstGeom>
        </p:spPr>
        <p:txBody>
          <a:bodyPr wrap="square">
            <a:spAutoFit/>
          </a:bodyPr>
          <a:lstStyle/>
          <a:p>
            <a:r>
              <a:rPr lang="en-US" b="1" dirty="0" smtClean="0"/>
              <a:t>Misconceptions about computer security</a:t>
            </a:r>
            <a:endParaRPr lang="en-US" b="1" dirty="0"/>
          </a:p>
        </p:txBody>
      </p:sp>
    </p:spTree>
    <p:extLst>
      <p:ext uri="{BB962C8B-B14F-4D97-AF65-F5344CB8AC3E}">
        <p14:creationId xmlns:p14="http://schemas.microsoft.com/office/powerpoint/2010/main" val="336990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9205" y="1083334"/>
            <a:ext cx="11566310" cy="4944933"/>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6" name="Content Placeholder 2"/>
          <p:cNvSpPr txBox="1">
            <a:spLocks/>
          </p:cNvSpPr>
          <p:nvPr/>
        </p:nvSpPr>
        <p:spPr bwMode="auto">
          <a:xfrm>
            <a:off x="684593" y="334701"/>
            <a:ext cx="1117309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899" tIns="60949" rIns="121899" bIns="60949"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smtClean="0">
                <a:latin typeface="+mj-lt"/>
                <a:cs typeface="Arial"/>
              </a:rPr>
              <a:t>Announcement: Updating Outdated ActiveX Controls</a:t>
            </a:r>
            <a:endParaRPr lang="en-US" sz="3600" dirty="0">
              <a:latin typeface="+mj-lt"/>
              <a:cs typeface="Arial"/>
            </a:endParaRPr>
          </a:p>
          <a:p>
            <a:pPr marL="0" indent="0">
              <a:buNone/>
            </a:pPr>
            <a:endParaRPr lang="en-US" sz="3600" dirty="0">
              <a:latin typeface="+mj-lt"/>
              <a:cs typeface="Arial"/>
            </a:endParaRPr>
          </a:p>
        </p:txBody>
      </p:sp>
      <p:sp>
        <p:nvSpPr>
          <p:cNvPr id="5" name="Content Placeholder 2"/>
          <p:cNvSpPr>
            <a:spLocks noGrp="1"/>
          </p:cNvSpPr>
          <p:nvPr>
            <p:ph idx="1"/>
          </p:nvPr>
        </p:nvSpPr>
        <p:spPr>
          <a:xfrm>
            <a:off x="717863" y="1431323"/>
            <a:ext cx="10803183" cy="4262231"/>
          </a:xfrm>
        </p:spPr>
        <p:txBody>
          <a:bodyPr/>
          <a:lstStyle/>
          <a:p>
            <a:pPr marL="0" indent="0">
              <a:buNone/>
            </a:pPr>
            <a:r>
              <a:rPr lang="en-US" b="1" dirty="0" smtClean="0">
                <a:solidFill>
                  <a:srgbClr val="5382A1"/>
                </a:solidFill>
                <a:cs typeface="Arial"/>
              </a:rPr>
              <a:t>Microsoft &amp; Oracle Collaborate on Security</a:t>
            </a:r>
            <a:endParaRPr lang="en-US" b="1" dirty="0">
              <a:solidFill>
                <a:srgbClr val="5382A1"/>
              </a:solidFill>
              <a:cs typeface="Arial"/>
            </a:endParaRPr>
          </a:p>
          <a:p>
            <a:r>
              <a:rPr lang="en-US" dirty="0" smtClean="0">
                <a:cs typeface="Arial"/>
              </a:rPr>
              <a:t>September 9</a:t>
            </a:r>
            <a:r>
              <a:rPr lang="en-US" baseline="30000" dirty="0" smtClean="0">
                <a:cs typeface="Arial"/>
              </a:rPr>
              <a:t>th</a:t>
            </a:r>
            <a:r>
              <a:rPr lang="en-US" dirty="0" smtClean="0">
                <a:cs typeface="Arial"/>
              </a:rPr>
              <a:t>, Internet Explorer began blocking out of date ActiveX controls.  Java Plugin is the first use case</a:t>
            </a:r>
          </a:p>
          <a:p>
            <a:r>
              <a:rPr lang="en-US" dirty="0" smtClean="0">
                <a:cs typeface="Arial"/>
              </a:rPr>
              <a:t>Positive impact on millions of Windows desktops</a:t>
            </a:r>
          </a:p>
          <a:p>
            <a:r>
              <a:rPr lang="en-US" dirty="0" smtClean="0">
                <a:cs typeface="Arial"/>
              </a:rPr>
              <a:t>Microsoft </a:t>
            </a:r>
            <a:r>
              <a:rPr lang="en-US" dirty="0">
                <a:cs typeface="Arial"/>
              </a:rPr>
              <a:t>is Blue, Oracle is Red, we are both Red, White, and Blue on security!</a:t>
            </a:r>
          </a:p>
          <a:p>
            <a:pPr marL="0" indent="0">
              <a:buNone/>
            </a:pPr>
            <a:endParaRPr lang="en-US" sz="2400" dirty="0" smtClean="0"/>
          </a:p>
          <a:p>
            <a:pPr marL="0" indent="0">
              <a:buNone/>
            </a:pPr>
            <a:endParaRPr lang="en-US" sz="2400" dirty="0" smtClean="0"/>
          </a:p>
          <a:p>
            <a:pPr marL="0" indent="0">
              <a:buNone/>
            </a:pPr>
            <a:r>
              <a:rPr lang="en-US" sz="2400" dirty="0" smtClean="0"/>
              <a:t>http</a:t>
            </a:r>
            <a:r>
              <a:rPr lang="en-US" sz="2400" dirty="0"/>
              <a:t>://</a:t>
            </a:r>
            <a:r>
              <a:rPr lang="en-US" sz="2400" dirty="0" err="1"/>
              <a:t>blogs.msdn.com</a:t>
            </a:r>
            <a:r>
              <a:rPr lang="en-US" sz="2400" dirty="0"/>
              <a:t>/b/</a:t>
            </a:r>
            <a:r>
              <a:rPr lang="en-US" sz="2400" dirty="0" err="1"/>
              <a:t>ie</a:t>
            </a:r>
            <a:r>
              <a:rPr lang="en-US" sz="2400" dirty="0"/>
              <a:t>/archive/2014/08/06/internet-explorer-begins-blocking-out-of-date-activex-controls.aspx</a:t>
            </a:r>
          </a:p>
          <a:p>
            <a:endParaRPr lang="en-US" dirty="0">
              <a:cs typeface="Arial"/>
            </a:endParaRPr>
          </a:p>
          <a:p>
            <a:pPr marL="0" indent="0">
              <a:buNone/>
            </a:pPr>
            <a:endParaRPr lang="en-US" dirty="0">
              <a:cs typeface="Arial"/>
            </a:endParaRPr>
          </a:p>
        </p:txBody>
      </p:sp>
      <p:pic>
        <p:nvPicPr>
          <p:cNvPr id="2" name="Picture 1"/>
          <p:cNvPicPr>
            <a:picLocks noChangeAspect="1"/>
          </p:cNvPicPr>
          <p:nvPr/>
        </p:nvPicPr>
        <p:blipFill>
          <a:blip r:embed="rId3"/>
          <a:stretch>
            <a:fillRect/>
          </a:stretch>
        </p:blipFill>
        <p:spPr>
          <a:xfrm>
            <a:off x="1251449" y="4512983"/>
            <a:ext cx="9220200" cy="520700"/>
          </a:xfrm>
          <a:prstGeom prst="rect">
            <a:avLst/>
          </a:prstGeom>
        </p:spPr>
      </p:pic>
    </p:spTree>
    <p:extLst>
      <p:ext uri="{BB962C8B-B14F-4D97-AF65-F5344CB8AC3E}">
        <p14:creationId xmlns:p14="http://schemas.microsoft.com/office/powerpoint/2010/main" val="192320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9205" y="1083334"/>
            <a:ext cx="11566310" cy="4944933"/>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6" name="Content Placeholder 2"/>
          <p:cNvSpPr txBox="1">
            <a:spLocks/>
          </p:cNvSpPr>
          <p:nvPr/>
        </p:nvSpPr>
        <p:spPr bwMode="auto">
          <a:xfrm>
            <a:off x="684593" y="334701"/>
            <a:ext cx="1117309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899" tIns="60949" rIns="121899" bIns="60949"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smtClean="0">
                <a:latin typeface="+mj-lt"/>
                <a:cs typeface="Arial"/>
              </a:rPr>
              <a:t>Java Platform Support</a:t>
            </a:r>
            <a:endParaRPr lang="en-US" sz="3600" dirty="0">
              <a:latin typeface="+mj-lt"/>
              <a:cs typeface="Arial"/>
            </a:endParaRPr>
          </a:p>
          <a:p>
            <a:pPr marL="0" indent="0">
              <a:buNone/>
            </a:pPr>
            <a:endParaRPr lang="en-US" sz="3600" dirty="0">
              <a:latin typeface="+mj-lt"/>
              <a:cs typeface="Arial"/>
            </a:endParaRPr>
          </a:p>
        </p:txBody>
      </p:sp>
      <p:sp>
        <p:nvSpPr>
          <p:cNvPr id="5" name="Content Placeholder 2"/>
          <p:cNvSpPr>
            <a:spLocks noGrp="1"/>
          </p:cNvSpPr>
          <p:nvPr>
            <p:ph idx="1"/>
          </p:nvPr>
        </p:nvSpPr>
        <p:spPr>
          <a:xfrm>
            <a:off x="727943" y="1811868"/>
            <a:ext cx="10969943" cy="3992563"/>
          </a:xfrm>
        </p:spPr>
        <p:txBody>
          <a:bodyPr/>
          <a:lstStyle/>
          <a:p>
            <a:pPr marL="0" indent="0">
              <a:buNone/>
            </a:pPr>
            <a:r>
              <a:rPr lang="en-US" b="1" dirty="0" smtClean="0">
                <a:solidFill>
                  <a:srgbClr val="5382A1"/>
                </a:solidFill>
                <a:cs typeface="Arial"/>
              </a:rPr>
              <a:t>3 Options</a:t>
            </a:r>
            <a:endParaRPr lang="en-US" b="1" dirty="0">
              <a:solidFill>
                <a:srgbClr val="5382A1"/>
              </a:solidFill>
              <a:cs typeface="Arial"/>
            </a:endParaRPr>
          </a:p>
          <a:p>
            <a:r>
              <a:rPr lang="en-US" dirty="0" smtClean="0">
                <a:cs typeface="Arial"/>
              </a:rPr>
              <a:t>Premier, 5 years from GA</a:t>
            </a:r>
          </a:p>
          <a:p>
            <a:r>
              <a:rPr lang="en-US" dirty="0" smtClean="0">
                <a:cs typeface="Arial"/>
              </a:rPr>
              <a:t>Extended, </a:t>
            </a:r>
            <a:r>
              <a:rPr lang="en-US" dirty="0" err="1" smtClean="0">
                <a:cs typeface="Arial"/>
              </a:rPr>
              <a:t>Primier</a:t>
            </a:r>
            <a:r>
              <a:rPr lang="en-US" dirty="0" smtClean="0">
                <a:cs typeface="Arial"/>
              </a:rPr>
              <a:t> + 3 years</a:t>
            </a:r>
          </a:p>
          <a:p>
            <a:r>
              <a:rPr lang="en-US" dirty="0" smtClean="0">
                <a:cs typeface="Arial"/>
              </a:rPr>
              <a:t>Sustaining, “as long as you own your Oracle products”</a:t>
            </a:r>
            <a:endParaRPr lang="en-US" dirty="0">
              <a:cs typeface="Arial"/>
            </a:endParaRPr>
          </a:p>
          <a:p>
            <a:pPr marL="0" indent="0">
              <a:buNone/>
            </a:pPr>
            <a:endParaRPr lang="en-US" dirty="0">
              <a:cs typeface="Arial"/>
            </a:endParaRPr>
          </a:p>
        </p:txBody>
      </p:sp>
    </p:spTree>
    <p:extLst>
      <p:ext uri="{BB962C8B-B14F-4D97-AF65-F5344CB8AC3E}">
        <p14:creationId xmlns:p14="http://schemas.microsoft.com/office/powerpoint/2010/main" val="299701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9205" y="1083334"/>
            <a:ext cx="11566310" cy="4944933"/>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6" name="Content Placeholder 2"/>
          <p:cNvSpPr txBox="1">
            <a:spLocks/>
          </p:cNvSpPr>
          <p:nvPr/>
        </p:nvSpPr>
        <p:spPr bwMode="auto">
          <a:xfrm>
            <a:off x="684593" y="334701"/>
            <a:ext cx="1117309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899" tIns="60949" rIns="121899" bIns="60949"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smtClean="0">
                <a:latin typeface="+mj-lt"/>
                <a:cs typeface="Arial"/>
              </a:rPr>
              <a:t>Upcoming CPU’s</a:t>
            </a:r>
            <a:endParaRPr lang="en-US" sz="3600" dirty="0">
              <a:latin typeface="+mj-lt"/>
              <a:cs typeface="Arial"/>
            </a:endParaRPr>
          </a:p>
          <a:p>
            <a:pPr marL="0" indent="0">
              <a:buNone/>
            </a:pPr>
            <a:endParaRPr lang="en-US" sz="3600" dirty="0">
              <a:latin typeface="+mj-lt"/>
              <a:cs typeface="Arial"/>
            </a:endParaRPr>
          </a:p>
        </p:txBody>
      </p:sp>
      <p:sp>
        <p:nvSpPr>
          <p:cNvPr id="5" name="Content Placeholder 2"/>
          <p:cNvSpPr>
            <a:spLocks noGrp="1"/>
          </p:cNvSpPr>
          <p:nvPr>
            <p:ph idx="1"/>
          </p:nvPr>
        </p:nvSpPr>
        <p:spPr>
          <a:xfrm>
            <a:off x="727943" y="1811868"/>
            <a:ext cx="10969943" cy="3992563"/>
          </a:xfrm>
        </p:spPr>
        <p:txBody>
          <a:bodyPr/>
          <a:lstStyle/>
          <a:p>
            <a:pPr marL="457120" indent="-457120"/>
            <a:r>
              <a:rPr lang="en-US" dirty="0">
                <a:cs typeface="Arial"/>
              </a:rPr>
              <a:t>14 October 2014</a:t>
            </a:r>
          </a:p>
          <a:p>
            <a:pPr marL="457120" indent="-457120"/>
            <a:r>
              <a:rPr lang="en-US" dirty="0">
                <a:cs typeface="Arial"/>
              </a:rPr>
              <a:t>20 January 2015</a:t>
            </a:r>
          </a:p>
          <a:p>
            <a:pPr marL="457120" indent="-457120"/>
            <a:r>
              <a:rPr lang="en-US" dirty="0">
                <a:cs typeface="Arial"/>
              </a:rPr>
              <a:t>14 April 2015</a:t>
            </a:r>
          </a:p>
          <a:p>
            <a:pPr marL="457120" indent="-457120"/>
            <a:r>
              <a:rPr lang="en-US" dirty="0">
                <a:cs typeface="Arial"/>
              </a:rPr>
              <a:t>14 July 2015</a:t>
            </a:r>
          </a:p>
          <a:p>
            <a:pPr marL="0" indent="0">
              <a:buNone/>
            </a:pPr>
            <a:endParaRPr lang="en-US" dirty="0">
              <a:cs typeface="Arial"/>
            </a:endParaRPr>
          </a:p>
        </p:txBody>
      </p:sp>
    </p:spTree>
    <p:extLst>
      <p:ext uri="{BB962C8B-B14F-4D97-AF65-F5344CB8AC3E}">
        <p14:creationId xmlns:p14="http://schemas.microsoft.com/office/powerpoint/2010/main" val="400848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9205" y="1083334"/>
            <a:ext cx="11566310" cy="4944933"/>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6" name="Content Placeholder 2"/>
          <p:cNvSpPr txBox="1">
            <a:spLocks/>
          </p:cNvSpPr>
          <p:nvPr/>
        </p:nvSpPr>
        <p:spPr bwMode="auto">
          <a:xfrm>
            <a:off x="684593" y="334701"/>
            <a:ext cx="1117309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899" tIns="60949" rIns="121899" bIns="60949"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smtClean="0">
                <a:latin typeface="+mj-lt"/>
                <a:cs typeface="Arial"/>
              </a:rPr>
              <a:t>Help Us Keep You Secure</a:t>
            </a:r>
            <a:endParaRPr lang="en-US" sz="3600" dirty="0">
              <a:latin typeface="+mj-lt"/>
              <a:cs typeface="Arial"/>
            </a:endParaRPr>
          </a:p>
          <a:p>
            <a:pPr marL="0" indent="0">
              <a:buNone/>
            </a:pPr>
            <a:endParaRPr lang="en-US" sz="3600" dirty="0">
              <a:latin typeface="+mj-lt"/>
              <a:cs typeface="Arial"/>
            </a:endParaRPr>
          </a:p>
        </p:txBody>
      </p:sp>
      <p:sp>
        <p:nvSpPr>
          <p:cNvPr id="5" name="Content Placeholder 2"/>
          <p:cNvSpPr>
            <a:spLocks noGrp="1"/>
          </p:cNvSpPr>
          <p:nvPr>
            <p:ph idx="1"/>
          </p:nvPr>
        </p:nvSpPr>
        <p:spPr>
          <a:xfrm>
            <a:off x="727943" y="1811868"/>
            <a:ext cx="10969943" cy="3992563"/>
          </a:xfrm>
        </p:spPr>
        <p:txBody>
          <a:bodyPr/>
          <a:lstStyle/>
          <a:p>
            <a:pPr marL="0" indent="0">
              <a:buNone/>
            </a:pPr>
            <a:r>
              <a:rPr lang="en-US" b="1" dirty="0" smtClean="0">
                <a:solidFill>
                  <a:schemeClr val="accent2"/>
                </a:solidFill>
                <a:cs typeface="Arial"/>
              </a:rPr>
              <a:t>End Users</a:t>
            </a:r>
          </a:p>
          <a:p>
            <a:pPr marL="457120" indent="-457120"/>
            <a:r>
              <a:rPr lang="en-US" dirty="0" smtClean="0">
                <a:cs typeface="Arial"/>
              </a:rPr>
              <a:t>Keep your JRE’s updated (auto-update on)</a:t>
            </a:r>
          </a:p>
          <a:p>
            <a:pPr marL="457120" indent="-457120"/>
            <a:r>
              <a:rPr lang="en-US" dirty="0" smtClean="0">
                <a:cs typeface="Arial"/>
              </a:rPr>
              <a:t>Practice defense-in-depth: harden OS, virus scanner, firewall, </a:t>
            </a:r>
            <a:r>
              <a:rPr lang="en-US" dirty="0" err="1" smtClean="0">
                <a:cs typeface="Arial"/>
              </a:rPr>
              <a:t>etc</a:t>
            </a:r>
            <a:endParaRPr lang="en-US" dirty="0" smtClean="0">
              <a:cs typeface="Arial"/>
            </a:endParaRPr>
          </a:p>
          <a:p>
            <a:pPr marL="0" indent="0">
              <a:buNone/>
            </a:pPr>
            <a:r>
              <a:rPr lang="en-US" b="1" dirty="0" smtClean="0">
                <a:solidFill>
                  <a:schemeClr val="accent2"/>
                </a:solidFill>
                <a:cs typeface="Arial"/>
              </a:rPr>
              <a:t>To Developers</a:t>
            </a:r>
            <a:endParaRPr lang="en-US" b="1" dirty="0">
              <a:solidFill>
                <a:schemeClr val="accent2"/>
              </a:solidFill>
              <a:cs typeface="Arial"/>
            </a:endParaRPr>
          </a:p>
          <a:p>
            <a:pPr marL="457120" indent="-457120"/>
            <a:r>
              <a:rPr lang="en-US" dirty="0" smtClean="0">
                <a:cs typeface="Arial"/>
              </a:rPr>
              <a:t>Certify on current JRE’s so enterprises and end-users can upgrade</a:t>
            </a:r>
          </a:p>
          <a:p>
            <a:pPr marL="457120" indent="-457120"/>
            <a:r>
              <a:rPr lang="en-US" dirty="0" smtClean="0">
                <a:cs typeface="Arial"/>
              </a:rPr>
              <a:t>Sign your applications and use timestamp</a:t>
            </a:r>
          </a:p>
          <a:p>
            <a:pPr marL="457120" indent="-457120"/>
            <a:r>
              <a:rPr lang="en-US" dirty="0" smtClean="0">
                <a:cs typeface="Arial"/>
              </a:rPr>
              <a:t>Review, Secure coding Guidelines for Java Language</a:t>
            </a:r>
            <a:endParaRPr lang="en-US" dirty="0">
              <a:cs typeface="Arial"/>
            </a:endParaRPr>
          </a:p>
          <a:p>
            <a:pPr marL="457120" indent="-457120"/>
            <a:endParaRPr lang="en-US" dirty="0">
              <a:cs typeface="Arial"/>
            </a:endParaRPr>
          </a:p>
          <a:p>
            <a:pPr marL="0" indent="0">
              <a:buNone/>
            </a:pPr>
            <a:endParaRPr lang="en-US" dirty="0">
              <a:cs typeface="Arial"/>
            </a:endParaRPr>
          </a:p>
        </p:txBody>
      </p:sp>
    </p:spTree>
    <p:extLst>
      <p:ext uri="{BB962C8B-B14F-4D97-AF65-F5344CB8AC3E}">
        <p14:creationId xmlns:p14="http://schemas.microsoft.com/office/powerpoint/2010/main" val="418251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9205" y="1083334"/>
            <a:ext cx="11566310" cy="4944933"/>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a:p>
        </p:txBody>
      </p:sp>
      <p:sp>
        <p:nvSpPr>
          <p:cNvPr id="6" name="Content Placeholder 2"/>
          <p:cNvSpPr txBox="1">
            <a:spLocks/>
          </p:cNvSpPr>
          <p:nvPr/>
        </p:nvSpPr>
        <p:spPr bwMode="auto">
          <a:xfrm>
            <a:off x="684593" y="334701"/>
            <a:ext cx="1117309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21899" tIns="60949" rIns="121899" bIns="60949"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smtClean="0">
                <a:latin typeface="+mj-lt"/>
                <a:cs typeface="Arial"/>
              </a:rPr>
              <a:t>Links</a:t>
            </a:r>
            <a:endParaRPr lang="en-US" sz="3600" dirty="0">
              <a:latin typeface="+mj-lt"/>
              <a:cs typeface="Arial"/>
            </a:endParaRPr>
          </a:p>
        </p:txBody>
      </p:sp>
      <p:sp>
        <p:nvSpPr>
          <p:cNvPr id="5" name="Content Placeholder 2"/>
          <p:cNvSpPr>
            <a:spLocks noGrp="1"/>
          </p:cNvSpPr>
          <p:nvPr>
            <p:ph idx="1"/>
          </p:nvPr>
        </p:nvSpPr>
        <p:spPr>
          <a:xfrm>
            <a:off x="727943" y="1811868"/>
            <a:ext cx="10969943" cy="3992563"/>
          </a:xfrm>
        </p:spPr>
        <p:txBody>
          <a:bodyPr/>
          <a:lstStyle/>
          <a:p>
            <a:pPr marL="0" indent="0">
              <a:buNone/>
            </a:pPr>
            <a:r>
              <a:rPr lang="en-US" b="1" dirty="0">
                <a:solidFill>
                  <a:schemeClr val="accent2"/>
                </a:solidFill>
                <a:cs typeface="Arial"/>
              </a:rPr>
              <a:t>Java Security Resource Center</a:t>
            </a:r>
          </a:p>
          <a:p>
            <a:r>
              <a:rPr lang="en-US" dirty="0">
                <a:cs typeface="Arial"/>
              </a:rPr>
              <a:t>http://</a:t>
            </a:r>
            <a:r>
              <a:rPr lang="en-US" dirty="0" err="1">
                <a:cs typeface="Arial"/>
              </a:rPr>
              <a:t>www.oracle.com</a:t>
            </a:r>
            <a:r>
              <a:rPr lang="en-US" dirty="0">
                <a:cs typeface="Arial"/>
              </a:rPr>
              <a:t>/</a:t>
            </a:r>
            <a:r>
              <a:rPr lang="en-US" dirty="0" err="1">
                <a:cs typeface="Arial"/>
              </a:rPr>
              <a:t>technetwork</a:t>
            </a:r>
            <a:r>
              <a:rPr lang="en-US" dirty="0">
                <a:cs typeface="Arial"/>
              </a:rPr>
              <a:t>/java/</a:t>
            </a:r>
            <a:r>
              <a:rPr lang="en-US" dirty="0" err="1">
                <a:cs typeface="Arial"/>
              </a:rPr>
              <a:t>javase</a:t>
            </a:r>
            <a:r>
              <a:rPr lang="en-US" dirty="0">
                <a:cs typeface="Arial"/>
              </a:rPr>
              <a:t>/overview/security-2043272.</a:t>
            </a:r>
            <a:r>
              <a:rPr lang="en-US" dirty="0" smtClean="0">
                <a:cs typeface="Arial"/>
              </a:rPr>
              <a:t>html</a:t>
            </a:r>
          </a:p>
          <a:p>
            <a:endParaRPr lang="en-US" dirty="0">
              <a:cs typeface="Arial"/>
            </a:endParaRPr>
          </a:p>
          <a:p>
            <a:pPr marL="0" indent="0">
              <a:buNone/>
            </a:pPr>
            <a:r>
              <a:rPr lang="en-US" b="1" dirty="0" smtClean="0">
                <a:solidFill>
                  <a:schemeClr val="accent2"/>
                </a:solidFill>
                <a:cs typeface="Arial"/>
              </a:rPr>
              <a:t>Java Platform Group, PM Blog</a:t>
            </a:r>
          </a:p>
          <a:p>
            <a:r>
              <a:rPr lang="en-US" dirty="0">
                <a:cs typeface="Arial"/>
              </a:rPr>
              <a:t>https://</a:t>
            </a:r>
            <a:r>
              <a:rPr lang="en-US" dirty="0" err="1">
                <a:cs typeface="Arial"/>
              </a:rPr>
              <a:t>blogs.oracle.com</a:t>
            </a:r>
            <a:r>
              <a:rPr lang="en-US" dirty="0">
                <a:cs typeface="Arial"/>
              </a:rPr>
              <a:t>/java-platform-group</a:t>
            </a:r>
            <a:r>
              <a:rPr lang="en-US" dirty="0" smtClean="0">
                <a:cs typeface="Arial"/>
              </a:rPr>
              <a:t>/</a:t>
            </a:r>
            <a:endParaRPr lang="en-US" dirty="0">
              <a:cs typeface="Arial"/>
            </a:endParaRPr>
          </a:p>
        </p:txBody>
      </p:sp>
    </p:spTree>
    <p:extLst>
      <p:ext uri="{BB962C8B-B14F-4D97-AF65-F5344CB8AC3E}">
        <p14:creationId xmlns:p14="http://schemas.microsoft.com/office/powerpoint/2010/main" val="85325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8622792" y="6556248"/>
            <a:ext cx="2743200" cy="182880"/>
          </a:xfrm>
          <a:prstGeom prst="rect">
            <a:avLst/>
          </a:prstGeom>
        </p:spPr>
        <p:txBody>
          <a:bodyPr/>
          <a:lstStyle/>
          <a:p>
            <a:r>
              <a:rPr lang="en-US" smtClean="0"/>
              <a:t>Oracle Confidential – Internal/Restricted/Highly Restricted</a:t>
            </a:r>
            <a:endParaRPr lang="en-US"/>
          </a:p>
        </p:txBody>
      </p:sp>
      <p:sp>
        <p:nvSpPr>
          <p:cNvPr id="3" name="Slide Number Placeholder 2"/>
          <p:cNvSpPr>
            <a:spLocks noGrp="1"/>
          </p:cNvSpPr>
          <p:nvPr>
            <p:ph type="sldNum" sz="quarter" idx="12"/>
          </p:nvPr>
        </p:nvSpPr>
        <p:spPr/>
        <p:txBody>
          <a:bodyPr/>
          <a:lstStyle/>
          <a:p>
            <a:fld id="{C51EAA63-D034-42AE-91FA-B13B9518C7BE}" type="slidenum">
              <a:rPr lang="en-US" smtClean="0"/>
              <a:pPr/>
              <a:t>49</a:t>
            </a:fld>
            <a:endParaRPr lang="en-US"/>
          </a:p>
        </p:txBody>
      </p:sp>
    </p:spTree>
    <p:extLst>
      <p:ext uri="{BB962C8B-B14F-4D97-AF65-F5344CB8AC3E}">
        <p14:creationId xmlns:p14="http://schemas.microsoft.com/office/powerpoint/2010/main" val="81890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gray">
          <a:xfrm>
            <a:off x="477808" y="1559280"/>
            <a:ext cx="11278789" cy="4514366"/>
          </a:xfrm>
          <a:prstGeom prst="rect">
            <a:avLst/>
          </a:prstGeom>
          <a:gradFill flip="none" rotWithShape="1">
            <a:gsLst>
              <a:gs pos="0">
                <a:schemeClr val="accent2">
                  <a:lumMod val="20000"/>
                  <a:lumOff val="80000"/>
                  <a:alpha val="52000"/>
                </a:schemeClr>
              </a:gs>
              <a:gs pos="100000">
                <a:srgbClr val="FFFFFF">
                  <a:alpha val="52000"/>
                </a:srgb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2" name="Title 1"/>
          <p:cNvSpPr>
            <a:spLocks noGrp="1"/>
          </p:cNvSpPr>
          <p:nvPr>
            <p:ph type="title"/>
          </p:nvPr>
        </p:nvSpPr>
        <p:spPr/>
        <p:txBody>
          <a:bodyPr/>
          <a:lstStyle/>
          <a:p>
            <a:r>
              <a:rPr lang="en-US" smtClean="0"/>
              <a:t>Program Agenda</a:t>
            </a:r>
            <a:endParaRPr lang="en-US"/>
          </a:p>
        </p:txBody>
      </p:sp>
      <p:sp>
        <p:nvSpPr>
          <p:cNvPr id="3" name="Content Placeholder 2"/>
          <p:cNvSpPr>
            <a:spLocks noGrp="1"/>
          </p:cNvSpPr>
          <p:nvPr>
            <p:ph idx="13"/>
          </p:nvPr>
        </p:nvSpPr>
        <p:spPr>
          <a:xfrm>
            <a:off x="2795931" y="2235199"/>
            <a:ext cx="8861082" cy="3962401"/>
          </a:xfrm>
        </p:spPr>
        <p:txBody>
          <a:bodyPr/>
          <a:lstStyle/>
          <a:p>
            <a:r>
              <a:rPr lang="en-US" dirty="0" smtClean="0"/>
              <a:t>Welcome to Java and Security</a:t>
            </a:r>
          </a:p>
          <a:p>
            <a:r>
              <a:rPr lang="en-US" dirty="0" smtClean="0"/>
              <a:t>Security Remediation</a:t>
            </a:r>
          </a:p>
          <a:p>
            <a:r>
              <a:rPr lang="en-US" dirty="0" smtClean="0"/>
              <a:t>Security Feature Highlights</a:t>
            </a:r>
          </a:p>
          <a:p>
            <a:r>
              <a:rPr lang="en-US" dirty="0"/>
              <a:t>Session </a:t>
            </a:r>
            <a:r>
              <a:rPr lang="en-US" dirty="0" smtClean="0"/>
              <a:t>Highlights</a:t>
            </a:r>
          </a:p>
          <a:p>
            <a:r>
              <a:rPr lang="en-US" dirty="0" smtClean="0"/>
              <a:t>Closing Thoughts and Resources</a:t>
            </a:r>
            <a:endParaRPr lang="en-US" dirty="0"/>
          </a:p>
        </p:txBody>
      </p:sp>
      <p:sp>
        <p:nvSpPr>
          <p:cNvPr id="6" name="Pentagon 5"/>
          <p:cNvSpPr/>
          <p:nvPr/>
        </p:nvSpPr>
        <p:spPr>
          <a:xfrm>
            <a:off x="2186329" y="2297461"/>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1</a:t>
            </a:r>
          </a:p>
        </p:txBody>
      </p:sp>
      <p:sp>
        <p:nvSpPr>
          <p:cNvPr id="16" name="Pentagon 15"/>
          <p:cNvSpPr/>
          <p:nvPr/>
        </p:nvSpPr>
        <p:spPr>
          <a:xfrm>
            <a:off x="2186329" y="2931477"/>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dirty="0" smtClean="0">
                <a:solidFill>
                  <a:schemeClr val="bg1"/>
                </a:solidFill>
              </a:rPr>
              <a:t>2</a:t>
            </a:r>
          </a:p>
        </p:txBody>
      </p:sp>
      <p:sp>
        <p:nvSpPr>
          <p:cNvPr id="17" name="Pentagon 16"/>
          <p:cNvSpPr/>
          <p:nvPr/>
        </p:nvSpPr>
        <p:spPr>
          <a:xfrm>
            <a:off x="2186329" y="3627754"/>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3</a:t>
            </a:r>
          </a:p>
        </p:txBody>
      </p:sp>
      <p:sp>
        <p:nvSpPr>
          <p:cNvPr id="18" name="Pentagon 17"/>
          <p:cNvSpPr/>
          <p:nvPr/>
        </p:nvSpPr>
        <p:spPr>
          <a:xfrm>
            <a:off x="2186329" y="4324031"/>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4</a:t>
            </a:r>
          </a:p>
        </p:txBody>
      </p:sp>
      <p:sp>
        <p:nvSpPr>
          <p:cNvPr id="19" name="Pentagon 18"/>
          <p:cNvSpPr/>
          <p:nvPr/>
        </p:nvSpPr>
        <p:spPr>
          <a:xfrm>
            <a:off x="2186329" y="5020310"/>
            <a:ext cx="457200" cy="320040"/>
          </a:xfrm>
          <a:prstGeom prst="homePlate">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r>
              <a:rPr lang="en-US" sz="1600" b="1" smtClean="0">
                <a:solidFill>
                  <a:schemeClr val="bg1"/>
                </a:solidFill>
              </a:rPr>
              <a:t>5</a:t>
            </a:r>
          </a:p>
        </p:txBody>
      </p:sp>
      <p:sp>
        <p:nvSpPr>
          <p:cNvPr id="5" name="Slide Number Placeholder 4"/>
          <p:cNvSpPr>
            <a:spLocks noGrp="1"/>
          </p:cNvSpPr>
          <p:nvPr>
            <p:ph type="sldNum" sz="quarter" idx="12"/>
          </p:nvPr>
        </p:nvSpPr>
        <p:spPr/>
        <p:txBody>
          <a:bodyPr/>
          <a:lstStyle/>
          <a:p>
            <a:fld id="{C51EAA63-D034-42AE-91FA-B13B9518C7BE}" type="slidenum">
              <a:rPr lang="en-US" smtClean="0"/>
              <a:pPr/>
              <a:t>5</a:t>
            </a:fld>
            <a:endParaRPr lang="en-US"/>
          </a:p>
        </p:txBody>
      </p:sp>
    </p:spTree>
    <p:extLst>
      <p:ext uri="{BB962C8B-B14F-4D97-AF65-F5344CB8AC3E}">
        <p14:creationId xmlns:p14="http://schemas.microsoft.com/office/powerpoint/2010/main" val="1531723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37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22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51EAA63-D034-42AE-91FA-B13B9518C7BE}" type="slidenum">
              <a:rPr lang="en-US" smtClean="0"/>
              <a:pPr/>
              <a:t>6</a:t>
            </a:fld>
            <a:endParaRPr lang="en-US"/>
          </a:p>
        </p:txBody>
      </p:sp>
      <p:sp>
        <p:nvSpPr>
          <p:cNvPr id="2" name="Title 1"/>
          <p:cNvSpPr>
            <a:spLocks noGrp="1"/>
          </p:cNvSpPr>
          <p:nvPr>
            <p:ph type="title"/>
          </p:nvPr>
        </p:nvSpPr>
        <p:spPr>
          <a:xfrm>
            <a:off x="444660" y="2500706"/>
            <a:ext cx="5606175" cy="1371899"/>
          </a:xfrm>
        </p:spPr>
        <p:txBody>
          <a:bodyPr/>
          <a:lstStyle/>
          <a:p>
            <a:r>
              <a:rPr lang="en-US" dirty="0"/>
              <a:t>Welcome to Java </a:t>
            </a:r>
            <a:r>
              <a:rPr lang="en-US" dirty="0" smtClean="0"/>
              <a:t>and</a:t>
            </a:r>
            <a:br>
              <a:rPr lang="en-US" dirty="0" smtClean="0"/>
            </a:br>
            <a:r>
              <a:rPr lang="en-US" dirty="0" smtClean="0"/>
              <a:t>Security</a:t>
            </a:r>
            <a:endParaRPr lang="en-US" dirty="0"/>
          </a:p>
        </p:txBody>
      </p:sp>
      <p:sp>
        <p:nvSpPr>
          <p:cNvPr id="3" name="Text Placeholder 2"/>
          <p:cNvSpPr>
            <a:spLocks noGrp="1"/>
          </p:cNvSpPr>
          <p:nvPr>
            <p:ph type="body" idx="1"/>
          </p:nvPr>
        </p:nvSpPr>
        <p:spPr>
          <a:xfrm>
            <a:off x="444660" y="3938980"/>
            <a:ext cx="5606175" cy="914599"/>
          </a:xfrm>
        </p:spPr>
        <p:txBody>
          <a:bodyPr/>
          <a:lstStyle/>
          <a:p>
            <a:r>
              <a:rPr lang="en-US" dirty="0"/>
              <a:t>Awareness, </a:t>
            </a:r>
            <a:r>
              <a:rPr lang="en-US" dirty="0" smtClean="0"/>
              <a:t>Education, </a:t>
            </a:r>
            <a:r>
              <a:rPr lang="en-US" dirty="0"/>
              <a:t>Improvement</a:t>
            </a:r>
          </a:p>
          <a:p>
            <a:endParaRPr lang="en-US" dirty="0"/>
          </a:p>
        </p:txBody>
      </p:sp>
      <p:pic>
        <p:nvPicPr>
          <p:cNvPr id="5" name="Picture 4" descr="IMG_0038.jpg"/>
          <p:cNvPicPr>
            <a:picLocks noChangeAspect="1"/>
          </p:cNvPicPr>
          <p:nvPr/>
        </p:nvPicPr>
        <p:blipFill>
          <a:blip r:embed="rId3">
            <a:alphaModFix/>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6019800" y="203200"/>
            <a:ext cx="5943600" cy="6197600"/>
          </a:xfrm>
          <a:prstGeom prst="rect">
            <a:avLst/>
          </a:prstGeom>
        </p:spPr>
      </p:pic>
    </p:spTree>
    <p:extLst>
      <p:ext uri="{BB962C8B-B14F-4D97-AF65-F5344CB8AC3E}">
        <p14:creationId xmlns:p14="http://schemas.microsoft.com/office/powerpoint/2010/main" val="271365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Security Track?</a:t>
            </a:r>
            <a:endParaRPr lang="en-US" dirty="0"/>
          </a:p>
        </p:txBody>
      </p:sp>
      <p:sp>
        <p:nvSpPr>
          <p:cNvPr id="7" name="Rectangle 6"/>
          <p:cNvSpPr/>
          <p:nvPr/>
        </p:nvSpPr>
        <p:spPr bwMode="gray">
          <a:xfrm>
            <a:off x="477808" y="1873650"/>
            <a:ext cx="11278789" cy="4199995"/>
          </a:xfrm>
          <a:prstGeom prst="rect">
            <a:avLst/>
          </a:prstGeom>
          <a:gradFill flip="none" rotWithShape="1">
            <a:gsLst>
              <a:gs pos="0">
                <a:schemeClr val="accent2">
                  <a:lumMod val="20000"/>
                  <a:lumOff val="80000"/>
                  <a:alpha val="52000"/>
                </a:schemeClr>
              </a:gs>
              <a:gs pos="100000">
                <a:srgbClr val="FFFFFF">
                  <a:alpha val="52000"/>
                </a:srgb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3" name="Content Placeholder 2"/>
          <p:cNvSpPr>
            <a:spLocks noGrp="1"/>
          </p:cNvSpPr>
          <p:nvPr>
            <p:ph idx="1"/>
          </p:nvPr>
        </p:nvSpPr>
        <p:spPr>
          <a:xfrm>
            <a:off x="594020" y="2232699"/>
            <a:ext cx="11126522" cy="3727774"/>
          </a:xfrm>
        </p:spPr>
        <p:txBody>
          <a:bodyPr/>
          <a:lstStyle/>
          <a:p>
            <a:r>
              <a:rPr lang="en-US" dirty="0" smtClean="0"/>
              <a:t>Strong interest in securing Java applications</a:t>
            </a:r>
          </a:p>
          <a:p>
            <a:endParaRPr lang="en-US" dirty="0"/>
          </a:p>
          <a:p>
            <a:r>
              <a:rPr lang="en-US" dirty="0" smtClean="0"/>
              <a:t>Improve understanding of threat landscape, defensive measures, and new security features</a:t>
            </a:r>
          </a:p>
          <a:p>
            <a:pPr marL="0" indent="0">
              <a:buNone/>
            </a:pPr>
            <a:endParaRPr lang="en-US" dirty="0"/>
          </a:p>
          <a:p>
            <a:r>
              <a:rPr lang="en-US" dirty="0" smtClean="0"/>
              <a:t>Centrally organize security content vs. scattered across tracks</a:t>
            </a:r>
          </a:p>
        </p:txBody>
      </p:sp>
      <p:sp>
        <p:nvSpPr>
          <p:cNvPr id="6" name="Text Placeholder 5"/>
          <p:cNvSpPr>
            <a:spLocks noGrp="1"/>
          </p:cNvSpPr>
          <p:nvPr>
            <p:ph type="body" sz="quarter" idx="13"/>
          </p:nvPr>
        </p:nvSpPr>
        <p:spPr/>
        <p:txBody>
          <a:bodyPr/>
          <a:lstStyle/>
          <a:p>
            <a:r>
              <a:rPr lang="en-US" dirty="0" smtClean="0"/>
              <a:t>Java</a:t>
            </a:r>
            <a:r>
              <a:rPr lang="en-US" dirty="0"/>
              <a:t> </a:t>
            </a:r>
            <a:r>
              <a:rPr lang="en-US" dirty="0" smtClean="0"/>
              <a:t>and security at </a:t>
            </a:r>
            <a:r>
              <a:rPr lang="en-US" dirty="0" err="1" smtClean="0"/>
              <a:t>JavaOne</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7</a:t>
            </a:fld>
            <a:endParaRPr lang="en-US"/>
          </a:p>
        </p:txBody>
      </p:sp>
    </p:spTree>
    <p:extLst>
      <p:ext uri="{BB962C8B-B14F-4D97-AF65-F5344CB8AC3E}">
        <p14:creationId xmlns:p14="http://schemas.microsoft.com/office/powerpoint/2010/main" val="24208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Track </a:t>
            </a:r>
            <a:r>
              <a:rPr lang="en-US" dirty="0"/>
              <a:t>F</a:t>
            </a:r>
            <a:r>
              <a:rPr lang="en-US" dirty="0" smtClean="0"/>
              <a:t>acts</a:t>
            </a:r>
            <a:endParaRPr lang="en-US" dirty="0"/>
          </a:p>
        </p:txBody>
      </p:sp>
      <p:sp>
        <p:nvSpPr>
          <p:cNvPr id="7" name="Rectangle 6"/>
          <p:cNvSpPr/>
          <p:nvPr/>
        </p:nvSpPr>
        <p:spPr bwMode="gray">
          <a:xfrm>
            <a:off x="477808" y="1873650"/>
            <a:ext cx="11278789" cy="4199995"/>
          </a:xfrm>
          <a:prstGeom prst="rect">
            <a:avLst/>
          </a:prstGeom>
          <a:gradFill flip="none" rotWithShape="1">
            <a:gsLst>
              <a:gs pos="0">
                <a:schemeClr val="accent2">
                  <a:lumMod val="20000"/>
                  <a:lumOff val="80000"/>
                  <a:alpha val="52000"/>
                </a:schemeClr>
              </a:gs>
              <a:gs pos="100000">
                <a:srgbClr val="FFFFFF">
                  <a:alpha val="52000"/>
                </a:srgb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3" name="Content Placeholder 2"/>
          <p:cNvSpPr>
            <a:spLocks noGrp="1"/>
          </p:cNvSpPr>
          <p:nvPr>
            <p:ph idx="1"/>
          </p:nvPr>
        </p:nvSpPr>
        <p:spPr>
          <a:xfrm>
            <a:off x="594020" y="2232699"/>
            <a:ext cx="11126522" cy="3727774"/>
          </a:xfrm>
        </p:spPr>
        <p:txBody>
          <a:bodyPr/>
          <a:lstStyle/>
          <a:p>
            <a:r>
              <a:rPr lang="en-US" dirty="0" err="1" smtClean="0"/>
              <a:t>JavaOne</a:t>
            </a:r>
            <a:r>
              <a:rPr lang="en-US" dirty="0" smtClean="0"/>
              <a:t> 2014 is our 2</a:t>
            </a:r>
            <a:r>
              <a:rPr lang="en-US" baseline="30000" dirty="0" smtClean="0"/>
              <a:t>nd</a:t>
            </a:r>
            <a:r>
              <a:rPr lang="en-US" dirty="0" smtClean="0"/>
              <a:t> annual security track</a:t>
            </a:r>
            <a:endParaRPr lang="en-US" dirty="0"/>
          </a:p>
          <a:p>
            <a:pPr marL="0" indent="0">
              <a:buNone/>
            </a:pPr>
            <a:endParaRPr lang="en-US" dirty="0"/>
          </a:p>
          <a:p>
            <a:r>
              <a:rPr lang="en-US" dirty="0"/>
              <a:t>S</a:t>
            </a:r>
            <a:r>
              <a:rPr lang="en-US" dirty="0" smtClean="0"/>
              <a:t>ecurity track designed to educate - defensive only</a:t>
            </a:r>
          </a:p>
          <a:p>
            <a:pPr marL="0" indent="0">
              <a:buNone/>
            </a:pPr>
            <a:endParaRPr lang="en-US" dirty="0"/>
          </a:p>
          <a:p>
            <a:r>
              <a:rPr lang="en-US" dirty="0" smtClean="0"/>
              <a:t>Many interests captured like, government, financial, technology, and device makers</a:t>
            </a:r>
          </a:p>
        </p:txBody>
      </p:sp>
      <p:sp>
        <p:nvSpPr>
          <p:cNvPr id="6" name="Text Placeholder 5"/>
          <p:cNvSpPr>
            <a:spLocks noGrp="1"/>
          </p:cNvSpPr>
          <p:nvPr>
            <p:ph type="body" sz="quarter" idx="13"/>
          </p:nvPr>
        </p:nvSpPr>
        <p:spPr/>
        <p:txBody>
          <a:bodyPr/>
          <a:lstStyle/>
          <a:p>
            <a:r>
              <a:rPr lang="en-US" dirty="0"/>
              <a:t>F</a:t>
            </a:r>
            <a:r>
              <a:rPr lang="en-US" dirty="0" smtClean="0"/>
              <a:t>acts about Java and Security track</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8</a:t>
            </a:fld>
            <a:endParaRPr lang="en-US"/>
          </a:p>
        </p:txBody>
      </p:sp>
    </p:spTree>
    <p:extLst>
      <p:ext uri="{BB962C8B-B14F-4D97-AF65-F5344CB8AC3E}">
        <p14:creationId xmlns:p14="http://schemas.microsoft.com/office/powerpoint/2010/main" val="177028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Security Track Committee Transparency</a:t>
            </a:r>
            <a:endParaRPr lang="en-US" dirty="0"/>
          </a:p>
        </p:txBody>
      </p:sp>
      <p:sp>
        <p:nvSpPr>
          <p:cNvPr id="7" name="Rectangle 6"/>
          <p:cNvSpPr/>
          <p:nvPr/>
        </p:nvSpPr>
        <p:spPr bwMode="gray">
          <a:xfrm>
            <a:off x="477808" y="1873650"/>
            <a:ext cx="10888997" cy="4199995"/>
          </a:xfrm>
          <a:prstGeom prst="rect">
            <a:avLst/>
          </a:prstGeom>
          <a:gradFill flip="none" rotWithShape="1">
            <a:gsLst>
              <a:gs pos="0">
                <a:schemeClr val="accent2">
                  <a:lumMod val="20000"/>
                  <a:lumOff val="80000"/>
                  <a:alpha val="52000"/>
                </a:schemeClr>
              </a:gs>
              <a:gs pos="100000">
                <a:srgbClr val="FFFFFF">
                  <a:alpha val="52000"/>
                </a:srgbClr>
              </a:gs>
            </a:gsLst>
            <a:lin ang="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dirty="0" err="1" smtClean="0"/>
          </a:p>
        </p:txBody>
      </p:sp>
      <p:sp>
        <p:nvSpPr>
          <p:cNvPr id="3" name="Content Placeholder 2"/>
          <p:cNvSpPr>
            <a:spLocks noGrp="1"/>
          </p:cNvSpPr>
          <p:nvPr>
            <p:ph idx="1"/>
          </p:nvPr>
        </p:nvSpPr>
        <p:spPr>
          <a:xfrm>
            <a:off x="1712233" y="2354896"/>
            <a:ext cx="4485208" cy="522112"/>
          </a:xfrm>
        </p:spPr>
        <p:txBody>
          <a:bodyPr/>
          <a:lstStyle/>
          <a:p>
            <a:pPr marL="0" indent="0">
              <a:buNone/>
            </a:pPr>
            <a:r>
              <a:rPr lang="en-US" sz="2400" dirty="0" smtClean="0"/>
              <a:t>Frank Kim – SANS Institute</a:t>
            </a:r>
          </a:p>
          <a:p>
            <a:pPr marL="0" indent="0">
              <a:buNone/>
            </a:pPr>
            <a:endParaRPr lang="en-US" sz="2400" dirty="0"/>
          </a:p>
          <a:p>
            <a:pPr marL="0" indent="0">
              <a:buNone/>
            </a:pPr>
            <a:endParaRPr lang="en-US" sz="2400" dirty="0"/>
          </a:p>
          <a:p>
            <a:pPr marL="0" indent="0">
              <a:buNone/>
            </a:pPr>
            <a:endParaRPr lang="en-US" sz="2400" dirty="0" smtClean="0"/>
          </a:p>
        </p:txBody>
      </p:sp>
      <p:sp>
        <p:nvSpPr>
          <p:cNvPr id="6" name="Text Placeholder 5"/>
          <p:cNvSpPr>
            <a:spLocks noGrp="1"/>
          </p:cNvSpPr>
          <p:nvPr>
            <p:ph type="body" sz="quarter" idx="13"/>
          </p:nvPr>
        </p:nvSpPr>
        <p:spPr/>
        <p:txBody>
          <a:bodyPr/>
          <a:lstStyle/>
          <a:p>
            <a:r>
              <a:rPr lang="en-US" dirty="0" smtClean="0"/>
              <a:t>Who are we?</a:t>
            </a:r>
            <a:endParaRPr lang="en-US" dirty="0"/>
          </a:p>
        </p:txBody>
      </p:sp>
      <p:sp>
        <p:nvSpPr>
          <p:cNvPr id="5" name="Slide Number Placeholder 4"/>
          <p:cNvSpPr>
            <a:spLocks noGrp="1"/>
          </p:cNvSpPr>
          <p:nvPr>
            <p:ph type="sldNum" sz="quarter" idx="12"/>
          </p:nvPr>
        </p:nvSpPr>
        <p:spPr/>
        <p:txBody>
          <a:bodyPr/>
          <a:lstStyle/>
          <a:p>
            <a:fld id="{C51EAA63-D034-42AE-91FA-B13B9518C7BE}" type="slidenum">
              <a:rPr lang="en-US" smtClean="0"/>
              <a:pPr/>
              <a:t>9</a:t>
            </a:fld>
            <a:endParaRPr lang="en-US"/>
          </a:p>
        </p:txBody>
      </p:sp>
      <p:pic>
        <p:nvPicPr>
          <p:cNvPr id="8" name="Picture 7"/>
          <p:cNvPicPr>
            <a:picLocks noChangeAspect="1"/>
          </p:cNvPicPr>
          <p:nvPr/>
        </p:nvPicPr>
        <p:blipFill>
          <a:blip r:embed="rId3">
            <a:grayscl/>
          </a:blip>
          <a:stretch>
            <a:fillRect/>
          </a:stretch>
        </p:blipFill>
        <p:spPr>
          <a:xfrm>
            <a:off x="6313671" y="2144904"/>
            <a:ext cx="933207" cy="933207"/>
          </a:xfrm>
          <a:prstGeom prst="rect">
            <a:avLst/>
          </a:prstGeom>
        </p:spPr>
      </p:pic>
      <p:pic>
        <p:nvPicPr>
          <p:cNvPr id="9" name="Picture 8"/>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6461695" y="4761403"/>
            <a:ext cx="741634" cy="990133"/>
          </a:xfrm>
          <a:prstGeom prst="rect">
            <a:avLst/>
          </a:prstGeom>
        </p:spPr>
      </p:pic>
      <p:pic>
        <p:nvPicPr>
          <p:cNvPr id="10" name="Picture 9"/>
          <p:cNvPicPr>
            <a:picLocks noChangeAspect="1"/>
          </p:cNvPicPr>
          <p:nvPr/>
        </p:nvPicPr>
        <p:blipFill>
          <a:blip r:embed="rId5">
            <a:grayscl/>
          </a:blip>
          <a:stretch>
            <a:fillRect/>
          </a:stretch>
        </p:blipFill>
        <p:spPr>
          <a:xfrm>
            <a:off x="6365089" y="3360293"/>
            <a:ext cx="809378" cy="970910"/>
          </a:xfrm>
          <a:prstGeom prst="rect">
            <a:avLst/>
          </a:prstGeom>
        </p:spPr>
      </p:pic>
      <p:pic>
        <p:nvPicPr>
          <p:cNvPr id="11" name="Picture 10"/>
          <p:cNvPicPr>
            <a:picLocks noChangeAspect="1"/>
          </p:cNvPicPr>
          <p:nvPr/>
        </p:nvPicPr>
        <p:blipFill>
          <a:blip r:embed="rId6">
            <a:grayscl/>
          </a:blip>
          <a:stretch>
            <a:fillRect/>
          </a:stretch>
        </p:blipFill>
        <p:spPr>
          <a:xfrm>
            <a:off x="731449" y="2124030"/>
            <a:ext cx="767568" cy="944230"/>
          </a:xfrm>
          <a:prstGeom prst="rect">
            <a:avLst/>
          </a:prstGeom>
        </p:spPr>
      </p:pic>
      <p:pic>
        <p:nvPicPr>
          <p:cNvPr id="12" name="Picture 11"/>
          <p:cNvPicPr>
            <a:picLocks noChangeAspect="1"/>
          </p:cNvPicPr>
          <p:nvPr/>
        </p:nvPicPr>
        <p:blipFill>
          <a:blip r:embed="rId7">
            <a:grayscl/>
          </a:blip>
          <a:stretch>
            <a:fillRect/>
          </a:stretch>
        </p:blipFill>
        <p:spPr>
          <a:xfrm>
            <a:off x="735229" y="4779509"/>
            <a:ext cx="920658" cy="930558"/>
          </a:xfrm>
          <a:prstGeom prst="rect">
            <a:avLst/>
          </a:prstGeom>
        </p:spPr>
      </p:pic>
      <p:pic>
        <p:nvPicPr>
          <p:cNvPr id="13" name="Picture 12"/>
          <p:cNvPicPr>
            <a:picLocks noChangeAspect="1"/>
          </p:cNvPicPr>
          <p:nvPr/>
        </p:nvPicPr>
        <p:blipFill>
          <a:blip r:embed="rId8">
            <a:grayscl/>
          </a:blip>
          <a:stretch>
            <a:fillRect/>
          </a:stretch>
        </p:blipFill>
        <p:spPr>
          <a:xfrm>
            <a:off x="738782" y="3447232"/>
            <a:ext cx="758211" cy="953959"/>
          </a:xfrm>
          <a:prstGeom prst="rect">
            <a:avLst/>
          </a:prstGeom>
        </p:spPr>
      </p:pic>
      <p:sp>
        <p:nvSpPr>
          <p:cNvPr id="14" name="Content Placeholder 2"/>
          <p:cNvSpPr txBox="1">
            <a:spLocks/>
          </p:cNvSpPr>
          <p:nvPr/>
        </p:nvSpPr>
        <p:spPr>
          <a:xfrm>
            <a:off x="7426233" y="2339621"/>
            <a:ext cx="4485208" cy="51082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Sean Mullen – Oracle</a:t>
            </a:r>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p:txBody>
      </p:sp>
      <p:sp>
        <p:nvSpPr>
          <p:cNvPr id="15" name="Content Placeholder 2"/>
          <p:cNvSpPr txBox="1">
            <a:spLocks/>
          </p:cNvSpPr>
          <p:nvPr/>
        </p:nvSpPr>
        <p:spPr>
          <a:xfrm>
            <a:off x="1726840" y="3524954"/>
            <a:ext cx="4485208" cy="101882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David Svoboda – Carnegie Mellon University\CERT</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p:txBody>
      </p:sp>
      <p:sp>
        <p:nvSpPr>
          <p:cNvPr id="16" name="Content Placeholder 2"/>
          <p:cNvSpPr txBox="1">
            <a:spLocks/>
          </p:cNvSpPr>
          <p:nvPr/>
        </p:nvSpPr>
        <p:spPr>
          <a:xfrm>
            <a:off x="1737629" y="4865510"/>
            <a:ext cx="4485208" cy="90593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Robert </a:t>
            </a:r>
            <a:r>
              <a:rPr lang="en-US" sz="2400" dirty="0" err="1" smtClean="0"/>
              <a:t>Seacord</a:t>
            </a:r>
            <a:r>
              <a:rPr lang="en-US" sz="2400" dirty="0" smtClean="0"/>
              <a:t>– Carnegie Mellon University\CERT</a:t>
            </a:r>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endParaRPr lang="en-US" dirty="0" smtClean="0"/>
          </a:p>
        </p:txBody>
      </p:sp>
      <p:sp>
        <p:nvSpPr>
          <p:cNvPr id="17" name="Content Placeholder 2"/>
          <p:cNvSpPr txBox="1">
            <a:spLocks/>
          </p:cNvSpPr>
          <p:nvPr/>
        </p:nvSpPr>
        <p:spPr>
          <a:xfrm>
            <a:off x="7388882" y="3623733"/>
            <a:ext cx="3980019" cy="52211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400" dirty="0" smtClean="0"/>
              <a:t>Eric </a:t>
            </a:r>
            <a:r>
              <a:rPr lang="en-US" sz="2400" dirty="0" err="1" smtClean="0"/>
              <a:t>Costlow</a:t>
            </a:r>
            <a:r>
              <a:rPr lang="en-US" sz="2400" dirty="0" smtClean="0"/>
              <a:t> – Oracle</a:t>
            </a:r>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p:txBody>
      </p:sp>
      <p:sp>
        <p:nvSpPr>
          <p:cNvPr id="18" name="Content Placeholder 2"/>
          <p:cNvSpPr txBox="1">
            <a:spLocks/>
          </p:cNvSpPr>
          <p:nvPr/>
        </p:nvSpPr>
        <p:spPr>
          <a:xfrm>
            <a:off x="7385559" y="4998326"/>
            <a:ext cx="3542562" cy="52211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2400" dirty="0" smtClean="0"/>
              <a:t>And me, </a:t>
            </a:r>
            <a:r>
              <a:rPr lang="en-US" sz="2400" dirty="0"/>
              <a:t>Milton </a:t>
            </a:r>
            <a:r>
              <a:rPr lang="en-US" sz="2400" dirty="0" smtClean="0"/>
              <a:t>– Oracle</a:t>
            </a:r>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p:txBody>
      </p:sp>
    </p:spTree>
    <p:extLst>
      <p:ext uri="{BB962C8B-B14F-4D97-AF65-F5344CB8AC3E}">
        <p14:creationId xmlns:p14="http://schemas.microsoft.com/office/powerpoint/2010/main" val="332374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JavaOne_16x9_2014-0718">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rgbClr val="41555E"/>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smtClean="0"/>
        </a:defPPr>
      </a:lstStyle>
    </a:txDef>
  </a:objectDefaults>
  <a:extraClrSchemeLst/>
  <a:extLst>
    <a:ext uri="{05A4C25C-085E-4340-85A3-A5531E510DB2}">
      <thm15:themeFamily xmlns:thm15="http://schemas.microsoft.com/office/thememl/2012/main" xmlns="" name="Java_16x9_2014-0714" id="{B99EDEF2-DFB1-4D3C-8A0D-D03344A8CC6A}" vid="{B91F7714-C332-46B1-A675-377F1E7D7271}"/>
    </a:ext>
  </a:extLst>
</a:theme>
</file>

<file path=ppt/theme/theme2.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Java">
      <a:dk1>
        <a:srgbClr val="5F5F5F"/>
      </a:dk1>
      <a:lt1>
        <a:srgbClr val="FFFFFF"/>
      </a:lt1>
      <a:dk2>
        <a:srgbClr val="7F7F7F"/>
      </a:dk2>
      <a:lt2>
        <a:srgbClr val="DCE3E4"/>
      </a:lt2>
      <a:accent1>
        <a:srgbClr val="46575E"/>
      </a:accent1>
      <a:accent2>
        <a:srgbClr val="5382A1"/>
      </a:accent2>
      <a:accent3>
        <a:srgbClr val="8DA6B1"/>
      </a:accent3>
      <a:accent4>
        <a:srgbClr val="5D979A"/>
      </a:accent4>
      <a:accent5>
        <a:srgbClr val="FFA518"/>
      </a:accent5>
      <a:accent6>
        <a:srgbClr val="F05C25"/>
      </a:accent6>
      <a:hlink>
        <a:srgbClr val="5D979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JavaOne_16x9_2014-0718</Template>
  <TotalTime>1866</TotalTime>
  <Words>2378</Words>
  <Application>Microsoft Macintosh PowerPoint</Application>
  <PresentationFormat>Custom</PresentationFormat>
  <Paragraphs>385</Paragraphs>
  <Slides>51</Slides>
  <Notes>39</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JavaOne_16x9_2014-0718</vt:lpstr>
      <vt:lpstr>PowerPoint Presentation</vt:lpstr>
      <vt:lpstr>PowerPoint Presentation</vt:lpstr>
      <vt:lpstr>Java and Security: Track Opening Presentation</vt:lpstr>
      <vt:lpstr>Who is this Guy?</vt:lpstr>
      <vt:lpstr>Program Agenda</vt:lpstr>
      <vt:lpstr>Welcome to Java and Security</vt:lpstr>
      <vt:lpstr>Why a Security Track?</vt:lpstr>
      <vt:lpstr>Security Track Facts</vt:lpstr>
      <vt:lpstr>2014 Security Track Committee Transparency</vt:lpstr>
      <vt:lpstr>Security Remediation</vt:lpstr>
      <vt:lpstr>Remediation at Oracle</vt:lpstr>
      <vt:lpstr>Remediated Vulnerabilities by CPU</vt:lpstr>
      <vt:lpstr>Remediated Vulnerabilities by Component Subtype</vt:lpstr>
      <vt:lpstr>Security Feature Highlights</vt:lpstr>
      <vt:lpstr>Enable\Disable Java in Web Browsers (Java 7 Update 10)</vt:lpstr>
      <vt:lpstr>Hardcoded best before date in JRE (Java 7 Update 10)</vt:lpstr>
      <vt:lpstr>Java Security Slider (Java 7 Update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Session Highlights</vt:lpstr>
      <vt:lpstr>Platform &amp; Web Application Security</vt:lpstr>
      <vt:lpstr>PowerPoint Presentation</vt:lpstr>
      <vt:lpstr>Platform &amp; Web Application Security(cont’d)</vt:lpstr>
      <vt:lpstr>Secure Java Coding Practices</vt:lpstr>
      <vt:lpstr>Security and the Internet of Things</vt:lpstr>
      <vt:lpstr>Closing Thoughts and Resources</vt:lpstr>
      <vt:lpstr>Common Security Myths </vt:lpstr>
      <vt:lpstr>Common Security Myths (cont’d)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Oracle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RWCRAWFO</dc:creator>
  <cp:lastModifiedBy>Milton Smith</cp:lastModifiedBy>
  <cp:revision>222</cp:revision>
  <cp:lastPrinted>2014-09-28T22:30:15Z</cp:lastPrinted>
  <dcterms:created xsi:type="dcterms:W3CDTF">2014-07-21T22:14:47Z</dcterms:created>
  <dcterms:modified xsi:type="dcterms:W3CDTF">2014-09-28T22:34:46Z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