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372" r:id="rId3"/>
    <p:sldId id="373" r:id="rId4"/>
    <p:sldId id="374" r:id="rId5"/>
    <p:sldId id="376" r:id="rId6"/>
    <p:sldId id="377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93" r:id="rId15"/>
    <p:sldId id="273" r:id="rId16"/>
    <p:sldId id="275" r:id="rId17"/>
    <p:sldId id="276" r:id="rId18"/>
    <p:sldId id="277" r:id="rId19"/>
    <p:sldId id="278" r:id="rId20"/>
    <p:sldId id="288" r:id="rId21"/>
    <p:sldId id="289" r:id="rId22"/>
    <p:sldId id="290" r:id="rId23"/>
    <p:sldId id="291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64" r:id="rId33"/>
    <p:sldId id="369" r:id="rId34"/>
    <p:sldId id="367" r:id="rId35"/>
    <p:sldId id="368" r:id="rId36"/>
    <p:sldId id="320" r:id="rId37"/>
    <p:sldId id="318" r:id="rId38"/>
    <p:sldId id="316" r:id="rId39"/>
    <p:sldId id="317" r:id="rId40"/>
    <p:sldId id="319" r:id="rId41"/>
    <p:sldId id="322" r:id="rId42"/>
    <p:sldId id="321" r:id="rId43"/>
    <p:sldId id="363" r:id="rId44"/>
    <p:sldId id="323" r:id="rId45"/>
    <p:sldId id="324" r:id="rId46"/>
    <p:sldId id="325" r:id="rId47"/>
    <p:sldId id="370" r:id="rId48"/>
    <p:sldId id="371" r:id="rId49"/>
    <p:sldId id="327" r:id="rId50"/>
    <p:sldId id="326" r:id="rId51"/>
    <p:sldId id="334" r:id="rId52"/>
    <p:sldId id="328" r:id="rId53"/>
    <p:sldId id="329" r:id="rId54"/>
    <p:sldId id="330" r:id="rId55"/>
    <p:sldId id="331" r:id="rId56"/>
    <p:sldId id="332" r:id="rId57"/>
    <p:sldId id="333" r:id="rId58"/>
    <p:sldId id="335" r:id="rId59"/>
    <p:sldId id="336" r:id="rId60"/>
    <p:sldId id="337" r:id="rId61"/>
    <p:sldId id="338" r:id="rId62"/>
    <p:sldId id="339" r:id="rId63"/>
    <p:sldId id="341" r:id="rId64"/>
    <p:sldId id="340" r:id="rId65"/>
    <p:sldId id="347" r:id="rId66"/>
    <p:sldId id="348" r:id="rId67"/>
    <p:sldId id="349" r:id="rId68"/>
    <p:sldId id="346" r:id="rId69"/>
    <p:sldId id="342" r:id="rId70"/>
    <p:sldId id="344" r:id="rId71"/>
    <p:sldId id="345" r:id="rId72"/>
    <p:sldId id="352" r:id="rId73"/>
    <p:sldId id="353" r:id="rId74"/>
    <p:sldId id="354" r:id="rId75"/>
    <p:sldId id="355" r:id="rId76"/>
    <p:sldId id="358" r:id="rId77"/>
    <p:sldId id="356" r:id="rId78"/>
    <p:sldId id="357" r:id="rId79"/>
    <p:sldId id="350" r:id="rId80"/>
    <p:sldId id="362" r:id="rId81"/>
    <p:sldId id="351" r:id="rId8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1" autoAdjust="0"/>
    <p:restoredTop sz="94660"/>
  </p:normalViewPr>
  <p:slideViewPr>
    <p:cSldViewPr>
      <p:cViewPr varScale="1">
        <p:scale>
          <a:sx n="106" d="100"/>
          <a:sy n="106" d="100"/>
        </p:scale>
        <p:origin x="-1400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81A7C-B4C9-4B71-8EED-D859AE736363}" type="datetimeFigureOut">
              <a:rPr lang="en-GB" smtClean="0"/>
              <a:t>9/15/14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931F-72FE-4545-893A-856E429F5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80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6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–</a:t>
            </a:r>
            <a:r>
              <a:rPr lang="en-US" baseline="0" dirty="0" smtClean="0"/>
              <a:t> JB</a:t>
            </a:r>
          </a:p>
          <a:p>
            <a:r>
              <a:rPr lang="en-US" baseline="0" dirty="0" smtClean="0"/>
              <a:t>NEXT - FRED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6CD79-9870-437F-A4F7-6F1E166EEA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2006</a:t>
            </a:r>
          </a:p>
          <a:p>
            <a:r>
              <a:rPr lang="en-US" dirty="0" smtClean="0"/>
              <a:t>Binary Repository Manager</a:t>
            </a:r>
          </a:p>
          <a:p>
            <a:r>
              <a:rPr lang="en-US" dirty="0" smtClean="0"/>
              <a:t>Open Source</a:t>
            </a:r>
          </a:p>
          <a:p>
            <a:r>
              <a:rPr lang="en-US" dirty="0" smtClean="0"/>
              <a:t>Standard Java Web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8BEA-623F-4C80-9B91-B8C8BE0455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5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4931F-72FE-4545-893A-856E429F56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91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3600">
                <a:latin typeface="MetaPro-Black"/>
                <a:cs typeface="MetaPro-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MetaPro-Book"/>
                <a:cs typeface="MetaPro-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54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ta Book Caps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eta Normal" pitchFamily="2" charset="0"/>
              </a:defRPr>
            </a:lvl1pPr>
            <a:lvl2pPr>
              <a:defRPr>
                <a:latin typeface="Meta Normal" pitchFamily="2" charset="0"/>
              </a:defRPr>
            </a:lvl2pPr>
            <a:lvl3pPr>
              <a:defRPr>
                <a:latin typeface="Meta Normal" pitchFamily="2" charset="0"/>
              </a:defRPr>
            </a:lvl3pPr>
            <a:lvl4pPr>
              <a:defRPr>
                <a:latin typeface="Meta Normal" pitchFamily="2" charset="0"/>
              </a:defRPr>
            </a:lvl4pPr>
            <a:lvl5pPr>
              <a:defRPr>
                <a:latin typeface="Meta Normal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95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ctr">
              <a:defRPr sz="3600" b="1" cap="all">
                <a:latin typeface="MetaPro-Black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etaPro-Book"/>
                <a:cs typeface="MetaPro-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24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78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9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taPro-Black"/>
                <a:cs typeface="MetaPro-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3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83918"/>
            <a:ext cx="8229600" cy="857250"/>
          </a:xfrm>
        </p:spPr>
        <p:txBody>
          <a:bodyPr/>
          <a:lstStyle>
            <a:lvl1pPr>
              <a:defRPr>
                <a:latin typeface="MetaPro-Black"/>
                <a:cs typeface="MetaPro-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65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4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32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 cap="all">
          <a:ln w="19050">
            <a:solidFill>
              <a:schemeClr val="tx1"/>
            </a:solidFill>
          </a:ln>
          <a:solidFill>
            <a:schemeClr val="bg1"/>
          </a:solidFill>
          <a:latin typeface="MetaPro-Black"/>
          <a:ea typeface="+mj-ea"/>
          <a:cs typeface="MetaPro-Blac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chemeClr val="tx1"/>
            </a:solidFill>
          </a:ln>
          <a:solidFill>
            <a:schemeClr val="bg1"/>
          </a:solidFill>
          <a:latin typeface="MetaPro-Normal"/>
          <a:ea typeface="+mn-ea"/>
          <a:cs typeface="MetaPro-Norm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4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6080" y="2117303"/>
            <a:ext cx="6044208" cy="1102519"/>
          </a:xfrm>
        </p:spPr>
        <p:txBody>
          <a:bodyPr>
            <a:normAutofit/>
          </a:bodyPr>
          <a:lstStyle/>
          <a:p>
            <a:r>
              <a:rPr lang="en-GB" dirty="0">
                <a:latin typeface="MetaPro-Black"/>
                <a:cs typeface="MetaPro-Black"/>
              </a:rPr>
              <a:t>Plugging the users </a:t>
            </a:r>
            <a:r>
              <a:rPr lang="en-GB" dirty="0" smtClean="0">
                <a:latin typeface="MetaPro-Black"/>
                <a:cs typeface="MetaPro-Black"/>
              </a:rPr>
              <a:t>in</a:t>
            </a:r>
            <a:endParaRPr lang="en-GB" dirty="0">
              <a:latin typeface="MetaPro-Black"/>
              <a:cs typeface="MetaPro-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3651870"/>
            <a:ext cx="6400800" cy="1314450"/>
          </a:xfrm>
        </p:spPr>
        <p:txBody>
          <a:bodyPr>
            <a:normAutofit/>
          </a:bodyPr>
          <a:lstStyle/>
          <a:p>
            <a:r>
              <a:rPr lang="en-GB" cap="small" dirty="0"/>
              <a:t>extend your application with pluggable Groovy DSL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7494"/>
            <a:ext cx="1562732" cy="1515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" y="0"/>
            <a:ext cx="25361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763"/>
            <a:ext cx="84677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855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763"/>
            <a:ext cx="84486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664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0"/>
            <a:ext cx="8448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9882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0"/>
            <a:ext cx="8448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just a start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2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Message from our support team:</a:t>
            </a:r>
            <a:endParaRPr lang="en-GB" dirty="0"/>
          </a:p>
        </p:txBody>
      </p:sp>
      <p:pic>
        <p:nvPicPr>
          <p:cNvPr id="6146" name="Picture 2" descr="http://i.qkme.me/3vp8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15" y="1419622"/>
            <a:ext cx="2835771" cy="33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1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scheduled tasks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194388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scheduled tasks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security realms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107901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scheduled tasks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security realms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Change resolution rules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12148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640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scheduled tasks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security realms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Change resolution rules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Manipulate downloaded content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186955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security realms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Change resolution rules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Manipulate downloaded content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Listeners on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storage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events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76285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talking?</a:t>
            </a:r>
            <a:endParaRPr lang="en-GB" dirty="0"/>
          </a:p>
        </p:txBody>
      </p:sp>
      <p:pic>
        <p:nvPicPr>
          <p:cNvPr id="56322" name="Picture 2" descr="https://lh5.googleusercontent.com/-MwedF1fjfyw/Tv9fMX8yLmI/AAAAAAAALfI/Korp3HMg15g/s831/DSCI0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013481"/>
            <a:ext cx="2970330" cy="396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903884">
            <a:off x="2303861" y="1197356"/>
            <a:ext cx="2144854" cy="5770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Book"/>
                <a:cs typeface="MetaPro-Book"/>
              </a:rPr>
              <a:t>@freddy33</a:t>
            </a:r>
            <a:endParaRPr lang="en-GB" sz="33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taPro-Book"/>
              <a:cs typeface="MetaPro-Book"/>
            </a:endParaRPr>
          </a:p>
        </p:txBody>
      </p:sp>
      <p:sp>
        <p:nvSpPr>
          <p:cNvPr id="6" name="Rectangle 5"/>
          <p:cNvSpPr/>
          <p:nvPr/>
        </p:nvSpPr>
        <p:spPr>
          <a:xfrm rot="1896391">
            <a:off x="176344" y="1927065"/>
            <a:ext cx="4023406" cy="57707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r>
              <a:rPr lang="en-GB" sz="3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taPro-Book"/>
                <a:cs typeface="MetaPro-Book"/>
              </a:rPr>
              <a:t>github.com/freddy33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609">
            <a:off x="191476" y="3268926"/>
            <a:ext cx="4266162" cy="13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2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Change resolution rules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Manipulate downloaded content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Listeners on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storage events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searches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New rest commands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85304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Manipulate downloaded content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Listeners on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storage events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searches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New rest commands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promotions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159442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67494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Listeners on </a:t>
            </a: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storage events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searches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New rest commands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Custom promotions</a:t>
            </a:r>
          </a:p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GB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Deploy and query artifacts and metadata</a:t>
            </a:r>
          </a:p>
        </p:txBody>
      </p:sp>
    </p:spTree>
    <p:extLst>
      <p:ext uri="{BB962C8B-B14F-4D97-AF65-F5344CB8AC3E}">
        <p14:creationId xmlns:p14="http://schemas.microsoft.com/office/powerpoint/2010/main" val="175420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ackboardmktg.com/wp-content/uploads/2011/11/blackboard-backgrounds-wallpaper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46551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DS Eraser Cyr" panose="04000500000000000000" pitchFamily="82" charset="0"/>
              <a:buChar char="–"/>
            </a:pPr>
            <a:r>
              <a:rPr lang="en-US" sz="4000" dirty="0" smtClean="0">
                <a:solidFill>
                  <a:schemeClr val="bg1"/>
                </a:solidFill>
                <a:latin typeface="DS Eraser Cyr"/>
                <a:cs typeface="DS Eraser Cyr"/>
              </a:rPr>
              <a:t>Etc.</a:t>
            </a:r>
            <a:endParaRPr lang="en-GB" sz="4000" dirty="0" smtClean="0">
              <a:solidFill>
                <a:schemeClr val="bg1"/>
              </a:solidFill>
              <a:latin typeface="DS Eraser Cyr"/>
              <a:cs typeface="DS Eraser Cyr"/>
            </a:endParaRPr>
          </a:p>
        </p:txBody>
      </p:sp>
    </p:spTree>
    <p:extLst>
      <p:ext uri="{BB962C8B-B14F-4D97-AF65-F5344CB8AC3E}">
        <p14:creationId xmlns:p14="http://schemas.microsoft.com/office/powerpoint/2010/main" val="348711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qkme.me/3vr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500"/>
            <a:ext cx="3600400" cy="45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40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GB" sz="3600" dirty="0">
                <a:ln>
                  <a:noFill/>
                </a:ln>
                <a:latin typeface="DS Eraser Cyr" panose="04000500000000000000" pitchFamily="82" charset="0"/>
              </a:rPr>
              <a:t>Familiar to Java </a:t>
            </a:r>
            <a:r>
              <a:rPr lang="en-GB" sz="3600" dirty="0" smtClean="0">
                <a:ln>
                  <a:noFill/>
                </a:ln>
                <a:latin typeface="DS Eraser Cyr" panose="04000500000000000000" pitchFamily="82" charset="0"/>
              </a:rPr>
              <a:t>users</a:t>
            </a:r>
            <a:endParaRPr lang="en-GB" sz="3600" dirty="0">
              <a:ln>
                <a:noFill/>
              </a:ln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5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GB" sz="3600" dirty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Familiar to Java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Simple </a:t>
            </a:r>
            <a:r>
              <a:rPr lang="en-GB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DSL</a:t>
            </a:r>
          </a:p>
        </p:txBody>
      </p:sp>
    </p:spTree>
    <p:extLst>
      <p:ext uri="{BB962C8B-B14F-4D97-AF65-F5344CB8AC3E}">
        <p14:creationId xmlns:p14="http://schemas.microsoft.com/office/powerpoint/2010/main" val="287014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GB" sz="3600" dirty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Familiar to Java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Simple </a:t>
            </a:r>
            <a:r>
              <a:rPr lang="en-GB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DSL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GB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Simple deployment:</a:t>
            </a:r>
          </a:p>
        </p:txBody>
      </p:sp>
    </p:spTree>
    <p:extLst>
      <p:ext uri="{BB962C8B-B14F-4D97-AF65-F5344CB8AC3E}">
        <p14:creationId xmlns:p14="http://schemas.microsoft.com/office/powerpoint/2010/main" val="136889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GB" sz="3600" dirty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Familiar to Java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Simple </a:t>
            </a:r>
            <a:r>
              <a:rPr lang="en-GB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DSL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GB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Simple deployment: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GB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No packaging</a:t>
            </a:r>
          </a:p>
        </p:txBody>
      </p:sp>
    </p:spTree>
    <p:extLst>
      <p:ext uri="{BB962C8B-B14F-4D97-AF65-F5344CB8AC3E}">
        <p14:creationId xmlns:p14="http://schemas.microsoft.com/office/powerpoint/2010/main" val="173285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Frog?</a:t>
            </a:r>
            <a:endParaRPr lang="en-GB" dirty="0"/>
          </a:p>
        </p:txBody>
      </p:sp>
      <p:pic>
        <p:nvPicPr>
          <p:cNvPr id="102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9" y="1563638"/>
            <a:ext cx="8356179" cy="335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6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Requirements</a:t>
            </a:r>
            <a:endParaRPr lang="en-GB" dirty="0">
              <a:ln w="19050">
                <a:noFill/>
              </a:ln>
              <a:solidFill>
                <a:srgbClr val="FFFFFF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GB" sz="3600" dirty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Familiar to Java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Simple </a:t>
            </a:r>
            <a:r>
              <a:rPr lang="en-GB" sz="3600" dirty="0" smtClean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DSL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GB" sz="3600" dirty="0" smtClean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Simple deployment: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GB" sz="3200" dirty="0" smtClean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No packaging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GB" sz="3200" dirty="0" smtClean="0">
                <a:ln>
                  <a:noFill/>
                </a:ln>
                <a:solidFill>
                  <a:srgbClr val="FFFFFF"/>
                </a:solidFill>
                <a:latin typeface="DS Eraser Cyr" panose="04000500000000000000" pitchFamily="82" charset="0"/>
              </a:rPr>
              <a:t>No restart</a:t>
            </a:r>
          </a:p>
        </p:txBody>
      </p:sp>
    </p:spTree>
    <p:extLst>
      <p:ext uri="{BB962C8B-B14F-4D97-AF65-F5344CB8AC3E}">
        <p14:creationId xmlns:p14="http://schemas.microsoft.com/office/powerpoint/2010/main" val="351559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course you know DSL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73" y="1297486"/>
            <a:ext cx="5784255" cy="35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87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anyway…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60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anyway…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533897"/>
            <a:ext cx="6334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40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anyway…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533897"/>
            <a:ext cx="6334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990950"/>
            <a:ext cx="6276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53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257175"/>
            <a:ext cx="62388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0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1" y="1424"/>
            <a:ext cx="8347018" cy="514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23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Range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965463" y="2499806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inus 2"/>
          <p:cNvSpPr/>
          <p:nvPr/>
        </p:nvSpPr>
        <p:spPr>
          <a:xfrm>
            <a:off x="323528" y="2499333"/>
            <a:ext cx="8496944" cy="576064"/>
          </a:xfrm>
          <a:prstGeom prst="mathMin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5"/>
          <p:cNvSpPr/>
          <p:nvPr/>
        </p:nvSpPr>
        <p:spPr>
          <a:xfrm>
            <a:off x="7596336" y="2499333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3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Range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965463" y="2499806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inus 2"/>
          <p:cNvSpPr/>
          <p:nvPr/>
        </p:nvSpPr>
        <p:spPr>
          <a:xfrm>
            <a:off x="323528" y="2499333"/>
            <a:ext cx="8496944" cy="576064"/>
          </a:xfrm>
          <a:prstGeom prst="mathMin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5"/>
          <p:cNvSpPr/>
          <p:nvPr/>
        </p:nvSpPr>
        <p:spPr>
          <a:xfrm>
            <a:off x="7596336" y="2499333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/>
          <p:cNvSpPr/>
          <p:nvPr/>
        </p:nvSpPr>
        <p:spPr>
          <a:xfrm>
            <a:off x="611560" y="3527915"/>
            <a:ext cx="1584176" cy="648072"/>
          </a:xfrm>
          <a:prstGeom prst="wedgeRectCallout">
            <a:avLst>
              <a:gd name="adj1" fmla="val -9211"/>
              <a:gd name="adj2" fmla="val -11742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helpers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49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Range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965463" y="2499806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inus 2"/>
          <p:cNvSpPr/>
          <p:nvPr/>
        </p:nvSpPr>
        <p:spPr>
          <a:xfrm>
            <a:off x="323528" y="2499333"/>
            <a:ext cx="8496944" cy="576064"/>
          </a:xfrm>
          <a:prstGeom prst="mathMin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5"/>
          <p:cNvSpPr/>
          <p:nvPr/>
        </p:nvSpPr>
        <p:spPr>
          <a:xfrm>
            <a:off x="7596336" y="2499333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/>
          <p:cNvSpPr/>
          <p:nvPr/>
        </p:nvSpPr>
        <p:spPr>
          <a:xfrm>
            <a:off x="611560" y="3527915"/>
            <a:ext cx="1584176" cy="648072"/>
          </a:xfrm>
          <a:prstGeom prst="wedgeRectCallout">
            <a:avLst>
              <a:gd name="adj1" fmla="val -9211"/>
              <a:gd name="adj2" fmla="val -11742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helpers</a:t>
            </a:r>
            <a:endParaRPr lang="en-GB" dirty="0"/>
          </a:p>
        </p:txBody>
      </p:sp>
      <p:sp>
        <p:nvSpPr>
          <p:cNvPr id="8" name="Rectangular Callout 7"/>
          <p:cNvSpPr/>
          <p:nvPr/>
        </p:nvSpPr>
        <p:spPr>
          <a:xfrm>
            <a:off x="6372200" y="3527915"/>
            <a:ext cx="2304256" cy="648072"/>
          </a:xfrm>
          <a:prstGeom prst="wedgeRectCallout">
            <a:avLst>
              <a:gd name="adj1" fmla="val 16865"/>
              <a:gd name="adj2" fmla="val -124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Totally new language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92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9" y="1563638"/>
            <a:ext cx="8356179" cy="335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Frog?</a:t>
            </a:r>
            <a:endParaRPr lang="en-GB" dirty="0"/>
          </a:p>
        </p:txBody>
      </p:sp>
      <p:pic>
        <p:nvPicPr>
          <p:cNvPr id="11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7614"/>
            <a:ext cx="2740804" cy="22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Range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965463" y="2499806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inus 2"/>
          <p:cNvSpPr/>
          <p:nvPr/>
        </p:nvSpPr>
        <p:spPr>
          <a:xfrm>
            <a:off x="323528" y="2499333"/>
            <a:ext cx="8496944" cy="576064"/>
          </a:xfrm>
          <a:prstGeom prst="mathMin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5"/>
          <p:cNvSpPr/>
          <p:nvPr/>
        </p:nvSpPr>
        <p:spPr>
          <a:xfrm>
            <a:off x="7596336" y="2499333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/>
          <p:cNvSpPr/>
          <p:nvPr/>
        </p:nvSpPr>
        <p:spPr>
          <a:xfrm>
            <a:off x="611560" y="3527915"/>
            <a:ext cx="1584176" cy="648072"/>
          </a:xfrm>
          <a:prstGeom prst="wedgeRectCallout">
            <a:avLst>
              <a:gd name="adj1" fmla="val -9211"/>
              <a:gd name="adj2" fmla="val -11742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helpers</a:t>
            </a:r>
            <a:endParaRPr lang="en-GB" dirty="0"/>
          </a:p>
        </p:txBody>
      </p:sp>
      <p:sp>
        <p:nvSpPr>
          <p:cNvPr id="8" name="Rectangular Callout 7"/>
          <p:cNvSpPr/>
          <p:nvPr/>
        </p:nvSpPr>
        <p:spPr>
          <a:xfrm>
            <a:off x="6372200" y="3527915"/>
            <a:ext cx="2304256" cy="648072"/>
          </a:xfrm>
          <a:prstGeom prst="wedgeRectCallout">
            <a:avLst>
              <a:gd name="adj1" fmla="val 16865"/>
              <a:gd name="adj2" fmla="val -124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Totally new language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54" y="3248447"/>
            <a:ext cx="2646040" cy="188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5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14313"/>
            <a:ext cx="42576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05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Range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965463" y="2499806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inus 2"/>
          <p:cNvSpPr/>
          <p:nvPr/>
        </p:nvSpPr>
        <p:spPr>
          <a:xfrm>
            <a:off x="323528" y="2499333"/>
            <a:ext cx="8496944" cy="576064"/>
          </a:xfrm>
          <a:prstGeom prst="mathMin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5"/>
          <p:cNvSpPr/>
          <p:nvPr/>
        </p:nvSpPr>
        <p:spPr>
          <a:xfrm>
            <a:off x="7596336" y="2499333"/>
            <a:ext cx="576000" cy="57600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ular Callout 6"/>
          <p:cNvSpPr/>
          <p:nvPr/>
        </p:nvSpPr>
        <p:spPr>
          <a:xfrm>
            <a:off x="611560" y="3527915"/>
            <a:ext cx="1584176" cy="648072"/>
          </a:xfrm>
          <a:prstGeom prst="wedgeRectCallout">
            <a:avLst>
              <a:gd name="adj1" fmla="val -9211"/>
              <a:gd name="adj2" fmla="val -11742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helpers</a:t>
            </a:r>
            <a:endParaRPr lang="en-GB" dirty="0"/>
          </a:p>
        </p:txBody>
      </p:sp>
      <p:sp>
        <p:nvSpPr>
          <p:cNvPr id="8" name="Rectangular Callout 7"/>
          <p:cNvSpPr/>
          <p:nvPr/>
        </p:nvSpPr>
        <p:spPr>
          <a:xfrm>
            <a:off x="6372200" y="3527915"/>
            <a:ext cx="2304256" cy="648072"/>
          </a:xfrm>
          <a:prstGeom prst="wedgeRectCallout">
            <a:avLst>
              <a:gd name="adj1" fmla="val 16865"/>
              <a:gd name="adj2" fmla="val -124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Totally new language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54" y="3248447"/>
            <a:ext cx="2646040" cy="188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75" y="3420052"/>
            <a:ext cx="863797" cy="8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ImportCustomizer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809750"/>
            <a:ext cx="81422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31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1975"/>
            <a:ext cx="1734330" cy="1734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4515" y="1385701"/>
            <a:ext cx="20569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  <a:latin typeface="a dripping marker" panose="02000508000000020004" pitchFamily="2" charset="0"/>
              </a:rPr>
              <a:t>&lt;3</a:t>
            </a:r>
            <a:endParaRPr lang="en-GB" sz="16600" dirty="0">
              <a:solidFill>
                <a:srgbClr val="FF0000"/>
              </a:solidFill>
              <a:latin typeface="a dripping marker" panose="02000508000000020004" pitchFamily="2" charset="0"/>
            </a:endParaRPr>
          </a:p>
        </p:txBody>
      </p:sp>
      <p:sp>
        <p:nvSpPr>
          <p:cNvPr id="4" name="AutoShape 2" descr="data:image/jpeg;base64,/9j/4AAQSkZJRgABAQAAAQABAAD/2wCEAAkGBhAQERUUERQWEBUWFBUWFBQYFBkYFxgXGBQVFRgWFxQYGyYeFxojGRUVHy8gIycpLCwsFSAxNTAqNSYrLSkBCQoKDgwOGg8PGiklHyQsLCosKywvLCwvLDAvLyosKS8pKSwtKiwtLSwsNCwsLCwqLC0vLCwsMCktLCwsKSwsLf/AABEIASYAqwMBIgACEQEDEQH/xAAbAAEAAwEBAQEAAAAAAAAAAAAABQYHBAMCAf/EAEsQAAEDAgEIBgUHCgQGAwAAAAEAAgMEEQYFEiExQVFhcQcygZGhsRMiQnKyNENTksHR0hQVM1JigpOiwvAjc4PiFmOUo+HxJCVE/8QAGgEBAAIDAQAAAAAAAAAAAAAAAAQFAQIDBv/EADYRAAEDAgIHBgUDBQEAAAAAAAEAAgMEESExBRITQVFxkRSBscHR8CIyUmGhI0JiMzRDcvEk/9oADAMBAAIRAxEAPwDcURERERERERERERERERERERERcOUcpehdFndSR/oydziCWnlcEdo3LuVY6QT/APFb/mtt9V6nclVJlgjedbo2uPMtF/FRmS3mdGdwBUp8NoGyjeSD795LqREUlRURERERERERERERERERERERERERERERERERFy5SyiynjdJIbADtJ2AcSsOcGi5yWzWlxAGaqHSLXgmOIHVd7u31W/1d6tWQYiymhadYiZf6oKzmjjfX1gzvbdnP3Bg1gcA0ADsWqAKooHGaaSfccB76K30g0QQx0+8Yn31X6iIrhUyIiIiIiIiIiIiIiIiIiIiIiIiIiIiIijctZeipWXebuPVYOs77hxWj3tY0ucbBbsY6Rwa0XJXVXV0cLC+Rwa0bfsA2ngsyxDiF9W+/VY3qM+073Hw8/HLOXJap+dIbAdVg6rR9p4qy4PwobiecW2xsPg9w8h27l56aokr37GLBu8+vkF6OGnj0fHtpsXbh5DzKk8G5A/J4894tJIBcbWt2N57T2blY0XlUVTI250jgxo2uIA7yr6KJkEYY3ILz8sr55C92ZXqigW4qbK7MpY3VDtrupGObyL+GnYpelbJa8haSdjQQ0cATpPPRyCyyZsnyY/fd19EfC+P58Ptv6eq90RF1XFERERERERERERERERERERERV3FuJfyZuZHplcNH7A/WPHcP7PKaZsLC9+QXWGF8zwxmZX7iXFjKUZjLPlI1bG8Xfd5LO6ioknfnPJke48yTsAA8AF5+s9217nHmSSfEkrR8LYVbTND5AHTEcwwHY3jvPdo1+avNpKS2TR+PUr09odGRXzcep9AuHDGCwy0tQLu1tj1hvF288NQ47LbJK1oJcQ0AXJJsAN5JXxV1bImOe85rWi5P96ysyxDiWSrdbSyMH1Wfa7efLxNrJLDo+PVaMTu4/cqpiim0jJrOOA37h9h75qwZax+BdtMM7/mOGj91u3me4rmyVheescJax7w3WAT6xHAew3+9Gtd2FMICMCWcXfraw6mbiRtd5c9VuWkNNLUfqVJw3N3d63mqoqb9OlGO92/u98l40lHHE0MjaGNGoDz4nivZEVuAALBU5JJuUREWVhERERERERERERERERERERfE0oa0uOoAk8gLlY9X1rppHSP1uN+W4cgLDsWuZQhL4pGjW5j2jmWkLG153TTnfA3divR6Ea343b8Fc8AZFDiZ3i9jmx8/ad42HaryorC0IbSQgbWB3a71j4lSqtqKERQNA4XPeqmumMs7idxsOQVAx/lcvlEDT6rLF3F5Fx3NI+sVy4GyWJqgucLiIB1v2ibN7rE9gUbiFxNVPf6V/gbDwspro9rQyZ8Z0ekaLc2XNu4uPYvPMeJq68mV/DJeieww0BEeer45+a0FERetXkEREREREREREREREREREREREREREREWYYwyOaeoJA9SQlzeB9pvYTfkQtPXDlnJLKqIxv0bWu2tdsI/vUSoNdS9oisMxiFPoKrs0tzkcD7+yjsEVwkpWt2xksPfdvgR3KfWb5CrH5PqjHN6rXWa/d+zIN4+wlaQCtdHzbSINPzNwIW2kYNnMXD5XYgrNccZPMdSX29WQBw5gAOHkf3lAwTuY4Oac1zSCDuIWqYiyKKqEs0Bw9Zh3O3HgdR/8LK5oXMcWuBa5psQdYIVBpKndDNrjI4jmvQaMqRPCGHMYHluWr5Byy2qhDxodqe39V23s2hSKzDB2UjDUtF/VkIY4c+qeYdbvK09egoKntEVzmMCvO6Qpezy2GRxCIiKeoCIiIiIiIiIiIiIiIiIiIiIi56rKEMX6SRkfvOA8ygF1gm2a6EUVFielebRvMp3Mje/xa0hSUUmcL2I4EWPcslpGYWA4OyKi8RYeZVst1ZG9R+7gd7SuDCeU5Gk0tQM2SMepf2mbgdtth2jkVZlH5UyS2bNcDmSsN45Nx3He07RxUOSC0m2jz3jiPXgp0c4Mexk+XcfpPpxCkFSukLJbbMnAsb5j+Oglp7LEdo3K5sJsL6DbSNenmqrj6fOZFAwFz3vzg0aTYAjVxJ/lK56QDXU7r93Pcumji5tS23fy3qqYXpDLVRAey8PPAM9bzAHatXUFhXDopWXdYyvtnHcNjQfM7TyCnVpo2mMEXxZnFb6SqWzy/DkMERF5zztY0udoA3Ak9gGkngFZKsXoigKnEk40x0czxvdZh+rpd4KNh6RmB2bNA+O2g2NyObSGldRC85BcTPGMz4q4oubJ+UoqhmfE4Pbw1g7iDpB4FdK5kWwK6gg4hERFhZRERERVnLmOoYCWRj0zxoOmzAdxdtPAd6syqmV+j+KVxfE8wucSSLZzbnSbC4I08V1i1L/ABrjNtNX9NVebE1ZVyNZ6URB7g0BpzGi5tpd1rdqt2S8CU0XrS3qH7S7q393b23VZqOjyrb1THJycQe5wt4r8jyPlaAWYJWjc2UEfVzreCmO1XCzHAKAzWabyMJWkxQtYLNAaBqAFh3BfazgV+WW7Jj/AKTXf0lfv56yx+rL/wBOPwKP2c8QpXam/Sei0ZFnP56yyfZl/wCnH4E/OGWnbJh/pNH9CdnPEJ2pv0notFK5KXJjGPdIfXkdredYGxrR7LeA7blUUU+Wn7ZR++xv2hfYw3laTryOHvVDvJpK1NM0kFzhgthVPAIa04rQnOA16Fxz5apmdeaNvN7b911To+jmd36WdvYHP+IhSVJ0c0zeu98nC4aO4C/impGM3fhNpKcmW5lSjMV0r3ZsTnTO/VYxzu29rAcSVLRuJFyC3gbX8CQufJ+TIoG5sTAwbbazxJOk9q6lydq/tXZut+78IoTFGHWVURIAErQSx20205pO0HwvdTa86idsbHPcbBoLieAFyjXFpuFl7Q5pDslkmHcsupZmvBOaSBI3e3bo3jWP/JWvgrEWxmR1mjS91gOLjYDvK2yNlgBuAHcpdWBcFQaEmxG5fSIihKwRERERERERRmV8R09L+kd62xjdLz2bOZspNY/l3J1RDK704N3OJz9j+Id9mxd4IxIbEqNUSujbdoWt00jnNBc3MJF829yOBI0X/vSvVZpRdINVGAHhkttrgQ7tINj3KRj6TD7UA7JPvYtjTSbgtW1cRGJV6RUtvSXHthf2OafuX0ekuL6F/wBZq02EnBb9pi4q5IqQ/pMHswHtkA8mlcc3STOepFG3mXO8rLYU8nBamriG9aGiyyoxxWv+cDPdY0eJBK98P4rrGyan1bTrbpcRxaQDm8tXmtjSvAvgtRWMJtYrTEXjSVBkYHFjoyfZcAHDnYlKusjiaXyODGjWSbD/AN8FGtjZS7i117Kh45xOHA08RuL/AOK4atHsA89fK29dGUMuVVdeOijc2M6HTH1bjg49Ucru5LryDgSKEh8xEzxqFvUaeAPWPE9yksa2P4n58FEkc6X4Y8t59FHYHwu7OFRMLAaYmnWf2yNg3d+5XpEXGSQvNyu8UYjbqhERFzXVERERERERF8SxNcCHAOB1gi4PYV9rkyplJlPE6V97NGoaySbADmSFkAk4LBIAuVHVWC6KT5oMO9hLfAG3go6Xo3pz1ZJW9rT/AEqPoMemSoHpz6GGxs1ovp2Z7usRr1W2aLK3QZepX9WaM8M9oPcTdSHbaPeVEbsJdw8FWHdGbNk7vqD8SDozb9Of4Y/ErmyVrtRB5G6+1r2iTit+zRcPFU6Po1h9qWQ8g0eYK64ej6jbr9I/m+3wgKxvla3WQOZsuKfENJH1p4xwzwT3DSm1ldvKzsYW5gLzpsL0cfVgZzcM497rqSZGGiwAA3AWHcoWPGtE54YJdftFrg3tcQLeSm2uBFxpB1Fc36/7r966MLP2W7l+rilyPC9+e9gkdsz7uDfdadDewLtRagkZLcgHNfgC/URYWURERERERERFFZbxHBSD/EN3EXaxulx48BxKyAXGwWrnBouVKr8c4DXoWfjFddWyiKmDYb31aSANZc8jR2DapqmwOx3rVUslS7aC4hvnfx7F2MWp85XFs2v8gv8AfJWFlXGTYPaTuDgT3L5yhQMnjdHILtcLHfvBB3ggHsXhT5ApY+pDG223MbfvIuu9cjYHBdgCRZyzPKuAqmIkxf47dltD+1p19l1XaimfGbSNcw7nNLfArbl8vjDhYgEbiLhSm1bhmLqE+iaflNlh44L69I7ee9bDLkCld1oIj/pt87Lw/wCFKL6CPuXTtbeC49hfuIWRnTrX60X0DTwH3LX48OUbdUEX1GnzC7YaZjOo1rPdaB5IasbgthQneVk1Fhirl6sLwN7hmDvda/YrphnC1TTEF9QWt2xM9Zp7XDR2Ac1akUd9Q54spEdKxhvjdERFHUtERV7EmX/QviZCc+YyNBjGm7Te4cNl9Ftui+q62a0uNgtHvDBcqwoiLVboiIiIszxVhyqE8kma6ZrnFwc0ZxA2NLRpFhYbtC0xF1ikMZuFxmhEosVicNRJC8OaXRvGojQQrJRdIdSzRI1kw32zXd40eC0SWnY8Wc0OG4gHzUfPhijfrgj7G5vw2Ug1DH/M1RRSyM+Ryg6fpJgPXikbyLXDxI8l3xY8ona3ubzjd9gK/JsCULtTXMPCR3kSVyydHFMdUkre1p/pWn6B4hdP/SOB99ylGYvoj8+0c7jzC9m4koz8/F9cfeq4/o0ZsncObAfIhebujM7Kjvi/3rGpD9RTXqPpHvvVq/P9J9PF/Eb96fn+k+ni/iN+9VI9Gb/p2/wz+JB0Zv8Ap2/wz+NNSH6k2k/0flWs4jox/wDoi/iN+9eTsV0Q+fZ2G/kq43oz31HdF/vXqzo0j9qZ55NA87pqQ/UU16j6R771MPxrQj52/Jjz/SuWTpBoxq9I7kz8RC84+jqlGt0rv3mjyau2HBVC35rO95zj4Xssfojis/8AoPAKKn6S4h1Inn3nNb5XXmzF9fP8npdG8hzh9Y5rVZW09HT+zDDxsxp7yuapxjRR65Q47mAu8QLeKyC0/KxCHj55LdFFsyPlOo/T1AgbtbHbO5erb4ipnI+G6el0sbd51yO0uPbs7FA1nSTGNEUTnnYXENHcLk+C5m1OVq3qj8nYdtjGLe8bvPYtiyQjGwHRaB8QPw3ceqtOVcvRQEM/SSuIDIm9Yk6r/qjifFSTb2069qg8P4TipTnk+llOt52X15o2c9anVHfqjBqlM1ji7oiIi0XRERERERERc9Zk+KYWkYH7iRpHJ2sdijJMLt+anqIeDZnOb3Pv5qbRbB5GS0LGuzCrrsg1zepXOPB8TT4ryOT8rjVUQu5sA8mKzottoeA6BabEbiepVVMOWR7cDv790L4P56/5PgraiztfsOixsf5HqqeW5b3xD6n2hfJpctn52Nv1PwK5Is7X+I6LGw/k7qqUcg5Xd1qlreT3D4WBfBwPWSfpaontkd5kK8Is7dwyt0WOzMOdz3qlQ9GcftzOPusDfEkqSp8A0bdYfJ7zz5NsrGi1M0h3rYU8Q/auOjyRTw/o4mMO8NF/ra12Ii5kk5rsABkiIiwsoiIiIo7ENY+Gmkew2c1oINgfaA1HmpFQ+Lfkc3uj4mrjUEiJxHA+C704BlYDxHiqP/xtW/SD+Gz7lp7dSxNbY3UFUaImkk19dxOWZ5q40zDHHqajQM8hbgv1ERXqoEREREREREREREREREREREREREReFXWxxNzpHZrd+n7OS848rQuvZ40M9IdlmAkZ2nZcFaF7QbEi63DHEXANl1ovOCdr2hzDnNcAQRtB1Fei3ButSLYFFD4t+Rze6PiaphQ+Lfkc3uj4mrhU/wBF/I+C7039Zn+w8VlS2xursWJrbG6gqTQn+Tu81ead/wAff5KmZdx1JFI+KKMNLHFpc7Te20NFvEqvT4trH65iODQ1vkLrQpcN0z5XSvjD3utfOuRoAHV1bNy7oqVjBZrWtG4NA8lKko6mVxLpbDdbh+FFjraWJoDYrm2N+O/isqjxLVg3E7+11/A3VhyFjx+cGVNiCbekAtb3gNFuItZWnKuQ4ahha9ovbQ8AZzTsIP2LJJGFpIOsEg9hsVXTiooHgh9wfeIVlAabSDHAsAI94FbRK0lpDTmkg2OuxtoNlmb8ZV7SQZLEEgj0bNY0H2VfMNVBkpIXHScwA/u+r9ioOMqH0VW+2p9pB+9r/mDlN0lJJsWTRuI5HjkoOi449s+GRoPMcMCr7hrKZqKZj3G7tLX+8Da9hquLHtUoqP0c12mSI7bSN+F39CvCsaKbbQNcc9/cq2uh2M7mjLMd6qmNcvzUzo2wuzSQ4u9Vp2tA1g/tLjwliCrqajNkfnMDHOcMxo3AaQL63DuUXjypz6sj9RjW9ul5+JS3RxSaJZOLWDs9Y+bVUCaSWv1A46oOVzbBXJhii0frlo1iM7C+KncS4g/I2NcGekLiQNNgCBfTt/8ASpVXjisfqc2IbmtHm65Wg5TyVFUtDZRnNDg61yNIBGsadpSlyPTxfo4mN4hov36yp9TT1Er/AIZNVv5996rqappoY/ij1nffL838FmBxHV/TyfW+xd1DjarjIznCVu1rgPiAv5rSZKdjhZzQ4biAR3FZvjTIzKeYejGa17c7N2Ag2IHDSD2qsqaaopW7VshPX1KtaWqp6t2ydEB09ArtBWsr6V/ozm57HsN9JY4ttY79d+IXzXZA9LLn59tEbXC3WY0vL2E31Ozm/VVZ6OagiWVmwsDu1rrf1K/K2pXNqoQ94x3911T1TXUkxjjOG7vsubJtIYomRk5xY0Nva17C17LpRFPaA0ABV7nFxJKKHxb8jm90fE1TCh8W/I5vdHxNXGp/ov5HwXem/rM/2HisqW2N1BYmtolmDGFztAa0uJ4AXKpNCm207vNXmnBfZjn5L5rK2OFudI4MbvJ8BvPBV2r6QqduhjXycbBo8dPgqVlnLElVIXvOjTmt2NbuH2narXkbALMwOqC4uIBzAbAX2E6yeVl17dPUvLKYAAbyuXYKelYH1JJJ3BfB6Sd0H/d/2KmTy573O1ZznOtzJP2rThgyh+i/nf8AiWZ1jA2R4GgB7gOQcQFA0iypaG7dwPC3/ArDRr6ZxdsGkZXv/wBK0/CHyOH3T8blD9ItDeOOUey4tPJ2keI/mUxhD5HD7p+Ny6cu0Pp6eSPaWnN94aW+ICu3RbWjDP4jwwVE2bY1pf8AyPS+KzTDdd6GqjdqGdmu5O9U9179i1klYotJq8uf/W+mv6zog398+ofG57FW6JqAxj2u3fF6+StNL0xe+Nzd/wAPp5rP8qVfpZpJP1nuI5X0eFlpOD6L0VJHfQXAvP72kfy5qzXJ1GZpWRj23BvIE6T2C57FsTGAAAaABYDgFnRDC975jy64lY0zIGRshbz6YBfSgsoYzpITbOMjhrDBf+a4b4qFx5l5wd+TxnNFryEazfUzlbSd9wobDGGTVklzsyNtgSNZOvNGwaNvEKTUV8hl2FOLnj74KJTaPjEO3qDYcPfFTknSQ32YCebwPJpVfxJiL8sLDmejzA4dbOvcjgLaldocEUTRpjL+Je77CAqvjfJENO6IQszM5rydJN7FttZO8qJWR1ghJleNXDAc+XmplFJRGYCFhDscTy5+S++jv5Q//KPxsWhrPOjv5Q//ACj8bFoasNE/245lV+l/7k8giIitFUoofF3yOb3R8TVMKDxpIG0cnHMA7Xt+y6j1RtC/kfBSKUXnZ/sPFZetaxA0mkmtr9E/4dPgsnhZnOaBtIHebLaHMBFiLg6COCo9Ds1mSDjYeKvtMv1HxHgSfBYqDYrZaGsZNG17DdrhcfceI1LO8u4NmheTE0yx6xmi7mjc5o06N48FE05qIzZnpWE6w3PaT2BR6WaSge5r2HHy4KTVQx6QY1zHjDz4rVMp5Xhpm50rg3cPadwDdqySplznucNGc5x7yT9qnMm4Qqqh2dIHRtOt8l848mnSe2wX5lzCsscxbBFI9gDbOzS6/qi+kDXe63rXz1LQ8ss0ZcVpQsp6VxYH3cRjwwV1wh8jh90/G5TCisLwOZSxNe0tcAbgixHrO2KVXoqYWhYDwHgvNVJvM8jifFZLiSh9DVSt1DOzm8nesO69uxfEuVXGmZBsbI9/eBmjvL+8K148yJJK+OSJjpDYscGi50G7To5uVU/4fq/oJfqH7l5Spgkime1gNj4HFeupZ45oWOeRccTvGCnej3J2dK6UjQwZrfedr7m3+stAUXhvJf5NTsYRZx9Z/vO0nu0DsUovS0MGxhDTnmV5ivn287nDLIch7ussxk0itlvvYRy9G1WLo7rmejfFezs/PA3gtaNG+xb4hdWL8LuqbSRW9I0WLdWcNYsdhFzr3qiS5Pnid60ckZGo5rh3H7lRyCSjqjLq3BJ/KvojFW0gi1rEADp9lsD3hoJJAA1kmwHas5xvliKokYIjnBgcC7YSSNW/VrUfFQVtVYWlkG9xdmjtebKXr8Dvip84Xlmzm3awEgN0ggDWdNtPBd6iomq4i1jLNzJPkuFNTQUcodJJd2QA+/FfPR38of8A5R+Ni0NUbAuS54p3mSN8YMZALmkC+ew208iryp+i2ltOARvKrtLODqgkG+ARERWaq1+ErPMa4jbORFEc5jDdzhqc7Vo3gXOnbfgrnl7JZqYXRhxYTpBBIBI2OA1tP96lRsl4HqZXf4g9C0GxJsSbfqtGvmdHNU+kjO+0MbcDv8vsrrRjadl5pXYjd5/deWDckmeoa63qRkPceI0tHMkX5ArT1y5NybHTxhkYsB3k7STtK6lLoaXs0eqcziVDr6vtMusMhgEREU1QURERERERERERERERERERERERERERERERERERERERERERERERERERERERERERERERERERERERERER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AQERUUERQWEBUWFBUWFBQYFBkYFxgXGBQVFRgWFxQYGyYeFxojGRUVHy8gIycpLCwsFSAxNTAqNSYrLSkBCQoKDgwOGg8PGiklHyQsLCosKywvLCwvLDAvLyosKS8pKSwtKiwtLSwsNCwsLCwqLC0vLCwsMCktLCwsKSwsLf/AABEIASYAqwMBIgACEQEDEQH/xAAbAAEAAwEBAQEAAAAAAAAAAAAABQYHBAMCAf/EAEsQAAEDAgEIBgUHCgQGAwAAAAEAAgMEEQYFEiExQVFhcQcygZGhsRMiQnKyNENTksHR0hQVM1JigpOiwvAjc4PiFmOUo+HxJCVE/8QAGgEBAAIDAQAAAAAAAAAAAAAAAAQFAQIDBv/EADYRAAEDAgIHBgUDBQEAAAAAAAEAAgMEESExBRITQVFxkRSBscHR8CIyUmGhI0JiMzRDcvEk/9oADAMBAAIRAxEAPwDcURERERERERERERERERERERERcOUcpehdFndSR/oydziCWnlcEdo3LuVY6QT/APFb/mtt9V6nclVJlgjedbo2uPMtF/FRmS3mdGdwBUp8NoGyjeSD795LqREUlRURERERERERERERERERERERERERERERERERFy5SyiynjdJIbADtJ2AcSsOcGi5yWzWlxAGaqHSLXgmOIHVd7u31W/1d6tWQYiymhadYiZf6oKzmjjfX1gzvbdnP3Bg1gcA0ADsWqAKooHGaaSfccB76K30g0QQx0+8Yn31X6iIrhUyIiIiIiIiIiIiIiIiIiIiIiIiIiIiIijctZeipWXebuPVYOs77hxWj3tY0ucbBbsY6Rwa0XJXVXV0cLC+Rwa0bfsA2ngsyxDiF9W+/VY3qM+073Hw8/HLOXJap+dIbAdVg6rR9p4qy4PwobiecW2xsPg9w8h27l56aokr37GLBu8+vkF6OGnj0fHtpsXbh5DzKk8G5A/J4894tJIBcbWt2N57T2blY0XlUVTI250jgxo2uIA7yr6KJkEYY3ILz8sr55C92ZXqigW4qbK7MpY3VDtrupGObyL+GnYpelbJa8haSdjQQ0cATpPPRyCyyZsnyY/fd19EfC+P58Ptv6eq90RF1XFERERERERERERERERERERERV3FuJfyZuZHplcNH7A/WPHcP7PKaZsLC9+QXWGF8zwxmZX7iXFjKUZjLPlI1bG8Xfd5LO6ioknfnPJke48yTsAA8AF5+s9217nHmSSfEkrR8LYVbTND5AHTEcwwHY3jvPdo1+avNpKS2TR+PUr09odGRXzcep9AuHDGCwy0tQLu1tj1hvF288NQ47LbJK1oJcQ0AXJJsAN5JXxV1bImOe85rWi5P96ysyxDiWSrdbSyMH1Wfa7efLxNrJLDo+PVaMTu4/cqpiim0jJrOOA37h9h75qwZax+BdtMM7/mOGj91u3me4rmyVheescJax7w3WAT6xHAew3+9Gtd2FMICMCWcXfraw6mbiRtd5c9VuWkNNLUfqVJw3N3d63mqoqb9OlGO92/u98l40lHHE0MjaGNGoDz4nivZEVuAALBU5JJuUREWVhERERERERERERERERERERfE0oa0uOoAk8gLlY9X1rppHSP1uN+W4cgLDsWuZQhL4pGjW5j2jmWkLG153TTnfA3divR6Ea343b8Fc8AZFDiZ3i9jmx8/ad42HaryorC0IbSQgbWB3a71j4lSqtqKERQNA4XPeqmumMs7idxsOQVAx/lcvlEDT6rLF3F5Fx3NI+sVy4GyWJqgucLiIB1v2ibN7rE9gUbiFxNVPf6V/gbDwspro9rQyZ8Z0ekaLc2XNu4uPYvPMeJq68mV/DJeieww0BEeer45+a0FERetXkEREREREREREREREREREREREREREREWYYwyOaeoJA9SQlzeB9pvYTfkQtPXDlnJLKqIxv0bWu2tdsI/vUSoNdS9oisMxiFPoKrs0tzkcD7+yjsEVwkpWt2xksPfdvgR3KfWb5CrH5PqjHN6rXWa/d+zIN4+wlaQCtdHzbSINPzNwIW2kYNnMXD5XYgrNccZPMdSX29WQBw5gAOHkf3lAwTuY4Oac1zSCDuIWqYiyKKqEs0Bw9Zh3O3HgdR/8LK5oXMcWuBa5psQdYIVBpKndDNrjI4jmvQaMqRPCGHMYHluWr5Byy2qhDxodqe39V23s2hSKzDB2UjDUtF/VkIY4c+qeYdbvK09egoKntEVzmMCvO6Qpezy2GRxCIiKeoCIiIiIiIiIiIiIiIiIiIiIi56rKEMX6SRkfvOA8ygF1gm2a6EUVFielebRvMp3Mje/xa0hSUUmcL2I4EWPcslpGYWA4OyKi8RYeZVst1ZG9R+7gd7SuDCeU5Gk0tQM2SMepf2mbgdtth2jkVZlH5UyS2bNcDmSsN45Nx3He07RxUOSC0m2jz3jiPXgp0c4Mexk+XcfpPpxCkFSukLJbbMnAsb5j+Oglp7LEdo3K5sJsL6DbSNenmqrj6fOZFAwFz3vzg0aTYAjVxJ/lK56QDXU7r93Pcumji5tS23fy3qqYXpDLVRAey8PPAM9bzAHatXUFhXDopWXdYyvtnHcNjQfM7TyCnVpo2mMEXxZnFb6SqWzy/DkMERF5zztY0udoA3Ak9gGkngFZKsXoigKnEk40x0czxvdZh+rpd4KNh6RmB2bNA+O2g2NyObSGldRC85BcTPGMz4q4oubJ+UoqhmfE4Pbw1g7iDpB4FdK5kWwK6gg4hERFhZRERERVnLmOoYCWRj0zxoOmzAdxdtPAd6syqmV+j+KVxfE8wucSSLZzbnSbC4I08V1i1L/ABrjNtNX9NVebE1ZVyNZ6URB7g0BpzGi5tpd1rdqt2S8CU0XrS3qH7S7q393b23VZqOjyrb1THJycQe5wt4r8jyPlaAWYJWjc2UEfVzreCmO1XCzHAKAzWabyMJWkxQtYLNAaBqAFh3BfazgV+WW7Jj/AKTXf0lfv56yx+rL/wBOPwKP2c8QpXam/Sei0ZFnP56yyfZl/wCnH4E/OGWnbJh/pNH9CdnPEJ2pv0notFK5KXJjGPdIfXkdredYGxrR7LeA7blUUU+Wn7ZR++xv2hfYw3laTryOHvVDvJpK1NM0kFzhgthVPAIa04rQnOA16Fxz5apmdeaNvN7b911To+jmd36WdvYHP+IhSVJ0c0zeu98nC4aO4C/impGM3fhNpKcmW5lSjMV0r3ZsTnTO/VYxzu29rAcSVLRuJFyC3gbX8CQufJ+TIoG5sTAwbbazxJOk9q6lydq/tXZut+78IoTFGHWVURIAErQSx20205pO0HwvdTa86idsbHPcbBoLieAFyjXFpuFl7Q5pDslkmHcsupZmvBOaSBI3e3bo3jWP/JWvgrEWxmR1mjS91gOLjYDvK2yNlgBuAHcpdWBcFQaEmxG5fSIihKwRERERERERRmV8R09L+kd62xjdLz2bOZspNY/l3J1RDK704N3OJz9j+Id9mxd4IxIbEqNUSujbdoWt00jnNBc3MJF829yOBI0X/vSvVZpRdINVGAHhkttrgQ7tINj3KRj6TD7UA7JPvYtjTSbgtW1cRGJV6RUtvSXHthf2OafuX0ekuL6F/wBZq02EnBb9pi4q5IqQ/pMHswHtkA8mlcc3STOepFG3mXO8rLYU8nBamriG9aGiyyoxxWv+cDPdY0eJBK98P4rrGyan1bTrbpcRxaQDm8tXmtjSvAvgtRWMJtYrTEXjSVBkYHFjoyfZcAHDnYlKusjiaXyODGjWSbD/AN8FGtjZS7i117Kh45xOHA08RuL/AOK4atHsA89fK29dGUMuVVdeOijc2M6HTH1bjg49Ucru5LryDgSKEh8xEzxqFvUaeAPWPE9yksa2P4n58FEkc6X4Y8t59FHYHwu7OFRMLAaYmnWf2yNg3d+5XpEXGSQvNyu8UYjbqhERFzXVERERERERF8SxNcCHAOB1gi4PYV9rkyplJlPE6V97NGoaySbADmSFkAk4LBIAuVHVWC6KT5oMO9hLfAG3go6Xo3pz1ZJW9rT/AEqPoMemSoHpz6GGxs1ovp2Z7usRr1W2aLK3QZepX9WaM8M9oPcTdSHbaPeVEbsJdw8FWHdGbNk7vqD8SDozb9Of4Y/ErmyVrtRB5G6+1r2iTit+zRcPFU6Po1h9qWQ8g0eYK64ej6jbr9I/m+3wgKxvla3WQOZsuKfENJH1p4xwzwT3DSm1ldvKzsYW5gLzpsL0cfVgZzcM497rqSZGGiwAA3AWHcoWPGtE54YJdftFrg3tcQLeSm2uBFxpB1Fc36/7r966MLP2W7l+rilyPC9+e9gkdsz7uDfdadDewLtRagkZLcgHNfgC/URYWURERERERERFFZbxHBSD/EN3EXaxulx48BxKyAXGwWrnBouVKr8c4DXoWfjFddWyiKmDYb31aSANZc8jR2DapqmwOx3rVUslS7aC4hvnfx7F2MWp85XFs2v8gv8AfJWFlXGTYPaTuDgT3L5yhQMnjdHILtcLHfvBB3ggHsXhT5ApY+pDG223MbfvIuu9cjYHBdgCRZyzPKuAqmIkxf47dltD+1p19l1XaimfGbSNcw7nNLfArbl8vjDhYgEbiLhSm1bhmLqE+iaflNlh44L69I7ee9bDLkCld1oIj/pt87Lw/wCFKL6CPuXTtbeC49hfuIWRnTrX60X0DTwH3LX48OUbdUEX1GnzC7YaZjOo1rPdaB5IasbgthQneVk1Fhirl6sLwN7hmDvda/YrphnC1TTEF9QWt2xM9Zp7XDR2Ac1akUd9Q54spEdKxhvjdERFHUtERV7EmX/QviZCc+YyNBjGm7Te4cNl9Ftui+q62a0uNgtHvDBcqwoiLVboiIiIszxVhyqE8kma6ZrnFwc0ZxA2NLRpFhYbtC0xF1ikMZuFxmhEosVicNRJC8OaXRvGojQQrJRdIdSzRI1kw32zXd40eC0SWnY8Wc0OG4gHzUfPhijfrgj7G5vw2Ug1DH/M1RRSyM+Ryg6fpJgPXikbyLXDxI8l3xY8ona3ubzjd9gK/JsCULtTXMPCR3kSVyydHFMdUkre1p/pWn6B4hdP/SOB99ylGYvoj8+0c7jzC9m4koz8/F9cfeq4/o0ZsncObAfIhebujM7Kjvi/3rGpD9RTXqPpHvvVq/P9J9PF/Eb96fn+k+ni/iN+9VI9Gb/p2/wz+JB0Zv8Ap2/wz+NNSH6k2k/0flWs4jox/wDoi/iN+9eTsV0Q+fZ2G/kq43oz31HdF/vXqzo0j9qZ55NA87pqQ/UU16j6R771MPxrQj52/Jjz/SuWTpBoxq9I7kz8RC84+jqlGt0rv3mjyau2HBVC35rO95zj4Xssfojis/8AoPAKKn6S4h1Inn3nNb5XXmzF9fP8npdG8hzh9Y5rVZW09HT+zDDxsxp7yuapxjRR65Q47mAu8QLeKyC0/KxCHj55LdFFsyPlOo/T1AgbtbHbO5erb4ipnI+G6el0sbd51yO0uPbs7FA1nSTGNEUTnnYXENHcLk+C5m1OVq3qj8nYdtjGLe8bvPYtiyQjGwHRaB8QPw3ceqtOVcvRQEM/SSuIDIm9Yk6r/qjifFSTb2069qg8P4TipTnk+llOt52X15o2c9anVHfqjBqlM1ji7oiIi0XRERERERERc9Zk+KYWkYH7iRpHJ2sdijJMLt+anqIeDZnOb3Pv5qbRbB5GS0LGuzCrrsg1zepXOPB8TT4ryOT8rjVUQu5sA8mKzottoeA6BabEbiepVVMOWR7cDv790L4P56/5PgraiztfsOixsf5HqqeW5b3xD6n2hfJpctn52Nv1PwK5Is7X+I6LGw/k7qqUcg5Xd1qlreT3D4WBfBwPWSfpaontkd5kK8Is7dwyt0WOzMOdz3qlQ9GcftzOPusDfEkqSp8A0bdYfJ7zz5NsrGi1M0h3rYU8Q/auOjyRTw/o4mMO8NF/ra12Ii5kk5rsABkiIiwsoiIiIo7ENY+Gmkew2c1oINgfaA1HmpFQ+Lfkc3uj4mrjUEiJxHA+C704BlYDxHiqP/xtW/SD+Gz7lp7dSxNbY3UFUaImkk19dxOWZ5q40zDHHqajQM8hbgv1ERXqoEREREREREREREREREREREREREReFXWxxNzpHZrd+n7OS848rQuvZ40M9IdlmAkZ2nZcFaF7QbEi63DHEXANl1ovOCdr2hzDnNcAQRtB1Fei3ButSLYFFD4t+Rze6PiaphQ+Lfkc3uj4mrhU/wBF/I+C7039Zn+w8VlS2xursWJrbG6gqTQn+Tu81ead/wAff5KmZdx1JFI+KKMNLHFpc7Te20NFvEqvT4trH65iODQ1vkLrQpcN0z5XSvjD3utfOuRoAHV1bNy7oqVjBZrWtG4NA8lKko6mVxLpbDdbh+FFjraWJoDYrm2N+O/isqjxLVg3E7+11/A3VhyFjx+cGVNiCbekAtb3gNFuItZWnKuQ4ahha9ovbQ8AZzTsIP2LJJGFpIOsEg9hsVXTiooHgh9wfeIVlAabSDHAsAI94FbRK0lpDTmkg2OuxtoNlmb8ZV7SQZLEEgj0bNY0H2VfMNVBkpIXHScwA/u+r9ioOMqH0VW+2p9pB+9r/mDlN0lJJsWTRuI5HjkoOi449s+GRoPMcMCr7hrKZqKZj3G7tLX+8Da9hquLHtUoqP0c12mSI7bSN+F39CvCsaKbbQNcc9/cq2uh2M7mjLMd6qmNcvzUzo2wuzSQ4u9Vp2tA1g/tLjwliCrqajNkfnMDHOcMxo3AaQL63DuUXjypz6sj9RjW9ul5+JS3RxSaJZOLWDs9Y+bVUCaSWv1A46oOVzbBXJhii0frlo1iM7C+KncS4g/I2NcGekLiQNNgCBfTt/8ASpVXjisfqc2IbmtHm65Wg5TyVFUtDZRnNDg61yNIBGsadpSlyPTxfo4mN4hov36yp9TT1Er/AIZNVv5996rqappoY/ij1nffL838FmBxHV/TyfW+xd1DjarjIznCVu1rgPiAv5rSZKdjhZzQ4biAR3FZvjTIzKeYejGa17c7N2Ag2IHDSD2qsqaaopW7VshPX1KtaWqp6t2ydEB09ArtBWsr6V/ozm57HsN9JY4ttY79d+IXzXZA9LLn59tEbXC3WY0vL2E31Ozm/VVZ6OagiWVmwsDu1rrf1K/K2pXNqoQ94x3911T1TXUkxjjOG7vsubJtIYomRk5xY0Nva17C17LpRFPaA0ABV7nFxJKKHxb8jm90fE1TCh8W/I5vdHxNXGp/ov5HwXem/rM/2HisqW2N1BYmtolmDGFztAa0uJ4AXKpNCm207vNXmnBfZjn5L5rK2OFudI4MbvJ8BvPBV2r6QqduhjXycbBo8dPgqVlnLElVIXvOjTmt2NbuH2narXkbALMwOqC4uIBzAbAX2E6yeVl17dPUvLKYAAbyuXYKelYH1JJJ3BfB6Sd0H/d/2KmTy573O1ZznOtzJP2rThgyh+i/nf8AiWZ1jA2R4GgB7gOQcQFA0iypaG7dwPC3/ArDRr6ZxdsGkZXv/wBK0/CHyOH3T8blD9ItDeOOUey4tPJ2keI/mUxhD5HD7p+Ny6cu0Pp6eSPaWnN94aW+ICu3RbWjDP4jwwVE2bY1pf8AyPS+KzTDdd6GqjdqGdmu5O9U9179i1klYotJq8uf/W+mv6zog398+ofG57FW6JqAxj2u3fF6+StNL0xe+Nzd/wAPp5rP8qVfpZpJP1nuI5X0eFlpOD6L0VJHfQXAvP72kfy5qzXJ1GZpWRj23BvIE6T2C57FsTGAAAaABYDgFnRDC975jy64lY0zIGRshbz6YBfSgsoYzpITbOMjhrDBf+a4b4qFx5l5wd+TxnNFryEazfUzlbSd9wobDGGTVklzsyNtgSNZOvNGwaNvEKTUV8hl2FOLnj74KJTaPjEO3qDYcPfFTknSQ32YCebwPJpVfxJiL8sLDmejzA4dbOvcjgLaldocEUTRpjL+Je77CAqvjfJENO6IQszM5rydJN7FttZO8qJWR1ghJleNXDAc+XmplFJRGYCFhDscTy5+S++jv5Q//KPxsWhrPOjv5Q//ACj8bFoasNE/245lV+l/7k8giIitFUoofF3yOb3R8TVMKDxpIG0cnHMA7Xt+y6j1RtC/kfBSKUXnZ/sPFZetaxA0mkmtr9E/4dPgsnhZnOaBtIHebLaHMBFiLg6COCo9Ds1mSDjYeKvtMv1HxHgSfBYqDYrZaGsZNG17DdrhcfceI1LO8u4NmheTE0yx6xmi7mjc5o06N48FE05qIzZnpWE6w3PaT2BR6WaSge5r2HHy4KTVQx6QY1zHjDz4rVMp5Xhpm50rg3cPadwDdqySplznucNGc5x7yT9qnMm4Qqqh2dIHRtOt8l848mnSe2wX5lzCsscxbBFI9gDbOzS6/qi+kDXe63rXz1LQ8ss0ZcVpQsp6VxYH3cRjwwV1wh8jh90/G5TCisLwOZSxNe0tcAbgixHrO2KVXoqYWhYDwHgvNVJvM8jifFZLiSh9DVSt1DOzm8nesO69uxfEuVXGmZBsbI9/eBmjvL+8K148yJJK+OSJjpDYscGi50G7To5uVU/4fq/oJfqH7l5Spgkime1gNj4HFeupZ45oWOeRccTvGCnej3J2dK6UjQwZrfedr7m3+stAUXhvJf5NTsYRZx9Z/vO0nu0DsUovS0MGxhDTnmV5ivn287nDLIch7ussxk0itlvvYRy9G1WLo7rmejfFezs/PA3gtaNG+xb4hdWL8LuqbSRW9I0WLdWcNYsdhFzr3qiS5Pnid60ckZGo5rh3H7lRyCSjqjLq3BJ/KvojFW0gi1rEADp9lsD3hoJJAA1kmwHas5xvliKokYIjnBgcC7YSSNW/VrUfFQVtVYWlkG9xdmjtebKXr8Dvip84Xlmzm3awEgN0ggDWdNtPBd6iomq4i1jLNzJPkuFNTQUcodJJd2QA+/FfPR38of8A5R+Ni0NUbAuS54p3mSN8YMZALmkC+ew208iryp+i2ltOARvKrtLODqgkG+ARERWaq1+ErPMa4jbORFEc5jDdzhqc7Vo3gXOnbfgrnl7JZqYXRhxYTpBBIBI2OA1tP96lRsl4HqZXf4g9C0GxJsSbfqtGvmdHNU+kjO+0MbcDv8vsrrRjadl5pXYjd5/deWDckmeoa63qRkPceI0tHMkX5ArT1y5NybHTxhkYsB3k7STtK6lLoaXs0eqcziVDr6vtMusMhgEREU1QURERERERERERERERERERERERERERERERERERERERERERERERERERERERERERERERERERERERERER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5115"/>
            <a:ext cx="28575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24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5819" y="241017"/>
            <a:ext cx="2448272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Parse groovy scripts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1415819" y="1058098"/>
            <a:ext cx="2448272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 closure objects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415819" y="1875179"/>
            <a:ext cx="2448272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Cast to SAM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279910" y="1875179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Find SAMs in </a:t>
            </a:r>
            <a:r>
              <a:rPr lang="en-US" dirty="0" err="1" smtClean="0"/>
              <a:t>classpath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275856" y="2692260"/>
            <a:ext cx="24482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SAMs map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3275856" y="3509341"/>
            <a:ext cx="2448272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Cast to Closure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3275856" y="4326422"/>
            <a:ext cx="2448272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Execute</a:t>
            </a:r>
            <a:endParaRPr lang="en-GB" dirty="0"/>
          </a:p>
        </p:txBody>
      </p:sp>
      <p:cxnSp>
        <p:nvCxnSpPr>
          <p:cNvPr id="10" name="Straight Arrow Connector 9"/>
          <p:cNvCxnSpPr>
            <a:stCxn id="2" idx="2"/>
            <a:endCxn id="3" idx="0"/>
          </p:cNvCxnSpPr>
          <p:nvPr/>
        </p:nvCxnSpPr>
        <p:spPr>
          <a:xfrm>
            <a:off x="2639955" y="817081"/>
            <a:ext cx="0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4" idx="0"/>
          </p:cNvCxnSpPr>
          <p:nvPr/>
        </p:nvCxnSpPr>
        <p:spPr>
          <a:xfrm>
            <a:off x="2639955" y="1634162"/>
            <a:ext cx="0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6" idx="0"/>
          </p:cNvCxnSpPr>
          <p:nvPr/>
        </p:nvCxnSpPr>
        <p:spPr>
          <a:xfrm>
            <a:off x="2639955" y="2451243"/>
            <a:ext cx="1860037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499992" y="2451243"/>
            <a:ext cx="2004054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>
            <a:off x="4499992" y="3268324"/>
            <a:ext cx="0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  <a:endCxn id="8" idx="0"/>
          </p:cNvCxnSpPr>
          <p:nvPr/>
        </p:nvCxnSpPr>
        <p:spPr>
          <a:xfrm>
            <a:off x="4499992" y="4085405"/>
            <a:ext cx="0" cy="24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9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GB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18" y="1347614"/>
            <a:ext cx="6080965" cy="328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2123378"/>
            <a:ext cx="2156157" cy="1312468"/>
          </a:xfrm>
          <a:prstGeom prst="rect">
            <a:avLst/>
          </a:prstGeom>
          <a:noFill/>
        </p:spPr>
        <p:txBody>
          <a:bodyPr wrap="square" lIns="82964" tIns="41482" rIns="82964" bIns="41482" rtlCol="0">
            <a:spAutoFit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Show me the code!</a:t>
            </a:r>
            <a:endParaRPr lang="en-GB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6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Listeners – Named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5" y="1135959"/>
            <a:ext cx="6677031" cy="388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3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Notify Listeners, Analyze Response</a:t>
            </a:r>
            <a:endParaRPr lang="en-GB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7654"/>
            <a:ext cx="891394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04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API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13" y="1059583"/>
            <a:ext cx="41465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70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9" y="1563638"/>
            <a:ext cx="8356179" cy="335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Frog?</a:t>
            </a:r>
            <a:endParaRPr lang="en-GB" dirty="0"/>
          </a:p>
        </p:txBody>
      </p:sp>
      <p:pic>
        <p:nvPicPr>
          <p:cNvPr id="10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7614"/>
            <a:ext cx="2740804" cy="22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1520" y="3795887"/>
            <a:ext cx="1666528" cy="1256721"/>
            <a:chOff x="457200" y="5176878"/>
            <a:chExt cx="1188239" cy="949003"/>
          </a:xfrm>
        </p:grpSpPr>
        <p:sp>
          <p:nvSpPr>
            <p:cNvPr id="8" name="Rectangle 7"/>
            <p:cNvSpPr/>
            <p:nvPr/>
          </p:nvSpPr>
          <p:spPr>
            <a:xfrm>
              <a:off x="457200" y="5176878"/>
              <a:ext cx="1162472" cy="916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utura" panose="020B08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13" y="5211479"/>
              <a:ext cx="1182626" cy="91440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515">
            <a:off x="6082914" y="3557733"/>
            <a:ext cx="2939730" cy="7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6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5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600" dirty="0" err="1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Papi</a:t>
            </a: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 contract</a:t>
            </a:r>
          </a:p>
        </p:txBody>
      </p:sp>
    </p:spTree>
    <p:extLst>
      <p:ext uri="{BB962C8B-B14F-4D97-AF65-F5344CB8AC3E}">
        <p14:creationId xmlns:p14="http://schemas.microsoft.com/office/powerpoint/2010/main" val="227562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600" dirty="0" err="1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Papi</a:t>
            </a: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 contract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Maintain backwards compatibility at all costs</a:t>
            </a:r>
          </a:p>
        </p:txBody>
      </p:sp>
    </p:spTree>
    <p:extLst>
      <p:ext uri="{BB962C8B-B14F-4D97-AF65-F5344CB8AC3E}">
        <p14:creationId xmlns:p14="http://schemas.microsoft.com/office/powerpoint/2010/main" val="55698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600" dirty="0" err="1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Papi</a:t>
            </a: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 contract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Maintain backwards compatibility at all costs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US" sz="28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Breaking API might crash the server!</a:t>
            </a:r>
            <a:endParaRPr lang="en-GB" sz="2800" dirty="0" smtClean="0">
              <a:ln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0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600" dirty="0" err="1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Papi</a:t>
            </a: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 contract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Maintain backwards compatibility at all costs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US" sz="28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Breaking API might crash the server!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Start small</a:t>
            </a:r>
            <a:endParaRPr lang="en-GB" sz="3200" dirty="0" smtClean="0">
              <a:ln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3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Maintain backwards compatibility at all costs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US" sz="28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Breaking API might crash the server!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Start small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Listen to users</a:t>
            </a:r>
            <a:endParaRPr lang="en-GB" sz="3200" dirty="0" smtClean="0">
              <a:ln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8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compatibility at all costs</a:t>
            </a:r>
          </a:p>
          <a:p>
            <a:pPr lvl="1">
              <a:buFont typeface="DS Eraser Cyr" panose="04000500000000000000" pitchFamily="82" charset="0"/>
              <a:buChar char="–"/>
            </a:pPr>
            <a:r>
              <a:rPr lang="en-US" sz="28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Breaking API might crash the server!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Start small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Listen to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Fluent API is your friend</a:t>
            </a:r>
            <a:endParaRPr lang="en-GB" sz="3200" dirty="0" smtClean="0">
              <a:ln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5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Public API Design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9526"/>
            <a:ext cx="8507287" cy="3394472"/>
          </a:xfrm>
        </p:spPr>
        <p:txBody>
          <a:bodyPr>
            <a:normAutofit fontScale="92500"/>
          </a:bodyPr>
          <a:lstStyle/>
          <a:p>
            <a:pPr lvl="1">
              <a:buFont typeface="DS Eraser Cyr" panose="04000500000000000000" pitchFamily="82" charset="0"/>
              <a:buChar char="–"/>
            </a:pPr>
            <a:r>
              <a:rPr lang="en-US" sz="28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Breaking API might crash the server!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Start small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Listen to users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Fluent API is your friend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Strong Java Types, compatibility</a:t>
            </a:r>
            <a:endParaRPr lang="en-GB" sz="3200" dirty="0" smtClean="0">
              <a:ln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7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GB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18" y="1347614"/>
            <a:ext cx="6080965" cy="328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2123378"/>
            <a:ext cx="2156157" cy="1312468"/>
          </a:xfrm>
          <a:prstGeom prst="rect">
            <a:avLst/>
          </a:prstGeom>
          <a:noFill/>
        </p:spPr>
        <p:txBody>
          <a:bodyPr wrap="square" lIns="82964" tIns="41482" rIns="82964" bIns="41482" rtlCol="0">
            <a:spAutoFit/>
          </a:bodyPr>
          <a:lstStyle/>
          <a:p>
            <a:r>
              <a:rPr lang="en-US" sz="4000" dirty="0">
                <a:latin typeface="Impact" panose="020B0806030902050204" pitchFamily="34" charset="0"/>
              </a:rPr>
              <a:t>Show me the code!</a:t>
            </a:r>
            <a:endParaRPr lang="en-GB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1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257175"/>
            <a:ext cx="62388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15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4.googleusercontent.com/-BrhcQ4CL9hY/U8kXjTTM9UI/AAAAAAAD0L0/yoT3AjYSBf4/w1535-h617-no/IMG_8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9" y="1563638"/>
            <a:ext cx="8356179" cy="335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Frog?</a:t>
            </a:r>
            <a:endParaRPr lang="en-GB" dirty="0"/>
          </a:p>
        </p:txBody>
      </p:sp>
      <p:pic>
        <p:nvPicPr>
          <p:cNvPr id="10" name="Picture 6" descr="https://fbcdn-sphotos-e-a.akamaihd.net/hphotos-ak-prn1/16811_305871812856614_3085468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7614"/>
            <a:ext cx="2740804" cy="22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1520" y="3795887"/>
            <a:ext cx="1666528" cy="1256721"/>
            <a:chOff x="457200" y="5176878"/>
            <a:chExt cx="1188239" cy="949003"/>
          </a:xfrm>
        </p:grpSpPr>
        <p:sp>
          <p:nvSpPr>
            <p:cNvPr id="8" name="Rectangle 7"/>
            <p:cNvSpPr/>
            <p:nvPr/>
          </p:nvSpPr>
          <p:spPr>
            <a:xfrm>
              <a:off x="457200" y="5176878"/>
              <a:ext cx="1162472" cy="916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utura" panose="020B08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13" y="5211479"/>
              <a:ext cx="1182626" cy="914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7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2" y="515904"/>
            <a:ext cx="8088636" cy="411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4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2" y="711955"/>
            <a:ext cx="6375177" cy="371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11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n't try too hard | Grammar G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191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their server!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55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7" y="1035747"/>
            <a:ext cx="5688806" cy="37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Plugin Dependencies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7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Plugin Dependencies</a:t>
            </a:r>
            <a:endParaRPr lang="en-GB" dirty="0"/>
          </a:p>
        </p:txBody>
      </p:sp>
      <p:pic>
        <p:nvPicPr>
          <p:cNvPr id="4" name="Picture 2" descr="D:\SkyDrive\Pictures\memes\animated\flam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7439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79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The conflict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2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The conflict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9526"/>
            <a:ext cx="8507287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rgbClr val="92D050"/>
                </a:solidFill>
                <a:latin typeface="DS Eraser Cyr" panose="04000500000000000000" pitchFamily="82" charset="0"/>
              </a:rPr>
              <a:t>Need to access Artifactory jars (PAPI)</a:t>
            </a:r>
          </a:p>
        </p:txBody>
      </p:sp>
    </p:spTree>
    <p:extLst>
      <p:ext uri="{BB962C8B-B14F-4D97-AF65-F5344CB8AC3E}">
        <p14:creationId xmlns:p14="http://schemas.microsoft.com/office/powerpoint/2010/main" val="7475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The conflict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9526"/>
            <a:ext cx="8507287" cy="3394472"/>
          </a:xfrm>
        </p:spPr>
        <p:txBody>
          <a:bodyPr>
            <a:normAutofit/>
          </a:bodyPr>
          <a:lstStyle/>
          <a:p>
            <a:pPr>
              <a:buFont typeface="DS Eraser Cyr" panose="04000500000000000000" pitchFamily="82" charset="0"/>
              <a:buChar char="–"/>
            </a:pPr>
            <a:r>
              <a:rPr lang="en-US" sz="3200" dirty="0" smtClean="0">
                <a:ln>
                  <a:noFill/>
                </a:ln>
                <a:solidFill>
                  <a:srgbClr val="92D050"/>
                </a:solidFill>
                <a:latin typeface="DS Eraser Cyr" panose="04000500000000000000" pitchFamily="82" charset="0"/>
              </a:rPr>
              <a:t>Need to access Artifactory jars (PAPI)</a:t>
            </a:r>
          </a:p>
          <a:p>
            <a:pPr>
              <a:buFont typeface="DS Eraser Cyr" panose="04000500000000000000" pitchFamily="82" charset="0"/>
              <a:buChar char="–"/>
            </a:pPr>
            <a:r>
              <a:rPr lang="en-US" dirty="0" smtClean="0">
                <a:ln>
                  <a:noFill/>
                </a:ln>
                <a:solidFill>
                  <a:srgbClr val="FF0000"/>
                </a:solidFill>
                <a:latin typeface="DS Eraser Cyr" panose="04000500000000000000" pitchFamily="82" charset="0"/>
              </a:rPr>
              <a:t>Need to be isolated from Artifactory jars (3</a:t>
            </a:r>
            <a:r>
              <a:rPr lang="en-US" baseline="30000" dirty="0" smtClean="0">
                <a:ln>
                  <a:noFill/>
                </a:ln>
                <a:solidFill>
                  <a:srgbClr val="FF0000"/>
                </a:solidFill>
                <a:latin typeface="DS Eraser Cyr" panose="04000500000000000000" pitchFamily="82" charset="0"/>
              </a:rPr>
              <a:t>rd</a:t>
            </a:r>
            <a:r>
              <a:rPr lang="en-US" dirty="0" smtClean="0">
                <a:ln>
                  <a:noFill/>
                </a:ln>
                <a:solidFill>
                  <a:srgbClr val="FF0000"/>
                </a:solidFill>
                <a:latin typeface="DS Eraser Cyr" panose="04000500000000000000" pitchFamily="82" charset="0"/>
              </a:rPr>
              <a:t> party)</a:t>
            </a:r>
            <a:endParaRPr lang="en-GB" sz="3200" dirty="0" smtClean="0">
              <a:ln>
                <a:noFill/>
              </a:ln>
              <a:solidFill>
                <a:srgbClr val="FF0000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linging.org/forum/yabbfiles/Attachments/Jackie-chan-m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7" y="564526"/>
            <a:ext cx="8045346" cy="40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8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rupal.osgibook.org/sites/osgibook.org/files/die_osgi_service_platform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20" y="508361"/>
            <a:ext cx="2826561" cy="412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6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Artifactory what?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86" y="1356553"/>
            <a:ext cx="6499429" cy="330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0300">
            <a:off x="5320726" y="1966844"/>
            <a:ext cx="3919640" cy="9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2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JBoss</a:t>
            </a:r>
            <a:r>
              <a:rPr lang="en-US" dirty="0" smtClean="0"/>
              <a:t> modules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151756"/>
            <a:ext cx="45529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64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JBoss</a:t>
            </a:r>
            <a:r>
              <a:rPr lang="en-US" dirty="0" smtClean="0"/>
              <a:t> modules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151756"/>
            <a:ext cx="45529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1" y="3219822"/>
            <a:ext cx="853355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6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We’ll do it ourselves!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0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2.sys-con.com/itsg/virtualcd/java/archives/0808/chaudhri/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3387"/>
            <a:ext cx="381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9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We’ll do it ourselves!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Pull up what’s common</a:t>
            </a:r>
          </a:p>
        </p:txBody>
      </p:sp>
    </p:spTree>
    <p:extLst>
      <p:ext uri="{BB962C8B-B14F-4D97-AF65-F5344CB8AC3E}">
        <p14:creationId xmlns:p14="http://schemas.microsoft.com/office/powerpoint/2010/main" val="317940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We’ll do it ourselves!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Pull up what’s common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isolate the rest</a:t>
            </a:r>
          </a:p>
        </p:txBody>
      </p:sp>
    </p:spTree>
    <p:extLst>
      <p:ext uri="{BB962C8B-B14F-4D97-AF65-F5344CB8AC3E}">
        <p14:creationId xmlns:p14="http://schemas.microsoft.com/office/powerpoint/2010/main" val="249486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ackboardmktg.com/wp-content/uploads/2011/11/blackboard-backgrounds-wallpapers.jpe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0"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We’ll do it ourselves!</a:t>
            </a:r>
            <a:endParaRPr lang="en-GB" dirty="0">
              <a:ln w="19050">
                <a:noFill/>
              </a:ln>
              <a:solidFill>
                <a:schemeClr val="bg1"/>
              </a:solidFill>
              <a:latin typeface="DS Eraser Cyr" panose="04000500000000000000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09526"/>
            <a:ext cx="8229600" cy="339447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Pull up what’s common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>
                <a:ln>
                  <a:noFill/>
                </a:ln>
                <a:solidFill>
                  <a:schemeClr val="bg1"/>
                </a:solidFill>
                <a:latin typeface="DS Eraser Cyr" panose="04000500000000000000" pitchFamily="82" charset="0"/>
              </a:rPr>
              <a:t> isolate the rest</a:t>
            </a:r>
          </a:p>
        </p:txBody>
      </p:sp>
      <p:pic>
        <p:nvPicPr>
          <p:cNvPr id="16386" name="Picture 2" descr="http://i.qkme.me/3vrbk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37" y="1491630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58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47688"/>
            <a:ext cx="7237413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20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81000"/>
            <a:ext cx="47148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42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SkyDrive\Pictures\memes\animated\no ide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228725"/>
            <a:ext cx="47625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2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Imagination is Limited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162050"/>
            <a:ext cx="84677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27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38" y="1122110"/>
            <a:ext cx="4309125" cy="382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07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DDAQIDASIAAhEBAxEB/8QAGwAAAQUBAQAAAAAAAAAAAAAAAwABAgQFBgf/xAA8EAABBAECBAQFAgQFAgcAAAABAAIDEQQhMQUSQVETImFxBhQygZFSoSMzQrEVYnLR4cHwBxYkQ1OSov/EABgBAAMBAQAAAAAAAAAAAAAAAAABAgME/8QAIxEBAQACAgMAAgIDAAAAAAAAAAECESExAxJBMlETIkJhcf/aAAwDAQACEQMRAD8A8wie/kHmd+VPnff1O/KhALY2ham4ALny7bTovEeJB5j+UQc3P9Tt71QD0RmHzan1U0xCXFxdzHXohvc4Guc/ZFI9QoPFtUyqDbLI02HuBGxBRZeL5cs735LfGe4AB91QCrqDr6/ZaY3SaBPmTSSHyuYy7A5rUDO/W3EfdPKdFWP1aLaTaVqGV3itp5/KJjSPGTzB58pvUqvjjzEnpqrGGC5z3E7BTlwcaWa54ypPM4Wb37oHO79R/Ks8TbWVfRzGuH4VRVOivaXO79R/Kjb/ANX7pJIJEuf0J/KQL/1O/KnHE+V/JDE+V/6WNJKvngHGmR87+EZjWb2Y0xpSic8SN85u+66WJ7uUEOO3dc2I3xTBssb4nA1T2Ef3XRwtuNtdlWITL319R+xUed9VzH8qe5vuoEff2TBFzq1JQnucNjopobyb2/dKkGXOr6j+UIyPv6z+UR23+6CpBOc6tCbQS94NFx/KI/6SgoBPe8iuc/lCL3Hdx/Km/ZDQA3uf0J/KG579+Y/lGcEItQSBc6/rekmdufq37pICeN/Kane0kn0Uof5TPZSpc1vLaThXI1pFZ5XAV0pCl8sljvsjO0cx3TdFApJoUoOFggonOK0CFJq0qTAQpDoaO6I40DarSPo1R/4WmMTQZXkk67oLz52hTcbJIQf/AHHHXTS10ScM7Vlh5Wurror2ICIST1WczVw9FqwbNb6hZeTpeK7xPV8J3/hgfhUlYnk8UFw6SEBC+6ePRZdoLc4B8Oz8Ve18txY1/VWrvZQ+HeFDiGWDIP4MZt3qegXoeM0Qhga0Na2qA6Ktrww3y6j4T+HMDhmI2aKCNmnbX3JU+N5wY93LK6mnTW1lji724/h25o7DqsPiWc5xJL9xsE7lJGsw5WMzNZlAsyIYJR/njBVVvw7FxKN3+H8sMoGkZPkcf+hWU/I5Wnn1/Sr/AAXP5Mhh53tcCC3XYqJnydxlYeXiz4eS+DJiMUrDTmOGypr1zjfCYfiHAaJw2HiDB/Cl0100B9CvK8zHlx55IpG1JGSx7a2IWzmymlZDk3RUKUddEqkF+3dBRn3RQVIQkJ2rRDRJNf6h7IaAG8+hUFN5NqCRGKgURMQgAncpJO+o+6SDEx23Cz27KRB7KWOP4DP9IUnDTQLmy7azpVnaCNtVIHngbZ2NWpSjy6mlCI6Fu56I+D6M0eUCh90OVw2uj6InL6FAkJNbJQwZDQ6Km9x6q1M6gVUebK3wiKA4irPUe4IQ4qdZ0JuyFKQjkcQNfVLGbbaaC49mgkrZmsR+Xr+yviQRRg9tlUZBO54a2CUk7UwqxJDO54b8vOA0a/wnf7LLKbaRYxjzYVncSa/cWptBJAaNToAnxoZflpf4Mo8wIBjd/srnCIDJxGBrmPA5rNtKePQs5djwTFZhYjYx9e7j3K2owOUdfsqOHHcmqvFprlvT1S7dMmorZUjWjfT+yynuL3WVpzs6F2ndUJTAHUJWF3bm1U02flyBmp6KjFxTkmAuuxS47L4YFHfssF0lusaKCteu/DPxPjzZsMGQ62hreRxOod1VD/xCbF/i4yIqaJmXd7kaLzrBy5IMiMxuOjgu3+IMo5GJg8xLnBht3LuujDLc5Y5sBQf/AN0iO3/4UTsqYq7r+/qguu9Qju3pBebO9qQFIBXr7ISJLVDuhoAbyCVBSfd6qKREkkkgAuvmPukk76j7pIUsQioWDT6Rsp0oQgeEwNNjlFE6IlaXoua9rivONEAbq49tt9VVuzvr2RDHJNKu82VYJ8nNehCquNohq0+6qvP91YyXhrS5xodltfCHw/FxguyeJMlbiA1GGOovK6cJtnebpQ4Jw6DKY6adoeLNA7LeihbAKhaxgGwa1ddg/CfBY4QzGOREG6hpfe/unl+EYDfg8QeCdg5gK6JjIqYOagyHRPa4klzdQtQcfnb9Oun6Qrc3wblAgwZePJ/qtpVST4W4swGoWyerXhVqHqxL/wAxTn6mi/QBKX4heYXufG2mtug0AuKozcI4jB/Mw5gB1DCbVWKJwy2MlhcAdKc0hK9DdWmfEGa6pG8Pk8L9QGy0cXixzGPkaHDlbrelLPk4Pl5TmmbOnaxp0ijprVfigZiY0rQbsak9Vx3babc5xTOys2VzGyOZGNy0qqzG4a1vKczJdNvZYf7rS4b4cWS9srQ5rnbHqF1kOFE+JpDWhvQVspx5Fm3DGDxIS1krpW9CQVlTNcA5vXZeg8TgZDEQwgBcRxBzfFcQK7pdCwLho8Qtc/Qt036rqeDumyn5ODPMXNDDJE0nQOHb3XKYJZbnOFNDqoHotpvEW4roJw6vDdyl3dtp75EnHKybvWx7pnbaIuS3lyJBuOax99VXkdWgXQ5aGasqu7RxpFeR/VeqCpJCQjYlDUnm3bqBNBADf9SinJtMkRJFJMUAJw8x23SSNWdEkGsQ14TK/SFNRiHLG0dgApLmrUlUlHLITSsSPawW5wb7mlRyOIY1EeJzV0aE5jb0W5FoAGAXVV0WdlZjINB5n9gq8/FHmIRwAtF6uKzySSSTZK2w8X7Rc/0nLK+d/mO50HZek8IkkxOGwxNJ5I2AAXS85w2+JlQMrd41XobeUxhtHQdQujCDD9tCPiMzWk26uhB0ViLiz2EklxB77LG5mltGylzAk3zEn1Wi910A465rtH+f9R2ViLj7uanPuuxXMPrlBO+1Wo8zq00CD3XaQ/EJA8jg6/ZNn8ajyMKQPayyKBobrjSXkKEjpWRuLTqNdToin7Ougcx2PzOI5qVKR0PyEkj5GNcL0vosqHNfNE1rDvVoGTwb5+Xmhnkjc7dod5SfZcWXem0vDLknZHI6Rr+bzGhfRdjg5wOCzlc76diVzY+HTEGmQtsb0VdhIgcGMe3y6ctqehsbiWU6QOA+4XJ5zbeV0GbMGO7h6w5Gl0b3u7qd8igcPAJe13QbFbrfgzjPF+FtkwjisbI6+WaUtcQNtKWPwrKbhzPmoGh1W9B8TPawAON1rrotcJLd1FvGnRcQ+Gsw/LnGZHzeC0TXKK5/RYnEuDcQ4fT8zHcyNxoSAhzfyEOT4olDW+c0eqtcI+KpMySbhz2l8E0RDmu1F9CFvfWsrJWM9xFafuhHbr9lJzrr07ochpvVZswjd6pnHTdOhv3QESO6ZJMUiK0xKQpMdUgg76j7pJnfUfdJNSj/AIzyNDWMLiBu5V5OI5M2hf4Y7NVJw5Xkb0VO6IOh++6qYYz4ndJ1ucRIXOrqSVAt1NdOimdG6jQ6AKLtSbulRIJJzQ01v1TIC9wRodxSCxoDa7fmob0uL4DpxJhI/pK6kSnXy0e60wXitBwJodlIkndVmSAa/snbKWk2R7KtqWL20CRQnSN5QSRZUfF/z77I2awa0olRe0O0B0/CGJbfQohIvPKdPwjZbEwHsjmdDIfIdu4VoPZjykESv6gB6yMgvaGyNNFu/qtXByIsmJj3NI1o30XP5cfrTC/BZ8hro7fhOaXf1OeSqELI2ZPi8g12C3cmVjouWm0NvZZU80LWOcKBHVc9aqXGZ23G1oqlj5OSGxNjbq5PxDN8WSozfsgQxmy9/mJ7ok+1N/0jEHNZIHbuZaHqDWoRp3hhJI6Ugb7n8rXFnlCs9ytX4WfyccxwTo626nussfZWeEu5OL4RH/yjdWhszARyvb0a4hAeQdrRst//AKiWib5z/dV0kGOgQib7qchPTZDQCKincEyRUk1pE/8AdJkgg76j7pJO+o+6SZueP8xw03TtI01/dQksyOve04dbiNietrRJ3AXpqbv90x1GgG97bhS9d7USW69PYICOlih16pEjsE/K3odFFAXuEScucw3qQQt75mgbda5WKR0UjXs+pp0WjzZLsduQWhzHfpGqe9KxumyMkH+tSGT91z3zh66V30T/ADnc9Ue1V7R0XzFmtKCm3IF3zD00XPDN1+r7qYzgD9Q3rdHsPaN4TjmB+ycTiyBt3JWEeIAdQEvn6b5dSn7D2je8YH6nXe6bCfIMt8UbqDmkrAOfLI2mivW1c4PxFuHkxmfzCQ093YpW7hzKbW+IZfEcYlj223UBzeyqNdl5LNSOUdLpd18rBnQ8p5XA7HosuXhXyjXxNgJs6EdFzXhvy5qGEtP0i+lKwGGtLBWtFwwkiwR30T5WKyJhoahTabnMwFtWmyPl2RRyMlPM4eaOvpPupcUkYw1Y5hsAshri+W+/QrTCWsfJlIvCQEWNUfhZB4th3eslgH0QQW4oa5wEkp2b0CPj5WXJKyaZ/mb9DGigFrpl7ba8juaRx7klQJAQTxOECp2Nc+9o9/uUP55sruSHDdZ2uRLQGLrUSdEWPGyX7xxtPbxQmfjzs1fE9o9rCWgCmJA3KR60h37KS0mXBNzDsoEpXSZ6OdykmJFlJAc4dHm9aKcHoNPXdM424n1SGmu/sVolLk16beyhWlqQFeYA10USKQD2aromSSQCXX8IgacWBrm6Fuq5GtQD1Xb4LCxsYB05R/ZVj2ePbPyeFsc9xGhtZWTixQOIeQXdhutji/EDCTDC8eI7/wDIWJWvMSST1PVLLR3QXyxdqxrWj/MbUvBLKHMPUcqlzecEFSFk76qUoOaBo+MPrqNCESOBpHOx4oUacdVG96N+qQi5zoN/S0zWjLEB05j21VQ+G5paS5ryeo8oC3/hz4eZng5GSB4LdKBo2r3EPhPEkscMynQzj6Y5nWx/oD0KVsiphlZuMbgvFOJYHL8qRPEXECFx1039l1uD8UcO4ixjXkwTE1yu/wB1wUsOVh5LoZoZI52/U1wII+46Ifg+S/AkDu4epslVjllHoGR8RcJxS8OyQ9zb8rdSuU4t8RvynOGLHyMr6jusZ8JJJELrPcoYjlsAR8p/0pTCC+TKokySW4lxJHfqpsHIR5qU2Y07jq1xB6bJ/lpWj+We2hVs9USJ5JtsXO79Tzp+FOQySksc/lB6N0CixkoDrYd+yIxrmi+V1+gTLkzW8tBuyeTLfAwthI8Q7lFZDI42Wlo7lZ8kUhnJ5S8A1WmyR+tGa+QAF73F3e1dxeMZOMQDLzM7FUacBTmlpQ5pGMbyghzj26Jk6Lx4c6MPj5WP9Op7Kt7rBjnmaQ5rzp+FsxzeLE17q5iP6dlNhypk+qbmUbtMpCRfqdkk1j9QSTDAJJNndO013pMkrIrSSJSQCSSSQBMZvPkRt7uC7GSduJE6UjUaAdyuW4RH4nEIh0BtavHZRUUe2vNSqXUOdM9zjJI4uNucbPqU1OLuVrbKWPG6SS7pg/ur4Lb0FV2Wdy018fiufN6VW49EOkJvsEQtY46t/Cm91p4GF8n3UbtdE8eM4kPDhCSq5guk+GI8PE8UzU6TdthVOG4j82fwYCG6alE4jwrO4dcnM2SJuhkj/p9+yN1X8WEvTUllbEyR2O0Rh+pA2KofNPcwxuaSCdHIWJmGcCN51VyRrmE8tURqCFnR0lPKMnDGPxSHxo2j+HMP5kX36j0XLZcJx53R8wcBs4f1DutqXPc1hiJDj1tZs0bsnHL42l0kRPOANm9CiWltQU4x31Ud05JGitR3Ov0UUkqQBYXO5qBIVxm22qjwrh8+e+QQAXG0us9T2TMdz+/UdQnyrGy8FOaYfZZ+MfOSa7q1myUyr1PVUGuppA3KSPJeYtSZPk1ok7aLLnxzRewadQrJJce5TlhI11TmVjHOTNmDRXeGuDXuBP1DQKM+MwBzmup3RuyHiE/NR9BzLTe45rLjeWukUkzjQUA6SVe6SAwUkk9GwO60IgfwkTZtIgjcJkAkkkkBp/D7bzS79LVc4wxsmbE3m/o1HZD+G2fzpPZqs8RaBkh4FEtpO8YtMMdq1NY3kYBQ7Jk4aTsExBG4WDt0W5ViE8lnv2VdHB01QeK5g578PJErCR0Ndl1+BxOF8BfCQXuGodqD7jquHY0vcGtBLnGgB1V98Odwh7JJIXsaReuoRTs26CbgULs1mZjgRNI/iQjYHu1U83IbAHMkBBGgPdWsPiTsmBsrwWA9Cs3juRFKGtBBeDeiis6xZ5P4/ONlb4ZkPh4i2WDZ7eV4HUFViAWi9T2pDLzFMC2wfRCaWbAIMqVrfpBtvsVWtaOXjk4LMtvmY5xBcdaWbqVUVs6vcGwjxDiWPiNomV1bqipRyPieHxPcyRptrmmiCmb1TB4Y3BjONjYolnY7mlLNGR1sCe/oud+JsTDgiyHjHMM0bwecH6uboR+Vl8M+N/iPhmIcXFzIfDLy8mSEOcXHqT1KyOJcTz+J5ByOIZBmkOpPKAL9gryylmoykyl2p5buaQm7A6ITRzHT8pSEm9bKNAwEBo6qD/LIMW26H3USSetK7JAxrSXSVXoqUrmh2hJHsgZY6BlbYLrJ0Oibh8YdOS7dmoSfJYoDfup8Pbcpd/l/Kub05s9W8NBRcdFIhQJCSSLLN8z/AP7JKBD7NCWvQtSTDHSSSVkSSSSASSSSA6D4f0xXdCXqWe+8gjUhopNwIVhX3eVCc3M8+qM7/Vv4ZyTA2t/tal4XMNP7pNaApO0baxdmlZ9t3GqLdt6lCkOlp2mwP+iES8jQymKVkjd2ODhXovQOGcSw8/EJmIfY8zHAWPded6A/8p45XxO5o3Fp9Cg67jJwWz4Zx8RgY3Uxi9lyrcLLD3snbT2HX1W1Fxc4LmDJPlLRThss/N4wzJyXyMNA/uoqLVJ0bo9wqb3B8x1oBWsvKD43EnUjRUYzzlu5PVPFNrU4TmhjJsWXzQyf0lDfw8OMnykolDDVHchUWg2QNS09OyaPJkhkLmE3aZ45SdpOaWmngtPYhMrw4hBkN5cmOzX1bEKrO2Jrv4Ly9nrum0/4Ghvd/wB2pOIHdDJ7WhGVQI5tD3V+KgwVoqI+oaq60nlGh90QePs0pBFHUHdVZGAa9FZLgTt+UCa+2iFZ8xWfy1RGlbI0Li51gUKoIMm3dFaOUNVRy0e0xITBwKa0mKJy2tJbbNNPqP8AsklUB3hBPU0NUlXBstJJJWRJJJIBJJJIDpOD+XAj03UC2pH3r5lYwBy4UYOp5Ruqw+p3q4pZ9R1eCJKMhpuicuAJ/uhvJcNdvQrJ02gyO0ITwm21uhyWDWtJ4DuOyGO/7DGlE6Da0SNhkdQoepKseBHE3mcbdWgQ006CfGjn4e13hh7Cwb+y5afF+XIJNA7ei6jDymtwGscdm9eqws8CfmaLSvFZWM9zRQLjdJQgl5LL+yryMkBprvL6qePleECHAAXuq0z9uVp7nQNcQBbtLVMEE+ynk5PikNjFDuUFpB1O3VGhvlIk0pNcQVEUdL+ycbm0jlHtsgPQqBjkaLINeigDrpuitmLSLGnWkKll7CuneqsMlLdND9k1QybjlPoVIwtF+GS4dhuhUlnSbpGyAUKPoFWe42QQpuBbo5rgVB/MQOvsg8rwE8W01ukHg0B2UiDyk/ZBY4c3qeqrFz5jcx7pw49So3v6JFXpiqvgkc9xDCQTaSk4HmPkh36lJAHOPFzPHJs4ga+pTjHi/R36pJJfSP8ALQ19H7lROPFf0dB1SSQIQx4v0fuU5x4gNG9R1KSSIPro4o2DGaA3+lVvCZy1y/ukkr8n4urw9n8GOvoCH4Ef6f3SSXPk6qr5LGgkAaaIeHEwyOtvXukkn8Y38miyNjR5RSaSNh3G/qkkm1/xanD4o3YzrbdAAaqlPExoJDaKSSnLtje2VlRsAFDe+qrGCMiuUV6JJKsOmWXZvAjr6fwSpeDH+n90klaTshj5q5dOyJ4TAR5d0kkivaBY2zopiJnKTy9kklNVuoOY0OIA6qxFEwNBA1rukkjI8bdxZaxpZqOqg+CME03p3SSUx0AZETA0ENonfVVWwx89culd0klo5sxTDHQHL17pvCZvy/ukkhjRAxtbJJJJG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eg;base64,/9j/4AAQSkZJRgABAQAAAQABAAD/2wBDAAkGBwgHBgkIBwgKCgkLDRYPDQwMDRsUFRAWIB0iIiAdHx8kKDQsJCYxJx8fLT0tMTU3Ojo6Iys/RD84QzQ5Ojf/2wBDAQoKCg0MDRoPDxo3JR8lNzc3Nzc3Nzc3Nzc3Nzc3Nzc3Nzc3Nzc3Nzc3Nzc3Nzc3Nzc3Nzc3Nzc3Nzc3Nzc3Nzf/wAARCADDAQIDASIAAhEBAxEB/8QAGwAAAQUBAQAAAAAAAAAAAAAAAwABAgQFBgf/xAA8EAABBAECBAQFAgQFAgcAAAABAAIDEQQhMQUSQVETImFxBhQygZFSoSMzQrEVYnLR4cHwBxYkQ1OSov/EABgBAAMBAQAAAAAAAAAAAAAAAAABAgME/8QAIxEBAQACAgMAAgIDAAAAAAAAAAECESExAxJBMlETIkJhcf/aAAwDAQACEQMRAD8A8wie/kHmd+VPnff1O/KhALY2ham4ALny7bTovEeJB5j+UQc3P9Tt71QD0RmHzan1U0xCXFxdzHXohvc4Guc/ZFI9QoPFtUyqDbLI02HuBGxBRZeL5cs735LfGe4AB91QCrqDr6/ZaY3SaBPmTSSHyuYy7A5rUDO/W3EfdPKdFWP1aLaTaVqGV3itp5/KJjSPGTzB58pvUqvjjzEnpqrGGC5z3E7BTlwcaWa54ypPM4Wb37oHO79R/Ks8TbWVfRzGuH4VRVOivaXO79R/Kjb/ANX7pJIJEuf0J/KQL/1O/KnHE+V/JDE+V/6WNJKvngHGmR87+EZjWb2Y0xpSic8SN85u+66WJ7uUEOO3dc2I3xTBssb4nA1T2Ef3XRwtuNtdlWITL319R+xUed9VzH8qe5vuoEff2TBFzq1JQnucNjopobyb2/dKkGXOr6j+UIyPv6z+UR23+6CpBOc6tCbQS94NFx/KI/6SgoBPe8iuc/lCL3Hdx/Km/ZDQA3uf0J/KG579+Y/lGcEItQSBc6/rekmdufq37pICeN/Kane0kn0Uof5TPZSpc1vLaThXI1pFZ5XAV0pCl8sljvsjO0cx3TdFApJoUoOFggonOK0CFJq0qTAQpDoaO6I40DarSPo1R/4WmMTQZXkk67oLz52hTcbJIQf/AHHHXTS10ScM7Vlh5Wurror2ICIST1WczVw9FqwbNb6hZeTpeK7xPV8J3/hgfhUlYnk8UFw6SEBC+6ePRZdoLc4B8Oz8Ve18txY1/VWrvZQ+HeFDiGWDIP4MZt3qegXoeM0Qhga0Na2qA6Ktrww3y6j4T+HMDhmI2aKCNmnbX3JU+N5wY93LK6mnTW1lji724/h25o7DqsPiWc5xJL9xsE7lJGsw5WMzNZlAsyIYJR/njBVVvw7FxKN3+H8sMoGkZPkcf+hWU/I5Wnn1/Sr/AAXP5Mhh53tcCC3XYqJnydxlYeXiz4eS+DJiMUrDTmOGypr1zjfCYfiHAaJw2HiDB/Cl0100B9CvK8zHlx55IpG1JGSx7a2IWzmymlZDk3RUKUddEqkF+3dBRn3RQVIQkJ2rRDRJNf6h7IaAG8+hUFN5NqCRGKgURMQgAncpJO+o+6SDEx23Cz27KRB7KWOP4DP9IUnDTQLmy7azpVnaCNtVIHngbZ2NWpSjy6mlCI6Fu56I+D6M0eUCh90OVw2uj6InL6FAkJNbJQwZDQ6Km9x6q1M6gVUebK3wiKA4irPUe4IQ4qdZ0JuyFKQjkcQNfVLGbbaaC49mgkrZmsR+Xr+yviQRRg9tlUZBO54a2CUk7UwqxJDO54b8vOA0a/wnf7LLKbaRYxjzYVncSa/cWptBJAaNToAnxoZflpf4Mo8wIBjd/srnCIDJxGBrmPA5rNtKePQs5djwTFZhYjYx9e7j3K2owOUdfsqOHHcmqvFprlvT1S7dMmorZUjWjfT+yynuL3WVpzs6F2ndUJTAHUJWF3bm1U02flyBmp6KjFxTkmAuuxS47L4YFHfssF0lusaKCteu/DPxPjzZsMGQ62hreRxOod1VD/xCbF/i4yIqaJmXd7kaLzrBy5IMiMxuOjgu3+IMo5GJg8xLnBht3LuujDLc5Y5sBQf/AN0iO3/4UTsqYq7r+/qguu9Qju3pBebO9qQFIBXr7ISJLVDuhoAbyCVBSfd6qKREkkkgAuvmPukk76j7pIUsQioWDT6Rsp0oQgeEwNNjlFE6IlaXoua9rivONEAbq49tt9VVuzvr2RDHJNKu82VYJ8nNehCquNohq0+6qvP91YyXhrS5xodltfCHw/FxguyeJMlbiA1GGOovK6cJtnebpQ4Jw6DKY6adoeLNA7LeihbAKhaxgGwa1ddg/CfBY4QzGOREG6hpfe/unl+EYDfg8QeCdg5gK6JjIqYOagyHRPa4klzdQtQcfnb9Oun6Qrc3wblAgwZePJ/qtpVST4W4swGoWyerXhVqHqxL/wAxTn6mi/QBKX4heYXufG2mtug0AuKozcI4jB/Mw5gB1DCbVWKJwy2MlhcAdKc0hK9DdWmfEGa6pG8Pk8L9QGy0cXixzGPkaHDlbrelLPk4Pl5TmmbOnaxp0ijprVfigZiY0rQbsak9Vx3babc5xTOys2VzGyOZGNy0qqzG4a1vKczJdNvZYf7rS4b4cWS9srQ5rnbHqF1kOFE+JpDWhvQVspx5Fm3DGDxIS1krpW9CQVlTNcA5vXZeg8TgZDEQwgBcRxBzfFcQK7pdCwLho8Qtc/Qt036rqeDumyn5ODPMXNDDJE0nQOHb3XKYJZbnOFNDqoHotpvEW4roJw6vDdyl3dtp75EnHKybvWx7pnbaIuS3lyJBuOax99VXkdWgXQ5aGasqu7RxpFeR/VeqCpJCQjYlDUnm3bqBNBADf9SinJtMkRJFJMUAJw8x23SSNWdEkGsQ14TK/SFNRiHLG0dgApLmrUlUlHLITSsSPawW5wb7mlRyOIY1EeJzV0aE5jb0W5FoAGAXVV0WdlZjINB5n9gq8/FHmIRwAtF6uKzySSSTZK2w8X7Rc/0nLK+d/mO50HZek8IkkxOGwxNJ5I2AAXS85w2+JlQMrd41XobeUxhtHQdQujCDD9tCPiMzWk26uhB0ViLiz2EklxB77LG5mltGylzAk3zEn1Wi910A465rtH+f9R2ViLj7uanPuuxXMPrlBO+1Wo8zq00CD3XaQ/EJA8jg6/ZNn8ajyMKQPayyKBobrjSXkKEjpWRuLTqNdToin7Ougcx2PzOI5qVKR0PyEkj5GNcL0vosqHNfNE1rDvVoGTwb5+Xmhnkjc7dod5SfZcWXem0vDLknZHI6Rr+bzGhfRdjg5wOCzlc76diVzY+HTEGmQtsb0VdhIgcGMe3y6ctqehsbiWU6QOA+4XJ5zbeV0GbMGO7h6w5Gl0b3u7qd8igcPAJe13QbFbrfgzjPF+FtkwjisbI6+WaUtcQNtKWPwrKbhzPmoGh1W9B8TPawAON1rrotcJLd1FvGnRcQ+Gsw/LnGZHzeC0TXKK5/RYnEuDcQ4fT8zHcyNxoSAhzfyEOT4olDW+c0eqtcI+KpMySbhz2l8E0RDmu1F9CFvfWsrJWM9xFafuhHbr9lJzrr07ochpvVZswjd6pnHTdOhv3QESO6ZJMUiK0xKQpMdUgg76j7pJnfUfdJNSj/AIzyNDWMLiBu5V5OI5M2hf4Y7NVJw5Xkb0VO6IOh++6qYYz4ndJ1ucRIXOrqSVAt1NdOimdG6jQ6AKLtSbulRIJJzQ01v1TIC9wRodxSCxoDa7fmob0uL4DpxJhI/pK6kSnXy0e60wXitBwJodlIkndVmSAa/snbKWk2R7KtqWL20CRQnSN5QSRZUfF/z77I2awa0olRe0O0B0/CGJbfQohIvPKdPwjZbEwHsjmdDIfIdu4VoPZjykESv6gB6yMgvaGyNNFu/qtXByIsmJj3NI1o30XP5cfrTC/BZ8hro7fhOaXf1OeSqELI2ZPi8g12C3cmVjouWm0NvZZU80LWOcKBHVc9aqXGZ23G1oqlj5OSGxNjbq5PxDN8WSozfsgQxmy9/mJ7ok+1N/0jEHNZIHbuZaHqDWoRp3hhJI6Ugb7n8rXFnlCs9ytX4WfyccxwTo626nussfZWeEu5OL4RH/yjdWhszARyvb0a4hAeQdrRst//AKiWib5z/dV0kGOgQib7qchPTZDQCKincEyRUk1pE/8AdJkgg76j7pJO+o+6SZueP8xw03TtI01/dQksyOve04dbiNietrRJ3AXpqbv90x1GgG97bhS9d7USW69PYICOlih16pEjsE/K3odFFAXuEScucw3qQQt75mgbda5WKR0UjXs+pp0WjzZLsduQWhzHfpGqe9KxumyMkH+tSGT91z3zh66V30T/ADnc9Ue1V7R0XzFmtKCm3IF3zD00XPDN1+r7qYzgD9Q3rdHsPaN4TjmB+ycTiyBt3JWEeIAdQEvn6b5dSn7D2je8YH6nXe6bCfIMt8UbqDmkrAOfLI2mivW1c4PxFuHkxmfzCQ093YpW7hzKbW+IZfEcYlj223UBzeyqNdl5LNSOUdLpd18rBnQ8p5XA7HosuXhXyjXxNgJs6EdFzXhvy5qGEtP0i+lKwGGtLBWtFwwkiwR30T5WKyJhoahTabnMwFtWmyPl2RRyMlPM4eaOvpPupcUkYw1Y5hsAshri+W+/QrTCWsfJlIvCQEWNUfhZB4th3eslgH0QQW4oa5wEkp2b0CPj5WXJKyaZ/mb9DGigFrpl7ba8juaRx7klQJAQTxOECp2Nc+9o9/uUP55sruSHDdZ2uRLQGLrUSdEWPGyX7xxtPbxQmfjzs1fE9o9rCWgCmJA3KR60h37KS0mXBNzDsoEpXSZ6OdykmJFlJAc4dHm9aKcHoNPXdM424n1SGmu/sVolLk16beyhWlqQFeYA10USKQD2aromSSQCXX8IgacWBrm6Fuq5GtQD1Xb4LCxsYB05R/ZVj2ePbPyeFsc9xGhtZWTixQOIeQXdhutji/EDCTDC8eI7/wDIWJWvMSST1PVLLR3QXyxdqxrWj/MbUvBLKHMPUcqlzecEFSFk76qUoOaBo+MPrqNCESOBpHOx4oUacdVG96N+qQi5zoN/S0zWjLEB05j21VQ+G5paS5ryeo8oC3/hz4eZng5GSB4LdKBo2r3EPhPEkscMynQzj6Y5nWx/oD0KVsiphlZuMbgvFOJYHL8qRPEXECFx1039l1uD8UcO4ixjXkwTE1yu/wB1wUsOVh5LoZoZI52/U1wII+46Ifg+S/AkDu4epslVjllHoGR8RcJxS8OyQ9zb8rdSuU4t8RvynOGLHyMr6jusZ8JJJELrPcoYjlsAR8p/0pTCC+TKokySW4lxJHfqpsHIR5qU2Y07jq1xB6bJ/lpWj+We2hVs9USJ5JtsXO79Tzp+FOQySksc/lB6N0CixkoDrYd+yIxrmi+V1+gTLkzW8tBuyeTLfAwthI8Q7lFZDI42Wlo7lZ8kUhnJ5S8A1WmyR+tGa+QAF73F3e1dxeMZOMQDLzM7FUacBTmlpQ5pGMbyghzj26Jk6Lx4c6MPj5WP9Op7Kt7rBjnmaQ5rzp+FsxzeLE17q5iP6dlNhypk+qbmUbtMpCRfqdkk1j9QSTDAJJNndO013pMkrIrSSJSQCSSSQBMZvPkRt7uC7GSduJE6UjUaAdyuW4RH4nEIh0BtavHZRUUe2vNSqXUOdM9zjJI4uNucbPqU1OLuVrbKWPG6SS7pg/ur4Lb0FV2Wdy018fiufN6VW49EOkJvsEQtY46t/Cm91p4GF8n3UbtdE8eM4kPDhCSq5guk+GI8PE8UzU6TdthVOG4j82fwYCG6alE4jwrO4dcnM2SJuhkj/p9+yN1X8WEvTUllbEyR2O0Rh+pA2KofNPcwxuaSCdHIWJmGcCN51VyRrmE8tURqCFnR0lPKMnDGPxSHxo2j+HMP5kX36j0XLZcJx53R8wcBs4f1DutqXPc1hiJDj1tZs0bsnHL42l0kRPOANm9CiWltQU4x31Ud05JGitR3Ov0UUkqQBYXO5qBIVxm22qjwrh8+e+QQAXG0us9T2TMdz+/UdQnyrGy8FOaYfZZ+MfOSa7q1myUyr1PVUGuppA3KSPJeYtSZPk1ok7aLLnxzRewadQrJJce5TlhI11TmVjHOTNmDRXeGuDXuBP1DQKM+MwBzmup3RuyHiE/NR9BzLTe45rLjeWukUkzjQUA6SVe6SAwUkk9GwO60IgfwkTZtIgjcJkAkkkkBp/D7bzS79LVc4wxsmbE3m/o1HZD+G2fzpPZqs8RaBkh4FEtpO8YtMMdq1NY3kYBQ7Jk4aTsExBG4WDt0W5ViE8lnv2VdHB01QeK5g578PJErCR0Ndl1+BxOF8BfCQXuGodqD7jquHY0vcGtBLnGgB1V98Odwh7JJIXsaReuoRTs26CbgULs1mZjgRNI/iQjYHu1U83IbAHMkBBGgPdWsPiTsmBsrwWA9Cs3juRFKGtBBeDeiis6xZ5P4/ONlb4ZkPh4i2WDZ7eV4HUFViAWi9T2pDLzFMC2wfRCaWbAIMqVrfpBtvsVWtaOXjk4LMtvmY5xBcdaWbqVUVs6vcGwjxDiWPiNomV1bqipRyPieHxPcyRptrmmiCmb1TB4Y3BjONjYolnY7mlLNGR1sCe/oud+JsTDgiyHjHMM0bwecH6uboR+Vl8M+N/iPhmIcXFzIfDLy8mSEOcXHqT1KyOJcTz+J5ByOIZBmkOpPKAL9gryylmoykyl2p5buaQm7A6ITRzHT8pSEm9bKNAwEBo6qD/LIMW26H3USSetK7JAxrSXSVXoqUrmh2hJHsgZY6BlbYLrJ0Oibh8YdOS7dmoSfJYoDfup8Pbcpd/l/Kub05s9W8NBRcdFIhQJCSSLLN8z/AP7JKBD7NCWvQtSTDHSSSVkSSSSASSSSA6D4f0xXdCXqWe+8gjUhopNwIVhX3eVCc3M8+qM7/Vv4ZyTA2t/tal4XMNP7pNaApO0baxdmlZ9t3GqLdt6lCkOlp2mwP+iES8jQymKVkjd2ODhXovQOGcSw8/EJmIfY8zHAWPded6A/8p45XxO5o3Fp9Cg67jJwWz4Zx8RgY3Uxi9lyrcLLD3snbT2HX1W1Fxc4LmDJPlLRThss/N4wzJyXyMNA/uoqLVJ0bo9wqb3B8x1oBWsvKD43EnUjRUYzzlu5PVPFNrU4TmhjJsWXzQyf0lDfw8OMnykolDDVHchUWg2QNS09OyaPJkhkLmE3aZ45SdpOaWmngtPYhMrw4hBkN5cmOzX1bEKrO2Jrv4Ly9nrum0/4Ghvd/wB2pOIHdDJ7WhGVQI5tD3V+KgwVoqI+oaq60nlGh90QePs0pBFHUHdVZGAa9FZLgTt+UCa+2iFZ8xWfy1RGlbI0Li51gUKoIMm3dFaOUNVRy0e0xITBwKa0mKJy2tJbbNNPqP8AsklUB3hBPU0NUlXBstJJJWRJJJIBJJJIDpOD+XAj03UC2pH3r5lYwBy4UYOp5Ruqw+p3q4pZ9R1eCJKMhpuicuAJ/uhvJcNdvQrJ02gyO0ITwm21uhyWDWtJ4DuOyGO/7DGlE6Da0SNhkdQoepKseBHE3mcbdWgQ006CfGjn4e13hh7Cwb+y5afF+XIJNA7ei6jDymtwGscdm9eqws8CfmaLSvFZWM9zRQLjdJQgl5LL+yryMkBprvL6qePleECHAAXuq0z9uVp7nQNcQBbtLVMEE+ynk5PikNjFDuUFpB1O3VGhvlIk0pNcQVEUdL+ycbm0jlHtsgPQqBjkaLINeigDrpuitmLSLGnWkKll7CuneqsMlLdND9k1QybjlPoVIwtF+GS4dhuhUlnSbpGyAUKPoFWe42QQpuBbo5rgVB/MQOvsg8rwE8W01ukHg0B2UiDyk/ZBY4c3qeqrFz5jcx7pw49So3v6JFXpiqvgkc9xDCQTaSk4HmPkh36lJAHOPFzPHJs4ga+pTjHi/R36pJJfSP8ALQ19H7lROPFf0dB1SSQIQx4v0fuU5x4gNG9R1KSSIPro4o2DGaA3+lVvCZy1y/ukkr8n4urw9n8GOvoCH4Ef6f3SSXPk6qr5LGgkAaaIeHEwyOtvXukkn8Y38miyNjR5RSaSNh3G/qkkm1/xanD4o3YzrbdAAaqlPExoJDaKSSnLtje2VlRsAFDe+qrGCMiuUV6JJKsOmWXZvAjr6fwSpeDH+n90klaTshj5q5dOyJ4TAR5d0kkivaBY2zopiJnKTy9kklNVuoOY0OIA6qxFEwNBA1rukkjI8bdxZaxpZqOqg+CME03p3SSUx0AZETA0ENonfVVWwx89culd0klo5sxTDHQHL17pvCZvy/ukkhjRAxtbJJJJG//Z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8" name="Picture 8" descr="http://s3.amazonaws.com/rapgenius/cm-29490-050938f1f39e7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165363"/>
            <a:ext cx="4476750" cy="33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No, 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53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-4763"/>
            <a:ext cx="8467725" cy="515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6504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naging Modular Software for your NuGet, C++ and Java Developm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Open-closed software</Template>
  <TotalTime>19189</TotalTime>
  <Words>538</Words>
  <Application>Microsoft Macintosh PowerPoint</Application>
  <PresentationFormat>On-screen Show (16:9)</PresentationFormat>
  <Paragraphs>169</Paragraphs>
  <Slides>81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Managing Modular Software for your NuGet, C++ and Java Development</vt:lpstr>
      <vt:lpstr>Plugging the users in</vt:lpstr>
      <vt:lpstr>Who’s talking?</vt:lpstr>
      <vt:lpstr>What Frog?</vt:lpstr>
      <vt:lpstr>What Frog?</vt:lpstr>
      <vt:lpstr>What Frog?</vt:lpstr>
      <vt:lpstr>What Frog?</vt:lpstr>
      <vt:lpstr>Artifactory what?</vt:lpstr>
      <vt:lpstr>Our Imagination is Limited</vt:lpstr>
      <vt:lpstr>PowerPoint Presentation</vt:lpstr>
      <vt:lpstr>PowerPoint Presentation</vt:lpstr>
      <vt:lpstr>PowerPoint Presentation</vt:lpstr>
      <vt:lpstr>PowerPoint Presentation</vt:lpstr>
      <vt:lpstr>This is just a start</vt:lpstr>
      <vt:lpstr>Message from our support team: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Requirements</vt:lpstr>
      <vt:lpstr>Requirements</vt:lpstr>
      <vt:lpstr>Requirements</vt:lpstr>
      <vt:lpstr>Requirements</vt:lpstr>
      <vt:lpstr>Requirements</vt:lpstr>
      <vt:lpstr>Requirements</vt:lpstr>
      <vt:lpstr>Of course you know DSL</vt:lpstr>
      <vt:lpstr>But anyway…</vt:lpstr>
      <vt:lpstr>But anyway…</vt:lpstr>
      <vt:lpstr>But anyway…</vt:lpstr>
      <vt:lpstr>PowerPoint Presentation</vt:lpstr>
      <vt:lpstr>PowerPoint Presentation</vt:lpstr>
      <vt:lpstr>It’s a Range</vt:lpstr>
      <vt:lpstr>It’s a Range</vt:lpstr>
      <vt:lpstr>It’s a Range</vt:lpstr>
      <vt:lpstr>It’s a Range</vt:lpstr>
      <vt:lpstr>PowerPoint Presentation</vt:lpstr>
      <vt:lpstr>It’s a Range</vt:lpstr>
      <vt:lpstr>ImportCustomizer</vt:lpstr>
      <vt:lpstr>PowerPoint Presentation</vt:lpstr>
      <vt:lpstr>PowerPoint Presentation</vt:lpstr>
      <vt:lpstr>Implementation</vt:lpstr>
      <vt:lpstr>Event Listeners – Named</vt:lpstr>
      <vt:lpstr>Notify Listeners, Analyze Response</vt:lpstr>
      <vt:lpstr>Public API</vt:lpstr>
      <vt:lpstr>Public API Design</vt:lpstr>
      <vt:lpstr>Public API Design</vt:lpstr>
      <vt:lpstr>Public API Design</vt:lpstr>
      <vt:lpstr>Public API Design</vt:lpstr>
      <vt:lpstr>Public API Design</vt:lpstr>
      <vt:lpstr>Public API Design</vt:lpstr>
      <vt:lpstr>Public API Design</vt:lpstr>
      <vt:lpstr>Public API Design</vt:lpstr>
      <vt:lpstr>Implementation</vt:lpstr>
      <vt:lpstr>PowerPoint Presentation</vt:lpstr>
      <vt:lpstr>PowerPoint Presentation</vt:lpstr>
      <vt:lpstr>PowerPoint Presentation</vt:lpstr>
      <vt:lpstr>It’s their server!</vt:lpstr>
      <vt:lpstr>Plugin Dependencies</vt:lpstr>
      <vt:lpstr>Plugin Dependencies</vt:lpstr>
      <vt:lpstr>The conflict</vt:lpstr>
      <vt:lpstr>The conflict</vt:lpstr>
      <vt:lpstr>The conflict</vt:lpstr>
      <vt:lpstr>PowerPoint Presentation</vt:lpstr>
      <vt:lpstr>PowerPoint Presentation</vt:lpstr>
      <vt:lpstr>JBoss modules</vt:lpstr>
      <vt:lpstr>JBoss modules</vt:lpstr>
      <vt:lpstr>We’ll do it ourselves!</vt:lpstr>
      <vt:lpstr>PowerPoint Presentation</vt:lpstr>
      <vt:lpstr>We’ll do it ourselves!</vt:lpstr>
      <vt:lpstr>We’ll do it ourselves!</vt:lpstr>
      <vt:lpstr>We’ll do it ourselves!</vt:lpstr>
      <vt:lpstr>PowerPoint Presentation</vt:lpstr>
      <vt:lpstr>PowerPoint Presentation</vt:lpstr>
      <vt:lpstr>PowerPoint Presentation</vt:lpstr>
      <vt:lpstr>Results</vt:lpstr>
      <vt:lpstr>No, thank you!</vt:lpstr>
    </vt:vector>
  </TitlesOfParts>
  <Company>JFrog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Plugging the users in</dc:title>
  <dc:creator>Baruch Sadogursky</dc:creator>
  <cp:lastModifiedBy>Baruch Sadogursky</cp:lastModifiedBy>
  <cp:revision>57</cp:revision>
  <dcterms:created xsi:type="dcterms:W3CDTF">2013-09-05T23:18:09Z</dcterms:created>
  <dcterms:modified xsi:type="dcterms:W3CDTF">2014-09-16T11:22:32Z</dcterms:modified>
</cp:coreProperties>
</file>