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67"/>
  </p:notesMasterIdLst>
  <p:sldIdLst>
    <p:sldId id="500" r:id="rId3"/>
    <p:sldId id="501" r:id="rId4"/>
    <p:sldId id="258" r:id="rId5"/>
    <p:sldId id="266" r:id="rId6"/>
    <p:sldId id="267" r:id="rId7"/>
    <p:sldId id="269" r:id="rId8"/>
    <p:sldId id="414" r:id="rId9"/>
    <p:sldId id="257" r:id="rId10"/>
    <p:sldId id="413" r:id="rId11"/>
    <p:sldId id="271" r:id="rId12"/>
    <p:sldId id="274" r:id="rId13"/>
    <p:sldId id="275" r:id="rId14"/>
    <p:sldId id="483" r:id="rId15"/>
    <p:sldId id="276" r:id="rId16"/>
    <p:sldId id="458" r:id="rId17"/>
    <p:sldId id="459" r:id="rId18"/>
    <p:sldId id="460" r:id="rId19"/>
    <p:sldId id="461" r:id="rId20"/>
    <p:sldId id="485" r:id="rId21"/>
    <p:sldId id="486" r:id="rId22"/>
    <p:sldId id="487" r:id="rId23"/>
    <p:sldId id="488" r:id="rId24"/>
    <p:sldId id="489" r:id="rId25"/>
    <p:sldId id="490" r:id="rId26"/>
    <p:sldId id="491" r:id="rId27"/>
    <p:sldId id="492" r:id="rId28"/>
    <p:sldId id="493" r:id="rId29"/>
    <p:sldId id="494" r:id="rId30"/>
    <p:sldId id="495" r:id="rId31"/>
    <p:sldId id="49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0" r:id="rId46"/>
    <p:sldId id="431" r:id="rId47"/>
    <p:sldId id="432" r:id="rId48"/>
    <p:sldId id="433" r:id="rId49"/>
    <p:sldId id="434" r:id="rId50"/>
    <p:sldId id="437" r:id="rId51"/>
    <p:sldId id="472" r:id="rId52"/>
    <p:sldId id="471" r:id="rId53"/>
    <p:sldId id="473" r:id="rId54"/>
    <p:sldId id="439" r:id="rId55"/>
    <p:sldId id="440" r:id="rId56"/>
    <p:sldId id="441" r:id="rId57"/>
    <p:sldId id="445" r:id="rId58"/>
    <p:sldId id="446" r:id="rId59"/>
    <p:sldId id="442" r:id="rId60"/>
    <p:sldId id="405" r:id="rId61"/>
    <p:sldId id="391" r:id="rId62"/>
    <p:sldId id="393" r:id="rId63"/>
    <p:sldId id="394" r:id="rId64"/>
    <p:sldId id="396" r:id="rId65"/>
    <p:sldId id="395" r:id="rId6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132"/>
    <a:srgbClr val="1B1816"/>
    <a:srgbClr val="7F0000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5" autoAdjust="0"/>
    <p:restoredTop sz="77355" autoAdjust="0"/>
  </p:normalViewPr>
  <p:slideViewPr>
    <p:cSldViewPr snapToGrid="0">
      <p:cViewPr varScale="1">
        <p:scale>
          <a:sx n="65" d="100"/>
          <a:sy n="65" d="100"/>
        </p:scale>
        <p:origin x="-1400" y="-1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E7584-405B-4CE1-A647-C21C3C740ACE}" type="datetimeFigureOut">
              <a:rPr lang="en-US" smtClean="0"/>
              <a:t>9/26/14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6CD79-9870-437F-A4F7-6F1E166E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26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6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12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29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FRED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61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FRED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0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FRED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FRED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92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32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94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22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27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24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62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05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01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80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77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36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13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2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4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05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17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1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00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03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568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33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 JB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85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04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58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98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67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4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05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70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29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631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366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76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1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8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000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71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 NEXT - JB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801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 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615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 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773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 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801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– FRED</a:t>
            </a:r>
          </a:p>
          <a:p>
            <a:r>
              <a:rPr lang="en-US" baseline="0" dirty="0" smtClean="0"/>
              <a:t> NEXT - JB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0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r>
              <a:rPr lang="en-US" dirty="0" smtClean="0"/>
              <a:t>2001 </a:t>
            </a:r>
            <a:r>
              <a:rPr lang="en-US" dirty="0" err="1" smtClean="0"/>
              <a:t>OracleWorld</a:t>
            </a:r>
            <a:r>
              <a:rPr lang="en-US" dirty="0" smtClean="0"/>
              <a:t>:</a:t>
            </a:r>
            <a:r>
              <a:rPr lang="en-US" baseline="0" dirty="0" smtClean="0"/>
              <a:t> Joshua Bloch, Neal </a:t>
            </a:r>
            <a:r>
              <a:rPr lang="en-US" baseline="0" dirty="0" err="1" smtClean="0"/>
              <a:t>Gafter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6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The Car Show</a:t>
            </a:r>
            <a:r>
              <a:rPr lang="en-US" i="0" baseline="0" dirty="0" smtClean="0"/>
              <a:t> (1977-2012) </a:t>
            </a:r>
            <a:r>
              <a:rPr lang="en-US" i="0" dirty="0" smtClean="0"/>
              <a:t>Click and Clack, the </a:t>
            </a:r>
            <a:r>
              <a:rPr lang="en-US" i="0" u="none" dirty="0" smtClean="0">
                <a:solidFill>
                  <a:schemeClr val="tx1"/>
                </a:solidFill>
              </a:rPr>
              <a:t>Tappet</a:t>
            </a:r>
            <a:r>
              <a:rPr lang="en-US" i="0" u="none" baseline="0" dirty="0" smtClean="0">
                <a:solidFill>
                  <a:schemeClr val="tx1"/>
                </a:solidFill>
              </a:rPr>
              <a:t> </a:t>
            </a:r>
            <a:r>
              <a:rPr lang="en-US" i="0" dirty="0" smtClean="0"/>
              <a:t>Brothers</a:t>
            </a:r>
            <a:r>
              <a:rPr lang="en-US" i="0" baseline="0" dirty="0" smtClean="0"/>
              <a:t> - </a:t>
            </a:r>
            <a:r>
              <a:rPr lang="en-US" b="0" dirty="0" smtClean="0"/>
              <a:t>Tom and Ray Magliozzi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10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27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8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7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4000" cap="all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4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1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8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7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bg1"/>
                </a:solidFill>
                <a:latin typeface="MetaPro-Black"/>
                <a:cs typeface="MetaPro-Black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2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7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26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57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09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34681"/>
            <a:ext cx="10515600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6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2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975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163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95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4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63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9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4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1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41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84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57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800" kern="1200">
          <a:ln w="19050">
            <a:solidFill>
              <a:schemeClr val="tx1"/>
            </a:solidFill>
          </a:ln>
          <a:solidFill>
            <a:schemeClr val="bg1"/>
          </a:solidFill>
          <a:latin typeface="MetaPro-Black"/>
          <a:ea typeface="+mj-ea"/>
          <a:cs typeface="MetaPro-Black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0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800" kern="1200" cap="all">
          <a:ln w="19050">
            <a:solidFill>
              <a:schemeClr val="tx1"/>
            </a:solidFill>
          </a:ln>
          <a:solidFill>
            <a:schemeClr val="bg1"/>
          </a:solidFill>
          <a:latin typeface="MetaPro-Black"/>
          <a:ea typeface="+mj-ea"/>
          <a:cs typeface="MetaPro-Black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5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29000" y="1594081"/>
            <a:ext cx="8654154" cy="2387600"/>
          </a:xfrm>
        </p:spPr>
        <p:txBody>
          <a:bodyPr/>
          <a:lstStyle/>
          <a:p>
            <a:r>
              <a:rPr lang="en-US" sz="6000" dirty="0" smtClean="0"/>
              <a:t>The Groovy Puzzlers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29000" y="4073755"/>
            <a:ext cx="8654154" cy="1655763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As usual - Traps, Pitfalls, and End Cases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1774" y="267494"/>
            <a:ext cx="1562732" cy="1515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398467" cy="68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2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387179"/>
            <a:ext cx="10515600" cy="6203091"/>
          </a:xfrm>
        </p:spPr>
        <p:txBody>
          <a:bodyPr>
            <a:normAutofit fontScale="92500" lnSpcReduction="10000"/>
          </a:bodyPr>
          <a:lstStyle/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Two entertaining guys on stage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Funny Puzzling questions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You think and vote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Lots of T-shirts flying in the air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Official twitter handle!</a:t>
            </a:r>
            <a:r>
              <a:rPr lang="ru-RU" sz="5300" dirty="0">
                <a:ln>
                  <a:noFill/>
                </a:ln>
                <a:latin typeface="DS Eraser Cyr" panose="04000500000000000000" pitchFamily="82" charset="0"/>
              </a:rPr>
              <a:t/>
            </a:r>
            <a:br>
              <a:rPr lang="ru-RU" sz="5300" dirty="0">
                <a:ln>
                  <a:noFill/>
                </a:ln>
                <a:latin typeface="DS Eraser Cyr" panose="04000500000000000000" pitchFamily="82" charset="0"/>
              </a:rPr>
            </a:br>
            <a:r>
              <a:rPr lang="ru-RU" sz="5300" dirty="0">
                <a:ln>
                  <a:noFill/>
                </a:ln>
                <a:latin typeface="DS Eraser Cyr" panose="04000500000000000000" pitchFamily="82" charset="0"/>
              </a:rPr>
              <a:t> </a:t>
            </a: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groovypuzzlers</a:t>
            </a: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230" y="5664085"/>
            <a:ext cx="476316" cy="5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7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a.xx.fbcdn.net/hphotos-xaf1/t31.0-8/457680_10151565419915297_4352509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34" y="0"/>
            <a:ext cx="10305535" cy="687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5699" y="1"/>
            <a:ext cx="10400604" cy="1200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72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First rule of the puzzlers: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0077" y="5657673"/>
            <a:ext cx="5131855" cy="1200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72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No cheating!</a:t>
            </a:r>
          </a:p>
        </p:txBody>
      </p:sp>
    </p:spTree>
    <p:extLst>
      <p:ext uri="{BB962C8B-B14F-4D97-AF65-F5344CB8AC3E}">
        <p14:creationId xmlns:p14="http://schemas.microsoft.com/office/powerpoint/2010/main" val="381175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a.xx.fbcdn.net/hphotos-xaf1/t31.0-8/457680_10151565419915297_4352509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34" y="0"/>
            <a:ext cx="10305535" cy="687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5699" y="1"/>
            <a:ext cx="10400604" cy="1200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72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First rule of the puzzlers: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0077" y="5657673"/>
            <a:ext cx="5131855" cy="1200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72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No cheating!</a:t>
            </a:r>
          </a:p>
        </p:txBody>
      </p:sp>
      <p:sp>
        <p:nvSpPr>
          <p:cNvPr id="2" name="Line Callout 2 1"/>
          <p:cNvSpPr/>
          <p:nvPr/>
        </p:nvSpPr>
        <p:spPr>
          <a:xfrm>
            <a:off x="7463482" y="2794685"/>
            <a:ext cx="1441623" cy="634315"/>
          </a:xfrm>
          <a:prstGeom prst="borderCallout2">
            <a:avLst>
              <a:gd name="adj1" fmla="val -3327"/>
              <a:gd name="adj2" fmla="val 82512"/>
              <a:gd name="adj3" fmla="val -87743"/>
              <a:gd name="adj4" fmla="val 67488"/>
              <a:gd name="adj5" fmla="val -142045"/>
              <a:gd name="adj6" fmla="val 44883"/>
            </a:avLst>
          </a:pr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 err="1">
                <a:latin typeface="Comic Sans MS" panose="030F0702030302020204" pitchFamily="66" charset="0"/>
              </a:rPr>
              <a:t>Cédric</a:t>
            </a:r>
            <a:r>
              <a:rPr lang="en-US" sz="2400" dirty="0">
                <a:latin typeface="Comic Sans MS" panose="030F0702030302020204" pitchFamily="66" charset="0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262700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37" y="322283"/>
            <a:ext cx="8658407" cy="43205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23729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Consider the puzzlers correct as of </a:t>
            </a:r>
            <a:r>
              <a:rPr lang="en-US" dirty="0" smtClean="0"/>
              <a:t>2.3.7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0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2.quickmeme.com/img/c2/c23b6a5f33675b62b923a03d4a1c92ee26b92e0c694cbc472fbea9d7fdeca3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319" y="220319"/>
            <a:ext cx="6417363" cy="64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6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475" y="304801"/>
            <a:ext cx="8215620" cy="61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650" y="628449"/>
            <a:ext cx="11382703" cy="224676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>
                <a:solidFill>
                  <a:srgbClr val="000043"/>
                </a:solidFill>
                <a:latin typeface="Courier New" panose="02070309020205020404" pitchFamily="49" charset="0"/>
              </a:rPr>
              <a:t>class 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Conference {</a:t>
            </a:r>
            <a:r>
              <a:rPr lang="en-US" sz="2800" b="1" dirty="0" err="1">
                <a:solidFill>
                  <a:srgbClr val="000043"/>
                </a:solidFill>
                <a:latin typeface="Courier New" panose="02070309020205020404" pitchFamily="49" charset="0"/>
              </a:rPr>
              <a:t>def</a:t>
            </a:r>
            <a:r>
              <a:rPr lang="en-US" sz="2800" b="1" dirty="0">
                <a:solidFill>
                  <a:srgbClr val="000043"/>
                </a:solidFill>
                <a:latin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rgbClr val="660E7A"/>
                </a:solidFill>
                <a:latin typeface="Courier New" panose="02070309020205020404" pitchFamily="49" charset="0"/>
              </a:rPr>
              <a:t>name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; </a:t>
            </a:r>
            <a:r>
              <a:rPr lang="en-US" sz="2800" b="1" dirty="0" err="1">
                <a:solidFill>
                  <a:srgbClr val="000043"/>
                </a:solidFill>
                <a:latin typeface="Courier New" panose="02070309020205020404" pitchFamily="49" charset="0"/>
              </a:rPr>
              <a:t>def</a:t>
            </a:r>
            <a:r>
              <a:rPr lang="en-US" sz="2800" b="1" dirty="0">
                <a:solidFill>
                  <a:srgbClr val="000043"/>
                </a:solidFill>
                <a:latin typeface="Courier New" panose="02070309020205020404" pitchFamily="49" charset="0"/>
              </a:rPr>
              <a:t> </a:t>
            </a:r>
            <a:r>
              <a:rPr lang="en-US" sz="2800" b="1" dirty="0">
                <a:solidFill>
                  <a:srgbClr val="660E7A"/>
                </a:solidFill>
                <a:latin typeface="Courier New" panose="02070309020205020404" pitchFamily="49" charset="0"/>
              </a:rPr>
              <a:t>year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b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800" b="1" dirty="0" err="1">
                <a:solidFill>
                  <a:srgbClr val="000043"/>
                </a:solidFill>
                <a:latin typeface="Courier New" panose="02070309020205020404" pitchFamily="49" charset="0"/>
              </a:rPr>
              <a:t>def</a:t>
            </a:r>
            <a:r>
              <a:rPr lang="en-US" sz="2800" b="1" dirty="0">
                <a:solidFill>
                  <a:srgbClr val="000043"/>
                </a:solidFill>
                <a:latin typeface="Courier New" panose="020703090202050204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gr = </a:t>
            </a:r>
            <a:r>
              <a:rPr lang="en-US" sz="2800" b="1" dirty="0">
                <a:solidFill>
                  <a:srgbClr val="000043"/>
                </a:solidFill>
                <a:latin typeface="Courier New" panose="02070309020205020404" pitchFamily="49" charset="0"/>
              </a:rPr>
              <a:t>new 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Conference(</a:t>
            </a:r>
            <a:r>
              <a:rPr lang="en-US" sz="2800" dirty="0">
                <a:solidFill>
                  <a:srgbClr val="008000"/>
                </a:solidFill>
                <a:latin typeface="Courier New" panose="02070309020205020404" pitchFamily="49" charset="0"/>
              </a:rPr>
              <a:t>name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: </a:t>
            </a:r>
            <a:r>
              <a:rPr lang="en-US" sz="2800" b="1" dirty="0">
                <a:solidFill>
                  <a:srgbClr val="008000"/>
                </a:solidFill>
                <a:latin typeface="Courier New" panose="02070309020205020404" pitchFamily="49" charset="0"/>
              </a:rPr>
              <a:t>'</a:t>
            </a:r>
            <a:r>
              <a:rPr lang="en-US" sz="2800" b="1" dirty="0" err="1">
                <a:solidFill>
                  <a:srgbClr val="008000"/>
                </a:solidFill>
                <a:latin typeface="Courier New" panose="02070309020205020404" pitchFamily="49" charset="0"/>
              </a:rPr>
              <a:t>Greach</a:t>
            </a:r>
            <a:r>
              <a:rPr lang="en-US" sz="2800" b="1" dirty="0">
                <a:solidFill>
                  <a:srgbClr val="008000"/>
                </a:solidFill>
                <a:latin typeface="Courier New" panose="020703090202050204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800" dirty="0">
                <a:solidFill>
                  <a:srgbClr val="008000"/>
                </a:solidFill>
                <a:latin typeface="Courier New" panose="02070309020205020404" pitchFamily="49" charset="0"/>
              </a:rPr>
              <a:t>year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Courier New" panose="02070309020205020404" pitchFamily="49" charset="0"/>
              </a:rPr>
              <a:t>2014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b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gr.each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  <a:r>
              <a:rPr lang="en-US" sz="2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println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 it}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3058511"/>
            <a:ext cx="5181600" cy="3584027"/>
          </a:xfrm>
        </p:spPr>
        <p:txBody>
          <a:bodyPr>
            <a:normAutofit fontScale="92500" lnSpcReduction="10000"/>
          </a:bodyPr>
          <a:lstStyle/>
          <a:p>
            <a:pPr marL="742932" indent="-742932">
              <a:buFont typeface="+mj-lt"/>
              <a:buAutoNum type="alphaUcPeriod"/>
            </a:pPr>
            <a:r>
              <a:rPr lang="en-US" sz="4800" dirty="0">
                <a:solidFill>
                  <a:schemeClr val="bg1"/>
                </a:solidFill>
              </a:rPr>
              <a:t>class=class Conference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name=</a:t>
            </a:r>
            <a:r>
              <a:rPr lang="en-US" sz="4800" dirty="0" err="1">
                <a:solidFill>
                  <a:schemeClr val="bg1"/>
                </a:solidFill>
              </a:rPr>
              <a:t>Greach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year=2014                                   </a:t>
            </a:r>
          </a:p>
          <a:p>
            <a:pPr marL="742932" indent="-742932">
              <a:buFont typeface="+mj-lt"/>
              <a:buAutoNum type="alphaUcPeriod"/>
            </a:pPr>
            <a:r>
              <a:rPr lang="en-US" sz="4800" dirty="0" err="1">
                <a:solidFill>
                  <a:schemeClr val="bg1"/>
                </a:solidFill>
              </a:rPr>
              <a:t>Conference@XXXXXX</a:t>
            </a:r>
            <a:r>
              <a:rPr lang="en-US" sz="4800" dirty="0">
                <a:solidFill>
                  <a:schemeClr val="bg1"/>
                </a:solidFill>
              </a:rPr>
              <a:t>   </a:t>
            </a:r>
          </a:p>
          <a:p>
            <a:endParaRPr lang="he-IL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3058511"/>
            <a:ext cx="5181600" cy="3584027"/>
          </a:xfrm>
        </p:spPr>
        <p:txBody>
          <a:bodyPr>
            <a:normAutofit fontScale="92500" lnSpcReduction="10000"/>
          </a:bodyPr>
          <a:lstStyle/>
          <a:p>
            <a:pPr marL="914377" indent="-914377">
              <a:buFont typeface="+mj-lt"/>
              <a:buAutoNum type="alphaUcPeriod" startAt="3"/>
            </a:pPr>
            <a:r>
              <a:rPr lang="en-US" sz="4800" dirty="0">
                <a:solidFill>
                  <a:schemeClr val="bg1"/>
                </a:solidFill>
              </a:rPr>
              <a:t>Startup failure       </a:t>
            </a:r>
          </a:p>
          <a:p>
            <a:pPr marL="914377" indent="-914377">
              <a:buFont typeface="+mj-lt"/>
              <a:buAutoNum type="alphaUcPeriod" startAt="3"/>
            </a:pP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Greach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 2014 </a:t>
            </a:r>
            <a:endParaRPr lang="he-IL" sz="4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960" y="5162381"/>
            <a:ext cx="190526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exactly iteration, is it?</a:t>
            </a:r>
            <a:endParaRPr lang="he-IL" dirty="0"/>
          </a:p>
        </p:txBody>
      </p:sp>
      <p:pic>
        <p:nvPicPr>
          <p:cNvPr id="19458" name="Picture 2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10" y="1690688"/>
            <a:ext cx="8302407" cy="46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82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RTFS (Read the F***ing source)!</a:t>
            </a:r>
            <a:endParaRPr lang="he-I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726" y="1690688"/>
            <a:ext cx="9792549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8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418" y="-477"/>
            <a:ext cx="2743583" cy="68589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Absolutely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4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your speaker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56071">
            <a:off x="4655626" y="3202454"/>
            <a:ext cx="3732161" cy="34237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21234205">
            <a:off x="505330" y="4288263"/>
            <a:ext cx="4261951" cy="2229438"/>
            <a:chOff x="505330" y="4079862"/>
            <a:chExt cx="4722114" cy="24378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330" y="4079862"/>
              <a:ext cx="4722114" cy="24378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600" y="4306669"/>
              <a:ext cx="1956804" cy="1956804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116" y="1941544"/>
            <a:ext cx="2975299" cy="45184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000236">
            <a:off x="473089" y="1958412"/>
            <a:ext cx="6276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n w="190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https://</a:t>
            </a:r>
            <a:r>
              <a:rPr lang="en-US" sz="4400" dirty="0" err="1">
                <a:ln w="190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github.com</a:t>
            </a:r>
            <a:r>
              <a:rPr lang="en-US" sz="4400" dirty="0">
                <a:ln w="190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/</a:t>
            </a:r>
            <a:r>
              <a:rPr lang="en-US" sz="4400" dirty="0" err="1">
                <a:ln w="190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yoav</a:t>
            </a:r>
            <a:endParaRPr lang="en-US" sz="4400" dirty="0">
              <a:ln w="19050" cmpd="sng">
                <a:solidFill>
                  <a:schemeClr val="tx1"/>
                </a:solidFill>
              </a:ln>
              <a:solidFill>
                <a:schemeClr val="bg1"/>
              </a:solidFill>
              <a:latin typeface="MetaPro-Normal"/>
              <a:cs typeface="MetaPro-Norm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16181" y="1208987"/>
            <a:ext cx="2416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n w="190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@_</a:t>
            </a:r>
            <a:r>
              <a:rPr lang="en-US" sz="4400" dirty="0" err="1" smtClean="0">
                <a:ln w="190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yoav</a:t>
            </a:r>
            <a:r>
              <a:rPr lang="en-US" sz="4400" dirty="0" smtClean="0">
                <a:ln w="190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_</a:t>
            </a:r>
            <a:endParaRPr lang="en-US" sz="4400" dirty="0">
              <a:ln w="19050" cmpd="sng">
                <a:solidFill>
                  <a:schemeClr val="tx1"/>
                </a:solidFill>
              </a:ln>
              <a:solidFill>
                <a:schemeClr val="bg1"/>
              </a:solidFill>
              <a:latin typeface="MetaPro-Normal"/>
              <a:cs typeface="MetaPro-Normal"/>
            </a:endParaRPr>
          </a:p>
        </p:txBody>
      </p:sp>
    </p:spTree>
    <p:extLst>
      <p:ext uri="{BB962C8B-B14F-4D97-AF65-F5344CB8AC3E}">
        <p14:creationId xmlns:p14="http://schemas.microsoft.com/office/powerpoint/2010/main" val="211143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0299" y="2500549"/>
            <a:ext cx="10515600" cy="3601507"/>
          </a:xfrm>
        </p:spPr>
        <p:txBody>
          <a:bodyPr>
            <a:noAutofit/>
          </a:bodyPr>
          <a:lstStyle/>
          <a:p>
            <a:pPr marL="514338" indent="-514338">
              <a:buFont typeface="+mj-lt"/>
              <a:buAutoNum type="alphaUcPeriod"/>
            </a:pPr>
            <a:r>
              <a:rPr lang="en-US" sz="6700" dirty="0"/>
              <a:t>3</a:t>
            </a:r>
          </a:p>
          <a:p>
            <a:pPr marL="514338" indent="-514338">
              <a:buFont typeface="+mj-lt"/>
              <a:buAutoNum type="alphaUcPeriod"/>
            </a:pPr>
            <a:r>
              <a:rPr lang="en-US" sz="6700" dirty="0" err="1"/>
              <a:t>NoSuchMethodError</a:t>
            </a:r>
            <a:endParaRPr lang="en-US" sz="6700" dirty="0"/>
          </a:p>
          <a:p>
            <a:pPr marL="514338" indent="-514338">
              <a:buFont typeface="+mj-lt"/>
              <a:buAutoNum type="alphaUcPeriod"/>
            </a:pPr>
            <a:r>
              <a:rPr lang="en-US" sz="6700" dirty="0"/>
              <a:t>-3</a:t>
            </a:r>
          </a:p>
          <a:p>
            <a:pPr marL="514338" indent="-514338">
              <a:buFont typeface="+mj-lt"/>
              <a:buAutoNum type="alphaUcPeriod"/>
            </a:pPr>
            <a:r>
              <a:rPr lang="en-US" sz="6700" dirty="0"/>
              <a:t>Execution Failure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5780" y="665891"/>
            <a:ext cx="6096541" cy="156966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9600" dirty="0">
                <a:latin typeface="Monaco" panose="020B0509030404040204" pitchFamily="49" charset="0"/>
              </a:rPr>
              <a:t>-</a:t>
            </a:r>
            <a:r>
              <a:rPr lang="en-US" sz="9600" dirty="0">
                <a:solidFill>
                  <a:srgbClr val="0000FF"/>
                </a:solidFill>
                <a:latin typeface="Monaco" panose="020B0509030404040204" pitchFamily="49" charset="0"/>
              </a:rPr>
              <a:t>3</a:t>
            </a:r>
            <a:r>
              <a:rPr lang="en-US" sz="9600" dirty="0">
                <a:solidFill>
                  <a:srgbClr val="000000"/>
                </a:solidFill>
                <a:latin typeface="Monaco" panose="020B0509030404040204" pitchFamily="49" charset="0"/>
              </a:rPr>
              <a:t>.abs()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418" y="-477"/>
            <a:ext cx="2743583" cy="6858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875" y="4673029"/>
            <a:ext cx="190526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7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27" y="129455"/>
            <a:ext cx="7321600" cy="6586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00" y="325897"/>
            <a:ext cx="4164705" cy="619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0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41" y="365125"/>
            <a:ext cx="10515600" cy="1325563"/>
          </a:xfrm>
        </p:spPr>
        <p:txBody>
          <a:bodyPr/>
          <a:lstStyle/>
          <a:p>
            <a:r>
              <a:rPr lang="en-US" dirty="0" smtClean="0"/>
              <a:t>Fix is simple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0341" y="2024093"/>
            <a:ext cx="3262432" cy="70788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4000" dirty="0">
                <a:latin typeface="Monaco" panose="020B0509030404040204" pitchFamily="49" charset="0"/>
              </a:rPr>
              <a:t>(-</a:t>
            </a:r>
            <a:r>
              <a:rPr lang="en-US" sz="4000" dirty="0">
                <a:solidFill>
                  <a:srgbClr val="0000FF"/>
                </a:solidFill>
                <a:latin typeface="Monaco" panose="020B0509030404040204" pitchFamily="49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latin typeface="Monaco" panose="020B0509030404040204" pitchFamily="49" charset="0"/>
              </a:rPr>
              <a:t>).abs()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0341" y="3065383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ln w="19050">
                  <a:solidFill>
                    <a:schemeClr val="accent2"/>
                  </a:solidFill>
                </a:ln>
                <a:solidFill>
                  <a:srgbClr val="E5E5E5"/>
                </a:solidFill>
                <a:latin typeface="Futura" panose="020B0800000000000000" pitchFamily="34" charset="0"/>
                <a:ea typeface="+mj-ea"/>
                <a:cs typeface="+mj-cs"/>
              </a:defRPr>
            </a:lvl1pPr>
          </a:lstStyle>
          <a:p>
            <a:r>
              <a:rPr lang="en-US" sz="55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Solido Compressed Book" panose="00000500000000000000" pitchFamily="50" charset="0"/>
              </a:rPr>
              <a:t>or</a:t>
            </a:r>
          </a:p>
        </p:txBody>
      </p:sp>
      <p:sp>
        <p:nvSpPr>
          <p:cNvPr id="6" name="Rectangle 5"/>
          <p:cNvSpPr/>
          <p:nvPr/>
        </p:nvSpPr>
        <p:spPr>
          <a:xfrm>
            <a:off x="830341" y="4724351"/>
            <a:ext cx="6096000" cy="1323439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en-US" sz="40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int</a:t>
            </a:r>
            <a:r>
              <a:rPr lang="en-US" sz="40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Monaco" panose="020B0509030404040204" pitchFamily="49" charset="0"/>
              </a:rPr>
              <a:t>value = -</a:t>
            </a:r>
            <a:r>
              <a:rPr lang="en-US" sz="4000" dirty="0">
                <a:solidFill>
                  <a:srgbClr val="0000FF"/>
                </a:solidFill>
                <a:latin typeface="Monaco" panose="020B0509030404040204" pitchFamily="49" charset="0"/>
              </a:rPr>
              <a:t>3</a:t>
            </a:r>
            <a:br>
              <a:rPr lang="en-US" sz="4000" dirty="0">
                <a:solidFill>
                  <a:srgbClr val="0000FF"/>
                </a:solidFill>
                <a:latin typeface="Monaco" panose="020B0509030404040204" pitchFamily="49" charset="0"/>
              </a:rPr>
            </a:br>
            <a:r>
              <a:rPr lang="en-US" sz="4000" dirty="0" err="1">
                <a:solidFill>
                  <a:srgbClr val="000000"/>
                </a:solidFill>
                <a:latin typeface="Monaco" panose="020B0509030404040204" pitchFamily="49" charset="0"/>
              </a:rPr>
              <a:t>value.abs</a:t>
            </a:r>
            <a:r>
              <a:rPr lang="en-US" sz="4000" dirty="0">
                <a:solidFill>
                  <a:srgbClr val="000000"/>
                </a:solidFill>
                <a:latin typeface="Monaco" panose="020B050903040404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1416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37" y="365125"/>
            <a:ext cx="11692647" cy="1325563"/>
          </a:xfrm>
        </p:spPr>
        <p:txBody>
          <a:bodyPr>
            <a:noAutofit/>
          </a:bodyPr>
          <a:lstStyle/>
          <a:p>
            <a:r>
              <a:rPr lang="en-US" dirty="0"/>
              <a:t>My idea prints nothing when I copy paste this code. What gives?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000" y="1936964"/>
            <a:ext cx="4800000" cy="46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1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 txBox="1">
            <a:spLocks/>
          </p:cNvSpPr>
          <p:nvPr/>
        </p:nvSpPr>
        <p:spPr>
          <a:xfrm>
            <a:off x="310299" y="3122633"/>
            <a:ext cx="10515600" cy="3384687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indent="-514338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-3</a:t>
            </a:r>
          </a:p>
          <a:p>
            <a:pPr marL="514338" indent="-514338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3</a:t>
            </a:r>
          </a:p>
          <a:p>
            <a:pPr marL="514338" indent="-514338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3 and </a:t>
            </a: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NullPointerException</a:t>
            </a: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  <a:p>
            <a:pPr marL="514338" indent="-514338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-3 and </a:t>
            </a: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NullPointerException</a:t>
            </a: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Println</a:t>
            </a:r>
            <a:r>
              <a:rPr lang="en-US" dirty="0" smtClean="0"/>
              <a:t> for the rescue!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95529" y="1849171"/>
            <a:ext cx="9465636" cy="112338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6700" dirty="0" err="1">
                <a:latin typeface="Monaco" panose="020B0509030404040204" pitchFamily="49" charset="0"/>
              </a:rPr>
              <a:t>println</a:t>
            </a:r>
            <a:r>
              <a:rPr lang="en-US" sz="6700" dirty="0">
                <a:latin typeface="Monaco" panose="020B0509030404040204" pitchFamily="49" charset="0"/>
              </a:rPr>
              <a:t> (-</a:t>
            </a:r>
            <a:r>
              <a:rPr lang="en-US" sz="6700" dirty="0">
                <a:solidFill>
                  <a:srgbClr val="0000FF"/>
                </a:solidFill>
                <a:latin typeface="Monaco" panose="020B0509030404040204" pitchFamily="49" charset="0"/>
              </a:rPr>
              <a:t>3</a:t>
            </a:r>
            <a:r>
              <a:rPr lang="en-US" sz="6700" dirty="0">
                <a:solidFill>
                  <a:srgbClr val="000000"/>
                </a:solidFill>
                <a:latin typeface="Monaco" panose="020B0509030404040204" pitchFamily="49" charset="0"/>
              </a:rPr>
              <a:t>).abs()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87" y="5809075"/>
            <a:ext cx="190526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4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6" y="341723"/>
            <a:ext cx="10976991" cy="61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8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12" y="7517"/>
            <a:ext cx="9548329" cy="6842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4417" y="1"/>
            <a:ext cx="8124916" cy="105670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63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Delete all parentheses!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4520" y="5811561"/>
            <a:ext cx="9684712" cy="105670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63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Compiler will figure it out!</a:t>
            </a:r>
          </a:p>
        </p:txBody>
      </p:sp>
    </p:spTree>
    <p:extLst>
      <p:ext uri="{BB962C8B-B14F-4D97-AF65-F5344CB8AC3E}">
        <p14:creationId xmlns:p14="http://schemas.microsoft.com/office/powerpoint/2010/main" val="182756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390" y="3503224"/>
            <a:ext cx="11670383" cy="184665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latin typeface="Monaco" panose="020B0509030404040204" pitchFamily="49" charset="0"/>
              </a:rPr>
              <a:t>-3</a:t>
            </a:r>
          </a:p>
          <a:p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Caught: </a:t>
            </a:r>
            <a:r>
              <a:rPr lang="en-US" dirty="0" err="1">
                <a:solidFill>
                  <a:srgbClr val="7F0000"/>
                </a:solidFill>
                <a:latin typeface="Monaco" panose="020B0509030404040204" pitchFamily="49" charset="0"/>
              </a:rPr>
              <a:t>java.lang.NullPointerException</a:t>
            </a:r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: Cannot invoke method abs() on null object</a:t>
            </a:r>
          </a:p>
          <a:p>
            <a:r>
              <a:rPr lang="en-US" dirty="0" err="1">
                <a:solidFill>
                  <a:srgbClr val="7F0000"/>
                </a:solidFill>
                <a:latin typeface="Monaco" panose="020B0509030404040204" pitchFamily="49" charset="0"/>
              </a:rPr>
              <a:t>java.lang.NullPointerException</a:t>
            </a:r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: Cannot invoke method abs() on null object</a:t>
            </a:r>
          </a:p>
          <a:p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	at </a:t>
            </a:r>
            <a:r>
              <a:rPr lang="en-US" dirty="0" err="1">
                <a:solidFill>
                  <a:srgbClr val="7F0000"/>
                </a:solidFill>
                <a:latin typeface="Monaco" panose="020B0509030404040204" pitchFamily="49" charset="0"/>
              </a:rPr>
              <a:t>AbsolutelyGroovy.run</a:t>
            </a:r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(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Monaco" panose="020B0509030404040204" pitchFamily="49" charset="0"/>
              </a:rPr>
              <a:t>AbsolutelyGroovy.groovy:7</a:t>
            </a:r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)</a:t>
            </a:r>
          </a:p>
          <a:p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	at </a:t>
            </a:r>
            <a:r>
              <a:rPr lang="en-US" dirty="0" err="1">
                <a:solidFill>
                  <a:srgbClr val="7F0000"/>
                </a:solidFill>
                <a:latin typeface="Monaco" panose="020B0509030404040204" pitchFamily="49" charset="0"/>
              </a:rPr>
              <a:t>com.intellij.rt.execution.application.AppMain.main</a:t>
            </a:r>
            <a:r>
              <a:rPr lang="en-US" dirty="0">
                <a:solidFill>
                  <a:srgbClr val="7F0000"/>
                </a:solidFill>
                <a:latin typeface="Monaco" panose="020B0509030404040204" pitchFamily="49" charset="0"/>
              </a:rPr>
              <a:t>(AppMain.java:134)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0301" y="1566366"/>
            <a:ext cx="9465636" cy="112338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6700" dirty="0" err="1">
                <a:latin typeface="Monaco" panose="020B0509030404040204" pitchFamily="49" charset="0"/>
              </a:rPr>
              <a:t>println</a:t>
            </a:r>
            <a:r>
              <a:rPr lang="en-US" sz="6700" dirty="0">
                <a:latin typeface="Monaco" panose="020B0509030404040204" pitchFamily="49" charset="0"/>
              </a:rPr>
              <a:t> (-</a:t>
            </a:r>
            <a:r>
              <a:rPr lang="en-US" sz="6700" dirty="0">
                <a:solidFill>
                  <a:srgbClr val="0000FF"/>
                </a:solidFill>
                <a:latin typeface="Monaco" panose="020B0509030404040204" pitchFamily="49" charset="0"/>
              </a:rPr>
              <a:t>3</a:t>
            </a:r>
            <a:r>
              <a:rPr lang="en-US" sz="6700" dirty="0">
                <a:solidFill>
                  <a:srgbClr val="000000"/>
                </a:solidFill>
                <a:latin typeface="Monaco" panose="020B0509030404040204" pitchFamily="49" charset="0"/>
              </a:rPr>
              <a:t>).abs()</a:t>
            </a:r>
          </a:p>
        </p:txBody>
      </p:sp>
    </p:spTree>
    <p:extLst>
      <p:ext uri="{BB962C8B-B14F-4D97-AF65-F5344CB8AC3E}">
        <p14:creationId xmlns:p14="http://schemas.microsoft.com/office/powerpoint/2010/main" val="191948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11" y="527902"/>
            <a:ext cx="11980579" cy="64017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500" i="1" dirty="0"/>
              <a:t>“All problems in computer science can be solved by another pair of parentheses”</a:t>
            </a:r>
          </a:p>
          <a:p>
            <a:pPr algn="r"/>
            <a:endParaRPr lang="en-US" sz="5500" dirty="0"/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pPr algn="r"/>
            <a:endParaRPr lang="en-US" sz="5500" dirty="0"/>
          </a:p>
          <a:p>
            <a:pPr algn="r"/>
            <a:endParaRPr lang="en-US" sz="5500" dirty="0"/>
          </a:p>
          <a:p>
            <a:pPr algn="r"/>
            <a:r>
              <a:rPr lang="en-US" sz="5500" dirty="0"/>
              <a:t>John McCarthy, the inventor of LISP</a:t>
            </a:r>
          </a:p>
        </p:txBody>
      </p:sp>
      <p:pic>
        <p:nvPicPr>
          <p:cNvPr id="8194" name="Picture 2" descr="http://upload.wikimedia.org/wikipedia/commons/thumb/4/49/John_McCarthy_Stanford.jpg/1280px-John_McCarthy_Stan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05" y="2899830"/>
            <a:ext cx="4531283" cy="30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5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Throw in some more parentheses!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5192" y="1915154"/>
            <a:ext cx="6340197" cy="70788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4000" dirty="0" err="1">
                <a:latin typeface="Monaco" panose="020B0509030404040204" pitchFamily="49" charset="0"/>
              </a:rPr>
              <a:t>println</a:t>
            </a:r>
            <a:r>
              <a:rPr lang="en-US" sz="4000" dirty="0">
                <a:latin typeface="Monaco" panose="020B0509030404040204" pitchFamily="49" charset="0"/>
              </a:rPr>
              <a:t> ((-</a:t>
            </a:r>
            <a:r>
              <a:rPr lang="en-US" sz="4000" dirty="0">
                <a:solidFill>
                  <a:srgbClr val="0000FF"/>
                </a:solidFill>
                <a:latin typeface="Monaco" panose="020B0509030404040204" pitchFamily="49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latin typeface="Monaco" panose="020B0509030404040204" pitchFamily="49" charset="0"/>
              </a:rPr>
              <a:t>).abs())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0341" y="3065383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ln w="19050">
                  <a:solidFill>
                    <a:schemeClr val="accent2"/>
                  </a:solidFill>
                </a:ln>
                <a:solidFill>
                  <a:srgbClr val="E5E5E5"/>
                </a:solidFill>
                <a:latin typeface="Futura" panose="020B0800000000000000" pitchFamily="34" charset="0"/>
                <a:ea typeface="+mj-ea"/>
                <a:cs typeface="+mj-cs"/>
              </a:defRPr>
            </a:lvl1pPr>
          </a:lstStyle>
          <a:p>
            <a:r>
              <a:rPr lang="en-US" sz="55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Solido Compressed Book" panose="00000500000000000000" pitchFamily="50" charset="0"/>
              </a:rPr>
              <a:t>or</a:t>
            </a:r>
          </a:p>
        </p:txBody>
      </p:sp>
      <p:sp>
        <p:nvSpPr>
          <p:cNvPr id="5" name="Rectangle 4"/>
          <p:cNvSpPr/>
          <p:nvPr/>
        </p:nvSpPr>
        <p:spPr>
          <a:xfrm>
            <a:off x="830341" y="4724351"/>
            <a:ext cx="7041040" cy="132343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40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int</a:t>
            </a:r>
            <a:r>
              <a:rPr lang="en-US" sz="40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Monaco" panose="020B0509030404040204" pitchFamily="49" charset="0"/>
              </a:rPr>
              <a:t>value = -</a:t>
            </a:r>
            <a:r>
              <a:rPr lang="en-US" sz="4000" dirty="0">
                <a:solidFill>
                  <a:srgbClr val="0000FF"/>
                </a:solidFill>
                <a:latin typeface="Monaco" panose="020B0509030404040204" pitchFamily="49" charset="0"/>
              </a:rPr>
              <a:t>3</a:t>
            </a:r>
            <a:br>
              <a:rPr lang="en-US" sz="4000" dirty="0">
                <a:solidFill>
                  <a:srgbClr val="0000FF"/>
                </a:solidFill>
                <a:latin typeface="Monaco" panose="020B0509030404040204" pitchFamily="49" charset="0"/>
              </a:rPr>
            </a:br>
            <a:r>
              <a:rPr lang="en-US" sz="40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4000" dirty="0">
                <a:solidFill>
                  <a:srgbClr val="000000"/>
                </a:solidFill>
                <a:latin typeface="Monaco" panose="020B0509030404040204" pitchFamily="49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aco" panose="020B0509030404040204" pitchFamily="49" charset="0"/>
              </a:rPr>
              <a:t>value.abs</a:t>
            </a:r>
            <a:r>
              <a:rPr lang="en-US" sz="4000" dirty="0">
                <a:solidFill>
                  <a:srgbClr val="000000"/>
                </a:solidFill>
                <a:latin typeface="Monaco" panose="020B050903040404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2730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Who we are?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903884">
            <a:off x="6423493" y="1194998"/>
            <a:ext cx="2542655" cy="7694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@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jbaruch</a:t>
            </a:r>
            <a:endParaRPr lang="en-GB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taPro-Normal"/>
              <a:cs typeface="MetaPro-Normal"/>
            </a:endParaRPr>
          </a:p>
        </p:txBody>
      </p:sp>
      <p:sp>
        <p:nvSpPr>
          <p:cNvPr id="5" name="Rectangle 4"/>
          <p:cNvSpPr/>
          <p:nvPr/>
        </p:nvSpPr>
        <p:spPr>
          <a:xfrm rot="1896391">
            <a:off x="2268591" y="2310660"/>
            <a:ext cx="5038928" cy="769421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GB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github.com/</a:t>
            </a:r>
            <a:r>
              <a:rPr lang="en-GB" sz="4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jbaruch</a:t>
            </a:r>
            <a:endParaRPr lang="en-GB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taPro-Normal"/>
              <a:cs typeface="MetaPro-Norm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318">
            <a:off x="7678153" y="2470805"/>
            <a:ext cx="3827539" cy="32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2962" y="2879348"/>
            <a:ext cx="4125996" cy="76943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GB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linkd.in/</a:t>
            </a:r>
            <a:r>
              <a:rPr lang="en-GB" sz="4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jbaruch</a:t>
            </a:r>
            <a:endParaRPr lang="en-GB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taPro-Normal"/>
              <a:cs typeface="MetaPro-Norm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8" y="3800585"/>
            <a:ext cx="5505791" cy="20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76256" y="5903640"/>
            <a:ext cx="104665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stackoverflow.com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/users/402053/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Normal"/>
                <a:cs typeface="MetaPro-Normal"/>
              </a:rPr>
              <a:t>jbaruch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taPro-Normal"/>
              <a:cs typeface="MetaPro-Normal"/>
            </a:endParaRPr>
          </a:p>
        </p:txBody>
      </p:sp>
    </p:spTree>
    <p:extLst>
      <p:ext uri="{BB962C8B-B14F-4D97-AF65-F5344CB8AC3E}">
        <p14:creationId xmlns:p14="http://schemas.microsoft.com/office/powerpoint/2010/main" val="28329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t-shirt goes to…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612" y="1381381"/>
            <a:ext cx="3214776" cy="52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2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power</a:t>
            </a:r>
            <a:endParaRPr lang="en-US" dirty="0"/>
          </a:p>
        </p:txBody>
      </p:sp>
      <p:pic>
        <p:nvPicPr>
          <p:cNvPr id="22530" name="Picture 2" descr="http://i.ytimg.com/vi/0GvVbIhKh-M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4431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93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power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7756" y="1619413"/>
            <a:ext cx="9366421" cy="255454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dirty="0">
                <a:latin typeface="Monaco" panose="020B0509030404040204" pitchFamily="49" charset="0"/>
              </a:rPr>
              <a:t>List&lt;Integer&gt; list = [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56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b="1" dirty="0">
                <a:solidFill>
                  <a:srgbClr val="008000"/>
                </a:solidFill>
                <a:latin typeface="Monaco" panose="020B0509030404040204" pitchFamily="49" charset="0"/>
              </a:rPr>
              <a:t>'9'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74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]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max =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list.max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{ item -&gt;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(item &lt;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50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 ? item :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null</a:t>
            </a:r>
            <a:b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max</a:t>
            </a:r>
          </a:p>
        </p:txBody>
      </p:sp>
    </p:spTree>
    <p:extLst>
      <p:ext uri="{BB962C8B-B14F-4D97-AF65-F5344CB8AC3E}">
        <p14:creationId xmlns:p14="http://schemas.microsoft.com/office/powerpoint/2010/main" val="261331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7756" y="499062"/>
            <a:ext cx="9366421" cy="255454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dirty="0">
                <a:latin typeface="Monaco" panose="020B0509030404040204" pitchFamily="49" charset="0"/>
              </a:rPr>
              <a:t>List&lt;Integer&gt; list = [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56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b="1" dirty="0">
                <a:solidFill>
                  <a:srgbClr val="008000"/>
                </a:solidFill>
                <a:latin typeface="Monaco" panose="020B0509030404040204" pitchFamily="49" charset="0"/>
              </a:rPr>
              <a:t>'9'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74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]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max =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list.max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{ item -&gt;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(item &lt;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50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 ? item :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null</a:t>
            </a:r>
            <a:b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max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354331" y="3170473"/>
            <a:ext cx="11750039" cy="2946155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77" indent="-914377">
              <a:buFont typeface="+mj-lt"/>
              <a:buAutoNum type="alphaUcPeriod"/>
            </a:pP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ClassCastException</a:t>
            </a: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  <a:p>
            <a:pPr marL="914377" indent="-914377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9</a:t>
            </a:r>
          </a:p>
          <a:p>
            <a:pPr marL="914377" indent="-914377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56</a:t>
            </a:r>
          </a:p>
          <a:p>
            <a:pPr marL="914377" indent="-914377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null</a:t>
            </a:r>
          </a:p>
          <a:p>
            <a:pPr marL="914377" indent="-914377">
              <a:buFont typeface="+mj-lt"/>
              <a:buAutoNum type="alphaUcPeriod"/>
            </a:pP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4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Tricky, but I got it!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4487" y="5568949"/>
            <a:ext cx="9086335" cy="95410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800" dirty="0">
                <a:latin typeface="Monaco" panose="020B0509030404040204" pitchFamily="49" charset="0"/>
              </a:rPr>
              <a:t>&gt;</a:t>
            </a:r>
            <a:r>
              <a:rPr lang="en-US" sz="2800" dirty="0" err="1">
                <a:latin typeface="Monaco" panose="020B0509030404040204" pitchFamily="49" charset="0"/>
              </a:rPr>
              <a:t>groovysh</a:t>
            </a:r>
            <a:r>
              <a:rPr lang="en-US" sz="2800" dirty="0">
                <a:latin typeface="Monaco" panose="020B0509030404040204" pitchFamily="49" charset="0"/>
              </a:rPr>
              <a:t> (('9' as Character) as Integer)</a:t>
            </a:r>
          </a:p>
          <a:p>
            <a:r>
              <a:rPr lang="en-US" sz="2800" dirty="0">
                <a:latin typeface="Monaco" panose="020B0509030404040204" pitchFamily="49" charset="0"/>
              </a:rPr>
              <a:t>===&gt; 57</a:t>
            </a:r>
          </a:p>
        </p:txBody>
      </p:sp>
      <p:pic>
        <p:nvPicPr>
          <p:cNvPr id="23554" name="Picture 2" descr="http://www.graphics99.com/wp-content/uploads/2012/06/flirty-c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98" y="1824681"/>
            <a:ext cx="3339207" cy="303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62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7756" y="499062"/>
            <a:ext cx="9366421" cy="255454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dirty="0">
                <a:latin typeface="Monaco" panose="020B0509030404040204" pitchFamily="49" charset="0"/>
              </a:rPr>
              <a:t>List&lt;Integer&gt; list = [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56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57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74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]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max =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list.max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{ item -&gt;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(item &lt;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50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 ? item :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null</a:t>
            </a:r>
            <a:b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max</a:t>
            </a:r>
          </a:p>
        </p:txBody>
      </p:sp>
    </p:spTree>
    <p:extLst>
      <p:ext uri="{BB962C8B-B14F-4D97-AF65-F5344CB8AC3E}">
        <p14:creationId xmlns:p14="http://schemas.microsoft.com/office/powerpoint/2010/main" val="175640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Hmm, now they all null?!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45" y="1911178"/>
            <a:ext cx="7752913" cy="43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5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 txBox="1">
            <a:spLocks/>
          </p:cNvSpPr>
          <p:nvPr/>
        </p:nvSpPr>
        <p:spPr>
          <a:xfrm>
            <a:off x="354331" y="3170473"/>
            <a:ext cx="11750039" cy="2946155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77" indent="-914377">
              <a:buFont typeface="+mj-lt"/>
              <a:buAutoNum type="alphaUcPeriod"/>
            </a:pP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ClassCastException</a:t>
            </a: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  <a:p>
            <a:pPr marL="914377" indent="-914377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9</a:t>
            </a:r>
          </a:p>
          <a:p>
            <a:pPr marL="914377" indent="-914377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56</a:t>
            </a:r>
          </a:p>
          <a:p>
            <a:pPr marL="914377" indent="-914377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null</a:t>
            </a:r>
          </a:p>
          <a:p>
            <a:pPr marL="914377" indent="-914377">
              <a:buFont typeface="+mj-lt"/>
              <a:buAutoNum type="alphaUcPeriod"/>
            </a:pP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756" y="499062"/>
            <a:ext cx="9366421" cy="255454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dirty="0">
                <a:latin typeface="Monaco" panose="020B0509030404040204" pitchFamily="49" charset="0"/>
              </a:rPr>
              <a:t>List&lt;Integer&gt; list = [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56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b="1" dirty="0">
                <a:solidFill>
                  <a:srgbClr val="008000"/>
                </a:solidFill>
                <a:latin typeface="Monaco" panose="020B0509030404040204" pitchFamily="49" charset="0"/>
              </a:rPr>
              <a:t>'9'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,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74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]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max =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list.max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{ item -&gt;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(item &lt; 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50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 ? item :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null</a:t>
            </a:r>
            <a:b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max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83" y="4908013"/>
            <a:ext cx="2037788" cy="10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3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hocked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10" y="407327"/>
            <a:ext cx="7554183" cy="60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hell happened?!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0108" y="2413339"/>
            <a:ext cx="11491784" cy="304698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random =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new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Random()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randomList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= []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..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10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.each {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randomList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&lt;&lt;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random.nextInt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()}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assert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randomList.max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{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null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 ==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randomList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[</a:t>
            </a:r>
            <a:r>
              <a:rPr lang="en-US" sz="3200" dirty="0">
                <a:solidFill>
                  <a:srgbClr val="0000FF"/>
                </a:solidFill>
                <a:latin typeface="Monaco" panose="020B050903040404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4582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Frog?</a:t>
            </a:r>
            <a:endParaRPr lang="en-GB" dirty="0"/>
          </a:p>
        </p:txBody>
      </p:sp>
      <p:pic>
        <p:nvPicPr>
          <p:cNvPr id="1026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8" y="2084851"/>
            <a:ext cx="11141572" cy="44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6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default, no contract</a:t>
            </a:r>
            <a:endParaRPr lang="en-US" dirty="0"/>
          </a:p>
        </p:txBody>
      </p:sp>
      <p:pic>
        <p:nvPicPr>
          <p:cNvPr id="32770" name="Picture 2" descr="http://37.media.tumblr.com/8144a96f3cf91b04d82b2344f56e10a5/tumblr_mr0aeaSgS61qdf16n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71" y="1690688"/>
            <a:ext cx="8500261" cy="47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03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primitive?</a:t>
            </a:r>
            <a:endParaRPr lang="en-US" dirty="0"/>
          </a:p>
        </p:txBody>
      </p:sp>
      <p:pic>
        <p:nvPicPr>
          <p:cNvPr id="29698" name="Picture 2" descr="https://farm3.staticflickr.com/2674/3833696087_60b68f6314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90" y="1563861"/>
            <a:ext cx="3525623" cy="506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3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primitive?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0743" y="1478857"/>
            <a:ext cx="5049799" cy="501675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x = </a:t>
            </a: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int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/>
            </a:r>
            <a:b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x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if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((x =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long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)) {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x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if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(x = </a:t>
            </a: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boolean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 {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x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93" y="1283279"/>
            <a:ext cx="4690032" cy="52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2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primitive?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0743" y="1478857"/>
            <a:ext cx="5049799" cy="501675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def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x = </a:t>
            </a: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int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/>
            </a:r>
            <a:b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x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if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((x = 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long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)) {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x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if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(x = </a:t>
            </a:r>
            <a:r>
              <a:rPr lang="en-US" sz="3200" b="1" dirty="0" err="1">
                <a:solidFill>
                  <a:srgbClr val="000043"/>
                </a:solidFill>
                <a:latin typeface="Monaco" panose="020B0509030404040204" pitchFamily="49" charset="0"/>
              </a:rPr>
              <a:t>boolean</a:t>
            </a:r>
            <a:r>
              <a:rPr lang="en-US" sz="3200" b="1" dirty="0">
                <a:solidFill>
                  <a:srgbClr val="000043"/>
                </a:solidFill>
                <a:latin typeface="Monaco" panose="020B0509030404040204" pitchFamily="49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) {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Monaco" panose="020B05090304040402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 x</a:t>
            </a:r>
            <a:b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Monaco" panose="020B0509030404040204" pitchFamily="49" charset="0"/>
              </a:rPr>
              <a:t>}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5436972" y="1537391"/>
            <a:ext cx="6609731" cy="4958224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rgbClr val="E5E5E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77" indent="-914377">
              <a:buFont typeface="+mj-lt"/>
              <a:buAutoNum type="alphaUcPeriod"/>
            </a:pP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Startup Error</a:t>
            </a:r>
          </a:p>
          <a:p>
            <a:pPr marL="914377" indent="-914377">
              <a:buFont typeface="+mj-lt"/>
              <a:buAutoNum type="alphaUcPeriod"/>
            </a:pP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int</a:t>
            </a: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, long, </a:t>
            </a: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boolean</a:t>
            </a: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  <a:p>
            <a:pPr marL="914377" indent="-914377">
              <a:buFont typeface="+mj-lt"/>
              <a:buAutoNum type="alphaUcPeriod"/>
            </a:pP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java.lang.Integer</a:t>
            </a: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java.lang.Long</a:t>
            </a:r>
            <a:r>
              <a:rPr lang="en-US" sz="6000" dirty="0">
                <a:solidFill>
                  <a:schemeClr val="bg1"/>
                </a:solidFill>
                <a:latin typeface="Solido Compressed Book" panose="00000500000000000000" pitchFamily="50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java.lang.Boolean</a:t>
            </a: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  <a:p>
            <a:pPr marL="914377" indent="-914377">
              <a:buFont typeface="+mj-lt"/>
              <a:buAutoNum type="alphaUcPeriod"/>
            </a:pPr>
            <a:r>
              <a:rPr lang="en-US" sz="6000" dirty="0" err="1">
                <a:solidFill>
                  <a:schemeClr val="bg1"/>
                </a:solidFill>
                <a:latin typeface="Solido Compressed Book" panose="00000500000000000000" pitchFamily="50" charset="0"/>
              </a:rPr>
              <a:t>int</a:t>
            </a: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  <a:p>
            <a:pPr marL="914377" indent="-914377">
              <a:buFont typeface="+mj-lt"/>
              <a:buAutoNum type="alphaUcPeriod"/>
            </a:pPr>
            <a:endParaRPr lang="en-US" sz="6000" dirty="0">
              <a:solidFill>
                <a:schemeClr val="bg1"/>
              </a:solidFill>
              <a:latin typeface="Solido Compressed Book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383" y="1141049"/>
            <a:ext cx="2037788" cy="1008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883" y="1457906"/>
            <a:ext cx="2037788" cy="1008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98" y="1417564"/>
            <a:ext cx="2037788" cy="10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0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was easy. But why?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9" y="1690688"/>
            <a:ext cx="5157787" cy="823912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That’s OK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1" y="1690688"/>
            <a:ext cx="5183188" cy="82391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That’s not 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98" y="2864293"/>
            <a:ext cx="3790476" cy="366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1" y="2864293"/>
            <a:ext cx="2314287" cy="25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that: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7" y="2282883"/>
            <a:ext cx="3790476" cy="3676191"/>
          </a:xfrm>
          <a:prstGeom prst="rect">
            <a:avLst/>
          </a:prstGeom>
        </p:spPr>
      </p:pic>
      <p:pic>
        <p:nvPicPr>
          <p:cNvPr id="30722" name="Picture 2" descr="http://newcomicreviews.com/cliches/cliche-nicholson-wt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58" y="2483407"/>
            <a:ext cx="4071895" cy="33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5664" y="4411912"/>
            <a:ext cx="4135917" cy="169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7862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(Groovy) truth can hurt</a:t>
            </a:r>
            <a:br>
              <a:rPr lang="en-US" dirty="0" smtClean="0"/>
            </a:br>
            <a:r>
              <a:rPr lang="en-US" dirty="0" smtClean="0"/>
              <a:t>so just parentheses for a rescue (or not)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960" y="2525729"/>
            <a:ext cx="7041219" cy="2491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198" y="4522218"/>
            <a:ext cx="3190572" cy="21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3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ghostwriter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1045779" y="1690689"/>
            <a:ext cx="10100443" cy="5016759"/>
          </a:xfrm>
          <a:prstGeom prst="rect">
            <a:avLst/>
          </a:prstGeom>
          <a:solidFill>
            <a:schemeClr val="tx1"/>
          </a:solidFill>
        </p:spPr>
        <p:txBody>
          <a:bodyPr wrap="square" lIns="91438" tIns="45719" rIns="91438" bIns="45719" rtlCol="1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Solido Compressed Book" panose="00000500000000000000" pitchFamily="50" charset="0"/>
                <a:cs typeface="+mj-cs"/>
              </a:rPr>
              <a:t>All characters appearing in </a:t>
            </a:r>
            <a:br>
              <a:rPr lang="en-US" sz="8000" dirty="0">
                <a:solidFill>
                  <a:schemeClr val="bg1"/>
                </a:solidFill>
                <a:latin typeface="Solido Compressed Book" panose="00000500000000000000" pitchFamily="50" charset="0"/>
                <a:cs typeface="+mj-cs"/>
              </a:rPr>
            </a:br>
            <a:r>
              <a:rPr lang="en-US" sz="8000" dirty="0">
                <a:solidFill>
                  <a:schemeClr val="bg1"/>
                </a:solidFill>
                <a:latin typeface="Solido Compressed Book" panose="00000500000000000000" pitchFamily="50" charset="0"/>
                <a:cs typeface="+mj-cs"/>
              </a:rPr>
              <a:t>this puzzler are fictitious. </a:t>
            </a:r>
            <a:br>
              <a:rPr lang="en-US" sz="8000" dirty="0">
                <a:solidFill>
                  <a:schemeClr val="bg1"/>
                </a:solidFill>
                <a:latin typeface="Solido Compressed Book" panose="00000500000000000000" pitchFamily="50" charset="0"/>
                <a:cs typeface="+mj-cs"/>
              </a:rPr>
            </a:br>
            <a:r>
              <a:rPr lang="en-US" sz="8000" dirty="0">
                <a:solidFill>
                  <a:schemeClr val="bg1"/>
                </a:solidFill>
                <a:latin typeface="Solido Compressed Book" panose="00000500000000000000" pitchFamily="50" charset="0"/>
                <a:cs typeface="+mj-cs"/>
              </a:rPr>
              <a:t>Any resemblance to real persons, </a:t>
            </a:r>
            <a:br>
              <a:rPr lang="en-US" sz="8000" dirty="0">
                <a:solidFill>
                  <a:schemeClr val="bg1"/>
                </a:solidFill>
                <a:latin typeface="Solido Compressed Book" panose="00000500000000000000" pitchFamily="50" charset="0"/>
                <a:cs typeface="+mj-cs"/>
              </a:rPr>
            </a:br>
            <a:r>
              <a:rPr lang="en-US" sz="8000" dirty="0">
                <a:solidFill>
                  <a:schemeClr val="bg1"/>
                </a:solidFill>
                <a:latin typeface="Solido Compressed Book" panose="00000500000000000000" pitchFamily="50" charset="0"/>
                <a:cs typeface="+mj-cs"/>
              </a:rPr>
              <a:t>present or not, is purely coincidental.</a:t>
            </a:r>
            <a:endParaRPr lang="he-IL" sz="8000" dirty="0">
              <a:solidFill>
                <a:schemeClr val="bg1"/>
              </a:solidFill>
              <a:latin typeface="Solido Compressed Book" panose="00000500000000000000" pitchFamily="50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757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ghostwriter</a:t>
            </a:r>
            <a:endParaRPr lang="he-I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545" y="1420441"/>
            <a:ext cx="4908331" cy="52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6560" y="769314"/>
            <a:ext cx="11603421" cy="37856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000" b="1" dirty="0">
                <a:solidFill>
                  <a:srgbClr val="000043"/>
                </a:solidFill>
                <a:latin typeface="Courier New" panose="02070309020205020404" pitchFamily="49" charset="0"/>
              </a:rPr>
              <a:t>import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org.codehaus.groovy.tools.groovydoc.SimpleGroovyDoc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43"/>
                </a:solidFill>
                <a:latin typeface="Courier New" panose="02070309020205020404" pitchFamily="49" charset="0"/>
              </a:rPr>
              <a:t>as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delegate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b="1" dirty="0" err="1">
                <a:solidFill>
                  <a:srgbClr val="000043"/>
                </a:solidFill>
                <a:latin typeface="Courier New" panose="02070309020205020404" pitchFamily="49" charset="0"/>
              </a:rPr>
              <a:t>def</a:t>
            </a:r>
            <a:r>
              <a:rPr lang="en-US" sz="2000" b="1" dirty="0">
                <a:solidFill>
                  <a:srgbClr val="000043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delegate = </a:t>
            </a:r>
            <a:r>
              <a:rPr lang="en-US" sz="2000" b="1" dirty="0">
                <a:solidFill>
                  <a:srgbClr val="000043"/>
                </a:solidFill>
                <a:latin typeface="Courier New" panose="02070309020205020404" pitchFamily="49" charset="0"/>
              </a:rPr>
              <a:t>new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Ghostwriter()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println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({ -&gt;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delegate.</a:t>
            </a:r>
            <a:r>
              <a:rPr lang="en-US" sz="2000" dirty="0" err="1">
                <a:solidFill>
                  <a:srgbClr val="660E7A"/>
                </a:solidFill>
                <a:latin typeface="Courier New" panose="02070309020205020404" pitchFamily="49" charset="0"/>
              </a:rPr>
              <a:t>class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r>
              <a:rPr lang="en-US" sz="2000" dirty="0" err="1">
                <a:solidFill>
                  <a:srgbClr val="660E7A"/>
                </a:solidFill>
                <a:latin typeface="Courier New" panose="02070309020205020404" pitchFamily="49" charset="0"/>
              </a:rPr>
              <a:t>simpleName</a:t>
            </a:r>
            <a:r>
              <a:rPr lang="en-US" sz="2000" dirty="0">
                <a:solidFill>
                  <a:srgbClr val="660E7A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660E7A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}.call())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b="1" dirty="0">
                <a:solidFill>
                  <a:srgbClr val="000043"/>
                </a:solidFill>
                <a:latin typeface="Courier New" panose="02070309020205020404" pitchFamily="49" charset="0"/>
              </a:rPr>
              <a:t>class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Ghostwriter {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String </a:t>
            </a:r>
            <a:r>
              <a:rPr lang="en-US" sz="2000" b="1" dirty="0">
                <a:solidFill>
                  <a:srgbClr val="660E7A"/>
                </a:solidFill>
                <a:latin typeface="Courier New" panose="02070309020205020404" pitchFamily="49" charset="0"/>
              </a:rPr>
              <a:t>book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</a:rPr>
              <a:t>'****** in Action, *** Edition'</a:t>
            </a:r>
            <a:b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560" y="260023"/>
            <a:ext cx="10515600" cy="404188"/>
          </a:xfrm>
        </p:spPr>
        <p:txBody>
          <a:bodyPr>
            <a:noAutofit/>
          </a:bodyPr>
          <a:lstStyle/>
          <a:p>
            <a:r>
              <a:rPr lang="en-US" sz="3600" cap="none" dirty="0" smtClean="0"/>
              <a:t>DierkGuillaumePaulCedricHamletErikJon.groovy</a:t>
            </a:r>
            <a:endParaRPr lang="he-IL" sz="3600" cap="non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16000" y="3880230"/>
            <a:ext cx="11176001" cy="2919141"/>
          </a:xfrm>
        </p:spPr>
        <p:txBody>
          <a:bodyPr>
            <a:noAutofit/>
          </a:bodyPr>
          <a:lstStyle/>
          <a:p>
            <a:pPr marL="5916465" indent="-630223">
              <a:buFont typeface="+mj-lt"/>
              <a:buAutoNum type="alphaUcPeriod"/>
            </a:pPr>
            <a:r>
              <a:rPr lang="en-US" sz="4400" dirty="0"/>
              <a:t>Ghostwriter                            </a:t>
            </a:r>
          </a:p>
          <a:p>
            <a:pPr marL="5916465" indent="-630223">
              <a:buFont typeface="+mj-lt"/>
              <a:buAutoNum type="alphaUcPeriod"/>
            </a:pPr>
            <a:r>
              <a:rPr lang="en-US" sz="4400" dirty="0"/>
              <a:t>Startup error </a:t>
            </a:r>
          </a:p>
          <a:p>
            <a:pPr marL="742932" indent="-742932">
              <a:buFont typeface="+mj-lt"/>
              <a:buAutoNum type="alphaUcPeriod"/>
            </a:pPr>
            <a:r>
              <a:rPr lang="en-US" sz="4400" dirty="0" err="1"/>
              <a:t>DierkGuillaumePaulCedricHamletErikJon</a:t>
            </a:r>
            <a:r>
              <a:rPr lang="en-US" sz="4400" dirty="0"/>
              <a:t>  </a:t>
            </a:r>
          </a:p>
          <a:p>
            <a:pPr marL="742932" indent="-742932">
              <a:buFont typeface="+mj-lt"/>
              <a:buAutoNum type="alphaUcPeriod"/>
            </a:pPr>
            <a:r>
              <a:rPr lang="en-US" sz="4400" dirty="0" err="1"/>
              <a:t>SimpleGroovyDoc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820" y="3695599"/>
            <a:ext cx="190526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6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8" y="2084851"/>
            <a:ext cx="11141572" cy="44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Frog?</a:t>
            </a:r>
            <a:endParaRPr lang="en-GB" dirty="0"/>
          </a:p>
        </p:txBody>
      </p:sp>
      <p:pic>
        <p:nvPicPr>
          <p:cNvPr id="11" name="Picture 6" descr="https://fbcdn-sphotos-e-a.akamaihd.net/hphotos-ak-prn1/16811_305871812856614_30854684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96819"/>
            <a:ext cx="3654405" cy="30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reatpethealth.com/wp-content/uploads/2013/01/kitty-cat-hide-the-ball-g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7" y="890753"/>
            <a:ext cx="9049407" cy="52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9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6560" y="769314"/>
            <a:ext cx="11603421" cy="37856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000" b="1" dirty="0">
                <a:solidFill>
                  <a:srgbClr val="000043"/>
                </a:solidFill>
                <a:latin typeface="Courier New" panose="02070309020205020404" pitchFamily="49" charset="0"/>
              </a:rPr>
              <a:t>import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org.codehaus.groovy.tools.groovydoc.SimpleGroovyDoc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43"/>
                </a:solidFill>
                <a:latin typeface="Courier New" panose="02070309020205020404" pitchFamily="49" charset="0"/>
              </a:rPr>
              <a:t>as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delegate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  <a:t>// </a:t>
            </a:r>
            <a:r>
              <a:rPr lang="en-US" sz="2000" i="1" dirty="0" err="1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  <a:t>def</a:t>
            </a:r>
            <a: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  <a:t> delegate = new Ghostwriter()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println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({ -&gt;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delegate.</a:t>
            </a:r>
            <a:r>
              <a:rPr lang="en-US" sz="2000" dirty="0">
                <a:solidFill>
                  <a:srgbClr val="660E7A"/>
                </a:solidFill>
                <a:latin typeface="Courier New" panose="02070309020205020404" pitchFamily="49" charset="0"/>
              </a:rPr>
              <a:t>class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r>
              <a:rPr lang="en-US" sz="2000" dirty="0">
                <a:solidFill>
                  <a:srgbClr val="660E7A"/>
                </a:solidFill>
                <a:latin typeface="Courier New" panose="02070309020205020404" pitchFamily="49" charset="0"/>
              </a:rPr>
              <a:t>name</a:t>
            </a:r>
            <a:br>
              <a:rPr lang="en-US" sz="2000" dirty="0">
                <a:solidFill>
                  <a:srgbClr val="660E7A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}.call())</a:t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  <a:t>/* class Ghostwriter {</a:t>
            </a:r>
            <a:b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</a:br>
            <a: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  <a:t>    String book = '****** in Action, *** Edition'</a:t>
            </a:r>
            <a:b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</a:br>
            <a: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  <a:t>}*/</a:t>
            </a:r>
            <a:br>
              <a:rPr lang="en-US" sz="2000" i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</a:rPr>
            </a:br>
            <a:endParaRPr lang="en-US" sz="2000" i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560" y="260023"/>
            <a:ext cx="10515600" cy="404188"/>
          </a:xfrm>
        </p:spPr>
        <p:txBody>
          <a:bodyPr>
            <a:noAutofit/>
          </a:bodyPr>
          <a:lstStyle/>
          <a:p>
            <a:r>
              <a:rPr lang="en-US" sz="3600" cap="none" dirty="0" smtClean="0"/>
              <a:t>DierkGuillaumePaulCedricHamletErikJon.groovy</a:t>
            </a:r>
            <a:endParaRPr lang="he-IL" sz="3600" cap="non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4769" y="3605287"/>
            <a:ext cx="11350837" cy="3405355"/>
          </a:xfrm>
        </p:spPr>
        <p:txBody>
          <a:bodyPr>
            <a:noAutofit/>
          </a:bodyPr>
          <a:lstStyle/>
          <a:p>
            <a:pPr marL="5286243" indent="0">
              <a:buNone/>
            </a:pPr>
            <a:endParaRPr lang="en-US" sz="4400" dirty="0"/>
          </a:p>
          <a:p>
            <a:pPr marL="5916465" indent="-630223">
              <a:buFont typeface="+mj-lt"/>
              <a:buAutoNum type="alphaUcPeriod"/>
            </a:pPr>
            <a:r>
              <a:rPr lang="en-US" sz="4400" dirty="0"/>
              <a:t>Startup error </a:t>
            </a:r>
          </a:p>
          <a:p>
            <a:pPr marL="742932" indent="-742932">
              <a:buFont typeface="+mj-lt"/>
              <a:buAutoNum type="alphaUcPeriod"/>
            </a:pPr>
            <a:r>
              <a:rPr lang="en-US" sz="4400" dirty="0" err="1"/>
              <a:t>DierkGuillaumePaulCedricHamletErikJon</a:t>
            </a:r>
            <a:r>
              <a:rPr lang="en-US" sz="4400" dirty="0"/>
              <a:t>  </a:t>
            </a:r>
          </a:p>
          <a:p>
            <a:pPr marL="742932" indent="-742932">
              <a:buFont typeface="+mj-lt"/>
              <a:buAutoNum type="alphaUcPeriod"/>
            </a:pPr>
            <a:r>
              <a:rPr lang="en-US" sz="4400" dirty="0" err="1"/>
              <a:t>SimpleGroovyDoc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592" y="5794025"/>
            <a:ext cx="190526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0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explains *a lot*</a:t>
            </a:r>
            <a:endParaRPr lang="he-I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391" y="1848343"/>
            <a:ext cx="8245219" cy="44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0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104" y="49942"/>
            <a:ext cx="7409792" cy="675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5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787" y="1851088"/>
            <a:ext cx="4498427" cy="4375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Whodunit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5365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Whodunit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7657" y="3731173"/>
            <a:ext cx="7168055" cy="2445791"/>
          </a:xfrm>
        </p:spPr>
        <p:txBody>
          <a:bodyPr>
            <a:noAutofit/>
          </a:bodyPr>
          <a:lstStyle/>
          <a:p>
            <a:pPr marL="1142971" indent="-1142971">
              <a:buFont typeface="+mj-lt"/>
              <a:buAutoNum type="alphaUcPeriod"/>
            </a:pPr>
            <a:r>
              <a:rPr lang="en-US" sz="5500" dirty="0" err="1">
                <a:solidFill>
                  <a:schemeClr val="bg1"/>
                </a:solidFill>
              </a:rPr>
              <a:t>NullPointerException</a:t>
            </a:r>
            <a:r>
              <a:rPr lang="en-US" sz="5500" dirty="0">
                <a:solidFill>
                  <a:schemeClr val="bg1"/>
                </a:solidFill>
              </a:rPr>
              <a:t>      </a:t>
            </a:r>
          </a:p>
          <a:p>
            <a:pPr marL="1142971" indent="-1142971">
              <a:buFont typeface="+mj-lt"/>
              <a:buAutoNum type="alphaUcPeriod"/>
            </a:pPr>
            <a:r>
              <a:rPr lang="en-US" sz="5500" dirty="0">
                <a:solidFill>
                  <a:schemeClr val="bg1"/>
                </a:solidFill>
              </a:rPr>
              <a:t>whodunitI_closure1@xxxxxxx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325711" y="3731173"/>
            <a:ext cx="4550980" cy="2445791"/>
          </a:xfrm>
        </p:spPr>
        <p:txBody>
          <a:bodyPr>
            <a:noAutofit/>
          </a:bodyPr>
          <a:lstStyle/>
          <a:p>
            <a:pPr marL="1142971" indent="-1142971">
              <a:buFont typeface="+mj-lt"/>
              <a:buAutoNum type="alphaUcPeriod" startAt="3"/>
            </a:pPr>
            <a:r>
              <a:rPr lang="en-US" sz="5500" dirty="0">
                <a:solidFill>
                  <a:schemeClr val="bg1"/>
                </a:solidFill>
              </a:rPr>
              <a:t>Startup error</a:t>
            </a:r>
          </a:p>
          <a:p>
            <a:pPr marL="1142971" indent="-1142971">
              <a:buFont typeface="+mj-lt"/>
              <a:buAutoNum type="alphaUcPeriod" startAt="3"/>
            </a:pPr>
            <a:r>
              <a:rPr lang="en-US" sz="5500" dirty="0">
                <a:solidFill>
                  <a:schemeClr val="bg1"/>
                </a:solidFill>
              </a:rPr>
              <a:t>The butler did it. </a:t>
            </a:r>
          </a:p>
          <a:p>
            <a:pPr marL="1142971" indent="-1142971">
              <a:buFont typeface="+mj-lt"/>
              <a:buAutoNum type="alphaUcPeriod" startAt="3"/>
            </a:pPr>
            <a:endParaRPr lang="he-IL" sz="55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7492" y="481999"/>
            <a:ext cx="7031421" cy="304698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</a:rPr>
              <a:t>Closure whodunit() {</a:t>
            </a:r>
            <a:br>
              <a:rPr lang="en-US" sz="3200" dirty="0">
                <a:latin typeface="Courier New" panose="02070309020205020404" pitchFamily="49" charset="0"/>
              </a:rPr>
            </a:br>
            <a:r>
              <a:rPr lang="en-US" sz="3200" dirty="0">
                <a:latin typeface="Courier New" panose="02070309020205020404" pitchFamily="49" charset="0"/>
              </a:rPr>
              <a:t>    {</a:t>
            </a:r>
            <a:br>
              <a:rPr lang="en-US" sz="3200" dirty="0">
                <a:latin typeface="Courier New" panose="02070309020205020404" pitchFamily="49" charset="0"/>
              </a:rPr>
            </a:br>
            <a:r>
              <a:rPr lang="en-US" sz="3200" dirty="0">
                <a:latin typeface="Courier New" panose="02070309020205020404" pitchFamily="49" charset="0"/>
              </a:rPr>
              <a:t>        </a:t>
            </a:r>
            <a:r>
              <a:rPr lang="en-US" sz="3200" b="1" dirty="0">
                <a:solidFill>
                  <a:srgbClr val="008000"/>
                </a:solidFill>
                <a:latin typeface="Courier New" panose="02070309020205020404" pitchFamily="49" charset="0"/>
              </a:rPr>
              <a:t>'The butler did it.'</a:t>
            </a:r>
            <a:br>
              <a:rPr lang="en-US" sz="3200" b="1" dirty="0">
                <a:solidFill>
                  <a:srgbClr val="008000"/>
                </a:solidFill>
                <a:latin typeface="Courier New" panose="02070309020205020404" pitchFamily="49" charset="0"/>
              </a:rPr>
            </a:br>
            <a:r>
              <a:rPr lang="en-US" sz="3200" b="1" dirty="0">
                <a:solidFill>
                  <a:srgbClr val="008000"/>
                </a:solidFill>
                <a:latin typeface="Courier New" panose="02070309020205020404" pitchFamily="49" charset="0"/>
              </a:rPr>
              <a:t>    </a:t>
            </a:r>
            <a:r>
              <a:rPr lang="en-US" sz="32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br>
              <a:rPr lang="en-US" sz="32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println</a:t>
            </a:r>
            <a:r>
              <a:rPr lang="en-US" sz="3200" dirty="0">
                <a:solidFill>
                  <a:srgbClr val="000000"/>
                </a:solidFill>
                <a:latin typeface="Courier New" panose="02070309020205020404" pitchFamily="49" charset="0"/>
              </a:rPr>
              <a:t> whodunit()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647" y="3731172"/>
            <a:ext cx="190526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1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is very sad.</a:t>
            </a:r>
            <a:endParaRPr lang="he-IL" dirty="0"/>
          </a:p>
        </p:txBody>
      </p:sp>
      <p:pic>
        <p:nvPicPr>
          <p:cNvPr id="9218" name="Picture 2" descr="http://media.tumblr.com/tumblr_m0vkyhoQWN1qd834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33" y="1595001"/>
            <a:ext cx="6200337" cy="494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Cheer up, the fix is easy!</a:t>
            </a:r>
            <a:endParaRPr lang="he-IL" dirty="0"/>
          </a:p>
        </p:txBody>
      </p:sp>
      <p:pic>
        <p:nvPicPr>
          <p:cNvPr id="10242" name="Picture 2" descr="http://cdn.gaijinpot.com/wp-content/uploads/2010/08/smiling_c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18" y="2456956"/>
            <a:ext cx="4535295" cy="33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759" y="2585573"/>
            <a:ext cx="6716111" cy="224676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</a:rPr>
              <a:t>Closure whodunit() {</a:t>
            </a:r>
            <a:br>
              <a:rPr lang="en-US" sz="2800" dirty="0">
                <a:latin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</a:rPr>
              <a:t>    { -&gt;</a:t>
            </a:r>
            <a:br>
              <a:rPr lang="en-US" sz="2800" dirty="0">
                <a:latin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</a:rPr>
              <a:t>        </a:t>
            </a:r>
            <a:r>
              <a:rPr lang="en-US" sz="2800" b="1" dirty="0">
                <a:solidFill>
                  <a:srgbClr val="008000"/>
                </a:solidFill>
                <a:latin typeface="Courier New" panose="02070309020205020404" pitchFamily="49" charset="0"/>
              </a:rPr>
              <a:t>'The butler did it.'</a:t>
            </a:r>
            <a:br>
              <a:rPr lang="en-US" sz="2800" b="1" dirty="0">
                <a:solidFill>
                  <a:srgbClr val="008000"/>
                </a:solidFill>
                <a:latin typeface="Courier New" panose="02070309020205020404" pitchFamily="49" charset="0"/>
              </a:rPr>
            </a:br>
            <a:r>
              <a:rPr lang="en-US" sz="2800" b="1" dirty="0">
                <a:solidFill>
                  <a:srgbClr val="008000"/>
                </a:solidFill>
                <a:latin typeface="Courier New" panose="020703090202050204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b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741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t-shirt goes to…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263" y="1788324"/>
            <a:ext cx="3531476" cy="47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0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36866" name="Picture 2" descr="http://th07.deviantart.net/fs70/PRE/f/2012/004/4/4/with_great_power_comes_great_responsibility_by_itomibhaa-d4lajv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73" y="1406099"/>
            <a:ext cx="3736657" cy="528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12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8" y="2084851"/>
            <a:ext cx="11141572" cy="44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Frog?</a:t>
            </a:r>
            <a:endParaRPr lang="en-GB" dirty="0"/>
          </a:p>
        </p:txBody>
      </p:sp>
      <p:pic>
        <p:nvPicPr>
          <p:cNvPr id="10" name="Picture 6" descr="https://fbcdn-sphotos-e-a.akamaihd.net/hphotos-ak-prn1/16811_305871812856614_30854684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96819"/>
            <a:ext cx="3654405" cy="30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1515">
            <a:off x="8110552" y="4743644"/>
            <a:ext cx="3919640" cy="9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185" y="387179"/>
            <a:ext cx="11796584" cy="6359611"/>
          </a:xfrm>
        </p:spPr>
        <p:txBody>
          <a:bodyPr>
            <a:normAutofit fontScale="92500"/>
          </a:bodyPr>
          <a:lstStyle/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Write readable code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Comment neat tricks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Sometimes it is just a bug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Use static code analysis (</a:t>
            </a: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intellij</a:t>
            </a: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IDEA!)</a:t>
            </a:r>
          </a:p>
          <a:p>
            <a:pPr marL="914377" indent="-914377">
              <a:buFont typeface="+mj-lt"/>
              <a:buAutoNum type="arabicPeriod"/>
            </a:pP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Rtfm</a:t>
            </a: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  <a:p>
            <a:pPr marL="914377" indent="-914377">
              <a:buFont typeface="+mj-lt"/>
              <a:buAutoNum type="arabicPeriod"/>
            </a:pP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  <a:p>
            <a:pPr marL="914377" indent="-914377">
              <a:buFont typeface="+mj-lt"/>
              <a:buAutoNum type="arabicPeriod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Don’t code like my brother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48279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7585" y="387179"/>
            <a:ext cx="11313185" cy="63596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We have just started!</a:t>
            </a:r>
            <a:b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</a:b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(may end up in proper uniform)</a:t>
            </a:r>
          </a:p>
          <a:p>
            <a:pPr marL="0" indent="0">
              <a:buNone/>
            </a:pP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  <a:p>
            <a:pPr marL="0" indent="0">
              <a:buNone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Puzzlers? Gotchas? Fetal position inducing behavior?</a:t>
            </a:r>
          </a:p>
          <a:p>
            <a:pPr>
              <a:buFont typeface="DS Eraser Cyr" panose="04000500000000000000" pitchFamily="82" charset="0"/>
              <a:buChar char="-"/>
            </a:pP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  <a:p>
            <a:pPr>
              <a:buFont typeface="DS Eraser Cyr" panose="04000500000000000000" pitchFamily="82" charset="0"/>
              <a:buChar char="-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puzzlers  jfrog.com</a:t>
            </a:r>
          </a:p>
          <a:p>
            <a:pPr>
              <a:buFont typeface="DS Eraser Cyr" panose="04000500000000000000" pitchFamily="82" charset="0"/>
              <a:buChar char="-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  </a:t>
            </a: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Groovypuzzlers</a:t>
            </a: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142" y="5019964"/>
            <a:ext cx="728159" cy="742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08" y="5688311"/>
            <a:ext cx="728159" cy="7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4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Jfrog</a:t>
            </a:r>
            <a:r>
              <a:rPr lang="en-US" dirty="0" smtClean="0"/>
              <a:t> always pays its debts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60" y="1604151"/>
            <a:ext cx="4652475" cy="5021831"/>
          </a:xfrm>
          <a:prstGeom prst="rect">
            <a:avLst/>
          </a:prstGeom>
        </p:spPr>
      </p:pic>
      <p:pic>
        <p:nvPicPr>
          <p:cNvPr id="3" name="Picture 2" descr="thank yo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46" y="1649332"/>
            <a:ext cx="3767429" cy="50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9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3313" y="387179"/>
            <a:ext cx="11597456" cy="63596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Positive feedback?</a:t>
            </a:r>
          </a:p>
          <a:p>
            <a:pPr marL="0" indent="0">
              <a:buNone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Praise us on twitter</a:t>
            </a:r>
            <a:b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</a:b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 </a:t>
            </a: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groovypuzzlers</a:t>
            </a: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  <a:p>
            <a:pPr>
              <a:buFont typeface="DS Eraser Cyr" panose="04000500000000000000" pitchFamily="82" charset="0"/>
              <a:buChar char="-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 </a:t>
            </a: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Groovypuzzlers</a:t>
            </a: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 </a:t>
            </a:r>
          </a:p>
          <a:p>
            <a:pPr>
              <a:buFont typeface="DS Eraser Cyr" panose="04000500000000000000" pitchFamily="82" charset="0"/>
              <a:buChar char="-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 freddy33</a:t>
            </a:r>
          </a:p>
          <a:p>
            <a:pPr>
              <a:buFont typeface="DS Eraser Cyr" panose="04000500000000000000" pitchFamily="82" charset="0"/>
              <a:buChar char="-"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  jbaruch</a:t>
            </a:r>
          </a:p>
          <a:p>
            <a:pPr>
              <a:buFont typeface="DS Eraser Cyr" panose="04000500000000000000" pitchFamily="82" charset="0"/>
              <a:buChar char="-"/>
            </a:pPr>
            <a:endParaRPr lang="en-US" sz="5300" dirty="0">
              <a:ln>
                <a:noFill/>
              </a:ln>
              <a:latin typeface="DS Eraser Cyr" panose="04000500000000000000" pitchFamily="82" charset="0"/>
            </a:endParaRPr>
          </a:p>
          <a:p>
            <a:pPr marL="0" indent="0">
              <a:buNone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Negative </a:t>
            </a: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feeback</a:t>
            </a: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?</a:t>
            </a:r>
          </a:p>
          <a:p>
            <a:pPr marL="0" indent="0">
              <a:buNone/>
            </a:pP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/</a:t>
            </a:r>
            <a:r>
              <a:rPr lang="en-US" sz="5300" dirty="0" err="1">
                <a:ln>
                  <a:noFill/>
                </a:ln>
                <a:latin typeface="DS Eraser Cyr" panose="04000500000000000000" pitchFamily="82" charset="0"/>
              </a:rPr>
              <a:t>dev</a:t>
            </a:r>
            <a:r>
              <a:rPr lang="en-US" sz="5300" dirty="0">
                <a:ln>
                  <a:noFill/>
                </a:ln>
                <a:latin typeface="DS Eraser Cyr" panose="04000500000000000000" pitchFamily="82" charset="0"/>
              </a:rPr>
              <a:t>/null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11" y="2403731"/>
            <a:ext cx="527527" cy="538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38" y="1690932"/>
            <a:ext cx="476316" cy="533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75" y="3159962"/>
            <a:ext cx="527527" cy="538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11" y="3877365"/>
            <a:ext cx="527527" cy="5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5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No, Thank you!</a:t>
            </a:r>
            <a:endParaRPr lang="en-US" dirty="0"/>
          </a:p>
        </p:txBody>
      </p:sp>
      <p:pic>
        <p:nvPicPr>
          <p:cNvPr id="3" name="Picture 8" descr="http://s3.amazonaws.com/rapgenius/cm-29490-050938f1f39e7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18" y="1690688"/>
            <a:ext cx="6244767" cy="472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1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8" y="2084851"/>
            <a:ext cx="11141572" cy="44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Frog?</a:t>
            </a:r>
            <a:endParaRPr lang="en-GB" dirty="0"/>
          </a:p>
        </p:txBody>
      </p:sp>
      <p:pic>
        <p:nvPicPr>
          <p:cNvPr id="10" name="Picture 6" descr="https://fbcdn-sphotos-e-a.akamaihd.net/hphotos-ak-prn1/16811_305871812856614_30854684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96819"/>
            <a:ext cx="3654405" cy="30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5360" y="5061183"/>
            <a:ext cx="2222037" cy="1675628"/>
            <a:chOff x="457200" y="5176878"/>
            <a:chExt cx="1188239" cy="949003"/>
          </a:xfrm>
        </p:grpSpPr>
        <p:sp>
          <p:nvSpPr>
            <p:cNvPr id="8" name="Rectangle 7"/>
            <p:cNvSpPr/>
            <p:nvPr/>
          </p:nvSpPr>
          <p:spPr>
            <a:xfrm>
              <a:off x="457200" y="5176878"/>
              <a:ext cx="1162472" cy="916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Futura" panose="020B08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13" y="5211479"/>
              <a:ext cx="1182626" cy="91440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1515">
            <a:off x="8110552" y="4743644"/>
            <a:ext cx="3919640" cy="9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0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al Gafter (left) and Joshua Bloch during their &quot;Programming Puzzles&quot; sess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30" y="-15381"/>
            <a:ext cx="8099943" cy="687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40093" y="1"/>
            <a:ext cx="5711816" cy="112338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67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Click and hack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3122" y="5750005"/>
            <a:ext cx="7665764" cy="11182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67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the typing brothers</a:t>
            </a:r>
          </a:p>
        </p:txBody>
      </p:sp>
    </p:spTree>
    <p:extLst>
      <p:ext uri="{BB962C8B-B14F-4D97-AF65-F5344CB8AC3E}">
        <p14:creationId xmlns:p14="http://schemas.microsoft.com/office/powerpoint/2010/main" val="269463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BTW…</a:t>
            </a:r>
            <a:endParaRPr lang="he-IL" dirty="0"/>
          </a:p>
        </p:txBody>
      </p:sp>
      <p:pic>
        <p:nvPicPr>
          <p:cNvPr id="1026" name="Picture 2" descr="https://media.azpm.org/master/img/spot/car_talk_brothers_450_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2099782"/>
            <a:ext cx="587692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8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5433</TotalTime>
  <Words>1049</Words>
  <Application>Microsoft Macintosh PowerPoint</Application>
  <PresentationFormat>Custom</PresentationFormat>
  <Paragraphs>332</Paragraphs>
  <Slides>64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2_Office Theme</vt:lpstr>
      <vt:lpstr>The Groovy Puzzlers</vt:lpstr>
      <vt:lpstr>About your speaker</vt:lpstr>
      <vt:lpstr>Who we are?</vt:lpstr>
      <vt:lpstr>What Frog?</vt:lpstr>
      <vt:lpstr>What Frog?</vt:lpstr>
      <vt:lpstr>What Frog?</vt:lpstr>
      <vt:lpstr>What Frog?</vt:lpstr>
      <vt:lpstr>PowerPoint Presentation</vt:lpstr>
      <vt:lpstr>BTW…</vt:lpstr>
      <vt:lpstr>PowerPoint Presentation</vt:lpstr>
      <vt:lpstr>PowerPoint Presentation</vt:lpstr>
      <vt:lpstr>PowerPoint Presentation</vt:lpstr>
      <vt:lpstr>Consider the puzzlers correct as of 2.3.7</vt:lpstr>
      <vt:lpstr>PowerPoint Presentation</vt:lpstr>
      <vt:lpstr>PowerPoint Presentation</vt:lpstr>
      <vt:lpstr>PowerPoint Presentation</vt:lpstr>
      <vt:lpstr>Not exactly iteration, is it?</vt:lpstr>
      <vt:lpstr>RTFS (Read the F***ing source)!</vt:lpstr>
      <vt:lpstr>Absolutely Groovy</vt:lpstr>
      <vt:lpstr>PowerPoint Presentation</vt:lpstr>
      <vt:lpstr>PowerPoint Presentation</vt:lpstr>
      <vt:lpstr>Fix is simple</vt:lpstr>
      <vt:lpstr>My idea prints nothing when I copy paste this code. What gives?</vt:lpstr>
      <vt:lpstr>Println for the rescue!</vt:lpstr>
      <vt:lpstr>PowerPoint Presentation</vt:lpstr>
      <vt:lpstr>PowerPoint Presentation</vt:lpstr>
      <vt:lpstr>PowerPoint Presentation</vt:lpstr>
      <vt:lpstr>PowerPoint Presentation</vt:lpstr>
      <vt:lpstr>Just Throw in some more parentheses!</vt:lpstr>
      <vt:lpstr>And the t-shirt goes to…</vt:lpstr>
      <vt:lpstr>Max power</vt:lpstr>
      <vt:lpstr>Max power</vt:lpstr>
      <vt:lpstr>PowerPoint Presentation</vt:lpstr>
      <vt:lpstr>Tricky, but I got it!</vt:lpstr>
      <vt:lpstr>PowerPoint Presentation</vt:lpstr>
      <vt:lpstr>Hmm, now they all null?!</vt:lpstr>
      <vt:lpstr>PowerPoint Presentation</vt:lpstr>
      <vt:lpstr>PowerPoint Presentation</vt:lpstr>
      <vt:lpstr>What the hell happened?!</vt:lpstr>
      <vt:lpstr>BAD default, no contract</vt:lpstr>
      <vt:lpstr>Why so primitive?</vt:lpstr>
      <vt:lpstr>Why so primitive?</vt:lpstr>
      <vt:lpstr>Why so primitive?</vt:lpstr>
      <vt:lpstr>That was easy. But why?</vt:lpstr>
      <vt:lpstr>How about that:</vt:lpstr>
      <vt:lpstr>(Groovy) truth can hurt so just parentheses for a rescue (or not)</vt:lpstr>
      <vt:lpstr>The ghostwriter</vt:lpstr>
      <vt:lpstr>The ghostwriter</vt:lpstr>
      <vt:lpstr>DierkGuillaumePaulCedricHamletErikJon.groovy</vt:lpstr>
      <vt:lpstr>PowerPoint Presentation</vt:lpstr>
      <vt:lpstr>DierkGuillaumePaulCedricHamletErikJon.groovy</vt:lpstr>
      <vt:lpstr>That explains *a lot*</vt:lpstr>
      <vt:lpstr>PowerPoint Presentation</vt:lpstr>
      <vt:lpstr>Whodunit</vt:lpstr>
      <vt:lpstr>Whodunit</vt:lpstr>
      <vt:lpstr>That is very sad.</vt:lpstr>
      <vt:lpstr>Cheer up, the fix is easy!</vt:lpstr>
      <vt:lpstr>And the t-shirt goes to…</vt:lpstr>
      <vt:lpstr>Conclusions</vt:lpstr>
      <vt:lpstr>PowerPoint Presentation</vt:lpstr>
      <vt:lpstr>PowerPoint Presentation</vt:lpstr>
      <vt:lpstr>Jfrog always pays its debts </vt:lpstr>
      <vt:lpstr>PowerPoint Presentation</vt:lpstr>
      <vt:lpstr>No, Thank you!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Groovy Pz</dc:title>
  <dc:subject/>
  <dc:creator>Baruch Sadogursky</dc:creator>
  <cp:keywords/>
  <dc:description/>
  <cp:lastModifiedBy>Baruch Sadogursky</cp:lastModifiedBy>
  <cp:revision>166</cp:revision>
  <dcterms:created xsi:type="dcterms:W3CDTF">2014-07-26T23:43:44Z</dcterms:created>
  <dcterms:modified xsi:type="dcterms:W3CDTF">2014-09-25T22:42:21Z</dcterms:modified>
  <cp:category/>
</cp:coreProperties>
</file>