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1.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71"/>
  </p:notesMasterIdLst>
  <p:sldIdLst>
    <p:sldId id="256" r:id="rId2"/>
    <p:sldId id="321" r:id="rId3"/>
    <p:sldId id="257" r:id="rId4"/>
    <p:sldId id="258" r:id="rId5"/>
    <p:sldId id="308" r:id="rId6"/>
    <p:sldId id="259" r:id="rId7"/>
    <p:sldId id="260" r:id="rId8"/>
    <p:sldId id="261" r:id="rId9"/>
    <p:sldId id="309" r:id="rId10"/>
    <p:sldId id="262" r:id="rId11"/>
    <p:sldId id="310" r:id="rId12"/>
    <p:sldId id="263" r:id="rId13"/>
    <p:sldId id="264" r:id="rId14"/>
    <p:sldId id="265" r:id="rId15"/>
    <p:sldId id="266" r:id="rId16"/>
    <p:sldId id="267" r:id="rId17"/>
    <p:sldId id="268" r:id="rId18"/>
    <p:sldId id="269" r:id="rId19"/>
    <p:sldId id="311" r:id="rId20"/>
    <p:sldId id="270" r:id="rId21"/>
    <p:sldId id="271" r:id="rId22"/>
    <p:sldId id="272" r:id="rId23"/>
    <p:sldId id="273" r:id="rId24"/>
    <p:sldId id="274" r:id="rId25"/>
    <p:sldId id="275" r:id="rId26"/>
    <p:sldId id="276" r:id="rId27"/>
    <p:sldId id="328" r:id="rId28"/>
    <p:sldId id="277" r:id="rId29"/>
    <p:sldId id="278" r:id="rId30"/>
    <p:sldId id="279" r:id="rId31"/>
    <p:sldId id="280" r:id="rId32"/>
    <p:sldId id="281" r:id="rId33"/>
    <p:sldId id="282" r:id="rId34"/>
    <p:sldId id="283" r:id="rId35"/>
    <p:sldId id="312" r:id="rId36"/>
    <p:sldId id="284" r:id="rId37"/>
    <p:sldId id="285" r:id="rId38"/>
    <p:sldId id="314" r:id="rId39"/>
    <p:sldId id="286" r:id="rId40"/>
    <p:sldId id="287" r:id="rId41"/>
    <p:sldId id="288" r:id="rId42"/>
    <p:sldId id="289" r:id="rId43"/>
    <p:sldId id="315" r:id="rId44"/>
    <p:sldId id="290" r:id="rId45"/>
    <p:sldId id="291" r:id="rId46"/>
    <p:sldId id="292" r:id="rId47"/>
    <p:sldId id="293" r:id="rId48"/>
    <p:sldId id="294" r:id="rId49"/>
    <p:sldId id="316" r:id="rId50"/>
    <p:sldId id="295" r:id="rId51"/>
    <p:sldId id="296" r:id="rId52"/>
    <p:sldId id="297" r:id="rId53"/>
    <p:sldId id="317" r:id="rId54"/>
    <p:sldId id="313" r:id="rId55"/>
    <p:sldId id="320" r:id="rId56"/>
    <p:sldId id="326" r:id="rId57"/>
    <p:sldId id="300" r:id="rId58"/>
    <p:sldId id="301" r:id="rId59"/>
    <p:sldId id="302" r:id="rId60"/>
    <p:sldId id="318" r:id="rId61"/>
    <p:sldId id="303" r:id="rId62"/>
    <p:sldId id="304" r:id="rId63"/>
    <p:sldId id="322" r:id="rId64"/>
    <p:sldId id="323" r:id="rId65"/>
    <p:sldId id="324" r:id="rId66"/>
    <p:sldId id="327" r:id="rId67"/>
    <p:sldId id="305" r:id="rId68"/>
    <p:sldId id="306" r:id="rId69"/>
    <p:sldId id="307"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5E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6" autoAdjust="0"/>
    <p:restoredTop sz="88527" autoAdjust="0"/>
  </p:normalViewPr>
  <p:slideViewPr>
    <p:cSldViewPr snapToGrid="0" snapToObjects="1">
      <p:cViewPr varScale="1">
        <p:scale>
          <a:sx n="99" d="100"/>
          <a:sy n="99" d="100"/>
        </p:scale>
        <p:origin x="-1952"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6" d="100"/>
          <a:sy n="86" d="100"/>
        </p:scale>
        <p:origin x="-384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chael\Documents\NetBeansProjects\RemoteEJBRace\ejbrace\Race%20results.xlsx" TargetMode="External"/><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a:t>
            </a:r>
            <a:r>
              <a:rPr lang="en-US" baseline="0"/>
              <a:t> call times (ms)</a:t>
            </a:r>
            <a:endParaRPr lang="en-US"/>
          </a:p>
        </c:rich>
      </c:tx>
      <c:layout/>
      <c:overlay val="0"/>
      <c:spPr>
        <a:noFill/>
        <a:ln>
          <a:noFill/>
        </a:ln>
        <a:effectLst/>
      </c:spPr>
    </c:title>
    <c:autoTitleDeleted val="0"/>
    <c:plotArea>
      <c:layout>
        <c:manualLayout>
          <c:layoutTarget val="inner"/>
          <c:xMode val="edge"/>
          <c:yMode val="edge"/>
          <c:x val="0.0652629209124623"/>
          <c:y val="0.0671675768579297"/>
          <c:w val="0.870890862883584"/>
          <c:h val="0.770129223746621"/>
        </c:manualLayout>
      </c:layout>
      <c:scatterChart>
        <c:scatterStyle val="smoothMarker"/>
        <c:varyColors val="0"/>
        <c:ser>
          <c:idx val="0"/>
          <c:order val="0"/>
          <c:tx>
            <c:strRef>
              <c:f>Sheet1!$A$1</c:f>
              <c:strCache>
                <c:ptCount val="1"/>
                <c:pt idx="0">
                  <c:v>Remote EJB (Default Transaction)</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Sheet1!$B$2:$K$2</c:f>
              <c:numCache>
                <c:formatCode>General</c:formatCode>
                <c:ptCount val="10"/>
                <c:pt idx="0">
                  <c:v>1.0</c:v>
                </c:pt>
                <c:pt idx="1">
                  <c:v>2.0</c:v>
                </c:pt>
                <c:pt idx="2">
                  <c:v>3.0</c:v>
                </c:pt>
                <c:pt idx="3">
                  <c:v>4.0</c:v>
                </c:pt>
                <c:pt idx="4">
                  <c:v>5.0</c:v>
                </c:pt>
                <c:pt idx="5">
                  <c:v>6.0</c:v>
                </c:pt>
                <c:pt idx="6">
                  <c:v>7.0</c:v>
                </c:pt>
                <c:pt idx="7">
                  <c:v>8.0</c:v>
                </c:pt>
                <c:pt idx="8">
                  <c:v>9.0</c:v>
                </c:pt>
                <c:pt idx="9">
                  <c:v>10.0</c:v>
                </c:pt>
              </c:numCache>
            </c:numRef>
          </c:xVal>
          <c:yVal>
            <c:numRef>
              <c:f>Sheet1!$B$5:$K$5</c:f>
              <c:numCache>
                <c:formatCode>#,##0.00</c:formatCode>
                <c:ptCount val="10"/>
                <c:pt idx="0">
                  <c:v>55.65</c:v>
                </c:pt>
                <c:pt idx="1">
                  <c:v>54.616</c:v>
                </c:pt>
                <c:pt idx="2">
                  <c:v>55.66600000000001</c:v>
                </c:pt>
                <c:pt idx="3">
                  <c:v>54.188</c:v>
                </c:pt>
                <c:pt idx="4">
                  <c:v>53.575</c:v>
                </c:pt>
                <c:pt idx="5">
                  <c:v>54.349</c:v>
                </c:pt>
                <c:pt idx="6">
                  <c:v>54.062</c:v>
                </c:pt>
                <c:pt idx="7">
                  <c:v>55.084</c:v>
                </c:pt>
                <c:pt idx="8">
                  <c:v>55.15900000000001</c:v>
                </c:pt>
                <c:pt idx="9">
                  <c:v>56.608</c:v>
                </c:pt>
              </c:numCache>
            </c:numRef>
          </c:yVal>
          <c:smooth val="1"/>
        </c:ser>
        <c:ser>
          <c:idx val="1"/>
          <c:order val="1"/>
          <c:tx>
            <c:strRef>
              <c:f>Sheet1!$A$9</c:f>
              <c:strCache>
                <c:ptCount val="1"/>
                <c:pt idx="0">
                  <c:v>Remote Servlet</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Sheet1!$B$2:$K$2</c:f>
              <c:numCache>
                <c:formatCode>General</c:formatCode>
                <c:ptCount val="10"/>
                <c:pt idx="0">
                  <c:v>1.0</c:v>
                </c:pt>
                <c:pt idx="1">
                  <c:v>2.0</c:v>
                </c:pt>
                <c:pt idx="2">
                  <c:v>3.0</c:v>
                </c:pt>
                <c:pt idx="3">
                  <c:v>4.0</c:v>
                </c:pt>
                <c:pt idx="4">
                  <c:v>5.0</c:v>
                </c:pt>
                <c:pt idx="5">
                  <c:v>6.0</c:v>
                </c:pt>
                <c:pt idx="6">
                  <c:v>7.0</c:v>
                </c:pt>
                <c:pt idx="7">
                  <c:v>8.0</c:v>
                </c:pt>
                <c:pt idx="8">
                  <c:v>9.0</c:v>
                </c:pt>
                <c:pt idx="9">
                  <c:v>10.0</c:v>
                </c:pt>
              </c:numCache>
            </c:numRef>
          </c:xVal>
          <c:yVal>
            <c:numRef>
              <c:f>Sheet1!$B$13:$K$13</c:f>
              <c:numCache>
                <c:formatCode>#,##0.00</c:formatCode>
                <c:ptCount val="10"/>
                <c:pt idx="0">
                  <c:v>39.495</c:v>
                </c:pt>
                <c:pt idx="1">
                  <c:v>41.805</c:v>
                </c:pt>
                <c:pt idx="2">
                  <c:v>40.915</c:v>
                </c:pt>
                <c:pt idx="3">
                  <c:v>39.53100000000001</c:v>
                </c:pt>
                <c:pt idx="4">
                  <c:v>39.642</c:v>
                </c:pt>
                <c:pt idx="5">
                  <c:v>41.362</c:v>
                </c:pt>
                <c:pt idx="6">
                  <c:v>40.443</c:v>
                </c:pt>
                <c:pt idx="7">
                  <c:v>38.579</c:v>
                </c:pt>
                <c:pt idx="8">
                  <c:v>41.37</c:v>
                </c:pt>
                <c:pt idx="9">
                  <c:v>39.89700000000001</c:v>
                </c:pt>
              </c:numCache>
            </c:numRef>
          </c:yVal>
          <c:smooth val="1"/>
        </c:ser>
        <c:ser>
          <c:idx val="2"/>
          <c:order val="2"/>
          <c:tx>
            <c:strRef>
              <c:f>Sheet1!$A$17</c:f>
              <c:strCache>
                <c:ptCount val="1"/>
                <c:pt idx="0">
                  <c:v>Remote JAX-RS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Sheet1!$B$2:$K$2</c:f>
              <c:numCache>
                <c:formatCode>General</c:formatCode>
                <c:ptCount val="10"/>
                <c:pt idx="0">
                  <c:v>1.0</c:v>
                </c:pt>
                <c:pt idx="1">
                  <c:v>2.0</c:v>
                </c:pt>
                <c:pt idx="2">
                  <c:v>3.0</c:v>
                </c:pt>
                <c:pt idx="3">
                  <c:v>4.0</c:v>
                </c:pt>
                <c:pt idx="4">
                  <c:v>5.0</c:v>
                </c:pt>
                <c:pt idx="5">
                  <c:v>6.0</c:v>
                </c:pt>
                <c:pt idx="6">
                  <c:v>7.0</c:v>
                </c:pt>
                <c:pt idx="7">
                  <c:v>8.0</c:v>
                </c:pt>
                <c:pt idx="8">
                  <c:v>9.0</c:v>
                </c:pt>
                <c:pt idx="9">
                  <c:v>10.0</c:v>
                </c:pt>
              </c:numCache>
            </c:numRef>
          </c:xVal>
          <c:yVal>
            <c:numRef>
              <c:f>Sheet1!$B$21:$K$21</c:f>
              <c:numCache>
                <c:formatCode>#,##0.00</c:formatCode>
                <c:ptCount val="10"/>
                <c:pt idx="0">
                  <c:v>43.191</c:v>
                </c:pt>
                <c:pt idx="1">
                  <c:v>43.73900000000001</c:v>
                </c:pt>
                <c:pt idx="2">
                  <c:v>43.705</c:v>
                </c:pt>
                <c:pt idx="3">
                  <c:v>43.953</c:v>
                </c:pt>
                <c:pt idx="4">
                  <c:v>43.05</c:v>
                </c:pt>
                <c:pt idx="5">
                  <c:v>42.912</c:v>
                </c:pt>
                <c:pt idx="6">
                  <c:v>42.76</c:v>
                </c:pt>
                <c:pt idx="7">
                  <c:v>44.645</c:v>
                </c:pt>
                <c:pt idx="8">
                  <c:v>43.33600000000001</c:v>
                </c:pt>
                <c:pt idx="9">
                  <c:v>44.282</c:v>
                </c:pt>
              </c:numCache>
            </c:numRef>
          </c:yVal>
          <c:smooth val="1"/>
        </c:ser>
        <c:ser>
          <c:idx val="3"/>
          <c:order val="3"/>
          <c:tx>
            <c:strRef>
              <c:f>Sheet1!$A$25</c:f>
              <c:strCache>
                <c:ptCount val="1"/>
                <c:pt idx="0">
                  <c:v>Remote JAX-WS</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Sheet1!$B$2:$K$2</c:f>
              <c:numCache>
                <c:formatCode>General</c:formatCode>
                <c:ptCount val="10"/>
                <c:pt idx="0">
                  <c:v>1.0</c:v>
                </c:pt>
                <c:pt idx="1">
                  <c:v>2.0</c:v>
                </c:pt>
                <c:pt idx="2">
                  <c:v>3.0</c:v>
                </c:pt>
                <c:pt idx="3">
                  <c:v>4.0</c:v>
                </c:pt>
                <c:pt idx="4">
                  <c:v>5.0</c:v>
                </c:pt>
                <c:pt idx="5">
                  <c:v>6.0</c:v>
                </c:pt>
                <c:pt idx="6">
                  <c:v>7.0</c:v>
                </c:pt>
                <c:pt idx="7">
                  <c:v>8.0</c:v>
                </c:pt>
                <c:pt idx="8">
                  <c:v>9.0</c:v>
                </c:pt>
                <c:pt idx="9">
                  <c:v>10.0</c:v>
                </c:pt>
              </c:numCache>
            </c:numRef>
          </c:xVal>
          <c:yVal>
            <c:numRef>
              <c:f>Sheet1!$B$29:$J$29</c:f>
              <c:numCache>
                <c:formatCode>#,##0.00</c:formatCode>
                <c:ptCount val="9"/>
                <c:pt idx="0">
                  <c:v>70.225</c:v>
                </c:pt>
                <c:pt idx="1">
                  <c:v>61.006</c:v>
                </c:pt>
                <c:pt idx="2">
                  <c:v>63.435</c:v>
                </c:pt>
                <c:pt idx="3">
                  <c:v>58.702</c:v>
                </c:pt>
                <c:pt idx="4">
                  <c:v>61.64100000000001</c:v>
                </c:pt>
                <c:pt idx="5">
                  <c:v>64.35799999999998</c:v>
                </c:pt>
                <c:pt idx="6">
                  <c:v>66.881</c:v>
                </c:pt>
                <c:pt idx="7">
                  <c:v>68.764</c:v>
                </c:pt>
                <c:pt idx="8">
                  <c:v>64.164</c:v>
                </c:pt>
              </c:numCache>
            </c:numRef>
          </c:yVal>
          <c:smooth val="1"/>
        </c:ser>
        <c:ser>
          <c:idx val="5"/>
          <c:order val="4"/>
          <c:tx>
            <c:strRef>
              <c:f>Sheet1!$A$41</c:f>
              <c:strCache>
                <c:ptCount val="1"/>
                <c:pt idx="0">
                  <c:v>Remote EJB (Transaction Never)</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Sheet1!$B$2:$K$2</c:f>
              <c:numCache>
                <c:formatCode>General</c:formatCode>
                <c:ptCount val="10"/>
                <c:pt idx="0">
                  <c:v>1.0</c:v>
                </c:pt>
                <c:pt idx="1">
                  <c:v>2.0</c:v>
                </c:pt>
                <c:pt idx="2">
                  <c:v>3.0</c:v>
                </c:pt>
                <c:pt idx="3">
                  <c:v>4.0</c:v>
                </c:pt>
                <c:pt idx="4">
                  <c:v>5.0</c:v>
                </c:pt>
                <c:pt idx="5">
                  <c:v>6.0</c:v>
                </c:pt>
                <c:pt idx="6">
                  <c:v>7.0</c:v>
                </c:pt>
                <c:pt idx="7">
                  <c:v>8.0</c:v>
                </c:pt>
                <c:pt idx="8">
                  <c:v>9.0</c:v>
                </c:pt>
                <c:pt idx="9">
                  <c:v>10.0</c:v>
                </c:pt>
              </c:numCache>
            </c:numRef>
          </c:xVal>
          <c:yVal>
            <c:numRef>
              <c:f>Sheet1!$B$45:$K$45</c:f>
              <c:numCache>
                <c:formatCode>#,##0.00</c:formatCode>
                <c:ptCount val="10"/>
                <c:pt idx="0">
                  <c:v>54.568</c:v>
                </c:pt>
                <c:pt idx="1">
                  <c:v>54.925</c:v>
                </c:pt>
                <c:pt idx="2">
                  <c:v>53.372</c:v>
                </c:pt>
                <c:pt idx="3">
                  <c:v>54.51300000000001</c:v>
                </c:pt>
                <c:pt idx="4">
                  <c:v>53.609</c:v>
                </c:pt>
                <c:pt idx="5">
                  <c:v>52.802</c:v>
                </c:pt>
                <c:pt idx="6">
                  <c:v>53.405</c:v>
                </c:pt>
                <c:pt idx="7">
                  <c:v>52.425</c:v>
                </c:pt>
                <c:pt idx="8">
                  <c:v>53.29100000000001</c:v>
                </c:pt>
                <c:pt idx="9">
                  <c:v>53.039</c:v>
                </c:pt>
              </c:numCache>
            </c:numRef>
          </c:yVal>
          <c:smooth val="1"/>
        </c:ser>
        <c:ser>
          <c:idx val="6"/>
          <c:order val="5"/>
          <c:tx>
            <c:strRef>
              <c:f>Sheet1!$A$49</c:f>
              <c:strCache>
                <c:ptCount val="1"/>
                <c:pt idx="0">
                  <c:v>Remote EJB (Transaction Supports)</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Sheet1!$B$2:$K$2</c:f>
              <c:numCache>
                <c:formatCode>General</c:formatCode>
                <c:ptCount val="10"/>
                <c:pt idx="0">
                  <c:v>1.0</c:v>
                </c:pt>
                <c:pt idx="1">
                  <c:v>2.0</c:v>
                </c:pt>
                <c:pt idx="2">
                  <c:v>3.0</c:v>
                </c:pt>
                <c:pt idx="3">
                  <c:v>4.0</c:v>
                </c:pt>
                <c:pt idx="4">
                  <c:v>5.0</c:v>
                </c:pt>
                <c:pt idx="5">
                  <c:v>6.0</c:v>
                </c:pt>
                <c:pt idx="6">
                  <c:v>7.0</c:v>
                </c:pt>
                <c:pt idx="7">
                  <c:v>8.0</c:v>
                </c:pt>
                <c:pt idx="8">
                  <c:v>9.0</c:v>
                </c:pt>
                <c:pt idx="9">
                  <c:v>10.0</c:v>
                </c:pt>
              </c:numCache>
            </c:numRef>
          </c:xVal>
          <c:yVal>
            <c:numRef>
              <c:f>Sheet1!$B$53:$K$53</c:f>
              <c:numCache>
                <c:formatCode>#,##0.00</c:formatCode>
                <c:ptCount val="10"/>
                <c:pt idx="0">
                  <c:v>53.058</c:v>
                </c:pt>
                <c:pt idx="1">
                  <c:v>52.698</c:v>
                </c:pt>
                <c:pt idx="2">
                  <c:v>53.466</c:v>
                </c:pt>
                <c:pt idx="3">
                  <c:v>53.251</c:v>
                </c:pt>
                <c:pt idx="4">
                  <c:v>54.17400000000001</c:v>
                </c:pt>
                <c:pt idx="5">
                  <c:v>54.005</c:v>
                </c:pt>
                <c:pt idx="6">
                  <c:v>54.346</c:v>
                </c:pt>
                <c:pt idx="7">
                  <c:v>52.67400000000001</c:v>
                </c:pt>
                <c:pt idx="8">
                  <c:v>53.65600000000001</c:v>
                </c:pt>
                <c:pt idx="9">
                  <c:v>55.16300000000001</c:v>
                </c:pt>
              </c:numCache>
            </c:numRef>
          </c:yVal>
          <c:smooth val="1"/>
        </c:ser>
        <c:dLbls>
          <c:showLegendKey val="0"/>
          <c:showVal val="0"/>
          <c:showCatName val="0"/>
          <c:showSerName val="0"/>
          <c:showPercent val="0"/>
          <c:showBubbleSize val="0"/>
        </c:dLbls>
        <c:axId val="2143802648"/>
        <c:axId val="2094316792"/>
      </c:scatterChart>
      <c:valAx>
        <c:axId val="2143802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4316792"/>
        <c:crosses val="autoZero"/>
        <c:crossBetween val="midCat"/>
      </c:valAx>
      <c:valAx>
        <c:axId val="2094316792"/>
        <c:scaling>
          <c:orientation val="minMax"/>
          <c:min val="3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380264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32E81C-B06D-6640-B2B5-A0547B7C8556}" type="datetimeFigureOut">
              <a:rPr lang="en-US" smtClean="0"/>
              <a:t>10/5/14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BF2E01-451F-1B47-9E7C-1CE2F484F719}" type="slidenum">
              <a:rPr lang="en-US" smtClean="0"/>
              <a:t>‹#›</a:t>
            </a:fld>
            <a:endParaRPr lang="en-US"/>
          </a:p>
        </p:txBody>
      </p:sp>
    </p:spTree>
    <p:extLst>
      <p:ext uri="{BB962C8B-B14F-4D97-AF65-F5344CB8AC3E}">
        <p14:creationId xmlns:p14="http://schemas.microsoft.com/office/powerpoint/2010/main" val="15240582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1</a:t>
            </a:fld>
            <a:endParaRPr lang="en-US"/>
          </a:p>
        </p:txBody>
      </p:sp>
    </p:spTree>
    <p:extLst>
      <p:ext uri="{BB962C8B-B14F-4D97-AF65-F5344CB8AC3E}">
        <p14:creationId xmlns:p14="http://schemas.microsoft.com/office/powerpoint/2010/main" val="3213882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10</a:t>
            </a:fld>
            <a:endParaRPr lang="en-US"/>
          </a:p>
        </p:txBody>
      </p:sp>
    </p:spTree>
    <p:extLst>
      <p:ext uri="{BB962C8B-B14F-4D97-AF65-F5344CB8AC3E}">
        <p14:creationId xmlns:p14="http://schemas.microsoft.com/office/powerpoint/2010/main" val="3176259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11</a:t>
            </a:fld>
            <a:endParaRPr lang="en-US"/>
          </a:p>
        </p:txBody>
      </p:sp>
    </p:spTree>
    <p:extLst>
      <p:ext uri="{BB962C8B-B14F-4D97-AF65-F5344CB8AC3E}">
        <p14:creationId xmlns:p14="http://schemas.microsoft.com/office/powerpoint/2010/main" val="1616974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12</a:t>
            </a:fld>
            <a:endParaRPr lang="en-US"/>
          </a:p>
        </p:txBody>
      </p:sp>
    </p:spTree>
    <p:extLst>
      <p:ext uri="{BB962C8B-B14F-4D97-AF65-F5344CB8AC3E}">
        <p14:creationId xmlns:p14="http://schemas.microsoft.com/office/powerpoint/2010/main" val="1993809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13</a:t>
            </a:fld>
            <a:endParaRPr lang="en-US"/>
          </a:p>
        </p:txBody>
      </p:sp>
    </p:spTree>
    <p:extLst>
      <p:ext uri="{BB962C8B-B14F-4D97-AF65-F5344CB8AC3E}">
        <p14:creationId xmlns:p14="http://schemas.microsoft.com/office/powerpoint/2010/main" val="962304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14</a:t>
            </a:fld>
            <a:endParaRPr lang="en-US"/>
          </a:p>
        </p:txBody>
      </p:sp>
    </p:spTree>
    <p:extLst>
      <p:ext uri="{BB962C8B-B14F-4D97-AF65-F5344CB8AC3E}">
        <p14:creationId xmlns:p14="http://schemas.microsoft.com/office/powerpoint/2010/main" val="312453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15</a:t>
            </a:fld>
            <a:endParaRPr lang="en-US"/>
          </a:p>
        </p:txBody>
      </p:sp>
    </p:spTree>
    <p:extLst>
      <p:ext uri="{BB962C8B-B14F-4D97-AF65-F5344CB8AC3E}">
        <p14:creationId xmlns:p14="http://schemas.microsoft.com/office/powerpoint/2010/main" val="2023307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16</a:t>
            </a:fld>
            <a:endParaRPr lang="en-US"/>
          </a:p>
        </p:txBody>
      </p:sp>
    </p:spTree>
    <p:extLst>
      <p:ext uri="{BB962C8B-B14F-4D97-AF65-F5344CB8AC3E}">
        <p14:creationId xmlns:p14="http://schemas.microsoft.com/office/powerpoint/2010/main" val="2954700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17</a:t>
            </a:fld>
            <a:endParaRPr lang="en-US"/>
          </a:p>
        </p:txBody>
      </p:sp>
    </p:spTree>
    <p:extLst>
      <p:ext uri="{BB962C8B-B14F-4D97-AF65-F5344CB8AC3E}">
        <p14:creationId xmlns:p14="http://schemas.microsoft.com/office/powerpoint/2010/main" val="2271699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18</a:t>
            </a:fld>
            <a:endParaRPr lang="en-US"/>
          </a:p>
        </p:txBody>
      </p:sp>
    </p:spTree>
    <p:extLst>
      <p:ext uri="{BB962C8B-B14F-4D97-AF65-F5344CB8AC3E}">
        <p14:creationId xmlns:p14="http://schemas.microsoft.com/office/powerpoint/2010/main" val="888073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19</a:t>
            </a:fld>
            <a:endParaRPr lang="en-US"/>
          </a:p>
        </p:txBody>
      </p:sp>
    </p:spTree>
    <p:extLst>
      <p:ext uri="{BB962C8B-B14F-4D97-AF65-F5344CB8AC3E}">
        <p14:creationId xmlns:p14="http://schemas.microsoft.com/office/powerpoint/2010/main" val="379950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2</a:t>
            </a:fld>
            <a:endParaRPr lang="en-US"/>
          </a:p>
        </p:txBody>
      </p:sp>
    </p:spTree>
    <p:extLst>
      <p:ext uri="{BB962C8B-B14F-4D97-AF65-F5344CB8AC3E}">
        <p14:creationId xmlns:p14="http://schemas.microsoft.com/office/powerpoint/2010/main" val="2257981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20</a:t>
            </a:fld>
            <a:endParaRPr lang="en-US"/>
          </a:p>
        </p:txBody>
      </p:sp>
    </p:spTree>
    <p:extLst>
      <p:ext uri="{BB962C8B-B14F-4D97-AF65-F5344CB8AC3E}">
        <p14:creationId xmlns:p14="http://schemas.microsoft.com/office/powerpoint/2010/main" val="2288557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BBF2E01-451F-1B47-9E7C-1CE2F484F719}" type="slidenum">
              <a:rPr lang="en-US" smtClean="0"/>
              <a:t>21</a:t>
            </a:fld>
            <a:endParaRPr lang="en-US"/>
          </a:p>
        </p:txBody>
      </p:sp>
      <p:sp>
        <p:nvSpPr>
          <p:cNvPr id="5" name="Notes Placeholder 4"/>
          <p:cNvSpPr>
            <a:spLocks noGrp="1"/>
          </p:cNvSpPr>
          <p:nvPr>
            <p:ph type="body" sz="quarter" idx="11"/>
          </p:nvPr>
        </p:nvSpPr>
        <p:spPr/>
        <p:txBody>
          <a:bodyPr/>
          <a:lstStyle/>
          <a:p>
            <a:endParaRPr lang="en-US"/>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979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22</a:t>
            </a:fld>
            <a:endParaRPr lang="en-US"/>
          </a:p>
        </p:txBody>
      </p:sp>
    </p:spTree>
    <p:extLst>
      <p:ext uri="{BB962C8B-B14F-4D97-AF65-F5344CB8AC3E}">
        <p14:creationId xmlns:p14="http://schemas.microsoft.com/office/powerpoint/2010/main" val="2493274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23</a:t>
            </a:fld>
            <a:endParaRPr lang="en-US"/>
          </a:p>
        </p:txBody>
      </p:sp>
    </p:spTree>
    <p:extLst>
      <p:ext uri="{BB962C8B-B14F-4D97-AF65-F5344CB8AC3E}">
        <p14:creationId xmlns:p14="http://schemas.microsoft.com/office/powerpoint/2010/main" val="3645486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24</a:t>
            </a:fld>
            <a:endParaRPr lang="en-US"/>
          </a:p>
        </p:txBody>
      </p:sp>
    </p:spTree>
    <p:extLst>
      <p:ext uri="{BB962C8B-B14F-4D97-AF65-F5344CB8AC3E}">
        <p14:creationId xmlns:p14="http://schemas.microsoft.com/office/powerpoint/2010/main" val="1469163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25</a:t>
            </a:fld>
            <a:endParaRPr lang="en-US"/>
          </a:p>
        </p:txBody>
      </p:sp>
    </p:spTree>
    <p:extLst>
      <p:ext uri="{BB962C8B-B14F-4D97-AF65-F5344CB8AC3E}">
        <p14:creationId xmlns:p14="http://schemas.microsoft.com/office/powerpoint/2010/main" val="4037025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26</a:t>
            </a:fld>
            <a:endParaRPr lang="en-US"/>
          </a:p>
        </p:txBody>
      </p:sp>
    </p:spTree>
    <p:extLst>
      <p:ext uri="{BB962C8B-B14F-4D97-AF65-F5344CB8AC3E}">
        <p14:creationId xmlns:p14="http://schemas.microsoft.com/office/powerpoint/2010/main" val="89215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27</a:t>
            </a:fld>
            <a:endParaRPr lang="en-US"/>
          </a:p>
        </p:txBody>
      </p:sp>
    </p:spTree>
    <p:extLst>
      <p:ext uri="{BB962C8B-B14F-4D97-AF65-F5344CB8AC3E}">
        <p14:creationId xmlns:p14="http://schemas.microsoft.com/office/powerpoint/2010/main" val="2682256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28</a:t>
            </a:fld>
            <a:endParaRPr lang="en-US"/>
          </a:p>
        </p:txBody>
      </p:sp>
    </p:spTree>
    <p:extLst>
      <p:ext uri="{BB962C8B-B14F-4D97-AF65-F5344CB8AC3E}">
        <p14:creationId xmlns:p14="http://schemas.microsoft.com/office/powerpoint/2010/main" val="1072453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29</a:t>
            </a:fld>
            <a:endParaRPr lang="en-US"/>
          </a:p>
        </p:txBody>
      </p:sp>
    </p:spTree>
    <p:extLst>
      <p:ext uri="{BB962C8B-B14F-4D97-AF65-F5344CB8AC3E}">
        <p14:creationId xmlns:p14="http://schemas.microsoft.com/office/powerpoint/2010/main" val="3786540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3</a:t>
            </a:fld>
            <a:endParaRPr lang="en-US"/>
          </a:p>
        </p:txBody>
      </p:sp>
    </p:spTree>
    <p:extLst>
      <p:ext uri="{BB962C8B-B14F-4D97-AF65-F5344CB8AC3E}">
        <p14:creationId xmlns:p14="http://schemas.microsoft.com/office/powerpoint/2010/main" val="3186029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30</a:t>
            </a:fld>
            <a:endParaRPr lang="en-US"/>
          </a:p>
        </p:txBody>
      </p:sp>
    </p:spTree>
    <p:extLst>
      <p:ext uri="{BB962C8B-B14F-4D97-AF65-F5344CB8AC3E}">
        <p14:creationId xmlns:p14="http://schemas.microsoft.com/office/powerpoint/2010/main" val="2874806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31</a:t>
            </a:fld>
            <a:endParaRPr lang="en-US"/>
          </a:p>
        </p:txBody>
      </p:sp>
    </p:spTree>
    <p:extLst>
      <p:ext uri="{BB962C8B-B14F-4D97-AF65-F5344CB8AC3E}">
        <p14:creationId xmlns:p14="http://schemas.microsoft.com/office/powerpoint/2010/main" val="15423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32</a:t>
            </a:fld>
            <a:endParaRPr lang="en-US"/>
          </a:p>
        </p:txBody>
      </p:sp>
    </p:spTree>
    <p:extLst>
      <p:ext uri="{BB962C8B-B14F-4D97-AF65-F5344CB8AC3E}">
        <p14:creationId xmlns:p14="http://schemas.microsoft.com/office/powerpoint/2010/main" val="886568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33</a:t>
            </a:fld>
            <a:endParaRPr lang="en-US"/>
          </a:p>
        </p:txBody>
      </p:sp>
    </p:spTree>
    <p:extLst>
      <p:ext uri="{BB962C8B-B14F-4D97-AF65-F5344CB8AC3E}">
        <p14:creationId xmlns:p14="http://schemas.microsoft.com/office/powerpoint/2010/main" val="2144411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34</a:t>
            </a:fld>
            <a:endParaRPr lang="en-US"/>
          </a:p>
        </p:txBody>
      </p:sp>
    </p:spTree>
    <p:extLst>
      <p:ext uri="{BB962C8B-B14F-4D97-AF65-F5344CB8AC3E}">
        <p14:creationId xmlns:p14="http://schemas.microsoft.com/office/powerpoint/2010/main" val="927255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35</a:t>
            </a:fld>
            <a:endParaRPr lang="en-US"/>
          </a:p>
        </p:txBody>
      </p:sp>
    </p:spTree>
    <p:extLst>
      <p:ext uri="{BB962C8B-B14F-4D97-AF65-F5344CB8AC3E}">
        <p14:creationId xmlns:p14="http://schemas.microsoft.com/office/powerpoint/2010/main" val="732660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36</a:t>
            </a:fld>
            <a:endParaRPr lang="en-US"/>
          </a:p>
        </p:txBody>
      </p:sp>
    </p:spTree>
    <p:extLst>
      <p:ext uri="{BB962C8B-B14F-4D97-AF65-F5344CB8AC3E}">
        <p14:creationId xmlns:p14="http://schemas.microsoft.com/office/powerpoint/2010/main" val="18991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37</a:t>
            </a:fld>
            <a:endParaRPr lang="en-US"/>
          </a:p>
        </p:txBody>
      </p:sp>
    </p:spTree>
    <p:extLst>
      <p:ext uri="{BB962C8B-B14F-4D97-AF65-F5344CB8AC3E}">
        <p14:creationId xmlns:p14="http://schemas.microsoft.com/office/powerpoint/2010/main" val="1279476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38</a:t>
            </a:fld>
            <a:endParaRPr lang="en-US"/>
          </a:p>
        </p:txBody>
      </p:sp>
    </p:spTree>
    <p:extLst>
      <p:ext uri="{BB962C8B-B14F-4D97-AF65-F5344CB8AC3E}">
        <p14:creationId xmlns:p14="http://schemas.microsoft.com/office/powerpoint/2010/main" val="8775468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[Michael]</a:t>
            </a:r>
          </a:p>
          <a:p>
            <a:r>
              <a:rPr lang="en-US" dirty="0" smtClean="0"/>
              <a:t>Specify</a:t>
            </a:r>
            <a:r>
              <a:rPr lang="en-US" baseline="0" dirty="0" smtClean="0"/>
              <a:t> the locking policy on singleton beans. Singleton beans are are unique per JVM. By </a:t>
            </a:r>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39</a:t>
            </a:fld>
            <a:endParaRPr lang="en-US"/>
          </a:p>
        </p:txBody>
      </p:sp>
    </p:spTree>
    <p:extLst>
      <p:ext uri="{BB962C8B-B14F-4D97-AF65-F5344CB8AC3E}">
        <p14:creationId xmlns:p14="http://schemas.microsoft.com/office/powerpoint/2010/main" val="231494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BBF2E01-451F-1B47-9E7C-1CE2F484F719}" type="slidenum">
              <a:rPr lang="en-US" smtClean="0"/>
              <a:t>4</a:t>
            </a:fld>
            <a:endParaRPr lang="en-US"/>
          </a:p>
        </p:txBody>
      </p:sp>
    </p:spTree>
    <p:extLst>
      <p:ext uri="{BB962C8B-B14F-4D97-AF65-F5344CB8AC3E}">
        <p14:creationId xmlns:p14="http://schemas.microsoft.com/office/powerpoint/2010/main" val="1770008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40</a:t>
            </a:fld>
            <a:endParaRPr lang="en-US"/>
          </a:p>
        </p:txBody>
      </p:sp>
    </p:spTree>
    <p:extLst>
      <p:ext uri="{BB962C8B-B14F-4D97-AF65-F5344CB8AC3E}">
        <p14:creationId xmlns:p14="http://schemas.microsoft.com/office/powerpoint/2010/main" val="985727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41</a:t>
            </a:fld>
            <a:endParaRPr lang="en-US"/>
          </a:p>
        </p:txBody>
      </p:sp>
    </p:spTree>
    <p:extLst>
      <p:ext uri="{BB962C8B-B14F-4D97-AF65-F5344CB8AC3E}">
        <p14:creationId xmlns:p14="http://schemas.microsoft.com/office/powerpoint/2010/main" val="42132600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42</a:t>
            </a:fld>
            <a:endParaRPr lang="en-US"/>
          </a:p>
        </p:txBody>
      </p:sp>
    </p:spTree>
    <p:extLst>
      <p:ext uri="{BB962C8B-B14F-4D97-AF65-F5344CB8AC3E}">
        <p14:creationId xmlns:p14="http://schemas.microsoft.com/office/powerpoint/2010/main" val="41138663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43</a:t>
            </a:fld>
            <a:endParaRPr lang="en-US"/>
          </a:p>
        </p:txBody>
      </p:sp>
    </p:spTree>
    <p:extLst>
      <p:ext uri="{BB962C8B-B14F-4D97-AF65-F5344CB8AC3E}">
        <p14:creationId xmlns:p14="http://schemas.microsoft.com/office/powerpoint/2010/main" val="1236845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44</a:t>
            </a:fld>
            <a:endParaRPr lang="en-US"/>
          </a:p>
        </p:txBody>
      </p:sp>
    </p:spTree>
    <p:extLst>
      <p:ext uri="{BB962C8B-B14F-4D97-AF65-F5344CB8AC3E}">
        <p14:creationId xmlns:p14="http://schemas.microsoft.com/office/powerpoint/2010/main" val="27948887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45</a:t>
            </a:fld>
            <a:endParaRPr lang="en-US"/>
          </a:p>
        </p:txBody>
      </p:sp>
    </p:spTree>
    <p:extLst>
      <p:ext uri="{BB962C8B-B14F-4D97-AF65-F5344CB8AC3E}">
        <p14:creationId xmlns:p14="http://schemas.microsoft.com/office/powerpoint/2010/main" val="1610191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46</a:t>
            </a:fld>
            <a:endParaRPr lang="en-US"/>
          </a:p>
        </p:txBody>
      </p:sp>
    </p:spTree>
    <p:extLst>
      <p:ext uri="{BB962C8B-B14F-4D97-AF65-F5344CB8AC3E}">
        <p14:creationId xmlns:p14="http://schemas.microsoft.com/office/powerpoint/2010/main" val="2542118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47</a:t>
            </a:fld>
            <a:endParaRPr lang="en-US"/>
          </a:p>
        </p:txBody>
      </p:sp>
    </p:spTree>
    <p:extLst>
      <p:ext uri="{BB962C8B-B14F-4D97-AF65-F5344CB8AC3E}">
        <p14:creationId xmlns:p14="http://schemas.microsoft.com/office/powerpoint/2010/main" val="25825721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48</a:t>
            </a:fld>
            <a:endParaRPr lang="en-US"/>
          </a:p>
        </p:txBody>
      </p:sp>
    </p:spTree>
    <p:extLst>
      <p:ext uri="{BB962C8B-B14F-4D97-AF65-F5344CB8AC3E}">
        <p14:creationId xmlns:p14="http://schemas.microsoft.com/office/powerpoint/2010/main" val="11278273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49</a:t>
            </a:fld>
            <a:endParaRPr lang="en-US"/>
          </a:p>
        </p:txBody>
      </p:sp>
    </p:spTree>
    <p:extLst>
      <p:ext uri="{BB962C8B-B14F-4D97-AF65-F5344CB8AC3E}">
        <p14:creationId xmlns:p14="http://schemas.microsoft.com/office/powerpoint/2010/main" val="247669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5</a:t>
            </a:fld>
            <a:endParaRPr lang="en-US"/>
          </a:p>
        </p:txBody>
      </p:sp>
    </p:spTree>
    <p:extLst>
      <p:ext uri="{BB962C8B-B14F-4D97-AF65-F5344CB8AC3E}">
        <p14:creationId xmlns:p14="http://schemas.microsoft.com/office/powerpoint/2010/main" val="4393839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50</a:t>
            </a:fld>
            <a:endParaRPr lang="en-US"/>
          </a:p>
        </p:txBody>
      </p:sp>
    </p:spTree>
    <p:extLst>
      <p:ext uri="{BB962C8B-B14F-4D97-AF65-F5344CB8AC3E}">
        <p14:creationId xmlns:p14="http://schemas.microsoft.com/office/powerpoint/2010/main" val="3070444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51</a:t>
            </a:fld>
            <a:endParaRPr lang="en-US"/>
          </a:p>
        </p:txBody>
      </p:sp>
    </p:spTree>
    <p:extLst>
      <p:ext uri="{BB962C8B-B14F-4D97-AF65-F5344CB8AC3E}">
        <p14:creationId xmlns:p14="http://schemas.microsoft.com/office/powerpoint/2010/main" val="37042407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52</a:t>
            </a:fld>
            <a:endParaRPr lang="en-US"/>
          </a:p>
        </p:txBody>
      </p:sp>
    </p:spTree>
    <p:extLst>
      <p:ext uri="{BB962C8B-B14F-4D97-AF65-F5344CB8AC3E}">
        <p14:creationId xmlns:p14="http://schemas.microsoft.com/office/powerpoint/2010/main" val="6553674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53</a:t>
            </a:fld>
            <a:endParaRPr lang="en-US"/>
          </a:p>
        </p:txBody>
      </p:sp>
    </p:spTree>
    <p:extLst>
      <p:ext uri="{BB962C8B-B14F-4D97-AF65-F5344CB8AC3E}">
        <p14:creationId xmlns:p14="http://schemas.microsoft.com/office/powerpoint/2010/main" val="17181719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54</a:t>
            </a:fld>
            <a:endParaRPr lang="en-US"/>
          </a:p>
        </p:txBody>
      </p:sp>
    </p:spTree>
    <p:extLst>
      <p:ext uri="{BB962C8B-B14F-4D97-AF65-F5344CB8AC3E}">
        <p14:creationId xmlns:p14="http://schemas.microsoft.com/office/powerpoint/2010/main" val="20808736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55</a:t>
            </a:fld>
            <a:endParaRPr lang="en-US"/>
          </a:p>
        </p:txBody>
      </p:sp>
    </p:spTree>
    <p:extLst>
      <p:ext uri="{BB962C8B-B14F-4D97-AF65-F5344CB8AC3E}">
        <p14:creationId xmlns:p14="http://schemas.microsoft.com/office/powerpoint/2010/main" val="8626667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56</a:t>
            </a:fld>
            <a:endParaRPr lang="en-US"/>
          </a:p>
        </p:txBody>
      </p:sp>
    </p:spTree>
    <p:extLst>
      <p:ext uri="{BB962C8B-B14F-4D97-AF65-F5344CB8AC3E}">
        <p14:creationId xmlns:p14="http://schemas.microsoft.com/office/powerpoint/2010/main" val="20065363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57</a:t>
            </a:fld>
            <a:endParaRPr lang="en-US"/>
          </a:p>
        </p:txBody>
      </p:sp>
    </p:spTree>
    <p:extLst>
      <p:ext uri="{BB962C8B-B14F-4D97-AF65-F5344CB8AC3E}">
        <p14:creationId xmlns:p14="http://schemas.microsoft.com/office/powerpoint/2010/main" val="10677330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58</a:t>
            </a:fld>
            <a:endParaRPr lang="en-US"/>
          </a:p>
        </p:txBody>
      </p:sp>
    </p:spTree>
    <p:extLst>
      <p:ext uri="{BB962C8B-B14F-4D97-AF65-F5344CB8AC3E}">
        <p14:creationId xmlns:p14="http://schemas.microsoft.com/office/powerpoint/2010/main" val="22097220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59</a:t>
            </a:fld>
            <a:endParaRPr lang="en-US"/>
          </a:p>
        </p:txBody>
      </p:sp>
    </p:spTree>
    <p:extLst>
      <p:ext uri="{BB962C8B-B14F-4D97-AF65-F5344CB8AC3E}">
        <p14:creationId xmlns:p14="http://schemas.microsoft.com/office/powerpoint/2010/main" val="20030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BBF2E01-451F-1B47-9E7C-1CE2F484F719}" type="slidenum">
              <a:rPr lang="en-US" smtClean="0"/>
              <a:t>6</a:t>
            </a:fld>
            <a:endParaRPr lang="en-US"/>
          </a:p>
        </p:txBody>
      </p:sp>
    </p:spTree>
    <p:extLst>
      <p:ext uri="{BB962C8B-B14F-4D97-AF65-F5344CB8AC3E}">
        <p14:creationId xmlns:p14="http://schemas.microsoft.com/office/powerpoint/2010/main" val="31983295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60</a:t>
            </a:fld>
            <a:endParaRPr lang="en-US"/>
          </a:p>
        </p:txBody>
      </p:sp>
    </p:spTree>
    <p:extLst>
      <p:ext uri="{BB962C8B-B14F-4D97-AF65-F5344CB8AC3E}">
        <p14:creationId xmlns:p14="http://schemas.microsoft.com/office/powerpoint/2010/main" val="22605027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61</a:t>
            </a:fld>
            <a:endParaRPr lang="en-US"/>
          </a:p>
        </p:txBody>
      </p:sp>
    </p:spTree>
    <p:extLst>
      <p:ext uri="{BB962C8B-B14F-4D97-AF65-F5344CB8AC3E}">
        <p14:creationId xmlns:p14="http://schemas.microsoft.com/office/powerpoint/2010/main" val="10938252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62</a:t>
            </a:fld>
            <a:endParaRPr lang="en-US"/>
          </a:p>
        </p:txBody>
      </p:sp>
    </p:spTree>
    <p:extLst>
      <p:ext uri="{BB962C8B-B14F-4D97-AF65-F5344CB8AC3E}">
        <p14:creationId xmlns:p14="http://schemas.microsoft.com/office/powerpoint/2010/main" val="42202636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63</a:t>
            </a:fld>
            <a:endParaRPr lang="en-US"/>
          </a:p>
        </p:txBody>
      </p:sp>
    </p:spTree>
    <p:extLst>
      <p:ext uri="{BB962C8B-B14F-4D97-AF65-F5344CB8AC3E}">
        <p14:creationId xmlns:p14="http://schemas.microsoft.com/office/powerpoint/2010/main" val="20158806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64</a:t>
            </a:fld>
            <a:endParaRPr lang="en-US"/>
          </a:p>
        </p:txBody>
      </p:sp>
    </p:spTree>
    <p:extLst>
      <p:ext uri="{BB962C8B-B14F-4D97-AF65-F5344CB8AC3E}">
        <p14:creationId xmlns:p14="http://schemas.microsoft.com/office/powerpoint/2010/main" val="27946243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65</a:t>
            </a:fld>
            <a:endParaRPr lang="en-US"/>
          </a:p>
        </p:txBody>
      </p:sp>
    </p:spTree>
    <p:extLst>
      <p:ext uri="{BB962C8B-B14F-4D97-AF65-F5344CB8AC3E}">
        <p14:creationId xmlns:p14="http://schemas.microsoft.com/office/powerpoint/2010/main" val="29188182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66</a:t>
            </a:fld>
            <a:endParaRPr lang="en-US"/>
          </a:p>
        </p:txBody>
      </p:sp>
    </p:spTree>
    <p:extLst>
      <p:ext uri="{BB962C8B-B14F-4D97-AF65-F5344CB8AC3E}">
        <p14:creationId xmlns:p14="http://schemas.microsoft.com/office/powerpoint/2010/main" val="42548501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67</a:t>
            </a:fld>
            <a:endParaRPr lang="en-US"/>
          </a:p>
        </p:txBody>
      </p:sp>
    </p:spTree>
    <p:extLst>
      <p:ext uri="{BB962C8B-B14F-4D97-AF65-F5344CB8AC3E}">
        <p14:creationId xmlns:p14="http://schemas.microsoft.com/office/powerpoint/2010/main" val="7513675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68</a:t>
            </a:fld>
            <a:endParaRPr lang="en-US"/>
          </a:p>
        </p:txBody>
      </p:sp>
    </p:spTree>
    <p:extLst>
      <p:ext uri="{BB962C8B-B14F-4D97-AF65-F5344CB8AC3E}">
        <p14:creationId xmlns:p14="http://schemas.microsoft.com/office/powerpoint/2010/main" val="20184321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69</a:t>
            </a:fld>
            <a:endParaRPr lang="en-US"/>
          </a:p>
        </p:txBody>
      </p:sp>
    </p:spTree>
    <p:extLst>
      <p:ext uri="{BB962C8B-B14F-4D97-AF65-F5344CB8AC3E}">
        <p14:creationId xmlns:p14="http://schemas.microsoft.com/office/powerpoint/2010/main" val="3963690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7</a:t>
            </a:fld>
            <a:endParaRPr lang="en-US"/>
          </a:p>
        </p:txBody>
      </p:sp>
    </p:spTree>
    <p:extLst>
      <p:ext uri="{BB962C8B-B14F-4D97-AF65-F5344CB8AC3E}">
        <p14:creationId xmlns:p14="http://schemas.microsoft.com/office/powerpoint/2010/main" val="297045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8</a:t>
            </a:fld>
            <a:endParaRPr lang="en-US"/>
          </a:p>
        </p:txBody>
      </p:sp>
    </p:spTree>
    <p:extLst>
      <p:ext uri="{BB962C8B-B14F-4D97-AF65-F5344CB8AC3E}">
        <p14:creationId xmlns:p14="http://schemas.microsoft.com/office/powerpoint/2010/main" val="3999023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F2E01-451F-1B47-9E7C-1CE2F484F719}" type="slidenum">
              <a:rPr lang="en-US" smtClean="0"/>
              <a:t>9</a:t>
            </a:fld>
            <a:endParaRPr lang="en-US"/>
          </a:p>
        </p:txBody>
      </p:sp>
    </p:spTree>
    <p:extLst>
      <p:ext uri="{BB962C8B-B14F-4D97-AF65-F5344CB8AC3E}">
        <p14:creationId xmlns:p14="http://schemas.microsoft.com/office/powerpoint/2010/main" val="2130729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7D68C2-4684-4577-A12E-D70E5CD01505}" type="datetime1">
              <a:rPr lang="en-US" smtClean="0"/>
              <a:t>10/5/14</a:t>
            </a:fld>
            <a:endParaRPr lang="en-US"/>
          </a:p>
        </p:txBody>
      </p:sp>
      <p:sp>
        <p:nvSpPr>
          <p:cNvPr id="5" name="Footer Placeholder 4"/>
          <p:cNvSpPr>
            <a:spLocks noGrp="1"/>
          </p:cNvSpPr>
          <p:nvPr>
            <p:ph type="ftr" sz="quarter" idx="11"/>
          </p:nvPr>
        </p:nvSpPr>
        <p:spPr/>
        <p:txBody>
          <a:bodyPr/>
          <a:lstStyle/>
          <a:p>
            <a:r>
              <a:rPr lang="es-ES" smtClean="0"/>
              <a:t>Michael Remijan, mjemijan@yahoo.com, @mjremijan, https://github.com/mjremijan/JavaOne</a:t>
            </a:r>
            <a:endParaRPr lang="en-US"/>
          </a:p>
        </p:txBody>
      </p:sp>
      <p:sp>
        <p:nvSpPr>
          <p:cNvPr id="6" name="Slide Number Placeholder 5"/>
          <p:cNvSpPr>
            <a:spLocks noGrp="1"/>
          </p:cNvSpPr>
          <p:nvPr>
            <p:ph type="sldNum" sz="quarter" idx="12"/>
          </p:nvPr>
        </p:nvSpPr>
        <p:spPr/>
        <p:txBody>
          <a:bodyPr/>
          <a:lstStyle/>
          <a:p>
            <a:fld id="{46137CC8-A7AC-4C41-B470-88E9D1DA52C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3B432-F76C-4336-8AF9-E7791905CD71}" type="datetime1">
              <a:rPr lang="en-US" smtClean="0"/>
              <a:t>10/5/14</a:t>
            </a:fld>
            <a:endParaRPr lang="en-US"/>
          </a:p>
        </p:txBody>
      </p:sp>
      <p:sp>
        <p:nvSpPr>
          <p:cNvPr id="5" name="Footer Placeholder 4"/>
          <p:cNvSpPr>
            <a:spLocks noGrp="1"/>
          </p:cNvSpPr>
          <p:nvPr>
            <p:ph type="ftr" sz="quarter" idx="11"/>
          </p:nvPr>
        </p:nvSpPr>
        <p:spPr/>
        <p:txBody>
          <a:bodyPr/>
          <a:lstStyle/>
          <a:p>
            <a:r>
              <a:rPr lang="es-ES" smtClean="0"/>
              <a:t>Michael Remijan, mjemijan@yahoo.com, @mjremijan, https://github.com/mjremijan/JavaOne</a:t>
            </a:r>
            <a:endParaRPr lang="en-US"/>
          </a:p>
        </p:txBody>
      </p:sp>
      <p:sp>
        <p:nvSpPr>
          <p:cNvPr id="6" name="Slide Number Placeholder 5"/>
          <p:cNvSpPr>
            <a:spLocks noGrp="1"/>
          </p:cNvSpPr>
          <p:nvPr>
            <p:ph type="sldNum" sz="quarter" idx="12"/>
          </p:nvPr>
        </p:nvSpPr>
        <p:spPr/>
        <p:txBody>
          <a:bodyPr/>
          <a:lstStyle/>
          <a:p>
            <a:fld id="{46137CC8-A7AC-4C41-B470-88E9D1DA52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1AC3C-D056-468C-88E1-B998153F9399}" type="datetime1">
              <a:rPr lang="en-US" smtClean="0"/>
              <a:t>10/5/14</a:t>
            </a:fld>
            <a:endParaRPr lang="en-US"/>
          </a:p>
        </p:txBody>
      </p:sp>
      <p:sp>
        <p:nvSpPr>
          <p:cNvPr id="5" name="Footer Placeholder 4"/>
          <p:cNvSpPr>
            <a:spLocks noGrp="1"/>
          </p:cNvSpPr>
          <p:nvPr>
            <p:ph type="ftr" sz="quarter" idx="11"/>
          </p:nvPr>
        </p:nvSpPr>
        <p:spPr/>
        <p:txBody>
          <a:bodyPr/>
          <a:lstStyle/>
          <a:p>
            <a:r>
              <a:rPr lang="es-ES" smtClean="0"/>
              <a:t>Michael Remijan, mjemijan@yahoo.com, @mjremijan, https://github.com/mjremijan/JavaOne</a:t>
            </a:r>
            <a:endParaRPr lang="en-US"/>
          </a:p>
        </p:txBody>
      </p:sp>
      <p:sp>
        <p:nvSpPr>
          <p:cNvPr id="6" name="Slide Number Placeholder 5"/>
          <p:cNvSpPr>
            <a:spLocks noGrp="1"/>
          </p:cNvSpPr>
          <p:nvPr>
            <p:ph type="sldNum" sz="quarter" idx="12"/>
          </p:nvPr>
        </p:nvSpPr>
        <p:spPr/>
        <p:txBody>
          <a:bodyPr/>
          <a:lstStyle/>
          <a:p>
            <a:fld id="{46137CC8-A7AC-4C41-B470-88E9D1DA52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DF9594-CAEC-464D-89BB-E5FB8A6011BC}" type="datetime1">
              <a:rPr lang="en-US" smtClean="0"/>
              <a:t>10/5/14</a:t>
            </a:fld>
            <a:endParaRPr lang="en-US"/>
          </a:p>
        </p:txBody>
      </p:sp>
      <p:sp>
        <p:nvSpPr>
          <p:cNvPr id="5" name="Footer Placeholder 4"/>
          <p:cNvSpPr>
            <a:spLocks noGrp="1"/>
          </p:cNvSpPr>
          <p:nvPr>
            <p:ph type="ftr" sz="quarter" idx="11"/>
          </p:nvPr>
        </p:nvSpPr>
        <p:spPr/>
        <p:txBody>
          <a:bodyPr/>
          <a:lstStyle/>
          <a:p>
            <a:r>
              <a:rPr lang="es-ES" smtClean="0"/>
              <a:t>Michael Remijan, mjemijan@yahoo.com, @mjremijan, https://github.com/mjremijan/JavaOne</a:t>
            </a:r>
            <a:endParaRPr lang="en-US"/>
          </a:p>
        </p:txBody>
      </p:sp>
      <p:sp>
        <p:nvSpPr>
          <p:cNvPr id="6" name="Slide Number Placeholder 5"/>
          <p:cNvSpPr>
            <a:spLocks noGrp="1"/>
          </p:cNvSpPr>
          <p:nvPr>
            <p:ph type="sldNum" sz="quarter" idx="12"/>
          </p:nvPr>
        </p:nvSpPr>
        <p:spPr/>
        <p:txBody>
          <a:bodyPr/>
          <a:lstStyle/>
          <a:p>
            <a:fld id="{46137CC8-A7AC-4C41-B470-88E9D1DA52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89EBB5-95A9-434B-A2FE-581B43A92C51}" type="datetime1">
              <a:rPr lang="en-US" smtClean="0"/>
              <a:t>10/5/14</a:t>
            </a:fld>
            <a:endParaRPr lang="en-US"/>
          </a:p>
        </p:txBody>
      </p:sp>
      <p:sp>
        <p:nvSpPr>
          <p:cNvPr id="5" name="Footer Placeholder 4"/>
          <p:cNvSpPr>
            <a:spLocks noGrp="1"/>
          </p:cNvSpPr>
          <p:nvPr>
            <p:ph type="ftr" sz="quarter" idx="11"/>
          </p:nvPr>
        </p:nvSpPr>
        <p:spPr/>
        <p:txBody>
          <a:bodyPr/>
          <a:lstStyle/>
          <a:p>
            <a:r>
              <a:rPr lang="es-ES" smtClean="0"/>
              <a:t>Michael Remijan, mjemijan@yahoo.com, @mjremijan, https://github.com/mjremijan/JavaOne</a:t>
            </a:r>
            <a:endParaRPr lang="en-US"/>
          </a:p>
        </p:txBody>
      </p:sp>
      <p:sp>
        <p:nvSpPr>
          <p:cNvPr id="6" name="Slide Number Placeholder 5"/>
          <p:cNvSpPr>
            <a:spLocks noGrp="1"/>
          </p:cNvSpPr>
          <p:nvPr>
            <p:ph type="sldNum" sz="quarter" idx="12"/>
          </p:nvPr>
        </p:nvSpPr>
        <p:spPr/>
        <p:txBody>
          <a:bodyPr/>
          <a:lstStyle/>
          <a:p>
            <a:fld id="{46137CC8-A7AC-4C41-B470-88E9D1DA52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2F4365-92A1-4113-9D8F-4A7BE1A50BA6}" type="datetime1">
              <a:rPr lang="en-US" smtClean="0"/>
              <a:t>10/5/14</a:t>
            </a:fld>
            <a:endParaRPr lang="en-US"/>
          </a:p>
        </p:txBody>
      </p:sp>
      <p:sp>
        <p:nvSpPr>
          <p:cNvPr id="6" name="Footer Placeholder 5"/>
          <p:cNvSpPr>
            <a:spLocks noGrp="1"/>
          </p:cNvSpPr>
          <p:nvPr>
            <p:ph type="ftr" sz="quarter" idx="11"/>
          </p:nvPr>
        </p:nvSpPr>
        <p:spPr/>
        <p:txBody>
          <a:bodyPr/>
          <a:lstStyle/>
          <a:p>
            <a:r>
              <a:rPr lang="es-ES" smtClean="0"/>
              <a:t>Michael Remijan, mjemijan@yahoo.com, @mjremijan, https://github.com/mjremijan/JavaOne</a:t>
            </a:r>
            <a:endParaRPr lang="en-US"/>
          </a:p>
        </p:txBody>
      </p:sp>
      <p:sp>
        <p:nvSpPr>
          <p:cNvPr id="7" name="Slide Number Placeholder 6"/>
          <p:cNvSpPr>
            <a:spLocks noGrp="1"/>
          </p:cNvSpPr>
          <p:nvPr>
            <p:ph type="sldNum" sz="quarter" idx="12"/>
          </p:nvPr>
        </p:nvSpPr>
        <p:spPr/>
        <p:txBody>
          <a:bodyPr/>
          <a:lstStyle/>
          <a:p>
            <a:fld id="{46137CC8-A7AC-4C41-B470-88E9D1DA52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70DC20-E4A9-46DE-AF3C-CE5D6C4E1BF1}" type="datetime1">
              <a:rPr lang="en-US" smtClean="0"/>
              <a:t>10/5/14</a:t>
            </a:fld>
            <a:endParaRPr lang="en-US"/>
          </a:p>
        </p:txBody>
      </p:sp>
      <p:sp>
        <p:nvSpPr>
          <p:cNvPr id="8" name="Footer Placeholder 7"/>
          <p:cNvSpPr>
            <a:spLocks noGrp="1"/>
          </p:cNvSpPr>
          <p:nvPr>
            <p:ph type="ftr" sz="quarter" idx="11"/>
          </p:nvPr>
        </p:nvSpPr>
        <p:spPr/>
        <p:txBody>
          <a:bodyPr/>
          <a:lstStyle/>
          <a:p>
            <a:r>
              <a:rPr lang="es-ES" smtClean="0"/>
              <a:t>Michael Remijan, mjemijan@yahoo.com, @mjremijan, https://github.com/mjremijan/JavaOne</a:t>
            </a:r>
            <a:endParaRPr lang="en-US"/>
          </a:p>
        </p:txBody>
      </p:sp>
      <p:sp>
        <p:nvSpPr>
          <p:cNvPr id="9" name="Slide Number Placeholder 8"/>
          <p:cNvSpPr>
            <a:spLocks noGrp="1"/>
          </p:cNvSpPr>
          <p:nvPr>
            <p:ph type="sldNum" sz="quarter" idx="12"/>
          </p:nvPr>
        </p:nvSpPr>
        <p:spPr/>
        <p:txBody>
          <a:bodyPr/>
          <a:lstStyle/>
          <a:p>
            <a:fld id="{46137CC8-A7AC-4C41-B470-88E9D1DA52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EB0A6A-0BC9-4B68-AF86-BC604D28706C}" type="datetime1">
              <a:rPr lang="en-US" smtClean="0"/>
              <a:t>10/5/14</a:t>
            </a:fld>
            <a:endParaRPr lang="en-US"/>
          </a:p>
        </p:txBody>
      </p:sp>
      <p:sp>
        <p:nvSpPr>
          <p:cNvPr id="4" name="Footer Placeholder 3"/>
          <p:cNvSpPr>
            <a:spLocks noGrp="1"/>
          </p:cNvSpPr>
          <p:nvPr>
            <p:ph type="ftr" sz="quarter" idx="11"/>
          </p:nvPr>
        </p:nvSpPr>
        <p:spPr/>
        <p:txBody>
          <a:bodyPr/>
          <a:lstStyle/>
          <a:p>
            <a:r>
              <a:rPr lang="es-ES" smtClean="0"/>
              <a:t>Michael Remijan, mjemijan@yahoo.com, @mjremijan, https://github.com/mjremijan/JavaOne</a:t>
            </a:r>
            <a:endParaRPr lang="en-US"/>
          </a:p>
        </p:txBody>
      </p:sp>
      <p:sp>
        <p:nvSpPr>
          <p:cNvPr id="5" name="Slide Number Placeholder 4"/>
          <p:cNvSpPr>
            <a:spLocks noGrp="1"/>
          </p:cNvSpPr>
          <p:nvPr>
            <p:ph type="sldNum" sz="quarter" idx="12"/>
          </p:nvPr>
        </p:nvSpPr>
        <p:spPr/>
        <p:txBody>
          <a:bodyPr/>
          <a:lstStyle/>
          <a:p>
            <a:fld id="{46137CC8-A7AC-4C41-B470-88E9D1DA52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D0481-086E-4443-AFB9-276C5A2A9285}" type="datetime1">
              <a:rPr lang="en-US" smtClean="0"/>
              <a:t>10/5/14</a:t>
            </a:fld>
            <a:endParaRPr lang="en-US"/>
          </a:p>
        </p:txBody>
      </p:sp>
      <p:sp>
        <p:nvSpPr>
          <p:cNvPr id="3" name="Footer Placeholder 2"/>
          <p:cNvSpPr>
            <a:spLocks noGrp="1"/>
          </p:cNvSpPr>
          <p:nvPr>
            <p:ph type="ftr" sz="quarter" idx="11"/>
          </p:nvPr>
        </p:nvSpPr>
        <p:spPr/>
        <p:txBody>
          <a:bodyPr/>
          <a:lstStyle/>
          <a:p>
            <a:r>
              <a:rPr lang="es-ES" smtClean="0"/>
              <a:t>Michael Remijan, mjemijan@yahoo.com, @mjremijan, https://github.com/mjremijan/JavaOne</a:t>
            </a:r>
            <a:endParaRPr lang="en-US"/>
          </a:p>
        </p:txBody>
      </p:sp>
      <p:sp>
        <p:nvSpPr>
          <p:cNvPr id="4" name="Slide Number Placeholder 3"/>
          <p:cNvSpPr>
            <a:spLocks noGrp="1"/>
          </p:cNvSpPr>
          <p:nvPr>
            <p:ph type="sldNum" sz="quarter" idx="12"/>
          </p:nvPr>
        </p:nvSpPr>
        <p:spPr/>
        <p:txBody>
          <a:bodyPr/>
          <a:lstStyle/>
          <a:p>
            <a:fld id="{46137CC8-A7AC-4C41-B470-88E9D1DA52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E1AF0-163D-4027-8256-3301154F3D31}" type="datetime1">
              <a:rPr lang="en-US" smtClean="0"/>
              <a:t>10/5/14</a:t>
            </a:fld>
            <a:endParaRPr lang="en-US"/>
          </a:p>
        </p:txBody>
      </p:sp>
      <p:sp>
        <p:nvSpPr>
          <p:cNvPr id="6" name="Footer Placeholder 5"/>
          <p:cNvSpPr>
            <a:spLocks noGrp="1"/>
          </p:cNvSpPr>
          <p:nvPr>
            <p:ph type="ftr" sz="quarter" idx="11"/>
          </p:nvPr>
        </p:nvSpPr>
        <p:spPr/>
        <p:txBody>
          <a:bodyPr/>
          <a:lstStyle/>
          <a:p>
            <a:r>
              <a:rPr lang="es-ES" smtClean="0"/>
              <a:t>Michael Remijan, mjemijan@yahoo.com, @mjremijan, https://github.com/mjremijan/JavaOne</a:t>
            </a:r>
            <a:endParaRPr lang="en-US"/>
          </a:p>
        </p:txBody>
      </p:sp>
      <p:sp>
        <p:nvSpPr>
          <p:cNvPr id="7" name="Slide Number Placeholder 6"/>
          <p:cNvSpPr>
            <a:spLocks noGrp="1"/>
          </p:cNvSpPr>
          <p:nvPr>
            <p:ph type="sldNum" sz="quarter" idx="12"/>
          </p:nvPr>
        </p:nvSpPr>
        <p:spPr/>
        <p:txBody>
          <a:bodyPr/>
          <a:lstStyle/>
          <a:p>
            <a:fld id="{46137CC8-A7AC-4C41-B470-88E9D1DA52C1}"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88469B3-5905-4595-BF35-0F92B9DDF312}" type="datetime1">
              <a:rPr lang="en-US" smtClean="0"/>
              <a:t>10/5/14</a:t>
            </a:fld>
            <a:endParaRPr lang="en-US"/>
          </a:p>
        </p:txBody>
      </p:sp>
      <p:sp>
        <p:nvSpPr>
          <p:cNvPr id="9" name="Slide Number Placeholder 8"/>
          <p:cNvSpPr>
            <a:spLocks noGrp="1"/>
          </p:cNvSpPr>
          <p:nvPr>
            <p:ph type="sldNum" sz="quarter" idx="11"/>
          </p:nvPr>
        </p:nvSpPr>
        <p:spPr/>
        <p:txBody>
          <a:bodyPr/>
          <a:lstStyle/>
          <a:p>
            <a:fld id="{46137CC8-A7AC-4C41-B470-88E9D1DA52C1}" type="slidenum">
              <a:rPr lang="en-US" smtClean="0"/>
              <a:t>‹#›</a:t>
            </a:fld>
            <a:endParaRPr lang="en-US"/>
          </a:p>
        </p:txBody>
      </p:sp>
      <p:sp>
        <p:nvSpPr>
          <p:cNvPr id="10" name="Footer Placeholder 9"/>
          <p:cNvSpPr>
            <a:spLocks noGrp="1"/>
          </p:cNvSpPr>
          <p:nvPr>
            <p:ph type="ftr" sz="quarter" idx="12"/>
          </p:nvPr>
        </p:nvSpPr>
        <p:spPr/>
        <p:txBody>
          <a:bodyPr/>
          <a:lstStyle/>
          <a:p>
            <a:r>
              <a:rPr lang="es-ES" smtClean="0"/>
              <a:t>Michael Remijan, mjemijan@yahoo.com, @mjremijan, https://github.com/mjremijan/JavaOne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6137CC8-A7AC-4C41-B470-88E9D1DA52C1}"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s-ES" smtClean="0"/>
              <a:t>Michael Remijan, mjemijan@yahoo.com, @mjremijan, https://github.com/mjremijan/JavaOne</a:t>
            </a: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4F0A3E3-E912-4607-8B00-DC51534B69E6}" type="datetime1">
              <a:rPr lang="en-US" smtClean="0"/>
              <a:t>10/5/14</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mailto:rcuprak@gmail.com" TargetMode="External"/><Relationship Id="rId4" Type="http://schemas.openxmlformats.org/officeDocument/2006/relationships/hyperlink" Target="http://www.cuprak.info/"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1.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chart" Target="../charts/char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5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52.png"/></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5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5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500" dirty="0"/>
              <a:t>50 EJB 3 Best Practices in 50 Minutes</a:t>
            </a:r>
          </a:p>
        </p:txBody>
      </p:sp>
      <p:sp>
        <p:nvSpPr>
          <p:cNvPr id="3" name="Subtitle 2"/>
          <p:cNvSpPr>
            <a:spLocks noGrp="1"/>
          </p:cNvSpPr>
          <p:nvPr>
            <p:ph type="subTitle" idx="1"/>
          </p:nvPr>
        </p:nvSpPr>
        <p:spPr>
          <a:xfrm>
            <a:off x="685800" y="4572000"/>
            <a:ext cx="7543800" cy="1066800"/>
          </a:xfrm>
        </p:spPr>
        <p:txBody>
          <a:bodyPr>
            <a:normAutofit/>
          </a:bodyPr>
          <a:lstStyle/>
          <a:p>
            <a:pPr fontAlgn="base">
              <a:spcBef>
                <a:spcPct val="0"/>
              </a:spcBef>
              <a:spcAft>
                <a:spcPct val="0"/>
              </a:spcAft>
            </a:pPr>
            <a:r>
              <a:rPr lang="en-US" dirty="0" smtClean="0">
                <a:latin typeface="Arial" charset="0"/>
                <a:cs typeface="Arial" charset="0"/>
              </a:rPr>
              <a:t>Michael Remijan – Fusion Technology Solutions</a:t>
            </a:r>
          </a:p>
          <a:p>
            <a:pPr fontAlgn="base">
              <a:spcBef>
                <a:spcPct val="0"/>
              </a:spcBef>
              <a:spcAft>
                <a:spcPct val="0"/>
              </a:spcAft>
            </a:pPr>
            <a:r>
              <a:rPr lang="en-US" dirty="0">
                <a:latin typeface="Arial" charset="0"/>
                <a:cs typeface="Arial" charset="0"/>
              </a:rPr>
              <a:t>Ryan </a:t>
            </a:r>
            <a:r>
              <a:rPr lang="en-US" dirty="0" err="1" smtClean="0">
                <a:latin typeface="Arial" charset="0"/>
                <a:cs typeface="Arial" charset="0"/>
              </a:rPr>
              <a:t>Cuprak</a:t>
            </a:r>
            <a:r>
              <a:rPr lang="en-US" dirty="0" smtClean="0">
                <a:latin typeface="Arial" charset="0"/>
                <a:cs typeface="Arial" charset="0"/>
              </a:rPr>
              <a:t> – </a:t>
            </a:r>
            <a:r>
              <a:rPr lang="en-US" dirty="0" err="1" smtClean="0">
                <a:latin typeface="Arial" charset="0"/>
                <a:cs typeface="Arial" charset="0"/>
              </a:rPr>
              <a:t>Dassault</a:t>
            </a:r>
            <a:r>
              <a:rPr lang="en-US" dirty="0" smtClean="0">
                <a:latin typeface="Arial" charset="0"/>
                <a:cs typeface="Arial" charset="0"/>
              </a:rPr>
              <a:t> </a:t>
            </a:r>
            <a:r>
              <a:rPr lang="en-US" dirty="0" err="1">
                <a:latin typeface="Arial" charset="0"/>
                <a:cs typeface="Arial" charset="0"/>
              </a:rPr>
              <a:t>Systemès</a:t>
            </a:r>
            <a:endParaRPr lang="en-US" dirty="0">
              <a:latin typeface="Arial" charset="0"/>
              <a:cs typeface="Arial" charset="0"/>
            </a:endParaRPr>
          </a:p>
          <a:p>
            <a:pPr fontAlgn="base">
              <a:spcBef>
                <a:spcPct val="0"/>
              </a:spcBef>
              <a:spcAft>
                <a:spcPct val="0"/>
              </a:spcAft>
            </a:pPr>
            <a:endParaRPr lang="en-US" dirty="0">
              <a:latin typeface="Arial" charset="0"/>
              <a:cs typeface="Arial" charset="0"/>
            </a:endParaRPr>
          </a:p>
          <a:p>
            <a:endParaRPr lang="en-US" dirty="0"/>
          </a:p>
        </p:txBody>
      </p:sp>
    </p:spTree>
    <p:extLst>
      <p:ext uri="{BB962C8B-B14F-4D97-AF65-F5344CB8AC3E}">
        <p14:creationId xmlns:p14="http://schemas.microsoft.com/office/powerpoint/2010/main" val="28909618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454" y="1113579"/>
            <a:ext cx="8217243" cy="5325763"/>
          </a:xfrm>
        </p:spPr>
        <p:txBody>
          <a:bodyPr/>
          <a:lstStyle/>
          <a:p>
            <a:r>
              <a:rPr lang="en-US" dirty="0" err="1" smtClean="0"/>
              <a:t>Stateful</a:t>
            </a:r>
            <a:r>
              <a:rPr lang="en-US" dirty="0" smtClean="0"/>
              <a:t> bean can store session state</a:t>
            </a:r>
          </a:p>
          <a:p>
            <a:r>
              <a:rPr lang="en-US" dirty="0" smtClean="0"/>
              <a:t>Used directly by JSF</a:t>
            </a:r>
          </a:p>
          <a:p>
            <a:pPr lvl="1"/>
            <a:r>
              <a:rPr lang="en-US" dirty="0" smtClean="0"/>
              <a:t>Target of JSF actions</a:t>
            </a:r>
          </a:p>
          <a:p>
            <a:pPr lvl="1"/>
            <a:r>
              <a:rPr lang="en-US" dirty="0" smtClean="0"/>
              <a:t>Produce bean JSF pages want.</a:t>
            </a:r>
          </a:p>
          <a:p>
            <a:r>
              <a:rPr lang="en-US" dirty="0" smtClean="0"/>
              <a:t>Use CDI instead</a:t>
            </a:r>
          </a:p>
          <a:p>
            <a:pPr lvl="1"/>
            <a:r>
              <a:rPr lang="en-US" dirty="0" smtClean="0"/>
              <a:t>@</a:t>
            </a:r>
            <a:r>
              <a:rPr lang="en-US" dirty="0" err="1" smtClean="0"/>
              <a:t>SessionScoped</a:t>
            </a:r>
            <a:endParaRPr lang="en-US" dirty="0" smtClean="0"/>
          </a:p>
          <a:p>
            <a:pPr lvl="1"/>
            <a:r>
              <a:rPr lang="en-US" dirty="0" smtClean="0"/>
              <a:t>@</a:t>
            </a:r>
            <a:r>
              <a:rPr lang="en-US" dirty="0" err="1" smtClean="0"/>
              <a:t>ConversationScoped</a:t>
            </a:r>
            <a:endParaRPr lang="en-US" dirty="0" smtClean="0"/>
          </a:p>
          <a:p>
            <a:pPr lvl="1"/>
            <a:endParaRPr lang="en-US" dirty="0"/>
          </a:p>
          <a:p>
            <a:pPr lvl="1"/>
            <a:endParaRPr lang="en-US" dirty="0"/>
          </a:p>
        </p:txBody>
      </p:sp>
      <p:sp>
        <p:nvSpPr>
          <p:cNvPr id="2" name="Title 1"/>
          <p:cNvSpPr>
            <a:spLocks noGrp="1"/>
          </p:cNvSpPr>
          <p:nvPr>
            <p:ph type="title"/>
          </p:nvPr>
        </p:nvSpPr>
        <p:spPr>
          <a:xfrm>
            <a:off x="1" y="0"/>
            <a:ext cx="8452021" cy="1099751"/>
          </a:xfrm>
        </p:spPr>
        <p:txBody>
          <a:bodyPr/>
          <a:lstStyle/>
          <a:p>
            <a:r>
              <a:rPr lang="en-US" dirty="0" smtClean="0"/>
              <a:t>#5 JSF Bean</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stretch>
            <a:fillRect/>
          </a:stretch>
        </p:blipFill>
        <p:spPr>
          <a:xfrm>
            <a:off x="4121236" y="1754641"/>
            <a:ext cx="4219575" cy="4371975"/>
          </a:xfrm>
          <a:prstGeom prst="rect">
            <a:avLst/>
          </a:prstGeom>
        </p:spPr>
      </p:pic>
      <p:sp>
        <p:nvSpPr>
          <p:cNvPr id="5" name="Oval 4"/>
          <p:cNvSpPr/>
          <p:nvPr/>
        </p:nvSpPr>
        <p:spPr>
          <a:xfrm>
            <a:off x="4121236" y="1905000"/>
            <a:ext cx="3921211" cy="40930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5" idx="3"/>
          </p:cNvCxnSpPr>
          <p:nvPr/>
        </p:nvCxnSpPr>
        <p:spPr>
          <a:xfrm flipH="1">
            <a:off x="4695484" y="2525486"/>
            <a:ext cx="2745895" cy="2873133"/>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70814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@Stateless</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Tree>
    <p:extLst>
      <p:ext uri="{BB962C8B-B14F-4D97-AF65-F5344CB8AC3E}">
        <p14:creationId xmlns:p14="http://schemas.microsoft.com/office/powerpoint/2010/main" val="27578199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Am I a POJO?</a:t>
            </a:r>
          </a:p>
          <a:p>
            <a:pPr lvl="1"/>
            <a:r>
              <a:rPr lang="en-US" dirty="0" smtClean="0"/>
              <a:t>@Inject</a:t>
            </a:r>
          </a:p>
          <a:p>
            <a:r>
              <a:rPr lang="en-US" dirty="0" smtClean="0"/>
              <a:t>Am I an EJB?</a:t>
            </a:r>
          </a:p>
          <a:p>
            <a:pPr lvl="1"/>
            <a:r>
              <a:rPr lang="en-US" dirty="0" smtClean="0"/>
              <a:t>@EJB</a:t>
            </a:r>
          </a:p>
          <a:p>
            <a:pPr marL="114300" indent="0">
              <a:buNone/>
            </a:pPr>
            <a:r>
              <a:rPr lang="en-US" b="1" dirty="0" smtClean="0"/>
              <a:t>Answer is YES!</a:t>
            </a:r>
          </a:p>
          <a:p>
            <a:r>
              <a:rPr lang="en-US" dirty="0" smtClean="0"/>
              <a:t>Both are valid</a:t>
            </a:r>
          </a:p>
          <a:p>
            <a:r>
              <a:rPr lang="en-US" dirty="0" smtClean="0"/>
              <a:t>Prefer @Inject for</a:t>
            </a:r>
          </a:p>
          <a:p>
            <a:pPr lvl="1"/>
            <a:r>
              <a:rPr lang="en-US" dirty="0" smtClean="0"/>
              <a:t>@Local, @</a:t>
            </a:r>
            <a:r>
              <a:rPr lang="en-US" dirty="0" err="1" smtClean="0"/>
              <a:t>LocalBean</a:t>
            </a:r>
            <a:r>
              <a:rPr lang="en-US" dirty="0" smtClean="0"/>
              <a:t>, no-interface EJB</a:t>
            </a:r>
          </a:p>
          <a:p>
            <a:pPr lvl="1"/>
            <a:r>
              <a:rPr lang="en-US" dirty="0" smtClean="0"/>
              <a:t>Running in web profile</a:t>
            </a:r>
          </a:p>
          <a:p>
            <a:r>
              <a:rPr lang="en-US" dirty="0" smtClean="0"/>
              <a:t>Must use @EJB for:</a:t>
            </a:r>
          </a:p>
          <a:p>
            <a:pPr lvl="1"/>
            <a:r>
              <a:rPr lang="en-US" dirty="0" smtClean="0"/>
              <a:t>@Remote EJB</a:t>
            </a:r>
          </a:p>
          <a:p>
            <a:pPr lvl="1"/>
            <a:r>
              <a:rPr lang="en-US" dirty="0" smtClean="0"/>
              <a:t>Running in full EE server</a:t>
            </a:r>
          </a:p>
          <a:p>
            <a:pPr lvl="1"/>
            <a:r>
              <a:rPr lang="en-US" dirty="0" smtClean="0"/>
              <a:t>Remote XA Transactions</a:t>
            </a:r>
          </a:p>
        </p:txBody>
      </p:sp>
      <p:sp>
        <p:nvSpPr>
          <p:cNvPr id="2" name="Title 1"/>
          <p:cNvSpPr>
            <a:spLocks noGrp="1"/>
          </p:cNvSpPr>
          <p:nvPr>
            <p:ph type="title"/>
          </p:nvPr>
        </p:nvSpPr>
        <p:spPr>
          <a:xfrm>
            <a:off x="1" y="0"/>
            <a:ext cx="8452021" cy="1099751"/>
          </a:xfrm>
        </p:spPr>
        <p:txBody>
          <a:bodyPr/>
          <a:lstStyle/>
          <a:p>
            <a:r>
              <a:rPr lang="en-US" dirty="0" smtClean="0"/>
              <a:t>#6 Injection</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Tree>
    <p:extLst>
      <p:ext uri="{BB962C8B-B14F-4D97-AF65-F5344CB8AC3E}">
        <p14:creationId xmlns:p14="http://schemas.microsoft.com/office/powerpoint/2010/main" val="33964886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a:t>Do not implement DAOs as EJBs!</a:t>
            </a:r>
          </a:p>
          <a:p>
            <a:r>
              <a:rPr lang="en-US" dirty="0"/>
              <a:t>EJB chaining is bad for </a:t>
            </a:r>
            <a:r>
              <a:rPr lang="en-US" dirty="0" smtClean="0"/>
              <a:t>performance</a:t>
            </a:r>
          </a:p>
          <a:p>
            <a:pPr lvl="1"/>
            <a:r>
              <a:rPr lang="en-US" dirty="0" smtClean="0"/>
              <a:t>Wait for pooled instance?</a:t>
            </a:r>
            <a:endParaRPr lang="en-US" dirty="0"/>
          </a:p>
          <a:p>
            <a:endParaRPr lang="en-US" dirty="0"/>
          </a:p>
        </p:txBody>
      </p:sp>
      <p:sp>
        <p:nvSpPr>
          <p:cNvPr id="2" name="Title 1"/>
          <p:cNvSpPr>
            <a:spLocks noGrp="1"/>
          </p:cNvSpPr>
          <p:nvPr>
            <p:ph type="title"/>
          </p:nvPr>
        </p:nvSpPr>
        <p:spPr>
          <a:xfrm>
            <a:off x="1" y="0"/>
            <a:ext cx="8452021" cy="1099751"/>
          </a:xfrm>
        </p:spPr>
        <p:txBody>
          <a:bodyPr/>
          <a:lstStyle/>
          <a:p>
            <a:r>
              <a:rPr lang="en-US" dirty="0" smtClean="0"/>
              <a:t>#7 DAO Pattern</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5" name="Picture 4"/>
          <p:cNvPicPr>
            <a:picLocks noChangeAspect="1"/>
          </p:cNvPicPr>
          <p:nvPr/>
        </p:nvPicPr>
        <p:blipFill>
          <a:blip r:embed="rId3"/>
          <a:stretch>
            <a:fillRect/>
          </a:stretch>
        </p:blipFill>
        <p:spPr>
          <a:xfrm>
            <a:off x="269126" y="2370988"/>
            <a:ext cx="7666560" cy="4174277"/>
          </a:xfrm>
          <a:prstGeom prst="rect">
            <a:avLst/>
          </a:prstGeom>
        </p:spPr>
      </p:pic>
      <p:cxnSp>
        <p:nvCxnSpPr>
          <p:cNvPr id="7" name="Straight Arrow Connector 6"/>
          <p:cNvCxnSpPr/>
          <p:nvPr/>
        </p:nvCxnSpPr>
        <p:spPr>
          <a:xfrm flipH="1">
            <a:off x="3958703" y="2392377"/>
            <a:ext cx="2218580" cy="49678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316079" y="2392377"/>
            <a:ext cx="2861204" cy="146065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177283" y="1946101"/>
            <a:ext cx="1881970" cy="523220"/>
          </a:xfrm>
          <a:prstGeom prst="rect">
            <a:avLst/>
          </a:prstGeom>
          <a:noFill/>
        </p:spPr>
        <p:txBody>
          <a:bodyPr wrap="square" rtlCol="0">
            <a:spAutoFit/>
          </a:bodyPr>
          <a:lstStyle/>
          <a:p>
            <a:r>
              <a:rPr lang="en-US" sz="2800" b="1" u="sng" dirty="0" smtClean="0">
                <a:solidFill>
                  <a:srgbClr val="FF0000"/>
                </a:solidFill>
              </a:rPr>
              <a:t>Pooled!</a:t>
            </a:r>
            <a:endParaRPr lang="en-US" sz="2800" b="1" u="sng" dirty="0">
              <a:solidFill>
                <a:srgbClr val="FF0000"/>
              </a:solidFill>
            </a:endParaRPr>
          </a:p>
        </p:txBody>
      </p:sp>
    </p:spTree>
    <p:extLst>
      <p:ext uri="{BB962C8B-B14F-4D97-AF65-F5344CB8AC3E}">
        <p14:creationId xmlns:p14="http://schemas.microsoft.com/office/powerpoint/2010/main" val="5984855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452021" cy="1099751"/>
          </a:xfrm>
        </p:spPr>
        <p:txBody>
          <a:bodyPr/>
          <a:lstStyle/>
          <a:p>
            <a:r>
              <a:rPr lang="en-US" dirty="0" smtClean="0"/>
              <a:t>#8 Inject DAO</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5" name="Picture 4"/>
          <p:cNvPicPr>
            <a:picLocks noChangeAspect="1"/>
          </p:cNvPicPr>
          <p:nvPr/>
        </p:nvPicPr>
        <p:blipFill>
          <a:blip r:embed="rId3"/>
          <a:stretch>
            <a:fillRect/>
          </a:stretch>
        </p:blipFill>
        <p:spPr>
          <a:xfrm>
            <a:off x="210128" y="961779"/>
            <a:ext cx="4468091" cy="2597727"/>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1362363" y="3781807"/>
            <a:ext cx="6398491" cy="2871837"/>
          </a:xfrm>
          <a:prstGeom prst="rect">
            <a:avLst/>
          </a:prstGeom>
          <a:noFill/>
          <a:ln>
            <a:noFill/>
          </a:ln>
        </p:spPr>
        <p:style>
          <a:lnRef idx="2">
            <a:schemeClr val="dk1"/>
          </a:lnRef>
          <a:fillRef idx="1">
            <a:schemeClr val="lt1"/>
          </a:fillRef>
          <a:effectRef idx="0">
            <a:schemeClr val="dk1"/>
          </a:effectRef>
          <a:fontRef idx="minor">
            <a:schemeClr val="dk1"/>
          </a:fontRef>
        </p:style>
      </p:pic>
      <p:pic>
        <p:nvPicPr>
          <p:cNvPr id="8" name="Picture 7"/>
          <p:cNvPicPr>
            <a:picLocks noChangeAspect="1"/>
          </p:cNvPicPr>
          <p:nvPr/>
        </p:nvPicPr>
        <p:blipFill>
          <a:blip r:embed="rId5">
            <a:clrChange>
              <a:clrFrom>
                <a:srgbClr val="FFFFFF"/>
              </a:clrFrom>
              <a:clrTo>
                <a:srgbClr val="FFFFFF">
                  <a:alpha val="0"/>
                </a:srgbClr>
              </a:clrTo>
            </a:clrChange>
          </a:blip>
          <a:stretch>
            <a:fillRect/>
          </a:stretch>
        </p:blipFill>
        <p:spPr>
          <a:xfrm>
            <a:off x="5117456" y="961779"/>
            <a:ext cx="3322781" cy="1591191"/>
          </a:xfrm>
          <a:prstGeom prst="rect">
            <a:avLst/>
          </a:prstGeom>
          <a:noFill/>
        </p:spPr>
      </p:pic>
      <p:cxnSp>
        <p:nvCxnSpPr>
          <p:cNvPr id="9" name="Straight Arrow Connector 8"/>
          <p:cNvCxnSpPr/>
          <p:nvPr/>
        </p:nvCxnSpPr>
        <p:spPr>
          <a:xfrm flipH="1" flipV="1">
            <a:off x="783772" y="1099752"/>
            <a:ext cx="5995074" cy="126278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8" idx="2"/>
          </p:cNvCxnSpPr>
          <p:nvPr/>
        </p:nvCxnSpPr>
        <p:spPr>
          <a:xfrm flipH="1">
            <a:off x="3532909" y="2552970"/>
            <a:ext cx="3245938" cy="349684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68504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15 years ago</a:t>
            </a:r>
          </a:p>
          <a:p>
            <a:pPr lvl="1"/>
            <a:r>
              <a:rPr lang="en-US" dirty="0" smtClean="0"/>
              <a:t>EJBs are mysterious things</a:t>
            </a:r>
          </a:p>
          <a:p>
            <a:pPr lvl="1"/>
            <a:r>
              <a:rPr lang="en-US" dirty="0" smtClean="0"/>
              <a:t>All EJB calls remote</a:t>
            </a:r>
          </a:p>
          <a:p>
            <a:pPr lvl="1"/>
            <a:r>
              <a:rPr lang="en-US" dirty="0" smtClean="0"/>
              <a:t>Container managed Entity beans</a:t>
            </a:r>
          </a:p>
          <a:p>
            <a:pPr lvl="2"/>
            <a:r>
              <a:rPr lang="en-US" dirty="0" smtClean="0"/>
              <a:t>SQL select for getter methods</a:t>
            </a:r>
          </a:p>
          <a:p>
            <a:r>
              <a:rPr lang="en-US" dirty="0" smtClean="0"/>
              <a:t>Data Transfer Object (DTO) </a:t>
            </a:r>
            <a:r>
              <a:rPr lang="en-US" dirty="0"/>
              <a:t>p</a:t>
            </a:r>
            <a:r>
              <a:rPr lang="en-US" dirty="0" smtClean="0"/>
              <a:t>attern created</a:t>
            </a:r>
          </a:p>
          <a:p>
            <a:pPr lvl="1"/>
            <a:r>
              <a:rPr lang="en-US" dirty="0" smtClean="0"/>
              <a:t>Get massive object with one call</a:t>
            </a:r>
          </a:p>
          <a:p>
            <a:pPr lvl="1"/>
            <a:r>
              <a:rPr lang="en-US" dirty="0" smtClean="0"/>
              <a:t>All data, even unrelated</a:t>
            </a:r>
          </a:p>
          <a:p>
            <a:r>
              <a:rPr lang="en-US" dirty="0" smtClean="0"/>
              <a:t>Now</a:t>
            </a:r>
          </a:p>
          <a:p>
            <a:pPr lvl="1"/>
            <a:r>
              <a:rPr lang="en-US" dirty="0" smtClean="0"/>
              <a:t>EJBs are POJOs</a:t>
            </a:r>
          </a:p>
          <a:p>
            <a:pPr lvl="1"/>
            <a:r>
              <a:rPr lang="en-US" dirty="0" smtClean="0"/>
              <a:t>EJBs are local</a:t>
            </a:r>
          </a:p>
          <a:p>
            <a:pPr lvl="1"/>
            <a:r>
              <a:rPr lang="en-US" dirty="0" smtClean="0"/>
              <a:t>EJBs are injectable</a:t>
            </a:r>
          </a:p>
          <a:p>
            <a:pPr lvl="1"/>
            <a:r>
              <a:rPr lang="en-US" dirty="0" smtClean="0"/>
              <a:t>Avoid the DTO pattern</a:t>
            </a:r>
          </a:p>
          <a:p>
            <a:pPr lvl="2"/>
            <a:r>
              <a:rPr lang="en-US" dirty="0" smtClean="0"/>
              <a:t>Multiple injects to get different data</a:t>
            </a:r>
          </a:p>
          <a:p>
            <a:pPr lvl="1"/>
            <a:endParaRPr lang="en-US" dirty="0" smtClean="0"/>
          </a:p>
        </p:txBody>
      </p:sp>
      <p:sp>
        <p:nvSpPr>
          <p:cNvPr id="2" name="Title 1"/>
          <p:cNvSpPr>
            <a:spLocks noGrp="1"/>
          </p:cNvSpPr>
          <p:nvPr>
            <p:ph type="title"/>
          </p:nvPr>
        </p:nvSpPr>
        <p:spPr>
          <a:xfrm>
            <a:off x="1" y="0"/>
            <a:ext cx="8452021" cy="1099751"/>
          </a:xfrm>
        </p:spPr>
        <p:txBody>
          <a:bodyPr/>
          <a:lstStyle/>
          <a:p>
            <a:r>
              <a:rPr lang="en-US" dirty="0" smtClean="0"/>
              <a:t>#9 DTO Pattern</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Tree>
    <p:extLst>
      <p:ext uri="{BB962C8B-B14F-4D97-AF65-F5344CB8AC3E}">
        <p14:creationId xmlns:p14="http://schemas.microsoft.com/office/powerpoint/2010/main" val="26686137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EJBs can observe CDI events</a:t>
            </a:r>
          </a:p>
          <a:p>
            <a:r>
              <a:rPr lang="en-US" dirty="0" smtClean="0"/>
              <a:t>Method must be</a:t>
            </a:r>
          </a:p>
          <a:p>
            <a:pPr lvl="1"/>
            <a:r>
              <a:rPr lang="en-US" dirty="0" smtClean="0"/>
              <a:t>Static </a:t>
            </a:r>
            <a:r>
              <a:rPr lang="en-US" dirty="0"/>
              <a:t> </a:t>
            </a:r>
            <a:r>
              <a:rPr lang="en-US" dirty="0" smtClean="0"/>
              <a:t/>
            </a:r>
            <a:br>
              <a:rPr lang="en-US" dirty="0" smtClean="0"/>
            </a:br>
            <a:r>
              <a:rPr lang="en-US" dirty="0" smtClean="0"/>
              <a:t>|| method on @Local interface </a:t>
            </a:r>
            <a:br>
              <a:rPr lang="en-US" dirty="0" smtClean="0"/>
            </a:br>
            <a:r>
              <a:rPr lang="en-US" dirty="0" smtClean="0"/>
              <a:t>|| public method on @</a:t>
            </a:r>
            <a:r>
              <a:rPr lang="en-US" dirty="0" err="1" smtClean="0"/>
              <a:t>LocalBean</a:t>
            </a:r>
            <a:r>
              <a:rPr lang="en-US" dirty="0" smtClean="0"/>
              <a:t/>
            </a:r>
            <a:br>
              <a:rPr lang="en-US" dirty="0" smtClean="0"/>
            </a:br>
            <a:r>
              <a:rPr lang="en-US" dirty="0" smtClean="0"/>
              <a:t>|| public method on no-</a:t>
            </a:r>
            <a:r>
              <a:rPr lang="en-US" dirty="0" err="1" smtClean="0"/>
              <a:t>interace</a:t>
            </a:r>
            <a:r>
              <a:rPr lang="en-US" dirty="0" smtClean="0"/>
              <a:t> bean</a:t>
            </a:r>
          </a:p>
        </p:txBody>
      </p:sp>
      <p:sp>
        <p:nvSpPr>
          <p:cNvPr id="2" name="Title 1"/>
          <p:cNvSpPr>
            <a:spLocks noGrp="1"/>
          </p:cNvSpPr>
          <p:nvPr>
            <p:ph type="title"/>
          </p:nvPr>
        </p:nvSpPr>
        <p:spPr>
          <a:xfrm>
            <a:off x="1" y="0"/>
            <a:ext cx="8452021" cy="1099751"/>
          </a:xfrm>
        </p:spPr>
        <p:txBody>
          <a:bodyPr/>
          <a:lstStyle/>
          <a:p>
            <a:r>
              <a:rPr lang="en-US" dirty="0" smtClean="0"/>
              <a:t>#10 @Observes</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stretch>
            <a:fillRect/>
          </a:stretch>
        </p:blipFill>
        <p:spPr>
          <a:xfrm>
            <a:off x="409575" y="3660321"/>
            <a:ext cx="6883192" cy="2098222"/>
          </a:xfrm>
          <a:prstGeom prst="rect">
            <a:avLst/>
          </a:prstGeom>
        </p:spPr>
      </p:pic>
    </p:spTree>
    <p:extLst>
      <p:ext uri="{BB962C8B-B14F-4D97-AF65-F5344CB8AC3E}">
        <p14:creationId xmlns:p14="http://schemas.microsoft.com/office/powerpoint/2010/main" val="772225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Beware!</a:t>
            </a:r>
          </a:p>
          <a:p>
            <a:pPr lvl="1"/>
            <a:r>
              <a:rPr lang="en-US" dirty="0"/>
              <a:t>@Named on EJBs is convenient but dangerous.</a:t>
            </a:r>
          </a:p>
          <a:p>
            <a:pPr lvl="1"/>
            <a:r>
              <a:rPr lang="en-US" dirty="0"/>
              <a:t>Code below results in 2 transactions in rendering</a:t>
            </a:r>
          </a:p>
        </p:txBody>
      </p:sp>
      <p:sp>
        <p:nvSpPr>
          <p:cNvPr id="2" name="Title 1"/>
          <p:cNvSpPr>
            <a:spLocks noGrp="1"/>
          </p:cNvSpPr>
          <p:nvPr>
            <p:ph type="title"/>
          </p:nvPr>
        </p:nvSpPr>
        <p:spPr>
          <a:xfrm>
            <a:off x="1" y="0"/>
            <a:ext cx="8452021" cy="1099751"/>
          </a:xfrm>
        </p:spPr>
        <p:txBody>
          <a:bodyPr/>
          <a:lstStyle/>
          <a:p>
            <a:r>
              <a:rPr lang="en-US" dirty="0" smtClean="0"/>
              <a:t>#11 @Named</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5" name="Picture 4"/>
          <p:cNvPicPr>
            <a:picLocks noChangeAspect="1"/>
          </p:cNvPicPr>
          <p:nvPr/>
        </p:nvPicPr>
        <p:blipFill>
          <a:blip r:embed="rId3"/>
          <a:stretch>
            <a:fillRect/>
          </a:stretch>
        </p:blipFill>
        <p:spPr>
          <a:xfrm>
            <a:off x="416791" y="2448460"/>
            <a:ext cx="6406573" cy="1480102"/>
          </a:xfrm>
          <a:prstGeom prst="rect">
            <a:avLst/>
          </a:prstGeom>
        </p:spPr>
      </p:pic>
      <p:pic>
        <p:nvPicPr>
          <p:cNvPr id="7" name="Picture 6"/>
          <p:cNvPicPr>
            <a:picLocks noChangeAspect="1"/>
          </p:cNvPicPr>
          <p:nvPr/>
        </p:nvPicPr>
        <p:blipFill>
          <a:blip r:embed="rId4"/>
          <a:stretch>
            <a:fillRect/>
          </a:stretch>
        </p:blipFill>
        <p:spPr>
          <a:xfrm>
            <a:off x="416791" y="4075822"/>
            <a:ext cx="4968009" cy="2139920"/>
          </a:xfrm>
          <a:prstGeom prst="rect">
            <a:avLst/>
          </a:prstGeom>
        </p:spPr>
      </p:pic>
      <p:cxnSp>
        <p:nvCxnSpPr>
          <p:cNvPr id="8" name="Straight Arrow Connector 7"/>
          <p:cNvCxnSpPr/>
          <p:nvPr/>
        </p:nvCxnSpPr>
        <p:spPr>
          <a:xfrm flipH="1" flipV="1">
            <a:off x="4861792" y="4906487"/>
            <a:ext cx="1662546" cy="473364"/>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4861792" y="5379851"/>
            <a:ext cx="1662546" cy="40409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465455" y="5171973"/>
            <a:ext cx="1778000" cy="369332"/>
          </a:xfrm>
          <a:prstGeom prst="rect">
            <a:avLst/>
          </a:prstGeom>
          <a:noFill/>
        </p:spPr>
        <p:txBody>
          <a:bodyPr wrap="square" rtlCol="0">
            <a:spAutoFit/>
          </a:bodyPr>
          <a:lstStyle/>
          <a:p>
            <a:r>
              <a:rPr lang="en-US" dirty="0" smtClean="0">
                <a:solidFill>
                  <a:srgbClr val="FF0000"/>
                </a:solidFill>
              </a:rPr>
              <a:t>2 Transactions</a:t>
            </a:r>
            <a:endParaRPr lang="en-US" dirty="0">
              <a:solidFill>
                <a:srgbClr val="FF0000"/>
              </a:solidFill>
            </a:endParaRPr>
          </a:p>
        </p:txBody>
      </p:sp>
    </p:spTree>
    <p:extLst>
      <p:ext uri="{BB962C8B-B14F-4D97-AF65-F5344CB8AC3E}">
        <p14:creationId xmlns:p14="http://schemas.microsoft.com/office/powerpoint/2010/main" val="37392677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6636461" cy="5325763"/>
          </a:xfrm>
        </p:spPr>
        <p:txBody>
          <a:bodyPr/>
          <a:lstStyle/>
          <a:p>
            <a:r>
              <a:rPr lang="en-US" dirty="0" smtClean="0"/>
              <a:t>Never been a good idea to do your own threading.</a:t>
            </a:r>
          </a:p>
          <a:p>
            <a:r>
              <a:rPr lang="en-US" dirty="0" smtClean="0"/>
              <a:t>Even worse idea now</a:t>
            </a:r>
          </a:p>
          <a:p>
            <a:pPr lvl="1"/>
            <a:r>
              <a:rPr lang="en-US" dirty="0" smtClean="0"/>
              <a:t>More communication between client and server</a:t>
            </a:r>
          </a:p>
          <a:p>
            <a:pPr lvl="2"/>
            <a:r>
              <a:rPr lang="en-US" dirty="0" smtClean="0"/>
              <a:t>JAX-WS</a:t>
            </a:r>
          </a:p>
          <a:p>
            <a:pPr lvl="2"/>
            <a:r>
              <a:rPr lang="en-US" dirty="0" smtClean="0"/>
              <a:t>JAX-RS</a:t>
            </a:r>
          </a:p>
          <a:p>
            <a:pPr lvl="2"/>
            <a:r>
              <a:rPr lang="en-US" dirty="0" err="1" smtClean="0"/>
              <a:t>WebSockets</a:t>
            </a:r>
            <a:endParaRPr lang="en-US" dirty="0" smtClean="0"/>
          </a:p>
          <a:p>
            <a:pPr lvl="1"/>
            <a:r>
              <a:rPr lang="en-US" dirty="0" smtClean="0"/>
              <a:t>All fighting for threads</a:t>
            </a:r>
          </a:p>
          <a:p>
            <a:r>
              <a:rPr lang="en-US" dirty="0" smtClean="0"/>
              <a:t>Threads must be managed</a:t>
            </a:r>
          </a:p>
          <a:p>
            <a:pPr lvl="1"/>
            <a:r>
              <a:rPr lang="en-US" dirty="0" smtClean="0"/>
              <a:t>Use </a:t>
            </a:r>
            <a:r>
              <a:rPr lang="en-US" dirty="0" err="1" smtClean="0"/>
              <a:t>ManagedExecutorService</a:t>
            </a:r>
            <a:endParaRPr lang="en-US" dirty="0" smtClean="0"/>
          </a:p>
          <a:p>
            <a:pPr marL="114300" indent="0">
              <a:buNone/>
            </a:pPr>
            <a:endParaRPr lang="en-US" dirty="0"/>
          </a:p>
        </p:txBody>
      </p:sp>
      <p:sp>
        <p:nvSpPr>
          <p:cNvPr id="2" name="Title 1"/>
          <p:cNvSpPr>
            <a:spLocks noGrp="1"/>
          </p:cNvSpPr>
          <p:nvPr>
            <p:ph type="title"/>
          </p:nvPr>
        </p:nvSpPr>
        <p:spPr>
          <a:xfrm>
            <a:off x="1" y="0"/>
            <a:ext cx="8452021" cy="1099751"/>
          </a:xfrm>
        </p:spPr>
        <p:txBody>
          <a:bodyPr/>
          <a:lstStyle/>
          <a:p>
            <a:r>
              <a:rPr lang="en-US" dirty="0" smtClean="0"/>
              <a:t>#12 Threading</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Tree>
    <p:extLst>
      <p:ext uri="{BB962C8B-B14F-4D97-AF65-F5344CB8AC3E}">
        <p14:creationId xmlns:p14="http://schemas.microsoft.com/office/powerpoint/2010/main" val="2130217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452021" cy="1099751"/>
          </a:xfrm>
        </p:spPr>
        <p:txBody>
          <a:bodyPr/>
          <a:lstStyle/>
          <a:p>
            <a:r>
              <a:rPr lang="en-US" dirty="0" smtClean="0"/>
              <a:t> </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776233" y="932315"/>
            <a:ext cx="6315075" cy="4486275"/>
          </a:xfrm>
          <a:prstGeom prst="rect">
            <a:avLst/>
          </a:prstGeom>
        </p:spPr>
      </p:pic>
    </p:spTree>
    <p:extLst>
      <p:ext uri="{BB962C8B-B14F-4D97-AF65-F5344CB8AC3E}">
        <p14:creationId xmlns:p14="http://schemas.microsoft.com/office/powerpoint/2010/main" val="23619044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Us</a:t>
            </a:r>
            <a:endParaRPr lang="en-US" dirty="0"/>
          </a:p>
        </p:txBody>
      </p:sp>
      <p:sp>
        <p:nvSpPr>
          <p:cNvPr id="3" name="Content Placeholder 2"/>
          <p:cNvSpPr>
            <a:spLocks noGrp="1"/>
          </p:cNvSpPr>
          <p:nvPr>
            <p:ph idx="1"/>
          </p:nvPr>
        </p:nvSpPr>
        <p:spPr>
          <a:xfrm>
            <a:off x="457200" y="1600200"/>
            <a:ext cx="7620000" cy="4800600"/>
          </a:xfrm>
        </p:spPr>
        <p:txBody>
          <a:bodyPr/>
          <a:lstStyle/>
          <a:p>
            <a:r>
              <a:rPr lang="en-US" dirty="0" smtClean="0"/>
              <a:t>Michael</a:t>
            </a:r>
          </a:p>
          <a:p>
            <a:pPr lvl="1"/>
            <a:r>
              <a:rPr lang="en-US" dirty="0"/>
              <a:t>@</a:t>
            </a:r>
            <a:r>
              <a:rPr lang="en-US" dirty="0" err="1" smtClean="0"/>
              <a:t>mjremijan</a:t>
            </a:r>
            <a:endParaRPr lang="en-US" dirty="0" smtClean="0"/>
          </a:p>
          <a:p>
            <a:pPr lvl="1"/>
            <a:r>
              <a:rPr lang="en-US" dirty="0"/>
              <a:t>mjremijan@yahoo.com</a:t>
            </a:r>
          </a:p>
          <a:p>
            <a:pPr lvl="1"/>
            <a:r>
              <a:rPr lang="en-US" dirty="0" smtClean="0"/>
              <a:t>http://mjremijan.blogspot.com</a:t>
            </a:r>
          </a:p>
          <a:p>
            <a:pPr lvl="1"/>
            <a:r>
              <a:rPr lang="en-US" dirty="0" smtClean="0"/>
              <a:t>http://linkedin.com/in/mjremijan</a:t>
            </a:r>
          </a:p>
          <a:p>
            <a:pPr lvl="1"/>
            <a:endParaRPr lang="en-US" dirty="0"/>
          </a:p>
          <a:p>
            <a:r>
              <a:rPr lang="en-US" dirty="0" smtClean="0"/>
              <a:t>Ryan</a:t>
            </a:r>
          </a:p>
          <a:p>
            <a:pPr lvl="1"/>
            <a:r>
              <a:rPr lang="en-US" dirty="0" smtClean="0"/>
              <a:t>@</a:t>
            </a:r>
            <a:r>
              <a:rPr lang="en-US" dirty="0" err="1" smtClean="0"/>
              <a:t>ctjava</a:t>
            </a:r>
            <a:endParaRPr lang="en-US" dirty="0" smtClean="0"/>
          </a:p>
          <a:p>
            <a:pPr lvl="1"/>
            <a:r>
              <a:rPr lang="en-US" dirty="0" smtClean="0">
                <a:hlinkClick r:id="rId3"/>
              </a:rPr>
              <a:t>rcuprak@gmail.com</a:t>
            </a:r>
            <a:endParaRPr lang="en-US" dirty="0" smtClean="0"/>
          </a:p>
          <a:p>
            <a:pPr lvl="1"/>
            <a:r>
              <a:rPr lang="en-US" dirty="0" smtClean="0">
                <a:hlinkClick r:id="rId4"/>
              </a:rPr>
              <a:t>http://www.cuprak.info</a:t>
            </a:r>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5378390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Expose EJB directly as a Web Service</a:t>
            </a:r>
          </a:p>
          <a:p>
            <a:r>
              <a:rPr lang="en-US" dirty="0" smtClean="0"/>
              <a:t>Basically RMI	</a:t>
            </a:r>
            <a:endParaRPr lang="en-US" dirty="0"/>
          </a:p>
        </p:txBody>
      </p:sp>
      <p:sp>
        <p:nvSpPr>
          <p:cNvPr id="2" name="Title 1"/>
          <p:cNvSpPr>
            <a:spLocks noGrp="1"/>
          </p:cNvSpPr>
          <p:nvPr>
            <p:ph type="title"/>
          </p:nvPr>
        </p:nvSpPr>
        <p:spPr>
          <a:xfrm>
            <a:off x="1" y="0"/>
            <a:ext cx="8452021" cy="1099751"/>
          </a:xfrm>
        </p:spPr>
        <p:txBody>
          <a:bodyPr/>
          <a:lstStyle/>
          <a:p>
            <a:r>
              <a:rPr lang="en-US" dirty="0" smtClean="0"/>
              <a:t>#13 SOAP Web Service</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stretch>
            <a:fillRect/>
          </a:stretch>
        </p:blipFill>
        <p:spPr>
          <a:xfrm>
            <a:off x="1016876" y="2162996"/>
            <a:ext cx="6248400" cy="3667125"/>
          </a:xfrm>
          <a:prstGeom prst="rect">
            <a:avLst/>
          </a:prstGeom>
        </p:spPr>
      </p:pic>
    </p:spTree>
    <p:extLst>
      <p:ext uri="{BB962C8B-B14F-4D97-AF65-F5344CB8AC3E}">
        <p14:creationId xmlns:p14="http://schemas.microsoft.com/office/powerpoint/2010/main" val="20571571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a:t>Do not expose EJB methods directly as </a:t>
            </a:r>
            <a:r>
              <a:rPr lang="en-US" dirty="0" err="1"/>
              <a:t>RESTful</a:t>
            </a:r>
            <a:r>
              <a:rPr lang="en-US" dirty="0"/>
              <a:t> services.</a:t>
            </a:r>
          </a:p>
          <a:p>
            <a:pPr lvl="1"/>
            <a:r>
              <a:rPr lang="en-US" dirty="0"/>
              <a:t>Aggregate operations into a single message.</a:t>
            </a:r>
          </a:p>
          <a:p>
            <a:pPr lvl="1"/>
            <a:r>
              <a:rPr lang="en-US" dirty="0"/>
              <a:t>Service should be a façade over EJBs.</a:t>
            </a:r>
          </a:p>
          <a:p>
            <a:r>
              <a:rPr lang="en-US" dirty="0" err="1" smtClean="0"/>
              <a:t>RESTful</a:t>
            </a:r>
            <a:r>
              <a:rPr lang="en-US" dirty="0" smtClean="0"/>
              <a:t> </a:t>
            </a:r>
            <a:r>
              <a:rPr lang="en-US" dirty="0"/>
              <a:t>services are stateless – no </a:t>
            </a:r>
            <a:r>
              <a:rPr lang="en-US" dirty="0" err="1"/>
              <a:t>Stateful</a:t>
            </a:r>
            <a:r>
              <a:rPr lang="en-US" dirty="0"/>
              <a:t> Session Beans.</a:t>
            </a:r>
          </a:p>
          <a:p>
            <a:r>
              <a:rPr lang="en-US" dirty="0"/>
              <a:t>Stay true to </a:t>
            </a:r>
            <a:r>
              <a:rPr lang="en-US" dirty="0" err="1"/>
              <a:t>RESTful</a:t>
            </a:r>
            <a:r>
              <a:rPr lang="en-US" dirty="0"/>
              <a:t> services design principles:</a:t>
            </a:r>
          </a:p>
          <a:p>
            <a:pPr lvl="1"/>
            <a:r>
              <a:rPr lang="en-US" dirty="0"/>
              <a:t>PUT/POST/GET/DELETE</a:t>
            </a:r>
          </a:p>
          <a:p>
            <a:r>
              <a:rPr lang="en-US" dirty="0"/>
              <a:t>Don’t let transport specific code creep into EJBs:</a:t>
            </a:r>
          </a:p>
          <a:p>
            <a:pPr lvl="1"/>
            <a:r>
              <a:rPr lang="en-US" dirty="0" err="1"/>
              <a:t>JsonGenerator</a:t>
            </a:r>
            <a:r>
              <a:rPr lang="en-US" dirty="0"/>
              <a:t>, </a:t>
            </a:r>
            <a:r>
              <a:rPr lang="en-US" dirty="0" err="1"/>
              <a:t>JsonGeneratorFactory</a:t>
            </a:r>
            <a:r>
              <a:rPr lang="en-US" dirty="0"/>
              <a:t>, etc.</a:t>
            </a:r>
          </a:p>
          <a:p>
            <a:endParaRPr lang="en-US" dirty="0"/>
          </a:p>
        </p:txBody>
      </p:sp>
      <p:sp>
        <p:nvSpPr>
          <p:cNvPr id="2" name="Title 1"/>
          <p:cNvSpPr>
            <a:spLocks noGrp="1"/>
          </p:cNvSpPr>
          <p:nvPr>
            <p:ph type="title"/>
          </p:nvPr>
        </p:nvSpPr>
        <p:spPr>
          <a:xfrm>
            <a:off x="1" y="0"/>
            <a:ext cx="8452021" cy="1099751"/>
          </a:xfrm>
        </p:spPr>
        <p:txBody>
          <a:bodyPr/>
          <a:lstStyle/>
          <a:p>
            <a:r>
              <a:rPr lang="en-US" dirty="0" smtClean="0"/>
              <a:t>#14 REST Web Service</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Tree>
    <p:extLst>
      <p:ext uri="{BB962C8B-B14F-4D97-AF65-F5344CB8AC3E}">
        <p14:creationId xmlns:p14="http://schemas.microsoft.com/office/powerpoint/2010/main" val="29837243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normAutofit/>
          </a:bodyPr>
          <a:lstStyle/>
          <a:p>
            <a:r>
              <a:rPr lang="en-US" dirty="0" smtClean="0"/>
              <a:t>Full EE Server</a:t>
            </a:r>
          </a:p>
          <a:p>
            <a:pPr lvl="1"/>
            <a:r>
              <a:rPr lang="en-US" dirty="0" smtClean="0"/>
              <a:t>EJBs are accessible remotely</a:t>
            </a:r>
          </a:p>
          <a:p>
            <a:pPr lvl="1"/>
            <a:r>
              <a:rPr lang="en-US" dirty="0" smtClean="0"/>
              <a:t>Not available in web profile</a:t>
            </a:r>
          </a:p>
          <a:p>
            <a:r>
              <a:rPr lang="en-US" dirty="0" smtClean="0"/>
              <a:t>Why?</a:t>
            </a:r>
          </a:p>
          <a:p>
            <a:pPr lvl="1"/>
            <a:r>
              <a:rPr lang="en-US" dirty="0" smtClean="0"/>
              <a:t>Heavy CPU or data processing</a:t>
            </a:r>
          </a:p>
          <a:p>
            <a:pPr lvl="1"/>
            <a:r>
              <a:rPr lang="en-US" dirty="0" smtClean="0"/>
              <a:t>Clients need to be transactional</a:t>
            </a:r>
          </a:p>
          <a:p>
            <a:pPr lvl="1"/>
            <a:endParaRPr lang="en-US" dirty="0" smtClean="0"/>
          </a:p>
          <a:p>
            <a:r>
              <a:rPr lang="en-US" dirty="0" smtClean="0"/>
              <a:t>@</a:t>
            </a:r>
            <a:r>
              <a:rPr lang="en-US" dirty="0"/>
              <a:t>Remote</a:t>
            </a:r>
          </a:p>
          <a:p>
            <a:pPr lvl="1"/>
            <a:r>
              <a:rPr lang="en-US" dirty="0"/>
              <a:t>Must be on an interface. . .</a:t>
            </a:r>
            <a:r>
              <a:rPr lang="en-US" dirty="0" err="1"/>
              <a:t>AccountService</a:t>
            </a:r>
            <a:endParaRPr lang="en-US" dirty="0"/>
          </a:p>
          <a:p>
            <a:r>
              <a:rPr lang="en-US" dirty="0"/>
              <a:t>Implementation Bean</a:t>
            </a:r>
          </a:p>
          <a:p>
            <a:pPr lvl="1"/>
            <a:r>
              <a:rPr lang="en-US" dirty="0"/>
              <a:t>Must implement interface. . .</a:t>
            </a:r>
            <a:r>
              <a:rPr lang="en-US" dirty="0" err="1"/>
              <a:t>AccountServiceBean</a:t>
            </a:r>
            <a:endParaRPr lang="en-US" dirty="0"/>
          </a:p>
          <a:p>
            <a:pPr lvl="1"/>
            <a:r>
              <a:rPr lang="en-US" dirty="0"/>
              <a:t>No-interface bean not </a:t>
            </a:r>
            <a:r>
              <a:rPr lang="en-US" dirty="0" smtClean="0"/>
              <a:t>allowed</a:t>
            </a:r>
            <a:endParaRPr lang="en-US" dirty="0"/>
          </a:p>
        </p:txBody>
      </p:sp>
      <p:sp>
        <p:nvSpPr>
          <p:cNvPr id="2" name="Title 1"/>
          <p:cNvSpPr>
            <a:spLocks noGrp="1"/>
          </p:cNvSpPr>
          <p:nvPr>
            <p:ph type="title"/>
          </p:nvPr>
        </p:nvSpPr>
        <p:spPr>
          <a:xfrm>
            <a:off x="1" y="0"/>
            <a:ext cx="8452021" cy="1099751"/>
          </a:xfrm>
        </p:spPr>
        <p:txBody>
          <a:bodyPr/>
          <a:lstStyle/>
          <a:p>
            <a:r>
              <a:rPr lang="en-US" dirty="0" smtClean="0"/>
              <a:t>#15 @Remote Beans</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Tree>
    <p:extLst>
      <p:ext uri="{BB962C8B-B14F-4D97-AF65-F5344CB8AC3E}">
        <p14:creationId xmlns:p14="http://schemas.microsoft.com/office/powerpoint/2010/main" val="36511591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a:t>ejb-jar.xml</a:t>
            </a:r>
          </a:p>
          <a:p>
            <a:pPr lvl="1"/>
            <a:r>
              <a:rPr lang="en-US" dirty="0"/>
              <a:t>Use &lt;module-name&gt; to control portable JNDI </a:t>
            </a:r>
            <a:r>
              <a:rPr lang="en-US" dirty="0" smtClean="0"/>
              <a:t>name</a:t>
            </a:r>
          </a:p>
          <a:p>
            <a:pPr lvl="1"/>
            <a:endParaRPr lang="en-US" dirty="0"/>
          </a:p>
          <a:p>
            <a:pPr lvl="1"/>
            <a:endParaRPr lang="en-US" dirty="0"/>
          </a:p>
        </p:txBody>
      </p:sp>
      <p:sp>
        <p:nvSpPr>
          <p:cNvPr id="2" name="Title 1"/>
          <p:cNvSpPr>
            <a:spLocks noGrp="1"/>
          </p:cNvSpPr>
          <p:nvPr>
            <p:ph type="title"/>
          </p:nvPr>
        </p:nvSpPr>
        <p:spPr>
          <a:xfrm>
            <a:off x="1" y="0"/>
            <a:ext cx="8452021" cy="1099751"/>
          </a:xfrm>
        </p:spPr>
        <p:txBody>
          <a:bodyPr/>
          <a:lstStyle/>
          <a:p>
            <a:r>
              <a:rPr lang="en-US" dirty="0" smtClean="0"/>
              <a:t>#16 @Remote </a:t>
            </a:r>
            <a:r>
              <a:rPr lang="en-US" dirty="0" err="1" smtClean="0"/>
              <a:t>ejb</a:t>
            </a:r>
            <a:r>
              <a:rPr lang="en-US" dirty="0" smtClean="0"/>
              <a:t>-xml</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rotWithShape="1">
          <a:blip r:embed="rId3"/>
          <a:srcRect l="854"/>
          <a:stretch/>
        </p:blipFill>
        <p:spPr>
          <a:xfrm>
            <a:off x="672661" y="2114806"/>
            <a:ext cx="7419271" cy="1994739"/>
          </a:xfrm>
          <a:prstGeom prst="rect">
            <a:avLst/>
          </a:prstGeom>
        </p:spPr>
      </p:pic>
    </p:spTree>
    <p:extLst>
      <p:ext uri="{BB962C8B-B14F-4D97-AF65-F5344CB8AC3E}">
        <p14:creationId xmlns:p14="http://schemas.microsoft.com/office/powerpoint/2010/main" val="31790744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a:t>web.xml</a:t>
            </a:r>
          </a:p>
          <a:p>
            <a:pPr lvl="1"/>
            <a:r>
              <a:rPr lang="en-US" dirty="0"/>
              <a:t>Make funny application-level lookups</a:t>
            </a:r>
          </a:p>
          <a:p>
            <a:pPr lvl="1"/>
            <a:r>
              <a:rPr lang="en-US" dirty="0"/>
              <a:t>Helps ensure you are getting the right </a:t>
            </a:r>
            <a:r>
              <a:rPr lang="en-US" dirty="0" smtClean="0"/>
              <a:t>bean</a:t>
            </a:r>
          </a:p>
          <a:p>
            <a:endParaRPr lang="en-US" dirty="0" smtClean="0"/>
          </a:p>
          <a:p>
            <a:pPr marL="114300" indent="0">
              <a:buNone/>
            </a:pPr>
            <a:endParaRPr lang="en-US" dirty="0"/>
          </a:p>
        </p:txBody>
      </p:sp>
      <p:sp>
        <p:nvSpPr>
          <p:cNvPr id="2" name="Title 1"/>
          <p:cNvSpPr>
            <a:spLocks noGrp="1"/>
          </p:cNvSpPr>
          <p:nvPr>
            <p:ph type="title"/>
          </p:nvPr>
        </p:nvSpPr>
        <p:spPr>
          <a:xfrm>
            <a:off x="1" y="0"/>
            <a:ext cx="8452021" cy="1099751"/>
          </a:xfrm>
        </p:spPr>
        <p:txBody>
          <a:bodyPr/>
          <a:lstStyle/>
          <a:p>
            <a:r>
              <a:rPr lang="en-US" dirty="0" smtClean="0"/>
              <a:t>#17 @Remote web.xml</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stretch>
            <a:fillRect/>
          </a:stretch>
        </p:blipFill>
        <p:spPr>
          <a:xfrm>
            <a:off x="607300" y="2495549"/>
            <a:ext cx="6231923" cy="1256643"/>
          </a:xfrm>
          <a:prstGeom prst="rect">
            <a:avLst/>
          </a:prstGeom>
        </p:spPr>
      </p:pic>
    </p:spTree>
    <p:extLst>
      <p:ext uri="{BB962C8B-B14F-4D97-AF65-F5344CB8AC3E}">
        <p14:creationId xmlns:p14="http://schemas.microsoft.com/office/powerpoint/2010/main" val="3057119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Application server specific mapping</a:t>
            </a:r>
          </a:p>
          <a:p>
            <a:pPr lvl="1"/>
            <a:r>
              <a:rPr lang="en-US" dirty="0" smtClean="0"/>
              <a:t>Link funny name to real location in JNDI</a:t>
            </a:r>
          </a:p>
          <a:p>
            <a:pPr lvl="1"/>
            <a:r>
              <a:rPr lang="en-US" dirty="0" smtClean="0"/>
              <a:t>Use EE standard global JNDI name</a:t>
            </a:r>
          </a:p>
          <a:p>
            <a:pPr lvl="2"/>
            <a:r>
              <a:rPr lang="en-US" dirty="0" smtClean="0"/>
              <a:t>Avoid using proprietary names. . .they may change</a:t>
            </a:r>
          </a:p>
          <a:p>
            <a:pPr lvl="2"/>
            <a:endParaRPr lang="en-US" dirty="0"/>
          </a:p>
        </p:txBody>
      </p:sp>
      <p:sp>
        <p:nvSpPr>
          <p:cNvPr id="2" name="Title 1"/>
          <p:cNvSpPr>
            <a:spLocks noGrp="1"/>
          </p:cNvSpPr>
          <p:nvPr>
            <p:ph type="title"/>
          </p:nvPr>
        </p:nvSpPr>
        <p:spPr>
          <a:xfrm>
            <a:off x="1" y="0"/>
            <a:ext cx="8452021" cy="1099751"/>
          </a:xfrm>
        </p:spPr>
        <p:txBody>
          <a:bodyPr/>
          <a:lstStyle/>
          <a:p>
            <a:r>
              <a:rPr lang="en-US" dirty="0" smtClean="0"/>
              <a:t>#18 @Remote glassfish-web.xml</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613540" y="2685384"/>
            <a:ext cx="6242015" cy="3559231"/>
          </a:xfrm>
          <a:prstGeom prst="rect">
            <a:avLst/>
          </a:prstGeom>
        </p:spPr>
      </p:pic>
      <p:sp>
        <p:nvSpPr>
          <p:cNvPr id="5" name="TextBox 4"/>
          <p:cNvSpPr txBox="1"/>
          <p:nvPr/>
        </p:nvSpPr>
        <p:spPr>
          <a:xfrm>
            <a:off x="5686096" y="3111062"/>
            <a:ext cx="1860331" cy="369332"/>
          </a:xfrm>
          <a:prstGeom prst="rect">
            <a:avLst/>
          </a:prstGeom>
          <a:noFill/>
        </p:spPr>
        <p:txBody>
          <a:bodyPr wrap="square" rtlCol="0">
            <a:spAutoFit/>
          </a:bodyPr>
          <a:lstStyle/>
          <a:p>
            <a:r>
              <a:rPr lang="en-US" dirty="0" smtClean="0">
                <a:solidFill>
                  <a:srgbClr val="FF0000"/>
                </a:solidFill>
              </a:rPr>
              <a:t>&lt;module-name&gt;</a:t>
            </a:r>
            <a:endParaRPr lang="en-US" dirty="0">
              <a:solidFill>
                <a:srgbClr val="FF0000"/>
              </a:solidFill>
            </a:endParaRPr>
          </a:p>
        </p:txBody>
      </p:sp>
      <p:cxnSp>
        <p:nvCxnSpPr>
          <p:cNvPr id="8" name="Straight Arrow Connector 7"/>
          <p:cNvCxnSpPr/>
          <p:nvPr/>
        </p:nvCxnSpPr>
        <p:spPr>
          <a:xfrm flipH="1">
            <a:off x="4226012" y="3480394"/>
            <a:ext cx="2390249" cy="15645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9477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@Inject cannot be used</a:t>
            </a:r>
          </a:p>
          <a:p>
            <a:pPr lvl="1"/>
            <a:r>
              <a:rPr lang="en-US" dirty="0" err="1" smtClean="0"/>
              <a:t>Proxied</a:t>
            </a:r>
            <a:r>
              <a:rPr lang="en-US" dirty="0" smtClean="0"/>
              <a:t> remote resource</a:t>
            </a:r>
          </a:p>
          <a:p>
            <a:r>
              <a:rPr lang="en-US" dirty="0" smtClean="0"/>
              <a:t>Use @EJB with lookup</a:t>
            </a:r>
          </a:p>
          <a:p>
            <a:pPr lvl="1"/>
            <a:r>
              <a:rPr lang="en-US" dirty="0" smtClean="0"/>
              <a:t>“module” is preferred over “comp”</a:t>
            </a:r>
          </a:p>
          <a:p>
            <a:endParaRPr lang="en-US" dirty="0"/>
          </a:p>
          <a:p>
            <a:endParaRPr lang="en-US" dirty="0"/>
          </a:p>
        </p:txBody>
      </p:sp>
      <p:sp>
        <p:nvSpPr>
          <p:cNvPr id="2" name="Title 1"/>
          <p:cNvSpPr>
            <a:spLocks noGrp="1"/>
          </p:cNvSpPr>
          <p:nvPr>
            <p:ph type="title"/>
          </p:nvPr>
        </p:nvSpPr>
        <p:spPr>
          <a:xfrm>
            <a:off x="1" y="0"/>
            <a:ext cx="8452021" cy="1099751"/>
          </a:xfrm>
        </p:spPr>
        <p:txBody>
          <a:bodyPr/>
          <a:lstStyle/>
          <a:p>
            <a:r>
              <a:rPr lang="en-US" dirty="0" smtClean="0"/>
              <a:t>#19 @Remote Inject as EJB</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stretch>
            <a:fillRect/>
          </a:stretch>
        </p:blipFill>
        <p:spPr>
          <a:xfrm>
            <a:off x="354796" y="3157886"/>
            <a:ext cx="5758224" cy="604745"/>
          </a:xfrm>
          <a:prstGeom prst="rect">
            <a:avLst/>
          </a:prstGeom>
        </p:spPr>
      </p:pic>
      <p:cxnSp>
        <p:nvCxnSpPr>
          <p:cNvPr id="7" name="Straight Arrow Connector 6"/>
          <p:cNvCxnSpPr/>
          <p:nvPr/>
        </p:nvCxnSpPr>
        <p:spPr>
          <a:xfrm>
            <a:off x="1355834" y="2606566"/>
            <a:ext cx="2039007" cy="5513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3053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Security &amp;</a:t>
            </a:r>
            <a:br>
              <a:rPr lang="en-US" dirty="0" smtClean="0"/>
            </a:br>
            <a:r>
              <a:rPr lang="en-US" dirty="0" smtClean="0"/>
              <a:t>Transactions</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Tree>
    <p:extLst>
      <p:ext uri="{BB962C8B-B14F-4D97-AF65-F5344CB8AC3E}">
        <p14:creationId xmlns:p14="http://schemas.microsoft.com/office/powerpoint/2010/main" val="15392522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Define @</a:t>
            </a:r>
            <a:r>
              <a:rPr lang="en-US" dirty="0" err="1" smtClean="0"/>
              <a:t>DeclaredRoles</a:t>
            </a:r>
            <a:endParaRPr lang="en-US" dirty="0"/>
          </a:p>
          <a:p>
            <a:r>
              <a:rPr lang="en-US" dirty="0" smtClean="0"/>
              <a:t>Protect with @</a:t>
            </a:r>
            <a:r>
              <a:rPr lang="en-US" dirty="0" err="1" smtClean="0"/>
              <a:t>RolesAllowed</a:t>
            </a:r>
            <a:endParaRPr lang="en-US" dirty="0" smtClean="0"/>
          </a:p>
          <a:p>
            <a:endParaRPr lang="en-US" dirty="0"/>
          </a:p>
          <a:p>
            <a:pPr marL="114300" indent="0">
              <a:buNone/>
            </a:pPr>
            <a:endParaRPr lang="en-US" dirty="0"/>
          </a:p>
        </p:txBody>
      </p:sp>
      <p:sp>
        <p:nvSpPr>
          <p:cNvPr id="2" name="Title 1"/>
          <p:cNvSpPr>
            <a:spLocks noGrp="1"/>
          </p:cNvSpPr>
          <p:nvPr>
            <p:ph type="title"/>
          </p:nvPr>
        </p:nvSpPr>
        <p:spPr>
          <a:xfrm>
            <a:off x="1" y="0"/>
            <a:ext cx="8452021" cy="1099751"/>
          </a:xfrm>
        </p:spPr>
        <p:txBody>
          <a:bodyPr/>
          <a:lstStyle/>
          <a:p>
            <a:r>
              <a:rPr lang="en-US" dirty="0" smtClean="0"/>
              <a:t>#20 Security in beans</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618467" y="1981145"/>
            <a:ext cx="4983545" cy="4577162"/>
          </a:xfrm>
          <a:prstGeom prst="rect">
            <a:avLst/>
          </a:prstGeom>
        </p:spPr>
      </p:pic>
    </p:spTree>
    <p:extLst>
      <p:ext uri="{BB962C8B-B14F-4D97-AF65-F5344CB8AC3E}">
        <p14:creationId xmlns:p14="http://schemas.microsoft.com/office/powerpoint/2010/main" val="27514057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Roles in code</a:t>
            </a:r>
          </a:p>
          <a:p>
            <a:r>
              <a:rPr lang="en-US" dirty="0" smtClean="0"/>
              <a:t>Roles in your enterprise</a:t>
            </a:r>
          </a:p>
          <a:p>
            <a:pPr lvl="1"/>
            <a:r>
              <a:rPr lang="en-US" dirty="0" smtClean="0"/>
              <a:t>Database, LDAP</a:t>
            </a:r>
          </a:p>
          <a:p>
            <a:r>
              <a:rPr lang="en-US" dirty="0" smtClean="0"/>
              <a:t>Not necessarily the same</a:t>
            </a:r>
          </a:p>
          <a:p>
            <a:pPr lvl="1"/>
            <a:r>
              <a:rPr lang="en-US" dirty="0" smtClean="0"/>
              <a:t>Develop code to meet security requirements</a:t>
            </a:r>
          </a:p>
          <a:p>
            <a:pPr lvl="1"/>
            <a:r>
              <a:rPr lang="en-US" dirty="0" smtClean="0"/>
              <a:t>Map code roles to enterprise roles </a:t>
            </a:r>
          </a:p>
          <a:p>
            <a:pPr lvl="2"/>
            <a:r>
              <a:rPr lang="en-US" dirty="0" smtClean="0"/>
              <a:t>Application server specific</a:t>
            </a:r>
          </a:p>
          <a:p>
            <a:pPr lvl="2"/>
            <a:r>
              <a:rPr lang="en-US" dirty="0" smtClean="0"/>
              <a:t>glassfish-ejb-jar.xml</a:t>
            </a:r>
          </a:p>
        </p:txBody>
      </p:sp>
      <p:sp>
        <p:nvSpPr>
          <p:cNvPr id="2" name="Title 1"/>
          <p:cNvSpPr>
            <a:spLocks noGrp="1"/>
          </p:cNvSpPr>
          <p:nvPr>
            <p:ph type="title"/>
          </p:nvPr>
        </p:nvSpPr>
        <p:spPr>
          <a:xfrm>
            <a:off x="1" y="0"/>
            <a:ext cx="8452021" cy="1099751"/>
          </a:xfrm>
        </p:spPr>
        <p:txBody>
          <a:bodyPr/>
          <a:lstStyle/>
          <a:p>
            <a:r>
              <a:rPr lang="en-US" dirty="0" smtClean="0"/>
              <a:t>#21 Security mapping</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stretch>
            <a:fillRect/>
          </a:stretch>
        </p:blipFill>
        <p:spPr>
          <a:xfrm>
            <a:off x="664943" y="4291913"/>
            <a:ext cx="4829175" cy="2133600"/>
          </a:xfrm>
          <a:prstGeom prst="rect">
            <a:avLst/>
          </a:prstGeom>
        </p:spPr>
      </p:pic>
    </p:spTree>
    <p:extLst>
      <p:ext uri="{BB962C8B-B14F-4D97-AF65-F5344CB8AC3E}">
        <p14:creationId xmlns:p14="http://schemas.microsoft.com/office/powerpoint/2010/main" val="33936439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EJB 3 In Action 2</a:t>
            </a:r>
            <a:r>
              <a:rPr lang="en-US" baseline="30000" dirty="0" smtClean="0"/>
              <a:t>nd</a:t>
            </a:r>
            <a:r>
              <a:rPr lang="en-US" dirty="0" smtClean="0"/>
              <a:t> Edition</a:t>
            </a:r>
            <a:endParaRPr lang="en-US" dirty="0"/>
          </a:p>
        </p:txBody>
      </p:sp>
      <p:pic>
        <p:nvPicPr>
          <p:cNvPr id="5" name="Content Placeholder 4"/>
          <p:cNvPicPr>
            <a:picLocks noGrp="1" noChangeAspect="1"/>
          </p:cNvPicPr>
          <p:nvPr>
            <p:ph idx="1"/>
          </p:nvPr>
        </p:nvPicPr>
        <p:blipFill>
          <a:blip r:embed="rId3"/>
          <a:stretch>
            <a:fillRect/>
          </a:stretch>
        </p:blipFill>
        <p:spPr>
          <a:xfrm>
            <a:off x="665263" y="1417638"/>
            <a:ext cx="4139398" cy="4800600"/>
          </a:xfrm>
          <a:prstGeom prst="rect">
            <a:avLst/>
          </a:prstGeom>
        </p:spPr>
      </p:pic>
      <p:sp>
        <p:nvSpPr>
          <p:cNvPr id="7" name="Content Placeholder 2"/>
          <p:cNvSpPr txBox="1">
            <a:spLocks/>
          </p:cNvSpPr>
          <p:nvPr/>
        </p:nvSpPr>
        <p:spPr>
          <a:xfrm>
            <a:off x="5214094" y="2266865"/>
            <a:ext cx="2745317" cy="3951373"/>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3200" dirty="0" smtClean="0"/>
              <a:t>Updated For</a:t>
            </a:r>
          </a:p>
          <a:p>
            <a:r>
              <a:rPr lang="en-US" sz="3200" dirty="0" smtClean="0"/>
              <a:t>EE 7</a:t>
            </a:r>
          </a:p>
          <a:p>
            <a:r>
              <a:rPr lang="en-US" sz="3200" dirty="0" smtClean="0"/>
              <a:t>EJB 3.2</a:t>
            </a:r>
          </a:p>
          <a:p>
            <a:endParaRPr lang="en-US" dirty="0" smtClean="0"/>
          </a:p>
          <a:p>
            <a:endParaRPr lang="en-US" dirty="0"/>
          </a:p>
        </p:txBody>
      </p:sp>
    </p:spTree>
    <p:extLst>
      <p:ext uri="{BB962C8B-B14F-4D97-AF65-F5344CB8AC3E}">
        <p14:creationId xmlns:p14="http://schemas.microsoft.com/office/powerpoint/2010/main" val="4676954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endParaRPr lang="en-US" dirty="0" smtClean="0"/>
          </a:p>
          <a:p>
            <a:endParaRPr lang="en-US" dirty="0"/>
          </a:p>
          <a:p>
            <a:r>
              <a:rPr lang="en-US" dirty="0" smtClean="0"/>
              <a:t>This is the default</a:t>
            </a:r>
          </a:p>
          <a:p>
            <a:r>
              <a:rPr lang="en-US" dirty="0" smtClean="0"/>
              <a:t>Let the container handle it</a:t>
            </a:r>
            <a:endParaRPr lang="en-US" dirty="0"/>
          </a:p>
          <a:p>
            <a:r>
              <a:rPr lang="en-US" dirty="0" smtClean="0"/>
              <a:t>Avoid </a:t>
            </a:r>
            <a:r>
              <a:rPr lang="en-US" dirty="0"/>
              <a:t>Bean Managed Transaction</a:t>
            </a:r>
            <a:r>
              <a:rPr lang="en-US" dirty="0" smtClean="0"/>
              <a:t>!</a:t>
            </a:r>
          </a:p>
          <a:p>
            <a:endParaRPr lang="en-US" dirty="0"/>
          </a:p>
          <a:p>
            <a:pPr marL="114300" indent="0">
              <a:buNone/>
            </a:pPr>
            <a:endParaRPr lang="en-US" dirty="0"/>
          </a:p>
        </p:txBody>
      </p:sp>
      <p:sp>
        <p:nvSpPr>
          <p:cNvPr id="2" name="Title 1"/>
          <p:cNvSpPr>
            <a:spLocks noGrp="1"/>
          </p:cNvSpPr>
          <p:nvPr>
            <p:ph type="title"/>
          </p:nvPr>
        </p:nvSpPr>
        <p:spPr>
          <a:xfrm>
            <a:off x="1" y="0"/>
            <a:ext cx="8452021" cy="1099751"/>
          </a:xfrm>
        </p:spPr>
        <p:txBody>
          <a:bodyPr/>
          <a:lstStyle/>
          <a:p>
            <a:r>
              <a:rPr lang="en-US" dirty="0" smtClean="0"/>
              <a:t>#22 Transactions</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5" name="Picture 4"/>
          <p:cNvPicPr>
            <a:picLocks noChangeAspect="1"/>
          </p:cNvPicPr>
          <p:nvPr/>
        </p:nvPicPr>
        <p:blipFill>
          <a:blip r:embed="rId3"/>
          <a:stretch>
            <a:fillRect/>
          </a:stretch>
        </p:blipFill>
        <p:spPr>
          <a:xfrm>
            <a:off x="212811" y="1099749"/>
            <a:ext cx="8026400" cy="825500"/>
          </a:xfrm>
          <a:prstGeom prst="rect">
            <a:avLst/>
          </a:prstGeom>
        </p:spPr>
      </p:pic>
    </p:spTree>
    <p:extLst>
      <p:ext uri="{BB962C8B-B14F-4D97-AF65-F5344CB8AC3E}">
        <p14:creationId xmlns:p14="http://schemas.microsoft.com/office/powerpoint/2010/main" val="104296065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Avoid programmatic rollback!</a:t>
            </a:r>
          </a:p>
          <a:p>
            <a:r>
              <a:rPr lang="en-US" dirty="0" smtClean="0"/>
              <a:t>Error prone</a:t>
            </a:r>
          </a:p>
          <a:p>
            <a:r>
              <a:rPr lang="en-US" dirty="0" smtClean="0"/>
              <a:t>Going to miss a rollback somewhere</a:t>
            </a:r>
          </a:p>
          <a:p>
            <a:endParaRPr lang="en-US" dirty="0" smtClean="0"/>
          </a:p>
        </p:txBody>
      </p:sp>
      <p:sp>
        <p:nvSpPr>
          <p:cNvPr id="2" name="Title 1"/>
          <p:cNvSpPr>
            <a:spLocks noGrp="1"/>
          </p:cNvSpPr>
          <p:nvPr>
            <p:ph type="title"/>
          </p:nvPr>
        </p:nvSpPr>
        <p:spPr>
          <a:xfrm>
            <a:off x="1" y="0"/>
            <a:ext cx="8452021" cy="1099751"/>
          </a:xfrm>
        </p:spPr>
        <p:txBody>
          <a:bodyPr/>
          <a:lstStyle/>
          <a:p>
            <a:r>
              <a:rPr lang="en-US" dirty="0" smtClean="0"/>
              <a:t>#23 Transaction Rollback</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525518" y="2439373"/>
            <a:ext cx="5686096" cy="4143989"/>
          </a:xfrm>
          <a:prstGeom prst="rect">
            <a:avLst/>
          </a:prstGeom>
        </p:spPr>
      </p:pic>
      <p:sp>
        <p:nvSpPr>
          <p:cNvPr id="8" name="Rectangle 7"/>
          <p:cNvSpPr/>
          <p:nvPr/>
        </p:nvSpPr>
        <p:spPr>
          <a:xfrm>
            <a:off x="1348113" y="5379324"/>
            <a:ext cx="2467144" cy="230909"/>
          </a:xfrm>
          <a:prstGeom prst="rect">
            <a:avLst/>
          </a:prstGeom>
          <a:solidFill>
            <a:srgbClr val="FF00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348113" y="5962901"/>
            <a:ext cx="2467144" cy="230909"/>
          </a:xfrm>
          <a:prstGeom prst="rect">
            <a:avLst/>
          </a:prstGeom>
          <a:solidFill>
            <a:srgbClr val="FF0000">
              <a:alpha val="4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511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a:t>Don’t assume automatic rollback on Exceptions!</a:t>
            </a:r>
          </a:p>
          <a:p>
            <a:r>
              <a:rPr lang="en-US" dirty="0"/>
              <a:t>System Exceptions</a:t>
            </a:r>
          </a:p>
          <a:p>
            <a:pPr lvl="1"/>
            <a:r>
              <a:rPr lang="en-US" dirty="0"/>
              <a:t>Container managed</a:t>
            </a:r>
          </a:p>
          <a:p>
            <a:pPr lvl="2"/>
            <a:r>
              <a:rPr lang="en-US" dirty="0"/>
              <a:t>Rolled back</a:t>
            </a:r>
          </a:p>
          <a:p>
            <a:pPr lvl="1"/>
            <a:r>
              <a:rPr lang="en-US" dirty="0"/>
              <a:t>Bean managed</a:t>
            </a:r>
          </a:p>
          <a:p>
            <a:pPr lvl="2"/>
            <a:r>
              <a:rPr lang="en-US" dirty="0"/>
              <a:t>Marked for rollback</a:t>
            </a:r>
          </a:p>
          <a:p>
            <a:pPr lvl="1"/>
            <a:r>
              <a:rPr lang="en-US" dirty="0" err="1"/>
              <a:t>RemoteException</a:t>
            </a:r>
            <a:r>
              <a:rPr lang="en-US" dirty="0"/>
              <a:t>,  </a:t>
            </a:r>
            <a:r>
              <a:rPr lang="en-US" dirty="0" err="1"/>
              <a:t>RuntimeException</a:t>
            </a:r>
            <a:r>
              <a:rPr lang="en-US" dirty="0"/>
              <a:t>, </a:t>
            </a:r>
            <a:r>
              <a:rPr lang="en-US" dirty="0" err="1"/>
              <a:t>EJBException</a:t>
            </a:r>
            <a:r>
              <a:rPr lang="en-US" dirty="0"/>
              <a:t>, etc.</a:t>
            </a:r>
          </a:p>
          <a:p>
            <a:r>
              <a:rPr lang="en-US" dirty="0"/>
              <a:t>Application Exceptions</a:t>
            </a:r>
          </a:p>
          <a:p>
            <a:pPr lvl="1"/>
            <a:r>
              <a:rPr lang="en-US" dirty="0"/>
              <a:t>No automatic rollback of transaction</a:t>
            </a:r>
          </a:p>
          <a:p>
            <a:pPr lvl="1"/>
            <a:r>
              <a:rPr lang="en-US" dirty="0"/>
              <a:t>Use @</a:t>
            </a:r>
            <a:r>
              <a:rPr lang="en-US" dirty="0" err="1"/>
              <a:t>ApplicationException</a:t>
            </a:r>
            <a:endParaRPr lang="en-US" dirty="0"/>
          </a:p>
        </p:txBody>
      </p:sp>
      <p:sp>
        <p:nvSpPr>
          <p:cNvPr id="2" name="Title 1"/>
          <p:cNvSpPr>
            <a:spLocks noGrp="1"/>
          </p:cNvSpPr>
          <p:nvPr>
            <p:ph type="title"/>
          </p:nvPr>
        </p:nvSpPr>
        <p:spPr>
          <a:xfrm>
            <a:off x="1" y="0"/>
            <a:ext cx="8452021" cy="1099751"/>
          </a:xfrm>
        </p:spPr>
        <p:txBody>
          <a:bodyPr/>
          <a:lstStyle/>
          <a:p>
            <a:r>
              <a:rPr lang="en-US" dirty="0" smtClean="0"/>
              <a:t>#</a:t>
            </a:r>
            <a:r>
              <a:rPr lang="en-US" dirty="0"/>
              <a:t>24 </a:t>
            </a:r>
            <a:r>
              <a:rPr lang="en-US" dirty="0" smtClean="0"/>
              <a:t>Transactions </a:t>
            </a:r>
            <a:r>
              <a:rPr lang="en-US" dirty="0"/>
              <a:t>and Exceptions</a:t>
            </a:r>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539640" y="5199841"/>
            <a:ext cx="6767594" cy="869731"/>
          </a:xfrm>
          <a:prstGeom prst="rect">
            <a:avLst/>
          </a:prstGeom>
        </p:spPr>
      </p:pic>
    </p:spTree>
    <p:extLst>
      <p:ext uri="{BB962C8B-B14F-4D97-AF65-F5344CB8AC3E}">
        <p14:creationId xmlns:p14="http://schemas.microsoft.com/office/powerpoint/2010/main" val="153432515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452021" cy="1099751"/>
          </a:xfrm>
        </p:spPr>
        <p:txBody>
          <a:bodyPr/>
          <a:lstStyle/>
          <a:p>
            <a:r>
              <a:rPr lang="en-US" dirty="0" smtClean="0"/>
              <a:t>#25 Isolation Levels</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
        <p:nvSpPr>
          <p:cNvPr id="8" name="Content Placeholder 2"/>
          <p:cNvSpPr>
            <a:spLocks noGrp="1"/>
          </p:cNvSpPr>
          <p:nvPr>
            <p:ph idx="1"/>
          </p:nvPr>
        </p:nvSpPr>
        <p:spPr>
          <a:xfrm>
            <a:off x="191655" y="1099751"/>
            <a:ext cx="7620000" cy="4800600"/>
          </a:xfrm>
        </p:spPr>
        <p:txBody>
          <a:bodyPr/>
          <a:lstStyle/>
          <a:p>
            <a:r>
              <a:rPr lang="en-US" dirty="0" smtClean="0"/>
              <a:t>Configure your isolation levels on your JDBC pools</a:t>
            </a:r>
          </a:p>
          <a:p>
            <a:r>
              <a:rPr lang="en-US" dirty="0" smtClean="0"/>
              <a:t>Glassfish</a:t>
            </a:r>
          </a:p>
          <a:p>
            <a:endParaRPr lang="en-US" dirty="0"/>
          </a:p>
          <a:p>
            <a:endParaRPr lang="en-US" dirty="0" smtClean="0"/>
          </a:p>
          <a:p>
            <a:endParaRPr lang="en-US" dirty="0"/>
          </a:p>
          <a:p>
            <a:endParaRPr lang="en-US" dirty="0" smtClean="0"/>
          </a:p>
          <a:p>
            <a:pPr marL="114300" indent="0">
              <a:buNone/>
            </a:pPr>
            <a:endParaRPr lang="en-US" dirty="0" smtClean="0"/>
          </a:p>
          <a:p>
            <a:r>
              <a:rPr lang="en-US" dirty="0" smtClean="0"/>
              <a:t>Use multiple Persistence Units and different pools to access different isolation levels.</a:t>
            </a:r>
            <a:endParaRPr lang="en-US" dirty="0"/>
          </a:p>
        </p:txBody>
      </p:sp>
      <p:pic>
        <p:nvPicPr>
          <p:cNvPr id="9" name="Picture 8"/>
          <p:cNvPicPr>
            <a:picLocks noChangeAspect="1"/>
          </p:cNvPicPr>
          <p:nvPr/>
        </p:nvPicPr>
        <p:blipFill>
          <a:blip r:embed="rId3"/>
          <a:stretch>
            <a:fillRect/>
          </a:stretch>
        </p:blipFill>
        <p:spPr>
          <a:xfrm>
            <a:off x="662151" y="2028494"/>
            <a:ext cx="6768663" cy="1647953"/>
          </a:xfrm>
          <a:prstGeom prst="rect">
            <a:avLst/>
          </a:prstGeom>
          <a:ln>
            <a:noFill/>
          </a:ln>
        </p:spPr>
      </p:pic>
      <p:pic>
        <p:nvPicPr>
          <p:cNvPr id="10" name="Picture 9"/>
          <p:cNvPicPr>
            <a:picLocks noChangeAspect="1"/>
          </p:cNvPicPr>
          <p:nvPr/>
        </p:nvPicPr>
        <p:blipFill>
          <a:blip r:embed="rId4"/>
          <a:stretch>
            <a:fillRect/>
          </a:stretch>
        </p:blipFill>
        <p:spPr>
          <a:xfrm>
            <a:off x="662151" y="4943485"/>
            <a:ext cx="6043449" cy="1326820"/>
          </a:xfrm>
          <a:prstGeom prst="rect">
            <a:avLst/>
          </a:prstGeom>
        </p:spPr>
      </p:pic>
    </p:spTree>
    <p:extLst>
      <p:ext uri="{BB962C8B-B14F-4D97-AF65-F5344CB8AC3E}">
        <p14:creationId xmlns:p14="http://schemas.microsoft.com/office/powerpoint/2010/main" val="18008631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graphicFrame>
        <p:nvGraphicFramePr>
          <p:cNvPr id="4" name="Table 3"/>
          <p:cNvGraphicFramePr>
            <a:graphicFrameLocks noGrp="1"/>
          </p:cNvGraphicFramePr>
          <p:nvPr>
            <p:extLst>
              <p:ext uri="{D42A27DB-BD31-4B8C-83A1-F6EECF244321}">
                <p14:modId xmlns:p14="http://schemas.microsoft.com/office/powerpoint/2010/main" val="960884948"/>
              </p:ext>
            </p:extLst>
          </p:nvPr>
        </p:nvGraphicFramePr>
        <p:xfrm>
          <a:off x="436178" y="168165"/>
          <a:ext cx="7620000" cy="3587350"/>
        </p:xfrm>
        <a:graphic>
          <a:graphicData uri="http://schemas.openxmlformats.org/drawingml/2006/table">
            <a:tbl>
              <a:tblPr/>
              <a:tblGrid>
                <a:gridCol w="2832539"/>
                <a:gridCol w="4787461"/>
              </a:tblGrid>
              <a:tr h="330287">
                <a:tc>
                  <a:txBody>
                    <a:bodyPr/>
                    <a:lstStyle/>
                    <a:p>
                      <a:pPr algn="l"/>
                      <a:r>
                        <a:rPr lang="en-US" b="1" dirty="0">
                          <a:solidFill>
                            <a:schemeClr val="bg1"/>
                          </a:solidFill>
                        </a:rPr>
                        <a:t>Transaction Isolation Level </a:t>
                      </a:r>
                    </a:p>
                  </a:txBody>
                  <a:tcPr marL="76200" marR="76200" marT="76200" marB="76200">
                    <a:lnL>
                      <a:noFill/>
                    </a:lnL>
                    <a:lnR>
                      <a:noFill/>
                    </a:lnR>
                    <a:lnT>
                      <a:noFill/>
                    </a:lnT>
                    <a:lnB>
                      <a:noFill/>
                    </a:lnB>
                    <a:solidFill>
                      <a:srgbClr val="675E47"/>
                    </a:solidFill>
                  </a:tcPr>
                </a:tc>
                <a:tc>
                  <a:txBody>
                    <a:bodyPr/>
                    <a:lstStyle/>
                    <a:p>
                      <a:pPr algn="l"/>
                      <a:r>
                        <a:rPr lang="en-US" b="1" dirty="0">
                          <a:solidFill>
                            <a:schemeClr val="bg1"/>
                          </a:solidFill>
                        </a:rPr>
                        <a:t>Description </a:t>
                      </a:r>
                    </a:p>
                  </a:txBody>
                  <a:tcPr marL="76200" marR="76200" marT="76200" marB="76200">
                    <a:lnL>
                      <a:noFill/>
                    </a:lnL>
                    <a:lnR>
                      <a:noFill/>
                    </a:lnR>
                    <a:lnT>
                      <a:noFill/>
                    </a:lnT>
                    <a:lnB>
                      <a:noFill/>
                    </a:lnB>
                    <a:solidFill>
                      <a:srgbClr val="675E47"/>
                    </a:solidFill>
                  </a:tcPr>
                </a:tc>
              </a:tr>
              <a:tr h="631979">
                <a:tc>
                  <a:txBody>
                    <a:bodyPr/>
                    <a:lstStyle/>
                    <a:p>
                      <a:pPr algn="l"/>
                      <a:r>
                        <a:rPr lang="en-US" dirty="0"/>
                        <a:t>read-uncommitted</a:t>
                      </a:r>
                    </a:p>
                  </a:txBody>
                  <a:tcPr marL="76200" marR="76200" marT="76200" marB="76200">
                    <a:lnL>
                      <a:noFill/>
                    </a:lnL>
                    <a:lnR>
                      <a:noFill/>
                    </a:lnR>
                    <a:lnT>
                      <a:noFill/>
                    </a:lnT>
                    <a:lnB>
                      <a:noFill/>
                    </a:lnB>
                  </a:tcPr>
                </a:tc>
                <a:tc>
                  <a:txBody>
                    <a:bodyPr/>
                    <a:lstStyle/>
                    <a:p>
                      <a:pPr algn="l"/>
                      <a:r>
                        <a:rPr lang="en-US" dirty="0"/>
                        <a:t>Dirty reads, non-repeatable reads, and phantom reads can occur. </a:t>
                      </a:r>
                    </a:p>
                  </a:txBody>
                  <a:tcPr marL="76200" marR="76200" marT="76200" marB="76200">
                    <a:lnL>
                      <a:noFill/>
                    </a:lnL>
                    <a:lnR>
                      <a:noFill/>
                    </a:lnR>
                    <a:lnT>
                      <a:noFill/>
                    </a:lnT>
                    <a:lnB>
                      <a:noFill/>
                    </a:lnB>
                  </a:tcPr>
                </a:tc>
              </a:tr>
              <a:tr h="879275">
                <a:tc>
                  <a:txBody>
                    <a:bodyPr/>
                    <a:lstStyle/>
                    <a:p>
                      <a:pPr algn="l"/>
                      <a:r>
                        <a:rPr lang="en-US"/>
                        <a:t>read-committed</a:t>
                      </a:r>
                    </a:p>
                  </a:txBody>
                  <a:tcPr marL="76200" marR="76200" marT="76200" marB="76200">
                    <a:lnL>
                      <a:noFill/>
                    </a:lnL>
                    <a:lnR>
                      <a:noFill/>
                    </a:lnR>
                    <a:lnT>
                      <a:noFill/>
                    </a:lnT>
                    <a:lnB>
                      <a:noFill/>
                    </a:lnB>
                  </a:tcPr>
                </a:tc>
                <a:tc>
                  <a:txBody>
                    <a:bodyPr/>
                    <a:lstStyle/>
                    <a:p>
                      <a:pPr algn="l"/>
                      <a:r>
                        <a:rPr lang="en-US" dirty="0"/>
                        <a:t>Dirty reads are prevented; non-repeatable reads and phantom reads can occur. </a:t>
                      </a:r>
                    </a:p>
                  </a:txBody>
                  <a:tcPr marL="76200" marR="76200" marT="76200" marB="76200">
                    <a:lnL>
                      <a:noFill/>
                    </a:lnL>
                    <a:lnR>
                      <a:noFill/>
                    </a:lnR>
                    <a:lnT>
                      <a:noFill/>
                    </a:lnT>
                    <a:lnB>
                      <a:noFill/>
                    </a:lnB>
                  </a:tcPr>
                </a:tc>
              </a:tr>
              <a:tr h="879275">
                <a:tc>
                  <a:txBody>
                    <a:bodyPr/>
                    <a:lstStyle/>
                    <a:p>
                      <a:pPr algn="l"/>
                      <a:r>
                        <a:rPr lang="en-US"/>
                        <a:t>repeatable-read</a:t>
                      </a:r>
                    </a:p>
                  </a:txBody>
                  <a:tcPr marL="76200" marR="76200" marT="76200" marB="76200">
                    <a:lnL>
                      <a:noFill/>
                    </a:lnL>
                    <a:lnR>
                      <a:noFill/>
                    </a:lnR>
                    <a:lnT>
                      <a:noFill/>
                    </a:lnT>
                    <a:lnB>
                      <a:noFill/>
                    </a:lnB>
                  </a:tcPr>
                </a:tc>
                <a:tc>
                  <a:txBody>
                    <a:bodyPr/>
                    <a:lstStyle/>
                    <a:p>
                      <a:pPr algn="l"/>
                      <a:r>
                        <a:rPr lang="en-US" dirty="0"/>
                        <a:t>Dirty reads and non-repeatable reads are prevented; phantom reads can occur. </a:t>
                      </a:r>
                    </a:p>
                  </a:txBody>
                  <a:tcPr marL="76200" marR="76200" marT="76200" marB="76200">
                    <a:lnL>
                      <a:noFill/>
                    </a:lnL>
                    <a:lnR>
                      <a:noFill/>
                    </a:lnR>
                    <a:lnT>
                      <a:noFill/>
                    </a:lnT>
                    <a:lnB>
                      <a:noFill/>
                    </a:lnB>
                  </a:tcPr>
                </a:tc>
              </a:tr>
              <a:tr h="631979">
                <a:tc>
                  <a:txBody>
                    <a:bodyPr/>
                    <a:lstStyle/>
                    <a:p>
                      <a:pPr algn="l"/>
                      <a:r>
                        <a:rPr lang="en-US" dirty="0" err="1"/>
                        <a:t>serializable</a:t>
                      </a:r>
                      <a:endParaRPr lang="en-US" dirty="0"/>
                    </a:p>
                  </a:txBody>
                  <a:tcPr marL="76200" marR="76200" marT="76200" marB="76200">
                    <a:lnL>
                      <a:noFill/>
                    </a:lnL>
                    <a:lnR>
                      <a:noFill/>
                    </a:lnR>
                    <a:lnT>
                      <a:noFill/>
                    </a:lnT>
                    <a:lnB>
                      <a:noFill/>
                    </a:lnB>
                  </a:tcPr>
                </a:tc>
                <a:tc>
                  <a:txBody>
                    <a:bodyPr/>
                    <a:lstStyle/>
                    <a:p>
                      <a:pPr algn="l"/>
                      <a:r>
                        <a:rPr lang="en-US" dirty="0"/>
                        <a:t>Dirty reads, non-repeatable reads and phantom reads are prevented. </a:t>
                      </a:r>
                    </a:p>
                  </a:txBody>
                  <a:tcPr marL="76200" marR="76200" marT="76200" marB="76200">
                    <a:lnL>
                      <a:noFill/>
                    </a:lnL>
                    <a:lnR>
                      <a:noFill/>
                    </a:lnR>
                    <a:lnT>
                      <a:noFill/>
                    </a:lnT>
                    <a:lnB>
                      <a:noFill/>
                    </a:lnB>
                  </a:tcPr>
                </a:tc>
              </a:tr>
            </a:tbl>
          </a:graphicData>
        </a:graphic>
      </p:graphicFrame>
      <p:sp>
        <p:nvSpPr>
          <p:cNvPr id="5" name="Rectangle 4"/>
          <p:cNvSpPr/>
          <p:nvPr/>
        </p:nvSpPr>
        <p:spPr>
          <a:xfrm>
            <a:off x="268013" y="3808065"/>
            <a:ext cx="7919546" cy="2800767"/>
          </a:xfrm>
          <a:prstGeom prst="rect">
            <a:avLst/>
          </a:prstGeom>
        </p:spPr>
        <p:txBody>
          <a:bodyPr wrap="square">
            <a:spAutoFit/>
          </a:bodyPr>
          <a:lstStyle/>
          <a:p>
            <a:pPr marL="342900" indent="-342900">
              <a:buFont typeface="+mj-lt"/>
              <a:buAutoNum type="arabicPeriod"/>
            </a:pPr>
            <a:r>
              <a:rPr lang="en-US" sz="1600" b="1" dirty="0">
                <a:solidFill>
                  <a:srgbClr val="000000"/>
                </a:solidFill>
                <a:latin typeface="+mj-lt"/>
              </a:rPr>
              <a:t>Dirty Reads</a:t>
            </a:r>
            <a:r>
              <a:rPr lang="en-US" sz="1600" dirty="0">
                <a:solidFill>
                  <a:srgbClr val="000000"/>
                </a:solidFill>
                <a:latin typeface="+mj-lt"/>
              </a:rPr>
              <a:t>: Technically speaking a dirty read happens when a transaction reads some data that is being changed by another transaction which is not committed </a:t>
            </a:r>
            <a:r>
              <a:rPr lang="en-US" sz="1600" dirty="0" smtClean="0">
                <a:solidFill>
                  <a:srgbClr val="000000"/>
                </a:solidFill>
                <a:latin typeface="+mj-lt"/>
              </a:rPr>
              <a:t>yet.</a:t>
            </a:r>
            <a:br>
              <a:rPr lang="en-US" sz="1600" dirty="0" smtClean="0">
                <a:solidFill>
                  <a:srgbClr val="000000"/>
                </a:solidFill>
                <a:latin typeface="+mj-lt"/>
              </a:rPr>
            </a:br>
            <a:endParaRPr lang="en-US" sz="1600" dirty="0" smtClean="0">
              <a:solidFill>
                <a:srgbClr val="000000"/>
              </a:solidFill>
              <a:latin typeface="+mj-lt"/>
            </a:endParaRPr>
          </a:p>
          <a:p>
            <a:pPr marL="342900" indent="-342900">
              <a:buFont typeface="+mj-lt"/>
              <a:buAutoNum type="arabicPeriod"/>
            </a:pPr>
            <a:r>
              <a:rPr lang="en-US" sz="1600" b="1" dirty="0" smtClean="0">
                <a:solidFill>
                  <a:srgbClr val="000000"/>
                </a:solidFill>
                <a:latin typeface="+mj-lt"/>
              </a:rPr>
              <a:t>Non-Repeatable </a:t>
            </a:r>
            <a:r>
              <a:rPr lang="en-US" sz="1600" b="1" dirty="0">
                <a:solidFill>
                  <a:srgbClr val="000000"/>
                </a:solidFill>
                <a:latin typeface="+mj-lt"/>
              </a:rPr>
              <a:t>Reads</a:t>
            </a:r>
            <a:r>
              <a:rPr lang="en-US" sz="1600" dirty="0">
                <a:solidFill>
                  <a:srgbClr val="000000"/>
                </a:solidFill>
                <a:latin typeface="+mj-lt"/>
              </a:rPr>
              <a:t>:  A Non-Repeatable Read happens when a transaction reads some records that another transaction is modifying. If the reader transaction tries the same query within the same transaction again, the result will be different compared to the first </a:t>
            </a:r>
            <a:r>
              <a:rPr lang="en-US" sz="1600" dirty="0" smtClean="0">
                <a:solidFill>
                  <a:srgbClr val="000000"/>
                </a:solidFill>
                <a:latin typeface="+mj-lt"/>
              </a:rPr>
              <a:t>time.</a:t>
            </a:r>
            <a:br>
              <a:rPr lang="en-US" sz="1600" dirty="0" smtClean="0">
                <a:solidFill>
                  <a:srgbClr val="000000"/>
                </a:solidFill>
                <a:latin typeface="+mj-lt"/>
              </a:rPr>
            </a:br>
            <a:endParaRPr lang="en-US" sz="1600" dirty="0" smtClean="0">
              <a:solidFill>
                <a:srgbClr val="000000"/>
              </a:solidFill>
              <a:latin typeface="+mj-lt"/>
            </a:endParaRPr>
          </a:p>
          <a:p>
            <a:pPr marL="342900" indent="-342900">
              <a:buFont typeface="+mj-lt"/>
              <a:buAutoNum type="arabicPeriod"/>
            </a:pPr>
            <a:r>
              <a:rPr lang="en-US" sz="1600" b="1" dirty="0" smtClean="0">
                <a:solidFill>
                  <a:srgbClr val="000000"/>
                </a:solidFill>
                <a:latin typeface="+mj-lt"/>
              </a:rPr>
              <a:t>Phantom </a:t>
            </a:r>
            <a:r>
              <a:rPr lang="en-US" sz="1600" b="1" dirty="0">
                <a:solidFill>
                  <a:srgbClr val="000000"/>
                </a:solidFill>
                <a:latin typeface="+mj-lt"/>
              </a:rPr>
              <a:t>Reads</a:t>
            </a:r>
            <a:r>
              <a:rPr lang="en-US" sz="1600" dirty="0">
                <a:solidFill>
                  <a:srgbClr val="000000"/>
                </a:solidFill>
                <a:latin typeface="+mj-lt"/>
              </a:rPr>
              <a:t>: Occur when we are reading a set of records with a specific WHERE clause and another operation inserts new records matching our WHERE clause. Our transaction has read the records without including the record being inserted.</a:t>
            </a:r>
            <a:endParaRPr lang="en-US" sz="1600" b="0" i="0" dirty="0">
              <a:solidFill>
                <a:srgbClr val="000000"/>
              </a:solidFill>
              <a:effectLst/>
              <a:latin typeface="+mj-lt"/>
            </a:endParaRPr>
          </a:p>
        </p:txBody>
      </p:sp>
    </p:spTree>
    <p:extLst>
      <p:ext uri="{BB962C8B-B14F-4D97-AF65-F5344CB8AC3E}">
        <p14:creationId xmlns:p14="http://schemas.microsoft.com/office/powerpoint/2010/main" val="201908034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Mixing JMS and Database?</a:t>
            </a:r>
          </a:p>
          <a:p>
            <a:r>
              <a:rPr lang="en-US" dirty="0" smtClean="0"/>
              <a:t>Make sure you configure an </a:t>
            </a:r>
            <a:r>
              <a:rPr lang="en-US" dirty="0" err="1" smtClean="0"/>
              <a:t>XADataSource</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r>
              <a:rPr lang="en-US" dirty="0" err="1" smtClean="0"/>
              <a:t>GlassFish</a:t>
            </a:r>
            <a:endParaRPr lang="en-US" dirty="0"/>
          </a:p>
        </p:txBody>
      </p:sp>
      <p:sp>
        <p:nvSpPr>
          <p:cNvPr id="2" name="Title 1"/>
          <p:cNvSpPr>
            <a:spLocks noGrp="1"/>
          </p:cNvSpPr>
          <p:nvPr>
            <p:ph type="title"/>
          </p:nvPr>
        </p:nvSpPr>
        <p:spPr>
          <a:xfrm>
            <a:off x="1" y="0"/>
            <a:ext cx="8452021" cy="1099751"/>
          </a:xfrm>
        </p:spPr>
        <p:txBody>
          <a:bodyPr/>
          <a:lstStyle/>
          <a:p>
            <a:r>
              <a:rPr lang="en-US" dirty="0" smtClean="0"/>
              <a:t>#26 </a:t>
            </a:r>
            <a:r>
              <a:rPr lang="en-US" dirty="0" err="1" smtClean="0"/>
              <a:t>XADataSource</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5" name="Picture 4"/>
          <p:cNvPicPr>
            <a:picLocks noChangeAspect="1"/>
          </p:cNvPicPr>
          <p:nvPr/>
        </p:nvPicPr>
        <p:blipFill>
          <a:blip r:embed="rId3"/>
          <a:stretch>
            <a:fillRect/>
          </a:stretch>
        </p:blipFill>
        <p:spPr>
          <a:xfrm>
            <a:off x="917879" y="1961752"/>
            <a:ext cx="6616263" cy="2975841"/>
          </a:xfrm>
          <a:prstGeom prst="rect">
            <a:avLst/>
          </a:prstGeom>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660960" y="5512009"/>
            <a:ext cx="6722972" cy="1104976"/>
          </a:xfrm>
          <a:prstGeom prst="rect">
            <a:avLst/>
          </a:prstGeom>
          <a:ln>
            <a:noFill/>
          </a:ln>
        </p:spPr>
      </p:pic>
    </p:spTree>
    <p:extLst>
      <p:ext uri="{BB962C8B-B14F-4D97-AF65-F5344CB8AC3E}">
        <p14:creationId xmlns:p14="http://schemas.microsoft.com/office/powerpoint/2010/main" val="180968874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Avoid unnecessary coupling</a:t>
            </a:r>
          </a:p>
          <a:p>
            <a:r>
              <a:rPr lang="en-US" dirty="0" smtClean="0"/>
              <a:t>Use CDI Events</a:t>
            </a:r>
            <a:endParaRPr lang="en-US" dirty="0"/>
          </a:p>
        </p:txBody>
      </p:sp>
      <p:sp>
        <p:nvSpPr>
          <p:cNvPr id="2" name="Title 1"/>
          <p:cNvSpPr>
            <a:spLocks noGrp="1"/>
          </p:cNvSpPr>
          <p:nvPr>
            <p:ph type="title"/>
          </p:nvPr>
        </p:nvSpPr>
        <p:spPr>
          <a:xfrm>
            <a:off x="1" y="0"/>
            <a:ext cx="8452021" cy="1099751"/>
          </a:xfrm>
        </p:spPr>
        <p:txBody>
          <a:bodyPr/>
          <a:lstStyle/>
          <a:p>
            <a:r>
              <a:rPr lang="en-US" dirty="0" smtClean="0"/>
              <a:t>#27 EJB Decoupling</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7" name="Picture 6"/>
          <p:cNvPicPr>
            <a:picLocks noChangeAspect="1"/>
          </p:cNvPicPr>
          <p:nvPr/>
        </p:nvPicPr>
        <p:blipFill>
          <a:blip r:embed="rId3"/>
          <a:stretch>
            <a:fillRect/>
          </a:stretch>
        </p:blipFill>
        <p:spPr>
          <a:xfrm>
            <a:off x="1277007" y="1975370"/>
            <a:ext cx="4897739" cy="1975038"/>
          </a:xfrm>
          <a:prstGeom prst="rect">
            <a:avLst/>
          </a:prstGeom>
        </p:spPr>
      </p:pic>
      <p:pic>
        <p:nvPicPr>
          <p:cNvPr id="8" name="Picture 7"/>
          <p:cNvPicPr>
            <a:picLocks noChangeAspect="1"/>
          </p:cNvPicPr>
          <p:nvPr/>
        </p:nvPicPr>
        <p:blipFill>
          <a:blip r:embed="rId4"/>
          <a:stretch>
            <a:fillRect/>
          </a:stretch>
        </p:blipFill>
        <p:spPr>
          <a:xfrm>
            <a:off x="1277008" y="4422414"/>
            <a:ext cx="5344510" cy="2160750"/>
          </a:xfrm>
          <a:prstGeom prst="rect">
            <a:avLst/>
          </a:prstGeom>
        </p:spPr>
      </p:pic>
    </p:spTree>
    <p:extLst>
      <p:ext uri="{BB962C8B-B14F-4D97-AF65-F5344CB8AC3E}">
        <p14:creationId xmlns:p14="http://schemas.microsoft.com/office/powerpoint/2010/main" val="212389357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Exposing an </a:t>
            </a:r>
            <a:r>
              <a:rPr lang="en-US" dirty="0"/>
              <a:t>EJB as a </a:t>
            </a:r>
            <a:r>
              <a:rPr lang="en-US" dirty="0" err="1"/>
              <a:t>WebSocket</a:t>
            </a:r>
            <a:r>
              <a:rPr lang="en-US" dirty="0"/>
              <a:t> </a:t>
            </a:r>
            <a:r>
              <a:rPr lang="en-US" dirty="0" smtClean="0"/>
              <a:t>endpoint?</a:t>
            </a:r>
          </a:p>
          <a:p>
            <a:pPr lvl="1"/>
            <a:r>
              <a:rPr lang="en-US" dirty="0" smtClean="0"/>
              <a:t>Not well defined </a:t>
            </a:r>
            <a:r>
              <a:rPr lang="en-US" dirty="0"/>
              <a:t>in the Java EE 7 </a:t>
            </a:r>
            <a:r>
              <a:rPr lang="en-US" dirty="0" smtClean="0"/>
              <a:t>specification</a:t>
            </a:r>
          </a:p>
          <a:p>
            <a:pPr lvl="1"/>
            <a:r>
              <a:rPr lang="en-US" dirty="0" smtClean="0"/>
              <a:t>Implementation specific at this point</a:t>
            </a:r>
          </a:p>
          <a:p>
            <a:r>
              <a:rPr lang="en-US" dirty="0"/>
              <a:t>I</a:t>
            </a:r>
            <a:r>
              <a:rPr lang="en-US" dirty="0" smtClean="0"/>
              <a:t>nvoking </a:t>
            </a:r>
            <a:r>
              <a:rPr lang="en-US" dirty="0"/>
              <a:t>an EJB from a </a:t>
            </a:r>
            <a:r>
              <a:rPr lang="en-US" dirty="0" err="1"/>
              <a:t>WebSocket</a:t>
            </a:r>
            <a:r>
              <a:rPr lang="en-US" dirty="0"/>
              <a:t> </a:t>
            </a:r>
            <a:r>
              <a:rPr lang="en-US" dirty="0" smtClean="0"/>
              <a:t>endpoint</a:t>
            </a:r>
          </a:p>
          <a:p>
            <a:pPr lvl="1"/>
            <a:r>
              <a:rPr lang="en-US" dirty="0" smtClean="0"/>
              <a:t>Use @Inject or @EJB</a:t>
            </a:r>
          </a:p>
          <a:p>
            <a:pPr lvl="1"/>
            <a:r>
              <a:rPr lang="en-US" dirty="0" smtClean="0"/>
              <a:t>Inject into a </a:t>
            </a:r>
            <a:r>
              <a:rPr lang="en-US" dirty="0" err="1" smtClean="0"/>
              <a:t>WebSocket</a:t>
            </a:r>
            <a:endParaRPr lang="en-US" dirty="0" smtClean="0"/>
          </a:p>
          <a:p>
            <a:r>
              <a:rPr lang="en-US" dirty="0" smtClean="0"/>
              <a:t>Similar to JAX-RS</a:t>
            </a:r>
          </a:p>
          <a:p>
            <a:r>
              <a:rPr lang="en-US" dirty="0" err="1" smtClean="0"/>
              <a:t>Stateful</a:t>
            </a:r>
            <a:r>
              <a:rPr lang="en-US" dirty="0" smtClean="0"/>
              <a:t> and </a:t>
            </a:r>
            <a:r>
              <a:rPr lang="en-US" dirty="0" err="1" smtClean="0"/>
              <a:t>SingleBeans</a:t>
            </a:r>
            <a:r>
              <a:rPr lang="en-US" dirty="0" smtClean="0"/>
              <a:t> are the best match.</a:t>
            </a:r>
            <a:endParaRPr lang="en-US" dirty="0"/>
          </a:p>
          <a:p>
            <a:endParaRPr lang="en-US" dirty="0"/>
          </a:p>
        </p:txBody>
      </p:sp>
      <p:sp>
        <p:nvSpPr>
          <p:cNvPr id="2" name="Title 1"/>
          <p:cNvSpPr>
            <a:spLocks noGrp="1"/>
          </p:cNvSpPr>
          <p:nvPr>
            <p:ph type="title"/>
          </p:nvPr>
        </p:nvSpPr>
        <p:spPr>
          <a:xfrm>
            <a:off x="1" y="0"/>
            <a:ext cx="8452021" cy="1099751"/>
          </a:xfrm>
        </p:spPr>
        <p:txBody>
          <a:bodyPr/>
          <a:lstStyle/>
          <a:p>
            <a:r>
              <a:rPr lang="en-US" dirty="0" smtClean="0"/>
              <a:t>#28 </a:t>
            </a:r>
            <a:r>
              <a:rPr lang="en-US" dirty="0" err="1" smtClean="0"/>
              <a:t>WebSockets</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Tree>
    <p:extLst>
      <p:ext uri="{BB962C8B-B14F-4D97-AF65-F5344CB8AC3E}">
        <p14:creationId xmlns:p14="http://schemas.microsoft.com/office/powerpoint/2010/main" val="320042260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Messaging</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Tree>
    <p:extLst>
      <p:ext uri="{BB962C8B-B14F-4D97-AF65-F5344CB8AC3E}">
        <p14:creationId xmlns:p14="http://schemas.microsoft.com/office/powerpoint/2010/main" val="286887676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After 10 years, this classic code can go away</a:t>
            </a:r>
            <a:r>
              <a:rPr lang="en-US" dirty="0"/>
              <a:t>! (</a:t>
            </a:r>
            <a:r>
              <a:rPr lang="en-US" dirty="0" err="1"/>
              <a:t>Arun</a:t>
            </a:r>
            <a:r>
              <a:rPr lang="en-US" dirty="0"/>
              <a:t> </a:t>
            </a:r>
            <a:r>
              <a:rPr lang="en-US" dirty="0" smtClean="0"/>
              <a:t>Gupta)</a:t>
            </a:r>
            <a:endParaRPr lang="en-US" dirty="0"/>
          </a:p>
        </p:txBody>
      </p:sp>
      <p:sp>
        <p:nvSpPr>
          <p:cNvPr id="2" name="Title 1"/>
          <p:cNvSpPr>
            <a:spLocks noGrp="1"/>
          </p:cNvSpPr>
          <p:nvPr>
            <p:ph type="title"/>
          </p:nvPr>
        </p:nvSpPr>
        <p:spPr>
          <a:xfrm>
            <a:off x="1" y="0"/>
            <a:ext cx="8452021" cy="1099751"/>
          </a:xfrm>
        </p:spPr>
        <p:txBody>
          <a:bodyPr/>
          <a:lstStyle/>
          <a:p>
            <a:r>
              <a:rPr lang="en-US" dirty="0" smtClean="0"/>
              <a:t>#29 Classic JMS</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221838" y="1554976"/>
            <a:ext cx="8118973" cy="5109515"/>
          </a:xfrm>
          <a:prstGeom prst="rect">
            <a:avLst/>
          </a:prstGeom>
        </p:spPr>
      </p:pic>
    </p:spTree>
    <p:extLst>
      <p:ext uri="{BB962C8B-B14F-4D97-AF65-F5344CB8AC3E}">
        <p14:creationId xmlns:p14="http://schemas.microsoft.com/office/powerpoint/2010/main" val="6521501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9" y="1099750"/>
            <a:ext cx="7455792" cy="5325763"/>
          </a:xfrm>
        </p:spPr>
        <p:txBody>
          <a:bodyPr>
            <a:normAutofit/>
          </a:bodyPr>
          <a:lstStyle/>
          <a:p>
            <a:r>
              <a:rPr lang="en-US" sz="2800" dirty="0" smtClean="0"/>
              <a:t>Full EE server not needed</a:t>
            </a:r>
          </a:p>
          <a:p>
            <a:r>
              <a:rPr lang="en-US" sz="2800" dirty="0" smtClean="0"/>
              <a:t>Web profiles</a:t>
            </a:r>
          </a:p>
          <a:p>
            <a:pPr lvl="1"/>
            <a:r>
              <a:rPr lang="en-US" sz="2400" dirty="0"/>
              <a:t>@since 2009</a:t>
            </a:r>
            <a:endParaRPr lang="en-US" sz="2600" dirty="0" smtClean="0"/>
          </a:p>
          <a:p>
            <a:pPr lvl="1"/>
            <a:r>
              <a:rPr lang="en-US" sz="2400" dirty="0"/>
              <a:t>Introduced in EE 6</a:t>
            </a:r>
          </a:p>
          <a:p>
            <a:pPr lvl="1"/>
            <a:r>
              <a:rPr lang="en-US" sz="2400" dirty="0"/>
              <a:t>JSF 2.2, CDI 1.1, EJB 3.2 Lite, JPA 2.1, JTA 1.2, </a:t>
            </a:r>
            <a:r>
              <a:rPr lang="en-US" sz="2400" dirty="0" smtClean="0"/>
              <a:t>bean </a:t>
            </a:r>
            <a:r>
              <a:rPr lang="en-US" sz="2400" dirty="0"/>
              <a:t>validation.</a:t>
            </a:r>
          </a:p>
          <a:p>
            <a:r>
              <a:rPr lang="en-US" sz="2800" dirty="0" err="1" smtClean="0"/>
              <a:t>TomEE</a:t>
            </a:r>
            <a:endParaRPr lang="en-US" sz="2800" dirty="0" smtClean="0"/>
          </a:p>
          <a:p>
            <a:r>
              <a:rPr lang="en-US" sz="2800" dirty="0" smtClean="0"/>
              <a:t>Resin</a:t>
            </a:r>
            <a:endParaRPr lang="en-US" sz="2800" dirty="0"/>
          </a:p>
          <a:p>
            <a:pPr lvl="1"/>
            <a:endParaRPr lang="en-US" dirty="0" smtClean="0"/>
          </a:p>
          <a:p>
            <a:pPr marL="114300" indent="0">
              <a:buNone/>
            </a:pPr>
            <a:endParaRPr lang="en-US" dirty="0" smtClean="0"/>
          </a:p>
        </p:txBody>
      </p:sp>
      <p:sp>
        <p:nvSpPr>
          <p:cNvPr id="2" name="Title 1"/>
          <p:cNvSpPr>
            <a:spLocks noGrp="1"/>
          </p:cNvSpPr>
          <p:nvPr>
            <p:ph type="title"/>
          </p:nvPr>
        </p:nvSpPr>
        <p:spPr>
          <a:xfrm>
            <a:off x="1" y="0"/>
            <a:ext cx="8452021" cy="1099751"/>
          </a:xfrm>
        </p:spPr>
        <p:txBody>
          <a:bodyPr/>
          <a:lstStyle/>
          <a:p>
            <a:r>
              <a:rPr lang="en-US" dirty="0" smtClean="0"/>
              <a:t>#1 Where to use EJBs</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
        <p:nvSpPr>
          <p:cNvPr id="7" name="Content Placeholder 2"/>
          <p:cNvSpPr txBox="1">
            <a:spLocks/>
          </p:cNvSpPr>
          <p:nvPr/>
        </p:nvSpPr>
        <p:spPr>
          <a:xfrm>
            <a:off x="2038729" y="3793111"/>
            <a:ext cx="3625471" cy="2402153"/>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800" dirty="0" err="1" smtClean="0"/>
              <a:t>GlassFish</a:t>
            </a:r>
            <a:endParaRPr lang="en-US" sz="2800" dirty="0"/>
          </a:p>
          <a:p>
            <a:r>
              <a:rPr lang="en-US" sz="2800" dirty="0"/>
              <a:t>WebLogic</a:t>
            </a:r>
          </a:p>
          <a:p>
            <a:r>
              <a:rPr lang="en-US" sz="2800" dirty="0" err="1"/>
              <a:t>WildFly</a:t>
            </a:r>
            <a:endParaRPr lang="en-US" sz="2800" dirty="0"/>
          </a:p>
          <a:p>
            <a:r>
              <a:rPr lang="en-US" sz="2800" dirty="0" err="1" smtClean="0"/>
              <a:t>JBoss</a:t>
            </a:r>
            <a:r>
              <a:rPr lang="en-US" sz="2800" dirty="0" smtClean="0"/>
              <a:t> App Server</a:t>
            </a:r>
          </a:p>
          <a:p>
            <a:pPr lvl="1"/>
            <a:endParaRPr lang="en-US" dirty="0" smtClean="0"/>
          </a:p>
          <a:p>
            <a:pPr marL="114300" indent="0">
              <a:buFont typeface="Arial" pitchFamily="34" charset="0"/>
              <a:buNone/>
            </a:pPr>
            <a:endParaRPr lang="en-US" dirty="0" smtClean="0"/>
          </a:p>
        </p:txBody>
      </p:sp>
    </p:spTree>
    <p:extLst>
      <p:ext uri="{BB962C8B-B14F-4D97-AF65-F5344CB8AC3E}">
        <p14:creationId xmlns:p14="http://schemas.microsoft.com/office/powerpoint/2010/main" val="351450191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Greatly </a:t>
            </a:r>
            <a:r>
              <a:rPr lang="en-US" dirty="0" err="1" smtClean="0"/>
              <a:t>simplied</a:t>
            </a:r>
            <a:r>
              <a:rPr lang="en-US" dirty="0" smtClean="0"/>
              <a:t> API (</a:t>
            </a:r>
            <a:r>
              <a:rPr lang="en-US" dirty="0" err="1"/>
              <a:t>Arun</a:t>
            </a:r>
            <a:r>
              <a:rPr lang="en-US" dirty="0"/>
              <a:t> </a:t>
            </a:r>
            <a:r>
              <a:rPr lang="en-US" dirty="0" smtClean="0"/>
              <a:t>Gupta)</a:t>
            </a:r>
          </a:p>
          <a:p>
            <a:endParaRPr lang="en-US" dirty="0"/>
          </a:p>
          <a:p>
            <a:endParaRPr lang="en-US" dirty="0"/>
          </a:p>
        </p:txBody>
      </p:sp>
      <p:sp>
        <p:nvSpPr>
          <p:cNvPr id="2" name="Title 1"/>
          <p:cNvSpPr>
            <a:spLocks noGrp="1"/>
          </p:cNvSpPr>
          <p:nvPr>
            <p:ph type="title"/>
          </p:nvPr>
        </p:nvSpPr>
        <p:spPr>
          <a:xfrm>
            <a:off x="1" y="0"/>
            <a:ext cx="8452021" cy="1099751"/>
          </a:xfrm>
        </p:spPr>
        <p:txBody>
          <a:bodyPr/>
          <a:lstStyle/>
          <a:p>
            <a:r>
              <a:rPr lang="en-US" dirty="0" smtClean="0"/>
              <a:t>#30 </a:t>
            </a:r>
            <a:r>
              <a:rPr lang="en-US" dirty="0" err="1" smtClean="0"/>
              <a:t>JMSContext</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557376" y="1962971"/>
            <a:ext cx="7062289" cy="3954353"/>
          </a:xfrm>
          <a:prstGeom prst="rect">
            <a:avLst/>
          </a:prstGeom>
        </p:spPr>
      </p:pic>
    </p:spTree>
    <p:extLst>
      <p:ext uri="{BB962C8B-B14F-4D97-AF65-F5344CB8AC3E}">
        <p14:creationId xmlns:p14="http://schemas.microsoft.com/office/powerpoint/2010/main" val="371537411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a:t>Message that keeps getting re-delivered!</a:t>
            </a:r>
          </a:p>
          <a:p>
            <a:r>
              <a:rPr lang="en-US" dirty="0" smtClean="0"/>
              <a:t>Use </a:t>
            </a:r>
            <a:r>
              <a:rPr lang="en-US" dirty="0" err="1" smtClean="0"/>
              <a:t>getJMSRedelivered</a:t>
            </a:r>
            <a:r>
              <a:rPr lang="en-US" dirty="0" smtClean="0"/>
              <a:t>()</a:t>
            </a:r>
          </a:p>
          <a:p>
            <a:r>
              <a:rPr lang="en-US" dirty="0" smtClean="0"/>
              <a:t>Surround with try-catch</a:t>
            </a:r>
          </a:p>
          <a:p>
            <a:pPr lvl="1"/>
            <a:endParaRPr lang="en-US" dirty="0"/>
          </a:p>
          <a:p>
            <a:pPr lvl="1"/>
            <a:endParaRPr lang="en-US" dirty="0" smtClean="0"/>
          </a:p>
          <a:p>
            <a:pPr lvl="1"/>
            <a:endParaRPr lang="en-US" dirty="0"/>
          </a:p>
        </p:txBody>
      </p:sp>
      <p:sp>
        <p:nvSpPr>
          <p:cNvPr id="2" name="Title 1"/>
          <p:cNvSpPr>
            <a:spLocks noGrp="1"/>
          </p:cNvSpPr>
          <p:nvPr>
            <p:ph type="title"/>
          </p:nvPr>
        </p:nvSpPr>
        <p:spPr>
          <a:xfrm>
            <a:off x="1" y="0"/>
            <a:ext cx="8452021" cy="1099751"/>
          </a:xfrm>
        </p:spPr>
        <p:txBody>
          <a:bodyPr/>
          <a:lstStyle/>
          <a:p>
            <a:r>
              <a:rPr lang="en-US" dirty="0" smtClean="0"/>
              <a:t>#31 Poison JMS - Redelivery</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cxnSp>
        <p:nvCxnSpPr>
          <p:cNvPr id="7" name="Straight Arrow Connector 6"/>
          <p:cNvCxnSpPr/>
          <p:nvPr/>
        </p:nvCxnSpPr>
        <p:spPr>
          <a:xfrm flipH="1" flipV="1">
            <a:off x="5634182" y="4802909"/>
            <a:ext cx="946726" cy="461817"/>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488545" y="5264726"/>
            <a:ext cx="2089727" cy="369332"/>
          </a:xfrm>
          <a:prstGeom prst="rect">
            <a:avLst/>
          </a:prstGeom>
          <a:noFill/>
        </p:spPr>
        <p:txBody>
          <a:bodyPr wrap="square" rtlCol="0">
            <a:spAutoFit/>
          </a:bodyPr>
          <a:lstStyle/>
          <a:p>
            <a:r>
              <a:rPr lang="en-US" dirty="0" smtClean="0">
                <a:solidFill>
                  <a:srgbClr val="FF0000"/>
                </a:solidFill>
              </a:rPr>
              <a:t>Wrong type!</a:t>
            </a:r>
            <a:endParaRPr lang="en-US" dirty="0">
              <a:solidFill>
                <a:srgbClr val="FF0000"/>
              </a:solidFill>
            </a:endParaRP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509717" y="2473901"/>
            <a:ext cx="6922892" cy="3674651"/>
          </a:xfrm>
          <a:prstGeom prst="rect">
            <a:avLst/>
          </a:prstGeom>
        </p:spPr>
      </p:pic>
    </p:spTree>
    <p:extLst>
      <p:ext uri="{BB962C8B-B14F-4D97-AF65-F5344CB8AC3E}">
        <p14:creationId xmlns:p14="http://schemas.microsoft.com/office/powerpoint/2010/main" val="315807226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A JPA rollback will cause a JMS rollback</a:t>
            </a:r>
          </a:p>
          <a:p>
            <a:r>
              <a:rPr lang="en-US" dirty="0" smtClean="0"/>
              <a:t>Use helper method with REQUIRES_NEW</a:t>
            </a:r>
          </a:p>
          <a:p>
            <a:endParaRPr lang="en-US" dirty="0"/>
          </a:p>
          <a:p>
            <a:pPr marL="114300" indent="0">
              <a:buNone/>
            </a:pPr>
            <a:endParaRPr lang="en-US" dirty="0"/>
          </a:p>
        </p:txBody>
      </p:sp>
      <p:sp>
        <p:nvSpPr>
          <p:cNvPr id="2" name="Title 1"/>
          <p:cNvSpPr>
            <a:spLocks noGrp="1"/>
          </p:cNvSpPr>
          <p:nvPr>
            <p:ph type="title"/>
          </p:nvPr>
        </p:nvSpPr>
        <p:spPr>
          <a:xfrm>
            <a:off x="1" y="0"/>
            <a:ext cx="8452021" cy="1099751"/>
          </a:xfrm>
        </p:spPr>
        <p:txBody>
          <a:bodyPr/>
          <a:lstStyle/>
          <a:p>
            <a:r>
              <a:rPr lang="en-US" dirty="0" smtClean="0"/>
              <a:t>#32 Poison JMS - Transaction</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053826" y="1987936"/>
            <a:ext cx="6048375" cy="4733925"/>
          </a:xfrm>
          <a:prstGeom prst="rect">
            <a:avLst/>
          </a:prstGeom>
        </p:spPr>
      </p:pic>
    </p:spTree>
    <p:extLst>
      <p:ext uri="{BB962C8B-B14F-4D97-AF65-F5344CB8AC3E}">
        <p14:creationId xmlns:p14="http://schemas.microsoft.com/office/powerpoint/2010/main" val="271599530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Interceptors</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Tree>
    <p:extLst>
      <p:ext uri="{BB962C8B-B14F-4D97-AF65-F5344CB8AC3E}">
        <p14:creationId xmlns:p14="http://schemas.microsoft.com/office/powerpoint/2010/main" val="70821526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normAutofit/>
          </a:bodyPr>
          <a:lstStyle/>
          <a:p>
            <a:r>
              <a:rPr lang="en-US" dirty="0"/>
              <a:t>Simplified AOP interceptors for </a:t>
            </a:r>
            <a:r>
              <a:rPr lang="en-US" dirty="0" smtClean="0"/>
              <a:t>around-invoke</a:t>
            </a:r>
            <a:endParaRPr lang="en-US" dirty="0"/>
          </a:p>
          <a:p>
            <a:r>
              <a:rPr lang="en-US" dirty="0"/>
              <a:t>Invoked before any of the EJB’s methods are </a:t>
            </a:r>
            <a:r>
              <a:rPr lang="en-US" dirty="0" smtClean="0"/>
              <a:t>invoked</a:t>
            </a:r>
          </a:p>
          <a:p>
            <a:pPr lvl="1"/>
            <a:r>
              <a:rPr lang="en-US" dirty="0" smtClean="0"/>
              <a:t>Not called again for internal method calls</a:t>
            </a:r>
            <a:endParaRPr lang="en-US" dirty="0"/>
          </a:p>
          <a:p>
            <a:endParaRPr lang="en-US" dirty="0" smtClean="0"/>
          </a:p>
          <a:p>
            <a:endParaRPr lang="en-US" dirty="0"/>
          </a:p>
          <a:p>
            <a:endParaRPr lang="en-US" dirty="0" smtClean="0"/>
          </a:p>
          <a:p>
            <a:endParaRPr lang="en-US" dirty="0"/>
          </a:p>
          <a:p>
            <a:pPr marL="114300" indent="0">
              <a:buNone/>
            </a:pPr>
            <a:endParaRPr lang="en-US" dirty="0"/>
          </a:p>
        </p:txBody>
      </p:sp>
      <p:sp>
        <p:nvSpPr>
          <p:cNvPr id="2" name="Title 1"/>
          <p:cNvSpPr>
            <a:spLocks noGrp="1"/>
          </p:cNvSpPr>
          <p:nvPr>
            <p:ph type="title"/>
          </p:nvPr>
        </p:nvSpPr>
        <p:spPr>
          <a:xfrm>
            <a:off x="1" y="0"/>
            <a:ext cx="8452021" cy="1099751"/>
          </a:xfrm>
        </p:spPr>
        <p:txBody>
          <a:bodyPr/>
          <a:lstStyle/>
          <a:p>
            <a:r>
              <a:rPr lang="en-US" dirty="0" smtClean="0"/>
              <a:t>#33 Class Interceptors</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378175" y="2473662"/>
            <a:ext cx="7695671" cy="2082358"/>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2510656" y="4462624"/>
            <a:ext cx="4876381" cy="1931757"/>
          </a:xfrm>
          <a:prstGeom prst="rect">
            <a:avLst/>
          </a:prstGeom>
        </p:spPr>
      </p:pic>
    </p:spTree>
    <p:extLst>
      <p:ext uri="{BB962C8B-B14F-4D97-AF65-F5344CB8AC3E}">
        <p14:creationId xmlns:p14="http://schemas.microsoft.com/office/powerpoint/2010/main" val="159105054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normAutofit/>
          </a:bodyPr>
          <a:lstStyle/>
          <a:p>
            <a:r>
              <a:rPr lang="en-US" dirty="0"/>
              <a:t>Simplified AOP interceptors for </a:t>
            </a:r>
            <a:r>
              <a:rPr lang="en-US" dirty="0" smtClean="0"/>
              <a:t>around-invoke</a:t>
            </a:r>
            <a:endParaRPr lang="en-US" dirty="0"/>
          </a:p>
          <a:p>
            <a:r>
              <a:rPr lang="en-US" dirty="0"/>
              <a:t>Invoked before the specific EJB’s method is </a:t>
            </a:r>
            <a:r>
              <a:rPr lang="en-US" dirty="0" smtClean="0"/>
              <a:t>invoked</a:t>
            </a:r>
            <a:endParaRPr lang="en-US" dirty="0"/>
          </a:p>
        </p:txBody>
      </p:sp>
      <p:sp>
        <p:nvSpPr>
          <p:cNvPr id="2" name="Title 1"/>
          <p:cNvSpPr>
            <a:spLocks noGrp="1"/>
          </p:cNvSpPr>
          <p:nvPr>
            <p:ph type="title"/>
          </p:nvPr>
        </p:nvSpPr>
        <p:spPr>
          <a:xfrm>
            <a:off x="1" y="0"/>
            <a:ext cx="8452021" cy="1099751"/>
          </a:xfrm>
        </p:spPr>
        <p:txBody>
          <a:bodyPr/>
          <a:lstStyle/>
          <a:p>
            <a:r>
              <a:rPr lang="en-US" dirty="0" smtClean="0"/>
              <a:t>#34 Method Interceptors</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2501461" y="4200525"/>
            <a:ext cx="5215595" cy="1943495"/>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376237" y="2047875"/>
            <a:ext cx="6562725" cy="2152650"/>
          </a:xfrm>
          <a:prstGeom prst="rect">
            <a:avLst/>
          </a:prstGeom>
        </p:spPr>
      </p:pic>
    </p:spTree>
    <p:extLst>
      <p:ext uri="{BB962C8B-B14F-4D97-AF65-F5344CB8AC3E}">
        <p14:creationId xmlns:p14="http://schemas.microsoft.com/office/powerpoint/2010/main" val="179575499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a:t>The ejb-jar.xml must be used for a default interceptor</a:t>
            </a:r>
          </a:p>
          <a:p>
            <a:r>
              <a:rPr lang="en-US" dirty="0"/>
              <a:t>Attaches to all methods of every bean</a:t>
            </a:r>
          </a:p>
          <a:p>
            <a:pPr marL="114300" indent="0">
              <a:buNone/>
            </a:pPr>
            <a:endParaRPr lang="en-US" dirty="0"/>
          </a:p>
        </p:txBody>
      </p:sp>
      <p:sp>
        <p:nvSpPr>
          <p:cNvPr id="2" name="Title 1"/>
          <p:cNvSpPr>
            <a:spLocks noGrp="1"/>
          </p:cNvSpPr>
          <p:nvPr>
            <p:ph type="title"/>
          </p:nvPr>
        </p:nvSpPr>
        <p:spPr>
          <a:xfrm>
            <a:off x="1" y="0"/>
            <a:ext cx="8452021" cy="1099751"/>
          </a:xfrm>
        </p:spPr>
        <p:txBody>
          <a:bodyPr/>
          <a:lstStyle/>
          <a:p>
            <a:r>
              <a:rPr lang="en-US" dirty="0" smtClean="0"/>
              <a:t>#35 Default Interceptor</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stretch>
            <a:fillRect/>
          </a:stretch>
        </p:blipFill>
        <p:spPr>
          <a:xfrm>
            <a:off x="429282" y="2086231"/>
            <a:ext cx="7232350" cy="2401686"/>
          </a:xfrm>
          <a:prstGeom prst="rect">
            <a:avLst/>
          </a:prstGeom>
        </p:spPr>
      </p:pic>
    </p:spTree>
    <p:extLst>
      <p:ext uri="{BB962C8B-B14F-4D97-AF65-F5344CB8AC3E}">
        <p14:creationId xmlns:p14="http://schemas.microsoft.com/office/powerpoint/2010/main" val="221708365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normAutofit/>
          </a:bodyPr>
          <a:lstStyle/>
          <a:p>
            <a:r>
              <a:rPr lang="en-US" sz="2000" dirty="0"/>
              <a:t>Called from most general to most specific</a:t>
            </a:r>
          </a:p>
          <a:p>
            <a:pPr lvl="1"/>
            <a:r>
              <a:rPr lang="en-US" sz="1800" dirty="0"/>
              <a:t>Default -&gt; Class -&gt; Method</a:t>
            </a:r>
          </a:p>
          <a:p>
            <a:r>
              <a:rPr lang="en-US" sz="2000" dirty="0"/>
              <a:t>Called in the order they appear in XML or annotations </a:t>
            </a:r>
          </a:p>
          <a:p>
            <a:r>
              <a:rPr lang="en-US" sz="2000" dirty="0"/>
              <a:t>Use ejb-jar.xml to change ordering</a:t>
            </a:r>
            <a:endParaRPr lang="en-US" sz="2000" dirty="0">
              <a:latin typeface="Consolas"/>
            </a:endParaRPr>
          </a:p>
          <a:p>
            <a:pPr marL="114300" indent="0">
              <a:buNone/>
            </a:pPr>
            <a:endParaRPr lang="en-US" sz="1500" dirty="0">
              <a:latin typeface="Consolas"/>
            </a:endParaRPr>
          </a:p>
          <a:p>
            <a:pPr marL="114300" indent="0">
              <a:buNone/>
            </a:pPr>
            <a:endParaRPr lang="en-US" dirty="0"/>
          </a:p>
        </p:txBody>
      </p:sp>
      <p:sp>
        <p:nvSpPr>
          <p:cNvPr id="2" name="Title 1"/>
          <p:cNvSpPr>
            <a:spLocks noGrp="1"/>
          </p:cNvSpPr>
          <p:nvPr>
            <p:ph type="title"/>
          </p:nvPr>
        </p:nvSpPr>
        <p:spPr>
          <a:xfrm>
            <a:off x="1" y="0"/>
            <a:ext cx="8452021" cy="1099751"/>
          </a:xfrm>
        </p:spPr>
        <p:txBody>
          <a:bodyPr/>
          <a:lstStyle/>
          <a:p>
            <a:r>
              <a:rPr lang="en-US" dirty="0" smtClean="0"/>
              <a:t>#36 Interceptor Ordering</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160093" y="2564340"/>
            <a:ext cx="4824216" cy="3861173"/>
          </a:xfrm>
          <a:prstGeom prst="rect">
            <a:avLst/>
          </a:prstGeom>
        </p:spPr>
      </p:pic>
    </p:spTree>
    <p:extLst>
      <p:ext uri="{BB962C8B-B14F-4D97-AF65-F5344CB8AC3E}">
        <p14:creationId xmlns:p14="http://schemas.microsoft.com/office/powerpoint/2010/main" val="44698151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a:t>All interceptors </a:t>
            </a:r>
            <a:r>
              <a:rPr lang="en-US" dirty="0" smtClean="0"/>
              <a:t>are applied</a:t>
            </a:r>
            <a:endParaRPr lang="en-US" dirty="0"/>
          </a:p>
          <a:p>
            <a:r>
              <a:rPr lang="en-US" dirty="0"/>
              <a:t>Exclusion by </a:t>
            </a:r>
            <a:r>
              <a:rPr lang="en-US" dirty="0" smtClean="0"/>
              <a:t>annotation</a:t>
            </a:r>
            <a:endParaRPr lang="en-US" dirty="0"/>
          </a:p>
          <a:p>
            <a:pPr lvl="1"/>
            <a:r>
              <a:rPr lang="en-US" sz="2200" dirty="0"/>
              <a:t>@</a:t>
            </a:r>
            <a:r>
              <a:rPr lang="en-US" sz="2200" dirty="0" err="1"/>
              <a:t>ExcludeDefaultInterceptors</a:t>
            </a:r>
            <a:endParaRPr lang="en-US" sz="2200" dirty="0"/>
          </a:p>
          <a:p>
            <a:pPr lvl="1"/>
            <a:r>
              <a:rPr lang="en-US" sz="2200" dirty="0"/>
              <a:t>@</a:t>
            </a:r>
            <a:r>
              <a:rPr lang="en-US" sz="2200" dirty="0" err="1"/>
              <a:t>ExcludeClassInterceptors</a:t>
            </a:r>
            <a:endParaRPr lang="en-US" sz="2200" dirty="0"/>
          </a:p>
          <a:p>
            <a:r>
              <a:rPr lang="en-US" dirty="0"/>
              <a:t>Exclusion by ejb-jar.xml </a:t>
            </a:r>
          </a:p>
          <a:p>
            <a:pPr marL="114300" indent="0">
              <a:buNone/>
            </a:pPr>
            <a:endParaRPr lang="en-US" dirty="0" smtClean="0"/>
          </a:p>
          <a:p>
            <a:pPr marL="114300" indent="0">
              <a:buNone/>
            </a:pPr>
            <a:endParaRPr lang="en-US" dirty="0"/>
          </a:p>
        </p:txBody>
      </p:sp>
      <p:sp>
        <p:nvSpPr>
          <p:cNvPr id="2" name="Title 1"/>
          <p:cNvSpPr>
            <a:spLocks noGrp="1"/>
          </p:cNvSpPr>
          <p:nvPr>
            <p:ph type="title"/>
          </p:nvPr>
        </p:nvSpPr>
        <p:spPr>
          <a:xfrm>
            <a:off x="1" y="0"/>
            <a:ext cx="8452021" cy="1099751"/>
          </a:xfrm>
        </p:spPr>
        <p:txBody>
          <a:bodyPr/>
          <a:lstStyle/>
          <a:p>
            <a:r>
              <a:rPr lang="en-US" dirty="0" smtClean="0"/>
              <a:t>#37 Interceptor Exclusion</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409409" y="3334406"/>
            <a:ext cx="7819944" cy="2383221"/>
          </a:xfrm>
          <a:prstGeom prst="rect">
            <a:avLst/>
          </a:prstGeom>
        </p:spPr>
      </p:pic>
    </p:spTree>
    <p:extLst>
      <p:ext uri="{BB962C8B-B14F-4D97-AF65-F5344CB8AC3E}">
        <p14:creationId xmlns:p14="http://schemas.microsoft.com/office/powerpoint/2010/main" val="260257224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Testing</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Tree>
    <p:extLst>
      <p:ext uri="{BB962C8B-B14F-4D97-AF65-F5344CB8AC3E}">
        <p14:creationId xmlns:p14="http://schemas.microsoft.com/office/powerpoint/2010/main" val="24811058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@Singleton</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Tree>
    <p:extLst>
      <p:ext uri="{BB962C8B-B14F-4D97-AF65-F5344CB8AC3E}">
        <p14:creationId xmlns:p14="http://schemas.microsoft.com/office/powerpoint/2010/main" val="258908110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a:t>EJB classes are POJOs!</a:t>
            </a:r>
          </a:p>
          <a:p>
            <a:r>
              <a:rPr lang="en-US" dirty="0"/>
              <a:t>Unit test one class at a time</a:t>
            </a:r>
          </a:p>
          <a:p>
            <a:r>
              <a:rPr lang="en-US" dirty="0"/>
              <a:t>Mock external resources</a:t>
            </a:r>
          </a:p>
          <a:p>
            <a:r>
              <a:rPr lang="en-US" dirty="0" err="1"/>
              <a:t>JUnit</a:t>
            </a:r>
            <a:r>
              <a:rPr lang="en-US" dirty="0"/>
              <a:t>, </a:t>
            </a:r>
            <a:r>
              <a:rPr lang="en-US" dirty="0" err="1"/>
              <a:t>Mockito</a:t>
            </a:r>
            <a:endParaRPr lang="en-US" dirty="0"/>
          </a:p>
          <a:p>
            <a:r>
              <a:rPr lang="en-US" dirty="0"/>
              <a:t>maven-surefire-plugin</a:t>
            </a:r>
          </a:p>
          <a:p>
            <a:pPr lvl="1"/>
            <a:r>
              <a:rPr lang="en-US" dirty="0"/>
              <a:t>*Test.java</a:t>
            </a:r>
          </a:p>
        </p:txBody>
      </p:sp>
      <p:sp>
        <p:nvSpPr>
          <p:cNvPr id="2" name="Title 1"/>
          <p:cNvSpPr>
            <a:spLocks noGrp="1"/>
          </p:cNvSpPr>
          <p:nvPr>
            <p:ph type="title"/>
          </p:nvPr>
        </p:nvSpPr>
        <p:spPr>
          <a:xfrm>
            <a:off x="1" y="0"/>
            <a:ext cx="8452021" cy="1099751"/>
          </a:xfrm>
        </p:spPr>
        <p:txBody>
          <a:bodyPr/>
          <a:lstStyle/>
          <a:p>
            <a:r>
              <a:rPr lang="en-US" dirty="0" smtClean="0"/>
              <a:t>#38 Unit Testing</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38475" y="3668036"/>
            <a:ext cx="8290824" cy="2465377"/>
          </a:xfrm>
          <a:prstGeom prst="rect">
            <a:avLst/>
          </a:prstGeom>
        </p:spPr>
      </p:pic>
    </p:spTree>
    <p:extLst>
      <p:ext uri="{BB962C8B-B14F-4D97-AF65-F5344CB8AC3E}">
        <p14:creationId xmlns:p14="http://schemas.microsoft.com/office/powerpoint/2010/main" val="125289886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a:t>Embedded container API </a:t>
            </a:r>
          </a:p>
          <a:p>
            <a:pPr lvl="1"/>
            <a:r>
              <a:rPr lang="en-US" dirty="0" err="1"/>
              <a:t>EJBContainer</a:t>
            </a:r>
            <a:endParaRPr lang="en-US" dirty="0"/>
          </a:p>
          <a:p>
            <a:r>
              <a:rPr lang="en-US" dirty="0"/>
              <a:t>Mimic (In-memory) resources</a:t>
            </a:r>
          </a:p>
          <a:p>
            <a:r>
              <a:rPr lang="en-US" dirty="0" err="1"/>
              <a:t>JUnit</a:t>
            </a:r>
            <a:endParaRPr lang="en-US" dirty="0"/>
          </a:p>
          <a:p>
            <a:r>
              <a:rPr lang="en-US" dirty="0"/>
              <a:t>maven-failsafe-plugin</a:t>
            </a:r>
          </a:p>
          <a:p>
            <a:pPr lvl="1"/>
            <a:r>
              <a:rPr lang="en-US" dirty="0"/>
              <a:t>*</a:t>
            </a:r>
            <a:r>
              <a:rPr lang="en-US" dirty="0" smtClean="0"/>
              <a:t>IT.java</a:t>
            </a:r>
          </a:p>
          <a:p>
            <a:pPr lvl="1"/>
            <a:endParaRPr lang="en-US" dirty="0"/>
          </a:p>
        </p:txBody>
      </p:sp>
      <p:sp>
        <p:nvSpPr>
          <p:cNvPr id="2" name="Title 1"/>
          <p:cNvSpPr>
            <a:spLocks noGrp="1"/>
          </p:cNvSpPr>
          <p:nvPr>
            <p:ph type="title"/>
          </p:nvPr>
        </p:nvSpPr>
        <p:spPr>
          <a:xfrm>
            <a:off x="1" y="0"/>
            <a:ext cx="8452021" cy="1099751"/>
          </a:xfrm>
        </p:spPr>
        <p:txBody>
          <a:bodyPr/>
          <a:lstStyle/>
          <a:p>
            <a:r>
              <a:rPr lang="en-US" sz="4400" dirty="0" smtClean="0"/>
              <a:t>#39 Integration Testing Embedded</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32890" y="3720590"/>
            <a:ext cx="8373191" cy="1944485"/>
          </a:xfrm>
          <a:prstGeom prst="rect">
            <a:avLst/>
          </a:prstGeom>
        </p:spPr>
      </p:pic>
    </p:spTree>
    <p:extLst>
      <p:ext uri="{BB962C8B-B14F-4D97-AF65-F5344CB8AC3E}">
        <p14:creationId xmlns:p14="http://schemas.microsoft.com/office/powerpoint/2010/main" val="257463896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Alternatives are additional implementations of a Bean</a:t>
            </a:r>
          </a:p>
          <a:p>
            <a:r>
              <a:rPr lang="en-US" dirty="0" smtClean="0"/>
              <a:t>Ignored by CDI when looking for an injection match</a:t>
            </a:r>
          </a:p>
          <a:p>
            <a:r>
              <a:rPr lang="en-US" dirty="0" smtClean="0"/>
              <a:t>Enabled by beans.xml</a:t>
            </a:r>
          </a:p>
          <a:p>
            <a:endParaRPr lang="en-US" dirty="0"/>
          </a:p>
          <a:p>
            <a:endParaRPr lang="en-US" dirty="0" smtClean="0"/>
          </a:p>
        </p:txBody>
      </p:sp>
      <p:sp>
        <p:nvSpPr>
          <p:cNvPr id="2" name="Title 1"/>
          <p:cNvSpPr>
            <a:spLocks noGrp="1"/>
          </p:cNvSpPr>
          <p:nvPr>
            <p:ph type="title"/>
          </p:nvPr>
        </p:nvSpPr>
        <p:spPr>
          <a:xfrm>
            <a:off x="1" y="0"/>
            <a:ext cx="8452021" cy="1099751"/>
          </a:xfrm>
        </p:spPr>
        <p:txBody>
          <a:bodyPr/>
          <a:lstStyle/>
          <a:p>
            <a:r>
              <a:rPr lang="en-US" sz="4400" dirty="0" smtClean="0"/>
              <a:t>#40 Integration Testing Alternative</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1944413" y="3716532"/>
            <a:ext cx="4786024" cy="1504179"/>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1944413" y="2510075"/>
            <a:ext cx="3971283" cy="835038"/>
          </a:xfrm>
          <a:prstGeom prst="rect">
            <a:avLst/>
          </a:prstGeom>
        </p:spPr>
      </p:pic>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677919" y="5299636"/>
            <a:ext cx="6910552" cy="1125877"/>
          </a:xfrm>
          <a:prstGeom prst="rect">
            <a:avLst/>
          </a:prstGeom>
        </p:spPr>
      </p:pic>
    </p:spTree>
    <p:extLst>
      <p:ext uri="{BB962C8B-B14F-4D97-AF65-F5344CB8AC3E}">
        <p14:creationId xmlns:p14="http://schemas.microsoft.com/office/powerpoint/2010/main" val="223560176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Packaging</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Tree>
    <p:extLst>
      <p:ext uri="{BB962C8B-B14F-4D97-AF65-F5344CB8AC3E}">
        <p14:creationId xmlns:p14="http://schemas.microsoft.com/office/powerpoint/2010/main" val="243484692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Recall global JNDI lookup names for EJBs</a:t>
            </a:r>
          </a:p>
          <a:p>
            <a:endParaRPr lang="en-US" dirty="0" smtClean="0"/>
          </a:p>
          <a:p>
            <a:endParaRPr lang="en-US" dirty="0"/>
          </a:p>
          <a:p>
            <a:r>
              <a:rPr lang="en-US" dirty="0" smtClean="0"/>
              <a:t>Default </a:t>
            </a:r>
            <a:r>
              <a:rPr lang="en-US" dirty="0"/>
              <a:t>value for </a:t>
            </a:r>
            <a:r>
              <a:rPr lang="en-US" b="1" dirty="0"/>
              <a:t>[app-name]</a:t>
            </a:r>
            <a:r>
              <a:rPr lang="en-US" dirty="0"/>
              <a:t> is </a:t>
            </a:r>
            <a:r>
              <a:rPr lang="en-US" dirty="0" smtClean="0"/>
              <a:t>EAR file name. </a:t>
            </a:r>
          </a:p>
          <a:p>
            <a:pPr lvl="1"/>
            <a:r>
              <a:rPr lang="en-US" b="1" dirty="0" smtClean="0"/>
              <a:t>ejbrace-business-ear-1.0.0.0-SNAPSHOT</a:t>
            </a:r>
            <a:r>
              <a:rPr lang="en-US" dirty="0" smtClean="0"/>
              <a:t>.ear</a:t>
            </a:r>
          </a:p>
          <a:p>
            <a:r>
              <a:rPr lang="en-US" dirty="0" smtClean="0"/>
              <a:t>Use application.xml </a:t>
            </a:r>
          </a:p>
          <a:p>
            <a:pPr lvl="1"/>
            <a:r>
              <a:rPr lang="en-US" dirty="0" smtClean="0"/>
              <a:t>&lt;application-name&gt;</a:t>
            </a:r>
          </a:p>
          <a:p>
            <a:pPr lvl="1"/>
            <a:r>
              <a:rPr lang="en-US" dirty="0" smtClean="0"/>
              <a:t>&lt;display-name&gt;</a:t>
            </a:r>
            <a:endParaRPr lang="en-US" dirty="0"/>
          </a:p>
        </p:txBody>
      </p:sp>
      <p:sp>
        <p:nvSpPr>
          <p:cNvPr id="2" name="Title 1"/>
          <p:cNvSpPr>
            <a:spLocks noGrp="1"/>
          </p:cNvSpPr>
          <p:nvPr>
            <p:ph type="title"/>
          </p:nvPr>
        </p:nvSpPr>
        <p:spPr>
          <a:xfrm>
            <a:off x="1" y="0"/>
            <a:ext cx="8452021" cy="1099751"/>
          </a:xfrm>
        </p:spPr>
        <p:txBody>
          <a:bodyPr/>
          <a:lstStyle/>
          <a:p>
            <a:r>
              <a:rPr lang="en-US" dirty="0" smtClean="0"/>
              <a:t>#41 EAR</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
        <p:nvSpPr>
          <p:cNvPr id="4" name="TextBox 3"/>
          <p:cNvSpPr txBox="1"/>
          <p:nvPr/>
        </p:nvSpPr>
        <p:spPr>
          <a:xfrm>
            <a:off x="1103586" y="1597573"/>
            <a:ext cx="7142579" cy="646331"/>
          </a:xfrm>
          <a:prstGeom prst="rect">
            <a:avLst/>
          </a:prstGeom>
          <a:noFill/>
        </p:spPr>
        <p:txBody>
          <a:bodyPr wrap="square" rtlCol="0">
            <a:spAutoFit/>
          </a:bodyPr>
          <a:lstStyle/>
          <a:p>
            <a:pPr marL="114300" indent="0">
              <a:buNone/>
            </a:pPr>
            <a:r>
              <a:rPr lang="en-US" dirty="0">
                <a:latin typeface="Consolas" panose="020B0609020204030204" pitchFamily="49" charset="0"/>
                <a:cs typeface="Consolas" panose="020B0609020204030204" pitchFamily="49" charset="0"/>
              </a:rPr>
              <a:t>java:&lt;namespace&gt;/</a:t>
            </a:r>
            <a:r>
              <a:rPr lang="en-US" b="1" dirty="0">
                <a:latin typeface="Consolas" panose="020B0609020204030204" pitchFamily="49" charset="0"/>
                <a:cs typeface="Consolas" panose="020B0609020204030204" pitchFamily="49" charset="0"/>
              </a:rPr>
              <a:t>[app-name]</a:t>
            </a:r>
            <a:r>
              <a:rPr lang="en-US" dirty="0">
                <a:latin typeface="Consolas" panose="020B0609020204030204" pitchFamily="49" charset="0"/>
                <a:cs typeface="Consolas" panose="020B0609020204030204" pitchFamily="49" charset="0"/>
              </a:rPr>
              <a:t>/&lt;module-name&gt;</a:t>
            </a:r>
          </a:p>
          <a:p>
            <a:pPr marL="114300" indent="0">
              <a:buNone/>
            </a:pPr>
            <a:r>
              <a:rPr lang="en-US" dirty="0">
                <a:latin typeface="Consolas" panose="020B0609020204030204" pitchFamily="49" charset="0"/>
                <a:cs typeface="Consolas" panose="020B0609020204030204" pitchFamily="49" charset="0"/>
              </a:rPr>
              <a:t>    /&lt;bean-name&gt;[!fully-qualified-interface-name]</a:t>
            </a: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178163" y="4610428"/>
            <a:ext cx="8162648" cy="1107199"/>
          </a:xfrm>
          <a:prstGeom prst="rect">
            <a:avLst/>
          </a:prstGeom>
        </p:spPr>
      </p:pic>
    </p:spTree>
    <p:extLst>
      <p:ext uri="{BB962C8B-B14F-4D97-AF65-F5344CB8AC3E}">
        <p14:creationId xmlns:p14="http://schemas.microsoft.com/office/powerpoint/2010/main" val="11875726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Recall global JNDI lookup names for EJBs</a:t>
            </a:r>
          </a:p>
          <a:p>
            <a:endParaRPr lang="en-US" dirty="0" smtClean="0"/>
          </a:p>
          <a:p>
            <a:endParaRPr lang="en-US" dirty="0"/>
          </a:p>
          <a:p>
            <a:r>
              <a:rPr lang="en-US" dirty="0" smtClean="0"/>
              <a:t>Default </a:t>
            </a:r>
            <a:r>
              <a:rPr lang="en-US" dirty="0"/>
              <a:t>value for </a:t>
            </a:r>
            <a:r>
              <a:rPr lang="en-US" b="1" dirty="0" smtClean="0"/>
              <a:t>&lt;module-name&gt;</a:t>
            </a:r>
            <a:r>
              <a:rPr lang="en-US" dirty="0" smtClean="0"/>
              <a:t> </a:t>
            </a:r>
            <a:r>
              <a:rPr lang="en-US" dirty="0"/>
              <a:t>is </a:t>
            </a:r>
            <a:r>
              <a:rPr lang="en-US" dirty="0" smtClean="0"/>
              <a:t>EJB-JAR file name. </a:t>
            </a:r>
          </a:p>
          <a:p>
            <a:pPr lvl="1"/>
            <a:r>
              <a:rPr lang="en-US" b="1" dirty="0" smtClean="0"/>
              <a:t>ejbrace-ejb-1.0.0.0-SNAPSHOT</a:t>
            </a:r>
            <a:r>
              <a:rPr lang="en-US" dirty="0" smtClean="0"/>
              <a:t>.jar</a:t>
            </a:r>
          </a:p>
          <a:p>
            <a:r>
              <a:rPr lang="en-US" dirty="0" smtClean="0"/>
              <a:t>Use ejb-jar.xml</a:t>
            </a:r>
          </a:p>
          <a:p>
            <a:pPr lvl="1"/>
            <a:r>
              <a:rPr lang="en-US" dirty="0" smtClean="0"/>
              <a:t>&lt;module-name&gt;</a:t>
            </a:r>
          </a:p>
        </p:txBody>
      </p:sp>
      <p:sp>
        <p:nvSpPr>
          <p:cNvPr id="2" name="Title 1"/>
          <p:cNvSpPr>
            <a:spLocks noGrp="1"/>
          </p:cNvSpPr>
          <p:nvPr>
            <p:ph type="title"/>
          </p:nvPr>
        </p:nvSpPr>
        <p:spPr>
          <a:xfrm>
            <a:off x="1" y="0"/>
            <a:ext cx="8452021" cy="1099751"/>
          </a:xfrm>
        </p:spPr>
        <p:txBody>
          <a:bodyPr/>
          <a:lstStyle/>
          <a:p>
            <a:r>
              <a:rPr lang="en-US" dirty="0" smtClean="0"/>
              <a:t>#42 EJB-JAR</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
        <p:nvSpPr>
          <p:cNvPr id="4" name="TextBox 3"/>
          <p:cNvSpPr txBox="1"/>
          <p:nvPr/>
        </p:nvSpPr>
        <p:spPr>
          <a:xfrm>
            <a:off x="1103586" y="1597573"/>
            <a:ext cx="7142579" cy="646331"/>
          </a:xfrm>
          <a:prstGeom prst="rect">
            <a:avLst/>
          </a:prstGeom>
          <a:noFill/>
        </p:spPr>
        <p:txBody>
          <a:bodyPr wrap="square" rtlCol="0">
            <a:spAutoFit/>
          </a:bodyPr>
          <a:lstStyle/>
          <a:p>
            <a:pPr marL="114300" indent="0">
              <a:buNone/>
            </a:pPr>
            <a:r>
              <a:rPr lang="en-US" dirty="0">
                <a:latin typeface="Consolas" panose="020B0609020204030204" pitchFamily="49" charset="0"/>
                <a:cs typeface="Consolas" panose="020B0609020204030204" pitchFamily="49" charset="0"/>
              </a:rPr>
              <a:t>java:&lt;namespace&gt;/[app-name]/</a:t>
            </a:r>
            <a:r>
              <a:rPr lang="en-US" b="1" dirty="0">
                <a:latin typeface="Consolas" panose="020B0609020204030204" pitchFamily="49" charset="0"/>
                <a:cs typeface="Consolas" panose="020B0609020204030204" pitchFamily="49" charset="0"/>
              </a:rPr>
              <a:t>&lt;module-name&gt;</a:t>
            </a:r>
          </a:p>
          <a:p>
            <a:pPr marL="114300" indent="0">
              <a:buNone/>
            </a:pPr>
            <a:r>
              <a:rPr lang="en-US" dirty="0">
                <a:latin typeface="Consolas" panose="020B0609020204030204" pitchFamily="49" charset="0"/>
                <a:cs typeface="Consolas" panose="020B0609020204030204" pitchFamily="49" charset="0"/>
              </a:rPr>
              <a:t>    /&lt;bean-name&gt;[!fully-qualified-interface-name]</a:t>
            </a:r>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592357" y="4021521"/>
            <a:ext cx="5335478" cy="1008280"/>
          </a:xfrm>
          <a:prstGeom prst="rect">
            <a:avLst/>
          </a:prstGeom>
        </p:spPr>
      </p:pic>
    </p:spTree>
    <p:extLst>
      <p:ext uri="{BB962C8B-B14F-4D97-AF65-F5344CB8AC3E}">
        <p14:creationId xmlns:p14="http://schemas.microsoft.com/office/powerpoint/2010/main" val="1795023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Auto-scanning for entities not in the JAR with persistence.xml</a:t>
            </a:r>
          </a:p>
          <a:p>
            <a:endParaRPr lang="en-US" dirty="0" smtClean="0"/>
          </a:p>
          <a:p>
            <a:endParaRPr lang="en-US" dirty="0"/>
          </a:p>
          <a:p>
            <a:endParaRPr lang="en-US" dirty="0" smtClean="0"/>
          </a:p>
        </p:txBody>
      </p:sp>
      <p:sp>
        <p:nvSpPr>
          <p:cNvPr id="2" name="Title 1"/>
          <p:cNvSpPr>
            <a:spLocks noGrp="1"/>
          </p:cNvSpPr>
          <p:nvPr>
            <p:ph type="title"/>
          </p:nvPr>
        </p:nvSpPr>
        <p:spPr>
          <a:xfrm>
            <a:off x="1" y="0"/>
            <a:ext cx="8452021" cy="1099751"/>
          </a:xfrm>
        </p:spPr>
        <p:txBody>
          <a:bodyPr/>
          <a:lstStyle/>
          <a:p>
            <a:r>
              <a:rPr lang="en-US" dirty="0" smtClean="0"/>
              <a:t>#43 JPA</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5" name="Picture 4"/>
          <p:cNvPicPr>
            <a:picLocks noChangeAspect="1"/>
          </p:cNvPicPr>
          <p:nvPr/>
        </p:nvPicPr>
        <p:blipFill>
          <a:blip r:embed="rId3"/>
          <a:stretch>
            <a:fillRect/>
          </a:stretch>
        </p:blipFill>
        <p:spPr>
          <a:xfrm>
            <a:off x="406900" y="2950111"/>
            <a:ext cx="7933911" cy="2851249"/>
          </a:xfrm>
          <a:prstGeom prst="rect">
            <a:avLst/>
          </a:prstGeom>
        </p:spPr>
      </p:pic>
      <p:sp>
        <p:nvSpPr>
          <p:cNvPr id="9" name="Rectangle 8"/>
          <p:cNvSpPr/>
          <p:nvPr/>
        </p:nvSpPr>
        <p:spPr>
          <a:xfrm>
            <a:off x="1524000" y="1832065"/>
            <a:ext cx="13919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a:t>
            </a:r>
            <a:r>
              <a:rPr lang="en-US" dirty="0" err="1" smtClean="0"/>
              <a:t>Entites</a:t>
            </a:r>
            <a:r>
              <a:rPr lang="en-US" dirty="0" smtClean="0"/>
              <a:t>)</a:t>
            </a:r>
            <a:endParaRPr lang="en-US" dirty="0"/>
          </a:p>
        </p:txBody>
      </p:sp>
      <p:sp>
        <p:nvSpPr>
          <p:cNvPr id="10" name="Rectangle 9"/>
          <p:cNvSpPr/>
          <p:nvPr/>
        </p:nvSpPr>
        <p:spPr>
          <a:xfrm>
            <a:off x="3458657" y="1834867"/>
            <a:ext cx="13919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Server</a:t>
            </a:r>
          </a:p>
          <a:p>
            <a:pPr algn="ctr"/>
            <a:r>
              <a:rPr lang="en-US" dirty="0" smtClean="0"/>
              <a:t>(EJBs)</a:t>
            </a:r>
            <a:endParaRPr lang="en-US" dirty="0"/>
          </a:p>
        </p:txBody>
      </p:sp>
      <p:sp>
        <p:nvSpPr>
          <p:cNvPr id="11" name="Rectangle 10"/>
          <p:cNvSpPr/>
          <p:nvPr/>
        </p:nvSpPr>
        <p:spPr>
          <a:xfrm>
            <a:off x="5440888" y="1826762"/>
            <a:ext cx="1391920" cy="69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JavaFX</a:t>
            </a:r>
            <a:endParaRPr lang="en-US" dirty="0" smtClean="0"/>
          </a:p>
          <a:p>
            <a:pPr algn="ctr"/>
            <a:r>
              <a:rPr lang="en-US" dirty="0" smtClean="0"/>
              <a:t>(Client)</a:t>
            </a:r>
            <a:endParaRPr lang="en-US" dirty="0"/>
          </a:p>
        </p:txBody>
      </p:sp>
    </p:spTree>
    <p:extLst>
      <p:ext uri="{BB962C8B-B14F-4D97-AF65-F5344CB8AC3E}">
        <p14:creationId xmlns:p14="http://schemas.microsoft.com/office/powerpoint/2010/main" val="404515309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a:t>The ejb-jar.xml can override  certain annotations</a:t>
            </a:r>
          </a:p>
          <a:p>
            <a:r>
              <a:rPr lang="en-US" dirty="0"/>
              <a:t>Method permission</a:t>
            </a:r>
          </a:p>
          <a:p>
            <a:pPr lvl="1"/>
            <a:r>
              <a:rPr lang="en-US" dirty="0"/>
              <a:t>Annotations allow all roles for testing</a:t>
            </a:r>
          </a:p>
          <a:p>
            <a:pPr lvl="1"/>
            <a:r>
              <a:rPr lang="en-US" dirty="0"/>
              <a:t>Production adds role security</a:t>
            </a:r>
          </a:p>
          <a:p>
            <a:pPr marL="114300" indent="0">
              <a:buNone/>
            </a:pPr>
            <a:endParaRPr lang="en-US" dirty="0" smtClean="0"/>
          </a:p>
          <a:p>
            <a:pPr marL="114300" indent="0">
              <a:buNone/>
            </a:pPr>
            <a:endParaRPr lang="en-US" dirty="0"/>
          </a:p>
          <a:p>
            <a:pPr marL="114300" indent="0">
              <a:buNone/>
            </a:pPr>
            <a:endParaRPr lang="en-US" dirty="0"/>
          </a:p>
        </p:txBody>
      </p:sp>
      <p:sp>
        <p:nvSpPr>
          <p:cNvPr id="2" name="Title 1"/>
          <p:cNvSpPr>
            <a:spLocks noGrp="1"/>
          </p:cNvSpPr>
          <p:nvPr>
            <p:ph type="title"/>
          </p:nvPr>
        </p:nvSpPr>
        <p:spPr>
          <a:xfrm>
            <a:off x="1" y="0"/>
            <a:ext cx="8452021" cy="1099751"/>
          </a:xfrm>
        </p:spPr>
        <p:txBody>
          <a:bodyPr/>
          <a:lstStyle/>
          <a:p>
            <a:r>
              <a:rPr lang="en-US" dirty="0" smtClean="0"/>
              <a:t>#44 </a:t>
            </a:r>
            <a:r>
              <a:rPr lang="en-US" dirty="0"/>
              <a:t>Override </a:t>
            </a:r>
            <a:r>
              <a:rPr lang="en-US" dirty="0" smtClean="0"/>
              <a:t>Annotations</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304800" y="3237362"/>
            <a:ext cx="4267200" cy="3267075"/>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4572000" y="3237362"/>
            <a:ext cx="3781425" cy="1104900"/>
          </a:xfrm>
          <a:prstGeom prst="rect">
            <a:avLst/>
          </a:prstGeom>
        </p:spPr>
      </p:pic>
      <p:sp>
        <p:nvSpPr>
          <p:cNvPr id="7" name="TextBox 6"/>
          <p:cNvSpPr txBox="1"/>
          <p:nvPr/>
        </p:nvSpPr>
        <p:spPr>
          <a:xfrm>
            <a:off x="662151" y="2806262"/>
            <a:ext cx="1492469" cy="369332"/>
          </a:xfrm>
          <a:prstGeom prst="rect">
            <a:avLst/>
          </a:prstGeom>
          <a:noFill/>
        </p:spPr>
        <p:txBody>
          <a:bodyPr wrap="square" rtlCol="0">
            <a:spAutoFit/>
          </a:bodyPr>
          <a:lstStyle/>
          <a:p>
            <a:r>
              <a:rPr lang="en-US" dirty="0"/>
              <a:t>e</a:t>
            </a:r>
            <a:r>
              <a:rPr lang="en-US" dirty="0" smtClean="0"/>
              <a:t>bj-jar.xml</a:t>
            </a:r>
            <a:endParaRPr lang="en-US" dirty="0"/>
          </a:p>
        </p:txBody>
      </p:sp>
      <p:sp>
        <p:nvSpPr>
          <p:cNvPr id="8" name="TextBox 7"/>
          <p:cNvSpPr txBox="1"/>
          <p:nvPr/>
        </p:nvSpPr>
        <p:spPr>
          <a:xfrm>
            <a:off x="4624550" y="2789105"/>
            <a:ext cx="2170387" cy="369332"/>
          </a:xfrm>
          <a:prstGeom prst="rect">
            <a:avLst/>
          </a:prstGeom>
          <a:noFill/>
        </p:spPr>
        <p:txBody>
          <a:bodyPr wrap="square" rtlCol="0">
            <a:spAutoFit/>
          </a:bodyPr>
          <a:lstStyle/>
          <a:p>
            <a:r>
              <a:rPr lang="en-US" dirty="0"/>
              <a:t>g</a:t>
            </a:r>
            <a:r>
              <a:rPr lang="en-US" dirty="0" smtClean="0"/>
              <a:t>lassfish-ejb-jar.xml</a:t>
            </a:r>
            <a:endParaRPr lang="en-US" dirty="0"/>
          </a:p>
        </p:txBody>
      </p:sp>
    </p:spTree>
    <p:extLst>
      <p:ext uri="{BB962C8B-B14F-4D97-AF65-F5344CB8AC3E}">
        <p14:creationId xmlns:p14="http://schemas.microsoft.com/office/powerpoint/2010/main" val="366762528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The bean.xml </a:t>
            </a:r>
            <a:r>
              <a:rPr lang="en-US" dirty="0"/>
              <a:t>can </a:t>
            </a:r>
            <a:r>
              <a:rPr lang="en-US" dirty="0" smtClean="0"/>
              <a:t>specify alternate beans</a:t>
            </a:r>
          </a:p>
          <a:p>
            <a:r>
              <a:rPr lang="en-US" dirty="0" smtClean="0"/>
              <a:t>Have Maven builds for different environments</a:t>
            </a:r>
          </a:p>
          <a:p>
            <a:pPr lvl="1"/>
            <a:r>
              <a:rPr lang="en-US" dirty="0" smtClean="0"/>
              <a:t>Alternatives provide environment specific </a:t>
            </a:r>
            <a:r>
              <a:rPr lang="en-US" dirty="0"/>
              <a:t>implementations</a:t>
            </a:r>
          </a:p>
        </p:txBody>
      </p:sp>
      <p:sp>
        <p:nvSpPr>
          <p:cNvPr id="2" name="Title 1"/>
          <p:cNvSpPr>
            <a:spLocks noGrp="1"/>
          </p:cNvSpPr>
          <p:nvPr>
            <p:ph type="title"/>
          </p:nvPr>
        </p:nvSpPr>
        <p:spPr>
          <a:xfrm>
            <a:off x="1" y="0"/>
            <a:ext cx="8452021" cy="1099751"/>
          </a:xfrm>
        </p:spPr>
        <p:txBody>
          <a:bodyPr/>
          <a:lstStyle/>
          <a:p>
            <a:r>
              <a:rPr lang="en-US" dirty="0" smtClean="0"/>
              <a:t>#45 </a:t>
            </a:r>
            <a:r>
              <a:rPr lang="en-US" dirty="0"/>
              <a:t>Alternatives Per Environment</a:t>
            </a:r>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562305" y="2636754"/>
            <a:ext cx="6910552" cy="1125877"/>
          </a:xfrm>
          <a:prstGeom prst="rect">
            <a:avLst/>
          </a:prstGeom>
        </p:spPr>
      </p:pic>
    </p:spTree>
    <p:extLst>
      <p:ext uri="{BB962C8B-B14F-4D97-AF65-F5344CB8AC3E}">
        <p14:creationId xmlns:p14="http://schemas.microsoft.com/office/powerpoint/2010/main" val="200459355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Don’t have batch jobs on you application stack</a:t>
            </a:r>
          </a:p>
          <a:p>
            <a:pPr lvl="1"/>
            <a:r>
              <a:rPr lang="en-US" dirty="0" smtClean="0"/>
              <a:t>Avoid hacks to only get one instance to run</a:t>
            </a:r>
          </a:p>
          <a:p>
            <a:r>
              <a:rPr lang="en-US" dirty="0" smtClean="0"/>
              <a:t>Dedicated batch server</a:t>
            </a:r>
          </a:p>
          <a:p>
            <a:r>
              <a:rPr lang="en-US" dirty="0" smtClean="0"/>
              <a:t>Separate EJB-JAR project</a:t>
            </a:r>
          </a:p>
          <a:p>
            <a:pPr lvl="1"/>
            <a:r>
              <a:rPr lang="en-US" dirty="0" smtClean="0"/>
              <a:t>Job XML documents</a:t>
            </a:r>
          </a:p>
          <a:p>
            <a:pPr lvl="1"/>
            <a:r>
              <a:rPr lang="en-US" dirty="0" smtClean="0"/>
              <a:t>Readers</a:t>
            </a:r>
          </a:p>
          <a:p>
            <a:pPr lvl="1"/>
            <a:r>
              <a:rPr lang="en-US" dirty="0" smtClean="0"/>
              <a:t>Processors</a:t>
            </a:r>
          </a:p>
          <a:p>
            <a:pPr lvl="1"/>
            <a:r>
              <a:rPr lang="en-US" dirty="0" smtClean="0"/>
              <a:t>Writers</a:t>
            </a:r>
          </a:p>
          <a:p>
            <a:r>
              <a:rPr lang="en-US" dirty="0" smtClean="0"/>
              <a:t>EAR project</a:t>
            </a:r>
          </a:p>
          <a:p>
            <a:pPr lvl="1"/>
            <a:r>
              <a:rPr lang="en-US" dirty="0" smtClean="0"/>
              <a:t>Combines Batch EJB-JAR and application EJB-JAR</a:t>
            </a:r>
          </a:p>
          <a:p>
            <a:pPr lvl="1"/>
            <a:endParaRPr lang="en-US" dirty="0"/>
          </a:p>
          <a:p>
            <a:pPr lvl="1"/>
            <a:endParaRPr lang="en-US" dirty="0" smtClean="0"/>
          </a:p>
        </p:txBody>
      </p:sp>
      <p:sp>
        <p:nvSpPr>
          <p:cNvPr id="2" name="Title 1"/>
          <p:cNvSpPr>
            <a:spLocks noGrp="1"/>
          </p:cNvSpPr>
          <p:nvPr>
            <p:ph type="title"/>
          </p:nvPr>
        </p:nvSpPr>
        <p:spPr>
          <a:xfrm>
            <a:off x="1" y="0"/>
            <a:ext cx="8452021" cy="1099751"/>
          </a:xfrm>
        </p:spPr>
        <p:txBody>
          <a:bodyPr/>
          <a:lstStyle/>
          <a:p>
            <a:r>
              <a:rPr lang="en-US" dirty="0" smtClean="0"/>
              <a:t>#46 Batching EAR</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Tree>
    <p:extLst>
      <p:ext uri="{BB962C8B-B14F-4D97-AF65-F5344CB8AC3E}">
        <p14:creationId xmlns:p14="http://schemas.microsoft.com/office/powerpoint/2010/main" val="9483523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normAutofit/>
          </a:bodyPr>
          <a:lstStyle/>
          <a:p>
            <a:r>
              <a:rPr lang="en-US" dirty="0"/>
              <a:t>Singleton beans are unique per deployment.</a:t>
            </a:r>
          </a:p>
          <a:p>
            <a:r>
              <a:rPr lang="en-US" dirty="0"/>
              <a:t>Default concurrency on singleton beans is WRITE</a:t>
            </a:r>
            <a:r>
              <a:rPr lang="en-US" dirty="0" smtClean="0"/>
              <a:t>.</a:t>
            </a:r>
          </a:p>
          <a:p>
            <a:r>
              <a:rPr lang="en-US" dirty="0" smtClean="0"/>
              <a:t>Default type is CONTAINER</a:t>
            </a:r>
          </a:p>
          <a:p>
            <a:r>
              <a:rPr lang="en-US" dirty="0"/>
              <a:t>@</a:t>
            </a:r>
            <a:r>
              <a:rPr lang="en-US" dirty="0" err="1"/>
              <a:t>ConcurrencyManagement</a:t>
            </a:r>
            <a:endParaRPr lang="en-US" dirty="0"/>
          </a:p>
          <a:p>
            <a:pPr lvl="1"/>
            <a:r>
              <a:rPr lang="en-US" dirty="0" err="1"/>
              <a:t>ConcurrencyManagementType.CONTAINER</a:t>
            </a:r>
            <a:endParaRPr lang="en-US" dirty="0"/>
          </a:p>
          <a:p>
            <a:pPr lvl="2"/>
            <a:r>
              <a:rPr lang="en-US" dirty="0"/>
              <a:t>Use @Lock(</a:t>
            </a:r>
            <a:r>
              <a:rPr lang="en-US" dirty="0" err="1"/>
              <a:t>LockType.READ</a:t>
            </a:r>
            <a:r>
              <a:rPr lang="en-US" dirty="0"/>
              <a:t>) – on non-mutable methods</a:t>
            </a:r>
          </a:p>
          <a:p>
            <a:pPr lvl="2"/>
            <a:r>
              <a:rPr lang="en-US" dirty="0"/>
              <a:t>Use @</a:t>
            </a:r>
            <a:r>
              <a:rPr lang="en-US" dirty="0" err="1"/>
              <a:t>AccessTimeout</a:t>
            </a:r>
            <a:r>
              <a:rPr lang="en-US" dirty="0"/>
              <a:t>() – to reduce the chances of a deadlock</a:t>
            </a:r>
            <a:r>
              <a:rPr lang="en-US" dirty="0" smtClean="0"/>
              <a:t>.</a:t>
            </a:r>
          </a:p>
          <a:p>
            <a:pPr lvl="3"/>
            <a:r>
              <a:rPr lang="en-US" dirty="0" smtClean="0"/>
              <a:t>value = -1 – Wait indefinitely</a:t>
            </a:r>
          </a:p>
          <a:p>
            <a:pPr lvl="3"/>
            <a:r>
              <a:rPr lang="en-US" dirty="0" smtClean="0"/>
              <a:t>value = 0 – Timeout immediately if locked</a:t>
            </a:r>
          </a:p>
          <a:p>
            <a:pPr lvl="3"/>
            <a:r>
              <a:rPr lang="en-US" dirty="0" smtClean="0"/>
              <a:t>value = 1+ - Wait this many time units (default </a:t>
            </a:r>
            <a:r>
              <a:rPr lang="en-US" dirty="0" err="1" smtClean="0"/>
              <a:t>millis</a:t>
            </a:r>
            <a:r>
              <a:rPr lang="en-US" dirty="0" smtClean="0"/>
              <a:t>)</a:t>
            </a:r>
          </a:p>
          <a:p>
            <a:pPr lvl="3"/>
            <a:r>
              <a:rPr lang="en-US" dirty="0" smtClean="0"/>
              <a:t>unit = </a:t>
            </a:r>
            <a:r>
              <a:rPr lang="en-US" dirty="0" err="1"/>
              <a:t>java.util</a:t>
            </a:r>
            <a:r>
              <a:rPr lang="en-US" dirty="0"/>
              <a:t>. </a:t>
            </a:r>
            <a:r>
              <a:rPr lang="en-US" dirty="0" err="1" smtClean="0"/>
              <a:t>concurrent.TimeUnit</a:t>
            </a:r>
            <a:endParaRPr lang="en-US" dirty="0"/>
          </a:p>
          <a:p>
            <a:r>
              <a:rPr lang="en-US" dirty="0" err="1"/>
              <a:t>ConcurrencyManagementType.BEAN</a:t>
            </a:r>
            <a:endParaRPr lang="en-US" dirty="0"/>
          </a:p>
          <a:p>
            <a:pPr lvl="1"/>
            <a:r>
              <a:rPr lang="en-US" dirty="0"/>
              <a:t>Program for multiple threads – use sparingly. </a:t>
            </a:r>
          </a:p>
          <a:p>
            <a:r>
              <a:rPr lang="en-US" dirty="0"/>
              <a:t>Don’t mix </a:t>
            </a:r>
            <a:r>
              <a:rPr lang="en-US" dirty="0" smtClean="0"/>
              <a:t>approaches!</a:t>
            </a:r>
            <a:endParaRPr lang="en-US" dirty="0"/>
          </a:p>
        </p:txBody>
      </p:sp>
      <p:sp>
        <p:nvSpPr>
          <p:cNvPr id="2" name="Title 1"/>
          <p:cNvSpPr>
            <a:spLocks noGrp="1"/>
          </p:cNvSpPr>
          <p:nvPr>
            <p:ph type="title"/>
          </p:nvPr>
        </p:nvSpPr>
        <p:spPr>
          <a:xfrm>
            <a:off x="1" y="0"/>
            <a:ext cx="8452021" cy="1099751"/>
          </a:xfrm>
        </p:spPr>
        <p:txBody>
          <a:bodyPr/>
          <a:lstStyle/>
          <a:p>
            <a:r>
              <a:rPr lang="en-US" dirty="0" smtClean="0"/>
              <a:t>#2 Concurrency</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Tree>
    <p:extLst>
      <p:ext uri="{BB962C8B-B14F-4D97-AF65-F5344CB8AC3E}">
        <p14:creationId xmlns:p14="http://schemas.microsoft.com/office/powerpoint/2010/main" val="290774269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Miscellaneous</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Tree>
    <p:extLst>
      <p:ext uri="{BB962C8B-B14F-4D97-AF65-F5344CB8AC3E}">
        <p14:creationId xmlns:p14="http://schemas.microsoft.com/office/powerpoint/2010/main" val="252943201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Remote EJB, JAX-RS, JAX-WS, Servlets</a:t>
            </a:r>
          </a:p>
          <a:p>
            <a:r>
              <a:rPr lang="en-US" dirty="0" smtClean="0"/>
              <a:t>Speed?</a:t>
            </a:r>
          </a:p>
          <a:p>
            <a:endParaRPr lang="en-US" dirty="0"/>
          </a:p>
        </p:txBody>
      </p:sp>
      <p:sp>
        <p:nvSpPr>
          <p:cNvPr id="2" name="Title 1"/>
          <p:cNvSpPr>
            <a:spLocks noGrp="1"/>
          </p:cNvSpPr>
          <p:nvPr>
            <p:ph type="title"/>
          </p:nvPr>
        </p:nvSpPr>
        <p:spPr>
          <a:xfrm>
            <a:off x="1" y="0"/>
            <a:ext cx="8452021" cy="1099751"/>
          </a:xfrm>
        </p:spPr>
        <p:txBody>
          <a:bodyPr/>
          <a:lstStyle/>
          <a:p>
            <a:r>
              <a:rPr lang="en-US" dirty="0" smtClean="0"/>
              <a:t>#47 Which Remote Technology?</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graphicFrame>
        <p:nvGraphicFramePr>
          <p:cNvPr id="5" name="Chart 4"/>
          <p:cNvGraphicFramePr>
            <a:graphicFrameLocks/>
          </p:cNvGraphicFramePr>
          <p:nvPr>
            <p:extLst>
              <p:ext uri="{D42A27DB-BD31-4B8C-83A1-F6EECF244321}">
                <p14:modId xmlns:p14="http://schemas.microsoft.com/office/powerpoint/2010/main" val="395035859"/>
              </p:ext>
            </p:extLst>
          </p:nvPr>
        </p:nvGraphicFramePr>
        <p:xfrm>
          <a:off x="123567" y="1954925"/>
          <a:ext cx="8217243" cy="4628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394005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Injection is great</a:t>
            </a:r>
          </a:p>
          <a:p>
            <a:r>
              <a:rPr lang="en-US" dirty="0" smtClean="0"/>
              <a:t>JNDI lookups still needed?</a:t>
            </a:r>
          </a:p>
          <a:p>
            <a:pPr lvl="1"/>
            <a:r>
              <a:rPr lang="en-US" dirty="0" smtClean="0"/>
              <a:t>Changing environment properties</a:t>
            </a:r>
          </a:p>
          <a:p>
            <a:pPr lvl="1"/>
            <a:r>
              <a:rPr lang="en-US" dirty="0" smtClean="0"/>
              <a:t>Non-container managed classes – new </a:t>
            </a:r>
            <a:r>
              <a:rPr lang="en-US" dirty="0" err="1" smtClean="0"/>
              <a:t>SomeBean</a:t>
            </a:r>
            <a:r>
              <a:rPr lang="en-US" dirty="0" smtClean="0"/>
              <a:t>()</a:t>
            </a:r>
          </a:p>
          <a:p>
            <a:pPr lvl="1"/>
            <a:r>
              <a:rPr lang="en-US" dirty="0" smtClean="0"/>
              <a:t>Multiple resources determined by user input</a:t>
            </a:r>
            <a:endParaRPr lang="en-US" dirty="0"/>
          </a:p>
        </p:txBody>
      </p:sp>
      <p:sp>
        <p:nvSpPr>
          <p:cNvPr id="2" name="Title 1"/>
          <p:cNvSpPr>
            <a:spLocks noGrp="1"/>
          </p:cNvSpPr>
          <p:nvPr>
            <p:ph type="title"/>
          </p:nvPr>
        </p:nvSpPr>
        <p:spPr>
          <a:xfrm>
            <a:off x="1" y="0"/>
            <a:ext cx="8452021" cy="1099751"/>
          </a:xfrm>
        </p:spPr>
        <p:txBody>
          <a:bodyPr/>
          <a:lstStyle/>
          <a:p>
            <a:r>
              <a:rPr lang="en-US" dirty="0" smtClean="0"/>
              <a:t>#48 JNDI Lookup</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566573" y="3113032"/>
            <a:ext cx="5858734" cy="3470330"/>
          </a:xfrm>
          <a:prstGeom prst="rect">
            <a:avLst/>
          </a:prstGeom>
        </p:spPr>
      </p:pic>
    </p:spTree>
    <p:extLst>
      <p:ext uri="{BB962C8B-B14F-4D97-AF65-F5344CB8AC3E}">
        <p14:creationId xmlns:p14="http://schemas.microsoft.com/office/powerpoint/2010/main" val="64329018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#49 Securing </a:t>
            </a:r>
            <a:r>
              <a:rPr lang="en-US" dirty="0" err="1" smtClean="0"/>
              <a:t>RESTful</a:t>
            </a:r>
            <a:r>
              <a:rPr lang="en-US" dirty="0" smtClean="0"/>
              <a:t> Services</a:t>
            </a:r>
            <a:endParaRPr lang="en-US" dirty="0"/>
          </a:p>
        </p:txBody>
      </p:sp>
      <p:sp>
        <p:nvSpPr>
          <p:cNvPr id="3" name="Content Placeholder 2"/>
          <p:cNvSpPr>
            <a:spLocks noGrp="1"/>
          </p:cNvSpPr>
          <p:nvPr>
            <p:ph idx="1"/>
          </p:nvPr>
        </p:nvSpPr>
        <p:spPr/>
        <p:txBody>
          <a:bodyPr/>
          <a:lstStyle/>
          <a:p>
            <a:r>
              <a:rPr lang="en-US" dirty="0" smtClean="0"/>
              <a:t>Use tokens with </a:t>
            </a:r>
            <a:r>
              <a:rPr lang="en-US" dirty="0" err="1" smtClean="0"/>
              <a:t>RESTful</a:t>
            </a:r>
            <a:r>
              <a:rPr lang="en-US" dirty="0" smtClean="0"/>
              <a:t> Web Services (OWASP).</a:t>
            </a:r>
          </a:p>
          <a:p>
            <a:r>
              <a:rPr lang="en-US" dirty="0" smtClean="0"/>
              <a:t>Leverage JASPIC to setup JAAS environment.</a:t>
            </a:r>
            <a:endParaRPr lang="en-US" dirty="0"/>
          </a:p>
        </p:txBody>
      </p:sp>
      <p:pic>
        <p:nvPicPr>
          <p:cNvPr id="4" name="Picture 3"/>
          <p:cNvPicPr>
            <a:picLocks noChangeAspect="1"/>
          </p:cNvPicPr>
          <p:nvPr/>
        </p:nvPicPr>
        <p:blipFill>
          <a:blip r:embed="rId3"/>
          <a:stretch>
            <a:fillRect/>
          </a:stretch>
        </p:blipFill>
        <p:spPr>
          <a:xfrm>
            <a:off x="727362" y="2592242"/>
            <a:ext cx="6742545" cy="3981503"/>
          </a:xfrm>
          <a:prstGeom prst="rect">
            <a:avLst/>
          </a:prstGeom>
        </p:spPr>
      </p:pic>
    </p:spTree>
    <p:extLst>
      <p:ext uri="{BB962C8B-B14F-4D97-AF65-F5344CB8AC3E}">
        <p14:creationId xmlns:p14="http://schemas.microsoft.com/office/powerpoint/2010/main" val="25269724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 Timers</a:t>
            </a:r>
            <a:endParaRPr lang="en-US" dirty="0"/>
          </a:p>
        </p:txBody>
      </p:sp>
      <p:sp>
        <p:nvSpPr>
          <p:cNvPr id="3" name="Content Placeholder 2"/>
          <p:cNvSpPr>
            <a:spLocks noGrp="1"/>
          </p:cNvSpPr>
          <p:nvPr>
            <p:ph idx="1"/>
          </p:nvPr>
        </p:nvSpPr>
        <p:spPr/>
        <p:txBody>
          <a:bodyPr/>
          <a:lstStyle/>
          <a:p>
            <a:r>
              <a:rPr lang="en-US" dirty="0" smtClean="0"/>
              <a:t>Use programmatic or declarative timers?</a:t>
            </a:r>
          </a:p>
          <a:p>
            <a:pPr lvl="1"/>
            <a:r>
              <a:rPr lang="en-US" dirty="0" smtClean="0"/>
              <a:t>Programmatic - defined at runtime</a:t>
            </a:r>
          </a:p>
          <a:p>
            <a:pPr lvl="1"/>
            <a:r>
              <a:rPr lang="en-US" dirty="0" smtClean="0"/>
              <a:t>Declarative – annotated methods on an EJB</a:t>
            </a:r>
          </a:p>
          <a:p>
            <a:r>
              <a:rPr lang="en-US" dirty="0" smtClean="0"/>
              <a:t>Considerations:</a:t>
            </a:r>
          </a:p>
          <a:p>
            <a:pPr lvl="1"/>
            <a:r>
              <a:rPr lang="en-US" dirty="0" smtClean="0"/>
              <a:t>Clustering</a:t>
            </a:r>
          </a:p>
          <a:p>
            <a:pPr lvl="1"/>
            <a:r>
              <a:rPr lang="en-US" dirty="0" smtClean="0"/>
              <a:t>Persistence</a:t>
            </a:r>
          </a:p>
          <a:p>
            <a:endParaRPr lang="en-US" dirty="0"/>
          </a:p>
        </p:txBody>
      </p:sp>
      <p:pic>
        <p:nvPicPr>
          <p:cNvPr id="4" name="Picture 3"/>
          <p:cNvPicPr>
            <a:picLocks noChangeAspect="1"/>
          </p:cNvPicPr>
          <p:nvPr/>
        </p:nvPicPr>
        <p:blipFill>
          <a:blip r:embed="rId3"/>
          <a:stretch>
            <a:fillRect/>
          </a:stretch>
        </p:blipFill>
        <p:spPr>
          <a:xfrm>
            <a:off x="0" y="4255193"/>
            <a:ext cx="7730836" cy="1030778"/>
          </a:xfrm>
          <a:prstGeom prst="rect">
            <a:avLst/>
          </a:prstGeom>
        </p:spPr>
      </p:pic>
    </p:spTree>
    <p:extLst>
      <p:ext uri="{BB962C8B-B14F-4D97-AF65-F5344CB8AC3E}">
        <p14:creationId xmlns:p14="http://schemas.microsoft.com/office/powerpoint/2010/main" val="375633082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 </a:t>
            </a:r>
            <a:r>
              <a:rPr lang="en-US" dirty="0"/>
              <a:t>Timers</a:t>
            </a:r>
          </a:p>
        </p:txBody>
      </p:sp>
      <p:pic>
        <p:nvPicPr>
          <p:cNvPr id="4" name="Picture 3"/>
          <p:cNvPicPr>
            <a:picLocks noChangeAspect="1"/>
          </p:cNvPicPr>
          <p:nvPr/>
        </p:nvPicPr>
        <p:blipFill>
          <a:blip r:embed="rId3"/>
          <a:stretch>
            <a:fillRect/>
          </a:stretch>
        </p:blipFill>
        <p:spPr>
          <a:xfrm>
            <a:off x="457200" y="1534868"/>
            <a:ext cx="5902036" cy="2017263"/>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57200" y="3586766"/>
            <a:ext cx="5902036" cy="3159893"/>
          </a:xfrm>
          <a:prstGeom prst="rect">
            <a:avLst/>
          </a:prstGeom>
          <a:ln>
            <a:solidFill>
              <a:schemeClr val="tx1"/>
            </a:solidFill>
          </a:ln>
        </p:spPr>
      </p:pic>
    </p:spTree>
    <p:extLst>
      <p:ext uri="{BB962C8B-B14F-4D97-AF65-F5344CB8AC3E}">
        <p14:creationId xmlns:p14="http://schemas.microsoft.com/office/powerpoint/2010/main" val="361020629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Final Thoughts</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Tree>
    <p:extLst>
      <p:ext uri="{BB962C8B-B14F-4D97-AF65-F5344CB8AC3E}">
        <p14:creationId xmlns:p14="http://schemas.microsoft.com/office/powerpoint/2010/main" val="196214654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452021" cy="1099751"/>
          </a:xfrm>
        </p:spPr>
        <p:txBody>
          <a:bodyPr/>
          <a:lstStyle/>
          <a:p>
            <a:r>
              <a:rPr lang="en-US" dirty="0" smtClean="0"/>
              <a:t>Don’t Panic</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100" name="Picture 4" descr="http://4vector.com/i/free-vector-don-t-panic-clip-art_103946_Dont_Panic_clip_art_hig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306" y="1302023"/>
            <a:ext cx="5515001" cy="476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65454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452021" cy="1099751"/>
          </a:xfrm>
        </p:spPr>
        <p:txBody>
          <a:bodyPr/>
          <a:lstStyle/>
          <a:p>
            <a:r>
              <a:rPr lang="en-US" dirty="0" smtClean="0"/>
              <a:t>Buy the Book</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5" name="Content Placeholder 4"/>
          <p:cNvPicPr>
            <a:picLocks noGrp="1" noChangeAspect="1"/>
          </p:cNvPicPr>
          <p:nvPr>
            <p:ph idx="1"/>
          </p:nvPr>
        </p:nvPicPr>
        <p:blipFill>
          <a:blip r:embed="rId3"/>
          <a:stretch>
            <a:fillRect/>
          </a:stretch>
        </p:blipFill>
        <p:spPr>
          <a:xfrm>
            <a:off x="643259" y="1005158"/>
            <a:ext cx="4592486" cy="5326062"/>
          </a:xfrm>
          <a:prstGeom prst="rect">
            <a:avLst/>
          </a:prstGeom>
        </p:spPr>
      </p:pic>
    </p:spTree>
    <p:extLst>
      <p:ext uri="{BB962C8B-B14F-4D97-AF65-F5344CB8AC3E}">
        <p14:creationId xmlns:p14="http://schemas.microsoft.com/office/powerpoint/2010/main" val="92454349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EJB is a super technology</a:t>
            </a:r>
            <a:endParaRPr lang="en-US" dirty="0"/>
          </a:p>
        </p:txBody>
      </p:sp>
      <p:sp>
        <p:nvSpPr>
          <p:cNvPr id="2" name="Title 1"/>
          <p:cNvSpPr>
            <a:spLocks noGrp="1"/>
          </p:cNvSpPr>
          <p:nvPr>
            <p:ph type="title"/>
          </p:nvPr>
        </p:nvSpPr>
        <p:spPr>
          <a:xfrm>
            <a:off x="1" y="0"/>
            <a:ext cx="8452021" cy="1099751"/>
          </a:xfrm>
        </p:spPr>
        <p:txBody>
          <a:bodyPr/>
          <a:lstStyle/>
          <a:p>
            <a:r>
              <a:rPr lang="en-US" dirty="0" smtClean="0"/>
              <a:t>Evangelize</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3074" name="Picture 2" descr="https://glassfish.java.net/javaone2013/images/duke-futureduke.jpg"/>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499381" y="1257600"/>
            <a:ext cx="3218245" cy="5428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4296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Use Singletons to schedule batch jobs</a:t>
            </a:r>
          </a:p>
          <a:p>
            <a:r>
              <a:rPr lang="en-US" dirty="0"/>
              <a:t>Java Batch API (JSR </a:t>
            </a:r>
            <a:r>
              <a:rPr lang="en-US" dirty="0" smtClean="0"/>
              <a:t>352)</a:t>
            </a:r>
          </a:p>
          <a:p>
            <a:r>
              <a:rPr lang="en-US" dirty="0" smtClean="0"/>
              <a:t>@Startup – Container starts automatically</a:t>
            </a:r>
          </a:p>
          <a:p>
            <a:r>
              <a:rPr lang="en-US" dirty="0" smtClean="0"/>
              <a:t>@Schedule – CRON scheduler</a:t>
            </a:r>
          </a:p>
          <a:p>
            <a:pPr marL="114300" indent="0">
              <a:buNone/>
            </a:pPr>
            <a:endParaRPr lang="en-US" dirty="0"/>
          </a:p>
        </p:txBody>
      </p:sp>
      <p:sp>
        <p:nvSpPr>
          <p:cNvPr id="2" name="Title 1"/>
          <p:cNvSpPr>
            <a:spLocks noGrp="1"/>
          </p:cNvSpPr>
          <p:nvPr>
            <p:ph type="title"/>
          </p:nvPr>
        </p:nvSpPr>
        <p:spPr>
          <a:xfrm>
            <a:off x="1" y="0"/>
            <a:ext cx="8452021" cy="1099751"/>
          </a:xfrm>
        </p:spPr>
        <p:txBody>
          <a:bodyPr/>
          <a:lstStyle/>
          <a:p>
            <a:r>
              <a:rPr lang="en-US" dirty="0" smtClean="0"/>
              <a:t>#3 Batch</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pic>
        <p:nvPicPr>
          <p:cNvPr id="4" name="Picture 3"/>
          <p:cNvPicPr>
            <a:picLocks noChangeAspect="1"/>
          </p:cNvPicPr>
          <p:nvPr/>
        </p:nvPicPr>
        <p:blipFill>
          <a:blip r:embed="rId3"/>
          <a:stretch>
            <a:fillRect/>
          </a:stretch>
        </p:blipFill>
        <p:spPr>
          <a:xfrm>
            <a:off x="246941" y="3264609"/>
            <a:ext cx="8149476" cy="1982305"/>
          </a:xfrm>
          <a:prstGeom prst="rect">
            <a:avLst/>
          </a:prstGeom>
        </p:spPr>
      </p:pic>
    </p:spTree>
    <p:extLst>
      <p:ext uri="{BB962C8B-B14F-4D97-AF65-F5344CB8AC3E}">
        <p14:creationId xmlns:p14="http://schemas.microsoft.com/office/powerpoint/2010/main" val="39905911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568" y="1099750"/>
            <a:ext cx="8217243" cy="5325763"/>
          </a:xfrm>
        </p:spPr>
        <p:txBody>
          <a:bodyPr/>
          <a:lstStyle/>
          <a:p>
            <a:r>
              <a:rPr lang="en-US" dirty="0" smtClean="0"/>
              <a:t>Common question</a:t>
            </a:r>
          </a:p>
          <a:p>
            <a:pPr lvl="1"/>
            <a:r>
              <a:rPr lang="en-US" dirty="0" smtClean="0"/>
              <a:t>Does the batch API handle clustering?</a:t>
            </a:r>
          </a:p>
          <a:p>
            <a:pPr lvl="1"/>
            <a:r>
              <a:rPr lang="en-US" dirty="0" smtClean="0"/>
              <a:t>No.</a:t>
            </a:r>
          </a:p>
          <a:p>
            <a:r>
              <a:rPr lang="en-US" dirty="0" smtClean="0"/>
              <a:t>How do you handle deployment to a cluster?</a:t>
            </a:r>
          </a:p>
          <a:p>
            <a:pPr lvl="1"/>
            <a:r>
              <a:rPr lang="en-US" dirty="0" smtClean="0"/>
              <a:t>Each cluster will run the job</a:t>
            </a:r>
          </a:p>
          <a:p>
            <a:pPr lvl="1"/>
            <a:r>
              <a:rPr lang="en-US" dirty="0" smtClean="0"/>
              <a:t>Synchronization strategies</a:t>
            </a:r>
          </a:p>
          <a:p>
            <a:pPr lvl="2"/>
            <a:r>
              <a:rPr lang="en-US" dirty="0" smtClean="0"/>
              <a:t>Database lock</a:t>
            </a:r>
          </a:p>
          <a:p>
            <a:pPr lvl="2"/>
            <a:r>
              <a:rPr lang="en-US" dirty="0" smtClean="0"/>
              <a:t>@Resource environment entry</a:t>
            </a:r>
          </a:p>
          <a:p>
            <a:pPr lvl="2"/>
            <a:r>
              <a:rPr lang="en-US" dirty="0" smtClean="0"/>
              <a:t>File system file/directory check</a:t>
            </a:r>
          </a:p>
          <a:p>
            <a:r>
              <a:rPr lang="en-US" dirty="0" smtClean="0"/>
              <a:t>Avoid it all together</a:t>
            </a:r>
            <a:endParaRPr lang="en-US" dirty="0"/>
          </a:p>
          <a:p>
            <a:pPr lvl="1"/>
            <a:r>
              <a:rPr lang="en-US" dirty="0" smtClean="0"/>
              <a:t>Dedicated server just for batch operations</a:t>
            </a:r>
          </a:p>
          <a:p>
            <a:pPr lvl="2"/>
            <a:r>
              <a:rPr lang="en-US" dirty="0" smtClean="0"/>
              <a:t>Typically need special resources anyway</a:t>
            </a:r>
          </a:p>
          <a:p>
            <a:pPr lvl="1"/>
            <a:r>
              <a:rPr lang="en-US" dirty="0" smtClean="0"/>
              <a:t>Separate from application server stack</a:t>
            </a:r>
            <a:endParaRPr lang="en-US" dirty="0"/>
          </a:p>
        </p:txBody>
      </p:sp>
      <p:sp>
        <p:nvSpPr>
          <p:cNvPr id="2" name="Title 1"/>
          <p:cNvSpPr>
            <a:spLocks noGrp="1"/>
          </p:cNvSpPr>
          <p:nvPr>
            <p:ph type="title"/>
          </p:nvPr>
        </p:nvSpPr>
        <p:spPr>
          <a:xfrm>
            <a:off x="1" y="0"/>
            <a:ext cx="8452021" cy="1099751"/>
          </a:xfrm>
        </p:spPr>
        <p:txBody>
          <a:bodyPr/>
          <a:lstStyle/>
          <a:p>
            <a:r>
              <a:rPr lang="en-US" dirty="0" smtClean="0"/>
              <a:t>#4 Batch Server</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Tree>
    <p:extLst>
      <p:ext uri="{BB962C8B-B14F-4D97-AF65-F5344CB8AC3E}">
        <p14:creationId xmlns:p14="http://schemas.microsoft.com/office/powerpoint/2010/main" val="1998093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
            </a:r>
            <a:r>
              <a:rPr lang="en-US" dirty="0" err="1" smtClean="0"/>
              <a:t>Stateful</a:t>
            </a:r>
            <a:endParaRPr lang="en-US" dirty="0"/>
          </a:p>
        </p:txBody>
      </p:sp>
      <p:sp>
        <p:nvSpPr>
          <p:cNvPr id="6" name="TextBox 5"/>
          <p:cNvSpPr txBox="1"/>
          <p:nvPr/>
        </p:nvSpPr>
        <p:spPr>
          <a:xfrm>
            <a:off x="1" y="6583362"/>
            <a:ext cx="8452022" cy="276999"/>
          </a:xfrm>
          <a:prstGeom prst="rect">
            <a:avLst/>
          </a:prstGeom>
          <a:noFill/>
        </p:spPr>
        <p:txBody>
          <a:bodyPr wrap="square" rtlCol="0">
            <a:spAutoFit/>
          </a:bodyPr>
          <a:lstStyle/>
          <a:p>
            <a:r>
              <a:rPr lang="en-US" sz="1200" dirty="0" smtClean="0"/>
              <a:t>Michael Remijan | Ryan </a:t>
            </a:r>
            <a:r>
              <a:rPr lang="en-US" sz="1200" dirty="0" err="1" smtClean="0"/>
              <a:t>Cuprak</a:t>
            </a:r>
            <a:r>
              <a:rPr lang="en-US" sz="1200" dirty="0" smtClean="0"/>
              <a:t> | </a:t>
            </a:r>
            <a:r>
              <a:rPr lang="en-US" sz="1200" dirty="0"/>
              <a:t>https://github.com/mjremijan/JavaOne</a:t>
            </a:r>
          </a:p>
        </p:txBody>
      </p:sp>
    </p:spTree>
    <p:extLst>
      <p:ext uri="{BB962C8B-B14F-4D97-AF65-F5344CB8AC3E}">
        <p14:creationId xmlns:p14="http://schemas.microsoft.com/office/powerpoint/2010/main" val="380846831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2634</TotalTime>
  <Words>2862</Words>
  <Application>Microsoft Macintosh PowerPoint</Application>
  <PresentationFormat>On-screen Show (4:3)</PresentationFormat>
  <Paragraphs>526</Paragraphs>
  <Slides>69</Slides>
  <Notes>69</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Adjacency</vt:lpstr>
      <vt:lpstr>50 EJB 3 Best Practices in 50 Minutes</vt:lpstr>
      <vt:lpstr>About Us</vt:lpstr>
      <vt:lpstr>EJB 3 In Action 2nd Edition</vt:lpstr>
      <vt:lpstr>#1 Where to use EJBs</vt:lpstr>
      <vt:lpstr>@Singleton</vt:lpstr>
      <vt:lpstr>#2 Concurrency</vt:lpstr>
      <vt:lpstr>#3 Batch</vt:lpstr>
      <vt:lpstr>#4 Batch Server</vt:lpstr>
      <vt:lpstr>@Stateful</vt:lpstr>
      <vt:lpstr>#5 JSF Bean</vt:lpstr>
      <vt:lpstr>@Stateless</vt:lpstr>
      <vt:lpstr>#6 Injection</vt:lpstr>
      <vt:lpstr>#7 DAO Pattern</vt:lpstr>
      <vt:lpstr>#8 Inject DAO</vt:lpstr>
      <vt:lpstr>#9 DTO Pattern</vt:lpstr>
      <vt:lpstr>#10 @Observes</vt:lpstr>
      <vt:lpstr>#11 @Named</vt:lpstr>
      <vt:lpstr>#12 Threading</vt:lpstr>
      <vt:lpstr> </vt:lpstr>
      <vt:lpstr>#13 SOAP Web Service</vt:lpstr>
      <vt:lpstr>#14 REST Web Service</vt:lpstr>
      <vt:lpstr>#15 @Remote Beans</vt:lpstr>
      <vt:lpstr>#16 @Remote ejb-xml</vt:lpstr>
      <vt:lpstr>#17 @Remote web.xml</vt:lpstr>
      <vt:lpstr>#18 @Remote glassfish-web.xml</vt:lpstr>
      <vt:lpstr>#19 @Remote Inject as EJB</vt:lpstr>
      <vt:lpstr>Security &amp; Transactions</vt:lpstr>
      <vt:lpstr>#20 Security in beans</vt:lpstr>
      <vt:lpstr>#21 Security mapping</vt:lpstr>
      <vt:lpstr>#22 Transactions</vt:lpstr>
      <vt:lpstr>#23 Transaction Rollback</vt:lpstr>
      <vt:lpstr>#24 Transactions and Exceptions</vt:lpstr>
      <vt:lpstr>#25 Isolation Levels</vt:lpstr>
      <vt:lpstr>PowerPoint Presentation</vt:lpstr>
      <vt:lpstr>#26 XADataSource</vt:lpstr>
      <vt:lpstr>#27 EJB Decoupling</vt:lpstr>
      <vt:lpstr>#28 WebSockets</vt:lpstr>
      <vt:lpstr>Messaging</vt:lpstr>
      <vt:lpstr>#29 Classic JMS</vt:lpstr>
      <vt:lpstr>#30 JMSContext</vt:lpstr>
      <vt:lpstr>#31 Poison JMS - Redelivery</vt:lpstr>
      <vt:lpstr>#32 Poison JMS - Transaction</vt:lpstr>
      <vt:lpstr>Interceptors</vt:lpstr>
      <vt:lpstr>#33 Class Interceptors</vt:lpstr>
      <vt:lpstr>#34 Method Interceptors</vt:lpstr>
      <vt:lpstr>#35 Default Interceptor</vt:lpstr>
      <vt:lpstr>#36 Interceptor Ordering</vt:lpstr>
      <vt:lpstr>#37 Interceptor Exclusion</vt:lpstr>
      <vt:lpstr>Testing</vt:lpstr>
      <vt:lpstr>#38 Unit Testing</vt:lpstr>
      <vt:lpstr>#39 Integration Testing Embedded</vt:lpstr>
      <vt:lpstr>#40 Integration Testing Alternative</vt:lpstr>
      <vt:lpstr>Packaging</vt:lpstr>
      <vt:lpstr>#41 EAR</vt:lpstr>
      <vt:lpstr>#42 EJB-JAR</vt:lpstr>
      <vt:lpstr>#43 JPA</vt:lpstr>
      <vt:lpstr>#44 Override Annotations</vt:lpstr>
      <vt:lpstr>#45 Alternatives Per Environment</vt:lpstr>
      <vt:lpstr>#46 Batching EAR</vt:lpstr>
      <vt:lpstr>Miscellaneous</vt:lpstr>
      <vt:lpstr>#47 Which Remote Technology?</vt:lpstr>
      <vt:lpstr>#48 JNDI Lookup</vt:lpstr>
      <vt:lpstr>#49 Securing RESTful Services</vt:lpstr>
      <vt:lpstr>#50 Timers</vt:lpstr>
      <vt:lpstr>#50 Timers</vt:lpstr>
      <vt:lpstr>Final Thoughts</vt:lpstr>
      <vt:lpstr>Don’t Panic</vt:lpstr>
      <vt:lpstr>Buy the Book</vt:lpstr>
      <vt:lpstr>Evangelize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Cuprak</dc:creator>
  <cp:lastModifiedBy>Ryan Cuprak</cp:lastModifiedBy>
  <cp:revision>161</cp:revision>
  <dcterms:created xsi:type="dcterms:W3CDTF">2014-08-28T19:10:24Z</dcterms:created>
  <dcterms:modified xsi:type="dcterms:W3CDTF">2014-10-05T23:51:08Z</dcterms:modified>
</cp:coreProperties>
</file>