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1"/>
  </p:notesMasterIdLst>
  <p:sldIdLst>
    <p:sldId id="256" r:id="rId2"/>
    <p:sldId id="326" r:id="rId3"/>
    <p:sldId id="327" r:id="rId4"/>
    <p:sldId id="315" r:id="rId5"/>
    <p:sldId id="316" r:id="rId6"/>
    <p:sldId id="317" r:id="rId7"/>
    <p:sldId id="318" r:id="rId8"/>
    <p:sldId id="319" r:id="rId9"/>
    <p:sldId id="320" r:id="rId10"/>
    <p:sldId id="310" r:id="rId11"/>
    <p:sldId id="280" r:id="rId12"/>
    <p:sldId id="313" r:id="rId13"/>
    <p:sldId id="314" r:id="rId14"/>
    <p:sldId id="311" r:id="rId15"/>
    <p:sldId id="321" r:id="rId16"/>
    <p:sldId id="322" r:id="rId17"/>
    <p:sldId id="323" r:id="rId18"/>
    <p:sldId id="324" r:id="rId19"/>
    <p:sldId id="32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0" autoAdjust="0"/>
    <p:restoredTop sz="92147" autoAdjust="0"/>
  </p:normalViewPr>
  <p:slideViewPr>
    <p:cSldViewPr>
      <p:cViewPr>
        <p:scale>
          <a:sx n="100" d="100"/>
          <a:sy n="100" d="100"/>
        </p:scale>
        <p:origin x="-2142" y="-29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60EC3-F1F0-4A68-AAA9-DD87A41354AC}" type="datetimeFigureOut">
              <a:rPr lang="en-US" smtClean="0"/>
              <a:t>9/23/2014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B1085-2118-41A7-BC1B-E1D21DB24D07}" type="slidenum">
              <a:rPr lang="en-US" smtClean="0"/>
              <a:t>‹#›</a:t>
            </a:fld>
            <a:endParaRPr lang="en-US"/>
          </a:p>
        </p:txBody>
      </p:sp>
    </p:spTree>
    <p:extLst>
      <p:ext uri="{BB962C8B-B14F-4D97-AF65-F5344CB8AC3E}">
        <p14:creationId xmlns:p14="http://schemas.microsoft.com/office/powerpoint/2010/main" val="3076432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381000"/>
            <a:ext cx="3432175" cy="2573338"/>
          </a:xfrm>
        </p:spPr>
      </p:sp>
      <p:sp>
        <p:nvSpPr>
          <p:cNvPr id="3" name="Notes Placeholder 2"/>
          <p:cNvSpPr>
            <a:spLocks noGrp="1"/>
          </p:cNvSpPr>
          <p:nvPr>
            <p:ph type="body" idx="1"/>
          </p:nvPr>
        </p:nvSpPr>
        <p:spPr/>
        <p:txBody>
          <a:bodyPr/>
          <a:lstStyle/>
          <a:p>
            <a:pPr defTabSz="914268">
              <a:defRPr/>
            </a:pPr>
            <a:r>
              <a:rPr lang="en-US" smtClean="0"/>
              <a:t>This is a </a:t>
            </a:r>
            <a:r>
              <a:rPr lang="en-US" b="1" smtClean="0"/>
              <a:t>Remote Speaker</a:t>
            </a:r>
            <a:r>
              <a:rPr lang="en-US" b="1" baseline="0" smtClean="0"/>
              <a:t> </a:t>
            </a:r>
            <a:r>
              <a:rPr lang="en-US" b="1" smtClean="0"/>
              <a:t>Picture </a:t>
            </a:r>
            <a:r>
              <a:rPr lang="en-US" b="0" smtClean="0"/>
              <a:t>slide</a:t>
            </a:r>
            <a:r>
              <a:rPr lang="en-US" b="1" smtClean="0"/>
              <a:t> </a:t>
            </a:r>
            <a:r>
              <a:rPr lang="en-US" baseline="0" smtClean="0"/>
              <a:t>ideal for including a picture with the speaker’s name and title and company.</a:t>
            </a:r>
          </a:p>
          <a:p>
            <a:pPr defTabSz="914268">
              <a:defRPr/>
            </a:pPr>
            <a:endParaRPr lang="en-US" smtClean="0"/>
          </a:p>
          <a:p>
            <a:r>
              <a:rPr lang="en-US" smtClean="0"/>
              <a:t>To </a:t>
            </a:r>
            <a:r>
              <a:rPr lang="en-US" b="1" smtClean="0"/>
              <a:t>Replace the Picture</a:t>
            </a:r>
            <a:r>
              <a:rPr lang="en-US" b="1" baseline="0" smtClean="0"/>
              <a:t> </a:t>
            </a:r>
            <a:r>
              <a:rPr lang="en-US" smtClean="0"/>
              <a:t>on this sample slide (this applies to all slides in this template that contain replaceable</a:t>
            </a:r>
            <a:r>
              <a:rPr lang="en-US" baseline="0" smtClean="0"/>
              <a:t> </a:t>
            </a:r>
            <a:r>
              <a:rPr lang="en-US" smtClean="0"/>
              <a:t>pictures)</a:t>
            </a:r>
          </a:p>
          <a:p>
            <a:endParaRPr lang="en-US" smtClean="0"/>
          </a:p>
          <a:p>
            <a:r>
              <a:rPr lang="en-US" smtClean="0"/>
              <a:t>Select the sample picture and press Delete. Click the icon inside the shape to open the Insert Picture dialog box. Navigate to the location where the picture is stored, select desired picture and click on the Insert button to fit the image proportionally within the shape. </a:t>
            </a:r>
          </a:p>
          <a:p>
            <a:endParaRPr lang="en-US" smtClean="0"/>
          </a:p>
          <a:p>
            <a:r>
              <a:rPr lang="en-US" b="1" smtClean="0"/>
              <a:t>Note:</a:t>
            </a:r>
            <a:r>
              <a:rPr lang="en-US" smtClean="0"/>
              <a:t> Do not right-click the image to change the picture inside the picture placeholder. This will change the frame size of the picture placeholder. Instead, follow the steps outlined above. </a:t>
            </a:r>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p14="http://schemas.microsoft.com/office/powerpoint/2010/main" val="923943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85706-3A4C-4871-94FB-02C7F8182F04}" type="slidenum">
              <a:rPr lang="en-US" smtClean="0">
                <a:solidFill>
                  <a:prstClr val="black"/>
                </a:solidFill>
              </a:rPr>
              <a:pPr fontAlgn="base">
                <a:spcBef>
                  <a:spcPct val="0"/>
                </a:spcBef>
                <a:spcAft>
                  <a:spcPct val="0"/>
                </a:spcAft>
                <a:defRPr/>
              </a:pPr>
              <a:t>11</a:t>
            </a:fld>
            <a:endParaRPr lang="en-US" smtClean="0">
              <a:solidFill>
                <a:prstClr val="black"/>
              </a:solidFill>
            </a:endParaRPr>
          </a:p>
        </p:txBody>
      </p:sp>
    </p:spTree>
    <p:extLst>
      <p:ext uri="{BB962C8B-B14F-4D97-AF65-F5344CB8AC3E}">
        <p14:creationId xmlns:p14="http://schemas.microsoft.com/office/powerpoint/2010/main" val="422516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85706-3A4C-4871-94FB-02C7F8182F04}" type="slidenum">
              <a:rPr lang="en-US" smtClean="0">
                <a:solidFill>
                  <a:prstClr val="black"/>
                </a:solidFill>
              </a:rPr>
              <a:pPr fontAlgn="base">
                <a:spcBef>
                  <a:spcPct val="0"/>
                </a:spcBef>
                <a:spcAft>
                  <a:spcPct val="0"/>
                </a:spcAft>
                <a:defRPr/>
              </a:pPr>
              <a:t>12</a:t>
            </a:fld>
            <a:endParaRPr lang="en-US" smtClean="0">
              <a:solidFill>
                <a:prstClr val="black"/>
              </a:solidFill>
            </a:endParaRPr>
          </a:p>
        </p:txBody>
      </p:sp>
    </p:spTree>
    <p:extLst>
      <p:ext uri="{BB962C8B-B14F-4D97-AF65-F5344CB8AC3E}">
        <p14:creationId xmlns:p14="http://schemas.microsoft.com/office/powerpoint/2010/main" val="3118043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85706-3A4C-4871-94FB-02C7F8182F04}" type="slidenum">
              <a:rPr lang="en-US" smtClean="0">
                <a:solidFill>
                  <a:prstClr val="black"/>
                </a:solidFill>
              </a:rPr>
              <a:pPr fontAlgn="base">
                <a:spcBef>
                  <a:spcPct val="0"/>
                </a:spcBef>
                <a:spcAft>
                  <a:spcPct val="0"/>
                </a:spcAft>
                <a:defRPr/>
              </a:pPr>
              <a:t>13</a:t>
            </a:fld>
            <a:endParaRPr lang="en-US" smtClean="0">
              <a:solidFill>
                <a:prstClr val="black"/>
              </a:solidFill>
            </a:endParaRPr>
          </a:p>
        </p:txBody>
      </p:sp>
    </p:spTree>
    <p:extLst>
      <p:ext uri="{BB962C8B-B14F-4D97-AF65-F5344CB8AC3E}">
        <p14:creationId xmlns:p14="http://schemas.microsoft.com/office/powerpoint/2010/main" val="3126911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85706-3A4C-4871-94FB-02C7F8182F04}" type="slidenum">
              <a:rPr lang="en-US" smtClean="0">
                <a:solidFill>
                  <a:prstClr val="black"/>
                </a:solidFill>
              </a:rPr>
              <a:pPr fontAlgn="base">
                <a:spcBef>
                  <a:spcPct val="0"/>
                </a:spcBef>
                <a:spcAft>
                  <a:spcPct val="0"/>
                </a:spcAft>
                <a:defRPr/>
              </a:pPr>
              <a:t>14</a:t>
            </a:fld>
            <a:endParaRPr lang="en-US" smtClean="0">
              <a:solidFill>
                <a:prstClr val="black"/>
              </a:solidFill>
            </a:endParaRPr>
          </a:p>
        </p:txBody>
      </p:sp>
    </p:spTree>
    <p:extLst>
      <p:ext uri="{BB962C8B-B14F-4D97-AF65-F5344CB8AC3E}">
        <p14:creationId xmlns:p14="http://schemas.microsoft.com/office/powerpoint/2010/main" val="401823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85706-3A4C-4871-94FB-02C7F8182F04}" type="slidenum">
              <a:rPr lang="en-US" smtClean="0">
                <a:solidFill>
                  <a:prstClr val="black"/>
                </a:solidFill>
              </a:rPr>
              <a:pPr fontAlgn="base">
                <a:spcBef>
                  <a:spcPct val="0"/>
                </a:spcBef>
                <a:spcAft>
                  <a:spcPct val="0"/>
                </a:spcAft>
                <a:defRPr/>
              </a:pPr>
              <a:t>15</a:t>
            </a:fld>
            <a:endParaRPr lang="en-US" smtClean="0">
              <a:solidFill>
                <a:prstClr val="black"/>
              </a:solidFill>
            </a:endParaRPr>
          </a:p>
        </p:txBody>
      </p:sp>
    </p:spTree>
    <p:extLst>
      <p:ext uri="{BB962C8B-B14F-4D97-AF65-F5344CB8AC3E}">
        <p14:creationId xmlns:p14="http://schemas.microsoft.com/office/powerpoint/2010/main" val="2650748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85706-3A4C-4871-94FB-02C7F8182F04}" type="slidenum">
              <a:rPr lang="en-US" smtClean="0">
                <a:solidFill>
                  <a:prstClr val="black"/>
                </a:solidFill>
              </a:rPr>
              <a:pPr fontAlgn="base">
                <a:spcBef>
                  <a:spcPct val="0"/>
                </a:spcBef>
                <a:spcAft>
                  <a:spcPct val="0"/>
                </a:spcAft>
                <a:defRPr/>
              </a:pPr>
              <a:t>16</a:t>
            </a:fld>
            <a:endParaRPr lang="en-US" smtClean="0">
              <a:solidFill>
                <a:prstClr val="black"/>
              </a:solidFill>
            </a:endParaRPr>
          </a:p>
        </p:txBody>
      </p:sp>
    </p:spTree>
    <p:extLst>
      <p:ext uri="{BB962C8B-B14F-4D97-AF65-F5344CB8AC3E}">
        <p14:creationId xmlns:p14="http://schemas.microsoft.com/office/powerpoint/2010/main" val="2031291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85706-3A4C-4871-94FB-02C7F8182F04}" type="slidenum">
              <a:rPr lang="en-US" smtClean="0">
                <a:solidFill>
                  <a:prstClr val="black"/>
                </a:solidFill>
              </a:rPr>
              <a:pPr fontAlgn="base">
                <a:spcBef>
                  <a:spcPct val="0"/>
                </a:spcBef>
                <a:spcAft>
                  <a:spcPct val="0"/>
                </a:spcAft>
                <a:defRPr/>
              </a:pPr>
              <a:t>17</a:t>
            </a:fld>
            <a:endParaRPr lang="en-US" smtClean="0">
              <a:solidFill>
                <a:prstClr val="black"/>
              </a:solidFill>
            </a:endParaRPr>
          </a:p>
        </p:txBody>
      </p:sp>
    </p:spTree>
    <p:extLst>
      <p:ext uri="{BB962C8B-B14F-4D97-AF65-F5344CB8AC3E}">
        <p14:creationId xmlns:p14="http://schemas.microsoft.com/office/powerpoint/2010/main" val="1285701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85706-3A4C-4871-94FB-02C7F8182F04}" type="slidenum">
              <a:rPr lang="en-US" smtClean="0">
                <a:solidFill>
                  <a:prstClr val="black"/>
                </a:solidFill>
              </a:rPr>
              <a:pPr fontAlgn="base">
                <a:spcBef>
                  <a:spcPct val="0"/>
                </a:spcBef>
                <a:spcAft>
                  <a:spcPct val="0"/>
                </a:spcAft>
                <a:defRPr/>
              </a:pPr>
              <a:t>18</a:t>
            </a:fld>
            <a:endParaRPr lang="en-US" smtClean="0">
              <a:solidFill>
                <a:prstClr val="black"/>
              </a:solidFill>
            </a:endParaRPr>
          </a:p>
        </p:txBody>
      </p:sp>
    </p:spTree>
    <p:extLst>
      <p:ext uri="{BB962C8B-B14F-4D97-AF65-F5344CB8AC3E}">
        <p14:creationId xmlns:p14="http://schemas.microsoft.com/office/powerpoint/2010/main" val="1049252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85706-3A4C-4871-94FB-02C7F8182F04}" type="slidenum">
              <a:rPr lang="en-US" smtClean="0">
                <a:solidFill>
                  <a:prstClr val="black"/>
                </a:solidFill>
              </a:rPr>
              <a:pPr fontAlgn="base">
                <a:spcBef>
                  <a:spcPct val="0"/>
                </a:spcBef>
                <a:spcAft>
                  <a:spcPct val="0"/>
                </a:spcAft>
                <a:defRPr/>
              </a:pPr>
              <a:t>19</a:t>
            </a:fld>
            <a:endParaRPr lang="en-US" smtClean="0">
              <a:solidFill>
                <a:prstClr val="black"/>
              </a:solidFill>
            </a:endParaRPr>
          </a:p>
        </p:txBody>
      </p:sp>
    </p:spTree>
    <p:extLst>
      <p:ext uri="{BB962C8B-B14F-4D97-AF65-F5344CB8AC3E}">
        <p14:creationId xmlns:p14="http://schemas.microsoft.com/office/powerpoint/2010/main" val="141274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1pPr>
            <a:lvl2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2pPr>
            <a:lvl3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3pPr>
            <a:lvl4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4pPr>
            <a:lvl5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9pPr>
          </a:lstStyle>
          <a:p>
            <a:pPr eaLnBrk="1"/>
            <a:fld id="{4DA34F04-1C75-458E-89F7-C6919B7AA941}" type="slidenum">
              <a:rPr lang="en-US" altLang="en-US">
                <a:solidFill>
                  <a:srgbClr val="000000"/>
                </a:solidFill>
                <a:latin typeface="Times New Roman" pitchFamily="16" charset="0"/>
                <a:cs typeface="DejaVu Sans" charset="0"/>
              </a:rPr>
              <a:pPr eaLnBrk="1"/>
              <a:t>3</a:t>
            </a:fld>
            <a:endParaRPr lang="en-US" altLang="en-US">
              <a:solidFill>
                <a:srgbClr val="000000"/>
              </a:solidFill>
              <a:latin typeface="Times New Roman" pitchFamily="16" charset="0"/>
              <a:cs typeface="DejaVu Sans" charset="0"/>
            </a:endParaRPr>
          </a:p>
        </p:txBody>
      </p:sp>
      <p:sp>
        <p:nvSpPr>
          <p:cNvPr id="9219"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9220" name="Rectangle 2"/>
          <p:cNvSpPr txBox="1">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3320327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1pPr>
            <a:lvl2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2pPr>
            <a:lvl3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3pPr>
            <a:lvl4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4pPr>
            <a:lvl5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9pPr>
          </a:lstStyle>
          <a:p>
            <a:pPr eaLnBrk="1"/>
            <a:fld id="{4DA34F04-1C75-458E-89F7-C6919B7AA941}" type="slidenum">
              <a:rPr lang="en-US" altLang="en-US">
                <a:solidFill>
                  <a:srgbClr val="000000"/>
                </a:solidFill>
                <a:latin typeface="Times New Roman" pitchFamily="16" charset="0"/>
                <a:cs typeface="DejaVu Sans" charset="0"/>
              </a:rPr>
              <a:pPr eaLnBrk="1"/>
              <a:t>4</a:t>
            </a:fld>
            <a:endParaRPr lang="en-US" altLang="en-US">
              <a:solidFill>
                <a:srgbClr val="000000"/>
              </a:solidFill>
              <a:latin typeface="Times New Roman" pitchFamily="16" charset="0"/>
              <a:cs typeface="DejaVu Sans" charset="0"/>
            </a:endParaRPr>
          </a:p>
        </p:txBody>
      </p:sp>
      <p:sp>
        <p:nvSpPr>
          <p:cNvPr id="9219"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9220" name="Rectangle 2"/>
          <p:cNvSpPr txBox="1">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3320327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1pPr>
            <a:lvl2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2pPr>
            <a:lvl3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3pPr>
            <a:lvl4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4pPr>
            <a:lvl5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9pPr>
          </a:lstStyle>
          <a:p>
            <a:pPr eaLnBrk="1"/>
            <a:fld id="{DFC5A5C1-7117-4741-A38D-6F48F66E7AD5}" type="slidenum">
              <a:rPr lang="en-US" altLang="en-US">
                <a:solidFill>
                  <a:srgbClr val="000000"/>
                </a:solidFill>
                <a:latin typeface="Times New Roman" pitchFamily="16" charset="0"/>
                <a:cs typeface="DejaVu Sans" charset="0"/>
              </a:rPr>
              <a:pPr eaLnBrk="1"/>
              <a:t>5</a:t>
            </a:fld>
            <a:endParaRPr lang="en-US" altLang="en-US">
              <a:solidFill>
                <a:srgbClr val="000000"/>
              </a:solidFill>
              <a:latin typeface="Times New Roman" pitchFamily="16" charset="0"/>
              <a:cs typeface="DejaVu Sans" charset="0"/>
            </a:endParaRPr>
          </a:p>
        </p:txBody>
      </p:sp>
      <p:sp>
        <p:nvSpPr>
          <p:cNvPr id="10243"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10244" name="Rectangle 2"/>
          <p:cNvSpPr txBox="1">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2304759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1pPr>
            <a:lvl2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2pPr>
            <a:lvl3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3pPr>
            <a:lvl4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4pPr>
            <a:lvl5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9pPr>
          </a:lstStyle>
          <a:p>
            <a:pPr eaLnBrk="1"/>
            <a:fld id="{82127707-A310-474A-9C0E-1B59682E9E33}" type="slidenum">
              <a:rPr lang="en-US" altLang="en-US">
                <a:solidFill>
                  <a:srgbClr val="000000"/>
                </a:solidFill>
                <a:latin typeface="Times New Roman" pitchFamily="16" charset="0"/>
                <a:cs typeface="DejaVu Sans" charset="0"/>
              </a:rPr>
              <a:pPr eaLnBrk="1"/>
              <a:t>6</a:t>
            </a:fld>
            <a:endParaRPr lang="en-US" altLang="en-US">
              <a:solidFill>
                <a:srgbClr val="000000"/>
              </a:solidFill>
              <a:latin typeface="Times New Roman" pitchFamily="16" charset="0"/>
              <a:cs typeface="DejaVu Sans" charset="0"/>
            </a:endParaRPr>
          </a:p>
        </p:txBody>
      </p:sp>
      <p:sp>
        <p:nvSpPr>
          <p:cNvPr id="11267"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11268" name="Rectangle 2"/>
          <p:cNvSpPr txBox="1">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289768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1pPr>
            <a:lvl2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2pPr>
            <a:lvl3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3pPr>
            <a:lvl4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4pPr>
            <a:lvl5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9pPr>
          </a:lstStyle>
          <a:p>
            <a:pPr eaLnBrk="1"/>
            <a:fld id="{669263D0-3309-459E-AC09-CF1F3D5DCCCE}" type="slidenum">
              <a:rPr lang="en-US" altLang="en-US">
                <a:solidFill>
                  <a:srgbClr val="000000"/>
                </a:solidFill>
                <a:latin typeface="Times New Roman" pitchFamily="16" charset="0"/>
                <a:cs typeface="DejaVu Sans" charset="0"/>
              </a:rPr>
              <a:pPr eaLnBrk="1"/>
              <a:t>7</a:t>
            </a:fld>
            <a:endParaRPr lang="en-US" altLang="en-US">
              <a:solidFill>
                <a:srgbClr val="000000"/>
              </a:solidFill>
              <a:latin typeface="Times New Roman" pitchFamily="16" charset="0"/>
              <a:cs typeface="DejaVu Sans" charset="0"/>
            </a:endParaRPr>
          </a:p>
        </p:txBody>
      </p:sp>
      <p:sp>
        <p:nvSpPr>
          <p:cNvPr id="12291"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12292" name="Rectangle 2"/>
          <p:cNvSpPr txBox="1">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245372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1pPr>
            <a:lvl2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2pPr>
            <a:lvl3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3pPr>
            <a:lvl4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4pPr>
            <a:lvl5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9pPr>
          </a:lstStyle>
          <a:p>
            <a:pPr eaLnBrk="1"/>
            <a:fld id="{3807F304-31F4-4A70-A15B-594C37F0CA1D}" type="slidenum">
              <a:rPr lang="en-US" altLang="en-US">
                <a:solidFill>
                  <a:srgbClr val="000000"/>
                </a:solidFill>
                <a:latin typeface="Times New Roman" pitchFamily="16" charset="0"/>
                <a:cs typeface="DejaVu Sans" charset="0"/>
              </a:rPr>
              <a:pPr eaLnBrk="1"/>
              <a:t>8</a:t>
            </a:fld>
            <a:endParaRPr lang="en-US" altLang="en-US">
              <a:solidFill>
                <a:srgbClr val="000000"/>
              </a:solidFill>
              <a:latin typeface="Times New Roman" pitchFamily="16" charset="0"/>
              <a:cs typeface="DejaVu Sans" charset="0"/>
            </a:endParaRPr>
          </a:p>
        </p:txBody>
      </p:sp>
      <p:sp>
        <p:nvSpPr>
          <p:cNvPr id="13315"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13316" name="Rectangle 2"/>
          <p:cNvSpPr txBox="1">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59931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1pPr>
            <a:lvl2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2pPr>
            <a:lvl3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3pPr>
            <a:lvl4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4pPr>
            <a:lvl5pPr eaLnBrk="0">
              <a:tabLst>
                <a:tab pos="649628" algn="l"/>
                <a:tab pos="1299256" algn="l"/>
                <a:tab pos="1948884" algn="l"/>
                <a:tab pos="2598511" algn="l"/>
              </a:tabLst>
              <a:defRPr>
                <a:solidFill>
                  <a:schemeClr val="tx1"/>
                </a:solidFill>
                <a:latin typeface="Arial" charset="0"/>
                <a:ea typeface="Droid Sans Fallback" charset="0"/>
                <a:cs typeface="Droid Sans Fallback"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Droid Sans Fallback" charset="0"/>
                <a:cs typeface="Droid Sans Fallback" charset="0"/>
              </a:defRPr>
            </a:lvl9pPr>
          </a:lstStyle>
          <a:p>
            <a:pPr eaLnBrk="1"/>
            <a:fld id="{6FCEB492-EA35-4387-8F85-099C3B7D249B}" type="slidenum">
              <a:rPr lang="en-US" altLang="en-US">
                <a:solidFill>
                  <a:srgbClr val="000000"/>
                </a:solidFill>
                <a:latin typeface="Times New Roman" pitchFamily="16" charset="0"/>
                <a:cs typeface="DejaVu Sans" charset="0"/>
              </a:rPr>
              <a:pPr eaLnBrk="1"/>
              <a:t>9</a:t>
            </a:fld>
            <a:endParaRPr lang="en-US" altLang="en-US">
              <a:solidFill>
                <a:srgbClr val="000000"/>
              </a:solidFill>
              <a:latin typeface="Times New Roman" pitchFamily="16" charset="0"/>
              <a:cs typeface="DejaVu Sans" charset="0"/>
            </a:endParaRPr>
          </a:p>
        </p:txBody>
      </p:sp>
      <p:sp>
        <p:nvSpPr>
          <p:cNvPr id="14339"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14340" name="Rectangle 2"/>
          <p:cNvSpPr txBox="1">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326845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85706-3A4C-4871-94FB-02C7F8182F04}" type="slidenum">
              <a:rPr lang="en-US" smtClean="0">
                <a:solidFill>
                  <a:prstClr val="black"/>
                </a:solidFill>
              </a:rPr>
              <a:pPr fontAlgn="base">
                <a:spcBef>
                  <a:spcPct val="0"/>
                </a:spcBef>
                <a:spcAft>
                  <a:spcPct val="0"/>
                </a:spcAft>
                <a:defRPr/>
              </a:pPr>
              <a:t>10</a:t>
            </a:fld>
            <a:endParaRPr lang="en-US" smtClean="0">
              <a:solidFill>
                <a:prstClr val="black"/>
              </a:solidFill>
            </a:endParaRPr>
          </a:p>
        </p:txBody>
      </p:sp>
    </p:spTree>
    <p:extLst>
      <p:ext uri="{BB962C8B-B14F-4D97-AF65-F5344CB8AC3E}">
        <p14:creationId xmlns:p14="http://schemas.microsoft.com/office/powerpoint/2010/main" val="1572106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7AC33DE-89F8-455C-8B55-556EAA312D96}"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66C1-B47E-4971-9F6C-DE914FF2D045}"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C33DE-89F8-455C-8B55-556EAA312D96}"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66C1-B47E-4971-9F6C-DE914FF2D0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C33DE-89F8-455C-8B55-556EAA312D96}"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66C1-B47E-4971-9F6C-DE914FF2D04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BC36527-7801-944C-9F28-FA840A66540D}" type="datetime1">
              <a:rPr lang="en-US"/>
              <a:pPr/>
              <a:t>9/23/2014</a:t>
            </a:fld>
            <a:endParaRPr/>
          </a:p>
        </p:txBody>
      </p:sp>
      <p:sp>
        <p:nvSpPr>
          <p:cNvPr id="6" name="Footer Placeholder 5"/>
          <p:cNvSpPr>
            <a:spLocks noGrp="1"/>
          </p:cNvSpPr>
          <p:nvPr>
            <p:ph type="ftr" sz="quarter" idx="11"/>
          </p:nvPr>
        </p:nvSpPr>
        <p:spPr/>
        <p:txBody>
          <a:bodyPr/>
          <a:lstStyle/>
          <a:p>
            <a:r>
              <a:rPr lang="en-US"/>
              <a:t>Oracle Confidential – Internal/Restricted/Highly Restricted</a:t>
            </a:r>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1714947" y="1828800"/>
            <a:ext cx="2606719"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4527459" y="1828799"/>
            <a:ext cx="4218769"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422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7AC33DE-89F8-455C-8B55-556EAA312D96}"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66C1-B47E-4971-9F6C-DE914FF2D045}"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AC33DE-89F8-455C-8B55-556EAA312D96}"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66C1-B47E-4971-9F6C-DE914FF2D0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7AC33DE-89F8-455C-8B55-556EAA312D96}"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66C1-B47E-4971-9F6C-DE914FF2D0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AC33DE-89F8-455C-8B55-556EAA312D96}" type="datetimeFigureOut">
              <a:rPr lang="en-US" smtClean="0"/>
              <a:t>9/23/2014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D566C1-B47E-4971-9F6C-DE914FF2D0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AC33DE-89F8-455C-8B55-556EAA312D96}" type="datetimeFigureOut">
              <a:rPr lang="en-US" smtClean="0"/>
              <a:t>9/23/2014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D566C1-B47E-4971-9F6C-DE914FF2D0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C33DE-89F8-455C-8B55-556EAA312D96}" type="datetimeFigureOut">
              <a:rPr lang="en-US" smtClean="0"/>
              <a:t>9/23/2014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D566C1-B47E-4971-9F6C-DE914FF2D0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C33DE-89F8-455C-8B55-556EAA312D96}"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66C1-B47E-4971-9F6C-DE914FF2D0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C33DE-89F8-455C-8B55-556EAA312D96}"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66C1-B47E-4971-9F6C-DE914FF2D0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7AC33DE-89F8-455C-8B55-556EAA312D96}" type="datetimeFigureOut">
              <a:rPr lang="en-US" smtClean="0"/>
              <a:t>9/23/2014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4D566C1-B47E-4971-9F6C-DE914FF2D04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jpeg"/><Relationship Id="rId7" Type="http://schemas.openxmlformats.org/officeDocument/2006/relationships/hyperlink" Target="http://netbeans.dzone.com/users/seanmiphillip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birdasaur.tumblr.com/" TargetMode="External"/><Relationship Id="rId11" Type="http://schemas.openxmlformats.org/officeDocument/2006/relationships/image" Target="../media/image7.png"/><Relationship Id="rId5" Type="http://schemas.openxmlformats.org/officeDocument/2006/relationships/hyperlink" Target="http://birdasaur.github.io/FXyz/" TargetMode="External"/><Relationship Id="rId10" Type="http://schemas.openxmlformats.org/officeDocument/2006/relationships/image" Target="../media/image12.jpeg"/><Relationship Id="rId4" Type="http://schemas.openxmlformats.org/officeDocument/2006/relationships/hyperlink" Target="https://twitter.com/SeanMiPhillips" TargetMode="Externa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twitter.com/jdub1581" TargetMode="External"/><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birdasaur.github.io/FXyz/" TargetMode="External"/><Relationship Id="rId5" Type="http://schemas.openxmlformats.org/officeDocument/2006/relationships/hyperlink" Target="https://bitbucket.org/jdub158" TargetMode="External"/><Relationship Id="rId4" Type="http://schemas.openxmlformats.org/officeDocument/2006/relationships/hyperlink" Target="https://github.com/jdub158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birdasaur.github.io/FXyz/"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netbeans.dzone.com/users/seanmiphillip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jperedadnr.blogspot.com.es/2014/04/rubikfx-solving-rubiks-cube-with-javafx.html" TargetMode="External"/><Relationship Id="rId4" Type="http://schemas.openxmlformats.org/officeDocument/2006/relationships/hyperlink" Target="http://hg.openjdk.java.net/openjfx/8u-dev/rt/file/8a674e9f9438/apps/samples/3DView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github.com/jperedadnr/LeapV2" TargetMode="External"/><Relationship Id="rId5" Type="http://schemas.openxmlformats.org/officeDocument/2006/relationships/hyperlink" Target="http://jperedadnr.blogspot.com.es/2013/06/leap-motion-controller-and-javafx-new.html" TargetMode="External"/><Relationship Id="rId4" Type="http://schemas.openxmlformats.org/officeDocument/2006/relationships/hyperlink" Target="https://developer.leapmotion.com/documentation/skeletal/java/index.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neuroph.sourceforge.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netlink.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neuroph.sourceforge.n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jfre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birdasaur.github.io/FXyz/" TargetMode="External"/><Relationship Id="rId5" Type="http://schemas.openxmlformats.org/officeDocument/2006/relationships/hyperlink" Target="http://jmonkeyengine.org/" TargetMode="External"/><Relationship Id="rId4" Type="http://schemas.openxmlformats.org/officeDocument/2006/relationships/hyperlink" Target="http://www.jzy3d.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birdasaur.github.io/FXyz/"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905000" y="3733800"/>
            <a:ext cx="5514974" cy="1368798"/>
          </a:xfrm>
        </p:spPr>
        <p:txBody>
          <a:bodyPr>
            <a:normAutofit/>
          </a:bodyPr>
          <a:lstStyle/>
          <a:p>
            <a:r>
              <a:rPr lang="en-US" sz="2800" dirty="0"/>
              <a:t>Advanced Application Development</a:t>
            </a:r>
          </a:p>
        </p:txBody>
      </p:sp>
      <p:sp>
        <p:nvSpPr>
          <p:cNvPr id="2" name="Title 1"/>
          <p:cNvSpPr>
            <a:spLocks noGrp="1"/>
          </p:cNvSpPr>
          <p:nvPr>
            <p:ph type="ctrTitle"/>
          </p:nvPr>
        </p:nvSpPr>
        <p:spPr>
          <a:xfrm>
            <a:off x="685800" y="1143000"/>
            <a:ext cx="7772400" cy="1470025"/>
          </a:xfrm>
        </p:spPr>
        <p:txBody>
          <a:bodyPr>
            <a:normAutofit/>
          </a:bodyPr>
          <a:lstStyle/>
          <a:p>
            <a:r>
              <a:rPr lang="en-US" sz="4800" dirty="0" err="1" smtClean="0"/>
              <a:t>JavaFX</a:t>
            </a:r>
            <a:r>
              <a:rPr lang="en-US" sz="4800" dirty="0" smtClean="0"/>
              <a:t> 3d</a:t>
            </a:r>
            <a:endParaRPr lang="en-US" sz="4800" dirty="0"/>
          </a:p>
        </p:txBody>
      </p:sp>
      <p:pic>
        <p:nvPicPr>
          <p:cNvPr id="1026" name="Picture 2" descr="C:\Users\SPhillips\Desktop\Polaris\Media\JavaOne\2013\NASA_Cropp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5193034"/>
            <a:ext cx="1447800" cy="128949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5219444"/>
            <a:ext cx="1488598" cy="1236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SPhillips\Desktop\Polaris\Media\JavaOne\2014\JavaFX3D - AdvancedApplications\neuroph-d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5387" y="5274771"/>
            <a:ext cx="1624013" cy="11260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eventoplenos.com/cde2013/files/uv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5274000"/>
            <a:ext cx="1132520" cy="112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SPhillips\Desktop\Polaris\ai-logo-stack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5193034"/>
            <a:ext cx="2144151" cy="245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2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6091"/>
            <a:ext cx="7924800" cy="1143000"/>
          </a:xfrm>
        </p:spPr>
        <p:txBody>
          <a:bodyPr/>
          <a:lstStyle/>
          <a:p>
            <a:r>
              <a:rPr lang="en-US" dirty="0" smtClean="0">
                <a:ea typeface="ＭＳ Ｐゴシック" pitchFamily="32" charset="-128"/>
              </a:rPr>
              <a:t>Deep Space, </a:t>
            </a:r>
            <a:r>
              <a:rPr lang="en-US" dirty="0" err="1">
                <a:ea typeface="ＭＳ Ｐゴシック" pitchFamily="32" charset="-128"/>
              </a:rPr>
              <a:t>JavaFX</a:t>
            </a:r>
            <a:r>
              <a:rPr lang="en-US" dirty="0">
                <a:ea typeface="ＭＳ Ｐゴシック" pitchFamily="32" charset="-128"/>
              </a:rPr>
              <a:t> 3D and F(X)</a:t>
            </a:r>
            <a:r>
              <a:rPr lang="en-US" dirty="0" err="1">
                <a:ea typeface="ＭＳ Ｐゴシック" pitchFamily="32" charset="-128"/>
              </a:rPr>
              <a:t>yz</a:t>
            </a:r>
            <a:endParaRPr lang="en-US" dirty="0"/>
          </a:p>
        </p:txBody>
      </p:sp>
      <p:sp>
        <p:nvSpPr>
          <p:cNvPr id="7" name="Rectangle 6"/>
          <p:cNvSpPr/>
          <p:nvPr/>
        </p:nvSpPr>
        <p:spPr>
          <a:xfrm>
            <a:off x="2362200" y="5181600"/>
            <a:ext cx="6476999" cy="1354217"/>
          </a:xfrm>
          <a:prstGeom prst="rect">
            <a:avLst/>
          </a:prstGeom>
        </p:spPr>
        <p:txBody>
          <a:bodyPr wrap="square">
            <a:spAutoFit/>
          </a:bodyPr>
          <a:lstStyle/>
          <a:p>
            <a:pPr>
              <a:spcBef>
                <a:spcPts val="1200"/>
              </a:spcBef>
            </a:pPr>
            <a:r>
              <a:rPr lang="en-US" b="1" dirty="0" smtClean="0"/>
              <a:t>Who Are We - </a:t>
            </a:r>
            <a:r>
              <a:rPr lang="en-US" dirty="0" err="1" smtClean="0"/>
              <a:t>a.i</a:t>
            </a:r>
            <a:r>
              <a:rPr lang="en-US" dirty="0" smtClean="0"/>
              <a:t>. solutions specializes in </a:t>
            </a:r>
            <a:r>
              <a:rPr lang="en-US" b="1" dirty="0" smtClean="0"/>
              <a:t>NASA/U.S. Air Force </a:t>
            </a:r>
            <a:r>
              <a:rPr lang="en-US" dirty="0" smtClean="0"/>
              <a:t>Ground Systems software and Artificial/Adaptive Intelligence </a:t>
            </a:r>
          </a:p>
          <a:p>
            <a:pPr>
              <a:spcBef>
                <a:spcPts val="1200"/>
              </a:spcBef>
            </a:pPr>
            <a:r>
              <a:rPr lang="en-US" dirty="0" smtClean="0"/>
              <a:t>Mission Design, Analysis and Ground System Development for: </a:t>
            </a:r>
            <a:r>
              <a:rPr lang="en-US" b="1" dirty="0" smtClean="0"/>
              <a:t>LEO/GEO/HEO</a:t>
            </a:r>
            <a:r>
              <a:rPr lang="en-US" dirty="0" smtClean="0"/>
              <a:t> , </a:t>
            </a:r>
            <a:r>
              <a:rPr lang="en-US" b="1" dirty="0" smtClean="0"/>
              <a:t>Lunar, </a:t>
            </a:r>
            <a:r>
              <a:rPr lang="en-US" b="1" dirty="0" err="1" smtClean="0"/>
              <a:t>Libration</a:t>
            </a:r>
            <a:r>
              <a:rPr lang="en-US" b="1" dirty="0" smtClean="0"/>
              <a:t> Point, Deep Space</a:t>
            </a:r>
            <a:endParaRPr lang="en-US" dirty="0" smtClean="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 y="1463915"/>
            <a:ext cx="1524000" cy="204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33600" y="1494672"/>
            <a:ext cx="6476999" cy="1354217"/>
          </a:xfrm>
          <a:prstGeom prst="rect">
            <a:avLst/>
          </a:prstGeom>
          <a:noFill/>
        </p:spPr>
        <p:txBody>
          <a:bodyPr wrap="square" rtlCol="0">
            <a:spAutoFit/>
          </a:bodyPr>
          <a:lstStyle/>
          <a:p>
            <a:pPr>
              <a:spcBef>
                <a:spcPts val="1200"/>
              </a:spcBef>
            </a:pPr>
            <a:r>
              <a:rPr lang="en-US" b="1" dirty="0"/>
              <a:t>Who Am I - </a:t>
            </a:r>
            <a:r>
              <a:rPr lang="en-US" dirty="0"/>
              <a:t>Sean Phillips </a:t>
            </a:r>
            <a:r>
              <a:rPr lang="en-US" dirty="0" smtClean="0"/>
              <a:t>– Founder of F(X)</a:t>
            </a:r>
            <a:r>
              <a:rPr lang="en-US" dirty="0" err="1" smtClean="0"/>
              <a:t>yz</a:t>
            </a:r>
            <a:r>
              <a:rPr lang="en-US" dirty="0" smtClean="0"/>
              <a:t>, a free open source </a:t>
            </a:r>
            <a:r>
              <a:rPr lang="en-US" dirty="0" err="1" smtClean="0"/>
              <a:t>JavaFX</a:t>
            </a:r>
            <a:r>
              <a:rPr lang="en-US" dirty="0" smtClean="0"/>
              <a:t> 3D library of useful components</a:t>
            </a:r>
          </a:p>
          <a:p>
            <a:pPr>
              <a:spcBef>
                <a:spcPts val="1200"/>
              </a:spcBef>
            </a:pPr>
            <a:r>
              <a:rPr lang="en-US" dirty="0" smtClean="0"/>
              <a:t>Principle </a:t>
            </a:r>
            <a:r>
              <a:rPr lang="en-US" dirty="0"/>
              <a:t>Software Engineer with </a:t>
            </a:r>
            <a:r>
              <a:rPr lang="en-US" dirty="0" err="1"/>
              <a:t>a.i</a:t>
            </a:r>
            <a:r>
              <a:rPr lang="en-US" dirty="0"/>
              <a:t>. solutions, </a:t>
            </a:r>
            <a:r>
              <a:rPr lang="en-US" dirty="0" err="1"/>
              <a:t>inc.</a:t>
            </a:r>
            <a:r>
              <a:rPr lang="en-US" dirty="0"/>
              <a:t> </a:t>
            </a:r>
            <a:r>
              <a:rPr lang="en-US" dirty="0" smtClean="0"/>
              <a:t> Application Architect for various NASA mission ground systems and visualization software. </a:t>
            </a:r>
            <a:endParaRPr lang="en-US" dirty="0"/>
          </a:p>
        </p:txBody>
      </p:sp>
      <p:sp>
        <p:nvSpPr>
          <p:cNvPr id="10" name="TextBox 9"/>
          <p:cNvSpPr txBox="1"/>
          <p:nvPr/>
        </p:nvSpPr>
        <p:spPr>
          <a:xfrm>
            <a:off x="2372751" y="3198674"/>
            <a:ext cx="5638800" cy="1754326"/>
          </a:xfrm>
          <a:prstGeom prst="rect">
            <a:avLst/>
          </a:prstGeom>
          <a:noFill/>
        </p:spPr>
        <p:txBody>
          <a:bodyPr wrap="square" rtlCol="0">
            <a:spAutoFit/>
          </a:bodyPr>
          <a:lstStyle/>
          <a:p>
            <a:pPr marL="0" lvl="1"/>
            <a:r>
              <a:rPr lang="en-US" b="1" dirty="0" smtClean="0"/>
              <a:t>Find Me: </a:t>
            </a:r>
          </a:p>
          <a:p>
            <a:pPr marL="457200" lvl="2"/>
            <a:r>
              <a:rPr lang="en-US" dirty="0">
                <a:hlinkClick r:id="rId4"/>
              </a:rPr>
              <a:t>https://twitter.com/SeanMiPhillips</a:t>
            </a:r>
            <a:endParaRPr lang="en-US" dirty="0"/>
          </a:p>
          <a:p>
            <a:pPr marL="457200" lvl="2"/>
            <a:r>
              <a:rPr lang="en-US" dirty="0" smtClean="0">
                <a:hlinkClick r:id="rId5"/>
              </a:rPr>
              <a:t>http</a:t>
            </a:r>
            <a:r>
              <a:rPr lang="en-US" dirty="0">
                <a:hlinkClick r:id="rId5"/>
              </a:rPr>
              <a:t>://birdasaur.github.io/FXyz</a:t>
            </a:r>
            <a:r>
              <a:rPr lang="en-US" dirty="0" smtClean="0">
                <a:hlinkClick r:id="rId5"/>
              </a:rPr>
              <a:t>/</a:t>
            </a:r>
            <a:endParaRPr lang="en-US" dirty="0" smtClean="0"/>
          </a:p>
          <a:p>
            <a:pPr marL="457200" lvl="2"/>
            <a:r>
              <a:rPr lang="en-US" dirty="0" smtClean="0">
                <a:hlinkClick r:id="rId6"/>
              </a:rPr>
              <a:t>http://birdasaur.tumblr.com/</a:t>
            </a:r>
            <a:endParaRPr lang="en-US" dirty="0" smtClean="0"/>
          </a:p>
          <a:p>
            <a:pPr marL="457200" lvl="2"/>
            <a:r>
              <a:rPr lang="en-US" dirty="0" smtClean="0">
                <a:hlinkClick r:id="rId7"/>
              </a:rPr>
              <a:t>http://netbeans.dzone.com/users/seanmiphillips</a:t>
            </a:r>
          </a:p>
          <a:p>
            <a:pPr marL="457200" lvl="2"/>
            <a:endParaRPr lang="en-US" dirty="0" smtClean="0">
              <a:hlinkClick r:id="rId7"/>
            </a:endParaRPr>
          </a:p>
        </p:txBody>
      </p:sp>
      <p:pic>
        <p:nvPicPr>
          <p:cNvPr id="11" name="Picture 5" descr="https://encrypted-tbn0.gstatic.com/images?q=tbn:ANd9GcR5aESNN6u1LemuHpIxSIR-tCTNUht814xf30BBu2Q0nmNfr3yxVKeSWRN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6175" y="3556725"/>
            <a:ext cx="519112" cy="5191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DZone: Your Personal Tech Univer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5950" y="4097613"/>
            <a:ext cx="516385" cy="5163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Sean Phillips (you)'s profile phot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450" y="3556724"/>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SPhillips\Desktop\Polaris\ai-logo-stacke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4648200"/>
            <a:ext cx="2144151" cy="245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063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4923943"/>
            <a:ext cx="3208339" cy="190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p:txBody>
          <a:bodyPr/>
          <a:lstStyle/>
          <a:p>
            <a:r>
              <a:rPr lang="en-US" dirty="0" smtClean="0"/>
              <a:t>Deep Space Trajectory Exploration </a:t>
            </a:r>
            <a:br>
              <a:rPr lang="en-US" dirty="0" smtClean="0"/>
            </a:br>
            <a:endParaRPr lang="en-US" dirty="0"/>
          </a:p>
        </p:txBody>
      </p:sp>
      <p:sp>
        <p:nvSpPr>
          <p:cNvPr id="19" name="Content Placeholder 7"/>
          <p:cNvSpPr txBox="1">
            <a:spLocks/>
          </p:cNvSpPr>
          <p:nvPr/>
        </p:nvSpPr>
        <p:spPr>
          <a:xfrm>
            <a:off x="609600" y="1371600"/>
            <a:ext cx="8001000" cy="4267200"/>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None/>
            </a:pPr>
            <a:r>
              <a:rPr lang="en-US" sz="2000" dirty="0" err="1" smtClean="0"/>
              <a:t>a.i</a:t>
            </a:r>
            <a:r>
              <a:rPr lang="en-US" sz="2000" dirty="0" smtClean="0"/>
              <a:t>. solutions engineers have developed custom software in </a:t>
            </a:r>
            <a:r>
              <a:rPr lang="en-US" sz="2000" dirty="0" err="1" smtClean="0"/>
              <a:t>JavaFX</a:t>
            </a:r>
            <a:r>
              <a:rPr lang="en-US" sz="2000" dirty="0" smtClean="0"/>
              <a:t> that allows deep space mission designers to visually explore vast cross sections of potential trajectories in Two Dimensional space.  </a:t>
            </a:r>
          </a:p>
          <a:p>
            <a:pPr marL="0" indent="0">
              <a:buNone/>
            </a:pPr>
            <a:r>
              <a:rPr lang="en-US" sz="2000" dirty="0" smtClean="0"/>
              <a:t>For the first time these analysts can visually and intuitively find ideal trajectories that would otherwise be grains of sand on a beach.</a:t>
            </a:r>
          </a:p>
          <a:p>
            <a:pPr marL="0" indent="0">
              <a:buNone/>
            </a:pPr>
            <a:r>
              <a:rPr lang="en-US" sz="2000" dirty="0" err="1" smtClean="0"/>
              <a:t>JavaFX</a:t>
            </a:r>
            <a:r>
              <a:rPr lang="en-US" sz="2000" dirty="0" smtClean="0"/>
              <a:t> 8 was perfect for this job because of its speedy Canvas and its Parallel Streams support.</a:t>
            </a:r>
          </a:p>
          <a:p>
            <a:pPr marL="0" indent="0">
              <a:buNone/>
            </a:pPr>
            <a:r>
              <a:rPr lang="en-US" sz="2000" dirty="0" smtClean="0"/>
              <a:t>This is a natural fit because often complex multi-dimensional trajectories are compared in a singular 2D plane called a </a:t>
            </a:r>
            <a:r>
              <a:rPr lang="en-US" sz="2000" dirty="0" err="1" smtClean="0"/>
              <a:t>Poine</a:t>
            </a:r>
            <a:r>
              <a:rPr lang="en-US" sz="2000" dirty="0" smtClean="0"/>
              <a:t> </a:t>
            </a:r>
            <a:r>
              <a:rPr lang="en-US" sz="2000" dirty="0" err="1" smtClean="0"/>
              <a:t>Carre</a:t>
            </a:r>
            <a:r>
              <a:rPr lang="en-US" sz="2000" dirty="0" smtClean="0"/>
              <a:t> Map.</a:t>
            </a:r>
          </a:p>
          <a:p>
            <a:pPr marL="0" indent="0">
              <a:buFont typeface="Arial" pitchFamily="34" charset="0"/>
              <a:buNone/>
            </a:pPr>
            <a:endParaRPr lang="en-US" sz="2000" dirty="0"/>
          </a:p>
        </p:txBody>
      </p:sp>
      <p:sp>
        <p:nvSpPr>
          <p:cNvPr id="2" name="Rectangle 1"/>
          <p:cNvSpPr/>
          <p:nvPr/>
        </p:nvSpPr>
        <p:spPr>
          <a:xfrm>
            <a:off x="687908" y="914400"/>
            <a:ext cx="4950891" cy="369332"/>
          </a:xfrm>
          <a:prstGeom prst="rect">
            <a:avLst/>
          </a:prstGeom>
        </p:spPr>
        <p:txBody>
          <a:bodyPr wrap="square">
            <a:spAutoFit/>
          </a:bodyPr>
          <a:lstStyle/>
          <a:p>
            <a:r>
              <a:rPr lang="en-US" dirty="0" smtClean="0"/>
              <a:t>Visualization software in </a:t>
            </a:r>
            <a:r>
              <a:rPr lang="en-US" dirty="0" err="1" smtClean="0"/>
              <a:t>JavaFX</a:t>
            </a:r>
            <a:endParaRPr lang="en-US" dirty="0"/>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07" y="4924769"/>
            <a:ext cx="2859882" cy="190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0784" y="5054009"/>
            <a:ext cx="3373216" cy="1803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302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 what about </a:t>
            </a:r>
            <a:r>
              <a:rPr lang="en-US" dirty="0" err="1" smtClean="0"/>
              <a:t>JavaFX</a:t>
            </a:r>
            <a:r>
              <a:rPr lang="en-US" dirty="0" smtClean="0"/>
              <a:t> 3D??</a:t>
            </a:r>
            <a:endParaRPr lang="en-US" dirty="0"/>
          </a:p>
        </p:txBody>
      </p:sp>
      <p:sp>
        <p:nvSpPr>
          <p:cNvPr id="19" name="Content Placeholder 7"/>
          <p:cNvSpPr txBox="1">
            <a:spLocks/>
          </p:cNvSpPr>
          <p:nvPr/>
        </p:nvSpPr>
        <p:spPr>
          <a:xfrm>
            <a:off x="609600" y="1676400"/>
            <a:ext cx="8001000" cy="2590800"/>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None/>
            </a:pPr>
            <a:r>
              <a:rPr lang="en-US" sz="2000" dirty="0"/>
              <a:t>Existing and upcoming </a:t>
            </a:r>
            <a:r>
              <a:rPr lang="en-US" sz="2000" dirty="0" smtClean="0"/>
              <a:t>NASA missions </a:t>
            </a:r>
            <a:r>
              <a:rPr lang="en-US" sz="2000" dirty="0"/>
              <a:t>have expressed interest in a visual tool like this but to provide immediate value beyond novel visualization they need to see the trajectory in 3D</a:t>
            </a:r>
            <a:r>
              <a:rPr lang="en-US" sz="2000" dirty="0" smtClean="0"/>
              <a:t>.</a:t>
            </a:r>
          </a:p>
          <a:p>
            <a:pPr marL="0" indent="0">
              <a:buNone/>
            </a:pPr>
            <a:r>
              <a:rPr lang="en-US" sz="2000" dirty="0" err="1" smtClean="0"/>
              <a:t>JavaFX</a:t>
            </a:r>
            <a:r>
              <a:rPr lang="en-US" sz="2000" dirty="0" smtClean="0"/>
              <a:t> 3D to the Rescue?</a:t>
            </a:r>
          </a:p>
          <a:p>
            <a:pPr marL="0" indent="0">
              <a:buNone/>
            </a:pPr>
            <a:r>
              <a:rPr lang="en-US" sz="2000" dirty="0" smtClean="0"/>
              <a:t>Maybe… but there are some things lacking in the base </a:t>
            </a:r>
            <a:r>
              <a:rPr lang="en-US" sz="2000" dirty="0" err="1" smtClean="0"/>
              <a:t>JavaFX</a:t>
            </a:r>
            <a:r>
              <a:rPr lang="en-US" sz="2000" dirty="0" smtClean="0"/>
              <a:t> 3D packages that are needed for basic Space Based 3D modeling.</a:t>
            </a:r>
          </a:p>
          <a:p>
            <a:pPr marL="0" indent="0">
              <a:buNone/>
            </a:pPr>
            <a:endParaRPr lang="en-US" sz="2000" dirty="0" smtClean="0"/>
          </a:p>
          <a:p>
            <a:pPr marL="0" indent="0">
              <a:buNone/>
            </a:pPr>
            <a:endParaRPr lang="en-US" sz="2000" dirty="0" smtClean="0"/>
          </a:p>
          <a:p>
            <a:pPr marL="0" indent="0">
              <a:buNone/>
            </a:pPr>
            <a:r>
              <a:rPr lang="en-US" sz="3200" dirty="0" smtClean="0"/>
              <a:t>Is there no hope?  </a:t>
            </a:r>
            <a:endParaRPr lang="en-US" sz="2000" dirty="0"/>
          </a:p>
        </p:txBody>
      </p:sp>
    </p:spTree>
    <p:extLst>
      <p:ext uri="{BB962C8B-B14F-4D97-AF65-F5344CB8AC3E}">
        <p14:creationId xmlns:p14="http://schemas.microsoft.com/office/powerpoint/2010/main" val="297943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6091"/>
            <a:ext cx="7924800" cy="1143000"/>
          </a:xfrm>
        </p:spPr>
        <p:txBody>
          <a:bodyPr/>
          <a:lstStyle/>
          <a:p>
            <a:r>
              <a:rPr lang="en-US" dirty="0" smtClean="0">
                <a:ea typeface="ＭＳ Ｐゴシック" pitchFamily="32" charset="-128"/>
              </a:rPr>
              <a:t>F(X)</a:t>
            </a:r>
            <a:r>
              <a:rPr lang="en-US" dirty="0" err="1" smtClean="0">
                <a:ea typeface="ＭＳ Ｐゴシック" pitchFamily="32" charset="-128"/>
              </a:rPr>
              <a:t>yz</a:t>
            </a:r>
            <a:r>
              <a:rPr lang="en-US" dirty="0" smtClean="0">
                <a:ea typeface="ＭＳ Ｐゴシック" pitchFamily="32" charset="-128"/>
              </a:rPr>
              <a:t> Co Founder – Jason </a:t>
            </a:r>
            <a:r>
              <a:rPr lang="en-US" dirty="0" err="1" smtClean="0">
                <a:ea typeface="ＭＳ Ｐゴシック" pitchFamily="32" charset="-128"/>
              </a:rPr>
              <a:t>POllastrini</a:t>
            </a:r>
            <a:endParaRPr lang="en-US" dirty="0"/>
          </a:p>
        </p:txBody>
      </p:sp>
      <p:sp>
        <p:nvSpPr>
          <p:cNvPr id="7" name="Rectangle 6"/>
          <p:cNvSpPr/>
          <p:nvPr/>
        </p:nvSpPr>
        <p:spPr>
          <a:xfrm>
            <a:off x="3921369" y="3976807"/>
            <a:ext cx="4765431" cy="2000548"/>
          </a:xfrm>
          <a:prstGeom prst="rect">
            <a:avLst/>
          </a:prstGeom>
        </p:spPr>
        <p:txBody>
          <a:bodyPr wrap="square">
            <a:spAutoFit/>
          </a:bodyPr>
          <a:lstStyle/>
          <a:p>
            <a:pPr>
              <a:spcBef>
                <a:spcPts val="1200"/>
              </a:spcBef>
            </a:pPr>
            <a:r>
              <a:rPr lang="en-US" b="1" dirty="0" smtClean="0"/>
              <a:t>Open Source Contributions:</a:t>
            </a:r>
          </a:p>
          <a:p>
            <a:pPr marL="285750" indent="-285750">
              <a:spcBef>
                <a:spcPts val="1200"/>
              </a:spcBef>
              <a:buFont typeface="Arial" panose="020B0604020202020204" pitchFamily="34" charset="0"/>
              <a:buChar char="•"/>
            </a:pPr>
            <a:r>
              <a:rPr lang="en-US" sz="1600" b="1" dirty="0" err="1" smtClean="0"/>
              <a:t>DataFX</a:t>
            </a:r>
            <a:endParaRPr lang="en-US" sz="1600" b="1" dirty="0" smtClean="0"/>
          </a:p>
          <a:p>
            <a:pPr marL="285750" indent="-285750">
              <a:spcBef>
                <a:spcPts val="1200"/>
              </a:spcBef>
              <a:buFont typeface="Arial" panose="020B0604020202020204" pitchFamily="34" charset="0"/>
              <a:buChar char="•"/>
            </a:pPr>
            <a:r>
              <a:rPr lang="en-US" sz="1600" b="1" dirty="0" smtClean="0"/>
              <a:t>F(X)</a:t>
            </a:r>
            <a:r>
              <a:rPr lang="en-US" sz="1600" b="1" dirty="0" err="1" smtClean="0"/>
              <a:t>yz</a:t>
            </a:r>
            <a:endParaRPr lang="en-US" sz="1600" b="1" dirty="0" smtClean="0"/>
          </a:p>
          <a:p>
            <a:pPr marL="285750" indent="-285750">
              <a:spcBef>
                <a:spcPts val="1200"/>
              </a:spcBef>
              <a:buFont typeface="Arial" panose="020B0604020202020204" pitchFamily="34" charset="0"/>
              <a:buChar char="•"/>
            </a:pPr>
            <a:r>
              <a:rPr lang="en-US" sz="1600" b="1" dirty="0" err="1" smtClean="0"/>
              <a:t>VLCFXMediaPlayer</a:t>
            </a:r>
            <a:endParaRPr lang="en-US" sz="1600" b="1" dirty="0" smtClean="0"/>
          </a:p>
          <a:p>
            <a:pPr marL="285750" indent="-285750">
              <a:spcBef>
                <a:spcPts val="1200"/>
              </a:spcBef>
              <a:buFont typeface="Arial" panose="020B0604020202020204" pitchFamily="34" charset="0"/>
              <a:buChar char="•"/>
            </a:pPr>
            <a:r>
              <a:rPr lang="en-US" sz="1600" b="1" dirty="0" err="1" smtClean="0"/>
              <a:t>MapGenerator</a:t>
            </a:r>
            <a:r>
              <a:rPr lang="en-US" sz="1600" b="1" dirty="0" smtClean="0"/>
              <a:t> </a:t>
            </a:r>
            <a:endParaRPr lang="en-US" sz="1600" dirty="0" smtClean="0"/>
          </a:p>
        </p:txBody>
      </p:sp>
      <p:sp>
        <p:nvSpPr>
          <p:cNvPr id="9" name="TextBox 8"/>
          <p:cNvSpPr txBox="1"/>
          <p:nvPr/>
        </p:nvSpPr>
        <p:spPr>
          <a:xfrm>
            <a:off x="3200400" y="1371600"/>
            <a:ext cx="5257800" cy="1323439"/>
          </a:xfrm>
          <a:prstGeom prst="rect">
            <a:avLst/>
          </a:prstGeom>
          <a:noFill/>
        </p:spPr>
        <p:txBody>
          <a:bodyPr wrap="square" rtlCol="0">
            <a:spAutoFit/>
          </a:bodyPr>
          <a:lstStyle/>
          <a:p>
            <a:pPr>
              <a:spcBef>
                <a:spcPts val="1200"/>
              </a:spcBef>
            </a:pPr>
            <a:r>
              <a:rPr lang="en-US" b="1" dirty="0"/>
              <a:t>Who Am I </a:t>
            </a:r>
            <a:r>
              <a:rPr lang="en-US" b="1" dirty="0" smtClean="0"/>
              <a:t>– </a:t>
            </a:r>
            <a:r>
              <a:rPr lang="en-US" dirty="0" smtClean="0"/>
              <a:t>3D Enthusiast – Co-Founder of F(X)</a:t>
            </a:r>
            <a:r>
              <a:rPr lang="en-US" dirty="0" err="1" smtClean="0"/>
              <a:t>yz</a:t>
            </a:r>
            <a:endParaRPr lang="en-US" dirty="0"/>
          </a:p>
          <a:p>
            <a:pPr>
              <a:spcBef>
                <a:spcPts val="1200"/>
              </a:spcBef>
            </a:pPr>
            <a:r>
              <a:rPr lang="en-US" i="1" dirty="0" smtClean="0"/>
              <a:t>…Construction </a:t>
            </a:r>
            <a:r>
              <a:rPr lang="en-US" i="1" dirty="0"/>
              <a:t>Services Professional by </a:t>
            </a:r>
            <a:r>
              <a:rPr lang="en-US" i="1" dirty="0" smtClean="0"/>
              <a:t>day </a:t>
            </a:r>
          </a:p>
          <a:p>
            <a:pPr>
              <a:spcBef>
                <a:spcPts val="1200"/>
              </a:spcBef>
            </a:pPr>
            <a:r>
              <a:rPr lang="en-US" sz="2400" dirty="0" smtClean="0">
                <a:solidFill>
                  <a:srgbClr val="C00000"/>
                </a:solidFill>
              </a:rPr>
              <a:t>Software </a:t>
            </a:r>
            <a:r>
              <a:rPr lang="en-US" sz="2400" dirty="0">
                <a:solidFill>
                  <a:srgbClr val="C00000"/>
                </a:solidFill>
              </a:rPr>
              <a:t>Developer by night...</a:t>
            </a:r>
            <a:r>
              <a:rPr lang="en-US" dirty="0">
                <a:solidFill>
                  <a:srgbClr val="C00000"/>
                </a:solidFill>
              </a:rPr>
              <a:t> </a:t>
            </a:r>
            <a:endParaRPr lang="en-US" dirty="0" smtClean="0">
              <a:solidFill>
                <a:srgbClr val="C00000"/>
              </a:solidFill>
            </a:endParaRPr>
          </a:p>
        </p:txBody>
      </p:sp>
      <p:sp>
        <p:nvSpPr>
          <p:cNvPr id="10" name="TextBox 9"/>
          <p:cNvSpPr txBox="1"/>
          <p:nvPr/>
        </p:nvSpPr>
        <p:spPr>
          <a:xfrm>
            <a:off x="407453" y="3976807"/>
            <a:ext cx="3478747" cy="1477328"/>
          </a:xfrm>
          <a:prstGeom prst="rect">
            <a:avLst/>
          </a:prstGeom>
          <a:noFill/>
        </p:spPr>
        <p:txBody>
          <a:bodyPr wrap="square" rtlCol="0">
            <a:spAutoFit/>
          </a:bodyPr>
          <a:lstStyle/>
          <a:p>
            <a:pPr marL="0" lvl="1"/>
            <a:r>
              <a:rPr lang="en-US" b="1" dirty="0" smtClean="0"/>
              <a:t>Find Me: </a:t>
            </a:r>
          </a:p>
          <a:p>
            <a:pPr marL="457200" lvl="2"/>
            <a:r>
              <a:rPr lang="en-US" dirty="0" smtClean="0">
                <a:hlinkClick r:id="rId3"/>
              </a:rPr>
              <a:t>https://twitter.com/jdub1581</a:t>
            </a:r>
            <a:endParaRPr lang="en-US" dirty="0" smtClean="0"/>
          </a:p>
          <a:p>
            <a:pPr marL="457200" lvl="2"/>
            <a:r>
              <a:rPr lang="en-US" dirty="0" smtClean="0">
                <a:hlinkClick r:id="rId4"/>
              </a:rPr>
              <a:t>https</a:t>
            </a:r>
            <a:r>
              <a:rPr lang="en-US" dirty="0">
                <a:hlinkClick r:id="rId4"/>
              </a:rPr>
              <a:t>://</a:t>
            </a:r>
            <a:r>
              <a:rPr lang="en-US" dirty="0" smtClean="0">
                <a:hlinkClick r:id="rId4"/>
              </a:rPr>
              <a:t>github.com/jdub1581</a:t>
            </a:r>
            <a:endParaRPr lang="en-US" dirty="0" smtClean="0"/>
          </a:p>
          <a:p>
            <a:pPr marL="457200" lvl="2"/>
            <a:r>
              <a:rPr lang="en-US" dirty="0" smtClean="0">
                <a:hlinkClick r:id="rId5"/>
              </a:rPr>
              <a:t>https</a:t>
            </a:r>
            <a:r>
              <a:rPr lang="en-US" dirty="0">
                <a:hlinkClick r:id="rId5"/>
              </a:rPr>
              <a:t>://</a:t>
            </a:r>
            <a:r>
              <a:rPr lang="en-US" dirty="0" smtClean="0">
                <a:hlinkClick r:id="rId5"/>
              </a:rPr>
              <a:t>bitbucket.org/jdub158</a:t>
            </a:r>
            <a:endParaRPr lang="en-US" dirty="0" smtClean="0"/>
          </a:p>
          <a:p>
            <a:pPr marL="457200" lvl="2"/>
            <a:r>
              <a:rPr lang="en-US" dirty="0" smtClean="0">
                <a:hlinkClick r:id="rId6"/>
              </a:rPr>
              <a:t>http</a:t>
            </a:r>
            <a:r>
              <a:rPr lang="en-US" dirty="0">
                <a:hlinkClick r:id="rId6"/>
              </a:rPr>
              <a:t>://birdasaur.github.io/FXyz</a:t>
            </a:r>
            <a:r>
              <a:rPr lang="en-US" dirty="0" smtClean="0">
                <a:hlinkClick r:id="rId6"/>
              </a:rPr>
              <a:t>/</a:t>
            </a:r>
            <a:endParaRPr lang="en-US" dirty="0" smtClean="0"/>
          </a:p>
        </p:txBody>
      </p:sp>
      <p:pic>
        <p:nvPicPr>
          <p:cNvPr id="1026" name="Picture 2" descr="C:\Users\SPhillips\Desktop\Polaris\Media\JavaOne\2014\JavaFX3D - AdvancedApplications\aboutm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453" y="1503691"/>
            <a:ext cx="2663993" cy="21383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6600" y="1828388"/>
            <a:ext cx="1524000" cy="132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52800" y="2819400"/>
            <a:ext cx="5181600" cy="1200329"/>
          </a:xfrm>
          <a:prstGeom prst="rect">
            <a:avLst/>
          </a:prstGeom>
          <a:noFill/>
        </p:spPr>
        <p:txBody>
          <a:bodyPr wrap="square" rtlCol="0">
            <a:spAutoFit/>
          </a:bodyPr>
          <a:lstStyle/>
          <a:p>
            <a:r>
              <a:rPr lang="en-US" dirty="0"/>
              <a:t>Avid 3D visualizations, UI, and </a:t>
            </a:r>
            <a:r>
              <a:rPr lang="en-US" dirty="0" smtClean="0"/>
              <a:t>Game </a:t>
            </a:r>
          </a:p>
          <a:p>
            <a:r>
              <a:rPr lang="en-US" dirty="0" smtClean="0"/>
              <a:t>Engine </a:t>
            </a:r>
            <a:r>
              <a:rPr lang="en-US" dirty="0"/>
              <a:t>enthusiast/developer, </a:t>
            </a:r>
            <a:r>
              <a:rPr lang="en-US" dirty="0" smtClean="0"/>
              <a:t>focused </a:t>
            </a:r>
            <a:r>
              <a:rPr lang="en-US" dirty="0"/>
              <a:t>on incorporating such concepts into a pure </a:t>
            </a:r>
            <a:r>
              <a:rPr lang="en-US" dirty="0" err="1"/>
              <a:t>JavaFX</a:t>
            </a:r>
            <a:r>
              <a:rPr lang="en-US" dirty="0"/>
              <a:t> framework. </a:t>
            </a:r>
            <a:endParaRPr lang="en-US" b="1" dirty="0"/>
          </a:p>
          <a:p>
            <a:endParaRPr lang="en-US" dirty="0"/>
          </a:p>
        </p:txBody>
      </p:sp>
    </p:spTree>
    <p:extLst>
      <p:ext uri="{BB962C8B-B14F-4D97-AF65-F5344CB8AC3E}">
        <p14:creationId xmlns:p14="http://schemas.microsoft.com/office/powerpoint/2010/main" val="804898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F(X)</a:t>
            </a:r>
            <a:r>
              <a:rPr lang="en-US" i="1" dirty="0" err="1" smtClean="0">
                <a:latin typeface="+mn-lt"/>
              </a:rPr>
              <a:t>yz</a:t>
            </a:r>
            <a:r>
              <a:rPr lang="en-US" i="1" dirty="0" smtClean="0">
                <a:latin typeface="+mn-lt"/>
              </a:rPr>
              <a:t> – Free Pure </a:t>
            </a:r>
            <a:r>
              <a:rPr lang="en-US" i="1" dirty="0" err="1" smtClean="0">
                <a:latin typeface="+mn-lt"/>
              </a:rPr>
              <a:t>JavaFX</a:t>
            </a:r>
            <a:r>
              <a:rPr lang="en-US" i="1" dirty="0" smtClean="0">
                <a:latin typeface="+mn-lt"/>
              </a:rPr>
              <a:t> 3D Library</a:t>
            </a:r>
            <a:r>
              <a:rPr lang="en-US" dirty="0" smtClean="0"/>
              <a:t/>
            </a:r>
            <a:br>
              <a:rPr lang="en-US" dirty="0" smtClean="0"/>
            </a:br>
            <a:endParaRPr lang="en-US" dirty="0"/>
          </a:p>
        </p:txBody>
      </p:sp>
      <p:sp>
        <p:nvSpPr>
          <p:cNvPr id="19" name="Content Placeholder 7"/>
          <p:cNvSpPr txBox="1">
            <a:spLocks/>
          </p:cNvSpPr>
          <p:nvPr/>
        </p:nvSpPr>
        <p:spPr>
          <a:xfrm>
            <a:off x="716484" y="1371600"/>
            <a:ext cx="7284516" cy="3962400"/>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None/>
            </a:pPr>
            <a:r>
              <a:rPr lang="en-US" sz="1800" dirty="0"/>
              <a:t>F(X)</a:t>
            </a:r>
            <a:r>
              <a:rPr lang="en-US" sz="1800" dirty="0" err="1"/>
              <a:t>yz</a:t>
            </a:r>
            <a:r>
              <a:rPr lang="en-US" sz="1800" dirty="0"/>
              <a:t> is a new </a:t>
            </a:r>
            <a:r>
              <a:rPr lang="en-US" sz="1800" dirty="0" err="1"/>
              <a:t>JavaFX</a:t>
            </a:r>
            <a:r>
              <a:rPr lang="en-US" sz="1800" dirty="0"/>
              <a:t> 3D library that provides additional primitives, composite </a:t>
            </a:r>
            <a:r>
              <a:rPr lang="en-US" sz="1800" dirty="0" smtClean="0"/>
              <a:t>objects, controls </a:t>
            </a:r>
            <a:r>
              <a:rPr lang="en-US" sz="1800" dirty="0"/>
              <a:t>and data visualizations that the base </a:t>
            </a:r>
            <a:r>
              <a:rPr lang="en-US" sz="1800" dirty="0" err="1"/>
              <a:t>JavaFX</a:t>
            </a:r>
            <a:r>
              <a:rPr lang="en-US" sz="1800" dirty="0"/>
              <a:t> 8 3D packages do not </a:t>
            </a:r>
            <a:r>
              <a:rPr lang="en-US" sz="1800" dirty="0" smtClean="0"/>
              <a:t>have:</a:t>
            </a:r>
            <a:endParaRPr lang="en-US" sz="1800" dirty="0"/>
          </a:p>
          <a:p>
            <a:r>
              <a:rPr lang="en-US" sz="1800" dirty="0" smtClean="0"/>
              <a:t>Billboards</a:t>
            </a:r>
            <a:endParaRPr lang="en-US" sz="1800" dirty="0"/>
          </a:p>
          <a:p>
            <a:r>
              <a:rPr lang="en-US" sz="1800" dirty="0" smtClean="0"/>
              <a:t>Skybox</a:t>
            </a:r>
            <a:endParaRPr lang="en-US" sz="1800" dirty="0"/>
          </a:p>
          <a:p>
            <a:r>
              <a:rPr lang="en-US" sz="1800" dirty="0" smtClean="0"/>
              <a:t>PolyLine3D</a:t>
            </a:r>
          </a:p>
          <a:p>
            <a:r>
              <a:rPr lang="en-US" sz="1800" dirty="0" smtClean="0"/>
              <a:t>Surface, Scatter and Histogram Plots</a:t>
            </a:r>
          </a:p>
          <a:p>
            <a:r>
              <a:rPr lang="en-US" sz="1800" dirty="0" smtClean="0"/>
              <a:t>Camera Control Classes and more</a:t>
            </a:r>
          </a:p>
          <a:p>
            <a:pPr marL="0" indent="0">
              <a:buNone/>
            </a:pPr>
            <a:endParaRPr lang="en-US" sz="1800" dirty="0" smtClean="0"/>
          </a:p>
          <a:p>
            <a:pPr marL="0" indent="0">
              <a:buNone/>
            </a:pPr>
            <a:r>
              <a:rPr lang="en-US" sz="1800" dirty="0" smtClean="0"/>
              <a:t>Open Source… Oh Snap. </a:t>
            </a:r>
            <a:r>
              <a:rPr lang="en-US" sz="1800" dirty="0" smtClean="0">
                <a:hlinkClick r:id="rId3"/>
              </a:rPr>
              <a:t>http</a:t>
            </a:r>
            <a:r>
              <a:rPr lang="en-US" sz="1800" dirty="0">
                <a:hlinkClick r:id="rId3"/>
              </a:rPr>
              <a:t>://birdasaur.github.io/FXyz</a:t>
            </a:r>
            <a:r>
              <a:rPr lang="en-US" sz="1800" dirty="0" smtClean="0">
                <a:hlinkClick r:id="rId3"/>
              </a:rPr>
              <a:t>/</a:t>
            </a:r>
            <a:endParaRPr lang="en-US" sz="1800" dirty="0" smtClean="0"/>
          </a:p>
          <a:p>
            <a:pPr marL="0" indent="0">
              <a:buNone/>
            </a:pPr>
            <a:endParaRPr lang="en-US" sz="1800" dirty="0" smtClean="0"/>
          </a:p>
          <a:p>
            <a:pPr marL="0" indent="0">
              <a:buFont typeface="Arial" pitchFamily="34" charset="0"/>
              <a:buNone/>
            </a:pPr>
            <a:endParaRPr lang="en-US" sz="18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9329" y="2356778"/>
            <a:ext cx="2666471" cy="2215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29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541895"/>
            <a:ext cx="2858331" cy="1905554"/>
          </a:xfrm>
          <a:prstGeom prst="rect">
            <a:avLst/>
          </a:prstGeom>
        </p:spPr>
      </p:pic>
      <p:sp>
        <p:nvSpPr>
          <p:cNvPr id="2" name="Title 1"/>
          <p:cNvSpPr>
            <a:spLocks noGrp="1"/>
          </p:cNvSpPr>
          <p:nvPr>
            <p:ph type="title"/>
          </p:nvPr>
        </p:nvSpPr>
        <p:spPr>
          <a:xfrm>
            <a:off x="609600" y="156091"/>
            <a:ext cx="7924800" cy="1143000"/>
          </a:xfrm>
        </p:spPr>
        <p:txBody>
          <a:bodyPr/>
          <a:lstStyle/>
          <a:p>
            <a:r>
              <a:rPr lang="en-US" dirty="0" smtClean="0">
                <a:ea typeface="ＭＳ Ｐゴシック" pitchFamily="32" charset="-128"/>
              </a:rPr>
              <a:t>JOSÉ PEREDA</a:t>
            </a:r>
            <a:endParaRPr lang="en-US" dirty="0"/>
          </a:p>
        </p:txBody>
      </p:sp>
      <p:sp>
        <p:nvSpPr>
          <p:cNvPr id="9" name="TextBox 8"/>
          <p:cNvSpPr txBox="1"/>
          <p:nvPr/>
        </p:nvSpPr>
        <p:spPr>
          <a:xfrm>
            <a:off x="1143000" y="1425281"/>
            <a:ext cx="6476999" cy="2092881"/>
          </a:xfrm>
          <a:prstGeom prst="rect">
            <a:avLst/>
          </a:prstGeom>
          <a:noFill/>
        </p:spPr>
        <p:txBody>
          <a:bodyPr wrap="square" rtlCol="0">
            <a:spAutoFit/>
          </a:bodyPr>
          <a:lstStyle/>
          <a:p>
            <a:pPr>
              <a:spcBef>
                <a:spcPts val="1200"/>
              </a:spcBef>
            </a:pPr>
            <a:r>
              <a:rPr lang="en-US" b="1" dirty="0"/>
              <a:t>Who Am I </a:t>
            </a:r>
            <a:r>
              <a:rPr lang="en-US" b="1" dirty="0" smtClean="0"/>
              <a:t>– </a:t>
            </a:r>
          </a:p>
          <a:p>
            <a:pPr>
              <a:spcBef>
                <a:spcPts val="1200"/>
              </a:spcBef>
            </a:pPr>
            <a:r>
              <a:rPr lang="en-US" dirty="0" smtClean="0"/>
              <a:t>Dr. Industrial Engineer in Structures </a:t>
            </a:r>
          </a:p>
          <a:p>
            <a:pPr>
              <a:spcBef>
                <a:spcPts val="1200"/>
              </a:spcBef>
            </a:pPr>
            <a:r>
              <a:rPr lang="en-US" dirty="0" smtClean="0"/>
              <a:t>Assistant at the University of Valladolid, Spain</a:t>
            </a:r>
          </a:p>
          <a:p>
            <a:pPr>
              <a:spcBef>
                <a:spcPts val="1200"/>
              </a:spcBef>
            </a:pPr>
            <a:r>
              <a:rPr lang="en-US" dirty="0" smtClean="0"/>
              <a:t>Passionate about JavaFX</a:t>
            </a:r>
          </a:p>
          <a:p>
            <a:pPr>
              <a:spcBef>
                <a:spcPts val="1200"/>
              </a:spcBef>
            </a:pPr>
            <a:r>
              <a:rPr lang="en-US" dirty="0" smtClean="0"/>
              <a:t>Blog, OSS, commercial projects, book, articles</a:t>
            </a:r>
          </a:p>
        </p:txBody>
      </p:sp>
      <p:sp>
        <p:nvSpPr>
          <p:cNvPr id="10" name="TextBox 9"/>
          <p:cNvSpPr txBox="1"/>
          <p:nvPr/>
        </p:nvSpPr>
        <p:spPr>
          <a:xfrm>
            <a:off x="1905000" y="3644352"/>
            <a:ext cx="5638800" cy="1477328"/>
          </a:xfrm>
          <a:prstGeom prst="rect">
            <a:avLst/>
          </a:prstGeom>
          <a:noFill/>
        </p:spPr>
        <p:txBody>
          <a:bodyPr wrap="square" rtlCol="0">
            <a:spAutoFit/>
          </a:bodyPr>
          <a:lstStyle/>
          <a:p>
            <a:pPr marL="0" lvl="1"/>
            <a:r>
              <a:rPr lang="en-US" b="1" dirty="0" smtClean="0"/>
              <a:t>Find Me: </a:t>
            </a:r>
          </a:p>
          <a:p>
            <a:pPr marL="457200" lvl="2"/>
            <a:r>
              <a:rPr lang="en-US" dirty="0" smtClean="0"/>
              <a:t>http://jperedadnr.blogspot.com</a:t>
            </a:r>
          </a:p>
          <a:p>
            <a:pPr marL="457200" lvl="2"/>
            <a:r>
              <a:rPr lang="en-US" dirty="0" smtClean="0">
                <a:hlinkClick r:id="rId4"/>
              </a:rPr>
              <a:t>@</a:t>
            </a:r>
            <a:r>
              <a:rPr lang="en-US" dirty="0" err="1" smtClean="0">
                <a:hlinkClick r:id="rId4"/>
              </a:rPr>
              <a:t>JPeredaDnr</a:t>
            </a:r>
            <a:endParaRPr lang="en-US" dirty="0" smtClean="0">
              <a:hlinkClick r:id="rId4"/>
            </a:endParaRPr>
          </a:p>
          <a:p>
            <a:pPr marL="457200" lvl="2"/>
            <a:r>
              <a:rPr lang="en-US" dirty="0">
                <a:hlinkClick r:id="rId4"/>
              </a:rPr>
              <a:t>https://</a:t>
            </a:r>
            <a:r>
              <a:rPr lang="en-US" dirty="0" smtClean="0">
                <a:hlinkClick r:id="rId4"/>
              </a:rPr>
              <a:t>github.com/jperedadnr</a:t>
            </a:r>
          </a:p>
          <a:p>
            <a:pPr marL="457200" lvl="2"/>
            <a:r>
              <a:rPr lang="en-US" dirty="0">
                <a:hlinkClick r:id="rId4"/>
              </a:rPr>
              <a:t>http://www.apress.com/9781430264606</a:t>
            </a:r>
            <a:endParaRPr lang="en-US" dirty="0" smtClean="0">
              <a:hlinkClick r:id="rId4"/>
            </a:endParaRPr>
          </a:p>
        </p:txBody>
      </p:sp>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3324" y="3085438"/>
            <a:ext cx="1933349" cy="2407920"/>
          </a:xfrm>
          <a:prstGeom prst="rect">
            <a:avLst/>
          </a:prstGeom>
        </p:spPr>
      </p:pic>
    </p:spTree>
    <p:extLst>
      <p:ext uri="{BB962C8B-B14F-4D97-AF65-F5344CB8AC3E}">
        <p14:creationId xmlns:p14="http://schemas.microsoft.com/office/powerpoint/2010/main" val="418632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6091"/>
            <a:ext cx="7924800" cy="1143000"/>
          </a:xfrm>
        </p:spPr>
        <p:txBody>
          <a:bodyPr/>
          <a:lstStyle/>
          <a:p>
            <a:r>
              <a:rPr lang="en-US" dirty="0" smtClean="0">
                <a:ea typeface="ＭＳ Ｐゴシック" pitchFamily="32" charset="-128"/>
              </a:rPr>
              <a:t>Topics</a:t>
            </a:r>
            <a:endParaRPr lang="en-US" dirty="0"/>
          </a:p>
        </p:txBody>
      </p:sp>
      <p:sp>
        <p:nvSpPr>
          <p:cNvPr id="9" name="TextBox 8"/>
          <p:cNvSpPr txBox="1"/>
          <p:nvPr/>
        </p:nvSpPr>
        <p:spPr>
          <a:xfrm>
            <a:off x="1143000" y="1371600"/>
            <a:ext cx="6476999" cy="1661993"/>
          </a:xfrm>
          <a:prstGeom prst="rect">
            <a:avLst/>
          </a:prstGeom>
          <a:noFill/>
        </p:spPr>
        <p:txBody>
          <a:bodyPr wrap="square" rtlCol="0">
            <a:spAutoFit/>
          </a:bodyPr>
          <a:lstStyle/>
          <a:p>
            <a:pPr>
              <a:spcBef>
                <a:spcPts val="1200"/>
              </a:spcBef>
            </a:pPr>
            <a:r>
              <a:rPr lang="en-US" b="1" dirty="0" smtClean="0"/>
              <a:t>My topics:</a:t>
            </a:r>
          </a:p>
          <a:p>
            <a:pPr>
              <a:spcBef>
                <a:spcPts val="1200"/>
              </a:spcBef>
            </a:pPr>
            <a:r>
              <a:rPr lang="en-US" b="1" dirty="0" smtClean="0"/>
              <a:t>-Rubik’s Cube: Learning JavaFX 3D through Gaming</a:t>
            </a:r>
          </a:p>
          <a:p>
            <a:pPr>
              <a:spcBef>
                <a:spcPts val="1200"/>
              </a:spcBef>
            </a:pPr>
            <a:r>
              <a:rPr lang="en-US" b="1" dirty="0" smtClean="0"/>
              <a:t>-Leap Motion v2: Getting your hands into the scene</a:t>
            </a:r>
          </a:p>
          <a:p>
            <a:pPr>
              <a:spcBef>
                <a:spcPts val="1200"/>
              </a:spcBef>
            </a:pPr>
            <a:r>
              <a:rPr lang="en-US" b="1" dirty="0" smtClean="0"/>
              <a:t>-</a:t>
            </a:r>
            <a:r>
              <a:rPr lang="en-US" b="1" dirty="0" err="1" smtClean="0"/>
              <a:t>Arquitectural</a:t>
            </a:r>
            <a:r>
              <a:rPr lang="en-US" b="1" dirty="0" smtClean="0"/>
              <a:t> 3D models: Taking rendering to the next level</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86200"/>
            <a:ext cx="2014196" cy="1600200"/>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1" y="3886200"/>
            <a:ext cx="2114590" cy="1873937"/>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4114800"/>
            <a:ext cx="2177157" cy="1524231"/>
          </a:xfrm>
          <a:prstGeom prst="rect">
            <a:avLst/>
          </a:prstGeom>
        </p:spPr>
      </p:pic>
    </p:spTree>
    <p:extLst>
      <p:ext uri="{BB962C8B-B14F-4D97-AF65-F5344CB8AC3E}">
        <p14:creationId xmlns:p14="http://schemas.microsoft.com/office/powerpoint/2010/main" val="876765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6091"/>
            <a:ext cx="7924800" cy="1143000"/>
          </a:xfrm>
        </p:spPr>
        <p:txBody>
          <a:bodyPr/>
          <a:lstStyle/>
          <a:p>
            <a:r>
              <a:rPr lang="en-US" b="1" dirty="0"/>
              <a:t>Rubik’s Cube: Learning JavaFX 3D through Gaming</a:t>
            </a:r>
            <a:endParaRPr lang="en-US" dirty="0"/>
          </a:p>
        </p:txBody>
      </p:sp>
      <p:sp>
        <p:nvSpPr>
          <p:cNvPr id="9" name="TextBox 8"/>
          <p:cNvSpPr txBox="1"/>
          <p:nvPr/>
        </p:nvSpPr>
        <p:spPr>
          <a:xfrm>
            <a:off x="1143000" y="1371600"/>
            <a:ext cx="6476999" cy="3385542"/>
          </a:xfrm>
          <a:prstGeom prst="rect">
            <a:avLst/>
          </a:prstGeom>
          <a:noFill/>
        </p:spPr>
        <p:txBody>
          <a:bodyPr wrap="square" rtlCol="0">
            <a:spAutoFit/>
          </a:bodyPr>
          <a:lstStyle/>
          <a:p>
            <a:pPr>
              <a:spcBef>
                <a:spcPts val="1200"/>
              </a:spcBef>
            </a:pPr>
            <a:r>
              <a:rPr lang="en-US" b="1" dirty="0" smtClean="0"/>
              <a:t>What you learn:</a:t>
            </a:r>
          </a:p>
          <a:p>
            <a:pPr>
              <a:spcBef>
                <a:spcPts val="1200"/>
              </a:spcBef>
            </a:pPr>
            <a:r>
              <a:rPr lang="en-US" b="1" dirty="0" smtClean="0"/>
              <a:t>-JavaFX 3D API. What’s in it, what’s not</a:t>
            </a:r>
          </a:p>
          <a:p>
            <a:pPr>
              <a:spcBef>
                <a:spcPts val="1200"/>
              </a:spcBef>
            </a:pPr>
            <a:r>
              <a:rPr lang="en-US" b="1" dirty="0" smtClean="0"/>
              <a:t>-Importing 3D models with </a:t>
            </a:r>
            <a:r>
              <a:rPr lang="en-US" dirty="0" smtClean="0">
                <a:latin typeface="Arial Narrow MT Std" panose="020B0606020202030204" pitchFamily="34" charset="0"/>
                <a:cs typeface="Andalus" panose="02020603050405020304" pitchFamily="18" charset="-78"/>
              </a:rPr>
              <a:t>3DViewer</a:t>
            </a:r>
            <a:r>
              <a:rPr lang="en-US" b="1" dirty="0" smtClean="0"/>
              <a:t> from </a:t>
            </a:r>
            <a:r>
              <a:rPr lang="en-US" b="1" dirty="0" err="1" smtClean="0"/>
              <a:t>OpenJFX</a:t>
            </a:r>
            <a:endParaRPr lang="en-US" b="1" dirty="0" smtClean="0"/>
          </a:p>
          <a:p>
            <a:pPr>
              <a:spcBef>
                <a:spcPts val="1200"/>
              </a:spcBef>
            </a:pPr>
            <a:r>
              <a:rPr lang="en-US" b="1" dirty="0" smtClean="0"/>
              <a:t>-Math behind the model to handle rotations of selected meshes</a:t>
            </a:r>
          </a:p>
          <a:p>
            <a:pPr>
              <a:spcBef>
                <a:spcPts val="1200"/>
              </a:spcBef>
            </a:pPr>
            <a:r>
              <a:rPr lang="en-US" b="1" dirty="0" smtClean="0"/>
              <a:t>-Discussing transforms: add (append) or prepend?</a:t>
            </a:r>
          </a:p>
          <a:p>
            <a:pPr>
              <a:spcBef>
                <a:spcPts val="1200"/>
              </a:spcBef>
            </a:pPr>
            <a:endParaRPr lang="en-US" b="1" dirty="0"/>
          </a:p>
          <a:p>
            <a:pPr>
              <a:spcBef>
                <a:spcPts val="1200"/>
              </a:spcBef>
            </a:pPr>
            <a:endParaRPr lang="en-US" b="1" dirty="0" smtClean="0"/>
          </a:p>
          <a:p>
            <a:pPr>
              <a:spcBef>
                <a:spcPts val="1200"/>
              </a:spcBef>
            </a:pPr>
            <a:r>
              <a:rPr lang="en-US" b="1" dirty="0" smtClean="0"/>
              <a:t>DEMO TIME</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5978" y="381000"/>
            <a:ext cx="2014196" cy="1600200"/>
          </a:xfrm>
          <a:prstGeom prst="rect">
            <a:avLst/>
          </a:prstGeom>
        </p:spPr>
      </p:pic>
      <p:sp>
        <p:nvSpPr>
          <p:cNvPr id="3" name="CuadroTexto 2"/>
          <p:cNvSpPr txBox="1"/>
          <p:nvPr/>
        </p:nvSpPr>
        <p:spPr>
          <a:xfrm>
            <a:off x="609600" y="5562600"/>
            <a:ext cx="7612918" cy="1200329"/>
          </a:xfrm>
          <a:prstGeom prst="rect">
            <a:avLst/>
          </a:prstGeom>
          <a:noFill/>
        </p:spPr>
        <p:txBody>
          <a:bodyPr wrap="none" rtlCol="0">
            <a:spAutoFit/>
          </a:bodyPr>
          <a:lstStyle/>
          <a:p>
            <a:endParaRPr lang="es-ES" dirty="0" smtClean="0"/>
          </a:p>
          <a:p>
            <a:r>
              <a:rPr lang="es-ES" dirty="0" smtClean="0"/>
              <a:t>More</a:t>
            </a:r>
            <a:r>
              <a:rPr lang="es-ES" dirty="0"/>
              <a:t>: </a:t>
            </a:r>
            <a:endParaRPr lang="es-ES" dirty="0" smtClean="0"/>
          </a:p>
          <a:p>
            <a:r>
              <a:rPr lang="es-ES" dirty="0" smtClean="0"/>
              <a:t>* </a:t>
            </a:r>
            <a:r>
              <a:rPr lang="es-ES" dirty="0" smtClean="0">
                <a:hlinkClick r:id="rId4"/>
              </a:rPr>
              <a:t>http</a:t>
            </a:r>
            <a:r>
              <a:rPr lang="es-ES" dirty="0">
                <a:hlinkClick r:id="rId4"/>
              </a:rPr>
              <a:t>://</a:t>
            </a:r>
            <a:r>
              <a:rPr lang="es-ES" dirty="0" smtClean="0">
                <a:hlinkClick r:id="rId4"/>
              </a:rPr>
              <a:t>hg.openjdk.java.net/openjfx/8u-dev/rt/file/8a674e9f9438/apps/samples/3DViewer</a:t>
            </a:r>
            <a:r>
              <a:rPr lang="es-ES" dirty="0" smtClean="0"/>
              <a:t> </a:t>
            </a:r>
            <a:endParaRPr lang="es-ES" dirty="0"/>
          </a:p>
          <a:p>
            <a:r>
              <a:rPr lang="es-ES" dirty="0"/>
              <a:t>* </a:t>
            </a:r>
            <a:r>
              <a:rPr lang="es-ES" dirty="0" smtClean="0">
                <a:hlinkClick r:id="rId5"/>
              </a:rPr>
              <a:t>http</a:t>
            </a:r>
            <a:r>
              <a:rPr lang="es-ES" dirty="0">
                <a:hlinkClick r:id="rId5"/>
              </a:rPr>
              <a:t>://</a:t>
            </a:r>
            <a:r>
              <a:rPr lang="es-ES" dirty="0" smtClean="0">
                <a:hlinkClick r:id="rId5"/>
              </a:rPr>
              <a:t>jperedadnr.blogspot.com.es/2014/04/rubikfx-solving-rubiks-cube-with-javafx.html</a:t>
            </a:r>
            <a:r>
              <a:rPr lang="es-ES" dirty="0" smtClean="0"/>
              <a:t> </a:t>
            </a:r>
            <a:endParaRPr lang="es-ES" dirty="0"/>
          </a:p>
        </p:txBody>
      </p:sp>
      <p:pic>
        <p:nvPicPr>
          <p:cNvPr id="8" name="Imagen 7"/>
          <p:cNvPicPr>
            <a:picLocks noChangeAspect="1"/>
          </p:cNvPicPr>
          <p:nvPr/>
        </p:nvPicPr>
        <p:blipFill>
          <a:blip r:embed="rId6"/>
          <a:stretch>
            <a:fillRect/>
          </a:stretch>
        </p:blipFill>
        <p:spPr>
          <a:xfrm>
            <a:off x="5867400" y="3532329"/>
            <a:ext cx="2900263" cy="2327331"/>
          </a:xfrm>
          <a:prstGeom prst="rect">
            <a:avLst/>
          </a:prstGeom>
        </p:spPr>
      </p:pic>
    </p:spTree>
    <p:extLst>
      <p:ext uri="{BB962C8B-B14F-4D97-AF65-F5344CB8AC3E}">
        <p14:creationId xmlns:p14="http://schemas.microsoft.com/office/powerpoint/2010/main" val="114002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6091"/>
            <a:ext cx="7010399" cy="1143000"/>
          </a:xfrm>
        </p:spPr>
        <p:txBody>
          <a:bodyPr/>
          <a:lstStyle/>
          <a:p>
            <a:r>
              <a:rPr lang="en-US" b="1" dirty="0"/>
              <a:t>Leap Motion v2: Getting your hands into the scene</a:t>
            </a:r>
            <a:endParaRPr lang="en-US" dirty="0"/>
          </a:p>
        </p:txBody>
      </p:sp>
      <p:sp>
        <p:nvSpPr>
          <p:cNvPr id="9" name="TextBox 8"/>
          <p:cNvSpPr txBox="1"/>
          <p:nvPr/>
        </p:nvSpPr>
        <p:spPr>
          <a:xfrm>
            <a:off x="1143000" y="1371600"/>
            <a:ext cx="6476999" cy="3231654"/>
          </a:xfrm>
          <a:prstGeom prst="rect">
            <a:avLst/>
          </a:prstGeom>
          <a:noFill/>
        </p:spPr>
        <p:txBody>
          <a:bodyPr wrap="square" rtlCol="0">
            <a:spAutoFit/>
          </a:bodyPr>
          <a:lstStyle/>
          <a:p>
            <a:pPr>
              <a:spcBef>
                <a:spcPts val="1200"/>
              </a:spcBef>
            </a:pPr>
            <a:r>
              <a:rPr lang="en-US" b="1" dirty="0" smtClean="0"/>
              <a:t>What you learn:</a:t>
            </a:r>
          </a:p>
          <a:p>
            <a:pPr>
              <a:spcBef>
                <a:spcPts val="1200"/>
              </a:spcBef>
            </a:pPr>
            <a:r>
              <a:rPr lang="en-US" b="1" dirty="0" smtClean="0"/>
              <a:t>-Leap Motion controller can be easily mixed with a JavaFX scene (different threads)</a:t>
            </a:r>
          </a:p>
          <a:p>
            <a:pPr>
              <a:spcBef>
                <a:spcPts val="1200"/>
              </a:spcBef>
            </a:pPr>
            <a:r>
              <a:rPr lang="en-US" b="1" dirty="0" smtClean="0"/>
              <a:t>-Leap Motion v2: skeletal tracking version, more realistic hand model</a:t>
            </a:r>
          </a:p>
          <a:p>
            <a:pPr>
              <a:spcBef>
                <a:spcPts val="1200"/>
              </a:spcBef>
            </a:pPr>
            <a:r>
              <a:rPr lang="en-US" b="1" dirty="0" smtClean="0"/>
              <a:t>-Interaction with models is difficult. Motor 3D?</a:t>
            </a:r>
          </a:p>
          <a:p>
            <a:pPr>
              <a:spcBef>
                <a:spcPts val="1200"/>
              </a:spcBef>
            </a:pPr>
            <a:r>
              <a:rPr lang="en-US" b="1" dirty="0" smtClean="0"/>
              <a:t>-Skinning </a:t>
            </a:r>
          </a:p>
          <a:p>
            <a:pPr>
              <a:spcBef>
                <a:spcPts val="1200"/>
              </a:spcBef>
            </a:pPr>
            <a:endParaRPr lang="en-US" b="1" dirty="0"/>
          </a:p>
          <a:p>
            <a:pPr>
              <a:spcBef>
                <a:spcPts val="1200"/>
              </a:spcBef>
            </a:pPr>
            <a:r>
              <a:rPr lang="en-US" b="1" dirty="0" smtClean="0"/>
              <a:t>DEMO TIME</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458" y="156091"/>
            <a:ext cx="2114590" cy="1873937"/>
          </a:xfrm>
          <a:prstGeom prst="rect">
            <a:avLst/>
          </a:prstGeom>
        </p:spPr>
      </p:pic>
      <p:sp>
        <p:nvSpPr>
          <p:cNvPr id="8" name="CuadroTexto 7"/>
          <p:cNvSpPr txBox="1"/>
          <p:nvPr/>
        </p:nvSpPr>
        <p:spPr>
          <a:xfrm>
            <a:off x="643128" y="5410200"/>
            <a:ext cx="7492820" cy="1754326"/>
          </a:xfrm>
          <a:prstGeom prst="rect">
            <a:avLst/>
          </a:prstGeom>
          <a:noFill/>
        </p:spPr>
        <p:txBody>
          <a:bodyPr wrap="none" rtlCol="0">
            <a:spAutoFit/>
          </a:bodyPr>
          <a:lstStyle/>
          <a:p>
            <a:endParaRPr lang="es-ES" dirty="0" smtClean="0"/>
          </a:p>
          <a:p>
            <a:r>
              <a:rPr lang="es-ES" dirty="0" smtClean="0"/>
              <a:t>More</a:t>
            </a:r>
            <a:r>
              <a:rPr lang="es-ES" dirty="0"/>
              <a:t>: </a:t>
            </a:r>
            <a:endParaRPr lang="es-ES" dirty="0" smtClean="0"/>
          </a:p>
          <a:p>
            <a:r>
              <a:rPr lang="es-ES" dirty="0" smtClean="0"/>
              <a:t>* </a:t>
            </a:r>
            <a:r>
              <a:rPr lang="es-ES" dirty="0">
                <a:hlinkClick r:id="rId4"/>
              </a:rPr>
              <a:t>https://</a:t>
            </a:r>
            <a:r>
              <a:rPr lang="es-ES" dirty="0" smtClean="0">
                <a:hlinkClick r:id="rId4"/>
              </a:rPr>
              <a:t>developer.leapmotion.com/documentation/skeletal/java/index.html</a:t>
            </a:r>
            <a:endParaRPr lang="es-ES" dirty="0" smtClean="0"/>
          </a:p>
          <a:p>
            <a:r>
              <a:rPr lang="es-ES" dirty="0"/>
              <a:t>*</a:t>
            </a:r>
            <a:r>
              <a:rPr lang="es-ES" dirty="0" smtClean="0"/>
              <a:t> </a:t>
            </a:r>
            <a:r>
              <a:rPr lang="es-ES" dirty="0" smtClean="0">
                <a:hlinkClick r:id="rId5"/>
              </a:rPr>
              <a:t>http</a:t>
            </a:r>
            <a:r>
              <a:rPr lang="es-ES" dirty="0">
                <a:hlinkClick r:id="rId5"/>
              </a:rPr>
              <a:t>://</a:t>
            </a:r>
            <a:r>
              <a:rPr lang="es-ES" dirty="0" smtClean="0">
                <a:hlinkClick r:id="rId5"/>
              </a:rPr>
              <a:t>jperedadnr.blogspot.com.es/2013/06/leap-motion-controller-and-javafx-new.html</a:t>
            </a:r>
            <a:endParaRPr lang="es-ES" dirty="0" smtClean="0"/>
          </a:p>
          <a:p>
            <a:r>
              <a:rPr lang="es-ES" dirty="0"/>
              <a:t>* </a:t>
            </a:r>
            <a:r>
              <a:rPr lang="es-ES" dirty="0" smtClean="0">
                <a:hlinkClick r:id="rId6"/>
              </a:rPr>
              <a:t>https</a:t>
            </a:r>
            <a:r>
              <a:rPr lang="es-ES" dirty="0">
                <a:hlinkClick r:id="rId6"/>
              </a:rPr>
              <a:t>://</a:t>
            </a:r>
            <a:r>
              <a:rPr lang="es-ES" dirty="0" smtClean="0">
                <a:hlinkClick r:id="rId6"/>
              </a:rPr>
              <a:t>github.com/jperedadnr/LeapV2</a:t>
            </a:r>
            <a:r>
              <a:rPr lang="es-ES" dirty="0" smtClean="0"/>
              <a:t> </a:t>
            </a:r>
          </a:p>
          <a:p>
            <a:pPr marL="285750" indent="-285750">
              <a:buFont typeface="Arial" panose="020B0604020202020204" pitchFamily="34" charset="0"/>
              <a:buChar char="•"/>
            </a:pPr>
            <a:endParaRPr lang="es-ES" dirty="0"/>
          </a:p>
        </p:txBody>
      </p:sp>
      <p:pic>
        <p:nvPicPr>
          <p:cNvPr id="10" name="Imagen 9"/>
          <p:cNvPicPr>
            <a:picLocks noChangeAspect="1"/>
          </p:cNvPicPr>
          <p:nvPr/>
        </p:nvPicPr>
        <p:blipFill>
          <a:blip r:embed="rId7"/>
          <a:stretch>
            <a:fillRect/>
          </a:stretch>
        </p:blipFill>
        <p:spPr>
          <a:xfrm>
            <a:off x="5925940" y="3464123"/>
            <a:ext cx="2971666" cy="2327077"/>
          </a:xfrm>
          <a:prstGeom prst="rect">
            <a:avLst/>
          </a:prstGeom>
        </p:spPr>
      </p:pic>
    </p:spTree>
    <p:extLst>
      <p:ext uri="{BB962C8B-B14F-4D97-AF65-F5344CB8AC3E}">
        <p14:creationId xmlns:p14="http://schemas.microsoft.com/office/powerpoint/2010/main" val="187553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56091"/>
            <a:ext cx="6629400" cy="1143000"/>
          </a:xfrm>
        </p:spPr>
        <p:txBody>
          <a:bodyPr/>
          <a:lstStyle/>
          <a:p>
            <a:r>
              <a:rPr lang="en-US" b="1" dirty="0" err="1"/>
              <a:t>Arquitectural</a:t>
            </a:r>
            <a:r>
              <a:rPr lang="en-US" b="1" dirty="0"/>
              <a:t> 3D models: Taking rendering to the next level</a:t>
            </a:r>
            <a:endParaRPr lang="en-US" dirty="0"/>
          </a:p>
        </p:txBody>
      </p:sp>
      <p:sp>
        <p:nvSpPr>
          <p:cNvPr id="9" name="TextBox 8"/>
          <p:cNvSpPr txBox="1"/>
          <p:nvPr/>
        </p:nvSpPr>
        <p:spPr>
          <a:xfrm>
            <a:off x="1143000" y="1371600"/>
            <a:ext cx="6476999" cy="2800767"/>
          </a:xfrm>
          <a:prstGeom prst="rect">
            <a:avLst/>
          </a:prstGeom>
          <a:noFill/>
        </p:spPr>
        <p:txBody>
          <a:bodyPr wrap="square" rtlCol="0">
            <a:spAutoFit/>
          </a:bodyPr>
          <a:lstStyle/>
          <a:p>
            <a:pPr>
              <a:spcBef>
                <a:spcPts val="1200"/>
              </a:spcBef>
            </a:pPr>
            <a:r>
              <a:rPr lang="en-US" b="1" dirty="0" smtClean="0"/>
              <a:t>What you learn:</a:t>
            </a:r>
          </a:p>
          <a:p>
            <a:pPr>
              <a:spcBef>
                <a:spcPts val="1200"/>
              </a:spcBef>
            </a:pPr>
            <a:r>
              <a:rPr lang="en-US" b="1" dirty="0" smtClean="0"/>
              <a:t>-Complex models are big, with heavy texture images</a:t>
            </a:r>
          </a:p>
          <a:p>
            <a:pPr>
              <a:spcBef>
                <a:spcPts val="1200"/>
              </a:spcBef>
            </a:pPr>
            <a:r>
              <a:rPr lang="en-US" b="1" dirty="0" smtClean="0"/>
              <a:t>-Creating sub-scenes, loading several models, selecting models or parts of them</a:t>
            </a:r>
          </a:p>
          <a:p>
            <a:pPr>
              <a:spcBef>
                <a:spcPts val="1200"/>
              </a:spcBef>
            </a:pPr>
            <a:r>
              <a:rPr lang="en-US" b="1" dirty="0" smtClean="0"/>
              <a:t>-Moving models by picking</a:t>
            </a:r>
          </a:p>
          <a:p>
            <a:pPr>
              <a:spcBef>
                <a:spcPts val="1200"/>
              </a:spcBef>
            </a:pPr>
            <a:endParaRPr lang="en-US" b="1" dirty="0"/>
          </a:p>
          <a:p>
            <a:pPr>
              <a:spcBef>
                <a:spcPts val="1200"/>
              </a:spcBef>
            </a:pPr>
            <a:r>
              <a:rPr lang="en-US" b="1" dirty="0" smtClean="0"/>
              <a:t>DEMO TIME</a:t>
            </a: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838200"/>
            <a:ext cx="2177157" cy="1524231"/>
          </a:xfrm>
          <a:prstGeom prst="rect">
            <a:avLst/>
          </a:prstGeom>
        </p:spPr>
      </p:pic>
      <p:sp>
        <p:nvSpPr>
          <p:cNvPr id="6" name="CuadroTexto 5"/>
          <p:cNvSpPr txBox="1"/>
          <p:nvPr/>
        </p:nvSpPr>
        <p:spPr>
          <a:xfrm>
            <a:off x="639132" y="6172200"/>
            <a:ext cx="4852610" cy="646331"/>
          </a:xfrm>
          <a:prstGeom prst="rect">
            <a:avLst/>
          </a:prstGeom>
          <a:noFill/>
        </p:spPr>
        <p:txBody>
          <a:bodyPr wrap="none" rtlCol="0">
            <a:spAutoFit/>
          </a:bodyPr>
          <a:lstStyle/>
          <a:p>
            <a:endParaRPr lang="es-ES" dirty="0" smtClean="0"/>
          </a:p>
          <a:p>
            <a:r>
              <a:rPr lang="es-ES" dirty="0" smtClean="0"/>
              <a:t>More (</a:t>
            </a:r>
            <a:r>
              <a:rPr lang="es-ES" dirty="0" err="1" smtClean="0"/>
              <a:t>soon</a:t>
            </a:r>
            <a:r>
              <a:rPr lang="es-ES" dirty="0" smtClean="0"/>
              <a:t>): Java Magazine </a:t>
            </a:r>
            <a:r>
              <a:rPr lang="es-ES" dirty="0" err="1" smtClean="0"/>
              <a:t>November</a:t>
            </a:r>
            <a:r>
              <a:rPr lang="es-ES" dirty="0" smtClean="0"/>
              <a:t>/</a:t>
            </a:r>
            <a:r>
              <a:rPr lang="es-ES" dirty="0" err="1" smtClean="0"/>
              <a:t>Dicember</a:t>
            </a:r>
            <a:r>
              <a:rPr lang="es-ES" dirty="0" smtClean="0"/>
              <a:t> 2014</a:t>
            </a:r>
            <a:endParaRPr lang="es-ES" dirty="0"/>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5539" y="3352800"/>
            <a:ext cx="3107218" cy="2503700"/>
          </a:xfrm>
          <a:prstGeom prst="rect">
            <a:avLst/>
          </a:prstGeom>
        </p:spPr>
      </p:pic>
    </p:spTree>
    <p:extLst>
      <p:ext uri="{BB962C8B-B14F-4D97-AF65-F5344CB8AC3E}">
        <p14:creationId xmlns:p14="http://schemas.microsoft.com/office/powerpoint/2010/main" val="1154018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2</a:t>
            </a:fld>
            <a:endParaRPr lang="en-US"/>
          </a:p>
        </p:txBody>
      </p:sp>
      <p:sp>
        <p:nvSpPr>
          <p:cNvPr id="4" name="Title 3"/>
          <p:cNvSpPr>
            <a:spLocks noGrp="1"/>
          </p:cNvSpPr>
          <p:nvPr>
            <p:ph type="title"/>
          </p:nvPr>
        </p:nvSpPr>
        <p:spPr/>
        <p:txBody>
          <a:bodyPr/>
          <a:lstStyle/>
          <a:p>
            <a:r>
              <a:rPr lang="en-US" smtClean="0"/>
              <a:t>About the presenter</a:t>
            </a:r>
            <a:endParaRPr lang="en-US"/>
          </a:p>
        </p:txBody>
      </p:sp>
      <p:pic>
        <p:nvPicPr>
          <p:cNvPr id="10" name="Picture Placeholder 9" descr="If presenting remotely, you can insert your photo here"/>
          <p:cNvPicPr>
            <a:picLocks noGrp="1" noChangeAspect="1"/>
          </p:cNvPicPr>
          <p:nvPr>
            <p:ph type="pic" sz="quarter" idx="15"/>
          </p:nvPr>
        </p:nvPicPr>
        <p:blipFill>
          <a:blip r:embed="rId3"/>
          <a:srcRect l="16060" r="16060"/>
          <a:stretch>
            <a:fillRect/>
          </a:stretch>
        </p:blipFill>
        <p:spPr>
          <a:prstGeom prst="rect">
            <a:avLst/>
          </a:prstGeom>
        </p:spPr>
      </p:pic>
      <p:sp>
        <p:nvSpPr>
          <p:cNvPr id="6" name="Text Placeholder 5"/>
          <p:cNvSpPr>
            <a:spLocks noGrp="1"/>
          </p:cNvSpPr>
          <p:nvPr>
            <p:ph type="body" sz="quarter" idx="16"/>
          </p:nvPr>
        </p:nvSpPr>
        <p:spPr/>
        <p:txBody>
          <a:bodyPr>
            <a:normAutofit/>
          </a:bodyPr>
          <a:lstStyle/>
          <a:p>
            <a:r>
              <a:rPr lang="en-US" sz="2000" dirty="0" smtClean="0"/>
              <a:t>James Weaver</a:t>
            </a:r>
          </a:p>
          <a:p>
            <a:pPr lvl="1"/>
            <a:r>
              <a:rPr lang="en-US" sz="2000" dirty="0" smtClean="0"/>
              <a:t>Java Technology Ambassador</a:t>
            </a:r>
          </a:p>
          <a:p>
            <a:pPr lvl="1"/>
            <a:r>
              <a:rPr lang="en-US" sz="2000" dirty="0" smtClean="0"/>
              <a:t>Oracle Corporation</a:t>
            </a:r>
          </a:p>
          <a:p>
            <a:pPr lvl="1"/>
            <a:r>
              <a:rPr lang="en-US" sz="2000" dirty="0" smtClean="0"/>
              <a:t>Twitter: @</a:t>
            </a:r>
            <a:r>
              <a:rPr lang="en-US" sz="2000" dirty="0" err="1" smtClean="0"/>
              <a:t>JavaFXpert</a:t>
            </a:r>
            <a:endParaRPr lang="en-US" sz="2000" dirty="0" smtClean="0"/>
          </a:p>
          <a:p>
            <a:pPr lvl="1"/>
            <a:r>
              <a:rPr lang="en-US" sz="2000" dirty="0" smtClean="0"/>
              <a:t>Email: james.weaver@oracle.com</a:t>
            </a:r>
            <a:endParaRPr lang="en-US" sz="2000" dirty="0"/>
          </a:p>
        </p:txBody>
      </p:sp>
    </p:spTree>
    <p:extLst>
      <p:ext uri="{BB962C8B-B14F-4D97-AF65-F5344CB8AC3E}">
        <p14:creationId xmlns:p14="http://schemas.microsoft.com/office/powerpoint/2010/main" val="291588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Shape 1"/>
          <p:cNvSpPr txBox="1"/>
          <p:nvPr/>
        </p:nvSpPr>
        <p:spPr>
          <a:xfrm>
            <a:off x="677520" y="414360"/>
            <a:ext cx="7924320" cy="1142640"/>
          </a:xfrm>
          <a:prstGeom prst="rect">
            <a:avLst/>
          </a:prstGeom>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a:t>Neuroph – Java Neural Network Framework</a:t>
            </a:r>
            <a:endParaRPr/>
          </a:p>
        </p:txBody>
      </p:sp>
      <p:sp>
        <p:nvSpPr>
          <p:cNvPr id="10" name="TextShape 2"/>
          <p:cNvSpPr txBox="1"/>
          <p:nvPr/>
        </p:nvSpPr>
        <p:spPr>
          <a:xfrm>
            <a:off x="542160" y="1490040"/>
            <a:ext cx="8059680" cy="4953600"/>
          </a:xfrm>
          <a:prstGeom prst="rect">
            <a:avLst/>
          </a:prstGeom>
        </p:spPr>
        <p:txBody>
          <a:bodyPr wrap="none" lIns="90000" tIns="45000" rIns="90000" bIns="45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45000"/>
              <a:buFont typeface="StarSymbol"/>
              <a:buChar char=""/>
            </a:pPr>
            <a:r>
              <a:rPr lang="en-US" b="1" dirty="0"/>
              <a:t>Who Am I</a:t>
            </a:r>
            <a:endParaRPr dirty="0"/>
          </a:p>
          <a:p>
            <a:pPr>
              <a:buSzPct val="45000"/>
              <a:buFont typeface="StarSymbol"/>
              <a:buChar char=""/>
            </a:pPr>
            <a:r>
              <a:rPr lang="en-US" dirty="0"/>
              <a:t>Zoran </a:t>
            </a:r>
            <a:r>
              <a:rPr lang="en-US" dirty="0" err="1"/>
              <a:t>Sevarac</a:t>
            </a:r>
            <a:r>
              <a:rPr lang="en-US" dirty="0"/>
              <a:t>,</a:t>
            </a:r>
            <a:endParaRPr dirty="0"/>
          </a:p>
          <a:p>
            <a:pPr>
              <a:buSzPct val="45000"/>
              <a:buFont typeface="StarSymbol"/>
              <a:buChar char=""/>
            </a:pPr>
            <a:r>
              <a:rPr lang="en-US" dirty="0"/>
              <a:t>Assistant professor at University of Belgrade,</a:t>
            </a:r>
            <a:endParaRPr dirty="0"/>
          </a:p>
          <a:p>
            <a:pPr>
              <a:buSzPct val="45000"/>
              <a:buFont typeface="StarSymbol"/>
              <a:buChar char=""/>
            </a:pPr>
            <a:r>
              <a:rPr lang="en-US" dirty="0"/>
              <a:t>Open Source Software Development Center at UB</a:t>
            </a:r>
            <a:endParaRPr dirty="0"/>
          </a:p>
          <a:p>
            <a:pPr>
              <a:buSzPct val="45000"/>
              <a:buFont typeface="StarSymbol"/>
              <a:buChar char=""/>
            </a:pPr>
            <a:r>
              <a:rPr lang="en-US" dirty="0"/>
              <a:t>Laboratory for Artificial Intelligence </a:t>
            </a:r>
            <a:endParaRPr dirty="0"/>
          </a:p>
          <a:p>
            <a:pPr>
              <a:buSzPct val="45000"/>
              <a:buFont typeface="StarSymbol"/>
              <a:buChar char=""/>
            </a:pPr>
            <a:r>
              <a:rPr lang="en-US" b="1" dirty="0"/>
              <a:t>Founder of the </a:t>
            </a:r>
            <a:r>
              <a:rPr lang="en-US" dirty="0">
                <a:hlinkClick r:id="rId3"/>
              </a:rPr>
              <a:t>http://neuroph.sourceforge.net</a:t>
            </a:r>
            <a:endParaRPr dirty="0"/>
          </a:p>
          <a:p>
            <a:pPr>
              <a:buSzPct val="45000"/>
              <a:buFont typeface="StarSymbol"/>
              <a:buChar char=""/>
            </a:pPr>
            <a:endParaRPr dirty="0"/>
          </a:p>
          <a:p>
            <a:pPr>
              <a:buSzPct val="45000"/>
              <a:buFont typeface="StarSymbol"/>
              <a:buChar char=""/>
            </a:pPr>
            <a:r>
              <a:rPr lang="en-US" b="1" dirty="0">
                <a:solidFill>
                  <a:srgbClr val="FF0000"/>
                </a:solidFill>
              </a:rPr>
              <a:t>Dukes Choice Winner 2013.</a:t>
            </a:r>
            <a:endParaRPr dirty="0"/>
          </a:p>
          <a:p>
            <a:pPr>
              <a:buSzPct val="45000"/>
              <a:buFont typeface="StarSymbol"/>
              <a:buChar char=""/>
            </a:pPr>
            <a:r>
              <a:rPr lang="en-US" dirty="0"/>
              <a:t>Easily build &amp; use neural networks in Java</a:t>
            </a:r>
            <a:endParaRPr dirty="0"/>
          </a:p>
          <a:p>
            <a:pPr>
              <a:buSzPct val="45000"/>
              <a:buFont typeface="StarSymbol"/>
              <a:buChar char=""/>
            </a:pPr>
            <a:r>
              <a:rPr lang="en-US" dirty="0" smtClean="0"/>
              <a:t>Used for machine </a:t>
            </a:r>
            <a:r>
              <a:rPr lang="en-US" dirty="0"/>
              <a:t>learning tasks like classification, recognition, modeling, approximation etc.</a:t>
            </a:r>
            <a:endParaRPr dirty="0"/>
          </a:p>
          <a:p>
            <a:pPr>
              <a:buSzPct val="45000"/>
              <a:buFont typeface="StarSymbol"/>
              <a:buChar char=""/>
            </a:pPr>
            <a:r>
              <a:rPr lang="en-US" dirty="0"/>
              <a:t>Application domain include: image recognition, OCR, signal processing, face recognition etc.</a:t>
            </a:r>
            <a:endParaRPr dirty="0"/>
          </a:p>
          <a:p>
            <a:pPr>
              <a:buSzPct val="45000"/>
              <a:buFont typeface="StarSymbol"/>
              <a:buChar char=""/>
            </a:pPr>
            <a:endParaRPr dirty="0"/>
          </a:p>
          <a:p>
            <a:pPr>
              <a:buSzPct val="45000"/>
              <a:buFont typeface="StarSymbol"/>
              <a:buChar char=""/>
            </a:pPr>
            <a:r>
              <a:rPr lang="en-US" dirty="0"/>
              <a:t>Provides a set of jars which contain easy to use Java style API</a:t>
            </a:r>
            <a:endParaRPr dirty="0"/>
          </a:p>
          <a:p>
            <a:pPr>
              <a:buSzPct val="45000"/>
              <a:buFont typeface="StarSymbol"/>
              <a:buChar char=""/>
            </a:pPr>
            <a:r>
              <a:rPr lang="en-US" dirty="0"/>
              <a:t>Rich GUI Tools: </a:t>
            </a:r>
            <a:r>
              <a:rPr lang="en-US" dirty="0" err="1">
                <a:solidFill>
                  <a:srgbClr val="FF0000"/>
                </a:solidFill>
              </a:rPr>
              <a:t>Neuroph</a:t>
            </a:r>
            <a:r>
              <a:rPr lang="en-US" dirty="0">
                <a:solidFill>
                  <a:srgbClr val="FF0000"/>
                </a:solidFill>
              </a:rPr>
              <a:t> Studio</a:t>
            </a:r>
            <a:r>
              <a:rPr lang="en-US" dirty="0"/>
              <a:t>, built on top of </a:t>
            </a:r>
            <a:r>
              <a:rPr lang="en-US" dirty="0">
                <a:solidFill>
                  <a:srgbClr val="999999"/>
                </a:solidFill>
              </a:rPr>
              <a:t>NetBeans Platform</a:t>
            </a:r>
            <a:r>
              <a:rPr lang="en-US" dirty="0">
                <a:solidFill>
                  <a:srgbClr val="000000"/>
                </a:solidFill>
              </a:rPr>
              <a:t> </a:t>
            </a:r>
            <a:endParaRPr lang="en-US" dirty="0" smtClean="0">
              <a:solidFill>
                <a:srgbClr val="000000"/>
              </a:solidFill>
            </a:endParaRPr>
          </a:p>
          <a:p>
            <a:pPr lvl="1">
              <a:buSzPct val="45000"/>
              <a:buFont typeface="StarSymbol"/>
              <a:buChar char=""/>
            </a:pPr>
            <a:r>
              <a:rPr lang="en-US" dirty="0" smtClean="0">
                <a:solidFill>
                  <a:srgbClr val="FFFFFF"/>
                </a:solidFill>
              </a:rPr>
              <a:t>(</a:t>
            </a:r>
            <a:r>
              <a:rPr lang="en-US" dirty="0">
                <a:solidFill>
                  <a:srgbClr val="FFFFFF"/>
                </a:solidFill>
              </a:rPr>
              <a:t>wizards, visual editor &amp; visualization)</a:t>
            </a:r>
            <a:endParaRPr dirty="0"/>
          </a:p>
          <a:p>
            <a:pPr>
              <a:buSzPct val="45000"/>
              <a:buFont typeface="StarSymbol"/>
              <a:buChar char=""/>
            </a:pPr>
            <a:r>
              <a:rPr lang="en-US" dirty="0">
                <a:solidFill>
                  <a:srgbClr val="FFFFFF"/>
                </a:solidFill>
              </a:rPr>
              <a:t>Professional support available from  Net Link Solutions </a:t>
            </a:r>
            <a:r>
              <a:rPr lang="en-US" dirty="0">
                <a:solidFill>
                  <a:srgbClr val="FFFFFF"/>
                </a:solidFill>
                <a:hlinkClick r:id="rId4"/>
              </a:rPr>
              <a:t>http://www.netlink.rs</a:t>
            </a:r>
            <a:endParaRPr dirty="0"/>
          </a:p>
        </p:txBody>
      </p:sp>
    </p:spTree>
    <p:extLst>
      <p:ext uri="{BB962C8B-B14F-4D97-AF65-F5344CB8AC3E}">
        <p14:creationId xmlns:p14="http://schemas.microsoft.com/office/powerpoint/2010/main" val="10127814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56481" y="273629"/>
            <a:ext cx="8228160" cy="1144921"/>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b="1" smtClean="0"/>
              <a:t>Use Case Neuroph</a:t>
            </a:r>
          </a:p>
        </p:txBody>
      </p:sp>
      <p:sp>
        <p:nvSpPr>
          <p:cNvPr id="2051" name="Rectangle 2"/>
          <p:cNvSpPr>
            <a:spLocks noGrp="1" noChangeArrowheads="1"/>
          </p:cNvSpPr>
          <p:nvPr>
            <p:ph sz="quarter" idx="13"/>
          </p:nvPr>
        </p:nvSpPr>
        <p:spPr>
          <a:xfrm>
            <a:off x="456480" y="1604329"/>
            <a:ext cx="8045280" cy="3977698"/>
          </a:xfrm>
          <a:prstGeom prst="rect">
            <a:avLst/>
          </a:prstGeom>
        </p:spPr>
        <p:txBody>
          <a:bodyPr lIns="82945" tIns="41473" rIns="82945" bIns="41473"/>
          <a:lstStyle/>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smtClean="0"/>
              <a:t>Java neural network framework </a:t>
            </a:r>
            <a:r>
              <a:rPr lang="en-US" altLang="en-US" sz="2000" dirty="0" smtClean="0">
                <a:hlinkClick r:id="rId3"/>
              </a:rPr>
              <a:t>http://neuroph.sourceforge.net</a:t>
            </a:r>
          </a:p>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smtClean="0"/>
              <a:t>Visual tools built for building and analyzing neural networks on top of NetBeans Platform – </a:t>
            </a:r>
            <a:r>
              <a:rPr lang="en-US" altLang="en-US" sz="2000" dirty="0" err="1" smtClean="0"/>
              <a:t>Neuroph</a:t>
            </a:r>
            <a:r>
              <a:rPr lang="en-US" altLang="en-US" sz="2000" dirty="0" smtClean="0"/>
              <a:t> Studio</a:t>
            </a:r>
          </a:p>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smtClean="0"/>
              <a:t>Visualization of </a:t>
            </a:r>
          </a:p>
          <a:p>
            <a:pPr marL="783372" lvl="1" indent="-293764">
              <a:buClr>
                <a:srgbClr val="FFFFFF"/>
              </a:buClr>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smtClean="0"/>
              <a:t>data</a:t>
            </a:r>
          </a:p>
          <a:p>
            <a:pPr marL="783372" lvl="1" indent="-293764">
              <a:buClr>
                <a:srgbClr val="FFFFFF"/>
              </a:buClr>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smtClean="0"/>
              <a:t>neural network parameters (architecture, weights)</a:t>
            </a:r>
          </a:p>
          <a:p>
            <a:pPr marL="783372" lvl="1" indent="-293764">
              <a:buClr>
                <a:srgbClr val="FFFFFF"/>
              </a:buClr>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smtClean="0"/>
              <a:t>learning process</a:t>
            </a:r>
          </a:p>
        </p:txBody>
      </p:sp>
    </p:spTree>
    <p:extLst>
      <p:ext uri="{BB962C8B-B14F-4D97-AF65-F5344CB8AC3E}">
        <p14:creationId xmlns:p14="http://schemas.microsoft.com/office/powerpoint/2010/main" val="41462427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6481" y="273629"/>
            <a:ext cx="8228160" cy="1144921"/>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b="1" smtClean="0"/>
              <a:t>Visualization API</a:t>
            </a:r>
          </a:p>
        </p:txBody>
      </p:sp>
      <p:sp>
        <p:nvSpPr>
          <p:cNvPr id="3075" name="Rectangle 2"/>
          <p:cNvSpPr>
            <a:spLocks noGrp="1" noChangeArrowheads="1"/>
          </p:cNvSpPr>
          <p:nvPr>
            <p:ph sz="quarter" idx="13"/>
          </p:nvPr>
        </p:nvSpPr>
        <p:spPr>
          <a:xfrm>
            <a:off x="456480" y="1604329"/>
            <a:ext cx="8045280" cy="3977698"/>
          </a:xfrm>
          <a:prstGeom prst="rect">
            <a:avLst/>
          </a:prstGeom>
        </p:spPr>
        <p:txBody>
          <a:bodyPr lIns="82945" tIns="41473" rIns="82945" bIns="41473"/>
          <a:lstStyle/>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smtClean="0"/>
              <a:t>Purpose</a:t>
            </a:r>
            <a:r>
              <a:rPr lang="en-US" altLang="en-US" sz="2000" dirty="0"/>
              <a:t>: to decouple visualization from specific frameworks, and provide reusable visualization plugins  on NetBeans Platform Applications</a:t>
            </a:r>
          </a:p>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a:t>2D and 3D visualization, static and real time</a:t>
            </a:r>
          </a:p>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a:t>Types of graphs: histogram, scatter,  line, surface</a:t>
            </a:r>
          </a:p>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a:t>DataProvider2D, DataProvider3D, points, graph factories - </a:t>
            </a:r>
            <a:r>
              <a:rPr lang="en-US" altLang="en-US" sz="2000" b="1" dirty="0"/>
              <a:t>Visualization API diagram</a:t>
            </a:r>
          </a:p>
          <a:p>
            <a:pPr marL="391686" indent="-293764">
              <a:buClr>
                <a:srgbClr val="FFFFFF"/>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ltLang="en-US" sz="2000" b="1" dirty="0"/>
          </a:p>
          <a:p>
            <a:pPr marL="391686" indent="-293764">
              <a:buClr>
                <a:srgbClr val="FFFFFF"/>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b="1" dirty="0" err="1"/>
              <a:t>DataProvider</a:t>
            </a:r>
            <a:r>
              <a:rPr lang="en-US" altLang="en-US" sz="2000" b="1" dirty="0"/>
              <a:t> – </a:t>
            </a:r>
            <a:r>
              <a:rPr lang="en-US" altLang="en-US" sz="2000" b="1" dirty="0" err="1"/>
              <a:t>ChartFactory</a:t>
            </a:r>
            <a:r>
              <a:rPr lang="en-US" altLang="en-US" sz="2000" b="1" dirty="0"/>
              <a:t> - </a:t>
            </a:r>
            <a:r>
              <a:rPr lang="en-US" altLang="en-US" sz="2000" b="1" dirty="0" err="1"/>
              <a:t>ChartImplementation</a:t>
            </a:r>
            <a:r>
              <a:rPr lang="en-US" altLang="en-US" sz="2000" b="1" dirty="0"/>
              <a:t> </a:t>
            </a:r>
          </a:p>
          <a:p>
            <a:pPr marL="391686" indent="-293764">
              <a:buClr>
                <a:srgbClr val="FFFFFF"/>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ltLang="en-US" b="1" dirty="0" smtClean="0"/>
          </a:p>
        </p:txBody>
      </p:sp>
    </p:spTree>
    <p:extLst>
      <p:ext uri="{BB962C8B-B14F-4D97-AF65-F5344CB8AC3E}">
        <p14:creationId xmlns:p14="http://schemas.microsoft.com/office/powerpoint/2010/main" val="3496268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6481" y="273629"/>
            <a:ext cx="8228160" cy="1144921"/>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b="1" smtClean="0"/>
              <a:t>Visualization API Usage</a:t>
            </a:r>
          </a:p>
        </p:txBody>
      </p:sp>
      <p:sp>
        <p:nvSpPr>
          <p:cNvPr id="4099" name="Rectangle 2"/>
          <p:cNvSpPr>
            <a:spLocks noChangeArrowheads="1"/>
          </p:cNvSpPr>
          <p:nvPr/>
        </p:nvSpPr>
        <p:spPr bwMode="auto">
          <a:xfrm>
            <a:off x="663841" y="1409909"/>
            <a:ext cx="2404800" cy="1327819"/>
          </a:xfrm>
          <a:prstGeom prst="rect">
            <a:avLst/>
          </a:prstGeom>
          <a:solidFill>
            <a:srgbClr val="FFFFCC"/>
          </a:solidFill>
          <a:ln w="9525">
            <a:solidFill>
              <a:srgbClr val="808080"/>
            </a:solidFill>
            <a:round/>
            <a:headEnd/>
            <a:tailEnd/>
          </a:ln>
        </p:spPr>
        <p:txBody>
          <a:bodyPr wrap="none" lIns="81639" tIns="55221" rIns="81639" bIns="40820" anchor="ctr"/>
          <a:lstStyle>
            <a:lvl1pPr eaLnBrk="0">
              <a:tabLst>
                <a:tab pos="723900" algn="l"/>
                <a:tab pos="1447800" algn="l"/>
                <a:tab pos="2171700" algn="l"/>
              </a:tabLst>
              <a:defRPr>
                <a:solidFill>
                  <a:schemeClr val="tx1"/>
                </a:solidFill>
                <a:latin typeface="Arial" charset="0"/>
                <a:ea typeface="Droid Sans Fallback" charset="0"/>
                <a:cs typeface="Droid Sans Fallback" charset="0"/>
              </a:defRPr>
            </a:lvl1pPr>
            <a:lvl2pPr eaLnBrk="0">
              <a:tabLst>
                <a:tab pos="723900" algn="l"/>
                <a:tab pos="1447800" algn="l"/>
                <a:tab pos="2171700" algn="l"/>
              </a:tabLst>
              <a:defRPr>
                <a:solidFill>
                  <a:schemeClr val="tx1"/>
                </a:solidFill>
                <a:latin typeface="Arial" charset="0"/>
                <a:ea typeface="Droid Sans Fallback" charset="0"/>
                <a:cs typeface="Droid Sans Fallback" charset="0"/>
              </a:defRPr>
            </a:lvl2pPr>
            <a:lvl3pPr eaLnBrk="0">
              <a:tabLst>
                <a:tab pos="723900" algn="l"/>
                <a:tab pos="1447800" algn="l"/>
                <a:tab pos="2171700" algn="l"/>
              </a:tabLst>
              <a:defRPr>
                <a:solidFill>
                  <a:schemeClr val="tx1"/>
                </a:solidFill>
                <a:latin typeface="Arial" charset="0"/>
                <a:ea typeface="Droid Sans Fallback" charset="0"/>
                <a:cs typeface="Droid Sans Fallback" charset="0"/>
              </a:defRPr>
            </a:lvl3pPr>
            <a:lvl4pPr eaLnBrk="0">
              <a:tabLst>
                <a:tab pos="723900" algn="l"/>
                <a:tab pos="1447800" algn="l"/>
                <a:tab pos="2171700" algn="l"/>
              </a:tabLst>
              <a:defRPr>
                <a:solidFill>
                  <a:schemeClr val="tx1"/>
                </a:solidFill>
                <a:latin typeface="Arial" charset="0"/>
                <a:ea typeface="Droid Sans Fallback" charset="0"/>
                <a:cs typeface="Droid Sans Fallback" charset="0"/>
              </a:defRPr>
            </a:lvl4pPr>
            <a:lvl5pPr eaLnBrk="0">
              <a:tabLst>
                <a:tab pos="723900" algn="l"/>
                <a:tab pos="1447800" algn="l"/>
                <a:tab pos="21717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9pPr>
          </a:lstStyle>
          <a:p>
            <a:pPr algn="ctr" eaLnBrk="1"/>
            <a:r>
              <a:rPr lang="en-US" altLang="en-US" b="1">
                <a:solidFill>
                  <a:srgbClr val="000000"/>
                </a:solidFill>
              </a:rPr>
              <a:t>MyModel</a:t>
            </a:r>
          </a:p>
        </p:txBody>
      </p:sp>
      <p:sp>
        <p:nvSpPr>
          <p:cNvPr id="4100" name="Rectangle 3"/>
          <p:cNvSpPr>
            <a:spLocks noChangeArrowheads="1"/>
          </p:cNvSpPr>
          <p:nvPr/>
        </p:nvSpPr>
        <p:spPr bwMode="auto">
          <a:xfrm>
            <a:off x="4976640" y="3401638"/>
            <a:ext cx="2737440" cy="1327819"/>
          </a:xfrm>
          <a:prstGeom prst="rect">
            <a:avLst/>
          </a:prstGeom>
          <a:solidFill>
            <a:srgbClr val="CFE7F5"/>
          </a:solidFill>
          <a:ln w="9525">
            <a:solidFill>
              <a:srgbClr val="808080"/>
            </a:solidFill>
            <a:round/>
            <a:headEnd/>
            <a:tailEnd/>
          </a:ln>
        </p:spPr>
        <p:txBody>
          <a:bodyPr wrap="none" lIns="81639" tIns="55221" rIns="81639" bIns="40820" anchor="ctr"/>
          <a:lstStyle>
            <a:lvl1pPr eaLnBrk="0">
              <a:tabLst>
                <a:tab pos="723900" algn="l"/>
                <a:tab pos="1447800" algn="l"/>
                <a:tab pos="2171700" algn="l"/>
                <a:tab pos="2895600" algn="l"/>
              </a:tabLst>
              <a:defRPr>
                <a:solidFill>
                  <a:schemeClr val="tx1"/>
                </a:solidFill>
                <a:latin typeface="Arial" charset="0"/>
                <a:ea typeface="Droid Sans Fallback" charset="0"/>
                <a:cs typeface="Droid Sans Fallback" charset="0"/>
              </a:defRPr>
            </a:lvl1pPr>
            <a:lvl2pPr eaLnBrk="0">
              <a:tabLst>
                <a:tab pos="723900" algn="l"/>
                <a:tab pos="1447800" algn="l"/>
                <a:tab pos="2171700" algn="l"/>
                <a:tab pos="2895600" algn="l"/>
              </a:tabLst>
              <a:defRPr>
                <a:solidFill>
                  <a:schemeClr val="tx1"/>
                </a:solidFill>
                <a:latin typeface="Arial" charset="0"/>
                <a:ea typeface="Droid Sans Fallback" charset="0"/>
                <a:cs typeface="Droid Sans Fallback" charset="0"/>
              </a:defRPr>
            </a:lvl2pPr>
            <a:lvl3pPr eaLnBrk="0">
              <a:tabLst>
                <a:tab pos="723900" algn="l"/>
                <a:tab pos="1447800" algn="l"/>
                <a:tab pos="2171700" algn="l"/>
                <a:tab pos="2895600" algn="l"/>
              </a:tabLst>
              <a:defRPr>
                <a:solidFill>
                  <a:schemeClr val="tx1"/>
                </a:solidFill>
                <a:latin typeface="Arial" charset="0"/>
                <a:ea typeface="Droid Sans Fallback" charset="0"/>
                <a:cs typeface="Droid Sans Fallback" charset="0"/>
              </a:defRPr>
            </a:lvl3pPr>
            <a:lvl4pPr eaLnBrk="0">
              <a:tabLst>
                <a:tab pos="723900" algn="l"/>
                <a:tab pos="1447800" algn="l"/>
                <a:tab pos="2171700" algn="l"/>
                <a:tab pos="2895600" algn="l"/>
              </a:tabLst>
              <a:defRPr>
                <a:solidFill>
                  <a:schemeClr val="tx1"/>
                </a:solidFill>
                <a:latin typeface="Arial" charset="0"/>
                <a:ea typeface="Droid Sans Fallback" charset="0"/>
                <a:cs typeface="Droid Sans Fallback" charset="0"/>
              </a:defRPr>
            </a:lvl4pPr>
            <a:lvl5pPr eaLnBrk="0">
              <a:tabLst>
                <a:tab pos="723900" algn="l"/>
                <a:tab pos="1447800" algn="l"/>
                <a:tab pos="2171700" algn="l"/>
                <a:tab pos="28956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Droid Sans Fallback" charset="0"/>
                <a:cs typeface="Droid Sans Fallback" charset="0"/>
              </a:defRPr>
            </a:lvl9pPr>
          </a:lstStyle>
          <a:p>
            <a:pPr algn="ctr" eaLnBrk="1"/>
            <a:r>
              <a:rPr lang="en-US" altLang="en-US" b="1">
                <a:solidFill>
                  <a:srgbClr val="000000"/>
                </a:solidFill>
              </a:rPr>
              <a:t>DataProvider3D&lt;P&gt;</a:t>
            </a:r>
          </a:p>
          <a:p>
            <a:pPr algn="ctr" eaLnBrk="1"/>
            <a:endParaRPr lang="en-US" altLang="en-US" b="1">
              <a:solidFill>
                <a:srgbClr val="FFFFFF"/>
              </a:solidFill>
            </a:endParaRPr>
          </a:p>
          <a:p>
            <a:pPr algn="ctr" eaLnBrk="1"/>
            <a:r>
              <a:rPr lang="en-US" altLang="en-US" b="1">
                <a:solidFill>
                  <a:srgbClr val="000000"/>
                </a:solidFill>
              </a:rPr>
              <a:t>T getData()</a:t>
            </a:r>
          </a:p>
          <a:p>
            <a:pPr algn="ctr" eaLnBrk="1"/>
            <a:endParaRPr lang="en-US" altLang="en-US" b="1">
              <a:solidFill>
                <a:srgbClr val="FFFFFF"/>
              </a:solidFill>
            </a:endParaRPr>
          </a:p>
        </p:txBody>
      </p:sp>
      <p:sp>
        <p:nvSpPr>
          <p:cNvPr id="4101" name="Rectangle 4"/>
          <p:cNvSpPr>
            <a:spLocks noChangeArrowheads="1"/>
          </p:cNvSpPr>
          <p:nvPr/>
        </p:nvSpPr>
        <p:spPr bwMode="auto">
          <a:xfrm>
            <a:off x="4976640" y="1327820"/>
            <a:ext cx="3401280" cy="1409908"/>
          </a:xfrm>
          <a:prstGeom prst="rect">
            <a:avLst/>
          </a:prstGeom>
          <a:solidFill>
            <a:srgbClr val="E6FF00"/>
          </a:solidFill>
          <a:ln w="9525">
            <a:solidFill>
              <a:srgbClr val="808080"/>
            </a:solidFill>
            <a:round/>
            <a:headEnd/>
            <a:tailEnd/>
          </a:ln>
        </p:spPr>
        <p:txBody>
          <a:bodyPr wrap="none" lIns="81639" tIns="55221" rIns="81639" bIns="40820" anchor="ctr"/>
          <a:lstStyle>
            <a:lvl1pPr eaLnBrk="0">
              <a:tabLst>
                <a:tab pos="723900" algn="l"/>
                <a:tab pos="1447800" algn="l"/>
                <a:tab pos="2171700" algn="l"/>
                <a:tab pos="2895600" algn="l"/>
                <a:tab pos="3619500" algn="l"/>
              </a:tabLst>
              <a:defRPr>
                <a:solidFill>
                  <a:schemeClr val="tx1"/>
                </a:solidFill>
                <a:latin typeface="Arial" charset="0"/>
                <a:ea typeface="Droid Sans Fallback" charset="0"/>
                <a:cs typeface="Droid Sans Fallback" charset="0"/>
              </a:defRPr>
            </a:lvl1pPr>
            <a:lvl2pPr eaLnBrk="0">
              <a:tabLst>
                <a:tab pos="723900" algn="l"/>
                <a:tab pos="1447800" algn="l"/>
                <a:tab pos="2171700" algn="l"/>
                <a:tab pos="2895600" algn="l"/>
                <a:tab pos="3619500" algn="l"/>
              </a:tabLst>
              <a:defRPr>
                <a:solidFill>
                  <a:schemeClr val="tx1"/>
                </a:solidFill>
                <a:latin typeface="Arial" charset="0"/>
                <a:ea typeface="Droid Sans Fallback" charset="0"/>
                <a:cs typeface="Droid Sans Fallback" charset="0"/>
              </a:defRPr>
            </a:lvl2pPr>
            <a:lvl3pPr eaLnBrk="0">
              <a:tabLst>
                <a:tab pos="723900" algn="l"/>
                <a:tab pos="1447800" algn="l"/>
                <a:tab pos="2171700" algn="l"/>
                <a:tab pos="2895600" algn="l"/>
                <a:tab pos="3619500" algn="l"/>
              </a:tabLst>
              <a:defRPr>
                <a:solidFill>
                  <a:schemeClr val="tx1"/>
                </a:solidFill>
                <a:latin typeface="Arial" charset="0"/>
                <a:ea typeface="Droid Sans Fallback" charset="0"/>
                <a:cs typeface="Droid Sans Fallback" charset="0"/>
              </a:defRPr>
            </a:lvl3pPr>
            <a:lvl4pPr eaLnBrk="0">
              <a:tabLst>
                <a:tab pos="723900" algn="l"/>
                <a:tab pos="1447800" algn="l"/>
                <a:tab pos="2171700" algn="l"/>
                <a:tab pos="2895600" algn="l"/>
                <a:tab pos="3619500" algn="l"/>
              </a:tabLst>
              <a:defRPr>
                <a:solidFill>
                  <a:schemeClr val="tx1"/>
                </a:solidFill>
                <a:latin typeface="Arial" charset="0"/>
                <a:ea typeface="Droid Sans Fallback" charset="0"/>
                <a:cs typeface="Droid Sans Fallback" charset="0"/>
              </a:defRPr>
            </a:lvl4pPr>
            <a:lvl5pPr eaLnBrk="0">
              <a:tabLst>
                <a:tab pos="723900" algn="l"/>
                <a:tab pos="1447800" algn="l"/>
                <a:tab pos="2171700" algn="l"/>
                <a:tab pos="2895600" algn="l"/>
                <a:tab pos="36195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chemeClr val="tx1"/>
                </a:solidFill>
                <a:latin typeface="Arial" charset="0"/>
                <a:ea typeface="Droid Sans Fallback" charset="0"/>
                <a:cs typeface="Droid Sans Fallback" charset="0"/>
              </a:defRPr>
            </a:lvl9pPr>
          </a:lstStyle>
          <a:p>
            <a:pPr algn="ctr" eaLnBrk="1"/>
            <a:r>
              <a:rPr lang="en-US" altLang="en-US" b="1">
                <a:solidFill>
                  <a:srgbClr val="000000"/>
                </a:solidFill>
              </a:rPr>
              <a:t>MyDataProvider3D&lt;Point3D&gt;</a:t>
            </a:r>
          </a:p>
        </p:txBody>
      </p:sp>
      <p:sp>
        <p:nvSpPr>
          <p:cNvPr id="4102" name="Rectangle 5"/>
          <p:cNvSpPr>
            <a:spLocks noChangeArrowheads="1"/>
          </p:cNvSpPr>
          <p:nvPr/>
        </p:nvSpPr>
        <p:spPr bwMode="auto">
          <a:xfrm>
            <a:off x="663840" y="3401638"/>
            <a:ext cx="3328559" cy="1327819"/>
          </a:xfrm>
          <a:prstGeom prst="rect">
            <a:avLst/>
          </a:prstGeom>
          <a:solidFill>
            <a:srgbClr val="CFE7F5"/>
          </a:solidFill>
          <a:ln w="9525">
            <a:solidFill>
              <a:srgbClr val="808080"/>
            </a:solidFill>
            <a:round/>
            <a:headEnd/>
            <a:tailEnd/>
          </a:ln>
        </p:spPr>
        <p:txBody>
          <a:bodyPr wrap="none" lIns="81639" tIns="55221" rIns="81639" bIns="40820" anchor="ctr"/>
          <a:lstStyle>
            <a:lvl1pPr eaLnBrk="0">
              <a:tabLst>
                <a:tab pos="723900" algn="l"/>
                <a:tab pos="1447800" algn="l"/>
                <a:tab pos="2171700" algn="l"/>
                <a:tab pos="2895600" algn="l"/>
              </a:tabLst>
              <a:defRPr>
                <a:solidFill>
                  <a:schemeClr val="tx1"/>
                </a:solidFill>
                <a:latin typeface="Arial" charset="0"/>
                <a:ea typeface="Droid Sans Fallback" charset="0"/>
                <a:cs typeface="Droid Sans Fallback" charset="0"/>
              </a:defRPr>
            </a:lvl1pPr>
            <a:lvl2pPr eaLnBrk="0">
              <a:tabLst>
                <a:tab pos="723900" algn="l"/>
                <a:tab pos="1447800" algn="l"/>
                <a:tab pos="2171700" algn="l"/>
                <a:tab pos="2895600" algn="l"/>
              </a:tabLst>
              <a:defRPr>
                <a:solidFill>
                  <a:schemeClr val="tx1"/>
                </a:solidFill>
                <a:latin typeface="Arial" charset="0"/>
                <a:ea typeface="Droid Sans Fallback" charset="0"/>
                <a:cs typeface="Droid Sans Fallback" charset="0"/>
              </a:defRPr>
            </a:lvl2pPr>
            <a:lvl3pPr eaLnBrk="0">
              <a:tabLst>
                <a:tab pos="723900" algn="l"/>
                <a:tab pos="1447800" algn="l"/>
                <a:tab pos="2171700" algn="l"/>
                <a:tab pos="2895600" algn="l"/>
              </a:tabLst>
              <a:defRPr>
                <a:solidFill>
                  <a:schemeClr val="tx1"/>
                </a:solidFill>
                <a:latin typeface="Arial" charset="0"/>
                <a:ea typeface="Droid Sans Fallback" charset="0"/>
                <a:cs typeface="Droid Sans Fallback" charset="0"/>
              </a:defRPr>
            </a:lvl3pPr>
            <a:lvl4pPr eaLnBrk="0">
              <a:tabLst>
                <a:tab pos="723900" algn="l"/>
                <a:tab pos="1447800" algn="l"/>
                <a:tab pos="2171700" algn="l"/>
                <a:tab pos="2895600" algn="l"/>
              </a:tabLst>
              <a:defRPr>
                <a:solidFill>
                  <a:schemeClr val="tx1"/>
                </a:solidFill>
                <a:latin typeface="Arial" charset="0"/>
                <a:ea typeface="Droid Sans Fallback" charset="0"/>
                <a:cs typeface="Droid Sans Fallback" charset="0"/>
              </a:defRPr>
            </a:lvl4pPr>
            <a:lvl5pPr eaLnBrk="0">
              <a:tabLst>
                <a:tab pos="723900" algn="l"/>
                <a:tab pos="1447800" algn="l"/>
                <a:tab pos="2171700" algn="l"/>
                <a:tab pos="28956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Droid Sans Fallback" charset="0"/>
                <a:cs typeface="Droid Sans Fallback" charset="0"/>
              </a:defRPr>
            </a:lvl9pPr>
          </a:lstStyle>
          <a:p>
            <a:pPr algn="ctr" eaLnBrk="1"/>
            <a:r>
              <a:rPr lang="en-US" altLang="en-US" b="1" dirty="0">
                <a:solidFill>
                  <a:srgbClr val="000000"/>
                </a:solidFill>
              </a:rPr>
              <a:t>Scatter3DFactory&lt;C, P&gt;</a:t>
            </a:r>
          </a:p>
          <a:p>
            <a:pPr algn="ctr" eaLnBrk="1"/>
            <a:endParaRPr lang="en-US" altLang="en-US" b="1" dirty="0">
              <a:solidFill>
                <a:srgbClr val="FFFFFF"/>
              </a:solidFill>
            </a:endParaRPr>
          </a:p>
          <a:p>
            <a:pPr algn="ctr" eaLnBrk="1"/>
            <a:r>
              <a:rPr lang="en-US" altLang="en-US" b="1" dirty="0">
                <a:solidFill>
                  <a:srgbClr val="000000"/>
                </a:solidFill>
              </a:rPr>
              <a:t>C createScatter3D(P[] points)</a:t>
            </a:r>
          </a:p>
          <a:p>
            <a:pPr algn="ctr" eaLnBrk="1"/>
            <a:endParaRPr lang="en-US" altLang="en-US" b="1" dirty="0">
              <a:solidFill>
                <a:srgbClr val="FFFFFF"/>
              </a:solidFill>
            </a:endParaRPr>
          </a:p>
        </p:txBody>
      </p:sp>
      <p:sp>
        <p:nvSpPr>
          <p:cNvPr id="4103" name="Rectangle 6"/>
          <p:cNvSpPr>
            <a:spLocks noChangeArrowheads="1"/>
          </p:cNvSpPr>
          <p:nvPr/>
        </p:nvSpPr>
        <p:spPr bwMode="auto">
          <a:xfrm>
            <a:off x="5806080" y="5308397"/>
            <a:ext cx="2571840" cy="1244291"/>
          </a:xfrm>
          <a:prstGeom prst="rect">
            <a:avLst/>
          </a:prstGeom>
          <a:solidFill>
            <a:srgbClr val="CFE7F5"/>
          </a:solidFill>
          <a:ln w="9525">
            <a:solidFill>
              <a:srgbClr val="808080"/>
            </a:solidFill>
            <a:round/>
            <a:headEnd/>
            <a:tailEnd/>
          </a:ln>
        </p:spPr>
        <p:txBody>
          <a:bodyPr wrap="none" lIns="81639" tIns="55221" rIns="81639" bIns="40820" anchor="ctr"/>
          <a:lstStyle>
            <a:lvl1pPr eaLnBrk="0">
              <a:tabLst>
                <a:tab pos="723900" algn="l"/>
                <a:tab pos="1447800" algn="l"/>
                <a:tab pos="2171700" algn="l"/>
              </a:tabLst>
              <a:defRPr>
                <a:solidFill>
                  <a:schemeClr val="tx1"/>
                </a:solidFill>
                <a:latin typeface="Arial" charset="0"/>
                <a:ea typeface="Droid Sans Fallback" charset="0"/>
                <a:cs typeface="Droid Sans Fallback" charset="0"/>
              </a:defRPr>
            </a:lvl1pPr>
            <a:lvl2pPr eaLnBrk="0">
              <a:tabLst>
                <a:tab pos="723900" algn="l"/>
                <a:tab pos="1447800" algn="l"/>
                <a:tab pos="2171700" algn="l"/>
              </a:tabLst>
              <a:defRPr>
                <a:solidFill>
                  <a:schemeClr val="tx1"/>
                </a:solidFill>
                <a:latin typeface="Arial" charset="0"/>
                <a:ea typeface="Droid Sans Fallback" charset="0"/>
                <a:cs typeface="Droid Sans Fallback" charset="0"/>
              </a:defRPr>
            </a:lvl2pPr>
            <a:lvl3pPr eaLnBrk="0">
              <a:tabLst>
                <a:tab pos="723900" algn="l"/>
                <a:tab pos="1447800" algn="l"/>
                <a:tab pos="2171700" algn="l"/>
              </a:tabLst>
              <a:defRPr>
                <a:solidFill>
                  <a:schemeClr val="tx1"/>
                </a:solidFill>
                <a:latin typeface="Arial" charset="0"/>
                <a:ea typeface="Droid Sans Fallback" charset="0"/>
                <a:cs typeface="Droid Sans Fallback" charset="0"/>
              </a:defRPr>
            </a:lvl3pPr>
            <a:lvl4pPr eaLnBrk="0">
              <a:tabLst>
                <a:tab pos="723900" algn="l"/>
                <a:tab pos="1447800" algn="l"/>
                <a:tab pos="2171700" algn="l"/>
              </a:tabLst>
              <a:defRPr>
                <a:solidFill>
                  <a:schemeClr val="tx1"/>
                </a:solidFill>
                <a:latin typeface="Arial" charset="0"/>
                <a:ea typeface="Droid Sans Fallback" charset="0"/>
                <a:cs typeface="Droid Sans Fallback" charset="0"/>
              </a:defRPr>
            </a:lvl4pPr>
            <a:lvl5pPr eaLnBrk="0">
              <a:tabLst>
                <a:tab pos="723900" algn="l"/>
                <a:tab pos="1447800" algn="l"/>
                <a:tab pos="21717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9pPr>
          </a:lstStyle>
          <a:p>
            <a:pPr algn="ctr" eaLnBrk="1"/>
            <a:r>
              <a:rPr lang="en-US" altLang="en-US" b="1">
                <a:solidFill>
                  <a:srgbClr val="000000"/>
                </a:solidFill>
              </a:rPr>
              <a:t>ScatterPlot</a:t>
            </a:r>
          </a:p>
        </p:txBody>
      </p:sp>
      <p:sp>
        <p:nvSpPr>
          <p:cNvPr id="4104" name="Line 7"/>
          <p:cNvSpPr>
            <a:spLocks noChangeShapeType="1"/>
          </p:cNvSpPr>
          <p:nvPr/>
        </p:nvSpPr>
        <p:spPr bwMode="auto">
          <a:xfrm flipH="1">
            <a:off x="6300000" y="2737728"/>
            <a:ext cx="0" cy="691273"/>
          </a:xfrm>
          <a:prstGeom prst="line">
            <a:avLst/>
          </a:prstGeom>
          <a:noFill/>
          <a:ln w="25400">
            <a:solidFill>
              <a:srgbClr val="FFFFFF"/>
            </a:solidFill>
            <a:prstDash val="dash"/>
            <a:round/>
            <a:headEnd/>
            <a:tailEnd type="arrow" w="lg" len="lg"/>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4105" name="Line 8"/>
          <p:cNvSpPr>
            <a:spLocks noChangeShapeType="1"/>
          </p:cNvSpPr>
          <p:nvPr/>
        </p:nvSpPr>
        <p:spPr bwMode="auto">
          <a:xfrm flipH="1">
            <a:off x="4088161" y="4064107"/>
            <a:ext cx="889920" cy="1231330"/>
          </a:xfrm>
          <a:prstGeom prst="line">
            <a:avLst/>
          </a:prstGeom>
          <a:noFill/>
          <a:ln w="38100">
            <a:solidFill>
              <a:srgbClr val="FFFFFF"/>
            </a:solidFill>
            <a:round/>
            <a:headEnd/>
            <a:tailEnd type="diamond" w="lg" len="lg"/>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4106" name="Line 9"/>
          <p:cNvSpPr>
            <a:spLocks noChangeShapeType="1"/>
          </p:cNvSpPr>
          <p:nvPr/>
        </p:nvSpPr>
        <p:spPr bwMode="auto">
          <a:xfrm flipV="1">
            <a:off x="1824481" y="4726577"/>
            <a:ext cx="1440" cy="666790"/>
          </a:xfrm>
          <a:prstGeom prst="line">
            <a:avLst/>
          </a:prstGeom>
          <a:noFill/>
          <a:ln w="25400">
            <a:solidFill>
              <a:srgbClr val="FFFFFF"/>
            </a:solidFill>
            <a:prstDash val="dash"/>
            <a:round/>
            <a:headEnd/>
            <a:tailEnd type="arrow" w="lg" len="lg"/>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4107" name="Line 10"/>
          <p:cNvSpPr>
            <a:spLocks noChangeShapeType="1"/>
          </p:cNvSpPr>
          <p:nvPr/>
        </p:nvSpPr>
        <p:spPr bwMode="auto">
          <a:xfrm>
            <a:off x="106560" y="3068963"/>
            <a:ext cx="8958240" cy="144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4108" name="Rectangle 11"/>
          <p:cNvSpPr>
            <a:spLocks noChangeArrowheads="1"/>
          </p:cNvSpPr>
          <p:nvPr/>
        </p:nvSpPr>
        <p:spPr bwMode="auto">
          <a:xfrm>
            <a:off x="663840" y="5391926"/>
            <a:ext cx="4670159" cy="1160762"/>
          </a:xfrm>
          <a:prstGeom prst="rect">
            <a:avLst/>
          </a:prstGeom>
          <a:solidFill>
            <a:srgbClr val="CFE7F5"/>
          </a:solidFill>
          <a:ln w="9525">
            <a:solidFill>
              <a:srgbClr val="808080"/>
            </a:solidFill>
            <a:round/>
            <a:headEnd/>
            <a:tailEnd/>
          </a:ln>
        </p:spPr>
        <p:txBody>
          <a:bodyPr wrap="none" lIns="81639" tIns="55221" rIns="81639" bIns="40820" anchor="ctr"/>
          <a:lstStyle>
            <a:lvl1pPr eaLnBrk="0">
              <a:tabLst>
                <a:tab pos="723900" algn="l"/>
                <a:tab pos="1447800" algn="l"/>
                <a:tab pos="2171700" algn="l"/>
                <a:tab pos="2895600" algn="l"/>
                <a:tab pos="3619500" algn="l"/>
                <a:tab pos="4343400" algn="l"/>
              </a:tabLst>
              <a:defRPr>
                <a:solidFill>
                  <a:schemeClr val="tx1"/>
                </a:solidFill>
                <a:latin typeface="Arial" charset="0"/>
                <a:ea typeface="Droid Sans Fallback" charset="0"/>
                <a:cs typeface="Droid Sans Fallback" charset="0"/>
              </a:defRPr>
            </a:lvl1pPr>
            <a:lvl2pPr eaLnBrk="0">
              <a:tabLst>
                <a:tab pos="723900" algn="l"/>
                <a:tab pos="1447800" algn="l"/>
                <a:tab pos="2171700" algn="l"/>
                <a:tab pos="2895600" algn="l"/>
                <a:tab pos="3619500" algn="l"/>
                <a:tab pos="4343400" algn="l"/>
              </a:tabLst>
              <a:defRPr>
                <a:solidFill>
                  <a:schemeClr val="tx1"/>
                </a:solidFill>
                <a:latin typeface="Arial" charset="0"/>
                <a:ea typeface="Droid Sans Fallback" charset="0"/>
                <a:cs typeface="Droid Sans Fallback" charset="0"/>
              </a:defRPr>
            </a:lvl2pPr>
            <a:lvl3pPr eaLnBrk="0">
              <a:tabLst>
                <a:tab pos="723900" algn="l"/>
                <a:tab pos="1447800" algn="l"/>
                <a:tab pos="2171700" algn="l"/>
                <a:tab pos="2895600" algn="l"/>
                <a:tab pos="3619500" algn="l"/>
                <a:tab pos="4343400" algn="l"/>
              </a:tabLst>
              <a:defRPr>
                <a:solidFill>
                  <a:schemeClr val="tx1"/>
                </a:solidFill>
                <a:latin typeface="Arial" charset="0"/>
                <a:ea typeface="Droid Sans Fallback" charset="0"/>
                <a:cs typeface="Droid Sans Fallback" charset="0"/>
              </a:defRPr>
            </a:lvl3pPr>
            <a:lvl4pPr eaLnBrk="0">
              <a:tabLst>
                <a:tab pos="723900" algn="l"/>
                <a:tab pos="1447800" algn="l"/>
                <a:tab pos="2171700" algn="l"/>
                <a:tab pos="2895600" algn="l"/>
                <a:tab pos="3619500" algn="l"/>
                <a:tab pos="4343400" algn="l"/>
              </a:tabLst>
              <a:defRPr>
                <a:solidFill>
                  <a:schemeClr val="tx1"/>
                </a:solidFill>
                <a:latin typeface="Arial" charset="0"/>
                <a:ea typeface="Droid Sans Fallback" charset="0"/>
                <a:cs typeface="Droid Sans Fallback" charset="0"/>
              </a:defRPr>
            </a:lvl4pPr>
            <a:lvl5pPr eaLnBrk="0">
              <a:tabLst>
                <a:tab pos="723900" algn="l"/>
                <a:tab pos="1447800" algn="l"/>
                <a:tab pos="2171700" algn="l"/>
                <a:tab pos="2895600" algn="l"/>
                <a:tab pos="3619500" algn="l"/>
                <a:tab pos="4343400" algn="l"/>
              </a:tabLst>
              <a:defRPr>
                <a:solidFill>
                  <a:schemeClr val="tx1"/>
                </a:solidFill>
                <a:latin typeface="Arial"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chemeClr val="tx1"/>
                </a:solidFill>
                <a:latin typeface="Arial"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chemeClr val="tx1"/>
                </a:solidFill>
                <a:latin typeface="Arial"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chemeClr val="tx1"/>
                </a:solidFill>
                <a:latin typeface="Arial"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chemeClr val="tx1"/>
                </a:solidFill>
                <a:latin typeface="Arial" charset="0"/>
                <a:ea typeface="Droid Sans Fallback" charset="0"/>
                <a:cs typeface="Droid Sans Fallback" charset="0"/>
              </a:defRPr>
            </a:lvl9pPr>
          </a:lstStyle>
          <a:p>
            <a:pPr algn="ctr" eaLnBrk="1"/>
            <a:r>
              <a:rPr lang="en-US" altLang="en-US" b="1">
                <a:solidFill>
                  <a:srgbClr val="000000"/>
                </a:solidFill>
              </a:rPr>
              <a:t>JFXScatter3DFactory&lt;JFXPanel, Point3D&gt;</a:t>
            </a:r>
          </a:p>
        </p:txBody>
      </p:sp>
      <p:sp>
        <p:nvSpPr>
          <p:cNvPr id="4109" name="Line 12"/>
          <p:cNvSpPr>
            <a:spLocks noChangeShapeType="1"/>
          </p:cNvSpPr>
          <p:nvPr/>
        </p:nvSpPr>
        <p:spPr bwMode="auto">
          <a:xfrm>
            <a:off x="5060160" y="5972308"/>
            <a:ext cx="745920" cy="1440"/>
          </a:xfrm>
          <a:prstGeom prst="line">
            <a:avLst/>
          </a:prstGeom>
          <a:noFill/>
          <a:ln w="25400">
            <a:solidFill>
              <a:srgbClr val="FFFFFF"/>
            </a:solidFill>
            <a:round/>
            <a:headEnd/>
            <a:tailEnd type="arrow" w="lg" len="lg"/>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4110" name="Line 13"/>
          <p:cNvSpPr>
            <a:spLocks noChangeShapeType="1"/>
          </p:cNvSpPr>
          <p:nvPr/>
        </p:nvSpPr>
        <p:spPr bwMode="auto">
          <a:xfrm flipH="1">
            <a:off x="3067200" y="1977328"/>
            <a:ext cx="1850400" cy="14402"/>
          </a:xfrm>
          <a:prstGeom prst="line">
            <a:avLst/>
          </a:prstGeom>
          <a:noFill/>
          <a:ln w="38100">
            <a:solidFill>
              <a:srgbClr val="FFFFFF"/>
            </a:solidFill>
            <a:round/>
            <a:headEnd type="diamond" w="lg" len="lg"/>
            <a:tailEnd/>
          </a:ln>
          <a:extLst>
            <a:ext uri="{909E8E84-426E-40DD-AFC4-6F175D3DCCD1}">
              <a14:hiddenFill xmlns:a14="http://schemas.microsoft.com/office/drawing/2010/main">
                <a:noFill/>
              </a14:hiddenFill>
            </a:ext>
          </a:extLst>
        </p:spPr>
        <p:txBody>
          <a:bodyPr lIns="82945" tIns="41473" rIns="82945" bIns="41473"/>
          <a:lstStyle/>
          <a:p>
            <a:endParaRPr lang="en-US"/>
          </a:p>
        </p:txBody>
      </p:sp>
    </p:spTree>
    <p:extLst>
      <p:ext uri="{BB962C8B-B14F-4D97-AF65-F5344CB8AC3E}">
        <p14:creationId xmlns:p14="http://schemas.microsoft.com/office/powerpoint/2010/main" val="3387242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228600" y="273629"/>
            <a:ext cx="8762999" cy="1144921"/>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b="1" dirty="0" smtClean="0"/>
              <a:t>Implementations of Visualization API</a:t>
            </a:r>
          </a:p>
        </p:txBody>
      </p:sp>
      <p:sp>
        <p:nvSpPr>
          <p:cNvPr id="5123" name="Rectangle 2"/>
          <p:cNvSpPr>
            <a:spLocks noGrp="1" noChangeArrowheads="1"/>
          </p:cNvSpPr>
          <p:nvPr>
            <p:ph sz="quarter" idx="13"/>
          </p:nvPr>
        </p:nvSpPr>
        <p:spPr>
          <a:xfrm>
            <a:off x="456480" y="1800190"/>
            <a:ext cx="8045280" cy="4668970"/>
          </a:xfrm>
          <a:prstGeom prst="rect">
            <a:avLst/>
          </a:prstGeom>
        </p:spPr>
        <p:txBody>
          <a:bodyPr lIns="82945" tIns="41473" rIns="82945" bIns="41473"/>
          <a:lstStyle/>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err="1" smtClean="0"/>
              <a:t>JFreeChart</a:t>
            </a:r>
            <a:r>
              <a:rPr lang="en-US" altLang="en-US" sz="2000" dirty="0" smtClean="0"/>
              <a:t>: 2D Line, Histogram, Scatter</a:t>
            </a:r>
          </a:p>
          <a:p>
            <a:pPr marL="391686" indent="-293764">
              <a:buClr>
                <a:srgbClr val="FFFFFF"/>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smtClean="0">
                <a:hlinkClick r:id="rId3"/>
              </a:rPr>
              <a:t>http://www.jfree.org/</a:t>
            </a:r>
          </a:p>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smtClean="0"/>
              <a:t>Jzy3d: 3D Histogram, 3D Surface, 3D Scatter</a:t>
            </a:r>
          </a:p>
          <a:p>
            <a:pPr marL="391686" indent="-293764">
              <a:buClr>
                <a:srgbClr val="FFFFFF"/>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smtClean="0">
                <a:hlinkClick r:id="rId4"/>
              </a:rPr>
              <a:t>http://www.jzy3d.org/</a:t>
            </a:r>
          </a:p>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err="1" smtClean="0"/>
              <a:t>JMonkeyEngine</a:t>
            </a:r>
            <a:r>
              <a:rPr lang="en-US" altLang="en-US" sz="2000" dirty="0" smtClean="0"/>
              <a:t>: 3D Real Time histogram, Histogram, 3D </a:t>
            </a:r>
            <a:r>
              <a:rPr lang="en-US" altLang="en-US" sz="2000" dirty="0" err="1" smtClean="0"/>
              <a:t>RealTime</a:t>
            </a:r>
            <a:r>
              <a:rPr lang="en-US" altLang="en-US" sz="2000" dirty="0" smtClean="0"/>
              <a:t> Scatter</a:t>
            </a:r>
          </a:p>
          <a:p>
            <a:pPr marL="391686" indent="-293764">
              <a:buClr>
                <a:srgbClr val="FFFFFF"/>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smtClean="0">
                <a:hlinkClick r:id="rId5"/>
              </a:rPr>
              <a:t>http://jmonkeyengine.org/</a:t>
            </a:r>
          </a:p>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smtClean="0"/>
              <a:t>Java FX </a:t>
            </a:r>
            <a:r>
              <a:rPr lang="en-US" altLang="en-US" sz="2000" dirty="0" err="1" smtClean="0"/>
              <a:t>FXyz</a:t>
            </a:r>
            <a:r>
              <a:rPr lang="en-US" altLang="en-US" sz="2000" dirty="0" smtClean="0"/>
              <a:t>: 3D Histogram, 3D Scatter</a:t>
            </a:r>
          </a:p>
          <a:p>
            <a:pPr marL="391686" indent="-293764">
              <a:buClr>
                <a:srgbClr val="FFFFFF"/>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000" dirty="0" smtClean="0">
                <a:hlinkClick r:id="rId6"/>
              </a:rPr>
              <a:t>http://birdasaur.github.io/FXyz/</a:t>
            </a:r>
          </a:p>
          <a:p>
            <a:pPr marL="391686" indent="-293764">
              <a:buClr>
                <a:srgbClr val="FFFFFF"/>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ltLang="en-US" dirty="0" smtClean="0"/>
          </a:p>
          <a:p>
            <a:pPr marL="391686" indent="-293764">
              <a:buClr>
                <a:srgbClr val="FFFFFF"/>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ltLang="en-US" dirty="0" smtClean="0">
              <a:solidFill>
                <a:srgbClr val="FF0000"/>
              </a:solidFill>
            </a:endParaRPr>
          </a:p>
        </p:txBody>
      </p:sp>
    </p:spTree>
    <p:extLst>
      <p:ext uri="{BB962C8B-B14F-4D97-AF65-F5344CB8AC3E}">
        <p14:creationId xmlns:p14="http://schemas.microsoft.com/office/powerpoint/2010/main" val="40418215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456481" y="338436"/>
            <a:ext cx="8228160" cy="1144920"/>
          </a:xfrm>
        </p:spPr>
        <p:txBody>
          <a:bodyPr tIns="35203"/>
          <a:lstStyle/>
          <a:p>
            <a:pPr>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b="1" smtClean="0"/>
              <a:t>Java FX Visualization for Neuroph</a:t>
            </a:r>
          </a:p>
        </p:txBody>
      </p:sp>
      <p:sp>
        <p:nvSpPr>
          <p:cNvPr id="6147" name="Rectangle 2"/>
          <p:cNvSpPr>
            <a:spLocks noGrp="1" noChangeArrowheads="1"/>
          </p:cNvSpPr>
          <p:nvPr>
            <p:ph sz="quarter" idx="13"/>
          </p:nvPr>
        </p:nvSpPr>
        <p:spPr>
          <a:xfrm>
            <a:off x="456480" y="1866436"/>
            <a:ext cx="8045280" cy="3977698"/>
          </a:xfrm>
          <a:prstGeom prst="rect">
            <a:avLst/>
          </a:prstGeom>
        </p:spPr>
        <p:txBody>
          <a:bodyPr lIns="82945" tIns="24002" rIns="82945" bIns="41473"/>
          <a:lstStyle/>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400" dirty="0"/>
              <a:t>Based on </a:t>
            </a:r>
            <a:r>
              <a:rPr lang="en-US" altLang="en-US" sz="2400" dirty="0" err="1"/>
              <a:t>FXyz</a:t>
            </a:r>
            <a:r>
              <a:rPr lang="en-US" altLang="en-US" sz="2400" dirty="0"/>
              <a:t> </a:t>
            </a:r>
            <a:r>
              <a:rPr lang="en-US" altLang="en-US" sz="2400" dirty="0">
                <a:hlinkClick r:id="rId3"/>
              </a:rPr>
              <a:t>http://birdasaur.github.io/FXyz/</a:t>
            </a:r>
          </a:p>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400" dirty="0"/>
              <a:t>3D Scatter &amp; 3D Histogram</a:t>
            </a:r>
          </a:p>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400" dirty="0"/>
              <a:t>Java FX implementation of the Visualization API</a:t>
            </a:r>
          </a:p>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400" dirty="0"/>
              <a:t>Demo</a:t>
            </a:r>
          </a:p>
        </p:txBody>
      </p:sp>
    </p:spTree>
    <p:extLst>
      <p:ext uri="{BB962C8B-B14F-4D97-AF65-F5344CB8AC3E}">
        <p14:creationId xmlns:p14="http://schemas.microsoft.com/office/powerpoint/2010/main" val="29501219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456481" y="273629"/>
            <a:ext cx="8228160" cy="1144921"/>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b="1" smtClean="0"/>
              <a:t>Summary</a:t>
            </a:r>
          </a:p>
        </p:txBody>
      </p:sp>
      <p:sp>
        <p:nvSpPr>
          <p:cNvPr id="7171" name="Rectangle 2"/>
          <p:cNvSpPr>
            <a:spLocks noGrp="1" noChangeArrowheads="1"/>
          </p:cNvSpPr>
          <p:nvPr>
            <p:ph sz="quarter" idx="13"/>
          </p:nvPr>
        </p:nvSpPr>
        <p:spPr>
          <a:xfrm>
            <a:off x="456480" y="1604329"/>
            <a:ext cx="8045280" cy="4617125"/>
          </a:xfrm>
          <a:prstGeom prst="rect">
            <a:avLst/>
          </a:prstGeom>
        </p:spPr>
        <p:txBody>
          <a:bodyPr lIns="82945" tIns="28802" rIns="82945" bIns="41473"/>
          <a:lstStyle/>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1600" b="1" dirty="0" err="1"/>
              <a:t>Whats</a:t>
            </a:r>
            <a:r>
              <a:rPr lang="en-US" altLang="en-US" sz="1600" b="1" dirty="0"/>
              <a:t> good</a:t>
            </a:r>
          </a:p>
          <a:p>
            <a:pPr marL="391686" indent="-293764">
              <a:buClr>
                <a:srgbClr val="FFFFFF"/>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1600" dirty="0"/>
              <a:t> -  really nice looking, smooth graphics</a:t>
            </a:r>
          </a:p>
          <a:p>
            <a:pPr marL="783372" lvl="1" indent="-293764">
              <a:buClr>
                <a:srgbClr val="FFFFFF"/>
              </a:buClr>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1600" dirty="0"/>
              <a:t>Intuitive and simple API</a:t>
            </a:r>
          </a:p>
          <a:p>
            <a:pPr marL="783372" lvl="1" indent="-293764">
              <a:buClr>
                <a:srgbClr val="FFFFFF"/>
              </a:buClr>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1600" dirty="0"/>
              <a:t>better API for interacting with objects (compared to jzy3d and JME)</a:t>
            </a:r>
          </a:p>
          <a:p>
            <a:pPr marL="783372" lvl="1" indent="-293764">
              <a:buClr>
                <a:srgbClr val="FFFFFF"/>
              </a:buClr>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ltLang="en-US" sz="1600" dirty="0"/>
          </a:p>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1600" b="1" dirty="0"/>
              <a:t>What could be better</a:t>
            </a:r>
          </a:p>
          <a:p>
            <a:pPr marL="391686" indent="-293764">
              <a:buClr>
                <a:srgbClr val="FFFFFF"/>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1600" dirty="0"/>
              <a:t>-	some minor things still missing from API, it feels like not mature enough</a:t>
            </a:r>
          </a:p>
          <a:p>
            <a:pPr marL="783372" lvl="1" indent="-293764">
              <a:buClr>
                <a:srgbClr val="FFFFFF"/>
              </a:buClr>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1600" dirty="0"/>
              <a:t>More control should be left to end user, while providing default behaviors out of the box</a:t>
            </a:r>
          </a:p>
          <a:p>
            <a:pPr marL="783372" lvl="1" indent="-293764">
              <a:buClr>
                <a:srgbClr val="FFFFFF"/>
              </a:buClr>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1600" dirty="0"/>
              <a:t>would be nice to have typical default implementations for interacting with graphics using mouse and keyboard out of the box</a:t>
            </a:r>
          </a:p>
          <a:p>
            <a:pPr marL="783372" lvl="1" indent="-293764">
              <a:buClr>
                <a:srgbClr val="FFFFFF"/>
              </a:buClr>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ltLang="en-US" sz="1600" dirty="0"/>
          </a:p>
          <a:p>
            <a:pPr marL="391686" indent="-293764">
              <a:buClr>
                <a:srgbClr val="FFFFFF"/>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1600" dirty="0"/>
              <a:t>What about 3D real time visualization using FX?</a:t>
            </a:r>
          </a:p>
          <a:p>
            <a:pPr marL="391686" indent="-293764">
              <a:buClr>
                <a:srgbClr val="FFFFFF"/>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ltLang="en-US" sz="1600" dirty="0"/>
          </a:p>
        </p:txBody>
      </p:sp>
    </p:spTree>
    <p:extLst>
      <p:ext uri="{BB962C8B-B14F-4D97-AF65-F5344CB8AC3E}">
        <p14:creationId xmlns:p14="http://schemas.microsoft.com/office/powerpoint/2010/main" val="41162857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3058</TotalTime>
  <Words>1217</Words>
  <Application>Microsoft Office PowerPoint</Application>
  <PresentationFormat>On-screen Show (4:3)</PresentationFormat>
  <Paragraphs>201</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Horizon</vt:lpstr>
      <vt:lpstr>JavaFX 3d</vt:lpstr>
      <vt:lpstr>About the presenter</vt:lpstr>
      <vt:lpstr>PowerPoint Presentation</vt:lpstr>
      <vt:lpstr>Use Case Neuroph</vt:lpstr>
      <vt:lpstr>Visualization API</vt:lpstr>
      <vt:lpstr>Visualization API Usage</vt:lpstr>
      <vt:lpstr>Implementations of Visualization API</vt:lpstr>
      <vt:lpstr>Java FX Visualization for Neuroph</vt:lpstr>
      <vt:lpstr>Summary</vt:lpstr>
      <vt:lpstr>Deep Space, JavaFX 3D and F(X)yz</vt:lpstr>
      <vt:lpstr>Deep Space Trajectory Exploration  </vt:lpstr>
      <vt:lpstr>But what about JavaFX 3D??</vt:lpstr>
      <vt:lpstr>F(X)yz Co Founder – Jason POllastrini</vt:lpstr>
      <vt:lpstr>F(X)yz – Free Pure JavaFX 3D Library </vt:lpstr>
      <vt:lpstr>JOSÉ PEREDA</vt:lpstr>
      <vt:lpstr>Topics</vt:lpstr>
      <vt:lpstr>Rubik’s Cube: Learning JavaFX 3D through Gaming</vt:lpstr>
      <vt:lpstr>Leap Motion v2: Getting your hands into the scene</vt:lpstr>
      <vt:lpstr>Arquitectural 3D models: Taking rendering to the next level</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DIANE C. (JSC:DA111)</dc:creator>
  <cp:lastModifiedBy>Sean Phillips</cp:lastModifiedBy>
  <cp:revision>125</cp:revision>
  <dcterms:created xsi:type="dcterms:W3CDTF">2014-05-08T14:40:12Z</dcterms:created>
  <dcterms:modified xsi:type="dcterms:W3CDTF">2014-09-23T13:59:47Z</dcterms:modified>
</cp:coreProperties>
</file>