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77" r:id="rId2"/>
    <p:sldMasterId id="2147483656" r:id="rId3"/>
    <p:sldMasterId id="2147483681" r:id="rId4"/>
    <p:sldMasterId id="2147483684" r:id="rId5"/>
  </p:sldMasterIdLst>
  <p:notesMasterIdLst>
    <p:notesMasterId r:id="rId30"/>
  </p:notesMasterIdLst>
  <p:handoutMasterIdLst>
    <p:handoutMasterId r:id="rId31"/>
  </p:handoutMasterIdLst>
  <p:sldIdLst>
    <p:sldId id="284" r:id="rId6"/>
    <p:sldId id="314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315" r:id="rId15"/>
    <p:sldId id="316" r:id="rId16"/>
    <p:sldId id="317" r:id="rId17"/>
    <p:sldId id="318" r:id="rId18"/>
    <p:sldId id="319" r:id="rId19"/>
    <p:sldId id="320" r:id="rId20"/>
    <p:sldId id="297" r:id="rId21"/>
    <p:sldId id="301" r:id="rId22"/>
    <p:sldId id="302" r:id="rId23"/>
    <p:sldId id="300" r:id="rId24"/>
    <p:sldId id="305" r:id="rId25"/>
    <p:sldId id="303" r:id="rId26"/>
    <p:sldId id="306" r:id="rId27"/>
    <p:sldId id="307" r:id="rId28"/>
    <p:sldId id="289" r:id="rId29"/>
  </p:sldIdLst>
  <p:sldSz cx="9144000" cy="6858000" type="screen4x3"/>
  <p:notesSz cx="7010400" cy="9296400"/>
  <p:defaultTextStyle>
    <a:defPPr>
      <a:defRPr lang="en-US"/>
    </a:defPPr>
    <a:lvl1pPr marL="0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22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42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63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85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06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26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47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68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9F9F9F"/>
    <a:srgbClr val="2C51BA"/>
    <a:srgbClr val="FFFFFF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87791" autoAdjust="0"/>
  </p:normalViewPr>
  <p:slideViewPr>
    <p:cSldViewPr>
      <p:cViewPr>
        <p:scale>
          <a:sx n="100" d="100"/>
          <a:sy n="100" d="100"/>
        </p:scale>
        <p:origin x="-3864" y="-1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6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A34F519F-1687-4B59-849E-085C1F65A20E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35BFA1FF-139A-4EBE-8B26-D324C8B17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48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C0C802F7-125E-49EA-BC15-527EE7B49D20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924268ED-731B-4357-A718-6BC1A9036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4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63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85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06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26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47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68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17169" indent="-275834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03337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544671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1986006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427341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868675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310010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751344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364B0A3D-612D-4882-8F0A-A47918DE32AF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517" y="4415791"/>
            <a:ext cx="5611368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17169" indent="-275834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03337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544671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1986006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427341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868675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310010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751344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364B0A3D-612D-4882-8F0A-A47918DE32AF}" type="slidenum">
              <a:rPr lang="en-US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517" y="4415791"/>
            <a:ext cx="5611368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17169" indent="-275834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03337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544671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1986006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427341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868675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310010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751344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364B0A3D-612D-4882-8F0A-A47918DE32AF}" type="slidenum">
              <a:rPr 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517" y="4415791"/>
            <a:ext cx="5611368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010"/>
            <a:fld id="{76BD89F4-9D4D-450A-A049-1074FCA610F9}" type="slidenum">
              <a:rPr lang="en-US" smtClean="0">
                <a:solidFill>
                  <a:prstClr val="black"/>
                </a:solidFill>
              </a:rPr>
              <a:pPr defTabSz="929010"/>
              <a:t>24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0604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0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1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7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8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C144-3918-4383-A516-D260F6680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2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C144-3918-4383-A516-D260F66807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0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5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C144-3918-4383-A516-D260F66807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3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C144-3918-4383-A516-D260F66807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3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93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2928"/>
            <a:ext cx="2971799" cy="742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55"/>
            <a:ext cx="9144000" cy="16625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77000" y="65532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Smarter approaches. Better results.</a:t>
            </a:r>
            <a:endParaRPr lang="en-US" sz="1400" baseline="30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  <a:prstGeom prst="rect">
            <a:avLst/>
          </a:prstGeom>
        </p:spPr>
        <p:txBody>
          <a:bodyPr vert="horz" lIns="92381" tIns="46191" rIns="92381" bIns="4619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6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923804" rtl="0" eaLnBrk="1" latinLnBrk="0" hangingPunct="1">
        <a:spcBef>
          <a:spcPct val="0"/>
        </a:spcBef>
        <a:buNone/>
        <a:defRPr sz="4800" b="1" kern="1200" baseline="0">
          <a:solidFill>
            <a:schemeClr val="tx1"/>
          </a:solidFill>
          <a:latin typeface="Tw Cen MT" pitchFamily="34" charset="0"/>
          <a:ea typeface="+mj-ea"/>
          <a:cs typeface="+mj-cs"/>
        </a:defRPr>
      </a:lvl1pPr>
    </p:titleStyle>
    <p:bodyStyle>
      <a:lvl1pPr marL="346427" indent="-346427" algn="l" defTabSz="92380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50590" indent="-288689" algn="l" defTabSz="92380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4756" indent="-230954" algn="l" defTabSz="9238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658" indent="-230954" algn="l" defTabSz="92380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562" indent="-230954" algn="l" defTabSz="92380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464" indent="-230954" algn="l" defTabSz="9238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2368" indent="-230954" algn="l" defTabSz="9238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4268" indent="-230954" algn="l" defTabSz="9238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6170" indent="-230954" algn="l" defTabSz="9238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02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3804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707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7610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512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1415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3319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5220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78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3716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62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fld id="{26CC8F83-A37B-4861-A5BD-5610B16BB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0" y="6550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w Cen MT" pitchFamily="34" charset="0"/>
              </a:rPr>
              <a:t>ai-solutions.com</a:t>
            </a:r>
            <a:endParaRPr lang="en-US" sz="14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" y="208167"/>
            <a:ext cx="1849352" cy="46233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620000" y="6550223"/>
            <a:ext cx="1524000" cy="307777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w Cen MT" pitchFamily="34" charset="0"/>
              </a:rPr>
              <a:t>ai-solutions.com</a:t>
            </a:r>
            <a:endParaRPr lang="en-US" sz="14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5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D1C24"/>
          </a:solidFill>
          <a:latin typeface="Tw Cen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3716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385" tIns="45692" rIns="91385" bIns="4569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50800" y="6492881"/>
            <a:ext cx="457200" cy="365125"/>
          </a:xfrm>
          <a:prstGeom prst="rect">
            <a:avLst/>
          </a:prstGeom>
        </p:spPr>
        <p:txBody>
          <a:bodyPr vert="horz" lIns="91385" tIns="45692" rIns="91385" bIns="45692" rtlCol="0" anchor="ctr"/>
          <a:lstStyle>
            <a:lvl1pPr algn="ctr">
              <a:defRPr sz="1300" b="1"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fld id="{5530C144-3918-4383-A516-D260F66807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620000" y="6550223"/>
            <a:ext cx="1524000" cy="307777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w Cen MT" pitchFamily="34" charset="0"/>
              </a:rPr>
              <a:t>ai-solutions.com</a:t>
            </a:r>
            <a:endParaRPr lang="en-US" sz="14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85" tIns="45692" rIns="91385" bIns="4569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7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87" r:id="rId3"/>
  </p:sldLayoutIdLst>
  <p:hf hdr="0" ftr="0" dt="0"/>
  <p:txStyles>
    <p:titleStyle>
      <a:lvl1pPr algn="l" defTabSz="913842" rtl="0" eaLnBrk="1" latinLnBrk="0" hangingPunct="1">
        <a:spcBef>
          <a:spcPct val="0"/>
        </a:spcBef>
        <a:buNone/>
        <a:defRPr sz="2800" b="1" kern="1200">
          <a:solidFill>
            <a:srgbClr val="ED1C24"/>
          </a:solidFill>
          <a:latin typeface="Tw Cen MT" pitchFamily="34" charset="0"/>
          <a:ea typeface="+mj-ea"/>
          <a:cs typeface="+mj-cs"/>
        </a:defRPr>
      </a:lvl1pPr>
    </p:titleStyle>
    <p:bodyStyle>
      <a:lvl1pPr marL="342692" indent="-34269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32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497" indent="-285576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2pPr>
      <a:lvl3pPr marL="1142303" indent="-22846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599224" indent="-22846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2056146" indent="-22846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2513068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87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08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30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3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5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7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8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3716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385" tIns="45692" rIns="91385" bIns="4569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50800" y="6492881"/>
            <a:ext cx="457200" cy="365125"/>
          </a:xfrm>
          <a:prstGeom prst="rect">
            <a:avLst/>
          </a:prstGeom>
        </p:spPr>
        <p:txBody>
          <a:bodyPr vert="horz" lIns="91385" tIns="45692" rIns="91385" bIns="45692" rtlCol="0" anchor="ctr"/>
          <a:lstStyle>
            <a:lvl1pPr algn="ctr">
              <a:defRPr sz="1300" b="1"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fld id="{5530C144-3918-4383-A516-D260F66807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620000" y="6550223"/>
            <a:ext cx="1524000" cy="307777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Tw Cen MT" pitchFamily="34" charset="0"/>
              </a:rPr>
              <a:t>ai-solutions.com</a:t>
            </a:r>
            <a:endParaRPr lang="en-US" sz="1400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85" tIns="45692" rIns="91385" bIns="4569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0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8" r:id="rId3"/>
  </p:sldLayoutIdLst>
  <p:hf hdr="0" ftr="0" dt="0"/>
  <p:txStyles>
    <p:titleStyle>
      <a:lvl1pPr algn="l" defTabSz="913842" rtl="0" eaLnBrk="1" latinLnBrk="0" hangingPunct="1">
        <a:spcBef>
          <a:spcPct val="0"/>
        </a:spcBef>
        <a:buNone/>
        <a:defRPr sz="2800" b="1" kern="1200">
          <a:solidFill>
            <a:srgbClr val="ED1C24"/>
          </a:solidFill>
          <a:latin typeface="Tw Cen MT" pitchFamily="34" charset="0"/>
          <a:ea typeface="+mj-ea"/>
          <a:cs typeface="+mj-cs"/>
        </a:defRPr>
      </a:lvl1pPr>
    </p:titleStyle>
    <p:bodyStyle>
      <a:lvl1pPr marL="342692" indent="-34269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32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497" indent="-285576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2pPr>
      <a:lvl3pPr marL="1142303" indent="-22846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599224" indent="-22846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2056146" indent="-22846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2513068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87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08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30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3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5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7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8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78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3716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62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0" y="6550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Tw Cen MT" pitchFamily="34" charset="0"/>
              </a:rPr>
              <a:t>ai-solutions.com</a:t>
            </a:r>
            <a:endParaRPr lang="en-US" sz="1400" dirty="0">
              <a:solidFill>
                <a:prstClr val="white"/>
              </a:solidFill>
              <a:latin typeface="Tw Cen M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" y="208167"/>
            <a:ext cx="1849352" cy="46233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620000" y="6550223"/>
            <a:ext cx="1524000" cy="307777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Tw Cen MT" pitchFamily="34" charset="0"/>
              </a:rPr>
              <a:t>ai-solutions.com</a:t>
            </a:r>
            <a:endParaRPr lang="en-US" sz="1400" dirty="0">
              <a:solidFill>
                <a:prstClr val="white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7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D1C24"/>
          </a:solidFill>
          <a:latin typeface="Tw Cen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NASA Mission Software Development on the </a:t>
            </a:r>
            <a:r>
              <a:rPr lang="en-US" dirty="0" smtClean="0"/>
              <a:t>Eights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810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Java 8, </a:t>
            </a:r>
            <a:r>
              <a:rPr lang="en-US" sz="2400" dirty="0" err="1"/>
              <a:t>JavaFX</a:t>
            </a:r>
            <a:r>
              <a:rPr lang="en-US" sz="2400" dirty="0"/>
              <a:t> 8, and NetBeans 8</a:t>
            </a:r>
          </a:p>
        </p:txBody>
      </p:sp>
      <p:pic>
        <p:nvPicPr>
          <p:cNvPr id="1026" name="Picture 2" descr="http://upload.wikimedia.org/wikipedia/commons/2/25/Nasa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1" y="4876800"/>
            <a:ext cx="1447800" cy="12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b/b9/Javafx_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2192032" cy="10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bm.com/developerworks/i/hivis-v17-java8be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87626"/>
            <a:ext cx="1752600" cy="8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awantshah.com/wp-content/uploads/2010/02/image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9242"/>
            <a:ext cx="1411014" cy="6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ovr_lissajo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066800"/>
            <a:ext cx="3671767" cy="34489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Space Climate Observatory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267200" cy="5334000"/>
          </a:xfrm>
        </p:spPr>
        <p:txBody>
          <a:bodyPr/>
          <a:lstStyle/>
          <a:p>
            <a:r>
              <a:rPr lang="en-US" dirty="0" smtClean="0"/>
              <a:t>Lagrange point orbit</a:t>
            </a:r>
          </a:p>
          <a:p>
            <a:r>
              <a:rPr lang="en-US" dirty="0" smtClean="0"/>
              <a:t>Real-time solar wind data</a:t>
            </a:r>
          </a:p>
          <a:p>
            <a:r>
              <a:rPr lang="en-US" dirty="0" smtClean="0"/>
              <a:t>Al Gore’s “Blue Marble”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" name="Content Placeholder 15" descr="lagrange_point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62000" y="2743200"/>
            <a:ext cx="4267200" cy="3733606"/>
          </a:xfrm>
        </p:spPr>
      </p:pic>
    </p:spTree>
    <p:extLst>
      <p:ext uri="{BB962C8B-B14F-4D97-AF65-F5344CB8AC3E}">
        <p14:creationId xmlns:p14="http://schemas.microsoft.com/office/powerpoint/2010/main" val="3368434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Triana</a:t>
            </a:r>
            <a:r>
              <a:rPr lang="en-US" dirty="0" smtClean="0"/>
              <a:t> to </a:t>
            </a:r>
            <a:r>
              <a:rPr lang="en-US" dirty="0" err="1" smtClean="0"/>
              <a:t>GoreSat</a:t>
            </a:r>
            <a:r>
              <a:rPr lang="en-US" dirty="0" smtClean="0"/>
              <a:t> to DSCOVR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5867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Postponed in 2001 due to administration change</a:t>
            </a:r>
          </a:p>
          <a:p>
            <a:pPr lvl="1"/>
            <a:r>
              <a:rPr lang="en-US" dirty="0" smtClean="0"/>
              <a:t>In storage for 10 years</a:t>
            </a:r>
          </a:p>
          <a:p>
            <a:r>
              <a:rPr lang="en-US" dirty="0" smtClean="0"/>
              <a:t>Mission was reactivated in late 2013 (due to administration change)</a:t>
            </a:r>
          </a:p>
          <a:p>
            <a:pPr lvl="1"/>
            <a:r>
              <a:rPr lang="en-US" dirty="0" smtClean="0"/>
              <a:t>Scheduled for launch in early 2015</a:t>
            </a:r>
          </a:p>
          <a:p>
            <a:pPr lvl="1"/>
            <a:r>
              <a:rPr lang="en-US" dirty="0" smtClean="0"/>
              <a:t>Three years of work compressed into one year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dscov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39584" y="1143000"/>
            <a:ext cx="2323416" cy="35813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Java on the 8s Helped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Customer</a:t>
            </a:r>
            <a:r>
              <a:rPr lang="en-US" dirty="0" smtClean="0"/>
              <a:t>:  You have to use STK!</a:t>
            </a:r>
          </a:p>
          <a:p>
            <a:pPr lvl="1"/>
            <a:r>
              <a:rPr lang="en-US" dirty="0" smtClean="0"/>
              <a:t>A JNI layer was included in STK SDK</a:t>
            </a:r>
          </a:p>
          <a:p>
            <a:pPr lvl="1"/>
            <a:r>
              <a:rPr lang="en-US" dirty="0" smtClean="0"/>
              <a:t>Accessed analyst-created STK scenarios in JAVA</a:t>
            </a:r>
          </a:p>
          <a:p>
            <a:r>
              <a:rPr lang="en-US" b="1" dirty="0" smtClean="0"/>
              <a:t>Analysts</a:t>
            </a:r>
            <a:r>
              <a:rPr lang="en-US" dirty="0" smtClean="0"/>
              <a:t>:  We want MATLAB!</a:t>
            </a:r>
          </a:p>
          <a:p>
            <a:pPr lvl="1"/>
            <a:r>
              <a:rPr lang="en-US" dirty="0" smtClean="0"/>
              <a:t>MATLAB is written in Java! (don’t tell the analysts)</a:t>
            </a:r>
          </a:p>
          <a:p>
            <a:pPr lvl="1"/>
            <a:r>
              <a:rPr lang="en-US" dirty="0" err="1" smtClean="0"/>
              <a:t>Netbeans</a:t>
            </a:r>
            <a:r>
              <a:rPr lang="en-US" dirty="0" smtClean="0"/>
              <a:t> module created for previous mission</a:t>
            </a:r>
          </a:p>
          <a:p>
            <a:r>
              <a:rPr lang="en-US" b="1" dirty="0" smtClean="0"/>
              <a:t>Operators</a:t>
            </a:r>
            <a:r>
              <a:rPr lang="en-US" dirty="0" smtClean="0"/>
              <a:t>:  Which button do I press?</a:t>
            </a:r>
          </a:p>
          <a:p>
            <a:pPr lvl="1"/>
            <a:r>
              <a:rPr lang="en-US" dirty="0" smtClean="0"/>
              <a:t>Swing-based wizards easy in </a:t>
            </a:r>
            <a:r>
              <a:rPr lang="en-US" dirty="0" err="1" smtClean="0"/>
              <a:t>Netbeans</a:t>
            </a:r>
            <a:r>
              <a:rPr lang="en-US" dirty="0" smtClean="0"/>
              <a:t> IDE</a:t>
            </a:r>
          </a:p>
          <a:p>
            <a:pPr lvl="1"/>
            <a:r>
              <a:rPr lang="en-US" dirty="0" err="1" smtClean="0"/>
              <a:t>Datasystems</a:t>
            </a:r>
            <a:r>
              <a:rPr lang="en-US" dirty="0" smtClean="0"/>
              <a:t> API simplified parsing files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Developed in </a:t>
            </a:r>
            <a:r>
              <a:rPr lang="en-US" dirty="0" err="1" smtClean="0"/>
              <a:t>Netbeans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Ephemeris generation</a:t>
            </a:r>
          </a:p>
          <a:p>
            <a:pPr lvl="1"/>
            <a:r>
              <a:rPr lang="en-US" dirty="0" smtClean="0"/>
              <a:t>Ingests legacy state vector file (c. 1976)</a:t>
            </a:r>
          </a:p>
          <a:p>
            <a:pPr lvl="1"/>
            <a:r>
              <a:rPr lang="en-US" dirty="0" smtClean="0"/>
              <a:t>Supports various output formats</a:t>
            </a:r>
          </a:p>
          <a:p>
            <a:r>
              <a:rPr lang="en-US" dirty="0" smtClean="0"/>
              <a:t>Orbit product generation</a:t>
            </a:r>
          </a:p>
          <a:p>
            <a:pPr lvl="1"/>
            <a:r>
              <a:rPr lang="en-US" dirty="0" smtClean="0"/>
              <a:t>Collates ground station contact times</a:t>
            </a:r>
          </a:p>
          <a:p>
            <a:pPr lvl="1"/>
            <a:r>
              <a:rPr lang="en-US" dirty="0" smtClean="0"/>
              <a:t>Visual of proximity to Sun and Moon</a:t>
            </a:r>
          </a:p>
          <a:p>
            <a:r>
              <a:rPr lang="en-US" dirty="0" smtClean="0"/>
              <a:t>Maneuver planning</a:t>
            </a:r>
          </a:p>
          <a:p>
            <a:pPr lvl="1"/>
            <a:r>
              <a:rPr lang="en-US" dirty="0" smtClean="0"/>
              <a:t>Incorporate maneuvers into ephemerides</a:t>
            </a:r>
            <a:endParaRPr lang="en-US" dirty="0"/>
          </a:p>
          <a:p>
            <a:pPr lvl="1"/>
            <a:r>
              <a:rPr lang="en-US" dirty="0" smtClean="0"/>
              <a:t>Comparisons of burn to no-burn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3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DSCOVR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Reduced manual steps in workflow</a:t>
            </a:r>
          </a:p>
          <a:p>
            <a:pPr lvl="1"/>
            <a:r>
              <a:rPr lang="en-US" dirty="0" smtClean="0"/>
              <a:t>Without </a:t>
            </a:r>
            <a:r>
              <a:rPr lang="en-US" dirty="0" err="1" smtClean="0"/>
              <a:t>Netbeans</a:t>
            </a:r>
            <a:r>
              <a:rPr lang="en-US" dirty="0" smtClean="0"/>
              <a:t>:  100+ steps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Netbeans</a:t>
            </a:r>
            <a:r>
              <a:rPr lang="en-US" dirty="0" smtClean="0"/>
              <a:t>:  &lt;30 steps</a:t>
            </a:r>
          </a:p>
          <a:p>
            <a:pPr lvl="1"/>
            <a:r>
              <a:rPr lang="en-US" dirty="0" smtClean="0"/>
              <a:t>Reduced likelihood of error during execution</a:t>
            </a:r>
          </a:p>
          <a:p>
            <a:r>
              <a:rPr lang="en-US" dirty="0" smtClean="0"/>
              <a:t>Used existing </a:t>
            </a:r>
            <a:r>
              <a:rPr lang="en-US" dirty="0" err="1" smtClean="0"/>
              <a:t>plugins</a:t>
            </a:r>
            <a:r>
              <a:rPr lang="en-US" dirty="0" smtClean="0"/>
              <a:t> wherever possible</a:t>
            </a:r>
          </a:p>
          <a:p>
            <a:pPr lvl="1"/>
            <a:r>
              <a:rPr lang="en-US" dirty="0" smtClean="0"/>
              <a:t>Internally developed MATLAB </a:t>
            </a:r>
            <a:r>
              <a:rPr lang="en-US" dirty="0" err="1" smtClean="0"/>
              <a:t>plugin</a:t>
            </a:r>
            <a:endParaRPr lang="en-US" dirty="0" smtClean="0"/>
          </a:p>
          <a:p>
            <a:pPr lvl="1"/>
            <a:r>
              <a:rPr lang="en-US" dirty="0" smtClean="0"/>
              <a:t>3rd party </a:t>
            </a:r>
            <a:r>
              <a:rPr lang="en-US" dirty="0" err="1" smtClean="0"/>
              <a:t>plugins</a:t>
            </a:r>
            <a:r>
              <a:rPr lang="en-US" dirty="0" smtClean="0"/>
              <a:t> for file </a:t>
            </a:r>
            <a:r>
              <a:rPr lang="en-US" dirty="0" err="1" smtClean="0"/>
              <a:t>diffs</a:t>
            </a:r>
            <a:r>
              <a:rPr lang="en-US" dirty="0" smtClean="0"/>
              <a:t>, command line, etc.</a:t>
            </a:r>
          </a:p>
          <a:p>
            <a:pPr lvl="1"/>
            <a:r>
              <a:rPr lang="en-US" dirty="0" smtClean="0"/>
              <a:t>Saved multiple staff-weeks of development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0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5" name="Content Placeholder 4" descr="splas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6902857" cy="42971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000" y="1752601"/>
            <a:ext cx="8382000" cy="184785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JavaFX</a:t>
            </a:r>
            <a:r>
              <a:rPr lang="en-US" sz="3200" dirty="0" smtClean="0"/>
              <a:t> 8 and the NetBeans Platform for</a:t>
            </a:r>
            <a:br>
              <a:rPr lang="en-US" sz="3200" dirty="0" smtClean="0"/>
            </a:br>
            <a:r>
              <a:rPr lang="en-US" sz="3200" dirty="0" smtClean="0"/>
              <a:t>JWST, MMS and Deep Space</a:t>
            </a:r>
            <a:endParaRPr lang="en-US" sz="32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Sean Phillips</a:t>
            </a:r>
          </a:p>
          <a:p>
            <a:r>
              <a:rPr lang="en-US" sz="2400" dirty="0" smtClean="0"/>
              <a:t>a.i. solutions, Inc.</a:t>
            </a:r>
          </a:p>
          <a:p>
            <a:r>
              <a:rPr lang="en-US" sz="2400" dirty="0" err="1" smtClean="0"/>
              <a:t>JavaOne</a:t>
            </a:r>
            <a:r>
              <a:rPr lang="en-US" sz="2400" dirty="0" smtClean="0"/>
              <a:t> 2014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65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NASA Mission Operations and Analysis tools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 err="1"/>
              <a:t>Magnetospheric</a:t>
            </a:r>
            <a:r>
              <a:rPr lang="en-US" dirty="0"/>
              <a:t> </a:t>
            </a:r>
            <a:r>
              <a:rPr lang="en-US" dirty="0" err="1"/>
              <a:t>MultiScale</a:t>
            </a:r>
            <a:r>
              <a:rPr lang="en-US" dirty="0"/>
              <a:t> (MMS) </a:t>
            </a:r>
          </a:p>
          <a:p>
            <a:pPr lvl="1"/>
            <a:r>
              <a:rPr lang="en-US" dirty="0"/>
              <a:t>GEONS Ground Support System (GGSS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James Webb Space Telescope</a:t>
            </a:r>
          </a:p>
          <a:p>
            <a:pPr lvl="1"/>
            <a:r>
              <a:rPr lang="en-US" dirty="0" smtClean="0"/>
              <a:t>Contact Analysis Visualization Tool</a:t>
            </a:r>
          </a:p>
          <a:p>
            <a:pPr lvl="1"/>
            <a:r>
              <a:rPr lang="en-US" dirty="0" smtClean="0"/>
              <a:t>Launch Window Analysis Framework</a:t>
            </a:r>
          </a:p>
          <a:p>
            <a:r>
              <a:rPr lang="en-US" dirty="0" smtClean="0"/>
              <a:t>Saturn/Titan Mission Design (</a:t>
            </a:r>
            <a:r>
              <a:rPr lang="en-US" smtClean="0"/>
              <a:t>Cassini Data)</a:t>
            </a:r>
            <a:endParaRPr lang="en-US" dirty="0" smtClean="0"/>
          </a:p>
          <a:p>
            <a:pPr lvl="1"/>
            <a:r>
              <a:rPr lang="en-US" dirty="0" smtClean="0"/>
              <a:t>Deep Space Trajectory Explorer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MMS Mission Complexity:  Tetrahedron Formation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SPhillips\Desktop\Polaris\Media\JavaOne\2013\keynot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0" y="990600"/>
            <a:ext cx="8610600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5885765"/>
            <a:ext cx="658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Collision Avoidance, Telemetry QA and Navigation </a:t>
            </a:r>
          </a:p>
          <a:p>
            <a:r>
              <a:rPr lang="en-US" dirty="0" smtClean="0"/>
              <a:t>Simultaneously for four spacecraft flying in a tetrahedron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2" charset="-128"/>
              </a:rPr>
              <a:t>Integrated Drag and Drop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754469"/>
            <a:ext cx="826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JavaFX</a:t>
            </a:r>
            <a:r>
              <a:rPr lang="en-US" dirty="0" smtClean="0"/>
              <a:t> provides easy drag and drop, charting and animation.</a:t>
            </a:r>
          </a:p>
          <a:p>
            <a:r>
              <a:rPr lang="en-US" dirty="0" err="1" smtClean="0"/>
              <a:t>JavaFX</a:t>
            </a:r>
            <a:r>
              <a:rPr lang="en-US" dirty="0" smtClean="0"/>
              <a:t> Concurrency and Observables provide great GUI experience with large datasets.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972740"/>
            <a:ext cx="8566150" cy="481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8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000" y="1752601"/>
            <a:ext cx="8382000" cy="1847850"/>
          </a:xfrm>
        </p:spPr>
        <p:txBody>
          <a:bodyPr>
            <a:normAutofit/>
          </a:bodyPr>
          <a:lstStyle/>
          <a:p>
            <a:r>
              <a:rPr lang="en-US" sz="3200" dirty="0"/>
              <a:t>Java/Oracle in the Goddard Space Flight Center Flight Dynamics Facility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Keith Chapman</a:t>
            </a:r>
          </a:p>
          <a:p>
            <a:r>
              <a:rPr lang="en-US" sz="2400" dirty="0" smtClean="0"/>
              <a:t>a.i. solutions, Inc.</a:t>
            </a:r>
          </a:p>
          <a:p>
            <a:r>
              <a:rPr lang="en-US" sz="2400" dirty="0" err="1" smtClean="0"/>
              <a:t>JavaOne</a:t>
            </a:r>
            <a:r>
              <a:rPr lang="en-US" sz="2400" dirty="0" smtClean="0"/>
              <a:t> 2014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1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JWST Java based Software Analysis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Contact Analysis Visualization Tool</a:t>
            </a:r>
          </a:p>
          <a:p>
            <a:pPr lvl="1"/>
            <a:r>
              <a:rPr lang="en-US" dirty="0" smtClean="0"/>
              <a:t>Automates spacecraft radio contact simulation</a:t>
            </a:r>
          </a:p>
          <a:p>
            <a:pPr lvl="1"/>
            <a:r>
              <a:rPr lang="en-US" dirty="0" smtClean="0"/>
              <a:t>Captures contact reports for dozens of ground and space assets</a:t>
            </a:r>
          </a:p>
          <a:p>
            <a:pPr lvl="1"/>
            <a:r>
              <a:rPr lang="en-US" dirty="0" smtClean="0"/>
              <a:t>Correlates over 100K contact data points into interactive timelines.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2" charset="-128"/>
              </a:rPr>
              <a:t>JWST: Simulation Integration and Visualization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754469"/>
            <a:ext cx="826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NetBeans Platform minimizes effort for integrating simulation processes </a:t>
            </a:r>
          </a:p>
          <a:p>
            <a:r>
              <a:rPr lang="en-US" dirty="0" smtClean="0"/>
              <a:t>Custom </a:t>
            </a:r>
            <a:r>
              <a:rPr lang="en-US" dirty="0" err="1" smtClean="0"/>
              <a:t>JavaFX</a:t>
            </a:r>
            <a:r>
              <a:rPr lang="en-US" dirty="0" smtClean="0"/>
              <a:t> controls combined with Java 8 parallel streams </a:t>
            </a:r>
            <a:endParaRPr lang="en-US" dirty="0"/>
          </a:p>
        </p:txBody>
      </p:sp>
      <p:pic>
        <p:nvPicPr>
          <p:cNvPr id="4098" name="Picture 2" descr="C:\Users\SPhillips\Desktop\Polaris\Media\JWST\DarkChartAndNimbusWorldWin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1" y="990600"/>
            <a:ext cx="8535459" cy="480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Pure </a:t>
            </a:r>
            <a:r>
              <a:rPr lang="en-US" sz="2400" dirty="0" err="1" smtClean="0"/>
              <a:t>JavaFX</a:t>
            </a:r>
            <a:r>
              <a:rPr lang="en-US" sz="2400" dirty="0" smtClean="0"/>
              <a:t> Deep Space Mission Design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Deep Space Trajectory exploration of the Saturn-Titan system</a:t>
            </a:r>
          </a:p>
          <a:p>
            <a:pPr lvl="1"/>
            <a:r>
              <a:rPr lang="en-US" dirty="0" smtClean="0"/>
              <a:t>Thousands of potential trajectories exist at any given position and energy level</a:t>
            </a:r>
          </a:p>
          <a:p>
            <a:pPr lvl="1"/>
            <a:r>
              <a:rPr lang="en-US" dirty="0" smtClean="0"/>
              <a:t>Captures contact reports for dozens of ground and space assets</a:t>
            </a:r>
          </a:p>
          <a:p>
            <a:pPr lvl="1"/>
            <a:r>
              <a:rPr lang="en-US" dirty="0" smtClean="0"/>
              <a:t>Automatic trajectory discovery, grouping and visualization</a:t>
            </a:r>
          </a:p>
          <a:p>
            <a:pPr lvl="1"/>
            <a:r>
              <a:rPr lang="en-US" dirty="0" smtClean="0"/>
              <a:t>Integrated Pure </a:t>
            </a:r>
            <a:r>
              <a:rPr lang="en-US" dirty="0" err="1" smtClean="0"/>
              <a:t>JavaFX</a:t>
            </a:r>
            <a:r>
              <a:rPr lang="en-US" dirty="0" smtClean="0"/>
              <a:t> 3D Trajectory Renderings</a:t>
            </a:r>
          </a:p>
          <a:p>
            <a:pPr marL="456921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2" charset="-128"/>
              </a:rPr>
              <a:t>Deep Space Trajectory Explorer </a:t>
            </a:r>
          </a:p>
        </p:txBody>
      </p:sp>
      <p:pic>
        <p:nvPicPr>
          <p:cNvPr id="5122" name="Picture 2" descr="C:\Users\SPhillips\Desktop\Polaris\Europa Endgame\Media\Integrator\PointSelectionWithTrajectoryIntegrati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8428"/>
            <a:ext cx="8305800" cy="4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a.i. solutions Company Profile</a:t>
            </a:r>
          </a:p>
        </p:txBody>
      </p:sp>
      <p:pic>
        <p:nvPicPr>
          <p:cNvPr id="15" name="Picture 1" descr="Z:\Completed Proposals\ELVIS 2\ELVIS 2 Files from Box.net\Proposal Management Tools\Graphics (Source)\Cover Art\Trophy Photos\NASA small business trophy_no background.jpg"/>
          <p:cNvPicPr>
            <a:picLocks noChangeAspect="1" noChangeArrowheads="1"/>
          </p:cNvPicPr>
          <p:nvPr/>
        </p:nvPicPr>
        <p:blipFill rotWithShape="1">
          <a:blip r:embed="rId3" cstate="print"/>
          <a:srcRect l="14777" t="2912" r="15264" b="4885"/>
          <a:stretch/>
        </p:blipFill>
        <p:spPr bwMode="auto">
          <a:xfrm>
            <a:off x="7734297" y="5018145"/>
            <a:ext cx="1097482" cy="148241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038600" y="4337677"/>
            <a:ext cx="3612076" cy="1758323"/>
          </a:xfrm>
          <a:prstGeom prst="rect">
            <a:avLst/>
          </a:prstGeom>
        </p:spPr>
        <p:txBody>
          <a:bodyPr vert="horz" lIns="91385" tIns="45692" rIns="91385" bIns="45692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2C51BA"/>
                </a:solidFill>
              </a:rPr>
              <a:t>Certifications &amp; Awards</a:t>
            </a:r>
          </a:p>
          <a:p>
            <a:pPr marL="182880" indent="-182880">
              <a:spcBef>
                <a:spcPct val="5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ISO 9001:2008 / </a:t>
            </a:r>
            <a:r>
              <a:rPr lang="en-US" sz="1600" dirty="0" smtClean="0">
                <a:solidFill>
                  <a:prstClr val="black"/>
                </a:solidFill>
              </a:rPr>
              <a:t>AS9100 Certified</a:t>
            </a:r>
          </a:p>
          <a:p>
            <a:pPr marL="182880" indent="-182880">
              <a:spcBef>
                <a:spcPct val="5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CMMI-</a:t>
            </a:r>
            <a:r>
              <a:rPr lang="en-US" sz="1600" dirty="0" err="1" smtClean="0">
                <a:solidFill>
                  <a:prstClr val="black"/>
                </a:solidFill>
              </a:rPr>
              <a:t>Dev</a:t>
            </a:r>
            <a:r>
              <a:rPr lang="en-US" sz="1600" dirty="0" smtClean="0">
                <a:solidFill>
                  <a:prstClr val="black"/>
                </a:solidFill>
              </a:rPr>
              <a:t> ML3</a:t>
            </a:r>
            <a:endParaRPr lang="en-US" sz="1600" dirty="0">
              <a:solidFill>
                <a:prstClr val="black"/>
              </a:solidFill>
            </a:endParaRPr>
          </a:p>
          <a:p>
            <a:pPr marL="182880" indent="-182880">
              <a:spcBef>
                <a:spcPct val="5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2010 </a:t>
            </a:r>
            <a:r>
              <a:rPr lang="en-US" sz="1600" dirty="0">
                <a:solidFill>
                  <a:prstClr val="black"/>
                </a:solidFill>
              </a:rPr>
              <a:t>NASA Small </a:t>
            </a:r>
            <a:r>
              <a:rPr lang="en-US" sz="1600" dirty="0" smtClean="0">
                <a:solidFill>
                  <a:prstClr val="black"/>
                </a:solidFill>
              </a:rPr>
              <a:t>Business Prime </a:t>
            </a:r>
            <a:r>
              <a:rPr lang="en-US" sz="1600" dirty="0">
                <a:solidFill>
                  <a:prstClr val="black"/>
                </a:solidFill>
              </a:rPr>
              <a:t>Contractor of </a:t>
            </a:r>
            <a:r>
              <a:rPr lang="en-US" sz="1600" dirty="0" smtClean="0">
                <a:solidFill>
                  <a:prstClr val="black"/>
                </a:solidFill>
              </a:rPr>
              <a:t>the Year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7" y="4114800"/>
            <a:ext cx="3886199" cy="2428709"/>
          </a:xfrm>
          <a:prstGeom prst="rect">
            <a:avLst/>
          </a:prstGeom>
          <a:noFill/>
          <a:ln w="381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2" rIns="91385" bIns="45692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1" y="1371601"/>
            <a:ext cx="2819400" cy="4876799"/>
          </a:xfrm>
          <a:prstGeom prst="rect">
            <a:avLst/>
          </a:pr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2" rIns="91385" bIns="45692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87696"/>
            <a:ext cx="1288818" cy="8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57" y="5943600"/>
            <a:ext cx="1069743" cy="79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429000" y="1219200"/>
            <a:ext cx="5715000" cy="2519063"/>
            <a:chOff x="3276600" y="1219200"/>
            <a:chExt cx="5715000" cy="25190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683" y="1219200"/>
              <a:ext cx="3651262" cy="2376084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3276600" y="2379900"/>
              <a:ext cx="2211143" cy="933429"/>
              <a:chOff x="889423" y="4865910"/>
              <a:chExt cx="2828590" cy="104097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2484177" y="4865910"/>
                <a:ext cx="1233836" cy="5751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889423" y="5186086"/>
                <a:ext cx="1804250" cy="720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  <a:latin typeface="Tw Cen MT" pitchFamily="34" charset="0"/>
                  </a:rPr>
                  <a:t>Regional Office</a:t>
                </a:r>
              </a:p>
              <a:p>
                <a:pPr algn="ctr"/>
                <a:r>
                  <a:rPr lang="en-US" sz="1200" b="1" dirty="0" smtClean="0">
                    <a:solidFill>
                      <a:srgbClr val="CE1126"/>
                    </a:solidFill>
                    <a:latin typeface="Tw Cen MT" pitchFamily="34" charset="0"/>
                  </a:rPr>
                  <a:t>Colorado Springs, CO</a:t>
                </a:r>
                <a:endParaRPr lang="en-US" sz="1200" b="1" dirty="0">
                  <a:solidFill>
                    <a:srgbClr val="CE1126"/>
                  </a:solidFill>
                  <a:latin typeface="Tw Cen MT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375463" y="3219491"/>
              <a:ext cx="1616137" cy="461664"/>
              <a:chOff x="6192329" y="6026876"/>
              <a:chExt cx="2202748" cy="62923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6192329" y="6070571"/>
                <a:ext cx="337366" cy="1259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381175" y="6026876"/>
                <a:ext cx="2013902" cy="629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  <a:latin typeface="Tw Cen MT" pitchFamily="34" charset="0"/>
                  </a:rPr>
                  <a:t>Regional Office</a:t>
                </a:r>
              </a:p>
              <a:p>
                <a:pPr algn="ctr"/>
                <a:r>
                  <a:rPr lang="en-US" sz="1200" b="1" dirty="0" smtClean="0">
                    <a:solidFill>
                      <a:srgbClr val="CE1126"/>
                    </a:solidFill>
                    <a:latin typeface="Tw Cen MT" pitchFamily="34" charset="0"/>
                  </a:rPr>
                  <a:t>Cape Canaveral, FL</a:t>
                </a:r>
                <a:endParaRPr lang="en-US" sz="1200" b="1" dirty="0">
                  <a:solidFill>
                    <a:srgbClr val="CE1126"/>
                  </a:solidFill>
                  <a:latin typeface="Tw Cen MT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117312" y="2827215"/>
              <a:ext cx="1192590" cy="911048"/>
              <a:chOff x="4604218" y="5482694"/>
              <a:chExt cx="1625466" cy="124173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5565899" y="5482694"/>
                <a:ext cx="0" cy="5783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604218" y="6095193"/>
                <a:ext cx="1625466" cy="62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  <a:latin typeface="Tw Cen MT" pitchFamily="34" charset="0"/>
                  </a:rPr>
                  <a:t>Regional Office</a:t>
                </a:r>
              </a:p>
              <a:p>
                <a:pPr algn="ctr"/>
                <a:r>
                  <a:rPr lang="en-US" sz="1200" b="1" dirty="0" smtClean="0">
                    <a:solidFill>
                      <a:srgbClr val="CE1126"/>
                    </a:solidFill>
                    <a:latin typeface="Tw Cen MT" pitchFamily="34" charset="0"/>
                  </a:rPr>
                  <a:t>Huntsville, AL</a:t>
                </a:r>
                <a:endParaRPr lang="en-US" sz="1200" b="1" dirty="0">
                  <a:solidFill>
                    <a:srgbClr val="CE1126"/>
                  </a:solidFill>
                  <a:latin typeface="Tw Cen MT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462669" y="2268152"/>
              <a:ext cx="1300332" cy="461664"/>
              <a:chOff x="6327989" y="4815045"/>
              <a:chExt cx="1772314" cy="62923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6327989" y="4904400"/>
                <a:ext cx="309578" cy="1259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545625" y="4815045"/>
                <a:ext cx="1554678" cy="629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  <a:latin typeface="Tw Cen MT" pitchFamily="34" charset="0"/>
                  </a:rPr>
                  <a:t>Headquarters</a:t>
                </a:r>
              </a:p>
              <a:p>
                <a:pPr algn="ctr"/>
                <a:r>
                  <a:rPr lang="en-US" sz="1200" b="1" dirty="0" smtClean="0">
                    <a:solidFill>
                      <a:srgbClr val="CE1126"/>
                    </a:solidFill>
                    <a:latin typeface="Tw Cen MT" pitchFamily="34" charset="0"/>
                  </a:rPr>
                  <a:t>Lanham, MD</a:t>
                </a:r>
                <a:endParaRPr lang="en-US" sz="1200" b="1" dirty="0">
                  <a:solidFill>
                    <a:srgbClr val="CE1126"/>
                  </a:solidFill>
                  <a:latin typeface="Tw Cen MT" pitchFamily="34" charset="0"/>
                </a:endParaRPr>
              </a:p>
            </p:txBody>
          </p:sp>
        </p:grpSp>
      </p:grp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476251" y="1305091"/>
            <a:ext cx="3105149" cy="5019509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91373" tIns="45685" rIns="91373" bIns="45685"/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300" dirty="0">
              <a:solidFill>
                <a:prstClr val="black"/>
              </a:solidFill>
              <a:latin typeface="Tw Cen MT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000" b="1" dirty="0" smtClean="0">
                <a:solidFill>
                  <a:srgbClr val="2C51BA"/>
                </a:solidFill>
                <a:latin typeface="Tw Cen MT" pitchFamily="34" charset="0"/>
              </a:rPr>
              <a:t>Company Overview:</a:t>
            </a:r>
            <a:endParaRPr lang="en-US" sz="2000" b="1" dirty="0">
              <a:solidFill>
                <a:srgbClr val="2C51BA"/>
              </a:solidFill>
              <a:latin typeface="Tw Cen MT" pitchFamily="34" charset="0"/>
            </a:endParaRP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Founded in 1996</a:t>
            </a: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400+ Employees</a:t>
            </a: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Mature Small Business</a:t>
            </a:r>
            <a:endParaRPr lang="en-US" sz="2000" b="1" dirty="0" smtClean="0">
              <a:solidFill>
                <a:srgbClr val="2C51BA"/>
              </a:solidFill>
              <a:latin typeface="Tw Cen MT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000" b="1" dirty="0" smtClean="0">
                <a:solidFill>
                  <a:srgbClr val="2C51BA"/>
                </a:solidFill>
                <a:latin typeface="Tw Cen MT" pitchFamily="34" charset="0"/>
              </a:rPr>
              <a:t>Core Capabilities:</a:t>
            </a: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Flight Dynamics &amp; Satellite Systems Engineering</a:t>
            </a: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Launch </a:t>
            </a:r>
            <a:r>
              <a:rPr lang="en-US" dirty="0">
                <a:solidFill>
                  <a:prstClr val="black"/>
                </a:solidFill>
                <a:latin typeface="Tw Cen MT" pitchFamily="34" charset="0"/>
              </a:rPr>
              <a:t>Vehicle &amp; Missile Systems Engineering</a:t>
            </a: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w Cen MT" pitchFamily="34" charset="0"/>
              </a:rPr>
              <a:t>Ground System Application Development</a:t>
            </a: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Information Assurance &amp; Cybersecurity</a:t>
            </a:r>
            <a:endParaRPr lang="en-US" dirty="0">
              <a:solidFill>
                <a:prstClr val="black"/>
              </a:solidFill>
              <a:latin typeface="Tw Cen MT" pitchFamily="34" charset="0"/>
            </a:endParaRP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COTS Products:  </a:t>
            </a:r>
            <a:r>
              <a:rPr lang="en-US" i="1" dirty="0" err="1" smtClean="0">
                <a:solidFill>
                  <a:prstClr val="black"/>
                </a:solidFill>
                <a:latin typeface="Tw Cen MT" pitchFamily="34" charset="0"/>
              </a:rPr>
              <a:t>FreeFlyer</a:t>
            </a:r>
            <a:r>
              <a:rPr lang="en-US" i="1" baseline="30000" dirty="0">
                <a:solidFill>
                  <a:prstClr val="black"/>
                </a:solidFill>
                <a:latin typeface="Tw Cen MT" pitchFamily="34" charset="0"/>
              </a:rPr>
              <a:t>®</a:t>
            </a:r>
            <a:r>
              <a:rPr lang="en-US" i="1" dirty="0">
                <a:solidFill>
                  <a:prstClr val="black"/>
                </a:solidFill>
                <a:latin typeface="Tw Cen MT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w Cen MT" pitchFamily="34" charset="0"/>
              </a:rPr>
              <a:t>Flight Dynamics </a:t>
            </a: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Software</a:t>
            </a:r>
            <a:endParaRPr lang="en-US" dirty="0">
              <a:solidFill>
                <a:prstClr val="black"/>
              </a:solidFill>
              <a:latin typeface="Tw Cen MT" pitchFamily="34" charset="0"/>
            </a:endParaRPr>
          </a:p>
          <a:p>
            <a:pPr lvl="1" indent="-228462">
              <a:lnSpc>
                <a:spcPct val="90000"/>
              </a:lnSpc>
              <a:buFont typeface="Wingdings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0397" y="3729335"/>
            <a:ext cx="1410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Tw Cen MT" pitchFamily="34" charset="0"/>
              </a:rPr>
              <a:t>Regional Office</a:t>
            </a:r>
          </a:p>
          <a:p>
            <a:pPr algn="ctr"/>
            <a:r>
              <a:rPr lang="en-US" sz="1200" b="1" dirty="0" smtClean="0">
                <a:solidFill>
                  <a:srgbClr val="CE1126"/>
                </a:solidFill>
                <a:latin typeface="Tw Cen MT" pitchFamily="34" charset="0"/>
              </a:rPr>
              <a:t>Houston, TX</a:t>
            </a:r>
            <a:endParaRPr lang="en-US" sz="1200" b="1" dirty="0">
              <a:solidFill>
                <a:srgbClr val="CE1126"/>
              </a:solidFill>
              <a:latin typeface="Tw Cen MT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774152" y="3251550"/>
            <a:ext cx="398048" cy="4717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6200679" y="3154680"/>
            <a:ext cx="45719" cy="4572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1519535"/>
            <a:ext cx="1410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Tw Cen MT" pitchFamily="34" charset="0"/>
              </a:rPr>
              <a:t>Customer Site</a:t>
            </a:r>
          </a:p>
          <a:p>
            <a:pPr algn="ctr"/>
            <a:r>
              <a:rPr lang="en-US" sz="1200" b="1" dirty="0" smtClean="0">
                <a:solidFill>
                  <a:srgbClr val="CE1126"/>
                </a:solidFill>
                <a:latin typeface="Tw Cen MT" pitchFamily="34" charset="0"/>
              </a:rPr>
              <a:t>Lompoc, CA</a:t>
            </a:r>
            <a:endParaRPr lang="en-US" sz="1200" b="1" dirty="0">
              <a:solidFill>
                <a:srgbClr val="CE1126"/>
              </a:solidFill>
              <a:latin typeface="Tw Cen MT" pitchFamily="34" charset="0"/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4648207" y="2514600"/>
            <a:ext cx="27431" cy="2743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5594422" y="266268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4114800" y="1981200"/>
            <a:ext cx="476602" cy="5177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19600" y="3200400"/>
            <a:ext cx="1410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Tw Cen MT" pitchFamily="34" charset="0"/>
              </a:rPr>
              <a:t>Customer Site</a:t>
            </a:r>
            <a:r>
              <a:rPr lang="en-US" sz="1200" b="1" dirty="0" smtClean="0">
                <a:solidFill>
                  <a:srgbClr val="CE1126"/>
                </a:solidFill>
                <a:latin typeface="Tw Cen MT" pitchFamily="34" charset="0"/>
              </a:rPr>
              <a:t/>
            </a:r>
            <a:br>
              <a:rPr lang="en-US" sz="1200" b="1" dirty="0" smtClean="0">
                <a:solidFill>
                  <a:srgbClr val="CE1126"/>
                </a:solidFill>
                <a:latin typeface="Tw Cen MT" pitchFamily="34" charset="0"/>
              </a:rPr>
            </a:br>
            <a:r>
              <a:rPr lang="en-US" sz="1200" b="1" dirty="0" smtClean="0">
                <a:solidFill>
                  <a:srgbClr val="CE1126"/>
                </a:solidFill>
                <a:latin typeface="Tw Cen MT" pitchFamily="34" charset="0"/>
              </a:rPr>
              <a:t>Albuquerque, NM</a:t>
            </a:r>
            <a:endParaRPr lang="en-US" sz="1200" b="1" dirty="0">
              <a:solidFill>
                <a:srgbClr val="CE1126"/>
              </a:solidFill>
              <a:latin typeface="Tw Cen MT" pitchFamily="34" charset="0"/>
            </a:endParaRPr>
          </a:p>
        </p:txBody>
      </p:sp>
      <p:cxnSp>
        <p:nvCxnSpPr>
          <p:cNvPr id="38" name="Straight Connector 37"/>
          <p:cNvCxnSpPr>
            <a:endCxn id="36" idx="0"/>
          </p:cNvCxnSpPr>
          <p:nvPr/>
        </p:nvCxnSpPr>
        <p:spPr>
          <a:xfrm flipH="1">
            <a:off x="5124802" y="2729816"/>
            <a:ext cx="437798" cy="4705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000" y="1752601"/>
            <a:ext cx="8382000" cy="1847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of the NetBeans Platform for</a:t>
            </a:r>
            <a:br>
              <a:rPr lang="en-US" sz="3200" dirty="0" smtClean="0"/>
            </a:br>
            <a:r>
              <a:rPr lang="en-US" sz="3200" dirty="0" smtClean="0"/>
              <a:t>NASA Robotic Conjunction Assessment</a:t>
            </a:r>
            <a:br>
              <a:rPr lang="en-US" sz="3200" dirty="0" smtClean="0"/>
            </a:br>
            <a:r>
              <a:rPr lang="en-US" sz="3200" dirty="0" smtClean="0"/>
              <a:t>Risk Analysis</a:t>
            </a:r>
            <a:endParaRPr lang="en-US" sz="32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Nick Sabey</a:t>
            </a:r>
          </a:p>
          <a:p>
            <a:r>
              <a:rPr lang="en-US" sz="2400" dirty="0" smtClean="0"/>
              <a:t>a.i. solutions, Inc.</a:t>
            </a:r>
          </a:p>
          <a:p>
            <a:r>
              <a:rPr lang="en-US" sz="2400" dirty="0" err="1" smtClean="0"/>
              <a:t>JavaOne</a:t>
            </a:r>
            <a:r>
              <a:rPr lang="en-US" sz="2400" dirty="0" smtClean="0"/>
              <a:t> 2014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30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NASA Robotic Conjunction Assessment Risk Analysis (CARA)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CARA is the process and team for: </a:t>
            </a:r>
          </a:p>
          <a:p>
            <a:pPr lvl="1"/>
            <a:r>
              <a:rPr lang="en-US" dirty="0" smtClean="0"/>
              <a:t>Determining the </a:t>
            </a:r>
            <a:r>
              <a:rPr lang="en-US" b="1" i="1" dirty="0" smtClean="0"/>
              <a:t>risk of collision</a:t>
            </a:r>
            <a:r>
              <a:rPr lang="en-US" dirty="0" smtClean="0"/>
              <a:t> between two orbiting objects</a:t>
            </a:r>
          </a:p>
          <a:p>
            <a:pPr lvl="1"/>
            <a:r>
              <a:rPr lang="en-US" dirty="0" smtClean="0"/>
              <a:t>Assisting with </a:t>
            </a:r>
            <a:r>
              <a:rPr lang="en-US" b="1" i="1" dirty="0" smtClean="0"/>
              <a:t>risk mitigation</a:t>
            </a:r>
            <a:r>
              <a:rPr lang="en-US" dirty="0" smtClean="0"/>
              <a:t> (typically, via an orbital maneuver)</a:t>
            </a:r>
          </a:p>
          <a:p>
            <a:r>
              <a:rPr lang="en-US" dirty="0" smtClean="0"/>
              <a:t>The NASA Robotic CARA group at NASA GSFC provides this support to </a:t>
            </a:r>
            <a:r>
              <a:rPr lang="en-US" b="1" i="1" u="sng" dirty="0" smtClean="0"/>
              <a:t>all operational</a:t>
            </a:r>
            <a:r>
              <a:rPr lang="en-US" i="1" dirty="0" smtClean="0"/>
              <a:t> </a:t>
            </a:r>
            <a:r>
              <a:rPr lang="en-US" dirty="0" smtClean="0"/>
              <a:t>NASA robotic (unmanned) missions</a:t>
            </a:r>
          </a:p>
          <a:p>
            <a:pPr lvl="1"/>
            <a:r>
              <a:rPr lang="en-US" dirty="0" smtClean="0"/>
              <a:t>Started in January 2005</a:t>
            </a:r>
          </a:p>
          <a:p>
            <a:pPr lvl="1"/>
            <a:r>
              <a:rPr lang="en-US" dirty="0" smtClean="0"/>
              <a:t>Over </a:t>
            </a:r>
            <a:r>
              <a:rPr lang="en-US" b="1" i="1" dirty="0" smtClean="0"/>
              <a:t>65 missions </a:t>
            </a:r>
            <a:r>
              <a:rPr lang="en-US" dirty="0" smtClean="0"/>
              <a:t>in total</a:t>
            </a:r>
          </a:p>
          <a:p>
            <a:pPr lvl="1"/>
            <a:r>
              <a:rPr lang="en-US" dirty="0" smtClean="0"/>
              <a:t>Over 1,000 close approach messages received per day</a:t>
            </a:r>
          </a:p>
          <a:p>
            <a:pPr lvl="1"/>
            <a:r>
              <a:rPr lang="en-US" dirty="0" smtClean="0"/>
              <a:t>Maneuver recommendations result in as many as 30 realized maneuvers each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FY1C_debrisClou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/>
          <a:stretch/>
        </p:blipFill>
        <p:spPr bwMode="auto">
          <a:xfrm>
            <a:off x="0" y="1524002"/>
            <a:ext cx="91440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7" descr="MissVector_AuraConj_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53" y="1600198"/>
            <a:ext cx="3291349" cy="29718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NASA Robotic Conjunction Assessment Risk Analysis (CARA)</a:t>
            </a:r>
          </a:p>
        </p:txBody>
      </p:sp>
      <p:pic>
        <p:nvPicPr>
          <p:cNvPr id="10" name="Picture 9" descr="C:\Users\RGhrest\Desktop\Pc_28654_30338_20130217_201302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r="6448"/>
          <a:stretch/>
        </p:blipFill>
        <p:spPr bwMode="auto">
          <a:xfrm>
            <a:off x="54428" y="4312246"/>
            <a:ext cx="3026229" cy="21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NASA Robotic Conjunction Assessment Risk Analysis (CARA)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Joint Space Operations Center (JSpOC) is a USAF operational unit that is responsible for maintaining the locations of all objects in space</a:t>
            </a:r>
          </a:p>
          <a:p>
            <a:pPr lvl="1"/>
            <a:r>
              <a:rPr lang="en-US" dirty="0" smtClean="0"/>
              <a:t>For NASA, the JSpOC </a:t>
            </a:r>
            <a:r>
              <a:rPr lang="en-US" b="1" i="1" dirty="0" smtClean="0"/>
              <a:t>identifies close approaches </a:t>
            </a:r>
            <a:r>
              <a:rPr lang="en-US" dirty="0" smtClean="0"/>
              <a:t>between those objects and </a:t>
            </a:r>
            <a:r>
              <a:rPr lang="en-US" b="1" i="1" dirty="0" smtClean="0"/>
              <a:t>provides data </a:t>
            </a:r>
            <a:r>
              <a:rPr lang="en-US" dirty="0" smtClean="0"/>
              <a:t>to CARA to enable the collision risk assessment</a:t>
            </a:r>
          </a:p>
          <a:p>
            <a:pPr lvl="1"/>
            <a:r>
              <a:rPr lang="en-US" dirty="0" smtClean="0"/>
              <a:t>The JSpOC operates in a </a:t>
            </a:r>
            <a:r>
              <a:rPr lang="en-US" b="1" i="1" dirty="0" smtClean="0"/>
              <a:t>secure environment</a:t>
            </a:r>
          </a:p>
          <a:p>
            <a:pPr lvl="2"/>
            <a:r>
              <a:rPr lang="en-US" i="1" dirty="0" smtClean="0"/>
              <a:t>i.e. only accredited  or in-house software; accreditation can take more than 6 months</a:t>
            </a:r>
          </a:p>
          <a:p>
            <a:r>
              <a:rPr lang="en-US" dirty="0" smtClean="0"/>
              <a:t>CARA has an analyst/developer resident at the JSpOC to access data which cannot be sent to NASA</a:t>
            </a:r>
          </a:p>
          <a:p>
            <a:pPr lvl="1"/>
            <a:r>
              <a:rPr lang="en-US" dirty="0" smtClean="0"/>
              <a:t>Able to </a:t>
            </a:r>
            <a:r>
              <a:rPr lang="en-US" b="1" i="1" dirty="0" smtClean="0"/>
              <a:t>develop NASA-specific products and services</a:t>
            </a:r>
          </a:p>
          <a:p>
            <a:pPr lvl="2"/>
            <a:r>
              <a:rPr lang="en-US" dirty="0" smtClean="0"/>
              <a:t>i.e. development of space weather risk trade space, orbit quality data product</a:t>
            </a:r>
          </a:p>
          <a:p>
            <a:pPr lvl="1"/>
            <a:r>
              <a:rPr lang="en-US" b="1" i="1" dirty="0" smtClean="0"/>
              <a:t>Symbiotic relationship </a:t>
            </a:r>
            <a:r>
              <a:rPr lang="en-US" dirty="0" smtClean="0"/>
              <a:t>between NASA and USAF/JSpOC</a:t>
            </a:r>
          </a:p>
          <a:p>
            <a:pPr lvl="2"/>
            <a:r>
              <a:rPr lang="en-US" dirty="0" smtClean="0"/>
              <a:t>i.e. developed automation and improvements to legacy software components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NetBeans for CARA JSpOC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JSpOC </a:t>
            </a:r>
            <a:r>
              <a:rPr lang="en-US" dirty="0"/>
              <a:t>development &amp; support provided by a single </a:t>
            </a:r>
            <a:r>
              <a:rPr lang="en-US" dirty="0" smtClean="0"/>
              <a:t>developer</a:t>
            </a:r>
            <a:endParaRPr lang="en-US" dirty="0"/>
          </a:p>
          <a:p>
            <a:pPr lvl="1"/>
            <a:r>
              <a:rPr lang="en-US" dirty="0"/>
              <a:t>Scope of project would not have been possible without the use of a </a:t>
            </a:r>
            <a:r>
              <a:rPr lang="en-US" dirty="0" smtClean="0"/>
              <a:t>Rich Client Platform (RCP)</a:t>
            </a:r>
            <a:endParaRPr lang="en-US" dirty="0"/>
          </a:p>
          <a:p>
            <a:pPr lvl="1"/>
            <a:r>
              <a:rPr lang="en-US" dirty="0"/>
              <a:t>NetBeans was intuitive, and provided excellent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Initially developed using NetBeans 7.3.1</a:t>
            </a:r>
          </a:p>
          <a:p>
            <a:pPr lvl="1"/>
            <a:r>
              <a:rPr lang="en-US" dirty="0" smtClean="0"/>
              <a:t>Provided significant UI features with little to no code</a:t>
            </a:r>
          </a:p>
          <a:p>
            <a:pPr lvl="1"/>
            <a:r>
              <a:rPr lang="en-US" dirty="0" smtClean="0"/>
              <a:t>Scalability from plugin architecture</a:t>
            </a:r>
          </a:p>
          <a:p>
            <a:pPr lvl="1"/>
            <a:r>
              <a:rPr lang="en-US" dirty="0" smtClean="0"/>
              <a:t>Platform API reduced coding time substantially</a:t>
            </a:r>
          </a:p>
          <a:p>
            <a:pPr lvl="2"/>
            <a:r>
              <a:rPr lang="en-US" dirty="0" smtClean="0"/>
              <a:t>Nodes, Module, Lookup, and </a:t>
            </a:r>
            <a:r>
              <a:rPr lang="en-US" dirty="0" err="1" smtClean="0"/>
              <a:t>FileSystems</a:t>
            </a:r>
            <a:r>
              <a:rPr lang="en-US" dirty="0" smtClean="0"/>
              <a:t> APIs used extensively</a:t>
            </a:r>
          </a:p>
          <a:p>
            <a:pPr lvl="1"/>
            <a:r>
              <a:rPr lang="en-US" dirty="0" smtClean="0"/>
              <a:t>Reused existing platform modules developed for other a.i. solutions projects</a:t>
            </a:r>
          </a:p>
          <a:p>
            <a:pPr lvl="1"/>
            <a:r>
              <a:rPr lang="en-US" dirty="0" smtClean="0"/>
              <a:t>Interfacing with legacy and supporting software very easy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to Java 8 / JavaFX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software changes required to update to JDK8</a:t>
            </a:r>
          </a:p>
          <a:p>
            <a:pPr lvl="1"/>
            <a:r>
              <a:rPr lang="en-US" dirty="0" smtClean="0"/>
              <a:t>i.e. nothing broke</a:t>
            </a:r>
          </a:p>
          <a:p>
            <a:r>
              <a:rPr lang="en-US" dirty="0" smtClean="0"/>
              <a:t>We are adding some of the new JDK 8 features to our application as part of the upgrade:</a:t>
            </a:r>
          </a:p>
          <a:p>
            <a:pPr lvl="1"/>
            <a:r>
              <a:rPr lang="en-US" dirty="0" smtClean="0"/>
              <a:t>Stream API and Lambdas</a:t>
            </a:r>
          </a:p>
          <a:p>
            <a:pPr lvl="2"/>
            <a:r>
              <a:rPr lang="en-US" dirty="0" smtClean="0"/>
              <a:t>Reduction in code / simplified syntax</a:t>
            </a:r>
          </a:p>
          <a:p>
            <a:pPr lvl="2"/>
            <a:r>
              <a:rPr lang="en-US" dirty="0" smtClean="0"/>
              <a:t>Simplifies our use of collections</a:t>
            </a:r>
          </a:p>
          <a:p>
            <a:pPr lvl="2"/>
            <a:r>
              <a:rPr lang="en-US" dirty="0" smtClean="0"/>
              <a:t>In the process of adding substantially more parallelism</a:t>
            </a:r>
          </a:p>
          <a:p>
            <a:pPr lvl="1"/>
            <a:r>
              <a:rPr lang="en-US" dirty="0" smtClean="0"/>
              <a:t>JavaFX 8</a:t>
            </a:r>
          </a:p>
          <a:p>
            <a:pPr lvl="2"/>
            <a:r>
              <a:rPr lang="en-US" dirty="0" smtClean="0"/>
              <a:t>No prior access to JavaFX on our system</a:t>
            </a:r>
          </a:p>
          <a:p>
            <a:pPr lvl="2"/>
            <a:r>
              <a:rPr lang="en-US" dirty="0" smtClean="0"/>
              <a:t>JavaFX has been approved along with JDK 8</a:t>
            </a:r>
          </a:p>
          <a:p>
            <a:pPr lvl="2"/>
            <a:r>
              <a:rPr lang="en-US" dirty="0" smtClean="0"/>
              <a:t>Experimenting with both 3D and 2D visualizations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JFX 8 OD Quality Visualization Demo*</a:t>
            </a:r>
            <a:endParaRPr lang="en-US" dirty="0"/>
          </a:p>
        </p:txBody>
      </p:sp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5" y="990600"/>
            <a:ext cx="8911134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9185" y="6564868"/>
            <a:ext cx="665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*Note: This will be an interactive demo, with all data being simulated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le Page Theme Only">
  <a:themeElements>
    <a:clrScheme name="a.i. solutions Corporate Colors">
      <a:dk1>
        <a:sysClr val="windowText" lastClr="000000"/>
      </a:dk1>
      <a:lt1>
        <a:sysClr val="window" lastClr="FFFFFF"/>
      </a:lt1>
      <a:dk2>
        <a:srgbClr val="203C8B"/>
      </a:dk2>
      <a:lt2>
        <a:srgbClr val="BFBFBF"/>
      </a:lt2>
      <a:accent1>
        <a:srgbClr val="ED1C24"/>
      </a:accent1>
      <a:accent2>
        <a:srgbClr val="2C51B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7768</TotalTime>
  <Words>1060</Words>
  <Application>Microsoft Office PowerPoint</Application>
  <PresentationFormat>On-screen Show (4:3)</PresentationFormat>
  <Paragraphs>185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1_Title Page Theme Only</vt:lpstr>
      <vt:lpstr>Custom Design</vt:lpstr>
      <vt:lpstr>1_Custom Design</vt:lpstr>
      <vt:lpstr>2_Custom Design</vt:lpstr>
      <vt:lpstr>3_Custom Design</vt:lpstr>
      <vt:lpstr>NASA Mission Software Development on the Eights</vt:lpstr>
      <vt:lpstr>Java/Oracle in the Goddard Space Flight Center Flight Dynamics Facility</vt:lpstr>
      <vt:lpstr>Use of the NetBeans Platform for NASA Robotic Conjunction Assessment Risk Analysis</vt:lpstr>
      <vt:lpstr>NASA Robotic Conjunction Assessment Risk Analysis (CARA)</vt:lpstr>
      <vt:lpstr>NASA Robotic Conjunction Assessment Risk Analysis (CARA)</vt:lpstr>
      <vt:lpstr>NASA Robotic Conjunction Assessment Risk Analysis (CARA)</vt:lpstr>
      <vt:lpstr>NetBeans for CARA JSpOC Support</vt:lpstr>
      <vt:lpstr>Upgrading to Java 8 / JavaFX 8</vt:lpstr>
      <vt:lpstr>JFX 8 OD Quality Visualization Demo*</vt:lpstr>
      <vt:lpstr>Deep Space Climate Observatory</vt:lpstr>
      <vt:lpstr>Triana to GoreSat to DSCOVR</vt:lpstr>
      <vt:lpstr>How Java on the 8s Helped</vt:lpstr>
      <vt:lpstr>Tools Developed in Netbeans</vt:lpstr>
      <vt:lpstr>Benefits for DSCOVR Operations</vt:lpstr>
      <vt:lpstr>Demo</vt:lpstr>
      <vt:lpstr>JavaFX 8 and the NetBeans Platform for JWST, MMS and Deep Space</vt:lpstr>
      <vt:lpstr>NASA Mission Operations and Analysis tools</vt:lpstr>
      <vt:lpstr>MMS Mission Complexity:  Tetrahedron Formation</vt:lpstr>
      <vt:lpstr>Integrated Drag and Drop Data Analysis</vt:lpstr>
      <vt:lpstr>JWST Java based Software Analysis</vt:lpstr>
      <vt:lpstr>JWST: Simulation Integration and Visualization</vt:lpstr>
      <vt:lpstr>Pure JavaFX Deep Space Mission Design</vt:lpstr>
      <vt:lpstr>Deep Space Trajectory Explorer </vt:lpstr>
      <vt:lpstr>a.i. solutions Company Profile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DiForio</dc:creator>
  <cp:lastModifiedBy>Sean Phillips</cp:lastModifiedBy>
  <cp:revision>214</cp:revision>
  <cp:lastPrinted>2013-09-03T16:38:29Z</cp:lastPrinted>
  <dcterms:created xsi:type="dcterms:W3CDTF">2012-03-19T01:26:20Z</dcterms:created>
  <dcterms:modified xsi:type="dcterms:W3CDTF">2014-09-25T15:32:56Z</dcterms:modified>
</cp:coreProperties>
</file>