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9" r:id="rId2"/>
    <p:sldId id="268" r:id="rId3"/>
    <p:sldId id="270" r:id="rId4"/>
    <p:sldId id="271" r:id="rId5"/>
    <p:sldId id="326" r:id="rId6"/>
    <p:sldId id="327" r:id="rId7"/>
    <p:sldId id="273" r:id="rId8"/>
    <p:sldId id="274" r:id="rId9"/>
    <p:sldId id="275" r:id="rId10"/>
    <p:sldId id="276" r:id="rId11"/>
    <p:sldId id="278" r:id="rId12"/>
    <p:sldId id="319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98" r:id="rId21"/>
    <p:sldId id="287" r:id="rId22"/>
    <p:sldId id="320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21" r:id="rId36"/>
    <p:sldId id="301" r:id="rId37"/>
    <p:sldId id="303" r:id="rId38"/>
    <p:sldId id="304" r:id="rId39"/>
    <p:sldId id="305" r:id="rId40"/>
    <p:sldId id="322" r:id="rId41"/>
    <p:sldId id="302" r:id="rId42"/>
    <p:sldId id="306" r:id="rId43"/>
    <p:sldId id="307" r:id="rId44"/>
    <p:sldId id="308" r:id="rId45"/>
    <p:sldId id="313" r:id="rId46"/>
    <p:sldId id="310" r:id="rId47"/>
    <p:sldId id="309" r:id="rId48"/>
    <p:sldId id="311" r:id="rId49"/>
    <p:sldId id="323" r:id="rId50"/>
    <p:sldId id="312" r:id="rId51"/>
    <p:sldId id="314" r:id="rId52"/>
    <p:sldId id="315" r:id="rId53"/>
    <p:sldId id="316" r:id="rId54"/>
    <p:sldId id="317" r:id="rId55"/>
    <p:sldId id="324" r:id="rId56"/>
    <p:sldId id="318" r:id="rId57"/>
    <p:sldId id="325" r:id="rId5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D3E4F5"/>
    <a:srgbClr val="B1CFED"/>
    <a:srgbClr val="F2F7FC"/>
    <a:srgbClr val="2F5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30B0B-CADC-4534-B049-D33FC73370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30234E-C237-49CC-9BE5-F5D0BE0E19EC}">
      <dgm:prSet phldrT="[Text]"/>
      <dgm:spPr/>
      <dgm:t>
        <a:bodyPr/>
        <a:lstStyle/>
        <a:p>
          <a:r>
            <a:rPr lang="en-GB" dirty="0" smtClean="0"/>
            <a:t>Read model</a:t>
          </a:r>
          <a:endParaRPr lang="en-GB" dirty="0"/>
        </a:p>
      </dgm:t>
    </dgm:pt>
    <dgm:pt modelId="{89D72B98-4543-4679-803C-BCE8D8EE1393}" type="parTrans" cxnId="{1AFE4BF6-AFED-4284-90F6-24280F5763DD}">
      <dgm:prSet/>
      <dgm:spPr/>
      <dgm:t>
        <a:bodyPr/>
        <a:lstStyle/>
        <a:p>
          <a:endParaRPr lang="en-GB"/>
        </a:p>
      </dgm:t>
    </dgm:pt>
    <dgm:pt modelId="{6FB00994-4769-4E06-BAF2-04301EED2A81}" type="sibTrans" cxnId="{1AFE4BF6-AFED-4284-90F6-24280F5763DD}">
      <dgm:prSet/>
      <dgm:spPr/>
      <dgm:t>
        <a:bodyPr/>
        <a:lstStyle/>
        <a:p>
          <a:endParaRPr lang="en-GB"/>
        </a:p>
      </dgm:t>
    </dgm:pt>
    <dgm:pt modelId="{48A30AB8-E3B2-419F-880D-56918620D18A}">
      <dgm:prSet phldrT="[Text]"/>
      <dgm:spPr/>
      <dgm:t>
        <a:bodyPr/>
        <a:lstStyle/>
        <a:p>
          <a:r>
            <a:rPr lang="en-GB" dirty="0" smtClean="0"/>
            <a:t>Derived attributes</a:t>
          </a:r>
          <a:endParaRPr lang="en-GB" dirty="0"/>
        </a:p>
      </dgm:t>
    </dgm:pt>
    <dgm:pt modelId="{8B985044-F116-4EE3-B927-83CC0284A720}" type="parTrans" cxnId="{FF94C8E7-E1E4-4D74-8095-6CC77E54DC78}">
      <dgm:prSet/>
      <dgm:spPr/>
      <dgm:t>
        <a:bodyPr/>
        <a:lstStyle/>
        <a:p>
          <a:endParaRPr lang="en-GB"/>
        </a:p>
      </dgm:t>
    </dgm:pt>
    <dgm:pt modelId="{9692A439-E3C9-46CE-830D-8FAEE0F8741A}" type="sibTrans" cxnId="{FF94C8E7-E1E4-4D74-8095-6CC77E54DC78}">
      <dgm:prSet/>
      <dgm:spPr/>
      <dgm:t>
        <a:bodyPr/>
        <a:lstStyle/>
        <a:p>
          <a:endParaRPr lang="en-GB"/>
        </a:p>
      </dgm:t>
    </dgm:pt>
    <dgm:pt modelId="{693DAF14-EB49-4818-AC25-8B495D170741}">
      <dgm:prSet phldrT="[Text]"/>
      <dgm:spPr/>
      <dgm:t>
        <a:bodyPr/>
        <a:lstStyle/>
        <a:p>
          <a:r>
            <a:rPr lang="en-GB" dirty="0" smtClean="0"/>
            <a:t>Set up template</a:t>
          </a:r>
          <a:endParaRPr lang="en-GB" dirty="0"/>
        </a:p>
      </dgm:t>
    </dgm:pt>
    <dgm:pt modelId="{B850B073-5F11-4B8D-A4F9-201DA61C2BFF}" type="parTrans" cxnId="{0A534A66-73A6-459B-8AB8-8F2A633535FF}">
      <dgm:prSet/>
      <dgm:spPr/>
      <dgm:t>
        <a:bodyPr/>
        <a:lstStyle/>
        <a:p>
          <a:endParaRPr lang="en-GB"/>
        </a:p>
      </dgm:t>
    </dgm:pt>
    <dgm:pt modelId="{C76DCCB3-09A3-41DE-91D2-2DC8EA693783}" type="sibTrans" cxnId="{0A534A66-73A6-459B-8AB8-8F2A633535FF}">
      <dgm:prSet/>
      <dgm:spPr/>
      <dgm:t>
        <a:bodyPr/>
        <a:lstStyle/>
        <a:p>
          <a:endParaRPr lang="en-GB"/>
        </a:p>
      </dgm:t>
    </dgm:pt>
    <dgm:pt modelId="{73125E43-706E-40AE-9492-1F36ED6D336B}">
      <dgm:prSet phldrT="[Text]"/>
      <dgm:spPr/>
      <dgm:t>
        <a:bodyPr/>
        <a:lstStyle/>
        <a:p>
          <a:r>
            <a:rPr lang="en-GB" dirty="0" smtClean="0"/>
            <a:t>Generate!</a:t>
          </a:r>
          <a:endParaRPr lang="en-GB" dirty="0"/>
        </a:p>
      </dgm:t>
    </dgm:pt>
    <dgm:pt modelId="{4856CF69-F709-4A42-BD30-DD1E8DB876CD}" type="parTrans" cxnId="{0005357D-9301-425E-A095-4E02948ECFAC}">
      <dgm:prSet/>
      <dgm:spPr/>
      <dgm:t>
        <a:bodyPr/>
        <a:lstStyle/>
        <a:p>
          <a:endParaRPr lang="en-GB"/>
        </a:p>
      </dgm:t>
    </dgm:pt>
    <dgm:pt modelId="{33CD9A87-0936-47C2-9BF5-77BF0A2F3333}" type="sibTrans" cxnId="{0005357D-9301-425E-A095-4E02948ECFAC}">
      <dgm:prSet/>
      <dgm:spPr/>
      <dgm:t>
        <a:bodyPr/>
        <a:lstStyle/>
        <a:p>
          <a:endParaRPr lang="en-GB"/>
        </a:p>
      </dgm:t>
    </dgm:pt>
    <dgm:pt modelId="{2A27C549-FFC9-4449-A531-FB4C2805F97E}" type="pres">
      <dgm:prSet presAssocID="{76530B0B-CADC-4534-B049-D33FC7337007}" presName="Name0" presStyleCnt="0">
        <dgm:presLayoutVars>
          <dgm:dir/>
          <dgm:animLvl val="lvl"/>
          <dgm:resizeHandles val="exact"/>
        </dgm:presLayoutVars>
      </dgm:prSet>
      <dgm:spPr/>
    </dgm:pt>
    <dgm:pt modelId="{86961174-9218-46FC-B7A5-ACFBA9B6E11E}" type="pres">
      <dgm:prSet presAssocID="{6030234E-C237-49CC-9BE5-F5D0BE0E19E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F4A786-4B4A-4635-9B66-825E758D59DD}" type="pres">
      <dgm:prSet presAssocID="{6FB00994-4769-4E06-BAF2-04301EED2A81}" presName="parTxOnlySpace" presStyleCnt="0"/>
      <dgm:spPr/>
    </dgm:pt>
    <dgm:pt modelId="{226D23E8-3373-4DDA-8250-A5AC712642DD}" type="pres">
      <dgm:prSet presAssocID="{48A30AB8-E3B2-419F-880D-56918620D18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718BD-F3D3-45CE-94FB-375B75EF7A9A}" type="pres">
      <dgm:prSet presAssocID="{9692A439-E3C9-46CE-830D-8FAEE0F8741A}" presName="parTxOnlySpace" presStyleCnt="0"/>
      <dgm:spPr/>
    </dgm:pt>
    <dgm:pt modelId="{6BF323FD-CAB7-44E7-937B-BC2193B43377}" type="pres">
      <dgm:prSet presAssocID="{693DAF14-EB49-4818-AC25-8B495D17074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945103-1045-4D35-A923-8BF867D8149C}" type="pres">
      <dgm:prSet presAssocID="{C76DCCB3-09A3-41DE-91D2-2DC8EA693783}" presName="parTxOnlySpace" presStyleCnt="0"/>
      <dgm:spPr/>
    </dgm:pt>
    <dgm:pt modelId="{B0D822A2-57FD-4034-A5AD-B9887F5C0746}" type="pres">
      <dgm:prSet presAssocID="{73125E43-706E-40AE-9492-1F36ED6D336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F18F6C-AB52-446D-95C9-90D1DBA798BF}" type="presOf" srcId="{48A30AB8-E3B2-419F-880D-56918620D18A}" destId="{226D23E8-3373-4DDA-8250-A5AC712642DD}" srcOrd="0" destOrd="0" presId="urn:microsoft.com/office/officeart/2005/8/layout/chevron1"/>
    <dgm:cxn modelId="{06997C0A-C1C8-4059-B8B6-A0AD818D3CD6}" type="presOf" srcId="{693DAF14-EB49-4818-AC25-8B495D170741}" destId="{6BF323FD-CAB7-44E7-937B-BC2193B43377}" srcOrd="0" destOrd="0" presId="urn:microsoft.com/office/officeart/2005/8/layout/chevron1"/>
    <dgm:cxn modelId="{0A534A66-73A6-459B-8AB8-8F2A633535FF}" srcId="{76530B0B-CADC-4534-B049-D33FC7337007}" destId="{693DAF14-EB49-4818-AC25-8B495D170741}" srcOrd="2" destOrd="0" parTransId="{B850B073-5F11-4B8D-A4F9-201DA61C2BFF}" sibTransId="{C76DCCB3-09A3-41DE-91D2-2DC8EA693783}"/>
    <dgm:cxn modelId="{1AFE4BF6-AFED-4284-90F6-24280F5763DD}" srcId="{76530B0B-CADC-4534-B049-D33FC7337007}" destId="{6030234E-C237-49CC-9BE5-F5D0BE0E19EC}" srcOrd="0" destOrd="0" parTransId="{89D72B98-4543-4679-803C-BCE8D8EE1393}" sibTransId="{6FB00994-4769-4E06-BAF2-04301EED2A81}"/>
    <dgm:cxn modelId="{0005357D-9301-425E-A095-4E02948ECFAC}" srcId="{76530B0B-CADC-4534-B049-D33FC7337007}" destId="{73125E43-706E-40AE-9492-1F36ED6D336B}" srcOrd="3" destOrd="0" parTransId="{4856CF69-F709-4A42-BD30-DD1E8DB876CD}" sibTransId="{33CD9A87-0936-47C2-9BF5-77BF0A2F3333}"/>
    <dgm:cxn modelId="{74BC94D3-6D76-43F8-96E7-3373BFBB39A2}" type="presOf" srcId="{6030234E-C237-49CC-9BE5-F5D0BE0E19EC}" destId="{86961174-9218-46FC-B7A5-ACFBA9B6E11E}" srcOrd="0" destOrd="0" presId="urn:microsoft.com/office/officeart/2005/8/layout/chevron1"/>
    <dgm:cxn modelId="{E30171AB-DA94-43FB-9941-7C5787E195B1}" type="presOf" srcId="{76530B0B-CADC-4534-B049-D33FC7337007}" destId="{2A27C549-FFC9-4449-A531-FB4C2805F97E}" srcOrd="0" destOrd="0" presId="urn:microsoft.com/office/officeart/2005/8/layout/chevron1"/>
    <dgm:cxn modelId="{6549C9CA-C09A-4F6B-84D5-2F8D34D78EB1}" type="presOf" srcId="{73125E43-706E-40AE-9492-1F36ED6D336B}" destId="{B0D822A2-57FD-4034-A5AD-B9887F5C0746}" srcOrd="0" destOrd="0" presId="urn:microsoft.com/office/officeart/2005/8/layout/chevron1"/>
    <dgm:cxn modelId="{FF94C8E7-E1E4-4D74-8095-6CC77E54DC78}" srcId="{76530B0B-CADC-4534-B049-D33FC7337007}" destId="{48A30AB8-E3B2-419F-880D-56918620D18A}" srcOrd="1" destOrd="0" parTransId="{8B985044-F116-4EE3-B927-83CC0284A720}" sibTransId="{9692A439-E3C9-46CE-830D-8FAEE0F8741A}"/>
    <dgm:cxn modelId="{B3C05F90-17A5-4952-ACEE-1012766AF21F}" type="presParOf" srcId="{2A27C549-FFC9-4449-A531-FB4C2805F97E}" destId="{86961174-9218-46FC-B7A5-ACFBA9B6E11E}" srcOrd="0" destOrd="0" presId="urn:microsoft.com/office/officeart/2005/8/layout/chevron1"/>
    <dgm:cxn modelId="{4A06BF6B-E0AE-4792-8C11-F7C80520C13A}" type="presParOf" srcId="{2A27C549-FFC9-4449-A531-FB4C2805F97E}" destId="{3AF4A786-4B4A-4635-9B66-825E758D59DD}" srcOrd="1" destOrd="0" presId="urn:microsoft.com/office/officeart/2005/8/layout/chevron1"/>
    <dgm:cxn modelId="{018EC395-6A75-4D30-9322-E222DC994E6E}" type="presParOf" srcId="{2A27C549-FFC9-4449-A531-FB4C2805F97E}" destId="{226D23E8-3373-4DDA-8250-A5AC712642DD}" srcOrd="2" destOrd="0" presId="urn:microsoft.com/office/officeart/2005/8/layout/chevron1"/>
    <dgm:cxn modelId="{CC1DD304-9891-4FEF-988E-6807E419D902}" type="presParOf" srcId="{2A27C549-FFC9-4449-A531-FB4C2805F97E}" destId="{D1A718BD-F3D3-45CE-94FB-375B75EF7A9A}" srcOrd="3" destOrd="0" presId="urn:microsoft.com/office/officeart/2005/8/layout/chevron1"/>
    <dgm:cxn modelId="{95F46581-7844-49D2-B41B-1D7E411F1CAE}" type="presParOf" srcId="{2A27C549-FFC9-4449-A531-FB4C2805F97E}" destId="{6BF323FD-CAB7-44E7-937B-BC2193B43377}" srcOrd="4" destOrd="0" presId="urn:microsoft.com/office/officeart/2005/8/layout/chevron1"/>
    <dgm:cxn modelId="{68E5F2EB-0A6E-4974-9870-F12E6B4E0820}" type="presParOf" srcId="{2A27C549-FFC9-4449-A531-FB4C2805F97E}" destId="{BF945103-1045-4D35-A923-8BF867D8149C}" srcOrd="5" destOrd="0" presId="urn:microsoft.com/office/officeart/2005/8/layout/chevron1"/>
    <dgm:cxn modelId="{CBA75A0C-20F9-4FB0-A441-DAF1F6205261}" type="presParOf" srcId="{2A27C549-FFC9-4449-A531-FB4C2805F97E}" destId="{B0D822A2-57FD-4034-A5AD-B9887F5C074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5078-69BF-4067-B9CB-DF8A75C717E0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2E3C0-6483-421A-8D67-7D3E359E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3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F9825-2667-401D-9F4C-67A701E811D4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96AB-704E-4DBD-B498-5AF219CF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4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96AB-704E-4DBD-B498-5AF219CF8F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8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96AB-704E-4DBD-B498-5AF219CF8F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5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96AB-704E-4DBD-B498-5AF219CF8F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8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96AB-704E-4DBD-B498-5AF219CF8F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96AB-704E-4DBD-B498-5AF219CF8F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9" b="-213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34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71890"/>
            <a:ext cx="9144000" cy="8575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grpSp>
        <p:nvGrpSpPr>
          <p:cNvPr id="158" name="Group 157"/>
          <p:cNvGrpSpPr>
            <a:grpSpLocks noChangeAspect="1"/>
          </p:cNvGrpSpPr>
          <p:nvPr userDrawn="1"/>
        </p:nvGrpSpPr>
        <p:grpSpPr>
          <a:xfrm>
            <a:off x="8262749" y="3707928"/>
            <a:ext cx="3374245" cy="2272644"/>
            <a:chOff x="393179" y="620688"/>
            <a:chExt cx="3394075" cy="2286000"/>
          </a:xfrm>
        </p:grpSpPr>
        <p:sp>
          <p:nvSpPr>
            <p:cNvPr id="159" name="Freeform 7"/>
            <p:cNvSpPr>
              <a:spLocks/>
            </p:cNvSpPr>
            <p:nvPr userDrawn="1"/>
          </p:nvSpPr>
          <p:spPr bwMode="auto">
            <a:xfrm>
              <a:off x="899592" y="620688"/>
              <a:ext cx="2239963" cy="2286000"/>
            </a:xfrm>
            <a:custGeom>
              <a:avLst/>
              <a:gdLst/>
              <a:ahLst/>
              <a:cxnLst>
                <a:cxn ang="0">
                  <a:pos x="2823" y="1148"/>
                </a:cxn>
                <a:cxn ang="0">
                  <a:pos x="0" y="2881"/>
                </a:cxn>
                <a:cxn ang="0">
                  <a:pos x="5" y="2241"/>
                </a:cxn>
                <a:cxn ang="0">
                  <a:pos x="40" y="2227"/>
                </a:cxn>
                <a:cxn ang="0">
                  <a:pos x="107" y="2201"/>
                </a:cxn>
                <a:cxn ang="0">
                  <a:pos x="201" y="2164"/>
                </a:cxn>
                <a:cxn ang="0">
                  <a:pos x="319" y="2120"/>
                </a:cxn>
                <a:cxn ang="0">
                  <a:pos x="455" y="2067"/>
                </a:cxn>
                <a:cxn ang="0">
                  <a:pos x="607" y="2008"/>
                </a:cxn>
                <a:cxn ang="0">
                  <a:pos x="770" y="1945"/>
                </a:cxn>
                <a:cxn ang="0">
                  <a:pos x="939" y="1881"/>
                </a:cxn>
                <a:cxn ang="0">
                  <a:pos x="1196" y="1781"/>
                </a:cxn>
                <a:cxn ang="0">
                  <a:pos x="1365" y="1717"/>
                </a:cxn>
                <a:cxn ang="0">
                  <a:pos x="1526" y="1655"/>
                </a:cxn>
                <a:cxn ang="0">
                  <a:pos x="1675" y="1597"/>
                </a:cxn>
                <a:cxn ang="0">
                  <a:pos x="1808" y="1546"/>
                </a:cxn>
                <a:cxn ang="0">
                  <a:pos x="1921" y="1503"/>
                </a:cxn>
                <a:cxn ang="0">
                  <a:pos x="2010" y="1468"/>
                </a:cxn>
                <a:cxn ang="0">
                  <a:pos x="2072" y="1445"/>
                </a:cxn>
                <a:cxn ang="0">
                  <a:pos x="2010" y="1421"/>
                </a:cxn>
                <a:cxn ang="0">
                  <a:pos x="1921" y="1387"/>
                </a:cxn>
                <a:cxn ang="0">
                  <a:pos x="1808" y="1342"/>
                </a:cxn>
                <a:cxn ang="0">
                  <a:pos x="1675" y="1290"/>
                </a:cxn>
                <a:cxn ang="0">
                  <a:pos x="1526" y="1232"/>
                </a:cxn>
                <a:cxn ang="0">
                  <a:pos x="1365" y="1169"/>
                </a:cxn>
                <a:cxn ang="0">
                  <a:pos x="1196" y="1105"/>
                </a:cxn>
                <a:cxn ang="0">
                  <a:pos x="939" y="1005"/>
                </a:cxn>
                <a:cxn ang="0">
                  <a:pos x="687" y="907"/>
                </a:cxn>
                <a:cxn ang="0">
                  <a:pos x="529" y="846"/>
                </a:cxn>
                <a:cxn ang="0">
                  <a:pos x="385" y="790"/>
                </a:cxn>
                <a:cxn ang="0">
                  <a:pos x="257" y="740"/>
                </a:cxn>
                <a:cxn ang="0">
                  <a:pos x="151" y="698"/>
                </a:cxn>
                <a:cxn ang="0">
                  <a:pos x="70" y="667"/>
                </a:cxn>
                <a:cxn ang="0">
                  <a:pos x="19" y="647"/>
                </a:cxn>
                <a:cxn ang="0">
                  <a:pos x="0" y="640"/>
                </a:cxn>
              </a:cxnLst>
              <a:rect l="0" t="0" r="r" b="b"/>
              <a:pathLst>
                <a:path w="2823" h="2881">
                  <a:moveTo>
                    <a:pt x="0" y="0"/>
                  </a:moveTo>
                  <a:lnTo>
                    <a:pt x="2823" y="1148"/>
                  </a:lnTo>
                  <a:lnTo>
                    <a:pt x="2823" y="1735"/>
                  </a:lnTo>
                  <a:lnTo>
                    <a:pt x="0" y="2881"/>
                  </a:lnTo>
                  <a:lnTo>
                    <a:pt x="0" y="2242"/>
                  </a:lnTo>
                  <a:lnTo>
                    <a:pt x="5" y="2241"/>
                  </a:lnTo>
                  <a:lnTo>
                    <a:pt x="19" y="2236"/>
                  </a:lnTo>
                  <a:lnTo>
                    <a:pt x="40" y="2227"/>
                  </a:lnTo>
                  <a:lnTo>
                    <a:pt x="70" y="2216"/>
                  </a:lnTo>
                  <a:lnTo>
                    <a:pt x="107" y="2201"/>
                  </a:lnTo>
                  <a:lnTo>
                    <a:pt x="151" y="2184"/>
                  </a:lnTo>
                  <a:lnTo>
                    <a:pt x="201" y="2164"/>
                  </a:lnTo>
                  <a:lnTo>
                    <a:pt x="257" y="2143"/>
                  </a:lnTo>
                  <a:lnTo>
                    <a:pt x="319" y="2120"/>
                  </a:lnTo>
                  <a:lnTo>
                    <a:pt x="385" y="2095"/>
                  </a:lnTo>
                  <a:lnTo>
                    <a:pt x="455" y="2067"/>
                  </a:lnTo>
                  <a:lnTo>
                    <a:pt x="529" y="2038"/>
                  </a:lnTo>
                  <a:lnTo>
                    <a:pt x="607" y="2008"/>
                  </a:lnTo>
                  <a:lnTo>
                    <a:pt x="687" y="1977"/>
                  </a:lnTo>
                  <a:lnTo>
                    <a:pt x="770" y="1945"/>
                  </a:lnTo>
                  <a:lnTo>
                    <a:pt x="854" y="1914"/>
                  </a:lnTo>
                  <a:lnTo>
                    <a:pt x="939" y="1881"/>
                  </a:lnTo>
                  <a:lnTo>
                    <a:pt x="1111" y="1814"/>
                  </a:lnTo>
                  <a:lnTo>
                    <a:pt x="1196" y="1781"/>
                  </a:lnTo>
                  <a:lnTo>
                    <a:pt x="1282" y="1748"/>
                  </a:lnTo>
                  <a:lnTo>
                    <a:pt x="1365" y="1717"/>
                  </a:lnTo>
                  <a:lnTo>
                    <a:pt x="1446" y="1685"/>
                  </a:lnTo>
                  <a:lnTo>
                    <a:pt x="1526" y="1655"/>
                  </a:lnTo>
                  <a:lnTo>
                    <a:pt x="1602" y="1625"/>
                  </a:lnTo>
                  <a:lnTo>
                    <a:pt x="1675" y="1597"/>
                  </a:lnTo>
                  <a:lnTo>
                    <a:pt x="1743" y="1571"/>
                  </a:lnTo>
                  <a:lnTo>
                    <a:pt x="1808" y="1546"/>
                  </a:lnTo>
                  <a:lnTo>
                    <a:pt x="1868" y="1523"/>
                  </a:lnTo>
                  <a:lnTo>
                    <a:pt x="1921" y="1503"/>
                  </a:lnTo>
                  <a:lnTo>
                    <a:pt x="1969" y="1484"/>
                  </a:lnTo>
                  <a:lnTo>
                    <a:pt x="2010" y="1468"/>
                  </a:lnTo>
                  <a:lnTo>
                    <a:pt x="2045" y="1455"/>
                  </a:lnTo>
                  <a:lnTo>
                    <a:pt x="2072" y="1445"/>
                  </a:lnTo>
                  <a:lnTo>
                    <a:pt x="2045" y="1435"/>
                  </a:lnTo>
                  <a:lnTo>
                    <a:pt x="2010" y="1421"/>
                  </a:lnTo>
                  <a:lnTo>
                    <a:pt x="1969" y="1405"/>
                  </a:lnTo>
                  <a:lnTo>
                    <a:pt x="1921" y="1387"/>
                  </a:lnTo>
                  <a:lnTo>
                    <a:pt x="1868" y="1365"/>
                  </a:lnTo>
                  <a:lnTo>
                    <a:pt x="1808" y="1342"/>
                  </a:lnTo>
                  <a:lnTo>
                    <a:pt x="1743" y="1317"/>
                  </a:lnTo>
                  <a:lnTo>
                    <a:pt x="1675" y="1290"/>
                  </a:lnTo>
                  <a:lnTo>
                    <a:pt x="1602" y="1262"/>
                  </a:lnTo>
                  <a:lnTo>
                    <a:pt x="1526" y="1232"/>
                  </a:lnTo>
                  <a:lnTo>
                    <a:pt x="1446" y="1201"/>
                  </a:lnTo>
                  <a:lnTo>
                    <a:pt x="1365" y="1169"/>
                  </a:lnTo>
                  <a:lnTo>
                    <a:pt x="1282" y="1138"/>
                  </a:lnTo>
                  <a:lnTo>
                    <a:pt x="1196" y="1105"/>
                  </a:lnTo>
                  <a:lnTo>
                    <a:pt x="1111" y="1071"/>
                  </a:lnTo>
                  <a:lnTo>
                    <a:pt x="939" y="1005"/>
                  </a:lnTo>
                  <a:lnTo>
                    <a:pt x="770" y="939"/>
                  </a:lnTo>
                  <a:lnTo>
                    <a:pt x="687" y="907"/>
                  </a:lnTo>
                  <a:lnTo>
                    <a:pt x="607" y="876"/>
                  </a:lnTo>
                  <a:lnTo>
                    <a:pt x="529" y="846"/>
                  </a:lnTo>
                  <a:lnTo>
                    <a:pt x="455" y="816"/>
                  </a:lnTo>
                  <a:lnTo>
                    <a:pt x="385" y="790"/>
                  </a:lnTo>
                  <a:lnTo>
                    <a:pt x="319" y="765"/>
                  </a:lnTo>
                  <a:lnTo>
                    <a:pt x="257" y="740"/>
                  </a:lnTo>
                  <a:lnTo>
                    <a:pt x="201" y="718"/>
                  </a:lnTo>
                  <a:lnTo>
                    <a:pt x="151" y="698"/>
                  </a:lnTo>
                  <a:lnTo>
                    <a:pt x="107" y="682"/>
                  </a:lnTo>
                  <a:lnTo>
                    <a:pt x="70" y="667"/>
                  </a:lnTo>
                  <a:lnTo>
                    <a:pt x="40" y="655"/>
                  </a:lnTo>
                  <a:lnTo>
                    <a:pt x="19" y="647"/>
                  </a:lnTo>
                  <a:lnTo>
                    <a:pt x="5" y="642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3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8"/>
            <p:cNvSpPr>
              <a:spLocks noEditPoints="1"/>
            </p:cNvSpPr>
            <p:nvPr userDrawn="1"/>
          </p:nvSpPr>
          <p:spPr bwMode="auto">
            <a:xfrm>
              <a:off x="393179" y="1552551"/>
              <a:ext cx="3394075" cy="277813"/>
            </a:xfrm>
            <a:custGeom>
              <a:avLst/>
              <a:gdLst/>
              <a:ahLst/>
              <a:cxnLst>
                <a:cxn ang="0">
                  <a:pos x="2035" y="194"/>
                </a:cxn>
                <a:cxn ang="0">
                  <a:pos x="2073" y="188"/>
                </a:cxn>
                <a:cxn ang="0">
                  <a:pos x="4107" y="247"/>
                </a:cxn>
                <a:cxn ang="0">
                  <a:pos x="3925" y="113"/>
                </a:cxn>
                <a:cxn ang="0">
                  <a:pos x="3627" y="128"/>
                </a:cxn>
                <a:cxn ang="0">
                  <a:pos x="3122" y="143"/>
                </a:cxn>
                <a:cxn ang="0">
                  <a:pos x="2600" y="126"/>
                </a:cxn>
                <a:cxn ang="0">
                  <a:pos x="1451" y="244"/>
                </a:cxn>
                <a:cxn ang="0">
                  <a:pos x="1020" y="113"/>
                </a:cxn>
                <a:cxn ang="0">
                  <a:pos x="841" y="121"/>
                </a:cxn>
                <a:cxn ang="0">
                  <a:pos x="895" y="219"/>
                </a:cxn>
                <a:cxn ang="0">
                  <a:pos x="340" y="163"/>
                </a:cxn>
                <a:cxn ang="0">
                  <a:pos x="413" y="145"/>
                </a:cxn>
                <a:cxn ang="0">
                  <a:pos x="3408" y="87"/>
                </a:cxn>
                <a:cxn ang="0">
                  <a:pos x="3966" y="87"/>
                </a:cxn>
                <a:cxn ang="0">
                  <a:pos x="3970" y="247"/>
                </a:cxn>
                <a:cxn ang="0">
                  <a:pos x="3870" y="143"/>
                </a:cxn>
                <a:cxn ang="0">
                  <a:pos x="3794" y="193"/>
                </a:cxn>
                <a:cxn ang="0">
                  <a:pos x="3685" y="87"/>
                </a:cxn>
                <a:cxn ang="0">
                  <a:pos x="3686" y="247"/>
                </a:cxn>
                <a:cxn ang="0">
                  <a:pos x="3585" y="169"/>
                </a:cxn>
                <a:cxn ang="0">
                  <a:pos x="3227" y="156"/>
                </a:cxn>
                <a:cxn ang="0">
                  <a:pos x="3209" y="272"/>
                </a:cxn>
                <a:cxn ang="0">
                  <a:pos x="3127" y="90"/>
                </a:cxn>
                <a:cxn ang="0">
                  <a:pos x="2542" y="211"/>
                </a:cxn>
                <a:cxn ang="0">
                  <a:pos x="2522" y="249"/>
                </a:cxn>
                <a:cxn ang="0">
                  <a:pos x="2459" y="103"/>
                </a:cxn>
                <a:cxn ang="0">
                  <a:pos x="2368" y="166"/>
                </a:cxn>
                <a:cxn ang="0">
                  <a:pos x="2393" y="271"/>
                </a:cxn>
                <a:cxn ang="0">
                  <a:pos x="2245" y="83"/>
                </a:cxn>
                <a:cxn ang="0">
                  <a:pos x="2219" y="123"/>
                </a:cxn>
                <a:cxn ang="0">
                  <a:pos x="2225" y="87"/>
                </a:cxn>
                <a:cxn ang="0">
                  <a:pos x="2066" y="256"/>
                </a:cxn>
                <a:cxn ang="0">
                  <a:pos x="2033" y="168"/>
                </a:cxn>
                <a:cxn ang="0">
                  <a:pos x="1985" y="110"/>
                </a:cxn>
                <a:cxn ang="0">
                  <a:pos x="1859" y="93"/>
                </a:cxn>
                <a:cxn ang="0">
                  <a:pos x="1890" y="120"/>
                </a:cxn>
                <a:cxn ang="0">
                  <a:pos x="1779" y="118"/>
                </a:cxn>
                <a:cxn ang="0">
                  <a:pos x="1758" y="93"/>
                </a:cxn>
                <a:cxn ang="0">
                  <a:pos x="1584" y="87"/>
                </a:cxn>
                <a:cxn ang="0">
                  <a:pos x="1539" y="128"/>
                </a:cxn>
                <a:cxn ang="0">
                  <a:pos x="1388" y="206"/>
                </a:cxn>
                <a:cxn ang="0">
                  <a:pos x="1179" y="150"/>
                </a:cxn>
                <a:cxn ang="0">
                  <a:pos x="1229" y="83"/>
                </a:cxn>
                <a:cxn ang="0">
                  <a:pos x="1018" y="226"/>
                </a:cxn>
                <a:cxn ang="0">
                  <a:pos x="975" y="229"/>
                </a:cxn>
                <a:cxn ang="0">
                  <a:pos x="924" y="110"/>
                </a:cxn>
                <a:cxn ang="0">
                  <a:pos x="824" y="352"/>
                </a:cxn>
                <a:cxn ang="0">
                  <a:pos x="416" y="113"/>
                </a:cxn>
                <a:cxn ang="0">
                  <a:pos x="310" y="310"/>
                </a:cxn>
                <a:cxn ang="0">
                  <a:pos x="395" y="262"/>
                </a:cxn>
                <a:cxn ang="0">
                  <a:pos x="347" y="87"/>
                </a:cxn>
                <a:cxn ang="0">
                  <a:pos x="3010" y="80"/>
                </a:cxn>
                <a:cxn ang="0">
                  <a:pos x="4142" y="249"/>
                </a:cxn>
                <a:cxn ang="0">
                  <a:pos x="4049" y="110"/>
                </a:cxn>
                <a:cxn ang="0">
                  <a:pos x="3343" y="45"/>
                </a:cxn>
                <a:cxn ang="0">
                  <a:pos x="3051" y="73"/>
                </a:cxn>
                <a:cxn ang="0">
                  <a:pos x="496" y="5"/>
                </a:cxn>
                <a:cxn ang="0">
                  <a:pos x="638" y="131"/>
                </a:cxn>
                <a:cxn ang="0">
                  <a:pos x="531" y="271"/>
                </a:cxn>
                <a:cxn ang="0">
                  <a:pos x="181" y="5"/>
                </a:cxn>
                <a:cxn ang="0">
                  <a:pos x="1340" y="30"/>
                </a:cxn>
                <a:cxn ang="0">
                  <a:pos x="1250" y="87"/>
                </a:cxn>
              </a:cxnLst>
              <a:rect l="0" t="0" r="r" b="b"/>
              <a:pathLst>
                <a:path w="4277" h="352">
                  <a:moveTo>
                    <a:pt x="4223" y="218"/>
                  </a:moveTo>
                  <a:lnTo>
                    <a:pt x="4277" y="218"/>
                  </a:lnTo>
                  <a:lnTo>
                    <a:pt x="4277" y="271"/>
                  </a:lnTo>
                  <a:lnTo>
                    <a:pt x="4223" y="271"/>
                  </a:lnTo>
                  <a:lnTo>
                    <a:pt x="4223" y="218"/>
                  </a:lnTo>
                  <a:close/>
                  <a:moveTo>
                    <a:pt x="2676" y="218"/>
                  </a:moveTo>
                  <a:lnTo>
                    <a:pt x="2729" y="218"/>
                  </a:lnTo>
                  <a:lnTo>
                    <a:pt x="2729" y="271"/>
                  </a:lnTo>
                  <a:lnTo>
                    <a:pt x="2676" y="271"/>
                  </a:lnTo>
                  <a:lnTo>
                    <a:pt x="2676" y="218"/>
                  </a:lnTo>
                  <a:close/>
                  <a:moveTo>
                    <a:pt x="2064" y="188"/>
                  </a:moveTo>
                  <a:lnTo>
                    <a:pt x="2050" y="189"/>
                  </a:lnTo>
                  <a:lnTo>
                    <a:pt x="2035" y="194"/>
                  </a:lnTo>
                  <a:lnTo>
                    <a:pt x="2023" y="201"/>
                  </a:lnTo>
                  <a:lnTo>
                    <a:pt x="2015" y="211"/>
                  </a:lnTo>
                  <a:lnTo>
                    <a:pt x="2011" y="224"/>
                  </a:lnTo>
                  <a:lnTo>
                    <a:pt x="2013" y="232"/>
                  </a:lnTo>
                  <a:lnTo>
                    <a:pt x="2015" y="237"/>
                  </a:lnTo>
                  <a:lnTo>
                    <a:pt x="2020" y="242"/>
                  </a:lnTo>
                  <a:lnTo>
                    <a:pt x="2025" y="246"/>
                  </a:lnTo>
                  <a:lnTo>
                    <a:pt x="2031" y="247"/>
                  </a:lnTo>
                  <a:lnTo>
                    <a:pt x="2048" y="242"/>
                  </a:lnTo>
                  <a:lnTo>
                    <a:pt x="2061" y="231"/>
                  </a:lnTo>
                  <a:lnTo>
                    <a:pt x="2069" y="216"/>
                  </a:lnTo>
                  <a:lnTo>
                    <a:pt x="2073" y="199"/>
                  </a:lnTo>
                  <a:lnTo>
                    <a:pt x="2073" y="188"/>
                  </a:lnTo>
                  <a:lnTo>
                    <a:pt x="2064" y="188"/>
                  </a:lnTo>
                  <a:close/>
                  <a:moveTo>
                    <a:pt x="4107" y="110"/>
                  </a:moveTo>
                  <a:lnTo>
                    <a:pt x="4094" y="113"/>
                  </a:lnTo>
                  <a:lnTo>
                    <a:pt x="4083" y="123"/>
                  </a:lnTo>
                  <a:lnTo>
                    <a:pt x="4076" y="138"/>
                  </a:lnTo>
                  <a:lnTo>
                    <a:pt x="4073" y="156"/>
                  </a:lnTo>
                  <a:lnTo>
                    <a:pt x="4071" y="179"/>
                  </a:lnTo>
                  <a:lnTo>
                    <a:pt x="4071" y="194"/>
                  </a:lnTo>
                  <a:lnTo>
                    <a:pt x="4073" y="209"/>
                  </a:lnTo>
                  <a:lnTo>
                    <a:pt x="4078" y="223"/>
                  </a:lnTo>
                  <a:lnTo>
                    <a:pt x="4084" y="236"/>
                  </a:lnTo>
                  <a:lnTo>
                    <a:pt x="4094" y="244"/>
                  </a:lnTo>
                  <a:lnTo>
                    <a:pt x="4107" y="247"/>
                  </a:lnTo>
                  <a:lnTo>
                    <a:pt x="4122" y="242"/>
                  </a:lnTo>
                  <a:lnTo>
                    <a:pt x="4134" y="232"/>
                  </a:lnTo>
                  <a:lnTo>
                    <a:pt x="4141" y="216"/>
                  </a:lnTo>
                  <a:lnTo>
                    <a:pt x="4146" y="198"/>
                  </a:lnTo>
                  <a:lnTo>
                    <a:pt x="4147" y="178"/>
                  </a:lnTo>
                  <a:lnTo>
                    <a:pt x="4146" y="161"/>
                  </a:lnTo>
                  <a:lnTo>
                    <a:pt x="4144" y="146"/>
                  </a:lnTo>
                  <a:lnTo>
                    <a:pt x="4139" y="131"/>
                  </a:lnTo>
                  <a:lnTo>
                    <a:pt x="4131" y="120"/>
                  </a:lnTo>
                  <a:lnTo>
                    <a:pt x="4121" y="113"/>
                  </a:lnTo>
                  <a:lnTo>
                    <a:pt x="4107" y="110"/>
                  </a:lnTo>
                  <a:close/>
                  <a:moveTo>
                    <a:pt x="3940" y="110"/>
                  </a:moveTo>
                  <a:lnTo>
                    <a:pt x="3925" y="113"/>
                  </a:lnTo>
                  <a:lnTo>
                    <a:pt x="3915" y="120"/>
                  </a:lnTo>
                  <a:lnTo>
                    <a:pt x="3908" y="128"/>
                  </a:lnTo>
                  <a:lnTo>
                    <a:pt x="3905" y="136"/>
                  </a:lnTo>
                  <a:lnTo>
                    <a:pt x="3903" y="143"/>
                  </a:lnTo>
                  <a:lnTo>
                    <a:pt x="3973" y="143"/>
                  </a:lnTo>
                  <a:lnTo>
                    <a:pt x="3970" y="126"/>
                  </a:lnTo>
                  <a:lnTo>
                    <a:pt x="3963" y="118"/>
                  </a:lnTo>
                  <a:lnTo>
                    <a:pt x="3953" y="111"/>
                  </a:lnTo>
                  <a:lnTo>
                    <a:pt x="3940" y="110"/>
                  </a:lnTo>
                  <a:close/>
                  <a:moveTo>
                    <a:pt x="3658" y="110"/>
                  </a:moveTo>
                  <a:lnTo>
                    <a:pt x="3643" y="113"/>
                  </a:lnTo>
                  <a:lnTo>
                    <a:pt x="3633" y="120"/>
                  </a:lnTo>
                  <a:lnTo>
                    <a:pt x="3627" y="128"/>
                  </a:lnTo>
                  <a:lnTo>
                    <a:pt x="3623" y="136"/>
                  </a:lnTo>
                  <a:lnTo>
                    <a:pt x="3622" y="143"/>
                  </a:lnTo>
                  <a:lnTo>
                    <a:pt x="3691" y="143"/>
                  </a:lnTo>
                  <a:lnTo>
                    <a:pt x="3688" y="126"/>
                  </a:lnTo>
                  <a:lnTo>
                    <a:pt x="3681" y="118"/>
                  </a:lnTo>
                  <a:lnTo>
                    <a:pt x="3671" y="111"/>
                  </a:lnTo>
                  <a:lnTo>
                    <a:pt x="3658" y="110"/>
                  </a:lnTo>
                  <a:close/>
                  <a:moveTo>
                    <a:pt x="3159" y="110"/>
                  </a:moveTo>
                  <a:lnTo>
                    <a:pt x="3144" y="113"/>
                  </a:lnTo>
                  <a:lnTo>
                    <a:pt x="3134" y="120"/>
                  </a:lnTo>
                  <a:lnTo>
                    <a:pt x="3127" y="128"/>
                  </a:lnTo>
                  <a:lnTo>
                    <a:pt x="3124" y="136"/>
                  </a:lnTo>
                  <a:lnTo>
                    <a:pt x="3122" y="143"/>
                  </a:lnTo>
                  <a:lnTo>
                    <a:pt x="3192" y="143"/>
                  </a:lnTo>
                  <a:lnTo>
                    <a:pt x="3189" y="126"/>
                  </a:lnTo>
                  <a:lnTo>
                    <a:pt x="3182" y="118"/>
                  </a:lnTo>
                  <a:lnTo>
                    <a:pt x="3172" y="111"/>
                  </a:lnTo>
                  <a:lnTo>
                    <a:pt x="3159" y="110"/>
                  </a:lnTo>
                  <a:close/>
                  <a:moveTo>
                    <a:pt x="2570" y="110"/>
                  </a:moveTo>
                  <a:lnTo>
                    <a:pt x="2555" y="113"/>
                  </a:lnTo>
                  <a:lnTo>
                    <a:pt x="2545" y="120"/>
                  </a:lnTo>
                  <a:lnTo>
                    <a:pt x="2539" y="128"/>
                  </a:lnTo>
                  <a:lnTo>
                    <a:pt x="2535" y="136"/>
                  </a:lnTo>
                  <a:lnTo>
                    <a:pt x="2534" y="143"/>
                  </a:lnTo>
                  <a:lnTo>
                    <a:pt x="2603" y="143"/>
                  </a:lnTo>
                  <a:lnTo>
                    <a:pt x="2600" y="126"/>
                  </a:lnTo>
                  <a:lnTo>
                    <a:pt x="2593" y="118"/>
                  </a:lnTo>
                  <a:lnTo>
                    <a:pt x="2584" y="111"/>
                  </a:lnTo>
                  <a:lnTo>
                    <a:pt x="2570" y="110"/>
                  </a:lnTo>
                  <a:close/>
                  <a:moveTo>
                    <a:pt x="1468" y="110"/>
                  </a:moveTo>
                  <a:lnTo>
                    <a:pt x="1451" y="113"/>
                  </a:lnTo>
                  <a:lnTo>
                    <a:pt x="1439" y="121"/>
                  </a:lnTo>
                  <a:lnTo>
                    <a:pt x="1431" y="133"/>
                  </a:lnTo>
                  <a:lnTo>
                    <a:pt x="1428" y="148"/>
                  </a:lnTo>
                  <a:lnTo>
                    <a:pt x="1424" y="164"/>
                  </a:lnTo>
                  <a:lnTo>
                    <a:pt x="1424" y="194"/>
                  </a:lnTo>
                  <a:lnTo>
                    <a:pt x="1431" y="224"/>
                  </a:lnTo>
                  <a:lnTo>
                    <a:pt x="1439" y="236"/>
                  </a:lnTo>
                  <a:lnTo>
                    <a:pt x="1451" y="244"/>
                  </a:lnTo>
                  <a:lnTo>
                    <a:pt x="1468" y="247"/>
                  </a:lnTo>
                  <a:lnTo>
                    <a:pt x="1482" y="244"/>
                  </a:lnTo>
                  <a:lnTo>
                    <a:pt x="1494" y="236"/>
                  </a:lnTo>
                  <a:lnTo>
                    <a:pt x="1502" y="224"/>
                  </a:lnTo>
                  <a:lnTo>
                    <a:pt x="1509" y="194"/>
                  </a:lnTo>
                  <a:lnTo>
                    <a:pt x="1509" y="164"/>
                  </a:lnTo>
                  <a:lnTo>
                    <a:pt x="1506" y="148"/>
                  </a:lnTo>
                  <a:lnTo>
                    <a:pt x="1502" y="133"/>
                  </a:lnTo>
                  <a:lnTo>
                    <a:pt x="1494" y="121"/>
                  </a:lnTo>
                  <a:lnTo>
                    <a:pt x="1482" y="113"/>
                  </a:lnTo>
                  <a:lnTo>
                    <a:pt x="1468" y="110"/>
                  </a:lnTo>
                  <a:close/>
                  <a:moveTo>
                    <a:pt x="1035" y="110"/>
                  </a:moveTo>
                  <a:lnTo>
                    <a:pt x="1020" y="113"/>
                  </a:lnTo>
                  <a:lnTo>
                    <a:pt x="1010" y="120"/>
                  </a:lnTo>
                  <a:lnTo>
                    <a:pt x="1003" y="128"/>
                  </a:lnTo>
                  <a:lnTo>
                    <a:pt x="1000" y="136"/>
                  </a:lnTo>
                  <a:lnTo>
                    <a:pt x="998" y="143"/>
                  </a:lnTo>
                  <a:lnTo>
                    <a:pt x="1070" y="143"/>
                  </a:lnTo>
                  <a:lnTo>
                    <a:pt x="1068" y="135"/>
                  </a:lnTo>
                  <a:lnTo>
                    <a:pt x="1065" y="126"/>
                  </a:lnTo>
                  <a:lnTo>
                    <a:pt x="1058" y="118"/>
                  </a:lnTo>
                  <a:lnTo>
                    <a:pt x="1048" y="111"/>
                  </a:lnTo>
                  <a:lnTo>
                    <a:pt x="1035" y="110"/>
                  </a:lnTo>
                  <a:close/>
                  <a:moveTo>
                    <a:pt x="864" y="110"/>
                  </a:moveTo>
                  <a:lnTo>
                    <a:pt x="851" y="113"/>
                  </a:lnTo>
                  <a:lnTo>
                    <a:pt x="841" y="121"/>
                  </a:lnTo>
                  <a:lnTo>
                    <a:pt x="834" y="133"/>
                  </a:lnTo>
                  <a:lnTo>
                    <a:pt x="827" y="148"/>
                  </a:lnTo>
                  <a:lnTo>
                    <a:pt x="826" y="164"/>
                  </a:lnTo>
                  <a:lnTo>
                    <a:pt x="824" y="179"/>
                  </a:lnTo>
                  <a:lnTo>
                    <a:pt x="826" y="196"/>
                  </a:lnTo>
                  <a:lnTo>
                    <a:pt x="827" y="211"/>
                  </a:lnTo>
                  <a:lnTo>
                    <a:pt x="832" y="226"/>
                  </a:lnTo>
                  <a:lnTo>
                    <a:pt x="841" y="237"/>
                  </a:lnTo>
                  <a:lnTo>
                    <a:pt x="851" y="244"/>
                  </a:lnTo>
                  <a:lnTo>
                    <a:pt x="864" y="247"/>
                  </a:lnTo>
                  <a:lnTo>
                    <a:pt x="877" y="244"/>
                  </a:lnTo>
                  <a:lnTo>
                    <a:pt x="889" y="234"/>
                  </a:lnTo>
                  <a:lnTo>
                    <a:pt x="895" y="219"/>
                  </a:lnTo>
                  <a:lnTo>
                    <a:pt x="899" y="201"/>
                  </a:lnTo>
                  <a:lnTo>
                    <a:pt x="900" y="179"/>
                  </a:lnTo>
                  <a:lnTo>
                    <a:pt x="900" y="164"/>
                  </a:lnTo>
                  <a:lnTo>
                    <a:pt x="899" y="150"/>
                  </a:lnTo>
                  <a:lnTo>
                    <a:pt x="894" y="135"/>
                  </a:lnTo>
                  <a:lnTo>
                    <a:pt x="887" y="121"/>
                  </a:lnTo>
                  <a:lnTo>
                    <a:pt x="877" y="113"/>
                  </a:lnTo>
                  <a:lnTo>
                    <a:pt x="864" y="110"/>
                  </a:lnTo>
                  <a:close/>
                  <a:moveTo>
                    <a:pt x="376" y="110"/>
                  </a:moveTo>
                  <a:lnTo>
                    <a:pt x="363" y="113"/>
                  </a:lnTo>
                  <a:lnTo>
                    <a:pt x="353" y="121"/>
                  </a:lnTo>
                  <a:lnTo>
                    <a:pt x="347" y="133"/>
                  </a:lnTo>
                  <a:lnTo>
                    <a:pt x="340" y="163"/>
                  </a:lnTo>
                  <a:lnTo>
                    <a:pt x="340" y="191"/>
                  </a:lnTo>
                  <a:lnTo>
                    <a:pt x="342" y="206"/>
                  </a:lnTo>
                  <a:lnTo>
                    <a:pt x="347" y="219"/>
                  </a:lnTo>
                  <a:lnTo>
                    <a:pt x="353" y="231"/>
                  </a:lnTo>
                  <a:lnTo>
                    <a:pt x="363" y="239"/>
                  </a:lnTo>
                  <a:lnTo>
                    <a:pt x="376" y="242"/>
                  </a:lnTo>
                  <a:lnTo>
                    <a:pt x="390" y="239"/>
                  </a:lnTo>
                  <a:lnTo>
                    <a:pt x="400" y="231"/>
                  </a:lnTo>
                  <a:lnTo>
                    <a:pt x="408" y="219"/>
                  </a:lnTo>
                  <a:lnTo>
                    <a:pt x="413" y="206"/>
                  </a:lnTo>
                  <a:lnTo>
                    <a:pt x="415" y="189"/>
                  </a:lnTo>
                  <a:lnTo>
                    <a:pt x="416" y="174"/>
                  </a:lnTo>
                  <a:lnTo>
                    <a:pt x="413" y="145"/>
                  </a:lnTo>
                  <a:lnTo>
                    <a:pt x="408" y="131"/>
                  </a:lnTo>
                  <a:lnTo>
                    <a:pt x="400" y="120"/>
                  </a:lnTo>
                  <a:lnTo>
                    <a:pt x="390" y="113"/>
                  </a:lnTo>
                  <a:lnTo>
                    <a:pt x="376" y="110"/>
                  </a:lnTo>
                  <a:close/>
                  <a:moveTo>
                    <a:pt x="3408" y="87"/>
                  </a:moveTo>
                  <a:lnTo>
                    <a:pt x="3446" y="87"/>
                  </a:lnTo>
                  <a:lnTo>
                    <a:pt x="3494" y="221"/>
                  </a:lnTo>
                  <a:lnTo>
                    <a:pt x="3496" y="221"/>
                  </a:lnTo>
                  <a:lnTo>
                    <a:pt x="3537" y="87"/>
                  </a:lnTo>
                  <a:lnTo>
                    <a:pt x="3575" y="87"/>
                  </a:lnTo>
                  <a:lnTo>
                    <a:pt x="3512" y="271"/>
                  </a:lnTo>
                  <a:lnTo>
                    <a:pt x="3477" y="271"/>
                  </a:lnTo>
                  <a:lnTo>
                    <a:pt x="3408" y="87"/>
                  </a:lnTo>
                  <a:close/>
                  <a:moveTo>
                    <a:pt x="3346" y="87"/>
                  </a:moveTo>
                  <a:lnTo>
                    <a:pt x="3381" y="87"/>
                  </a:lnTo>
                  <a:lnTo>
                    <a:pt x="3381" y="271"/>
                  </a:lnTo>
                  <a:lnTo>
                    <a:pt x="3346" y="271"/>
                  </a:lnTo>
                  <a:lnTo>
                    <a:pt x="3346" y="87"/>
                  </a:lnTo>
                  <a:close/>
                  <a:moveTo>
                    <a:pt x="231" y="87"/>
                  </a:moveTo>
                  <a:lnTo>
                    <a:pt x="265" y="87"/>
                  </a:lnTo>
                  <a:lnTo>
                    <a:pt x="265" y="271"/>
                  </a:lnTo>
                  <a:lnTo>
                    <a:pt x="231" y="271"/>
                  </a:lnTo>
                  <a:lnTo>
                    <a:pt x="231" y="87"/>
                  </a:lnTo>
                  <a:close/>
                  <a:moveTo>
                    <a:pt x="3932" y="83"/>
                  </a:moveTo>
                  <a:lnTo>
                    <a:pt x="3942" y="83"/>
                  </a:lnTo>
                  <a:lnTo>
                    <a:pt x="3966" y="87"/>
                  </a:lnTo>
                  <a:lnTo>
                    <a:pt x="3985" y="96"/>
                  </a:lnTo>
                  <a:lnTo>
                    <a:pt x="3998" y="111"/>
                  </a:lnTo>
                  <a:lnTo>
                    <a:pt x="4005" y="131"/>
                  </a:lnTo>
                  <a:lnTo>
                    <a:pt x="4008" y="156"/>
                  </a:lnTo>
                  <a:lnTo>
                    <a:pt x="4008" y="164"/>
                  </a:lnTo>
                  <a:lnTo>
                    <a:pt x="3902" y="164"/>
                  </a:lnTo>
                  <a:lnTo>
                    <a:pt x="3903" y="179"/>
                  </a:lnTo>
                  <a:lnTo>
                    <a:pt x="3907" y="196"/>
                  </a:lnTo>
                  <a:lnTo>
                    <a:pt x="3913" y="211"/>
                  </a:lnTo>
                  <a:lnTo>
                    <a:pt x="3922" y="226"/>
                  </a:lnTo>
                  <a:lnTo>
                    <a:pt x="3935" y="237"/>
                  </a:lnTo>
                  <a:lnTo>
                    <a:pt x="3950" y="244"/>
                  </a:lnTo>
                  <a:lnTo>
                    <a:pt x="3970" y="247"/>
                  </a:lnTo>
                  <a:lnTo>
                    <a:pt x="3990" y="246"/>
                  </a:lnTo>
                  <a:lnTo>
                    <a:pt x="4005" y="241"/>
                  </a:lnTo>
                  <a:lnTo>
                    <a:pt x="4005" y="269"/>
                  </a:lnTo>
                  <a:lnTo>
                    <a:pt x="3990" y="272"/>
                  </a:lnTo>
                  <a:lnTo>
                    <a:pt x="3976" y="274"/>
                  </a:lnTo>
                  <a:lnTo>
                    <a:pt x="3958" y="274"/>
                  </a:lnTo>
                  <a:lnTo>
                    <a:pt x="3933" y="271"/>
                  </a:lnTo>
                  <a:lnTo>
                    <a:pt x="3910" y="262"/>
                  </a:lnTo>
                  <a:lnTo>
                    <a:pt x="3893" y="249"/>
                  </a:lnTo>
                  <a:lnTo>
                    <a:pt x="3880" y="229"/>
                  </a:lnTo>
                  <a:lnTo>
                    <a:pt x="3872" y="203"/>
                  </a:lnTo>
                  <a:lnTo>
                    <a:pt x="3869" y="169"/>
                  </a:lnTo>
                  <a:lnTo>
                    <a:pt x="3870" y="143"/>
                  </a:lnTo>
                  <a:lnTo>
                    <a:pt x="3877" y="123"/>
                  </a:lnTo>
                  <a:lnTo>
                    <a:pt x="3885" y="108"/>
                  </a:lnTo>
                  <a:lnTo>
                    <a:pt x="3897" y="96"/>
                  </a:lnTo>
                  <a:lnTo>
                    <a:pt x="3908" y="90"/>
                  </a:lnTo>
                  <a:lnTo>
                    <a:pt x="3932" y="83"/>
                  </a:lnTo>
                  <a:close/>
                  <a:moveTo>
                    <a:pt x="3850" y="83"/>
                  </a:moveTo>
                  <a:lnTo>
                    <a:pt x="3850" y="121"/>
                  </a:lnTo>
                  <a:lnTo>
                    <a:pt x="3835" y="123"/>
                  </a:lnTo>
                  <a:lnTo>
                    <a:pt x="3822" y="128"/>
                  </a:lnTo>
                  <a:lnTo>
                    <a:pt x="3811" y="136"/>
                  </a:lnTo>
                  <a:lnTo>
                    <a:pt x="3802" y="150"/>
                  </a:lnTo>
                  <a:lnTo>
                    <a:pt x="3796" y="168"/>
                  </a:lnTo>
                  <a:lnTo>
                    <a:pt x="3794" y="193"/>
                  </a:lnTo>
                  <a:lnTo>
                    <a:pt x="3794" y="271"/>
                  </a:lnTo>
                  <a:lnTo>
                    <a:pt x="3759" y="271"/>
                  </a:lnTo>
                  <a:lnTo>
                    <a:pt x="3759" y="87"/>
                  </a:lnTo>
                  <a:lnTo>
                    <a:pt x="3794" y="87"/>
                  </a:lnTo>
                  <a:lnTo>
                    <a:pt x="3794" y="125"/>
                  </a:lnTo>
                  <a:lnTo>
                    <a:pt x="3799" y="115"/>
                  </a:lnTo>
                  <a:lnTo>
                    <a:pt x="3806" y="103"/>
                  </a:lnTo>
                  <a:lnTo>
                    <a:pt x="3816" y="93"/>
                  </a:lnTo>
                  <a:lnTo>
                    <a:pt x="3830" y="87"/>
                  </a:lnTo>
                  <a:lnTo>
                    <a:pt x="3850" y="83"/>
                  </a:lnTo>
                  <a:close/>
                  <a:moveTo>
                    <a:pt x="3650" y="83"/>
                  </a:moveTo>
                  <a:lnTo>
                    <a:pt x="3660" y="83"/>
                  </a:lnTo>
                  <a:lnTo>
                    <a:pt x="3685" y="87"/>
                  </a:lnTo>
                  <a:lnTo>
                    <a:pt x="3703" y="96"/>
                  </a:lnTo>
                  <a:lnTo>
                    <a:pt x="3716" y="111"/>
                  </a:lnTo>
                  <a:lnTo>
                    <a:pt x="3723" y="131"/>
                  </a:lnTo>
                  <a:lnTo>
                    <a:pt x="3726" y="156"/>
                  </a:lnTo>
                  <a:lnTo>
                    <a:pt x="3726" y="164"/>
                  </a:lnTo>
                  <a:lnTo>
                    <a:pt x="3620" y="164"/>
                  </a:lnTo>
                  <a:lnTo>
                    <a:pt x="3622" y="179"/>
                  </a:lnTo>
                  <a:lnTo>
                    <a:pt x="3625" y="196"/>
                  </a:lnTo>
                  <a:lnTo>
                    <a:pt x="3630" y="211"/>
                  </a:lnTo>
                  <a:lnTo>
                    <a:pt x="3640" y="226"/>
                  </a:lnTo>
                  <a:lnTo>
                    <a:pt x="3651" y="237"/>
                  </a:lnTo>
                  <a:lnTo>
                    <a:pt x="3666" y="244"/>
                  </a:lnTo>
                  <a:lnTo>
                    <a:pt x="3686" y="247"/>
                  </a:lnTo>
                  <a:lnTo>
                    <a:pt x="3701" y="246"/>
                  </a:lnTo>
                  <a:lnTo>
                    <a:pt x="3713" y="244"/>
                  </a:lnTo>
                  <a:lnTo>
                    <a:pt x="3721" y="241"/>
                  </a:lnTo>
                  <a:lnTo>
                    <a:pt x="3721" y="269"/>
                  </a:lnTo>
                  <a:lnTo>
                    <a:pt x="3708" y="272"/>
                  </a:lnTo>
                  <a:lnTo>
                    <a:pt x="3693" y="274"/>
                  </a:lnTo>
                  <a:lnTo>
                    <a:pt x="3676" y="274"/>
                  </a:lnTo>
                  <a:lnTo>
                    <a:pt x="3650" y="271"/>
                  </a:lnTo>
                  <a:lnTo>
                    <a:pt x="3628" y="262"/>
                  </a:lnTo>
                  <a:lnTo>
                    <a:pt x="3610" y="249"/>
                  </a:lnTo>
                  <a:lnTo>
                    <a:pt x="3597" y="229"/>
                  </a:lnTo>
                  <a:lnTo>
                    <a:pt x="3588" y="203"/>
                  </a:lnTo>
                  <a:lnTo>
                    <a:pt x="3585" y="169"/>
                  </a:lnTo>
                  <a:lnTo>
                    <a:pt x="3587" y="143"/>
                  </a:lnTo>
                  <a:lnTo>
                    <a:pt x="3593" y="123"/>
                  </a:lnTo>
                  <a:lnTo>
                    <a:pt x="3603" y="108"/>
                  </a:lnTo>
                  <a:lnTo>
                    <a:pt x="3613" y="96"/>
                  </a:lnTo>
                  <a:lnTo>
                    <a:pt x="3627" y="90"/>
                  </a:lnTo>
                  <a:lnTo>
                    <a:pt x="3650" y="83"/>
                  </a:lnTo>
                  <a:close/>
                  <a:moveTo>
                    <a:pt x="3151" y="83"/>
                  </a:moveTo>
                  <a:lnTo>
                    <a:pt x="3161" y="83"/>
                  </a:lnTo>
                  <a:lnTo>
                    <a:pt x="3185" y="87"/>
                  </a:lnTo>
                  <a:lnTo>
                    <a:pt x="3204" y="96"/>
                  </a:lnTo>
                  <a:lnTo>
                    <a:pt x="3217" y="111"/>
                  </a:lnTo>
                  <a:lnTo>
                    <a:pt x="3224" y="131"/>
                  </a:lnTo>
                  <a:lnTo>
                    <a:pt x="3227" y="156"/>
                  </a:lnTo>
                  <a:lnTo>
                    <a:pt x="3227" y="164"/>
                  </a:lnTo>
                  <a:lnTo>
                    <a:pt x="3121" y="164"/>
                  </a:lnTo>
                  <a:lnTo>
                    <a:pt x="3122" y="179"/>
                  </a:lnTo>
                  <a:lnTo>
                    <a:pt x="3126" y="196"/>
                  </a:lnTo>
                  <a:lnTo>
                    <a:pt x="3132" y="211"/>
                  </a:lnTo>
                  <a:lnTo>
                    <a:pt x="3141" y="226"/>
                  </a:lnTo>
                  <a:lnTo>
                    <a:pt x="3154" y="237"/>
                  </a:lnTo>
                  <a:lnTo>
                    <a:pt x="3169" y="244"/>
                  </a:lnTo>
                  <a:lnTo>
                    <a:pt x="3189" y="247"/>
                  </a:lnTo>
                  <a:lnTo>
                    <a:pt x="3209" y="246"/>
                  </a:lnTo>
                  <a:lnTo>
                    <a:pt x="3224" y="241"/>
                  </a:lnTo>
                  <a:lnTo>
                    <a:pt x="3224" y="269"/>
                  </a:lnTo>
                  <a:lnTo>
                    <a:pt x="3209" y="272"/>
                  </a:lnTo>
                  <a:lnTo>
                    <a:pt x="3195" y="274"/>
                  </a:lnTo>
                  <a:lnTo>
                    <a:pt x="3177" y="274"/>
                  </a:lnTo>
                  <a:lnTo>
                    <a:pt x="3152" y="271"/>
                  </a:lnTo>
                  <a:lnTo>
                    <a:pt x="3129" y="262"/>
                  </a:lnTo>
                  <a:lnTo>
                    <a:pt x="3112" y="249"/>
                  </a:lnTo>
                  <a:lnTo>
                    <a:pt x="3099" y="229"/>
                  </a:lnTo>
                  <a:lnTo>
                    <a:pt x="3091" y="203"/>
                  </a:lnTo>
                  <a:lnTo>
                    <a:pt x="3088" y="169"/>
                  </a:lnTo>
                  <a:lnTo>
                    <a:pt x="3089" y="143"/>
                  </a:lnTo>
                  <a:lnTo>
                    <a:pt x="3096" y="123"/>
                  </a:lnTo>
                  <a:lnTo>
                    <a:pt x="3104" y="108"/>
                  </a:lnTo>
                  <a:lnTo>
                    <a:pt x="3116" y="96"/>
                  </a:lnTo>
                  <a:lnTo>
                    <a:pt x="3127" y="90"/>
                  </a:lnTo>
                  <a:lnTo>
                    <a:pt x="3151" y="83"/>
                  </a:lnTo>
                  <a:close/>
                  <a:moveTo>
                    <a:pt x="2562" y="83"/>
                  </a:moveTo>
                  <a:lnTo>
                    <a:pt x="2572" y="83"/>
                  </a:lnTo>
                  <a:lnTo>
                    <a:pt x="2597" y="87"/>
                  </a:lnTo>
                  <a:lnTo>
                    <a:pt x="2615" y="96"/>
                  </a:lnTo>
                  <a:lnTo>
                    <a:pt x="2628" y="111"/>
                  </a:lnTo>
                  <a:lnTo>
                    <a:pt x="2635" y="131"/>
                  </a:lnTo>
                  <a:lnTo>
                    <a:pt x="2638" y="156"/>
                  </a:lnTo>
                  <a:lnTo>
                    <a:pt x="2638" y="164"/>
                  </a:lnTo>
                  <a:lnTo>
                    <a:pt x="2532" y="164"/>
                  </a:lnTo>
                  <a:lnTo>
                    <a:pt x="2534" y="179"/>
                  </a:lnTo>
                  <a:lnTo>
                    <a:pt x="2537" y="196"/>
                  </a:lnTo>
                  <a:lnTo>
                    <a:pt x="2542" y="211"/>
                  </a:lnTo>
                  <a:lnTo>
                    <a:pt x="2552" y="226"/>
                  </a:lnTo>
                  <a:lnTo>
                    <a:pt x="2564" y="237"/>
                  </a:lnTo>
                  <a:lnTo>
                    <a:pt x="2580" y="244"/>
                  </a:lnTo>
                  <a:lnTo>
                    <a:pt x="2600" y="247"/>
                  </a:lnTo>
                  <a:lnTo>
                    <a:pt x="2620" y="246"/>
                  </a:lnTo>
                  <a:lnTo>
                    <a:pt x="2633" y="241"/>
                  </a:lnTo>
                  <a:lnTo>
                    <a:pt x="2633" y="269"/>
                  </a:lnTo>
                  <a:lnTo>
                    <a:pt x="2620" y="272"/>
                  </a:lnTo>
                  <a:lnTo>
                    <a:pt x="2605" y="274"/>
                  </a:lnTo>
                  <a:lnTo>
                    <a:pt x="2588" y="274"/>
                  </a:lnTo>
                  <a:lnTo>
                    <a:pt x="2562" y="271"/>
                  </a:lnTo>
                  <a:lnTo>
                    <a:pt x="2540" y="262"/>
                  </a:lnTo>
                  <a:lnTo>
                    <a:pt x="2522" y="249"/>
                  </a:lnTo>
                  <a:lnTo>
                    <a:pt x="2509" y="229"/>
                  </a:lnTo>
                  <a:lnTo>
                    <a:pt x="2501" y="203"/>
                  </a:lnTo>
                  <a:lnTo>
                    <a:pt x="2497" y="169"/>
                  </a:lnTo>
                  <a:lnTo>
                    <a:pt x="2499" y="143"/>
                  </a:lnTo>
                  <a:lnTo>
                    <a:pt x="2506" y="123"/>
                  </a:lnTo>
                  <a:lnTo>
                    <a:pt x="2516" y="108"/>
                  </a:lnTo>
                  <a:lnTo>
                    <a:pt x="2525" y="96"/>
                  </a:lnTo>
                  <a:lnTo>
                    <a:pt x="2539" y="90"/>
                  </a:lnTo>
                  <a:lnTo>
                    <a:pt x="2562" y="83"/>
                  </a:lnTo>
                  <a:close/>
                  <a:moveTo>
                    <a:pt x="2408" y="83"/>
                  </a:moveTo>
                  <a:lnTo>
                    <a:pt x="2431" y="87"/>
                  </a:lnTo>
                  <a:lnTo>
                    <a:pt x="2448" y="93"/>
                  </a:lnTo>
                  <a:lnTo>
                    <a:pt x="2459" y="103"/>
                  </a:lnTo>
                  <a:lnTo>
                    <a:pt x="2467" y="116"/>
                  </a:lnTo>
                  <a:lnTo>
                    <a:pt x="2471" y="131"/>
                  </a:lnTo>
                  <a:lnTo>
                    <a:pt x="2472" y="146"/>
                  </a:lnTo>
                  <a:lnTo>
                    <a:pt x="2433" y="146"/>
                  </a:lnTo>
                  <a:lnTo>
                    <a:pt x="2433" y="138"/>
                  </a:lnTo>
                  <a:lnTo>
                    <a:pt x="2431" y="128"/>
                  </a:lnTo>
                  <a:lnTo>
                    <a:pt x="2426" y="118"/>
                  </a:lnTo>
                  <a:lnTo>
                    <a:pt x="2418" y="113"/>
                  </a:lnTo>
                  <a:lnTo>
                    <a:pt x="2406" y="110"/>
                  </a:lnTo>
                  <a:lnTo>
                    <a:pt x="2391" y="113"/>
                  </a:lnTo>
                  <a:lnTo>
                    <a:pt x="2378" y="125"/>
                  </a:lnTo>
                  <a:lnTo>
                    <a:pt x="2371" y="143"/>
                  </a:lnTo>
                  <a:lnTo>
                    <a:pt x="2368" y="166"/>
                  </a:lnTo>
                  <a:lnTo>
                    <a:pt x="2370" y="181"/>
                  </a:lnTo>
                  <a:lnTo>
                    <a:pt x="2373" y="198"/>
                  </a:lnTo>
                  <a:lnTo>
                    <a:pt x="2378" y="213"/>
                  </a:lnTo>
                  <a:lnTo>
                    <a:pt x="2388" y="226"/>
                  </a:lnTo>
                  <a:lnTo>
                    <a:pt x="2401" y="237"/>
                  </a:lnTo>
                  <a:lnTo>
                    <a:pt x="2419" y="244"/>
                  </a:lnTo>
                  <a:lnTo>
                    <a:pt x="2441" y="247"/>
                  </a:lnTo>
                  <a:lnTo>
                    <a:pt x="2456" y="247"/>
                  </a:lnTo>
                  <a:lnTo>
                    <a:pt x="2469" y="244"/>
                  </a:lnTo>
                  <a:lnTo>
                    <a:pt x="2469" y="267"/>
                  </a:lnTo>
                  <a:lnTo>
                    <a:pt x="2448" y="272"/>
                  </a:lnTo>
                  <a:lnTo>
                    <a:pt x="2419" y="274"/>
                  </a:lnTo>
                  <a:lnTo>
                    <a:pt x="2393" y="271"/>
                  </a:lnTo>
                  <a:lnTo>
                    <a:pt x="2371" y="262"/>
                  </a:lnTo>
                  <a:lnTo>
                    <a:pt x="2355" y="247"/>
                  </a:lnTo>
                  <a:lnTo>
                    <a:pt x="2343" y="231"/>
                  </a:lnTo>
                  <a:lnTo>
                    <a:pt x="2335" y="213"/>
                  </a:lnTo>
                  <a:lnTo>
                    <a:pt x="2331" y="193"/>
                  </a:lnTo>
                  <a:lnTo>
                    <a:pt x="2330" y="173"/>
                  </a:lnTo>
                  <a:lnTo>
                    <a:pt x="2331" y="148"/>
                  </a:lnTo>
                  <a:lnTo>
                    <a:pt x="2338" y="126"/>
                  </a:lnTo>
                  <a:lnTo>
                    <a:pt x="2348" y="108"/>
                  </a:lnTo>
                  <a:lnTo>
                    <a:pt x="2363" y="95"/>
                  </a:lnTo>
                  <a:lnTo>
                    <a:pt x="2383" y="87"/>
                  </a:lnTo>
                  <a:lnTo>
                    <a:pt x="2408" y="83"/>
                  </a:lnTo>
                  <a:close/>
                  <a:moveTo>
                    <a:pt x="2245" y="83"/>
                  </a:moveTo>
                  <a:lnTo>
                    <a:pt x="2263" y="87"/>
                  </a:lnTo>
                  <a:lnTo>
                    <a:pt x="2277" y="93"/>
                  </a:lnTo>
                  <a:lnTo>
                    <a:pt x="2287" y="105"/>
                  </a:lnTo>
                  <a:lnTo>
                    <a:pt x="2292" y="118"/>
                  </a:lnTo>
                  <a:lnTo>
                    <a:pt x="2295" y="131"/>
                  </a:lnTo>
                  <a:lnTo>
                    <a:pt x="2295" y="271"/>
                  </a:lnTo>
                  <a:lnTo>
                    <a:pt x="2260" y="271"/>
                  </a:lnTo>
                  <a:lnTo>
                    <a:pt x="2260" y="151"/>
                  </a:lnTo>
                  <a:lnTo>
                    <a:pt x="2259" y="136"/>
                  </a:lnTo>
                  <a:lnTo>
                    <a:pt x="2255" y="126"/>
                  </a:lnTo>
                  <a:lnTo>
                    <a:pt x="2247" y="120"/>
                  </a:lnTo>
                  <a:lnTo>
                    <a:pt x="2235" y="118"/>
                  </a:lnTo>
                  <a:lnTo>
                    <a:pt x="2219" y="123"/>
                  </a:lnTo>
                  <a:lnTo>
                    <a:pt x="2205" y="135"/>
                  </a:lnTo>
                  <a:lnTo>
                    <a:pt x="2195" y="151"/>
                  </a:lnTo>
                  <a:lnTo>
                    <a:pt x="2189" y="171"/>
                  </a:lnTo>
                  <a:lnTo>
                    <a:pt x="2187" y="193"/>
                  </a:lnTo>
                  <a:lnTo>
                    <a:pt x="2187" y="271"/>
                  </a:lnTo>
                  <a:lnTo>
                    <a:pt x="2152" y="271"/>
                  </a:lnTo>
                  <a:lnTo>
                    <a:pt x="2152" y="87"/>
                  </a:lnTo>
                  <a:lnTo>
                    <a:pt x="2187" y="87"/>
                  </a:lnTo>
                  <a:lnTo>
                    <a:pt x="2187" y="126"/>
                  </a:lnTo>
                  <a:lnTo>
                    <a:pt x="2192" y="116"/>
                  </a:lnTo>
                  <a:lnTo>
                    <a:pt x="2200" y="105"/>
                  </a:lnTo>
                  <a:lnTo>
                    <a:pt x="2210" y="95"/>
                  </a:lnTo>
                  <a:lnTo>
                    <a:pt x="2225" y="87"/>
                  </a:lnTo>
                  <a:lnTo>
                    <a:pt x="2245" y="83"/>
                  </a:lnTo>
                  <a:close/>
                  <a:moveTo>
                    <a:pt x="2046" y="83"/>
                  </a:moveTo>
                  <a:lnTo>
                    <a:pt x="2068" y="87"/>
                  </a:lnTo>
                  <a:lnTo>
                    <a:pt x="2084" y="93"/>
                  </a:lnTo>
                  <a:lnTo>
                    <a:pt x="2094" y="101"/>
                  </a:lnTo>
                  <a:lnTo>
                    <a:pt x="2101" y="113"/>
                  </a:lnTo>
                  <a:lnTo>
                    <a:pt x="2104" y="125"/>
                  </a:lnTo>
                  <a:lnTo>
                    <a:pt x="2106" y="136"/>
                  </a:lnTo>
                  <a:lnTo>
                    <a:pt x="2106" y="271"/>
                  </a:lnTo>
                  <a:lnTo>
                    <a:pt x="2073" y="271"/>
                  </a:lnTo>
                  <a:lnTo>
                    <a:pt x="2073" y="247"/>
                  </a:lnTo>
                  <a:lnTo>
                    <a:pt x="2071" y="247"/>
                  </a:lnTo>
                  <a:lnTo>
                    <a:pt x="2066" y="256"/>
                  </a:lnTo>
                  <a:lnTo>
                    <a:pt x="2056" y="264"/>
                  </a:lnTo>
                  <a:lnTo>
                    <a:pt x="2043" y="271"/>
                  </a:lnTo>
                  <a:lnTo>
                    <a:pt x="2025" y="274"/>
                  </a:lnTo>
                  <a:lnTo>
                    <a:pt x="2006" y="272"/>
                  </a:lnTo>
                  <a:lnTo>
                    <a:pt x="1992" y="266"/>
                  </a:lnTo>
                  <a:lnTo>
                    <a:pt x="1980" y="256"/>
                  </a:lnTo>
                  <a:lnTo>
                    <a:pt x="1973" y="242"/>
                  </a:lnTo>
                  <a:lnTo>
                    <a:pt x="1972" y="226"/>
                  </a:lnTo>
                  <a:lnTo>
                    <a:pt x="1975" y="208"/>
                  </a:lnTo>
                  <a:lnTo>
                    <a:pt x="1983" y="193"/>
                  </a:lnTo>
                  <a:lnTo>
                    <a:pt x="1997" y="181"/>
                  </a:lnTo>
                  <a:lnTo>
                    <a:pt x="2013" y="173"/>
                  </a:lnTo>
                  <a:lnTo>
                    <a:pt x="2033" y="168"/>
                  </a:lnTo>
                  <a:lnTo>
                    <a:pt x="2053" y="164"/>
                  </a:lnTo>
                  <a:lnTo>
                    <a:pt x="2073" y="164"/>
                  </a:lnTo>
                  <a:lnTo>
                    <a:pt x="2073" y="133"/>
                  </a:lnTo>
                  <a:lnTo>
                    <a:pt x="2066" y="120"/>
                  </a:lnTo>
                  <a:lnTo>
                    <a:pt x="2058" y="111"/>
                  </a:lnTo>
                  <a:lnTo>
                    <a:pt x="2045" y="110"/>
                  </a:lnTo>
                  <a:lnTo>
                    <a:pt x="2031" y="111"/>
                  </a:lnTo>
                  <a:lnTo>
                    <a:pt x="2021" y="118"/>
                  </a:lnTo>
                  <a:lnTo>
                    <a:pt x="2016" y="128"/>
                  </a:lnTo>
                  <a:lnTo>
                    <a:pt x="2015" y="138"/>
                  </a:lnTo>
                  <a:lnTo>
                    <a:pt x="1978" y="138"/>
                  </a:lnTo>
                  <a:lnTo>
                    <a:pt x="1980" y="123"/>
                  </a:lnTo>
                  <a:lnTo>
                    <a:pt x="1985" y="110"/>
                  </a:lnTo>
                  <a:lnTo>
                    <a:pt x="1993" y="100"/>
                  </a:lnTo>
                  <a:lnTo>
                    <a:pt x="2006" y="91"/>
                  </a:lnTo>
                  <a:lnTo>
                    <a:pt x="2025" y="85"/>
                  </a:lnTo>
                  <a:lnTo>
                    <a:pt x="2046" y="83"/>
                  </a:lnTo>
                  <a:close/>
                  <a:moveTo>
                    <a:pt x="1789" y="83"/>
                  </a:moveTo>
                  <a:lnTo>
                    <a:pt x="1806" y="85"/>
                  </a:lnTo>
                  <a:lnTo>
                    <a:pt x="1817" y="91"/>
                  </a:lnTo>
                  <a:lnTo>
                    <a:pt x="1827" y="101"/>
                  </a:lnTo>
                  <a:lnTo>
                    <a:pt x="1832" y="111"/>
                  </a:lnTo>
                  <a:lnTo>
                    <a:pt x="1836" y="121"/>
                  </a:lnTo>
                  <a:lnTo>
                    <a:pt x="1841" y="111"/>
                  </a:lnTo>
                  <a:lnTo>
                    <a:pt x="1849" y="101"/>
                  </a:lnTo>
                  <a:lnTo>
                    <a:pt x="1859" y="93"/>
                  </a:lnTo>
                  <a:lnTo>
                    <a:pt x="1872" y="87"/>
                  </a:lnTo>
                  <a:lnTo>
                    <a:pt x="1889" y="83"/>
                  </a:lnTo>
                  <a:lnTo>
                    <a:pt x="1907" y="87"/>
                  </a:lnTo>
                  <a:lnTo>
                    <a:pt x="1920" y="93"/>
                  </a:lnTo>
                  <a:lnTo>
                    <a:pt x="1929" y="105"/>
                  </a:lnTo>
                  <a:lnTo>
                    <a:pt x="1933" y="118"/>
                  </a:lnTo>
                  <a:lnTo>
                    <a:pt x="1937" y="131"/>
                  </a:lnTo>
                  <a:lnTo>
                    <a:pt x="1937" y="271"/>
                  </a:lnTo>
                  <a:lnTo>
                    <a:pt x="1904" y="271"/>
                  </a:lnTo>
                  <a:lnTo>
                    <a:pt x="1904" y="151"/>
                  </a:lnTo>
                  <a:lnTo>
                    <a:pt x="1902" y="136"/>
                  </a:lnTo>
                  <a:lnTo>
                    <a:pt x="1899" y="126"/>
                  </a:lnTo>
                  <a:lnTo>
                    <a:pt x="1890" y="120"/>
                  </a:lnTo>
                  <a:lnTo>
                    <a:pt x="1877" y="118"/>
                  </a:lnTo>
                  <a:lnTo>
                    <a:pt x="1866" y="121"/>
                  </a:lnTo>
                  <a:lnTo>
                    <a:pt x="1854" y="131"/>
                  </a:lnTo>
                  <a:lnTo>
                    <a:pt x="1846" y="146"/>
                  </a:lnTo>
                  <a:lnTo>
                    <a:pt x="1839" y="164"/>
                  </a:lnTo>
                  <a:lnTo>
                    <a:pt x="1837" y="183"/>
                  </a:lnTo>
                  <a:lnTo>
                    <a:pt x="1837" y="271"/>
                  </a:lnTo>
                  <a:lnTo>
                    <a:pt x="1803" y="271"/>
                  </a:lnTo>
                  <a:lnTo>
                    <a:pt x="1803" y="151"/>
                  </a:lnTo>
                  <a:lnTo>
                    <a:pt x="1801" y="136"/>
                  </a:lnTo>
                  <a:lnTo>
                    <a:pt x="1798" y="126"/>
                  </a:lnTo>
                  <a:lnTo>
                    <a:pt x="1791" y="120"/>
                  </a:lnTo>
                  <a:lnTo>
                    <a:pt x="1779" y="118"/>
                  </a:lnTo>
                  <a:lnTo>
                    <a:pt x="1766" y="123"/>
                  </a:lnTo>
                  <a:lnTo>
                    <a:pt x="1754" y="135"/>
                  </a:lnTo>
                  <a:lnTo>
                    <a:pt x="1744" y="151"/>
                  </a:lnTo>
                  <a:lnTo>
                    <a:pt x="1739" y="171"/>
                  </a:lnTo>
                  <a:lnTo>
                    <a:pt x="1738" y="193"/>
                  </a:lnTo>
                  <a:lnTo>
                    <a:pt x="1738" y="271"/>
                  </a:lnTo>
                  <a:lnTo>
                    <a:pt x="1703" y="271"/>
                  </a:lnTo>
                  <a:lnTo>
                    <a:pt x="1703" y="87"/>
                  </a:lnTo>
                  <a:lnTo>
                    <a:pt x="1738" y="87"/>
                  </a:lnTo>
                  <a:lnTo>
                    <a:pt x="1738" y="123"/>
                  </a:lnTo>
                  <a:lnTo>
                    <a:pt x="1741" y="113"/>
                  </a:lnTo>
                  <a:lnTo>
                    <a:pt x="1748" y="103"/>
                  </a:lnTo>
                  <a:lnTo>
                    <a:pt x="1758" y="93"/>
                  </a:lnTo>
                  <a:lnTo>
                    <a:pt x="1771" y="87"/>
                  </a:lnTo>
                  <a:lnTo>
                    <a:pt x="1789" y="83"/>
                  </a:lnTo>
                  <a:close/>
                  <a:moveTo>
                    <a:pt x="1675" y="83"/>
                  </a:moveTo>
                  <a:lnTo>
                    <a:pt x="1675" y="121"/>
                  </a:lnTo>
                  <a:lnTo>
                    <a:pt x="1660" y="123"/>
                  </a:lnTo>
                  <a:lnTo>
                    <a:pt x="1645" y="128"/>
                  </a:lnTo>
                  <a:lnTo>
                    <a:pt x="1633" y="136"/>
                  </a:lnTo>
                  <a:lnTo>
                    <a:pt x="1625" y="150"/>
                  </a:lnTo>
                  <a:lnTo>
                    <a:pt x="1618" y="168"/>
                  </a:lnTo>
                  <a:lnTo>
                    <a:pt x="1617" y="193"/>
                  </a:lnTo>
                  <a:lnTo>
                    <a:pt x="1617" y="271"/>
                  </a:lnTo>
                  <a:lnTo>
                    <a:pt x="1584" y="271"/>
                  </a:lnTo>
                  <a:lnTo>
                    <a:pt x="1584" y="87"/>
                  </a:lnTo>
                  <a:lnTo>
                    <a:pt x="1617" y="87"/>
                  </a:lnTo>
                  <a:lnTo>
                    <a:pt x="1617" y="125"/>
                  </a:lnTo>
                  <a:lnTo>
                    <a:pt x="1618" y="125"/>
                  </a:lnTo>
                  <a:lnTo>
                    <a:pt x="1623" y="115"/>
                  </a:lnTo>
                  <a:lnTo>
                    <a:pt x="1630" y="103"/>
                  </a:lnTo>
                  <a:lnTo>
                    <a:pt x="1640" y="93"/>
                  </a:lnTo>
                  <a:lnTo>
                    <a:pt x="1655" y="87"/>
                  </a:lnTo>
                  <a:lnTo>
                    <a:pt x="1675" y="83"/>
                  </a:lnTo>
                  <a:close/>
                  <a:moveTo>
                    <a:pt x="1468" y="83"/>
                  </a:moveTo>
                  <a:lnTo>
                    <a:pt x="1492" y="87"/>
                  </a:lnTo>
                  <a:lnTo>
                    <a:pt x="1512" y="95"/>
                  </a:lnTo>
                  <a:lnTo>
                    <a:pt x="1527" y="108"/>
                  </a:lnTo>
                  <a:lnTo>
                    <a:pt x="1539" y="128"/>
                  </a:lnTo>
                  <a:lnTo>
                    <a:pt x="1545" y="151"/>
                  </a:lnTo>
                  <a:lnTo>
                    <a:pt x="1547" y="179"/>
                  </a:lnTo>
                  <a:lnTo>
                    <a:pt x="1545" y="206"/>
                  </a:lnTo>
                  <a:lnTo>
                    <a:pt x="1539" y="229"/>
                  </a:lnTo>
                  <a:lnTo>
                    <a:pt x="1527" y="247"/>
                  </a:lnTo>
                  <a:lnTo>
                    <a:pt x="1512" y="262"/>
                  </a:lnTo>
                  <a:lnTo>
                    <a:pt x="1492" y="271"/>
                  </a:lnTo>
                  <a:lnTo>
                    <a:pt x="1468" y="274"/>
                  </a:lnTo>
                  <a:lnTo>
                    <a:pt x="1443" y="271"/>
                  </a:lnTo>
                  <a:lnTo>
                    <a:pt x="1421" y="262"/>
                  </a:lnTo>
                  <a:lnTo>
                    <a:pt x="1406" y="247"/>
                  </a:lnTo>
                  <a:lnTo>
                    <a:pt x="1395" y="229"/>
                  </a:lnTo>
                  <a:lnTo>
                    <a:pt x="1388" y="206"/>
                  </a:lnTo>
                  <a:lnTo>
                    <a:pt x="1386" y="179"/>
                  </a:lnTo>
                  <a:lnTo>
                    <a:pt x="1388" y="151"/>
                  </a:lnTo>
                  <a:lnTo>
                    <a:pt x="1395" y="128"/>
                  </a:lnTo>
                  <a:lnTo>
                    <a:pt x="1406" y="108"/>
                  </a:lnTo>
                  <a:lnTo>
                    <a:pt x="1421" y="95"/>
                  </a:lnTo>
                  <a:lnTo>
                    <a:pt x="1443" y="87"/>
                  </a:lnTo>
                  <a:lnTo>
                    <a:pt x="1468" y="83"/>
                  </a:lnTo>
                  <a:close/>
                  <a:moveTo>
                    <a:pt x="1229" y="83"/>
                  </a:moveTo>
                  <a:lnTo>
                    <a:pt x="1229" y="121"/>
                  </a:lnTo>
                  <a:lnTo>
                    <a:pt x="1214" y="123"/>
                  </a:lnTo>
                  <a:lnTo>
                    <a:pt x="1199" y="128"/>
                  </a:lnTo>
                  <a:lnTo>
                    <a:pt x="1187" y="136"/>
                  </a:lnTo>
                  <a:lnTo>
                    <a:pt x="1179" y="150"/>
                  </a:lnTo>
                  <a:lnTo>
                    <a:pt x="1172" y="168"/>
                  </a:lnTo>
                  <a:lnTo>
                    <a:pt x="1171" y="193"/>
                  </a:lnTo>
                  <a:lnTo>
                    <a:pt x="1171" y="271"/>
                  </a:lnTo>
                  <a:lnTo>
                    <a:pt x="1136" y="271"/>
                  </a:lnTo>
                  <a:lnTo>
                    <a:pt x="1136" y="87"/>
                  </a:lnTo>
                  <a:lnTo>
                    <a:pt x="1171" y="87"/>
                  </a:lnTo>
                  <a:lnTo>
                    <a:pt x="1171" y="125"/>
                  </a:lnTo>
                  <a:lnTo>
                    <a:pt x="1172" y="125"/>
                  </a:lnTo>
                  <a:lnTo>
                    <a:pt x="1177" y="115"/>
                  </a:lnTo>
                  <a:lnTo>
                    <a:pt x="1184" y="103"/>
                  </a:lnTo>
                  <a:lnTo>
                    <a:pt x="1194" y="93"/>
                  </a:lnTo>
                  <a:lnTo>
                    <a:pt x="1209" y="87"/>
                  </a:lnTo>
                  <a:lnTo>
                    <a:pt x="1229" y="83"/>
                  </a:lnTo>
                  <a:close/>
                  <a:moveTo>
                    <a:pt x="1028" y="83"/>
                  </a:moveTo>
                  <a:lnTo>
                    <a:pt x="1038" y="83"/>
                  </a:lnTo>
                  <a:lnTo>
                    <a:pt x="1061" y="87"/>
                  </a:lnTo>
                  <a:lnTo>
                    <a:pt x="1080" y="96"/>
                  </a:lnTo>
                  <a:lnTo>
                    <a:pt x="1093" y="111"/>
                  </a:lnTo>
                  <a:lnTo>
                    <a:pt x="1099" y="131"/>
                  </a:lnTo>
                  <a:lnTo>
                    <a:pt x="1103" y="156"/>
                  </a:lnTo>
                  <a:lnTo>
                    <a:pt x="1103" y="164"/>
                  </a:lnTo>
                  <a:lnTo>
                    <a:pt x="998" y="164"/>
                  </a:lnTo>
                  <a:lnTo>
                    <a:pt x="1000" y="179"/>
                  </a:lnTo>
                  <a:lnTo>
                    <a:pt x="1003" y="196"/>
                  </a:lnTo>
                  <a:lnTo>
                    <a:pt x="1008" y="211"/>
                  </a:lnTo>
                  <a:lnTo>
                    <a:pt x="1018" y="226"/>
                  </a:lnTo>
                  <a:lnTo>
                    <a:pt x="1030" y="237"/>
                  </a:lnTo>
                  <a:lnTo>
                    <a:pt x="1045" y="244"/>
                  </a:lnTo>
                  <a:lnTo>
                    <a:pt x="1065" y="247"/>
                  </a:lnTo>
                  <a:lnTo>
                    <a:pt x="1085" y="246"/>
                  </a:lnTo>
                  <a:lnTo>
                    <a:pt x="1099" y="241"/>
                  </a:lnTo>
                  <a:lnTo>
                    <a:pt x="1099" y="269"/>
                  </a:lnTo>
                  <a:lnTo>
                    <a:pt x="1085" y="272"/>
                  </a:lnTo>
                  <a:lnTo>
                    <a:pt x="1071" y="274"/>
                  </a:lnTo>
                  <a:lnTo>
                    <a:pt x="1053" y="274"/>
                  </a:lnTo>
                  <a:lnTo>
                    <a:pt x="1028" y="271"/>
                  </a:lnTo>
                  <a:lnTo>
                    <a:pt x="1005" y="262"/>
                  </a:lnTo>
                  <a:lnTo>
                    <a:pt x="988" y="249"/>
                  </a:lnTo>
                  <a:lnTo>
                    <a:pt x="975" y="229"/>
                  </a:lnTo>
                  <a:lnTo>
                    <a:pt x="967" y="203"/>
                  </a:lnTo>
                  <a:lnTo>
                    <a:pt x="963" y="169"/>
                  </a:lnTo>
                  <a:lnTo>
                    <a:pt x="965" y="143"/>
                  </a:lnTo>
                  <a:lnTo>
                    <a:pt x="972" y="123"/>
                  </a:lnTo>
                  <a:lnTo>
                    <a:pt x="980" y="108"/>
                  </a:lnTo>
                  <a:lnTo>
                    <a:pt x="992" y="96"/>
                  </a:lnTo>
                  <a:lnTo>
                    <a:pt x="1003" y="90"/>
                  </a:lnTo>
                  <a:lnTo>
                    <a:pt x="1017" y="87"/>
                  </a:lnTo>
                  <a:lnTo>
                    <a:pt x="1028" y="83"/>
                  </a:lnTo>
                  <a:close/>
                  <a:moveTo>
                    <a:pt x="876" y="83"/>
                  </a:moveTo>
                  <a:lnTo>
                    <a:pt x="895" y="87"/>
                  </a:lnTo>
                  <a:lnTo>
                    <a:pt x="912" y="95"/>
                  </a:lnTo>
                  <a:lnTo>
                    <a:pt x="924" y="110"/>
                  </a:lnTo>
                  <a:lnTo>
                    <a:pt x="932" y="128"/>
                  </a:lnTo>
                  <a:lnTo>
                    <a:pt x="937" y="151"/>
                  </a:lnTo>
                  <a:lnTo>
                    <a:pt x="939" y="176"/>
                  </a:lnTo>
                  <a:lnTo>
                    <a:pt x="935" y="209"/>
                  </a:lnTo>
                  <a:lnTo>
                    <a:pt x="927" y="237"/>
                  </a:lnTo>
                  <a:lnTo>
                    <a:pt x="915" y="257"/>
                  </a:lnTo>
                  <a:lnTo>
                    <a:pt x="897" y="269"/>
                  </a:lnTo>
                  <a:lnTo>
                    <a:pt x="874" y="274"/>
                  </a:lnTo>
                  <a:lnTo>
                    <a:pt x="854" y="271"/>
                  </a:lnTo>
                  <a:lnTo>
                    <a:pt x="839" y="264"/>
                  </a:lnTo>
                  <a:lnTo>
                    <a:pt x="829" y="254"/>
                  </a:lnTo>
                  <a:lnTo>
                    <a:pt x="824" y="246"/>
                  </a:lnTo>
                  <a:lnTo>
                    <a:pt x="824" y="352"/>
                  </a:lnTo>
                  <a:lnTo>
                    <a:pt x="789" y="352"/>
                  </a:lnTo>
                  <a:lnTo>
                    <a:pt x="789" y="87"/>
                  </a:lnTo>
                  <a:lnTo>
                    <a:pt x="824" y="87"/>
                  </a:lnTo>
                  <a:lnTo>
                    <a:pt x="824" y="115"/>
                  </a:lnTo>
                  <a:lnTo>
                    <a:pt x="831" y="105"/>
                  </a:lnTo>
                  <a:lnTo>
                    <a:pt x="841" y="95"/>
                  </a:lnTo>
                  <a:lnTo>
                    <a:pt x="856" y="87"/>
                  </a:lnTo>
                  <a:lnTo>
                    <a:pt x="876" y="83"/>
                  </a:lnTo>
                  <a:close/>
                  <a:moveTo>
                    <a:pt x="368" y="83"/>
                  </a:moveTo>
                  <a:lnTo>
                    <a:pt x="386" y="87"/>
                  </a:lnTo>
                  <a:lnTo>
                    <a:pt x="401" y="95"/>
                  </a:lnTo>
                  <a:lnTo>
                    <a:pt x="411" y="105"/>
                  </a:lnTo>
                  <a:lnTo>
                    <a:pt x="416" y="113"/>
                  </a:lnTo>
                  <a:lnTo>
                    <a:pt x="416" y="87"/>
                  </a:lnTo>
                  <a:lnTo>
                    <a:pt x="451" y="87"/>
                  </a:lnTo>
                  <a:lnTo>
                    <a:pt x="451" y="277"/>
                  </a:lnTo>
                  <a:lnTo>
                    <a:pt x="449" y="300"/>
                  </a:lnTo>
                  <a:lnTo>
                    <a:pt x="441" y="320"/>
                  </a:lnTo>
                  <a:lnTo>
                    <a:pt x="430" y="335"/>
                  </a:lnTo>
                  <a:lnTo>
                    <a:pt x="413" y="344"/>
                  </a:lnTo>
                  <a:lnTo>
                    <a:pt x="391" y="350"/>
                  </a:lnTo>
                  <a:lnTo>
                    <a:pt x="367" y="352"/>
                  </a:lnTo>
                  <a:lnTo>
                    <a:pt x="342" y="350"/>
                  </a:lnTo>
                  <a:lnTo>
                    <a:pt x="322" y="347"/>
                  </a:lnTo>
                  <a:lnTo>
                    <a:pt x="310" y="345"/>
                  </a:lnTo>
                  <a:lnTo>
                    <a:pt x="310" y="310"/>
                  </a:lnTo>
                  <a:lnTo>
                    <a:pt x="323" y="317"/>
                  </a:lnTo>
                  <a:lnTo>
                    <a:pt x="342" y="322"/>
                  </a:lnTo>
                  <a:lnTo>
                    <a:pt x="363" y="325"/>
                  </a:lnTo>
                  <a:lnTo>
                    <a:pt x="383" y="324"/>
                  </a:lnTo>
                  <a:lnTo>
                    <a:pt x="396" y="317"/>
                  </a:lnTo>
                  <a:lnTo>
                    <a:pt x="406" y="309"/>
                  </a:lnTo>
                  <a:lnTo>
                    <a:pt x="411" y="299"/>
                  </a:lnTo>
                  <a:lnTo>
                    <a:pt x="415" y="289"/>
                  </a:lnTo>
                  <a:lnTo>
                    <a:pt x="416" y="277"/>
                  </a:lnTo>
                  <a:lnTo>
                    <a:pt x="416" y="239"/>
                  </a:lnTo>
                  <a:lnTo>
                    <a:pt x="411" y="246"/>
                  </a:lnTo>
                  <a:lnTo>
                    <a:pt x="405" y="254"/>
                  </a:lnTo>
                  <a:lnTo>
                    <a:pt x="395" y="262"/>
                  </a:lnTo>
                  <a:lnTo>
                    <a:pt x="381" y="269"/>
                  </a:lnTo>
                  <a:lnTo>
                    <a:pt x="365" y="271"/>
                  </a:lnTo>
                  <a:lnTo>
                    <a:pt x="343" y="267"/>
                  </a:lnTo>
                  <a:lnTo>
                    <a:pt x="327" y="257"/>
                  </a:lnTo>
                  <a:lnTo>
                    <a:pt x="315" y="242"/>
                  </a:lnTo>
                  <a:lnTo>
                    <a:pt x="307" y="224"/>
                  </a:lnTo>
                  <a:lnTo>
                    <a:pt x="304" y="203"/>
                  </a:lnTo>
                  <a:lnTo>
                    <a:pt x="302" y="179"/>
                  </a:lnTo>
                  <a:lnTo>
                    <a:pt x="304" y="155"/>
                  </a:lnTo>
                  <a:lnTo>
                    <a:pt x="308" y="131"/>
                  </a:lnTo>
                  <a:lnTo>
                    <a:pt x="317" y="111"/>
                  </a:lnTo>
                  <a:lnTo>
                    <a:pt x="330" y="96"/>
                  </a:lnTo>
                  <a:lnTo>
                    <a:pt x="347" y="87"/>
                  </a:lnTo>
                  <a:lnTo>
                    <a:pt x="368" y="83"/>
                  </a:lnTo>
                  <a:close/>
                  <a:moveTo>
                    <a:pt x="2917" y="35"/>
                  </a:moveTo>
                  <a:lnTo>
                    <a:pt x="2917" y="239"/>
                  </a:lnTo>
                  <a:lnTo>
                    <a:pt x="2940" y="239"/>
                  </a:lnTo>
                  <a:lnTo>
                    <a:pt x="2960" y="237"/>
                  </a:lnTo>
                  <a:lnTo>
                    <a:pt x="2976" y="234"/>
                  </a:lnTo>
                  <a:lnTo>
                    <a:pt x="2990" y="226"/>
                  </a:lnTo>
                  <a:lnTo>
                    <a:pt x="3001" y="213"/>
                  </a:lnTo>
                  <a:lnTo>
                    <a:pt x="3010" y="194"/>
                  </a:lnTo>
                  <a:lnTo>
                    <a:pt x="3015" y="169"/>
                  </a:lnTo>
                  <a:lnTo>
                    <a:pt x="3016" y="138"/>
                  </a:lnTo>
                  <a:lnTo>
                    <a:pt x="3015" y="106"/>
                  </a:lnTo>
                  <a:lnTo>
                    <a:pt x="3010" y="80"/>
                  </a:lnTo>
                  <a:lnTo>
                    <a:pt x="3001" y="62"/>
                  </a:lnTo>
                  <a:lnTo>
                    <a:pt x="2990" y="48"/>
                  </a:lnTo>
                  <a:lnTo>
                    <a:pt x="2976" y="40"/>
                  </a:lnTo>
                  <a:lnTo>
                    <a:pt x="2960" y="37"/>
                  </a:lnTo>
                  <a:lnTo>
                    <a:pt x="2940" y="35"/>
                  </a:lnTo>
                  <a:lnTo>
                    <a:pt x="2917" y="35"/>
                  </a:lnTo>
                  <a:close/>
                  <a:moveTo>
                    <a:pt x="4147" y="5"/>
                  </a:moveTo>
                  <a:lnTo>
                    <a:pt x="4182" y="5"/>
                  </a:lnTo>
                  <a:lnTo>
                    <a:pt x="4182" y="271"/>
                  </a:lnTo>
                  <a:lnTo>
                    <a:pt x="4147" y="271"/>
                  </a:lnTo>
                  <a:lnTo>
                    <a:pt x="4147" y="242"/>
                  </a:lnTo>
                  <a:lnTo>
                    <a:pt x="4146" y="242"/>
                  </a:lnTo>
                  <a:lnTo>
                    <a:pt x="4142" y="249"/>
                  </a:lnTo>
                  <a:lnTo>
                    <a:pt x="4136" y="257"/>
                  </a:lnTo>
                  <a:lnTo>
                    <a:pt x="4126" y="266"/>
                  </a:lnTo>
                  <a:lnTo>
                    <a:pt x="4112" y="272"/>
                  </a:lnTo>
                  <a:lnTo>
                    <a:pt x="4096" y="274"/>
                  </a:lnTo>
                  <a:lnTo>
                    <a:pt x="4076" y="271"/>
                  </a:lnTo>
                  <a:lnTo>
                    <a:pt x="4059" y="262"/>
                  </a:lnTo>
                  <a:lnTo>
                    <a:pt x="4048" y="247"/>
                  </a:lnTo>
                  <a:lnTo>
                    <a:pt x="4039" y="229"/>
                  </a:lnTo>
                  <a:lnTo>
                    <a:pt x="4034" y="206"/>
                  </a:lnTo>
                  <a:lnTo>
                    <a:pt x="4033" y="181"/>
                  </a:lnTo>
                  <a:lnTo>
                    <a:pt x="4034" y="153"/>
                  </a:lnTo>
                  <a:lnTo>
                    <a:pt x="4041" y="130"/>
                  </a:lnTo>
                  <a:lnTo>
                    <a:pt x="4049" y="110"/>
                  </a:lnTo>
                  <a:lnTo>
                    <a:pt x="4063" y="95"/>
                  </a:lnTo>
                  <a:lnTo>
                    <a:pt x="4078" y="87"/>
                  </a:lnTo>
                  <a:lnTo>
                    <a:pt x="4097" y="83"/>
                  </a:lnTo>
                  <a:lnTo>
                    <a:pt x="4117" y="87"/>
                  </a:lnTo>
                  <a:lnTo>
                    <a:pt x="4132" y="93"/>
                  </a:lnTo>
                  <a:lnTo>
                    <a:pt x="4141" y="103"/>
                  </a:lnTo>
                  <a:lnTo>
                    <a:pt x="4146" y="113"/>
                  </a:lnTo>
                  <a:lnTo>
                    <a:pt x="4147" y="113"/>
                  </a:lnTo>
                  <a:lnTo>
                    <a:pt x="4147" y="5"/>
                  </a:lnTo>
                  <a:close/>
                  <a:moveTo>
                    <a:pt x="3343" y="5"/>
                  </a:moveTo>
                  <a:lnTo>
                    <a:pt x="3384" y="5"/>
                  </a:lnTo>
                  <a:lnTo>
                    <a:pt x="3384" y="45"/>
                  </a:lnTo>
                  <a:lnTo>
                    <a:pt x="3343" y="45"/>
                  </a:lnTo>
                  <a:lnTo>
                    <a:pt x="3343" y="5"/>
                  </a:lnTo>
                  <a:close/>
                  <a:moveTo>
                    <a:pt x="3263" y="5"/>
                  </a:moveTo>
                  <a:lnTo>
                    <a:pt x="3298" y="5"/>
                  </a:lnTo>
                  <a:lnTo>
                    <a:pt x="3298" y="271"/>
                  </a:lnTo>
                  <a:lnTo>
                    <a:pt x="3263" y="271"/>
                  </a:lnTo>
                  <a:lnTo>
                    <a:pt x="3263" y="5"/>
                  </a:lnTo>
                  <a:close/>
                  <a:moveTo>
                    <a:pt x="2879" y="5"/>
                  </a:moveTo>
                  <a:lnTo>
                    <a:pt x="2947" y="5"/>
                  </a:lnTo>
                  <a:lnTo>
                    <a:pt x="2978" y="9"/>
                  </a:lnTo>
                  <a:lnTo>
                    <a:pt x="3005" y="17"/>
                  </a:lnTo>
                  <a:lnTo>
                    <a:pt x="3025" y="30"/>
                  </a:lnTo>
                  <a:lnTo>
                    <a:pt x="3041" y="48"/>
                  </a:lnTo>
                  <a:lnTo>
                    <a:pt x="3051" y="73"/>
                  </a:lnTo>
                  <a:lnTo>
                    <a:pt x="3058" y="101"/>
                  </a:lnTo>
                  <a:lnTo>
                    <a:pt x="3059" y="136"/>
                  </a:lnTo>
                  <a:lnTo>
                    <a:pt x="3058" y="174"/>
                  </a:lnTo>
                  <a:lnTo>
                    <a:pt x="3051" y="204"/>
                  </a:lnTo>
                  <a:lnTo>
                    <a:pt x="3040" y="227"/>
                  </a:lnTo>
                  <a:lnTo>
                    <a:pt x="3026" y="246"/>
                  </a:lnTo>
                  <a:lnTo>
                    <a:pt x="3010" y="257"/>
                  </a:lnTo>
                  <a:lnTo>
                    <a:pt x="2990" y="266"/>
                  </a:lnTo>
                  <a:lnTo>
                    <a:pt x="2970" y="269"/>
                  </a:lnTo>
                  <a:lnTo>
                    <a:pt x="2947" y="271"/>
                  </a:lnTo>
                  <a:lnTo>
                    <a:pt x="2879" y="271"/>
                  </a:lnTo>
                  <a:lnTo>
                    <a:pt x="2879" y="5"/>
                  </a:lnTo>
                  <a:close/>
                  <a:moveTo>
                    <a:pt x="496" y="5"/>
                  </a:moveTo>
                  <a:lnTo>
                    <a:pt x="531" y="5"/>
                  </a:lnTo>
                  <a:lnTo>
                    <a:pt x="531" y="126"/>
                  </a:lnTo>
                  <a:lnTo>
                    <a:pt x="532" y="126"/>
                  </a:lnTo>
                  <a:lnTo>
                    <a:pt x="537" y="116"/>
                  </a:lnTo>
                  <a:lnTo>
                    <a:pt x="544" y="105"/>
                  </a:lnTo>
                  <a:lnTo>
                    <a:pt x="556" y="95"/>
                  </a:lnTo>
                  <a:lnTo>
                    <a:pt x="570" y="87"/>
                  </a:lnTo>
                  <a:lnTo>
                    <a:pt x="590" y="83"/>
                  </a:lnTo>
                  <a:lnTo>
                    <a:pt x="609" y="87"/>
                  </a:lnTo>
                  <a:lnTo>
                    <a:pt x="622" y="93"/>
                  </a:lnTo>
                  <a:lnTo>
                    <a:pt x="630" y="105"/>
                  </a:lnTo>
                  <a:lnTo>
                    <a:pt x="635" y="118"/>
                  </a:lnTo>
                  <a:lnTo>
                    <a:pt x="638" y="131"/>
                  </a:lnTo>
                  <a:lnTo>
                    <a:pt x="638" y="271"/>
                  </a:lnTo>
                  <a:lnTo>
                    <a:pt x="604" y="271"/>
                  </a:lnTo>
                  <a:lnTo>
                    <a:pt x="604" y="151"/>
                  </a:lnTo>
                  <a:lnTo>
                    <a:pt x="602" y="136"/>
                  </a:lnTo>
                  <a:lnTo>
                    <a:pt x="599" y="126"/>
                  </a:lnTo>
                  <a:lnTo>
                    <a:pt x="590" y="120"/>
                  </a:lnTo>
                  <a:lnTo>
                    <a:pt x="579" y="118"/>
                  </a:lnTo>
                  <a:lnTo>
                    <a:pt x="562" y="123"/>
                  </a:lnTo>
                  <a:lnTo>
                    <a:pt x="549" y="135"/>
                  </a:lnTo>
                  <a:lnTo>
                    <a:pt x="539" y="151"/>
                  </a:lnTo>
                  <a:lnTo>
                    <a:pt x="532" y="171"/>
                  </a:lnTo>
                  <a:lnTo>
                    <a:pt x="531" y="193"/>
                  </a:lnTo>
                  <a:lnTo>
                    <a:pt x="531" y="271"/>
                  </a:lnTo>
                  <a:lnTo>
                    <a:pt x="496" y="271"/>
                  </a:lnTo>
                  <a:lnTo>
                    <a:pt x="496" y="5"/>
                  </a:lnTo>
                  <a:close/>
                  <a:moveTo>
                    <a:pt x="227" y="5"/>
                  </a:moveTo>
                  <a:lnTo>
                    <a:pt x="269" y="5"/>
                  </a:lnTo>
                  <a:lnTo>
                    <a:pt x="269" y="45"/>
                  </a:lnTo>
                  <a:lnTo>
                    <a:pt x="227" y="45"/>
                  </a:lnTo>
                  <a:lnTo>
                    <a:pt x="227" y="5"/>
                  </a:lnTo>
                  <a:close/>
                  <a:moveTo>
                    <a:pt x="0" y="5"/>
                  </a:moveTo>
                  <a:lnTo>
                    <a:pt x="38" y="5"/>
                  </a:lnTo>
                  <a:lnTo>
                    <a:pt x="38" y="116"/>
                  </a:lnTo>
                  <a:lnTo>
                    <a:pt x="143" y="116"/>
                  </a:lnTo>
                  <a:lnTo>
                    <a:pt x="143" y="5"/>
                  </a:lnTo>
                  <a:lnTo>
                    <a:pt x="181" y="5"/>
                  </a:lnTo>
                  <a:lnTo>
                    <a:pt x="181" y="271"/>
                  </a:lnTo>
                  <a:lnTo>
                    <a:pt x="143" y="271"/>
                  </a:lnTo>
                  <a:lnTo>
                    <a:pt x="143" y="148"/>
                  </a:lnTo>
                  <a:lnTo>
                    <a:pt x="38" y="148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0" y="5"/>
                  </a:lnTo>
                  <a:close/>
                  <a:moveTo>
                    <a:pt x="1353" y="0"/>
                  </a:moveTo>
                  <a:lnTo>
                    <a:pt x="1390" y="4"/>
                  </a:lnTo>
                  <a:lnTo>
                    <a:pt x="1390" y="33"/>
                  </a:lnTo>
                  <a:lnTo>
                    <a:pt x="1373" y="30"/>
                  </a:lnTo>
                  <a:lnTo>
                    <a:pt x="1353" y="28"/>
                  </a:lnTo>
                  <a:lnTo>
                    <a:pt x="1340" y="30"/>
                  </a:lnTo>
                  <a:lnTo>
                    <a:pt x="1330" y="37"/>
                  </a:lnTo>
                  <a:lnTo>
                    <a:pt x="1323" y="47"/>
                  </a:lnTo>
                  <a:lnTo>
                    <a:pt x="1320" y="57"/>
                  </a:lnTo>
                  <a:lnTo>
                    <a:pt x="1318" y="68"/>
                  </a:lnTo>
                  <a:lnTo>
                    <a:pt x="1318" y="87"/>
                  </a:lnTo>
                  <a:lnTo>
                    <a:pt x="1373" y="87"/>
                  </a:lnTo>
                  <a:lnTo>
                    <a:pt x="1373" y="115"/>
                  </a:lnTo>
                  <a:lnTo>
                    <a:pt x="1318" y="115"/>
                  </a:lnTo>
                  <a:lnTo>
                    <a:pt x="1318" y="271"/>
                  </a:lnTo>
                  <a:lnTo>
                    <a:pt x="1283" y="271"/>
                  </a:lnTo>
                  <a:lnTo>
                    <a:pt x="1283" y="115"/>
                  </a:lnTo>
                  <a:lnTo>
                    <a:pt x="1250" y="115"/>
                  </a:lnTo>
                  <a:lnTo>
                    <a:pt x="1250" y="87"/>
                  </a:lnTo>
                  <a:lnTo>
                    <a:pt x="1283" y="87"/>
                  </a:lnTo>
                  <a:lnTo>
                    <a:pt x="1283" y="67"/>
                  </a:lnTo>
                  <a:lnTo>
                    <a:pt x="1287" y="43"/>
                  </a:lnTo>
                  <a:lnTo>
                    <a:pt x="1295" y="25"/>
                  </a:lnTo>
                  <a:lnTo>
                    <a:pt x="1308" y="12"/>
                  </a:lnTo>
                  <a:lnTo>
                    <a:pt x="1328" y="4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173" name="Straight Connector 9"/>
          <p:cNvCxnSpPr>
            <a:cxnSpLocks noChangeShapeType="1"/>
          </p:cNvCxnSpPr>
          <p:nvPr userDrawn="1"/>
        </p:nvCxnSpPr>
        <p:spPr bwMode="auto">
          <a:xfrm>
            <a:off x="569843" y="6531034"/>
            <a:ext cx="1162215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174" name="Group 173"/>
          <p:cNvGrpSpPr>
            <a:grpSpLocks noChangeAspect="1"/>
          </p:cNvGrpSpPr>
          <p:nvPr userDrawn="1"/>
        </p:nvGrpSpPr>
        <p:grpSpPr>
          <a:xfrm>
            <a:off x="8262749" y="6162265"/>
            <a:ext cx="3374209" cy="230625"/>
            <a:chOff x="323527" y="2494490"/>
            <a:chExt cx="3322639" cy="227018"/>
          </a:xfrm>
          <a:solidFill>
            <a:srgbClr val="000000"/>
          </a:solidFill>
        </p:grpSpPr>
        <p:sp>
          <p:nvSpPr>
            <p:cNvPr id="175" name="Freeform 45"/>
            <p:cNvSpPr>
              <a:spLocks/>
            </p:cNvSpPr>
            <p:nvPr userDrawn="1"/>
          </p:nvSpPr>
          <p:spPr bwMode="auto">
            <a:xfrm>
              <a:off x="323527" y="2553228"/>
              <a:ext cx="84138" cy="11747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4" y="2"/>
                </a:cxn>
                <a:cxn ang="0">
                  <a:pos x="88" y="8"/>
                </a:cxn>
                <a:cxn ang="0">
                  <a:pos x="98" y="17"/>
                </a:cxn>
                <a:cxn ang="0">
                  <a:pos x="103" y="30"/>
                </a:cxn>
                <a:cxn ang="0">
                  <a:pos x="105" y="46"/>
                </a:cxn>
                <a:cxn ang="0">
                  <a:pos x="81" y="46"/>
                </a:cxn>
                <a:cxn ang="0">
                  <a:pos x="80" y="35"/>
                </a:cxn>
                <a:cxn ang="0">
                  <a:pos x="76" y="26"/>
                </a:cxn>
                <a:cxn ang="0">
                  <a:pos x="67" y="20"/>
                </a:cxn>
                <a:cxn ang="0">
                  <a:pos x="56" y="17"/>
                </a:cxn>
                <a:cxn ang="0">
                  <a:pos x="44" y="20"/>
                </a:cxn>
                <a:cxn ang="0">
                  <a:pos x="36" y="25"/>
                </a:cxn>
                <a:cxn ang="0">
                  <a:pos x="29" y="34"/>
                </a:cxn>
                <a:cxn ang="0">
                  <a:pos x="25" y="44"/>
                </a:cxn>
                <a:cxn ang="0">
                  <a:pos x="23" y="67"/>
                </a:cxn>
                <a:cxn ang="0">
                  <a:pos x="24" y="83"/>
                </a:cxn>
                <a:cxn ang="0">
                  <a:pos x="29" y="99"/>
                </a:cxn>
                <a:cxn ang="0">
                  <a:pos x="36" y="113"/>
                </a:cxn>
                <a:cxn ang="0">
                  <a:pos x="47" y="122"/>
                </a:cxn>
                <a:cxn ang="0">
                  <a:pos x="61" y="128"/>
                </a:cxn>
                <a:cxn ang="0">
                  <a:pos x="79" y="130"/>
                </a:cxn>
                <a:cxn ang="0">
                  <a:pos x="90" y="130"/>
                </a:cxn>
                <a:cxn ang="0">
                  <a:pos x="102" y="128"/>
                </a:cxn>
                <a:cxn ang="0">
                  <a:pos x="102" y="144"/>
                </a:cxn>
                <a:cxn ang="0">
                  <a:pos x="86" y="147"/>
                </a:cxn>
                <a:cxn ang="0">
                  <a:pos x="72" y="148"/>
                </a:cxn>
                <a:cxn ang="0">
                  <a:pos x="51" y="146"/>
                </a:cxn>
                <a:cxn ang="0">
                  <a:pos x="32" y="138"/>
                </a:cxn>
                <a:cxn ang="0">
                  <a:pos x="18" y="127"/>
                </a:cxn>
                <a:cxn ang="0">
                  <a:pos x="8" y="111"/>
                </a:cxn>
                <a:cxn ang="0">
                  <a:pos x="3" y="92"/>
                </a:cxn>
                <a:cxn ang="0">
                  <a:pos x="0" y="71"/>
                </a:cxn>
                <a:cxn ang="0">
                  <a:pos x="1" y="55"/>
                </a:cxn>
                <a:cxn ang="0">
                  <a:pos x="4" y="40"/>
                </a:cxn>
                <a:cxn ang="0">
                  <a:pos x="9" y="27"/>
                </a:cxn>
                <a:cxn ang="0">
                  <a:pos x="17" y="16"/>
                </a:cxn>
                <a:cxn ang="0">
                  <a:pos x="27" y="8"/>
                </a:cxn>
                <a:cxn ang="0">
                  <a:pos x="41" y="2"/>
                </a:cxn>
                <a:cxn ang="0">
                  <a:pos x="57" y="0"/>
                </a:cxn>
              </a:cxnLst>
              <a:rect l="0" t="0" r="r" b="b"/>
              <a:pathLst>
                <a:path w="105" h="148">
                  <a:moveTo>
                    <a:pt x="57" y="0"/>
                  </a:moveTo>
                  <a:lnTo>
                    <a:pt x="74" y="2"/>
                  </a:lnTo>
                  <a:lnTo>
                    <a:pt x="88" y="8"/>
                  </a:lnTo>
                  <a:lnTo>
                    <a:pt x="98" y="17"/>
                  </a:lnTo>
                  <a:lnTo>
                    <a:pt x="103" y="30"/>
                  </a:lnTo>
                  <a:lnTo>
                    <a:pt x="105" y="46"/>
                  </a:lnTo>
                  <a:lnTo>
                    <a:pt x="81" y="46"/>
                  </a:lnTo>
                  <a:lnTo>
                    <a:pt x="80" y="35"/>
                  </a:lnTo>
                  <a:lnTo>
                    <a:pt x="76" y="26"/>
                  </a:lnTo>
                  <a:lnTo>
                    <a:pt x="67" y="20"/>
                  </a:lnTo>
                  <a:lnTo>
                    <a:pt x="56" y="17"/>
                  </a:lnTo>
                  <a:lnTo>
                    <a:pt x="44" y="20"/>
                  </a:lnTo>
                  <a:lnTo>
                    <a:pt x="36" y="25"/>
                  </a:lnTo>
                  <a:lnTo>
                    <a:pt x="29" y="34"/>
                  </a:lnTo>
                  <a:lnTo>
                    <a:pt x="25" y="44"/>
                  </a:lnTo>
                  <a:lnTo>
                    <a:pt x="23" y="67"/>
                  </a:lnTo>
                  <a:lnTo>
                    <a:pt x="24" y="83"/>
                  </a:lnTo>
                  <a:lnTo>
                    <a:pt x="29" y="99"/>
                  </a:lnTo>
                  <a:lnTo>
                    <a:pt x="36" y="113"/>
                  </a:lnTo>
                  <a:lnTo>
                    <a:pt x="47" y="122"/>
                  </a:lnTo>
                  <a:lnTo>
                    <a:pt x="61" y="128"/>
                  </a:lnTo>
                  <a:lnTo>
                    <a:pt x="79" y="130"/>
                  </a:lnTo>
                  <a:lnTo>
                    <a:pt x="90" y="130"/>
                  </a:lnTo>
                  <a:lnTo>
                    <a:pt x="102" y="128"/>
                  </a:lnTo>
                  <a:lnTo>
                    <a:pt x="102" y="144"/>
                  </a:lnTo>
                  <a:lnTo>
                    <a:pt x="86" y="147"/>
                  </a:lnTo>
                  <a:lnTo>
                    <a:pt x="72" y="148"/>
                  </a:lnTo>
                  <a:lnTo>
                    <a:pt x="51" y="146"/>
                  </a:lnTo>
                  <a:lnTo>
                    <a:pt x="32" y="138"/>
                  </a:lnTo>
                  <a:lnTo>
                    <a:pt x="18" y="127"/>
                  </a:lnTo>
                  <a:lnTo>
                    <a:pt x="8" y="111"/>
                  </a:lnTo>
                  <a:lnTo>
                    <a:pt x="3" y="92"/>
                  </a:lnTo>
                  <a:lnTo>
                    <a:pt x="0" y="71"/>
                  </a:lnTo>
                  <a:lnTo>
                    <a:pt x="1" y="55"/>
                  </a:lnTo>
                  <a:lnTo>
                    <a:pt x="4" y="40"/>
                  </a:lnTo>
                  <a:lnTo>
                    <a:pt x="9" y="27"/>
                  </a:lnTo>
                  <a:lnTo>
                    <a:pt x="17" y="16"/>
                  </a:lnTo>
                  <a:lnTo>
                    <a:pt x="27" y="8"/>
                  </a:lnTo>
                  <a:lnTo>
                    <a:pt x="41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6" name="Freeform 46"/>
            <p:cNvSpPr>
              <a:spLocks noEditPoints="1"/>
            </p:cNvSpPr>
            <p:nvPr userDrawn="1"/>
          </p:nvSpPr>
          <p:spPr bwMode="auto">
            <a:xfrm>
              <a:off x="421952" y="2553228"/>
              <a:ext cx="90488" cy="11747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45" y="20"/>
                </a:cxn>
                <a:cxn ang="0">
                  <a:pos x="36" y="27"/>
                </a:cxn>
                <a:cxn ang="0">
                  <a:pos x="29" y="37"/>
                </a:cxn>
                <a:cxn ang="0">
                  <a:pos x="26" y="49"/>
                </a:cxn>
                <a:cxn ang="0">
                  <a:pos x="23" y="62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29" y="110"/>
                </a:cxn>
                <a:cxn ang="0">
                  <a:pos x="36" y="120"/>
                </a:cxn>
                <a:cxn ang="0">
                  <a:pos x="45" y="128"/>
                </a:cxn>
                <a:cxn ang="0">
                  <a:pos x="57" y="130"/>
                </a:cxn>
                <a:cxn ang="0">
                  <a:pos x="70" y="128"/>
                </a:cxn>
                <a:cxn ang="0">
                  <a:pos x="79" y="122"/>
                </a:cxn>
                <a:cxn ang="0">
                  <a:pos x="87" y="111"/>
                </a:cxn>
                <a:cxn ang="0">
                  <a:pos x="90" y="99"/>
                </a:cxn>
                <a:cxn ang="0">
                  <a:pos x="93" y="87"/>
                </a:cxn>
                <a:cxn ang="0">
                  <a:pos x="93" y="62"/>
                </a:cxn>
                <a:cxn ang="0">
                  <a:pos x="90" y="49"/>
                </a:cxn>
                <a:cxn ang="0">
                  <a:pos x="87" y="37"/>
                </a:cxn>
                <a:cxn ang="0">
                  <a:pos x="79" y="27"/>
                </a:cxn>
                <a:cxn ang="0">
                  <a:pos x="70" y="20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75" y="3"/>
                </a:cxn>
                <a:cxn ang="0">
                  <a:pos x="88" y="8"/>
                </a:cxn>
                <a:cxn ang="0">
                  <a:pos x="99" y="17"/>
                </a:cxn>
                <a:cxn ang="0">
                  <a:pos x="107" y="30"/>
                </a:cxn>
                <a:cxn ang="0">
                  <a:pos x="112" y="43"/>
                </a:cxn>
                <a:cxn ang="0">
                  <a:pos x="115" y="58"/>
                </a:cxn>
                <a:cxn ang="0">
                  <a:pos x="116" y="74"/>
                </a:cxn>
                <a:cxn ang="0">
                  <a:pos x="115" y="91"/>
                </a:cxn>
                <a:cxn ang="0">
                  <a:pos x="112" y="106"/>
                </a:cxn>
                <a:cxn ang="0">
                  <a:pos x="107" y="119"/>
                </a:cxn>
                <a:cxn ang="0">
                  <a:pos x="99" y="132"/>
                </a:cxn>
                <a:cxn ang="0">
                  <a:pos x="88" y="141"/>
                </a:cxn>
                <a:cxn ang="0">
                  <a:pos x="75" y="146"/>
                </a:cxn>
                <a:cxn ang="0">
                  <a:pos x="57" y="148"/>
                </a:cxn>
                <a:cxn ang="0">
                  <a:pos x="41" y="146"/>
                </a:cxn>
                <a:cxn ang="0">
                  <a:pos x="27" y="141"/>
                </a:cxn>
                <a:cxn ang="0">
                  <a:pos x="17" y="132"/>
                </a:cxn>
                <a:cxn ang="0">
                  <a:pos x="9" y="119"/>
                </a:cxn>
                <a:cxn ang="0">
                  <a:pos x="4" y="106"/>
                </a:cxn>
                <a:cxn ang="0">
                  <a:pos x="1" y="91"/>
                </a:cxn>
                <a:cxn ang="0">
                  <a:pos x="0" y="74"/>
                </a:cxn>
                <a:cxn ang="0">
                  <a:pos x="1" y="58"/>
                </a:cxn>
                <a:cxn ang="0">
                  <a:pos x="4" y="43"/>
                </a:cxn>
                <a:cxn ang="0">
                  <a:pos x="9" y="30"/>
                </a:cxn>
                <a:cxn ang="0">
                  <a:pos x="17" y="17"/>
                </a:cxn>
                <a:cxn ang="0">
                  <a:pos x="27" y="8"/>
                </a:cxn>
                <a:cxn ang="0">
                  <a:pos x="41" y="3"/>
                </a:cxn>
                <a:cxn ang="0">
                  <a:pos x="57" y="0"/>
                </a:cxn>
              </a:cxnLst>
              <a:rect l="0" t="0" r="r" b="b"/>
              <a:pathLst>
                <a:path w="116" h="148">
                  <a:moveTo>
                    <a:pt x="57" y="17"/>
                  </a:moveTo>
                  <a:lnTo>
                    <a:pt x="45" y="20"/>
                  </a:lnTo>
                  <a:lnTo>
                    <a:pt x="36" y="27"/>
                  </a:lnTo>
                  <a:lnTo>
                    <a:pt x="29" y="37"/>
                  </a:lnTo>
                  <a:lnTo>
                    <a:pt x="26" y="49"/>
                  </a:lnTo>
                  <a:lnTo>
                    <a:pt x="23" y="62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29" y="110"/>
                  </a:lnTo>
                  <a:lnTo>
                    <a:pt x="36" y="120"/>
                  </a:lnTo>
                  <a:lnTo>
                    <a:pt x="45" y="128"/>
                  </a:lnTo>
                  <a:lnTo>
                    <a:pt x="57" y="130"/>
                  </a:lnTo>
                  <a:lnTo>
                    <a:pt x="70" y="128"/>
                  </a:lnTo>
                  <a:lnTo>
                    <a:pt x="79" y="122"/>
                  </a:lnTo>
                  <a:lnTo>
                    <a:pt x="87" y="111"/>
                  </a:lnTo>
                  <a:lnTo>
                    <a:pt x="90" y="99"/>
                  </a:lnTo>
                  <a:lnTo>
                    <a:pt x="93" y="87"/>
                  </a:lnTo>
                  <a:lnTo>
                    <a:pt x="93" y="62"/>
                  </a:lnTo>
                  <a:lnTo>
                    <a:pt x="90" y="49"/>
                  </a:lnTo>
                  <a:lnTo>
                    <a:pt x="87" y="37"/>
                  </a:lnTo>
                  <a:lnTo>
                    <a:pt x="79" y="27"/>
                  </a:lnTo>
                  <a:lnTo>
                    <a:pt x="70" y="20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75" y="3"/>
                  </a:lnTo>
                  <a:lnTo>
                    <a:pt x="88" y="8"/>
                  </a:lnTo>
                  <a:lnTo>
                    <a:pt x="99" y="17"/>
                  </a:lnTo>
                  <a:lnTo>
                    <a:pt x="107" y="30"/>
                  </a:lnTo>
                  <a:lnTo>
                    <a:pt x="112" y="43"/>
                  </a:lnTo>
                  <a:lnTo>
                    <a:pt x="115" y="58"/>
                  </a:lnTo>
                  <a:lnTo>
                    <a:pt x="116" y="74"/>
                  </a:lnTo>
                  <a:lnTo>
                    <a:pt x="115" y="91"/>
                  </a:lnTo>
                  <a:lnTo>
                    <a:pt x="112" y="106"/>
                  </a:lnTo>
                  <a:lnTo>
                    <a:pt x="107" y="119"/>
                  </a:lnTo>
                  <a:lnTo>
                    <a:pt x="99" y="132"/>
                  </a:lnTo>
                  <a:lnTo>
                    <a:pt x="88" y="141"/>
                  </a:lnTo>
                  <a:lnTo>
                    <a:pt x="75" y="146"/>
                  </a:lnTo>
                  <a:lnTo>
                    <a:pt x="57" y="148"/>
                  </a:lnTo>
                  <a:lnTo>
                    <a:pt x="41" y="146"/>
                  </a:lnTo>
                  <a:lnTo>
                    <a:pt x="27" y="141"/>
                  </a:lnTo>
                  <a:lnTo>
                    <a:pt x="17" y="132"/>
                  </a:lnTo>
                  <a:lnTo>
                    <a:pt x="9" y="119"/>
                  </a:lnTo>
                  <a:lnTo>
                    <a:pt x="4" y="106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1" y="58"/>
                  </a:lnTo>
                  <a:lnTo>
                    <a:pt x="4" y="43"/>
                  </a:lnTo>
                  <a:lnTo>
                    <a:pt x="9" y="30"/>
                  </a:lnTo>
                  <a:lnTo>
                    <a:pt x="17" y="17"/>
                  </a:lnTo>
                  <a:lnTo>
                    <a:pt x="27" y="8"/>
                  </a:lnTo>
                  <a:lnTo>
                    <a:pt x="41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7" name="Freeform 47"/>
            <p:cNvSpPr>
              <a:spLocks/>
            </p:cNvSpPr>
            <p:nvPr userDrawn="1"/>
          </p:nvSpPr>
          <p:spPr bwMode="auto">
            <a:xfrm>
              <a:off x="541014" y="2553228"/>
              <a:ext cx="79375" cy="1143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95" y="20"/>
                </a:cxn>
                <a:cxn ang="0">
                  <a:pos x="99" y="31"/>
                </a:cxn>
                <a:cxn ang="0">
                  <a:pos x="100" y="44"/>
                </a:cxn>
                <a:cxn ang="0">
                  <a:pos x="100" y="144"/>
                </a:cxn>
                <a:cxn ang="0">
                  <a:pos x="80" y="144"/>
                </a:cxn>
                <a:cxn ang="0">
                  <a:pos x="80" y="48"/>
                </a:cxn>
                <a:cxn ang="0">
                  <a:pos x="79" y="37"/>
                </a:cxn>
                <a:cxn ang="0">
                  <a:pos x="75" y="28"/>
                </a:cxn>
                <a:cxn ang="0">
                  <a:pos x="69" y="23"/>
                </a:cxn>
                <a:cxn ang="0">
                  <a:pos x="60" y="21"/>
                </a:cxn>
                <a:cxn ang="0">
                  <a:pos x="47" y="25"/>
                </a:cxn>
                <a:cxn ang="0">
                  <a:pos x="37" y="32"/>
                </a:cxn>
                <a:cxn ang="0">
                  <a:pos x="29" y="45"/>
                </a:cxn>
                <a:cxn ang="0">
                  <a:pos x="23" y="60"/>
                </a:cxn>
                <a:cxn ang="0">
                  <a:pos x="20" y="74"/>
                </a:cxn>
                <a:cxn ang="0">
                  <a:pos x="19" y="87"/>
                </a:cxn>
                <a:cxn ang="0">
                  <a:pos x="19" y="144"/>
                </a:cxn>
                <a:cxn ang="0">
                  <a:pos x="0" y="144"/>
                </a:cxn>
                <a:cxn ang="0">
                  <a:pos x="0" y="3"/>
                </a:cxn>
                <a:cxn ang="0">
                  <a:pos x="19" y="3"/>
                </a:cxn>
                <a:cxn ang="0">
                  <a:pos x="19" y="36"/>
                </a:cxn>
                <a:cxn ang="0">
                  <a:pos x="20" y="36"/>
                </a:cxn>
                <a:cxn ang="0">
                  <a:pos x="27" y="21"/>
                </a:cxn>
                <a:cxn ang="0">
                  <a:pos x="36" y="11"/>
                </a:cxn>
                <a:cxn ang="0">
                  <a:pos x="48" y="3"/>
                </a:cxn>
                <a:cxn ang="0">
                  <a:pos x="65" y="0"/>
                </a:cxn>
              </a:cxnLst>
              <a:rect l="0" t="0" r="r" b="b"/>
              <a:pathLst>
                <a:path w="100" h="144">
                  <a:moveTo>
                    <a:pt x="65" y="0"/>
                  </a:moveTo>
                  <a:lnTo>
                    <a:pt x="78" y="3"/>
                  </a:lnTo>
                  <a:lnTo>
                    <a:pt x="88" y="9"/>
                  </a:lnTo>
                  <a:lnTo>
                    <a:pt x="95" y="20"/>
                  </a:lnTo>
                  <a:lnTo>
                    <a:pt x="99" y="31"/>
                  </a:lnTo>
                  <a:lnTo>
                    <a:pt x="100" y="44"/>
                  </a:lnTo>
                  <a:lnTo>
                    <a:pt x="100" y="144"/>
                  </a:lnTo>
                  <a:lnTo>
                    <a:pt x="80" y="144"/>
                  </a:lnTo>
                  <a:lnTo>
                    <a:pt x="80" y="48"/>
                  </a:lnTo>
                  <a:lnTo>
                    <a:pt x="79" y="37"/>
                  </a:lnTo>
                  <a:lnTo>
                    <a:pt x="75" y="28"/>
                  </a:lnTo>
                  <a:lnTo>
                    <a:pt x="69" y="23"/>
                  </a:lnTo>
                  <a:lnTo>
                    <a:pt x="60" y="21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9" y="45"/>
                  </a:lnTo>
                  <a:lnTo>
                    <a:pt x="23" y="60"/>
                  </a:lnTo>
                  <a:lnTo>
                    <a:pt x="20" y="74"/>
                  </a:lnTo>
                  <a:lnTo>
                    <a:pt x="19" y="87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0" y="3"/>
                  </a:lnTo>
                  <a:lnTo>
                    <a:pt x="19" y="3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7" y="21"/>
                  </a:lnTo>
                  <a:lnTo>
                    <a:pt x="36" y="11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Freeform 48"/>
            <p:cNvSpPr>
              <a:spLocks/>
            </p:cNvSpPr>
            <p:nvPr userDrawn="1"/>
          </p:nvSpPr>
          <p:spPr bwMode="auto">
            <a:xfrm>
              <a:off x="645789" y="2553228"/>
              <a:ext cx="71437" cy="1174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5" y="2"/>
                </a:cxn>
                <a:cxn ang="0">
                  <a:pos x="82" y="4"/>
                </a:cxn>
                <a:cxn ang="0">
                  <a:pos x="82" y="23"/>
                </a:cxn>
                <a:cxn ang="0">
                  <a:pos x="65" y="18"/>
                </a:cxn>
                <a:cxn ang="0">
                  <a:pos x="48" y="17"/>
                </a:cxn>
                <a:cxn ang="0">
                  <a:pos x="40" y="18"/>
                </a:cxn>
                <a:cxn ang="0">
                  <a:pos x="31" y="21"/>
                </a:cxn>
                <a:cxn ang="0">
                  <a:pos x="23" y="27"/>
                </a:cxn>
                <a:cxn ang="0">
                  <a:pos x="21" y="35"/>
                </a:cxn>
                <a:cxn ang="0">
                  <a:pos x="23" y="43"/>
                </a:cxn>
                <a:cxn ang="0">
                  <a:pos x="31" y="49"/>
                </a:cxn>
                <a:cxn ang="0">
                  <a:pos x="38" y="54"/>
                </a:cxn>
                <a:cxn ang="0">
                  <a:pos x="46" y="58"/>
                </a:cxn>
                <a:cxn ang="0">
                  <a:pos x="57" y="65"/>
                </a:cxn>
                <a:cxn ang="0">
                  <a:pos x="68" y="72"/>
                </a:cxn>
                <a:cxn ang="0">
                  <a:pos x="76" y="77"/>
                </a:cxn>
                <a:cxn ang="0">
                  <a:pos x="84" y="85"/>
                </a:cxn>
                <a:cxn ang="0">
                  <a:pos x="89" y="93"/>
                </a:cxn>
                <a:cxn ang="0">
                  <a:pos x="90" y="105"/>
                </a:cxn>
                <a:cxn ang="0">
                  <a:pos x="88" y="119"/>
                </a:cxn>
                <a:cxn ang="0">
                  <a:pos x="83" y="130"/>
                </a:cxn>
                <a:cxn ang="0">
                  <a:pos x="75" y="138"/>
                </a:cxn>
                <a:cxn ang="0">
                  <a:pos x="64" y="144"/>
                </a:cxn>
                <a:cxn ang="0">
                  <a:pos x="52" y="147"/>
                </a:cxn>
                <a:cxn ang="0">
                  <a:pos x="38" y="148"/>
                </a:cxn>
                <a:cxn ang="0">
                  <a:pos x="19" y="147"/>
                </a:cxn>
                <a:cxn ang="0">
                  <a:pos x="0" y="142"/>
                </a:cxn>
                <a:cxn ang="0">
                  <a:pos x="0" y="124"/>
                </a:cxn>
                <a:cxn ang="0">
                  <a:pos x="18" y="129"/>
                </a:cxn>
                <a:cxn ang="0">
                  <a:pos x="36" y="130"/>
                </a:cxn>
                <a:cxn ang="0">
                  <a:pos x="45" y="130"/>
                </a:cxn>
                <a:cxn ang="0">
                  <a:pos x="55" y="128"/>
                </a:cxn>
                <a:cxn ang="0">
                  <a:pos x="62" y="124"/>
                </a:cxn>
                <a:cxn ang="0">
                  <a:pos x="68" y="118"/>
                </a:cxn>
                <a:cxn ang="0">
                  <a:pos x="70" y="109"/>
                </a:cxn>
                <a:cxn ang="0">
                  <a:pos x="68" y="100"/>
                </a:cxn>
                <a:cxn ang="0">
                  <a:pos x="61" y="92"/>
                </a:cxn>
                <a:cxn ang="0">
                  <a:pos x="54" y="87"/>
                </a:cxn>
                <a:cxn ang="0">
                  <a:pos x="45" y="83"/>
                </a:cxn>
                <a:cxn ang="0">
                  <a:pos x="32" y="76"/>
                </a:cxn>
                <a:cxn ang="0">
                  <a:pos x="22" y="71"/>
                </a:cxn>
                <a:cxn ang="0">
                  <a:pos x="7" y="58"/>
                </a:cxn>
                <a:cxn ang="0">
                  <a:pos x="1" y="49"/>
                </a:cxn>
                <a:cxn ang="0">
                  <a:pos x="0" y="37"/>
                </a:cxn>
                <a:cxn ang="0">
                  <a:pos x="1" y="25"/>
                </a:cxn>
                <a:cxn ang="0">
                  <a:pos x="8" y="16"/>
                </a:cxn>
                <a:cxn ang="0">
                  <a:pos x="15" y="8"/>
                </a:cxn>
                <a:cxn ang="0">
                  <a:pos x="26" y="4"/>
                </a:cxn>
                <a:cxn ang="0">
                  <a:pos x="37" y="2"/>
                </a:cxn>
                <a:cxn ang="0">
                  <a:pos x="48" y="0"/>
                </a:cxn>
              </a:cxnLst>
              <a:rect l="0" t="0" r="r" b="b"/>
              <a:pathLst>
                <a:path w="90" h="148">
                  <a:moveTo>
                    <a:pt x="48" y="0"/>
                  </a:moveTo>
                  <a:lnTo>
                    <a:pt x="65" y="2"/>
                  </a:lnTo>
                  <a:lnTo>
                    <a:pt x="82" y="4"/>
                  </a:lnTo>
                  <a:lnTo>
                    <a:pt x="82" y="23"/>
                  </a:lnTo>
                  <a:lnTo>
                    <a:pt x="65" y="18"/>
                  </a:lnTo>
                  <a:lnTo>
                    <a:pt x="48" y="17"/>
                  </a:lnTo>
                  <a:lnTo>
                    <a:pt x="40" y="18"/>
                  </a:lnTo>
                  <a:lnTo>
                    <a:pt x="31" y="21"/>
                  </a:lnTo>
                  <a:lnTo>
                    <a:pt x="23" y="27"/>
                  </a:lnTo>
                  <a:lnTo>
                    <a:pt x="21" y="35"/>
                  </a:lnTo>
                  <a:lnTo>
                    <a:pt x="23" y="43"/>
                  </a:lnTo>
                  <a:lnTo>
                    <a:pt x="31" y="49"/>
                  </a:lnTo>
                  <a:lnTo>
                    <a:pt x="38" y="54"/>
                  </a:lnTo>
                  <a:lnTo>
                    <a:pt x="46" y="58"/>
                  </a:lnTo>
                  <a:lnTo>
                    <a:pt x="57" y="65"/>
                  </a:lnTo>
                  <a:lnTo>
                    <a:pt x="68" y="72"/>
                  </a:lnTo>
                  <a:lnTo>
                    <a:pt x="76" y="77"/>
                  </a:lnTo>
                  <a:lnTo>
                    <a:pt x="84" y="85"/>
                  </a:lnTo>
                  <a:lnTo>
                    <a:pt x="89" y="93"/>
                  </a:lnTo>
                  <a:lnTo>
                    <a:pt x="90" y="105"/>
                  </a:lnTo>
                  <a:lnTo>
                    <a:pt x="88" y="119"/>
                  </a:lnTo>
                  <a:lnTo>
                    <a:pt x="83" y="130"/>
                  </a:lnTo>
                  <a:lnTo>
                    <a:pt x="75" y="138"/>
                  </a:lnTo>
                  <a:lnTo>
                    <a:pt x="64" y="144"/>
                  </a:lnTo>
                  <a:lnTo>
                    <a:pt x="52" y="147"/>
                  </a:lnTo>
                  <a:lnTo>
                    <a:pt x="38" y="148"/>
                  </a:lnTo>
                  <a:lnTo>
                    <a:pt x="19" y="147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18" y="129"/>
                  </a:lnTo>
                  <a:lnTo>
                    <a:pt x="36" y="130"/>
                  </a:lnTo>
                  <a:lnTo>
                    <a:pt x="45" y="130"/>
                  </a:lnTo>
                  <a:lnTo>
                    <a:pt x="55" y="128"/>
                  </a:lnTo>
                  <a:lnTo>
                    <a:pt x="62" y="124"/>
                  </a:lnTo>
                  <a:lnTo>
                    <a:pt x="68" y="118"/>
                  </a:lnTo>
                  <a:lnTo>
                    <a:pt x="70" y="109"/>
                  </a:lnTo>
                  <a:lnTo>
                    <a:pt x="68" y="100"/>
                  </a:lnTo>
                  <a:lnTo>
                    <a:pt x="61" y="92"/>
                  </a:lnTo>
                  <a:lnTo>
                    <a:pt x="54" y="87"/>
                  </a:lnTo>
                  <a:lnTo>
                    <a:pt x="45" y="83"/>
                  </a:lnTo>
                  <a:lnTo>
                    <a:pt x="32" y="76"/>
                  </a:lnTo>
                  <a:lnTo>
                    <a:pt x="22" y="71"/>
                  </a:lnTo>
                  <a:lnTo>
                    <a:pt x="7" y="58"/>
                  </a:lnTo>
                  <a:lnTo>
                    <a:pt x="1" y="49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8" y="16"/>
                  </a:lnTo>
                  <a:lnTo>
                    <a:pt x="15" y="8"/>
                  </a:lnTo>
                  <a:lnTo>
                    <a:pt x="26" y="4"/>
                  </a:lnTo>
                  <a:lnTo>
                    <a:pt x="3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9" name="Freeform 49"/>
            <p:cNvSpPr>
              <a:spLocks/>
            </p:cNvSpPr>
            <p:nvPr userDrawn="1"/>
          </p:nvSpPr>
          <p:spPr bwMode="auto">
            <a:xfrm>
              <a:off x="739451" y="2556403"/>
              <a:ext cx="79375" cy="114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98"/>
                </a:cxn>
                <a:cxn ang="0">
                  <a:pos x="22" y="108"/>
                </a:cxn>
                <a:cxn ang="0">
                  <a:pos x="26" y="116"/>
                </a:cxn>
                <a:cxn ang="0">
                  <a:pos x="32" y="122"/>
                </a:cxn>
                <a:cxn ang="0">
                  <a:pos x="41" y="125"/>
                </a:cxn>
                <a:cxn ang="0">
                  <a:pos x="52" y="122"/>
                </a:cxn>
                <a:cxn ang="0">
                  <a:pos x="61" y="116"/>
                </a:cxn>
                <a:cxn ang="0">
                  <a:pos x="68" y="106"/>
                </a:cxn>
                <a:cxn ang="0">
                  <a:pos x="74" y="94"/>
                </a:cxn>
                <a:cxn ang="0">
                  <a:pos x="78" y="82"/>
                </a:cxn>
                <a:cxn ang="0">
                  <a:pos x="79" y="69"/>
                </a:cxn>
                <a:cxn ang="0">
                  <a:pos x="80" y="59"/>
                </a:cxn>
                <a:cxn ang="0">
                  <a:pos x="80" y="0"/>
                </a:cxn>
                <a:cxn ang="0">
                  <a:pos x="101" y="0"/>
                </a:cxn>
                <a:cxn ang="0">
                  <a:pos x="101" y="141"/>
                </a:cxn>
                <a:cxn ang="0">
                  <a:pos x="80" y="141"/>
                </a:cxn>
                <a:cxn ang="0">
                  <a:pos x="80" y="110"/>
                </a:cxn>
                <a:cxn ang="0">
                  <a:pos x="74" y="125"/>
                </a:cxn>
                <a:cxn ang="0">
                  <a:pos x="64" y="135"/>
                </a:cxn>
                <a:cxn ang="0">
                  <a:pos x="52" y="143"/>
                </a:cxn>
                <a:cxn ang="0">
                  <a:pos x="36" y="145"/>
                </a:cxn>
                <a:cxn ang="0">
                  <a:pos x="23" y="143"/>
                </a:cxn>
                <a:cxn ang="0">
                  <a:pos x="13" y="136"/>
                </a:cxn>
                <a:cxn ang="0">
                  <a:pos x="5" y="126"/>
                </a:cxn>
                <a:cxn ang="0">
                  <a:pos x="2" y="115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01" h="145">
                  <a:moveTo>
                    <a:pt x="0" y="0"/>
                  </a:moveTo>
                  <a:lnTo>
                    <a:pt x="21" y="0"/>
                  </a:lnTo>
                  <a:lnTo>
                    <a:pt x="21" y="98"/>
                  </a:lnTo>
                  <a:lnTo>
                    <a:pt x="22" y="108"/>
                  </a:lnTo>
                  <a:lnTo>
                    <a:pt x="26" y="116"/>
                  </a:lnTo>
                  <a:lnTo>
                    <a:pt x="32" y="122"/>
                  </a:lnTo>
                  <a:lnTo>
                    <a:pt x="41" y="125"/>
                  </a:lnTo>
                  <a:lnTo>
                    <a:pt x="52" y="122"/>
                  </a:lnTo>
                  <a:lnTo>
                    <a:pt x="61" y="116"/>
                  </a:lnTo>
                  <a:lnTo>
                    <a:pt x="68" y="106"/>
                  </a:lnTo>
                  <a:lnTo>
                    <a:pt x="74" y="94"/>
                  </a:lnTo>
                  <a:lnTo>
                    <a:pt x="78" y="82"/>
                  </a:lnTo>
                  <a:lnTo>
                    <a:pt x="79" y="69"/>
                  </a:lnTo>
                  <a:lnTo>
                    <a:pt x="80" y="59"/>
                  </a:lnTo>
                  <a:lnTo>
                    <a:pt x="80" y="0"/>
                  </a:lnTo>
                  <a:lnTo>
                    <a:pt x="101" y="0"/>
                  </a:lnTo>
                  <a:lnTo>
                    <a:pt x="101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74" y="125"/>
                  </a:lnTo>
                  <a:lnTo>
                    <a:pt x="64" y="135"/>
                  </a:lnTo>
                  <a:lnTo>
                    <a:pt x="52" y="143"/>
                  </a:lnTo>
                  <a:lnTo>
                    <a:pt x="36" y="145"/>
                  </a:lnTo>
                  <a:lnTo>
                    <a:pt x="23" y="143"/>
                  </a:lnTo>
                  <a:lnTo>
                    <a:pt x="13" y="136"/>
                  </a:lnTo>
                  <a:lnTo>
                    <a:pt x="5" y="126"/>
                  </a:lnTo>
                  <a:lnTo>
                    <a:pt x="2" y="115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0" name="Rectangle 50"/>
            <p:cNvSpPr>
              <a:spLocks noChangeArrowheads="1"/>
            </p:cNvSpPr>
            <p:nvPr userDrawn="1"/>
          </p:nvSpPr>
          <p:spPr bwMode="auto">
            <a:xfrm>
              <a:off x="855338" y="2505602"/>
              <a:ext cx="17463" cy="161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" name="Freeform 51"/>
            <p:cNvSpPr>
              <a:spLocks/>
            </p:cNvSpPr>
            <p:nvPr userDrawn="1"/>
          </p:nvSpPr>
          <p:spPr bwMode="auto">
            <a:xfrm>
              <a:off x="898200" y="2519890"/>
              <a:ext cx="65087" cy="1508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46"/>
                </a:cxn>
                <a:cxn ang="0">
                  <a:pos x="81" y="46"/>
                </a:cxn>
                <a:cxn ang="0">
                  <a:pos x="81" y="64"/>
                </a:cxn>
                <a:cxn ang="0">
                  <a:pos x="43" y="64"/>
                </a:cxn>
                <a:cxn ang="0">
                  <a:pos x="43" y="151"/>
                </a:cxn>
                <a:cxn ang="0">
                  <a:pos x="45" y="161"/>
                </a:cxn>
                <a:cxn ang="0">
                  <a:pos x="48" y="168"/>
                </a:cxn>
                <a:cxn ang="0">
                  <a:pos x="56" y="172"/>
                </a:cxn>
                <a:cxn ang="0">
                  <a:pos x="66" y="173"/>
                </a:cxn>
                <a:cxn ang="0">
                  <a:pos x="74" y="173"/>
                </a:cxn>
                <a:cxn ang="0">
                  <a:pos x="76" y="172"/>
                </a:cxn>
                <a:cxn ang="0">
                  <a:pos x="80" y="171"/>
                </a:cxn>
                <a:cxn ang="0">
                  <a:pos x="80" y="190"/>
                </a:cxn>
                <a:cxn ang="0">
                  <a:pos x="74" y="190"/>
                </a:cxn>
                <a:cxn ang="0">
                  <a:pos x="69" y="191"/>
                </a:cxn>
                <a:cxn ang="0">
                  <a:pos x="62" y="191"/>
                </a:cxn>
                <a:cxn ang="0">
                  <a:pos x="48" y="190"/>
                </a:cxn>
                <a:cxn ang="0">
                  <a:pos x="37" y="186"/>
                </a:cxn>
                <a:cxn ang="0">
                  <a:pos x="29" y="180"/>
                </a:cxn>
                <a:cxn ang="0">
                  <a:pos x="24" y="168"/>
                </a:cxn>
                <a:cxn ang="0">
                  <a:pos x="23" y="154"/>
                </a:cxn>
                <a:cxn ang="0">
                  <a:pos x="23" y="64"/>
                </a:cxn>
                <a:cxn ang="0">
                  <a:pos x="0" y="64"/>
                </a:cxn>
                <a:cxn ang="0">
                  <a:pos x="0" y="46"/>
                </a:cxn>
                <a:cxn ang="0">
                  <a:pos x="23" y="46"/>
                </a:cxn>
                <a:cxn ang="0">
                  <a:pos x="23" y="13"/>
                </a:cxn>
                <a:cxn ang="0">
                  <a:pos x="43" y="0"/>
                </a:cxn>
              </a:cxnLst>
              <a:rect l="0" t="0" r="r" b="b"/>
              <a:pathLst>
                <a:path w="81" h="191">
                  <a:moveTo>
                    <a:pt x="43" y="0"/>
                  </a:moveTo>
                  <a:lnTo>
                    <a:pt x="43" y="46"/>
                  </a:lnTo>
                  <a:lnTo>
                    <a:pt x="81" y="46"/>
                  </a:lnTo>
                  <a:lnTo>
                    <a:pt x="81" y="64"/>
                  </a:lnTo>
                  <a:lnTo>
                    <a:pt x="43" y="64"/>
                  </a:lnTo>
                  <a:lnTo>
                    <a:pt x="43" y="151"/>
                  </a:lnTo>
                  <a:lnTo>
                    <a:pt x="45" y="161"/>
                  </a:lnTo>
                  <a:lnTo>
                    <a:pt x="48" y="168"/>
                  </a:lnTo>
                  <a:lnTo>
                    <a:pt x="56" y="172"/>
                  </a:lnTo>
                  <a:lnTo>
                    <a:pt x="66" y="173"/>
                  </a:lnTo>
                  <a:lnTo>
                    <a:pt x="74" y="173"/>
                  </a:lnTo>
                  <a:lnTo>
                    <a:pt x="76" y="172"/>
                  </a:lnTo>
                  <a:lnTo>
                    <a:pt x="80" y="171"/>
                  </a:lnTo>
                  <a:lnTo>
                    <a:pt x="80" y="190"/>
                  </a:lnTo>
                  <a:lnTo>
                    <a:pt x="74" y="190"/>
                  </a:lnTo>
                  <a:lnTo>
                    <a:pt x="69" y="191"/>
                  </a:lnTo>
                  <a:lnTo>
                    <a:pt x="62" y="191"/>
                  </a:lnTo>
                  <a:lnTo>
                    <a:pt x="48" y="190"/>
                  </a:lnTo>
                  <a:lnTo>
                    <a:pt x="37" y="186"/>
                  </a:lnTo>
                  <a:lnTo>
                    <a:pt x="29" y="180"/>
                  </a:lnTo>
                  <a:lnTo>
                    <a:pt x="24" y="168"/>
                  </a:lnTo>
                  <a:lnTo>
                    <a:pt x="23" y="154"/>
                  </a:lnTo>
                  <a:lnTo>
                    <a:pt x="23" y="64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23" y="46"/>
                  </a:lnTo>
                  <a:lnTo>
                    <a:pt x="23" y="1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Freeform 52"/>
            <p:cNvSpPr>
              <a:spLocks noEditPoints="1"/>
            </p:cNvSpPr>
            <p:nvPr userDrawn="1"/>
          </p:nvSpPr>
          <p:spPr bwMode="auto">
            <a:xfrm>
              <a:off x="983925" y="2505602"/>
              <a:ext cx="20638" cy="161925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23" y="64"/>
                </a:cxn>
                <a:cxn ang="0">
                  <a:pos x="23" y="205"/>
                </a:cxn>
                <a:cxn ang="0">
                  <a:pos x="3" y="205"/>
                </a:cxn>
                <a:cxn ang="0">
                  <a:pos x="3" y="64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27" h="205">
                  <a:moveTo>
                    <a:pt x="3" y="64"/>
                  </a:moveTo>
                  <a:lnTo>
                    <a:pt x="23" y="64"/>
                  </a:lnTo>
                  <a:lnTo>
                    <a:pt x="23" y="205"/>
                  </a:lnTo>
                  <a:lnTo>
                    <a:pt x="3" y="205"/>
                  </a:lnTo>
                  <a:lnTo>
                    <a:pt x="3" y="64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Freeform 53"/>
            <p:cNvSpPr>
              <a:spLocks/>
            </p:cNvSpPr>
            <p:nvPr userDrawn="1"/>
          </p:nvSpPr>
          <p:spPr bwMode="auto">
            <a:xfrm>
              <a:off x="1039488" y="2553228"/>
              <a:ext cx="79375" cy="1143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7" y="3"/>
                </a:cxn>
                <a:cxn ang="0">
                  <a:pos x="88" y="9"/>
                </a:cxn>
                <a:cxn ang="0">
                  <a:pos x="95" y="20"/>
                </a:cxn>
                <a:cxn ang="0">
                  <a:pos x="99" y="31"/>
                </a:cxn>
                <a:cxn ang="0">
                  <a:pos x="100" y="44"/>
                </a:cxn>
                <a:cxn ang="0">
                  <a:pos x="100" y="144"/>
                </a:cxn>
                <a:cxn ang="0">
                  <a:pos x="80" y="144"/>
                </a:cxn>
                <a:cxn ang="0">
                  <a:pos x="80" y="48"/>
                </a:cxn>
                <a:cxn ang="0">
                  <a:pos x="79" y="37"/>
                </a:cxn>
                <a:cxn ang="0">
                  <a:pos x="75" y="28"/>
                </a:cxn>
                <a:cxn ang="0">
                  <a:pos x="69" y="23"/>
                </a:cxn>
                <a:cxn ang="0">
                  <a:pos x="60" y="21"/>
                </a:cxn>
                <a:cxn ang="0">
                  <a:pos x="47" y="25"/>
                </a:cxn>
                <a:cxn ang="0">
                  <a:pos x="37" y="32"/>
                </a:cxn>
                <a:cxn ang="0">
                  <a:pos x="29" y="45"/>
                </a:cxn>
                <a:cxn ang="0">
                  <a:pos x="24" y="60"/>
                </a:cxn>
                <a:cxn ang="0">
                  <a:pos x="22" y="74"/>
                </a:cxn>
                <a:cxn ang="0">
                  <a:pos x="20" y="87"/>
                </a:cxn>
                <a:cxn ang="0">
                  <a:pos x="20" y="144"/>
                </a:cxn>
                <a:cxn ang="0">
                  <a:pos x="0" y="144"/>
                </a:cxn>
                <a:cxn ang="0">
                  <a:pos x="0" y="3"/>
                </a:cxn>
                <a:cxn ang="0">
                  <a:pos x="20" y="3"/>
                </a:cxn>
                <a:cxn ang="0">
                  <a:pos x="20" y="36"/>
                </a:cxn>
                <a:cxn ang="0">
                  <a:pos x="25" y="25"/>
                </a:cxn>
                <a:cxn ang="0">
                  <a:pos x="32" y="14"/>
                </a:cxn>
                <a:cxn ang="0">
                  <a:pos x="41" y="7"/>
                </a:cxn>
                <a:cxn ang="0">
                  <a:pos x="51" y="2"/>
                </a:cxn>
                <a:cxn ang="0">
                  <a:pos x="65" y="0"/>
                </a:cxn>
              </a:cxnLst>
              <a:rect l="0" t="0" r="r" b="b"/>
              <a:pathLst>
                <a:path w="100" h="144">
                  <a:moveTo>
                    <a:pt x="65" y="0"/>
                  </a:moveTo>
                  <a:lnTo>
                    <a:pt x="77" y="3"/>
                  </a:lnTo>
                  <a:lnTo>
                    <a:pt x="88" y="9"/>
                  </a:lnTo>
                  <a:lnTo>
                    <a:pt x="95" y="20"/>
                  </a:lnTo>
                  <a:lnTo>
                    <a:pt x="99" y="31"/>
                  </a:lnTo>
                  <a:lnTo>
                    <a:pt x="100" y="44"/>
                  </a:lnTo>
                  <a:lnTo>
                    <a:pt x="100" y="144"/>
                  </a:lnTo>
                  <a:lnTo>
                    <a:pt x="80" y="144"/>
                  </a:lnTo>
                  <a:lnTo>
                    <a:pt x="80" y="48"/>
                  </a:lnTo>
                  <a:lnTo>
                    <a:pt x="79" y="37"/>
                  </a:lnTo>
                  <a:lnTo>
                    <a:pt x="75" y="28"/>
                  </a:lnTo>
                  <a:lnTo>
                    <a:pt x="69" y="23"/>
                  </a:lnTo>
                  <a:lnTo>
                    <a:pt x="60" y="21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9" y="45"/>
                  </a:lnTo>
                  <a:lnTo>
                    <a:pt x="24" y="60"/>
                  </a:lnTo>
                  <a:lnTo>
                    <a:pt x="22" y="74"/>
                  </a:lnTo>
                  <a:lnTo>
                    <a:pt x="20" y="87"/>
                  </a:lnTo>
                  <a:lnTo>
                    <a:pt x="20" y="144"/>
                  </a:lnTo>
                  <a:lnTo>
                    <a:pt x="0" y="144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36"/>
                  </a:lnTo>
                  <a:lnTo>
                    <a:pt x="25" y="25"/>
                  </a:lnTo>
                  <a:lnTo>
                    <a:pt x="32" y="14"/>
                  </a:lnTo>
                  <a:lnTo>
                    <a:pt x="41" y="7"/>
                  </a:lnTo>
                  <a:lnTo>
                    <a:pt x="51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4" name="Freeform 54"/>
            <p:cNvSpPr>
              <a:spLocks noEditPoints="1"/>
            </p:cNvSpPr>
            <p:nvPr userDrawn="1"/>
          </p:nvSpPr>
          <p:spPr bwMode="auto">
            <a:xfrm>
              <a:off x="1145850" y="2553228"/>
              <a:ext cx="84138" cy="163513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0" y="34"/>
                </a:cxn>
                <a:cxn ang="0">
                  <a:pos x="24" y="55"/>
                </a:cxn>
                <a:cxn ang="0">
                  <a:pos x="22" y="86"/>
                </a:cxn>
                <a:cxn ang="0">
                  <a:pos x="33" y="118"/>
                </a:cxn>
                <a:cxn ang="0">
                  <a:pos x="52" y="128"/>
                </a:cxn>
                <a:cxn ang="0">
                  <a:pos x="72" y="118"/>
                </a:cxn>
                <a:cxn ang="0">
                  <a:pos x="82" y="96"/>
                </a:cxn>
                <a:cxn ang="0">
                  <a:pos x="85" y="72"/>
                </a:cxn>
                <a:cxn ang="0">
                  <a:pos x="77" y="36"/>
                </a:cxn>
                <a:cxn ang="0">
                  <a:pos x="63" y="20"/>
                </a:cxn>
                <a:cxn ang="0">
                  <a:pos x="48" y="0"/>
                </a:cxn>
                <a:cxn ang="0">
                  <a:pos x="71" y="7"/>
                </a:cxn>
                <a:cxn ang="0">
                  <a:pos x="85" y="26"/>
                </a:cxn>
                <a:cxn ang="0">
                  <a:pos x="105" y="3"/>
                </a:cxn>
                <a:cxn ang="0">
                  <a:pos x="104" y="164"/>
                </a:cxn>
                <a:cxn ang="0">
                  <a:pos x="90" y="192"/>
                </a:cxn>
                <a:cxn ang="0">
                  <a:pos x="64" y="206"/>
                </a:cxn>
                <a:cxn ang="0">
                  <a:pos x="26" y="206"/>
                </a:cxn>
                <a:cxn ang="0">
                  <a:pos x="7" y="181"/>
                </a:cxn>
                <a:cxn ang="0">
                  <a:pos x="43" y="189"/>
                </a:cxn>
                <a:cxn ang="0">
                  <a:pos x="71" y="181"/>
                </a:cxn>
                <a:cxn ang="0">
                  <a:pos x="83" y="160"/>
                </a:cxn>
                <a:cxn ang="0">
                  <a:pos x="85" y="118"/>
                </a:cxn>
                <a:cxn ang="0">
                  <a:pos x="63" y="141"/>
                </a:cxn>
                <a:cxn ang="0">
                  <a:pos x="33" y="142"/>
                </a:cxn>
                <a:cxn ang="0">
                  <a:pos x="12" y="127"/>
                </a:cxn>
                <a:cxn ang="0">
                  <a:pos x="2" y="102"/>
                </a:cxn>
                <a:cxn ang="0">
                  <a:pos x="0" y="60"/>
                </a:cxn>
                <a:cxn ang="0">
                  <a:pos x="6" y="32"/>
                </a:cxn>
                <a:cxn ang="0">
                  <a:pos x="21" y="9"/>
                </a:cxn>
                <a:cxn ang="0">
                  <a:pos x="48" y="0"/>
                </a:cxn>
              </a:cxnLst>
              <a:rect l="0" t="0" r="r" b="b"/>
              <a:pathLst>
                <a:path w="105" h="207">
                  <a:moveTo>
                    <a:pt x="52" y="17"/>
                  </a:moveTo>
                  <a:lnTo>
                    <a:pt x="41" y="20"/>
                  </a:lnTo>
                  <a:lnTo>
                    <a:pt x="35" y="25"/>
                  </a:lnTo>
                  <a:lnTo>
                    <a:pt x="30" y="34"/>
                  </a:lnTo>
                  <a:lnTo>
                    <a:pt x="26" y="45"/>
                  </a:lnTo>
                  <a:lnTo>
                    <a:pt x="24" y="55"/>
                  </a:lnTo>
                  <a:lnTo>
                    <a:pt x="22" y="67"/>
                  </a:lnTo>
                  <a:lnTo>
                    <a:pt x="22" y="86"/>
                  </a:lnTo>
                  <a:lnTo>
                    <a:pt x="28" y="109"/>
                  </a:lnTo>
                  <a:lnTo>
                    <a:pt x="33" y="118"/>
                  </a:lnTo>
                  <a:lnTo>
                    <a:pt x="40" y="125"/>
                  </a:lnTo>
                  <a:lnTo>
                    <a:pt x="52" y="128"/>
                  </a:lnTo>
                  <a:lnTo>
                    <a:pt x="63" y="125"/>
                  </a:lnTo>
                  <a:lnTo>
                    <a:pt x="72" y="118"/>
                  </a:lnTo>
                  <a:lnTo>
                    <a:pt x="77" y="108"/>
                  </a:lnTo>
                  <a:lnTo>
                    <a:pt x="82" y="96"/>
                  </a:lnTo>
                  <a:lnTo>
                    <a:pt x="83" y="83"/>
                  </a:lnTo>
                  <a:lnTo>
                    <a:pt x="85" y="72"/>
                  </a:lnTo>
                  <a:lnTo>
                    <a:pt x="82" y="49"/>
                  </a:lnTo>
                  <a:lnTo>
                    <a:pt x="77" y="36"/>
                  </a:lnTo>
                  <a:lnTo>
                    <a:pt x="72" y="27"/>
                  </a:lnTo>
                  <a:lnTo>
                    <a:pt x="63" y="20"/>
                  </a:lnTo>
                  <a:lnTo>
                    <a:pt x="52" y="17"/>
                  </a:lnTo>
                  <a:close/>
                  <a:moveTo>
                    <a:pt x="48" y="0"/>
                  </a:moveTo>
                  <a:lnTo>
                    <a:pt x="59" y="2"/>
                  </a:lnTo>
                  <a:lnTo>
                    <a:pt x="71" y="7"/>
                  </a:lnTo>
                  <a:lnTo>
                    <a:pt x="80" y="14"/>
                  </a:lnTo>
                  <a:lnTo>
                    <a:pt x="85" y="26"/>
                  </a:lnTo>
                  <a:lnTo>
                    <a:pt x="85" y="3"/>
                  </a:lnTo>
                  <a:lnTo>
                    <a:pt x="105" y="3"/>
                  </a:lnTo>
                  <a:lnTo>
                    <a:pt x="105" y="144"/>
                  </a:lnTo>
                  <a:lnTo>
                    <a:pt x="104" y="164"/>
                  </a:lnTo>
                  <a:lnTo>
                    <a:pt x="99" y="179"/>
                  </a:lnTo>
                  <a:lnTo>
                    <a:pt x="90" y="192"/>
                  </a:lnTo>
                  <a:lnTo>
                    <a:pt x="78" y="199"/>
                  </a:lnTo>
                  <a:lnTo>
                    <a:pt x="64" y="206"/>
                  </a:lnTo>
                  <a:lnTo>
                    <a:pt x="45" y="207"/>
                  </a:lnTo>
                  <a:lnTo>
                    <a:pt x="26" y="206"/>
                  </a:lnTo>
                  <a:lnTo>
                    <a:pt x="7" y="202"/>
                  </a:lnTo>
                  <a:lnTo>
                    <a:pt x="7" y="181"/>
                  </a:lnTo>
                  <a:lnTo>
                    <a:pt x="25" y="188"/>
                  </a:lnTo>
                  <a:lnTo>
                    <a:pt x="43" y="189"/>
                  </a:lnTo>
                  <a:lnTo>
                    <a:pt x="59" y="187"/>
                  </a:lnTo>
                  <a:lnTo>
                    <a:pt x="71" y="181"/>
                  </a:lnTo>
                  <a:lnTo>
                    <a:pt x="80" y="172"/>
                  </a:lnTo>
                  <a:lnTo>
                    <a:pt x="83" y="160"/>
                  </a:lnTo>
                  <a:lnTo>
                    <a:pt x="85" y="143"/>
                  </a:lnTo>
                  <a:lnTo>
                    <a:pt x="85" y="118"/>
                  </a:lnTo>
                  <a:lnTo>
                    <a:pt x="76" y="132"/>
                  </a:lnTo>
                  <a:lnTo>
                    <a:pt x="63" y="141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21" y="136"/>
                  </a:lnTo>
                  <a:lnTo>
                    <a:pt x="12" y="127"/>
                  </a:lnTo>
                  <a:lnTo>
                    <a:pt x="6" y="115"/>
                  </a:lnTo>
                  <a:lnTo>
                    <a:pt x="2" y="102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6" y="32"/>
                  </a:lnTo>
                  <a:lnTo>
                    <a:pt x="12" y="20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5" name="Rectangle 55"/>
            <p:cNvSpPr>
              <a:spLocks noChangeArrowheads="1"/>
            </p:cNvSpPr>
            <p:nvPr userDrawn="1"/>
          </p:nvSpPr>
          <p:spPr bwMode="auto">
            <a:xfrm>
              <a:off x="1334763" y="2494494"/>
              <a:ext cx="7938" cy="22701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6" name="Freeform 56"/>
            <p:cNvSpPr>
              <a:spLocks/>
            </p:cNvSpPr>
            <p:nvPr userDrawn="1"/>
          </p:nvSpPr>
          <p:spPr bwMode="auto">
            <a:xfrm>
              <a:off x="1436363" y="2519894"/>
              <a:ext cx="65087" cy="1508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46"/>
                </a:cxn>
                <a:cxn ang="0">
                  <a:pos x="82" y="46"/>
                </a:cxn>
                <a:cxn ang="0">
                  <a:pos x="82" y="64"/>
                </a:cxn>
                <a:cxn ang="0">
                  <a:pos x="44" y="64"/>
                </a:cxn>
                <a:cxn ang="0">
                  <a:pos x="44" y="151"/>
                </a:cxn>
                <a:cxn ang="0">
                  <a:pos x="45" y="161"/>
                </a:cxn>
                <a:cxn ang="0">
                  <a:pos x="50" y="168"/>
                </a:cxn>
                <a:cxn ang="0">
                  <a:pos x="58" y="172"/>
                </a:cxn>
                <a:cxn ang="0">
                  <a:pos x="68" y="173"/>
                </a:cxn>
                <a:cxn ang="0">
                  <a:pos x="74" y="173"/>
                </a:cxn>
                <a:cxn ang="0">
                  <a:pos x="77" y="172"/>
                </a:cxn>
                <a:cxn ang="0">
                  <a:pos x="80" y="171"/>
                </a:cxn>
                <a:cxn ang="0">
                  <a:pos x="80" y="190"/>
                </a:cxn>
                <a:cxn ang="0">
                  <a:pos x="75" y="190"/>
                </a:cxn>
                <a:cxn ang="0">
                  <a:pos x="69" y="191"/>
                </a:cxn>
                <a:cxn ang="0">
                  <a:pos x="63" y="191"/>
                </a:cxn>
                <a:cxn ang="0">
                  <a:pos x="49" y="190"/>
                </a:cxn>
                <a:cxn ang="0">
                  <a:pos x="39" y="186"/>
                </a:cxn>
                <a:cxn ang="0">
                  <a:pos x="31" y="180"/>
                </a:cxn>
                <a:cxn ang="0">
                  <a:pos x="26" y="168"/>
                </a:cxn>
                <a:cxn ang="0">
                  <a:pos x="25" y="154"/>
                </a:cxn>
                <a:cxn ang="0">
                  <a:pos x="25" y="64"/>
                </a:cxn>
                <a:cxn ang="0">
                  <a:pos x="0" y="64"/>
                </a:cxn>
                <a:cxn ang="0">
                  <a:pos x="0" y="46"/>
                </a:cxn>
                <a:cxn ang="0">
                  <a:pos x="25" y="46"/>
                </a:cxn>
                <a:cxn ang="0">
                  <a:pos x="25" y="13"/>
                </a:cxn>
                <a:cxn ang="0">
                  <a:pos x="44" y="0"/>
                </a:cxn>
              </a:cxnLst>
              <a:rect l="0" t="0" r="r" b="b"/>
              <a:pathLst>
                <a:path w="82" h="191">
                  <a:moveTo>
                    <a:pt x="44" y="0"/>
                  </a:moveTo>
                  <a:lnTo>
                    <a:pt x="44" y="46"/>
                  </a:lnTo>
                  <a:lnTo>
                    <a:pt x="82" y="46"/>
                  </a:lnTo>
                  <a:lnTo>
                    <a:pt x="82" y="64"/>
                  </a:lnTo>
                  <a:lnTo>
                    <a:pt x="44" y="64"/>
                  </a:lnTo>
                  <a:lnTo>
                    <a:pt x="44" y="151"/>
                  </a:lnTo>
                  <a:lnTo>
                    <a:pt x="45" y="161"/>
                  </a:lnTo>
                  <a:lnTo>
                    <a:pt x="50" y="168"/>
                  </a:lnTo>
                  <a:lnTo>
                    <a:pt x="58" y="172"/>
                  </a:lnTo>
                  <a:lnTo>
                    <a:pt x="68" y="173"/>
                  </a:lnTo>
                  <a:lnTo>
                    <a:pt x="74" y="173"/>
                  </a:lnTo>
                  <a:lnTo>
                    <a:pt x="77" y="172"/>
                  </a:lnTo>
                  <a:lnTo>
                    <a:pt x="80" y="171"/>
                  </a:lnTo>
                  <a:lnTo>
                    <a:pt x="80" y="190"/>
                  </a:lnTo>
                  <a:lnTo>
                    <a:pt x="75" y="190"/>
                  </a:lnTo>
                  <a:lnTo>
                    <a:pt x="69" y="191"/>
                  </a:lnTo>
                  <a:lnTo>
                    <a:pt x="63" y="191"/>
                  </a:lnTo>
                  <a:lnTo>
                    <a:pt x="49" y="190"/>
                  </a:lnTo>
                  <a:lnTo>
                    <a:pt x="39" y="186"/>
                  </a:lnTo>
                  <a:lnTo>
                    <a:pt x="31" y="180"/>
                  </a:lnTo>
                  <a:lnTo>
                    <a:pt x="26" y="168"/>
                  </a:lnTo>
                  <a:lnTo>
                    <a:pt x="25" y="154"/>
                  </a:lnTo>
                  <a:lnTo>
                    <a:pt x="25" y="64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25" y="46"/>
                  </a:lnTo>
                  <a:lnTo>
                    <a:pt x="25" y="1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7" name="Freeform 57"/>
            <p:cNvSpPr>
              <a:spLocks noEditPoints="1"/>
            </p:cNvSpPr>
            <p:nvPr userDrawn="1"/>
          </p:nvSpPr>
          <p:spPr bwMode="auto">
            <a:xfrm>
              <a:off x="1515738" y="2553232"/>
              <a:ext cx="82550" cy="117475"/>
            </a:xfrm>
            <a:custGeom>
              <a:avLst/>
              <a:gdLst/>
              <a:ahLst/>
              <a:cxnLst>
                <a:cxn ang="0">
                  <a:pos x="53" y="17"/>
                </a:cxn>
                <a:cxn ang="0">
                  <a:pos x="42" y="20"/>
                </a:cxn>
                <a:cxn ang="0">
                  <a:pos x="33" y="25"/>
                </a:cxn>
                <a:cxn ang="0">
                  <a:pos x="28" y="34"/>
                </a:cxn>
                <a:cxn ang="0">
                  <a:pos x="24" y="44"/>
                </a:cxn>
                <a:cxn ang="0">
                  <a:pos x="80" y="44"/>
                </a:cxn>
                <a:cxn ang="0">
                  <a:pos x="77" y="34"/>
                </a:cxn>
                <a:cxn ang="0">
                  <a:pos x="72" y="25"/>
                </a:cxn>
                <a:cxn ang="0">
                  <a:pos x="63" y="20"/>
                </a:cxn>
                <a:cxn ang="0">
                  <a:pos x="53" y="17"/>
                </a:cxn>
                <a:cxn ang="0">
                  <a:pos x="54" y="0"/>
                </a:cxn>
                <a:cxn ang="0">
                  <a:pos x="72" y="3"/>
                </a:cxn>
                <a:cxn ang="0">
                  <a:pos x="86" y="11"/>
                </a:cxn>
                <a:cxn ang="0">
                  <a:pos x="96" y="21"/>
                </a:cxn>
                <a:cxn ang="0">
                  <a:pos x="101" y="36"/>
                </a:cxn>
                <a:cxn ang="0">
                  <a:pos x="104" y="54"/>
                </a:cxn>
                <a:cxn ang="0">
                  <a:pos x="104" y="60"/>
                </a:cxn>
                <a:cxn ang="0">
                  <a:pos x="23" y="60"/>
                </a:cxn>
                <a:cxn ang="0">
                  <a:pos x="23" y="69"/>
                </a:cxn>
                <a:cxn ang="0">
                  <a:pos x="24" y="85"/>
                </a:cxn>
                <a:cxn ang="0">
                  <a:pos x="28" y="99"/>
                </a:cxn>
                <a:cxn ang="0">
                  <a:pos x="34" y="111"/>
                </a:cxn>
                <a:cxn ang="0">
                  <a:pos x="44" y="122"/>
                </a:cxn>
                <a:cxn ang="0">
                  <a:pos x="57" y="128"/>
                </a:cxn>
                <a:cxn ang="0">
                  <a:pos x="72" y="130"/>
                </a:cxn>
                <a:cxn ang="0">
                  <a:pos x="86" y="129"/>
                </a:cxn>
                <a:cxn ang="0">
                  <a:pos x="100" y="127"/>
                </a:cxn>
                <a:cxn ang="0">
                  <a:pos x="100" y="144"/>
                </a:cxn>
                <a:cxn ang="0">
                  <a:pos x="84" y="147"/>
                </a:cxn>
                <a:cxn ang="0">
                  <a:pos x="68" y="148"/>
                </a:cxn>
                <a:cxn ang="0">
                  <a:pos x="49" y="146"/>
                </a:cxn>
                <a:cxn ang="0">
                  <a:pos x="33" y="141"/>
                </a:cxn>
                <a:cxn ang="0">
                  <a:pos x="20" y="132"/>
                </a:cxn>
                <a:cxn ang="0">
                  <a:pos x="11" y="120"/>
                </a:cxn>
                <a:cxn ang="0">
                  <a:pos x="5" y="105"/>
                </a:cxn>
                <a:cxn ang="0">
                  <a:pos x="1" y="88"/>
                </a:cxn>
                <a:cxn ang="0">
                  <a:pos x="0" y="69"/>
                </a:cxn>
                <a:cxn ang="0">
                  <a:pos x="1" y="54"/>
                </a:cxn>
                <a:cxn ang="0">
                  <a:pos x="4" y="40"/>
                </a:cxn>
                <a:cxn ang="0">
                  <a:pos x="9" y="27"/>
                </a:cxn>
                <a:cxn ang="0">
                  <a:pos x="15" y="16"/>
                </a:cxn>
                <a:cxn ang="0">
                  <a:pos x="25" y="8"/>
                </a:cxn>
                <a:cxn ang="0">
                  <a:pos x="38" y="2"/>
                </a:cxn>
                <a:cxn ang="0">
                  <a:pos x="54" y="0"/>
                </a:cxn>
              </a:cxnLst>
              <a:rect l="0" t="0" r="r" b="b"/>
              <a:pathLst>
                <a:path w="104" h="148">
                  <a:moveTo>
                    <a:pt x="53" y="17"/>
                  </a:moveTo>
                  <a:lnTo>
                    <a:pt x="42" y="20"/>
                  </a:lnTo>
                  <a:lnTo>
                    <a:pt x="33" y="25"/>
                  </a:lnTo>
                  <a:lnTo>
                    <a:pt x="28" y="34"/>
                  </a:lnTo>
                  <a:lnTo>
                    <a:pt x="24" y="44"/>
                  </a:lnTo>
                  <a:lnTo>
                    <a:pt x="80" y="44"/>
                  </a:lnTo>
                  <a:lnTo>
                    <a:pt x="77" y="34"/>
                  </a:lnTo>
                  <a:lnTo>
                    <a:pt x="72" y="25"/>
                  </a:lnTo>
                  <a:lnTo>
                    <a:pt x="63" y="20"/>
                  </a:lnTo>
                  <a:lnTo>
                    <a:pt x="53" y="17"/>
                  </a:lnTo>
                  <a:close/>
                  <a:moveTo>
                    <a:pt x="54" y="0"/>
                  </a:moveTo>
                  <a:lnTo>
                    <a:pt x="72" y="3"/>
                  </a:lnTo>
                  <a:lnTo>
                    <a:pt x="86" y="11"/>
                  </a:lnTo>
                  <a:lnTo>
                    <a:pt x="96" y="21"/>
                  </a:lnTo>
                  <a:lnTo>
                    <a:pt x="101" y="36"/>
                  </a:lnTo>
                  <a:lnTo>
                    <a:pt x="104" y="54"/>
                  </a:lnTo>
                  <a:lnTo>
                    <a:pt x="104" y="60"/>
                  </a:lnTo>
                  <a:lnTo>
                    <a:pt x="23" y="60"/>
                  </a:lnTo>
                  <a:lnTo>
                    <a:pt x="23" y="69"/>
                  </a:lnTo>
                  <a:lnTo>
                    <a:pt x="24" y="85"/>
                  </a:lnTo>
                  <a:lnTo>
                    <a:pt x="28" y="99"/>
                  </a:lnTo>
                  <a:lnTo>
                    <a:pt x="34" y="111"/>
                  </a:lnTo>
                  <a:lnTo>
                    <a:pt x="44" y="122"/>
                  </a:lnTo>
                  <a:lnTo>
                    <a:pt x="57" y="128"/>
                  </a:lnTo>
                  <a:lnTo>
                    <a:pt x="72" y="130"/>
                  </a:lnTo>
                  <a:lnTo>
                    <a:pt x="86" y="129"/>
                  </a:lnTo>
                  <a:lnTo>
                    <a:pt x="100" y="127"/>
                  </a:lnTo>
                  <a:lnTo>
                    <a:pt x="100" y="144"/>
                  </a:lnTo>
                  <a:lnTo>
                    <a:pt x="84" y="147"/>
                  </a:lnTo>
                  <a:lnTo>
                    <a:pt x="68" y="148"/>
                  </a:lnTo>
                  <a:lnTo>
                    <a:pt x="49" y="146"/>
                  </a:lnTo>
                  <a:lnTo>
                    <a:pt x="33" y="141"/>
                  </a:lnTo>
                  <a:lnTo>
                    <a:pt x="20" y="132"/>
                  </a:lnTo>
                  <a:lnTo>
                    <a:pt x="11" y="120"/>
                  </a:lnTo>
                  <a:lnTo>
                    <a:pt x="5" y="105"/>
                  </a:lnTo>
                  <a:lnTo>
                    <a:pt x="1" y="88"/>
                  </a:lnTo>
                  <a:lnTo>
                    <a:pt x="0" y="69"/>
                  </a:lnTo>
                  <a:lnTo>
                    <a:pt x="1" y="54"/>
                  </a:lnTo>
                  <a:lnTo>
                    <a:pt x="4" y="40"/>
                  </a:lnTo>
                  <a:lnTo>
                    <a:pt x="9" y="27"/>
                  </a:lnTo>
                  <a:lnTo>
                    <a:pt x="15" y="16"/>
                  </a:lnTo>
                  <a:lnTo>
                    <a:pt x="25" y="8"/>
                  </a:lnTo>
                  <a:lnTo>
                    <a:pt x="38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8" name="Freeform 58"/>
            <p:cNvSpPr>
              <a:spLocks/>
            </p:cNvSpPr>
            <p:nvPr userDrawn="1"/>
          </p:nvSpPr>
          <p:spPr bwMode="auto">
            <a:xfrm>
              <a:off x="1617338" y="2553232"/>
              <a:ext cx="84138" cy="1174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5" y="2"/>
                </a:cxn>
                <a:cxn ang="0">
                  <a:pos x="87" y="8"/>
                </a:cxn>
                <a:cxn ang="0">
                  <a:pos x="98" y="17"/>
                </a:cxn>
                <a:cxn ang="0">
                  <a:pos x="103" y="30"/>
                </a:cxn>
                <a:cxn ang="0">
                  <a:pos x="105" y="46"/>
                </a:cxn>
                <a:cxn ang="0">
                  <a:pos x="82" y="46"/>
                </a:cxn>
                <a:cxn ang="0">
                  <a:pos x="81" y="35"/>
                </a:cxn>
                <a:cxn ang="0">
                  <a:pos x="76" y="26"/>
                </a:cxn>
                <a:cxn ang="0">
                  <a:pos x="68" y="20"/>
                </a:cxn>
                <a:cxn ang="0">
                  <a:pos x="57" y="17"/>
                </a:cxn>
                <a:cxn ang="0">
                  <a:pos x="46" y="20"/>
                </a:cxn>
                <a:cxn ang="0">
                  <a:pos x="37" y="25"/>
                </a:cxn>
                <a:cxn ang="0">
                  <a:pos x="30" y="34"/>
                </a:cxn>
                <a:cxn ang="0">
                  <a:pos x="26" y="44"/>
                </a:cxn>
                <a:cxn ang="0">
                  <a:pos x="24" y="55"/>
                </a:cxn>
                <a:cxn ang="0">
                  <a:pos x="23" y="67"/>
                </a:cxn>
                <a:cxn ang="0">
                  <a:pos x="24" y="83"/>
                </a:cxn>
                <a:cxn ang="0">
                  <a:pos x="29" y="99"/>
                </a:cxn>
                <a:cxn ang="0">
                  <a:pos x="35" y="113"/>
                </a:cxn>
                <a:cxn ang="0">
                  <a:pos x="47" y="122"/>
                </a:cxn>
                <a:cxn ang="0">
                  <a:pos x="62" y="128"/>
                </a:cxn>
                <a:cxn ang="0">
                  <a:pos x="80" y="130"/>
                </a:cxn>
                <a:cxn ang="0">
                  <a:pos x="91" y="130"/>
                </a:cxn>
                <a:cxn ang="0">
                  <a:pos x="101" y="128"/>
                </a:cxn>
                <a:cxn ang="0">
                  <a:pos x="101" y="144"/>
                </a:cxn>
                <a:cxn ang="0">
                  <a:pos x="87" y="147"/>
                </a:cxn>
                <a:cxn ang="0">
                  <a:pos x="72" y="148"/>
                </a:cxn>
                <a:cxn ang="0">
                  <a:pos x="51" y="146"/>
                </a:cxn>
                <a:cxn ang="0">
                  <a:pos x="32" y="138"/>
                </a:cxn>
                <a:cxn ang="0">
                  <a:pos x="18" y="127"/>
                </a:cxn>
                <a:cxn ang="0">
                  <a:pos x="7" y="111"/>
                </a:cxn>
                <a:cxn ang="0">
                  <a:pos x="2" y="92"/>
                </a:cxn>
                <a:cxn ang="0">
                  <a:pos x="0" y="71"/>
                </a:cxn>
                <a:cxn ang="0">
                  <a:pos x="1" y="53"/>
                </a:cxn>
                <a:cxn ang="0">
                  <a:pos x="5" y="35"/>
                </a:cxn>
                <a:cxn ang="0">
                  <a:pos x="13" y="21"/>
                </a:cxn>
                <a:cxn ang="0">
                  <a:pos x="24" y="11"/>
                </a:cxn>
                <a:cxn ang="0">
                  <a:pos x="39" y="3"/>
                </a:cxn>
                <a:cxn ang="0">
                  <a:pos x="58" y="0"/>
                </a:cxn>
              </a:cxnLst>
              <a:rect l="0" t="0" r="r" b="b"/>
              <a:pathLst>
                <a:path w="105" h="148">
                  <a:moveTo>
                    <a:pt x="58" y="0"/>
                  </a:moveTo>
                  <a:lnTo>
                    <a:pt x="75" y="2"/>
                  </a:lnTo>
                  <a:lnTo>
                    <a:pt x="87" y="8"/>
                  </a:lnTo>
                  <a:lnTo>
                    <a:pt x="98" y="17"/>
                  </a:lnTo>
                  <a:lnTo>
                    <a:pt x="103" y="30"/>
                  </a:lnTo>
                  <a:lnTo>
                    <a:pt x="105" y="46"/>
                  </a:lnTo>
                  <a:lnTo>
                    <a:pt x="82" y="46"/>
                  </a:lnTo>
                  <a:lnTo>
                    <a:pt x="81" y="35"/>
                  </a:lnTo>
                  <a:lnTo>
                    <a:pt x="76" y="26"/>
                  </a:lnTo>
                  <a:lnTo>
                    <a:pt x="68" y="20"/>
                  </a:lnTo>
                  <a:lnTo>
                    <a:pt x="57" y="17"/>
                  </a:lnTo>
                  <a:lnTo>
                    <a:pt x="46" y="20"/>
                  </a:lnTo>
                  <a:lnTo>
                    <a:pt x="37" y="25"/>
                  </a:lnTo>
                  <a:lnTo>
                    <a:pt x="30" y="34"/>
                  </a:lnTo>
                  <a:lnTo>
                    <a:pt x="26" y="44"/>
                  </a:lnTo>
                  <a:lnTo>
                    <a:pt x="24" y="55"/>
                  </a:lnTo>
                  <a:lnTo>
                    <a:pt x="23" y="67"/>
                  </a:lnTo>
                  <a:lnTo>
                    <a:pt x="24" y="83"/>
                  </a:lnTo>
                  <a:lnTo>
                    <a:pt x="29" y="99"/>
                  </a:lnTo>
                  <a:lnTo>
                    <a:pt x="35" y="113"/>
                  </a:lnTo>
                  <a:lnTo>
                    <a:pt x="47" y="122"/>
                  </a:lnTo>
                  <a:lnTo>
                    <a:pt x="62" y="128"/>
                  </a:lnTo>
                  <a:lnTo>
                    <a:pt x="80" y="130"/>
                  </a:lnTo>
                  <a:lnTo>
                    <a:pt x="91" y="130"/>
                  </a:lnTo>
                  <a:lnTo>
                    <a:pt x="101" y="128"/>
                  </a:lnTo>
                  <a:lnTo>
                    <a:pt x="101" y="144"/>
                  </a:lnTo>
                  <a:lnTo>
                    <a:pt x="87" y="147"/>
                  </a:lnTo>
                  <a:lnTo>
                    <a:pt x="72" y="148"/>
                  </a:lnTo>
                  <a:lnTo>
                    <a:pt x="51" y="146"/>
                  </a:lnTo>
                  <a:lnTo>
                    <a:pt x="32" y="138"/>
                  </a:lnTo>
                  <a:lnTo>
                    <a:pt x="18" y="127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1"/>
                  </a:lnTo>
                  <a:lnTo>
                    <a:pt x="1" y="53"/>
                  </a:lnTo>
                  <a:lnTo>
                    <a:pt x="5" y="35"/>
                  </a:lnTo>
                  <a:lnTo>
                    <a:pt x="13" y="21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9" name="Freeform 59"/>
            <p:cNvSpPr>
              <a:spLocks/>
            </p:cNvSpPr>
            <p:nvPr userDrawn="1"/>
          </p:nvSpPr>
          <p:spPr bwMode="auto">
            <a:xfrm>
              <a:off x="1723699" y="2505606"/>
              <a:ext cx="79375" cy="161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97"/>
                </a:cxn>
                <a:cxn ang="0">
                  <a:pos x="27" y="82"/>
                </a:cxn>
                <a:cxn ang="0">
                  <a:pos x="37" y="72"/>
                </a:cxn>
                <a:cxn ang="0">
                  <a:pos x="48" y="64"/>
                </a:cxn>
                <a:cxn ang="0">
                  <a:pos x="65" y="61"/>
                </a:cxn>
                <a:cxn ang="0">
                  <a:pos x="79" y="64"/>
                </a:cxn>
                <a:cxn ang="0">
                  <a:pos x="89" y="70"/>
                </a:cxn>
                <a:cxn ang="0">
                  <a:pos x="97" y="81"/>
                </a:cxn>
                <a:cxn ang="0">
                  <a:pos x="101" y="92"/>
                </a:cxn>
                <a:cxn ang="0">
                  <a:pos x="102" y="105"/>
                </a:cxn>
                <a:cxn ang="0">
                  <a:pos x="102" y="205"/>
                </a:cxn>
                <a:cxn ang="0">
                  <a:pos x="81" y="205"/>
                </a:cxn>
                <a:cxn ang="0">
                  <a:pos x="81" y="109"/>
                </a:cxn>
                <a:cxn ang="0">
                  <a:pos x="80" y="98"/>
                </a:cxn>
                <a:cxn ang="0">
                  <a:pos x="76" y="89"/>
                </a:cxn>
                <a:cxn ang="0">
                  <a:pos x="70" y="84"/>
                </a:cxn>
                <a:cxn ang="0">
                  <a:pos x="60" y="82"/>
                </a:cxn>
                <a:cxn ang="0">
                  <a:pos x="47" y="86"/>
                </a:cxn>
                <a:cxn ang="0">
                  <a:pos x="37" y="93"/>
                </a:cxn>
                <a:cxn ang="0">
                  <a:pos x="29" y="106"/>
                </a:cxn>
                <a:cxn ang="0">
                  <a:pos x="24" y="121"/>
                </a:cxn>
                <a:cxn ang="0">
                  <a:pos x="22" y="135"/>
                </a:cxn>
                <a:cxn ang="0">
                  <a:pos x="21" y="148"/>
                </a:cxn>
                <a:cxn ang="0">
                  <a:pos x="21" y="205"/>
                </a:cxn>
                <a:cxn ang="0">
                  <a:pos x="0" y="205"/>
                </a:cxn>
                <a:cxn ang="0">
                  <a:pos x="0" y="0"/>
                </a:cxn>
              </a:cxnLst>
              <a:rect l="0" t="0" r="r" b="b"/>
              <a:pathLst>
                <a:path w="102" h="205">
                  <a:moveTo>
                    <a:pt x="0" y="0"/>
                  </a:moveTo>
                  <a:lnTo>
                    <a:pt x="21" y="0"/>
                  </a:lnTo>
                  <a:lnTo>
                    <a:pt x="21" y="97"/>
                  </a:lnTo>
                  <a:lnTo>
                    <a:pt x="27" y="82"/>
                  </a:lnTo>
                  <a:lnTo>
                    <a:pt x="37" y="72"/>
                  </a:lnTo>
                  <a:lnTo>
                    <a:pt x="48" y="64"/>
                  </a:lnTo>
                  <a:lnTo>
                    <a:pt x="65" y="61"/>
                  </a:lnTo>
                  <a:lnTo>
                    <a:pt x="79" y="64"/>
                  </a:lnTo>
                  <a:lnTo>
                    <a:pt x="89" y="70"/>
                  </a:lnTo>
                  <a:lnTo>
                    <a:pt x="97" y="81"/>
                  </a:lnTo>
                  <a:lnTo>
                    <a:pt x="101" y="92"/>
                  </a:lnTo>
                  <a:lnTo>
                    <a:pt x="102" y="105"/>
                  </a:lnTo>
                  <a:lnTo>
                    <a:pt x="102" y="205"/>
                  </a:lnTo>
                  <a:lnTo>
                    <a:pt x="81" y="205"/>
                  </a:lnTo>
                  <a:lnTo>
                    <a:pt x="81" y="109"/>
                  </a:lnTo>
                  <a:lnTo>
                    <a:pt x="80" y="98"/>
                  </a:lnTo>
                  <a:lnTo>
                    <a:pt x="76" y="89"/>
                  </a:lnTo>
                  <a:lnTo>
                    <a:pt x="70" y="84"/>
                  </a:lnTo>
                  <a:lnTo>
                    <a:pt x="60" y="82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29" y="106"/>
                  </a:lnTo>
                  <a:lnTo>
                    <a:pt x="24" y="121"/>
                  </a:lnTo>
                  <a:lnTo>
                    <a:pt x="22" y="135"/>
                  </a:lnTo>
                  <a:lnTo>
                    <a:pt x="21" y="148"/>
                  </a:lnTo>
                  <a:lnTo>
                    <a:pt x="2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0" name="Freeform 60"/>
            <p:cNvSpPr>
              <a:spLocks/>
            </p:cNvSpPr>
            <p:nvPr userDrawn="1"/>
          </p:nvSpPr>
          <p:spPr bwMode="auto">
            <a:xfrm>
              <a:off x="1838000" y="2553232"/>
              <a:ext cx="80963" cy="1143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9" y="3"/>
                </a:cxn>
                <a:cxn ang="0">
                  <a:pos x="89" y="9"/>
                </a:cxn>
                <a:cxn ang="0">
                  <a:pos x="97" y="20"/>
                </a:cxn>
                <a:cxn ang="0">
                  <a:pos x="100" y="31"/>
                </a:cxn>
                <a:cxn ang="0">
                  <a:pos x="102" y="44"/>
                </a:cxn>
                <a:cxn ang="0">
                  <a:pos x="102" y="144"/>
                </a:cxn>
                <a:cxn ang="0">
                  <a:pos x="81" y="144"/>
                </a:cxn>
                <a:cxn ang="0">
                  <a:pos x="81" y="48"/>
                </a:cxn>
                <a:cxn ang="0">
                  <a:pos x="80" y="37"/>
                </a:cxn>
                <a:cxn ang="0">
                  <a:pos x="76" y="28"/>
                </a:cxn>
                <a:cxn ang="0">
                  <a:pos x="70" y="23"/>
                </a:cxn>
                <a:cxn ang="0">
                  <a:pos x="61" y="21"/>
                </a:cxn>
                <a:cxn ang="0">
                  <a:pos x="48" y="25"/>
                </a:cxn>
                <a:cxn ang="0">
                  <a:pos x="38" y="32"/>
                </a:cxn>
                <a:cxn ang="0">
                  <a:pos x="30" y="45"/>
                </a:cxn>
                <a:cxn ang="0">
                  <a:pos x="24" y="60"/>
                </a:cxn>
                <a:cxn ang="0">
                  <a:pos x="22" y="74"/>
                </a:cxn>
                <a:cxn ang="0">
                  <a:pos x="20" y="87"/>
                </a:cxn>
                <a:cxn ang="0">
                  <a:pos x="20" y="144"/>
                </a:cxn>
                <a:cxn ang="0">
                  <a:pos x="0" y="144"/>
                </a:cxn>
                <a:cxn ang="0">
                  <a:pos x="0" y="3"/>
                </a:cxn>
                <a:cxn ang="0">
                  <a:pos x="20" y="3"/>
                </a:cxn>
                <a:cxn ang="0">
                  <a:pos x="20" y="36"/>
                </a:cxn>
                <a:cxn ang="0">
                  <a:pos x="22" y="36"/>
                </a:cxn>
                <a:cxn ang="0">
                  <a:pos x="28" y="21"/>
                </a:cxn>
                <a:cxn ang="0">
                  <a:pos x="37" y="11"/>
                </a:cxn>
                <a:cxn ang="0">
                  <a:pos x="48" y="3"/>
                </a:cxn>
                <a:cxn ang="0">
                  <a:pos x="65" y="0"/>
                </a:cxn>
              </a:cxnLst>
              <a:rect l="0" t="0" r="r" b="b"/>
              <a:pathLst>
                <a:path w="102" h="144">
                  <a:moveTo>
                    <a:pt x="65" y="0"/>
                  </a:moveTo>
                  <a:lnTo>
                    <a:pt x="79" y="3"/>
                  </a:lnTo>
                  <a:lnTo>
                    <a:pt x="89" y="9"/>
                  </a:lnTo>
                  <a:lnTo>
                    <a:pt x="97" y="20"/>
                  </a:lnTo>
                  <a:lnTo>
                    <a:pt x="100" y="31"/>
                  </a:lnTo>
                  <a:lnTo>
                    <a:pt x="102" y="44"/>
                  </a:lnTo>
                  <a:lnTo>
                    <a:pt x="102" y="144"/>
                  </a:lnTo>
                  <a:lnTo>
                    <a:pt x="81" y="144"/>
                  </a:lnTo>
                  <a:lnTo>
                    <a:pt x="81" y="48"/>
                  </a:lnTo>
                  <a:lnTo>
                    <a:pt x="80" y="37"/>
                  </a:lnTo>
                  <a:lnTo>
                    <a:pt x="76" y="28"/>
                  </a:lnTo>
                  <a:lnTo>
                    <a:pt x="70" y="23"/>
                  </a:lnTo>
                  <a:lnTo>
                    <a:pt x="61" y="21"/>
                  </a:lnTo>
                  <a:lnTo>
                    <a:pt x="48" y="25"/>
                  </a:lnTo>
                  <a:lnTo>
                    <a:pt x="38" y="32"/>
                  </a:lnTo>
                  <a:lnTo>
                    <a:pt x="30" y="45"/>
                  </a:lnTo>
                  <a:lnTo>
                    <a:pt x="24" y="60"/>
                  </a:lnTo>
                  <a:lnTo>
                    <a:pt x="22" y="74"/>
                  </a:lnTo>
                  <a:lnTo>
                    <a:pt x="20" y="87"/>
                  </a:lnTo>
                  <a:lnTo>
                    <a:pt x="20" y="144"/>
                  </a:lnTo>
                  <a:lnTo>
                    <a:pt x="0" y="144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8" y="21"/>
                  </a:lnTo>
                  <a:lnTo>
                    <a:pt x="37" y="11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1" name="Freeform 61"/>
            <p:cNvSpPr>
              <a:spLocks noEditPoints="1"/>
            </p:cNvSpPr>
            <p:nvPr userDrawn="1"/>
          </p:nvSpPr>
          <p:spPr bwMode="auto">
            <a:xfrm>
              <a:off x="1945948" y="2553232"/>
              <a:ext cx="90488" cy="11747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44" y="20"/>
                </a:cxn>
                <a:cxn ang="0">
                  <a:pos x="35" y="27"/>
                </a:cxn>
                <a:cxn ang="0">
                  <a:pos x="29" y="37"/>
                </a:cxn>
                <a:cxn ang="0">
                  <a:pos x="25" y="49"/>
                </a:cxn>
                <a:cxn ang="0">
                  <a:pos x="23" y="62"/>
                </a:cxn>
                <a:cxn ang="0">
                  <a:pos x="23" y="86"/>
                </a:cxn>
                <a:cxn ang="0">
                  <a:pos x="25" y="99"/>
                </a:cxn>
                <a:cxn ang="0">
                  <a:pos x="29" y="110"/>
                </a:cxn>
                <a:cxn ang="0">
                  <a:pos x="35" y="120"/>
                </a:cxn>
                <a:cxn ang="0">
                  <a:pos x="44" y="128"/>
                </a:cxn>
                <a:cxn ang="0">
                  <a:pos x="57" y="130"/>
                </a:cxn>
                <a:cxn ang="0">
                  <a:pos x="70" y="128"/>
                </a:cxn>
                <a:cxn ang="0">
                  <a:pos x="79" y="122"/>
                </a:cxn>
                <a:cxn ang="0">
                  <a:pos x="85" y="111"/>
                </a:cxn>
                <a:cxn ang="0">
                  <a:pos x="89" y="99"/>
                </a:cxn>
                <a:cxn ang="0">
                  <a:pos x="91" y="87"/>
                </a:cxn>
                <a:cxn ang="0">
                  <a:pos x="91" y="62"/>
                </a:cxn>
                <a:cxn ang="0">
                  <a:pos x="89" y="49"/>
                </a:cxn>
                <a:cxn ang="0">
                  <a:pos x="85" y="37"/>
                </a:cxn>
                <a:cxn ang="0">
                  <a:pos x="79" y="27"/>
                </a:cxn>
                <a:cxn ang="0">
                  <a:pos x="70" y="20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88" y="8"/>
                </a:cxn>
                <a:cxn ang="0">
                  <a:pos x="98" y="17"/>
                </a:cxn>
                <a:cxn ang="0">
                  <a:pos x="105" y="30"/>
                </a:cxn>
                <a:cxn ang="0">
                  <a:pos x="110" y="43"/>
                </a:cxn>
                <a:cxn ang="0">
                  <a:pos x="113" y="58"/>
                </a:cxn>
                <a:cxn ang="0">
                  <a:pos x="114" y="74"/>
                </a:cxn>
                <a:cxn ang="0">
                  <a:pos x="113" y="91"/>
                </a:cxn>
                <a:cxn ang="0">
                  <a:pos x="110" y="106"/>
                </a:cxn>
                <a:cxn ang="0">
                  <a:pos x="105" y="119"/>
                </a:cxn>
                <a:cxn ang="0">
                  <a:pos x="98" y="132"/>
                </a:cxn>
                <a:cxn ang="0">
                  <a:pos x="88" y="141"/>
                </a:cxn>
                <a:cxn ang="0">
                  <a:pos x="74" y="146"/>
                </a:cxn>
                <a:cxn ang="0">
                  <a:pos x="57" y="148"/>
                </a:cxn>
                <a:cxn ang="0">
                  <a:pos x="41" y="146"/>
                </a:cxn>
                <a:cxn ang="0">
                  <a:pos x="27" y="141"/>
                </a:cxn>
                <a:cxn ang="0">
                  <a:pos x="16" y="132"/>
                </a:cxn>
                <a:cxn ang="0">
                  <a:pos x="9" y="119"/>
                </a:cxn>
                <a:cxn ang="0">
                  <a:pos x="4" y="106"/>
                </a:cxn>
                <a:cxn ang="0">
                  <a:pos x="1" y="91"/>
                </a:cxn>
                <a:cxn ang="0">
                  <a:pos x="0" y="74"/>
                </a:cxn>
                <a:cxn ang="0">
                  <a:pos x="1" y="58"/>
                </a:cxn>
                <a:cxn ang="0">
                  <a:pos x="4" y="43"/>
                </a:cxn>
                <a:cxn ang="0">
                  <a:pos x="9" y="30"/>
                </a:cxn>
                <a:cxn ang="0">
                  <a:pos x="16" y="17"/>
                </a:cxn>
                <a:cxn ang="0">
                  <a:pos x="27" y="8"/>
                </a:cxn>
                <a:cxn ang="0">
                  <a:pos x="41" y="3"/>
                </a:cxn>
                <a:cxn ang="0">
                  <a:pos x="57" y="0"/>
                </a:cxn>
              </a:cxnLst>
              <a:rect l="0" t="0" r="r" b="b"/>
              <a:pathLst>
                <a:path w="114" h="148">
                  <a:moveTo>
                    <a:pt x="57" y="17"/>
                  </a:moveTo>
                  <a:lnTo>
                    <a:pt x="44" y="20"/>
                  </a:lnTo>
                  <a:lnTo>
                    <a:pt x="35" y="27"/>
                  </a:lnTo>
                  <a:lnTo>
                    <a:pt x="29" y="37"/>
                  </a:lnTo>
                  <a:lnTo>
                    <a:pt x="25" y="49"/>
                  </a:lnTo>
                  <a:lnTo>
                    <a:pt x="23" y="62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10"/>
                  </a:lnTo>
                  <a:lnTo>
                    <a:pt x="35" y="120"/>
                  </a:lnTo>
                  <a:lnTo>
                    <a:pt x="44" y="128"/>
                  </a:lnTo>
                  <a:lnTo>
                    <a:pt x="57" y="130"/>
                  </a:lnTo>
                  <a:lnTo>
                    <a:pt x="70" y="128"/>
                  </a:lnTo>
                  <a:lnTo>
                    <a:pt x="79" y="122"/>
                  </a:lnTo>
                  <a:lnTo>
                    <a:pt x="85" y="111"/>
                  </a:lnTo>
                  <a:lnTo>
                    <a:pt x="89" y="99"/>
                  </a:lnTo>
                  <a:lnTo>
                    <a:pt x="91" y="87"/>
                  </a:lnTo>
                  <a:lnTo>
                    <a:pt x="91" y="62"/>
                  </a:lnTo>
                  <a:lnTo>
                    <a:pt x="89" y="49"/>
                  </a:lnTo>
                  <a:lnTo>
                    <a:pt x="85" y="37"/>
                  </a:lnTo>
                  <a:lnTo>
                    <a:pt x="79" y="27"/>
                  </a:lnTo>
                  <a:lnTo>
                    <a:pt x="70" y="20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74" y="3"/>
                  </a:lnTo>
                  <a:lnTo>
                    <a:pt x="88" y="8"/>
                  </a:lnTo>
                  <a:lnTo>
                    <a:pt x="98" y="17"/>
                  </a:lnTo>
                  <a:lnTo>
                    <a:pt x="105" y="30"/>
                  </a:lnTo>
                  <a:lnTo>
                    <a:pt x="110" y="43"/>
                  </a:lnTo>
                  <a:lnTo>
                    <a:pt x="113" y="58"/>
                  </a:lnTo>
                  <a:lnTo>
                    <a:pt x="114" y="74"/>
                  </a:lnTo>
                  <a:lnTo>
                    <a:pt x="113" y="91"/>
                  </a:lnTo>
                  <a:lnTo>
                    <a:pt x="110" y="106"/>
                  </a:lnTo>
                  <a:lnTo>
                    <a:pt x="105" y="119"/>
                  </a:lnTo>
                  <a:lnTo>
                    <a:pt x="98" y="132"/>
                  </a:lnTo>
                  <a:lnTo>
                    <a:pt x="88" y="141"/>
                  </a:lnTo>
                  <a:lnTo>
                    <a:pt x="74" y="146"/>
                  </a:lnTo>
                  <a:lnTo>
                    <a:pt x="57" y="148"/>
                  </a:lnTo>
                  <a:lnTo>
                    <a:pt x="41" y="146"/>
                  </a:lnTo>
                  <a:lnTo>
                    <a:pt x="27" y="141"/>
                  </a:lnTo>
                  <a:lnTo>
                    <a:pt x="16" y="132"/>
                  </a:lnTo>
                  <a:lnTo>
                    <a:pt x="9" y="119"/>
                  </a:lnTo>
                  <a:lnTo>
                    <a:pt x="4" y="106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1" y="58"/>
                  </a:lnTo>
                  <a:lnTo>
                    <a:pt x="4" y="43"/>
                  </a:lnTo>
                  <a:lnTo>
                    <a:pt x="9" y="30"/>
                  </a:lnTo>
                  <a:lnTo>
                    <a:pt x="16" y="17"/>
                  </a:lnTo>
                  <a:lnTo>
                    <a:pt x="27" y="8"/>
                  </a:lnTo>
                  <a:lnTo>
                    <a:pt x="41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2" name="Rectangle 62"/>
            <p:cNvSpPr>
              <a:spLocks noChangeArrowheads="1"/>
            </p:cNvSpPr>
            <p:nvPr userDrawn="1"/>
          </p:nvSpPr>
          <p:spPr bwMode="auto">
            <a:xfrm>
              <a:off x="2066599" y="2505606"/>
              <a:ext cx="15875" cy="161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3" name="Freeform 63"/>
            <p:cNvSpPr>
              <a:spLocks noEditPoints="1"/>
            </p:cNvSpPr>
            <p:nvPr userDrawn="1"/>
          </p:nvSpPr>
          <p:spPr bwMode="auto">
            <a:xfrm>
              <a:off x="2109460" y="2553232"/>
              <a:ext cx="92075" cy="11747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44" y="20"/>
                </a:cxn>
                <a:cxn ang="0">
                  <a:pos x="36" y="27"/>
                </a:cxn>
                <a:cxn ang="0">
                  <a:pos x="29" y="37"/>
                </a:cxn>
                <a:cxn ang="0">
                  <a:pos x="25" y="49"/>
                </a:cxn>
                <a:cxn ang="0">
                  <a:pos x="23" y="62"/>
                </a:cxn>
                <a:cxn ang="0">
                  <a:pos x="23" y="86"/>
                </a:cxn>
                <a:cxn ang="0">
                  <a:pos x="25" y="99"/>
                </a:cxn>
                <a:cxn ang="0">
                  <a:pos x="29" y="11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57" y="130"/>
                </a:cxn>
                <a:cxn ang="0">
                  <a:pos x="70" y="128"/>
                </a:cxn>
                <a:cxn ang="0">
                  <a:pos x="80" y="122"/>
                </a:cxn>
                <a:cxn ang="0">
                  <a:pos x="86" y="111"/>
                </a:cxn>
                <a:cxn ang="0">
                  <a:pos x="90" y="99"/>
                </a:cxn>
                <a:cxn ang="0">
                  <a:pos x="93" y="87"/>
                </a:cxn>
                <a:cxn ang="0">
                  <a:pos x="93" y="62"/>
                </a:cxn>
                <a:cxn ang="0">
                  <a:pos x="90" y="49"/>
                </a:cxn>
                <a:cxn ang="0">
                  <a:pos x="86" y="37"/>
                </a:cxn>
                <a:cxn ang="0">
                  <a:pos x="79" y="27"/>
                </a:cxn>
                <a:cxn ang="0">
                  <a:pos x="70" y="20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75" y="3"/>
                </a:cxn>
                <a:cxn ang="0">
                  <a:pos x="88" y="8"/>
                </a:cxn>
                <a:cxn ang="0">
                  <a:pos x="99" y="17"/>
                </a:cxn>
                <a:cxn ang="0">
                  <a:pos x="107" y="30"/>
                </a:cxn>
                <a:cxn ang="0">
                  <a:pos x="112" y="43"/>
                </a:cxn>
                <a:cxn ang="0">
                  <a:pos x="114" y="58"/>
                </a:cxn>
                <a:cxn ang="0">
                  <a:pos x="116" y="74"/>
                </a:cxn>
                <a:cxn ang="0">
                  <a:pos x="114" y="91"/>
                </a:cxn>
                <a:cxn ang="0">
                  <a:pos x="112" y="106"/>
                </a:cxn>
                <a:cxn ang="0">
                  <a:pos x="107" y="119"/>
                </a:cxn>
                <a:cxn ang="0">
                  <a:pos x="99" y="132"/>
                </a:cxn>
                <a:cxn ang="0">
                  <a:pos x="88" y="141"/>
                </a:cxn>
                <a:cxn ang="0">
                  <a:pos x="75" y="146"/>
                </a:cxn>
                <a:cxn ang="0">
                  <a:pos x="57" y="148"/>
                </a:cxn>
                <a:cxn ang="0">
                  <a:pos x="41" y="146"/>
                </a:cxn>
                <a:cxn ang="0">
                  <a:pos x="27" y="141"/>
                </a:cxn>
                <a:cxn ang="0">
                  <a:pos x="16" y="132"/>
                </a:cxn>
                <a:cxn ang="0">
                  <a:pos x="9" y="119"/>
                </a:cxn>
                <a:cxn ang="0">
                  <a:pos x="4" y="106"/>
                </a:cxn>
                <a:cxn ang="0">
                  <a:pos x="1" y="91"/>
                </a:cxn>
                <a:cxn ang="0">
                  <a:pos x="0" y="74"/>
                </a:cxn>
                <a:cxn ang="0">
                  <a:pos x="1" y="58"/>
                </a:cxn>
                <a:cxn ang="0">
                  <a:pos x="4" y="43"/>
                </a:cxn>
                <a:cxn ang="0">
                  <a:pos x="9" y="30"/>
                </a:cxn>
                <a:cxn ang="0">
                  <a:pos x="16" y="17"/>
                </a:cxn>
                <a:cxn ang="0">
                  <a:pos x="27" y="8"/>
                </a:cxn>
                <a:cxn ang="0">
                  <a:pos x="41" y="3"/>
                </a:cxn>
                <a:cxn ang="0">
                  <a:pos x="57" y="0"/>
                </a:cxn>
              </a:cxnLst>
              <a:rect l="0" t="0" r="r" b="b"/>
              <a:pathLst>
                <a:path w="116" h="148">
                  <a:moveTo>
                    <a:pt x="57" y="17"/>
                  </a:moveTo>
                  <a:lnTo>
                    <a:pt x="44" y="20"/>
                  </a:lnTo>
                  <a:lnTo>
                    <a:pt x="36" y="27"/>
                  </a:lnTo>
                  <a:lnTo>
                    <a:pt x="29" y="37"/>
                  </a:lnTo>
                  <a:lnTo>
                    <a:pt x="25" y="49"/>
                  </a:lnTo>
                  <a:lnTo>
                    <a:pt x="23" y="62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10"/>
                  </a:lnTo>
                  <a:lnTo>
                    <a:pt x="36" y="120"/>
                  </a:lnTo>
                  <a:lnTo>
                    <a:pt x="44" y="128"/>
                  </a:lnTo>
                  <a:lnTo>
                    <a:pt x="57" y="130"/>
                  </a:lnTo>
                  <a:lnTo>
                    <a:pt x="70" y="128"/>
                  </a:lnTo>
                  <a:lnTo>
                    <a:pt x="80" y="122"/>
                  </a:lnTo>
                  <a:lnTo>
                    <a:pt x="86" y="111"/>
                  </a:lnTo>
                  <a:lnTo>
                    <a:pt x="90" y="99"/>
                  </a:lnTo>
                  <a:lnTo>
                    <a:pt x="93" y="87"/>
                  </a:lnTo>
                  <a:lnTo>
                    <a:pt x="93" y="62"/>
                  </a:lnTo>
                  <a:lnTo>
                    <a:pt x="90" y="49"/>
                  </a:lnTo>
                  <a:lnTo>
                    <a:pt x="86" y="37"/>
                  </a:lnTo>
                  <a:lnTo>
                    <a:pt x="79" y="27"/>
                  </a:lnTo>
                  <a:lnTo>
                    <a:pt x="70" y="20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75" y="3"/>
                  </a:lnTo>
                  <a:lnTo>
                    <a:pt x="88" y="8"/>
                  </a:lnTo>
                  <a:lnTo>
                    <a:pt x="99" y="17"/>
                  </a:lnTo>
                  <a:lnTo>
                    <a:pt x="107" y="30"/>
                  </a:lnTo>
                  <a:lnTo>
                    <a:pt x="112" y="43"/>
                  </a:lnTo>
                  <a:lnTo>
                    <a:pt x="114" y="58"/>
                  </a:lnTo>
                  <a:lnTo>
                    <a:pt x="116" y="74"/>
                  </a:lnTo>
                  <a:lnTo>
                    <a:pt x="114" y="91"/>
                  </a:lnTo>
                  <a:lnTo>
                    <a:pt x="112" y="106"/>
                  </a:lnTo>
                  <a:lnTo>
                    <a:pt x="107" y="119"/>
                  </a:lnTo>
                  <a:lnTo>
                    <a:pt x="99" y="132"/>
                  </a:lnTo>
                  <a:lnTo>
                    <a:pt x="88" y="141"/>
                  </a:lnTo>
                  <a:lnTo>
                    <a:pt x="75" y="146"/>
                  </a:lnTo>
                  <a:lnTo>
                    <a:pt x="57" y="148"/>
                  </a:lnTo>
                  <a:lnTo>
                    <a:pt x="41" y="146"/>
                  </a:lnTo>
                  <a:lnTo>
                    <a:pt x="27" y="141"/>
                  </a:lnTo>
                  <a:lnTo>
                    <a:pt x="16" y="132"/>
                  </a:lnTo>
                  <a:lnTo>
                    <a:pt x="9" y="119"/>
                  </a:lnTo>
                  <a:lnTo>
                    <a:pt x="4" y="106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1" y="58"/>
                  </a:lnTo>
                  <a:lnTo>
                    <a:pt x="4" y="43"/>
                  </a:lnTo>
                  <a:lnTo>
                    <a:pt x="9" y="30"/>
                  </a:lnTo>
                  <a:lnTo>
                    <a:pt x="16" y="17"/>
                  </a:lnTo>
                  <a:lnTo>
                    <a:pt x="27" y="8"/>
                  </a:lnTo>
                  <a:lnTo>
                    <a:pt x="41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4" name="Freeform 64"/>
            <p:cNvSpPr>
              <a:spLocks noEditPoints="1"/>
            </p:cNvSpPr>
            <p:nvPr userDrawn="1"/>
          </p:nvSpPr>
          <p:spPr bwMode="auto">
            <a:xfrm>
              <a:off x="2220587" y="2553232"/>
              <a:ext cx="84138" cy="163513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30" y="34"/>
                </a:cxn>
                <a:cxn ang="0">
                  <a:pos x="24" y="55"/>
                </a:cxn>
                <a:cxn ang="0">
                  <a:pos x="23" y="86"/>
                </a:cxn>
                <a:cxn ang="0">
                  <a:pos x="28" y="109"/>
                </a:cxn>
                <a:cxn ang="0">
                  <a:pos x="40" y="125"/>
                </a:cxn>
                <a:cxn ang="0">
                  <a:pos x="62" y="125"/>
                </a:cxn>
                <a:cxn ang="0">
                  <a:pos x="77" y="108"/>
                </a:cxn>
                <a:cxn ang="0">
                  <a:pos x="84" y="83"/>
                </a:cxn>
                <a:cxn ang="0">
                  <a:pos x="82" y="49"/>
                </a:cxn>
                <a:cxn ang="0">
                  <a:pos x="72" y="27"/>
                </a:cxn>
                <a:cxn ang="0">
                  <a:pos x="52" y="17"/>
                </a:cxn>
                <a:cxn ang="0">
                  <a:pos x="59" y="2"/>
                </a:cxn>
                <a:cxn ang="0">
                  <a:pos x="80" y="14"/>
                </a:cxn>
                <a:cxn ang="0">
                  <a:pos x="85" y="3"/>
                </a:cxn>
                <a:cxn ang="0">
                  <a:pos x="105" y="144"/>
                </a:cxn>
                <a:cxn ang="0">
                  <a:pos x="99" y="179"/>
                </a:cxn>
                <a:cxn ang="0">
                  <a:pos x="78" y="199"/>
                </a:cxn>
                <a:cxn ang="0">
                  <a:pos x="45" y="207"/>
                </a:cxn>
                <a:cxn ang="0">
                  <a:pos x="7" y="202"/>
                </a:cxn>
                <a:cxn ang="0">
                  <a:pos x="25" y="188"/>
                </a:cxn>
                <a:cxn ang="0">
                  <a:pos x="59" y="187"/>
                </a:cxn>
                <a:cxn ang="0">
                  <a:pos x="80" y="172"/>
                </a:cxn>
                <a:cxn ang="0">
                  <a:pos x="85" y="143"/>
                </a:cxn>
                <a:cxn ang="0">
                  <a:pos x="76" y="132"/>
                </a:cxn>
                <a:cxn ang="0">
                  <a:pos x="47" y="144"/>
                </a:cxn>
                <a:cxn ang="0">
                  <a:pos x="21" y="136"/>
                </a:cxn>
                <a:cxn ang="0">
                  <a:pos x="6" y="115"/>
                </a:cxn>
                <a:cxn ang="0">
                  <a:pos x="0" y="88"/>
                </a:cxn>
                <a:cxn ang="0">
                  <a:pos x="2" y="46"/>
                </a:cxn>
                <a:cxn ang="0">
                  <a:pos x="12" y="20"/>
                </a:cxn>
                <a:cxn ang="0">
                  <a:pos x="33" y="3"/>
                </a:cxn>
              </a:cxnLst>
              <a:rect l="0" t="0" r="r" b="b"/>
              <a:pathLst>
                <a:path w="105" h="207">
                  <a:moveTo>
                    <a:pt x="52" y="17"/>
                  </a:moveTo>
                  <a:lnTo>
                    <a:pt x="42" y="20"/>
                  </a:lnTo>
                  <a:lnTo>
                    <a:pt x="35" y="25"/>
                  </a:lnTo>
                  <a:lnTo>
                    <a:pt x="30" y="34"/>
                  </a:lnTo>
                  <a:lnTo>
                    <a:pt x="26" y="45"/>
                  </a:lnTo>
                  <a:lnTo>
                    <a:pt x="24" y="55"/>
                  </a:lnTo>
                  <a:lnTo>
                    <a:pt x="23" y="67"/>
                  </a:lnTo>
                  <a:lnTo>
                    <a:pt x="23" y="86"/>
                  </a:lnTo>
                  <a:lnTo>
                    <a:pt x="24" y="97"/>
                  </a:lnTo>
                  <a:lnTo>
                    <a:pt x="28" y="109"/>
                  </a:lnTo>
                  <a:lnTo>
                    <a:pt x="33" y="118"/>
                  </a:lnTo>
                  <a:lnTo>
                    <a:pt x="40" y="125"/>
                  </a:lnTo>
                  <a:lnTo>
                    <a:pt x="51" y="128"/>
                  </a:lnTo>
                  <a:lnTo>
                    <a:pt x="62" y="125"/>
                  </a:lnTo>
                  <a:lnTo>
                    <a:pt x="71" y="118"/>
                  </a:lnTo>
                  <a:lnTo>
                    <a:pt x="77" y="108"/>
                  </a:lnTo>
                  <a:lnTo>
                    <a:pt x="82" y="96"/>
                  </a:lnTo>
                  <a:lnTo>
                    <a:pt x="84" y="83"/>
                  </a:lnTo>
                  <a:lnTo>
                    <a:pt x="85" y="72"/>
                  </a:lnTo>
                  <a:lnTo>
                    <a:pt x="82" y="49"/>
                  </a:lnTo>
                  <a:lnTo>
                    <a:pt x="78" y="36"/>
                  </a:lnTo>
                  <a:lnTo>
                    <a:pt x="72" y="27"/>
                  </a:lnTo>
                  <a:lnTo>
                    <a:pt x="63" y="20"/>
                  </a:lnTo>
                  <a:lnTo>
                    <a:pt x="52" y="17"/>
                  </a:lnTo>
                  <a:close/>
                  <a:moveTo>
                    <a:pt x="48" y="0"/>
                  </a:moveTo>
                  <a:lnTo>
                    <a:pt x="59" y="2"/>
                  </a:lnTo>
                  <a:lnTo>
                    <a:pt x="71" y="7"/>
                  </a:lnTo>
                  <a:lnTo>
                    <a:pt x="80" y="14"/>
                  </a:lnTo>
                  <a:lnTo>
                    <a:pt x="85" y="26"/>
                  </a:lnTo>
                  <a:lnTo>
                    <a:pt x="85" y="3"/>
                  </a:lnTo>
                  <a:lnTo>
                    <a:pt x="105" y="3"/>
                  </a:lnTo>
                  <a:lnTo>
                    <a:pt x="105" y="144"/>
                  </a:lnTo>
                  <a:lnTo>
                    <a:pt x="104" y="164"/>
                  </a:lnTo>
                  <a:lnTo>
                    <a:pt x="99" y="179"/>
                  </a:lnTo>
                  <a:lnTo>
                    <a:pt x="91" y="192"/>
                  </a:lnTo>
                  <a:lnTo>
                    <a:pt x="78" y="199"/>
                  </a:lnTo>
                  <a:lnTo>
                    <a:pt x="64" y="206"/>
                  </a:lnTo>
                  <a:lnTo>
                    <a:pt x="45" y="207"/>
                  </a:lnTo>
                  <a:lnTo>
                    <a:pt x="26" y="206"/>
                  </a:lnTo>
                  <a:lnTo>
                    <a:pt x="7" y="202"/>
                  </a:lnTo>
                  <a:lnTo>
                    <a:pt x="7" y="181"/>
                  </a:lnTo>
                  <a:lnTo>
                    <a:pt x="25" y="188"/>
                  </a:lnTo>
                  <a:lnTo>
                    <a:pt x="42" y="189"/>
                  </a:lnTo>
                  <a:lnTo>
                    <a:pt x="59" y="187"/>
                  </a:lnTo>
                  <a:lnTo>
                    <a:pt x="71" y="181"/>
                  </a:lnTo>
                  <a:lnTo>
                    <a:pt x="80" y="172"/>
                  </a:lnTo>
                  <a:lnTo>
                    <a:pt x="84" y="160"/>
                  </a:lnTo>
                  <a:lnTo>
                    <a:pt x="85" y="143"/>
                  </a:lnTo>
                  <a:lnTo>
                    <a:pt x="85" y="118"/>
                  </a:lnTo>
                  <a:lnTo>
                    <a:pt x="76" y="132"/>
                  </a:lnTo>
                  <a:lnTo>
                    <a:pt x="63" y="141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21" y="136"/>
                  </a:lnTo>
                  <a:lnTo>
                    <a:pt x="12" y="127"/>
                  </a:lnTo>
                  <a:lnTo>
                    <a:pt x="6" y="115"/>
                  </a:lnTo>
                  <a:lnTo>
                    <a:pt x="2" y="102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6" y="32"/>
                  </a:lnTo>
                  <a:lnTo>
                    <a:pt x="12" y="20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5" name="Freeform 65"/>
            <p:cNvSpPr>
              <a:spLocks/>
            </p:cNvSpPr>
            <p:nvPr userDrawn="1"/>
          </p:nvSpPr>
          <p:spPr bwMode="auto">
            <a:xfrm>
              <a:off x="2322186" y="2556407"/>
              <a:ext cx="96838" cy="157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63" y="111"/>
                </a:cxn>
                <a:cxn ang="0">
                  <a:pos x="101" y="0"/>
                </a:cxn>
                <a:cxn ang="0">
                  <a:pos x="123" y="0"/>
                </a:cxn>
                <a:cxn ang="0">
                  <a:pos x="54" y="199"/>
                </a:cxn>
                <a:cxn ang="0">
                  <a:pos x="34" y="199"/>
                </a:cxn>
                <a:cxn ang="0">
                  <a:pos x="54" y="141"/>
                </a:cxn>
                <a:cxn ang="0">
                  <a:pos x="0" y="0"/>
                </a:cxn>
              </a:cxnLst>
              <a:rect l="0" t="0" r="r" b="b"/>
              <a:pathLst>
                <a:path w="123" h="199">
                  <a:moveTo>
                    <a:pt x="0" y="0"/>
                  </a:moveTo>
                  <a:lnTo>
                    <a:pt x="21" y="0"/>
                  </a:lnTo>
                  <a:lnTo>
                    <a:pt x="63" y="111"/>
                  </a:lnTo>
                  <a:lnTo>
                    <a:pt x="101" y="0"/>
                  </a:lnTo>
                  <a:lnTo>
                    <a:pt x="123" y="0"/>
                  </a:lnTo>
                  <a:lnTo>
                    <a:pt x="54" y="199"/>
                  </a:lnTo>
                  <a:lnTo>
                    <a:pt x="34" y="199"/>
                  </a:lnTo>
                  <a:lnTo>
                    <a:pt x="54" y="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6" name="Rectangle 66"/>
            <p:cNvSpPr>
              <a:spLocks noChangeArrowheads="1"/>
            </p:cNvSpPr>
            <p:nvPr userDrawn="1"/>
          </p:nvSpPr>
          <p:spPr bwMode="auto">
            <a:xfrm>
              <a:off x="2507924" y="2494490"/>
              <a:ext cx="7938" cy="227014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7" name="Freeform 67"/>
            <p:cNvSpPr>
              <a:spLocks noEditPoints="1"/>
            </p:cNvSpPr>
            <p:nvPr userDrawn="1"/>
          </p:nvSpPr>
          <p:spPr bwMode="auto">
            <a:xfrm>
              <a:off x="2612697" y="2553228"/>
              <a:ext cx="92075" cy="11747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44" y="20"/>
                </a:cxn>
                <a:cxn ang="0">
                  <a:pos x="35" y="27"/>
                </a:cxn>
                <a:cxn ang="0">
                  <a:pos x="29" y="37"/>
                </a:cxn>
                <a:cxn ang="0">
                  <a:pos x="25" y="49"/>
                </a:cxn>
                <a:cxn ang="0">
                  <a:pos x="22" y="62"/>
                </a:cxn>
                <a:cxn ang="0">
                  <a:pos x="22" y="86"/>
                </a:cxn>
                <a:cxn ang="0">
                  <a:pos x="25" y="99"/>
                </a:cxn>
                <a:cxn ang="0">
                  <a:pos x="29" y="110"/>
                </a:cxn>
                <a:cxn ang="0">
                  <a:pos x="35" y="120"/>
                </a:cxn>
                <a:cxn ang="0">
                  <a:pos x="44" y="128"/>
                </a:cxn>
                <a:cxn ang="0">
                  <a:pos x="57" y="130"/>
                </a:cxn>
                <a:cxn ang="0">
                  <a:pos x="69" y="128"/>
                </a:cxn>
                <a:cxn ang="0">
                  <a:pos x="78" y="122"/>
                </a:cxn>
                <a:cxn ang="0">
                  <a:pos x="85" y="111"/>
                </a:cxn>
                <a:cxn ang="0">
                  <a:pos x="89" y="99"/>
                </a:cxn>
                <a:cxn ang="0">
                  <a:pos x="91" y="87"/>
                </a:cxn>
                <a:cxn ang="0">
                  <a:pos x="91" y="62"/>
                </a:cxn>
                <a:cxn ang="0">
                  <a:pos x="89" y="49"/>
                </a:cxn>
                <a:cxn ang="0">
                  <a:pos x="85" y="37"/>
                </a:cxn>
                <a:cxn ang="0">
                  <a:pos x="78" y="27"/>
                </a:cxn>
                <a:cxn ang="0">
                  <a:pos x="69" y="20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73" y="3"/>
                </a:cxn>
                <a:cxn ang="0">
                  <a:pos x="87" y="8"/>
                </a:cxn>
                <a:cxn ang="0">
                  <a:pos x="97" y="17"/>
                </a:cxn>
                <a:cxn ang="0">
                  <a:pos x="106" y="30"/>
                </a:cxn>
                <a:cxn ang="0">
                  <a:pos x="111" y="43"/>
                </a:cxn>
                <a:cxn ang="0">
                  <a:pos x="114" y="58"/>
                </a:cxn>
                <a:cxn ang="0">
                  <a:pos x="115" y="74"/>
                </a:cxn>
                <a:cxn ang="0">
                  <a:pos x="114" y="91"/>
                </a:cxn>
                <a:cxn ang="0">
                  <a:pos x="111" y="106"/>
                </a:cxn>
                <a:cxn ang="0">
                  <a:pos x="106" y="119"/>
                </a:cxn>
                <a:cxn ang="0">
                  <a:pos x="97" y="132"/>
                </a:cxn>
                <a:cxn ang="0">
                  <a:pos x="87" y="141"/>
                </a:cxn>
                <a:cxn ang="0">
                  <a:pos x="73" y="146"/>
                </a:cxn>
                <a:cxn ang="0">
                  <a:pos x="57" y="148"/>
                </a:cxn>
                <a:cxn ang="0">
                  <a:pos x="40" y="146"/>
                </a:cxn>
                <a:cxn ang="0">
                  <a:pos x="26" y="141"/>
                </a:cxn>
                <a:cxn ang="0">
                  <a:pos x="16" y="132"/>
                </a:cxn>
                <a:cxn ang="0">
                  <a:pos x="8" y="119"/>
                </a:cxn>
                <a:cxn ang="0">
                  <a:pos x="3" y="106"/>
                </a:cxn>
                <a:cxn ang="0">
                  <a:pos x="1" y="91"/>
                </a:cxn>
                <a:cxn ang="0">
                  <a:pos x="0" y="74"/>
                </a:cxn>
                <a:cxn ang="0">
                  <a:pos x="1" y="58"/>
                </a:cxn>
                <a:cxn ang="0">
                  <a:pos x="3" y="43"/>
                </a:cxn>
                <a:cxn ang="0">
                  <a:pos x="8" y="30"/>
                </a:cxn>
                <a:cxn ang="0">
                  <a:pos x="16" y="17"/>
                </a:cxn>
                <a:cxn ang="0">
                  <a:pos x="26" y="8"/>
                </a:cxn>
                <a:cxn ang="0">
                  <a:pos x="40" y="3"/>
                </a:cxn>
                <a:cxn ang="0">
                  <a:pos x="57" y="0"/>
                </a:cxn>
              </a:cxnLst>
              <a:rect l="0" t="0" r="r" b="b"/>
              <a:pathLst>
                <a:path w="115" h="148">
                  <a:moveTo>
                    <a:pt x="57" y="17"/>
                  </a:moveTo>
                  <a:lnTo>
                    <a:pt x="44" y="20"/>
                  </a:lnTo>
                  <a:lnTo>
                    <a:pt x="35" y="27"/>
                  </a:lnTo>
                  <a:lnTo>
                    <a:pt x="29" y="37"/>
                  </a:lnTo>
                  <a:lnTo>
                    <a:pt x="25" y="49"/>
                  </a:lnTo>
                  <a:lnTo>
                    <a:pt x="22" y="62"/>
                  </a:lnTo>
                  <a:lnTo>
                    <a:pt x="22" y="86"/>
                  </a:lnTo>
                  <a:lnTo>
                    <a:pt x="25" y="99"/>
                  </a:lnTo>
                  <a:lnTo>
                    <a:pt x="29" y="110"/>
                  </a:lnTo>
                  <a:lnTo>
                    <a:pt x="35" y="120"/>
                  </a:lnTo>
                  <a:lnTo>
                    <a:pt x="44" y="128"/>
                  </a:lnTo>
                  <a:lnTo>
                    <a:pt x="57" y="130"/>
                  </a:lnTo>
                  <a:lnTo>
                    <a:pt x="69" y="128"/>
                  </a:lnTo>
                  <a:lnTo>
                    <a:pt x="78" y="122"/>
                  </a:lnTo>
                  <a:lnTo>
                    <a:pt x="85" y="111"/>
                  </a:lnTo>
                  <a:lnTo>
                    <a:pt x="89" y="99"/>
                  </a:lnTo>
                  <a:lnTo>
                    <a:pt x="91" y="87"/>
                  </a:lnTo>
                  <a:lnTo>
                    <a:pt x="91" y="62"/>
                  </a:lnTo>
                  <a:lnTo>
                    <a:pt x="89" y="49"/>
                  </a:lnTo>
                  <a:lnTo>
                    <a:pt x="85" y="37"/>
                  </a:lnTo>
                  <a:lnTo>
                    <a:pt x="78" y="27"/>
                  </a:lnTo>
                  <a:lnTo>
                    <a:pt x="69" y="20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73" y="3"/>
                  </a:lnTo>
                  <a:lnTo>
                    <a:pt x="87" y="8"/>
                  </a:lnTo>
                  <a:lnTo>
                    <a:pt x="97" y="17"/>
                  </a:lnTo>
                  <a:lnTo>
                    <a:pt x="106" y="30"/>
                  </a:lnTo>
                  <a:lnTo>
                    <a:pt x="111" y="43"/>
                  </a:lnTo>
                  <a:lnTo>
                    <a:pt x="114" y="58"/>
                  </a:lnTo>
                  <a:lnTo>
                    <a:pt x="115" y="74"/>
                  </a:lnTo>
                  <a:lnTo>
                    <a:pt x="114" y="91"/>
                  </a:lnTo>
                  <a:lnTo>
                    <a:pt x="111" y="106"/>
                  </a:lnTo>
                  <a:lnTo>
                    <a:pt x="106" y="119"/>
                  </a:lnTo>
                  <a:lnTo>
                    <a:pt x="97" y="132"/>
                  </a:lnTo>
                  <a:lnTo>
                    <a:pt x="87" y="141"/>
                  </a:lnTo>
                  <a:lnTo>
                    <a:pt x="73" y="146"/>
                  </a:lnTo>
                  <a:lnTo>
                    <a:pt x="57" y="148"/>
                  </a:lnTo>
                  <a:lnTo>
                    <a:pt x="40" y="146"/>
                  </a:lnTo>
                  <a:lnTo>
                    <a:pt x="26" y="141"/>
                  </a:lnTo>
                  <a:lnTo>
                    <a:pt x="16" y="132"/>
                  </a:lnTo>
                  <a:lnTo>
                    <a:pt x="8" y="119"/>
                  </a:lnTo>
                  <a:lnTo>
                    <a:pt x="3" y="106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1" y="58"/>
                  </a:lnTo>
                  <a:lnTo>
                    <a:pt x="3" y="43"/>
                  </a:lnTo>
                  <a:lnTo>
                    <a:pt x="8" y="30"/>
                  </a:lnTo>
                  <a:lnTo>
                    <a:pt x="16" y="17"/>
                  </a:lnTo>
                  <a:lnTo>
                    <a:pt x="26" y="8"/>
                  </a:lnTo>
                  <a:lnTo>
                    <a:pt x="40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8" name="Freeform 68"/>
            <p:cNvSpPr>
              <a:spLocks/>
            </p:cNvSpPr>
            <p:nvPr userDrawn="1"/>
          </p:nvSpPr>
          <p:spPr bwMode="auto">
            <a:xfrm>
              <a:off x="2730174" y="2556403"/>
              <a:ext cx="79375" cy="114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98"/>
                </a:cxn>
                <a:cxn ang="0">
                  <a:pos x="21" y="108"/>
                </a:cxn>
                <a:cxn ang="0">
                  <a:pos x="24" y="116"/>
                </a:cxn>
                <a:cxn ang="0">
                  <a:pos x="31" y="122"/>
                </a:cxn>
                <a:cxn ang="0">
                  <a:pos x="41" y="125"/>
                </a:cxn>
                <a:cxn ang="0">
                  <a:pos x="52" y="122"/>
                </a:cxn>
                <a:cxn ang="0">
                  <a:pos x="61" y="116"/>
                </a:cxn>
                <a:cxn ang="0">
                  <a:pos x="68" y="106"/>
                </a:cxn>
                <a:cxn ang="0">
                  <a:pos x="74" y="94"/>
                </a:cxn>
                <a:cxn ang="0">
                  <a:pos x="78" y="82"/>
                </a:cxn>
                <a:cxn ang="0">
                  <a:pos x="79" y="69"/>
                </a:cxn>
                <a:cxn ang="0">
                  <a:pos x="80" y="59"/>
                </a:cxn>
                <a:cxn ang="0">
                  <a:pos x="80" y="0"/>
                </a:cxn>
                <a:cxn ang="0">
                  <a:pos x="101" y="0"/>
                </a:cxn>
                <a:cxn ang="0">
                  <a:pos x="101" y="141"/>
                </a:cxn>
                <a:cxn ang="0">
                  <a:pos x="80" y="141"/>
                </a:cxn>
                <a:cxn ang="0">
                  <a:pos x="80" y="110"/>
                </a:cxn>
                <a:cxn ang="0">
                  <a:pos x="79" y="110"/>
                </a:cxn>
                <a:cxn ang="0">
                  <a:pos x="73" y="125"/>
                </a:cxn>
                <a:cxn ang="0">
                  <a:pos x="64" y="135"/>
                </a:cxn>
                <a:cxn ang="0">
                  <a:pos x="52" y="143"/>
                </a:cxn>
                <a:cxn ang="0">
                  <a:pos x="36" y="145"/>
                </a:cxn>
                <a:cxn ang="0">
                  <a:pos x="22" y="143"/>
                </a:cxn>
                <a:cxn ang="0">
                  <a:pos x="13" y="136"/>
                </a:cxn>
                <a:cxn ang="0">
                  <a:pos x="5" y="126"/>
                </a:cxn>
                <a:cxn ang="0">
                  <a:pos x="1" y="115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01" h="145">
                  <a:moveTo>
                    <a:pt x="0" y="0"/>
                  </a:moveTo>
                  <a:lnTo>
                    <a:pt x="19" y="0"/>
                  </a:lnTo>
                  <a:lnTo>
                    <a:pt x="19" y="98"/>
                  </a:lnTo>
                  <a:lnTo>
                    <a:pt x="21" y="108"/>
                  </a:lnTo>
                  <a:lnTo>
                    <a:pt x="24" y="116"/>
                  </a:lnTo>
                  <a:lnTo>
                    <a:pt x="31" y="122"/>
                  </a:lnTo>
                  <a:lnTo>
                    <a:pt x="41" y="125"/>
                  </a:lnTo>
                  <a:lnTo>
                    <a:pt x="52" y="122"/>
                  </a:lnTo>
                  <a:lnTo>
                    <a:pt x="61" y="116"/>
                  </a:lnTo>
                  <a:lnTo>
                    <a:pt x="68" y="106"/>
                  </a:lnTo>
                  <a:lnTo>
                    <a:pt x="74" y="94"/>
                  </a:lnTo>
                  <a:lnTo>
                    <a:pt x="78" y="82"/>
                  </a:lnTo>
                  <a:lnTo>
                    <a:pt x="79" y="69"/>
                  </a:lnTo>
                  <a:lnTo>
                    <a:pt x="80" y="59"/>
                  </a:lnTo>
                  <a:lnTo>
                    <a:pt x="80" y="0"/>
                  </a:lnTo>
                  <a:lnTo>
                    <a:pt x="101" y="0"/>
                  </a:lnTo>
                  <a:lnTo>
                    <a:pt x="101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73" y="125"/>
                  </a:lnTo>
                  <a:lnTo>
                    <a:pt x="64" y="135"/>
                  </a:lnTo>
                  <a:lnTo>
                    <a:pt x="52" y="143"/>
                  </a:lnTo>
                  <a:lnTo>
                    <a:pt x="36" y="145"/>
                  </a:lnTo>
                  <a:lnTo>
                    <a:pt x="22" y="143"/>
                  </a:lnTo>
                  <a:lnTo>
                    <a:pt x="13" y="136"/>
                  </a:lnTo>
                  <a:lnTo>
                    <a:pt x="5" y="126"/>
                  </a:lnTo>
                  <a:lnTo>
                    <a:pt x="1" y="115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9" name="Freeform 69"/>
            <p:cNvSpPr>
              <a:spLocks/>
            </p:cNvSpPr>
            <p:nvPr userDrawn="1"/>
          </p:nvSpPr>
          <p:spPr bwMode="auto">
            <a:xfrm>
              <a:off x="2834949" y="2519890"/>
              <a:ext cx="65087" cy="1508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46"/>
                </a:cxn>
                <a:cxn ang="0">
                  <a:pos x="82" y="46"/>
                </a:cxn>
                <a:cxn ang="0">
                  <a:pos x="82" y="64"/>
                </a:cxn>
                <a:cxn ang="0">
                  <a:pos x="44" y="64"/>
                </a:cxn>
                <a:cxn ang="0">
                  <a:pos x="44" y="151"/>
                </a:cxn>
                <a:cxn ang="0">
                  <a:pos x="45" y="161"/>
                </a:cxn>
                <a:cxn ang="0">
                  <a:pos x="50" y="168"/>
                </a:cxn>
                <a:cxn ang="0">
                  <a:pos x="56" y="172"/>
                </a:cxn>
                <a:cxn ang="0">
                  <a:pos x="66" y="173"/>
                </a:cxn>
                <a:cxn ang="0">
                  <a:pos x="74" y="173"/>
                </a:cxn>
                <a:cxn ang="0">
                  <a:pos x="77" y="172"/>
                </a:cxn>
                <a:cxn ang="0">
                  <a:pos x="80" y="171"/>
                </a:cxn>
                <a:cxn ang="0">
                  <a:pos x="80" y="190"/>
                </a:cxn>
                <a:cxn ang="0">
                  <a:pos x="74" y="190"/>
                </a:cxn>
                <a:cxn ang="0">
                  <a:pos x="69" y="191"/>
                </a:cxn>
                <a:cxn ang="0">
                  <a:pos x="63" y="191"/>
                </a:cxn>
                <a:cxn ang="0">
                  <a:pos x="49" y="190"/>
                </a:cxn>
                <a:cxn ang="0">
                  <a:pos x="37" y="186"/>
                </a:cxn>
                <a:cxn ang="0">
                  <a:pos x="30" y="180"/>
                </a:cxn>
                <a:cxn ang="0">
                  <a:pos x="24" y="168"/>
                </a:cxn>
                <a:cxn ang="0">
                  <a:pos x="23" y="154"/>
                </a:cxn>
                <a:cxn ang="0">
                  <a:pos x="23" y="64"/>
                </a:cxn>
                <a:cxn ang="0">
                  <a:pos x="0" y="64"/>
                </a:cxn>
                <a:cxn ang="0">
                  <a:pos x="0" y="46"/>
                </a:cxn>
                <a:cxn ang="0">
                  <a:pos x="23" y="46"/>
                </a:cxn>
                <a:cxn ang="0">
                  <a:pos x="23" y="13"/>
                </a:cxn>
                <a:cxn ang="0">
                  <a:pos x="44" y="0"/>
                </a:cxn>
              </a:cxnLst>
              <a:rect l="0" t="0" r="r" b="b"/>
              <a:pathLst>
                <a:path w="82" h="191">
                  <a:moveTo>
                    <a:pt x="44" y="0"/>
                  </a:moveTo>
                  <a:lnTo>
                    <a:pt x="44" y="46"/>
                  </a:lnTo>
                  <a:lnTo>
                    <a:pt x="82" y="46"/>
                  </a:lnTo>
                  <a:lnTo>
                    <a:pt x="82" y="64"/>
                  </a:lnTo>
                  <a:lnTo>
                    <a:pt x="44" y="64"/>
                  </a:lnTo>
                  <a:lnTo>
                    <a:pt x="44" y="151"/>
                  </a:lnTo>
                  <a:lnTo>
                    <a:pt x="45" y="161"/>
                  </a:lnTo>
                  <a:lnTo>
                    <a:pt x="50" y="168"/>
                  </a:lnTo>
                  <a:lnTo>
                    <a:pt x="56" y="172"/>
                  </a:lnTo>
                  <a:lnTo>
                    <a:pt x="66" y="173"/>
                  </a:lnTo>
                  <a:lnTo>
                    <a:pt x="74" y="173"/>
                  </a:lnTo>
                  <a:lnTo>
                    <a:pt x="77" y="172"/>
                  </a:lnTo>
                  <a:lnTo>
                    <a:pt x="80" y="171"/>
                  </a:lnTo>
                  <a:lnTo>
                    <a:pt x="80" y="190"/>
                  </a:lnTo>
                  <a:lnTo>
                    <a:pt x="74" y="190"/>
                  </a:lnTo>
                  <a:lnTo>
                    <a:pt x="69" y="191"/>
                  </a:lnTo>
                  <a:lnTo>
                    <a:pt x="63" y="191"/>
                  </a:lnTo>
                  <a:lnTo>
                    <a:pt x="49" y="190"/>
                  </a:lnTo>
                  <a:lnTo>
                    <a:pt x="37" y="186"/>
                  </a:lnTo>
                  <a:lnTo>
                    <a:pt x="30" y="180"/>
                  </a:lnTo>
                  <a:lnTo>
                    <a:pt x="24" y="168"/>
                  </a:lnTo>
                  <a:lnTo>
                    <a:pt x="23" y="154"/>
                  </a:lnTo>
                  <a:lnTo>
                    <a:pt x="23" y="64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23" y="46"/>
                  </a:lnTo>
                  <a:lnTo>
                    <a:pt x="23" y="1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0" name="Freeform 70"/>
            <p:cNvSpPr>
              <a:spLocks/>
            </p:cNvSpPr>
            <p:nvPr userDrawn="1"/>
          </p:nvSpPr>
          <p:spPr bwMode="auto">
            <a:xfrm>
              <a:off x="2911148" y="2553228"/>
              <a:ext cx="73025" cy="1174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5" y="2"/>
                </a:cxn>
                <a:cxn ang="0">
                  <a:pos x="81" y="4"/>
                </a:cxn>
                <a:cxn ang="0">
                  <a:pos x="81" y="23"/>
                </a:cxn>
                <a:cxn ang="0">
                  <a:pos x="66" y="18"/>
                </a:cxn>
                <a:cxn ang="0">
                  <a:pos x="49" y="17"/>
                </a:cxn>
                <a:cxn ang="0">
                  <a:pos x="41" y="18"/>
                </a:cxn>
                <a:cxn ang="0">
                  <a:pos x="30" y="21"/>
                </a:cxn>
                <a:cxn ang="0">
                  <a:pos x="23" y="27"/>
                </a:cxn>
                <a:cxn ang="0">
                  <a:pos x="20" y="35"/>
                </a:cxn>
                <a:cxn ang="0">
                  <a:pos x="23" y="43"/>
                </a:cxn>
                <a:cxn ang="0">
                  <a:pos x="30" y="49"/>
                </a:cxn>
                <a:cxn ang="0">
                  <a:pos x="38" y="54"/>
                </a:cxn>
                <a:cxn ang="0">
                  <a:pos x="46" y="58"/>
                </a:cxn>
                <a:cxn ang="0">
                  <a:pos x="58" y="65"/>
                </a:cxn>
                <a:cxn ang="0">
                  <a:pos x="68" y="72"/>
                </a:cxn>
                <a:cxn ang="0">
                  <a:pos x="76" y="77"/>
                </a:cxn>
                <a:cxn ang="0">
                  <a:pos x="84" y="85"/>
                </a:cxn>
                <a:cxn ang="0">
                  <a:pos x="89" y="93"/>
                </a:cxn>
                <a:cxn ang="0">
                  <a:pos x="90" y="105"/>
                </a:cxn>
                <a:cxn ang="0">
                  <a:pos x="88" y="119"/>
                </a:cxn>
                <a:cxn ang="0">
                  <a:pos x="82" y="130"/>
                </a:cxn>
                <a:cxn ang="0">
                  <a:pos x="75" y="138"/>
                </a:cxn>
                <a:cxn ang="0">
                  <a:pos x="63" y="144"/>
                </a:cxn>
                <a:cxn ang="0">
                  <a:pos x="52" y="147"/>
                </a:cxn>
                <a:cxn ang="0">
                  <a:pos x="38" y="148"/>
                </a:cxn>
                <a:cxn ang="0">
                  <a:pos x="19" y="147"/>
                </a:cxn>
                <a:cxn ang="0">
                  <a:pos x="0" y="142"/>
                </a:cxn>
                <a:cxn ang="0">
                  <a:pos x="0" y="124"/>
                </a:cxn>
                <a:cxn ang="0">
                  <a:pos x="18" y="129"/>
                </a:cxn>
                <a:cxn ang="0">
                  <a:pos x="37" y="130"/>
                </a:cxn>
                <a:cxn ang="0">
                  <a:pos x="46" y="130"/>
                </a:cxn>
                <a:cxn ang="0">
                  <a:pos x="54" y="128"/>
                </a:cxn>
                <a:cxn ang="0">
                  <a:pos x="63" y="124"/>
                </a:cxn>
                <a:cxn ang="0">
                  <a:pos x="68" y="118"/>
                </a:cxn>
                <a:cxn ang="0">
                  <a:pos x="71" y="109"/>
                </a:cxn>
                <a:cxn ang="0">
                  <a:pos x="68" y="100"/>
                </a:cxn>
                <a:cxn ang="0">
                  <a:pos x="62" y="92"/>
                </a:cxn>
                <a:cxn ang="0">
                  <a:pos x="54" y="87"/>
                </a:cxn>
                <a:cxn ang="0">
                  <a:pos x="46" y="83"/>
                </a:cxn>
                <a:cxn ang="0">
                  <a:pos x="33" y="76"/>
                </a:cxn>
                <a:cxn ang="0">
                  <a:pos x="23" y="71"/>
                </a:cxn>
                <a:cxn ang="0">
                  <a:pos x="14" y="64"/>
                </a:cxn>
                <a:cxn ang="0">
                  <a:pos x="6" y="58"/>
                </a:cxn>
                <a:cxn ang="0">
                  <a:pos x="1" y="49"/>
                </a:cxn>
                <a:cxn ang="0">
                  <a:pos x="0" y="37"/>
                </a:cxn>
                <a:cxn ang="0">
                  <a:pos x="1" y="25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25" y="4"/>
                </a:cxn>
                <a:cxn ang="0">
                  <a:pos x="37" y="2"/>
                </a:cxn>
                <a:cxn ang="0">
                  <a:pos x="48" y="0"/>
                </a:cxn>
              </a:cxnLst>
              <a:rect l="0" t="0" r="r" b="b"/>
              <a:pathLst>
                <a:path w="90" h="148">
                  <a:moveTo>
                    <a:pt x="48" y="0"/>
                  </a:moveTo>
                  <a:lnTo>
                    <a:pt x="65" y="2"/>
                  </a:lnTo>
                  <a:lnTo>
                    <a:pt x="81" y="4"/>
                  </a:lnTo>
                  <a:lnTo>
                    <a:pt x="81" y="23"/>
                  </a:lnTo>
                  <a:lnTo>
                    <a:pt x="66" y="18"/>
                  </a:lnTo>
                  <a:lnTo>
                    <a:pt x="49" y="17"/>
                  </a:lnTo>
                  <a:lnTo>
                    <a:pt x="41" y="18"/>
                  </a:lnTo>
                  <a:lnTo>
                    <a:pt x="30" y="21"/>
                  </a:lnTo>
                  <a:lnTo>
                    <a:pt x="23" y="27"/>
                  </a:lnTo>
                  <a:lnTo>
                    <a:pt x="20" y="35"/>
                  </a:lnTo>
                  <a:lnTo>
                    <a:pt x="23" y="43"/>
                  </a:lnTo>
                  <a:lnTo>
                    <a:pt x="30" y="49"/>
                  </a:lnTo>
                  <a:lnTo>
                    <a:pt x="38" y="54"/>
                  </a:lnTo>
                  <a:lnTo>
                    <a:pt x="46" y="58"/>
                  </a:lnTo>
                  <a:lnTo>
                    <a:pt x="58" y="65"/>
                  </a:lnTo>
                  <a:lnTo>
                    <a:pt x="68" y="72"/>
                  </a:lnTo>
                  <a:lnTo>
                    <a:pt x="76" y="77"/>
                  </a:lnTo>
                  <a:lnTo>
                    <a:pt x="84" y="85"/>
                  </a:lnTo>
                  <a:lnTo>
                    <a:pt x="89" y="93"/>
                  </a:lnTo>
                  <a:lnTo>
                    <a:pt x="90" y="105"/>
                  </a:lnTo>
                  <a:lnTo>
                    <a:pt x="88" y="119"/>
                  </a:lnTo>
                  <a:lnTo>
                    <a:pt x="82" y="130"/>
                  </a:lnTo>
                  <a:lnTo>
                    <a:pt x="75" y="138"/>
                  </a:lnTo>
                  <a:lnTo>
                    <a:pt x="63" y="144"/>
                  </a:lnTo>
                  <a:lnTo>
                    <a:pt x="52" y="147"/>
                  </a:lnTo>
                  <a:lnTo>
                    <a:pt x="38" y="148"/>
                  </a:lnTo>
                  <a:lnTo>
                    <a:pt x="19" y="147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18" y="129"/>
                  </a:lnTo>
                  <a:lnTo>
                    <a:pt x="37" y="130"/>
                  </a:lnTo>
                  <a:lnTo>
                    <a:pt x="46" y="130"/>
                  </a:lnTo>
                  <a:lnTo>
                    <a:pt x="54" y="128"/>
                  </a:lnTo>
                  <a:lnTo>
                    <a:pt x="63" y="124"/>
                  </a:lnTo>
                  <a:lnTo>
                    <a:pt x="68" y="118"/>
                  </a:lnTo>
                  <a:lnTo>
                    <a:pt x="71" y="109"/>
                  </a:lnTo>
                  <a:lnTo>
                    <a:pt x="68" y="100"/>
                  </a:lnTo>
                  <a:lnTo>
                    <a:pt x="62" y="92"/>
                  </a:lnTo>
                  <a:lnTo>
                    <a:pt x="54" y="87"/>
                  </a:lnTo>
                  <a:lnTo>
                    <a:pt x="46" y="83"/>
                  </a:lnTo>
                  <a:lnTo>
                    <a:pt x="33" y="76"/>
                  </a:lnTo>
                  <a:lnTo>
                    <a:pt x="23" y="71"/>
                  </a:lnTo>
                  <a:lnTo>
                    <a:pt x="14" y="64"/>
                  </a:lnTo>
                  <a:lnTo>
                    <a:pt x="6" y="58"/>
                  </a:lnTo>
                  <a:lnTo>
                    <a:pt x="1" y="49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7" y="16"/>
                  </a:lnTo>
                  <a:lnTo>
                    <a:pt x="15" y="8"/>
                  </a:lnTo>
                  <a:lnTo>
                    <a:pt x="25" y="4"/>
                  </a:lnTo>
                  <a:lnTo>
                    <a:pt x="3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1" name="Freeform 71"/>
            <p:cNvSpPr>
              <a:spLocks noEditPoints="1"/>
            </p:cNvSpPr>
            <p:nvPr userDrawn="1"/>
          </p:nvSpPr>
          <p:spPr bwMode="auto">
            <a:xfrm>
              <a:off x="2998462" y="2553228"/>
              <a:ext cx="92075" cy="11747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45" y="20"/>
                </a:cxn>
                <a:cxn ang="0">
                  <a:pos x="36" y="27"/>
                </a:cxn>
                <a:cxn ang="0">
                  <a:pos x="29" y="37"/>
                </a:cxn>
                <a:cxn ang="0">
                  <a:pos x="26" y="49"/>
                </a:cxn>
                <a:cxn ang="0">
                  <a:pos x="23" y="62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29" y="110"/>
                </a:cxn>
                <a:cxn ang="0">
                  <a:pos x="36" y="120"/>
                </a:cxn>
                <a:cxn ang="0">
                  <a:pos x="45" y="128"/>
                </a:cxn>
                <a:cxn ang="0">
                  <a:pos x="57" y="130"/>
                </a:cxn>
                <a:cxn ang="0">
                  <a:pos x="70" y="128"/>
                </a:cxn>
                <a:cxn ang="0">
                  <a:pos x="79" y="122"/>
                </a:cxn>
                <a:cxn ang="0">
                  <a:pos x="86" y="111"/>
                </a:cxn>
                <a:cxn ang="0">
                  <a:pos x="90" y="99"/>
                </a:cxn>
                <a:cxn ang="0">
                  <a:pos x="93" y="87"/>
                </a:cxn>
                <a:cxn ang="0">
                  <a:pos x="93" y="62"/>
                </a:cxn>
                <a:cxn ang="0">
                  <a:pos x="90" y="49"/>
                </a:cxn>
                <a:cxn ang="0">
                  <a:pos x="86" y="37"/>
                </a:cxn>
                <a:cxn ang="0">
                  <a:pos x="79" y="27"/>
                </a:cxn>
                <a:cxn ang="0">
                  <a:pos x="70" y="20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75" y="3"/>
                </a:cxn>
                <a:cxn ang="0">
                  <a:pos x="88" y="8"/>
                </a:cxn>
                <a:cxn ang="0">
                  <a:pos x="99" y="17"/>
                </a:cxn>
                <a:cxn ang="0">
                  <a:pos x="107" y="30"/>
                </a:cxn>
                <a:cxn ang="0">
                  <a:pos x="112" y="43"/>
                </a:cxn>
                <a:cxn ang="0">
                  <a:pos x="114" y="58"/>
                </a:cxn>
                <a:cxn ang="0">
                  <a:pos x="116" y="74"/>
                </a:cxn>
                <a:cxn ang="0">
                  <a:pos x="114" y="91"/>
                </a:cxn>
                <a:cxn ang="0">
                  <a:pos x="112" y="106"/>
                </a:cxn>
                <a:cxn ang="0">
                  <a:pos x="107" y="119"/>
                </a:cxn>
                <a:cxn ang="0">
                  <a:pos x="99" y="132"/>
                </a:cxn>
                <a:cxn ang="0">
                  <a:pos x="88" y="141"/>
                </a:cxn>
                <a:cxn ang="0">
                  <a:pos x="75" y="146"/>
                </a:cxn>
                <a:cxn ang="0">
                  <a:pos x="57" y="148"/>
                </a:cxn>
                <a:cxn ang="0">
                  <a:pos x="41" y="146"/>
                </a:cxn>
                <a:cxn ang="0">
                  <a:pos x="27" y="141"/>
                </a:cxn>
                <a:cxn ang="0">
                  <a:pos x="17" y="132"/>
                </a:cxn>
                <a:cxn ang="0">
                  <a:pos x="9" y="119"/>
                </a:cxn>
                <a:cxn ang="0">
                  <a:pos x="4" y="106"/>
                </a:cxn>
                <a:cxn ang="0">
                  <a:pos x="1" y="91"/>
                </a:cxn>
                <a:cxn ang="0">
                  <a:pos x="0" y="74"/>
                </a:cxn>
                <a:cxn ang="0">
                  <a:pos x="1" y="58"/>
                </a:cxn>
                <a:cxn ang="0">
                  <a:pos x="4" y="43"/>
                </a:cxn>
                <a:cxn ang="0">
                  <a:pos x="9" y="30"/>
                </a:cxn>
                <a:cxn ang="0">
                  <a:pos x="17" y="17"/>
                </a:cxn>
                <a:cxn ang="0">
                  <a:pos x="27" y="8"/>
                </a:cxn>
                <a:cxn ang="0">
                  <a:pos x="41" y="3"/>
                </a:cxn>
                <a:cxn ang="0">
                  <a:pos x="57" y="0"/>
                </a:cxn>
              </a:cxnLst>
              <a:rect l="0" t="0" r="r" b="b"/>
              <a:pathLst>
                <a:path w="116" h="148">
                  <a:moveTo>
                    <a:pt x="57" y="17"/>
                  </a:moveTo>
                  <a:lnTo>
                    <a:pt x="45" y="20"/>
                  </a:lnTo>
                  <a:lnTo>
                    <a:pt x="36" y="27"/>
                  </a:lnTo>
                  <a:lnTo>
                    <a:pt x="29" y="37"/>
                  </a:lnTo>
                  <a:lnTo>
                    <a:pt x="26" y="49"/>
                  </a:lnTo>
                  <a:lnTo>
                    <a:pt x="23" y="62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29" y="110"/>
                  </a:lnTo>
                  <a:lnTo>
                    <a:pt x="36" y="120"/>
                  </a:lnTo>
                  <a:lnTo>
                    <a:pt x="45" y="128"/>
                  </a:lnTo>
                  <a:lnTo>
                    <a:pt x="57" y="130"/>
                  </a:lnTo>
                  <a:lnTo>
                    <a:pt x="70" y="128"/>
                  </a:lnTo>
                  <a:lnTo>
                    <a:pt x="79" y="122"/>
                  </a:lnTo>
                  <a:lnTo>
                    <a:pt x="86" y="111"/>
                  </a:lnTo>
                  <a:lnTo>
                    <a:pt x="90" y="99"/>
                  </a:lnTo>
                  <a:lnTo>
                    <a:pt x="93" y="87"/>
                  </a:lnTo>
                  <a:lnTo>
                    <a:pt x="93" y="62"/>
                  </a:lnTo>
                  <a:lnTo>
                    <a:pt x="90" y="49"/>
                  </a:lnTo>
                  <a:lnTo>
                    <a:pt x="86" y="37"/>
                  </a:lnTo>
                  <a:lnTo>
                    <a:pt x="79" y="27"/>
                  </a:lnTo>
                  <a:lnTo>
                    <a:pt x="70" y="20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75" y="3"/>
                  </a:lnTo>
                  <a:lnTo>
                    <a:pt x="88" y="8"/>
                  </a:lnTo>
                  <a:lnTo>
                    <a:pt x="99" y="17"/>
                  </a:lnTo>
                  <a:lnTo>
                    <a:pt x="107" y="30"/>
                  </a:lnTo>
                  <a:lnTo>
                    <a:pt x="112" y="43"/>
                  </a:lnTo>
                  <a:lnTo>
                    <a:pt x="114" y="58"/>
                  </a:lnTo>
                  <a:lnTo>
                    <a:pt x="116" y="74"/>
                  </a:lnTo>
                  <a:lnTo>
                    <a:pt x="114" y="91"/>
                  </a:lnTo>
                  <a:lnTo>
                    <a:pt x="112" y="106"/>
                  </a:lnTo>
                  <a:lnTo>
                    <a:pt x="107" y="119"/>
                  </a:lnTo>
                  <a:lnTo>
                    <a:pt x="99" y="132"/>
                  </a:lnTo>
                  <a:lnTo>
                    <a:pt x="88" y="141"/>
                  </a:lnTo>
                  <a:lnTo>
                    <a:pt x="75" y="146"/>
                  </a:lnTo>
                  <a:lnTo>
                    <a:pt x="57" y="148"/>
                  </a:lnTo>
                  <a:lnTo>
                    <a:pt x="41" y="146"/>
                  </a:lnTo>
                  <a:lnTo>
                    <a:pt x="27" y="141"/>
                  </a:lnTo>
                  <a:lnTo>
                    <a:pt x="17" y="132"/>
                  </a:lnTo>
                  <a:lnTo>
                    <a:pt x="9" y="119"/>
                  </a:lnTo>
                  <a:lnTo>
                    <a:pt x="4" y="106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1" y="58"/>
                  </a:lnTo>
                  <a:lnTo>
                    <a:pt x="4" y="43"/>
                  </a:lnTo>
                  <a:lnTo>
                    <a:pt x="9" y="30"/>
                  </a:lnTo>
                  <a:lnTo>
                    <a:pt x="17" y="17"/>
                  </a:lnTo>
                  <a:lnTo>
                    <a:pt x="27" y="8"/>
                  </a:lnTo>
                  <a:lnTo>
                    <a:pt x="41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2" name="Freeform 72"/>
            <p:cNvSpPr>
              <a:spLocks/>
            </p:cNvSpPr>
            <p:nvPr userDrawn="1"/>
          </p:nvSpPr>
          <p:spPr bwMode="auto">
            <a:xfrm>
              <a:off x="3115933" y="2556403"/>
              <a:ext cx="80963" cy="114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98"/>
                </a:cxn>
                <a:cxn ang="0">
                  <a:pos x="21" y="108"/>
                </a:cxn>
                <a:cxn ang="0">
                  <a:pos x="25" y="116"/>
                </a:cxn>
                <a:cxn ang="0">
                  <a:pos x="30" y="122"/>
                </a:cxn>
                <a:cxn ang="0">
                  <a:pos x="40" y="125"/>
                </a:cxn>
                <a:cxn ang="0">
                  <a:pos x="52" y="122"/>
                </a:cxn>
                <a:cxn ang="0">
                  <a:pos x="61" y="116"/>
                </a:cxn>
                <a:cxn ang="0">
                  <a:pos x="67" y="106"/>
                </a:cxn>
                <a:cxn ang="0">
                  <a:pos x="73" y="94"/>
                </a:cxn>
                <a:cxn ang="0">
                  <a:pos x="77" y="82"/>
                </a:cxn>
                <a:cxn ang="0">
                  <a:pos x="78" y="69"/>
                </a:cxn>
                <a:cxn ang="0">
                  <a:pos x="80" y="59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141"/>
                </a:cxn>
                <a:cxn ang="0">
                  <a:pos x="80" y="141"/>
                </a:cxn>
                <a:cxn ang="0">
                  <a:pos x="80" y="110"/>
                </a:cxn>
                <a:cxn ang="0">
                  <a:pos x="78" y="110"/>
                </a:cxn>
                <a:cxn ang="0">
                  <a:pos x="72" y="125"/>
                </a:cxn>
                <a:cxn ang="0">
                  <a:pos x="63" y="135"/>
                </a:cxn>
                <a:cxn ang="0">
                  <a:pos x="52" y="143"/>
                </a:cxn>
                <a:cxn ang="0">
                  <a:pos x="35" y="145"/>
                </a:cxn>
                <a:cxn ang="0">
                  <a:pos x="21" y="143"/>
                </a:cxn>
                <a:cxn ang="0">
                  <a:pos x="12" y="136"/>
                </a:cxn>
                <a:cxn ang="0">
                  <a:pos x="5" y="126"/>
                </a:cxn>
                <a:cxn ang="0">
                  <a:pos x="1" y="115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00" h="145">
                  <a:moveTo>
                    <a:pt x="0" y="0"/>
                  </a:moveTo>
                  <a:lnTo>
                    <a:pt x="19" y="0"/>
                  </a:lnTo>
                  <a:lnTo>
                    <a:pt x="19" y="98"/>
                  </a:lnTo>
                  <a:lnTo>
                    <a:pt x="21" y="108"/>
                  </a:lnTo>
                  <a:lnTo>
                    <a:pt x="25" y="116"/>
                  </a:lnTo>
                  <a:lnTo>
                    <a:pt x="30" y="122"/>
                  </a:lnTo>
                  <a:lnTo>
                    <a:pt x="40" y="125"/>
                  </a:lnTo>
                  <a:lnTo>
                    <a:pt x="52" y="122"/>
                  </a:lnTo>
                  <a:lnTo>
                    <a:pt x="61" y="116"/>
                  </a:lnTo>
                  <a:lnTo>
                    <a:pt x="67" y="106"/>
                  </a:lnTo>
                  <a:lnTo>
                    <a:pt x="73" y="94"/>
                  </a:lnTo>
                  <a:lnTo>
                    <a:pt x="77" y="82"/>
                  </a:lnTo>
                  <a:lnTo>
                    <a:pt x="78" y="69"/>
                  </a:lnTo>
                  <a:lnTo>
                    <a:pt x="80" y="59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2" y="125"/>
                  </a:lnTo>
                  <a:lnTo>
                    <a:pt x="63" y="135"/>
                  </a:lnTo>
                  <a:lnTo>
                    <a:pt x="52" y="143"/>
                  </a:lnTo>
                  <a:lnTo>
                    <a:pt x="35" y="145"/>
                  </a:lnTo>
                  <a:lnTo>
                    <a:pt x="21" y="143"/>
                  </a:lnTo>
                  <a:lnTo>
                    <a:pt x="12" y="136"/>
                  </a:lnTo>
                  <a:lnTo>
                    <a:pt x="5" y="126"/>
                  </a:lnTo>
                  <a:lnTo>
                    <a:pt x="1" y="115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3" name="Freeform 73"/>
            <p:cNvSpPr>
              <a:spLocks/>
            </p:cNvSpPr>
            <p:nvPr userDrawn="1"/>
          </p:nvSpPr>
          <p:spPr bwMode="auto">
            <a:xfrm>
              <a:off x="3231816" y="2553228"/>
              <a:ext cx="53975" cy="1143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22"/>
                </a:cxn>
                <a:cxn ang="0">
                  <a:pos x="51" y="25"/>
                </a:cxn>
                <a:cxn ang="0">
                  <a:pos x="39" y="32"/>
                </a:cxn>
                <a:cxn ang="0">
                  <a:pos x="30" y="43"/>
                </a:cxn>
                <a:cxn ang="0">
                  <a:pos x="24" y="55"/>
                </a:cxn>
                <a:cxn ang="0">
                  <a:pos x="21" y="71"/>
                </a:cxn>
                <a:cxn ang="0">
                  <a:pos x="20" y="86"/>
                </a:cxn>
                <a:cxn ang="0">
                  <a:pos x="20" y="144"/>
                </a:cxn>
                <a:cxn ang="0">
                  <a:pos x="0" y="144"/>
                </a:cxn>
                <a:cxn ang="0">
                  <a:pos x="0" y="3"/>
                </a:cxn>
                <a:cxn ang="0">
                  <a:pos x="20" y="3"/>
                </a:cxn>
                <a:cxn ang="0">
                  <a:pos x="20" y="31"/>
                </a:cxn>
                <a:cxn ang="0">
                  <a:pos x="28" y="17"/>
                </a:cxn>
                <a:cxn ang="0">
                  <a:pos x="38" y="8"/>
                </a:cxn>
                <a:cxn ang="0">
                  <a:pos x="52" y="2"/>
                </a:cxn>
                <a:cxn ang="0">
                  <a:pos x="67" y="0"/>
                </a:cxn>
              </a:cxnLst>
              <a:rect l="0" t="0" r="r" b="b"/>
              <a:pathLst>
                <a:path w="67" h="144">
                  <a:moveTo>
                    <a:pt x="67" y="0"/>
                  </a:moveTo>
                  <a:lnTo>
                    <a:pt x="67" y="22"/>
                  </a:lnTo>
                  <a:lnTo>
                    <a:pt x="51" y="25"/>
                  </a:lnTo>
                  <a:lnTo>
                    <a:pt x="39" y="32"/>
                  </a:lnTo>
                  <a:lnTo>
                    <a:pt x="30" y="43"/>
                  </a:lnTo>
                  <a:lnTo>
                    <a:pt x="24" y="55"/>
                  </a:lnTo>
                  <a:lnTo>
                    <a:pt x="21" y="71"/>
                  </a:lnTo>
                  <a:lnTo>
                    <a:pt x="20" y="86"/>
                  </a:lnTo>
                  <a:lnTo>
                    <a:pt x="20" y="144"/>
                  </a:lnTo>
                  <a:lnTo>
                    <a:pt x="0" y="144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31"/>
                  </a:lnTo>
                  <a:lnTo>
                    <a:pt x="28" y="17"/>
                  </a:lnTo>
                  <a:lnTo>
                    <a:pt x="38" y="8"/>
                  </a:lnTo>
                  <a:lnTo>
                    <a:pt x="52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4" name="Freeform 74"/>
            <p:cNvSpPr>
              <a:spLocks/>
            </p:cNvSpPr>
            <p:nvPr userDrawn="1"/>
          </p:nvSpPr>
          <p:spPr bwMode="auto">
            <a:xfrm>
              <a:off x="3295314" y="2553228"/>
              <a:ext cx="84137" cy="11747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4" y="2"/>
                </a:cxn>
                <a:cxn ang="0">
                  <a:pos x="88" y="8"/>
                </a:cxn>
                <a:cxn ang="0">
                  <a:pos x="98" y="17"/>
                </a:cxn>
                <a:cxn ang="0">
                  <a:pos x="103" y="30"/>
                </a:cxn>
                <a:cxn ang="0">
                  <a:pos x="105" y="46"/>
                </a:cxn>
                <a:cxn ang="0">
                  <a:pos x="81" y="46"/>
                </a:cxn>
                <a:cxn ang="0">
                  <a:pos x="80" y="35"/>
                </a:cxn>
                <a:cxn ang="0">
                  <a:pos x="76" y="26"/>
                </a:cxn>
                <a:cxn ang="0">
                  <a:pos x="67" y="20"/>
                </a:cxn>
                <a:cxn ang="0">
                  <a:pos x="56" y="17"/>
                </a:cxn>
                <a:cxn ang="0">
                  <a:pos x="44" y="20"/>
                </a:cxn>
                <a:cxn ang="0">
                  <a:pos x="35" y="25"/>
                </a:cxn>
                <a:cxn ang="0">
                  <a:pos x="30" y="34"/>
                </a:cxn>
                <a:cxn ang="0">
                  <a:pos x="25" y="44"/>
                </a:cxn>
                <a:cxn ang="0">
                  <a:pos x="23" y="67"/>
                </a:cxn>
                <a:cxn ang="0">
                  <a:pos x="24" y="83"/>
                </a:cxn>
                <a:cxn ang="0">
                  <a:pos x="29" y="99"/>
                </a:cxn>
                <a:cxn ang="0">
                  <a:pos x="35" y="113"/>
                </a:cxn>
                <a:cxn ang="0">
                  <a:pos x="47" y="122"/>
                </a:cxn>
                <a:cxn ang="0">
                  <a:pos x="61" y="128"/>
                </a:cxn>
                <a:cxn ang="0">
                  <a:pos x="79" y="130"/>
                </a:cxn>
                <a:cxn ang="0">
                  <a:pos x="90" y="130"/>
                </a:cxn>
                <a:cxn ang="0">
                  <a:pos x="101" y="128"/>
                </a:cxn>
                <a:cxn ang="0">
                  <a:pos x="101" y="144"/>
                </a:cxn>
                <a:cxn ang="0">
                  <a:pos x="88" y="147"/>
                </a:cxn>
                <a:cxn ang="0">
                  <a:pos x="72" y="148"/>
                </a:cxn>
                <a:cxn ang="0">
                  <a:pos x="51" y="146"/>
                </a:cxn>
                <a:cxn ang="0">
                  <a:pos x="32" y="138"/>
                </a:cxn>
                <a:cxn ang="0">
                  <a:pos x="18" y="127"/>
                </a:cxn>
                <a:cxn ang="0">
                  <a:pos x="7" y="111"/>
                </a:cxn>
                <a:cxn ang="0">
                  <a:pos x="2" y="92"/>
                </a:cxn>
                <a:cxn ang="0">
                  <a:pos x="0" y="71"/>
                </a:cxn>
                <a:cxn ang="0">
                  <a:pos x="1" y="55"/>
                </a:cxn>
                <a:cxn ang="0">
                  <a:pos x="4" y="40"/>
                </a:cxn>
                <a:cxn ang="0">
                  <a:pos x="9" y="27"/>
                </a:cxn>
                <a:cxn ang="0">
                  <a:pos x="16" y="16"/>
                </a:cxn>
                <a:cxn ang="0">
                  <a:pos x="27" y="8"/>
                </a:cxn>
                <a:cxn ang="0">
                  <a:pos x="41" y="2"/>
                </a:cxn>
                <a:cxn ang="0">
                  <a:pos x="57" y="0"/>
                </a:cxn>
              </a:cxnLst>
              <a:rect l="0" t="0" r="r" b="b"/>
              <a:pathLst>
                <a:path w="105" h="148">
                  <a:moveTo>
                    <a:pt x="57" y="0"/>
                  </a:moveTo>
                  <a:lnTo>
                    <a:pt x="74" y="2"/>
                  </a:lnTo>
                  <a:lnTo>
                    <a:pt x="88" y="8"/>
                  </a:lnTo>
                  <a:lnTo>
                    <a:pt x="98" y="17"/>
                  </a:lnTo>
                  <a:lnTo>
                    <a:pt x="103" y="30"/>
                  </a:lnTo>
                  <a:lnTo>
                    <a:pt x="105" y="46"/>
                  </a:lnTo>
                  <a:lnTo>
                    <a:pt x="81" y="46"/>
                  </a:lnTo>
                  <a:lnTo>
                    <a:pt x="80" y="35"/>
                  </a:lnTo>
                  <a:lnTo>
                    <a:pt x="76" y="26"/>
                  </a:lnTo>
                  <a:lnTo>
                    <a:pt x="67" y="20"/>
                  </a:lnTo>
                  <a:lnTo>
                    <a:pt x="56" y="17"/>
                  </a:lnTo>
                  <a:lnTo>
                    <a:pt x="44" y="20"/>
                  </a:lnTo>
                  <a:lnTo>
                    <a:pt x="35" y="25"/>
                  </a:lnTo>
                  <a:lnTo>
                    <a:pt x="30" y="34"/>
                  </a:lnTo>
                  <a:lnTo>
                    <a:pt x="25" y="44"/>
                  </a:lnTo>
                  <a:lnTo>
                    <a:pt x="23" y="67"/>
                  </a:lnTo>
                  <a:lnTo>
                    <a:pt x="24" y="83"/>
                  </a:lnTo>
                  <a:lnTo>
                    <a:pt x="29" y="99"/>
                  </a:lnTo>
                  <a:lnTo>
                    <a:pt x="35" y="113"/>
                  </a:lnTo>
                  <a:lnTo>
                    <a:pt x="47" y="122"/>
                  </a:lnTo>
                  <a:lnTo>
                    <a:pt x="61" y="128"/>
                  </a:lnTo>
                  <a:lnTo>
                    <a:pt x="79" y="130"/>
                  </a:lnTo>
                  <a:lnTo>
                    <a:pt x="90" y="130"/>
                  </a:lnTo>
                  <a:lnTo>
                    <a:pt x="101" y="128"/>
                  </a:lnTo>
                  <a:lnTo>
                    <a:pt x="101" y="144"/>
                  </a:lnTo>
                  <a:lnTo>
                    <a:pt x="88" y="147"/>
                  </a:lnTo>
                  <a:lnTo>
                    <a:pt x="72" y="148"/>
                  </a:lnTo>
                  <a:lnTo>
                    <a:pt x="51" y="146"/>
                  </a:lnTo>
                  <a:lnTo>
                    <a:pt x="32" y="138"/>
                  </a:lnTo>
                  <a:lnTo>
                    <a:pt x="18" y="127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1"/>
                  </a:lnTo>
                  <a:lnTo>
                    <a:pt x="1" y="55"/>
                  </a:lnTo>
                  <a:lnTo>
                    <a:pt x="4" y="40"/>
                  </a:lnTo>
                  <a:lnTo>
                    <a:pt x="9" y="27"/>
                  </a:lnTo>
                  <a:lnTo>
                    <a:pt x="16" y="16"/>
                  </a:lnTo>
                  <a:lnTo>
                    <a:pt x="27" y="8"/>
                  </a:lnTo>
                  <a:lnTo>
                    <a:pt x="41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5" name="Freeform 75"/>
            <p:cNvSpPr>
              <a:spLocks noEditPoints="1"/>
            </p:cNvSpPr>
            <p:nvPr userDrawn="1"/>
          </p:nvSpPr>
          <p:spPr bwMode="auto">
            <a:xfrm>
              <a:off x="3400085" y="2505603"/>
              <a:ext cx="22225" cy="161925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23" y="64"/>
                </a:cxn>
                <a:cxn ang="0">
                  <a:pos x="23" y="205"/>
                </a:cxn>
                <a:cxn ang="0">
                  <a:pos x="3" y="205"/>
                </a:cxn>
                <a:cxn ang="0">
                  <a:pos x="3" y="64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27" h="205">
                  <a:moveTo>
                    <a:pt x="3" y="64"/>
                  </a:moveTo>
                  <a:lnTo>
                    <a:pt x="23" y="64"/>
                  </a:lnTo>
                  <a:lnTo>
                    <a:pt x="23" y="205"/>
                  </a:lnTo>
                  <a:lnTo>
                    <a:pt x="3" y="205"/>
                  </a:lnTo>
                  <a:lnTo>
                    <a:pt x="3" y="64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6" name="Freeform 76"/>
            <p:cNvSpPr>
              <a:spLocks/>
            </p:cNvSpPr>
            <p:nvPr userDrawn="1"/>
          </p:nvSpPr>
          <p:spPr bwMode="auto">
            <a:xfrm>
              <a:off x="3455655" y="2553229"/>
              <a:ext cx="80962" cy="1143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7" y="3"/>
                </a:cxn>
                <a:cxn ang="0">
                  <a:pos x="87" y="9"/>
                </a:cxn>
                <a:cxn ang="0">
                  <a:pos x="95" y="20"/>
                </a:cxn>
                <a:cxn ang="0">
                  <a:pos x="99" y="31"/>
                </a:cxn>
                <a:cxn ang="0">
                  <a:pos x="100" y="44"/>
                </a:cxn>
                <a:cxn ang="0">
                  <a:pos x="100" y="144"/>
                </a:cxn>
                <a:cxn ang="0">
                  <a:pos x="80" y="144"/>
                </a:cxn>
                <a:cxn ang="0">
                  <a:pos x="80" y="48"/>
                </a:cxn>
                <a:cxn ang="0">
                  <a:pos x="79" y="37"/>
                </a:cxn>
                <a:cxn ang="0">
                  <a:pos x="75" y="28"/>
                </a:cxn>
                <a:cxn ang="0">
                  <a:pos x="68" y="23"/>
                </a:cxn>
                <a:cxn ang="0">
                  <a:pos x="60" y="21"/>
                </a:cxn>
                <a:cxn ang="0">
                  <a:pos x="47" y="25"/>
                </a:cxn>
                <a:cxn ang="0">
                  <a:pos x="37" y="32"/>
                </a:cxn>
                <a:cxn ang="0">
                  <a:pos x="29" y="45"/>
                </a:cxn>
                <a:cxn ang="0">
                  <a:pos x="23" y="60"/>
                </a:cxn>
                <a:cxn ang="0">
                  <a:pos x="20" y="74"/>
                </a:cxn>
                <a:cxn ang="0">
                  <a:pos x="19" y="87"/>
                </a:cxn>
                <a:cxn ang="0">
                  <a:pos x="19" y="144"/>
                </a:cxn>
                <a:cxn ang="0">
                  <a:pos x="0" y="144"/>
                </a:cxn>
                <a:cxn ang="0">
                  <a:pos x="0" y="3"/>
                </a:cxn>
                <a:cxn ang="0">
                  <a:pos x="19" y="3"/>
                </a:cxn>
                <a:cxn ang="0">
                  <a:pos x="19" y="36"/>
                </a:cxn>
                <a:cxn ang="0">
                  <a:pos x="20" y="36"/>
                </a:cxn>
                <a:cxn ang="0">
                  <a:pos x="27" y="21"/>
                </a:cxn>
                <a:cxn ang="0">
                  <a:pos x="35" y="11"/>
                </a:cxn>
                <a:cxn ang="0">
                  <a:pos x="48" y="3"/>
                </a:cxn>
                <a:cxn ang="0">
                  <a:pos x="65" y="0"/>
                </a:cxn>
              </a:cxnLst>
              <a:rect l="0" t="0" r="r" b="b"/>
              <a:pathLst>
                <a:path w="100" h="144">
                  <a:moveTo>
                    <a:pt x="65" y="0"/>
                  </a:moveTo>
                  <a:lnTo>
                    <a:pt x="77" y="3"/>
                  </a:lnTo>
                  <a:lnTo>
                    <a:pt x="87" y="9"/>
                  </a:lnTo>
                  <a:lnTo>
                    <a:pt x="95" y="20"/>
                  </a:lnTo>
                  <a:lnTo>
                    <a:pt x="99" y="31"/>
                  </a:lnTo>
                  <a:lnTo>
                    <a:pt x="100" y="44"/>
                  </a:lnTo>
                  <a:lnTo>
                    <a:pt x="100" y="144"/>
                  </a:lnTo>
                  <a:lnTo>
                    <a:pt x="80" y="144"/>
                  </a:lnTo>
                  <a:lnTo>
                    <a:pt x="80" y="48"/>
                  </a:lnTo>
                  <a:lnTo>
                    <a:pt x="79" y="37"/>
                  </a:lnTo>
                  <a:lnTo>
                    <a:pt x="75" y="28"/>
                  </a:lnTo>
                  <a:lnTo>
                    <a:pt x="68" y="23"/>
                  </a:lnTo>
                  <a:lnTo>
                    <a:pt x="60" y="21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9" y="45"/>
                  </a:lnTo>
                  <a:lnTo>
                    <a:pt x="23" y="60"/>
                  </a:lnTo>
                  <a:lnTo>
                    <a:pt x="20" y="74"/>
                  </a:lnTo>
                  <a:lnTo>
                    <a:pt x="19" y="87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0" y="3"/>
                  </a:lnTo>
                  <a:lnTo>
                    <a:pt x="19" y="3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7" y="21"/>
                  </a:lnTo>
                  <a:lnTo>
                    <a:pt x="35" y="11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7" name="Freeform 77"/>
            <p:cNvSpPr>
              <a:spLocks noEditPoints="1"/>
            </p:cNvSpPr>
            <p:nvPr userDrawn="1"/>
          </p:nvSpPr>
          <p:spPr bwMode="auto">
            <a:xfrm>
              <a:off x="3563616" y="2553221"/>
              <a:ext cx="82550" cy="163513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31" y="34"/>
                </a:cxn>
                <a:cxn ang="0">
                  <a:pos x="25" y="55"/>
                </a:cxn>
                <a:cxn ang="0">
                  <a:pos x="23" y="86"/>
                </a:cxn>
                <a:cxn ang="0">
                  <a:pos x="28" y="109"/>
                </a:cxn>
                <a:cxn ang="0">
                  <a:pos x="41" y="125"/>
                </a:cxn>
                <a:cxn ang="0">
                  <a:pos x="63" y="125"/>
                </a:cxn>
                <a:cxn ang="0">
                  <a:pos x="78" y="108"/>
                </a:cxn>
                <a:cxn ang="0">
                  <a:pos x="84" y="83"/>
                </a:cxn>
                <a:cxn ang="0">
                  <a:pos x="83" y="49"/>
                </a:cxn>
                <a:cxn ang="0">
                  <a:pos x="73" y="27"/>
                </a:cxn>
                <a:cxn ang="0">
                  <a:pos x="53" y="17"/>
                </a:cxn>
                <a:cxn ang="0">
                  <a:pos x="60" y="2"/>
                </a:cxn>
                <a:cxn ang="0">
                  <a:pos x="79" y="14"/>
                </a:cxn>
                <a:cxn ang="0">
                  <a:pos x="86" y="26"/>
                </a:cxn>
                <a:cxn ang="0">
                  <a:pos x="106" y="3"/>
                </a:cxn>
                <a:cxn ang="0">
                  <a:pos x="105" y="164"/>
                </a:cxn>
                <a:cxn ang="0">
                  <a:pos x="92" y="192"/>
                </a:cxn>
                <a:cxn ang="0">
                  <a:pos x="65" y="206"/>
                </a:cxn>
                <a:cxn ang="0">
                  <a:pos x="27" y="206"/>
                </a:cxn>
                <a:cxn ang="0">
                  <a:pos x="8" y="181"/>
                </a:cxn>
                <a:cxn ang="0">
                  <a:pos x="42" y="189"/>
                </a:cxn>
                <a:cxn ang="0">
                  <a:pos x="72" y="181"/>
                </a:cxn>
                <a:cxn ang="0">
                  <a:pos x="84" y="160"/>
                </a:cxn>
                <a:cxn ang="0">
                  <a:pos x="86" y="118"/>
                </a:cxn>
                <a:cxn ang="0">
                  <a:pos x="79" y="129"/>
                </a:cxn>
                <a:cxn ang="0">
                  <a:pos x="60" y="143"/>
                </a:cxn>
                <a:cxn ang="0">
                  <a:pos x="34" y="142"/>
                </a:cxn>
                <a:cxn ang="0">
                  <a:pos x="13" y="127"/>
                </a:cxn>
                <a:cxn ang="0">
                  <a:pos x="3" y="102"/>
                </a:cxn>
                <a:cxn ang="0">
                  <a:pos x="0" y="60"/>
                </a:cxn>
                <a:cxn ang="0">
                  <a:pos x="7" y="32"/>
                </a:cxn>
                <a:cxn ang="0">
                  <a:pos x="22" y="9"/>
                </a:cxn>
                <a:cxn ang="0">
                  <a:pos x="49" y="0"/>
                </a:cxn>
              </a:cxnLst>
              <a:rect l="0" t="0" r="r" b="b"/>
              <a:pathLst>
                <a:path w="106" h="207">
                  <a:moveTo>
                    <a:pt x="53" y="17"/>
                  </a:moveTo>
                  <a:lnTo>
                    <a:pt x="42" y="20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27" y="45"/>
                  </a:lnTo>
                  <a:lnTo>
                    <a:pt x="25" y="55"/>
                  </a:lnTo>
                  <a:lnTo>
                    <a:pt x="23" y="67"/>
                  </a:lnTo>
                  <a:lnTo>
                    <a:pt x="23" y="86"/>
                  </a:lnTo>
                  <a:lnTo>
                    <a:pt x="25" y="97"/>
                  </a:lnTo>
                  <a:lnTo>
                    <a:pt x="28" y="109"/>
                  </a:lnTo>
                  <a:lnTo>
                    <a:pt x="34" y="118"/>
                  </a:lnTo>
                  <a:lnTo>
                    <a:pt x="41" y="125"/>
                  </a:lnTo>
                  <a:lnTo>
                    <a:pt x="51" y="128"/>
                  </a:lnTo>
                  <a:lnTo>
                    <a:pt x="63" y="125"/>
                  </a:lnTo>
                  <a:lnTo>
                    <a:pt x="72" y="118"/>
                  </a:lnTo>
                  <a:lnTo>
                    <a:pt x="78" y="108"/>
                  </a:lnTo>
                  <a:lnTo>
                    <a:pt x="83" y="96"/>
                  </a:lnTo>
                  <a:lnTo>
                    <a:pt x="84" y="83"/>
                  </a:lnTo>
                  <a:lnTo>
                    <a:pt x="86" y="72"/>
                  </a:lnTo>
                  <a:lnTo>
                    <a:pt x="83" y="49"/>
                  </a:lnTo>
                  <a:lnTo>
                    <a:pt x="79" y="36"/>
                  </a:lnTo>
                  <a:lnTo>
                    <a:pt x="73" y="27"/>
                  </a:lnTo>
                  <a:lnTo>
                    <a:pt x="64" y="20"/>
                  </a:lnTo>
                  <a:lnTo>
                    <a:pt x="53" y="17"/>
                  </a:lnTo>
                  <a:close/>
                  <a:moveTo>
                    <a:pt x="49" y="0"/>
                  </a:moveTo>
                  <a:lnTo>
                    <a:pt x="60" y="2"/>
                  </a:lnTo>
                  <a:lnTo>
                    <a:pt x="72" y="7"/>
                  </a:lnTo>
                  <a:lnTo>
                    <a:pt x="79" y="14"/>
                  </a:lnTo>
                  <a:lnTo>
                    <a:pt x="84" y="26"/>
                  </a:lnTo>
                  <a:lnTo>
                    <a:pt x="86" y="26"/>
                  </a:lnTo>
                  <a:lnTo>
                    <a:pt x="86" y="3"/>
                  </a:lnTo>
                  <a:lnTo>
                    <a:pt x="106" y="3"/>
                  </a:lnTo>
                  <a:lnTo>
                    <a:pt x="106" y="144"/>
                  </a:lnTo>
                  <a:lnTo>
                    <a:pt x="105" y="164"/>
                  </a:lnTo>
                  <a:lnTo>
                    <a:pt x="100" y="179"/>
                  </a:lnTo>
                  <a:lnTo>
                    <a:pt x="92" y="192"/>
                  </a:lnTo>
                  <a:lnTo>
                    <a:pt x="79" y="199"/>
                  </a:lnTo>
                  <a:lnTo>
                    <a:pt x="65" y="206"/>
                  </a:lnTo>
                  <a:lnTo>
                    <a:pt x="46" y="207"/>
                  </a:lnTo>
                  <a:lnTo>
                    <a:pt x="27" y="206"/>
                  </a:lnTo>
                  <a:lnTo>
                    <a:pt x="8" y="202"/>
                  </a:lnTo>
                  <a:lnTo>
                    <a:pt x="8" y="181"/>
                  </a:lnTo>
                  <a:lnTo>
                    <a:pt x="25" y="188"/>
                  </a:lnTo>
                  <a:lnTo>
                    <a:pt x="42" y="189"/>
                  </a:lnTo>
                  <a:lnTo>
                    <a:pt x="60" y="187"/>
                  </a:lnTo>
                  <a:lnTo>
                    <a:pt x="72" y="181"/>
                  </a:lnTo>
                  <a:lnTo>
                    <a:pt x="81" y="172"/>
                  </a:lnTo>
                  <a:lnTo>
                    <a:pt x="84" y="160"/>
                  </a:lnTo>
                  <a:lnTo>
                    <a:pt x="86" y="143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79" y="129"/>
                  </a:lnTo>
                  <a:lnTo>
                    <a:pt x="70" y="137"/>
                  </a:lnTo>
                  <a:lnTo>
                    <a:pt x="60" y="143"/>
                  </a:lnTo>
                  <a:lnTo>
                    <a:pt x="47" y="144"/>
                  </a:lnTo>
                  <a:lnTo>
                    <a:pt x="34" y="142"/>
                  </a:lnTo>
                  <a:lnTo>
                    <a:pt x="22" y="136"/>
                  </a:lnTo>
                  <a:lnTo>
                    <a:pt x="13" y="127"/>
                  </a:lnTo>
                  <a:lnTo>
                    <a:pt x="7" y="115"/>
                  </a:lnTo>
                  <a:lnTo>
                    <a:pt x="3" y="102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3" y="46"/>
                  </a:lnTo>
                  <a:lnTo>
                    <a:pt x="7" y="32"/>
                  </a:lnTo>
                  <a:lnTo>
                    <a:pt x="13" y="20"/>
                  </a:lnTo>
                  <a:lnTo>
                    <a:pt x="22" y="9"/>
                  </a:lnTo>
                  <a:lnTo>
                    <a:pt x="34" y="3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12" name="Picture 2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6" y="5357586"/>
            <a:ext cx="3705850" cy="11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/>
            </a:lvl1pPr>
          </a:lstStyle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D7C62C79-C5B9-4A8A-B76C-3DE3FA505C3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95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/>
            </a:lvl1pPr>
          </a:lstStyle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D7C62C79-C5B9-4A8A-B76C-3DE3FA505C3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2192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jcp.org/en/jsr/detail?id=26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jira.codehaus.org/browse/MCOMPILER-22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modeling/m2t/?project=jet" TargetMode="External"/><Relationship Id="rId2" Type="http://schemas.openxmlformats.org/officeDocument/2006/relationships/hyperlink" Target="http://velocity.apach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ymeleaf.org/" TargetMode="External"/><Relationship Id="rId4" Type="http://schemas.openxmlformats.org/officeDocument/2006/relationships/hyperlink" Target="http://freemarker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asm.ow2.org/" TargetMode="External"/><Relationship Id="rId2" Type="http://schemas.openxmlformats.org/officeDocument/2006/relationships/hyperlink" Target="http://projectlombo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tanucleus.org/" TargetMode="External"/><Relationship Id="rId5" Type="http://schemas.openxmlformats.org/officeDocument/2006/relationships/hyperlink" Target="http://www.csg.ci.i.u-tokyo.ac.jp/~chiba/javassist/" TargetMode="External"/><Relationship Id="rId4" Type="http://schemas.openxmlformats.org/officeDocument/2006/relationships/hyperlink" Target="https://github.com/cglib/cglib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eors.wordpress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7756" y="380240"/>
            <a:ext cx="10998140" cy="73294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Code Generation in the Java Compiler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7756" y="1113182"/>
            <a:ext cx="10998140" cy="85758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Annotation Processors Do the Hard Work</a:t>
            </a:r>
          </a:p>
          <a:p>
            <a:pPr algn="l"/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JavaOne Conference </a:t>
            </a:r>
            <a:r>
              <a:rPr lang="en-US" sz="1800" i="1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CON2013</a:t>
            </a:r>
            <a:r>
              <a:rPr lang="en-US" sz="1800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October 2014</a:t>
            </a:r>
            <a:endParaRPr lang="en-US" sz="1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56" y="6602028"/>
            <a:ext cx="2363788" cy="230832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Copyright © </a:t>
            </a:r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2014 Accenture. All rights 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8467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Annotations in the Java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Annotations may be used just as a ‘</a:t>
            </a:r>
            <a:r>
              <a:rPr lang="en-US" i="1" dirty="0" smtClean="0"/>
              <a:t>marker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@</a:t>
            </a:r>
            <a:r>
              <a:rPr lang="en-US" sz="1800" dirty="0" err="1">
                <a:solidFill>
                  <a:prstClr val="white"/>
                </a:solidFill>
                <a:latin typeface="Lucida Console" panose="020B0609040504020204" pitchFamily="49" charset="0"/>
              </a:rPr>
              <a:t>NonNull</a:t>
            </a:r>
            <a:r>
              <a:rPr lang="en-US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String email;</a:t>
            </a:r>
            <a:endParaRPr lang="en-US" dirty="0" smtClean="0"/>
          </a:p>
          <a:p>
            <a:r>
              <a:rPr lang="en-US" dirty="0" smtClean="0"/>
              <a:t>They may contain name-value pairs, and arrays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@Author(name = "Albert",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    created = "17/09/2010",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    revision = 3,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    reviewers = {"George", "Fred"})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public class </a:t>
            </a:r>
            <a:r>
              <a:rPr lang="en-GB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SomeClass</a:t>
            </a:r>
            <a:r>
              <a:rPr lang="en-GB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{</a:t>
            </a:r>
            <a:r>
              <a:rPr lang="en-US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...</a:t>
            </a:r>
            <a:r>
              <a:rPr lang="en-GB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}</a:t>
            </a:r>
            <a:endParaRPr lang="en-GB" sz="1800" dirty="0">
              <a:solidFill>
                <a:prstClr val="white"/>
              </a:solidFill>
              <a:latin typeface="Lucida Console" panose="020B0609040504020204" pitchFamily="49" charset="0"/>
            </a:endParaRPr>
          </a:p>
          <a:p>
            <a:r>
              <a:rPr lang="en-US" dirty="0" smtClean="0"/>
              <a:t>Can be defined with default values, and then omitted when used</a:t>
            </a:r>
          </a:p>
          <a:p>
            <a:r>
              <a:rPr lang="en-US" dirty="0" smtClean="0"/>
              <a:t>When it has only one </a:t>
            </a:r>
            <a:r>
              <a:rPr lang="en-US" dirty="0" smtClean="0"/>
              <a:t>attribute named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dirty="0" smtClean="0"/>
              <a:t>, </a:t>
            </a:r>
            <a:r>
              <a:rPr lang="en-US" dirty="0" smtClean="0"/>
              <a:t>it can be omitted, too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@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DatabaseTable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(“MY_TABLE”) public class 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MyTable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{...}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70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Annotation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A special type of interface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public @interface Author {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String name();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String created();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</a:t>
            </a:r>
            <a:r>
              <a:rPr lang="en-GB" sz="1800" dirty="0" err="1">
                <a:solidFill>
                  <a:prstClr val="white"/>
                </a:solidFill>
                <a:latin typeface="Lucida Console" panose="020B0609040504020204" pitchFamily="49" charset="0"/>
              </a:rPr>
              <a:t>int</a:t>
            </a: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revision() default 1;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    String[] reviewers() default {};</a:t>
            </a:r>
            <a:b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}</a:t>
            </a:r>
          </a:p>
          <a:p>
            <a:r>
              <a:rPr lang="en-US" dirty="0"/>
              <a:t>Only primitives, </a:t>
            </a:r>
            <a:r>
              <a:rPr lang="en-US" dirty="0" err="1" smtClean="0"/>
              <a:t>enum</a:t>
            </a:r>
            <a:r>
              <a:rPr lang="en-US" dirty="0" smtClean="0"/>
              <a:t> types, annotation types, String, Class </a:t>
            </a:r>
            <a:r>
              <a:rPr lang="en-US" dirty="0"/>
              <a:t>and arrays of them are </a:t>
            </a:r>
            <a:r>
              <a:rPr lang="en-US" dirty="0" smtClean="0"/>
              <a:t>allowed as elements</a:t>
            </a:r>
          </a:p>
          <a:p>
            <a:r>
              <a:rPr lang="en-US" dirty="0" smtClean="0"/>
              <a:t>May be annotated itself, i.e. to define the retention policy or targets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@Retention(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RetentionPolicy.SOURCE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)</a:t>
            </a:r>
            <a:b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@Target({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ElementType.ANNOTATION_TYPE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ElementType.TYPE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})</a:t>
            </a:r>
            <a:b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</a:b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GB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public @interface Author </a:t>
            </a:r>
            <a:r>
              <a:rPr lang="en-GB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{...}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97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language</a:t>
            </a:r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2319237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Processors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This is cool but I can add metadata information with </a:t>
            </a:r>
            <a:r>
              <a:rPr lang="en-GB" sz="4000" dirty="0" err="1" smtClean="0"/>
              <a:t>Javadocs</a:t>
            </a:r>
            <a:r>
              <a:rPr lang="en-GB" sz="4000" dirty="0" smtClean="0"/>
              <a:t>, so what’s the buzz?</a:t>
            </a:r>
            <a:endParaRPr lang="en-GB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/**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* My Class description.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* @author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jorge.hidalgo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* @version 1.0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* @deprecated Use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MyNewClass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instead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*/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1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Processors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Annotations are first-class citizens in the Java language</a:t>
            </a:r>
          </a:p>
          <a:p>
            <a:r>
              <a:rPr lang="en-GB" dirty="0" smtClean="0"/>
              <a:t>Formalized in the Java Language Specification</a:t>
            </a:r>
          </a:p>
          <a:p>
            <a:r>
              <a:rPr lang="en-GB" dirty="0" smtClean="0"/>
              <a:t>Readable at run time: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US" sz="1800" dirty="0" err="1">
                <a:solidFill>
                  <a:prstClr val="white"/>
                </a:solidFill>
                <a:latin typeface="Lucida Console" panose="020B0609040504020204" pitchFamily="49" charset="0"/>
              </a:rPr>
              <a:t>Class.getAnnotations</a:t>
            </a:r>
            <a:r>
              <a:rPr lang="en-US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US" sz="1800" dirty="0" err="1">
                <a:solidFill>
                  <a:prstClr val="white"/>
                </a:solidFill>
                <a:latin typeface="Lucida Console" panose="020B0609040504020204" pitchFamily="49" charset="0"/>
              </a:rPr>
              <a:t>Class.getAnnotationsByType</a:t>
            </a:r>
            <a:r>
              <a:rPr lang="en-US" sz="1800" dirty="0">
                <a:solidFill>
                  <a:prstClr val="white"/>
                </a:solidFill>
                <a:latin typeface="Lucida Console" panose="020B0609040504020204" pitchFamily="49" charset="0"/>
              </a:rPr>
              <a:t>(Class&lt;A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Class.getDeclaredAnnotations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    </a:t>
            </a:r>
            <a:r>
              <a:rPr lang="en-US" sz="1800" dirty="0" err="1" smtClean="0">
                <a:solidFill>
                  <a:prstClr val="white"/>
                </a:solidFill>
                <a:latin typeface="Lucida Console" panose="020B0609040504020204" pitchFamily="49" charset="0"/>
              </a:rPr>
              <a:t>Class.getDeclaredAnnotationsByType</a:t>
            </a:r>
            <a:r>
              <a:rPr lang="en-US" sz="1800" dirty="0" smtClean="0">
                <a:solidFill>
                  <a:prstClr val="white"/>
                </a:solidFill>
                <a:latin typeface="Lucida Console" panose="020B0609040504020204" pitchFamily="49" charset="0"/>
              </a:rPr>
              <a:t>(Class&lt;A&gt;)</a:t>
            </a:r>
            <a:endParaRPr lang="en-GB" dirty="0" smtClean="0"/>
          </a:p>
          <a:p>
            <a:r>
              <a:rPr lang="en-GB" dirty="0" smtClean="0"/>
              <a:t>Can trigger custom actions at compile time managed by</a:t>
            </a:r>
            <a:br>
              <a:rPr lang="en-GB" dirty="0" smtClean="0"/>
            </a:br>
            <a:r>
              <a:rPr lang="en-GB" b="1" dirty="0" smtClean="0"/>
              <a:t>Annotation Processors!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24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Processors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When first introduced in Java 5, the Annotation </a:t>
            </a:r>
            <a:r>
              <a:rPr lang="en-GB" dirty="0" smtClean="0"/>
              <a:t>Processing </a:t>
            </a:r>
            <a:r>
              <a:rPr lang="en-GB" dirty="0" smtClean="0"/>
              <a:t>API was not standard</a:t>
            </a:r>
          </a:p>
          <a:p>
            <a:pPr lvl="1"/>
            <a:r>
              <a:rPr lang="en-GB" dirty="0" smtClean="0"/>
              <a:t>A standalone tool, </a:t>
            </a:r>
            <a:r>
              <a:rPr lang="en-GB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apt</a:t>
            </a:r>
            <a:r>
              <a:rPr lang="en-GB" dirty="0" smtClean="0"/>
              <a:t>, was needed to process annotations</a:t>
            </a:r>
          </a:p>
          <a:p>
            <a:pPr lvl="1"/>
            <a:r>
              <a:rPr lang="en-GB" dirty="0" smtClean="0"/>
              <a:t>Mirror API distributed in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com.sun.mirror</a:t>
            </a:r>
            <a:r>
              <a:rPr lang="en-GB" dirty="0" smtClean="0"/>
              <a:t> packages</a:t>
            </a:r>
          </a:p>
          <a:p>
            <a:r>
              <a:rPr lang="en-GB" dirty="0" smtClean="0"/>
              <a:t>Starting with Java 6, standardized through JSR-269</a:t>
            </a:r>
            <a:r>
              <a:rPr lang="en-GB" baseline="30000" dirty="0" smtClean="0"/>
              <a:t>(1)</a:t>
            </a:r>
            <a:endParaRPr lang="en-GB" dirty="0" smtClean="0"/>
          </a:p>
          <a:p>
            <a:pPr lvl="1"/>
            <a:r>
              <a:rPr lang="en-GB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apt</a:t>
            </a:r>
            <a:r>
              <a:rPr lang="en-GB" dirty="0" smtClean="0"/>
              <a:t>, although still available for standalone execution, was seamlessly integrated into the Java compiler,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endParaRPr lang="en-GB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GB" dirty="0" smtClean="0">
                <a:cs typeface="Consolas" panose="020B0609020204030204" pitchFamily="49" charset="0"/>
              </a:rPr>
              <a:t>Annotation Processing API distributed in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javax.lang.model</a:t>
            </a:r>
            <a:r>
              <a:rPr lang="en-GB" dirty="0" smtClean="0">
                <a:cs typeface="Consolas" panose="020B0609020204030204" pitchFamily="49" charset="0"/>
              </a:rPr>
              <a:t> packages</a:t>
            </a:r>
            <a:endParaRPr lang="en-GB" dirty="0" smtClean="0"/>
          </a:p>
          <a:p>
            <a:r>
              <a:rPr lang="en-GB" dirty="0" smtClean="0"/>
              <a:t>Since Java 8, </a:t>
            </a:r>
            <a:r>
              <a:rPr lang="en-GB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apt</a:t>
            </a:r>
            <a:r>
              <a:rPr lang="en-GB" dirty="0" smtClean="0"/>
              <a:t> is no longer available in the JDK</a:t>
            </a:r>
            <a:endParaRPr lang="en-GB" dirty="0"/>
          </a:p>
          <a:p>
            <a:pPr marL="0" indent="0">
              <a:spcBef>
                <a:spcPts val="2400"/>
              </a:spcBef>
              <a:buNone/>
            </a:pPr>
            <a:r>
              <a:rPr lang="en-GB" sz="2000" baseline="30000" dirty="0"/>
              <a:t>(</a:t>
            </a:r>
            <a:r>
              <a:rPr lang="en-GB" sz="2000" baseline="30000" dirty="0" smtClean="0"/>
              <a:t>1)</a:t>
            </a:r>
            <a:r>
              <a:rPr lang="en-GB" sz="2000" dirty="0" smtClean="0"/>
              <a:t> </a:t>
            </a:r>
            <a:r>
              <a:rPr lang="en-US" sz="2000" kern="0" dirty="0" smtClean="0"/>
              <a:t>JSR-269</a:t>
            </a:r>
            <a:r>
              <a:rPr lang="en-US" sz="2000" kern="0" dirty="0"/>
              <a:t>, Pluggable Annotation </a:t>
            </a:r>
            <a:r>
              <a:rPr lang="en-US" sz="2000" kern="0" dirty="0" smtClean="0"/>
              <a:t>Processing </a:t>
            </a:r>
            <a:r>
              <a:rPr lang="en-US" sz="2000" kern="0" dirty="0"/>
              <a:t>API, can be browsed </a:t>
            </a:r>
            <a:r>
              <a:rPr lang="en-US" sz="2000" kern="0" dirty="0" smtClean="0"/>
              <a:t>online </a:t>
            </a:r>
            <a:r>
              <a:rPr lang="en-US" sz="2000" kern="0" dirty="0">
                <a:hlinkClick r:id="rId2"/>
              </a:rPr>
              <a:t>here</a:t>
            </a:r>
            <a:r>
              <a:rPr lang="en-US" sz="2000" kern="0" dirty="0"/>
              <a:t>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21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</a:t>
            </a:r>
            <a:r>
              <a:rPr lang="en-US" dirty="0" smtClean="0"/>
              <a:t>Processing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Annotation Processor:</a:t>
            </a:r>
          </a:p>
          <a:p>
            <a:pPr lvl="1"/>
            <a:r>
              <a:rPr lang="en-GB" dirty="0" smtClean="0"/>
              <a:t>Implements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javax.annotation.processing.Processor</a:t>
            </a:r>
            <a:endParaRPr lang="en-GB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GB" dirty="0"/>
              <a:t>Or extends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javax.annotation.processing.AbstractProcessor</a:t>
            </a:r>
            <a:endParaRPr lang="en-GB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May use three annotations to configure itself: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jx.a.p.SupportedAnnotationTypes</a:t>
            </a:r>
            <a:r>
              <a:rPr lang="en-US" dirty="0" smtClean="0"/>
              <a:t> – Used to flag which Annotation Types are managed by the processor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jx.a.p.SupportedSourceVersion</a:t>
            </a:r>
            <a:r>
              <a:rPr lang="en-US" dirty="0" smtClean="0"/>
              <a:t> – Used to flag the latest Java source level supported by the processor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jx.a.p.SupportedOptions</a:t>
            </a:r>
            <a:r>
              <a:rPr lang="en-US" dirty="0" smtClean="0"/>
              <a:t> – Used to register custom parameters that may be passed through the command line</a:t>
            </a:r>
          </a:p>
          <a:p>
            <a:r>
              <a:rPr lang="en-US" dirty="0" smtClean="0"/>
              <a:t>TL;DR – Implement the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process()</a:t>
            </a:r>
            <a:r>
              <a:rPr lang="en-US" dirty="0" smtClean="0"/>
              <a:t>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8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Multiverse Processor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Documented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@Target({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ElementType.TYPE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ElementType.METHOD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Retention(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RetentionPolicy.RUNTIME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@interface Complexity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ComplexityLevel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value() default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ComplexityLevel.MEDIUM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ComplexityLevel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   VERY_SIMPLE, SIMPLE, MEDIUM, COMPLEX, VERY_COMPLEX;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buNone/>
            </a:pPr>
            <a:endParaRPr lang="en-GB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GB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SupportedAnnotationTypes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deors.demos.annotations.base.Complexity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SupportedSourceVersion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(SourceVersion.RELEASE_8)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ComplexityProcessor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extends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AbstractProcessor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@Override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public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process(Set&lt;? extends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TypeElement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 annotations,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RoundEnvironment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roundEnv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true;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16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4147631"/>
            <a:ext cx="10515600" cy="3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901628" y="5850542"/>
            <a:ext cx="841572" cy="380325"/>
          </a:xfrm>
          <a:prstGeom prst="bentConnector3">
            <a:avLst>
              <a:gd name="adj1" fmla="val 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91753" y="5971923"/>
            <a:ext cx="81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Tell the compiler this processor actually handled the annotation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87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Rounds and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Annotation processing happens in </a:t>
            </a:r>
            <a:r>
              <a:rPr lang="en-GB" i="1" dirty="0" smtClean="0"/>
              <a:t>‘rounds’</a:t>
            </a:r>
          </a:p>
          <a:p>
            <a:r>
              <a:rPr lang="en-GB" dirty="0" smtClean="0"/>
              <a:t>In each round, </a:t>
            </a:r>
            <a:r>
              <a:rPr lang="en-GB" dirty="0" smtClean="0"/>
              <a:t>a subset of sources are compiled, and then processors matching the annotations </a:t>
            </a:r>
            <a:r>
              <a:rPr lang="en-GB" dirty="0" smtClean="0"/>
              <a:t>found on </a:t>
            </a:r>
            <a:r>
              <a:rPr lang="en-GB" dirty="0" smtClean="0"/>
              <a:t>those sources are called</a:t>
            </a:r>
            <a:endParaRPr lang="en-GB" dirty="0" smtClean="0"/>
          </a:p>
          <a:p>
            <a:r>
              <a:rPr lang="en-GB" dirty="0" smtClean="0"/>
              <a:t>Processing ends when no more </a:t>
            </a:r>
            <a:r>
              <a:rPr lang="en-GB" dirty="0" smtClean="0"/>
              <a:t>sources/annotations </a:t>
            </a:r>
            <a:r>
              <a:rPr lang="en-GB" dirty="0" smtClean="0"/>
              <a:t>are pending</a:t>
            </a:r>
          </a:p>
          <a:p>
            <a:r>
              <a:rPr lang="en-GB" dirty="0" smtClean="0"/>
              <a:t>Processors may claim all annotation types with a wildcard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process()</a:t>
            </a:r>
            <a:r>
              <a:rPr lang="en-US" dirty="0" smtClean="0"/>
              <a:t> method has two parameters: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Set&lt;? extends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jx.lang.model.element.TypeElement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/>
              <a:t> </a:t>
            </a:r>
            <a:r>
              <a:rPr lang="en-US" dirty="0" smtClean="0"/>
              <a:t>– subset of annotations being processed</a:t>
            </a:r>
            <a:endParaRPr lang="en-US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jx.a.p.RoundEnvironment</a:t>
            </a:r>
            <a:r>
              <a:rPr lang="en-US" dirty="0" smtClean="0"/>
              <a:t> – access to information about the current and previous 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87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Rounds and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When extending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jx.a.p.AbstractProcessor</a:t>
            </a:r>
            <a:r>
              <a:rPr lang="en-GB" dirty="0" smtClean="0"/>
              <a:t>, </a:t>
            </a:r>
            <a:r>
              <a:rPr lang="en-GB" dirty="0" smtClean="0"/>
              <a:t>there </a:t>
            </a:r>
            <a:r>
              <a:rPr lang="en-GB" dirty="0" smtClean="0"/>
              <a:t>is available an instance variable of type </a:t>
            </a:r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jx.a.p.ProcessingEnvironment</a:t>
            </a:r>
            <a:r>
              <a:rPr lang="en-GB" dirty="0" smtClean="0"/>
              <a:t> with access to a </a:t>
            </a:r>
            <a:r>
              <a:rPr lang="en-GB" dirty="0" smtClean="0"/>
              <a:t>specialized logging tool, the </a:t>
            </a:r>
            <a:r>
              <a:rPr lang="en-GB" dirty="0" err="1" smtClean="0"/>
              <a:t>Messager</a:t>
            </a:r>
            <a:endParaRPr lang="en-GB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process(Set&lt;? extends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TypeElement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 annotations,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RoundEnvironment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roundEnv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for (Element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elem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roundEnv.getElementsAnnotatedWith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Complexity.class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Complexity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elem.getAnnotation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Complexity.class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String message = "annotation found in " +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elem.getSimpleName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+ " with complexity " +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complexity.value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processingEnv.getMessager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printMessage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Diagnostic.Kind.NOTE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message,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elem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true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no further processing of this annotation type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2011680" y="4904509"/>
            <a:ext cx="7863840" cy="3491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Code Generation in the Java Compiler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Objectives for the session:</a:t>
            </a:r>
          </a:p>
          <a:p>
            <a:r>
              <a:rPr lang="en-US" dirty="0" smtClean="0"/>
              <a:t>Introduce Annotations and Annotation Processors</a:t>
            </a:r>
          </a:p>
          <a:p>
            <a:r>
              <a:rPr lang="en-US" dirty="0" smtClean="0"/>
              <a:t>Learn how to create Annotation Processors</a:t>
            </a:r>
          </a:p>
          <a:p>
            <a:r>
              <a:rPr lang="en-US" dirty="0" smtClean="0"/>
              <a:t>Learn how to use Annotation Processors to generate source code</a:t>
            </a:r>
          </a:p>
          <a:p>
            <a:r>
              <a:rPr lang="en-US" dirty="0" smtClean="0"/>
              <a:t>Connect Annotation Processors with external generation engines</a:t>
            </a:r>
          </a:p>
          <a:p>
            <a:r>
              <a:rPr lang="en-US" dirty="0" smtClean="0"/>
              <a:t>Integration with IDEs and build automation tools</a:t>
            </a:r>
          </a:p>
          <a:p>
            <a:endParaRPr lang="en-US" dirty="0" smtClean="0"/>
          </a:p>
          <a:p>
            <a:r>
              <a:rPr lang="en-US" dirty="0" smtClean="0"/>
              <a:t>With lots of examples and source code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r>
              <a:rPr lang="en-GB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jx.a.p.ProcessingEnvironment</a:t>
            </a:r>
            <a:r>
              <a:rPr lang="en-GB" dirty="0" smtClean="0"/>
              <a:t> also provides access to the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Filer</a:t>
            </a:r>
            <a:r>
              <a:rPr lang="en-GB" dirty="0" smtClean="0"/>
              <a:t> utility that allows for easy file creation</a:t>
            </a:r>
          </a:p>
          <a:p>
            <a:pPr lvl="1"/>
            <a:r>
              <a:rPr lang="en-GB" dirty="0" smtClean="0"/>
              <a:t>Files are placed in the right folder as required by the compiler settings</a:t>
            </a:r>
          </a:p>
          <a:p>
            <a:pPr lvl="1"/>
            <a:r>
              <a:rPr lang="en-GB" dirty="0" smtClean="0"/>
              <a:t>Folder hierarchy matching the package name</a:t>
            </a:r>
            <a:endParaRPr lang="en-GB" dirty="0"/>
          </a:p>
          <a:p>
            <a:pPr marL="457200" lvl="1" indent="0">
              <a:spcBef>
                <a:spcPts val="1800"/>
              </a:spcBef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JavaFileObject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jfo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processingEnv.getFiler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createSourceFile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newClassQualifiedName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Writer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writer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jfo.openWriter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GB" i="1" dirty="0" smtClean="0">
                <a:cs typeface="Consolas" panose="020B0609020204030204" pitchFamily="49" charset="0"/>
              </a:rPr>
              <a:t>...or...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JavaFileObject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jfo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processingEnv.getFiler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.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createClassFile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newClassQualifiedName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jfo.openOutputStream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3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Compiler Knows?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Annotation Processors should be registered</a:t>
            </a:r>
          </a:p>
          <a:p>
            <a:r>
              <a:rPr lang="en-GB" dirty="0" smtClean="0"/>
              <a:t>The easiest way – leverage the standard services mechanism</a:t>
            </a:r>
          </a:p>
          <a:p>
            <a:pPr lvl="1"/>
            <a:r>
              <a:rPr lang="en-GB" dirty="0" smtClean="0"/>
              <a:t>Package the processors in a Jar file</a:t>
            </a:r>
          </a:p>
          <a:p>
            <a:pPr lvl="1"/>
            <a:r>
              <a:rPr lang="en-GB" dirty="0" smtClean="0"/>
              <a:t>Include </a:t>
            </a:r>
            <a:r>
              <a:rPr lang="en-GB" dirty="0"/>
              <a:t>file </a:t>
            </a:r>
            <a:r>
              <a:rPr lang="en-GB" b="1" dirty="0" smtClean="0"/>
              <a:t>META-INF/services/</a:t>
            </a:r>
            <a:r>
              <a:rPr lang="en-GB" b="1" dirty="0" err="1" smtClean="0"/>
              <a:t>javax.annotation.processing.Processor</a:t>
            </a:r>
            <a:endParaRPr lang="en-GB" b="1" dirty="0" smtClean="0"/>
          </a:p>
          <a:p>
            <a:pPr lvl="1"/>
            <a:r>
              <a:rPr lang="en-GB" dirty="0" smtClean="0"/>
              <a:t>Contents are the fully qualified names of all processors, one per 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05" y="4417830"/>
            <a:ext cx="3467100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40" y="4646430"/>
            <a:ext cx="60293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language</a:t>
            </a:r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2812849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7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Annotation Processors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Multiple ways: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endParaRPr lang="en-US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Apache Maven builds</a:t>
            </a:r>
          </a:p>
          <a:p>
            <a:pPr lvl="1"/>
            <a:r>
              <a:rPr lang="en-US" dirty="0" smtClean="0"/>
              <a:t>Continuous Integration builds</a:t>
            </a:r>
          </a:p>
          <a:p>
            <a:pPr lvl="1"/>
            <a:r>
              <a:rPr lang="en-US" dirty="0" smtClean="0"/>
              <a:t>IDE</a:t>
            </a:r>
          </a:p>
          <a:p>
            <a:pPr lvl="1"/>
            <a:r>
              <a:rPr lang="en-US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1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APs with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proc:none</a:t>
            </a:r>
            <a:r>
              <a:rPr lang="en-US" dirty="0" smtClean="0"/>
              <a:t> when compiling Annotation Processors</a:t>
            </a:r>
          </a:p>
          <a:p>
            <a:r>
              <a:rPr lang="en-US" dirty="0" smtClean="0"/>
              <a:t>When compiling the annotated classes:</a:t>
            </a:r>
          </a:p>
          <a:p>
            <a:pPr lvl="1"/>
            <a:r>
              <a:rPr lang="en-US" dirty="0" smtClean="0"/>
              <a:t>Annotation types in </a:t>
            </a:r>
            <a:r>
              <a:rPr lang="en-US" dirty="0" err="1" smtClean="0"/>
              <a:t>classpath</a:t>
            </a:r>
            <a:r>
              <a:rPr lang="en-US" dirty="0" smtClean="0"/>
              <a:t> → $CP</a:t>
            </a:r>
          </a:p>
          <a:p>
            <a:pPr lvl="1"/>
            <a:r>
              <a:rPr lang="en-US" dirty="0" smtClean="0"/>
              <a:t>Annotation Processor and dependencies in AP </a:t>
            </a:r>
            <a:r>
              <a:rPr lang="en-US" dirty="0" err="1" smtClean="0"/>
              <a:t>classpath</a:t>
            </a:r>
            <a:r>
              <a:rPr lang="en-US" dirty="0" smtClean="0"/>
              <a:t> → $APCP</a:t>
            </a:r>
          </a:p>
          <a:p>
            <a:pPr lvl="1"/>
            <a:r>
              <a:rPr lang="en-US" dirty="0" smtClean="0"/>
              <a:t>Generated sources can be placed in a different folder </a:t>
            </a:r>
            <a:r>
              <a:rPr lang="en-US" dirty="0"/>
              <a:t>→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-s</a:t>
            </a:r>
            <a:r>
              <a:rPr lang="en-US" dirty="0" smtClean="0"/>
              <a:t> option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classpath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$CP -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processorpath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APCP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sources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-s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generatedSourcesDir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Use </a:t>
            </a:r>
            <a:r>
              <a:rPr lang="en-US" dirty="0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XprintProcessorInfo</a:t>
            </a:r>
            <a:r>
              <a:rPr lang="en-US" dirty="0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dirty="0" err="1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XprintRounds</a:t>
            </a:r>
            <a:r>
              <a:rPr lang="en-US" dirty="0" smtClean="0">
                <a:solidFill>
                  <a:prstClr val="white"/>
                </a:solidFill>
              </a:rPr>
              <a:t> and </a:t>
            </a:r>
            <a:r>
              <a:rPr lang="en-US" dirty="0" err="1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dirty="0" smtClean="0">
                <a:solidFill>
                  <a:prstClr val="white"/>
                </a:solidFill>
              </a:rPr>
              <a:t> will print to console information about the </a:t>
            </a:r>
            <a:r>
              <a:rPr lang="en-US" dirty="0" smtClean="0">
                <a:solidFill>
                  <a:prstClr val="white"/>
                </a:solidFill>
              </a:rPr>
              <a:t>processing (e.g. rounds)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9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APs with Apache Maven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Annotation Type artifacts</a:t>
            </a:r>
          </a:p>
          <a:p>
            <a:pPr lvl="1"/>
            <a:r>
              <a:rPr lang="en-US" dirty="0" smtClean="0"/>
              <a:t>Don’t have any special requirement</a:t>
            </a:r>
          </a:p>
          <a:p>
            <a:r>
              <a:rPr lang="en-US" dirty="0" smtClean="0"/>
              <a:t>Annotation Processor artifacts</a:t>
            </a:r>
          </a:p>
          <a:p>
            <a:pPr lvl="1"/>
            <a:r>
              <a:rPr lang="en-US" dirty="0" smtClean="0"/>
              <a:t>May add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proc:none</a:t>
            </a:r>
            <a:r>
              <a:rPr lang="en-US" dirty="0" smtClean="0"/>
              <a:t> to compiler arguments to disable Annotation processing during compilation</a:t>
            </a:r>
          </a:p>
          <a:p>
            <a:r>
              <a:rPr lang="en-US" dirty="0" smtClean="0"/>
              <a:t>Artifacts using the annotations</a:t>
            </a:r>
          </a:p>
          <a:p>
            <a:pPr lvl="1"/>
            <a:r>
              <a:rPr lang="en-US" dirty="0" smtClean="0"/>
              <a:t>Add AP artifacts as </a:t>
            </a:r>
            <a:r>
              <a:rPr lang="en-US" dirty="0" smtClean="0"/>
              <a:t>a dependency </a:t>
            </a:r>
            <a:r>
              <a:rPr lang="en-US" dirty="0" smtClean="0"/>
              <a:t>with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compile</a:t>
            </a:r>
            <a:r>
              <a:rPr lang="en-US" dirty="0" smtClean="0"/>
              <a:t> scope</a:t>
            </a:r>
          </a:p>
          <a:p>
            <a:pPr lvl="1"/>
            <a:r>
              <a:rPr lang="en-US" dirty="0" smtClean="0"/>
              <a:t>Add optionally compiler arguments for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Xprint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dirty="0" smtClean="0"/>
              <a:t>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62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POM for Annotation Type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&lt;project 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1.0-SNAPSHOT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&lt;properties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properties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&lt;build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org.apache.maven.plugins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maven-compiler-plugin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3.1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&lt;configuration&gt;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${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&lt;source&gt;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${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&lt;/source&gt;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&lt;target&gt;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${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&lt;/target&gt;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&lt;/configuration&gt;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&lt;/plugin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15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POM for Annotation Processor (I)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&lt;project 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deors.demos.annotations.base.processors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1.0-SNAPSHOT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&lt;properties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properties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&lt;build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org.apache.maven.plugins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maven-compiler-plugin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3.1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&lt;configuration&gt;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${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&lt;source&gt;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${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&lt;/source&gt;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&lt;target&gt;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${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&lt;/target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compilerArgument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proc:none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compilerArgument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&lt;/configuration&gt;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&lt;/plugin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26</a:t>
            </a:fld>
            <a:endParaRPr lang="es-E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4612460" y="5481781"/>
            <a:ext cx="841572" cy="380325"/>
          </a:xfrm>
          <a:prstGeom prst="bentConnector3">
            <a:avLst>
              <a:gd name="adj1" fmla="val 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2585" y="5603162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Don’t run AP while building AP classes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27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POM for Annotation Processor (II)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&lt;dependencies&gt;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&lt;dependency&gt;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1.0-SNAPSHOT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&lt;scope&gt;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compile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&lt;/scope&gt;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&lt;/dependency&gt;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&lt;/dependencies&gt;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Use </a:t>
            </a:r>
            <a:r>
              <a:rPr lang="en-US" dirty="0" err="1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dirty="0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install</a:t>
            </a:r>
            <a:r>
              <a:rPr lang="en-US" dirty="0" smtClean="0">
                <a:solidFill>
                  <a:prstClr val="white"/>
                </a:solidFill>
              </a:rPr>
              <a:t> or </a:t>
            </a:r>
            <a:r>
              <a:rPr lang="en-US" dirty="0" err="1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dirty="0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deploy</a:t>
            </a:r>
            <a:r>
              <a:rPr lang="en-US" dirty="0" smtClean="0">
                <a:solidFill>
                  <a:prstClr val="white"/>
                </a:solidFill>
              </a:rPr>
              <a:t> to ensure that both artifacts are accessible to users</a:t>
            </a:r>
            <a:endParaRPr lang="en-US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9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POM for Annotation users (I)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&lt;project 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deors.demos.annotations.base.client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1.0-SNAPSHOT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&lt;properties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properties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&lt;build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org.apache.maven.plugins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maven-compiler-plugin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3.1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&lt;configuration&gt;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compilerArgument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XprintProcessorInfo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XprintRounds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compilerArgument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&lt;/configuration&gt;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&lt;/plugin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plugins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4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About the Speaker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 descr="C:\Users\jorge.hidalgo\Pictures\jorge.hidalgo-20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859"/>
          <a:stretch/>
        </p:blipFill>
        <p:spPr bwMode="auto">
          <a:xfrm>
            <a:off x="838200" y="1803976"/>
            <a:ext cx="1800000" cy="2287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59460" y="1690688"/>
            <a:ext cx="60492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Jorge Hidalgo    </a:t>
            </a:r>
            <a:r>
              <a:rPr lang="en-US" sz="1600" b="1" dirty="0" smtClean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@_deors</a:t>
            </a:r>
            <a:endParaRPr lang="en-US" sz="2800" b="1" dirty="0" smtClean="0">
              <a:solidFill>
                <a:srgbClr val="5B9BD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430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SimSun" panose="02010600030101010101" pitchFamily="2" charset="-122"/>
              </a:rPr>
              <a:t>Accenture, Malaga (Spain)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R="1143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SimSun" panose="02010600030101010101" pitchFamily="2" charset="-122"/>
              </a:rPr>
              <a:t> </a:t>
            </a:r>
            <a:endParaRPr lang="en-US" sz="2800" dirty="0" smtClean="0">
              <a:ea typeface="SimSun" panose="02010600030101010101" pitchFamily="2" charset="-122"/>
            </a:endParaRP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Senior Technology Architect</a:t>
            </a: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Java Lead at the Accenture Delivery Center in Spain</a:t>
            </a:r>
          </a:p>
          <a:p>
            <a:pPr marR="11430"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</a:rPr>
              <a:t>15 years of IT professional experience </a:t>
            </a:r>
            <a:r>
              <a:rPr lang="en-US" dirty="0" smtClean="0">
                <a:ea typeface="Calibri" panose="020F0502020204030204" pitchFamily="34" charset="0"/>
              </a:rPr>
              <a:t>across </a:t>
            </a:r>
            <a:r>
              <a:rPr lang="en-US" dirty="0">
                <a:ea typeface="Calibri" panose="020F0502020204030204" pitchFamily="34" charset="0"/>
              </a:rPr>
              <a:t>industries</a:t>
            </a: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endParaRPr lang="en-US" dirty="0" smtClean="0">
              <a:ea typeface="Calibri" panose="020F0502020204030204" pitchFamily="34" charset="0"/>
            </a:endParaRP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From time to time writing a blog called </a:t>
            </a:r>
            <a:r>
              <a:rPr lang="en-US" i="1" dirty="0" smtClean="0">
                <a:ea typeface="Calibri" panose="020F0502020204030204" pitchFamily="34" charset="0"/>
              </a:rPr>
              <a:t>Dr. </a:t>
            </a:r>
            <a:r>
              <a:rPr lang="en-US" i="1" dirty="0" err="1" smtClean="0">
                <a:ea typeface="Calibri" panose="020F0502020204030204" pitchFamily="34" charset="0"/>
              </a:rPr>
              <a:t>MacPhail’s</a:t>
            </a:r>
            <a:r>
              <a:rPr lang="en-US" i="1" dirty="0" smtClean="0">
                <a:ea typeface="Calibri" panose="020F0502020204030204" pitchFamily="34" charset="0"/>
              </a:rPr>
              <a:t> Trance:</a:t>
            </a: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	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</a:rPr>
              <a:t>http://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</a:rPr>
              <a:t>deors.wordpress.com</a:t>
            </a:r>
            <a:endParaRPr lang="en-US" u="sng" dirty="0" smtClean="0">
              <a:solidFill>
                <a:schemeClr val="tx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endParaRPr lang="en-US" u="sng" dirty="0" smtClean="0">
              <a:solidFill>
                <a:srgbClr val="0563C1"/>
              </a:solidFill>
              <a:ea typeface="Calibri" panose="020F0502020204030204" pitchFamily="34" charset="0"/>
            </a:endParaRPr>
          </a:p>
          <a:p>
            <a:pPr marR="11430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Father </a:t>
            </a:r>
            <a:r>
              <a:rPr lang="en-US" dirty="0" smtClean="0">
                <a:ea typeface="Calibri" panose="020F0502020204030204" pitchFamily="34" charset="0"/>
              </a:rPr>
              <a:t>of two children, husband, whistle player, video gamer, sci-fi junkie, Raspberry Pi fan...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POM for Annotation users (II)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&lt;dependencies&gt;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&lt;dependency&gt;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1.0-SNAPSHOT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&lt;scope&gt;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compile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&lt;/scope&gt;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&lt;/dependency&gt;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&lt;dependency&gt;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deors.demos.annotations.base.processors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&lt;version&gt;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1.0-SNAPSHOT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&lt;/version&gt;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&lt;scope&gt;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compile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&lt;/scope&gt;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&lt;/dependency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&lt;/dependencies&gt;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Bug </a:t>
            </a:r>
            <a:r>
              <a:rPr lang="en-US" dirty="0" smtClean="0">
                <a:solidFill>
                  <a:prstClr val="white"/>
                </a:solidFill>
                <a:hlinkClick r:id="rId2"/>
              </a:rPr>
              <a:t>224</a:t>
            </a:r>
            <a:r>
              <a:rPr lang="en-US" dirty="0" smtClean="0">
                <a:solidFill>
                  <a:prstClr val="white"/>
                </a:solidFill>
              </a:rPr>
              <a:t> in </a:t>
            </a:r>
            <a:r>
              <a:rPr lang="en-US" dirty="0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maven-compiler-plugin</a:t>
            </a:r>
            <a:r>
              <a:rPr lang="en-US" dirty="0" smtClean="0">
                <a:solidFill>
                  <a:prstClr val="white"/>
                </a:solidFill>
              </a:rPr>
              <a:t>: logged </a:t>
            </a:r>
            <a:r>
              <a:rPr lang="en-US" dirty="0">
                <a:solidFill>
                  <a:prstClr val="white"/>
                </a:solidFill>
              </a:rPr>
              <a:t>messages </a:t>
            </a:r>
            <a:r>
              <a:rPr lang="en-US" dirty="0" smtClean="0">
                <a:solidFill>
                  <a:prstClr val="white"/>
                </a:solidFill>
              </a:rPr>
              <a:t>during AP may not be shown in console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5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APs with Continuous Integration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Generally, nothing to do while creating Maven jobs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smtClean="0"/>
              <a:t>Jenkins, Hudson, Travis, </a:t>
            </a:r>
            <a:r>
              <a:rPr lang="en-US" dirty="0" err="1" smtClean="0"/>
              <a:t>TeamCity</a:t>
            </a:r>
            <a:r>
              <a:rPr lang="en-US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30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6" y="2785913"/>
            <a:ext cx="10520674" cy="21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APs with Eclipse IDE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Configurable in detail in Java Compiler options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Whether to enable AP</a:t>
            </a:r>
          </a:p>
          <a:p>
            <a:pPr lvl="1"/>
            <a:r>
              <a:rPr lang="en-US" dirty="0" smtClean="0"/>
              <a:t>Whether to enable AP</a:t>
            </a:r>
            <a:br>
              <a:rPr lang="en-US" dirty="0" smtClean="0"/>
            </a:br>
            <a:r>
              <a:rPr lang="en-US" dirty="0" smtClean="0"/>
              <a:t>automatically after</a:t>
            </a:r>
            <a:br>
              <a:rPr lang="en-US" dirty="0" smtClean="0"/>
            </a:br>
            <a:r>
              <a:rPr lang="en-US" dirty="0" smtClean="0"/>
              <a:t>changes</a:t>
            </a:r>
            <a:r>
              <a:rPr lang="en-US" dirty="0"/>
              <a:t> </a:t>
            </a:r>
            <a:r>
              <a:rPr lang="en-US" dirty="0" smtClean="0"/>
              <a:t>in editors</a:t>
            </a:r>
          </a:p>
          <a:p>
            <a:pPr lvl="1"/>
            <a:r>
              <a:rPr lang="en-US" dirty="0" smtClean="0"/>
              <a:t>Configure options sent</a:t>
            </a:r>
            <a:br>
              <a:rPr lang="en-US" dirty="0" smtClean="0"/>
            </a:br>
            <a:r>
              <a:rPr lang="en-US" dirty="0" smtClean="0"/>
              <a:t>to the AP</a:t>
            </a:r>
          </a:p>
          <a:p>
            <a:pPr lvl="1"/>
            <a:r>
              <a:rPr lang="en-US" dirty="0" smtClean="0"/>
              <a:t>Configure target folder</a:t>
            </a:r>
            <a:br>
              <a:rPr lang="en-US" dirty="0" smtClean="0"/>
            </a:br>
            <a:r>
              <a:rPr lang="en-US" dirty="0" smtClean="0"/>
              <a:t>for generated sources</a:t>
            </a:r>
          </a:p>
          <a:p>
            <a:pPr lvl="1"/>
            <a:r>
              <a:rPr lang="en-US" dirty="0" smtClean="0"/>
              <a:t>Configure AP </a:t>
            </a:r>
            <a:r>
              <a:rPr lang="en-US" dirty="0" err="1" smtClean="0"/>
              <a:t>classpath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31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0" t="385" r="292" b="524"/>
          <a:stretch/>
        </p:blipFill>
        <p:spPr>
          <a:xfrm>
            <a:off x="5608454" y="2528816"/>
            <a:ext cx="5745346" cy="38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APs with </a:t>
            </a:r>
            <a:r>
              <a:rPr lang="en-US" dirty="0" err="1" smtClean="0"/>
              <a:t>NetBeans</a:t>
            </a:r>
            <a:r>
              <a:rPr lang="en-US" dirty="0" smtClean="0"/>
              <a:t> IDE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Configurable in detail in Java Compiler options (non-Maven only)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Whether to enable AP</a:t>
            </a:r>
          </a:p>
          <a:p>
            <a:pPr lvl="1"/>
            <a:r>
              <a:rPr lang="en-US" dirty="0" smtClean="0"/>
              <a:t>Whether to enable AP</a:t>
            </a:r>
            <a:br>
              <a:rPr lang="en-US" dirty="0" smtClean="0"/>
            </a:br>
            <a:r>
              <a:rPr lang="en-US" dirty="0" smtClean="0"/>
              <a:t>automatically after</a:t>
            </a:r>
            <a:br>
              <a:rPr lang="en-US" dirty="0" smtClean="0"/>
            </a:br>
            <a:r>
              <a:rPr lang="en-US" dirty="0" smtClean="0"/>
              <a:t>changes in editors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individual AP</a:t>
            </a:r>
            <a:br>
              <a:rPr lang="en-US" dirty="0"/>
            </a:br>
            <a:r>
              <a:rPr lang="en-US" dirty="0"/>
              <a:t>(or use auto-discovery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Configure options sent</a:t>
            </a:r>
            <a:br>
              <a:rPr lang="en-US" dirty="0"/>
            </a:br>
            <a:r>
              <a:rPr lang="en-US" dirty="0"/>
              <a:t>to the 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32</a:t>
            </a:fld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4" t="426" r="416" b="321"/>
          <a:stretch/>
        </p:blipFill>
        <p:spPr>
          <a:xfrm>
            <a:off x="5414246" y="2585460"/>
            <a:ext cx="5939554" cy="37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APs with </a:t>
            </a:r>
            <a:r>
              <a:rPr lang="en-US" dirty="0" err="1" smtClean="0"/>
              <a:t>IntelliJ</a:t>
            </a:r>
            <a:r>
              <a:rPr lang="en-US" dirty="0" smtClean="0"/>
              <a:t> IDEA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Configurable in detail in Java Compiler options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Whether to enable AP</a:t>
            </a:r>
          </a:p>
          <a:p>
            <a:pPr lvl="1"/>
            <a:r>
              <a:rPr lang="en-US" dirty="0"/>
              <a:t>Enable individual AP</a:t>
            </a:r>
            <a:br>
              <a:rPr lang="en-US" dirty="0"/>
            </a:br>
            <a:r>
              <a:rPr lang="en-US" dirty="0"/>
              <a:t>(or use auto-discovery)</a:t>
            </a:r>
          </a:p>
          <a:p>
            <a:pPr lvl="1"/>
            <a:r>
              <a:rPr lang="en-US" dirty="0" smtClean="0"/>
              <a:t>Configure options sent</a:t>
            </a:r>
            <a:br>
              <a:rPr lang="en-US" dirty="0" smtClean="0"/>
            </a:br>
            <a:r>
              <a:rPr lang="en-US" dirty="0" smtClean="0"/>
              <a:t>to the AP</a:t>
            </a:r>
          </a:p>
          <a:p>
            <a:pPr lvl="1"/>
            <a:r>
              <a:rPr lang="en-US" dirty="0" smtClean="0"/>
              <a:t>Configure target folder</a:t>
            </a:r>
            <a:br>
              <a:rPr lang="en-US" dirty="0" smtClean="0"/>
            </a:br>
            <a:r>
              <a:rPr lang="en-US" dirty="0" smtClean="0"/>
              <a:t>for generated sources</a:t>
            </a:r>
          </a:p>
          <a:p>
            <a:pPr lvl="1"/>
            <a:r>
              <a:rPr lang="en-US" dirty="0"/>
              <a:t>Configure AP </a:t>
            </a:r>
            <a:r>
              <a:rPr lang="en-US" dirty="0" err="1" smtClean="0"/>
              <a:t>classpath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33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91" y="2500440"/>
            <a:ext cx="5846609" cy="38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language</a:t>
            </a:r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3330737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7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– The </a:t>
            </a:r>
            <a:r>
              <a:rPr lang="en-GB" dirty="0" err="1" smtClean="0"/>
              <a:t>BeanInfo</a:t>
            </a:r>
            <a:r>
              <a:rPr lang="en-GB" dirty="0" smtClean="0"/>
              <a:t> Generator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800" i="1" dirty="0" smtClean="0"/>
          </a:p>
          <a:p>
            <a:pPr marL="0" indent="0">
              <a:buNone/>
            </a:pPr>
            <a:endParaRPr lang="en-GB" sz="4800" i="1" dirty="0"/>
          </a:p>
          <a:p>
            <a:pPr marL="0" indent="0" algn="ctr">
              <a:buNone/>
            </a:pPr>
            <a:r>
              <a:rPr lang="en-GB" sz="4800" i="1" dirty="0" smtClean="0"/>
              <a:t>DEMO</a:t>
            </a:r>
            <a:endParaRPr lang="en-GB" sz="4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026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in Screenshots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36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75" y="1588820"/>
            <a:ext cx="6143625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178323"/>
            <a:ext cx="4381500" cy="401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588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in Screenshots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37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000" y="1422075"/>
            <a:ext cx="7598000" cy="478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096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in Screenshots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38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5" y="1603317"/>
            <a:ext cx="693420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370080"/>
            <a:ext cx="7277100" cy="3762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76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not repeat the same tasks again and again</a:t>
            </a:r>
          </a:p>
          <a:p>
            <a:r>
              <a:rPr lang="en-US" dirty="0" smtClean="0"/>
              <a:t>To reduce the burden of boilerplate code</a:t>
            </a:r>
          </a:p>
          <a:p>
            <a:r>
              <a:rPr lang="en-US" dirty="0" smtClean="0"/>
              <a:t>To standardize code patterns, follow common idioms</a:t>
            </a:r>
          </a:p>
          <a:p>
            <a:r>
              <a:rPr lang="en-US" dirty="0" smtClean="0"/>
              <a:t>To ensure that best practices are applied</a:t>
            </a:r>
          </a:p>
          <a:p>
            <a:r>
              <a:rPr lang="en-US" dirty="0" smtClean="0"/>
              <a:t>To improve the adherence to coding standards (naming, style)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6307" y="5413671"/>
            <a:ext cx="273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PRODUCTIVITY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7322" y="5413671"/>
            <a:ext cx="167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QUALITY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16187" y="5413671"/>
            <a:ext cx="2879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PREDICTABILITY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02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language</a:t>
            </a:r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3848625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6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using APs and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While the previous example is simple...</a:t>
            </a:r>
          </a:p>
          <a:p>
            <a:r>
              <a:rPr lang="en-GB" dirty="0" smtClean="0"/>
              <a:t>...As soon as complexity grows, it may become a mess</a:t>
            </a:r>
          </a:p>
          <a:p>
            <a:endParaRPr lang="en-GB" dirty="0" smtClean="0"/>
          </a:p>
          <a:p>
            <a:r>
              <a:rPr lang="en-GB" dirty="0" smtClean="0"/>
              <a:t>Designing a generator in that way is not recommended</a:t>
            </a:r>
          </a:p>
          <a:p>
            <a:pPr lvl="1"/>
            <a:r>
              <a:rPr lang="en-GB" dirty="0" smtClean="0"/>
              <a:t>Error prone</a:t>
            </a:r>
          </a:p>
          <a:p>
            <a:pPr lvl="1"/>
            <a:r>
              <a:rPr lang="en-GB" dirty="0" smtClean="0"/>
              <a:t>Hard to write, test and maintain</a:t>
            </a:r>
          </a:p>
          <a:p>
            <a:pPr lvl="1"/>
            <a:r>
              <a:rPr lang="en-GB" dirty="0" smtClean="0"/>
              <a:t>Model and view are highly coupled</a:t>
            </a:r>
          </a:p>
          <a:p>
            <a:endParaRPr lang="en-GB" dirty="0"/>
          </a:p>
          <a:p>
            <a:r>
              <a:rPr lang="en-GB" dirty="0" smtClean="0"/>
              <a:t>A different approach is needed → Let’s use a template engine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1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using APs and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</a:t>
            </a:r>
            <a:r>
              <a:rPr lang="en-GB" dirty="0" smtClean="0">
                <a:hlinkClick r:id="rId2"/>
              </a:rPr>
              <a:t>Apache Velocity</a:t>
            </a:r>
            <a:r>
              <a:rPr lang="en-GB" dirty="0" smtClean="0"/>
              <a:t>?</a:t>
            </a:r>
            <a:endParaRPr lang="en-GB" dirty="0"/>
          </a:p>
          <a:p>
            <a:pPr lvl="1"/>
            <a:r>
              <a:rPr lang="en-GB" dirty="0" smtClean="0"/>
              <a:t>Good balance between power/flexibility and added complexity</a:t>
            </a:r>
          </a:p>
          <a:p>
            <a:pPr lvl="1"/>
            <a:r>
              <a:rPr lang="en-GB" dirty="0" smtClean="0"/>
              <a:t>Older but rock solid and feature rich</a:t>
            </a:r>
          </a:p>
          <a:p>
            <a:pPr lvl="1"/>
            <a:r>
              <a:rPr lang="en-GB" dirty="0" smtClean="0"/>
              <a:t>Documentation, examples, community</a:t>
            </a:r>
          </a:p>
          <a:p>
            <a:endParaRPr lang="en-GB" dirty="0" smtClean="0"/>
          </a:p>
          <a:p>
            <a:r>
              <a:rPr lang="en-GB" dirty="0" smtClean="0"/>
              <a:t>Other options</a:t>
            </a:r>
          </a:p>
          <a:p>
            <a:pPr lvl="1" algn="just"/>
            <a:r>
              <a:rPr lang="en-GB" dirty="0" smtClean="0"/>
              <a:t>Eclipse </a:t>
            </a:r>
            <a:r>
              <a:rPr lang="en-GB" dirty="0" smtClean="0">
                <a:hlinkClick r:id="rId3"/>
              </a:rPr>
              <a:t>Java Emitter Templates</a:t>
            </a:r>
            <a:r>
              <a:rPr lang="en-GB" dirty="0" smtClean="0"/>
              <a:t> → Harder to integrate with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endParaRPr lang="en-GB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GB" dirty="0" err="1" smtClean="0">
                <a:hlinkClick r:id="rId4"/>
              </a:rPr>
              <a:t>FreeMarker</a:t>
            </a:r>
            <a:r>
              <a:rPr lang="en-GB" dirty="0" smtClean="0"/>
              <a:t> → Still in active development</a:t>
            </a:r>
          </a:p>
          <a:p>
            <a:pPr lvl="1"/>
            <a:r>
              <a:rPr lang="en-GB" dirty="0" err="1" smtClean="0">
                <a:hlinkClick r:id="rId5"/>
              </a:rPr>
              <a:t>Thymeleaf</a:t>
            </a:r>
            <a:r>
              <a:rPr lang="en-GB" dirty="0" smtClean="0"/>
              <a:t> → More modern (2011+), used in Spring framework examples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code using APs and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 this high-level approach: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Read the model from source code</a:t>
            </a:r>
          </a:p>
          <a:p>
            <a:pPr lvl="2"/>
            <a:r>
              <a:rPr lang="en-GB" dirty="0" smtClean="0"/>
              <a:t>Mix information contained in Annotations with information already in the source</a:t>
            </a:r>
          </a:p>
          <a:p>
            <a:pPr lvl="2"/>
            <a:r>
              <a:rPr lang="en-GB" dirty="0" smtClean="0"/>
              <a:t>Store information in data structures that are easy to use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Populate derived attributes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Set up the template (don’t forget to pass the model as </a:t>
            </a:r>
            <a:r>
              <a:rPr lang="en-GB" smtClean="0"/>
              <a:t>a parameter)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Generated code is ready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42</a:t>
            </a:fld>
            <a:endParaRPr lang="es-E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6048948"/>
              </p:ext>
            </p:extLst>
          </p:nvPr>
        </p:nvGraphicFramePr>
        <p:xfrm>
          <a:off x="1297873" y="4733840"/>
          <a:ext cx="9596255" cy="159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3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BeanInfo</a:t>
            </a:r>
            <a:r>
              <a:rPr lang="en-GB" dirty="0" smtClean="0"/>
              <a:t> Generator – Revisited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i="1" dirty="0" smtClean="0"/>
          </a:p>
          <a:p>
            <a:pPr marL="0" indent="0">
              <a:buNone/>
            </a:pPr>
            <a:endParaRPr lang="en-GB" sz="4800" i="1" dirty="0"/>
          </a:p>
          <a:p>
            <a:pPr marL="0" indent="0" algn="ctr">
              <a:buNone/>
            </a:pPr>
            <a:r>
              <a:rPr lang="en-GB" sz="4800" i="1" dirty="0" smtClean="0"/>
              <a:t>DEMO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36381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BeanInfo</a:t>
            </a:r>
            <a:r>
              <a:rPr lang="en-GB" dirty="0" smtClean="0"/>
              <a:t> Generator – Revisited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44</a:t>
            </a:fld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9" y="1733928"/>
            <a:ext cx="5816834" cy="2696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82" y="1733928"/>
            <a:ext cx="5153185" cy="4396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9" y="4532514"/>
            <a:ext cx="2348115" cy="1598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373" y="4759147"/>
            <a:ext cx="304038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5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BeanInfo</a:t>
            </a:r>
            <a:r>
              <a:rPr lang="en-GB" dirty="0" smtClean="0"/>
              <a:t> Generator – Revisited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45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1422343"/>
            <a:ext cx="6838950" cy="483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2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BeanInfo</a:t>
            </a:r>
            <a:r>
              <a:rPr lang="en-GB" dirty="0" smtClean="0"/>
              <a:t> Generator – Revisited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46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3" y="1644098"/>
            <a:ext cx="5219700" cy="2956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59" y="3715773"/>
            <a:ext cx="6789420" cy="1432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21" y="5696008"/>
            <a:ext cx="10861358" cy="42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1391830" y="4677196"/>
            <a:ext cx="275129" cy="372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4467" y="502615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Easy access to model attributes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975335" y="2848396"/>
            <a:ext cx="250853" cy="760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58396" y="2462103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Iterators, conditional operators,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2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BeanInfo</a:t>
            </a:r>
            <a:r>
              <a:rPr lang="en-GB" dirty="0" smtClean="0"/>
              <a:t> Generator – Revisited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47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1192"/>
            <a:ext cx="4831080" cy="163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43" y="1732792"/>
            <a:ext cx="3779520" cy="118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470" y="3328988"/>
            <a:ext cx="619506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8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language</a:t>
            </a:r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48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4358421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raise your hands if you are familiar with Annotations, know how to use them or are even capable of writing Annotation Types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Forward – </a:t>
            </a:r>
            <a:r>
              <a:rPr lang="en-GB" i="1" dirty="0" err="1" smtClean="0"/>
              <a:t>Bytecode</a:t>
            </a:r>
            <a:r>
              <a:rPr lang="en-GB" i="1" dirty="0" smtClean="0"/>
              <a:t> </a:t>
            </a:r>
            <a:r>
              <a:rPr lang="en-GB" dirty="0" smtClean="0"/>
              <a:t>Manipulation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method described during the session, although direct and straightforward in concept, can only generate </a:t>
            </a:r>
            <a:r>
              <a:rPr lang="en-GB" b="1" i="1" dirty="0" smtClean="0"/>
              <a:t>new</a:t>
            </a:r>
            <a:r>
              <a:rPr lang="en-GB" dirty="0" smtClean="0"/>
              <a:t> sources</a:t>
            </a:r>
          </a:p>
          <a:p>
            <a:r>
              <a:rPr lang="en-GB" dirty="0" smtClean="0"/>
              <a:t>When the target is to modify existing classes (enhancing), a different approach is needed:</a:t>
            </a:r>
          </a:p>
          <a:p>
            <a:pPr lvl="1"/>
            <a:r>
              <a:rPr lang="en-GB" dirty="0" smtClean="0"/>
              <a:t>Work directly with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GB" dirty="0" smtClean="0"/>
              <a:t> API – for example </a:t>
            </a:r>
            <a:r>
              <a:rPr lang="en-GB" dirty="0" smtClean="0">
                <a:hlinkClick r:id="rId2"/>
              </a:rPr>
              <a:t>Project Lombok</a:t>
            </a:r>
            <a:endParaRPr lang="en-GB" dirty="0" smtClean="0"/>
          </a:p>
          <a:p>
            <a:pPr lvl="1"/>
            <a:r>
              <a:rPr lang="en-GB" i="1" dirty="0" err="1" smtClean="0"/>
              <a:t>Bytecode</a:t>
            </a:r>
            <a:r>
              <a:rPr lang="en-GB" dirty="0" smtClean="0"/>
              <a:t> manipulation with third-party libraries as </a:t>
            </a:r>
            <a:r>
              <a:rPr lang="en-GB" dirty="0" smtClean="0">
                <a:hlinkClick r:id="rId3"/>
              </a:rPr>
              <a:t>ASM</a:t>
            </a:r>
            <a:r>
              <a:rPr lang="en-GB" dirty="0" smtClean="0"/>
              <a:t>, </a:t>
            </a:r>
            <a:r>
              <a:rPr lang="en-GB" dirty="0" err="1" smtClean="0">
                <a:hlinkClick r:id="rId4"/>
              </a:rPr>
              <a:t>cglib</a:t>
            </a:r>
            <a:r>
              <a:rPr lang="en-GB" dirty="0"/>
              <a:t> </a:t>
            </a:r>
            <a:r>
              <a:rPr lang="en-GB" dirty="0" smtClean="0"/>
              <a:t>or </a:t>
            </a:r>
            <a:r>
              <a:rPr lang="en-GB" dirty="0" err="1" smtClean="0">
                <a:hlinkClick r:id="rId5"/>
              </a:rPr>
              <a:t>Javassist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for example </a:t>
            </a:r>
            <a:r>
              <a:rPr lang="en-GB" dirty="0" err="1" smtClean="0">
                <a:hlinkClick r:id="rId6"/>
              </a:rPr>
              <a:t>Datanucleus</a:t>
            </a:r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b="1" dirty="0" smtClean="0"/>
              <a:t>Pros</a:t>
            </a:r>
            <a:r>
              <a:rPr lang="en-GB" dirty="0" smtClean="0"/>
              <a:t>: exquisite level of control over the </a:t>
            </a:r>
            <a:r>
              <a:rPr lang="en-GB" i="1" dirty="0" err="1" smtClean="0"/>
              <a:t>bytecodes</a:t>
            </a:r>
            <a:endParaRPr lang="en-GB" i="1" dirty="0" smtClean="0"/>
          </a:p>
          <a:p>
            <a:r>
              <a:rPr lang="en-GB" b="1" dirty="0" smtClean="0"/>
              <a:t>Cons</a:t>
            </a:r>
            <a:r>
              <a:rPr lang="en-GB" dirty="0" smtClean="0"/>
              <a:t>: mastering </a:t>
            </a:r>
            <a:r>
              <a:rPr lang="en-GB" i="1" dirty="0" err="1" smtClean="0"/>
              <a:t>bytecodes</a:t>
            </a:r>
            <a:r>
              <a:rPr lang="en-GB" dirty="0" smtClean="0"/>
              <a:t> and the compiler API is not an easy task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086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Lombok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50</a:t>
            </a:fld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lombok.javac.handlers.JavacHandlerUtil</a:t>
            </a:r>
            <a:r>
              <a:rPr lang="en-GB" dirty="0" smtClean="0"/>
              <a:t> class: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80" y="2532807"/>
            <a:ext cx="4473882" cy="36441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166130" y="2856489"/>
            <a:ext cx="6716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7769" y="2671823"/>
            <a:ext cx="402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just a portion of the list of imports</a:t>
            </a:r>
          </a:p>
          <a:p>
            <a:r>
              <a:rPr lang="en-GB" dirty="0" smtClean="0"/>
              <a:t>Highly coupled with the compiler API</a:t>
            </a:r>
          </a:p>
        </p:txBody>
      </p:sp>
    </p:spTree>
    <p:extLst>
      <p:ext uri="{BB962C8B-B14F-4D97-AF65-F5344CB8AC3E}">
        <p14:creationId xmlns:p14="http://schemas.microsoft.com/office/powerpoint/2010/main" val="81606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88" y="2363809"/>
            <a:ext cx="5804534" cy="390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Lombok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51</a:t>
            </a:fld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lombok.javac.handlers.HandleGetter</a:t>
            </a:r>
            <a:r>
              <a:rPr lang="en-GB" dirty="0" smtClean="0"/>
              <a:t> class: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23292" y="2751292"/>
            <a:ext cx="6716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4931" y="2566626"/>
            <a:ext cx="3663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immediate to grasp</a:t>
            </a:r>
          </a:p>
          <a:p>
            <a:r>
              <a:rPr lang="en-GB" dirty="0" smtClean="0"/>
              <a:t>Requires mastery of the compiler API</a:t>
            </a:r>
          </a:p>
          <a:p>
            <a:r>
              <a:rPr lang="en-GB" dirty="0" smtClean="0"/>
              <a:t>Hard navigation through the AST</a:t>
            </a:r>
          </a:p>
          <a:p>
            <a:r>
              <a:rPr lang="en-GB" dirty="0" smtClean="0"/>
              <a:t>(abstract syntax tree) of the</a:t>
            </a:r>
          </a:p>
          <a:p>
            <a:r>
              <a:rPr lang="en-GB" dirty="0" smtClean="0"/>
              <a:t>existing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000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Datanucleus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52</a:t>
            </a:fld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org.datanucleus.enhancer.EnhancerProcessor</a:t>
            </a:r>
            <a:r>
              <a:rPr lang="en-GB" dirty="0" smtClean="0"/>
              <a:t> class: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34" y="2477386"/>
            <a:ext cx="6216410" cy="369957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808813" y="2662052"/>
            <a:ext cx="6716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80452" y="2477386"/>
            <a:ext cx="3454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First, locate the .class files</a:t>
            </a:r>
          </a:p>
          <a:p>
            <a:r>
              <a:rPr lang="en-GB" dirty="0" smtClean="0"/>
              <a:t>Classes are already compiled when</a:t>
            </a:r>
          </a:p>
          <a:p>
            <a:r>
              <a:rPr lang="en-GB" dirty="0" smtClean="0"/>
              <a:t>the AP is executed in each 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3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Datanucleus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53</a:t>
            </a:fld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o.dn.enhancer.asm.JdoPropertyGetterAdapter</a:t>
            </a:r>
            <a:r>
              <a:rPr lang="en-GB" dirty="0" smtClean="0"/>
              <a:t> class: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164862" y="2662052"/>
            <a:ext cx="6716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3146" y="2477386"/>
            <a:ext cx="296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modify classes, it is</a:t>
            </a:r>
          </a:p>
          <a:p>
            <a:r>
              <a:rPr lang="en-GB" dirty="0" smtClean="0"/>
              <a:t>required to</a:t>
            </a:r>
          </a:p>
          <a:p>
            <a:r>
              <a:rPr lang="en-GB" i="1" dirty="0" smtClean="0"/>
              <a:t>think in </a:t>
            </a:r>
            <a:r>
              <a:rPr lang="en-GB" i="1" dirty="0" err="1" smtClean="0"/>
              <a:t>bytecodes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45" y="2477386"/>
            <a:ext cx="6634870" cy="36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0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language</a:t>
            </a:r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54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4876309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3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Annotation Processors facilitates generation of source code</a:t>
            </a:r>
          </a:p>
          <a:p>
            <a:pPr lvl="1"/>
            <a:r>
              <a:rPr lang="en-GB" dirty="0" smtClean="0"/>
              <a:t>Also configuration files or deployment information</a:t>
            </a:r>
          </a:p>
          <a:p>
            <a:r>
              <a:rPr lang="en-GB" dirty="0" smtClean="0"/>
              <a:t>Seamless integration with the Java compiler, build tools and IDEs</a:t>
            </a:r>
          </a:p>
          <a:p>
            <a:pPr lvl="1"/>
            <a:r>
              <a:rPr lang="en-GB" dirty="0" smtClean="0"/>
              <a:t>No need to tweak with complex build processes</a:t>
            </a:r>
          </a:p>
          <a:p>
            <a:pPr lvl="1"/>
            <a:r>
              <a:rPr lang="en-GB" dirty="0" smtClean="0"/>
              <a:t>Generated code immediately available in the IDE</a:t>
            </a:r>
          </a:p>
          <a:p>
            <a:r>
              <a:rPr lang="en-GB" dirty="0" smtClean="0"/>
              <a:t>Recommended to be used along with template engines</a:t>
            </a:r>
          </a:p>
          <a:p>
            <a:pPr lvl="1"/>
            <a:r>
              <a:rPr lang="en-GB" dirty="0" smtClean="0"/>
              <a:t>Key for managing complexity of generators under control</a:t>
            </a:r>
          </a:p>
          <a:p>
            <a:pPr lvl="1"/>
            <a:r>
              <a:rPr lang="en-GB" dirty="0" smtClean="0"/>
              <a:t>Easier to create, test and maintain</a:t>
            </a:r>
            <a:endParaRPr lang="en-GB" dirty="0"/>
          </a:p>
          <a:p>
            <a:r>
              <a:rPr lang="en-GB" dirty="0" smtClean="0"/>
              <a:t>Cannot be used for modifying existing classes</a:t>
            </a:r>
          </a:p>
          <a:p>
            <a:pPr lvl="1"/>
            <a:r>
              <a:rPr lang="en-GB" dirty="0" smtClean="0"/>
              <a:t>If needed, consider using a </a:t>
            </a:r>
            <a:r>
              <a:rPr lang="en-GB" i="1" dirty="0" err="1" smtClean="0"/>
              <a:t>bytecode</a:t>
            </a:r>
            <a:r>
              <a:rPr lang="en-GB" dirty="0" smtClean="0"/>
              <a:t> manipulation library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774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56</a:t>
            </a:fld>
            <a:endParaRPr lang="es-ES" dirty="0"/>
          </a:p>
        </p:txBody>
      </p:sp>
      <p:pic>
        <p:nvPicPr>
          <p:cNvPr id="7" name="Picture 6" descr="MPj043940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22591"/>
            <a:ext cx="4228309" cy="45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50542" y="1825625"/>
            <a:ext cx="5503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Many thanks for attending!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@_</a:t>
            </a:r>
            <a:r>
              <a:rPr lang="en-GB" dirty="0" err="1" smtClean="0"/>
              <a:t>deors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http://deors.wordpress.com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85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raise your hands if you are familiar with Annotation Processors, their capabilities or know how to write new ones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Annotations in the Java </a:t>
            </a:r>
            <a:r>
              <a:rPr lang="en-US" dirty="0" smtClean="0"/>
              <a:t>language</a:t>
            </a:r>
            <a:endParaRPr lang="en-US" dirty="0"/>
          </a:p>
          <a:p>
            <a:r>
              <a:rPr lang="en-US" dirty="0"/>
              <a:t>Annotation Processors</a:t>
            </a:r>
            <a:endParaRPr lang="en-US" sz="2000" dirty="0"/>
          </a:p>
          <a:p>
            <a:r>
              <a:rPr lang="en-US" dirty="0"/>
              <a:t>Running Annotation Processors</a:t>
            </a:r>
          </a:p>
          <a:p>
            <a:pPr lvl="0"/>
            <a:r>
              <a:rPr lang="en-US" dirty="0" smtClean="0"/>
              <a:t>Generating </a:t>
            </a:r>
            <a:r>
              <a:rPr lang="en-US" dirty="0"/>
              <a:t>source code using Annotation Processors</a:t>
            </a:r>
            <a:endParaRPr lang="es-ES" dirty="0"/>
          </a:p>
          <a:p>
            <a:pPr lvl="0"/>
            <a:r>
              <a:rPr lang="en-US" dirty="0" smtClean="0"/>
              <a:t>Generating source code using APs and Apache Velocity</a:t>
            </a:r>
          </a:p>
          <a:p>
            <a:pPr lvl="0"/>
            <a:r>
              <a:rPr lang="en-US" dirty="0" smtClean="0"/>
              <a:t>Going forward: Modifying existing </a:t>
            </a:r>
            <a:r>
              <a:rPr lang="en-US" i="1" dirty="0" err="1" smtClean="0"/>
              <a:t>bytecodes</a:t>
            </a:r>
            <a:endParaRPr lang="en-US" dirty="0"/>
          </a:p>
          <a:p>
            <a:r>
              <a:rPr lang="en-US" dirty="0"/>
              <a:t>Summary</a:t>
            </a:r>
          </a:p>
          <a:p>
            <a:r>
              <a:rPr lang="en-US" dirty="0"/>
              <a:t>Q &amp;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1801349"/>
            <a:ext cx="10515600" cy="4953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6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 in the Java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Annotations were first introduced in Java 5</a:t>
            </a:r>
          </a:p>
          <a:p>
            <a:r>
              <a:rPr lang="en-US" dirty="0" smtClean="0"/>
              <a:t>Add metadata capabilities to the Java language:</a:t>
            </a:r>
          </a:p>
          <a:p>
            <a:pPr lvl="1"/>
            <a:r>
              <a:rPr lang="en-US" dirty="0" smtClean="0"/>
              <a:t>Build/deployment information</a:t>
            </a:r>
          </a:p>
          <a:p>
            <a:pPr lvl="1"/>
            <a:r>
              <a:rPr lang="en-US" dirty="0" smtClean="0"/>
              <a:t>Configuration properties</a:t>
            </a:r>
          </a:p>
          <a:p>
            <a:pPr lvl="1"/>
            <a:r>
              <a:rPr lang="en-US" dirty="0" smtClean="0"/>
              <a:t>Compiler behavior</a:t>
            </a:r>
          </a:p>
          <a:p>
            <a:pPr lvl="1"/>
            <a:r>
              <a:rPr lang="en-US" dirty="0" smtClean="0"/>
              <a:t>Quality checks</a:t>
            </a:r>
          </a:p>
          <a:p>
            <a:pPr lvl="1"/>
            <a:r>
              <a:rPr lang="en-US" dirty="0" smtClean="0"/>
              <a:t>Dependency </a:t>
            </a:r>
            <a:r>
              <a:rPr lang="en-US" dirty="0" smtClean="0"/>
              <a:t>injection</a:t>
            </a:r>
            <a:endParaRPr lang="en-US" dirty="0" smtClean="0"/>
          </a:p>
          <a:p>
            <a:pPr lvl="1"/>
            <a:r>
              <a:rPr lang="en-US" dirty="0" smtClean="0"/>
              <a:t>Persistence mapping</a:t>
            </a:r>
          </a:p>
          <a:p>
            <a:pPr lvl="1"/>
            <a:r>
              <a:rPr lang="en-US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43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 in the Java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Annotations always appear </a:t>
            </a:r>
            <a:r>
              <a:rPr lang="en-US" b="1" i="1" dirty="0" smtClean="0"/>
              <a:t>before</a:t>
            </a:r>
            <a:r>
              <a:rPr lang="en-US" dirty="0"/>
              <a:t> </a:t>
            </a:r>
            <a:r>
              <a:rPr lang="en-US" dirty="0" smtClean="0"/>
              <a:t>the annotated piece of code</a:t>
            </a:r>
          </a:p>
          <a:p>
            <a:r>
              <a:rPr lang="en-US" dirty="0" smtClean="0"/>
              <a:t>Annotations can ‘</a:t>
            </a:r>
            <a:r>
              <a:rPr lang="en-US" i="1" dirty="0" smtClean="0"/>
              <a:t>decorate</a:t>
            </a:r>
            <a:r>
              <a:rPr lang="en-US" dirty="0" smtClean="0"/>
              <a:t>’...</a:t>
            </a:r>
            <a:endParaRPr lang="en-US" dirty="0" smtClean="0"/>
          </a:p>
          <a:p>
            <a:pPr lvl="1"/>
            <a:r>
              <a:rPr lang="en-US" dirty="0" smtClean="0"/>
              <a:t>Packages</a:t>
            </a:r>
          </a:p>
          <a:p>
            <a:pPr lvl="1"/>
            <a:r>
              <a:rPr lang="en-US" dirty="0" smtClean="0"/>
              <a:t>Types (classes, interfaces, </a:t>
            </a:r>
            <a:r>
              <a:rPr lang="en-US" dirty="0" err="1" smtClean="0"/>
              <a:t>enums</a:t>
            </a:r>
            <a:r>
              <a:rPr lang="en-US" dirty="0" smtClean="0"/>
              <a:t>, annotation types)</a:t>
            </a:r>
          </a:p>
          <a:p>
            <a:pPr lvl="1"/>
            <a:r>
              <a:rPr lang="en-US" dirty="0" smtClean="0"/>
              <a:t>Variables (class, instance and local variables)</a:t>
            </a:r>
          </a:p>
          <a:p>
            <a:pPr lvl="1"/>
            <a:r>
              <a:rPr lang="en-US" dirty="0" smtClean="0"/>
              <a:t>Constructors, methods and their parameters</a:t>
            </a:r>
          </a:p>
          <a:p>
            <a:pPr lvl="1"/>
            <a:r>
              <a:rPr lang="en-US" dirty="0" smtClean="0"/>
              <a:t>Generic type parameter (since Java 8)</a:t>
            </a:r>
          </a:p>
          <a:p>
            <a:pPr lvl="1"/>
            <a:r>
              <a:rPr lang="en-US" dirty="0" smtClean="0"/>
              <a:t>Any type use (since Java 8)</a:t>
            </a:r>
          </a:p>
          <a:p>
            <a:r>
              <a:rPr lang="en-US" dirty="0" smtClean="0"/>
              <a:t>Can be grouped, nested, repeated... very powerful!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anose="020B0609040504020204" pitchFamily="49" charset="0"/>
              </a:rPr>
              <a:t>    Map</a:t>
            </a:r>
            <a:r>
              <a:rPr lang="en-US" sz="1800" dirty="0">
                <a:latin typeface="Lucida Console" panose="020B0609040504020204" pitchFamily="49" charset="0"/>
              </a:rPr>
              <a:t>&lt;@</a:t>
            </a:r>
            <a:r>
              <a:rPr lang="en-US" sz="1800" dirty="0" err="1">
                <a:latin typeface="Lucida Console" panose="020B0609040504020204" pitchFamily="49" charset="0"/>
              </a:rPr>
              <a:t>NonNull</a:t>
            </a:r>
            <a:r>
              <a:rPr lang="en-US" sz="1800" dirty="0">
                <a:latin typeface="Lucida Console" panose="020B0609040504020204" pitchFamily="49" charset="0"/>
              </a:rPr>
              <a:t> String, @</a:t>
            </a:r>
            <a:r>
              <a:rPr lang="en-US" sz="1800" dirty="0" err="1">
                <a:latin typeface="Lucida Console" panose="020B0609040504020204" pitchFamily="49" charset="0"/>
              </a:rPr>
              <a:t>NonEmpty</a:t>
            </a:r>
            <a:r>
              <a:rPr lang="en-US" sz="1800" dirty="0">
                <a:latin typeface="Lucida Console" panose="020B0609040504020204" pitchFamily="49" charset="0"/>
              </a:rPr>
              <a:t> List&lt;@</a:t>
            </a:r>
            <a:r>
              <a:rPr lang="en-US" sz="1800" dirty="0" err="1">
                <a:latin typeface="Lucida Console" panose="020B0609040504020204" pitchFamily="49" charset="0"/>
              </a:rPr>
              <a:t>Readonly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smtClean="0">
                <a:latin typeface="Lucida Console" panose="020B0609040504020204" pitchFamily="49" charset="0"/>
              </a:rPr>
              <a:t>Document&gt;&gt; </a:t>
            </a:r>
            <a:r>
              <a:rPr lang="en-US" sz="1800" dirty="0" err="1" smtClean="0">
                <a:latin typeface="Lucida Console" panose="020B0609040504020204" pitchFamily="49" charset="0"/>
              </a:rPr>
              <a:t>docStore</a:t>
            </a:r>
            <a:r>
              <a:rPr lang="en-US" sz="1800" dirty="0" smtClean="0">
                <a:latin typeface="Lucida Console" panose="020B0609040504020204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85000"/>
                  </a:schemeClr>
                </a:solidFill>
                <a:cs typeface="Calibri" pitchFamily="34" charset="0"/>
              </a:rPr>
              <a:t>Copyright © 2014 Accenture. All rights reserved.</a:t>
            </a:r>
            <a:endParaRPr lang="en-US" dirty="0" smtClean="0">
              <a:solidFill>
                <a:schemeClr val="tx1">
                  <a:lumMod val="8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C79-C5B9-4A8A-B76C-3DE3FA505C38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3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3000</Words>
  <Application>Microsoft Office PowerPoint</Application>
  <PresentationFormat>Widescreen</PresentationFormat>
  <Paragraphs>593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SimSun</vt:lpstr>
      <vt:lpstr>Arial</vt:lpstr>
      <vt:lpstr>Calibri</vt:lpstr>
      <vt:lpstr>Consolas</vt:lpstr>
      <vt:lpstr>Lucida Console</vt:lpstr>
      <vt:lpstr>Times New Roman</vt:lpstr>
      <vt:lpstr>Office Theme</vt:lpstr>
      <vt:lpstr>Code Generation in the Java Compiler</vt:lpstr>
      <vt:lpstr>Code Generation in the Java Compiler</vt:lpstr>
      <vt:lpstr>About the Speaker</vt:lpstr>
      <vt:lpstr>Code Generation – Why?</vt:lpstr>
      <vt:lpstr>Poll #1</vt:lpstr>
      <vt:lpstr>Poll #2</vt:lpstr>
      <vt:lpstr>Agenda</vt:lpstr>
      <vt:lpstr>Annotations in the Java Language</vt:lpstr>
      <vt:lpstr>Annotations in the Java Language</vt:lpstr>
      <vt:lpstr>Annotations in the Java Language</vt:lpstr>
      <vt:lpstr>Create an Annotation Type</vt:lpstr>
      <vt:lpstr>Agenda</vt:lpstr>
      <vt:lpstr>Annotation Processors</vt:lpstr>
      <vt:lpstr>Annotation Processors</vt:lpstr>
      <vt:lpstr>Annotation Processors</vt:lpstr>
      <vt:lpstr>Annotation Processing API</vt:lpstr>
      <vt:lpstr>Hello Multiverse Processor</vt:lpstr>
      <vt:lpstr>Rounds and environment</vt:lpstr>
      <vt:lpstr>Rounds and environment</vt:lpstr>
      <vt:lpstr>Creating Files</vt:lpstr>
      <vt:lpstr>How the Compiler Knows?</vt:lpstr>
      <vt:lpstr>Agenda</vt:lpstr>
      <vt:lpstr>Running Annotation Processors</vt:lpstr>
      <vt:lpstr>Running APs with javac</vt:lpstr>
      <vt:lpstr>Running APs with Apache Maven</vt:lpstr>
      <vt:lpstr>Maven POM for Annotation Type</vt:lpstr>
      <vt:lpstr>Maven POM for Annotation Processor (I)</vt:lpstr>
      <vt:lpstr>Maven POM for Annotation Processor (II)</vt:lpstr>
      <vt:lpstr>Maven POM for Annotation users (I)</vt:lpstr>
      <vt:lpstr>Maven POM for Annotation users (II)</vt:lpstr>
      <vt:lpstr>Running APs with Continuous Integration</vt:lpstr>
      <vt:lpstr>Running APs with Eclipse IDE</vt:lpstr>
      <vt:lpstr>Running APs with NetBeans IDE</vt:lpstr>
      <vt:lpstr>Running APs with IntelliJ IDEA</vt:lpstr>
      <vt:lpstr>Agenda</vt:lpstr>
      <vt:lpstr>Generating code – The BeanInfo Generator</vt:lpstr>
      <vt:lpstr>Generating code in Screenshots</vt:lpstr>
      <vt:lpstr>Generating code in Screenshots</vt:lpstr>
      <vt:lpstr>Generating code in Screenshots</vt:lpstr>
      <vt:lpstr>Agenda</vt:lpstr>
      <vt:lpstr>Generating code using APs and Velocity</vt:lpstr>
      <vt:lpstr>Generating code using APs and Velocity</vt:lpstr>
      <vt:lpstr>Generating code using APs and Velocity</vt:lpstr>
      <vt:lpstr>The BeanInfo Generator – Revisited</vt:lpstr>
      <vt:lpstr>The BeanInfo Generator – Revisited</vt:lpstr>
      <vt:lpstr>The BeanInfo Generator – Revisited</vt:lpstr>
      <vt:lpstr>The BeanInfo Generator – Revisited</vt:lpstr>
      <vt:lpstr>The BeanInfo Generator – Revisited</vt:lpstr>
      <vt:lpstr>Agenda</vt:lpstr>
      <vt:lpstr>Going Forward – Bytecode Manipulation</vt:lpstr>
      <vt:lpstr>Project Lombok example</vt:lpstr>
      <vt:lpstr>Project Lombok example</vt:lpstr>
      <vt:lpstr>Datanucleus example</vt:lpstr>
      <vt:lpstr>Datanucleus example</vt:lpstr>
      <vt:lpstr>Agenda</vt:lpstr>
      <vt:lpstr>Summary</vt:lpstr>
      <vt:lpstr>Q &amp; A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Hidalgo, Jorge</dc:creator>
  <cp:lastModifiedBy>jorge hidalgo</cp:lastModifiedBy>
  <cp:revision>143</cp:revision>
  <dcterms:created xsi:type="dcterms:W3CDTF">2013-07-24T08:27:24Z</dcterms:created>
  <dcterms:modified xsi:type="dcterms:W3CDTF">2014-10-01T05:31:39Z</dcterms:modified>
</cp:coreProperties>
</file>