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trictFirstAndLastChars="0" saveSubsetFonts="1" autoCompressPictures="0">
  <p:sldMasterIdLst>
    <p:sldMasterId id="2147483654" r:id="rId1"/>
  </p:sldMasterIdLst>
  <p:notesMasterIdLst>
    <p:notesMasterId r:id="rId25"/>
  </p:notesMasterIdLst>
  <p:sldIdLst>
    <p:sldId id="256" r:id="rId2"/>
    <p:sldId id="257" r:id="rId3"/>
    <p:sldId id="281" r:id="rId4"/>
    <p:sldId id="258" r:id="rId5"/>
    <p:sldId id="259" r:id="rId6"/>
    <p:sldId id="260" r:id="rId7"/>
    <p:sldId id="261" r:id="rId8"/>
    <p:sldId id="262" r:id="rId9"/>
    <p:sldId id="279" r:id="rId10"/>
    <p:sldId id="264" r:id="rId11"/>
    <p:sldId id="265" r:id="rId12"/>
    <p:sldId id="266" r:id="rId13"/>
    <p:sldId id="267" r:id="rId14"/>
    <p:sldId id="268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0866" autoAdjust="0"/>
  </p:normalViewPr>
  <p:slideViewPr>
    <p:cSldViewPr snapToGrid="0">
      <p:cViewPr varScale="1">
        <p:scale>
          <a:sx n="74" d="100"/>
          <a:sy n="74" d="100"/>
        </p:scale>
        <p:origin x="185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1B09484-B3A4-4219-9C83-D5712C8C8BB2}" type="doc">
      <dgm:prSet loTypeId="urn:microsoft.com/office/officeart/2005/8/layout/funnel1" loCatId="process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BEB0EFC-65BD-4E78-92CC-C02143C954CF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Process</a:t>
          </a:r>
          <a:endParaRPr lang="en-US" sz="1400" dirty="0">
            <a:solidFill>
              <a:schemeClr val="tx1"/>
            </a:solidFill>
          </a:endParaRPr>
        </a:p>
      </dgm:t>
    </dgm:pt>
    <dgm:pt modelId="{0A47B8F0-E1E5-4351-9598-0F3215009CED}" type="parTrans" cxnId="{CE9513CC-C83D-4646-B471-28F4C1B09B74}">
      <dgm:prSet/>
      <dgm:spPr/>
      <dgm:t>
        <a:bodyPr/>
        <a:lstStyle/>
        <a:p>
          <a:endParaRPr lang="en-US" sz="1800"/>
        </a:p>
      </dgm:t>
    </dgm:pt>
    <dgm:pt modelId="{BD3D5B5E-614C-4F8A-96B0-9F15B077207B}" type="sibTrans" cxnId="{CE9513CC-C83D-4646-B471-28F4C1B09B74}">
      <dgm:prSet/>
      <dgm:spPr/>
      <dgm:t>
        <a:bodyPr/>
        <a:lstStyle/>
        <a:p>
          <a:endParaRPr lang="en-US" sz="1800"/>
        </a:p>
      </dgm:t>
    </dgm:pt>
    <dgm:pt modelId="{8CD2F1A7-4BF9-4385-B342-6350EFBA7304}">
      <dgm:prSet phldrT="[Text]" custT="1"/>
      <dgm:spPr/>
      <dgm:t>
        <a:bodyPr/>
        <a:lstStyle/>
        <a:p>
          <a:r>
            <a:rPr lang="en-US" sz="1400" dirty="0" smtClean="0">
              <a:solidFill>
                <a:schemeClr val="tx1"/>
              </a:solidFill>
            </a:rPr>
            <a:t>Problem Solving</a:t>
          </a:r>
          <a:endParaRPr lang="en-US" sz="1400" dirty="0">
            <a:solidFill>
              <a:schemeClr val="tx1"/>
            </a:solidFill>
          </a:endParaRPr>
        </a:p>
      </dgm:t>
    </dgm:pt>
    <dgm:pt modelId="{39DAE932-2681-4121-A232-9EF889D70696}" type="parTrans" cxnId="{05EE1E62-9FA1-474A-9951-8A5EB6FF6E92}">
      <dgm:prSet/>
      <dgm:spPr/>
      <dgm:t>
        <a:bodyPr/>
        <a:lstStyle/>
        <a:p>
          <a:endParaRPr lang="en-US" sz="1800"/>
        </a:p>
      </dgm:t>
    </dgm:pt>
    <dgm:pt modelId="{219F9C6F-5D66-4B13-8D1E-BDDE7F99E1B4}" type="sibTrans" cxnId="{05EE1E62-9FA1-474A-9951-8A5EB6FF6E92}">
      <dgm:prSet/>
      <dgm:spPr/>
      <dgm:t>
        <a:bodyPr/>
        <a:lstStyle/>
        <a:p>
          <a:endParaRPr lang="en-US" sz="1800"/>
        </a:p>
      </dgm:t>
    </dgm:pt>
    <dgm:pt modelId="{EC93840E-B1F5-48ED-AF55-0C9635FA2D8F}">
      <dgm:prSet phldrT="[Text]" custT="1"/>
      <dgm:spPr/>
      <dgm:t>
        <a:bodyPr/>
        <a:lstStyle/>
        <a:p>
          <a:r>
            <a:rPr lang="en-US" sz="1200" dirty="0" smtClean="0">
              <a:solidFill>
                <a:schemeClr val="tx1"/>
              </a:solidFill>
            </a:rPr>
            <a:t>Organization</a:t>
          </a:r>
          <a:endParaRPr lang="en-US" sz="1200" dirty="0">
            <a:solidFill>
              <a:schemeClr val="tx1"/>
            </a:solidFill>
          </a:endParaRPr>
        </a:p>
      </dgm:t>
    </dgm:pt>
    <dgm:pt modelId="{50E07CC2-BFA0-48A1-A907-92202A44E9D3}" type="parTrans" cxnId="{B213BECA-1BE2-4F30-9301-7BC235576646}">
      <dgm:prSet/>
      <dgm:spPr/>
      <dgm:t>
        <a:bodyPr/>
        <a:lstStyle/>
        <a:p>
          <a:endParaRPr lang="en-US" sz="1800"/>
        </a:p>
      </dgm:t>
    </dgm:pt>
    <dgm:pt modelId="{E4BB1B20-07BE-4B12-AE9D-55F834F521EB}" type="sibTrans" cxnId="{B213BECA-1BE2-4F30-9301-7BC235576646}">
      <dgm:prSet/>
      <dgm:spPr/>
      <dgm:t>
        <a:bodyPr/>
        <a:lstStyle/>
        <a:p>
          <a:endParaRPr lang="en-US" sz="1800"/>
        </a:p>
      </dgm:t>
    </dgm:pt>
    <dgm:pt modelId="{56B2D81C-DA0D-4B9D-8FCC-6F882146333A}">
      <dgm:prSet phldrT="[Text]" custT="1"/>
      <dgm:spPr/>
      <dgm:t>
        <a:bodyPr/>
        <a:lstStyle/>
        <a:p>
          <a:r>
            <a:rPr lang="en-US" sz="2400" dirty="0" smtClean="0">
              <a:latin typeface="Calibri" panose="020F0502020204030204" pitchFamily="34" charset="0"/>
              <a:cs typeface="Arial" panose="020B0604020202020204" pitchFamily="34" charset="0"/>
            </a:rPr>
            <a:t>Technology driven business partnership</a:t>
          </a:r>
          <a:endParaRPr lang="en-US" sz="2400" dirty="0">
            <a:latin typeface="Calibri" panose="020F0502020204030204" pitchFamily="34" charset="0"/>
            <a:cs typeface="Arial" panose="020B0604020202020204" pitchFamily="34" charset="0"/>
          </a:endParaRPr>
        </a:p>
      </dgm:t>
    </dgm:pt>
    <dgm:pt modelId="{EA3902E2-3789-4E76-B4DF-C8A05B2FC174}" type="parTrans" cxnId="{8CF311D4-9892-41B7-B910-6ECC2648CC27}">
      <dgm:prSet/>
      <dgm:spPr/>
      <dgm:t>
        <a:bodyPr/>
        <a:lstStyle/>
        <a:p>
          <a:endParaRPr lang="en-US" sz="1800"/>
        </a:p>
      </dgm:t>
    </dgm:pt>
    <dgm:pt modelId="{78F7935B-9521-491D-8902-482AE9A6DD91}" type="sibTrans" cxnId="{8CF311D4-9892-41B7-B910-6ECC2648CC27}">
      <dgm:prSet/>
      <dgm:spPr/>
      <dgm:t>
        <a:bodyPr/>
        <a:lstStyle/>
        <a:p>
          <a:endParaRPr lang="en-US" sz="1800"/>
        </a:p>
      </dgm:t>
    </dgm:pt>
    <dgm:pt modelId="{8796C018-9474-4A7E-BD46-CF6F4E18FD7B}" type="pres">
      <dgm:prSet presAssocID="{91B09484-B3A4-4219-9C83-D5712C8C8BB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ACC548D-5412-4A69-814B-00F612CF6EC6}" type="pres">
      <dgm:prSet presAssocID="{91B09484-B3A4-4219-9C83-D5712C8C8BB2}" presName="ellipse" presStyleLbl="trBgShp" presStyleIdx="0" presStyleCnt="1"/>
      <dgm:spPr/>
    </dgm:pt>
    <dgm:pt modelId="{4FF07551-CD9F-410E-9934-100970882D0A}" type="pres">
      <dgm:prSet presAssocID="{91B09484-B3A4-4219-9C83-D5712C8C8BB2}" presName="arrow1" presStyleLbl="fgShp" presStyleIdx="0" presStyleCnt="1"/>
      <dgm:spPr/>
    </dgm:pt>
    <dgm:pt modelId="{E9068769-F26C-4B7D-979C-AAAA45400DCE}" type="pres">
      <dgm:prSet presAssocID="{91B09484-B3A4-4219-9C83-D5712C8C8BB2}" presName="rectangle" presStyleLbl="revTx" presStyleIdx="0" presStyleCnt="1" custScaleX="1299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2CC028B-8C10-4B14-84D1-5A8A71094BDD}" type="pres">
      <dgm:prSet presAssocID="{8CD2F1A7-4BF9-4385-B342-6350EFBA7304}" presName="item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CA81C90-6778-4491-AD9D-D3F1371EA8CD}" type="pres">
      <dgm:prSet presAssocID="{EC93840E-B1F5-48ED-AF55-0C9635FA2D8F}" presName="item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A3931C-E752-412A-8A4C-88259A176C5B}" type="pres">
      <dgm:prSet presAssocID="{56B2D81C-DA0D-4B9D-8FCC-6F882146333A}" presName="item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1B10E7-9209-43D0-A8BB-709FCF036F76}" type="pres">
      <dgm:prSet presAssocID="{91B09484-B3A4-4219-9C83-D5712C8C8BB2}" presName="funnel" presStyleLbl="trAlignAcc1" presStyleIdx="0" presStyleCnt="1" custScaleX="105699" custScaleY="103776"/>
      <dgm:spPr/>
    </dgm:pt>
  </dgm:ptLst>
  <dgm:cxnLst>
    <dgm:cxn modelId="{CE9513CC-C83D-4646-B471-28F4C1B09B74}" srcId="{91B09484-B3A4-4219-9C83-D5712C8C8BB2}" destId="{6BEB0EFC-65BD-4E78-92CC-C02143C954CF}" srcOrd="0" destOrd="0" parTransId="{0A47B8F0-E1E5-4351-9598-0F3215009CED}" sibTransId="{BD3D5B5E-614C-4F8A-96B0-9F15B077207B}"/>
    <dgm:cxn modelId="{B213BECA-1BE2-4F30-9301-7BC235576646}" srcId="{91B09484-B3A4-4219-9C83-D5712C8C8BB2}" destId="{EC93840E-B1F5-48ED-AF55-0C9635FA2D8F}" srcOrd="2" destOrd="0" parTransId="{50E07CC2-BFA0-48A1-A907-92202A44E9D3}" sibTransId="{E4BB1B20-07BE-4B12-AE9D-55F834F521EB}"/>
    <dgm:cxn modelId="{8CF311D4-9892-41B7-B910-6ECC2648CC27}" srcId="{91B09484-B3A4-4219-9C83-D5712C8C8BB2}" destId="{56B2D81C-DA0D-4B9D-8FCC-6F882146333A}" srcOrd="3" destOrd="0" parTransId="{EA3902E2-3789-4E76-B4DF-C8A05B2FC174}" sibTransId="{78F7935B-9521-491D-8902-482AE9A6DD91}"/>
    <dgm:cxn modelId="{307AC7BE-04B6-469F-9C11-406657B7CD6F}" type="presOf" srcId="{EC93840E-B1F5-48ED-AF55-0C9635FA2D8F}" destId="{B2CC028B-8C10-4B14-84D1-5A8A71094BDD}" srcOrd="0" destOrd="0" presId="urn:microsoft.com/office/officeart/2005/8/layout/funnel1"/>
    <dgm:cxn modelId="{3300CC86-A2B7-478A-84D5-B5BDAAEB9413}" type="presOf" srcId="{8CD2F1A7-4BF9-4385-B342-6350EFBA7304}" destId="{FCA81C90-6778-4491-AD9D-D3F1371EA8CD}" srcOrd="0" destOrd="0" presId="urn:microsoft.com/office/officeart/2005/8/layout/funnel1"/>
    <dgm:cxn modelId="{445E2918-4BED-4F8B-B829-AC18543672DB}" type="presOf" srcId="{6BEB0EFC-65BD-4E78-92CC-C02143C954CF}" destId="{99A3931C-E752-412A-8A4C-88259A176C5B}" srcOrd="0" destOrd="0" presId="urn:microsoft.com/office/officeart/2005/8/layout/funnel1"/>
    <dgm:cxn modelId="{7EEA963A-C9E3-4115-B1C0-C86522F7F0D7}" type="presOf" srcId="{56B2D81C-DA0D-4B9D-8FCC-6F882146333A}" destId="{E9068769-F26C-4B7D-979C-AAAA45400DCE}" srcOrd="0" destOrd="0" presId="urn:microsoft.com/office/officeart/2005/8/layout/funnel1"/>
    <dgm:cxn modelId="{04EE1427-8331-4103-933F-5567BBA57BE9}" type="presOf" srcId="{91B09484-B3A4-4219-9C83-D5712C8C8BB2}" destId="{8796C018-9474-4A7E-BD46-CF6F4E18FD7B}" srcOrd="0" destOrd="0" presId="urn:microsoft.com/office/officeart/2005/8/layout/funnel1"/>
    <dgm:cxn modelId="{05EE1E62-9FA1-474A-9951-8A5EB6FF6E92}" srcId="{91B09484-B3A4-4219-9C83-D5712C8C8BB2}" destId="{8CD2F1A7-4BF9-4385-B342-6350EFBA7304}" srcOrd="1" destOrd="0" parTransId="{39DAE932-2681-4121-A232-9EF889D70696}" sibTransId="{219F9C6F-5D66-4B13-8D1E-BDDE7F99E1B4}"/>
    <dgm:cxn modelId="{D475FA12-AFCD-4356-9D12-270F0DCE858F}" type="presParOf" srcId="{8796C018-9474-4A7E-BD46-CF6F4E18FD7B}" destId="{0ACC548D-5412-4A69-814B-00F612CF6EC6}" srcOrd="0" destOrd="0" presId="urn:microsoft.com/office/officeart/2005/8/layout/funnel1"/>
    <dgm:cxn modelId="{79C37A93-C8B0-43FB-8B48-00264A92846C}" type="presParOf" srcId="{8796C018-9474-4A7E-BD46-CF6F4E18FD7B}" destId="{4FF07551-CD9F-410E-9934-100970882D0A}" srcOrd="1" destOrd="0" presId="urn:microsoft.com/office/officeart/2005/8/layout/funnel1"/>
    <dgm:cxn modelId="{112D1299-BDAD-4C17-B435-9E31015560FC}" type="presParOf" srcId="{8796C018-9474-4A7E-BD46-CF6F4E18FD7B}" destId="{E9068769-F26C-4B7D-979C-AAAA45400DCE}" srcOrd="2" destOrd="0" presId="urn:microsoft.com/office/officeart/2005/8/layout/funnel1"/>
    <dgm:cxn modelId="{8094C34B-57DB-4B50-9940-70B59704AE7A}" type="presParOf" srcId="{8796C018-9474-4A7E-BD46-CF6F4E18FD7B}" destId="{B2CC028B-8C10-4B14-84D1-5A8A71094BDD}" srcOrd="3" destOrd="0" presId="urn:microsoft.com/office/officeart/2005/8/layout/funnel1"/>
    <dgm:cxn modelId="{34B52466-ADC3-4D94-93E1-A3233B7A187A}" type="presParOf" srcId="{8796C018-9474-4A7E-BD46-CF6F4E18FD7B}" destId="{FCA81C90-6778-4491-AD9D-D3F1371EA8CD}" srcOrd="4" destOrd="0" presId="urn:microsoft.com/office/officeart/2005/8/layout/funnel1"/>
    <dgm:cxn modelId="{02F9D5AB-0337-40BF-9F1E-813475E8C701}" type="presParOf" srcId="{8796C018-9474-4A7E-BD46-CF6F4E18FD7B}" destId="{99A3931C-E752-412A-8A4C-88259A176C5B}" srcOrd="5" destOrd="0" presId="urn:microsoft.com/office/officeart/2005/8/layout/funnel1"/>
    <dgm:cxn modelId="{0C0DE4B5-E00A-418A-9BBD-B0C6C6BA6A98}" type="presParOf" srcId="{8796C018-9474-4A7E-BD46-CF6F4E18FD7B}" destId="{F41B10E7-9209-43D0-A8BB-709FCF036F76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CC548D-5412-4A69-814B-00F612CF6EC6}">
      <dsp:nvSpPr>
        <dsp:cNvPr id="0" name=""/>
        <dsp:cNvSpPr/>
      </dsp:nvSpPr>
      <dsp:spPr>
        <a:xfrm>
          <a:off x="2284613" y="213774"/>
          <a:ext cx="3649057" cy="1267269"/>
        </a:xfrm>
        <a:prstGeom prst="ellipse">
          <a:avLst/>
        </a:prstGeom>
        <a:solidFill>
          <a:schemeClr val="accent2">
            <a:tint val="50000"/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5240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FF07551-CD9F-410E-9934-100970882D0A}">
      <dsp:nvSpPr>
        <dsp:cNvPr id="0" name=""/>
        <dsp:cNvSpPr/>
      </dsp:nvSpPr>
      <dsp:spPr>
        <a:xfrm>
          <a:off x="3761209" y="3316888"/>
          <a:ext cx="707181" cy="452596"/>
        </a:xfrm>
        <a:prstGeom prst="down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068769-F26C-4B7D-979C-AAAA45400DCE}">
      <dsp:nvSpPr>
        <dsp:cNvPr id="0" name=""/>
        <dsp:cNvSpPr/>
      </dsp:nvSpPr>
      <dsp:spPr>
        <a:xfrm>
          <a:off x="1910073" y="3678965"/>
          <a:ext cx="4409453" cy="848618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Calibri" panose="020F0502020204030204" pitchFamily="34" charset="0"/>
              <a:cs typeface="Arial" panose="020B0604020202020204" pitchFamily="34" charset="0"/>
            </a:rPr>
            <a:t>Technology driven business partnership</a:t>
          </a:r>
          <a:endParaRPr lang="en-US" sz="2400" kern="1200" dirty="0">
            <a:latin typeface="Calibri" panose="020F0502020204030204" pitchFamily="34" charset="0"/>
            <a:cs typeface="Arial" panose="020B0604020202020204" pitchFamily="34" charset="0"/>
          </a:endParaRPr>
        </a:p>
      </dsp:txBody>
      <dsp:txXfrm>
        <a:off x="1910073" y="3678965"/>
        <a:ext cx="4409453" cy="848618"/>
      </dsp:txXfrm>
    </dsp:sp>
    <dsp:sp modelId="{B2CC028B-8C10-4B14-84D1-5A8A71094BDD}">
      <dsp:nvSpPr>
        <dsp:cNvPr id="0" name=""/>
        <dsp:cNvSpPr/>
      </dsp:nvSpPr>
      <dsp:spPr>
        <a:xfrm>
          <a:off x="3611286" y="1578918"/>
          <a:ext cx="1272927" cy="12729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>
              <a:solidFill>
                <a:schemeClr val="tx1"/>
              </a:solidFill>
            </a:rPr>
            <a:t>Organization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797702" y="1765334"/>
        <a:ext cx="900095" cy="900095"/>
      </dsp:txXfrm>
    </dsp:sp>
    <dsp:sp modelId="{FCA81C90-6778-4491-AD9D-D3F1371EA8CD}">
      <dsp:nvSpPr>
        <dsp:cNvPr id="0" name=""/>
        <dsp:cNvSpPr/>
      </dsp:nvSpPr>
      <dsp:spPr>
        <a:xfrm>
          <a:off x="2700436" y="623940"/>
          <a:ext cx="1272927" cy="1272927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Problem Solving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2886852" y="810356"/>
        <a:ext cx="900095" cy="900095"/>
      </dsp:txXfrm>
    </dsp:sp>
    <dsp:sp modelId="{99A3931C-E752-412A-8A4C-88259A176C5B}">
      <dsp:nvSpPr>
        <dsp:cNvPr id="0" name=""/>
        <dsp:cNvSpPr/>
      </dsp:nvSpPr>
      <dsp:spPr>
        <a:xfrm>
          <a:off x="4001650" y="316174"/>
          <a:ext cx="1272927" cy="1272927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Process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4188066" y="502590"/>
        <a:ext cx="900095" cy="900095"/>
      </dsp:txXfrm>
    </dsp:sp>
    <dsp:sp modelId="{F41B10E7-9209-43D0-A8BB-709FCF036F76}">
      <dsp:nvSpPr>
        <dsp:cNvPr id="0" name=""/>
        <dsp:cNvSpPr/>
      </dsp:nvSpPr>
      <dsp:spPr>
        <a:xfrm>
          <a:off x="2021844" y="-1620"/>
          <a:ext cx="4185910" cy="328780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1269307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88984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91" name="Shape 29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Shape 29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69773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Shape 3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2" name="Shape 3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950" dirty="0">
              <a:solidFill>
                <a:schemeClr val="dk1"/>
              </a:solidFill>
            </a:endParaRPr>
          </a:p>
        </p:txBody>
      </p:sp>
      <p:sp>
        <p:nvSpPr>
          <p:cNvPr id="303" name="Shape 303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984318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lang="en-US" baseline="0" dirty="0" smtClean="0"/>
          </a:p>
        </p:txBody>
      </p:sp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2389799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tabLst/>
              <a:defRPr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41511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Shape 34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69329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endParaRPr dirty="0"/>
          </a:p>
        </p:txBody>
      </p:sp>
      <p:sp>
        <p:nvSpPr>
          <p:cNvPr id="355" name="Shape 35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44847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379" name="Shape 37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229790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hape 38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491530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Shape 3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00" name="Shape 4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8131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Shape 4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rtl="0"/>
            <a:endParaRPr lang="en-US" b="0" dirty="0" smtClean="0">
              <a:effectLst/>
            </a:endParaRPr>
          </a:p>
        </p:txBody>
      </p:sp>
      <p:sp>
        <p:nvSpPr>
          <p:cNvPr id="409" name="Shape 40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299393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6763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19" name="Shape 4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rtl="0"/>
            <a:endParaRPr lang="en-US"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0" name="Shape 420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15118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Shape 42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29" name="Shape 42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171871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38" name="Shape 43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4380325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Shape 4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447" name="Shape 4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6271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8" name="Shape 12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54625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77" name="Shape 17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endParaRPr lang="en-US"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Shape 17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078827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6" name="Shape 20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Shape 20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0009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" name="Shape 22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6" name="Shape 22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69357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Shape 2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6" name="Shape 2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buNone/>
            </a:pPr>
            <a:endParaRPr sz="11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7" name="Shape 237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81433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51" name="Shape 2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Shape 252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66398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3E8785-A995-9A40-9D3F-F07D2AA279C4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4239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Shape 15"/>
          <p:cNvGrpSpPr/>
          <p:nvPr/>
        </p:nvGrpSpPr>
        <p:grpSpPr>
          <a:xfrm>
            <a:off x="0" y="0"/>
            <a:ext cx="9144000" cy="5595471"/>
            <a:chOff x="0" y="0"/>
            <a:chExt cx="9144000" cy="5595471"/>
          </a:xfrm>
        </p:grpSpPr>
        <p:sp>
          <p:nvSpPr>
            <p:cNvPr id="16" name="Shape 16"/>
            <p:cNvSpPr/>
            <p:nvPr/>
          </p:nvSpPr>
          <p:spPr>
            <a:xfrm>
              <a:off x="0" y="0"/>
              <a:ext cx="9144000" cy="5595471"/>
            </a:xfrm>
            <a:prstGeom prst="rect">
              <a:avLst/>
            </a:prstGeom>
            <a:gradFill>
              <a:gsLst>
                <a:gs pos="0">
                  <a:srgbClr val="A71520"/>
                </a:gs>
                <a:gs pos="100000">
                  <a:srgbClr val="DCD0EA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Shape 17"/>
            <p:cNvPicPr preferRelativeResize="0"/>
            <p:nvPr/>
          </p:nvPicPr>
          <p:blipFill rotWithShape="1">
            <a:blip r:embed="rId2">
              <a:alphaModFix amt="10000"/>
            </a:blip>
            <a:srcRect/>
            <a:stretch/>
          </p:blipFill>
          <p:spPr>
            <a:xfrm>
              <a:off x="3043006" y="1234854"/>
              <a:ext cx="3057987" cy="3341911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Shape 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2708" y="5886039"/>
            <a:ext cx="1315057" cy="70419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Shape 19"/>
          <p:cNvSpPr txBox="1">
            <a:spLocks noGrp="1"/>
          </p:cNvSpPr>
          <p:nvPr>
            <p:ph type="ctrTitle"/>
          </p:nvPr>
        </p:nvSpPr>
        <p:spPr>
          <a:xfrm>
            <a:off x="457200" y="3429000"/>
            <a:ext cx="8229600" cy="69738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ubTitle" idx="1"/>
          </p:nvPr>
        </p:nvSpPr>
        <p:spPr>
          <a:xfrm>
            <a:off x="457200" y="4225735"/>
            <a:ext cx="8229600" cy="12073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400"/>
              </a:spcBef>
              <a:buClr>
                <a:srgbClr val="CC0000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CC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CC0000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CC0000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CC0000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21" name="Shape 21"/>
          <p:cNvCxnSpPr/>
          <p:nvPr/>
        </p:nvCxnSpPr>
        <p:spPr>
          <a:xfrm>
            <a:off x="457200" y="4173421"/>
            <a:ext cx="8229600" cy="1587"/>
          </a:xfrm>
          <a:prstGeom prst="straightConnector1">
            <a:avLst/>
          </a:prstGeom>
          <a:noFill/>
          <a:ln w="9525" cap="flat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/>
        </p:nvSpPr>
        <p:spPr>
          <a:xfrm>
            <a:off x="0" y="0"/>
            <a:ext cx="9151230" cy="78441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" name="Shape 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083" y="104593"/>
            <a:ext cx="1102689" cy="591297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buClr>
                <a:srgbClr val="CC0000"/>
              </a:buClr>
              <a:buFont typeface="Noto Symbol"/>
              <a:buChar char="▪"/>
              <a:defRPr/>
            </a:lvl1pPr>
            <a:lvl2pPr rtl="0">
              <a:spcBef>
                <a:spcPts val="0"/>
              </a:spcBef>
              <a:buClr>
                <a:srgbClr val="CC0000"/>
              </a:buClr>
              <a:buFont typeface="Noto Symbol"/>
              <a:buChar char="▪"/>
              <a:defRPr/>
            </a:lvl2pPr>
            <a:lvl3pPr rtl="0">
              <a:spcBef>
                <a:spcPts val="0"/>
              </a:spcBef>
              <a:buClr>
                <a:srgbClr val="CC0000"/>
              </a:buClr>
              <a:buFont typeface="Noto Symbol"/>
              <a:buChar char="▪"/>
              <a:defRPr/>
            </a:lvl3pPr>
            <a:lvl4pPr rtl="0">
              <a:spcBef>
                <a:spcPts val="0"/>
              </a:spcBef>
              <a:buClr>
                <a:srgbClr val="CC0000"/>
              </a:buClr>
              <a:buFont typeface="Noto Symbol"/>
              <a:buChar char="▪"/>
              <a:defRPr/>
            </a:lvl4pPr>
            <a:lvl5pPr rtl="0">
              <a:spcBef>
                <a:spcPts val="0"/>
              </a:spcBef>
              <a:buClr>
                <a:srgbClr val="CC0000"/>
              </a:buClr>
              <a:buFont typeface="Noto Symbol"/>
              <a:buChar char="▪"/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529FEB68-E3BE-4A7A-A6CA-DF6E49F039E3}" type="datetime1">
              <a:rPr lang="en-US" smtClean="0"/>
              <a:t>9/26/2014</a:t>
            </a:fld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30" name="Shape 30"/>
          <p:cNvCxnSpPr/>
          <p:nvPr/>
        </p:nvCxnSpPr>
        <p:spPr>
          <a:xfrm>
            <a:off x="457200" y="6356350"/>
            <a:ext cx="8229600" cy="1587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4E2EC1DB-E028-49EC-98A3-C1548A22CBE6}" type="datetime1">
              <a:rPr lang="en-US" smtClean="0"/>
              <a:t>9/26/2014</a:t>
            </a:fld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7" name="Shape 37"/>
          <p:cNvSpPr txBox="1"/>
          <p:nvPr/>
        </p:nvSpPr>
        <p:spPr>
          <a:xfrm>
            <a:off x="0" y="0"/>
            <a:ext cx="9151230" cy="78441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8" name="Shape 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083" y="104593"/>
            <a:ext cx="1102689" cy="591297"/>
          </a:xfrm>
          <a:prstGeom prst="rect">
            <a:avLst/>
          </a:prstGeom>
          <a:noFill/>
          <a:ln>
            <a:noFill/>
          </a:ln>
        </p:spPr>
      </p:pic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1768098" y="0"/>
            <a:ext cx="6918700" cy="784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457200" y="6356350"/>
            <a:ext cx="8229600" cy="1587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mparis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Arial"/>
              <a:buNone/>
              <a:defRPr/>
            </a:lvl1pPr>
            <a:lvl2pPr marL="457200" indent="0" rtl="0">
              <a:spcBef>
                <a:spcPts val="0"/>
              </a:spcBef>
              <a:buFont typeface="Arial"/>
              <a:buNone/>
              <a:defRPr/>
            </a:lvl2pPr>
            <a:lvl3pPr marL="914400" indent="0" rtl="0">
              <a:spcBef>
                <a:spcPts val="0"/>
              </a:spcBef>
              <a:buFont typeface="Arial"/>
              <a:buNone/>
              <a:defRPr/>
            </a:lvl3pPr>
            <a:lvl4pPr marL="1371600" indent="0" rtl="0">
              <a:spcBef>
                <a:spcPts val="0"/>
              </a:spcBef>
              <a:buFont typeface="Arial"/>
              <a:buNone/>
              <a:defRPr/>
            </a:lvl4pPr>
            <a:lvl5pPr marL="1828800" indent="0" rtl="0">
              <a:spcBef>
                <a:spcPts val="0"/>
              </a:spcBef>
              <a:buFont typeface="Arial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7C6A759D-40B4-4FFE-8CD6-36CE17D29E5D}" type="datetime1">
              <a:rPr lang="en-US" smtClean="0"/>
              <a:t>9/26/2014</a:t>
            </a:fld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/>
          <p:nvPr/>
        </p:nvSpPr>
        <p:spPr>
          <a:xfrm>
            <a:off x="0" y="0"/>
            <a:ext cx="9151230" cy="78441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" name="Shape 5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083" y="104593"/>
            <a:ext cx="1102689" cy="59129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xfrm>
            <a:off x="1755648" y="0"/>
            <a:ext cx="6931152" cy="784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52" name="Shape 52"/>
          <p:cNvCxnSpPr/>
          <p:nvPr/>
        </p:nvCxnSpPr>
        <p:spPr>
          <a:xfrm>
            <a:off x="457200" y="6356350"/>
            <a:ext cx="8229600" cy="1587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1329AEC7-FD89-46BE-9838-13BB3FF8938A}" type="datetime1">
              <a:rPr lang="en-US" smtClean="0"/>
              <a:t>9/26/2014</a:t>
            </a:fld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/>
          <p:nvPr/>
        </p:nvSpPr>
        <p:spPr>
          <a:xfrm>
            <a:off x="0" y="0"/>
            <a:ext cx="9151230" cy="784412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8" name="Shape 5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87083" y="104593"/>
            <a:ext cx="1102689" cy="591297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1780550" y="0"/>
            <a:ext cx="6906249" cy="7844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r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cxnSp>
        <p:nvCxnSpPr>
          <p:cNvPr id="60" name="Shape 60"/>
          <p:cNvCxnSpPr/>
          <p:nvPr/>
        </p:nvCxnSpPr>
        <p:spPr>
          <a:xfrm>
            <a:off x="457200" y="6356350"/>
            <a:ext cx="8229600" cy="1587"/>
          </a:xfrm>
          <a:prstGeom prst="straightConnector1">
            <a:avLst/>
          </a:prstGeom>
          <a:noFill/>
          <a:ln w="9525" cap="flat">
            <a:solidFill>
              <a:srgbClr val="7F7F7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" name="Shape 62"/>
          <p:cNvGrpSpPr/>
          <p:nvPr/>
        </p:nvGrpSpPr>
        <p:grpSpPr>
          <a:xfrm>
            <a:off x="0" y="0"/>
            <a:ext cx="9144000" cy="5609444"/>
            <a:chOff x="0" y="0"/>
            <a:chExt cx="9144000" cy="5595471"/>
          </a:xfrm>
        </p:grpSpPr>
        <p:sp>
          <p:nvSpPr>
            <p:cNvPr id="63" name="Shape 63"/>
            <p:cNvSpPr/>
            <p:nvPr/>
          </p:nvSpPr>
          <p:spPr>
            <a:xfrm>
              <a:off x="0" y="0"/>
              <a:ext cx="9144000" cy="5595471"/>
            </a:xfrm>
            <a:prstGeom prst="rect">
              <a:avLst/>
            </a:prstGeom>
            <a:gradFill>
              <a:gsLst>
                <a:gs pos="0">
                  <a:srgbClr val="A71520"/>
                </a:gs>
                <a:gs pos="100000">
                  <a:srgbClr val="DCD0EA"/>
                </a:gs>
              </a:gsLst>
              <a:lin ang="16200000" scaled="0"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None/>
              </a:pPr>
              <a:endParaRPr sz="1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64" name="Shape 64"/>
            <p:cNvPicPr preferRelativeResize="0"/>
            <p:nvPr/>
          </p:nvPicPr>
          <p:blipFill rotWithShape="1">
            <a:blip r:embed="rId2">
              <a:alphaModFix amt="10000"/>
            </a:blip>
            <a:srcRect/>
            <a:stretch/>
          </p:blipFill>
          <p:spPr>
            <a:xfrm>
              <a:off x="3043006" y="1234854"/>
              <a:ext cx="3057987" cy="334191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Shape 65"/>
          <p:cNvSpPr txBox="1">
            <a:spLocks noGrp="1"/>
          </p:cNvSpPr>
          <p:nvPr>
            <p:ph type="subTitle" idx="1"/>
          </p:nvPr>
        </p:nvSpPr>
        <p:spPr>
          <a:xfrm>
            <a:off x="457200" y="3603328"/>
            <a:ext cx="8229600" cy="49424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400"/>
              </a:spcBef>
              <a:buClr>
                <a:srgbClr val="CC0000"/>
              </a:buClr>
              <a:buFont typeface="Noto Symbol"/>
              <a:buNone/>
              <a:defRPr/>
            </a:lvl1pPr>
            <a:lvl2pPr marL="457200" marR="0" indent="0" algn="ctr" rtl="0">
              <a:spcBef>
                <a:spcPts val="480"/>
              </a:spcBef>
              <a:buClr>
                <a:srgbClr val="CC0000"/>
              </a:buClr>
              <a:buFont typeface="Noto Symbol"/>
              <a:buNone/>
              <a:defRPr/>
            </a:lvl2pPr>
            <a:lvl3pPr marL="914400" marR="0" indent="0" algn="ctr" rtl="0">
              <a:spcBef>
                <a:spcPts val="400"/>
              </a:spcBef>
              <a:buClr>
                <a:srgbClr val="CC0000"/>
              </a:buClr>
              <a:buFont typeface="Noto Symbol"/>
              <a:buNone/>
              <a:defRPr/>
            </a:lvl3pPr>
            <a:lvl4pPr marL="1371600" marR="0" indent="0" algn="ctr" rtl="0">
              <a:spcBef>
                <a:spcPts val="360"/>
              </a:spcBef>
              <a:buClr>
                <a:srgbClr val="CC0000"/>
              </a:buClr>
              <a:buFont typeface="Noto Symbol"/>
              <a:buNone/>
              <a:defRPr/>
            </a:lvl4pPr>
            <a:lvl5pPr marL="1828800" marR="0" indent="0" algn="ctr" rtl="0">
              <a:spcBef>
                <a:spcPts val="360"/>
              </a:spcBef>
              <a:buClr>
                <a:srgbClr val="CC0000"/>
              </a:buClr>
              <a:buFont typeface="Noto Symbol"/>
              <a:buNone/>
              <a:defRPr/>
            </a:lvl5pPr>
            <a:lvl6pPr marL="22860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6pPr>
            <a:lvl7pPr marL="27432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7pPr>
            <a:lvl8pPr marL="32004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8pPr>
            <a:lvl9pPr marL="3657600" marR="0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/>
            </a:lvl9pPr>
          </a:lstStyle>
          <a:p>
            <a:endParaRPr/>
          </a:p>
        </p:txBody>
      </p:sp>
      <p:cxnSp>
        <p:nvCxnSpPr>
          <p:cNvPr id="66" name="Shape 66"/>
          <p:cNvCxnSpPr/>
          <p:nvPr/>
        </p:nvCxnSpPr>
        <p:spPr>
          <a:xfrm>
            <a:off x="457200" y="4108189"/>
            <a:ext cx="8229600" cy="1587"/>
          </a:xfrm>
          <a:prstGeom prst="straightConnector1">
            <a:avLst/>
          </a:prstGeom>
          <a:noFill/>
          <a:ln w="1587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7" name="Shape 67"/>
          <p:cNvSpPr/>
          <p:nvPr/>
        </p:nvSpPr>
        <p:spPr>
          <a:xfrm>
            <a:off x="0" y="5584539"/>
            <a:ext cx="9144000" cy="1273460"/>
          </a:xfrm>
          <a:prstGeom prst="rect">
            <a:avLst/>
          </a:prstGeom>
          <a:solidFill>
            <a:srgbClr val="A71520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8" name="Shape 6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5356" y="97927"/>
            <a:ext cx="1105803" cy="592140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511146B3-F868-41DD-AF4A-720CAF066625}" type="datetime1">
              <a:rPr lang="en-US" smtClean="0"/>
              <a:t>9/26/2014</a:t>
            </a:fld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ctrTitle"/>
          </p:nvPr>
        </p:nvSpPr>
        <p:spPr>
          <a:xfrm>
            <a:off x="457200" y="4130228"/>
            <a:ext cx="8229600" cy="147921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spcBef>
                <a:spcPts val="0"/>
              </a:spcBef>
              <a:buClr>
                <a:srgbClr val="FFFFFF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buClr>
                <a:schemeClr val="dk1"/>
              </a:buClr>
              <a:buFont typeface="Arial"/>
              <a:buNone/>
              <a:defRPr/>
            </a:lvl1pPr>
            <a:lvl2pPr marL="0" marR="0" indent="0" algn="l" rtl="0">
              <a:spcBef>
                <a:spcPts val="0"/>
              </a:spcBef>
              <a:defRPr/>
            </a:lvl2pPr>
            <a:lvl3pPr marL="0" marR="0" indent="0" algn="l" rtl="0">
              <a:spcBef>
                <a:spcPts val="0"/>
              </a:spcBef>
              <a:defRPr/>
            </a:lvl3pPr>
            <a:lvl4pPr marL="0" marR="0" indent="0" algn="l" rtl="0">
              <a:spcBef>
                <a:spcPts val="0"/>
              </a:spcBef>
              <a:defRPr/>
            </a:lvl4pPr>
            <a:lvl5pPr marL="0" marR="0" indent="0" algn="l" rtl="0">
              <a:spcBef>
                <a:spcPts val="0"/>
              </a:spcBef>
              <a:defRPr/>
            </a:lvl5pPr>
            <a:lvl6pPr marL="0" marR="0" indent="0" algn="l" rtl="0">
              <a:spcBef>
                <a:spcPts val="0"/>
              </a:spcBef>
              <a:defRPr/>
            </a:lvl6pPr>
            <a:lvl7pPr marL="0" marR="0" indent="0" algn="l" rtl="0">
              <a:spcBef>
                <a:spcPts val="0"/>
              </a:spcBef>
              <a:defRPr/>
            </a:lvl7pPr>
            <a:lvl8pPr marL="0" marR="0" indent="0" algn="l" rtl="0">
              <a:spcBef>
                <a:spcPts val="0"/>
              </a:spcBef>
              <a:defRPr/>
            </a:lvl8pPr>
            <a:lvl9pPr marL="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209550" algn="l" rtl="0">
              <a:spcBef>
                <a:spcPts val="560"/>
              </a:spcBef>
              <a:buClr>
                <a:srgbClr val="CC0000"/>
              </a:buClr>
              <a:buFont typeface="Noto Symbol"/>
              <a:buChar char="▪"/>
              <a:defRPr/>
            </a:lvl1pPr>
            <a:lvl2pPr marL="742950" marR="0" indent="-171450" algn="l" rtl="0">
              <a:spcBef>
                <a:spcPts val="480"/>
              </a:spcBef>
              <a:buClr>
                <a:srgbClr val="CC0000"/>
              </a:buClr>
              <a:buFont typeface="Noto Symbol"/>
              <a:buChar char="▪"/>
              <a:defRPr/>
            </a:lvl2pPr>
            <a:lvl3pPr marL="1143000" marR="0" indent="-133350" algn="l" rtl="0">
              <a:spcBef>
                <a:spcPts val="400"/>
              </a:spcBef>
              <a:buClr>
                <a:srgbClr val="CC0000"/>
              </a:buClr>
              <a:buFont typeface="Noto Symbol"/>
              <a:buChar char="▪"/>
              <a:defRPr/>
            </a:lvl3pPr>
            <a:lvl4pPr marL="1600200" marR="0" indent="-142875" algn="l" rtl="0">
              <a:spcBef>
                <a:spcPts val="360"/>
              </a:spcBef>
              <a:buClr>
                <a:srgbClr val="CC0000"/>
              </a:buClr>
              <a:buFont typeface="Noto Symbol"/>
              <a:buChar char="▪"/>
              <a:defRPr/>
            </a:lvl4pPr>
            <a:lvl5pPr marL="2057400" marR="0" indent="-142875" algn="l" rtl="0">
              <a:spcBef>
                <a:spcPts val="360"/>
              </a:spcBef>
              <a:buClr>
                <a:srgbClr val="CC0000"/>
              </a:buClr>
              <a:buFont typeface="Noto Symbol"/>
              <a:buChar char="▪"/>
              <a:defRPr/>
            </a:lvl5pPr>
            <a:lvl6pPr marL="25146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6pPr>
            <a:lvl7pPr marL="29718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7pPr>
            <a:lvl8pPr marL="34290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8pPr>
            <a:lvl9pPr marL="3886200" marR="0" indent="-101600" algn="l" rtl="0">
              <a:spcBef>
                <a:spcPts val="400"/>
              </a:spcBef>
              <a:buClr>
                <a:schemeClr val="dk1"/>
              </a:buClr>
              <a:buFont typeface="Arial"/>
              <a:buChar char="•"/>
              <a:defRPr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fld id="{1F520BB5-29E3-4037-992F-F2FE26038738}" type="datetime1">
              <a:rPr lang="en-US" smtClean="0"/>
              <a:t>9/26/2014</a:t>
            </a:fld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r>
              <a:rPr lang="en-US" smtClean="0"/>
              <a:t>Copyright © 2014 STA Group, LLC. All Rights Reserved </a:t>
            </a:r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r" rtl="0"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hdr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ctrTitle"/>
          </p:nvPr>
        </p:nvSpPr>
        <p:spPr>
          <a:xfrm>
            <a:off x="457200" y="2933206"/>
            <a:ext cx="8229600" cy="11931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500" b="0" i="0" u="none" strike="noStrike" cap="none" baseline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Transforming Business-Driven to Technology-Driven Organizations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ubTitle" idx="1"/>
          </p:nvPr>
        </p:nvSpPr>
        <p:spPr>
          <a:xfrm>
            <a:off x="457200" y="4225735"/>
            <a:ext cx="8229600" cy="12073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rgbClr val="CC0000"/>
              </a:buClr>
              <a:buSzPct val="25000"/>
              <a:buFont typeface="Noto Symbol"/>
              <a:buNone/>
            </a:pPr>
            <a:r>
              <a:rPr lang="en-US" sz="2000" b="0" i="0" u="none" strike="noStrike" cap="none" baseline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Java </a:t>
            </a:r>
            <a:r>
              <a:rPr lang="en-US" sz="2000" b="0" i="0" u="none" strike="noStrike" cap="none" baseline="0" dirty="0" smtClean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One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C0000"/>
              </a:buClr>
              <a:buSzPct val="25000"/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Davinder Kohli</a:t>
            </a:r>
            <a:endParaRPr lang="en-US" sz="2000" dirty="0">
              <a:solidFill>
                <a:srgbClr val="FFFFFF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C0000"/>
              </a:buClr>
              <a:buSzPct val="25000"/>
              <a:buFontTx/>
              <a:buChar char="-"/>
            </a:pPr>
            <a:r>
              <a:rPr lang="en-US" sz="2000" dirty="0" smtClean="0">
                <a:solidFill>
                  <a:srgbClr val="FFFFFF"/>
                </a:solidFill>
                <a:latin typeface="Calibri" panose="020F0502020204030204" pitchFamily="34" charset="0"/>
              </a:rPr>
              <a:t>David Greenfield</a:t>
            </a:r>
            <a:endParaRPr lang="en-US" sz="2000" b="0" i="0" u="none" strike="noStrike" cap="none" baseline="0" dirty="0">
              <a:solidFill>
                <a:srgbClr val="FFFFFF"/>
              </a:solidFill>
              <a:latin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Shape 283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Organization Transformation</a:t>
            </a:r>
          </a:p>
        </p:txBody>
      </p:sp>
      <p:sp>
        <p:nvSpPr>
          <p:cNvPr id="284" name="Shape 2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4A2C992E-1F5C-4465-89FE-45B8AB6A8CB0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Shape 28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Shape 2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sp>
        <p:nvSpPr>
          <p:cNvPr id="287" name="Shape 287"/>
          <p:cNvSpPr txBox="1"/>
          <p:nvPr/>
        </p:nvSpPr>
        <p:spPr>
          <a:xfrm>
            <a:off x="233630" y="1363132"/>
            <a:ext cx="5012495" cy="524318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“Core”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 team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Representation in steering committee</a:t>
            </a:r>
          </a:p>
          <a:p>
            <a:pPr marL="446532" marR="0" lvl="0" indent="-342900" algn="l" rtl="0">
              <a:lnSpc>
                <a:spcPct val="80000"/>
              </a:lnSpc>
              <a:spcBef>
                <a:spcPts val="408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0"/>
              </a:spcBef>
              <a:spcAft>
                <a:spcPts val="0"/>
              </a:spcAft>
              <a:buClr>
                <a:srgbClr val="C00000"/>
              </a:buClr>
              <a:buSzPct val="78095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Vision articulation</a:t>
            </a:r>
          </a:p>
          <a:p>
            <a:pPr marL="735330" marR="0" lvl="1" indent="-285750" algn="l" rtl="0">
              <a:lnSpc>
                <a:spcPct val="80000"/>
              </a:lnSpc>
              <a:spcBef>
                <a:spcPts val="41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</a:rPr>
              <a:t>Stated, agreed upon, </a:t>
            </a:r>
            <a:r>
              <a:rPr lang="en-US" sz="1800" dirty="0" smtClean="0">
                <a:solidFill>
                  <a:schemeClr val="dk1"/>
                </a:solidFill>
                <a:latin typeface="Calibri" panose="020F0502020204030204" pitchFamily="34" charset="0"/>
              </a:rPr>
              <a:t>measured</a:t>
            </a:r>
            <a:endParaRPr sz="16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78095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78095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L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ean </a:t>
            </a: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organization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Reduce unwanted tiers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Clear definition of responsibilities</a:t>
            </a:r>
          </a:p>
          <a:p>
            <a:pPr marL="722631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</a:rPr>
              <a:t>Eliminate barriers of information </a:t>
            </a:r>
            <a:r>
              <a:rPr lang="en-US" sz="1800" dirty="0" smtClean="0">
                <a:solidFill>
                  <a:schemeClr val="dk1"/>
                </a:solidFill>
                <a:latin typeface="Calibri" panose="020F0502020204030204" pitchFamily="34" charset="0"/>
              </a:rPr>
              <a:t>sharing</a:t>
            </a:r>
            <a:endParaRPr sz="205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78095"/>
              <a:buFont typeface="Arial" panose="020B0604020202020204" pitchFamily="34" charset="0"/>
              <a:buChar char="•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78095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Transparency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Progress</a:t>
            </a:r>
          </a:p>
          <a:p>
            <a:pPr marL="742950" marR="0" lvl="1" indent="-285750" algn="l" rtl="0">
              <a:lnSpc>
                <a:spcPct val="80000"/>
              </a:lnSpc>
              <a:spcBef>
                <a:spcPts val="32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Decision making</a:t>
            </a:r>
          </a:p>
        </p:txBody>
      </p:sp>
      <p:pic>
        <p:nvPicPr>
          <p:cNvPr id="288" name="Shape 28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51158" y="1367390"/>
            <a:ext cx="3761185" cy="44059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hape 294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Process Transformation</a:t>
            </a:r>
          </a:p>
        </p:txBody>
      </p:sp>
      <p:sp>
        <p:nvSpPr>
          <p:cNvPr id="295" name="Shape 295"/>
          <p:cNvSpPr txBox="1">
            <a:spLocks noGrp="1"/>
          </p:cNvSpPr>
          <p:nvPr>
            <p:ph type="body" idx="1"/>
          </p:nvPr>
        </p:nvSpPr>
        <p:spPr>
          <a:xfrm>
            <a:off x="457200" y="1352208"/>
            <a:ext cx="5204564" cy="449774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Partnership creates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strategy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Partnership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creates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goals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Partnership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builds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solutions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Partnership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monitors and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self-improves</a:t>
            </a: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457200" marR="0" lvl="0" indent="-4572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Partnership communicates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296" name="Shape 29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F4F9C14-260B-4FF6-A698-14B5AF91D472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7" name="Shape 297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8" name="Shape 29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99" name="Shape 2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61764" y="1983099"/>
            <a:ext cx="3410769" cy="31745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Case Study I – Technology Vs. Business driven</a:t>
            </a:r>
          </a:p>
        </p:txBody>
      </p:sp>
      <p:sp>
        <p:nvSpPr>
          <p:cNvPr id="306" name="Shape 30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63258516-EFE3-4EB4-A391-A4D2E063084E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07" name="Shape 307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08" name="Shape 30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09" name="Shape 309"/>
          <p:cNvSpPr/>
          <p:nvPr/>
        </p:nvSpPr>
        <p:spPr>
          <a:xfrm>
            <a:off x="638826" y="939451"/>
            <a:ext cx="7597037" cy="1164921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Change business process to add new customers</a:t>
            </a:r>
          </a:p>
          <a:p>
            <a:pPr marL="342900" marR="0" lvl="0" indent="-342900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400" b="0" i="0" u="none" strike="noStrike" cap="none" baseline="0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Add new online features</a:t>
            </a:r>
          </a:p>
          <a:p>
            <a:pPr marL="342900" lvl="0" indent="-342900"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240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Reduce system down-time</a:t>
            </a:r>
            <a:endParaRPr lang="en-US" sz="2400" b="0" i="0" u="none" strike="noStrike" cap="none" baseline="0" dirty="0">
              <a:solidFill>
                <a:srgbClr val="632423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0" name="Shape 310"/>
          <p:cNvSpPr/>
          <p:nvPr/>
        </p:nvSpPr>
        <p:spPr>
          <a:xfrm>
            <a:off x="638826" y="2559925"/>
            <a:ext cx="3544866" cy="3702270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1" name="Shape 311"/>
          <p:cNvSpPr/>
          <p:nvPr/>
        </p:nvSpPr>
        <p:spPr>
          <a:xfrm>
            <a:off x="4690998" y="2579174"/>
            <a:ext cx="3544866" cy="3711968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2" name="Shape 312"/>
          <p:cNvSpPr txBox="1"/>
          <p:nvPr/>
        </p:nvSpPr>
        <p:spPr>
          <a:xfrm>
            <a:off x="936434" y="2639556"/>
            <a:ext cx="3034316" cy="94096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Business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Driven without Technology partnership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3" name="Shape 313"/>
          <p:cNvSpPr txBox="1"/>
          <p:nvPr/>
        </p:nvSpPr>
        <p:spPr>
          <a:xfrm>
            <a:off x="5078776" y="2639556"/>
            <a:ext cx="2944144" cy="65448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Technology</a:t>
            </a:r>
            <a:r>
              <a:rPr lang="en-US" sz="2000" b="1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-Business Partnership </a:t>
            </a:r>
            <a:r>
              <a:rPr lang="en-US" sz="2000" b="1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Driven</a:t>
            </a:r>
            <a:endParaRPr lang="en-US" sz="2000" b="1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4" name="Shape 314"/>
          <p:cNvSpPr txBox="1"/>
          <p:nvPr/>
        </p:nvSpPr>
        <p:spPr>
          <a:xfrm>
            <a:off x="851769" y="3371162"/>
            <a:ext cx="3118981" cy="313932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Impact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analysis in a vacuum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No survey of existing assets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No understanding of technical landscape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Bought disparate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system to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deliver new 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features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Long delivery cycle with large number of features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Purchased new hardware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buClr>
                <a:srgbClr val="C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171450" algn="l" rtl="0">
              <a:spcBef>
                <a:spcPts val="0"/>
              </a:spcBef>
              <a:buClr>
                <a:srgbClr val="C00000"/>
              </a:buClr>
              <a:buFont typeface="Arial"/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 txBox="1"/>
          <p:nvPr/>
        </p:nvSpPr>
        <p:spPr>
          <a:xfrm>
            <a:off x="4834075" y="3405340"/>
            <a:ext cx="3188845" cy="28568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Collaborative impact analysis 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Enhanced existing web pages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Added </a:t>
            </a: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mobile channel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Incremental</a:t>
            </a:r>
            <a:r>
              <a:rPr lang="en-US" sz="1800" b="0" i="0" u="none" strike="noStrike" cap="none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delivery, small number of features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Get client </a:t>
            </a: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feedback</a:t>
            </a:r>
          </a:p>
          <a:p>
            <a:pPr marL="285750" marR="0" lvl="0" indent="-285750" algn="l" rtl="0">
              <a:spcBef>
                <a:spcPts val="0"/>
              </a:spcBef>
              <a:buClr>
                <a:srgbClr val="C00000"/>
              </a:buClr>
              <a:buSzPct val="100000"/>
              <a:buFont typeface="Arial"/>
              <a:buChar char="•"/>
            </a:pPr>
            <a:r>
              <a:rPr lang="en-US" sz="18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Leveraged virtualization, decommissioned old services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buClr>
                <a:srgbClr val="C00000"/>
              </a:buClr>
              <a:buNone/>
            </a:pPr>
            <a:endParaRPr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"/>
                                        <p:tgtEl>
                                          <p:spTgt spid="3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"/>
                                        <p:tgtEl>
                                          <p:spTgt spid="3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"/>
                                        <p:tgtEl>
                                          <p:spTgt spid="3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"/>
                                        <p:tgtEl>
                                          <p:spTgt spid="3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"/>
                                        <p:tgtEl>
                                          <p:spTgt spid="3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"/>
                                        <p:tgtEl>
                                          <p:spTgt spid="3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"/>
                                        <p:tgtEl>
                                          <p:spTgt spid="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"/>
                                        <p:tgtEl>
                                          <p:spTgt spid="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"/>
                                        <p:tgtEl>
                                          <p:spTgt spid="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"/>
                                        <p:tgtEl>
                                          <p:spTgt spid="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"/>
                                        <p:tgtEl>
                                          <p:spTgt spid="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"/>
                                        <p:tgtEl>
                                          <p:spTgt spid="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Entrepreneurial Approach</a:t>
            </a:r>
          </a:p>
        </p:txBody>
      </p:sp>
      <p:sp>
        <p:nvSpPr>
          <p:cNvPr id="323" name="Shape 323"/>
          <p:cNvSpPr txBox="1">
            <a:spLocks noGrp="1"/>
          </p:cNvSpPr>
          <p:nvPr>
            <p:ph type="body" idx="1"/>
          </p:nvPr>
        </p:nvSpPr>
        <p:spPr>
          <a:xfrm>
            <a:off x="1010795" y="1425945"/>
            <a:ext cx="7122405" cy="10315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Clr>
                <a:srgbClr val="CC0000"/>
              </a:buClr>
              <a:buSzPct val="80000"/>
              <a:buNone/>
            </a:pPr>
            <a:r>
              <a:rPr lang="en-US" sz="4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Think startup</a:t>
            </a:r>
            <a:r>
              <a:rPr lang="en-US" sz="40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!</a:t>
            </a:r>
            <a:endParaRPr lang="en-US" sz="40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24" name="Shape 3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10E695EF-BF0F-4B05-B54A-AD24518AB593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25" name="Shape 32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26" name="Shape 3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2223" y="2337257"/>
            <a:ext cx="4379551" cy="322798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Shape 333"/>
          <p:cNvSpPr txBox="1">
            <a:spLocks noGrp="1"/>
          </p:cNvSpPr>
          <p:nvPr>
            <p:ph type="title"/>
          </p:nvPr>
        </p:nvSpPr>
        <p:spPr>
          <a:xfrm>
            <a:off x="2262655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Steering Technology through Transition</a:t>
            </a:r>
          </a:p>
        </p:txBody>
      </p:sp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457200" y="1878206"/>
            <a:ext cx="4553211" cy="33843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Aligning vulnerabilities with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business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priorities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Adaptation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- widely known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technology/ecosystem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Communication Channels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Change Management</a:t>
            </a: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Capacity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35" name="Shape 33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5405A458-DA87-4053-AC62-6D32B7FA5BF3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36" name="Shape 336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37" name="Shape 33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38" name="Shape 3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58845" y="1610289"/>
            <a:ext cx="3885155" cy="39201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400" cy="7845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Case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Study II </a:t>
            </a:r>
            <a:r>
              <a:rPr lang="en-US" sz="2400" b="0" i="0" u="none" strike="noStrike" cap="none" baseline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– </a:t>
            </a:r>
            <a:r>
              <a:rPr lang="en-US" sz="2400" dirty="0">
                <a:solidFill>
                  <a:srgbClr val="FFFFFF"/>
                </a:solidFill>
                <a:latin typeface="Calibri" panose="020F0502020204030204" pitchFamily="34" charset="0"/>
              </a:rPr>
              <a:t>Technology Transition</a:t>
            </a:r>
          </a:p>
        </p:txBody>
      </p:sp>
      <p:sp>
        <p:nvSpPr>
          <p:cNvPr id="345" name="Shape 34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AFF5F84A-0992-4F11-BD24-EC020970F78E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46" name="Shape 346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47" name="Shape 34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348" name="Shape 348"/>
          <p:cNvSpPr/>
          <p:nvPr/>
        </p:nvSpPr>
        <p:spPr>
          <a:xfrm>
            <a:off x="638827" y="939451"/>
            <a:ext cx="7553099" cy="1164900"/>
          </a:xfrm>
          <a:prstGeom prst="roundRect">
            <a:avLst>
              <a:gd name="adj" fmla="val 16667"/>
            </a:avLst>
          </a:prstGeom>
          <a:solidFill>
            <a:srgbClr val="CCC0D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342900" marR="0" lvl="0" indent="-342900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Reduce System </a:t>
            </a:r>
            <a:r>
              <a:rPr lang="en-US" sz="2400" dirty="0" smtClean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Complexity</a:t>
            </a:r>
          </a:p>
          <a:p>
            <a:pPr marL="342900" marR="0" lvl="0" indent="-342900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Reduce </a:t>
            </a:r>
            <a:r>
              <a:rPr lang="en-US" sz="2400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 </a:t>
            </a:r>
            <a:r>
              <a:rPr lang="en-US" sz="2400" dirty="0" smtClean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Portfolio</a:t>
            </a:r>
          </a:p>
          <a:p>
            <a:pPr marL="342900" marR="0" lvl="0" indent="-342900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Address </a:t>
            </a:r>
            <a:r>
              <a:rPr lang="en-US" sz="2400" dirty="0">
                <a:solidFill>
                  <a:srgbClr val="63242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Emerging Business Concerns</a:t>
            </a:r>
          </a:p>
        </p:txBody>
      </p:sp>
      <p:sp>
        <p:nvSpPr>
          <p:cNvPr id="349" name="Shape 349"/>
          <p:cNvSpPr/>
          <p:nvPr/>
        </p:nvSpPr>
        <p:spPr>
          <a:xfrm>
            <a:off x="638827" y="2673323"/>
            <a:ext cx="3558600" cy="3545875"/>
          </a:xfrm>
          <a:prstGeom prst="roundRect">
            <a:avLst>
              <a:gd name="adj" fmla="val 16667"/>
            </a:avLst>
          </a:prstGeom>
          <a:solidFill>
            <a:srgbClr val="DAE5F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Heterogeneous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 portfolio</a:t>
            </a: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Data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duplication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Disparate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ata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stores </a:t>
            </a:r>
            <a:endParaRPr lang="en-US" sz="1800" dirty="0" smtClean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marR="0" lvl="0" indent="-3429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Long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development cycles</a:t>
            </a:r>
          </a:p>
        </p:txBody>
      </p:sp>
      <p:sp>
        <p:nvSpPr>
          <p:cNvPr id="350" name="Shape 350"/>
          <p:cNvSpPr/>
          <p:nvPr/>
        </p:nvSpPr>
        <p:spPr>
          <a:xfrm>
            <a:off x="4726236" y="2673324"/>
            <a:ext cx="3465690" cy="3545875"/>
          </a:xfrm>
          <a:prstGeom prst="roundRect">
            <a:avLst>
              <a:gd name="adj" fmla="val 16667"/>
            </a:avLst>
          </a:prstGeom>
          <a:solidFill>
            <a:srgbClr val="FDE9D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Unified </a:t>
            </a: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platform chosen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Open source code enterprise-wide</a:t>
            </a: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Distributed data store</a:t>
            </a:r>
            <a:endParaRPr lang="en-US" sz="1800" dirty="0">
              <a:solidFill>
                <a:schemeClr val="tx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457200" lvl="0" indent="-342900" rtl="0">
              <a:lnSpc>
                <a:spcPct val="150000"/>
              </a:lnSpc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Agile </a:t>
            </a: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development cycle introduced</a:t>
            </a:r>
          </a:p>
        </p:txBody>
      </p:sp>
      <p:sp>
        <p:nvSpPr>
          <p:cNvPr id="351" name="Shape 351"/>
          <p:cNvSpPr txBox="1"/>
          <p:nvPr/>
        </p:nvSpPr>
        <p:spPr>
          <a:xfrm>
            <a:off x="1672847" y="2310201"/>
            <a:ext cx="1098300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Before</a:t>
            </a:r>
          </a:p>
        </p:txBody>
      </p:sp>
      <p:sp>
        <p:nvSpPr>
          <p:cNvPr id="352" name="Shape 352"/>
          <p:cNvSpPr txBox="1"/>
          <p:nvPr/>
        </p:nvSpPr>
        <p:spPr>
          <a:xfrm>
            <a:off x="6063531" y="2289766"/>
            <a:ext cx="791100" cy="400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After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349" grpId="0" animBg="1"/>
      <p:bldP spid="350" grpId="0" animBg="1"/>
      <p:bldP spid="351" grpId="0"/>
      <p:bldP spid="35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Calibri" panose="020F0502020204030204" pitchFamily="34" charset="0"/>
                <a:sym typeface="Arial"/>
              </a:rPr>
              <a:t>Technology driven internal improvements</a:t>
            </a:r>
          </a:p>
        </p:txBody>
      </p:sp>
      <p:sp>
        <p:nvSpPr>
          <p:cNvPr id="371" name="Shape 371"/>
          <p:cNvSpPr txBox="1">
            <a:spLocks noGrp="1"/>
          </p:cNvSpPr>
          <p:nvPr>
            <p:ph type="body" idx="1"/>
          </p:nvPr>
        </p:nvSpPr>
        <p:spPr>
          <a:xfrm>
            <a:off x="300391" y="1726464"/>
            <a:ext cx="4828799" cy="368782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Automated 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project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eneration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Enforced standardization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Quality control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Agile/Scrum process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350"/>
              </a:spcBef>
              <a:spcAft>
                <a:spcPts val="0"/>
              </a:spcAft>
              <a:buClr>
                <a:srgbClr val="C00000"/>
              </a:buClr>
              <a:buSzPct val="77777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</a:rPr>
              <a:t>Monitoring</a:t>
            </a:r>
            <a:endParaRPr lang="en-US" sz="1750" dirty="0">
              <a:solidFill>
                <a:schemeClr val="dk1"/>
              </a:solidFill>
              <a:latin typeface="Calibri" panose="020F0502020204030204" pitchFamily="34" charset="0"/>
            </a:endParaRPr>
          </a:p>
        </p:txBody>
      </p:sp>
      <p:sp>
        <p:nvSpPr>
          <p:cNvPr id="372" name="Shape 372"/>
          <p:cNvSpPr txBox="1">
            <a:spLocks noGrp="1"/>
          </p:cNvSpPr>
          <p:nvPr>
            <p:ph type="dt" idx="10"/>
          </p:nvPr>
        </p:nvSpPr>
        <p:spPr>
          <a:xfrm>
            <a:off x="457200" y="6356362"/>
            <a:ext cx="2133599" cy="3650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01D2C2D-1B32-40B6-9BD8-511F60098BB2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73" name="Shape 373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74" name="Shape 37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pic>
        <p:nvPicPr>
          <p:cNvPr id="376" name="Shape 3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2729" y="2050585"/>
            <a:ext cx="4221271" cy="25589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Shape 381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Mobile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driven business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Shape 382"/>
          <p:cNvSpPr txBox="1">
            <a:spLocks noGrp="1"/>
          </p:cNvSpPr>
          <p:nvPr>
            <p:ph type="body" idx="1"/>
          </p:nvPr>
        </p:nvSpPr>
        <p:spPr>
          <a:xfrm>
            <a:off x="457200" y="2019192"/>
            <a:ext cx="4791204" cy="30939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Reaching </a:t>
            </a:r>
            <a:r>
              <a:rPr lang="en-US" sz="2400" dirty="0" smtClean="0">
                <a:latin typeface="Calibri" panose="020F0502020204030204" pitchFamily="34" charset="0"/>
              </a:rPr>
              <a:t>customers </a:t>
            </a:r>
            <a:r>
              <a:rPr lang="en-US" sz="2400" dirty="0">
                <a:latin typeface="Calibri" panose="020F0502020204030204" pitchFamily="34" charset="0"/>
              </a:rPr>
              <a:t>a</a:t>
            </a:r>
            <a:r>
              <a:rPr lang="en-US" sz="2400" dirty="0" smtClean="0">
                <a:latin typeface="Calibri" panose="020F0502020204030204" pitchFamily="34" charset="0"/>
              </a:rPr>
              <a:t>nywhere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133350" indent="0" fontAlgn="base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New </a:t>
            </a:r>
            <a:r>
              <a:rPr lang="en-US" sz="2400" dirty="0">
                <a:latin typeface="Calibri" panose="020F0502020204030204" pitchFamily="34" charset="0"/>
              </a:rPr>
              <a:t>e</a:t>
            </a:r>
            <a:r>
              <a:rPr lang="en-US" sz="2400" dirty="0" smtClean="0">
                <a:latin typeface="Calibri" panose="020F0502020204030204" pitchFamily="34" charset="0"/>
              </a:rPr>
              <a:t>nterprise </a:t>
            </a:r>
            <a:r>
              <a:rPr lang="en-US" sz="2400" dirty="0">
                <a:latin typeface="Calibri" panose="020F0502020204030204" pitchFamily="34" charset="0"/>
              </a:rPr>
              <a:t>s</a:t>
            </a:r>
            <a:r>
              <a:rPr lang="en-US" sz="2400" dirty="0" smtClean="0">
                <a:latin typeface="Calibri" panose="020F0502020204030204" pitchFamily="34" charset="0"/>
              </a:rPr>
              <a:t>trategies</a:t>
            </a:r>
          </a:p>
          <a:p>
            <a:pPr marL="133350" indent="0" fontAlgn="base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133350" indent="0" fontAlgn="base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Cloud </a:t>
            </a:r>
            <a:r>
              <a:rPr lang="en-US" sz="2400" dirty="0">
                <a:latin typeface="Calibri" panose="020F0502020204030204" pitchFamily="34" charset="0"/>
              </a:rPr>
              <a:t>access</a:t>
            </a:r>
          </a:p>
          <a:p>
            <a:pPr marL="0" marR="0" lvl="0" indent="0" algn="l" rtl="0">
              <a:lnSpc>
                <a:spcPct val="90000"/>
              </a:lnSpc>
              <a:spcBef>
                <a:spcPts val="520"/>
              </a:spcBef>
              <a:buNone/>
            </a:pPr>
            <a:endParaRPr sz="26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Shape 38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D1FD53B-952B-4E36-BB17-A424C5B6893D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Shape 384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Shape 38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386" name="Shape 38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519800" y="1281722"/>
            <a:ext cx="3081402" cy="47808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Shape 392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Big Data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driven business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457200" y="2221799"/>
            <a:ext cx="4167796" cy="32646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Sector </a:t>
            </a:r>
            <a:r>
              <a:rPr lang="en-US" sz="2400" dirty="0">
                <a:latin typeface="Calibri" panose="020F0502020204030204" pitchFamily="34" charset="0"/>
              </a:rPr>
              <a:t>g</a:t>
            </a:r>
            <a:r>
              <a:rPr lang="en-US" sz="2400" dirty="0" smtClean="0">
                <a:latin typeface="Calibri" panose="020F0502020204030204" pitchFamily="34" charset="0"/>
              </a:rPr>
              <a:t>rowing exponentially</a:t>
            </a: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Market opportunities</a:t>
            </a:r>
            <a:endParaRPr lang="en-US" sz="2400" dirty="0">
              <a:latin typeface="Calibri" panose="020F0502020204030204" pitchFamily="34" charset="0"/>
            </a:endParaRPr>
          </a:p>
          <a:p>
            <a:pPr marL="133350" indent="0" fontAlgn="base">
              <a:buNone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marL="133350" indent="0" fontAlgn="base">
              <a:buNone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Operational </a:t>
            </a:r>
            <a:r>
              <a:rPr lang="en-US" sz="2400" dirty="0">
                <a:latin typeface="Calibri" panose="020F0502020204030204" pitchFamily="34" charset="0"/>
              </a:rPr>
              <a:t>i</a:t>
            </a:r>
            <a:r>
              <a:rPr lang="en-US" sz="2400" dirty="0" smtClean="0">
                <a:latin typeface="Calibri" panose="020F0502020204030204" pitchFamily="34" charset="0"/>
              </a:rPr>
              <a:t>mprovement </a:t>
            </a:r>
            <a:r>
              <a:rPr lang="en-US" sz="2400" dirty="0">
                <a:latin typeface="Calibri" panose="020F0502020204030204" pitchFamily="34" charset="0"/>
              </a:rPr>
              <a:t>o</a:t>
            </a:r>
            <a:r>
              <a:rPr lang="en-US" sz="2400" dirty="0" smtClean="0">
                <a:latin typeface="Calibri" panose="020F0502020204030204" pitchFamily="34" charset="0"/>
              </a:rPr>
              <a:t>pportunities</a:t>
            </a:r>
            <a:endParaRPr lang="en-US" sz="2400" dirty="0">
              <a:latin typeface="Calibri" panose="020F0502020204030204" pitchFamily="34" charset="0"/>
            </a:endParaRPr>
          </a:p>
          <a:p>
            <a:pPr marL="0" marR="0" lvl="0" indent="0" algn="l" rtl="0">
              <a:spcBef>
                <a:spcPts val="0"/>
              </a:spcBef>
              <a:buNone/>
            </a:pPr>
            <a:endParaRPr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200660" algn="l" rtl="0">
              <a:spcBef>
                <a:spcPts val="560"/>
              </a:spcBef>
              <a:buClr>
                <a:srgbClr val="CC0000"/>
              </a:buClr>
              <a:buFont typeface="Noto Symbol"/>
              <a:buNone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394" name="Shape 39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C0A55B93-D875-4BC0-9605-2AFEC1E8CE53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Shape 39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Shape 39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9125" y="1804941"/>
            <a:ext cx="4061802" cy="3856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Shape 402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IOT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driven business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Shape 403"/>
          <p:cNvSpPr txBox="1">
            <a:spLocks noGrp="1"/>
          </p:cNvSpPr>
          <p:nvPr>
            <p:ph type="body" idx="1"/>
          </p:nvPr>
        </p:nvSpPr>
        <p:spPr>
          <a:xfrm>
            <a:off x="457200" y="1946984"/>
            <a:ext cx="4155141" cy="357691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More “things” connected to the internet than </a:t>
            </a:r>
            <a:r>
              <a:rPr lang="en-US" sz="2400" dirty="0" smtClean="0">
                <a:latin typeface="Calibri" panose="020F0502020204030204" pitchFamily="34" charset="0"/>
              </a:rPr>
              <a:t>people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Relatively new</a:t>
            </a: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endParaRPr lang="en-US" sz="2400" dirty="0" smtClean="0">
              <a:latin typeface="Calibri" panose="020F0502020204030204" pitchFamily="34" charset="0"/>
            </a:endParaRPr>
          </a:p>
          <a:p>
            <a:pPr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</a:rPr>
              <a:t>Feeds </a:t>
            </a:r>
            <a:r>
              <a:rPr lang="en-US" sz="2400" dirty="0">
                <a:latin typeface="Calibri" panose="020F0502020204030204" pitchFamily="34" charset="0"/>
              </a:rPr>
              <a:t>B</a:t>
            </a:r>
            <a:r>
              <a:rPr lang="en-US" sz="2400" dirty="0" smtClean="0">
                <a:latin typeface="Calibri" panose="020F0502020204030204" pitchFamily="34" charset="0"/>
              </a:rPr>
              <a:t>ig Data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404" name="Shape 40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E99F9095-3D55-4059-A77E-B796ADE7ECD4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Shape 40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Shape 40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1026" name="Picture 2" descr="https://lh4.googleusercontent.com/PcDvdc918JnsaAArxiTZPnGkoq6q7dh1SbnDCvnuq9coNs-VeS36iLKg3RLdetpFx6vtSqqCfjc9Zb-FkHNCB22AMypBGfOfn5WJVu2WMC-z6N3vLpMyToT6N_DJAH1nLSM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41" y="2153957"/>
            <a:ext cx="4337373" cy="2832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05454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Agenda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AE6FCBBB-EE7D-4780-9C42-6E5A14598924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</a:t>
            </a:r>
            <a:r>
              <a:rPr lang="en-US" sz="900" b="0" i="0" u="none" strike="noStrike" cap="none" baseline="0" dirty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2014 </a:t>
            </a:r>
            <a:r>
              <a:rPr lang="en-US" sz="900" b="0" i="0" u="none" strike="noStrike" cap="none" baseline="0" dirty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STA Group, LLC. All Rights Reserved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652014" y="1233105"/>
            <a:ext cx="6663185" cy="46813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What is business driven?</a:t>
            </a:r>
          </a:p>
          <a:p>
            <a:pPr marR="0" lvl="0" algn="l" rtl="0">
              <a:spcBef>
                <a:spcPts val="0"/>
              </a:spcBef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What is technology collaboration driven?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Goals of technology driven partnership</a:t>
            </a:r>
          </a:p>
          <a:p>
            <a:pPr marR="0" lvl="0" algn="l" rtl="0">
              <a:spcBef>
                <a:spcPts val="0"/>
              </a:spcBef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Transitioning</a:t>
            </a:r>
          </a:p>
          <a:p>
            <a:pPr marR="0" lvl="0" algn="l" rtl="0">
              <a:spcBef>
                <a:spcPts val="0"/>
              </a:spcBef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Case Studies</a:t>
            </a:r>
          </a:p>
          <a:p>
            <a:pPr marR="0" lvl="0" algn="l" rtl="0">
              <a:spcBef>
                <a:spcPts val="0"/>
              </a:spcBef>
              <a:buClr>
                <a:srgbClr val="C00000"/>
              </a:buClr>
              <a:buSzPct val="100000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Leveraging recent technical innovations</a:t>
            </a:r>
            <a:endParaRPr lang="en-US" sz="24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R="0" lvl="0" algn="l" rtl="0">
              <a:spcBef>
                <a:spcPts val="0"/>
              </a:spcBef>
              <a:buClr>
                <a:srgbClr val="C00000"/>
              </a:buClr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Cloud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driven business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Shape 412"/>
          <p:cNvSpPr txBox="1">
            <a:spLocks noGrp="1"/>
          </p:cNvSpPr>
          <p:nvPr>
            <p:ph type="body" idx="1"/>
          </p:nvPr>
        </p:nvSpPr>
        <p:spPr>
          <a:xfrm>
            <a:off x="850877" y="2543975"/>
            <a:ext cx="3479843" cy="144980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Cloud </a:t>
            </a:r>
            <a:r>
              <a:rPr lang="en-US" sz="2400" dirty="0">
                <a:solidFill>
                  <a:schemeClr val="dk1"/>
                </a:solidFill>
                <a:latin typeface="Calibri" panose="020F0502020204030204" pitchFamily="34" charset="0"/>
              </a:rPr>
              <a:t>s</a:t>
            </a: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trategy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dk1"/>
              </a:solidFill>
              <a:latin typeface="Calibri" panose="020F0502020204030204" pitchFamily="34" charset="0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</a:pPr>
            <a:endParaRPr lang="en-US" sz="2400" b="0" i="0" u="none" strike="noStrike" cap="none" baseline="0" dirty="0" smtClean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marL="342900" marR="0" lvl="0" indent="-342900" algn="l" rtl="0">
              <a:lnSpc>
                <a:spcPct val="80000"/>
              </a:lnSpc>
              <a:spcBef>
                <a:spcPts val="0"/>
              </a:spcBef>
              <a:buClr>
                <a:srgbClr val="CC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Private/public clouds</a:t>
            </a:r>
            <a:endParaRPr lang="en-US"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413" name="Shape 4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C2901611-9112-4DBF-BCA0-D0B1B58D091A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Shape 414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Shape 4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416" name="Shape 4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36309" y="1723166"/>
            <a:ext cx="3950489" cy="33060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What’s next to lead?</a:t>
            </a:r>
          </a:p>
        </p:txBody>
      </p:sp>
      <p:sp>
        <p:nvSpPr>
          <p:cNvPr id="423" name="Shape 42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531659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fontAlgn="base"/>
            <a:r>
              <a:rPr lang="en-US" sz="2400" dirty="0" smtClean="0">
                <a:latin typeface="Calibri" panose="020F0502020204030204" pitchFamily="34" charset="0"/>
              </a:rPr>
              <a:t>Everything </a:t>
            </a:r>
            <a:r>
              <a:rPr lang="en-US" sz="2400" dirty="0">
                <a:latin typeface="Calibri" panose="020F0502020204030204" pitchFamily="34" charset="0"/>
              </a:rPr>
              <a:t>as a </a:t>
            </a:r>
            <a:r>
              <a:rPr lang="en-US" sz="2400" dirty="0" smtClean="0">
                <a:latin typeface="Calibri" panose="020F0502020204030204" pitchFamily="34" charset="0"/>
              </a:rPr>
              <a:t>service</a:t>
            </a:r>
          </a:p>
          <a:p>
            <a:pPr fontAlgn="base"/>
            <a:endParaRPr lang="en-US" sz="2400" dirty="0">
              <a:latin typeface="Calibri" panose="020F0502020204030204" pitchFamily="34" charset="0"/>
            </a:endParaRPr>
          </a:p>
          <a:p>
            <a:pPr fontAlgn="base"/>
            <a:r>
              <a:rPr lang="en-US" sz="2400" dirty="0">
                <a:latin typeface="Calibri" panose="020F0502020204030204" pitchFamily="34" charset="0"/>
              </a:rPr>
              <a:t>Energy </a:t>
            </a:r>
            <a:r>
              <a:rPr lang="en-US" sz="2400" dirty="0" smtClean="0">
                <a:latin typeface="Calibri" panose="020F0502020204030204" pitchFamily="34" charset="0"/>
              </a:rPr>
              <a:t>Management</a:t>
            </a:r>
          </a:p>
          <a:p>
            <a:pPr fontAlgn="base"/>
            <a:endParaRPr lang="en-US" sz="2400" dirty="0">
              <a:latin typeface="Calibri" panose="020F0502020204030204" pitchFamily="34" charset="0"/>
            </a:endParaRPr>
          </a:p>
          <a:p>
            <a:pPr fontAlgn="base"/>
            <a:r>
              <a:rPr lang="en-US" sz="2400" dirty="0">
                <a:latin typeface="Calibri" panose="020F0502020204030204" pitchFamily="34" charset="0"/>
              </a:rPr>
              <a:t>Managing Big </a:t>
            </a:r>
            <a:r>
              <a:rPr lang="en-US" sz="2400" dirty="0" smtClean="0">
                <a:latin typeface="Calibri" panose="020F0502020204030204" pitchFamily="34" charset="0"/>
              </a:rPr>
              <a:t>Data</a:t>
            </a:r>
          </a:p>
          <a:p>
            <a:pPr fontAlgn="base"/>
            <a:endParaRPr lang="en-US" sz="2400" dirty="0">
              <a:latin typeface="Calibri" panose="020F0502020204030204" pitchFamily="34" charset="0"/>
            </a:endParaRPr>
          </a:p>
          <a:p>
            <a:pPr fontAlgn="base"/>
            <a:r>
              <a:rPr lang="en-US" sz="2400" dirty="0" smtClean="0">
                <a:latin typeface="Calibri" panose="020F0502020204030204" pitchFamily="34" charset="0"/>
              </a:rPr>
              <a:t>Biometric </a:t>
            </a:r>
            <a:r>
              <a:rPr lang="en-US" sz="2400" dirty="0">
                <a:latin typeface="Calibri" panose="020F0502020204030204" pitchFamily="34" charset="0"/>
              </a:rPr>
              <a:t>security</a:t>
            </a:r>
          </a:p>
          <a:p>
            <a:pPr fontAlgn="base"/>
            <a:endParaRPr lang="en-US" sz="2400" dirty="0" smtClean="0">
              <a:latin typeface="Calibri" panose="020F0502020204030204" pitchFamily="34" charset="0"/>
            </a:endParaRPr>
          </a:p>
          <a:p>
            <a:pPr fontAlgn="base"/>
            <a:r>
              <a:rPr lang="en-US" sz="2400" dirty="0" smtClean="0">
                <a:latin typeface="Calibri" panose="020F0502020204030204" pitchFamily="34" charset="0"/>
              </a:rPr>
              <a:t>Autonomic </a:t>
            </a:r>
            <a:r>
              <a:rPr lang="en-US" sz="2400" dirty="0">
                <a:latin typeface="Calibri" panose="020F0502020204030204" pitchFamily="34" charset="0"/>
              </a:rPr>
              <a:t>computing</a:t>
            </a:r>
          </a:p>
        </p:txBody>
      </p:sp>
      <p:sp>
        <p:nvSpPr>
          <p:cNvPr id="424" name="Shape 4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C8EDE4A1-B038-4333-82AE-0C31A0B017E2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Shape 42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Shape 4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55" y="1844897"/>
            <a:ext cx="4536745" cy="3023315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Summary</a:t>
            </a:r>
          </a:p>
        </p:txBody>
      </p:sp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713197" y="1307399"/>
            <a:ext cx="3755204" cy="45259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599440" indent="-457200"/>
            <a:r>
              <a:rPr lang="en-US" sz="2800" b="0" i="0" u="none" strike="noStrike" cap="none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Innovation</a:t>
            </a:r>
          </a:p>
          <a:p>
            <a:pPr marL="142240" indent="0">
              <a:buNone/>
            </a:pPr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9440" indent="-457200"/>
            <a:r>
              <a:rPr lang="en-US" sz="2800" b="0" i="0" u="none" strike="noStrike" cap="none" baseline="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Transition</a:t>
            </a:r>
          </a:p>
          <a:p>
            <a:pPr marL="999490" lvl="1" indent="-457200"/>
            <a:r>
              <a:rPr lang="en-US" sz="2800" dirty="0" smtClean="0">
                <a:solidFill>
                  <a:schemeClr val="dk1"/>
                </a:solidFill>
              </a:rPr>
              <a:t>Organization</a:t>
            </a:r>
          </a:p>
          <a:p>
            <a:pPr marL="999490" lvl="1" indent="-457200"/>
            <a:r>
              <a:rPr lang="en-US" sz="2800" dirty="0" smtClean="0">
                <a:solidFill>
                  <a:schemeClr val="dk1"/>
                </a:solidFill>
              </a:rPr>
              <a:t>Process</a:t>
            </a:r>
          </a:p>
          <a:p>
            <a:pPr marL="999490" lvl="1" indent="-457200"/>
            <a:r>
              <a:rPr lang="en-US" sz="2800" dirty="0" smtClean="0">
                <a:solidFill>
                  <a:schemeClr val="dk1"/>
                </a:solidFill>
              </a:rPr>
              <a:t>Technology</a:t>
            </a:r>
          </a:p>
          <a:p>
            <a:pPr marL="599440" indent="-457200"/>
            <a:endParaRPr lang="en-US" sz="2800" dirty="0">
              <a:solidFill>
                <a:schemeClr val="dk1"/>
              </a:solidFill>
            </a:endParaRPr>
          </a:p>
          <a:p>
            <a:pPr marL="599440" indent="-457200"/>
            <a:r>
              <a:rPr lang="en-US" sz="2800" dirty="0" smtClean="0">
                <a:solidFill>
                  <a:schemeClr val="dk1"/>
                </a:solidFill>
              </a:rPr>
              <a:t>Attitude</a:t>
            </a:r>
            <a:endParaRPr lang="en-US" sz="2800" dirty="0">
              <a:solidFill>
                <a:schemeClr val="dk1"/>
              </a:solidFill>
            </a:endParaRPr>
          </a:p>
          <a:p>
            <a:pPr marL="599440" indent="-457200"/>
            <a:endParaRPr lang="en-US" sz="2800" b="0" i="0" u="none" strike="noStrike" cap="none" baseline="0" dirty="0" smtClean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99440" indent="-457200"/>
            <a:endParaRPr sz="28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Shape 4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31308AD0-7D54-4ECA-9A7F-31A6E61D9E02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Shape 434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Shape 4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125" y="1131981"/>
            <a:ext cx="3246120" cy="4876800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2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Q&amp;A</a:t>
            </a:r>
          </a:p>
        </p:txBody>
      </p:sp>
      <p:sp>
        <p:nvSpPr>
          <p:cNvPr id="442" name="Shape 44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DF967B8C-2DF1-4D63-9F94-1184FEFCD84F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Shape 443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Shape 44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3542" y="2664210"/>
            <a:ext cx="1816913" cy="1812341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/>
          <p:nvPr/>
        </p:nvSpPr>
        <p:spPr>
          <a:xfrm>
            <a:off x="5000625" y="876299"/>
            <a:ext cx="3876676" cy="5434529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2" name="Shape 82"/>
          <p:cNvSpPr/>
          <p:nvPr/>
        </p:nvSpPr>
        <p:spPr>
          <a:xfrm>
            <a:off x="5334001" y="1066800"/>
            <a:ext cx="3248023" cy="1247775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Leadership/Steering Committee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83" name="Shape 83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Business driven organizations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AE6FCBBB-EE7D-4780-9C42-6E5A14598924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dirty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</a:t>
            </a:r>
            <a:r>
              <a:rPr lang="en-US" sz="900" b="0" i="0" u="none" strike="noStrike" cap="none" baseline="0" dirty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2014 </a:t>
            </a:r>
            <a:r>
              <a:rPr lang="en-US" sz="900" b="0" i="0" u="none" strike="noStrike" cap="none" baseline="0" dirty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STA Group, LLC. All Rights Reserved </a:t>
            </a:r>
          </a:p>
        </p:txBody>
      </p:sp>
      <p:sp>
        <p:nvSpPr>
          <p:cNvPr id="86" name="Shape 8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457200" y="882133"/>
            <a:ext cx="4314824" cy="513556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Products and services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Based on proven demand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Capability or/and capacity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Process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Business defines the goals and the roadmap 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Waterfall development cycles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Organization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Silos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Technology waits for business</a:t>
            </a:r>
          </a:p>
        </p:txBody>
      </p:sp>
      <p:grpSp>
        <p:nvGrpSpPr>
          <p:cNvPr id="88" name="Shape 88"/>
          <p:cNvGrpSpPr/>
          <p:nvPr/>
        </p:nvGrpSpPr>
        <p:grpSpPr>
          <a:xfrm>
            <a:off x="5334000" y="2579685"/>
            <a:ext cx="1014410" cy="1190628"/>
            <a:chOff x="7277100" y="3076575"/>
            <a:chExt cx="942975" cy="1190628"/>
          </a:xfrm>
        </p:grpSpPr>
        <p:sp>
          <p:nvSpPr>
            <p:cNvPr id="89" name="Shape 89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Marketing</a:t>
              </a:r>
            </a:p>
          </p:txBody>
        </p:sp>
        <p:sp>
          <p:nvSpPr>
            <p:cNvPr id="90" name="Shape 90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sp>
        <p:nvSpPr>
          <p:cNvPr id="91" name="Shape 91"/>
          <p:cNvSpPr/>
          <p:nvPr/>
        </p:nvSpPr>
        <p:spPr>
          <a:xfrm>
            <a:off x="5334001" y="3962400"/>
            <a:ext cx="3248023" cy="197909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92" name="Shape 92"/>
          <p:cNvGrpSpPr/>
          <p:nvPr/>
        </p:nvGrpSpPr>
        <p:grpSpPr>
          <a:xfrm>
            <a:off x="6510337" y="2579685"/>
            <a:ext cx="942975" cy="1190628"/>
            <a:chOff x="7277100" y="3076575"/>
            <a:chExt cx="942975" cy="1190628"/>
          </a:xfrm>
        </p:grpSpPr>
        <p:sp>
          <p:nvSpPr>
            <p:cNvPr id="93" name="Shape 93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HR</a:t>
              </a:r>
            </a:p>
          </p:txBody>
        </p:sp>
        <p:sp>
          <p:nvSpPr>
            <p:cNvPr id="94" name="Shape 94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95" name="Shape 95"/>
          <p:cNvGrpSpPr/>
          <p:nvPr/>
        </p:nvGrpSpPr>
        <p:grpSpPr>
          <a:xfrm>
            <a:off x="7639050" y="2597147"/>
            <a:ext cx="942975" cy="1190628"/>
            <a:chOff x="7277100" y="3076575"/>
            <a:chExt cx="942975" cy="1190628"/>
          </a:xfrm>
        </p:grpSpPr>
        <p:sp>
          <p:nvSpPr>
            <p:cNvPr id="96" name="Shape 96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Finance</a:t>
              </a:r>
            </a:p>
          </p:txBody>
        </p:sp>
        <p:sp>
          <p:nvSpPr>
            <p:cNvPr id="97" name="Shape 97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98" name="Shape 98"/>
          <p:cNvGrpSpPr/>
          <p:nvPr/>
        </p:nvGrpSpPr>
        <p:grpSpPr>
          <a:xfrm>
            <a:off x="5505450" y="4162426"/>
            <a:ext cx="900111" cy="762000"/>
            <a:chOff x="5610225" y="4467226"/>
            <a:chExt cx="900111" cy="762000"/>
          </a:xfrm>
        </p:grpSpPr>
        <p:sp>
          <p:nvSpPr>
            <p:cNvPr id="99" name="Shape 99"/>
            <p:cNvSpPr/>
            <p:nvPr/>
          </p:nvSpPr>
          <p:spPr>
            <a:xfrm>
              <a:off x="561022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Data Warehouse</a:t>
              </a:r>
            </a:p>
          </p:txBody>
        </p:sp>
        <p:sp>
          <p:nvSpPr>
            <p:cNvPr id="100" name="Shape 100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101" name="Shape 101"/>
          <p:cNvGrpSpPr/>
          <p:nvPr/>
        </p:nvGrpSpPr>
        <p:grpSpPr>
          <a:xfrm>
            <a:off x="6529387" y="4162426"/>
            <a:ext cx="900111" cy="762000"/>
            <a:chOff x="5610225" y="4467226"/>
            <a:chExt cx="900111" cy="762000"/>
          </a:xfrm>
        </p:grpSpPr>
        <p:sp>
          <p:nvSpPr>
            <p:cNvPr id="102" name="Shape 102"/>
            <p:cNvSpPr/>
            <p:nvPr/>
          </p:nvSpPr>
          <p:spPr>
            <a:xfrm>
              <a:off x="561022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Reporting</a:t>
              </a:r>
            </a:p>
          </p:txBody>
        </p:sp>
        <p:sp>
          <p:nvSpPr>
            <p:cNvPr id="103" name="Shape 103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104" name="Shape 104"/>
          <p:cNvGrpSpPr/>
          <p:nvPr/>
        </p:nvGrpSpPr>
        <p:grpSpPr>
          <a:xfrm>
            <a:off x="7543800" y="4162426"/>
            <a:ext cx="900111" cy="762000"/>
            <a:chOff x="5591175" y="4467226"/>
            <a:chExt cx="900111" cy="762000"/>
          </a:xfrm>
        </p:grpSpPr>
        <p:sp>
          <p:nvSpPr>
            <p:cNvPr id="105" name="Shape 105"/>
            <p:cNvSpPr/>
            <p:nvPr/>
          </p:nvSpPr>
          <p:spPr>
            <a:xfrm>
              <a:off x="559117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Security</a:t>
              </a:r>
            </a:p>
          </p:txBody>
        </p:sp>
        <p:sp>
          <p:nvSpPr>
            <p:cNvPr id="106" name="Shape 106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cxnSp>
        <p:nvCxnSpPr>
          <p:cNvPr id="107" name="Shape 107"/>
          <p:cNvCxnSpPr>
            <a:endCxn id="90" idx="0"/>
          </p:cNvCxnSpPr>
          <p:nvPr/>
        </p:nvCxnSpPr>
        <p:spPr>
          <a:xfrm flipH="1">
            <a:off x="5856576" y="2066822"/>
            <a:ext cx="1118100" cy="635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08" name="Shape 108"/>
          <p:cNvCxnSpPr>
            <a:endCxn id="94" idx="0"/>
          </p:cNvCxnSpPr>
          <p:nvPr/>
        </p:nvCxnSpPr>
        <p:spPr>
          <a:xfrm>
            <a:off x="6974812" y="2066822"/>
            <a:ext cx="21300" cy="635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09" name="Shape 109"/>
          <p:cNvCxnSpPr>
            <a:endCxn id="97" idx="0"/>
          </p:cNvCxnSpPr>
          <p:nvPr/>
        </p:nvCxnSpPr>
        <p:spPr>
          <a:xfrm>
            <a:off x="6981824" y="2066883"/>
            <a:ext cx="1143000" cy="652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10" name="Shape 110"/>
          <p:cNvCxnSpPr>
            <a:stCxn id="90" idx="2"/>
            <a:endCxn id="100" idx="0"/>
          </p:cNvCxnSpPr>
          <p:nvPr/>
        </p:nvCxnSpPr>
        <p:spPr>
          <a:xfrm>
            <a:off x="5856576" y="3192460"/>
            <a:ext cx="101400" cy="1048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11" name="Shape 111"/>
          <p:cNvCxnSpPr>
            <a:stCxn id="90" idx="2"/>
          </p:cNvCxnSpPr>
          <p:nvPr/>
        </p:nvCxnSpPr>
        <p:spPr>
          <a:xfrm>
            <a:off x="5856576" y="3192460"/>
            <a:ext cx="991800" cy="1048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12" name="Shape 112"/>
          <p:cNvCxnSpPr>
            <a:stCxn id="94" idx="2"/>
            <a:endCxn id="103" idx="0"/>
          </p:cNvCxnSpPr>
          <p:nvPr/>
        </p:nvCxnSpPr>
        <p:spPr>
          <a:xfrm flipH="1">
            <a:off x="6981712" y="3192460"/>
            <a:ext cx="14400" cy="1048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13" name="Shape 113"/>
          <p:cNvCxnSpPr>
            <a:stCxn id="94" idx="2"/>
          </p:cNvCxnSpPr>
          <p:nvPr/>
        </p:nvCxnSpPr>
        <p:spPr>
          <a:xfrm>
            <a:off x="6996112" y="3192460"/>
            <a:ext cx="952500" cy="1048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114" name="Shape 114"/>
          <p:cNvSpPr txBox="1"/>
          <p:nvPr/>
        </p:nvSpPr>
        <p:spPr>
          <a:xfrm>
            <a:off x="6072187" y="6017696"/>
            <a:ext cx="19145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Organization</a:t>
            </a:r>
          </a:p>
        </p:txBody>
      </p:sp>
      <p:grpSp>
        <p:nvGrpSpPr>
          <p:cNvPr id="115" name="Shape 115"/>
          <p:cNvGrpSpPr/>
          <p:nvPr/>
        </p:nvGrpSpPr>
        <p:grpSpPr>
          <a:xfrm>
            <a:off x="5505450" y="5019675"/>
            <a:ext cx="2938462" cy="657225"/>
            <a:chOff x="5591175" y="4467226"/>
            <a:chExt cx="900111" cy="762000"/>
          </a:xfrm>
        </p:grpSpPr>
        <p:sp>
          <p:nvSpPr>
            <p:cNvPr id="116" name="Shape 116"/>
            <p:cNvSpPr/>
            <p:nvPr/>
          </p:nvSpPr>
          <p:spPr>
            <a:xfrm>
              <a:off x="559117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Shared Services</a:t>
              </a:r>
            </a:p>
          </p:txBody>
        </p:sp>
        <p:sp>
          <p:nvSpPr>
            <p:cNvPr id="117" name="Shape 117"/>
            <p:cNvSpPr/>
            <p:nvPr/>
          </p:nvSpPr>
          <p:spPr>
            <a:xfrm>
              <a:off x="5918500" y="4545807"/>
              <a:ext cx="300567" cy="30241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cxnSp>
        <p:nvCxnSpPr>
          <p:cNvPr id="118" name="Shape 118"/>
          <p:cNvCxnSpPr>
            <a:stCxn id="97" idx="2"/>
            <a:endCxn id="106" idx="0"/>
          </p:cNvCxnSpPr>
          <p:nvPr/>
        </p:nvCxnSpPr>
        <p:spPr>
          <a:xfrm flipH="1">
            <a:off x="8015325" y="3209921"/>
            <a:ext cx="109500" cy="1031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19" name="Shape 119"/>
          <p:cNvCxnSpPr>
            <a:stCxn id="97" idx="2"/>
          </p:cNvCxnSpPr>
          <p:nvPr/>
        </p:nvCxnSpPr>
        <p:spPr>
          <a:xfrm flipH="1">
            <a:off x="7191225" y="3209921"/>
            <a:ext cx="933600" cy="1031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20" name="Shape 120"/>
          <p:cNvCxnSpPr>
            <a:stCxn id="97" idx="2"/>
          </p:cNvCxnSpPr>
          <p:nvPr/>
        </p:nvCxnSpPr>
        <p:spPr>
          <a:xfrm flipH="1">
            <a:off x="6181725" y="3209921"/>
            <a:ext cx="1943100" cy="1031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121" name="Shape 121"/>
          <p:cNvSpPr txBox="1"/>
          <p:nvPr/>
        </p:nvSpPr>
        <p:spPr>
          <a:xfrm>
            <a:off x="5993605" y="5676900"/>
            <a:ext cx="191452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Information Technology</a:t>
            </a:r>
          </a:p>
        </p:txBody>
      </p:sp>
      <p:cxnSp>
        <p:nvCxnSpPr>
          <p:cNvPr id="122" name="Shape 122"/>
          <p:cNvCxnSpPr>
            <a:stCxn id="106" idx="2"/>
          </p:cNvCxnSpPr>
          <p:nvPr/>
        </p:nvCxnSpPr>
        <p:spPr>
          <a:xfrm flipH="1">
            <a:off x="7281787" y="4486276"/>
            <a:ext cx="733500" cy="601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23" name="Shape 123"/>
          <p:cNvCxnSpPr>
            <a:stCxn id="103" idx="2"/>
            <a:endCxn id="117" idx="0"/>
          </p:cNvCxnSpPr>
          <p:nvPr/>
        </p:nvCxnSpPr>
        <p:spPr>
          <a:xfrm>
            <a:off x="6981824" y="4486276"/>
            <a:ext cx="82800" cy="601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124" name="Shape 124"/>
          <p:cNvSpPr/>
          <p:nvPr/>
        </p:nvSpPr>
        <p:spPr>
          <a:xfrm>
            <a:off x="5707855" y="1390650"/>
            <a:ext cx="2602706" cy="92392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Business Goals / Roadmap</a:t>
            </a:r>
          </a:p>
        </p:txBody>
      </p:sp>
    </p:spTree>
    <p:extLst>
      <p:ext uri="{BB962C8B-B14F-4D97-AF65-F5344CB8AC3E}">
        <p14:creationId xmlns:p14="http://schemas.microsoft.com/office/powerpoint/2010/main" val="461720363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animBg="1"/>
      <p:bldP spid="82" grpId="0" animBg="1"/>
      <p:bldP spid="91" grpId="0" animBg="1"/>
      <p:bldP spid="114" grpId="0"/>
      <p:bldP spid="121" grpId="0"/>
      <p:bldP spid="12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000625" y="876299"/>
            <a:ext cx="3876676" cy="5434529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000" b="0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1" name="Shape 131"/>
          <p:cNvSpPr/>
          <p:nvPr/>
        </p:nvSpPr>
        <p:spPr>
          <a:xfrm>
            <a:off x="5334001" y="1066800"/>
            <a:ext cx="3248023" cy="1247775"/>
          </a:xfrm>
          <a:prstGeom prst="roundRect">
            <a:avLst>
              <a:gd name="adj" fmla="val 16667"/>
            </a:avLst>
          </a:prstGeom>
          <a:solidFill>
            <a:srgbClr val="D6E3B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6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Leadership/Steering Committee</a:t>
            </a:r>
          </a:p>
          <a:p>
            <a:pPr marL="0" marR="0" lvl="0" indent="0" algn="ctr" rtl="0">
              <a:spcBef>
                <a:spcPts val="0"/>
              </a:spcBef>
              <a:buNone/>
            </a:pPr>
            <a:endParaRPr sz="1800" b="1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2" name="Shape 132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chemeClr val="lt1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Technology</a:t>
            </a:r>
            <a:r>
              <a:rPr lang="en-US" sz="2400" b="0" i="0" u="none" strike="noStrike" cap="none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driven b</a:t>
            </a:r>
            <a:r>
              <a:rPr lang="en-US" sz="2400" b="0" i="0" u="none" strike="noStrike" cap="none" baseline="0" dirty="0" smtClean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usiness partnership</a:t>
            </a:r>
            <a:endParaRPr lang="en-US" sz="2400" b="0" i="0" u="none" strike="noStrike" cap="none" baseline="0" dirty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7FEF67C-FE03-4603-9005-CDE261F4F2A8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35" name="Shape 13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grpSp>
        <p:nvGrpSpPr>
          <p:cNvPr id="136" name="Shape 136"/>
          <p:cNvGrpSpPr/>
          <p:nvPr/>
        </p:nvGrpSpPr>
        <p:grpSpPr>
          <a:xfrm>
            <a:off x="5334000" y="2579685"/>
            <a:ext cx="1014410" cy="1190628"/>
            <a:chOff x="7277100" y="3076575"/>
            <a:chExt cx="942975" cy="1190628"/>
          </a:xfrm>
        </p:grpSpPr>
        <p:sp>
          <p:nvSpPr>
            <p:cNvPr id="137" name="Shape 137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Marketing</a:t>
              </a:r>
            </a:p>
          </p:txBody>
        </p:sp>
        <p:sp>
          <p:nvSpPr>
            <p:cNvPr id="138" name="Shape 138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sp>
        <p:nvSpPr>
          <p:cNvPr id="139" name="Shape 139"/>
          <p:cNvSpPr/>
          <p:nvPr/>
        </p:nvSpPr>
        <p:spPr>
          <a:xfrm>
            <a:off x="5334001" y="3962400"/>
            <a:ext cx="3248023" cy="1979097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200" b="1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grpSp>
        <p:nvGrpSpPr>
          <p:cNvPr id="140" name="Shape 140"/>
          <p:cNvGrpSpPr/>
          <p:nvPr/>
        </p:nvGrpSpPr>
        <p:grpSpPr>
          <a:xfrm>
            <a:off x="6510337" y="2579685"/>
            <a:ext cx="942975" cy="1190628"/>
            <a:chOff x="7277100" y="3076575"/>
            <a:chExt cx="942975" cy="1190628"/>
          </a:xfrm>
        </p:grpSpPr>
        <p:sp>
          <p:nvSpPr>
            <p:cNvPr id="141" name="Shape 141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HR</a:t>
              </a:r>
            </a:p>
          </p:txBody>
        </p:sp>
        <p:sp>
          <p:nvSpPr>
            <p:cNvPr id="142" name="Shape 142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143" name="Shape 143"/>
          <p:cNvGrpSpPr/>
          <p:nvPr/>
        </p:nvGrpSpPr>
        <p:grpSpPr>
          <a:xfrm>
            <a:off x="7639050" y="2597147"/>
            <a:ext cx="942975" cy="1190628"/>
            <a:chOff x="7277100" y="3076575"/>
            <a:chExt cx="942975" cy="1190628"/>
          </a:xfrm>
        </p:grpSpPr>
        <p:sp>
          <p:nvSpPr>
            <p:cNvPr id="144" name="Shape 144"/>
            <p:cNvSpPr/>
            <p:nvPr/>
          </p:nvSpPr>
          <p:spPr>
            <a:xfrm>
              <a:off x="7277100" y="3076575"/>
              <a:ext cx="942975" cy="1190628"/>
            </a:xfrm>
            <a:prstGeom prst="roundRect">
              <a:avLst>
                <a:gd name="adj" fmla="val 16667"/>
              </a:avLst>
            </a:prstGeom>
            <a:solidFill>
              <a:srgbClr val="DAE5F1"/>
            </a:solidFill>
            <a:ln>
              <a:noFill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2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Finance</a:t>
              </a:r>
            </a:p>
          </p:txBody>
        </p:sp>
        <p:sp>
          <p:nvSpPr>
            <p:cNvPr id="145" name="Shape 145"/>
            <p:cNvSpPr/>
            <p:nvPr/>
          </p:nvSpPr>
          <p:spPr>
            <a:xfrm>
              <a:off x="7400925" y="3198811"/>
              <a:ext cx="723900" cy="490537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4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cxnSp>
        <p:nvCxnSpPr>
          <p:cNvPr id="146" name="Shape 146"/>
          <p:cNvCxnSpPr>
            <a:stCxn id="147" idx="2"/>
            <a:endCxn id="138" idx="0"/>
          </p:cNvCxnSpPr>
          <p:nvPr/>
        </p:nvCxnSpPr>
        <p:spPr>
          <a:xfrm flipH="1">
            <a:off x="5856725" y="2059779"/>
            <a:ext cx="1123800" cy="642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48" name="Shape 148"/>
          <p:cNvCxnSpPr>
            <a:endCxn id="142" idx="0"/>
          </p:cNvCxnSpPr>
          <p:nvPr/>
        </p:nvCxnSpPr>
        <p:spPr>
          <a:xfrm>
            <a:off x="6980512" y="2059922"/>
            <a:ext cx="15600" cy="6420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49" name="Shape 149"/>
          <p:cNvCxnSpPr>
            <a:endCxn id="145" idx="0"/>
          </p:cNvCxnSpPr>
          <p:nvPr/>
        </p:nvCxnSpPr>
        <p:spPr>
          <a:xfrm>
            <a:off x="6980625" y="2059683"/>
            <a:ext cx="1144200" cy="6597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sp>
        <p:nvSpPr>
          <p:cNvPr id="150" name="Shape 150"/>
          <p:cNvSpPr txBox="1"/>
          <p:nvPr/>
        </p:nvSpPr>
        <p:spPr>
          <a:xfrm>
            <a:off x="6072187" y="6017696"/>
            <a:ext cx="1914525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Organization</a:t>
            </a:r>
          </a:p>
        </p:txBody>
      </p:sp>
      <p:sp>
        <p:nvSpPr>
          <p:cNvPr id="151" name="Shape 151"/>
          <p:cNvSpPr/>
          <p:nvPr/>
        </p:nvSpPr>
        <p:spPr>
          <a:xfrm>
            <a:off x="5481635" y="4143375"/>
            <a:ext cx="2938462" cy="981074"/>
          </a:xfrm>
          <a:prstGeom prst="roundRect">
            <a:avLst>
              <a:gd name="adj" fmla="val 16667"/>
            </a:avLst>
          </a:prstGeom>
          <a:solidFill>
            <a:srgbClr val="8CB3E3"/>
          </a:solidFill>
          <a:ln w="9525" cap="flat">
            <a:solidFill>
              <a:srgbClr val="4A7DBB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000" b="1" i="0" u="none" strike="noStrike" cap="none" baseline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52" name="Shape 152"/>
          <p:cNvSpPr txBox="1"/>
          <p:nvPr/>
        </p:nvSpPr>
        <p:spPr>
          <a:xfrm>
            <a:off x="5993605" y="5676900"/>
            <a:ext cx="1914525" cy="27699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2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Information Technology</a:t>
            </a:r>
          </a:p>
        </p:txBody>
      </p:sp>
      <p:sp>
        <p:nvSpPr>
          <p:cNvPr id="153" name="Shape 153"/>
          <p:cNvSpPr txBox="1"/>
          <p:nvPr/>
        </p:nvSpPr>
        <p:spPr>
          <a:xfrm>
            <a:off x="409576" y="968631"/>
            <a:ext cx="4543424" cy="5249864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Products and services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Partnership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defines goals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Partnership</a:t>
            </a: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 defines the roadmap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Process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Agile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Immediate feedback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Organization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Integrated with business</a:t>
            </a:r>
          </a:p>
          <a:p>
            <a:pPr marL="800100" marR="0" lvl="1" indent="-342900" algn="l" rtl="0">
              <a:spcBef>
                <a:spcPts val="56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Plugged in to Business Goals</a:t>
            </a:r>
          </a:p>
        </p:txBody>
      </p:sp>
      <p:sp>
        <p:nvSpPr>
          <p:cNvPr id="147" name="Shape 147"/>
          <p:cNvSpPr/>
          <p:nvPr/>
        </p:nvSpPr>
        <p:spPr>
          <a:xfrm>
            <a:off x="5655251" y="1569241"/>
            <a:ext cx="2650548" cy="490537"/>
          </a:xfrm>
          <a:prstGeom prst="roundRect">
            <a:avLst>
              <a:gd name="adj" fmla="val 16667"/>
            </a:avLst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Business Goals</a:t>
            </a:r>
          </a:p>
        </p:txBody>
      </p:sp>
      <p:sp>
        <p:nvSpPr>
          <p:cNvPr id="154" name="Shape 154"/>
          <p:cNvSpPr/>
          <p:nvPr/>
        </p:nvSpPr>
        <p:spPr>
          <a:xfrm>
            <a:off x="5728096" y="4186237"/>
            <a:ext cx="2602706" cy="523873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baseline="0" dirty="0" smtClean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Integrated Roadmap</a:t>
            </a:r>
            <a:endParaRPr lang="en-US" sz="18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cxnSp>
        <p:nvCxnSpPr>
          <p:cNvPr id="155" name="Shape 155"/>
          <p:cNvCxnSpPr>
            <a:stCxn id="138" idx="2"/>
          </p:cNvCxnSpPr>
          <p:nvPr/>
        </p:nvCxnSpPr>
        <p:spPr>
          <a:xfrm flipH="1">
            <a:off x="5841276" y="3192460"/>
            <a:ext cx="15300" cy="11415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stealth" w="lg" len="lg"/>
            <a:tailEnd type="stealth" w="lg" len="lg"/>
          </a:ln>
        </p:spPr>
      </p:cxnSp>
      <p:cxnSp>
        <p:nvCxnSpPr>
          <p:cNvPr id="156" name="Shape 156"/>
          <p:cNvCxnSpPr/>
          <p:nvPr/>
        </p:nvCxnSpPr>
        <p:spPr>
          <a:xfrm>
            <a:off x="6967536" y="3209922"/>
            <a:ext cx="0" cy="111919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stealth" w="lg" len="lg"/>
            <a:tailEnd type="stealth" w="lg" len="lg"/>
          </a:ln>
        </p:spPr>
      </p:cxnSp>
      <p:cxnSp>
        <p:nvCxnSpPr>
          <p:cNvPr id="157" name="Shape 157"/>
          <p:cNvCxnSpPr/>
          <p:nvPr/>
        </p:nvCxnSpPr>
        <p:spPr>
          <a:xfrm>
            <a:off x="7986711" y="3209922"/>
            <a:ext cx="0" cy="1114427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stealth" w="lg" len="lg"/>
            <a:tailEnd type="stealth" w="lg" len="lg"/>
          </a:ln>
        </p:spPr>
      </p:cxnSp>
      <p:sp>
        <p:nvSpPr>
          <p:cNvPr id="158" name="Shape 158"/>
          <p:cNvSpPr/>
          <p:nvPr/>
        </p:nvSpPr>
        <p:spPr>
          <a:xfrm>
            <a:off x="5728096" y="4710112"/>
            <a:ext cx="517849" cy="328613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1</a:t>
            </a:r>
          </a:p>
        </p:txBody>
      </p:sp>
      <p:sp>
        <p:nvSpPr>
          <p:cNvPr id="159" name="Shape 159"/>
          <p:cNvSpPr/>
          <p:nvPr/>
        </p:nvSpPr>
        <p:spPr>
          <a:xfrm>
            <a:off x="6403812" y="4710112"/>
            <a:ext cx="517849" cy="328613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2</a:t>
            </a:r>
          </a:p>
        </p:txBody>
      </p:sp>
      <p:sp>
        <p:nvSpPr>
          <p:cNvPr id="160" name="Shape 160"/>
          <p:cNvSpPr/>
          <p:nvPr/>
        </p:nvSpPr>
        <p:spPr>
          <a:xfrm>
            <a:off x="7099136" y="4698205"/>
            <a:ext cx="517849" cy="328613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3</a:t>
            </a:r>
          </a:p>
        </p:txBody>
      </p:sp>
      <p:sp>
        <p:nvSpPr>
          <p:cNvPr id="161" name="Shape 161"/>
          <p:cNvSpPr/>
          <p:nvPr/>
        </p:nvSpPr>
        <p:spPr>
          <a:xfrm>
            <a:off x="7812952" y="4698203"/>
            <a:ext cx="517849" cy="328613"/>
          </a:xfrm>
          <a:prstGeom prst="roundRect">
            <a:avLst>
              <a:gd name="adj" fmla="val 16667"/>
            </a:avLst>
          </a:prstGeom>
          <a:solidFill>
            <a:srgbClr val="C2D59B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Team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4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5505450" y="5262923"/>
            <a:ext cx="900111" cy="413977"/>
            <a:chOff x="5610225" y="4467226"/>
            <a:chExt cx="900111" cy="762000"/>
          </a:xfrm>
        </p:grpSpPr>
        <p:sp>
          <p:nvSpPr>
            <p:cNvPr id="163" name="Shape 163"/>
            <p:cNvSpPr/>
            <p:nvPr/>
          </p:nvSpPr>
          <p:spPr>
            <a:xfrm>
              <a:off x="561022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Data Warehouse</a:t>
              </a:r>
            </a:p>
          </p:txBody>
        </p:sp>
        <p:sp>
          <p:nvSpPr>
            <p:cNvPr id="164" name="Shape 164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6529387" y="5262923"/>
            <a:ext cx="900111" cy="413977"/>
            <a:chOff x="5610225" y="4467226"/>
            <a:chExt cx="900111" cy="762000"/>
          </a:xfrm>
        </p:grpSpPr>
        <p:sp>
          <p:nvSpPr>
            <p:cNvPr id="166" name="Shape 166"/>
            <p:cNvSpPr/>
            <p:nvPr/>
          </p:nvSpPr>
          <p:spPr>
            <a:xfrm>
              <a:off x="561022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Reporting</a:t>
              </a:r>
            </a:p>
          </p:txBody>
        </p:sp>
        <p:sp>
          <p:nvSpPr>
            <p:cNvPr id="167" name="Shape 167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grpSp>
        <p:nvGrpSpPr>
          <p:cNvPr id="168" name="Shape 168"/>
          <p:cNvGrpSpPr/>
          <p:nvPr/>
        </p:nvGrpSpPr>
        <p:grpSpPr>
          <a:xfrm>
            <a:off x="7543800" y="5262923"/>
            <a:ext cx="900111" cy="413977"/>
            <a:chOff x="5591175" y="4467226"/>
            <a:chExt cx="900111" cy="762000"/>
          </a:xfrm>
        </p:grpSpPr>
        <p:sp>
          <p:nvSpPr>
            <p:cNvPr id="169" name="Shape 169"/>
            <p:cNvSpPr/>
            <p:nvPr/>
          </p:nvSpPr>
          <p:spPr>
            <a:xfrm>
              <a:off x="5591175" y="4467226"/>
              <a:ext cx="900111" cy="762000"/>
            </a:xfrm>
            <a:prstGeom prst="roundRect">
              <a:avLst>
                <a:gd name="adj" fmla="val 16667"/>
              </a:avLst>
            </a:prstGeom>
            <a:solidFill>
              <a:srgbClr val="8CB3E3"/>
            </a:solidFill>
            <a:ln w="9525" cap="flat">
              <a:solidFill>
                <a:srgbClr val="4A7DBB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b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1000" b="1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Security</a:t>
              </a:r>
            </a:p>
          </p:txBody>
        </p:sp>
        <p:sp>
          <p:nvSpPr>
            <p:cNvPr id="170" name="Shape 170"/>
            <p:cNvSpPr/>
            <p:nvPr/>
          </p:nvSpPr>
          <p:spPr>
            <a:xfrm>
              <a:off x="5776912" y="4545807"/>
              <a:ext cx="571500" cy="245268"/>
            </a:xfrm>
            <a:prstGeom prst="roundRect">
              <a:avLst>
                <a:gd name="adj" fmla="val 16667"/>
              </a:avLst>
            </a:prstGeom>
            <a:solidFill>
              <a:srgbClr val="F2DADA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Sub Goal</a:t>
              </a:r>
            </a:p>
          </p:txBody>
        </p:sp>
      </p:grpSp>
      <p:cxnSp>
        <p:nvCxnSpPr>
          <p:cNvPr id="171" name="Shape 171"/>
          <p:cNvCxnSpPr>
            <a:stCxn id="158" idx="2"/>
          </p:cNvCxnSpPr>
          <p:nvPr/>
        </p:nvCxnSpPr>
        <p:spPr>
          <a:xfrm flipH="1">
            <a:off x="5915021" y="5038725"/>
            <a:ext cx="72000" cy="2652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72" name="Shape 172"/>
          <p:cNvCxnSpPr>
            <a:stCxn id="159" idx="2"/>
            <a:endCxn id="166" idx="0"/>
          </p:cNvCxnSpPr>
          <p:nvPr/>
        </p:nvCxnSpPr>
        <p:spPr>
          <a:xfrm>
            <a:off x="6662737" y="5038725"/>
            <a:ext cx="316800" cy="224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73" name="Shape 173"/>
          <p:cNvCxnSpPr>
            <a:stCxn id="160" idx="2"/>
          </p:cNvCxnSpPr>
          <p:nvPr/>
        </p:nvCxnSpPr>
        <p:spPr>
          <a:xfrm>
            <a:off x="7358061" y="5026818"/>
            <a:ext cx="550200" cy="2361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  <p:cxnSp>
        <p:nvCxnSpPr>
          <p:cNvPr id="174" name="Shape 174"/>
          <p:cNvCxnSpPr>
            <a:stCxn id="161" idx="2"/>
            <a:endCxn id="170" idx="0"/>
          </p:cNvCxnSpPr>
          <p:nvPr/>
        </p:nvCxnSpPr>
        <p:spPr>
          <a:xfrm flipH="1">
            <a:off x="8015177" y="5026816"/>
            <a:ext cx="56700" cy="278700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dash"/>
            <a:round/>
            <a:headEnd type="none" w="med" len="med"/>
            <a:tailEnd type="stealth" w="lg" len="lg"/>
          </a:ln>
        </p:spPr>
      </p:cxn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  <p:bldP spid="131" grpId="0" animBg="1"/>
      <p:bldP spid="139" grpId="0" animBg="1"/>
      <p:bldP spid="150" grpId="0"/>
      <p:bldP spid="151" grpId="0" animBg="1"/>
      <p:bldP spid="152" grpId="0"/>
      <p:bldP spid="147" grpId="0" animBg="1"/>
      <p:bldP spid="154" grpId="0" animBg="1"/>
      <p:bldP spid="158" grpId="0" animBg="1"/>
      <p:bldP spid="159" grpId="0" animBg="1"/>
      <p:bldP spid="160" grpId="0" animBg="1"/>
      <p:bldP spid="1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Calibri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Transitioning to the “Magic Quadrant” </a:t>
            </a:r>
          </a:p>
        </p:txBody>
      </p:sp>
      <p:sp>
        <p:nvSpPr>
          <p:cNvPr id="181" name="Shape 181"/>
          <p:cNvSpPr txBox="1">
            <a:spLocks noGrp="1"/>
          </p:cNvSpPr>
          <p:nvPr>
            <p:ph type="dt" idx="10"/>
          </p:nvPr>
        </p:nvSpPr>
        <p:spPr>
          <a:xfrm>
            <a:off x="7711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88D50D34-3F5F-4013-882F-A424E7BE7366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82" name="Shape 182"/>
          <p:cNvSpPr txBox="1">
            <a:spLocks noGrp="1"/>
          </p:cNvSpPr>
          <p:nvPr>
            <p:ph type="ftr" idx="11"/>
          </p:nvPr>
        </p:nvSpPr>
        <p:spPr>
          <a:xfrm>
            <a:off x="29047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Calibri" panose="020F0502020204030204" pitchFamily="34" charset="0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183" name="Shape 183"/>
          <p:cNvSpPr txBox="1">
            <a:spLocks noGrp="1"/>
          </p:cNvSpPr>
          <p:nvPr>
            <p:ph type="sldNum" idx="12"/>
          </p:nvPr>
        </p:nvSpPr>
        <p:spPr>
          <a:xfrm>
            <a:off x="68671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184" name="Shape 184"/>
          <p:cNvSpPr/>
          <p:nvPr/>
        </p:nvSpPr>
        <p:spPr>
          <a:xfrm>
            <a:off x="5999666" y="3006123"/>
            <a:ext cx="333373" cy="31432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5" name="Shape 185"/>
          <p:cNvSpPr/>
          <p:nvPr/>
        </p:nvSpPr>
        <p:spPr>
          <a:xfrm>
            <a:off x="6614028" y="3065148"/>
            <a:ext cx="333373" cy="31432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6" name="Shape 186"/>
          <p:cNvSpPr/>
          <p:nvPr/>
        </p:nvSpPr>
        <p:spPr>
          <a:xfrm>
            <a:off x="6299701" y="4876298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7" name="Shape 187"/>
          <p:cNvSpPr/>
          <p:nvPr/>
        </p:nvSpPr>
        <p:spPr>
          <a:xfrm>
            <a:off x="6575928" y="4344385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8" name="Shape 188"/>
          <p:cNvSpPr/>
          <p:nvPr/>
        </p:nvSpPr>
        <p:spPr>
          <a:xfrm>
            <a:off x="5294816" y="4876298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89" name="Shape 189"/>
          <p:cNvSpPr/>
          <p:nvPr/>
        </p:nvSpPr>
        <p:spPr>
          <a:xfrm>
            <a:off x="5628189" y="4187223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0" name="Shape 190"/>
          <p:cNvSpPr/>
          <p:nvPr/>
        </p:nvSpPr>
        <p:spPr>
          <a:xfrm>
            <a:off x="6180641" y="3912396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1" name="Shape 191"/>
          <p:cNvSpPr txBox="1"/>
          <p:nvPr/>
        </p:nvSpPr>
        <p:spPr>
          <a:xfrm>
            <a:off x="5628189" y="1730081"/>
            <a:ext cx="3131501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Market/Customer Expectation</a:t>
            </a:r>
          </a:p>
        </p:txBody>
      </p:sp>
      <p:cxnSp>
        <p:nvCxnSpPr>
          <p:cNvPr id="192" name="Shape 192"/>
          <p:cNvCxnSpPr/>
          <p:nvPr/>
        </p:nvCxnSpPr>
        <p:spPr>
          <a:xfrm>
            <a:off x="5261478" y="3790448"/>
            <a:ext cx="3495675" cy="0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stealth" w="lg" len="lg"/>
            <a:tailEnd type="stealth" w="lg" len="lg"/>
          </a:ln>
        </p:spPr>
      </p:cxnSp>
      <p:cxnSp>
        <p:nvCxnSpPr>
          <p:cNvPr id="193" name="Shape 193"/>
          <p:cNvCxnSpPr/>
          <p:nvPr/>
        </p:nvCxnSpPr>
        <p:spPr>
          <a:xfrm>
            <a:off x="7009314" y="2188849"/>
            <a:ext cx="0" cy="3324225"/>
          </a:xfrm>
          <a:prstGeom prst="straightConnector1">
            <a:avLst/>
          </a:prstGeom>
          <a:noFill/>
          <a:ln w="38100" cap="flat">
            <a:solidFill>
              <a:schemeClr val="dk1"/>
            </a:solidFill>
            <a:prstDash val="solid"/>
            <a:round/>
            <a:headEnd type="stealth" w="lg" len="lg"/>
            <a:tailEnd type="stealth" w="lg" len="lg"/>
          </a:ln>
        </p:spPr>
      </p:cxnSp>
      <p:sp>
        <p:nvSpPr>
          <p:cNvPr id="194" name="Shape 194"/>
          <p:cNvSpPr txBox="1"/>
          <p:nvPr/>
        </p:nvSpPr>
        <p:spPr>
          <a:xfrm>
            <a:off x="3877551" y="3421116"/>
            <a:ext cx="245548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8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Technical Innovation</a:t>
            </a:r>
          </a:p>
        </p:txBody>
      </p:sp>
      <p:sp>
        <p:nvSpPr>
          <p:cNvPr id="195" name="Shape 195"/>
          <p:cNvSpPr/>
          <p:nvPr/>
        </p:nvSpPr>
        <p:spPr>
          <a:xfrm>
            <a:off x="5551989" y="2604584"/>
            <a:ext cx="333373" cy="314324"/>
          </a:xfrm>
          <a:prstGeom prst="ellipse">
            <a:avLst/>
          </a:prstGeom>
          <a:solidFill>
            <a:srgbClr val="FFFF99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24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6" name="Shape 196"/>
          <p:cNvSpPr/>
          <p:nvPr/>
        </p:nvSpPr>
        <p:spPr>
          <a:xfrm>
            <a:off x="5813926" y="4707733"/>
            <a:ext cx="333373" cy="314324"/>
          </a:xfrm>
          <a:prstGeom prst="ellipse">
            <a:avLst/>
          </a:prstGeom>
          <a:solidFill>
            <a:srgbClr val="F2DADA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solidFill>
                <a:schemeClr val="lt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</p:txBody>
      </p:sp>
      <p:sp>
        <p:nvSpPr>
          <p:cNvPr id="197" name="Shape 197"/>
          <p:cNvSpPr txBox="1"/>
          <p:nvPr/>
        </p:nvSpPr>
        <p:spPr>
          <a:xfrm>
            <a:off x="7747578" y="2537564"/>
            <a:ext cx="1447800" cy="30777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b="1" i="0" u="none" strike="noStrike" cap="none" baseline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GOAL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4121663" y="2504037"/>
            <a:ext cx="4187812" cy="2811779"/>
            <a:chOff x="1908185" y="726795"/>
            <a:chExt cx="4187812" cy="2811779"/>
          </a:xfrm>
        </p:grpSpPr>
        <p:sp>
          <p:nvSpPr>
            <p:cNvPr id="199" name="Shape 199"/>
            <p:cNvSpPr/>
            <p:nvPr/>
          </p:nvSpPr>
          <p:spPr>
            <a:xfrm>
              <a:off x="4185939" y="730795"/>
              <a:ext cx="1910058" cy="22155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quadBezTo>
                    <a:pt x="20000" y="40000"/>
                    <a:pt x="90000" y="12931"/>
                  </a:quadBezTo>
                  <a:lnTo>
                    <a:pt x="88309" y="0"/>
                  </a:lnTo>
                  <a:lnTo>
                    <a:pt x="120000" y="21931"/>
                  </a:lnTo>
                  <a:lnTo>
                    <a:pt x="95610" y="55862"/>
                  </a:lnTo>
                  <a:lnTo>
                    <a:pt x="93920" y="42931"/>
                  </a:lnTo>
                  <a:quadBezTo>
                    <a:pt x="30000" y="52931"/>
                    <a:pt x="0" y="120000"/>
                  </a:quad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5345032" y="1084958"/>
              <a:ext cx="373314" cy="402744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01" name="Shape 201"/>
            <p:cNvSpPr/>
            <p:nvPr/>
          </p:nvSpPr>
          <p:spPr>
            <a:xfrm>
              <a:off x="1908185" y="726795"/>
              <a:ext cx="2438399" cy="2811779"/>
            </a:xfrm>
            <a:prstGeom prst="round2DiagRect">
              <a:avLst>
                <a:gd name="adj1" fmla="val 16667"/>
                <a:gd name="adj2" fmla="val 0"/>
              </a:avLst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endParaRPr>
                <a:latin typeface="Calibri" panose="020F0502020204030204" pitchFamily="34" charset="0"/>
              </a:endParaRPr>
            </a:p>
          </p:txBody>
        </p:sp>
        <p:sp>
          <p:nvSpPr>
            <p:cNvPr id="202" name="Shape 202"/>
            <p:cNvSpPr txBox="1"/>
            <p:nvPr/>
          </p:nvSpPr>
          <p:spPr>
            <a:xfrm>
              <a:off x="2027218" y="845829"/>
              <a:ext cx="2200334" cy="257371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239025" bIns="0" anchor="t" anchorCtr="0">
              <a:noAutofit/>
            </a:bodyPr>
            <a:lstStyle/>
            <a:p>
              <a:pPr marL="0" marR="0" lvl="0" indent="0" algn="r" rtl="0">
                <a:lnSpc>
                  <a:spcPct val="90000"/>
                </a:lnSpc>
                <a:spcBef>
                  <a:spcPts val="0"/>
                </a:spcBef>
                <a:spcAft>
                  <a:spcPts val="280"/>
                </a:spcAft>
                <a:buSzPct val="25000"/>
                <a:buNone/>
              </a:pPr>
              <a:r>
                <a:rPr lang="en-US" sz="800" b="0" i="0" u="none" strike="noStrike" cap="none" baseline="0">
                  <a:solidFill>
                    <a:schemeClr val="dk1"/>
                  </a:solidFill>
                  <a:latin typeface="Calibri" panose="020F0502020204030204" pitchFamily="34" charset="0"/>
                  <a:ea typeface="Calibri"/>
                  <a:cs typeface="Calibri"/>
                  <a:sym typeface="Calibri"/>
                </a:rPr>
                <a:t>.</a:t>
              </a:r>
            </a:p>
          </p:txBody>
        </p:sp>
      </p:grpSp>
      <p:sp>
        <p:nvSpPr>
          <p:cNvPr id="203" name="Shape 203"/>
          <p:cNvSpPr txBox="1"/>
          <p:nvPr/>
        </p:nvSpPr>
        <p:spPr>
          <a:xfrm>
            <a:off x="383005" y="1135968"/>
            <a:ext cx="4543424" cy="48688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Balancing technical innovation and market expectation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Bolder &amp; out-of-box thinking</a:t>
            </a: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Early client feedback</a:t>
            </a: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24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6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rPr>
              <a:t>Polarized towards common goal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How would you build a city?</a:t>
            </a:r>
          </a:p>
        </p:txBody>
      </p:sp>
      <p:sp>
        <p:nvSpPr>
          <p:cNvPr id="210" name="Shape 2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18CAA5A4-6BEC-45BA-B211-9F4EC4F91B19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Shape 211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2" name="Shape 2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29455" y="4121439"/>
            <a:ext cx="641970" cy="62743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5" name="Shape 215"/>
          <p:cNvCxnSpPr/>
          <p:nvPr/>
        </p:nvCxnSpPr>
        <p:spPr>
          <a:xfrm rot="10800000" flipH="1">
            <a:off x="4562403" y="4003175"/>
            <a:ext cx="327416" cy="143387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16" name="Shape 2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84776" y="1220173"/>
            <a:ext cx="702708" cy="69045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7" name="Shape 217"/>
          <p:cNvCxnSpPr/>
          <p:nvPr/>
        </p:nvCxnSpPr>
        <p:spPr>
          <a:xfrm>
            <a:off x="4562403" y="1897773"/>
            <a:ext cx="254000" cy="174222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18" name="Shape 21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033013" y="1351012"/>
            <a:ext cx="653787" cy="7417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9" name="Shape 219"/>
          <p:cNvCxnSpPr/>
          <p:nvPr/>
        </p:nvCxnSpPr>
        <p:spPr>
          <a:xfrm flipH="1">
            <a:off x="7527065" y="1886457"/>
            <a:ext cx="276362" cy="237006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20" name="Shape 22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956125" y="3969078"/>
            <a:ext cx="730674" cy="8392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Shape 221"/>
          <p:cNvCxnSpPr/>
          <p:nvPr/>
        </p:nvCxnSpPr>
        <p:spPr>
          <a:xfrm rot="10800000">
            <a:off x="7583254" y="3944048"/>
            <a:ext cx="372582" cy="164688"/>
          </a:xfrm>
          <a:prstGeom prst="straightConnector1">
            <a:avLst/>
          </a:prstGeom>
          <a:noFill/>
          <a:ln w="9525" cap="flat">
            <a:solidFill>
              <a:schemeClr val="dk1"/>
            </a:solidFill>
            <a:prstDash val="solid"/>
            <a:round/>
            <a:headEnd type="none" w="med" len="med"/>
            <a:tailEnd type="stealth" w="lg" len="lg"/>
          </a:ln>
        </p:spPr>
      </p:cxnSp>
      <p:pic>
        <p:nvPicPr>
          <p:cNvPr id="222" name="Shape 22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2114" y="2213647"/>
            <a:ext cx="2523699" cy="1742448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Shape 203"/>
          <p:cNvSpPr txBox="1"/>
          <p:nvPr/>
        </p:nvSpPr>
        <p:spPr>
          <a:xfrm>
            <a:off x="1019299" y="1443210"/>
            <a:ext cx="3281278" cy="395505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457200" lvl="0" indent="-457200">
              <a:lnSpc>
                <a:spcPct val="8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Services</a:t>
            </a:r>
          </a:p>
          <a:p>
            <a:pPr marL="457200" lvl="0" indent="-457200">
              <a:lnSpc>
                <a:spcPct val="8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Governance </a:t>
            </a:r>
            <a:endParaRPr lang="en-US" sz="28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Aesthetics</a:t>
            </a: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Quality</a:t>
            </a: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endParaRPr lang="en-US" sz="28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457200">
              <a:lnSpc>
                <a:spcPct val="80000"/>
              </a:lnSpc>
              <a:spcBef>
                <a:spcPts val="48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Timeline</a:t>
            </a:r>
          </a:p>
          <a:p>
            <a:pPr marR="0" lvl="0" algn="l" rtl="0">
              <a:spcBef>
                <a:spcPts val="0"/>
              </a:spcBef>
              <a:buClr>
                <a:schemeClr val="dk1"/>
              </a:buClr>
              <a:buSzPct val="100000"/>
            </a:pPr>
            <a:endParaRPr lang="en-US" sz="24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Goals of </a:t>
            </a:r>
            <a:r>
              <a:rPr lang="en-US" sz="2400" b="0" i="0" u="none" strike="noStrike" cap="none" baseline="0" dirty="0" smtClean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technology-business partnership</a:t>
            </a:r>
            <a:endParaRPr lang="en-US" sz="2400" b="0" i="0" u="none" strike="noStrike" cap="none" baseline="0" dirty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Shape 229"/>
          <p:cNvSpPr txBox="1">
            <a:spLocks noGrp="1"/>
          </p:cNvSpPr>
          <p:nvPr>
            <p:ph type="body" idx="1"/>
          </p:nvPr>
        </p:nvSpPr>
        <p:spPr>
          <a:xfrm>
            <a:off x="457200" y="1197674"/>
            <a:ext cx="5177238" cy="497749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indent="-342900">
              <a:lnSpc>
                <a:spcPct val="80000"/>
              </a:lnSpc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dk1"/>
                </a:solidFill>
                <a:latin typeface="Calibri"/>
                <a:ea typeface="Calibri"/>
                <a:cs typeface="Calibri"/>
              </a:rPr>
              <a:t>Improve customer experience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/>
              </a:rPr>
              <a:t>Quality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Transparency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17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Simplify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Internal processes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Software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Tiers of triaging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17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Collaborate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Set expectations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Common goal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17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  <a:p>
            <a:pPr indent="-342900">
              <a:lnSpc>
                <a:spcPct val="80000"/>
              </a:lnSpc>
              <a:spcBef>
                <a:spcPts val="41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Measure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Retrospectives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Quality dashboards</a:t>
            </a:r>
          </a:p>
          <a:p>
            <a:pPr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1800" b="0" i="0" u="none" strike="noStrike" cap="none" baseline="0" dirty="0">
                <a:solidFill>
                  <a:schemeClr val="dk1"/>
                </a:solidFill>
                <a:latin typeface="Calibri" panose="020F0502020204030204" pitchFamily="34" charset="0"/>
                <a:sym typeface="Arial"/>
              </a:rPr>
              <a:t>Defect count</a:t>
            </a:r>
          </a:p>
          <a:p>
            <a:pPr marL="829310" lvl="1" indent="-285750">
              <a:lnSpc>
                <a:spcPct val="80000"/>
              </a:lnSpc>
              <a:spcBef>
                <a:spcPts val="34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endParaRPr sz="1700" b="0" i="0" u="none" strike="noStrike" cap="none" baseline="0" dirty="0">
              <a:solidFill>
                <a:schemeClr val="dk1"/>
              </a:solidFill>
              <a:latin typeface="Calibri" panose="020F0502020204030204" pitchFamily="34" charset="0"/>
              <a:sym typeface="Arial"/>
            </a:endParaRPr>
          </a:p>
        </p:txBody>
      </p:sp>
      <p:sp>
        <p:nvSpPr>
          <p:cNvPr id="230" name="Shape 23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FC4EAB3-966F-4F66-8737-CF78B4903B8B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Shape 231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Shape 23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33" name="Shape 2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64285" y="1197674"/>
            <a:ext cx="2088821" cy="4439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>
            <a:spLocks noGrp="1"/>
          </p:cNvSpPr>
          <p:nvPr>
            <p:ph type="title"/>
          </p:nvPr>
        </p:nvSpPr>
        <p:spPr>
          <a:xfrm>
            <a:off x="1805453" y="0"/>
            <a:ext cx="6881345" cy="78441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Clr>
                <a:srgbClr val="FFFFFF"/>
              </a:buClr>
              <a:buSzPct val="25000"/>
              <a:buFont typeface="Arial"/>
              <a:buNone/>
            </a:pPr>
            <a:r>
              <a:rPr lang="en-US" sz="2400" b="0" i="0" u="none" strike="noStrike" cap="none" baseline="0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Setting foundation for transformation</a:t>
            </a:r>
          </a:p>
        </p:txBody>
      </p:sp>
      <p:sp>
        <p:nvSpPr>
          <p:cNvPr id="240" name="Shape 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CD76C20-3140-47EA-AB2D-1FDEFE35B573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Shape 241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Shape 24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r>
              <a:rPr lang="en-US"/>
              <a:t> </a:t>
            </a:r>
          </a:p>
        </p:txBody>
      </p:sp>
      <p:pic>
        <p:nvPicPr>
          <p:cNvPr id="243" name="Shape 2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102668">
            <a:off x="1401649" y="378719"/>
            <a:ext cx="4267199" cy="6115416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Shape 244"/>
          <p:cNvSpPr txBox="1"/>
          <p:nvPr/>
        </p:nvSpPr>
        <p:spPr>
          <a:xfrm>
            <a:off x="2249547" y="5560192"/>
            <a:ext cx="261991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Stakeholder buy-in</a:t>
            </a:r>
          </a:p>
        </p:txBody>
      </p:sp>
      <p:sp>
        <p:nvSpPr>
          <p:cNvPr id="245" name="Shape 245"/>
          <p:cNvSpPr txBox="1"/>
          <p:nvPr/>
        </p:nvSpPr>
        <p:spPr>
          <a:xfrm>
            <a:off x="4048928" y="3709683"/>
            <a:ext cx="3855646" cy="70788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“Core” team </a:t>
            </a: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business &amp; technology architects</a:t>
            </a:r>
          </a:p>
        </p:txBody>
      </p:sp>
      <p:sp>
        <p:nvSpPr>
          <p:cNvPr id="246" name="Shape 246"/>
          <p:cNvSpPr txBox="1"/>
          <p:nvPr/>
        </p:nvSpPr>
        <p:spPr>
          <a:xfrm>
            <a:off x="5122408" y="3046446"/>
            <a:ext cx="2563091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Define roadmap</a:t>
            </a:r>
          </a:p>
        </p:txBody>
      </p:sp>
      <p:sp>
        <p:nvSpPr>
          <p:cNvPr id="247" name="Shape 247"/>
          <p:cNvSpPr txBox="1"/>
          <p:nvPr/>
        </p:nvSpPr>
        <p:spPr>
          <a:xfrm>
            <a:off x="5910076" y="2346690"/>
            <a:ext cx="2900500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Plugged-in at all times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3041786" y="4779142"/>
            <a:ext cx="4862789" cy="40010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i="0" u="none" strike="noStrike" cap="none" baseline="0" dirty="0">
                <a:solidFill>
                  <a:srgbClr val="632423"/>
                </a:solidFill>
                <a:latin typeface="Calibri"/>
                <a:ea typeface="Calibri"/>
                <a:cs typeface="Calibri"/>
                <a:sym typeface="Calibri"/>
              </a:rPr>
              <a:t>Technology &amp; business paired organization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" grpId="0"/>
      <p:bldP spid="245" grpId="0"/>
      <p:bldP spid="246" grpId="0"/>
      <p:bldP spid="247" grpId="0"/>
      <p:bldP spid="2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>
                <a:solidFill>
                  <a:schemeClr val="bg1"/>
                </a:solidFill>
              </a:rPr>
              <a:t>Ingredients</a:t>
            </a:r>
            <a:endParaRPr lang="en-US" sz="2400" dirty="0">
              <a:solidFill>
                <a:schemeClr val="bg1"/>
              </a:solidFill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88704223"/>
              </p:ext>
            </p:extLst>
          </p:nvPr>
        </p:nvGraphicFramePr>
        <p:xfrm>
          <a:off x="1599164" y="172212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0F87AD-0E98-3D4B-9E08-C1D342209D6A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145758" y="3261360"/>
            <a:ext cx="2480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alibri" panose="020F0502020204030204" pitchFamily="34" charset="0"/>
              </a:rPr>
              <a:t>Business driven</a:t>
            </a:r>
            <a:endParaRPr lang="en-US" sz="2400" dirty="0">
              <a:latin typeface="Calibri" panose="020F0502020204030204" pitchFamily="34" charset="0"/>
            </a:endParaRPr>
          </a:p>
        </p:txBody>
      </p:sp>
      <p:sp>
        <p:nvSpPr>
          <p:cNvPr id="10" name="Curved Down Arrow 9"/>
          <p:cNvSpPr/>
          <p:nvPr/>
        </p:nvSpPr>
        <p:spPr>
          <a:xfrm rot="21080094">
            <a:off x="1240430" y="955762"/>
            <a:ext cx="3893693" cy="1653303"/>
          </a:xfrm>
          <a:prstGeom prst="curvedDown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</a:ln>
          <a:scene3d>
            <a:camera prst="isometricOffAxis2Right"/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2644722" y="3988181"/>
            <a:ext cx="1272927" cy="1272927"/>
            <a:chOff x="2700436" y="623940"/>
            <a:chExt cx="1272927" cy="1272927"/>
          </a:xfrm>
          <a:solidFill>
            <a:schemeClr val="bg2">
              <a:lumMod val="40000"/>
              <a:lumOff val="6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2" name="Oval 11"/>
            <p:cNvSpPr/>
            <p:nvPr/>
          </p:nvSpPr>
          <p:spPr>
            <a:xfrm>
              <a:off x="2700436" y="623940"/>
              <a:ext cx="1272927" cy="1272927"/>
            </a:xfrm>
            <a:prstGeom prst="ellipse">
              <a:avLst/>
            </a:prstGeom>
            <a:grpFill/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2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Oval 4"/>
            <p:cNvSpPr/>
            <p:nvPr/>
          </p:nvSpPr>
          <p:spPr>
            <a:xfrm>
              <a:off x="2886852" y="810356"/>
              <a:ext cx="900095" cy="900095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7780" tIns="17780" rIns="17780" bIns="1778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>
                  <a:solidFill>
                    <a:schemeClr val="tx1"/>
                  </a:solidFill>
                </a:rPr>
                <a:t>Technology</a:t>
              </a:r>
              <a:endParaRPr lang="en-US" sz="1200" kern="1200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875806" y="3862055"/>
            <a:ext cx="565055" cy="581891"/>
            <a:chOff x="1950033" y="4286992"/>
            <a:chExt cx="565055" cy="581891"/>
          </a:xfrm>
        </p:grpSpPr>
        <p:cxnSp>
          <p:nvCxnSpPr>
            <p:cNvPr id="14" name="Straight Connector 13"/>
            <p:cNvCxnSpPr/>
            <p:nvPr/>
          </p:nvCxnSpPr>
          <p:spPr>
            <a:xfrm>
              <a:off x="2232561" y="4286992"/>
              <a:ext cx="0" cy="581891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H="1">
              <a:off x="1950033" y="4558146"/>
              <a:ext cx="565055" cy="0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Shape 24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fld id="{9453E957-C7F9-4F54-AF37-896F0E18321F}" type="datetime1"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cs typeface="Arial"/>
                <a:sym typeface="Arial"/>
              </a:rPr>
              <a:t>9/26/2014</a:t>
            </a:fld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Shape 241"/>
          <p:cNvSpPr txBox="1">
            <a:spLocks noGrp="1"/>
          </p:cNvSpPr>
          <p:nvPr>
            <p:ph type="ftr" idx="11"/>
          </p:nvPr>
        </p:nvSpPr>
        <p:spPr>
          <a:xfrm>
            <a:off x="2590800" y="6356350"/>
            <a:ext cx="39623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900" b="0" i="0" u="none" strike="noStrike" cap="none" baseline="0" smtClean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Copyright © 2014 STA Group, LLC. All Rights Reserved </a:t>
            </a:r>
            <a:endParaRPr lang="en-US" sz="900" b="0" i="0" u="none" strike="noStrike" cap="none" baseline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988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376</TotalTime>
  <Words>865</Words>
  <Application>Microsoft Office PowerPoint</Application>
  <PresentationFormat>On-screen Show (4:3)</PresentationFormat>
  <Paragraphs>350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Noto Symbol</vt:lpstr>
      <vt:lpstr>Office Theme</vt:lpstr>
      <vt:lpstr>Transforming Business-Driven to Technology-Driven Organizations</vt:lpstr>
      <vt:lpstr>Agenda</vt:lpstr>
      <vt:lpstr>Business driven organizations</vt:lpstr>
      <vt:lpstr>Technology driven business partnership</vt:lpstr>
      <vt:lpstr>Transitioning to the “Magic Quadrant” </vt:lpstr>
      <vt:lpstr>How would you build a city?</vt:lpstr>
      <vt:lpstr>Goals of technology-business partnership</vt:lpstr>
      <vt:lpstr>Setting foundation for transformation</vt:lpstr>
      <vt:lpstr>Ingredients</vt:lpstr>
      <vt:lpstr>Organization Transformation</vt:lpstr>
      <vt:lpstr>Process Transformation</vt:lpstr>
      <vt:lpstr>Case Study I – Technology Vs. Business driven</vt:lpstr>
      <vt:lpstr>Entrepreneurial Approach</vt:lpstr>
      <vt:lpstr>Steering Technology through Transition</vt:lpstr>
      <vt:lpstr>Case Study II – Technology Transition</vt:lpstr>
      <vt:lpstr>Technology driven internal improvements</vt:lpstr>
      <vt:lpstr>Mobile driven business</vt:lpstr>
      <vt:lpstr>Big Data driven business</vt:lpstr>
      <vt:lpstr>IOT driven business</vt:lpstr>
      <vt:lpstr>Cloud driven business</vt:lpstr>
      <vt:lpstr>What’s next to lead?</vt:lpstr>
      <vt:lpstr>Summary</vt:lpstr>
      <vt:lpstr>Q&amp;A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Transforming Business-Driven to Technology-Driven Organizations</dc:title>
  <dc:creator>kdavinder</dc:creator>
  <cp:lastModifiedBy>kdavinder</cp:lastModifiedBy>
  <cp:revision>107</cp:revision>
  <dcterms:modified xsi:type="dcterms:W3CDTF">2014-09-26T23:33:25Z</dcterms:modified>
</cp:coreProperties>
</file>