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7"/>
  </p:notesMasterIdLst>
  <p:sldIdLst>
    <p:sldId id="256" r:id="rId2"/>
    <p:sldId id="271" r:id="rId3"/>
    <p:sldId id="272" r:id="rId4"/>
    <p:sldId id="257" r:id="rId5"/>
    <p:sldId id="323" r:id="rId6"/>
    <p:sldId id="260" r:id="rId7"/>
    <p:sldId id="311" r:id="rId8"/>
    <p:sldId id="321" r:id="rId9"/>
    <p:sldId id="322" r:id="rId10"/>
    <p:sldId id="259" r:id="rId11"/>
    <p:sldId id="264" r:id="rId12"/>
    <p:sldId id="267" r:id="rId13"/>
    <p:sldId id="269" r:id="rId14"/>
    <p:sldId id="263" r:id="rId15"/>
    <p:sldId id="327" r:id="rId16"/>
    <p:sldId id="328" r:id="rId17"/>
    <p:sldId id="273" r:id="rId18"/>
    <p:sldId id="295" r:id="rId19"/>
    <p:sldId id="296" r:id="rId20"/>
    <p:sldId id="312" r:id="rId21"/>
    <p:sldId id="325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6" r:id="rId31"/>
    <p:sldId id="307" r:id="rId32"/>
    <p:sldId id="314" r:id="rId33"/>
    <p:sldId id="308" r:id="rId34"/>
    <p:sldId id="324" r:id="rId35"/>
    <p:sldId id="274" r:id="rId36"/>
    <p:sldId id="283" r:id="rId37"/>
    <p:sldId id="285" r:id="rId38"/>
    <p:sldId id="286" r:id="rId39"/>
    <p:sldId id="315" r:id="rId40"/>
    <p:sldId id="316" r:id="rId41"/>
    <p:sldId id="317" r:id="rId42"/>
    <p:sldId id="318" r:id="rId43"/>
    <p:sldId id="319" r:id="rId44"/>
    <p:sldId id="320" r:id="rId45"/>
    <p:sldId id="326" r:id="rId46"/>
    <p:sldId id="284" r:id="rId47"/>
    <p:sldId id="291" r:id="rId48"/>
    <p:sldId id="287" r:id="rId49"/>
    <p:sldId id="288" r:id="rId50"/>
    <p:sldId id="313" r:id="rId51"/>
    <p:sldId id="289" r:id="rId52"/>
    <p:sldId id="290" r:id="rId53"/>
    <p:sldId id="292" r:id="rId54"/>
    <p:sldId id="310" r:id="rId55"/>
    <p:sldId id="293" r:id="rId5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08" autoAdjust="0"/>
  </p:normalViewPr>
  <p:slideViewPr>
    <p:cSldViewPr>
      <p:cViewPr varScale="1">
        <p:scale>
          <a:sx n="117" d="100"/>
          <a:sy n="117" d="100"/>
        </p:scale>
        <p:origin x="-2056" y="-10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Downloads</c:v>
                </c:pt>
              </c:strCache>
            </c:strRef>
          </c:tx>
          <c:spPr>
            <a:ln w="38100" cap="rnd" cmpd="sng" algn="ctr">
              <a:solidFill>
                <a:schemeClr val="accent2">
                  <a:shade val="76000"/>
                </a:schemeClr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2">
                  <a:shade val="76000"/>
                </a:schemeClr>
              </a:solidFill>
              <a:ln w="12700" cap="flat" cmpd="sng" algn="ctr">
                <a:solidFill>
                  <a:schemeClr val="accent2">
                    <a:shade val="76000"/>
                  </a:schemeClr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8.0.0</c:v>
                </c:pt>
                <c:pt idx="1">
                  <c:v>8.0.1</c:v>
                </c:pt>
                <c:pt idx="2">
                  <c:v>8.0.2</c:v>
                </c:pt>
                <c:pt idx="3">
                  <c:v>8.0.3</c:v>
                </c:pt>
                <c:pt idx="4">
                  <c:v>8.0.4</c:v>
                </c:pt>
                <c:pt idx="5">
                  <c:v>8.0.5</c:v>
                </c:pt>
                <c:pt idx="6">
                  <c:v>8.0.6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627.0</c:v>
                </c:pt>
                <c:pt idx="1">
                  <c:v>521.0</c:v>
                </c:pt>
                <c:pt idx="2">
                  <c:v>817.0</c:v>
                </c:pt>
                <c:pt idx="3">
                  <c:v>613.0</c:v>
                </c:pt>
                <c:pt idx="4">
                  <c:v>1360.0</c:v>
                </c:pt>
                <c:pt idx="5">
                  <c:v>3728.0</c:v>
                </c:pt>
                <c:pt idx="6">
                  <c:v>7136.0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38100" cap="rnd" cmpd="sng" algn="ctr">
              <a:solidFill>
                <a:schemeClr val="accent2">
                  <a:tint val="77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>
                  <a:tint val="77000"/>
                </a:schemeClr>
              </a:solidFill>
              <a:ln w="12700" cap="flat" cmpd="sng" algn="ctr">
                <a:solidFill>
                  <a:schemeClr val="accent2">
                    <a:tint val="77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8.0.0</c:v>
                </c:pt>
                <c:pt idx="1">
                  <c:v>8.0.1</c:v>
                </c:pt>
                <c:pt idx="2">
                  <c:v>8.0.2</c:v>
                </c:pt>
                <c:pt idx="3">
                  <c:v>8.0.3</c:v>
                </c:pt>
                <c:pt idx="4">
                  <c:v>8.0.4</c:v>
                </c:pt>
                <c:pt idx="5">
                  <c:v>8.0.5</c:v>
                </c:pt>
                <c:pt idx="6">
                  <c:v>8.0.6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536456"/>
        <c:axId val="2103663640"/>
      </c:lineChart>
      <c:catAx>
        <c:axId val="2103536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663640"/>
        <c:crosses val="autoZero"/>
        <c:auto val="1"/>
        <c:lblAlgn val="ctr"/>
        <c:lblOffset val="100"/>
        <c:noMultiLvlLbl val="0"/>
      </c:catAx>
      <c:valAx>
        <c:axId val="210366364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53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98FEA-1182-47E3-9F11-A1D3E70183FE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3B03B-F8B9-4287-B978-84BEF0EF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r>
              <a:rPr lang="en-US" baseline="0" dirty="0" smtClean="0"/>
              <a:t> the presentation while Jonathan is going to release 8.20.7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3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76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(9/26/14 22:26) -----</a:t>
            </a:r>
          </a:p>
          <a:p>
            <a:r>
              <a:rPr lang="en-US" dirty="0"/>
              <a:t>What will you see and learn in this session?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(9/26/14 22:26) -----</a:t>
            </a:r>
          </a:p>
          <a:p>
            <a:r>
              <a:rPr lang="en-US"/>
              <a:t>With that lets start!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3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NZ" dirty="0" smtClean="0"/>
              <a:t>When we were kids, we were taught: </a:t>
            </a:r>
            <a:br>
              <a:rPr lang="en-NZ" dirty="0" smtClean="0"/>
            </a:br>
            <a:r>
              <a:rPr lang="en-NZ" dirty="0" smtClean="0"/>
              <a:t>‘</a:t>
            </a:r>
            <a:r>
              <a:rPr lang="en-NZ" b="1" dirty="0" smtClean="0"/>
              <a:t>who</a:t>
            </a:r>
            <a:r>
              <a:rPr lang="en-NZ" dirty="0" smtClean="0"/>
              <a:t>, </a:t>
            </a:r>
            <a:r>
              <a:rPr lang="en-NZ" b="1" dirty="0" smtClean="0"/>
              <a:t>what</a:t>
            </a:r>
            <a:r>
              <a:rPr lang="en-NZ" dirty="0" smtClean="0"/>
              <a:t>, </a:t>
            </a:r>
            <a:r>
              <a:rPr lang="en-NZ" b="1" dirty="0" smtClean="0"/>
              <a:t>when</a:t>
            </a:r>
            <a:r>
              <a:rPr lang="en-NZ" dirty="0" smtClean="0"/>
              <a:t>, </a:t>
            </a:r>
            <a:r>
              <a:rPr lang="en-NZ" b="1" dirty="0" smtClean="0"/>
              <a:t>where</a:t>
            </a:r>
            <a:r>
              <a:rPr lang="en-NZ" dirty="0" smtClean="0"/>
              <a:t>, and </a:t>
            </a:r>
            <a:r>
              <a:rPr lang="en-NZ" b="1" dirty="0" smtClean="0"/>
              <a:t>why</a:t>
            </a:r>
            <a:r>
              <a:rPr lang="en-NZ" dirty="0" smtClean="0"/>
              <a:t>’.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NZ" dirty="0" smtClean="0"/>
              <a:t>Today we will answer the following: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Who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What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When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Where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Why is ControlsFX?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NZ" dirty="0" smtClean="0"/>
              <a:t>When we were kids, we were taught: </a:t>
            </a:r>
            <a:br>
              <a:rPr lang="en-NZ" dirty="0" smtClean="0"/>
            </a:br>
            <a:r>
              <a:rPr lang="en-NZ" dirty="0" smtClean="0"/>
              <a:t>‘</a:t>
            </a:r>
            <a:r>
              <a:rPr lang="en-NZ" b="1" dirty="0" smtClean="0"/>
              <a:t>who</a:t>
            </a:r>
            <a:r>
              <a:rPr lang="en-NZ" dirty="0" smtClean="0"/>
              <a:t>, </a:t>
            </a:r>
            <a:r>
              <a:rPr lang="en-NZ" b="1" dirty="0" smtClean="0"/>
              <a:t>what</a:t>
            </a:r>
            <a:r>
              <a:rPr lang="en-NZ" dirty="0" smtClean="0"/>
              <a:t>, </a:t>
            </a:r>
            <a:r>
              <a:rPr lang="en-NZ" b="1" dirty="0" smtClean="0"/>
              <a:t>when</a:t>
            </a:r>
            <a:r>
              <a:rPr lang="en-NZ" dirty="0" smtClean="0"/>
              <a:t>, </a:t>
            </a:r>
            <a:r>
              <a:rPr lang="en-NZ" b="1" dirty="0" smtClean="0"/>
              <a:t>where</a:t>
            </a:r>
            <a:r>
              <a:rPr lang="en-NZ" dirty="0" smtClean="0"/>
              <a:t>, and </a:t>
            </a:r>
            <a:r>
              <a:rPr lang="en-NZ" b="1" dirty="0" smtClean="0"/>
              <a:t>why</a:t>
            </a:r>
            <a:r>
              <a:rPr lang="en-NZ" dirty="0" smtClean="0"/>
              <a:t>’.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NZ" dirty="0" smtClean="0"/>
              <a:t>Today we will answer the following: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Who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What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When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Where is ControlsFX?</a:t>
            </a:r>
          </a:p>
          <a:p>
            <a:pPr marL="525780" lvl="2" indent="-342900">
              <a:buFont typeface="Arial" pitchFamily="34" charset="0"/>
              <a:buChar char="•"/>
            </a:pPr>
            <a:r>
              <a:rPr lang="en-NZ" dirty="0" smtClean="0"/>
              <a:t>Why is ControlsFX?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0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B03B-F8B9-4287-B978-84BEF0EF5F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70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5" y="1370034"/>
            <a:ext cx="1492499" cy="33633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4"/>
            <a:ext cx="5241476" cy="33633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5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9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2"/>
            <a:ext cx="3566160" cy="26967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9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4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4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3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9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7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9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EABDBAE-4100-433A-BDBA-4F42A7306345}" type="datetimeFigureOut">
              <a:rPr lang="en-NZ" smtClean="0"/>
              <a:t>9/30/14</a:t>
            </a:fld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20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440205B-320E-4F03-AB5D-A79414249F80}" type="slidenum">
              <a:rPr lang="en-NZ" smtClean="0"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392" y="1887469"/>
            <a:ext cx="7546032" cy="18724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/>
              <a:t>In control with </a:t>
            </a:r>
            <a:r>
              <a:rPr lang="en-NZ" b="1" dirty="0" err="1" smtClean="0"/>
              <a:t>ControlsFX</a:t>
            </a:r>
            <a:endParaRPr lang="en-NZ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Eugene </a:t>
            </a:r>
            <a:r>
              <a:rPr lang="en-NZ" dirty="0" err="1" smtClean="0"/>
              <a:t>Ryzhikov</a:t>
            </a:r>
            <a:r>
              <a:rPr lang="en-NZ" dirty="0" smtClean="0"/>
              <a:t>			                                 Jonathan Giles</a:t>
            </a:r>
          </a:p>
          <a:p>
            <a:r>
              <a:rPr lang="en-NZ" dirty="0" smtClean="0"/>
              <a:t>eryzhikov@gmail.com                                      jonathan@jonathangiles.net</a:t>
            </a:r>
          </a:p>
          <a:p>
            <a:r>
              <a:rPr lang="en-NZ" dirty="0" smtClean="0"/>
              <a:t>@</a:t>
            </a:r>
            <a:r>
              <a:rPr lang="en-NZ" dirty="0" err="1" smtClean="0"/>
              <a:t>eryzhikov</a:t>
            </a:r>
            <a:r>
              <a:rPr lang="en-NZ" dirty="0" smtClean="0"/>
              <a:t>                                                                        @</a:t>
            </a:r>
            <a:r>
              <a:rPr lang="en-NZ" dirty="0" err="1" smtClean="0"/>
              <a:t>JonathanGiles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-12974"/>
            <a:ext cx="5165653" cy="302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2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880" y="1419623"/>
            <a:ext cx="5400600" cy="2834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l"/>
            <a:r>
              <a:rPr lang="en-NZ" dirty="0" smtClean="0"/>
              <a:t>More importantly, </a:t>
            </a:r>
            <a:r>
              <a:rPr lang="en-NZ" dirty="0"/>
              <a:t>i</a:t>
            </a:r>
            <a:r>
              <a:rPr lang="en-NZ" dirty="0" smtClean="0"/>
              <a:t>t can be you!</a:t>
            </a:r>
          </a:p>
          <a:p>
            <a:r>
              <a:rPr lang="en-NZ" dirty="0" smtClean="0"/>
              <a:t>ControlsFX welcomes contributions</a:t>
            </a:r>
          </a:p>
          <a:p>
            <a:pPr lvl="1"/>
            <a:r>
              <a:rPr lang="en-NZ" dirty="0" smtClean="0"/>
              <a:t>Bug fixes,</a:t>
            </a:r>
          </a:p>
          <a:p>
            <a:pPr lvl="1"/>
            <a:r>
              <a:rPr lang="en-NZ" dirty="0" smtClean="0"/>
              <a:t>Translations,</a:t>
            </a:r>
          </a:p>
          <a:p>
            <a:pPr lvl="1"/>
            <a:r>
              <a:rPr lang="en-NZ" dirty="0" smtClean="0"/>
              <a:t>New </a:t>
            </a:r>
            <a:r>
              <a:rPr lang="en-NZ" dirty="0"/>
              <a:t>f</a:t>
            </a:r>
            <a:r>
              <a:rPr lang="en-NZ" dirty="0" smtClean="0"/>
              <a:t>eatures,</a:t>
            </a:r>
          </a:p>
          <a:p>
            <a:pPr lvl="1"/>
            <a:r>
              <a:rPr lang="en-NZ" dirty="0" smtClean="0"/>
              <a:t>New controls</a:t>
            </a:r>
          </a:p>
          <a:p>
            <a:r>
              <a:rPr lang="en-NZ" dirty="0" smtClean="0"/>
              <a:t>We review all code that comes in, so you can learn a lot!</a:t>
            </a:r>
          </a:p>
          <a:p>
            <a:r>
              <a:rPr lang="en-NZ" dirty="0" smtClean="0"/>
              <a:t>We are not a dumping ground for half-implemented ideas though!</a:t>
            </a:r>
          </a:p>
          <a:p>
            <a:pPr lvl="2"/>
            <a:endParaRPr lang="en-NZ" dirty="0" smtClean="0"/>
          </a:p>
          <a:p>
            <a:pPr lvl="2"/>
            <a:endParaRPr lang="en-NZ" dirty="0" smtClean="0"/>
          </a:p>
          <a:p>
            <a:pPr algn="l"/>
            <a:endParaRPr lang="en-NZ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9552" y="310148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is ControlsFX?</a:t>
            </a:r>
            <a:endParaRPr lang="en-NZ" b="1" dirty="0"/>
          </a:p>
        </p:txBody>
      </p:sp>
      <p:pic>
        <p:nvPicPr>
          <p:cNvPr id="34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3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3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8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levelonetraining.com/wp-content/uploads/2014/02/Silhouette-question-ma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854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http://t1.gstatic.com/images?q=tbn:ANd9GcSQUmICDdNbzdyJ-ExxFE0fmjBlj41LR1YNT6Wv6noQBoMU_5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1491195" cy="2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http://1.bp.blogspot.com/-CcOIFP7Wyhs/Ub3XTXRPd_I/AAAAAAAAAUw/Q90DaR_motA/s1600/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54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://www.clipartbest.com/cliparts/9iR/p8A/9iRp8AE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2843808" cy="22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8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images.digitalspy.co.uk/10/06/550w_soaps_silhouet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2581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6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8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90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1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2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3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70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92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3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95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96000"/>
                            </p:stCondLst>
                            <p:childTnLst>
                              <p:par>
                                <p:cTn id="26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9900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28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2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0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0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357506"/>
            <a:ext cx="7315200" cy="8655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What is ControlsFX?</a:t>
            </a:r>
            <a:br>
              <a:rPr lang="en-NZ" b="1" dirty="0" smtClean="0"/>
            </a:br>
            <a:r>
              <a:rPr lang="en-NZ" dirty="0"/>
              <a:t> - Releases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915566"/>
            <a:ext cx="1944216" cy="1328023"/>
          </a:xfrm>
          <a:prstGeom prst="roundRect">
            <a:avLst/>
          </a:prstGeom>
          <a:solidFill>
            <a:schemeClr val="tx2">
              <a:alpha val="79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u="sng" dirty="0" smtClean="0">
                <a:solidFill>
                  <a:schemeClr val="bg1"/>
                </a:solidFill>
              </a:rPr>
              <a:t>Fun game #2:</a:t>
            </a:r>
          </a:p>
          <a:p>
            <a:pPr algn="ctr"/>
            <a:r>
              <a:rPr lang="en-NZ" dirty="0" smtClean="0">
                <a:solidFill>
                  <a:schemeClr val="bg1"/>
                </a:solidFill>
              </a:rPr>
              <a:t>Guess when Jonathan’s son was born!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7020272" y="2031690"/>
            <a:ext cx="792088" cy="27003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93184"/>
              </p:ext>
            </p:extLst>
          </p:nvPr>
        </p:nvGraphicFramePr>
        <p:xfrm>
          <a:off x="827584" y="1383618"/>
          <a:ext cx="6120680" cy="356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182"/>
                <a:gridCol w="1647249"/>
                <a:gridCol w="1647249"/>
              </a:tblGrid>
              <a:tr h="50292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Version</a:t>
                      </a:r>
                      <a:endParaRPr lang="en-NZ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Release Date</a:t>
                      </a:r>
                      <a:endParaRPr lang="en-NZ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Release Gap</a:t>
                      </a:r>
                      <a:endParaRPr lang="en-NZ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ControlsFX 8.0.0 Developer Preview 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May 7,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-</a:t>
                      </a:r>
                      <a:endParaRPr lang="en-NZ" sz="9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8.0.0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June 3,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~</a:t>
                      </a:r>
                      <a:r>
                        <a:rPr lang="en-NZ" sz="900" baseline="0" dirty="0" smtClean="0"/>
                        <a:t> One month</a:t>
                      </a:r>
                      <a:endParaRPr lang="en-NZ" sz="9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8.0.1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July 7,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~</a:t>
                      </a:r>
                      <a:r>
                        <a:rPr lang="en-NZ" sz="900" baseline="0" dirty="0" smtClean="0"/>
                        <a:t> One month</a:t>
                      </a:r>
                      <a:endParaRPr lang="en-NZ" sz="900" dirty="0" smtClean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8.0.2 Developer Preview 1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August 11,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~</a:t>
                      </a:r>
                      <a:r>
                        <a:rPr lang="en-NZ" sz="900" baseline="0" dirty="0" smtClean="0"/>
                        <a:t> One month</a:t>
                      </a:r>
                      <a:endParaRPr lang="en-NZ" sz="900" dirty="0" smtClean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ControlsFX 8.0.2 Developer Preview 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September 11,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~</a:t>
                      </a:r>
                      <a:r>
                        <a:rPr lang="en-NZ" sz="900" baseline="0" dirty="0" smtClean="0"/>
                        <a:t> One month</a:t>
                      </a:r>
                      <a:endParaRPr lang="en-NZ" sz="900" dirty="0" smtClean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</a:t>
                      </a:r>
                      <a:r>
                        <a:rPr lang="en-NZ" sz="900" baseline="0" dirty="0" smtClean="0"/>
                        <a:t> 8.0.2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October 11,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~</a:t>
                      </a:r>
                      <a:r>
                        <a:rPr lang="en-NZ" sz="900" baseline="0" dirty="0" smtClean="0"/>
                        <a:t> One month</a:t>
                      </a:r>
                      <a:endParaRPr lang="en-NZ" sz="900" dirty="0" smtClean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December 4,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~</a:t>
                      </a:r>
                      <a:r>
                        <a:rPr lang="en-NZ" sz="900" baseline="0" dirty="0" smtClean="0"/>
                        <a:t> Two months</a:t>
                      </a:r>
                      <a:endParaRPr lang="en-NZ" sz="900" dirty="0" smtClean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8.0.4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December 28,</a:t>
                      </a:r>
                      <a:r>
                        <a:rPr lang="en-NZ" sz="900" baseline="0" dirty="0" smtClean="0"/>
                        <a:t>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~</a:t>
                      </a:r>
                      <a:r>
                        <a:rPr lang="en-NZ" sz="900" baseline="0" dirty="0" smtClean="0"/>
                        <a:t> One month</a:t>
                      </a:r>
                      <a:endParaRPr lang="en-NZ" sz="900" dirty="0" smtClean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8.0.5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March</a:t>
                      </a:r>
                      <a:r>
                        <a:rPr lang="en-NZ" sz="900" baseline="0" dirty="0" smtClean="0"/>
                        <a:t> 4, 2014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~ Two months</a:t>
                      </a:r>
                      <a:endParaRPr lang="en-NZ" sz="9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8.0.6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May 29, 2014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~ Two months</a:t>
                      </a:r>
                      <a:endParaRPr lang="en-NZ" sz="9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8.20.7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September</a:t>
                      </a:r>
                      <a:r>
                        <a:rPr lang="en-NZ" sz="900" baseline="0" dirty="0" smtClean="0"/>
                        <a:t> 30, 2014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~ Four months</a:t>
                      </a:r>
                      <a:endParaRPr lang="en-NZ" sz="9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6960443" y="3704828"/>
            <a:ext cx="792088" cy="27003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extBox 1"/>
          <p:cNvSpPr txBox="1"/>
          <p:nvPr/>
        </p:nvSpPr>
        <p:spPr>
          <a:xfrm>
            <a:off x="7778824" y="3507854"/>
            <a:ext cx="128753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Christmas </a:t>
            </a:r>
          </a:p>
          <a:p>
            <a:pPr algn="ctr"/>
            <a:r>
              <a:rPr lang="en-NZ" dirty="0" smtClean="0"/>
              <a:t>Day!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6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0.04742 L -3.61111E-6 0.5098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10" grpId="1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411512"/>
            <a:ext cx="7315200" cy="8655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What is ControlsFX?</a:t>
            </a:r>
            <a:br>
              <a:rPr lang="en-NZ" b="1" dirty="0" smtClean="0"/>
            </a:br>
            <a:r>
              <a:rPr lang="en-NZ" dirty="0"/>
              <a:t> - </a:t>
            </a:r>
            <a:r>
              <a:rPr lang="en-NZ" dirty="0" smtClean="0"/>
              <a:t>Downloads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32965"/>
              </p:ext>
            </p:extLst>
          </p:nvPr>
        </p:nvGraphicFramePr>
        <p:xfrm>
          <a:off x="827584" y="1347614"/>
          <a:ext cx="6120680" cy="356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182"/>
                <a:gridCol w="1647249"/>
                <a:gridCol w="1647249"/>
              </a:tblGrid>
              <a:tr h="502920"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Version</a:t>
                      </a:r>
                      <a:endParaRPr lang="en-NZ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Release Date</a:t>
                      </a:r>
                      <a:endParaRPr lang="en-NZ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Downloads</a:t>
                      </a:r>
                      <a:endParaRPr lang="en-NZ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ControlsFX 8.0.0 Developer Preview 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May 7,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8.0.0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June 3,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627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8.0.1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July 7,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536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8.0.2 Developer Preview 1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August 11,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ControlsFX 8.0.2 Developer Preview 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September 11,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</a:t>
                      </a:r>
                      <a:r>
                        <a:rPr lang="en-NZ" sz="900" baseline="0" dirty="0" smtClean="0"/>
                        <a:t> 8.0.2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October 11,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881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December 4,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614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8.0.4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December 28,</a:t>
                      </a:r>
                      <a:r>
                        <a:rPr lang="en-NZ" sz="900" baseline="0" dirty="0" smtClean="0"/>
                        <a:t> 2013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1382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8.0.5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March</a:t>
                      </a:r>
                      <a:r>
                        <a:rPr lang="en-NZ" sz="900" baseline="0" dirty="0" smtClean="0"/>
                        <a:t> 4, 2014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3974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8.0.6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May 29, 2014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8324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ControlsFX 8.20.7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September</a:t>
                      </a:r>
                      <a:r>
                        <a:rPr lang="en-NZ" sz="900" baseline="0" dirty="0" smtClean="0"/>
                        <a:t> 30, 2014</a:t>
                      </a:r>
                      <a:endParaRPr lang="en-NZ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915566"/>
            <a:ext cx="1944216" cy="1328023"/>
          </a:xfrm>
          <a:prstGeom prst="roundRect">
            <a:avLst/>
          </a:prstGeom>
          <a:solidFill>
            <a:schemeClr val="tx2">
              <a:alpha val="79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u="sng" dirty="0" smtClean="0">
                <a:solidFill>
                  <a:schemeClr val="bg1"/>
                </a:solidFill>
              </a:rPr>
              <a:t>Fun game #3:</a:t>
            </a:r>
          </a:p>
          <a:p>
            <a:pPr algn="ctr"/>
            <a:r>
              <a:rPr lang="en-NZ" dirty="0" smtClean="0">
                <a:solidFill>
                  <a:schemeClr val="bg1"/>
                </a:solidFill>
              </a:rPr>
              <a:t>Guess when </a:t>
            </a:r>
            <a:r>
              <a:rPr lang="en-NZ" dirty="0" err="1" smtClean="0">
                <a:solidFill>
                  <a:schemeClr val="bg1"/>
                </a:solidFill>
              </a:rPr>
              <a:t>JavaFX</a:t>
            </a:r>
            <a:r>
              <a:rPr lang="en-NZ" dirty="0" smtClean="0">
                <a:solidFill>
                  <a:schemeClr val="bg1"/>
                </a:solidFill>
              </a:rPr>
              <a:t> 8.0 was released!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6982172" y="2085696"/>
            <a:ext cx="792088" cy="27003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ight Arrow 6"/>
          <p:cNvSpPr/>
          <p:nvPr/>
        </p:nvSpPr>
        <p:spPr>
          <a:xfrm rot="10800000">
            <a:off x="6986364" y="4073252"/>
            <a:ext cx="792088" cy="27003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7884368" y="4011910"/>
            <a:ext cx="114646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March 14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21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3457E-7 L 2.5E-6 0.4882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411512"/>
            <a:ext cx="7315200" cy="8655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What is ControlsFX?</a:t>
            </a:r>
            <a:br>
              <a:rPr lang="en-NZ" b="1" dirty="0" smtClean="0"/>
            </a:br>
            <a:r>
              <a:rPr lang="en-NZ" dirty="0"/>
              <a:t> - </a:t>
            </a:r>
            <a:r>
              <a:rPr lang="en-NZ" dirty="0" smtClean="0"/>
              <a:t>Downloads</a:t>
            </a:r>
            <a:endParaRPr lang="en-NZ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30000182"/>
              </p:ext>
            </p:extLst>
          </p:nvPr>
        </p:nvGraphicFramePr>
        <p:xfrm>
          <a:off x="1259632" y="1599642"/>
          <a:ext cx="684076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4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Why does ControlsFX exist?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560840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NZ" dirty="0" smtClean="0"/>
              <a:t>Official </a:t>
            </a:r>
            <a:r>
              <a:rPr lang="en-NZ" dirty="0" err="1" smtClean="0"/>
              <a:t>JavaFX</a:t>
            </a:r>
            <a:r>
              <a:rPr lang="en-NZ" dirty="0" smtClean="0"/>
              <a:t> </a:t>
            </a:r>
            <a:r>
              <a:rPr lang="en-NZ" dirty="0"/>
              <a:t>UI controls are developed slowly and their APIs are </a:t>
            </a:r>
            <a:r>
              <a:rPr lang="en-NZ" dirty="0" smtClean="0"/>
              <a:t>fixed once released.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NZ" dirty="0" smtClean="0"/>
              <a:t>Jonathan should know – He the tech lead of </a:t>
            </a:r>
            <a:r>
              <a:rPr lang="en-NZ" dirty="0" err="1" smtClean="0"/>
              <a:t>JavaFX</a:t>
            </a:r>
            <a:r>
              <a:rPr lang="en-NZ" dirty="0" smtClean="0"/>
              <a:t> UI Controls at Oracle</a:t>
            </a:r>
          </a:p>
          <a:p>
            <a:pPr marL="617220" lvl="1" indent="-342900">
              <a:buFont typeface="Arial" pitchFamily="34" charset="0"/>
              <a:buChar char="•"/>
            </a:pPr>
            <a:endParaRPr lang="en-NZ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NZ" dirty="0" smtClean="0"/>
              <a:t>ControlsFX exists to fill the gaps in </a:t>
            </a:r>
            <a:r>
              <a:rPr lang="en-NZ" dirty="0" err="1" smtClean="0"/>
              <a:t>JavaFX</a:t>
            </a:r>
            <a:r>
              <a:rPr lang="en-NZ" dirty="0" smtClean="0"/>
              <a:t> UI Controls: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NZ" dirty="0" smtClean="0"/>
              <a:t>API is much less rigid in ControlsFX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NZ" u="sng" dirty="0" smtClean="0"/>
              <a:t>But:</a:t>
            </a:r>
            <a:r>
              <a:rPr lang="en-NZ" dirty="0" smtClean="0"/>
              <a:t> API quality is required to be exceptionally high to release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NZ" dirty="0" smtClean="0"/>
              <a:t>We follow the same API patterns as in </a:t>
            </a:r>
            <a:r>
              <a:rPr lang="en-NZ" dirty="0" err="1" smtClean="0"/>
              <a:t>JavaFX</a:t>
            </a:r>
            <a:r>
              <a:rPr lang="en-NZ" dirty="0" smtClean="0"/>
              <a:t> for consistency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22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uses </a:t>
            </a:r>
            <a:r>
              <a:rPr lang="en-NZ" b="1" dirty="0" err="1" smtClean="0"/>
              <a:t>ControlsFX</a:t>
            </a:r>
            <a:r>
              <a:rPr lang="en-NZ" b="1" dirty="0" smtClean="0"/>
              <a:t>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94550"/>
            <a:ext cx="4896544" cy="35534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NASA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Magnetospheric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Multiscale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en-US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NZ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Mission Support Software </a:t>
            </a:r>
            <a:br>
              <a:rPr lang="en-NZ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NZ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85750" indent="-285750"/>
            <a:r>
              <a:rPr lang="en-NZ" sz="1600" dirty="0" smtClean="0"/>
              <a:t>Mission info </a:t>
            </a:r>
            <a:r>
              <a:rPr lang="en-NZ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mms.gsfc.nava.gov</a:t>
            </a:r>
          </a:p>
          <a:p>
            <a:pPr marL="285750" indent="-285750"/>
            <a:r>
              <a:rPr lang="en-NZ" sz="1600" dirty="0" smtClean="0"/>
              <a:t>Developed </a:t>
            </a:r>
            <a:r>
              <a:rPr lang="en-NZ" sz="1600" dirty="0"/>
              <a:t>at </a:t>
            </a:r>
            <a:r>
              <a:rPr lang="en-US" sz="1600" dirty="0"/>
              <a:t> the Goddard Space Flight Center</a:t>
            </a:r>
            <a:r>
              <a:rPr lang="en-NZ" sz="1600" dirty="0"/>
              <a:t> by </a:t>
            </a:r>
            <a:r>
              <a:rPr lang="en-NZ" sz="1600" dirty="0" err="1" smtClean="0"/>
              <a:t>ai</a:t>
            </a:r>
            <a:r>
              <a:rPr lang="en-NZ" sz="1600" dirty="0" smtClean="0"/>
              <a:t>-solutions, NASA partner</a:t>
            </a:r>
          </a:p>
          <a:p>
            <a:pPr marL="285750" indent="-285750"/>
            <a:r>
              <a:rPr lang="en-NZ" sz="1600" dirty="0" smtClean="0"/>
              <a:t>Sean Phillips, lead developer, and his team will be discussing and demonstrating some of the software developed for NASA at their session  (CON1994)</a:t>
            </a:r>
          </a:p>
          <a:p>
            <a:pPr marL="285750" indent="-285750"/>
            <a:endParaRPr lang="en-NZ" sz="1600" dirty="0"/>
          </a:p>
          <a:p>
            <a:pPr marL="285750" indent="-285750"/>
            <a:endParaRPr lang="en-NZ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85750" indent="-285750"/>
            <a:endParaRPr lang="en-NZ" sz="1600" dirty="0" smtClean="0"/>
          </a:p>
          <a:p>
            <a:pPr marL="285750" indent="-285750"/>
            <a:endParaRPr lang="en-NZ" sz="1600" dirty="0"/>
          </a:p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pic>
        <p:nvPicPr>
          <p:cNvPr id="5" name="Picture 2" descr="http://38.media.tumblr.com/8295f08c39a6fa4971ded830ac726a56/tumblr_n2fty4eSq81swtz6mo1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5606"/>
            <a:ext cx="5084122" cy="2232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uses </a:t>
            </a:r>
            <a:r>
              <a:rPr lang="en-NZ" b="1" dirty="0" err="1" smtClean="0"/>
              <a:t>ControlsFX</a:t>
            </a:r>
            <a:r>
              <a:rPr lang="en-NZ" b="1" dirty="0" smtClean="0"/>
              <a:t>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94550"/>
            <a:ext cx="5544616" cy="35534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NZ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PIP</a:t>
            </a:r>
            <a:r>
              <a:rPr lang="en-NZ" dirty="0" smtClean="0"/>
              <a:t> – </a:t>
            </a:r>
            <a:r>
              <a:rPr lang="en-NZ" sz="1600" dirty="0" smtClean="0"/>
              <a:t>open source medical image analysis</a:t>
            </a:r>
            <a:br>
              <a:rPr lang="en-NZ" sz="1600" dirty="0" smtClean="0"/>
            </a:br>
            <a:r>
              <a:rPr lang="en-NZ" sz="1600" dirty="0" smtClean="0"/>
              <a:t>tool for </a:t>
            </a:r>
            <a:r>
              <a:rPr lang="en-NZ" sz="1600" dirty="0" err="1" smtClean="0"/>
              <a:t>for</a:t>
            </a:r>
            <a:r>
              <a:rPr lang="en-NZ" sz="1600" dirty="0" smtClean="0"/>
              <a:t> use with cancer research projects at</a:t>
            </a:r>
            <a:br>
              <a:rPr lang="en-NZ" sz="1600" dirty="0" smtClean="0"/>
            </a:b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Department of Pathology and Laboratory Medicine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of Johns </a:t>
            </a:r>
            <a:r>
              <a:rPr lang="en-US" sz="1600" dirty="0"/>
              <a:t>Hopkins </a:t>
            </a:r>
            <a:r>
              <a:rPr lang="en-US" sz="1600" dirty="0" smtClean="0"/>
              <a:t>Hospital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Alt.Text</a:t>
            </a:r>
            <a:r>
              <a:rPr lang="en-NZ" sz="1600" dirty="0"/>
              <a:t> – tool for exploring alternatives in text documents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ESPLab</a:t>
            </a:r>
            <a:r>
              <a:rPr lang="fr-FR" dirty="0" smtClean="0"/>
              <a:t> </a:t>
            </a:r>
            <a:r>
              <a:rPr lang="fr-FR" dirty="0"/>
              <a:t>- </a:t>
            </a:r>
            <a:r>
              <a:rPr lang="fr-FR" sz="1400" dirty="0" err="1"/>
              <a:t>JavaFX</a:t>
            </a:r>
            <a:r>
              <a:rPr lang="fr-FR" sz="1400" dirty="0"/>
              <a:t> 8 GUI for ESP </a:t>
            </a:r>
            <a:r>
              <a:rPr lang="fr-FR" sz="1400" dirty="0" err="1" smtClean="0"/>
              <a:t>devices</a:t>
            </a:r>
            <a:endParaRPr lang="fr-FR" sz="1400" dirty="0" smtClean="0"/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342900" indent="-342900">
              <a:buFont typeface="Arial" pitchFamily="34" charset="0"/>
              <a:buChar char="•"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fr-FR" dirty="0" smtClean="0"/>
          </a:p>
          <a:p>
            <a:pPr marL="0" indent="0">
              <a:buNone/>
            </a:pPr>
            <a:r>
              <a:rPr lang="fr-FR" sz="1600" dirty="0" err="1" smtClean="0"/>
              <a:t>We</a:t>
            </a:r>
            <a:r>
              <a:rPr lang="fr-FR" sz="1600" dirty="0" smtClean="0"/>
              <a:t> suspect </a:t>
            </a:r>
            <a:r>
              <a:rPr lang="fr-FR" sz="1600" dirty="0" err="1" smtClean="0"/>
              <a:t>there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a lot more …</a:t>
            </a:r>
            <a:endParaRPr lang="en-NZ" sz="1600" dirty="0"/>
          </a:p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987573"/>
            <a:ext cx="3696083" cy="2320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290" y="1929501"/>
            <a:ext cx="3489331" cy="2483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706411"/>
            <a:ext cx="2853597" cy="2042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716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813890"/>
            <a:ext cx="7315200" cy="919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NZ" b="1" dirty="0" smtClean="0"/>
              <a:t>ControlsFX Features</a:t>
            </a:r>
            <a:endParaRPr lang="en-N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933"/>
            <a:ext cx="2220778" cy="34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6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1350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Dialog API</a:t>
            </a:r>
            <a:br>
              <a:rPr lang="en-NZ" b="1" dirty="0" smtClean="0"/>
            </a:br>
            <a:r>
              <a:rPr lang="en-NZ" sz="2800" dirty="0" smtClean="0"/>
              <a:t>  The beginning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273828"/>
            <a:ext cx="8712968" cy="1782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Featured since the first ControlsFX release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Enjoys wide popularity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Quickly became the de-facto Dialog API for </a:t>
            </a:r>
            <a:r>
              <a:rPr lang="en-NZ" dirty="0" err="1" smtClean="0"/>
              <a:t>JavaFX</a:t>
            </a:r>
            <a:r>
              <a:rPr lang="en-NZ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B</a:t>
            </a:r>
            <a:r>
              <a:rPr lang="en-NZ" dirty="0" smtClean="0"/>
              <a:t>ecame a “victim of its own success”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Accepted and promoted to be a part of </a:t>
            </a:r>
            <a:r>
              <a:rPr lang="en-NZ" dirty="0" err="1" smtClean="0"/>
              <a:t>JavaFX</a:t>
            </a:r>
            <a:r>
              <a:rPr lang="en-NZ" dirty="0" smtClean="0"/>
              <a:t>, starting with </a:t>
            </a:r>
            <a:r>
              <a:rPr lang="en-NZ" dirty="0" err="1" smtClean="0"/>
              <a:t>JavaFX</a:t>
            </a:r>
            <a:r>
              <a:rPr lang="en-NZ" dirty="0" smtClean="0"/>
              <a:t> 8u40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145" y="951570"/>
            <a:ext cx="2854089" cy="214990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178457"/>
            <a:ext cx="2728722" cy="89185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694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1350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Dialog API</a:t>
            </a:r>
            <a:br>
              <a:rPr lang="en-NZ" b="1" dirty="0" smtClean="0"/>
            </a:br>
            <a:r>
              <a:rPr lang="en-NZ" sz="2800" dirty="0" smtClean="0"/>
              <a:t>  Current status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27536"/>
            <a:ext cx="2269617" cy="199796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324354" lon="18945010" rev="210643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76" y="1625042"/>
            <a:ext cx="1656207" cy="98145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HeroicExtremeRightFacing">
              <a:rot lat="487348" lon="19532352" rev="174513"/>
            </a:camera>
            <a:lightRig rig="threePt" dir="t"/>
          </a:scene3d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2950816"/>
            <a:ext cx="8784976" cy="2105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Huge amount of API development in </a:t>
            </a:r>
            <a:r>
              <a:rPr lang="en-NZ" dirty="0" err="1" smtClean="0"/>
              <a:t>JavaFX</a:t>
            </a:r>
            <a:r>
              <a:rPr lang="en-NZ" dirty="0" smtClean="0"/>
              <a:t> 8u40.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Totally different API compared to ControlsFX (although implementation is the same).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Our plan for ControlsFX: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Fork the </a:t>
            </a:r>
            <a:r>
              <a:rPr lang="en-NZ" dirty="0" err="1" smtClean="0"/>
              <a:t>JavaFX</a:t>
            </a:r>
            <a:r>
              <a:rPr lang="en-NZ" dirty="0" smtClean="0"/>
              <a:t> 8u40 dialogs API and implementation – </a:t>
            </a:r>
            <a:r>
              <a:rPr lang="en-NZ" dirty="0" err="1" smtClean="0"/>
              <a:t>openjfx</a:t>
            </a:r>
            <a:r>
              <a:rPr lang="en-NZ" dirty="0" smtClean="0"/>
              <a:t>-dialogs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ControlsFX now has a temporary dependency on this fork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Users can choose to use the old, deprecated API or the new API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We have created additional dialogs based on the new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41523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57506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Session overview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NZ" dirty="0" smtClean="0"/>
              <a:t>ControlsFX overview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dirty="0" smtClean="0"/>
              <a:t>Introduction to ControlsFX features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dirty="0" smtClean="0"/>
              <a:t>Demonstration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dirty="0" smtClean="0"/>
              <a:t>How to get involved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/>
              <a:t>Future </a:t>
            </a:r>
            <a:r>
              <a:rPr lang="en-NZ" dirty="0" smtClean="0"/>
              <a:t>plans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dirty="0" smtClean="0"/>
              <a:t>Wrapping up / question time</a:t>
            </a:r>
          </a:p>
        </p:txBody>
      </p:sp>
    </p:spTree>
    <p:extLst>
      <p:ext uri="{BB962C8B-B14F-4D97-AF65-F5344CB8AC3E}">
        <p14:creationId xmlns:p14="http://schemas.microsoft.com/office/powerpoint/2010/main" val="14411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1350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Dialog API</a:t>
            </a:r>
            <a:br>
              <a:rPr lang="en-NZ" b="1" dirty="0" smtClean="0"/>
            </a:br>
            <a:r>
              <a:rPr lang="en-NZ" sz="2800" dirty="0" smtClean="0"/>
              <a:t>  </a:t>
            </a:r>
            <a:r>
              <a:rPr lang="en-NZ" sz="2800" dirty="0" err="1" smtClean="0"/>
              <a:t>openjfx</a:t>
            </a:r>
            <a:r>
              <a:rPr lang="en-NZ" sz="2800" dirty="0" smtClean="0"/>
              <a:t>-dialogs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27536"/>
            <a:ext cx="2269617" cy="199796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324354" lon="18945010" rev="210643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76" y="1625042"/>
            <a:ext cx="1656207" cy="98145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HeroicExtremeRightFacing">
              <a:rot lat="487348" lon="19532352" rev="174513"/>
            </a:camera>
            <a:lightRig rig="threePt" dir="t"/>
          </a:scene3d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2950816"/>
            <a:ext cx="8784976" cy="21052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/>
              <a:t>openjfx</a:t>
            </a:r>
            <a:r>
              <a:rPr lang="en-NZ" dirty="0" smtClean="0"/>
              <a:t>-dialogs is a fork of </a:t>
            </a:r>
            <a:r>
              <a:rPr lang="en-NZ" dirty="0" err="1" smtClean="0"/>
              <a:t>JavaFX</a:t>
            </a:r>
            <a:r>
              <a:rPr lang="en-NZ" dirty="0" smtClean="0"/>
              <a:t> 8u40 dialogs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Works fine in 8u20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Fork is manually updated when necessary from </a:t>
            </a:r>
            <a:r>
              <a:rPr lang="en-NZ" dirty="0" err="1" smtClean="0"/>
              <a:t>openjfx</a:t>
            </a: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Available online under </a:t>
            </a:r>
            <a:r>
              <a:rPr lang="en-NZ" dirty="0" err="1" smtClean="0"/>
              <a:t>OpenJDK</a:t>
            </a:r>
            <a:r>
              <a:rPr lang="en-NZ" dirty="0" smtClean="0"/>
              <a:t> license (GPL + </a:t>
            </a:r>
            <a:r>
              <a:rPr lang="en-NZ" dirty="0" err="1" smtClean="0"/>
              <a:t>Classpath</a:t>
            </a:r>
            <a:r>
              <a:rPr lang="en-NZ" dirty="0" smtClean="0"/>
              <a:t>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http://</a:t>
            </a:r>
            <a:r>
              <a:rPr lang="en-NZ" dirty="0"/>
              <a:t>bitbucket.org/controlsfx/openjfx-dialogs</a:t>
            </a: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7624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1350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Wizard API</a:t>
            </a:r>
            <a:br>
              <a:rPr lang="en-NZ" b="1" dirty="0" smtClean="0"/>
            </a:br>
            <a:r>
              <a:rPr lang="en-NZ" sz="2800" dirty="0" smtClean="0"/>
              <a:t>  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2283718"/>
            <a:ext cx="8784976" cy="2736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First iteration , based on </a:t>
            </a:r>
            <a:r>
              <a:rPr lang="en-NZ" dirty="0" err="1" smtClean="0"/>
              <a:t>openjfx</a:t>
            </a:r>
            <a:r>
              <a:rPr lang="en-NZ" dirty="0" smtClean="0"/>
              <a:t>-dialogs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WizardPane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NZ" dirty="0" smtClean="0"/>
              <a:t>based 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DialogPane</a:t>
            </a:r>
            <a:endParaRPr lang="en-NZ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Wizard.Flow</a:t>
            </a:r>
            <a:r>
              <a:rPr lang="en-NZ" dirty="0" smtClean="0"/>
              <a:t> interface defines the logic of page traversal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Wizard.LinearFlow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NZ" dirty="0" smtClean="0"/>
              <a:t>– simple linear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Custom flows can be easily defined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Wizard  handles page history automatically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627534"/>
            <a:ext cx="3384376" cy="199080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780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Property Sheet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489852"/>
            <a:ext cx="8496944" cy="1566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Support for JavaBeans properties, as well as custom property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Includes prebuilt editors as well as ability to register custom 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Property grouping by name or category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Property filtering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Can also be used to implement simple forms.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1026" name="Picture 2" descr="property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573528"/>
            <a:ext cx="2340619" cy="279674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 fov="2400000">
              <a:rot lat="303721" lon="19244407" rev="264136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Action API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1869672"/>
            <a:ext cx="8640960" cy="2268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/>
              <a:t>JavaFX</a:t>
            </a:r>
            <a:r>
              <a:rPr lang="en-NZ" dirty="0" smtClean="0"/>
              <a:t> is missing an Action API, so we implemented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Action is an </a:t>
            </a: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EventHandler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ActionEvent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NZ" dirty="0" smtClean="0"/>
              <a:t> implementing all common properties.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Can create UI controls such as buttons, menu items, </a:t>
            </a:r>
            <a:r>
              <a:rPr lang="en-NZ" dirty="0" err="1" smtClean="0"/>
              <a:t>etc</a:t>
            </a:r>
            <a:r>
              <a:rPr lang="en-NZ" dirty="0" smtClean="0"/>
              <a:t> from an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Can define an ‘action tree’ to effortlessly build </a:t>
            </a:r>
            <a:r>
              <a:rPr lang="en-NZ" dirty="0" err="1" smtClean="0"/>
              <a:t>ToolBar</a:t>
            </a:r>
            <a:r>
              <a:rPr lang="en-NZ" dirty="0" smtClean="0"/>
              <a:t>, </a:t>
            </a:r>
            <a:r>
              <a:rPr lang="en-NZ" dirty="0" err="1" smtClean="0"/>
              <a:t>MenuBar</a:t>
            </a:r>
            <a:r>
              <a:rPr lang="en-NZ" dirty="0" smtClean="0"/>
              <a:t> and </a:t>
            </a:r>
            <a:r>
              <a:rPr lang="en-NZ" dirty="0" err="1" smtClean="0"/>
              <a:t>ContextMenu</a:t>
            </a: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@</a:t>
            </a: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ActionProxy</a:t>
            </a:r>
            <a:r>
              <a:rPr lang="en-NZ" dirty="0" smtClean="0"/>
              <a:t> annotation. Methods annotated with </a:t>
            </a:r>
            <a:r>
              <a:rPr lang="en-NZ" dirty="0"/>
              <a:t>it become actions </a:t>
            </a:r>
            <a:r>
              <a:rPr lang="en-NZ" dirty="0" smtClean="0"/>
              <a:t>automatically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5743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Decoration / Validation API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651870"/>
            <a:ext cx="8640960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Can decorate nodes through CSS or graphic at predefined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Decoration is used as visual feedback mechanism for Validation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Validation API is designed to be lightweight but flexible</a:t>
            </a:r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050" name="Picture 2" descr="CSS decorations showing how validation fail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12" y="1231061"/>
            <a:ext cx="2254619" cy="1963013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phic decorations showing how validation fail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3598"/>
            <a:ext cx="2227937" cy="199047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Glyph Font API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759882"/>
            <a:ext cx="8640960" cy="1188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Inspired by Jens Deters’ excellent </a:t>
            </a:r>
            <a:r>
              <a:rPr lang="en-NZ" dirty="0" err="1" smtClean="0"/>
              <a:t>FontAwesomeFX</a:t>
            </a:r>
            <a:r>
              <a:rPr lang="en-NZ" dirty="0" smtClean="0"/>
              <a:t>  library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Supports any icon fonts,  </a:t>
            </a:r>
            <a:r>
              <a:rPr lang="en-NZ" dirty="0"/>
              <a:t>such as </a:t>
            </a:r>
            <a:r>
              <a:rPr lang="en-NZ" dirty="0" err="1"/>
              <a:t>FontAwesome</a:t>
            </a:r>
            <a:r>
              <a:rPr lang="en-NZ" dirty="0"/>
              <a:t>, </a:t>
            </a:r>
            <a:r>
              <a:rPr lang="en-NZ" dirty="0" err="1"/>
              <a:t>IcoMoon</a:t>
            </a:r>
            <a:r>
              <a:rPr lang="en-NZ" dirty="0"/>
              <a:t> </a:t>
            </a:r>
            <a:r>
              <a:rPr lang="en-NZ" dirty="0" err="1"/>
              <a:t>etc</a:t>
            </a: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Extended use of icon fonts in Action API:</a:t>
            </a:r>
            <a:br>
              <a:rPr lang="en-NZ" dirty="0" smtClean="0"/>
            </a:br>
            <a:r>
              <a:rPr lang="fr-FR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fr-FR" sz="1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ActionProxy</a:t>
            </a:r>
            <a:r>
              <a:rPr lang="fr-FR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sz="1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fr-FR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=”Action </a:t>
            </a:r>
            <a:r>
              <a:rPr lang="fr-FR" sz="1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fr-FR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image=”</a:t>
            </a:r>
            <a:r>
              <a:rPr lang="fr-FR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font&gt;</a:t>
            </a:r>
            <a:r>
              <a:rPr lang="fr-FR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FontAwesome|STAR</a:t>
            </a:r>
            <a:r>
              <a:rPr lang="fr-FR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  <a:r>
              <a:rPr lang="en-NZ" dirty="0" smtClean="0"/>
              <a:t> </a:t>
            </a:r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951572"/>
            <a:ext cx="2837418" cy="241092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518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smtClean="0"/>
              <a:t>Notification API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219822"/>
            <a:ext cx="8640960" cy="1674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/>
              <a:t>NotificationPane</a:t>
            </a:r>
            <a:r>
              <a:rPr lang="en-NZ" dirty="0"/>
              <a:t>:</a:t>
            </a:r>
            <a:r>
              <a:rPr lang="en-NZ" dirty="0" smtClean="0"/>
              <a:t> overlay pane, animates in and out, support for graphics, text, controls, has several visual styles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Notifications: Similar to </a:t>
            </a:r>
            <a:r>
              <a:rPr lang="en-US" dirty="0" err="1" smtClean="0"/>
              <a:t>NotificationPane</a:t>
            </a:r>
            <a:r>
              <a:rPr lang="en-US" dirty="0" smtClean="0"/>
              <a:t> but a separate window. Can appear in one of nine locations on the screen, support for stacking multiple notifications and showing complex screen graphs. Fades out after a set duration.</a:t>
            </a:r>
            <a:endParaRPr lang="en-NZ" dirty="0" smtClean="0"/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1026" name="Picture 2" descr="notication-pane-light-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7614"/>
            <a:ext cx="3071289" cy="125214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if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9662"/>
            <a:ext cx="2474750" cy="89776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702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b="1" dirty="0" err="1" smtClean="0"/>
              <a:t>SpreadsheetView</a:t>
            </a:r>
            <a:endParaRPr lang="en-NZ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597864"/>
            <a:ext cx="8640960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err="1" smtClean="0"/>
              <a:t>TableView</a:t>
            </a:r>
            <a:r>
              <a:rPr lang="en-NZ" dirty="0" smtClean="0"/>
              <a:t>-like control that supports: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Cell spanning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Fixed rows and columns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Cell editing</a:t>
            </a:r>
          </a:p>
          <a:p>
            <a:endParaRPr lang="en-NZ" dirty="0" smtClean="0"/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223288"/>
            <a:ext cx="3206401" cy="238963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328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err="1"/>
              <a:t>CheckComboBox</a:t>
            </a:r>
            <a:r>
              <a:rPr lang="en-NZ" sz="3200" b="1" dirty="0"/>
              <a:t> </a:t>
            </a:r>
            <a:r>
              <a:rPr lang="en-NZ" sz="3200" b="1" dirty="0" smtClean="0"/>
              <a:t/>
            </a:r>
            <a:br>
              <a:rPr lang="en-NZ" sz="3200" b="1" dirty="0" smtClean="0"/>
            </a:br>
            <a:r>
              <a:rPr lang="en-NZ" sz="3200" b="1" dirty="0" err="1" smtClean="0"/>
              <a:t>CheckListView</a:t>
            </a:r>
            <a:r>
              <a:rPr lang="en-NZ" sz="3200" b="1" dirty="0" smtClean="0"/>
              <a:t> </a:t>
            </a:r>
            <a:br>
              <a:rPr lang="en-NZ" sz="3200" b="1" dirty="0" smtClean="0"/>
            </a:br>
            <a:r>
              <a:rPr lang="en-NZ" sz="3200" b="1" dirty="0" err="1" smtClean="0"/>
              <a:t>CheckTreeView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597864"/>
            <a:ext cx="8640960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All three controls extend the standard </a:t>
            </a:r>
            <a:r>
              <a:rPr lang="en-NZ" dirty="0" err="1" smtClean="0"/>
              <a:t>JavaFX</a:t>
            </a:r>
            <a:r>
              <a:rPr lang="en-NZ" dirty="0" smtClean="0"/>
              <a:t> UI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Adds support for a ‘check model’, to allow developers to easily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Check specific indices / items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Retrieve checked indices / items</a:t>
            </a:r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1026" name="Picture 2" descr="CheckComboBox, CheckListView, and CheckTre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29441"/>
            <a:ext cx="3708696" cy="2237163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err="1" smtClean="0"/>
              <a:t>PopOver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4029912"/>
            <a:ext cx="8640960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Provides information in a visually pleasing way, without  interfering with user’s workflow.</a:t>
            </a:r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050" name="Picture 2" descr="A PopOver with cont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627535"/>
            <a:ext cx="3143345" cy="269595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NZ" b="1" dirty="0" smtClean="0"/>
              <a:t>ControlsFX Overview</a:t>
            </a:r>
            <a:endParaRPr lang="en-NZ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40" y="573531"/>
            <a:ext cx="4051072" cy="29364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1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err="1" smtClean="0"/>
              <a:t>TextField</a:t>
            </a:r>
            <a:r>
              <a:rPr lang="en-NZ" sz="3200" b="1" dirty="0" smtClean="0"/>
              <a:t> API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3759882"/>
            <a:ext cx="8640960" cy="1188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Autocomplete </a:t>
            </a:r>
            <a:r>
              <a:rPr lang="en-NZ" dirty="0" err="1"/>
              <a:t>TextField</a:t>
            </a: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Clearable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Decorated </a:t>
            </a:r>
            <a:r>
              <a:rPr lang="en-NZ" dirty="0"/>
              <a:t>Fields, where nodes can be placed within the text area</a:t>
            </a:r>
            <a:r>
              <a:rPr lang="en-NZ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Text does not go underneath the decoration!</a:t>
            </a:r>
            <a:endParaRPr lang="en-NZ" dirty="0"/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3074" name="Picture 2" descr="TextFields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7614"/>
            <a:ext cx="3163504" cy="1381699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utoComple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3678"/>
            <a:ext cx="3579614" cy="77353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smtClean="0"/>
              <a:t>Range Slider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3528" y="3381840"/>
            <a:ext cx="8640960" cy="1566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NZ" dirty="0" smtClean="0"/>
              <a:t>Standard </a:t>
            </a:r>
            <a:r>
              <a:rPr lang="en-NZ" dirty="0" err="1" smtClean="0"/>
              <a:t>JavaFX</a:t>
            </a:r>
            <a:r>
              <a:rPr lang="en-NZ" dirty="0" smtClean="0"/>
              <a:t> slider but with two </a:t>
            </a:r>
            <a:r>
              <a:rPr lang="en-NZ" dirty="0" err="1" smtClean="0"/>
              <a:t>draggable</a:t>
            </a:r>
            <a:r>
              <a:rPr lang="en-NZ" dirty="0" smtClean="0"/>
              <a:t> thumbs, instead of one.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/>
              <a:t>Thumbs represent low and high values.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/>
              <a:t>User can drag range bar to concurrently adjust both values</a:t>
            </a:r>
            <a:endParaRPr lang="en-NZ" dirty="0"/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5122" name="Picture 2" descr="RangeSl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9" y="1653649"/>
            <a:ext cx="4364488" cy="64617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16499"/>
            <a:ext cx="4015891" cy="1930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97312"/>
            <a:ext cx="3654834" cy="1762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3200" b="1" dirty="0" smtClean="0"/>
              <a:t>FX Sampler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3528" y="3381840"/>
            <a:ext cx="8640960" cy="1566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NZ" dirty="0" smtClean="0"/>
              <a:t>To demonstrate ControlsFX, we built FX Sampler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/>
              <a:t>Standalone application that detects samples at runtime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NZ" dirty="0" smtClean="0"/>
              <a:t>Can be used by anyone wanting to demonstrate their samples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NZ" dirty="0" smtClean="0"/>
              <a:t>E.g. JFXtras</a:t>
            </a:r>
            <a:r>
              <a:rPr lang="en-NZ" dirty="0"/>
              <a:t>,</a:t>
            </a:r>
            <a:r>
              <a:rPr lang="en-NZ" dirty="0" smtClean="0"/>
              <a:t> FlexGanttFX and FXForm2 use it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NZ" dirty="0" smtClean="0"/>
              <a:t>Overall 19 downloads of the last release</a:t>
            </a:r>
            <a:endParaRPr lang="en-NZ" dirty="0"/>
          </a:p>
          <a:p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pic>
        <p:nvPicPr>
          <p:cNvPr id="2050" name="Picture 2" descr="http://cache.fxexperience.com/wp-content/uploads/2013/12/fxsampl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74" y="1091910"/>
            <a:ext cx="3626626" cy="183987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57504"/>
            <a:ext cx="7315200" cy="918102"/>
          </a:xfrm>
        </p:spPr>
        <p:txBody>
          <a:bodyPr>
            <a:noAutofit/>
          </a:bodyPr>
          <a:lstStyle/>
          <a:p>
            <a:r>
              <a:rPr lang="en-NZ" sz="3200" b="1" dirty="0" smtClean="0"/>
              <a:t>Even more controls</a:t>
            </a:r>
            <a:endParaRPr lang="en-NZ" sz="3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1520" y="1437624"/>
            <a:ext cx="8712968" cy="33483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Border API</a:t>
            </a:r>
            <a:r>
              <a:rPr lang="en-NZ" dirty="0" smtClean="0"/>
              <a:t>: wraps nodes and panes with a border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BreadCrumbBar</a:t>
            </a:r>
            <a:r>
              <a:rPr lang="en-NZ" dirty="0" smtClean="0"/>
              <a:t>: Simple navigator for hierarchical page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GridView</a:t>
            </a:r>
            <a:r>
              <a:rPr lang="en-NZ" dirty="0" smtClean="0"/>
              <a:t>: fast, virtualized grid container. Great for showing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HiddenSidesPane</a:t>
            </a:r>
            <a:r>
              <a:rPr lang="en-NZ" dirty="0" smtClean="0"/>
              <a:t>: Pane with possible hidden side panes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HyperlinkLabel</a:t>
            </a:r>
            <a:r>
              <a:rPr lang="en-NZ" dirty="0" smtClean="0"/>
              <a:t>: Label with clickable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InfoOverlay</a:t>
            </a:r>
            <a:r>
              <a:rPr lang="en-NZ" dirty="0" smtClean="0"/>
              <a:t>: Designed to show text comment over a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MasterDetailPane</a:t>
            </a:r>
            <a:r>
              <a:rPr lang="en-NZ" dirty="0" smtClean="0"/>
              <a:t>: Details pane can be made invisible on demand.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PlusMinusSlider</a:t>
            </a:r>
            <a:r>
              <a:rPr lang="en-NZ" dirty="0" smtClean="0"/>
              <a:t>: Allows continuous scrolling through large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Rating</a:t>
            </a:r>
            <a:r>
              <a:rPr lang="en-NZ" dirty="0" smtClean="0"/>
              <a:t>: Shows star rating, including partial ratings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SegmentedButton</a:t>
            </a:r>
            <a:r>
              <a:rPr lang="en-NZ" dirty="0" smtClean="0"/>
              <a:t>: Visually groups toggle buttons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SnapshotView</a:t>
            </a:r>
            <a:r>
              <a:rPr lang="en-NZ" dirty="0" smtClean="0"/>
              <a:t>: Draw a bounding box on screen graph and get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0753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"/>
            <a:ext cx="6364929" cy="372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/>
              <a:t>Demonstration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16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NZ" b="1" dirty="0" smtClean="0"/>
              <a:t>Getting Involved</a:t>
            </a:r>
            <a:endParaRPr lang="en-N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361"/>
            <a:ext cx="5420672" cy="36853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011" y="1597317"/>
            <a:ext cx="905001" cy="990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6" y="3219824"/>
            <a:ext cx="924116" cy="924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505" y="315279"/>
            <a:ext cx="7315200" cy="9105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Getting Started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> </a:t>
            </a:r>
            <a:r>
              <a:rPr lang="en-NZ" dirty="0" smtClean="0"/>
              <a:t> - In Six Simple Steps!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5012" y="2167192"/>
            <a:ext cx="5961856" cy="23222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NZ" dirty="0"/>
              <a:t>T</a:t>
            </a:r>
            <a:r>
              <a:rPr lang="en-NZ" dirty="0" smtClean="0"/>
              <a:t>he following software is required:</a:t>
            </a:r>
          </a:p>
          <a:p>
            <a:pPr lvl="1"/>
            <a:r>
              <a:rPr lang="en-NZ" dirty="0" smtClean="0"/>
              <a:t>Mercurial</a:t>
            </a:r>
          </a:p>
          <a:p>
            <a:pPr lvl="1"/>
            <a:r>
              <a:rPr lang="en-NZ" dirty="0" err="1" smtClean="0"/>
              <a:t>Gradle</a:t>
            </a:r>
            <a:endParaRPr lang="en-NZ" dirty="0" smtClean="0"/>
          </a:p>
          <a:p>
            <a:pPr lvl="1"/>
            <a:r>
              <a:rPr lang="en-NZ" dirty="0" smtClean="0"/>
              <a:t>JDK 8u20</a:t>
            </a:r>
          </a:p>
          <a:p>
            <a:pPr lvl="1"/>
            <a:endParaRPr lang="en-NZ" dirty="0"/>
          </a:p>
          <a:p>
            <a:r>
              <a:rPr lang="en-NZ" dirty="0"/>
              <a:t>Y</a:t>
            </a:r>
            <a:r>
              <a:rPr lang="en-NZ" dirty="0" smtClean="0"/>
              <a:t>ou’ll need a Bitbucket account</a:t>
            </a:r>
          </a:p>
          <a:p>
            <a:pPr lvl="1"/>
            <a:r>
              <a:rPr lang="en-NZ" dirty="0" smtClean="0"/>
              <a:t>Accounts are free from 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http://bitbucket.org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978" y="2356643"/>
            <a:ext cx="929640" cy="1115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70" y="856569"/>
            <a:ext cx="856869" cy="921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10-Point Star 5"/>
          <p:cNvSpPr/>
          <p:nvPr/>
        </p:nvSpPr>
        <p:spPr>
          <a:xfrm>
            <a:off x="334710" y="2062541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0" name="10-Point Star 9"/>
          <p:cNvSpPr/>
          <p:nvPr/>
        </p:nvSpPr>
        <p:spPr>
          <a:xfrm>
            <a:off x="334710" y="3618426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2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077377"/>
            <a:ext cx="7906072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NZ" dirty="0" smtClean="0"/>
              <a:t>Fork the repo. </a:t>
            </a:r>
          </a:p>
          <a:p>
            <a:r>
              <a:rPr lang="en-NZ" dirty="0" smtClean="0"/>
              <a:t>Go here to create your own fork</a:t>
            </a:r>
          </a:p>
          <a:p>
            <a:pPr lvl="1"/>
            <a:r>
              <a:rPr lang="en-N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bitbucket.org/controlsfx/controlsfx/fork</a:t>
            </a:r>
          </a:p>
          <a:p>
            <a:pPr lvl="1"/>
            <a:endParaRPr lang="en-NZ" dirty="0"/>
          </a:p>
          <a:p>
            <a:r>
              <a:rPr lang="en-NZ" dirty="0" smtClean="0"/>
              <a:t>Clone your fork:</a:t>
            </a:r>
          </a:p>
          <a:p>
            <a:pPr lvl="1"/>
            <a:r>
              <a:rPr lang="en-NZ" dirty="0" smtClean="0"/>
              <a:t>hg </a:t>
            </a:r>
            <a:r>
              <a:rPr lang="en-NZ" dirty="0"/>
              <a:t>clone </a:t>
            </a:r>
            <a:r>
              <a:rPr lang="en-N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://&lt;username&gt;@bitbucket.org/</a:t>
            </a:r>
            <a:r>
              <a:rPr lang="en-N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&lt;username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&gt;/&lt;forkname&gt;</a:t>
            </a:r>
          </a:p>
          <a:p>
            <a:pPr lvl="1"/>
            <a:r>
              <a:rPr lang="en-NZ" dirty="0" smtClean="0"/>
              <a:t>e.g.</a:t>
            </a:r>
          </a:p>
          <a:p>
            <a:pPr lvl="2"/>
            <a:r>
              <a:rPr lang="en-NZ" dirty="0" smtClean="0"/>
              <a:t>hg clone 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https://eryzhikov@bitbucket.org/eryzhikov/controlsfx</a:t>
            </a:r>
            <a:endParaRPr lang="en-N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06505" y="315279"/>
            <a:ext cx="7315200" cy="9105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Getting Started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> </a:t>
            </a:r>
            <a:r>
              <a:rPr lang="en-NZ" dirty="0" smtClean="0"/>
              <a:t> - In Six Simple Steps!</a:t>
            </a:r>
            <a:endParaRPr lang="en-NZ" dirty="0"/>
          </a:p>
        </p:txBody>
      </p:sp>
      <p:sp>
        <p:nvSpPr>
          <p:cNvPr id="6" name="10-Point Star 5"/>
          <p:cNvSpPr/>
          <p:nvPr/>
        </p:nvSpPr>
        <p:spPr>
          <a:xfrm>
            <a:off x="654098" y="1995686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8" name="10-Point Star 7"/>
          <p:cNvSpPr/>
          <p:nvPr/>
        </p:nvSpPr>
        <p:spPr>
          <a:xfrm>
            <a:off x="654098" y="3291084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41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077377"/>
            <a:ext cx="7906072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/>
              <a:t>Build your clone. From clone root directory, run:</a:t>
            </a:r>
          </a:p>
          <a:p>
            <a:pPr lvl="1"/>
            <a:r>
              <a:rPr lang="en-NZ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g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radle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clean assemble</a:t>
            </a:r>
          </a:p>
          <a:p>
            <a:pPr lvl="1"/>
            <a:endParaRPr lang="en-NZ" dirty="0"/>
          </a:p>
          <a:p>
            <a:r>
              <a:rPr lang="en-NZ" dirty="0" smtClean="0"/>
              <a:t>Run your clone:</a:t>
            </a:r>
          </a:p>
          <a:p>
            <a:pPr lvl="1"/>
            <a:r>
              <a:rPr lang="en-NZ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g</a:t>
            </a:r>
            <a:r>
              <a:rPr lang="en-NZ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radle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run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06505" y="315279"/>
            <a:ext cx="7315200" cy="9105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Getting Started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> </a:t>
            </a:r>
            <a:r>
              <a:rPr lang="en-NZ" dirty="0" smtClean="0"/>
              <a:t> - In Six Simple Steps!</a:t>
            </a:r>
            <a:endParaRPr lang="en-NZ" dirty="0"/>
          </a:p>
        </p:txBody>
      </p:sp>
      <p:sp>
        <p:nvSpPr>
          <p:cNvPr id="4" name="10-Point Star 3"/>
          <p:cNvSpPr/>
          <p:nvPr/>
        </p:nvSpPr>
        <p:spPr>
          <a:xfrm>
            <a:off x="654098" y="2051078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7" name="10-Point Star 6"/>
          <p:cNvSpPr/>
          <p:nvPr/>
        </p:nvSpPr>
        <p:spPr>
          <a:xfrm>
            <a:off x="654098" y="3075806"/>
            <a:ext cx="520604" cy="525514"/>
          </a:xfrm>
          <a:prstGeom prst="star10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684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7574"/>
            <a:ext cx="5158931" cy="3774472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8" y="4785996"/>
            <a:ext cx="173637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ControlsFX.org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98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57505"/>
            <a:ext cx="7776864" cy="4784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Answering your </a:t>
            </a:r>
            <a:r>
              <a:rPr lang="en-NZ" b="1" dirty="0"/>
              <a:t>b</a:t>
            </a:r>
            <a:r>
              <a:rPr lang="en-NZ" b="1" dirty="0" smtClean="0"/>
              <a:t>urning questions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688" y="2355726"/>
            <a:ext cx="5226968" cy="10801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6600" dirty="0" smtClean="0"/>
              <a:t>ControlsFX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3219822"/>
            <a:ext cx="170591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/>
              <a:t>Who is </a:t>
            </a:r>
          </a:p>
          <a:p>
            <a:pPr algn="ctr"/>
            <a:r>
              <a:rPr lang="en-NZ" sz="2800" dirty="0"/>
              <a:t>involved?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1419622"/>
            <a:ext cx="1861407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800" dirty="0" smtClean="0"/>
              <a:t>What is it?</a:t>
            </a:r>
            <a:endParaRPr lang="en-NZ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3651870"/>
            <a:ext cx="188224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/>
              <a:t>Why does </a:t>
            </a:r>
          </a:p>
          <a:p>
            <a:pPr algn="ctr"/>
            <a:r>
              <a:rPr lang="en-NZ" sz="2800" dirty="0"/>
              <a:t>it exist?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349" y="1059582"/>
            <a:ext cx="250421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How do </a:t>
            </a:r>
          </a:p>
          <a:p>
            <a:pPr algn="ctr"/>
            <a:r>
              <a:rPr lang="en-NZ" sz="2800" dirty="0" smtClean="0"/>
              <a:t>I get involved?</a:t>
            </a:r>
            <a:endParaRPr lang="en-NZ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363838"/>
            <a:ext cx="2064989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Can it </a:t>
            </a:r>
          </a:p>
          <a:p>
            <a:pPr algn="ctr"/>
            <a:r>
              <a:rPr lang="en-NZ" sz="2800" dirty="0" smtClean="0"/>
              <a:t>benefit me?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8148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7574"/>
            <a:ext cx="5390007" cy="3738086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635899" y="4785996"/>
            <a:ext cx="212109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docs.controlsfx.org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69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785996"/>
            <a:ext cx="213391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code.controlsfx.org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7574"/>
            <a:ext cx="4905756" cy="3785616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785996"/>
            <a:ext cx="22878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issues.controlsfx.org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7574"/>
            <a:ext cx="5399532" cy="3749040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0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7574"/>
            <a:ext cx="5381054" cy="3733610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785996"/>
            <a:ext cx="23391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groups.controlsfx.org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084720"/>
            <a:ext cx="2731487" cy="953453"/>
          </a:xfrm>
          <a:prstGeom prst="roundRect">
            <a:avLst/>
          </a:prstGeom>
          <a:solidFill>
            <a:schemeClr val="tx2">
              <a:alpha val="7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NZ" sz="1600" dirty="0" smtClean="0">
              <a:solidFill>
                <a:schemeClr val="bg1"/>
              </a:solidFill>
            </a:endParaRPr>
          </a:p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Currently 182 members!</a:t>
            </a:r>
          </a:p>
          <a:p>
            <a:pPr algn="ctr"/>
            <a:endParaRPr lang="en-N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7574"/>
            <a:ext cx="5385530" cy="3729133"/>
          </a:xfrm>
          <a:prstGeom prst="rect">
            <a:avLst/>
          </a:prstGeom>
          <a:noFill/>
          <a:ln>
            <a:noFill/>
          </a:ln>
          <a:effectLst>
            <a:outerShdw blurRad="127000" dist="889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57506"/>
            <a:ext cx="7315200" cy="5324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Where is ControlsFX?</a:t>
            </a:r>
            <a:endParaRPr lang="en-NZ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635899" y="4785996"/>
            <a:ext cx="206979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dirty="0" smtClean="0"/>
              <a:t>i18n.controlsfx.org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23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27747"/>
            <a:ext cx="7315200" cy="1242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Z" sz="3600" b="1" dirty="0" smtClean="0"/>
              <a:t>Where is </a:t>
            </a:r>
            <a:r>
              <a:rPr lang="en-NZ" sz="3600" b="1" dirty="0" err="1" smtClean="0"/>
              <a:t>ControlsFX</a:t>
            </a:r>
            <a:r>
              <a:rPr lang="en-NZ" sz="3600" b="1" dirty="0" smtClean="0"/>
              <a:t>?</a:t>
            </a: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sz="3100" dirty="0" smtClean="0"/>
              <a:t>    - at Maven Central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653650"/>
            <a:ext cx="7315200" cy="2654645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NZ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2756" y="2139702"/>
            <a:ext cx="8403740" cy="2596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Stable builds are available in Maven Central  at </a:t>
            </a:r>
            <a:br>
              <a:rPr lang="en-NZ" dirty="0" smtClean="0"/>
            </a:b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http://releases.controlsfx.org</a:t>
            </a:r>
            <a:r>
              <a:rPr lang="en-NZ" dirty="0" smtClean="0"/>
              <a:t>:</a:t>
            </a:r>
          </a:p>
          <a:p>
            <a:pPr marL="502920" lvl="2" indent="0">
              <a:buNone/>
            </a:pPr>
            <a:r>
              <a:rPr lang="en-NZ" sz="2000" dirty="0" err="1" smtClean="0"/>
              <a:t>groupId</a:t>
            </a:r>
            <a:r>
              <a:rPr lang="en-NZ" sz="2000" dirty="0" smtClean="0"/>
              <a:t>  : </a:t>
            </a:r>
            <a:r>
              <a:rPr lang="en-NZ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org.controlsfx</a:t>
            </a:r>
            <a:endParaRPr lang="en-NZ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502920" lvl="2" indent="0">
              <a:buNone/>
            </a:pPr>
            <a:r>
              <a:rPr lang="en-NZ" sz="2000" dirty="0" err="1" smtClean="0"/>
              <a:t>artifactId</a:t>
            </a:r>
            <a:r>
              <a:rPr lang="en-NZ" sz="2000" dirty="0" smtClean="0"/>
              <a:t> : </a:t>
            </a:r>
            <a:r>
              <a:rPr lang="en-NZ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controlsfx</a:t>
            </a:r>
            <a:r>
              <a:rPr lang="en-NZ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br>
              <a:rPr lang="en-NZ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NZ" sz="2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NZ" dirty="0" smtClean="0"/>
              <a:t>Our CI server pushes latest snapshots every </a:t>
            </a:r>
            <a:r>
              <a:rPr lang="en-NZ" dirty="0"/>
              <a:t>hour to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>
                <a:solidFill>
                  <a:srgbClr val="BEBDED"/>
                </a:solidFill>
              </a:rPr>
              <a:t>http://</a:t>
            </a:r>
            <a:r>
              <a:rPr lang="en-NZ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snapshots.controlsfx.org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9508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95487"/>
            <a:ext cx="7315200" cy="6495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How To Contribute</a:t>
            </a:r>
            <a:endParaRPr lang="en-N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653650"/>
            <a:ext cx="7978080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/>
              <a:t>ControlsFX is open source</a:t>
            </a:r>
          </a:p>
          <a:p>
            <a:r>
              <a:rPr lang="en-NZ" dirty="0" smtClean="0"/>
              <a:t>ControlsFX has a CLA that needs signing (</a:t>
            </a:r>
            <a:r>
              <a:rPr lang="en-N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http://cla.controlsfx.org</a:t>
            </a:r>
            <a:r>
              <a:rPr lang="en-NZ" dirty="0" smtClean="0"/>
              <a:t>)</a:t>
            </a:r>
          </a:p>
          <a:p>
            <a:endParaRPr lang="en-NZ" dirty="0" smtClean="0"/>
          </a:p>
          <a:p>
            <a:r>
              <a:rPr lang="en-NZ" dirty="0" smtClean="0"/>
              <a:t>Everyone works in their own fork</a:t>
            </a:r>
          </a:p>
          <a:p>
            <a:r>
              <a:rPr lang="en-NZ" dirty="0" smtClean="0"/>
              <a:t>All contributions are submitted as pull requests</a:t>
            </a:r>
            <a:endParaRPr lang="en-NZ" dirty="0"/>
          </a:p>
          <a:p>
            <a:endParaRPr lang="en-NZ" dirty="0"/>
          </a:p>
          <a:p>
            <a:r>
              <a:rPr lang="en-NZ" dirty="0" smtClean="0"/>
              <a:t>Pull requests are reviewed and merged ASAP.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26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411511"/>
            <a:ext cx="7315200" cy="586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What Should You Contribute</a:t>
            </a:r>
            <a:endParaRPr lang="en-N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707656"/>
            <a:ext cx="7978080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/>
              <a:t>Anything! </a:t>
            </a:r>
          </a:p>
          <a:p>
            <a:pPr lvl="1"/>
            <a:r>
              <a:rPr lang="en-NZ" dirty="0" smtClean="0"/>
              <a:t>(although acceptance is not guaranteed)</a:t>
            </a:r>
          </a:p>
          <a:p>
            <a:r>
              <a:rPr lang="en-NZ" dirty="0" smtClean="0"/>
              <a:t>If in doubt, post to </a:t>
            </a:r>
            <a:r>
              <a:rPr lang="en-NZ" dirty="0" err="1" smtClean="0"/>
              <a:t>controlsfx-dev</a:t>
            </a:r>
            <a:r>
              <a:rPr lang="en-NZ" dirty="0" smtClean="0"/>
              <a:t> and ask</a:t>
            </a:r>
          </a:p>
          <a:p>
            <a:endParaRPr lang="en-NZ" dirty="0"/>
          </a:p>
          <a:p>
            <a:r>
              <a:rPr lang="en-NZ" dirty="0" smtClean="0"/>
              <a:t>Bug fixes, </a:t>
            </a:r>
            <a:r>
              <a:rPr lang="en-NZ" dirty="0" err="1" smtClean="0"/>
              <a:t>javadocs</a:t>
            </a:r>
            <a:r>
              <a:rPr lang="en-NZ" dirty="0" smtClean="0"/>
              <a:t>, samples are just about always welcome.</a:t>
            </a:r>
          </a:p>
          <a:p>
            <a:r>
              <a:rPr lang="en-NZ" dirty="0" smtClean="0"/>
              <a:t>New features can be discussed on a per-feature basis</a:t>
            </a:r>
          </a:p>
          <a:p>
            <a:pPr lvl="1"/>
            <a:r>
              <a:rPr lang="en-NZ" dirty="0" smtClean="0"/>
              <a:t>Our focus on quality means we don’t want to accept all features</a:t>
            </a:r>
          </a:p>
        </p:txBody>
      </p:sp>
    </p:spTree>
    <p:extLst>
      <p:ext uri="{BB962C8B-B14F-4D97-AF65-F5344CB8AC3E}">
        <p14:creationId xmlns:p14="http://schemas.microsoft.com/office/powerpoint/2010/main" val="6152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Z" dirty="0" smtClean="0"/>
              <a:t>Future Plans</a:t>
            </a:r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2" y="1470424"/>
            <a:ext cx="5494311" cy="220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11511"/>
            <a:ext cx="7315200" cy="586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Future Plans</a:t>
            </a:r>
            <a:endParaRPr lang="en-N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599644"/>
            <a:ext cx="7315200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We have a lot still to do! Ideas include:</a:t>
            </a:r>
          </a:p>
          <a:p>
            <a:pPr lvl="1"/>
            <a:r>
              <a:rPr lang="en-NZ" dirty="0" smtClean="0"/>
              <a:t>More prebuilt dialogs</a:t>
            </a:r>
          </a:p>
          <a:p>
            <a:pPr lvl="1"/>
            <a:r>
              <a:rPr lang="en-NZ" dirty="0" smtClean="0"/>
              <a:t>Improve Scene Builder support</a:t>
            </a:r>
          </a:p>
          <a:p>
            <a:pPr lvl="1"/>
            <a:r>
              <a:rPr lang="en-NZ" dirty="0" smtClean="0"/>
              <a:t>Research / implement a </a:t>
            </a:r>
            <a:r>
              <a:rPr lang="en-NZ" dirty="0" err="1" smtClean="0"/>
              <a:t>GlassPane</a:t>
            </a:r>
            <a:r>
              <a:rPr lang="en-NZ" dirty="0" smtClean="0"/>
              <a:t> API</a:t>
            </a:r>
          </a:p>
          <a:p>
            <a:pPr lvl="2"/>
            <a:r>
              <a:rPr lang="en-NZ" dirty="0" smtClean="0"/>
              <a:t>Rewrite decoration / validation API to use this</a:t>
            </a:r>
          </a:p>
          <a:p>
            <a:pPr lvl="2"/>
            <a:r>
              <a:rPr lang="en-NZ" dirty="0" smtClean="0"/>
              <a:t>Reintroduce lightweight dialogs</a:t>
            </a:r>
          </a:p>
          <a:p>
            <a:pPr lvl="1"/>
            <a:r>
              <a:rPr lang="en-NZ" dirty="0" err="1" smtClean="0"/>
              <a:t>TableView</a:t>
            </a:r>
            <a:r>
              <a:rPr lang="en-NZ" dirty="0" smtClean="0"/>
              <a:t> improvements</a:t>
            </a:r>
          </a:p>
          <a:p>
            <a:pPr lvl="2"/>
            <a:r>
              <a:rPr lang="en-NZ" dirty="0" smtClean="0"/>
              <a:t>Improved search / filter tools</a:t>
            </a:r>
          </a:p>
          <a:p>
            <a:pPr lvl="1"/>
            <a:r>
              <a:rPr lang="en-NZ" dirty="0" smtClean="0"/>
              <a:t>Docking </a:t>
            </a:r>
            <a:r>
              <a:rPr lang="en-NZ" dirty="0" smtClean="0"/>
              <a:t>framework</a:t>
            </a:r>
          </a:p>
          <a:p>
            <a:pPr lvl="1"/>
            <a:r>
              <a:rPr lang="en-NZ" dirty="0" smtClean="0"/>
              <a:t>Controlsfx-Mobile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57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57505"/>
            <a:ext cx="7776864" cy="4784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/>
              <a:t>What is ControlsFX?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688" y="2355726"/>
            <a:ext cx="5226968" cy="10801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6600" dirty="0" smtClean="0"/>
              <a:t>ControlsFX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1419622"/>
            <a:ext cx="248337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800" dirty="0" err="1" smtClean="0"/>
              <a:t>JavaFX</a:t>
            </a:r>
            <a:r>
              <a:rPr lang="en-NZ" sz="2800" dirty="0" smtClean="0"/>
              <a:t> library</a:t>
            </a:r>
            <a:endParaRPr lang="en-NZ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3579862"/>
            <a:ext cx="2662331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Focus on </a:t>
            </a:r>
          </a:p>
          <a:p>
            <a:pPr algn="ctr"/>
            <a:r>
              <a:rPr lang="en-NZ" sz="2800" dirty="0" smtClean="0"/>
              <a:t>high quality API</a:t>
            </a:r>
            <a:endParaRPr lang="en-NZ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2932" y="1059582"/>
            <a:ext cx="252505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Low bug count</a:t>
            </a:r>
            <a:endParaRPr lang="en-NZ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363838"/>
            <a:ext cx="2845651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Business </a:t>
            </a:r>
          </a:p>
          <a:p>
            <a:pPr algn="ctr"/>
            <a:r>
              <a:rPr lang="en-NZ" sz="2800" dirty="0" smtClean="0"/>
              <a:t>friendly licensing</a:t>
            </a:r>
          </a:p>
          <a:p>
            <a:pPr algn="ctr"/>
            <a:r>
              <a:rPr lang="en-NZ" sz="2800" dirty="0" smtClean="0"/>
              <a:t>(BSD)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1126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11511"/>
            <a:ext cx="7315200" cy="586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Future Plans - </a:t>
            </a:r>
            <a:r>
              <a:rPr lang="en-NZ" b="1" dirty="0" err="1" smtClean="0"/>
              <a:t>JideFX</a:t>
            </a:r>
            <a:endParaRPr lang="en-N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99644"/>
            <a:ext cx="8640960" cy="32763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Z" dirty="0"/>
              <a:t>JIDE Software </a:t>
            </a:r>
            <a:r>
              <a:rPr lang="en-NZ" dirty="0" smtClean="0"/>
              <a:t>has contributed all their </a:t>
            </a:r>
            <a:r>
              <a:rPr lang="en-NZ" dirty="0" err="1" smtClean="0"/>
              <a:t>JideFX</a:t>
            </a:r>
            <a:r>
              <a:rPr lang="en-NZ" dirty="0" smtClean="0"/>
              <a:t> work to ControlsFX</a:t>
            </a:r>
          </a:p>
          <a:p>
            <a:r>
              <a:rPr lang="en-NZ" dirty="0" err="1" smtClean="0"/>
              <a:t>JideFX</a:t>
            </a:r>
            <a:r>
              <a:rPr lang="en-NZ" dirty="0" smtClean="0"/>
              <a:t> is a huge collection of UI controls and API, including:</a:t>
            </a:r>
          </a:p>
          <a:p>
            <a:endParaRPr lang="en-NZ" dirty="0" smtClean="0"/>
          </a:p>
          <a:p>
            <a:pPr lvl="1"/>
            <a:r>
              <a:rPr lang="en-NZ" sz="1400" b="1" dirty="0" err="1"/>
              <a:t>JideFX</a:t>
            </a:r>
            <a:r>
              <a:rPr lang="en-NZ" sz="1400" b="1" dirty="0"/>
              <a:t> Common</a:t>
            </a:r>
            <a:r>
              <a:rPr lang="en-NZ" sz="1400" dirty="0"/>
              <a:t>: </a:t>
            </a:r>
            <a:r>
              <a:rPr lang="en-NZ" sz="1400" dirty="0" smtClean="0"/>
              <a:t>Searchable</a:t>
            </a:r>
            <a:r>
              <a:rPr lang="en-NZ" sz="1400" dirty="0"/>
              <a:t>, </a:t>
            </a:r>
            <a:r>
              <a:rPr lang="en-NZ" sz="1400" dirty="0" err="1"/>
              <a:t>IntelliHints</a:t>
            </a:r>
            <a:r>
              <a:rPr lang="en-NZ" sz="1400" dirty="0"/>
              <a:t>, </a:t>
            </a:r>
            <a:r>
              <a:rPr lang="en-NZ" sz="1400" dirty="0" err="1"/>
              <a:t>ShapedPopup</a:t>
            </a:r>
            <a:r>
              <a:rPr lang="en-NZ" sz="1400" dirty="0"/>
              <a:t> and a bunch of </a:t>
            </a:r>
            <a:r>
              <a:rPr lang="en-NZ" sz="1400" dirty="0" smtClean="0"/>
              <a:t>utilities</a:t>
            </a:r>
          </a:p>
          <a:p>
            <a:pPr lvl="1"/>
            <a:r>
              <a:rPr lang="en-NZ" sz="1400" b="1" dirty="0" err="1" smtClean="0"/>
              <a:t>JideFX</a:t>
            </a:r>
            <a:r>
              <a:rPr lang="en-NZ" sz="1400" b="1" dirty="0" smtClean="0"/>
              <a:t> </a:t>
            </a:r>
            <a:r>
              <a:rPr lang="en-NZ" sz="1400" b="1" dirty="0"/>
              <a:t>Converters</a:t>
            </a:r>
            <a:r>
              <a:rPr lang="en-NZ" sz="1400" dirty="0"/>
              <a:t>: C</a:t>
            </a:r>
            <a:r>
              <a:rPr lang="en-NZ" sz="1400" dirty="0" smtClean="0"/>
              <a:t>ollection </a:t>
            </a:r>
            <a:r>
              <a:rPr lang="en-NZ" sz="1400" dirty="0"/>
              <a:t>of </a:t>
            </a:r>
            <a:r>
              <a:rPr lang="en-NZ" sz="1400" dirty="0" err="1"/>
              <a:t>ObjectConverters</a:t>
            </a:r>
            <a:r>
              <a:rPr lang="en-NZ" sz="1400" dirty="0"/>
              <a:t> </a:t>
            </a:r>
            <a:r>
              <a:rPr lang="en-NZ" sz="1400" dirty="0" smtClean="0"/>
              <a:t>(compatible </a:t>
            </a:r>
            <a:r>
              <a:rPr lang="en-NZ" sz="1400" dirty="0"/>
              <a:t>with </a:t>
            </a:r>
            <a:r>
              <a:rPr lang="en-NZ" sz="1400" dirty="0" err="1"/>
              <a:t>JavaFX</a:t>
            </a:r>
            <a:r>
              <a:rPr lang="en-NZ" sz="1400" dirty="0"/>
              <a:t> </a:t>
            </a:r>
            <a:r>
              <a:rPr lang="en-NZ" sz="1400" dirty="0" err="1" smtClean="0"/>
              <a:t>StringConverter</a:t>
            </a:r>
            <a:r>
              <a:rPr lang="en-NZ" sz="1400" dirty="0" smtClean="0"/>
              <a:t>)</a:t>
            </a:r>
          </a:p>
          <a:p>
            <a:pPr lvl="1"/>
            <a:r>
              <a:rPr lang="en-NZ" sz="1400" b="1" dirty="0" err="1" smtClean="0"/>
              <a:t>JideFX</a:t>
            </a:r>
            <a:r>
              <a:rPr lang="en-NZ" sz="1400" b="1" dirty="0" smtClean="0"/>
              <a:t> </a:t>
            </a:r>
            <a:r>
              <a:rPr lang="en-NZ" sz="1400" b="1" dirty="0"/>
              <a:t>Comparators</a:t>
            </a:r>
            <a:r>
              <a:rPr lang="en-NZ" sz="1400" dirty="0"/>
              <a:t>: </a:t>
            </a:r>
            <a:r>
              <a:rPr lang="en-NZ" sz="1400" dirty="0" smtClean="0"/>
              <a:t>Collection </a:t>
            </a:r>
            <a:r>
              <a:rPr lang="en-NZ" sz="1400" dirty="0"/>
              <a:t>of </a:t>
            </a:r>
            <a:r>
              <a:rPr lang="en-NZ" sz="1400" dirty="0" smtClean="0"/>
              <a:t>comparators</a:t>
            </a:r>
          </a:p>
          <a:p>
            <a:pPr lvl="1"/>
            <a:r>
              <a:rPr lang="en-NZ" sz="1400" b="1" dirty="0" err="1" smtClean="0"/>
              <a:t>JideFX</a:t>
            </a:r>
            <a:r>
              <a:rPr lang="en-NZ" sz="1400" b="1" dirty="0" smtClean="0"/>
              <a:t> </a:t>
            </a:r>
            <a:r>
              <a:rPr lang="en-NZ" sz="1400" b="1" dirty="0"/>
              <a:t>Decoration</a:t>
            </a:r>
            <a:r>
              <a:rPr lang="en-NZ" sz="1400" dirty="0"/>
              <a:t>: Inject a decoration node to any existing node without affecting the </a:t>
            </a:r>
            <a:r>
              <a:rPr lang="en-NZ" sz="1400" dirty="0" smtClean="0"/>
              <a:t>layout</a:t>
            </a:r>
          </a:p>
          <a:p>
            <a:pPr lvl="1"/>
            <a:r>
              <a:rPr lang="en-NZ" sz="1400" b="1" dirty="0" err="1" smtClean="0"/>
              <a:t>JideFX</a:t>
            </a:r>
            <a:r>
              <a:rPr lang="en-NZ" sz="1400" b="1" dirty="0" smtClean="0"/>
              <a:t> </a:t>
            </a:r>
            <a:r>
              <a:rPr lang="en-NZ" sz="1400" b="1" dirty="0"/>
              <a:t>Validation</a:t>
            </a:r>
            <a:r>
              <a:rPr lang="en-NZ" sz="1400" dirty="0"/>
              <a:t>: Provides complete validation support for any </a:t>
            </a:r>
            <a:r>
              <a:rPr lang="en-NZ" sz="1400" dirty="0" err="1"/>
              <a:t>JavaFX</a:t>
            </a:r>
            <a:r>
              <a:rPr lang="en-NZ" sz="1400" dirty="0"/>
              <a:t> </a:t>
            </a:r>
            <a:r>
              <a:rPr lang="en-NZ" sz="1400" dirty="0" smtClean="0"/>
              <a:t>controls</a:t>
            </a:r>
          </a:p>
          <a:p>
            <a:pPr lvl="1"/>
            <a:r>
              <a:rPr lang="en-NZ" sz="1400" b="1" dirty="0" err="1" smtClean="0"/>
              <a:t>JideFX</a:t>
            </a:r>
            <a:r>
              <a:rPr lang="en-NZ" sz="1400" b="1" dirty="0" smtClean="0"/>
              <a:t> </a:t>
            </a:r>
            <a:r>
              <a:rPr lang="en-NZ" sz="1400" b="1" dirty="0"/>
              <a:t>Fields</a:t>
            </a:r>
            <a:r>
              <a:rPr lang="en-NZ" sz="1400" dirty="0"/>
              <a:t>: Contains several </a:t>
            </a:r>
            <a:r>
              <a:rPr lang="en-NZ" sz="1400" dirty="0" err="1"/>
              <a:t>TextField</a:t>
            </a:r>
            <a:r>
              <a:rPr lang="en-NZ" sz="1400" dirty="0"/>
              <a:t> and </a:t>
            </a:r>
            <a:r>
              <a:rPr lang="en-NZ" sz="1400" dirty="0" err="1"/>
              <a:t>ComboBoxBase</a:t>
            </a:r>
            <a:r>
              <a:rPr lang="en-NZ" sz="1400" dirty="0"/>
              <a:t> subclasses such as </a:t>
            </a:r>
            <a:r>
              <a:rPr lang="en-NZ" sz="1400" dirty="0" err="1"/>
              <a:t>MaskTextField</a:t>
            </a:r>
            <a:r>
              <a:rPr lang="en-NZ" sz="1400" dirty="0"/>
              <a:t>, </a:t>
            </a:r>
            <a:r>
              <a:rPr lang="en-NZ" sz="1400" dirty="0" err="1"/>
              <a:t>FormattedTextField</a:t>
            </a:r>
            <a:r>
              <a:rPr lang="en-NZ" sz="1400" dirty="0"/>
              <a:t>, many </a:t>
            </a:r>
            <a:r>
              <a:rPr lang="en-NZ" sz="1400" dirty="0" err="1"/>
              <a:t>PopupFields</a:t>
            </a:r>
            <a:r>
              <a:rPr lang="en-NZ" sz="1400" dirty="0"/>
              <a:t>, </a:t>
            </a:r>
            <a:r>
              <a:rPr lang="en-NZ" sz="1400" dirty="0" err="1" smtClean="0"/>
              <a:t>FormattedComboBoxes</a:t>
            </a:r>
            <a:r>
              <a:rPr lang="en-NZ" sz="1400" dirty="0"/>
              <a:t>, and Spinners for different data types.</a:t>
            </a:r>
          </a:p>
        </p:txBody>
      </p:sp>
    </p:spTree>
    <p:extLst>
      <p:ext uri="{BB962C8B-B14F-4D97-AF65-F5344CB8AC3E}">
        <p14:creationId xmlns:p14="http://schemas.microsoft.com/office/powerpoint/2010/main" val="38884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5546"/>
            <a:ext cx="5050860" cy="29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Z" b="1" dirty="0" smtClean="0"/>
              <a:t>Wrapping Up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3155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65517"/>
            <a:ext cx="7315200" cy="441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Conclusion</a:t>
            </a:r>
            <a:endParaRPr lang="en-N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077377"/>
            <a:ext cx="7906072" cy="2654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ControlsFX is a growing project</a:t>
            </a:r>
          </a:p>
          <a:p>
            <a:r>
              <a:rPr lang="en-NZ" dirty="0" smtClean="0"/>
              <a:t>It depends on the community</a:t>
            </a:r>
          </a:p>
          <a:p>
            <a:pPr lvl="1"/>
            <a:r>
              <a:rPr lang="en-NZ" dirty="0" smtClean="0"/>
              <a:t>Don’t be a passive user – get active and help grow the project!</a:t>
            </a:r>
          </a:p>
          <a:p>
            <a:endParaRPr lang="en-NZ" dirty="0" smtClean="0"/>
          </a:p>
          <a:p>
            <a:r>
              <a:rPr lang="en-NZ" dirty="0" smtClean="0"/>
              <a:t>Development is done in lieu of family time, and is unpaid</a:t>
            </a:r>
          </a:p>
          <a:p>
            <a:pPr lvl="1"/>
            <a:r>
              <a:rPr lang="en-NZ" dirty="0" smtClean="0"/>
              <a:t>Expectations should be calibrated accordingly.</a:t>
            </a:r>
          </a:p>
          <a:p>
            <a:pPr lvl="1"/>
            <a:r>
              <a:rPr lang="en-NZ" dirty="0" smtClean="0"/>
              <a:t>ControlsFX would gladly accept donations from generous benefactors</a:t>
            </a:r>
          </a:p>
          <a:p>
            <a:pPr lvl="1"/>
            <a:endParaRPr lang="en-NZ" dirty="0"/>
          </a:p>
          <a:p>
            <a:r>
              <a:rPr lang="en-NZ" dirty="0" smtClean="0"/>
              <a:t>Show your appreciation by ranking this session highly!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43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6368" y="1347615"/>
            <a:ext cx="8122096" cy="2864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NZ" dirty="0" smtClean="0"/>
              <a:t>Finally, for anyone left uncertain, here’s the answers to fun game #1:</a:t>
            </a:r>
            <a:endParaRPr lang="en-NZ" dirty="0"/>
          </a:p>
        </p:txBody>
      </p:sp>
      <p:pic>
        <p:nvPicPr>
          <p:cNvPr id="6" name="Picture 2" descr="C:\Users\Jonathan\Desktop\euge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3678"/>
            <a:ext cx="1808004" cy="21093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old D drive\Jonathan\jonathanGi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23678"/>
            <a:ext cx="2114550" cy="2114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11560" y="4050450"/>
            <a:ext cx="7704856" cy="573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NZ" dirty="0" smtClean="0"/>
              <a:t>      Eugene </a:t>
            </a:r>
            <a:r>
              <a:rPr lang="en-NZ" dirty="0" err="1" smtClean="0"/>
              <a:t>Ryzhikov</a:t>
            </a:r>
            <a:r>
              <a:rPr lang="en-NZ" dirty="0" smtClean="0"/>
              <a:t>			     Jonathan Giles</a:t>
            </a:r>
          </a:p>
          <a:p>
            <a:pPr marL="45720" indent="0">
              <a:buNone/>
            </a:pPr>
            <a:r>
              <a:rPr lang="en-NZ" dirty="0"/>
              <a:t> </a:t>
            </a:r>
            <a:r>
              <a:rPr lang="en-NZ" dirty="0" smtClean="0"/>
              <a:t>             </a:t>
            </a:r>
            <a:r>
              <a:rPr lang="en-NZ" u="sng" dirty="0" smtClean="0"/>
              <a:t>Russian</a:t>
            </a:r>
            <a:r>
              <a:rPr lang="en-NZ" dirty="0" smtClean="0"/>
              <a:t>                                                               </a:t>
            </a:r>
            <a:r>
              <a:rPr lang="en-NZ" u="sng" dirty="0" smtClean="0"/>
              <a:t>Kiwi</a:t>
            </a:r>
            <a:endParaRPr lang="en-NZ" u="sng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55576" y="465517"/>
            <a:ext cx="7315200" cy="441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Conclusion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9855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795886"/>
            <a:ext cx="7920880" cy="9701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45720" lvl="0">
              <a:spcBef>
                <a:spcPct val="20000"/>
              </a:spcBef>
            </a:pPr>
            <a:r>
              <a:rPr lang="en-NZ" sz="2000" dirty="0">
                <a:solidFill>
                  <a:prstClr val="white"/>
                </a:solidFill>
                <a:ea typeface="+mn-ea"/>
                <a:cs typeface="+mn-cs"/>
              </a:rPr>
              <a:t>Want to learn how to build custom </a:t>
            </a:r>
            <a:r>
              <a:rPr lang="en-NZ" sz="2000" dirty="0" err="1">
                <a:solidFill>
                  <a:prstClr val="white"/>
                </a:solidFill>
                <a:ea typeface="+mn-ea"/>
                <a:cs typeface="+mn-cs"/>
              </a:rPr>
              <a:t>JavaFX</a:t>
            </a:r>
            <a:r>
              <a:rPr lang="en-NZ" sz="2000" dirty="0">
                <a:solidFill>
                  <a:prstClr val="white"/>
                </a:solidFill>
                <a:ea typeface="+mn-ea"/>
                <a:cs typeface="+mn-cs"/>
              </a:rPr>
              <a:t> UI controls? </a:t>
            </a:r>
            <a:r>
              <a:rPr lang="en-NZ" sz="200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NZ" sz="20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NZ" sz="20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NZ" sz="20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NZ" sz="2000" dirty="0" smtClean="0">
                <a:solidFill>
                  <a:prstClr val="white"/>
                </a:solidFill>
                <a:ea typeface="+mn-ea"/>
                <a:cs typeface="+mn-cs"/>
              </a:rPr>
              <a:t>Jonathan is presenting on this topic tomorrow, 3:00pm </a:t>
            </a:r>
            <a:r>
              <a:rPr lang="en-NZ" sz="2000" dirty="0">
                <a:solidFill>
                  <a:prstClr val="white"/>
                </a:solidFill>
                <a:ea typeface="+mn-ea"/>
                <a:cs typeface="+mn-cs"/>
              </a:rPr>
              <a:t>in Hilton Plaza A</a:t>
            </a:r>
            <a:br>
              <a:rPr lang="en-NZ" sz="200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NZ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55576" y="465517"/>
            <a:ext cx="7315200" cy="441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b="1" dirty="0" smtClean="0"/>
              <a:t>Building Custom </a:t>
            </a:r>
            <a:r>
              <a:rPr lang="en-NZ" b="1" dirty="0" err="1" smtClean="0"/>
              <a:t>JavaFX</a:t>
            </a:r>
            <a:r>
              <a:rPr lang="en-NZ" b="1" dirty="0" smtClean="0"/>
              <a:t> UI Controls</a:t>
            </a:r>
            <a:endParaRPr lang="en-NZ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3598"/>
            <a:ext cx="4395589" cy="21277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2211710"/>
            <a:ext cx="7315200" cy="9701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Thanks for attending!</a:t>
            </a:r>
            <a:br>
              <a:rPr lang="en-NZ" b="1" dirty="0" smtClean="0"/>
            </a:br>
            <a:r>
              <a:rPr lang="en-NZ" b="1" dirty="0" smtClean="0"/>
              <a:t>Question Time!</a:t>
            </a:r>
            <a:endParaRPr lang="en-NZ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267494"/>
            <a:ext cx="11953163" cy="145038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914400" y="3507854"/>
            <a:ext cx="7906072" cy="1224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http://www.controlsfx.org</a:t>
            </a:r>
          </a:p>
          <a:p>
            <a:r>
              <a:rPr lang="en-NZ" dirty="0"/>
              <a:t>http</a:t>
            </a:r>
            <a:r>
              <a:rPr lang="en-NZ" dirty="0" smtClean="0"/>
              <a:t>://code.controlsfx.org</a:t>
            </a:r>
          </a:p>
          <a:p>
            <a:r>
              <a:rPr lang="en-NZ" dirty="0"/>
              <a:t>http</a:t>
            </a:r>
            <a:r>
              <a:rPr lang="en-NZ" dirty="0" smtClean="0"/>
              <a:t>://groups.controlsfx.org</a:t>
            </a:r>
          </a:p>
        </p:txBody>
      </p:sp>
    </p:spTree>
    <p:extLst>
      <p:ext uri="{BB962C8B-B14F-4D97-AF65-F5344CB8AC3E}">
        <p14:creationId xmlns:p14="http://schemas.microsoft.com/office/powerpoint/2010/main" val="24523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39552" y="310148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is ControlsFX?</a:t>
            </a:r>
            <a:endParaRPr lang="en-NZ" b="1" dirty="0"/>
          </a:p>
        </p:txBody>
      </p:sp>
      <p:pic>
        <p:nvPicPr>
          <p:cNvPr id="9" name="Picture 2" descr="C:\Users\Jonathan\Desktop\euge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91630"/>
            <a:ext cx="2315731" cy="2701686"/>
          </a:xfrm>
          <a:prstGeom prst="rect">
            <a:avLst/>
          </a:prstGeom>
          <a:noFill/>
          <a:effectLst>
            <a:reflection blurRad="6350" stA="50000" endA="275" endPos="14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old D drive\Jonathan\jonathanGi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9622"/>
            <a:ext cx="2762250" cy="2762250"/>
          </a:xfrm>
          <a:prstGeom prst="rect">
            <a:avLst/>
          </a:prstGeom>
          <a:noFill/>
          <a:effectLst>
            <a:reflection blurRad="6350" stA="50000" endA="275" endPos="14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27584" y="4191931"/>
            <a:ext cx="7704856" cy="325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NZ" dirty="0" smtClean="0"/>
              <a:t>      Eugene </a:t>
            </a:r>
            <a:r>
              <a:rPr lang="en-NZ" dirty="0" err="1" smtClean="0"/>
              <a:t>Ryzhikov</a:t>
            </a:r>
            <a:r>
              <a:rPr lang="en-NZ" dirty="0" smtClean="0"/>
              <a:t>			     Jonathan Giles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843558"/>
            <a:ext cx="204414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800" dirty="0" smtClean="0"/>
              <a:t>Here today: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6531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39552" y="310148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is ControlsFX?</a:t>
            </a:r>
            <a:endParaRPr lang="en-NZ" b="1" dirty="0"/>
          </a:p>
        </p:txBody>
      </p:sp>
      <p:pic>
        <p:nvPicPr>
          <p:cNvPr id="9" name="Picture 2" descr="C:\Users\Jonathan\Desktop\euge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91630"/>
            <a:ext cx="2315731" cy="2701686"/>
          </a:xfrm>
          <a:prstGeom prst="rect">
            <a:avLst/>
          </a:prstGeom>
          <a:noFill/>
          <a:effectLst>
            <a:reflection blurRad="6350" stA="50000" endA="275" endPos="14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old D drive\Jonathan\jonathanGi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9622"/>
            <a:ext cx="2762250" cy="2762250"/>
          </a:xfrm>
          <a:prstGeom prst="rect">
            <a:avLst/>
          </a:prstGeom>
          <a:noFill/>
          <a:effectLst>
            <a:reflection blurRad="6350" stA="50000" endA="275" endPos="14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27584" y="4191931"/>
            <a:ext cx="7704856" cy="325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NZ" dirty="0" smtClean="0"/>
              <a:t>      Eugene </a:t>
            </a:r>
            <a:r>
              <a:rPr lang="en-NZ" dirty="0" err="1" smtClean="0"/>
              <a:t>Ryzhikov</a:t>
            </a:r>
            <a:r>
              <a:rPr lang="en-NZ" dirty="0" smtClean="0"/>
              <a:t>			     Jonathan Giles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131590"/>
            <a:ext cx="6349722" cy="1021556"/>
          </a:xfrm>
          <a:prstGeom prst="roundRect">
            <a:avLst/>
          </a:prstGeom>
          <a:solidFill>
            <a:schemeClr val="tx2">
              <a:alpha val="79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NZ" u="sng" dirty="0" smtClean="0">
                <a:solidFill>
                  <a:schemeClr val="bg1"/>
                </a:solidFill>
              </a:rPr>
              <a:t>Fun game #1:</a:t>
            </a:r>
          </a:p>
          <a:p>
            <a:pPr algn="ctr"/>
            <a:r>
              <a:rPr lang="en-NZ" dirty="0" smtClean="0">
                <a:solidFill>
                  <a:schemeClr val="bg1"/>
                </a:solidFill>
              </a:rPr>
              <a:t>Using only our voices, you’ll never guess which of us is Kiwi</a:t>
            </a:r>
          </a:p>
          <a:p>
            <a:pPr algn="ctr"/>
            <a:r>
              <a:rPr lang="en-NZ" dirty="0" smtClean="0">
                <a:solidFill>
                  <a:schemeClr val="bg1"/>
                </a:solidFill>
              </a:rPr>
              <a:t>and which is Russian!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2" y="1275606"/>
            <a:ext cx="2217440" cy="37238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1350" dirty="0"/>
              <a:t>Sven </a:t>
            </a:r>
            <a:r>
              <a:rPr lang="en-NZ" sz="1350" dirty="0" err="1"/>
              <a:t>Reimers</a:t>
            </a:r>
            <a:endParaRPr lang="en-NZ" sz="1350" dirty="0"/>
          </a:p>
          <a:p>
            <a:r>
              <a:rPr lang="en-NZ" sz="1350" dirty="0"/>
              <a:t>John </a:t>
            </a:r>
            <a:r>
              <a:rPr lang="en-NZ" sz="1350" dirty="0" err="1"/>
              <a:t>Malc</a:t>
            </a:r>
            <a:endParaRPr lang="en-NZ" sz="1350" dirty="0"/>
          </a:p>
          <a:p>
            <a:r>
              <a:rPr lang="en-NZ" sz="1350" dirty="0"/>
              <a:t>Stefan </a:t>
            </a:r>
            <a:r>
              <a:rPr lang="en-NZ" sz="1350" dirty="0" err="1"/>
              <a:t>Saring</a:t>
            </a:r>
            <a:endParaRPr lang="en-NZ" sz="1350" dirty="0"/>
          </a:p>
          <a:p>
            <a:r>
              <a:rPr lang="en-NZ" sz="1350" dirty="0"/>
              <a:t>Henri </a:t>
            </a:r>
            <a:r>
              <a:rPr lang="en-NZ" sz="1350" dirty="0" err="1"/>
              <a:t>Biestro</a:t>
            </a:r>
            <a:endParaRPr lang="en-NZ" sz="1350" dirty="0"/>
          </a:p>
          <a:p>
            <a:r>
              <a:rPr lang="en-NZ" sz="1350" dirty="0"/>
              <a:t>Ryan </a:t>
            </a:r>
            <a:r>
              <a:rPr lang="en-NZ" sz="1350" dirty="0" err="1"/>
              <a:t>Jaeb</a:t>
            </a:r>
            <a:endParaRPr lang="en-NZ" sz="1350" dirty="0"/>
          </a:p>
          <a:p>
            <a:r>
              <a:rPr lang="en-NZ" sz="1350" dirty="0"/>
              <a:t>Werner Lehmann</a:t>
            </a:r>
          </a:p>
          <a:p>
            <a:r>
              <a:rPr lang="en-NZ" sz="1350" dirty="0"/>
              <a:t>Jean-François </a:t>
            </a:r>
            <a:r>
              <a:rPr lang="en-NZ" sz="1350" dirty="0" err="1"/>
              <a:t>Henrard</a:t>
            </a:r>
            <a:endParaRPr lang="en-NZ" sz="1350" dirty="0"/>
          </a:p>
          <a:p>
            <a:r>
              <a:rPr lang="en-NZ" sz="1350" dirty="0"/>
              <a:t>Jens Deters</a:t>
            </a:r>
          </a:p>
          <a:p>
            <a:r>
              <a:rPr lang="en-NZ" sz="1350" dirty="0" smtClean="0"/>
              <a:t>Badisi</a:t>
            </a:r>
            <a:endParaRPr lang="en-NZ" sz="1350" dirty="0"/>
          </a:p>
          <a:p>
            <a:r>
              <a:rPr lang="en-NZ" sz="1350" dirty="0"/>
              <a:t>Dirk </a:t>
            </a:r>
            <a:r>
              <a:rPr lang="en-NZ" sz="1350" dirty="0" err="1"/>
              <a:t>Lemmermann</a:t>
            </a:r>
            <a:endParaRPr lang="en-NZ" sz="1350" dirty="0"/>
          </a:p>
          <a:p>
            <a:r>
              <a:rPr lang="en-NZ" sz="1350" dirty="0"/>
              <a:t>Tomas </a:t>
            </a:r>
            <a:r>
              <a:rPr lang="en-NZ" sz="1350" dirty="0" err="1"/>
              <a:t>Mikula</a:t>
            </a:r>
            <a:endParaRPr lang="en-NZ" sz="1350" dirty="0"/>
          </a:p>
          <a:p>
            <a:r>
              <a:rPr lang="en-NZ" sz="1350" dirty="0"/>
              <a:t>Dennis </a:t>
            </a:r>
            <a:r>
              <a:rPr lang="en-NZ" sz="1350" dirty="0" smtClean="0"/>
              <a:t>Lee</a:t>
            </a:r>
          </a:p>
          <a:p>
            <a:r>
              <a:rPr lang="en-NZ" sz="1350" dirty="0" err="1"/>
              <a:t>Julien</a:t>
            </a:r>
            <a:r>
              <a:rPr lang="en-NZ" sz="1350" dirty="0"/>
              <a:t> </a:t>
            </a:r>
            <a:r>
              <a:rPr lang="en-NZ" sz="1350" dirty="0" err="1"/>
              <a:t>Coloos</a:t>
            </a:r>
            <a:endParaRPr lang="en-NZ" sz="1350" dirty="0"/>
          </a:p>
          <a:p>
            <a:r>
              <a:rPr lang="en-NZ" sz="1350" dirty="0"/>
              <a:t>Paul Jonas</a:t>
            </a:r>
          </a:p>
          <a:p>
            <a:endParaRPr lang="en-NZ" sz="135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39552" y="310148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is ControlsFX?</a:t>
            </a:r>
            <a:endParaRPr lang="en-NZ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843558"/>
            <a:ext cx="206498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000" b="1" dirty="0" smtClean="0"/>
              <a:t>Not here today:</a:t>
            </a:r>
            <a:endParaRPr lang="en-NZ" sz="20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23728" y="1275606"/>
            <a:ext cx="2217440" cy="37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350" dirty="0" smtClean="0"/>
              <a:t>Pascal </a:t>
            </a:r>
            <a:r>
              <a:rPr lang="en-NZ" sz="1350" dirty="0" err="1" smtClean="0"/>
              <a:t>Büttiker</a:t>
            </a:r>
            <a:endParaRPr lang="en-NZ" sz="1350" dirty="0" smtClean="0"/>
          </a:p>
          <a:p>
            <a:r>
              <a:rPr lang="en-NZ" sz="1350" dirty="0" smtClean="0"/>
              <a:t>Pedro Duque Vieira</a:t>
            </a:r>
          </a:p>
          <a:p>
            <a:r>
              <a:rPr lang="en-NZ" sz="1350" dirty="0" smtClean="0"/>
              <a:t>Dennis Fischer</a:t>
            </a:r>
          </a:p>
          <a:p>
            <a:r>
              <a:rPr lang="en-NZ" sz="1350" dirty="0" smtClean="0"/>
              <a:t>Alice </a:t>
            </a:r>
            <a:r>
              <a:rPr lang="en-NZ" sz="1350" dirty="0" err="1" smtClean="0"/>
              <a:t>Sotzek</a:t>
            </a:r>
            <a:endParaRPr lang="en-NZ" sz="1350" dirty="0" smtClean="0"/>
          </a:p>
          <a:p>
            <a:r>
              <a:rPr lang="en-NZ" sz="1350" dirty="0" err="1" smtClean="0"/>
              <a:t>Anirvan</a:t>
            </a:r>
            <a:r>
              <a:rPr lang="en-NZ" sz="1350" dirty="0" smtClean="0"/>
              <a:t> </a:t>
            </a:r>
            <a:r>
              <a:rPr lang="en-NZ" sz="1350" dirty="0" err="1" smtClean="0"/>
              <a:t>Sarkar</a:t>
            </a:r>
            <a:endParaRPr lang="en-NZ" sz="1350" dirty="0" smtClean="0"/>
          </a:p>
          <a:p>
            <a:r>
              <a:rPr lang="en-NZ" sz="1350" dirty="0" smtClean="0"/>
              <a:t>Adam Kosta</a:t>
            </a:r>
          </a:p>
          <a:p>
            <a:r>
              <a:rPr lang="en-NZ" sz="1350" dirty="0" smtClean="0"/>
              <a:t>Gabriel </a:t>
            </a:r>
            <a:r>
              <a:rPr lang="en-NZ" sz="1350" dirty="0" err="1" smtClean="0"/>
              <a:t>Féron</a:t>
            </a:r>
            <a:endParaRPr lang="en-NZ" sz="1350" dirty="0" smtClean="0"/>
          </a:p>
          <a:p>
            <a:r>
              <a:rPr lang="en-NZ" sz="1350" dirty="0" smtClean="0"/>
              <a:t>Carolina </a:t>
            </a:r>
            <a:r>
              <a:rPr lang="en-NZ" sz="1350" dirty="0" err="1" smtClean="0"/>
              <a:t>Veiga</a:t>
            </a:r>
            <a:endParaRPr lang="en-NZ" sz="1350" dirty="0" smtClean="0"/>
          </a:p>
          <a:p>
            <a:r>
              <a:rPr lang="en-NZ" sz="1350" dirty="0" err="1" smtClean="0"/>
              <a:t>Artur</a:t>
            </a:r>
            <a:r>
              <a:rPr lang="en-NZ" sz="1350" dirty="0" smtClean="0"/>
              <a:t> </a:t>
            </a:r>
            <a:r>
              <a:rPr lang="en-NZ" sz="1350" dirty="0" err="1" smtClean="0"/>
              <a:t>Biesiadowski</a:t>
            </a:r>
            <a:endParaRPr lang="en-NZ" sz="1350" dirty="0" smtClean="0"/>
          </a:p>
          <a:p>
            <a:r>
              <a:rPr lang="en-NZ" sz="1350" dirty="0" err="1"/>
              <a:t>Yair</a:t>
            </a:r>
            <a:r>
              <a:rPr lang="en-NZ" sz="1350" dirty="0"/>
              <a:t> </a:t>
            </a:r>
            <a:r>
              <a:rPr lang="en-NZ" sz="1350" dirty="0" smtClean="0"/>
              <a:t>Oren</a:t>
            </a:r>
          </a:p>
          <a:p>
            <a:r>
              <a:rPr lang="en-NZ" sz="1350" dirty="0" err="1"/>
              <a:t>Davide</a:t>
            </a:r>
            <a:r>
              <a:rPr lang="en-NZ" sz="1350" dirty="0"/>
              <a:t> </a:t>
            </a:r>
            <a:r>
              <a:rPr lang="en-NZ" sz="1350" dirty="0" err="1"/>
              <a:t>Nabais</a:t>
            </a:r>
            <a:endParaRPr lang="en-NZ" sz="1350" dirty="0"/>
          </a:p>
          <a:p>
            <a:r>
              <a:rPr lang="en-NZ" sz="1350" dirty="0"/>
              <a:t>Tom </a:t>
            </a:r>
            <a:r>
              <a:rPr lang="en-NZ" sz="1350" dirty="0" err="1"/>
              <a:t>Eugelink</a:t>
            </a:r>
            <a:endParaRPr lang="en-NZ" sz="1350" dirty="0"/>
          </a:p>
          <a:p>
            <a:r>
              <a:rPr lang="en-NZ" sz="1350" dirty="0" err="1"/>
              <a:t>Michał</a:t>
            </a:r>
            <a:r>
              <a:rPr lang="en-NZ" sz="1350" dirty="0"/>
              <a:t> </a:t>
            </a:r>
            <a:r>
              <a:rPr lang="en-NZ" sz="1350" dirty="0" err="1"/>
              <a:t>Skowroński</a:t>
            </a:r>
            <a:endParaRPr lang="en-NZ" sz="1350" dirty="0"/>
          </a:p>
          <a:p>
            <a:r>
              <a:rPr lang="en-NZ" sz="1350" dirty="0" err="1"/>
              <a:t>Uwe</a:t>
            </a:r>
            <a:r>
              <a:rPr lang="en-NZ" sz="1350" dirty="0"/>
              <a:t> Sander</a:t>
            </a:r>
          </a:p>
          <a:p>
            <a:r>
              <a:rPr lang="en-NZ" sz="1350" dirty="0"/>
              <a:t>Laurent </a:t>
            </a:r>
            <a:r>
              <a:rPr lang="en-NZ" sz="1350" dirty="0" err="1"/>
              <a:t>Gebus</a:t>
            </a:r>
            <a:endParaRPr lang="en-NZ" sz="1350" dirty="0"/>
          </a:p>
          <a:p>
            <a:endParaRPr lang="en-NZ" sz="1350" dirty="0"/>
          </a:p>
          <a:p>
            <a:endParaRPr lang="en-NZ" sz="135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83968" y="1255068"/>
            <a:ext cx="2217440" cy="3888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350" dirty="0" smtClean="0"/>
              <a:t>Geoffrey Capper</a:t>
            </a:r>
          </a:p>
          <a:p>
            <a:r>
              <a:rPr lang="en-NZ" sz="1350" dirty="0" err="1" smtClean="0"/>
              <a:t>Romain</a:t>
            </a:r>
            <a:r>
              <a:rPr lang="en-NZ" sz="1350" dirty="0" smtClean="0"/>
              <a:t> Moreau</a:t>
            </a:r>
          </a:p>
          <a:p>
            <a:r>
              <a:rPr lang="en-NZ" sz="1350" dirty="0" err="1" smtClean="0"/>
              <a:t>Sriram</a:t>
            </a:r>
            <a:r>
              <a:rPr lang="en-NZ" sz="1350" dirty="0" smtClean="0"/>
              <a:t> </a:t>
            </a:r>
            <a:r>
              <a:rPr lang="en-NZ" sz="1350" dirty="0" err="1" smtClean="0"/>
              <a:t>Raghuraman</a:t>
            </a:r>
            <a:endParaRPr lang="en-NZ" sz="1350" dirty="0" smtClean="0"/>
          </a:p>
          <a:p>
            <a:r>
              <a:rPr lang="en-NZ" sz="1350" dirty="0" smtClean="0"/>
              <a:t>Mario Voigt</a:t>
            </a:r>
          </a:p>
          <a:p>
            <a:r>
              <a:rPr lang="en-NZ" sz="1350" dirty="0" smtClean="0"/>
              <a:t>Ruben Paz</a:t>
            </a:r>
          </a:p>
          <a:p>
            <a:r>
              <a:rPr lang="en-NZ" sz="1350" dirty="0" err="1" smtClean="0"/>
              <a:t>jonathan</a:t>
            </a:r>
            <a:r>
              <a:rPr lang="en-NZ" sz="1350" dirty="0" smtClean="0"/>
              <a:t> </a:t>
            </a:r>
            <a:r>
              <a:rPr lang="en-NZ" sz="1350" dirty="0" err="1" smtClean="0"/>
              <a:t>millman</a:t>
            </a:r>
            <a:endParaRPr lang="en-NZ" sz="1350" dirty="0" smtClean="0"/>
          </a:p>
          <a:p>
            <a:r>
              <a:rPr lang="en-NZ" sz="1350" dirty="0"/>
              <a:t>Michael Berry</a:t>
            </a:r>
          </a:p>
          <a:p>
            <a:r>
              <a:rPr lang="en-NZ" sz="1350" dirty="0"/>
              <a:t>Chen </a:t>
            </a:r>
            <a:r>
              <a:rPr lang="en-NZ" sz="1350" dirty="0" err="1"/>
              <a:t>Gaofeng</a:t>
            </a:r>
            <a:endParaRPr lang="en-NZ" sz="1350" dirty="0"/>
          </a:p>
          <a:p>
            <a:r>
              <a:rPr lang="el-GR" sz="1350" dirty="0"/>
              <a:t>Γεράσιμος Μάκης Μαρόπουλος</a:t>
            </a:r>
          </a:p>
          <a:p>
            <a:r>
              <a:rPr lang="en-NZ" sz="1350" dirty="0" err="1"/>
              <a:t>Ladislav</a:t>
            </a:r>
            <a:r>
              <a:rPr lang="en-NZ" sz="1350" dirty="0"/>
              <a:t> </a:t>
            </a:r>
            <a:r>
              <a:rPr lang="en-NZ" sz="1350" dirty="0" err="1"/>
              <a:t>Török</a:t>
            </a:r>
            <a:endParaRPr lang="en-NZ" sz="1350" dirty="0"/>
          </a:p>
          <a:p>
            <a:r>
              <a:rPr lang="en-NZ" sz="1350" dirty="0" err="1"/>
              <a:t>Tiziano</a:t>
            </a:r>
            <a:r>
              <a:rPr lang="en-NZ" sz="1350" dirty="0"/>
              <a:t> </a:t>
            </a:r>
            <a:r>
              <a:rPr lang="en-NZ" sz="1350" dirty="0" err="1"/>
              <a:t>Lattisi</a:t>
            </a:r>
            <a:endParaRPr lang="en-NZ" sz="1350" dirty="0"/>
          </a:p>
          <a:p>
            <a:r>
              <a:rPr lang="en-NZ" sz="1350" dirty="0"/>
              <a:t>Victor Alfonso</a:t>
            </a:r>
            <a:endParaRPr lang="en-NZ" sz="1350" dirty="0" smtClean="0"/>
          </a:p>
          <a:p>
            <a:r>
              <a:rPr lang="en-NZ" sz="1350" dirty="0"/>
              <a:t>Pineda Orozco</a:t>
            </a:r>
          </a:p>
          <a:p>
            <a:r>
              <a:rPr lang="en-NZ" sz="1350" dirty="0"/>
              <a:t>Daniel </a:t>
            </a:r>
            <a:r>
              <a:rPr lang="en-NZ" sz="1350" dirty="0" smtClean="0"/>
              <a:t>Rodrigues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72200" y="1275606"/>
            <a:ext cx="2217440" cy="37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350" dirty="0"/>
              <a:t>Christian </a:t>
            </a:r>
            <a:r>
              <a:rPr lang="en-NZ" sz="1350" dirty="0" err="1"/>
              <a:t>Michelsen</a:t>
            </a:r>
            <a:endParaRPr lang="en-NZ" sz="1350" dirty="0"/>
          </a:p>
          <a:p>
            <a:r>
              <a:rPr lang="en-NZ" sz="1350" dirty="0" smtClean="0"/>
              <a:t>Takayuki Shoji</a:t>
            </a:r>
          </a:p>
          <a:p>
            <a:r>
              <a:rPr lang="en-NZ" sz="1350" dirty="0" err="1" smtClean="0"/>
              <a:t>Farzaneh</a:t>
            </a:r>
            <a:r>
              <a:rPr lang="en-NZ" sz="1350" dirty="0" smtClean="0"/>
              <a:t> </a:t>
            </a:r>
            <a:r>
              <a:rPr lang="en-NZ" sz="1350" dirty="0" err="1" smtClean="0"/>
              <a:t>Taleb</a:t>
            </a:r>
            <a:endParaRPr lang="en-NZ" sz="1350" dirty="0" smtClean="0"/>
          </a:p>
          <a:p>
            <a:r>
              <a:rPr lang="en-NZ" sz="1350" dirty="0" smtClean="0"/>
              <a:t>Steffen </a:t>
            </a:r>
            <a:r>
              <a:rPr lang="en-NZ" sz="1350" dirty="0" err="1" smtClean="0"/>
              <a:t>Rachner</a:t>
            </a:r>
            <a:endParaRPr lang="en-NZ" sz="1350" dirty="0" smtClean="0"/>
          </a:p>
          <a:p>
            <a:r>
              <a:rPr lang="en-NZ" sz="1350" dirty="0" err="1" smtClean="0"/>
              <a:t>Manel</a:t>
            </a:r>
            <a:r>
              <a:rPr lang="en-NZ" sz="1350" dirty="0" smtClean="0"/>
              <a:t> Sanchez i Ruiz</a:t>
            </a:r>
          </a:p>
          <a:p>
            <a:r>
              <a:rPr lang="en-NZ" sz="1350" dirty="0"/>
              <a:t>Samir </a:t>
            </a:r>
            <a:r>
              <a:rPr lang="en-NZ" sz="1350" dirty="0" err="1"/>
              <a:t>Hadzic</a:t>
            </a:r>
            <a:r>
              <a:rPr lang="en-NZ" sz="1350" dirty="0"/>
              <a:t> </a:t>
            </a:r>
            <a:endParaRPr lang="en-NZ" sz="1350" dirty="0" smtClean="0"/>
          </a:p>
          <a:p>
            <a:r>
              <a:rPr lang="en-NZ" sz="1350" dirty="0" smtClean="0"/>
              <a:t>John </a:t>
            </a:r>
            <a:r>
              <a:rPr lang="en-NZ" sz="1350" dirty="0" err="1" smtClean="0"/>
              <a:t>Zeringue</a:t>
            </a:r>
            <a:endParaRPr lang="en-NZ" sz="1350" dirty="0" smtClean="0"/>
          </a:p>
          <a:p>
            <a:r>
              <a:rPr lang="en-NZ" sz="1350" dirty="0" err="1" smtClean="0"/>
              <a:t>István</a:t>
            </a:r>
            <a:r>
              <a:rPr lang="en-NZ" sz="1350" dirty="0" smtClean="0"/>
              <a:t> </a:t>
            </a:r>
            <a:r>
              <a:rPr lang="en-NZ" sz="1350" dirty="0" err="1" smtClean="0"/>
              <a:t>Avramucz</a:t>
            </a:r>
            <a:endParaRPr lang="en-NZ" sz="1350" dirty="0" smtClean="0"/>
          </a:p>
          <a:p>
            <a:r>
              <a:rPr lang="en-NZ" sz="1350" dirty="0" err="1" smtClean="0"/>
              <a:t>Marek</a:t>
            </a:r>
            <a:r>
              <a:rPr lang="en-NZ" sz="1350" dirty="0" smtClean="0"/>
              <a:t> </a:t>
            </a:r>
            <a:r>
              <a:rPr lang="en-NZ" sz="1350" dirty="0" err="1" smtClean="0"/>
              <a:t>Budyn</a:t>
            </a:r>
            <a:endParaRPr lang="en-NZ" sz="1350" dirty="0" smtClean="0"/>
          </a:p>
          <a:p>
            <a:r>
              <a:rPr lang="en-NZ" sz="1350" dirty="0" smtClean="0"/>
              <a:t>George Keith Watson</a:t>
            </a:r>
          </a:p>
          <a:p>
            <a:r>
              <a:rPr lang="en-NZ" sz="1350" dirty="0" err="1" smtClean="0"/>
              <a:t>Christoph</a:t>
            </a:r>
            <a:r>
              <a:rPr lang="en-NZ" sz="1350" dirty="0" smtClean="0"/>
              <a:t> </a:t>
            </a:r>
            <a:r>
              <a:rPr lang="en-NZ" sz="1350" dirty="0" err="1" smtClean="0"/>
              <a:t>Keimel</a:t>
            </a:r>
            <a:endParaRPr lang="en-NZ" sz="1350" dirty="0" smtClean="0"/>
          </a:p>
          <a:p>
            <a:r>
              <a:rPr lang="en-NZ" sz="1350" dirty="0" err="1" smtClean="0"/>
              <a:t>Łukasz</a:t>
            </a:r>
            <a:r>
              <a:rPr lang="en-NZ" sz="1350" dirty="0" smtClean="0"/>
              <a:t> </a:t>
            </a:r>
            <a:r>
              <a:rPr lang="en-NZ" sz="1350" dirty="0" err="1" smtClean="0"/>
              <a:t>Śliwiński</a:t>
            </a:r>
            <a:endParaRPr lang="en-NZ" sz="1350" dirty="0" smtClean="0"/>
          </a:p>
          <a:p>
            <a:r>
              <a:rPr lang="en-NZ" sz="1350" dirty="0" smtClean="0"/>
              <a:t>George </a:t>
            </a:r>
            <a:r>
              <a:rPr lang="en-NZ" sz="1350" dirty="0" err="1" smtClean="0"/>
              <a:t>Moralis</a:t>
            </a:r>
            <a:endParaRPr lang="en-NZ" sz="1350" dirty="0" smtClean="0"/>
          </a:p>
          <a:p>
            <a:r>
              <a:rPr lang="en-NZ" sz="1350" dirty="0" err="1" smtClean="0"/>
              <a:t>Yann</a:t>
            </a:r>
            <a:r>
              <a:rPr lang="en-NZ" sz="1350" dirty="0" smtClean="0"/>
              <a:t> </a:t>
            </a:r>
            <a:r>
              <a:rPr lang="en-NZ" sz="1350" dirty="0" err="1" smtClean="0"/>
              <a:t>D'Isanto</a:t>
            </a:r>
            <a:endParaRPr lang="en-NZ" sz="1350" dirty="0" smtClean="0"/>
          </a:p>
          <a:p>
            <a:r>
              <a:rPr lang="en-NZ" sz="1350" dirty="0" smtClean="0"/>
              <a:t>István Avramucz</a:t>
            </a:r>
            <a:endParaRPr lang="en-NZ" sz="1350" dirty="0"/>
          </a:p>
        </p:txBody>
      </p:sp>
    </p:spTree>
    <p:extLst>
      <p:ext uri="{BB962C8B-B14F-4D97-AF65-F5344CB8AC3E}">
        <p14:creationId xmlns:p14="http://schemas.microsoft.com/office/powerpoint/2010/main" val="31403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2" y="1275606"/>
            <a:ext cx="2217440" cy="37238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NZ" sz="1400" dirty="0"/>
              <a:t>Sven </a:t>
            </a:r>
            <a:r>
              <a:rPr lang="en-NZ" sz="1400" dirty="0" err="1"/>
              <a:t>Reimers</a:t>
            </a:r>
            <a:endParaRPr lang="en-NZ" sz="1400" dirty="0"/>
          </a:p>
          <a:p>
            <a:r>
              <a:rPr lang="en-NZ" sz="1400" dirty="0"/>
              <a:t>John </a:t>
            </a:r>
            <a:r>
              <a:rPr lang="en-NZ" sz="1400" dirty="0" err="1"/>
              <a:t>Malc</a:t>
            </a:r>
            <a:endParaRPr lang="en-NZ" sz="1400" dirty="0"/>
          </a:p>
          <a:p>
            <a:r>
              <a:rPr lang="en-NZ" sz="1400" dirty="0"/>
              <a:t>Stefan </a:t>
            </a:r>
            <a:r>
              <a:rPr lang="en-NZ" sz="1400" dirty="0" err="1"/>
              <a:t>Saring</a:t>
            </a:r>
            <a:endParaRPr lang="en-NZ" sz="1400" dirty="0"/>
          </a:p>
          <a:p>
            <a:r>
              <a:rPr lang="en-NZ" sz="1400" dirty="0"/>
              <a:t>Henri </a:t>
            </a:r>
            <a:r>
              <a:rPr lang="en-NZ" sz="1400" dirty="0" err="1"/>
              <a:t>Biestro</a:t>
            </a:r>
            <a:endParaRPr lang="en-NZ" sz="1400" dirty="0"/>
          </a:p>
          <a:p>
            <a:r>
              <a:rPr lang="en-NZ" sz="1400" dirty="0"/>
              <a:t>Ryan </a:t>
            </a:r>
            <a:r>
              <a:rPr lang="en-NZ" sz="1400" dirty="0" err="1"/>
              <a:t>Jaeb</a:t>
            </a:r>
            <a:endParaRPr lang="en-NZ" sz="1400" dirty="0"/>
          </a:p>
          <a:p>
            <a:r>
              <a:rPr lang="en-NZ" sz="1400" dirty="0"/>
              <a:t>Werner Lehmann</a:t>
            </a:r>
          </a:p>
          <a:p>
            <a:r>
              <a:rPr lang="en-NZ" sz="1400" dirty="0"/>
              <a:t>Jean-François </a:t>
            </a:r>
            <a:r>
              <a:rPr lang="en-NZ" sz="1400" dirty="0" err="1"/>
              <a:t>Henrard</a:t>
            </a:r>
            <a:endParaRPr lang="en-NZ" sz="1400" dirty="0"/>
          </a:p>
          <a:p>
            <a:r>
              <a:rPr lang="en-NZ" sz="1400" dirty="0"/>
              <a:t>Jens Deters</a:t>
            </a:r>
          </a:p>
          <a:p>
            <a:r>
              <a:rPr lang="en-NZ" sz="1400" dirty="0" err="1"/>
              <a:t>Badisi</a:t>
            </a:r>
            <a:endParaRPr lang="en-NZ" sz="1400" dirty="0"/>
          </a:p>
          <a:p>
            <a:r>
              <a:rPr lang="en-NZ" sz="1400" dirty="0"/>
              <a:t>Dirk </a:t>
            </a:r>
            <a:r>
              <a:rPr lang="en-NZ" sz="1400" dirty="0" err="1"/>
              <a:t>Lemmermann</a:t>
            </a:r>
            <a:endParaRPr lang="en-NZ" sz="1400" dirty="0"/>
          </a:p>
          <a:p>
            <a:r>
              <a:rPr lang="en-NZ" sz="1400" dirty="0"/>
              <a:t>Tomas </a:t>
            </a:r>
            <a:r>
              <a:rPr lang="en-NZ" sz="1400" dirty="0" err="1"/>
              <a:t>Mikula</a:t>
            </a:r>
            <a:endParaRPr lang="en-NZ" sz="1400" dirty="0"/>
          </a:p>
          <a:p>
            <a:r>
              <a:rPr lang="en-NZ" sz="1400" dirty="0"/>
              <a:t>Dennis </a:t>
            </a:r>
            <a:r>
              <a:rPr lang="en-NZ" sz="1400" dirty="0" smtClean="0"/>
              <a:t>Lee</a:t>
            </a:r>
          </a:p>
          <a:p>
            <a:r>
              <a:rPr lang="en-NZ" sz="1400" dirty="0" err="1"/>
              <a:t>Julien</a:t>
            </a:r>
            <a:r>
              <a:rPr lang="en-NZ" sz="1400" dirty="0"/>
              <a:t> </a:t>
            </a:r>
            <a:r>
              <a:rPr lang="en-NZ" sz="1400" dirty="0" err="1"/>
              <a:t>Coloos</a:t>
            </a:r>
            <a:endParaRPr lang="en-NZ" sz="1400" dirty="0"/>
          </a:p>
          <a:p>
            <a:r>
              <a:rPr lang="en-NZ" sz="1400" dirty="0"/>
              <a:t>Paul Jonas</a:t>
            </a:r>
          </a:p>
          <a:p>
            <a:endParaRPr lang="en-NZ" sz="14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39552" y="310148"/>
            <a:ext cx="7315200" cy="586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NZ" b="1" dirty="0" smtClean="0"/>
              <a:t>Who is ControlsFX?</a:t>
            </a:r>
            <a:endParaRPr lang="en-NZ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843558"/>
            <a:ext cx="264367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NZ" sz="2800" dirty="0" smtClean="0"/>
              <a:t>Not here today:</a:t>
            </a:r>
            <a:endParaRPr lang="en-NZ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23728" y="1275606"/>
            <a:ext cx="2217440" cy="37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 smtClean="0"/>
              <a:t>Pascal </a:t>
            </a:r>
            <a:r>
              <a:rPr lang="en-NZ" sz="1400" dirty="0" err="1" smtClean="0"/>
              <a:t>Büttiker</a:t>
            </a:r>
            <a:endParaRPr lang="en-NZ" sz="1400" dirty="0" smtClean="0"/>
          </a:p>
          <a:p>
            <a:r>
              <a:rPr lang="en-NZ" sz="1400" dirty="0" smtClean="0"/>
              <a:t>Pedro Duque Vieira</a:t>
            </a:r>
          </a:p>
          <a:p>
            <a:r>
              <a:rPr lang="en-NZ" sz="1400" dirty="0" smtClean="0"/>
              <a:t>Dennis Fischer</a:t>
            </a:r>
          </a:p>
          <a:p>
            <a:r>
              <a:rPr lang="en-NZ" sz="1400" dirty="0" smtClean="0"/>
              <a:t>Alice </a:t>
            </a:r>
            <a:r>
              <a:rPr lang="en-NZ" sz="1400" dirty="0" err="1" smtClean="0"/>
              <a:t>Sotzek</a:t>
            </a:r>
            <a:endParaRPr lang="en-NZ" sz="1400" dirty="0" smtClean="0"/>
          </a:p>
          <a:p>
            <a:r>
              <a:rPr lang="en-NZ" sz="1400" dirty="0" err="1" smtClean="0"/>
              <a:t>Anirvan</a:t>
            </a:r>
            <a:r>
              <a:rPr lang="en-NZ" sz="1400" dirty="0" smtClean="0"/>
              <a:t> </a:t>
            </a:r>
            <a:r>
              <a:rPr lang="en-NZ" sz="1400" dirty="0" err="1" smtClean="0"/>
              <a:t>Sarkar</a:t>
            </a:r>
            <a:endParaRPr lang="en-NZ" sz="1400" dirty="0" smtClean="0"/>
          </a:p>
          <a:p>
            <a:r>
              <a:rPr lang="en-NZ" sz="1400" dirty="0" smtClean="0"/>
              <a:t>Adam KOSTA</a:t>
            </a:r>
          </a:p>
          <a:p>
            <a:r>
              <a:rPr lang="en-NZ" sz="1400" dirty="0" smtClean="0"/>
              <a:t>Gabriel </a:t>
            </a:r>
            <a:r>
              <a:rPr lang="en-NZ" sz="1400" dirty="0" err="1" smtClean="0"/>
              <a:t>Féron</a:t>
            </a:r>
            <a:endParaRPr lang="en-NZ" sz="1400" dirty="0" smtClean="0"/>
          </a:p>
          <a:p>
            <a:r>
              <a:rPr lang="en-NZ" sz="1400" dirty="0" smtClean="0"/>
              <a:t>Carolina </a:t>
            </a:r>
            <a:r>
              <a:rPr lang="en-NZ" sz="1400" dirty="0" err="1" smtClean="0"/>
              <a:t>Veiga</a:t>
            </a:r>
            <a:endParaRPr lang="en-NZ" sz="1400" dirty="0" smtClean="0"/>
          </a:p>
          <a:p>
            <a:r>
              <a:rPr lang="en-NZ" sz="1400" dirty="0" err="1" smtClean="0"/>
              <a:t>Artur</a:t>
            </a:r>
            <a:r>
              <a:rPr lang="en-NZ" sz="1400" dirty="0" smtClean="0"/>
              <a:t> </a:t>
            </a:r>
            <a:r>
              <a:rPr lang="en-NZ" sz="1400" dirty="0" err="1" smtClean="0"/>
              <a:t>Biesiadowski</a:t>
            </a:r>
            <a:endParaRPr lang="en-NZ" sz="1400" dirty="0" smtClean="0"/>
          </a:p>
          <a:p>
            <a:r>
              <a:rPr lang="en-NZ" sz="1400" dirty="0" err="1"/>
              <a:t>Yair</a:t>
            </a:r>
            <a:r>
              <a:rPr lang="en-NZ" sz="1400" dirty="0"/>
              <a:t> </a:t>
            </a:r>
            <a:r>
              <a:rPr lang="en-NZ" sz="1400" dirty="0" smtClean="0"/>
              <a:t>Oren</a:t>
            </a:r>
          </a:p>
          <a:p>
            <a:r>
              <a:rPr lang="en-NZ" sz="1400" dirty="0" err="1"/>
              <a:t>Davide</a:t>
            </a:r>
            <a:r>
              <a:rPr lang="en-NZ" sz="1400" dirty="0"/>
              <a:t> </a:t>
            </a:r>
            <a:r>
              <a:rPr lang="en-NZ" sz="1400" dirty="0" err="1"/>
              <a:t>Nabais</a:t>
            </a:r>
            <a:endParaRPr lang="en-NZ" sz="1400" dirty="0"/>
          </a:p>
          <a:p>
            <a:r>
              <a:rPr lang="en-NZ" sz="1400" dirty="0"/>
              <a:t>Tom </a:t>
            </a:r>
            <a:r>
              <a:rPr lang="en-NZ" sz="1400" dirty="0" err="1"/>
              <a:t>Eugelink</a:t>
            </a:r>
            <a:endParaRPr lang="en-NZ" sz="1400" dirty="0"/>
          </a:p>
          <a:p>
            <a:r>
              <a:rPr lang="en-NZ" sz="1400" dirty="0" err="1"/>
              <a:t>Michał</a:t>
            </a:r>
            <a:r>
              <a:rPr lang="en-NZ" sz="1400" dirty="0"/>
              <a:t> </a:t>
            </a:r>
            <a:r>
              <a:rPr lang="en-NZ" sz="1400" dirty="0" err="1"/>
              <a:t>Skowroński</a:t>
            </a:r>
            <a:endParaRPr lang="en-NZ" sz="1400" dirty="0"/>
          </a:p>
          <a:p>
            <a:r>
              <a:rPr lang="en-NZ" sz="1400" dirty="0" err="1"/>
              <a:t>Uwe</a:t>
            </a:r>
            <a:r>
              <a:rPr lang="en-NZ" sz="1400" dirty="0"/>
              <a:t> Sander</a:t>
            </a:r>
          </a:p>
          <a:p>
            <a:r>
              <a:rPr lang="en-NZ" sz="1400" dirty="0"/>
              <a:t>Laurent </a:t>
            </a:r>
            <a:r>
              <a:rPr lang="en-NZ" sz="1400" dirty="0" err="1"/>
              <a:t>Gebus</a:t>
            </a:r>
            <a:endParaRPr lang="en-NZ" sz="1400" dirty="0"/>
          </a:p>
          <a:p>
            <a:endParaRPr lang="en-NZ" sz="1400" dirty="0"/>
          </a:p>
          <a:p>
            <a:endParaRPr lang="en-NZ" sz="16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83968" y="1255068"/>
            <a:ext cx="221744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 smtClean="0"/>
              <a:t>Geoffrey Capper</a:t>
            </a:r>
          </a:p>
          <a:p>
            <a:r>
              <a:rPr lang="en-NZ" sz="1400" dirty="0" err="1" smtClean="0"/>
              <a:t>Romain</a:t>
            </a:r>
            <a:r>
              <a:rPr lang="en-NZ" sz="1400" dirty="0" smtClean="0"/>
              <a:t> Moreau</a:t>
            </a:r>
          </a:p>
          <a:p>
            <a:r>
              <a:rPr lang="en-NZ" sz="1400" dirty="0" err="1" smtClean="0"/>
              <a:t>Sriram</a:t>
            </a:r>
            <a:r>
              <a:rPr lang="en-NZ" sz="1400" dirty="0" smtClean="0"/>
              <a:t> </a:t>
            </a:r>
            <a:r>
              <a:rPr lang="en-NZ" sz="1400" dirty="0" err="1" smtClean="0"/>
              <a:t>Raghuraman</a:t>
            </a:r>
            <a:endParaRPr lang="en-NZ" sz="1400" dirty="0" smtClean="0"/>
          </a:p>
          <a:p>
            <a:r>
              <a:rPr lang="en-NZ" sz="1400" dirty="0" smtClean="0"/>
              <a:t>Mario Voigt</a:t>
            </a:r>
          </a:p>
          <a:p>
            <a:r>
              <a:rPr lang="en-NZ" sz="1400" dirty="0" smtClean="0"/>
              <a:t>Ruben Paz</a:t>
            </a:r>
          </a:p>
          <a:p>
            <a:r>
              <a:rPr lang="en-NZ" sz="1400" dirty="0" err="1" smtClean="0"/>
              <a:t>jonathan</a:t>
            </a:r>
            <a:r>
              <a:rPr lang="en-NZ" sz="1400" dirty="0" smtClean="0"/>
              <a:t> </a:t>
            </a:r>
            <a:r>
              <a:rPr lang="en-NZ" sz="1400" dirty="0" err="1" smtClean="0"/>
              <a:t>millman</a:t>
            </a:r>
            <a:endParaRPr lang="en-NZ" sz="1400" dirty="0" smtClean="0"/>
          </a:p>
          <a:p>
            <a:r>
              <a:rPr lang="en-NZ" sz="1400" dirty="0"/>
              <a:t>Michael Berry</a:t>
            </a:r>
          </a:p>
          <a:p>
            <a:r>
              <a:rPr lang="en-NZ" sz="1400" dirty="0"/>
              <a:t>Chen </a:t>
            </a:r>
            <a:r>
              <a:rPr lang="en-NZ" sz="1400" dirty="0" err="1"/>
              <a:t>Gaofeng</a:t>
            </a:r>
            <a:endParaRPr lang="en-NZ" sz="1400" dirty="0"/>
          </a:p>
          <a:p>
            <a:r>
              <a:rPr lang="el-GR" sz="1400" dirty="0"/>
              <a:t>Γεράσιμος Μάκης Μαρόπουλος</a:t>
            </a:r>
          </a:p>
          <a:p>
            <a:r>
              <a:rPr lang="en-NZ" sz="1400" dirty="0" err="1"/>
              <a:t>Ladislav</a:t>
            </a:r>
            <a:r>
              <a:rPr lang="en-NZ" sz="1400" dirty="0"/>
              <a:t> </a:t>
            </a:r>
            <a:r>
              <a:rPr lang="en-NZ" sz="1400" dirty="0" err="1"/>
              <a:t>Török</a:t>
            </a:r>
            <a:endParaRPr lang="en-NZ" sz="1400" dirty="0"/>
          </a:p>
          <a:p>
            <a:r>
              <a:rPr lang="en-NZ" sz="1400" dirty="0" err="1"/>
              <a:t>Tiziano</a:t>
            </a:r>
            <a:r>
              <a:rPr lang="en-NZ" sz="1400" dirty="0"/>
              <a:t> </a:t>
            </a:r>
            <a:r>
              <a:rPr lang="en-NZ" sz="1400" dirty="0" err="1"/>
              <a:t>Lattisi</a:t>
            </a:r>
            <a:endParaRPr lang="en-NZ" sz="1400" dirty="0"/>
          </a:p>
          <a:p>
            <a:r>
              <a:rPr lang="en-NZ" sz="1400" dirty="0"/>
              <a:t>Victor Alfonso</a:t>
            </a:r>
            <a:endParaRPr lang="en-NZ" sz="1400" dirty="0" smtClean="0"/>
          </a:p>
          <a:p>
            <a:r>
              <a:rPr lang="en-NZ" sz="1400" dirty="0"/>
              <a:t>Pineda Orozco</a:t>
            </a:r>
          </a:p>
          <a:p>
            <a:r>
              <a:rPr lang="en-NZ" sz="1400" dirty="0"/>
              <a:t>Daniel </a:t>
            </a:r>
            <a:r>
              <a:rPr lang="en-NZ" sz="1400" dirty="0" smtClean="0"/>
              <a:t>Rodrigues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72200" y="1275606"/>
            <a:ext cx="2217440" cy="372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/>
              <a:t>Christian </a:t>
            </a:r>
            <a:r>
              <a:rPr lang="en-NZ" sz="1400" dirty="0" err="1"/>
              <a:t>Michelsen</a:t>
            </a:r>
            <a:endParaRPr lang="en-NZ" sz="1400" dirty="0"/>
          </a:p>
          <a:p>
            <a:r>
              <a:rPr lang="en-NZ" sz="1400" dirty="0" smtClean="0"/>
              <a:t>Takayuki Shoji</a:t>
            </a:r>
          </a:p>
          <a:p>
            <a:r>
              <a:rPr lang="en-NZ" sz="1400" dirty="0" err="1" smtClean="0"/>
              <a:t>Farzaneh</a:t>
            </a:r>
            <a:r>
              <a:rPr lang="en-NZ" sz="1400" dirty="0" smtClean="0"/>
              <a:t> </a:t>
            </a:r>
            <a:r>
              <a:rPr lang="en-NZ" sz="1400" dirty="0" err="1" smtClean="0"/>
              <a:t>Taleb</a:t>
            </a:r>
            <a:endParaRPr lang="en-NZ" sz="1400" dirty="0" smtClean="0"/>
          </a:p>
          <a:p>
            <a:r>
              <a:rPr lang="en-NZ" sz="1400" dirty="0" smtClean="0"/>
              <a:t>Steffen </a:t>
            </a:r>
            <a:r>
              <a:rPr lang="en-NZ" sz="1400" dirty="0" err="1" smtClean="0"/>
              <a:t>Rachner</a:t>
            </a:r>
            <a:endParaRPr lang="en-NZ" sz="1400" dirty="0" smtClean="0"/>
          </a:p>
          <a:p>
            <a:r>
              <a:rPr lang="en-NZ" sz="1400" dirty="0" err="1" smtClean="0"/>
              <a:t>Manel</a:t>
            </a:r>
            <a:r>
              <a:rPr lang="en-NZ" sz="1400" dirty="0" smtClean="0"/>
              <a:t> Sanchez i Ruiz</a:t>
            </a:r>
          </a:p>
          <a:p>
            <a:r>
              <a:rPr lang="en-NZ" sz="1400" dirty="0" err="1" smtClean="0"/>
              <a:t>Hadzic</a:t>
            </a:r>
            <a:r>
              <a:rPr lang="en-NZ" sz="1400" dirty="0" smtClean="0"/>
              <a:t> Samir</a:t>
            </a:r>
          </a:p>
          <a:p>
            <a:r>
              <a:rPr lang="en-NZ" sz="1400" dirty="0" smtClean="0"/>
              <a:t>John </a:t>
            </a:r>
            <a:r>
              <a:rPr lang="en-NZ" sz="1400" dirty="0" err="1" smtClean="0"/>
              <a:t>Zeringue</a:t>
            </a:r>
            <a:endParaRPr lang="en-NZ" sz="1400" dirty="0" smtClean="0"/>
          </a:p>
          <a:p>
            <a:r>
              <a:rPr lang="en-NZ" sz="1400" dirty="0" err="1" smtClean="0"/>
              <a:t>István</a:t>
            </a:r>
            <a:r>
              <a:rPr lang="en-NZ" sz="1400" dirty="0" smtClean="0"/>
              <a:t> </a:t>
            </a:r>
            <a:r>
              <a:rPr lang="en-NZ" sz="1400" dirty="0" err="1" smtClean="0"/>
              <a:t>Avramucz</a:t>
            </a:r>
            <a:endParaRPr lang="en-NZ" sz="1400" dirty="0" smtClean="0"/>
          </a:p>
          <a:p>
            <a:r>
              <a:rPr lang="en-NZ" sz="1400" dirty="0" err="1" smtClean="0"/>
              <a:t>Marek</a:t>
            </a:r>
            <a:r>
              <a:rPr lang="en-NZ" sz="1400" dirty="0" smtClean="0"/>
              <a:t> </a:t>
            </a:r>
            <a:r>
              <a:rPr lang="en-NZ" sz="1400" dirty="0" err="1" smtClean="0"/>
              <a:t>Budyn</a:t>
            </a:r>
            <a:endParaRPr lang="en-NZ" sz="1400" dirty="0" smtClean="0"/>
          </a:p>
          <a:p>
            <a:r>
              <a:rPr lang="en-NZ" sz="1400" dirty="0" smtClean="0"/>
              <a:t>George Keith Watson</a:t>
            </a:r>
          </a:p>
          <a:p>
            <a:r>
              <a:rPr lang="en-NZ" sz="1400" dirty="0" err="1" smtClean="0"/>
              <a:t>Christoph</a:t>
            </a:r>
            <a:r>
              <a:rPr lang="en-NZ" sz="1400" dirty="0" smtClean="0"/>
              <a:t> </a:t>
            </a:r>
            <a:r>
              <a:rPr lang="en-NZ" sz="1400" dirty="0" err="1" smtClean="0"/>
              <a:t>Keimel</a:t>
            </a:r>
            <a:endParaRPr lang="en-NZ" sz="1400" dirty="0" smtClean="0"/>
          </a:p>
          <a:p>
            <a:r>
              <a:rPr lang="en-NZ" sz="1400" dirty="0" err="1" smtClean="0"/>
              <a:t>Łukasz</a:t>
            </a:r>
            <a:r>
              <a:rPr lang="en-NZ" sz="1400" dirty="0" smtClean="0"/>
              <a:t> </a:t>
            </a:r>
            <a:r>
              <a:rPr lang="en-NZ" sz="1400" dirty="0" err="1" smtClean="0"/>
              <a:t>Śliwiński</a:t>
            </a:r>
            <a:endParaRPr lang="en-NZ" sz="1400" dirty="0" smtClean="0"/>
          </a:p>
          <a:p>
            <a:r>
              <a:rPr lang="en-NZ" sz="1400" dirty="0" smtClean="0"/>
              <a:t>George </a:t>
            </a:r>
            <a:r>
              <a:rPr lang="en-NZ" sz="1400" dirty="0" err="1" smtClean="0"/>
              <a:t>Moralis</a:t>
            </a:r>
            <a:endParaRPr lang="en-NZ" sz="1400" dirty="0" smtClean="0"/>
          </a:p>
          <a:p>
            <a:r>
              <a:rPr lang="en-NZ" sz="1400" dirty="0" err="1" smtClean="0"/>
              <a:t>Yann</a:t>
            </a:r>
            <a:r>
              <a:rPr lang="en-NZ" sz="1400" dirty="0" smtClean="0"/>
              <a:t> </a:t>
            </a:r>
            <a:r>
              <a:rPr lang="en-NZ" sz="1400" dirty="0" err="1" smtClean="0"/>
              <a:t>D'Isanto</a:t>
            </a:r>
            <a:endParaRPr lang="en-NZ" sz="1400" dirty="0" smtClean="0"/>
          </a:p>
          <a:p>
            <a:r>
              <a:rPr lang="en-NZ" sz="1400" dirty="0" err="1"/>
              <a:t>Avramucz</a:t>
            </a:r>
            <a:r>
              <a:rPr lang="en-NZ" sz="1400" dirty="0"/>
              <a:t> </a:t>
            </a:r>
            <a:r>
              <a:rPr lang="en-NZ" sz="1400" dirty="0" err="1"/>
              <a:t>István</a:t>
            </a:r>
            <a:endParaRPr lang="en-NZ" sz="1400" dirty="0"/>
          </a:p>
          <a:p>
            <a:endParaRPr lang="en-NZ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54075" y="2211710"/>
            <a:ext cx="5560859" cy="1634490"/>
          </a:xfrm>
          <a:prstGeom prst="roundRect">
            <a:avLst/>
          </a:prstGeom>
          <a:solidFill>
            <a:schemeClr val="tx2">
              <a:alpha val="7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endParaRPr lang="en-NZ" u="sng" dirty="0" smtClean="0">
              <a:solidFill>
                <a:schemeClr val="bg1"/>
              </a:solidFill>
            </a:endParaRPr>
          </a:p>
          <a:p>
            <a:pPr algn="ctr"/>
            <a:endParaRPr lang="en-NZ" u="sng" dirty="0">
              <a:solidFill>
                <a:schemeClr val="bg1"/>
              </a:solidFill>
            </a:endParaRPr>
          </a:p>
          <a:p>
            <a:pPr algn="ctr"/>
            <a:r>
              <a:rPr lang="en-NZ" dirty="0" smtClean="0">
                <a:solidFill>
                  <a:schemeClr val="bg1"/>
                </a:solidFill>
              </a:rPr>
              <a:t>All up, there are over 60 contributors to ControlsFX!</a:t>
            </a:r>
          </a:p>
          <a:p>
            <a:pPr algn="ctr"/>
            <a:endParaRPr lang="en-NZ" u="sng" dirty="0">
              <a:solidFill>
                <a:schemeClr val="bg1"/>
              </a:solidFill>
            </a:endParaRPr>
          </a:p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5883</TotalTime>
  <Words>2136</Words>
  <Application>Microsoft Macintosh PowerPoint</Application>
  <PresentationFormat>On-screen Show (16:9)</PresentationFormat>
  <Paragraphs>575</Paragraphs>
  <Slides>55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Perspective</vt:lpstr>
      <vt:lpstr>In control with ControlsFX</vt:lpstr>
      <vt:lpstr>Session overview</vt:lpstr>
      <vt:lpstr>ControlsFX Overview</vt:lpstr>
      <vt:lpstr>Answering your burning questions</vt:lpstr>
      <vt:lpstr>What is ControlsFX?</vt:lpstr>
      <vt:lpstr>Who is ControlsFX?</vt:lpstr>
      <vt:lpstr>Who is ControlsFX?</vt:lpstr>
      <vt:lpstr>Who is ControlsFX?</vt:lpstr>
      <vt:lpstr>Who is ControlsFX?</vt:lpstr>
      <vt:lpstr>Who is ControlsFX?</vt:lpstr>
      <vt:lpstr>What is ControlsFX?  - Releases</vt:lpstr>
      <vt:lpstr>What is ControlsFX?  - Downloads</vt:lpstr>
      <vt:lpstr>What is ControlsFX?  - Downloads</vt:lpstr>
      <vt:lpstr>Why does ControlsFX exist?</vt:lpstr>
      <vt:lpstr>Who uses ControlsFX?</vt:lpstr>
      <vt:lpstr>Who uses ControlsFX?</vt:lpstr>
      <vt:lpstr>ControlsFX Features</vt:lpstr>
      <vt:lpstr>Dialog API   The beginning</vt:lpstr>
      <vt:lpstr>Dialog API   Current status</vt:lpstr>
      <vt:lpstr>Dialog API   openjfx-dialogs</vt:lpstr>
      <vt:lpstr>Wizard API   </vt:lpstr>
      <vt:lpstr>Property Sheet</vt:lpstr>
      <vt:lpstr>Action API</vt:lpstr>
      <vt:lpstr>Decoration / Validation API</vt:lpstr>
      <vt:lpstr>Glyph Font API</vt:lpstr>
      <vt:lpstr>Notification API</vt:lpstr>
      <vt:lpstr>SpreadsheetView</vt:lpstr>
      <vt:lpstr>CheckComboBox  CheckListView  CheckTreeView</vt:lpstr>
      <vt:lpstr>PopOver</vt:lpstr>
      <vt:lpstr>TextField API</vt:lpstr>
      <vt:lpstr>Range Slider</vt:lpstr>
      <vt:lpstr>FX Sampler</vt:lpstr>
      <vt:lpstr>Even more controls</vt:lpstr>
      <vt:lpstr>Demonstration</vt:lpstr>
      <vt:lpstr>Getting Involved</vt:lpstr>
      <vt:lpstr>Getting Started   - In Six Simple Steps!</vt:lpstr>
      <vt:lpstr>Getting Started   - In Six Simple Steps!</vt:lpstr>
      <vt:lpstr>Getting Started   - In Six Simple Steps!</vt:lpstr>
      <vt:lpstr>Where is ControlsFX?</vt:lpstr>
      <vt:lpstr>Where is ControlsFX?</vt:lpstr>
      <vt:lpstr>Where is ControlsFX?</vt:lpstr>
      <vt:lpstr>Where is ControlsFX?</vt:lpstr>
      <vt:lpstr>Where is ControlsFX?</vt:lpstr>
      <vt:lpstr>Where is ControlsFX?</vt:lpstr>
      <vt:lpstr>Where is ControlsFX?     - at Maven Central</vt:lpstr>
      <vt:lpstr>How To Contribute</vt:lpstr>
      <vt:lpstr>What Should You Contribute</vt:lpstr>
      <vt:lpstr>Future Plans</vt:lpstr>
      <vt:lpstr>Future Plans</vt:lpstr>
      <vt:lpstr>Future Plans - JideFX</vt:lpstr>
      <vt:lpstr>Wrapping Up</vt:lpstr>
      <vt:lpstr>Conclusion</vt:lpstr>
      <vt:lpstr>Conclusion</vt:lpstr>
      <vt:lpstr>Want to learn how to build custom JavaFX UI controls?   Jonathan is presenting on this topic tomorrow, 3:00pm in Hilton Plaza A </vt:lpstr>
      <vt:lpstr>Thanks for attending! Question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ControlsFX</dc:title>
  <dc:creator>Jonathan Giles;Eugene Ryzhikov</dc:creator>
  <cp:lastModifiedBy>Eugene Ryzhikov</cp:lastModifiedBy>
  <cp:revision>118</cp:revision>
  <dcterms:created xsi:type="dcterms:W3CDTF">2014-08-30T23:51:33Z</dcterms:created>
  <dcterms:modified xsi:type="dcterms:W3CDTF">2014-10-01T00:15:52Z</dcterms:modified>
</cp:coreProperties>
</file>