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54" r:id="rId2"/>
    <p:sldId id="256" r:id="rId3"/>
    <p:sldId id="260" r:id="rId4"/>
    <p:sldId id="344" r:id="rId5"/>
    <p:sldId id="412" r:id="rId6"/>
    <p:sldId id="414" r:id="rId7"/>
    <p:sldId id="424" r:id="rId8"/>
    <p:sldId id="425" r:id="rId9"/>
    <p:sldId id="450" r:id="rId10"/>
    <p:sldId id="449" r:id="rId11"/>
    <p:sldId id="453" r:id="rId12"/>
    <p:sldId id="454" r:id="rId13"/>
    <p:sldId id="448" r:id="rId14"/>
    <p:sldId id="452" r:id="rId15"/>
    <p:sldId id="455" r:id="rId16"/>
    <p:sldId id="426" r:id="rId17"/>
    <p:sldId id="427" r:id="rId18"/>
    <p:sldId id="430" r:id="rId19"/>
    <p:sldId id="428" r:id="rId20"/>
    <p:sldId id="456" r:id="rId21"/>
    <p:sldId id="429" r:id="rId22"/>
    <p:sldId id="431" r:id="rId23"/>
    <p:sldId id="432" r:id="rId24"/>
    <p:sldId id="438" r:id="rId25"/>
    <p:sldId id="457" r:id="rId26"/>
    <p:sldId id="462" r:id="rId27"/>
    <p:sldId id="465" r:id="rId28"/>
    <p:sldId id="466" r:id="rId29"/>
    <p:sldId id="458" r:id="rId30"/>
    <p:sldId id="461" r:id="rId31"/>
    <p:sldId id="460" r:id="rId32"/>
    <p:sldId id="475" r:id="rId33"/>
    <p:sldId id="444" r:id="rId34"/>
    <p:sldId id="467" r:id="rId35"/>
    <p:sldId id="468" r:id="rId36"/>
    <p:sldId id="476" r:id="rId37"/>
    <p:sldId id="469" r:id="rId38"/>
    <p:sldId id="477" r:id="rId39"/>
    <p:sldId id="402" r:id="rId40"/>
    <p:sldId id="411" r:id="rId41"/>
    <p:sldId id="289" r:id="rId42"/>
  </p:sldIdLst>
  <p:sldSz cx="12188825" cy="6858000"/>
  <p:notesSz cx="6985000" cy="92837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87580" autoAdjust="0"/>
  </p:normalViewPr>
  <p:slideViewPr>
    <p:cSldViewPr>
      <p:cViewPr varScale="1">
        <p:scale>
          <a:sx n="100" d="100"/>
          <a:sy n="100" d="100"/>
        </p:scale>
        <p:origin x="-880" y="-112"/>
      </p:cViewPr>
      <p:guideLst>
        <p:guide orient="horz" pos="2256"/>
        <p:guide orient="horz" pos="3744"/>
        <p:guide orient="horz" pos="960"/>
        <p:guide orient="horz" pos="1248"/>
        <p:guide pos="3882"/>
        <p:guide pos="7343"/>
        <p:guide pos="4378"/>
      </p:guideLst>
    </p:cSldViewPr>
  </p:slideViewPr>
  <p:outlineViewPr>
    <p:cViewPr>
      <p:scale>
        <a:sx n="33" d="100"/>
        <a:sy n="33" d="100"/>
      </p:scale>
      <p:origin x="0" y="19746"/>
    </p:cViewPr>
  </p:outlineViewPr>
  <p:notesTextViewPr>
    <p:cViewPr>
      <p:scale>
        <a:sx n="1" d="1"/>
        <a:sy n="1" d="1"/>
      </p:scale>
      <p:origin x="0" y="0"/>
    </p:cViewPr>
  </p:notesTextViewPr>
  <p:sorterViewPr>
    <p:cViewPr>
      <p:scale>
        <a:sx n="141" d="100"/>
        <a:sy n="141" d="100"/>
      </p:scale>
      <p:origin x="0" y="7048"/>
    </p:cViewPr>
  </p:sorterViewPr>
  <p:notesViewPr>
    <p:cSldViewPr snapToGrid="0">
      <p:cViewPr varScale="1">
        <p:scale>
          <a:sx n="70" d="100"/>
          <a:sy n="70" d="100"/>
        </p:scale>
        <p:origin x="-209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01/10/14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743AA4-7ED0-AB49-AD5E-151062740C08}" type="slidenum">
              <a:rPr lang="en-US"/>
              <a:pPr/>
              <a:t>37</a:t>
            </a:fld>
            <a:endParaRPr lang="en-US"/>
          </a:p>
        </p:txBody>
      </p:sp>
      <p:sp>
        <p:nvSpPr>
          <p:cNvPr id="63489" name="Text Box 1"/>
          <p:cNvSpPr txBox="1">
            <a:spLocks noGrp="1" noRot="1" noChangeAspect="1" noChangeArrowheads="1"/>
          </p:cNvSpPr>
          <p:nvPr>
            <p:ph type="sldImg"/>
          </p:nvPr>
        </p:nvSpPr>
        <p:spPr bwMode="auto">
          <a:xfrm>
            <a:off x="3984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698500" y="4409758"/>
            <a:ext cx="5588000" cy="4177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743AA4-7ED0-AB49-AD5E-151062740C08}" type="slidenum">
              <a:rPr lang="en-US"/>
              <a:pPr/>
              <a:t>38</a:t>
            </a:fld>
            <a:endParaRPr lang="en-US"/>
          </a:p>
        </p:txBody>
      </p:sp>
      <p:sp>
        <p:nvSpPr>
          <p:cNvPr id="63489" name="Text Box 1"/>
          <p:cNvSpPr txBox="1">
            <a:spLocks noGrp="1" noRot="1" noChangeAspect="1" noChangeArrowheads="1"/>
          </p:cNvSpPr>
          <p:nvPr>
            <p:ph type="sldImg"/>
          </p:nvPr>
        </p:nvSpPr>
        <p:spPr bwMode="auto">
          <a:xfrm>
            <a:off x="3984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698500" y="4409758"/>
            <a:ext cx="5588000" cy="4177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3845396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237333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42505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FE50438-93D3-4B0D-8290-A83490D098D0}" type="datetime1">
              <a:rPr lang="en-US" smtClean="0"/>
              <a:t>01/10/14</a:t>
            </a:fld>
            <a:endParaRPr lang="en-US"/>
          </a:p>
        </p:txBody>
      </p:sp>
      <p:sp>
        <p:nvSpPr>
          <p:cNvPr id="10" name="Footer Placeholder 9"/>
          <p:cNvSpPr>
            <a:spLocks noGrp="1"/>
          </p:cNvSpPr>
          <p:nvPr>
            <p:ph type="ftr" sz="quarter" idx="15"/>
          </p:nvPr>
        </p:nvSpPr>
        <p:spPr>
          <a:xfrm>
            <a:off x="8622792" y="6556248"/>
            <a:ext cx="2743200" cy="182880"/>
          </a:xfrm>
          <a:prstGeom prst="rect">
            <a:avLst/>
          </a:prstGeom>
        </p:spPr>
        <p:txBody>
          <a:bodyPr/>
          <a:lstStyle>
            <a:lvl1pPr>
              <a:defRPr>
                <a:solidFill>
                  <a:schemeClr val="tx1"/>
                </a:solidFill>
              </a:defRPr>
            </a:lvl1pPr>
          </a:lstStyle>
          <a:p>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B2B2A7CA-AFC5-4A12-A183-22CC400B54C1}" type="datetime1">
              <a:rPr lang="en-US" smtClean="0"/>
              <a:t>01/10/14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1E79C-7E9F-478E-A2E7-DC09404434F3}"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F85190-D28D-4680-A6D6-0A61543AC7E0}"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932CE0-E3C2-4BBD-8643-4D3FF082A9E6}"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14C55D04-056A-4B3C-B337-58812732CB86}"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CAF46AC-949C-47A3-907E-B9033D55F11D}"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750B9B8-F93C-4E55-B71A-949CC837709A}"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1D5648-4F34-47DF-BD58-993491A918EC}"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EACAAA-F4CC-4DCC-9DE7-1CA34AA9B46C}"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0DDC-F850-4491-8743-FE0812721C47}"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63B3CBE7-A590-456E-BA9E-468336E5D46D}" type="datetime1">
              <a:rPr lang="en-US" smtClean="0"/>
              <a:t>01/10/14</a:t>
            </a:fld>
            <a:endParaRPr lang="en-US"/>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lvl1pPr>
              <a:defRPr>
                <a:solidFill>
                  <a:schemeClr val="tx1"/>
                </a:solidFill>
              </a:defRPr>
            </a:lvl1pPr>
          </a:lstStyle>
          <a:p>
            <a:endParaRPr lang="en-US" dirty="0"/>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BA04A06C-87A1-4AB6-93FC-3711F163FB1F}" type="datetime1">
              <a:rPr lang="en-US" smtClean="0"/>
              <a:t>01/10/14</a:t>
            </a:fld>
            <a:endParaRPr/>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D6326B-FD75-443C-830B-8A46F52AE2F9}" type="datetime1">
              <a:rPr lang="en-US" smtClean="0"/>
              <a:t>01/10/14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31182D-042D-4E7A-97B4-98339EB7A1A7}" type="datetime1">
              <a:rPr lang="en-US" smtClean="0"/>
              <a:t>01/10/14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F8FC8-5D15-430C-9736-C32A561BD064}" type="datetime1">
              <a:rPr lang="en-US" smtClean="0"/>
              <a:t>01/10/14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56F61-F165-454F-8EC6-0D351025077E}" type="datetime1">
              <a:rPr lang="en-US" smtClean="0"/>
              <a:t>01/10/14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4369C-A8EB-4802-B6CC-0D395A5AEBE6}"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DA07D-F36D-4C83-A9E0-26C39FAF557B}"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CD863-7518-44F8-B5EA-087CE6C7D00D}"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322C-08FD-428F-839F-967667FACBF7}"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BBFACC8-42B5-4693-8490-21A868DB8C33}"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CD410A0-4EDF-44C5-9855-FB7F2CCDADCE}"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B9CCBAA0-098B-4198-82BD-50138678F413}"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6DEFA2-377B-4E31-8CC9-417765AA93B3}"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5A8595F7-C563-465E-A5E7-173D41132280}" type="datetime1">
              <a:rPr lang="en-US" smtClean="0"/>
              <a:t>01/10/14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54C05915-6BE6-41A7-B731-6C9E6D439DC4}" type="datetime1">
              <a:rPr lang="en-US" smtClean="0"/>
              <a:t>01/10/14</a:t>
            </a:fld>
            <a:endParaRPr lang="en-US"/>
          </a:p>
        </p:txBody>
      </p:sp>
      <p:sp>
        <p:nvSpPr>
          <p:cNvPr id="4" name="Footer Placeholder 3"/>
          <p:cNvSpPr>
            <a:spLocks noGrp="1"/>
          </p:cNvSpPr>
          <p:nvPr>
            <p:ph type="ftr" sz="quarter" idx="15"/>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A3C31-48F6-4A2C-B78B-BD66C13CD7C7}" type="datetime1">
              <a:rPr lang="en-US" smtClean="0"/>
              <a:t>01/10/14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266FC-D535-4359-A43F-141971018769}" type="datetime1">
              <a:rPr lang="en-US" smtClean="0"/>
              <a:t>01/10/14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3B9CD769-DDC9-4B93-B0D7-CFD0FC58775E}" type="datetime1">
              <a:rPr lang="en-US" smtClean="0"/>
              <a:t>01/10/14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839A54-0ED4-4AEB-B78E-E32E67A60EC0}" type="datetime1">
              <a:rPr lang="en-US" smtClean="0"/>
              <a:t>01/10/14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A4D8FE-5780-4EDA-B725-5B82C1F25258}"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68617-2DA7-459C-BF7A-87AF5B189447}"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2DDB42-3959-4393-A6A2-0F5FB3CA66BD}"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682EE48-89F3-4299-812D-43B6E9BD509D}" type="datetime1">
              <a:rPr lang="en-US" smtClean="0"/>
              <a:t>01/10/14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7B3B7E-6F97-4AF8-88B7-A60971ACD665}"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AD52A452-FC36-44D5-91C6-99F6B29A8DF4}"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F6B1B-B5E1-4DB0-B475-A055600DFBEE}" type="datetime1">
              <a:rPr lang="en-US" smtClean="0"/>
              <a:t>01/10/14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3B2078A3-C13D-4F92-8FF0-3089FEF7C14B}" type="datetime1">
              <a:rPr lang="en-US" smtClean="0"/>
              <a:t>01/10/14</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s://www.java.net/blog/bhaktimehta" TargetMode="External"/><Relationship Id="rId4" Type="http://schemas.openxmlformats.org/officeDocument/2006/relationships/hyperlink" Target="https://www.flickr.com/photos/jasohill/4442279347/" TargetMode="External"/><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asynchronous nourished </a:t>
            </a:r>
            <a:r>
              <a:rPr lang="en-US" dirty="0" smtClean="0"/>
              <a:t>use case</a:t>
            </a:r>
            <a:endParaRPr lang="en-US" dirty="0"/>
          </a:p>
        </p:txBody>
      </p:sp>
      <p:sp>
        <p:nvSpPr>
          <p:cNvPr id="4" name="Content Placeholder 3"/>
          <p:cNvSpPr>
            <a:spLocks noGrp="1"/>
          </p:cNvSpPr>
          <p:nvPr>
            <p:ph idx="1"/>
          </p:nvPr>
        </p:nvSpPr>
        <p:spPr/>
        <p:txBody>
          <a:bodyPr/>
          <a:lstStyle/>
          <a:p>
            <a:r>
              <a:rPr lang="en-US" dirty="0" smtClean="0"/>
              <a:t>Asynchronous </a:t>
            </a:r>
            <a:r>
              <a:rPr lang="en-US" dirty="0"/>
              <a:t>S</a:t>
            </a:r>
            <a:r>
              <a:rPr lang="en-US" dirty="0" smtClean="0"/>
              <a:t>ervlet receiving the requests</a:t>
            </a:r>
          </a:p>
          <a:p>
            <a:r>
              <a:rPr lang="en-US" dirty="0" smtClean="0"/>
              <a:t>Caching the </a:t>
            </a:r>
            <a:r>
              <a:rPr lang="en-US" dirty="0" err="1" smtClean="0"/>
              <a:t>AsynContext</a:t>
            </a:r>
            <a:r>
              <a:rPr lang="en-US" dirty="0" smtClean="0"/>
              <a:t> and a query Id</a:t>
            </a:r>
          </a:p>
          <a:p>
            <a:r>
              <a:rPr lang="en-US" dirty="0" smtClean="0"/>
              <a:t>Sending the Query message to the JMS queue</a:t>
            </a:r>
          </a:p>
          <a:p>
            <a:pPr lvl="1"/>
            <a:r>
              <a:rPr lang="en-US" dirty="0" smtClean="0"/>
              <a:t>Including the query Id</a:t>
            </a:r>
          </a:p>
          <a:p>
            <a:r>
              <a:rPr lang="en-US" dirty="0" smtClean="0"/>
              <a:t>Leave it to the MDB to update the </a:t>
            </a:r>
            <a:r>
              <a:rPr lang="en-US" dirty="0" smtClean="0"/>
              <a:t>response</a:t>
            </a:r>
          </a:p>
          <a:p>
            <a:r>
              <a:rPr lang="en-US" dirty="0" smtClean="0"/>
              <a:t>Have a </a:t>
            </a:r>
            <a:r>
              <a:rPr lang="en-US" dirty="0" err="1" smtClean="0"/>
              <a:t>AsyncListener</a:t>
            </a:r>
            <a:r>
              <a:rPr lang="en-US" dirty="0" smtClean="0"/>
              <a:t> to send proper response if timeouts</a:t>
            </a: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More details of the Servlet components</a:t>
            </a:r>
            <a:endParaRPr lang="en-US" dirty="0"/>
          </a:p>
        </p:txBody>
      </p:sp>
    </p:spTree>
    <p:extLst>
      <p:ext uri="{BB962C8B-B14F-4D97-AF65-F5344CB8AC3E}">
        <p14:creationId xmlns:p14="http://schemas.microsoft.com/office/powerpoint/2010/main" val="408398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asynchronous nourished </a:t>
            </a:r>
            <a:r>
              <a:rPr lang="en-US" dirty="0" smtClean="0"/>
              <a:t>use case</a:t>
            </a:r>
            <a:endParaRPr lang="en-US" dirty="0"/>
          </a:p>
        </p:txBody>
      </p:sp>
      <p:sp>
        <p:nvSpPr>
          <p:cNvPr id="4" name="Content Placeholder 3"/>
          <p:cNvSpPr>
            <a:spLocks noGrp="1"/>
          </p:cNvSpPr>
          <p:nvPr>
            <p:ph idx="1"/>
          </p:nvPr>
        </p:nvSpPr>
        <p:spPr/>
        <p:txBody>
          <a:bodyPr/>
          <a:lstStyle/>
          <a:p>
            <a:r>
              <a:rPr lang="en-US" dirty="0" smtClean="0"/>
              <a:t>A browser</a:t>
            </a:r>
          </a:p>
          <a:p>
            <a:r>
              <a:rPr lang="en-US" dirty="0" smtClean="0"/>
              <a:t>Can be </a:t>
            </a:r>
          </a:p>
          <a:p>
            <a:pPr lvl="1"/>
            <a:r>
              <a:rPr lang="en-US" dirty="0" smtClean="0"/>
              <a:t>A </a:t>
            </a:r>
            <a:r>
              <a:rPr lang="en-US" dirty="0"/>
              <a:t>SSE </a:t>
            </a:r>
            <a:r>
              <a:rPr lang="en-US" dirty="0" smtClean="0"/>
              <a:t>client</a:t>
            </a:r>
          </a:p>
          <a:p>
            <a:pPr lvl="1"/>
            <a:r>
              <a:rPr lang="en-US" dirty="0" smtClean="0"/>
              <a:t>A </a:t>
            </a:r>
            <a:r>
              <a:rPr lang="en-US" dirty="0" smtClean="0"/>
              <a:t>COMET, Long Polling request</a:t>
            </a:r>
          </a:p>
        </p:txBody>
      </p:sp>
      <p:sp>
        <p:nvSpPr>
          <p:cNvPr id="5" name="Text Placeholder 4"/>
          <p:cNvSpPr>
            <a:spLocks noGrp="1"/>
          </p:cNvSpPr>
          <p:nvPr>
            <p:ph type="body" sz="quarter" idx="13"/>
          </p:nvPr>
        </p:nvSpPr>
        <p:spPr/>
        <p:txBody>
          <a:bodyPr/>
          <a:lstStyle/>
          <a:p>
            <a:r>
              <a:rPr lang="en-US" dirty="0" smtClean="0"/>
              <a:t>Some basics on the client side</a:t>
            </a:r>
            <a:endParaRPr lang="en-US" dirty="0"/>
          </a:p>
        </p:txBody>
      </p:sp>
    </p:spTree>
    <p:extLst>
      <p:ext uri="{BB962C8B-B14F-4D97-AF65-F5344CB8AC3E}">
        <p14:creationId xmlns:p14="http://schemas.microsoft.com/office/powerpoint/2010/main" val="363838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JMS </a:t>
            </a:r>
            <a:r>
              <a:rPr lang="en-US" dirty="0" smtClean="0"/>
              <a:t>(2.0)</a:t>
            </a:r>
            <a:endParaRPr lang="en-US" dirty="0"/>
          </a:p>
        </p:txBody>
      </p:sp>
      <p:sp>
        <p:nvSpPr>
          <p:cNvPr id="3" name="Text Placeholder 2"/>
          <p:cNvSpPr>
            <a:spLocks noGrp="1"/>
          </p:cNvSpPr>
          <p:nvPr>
            <p:ph type="body" idx="1"/>
          </p:nvPr>
        </p:nvSpPr>
        <p:spPr/>
        <p:txBody>
          <a:bodyPr/>
          <a:lstStyle/>
          <a:p>
            <a:r>
              <a:rPr lang="en-US" dirty="0" smtClean="0"/>
              <a:t>A brief overview</a:t>
            </a:r>
            <a:endParaRPr lang="en-US" dirty="0"/>
          </a:p>
        </p:txBody>
      </p:sp>
    </p:spTree>
    <p:extLst>
      <p:ext uri="{BB962C8B-B14F-4D97-AF65-F5344CB8AC3E}">
        <p14:creationId xmlns:p14="http://schemas.microsoft.com/office/powerpoint/2010/main" val="6127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JMS: </a:t>
            </a:r>
            <a:r>
              <a:rPr lang="en-US" dirty="0"/>
              <a:t>A brief overview </a:t>
            </a:r>
            <a:r>
              <a:rPr lang="en-US" dirty="0" smtClean="0"/>
              <a:t>I</a:t>
            </a:r>
            <a:endParaRPr lang="en-US" dirty="0"/>
          </a:p>
        </p:txBody>
      </p:sp>
      <p:sp>
        <p:nvSpPr>
          <p:cNvPr id="3" name="Content Placeholder 2"/>
          <p:cNvSpPr>
            <a:spLocks noGrp="1"/>
          </p:cNvSpPr>
          <p:nvPr>
            <p:ph idx="1"/>
          </p:nvPr>
        </p:nvSpPr>
        <p:spPr/>
        <p:txBody>
          <a:bodyPr/>
          <a:lstStyle/>
          <a:p>
            <a:r>
              <a:rPr lang="en-US" dirty="0" smtClean="0"/>
              <a:t>Broker</a:t>
            </a:r>
          </a:p>
          <a:p>
            <a:r>
              <a:rPr lang="en-US" dirty="0" smtClean="0"/>
              <a:t>Message</a:t>
            </a:r>
            <a:endParaRPr lang="en-US" dirty="0" smtClean="0"/>
          </a:p>
          <a:p>
            <a:r>
              <a:rPr lang="en-US" dirty="0" smtClean="0"/>
              <a:t>Queue</a:t>
            </a:r>
          </a:p>
          <a:p>
            <a:pPr lvl="1"/>
            <a:r>
              <a:rPr lang="en-US" dirty="0" smtClean="0"/>
              <a:t>Producers</a:t>
            </a:r>
          </a:p>
          <a:p>
            <a:pPr lvl="1"/>
            <a:r>
              <a:rPr lang="en-US" dirty="0" smtClean="0"/>
              <a:t>Consumers</a:t>
            </a:r>
          </a:p>
          <a:p>
            <a:r>
              <a:rPr lang="en-US" dirty="0" smtClean="0"/>
              <a:t>Topic</a:t>
            </a:r>
          </a:p>
          <a:p>
            <a:pPr lvl="1"/>
            <a:r>
              <a:rPr lang="en-US" dirty="0" smtClean="0"/>
              <a:t>Publishers </a:t>
            </a:r>
          </a:p>
          <a:p>
            <a:pPr lvl="1"/>
            <a:r>
              <a:rPr lang="en-US" dirty="0" smtClean="0"/>
              <a:t>Subscribers</a:t>
            </a:r>
          </a:p>
        </p:txBody>
      </p:sp>
    </p:spTree>
    <p:extLst>
      <p:ext uri="{BB962C8B-B14F-4D97-AF65-F5344CB8AC3E}">
        <p14:creationId xmlns:p14="http://schemas.microsoft.com/office/powerpoint/2010/main" val="408398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JMS 2.0: A brief </a:t>
            </a:r>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Multiple Consumers Allowed on the Same Topic Subscription</a:t>
            </a:r>
          </a:p>
          <a:p>
            <a:r>
              <a:rPr lang="en-US" dirty="0"/>
              <a:t>Delivery Delay</a:t>
            </a:r>
          </a:p>
          <a:p>
            <a:r>
              <a:rPr lang="en-US" dirty="0"/>
              <a:t>Sending Messages </a:t>
            </a:r>
            <a:r>
              <a:rPr lang="en-US" dirty="0" smtClean="0"/>
              <a:t>Asynchronously</a:t>
            </a:r>
          </a:p>
          <a:p>
            <a:pPr lvl="1"/>
            <a:r>
              <a:rPr lang="en-US" dirty="0" smtClean="0"/>
              <a:t>Send the message and get callback when it is acknowledged by broker</a:t>
            </a:r>
            <a:endParaRPr lang="en-US" dirty="0"/>
          </a:p>
          <a:p>
            <a:r>
              <a:rPr lang="en-US" dirty="0" err="1"/>
              <a:t>JMSXDeliveryCount</a:t>
            </a:r>
            <a:r>
              <a:rPr lang="en-US" dirty="0"/>
              <a:t> message property No longer optional </a:t>
            </a:r>
          </a:p>
          <a:p>
            <a:r>
              <a:rPr lang="en-US" dirty="0" smtClean="0"/>
              <a:t>Standard MDB </a:t>
            </a:r>
            <a:r>
              <a:rPr lang="en-US" dirty="0"/>
              <a:t>Configuration </a:t>
            </a:r>
            <a:r>
              <a:rPr lang="en-US" dirty="0" smtClean="0"/>
              <a:t>Properties as part </a:t>
            </a:r>
            <a:r>
              <a:rPr lang="en-US" dirty="0"/>
              <a:t>of @</a:t>
            </a:r>
            <a:r>
              <a:rPr lang="en-US" dirty="0" err="1"/>
              <a:t>MessageDriven</a:t>
            </a:r>
            <a:endParaRPr lang="en-US" dirty="0" smtClean="0"/>
          </a:p>
          <a:p>
            <a:pPr lvl="1"/>
            <a:r>
              <a:rPr lang="en-US" dirty="0" err="1"/>
              <a:t>destinationType</a:t>
            </a:r>
            <a:endParaRPr lang="en-US" dirty="0"/>
          </a:p>
          <a:p>
            <a:pPr lvl="1"/>
            <a:r>
              <a:rPr lang="en-US" dirty="0" err="1"/>
              <a:t>subscriptionDurability</a:t>
            </a:r>
            <a:endParaRPr lang="en-US" dirty="0"/>
          </a:p>
          <a:p>
            <a:pPr lvl="1"/>
            <a:r>
              <a:rPr lang="en-US" dirty="0" err="1"/>
              <a:t>acknowledgeMode</a:t>
            </a:r>
            <a:endParaRPr lang="en-US" dirty="0"/>
          </a:p>
          <a:p>
            <a:pPr lvl="1"/>
            <a:r>
              <a:rPr lang="en-US" dirty="0" err="1"/>
              <a:t>subscriptionName</a:t>
            </a:r>
            <a:endParaRPr lang="en-US" dirty="0"/>
          </a:p>
          <a:p>
            <a:pPr lvl="1"/>
            <a:r>
              <a:rPr lang="en-US" dirty="0"/>
              <a:t>...</a:t>
            </a:r>
            <a:endParaRPr lang="en-US" dirty="0"/>
          </a:p>
        </p:txBody>
      </p:sp>
    </p:spTree>
    <p:extLst>
      <p:ext uri="{BB962C8B-B14F-4D97-AF65-F5344CB8AC3E}">
        <p14:creationId xmlns:p14="http://schemas.microsoft.com/office/powerpoint/2010/main" val="240609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Servlet 3.0</a:t>
            </a:r>
            <a:endParaRPr lang="en-US" dirty="0"/>
          </a:p>
        </p:txBody>
      </p:sp>
      <p:sp>
        <p:nvSpPr>
          <p:cNvPr id="3" name="Text Placeholder 2"/>
          <p:cNvSpPr>
            <a:spLocks noGrp="1"/>
          </p:cNvSpPr>
          <p:nvPr>
            <p:ph type="body" idx="1"/>
          </p:nvPr>
        </p:nvSpPr>
        <p:spPr/>
        <p:txBody>
          <a:bodyPr/>
          <a:lstStyle/>
          <a:p>
            <a:r>
              <a:rPr lang="en-US" dirty="0" smtClean="0"/>
              <a:t>Asynchronous </a:t>
            </a:r>
            <a:r>
              <a:rPr lang="en-US" dirty="0" smtClean="0"/>
              <a:t>servlet </a:t>
            </a:r>
            <a:endParaRPr lang="en-US" dirty="0"/>
          </a:p>
        </p:txBody>
      </p:sp>
    </p:spTree>
    <p:extLst>
      <p:ext uri="{BB962C8B-B14F-4D97-AF65-F5344CB8AC3E}">
        <p14:creationId xmlns:p14="http://schemas.microsoft.com/office/powerpoint/2010/main" val="249157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a:t>
            </a:r>
            <a:r>
              <a:rPr lang="en-US" dirty="0" smtClean="0"/>
              <a:t>3.0 </a:t>
            </a:r>
            <a:r>
              <a:rPr lang="en-US" dirty="0" err="1"/>
              <a:t>Asynchronicity</a:t>
            </a:r>
            <a:r>
              <a:rPr lang="en-US" dirty="0"/>
              <a:t> </a:t>
            </a:r>
          </a:p>
        </p:txBody>
      </p:sp>
      <p:sp>
        <p:nvSpPr>
          <p:cNvPr id="3" name="Content Placeholder 2"/>
          <p:cNvSpPr>
            <a:spLocks noGrp="1"/>
          </p:cNvSpPr>
          <p:nvPr>
            <p:ph idx="1"/>
          </p:nvPr>
        </p:nvSpPr>
        <p:spPr/>
        <p:txBody>
          <a:bodyPr/>
          <a:lstStyle/>
          <a:p>
            <a:r>
              <a:rPr lang="en-US" dirty="0" smtClean="0"/>
              <a:t>Why we want it</a:t>
            </a:r>
          </a:p>
          <a:p>
            <a:pPr lvl="1"/>
            <a:r>
              <a:rPr lang="en-US" dirty="0" smtClean="0"/>
              <a:t>More throughput</a:t>
            </a:r>
          </a:p>
          <a:p>
            <a:pPr lvl="1"/>
            <a:r>
              <a:rPr lang="en-US" dirty="0" smtClean="0"/>
              <a:t>Better architecture mapping</a:t>
            </a:r>
          </a:p>
          <a:p>
            <a:r>
              <a:rPr lang="en-US" dirty="0" smtClean="0"/>
              <a:t>How it works</a:t>
            </a:r>
          </a:p>
          <a:p>
            <a:pPr lvl="1"/>
            <a:r>
              <a:rPr lang="en-US" dirty="0" smtClean="0"/>
              <a:t>@</a:t>
            </a:r>
            <a:r>
              <a:rPr lang="en-US" dirty="0" err="1" smtClean="0"/>
              <a:t>WebServlet.asyncSupported</a:t>
            </a:r>
            <a:r>
              <a:rPr lang="en-US" dirty="0" smtClean="0"/>
              <a:t>, </a:t>
            </a:r>
            <a:r>
              <a:rPr lang="en-US" dirty="0" err="1" smtClean="0"/>
              <a:t>async</a:t>
            </a:r>
            <a:r>
              <a:rPr lang="en-US" dirty="0" smtClean="0"/>
              <a:t>-</a:t>
            </a:r>
            <a:r>
              <a:rPr lang="en-US" dirty="0" smtClean="0"/>
              <a:t>supported </a:t>
            </a:r>
            <a:r>
              <a:rPr lang="en-US" dirty="0" smtClean="0"/>
              <a:t>in XML config!</a:t>
            </a:r>
          </a:p>
          <a:p>
            <a:pPr lvl="1"/>
            <a:r>
              <a:rPr lang="en-US" dirty="0" err="1" smtClean="0"/>
              <a:t>AsyncContext</a:t>
            </a:r>
            <a:endParaRPr lang="en-US" dirty="0" smtClean="0"/>
          </a:p>
          <a:p>
            <a:pPr lvl="1"/>
            <a:r>
              <a:rPr lang="en-US" dirty="0" err="1" smtClean="0"/>
              <a:t>AsyncListener</a:t>
            </a:r>
            <a:endParaRPr lang="en-US" dirty="0"/>
          </a:p>
        </p:txBody>
      </p:sp>
    </p:spTree>
    <p:extLst>
      <p:ext uri="{BB962C8B-B14F-4D97-AF65-F5344CB8AC3E}">
        <p14:creationId xmlns:p14="http://schemas.microsoft.com/office/powerpoint/2010/main" val="21337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3.0 </a:t>
            </a:r>
            <a:r>
              <a:rPr lang="en-US" dirty="0" err="1"/>
              <a:t>Asynchronicity</a:t>
            </a:r>
            <a:r>
              <a:rPr lang="en-US" dirty="0"/>
              <a:t> </a:t>
            </a:r>
            <a:r>
              <a:rPr lang="en-US" dirty="0" smtClean="0"/>
              <a:t>: </a:t>
            </a:r>
            <a:r>
              <a:rPr lang="en-US" dirty="0" err="1" smtClean="0"/>
              <a:t>AsyncContext</a:t>
            </a:r>
            <a:endParaRPr lang="en-US" dirty="0"/>
          </a:p>
        </p:txBody>
      </p:sp>
      <p:sp>
        <p:nvSpPr>
          <p:cNvPr id="3" name="Content Placeholder 2"/>
          <p:cNvSpPr>
            <a:spLocks noGrp="1"/>
          </p:cNvSpPr>
          <p:nvPr>
            <p:ph idx="1"/>
          </p:nvPr>
        </p:nvSpPr>
        <p:spPr/>
        <p:txBody>
          <a:bodyPr/>
          <a:lstStyle/>
          <a:p>
            <a:r>
              <a:rPr lang="en-US" dirty="0" smtClean="0"/>
              <a:t>Adding </a:t>
            </a:r>
            <a:r>
              <a:rPr lang="en-US" dirty="0" smtClean="0"/>
              <a:t>listeners</a:t>
            </a:r>
          </a:p>
          <a:p>
            <a:r>
              <a:rPr lang="en-US" dirty="0" smtClean="0"/>
              <a:t>Doing request dispatching</a:t>
            </a:r>
          </a:p>
          <a:p>
            <a:r>
              <a:rPr lang="en-US" dirty="0"/>
              <a:t>A</a:t>
            </a:r>
            <a:r>
              <a:rPr lang="en-US" dirty="0" smtClean="0"/>
              <a:t>ccessing </a:t>
            </a:r>
            <a:r>
              <a:rPr lang="en-US" dirty="0" err="1" smtClean="0"/>
              <a:t>ServletRequest</a:t>
            </a:r>
            <a:endParaRPr lang="en-US" dirty="0" smtClean="0"/>
          </a:p>
          <a:p>
            <a:r>
              <a:rPr lang="en-US" dirty="0" smtClean="0"/>
              <a:t>Accessing </a:t>
            </a:r>
            <a:r>
              <a:rPr lang="en-US" dirty="0" err="1" smtClean="0"/>
              <a:t>ServletResponse</a:t>
            </a:r>
            <a:endParaRPr lang="en-US" dirty="0" smtClean="0"/>
          </a:p>
          <a:p>
            <a:r>
              <a:rPr lang="en-US" dirty="0" smtClean="0"/>
              <a:t>Concluding the request/response</a:t>
            </a:r>
          </a:p>
          <a:p>
            <a:r>
              <a:rPr lang="en-US" dirty="0" smtClean="0"/>
              <a:t>Setting, getting timeouts</a:t>
            </a:r>
          </a:p>
          <a:p>
            <a:endParaRPr lang="en-US" dirty="0"/>
          </a:p>
        </p:txBody>
      </p:sp>
    </p:spTree>
    <p:extLst>
      <p:ext uri="{BB962C8B-B14F-4D97-AF65-F5344CB8AC3E}">
        <p14:creationId xmlns:p14="http://schemas.microsoft.com/office/powerpoint/2010/main" val="21337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3.0 </a:t>
            </a:r>
            <a:r>
              <a:rPr lang="en-US" dirty="0" err="1"/>
              <a:t>Asynchronicity</a:t>
            </a:r>
            <a:r>
              <a:rPr lang="en-US" dirty="0"/>
              <a:t> : </a:t>
            </a:r>
            <a:r>
              <a:rPr lang="en-US" dirty="0" err="1" smtClean="0"/>
              <a:t>AsyncListener</a:t>
            </a:r>
            <a:endParaRPr lang="en-US" dirty="0"/>
          </a:p>
        </p:txBody>
      </p:sp>
      <p:sp>
        <p:nvSpPr>
          <p:cNvPr id="3" name="Content Placeholder 2"/>
          <p:cNvSpPr>
            <a:spLocks noGrp="1"/>
          </p:cNvSpPr>
          <p:nvPr>
            <p:ph idx="1"/>
          </p:nvPr>
        </p:nvSpPr>
        <p:spPr/>
        <p:txBody>
          <a:bodyPr/>
          <a:lstStyle/>
          <a:p>
            <a:r>
              <a:rPr lang="en-US" dirty="0" smtClean="0"/>
              <a:t>Get callback on important events on an </a:t>
            </a:r>
            <a:r>
              <a:rPr lang="en-US" dirty="0" err="1" smtClean="0"/>
              <a:t>async</a:t>
            </a:r>
            <a:r>
              <a:rPr lang="en-US" dirty="0" smtClean="0"/>
              <a:t> request processing</a:t>
            </a:r>
          </a:p>
          <a:p>
            <a:r>
              <a:rPr lang="en-US" dirty="0" err="1"/>
              <a:t>onComplete</a:t>
            </a:r>
            <a:r>
              <a:rPr lang="en-US" dirty="0"/>
              <a:t>(</a:t>
            </a:r>
            <a:r>
              <a:rPr lang="en-US" dirty="0" err="1"/>
              <a:t>AsyncEvent</a:t>
            </a:r>
            <a:r>
              <a:rPr lang="en-US" dirty="0"/>
              <a:t> </a:t>
            </a:r>
            <a:r>
              <a:rPr lang="en-US" dirty="0" err="1"/>
              <a:t>asyncEvent</a:t>
            </a:r>
            <a:r>
              <a:rPr lang="en-US" dirty="0"/>
              <a:t>)</a:t>
            </a:r>
            <a:endParaRPr lang="en-US" dirty="0" smtClean="0"/>
          </a:p>
          <a:p>
            <a:r>
              <a:rPr lang="en-US" dirty="0" err="1"/>
              <a:t>onError</a:t>
            </a:r>
            <a:r>
              <a:rPr lang="en-US" dirty="0"/>
              <a:t>(</a:t>
            </a:r>
            <a:r>
              <a:rPr lang="en-US" dirty="0" err="1"/>
              <a:t>AsyncEvent</a:t>
            </a:r>
            <a:r>
              <a:rPr lang="en-US" dirty="0"/>
              <a:t> </a:t>
            </a:r>
            <a:r>
              <a:rPr lang="en-US" dirty="0" err="1"/>
              <a:t>asyncEvent</a:t>
            </a:r>
            <a:r>
              <a:rPr lang="en-US" dirty="0"/>
              <a:t>)</a:t>
            </a:r>
            <a:endParaRPr lang="en-US" dirty="0" smtClean="0"/>
          </a:p>
          <a:p>
            <a:r>
              <a:rPr lang="en-US" dirty="0" err="1"/>
              <a:t>onStartAsync</a:t>
            </a:r>
            <a:r>
              <a:rPr lang="en-US" dirty="0"/>
              <a:t>(</a:t>
            </a:r>
            <a:r>
              <a:rPr lang="en-US" dirty="0" err="1"/>
              <a:t>AsyncEvent</a:t>
            </a:r>
            <a:r>
              <a:rPr lang="en-US" dirty="0"/>
              <a:t> </a:t>
            </a:r>
            <a:r>
              <a:rPr lang="en-US" dirty="0" err="1"/>
              <a:t>asyncEvent</a:t>
            </a:r>
            <a:r>
              <a:rPr lang="en-US" dirty="0"/>
              <a:t>)</a:t>
            </a:r>
            <a:endParaRPr lang="en-US" dirty="0" smtClean="0"/>
          </a:p>
          <a:p>
            <a:r>
              <a:rPr lang="en-US" dirty="0" err="1"/>
              <a:t>onTimeout</a:t>
            </a:r>
            <a:r>
              <a:rPr lang="en-US" dirty="0"/>
              <a:t>(</a:t>
            </a:r>
            <a:r>
              <a:rPr lang="en-US" dirty="0" err="1"/>
              <a:t>AsyncEvent</a:t>
            </a:r>
            <a:r>
              <a:rPr lang="en-US" dirty="0"/>
              <a:t> </a:t>
            </a:r>
            <a:r>
              <a:rPr lang="en-US" dirty="0" err="1"/>
              <a:t>asyncEvent</a:t>
            </a:r>
            <a:r>
              <a:rPr lang="en-US" dirty="0"/>
              <a:t>)</a:t>
            </a:r>
            <a:endParaRPr lang="en-US" dirty="0" smtClean="0"/>
          </a:p>
        </p:txBody>
      </p:sp>
    </p:spTree>
    <p:extLst>
      <p:ext uri="{BB962C8B-B14F-4D97-AF65-F5344CB8AC3E}">
        <p14:creationId xmlns:p14="http://schemas.microsoft.com/office/powerpoint/2010/main" val="27682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3.0 </a:t>
            </a:r>
            <a:r>
              <a:rPr lang="en-US" dirty="0" err="1"/>
              <a:t>Asynchronicity</a:t>
            </a:r>
            <a:r>
              <a:rPr lang="en-US" dirty="0"/>
              <a:t> : </a:t>
            </a:r>
            <a:r>
              <a:rPr lang="en-US" dirty="0" smtClean="0"/>
              <a:t>A little bit of code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t>
            </a:r>
            <a:r>
              <a:rPr lang="en-US" dirty="0" err="1"/>
              <a:t>WebServlet</a:t>
            </a:r>
            <a:r>
              <a:rPr lang="en-US" dirty="0"/>
              <a:t>(</a:t>
            </a:r>
            <a:r>
              <a:rPr lang="en-US" dirty="0" err="1"/>
              <a:t>asyncSupported</a:t>
            </a:r>
            <a:r>
              <a:rPr lang="en-US" dirty="0"/>
              <a:t> = true, value = </a:t>
            </a:r>
            <a:r>
              <a:rPr lang="en-US" dirty="0" smtClean="0"/>
              <a:t>”/</a:t>
            </a:r>
            <a:r>
              <a:rPr lang="en-US" dirty="0" smtClean="0"/>
              <a:t>q</a:t>
            </a:r>
            <a:r>
              <a:rPr lang="en-US" dirty="0" smtClean="0"/>
              <a:t>uery-servlet</a:t>
            </a:r>
            <a:r>
              <a:rPr lang="en-US" dirty="0"/>
              <a:t>")</a:t>
            </a:r>
          </a:p>
          <a:p>
            <a:pPr marL="0" indent="0">
              <a:buNone/>
            </a:pPr>
            <a:r>
              <a:rPr lang="en-US" dirty="0"/>
              <a:t>public class </a:t>
            </a:r>
            <a:r>
              <a:rPr lang="en-US" dirty="0" err="1"/>
              <a:t>QueryServlet</a:t>
            </a:r>
            <a:r>
              <a:rPr lang="en-US" dirty="0"/>
              <a:t> extends </a:t>
            </a:r>
            <a:r>
              <a:rPr lang="en-US" dirty="0" err="1"/>
              <a:t>HttpServlet</a:t>
            </a:r>
            <a:r>
              <a:rPr lang="en-US" dirty="0"/>
              <a:t> {</a:t>
            </a:r>
          </a:p>
          <a:p>
            <a:pPr marL="0" indent="0">
              <a:buNone/>
            </a:pPr>
            <a:r>
              <a:rPr lang="en-US" dirty="0" smtClean="0"/>
              <a:t>protected void </a:t>
            </a:r>
            <a:r>
              <a:rPr lang="en-US" dirty="0" err="1" smtClean="0"/>
              <a:t>doGet</a:t>
            </a:r>
            <a:r>
              <a:rPr lang="en-US" dirty="0" smtClean="0"/>
              <a:t>(</a:t>
            </a:r>
            <a:r>
              <a:rPr lang="en-US" dirty="0" err="1" smtClean="0"/>
              <a:t>HttpServletRequest</a:t>
            </a:r>
            <a:r>
              <a:rPr lang="en-US" dirty="0" smtClean="0"/>
              <a:t> request, </a:t>
            </a:r>
            <a:r>
              <a:rPr lang="en-US" dirty="0" err="1" smtClean="0"/>
              <a:t>HttpServletResponse</a:t>
            </a:r>
            <a:r>
              <a:rPr lang="en-US" dirty="0" smtClean="0"/>
              <a:t> response) throws </a:t>
            </a:r>
            <a:r>
              <a:rPr lang="en-US" dirty="0" err="1" smtClean="0"/>
              <a:t>ServletException</a:t>
            </a:r>
            <a:r>
              <a:rPr lang="en-US" dirty="0" smtClean="0"/>
              <a:t>, </a:t>
            </a:r>
            <a:r>
              <a:rPr lang="en-US" dirty="0" err="1" smtClean="0"/>
              <a:t>IOException</a:t>
            </a:r>
            <a:r>
              <a:rPr lang="en-US" dirty="0" smtClean="0"/>
              <a:t> {</a:t>
            </a:r>
          </a:p>
          <a:p>
            <a:pPr marL="0" indent="0">
              <a:buNone/>
            </a:pPr>
            <a:r>
              <a:rPr lang="en-US" dirty="0" smtClean="0"/>
              <a:t>    </a:t>
            </a:r>
            <a:r>
              <a:rPr lang="en-US" dirty="0"/>
              <a:t>String id=...;</a:t>
            </a:r>
          </a:p>
          <a:p>
            <a:pPr marL="0" indent="0">
              <a:buNone/>
            </a:pPr>
            <a:r>
              <a:rPr lang="en-US" dirty="0"/>
              <a:t>    </a:t>
            </a:r>
            <a:r>
              <a:rPr lang="en-US" dirty="0" err="1"/>
              <a:t>cache.put</a:t>
            </a:r>
            <a:r>
              <a:rPr lang="en-US" dirty="0"/>
              <a:t>(</a:t>
            </a:r>
            <a:r>
              <a:rPr lang="en-US" dirty="0" err="1"/>
              <a:t>id,request.startAsync</a:t>
            </a:r>
            <a:r>
              <a:rPr lang="en-US" dirty="0"/>
              <a:t>());</a:t>
            </a:r>
          </a:p>
          <a:p>
            <a:pPr marL="0" indent="0">
              <a:buNone/>
            </a:pPr>
            <a:r>
              <a:rPr lang="en-US" dirty="0"/>
              <a:t>    </a:t>
            </a:r>
            <a:r>
              <a:rPr lang="en-US" dirty="0" err="1"/>
              <a:t>sendQueryMessage</a:t>
            </a:r>
            <a:r>
              <a:rPr lang="en-US" dirty="0"/>
              <a:t>(id, request);</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21337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Think </a:t>
            </a:r>
            <a:r>
              <a:rPr lang="en-US" dirty="0" err="1"/>
              <a:t>Async</a:t>
            </a:r>
            <a:endParaRPr lang="en-US" dirty="0"/>
          </a:p>
        </p:txBody>
      </p:sp>
      <p:sp>
        <p:nvSpPr>
          <p:cNvPr id="6" name="Text Placeholder 5"/>
          <p:cNvSpPr>
            <a:spLocks noGrp="1"/>
          </p:cNvSpPr>
          <p:nvPr>
            <p:ph type="body" sz="quarter" idx="13"/>
          </p:nvPr>
        </p:nvSpPr>
        <p:spPr/>
        <p:txBody>
          <a:bodyPr/>
          <a:lstStyle/>
          <a:p>
            <a:r>
              <a:rPr lang="en-US" dirty="0"/>
              <a:t>Masoud Kalali, </a:t>
            </a:r>
            <a:r>
              <a:rPr lang="en-US" dirty="0" smtClean="0"/>
              <a:t>Software Engineer, ORACLE, </a:t>
            </a:r>
            <a:r>
              <a:rPr lang="en-US" b="1" dirty="0" smtClean="0"/>
              <a:t>@</a:t>
            </a:r>
            <a:r>
              <a:rPr lang="en-US" b="1" dirty="0" err="1" smtClean="0"/>
              <a:t>MasoudKalal</a:t>
            </a:r>
            <a:endParaRPr lang="en-US" dirty="0"/>
          </a:p>
        </p:txBody>
      </p:sp>
      <p:sp>
        <p:nvSpPr>
          <p:cNvPr id="2" name="Subtitle 1"/>
          <p:cNvSpPr>
            <a:spLocks noGrp="1"/>
          </p:cNvSpPr>
          <p:nvPr>
            <p:ph type="subTitle" idx="1"/>
          </p:nvPr>
        </p:nvSpPr>
        <p:spPr/>
        <p:txBody>
          <a:bodyPr/>
          <a:lstStyle/>
          <a:p>
            <a:r>
              <a:rPr lang="en-US" dirty="0"/>
              <a:t>Embrace and Get Addicted to the </a:t>
            </a:r>
            <a:r>
              <a:rPr lang="en-US" dirty="0" err="1"/>
              <a:t>Asynchronicity</a:t>
            </a:r>
            <a:r>
              <a:rPr lang="en-US" dirty="0"/>
              <a:t> of </a:t>
            </a:r>
            <a:r>
              <a:rPr lang="en-US" dirty="0" smtClean="0"/>
              <a:t>Java SE and EE</a:t>
            </a:r>
            <a:endParaRPr lang="en-US" dirty="0"/>
          </a:p>
        </p:txBody>
      </p:sp>
    </p:spTree>
    <p:extLst>
      <p:ext uri="{BB962C8B-B14F-4D97-AF65-F5344CB8AC3E}">
        <p14:creationId xmlns:p14="http://schemas.microsoft.com/office/powerpoint/2010/main" val="22106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Servlet 3.1</a:t>
            </a:r>
            <a:endParaRPr lang="en-US" dirty="0"/>
          </a:p>
        </p:txBody>
      </p:sp>
      <p:sp>
        <p:nvSpPr>
          <p:cNvPr id="3" name="Text Placeholder 2"/>
          <p:cNvSpPr>
            <a:spLocks noGrp="1"/>
          </p:cNvSpPr>
          <p:nvPr>
            <p:ph type="body" idx="1"/>
          </p:nvPr>
        </p:nvSpPr>
        <p:spPr/>
        <p:txBody>
          <a:bodyPr/>
          <a:lstStyle/>
          <a:p>
            <a:r>
              <a:rPr lang="en-US" dirty="0" smtClean="0"/>
              <a:t>Non-blocking IO</a:t>
            </a:r>
            <a:endParaRPr lang="en-US" dirty="0"/>
          </a:p>
        </p:txBody>
      </p:sp>
    </p:spTree>
    <p:extLst>
      <p:ext uri="{BB962C8B-B14F-4D97-AF65-F5344CB8AC3E}">
        <p14:creationId xmlns:p14="http://schemas.microsoft.com/office/powerpoint/2010/main" val="37120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a:t>
            </a:r>
            <a:r>
              <a:rPr lang="en-US" dirty="0" smtClean="0"/>
              <a:t>3.1: Non-Blocking IO</a:t>
            </a:r>
            <a:endParaRPr lang="en-US" dirty="0"/>
          </a:p>
        </p:txBody>
      </p:sp>
      <p:sp>
        <p:nvSpPr>
          <p:cNvPr id="3" name="Content Placeholder 2"/>
          <p:cNvSpPr>
            <a:spLocks noGrp="1"/>
          </p:cNvSpPr>
          <p:nvPr>
            <p:ph idx="1"/>
          </p:nvPr>
        </p:nvSpPr>
        <p:spPr/>
        <p:txBody>
          <a:bodyPr/>
          <a:lstStyle/>
          <a:p>
            <a:r>
              <a:rPr lang="en-US" dirty="0" smtClean="0"/>
              <a:t>Why do we want it?</a:t>
            </a:r>
          </a:p>
          <a:p>
            <a:r>
              <a:rPr lang="en-US" dirty="0" smtClean="0"/>
              <a:t>How does it work?</a:t>
            </a:r>
          </a:p>
          <a:p>
            <a:pPr lvl="1"/>
            <a:r>
              <a:rPr lang="en-US" dirty="0" err="1" smtClean="0"/>
              <a:t>ReadListener</a:t>
            </a:r>
            <a:r>
              <a:rPr lang="en-US" dirty="0" smtClean="0"/>
              <a:t>: To read inbound data when available</a:t>
            </a:r>
            <a:endParaRPr lang="en-US" dirty="0" smtClean="0"/>
          </a:p>
          <a:p>
            <a:pPr lvl="1"/>
            <a:r>
              <a:rPr lang="en-US" dirty="0" err="1" smtClean="0"/>
              <a:t>WriteListener</a:t>
            </a:r>
            <a:r>
              <a:rPr lang="en-US" dirty="0" smtClean="0"/>
              <a:t>: To write data when possible</a:t>
            </a:r>
            <a:endParaRPr lang="en-US" dirty="0" smtClean="0"/>
          </a:p>
          <a:p>
            <a:pPr lvl="1"/>
            <a:r>
              <a:rPr lang="en-US" dirty="0" smtClean="0"/>
              <a:t>Changes in </a:t>
            </a:r>
            <a:r>
              <a:rPr lang="en-US" dirty="0" err="1"/>
              <a:t>ServletOutputStream</a:t>
            </a:r>
            <a:r>
              <a:rPr lang="en-US" dirty="0"/>
              <a:t> </a:t>
            </a:r>
            <a:endParaRPr lang="en-US" dirty="0" smtClean="0"/>
          </a:p>
          <a:p>
            <a:pPr lvl="2"/>
            <a:r>
              <a:rPr lang="en-US" dirty="0" err="1" smtClean="0"/>
              <a:t>isReady</a:t>
            </a:r>
            <a:r>
              <a:rPr lang="en-US" dirty="0" smtClean="0"/>
              <a:t>()</a:t>
            </a:r>
          </a:p>
          <a:p>
            <a:pPr lvl="2"/>
            <a:r>
              <a:rPr lang="en-US" dirty="0" err="1" smtClean="0"/>
              <a:t>setWriteListener</a:t>
            </a:r>
            <a:r>
              <a:rPr lang="en-US" dirty="0" smtClean="0"/>
              <a:t>(…)</a:t>
            </a:r>
          </a:p>
          <a:p>
            <a:pPr lvl="1"/>
            <a:r>
              <a:rPr lang="en-US" dirty="0" smtClean="0"/>
              <a:t>Changes in </a:t>
            </a:r>
            <a:r>
              <a:rPr lang="en-US" dirty="0" err="1"/>
              <a:t>ServletInputStream</a:t>
            </a:r>
            <a:r>
              <a:rPr lang="en-US" dirty="0"/>
              <a:t> </a:t>
            </a:r>
            <a:endParaRPr lang="en-US" dirty="0" smtClean="0"/>
          </a:p>
          <a:p>
            <a:pPr lvl="2"/>
            <a:r>
              <a:rPr lang="en-US" dirty="0" err="1" smtClean="0"/>
              <a:t>isFinished</a:t>
            </a:r>
            <a:r>
              <a:rPr lang="en-US" dirty="0" smtClean="0"/>
              <a:t>()</a:t>
            </a:r>
          </a:p>
          <a:p>
            <a:pPr lvl="2"/>
            <a:r>
              <a:rPr lang="en-US" dirty="0" err="1" smtClean="0"/>
              <a:t>isReady</a:t>
            </a:r>
            <a:r>
              <a:rPr lang="en-US" dirty="0" smtClean="0"/>
              <a:t>()</a:t>
            </a:r>
          </a:p>
          <a:p>
            <a:pPr lvl="2"/>
            <a:r>
              <a:rPr lang="en-US" dirty="0" err="1" smtClean="0"/>
              <a:t>setReadListener</a:t>
            </a:r>
            <a:r>
              <a:rPr lang="en-US" dirty="0" smtClean="0"/>
              <a:t>(…)</a:t>
            </a:r>
          </a:p>
          <a:p>
            <a:pPr lvl="2"/>
            <a:endParaRPr lang="en-US" dirty="0" smtClean="0"/>
          </a:p>
          <a:p>
            <a:pPr lvl="1"/>
            <a:endParaRPr lang="en-US" dirty="0"/>
          </a:p>
        </p:txBody>
      </p:sp>
    </p:spTree>
    <p:extLst>
      <p:ext uri="{BB962C8B-B14F-4D97-AF65-F5344CB8AC3E}">
        <p14:creationId xmlns:p14="http://schemas.microsoft.com/office/powerpoint/2010/main" val="21337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3.1: Non-Blocking </a:t>
            </a:r>
            <a:r>
              <a:rPr lang="en-US" dirty="0" smtClean="0"/>
              <a:t>IO: </a:t>
            </a:r>
            <a:r>
              <a:rPr lang="en-US" dirty="0" err="1" smtClean="0"/>
              <a:t>ReadListener</a:t>
            </a:r>
            <a:endParaRPr lang="en-US" dirty="0"/>
          </a:p>
        </p:txBody>
      </p:sp>
      <p:sp>
        <p:nvSpPr>
          <p:cNvPr id="3" name="Content Placeholder 2"/>
          <p:cNvSpPr>
            <a:spLocks noGrp="1"/>
          </p:cNvSpPr>
          <p:nvPr>
            <p:ph idx="1"/>
          </p:nvPr>
        </p:nvSpPr>
        <p:spPr/>
        <p:txBody>
          <a:bodyPr/>
          <a:lstStyle/>
          <a:p>
            <a:r>
              <a:rPr lang="en-US" dirty="0" smtClean="0"/>
              <a:t>To get callbacks on </a:t>
            </a:r>
            <a:r>
              <a:rPr lang="en-US" dirty="0" err="1" smtClean="0"/>
              <a:t>ServletInputStream</a:t>
            </a:r>
            <a:r>
              <a:rPr lang="en-US" dirty="0" smtClean="0"/>
              <a:t> events</a:t>
            </a:r>
          </a:p>
          <a:p>
            <a:pPr lvl="1"/>
            <a:r>
              <a:rPr lang="en-US" dirty="0" err="1" smtClean="0"/>
              <a:t>onDataAvailable</a:t>
            </a:r>
            <a:endParaRPr lang="en-US" dirty="0" smtClean="0"/>
          </a:p>
          <a:p>
            <a:pPr lvl="1"/>
            <a:r>
              <a:rPr lang="en-US" dirty="0" err="1" smtClean="0"/>
              <a:t>OnAllDataRead</a:t>
            </a:r>
            <a:endParaRPr lang="en-US" dirty="0" smtClean="0"/>
          </a:p>
          <a:p>
            <a:pPr lvl="1"/>
            <a:r>
              <a:rPr lang="en-US" dirty="0" err="1" smtClean="0"/>
              <a:t>onError</a:t>
            </a:r>
            <a:endParaRPr lang="en-US" dirty="0"/>
          </a:p>
        </p:txBody>
      </p:sp>
    </p:spTree>
    <p:extLst>
      <p:ext uri="{BB962C8B-B14F-4D97-AF65-F5344CB8AC3E}">
        <p14:creationId xmlns:p14="http://schemas.microsoft.com/office/powerpoint/2010/main" val="23893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Servlet 3.1: Non-Blocking IO: </a:t>
            </a:r>
            <a:r>
              <a:rPr lang="en-US" dirty="0" err="1" smtClean="0"/>
              <a:t>WriteListener</a:t>
            </a:r>
            <a:endParaRPr lang="en-US" dirty="0"/>
          </a:p>
        </p:txBody>
      </p:sp>
      <p:sp>
        <p:nvSpPr>
          <p:cNvPr id="3" name="Content Placeholder 2"/>
          <p:cNvSpPr>
            <a:spLocks noGrp="1"/>
          </p:cNvSpPr>
          <p:nvPr>
            <p:ph idx="1"/>
          </p:nvPr>
        </p:nvSpPr>
        <p:spPr/>
        <p:txBody>
          <a:bodyPr/>
          <a:lstStyle/>
          <a:p>
            <a:r>
              <a:rPr lang="en-US" dirty="0" smtClean="0"/>
              <a:t>To get notified </a:t>
            </a:r>
            <a:r>
              <a:rPr lang="en-US" dirty="0"/>
              <a:t>on </a:t>
            </a:r>
            <a:r>
              <a:rPr lang="en-US" dirty="0" err="1"/>
              <a:t>ServletOutputStream</a:t>
            </a:r>
            <a:r>
              <a:rPr lang="en-US" dirty="0"/>
              <a:t> </a:t>
            </a:r>
            <a:r>
              <a:rPr lang="en-US" dirty="0" smtClean="0"/>
              <a:t>events</a:t>
            </a:r>
          </a:p>
          <a:p>
            <a:pPr lvl="1"/>
            <a:r>
              <a:rPr lang="en-US" dirty="0" err="1" smtClean="0"/>
              <a:t>onError</a:t>
            </a:r>
            <a:endParaRPr lang="en-US" dirty="0" smtClean="0"/>
          </a:p>
          <a:p>
            <a:pPr lvl="1"/>
            <a:r>
              <a:rPr lang="en-US" dirty="0" err="1" smtClean="0"/>
              <a:t>onWritePossible</a:t>
            </a:r>
            <a:endParaRPr lang="en-US" dirty="0"/>
          </a:p>
        </p:txBody>
      </p:sp>
    </p:spTree>
    <p:extLst>
      <p:ext uri="{BB962C8B-B14F-4D97-AF65-F5344CB8AC3E}">
        <p14:creationId xmlns:p14="http://schemas.microsoft.com/office/powerpoint/2010/main" val="23893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Asyncronicity</a:t>
            </a:r>
            <a:r>
              <a:rPr lang="en-US" dirty="0" smtClean="0"/>
              <a:t> in JAX-RS 2.0</a:t>
            </a:r>
            <a:endParaRPr lang="en-US" dirty="0"/>
          </a:p>
        </p:txBody>
      </p:sp>
      <p:sp>
        <p:nvSpPr>
          <p:cNvPr id="3" name="Content Placeholder 2"/>
          <p:cNvSpPr>
            <a:spLocks noGrp="1"/>
          </p:cNvSpPr>
          <p:nvPr>
            <p:ph idx="1"/>
          </p:nvPr>
        </p:nvSpPr>
        <p:spPr/>
        <p:txBody>
          <a:bodyPr/>
          <a:lstStyle/>
          <a:p>
            <a:r>
              <a:rPr lang="en-US" dirty="0" smtClean="0"/>
              <a:t>Why would we need it?</a:t>
            </a:r>
          </a:p>
          <a:p>
            <a:r>
              <a:rPr lang="en-US" dirty="0" smtClean="0"/>
              <a:t>How does it work?</a:t>
            </a:r>
          </a:p>
          <a:p>
            <a:pPr lvl="1"/>
            <a:r>
              <a:rPr lang="en-US" dirty="0" smtClean="0"/>
              <a:t>@Asynchronous</a:t>
            </a:r>
          </a:p>
          <a:p>
            <a:pPr lvl="1"/>
            <a:r>
              <a:rPr lang="en-US" dirty="0" err="1" smtClean="0"/>
              <a:t>ExecutionContext</a:t>
            </a:r>
            <a:r>
              <a:rPr lang="en-US" dirty="0" smtClean="0"/>
              <a:t> for programmatic decision to do or not to do </a:t>
            </a:r>
            <a:r>
              <a:rPr lang="en-US" dirty="0" err="1" smtClean="0"/>
              <a:t>async</a:t>
            </a:r>
            <a:endParaRPr lang="en-US" dirty="0" smtClean="0"/>
          </a:p>
          <a:p>
            <a:pPr lvl="1"/>
            <a:r>
              <a:rPr lang="en-US" dirty="0" err="1" smtClean="0"/>
              <a:t>AsyncResponse</a:t>
            </a:r>
            <a:endParaRPr lang="en-US" dirty="0" smtClean="0"/>
          </a:p>
          <a:p>
            <a:pPr lvl="1"/>
            <a:r>
              <a:rPr lang="en-US" dirty="0" smtClean="0"/>
              <a:t>@Suspended</a:t>
            </a:r>
          </a:p>
          <a:p>
            <a:pPr lvl="1"/>
            <a:r>
              <a:rPr lang="en-US" dirty="0" err="1"/>
              <a:t>CompletionCallback</a:t>
            </a:r>
            <a:endParaRPr lang="en-US" dirty="0" smtClean="0"/>
          </a:p>
          <a:p>
            <a:pPr lvl="1"/>
            <a:r>
              <a:rPr lang="en-US" dirty="0" err="1" smtClean="0"/>
              <a:t>ConnectionCallbck</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97532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a:t>
            </a:r>
            <a:r>
              <a:rPr lang="en-US" dirty="0" smtClean="0"/>
              <a:t>2.0: Server-side I</a:t>
            </a:r>
            <a:endParaRPr lang="en-US" dirty="0"/>
          </a:p>
        </p:txBody>
      </p:sp>
      <p:sp>
        <p:nvSpPr>
          <p:cNvPr id="3" name="Content Placeholder 2"/>
          <p:cNvSpPr>
            <a:spLocks noGrp="1"/>
          </p:cNvSpPr>
          <p:nvPr>
            <p:ph idx="1"/>
          </p:nvPr>
        </p:nvSpPr>
        <p:spPr>
          <a:xfrm>
            <a:off x="531151" y="1849348"/>
            <a:ext cx="11126522" cy="4191856"/>
          </a:xfrm>
        </p:spPr>
        <p:txBody>
          <a:bodyPr>
            <a:normAutofit/>
          </a:bodyPr>
          <a:lstStyle/>
          <a:p>
            <a:r>
              <a:rPr lang="en-US" dirty="0" smtClean="0"/>
              <a:t>On the </a:t>
            </a:r>
            <a:r>
              <a:rPr lang="en-US" dirty="0" err="1" smtClean="0"/>
              <a:t>serverside</a:t>
            </a:r>
            <a:r>
              <a:rPr lang="en-US" dirty="0" smtClean="0"/>
              <a:t>:</a:t>
            </a:r>
          </a:p>
          <a:p>
            <a:pPr lvl="1"/>
            <a:r>
              <a:rPr lang="en-US" dirty="0"/>
              <a:t>@</a:t>
            </a:r>
            <a:r>
              <a:rPr lang="en-US" dirty="0" smtClean="0"/>
              <a:t>Asynchronous: Annotate a sub-resource as </a:t>
            </a:r>
            <a:r>
              <a:rPr lang="en-US" dirty="0"/>
              <a:t>Asynchronous</a:t>
            </a:r>
            <a:endParaRPr lang="en-US" dirty="0" smtClean="0"/>
          </a:p>
          <a:p>
            <a:pPr lvl="1"/>
            <a:r>
              <a:rPr lang="en-US" dirty="0" err="1" smtClean="0"/>
              <a:t>AsyncResponse</a:t>
            </a:r>
            <a:r>
              <a:rPr lang="en-US" dirty="0" smtClean="0"/>
              <a:t>: Provides results an actions on the running request</a:t>
            </a:r>
          </a:p>
          <a:p>
            <a:pPr lvl="2"/>
            <a:r>
              <a:rPr lang="en-US" dirty="0" smtClean="0"/>
              <a:t>setting timeout</a:t>
            </a:r>
          </a:p>
          <a:p>
            <a:pPr lvl="2"/>
            <a:r>
              <a:rPr lang="en-US" dirty="0" smtClean="0"/>
              <a:t>registering callbacks</a:t>
            </a:r>
          </a:p>
          <a:p>
            <a:pPr lvl="2"/>
            <a:r>
              <a:rPr lang="en-US" dirty="0" smtClean="0"/>
              <a:t>resume, cancel suspended request processing</a:t>
            </a:r>
          </a:p>
          <a:p>
            <a:pPr lvl="2"/>
            <a:r>
              <a:rPr lang="en-US" dirty="0" smtClean="0"/>
              <a:t>updating the response </a:t>
            </a:r>
          </a:p>
          <a:p>
            <a:pPr lvl="1"/>
            <a:r>
              <a:rPr lang="en-US" dirty="0" smtClean="0"/>
              <a:t>@Suspended: To inject a suspended </a:t>
            </a:r>
            <a:r>
              <a:rPr lang="en-US" dirty="0" err="1" smtClean="0"/>
              <a:t>AsyncResponse</a:t>
            </a:r>
            <a:r>
              <a:rPr lang="en-US" dirty="0" smtClean="0"/>
              <a:t> into a sub-resource parameter</a:t>
            </a:r>
          </a:p>
        </p:txBody>
      </p:sp>
      <p:sp>
        <p:nvSpPr>
          <p:cNvPr id="6" name="Text Placeholder 5"/>
          <p:cNvSpPr>
            <a:spLocks noGrp="1"/>
          </p:cNvSpPr>
          <p:nvPr>
            <p:ph type="body" sz="quarter" idx="13"/>
          </p:nvPr>
        </p:nvSpPr>
        <p:spPr/>
        <p:txBody>
          <a:bodyPr/>
          <a:lstStyle/>
          <a:p>
            <a:r>
              <a:rPr lang="en-US" dirty="0" smtClean="0"/>
              <a:t>How to mark a resource as Asynchronous</a:t>
            </a:r>
            <a:endParaRPr lang="en-US" dirty="0"/>
          </a:p>
        </p:txBody>
      </p:sp>
    </p:spTree>
    <p:extLst>
      <p:ext uri="{BB962C8B-B14F-4D97-AF65-F5344CB8AC3E}">
        <p14:creationId xmlns:p14="http://schemas.microsoft.com/office/powerpoint/2010/main" val="27754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2.0: Server-side </a:t>
            </a:r>
            <a:r>
              <a:rPr lang="en-US" dirty="0" smtClean="0"/>
              <a:t>simple code</a:t>
            </a:r>
            <a:endParaRPr lang="en-US" dirty="0"/>
          </a:p>
        </p:txBody>
      </p:sp>
      <p:sp>
        <p:nvSpPr>
          <p:cNvPr id="3" name="Content Placeholder 2"/>
          <p:cNvSpPr>
            <a:spLocks noGrp="1"/>
          </p:cNvSpPr>
          <p:nvPr>
            <p:ph idx="1"/>
          </p:nvPr>
        </p:nvSpPr>
        <p:spPr>
          <a:xfrm>
            <a:off x="555813" y="1756788"/>
            <a:ext cx="9972720" cy="4427579"/>
          </a:xfrm>
        </p:spPr>
        <p:txBody>
          <a:bodyPr>
            <a:normAutofit fontScale="92500" lnSpcReduction="10000"/>
          </a:bodyPr>
          <a:lstStyle/>
          <a:p>
            <a:pPr marL="0" indent="0">
              <a:buNone/>
            </a:pPr>
            <a:r>
              <a:rPr lang="en-US" sz="1400" b="1" dirty="0">
                <a:cs typeface="Monaco" charset="0"/>
              </a:rPr>
              <a:t>@Path("/</a:t>
            </a:r>
            <a:r>
              <a:rPr lang="en-US" sz="1400" b="1" dirty="0" err="1">
                <a:cs typeface="Monaco" charset="0"/>
              </a:rPr>
              <a:t>api</a:t>
            </a:r>
            <a:r>
              <a:rPr lang="en-US" sz="1400" b="1" dirty="0">
                <a:cs typeface="Monaco" charset="0"/>
              </a:rPr>
              <a:t>/query")</a:t>
            </a:r>
          </a:p>
          <a:p>
            <a:pPr marL="0" indent="0">
              <a:buNone/>
            </a:pPr>
            <a:r>
              <a:rPr lang="en-US" sz="1400" b="1" dirty="0">
                <a:cs typeface="Monaco" charset="0"/>
              </a:rPr>
              <a:t>public class </a:t>
            </a:r>
            <a:r>
              <a:rPr lang="en-US" sz="1400" b="1" dirty="0" err="1">
                <a:cs typeface="Monaco" charset="0"/>
              </a:rPr>
              <a:t>MyResource</a:t>
            </a:r>
            <a:r>
              <a:rPr lang="en-US" sz="1400" b="1" dirty="0">
                <a:cs typeface="Monaco" charset="0"/>
              </a:rPr>
              <a:t> {   </a:t>
            </a:r>
          </a:p>
          <a:p>
            <a:pPr marL="0" indent="0">
              <a:buNone/>
            </a:pPr>
            <a:r>
              <a:rPr lang="en-US" sz="1400" b="1" dirty="0">
                <a:solidFill>
                  <a:srgbClr val="FF0000"/>
                </a:solidFill>
                <a:cs typeface="Monaco" charset="0"/>
              </a:rPr>
              <a:t>@Context private </a:t>
            </a:r>
            <a:r>
              <a:rPr lang="en-US" sz="1400" b="1" dirty="0" err="1">
                <a:solidFill>
                  <a:srgbClr val="FF0000"/>
                </a:solidFill>
                <a:cs typeface="Monaco" charset="0"/>
              </a:rPr>
              <a:t>ExecutionContext</a:t>
            </a:r>
            <a:r>
              <a:rPr lang="en-US" sz="1400" b="1" dirty="0">
                <a:solidFill>
                  <a:srgbClr val="FF0000"/>
                </a:solidFill>
                <a:cs typeface="Monaco" charset="0"/>
              </a:rPr>
              <a:t> </a:t>
            </a:r>
            <a:r>
              <a:rPr lang="en-US" sz="1400" b="1" dirty="0" err="1">
                <a:solidFill>
                  <a:srgbClr val="FF0000"/>
                </a:solidFill>
                <a:cs typeface="Monaco" charset="0"/>
              </a:rPr>
              <a:t>ctx</a:t>
            </a:r>
            <a:r>
              <a:rPr lang="en-US" sz="1400" b="1" dirty="0">
                <a:solidFill>
                  <a:srgbClr val="FF0000"/>
                </a:solidFill>
                <a:cs typeface="Monaco" charset="0"/>
              </a:rPr>
              <a:t>;</a:t>
            </a:r>
          </a:p>
          <a:p>
            <a:pPr marL="0" indent="0">
              <a:buNone/>
            </a:pPr>
            <a:r>
              <a:rPr lang="en-US" sz="1400" b="1" dirty="0">
                <a:cs typeface="Monaco" charset="0"/>
              </a:rPr>
              <a:t>@GET @Produce(“application/</a:t>
            </a:r>
            <a:r>
              <a:rPr lang="en-US" sz="1400" b="1" dirty="0" err="1">
                <a:cs typeface="Monaco" charset="0"/>
              </a:rPr>
              <a:t>json</a:t>
            </a:r>
            <a:r>
              <a:rPr lang="en-US" sz="1400" b="1" dirty="0">
                <a:cs typeface="Monaco" charset="0"/>
              </a:rPr>
              <a:t>”)</a:t>
            </a:r>
          </a:p>
          <a:p>
            <a:pPr marL="0" indent="0">
              <a:buNone/>
            </a:pPr>
            <a:r>
              <a:rPr lang="en-US" sz="1400" b="1" dirty="0">
                <a:solidFill>
                  <a:srgbClr val="0000FF"/>
                </a:solidFill>
                <a:cs typeface="Monaco" charset="0"/>
              </a:rPr>
              <a:t>@Asynchronous</a:t>
            </a:r>
          </a:p>
          <a:p>
            <a:pPr marL="0" indent="0">
              <a:buNone/>
            </a:pPr>
            <a:r>
              <a:rPr lang="en-US" sz="1400" b="1" dirty="0">
                <a:cs typeface="Monaco" charset="0"/>
              </a:rPr>
              <a:t>@Path(“</a:t>
            </a:r>
            <a:r>
              <a:rPr lang="en-US" sz="1400" b="1" dirty="0" err="1">
                <a:cs typeface="Monaco" charset="0"/>
              </a:rPr>
              <a:t>api</a:t>
            </a:r>
            <a:r>
              <a:rPr lang="en-US" sz="1400" b="1" dirty="0">
                <a:cs typeface="Monaco" charset="0"/>
              </a:rPr>
              <a:t>/matching-query”)</a:t>
            </a:r>
          </a:p>
          <a:p>
            <a:pPr marL="0" indent="0">
              <a:buNone/>
            </a:pPr>
            <a:r>
              <a:rPr lang="en-US" sz="1400" b="1" dirty="0">
                <a:cs typeface="Monaco" charset="0"/>
              </a:rPr>
              <a:t>public </a:t>
            </a:r>
            <a:r>
              <a:rPr lang="en-US" sz="1400" b="1" dirty="0" smtClean="0">
                <a:cs typeface="Monaco" charset="0"/>
              </a:rPr>
              <a:t>void </a:t>
            </a:r>
            <a:r>
              <a:rPr lang="en-US" sz="1400" b="1" dirty="0" err="1" smtClean="0">
                <a:cs typeface="Monaco" charset="0"/>
              </a:rPr>
              <a:t>prepMatchingQueryResult</a:t>
            </a:r>
            <a:r>
              <a:rPr lang="en-US" sz="1400" b="1" dirty="0">
                <a:cs typeface="Monaco" charset="0"/>
              </a:rPr>
              <a:t>(</a:t>
            </a:r>
            <a:r>
              <a:rPr lang="en-US" sz="1400" b="1" dirty="0">
                <a:solidFill>
                  <a:srgbClr val="0000FF"/>
                </a:solidFill>
                <a:cs typeface="Monaco" charset="0"/>
              </a:rPr>
              <a:t>@Suspended </a:t>
            </a:r>
            <a:r>
              <a:rPr lang="en-US" sz="1400" b="1" dirty="0" err="1">
                <a:solidFill>
                  <a:srgbClr val="0000FF"/>
                </a:solidFill>
                <a:cs typeface="Monaco" charset="0"/>
              </a:rPr>
              <a:t>AsyncResponse</a:t>
            </a:r>
            <a:r>
              <a:rPr lang="en-US" sz="1400" b="1" dirty="0">
                <a:solidFill>
                  <a:srgbClr val="0000FF"/>
                </a:solidFill>
                <a:cs typeface="Monaco" charset="0"/>
              </a:rPr>
              <a:t> </a:t>
            </a:r>
            <a:r>
              <a:rPr lang="en-US" sz="1400" b="1" dirty="0" err="1">
                <a:solidFill>
                  <a:srgbClr val="0000FF"/>
                </a:solidFill>
                <a:cs typeface="Monaco" charset="0"/>
              </a:rPr>
              <a:t>ar</a:t>
            </a:r>
            <a:r>
              <a:rPr lang="en-US" sz="1400" b="1" dirty="0">
                <a:cs typeface="Monaco" charset="0"/>
              </a:rPr>
              <a:t>, @</a:t>
            </a:r>
            <a:r>
              <a:rPr lang="en-US" sz="1400" b="1" dirty="0" err="1">
                <a:cs typeface="Monaco" charset="0"/>
              </a:rPr>
              <a:t>QueryParam</a:t>
            </a:r>
            <a:r>
              <a:rPr lang="en-US" sz="1400" b="1" dirty="0">
                <a:cs typeface="Monaco" charset="0"/>
              </a:rPr>
              <a:t> String p1… ) {</a:t>
            </a:r>
          </a:p>
          <a:p>
            <a:pPr marL="0" indent="0">
              <a:buNone/>
            </a:pPr>
            <a:r>
              <a:rPr lang="en-US" sz="1400" b="1" dirty="0">
                <a:cs typeface="Monaco" charset="0"/>
              </a:rPr>
              <a:t>    </a:t>
            </a:r>
            <a:r>
              <a:rPr lang="en-US" sz="1400" b="1" dirty="0" err="1">
                <a:cs typeface="Monaco" charset="0"/>
              </a:rPr>
              <a:t>executor.submit</a:t>
            </a:r>
            <a:r>
              <a:rPr lang="en-US" sz="1400" b="1" dirty="0">
                <a:cs typeface="Monaco" charset="0"/>
              </a:rPr>
              <a:t>( new Runnable() {</a:t>
            </a:r>
          </a:p>
          <a:p>
            <a:pPr marL="0" indent="0">
              <a:buNone/>
            </a:pPr>
            <a:r>
              <a:rPr lang="en-US" sz="1400" b="1" dirty="0">
                <a:cs typeface="Monaco" charset="0"/>
              </a:rPr>
              <a:t>         public void run() { </a:t>
            </a:r>
          </a:p>
          <a:p>
            <a:pPr marL="0" indent="0">
              <a:buNone/>
            </a:pPr>
            <a:r>
              <a:rPr lang="en-US" sz="1400" b="1" dirty="0" smtClean="0">
                <a:cs typeface="Monaco" charset="0"/>
              </a:rPr>
              <a:t>            </a:t>
            </a:r>
            <a:r>
              <a:rPr lang="en-US" sz="1400" b="1" dirty="0" err="1" smtClean="0">
                <a:cs typeface="Monaco" charset="0"/>
              </a:rPr>
              <a:t>JsonObject</a:t>
            </a:r>
            <a:r>
              <a:rPr lang="en-US" sz="1400" b="1" dirty="0" smtClean="0">
                <a:cs typeface="Monaco" charset="0"/>
              </a:rPr>
              <a:t> </a:t>
            </a:r>
            <a:r>
              <a:rPr lang="en-US" sz="1400" b="1" dirty="0">
                <a:cs typeface="Monaco" charset="0"/>
              </a:rPr>
              <a:t>response = </a:t>
            </a:r>
            <a:r>
              <a:rPr lang="en-US" sz="1400" b="1" dirty="0" err="1">
                <a:cs typeface="Monaco" charset="0"/>
              </a:rPr>
              <a:t>getQueryResult</a:t>
            </a:r>
            <a:r>
              <a:rPr lang="en-US" sz="1400" b="1" dirty="0">
                <a:cs typeface="Monaco" charset="0"/>
              </a:rPr>
              <a:t>(p1…); 			</a:t>
            </a:r>
          </a:p>
          <a:p>
            <a:pPr marL="0" indent="0">
              <a:buNone/>
            </a:pPr>
            <a:r>
              <a:rPr lang="en-US" sz="1400" b="1" dirty="0">
                <a:cs typeface="Monaco" charset="0"/>
              </a:rPr>
              <a:t>              </a:t>
            </a:r>
            <a:r>
              <a:rPr lang="en-US" sz="1400" b="1" dirty="0" err="1">
                <a:cs typeface="Monaco" charset="0"/>
              </a:rPr>
              <a:t>ctx.resume</a:t>
            </a:r>
            <a:r>
              <a:rPr lang="en-US" sz="1400" b="1" dirty="0">
                <a:cs typeface="Monaco" charset="0"/>
              </a:rPr>
              <a:t>(response); </a:t>
            </a:r>
            <a:r>
              <a:rPr lang="en-US" sz="1400" b="1" dirty="0" smtClean="0">
                <a:cs typeface="Monaco" charset="0"/>
              </a:rPr>
              <a:t> //container thread picks up and continue</a:t>
            </a:r>
            <a:endParaRPr lang="en-US" sz="1400" b="1" dirty="0">
              <a:cs typeface="Monaco" charset="0"/>
            </a:endParaRPr>
          </a:p>
          <a:p>
            <a:pPr marL="0" indent="0">
              <a:buNone/>
            </a:pPr>
            <a:r>
              <a:rPr lang="en-US" sz="1400" b="1" dirty="0">
                <a:cs typeface="Monaco" charset="0"/>
              </a:rPr>
              <a:t>          } });  </a:t>
            </a:r>
          </a:p>
          <a:p>
            <a:pPr marL="0" indent="0">
              <a:buNone/>
            </a:pPr>
            <a:r>
              <a:rPr lang="en-US" sz="1400" b="1" dirty="0" err="1" smtClean="0">
                <a:solidFill>
                  <a:schemeClr val="accent6"/>
                </a:solidFill>
                <a:cs typeface="Monaco" charset="0"/>
              </a:rPr>
              <a:t>ctx.suspend</a:t>
            </a:r>
            <a:r>
              <a:rPr lang="en-US" sz="1400" b="1" dirty="0">
                <a:solidFill>
                  <a:schemeClr val="accent6"/>
                </a:solidFill>
                <a:cs typeface="Monaco" charset="0"/>
              </a:rPr>
              <a:t>();		// Suspend connection and return</a:t>
            </a:r>
          </a:p>
          <a:p>
            <a:pPr marL="0" indent="0">
              <a:buNone/>
            </a:pPr>
            <a:r>
              <a:rPr lang="en-US" sz="1400" b="1" dirty="0">
                <a:cs typeface="Monaco" charset="0"/>
              </a:rPr>
              <a:t>  } … } </a:t>
            </a:r>
            <a:endParaRPr lang="en-US" sz="1400" dirty="0" smtClean="0">
              <a:solidFill>
                <a:schemeClr val="accent6">
                  <a:lumMod val="75000"/>
                </a:schemeClr>
              </a:solidFill>
            </a:endParaRPr>
          </a:p>
        </p:txBody>
      </p:sp>
      <p:sp>
        <p:nvSpPr>
          <p:cNvPr id="6" name="Text Placeholder 5"/>
          <p:cNvSpPr>
            <a:spLocks noGrp="1"/>
          </p:cNvSpPr>
          <p:nvPr>
            <p:ph type="body" sz="quarter" idx="13"/>
          </p:nvPr>
        </p:nvSpPr>
        <p:spPr/>
        <p:txBody>
          <a:bodyPr/>
          <a:lstStyle/>
          <a:p>
            <a:r>
              <a:rPr lang="en-US" dirty="0">
                <a:solidFill>
                  <a:schemeClr val="accent6"/>
                </a:solidFill>
              </a:rPr>
              <a:t>Server Code:</a:t>
            </a:r>
          </a:p>
        </p:txBody>
      </p:sp>
    </p:spTree>
    <p:extLst>
      <p:ext uri="{BB962C8B-B14F-4D97-AF65-F5344CB8AC3E}">
        <p14:creationId xmlns:p14="http://schemas.microsoft.com/office/powerpoint/2010/main" val="60187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2.0: </a:t>
            </a:r>
            <a:r>
              <a:rPr lang="en-US" dirty="0" smtClean="0"/>
              <a:t>client-</a:t>
            </a:r>
            <a:r>
              <a:rPr lang="en-US" dirty="0"/>
              <a:t>side </a:t>
            </a:r>
            <a:r>
              <a:rPr lang="en-US" dirty="0" smtClean="0"/>
              <a:t>simple code</a:t>
            </a:r>
            <a:endParaRPr lang="en-US" dirty="0"/>
          </a:p>
        </p:txBody>
      </p:sp>
      <p:sp>
        <p:nvSpPr>
          <p:cNvPr id="3" name="Content Placeholder 2"/>
          <p:cNvSpPr>
            <a:spLocks noGrp="1"/>
          </p:cNvSpPr>
          <p:nvPr>
            <p:ph idx="1"/>
          </p:nvPr>
        </p:nvSpPr>
        <p:spPr>
          <a:xfrm>
            <a:off x="555812" y="1875489"/>
            <a:ext cx="9794673" cy="4237657"/>
          </a:xfrm>
        </p:spPr>
        <p:txBody>
          <a:bodyPr>
            <a:normAutofit/>
          </a:bodyPr>
          <a:lstStyle/>
          <a:p>
            <a:pPr marL="0" indent="0">
              <a:buNone/>
            </a:pPr>
            <a:r>
              <a:rPr lang="en-US" sz="2200" dirty="0">
                <a:solidFill>
                  <a:schemeClr val="accent1"/>
                </a:solidFill>
              </a:rPr>
              <a:t>Future&lt;</a:t>
            </a:r>
            <a:r>
              <a:rPr lang="en-US" sz="2200" dirty="0" err="1">
                <a:solidFill>
                  <a:schemeClr val="accent1"/>
                </a:solidFill>
              </a:rPr>
              <a:t>JsonObject</a:t>
            </a:r>
            <a:r>
              <a:rPr lang="en-US" sz="2200" dirty="0">
                <a:solidFill>
                  <a:schemeClr val="accent1"/>
                </a:solidFill>
              </a:rPr>
              <a:t>&gt; future = client</a:t>
            </a:r>
            <a:r>
              <a:rPr lang="en-US" sz="2200" dirty="0" smtClean="0">
                <a:solidFill>
                  <a:schemeClr val="accent1"/>
                </a:solidFill>
              </a:rPr>
              <a:t>.</a:t>
            </a:r>
          </a:p>
          <a:p>
            <a:pPr marL="0" indent="0">
              <a:buNone/>
            </a:pPr>
            <a:r>
              <a:rPr lang="en-US" sz="2200" dirty="0" smtClean="0">
                <a:solidFill>
                  <a:schemeClr val="accent1"/>
                </a:solidFill>
              </a:rPr>
              <a:t>target</a:t>
            </a:r>
            <a:r>
              <a:rPr lang="en-US" sz="2200" dirty="0">
                <a:solidFill>
                  <a:schemeClr val="accent1"/>
                </a:solidFill>
              </a:rPr>
              <a:t>(“/</a:t>
            </a:r>
            <a:r>
              <a:rPr lang="en-US" sz="2200" dirty="0" err="1">
                <a:solidFill>
                  <a:schemeClr val="accent1"/>
                </a:solidFill>
              </a:rPr>
              <a:t>api</a:t>
            </a:r>
            <a:r>
              <a:rPr lang="en-US" sz="2200" dirty="0">
                <a:solidFill>
                  <a:schemeClr val="accent1"/>
                </a:solidFill>
              </a:rPr>
              <a:t>/query/matching-query”).</a:t>
            </a:r>
            <a:r>
              <a:rPr lang="en-US" sz="2200" dirty="0" err="1">
                <a:solidFill>
                  <a:schemeClr val="accent1"/>
                </a:solidFill>
              </a:rPr>
              <a:t>queryParam</a:t>
            </a:r>
            <a:r>
              <a:rPr lang="en-US" sz="2200" dirty="0">
                <a:solidFill>
                  <a:schemeClr val="accent1"/>
                </a:solidFill>
              </a:rPr>
              <a:t>(...).request().</a:t>
            </a:r>
            <a:r>
              <a:rPr lang="en-US" sz="2200" dirty="0" err="1">
                <a:solidFill>
                  <a:schemeClr val="accent1"/>
                </a:solidFill>
              </a:rPr>
              <a:t>async</a:t>
            </a:r>
            <a:r>
              <a:rPr lang="en-US" sz="2200" dirty="0">
                <a:solidFill>
                  <a:schemeClr val="accent1"/>
                </a:solidFill>
              </a:rPr>
              <a:t>().get(</a:t>
            </a:r>
            <a:r>
              <a:rPr lang="en-US" sz="2200" dirty="0" err="1">
                <a:solidFill>
                  <a:schemeClr val="accent1"/>
                </a:solidFill>
              </a:rPr>
              <a:t>JsonObject.class</a:t>
            </a:r>
            <a:r>
              <a:rPr lang="en-US" sz="2200" dirty="0">
                <a:solidFill>
                  <a:schemeClr val="accent1"/>
                </a:solidFill>
              </a:rPr>
              <a:t>);</a:t>
            </a:r>
          </a:p>
          <a:p>
            <a:pPr marL="0" indent="0">
              <a:buNone/>
            </a:pPr>
            <a:r>
              <a:rPr lang="en-US" sz="2200" dirty="0">
                <a:solidFill>
                  <a:schemeClr val="accent1"/>
                </a:solidFill>
              </a:rPr>
              <a:t>   try {</a:t>
            </a:r>
          </a:p>
          <a:p>
            <a:pPr marL="0" indent="0">
              <a:buNone/>
            </a:pPr>
            <a:r>
              <a:rPr lang="en-US" sz="2200" dirty="0">
                <a:solidFill>
                  <a:schemeClr val="accent1"/>
                </a:solidFill>
              </a:rPr>
              <a:t>    </a:t>
            </a:r>
            <a:r>
              <a:rPr lang="en-US" sz="2200" dirty="0" smtClean="0">
                <a:solidFill>
                  <a:schemeClr val="accent1"/>
                </a:solidFill>
              </a:rPr>
              <a:t>     </a:t>
            </a:r>
            <a:r>
              <a:rPr lang="en-US" sz="2200" dirty="0" err="1" smtClean="0">
                <a:solidFill>
                  <a:schemeClr val="accent1"/>
                </a:solidFill>
              </a:rPr>
              <a:t>JsonObject</a:t>
            </a:r>
            <a:r>
              <a:rPr lang="en-US" sz="2200" dirty="0" smtClean="0">
                <a:solidFill>
                  <a:schemeClr val="accent1"/>
                </a:solidFill>
              </a:rPr>
              <a:t> </a:t>
            </a:r>
            <a:r>
              <a:rPr lang="en-US" sz="2200" dirty="0" err="1">
                <a:solidFill>
                  <a:schemeClr val="accent1"/>
                </a:solidFill>
              </a:rPr>
              <a:t>queryResult</a:t>
            </a:r>
            <a:r>
              <a:rPr lang="en-US" sz="2200" dirty="0">
                <a:solidFill>
                  <a:schemeClr val="accent1"/>
                </a:solidFill>
              </a:rPr>
              <a:t> = </a:t>
            </a:r>
            <a:r>
              <a:rPr lang="en-US" sz="2200" dirty="0" err="1">
                <a:solidFill>
                  <a:schemeClr val="accent1"/>
                </a:solidFill>
              </a:rPr>
              <a:t>future.get</a:t>
            </a:r>
            <a:r>
              <a:rPr lang="en-US" sz="2200" dirty="0">
                <a:solidFill>
                  <a:schemeClr val="accent1"/>
                </a:solidFill>
              </a:rPr>
              <a:t>(30, </a:t>
            </a:r>
            <a:r>
              <a:rPr lang="en-US" sz="2200" dirty="0" err="1">
                <a:solidFill>
                  <a:schemeClr val="accent1"/>
                </a:solidFill>
              </a:rPr>
              <a:t>TimeUnit.SECONDS</a:t>
            </a:r>
            <a:r>
              <a:rPr lang="en-US" sz="2200" dirty="0">
                <a:solidFill>
                  <a:schemeClr val="accent1"/>
                </a:solidFill>
              </a:rPr>
              <a:t>);</a:t>
            </a:r>
          </a:p>
          <a:p>
            <a:pPr marL="0" indent="0">
              <a:buNone/>
            </a:pPr>
            <a:r>
              <a:rPr lang="en-US" sz="2200" dirty="0">
                <a:solidFill>
                  <a:schemeClr val="accent1"/>
                </a:solidFill>
              </a:rPr>
              <a:t>       } catch (</a:t>
            </a:r>
            <a:r>
              <a:rPr lang="en-US" sz="2200" dirty="0" err="1">
                <a:solidFill>
                  <a:schemeClr val="accent1"/>
                </a:solidFill>
              </a:rPr>
              <a:t>TimeoutException</a:t>
            </a:r>
            <a:r>
              <a:rPr lang="en-US" sz="2200" dirty="0">
                <a:solidFill>
                  <a:schemeClr val="accent1"/>
                </a:solidFill>
              </a:rPr>
              <a:t> ex) {</a:t>
            </a:r>
          </a:p>
          <a:p>
            <a:pPr marL="0" indent="0">
              <a:buNone/>
            </a:pPr>
            <a:r>
              <a:rPr lang="en-US" sz="2200" dirty="0">
                <a:solidFill>
                  <a:schemeClr val="accent1"/>
                </a:solidFill>
              </a:rPr>
              <a:t>       //</a:t>
            </a:r>
          </a:p>
          <a:p>
            <a:pPr marL="0" indent="0">
              <a:buNone/>
            </a:pPr>
            <a:r>
              <a:rPr lang="en-US" sz="2200" dirty="0" smtClean="0">
                <a:solidFill>
                  <a:schemeClr val="accent1"/>
                </a:solidFill>
              </a:rPr>
              <a:t>     }</a:t>
            </a:r>
            <a:endParaRPr lang="en-US" sz="2200" dirty="0">
              <a:solidFill>
                <a:schemeClr val="accent1"/>
              </a:solidFill>
            </a:endParaRPr>
          </a:p>
        </p:txBody>
      </p:sp>
      <p:sp>
        <p:nvSpPr>
          <p:cNvPr id="6" name="Text Placeholder 5"/>
          <p:cNvSpPr>
            <a:spLocks noGrp="1"/>
          </p:cNvSpPr>
          <p:nvPr>
            <p:ph type="body" sz="quarter" idx="13"/>
          </p:nvPr>
        </p:nvSpPr>
        <p:spPr/>
        <p:txBody>
          <a:bodyPr/>
          <a:lstStyle/>
          <a:p>
            <a:r>
              <a:rPr lang="en-US" dirty="0">
                <a:solidFill>
                  <a:schemeClr val="accent6"/>
                </a:solidFill>
              </a:rPr>
              <a:t>Client-Side with future</a:t>
            </a:r>
          </a:p>
        </p:txBody>
      </p:sp>
    </p:spTree>
    <p:extLst>
      <p:ext uri="{BB962C8B-B14F-4D97-AF65-F5344CB8AC3E}">
        <p14:creationId xmlns:p14="http://schemas.microsoft.com/office/powerpoint/2010/main" val="81115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2.0: </a:t>
            </a:r>
            <a:r>
              <a:rPr lang="en-US" dirty="0" smtClean="0"/>
              <a:t>client-</a:t>
            </a:r>
            <a:r>
              <a:rPr lang="en-US" dirty="0"/>
              <a:t>side </a:t>
            </a:r>
            <a:r>
              <a:rPr lang="en-US" dirty="0" smtClean="0"/>
              <a:t>simple code</a:t>
            </a:r>
            <a:endParaRPr lang="en-US" dirty="0"/>
          </a:p>
        </p:txBody>
      </p:sp>
      <p:sp>
        <p:nvSpPr>
          <p:cNvPr id="6" name="Text Placeholder 5"/>
          <p:cNvSpPr>
            <a:spLocks noGrp="1"/>
          </p:cNvSpPr>
          <p:nvPr>
            <p:ph type="body" sz="quarter" idx="13"/>
          </p:nvPr>
        </p:nvSpPr>
        <p:spPr/>
        <p:txBody>
          <a:bodyPr/>
          <a:lstStyle/>
          <a:p>
            <a:r>
              <a:rPr lang="en-US" dirty="0">
                <a:solidFill>
                  <a:schemeClr val="accent6"/>
                </a:solidFill>
              </a:rPr>
              <a:t>Client-Side with callback</a:t>
            </a:r>
          </a:p>
        </p:txBody>
      </p:sp>
      <p:sp>
        <p:nvSpPr>
          <p:cNvPr id="9" name="Content Placeholder 2"/>
          <p:cNvSpPr txBox="1">
            <a:spLocks/>
          </p:cNvSpPr>
          <p:nvPr/>
        </p:nvSpPr>
        <p:spPr>
          <a:xfrm>
            <a:off x="577642" y="1839879"/>
            <a:ext cx="10437554" cy="547215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solidFill>
                  <a:schemeClr val="accent1"/>
                </a:solidFill>
              </a:rPr>
              <a:t>Future&lt;</a:t>
            </a:r>
            <a:r>
              <a:rPr lang="en-US" sz="2200" dirty="0" err="1">
                <a:solidFill>
                  <a:schemeClr val="accent1"/>
                </a:solidFill>
              </a:rPr>
              <a:t>JsonObject</a:t>
            </a:r>
            <a:r>
              <a:rPr lang="en-US" sz="2200" dirty="0">
                <a:solidFill>
                  <a:schemeClr val="accent1"/>
                </a:solidFill>
              </a:rPr>
              <a:t>&gt; future = client</a:t>
            </a:r>
            <a:r>
              <a:rPr lang="en-US" sz="2200" dirty="0" smtClean="0">
                <a:solidFill>
                  <a:schemeClr val="accent1"/>
                </a:solidFill>
              </a:rPr>
              <a:t>.</a:t>
            </a:r>
            <a:r>
              <a:rPr lang="en-US" sz="2200" dirty="0">
                <a:solidFill>
                  <a:schemeClr val="accent1"/>
                </a:solidFill>
              </a:rPr>
              <a:t> target(“/</a:t>
            </a:r>
            <a:r>
              <a:rPr lang="en-US" sz="2200" dirty="0" err="1">
                <a:solidFill>
                  <a:schemeClr val="accent1"/>
                </a:solidFill>
              </a:rPr>
              <a:t>api</a:t>
            </a:r>
            <a:r>
              <a:rPr lang="en-US" sz="2200" dirty="0">
                <a:solidFill>
                  <a:schemeClr val="accent1"/>
                </a:solidFill>
              </a:rPr>
              <a:t>/query/matching-query”).</a:t>
            </a:r>
          </a:p>
          <a:p>
            <a:pPr marL="0" indent="0">
              <a:buNone/>
            </a:pPr>
            <a:r>
              <a:rPr lang="en-US" sz="2200" dirty="0" err="1" smtClean="0">
                <a:solidFill>
                  <a:schemeClr val="accent1"/>
                </a:solidFill>
              </a:rPr>
              <a:t>queryParam</a:t>
            </a:r>
            <a:r>
              <a:rPr lang="en-US" sz="2200" dirty="0">
                <a:solidFill>
                  <a:schemeClr val="accent1"/>
                </a:solidFill>
              </a:rPr>
              <a:t>(...).request().</a:t>
            </a:r>
            <a:r>
              <a:rPr lang="en-US" sz="2200" dirty="0" err="1">
                <a:solidFill>
                  <a:schemeClr val="accent1"/>
                </a:solidFill>
              </a:rPr>
              <a:t>async</a:t>
            </a:r>
            <a:r>
              <a:rPr lang="en-US" sz="2200" dirty="0">
                <a:solidFill>
                  <a:schemeClr val="accent1"/>
                </a:solidFill>
              </a:rPr>
              <a:t>().get(new </a:t>
            </a:r>
            <a:r>
              <a:rPr lang="en-US" sz="2200" dirty="0" err="1">
                <a:solidFill>
                  <a:schemeClr val="accent1"/>
                </a:solidFill>
              </a:rPr>
              <a:t>InvocationCallback</a:t>
            </a:r>
            <a:r>
              <a:rPr lang="en-US" sz="2200" dirty="0" smtClean="0">
                <a:solidFill>
                  <a:schemeClr val="accent1"/>
                </a:solidFill>
              </a:rPr>
              <a:t>&lt;</a:t>
            </a:r>
            <a:r>
              <a:rPr lang="en-US" sz="2200" dirty="0" err="1" smtClean="0">
                <a:solidFill>
                  <a:schemeClr val="accent1"/>
                </a:solidFill>
              </a:rPr>
              <a:t>JsonObject</a:t>
            </a:r>
            <a:r>
              <a:rPr lang="en-US" sz="2200" dirty="0" smtClean="0">
                <a:solidFill>
                  <a:schemeClr val="accent1"/>
                </a:solidFill>
              </a:rPr>
              <a:t>&gt;</a:t>
            </a:r>
            <a:r>
              <a:rPr lang="en-US" sz="2200" dirty="0">
                <a:solidFill>
                  <a:schemeClr val="accent1"/>
                </a:solidFill>
              </a:rPr>
              <a:t>() {</a:t>
            </a:r>
          </a:p>
          <a:p>
            <a:pPr marL="0" indent="0">
              <a:buNone/>
            </a:pPr>
            <a:r>
              <a:rPr lang="en-US" sz="2200" dirty="0">
                <a:solidFill>
                  <a:schemeClr val="accent1"/>
                </a:solidFill>
              </a:rPr>
              <a:t>            @</a:t>
            </a:r>
            <a:r>
              <a:rPr lang="en-US" sz="2200" dirty="0" smtClean="0">
                <a:solidFill>
                  <a:schemeClr val="accent1"/>
                </a:solidFill>
              </a:rPr>
              <a:t>Override public </a:t>
            </a:r>
            <a:r>
              <a:rPr lang="en-US" sz="2200" dirty="0">
                <a:solidFill>
                  <a:schemeClr val="accent1"/>
                </a:solidFill>
              </a:rPr>
              <a:t>void completed</a:t>
            </a:r>
            <a:r>
              <a:rPr lang="en-US" sz="2200" dirty="0" smtClean="0">
                <a:solidFill>
                  <a:schemeClr val="accent1"/>
                </a:solidFill>
              </a:rPr>
              <a:t>(</a:t>
            </a:r>
            <a:r>
              <a:rPr lang="en-US" sz="2200" dirty="0" err="1" smtClean="0">
                <a:solidFill>
                  <a:schemeClr val="accent1"/>
                </a:solidFill>
              </a:rPr>
              <a:t>JsonObject</a:t>
            </a:r>
            <a:r>
              <a:rPr lang="en-US" sz="2200" dirty="0" smtClean="0">
                <a:solidFill>
                  <a:schemeClr val="accent1"/>
                </a:solidFill>
              </a:rPr>
              <a:t> response</a:t>
            </a:r>
            <a:r>
              <a:rPr lang="en-US" sz="2200" dirty="0">
                <a:solidFill>
                  <a:schemeClr val="accent1"/>
                </a:solidFill>
              </a:rPr>
              <a:t>) </a:t>
            </a:r>
            <a:r>
              <a:rPr lang="en-US" sz="2200" dirty="0" smtClean="0">
                <a:solidFill>
                  <a:schemeClr val="accent1"/>
                </a:solidFill>
              </a:rPr>
              <a:t>{</a:t>
            </a:r>
          </a:p>
          <a:p>
            <a:pPr marL="0" indent="0">
              <a:buNone/>
            </a:pPr>
            <a:r>
              <a:rPr lang="en-US" sz="2200" dirty="0" smtClean="0">
                <a:solidFill>
                  <a:schemeClr val="accent1"/>
                </a:solidFill>
              </a:rPr>
              <a:t>		//Invocation happens and some response is back (404, 200, etc.)</a:t>
            </a:r>
          </a:p>
          <a:p>
            <a:pPr marL="0" indent="0">
              <a:buNone/>
            </a:pPr>
            <a:r>
              <a:rPr lang="en-US" sz="2200" dirty="0">
                <a:solidFill>
                  <a:schemeClr val="accent1"/>
                </a:solidFill>
              </a:rPr>
              <a:t>	</a:t>
            </a:r>
            <a:r>
              <a:rPr lang="en-US" sz="2200" dirty="0" smtClean="0">
                <a:solidFill>
                  <a:schemeClr val="accent1"/>
                </a:solidFill>
              </a:rPr>
              <a:t>}</a:t>
            </a:r>
            <a:endParaRPr lang="en-US" sz="2200" dirty="0">
              <a:solidFill>
                <a:schemeClr val="accent1"/>
              </a:solidFill>
            </a:endParaRPr>
          </a:p>
          <a:p>
            <a:pPr marL="0" indent="0">
              <a:buNone/>
            </a:pPr>
            <a:r>
              <a:rPr lang="en-US" sz="2200" dirty="0">
                <a:solidFill>
                  <a:schemeClr val="accent1"/>
                </a:solidFill>
              </a:rPr>
              <a:t>            @</a:t>
            </a:r>
            <a:r>
              <a:rPr lang="en-US" sz="2200" dirty="0" smtClean="0">
                <a:solidFill>
                  <a:schemeClr val="accent1"/>
                </a:solidFill>
              </a:rPr>
              <a:t>Override public </a:t>
            </a:r>
            <a:r>
              <a:rPr lang="en-US" sz="2200" dirty="0">
                <a:solidFill>
                  <a:schemeClr val="accent1"/>
                </a:solidFill>
              </a:rPr>
              <a:t>void failed(</a:t>
            </a:r>
            <a:r>
              <a:rPr lang="en-US" sz="2200" dirty="0" err="1">
                <a:solidFill>
                  <a:schemeClr val="accent1"/>
                </a:solidFill>
              </a:rPr>
              <a:t>Throwable</a:t>
            </a:r>
            <a:r>
              <a:rPr lang="en-US" sz="2200" dirty="0">
                <a:solidFill>
                  <a:schemeClr val="accent1"/>
                </a:solidFill>
              </a:rPr>
              <a:t> </a:t>
            </a:r>
            <a:r>
              <a:rPr lang="en-US" sz="2200" dirty="0" err="1">
                <a:solidFill>
                  <a:schemeClr val="accent1"/>
                </a:solidFill>
              </a:rPr>
              <a:t>throwable</a:t>
            </a:r>
            <a:r>
              <a:rPr lang="en-US" sz="2200" dirty="0">
                <a:solidFill>
                  <a:schemeClr val="accent1"/>
                </a:solidFill>
              </a:rPr>
              <a:t>) </a:t>
            </a:r>
            <a:r>
              <a:rPr lang="en-US" sz="2200" dirty="0" smtClean="0">
                <a:solidFill>
                  <a:schemeClr val="accent1"/>
                </a:solidFill>
              </a:rPr>
              <a:t>{</a:t>
            </a:r>
          </a:p>
          <a:p>
            <a:pPr marL="0" indent="0">
              <a:buNone/>
            </a:pPr>
            <a:r>
              <a:rPr lang="en-US" sz="2200" dirty="0" smtClean="0">
                <a:solidFill>
                  <a:schemeClr val="accent1"/>
                </a:solidFill>
              </a:rPr>
              <a:t>		//Invocation fails (client side)</a:t>
            </a:r>
          </a:p>
          <a:p>
            <a:pPr marL="0" indent="0">
              <a:buNone/>
            </a:pPr>
            <a:r>
              <a:rPr lang="en-US" sz="2200" dirty="0">
                <a:solidFill>
                  <a:schemeClr val="accent1"/>
                </a:solidFill>
              </a:rPr>
              <a:t>	</a:t>
            </a:r>
            <a:r>
              <a:rPr lang="en-US" sz="2200" dirty="0" smtClean="0">
                <a:solidFill>
                  <a:schemeClr val="accent1"/>
                </a:solidFill>
              </a:rPr>
              <a:t>}</a:t>
            </a:r>
            <a:endParaRPr lang="en-US" sz="2200" dirty="0">
              <a:solidFill>
                <a:schemeClr val="accent1"/>
              </a:solidFill>
            </a:endParaRPr>
          </a:p>
          <a:p>
            <a:pPr marL="0" indent="0">
              <a:buNone/>
            </a:pPr>
            <a:r>
              <a:rPr lang="en-US" sz="2200" dirty="0">
                <a:solidFill>
                  <a:schemeClr val="accent1"/>
                </a:solidFill>
              </a:rPr>
              <a:t>        });</a:t>
            </a:r>
          </a:p>
        </p:txBody>
      </p:sp>
    </p:spTree>
    <p:extLst>
      <p:ext uri="{BB962C8B-B14F-4D97-AF65-F5344CB8AC3E}">
        <p14:creationId xmlns:p14="http://schemas.microsoft.com/office/powerpoint/2010/main" val="38359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2.0: Server-side </a:t>
            </a:r>
            <a:r>
              <a:rPr lang="en-US" dirty="0" smtClean="0"/>
              <a:t>II</a:t>
            </a:r>
            <a:endParaRPr lang="en-US" dirty="0"/>
          </a:p>
        </p:txBody>
      </p:sp>
      <p:sp>
        <p:nvSpPr>
          <p:cNvPr id="3" name="Content Placeholder 2"/>
          <p:cNvSpPr>
            <a:spLocks noGrp="1"/>
          </p:cNvSpPr>
          <p:nvPr>
            <p:ph idx="1"/>
          </p:nvPr>
        </p:nvSpPr>
        <p:spPr>
          <a:xfrm>
            <a:off x="531151" y="1849348"/>
            <a:ext cx="11126522" cy="4142541"/>
          </a:xfrm>
        </p:spPr>
        <p:txBody>
          <a:bodyPr>
            <a:normAutofit/>
          </a:bodyPr>
          <a:lstStyle/>
          <a:p>
            <a:r>
              <a:rPr lang="en-US" dirty="0" smtClean="0"/>
              <a:t>Single method interface</a:t>
            </a:r>
          </a:p>
          <a:p>
            <a:r>
              <a:rPr lang="en-US" dirty="0" smtClean="0"/>
              <a:t>void </a:t>
            </a:r>
            <a:r>
              <a:rPr lang="en-US" dirty="0" err="1" smtClean="0"/>
              <a:t>onComplete</a:t>
            </a:r>
            <a:r>
              <a:rPr lang="en-US" dirty="0" smtClean="0"/>
              <a:t>(</a:t>
            </a:r>
            <a:r>
              <a:rPr lang="en-US" dirty="0" err="1" smtClean="0"/>
              <a:t>Throwable</a:t>
            </a:r>
            <a:r>
              <a:rPr lang="en-US" dirty="0" smtClean="0"/>
              <a:t> t)</a:t>
            </a:r>
          </a:p>
          <a:p>
            <a:r>
              <a:rPr lang="en-US" dirty="0" smtClean="0"/>
              <a:t>signal completion of serving a request</a:t>
            </a:r>
            <a:endParaRPr lang="en-US" dirty="0"/>
          </a:p>
        </p:txBody>
      </p:sp>
      <p:sp>
        <p:nvSpPr>
          <p:cNvPr id="6" name="Text Placeholder 5"/>
          <p:cNvSpPr>
            <a:spLocks noGrp="1"/>
          </p:cNvSpPr>
          <p:nvPr>
            <p:ph type="body" sz="quarter" idx="13"/>
          </p:nvPr>
        </p:nvSpPr>
        <p:spPr/>
        <p:txBody>
          <a:bodyPr/>
          <a:lstStyle/>
          <a:p>
            <a:r>
              <a:rPr lang="en-US" dirty="0" err="1" smtClean="0"/>
              <a:t>CompletionCallback</a:t>
            </a:r>
            <a:endParaRPr lang="en-US" dirty="0"/>
          </a:p>
        </p:txBody>
      </p:sp>
    </p:spTree>
    <p:extLst>
      <p:ext uri="{BB962C8B-B14F-4D97-AF65-F5344CB8AC3E}">
        <p14:creationId xmlns:p14="http://schemas.microsoft.com/office/powerpoint/2010/main" val="39028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Asyncronicity</a:t>
            </a:r>
            <a:r>
              <a:rPr lang="en-US" dirty="0"/>
              <a:t> in JAX-RS 2.0: Server-side </a:t>
            </a:r>
            <a:r>
              <a:rPr lang="en-US" dirty="0" smtClean="0"/>
              <a:t>III</a:t>
            </a:r>
            <a:endParaRPr lang="en-US" dirty="0"/>
          </a:p>
        </p:txBody>
      </p:sp>
      <p:sp>
        <p:nvSpPr>
          <p:cNvPr id="3" name="Content Placeholder 2"/>
          <p:cNvSpPr>
            <a:spLocks noGrp="1"/>
          </p:cNvSpPr>
          <p:nvPr>
            <p:ph idx="1"/>
          </p:nvPr>
        </p:nvSpPr>
        <p:spPr>
          <a:xfrm>
            <a:off x="531151" y="1849348"/>
            <a:ext cx="11126522" cy="4142541"/>
          </a:xfrm>
        </p:spPr>
        <p:txBody>
          <a:bodyPr>
            <a:normAutofit/>
          </a:bodyPr>
          <a:lstStyle/>
          <a:p>
            <a:r>
              <a:rPr lang="en-US" dirty="0" smtClean="0"/>
              <a:t>Single method interface</a:t>
            </a:r>
          </a:p>
          <a:p>
            <a:r>
              <a:rPr lang="en-US" dirty="0" smtClean="0"/>
              <a:t>void </a:t>
            </a:r>
            <a:r>
              <a:rPr lang="en-US" dirty="0" err="1" smtClean="0"/>
              <a:t>onDisconnect</a:t>
            </a:r>
            <a:r>
              <a:rPr lang="en-US" dirty="0"/>
              <a:t>(</a:t>
            </a:r>
            <a:r>
              <a:rPr lang="en-US" dirty="0" err="1"/>
              <a:t>AsyncResponse</a:t>
            </a:r>
            <a:r>
              <a:rPr lang="en-US" dirty="0"/>
              <a:t> disconnected</a:t>
            </a:r>
            <a:r>
              <a:rPr lang="en-US" dirty="0" smtClean="0"/>
              <a:t>)</a:t>
            </a:r>
          </a:p>
          <a:p>
            <a:r>
              <a:rPr lang="en-US" dirty="0" smtClean="0"/>
              <a:t>signals interruption in client connection before completion</a:t>
            </a:r>
            <a:endParaRPr lang="en-US" dirty="0"/>
          </a:p>
        </p:txBody>
      </p:sp>
      <p:sp>
        <p:nvSpPr>
          <p:cNvPr id="6" name="Text Placeholder 5"/>
          <p:cNvSpPr>
            <a:spLocks noGrp="1"/>
          </p:cNvSpPr>
          <p:nvPr>
            <p:ph type="body" sz="quarter" idx="13"/>
          </p:nvPr>
        </p:nvSpPr>
        <p:spPr/>
        <p:txBody>
          <a:bodyPr/>
          <a:lstStyle/>
          <a:p>
            <a:r>
              <a:rPr lang="en-US" dirty="0" err="1" smtClean="0"/>
              <a:t>ConnectionCallback</a:t>
            </a:r>
            <a:endParaRPr lang="en-US" dirty="0"/>
          </a:p>
        </p:txBody>
      </p:sp>
    </p:spTree>
    <p:extLst>
      <p:ext uri="{BB962C8B-B14F-4D97-AF65-F5344CB8AC3E}">
        <p14:creationId xmlns:p14="http://schemas.microsoft.com/office/powerpoint/2010/main" val="25607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Asynchronous And long running jobs in REST </a:t>
            </a:r>
          </a:p>
        </p:txBody>
      </p:sp>
      <p:sp>
        <p:nvSpPr>
          <p:cNvPr id="3" name="Content Placeholder 2"/>
          <p:cNvSpPr>
            <a:spLocks noGrp="1"/>
          </p:cNvSpPr>
          <p:nvPr>
            <p:ph idx="1"/>
          </p:nvPr>
        </p:nvSpPr>
        <p:spPr/>
        <p:txBody>
          <a:bodyPr/>
          <a:lstStyle/>
          <a:p>
            <a:r>
              <a:rPr lang="en-US" dirty="0" smtClean="0"/>
              <a:t>Multi-step long runnin</a:t>
            </a:r>
            <a:r>
              <a:rPr lang="en-US" dirty="0" smtClean="0"/>
              <a:t>g jobs not suitable with JAX-RS </a:t>
            </a:r>
            <a:r>
              <a:rPr lang="en-US" dirty="0" err="1" smtClean="0"/>
              <a:t>Async</a:t>
            </a:r>
            <a:endParaRPr lang="en-US" dirty="0" smtClean="0"/>
          </a:p>
          <a:p>
            <a:r>
              <a:rPr lang="en-US" dirty="0" smtClean="0"/>
              <a:t>Send </a:t>
            </a:r>
            <a:r>
              <a:rPr lang="en-US" dirty="0" smtClean="0"/>
              <a:t>202 where response is not ready with Location header</a:t>
            </a:r>
          </a:p>
          <a:p>
            <a:pPr lvl="1"/>
            <a:r>
              <a:rPr lang="en-US" dirty="0" smtClean="0"/>
              <a:t>Intelligent enough client can query the resource </a:t>
            </a:r>
            <a:r>
              <a:rPr lang="en-US" b="1" dirty="0" smtClean="0"/>
              <a:t>Location</a:t>
            </a:r>
            <a:r>
              <a:rPr lang="en-US" dirty="0" smtClean="0"/>
              <a:t> </a:t>
            </a:r>
            <a:r>
              <a:rPr lang="en-US" dirty="0" smtClean="0"/>
              <a:t>with the given </a:t>
            </a:r>
            <a:r>
              <a:rPr lang="en-US" b="1" dirty="0"/>
              <a:t>Retry-</a:t>
            </a:r>
            <a:r>
              <a:rPr lang="en-US" b="1" dirty="0" smtClean="0"/>
              <a:t>After </a:t>
            </a:r>
            <a:r>
              <a:rPr lang="en-US" dirty="0" smtClean="0"/>
              <a:t>header</a:t>
            </a:r>
            <a:endParaRPr lang="en-US" dirty="0" smtClean="0"/>
          </a:p>
          <a:p>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t>Don</a:t>
            </a:r>
            <a:r>
              <a:rPr lang="fr-FR" dirty="0" smtClean="0"/>
              <a:t>’</a:t>
            </a:r>
            <a:r>
              <a:rPr lang="en-US" dirty="0" smtClean="0"/>
              <a:t>t keep unnecessary resources for where not needed!</a:t>
            </a:r>
            <a:endParaRPr lang="en-US" dirty="0"/>
          </a:p>
        </p:txBody>
      </p:sp>
    </p:spTree>
    <p:extLst>
      <p:ext uri="{BB962C8B-B14F-4D97-AF65-F5344CB8AC3E}">
        <p14:creationId xmlns:p14="http://schemas.microsoft.com/office/powerpoint/2010/main" val="73784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EJB 3.1</a:t>
            </a:r>
            <a:endParaRPr lang="en-US" dirty="0"/>
          </a:p>
        </p:txBody>
      </p:sp>
      <p:sp>
        <p:nvSpPr>
          <p:cNvPr id="3" name="Text Placeholder 2"/>
          <p:cNvSpPr>
            <a:spLocks noGrp="1"/>
          </p:cNvSpPr>
          <p:nvPr>
            <p:ph type="body" idx="1"/>
          </p:nvPr>
        </p:nvSpPr>
        <p:spPr/>
        <p:txBody>
          <a:bodyPr/>
          <a:lstStyle/>
          <a:p>
            <a:r>
              <a:rPr lang="en-US" dirty="0" err="1"/>
              <a:t>Asynchronicity</a:t>
            </a:r>
            <a:r>
              <a:rPr lang="en-US" dirty="0"/>
              <a:t> </a:t>
            </a:r>
            <a:r>
              <a:rPr lang="en-US" dirty="0" smtClean="0"/>
              <a:t>in Session Beans</a:t>
            </a:r>
            <a:endParaRPr lang="en-US" dirty="0"/>
          </a:p>
        </p:txBody>
      </p:sp>
    </p:spTree>
    <p:extLst>
      <p:ext uri="{BB962C8B-B14F-4D97-AF65-F5344CB8AC3E}">
        <p14:creationId xmlns:p14="http://schemas.microsoft.com/office/powerpoint/2010/main" val="1556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Asynchronicity</a:t>
            </a:r>
            <a:r>
              <a:rPr lang="en-US" dirty="0"/>
              <a:t> in </a:t>
            </a:r>
            <a:r>
              <a:rPr lang="en-US" dirty="0" smtClean="0"/>
              <a:t>EJB 3.1	</a:t>
            </a:r>
            <a:endParaRPr lang="en-US" dirty="0"/>
          </a:p>
        </p:txBody>
      </p:sp>
      <p:sp>
        <p:nvSpPr>
          <p:cNvPr id="3" name="Content Placeholder 2"/>
          <p:cNvSpPr>
            <a:spLocks noGrp="1"/>
          </p:cNvSpPr>
          <p:nvPr>
            <p:ph idx="1"/>
          </p:nvPr>
        </p:nvSpPr>
        <p:spPr/>
        <p:txBody>
          <a:bodyPr>
            <a:normAutofit/>
          </a:bodyPr>
          <a:lstStyle/>
          <a:p>
            <a:r>
              <a:rPr lang="en-US" dirty="0" smtClean="0"/>
              <a:t>Works on session </a:t>
            </a:r>
            <a:r>
              <a:rPr lang="en-US" dirty="0" smtClean="0"/>
              <a:t>beans</a:t>
            </a:r>
          </a:p>
          <a:p>
            <a:pPr lvl="1"/>
            <a:r>
              <a:rPr lang="en-US" dirty="0" smtClean="0"/>
              <a:t>fire and forget</a:t>
            </a:r>
          </a:p>
          <a:p>
            <a:pPr lvl="1"/>
            <a:r>
              <a:rPr lang="en-US" dirty="0" smtClean="0"/>
              <a:t>Using Future&lt;V&gt; to decide on completion</a:t>
            </a:r>
            <a:endParaRPr lang="en-US" dirty="0" smtClean="0"/>
          </a:p>
          <a:p>
            <a:r>
              <a:rPr lang="en-US" dirty="0" err="1" smtClean="0"/>
              <a:t>AsyncResult</a:t>
            </a:r>
            <a:r>
              <a:rPr lang="en-US" dirty="0" smtClean="0"/>
              <a:t> as </a:t>
            </a:r>
            <a:r>
              <a:rPr lang="en-US" dirty="0" smtClean="0"/>
              <a:t>container specific vehicle</a:t>
            </a:r>
          </a:p>
          <a:p>
            <a:pPr lvl="1"/>
            <a:r>
              <a:rPr lang="en-US" dirty="0" smtClean="0"/>
              <a:t>Passes the result to Future&lt;V&gt;</a:t>
            </a:r>
            <a:endParaRPr lang="en-US" dirty="0" smtClean="0"/>
          </a:p>
          <a:p>
            <a:r>
              <a:rPr lang="en-US" dirty="0" smtClean="0"/>
              <a:t>As </a:t>
            </a:r>
            <a:r>
              <a:rPr lang="en-US" dirty="0" smtClean="0"/>
              <a:t>simple as using @Asynchronous on method/bean</a:t>
            </a:r>
          </a:p>
          <a:p>
            <a:r>
              <a:rPr lang="en-US" dirty="0" smtClean="0"/>
              <a:t>Method should return Future&lt;V&gt;</a:t>
            </a:r>
          </a:p>
          <a:p>
            <a:r>
              <a:rPr lang="en-US" dirty="0" smtClean="0"/>
              <a:t>Client can poll the future for Completion</a:t>
            </a:r>
          </a:p>
          <a:p>
            <a:endParaRPr lang="en-US" dirty="0" smtClean="0"/>
          </a:p>
          <a:p>
            <a:endParaRPr lang="en-US" dirty="0"/>
          </a:p>
        </p:txBody>
      </p:sp>
    </p:spTree>
    <p:extLst>
      <p:ext uri="{BB962C8B-B14F-4D97-AF65-F5344CB8AC3E}">
        <p14:creationId xmlns:p14="http://schemas.microsoft.com/office/powerpoint/2010/main" val="111258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Asynchronicity</a:t>
            </a:r>
            <a:r>
              <a:rPr lang="en-US" dirty="0"/>
              <a:t> in </a:t>
            </a:r>
            <a:r>
              <a:rPr lang="en-US" dirty="0" smtClean="0"/>
              <a:t>EJB 3.1: Simple code sample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@Stateless</a:t>
            </a:r>
          </a:p>
          <a:p>
            <a:pPr marL="0" indent="0">
              <a:buNone/>
            </a:pPr>
            <a:r>
              <a:rPr lang="en-US" dirty="0"/>
              <a:t>public class </a:t>
            </a:r>
            <a:r>
              <a:rPr lang="en-US" dirty="0" err="1"/>
              <a:t>QueryProcessor</a:t>
            </a:r>
            <a:r>
              <a:rPr lang="en-US" dirty="0"/>
              <a:t> {</a:t>
            </a:r>
          </a:p>
          <a:p>
            <a:pPr marL="0" indent="0">
              <a:buNone/>
            </a:pPr>
            <a:r>
              <a:rPr lang="en-US" dirty="0"/>
              <a:t>    @Asynchronous</a:t>
            </a:r>
          </a:p>
          <a:p>
            <a:pPr marL="0" indent="0">
              <a:buNone/>
            </a:pPr>
            <a:r>
              <a:rPr lang="en-US" dirty="0"/>
              <a:t>    public Future&lt;</a:t>
            </a:r>
            <a:r>
              <a:rPr lang="en-US" dirty="0" err="1"/>
              <a:t>QueryResult</a:t>
            </a:r>
            <a:r>
              <a:rPr lang="en-US" dirty="0"/>
              <a:t>&gt; </a:t>
            </a:r>
            <a:r>
              <a:rPr lang="en-US" dirty="0" err="1"/>
              <a:t>processQuery</a:t>
            </a:r>
            <a:r>
              <a:rPr lang="en-US" dirty="0"/>
              <a:t>(</a:t>
            </a:r>
            <a:r>
              <a:rPr lang="en-US" dirty="0" err="1"/>
              <a:t>QueryCrit</a:t>
            </a:r>
            <a:r>
              <a:rPr lang="en-US" dirty="0"/>
              <a:t> </a:t>
            </a:r>
            <a:r>
              <a:rPr lang="en-US" dirty="0" err="1"/>
              <a:t>crit</a:t>
            </a:r>
            <a:r>
              <a:rPr lang="en-US" dirty="0"/>
              <a:t>){</a:t>
            </a:r>
          </a:p>
          <a:p>
            <a:pPr marL="0" indent="0">
              <a:buNone/>
            </a:pPr>
            <a:r>
              <a:rPr lang="en-US" dirty="0"/>
              <a:t>    try{</a:t>
            </a:r>
          </a:p>
          <a:p>
            <a:pPr marL="0" indent="0">
              <a:buNone/>
            </a:pPr>
            <a:r>
              <a:rPr lang="en-US" dirty="0"/>
              <a:t>	</a:t>
            </a:r>
            <a:r>
              <a:rPr lang="en-US" dirty="0" smtClean="0"/>
              <a:t>    </a:t>
            </a:r>
            <a:r>
              <a:rPr lang="en-US" dirty="0" err="1" smtClean="0"/>
              <a:t>QueryResult</a:t>
            </a:r>
            <a:r>
              <a:rPr lang="en-US" dirty="0" smtClean="0"/>
              <a:t> </a:t>
            </a:r>
            <a:r>
              <a:rPr lang="en-US" dirty="0"/>
              <a:t>result= </a:t>
            </a:r>
            <a:r>
              <a:rPr lang="en-US" dirty="0" err="1"/>
              <a:t>prepQueryResult</a:t>
            </a:r>
            <a:r>
              <a:rPr lang="en-US" dirty="0"/>
              <a:t>(</a:t>
            </a:r>
            <a:r>
              <a:rPr lang="en-US" dirty="0" err="1"/>
              <a:t>crit</a:t>
            </a:r>
            <a:r>
              <a:rPr lang="en-US" dirty="0"/>
              <a:t>);</a:t>
            </a:r>
          </a:p>
          <a:p>
            <a:pPr marL="0" indent="0">
              <a:buNone/>
            </a:pPr>
            <a:r>
              <a:rPr lang="en-US" dirty="0"/>
              <a:t>	     return new </a:t>
            </a:r>
            <a:r>
              <a:rPr lang="en-US" dirty="0" err="1"/>
              <a:t>AsyncResult</a:t>
            </a:r>
            <a:r>
              <a:rPr lang="en-US" dirty="0"/>
              <a:t>(result);</a:t>
            </a:r>
          </a:p>
          <a:p>
            <a:pPr marL="0" indent="0">
              <a:buNone/>
            </a:pPr>
            <a:r>
              <a:rPr lang="en-US" dirty="0" smtClean="0"/>
              <a:t>     }catch(Exception e){    </a:t>
            </a:r>
          </a:p>
          <a:p>
            <a:pPr marL="0" indent="0">
              <a:buNone/>
            </a:pPr>
            <a:r>
              <a:rPr lang="en-US" dirty="0" smtClean="0"/>
              <a:t>	     //handle</a:t>
            </a:r>
          </a:p>
          <a:p>
            <a:pPr marL="0" indent="0">
              <a:buNone/>
            </a:pPr>
            <a:r>
              <a:rPr lang="en-US" dirty="0" smtClean="0"/>
              <a:t>         return new </a:t>
            </a:r>
            <a:r>
              <a:rPr lang="en-US" dirty="0" err="1" smtClean="0"/>
              <a:t>AsyncResult</a:t>
            </a:r>
            <a:r>
              <a:rPr lang="en-US" dirty="0" smtClean="0"/>
              <a:t>(FAILURE_RESULT);         </a:t>
            </a:r>
          </a:p>
          <a:p>
            <a:pPr marL="0" indent="0">
              <a:buNone/>
            </a:pPr>
            <a:r>
              <a:rPr lang="en-US" dirty="0" smtClean="0"/>
              <a:t>     } }}</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t>Server-side code</a:t>
            </a:r>
            <a:endParaRPr lang="en-US" dirty="0"/>
          </a:p>
        </p:txBody>
      </p:sp>
    </p:spTree>
    <p:extLst>
      <p:ext uri="{BB962C8B-B14F-4D97-AF65-F5344CB8AC3E}">
        <p14:creationId xmlns:p14="http://schemas.microsoft.com/office/powerpoint/2010/main" val="41616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Asynchronicity</a:t>
            </a:r>
            <a:r>
              <a:rPr lang="en-US" dirty="0"/>
              <a:t> in </a:t>
            </a:r>
            <a:r>
              <a:rPr lang="en-US" dirty="0" smtClean="0"/>
              <a:t>EJB 3.1: Simple code sample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 @Inject</a:t>
            </a:r>
          </a:p>
          <a:p>
            <a:pPr marL="0" indent="0">
              <a:buNone/>
            </a:pPr>
            <a:r>
              <a:rPr lang="en-US" dirty="0"/>
              <a:t> </a:t>
            </a:r>
            <a:r>
              <a:rPr lang="en-US" dirty="0" err="1"/>
              <a:t>QueryProcessor</a:t>
            </a:r>
            <a:r>
              <a:rPr lang="en-US" dirty="0"/>
              <a:t>  </a:t>
            </a:r>
            <a:r>
              <a:rPr lang="en-US" dirty="0" err="1"/>
              <a:t>queryProcessor</a:t>
            </a:r>
            <a:r>
              <a:rPr lang="en-US" dirty="0"/>
              <a:t>;</a:t>
            </a:r>
          </a:p>
          <a:p>
            <a:pPr marL="0" indent="0">
              <a:buNone/>
            </a:pPr>
            <a:r>
              <a:rPr lang="en-US" dirty="0"/>
              <a:t> private </a:t>
            </a:r>
            <a:r>
              <a:rPr lang="en-US" dirty="0" err="1"/>
              <a:t>JsonObject</a:t>
            </a:r>
            <a:r>
              <a:rPr lang="en-US" dirty="0"/>
              <a:t> </a:t>
            </a:r>
            <a:r>
              <a:rPr lang="en-US" dirty="0" err="1"/>
              <a:t>prepareQueryResult</a:t>
            </a:r>
            <a:r>
              <a:rPr lang="en-US" dirty="0"/>
              <a:t>(String... </a:t>
            </a:r>
            <a:r>
              <a:rPr lang="en-US" dirty="0" err="1"/>
              <a:t>params</a:t>
            </a:r>
            <a:r>
              <a:rPr lang="en-US" dirty="0" smtClean="0"/>
              <a:t>){</a:t>
            </a:r>
            <a:endParaRPr lang="en-US" dirty="0"/>
          </a:p>
          <a:p>
            <a:pPr marL="0" indent="0">
              <a:buNone/>
            </a:pPr>
            <a:r>
              <a:rPr lang="en-US" dirty="0"/>
              <a:t> </a:t>
            </a:r>
            <a:r>
              <a:rPr lang="en-US" dirty="0" err="1"/>
              <a:t>QueryCrit</a:t>
            </a:r>
            <a:r>
              <a:rPr lang="en-US" dirty="0"/>
              <a:t> </a:t>
            </a:r>
            <a:r>
              <a:rPr lang="en-US" dirty="0" err="1"/>
              <a:t>crit</a:t>
            </a:r>
            <a:r>
              <a:rPr lang="en-US" dirty="0"/>
              <a:t> = new </a:t>
            </a:r>
            <a:r>
              <a:rPr lang="en-US" dirty="0" err="1"/>
              <a:t>QueryCrit</a:t>
            </a:r>
            <a:r>
              <a:rPr lang="en-US" dirty="0"/>
              <a:t>(</a:t>
            </a:r>
            <a:r>
              <a:rPr lang="en-US" dirty="0" err="1"/>
              <a:t>params</a:t>
            </a:r>
            <a:r>
              <a:rPr lang="en-US" dirty="0"/>
              <a:t>)</a:t>
            </a:r>
          </a:p>
          <a:p>
            <a:pPr marL="0" indent="0">
              <a:buNone/>
            </a:pPr>
            <a:r>
              <a:rPr lang="en-US" dirty="0"/>
              <a:t>     Future&lt;</a:t>
            </a:r>
            <a:r>
              <a:rPr lang="en-US" dirty="0" err="1"/>
              <a:t>QueryResult</a:t>
            </a:r>
            <a:r>
              <a:rPr lang="en-US" dirty="0"/>
              <a:t>&gt; result=</a:t>
            </a:r>
            <a:r>
              <a:rPr lang="en-US" dirty="0" err="1"/>
              <a:t>queryProcessor.prepQueryResult</a:t>
            </a:r>
            <a:r>
              <a:rPr lang="en-US" dirty="0"/>
              <a:t>(</a:t>
            </a:r>
            <a:r>
              <a:rPr lang="en-US" dirty="0" err="1"/>
              <a:t>crit</a:t>
            </a:r>
            <a:r>
              <a:rPr lang="en-US" dirty="0"/>
              <a:t>);</a:t>
            </a:r>
          </a:p>
          <a:p>
            <a:pPr marL="0" indent="0">
              <a:buNone/>
            </a:pPr>
            <a:r>
              <a:rPr lang="en-US" dirty="0"/>
              <a:t>     </a:t>
            </a:r>
            <a:r>
              <a:rPr lang="en-US" dirty="0" smtClean="0"/>
              <a:t>//</a:t>
            </a:r>
            <a:r>
              <a:rPr lang="en-US" dirty="0"/>
              <a:t>poll the Future.. There is no callback here...     </a:t>
            </a:r>
          </a:p>
          <a:p>
            <a:pPr marL="0" indent="0">
              <a:buNone/>
            </a:pPr>
            <a:r>
              <a:rPr lang="en-US" dirty="0"/>
              <a:t> }</a:t>
            </a:r>
          </a:p>
          <a:p>
            <a:pPr marL="0" indent="0">
              <a:buNone/>
            </a:pPr>
            <a:r>
              <a:rPr lang="en-US" dirty="0"/>
              <a:t>}</a:t>
            </a:r>
          </a:p>
        </p:txBody>
      </p:sp>
      <p:sp>
        <p:nvSpPr>
          <p:cNvPr id="4" name="Text Placeholder 3"/>
          <p:cNvSpPr>
            <a:spLocks noGrp="1"/>
          </p:cNvSpPr>
          <p:nvPr>
            <p:ph type="body" sz="quarter" idx="13"/>
          </p:nvPr>
        </p:nvSpPr>
        <p:spPr/>
        <p:txBody>
          <a:bodyPr/>
          <a:lstStyle/>
          <a:p>
            <a:r>
              <a:rPr lang="en-US" dirty="0" err="1" smtClean="0"/>
              <a:t>cliet</a:t>
            </a:r>
            <a:r>
              <a:rPr lang="en-US" dirty="0" smtClean="0"/>
              <a:t>-side code</a:t>
            </a:r>
            <a:endParaRPr lang="en-US" dirty="0"/>
          </a:p>
        </p:txBody>
      </p:sp>
    </p:spTree>
    <p:extLst>
      <p:ext uri="{BB962C8B-B14F-4D97-AF65-F5344CB8AC3E}">
        <p14:creationId xmlns:p14="http://schemas.microsoft.com/office/powerpoint/2010/main" val="16136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EE 7 and SSE</a:t>
            </a:r>
            <a:endParaRPr lang="en-US" dirty="0"/>
          </a:p>
        </p:txBody>
      </p:sp>
      <p:sp>
        <p:nvSpPr>
          <p:cNvPr id="3" name="Text Placeholder 2"/>
          <p:cNvSpPr>
            <a:spLocks noGrp="1"/>
          </p:cNvSpPr>
          <p:nvPr>
            <p:ph type="body" idx="1"/>
          </p:nvPr>
        </p:nvSpPr>
        <p:spPr/>
        <p:txBody>
          <a:bodyPr/>
          <a:lstStyle/>
          <a:p>
            <a:r>
              <a:rPr lang="en-US" dirty="0" err="1" smtClean="0"/>
              <a:t>Asynchronicity</a:t>
            </a:r>
            <a:r>
              <a:rPr lang="en-US" dirty="0" smtClean="0"/>
              <a:t> in SSE</a:t>
            </a:r>
            <a:endParaRPr lang="en-US" dirty="0"/>
          </a:p>
        </p:txBody>
      </p:sp>
    </p:spTree>
    <p:extLst>
      <p:ext uri="{BB962C8B-B14F-4D97-AF65-F5344CB8AC3E}">
        <p14:creationId xmlns:p14="http://schemas.microsoft.com/office/powerpoint/2010/main" val="29934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72871" y="1162051"/>
            <a:ext cx="10969943" cy="4948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59990" rIns="119979" bIns="59990"/>
          <a:lstStyle>
            <a:lvl1pPr marL="228600" indent="-1666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9pPr>
          </a:lstStyle>
          <a:p>
            <a:pPr>
              <a:spcAft>
                <a:spcPts val="800"/>
              </a:spcAft>
              <a:buSzPct val="85000"/>
            </a:pPr>
            <a:endParaRPr lang="en-US" sz="2700" dirty="0">
              <a:solidFill>
                <a:srgbClr val="5382A1"/>
              </a:solidFill>
            </a:endParaRPr>
          </a:p>
        </p:txBody>
      </p:sp>
      <p:sp>
        <p:nvSpPr>
          <p:cNvPr id="2" name="Title 1"/>
          <p:cNvSpPr>
            <a:spLocks noGrp="1"/>
          </p:cNvSpPr>
          <p:nvPr>
            <p:ph type="title"/>
          </p:nvPr>
        </p:nvSpPr>
        <p:spPr/>
        <p:txBody>
          <a:bodyPr/>
          <a:lstStyle/>
          <a:p>
            <a:r>
              <a:rPr lang="en-US" dirty="0" smtClean="0"/>
              <a:t>Server-Sent Events</a:t>
            </a:r>
            <a:endParaRPr lang="en-US" dirty="0"/>
          </a:p>
        </p:txBody>
      </p:sp>
      <p:sp>
        <p:nvSpPr>
          <p:cNvPr id="3" name="Content Placeholder 2"/>
          <p:cNvSpPr>
            <a:spLocks noGrp="1"/>
          </p:cNvSpPr>
          <p:nvPr>
            <p:ph idx="1"/>
          </p:nvPr>
        </p:nvSpPr>
        <p:spPr/>
        <p:txBody>
          <a:bodyPr>
            <a:normAutofit fontScale="70000" lnSpcReduction="20000"/>
          </a:bodyPr>
          <a:lstStyle/>
          <a:p>
            <a:pPr>
              <a:spcAft>
                <a:spcPts val="800"/>
              </a:spcAft>
              <a:buClr>
                <a:srgbClr val="5382A1"/>
              </a:buClr>
              <a:buSzPct val="85000"/>
              <a:buFont typeface="Wingdings" charset="0"/>
              <a:buChar char="§"/>
            </a:pPr>
            <a:r>
              <a:rPr lang="en-US" dirty="0" smtClean="0"/>
              <a:t>HTML 5 component</a:t>
            </a:r>
          </a:p>
          <a:p>
            <a:pPr>
              <a:spcAft>
                <a:spcPts val="800"/>
              </a:spcAft>
              <a:buClr>
                <a:srgbClr val="5382A1"/>
              </a:buClr>
              <a:buSzPct val="85000"/>
              <a:buFont typeface="Wingdings" charset="0"/>
              <a:buChar char="§"/>
            </a:pPr>
            <a:r>
              <a:rPr lang="en-US" dirty="0" smtClean="0"/>
              <a:t>Client </a:t>
            </a:r>
            <a:r>
              <a:rPr lang="en-US" dirty="0"/>
              <a:t>subscribe to event source </a:t>
            </a:r>
          </a:p>
          <a:p>
            <a:pPr>
              <a:spcAft>
                <a:spcPts val="800"/>
              </a:spcAft>
              <a:buClr>
                <a:srgbClr val="5382A1"/>
              </a:buClr>
              <a:buSzPct val="85000"/>
              <a:buFont typeface="Wingdings" charset="0"/>
              <a:buChar char="§"/>
            </a:pPr>
            <a:r>
              <a:rPr lang="en-US" dirty="0"/>
              <a:t>Unidirectional channel between server and </a:t>
            </a:r>
            <a:r>
              <a:rPr lang="en-US" dirty="0" smtClean="0"/>
              <a:t>client</a:t>
            </a:r>
          </a:p>
          <a:p>
            <a:pPr>
              <a:spcAft>
                <a:spcPts val="800"/>
              </a:spcAft>
              <a:buClr>
                <a:srgbClr val="5382A1"/>
              </a:buClr>
              <a:buSzPct val="85000"/>
              <a:buFont typeface="Wingdings" charset="0"/>
              <a:buChar char="§"/>
            </a:pPr>
            <a:r>
              <a:rPr lang="en-US" dirty="0" smtClean="0"/>
              <a:t>Events </a:t>
            </a:r>
            <a:r>
              <a:rPr lang="en-US" dirty="0"/>
              <a:t>can be streamed from server to client when happens</a:t>
            </a:r>
          </a:p>
          <a:p>
            <a:pPr>
              <a:spcAft>
                <a:spcPts val="800"/>
              </a:spcAft>
              <a:buClr>
                <a:srgbClr val="5382A1"/>
              </a:buClr>
              <a:buSzPct val="85000"/>
              <a:buFont typeface="Wingdings" charset="0"/>
              <a:buChar char="§"/>
            </a:pPr>
            <a:r>
              <a:rPr lang="en-US" dirty="0"/>
              <a:t>Connection stays open</a:t>
            </a:r>
          </a:p>
          <a:p>
            <a:pPr>
              <a:spcAft>
                <a:spcPts val="800"/>
              </a:spcAft>
              <a:buClr>
                <a:srgbClr val="5382A1"/>
              </a:buClr>
              <a:buSzPct val="85000"/>
              <a:buFont typeface="Wingdings" charset="0"/>
              <a:buChar char="§"/>
            </a:pPr>
            <a:r>
              <a:rPr lang="en-US" dirty="0" smtClean="0"/>
              <a:t>event handling on client side</a:t>
            </a:r>
          </a:p>
          <a:p>
            <a:pPr lvl="1">
              <a:spcAft>
                <a:spcPts val="800"/>
              </a:spcAft>
              <a:buClr>
                <a:srgbClr val="5382A1"/>
              </a:buClr>
              <a:buSzPct val="85000"/>
              <a:buFont typeface="Wingdings" charset="0"/>
              <a:buChar char="§"/>
            </a:pPr>
            <a:r>
              <a:rPr lang="en-US" dirty="0" err="1" smtClean="0"/>
              <a:t>onMessage</a:t>
            </a:r>
            <a:endParaRPr lang="en-US" dirty="0" smtClean="0"/>
          </a:p>
          <a:p>
            <a:pPr lvl="1">
              <a:spcAft>
                <a:spcPts val="800"/>
              </a:spcAft>
              <a:buClr>
                <a:srgbClr val="5382A1"/>
              </a:buClr>
              <a:buSzPct val="85000"/>
              <a:buFont typeface="Wingdings" charset="0"/>
              <a:buChar char="§"/>
            </a:pPr>
            <a:r>
              <a:rPr lang="en-US" dirty="0" err="1" smtClean="0"/>
              <a:t>onError</a:t>
            </a:r>
            <a:endParaRPr lang="en-US" dirty="0" smtClean="0"/>
          </a:p>
          <a:p>
            <a:pPr lvl="1">
              <a:spcAft>
                <a:spcPts val="800"/>
              </a:spcAft>
              <a:buClr>
                <a:srgbClr val="5382A1"/>
              </a:buClr>
              <a:buSzPct val="85000"/>
              <a:buFont typeface="Wingdings" charset="0"/>
              <a:buChar char="§"/>
            </a:pPr>
            <a:r>
              <a:rPr lang="en-US" dirty="0" smtClean="0"/>
              <a:t>etc.</a:t>
            </a:r>
            <a:endParaRPr lang="en-US" dirty="0"/>
          </a:p>
          <a:p>
            <a:pPr>
              <a:spcAft>
                <a:spcPts val="800"/>
              </a:spcAft>
              <a:buClr>
                <a:srgbClr val="5382A1"/>
              </a:buClr>
              <a:buSzPct val="85000"/>
              <a:buFont typeface="Wingdings" charset="0"/>
              <a:buChar char="§"/>
            </a:pPr>
            <a:r>
              <a:rPr lang="en-US" dirty="0"/>
              <a:t>Subscription resuming </a:t>
            </a:r>
          </a:p>
          <a:p>
            <a:pPr>
              <a:spcAft>
                <a:spcPts val="800"/>
              </a:spcAft>
              <a:buSzPct val="85000"/>
            </a:pPr>
            <a:endParaRPr lang="en-US" dirty="0">
              <a:solidFill>
                <a:srgbClr val="5382A1"/>
              </a:solidFill>
            </a:endParaRPr>
          </a:p>
          <a:p>
            <a:endParaRPr lang="en-US" dirty="0"/>
          </a:p>
        </p:txBody>
      </p:sp>
    </p:spTree>
    <p:extLst>
      <p:ext uri="{BB962C8B-B14F-4D97-AF65-F5344CB8AC3E}">
        <p14:creationId xmlns:p14="http://schemas.microsoft.com/office/powerpoint/2010/main" val="40238102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72871" y="1162051"/>
            <a:ext cx="10969943" cy="4948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59990" rIns="119979" bIns="59990"/>
          <a:lstStyle>
            <a:lvl1pPr marL="228600" indent="-1666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9pPr>
          </a:lstStyle>
          <a:p>
            <a:pPr>
              <a:spcAft>
                <a:spcPts val="800"/>
              </a:spcAft>
              <a:buSzPct val="85000"/>
            </a:pPr>
            <a:endParaRPr lang="en-US" sz="2700" dirty="0">
              <a:solidFill>
                <a:srgbClr val="5382A1"/>
              </a:solidFill>
            </a:endParaRPr>
          </a:p>
        </p:txBody>
      </p:sp>
      <p:sp>
        <p:nvSpPr>
          <p:cNvPr id="2" name="Title 1"/>
          <p:cNvSpPr>
            <a:spLocks noGrp="1"/>
          </p:cNvSpPr>
          <p:nvPr>
            <p:ph type="title"/>
          </p:nvPr>
        </p:nvSpPr>
        <p:spPr/>
        <p:txBody>
          <a:bodyPr/>
          <a:lstStyle/>
          <a:p>
            <a:r>
              <a:rPr lang="en-US" dirty="0" smtClean="0"/>
              <a:t>Server-Sent Events</a:t>
            </a:r>
            <a:endParaRPr lang="en-US" dirty="0"/>
          </a:p>
        </p:txBody>
      </p:sp>
      <p:sp>
        <p:nvSpPr>
          <p:cNvPr id="3" name="Content Placeholder 2"/>
          <p:cNvSpPr>
            <a:spLocks noGrp="1"/>
          </p:cNvSpPr>
          <p:nvPr>
            <p:ph idx="1"/>
          </p:nvPr>
        </p:nvSpPr>
        <p:spPr/>
        <p:txBody>
          <a:bodyPr/>
          <a:lstStyle/>
          <a:p>
            <a:pPr>
              <a:spcAft>
                <a:spcPts val="800"/>
              </a:spcAft>
              <a:buClr>
                <a:srgbClr val="5382A1"/>
              </a:buClr>
              <a:buSzPct val="85000"/>
              <a:buFont typeface="Wingdings" charset="0"/>
              <a:buChar char="§"/>
            </a:pPr>
            <a:r>
              <a:rPr lang="en-US" dirty="0"/>
              <a:t>Can be developed using a plain Servlet</a:t>
            </a:r>
          </a:p>
          <a:p>
            <a:pPr lvl="1">
              <a:spcAft>
                <a:spcPts val="800"/>
              </a:spcAft>
              <a:buClr>
                <a:srgbClr val="5382A1"/>
              </a:buClr>
              <a:buSzPct val="85000"/>
              <a:buFont typeface="Wingdings" charset="0"/>
              <a:buChar char="§"/>
            </a:pPr>
            <a:r>
              <a:rPr lang="en-US" dirty="0" smtClean="0"/>
              <a:t>use the right media type</a:t>
            </a:r>
          </a:p>
          <a:p>
            <a:pPr lvl="1">
              <a:spcAft>
                <a:spcPts val="800"/>
              </a:spcAft>
              <a:buClr>
                <a:srgbClr val="5382A1"/>
              </a:buClr>
              <a:buSzPct val="85000"/>
              <a:buFont typeface="Wingdings" charset="0"/>
              <a:buChar char="§"/>
            </a:pPr>
            <a:r>
              <a:rPr lang="en-US" dirty="0" smtClean="0"/>
              <a:t>use the correct message format</a:t>
            </a:r>
          </a:p>
          <a:p>
            <a:pPr>
              <a:spcAft>
                <a:spcPts val="800"/>
              </a:spcAft>
              <a:buClr>
                <a:srgbClr val="5382A1"/>
              </a:buClr>
              <a:buSzPct val="85000"/>
              <a:buFont typeface="Wingdings" charset="0"/>
              <a:buChar char="§"/>
            </a:pPr>
            <a:r>
              <a:rPr lang="en-US" dirty="0" smtClean="0"/>
              <a:t>Jersey provides support not JAX-RS yet</a:t>
            </a:r>
          </a:p>
          <a:p>
            <a:pPr lvl="1">
              <a:spcAft>
                <a:spcPts val="800"/>
              </a:spcAft>
              <a:buClr>
                <a:srgbClr val="5382A1"/>
              </a:buClr>
              <a:buSzPct val="85000"/>
              <a:buFont typeface="Wingdings" charset="0"/>
              <a:buChar char="§"/>
            </a:pPr>
            <a:r>
              <a:rPr lang="en-US" dirty="0" smtClean="0"/>
              <a:t>Server side to turn a JAX-RS endpoint to SSE broadcaster</a:t>
            </a:r>
          </a:p>
          <a:p>
            <a:pPr lvl="1">
              <a:spcAft>
                <a:spcPts val="800"/>
              </a:spcAft>
              <a:buClr>
                <a:srgbClr val="5382A1"/>
              </a:buClr>
              <a:buSzPct val="85000"/>
              <a:buFont typeface="Wingdings" charset="0"/>
              <a:buChar char="§"/>
            </a:pPr>
            <a:r>
              <a:rPr lang="en-US" dirty="0" smtClean="0"/>
              <a:t>Client side to subscribe and consume SS events</a:t>
            </a:r>
          </a:p>
        </p:txBody>
      </p:sp>
    </p:spTree>
    <p:extLst>
      <p:ext uri="{BB962C8B-B14F-4D97-AF65-F5344CB8AC3E}">
        <p14:creationId xmlns:p14="http://schemas.microsoft.com/office/powerpoint/2010/main" val="158094417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67547" y="609600"/>
            <a:ext cx="2595128" cy="914400"/>
          </a:xfrm>
          <a:prstGeom prst="rect">
            <a:avLst/>
          </a:prstGeom>
          <a:noFill/>
        </p:spPr>
        <p:txBody>
          <a:bodyPr wrap="none" lIns="0" tIns="0" rIns="0" bIns="0" rtlCol="0">
            <a:noAutofit/>
          </a:bodyPr>
          <a:lstStyle/>
          <a:p>
            <a:pPr>
              <a:lnSpc>
                <a:spcPct val="90000"/>
              </a:lnSpc>
            </a:pPr>
            <a:r>
              <a:rPr lang="en-US" sz="4800" dirty="0" smtClean="0"/>
              <a:t>Comments, Questions?</a:t>
            </a:r>
          </a:p>
        </p:txBody>
      </p:sp>
    </p:spTree>
    <p:extLst>
      <p:ext uri="{BB962C8B-B14F-4D97-AF65-F5344CB8AC3E}">
        <p14:creationId xmlns:p14="http://schemas.microsoft.com/office/powerpoint/2010/main" val="16246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normAutofit fontScale="92500" lnSpcReduction="20000"/>
          </a:bodyPr>
          <a:lstStyle/>
          <a:p>
            <a:r>
              <a:rPr lang="en-US" dirty="0" smtClean="0"/>
              <a:t>Introduction</a:t>
            </a:r>
          </a:p>
          <a:p>
            <a:r>
              <a:rPr lang="en-US" dirty="0" smtClean="0"/>
              <a:t>Why to think </a:t>
            </a:r>
            <a:r>
              <a:rPr lang="en-US" dirty="0" err="1" smtClean="0"/>
              <a:t>Async</a:t>
            </a:r>
            <a:endParaRPr lang="en-US" dirty="0" smtClean="0"/>
          </a:p>
          <a:p>
            <a:r>
              <a:rPr lang="en-US" dirty="0" smtClean="0"/>
              <a:t>A simple case of using </a:t>
            </a:r>
            <a:r>
              <a:rPr lang="en-US" dirty="0" err="1" smtClean="0"/>
              <a:t>Async</a:t>
            </a:r>
            <a:endParaRPr lang="en-US" dirty="0" smtClean="0"/>
          </a:p>
          <a:p>
            <a:r>
              <a:rPr lang="en-US" dirty="0" smtClean="0"/>
              <a:t>JMS (2.0)</a:t>
            </a:r>
            <a:endParaRPr lang="en-US" dirty="0" smtClean="0"/>
          </a:p>
          <a:p>
            <a:r>
              <a:rPr lang="en-US" dirty="0" err="1" smtClean="0"/>
              <a:t>Async</a:t>
            </a:r>
            <a:r>
              <a:rPr lang="en-US" dirty="0" smtClean="0"/>
              <a:t> Servlet</a:t>
            </a:r>
            <a:endParaRPr lang="en-US" dirty="0" smtClean="0"/>
          </a:p>
          <a:p>
            <a:r>
              <a:rPr lang="en-US" dirty="0" err="1" smtClean="0"/>
              <a:t>Async</a:t>
            </a:r>
            <a:r>
              <a:rPr lang="en-US" dirty="0" smtClean="0"/>
              <a:t> JAX-RS</a:t>
            </a:r>
            <a:endParaRPr lang="en-US" dirty="0" smtClean="0"/>
          </a:p>
          <a:p>
            <a:r>
              <a:rPr lang="en-US" dirty="0" err="1" smtClean="0"/>
              <a:t>Async</a:t>
            </a:r>
            <a:r>
              <a:rPr lang="en-US" dirty="0" smtClean="0"/>
              <a:t> EJBs</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520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12496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212514" y="372958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212514" y="430801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
        <p:nvSpPr>
          <p:cNvPr id="9" name="Pentagon 8"/>
          <p:cNvSpPr/>
          <p:nvPr/>
        </p:nvSpPr>
        <p:spPr>
          <a:xfrm>
            <a:off x="2212360" y="488099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6</a:t>
            </a:r>
            <a:endParaRPr lang="en-US" sz="1600" b="1" dirty="0" smtClean="0">
              <a:solidFill>
                <a:schemeClr val="bg1"/>
              </a:solidFill>
            </a:endParaRPr>
          </a:p>
        </p:txBody>
      </p:sp>
      <p:sp>
        <p:nvSpPr>
          <p:cNvPr id="10" name="Pentagon 9"/>
          <p:cNvSpPr/>
          <p:nvPr/>
        </p:nvSpPr>
        <p:spPr>
          <a:xfrm>
            <a:off x="2220748" y="5439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7</a:t>
            </a: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a:t>RESTful</a:t>
            </a:r>
            <a:r>
              <a:rPr lang="en-US" dirty="0"/>
              <a:t> Services Patterns and best practices By Bhakti </a:t>
            </a:r>
            <a:r>
              <a:rPr lang="en-US" dirty="0" smtClean="0"/>
              <a:t>Mehta</a:t>
            </a:r>
          </a:p>
          <a:p>
            <a:r>
              <a:rPr lang="en-US" dirty="0" smtClean="0"/>
              <a:t>Bhakti’s blog: </a:t>
            </a:r>
            <a:r>
              <a:rPr lang="en-US" dirty="0" smtClean="0">
                <a:hlinkClick r:id="rId3"/>
              </a:rPr>
              <a:t>https</a:t>
            </a:r>
            <a:r>
              <a:rPr lang="en-US" dirty="0">
                <a:hlinkClick r:id="rId3"/>
              </a:rPr>
              <a:t>://www.java.net/blog/</a:t>
            </a:r>
            <a:r>
              <a:rPr lang="en-US" dirty="0" smtClean="0">
                <a:hlinkClick r:id="rId3"/>
              </a:rPr>
              <a:t>bhaktimehta</a:t>
            </a:r>
            <a:endParaRPr lang="en-US" dirty="0" smtClean="0"/>
          </a:p>
          <a:p>
            <a:r>
              <a:rPr lang="en-US" dirty="0" smtClean="0"/>
              <a:t>Book’s sample codes:</a:t>
            </a:r>
          </a:p>
          <a:p>
            <a:r>
              <a:rPr lang="en-US" dirty="0" smtClean="0"/>
              <a:t>CCL photos used in slides:</a:t>
            </a:r>
            <a:endParaRPr lang="en-US" dirty="0"/>
          </a:p>
          <a:p>
            <a:pPr lvl="1"/>
            <a:r>
              <a:rPr lang="en-US" dirty="0" smtClean="0"/>
              <a:t>https</a:t>
            </a:r>
            <a:r>
              <a:rPr lang="en-US" dirty="0"/>
              <a:t>://</a:t>
            </a:r>
            <a:r>
              <a:rPr lang="en-US" dirty="0" err="1"/>
              <a:t>www.flickr.com</a:t>
            </a:r>
            <a:r>
              <a:rPr lang="en-US" dirty="0"/>
              <a:t>/photos/treehouse1977/2892417805/</a:t>
            </a:r>
          </a:p>
          <a:p>
            <a:pPr lvl="1"/>
            <a:r>
              <a:rPr lang="en-US" dirty="0"/>
              <a:t>https://</a:t>
            </a:r>
            <a:r>
              <a:rPr lang="en-US" dirty="0" err="1"/>
              <a:t>www.flickr.com</a:t>
            </a:r>
            <a:r>
              <a:rPr lang="en-US" dirty="0"/>
              <a:t>/photos/treehouse1977/2892417805/</a:t>
            </a:r>
          </a:p>
          <a:p>
            <a:pPr lvl="1"/>
            <a:r>
              <a:rPr lang="en-US" dirty="0"/>
              <a:t>https://</a:t>
            </a:r>
            <a:r>
              <a:rPr lang="en-US" dirty="0" err="1"/>
              <a:t>www.flickr.com</a:t>
            </a:r>
            <a:r>
              <a:rPr lang="en-US" dirty="0"/>
              <a:t>/photos/</a:t>
            </a:r>
            <a:r>
              <a:rPr lang="en-US" dirty="0" err="1"/>
              <a:t>essjay</a:t>
            </a:r>
            <a:r>
              <a:rPr lang="en-US" dirty="0"/>
              <a:t>/165928100/</a:t>
            </a:r>
          </a:p>
          <a:p>
            <a:pPr lvl="1"/>
            <a:r>
              <a:rPr lang="en-US" dirty="0"/>
              <a:t>https://</a:t>
            </a:r>
            <a:r>
              <a:rPr lang="en-US" dirty="0" err="1"/>
              <a:t>www.flickr.com</a:t>
            </a:r>
            <a:r>
              <a:rPr lang="en-US" dirty="0"/>
              <a:t>/photos/</a:t>
            </a:r>
            <a:r>
              <a:rPr lang="en-US" dirty="0" err="1"/>
              <a:t>jforth</a:t>
            </a:r>
            <a:r>
              <a:rPr lang="en-US" dirty="0"/>
              <a:t>/4413370462/</a:t>
            </a:r>
          </a:p>
          <a:p>
            <a:pPr lvl="1"/>
            <a:r>
              <a:rPr lang="en-US" dirty="0"/>
              <a:t>https://</a:t>
            </a:r>
            <a:r>
              <a:rPr lang="en-US" dirty="0" err="1"/>
              <a:t>www.flickr.com</a:t>
            </a:r>
            <a:r>
              <a:rPr lang="en-US" dirty="0"/>
              <a:t>/photos/</a:t>
            </a:r>
            <a:r>
              <a:rPr lang="en-US" dirty="0" err="1"/>
              <a:t>sakalak</a:t>
            </a:r>
            <a:r>
              <a:rPr lang="en-US" dirty="0"/>
              <a:t>/8737872379/</a:t>
            </a:r>
          </a:p>
          <a:p>
            <a:pPr lvl="1"/>
            <a:r>
              <a:rPr lang="en-US" dirty="0"/>
              <a:t>https://</a:t>
            </a:r>
            <a:r>
              <a:rPr lang="en-US" dirty="0" err="1"/>
              <a:t>www.flickr.com</a:t>
            </a:r>
            <a:r>
              <a:rPr lang="en-US" dirty="0"/>
              <a:t>/photos/</a:t>
            </a:r>
            <a:r>
              <a:rPr lang="en-US" dirty="0" err="1"/>
              <a:t>jbparrott</a:t>
            </a:r>
            <a:r>
              <a:rPr lang="en-US" dirty="0"/>
              <a:t>/8980026600</a:t>
            </a:r>
          </a:p>
          <a:p>
            <a:pPr lvl="1"/>
            <a:r>
              <a:rPr lang="en-US" dirty="0"/>
              <a:t>https://</a:t>
            </a:r>
            <a:r>
              <a:rPr lang="en-US" dirty="0" err="1"/>
              <a:t>www.flickr.com</a:t>
            </a:r>
            <a:r>
              <a:rPr lang="en-US" dirty="0"/>
              <a:t>/photos/</a:t>
            </a:r>
            <a:r>
              <a:rPr lang="en-US" dirty="0" err="1"/>
              <a:t>pentadact</a:t>
            </a:r>
            <a:r>
              <a:rPr lang="en-US" dirty="0"/>
              <a:t>/36593493/</a:t>
            </a:r>
          </a:p>
          <a:p>
            <a:pPr lvl="1"/>
            <a:r>
              <a:rPr lang="en-US" dirty="0">
                <a:hlinkClick r:id="rId4"/>
              </a:rPr>
              <a:t>https://www.flickr.com/photos/jasohill/4442279347</a:t>
            </a:r>
            <a:r>
              <a:rPr lang="en-US" dirty="0" smtClean="0">
                <a:hlinkClick r:id="rId4"/>
              </a:rPr>
              <a:t>/</a:t>
            </a:r>
            <a:endParaRPr lang="en-US" dirty="0" smtClean="0"/>
          </a:p>
          <a:p>
            <a:pPr lvl="1"/>
            <a:r>
              <a:rPr lang="en-US" dirty="0"/>
              <a:t>https://</a:t>
            </a:r>
            <a:r>
              <a:rPr lang="en-US" dirty="0" err="1"/>
              <a:t>www.flickr.com</a:t>
            </a:r>
            <a:r>
              <a:rPr lang="en-US" dirty="0"/>
              <a:t>/photos/</a:t>
            </a:r>
            <a:r>
              <a:rPr lang="en-US" dirty="0" err="1"/>
              <a:t>mdsharpe</a:t>
            </a:r>
            <a:r>
              <a:rPr lang="en-US" dirty="0"/>
              <a:t>/5075953655</a:t>
            </a:r>
          </a:p>
          <a:p>
            <a:pPr lvl="1"/>
            <a:r>
              <a:rPr lang="en-US" dirty="0"/>
              <a:t>https://</a:t>
            </a:r>
            <a:r>
              <a:rPr lang="en-US" dirty="0" err="1"/>
              <a:t>www.flickr.com</a:t>
            </a:r>
            <a:r>
              <a:rPr lang="en-US" dirty="0"/>
              <a:t>/photos/</a:t>
            </a:r>
            <a:r>
              <a:rPr lang="en-US" dirty="0" err="1"/>
              <a:t>chuqvr</a:t>
            </a:r>
            <a:r>
              <a:rPr lang="en-US"/>
              <a:t>/8329512894/</a:t>
            </a:r>
            <a:endParaRPr lang="en-US" dirty="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1338976" y="2319364"/>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340151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722" y="53975"/>
            <a:ext cx="9601200" cy="1470025"/>
          </a:xfrm>
        </p:spPr>
        <p:txBody>
          <a:bodyPr/>
          <a:lstStyle/>
          <a:p>
            <a:r>
              <a:rPr lang="en-US" dirty="0" smtClean="0"/>
              <a:t>Speakers</a:t>
            </a:r>
            <a:endParaRPr lang="en-US" dirty="0"/>
          </a:p>
        </p:txBody>
      </p:sp>
      <p:sp>
        <p:nvSpPr>
          <p:cNvPr id="3" name="Content Placeholder 2"/>
          <p:cNvSpPr>
            <a:spLocks noGrp="1"/>
          </p:cNvSpPr>
          <p:nvPr>
            <p:ph type="subTitle" idx="1"/>
          </p:nvPr>
        </p:nvSpPr>
        <p:spPr>
          <a:xfrm>
            <a:off x="531762" y="2286000"/>
            <a:ext cx="9601200" cy="3070050"/>
          </a:xfrm>
        </p:spPr>
        <p:txBody>
          <a:bodyPr/>
          <a:lstStyle/>
          <a:p>
            <a:r>
              <a:rPr lang="en-US" dirty="0"/>
              <a:t>Masoud Kalali</a:t>
            </a:r>
          </a:p>
          <a:p>
            <a:pPr marL="914400" lvl="1" indent="-457200" algn="l">
              <a:buFont typeface="Arial"/>
              <a:buChar char="•"/>
            </a:pPr>
            <a:r>
              <a:rPr lang="en-US" dirty="0" smtClean="0"/>
              <a:t>Software </a:t>
            </a:r>
            <a:r>
              <a:rPr lang="en-US" dirty="0"/>
              <a:t>engineer, author, blogger</a:t>
            </a:r>
          </a:p>
          <a:p>
            <a:pPr marL="914400" lvl="1" indent="-457200" algn="l">
              <a:buFont typeface="Arial"/>
              <a:buChar char="•"/>
            </a:pPr>
            <a:r>
              <a:rPr lang="en-US" dirty="0" smtClean="0"/>
              <a:t>Long advocate of GlassFish and Java </a:t>
            </a:r>
            <a:r>
              <a:rPr lang="en-US" dirty="0" smtClean="0"/>
              <a:t>EE</a:t>
            </a:r>
          </a:p>
          <a:p>
            <a:pPr marL="914400" lvl="1" indent="-457200" algn="l">
              <a:buFont typeface="Arial"/>
              <a:buChar char="•"/>
            </a:pPr>
            <a:r>
              <a:rPr lang="en-US" dirty="0" smtClean="0"/>
              <a:t>Tweets at @</a:t>
            </a:r>
            <a:r>
              <a:rPr lang="en-US" dirty="0" err="1" smtClean="0"/>
              <a:t>MasoudKalali</a:t>
            </a:r>
            <a:endParaRPr lang="en-US" dirty="0"/>
          </a:p>
          <a:p>
            <a:pPr lvl="1" algn="l"/>
            <a:endParaRPr lang="en-US" dirty="0"/>
          </a:p>
        </p:txBody>
      </p:sp>
    </p:spTree>
    <p:extLst>
      <p:ext uri="{BB962C8B-B14F-4D97-AF65-F5344CB8AC3E}">
        <p14:creationId xmlns:p14="http://schemas.microsoft.com/office/powerpoint/2010/main" val="96376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think </a:t>
            </a:r>
            <a:r>
              <a:rPr lang="en-US" dirty="0" err="1" smtClean="0"/>
              <a:t>Async</a:t>
            </a:r>
            <a:r>
              <a:rPr lang="en-US" dirty="0" smtClean="0"/>
              <a:t>?</a:t>
            </a:r>
            <a:endParaRPr lang="en-US" dirty="0"/>
          </a:p>
        </p:txBody>
      </p:sp>
      <p:sp>
        <p:nvSpPr>
          <p:cNvPr id="3" name="Content Placeholder 2"/>
          <p:cNvSpPr>
            <a:spLocks noGrp="1"/>
          </p:cNvSpPr>
          <p:nvPr>
            <p:ph idx="1"/>
          </p:nvPr>
        </p:nvSpPr>
        <p:spPr/>
        <p:txBody>
          <a:bodyPr/>
          <a:lstStyle/>
          <a:p>
            <a:r>
              <a:rPr lang="en-US" dirty="0" smtClean="0"/>
              <a:t>To better model what we develop for</a:t>
            </a:r>
          </a:p>
          <a:p>
            <a:r>
              <a:rPr lang="en-US" dirty="0" smtClean="0"/>
              <a:t>To further </a:t>
            </a:r>
            <a:r>
              <a:rPr lang="en-US" dirty="0" smtClean="0"/>
              <a:t>decouple</a:t>
            </a:r>
          </a:p>
          <a:p>
            <a:pPr lvl="1"/>
            <a:r>
              <a:rPr lang="en-US" dirty="0" smtClean="0"/>
              <a:t>Ease of administration</a:t>
            </a:r>
          </a:p>
          <a:p>
            <a:pPr lvl="1"/>
            <a:r>
              <a:rPr lang="en-US" dirty="0" smtClean="0"/>
              <a:t>Ease of tuning</a:t>
            </a:r>
          </a:p>
          <a:p>
            <a:pPr lvl="1"/>
            <a:r>
              <a:rPr lang="en-US" dirty="0" smtClean="0"/>
              <a:t>Ease of maintenance</a:t>
            </a:r>
            <a:endParaRPr lang="en-US" dirty="0" smtClean="0"/>
          </a:p>
          <a:p>
            <a:r>
              <a:rPr lang="en-US" dirty="0" smtClean="0"/>
              <a:t>Improve consumers experience</a:t>
            </a:r>
          </a:p>
          <a:p>
            <a:pPr lvl="1"/>
            <a:r>
              <a:rPr lang="en-US" dirty="0" smtClean="0"/>
              <a:t>An API consumer</a:t>
            </a:r>
          </a:p>
          <a:p>
            <a:pPr lvl="1"/>
            <a:r>
              <a:rPr lang="en-US" dirty="0" smtClean="0"/>
              <a:t>A direct GUI for human use</a:t>
            </a:r>
          </a:p>
          <a:p>
            <a:pPr lvl="1"/>
            <a:r>
              <a:rPr lang="en-US" dirty="0" smtClean="0"/>
              <a:t>etc.</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937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EE And </a:t>
            </a:r>
            <a:r>
              <a:rPr lang="en-US" dirty="0" err="1" smtClean="0"/>
              <a:t>ASynchronicity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Long present JMS</a:t>
            </a:r>
          </a:p>
          <a:p>
            <a:pPr lvl="1"/>
            <a:r>
              <a:rPr lang="en-US" dirty="0" smtClean="0"/>
              <a:t>To be used almost everywhere</a:t>
            </a:r>
          </a:p>
          <a:p>
            <a:r>
              <a:rPr lang="en-US" dirty="0" smtClean="0"/>
              <a:t>Servlet 3.0/ 3.1</a:t>
            </a:r>
          </a:p>
          <a:p>
            <a:pPr lvl="1"/>
            <a:r>
              <a:rPr lang="en-US" dirty="0" smtClean="0"/>
              <a:t>Asynchronous Servlets</a:t>
            </a:r>
          </a:p>
          <a:p>
            <a:pPr lvl="1"/>
            <a:r>
              <a:rPr lang="en-US" dirty="0" smtClean="0"/>
              <a:t>None blocking IO</a:t>
            </a:r>
          </a:p>
          <a:p>
            <a:r>
              <a:rPr lang="en-US" dirty="0" smtClean="0"/>
              <a:t>JAX-RS 2.0</a:t>
            </a:r>
          </a:p>
          <a:p>
            <a:pPr lvl="1"/>
            <a:r>
              <a:rPr lang="en-US" dirty="0" smtClean="0"/>
              <a:t>Server side</a:t>
            </a:r>
          </a:p>
          <a:p>
            <a:pPr lvl="1"/>
            <a:r>
              <a:rPr lang="en-US" dirty="0" smtClean="0"/>
              <a:t>Client side</a:t>
            </a:r>
          </a:p>
          <a:p>
            <a:r>
              <a:rPr lang="en-US" dirty="0" smtClean="0"/>
              <a:t>Asynchronous Session Beans</a:t>
            </a:r>
          </a:p>
          <a:p>
            <a:pPr lvl="1"/>
            <a:r>
              <a:rPr lang="en-US" dirty="0" smtClean="0"/>
              <a:t>Server side</a:t>
            </a:r>
          </a:p>
          <a:p>
            <a:pPr lvl="1"/>
            <a:r>
              <a:rPr lang="en-US" dirty="0" smtClean="0"/>
              <a:t>Client side</a:t>
            </a:r>
            <a:endParaRPr lang="en-US" dirty="0"/>
          </a:p>
        </p:txBody>
      </p:sp>
    </p:spTree>
    <p:extLst>
      <p:ext uri="{BB962C8B-B14F-4D97-AF65-F5344CB8AC3E}">
        <p14:creationId xmlns:p14="http://schemas.microsoft.com/office/powerpoint/2010/main" val="40723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Elbow Connector 19"/>
          <p:cNvCxnSpPr>
            <a:stCxn id="10" idx="0"/>
          </p:cNvCxnSpPr>
          <p:nvPr/>
        </p:nvCxnSpPr>
        <p:spPr>
          <a:xfrm rot="16200000" flipV="1">
            <a:off x="2324420" y="1941192"/>
            <a:ext cx="1066800" cy="3432816"/>
          </a:xfrm>
          <a:prstGeom prst="bentConnector2">
            <a:avLst/>
          </a:prstGeom>
          <a:ln w="57150" cmpd="sng">
            <a:solidFill>
              <a:schemeClr val="accent3"/>
            </a:solidFill>
            <a:prstDash val="sysDash"/>
            <a:miter lim="80000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simple asynchronous nourished use case</a:t>
            </a:r>
            <a:endParaRPr lang="en-US" dirty="0"/>
          </a:p>
        </p:txBody>
      </p:sp>
      <p:sp>
        <p:nvSpPr>
          <p:cNvPr id="4" name="Rectangle 3"/>
          <p:cNvSpPr/>
          <p:nvPr/>
        </p:nvSpPr>
        <p:spPr bwMode="gray">
          <a:xfrm>
            <a:off x="557882" y="1673695"/>
            <a:ext cx="593491" cy="4118955"/>
          </a:xfrm>
          <a:prstGeom prst="rect">
            <a:avLst/>
          </a:prstGeom>
          <a:solidFill>
            <a:schemeClr val="accent5"/>
          </a:solidFill>
          <a:ln w="19050">
            <a:solidFill>
              <a:schemeClr val="accent1"/>
            </a:solid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accent1"/>
                </a:solidFill>
              </a:rPr>
              <a:t>Client</a:t>
            </a:r>
          </a:p>
        </p:txBody>
      </p:sp>
      <p:sp>
        <p:nvSpPr>
          <p:cNvPr id="5" name="Rectangle 4"/>
          <p:cNvSpPr/>
          <p:nvPr/>
        </p:nvSpPr>
        <p:spPr bwMode="gray">
          <a:xfrm>
            <a:off x="2172178" y="4206266"/>
            <a:ext cx="617231" cy="949615"/>
          </a:xfrm>
          <a:prstGeom prst="rect">
            <a:avLst/>
          </a:prstGeom>
          <a:solidFill>
            <a:schemeClr val="accent2"/>
          </a:solidFill>
          <a:ln w="19050">
            <a:solidFill>
              <a:schemeClr val="accent4"/>
            </a:solid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Cache</a:t>
            </a:r>
          </a:p>
        </p:txBody>
      </p:sp>
      <p:sp>
        <p:nvSpPr>
          <p:cNvPr id="6" name="Rectangle 5"/>
          <p:cNvSpPr/>
          <p:nvPr/>
        </p:nvSpPr>
        <p:spPr bwMode="gray">
          <a:xfrm>
            <a:off x="8837612" y="2133600"/>
            <a:ext cx="617231" cy="1300016"/>
          </a:xfrm>
          <a:prstGeom prst="rect">
            <a:avLst/>
          </a:prstGeom>
          <a:solidFill>
            <a:srgbClr val="FFA518"/>
          </a:solidFill>
          <a:ln w="19050">
            <a:no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accent1"/>
                </a:solidFill>
              </a:rPr>
              <a:t>Query Processor</a:t>
            </a:r>
          </a:p>
        </p:txBody>
      </p:sp>
      <p:sp>
        <p:nvSpPr>
          <p:cNvPr id="7" name="Rectangle 6"/>
          <p:cNvSpPr/>
          <p:nvPr/>
        </p:nvSpPr>
        <p:spPr bwMode="gray">
          <a:xfrm>
            <a:off x="6323012" y="2283296"/>
            <a:ext cx="585438" cy="957660"/>
          </a:xfrm>
          <a:prstGeom prst="rect">
            <a:avLst/>
          </a:prstGeom>
          <a:solidFill>
            <a:schemeClr val="accent3"/>
          </a:solidFill>
          <a:ln w="19050">
            <a:solidFill>
              <a:schemeClr val="bg2"/>
            </a:solid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t>JMS Queue</a:t>
            </a:r>
          </a:p>
        </p:txBody>
      </p:sp>
      <p:sp>
        <p:nvSpPr>
          <p:cNvPr id="8" name="Rectangle 7"/>
          <p:cNvSpPr/>
          <p:nvPr/>
        </p:nvSpPr>
        <p:spPr bwMode="gray">
          <a:xfrm>
            <a:off x="6332844" y="4191000"/>
            <a:ext cx="617231" cy="949615"/>
          </a:xfrm>
          <a:prstGeom prst="rect">
            <a:avLst/>
          </a:prstGeom>
          <a:solidFill>
            <a:schemeClr val="accent3"/>
          </a:solidFill>
          <a:ln w="19050">
            <a:solidFill>
              <a:schemeClr val="bg2"/>
            </a:solid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JMS Queue</a:t>
            </a:r>
          </a:p>
        </p:txBody>
      </p:sp>
      <p:sp>
        <p:nvSpPr>
          <p:cNvPr id="9" name="Rectangle 8"/>
          <p:cNvSpPr/>
          <p:nvPr/>
        </p:nvSpPr>
        <p:spPr bwMode="gray">
          <a:xfrm>
            <a:off x="2158400" y="2133600"/>
            <a:ext cx="617231" cy="1295400"/>
          </a:xfrm>
          <a:prstGeom prst="rect">
            <a:avLst/>
          </a:prstGeom>
          <a:solidFill>
            <a:srgbClr val="41555E"/>
          </a:solidFill>
          <a:ln w="19050">
            <a:no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Async</a:t>
            </a:r>
            <a:r>
              <a:rPr lang="en-US" dirty="0" smtClean="0"/>
              <a:t> Servlet</a:t>
            </a:r>
          </a:p>
        </p:txBody>
      </p:sp>
      <p:sp>
        <p:nvSpPr>
          <p:cNvPr id="10" name="Rectangle 9"/>
          <p:cNvSpPr/>
          <p:nvPr/>
        </p:nvSpPr>
        <p:spPr bwMode="gray">
          <a:xfrm>
            <a:off x="4265612" y="4191000"/>
            <a:ext cx="617231" cy="949615"/>
          </a:xfrm>
          <a:prstGeom prst="rect">
            <a:avLst/>
          </a:prstGeom>
          <a:solidFill>
            <a:srgbClr val="41555E"/>
          </a:solidFill>
          <a:ln w="19050">
            <a:noFill/>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accent6"/>
                </a:solidFill>
              </a:rPr>
              <a:t>MDB</a:t>
            </a:r>
          </a:p>
        </p:txBody>
      </p:sp>
      <p:cxnSp>
        <p:nvCxnSpPr>
          <p:cNvPr id="12" name="Straight Arrow Connector 11"/>
          <p:cNvCxnSpPr>
            <a:endCxn id="9" idx="1"/>
          </p:cNvCxnSpPr>
          <p:nvPr/>
        </p:nvCxnSpPr>
        <p:spPr>
          <a:xfrm flipV="1">
            <a:off x="1151373" y="2781300"/>
            <a:ext cx="1007027" cy="546"/>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7" idx="1"/>
          </p:cNvCxnSpPr>
          <p:nvPr/>
        </p:nvCxnSpPr>
        <p:spPr>
          <a:xfrm flipV="1">
            <a:off x="2775631" y="2762126"/>
            <a:ext cx="3547381" cy="19174"/>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5" idx="0"/>
          </p:cNvCxnSpPr>
          <p:nvPr/>
        </p:nvCxnSpPr>
        <p:spPr>
          <a:xfrm>
            <a:off x="2467016" y="3429000"/>
            <a:ext cx="13778" cy="777266"/>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6" idx="1"/>
          </p:cNvCxnSpPr>
          <p:nvPr/>
        </p:nvCxnSpPr>
        <p:spPr>
          <a:xfrm>
            <a:off x="6908450" y="2762126"/>
            <a:ext cx="1929162" cy="21482"/>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0" idx="1"/>
          </p:cNvCxnSpPr>
          <p:nvPr/>
        </p:nvCxnSpPr>
        <p:spPr>
          <a:xfrm flipV="1">
            <a:off x="2789409" y="4665808"/>
            <a:ext cx="1476203" cy="15266"/>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8" idx="1"/>
          </p:cNvCxnSpPr>
          <p:nvPr/>
        </p:nvCxnSpPr>
        <p:spPr>
          <a:xfrm>
            <a:off x="4882843" y="4665808"/>
            <a:ext cx="1450001" cy="0"/>
          </a:xfrm>
          <a:prstGeom prst="straightConnector1">
            <a:avLst/>
          </a:prstGeom>
          <a:ln w="57150" cmpd="sng">
            <a:solidFill>
              <a:schemeClr val="accent3"/>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97385" y="5199603"/>
            <a:ext cx="1768604" cy="439197"/>
          </a:xfrm>
          <a:prstGeom prst="rect">
            <a:avLst/>
          </a:prstGeom>
          <a:noFill/>
        </p:spPr>
        <p:txBody>
          <a:bodyPr wrap="none" lIns="0" tIns="0" rIns="0" bIns="0" rtlCol="0">
            <a:noAutofit/>
          </a:bodyPr>
          <a:lstStyle/>
          <a:p>
            <a:pPr>
              <a:lnSpc>
                <a:spcPct val="90000"/>
              </a:lnSpc>
            </a:pPr>
            <a:r>
              <a:rPr lang="en-US" dirty="0" smtClean="0"/>
              <a:t>ID, </a:t>
            </a:r>
            <a:r>
              <a:rPr lang="en-US" dirty="0" err="1" smtClean="0"/>
              <a:t>AsyncContext</a:t>
            </a:r>
            <a:endParaRPr lang="en-US" dirty="0" smtClean="0"/>
          </a:p>
        </p:txBody>
      </p:sp>
      <p:sp>
        <p:nvSpPr>
          <p:cNvPr id="54" name="TextBox 53"/>
          <p:cNvSpPr txBox="1"/>
          <p:nvPr/>
        </p:nvSpPr>
        <p:spPr>
          <a:xfrm>
            <a:off x="5826175" y="3314090"/>
            <a:ext cx="2174085" cy="439197"/>
          </a:xfrm>
          <a:prstGeom prst="rect">
            <a:avLst/>
          </a:prstGeom>
          <a:noFill/>
        </p:spPr>
        <p:txBody>
          <a:bodyPr wrap="none" lIns="0" tIns="0" rIns="0" bIns="0" rtlCol="0">
            <a:noAutofit/>
          </a:bodyPr>
          <a:lstStyle/>
          <a:p>
            <a:pPr>
              <a:lnSpc>
                <a:spcPct val="90000"/>
              </a:lnSpc>
            </a:pPr>
            <a:r>
              <a:rPr lang="en-US" dirty="0" smtClean="0"/>
              <a:t>Query Requests in JMS</a:t>
            </a:r>
          </a:p>
        </p:txBody>
      </p:sp>
      <p:sp>
        <p:nvSpPr>
          <p:cNvPr id="55" name="TextBox 54"/>
          <p:cNvSpPr txBox="1"/>
          <p:nvPr/>
        </p:nvSpPr>
        <p:spPr>
          <a:xfrm>
            <a:off x="9207167" y="5258888"/>
            <a:ext cx="2174085" cy="439197"/>
          </a:xfrm>
          <a:prstGeom prst="rect">
            <a:avLst/>
          </a:prstGeom>
          <a:noFill/>
        </p:spPr>
        <p:txBody>
          <a:bodyPr wrap="none" lIns="0" tIns="0" rIns="0" bIns="0" rtlCol="0">
            <a:noAutofit/>
          </a:bodyPr>
          <a:lstStyle/>
          <a:p>
            <a:pPr>
              <a:lnSpc>
                <a:spcPct val="90000"/>
              </a:lnSpc>
            </a:pPr>
            <a:r>
              <a:rPr lang="en-US" dirty="0"/>
              <a:t>C</a:t>
            </a:r>
            <a:r>
              <a:rPr lang="en-US" dirty="0" smtClean="0"/>
              <a:t>hunks of Query results</a:t>
            </a:r>
          </a:p>
        </p:txBody>
      </p:sp>
      <p:sp>
        <p:nvSpPr>
          <p:cNvPr id="72" name="TextBox 71"/>
          <p:cNvSpPr txBox="1"/>
          <p:nvPr/>
        </p:nvSpPr>
        <p:spPr>
          <a:xfrm>
            <a:off x="5240208" y="5181600"/>
            <a:ext cx="2987804" cy="533400"/>
          </a:xfrm>
          <a:prstGeom prst="rect">
            <a:avLst/>
          </a:prstGeom>
          <a:noFill/>
        </p:spPr>
        <p:txBody>
          <a:bodyPr wrap="none" lIns="0" tIns="0" rIns="0" bIns="0" rtlCol="0">
            <a:noAutofit/>
          </a:bodyPr>
          <a:lstStyle/>
          <a:p>
            <a:pPr>
              <a:lnSpc>
                <a:spcPct val="90000"/>
              </a:lnSpc>
            </a:pPr>
            <a:r>
              <a:rPr lang="en-US" dirty="0" smtClean="0"/>
              <a:t>Consume result chunks and </a:t>
            </a:r>
          </a:p>
          <a:p>
            <a:pPr>
              <a:lnSpc>
                <a:spcPct val="90000"/>
              </a:lnSpc>
            </a:pPr>
            <a:r>
              <a:rPr lang="en-US" dirty="0" smtClean="0"/>
              <a:t>send it back via </a:t>
            </a:r>
            <a:r>
              <a:rPr lang="en-US" dirty="0" err="1" smtClean="0"/>
              <a:t>AsyncContext</a:t>
            </a:r>
            <a:endParaRPr lang="en-US" dirty="0" smtClean="0"/>
          </a:p>
        </p:txBody>
      </p:sp>
      <p:cxnSp>
        <p:nvCxnSpPr>
          <p:cNvPr id="80" name="Elbow Connector 79"/>
          <p:cNvCxnSpPr>
            <a:stCxn id="6" idx="2"/>
            <a:endCxn id="8" idx="3"/>
          </p:cNvCxnSpPr>
          <p:nvPr/>
        </p:nvCxnSpPr>
        <p:spPr>
          <a:xfrm rot="5400000">
            <a:off x="7432056" y="2951636"/>
            <a:ext cx="1232192" cy="2196153"/>
          </a:xfrm>
          <a:prstGeom prst="bentConnector2">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gray">
          <a:xfrm>
            <a:off x="1674812" y="1752600"/>
            <a:ext cx="6629400" cy="4038600"/>
          </a:xfrm>
          <a:prstGeom prst="rect">
            <a:avLst/>
          </a:prstGeom>
          <a:noFill/>
          <a:ln w="19050">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86" name="Can 85"/>
          <p:cNvSpPr/>
          <p:nvPr/>
        </p:nvSpPr>
        <p:spPr bwMode="gray">
          <a:xfrm>
            <a:off x="10512527" y="2057400"/>
            <a:ext cx="914400" cy="1676400"/>
          </a:xfrm>
          <a:prstGeom prst="can">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87" name="Can 86"/>
          <p:cNvSpPr/>
          <p:nvPr/>
        </p:nvSpPr>
        <p:spPr bwMode="gray">
          <a:xfrm>
            <a:off x="10131527" y="2590800"/>
            <a:ext cx="838200" cy="1466850"/>
          </a:xfrm>
          <a:prstGeom prst="can">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88" name="Can 87"/>
          <p:cNvSpPr/>
          <p:nvPr/>
        </p:nvSpPr>
        <p:spPr bwMode="gray">
          <a:xfrm>
            <a:off x="10741127" y="2895600"/>
            <a:ext cx="914400" cy="1676400"/>
          </a:xfrm>
          <a:prstGeom prst="can">
            <a:avLst/>
          </a:prstGeom>
          <a:solidFill>
            <a:schemeClr val="accent5">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cxnSp>
        <p:nvCxnSpPr>
          <p:cNvPr id="90" name="Straight Arrow Connector 89"/>
          <p:cNvCxnSpPr/>
          <p:nvPr/>
        </p:nvCxnSpPr>
        <p:spPr>
          <a:xfrm>
            <a:off x="9447212" y="2667000"/>
            <a:ext cx="1027215" cy="0"/>
          </a:xfrm>
          <a:prstGeom prst="straightConnector1">
            <a:avLst/>
          </a:prstGeom>
          <a:ln w="57150" cmpd="sng">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49785" y="5352003"/>
            <a:ext cx="206027" cy="439197"/>
          </a:xfrm>
          <a:prstGeom prst="rect">
            <a:avLst/>
          </a:prstGeom>
          <a:noFill/>
        </p:spPr>
        <p:txBody>
          <a:bodyPr wrap="none" lIns="0" tIns="0" rIns="0" bIns="0" rtlCol="0">
            <a:noAutofit/>
          </a:bodyPr>
          <a:lstStyle/>
          <a:p>
            <a:pPr>
              <a:lnSpc>
                <a:spcPct val="90000"/>
              </a:lnSpc>
            </a:pPr>
            <a:r>
              <a:rPr lang="en-US" dirty="0" smtClean="0"/>
              <a:t>1</a:t>
            </a:r>
            <a:endParaRPr lang="en-US" dirty="0" smtClean="0"/>
          </a:p>
        </p:txBody>
      </p:sp>
      <p:sp>
        <p:nvSpPr>
          <p:cNvPr id="36" name="TextBox 35"/>
          <p:cNvSpPr txBox="1"/>
          <p:nvPr/>
        </p:nvSpPr>
        <p:spPr>
          <a:xfrm>
            <a:off x="1370012" y="2209800"/>
            <a:ext cx="206027" cy="439197"/>
          </a:xfrm>
          <a:prstGeom prst="rect">
            <a:avLst/>
          </a:prstGeom>
          <a:noFill/>
        </p:spPr>
        <p:txBody>
          <a:bodyPr wrap="none" lIns="0" tIns="0" rIns="0" bIns="0" rtlCol="0">
            <a:noAutofit/>
          </a:bodyPr>
          <a:lstStyle/>
          <a:p>
            <a:pPr>
              <a:lnSpc>
                <a:spcPct val="90000"/>
              </a:lnSpc>
            </a:pPr>
            <a:r>
              <a:rPr lang="en-US" dirty="0" smtClean="0">
                <a:solidFill>
                  <a:srgbClr val="0000FF"/>
                </a:solidFill>
              </a:rPr>
              <a:t>1</a:t>
            </a:r>
            <a:endParaRPr lang="en-US" dirty="0" smtClean="0">
              <a:solidFill>
                <a:srgbClr val="0000FF"/>
              </a:solidFill>
            </a:endParaRPr>
          </a:p>
        </p:txBody>
      </p:sp>
      <p:sp>
        <p:nvSpPr>
          <p:cNvPr id="37" name="TextBox 36"/>
          <p:cNvSpPr txBox="1"/>
          <p:nvPr/>
        </p:nvSpPr>
        <p:spPr>
          <a:xfrm>
            <a:off x="3427412" y="2209801"/>
            <a:ext cx="282227" cy="304800"/>
          </a:xfrm>
          <a:prstGeom prst="rect">
            <a:avLst/>
          </a:prstGeom>
          <a:noFill/>
        </p:spPr>
        <p:txBody>
          <a:bodyPr wrap="none" lIns="0" tIns="0" rIns="0" bIns="0" rtlCol="0">
            <a:noAutofit/>
          </a:bodyPr>
          <a:lstStyle/>
          <a:p>
            <a:pPr>
              <a:lnSpc>
                <a:spcPct val="90000"/>
              </a:lnSpc>
            </a:pPr>
            <a:r>
              <a:rPr lang="en-US" dirty="0" smtClean="0">
                <a:solidFill>
                  <a:srgbClr val="0000FF"/>
                </a:solidFill>
              </a:rPr>
              <a:t>2.1</a:t>
            </a:r>
            <a:endParaRPr lang="en-US" dirty="0" smtClean="0">
              <a:solidFill>
                <a:srgbClr val="0000FF"/>
              </a:solidFill>
            </a:endParaRPr>
          </a:p>
        </p:txBody>
      </p:sp>
      <p:sp>
        <p:nvSpPr>
          <p:cNvPr id="38" name="TextBox 37"/>
          <p:cNvSpPr txBox="1"/>
          <p:nvPr/>
        </p:nvSpPr>
        <p:spPr>
          <a:xfrm>
            <a:off x="7694612" y="2209800"/>
            <a:ext cx="282227" cy="304800"/>
          </a:xfrm>
          <a:prstGeom prst="rect">
            <a:avLst/>
          </a:prstGeom>
          <a:noFill/>
        </p:spPr>
        <p:txBody>
          <a:bodyPr wrap="none" lIns="0" tIns="0" rIns="0" bIns="0" rtlCol="0">
            <a:noAutofit/>
          </a:bodyPr>
          <a:lstStyle/>
          <a:p>
            <a:pPr>
              <a:lnSpc>
                <a:spcPct val="90000"/>
              </a:lnSpc>
            </a:pPr>
            <a:r>
              <a:rPr lang="en-US" dirty="0">
                <a:solidFill>
                  <a:srgbClr val="0000FF"/>
                </a:solidFill>
              </a:rPr>
              <a:t>3</a:t>
            </a:r>
            <a:endParaRPr lang="en-US" dirty="0" smtClean="0">
              <a:solidFill>
                <a:srgbClr val="0000FF"/>
              </a:solidFill>
            </a:endParaRPr>
          </a:p>
        </p:txBody>
      </p:sp>
      <p:sp>
        <p:nvSpPr>
          <p:cNvPr id="39" name="TextBox 38"/>
          <p:cNvSpPr txBox="1"/>
          <p:nvPr/>
        </p:nvSpPr>
        <p:spPr>
          <a:xfrm>
            <a:off x="2589212" y="3581400"/>
            <a:ext cx="282227" cy="304800"/>
          </a:xfrm>
          <a:prstGeom prst="rect">
            <a:avLst/>
          </a:prstGeom>
          <a:noFill/>
        </p:spPr>
        <p:txBody>
          <a:bodyPr wrap="none" lIns="0" tIns="0" rIns="0" bIns="0" rtlCol="0">
            <a:noAutofit/>
          </a:bodyPr>
          <a:lstStyle/>
          <a:p>
            <a:pPr>
              <a:lnSpc>
                <a:spcPct val="90000"/>
              </a:lnSpc>
            </a:pPr>
            <a:r>
              <a:rPr lang="en-US" dirty="0" smtClean="0">
                <a:solidFill>
                  <a:srgbClr val="0000FF"/>
                </a:solidFill>
              </a:rPr>
              <a:t>2</a:t>
            </a:r>
            <a:endParaRPr lang="en-US" dirty="0" smtClean="0">
              <a:solidFill>
                <a:srgbClr val="0000FF"/>
              </a:solidFill>
            </a:endParaRPr>
          </a:p>
        </p:txBody>
      </p:sp>
      <p:sp>
        <p:nvSpPr>
          <p:cNvPr id="40" name="TextBox 39"/>
          <p:cNvSpPr txBox="1"/>
          <p:nvPr/>
        </p:nvSpPr>
        <p:spPr>
          <a:xfrm>
            <a:off x="9675812" y="2209800"/>
            <a:ext cx="282227" cy="304800"/>
          </a:xfrm>
          <a:prstGeom prst="rect">
            <a:avLst/>
          </a:prstGeom>
          <a:noFill/>
        </p:spPr>
        <p:txBody>
          <a:bodyPr wrap="none" lIns="0" tIns="0" rIns="0" bIns="0" rtlCol="0">
            <a:noAutofit/>
          </a:bodyPr>
          <a:lstStyle/>
          <a:p>
            <a:pPr>
              <a:lnSpc>
                <a:spcPct val="90000"/>
              </a:lnSpc>
            </a:pPr>
            <a:r>
              <a:rPr lang="en-US" dirty="0" smtClean="0">
                <a:solidFill>
                  <a:srgbClr val="0000FF"/>
                </a:solidFill>
              </a:rPr>
              <a:t>4….</a:t>
            </a:r>
            <a:endParaRPr lang="en-US" dirty="0" smtClean="0">
              <a:solidFill>
                <a:srgbClr val="0000FF"/>
              </a:solidFill>
            </a:endParaRPr>
          </a:p>
        </p:txBody>
      </p:sp>
      <p:sp>
        <p:nvSpPr>
          <p:cNvPr id="41" name="TextBox 40"/>
          <p:cNvSpPr txBox="1"/>
          <p:nvPr/>
        </p:nvSpPr>
        <p:spPr>
          <a:xfrm>
            <a:off x="9294812" y="4267200"/>
            <a:ext cx="282227" cy="304800"/>
          </a:xfrm>
          <a:prstGeom prst="rect">
            <a:avLst/>
          </a:prstGeom>
          <a:noFill/>
        </p:spPr>
        <p:txBody>
          <a:bodyPr wrap="none" lIns="0" tIns="0" rIns="0" bIns="0" rtlCol="0">
            <a:noAutofit/>
          </a:bodyPr>
          <a:lstStyle/>
          <a:p>
            <a:pPr>
              <a:lnSpc>
                <a:spcPct val="90000"/>
              </a:lnSpc>
            </a:pPr>
            <a:r>
              <a:rPr lang="en-US" dirty="0" smtClean="0">
                <a:solidFill>
                  <a:srgbClr val="0000FF"/>
                </a:solidFill>
              </a:rPr>
              <a:t>5….</a:t>
            </a:r>
            <a:endParaRPr lang="en-US" dirty="0" smtClean="0">
              <a:solidFill>
                <a:srgbClr val="0000FF"/>
              </a:solidFill>
            </a:endParaRPr>
          </a:p>
        </p:txBody>
      </p:sp>
      <p:sp>
        <p:nvSpPr>
          <p:cNvPr id="42" name="TextBox 41"/>
          <p:cNvSpPr txBox="1"/>
          <p:nvPr/>
        </p:nvSpPr>
        <p:spPr>
          <a:xfrm>
            <a:off x="5484812" y="4267200"/>
            <a:ext cx="282227" cy="304800"/>
          </a:xfrm>
          <a:prstGeom prst="rect">
            <a:avLst/>
          </a:prstGeom>
          <a:noFill/>
        </p:spPr>
        <p:txBody>
          <a:bodyPr wrap="none" lIns="0" tIns="0" rIns="0" bIns="0" rtlCol="0">
            <a:noAutofit/>
          </a:bodyPr>
          <a:lstStyle/>
          <a:p>
            <a:pPr>
              <a:lnSpc>
                <a:spcPct val="90000"/>
              </a:lnSpc>
            </a:pPr>
            <a:r>
              <a:rPr lang="en-US" dirty="0">
                <a:solidFill>
                  <a:srgbClr val="0000FF"/>
                </a:solidFill>
              </a:rPr>
              <a:t>6</a:t>
            </a:r>
            <a:r>
              <a:rPr lang="en-US" dirty="0" smtClean="0">
                <a:solidFill>
                  <a:srgbClr val="0000FF"/>
                </a:solidFill>
              </a:rPr>
              <a:t>….</a:t>
            </a:r>
            <a:endParaRPr lang="en-US" dirty="0" smtClean="0">
              <a:solidFill>
                <a:srgbClr val="0000FF"/>
              </a:solidFill>
            </a:endParaRPr>
          </a:p>
        </p:txBody>
      </p:sp>
      <p:sp>
        <p:nvSpPr>
          <p:cNvPr id="43" name="TextBox 42"/>
          <p:cNvSpPr txBox="1"/>
          <p:nvPr/>
        </p:nvSpPr>
        <p:spPr>
          <a:xfrm>
            <a:off x="3198812" y="4267200"/>
            <a:ext cx="282227" cy="304800"/>
          </a:xfrm>
          <a:prstGeom prst="rect">
            <a:avLst/>
          </a:prstGeom>
          <a:noFill/>
        </p:spPr>
        <p:txBody>
          <a:bodyPr wrap="none" lIns="0" tIns="0" rIns="0" bIns="0" rtlCol="0">
            <a:noAutofit/>
          </a:bodyPr>
          <a:lstStyle/>
          <a:p>
            <a:pPr>
              <a:lnSpc>
                <a:spcPct val="90000"/>
              </a:lnSpc>
            </a:pPr>
            <a:r>
              <a:rPr lang="en-US" dirty="0" smtClean="0">
                <a:solidFill>
                  <a:srgbClr val="0000FF"/>
                </a:solidFill>
              </a:rPr>
              <a:t>7….</a:t>
            </a:r>
            <a:endParaRPr lang="en-US" dirty="0" smtClean="0">
              <a:solidFill>
                <a:srgbClr val="0000FF"/>
              </a:solidFill>
            </a:endParaRPr>
          </a:p>
        </p:txBody>
      </p:sp>
      <p:sp>
        <p:nvSpPr>
          <p:cNvPr id="44" name="TextBox 43"/>
          <p:cNvSpPr txBox="1"/>
          <p:nvPr/>
        </p:nvSpPr>
        <p:spPr>
          <a:xfrm>
            <a:off x="4745385" y="3238500"/>
            <a:ext cx="282227" cy="304800"/>
          </a:xfrm>
          <a:prstGeom prst="rect">
            <a:avLst/>
          </a:prstGeom>
          <a:noFill/>
        </p:spPr>
        <p:txBody>
          <a:bodyPr wrap="none" lIns="0" tIns="0" rIns="0" bIns="0" rtlCol="0">
            <a:noAutofit/>
          </a:bodyPr>
          <a:lstStyle/>
          <a:p>
            <a:pPr>
              <a:lnSpc>
                <a:spcPct val="90000"/>
              </a:lnSpc>
            </a:pPr>
            <a:r>
              <a:rPr lang="en-US" dirty="0">
                <a:solidFill>
                  <a:srgbClr val="0000FF"/>
                </a:solidFill>
              </a:rPr>
              <a:t>8</a:t>
            </a:r>
            <a:r>
              <a:rPr lang="en-US" dirty="0" smtClean="0">
                <a:solidFill>
                  <a:srgbClr val="0000FF"/>
                </a:solidFill>
              </a:rPr>
              <a:t>….</a:t>
            </a:r>
            <a:endParaRPr lang="en-US" dirty="0" smtClean="0">
              <a:solidFill>
                <a:srgbClr val="0000FF"/>
              </a:solidFill>
            </a:endParaRPr>
          </a:p>
        </p:txBody>
      </p:sp>
    </p:spTree>
    <p:extLst>
      <p:ext uri="{BB962C8B-B14F-4D97-AF65-F5344CB8AC3E}">
        <p14:creationId xmlns:p14="http://schemas.microsoft.com/office/powerpoint/2010/main" val="328113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asynchronous nourished </a:t>
            </a:r>
            <a:r>
              <a:rPr lang="en-US" dirty="0" smtClean="0"/>
              <a:t>use case</a:t>
            </a:r>
            <a:endParaRPr lang="en-US" dirty="0"/>
          </a:p>
        </p:txBody>
      </p:sp>
      <p:sp>
        <p:nvSpPr>
          <p:cNvPr id="4" name="Content Placeholder 3"/>
          <p:cNvSpPr>
            <a:spLocks noGrp="1"/>
          </p:cNvSpPr>
          <p:nvPr>
            <p:ph idx="1"/>
          </p:nvPr>
        </p:nvSpPr>
        <p:spPr/>
        <p:txBody>
          <a:bodyPr/>
          <a:lstStyle/>
          <a:p>
            <a:r>
              <a:rPr lang="en-US" dirty="0" smtClean="0"/>
              <a:t>One JMS queue for sending the query requests</a:t>
            </a:r>
          </a:p>
          <a:p>
            <a:r>
              <a:rPr lang="en-US" dirty="0" smtClean="0"/>
              <a:t>One JMS queue which will get chunks of query results</a:t>
            </a:r>
          </a:p>
          <a:p>
            <a:r>
              <a:rPr lang="en-US" dirty="0" smtClean="0"/>
              <a:t>An MDB which will consume the query result messages</a:t>
            </a:r>
          </a:p>
          <a:p>
            <a:pPr lvl="1"/>
            <a:r>
              <a:rPr lang="en-US" dirty="0" smtClean="0"/>
              <a:t>Uses the cache and the id in the message to pick up the right </a:t>
            </a:r>
            <a:r>
              <a:rPr lang="en-US" dirty="0" err="1"/>
              <a:t>AsyncContext</a:t>
            </a:r>
            <a:endParaRPr lang="en-US" dirty="0" smtClean="0"/>
          </a:p>
          <a:p>
            <a:pPr lvl="1"/>
            <a:r>
              <a:rPr lang="en-US" dirty="0" smtClean="0"/>
              <a:t>As long as the message does not say it is done it will not conclude the </a:t>
            </a:r>
            <a:r>
              <a:rPr lang="en-US" dirty="0" smtClean="0"/>
              <a:t>response</a:t>
            </a:r>
            <a:endParaRPr lang="en-US" dirty="0" smtClean="0"/>
          </a:p>
          <a:p>
            <a:r>
              <a:rPr lang="en-US" dirty="0" smtClean="0"/>
              <a:t>Complete the response when JMS message implies</a:t>
            </a:r>
            <a:endParaRPr lang="en-US" dirty="0"/>
          </a:p>
        </p:txBody>
      </p:sp>
      <p:sp>
        <p:nvSpPr>
          <p:cNvPr id="5" name="Text Placeholder 4"/>
          <p:cNvSpPr>
            <a:spLocks noGrp="1"/>
          </p:cNvSpPr>
          <p:nvPr>
            <p:ph type="body" sz="quarter" idx="13"/>
          </p:nvPr>
        </p:nvSpPr>
        <p:spPr/>
        <p:txBody>
          <a:bodyPr/>
          <a:lstStyle/>
          <a:p>
            <a:r>
              <a:rPr lang="en-US" dirty="0" smtClean="0"/>
              <a:t>More details of the Messaging components</a:t>
            </a:r>
            <a:endParaRPr lang="en-US" dirty="0"/>
          </a:p>
        </p:txBody>
      </p:sp>
    </p:spTree>
    <p:extLst>
      <p:ext uri="{BB962C8B-B14F-4D97-AF65-F5344CB8AC3E}">
        <p14:creationId xmlns:p14="http://schemas.microsoft.com/office/powerpoint/2010/main" val="251680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0714" id="{B99EDEF2-DFB1-4D3C-8A0D-D03344A8CC6A}" vid="{B91F7714-C332-46B1-A675-377F1E7D727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Template>
  <TotalTime>9613</TotalTime>
  <Words>1782</Words>
  <Application>Microsoft Macintosh PowerPoint</Application>
  <PresentationFormat>Custom</PresentationFormat>
  <Paragraphs>340</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JavaOne_16x9_2014-0718</vt:lpstr>
      <vt:lpstr>PowerPoint Presentation</vt:lpstr>
      <vt:lpstr>Think Async</vt:lpstr>
      <vt:lpstr>PowerPoint Presentation</vt:lpstr>
      <vt:lpstr>Program Agenda</vt:lpstr>
      <vt:lpstr>Speakers</vt:lpstr>
      <vt:lpstr>Why to think Async?</vt:lpstr>
      <vt:lpstr>Java EE And ASynchronicity</vt:lpstr>
      <vt:lpstr>A simple asynchronous nourished use case</vt:lpstr>
      <vt:lpstr>A simple asynchronous nourished use case</vt:lpstr>
      <vt:lpstr>A simple asynchronous nourished use case</vt:lpstr>
      <vt:lpstr>A simple asynchronous nourished use case</vt:lpstr>
      <vt:lpstr>JMS (2.0)</vt:lpstr>
      <vt:lpstr>JMS: A brief overview I</vt:lpstr>
      <vt:lpstr>JMS 2.0: A brief overview:</vt:lpstr>
      <vt:lpstr>Servlet 3.0</vt:lpstr>
      <vt:lpstr>Servlet 3.0 Asynchronicity </vt:lpstr>
      <vt:lpstr>Servlet 3.0 Asynchronicity : AsyncContext</vt:lpstr>
      <vt:lpstr>Servlet 3.0 Asynchronicity : AsyncListener</vt:lpstr>
      <vt:lpstr>Servlet 3.0 Asynchronicity : A little bit of code</vt:lpstr>
      <vt:lpstr>Servlet 3.1</vt:lpstr>
      <vt:lpstr>Servlet 3.1: Non-Blocking IO</vt:lpstr>
      <vt:lpstr>Servlet 3.1: Non-Blocking IO: ReadListener</vt:lpstr>
      <vt:lpstr>Servlet 3.1: Non-Blocking IO: WriteListener</vt:lpstr>
      <vt:lpstr>Asyncronicity in JAX-RS 2.0</vt:lpstr>
      <vt:lpstr>Asyncronicity in JAX-RS 2.0: Server-side I</vt:lpstr>
      <vt:lpstr>Asyncronicity in JAX-RS 2.0: Server-side simple code</vt:lpstr>
      <vt:lpstr>Asyncronicity in JAX-RS 2.0: client-side simple code</vt:lpstr>
      <vt:lpstr>Asyncronicity in JAX-RS 2.0: client-side simple code</vt:lpstr>
      <vt:lpstr>Asyncronicity in JAX-RS 2.0: Server-side II</vt:lpstr>
      <vt:lpstr>Asyncronicity in JAX-RS 2.0: Server-side III</vt:lpstr>
      <vt:lpstr>Asynchronous And long running jobs in REST </vt:lpstr>
      <vt:lpstr>EJB 3.1</vt:lpstr>
      <vt:lpstr>Asynchronicity in EJB 3.1 </vt:lpstr>
      <vt:lpstr>Asynchronicity in EJB 3.1: Simple code sample</vt:lpstr>
      <vt:lpstr>Asynchronicity in EJB 3.1: Simple code sample</vt:lpstr>
      <vt:lpstr>Java EE 7 and SSE</vt:lpstr>
      <vt:lpstr>Server-Sent Events</vt:lpstr>
      <vt:lpstr>Server-Sent Events</vt:lpstr>
      <vt:lpstr>PowerPoint Presentation</vt:lpstr>
      <vt:lpstr>Resources</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Masoud Kalali</cp:lastModifiedBy>
  <cp:revision>269</cp:revision>
  <cp:lastPrinted>2014-07-15T22:40:20Z</cp:lastPrinted>
  <dcterms:created xsi:type="dcterms:W3CDTF">2014-07-21T22:14:47Z</dcterms:created>
  <dcterms:modified xsi:type="dcterms:W3CDTF">2014-10-01T16:21:08Z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