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473" r:id="rId2"/>
    <p:sldId id="519" r:id="rId3"/>
    <p:sldId id="574" r:id="rId4"/>
    <p:sldId id="583" r:id="rId5"/>
    <p:sldId id="584" r:id="rId6"/>
    <p:sldId id="582" r:id="rId7"/>
    <p:sldId id="522" r:id="rId8"/>
    <p:sldId id="525" r:id="rId9"/>
    <p:sldId id="526" r:id="rId10"/>
    <p:sldId id="527" r:id="rId11"/>
    <p:sldId id="528" r:id="rId12"/>
    <p:sldId id="523" r:id="rId13"/>
    <p:sldId id="590" r:id="rId14"/>
    <p:sldId id="477" r:id="rId15"/>
    <p:sldId id="478" r:id="rId16"/>
    <p:sldId id="556" r:id="rId17"/>
    <p:sldId id="542" r:id="rId18"/>
    <p:sldId id="543" r:id="rId19"/>
    <p:sldId id="544" r:id="rId20"/>
    <p:sldId id="545" r:id="rId21"/>
    <p:sldId id="546" r:id="rId22"/>
    <p:sldId id="547" r:id="rId23"/>
    <p:sldId id="539" r:id="rId24"/>
    <p:sldId id="540" r:id="rId25"/>
    <p:sldId id="541" r:id="rId26"/>
    <p:sldId id="576" r:id="rId27"/>
    <p:sldId id="577" r:id="rId28"/>
    <p:sldId id="578" r:id="rId29"/>
    <p:sldId id="580" r:id="rId30"/>
    <p:sldId id="557" r:id="rId31"/>
    <p:sldId id="558" r:id="rId32"/>
    <p:sldId id="484" r:id="rId33"/>
    <p:sldId id="581" r:id="rId34"/>
    <p:sldId id="553" r:id="rId35"/>
    <p:sldId id="554" r:id="rId36"/>
    <p:sldId id="550" r:id="rId37"/>
    <p:sldId id="551" r:id="rId38"/>
    <p:sldId id="560" r:id="rId39"/>
    <p:sldId id="563" r:id="rId40"/>
    <p:sldId id="531" r:id="rId41"/>
    <p:sldId id="564" r:id="rId42"/>
    <p:sldId id="565" r:id="rId43"/>
    <p:sldId id="498" r:id="rId44"/>
    <p:sldId id="500" r:id="rId45"/>
    <p:sldId id="569" r:id="rId46"/>
    <p:sldId id="568" r:id="rId47"/>
    <p:sldId id="570" r:id="rId48"/>
    <p:sldId id="571" r:id="rId49"/>
    <p:sldId id="572" r:id="rId50"/>
    <p:sldId id="417" r:id="rId51"/>
    <p:sldId id="460" r:id="rId52"/>
    <p:sldId id="419" r:id="rId53"/>
    <p:sldId id="513" r:id="rId54"/>
    <p:sldId id="573" r:id="rId55"/>
    <p:sldId id="585" r:id="rId56"/>
    <p:sldId id="586" r:id="rId57"/>
    <p:sldId id="587" r:id="rId58"/>
    <p:sldId id="588" r:id="rId59"/>
    <p:sldId id="589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jlallier" initials="cj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A64"/>
    <a:srgbClr val="CC0000"/>
    <a:srgbClr val="FFFFCC"/>
    <a:srgbClr val="CC9900"/>
    <a:srgbClr val="FFCCCC"/>
    <a:srgbClr val="83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80" autoAdjust="0"/>
    <p:restoredTop sz="89546" autoAdjust="0"/>
  </p:normalViewPr>
  <p:slideViewPr>
    <p:cSldViewPr snapToGrid="0">
      <p:cViewPr>
        <p:scale>
          <a:sx n="85" d="100"/>
          <a:sy n="85" d="100"/>
        </p:scale>
        <p:origin x="-1192" y="-264"/>
      </p:cViewPr>
      <p:guideLst>
        <p:guide orient="horz" pos="720"/>
        <p:guide orient="horz" pos="148"/>
        <p:guide pos="1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3352" y="-12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A0CB097-6C8B-4CDF-9AF3-98FE21DC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5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8980EEF-6EC0-43CE-94E1-43366B040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leads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7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Turtle (https://</a:t>
            </a:r>
            <a:r>
              <a:rPr kumimoji="1" lang="en-US" altLang="ja-JP" dirty="0" err="1" smtClean="0"/>
              <a:t>openclipart.org</a:t>
            </a:r>
            <a:r>
              <a:rPr kumimoji="1" lang="en-US" altLang="ja-JP" dirty="0" smtClean="0"/>
              <a:t>/detail/94609/turtle-by-</a:t>
            </a:r>
            <a:r>
              <a:rPr kumimoji="1" lang="en-US" altLang="ja-JP" dirty="0" err="1" smtClean="0"/>
              <a:t>feraliminal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err="1" smtClean="0"/>
              <a:t>Ttransfer</a:t>
            </a:r>
            <a:r>
              <a:rPr kumimoji="1" lang="en-US" altLang="ja-JP" baseline="0" dirty="0" smtClean="0"/>
              <a:t> to </a:t>
            </a:r>
            <a:r>
              <a:rPr kumimoji="1" lang="en-US" altLang="ja-JP" baseline="0" dirty="0" err="1" smtClean="0"/>
              <a:t>Yozo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713C-18A6-492E-AA81-EEEB4C402F5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713C-18A6-492E-AA81-EEEB4C402F5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Transfer to Dave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3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RUN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PollutionArrayExample</a:t>
            </a:r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1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RUN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PollutionListExample</a:t>
            </a:r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Transfer to </a:t>
            </a:r>
            <a:r>
              <a:rPr kumimoji="1" lang="en-US" altLang="ja-JP" dirty="0" err="1" smtClean="0"/>
              <a:t>Yozo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713C-18A6-492E-AA81-EEEB4C402F59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713C-18A6-492E-AA81-EEEB4C402F59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Transer</a:t>
            </a:r>
            <a:r>
              <a:rPr lang="en-US" baseline="0" dirty="0" smtClean="0"/>
              <a:t> to Dave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5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2D951-226D-46EA-9F47-994A38C2541B}" type="slidenum">
              <a:rPr lang="en-US" smtClean="0">
                <a:ea typeface="ＭＳ Ｐゴシック" pitchFamily="36" charset="-128"/>
              </a:rPr>
              <a:pPr/>
              <a:t>5</a:t>
            </a:fld>
            <a:endParaRPr lang="en-US" smtClean="0">
              <a:ea typeface="ＭＳ Ｐゴシック" pitchFamily="36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522788"/>
            <a:ext cx="5788025" cy="42846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Transfer to </a:t>
            </a:r>
            <a:r>
              <a:rPr lang="en-US" dirty="0" err="1" smtClean="0"/>
              <a:t>Yozo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80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Transfer to Dave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UPDATE </a:t>
            </a: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to jdk7u10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FIREFOX </a:t>
            </a:r>
            <a:r>
              <a:rPr lang="en-US" sz="20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ara_exploit</a:t>
            </a: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</a:t>
            </a:r>
            <a:r>
              <a:rPr lang="en-US" sz="20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java.html</a:t>
            </a:r>
            <a:endParaRPr lang="en-US" sz="20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appletviewer</a:t>
            </a:r>
            <a:r>
              <a:rPr lang="en-US" sz="2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show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1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strikethrough is correct. The first two</a:t>
            </a:r>
            <a:r>
              <a:rPr lang="en-US" baseline="0" dirty="0" smtClean="0"/>
              <a:t> cells in each column are not alike, so goals #1 &amp; 2 are not identical. (last year they were).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Exploit kit-related malware detections, 2010–2013, by product or component targeted. Note: Computer totals are expressed as percentages of computers that encountered the aforementioned exploits, not as percentages of all reporting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1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end</a:t>
            </a: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AAA6CE3D-507C-47C4-AA0D-BB3051464842}" type="slidenum">
              <a:rPr lang="en-GB" altLang="en-US" sz="1200">
                <a:latin typeface="Arial" charset="0"/>
              </a:rPr>
              <a:pPr/>
              <a:t>56</a:t>
            </a:fld>
            <a:endParaRPr lang="en-GB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6" y="9119474"/>
            <a:ext cx="3169920" cy="480060"/>
          </a:xfrm>
          <a:prstGeom prst="rect">
            <a:avLst/>
          </a:prstGeom>
        </p:spPr>
        <p:txBody>
          <a:bodyPr lIns="96653" tIns="48326" rIns="96653" bIns="48326"/>
          <a:lstStyle/>
          <a:p>
            <a:pPr>
              <a:defRPr/>
            </a:pPr>
            <a:fld id="{6CABB03F-DE6A-40CE-8111-63B09B087E67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lIns="95723" tIns="47863" rIns="95723" bIns="47863"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If an applet wants to do something </a:t>
            </a:r>
            <a:r>
              <a:rPr lang="en-US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priv</a:t>
            </a:r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, must request privileges</a:t>
            </a:r>
          </a:p>
          <a:p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FIREFOX </a:t>
            </a:r>
            <a:r>
              <a:rPr lang="en-US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signed.html</a:t>
            </a:r>
            <a:endParaRPr lang="en-US" sz="1200" b="1" kern="1200" dirty="0" smtClean="0">
              <a:solidFill>
                <a:srgbClr val="FF0000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or else security manager stops it</a:t>
            </a:r>
          </a:p>
          <a:p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FIREFOX </a:t>
            </a:r>
            <a:r>
              <a:rPr lang="en-US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unsigned.html</a:t>
            </a:r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, fails</a:t>
            </a:r>
          </a:p>
          <a:p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Let's dissect this applet</a:t>
            </a:r>
          </a:p>
          <a:p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VIEW example/</a:t>
            </a:r>
            <a:r>
              <a:rPr lang="en-US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javaapplet</a:t>
            </a:r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/</a:t>
            </a:r>
            <a:r>
              <a:rPr lang="en-US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Java.java</a:t>
            </a:r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, example/</a:t>
            </a:r>
            <a:r>
              <a:rPr lang="en-US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unsigned.html</a:t>
            </a:r>
            <a:r>
              <a:rPr lang="en-US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 (don't look in jar)</a:t>
            </a:r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rgbClr val="FF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Hanging is not very informative, is it?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Appletviewer</a:t>
            </a:r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helps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APPLETVIEWER on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unsigned.html</a:t>
            </a:r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show error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80EEF-6EC0-43CE-94E1-43366B040A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UPDATE to jdk7u02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FIREFOX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ara_exploit</a:t>
            </a:r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java.html</a:t>
            </a:r>
            <a:endParaRPr lang="en-US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VIEW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ara_exploit</a:t>
            </a:r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/a/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Exploit.java</a:t>
            </a:r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: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init</a:t>
            </a:r>
            <a:r>
              <a:rPr lang="en-US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B713C-18A6-492E-AA81-EEEB4C402F5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288"/>
          <a:stretch>
            <a:fillRect/>
          </a:stretch>
        </p:blipFill>
        <p:spPr bwMode="auto">
          <a:xfrm>
            <a:off x="0" y="0"/>
            <a:ext cx="3200400" cy="6376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50" y="304800"/>
            <a:ext cx="16002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309" tIns="46154" rIns="92309" bIns="46154" anchor="ctr"/>
          <a:lstStyle/>
          <a:p>
            <a:pPr>
              <a:spcBef>
                <a:spcPct val="30000"/>
              </a:spcBef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6516547"/>
            <a:ext cx="2514600" cy="25904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7800" indent="-177800" algn="r" eaLnBrk="0" hangingPunct="0">
              <a:lnSpc>
                <a:spcPct val="110000"/>
              </a:lnSpc>
              <a:defRPr/>
            </a:pPr>
            <a:r>
              <a:rPr lang="en-US" b="1" dirty="0">
                <a:ea typeface="ＭＳ Ｐゴシック" pitchFamily="1" charset="-128"/>
              </a:rPr>
              <a:t>© </a:t>
            </a:r>
            <a:r>
              <a:rPr lang="en-US" b="1" dirty="0" smtClean="0">
                <a:ea typeface="ＭＳ Ｐゴシック" pitchFamily="1" charset="-128"/>
              </a:rPr>
              <a:t>2014 </a:t>
            </a:r>
            <a:r>
              <a:rPr lang="en-US" b="1" dirty="0">
                <a:ea typeface="ＭＳ Ｐゴシック" pitchFamily="1" charset="-128"/>
              </a:rPr>
              <a:t>Carnegie Mellon University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r="1515"/>
          <a:stretch>
            <a:fillRect/>
          </a:stretch>
        </p:blipFill>
        <p:spPr bwMode="auto">
          <a:xfrm>
            <a:off x="76200" y="6459538"/>
            <a:ext cx="4419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 bwMode="white">
          <a:xfrm>
            <a:off x="3200400" y="2209800"/>
            <a:ext cx="5486400" cy="1295400"/>
          </a:xfrm>
        </p:spPr>
        <p:txBody>
          <a:bodyPr lIns="91440" tIns="45720" rIns="91440" bIns="45720" anchor="t"/>
          <a:lstStyle>
            <a:lvl1pPr>
              <a:lnSpc>
                <a:spcPct val="100000"/>
              </a:lnSpc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3200400" y="4724400"/>
            <a:ext cx="5486400" cy="488950"/>
          </a:xfrm>
          <a:ln w="6350"/>
        </p:spPr>
        <p:txBody>
          <a:bodyPr lIns="91440" tIns="45720" rIns="91440" bIns="45720" anchor="ctr">
            <a:spAutoFit/>
          </a:bodyPr>
          <a:lstStyle>
            <a:lvl1pPr>
              <a:tabLst>
                <a:tab pos="2463800" algn="l"/>
              </a:tabLst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228600"/>
            <a:ext cx="2125662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22776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474075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90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474075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990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474075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8458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619500"/>
            <a:ext cx="8458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9"/>
          <p:cNvPicPr>
            <a:picLocks noChangeAspect="1" noChangeArrowheads="1"/>
          </p:cNvPicPr>
          <p:nvPr userDrawn="1"/>
        </p:nvPicPr>
        <p:blipFill>
          <a:blip r:embed="rId2" cstate="print"/>
          <a:srcRect l="23288"/>
          <a:stretch>
            <a:fillRect/>
          </a:stretch>
        </p:blipFill>
        <p:spPr bwMode="auto">
          <a:xfrm>
            <a:off x="0" y="0"/>
            <a:ext cx="3200400" cy="6376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4" name="Picture 1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50" y="304800"/>
            <a:ext cx="16002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309" tIns="46154" rIns="92309" bIns="46154" anchor="ctr"/>
          <a:lstStyle/>
          <a:p>
            <a:pPr>
              <a:spcBef>
                <a:spcPct val="3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72"/>
          <p:cNvSpPr>
            <a:spLocks noChangeArrowheads="1"/>
          </p:cNvSpPr>
          <p:nvPr userDrawn="1"/>
        </p:nvSpPr>
        <p:spPr bwMode="auto">
          <a:xfrm>
            <a:off x="6096000" y="6521450"/>
            <a:ext cx="2895600" cy="2619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7800" indent="-177800" algn="r" eaLnBrk="0" hangingPunct="0">
              <a:lnSpc>
                <a:spcPct val="11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©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2014 Carnegie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Mellon University</a:t>
            </a:r>
          </a:p>
        </p:txBody>
      </p:sp>
      <p:pic>
        <p:nvPicPr>
          <p:cNvPr id="7" name="Picture 81"/>
          <p:cNvPicPr>
            <a:picLocks noChangeAspect="1" noChangeArrowheads="1"/>
          </p:cNvPicPr>
          <p:nvPr userDrawn="1"/>
        </p:nvPicPr>
        <p:blipFill>
          <a:blip r:embed="rId4" cstate="print"/>
          <a:srcRect r="1515"/>
          <a:stretch>
            <a:fillRect/>
          </a:stretch>
        </p:blipFill>
        <p:spPr bwMode="auto">
          <a:xfrm>
            <a:off x="76200" y="6459538"/>
            <a:ext cx="4419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3200400" y="2209800"/>
            <a:ext cx="548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474075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143000"/>
            <a:ext cx="41529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004611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565" y="312821"/>
            <a:ext cx="8294400" cy="5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2031" y="980728"/>
            <a:ext cx="829293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39" y="6588076"/>
            <a:ext cx="314119" cy="2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+mn-lt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fld id="{E8EA26E3-FDC6-4C5B-9844-A44D4941DF87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301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906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309" tIns="46154" rIns="92309" bIns="46154" anchor="ctr"/>
          <a:lstStyle/>
          <a:p>
            <a:pPr>
              <a:spcBef>
                <a:spcPct val="30000"/>
              </a:spcBef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8600" y="990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Sub bullet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0350" y="228600"/>
            <a:ext cx="847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558213" y="6581775"/>
            <a:ext cx="323850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fld id="{91BA0716-2F47-48D2-9269-400CFFC3D210}" type="slidenum">
              <a:rPr lang="en-US" sz="900" b="1">
                <a:ea typeface="ＭＳ Ｐゴシック" pitchFamily="1" charset="-128"/>
              </a:rPr>
              <a:pPr algn="ctr" eaLnBrk="0" hangingPunct="0">
                <a:defRPr/>
              </a:pPr>
              <a:t>‹#›</a:t>
            </a:fld>
            <a:endParaRPr lang="en-US" sz="900" b="1">
              <a:ea typeface="ＭＳ Ｐゴシック" pitchFamily="1" charset="-128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04800" y="977900"/>
            <a:ext cx="8458200" cy="1588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lIns="0" tIns="0" anchor="ctr"/>
          <a:lstStyle/>
          <a:p>
            <a:pPr>
              <a:spcBef>
                <a:spcPct val="30000"/>
              </a:spcBef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/>
          <a:srcRect t="4584" r="1852"/>
          <a:stretch>
            <a:fillRect/>
          </a:stretch>
        </p:blipFill>
        <p:spPr bwMode="auto">
          <a:xfrm>
            <a:off x="152400" y="6494463"/>
            <a:ext cx="4038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3" r:id="rId15"/>
    <p:sldLayoutId id="2147483684" r:id="rId16"/>
    <p:sldLayoutId id="2147483685" r:id="rId17"/>
  </p:sldLayoutIdLst>
  <p:transition xmlns:p14="http://schemas.microsoft.com/office/powerpoint/2010/main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70000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Times" pitchFamily="36" charset="0"/>
        <a:buChar char="▪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Times" pitchFamily="36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SzPct val="70000"/>
        <a:buFont typeface="Times" pitchFamily="36" charset="0"/>
        <a:buChar char="–"/>
        <a:defRPr sz="2100">
          <a:solidFill>
            <a:srgbClr val="727272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SzPct val="70000"/>
        <a:buFont typeface="Times" pitchFamily="18" charset="0"/>
        <a:buChar char="–"/>
        <a:defRPr sz="2100">
          <a:solidFill>
            <a:srgbClr val="727272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SzPct val="70000"/>
        <a:buFont typeface="Times" pitchFamily="18" charset="0"/>
        <a:buChar char="–"/>
        <a:defRPr sz="2100">
          <a:solidFill>
            <a:srgbClr val="727272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SzPct val="70000"/>
        <a:buFont typeface="Times" pitchFamily="18" charset="0"/>
        <a:buChar char="–"/>
        <a:defRPr sz="2100">
          <a:solidFill>
            <a:srgbClr val="727272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SzPct val="70000"/>
        <a:buFont typeface="Times" pitchFamily="18" charset="0"/>
        <a:buChar char="–"/>
        <a:defRPr sz="2100">
          <a:solidFill>
            <a:srgbClr val="7272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cgi-bin/cvename.cgi?name=CVE-2012-0507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lang/String.html" TargetMode="External"/><Relationship Id="rId4" Type="http://schemas.openxmlformats.org/officeDocument/2006/relationships/hyperlink" Target="http://docs.oracle.com/javase/7/docs/api/java/security/ProtectionDomain.html" TargetMode="External"/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docs.oracle.com/javase/7/docs/api/java/lang/Class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jpe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jpe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x/aoC2AQ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x/aYCpAQ" TargetMode="External"/><Relationship Id="rId4" Type="http://schemas.openxmlformats.org/officeDocument/2006/relationships/hyperlink" Target="https://www.securecoding.cert.org/confluence/x/lAHEAw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x/lAHEAw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www.securecoding.cert.org/confluence/x/QIEVAQ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log.ikvm.net/PermaLink.aspx?guid=cd48169a-9405-4f63-9087-798c4a1866d3" TargetMode="External"/><Relationship Id="rId4" Type="http://schemas.openxmlformats.org/officeDocument/2006/relationships/hyperlink" Target="http://news.drweb.com/show/?i=2341&amp;lng=en&amp;c=1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x/QIEVAQ" TargetMode="External"/><Relationship Id="rId4" Type="http://schemas.openxmlformats.org/officeDocument/2006/relationships/hyperlink" Target="https://www.securecoding.cert.org/confluence/x/aYCpAQ" TargetMode="External"/><Relationship Id="rId5" Type="http://schemas.openxmlformats.org/officeDocument/2006/relationships/hyperlink" Target="https://www.securecoding.cert.org/confluence/x/lAHEAw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ecurecoding.cert.org/confluence/x/aoC2AQ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blogs.technet.com/b/security/archive/2014/06/09/keeping-oracle-java-updated-continues-to-be-high-security-roi.aspx" TargetMode="External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org/secure-coding" TargetMode="External"/><Relationship Id="rId4" Type="http://schemas.openxmlformats.org/officeDocument/2006/relationships/hyperlink" Target="https://www.securecoding.cert.org/" TargetMode="External"/><Relationship Id="rId5" Type="http://schemas.openxmlformats.org/officeDocument/2006/relationships/hyperlink" Target="mailto:svoboda@cert.org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curecoding.cert.org/" TargetMode="External"/><Relationship Id="rId3" Type="http://schemas.openxmlformats.org/officeDocument/2006/relationships/hyperlink" Target="http://docs.oracle.com/javase/specs/jls/se8/html/index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-secure.com/weblog/archives/00002341.html" TargetMode="External"/><Relationship Id="rId4" Type="http://schemas.openxmlformats.org/officeDocument/2006/relationships/hyperlink" Target="http://web.nvd.nist.gov/view/vuln/detail?vulnId=CVE-2012-050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pport.apple.com/kb/HT522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curecoding.cert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seccodeguide-139067.html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200399" y="2209799"/>
            <a:ext cx="5670135" cy="1575987"/>
          </a:xfrm>
        </p:spPr>
        <p:txBody>
          <a:bodyPr/>
          <a:lstStyle/>
          <a:p>
            <a:r>
              <a:rPr lang="en-US" sz="3500" dirty="0" smtClean="0"/>
              <a:t>Anatomy of Another Java</a:t>
            </a:r>
            <a:br>
              <a:rPr lang="en-US" sz="3500" dirty="0" smtClean="0"/>
            </a:br>
            <a:r>
              <a:rPr lang="en-US" sz="3500" dirty="0" smtClean="0"/>
              <a:t>0-day Exploit</a:t>
            </a:r>
          </a:p>
        </p:txBody>
      </p:sp>
      <p:sp>
        <p:nvSpPr>
          <p:cNvPr id="5123" name="Rectangle 55"/>
          <p:cNvSpPr txBox="1">
            <a:spLocks noChangeArrowheads="1"/>
          </p:cNvSpPr>
          <p:nvPr/>
        </p:nvSpPr>
        <p:spPr bwMode="auto">
          <a:xfrm>
            <a:off x="3200400" y="3807036"/>
            <a:ext cx="5486400" cy="971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30000"/>
              </a:spcBef>
              <a:buSzPct val="70000"/>
              <a:tabLst>
                <a:tab pos="24638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David Svoboda, CERT</a:t>
            </a:r>
          </a:p>
          <a:p>
            <a:pPr>
              <a:lnSpc>
                <a:spcPct val="150000"/>
              </a:lnSpc>
              <a:spcBef>
                <a:spcPct val="30000"/>
              </a:spcBef>
              <a:buSzPct val="70000"/>
              <a:tabLst>
                <a:tab pos="2463800" algn="l"/>
              </a:tabLst>
            </a:pPr>
            <a:r>
              <a:rPr lang="en-US" sz="2000" dirty="0" err="1" smtClean="0">
                <a:solidFill>
                  <a:srgbClr val="000000"/>
                </a:solidFill>
              </a:rPr>
              <a:t>Yozo</a:t>
            </a:r>
            <a:r>
              <a:rPr lang="en-US" sz="2000" dirty="0" smtClean="0">
                <a:solidFill>
                  <a:srgbClr val="000000"/>
                </a:solidFill>
              </a:rPr>
              <a:t> Toda, JPCERT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38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Invoking the Well-Behaved Applet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8250"/>
            <a:ext cx="8458200" cy="5105400"/>
          </a:xfrm>
        </p:spPr>
        <p:txBody>
          <a:bodyPr/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Java applet here: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&lt;APPLET code="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javaapplet.Java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archive='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signed.jar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width="300" height="100"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&lt;/APPLET&gt;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&lt;/html&gt;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33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Well-Behaved Applet Stack Trace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7200" y="5806936"/>
            <a:ext cx="8077200" cy="609600"/>
          </a:xfrm>
          <a:prstGeom prst="wedgeRectCallout">
            <a:avLst>
              <a:gd name="adj1" fmla="val 2136"/>
              <a:gd name="adj2" fmla="val -150042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localProcess</a:t>
            </a:r>
            <a:r>
              <a:rPr lang="en-US" sz="20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urier New"/>
                <a:cs typeface="Courier New"/>
              </a:rPr>
              <a:t>=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cs typeface="Courier New"/>
              </a:rPr>
              <a:t>Runtime.getRuntime</a:t>
            </a:r>
            <a:r>
              <a:rPr lang="en-US" sz="2000" b="1" dirty="0">
                <a:solidFill>
                  <a:schemeClr val="tx1"/>
                </a:solidFill>
                <a:latin typeface="Courier New"/>
                <a:cs typeface="Courier New"/>
              </a:rPr>
              <a:t>().exec("</a:t>
            </a: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xeyes</a:t>
            </a:r>
            <a:r>
              <a:rPr lang="en-US" sz="2000" b="1" dirty="0" smtClean="0">
                <a:solidFill>
                  <a:schemeClr val="tx1"/>
                </a:solidFill>
                <a:latin typeface="Courier New"/>
                <a:cs typeface="Courier New"/>
              </a:rPr>
              <a:t>"</a:t>
            </a:r>
            <a:r>
              <a:rPr lang="en-US" sz="2000" b="1" dirty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4066"/>
            <a:ext cx="8915400" cy="5105400"/>
          </a:xfrm>
        </p:spPr>
        <p:txBody>
          <a:bodyPr/>
          <a:lstStyle/>
          <a:p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java.security.AccessControlException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 access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denied     	(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java.io.FilePermission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 "&lt;&lt;ALL FILES&gt;&gt;" "execute")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java.security.AccessControlContext.checkPermission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AccessControlContext.java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:366)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java.security.AccessController.checkPermission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AccessController.java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:555)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java.lang.SecurityManager.checkPermission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SecurityManager.java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:549)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java.lang.SecurityManager.checkExec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SecurityManager.java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:799)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java.lang.ProcessBuilder.start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(ProcessBuilder.java:1016)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java.lang.Runtime.exec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(Runtime.java:615)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java.lang.Runtime.exec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(Runtime.java:448)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java.lang.Runtime.exec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(Runtime.java:345)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javaapplet.Java.init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7F7F7F"/>
                </a:solidFill>
                <a:latin typeface="Courier New" pitchFamily="49" charset="0"/>
                <a:cs typeface="Courier New" pitchFamily="49" charset="0"/>
              </a:rPr>
              <a:t>Java.java:24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sun.applet.AppletPanel.run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(AppletPanel.java:434)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	at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java.lang.Thread.run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(Thread.java:722)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04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60" y="1143000"/>
            <a:ext cx="8458200" cy="5105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Intro: Java Applet Security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Patch to 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95729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915" y="228741"/>
            <a:ext cx="8294400" cy="713232"/>
          </a:xfrm>
        </p:spPr>
        <p:txBody>
          <a:bodyPr lIns="91440" tIns="45720" rIns="91440" bIns="45720">
            <a:noAutofit/>
          </a:bodyPr>
          <a:lstStyle/>
          <a:p>
            <a:pPr lvl="1"/>
            <a:r>
              <a:rPr lang="en-US" dirty="0" smtClean="0">
                <a:latin typeface="+mj-lt"/>
                <a:ea typeface="+mj-ea"/>
                <a:cs typeface="+mj-cs"/>
              </a:rPr>
              <a:t>August 2011 Exploit</a:t>
            </a:r>
            <a:r>
              <a:rPr lang="en-US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>
                <a:hlinkClick r:id="rId3"/>
              </a:rPr>
              <a:t>CVE-2012-0507</a:t>
            </a:r>
            <a:r>
              <a:rPr lang="en-US" sz="2800" dirty="0" smtClean="0"/>
              <a:t>)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図 6" descr="繧｢繝輔ｚ繝ｪ繧ｵ繝ｼ繝上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438" y="4560248"/>
            <a:ext cx="1262734" cy="1501916"/>
          </a:xfrm>
          <a:prstGeom prst="rect">
            <a:avLst/>
          </a:prstGeom>
        </p:spPr>
      </p:pic>
      <p:pic>
        <p:nvPicPr>
          <p:cNvPr id="10" name="図 9" descr="攻撃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1667" y="4873198"/>
            <a:ext cx="759133" cy="119256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64729" y="6099314"/>
            <a:ext cx="163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Attacker’s server</a:t>
            </a:r>
            <a:endParaRPr kumimoji="1" lang="ja-JP" altLang="en-US" sz="1400" b="1" dirty="0"/>
          </a:p>
        </p:txBody>
      </p:sp>
      <p:sp>
        <p:nvSpPr>
          <p:cNvPr id="19" name="下カーブ矢印 18"/>
          <p:cNvSpPr/>
          <p:nvPr/>
        </p:nvSpPr>
        <p:spPr>
          <a:xfrm flipH="1">
            <a:off x="3916078" y="5151234"/>
            <a:ext cx="1689653" cy="487017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20" name="図 19" descr="ウイル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5221" y="5256654"/>
            <a:ext cx="673492" cy="67977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221668" y="5899988"/>
            <a:ext cx="117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Malicious applet</a:t>
            </a:r>
            <a:endParaRPr kumimoji="1" lang="ja-JP" altLang="en-US" sz="1400" b="1" dirty="0"/>
          </a:p>
        </p:txBody>
      </p:sp>
      <p:grpSp>
        <p:nvGrpSpPr>
          <p:cNvPr id="4" name="グループ化 17"/>
          <p:cNvGrpSpPr/>
          <p:nvPr/>
        </p:nvGrpSpPr>
        <p:grpSpPr>
          <a:xfrm>
            <a:off x="1572505" y="4727681"/>
            <a:ext cx="2247081" cy="1705465"/>
            <a:chOff x="367749" y="4253947"/>
            <a:chExt cx="2385393" cy="1827778"/>
          </a:xfrm>
        </p:grpSpPr>
        <p:pic>
          <p:nvPicPr>
            <p:cNvPr id="21" name="図 20" descr="女の人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49" y="4253947"/>
              <a:ext cx="934277" cy="1445731"/>
            </a:xfrm>
            <a:prstGeom prst="rect">
              <a:avLst/>
            </a:prstGeom>
          </p:spPr>
        </p:pic>
        <p:pic>
          <p:nvPicPr>
            <p:cNvPr id="22" name="図 21" descr="パソコン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7094" y="4293000"/>
              <a:ext cx="1526048" cy="1431938"/>
            </a:xfrm>
            <a:prstGeom prst="rect">
              <a:avLst/>
            </a:prstGeom>
          </p:spPr>
        </p:pic>
        <p:pic>
          <p:nvPicPr>
            <p:cNvPr id="23" name="図 22" descr="ブラウザ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1164" y="4423650"/>
              <a:ext cx="1071192" cy="815641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67110" y="5751875"/>
              <a:ext cx="1176156" cy="32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User</a:t>
              </a:r>
              <a:endParaRPr kumimoji="1" lang="ja-JP" altLang="en-US" sz="1400" b="1" dirty="0"/>
            </a:p>
          </p:txBody>
        </p:sp>
      </p:grpSp>
      <p:pic>
        <p:nvPicPr>
          <p:cNvPr id="8" name="図 7" descr="ウイルス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8877" y="4966728"/>
            <a:ext cx="748147" cy="61768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2107" y="1142783"/>
            <a:ext cx="8108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3000" dirty="0" smtClean="0"/>
              <a:t>Worked on </a:t>
            </a:r>
            <a:r>
              <a:rPr lang="en-US" sz="3000" dirty="0"/>
              <a:t>Oracle Java </a:t>
            </a:r>
            <a:r>
              <a:rPr lang="en-US" sz="3000" dirty="0" smtClean="0"/>
              <a:t>versions</a:t>
            </a:r>
          </a:p>
          <a:p>
            <a:pPr marL="857250" lvl="1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1.7.0u2 and earlier</a:t>
            </a:r>
          </a:p>
          <a:p>
            <a:pPr marL="857250" lvl="1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1.6.0u30 and earlier</a:t>
            </a:r>
          </a:p>
          <a:p>
            <a:pPr marL="857250" lvl="1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1.5.0u33 and earlier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Disables the security manager (e.g., breaks out of jail)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Can then do </a:t>
            </a:r>
            <a:r>
              <a:rPr lang="en-US" sz="3000" dirty="0" smtClean="0"/>
              <a:t>anything that </a:t>
            </a:r>
            <a:r>
              <a:rPr lang="en-US" sz="3000" dirty="0"/>
              <a:t>a Java desktop app can do</a:t>
            </a:r>
          </a:p>
          <a:p>
            <a:pPr marL="0" indent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01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915" y="228741"/>
            <a:ext cx="8294400" cy="713232"/>
          </a:xfrm>
        </p:spPr>
        <p:txBody>
          <a:bodyPr lIns="91440" tIns="45720" rIns="91440" bIns="45720">
            <a:noAutofit/>
          </a:bodyPr>
          <a:lstStyle/>
          <a:p>
            <a:r>
              <a:rPr kumimoji="1" lang="en-US" altLang="ja-JP" dirty="0" smtClean="0"/>
              <a:t>Attacker’s View…</a:t>
            </a:r>
            <a:endParaRPr kumimoji="1" lang="ja-JP" altLang="en-US" dirty="0"/>
          </a:p>
        </p:txBody>
      </p:sp>
      <p:pic>
        <p:nvPicPr>
          <p:cNvPr id="1026" name="Picture 2" descr="Turtle-Thinking by feraliminal - The turtle works up an ide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8745" y="209550"/>
            <a:ext cx="813623" cy="1039774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57510" y="3158350"/>
            <a:ext cx="7210425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>
                <a:latin typeface="+mn-lt"/>
                <a:ea typeface="+mn-ea"/>
              </a:rPr>
              <a:t>Want to generate a class with higher privileges from applets using </a:t>
            </a:r>
            <a:r>
              <a:rPr kumimoji="1" lang="en-US" altLang="ja-JP" sz="3000" b="1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ClassLoader</a:t>
            </a:r>
            <a:r>
              <a:rPr kumimoji="1" lang="en-US" altLang="ja-JP" sz="3000" dirty="0" smtClean="0">
                <a:latin typeface="+mn-lt"/>
                <a:ea typeface="+mn-ea"/>
              </a:rPr>
              <a:t> and to execute any Java code?…</a:t>
            </a:r>
            <a:endParaRPr kumimoji="1" lang="ja-JP" altLang="en-US" sz="3000" dirty="0" smtClean="0">
              <a:latin typeface="+mn-lt"/>
              <a:ea typeface="+mn-ea"/>
            </a:endParaRPr>
          </a:p>
        </p:txBody>
      </p:sp>
      <p:sp>
        <p:nvSpPr>
          <p:cNvPr id="6" name="テキスト ボックス 6"/>
          <p:cNvSpPr txBox="1"/>
          <p:nvPr/>
        </p:nvSpPr>
        <p:spPr>
          <a:xfrm>
            <a:off x="257510" y="1156140"/>
            <a:ext cx="745213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>
                <a:latin typeface="+mn-lt"/>
                <a:ea typeface="+mn-ea"/>
              </a:rPr>
              <a:t>Want to disable the security manager? You’ll need a privileged class for that, or else the security manager will disable you.</a:t>
            </a:r>
            <a:endParaRPr kumimoji="1" lang="ja-JP" altLang="en-US" sz="30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721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915" y="228741"/>
            <a:ext cx="8294400" cy="713232"/>
          </a:xfrm>
        </p:spPr>
        <p:txBody>
          <a:bodyPr lIns="91440" tIns="45720" rIns="91440" bIns="45720">
            <a:noAutofit/>
          </a:bodyPr>
          <a:lstStyle/>
          <a:p>
            <a:r>
              <a:rPr kumimoji="1" lang="en-US" altLang="ja-JP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ClassLoader.</a:t>
            </a:r>
            <a:r>
              <a:rPr lang="en-US" altLang="ja-JP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defineClass</a:t>
            </a:r>
            <a:r>
              <a:rPr lang="en-US" altLang="ja-JP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1" lang="ja-JP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5064" y="2439899"/>
            <a:ext cx="8505826" cy="3656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 final 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 tooltip="java.lang 内のクラス"/>
              </a:rPr>
              <a:t>Class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&lt;?&gt; defineClass(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 tooltip="java.lang 内のクラス"/>
              </a:rPr>
              <a:t>String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name</a:t>
            </a: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lvl="1"/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byte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 </a:t>
            </a: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 </a:t>
            </a:r>
            <a:r>
              <a:rPr lang="en-US" altLang="ja-JP" sz="2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off, </a:t>
            </a:r>
            <a:r>
              <a:rPr lang="en-US" altLang="ja-JP" sz="2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altLang="ja-JP" sz="2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lvl="1"/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 tooltip="java.security 内のクラス"/>
              </a:rPr>
              <a:t>ProtectionDomain</a:t>
            </a:r>
            <a:r>
              <a:rPr lang="en-US" altLang="ja-JP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altLang="ja-JP" sz="2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protectionDomain</a:t>
            </a: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/>
            <a:endParaRPr lang="en-US" altLang="ja-JP" sz="22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altLang="ja-JP" sz="2200" dirty="0" smtClean="0">
                <a:solidFill>
                  <a:schemeClr val="tx1"/>
                </a:solidFill>
              </a:rPr>
              <a:t>—Class name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ja-JP" sz="2200" dirty="0" smtClean="0">
                <a:solidFill>
                  <a:schemeClr val="tx1"/>
                </a:solidFill>
              </a:rPr>
              <a:t>—The bytes that make up the class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</a:t>
            </a:r>
            <a:r>
              <a:rPr lang="en-US" altLang="ja-JP" sz="2200" dirty="0" smtClean="0">
                <a:solidFill>
                  <a:schemeClr val="tx1"/>
                </a:solidFill>
              </a:rPr>
              <a:t>—The start offset in </a:t>
            </a:r>
            <a:r>
              <a:rPr lang="en-US" altLang="ja-JP" sz="2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ja-JP" sz="2200" dirty="0" smtClean="0">
                <a:solidFill>
                  <a:schemeClr val="tx1"/>
                </a:solidFill>
              </a:rPr>
              <a:t> of the class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2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ja-JP" sz="2200" dirty="0" smtClean="0">
                <a:solidFill>
                  <a:schemeClr val="tx1"/>
                </a:solidFill>
              </a:rPr>
              <a:t>—The length of the class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2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protectionDomain</a:t>
            </a:r>
            <a:r>
              <a:rPr lang="en-US" altLang="ja-JP" sz="2200" dirty="0" smtClean="0">
                <a:solidFill>
                  <a:schemeClr val="tx1"/>
                </a:solidFill>
              </a:rPr>
              <a:t>—The </a:t>
            </a:r>
            <a:r>
              <a:rPr lang="en-US" altLang="ja-JP" sz="2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ProtectionDomain</a:t>
            </a:r>
            <a:r>
              <a:rPr lang="en-US" altLang="ja-JP" sz="2200" dirty="0" smtClean="0">
                <a:solidFill>
                  <a:schemeClr val="tx1"/>
                </a:solidFill>
              </a:rPr>
              <a:t> of the class</a:t>
            </a: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263756" y="1150676"/>
            <a:ext cx="8570194" cy="12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ja-JP" sz="3000" kern="0" dirty="0" smtClean="0">
                <a:cs typeface="Arial" pitchFamily="34" charset="0"/>
              </a:rPr>
              <a:t>The </a:t>
            </a:r>
            <a:r>
              <a:rPr kumimoji="1" lang="en-US" altLang="ja-JP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defineClass()</a:t>
            </a:r>
            <a:r>
              <a:rPr kumimoji="1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method of </a:t>
            </a:r>
            <a:r>
              <a:rPr kumimoji="1" lang="en-US" altLang="ja-JP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ClassLoader</a:t>
            </a:r>
            <a:r>
              <a:rPr kumimoji="1" lang="en-US" altLang="ja-JP" sz="3000" kern="0" dirty="0">
                <a:latin typeface="+mn-lt"/>
                <a:ea typeface="+mn-ea"/>
                <a:cs typeface="Arial" pitchFamily="34" charset="0"/>
              </a:rPr>
              <a:t> </a:t>
            </a:r>
            <a:r>
              <a:rPr kumimoji="1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class can create a privileged class.</a:t>
            </a:r>
          </a:p>
        </p:txBody>
      </p:sp>
    </p:spTree>
    <p:extLst>
      <p:ext uri="{BB962C8B-B14F-4D97-AF65-F5344CB8AC3E}">
        <p14:creationId xmlns:p14="http://schemas.microsoft.com/office/powerpoint/2010/main" val="167556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/>
          <p:cNvSpPr/>
          <p:nvPr/>
        </p:nvSpPr>
        <p:spPr>
          <a:xfrm>
            <a:off x="794335" y="2325342"/>
            <a:ext cx="6585526" cy="384685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597908" y="1440765"/>
            <a:ext cx="4350314" cy="4987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/>
              <a:t>Malicious Web Site</a:t>
            </a:r>
            <a:endParaRPr kumimoji="1" lang="ja-JP" altLang="en-US" sz="1800" dirty="0"/>
          </a:p>
        </p:txBody>
      </p:sp>
      <p:sp>
        <p:nvSpPr>
          <p:cNvPr id="24" name="角丸四角形 23"/>
          <p:cNvSpPr/>
          <p:nvPr/>
        </p:nvSpPr>
        <p:spPr>
          <a:xfrm>
            <a:off x="2272151" y="2923787"/>
            <a:ext cx="2861824" cy="18958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909463" y="3093023"/>
            <a:ext cx="1782618" cy="3509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chemeClr val="tx1"/>
                </a:solidFill>
              </a:rPr>
              <a:t>Exploit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914081" y="3696765"/>
            <a:ext cx="1782618" cy="3874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chemeClr val="tx1"/>
                </a:solidFill>
              </a:rPr>
              <a:t>Help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線矢印コネクタ 40"/>
          <p:cNvCxnSpPr>
            <a:stCxn id="23" idx="4"/>
          </p:cNvCxnSpPr>
          <p:nvPr/>
        </p:nvCxnSpPr>
        <p:spPr>
          <a:xfrm flipH="1">
            <a:off x="3768436" y="1939527"/>
            <a:ext cx="4629" cy="397162"/>
          </a:xfrm>
          <a:prstGeom prst="straightConnector1">
            <a:avLst/>
          </a:prstGeom>
          <a:ln w="25400">
            <a:headEnd w="sm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3804001" y="1958276"/>
            <a:ext cx="150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Download</a:t>
            </a:r>
            <a:endParaRPr kumimoji="1" lang="ja-JP" altLang="en-US" sz="1600" dirty="0"/>
          </a:p>
        </p:txBody>
      </p:sp>
      <p:sp>
        <p:nvSpPr>
          <p:cNvPr id="55" name="角丸四角形 54"/>
          <p:cNvSpPr/>
          <p:nvPr/>
        </p:nvSpPr>
        <p:spPr>
          <a:xfrm>
            <a:off x="2927652" y="4261698"/>
            <a:ext cx="1782618" cy="387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err="1" smtClean="0">
                <a:solidFill>
                  <a:schemeClr val="tx1"/>
                </a:solidFill>
              </a:rPr>
              <a:t>ClassLoader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/>
          <p:cNvCxnSpPr>
            <a:stCxn id="25" idx="2"/>
            <a:endCxn id="27" idx="0"/>
          </p:cNvCxnSpPr>
          <p:nvPr/>
        </p:nvCxnSpPr>
        <p:spPr>
          <a:xfrm>
            <a:off x="3800772" y="3444004"/>
            <a:ext cx="4618" cy="252761"/>
          </a:xfrm>
          <a:prstGeom prst="straightConnector1">
            <a:avLst/>
          </a:prstGeom>
          <a:ln w="25400">
            <a:headEnd w="sm" len="sm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27" idx="2"/>
            <a:endCxn id="55" idx="0"/>
          </p:cNvCxnSpPr>
          <p:nvPr/>
        </p:nvCxnSpPr>
        <p:spPr>
          <a:xfrm>
            <a:off x="3805390" y="4084180"/>
            <a:ext cx="13571" cy="177518"/>
          </a:xfrm>
          <a:prstGeom prst="straightConnector1">
            <a:avLst/>
          </a:prstGeom>
          <a:ln w="25400">
            <a:prstDash val="solid"/>
            <a:headEnd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角丸四角形 98"/>
          <p:cNvSpPr/>
          <p:nvPr/>
        </p:nvSpPr>
        <p:spPr>
          <a:xfrm>
            <a:off x="1962150" y="2729535"/>
            <a:ext cx="1600200" cy="278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Sandbox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49757" y="2293023"/>
            <a:ext cx="858922" cy="2782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err="1" smtClean="0">
                <a:solidFill>
                  <a:schemeClr val="tx1"/>
                </a:solidFill>
              </a:rPr>
              <a:t>JVM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>
            <a:stCxn id="55" idx="2"/>
            <a:endCxn id="32" idx="0"/>
          </p:cNvCxnSpPr>
          <p:nvPr/>
        </p:nvCxnSpPr>
        <p:spPr>
          <a:xfrm flipH="1">
            <a:off x="3809436" y="4649113"/>
            <a:ext cx="9525" cy="450785"/>
          </a:xfrm>
          <a:prstGeom prst="straightConnector1">
            <a:avLst/>
          </a:prstGeom>
          <a:ln w="25400">
            <a:prstDash val="solid"/>
            <a:headEnd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2918127" y="5099898"/>
            <a:ext cx="1782618" cy="387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Attacking class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5210174" y="4352924"/>
            <a:ext cx="3181351" cy="1171576"/>
          </a:xfrm>
          <a:prstGeom prst="wedgeRoundRectCallout">
            <a:avLst>
              <a:gd name="adj1" fmla="val -63637"/>
              <a:gd name="adj2" fmla="val 282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Help</a:t>
            </a:r>
            <a:r>
              <a:rPr lang="en-US" altLang="ja-JP" sz="1600" dirty="0" smtClean="0">
                <a:solidFill>
                  <a:schemeClr val="tx1"/>
                </a:solidFill>
              </a:rPr>
              <a:t> class creates a class without restriction (outside of the sandbox). That class disables security manager.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25765" y="4846991"/>
            <a:ext cx="1399283" cy="21544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C00000"/>
                </a:solidFill>
              </a:rPr>
              <a:t>defineClass()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262914" y="235321"/>
            <a:ext cx="8628183" cy="713232"/>
          </a:xfrm>
        </p:spPr>
        <p:txBody>
          <a:bodyPr lIns="91440" tIns="45720" rIns="91440" bIns="45720">
            <a:noAutofit/>
          </a:bodyPr>
          <a:lstStyle/>
          <a:p>
            <a:r>
              <a:rPr kumimoji="1" lang="en-US" altLang="ja-JP" dirty="0" smtClean="0"/>
              <a:t>Exploit Classes in CVE-2012-0507</a:t>
            </a:r>
            <a:endParaRPr kumimoji="1" lang="ja-JP" altLang="en-US" dirty="0"/>
          </a:p>
        </p:txBody>
      </p:sp>
      <p:pic>
        <p:nvPicPr>
          <p:cNvPr id="41986" name="Picture 2" descr="Awesome Demon by qubodup - Awesome style devil/demon/satan smile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5058229"/>
            <a:ext cx="679449" cy="636134"/>
          </a:xfrm>
          <a:prstGeom prst="rect">
            <a:avLst/>
          </a:prstGeom>
          <a:noFill/>
        </p:spPr>
      </p:pic>
      <p:pic>
        <p:nvPicPr>
          <p:cNvPr id="30" name="Picture 2" descr="Green Tortoise (cartoon) by arking - Green Tort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49" y="878587"/>
            <a:ext cx="952499" cy="704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0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683953" cy="713232"/>
          </a:xfrm>
        </p:spPr>
        <p:txBody>
          <a:bodyPr lIns="91440" tIns="45720" rIns="91440" bIns="45720"/>
          <a:lstStyle/>
          <a:p>
            <a:r>
              <a:rPr kumimoji="1" lang="en-US" sz="3400" dirty="0" smtClean="0"/>
              <a:t>Exploit Code: Creating a Privileged Class</a:t>
            </a:r>
            <a:endParaRPr kumimoji="1"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6207"/>
            <a:ext cx="8915400" cy="5486400"/>
          </a:xfrm>
        </p:spPr>
        <p:txBody>
          <a:bodyPr lIns="0" tIns="0" rIns="0" bIns="0"/>
          <a:lstStyle/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Constructs a class with full privileges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doWork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Help h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throws Exception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byte[] </a:t>
            </a:r>
            <a:r>
              <a:rPr lang="en-US" sz="1800" b="1" dirty="0" smtClean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bytes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= Exploit.hex2Byte(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DisableSecurityManagerByteArray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Class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clazz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h.defineClass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 null, bytes, 0,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bytes.length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800" b="1" dirty="0" err="1" smtClean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Only the </a:t>
            </a:r>
            <a:r>
              <a:rPr lang="en-US" sz="18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defineClass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call need be done here</a:t>
            </a:r>
          </a:p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because it is protected in </a:t>
            </a:r>
            <a:r>
              <a:rPr lang="en-US" sz="18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ClassLoader</a:t>
            </a:r>
            <a:endParaRPr lang="en-US" sz="1800" b="1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clazz.newInstance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80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757526" cy="714375"/>
          </a:xfrm>
        </p:spPr>
        <p:txBody>
          <a:bodyPr lIns="91440" tIns="45720" rIns="91440" bIns="45720"/>
          <a:lstStyle/>
          <a:p>
            <a:r>
              <a:rPr lang="en-US" sz="3400" dirty="0" smtClean="0"/>
              <a:t>Exploit Code:</a:t>
            </a:r>
            <a:r>
              <a:rPr lang="en-US" sz="3800" dirty="0"/>
              <a:t> </a:t>
            </a:r>
            <a:r>
              <a:rPr lang="en-US" sz="2800" dirty="0" err="1" smtClean="0">
                <a:latin typeface="Courier New"/>
                <a:cs typeface="Courier New"/>
              </a:rPr>
              <a:t>createProtectionDomain</a:t>
            </a:r>
            <a:r>
              <a:rPr lang="en-US" sz="2800" dirty="0" smtClean="0">
                <a:latin typeface="Courier New"/>
                <a:cs typeface="Courier New"/>
              </a:rPr>
              <a:t>()</a:t>
            </a:r>
            <a:endParaRPr lang="en-US" sz="2800" dirty="0">
              <a:latin typeface="Courier New"/>
              <a:cs typeface="Courier Ne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60718"/>
            <a:ext cx="8915400" cy="5486400"/>
          </a:xfrm>
        </p:spPr>
        <p:txBody>
          <a:bodyPr/>
          <a:lstStyle/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Constructs a class with full privileges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doWork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Help 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 throws Exception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byte[] </a:t>
            </a:r>
            <a:r>
              <a:rPr lang="en-US" sz="1800" b="1" dirty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bytes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Exploit.hex2Byte(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DisableSecurityManagerByteArray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Class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h.defineClass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null, bytes, 0,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bytes.length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Only the defineClass call need be done here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because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 is protected in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ClassLoader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clazz.newInstance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 Returns a ProtectionDomain with all privileges enabled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ProtectionDomain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throws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MalformedURLException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Permissions perm = new Permissions(); 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perm.add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AllPermission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()); 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new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CodeSource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(new URL("file:///"),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               new Certificate[0]),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perm); 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Straight Arrow Connector 8"/>
          <p:cNvCxnSpPr/>
          <p:nvPr/>
        </p:nvCxnSpPr>
        <p:spPr bwMode="auto">
          <a:xfrm rot="5400000">
            <a:off x="6324600" y="3040120"/>
            <a:ext cx="1143000" cy="38100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4526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73" y="974587"/>
            <a:ext cx="8915400" cy="5486400"/>
          </a:xfrm>
        </p:spPr>
        <p:txBody>
          <a:bodyPr/>
          <a:lstStyle/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Constructs a class with full privileges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doWork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Help 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 throws Exception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byte[] </a:t>
            </a:r>
            <a:r>
              <a:rPr lang="en-US" sz="1800" b="1" dirty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bytes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Exploit.hex2Byte(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DisableSecurityManagerByteArray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Class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h.defineClass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null, bytes, 0,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bytes.length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Only the defineClass call need be done here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because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 is protected in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ClassLoader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clazz.newInstance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Returns a ProtectionDomain with all privileges enabled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ProtectionDomain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throws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MalformedURLException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Permissions perm = new Permissions(); 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perm.add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AllPermission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()); 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new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CodeSource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(new URL("file:///"),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new Certificate[0]),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perm);  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3400" y="5969876"/>
            <a:ext cx="6553200" cy="430924"/>
          </a:xfrm>
          <a:prstGeom prst="wedgeRectCallout">
            <a:avLst>
              <a:gd name="adj1" fmla="val -13384"/>
              <a:gd name="adj2" fmla="val -18910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Access permissions to system resources. </a:t>
            </a:r>
            <a:r>
              <a:rPr lang="en-US" altLang="ja-JP" sz="15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AllPermission</a:t>
            </a:r>
            <a:r>
              <a:rPr lang="en-US" altLang="ja-JP" sz="15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ja-JP" sz="1500" dirty="0">
                <a:solidFill>
                  <a:schemeClr val="tx1"/>
                </a:solidFill>
              </a:rPr>
              <a:t> means granting all permissions (read, write, execute).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6" y="245692"/>
            <a:ext cx="8717998" cy="714375"/>
          </a:xfrm>
        </p:spPr>
        <p:txBody>
          <a:bodyPr lIns="91440" tIns="45720" rIns="91440" bIns="45720"/>
          <a:lstStyle/>
          <a:p>
            <a:r>
              <a:rPr lang="en-US" sz="3400" dirty="0" smtClean="0"/>
              <a:t>Exploit Code</a:t>
            </a:r>
            <a:r>
              <a:rPr lang="en-US" sz="3400" dirty="0"/>
              <a:t>: </a:t>
            </a:r>
            <a:r>
              <a:rPr lang="en-US" sz="2800" dirty="0" err="1" smtClean="0">
                <a:latin typeface="Courier New"/>
                <a:cs typeface="Courier New"/>
              </a:rPr>
              <a:t>createProtectionDomain</a:t>
            </a:r>
            <a:r>
              <a:rPr lang="en-US" sz="2800" dirty="0" smtClean="0">
                <a:latin typeface="Courier New"/>
                <a:cs typeface="Courier New"/>
              </a:rPr>
              <a:t>()</a:t>
            </a:r>
            <a:endParaRPr lang="en-US" sz="28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6324600" y="3040120"/>
            <a:ext cx="1143000" cy="38100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テキスト ボックス 22"/>
          <p:cNvSpPr txBox="1"/>
          <p:nvPr/>
        </p:nvSpPr>
        <p:spPr>
          <a:xfrm>
            <a:off x="5867400" y="4398938"/>
            <a:ext cx="3110948" cy="5847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Code location.</a:t>
            </a:r>
          </a:p>
          <a:p>
            <a:pPr algn="ctr"/>
            <a:r>
              <a:rPr lang="en-US" altLang="ja-JP" sz="16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"/>
              </a:rPr>
              <a:t>file:///</a:t>
            </a:r>
            <a:r>
              <a:rPr lang="en-US" altLang="ja-JP" sz="16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altLang="ja-JP" sz="1600" dirty="0" smtClean="0"/>
              <a:t>means all local files.</a:t>
            </a:r>
          </a:p>
        </p:txBody>
      </p:sp>
    </p:spTree>
    <p:extLst>
      <p:ext uri="{BB962C8B-B14F-4D97-AF65-F5344CB8AC3E}">
        <p14:creationId xmlns:p14="http://schemas.microsoft.com/office/powerpoint/2010/main" val="811072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60" y="1143000"/>
            <a:ext cx="8458200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Intro: Java Applet Security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Patch to 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66236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789057" cy="713232"/>
          </a:xfrm>
        </p:spPr>
        <p:txBody>
          <a:bodyPr lIns="91440" tIns="45720" rIns="91440" bIns="45720"/>
          <a:lstStyle/>
          <a:p>
            <a:r>
              <a:rPr lang="en-US" sz="3400" dirty="0"/>
              <a:t>Exploit Code: Fully Privileged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76" y="973508"/>
            <a:ext cx="8915400" cy="5486400"/>
          </a:xfrm>
        </p:spPr>
        <p:txBody>
          <a:bodyPr/>
          <a:lstStyle/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Constructs a class with full privileges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doWork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Help 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 throws Exception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byte[] bytes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Exploit.hex2Byte(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DisableSecurityManagerByteArray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Class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h.defineClass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null, bytes, 0,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bytes.length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Only the defineClass call need be done here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because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 is protected in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ClassLoader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clazz.newInstance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static String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DisableSecurityManagerByteArray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=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CAFEBABE00000032002 . . . 000020017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Class C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public C()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System.setSecurityManager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(null);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Straight Arrow Connector 8"/>
          <p:cNvCxnSpPr/>
          <p:nvPr/>
        </p:nvCxnSpPr>
        <p:spPr bwMode="auto">
          <a:xfrm rot="16200000" flipH="1">
            <a:off x="4953000" y="2335613"/>
            <a:ext cx="1905000" cy="144780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8"/>
          <p:cNvCxnSpPr/>
          <p:nvPr/>
        </p:nvCxnSpPr>
        <p:spPr bwMode="auto">
          <a:xfrm rot="5400000">
            <a:off x="3200400" y="4648200"/>
            <a:ext cx="685800" cy="68580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648200" y="4569240"/>
            <a:ext cx="4191000" cy="762000"/>
          </a:xfrm>
          <a:prstGeom prst="wedgeRectCallout">
            <a:avLst>
              <a:gd name="adj1" fmla="val -22531"/>
              <a:gd name="adj2" fmla="val -4463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In fact, this class has no name, but that’s not important to the JVM.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811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sz="3400" dirty="0" smtClean="0"/>
              <a:t>Exploit Code: </a:t>
            </a:r>
            <a:r>
              <a:rPr lang="en-US" sz="3400" dirty="0" smtClean="0">
                <a:latin typeface="Courier New"/>
                <a:cs typeface="Courier New"/>
              </a:rPr>
              <a:t>hex2Byte()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977330"/>
            <a:ext cx="8915400" cy="5486400"/>
          </a:xfrm>
        </p:spPr>
        <p:txBody>
          <a:bodyPr/>
          <a:lstStyle/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Constructs a class with full privileges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doWork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666666"/>
                </a:solidFill>
                <a:latin typeface="Courier New" pitchFamily="49" charset="0"/>
                <a:cs typeface="Courier New" pitchFamily="49" charset="0"/>
              </a:rPr>
              <a:t>Help 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 throws Exception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byte[]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Exploit.hex2Byte(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DisableSecurityManagerByteArray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Class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h.defineClass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null, bytes, 0,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bytes.length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Only the defineClass call need be done here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because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 is protected in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ClassLoader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clazz.newInstance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Return byte array from a string of hex values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byte[] hex2Byte(String s)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byte[] result = new byte[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 / 2];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result.length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result[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] = (byte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Integer.parseInt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s.substring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(2 *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2 *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+ 2), 16);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 result;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1602983" y="2548296"/>
            <a:ext cx="1650125" cy="71995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79099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6" y="231226"/>
            <a:ext cx="8781100" cy="713232"/>
          </a:xfrm>
        </p:spPr>
        <p:txBody>
          <a:bodyPr lIns="91440" tIns="45720" rIns="91440" bIns="45720"/>
          <a:lstStyle/>
          <a:p>
            <a:r>
              <a:rPr lang="en-US" sz="3000" dirty="0"/>
              <a:t>Exploit Code: Creating a Privileged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290"/>
            <a:ext cx="8915400" cy="5486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Constructs a class with full privileges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static void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doWork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(Help h) throws Exception {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byte[]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Exploit.hex2Byte(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DisableSecurityManagerByteArray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clazz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h.defineClass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null, bytes, 0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bytes.length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Only the defineClass call need be done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here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// because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 is protected in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ClassLoader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clazz.newInstance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8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This argument lets us use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defineClass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  <a:r>
              <a:rPr lang="en-US" b="1" dirty="0" smtClean="0">
                <a:solidFill>
                  <a:srgbClr val="000000"/>
                </a:solidFill>
                <a:cs typeface="Courier New"/>
              </a:rPr>
              <a:t>.</a:t>
            </a:r>
          </a:p>
          <a:p>
            <a:endParaRPr lang="en-US" b="1" dirty="0" smtClean="0">
              <a:solidFill>
                <a:srgbClr val="000000"/>
              </a:solidFill>
              <a:cs typeface="Courier New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But how?</a:t>
            </a:r>
          </a:p>
        </p:txBody>
      </p:sp>
      <p:cxnSp>
        <p:nvCxnSpPr>
          <p:cNvPr id="4" name="Straight Arrow Connector 8"/>
          <p:cNvCxnSpPr/>
          <p:nvPr/>
        </p:nvCxnSpPr>
        <p:spPr bwMode="auto">
          <a:xfrm rot="5400000">
            <a:off x="2064124" y="2590820"/>
            <a:ext cx="3048000" cy="99060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4435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203" y="972182"/>
            <a:ext cx="8292934" cy="2319520"/>
          </a:xfrm>
        </p:spPr>
        <p:txBody>
          <a:bodyPr/>
          <a:lstStyle/>
          <a:p>
            <a:r>
              <a:rPr kumimoji="1" lang="en-US" altLang="ja-JP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kumimoji="1" lang="en-US" altLang="ja-JP" dirty="0"/>
              <a:t> is </a:t>
            </a:r>
            <a:r>
              <a:rPr kumimoji="1" lang="en-US" altLang="ja-JP" i="1" dirty="0" smtClean="0"/>
              <a:t>abstract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ja-JP" kern="1200" dirty="0">
                <a:ea typeface="ＭＳ Ｐゴシック" pitchFamily="36" charset="-128"/>
                <a:cs typeface="+mn-cs"/>
              </a:rPr>
              <a:t>Can’t “new” a </a:t>
            </a:r>
            <a:r>
              <a:rPr lang="en-US" altLang="ja-JP" kern="1200" dirty="0" err="1">
                <a:latin typeface="Courier New" panose="02070309020205020404" pitchFamily="49" charset="0"/>
                <a:ea typeface="ＭＳ Ｐゴシック" pitchFamily="36" charset="-128"/>
                <a:cs typeface="Courier New" panose="02070309020205020404" pitchFamily="49" charset="0"/>
              </a:rPr>
              <a:t>ClassLoader</a:t>
            </a:r>
            <a:r>
              <a:rPr lang="en-US" altLang="ja-JP" kern="1200" dirty="0">
                <a:ea typeface="ＭＳ Ｐゴシック" pitchFamily="36" charset="-128"/>
                <a:cs typeface="+mn-cs"/>
              </a:rPr>
              <a:t> object</a:t>
            </a:r>
          </a:p>
          <a:p>
            <a:pPr>
              <a:spcBef>
                <a:spcPts val="2400"/>
              </a:spcBef>
            </a:pPr>
            <a:r>
              <a:rPr lang="en-US" altLang="ja-JP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defineClass</a:t>
            </a:r>
            <a:r>
              <a:rPr lang="en-US" altLang="ja-JP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ja-JP" kern="1200" dirty="0" smtClean="0">
                <a:latin typeface="Courier New" panose="02070309020205020404" pitchFamily="49" charset="0"/>
                <a:ea typeface="ＭＳ Ｐゴシック" pitchFamily="36" charset="-128"/>
                <a:cs typeface="Courier New" panose="02070309020205020404" pitchFamily="49" charset="0"/>
              </a:rPr>
              <a:t> </a:t>
            </a:r>
            <a:r>
              <a:rPr lang="en-US" altLang="ja-JP" dirty="0" smtClean="0"/>
              <a:t>is a </a:t>
            </a:r>
            <a:r>
              <a:rPr lang="en-US" altLang="ja-JP" i="1" dirty="0" smtClean="0"/>
              <a:t>protected</a:t>
            </a:r>
            <a:r>
              <a:rPr lang="en-US" altLang="ja-JP" dirty="0" smtClean="0"/>
              <a:t> method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ja-JP" kern="1200" dirty="0">
                <a:ea typeface="ＭＳ Ｐゴシック" pitchFamily="36" charset="-128"/>
                <a:cs typeface="+mn-cs"/>
              </a:rPr>
              <a:t>Can’t invoke it from outside the class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62915" y="228741"/>
            <a:ext cx="8294400" cy="713232"/>
          </a:xfrm>
        </p:spPr>
        <p:txBody>
          <a:bodyPr lIns="91440" tIns="45720" rIns="91440" bIns="45720">
            <a:noAutofit/>
          </a:bodyPr>
          <a:lstStyle/>
          <a:p>
            <a:r>
              <a:rPr lang="en-US" altLang="ja-JP" dirty="0" smtClean="0"/>
              <a:t>Want to Use </a:t>
            </a:r>
            <a:r>
              <a:rPr lang="en-US" altLang="ja-JP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defineClass()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 bwMode="auto">
          <a:xfrm>
            <a:off x="2686050" y="3547555"/>
            <a:ext cx="2933700" cy="100012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dirty="0"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85900" y="5100130"/>
            <a:ext cx="522450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  <a:ea typeface="+mn-ea"/>
              </a:rPr>
              <a:t>Need a subclass of </a:t>
            </a:r>
            <a:r>
              <a:rPr kumimoji="1" lang="en-US" altLang="ja-JP" sz="2400" b="1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ClassLoader</a:t>
            </a:r>
            <a:r>
              <a:rPr kumimoji="1" lang="en-US" altLang="ja-JP" sz="2400" dirty="0" smtClean="0">
                <a:latin typeface="+mn-lt"/>
                <a:ea typeface="+mn-ea"/>
              </a:rPr>
              <a:t>…</a:t>
            </a:r>
            <a:endParaRPr kumimoji="1" lang="ja-JP" altLang="en-US" sz="2400" dirty="0" smtClean="0">
              <a:latin typeface="+mn-lt"/>
              <a:ea typeface="+mn-ea"/>
            </a:endParaRPr>
          </a:p>
        </p:txBody>
      </p:sp>
      <p:pic>
        <p:nvPicPr>
          <p:cNvPr id="7" name="Picture 2" descr="Turtle by feraliminal - Unexcited cartoon turt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095" y="4816984"/>
            <a:ext cx="842682" cy="1356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70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293" y="978300"/>
            <a:ext cx="8292934" cy="63605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Constructing a </a:t>
            </a:r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dirty="0" smtClean="0"/>
              <a:t>?</a:t>
            </a:r>
            <a:endParaRPr kumimoji="1" lang="en-US" altLang="ja-JP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65488" y="1528121"/>
            <a:ext cx="6568787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 lIns="91440" tIns="45720" rIns="91440" bIns="45720">
            <a:noAutofit/>
          </a:bodyPr>
          <a:lstStyle/>
          <a:p>
            <a:r>
              <a:rPr lang="en-US" altLang="ja-JP" dirty="0" smtClean="0"/>
              <a:t>Designing Malicious Applets</a:t>
            </a:r>
            <a:r>
              <a:rPr lang="en-US" altLang="ja-JP" sz="2000" b="0" dirty="0" smtClean="0"/>
              <a:t>—</a:t>
            </a:r>
            <a:r>
              <a:rPr lang="en-US" sz="2000" b="0" dirty="0" smtClean="0"/>
              <a:t>1</a:t>
            </a:r>
            <a:endParaRPr kumimoji="1" lang="ja-JP" altLang="en-US" sz="2000" b="0" dirty="0"/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454305" y="2831044"/>
            <a:ext cx="8292934" cy="98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altLang="ja-JP" sz="2400" kern="0" noProof="0" dirty="0" smtClean="0">
                <a:cs typeface="Arial" pitchFamily="34" charset="0"/>
              </a:rPr>
              <a:t>Obtaining the </a:t>
            </a:r>
            <a:r>
              <a:rPr lang="en-US" altLang="ja-JP" sz="2400" b="1" kern="0" noProof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400" kern="0" noProof="0" dirty="0" smtClean="0">
                <a:cs typeface="Arial" pitchFamily="34" charset="0"/>
              </a:rPr>
              <a:t> instance?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5488" y="3348890"/>
            <a:ext cx="6568787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getClassLoader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ja-JP" alt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6059054" y="1388607"/>
            <a:ext cx="2085976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+mn-lt"/>
                <a:ea typeface="+mn-ea"/>
              </a:rPr>
              <a:t>Prohibited</a:t>
            </a:r>
            <a:endParaRPr kumimoji="1" lang="ja-JP" altLang="en-US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6704539" y="3214421"/>
            <a:ext cx="1685925" cy="533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dirty="0" smtClean="0">
                <a:solidFill>
                  <a:srgbClr val="008000"/>
                </a:solidFill>
                <a:latin typeface="+mn-lt"/>
                <a:ea typeface="+mn-ea"/>
              </a:rPr>
              <a:t>Allowed</a:t>
            </a:r>
            <a:endParaRPr kumimoji="1" lang="ja-JP" altLang="en-US" b="1" dirty="0">
              <a:solidFill>
                <a:srgbClr val="008000"/>
              </a:solidFill>
              <a:latin typeface="+mn-lt"/>
              <a:ea typeface="+mn-ea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1333500" y="3914776"/>
            <a:ext cx="7486650" cy="1419224"/>
          </a:xfrm>
          <a:prstGeom prst="wedgeRoundRectCallout">
            <a:avLst>
              <a:gd name="adj1" fmla="val -52775"/>
              <a:gd name="adj2" fmla="val -519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But…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you cannot invoke </a:t>
            </a:r>
            <a:r>
              <a:rPr lang="en-US" altLang="ja-JP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defineClass</a:t>
            </a:r>
            <a:r>
              <a:rPr lang="en-US" altLang="ja-JP" sz="2400" dirty="0" smtClean="0">
                <a:solidFill>
                  <a:prstClr val="black"/>
                </a:solidFill>
              </a:rPr>
              <a:t> method from outside </a:t>
            </a:r>
            <a:r>
              <a:rPr lang="en-US" altLang="ja-JP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400" dirty="0" smtClean="0">
                <a:solidFill>
                  <a:prstClr val="black"/>
                </a:solidFill>
              </a:rPr>
              <a:t>, because </a:t>
            </a:r>
            <a:r>
              <a:rPr lang="en-US" altLang="ja-JP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defineClass</a:t>
            </a:r>
            <a:r>
              <a:rPr lang="en-US" altLang="ja-JP" sz="2400" dirty="0" smtClean="0">
                <a:solidFill>
                  <a:prstClr val="black"/>
                </a:solidFill>
              </a:rPr>
              <a:t> is a 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protected</a:t>
            </a:r>
            <a:r>
              <a:rPr lang="en-US" altLang="ja-JP" sz="2400" dirty="0" smtClean="0">
                <a:solidFill>
                  <a:prstClr val="black"/>
                </a:solidFill>
              </a:rPr>
              <a:t> method.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2667000" y="5410200"/>
            <a:ext cx="5772151" cy="971550"/>
          </a:xfrm>
          <a:prstGeom prst="wedgeRoundRectCallout">
            <a:avLst>
              <a:gd name="adj1" fmla="val -52504"/>
              <a:gd name="adj2" fmla="val -447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Preparing a customized subclass of </a:t>
            </a:r>
            <a:r>
              <a:rPr lang="en-US" altLang="ja-JP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400" dirty="0" smtClean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22" name="Picture 2" descr="Turtle-Thinking by feraliminal - The turtle works up an ide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8745" y="209550"/>
            <a:ext cx="813623" cy="1039774"/>
          </a:xfrm>
          <a:prstGeom prst="rect">
            <a:avLst/>
          </a:prstGeom>
          <a:noFill/>
        </p:spPr>
      </p:pic>
      <p:sp>
        <p:nvSpPr>
          <p:cNvPr id="18" name="角丸四角形吹き出し 17"/>
          <p:cNvSpPr/>
          <p:nvPr/>
        </p:nvSpPr>
        <p:spPr>
          <a:xfrm>
            <a:off x="2971800" y="1960656"/>
            <a:ext cx="5133975" cy="942975"/>
          </a:xfrm>
          <a:prstGeom prst="wedgeRoundRectCallout">
            <a:avLst>
              <a:gd name="adj1" fmla="val -52902"/>
              <a:gd name="adj2" fmla="val -442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000" dirty="0" smtClean="0">
                <a:solidFill>
                  <a:prstClr val="black"/>
                </a:solidFill>
              </a:rPr>
              <a:t> is an abstract class.</a:t>
            </a:r>
          </a:p>
          <a:p>
            <a:r>
              <a:rPr lang="en-US" altLang="ja-JP" sz="2000" dirty="0" smtClean="0">
                <a:solidFill>
                  <a:prstClr val="black"/>
                </a:solidFill>
              </a:rPr>
              <a:t>You cannot use </a:t>
            </a:r>
            <a:r>
              <a:rPr lang="en-US" altLang="ja-JP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ja-JP" sz="2000" dirty="0" smtClean="0">
                <a:solidFill>
                  <a:prstClr val="black"/>
                </a:solidFill>
              </a:rPr>
              <a:t> operator for abstract classes.</a:t>
            </a:r>
            <a:endParaRPr lang="ja-JP" alt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9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4840" y="887944"/>
            <a:ext cx="7727670" cy="940856"/>
          </a:xfrm>
        </p:spPr>
        <p:txBody>
          <a:bodyPr>
            <a:noAutofit/>
          </a:bodyPr>
          <a:lstStyle/>
          <a:p>
            <a:pPr marL="0" indent="0"/>
            <a:r>
              <a:rPr lang="en-US" altLang="ja-JP" dirty="0" smtClean="0"/>
              <a:t>Creating an instance of a subclass of </a:t>
            </a:r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dirty="0" smtClean="0"/>
              <a:t>?</a:t>
            </a:r>
            <a:endParaRPr lang="en-US" altLang="ja-JP" sz="4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90600" y="1828800"/>
            <a:ext cx="6568787" cy="5847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Help extends 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... } </a:t>
            </a:r>
          </a:p>
          <a:p>
            <a:pPr marL="0" lvl="1"/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 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ahelp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Help();</a:t>
            </a:r>
            <a:endParaRPr lang="ja-JP" alt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962025" y="2486026"/>
            <a:ext cx="2609850" cy="477826"/>
          </a:xfrm>
          <a:prstGeom prst="wedgeRoundRectCallout">
            <a:avLst>
              <a:gd name="adj1" fmla="val -37885"/>
              <a:gd name="adj2" fmla="val -566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prstClr val="black"/>
                </a:solidFill>
              </a:rPr>
              <a:t>Runtime Exception</a:t>
            </a:r>
            <a:endParaRPr lang="ja-JP" alt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542924" y="3324226"/>
            <a:ext cx="7781925" cy="809624"/>
          </a:xfrm>
          <a:prstGeom prst="wedgeRoundRectCallout">
            <a:avLst>
              <a:gd name="adj1" fmla="val -45963"/>
              <a:gd name="adj2" fmla="val -133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How about treating </a:t>
            </a:r>
            <a:r>
              <a:rPr lang="en-US" altLang="ja-JP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400" dirty="0" smtClean="0">
                <a:solidFill>
                  <a:prstClr val="black"/>
                </a:solidFill>
              </a:rPr>
              <a:t> instance as a subclass instance?</a:t>
            </a:r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 bwMode="auto">
          <a:xfrm>
            <a:off x="454305" y="4314825"/>
            <a:ext cx="829293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/>
            </a:pPr>
            <a:r>
              <a:rPr lang="en-US" altLang="ja-JP" sz="2400" kern="0" dirty="0" smtClean="0">
                <a:cs typeface="Arial" pitchFamily="34" charset="0"/>
              </a:rPr>
              <a:t>Assigning </a:t>
            </a:r>
            <a:r>
              <a:rPr lang="en-US" altLang="ja-JP" sz="24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400" kern="0" dirty="0" smtClean="0">
                <a:cs typeface="Arial" pitchFamily="34" charset="0"/>
              </a:rPr>
              <a:t> instance to a field of a subclass of </a:t>
            </a:r>
            <a:r>
              <a:rPr lang="en-US" altLang="ja-JP" sz="24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400" kern="0" dirty="0" smtClean="0">
                <a:cs typeface="Arial" pitchFamily="34" charset="0"/>
              </a:rPr>
              <a:t>?</a:t>
            </a:r>
            <a:endParaRPr lang="en-US" altLang="ja-JP" sz="2800" kern="0" dirty="0">
              <a:cs typeface="Arial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65488" y="5213885"/>
            <a:ext cx="6568787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 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ahelp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(Help)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getClassLoader</a:t>
            </a:r>
            <a:r>
              <a:rPr lang="en-US" altLang="ja-JP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ja-JP" alt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4114800" y="5715000"/>
            <a:ext cx="3673291" cy="704850"/>
          </a:xfrm>
          <a:prstGeom prst="wedgeRoundRectCallout">
            <a:avLst>
              <a:gd name="adj1" fmla="val -63929"/>
              <a:gd name="adj2" fmla="val -2252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This assignment is prohibited at the language level.</a:t>
            </a:r>
            <a:endParaRPr lang="ja-JP" alt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29" name="Picture 2" descr="Turtle-Thinking by feraliminal - The turtle works up an ide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8745" y="209550"/>
            <a:ext cx="813623" cy="1039774"/>
          </a:xfrm>
          <a:prstGeom prst="rect">
            <a:avLst/>
          </a:prstGeom>
          <a:noFill/>
        </p:spPr>
      </p:pic>
      <p:sp>
        <p:nvSpPr>
          <p:cNvPr id="16" name="円/楕円 15"/>
          <p:cNvSpPr/>
          <p:nvPr/>
        </p:nvSpPr>
        <p:spPr bwMode="auto">
          <a:xfrm>
            <a:off x="6803080" y="1688731"/>
            <a:ext cx="1885951" cy="533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+mn-lt"/>
                <a:ea typeface="+mn-ea"/>
              </a:rPr>
              <a:t>Prohibited</a:t>
            </a:r>
            <a:endParaRPr kumimoji="1" lang="ja-JP" altLang="en-US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962025" y="5629275"/>
            <a:ext cx="2609850" cy="477826"/>
          </a:xfrm>
          <a:prstGeom prst="wedgeRoundRectCallout">
            <a:avLst>
              <a:gd name="adj1" fmla="val -37885"/>
              <a:gd name="adj2" fmla="val -566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prstClr val="black"/>
                </a:solidFill>
              </a:rPr>
              <a:t>Runtime Exception</a:t>
            </a:r>
            <a:endParaRPr lang="ja-JP" alt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 lIns="91440" tIns="45720" rIns="91440" bIns="45720">
            <a:noAutofit/>
          </a:bodyPr>
          <a:lstStyle/>
          <a:p>
            <a:r>
              <a:rPr lang="en-US" altLang="ja-JP" dirty="0" smtClean="0"/>
              <a:t>Designing Malicious Applets</a:t>
            </a:r>
            <a:r>
              <a:rPr lang="en-US" altLang="ja-JP" sz="2000" b="0" dirty="0"/>
              <a:t>—2</a:t>
            </a:r>
            <a:endParaRPr lang="ja-JP" altLang="en-US" sz="2000" b="0" dirty="0"/>
          </a:p>
        </p:txBody>
      </p:sp>
      <p:sp>
        <p:nvSpPr>
          <p:cNvPr id="28" name="角丸四角形吹き出し 27"/>
          <p:cNvSpPr/>
          <p:nvPr/>
        </p:nvSpPr>
        <p:spPr>
          <a:xfrm>
            <a:off x="4114800" y="2514600"/>
            <a:ext cx="4495799" cy="695325"/>
          </a:xfrm>
          <a:prstGeom prst="wedgeRoundRectCallout">
            <a:avLst>
              <a:gd name="adj1" fmla="val -61888"/>
              <a:gd name="adj2" fmla="val -185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Security Manager Restriction</a:t>
            </a:r>
            <a:endParaRPr lang="ja-JP" alt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 anchor="ctr" anchorCtr="0">
            <a:noAutofit/>
          </a:bodyPr>
          <a:lstStyle/>
          <a:p>
            <a:pPr lvl="0"/>
            <a:r>
              <a:rPr lang="en-US" altLang="ja-JP" dirty="0" smtClean="0"/>
              <a:t>How to Get Help</a:t>
            </a:r>
            <a:endParaRPr kumimoji="1" lang="ja-JP" altLang="en-US" dirty="0"/>
          </a:p>
        </p:txBody>
      </p:sp>
      <p:sp>
        <p:nvSpPr>
          <p:cNvPr id="3" name="コンテンツ プレースホルダ 24"/>
          <p:cNvSpPr>
            <a:spLocks noGrp="1"/>
          </p:cNvSpPr>
          <p:nvPr>
            <p:ph idx="1"/>
          </p:nvPr>
        </p:nvSpPr>
        <p:spPr>
          <a:xfrm>
            <a:off x="264855" y="1143101"/>
            <a:ext cx="8292934" cy="481047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ja-JP" dirty="0" smtClean="0"/>
              <a:t>Getting a </a:t>
            </a:r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dirty="0" smtClean="0"/>
              <a:t> is easy:</a:t>
            </a:r>
          </a:p>
          <a:p>
            <a:pPr marL="0" indent="0"/>
            <a:endParaRPr lang="en-US" altLang="ja-JP" sz="2000" b="1" dirty="0" smtClean="0">
              <a:latin typeface="Courier New"/>
              <a:cs typeface="Courier New"/>
            </a:endParaRPr>
          </a:p>
          <a:p>
            <a:pPr marL="0" indent="0"/>
            <a:r>
              <a:rPr lang="en-US" altLang="ja-JP" sz="2000" b="1" dirty="0">
                <a:latin typeface="Courier New"/>
                <a:cs typeface="Courier New"/>
              </a:rPr>
              <a:t>	</a:t>
            </a:r>
            <a:r>
              <a:rPr lang="en-US" altLang="ja-JP" sz="2000" b="1" dirty="0" err="1" smtClean="0">
                <a:latin typeface="Courier New"/>
                <a:cs typeface="Courier New"/>
              </a:rPr>
              <a:t>ClassLoader</a:t>
            </a:r>
            <a:r>
              <a:rPr lang="en-US" altLang="ja-JP" sz="2000" b="1" dirty="0" smtClean="0">
                <a:latin typeface="Courier New"/>
                <a:cs typeface="Courier New"/>
              </a:rPr>
              <a:t> </a:t>
            </a:r>
            <a:r>
              <a:rPr lang="en-US" altLang="ja-JP" sz="2000" b="1" dirty="0">
                <a:latin typeface="Courier New"/>
                <a:cs typeface="Courier New"/>
              </a:rPr>
              <a:t>cl = </a:t>
            </a:r>
            <a:r>
              <a:rPr lang="en-US" altLang="ja-JP" sz="2000" b="1" dirty="0" err="1">
                <a:latin typeface="Courier New"/>
                <a:cs typeface="Courier New"/>
              </a:rPr>
              <a:t>getClass</a:t>
            </a:r>
            <a:r>
              <a:rPr lang="en-US" altLang="ja-JP" sz="2000" b="1" dirty="0">
                <a:latin typeface="Courier New"/>
                <a:cs typeface="Courier New"/>
              </a:rPr>
              <a:t>().</a:t>
            </a:r>
            <a:r>
              <a:rPr lang="en-US" altLang="ja-JP" sz="2000" b="1" dirty="0" err="1">
                <a:latin typeface="Courier New"/>
                <a:cs typeface="Courier New"/>
              </a:rPr>
              <a:t>getClassLoader</a:t>
            </a:r>
            <a:r>
              <a:rPr lang="en-US" altLang="ja-JP" sz="2000" b="1" dirty="0">
                <a:latin typeface="Courier New"/>
                <a:cs typeface="Courier New"/>
              </a:rPr>
              <a:t>(); </a:t>
            </a:r>
            <a:endParaRPr lang="en-US" altLang="ja-JP" sz="2000" b="1" dirty="0" smtClean="0">
              <a:latin typeface="Courier New"/>
              <a:cs typeface="Courier New"/>
            </a:endParaRPr>
          </a:p>
          <a:p>
            <a:pPr marL="0" indent="0"/>
            <a:endParaRPr lang="en-US" altLang="ja-JP" dirty="0"/>
          </a:p>
          <a:p>
            <a:pPr marL="0" indent="0"/>
            <a:r>
              <a:rPr lang="en-US" altLang="ja-JP" dirty="0" smtClean="0"/>
              <a:t>A </a:t>
            </a:r>
            <a:r>
              <a:rPr lang="en-US" altLang="ja-JP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altLang="ja-JP" dirty="0" smtClean="0"/>
              <a:t> class is a </a:t>
            </a:r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dirty="0" smtClean="0"/>
              <a:t> that we have </a:t>
            </a:r>
            <a:r>
              <a:rPr lang="en-US" altLang="ja-JP" dirty="0" err="1" smtClean="0"/>
              <a:t>subclassed</a:t>
            </a:r>
            <a:r>
              <a:rPr lang="en-US" altLang="ja-JP" dirty="0" smtClean="0"/>
              <a:t> so we can invoke </a:t>
            </a:r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ClassLoader.defineClass</a:t>
            </a:r>
            <a:r>
              <a:rPr lang="en-US" altLang="ja-JP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ja-JP" dirty="0" smtClean="0"/>
              <a:t>.</a:t>
            </a:r>
          </a:p>
          <a:p>
            <a:pPr marL="0" indent="0"/>
            <a:endParaRPr lang="en-US" altLang="ja-JP" dirty="0" smtClean="0"/>
          </a:p>
          <a:p>
            <a:pPr marL="0" indent="0"/>
            <a:r>
              <a:rPr lang="en-US" altLang="ja-JP" dirty="0" smtClean="0"/>
              <a:t>So, if we have a </a:t>
            </a:r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dirty="0" smtClean="0"/>
              <a:t> object, how can we trick the JVM into thinking we have a </a:t>
            </a:r>
            <a:r>
              <a:rPr lang="en-US" altLang="ja-JP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altLang="ja-JP" dirty="0" smtClean="0"/>
              <a:t> object?</a:t>
            </a:r>
          </a:p>
          <a:p>
            <a:pPr marL="457200" indent="-457200">
              <a:buFont typeface="Arial"/>
              <a:buChar char="•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6459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 lIns="91440" tIns="45720" rIns="91440" bIns="45720" anchor="ctr" anchorCtr="0">
            <a:noAutofit/>
          </a:bodyPr>
          <a:lstStyle/>
          <a:p>
            <a:pPr lvl="0"/>
            <a:r>
              <a:rPr lang="en-US" altLang="ja-JP" dirty="0" smtClean="0"/>
              <a:t>Heap Pollution</a:t>
            </a:r>
            <a:endParaRPr kumimoji="1" lang="ja-JP" altLang="en-US" dirty="0"/>
          </a:p>
        </p:txBody>
      </p:sp>
      <p:sp>
        <p:nvSpPr>
          <p:cNvPr id="3" name="コンテンツ プレースホルダ 24"/>
          <p:cNvSpPr>
            <a:spLocks noGrp="1"/>
          </p:cNvSpPr>
          <p:nvPr>
            <p:ph idx="1"/>
          </p:nvPr>
        </p:nvSpPr>
        <p:spPr>
          <a:xfrm>
            <a:off x="264855" y="1143101"/>
            <a:ext cx="8439530" cy="5267673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dirty="0" smtClean="0"/>
              <a:t>Defined in Java </a:t>
            </a:r>
            <a:r>
              <a:rPr lang="en-US" altLang="ja-JP" dirty="0"/>
              <a:t>Language Specification §</a:t>
            </a:r>
            <a:r>
              <a:rPr lang="en-US" altLang="ja-JP" dirty="0" smtClean="0"/>
              <a:t>4.12.2.1.</a:t>
            </a:r>
          </a:p>
          <a:p>
            <a:pPr marL="0" indent="0">
              <a:spcBef>
                <a:spcPts val="1200"/>
              </a:spcBef>
            </a:pPr>
            <a:r>
              <a:rPr lang="en-US" altLang="ja-JP" dirty="0" smtClean="0"/>
              <a:t>Typically involves a container class that should contain elements of one class, but code can inadvertently insert an</a:t>
            </a:r>
          </a:p>
          <a:p>
            <a:pPr marL="0" indent="0">
              <a:spcBef>
                <a:spcPts val="1200"/>
              </a:spcBef>
            </a:pPr>
            <a:r>
              <a:rPr lang="en-US" altLang="ja-JP" dirty="0" smtClean="0"/>
              <a:t>element of another class.</a:t>
            </a:r>
          </a:p>
          <a:p>
            <a:pPr marL="0" indent="0">
              <a:spcBef>
                <a:spcPts val="1200"/>
              </a:spcBef>
            </a:pPr>
            <a:r>
              <a:rPr lang="en-US" altLang="ja-JP" dirty="0" smtClean="0"/>
              <a:t>The JVM tries to prevent</a:t>
            </a:r>
          </a:p>
          <a:p>
            <a:pPr marL="0" indent="0"/>
            <a:r>
              <a:rPr lang="en-US" altLang="ja-JP" dirty="0" smtClean="0"/>
              <a:t>heap pollution.</a:t>
            </a:r>
          </a:p>
          <a:p>
            <a:pPr marL="0" indent="0"/>
            <a:endParaRPr lang="en-US" altLang="ja-JP" dirty="0" smtClean="0"/>
          </a:p>
          <a:p>
            <a:pPr marL="0" indent="803275"/>
            <a:r>
              <a:rPr lang="en-US" altLang="ja-JP" sz="2000" dirty="0" smtClean="0">
                <a:hlinkClick r:id="rId3"/>
              </a:rPr>
              <a:t>OBJ03-J</a:t>
            </a:r>
            <a:r>
              <a:rPr lang="en-US" altLang="ja-JP" sz="2000" dirty="0">
                <a:hlinkClick r:id="rId3"/>
              </a:rPr>
              <a:t>. Prevent heap pollution</a:t>
            </a:r>
            <a:endParaRPr lang="en-US" altLang="ja-JP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876800"/>
            <a:ext cx="1072909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876800"/>
            <a:ext cx="116058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876800"/>
            <a:ext cx="1072909" cy="119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657600"/>
            <a:ext cx="1072909" cy="119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7600"/>
            <a:ext cx="1072909" cy="119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657600"/>
            <a:ext cx="1072909" cy="119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410199"/>
            <a:ext cx="754879" cy="9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474075" cy="713232"/>
          </a:xfrm>
        </p:spPr>
        <p:txBody>
          <a:bodyPr lIns="91440" tIns="45720" rIns="91440" bIns="45720"/>
          <a:lstStyle/>
          <a:p>
            <a:r>
              <a:rPr lang="en-US" dirty="0" smtClean="0"/>
              <a:t>Polluting Arrays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486400"/>
          </a:xfrm>
        </p:spPr>
        <p:txBody>
          <a:bodyPr lIns="91440" tIns="45720" rIns="91440" bIns="45720"/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PolluteArrayExample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main(String[]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String list[] = {"foo", "bar"};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modify(list);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modify(String[] list)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Object[]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objectArray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list;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objectArray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[1] = new Integer(42)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(String s : list) {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(s);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43784" y="5091647"/>
            <a:ext cx="8305800" cy="1219200"/>
          </a:xfrm>
          <a:prstGeom prst="wedgeRectCallout">
            <a:avLst>
              <a:gd name="adj1" fmla="val 2864"/>
              <a:gd name="adj2" fmla="val -165786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ourier New"/>
                <a:cs typeface="Courier New"/>
              </a:rPr>
              <a:t>Exception in thread "main"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cs typeface="Courier New"/>
              </a:rPr>
              <a:t>java.lang.ArrayStoreException</a:t>
            </a:r>
            <a:r>
              <a:rPr lang="en-US" sz="1600" b="1" dirty="0">
                <a:solidFill>
                  <a:schemeClr val="tx1"/>
                </a:solidFill>
                <a:latin typeface="Courier New"/>
                <a:cs typeface="Courier New"/>
              </a:rPr>
              <a:t>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cs typeface="Courier New"/>
              </a:rPr>
              <a:t>java.lang.Integer</a:t>
            </a:r>
            <a:endParaRPr lang="en-US" sz="1600" b="1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ourier New"/>
                <a:cs typeface="Courier New"/>
              </a:rPr>
              <a:t>	at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cs typeface="Courier New"/>
              </a:rPr>
              <a:t>PolluteArrayExample.modify</a:t>
            </a:r>
            <a:r>
              <a:rPr lang="en-US" sz="1600" b="1" dirty="0">
                <a:solidFill>
                  <a:schemeClr val="tx1"/>
                </a:solidFill>
                <a:latin typeface="Courier New"/>
                <a:cs typeface="Courier New"/>
              </a:rPr>
              <a:t>(PolluteArrayExample.java:12)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ourier New"/>
                <a:cs typeface="Courier New"/>
              </a:rPr>
              <a:t>	at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cs typeface="Courier New"/>
              </a:rPr>
              <a:t>PolluteArrayExample.main</a:t>
            </a:r>
            <a:r>
              <a:rPr lang="en-US" sz="1600" b="1" dirty="0">
                <a:solidFill>
                  <a:schemeClr val="tx1"/>
                </a:solidFill>
                <a:latin typeface="Courier New"/>
                <a:cs typeface="Courier New"/>
              </a:rPr>
              <a:t>(PolluteArrayExample.java:7)</a:t>
            </a:r>
          </a:p>
        </p:txBody>
      </p:sp>
    </p:spTree>
    <p:extLst>
      <p:ext uri="{BB962C8B-B14F-4D97-AF65-F5344CB8AC3E}">
        <p14:creationId xmlns:p14="http://schemas.microsoft.com/office/powerpoint/2010/main" val="4270855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30" y="1144428"/>
            <a:ext cx="8915400" cy="5486400"/>
          </a:xfrm>
        </p:spPr>
        <p:txBody>
          <a:bodyPr lIns="91440" tIns="45720" rIns="91440" bIns="45720"/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PolluteListExample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main(String[]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List&lt;String&gt; s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Arrays.asList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("foo", "bar");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List&lt;String&gt; s2 =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Arrays.asList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baz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", "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quux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list[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] = {s, s2};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modify(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list);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public static void modify(List&lt;String&gt;[]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list)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Object[]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objectArray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list;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objectArray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[1]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Arrays.asList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(42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(List&lt;String&gt;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list)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(String string :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l) {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(string);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96512" y="5300530"/>
            <a:ext cx="6400800" cy="1143000"/>
          </a:xfrm>
          <a:prstGeom prst="wedgeRectCallout">
            <a:avLst>
              <a:gd name="adj1" fmla="val -36727"/>
              <a:gd name="adj2" fmla="val -58282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foo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bar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Exception in thread "main" </a:t>
            </a:r>
            <a:r>
              <a:rPr lang="en-US" sz="1200" b="1" dirty="0" err="1">
                <a:solidFill>
                  <a:schemeClr val="tx1"/>
                </a:solidFill>
                <a:latin typeface="Courier New"/>
                <a:cs typeface="Courier New"/>
              </a:rPr>
              <a:t>java.lang.ClassCastException</a:t>
            </a: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: </a:t>
            </a:r>
            <a:r>
              <a:rPr lang="en-US" sz="1200" b="1" dirty="0" err="1">
                <a:solidFill>
                  <a:schemeClr val="tx1"/>
                </a:solidFill>
                <a:latin typeface="Courier New"/>
                <a:cs typeface="Courier New"/>
              </a:rPr>
              <a:t>java.lang.Integer</a:t>
            </a: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 cannot be cast to </a:t>
            </a:r>
            <a:r>
              <a:rPr lang="en-US" sz="1200" b="1" dirty="0" err="1">
                <a:solidFill>
                  <a:schemeClr val="tx1"/>
                </a:solidFill>
                <a:latin typeface="Courier New"/>
                <a:cs typeface="Courier New"/>
              </a:rPr>
              <a:t>java.lang.String</a:t>
            </a:r>
            <a:endParaRPr lang="en-US" sz="1200" b="1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	at </a:t>
            </a:r>
            <a:r>
              <a:rPr lang="en-US" sz="1200" b="1" dirty="0" err="1">
                <a:solidFill>
                  <a:schemeClr val="tx1"/>
                </a:solidFill>
                <a:latin typeface="Courier New"/>
                <a:cs typeface="Courier New"/>
              </a:rPr>
              <a:t>PolluteListExample.modify</a:t>
            </a: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(PolluteListExample.java:19)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	at </a:t>
            </a:r>
            <a:r>
              <a:rPr lang="en-US" sz="1200" b="1" dirty="0" err="1">
                <a:solidFill>
                  <a:schemeClr val="tx1"/>
                </a:solidFill>
                <a:latin typeface="Courier New"/>
                <a:cs typeface="Courier New"/>
              </a:rPr>
              <a:t>PolluteListExample.main</a:t>
            </a:r>
            <a:r>
              <a:rPr lang="en-US" sz="1200" b="1" dirty="0">
                <a:solidFill>
                  <a:schemeClr val="tx1"/>
                </a:solidFill>
                <a:latin typeface="Courier New"/>
                <a:cs typeface="Courier New"/>
              </a:rPr>
              <a:t>(PolluteListExample.java:11)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Polluting Generic Classes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34441" y="2929661"/>
            <a:ext cx="6400800" cy="457200"/>
          </a:xfrm>
          <a:prstGeom prst="wedgeRectCallout">
            <a:avLst>
              <a:gd name="adj1" fmla="val -38813"/>
              <a:gd name="adj2" fmla="val -71143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Compiler warning</a:t>
            </a:r>
            <a:r>
              <a:rPr lang="en-US" sz="1600" b="1" dirty="0">
                <a:solidFill>
                  <a:schemeClr val="tx1"/>
                </a:solidFill>
                <a:latin typeface="Courier New"/>
                <a:cs typeface="Courier New"/>
              </a:rPr>
              <a:t>: [unchecked] unchecked conversion</a:t>
            </a:r>
          </a:p>
        </p:txBody>
      </p:sp>
    </p:spTree>
    <p:extLst>
      <p:ext uri="{BB962C8B-B14F-4D97-AF65-F5344CB8AC3E}">
        <p14:creationId xmlns:p14="http://schemas.microsoft.com/office/powerpoint/2010/main" val="2996306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marL="0" indent="0"/>
            <a:r>
              <a:rPr lang="en-US" dirty="0"/>
              <a:t>CVE-2012-0507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39000" y="3200400"/>
            <a:ext cx="1447800" cy="25908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gray">
          <a:xfrm>
            <a:off x="277701" y="1160561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SzPct val="70000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36" charset="0"/>
              <a:buChar char="▪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36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SzPct val="70000"/>
              <a:buFont typeface="Times" pitchFamily="36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9pPr>
          </a:lstStyle>
          <a:p>
            <a:pPr marL="0" indent="0"/>
            <a:r>
              <a:rPr lang="en-US" dirty="0" smtClean="0"/>
              <a:t>Discovered by </a:t>
            </a:r>
            <a:br>
              <a:rPr lang="en-US" dirty="0" smtClean="0"/>
            </a:br>
            <a:r>
              <a:rPr lang="en-US" dirty="0" err="1" smtClean="0"/>
              <a:t>Jeroen</a:t>
            </a:r>
            <a:r>
              <a:rPr lang="en-US" dirty="0" smtClean="0"/>
              <a:t> </a:t>
            </a:r>
            <a:r>
              <a:rPr lang="en-US" dirty="0" err="1" smtClean="0"/>
              <a:t>Frijters</a:t>
            </a:r>
            <a:r>
              <a:rPr lang="en-US" dirty="0" smtClean="0"/>
              <a:t>, Technical Director of Sumatra Software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while developing</a:t>
            </a:r>
          </a:p>
          <a:p>
            <a:pPr marL="0" indent="0"/>
            <a:r>
              <a:rPr lang="en-US" dirty="0" smtClean="0"/>
              <a:t>IKVM, a Java VM for .NET.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Exploit code publicly available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/>
              <a:t>Metasploit</a:t>
            </a:r>
            <a:endParaRPr lang="en-US" dirty="0"/>
          </a:p>
          <a:p>
            <a:pPr marL="857250" lvl="1" indent="-457200">
              <a:buFont typeface="Arial"/>
              <a:buChar char="•"/>
            </a:pPr>
            <a:r>
              <a:rPr lang="en-US" dirty="0" err="1" smtClean="0"/>
              <a:t>Blackhole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458" y="2129118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34426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6" y="5128896"/>
            <a:ext cx="1062793" cy="219456"/>
          </a:xfrm>
          <a:prstGeom prst="rect">
            <a:avLst/>
          </a:prstGeom>
        </p:spPr>
      </p:pic>
      <p:sp>
        <p:nvSpPr>
          <p:cNvPr id="3" name="コンテンツ プレースホルダ 24"/>
          <p:cNvSpPr>
            <a:spLocks noGrp="1"/>
          </p:cNvSpPr>
          <p:nvPr>
            <p:ph idx="1"/>
          </p:nvPr>
        </p:nvSpPr>
        <p:spPr>
          <a:xfrm>
            <a:off x="264854" y="963635"/>
            <a:ext cx="8699683" cy="534387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800" dirty="0" smtClean="0"/>
              <a:t>Introduced in Java 5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/>
              <a:t>Resides in </a:t>
            </a:r>
            <a:r>
              <a:rPr lang="en-US" altLang="ja-JP" sz="2800" b="1" dirty="0" err="1" smtClean="0"/>
              <a:t>java.util.concurrent.atomic</a:t>
            </a:r>
            <a:r>
              <a:rPr lang="en-US" altLang="ja-JP" sz="2800" dirty="0" smtClean="0"/>
              <a:t> package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i="1" dirty="0" smtClean="0"/>
              <a:t>“An array of object references in which elements may be updated atomically”</a:t>
            </a:r>
          </a:p>
          <a:p>
            <a:pPr marL="1257300" lvl="2" indent="-457200">
              <a:buFont typeface="Arial"/>
              <a:buChar char="•"/>
            </a:pPr>
            <a:r>
              <a:rPr lang="en-US" altLang="ja-JP" dirty="0" smtClean="0"/>
              <a:t>from Java SE API Specification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dirty="0"/>
              <a:t>I</a:t>
            </a:r>
            <a:r>
              <a:rPr lang="en-US" altLang="ja-JP" sz="2800" dirty="0" smtClean="0"/>
              <a:t>mplements </a:t>
            </a:r>
            <a:r>
              <a:rPr lang="en-US" altLang="ja-JP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Serializable</a:t>
            </a:r>
            <a:endParaRPr lang="en-US" altLang="ja-JP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dirty="0" smtClean="0"/>
              <a:t>No customized </a:t>
            </a:r>
            <a:r>
              <a:rPr lang="en-US" altLang="ja-JP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lang="en-US" altLang="ja-JP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ja-JP" sz="2800" dirty="0" smtClean="0"/>
              <a:t> method</a:t>
            </a:r>
          </a:p>
          <a:p>
            <a:pPr marL="914400" lvl="2" indent="-914400">
              <a:spcBef>
                <a:spcPts val="1200"/>
              </a:spcBef>
              <a:buSzPct val="70000"/>
              <a:buFont typeface="Arial"/>
              <a:buChar char="•"/>
            </a:pPr>
            <a:r>
              <a:rPr lang="en-US" altLang="ja-JP" sz="1600" dirty="0" smtClean="0">
                <a:hlinkClick r:id="rId3"/>
              </a:rPr>
              <a:t>SER07-J</a:t>
            </a:r>
            <a:r>
              <a:rPr lang="en-US" altLang="ja-JP" sz="1600" dirty="0">
                <a:hlinkClick r:id="rId3"/>
              </a:rPr>
              <a:t>. Do not use the default serialized form for classes with implementation-defined </a:t>
            </a:r>
            <a:r>
              <a:rPr lang="en-US" altLang="ja-JP" sz="1600" dirty="0" smtClean="0">
                <a:hlinkClick r:id="rId3"/>
              </a:rPr>
              <a:t>invariants</a:t>
            </a:r>
            <a:r>
              <a:rPr lang="en-US" altLang="ja-JP" sz="1600" dirty="0" smtClean="0"/>
              <a:t>|</a:t>
            </a:r>
            <a:br>
              <a:rPr lang="en-US" altLang="ja-JP" sz="1600" dirty="0" smtClean="0"/>
            </a:br>
            <a:endParaRPr lang="en-US" altLang="ja-JP" sz="1600" dirty="0" smtClean="0"/>
          </a:p>
          <a:p>
            <a:pPr marL="457200" lvl="2" indent="-457200">
              <a:buSzPct val="70000"/>
              <a:buFont typeface="Arial"/>
              <a:buChar char="•"/>
            </a:pPr>
            <a:endParaRPr lang="en-US" altLang="ja-JP" sz="1600" dirty="0"/>
          </a:p>
          <a:p>
            <a:pPr marL="0" indent="914400"/>
            <a:r>
              <a:rPr lang="en-US" altLang="ja-JP" sz="1600" dirty="0"/>
              <a:t>Guideline 8-3: View deserialization the same as object construction</a:t>
            </a:r>
          </a:p>
          <a:p>
            <a:pPr marL="457200" indent="-457200">
              <a:buFont typeface="Arial"/>
              <a:buChar char="•"/>
            </a:pPr>
            <a:endParaRPr lang="en-US" altLang="ja-JP" sz="1600" dirty="0"/>
          </a:p>
          <a:p>
            <a:pPr marL="914400" indent="-914400">
              <a:buFont typeface="Arial"/>
              <a:buChar char="•"/>
            </a:pPr>
            <a:r>
              <a:rPr lang="en-US" altLang="ja-JP" sz="1600" dirty="0">
                <a:hlinkClick r:id="rId4"/>
              </a:rPr>
              <a:t>10. Do not use the clone method to copy untrusted method parameters</a:t>
            </a:r>
            <a:endParaRPr lang="en-US" altLang="ja-JP" sz="1600" dirty="0" smtClean="0"/>
          </a:p>
          <a:p>
            <a:pPr marL="457200" indent="-457200">
              <a:buFont typeface="Arial"/>
              <a:buChar char="•"/>
            </a:pPr>
            <a:endParaRPr lang="en-US" altLang="ja-JP" sz="1600" dirty="0"/>
          </a:p>
          <a:p>
            <a:pPr marL="457200" indent="-457200">
              <a:buFont typeface="Arial"/>
              <a:buChar char="•"/>
            </a:pPr>
            <a:endParaRPr lang="en-US" altLang="ja-JP" sz="1600" dirty="0" smtClean="0"/>
          </a:p>
          <a:p>
            <a:pPr marL="457200" indent="-457200">
              <a:buFont typeface="Arial"/>
              <a:buChar char="•"/>
            </a:pPr>
            <a:endParaRPr lang="en-US" altLang="ja-JP" sz="2800" dirty="0" smtClean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66737" y="235907"/>
            <a:ext cx="8294400" cy="713232"/>
          </a:xfrm>
        </p:spPr>
        <p:txBody>
          <a:bodyPr lIns="91440" tIns="45720" rIns="91440" bIns="45720" anchor="t">
            <a:noAutofit/>
          </a:bodyPr>
          <a:lstStyle/>
          <a:p>
            <a:pPr lvl="0"/>
            <a:r>
              <a:rPr lang="en-US" altLang="ja-JP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r>
              <a:rPr lang="en-US" altLang="ja-JP" dirty="0" smtClean="0"/>
              <a:t> Class</a:t>
            </a:r>
            <a:endParaRPr kumimoji="1" lang="ja-JP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13" y="4106002"/>
            <a:ext cx="683012" cy="896112"/>
          </a:xfrm>
          <a:prstGeom prst="rect">
            <a:avLst/>
          </a:prstGeom>
        </p:spPr>
      </p:pic>
      <p:pic>
        <p:nvPicPr>
          <p:cNvPr id="10" name="Picture 2" descr="C:\Users\svoboda\Desktop\9780321933157_Long_Co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4" y="5512859"/>
            <a:ext cx="687686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8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 anchor="ctr" anchorCtr="0">
            <a:noAutofit/>
          </a:bodyPr>
          <a:lstStyle/>
          <a:p>
            <a:pPr lvl="0"/>
            <a:r>
              <a:rPr lang="en-US" altLang="ja-JP" sz="3200" dirty="0" smtClean="0"/>
              <a:t>Source Code of </a:t>
            </a:r>
            <a:r>
              <a:rPr lang="en-US" altLang="ja-JP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endParaRPr kumimoji="1" lang="ja-JP" alt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5337" y="1147949"/>
            <a:ext cx="8584898" cy="42780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Courier New"/>
                <a:cs typeface="Courier New"/>
              </a:rPr>
              <a:t>import </a:t>
            </a:r>
            <a:r>
              <a:rPr lang="en-US" altLang="ja-JP" sz="1600" b="1" dirty="0" err="1">
                <a:latin typeface="Courier New"/>
                <a:cs typeface="Courier New"/>
              </a:rPr>
              <a:t>sun.misc.Unsafe</a:t>
            </a:r>
            <a:r>
              <a:rPr lang="en-US" altLang="ja-JP" sz="1600" b="1" dirty="0" smtClean="0">
                <a:latin typeface="Courier New"/>
                <a:cs typeface="Courier New"/>
              </a:rPr>
              <a:t>;</a:t>
            </a:r>
          </a:p>
          <a:p>
            <a:pPr marL="0" lvl="1"/>
            <a:endParaRPr lang="en-US" altLang="ja-JP" sz="1600" b="1" dirty="0">
              <a:latin typeface="Courier New"/>
              <a:cs typeface="Courier New"/>
            </a:endParaRPr>
          </a:p>
          <a:p>
            <a:r>
              <a:rPr lang="en-US" altLang="ja-JP" sz="1600" b="1" dirty="0" smtClean="0">
                <a:latin typeface="Courier New"/>
                <a:cs typeface="Courier New"/>
              </a:rPr>
              <a:t>public class AtomicReferenceArray&lt;E&gt; implements </a:t>
            </a:r>
            <a:r>
              <a:rPr lang="en-US" altLang="ja-JP" sz="1600" b="1" dirty="0" err="1" smtClean="0">
                <a:latin typeface="Courier New"/>
                <a:cs typeface="Courier New"/>
              </a:rPr>
              <a:t>java.io.Serializable</a:t>
            </a:r>
            <a:r>
              <a:rPr lang="en-US" altLang="ja-JP" sz="1600" b="1" dirty="0" smtClean="0">
                <a:latin typeface="Courier New"/>
                <a:cs typeface="Courier New"/>
              </a:rPr>
              <a:t> {</a:t>
            </a:r>
          </a:p>
          <a:p>
            <a:r>
              <a:rPr lang="en-US" altLang="ja-JP" sz="1600" b="1" dirty="0" smtClean="0">
                <a:latin typeface="Courier New"/>
                <a:cs typeface="Courier New"/>
              </a:rPr>
              <a:t>    private static final Unsafe </a:t>
            </a:r>
            <a:r>
              <a:rPr lang="en-US" altLang="ja-JP" sz="1600" b="1" dirty="0" smtClean="0">
                <a:solidFill>
                  <a:srgbClr val="C00000"/>
                </a:solidFill>
                <a:latin typeface="Courier New"/>
                <a:cs typeface="Courier New"/>
              </a:rPr>
              <a:t>unsafe</a:t>
            </a:r>
            <a:r>
              <a:rPr lang="en-US" altLang="ja-JP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altLang="ja-JP" sz="1600" b="1" dirty="0" smtClean="0">
                <a:latin typeface="Courier New"/>
                <a:cs typeface="Courier New"/>
              </a:rPr>
              <a:t>= </a:t>
            </a:r>
            <a:r>
              <a:rPr lang="en-US" altLang="ja-JP" sz="1600" b="1" dirty="0" err="1" smtClean="0">
                <a:latin typeface="Courier New"/>
                <a:cs typeface="Courier New"/>
              </a:rPr>
              <a:t>Unsafe.getUnsafe</a:t>
            </a:r>
            <a:r>
              <a:rPr lang="en-US" altLang="ja-JP" sz="1600" b="1" dirty="0" smtClean="0">
                <a:latin typeface="Courier New"/>
                <a:cs typeface="Courier New"/>
              </a:rPr>
              <a:t>();</a:t>
            </a:r>
          </a:p>
          <a:p>
            <a:pPr marL="355600" lvl="1"/>
            <a:endParaRPr lang="en-US" altLang="ja-JP" sz="1600" b="1" dirty="0" smtClean="0">
              <a:latin typeface="Courier New"/>
              <a:cs typeface="Courier New"/>
            </a:endParaRPr>
          </a:p>
          <a:p>
            <a:r>
              <a:rPr lang="en-US" altLang="ja-JP" sz="1600" b="1" dirty="0" smtClean="0">
                <a:latin typeface="Courier New"/>
                <a:cs typeface="Courier New"/>
              </a:rPr>
              <a:t>    private final Object[] array;</a:t>
            </a:r>
            <a:endParaRPr kumimoji="1" lang="en-US" altLang="ja-JP" sz="1600" b="1" dirty="0" smtClean="0">
              <a:latin typeface="Courier New"/>
              <a:cs typeface="Courier New"/>
            </a:endParaRPr>
          </a:p>
          <a:p>
            <a:pPr marL="355600" lvl="1"/>
            <a:endParaRPr lang="en-US" altLang="ja-JP" sz="1600" b="1" dirty="0" smtClean="0">
              <a:latin typeface="Courier New"/>
              <a:cs typeface="Courier New"/>
            </a:endParaRPr>
          </a:p>
          <a:p>
            <a:pPr indent="-101600"/>
            <a:r>
              <a:rPr lang="en-US" altLang="ja-JP" sz="1600" b="1" dirty="0" smtClean="0">
                <a:latin typeface="Courier New"/>
                <a:cs typeface="Courier New"/>
              </a:rPr>
              <a:t>    public </a:t>
            </a:r>
            <a:r>
              <a:rPr lang="en-US" altLang="ja-JP" sz="1600" b="1" dirty="0" err="1">
                <a:latin typeface="Courier New"/>
                <a:cs typeface="Courier New"/>
              </a:rPr>
              <a:t>AtomicReferenceArray</a:t>
            </a:r>
            <a:r>
              <a:rPr lang="en-US" altLang="ja-JP" sz="1600" b="1" dirty="0">
                <a:latin typeface="Courier New"/>
                <a:cs typeface="Courier New"/>
              </a:rPr>
              <a:t>(E[] array) {</a:t>
            </a:r>
          </a:p>
          <a:p>
            <a:pPr indent="-101600"/>
            <a:r>
              <a:rPr lang="en-US" altLang="ja-JP" sz="1600" b="1" dirty="0" smtClean="0">
                <a:latin typeface="Courier New"/>
                <a:cs typeface="Courier New"/>
              </a:rPr>
              <a:t>        </a:t>
            </a:r>
            <a:r>
              <a:rPr lang="en-US" altLang="ja-JP" sz="1600" b="1" dirty="0">
                <a:latin typeface="Courier New"/>
                <a:cs typeface="Courier New"/>
              </a:rPr>
              <a:t>// Visibility guaranteed by final field guarantees</a:t>
            </a:r>
          </a:p>
          <a:p>
            <a:pPr indent="-101600"/>
            <a:r>
              <a:rPr lang="en-US" altLang="ja-JP" sz="1600" b="1" dirty="0" smtClean="0">
                <a:latin typeface="Courier New"/>
                <a:cs typeface="Courier New"/>
              </a:rPr>
              <a:t>        </a:t>
            </a:r>
            <a:r>
              <a:rPr lang="en-US" altLang="ja-JP" sz="1600" b="1" dirty="0" err="1">
                <a:latin typeface="Courier New"/>
                <a:cs typeface="Courier New"/>
              </a:rPr>
              <a:t>this.array</a:t>
            </a:r>
            <a:r>
              <a:rPr lang="en-US" altLang="ja-JP" sz="1600" b="1" dirty="0">
                <a:latin typeface="Courier New"/>
                <a:cs typeface="Courier New"/>
              </a:rPr>
              <a:t> = </a:t>
            </a:r>
            <a:r>
              <a:rPr lang="en-US" altLang="ja-JP" sz="1600" b="1" dirty="0" err="1">
                <a:latin typeface="Courier New"/>
                <a:cs typeface="Courier New"/>
              </a:rPr>
              <a:t>array.clone</a:t>
            </a:r>
            <a:r>
              <a:rPr lang="en-US" altLang="ja-JP" sz="1600" b="1" dirty="0">
                <a:latin typeface="Courier New"/>
                <a:cs typeface="Courier New"/>
              </a:rPr>
              <a:t>();</a:t>
            </a:r>
          </a:p>
          <a:p>
            <a:pPr indent="-101600"/>
            <a:r>
              <a:rPr lang="en-US" altLang="ja-JP" sz="1600" b="1" dirty="0" smtClean="0">
                <a:latin typeface="Courier New"/>
                <a:cs typeface="Courier New"/>
              </a:rPr>
              <a:t>    }</a:t>
            </a:r>
          </a:p>
          <a:p>
            <a:pPr marL="355600" lvl="1">
              <a:buNone/>
            </a:pPr>
            <a:endParaRPr lang="en-US" altLang="ja-JP" sz="1600" b="1" dirty="0" smtClean="0">
              <a:latin typeface="Courier New"/>
              <a:cs typeface="Courier New"/>
            </a:endParaRPr>
          </a:p>
          <a:p>
            <a:pPr marL="0" lvl="1" indent="-101600">
              <a:buNone/>
            </a:pPr>
            <a:r>
              <a:rPr lang="ja-JP" altLang="en-US" sz="1600" b="1" dirty="0" smtClean="0">
                <a:latin typeface="Courier New"/>
                <a:cs typeface="Courier New"/>
              </a:rPr>
              <a:t>    </a:t>
            </a:r>
            <a:r>
              <a:rPr lang="en-US" altLang="ja-JP" sz="1600" b="1" dirty="0" smtClean="0">
                <a:latin typeface="Courier New"/>
                <a:cs typeface="Courier New"/>
              </a:rPr>
              <a:t>public final void set(</a:t>
            </a:r>
            <a:r>
              <a:rPr lang="en-US" altLang="ja-JP" sz="1600" b="1" dirty="0" err="1" smtClean="0">
                <a:latin typeface="Courier New"/>
                <a:cs typeface="Courier New"/>
              </a:rPr>
              <a:t>int</a:t>
            </a:r>
            <a:r>
              <a:rPr lang="en-US" altLang="ja-JP" sz="1600" b="1" dirty="0" smtClean="0">
                <a:latin typeface="Courier New"/>
                <a:cs typeface="Courier New"/>
              </a:rPr>
              <a:t> </a:t>
            </a:r>
            <a:r>
              <a:rPr lang="en-US" altLang="ja-JP" sz="1600" b="1" dirty="0" err="1" smtClean="0">
                <a:latin typeface="Courier New"/>
                <a:cs typeface="Courier New"/>
              </a:rPr>
              <a:t>i</a:t>
            </a:r>
            <a:r>
              <a:rPr lang="en-US" altLang="ja-JP" sz="1600" b="1" dirty="0" smtClean="0">
                <a:latin typeface="Courier New"/>
                <a:cs typeface="Courier New"/>
              </a:rPr>
              <a:t>, E </a:t>
            </a:r>
            <a:r>
              <a:rPr lang="en-US" altLang="ja-JP" sz="1600" b="1" dirty="0" err="1" smtClean="0">
                <a:latin typeface="Courier New"/>
                <a:cs typeface="Courier New"/>
              </a:rPr>
              <a:t>newValue</a:t>
            </a:r>
            <a:r>
              <a:rPr lang="en-US" altLang="ja-JP" sz="1600" b="1" dirty="0" smtClean="0">
                <a:latin typeface="Courier New"/>
                <a:cs typeface="Courier New"/>
              </a:rPr>
              <a:t>) {</a:t>
            </a:r>
          </a:p>
          <a:p>
            <a:pPr marL="355600" lvl="1">
              <a:buNone/>
            </a:pPr>
            <a:r>
              <a:rPr lang="en-US" altLang="ja-JP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unsafe.putObjectVolatile</a:t>
            </a:r>
            <a:r>
              <a:rPr lang="en-US" altLang="ja-JP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(array, 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checkedByteOffset</a:t>
            </a:r>
            <a:r>
              <a:rPr lang="en-US" altLang="ja-JP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altLang="ja-JP" sz="16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</a:t>
            </a:r>
            <a:r>
              <a:rPr lang="en-US" altLang="ja-JP" sz="1600" b="1" dirty="0" smtClean="0">
                <a:latin typeface="Courier New"/>
                <a:cs typeface="Courier New"/>
              </a:rPr>
              <a:t>),</a:t>
            </a:r>
          </a:p>
          <a:p>
            <a:pPr marL="355600" lvl="1">
              <a:buNone/>
            </a:pPr>
            <a:r>
              <a:rPr lang="en-US" altLang="ja-JP" sz="1600" b="1" dirty="0">
                <a:latin typeface="Courier New"/>
                <a:cs typeface="Courier New"/>
              </a:rPr>
              <a:t> </a:t>
            </a:r>
            <a:r>
              <a:rPr lang="en-US" altLang="ja-JP" sz="1600" b="1" dirty="0" smtClean="0">
                <a:latin typeface="Courier New"/>
                <a:cs typeface="Courier New"/>
              </a:rPr>
              <a:t>                          </a:t>
            </a:r>
            <a:r>
              <a:rPr lang="en-US" altLang="ja-JP" sz="1600" b="1" dirty="0" err="1" smtClean="0">
                <a:latin typeface="Courier New"/>
                <a:cs typeface="Courier New"/>
              </a:rPr>
              <a:t>newValue</a:t>
            </a:r>
            <a:r>
              <a:rPr lang="en-US" altLang="ja-JP" sz="1600" b="1" dirty="0" smtClean="0">
                <a:latin typeface="Courier New"/>
                <a:cs typeface="Courier New"/>
              </a:rPr>
              <a:t>);    </a:t>
            </a:r>
          </a:p>
          <a:p>
            <a:pPr indent="-101600"/>
            <a:r>
              <a:rPr lang="ja-JP" altLang="en-US" sz="1600" b="1" dirty="0" smtClean="0">
                <a:latin typeface="Courier New"/>
                <a:cs typeface="Courier New"/>
              </a:rPr>
              <a:t>    </a:t>
            </a:r>
            <a:r>
              <a:rPr lang="en-US" altLang="ja-JP" sz="1600" b="1" dirty="0" smtClean="0">
                <a:latin typeface="Courier New"/>
                <a:cs typeface="Courier New"/>
              </a:rPr>
              <a:t>}</a:t>
            </a:r>
            <a:endParaRPr lang="ja-JP" altLang="en-US" sz="1600" b="1" dirty="0">
              <a:latin typeface="Courier New"/>
              <a:cs typeface="Courier New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285448" y="5373874"/>
            <a:ext cx="6934200" cy="685800"/>
          </a:xfrm>
          <a:prstGeom prst="wedgeRectCallout">
            <a:avLst>
              <a:gd name="adj1" fmla="val -618"/>
              <a:gd name="adj2" fmla="val -299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Stores a reference value </a:t>
            </a:r>
            <a:r>
              <a:rPr lang="en-US" altLang="ja-JP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newValue</a:t>
            </a:r>
            <a:r>
              <a:rPr lang="en-US" altLang="ja-JP" sz="1600" dirty="0">
                <a:solidFill>
                  <a:schemeClr val="tx1"/>
                </a:solidFill>
              </a:rPr>
              <a:t> into a given Java variable </a:t>
            </a:r>
            <a:r>
              <a:rPr lang="en-US" altLang="ja-JP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array[</a:t>
            </a:r>
            <a:r>
              <a:rPr lang="en-US" altLang="ja-JP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ja-JP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en-US" altLang="ja-JP" sz="1600" b="1" i="1" dirty="0">
                <a:solidFill>
                  <a:schemeClr val="accent2"/>
                </a:solidFill>
              </a:rPr>
              <a:t>without checking </a:t>
            </a:r>
            <a:r>
              <a:rPr lang="en-US" altLang="ja-JP" sz="1600" b="1" i="1" dirty="0" smtClean="0">
                <a:solidFill>
                  <a:schemeClr val="accent2"/>
                </a:solidFill>
              </a:rPr>
              <a:t>whether the argument types match</a:t>
            </a:r>
            <a:r>
              <a:rPr lang="en-US" altLang="ja-JP" sz="1600" dirty="0" smtClean="0">
                <a:solidFill>
                  <a:schemeClr val="accent2"/>
                </a:solidFill>
              </a:rPr>
              <a:t>.</a:t>
            </a:r>
            <a:endParaRPr lang="en-US" altLang="ja-JP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0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Type Confusion Vulnerability</a:t>
            </a:r>
            <a:r>
              <a:rPr lang="en-US" altLang="ja-JP" sz="2000" b="0" dirty="0" smtClean="0"/>
              <a:t>—</a:t>
            </a:r>
            <a:r>
              <a:rPr lang="en-US" sz="2200" b="0" dirty="0" smtClean="0"/>
              <a:t>1</a:t>
            </a:r>
            <a:endParaRPr kumimoji="1" lang="ja-JP" altLang="en-US" sz="2200" b="0" dirty="0"/>
          </a:p>
        </p:txBody>
      </p:sp>
      <p:sp>
        <p:nvSpPr>
          <p:cNvPr id="13" name="テキスト ボックス 7"/>
          <p:cNvSpPr txBox="1"/>
          <p:nvPr/>
        </p:nvSpPr>
        <p:spPr>
          <a:xfrm>
            <a:off x="268209" y="1142735"/>
            <a:ext cx="7270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Type confusion vulnerability enables language-level prohibited assignment!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</p:txBody>
      </p:sp>
      <p:pic>
        <p:nvPicPr>
          <p:cNvPr id="36866" name="Picture 2" descr="Turtle-Thumbs Up by feraliminal - Turtle in cheesy, thumbs-up pos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810" y="197222"/>
            <a:ext cx="675527" cy="1535288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06334" y="2371460"/>
            <a:ext cx="782777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atomicreferencearray.set</a:t>
            </a:r>
            <a:r>
              <a:rPr lang="en-US" altLang="ja-JP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altLang="ja-JP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ja-JP" alt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06333" y="3438260"/>
            <a:ext cx="8165537" cy="1083970"/>
          </a:xfrm>
          <a:prstGeom prst="wedgeRoundRectCallout">
            <a:avLst>
              <a:gd name="adj1" fmla="val -16729"/>
              <a:gd name="adj2" fmla="val -999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95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r>
              <a:rPr lang="en-US" altLang="ja-JP" sz="1950" dirty="0" smtClean="0">
                <a:solidFill>
                  <a:prstClr val="black"/>
                </a:solidFill>
              </a:rPr>
              <a:t> generic class is vulnerable (type confusion).</a:t>
            </a:r>
          </a:p>
          <a:p>
            <a:r>
              <a:rPr lang="en-US" altLang="ja-JP" sz="195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ja-JP" sz="1950" dirty="0" smtClean="0">
                <a:solidFill>
                  <a:prstClr val="black"/>
                </a:solidFill>
              </a:rPr>
              <a:t> method can be used to do prohibited assignment.</a:t>
            </a:r>
            <a:endParaRPr lang="ja-JP" altLang="en-US" sz="195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4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28800"/>
            <a:ext cx="2463800" cy="2463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Type Confusion Vulnerability</a:t>
            </a:r>
            <a:r>
              <a:rPr kumimoji="1" lang="en-US" altLang="ja-JP" sz="2000" b="0" dirty="0" smtClean="0"/>
              <a:t>—2</a:t>
            </a:r>
            <a:endParaRPr kumimoji="1" lang="ja-JP" altLang="en-US" sz="2000" b="0" dirty="0"/>
          </a:p>
        </p:txBody>
      </p:sp>
      <p:sp>
        <p:nvSpPr>
          <p:cNvPr id="13" name="テキスト ボックス 7"/>
          <p:cNvSpPr txBox="1"/>
          <p:nvPr/>
        </p:nvSpPr>
        <p:spPr>
          <a:xfrm>
            <a:off x="268209" y="1142735"/>
            <a:ext cx="72709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We can put a </a:t>
            </a:r>
            <a:r>
              <a:rPr lang="en-US" altLang="ja-JP" sz="3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altLang="ja-JP" sz="3000" dirty="0" smtClean="0"/>
              <a:t> into an </a:t>
            </a:r>
            <a:r>
              <a:rPr lang="en-US" altLang="ja-JP" sz="3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r>
              <a:rPr lang="en-US" altLang="ja-JP" sz="3000" dirty="0" smtClean="0"/>
              <a:t> and pull out</a:t>
            </a:r>
          </a:p>
          <a:p>
            <a:r>
              <a:rPr lang="en-US" altLang="ja-JP" sz="3000" dirty="0" smtClean="0"/>
              <a:t>a </a:t>
            </a:r>
            <a:r>
              <a:rPr lang="en-US" altLang="ja-JP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altLang="ja-JP" sz="3000" dirty="0" smtClean="0"/>
              <a:t> object!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r>
              <a:rPr lang="en-US" altLang="ja-JP" sz="3000" dirty="0" smtClean="0"/>
              <a:t>But </a:t>
            </a:r>
            <a:r>
              <a:rPr lang="en-US" altLang="ja-JP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r>
              <a:rPr lang="en-US" altLang="ja-JP" sz="3000" dirty="0"/>
              <a:t> </a:t>
            </a:r>
            <a:r>
              <a:rPr lang="en-US" altLang="ja-JP" sz="3000" dirty="0" smtClean="0"/>
              <a:t>doesn’t share its array, so how do we extract the </a:t>
            </a:r>
            <a:r>
              <a:rPr lang="en-US" altLang="ja-JP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altLang="ja-JP" sz="3000" dirty="0" smtClean="0"/>
              <a:t> object from it?</a:t>
            </a:r>
            <a:endParaRPr lang="ja-JP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51587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9188" y="4495800"/>
            <a:ext cx="8635530" cy="17301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aobj</a:t>
            </a:r>
            <a:r>
              <a:rPr lang="en-US" altLang="ja-JP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[1].array == </a:t>
            </a:r>
            <a:r>
              <a:rPr lang="en-US" altLang="ja-JP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aobj</a:t>
            </a:r>
            <a:r>
              <a:rPr lang="en-US" altLang="ja-JP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endParaRPr lang="en-US" altLang="ja-JP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Assigning to </a:t>
            </a:r>
            <a:r>
              <a:rPr lang="en-US" altLang="ja-JP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altLang="ja-JP" sz="3200" dirty="0" smtClean="0"/>
              <a:t> means assigning to </a:t>
            </a:r>
            <a:r>
              <a:rPr lang="en-US" altLang="ja-JP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ahelp</a:t>
            </a:r>
            <a:r>
              <a:rPr lang="en-US" altLang="ja-JP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857250" lvl="1" indent="-457200"/>
            <a:r>
              <a:rPr lang="en-US" altLang="ja-JP" sz="3000" dirty="0" smtClean="0"/>
              <a:t>An assigned object can be accessed as an instance of </a:t>
            </a:r>
            <a:r>
              <a:rPr lang="en-US" altLang="ja-JP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altLang="ja-JP" sz="3000" dirty="0" smtClean="0"/>
              <a:t> class</a:t>
            </a:r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265124" y="234950"/>
            <a:ext cx="8294400" cy="713232"/>
          </a:xfrm>
        </p:spPr>
        <p:txBody>
          <a:bodyPr>
            <a:noAutofit/>
          </a:bodyPr>
          <a:lstStyle/>
          <a:p>
            <a:r>
              <a:rPr kumimoji="1" lang="en-US" altLang="ja-JP" sz="3800" dirty="0" smtClean="0"/>
              <a:t>Exploit Object in CVE-2012-0507</a:t>
            </a:r>
            <a:r>
              <a:rPr kumimoji="1" lang="en-US" altLang="ja-JP" sz="2000" b="0" dirty="0" smtClean="0"/>
              <a:t>—1</a:t>
            </a:r>
            <a:endParaRPr kumimoji="1" lang="ja-JP" altLang="en-US" sz="2000" b="0" dirty="0"/>
          </a:p>
        </p:txBody>
      </p:sp>
      <p:grpSp>
        <p:nvGrpSpPr>
          <p:cNvPr id="25" name="グループ化 29"/>
          <p:cNvGrpSpPr/>
          <p:nvPr/>
        </p:nvGrpSpPr>
        <p:grpSpPr>
          <a:xfrm>
            <a:off x="1524000" y="1210654"/>
            <a:ext cx="6345719" cy="3200400"/>
            <a:chOff x="772296" y="4942238"/>
            <a:chExt cx="5220998" cy="1577844"/>
          </a:xfrm>
        </p:grpSpPr>
        <p:sp>
          <p:nvSpPr>
            <p:cNvPr id="26" name="角丸四角形 25"/>
            <p:cNvSpPr/>
            <p:nvPr/>
          </p:nvSpPr>
          <p:spPr>
            <a:xfrm>
              <a:off x="834887" y="5306503"/>
              <a:ext cx="5158407" cy="121357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023073" y="5387022"/>
              <a:ext cx="1003108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[0]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023073" y="5768212"/>
              <a:ext cx="940414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2082171" y="5376152"/>
              <a:ext cx="1950225" cy="28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Help[]</a:t>
              </a:r>
              <a:r>
                <a:rPr lang="ja-JP" altLang="en-US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ahelp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2101346" y="5764997"/>
              <a:ext cx="2495299" cy="28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AtomicReferenceArray</a:t>
              </a:r>
              <a:endParaRPr kumimoji="1" lang="ja-JP" alt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1" name="直線矢印コネクタ 30"/>
            <p:cNvCxnSpPr>
              <a:endCxn id="29" idx="3"/>
            </p:cNvCxnSpPr>
            <p:nvPr/>
          </p:nvCxnSpPr>
          <p:spPr>
            <a:xfrm flipH="1">
              <a:off x="4032396" y="5506291"/>
              <a:ext cx="1553394" cy="13861"/>
            </a:xfrm>
            <a:prstGeom prst="straightConnector1">
              <a:avLst/>
            </a:prstGeom>
            <a:ln w="254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角丸四角形 31"/>
            <p:cNvSpPr/>
            <p:nvPr/>
          </p:nvSpPr>
          <p:spPr>
            <a:xfrm>
              <a:off x="2505635" y="6147997"/>
              <a:ext cx="2843339" cy="28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private Object [] </a:t>
              </a:r>
              <a:r>
                <a:rPr kumimoji="1"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 flipV="1">
              <a:off x="5411670" y="6271605"/>
              <a:ext cx="223814" cy="23071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772296" y="4942238"/>
              <a:ext cx="1692745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Object </a:t>
              </a:r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993927" y="5247874"/>
              <a:ext cx="9925" cy="6559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V="1">
              <a:off x="1003854" y="5911581"/>
              <a:ext cx="150952" cy="22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29" idx="1"/>
            </p:cNvCxnSpPr>
            <p:nvPr/>
          </p:nvCxnSpPr>
          <p:spPr>
            <a:xfrm flipV="1">
              <a:off x="1898375" y="5520152"/>
              <a:ext cx="183796" cy="134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28" idx="3"/>
            </p:cNvCxnSpPr>
            <p:nvPr/>
          </p:nvCxnSpPr>
          <p:spPr>
            <a:xfrm flipV="1">
              <a:off x="1963487" y="5908997"/>
              <a:ext cx="137859" cy="321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円弧 50"/>
            <p:cNvSpPr/>
            <p:nvPr/>
          </p:nvSpPr>
          <p:spPr>
            <a:xfrm>
              <a:off x="5486397" y="5496352"/>
              <a:ext cx="308113" cy="775253"/>
            </a:xfrm>
            <a:prstGeom prst="arc">
              <a:avLst>
                <a:gd name="adj1" fmla="val 15983177"/>
                <a:gd name="adj2" fmla="val 5551794"/>
              </a:avLst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/>
            <p:cNvCxnSpPr/>
            <p:nvPr/>
          </p:nvCxnSpPr>
          <p:spPr>
            <a:xfrm flipV="1">
              <a:off x="1013790" y="5554984"/>
              <a:ext cx="137804" cy="10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335694" y="6056261"/>
              <a:ext cx="3335" cy="22528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345644" y="6281547"/>
              <a:ext cx="159992" cy="1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Green Tortoise (cartoon) by arking - Green Torto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8" y="660253"/>
            <a:ext cx="952499" cy="704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1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266737" y="235907"/>
            <a:ext cx="8294400" cy="713232"/>
          </a:xfrm>
        </p:spPr>
        <p:txBody>
          <a:bodyPr>
            <a:noAutofit/>
          </a:bodyPr>
          <a:lstStyle/>
          <a:p>
            <a:r>
              <a:rPr kumimoji="1" lang="en-US" altLang="ja-JP" sz="3800" dirty="0"/>
              <a:t>Exploit Object in </a:t>
            </a:r>
            <a:r>
              <a:rPr kumimoji="1" lang="en-US" altLang="ja-JP" sz="3800" dirty="0" smtClean="0"/>
              <a:t>CVE-2012-0507</a:t>
            </a:r>
            <a:r>
              <a:rPr kumimoji="1" lang="en-US" altLang="ja-JP" sz="2000" b="0" dirty="0" smtClean="0"/>
              <a:t>—2</a:t>
            </a:r>
            <a:endParaRPr kumimoji="1" lang="ja-JP" altLang="en-US" sz="2000" b="0" dirty="0"/>
          </a:p>
        </p:txBody>
      </p:sp>
      <p:pic>
        <p:nvPicPr>
          <p:cNvPr id="24" name="Picture 2" descr="Green Tortoise (cartoon) by arking - Green Torto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9" y="660267"/>
            <a:ext cx="952499" cy="704849"/>
          </a:xfrm>
          <a:prstGeom prst="rect">
            <a:avLst/>
          </a:prstGeom>
          <a:noFill/>
        </p:spPr>
      </p:pic>
      <p:sp>
        <p:nvSpPr>
          <p:cNvPr id="37" name="角丸四角形吹き出し 10"/>
          <p:cNvSpPr/>
          <p:nvPr/>
        </p:nvSpPr>
        <p:spPr>
          <a:xfrm>
            <a:off x="1981200" y="4724400"/>
            <a:ext cx="7010400" cy="1083970"/>
          </a:xfrm>
          <a:prstGeom prst="wedgeRoundRectCallout">
            <a:avLst>
              <a:gd name="adj1" fmla="val -16119"/>
              <a:gd name="adj2" fmla="val -3833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</a:rPr>
              <a:t>This type of (malicious) data structure cannot be built from normal Java code, because </a:t>
            </a:r>
            <a:r>
              <a:rPr lang="en-US" altLang="ja-JP" sz="2000" b="1" dirty="0" err="1">
                <a:solidFill>
                  <a:schemeClr val="tx1"/>
                </a:solidFill>
                <a:latin typeface="Courier New"/>
                <a:cs typeface="Courier New"/>
              </a:rPr>
              <a:t>AtomicReferenceArray</a:t>
            </a:r>
            <a:r>
              <a:rPr lang="en-US" altLang="ja-JP" sz="2000" dirty="0">
                <a:solidFill>
                  <a:schemeClr val="tx1"/>
                </a:solidFill>
              </a:rPr>
              <a:t> does not share its private </a:t>
            </a:r>
            <a:r>
              <a:rPr lang="en-US" altLang="ja-JP" sz="2000" dirty="0" smtClean="0">
                <a:solidFill>
                  <a:schemeClr val="tx1"/>
                </a:solidFill>
              </a:rPr>
              <a:t>array.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1676400" cy="1781174"/>
          </a:xfrm>
          <a:prstGeom prst="rect">
            <a:avLst/>
          </a:prstGeom>
        </p:spPr>
      </p:pic>
      <p:grpSp>
        <p:nvGrpSpPr>
          <p:cNvPr id="25" name="グループ化 29"/>
          <p:cNvGrpSpPr/>
          <p:nvPr/>
        </p:nvGrpSpPr>
        <p:grpSpPr>
          <a:xfrm>
            <a:off x="1524000" y="1219200"/>
            <a:ext cx="6345719" cy="3200400"/>
            <a:chOff x="772296" y="4942238"/>
            <a:chExt cx="5220998" cy="1577844"/>
          </a:xfrm>
        </p:grpSpPr>
        <p:sp>
          <p:nvSpPr>
            <p:cNvPr id="26" name="角丸四角形 25"/>
            <p:cNvSpPr/>
            <p:nvPr/>
          </p:nvSpPr>
          <p:spPr>
            <a:xfrm>
              <a:off x="834887" y="5306503"/>
              <a:ext cx="5158407" cy="121357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023073" y="5387022"/>
              <a:ext cx="1003108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[0]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023073" y="5768212"/>
              <a:ext cx="940414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2082171" y="5376152"/>
              <a:ext cx="1950225" cy="28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Help[]</a:t>
              </a:r>
              <a:r>
                <a:rPr lang="ja-JP" altLang="en-US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ahelp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2101346" y="5764997"/>
              <a:ext cx="2495299" cy="28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AtomicReferenceArray</a:t>
              </a:r>
              <a:endParaRPr kumimoji="1" lang="ja-JP" alt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1" name="直線矢印コネクタ 30"/>
            <p:cNvCxnSpPr>
              <a:endCxn id="29" idx="3"/>
            </p:cNvCxnSpPr>
            <p:nvPr/>
          </p:nvCxnSpPr>
          <p:spPr>
            <a:xfrm flipH="1">
              <a:off x="4032396" y="5506291"/>
              <a:ext cx="1553394" cy="13861"/>
            </a:xfrm>
            <a:prstGeom prst="straightConnector1">
              <a:avLst/>
            </a:prstGeom>
            <a:ln w="254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角丸四角形 31"/>
            <p:cNvSpPr/>
            <p:nvPr/>
          </p:nvSpPr>
          <p:spPr>
            <a:xfrm>
              <a:off x="2505635" y="6147997"/>
              <a:ext cx="2843339" cy="28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private Object [] </a:t>
              </a:r>
              <a:r>
                <a:rPr kumimoji="1"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 flipV="1">
              <a:off x="5411670" y="6271605"/>
              <a:ext cx="223814" cy="23071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4"/>
            <p:cNvSpPr/>
            <p:nvPr/>
          </p:nvSpPr>
          <p:spPr>
            <a:xfrm>
              <a:off x="772296" y="4942238"/>
              <a:ext cx="1692745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Object </a:t>
              </a:r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5" name="直線コネクタ 35"/>
            <p:cNvCxnSpPr/>
            <p:nvPr/>
          </p:nvCxnSpPr>
          <p:spPr>
            <a:xfrm>
              <a:off x="993927" y="5247874"/>
              <a:ext cx="9925" cy="6559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42"/>
            <p:cNvCxnSpPr/>
            <p:nvPr/>
          </p:nvCxnSpPr>
          <p:spPr>
            <a:xfrm flipV="1">
              <a:off x="1003854" y="5911581"/>
              <a:ext cx="150952" cy="22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43"/>
            <p:cNvCxnSpPr>
              <a:endCxn id="29" idx="1"/>
            </p:cNvCxnSpPr>
            <p:nvPr/>
          </p:nvCxnSpPr>
          <p:spPr>
            <a:xfrm flipV="1">
              <a:off x="1898375" y="5520152"/>
              <a:ext cx="183796" cy="134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45"/>
            <p:cNvCxnSpPr>
              <a:stCxn id="28" idx="3"/>
            </p:cNvCxnSpPr>
            <p:nvPr/>
          </p:nvCxnSpPr>
          <p:spPr>
            <a:xfrm flipV="1">
              <a:off x="1963487" y="5908997"/>
              <a:ext cx="137859" cy="321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円弧 50"/>
            <p:cNvSpPr/>
            <p:nvPr/>
          </p:nvSpPr>
          <p:spPr>
            <a:xfrm>
              <a:off x="5486397" y="5496352"/>
              <a:ext cx="308113" cy="775253"/>
            </a:xfrm>
            <a:prstGeom prst="arc">
              <a:avLst>
                <a:gd name="adj1" fmla="val 15983177"/>
                <a:gd name="adj2" fmla="val 5551794"/>
              </a:avLst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54"/>
            <p:cNvCxnSpPr/>
            <p:nvPr/>
          </p:nvCxnSpPr>
          <p:spPr>
            <a:xfrm flipV="1">
              <a:off x="1013790" y="5554984"/>
              <a:ext cx="137804" cy="10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55"/>
            <p:cNvCxnSpPr/>
            <p:nvPr/>
          </p:nvCxnSpPr>
          <p:spPr>
            <a:xfrm flipH="1">
              <a:off x="2335694" y="6056261"/>
              <a:ext cx="3335" cy="22528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56"/>
            <p:cNvCxnSpPr/>
            <p:nvPr/>
          </p:nvCxnSpPr>
          <p:spPr>
            <a:xfrm>
              <a:off x="2345644" y="6281547"/>
              <a:ext cx="159992" cy="1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48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sz="3800" dirty="0" smtClean="0"/>
              <a:t>Exploit Code: </a:t>
            </a:r>
            <a:r>
              <a:rPr lang="en-US" sz="3600" dirty="0" err="1" smtClean="0">
                <a:latin typeface="Courier New"/>
                <a:cs typeface="Courier New"/>
              </a:rPr>
              <a:t>disableSecurity</a:t>
            </a:r>
            <a:r>
              <a:rPr lang="en-US" sz="3600" dirty="0" smtClean="0">
                <a:latin typeface="Courier New"/>
                <a:cs typeface="Courier New"/>
              </a:rPr>
              <a:t>()</a:t>
            </a:r>
            <a:r>
              <a:rPr lang="en-US" sz="2000" dirty="0" smtClean="0">
                <a:latin typeface="Courier New"/>
                <a:cs typeface="Courier New"/>
              </a:rPr>
              <a:t>—</a:t>
            </a:r>
            <a:r>
              <a:rPr lang="en-US" sz="2000" b="0" dirty="0" smtClean="0"/>
              <a:t>1</a:t>
            </a:r>
            <a:endParaRPr lang="en-US" sz="2000" b="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105400"/>
          </a:xfrm>
        </p:spPr>
        <p:txBody>
          <a:bodyPr/>
          <a:lstStyle/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disableSecurity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throws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Exception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hex2Byte( </a:t>
            </a:r>
            <a:r>
              <a:rPr lang="pl-PL" sz="1800" b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RiggedARAByteArray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 =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ByteArrayInputStream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Object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(Object[]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objectinputstream.readObject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Help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(Help[])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atomicReferenceArray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= 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[1];  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  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atomicReferenceArray.set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(0,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Help.doWork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57130" y="5411628"/>
            <a:ext cx="5702518" cy="838200"/>
          </a:xfrm>
          <a:prstGeom prst="wedgeRectCallout">
            <a:avLst>
              <a:gd name="adj1" fmla="val -24819"/>
              <a:gd name="adj2" fmla="val -91832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This is the exploit code that builds a privileged class that disables the </a:t>
            </a: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SecurityManager</a:t>
            </a:r>
            <a:r>
              <a:rPr lang="en-US" sz="2000" dirty="0" smtClean="0">
                <a:solidFill>
                  <a:schemeClr val="tx1"/>
                </a:solidFill>
                <a:cs typeface="Courier New"/>
              </a:rPr>
              <a:t>.</a:t>
            </a:r>
            <a:endParaRPr lang="en-US" sz="2000" dirty="0">
              <a:solidFill>
                <a:schemeClr val="tx1"/>
              </a:solidFill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11620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105400"/>
          </a:xfrm>
        </p:spPr>
        <p:txBody>
          <a:bodyPr/>
          <a:lstStyle/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disableSecurity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throws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Exception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hex2Byte(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RiggedARAByteArray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 =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ByteArrayInputStream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Object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(Object[]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objectinputstream.readObject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Help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(Help[])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atomicReferenceArray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= 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[1];  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  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atomicReferenceArray.set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(0,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Help.doWork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RiggedARAByteArray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 =  "ACED000575  . . . 71007E0003";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47" y="5528235"/>
            <a:ext cx="685800" cy="728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228600"/>
            <a:ext cx="8704188" cy="714375"/>
          </a:xfrm>
        </p:spPr>
        <p:txBody>
          <a:bodyPr lIns="91440" tIns="45720" rIns="91440" bIns="45720"/>
          <a:lstStyle/>
          <a:p>
            <a:r>
              <a:rPr lang="en-US" sz="3800" dirty="0" smtClean="0"/>
              <a:t>Exploit Code: </a:t>
            </a:r>
            <a:r>
              <a:rPr lang="en-US" sz="3600" dirty="0" err="1" smtClean="0">
                <a:latin typeface="Courier New"/>
                <a:cs typeface="Courier New"/>
              </a:rPr>
              <a:t>disableSecurity</a:t>
            </a:r>
            <a:r>
              <a:rPr lang="en-US" sz="3600" dirty="0" smtClean="0">
                <a:latin typeface="Courier New"/>
                <a:cs typeface="Courier New"/>
              </a:rPr>
              <a:t>()</a:t>
            </a:r>
            <a:r>
              <a:rPr lang="en-US" sz="2000" b="0" dirty="0" smtClean="0"/>
              <a:t>—2</a:t>
            </a:r>
            <a:endParaRPr lang="en-US" sz="2000" b="0" dirty="0">
              <a:latin typeface="Courier New"/>
              <a:cs typeface="Courier New"/>
            </a:endParaRPr>
          </a:p>
        </p:txBody>
      </p:sp>
      <p:cxnSp>
        <p:nvCxnSpPr>
          <p:cNvPr id="5" name="Straight Arrow Connector 8"/>
          <p:cNvCxnSpPr/>
          <p:nvPr/>
        </p:nvCxnSpPr>
        <p:spPr bwMode="auto">
          <a:xfrm rot="5400000">
            <a:off x="2548784" y="2897028"/>
            <a:ext cx="3810000" cy="137160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928914" y="4604804"/>
            <a:ext cx="3810000" cy="838200"/>
          </a:xfrm>
          <a:prstGeom prst="wedgeRectCallout">
            <a:avLst>
              <a:gd name="adj1" fmla="val -61997"/>
              <a:gd name="adj2" fmla="val 57723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Array is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deserialized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into Java objects and assigned to </a:t>
            </a: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aobj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7826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sz="3800" dirty="0" smtClean="0"/>
              <a:t>Exploit Code: </a:t>
            </a:r>
            <a:r>
              <a:rPr lang="en-US" sz="3600" dirty="0" err="1" smtClean="0">
                <a:latin typeface="Courier New"/>
                <a:cs typeface="Courier New"/>
              </a:rPr>
              <a:t>disableSecurity</a:t>
            </a:r>
            <a:r>
              <a:rPr lang="en-US" sz="3600" dirty="0" smtClean="0">
                <a:latin typeface="Courier New"/>
                <a:cs typeface="Courier New"/>
              </a:rPr>
              <a:t>()</a:t>
            </a:r>
            <a:endParaRPr lang="en-US" sz="36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105400"/>
          </a:xfrm>
        </p:spPr>
        <p:txBody>
          <a:bodyPr/>
          <a:lstStyle/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disableSecurity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throws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Exception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hex2Byte(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RiggedARAByteArray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 =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ByteArrayInputStream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Object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(Object[]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objectinputstream.readObject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Help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(Help[])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atomicReferenceArray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= 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[1];  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  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atomicReferenceArray.set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(0,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Help.doWork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091584" y="5335428"/>
            <a:ext cx="3810000" cy="1066800"/>
          </a:xfrm>
          <a:prstGeom prst="wedgeRectCallout">
            <a:avLst>
              <a:gd name="adj1" fmla="val 22187"/>
              <a:gd name="adj2" fmla="val -1252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Here we throw a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into our array and pull out a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object!</a:t>
            </a:r>
            <a:endParaRPr lang="en-US" sz="2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84" y="3582828"/>
            <a:ext cx="2870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5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r>
              <a:rPr lang="en-US" sz="3800" dirty="0" smtClean="0"/>
              <a:t>Exploit Code: </a:t>
            </a:r>
            <a:r>
              <a:rPr lang="en-US" sz="3600" dirty="0">
                <a:latin typeface="Courier New"/>
                <a:cs typeface="Courier New"/>
              </a:rPr>
              <a:t>Help</a:t>
            </a:r>
            <a:r>
              <a:rPr lang="en-US" sz="3600" dirty="0">
                <a:cs typeface="Arial"/>
              </a:rPr>
              <a:t> class</a:t>
            </a:r>
            <a:endParaRPr lang="en-US" sz="36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105400"/>
          </a:xfrm>
        </p:spPr>
        <p:txBody>
          <a:bodyPr/>
          <a:lstStyle/>
          <a:p>
            <a:pPr marL="0" lvl="1">
              <a:buNone/>
            </a:pPr>
            <a:r>
              <a:rPr lang="en-US" altLang="ja-JP" sz="1800" b="1" dirty="0">
                <a:latin typeface="Courier New"/>
                <a:cs typeface="Courier New"/>
              </a:rPr>
              <a:t>public class Help extends </a:t>
            </a:r>
            <a:r>
              <a:rPr lang="en-US" altLang="ja-JP" sz="1800" b="1" dirty="0" err="1" smtClean="0">
                <a:solidFill>
                  <a:srgbClr val="C00000"/>
                </a:solidFill>
                <a:latin typeface="Courier New"/>
                <a:cs typeface="Courier New"/>
              </a:rPr>
              <a:t>ClassLoader</a:t>
            </a:r>
            <a:endParaRPr lang="en-US" altLang="ja-JP" sz="1800" b="1" dirty="0" smtClean="0">
              <a:solidFill>
                <a:srgbClr val="C00000"/>
              </a:solidFill>
              <a:latin typeface="Courier New"/>
              <a:cs typeface="Courier New"/>
            </a:endParaRPr>
          </a:p>
          <a:p>
            <a:pPr marL="0" lvl="1">
              <a:buNone/>
            </a:pPr>
            <a:r>
              <a:rPr lang="en-US" altLang="ja-JP" sz="1800" b="1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altLang="ja-JP" sz="1800" b="1" dirty="0" smtClean="0">
                <a:solidFill>
                  <a:srgbClr val="C00000"/>
                </a:solidFill>
                <a:latin typeface="Courier New"/>
                <a:cs typeface="Courier New"/>
              </a:rPr>
              <a:t>                </a:t>
            </a:r>
            <a:r>
              <a:rPr lang="en-US" altLang="ja-JP" sz="1800" b="1" dirty="0" smtClean="0">
                <a:latin typeface="Courier New"/>
                <a:cs typeface="Courier New"/>
              </a:rPr>
              <a:t> </a:t>
            </a:r>
            <a:r>
              <a:rPr lang="en-US" altLang="ja-JP" sz="1800" b="1" dirty="0">
                <a:latin typeface="Courier New"/>
                <a:cs typeface="Courier New"/>
              </a:rPr>
              <a:t>implements </a:t>
            </a:r>
            <a:r>
              <a:rPr lang="en-US" altLang="ja-JP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Serializable</a:t>
            </a:r>
            <a:r>
              <a:rPr lang="en-US" altLang="ja-JP" sz="1800" b="1" dirty="0">
                <a:latin typeface="Courier New"/>
                <a:cs typeface="Courier New"/>
              </a:rPr>
              <a:t> { </a:t>
            </a:r>
          </a:p>
          <a:p>
            <a:pPr marL="0" lvl="1">
              <a:buNone/>
            </a:pPr>
            <a:r>
              <a:rPr lang="ja-JP" altLang="en-US" sz="1800" b="1" dirty="0">
                <a:latin typeface="Courier New"/>
                <a:cs typeface="Courier New"/>
              </a:rPr>
              <a:t>    </a:t>
            </a:r>
            <a:r>
              <a:rPr lang="en-US" altLang="ja-JP" sz="1800" b="1" dirty="0">
                <a:latin typeface="Courier New"/>
                <a:cs typeface="Courier New"/>
              </a:rPr>
              <a:t>public </a:t>
            </a:r>
            <a:r>
              <a:rPr lang="en-US" altLang="ja-JP" sz="1800" b="1" dirty="0">
                <a:solidFill>
                  <a:srgbClr val="C00000"/>
                </a:solidFill>
                <a:latin typeface="Courier New"/>
                <a:cs typeface="Courier New"/>
              </a:rPr>
              <a:t>static</a:t>
            </a:r>
            <a:r>
              <a:rPr lang="en-US" altLang="ja-JP" sz="1800" b="1" dirty="0">
                <a:latin typeface="Courier New"/>
                <a:cs typeface="Courier New"/>
              </a:rPr>
              <a:t> void </a:t>
            </a:r>
            <a:r>
              <a:rPr lang="en-US" altLang="ja-JP" sz="1800" b="1" dirty="0" err="1">
                <a:latin typeface="Courier New"/>
                <a:cs typeface="Courier New"/>
              </a:rPr>
              <a:t>doWork</a:t>
            </a:r>
            <a:r>
              <a:rPr lang="en-US" altLang="ja-JP" sz="1800" b="1" dirty="0">
                <a:latin typeface="Courier New"/>
                <a:cs typeface="Courier New"/>
              </a:rPr>
              <a:t>(Help h</a:t>
            </a:r>
            <a:r>
              <a:rPr lang="en-US" altLang="ja-JP" sz="1800" b="1" dirty="0" smtClean="0">
                <a:latin typeface="Courier New"/>
                <a:cs typeface="Courier New"/>
              </a:rPr>
              <a:t>)</a:t>
            </a:r>
          </a:p>
          <a:p>
            <a:pPr marL="0" lvl="1">
              <a:buNone/>
            </a:pPr>
            <a:r>
              <a:rPr lang="en-US" altLang="ja-JP" sz="1800" b="1" dirty="0">
                <a:latin typeface="Courier New"/>
                <a:cs typeface="Courier New"/>
              </a:rPr>
              <a:t> </a:t>
            </a:r>
            <a:r>
              <a:rPr lang="en-US" altLang="ja-JP" sz="1800" b="1" dirty="0" smtClean="0">
                <a:latin typeface="Courier New"/>
                <a:cs typeface="Courier New"/>
              </a:rPr>
              <a:t>                      throws Exception {</a:t>
            </a:r>
            <a:endParaRPr lang="en-US" altLang="ja-JP" sz="1800" b="1" dirty="0">
              <a:latin typeface="Courier New"/>
              <a:cs typeface="Courier New"/>
            </a:endParaRPr>
          </a:p>
          <a:p>
            <a:pPr marL="0" lvl="1">
              <a:buNone/>
            </a:pPr>
            <a:r>
              <a:rPr lang="en-US" altLang="ja-JP" sz="1800" b="1" dirty="0" smtClean="0">
                <a:latin typeface="Courier New"/>
                <a:cs typeface="Courier New"/>
              </a:rPr>
              <a:t>. . .</a:t>
            </a:r>
          </a:p>
          <a:p>
            <a:pPr marL="0" lvl="1">
              <a:buNone/>
            </a:pPr>
            <a:endParaRPr lang="en-US" altLang="ja-JP" sz="2400" b="1" dirty="0">
              <a:latin typeface="Courier New"/>
              <a:cs typeface="Courier New"/>
            </a:endParaRPr>
          </a:p>
          <a:p>
            <a:pPr marL="0" lvl="1">
              <a:buNone/>
            </a:pPr>
            <a:r>
              <a:rPr lang="en-US" altLang="ja-JP" sz="3000" dirty="0" smtClean="0">
                <a:latin typeface="+mj-lt"/>
                <a:cs typeface="Arial"/>
              </a:rPr>
              <a:t>Now we are able to invoke </a:t>
            </a:r>
            <a:r>
              <a:rPr lang="en-US" altLang="ja-JP" sz="3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defineClass</a:t>
            </a:r>
            <a:r>
              <a:rPr lang="en-US" altLang="ja-JP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ja-JP" sz="3000" dirty="0" smtClean="0">
                <a:latin typeface="+mj-lt"/>
                <a:cs typeface="Courier New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1017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marL="0" indent="0"/>
            <a:r>
              <a:rPr lang="en-US" dirty="0"/>
              <a:t>Trojan </a:t>
            </a:r>
            <a:r>
              <a:rPr lang="en-US" dirty="0" err="1"/>
              <a:t>BackDoor.Flashback</a:t>
            </a:r>
            <a:endParaRPr lang="en-US" dirty="0"/>
          </a:p>
        </p:txBody>
      </p:sp>
      <p:pic>
        <p:nvPicPr>
          <p:cNvPr id="1026" name="Picture 2" descr="http://www.brightsideofnews.com/wp-content/uploads/2014/05/Appl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00507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gray">
          <a:xfrm>
            <a:off x="262760" y="114562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SzPct val="70000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36" charset="0"/>
              <a:buChar char="▪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36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SzPct val="70000"/>
              <a:buFont typeface="Times" pitchFamily="36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50000"/>
              </a:spcAft>
              <a:buSzPct val="70000"/>
              <a:buFont typeface="Times" pitchFamily="18" charset="0"/>
              <a:buChar char="–"/>
              <a:defRPr sz="2100">
                <a:solidFill>
                  <a:srgbClr val="727272"/>
                </a:solidFill>
                <a:latin typeface="+mn-l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 smtClean="0"/>
              <a:t>Malware targeting Mac OS X</a:t>
            </a:r>
          </a:p>
          <a:p>
            <a:pPr marL="0" indent="0"/>
            <a:r>
              <a:rPr lang="en-US" dirty="0" smtClean="0"/>
              <a:t>First discovered by </a:t>
            </a:r>
            <a:r>
              <a:rPr lang="en-US" dirty="0" err="1" smtClean="0"/>
              <a:t>Intego</a:t>
            </a:r>
            <a:r>
              <a:rPr lang="en-US" dirty="0" smtClean="0"/>
              <a:t> in September 2011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Did not use Java then, mimicked Flash installer</a:t>
            </a:r>
          </a:p>
          <a:p>
            <a:pPr marL="0" indent="0">
              <a:spcBef>
                <a:spcPts val="1200"/>
              </a:spcBef>
            </a:pPr>
            <a:r>
              <a:rPr lang="en-US" dirty="0" smtClean="0"/>
              <a:t>Modified to use Java </a:t>
            </a:r>
            <a:r>
              <a:rPr lang="en-US" dirty="0" err="1" smtClean="0"/>
              <a:t>vul</a:t>
            </a:r>
            <a:r>
              <a:rPr lang="en-US" dirty="0" smtClean="0"/>
              <a:t> in March 2012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Oracle had already released Java patch.</a:t>
            </a:r>
          </a:p>
          <a:p>
            <a:pPr marL="1257300" lvl="2" indent="-457200"/>
            <a:r>
              <a:rPr lang="en-US" dirty="0" smtClean="0"/>
              <a:t>But Apple hadn’t applied it!</a:t>
            </a:r>
          </a:p>
          <a:p>
            <a:pPr marL="0" indent="0">
              <a:spcBef>
                <a:spcPts val="1200"/>
              </a:spcBef>
            </a:pPr>
            <a:r>
              <a:rPr lang="en-US" dirty="0"/>
              <a:t>Botnet of 600,000 infected Macs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according to 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</a:pPr>
            <a:r>
              <a:rPr lang="en-US" dirty="0"/>
              <a:t>22,000 Macs still infected as of January 2014.</a:t>
            </a:r>
          </a:p>
        </p:txBody>
      </p:sp>
      <p:pic>
        <p:nvPicPr>
          <p:cNvPr id="1028" name="Picture 4" descr="Dr.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80" y="4629800"/>
            <a:ext cx="21240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32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r>
              <a:rPr lang="en-US" sz="3800" dirty="0" smtClean="0"/>
              <a:t>Exploit Code: </a:t>
            </a:r>
            <a:r>
              <a:rPr lang="en-US" dirty="0" err="1" smtClean="0">
                <a:latin typeface="Courier New"/>
                <a:cs typeface="Courier New"/>
              </a:rPr>
              <a:t>init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105400"/>
          </a:xfrm>
        </p:spPr>
        <p:txBody>
          <a:bodyPr lIns="0" tIns="0" rIns="0" bIns="0"/>
          <a:lstStyle/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void init(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disableSecurity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Process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localProcess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localProcess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Runtime.getRuntime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exec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(”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xeyes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localProcess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!=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) {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localProcess.waitFor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}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catch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Throwable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localThrowable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) {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localThrowable.printStackTrace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 descr="Green Tortoise (cartoon) by arking - Green Tort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49" y="660267"/>
            <a:ext cx="952499" cy="704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942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3800" dirty="0" smtClean="0"/>
              <a:t>Exploit Summary</a:t>
            </a:r>
            <a:endParaRPr lang="en-US" sz="3800" dirty="0" smtClean="0">
              <a:latin typeface="Courier New"/>
              <a:cs typeface="Courier Ne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05400"/>
          </a:xfrm>
        </p:spPr>
        <p:txBody>
          <a:bodyPr/>
          <a:lstStyle/>
          <a:p>
            <a:pPr marL="514350" lvl="1" indent="-514350">
              <a:buSzPct val="70000"/>
              <a:buFont typeface="+mj-lt"/>
              <a:buAutoNum type="arabicPeriod"/>
            </a:pPr>
            <a:r>
              <a:rPr lang="en-US" sz="2400" i="1" dirty="0" smtClean="0">
                <a:solidFill>
                  <a:srgbClr val="660066"/>
                </a:solidFill>
              </a:rPr>
              <a:t>Impossible</a:t>
            </a:r>
            <a:r>
              <a:rPr lang="en-US" sz="2400" dirty="0" smtClean="0"/>
              <a:t> data structure </a:t>
            </a:r>
            <a:r>
              <a:rPr lang="en-US" sz="2400" dirty="0" err="1" smtClean="0"/>
              <a:t>deserialized</a:t>
            </a:r>
            <a:r>
              <a:rPr lang="en-US" sz="2400" dirty="0" smtClean="0"/>
              <a:t>.</a:t>
            </a:r>
          </a:p>
          <a:p>
            <a:pPr marL="914400" lvl="2" indent="-457200">
              <a:buSzPct val="70000"/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During deserialization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AtomicReferenceArray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does not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verify that internal array is truly private.</a:t>
            </a:r>
            <a:endParaRPr lang="en-US" sz="2200" b="1" dirty="0" smtClean="0">
              <a:latin typeface="Courier New"/>
              <a:cs typeface="Courier New"/>
            </a:endParaRPr>
          </a:p>
          <a:p>
            <a:pPr marL="457200" lvl="1" indent="-457200">
              <a:buSzPct val="70000"/>
              <a:buFont typeface="+mj-lt"/>
              <a:buAutoNum type="arabicPeriod"/>
            </a:pPr>
            <a:r>
              <a:rPr lang="en-US" sz="2400" b="1" dirty="0" err="1" smtClean="0">
                <a:latin typeface="Courier New"/>
                <a:cs typeface="Courier New"/>
              </a:rPr>
              <a:t>AtomicReferenceArray</a:t>
            </a:r>
            <a:r>
              <a:rPr lang="en-US" sz="2400" b="1" dirty="0" smtClean="0">
                <a:cs typeface="Courier New"/>
              </a:rPr>
              <a:t> </a:t>
            </a:r>
            <a:r>
              <a:rPr lang="en-US" sz="2400" dirty="0" smtClean="0"/>
              <a:t>used </a:t>
            </a:r>
            <a:r>
              <a:rPr lang="en-US" sz="2400" dirty="0"/>
              <a:t>to </a:t>
            </a:r>
            <a:r>
              <a:rPr lang="en-US" sz="2400" dirty="0" smtClean="0"/>
              <a:t>fool JVM into believing a </a:t>
            </a:r>
            <a:r>
              <a:rPr lang="en-US" sz="2400" b="1" dirty="0" err="1" smtClean="0">
                <a:latin typeface="Courier New"/>
                <a:cs typeface="Courier New"/>
              </a:rPr>
              <a:t>ClassLoader</a:t>
            </a:r>
            <a:r>
              <a:rPr lang="en-US" sz="2400" dirty="0" smtClean="0"/>
              <a:t> object is really a </a:t>
            </a:r>
            <a:r>
              <a:rPr lang="en-US" sz="2400" b="1" dirty="0" smtClean="0">
                <a:latin typeface="Courier New"/>
                <a:cs typeface="Courier New"/>
              </a:rPr>
              <a:t>Help</a:t>
            </a:r>
            <a:r>
              <a:rPr lang="en-US" sz="2400" dirty="0" smtClean="0"/>
              <a:t> object.</a:t>
            </a:r>
            <a:endParaRPr lang="en-US" sz="2400" b="1" dirty="0" smtClean="0">
              <a:latin typeface="Courier New"/>
              <a:cs typeface="Courier New"/>
            </a:endParaRPr>
          </a:p>
          <a:p>
            <a:pPr marL="914400" lvl="2" indent="-457200">
              <a:buSzPct val="70000"/>
            </a:pP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 is still a </a:t>
            </a: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not a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but no </a:t>
            </a:r>
            <a:r>
              <a:rPr lang="en-US" sz="2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typecheck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is ever performed.</a:t>
            </a:r>
          </a:p>
          <a:p>
            <a:pPr marL="457200" lvl="1" indent="-457200">
              <a:buSzPct val="70000"/>
              <a:buFont typeface="+mj-lt"/>
              <a:buAutoNum type="arabicPeriod"/>
            </a:pPr>
            <a:r>
              <a:rPr lang="en-US" sz="2400" b="1" dirty="0" smtClean="0">
                <a:latin typeface="Courier New"/>
                <a:cs typeface="Courier New"/>
              </a:rPr>
              <a:t>Help</a:t>
            </a:r>
            <a:r>
              <a:rPr lang="en-US" sz="2400" b="1" dirty="0" smtClean="0">
                <a:cs typeface="Courier New"/>
              </a:rPr>
              <a:t> </a:t>
            </a:r>
            <a:r>
              <a:rPr lang="en-US" sz="2400" dirty="0" smtClean="0"/>
              <a:t>then invokes protected </a:t>
            </a:r>
            <a:r>
              <a:rPr lang="en-US" sz="2400" b="1" dirty="0" err="1" smtClean="0">
                <a:latin typeface="Courier New"/>
                <a:cs typeface="Courier New"/>
              </a:rPr>
              <a:t>ClassLoader.defineClass</a:t>
            </a:r>
            <a:r>
              <a:rPr lang="en-US" sz="2400" b="1" dirty="0" smtClean="0">
                <a:latin typeface="Courier New"/>
                <a:cs typeface="Courier New"/>
              </a:rPr>
              <a:t>()</a:t>
            </a:r>
            <a:r>
              <a:rPr lang="en-US" sz="2400" dirty="0" smtClean="0"/>
              <a:t> method to create privileged class object.</a:t>
            </a:r>
            <a:endParaRPr lang="en-US" sz="2400" b="1" dirty="0" smtClean="0">
              <a:latin typeface="Courier New"/>
              <a:cs typeface="Courier New"/>
            </a:endParaRPr>
          </a:p>
          <a:p>
            <a:pPr marL="457200" lvl="1" indent="-457200">
              <a:buSzPct val="70000"/>
              <a:buFont typeface="+mj-lt"/>
              <a:buAutoNum type="arabicPeriod"/>
            </a:pPr>
            <a:r>
              <a:rPr lang="en-US" sz="2200" dirty="0" smtClean="0"/>
              <a:t>Privileged constructor disables security manager.</a:t>
            </a:r>
          </a:p>
          <a:p>
            <a:pPr marL="457200" lvl="1" indent="-457200">
              <a:buSzPct val="70000"/>
              <a:buFont typeface="+mj-lt"/>
              <a:buAutoNum type="arabicPeriod"/>
            </a:pPr>
            <a:r>
              <a:rPr lang="en-US" sz="2200" b="1" dirty="0" smtClean="0"/>
              <a:t>Profit!</a:t>
            </a:r>
            <a:endParaRPr lang="en-US" sz="3000" b="1" dirty="0"/>
          </a:p>
          <a:p>
            <a:pPr marL="0" indent="0">
              <a:spcBef>
                <a:spcPts val="2400"/>
              </a:spcBef>
            </a:pPr>
            <a:r>
              <a:rPr lang="en-US" b="1" i="1" dirty="0" smtClean="0">
                <a:solidFill>
                  <a:srgbClr val="FF2929"/>
                </a:solidFill>
              </a:rPr>
              <a:t>Two </a:t>
            </a:r>
            <a:r>
              <a:rPr lang="en-US" b="1" i="1" dirty="0">
                <a:solidFill>
                  <a:srgbClr val="FF2929"/>
                </a:solidFill>
              </a:rPr>
              <a:t>vulnerabilities </a:t>
            </a:r>
            <a:r>
              <a:rPr lang="en-US" b="1" i="1" dirty="0" smtClean="0">
                <a:solidFill>
                  <a:srgbClr val="FF2929"/>
                </a:solidFill>
              </a:rPr>
              <a:t>exploited</a:t>
            </a:r>
            <a:r>
              <a:rPr lang="en-US" b="1" i="1" dirty="0">
                <a:solidFill>
                  <a:srgbClr val="FF2929"/>
                </a:solidFill>
              </a:rPr>
              <a:t>!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08" y="1082051"/>
            <a:ext cx="50202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72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05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Intro: Java Applet Security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Patch to 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30550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How This Problem Is Fixed</a:t>
            </a:r>
            <a:endParaRPr kumimoji="1" lang="ja-JP" alt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idx="1"/>
          </p:nvPr>
        </p:nvSpPr>
        <p:spPr>
          <a:xfrm>
            <a:off x="269188" y="1524714"/>
            <a:ext cx="8292934" cy="4810472"/>
          </a:xfrm>
        </p:spPr>
        <p:txBody>
          <a:bodyPr/>
          <a:lstStyle/>
          <a:p>
            <a:pPr marL="0" indent="0"/>
            <a:r>
              <a:rPr lang="en-US" altLang="ja-JP" sz="2400" dirty="0" smtClean="0"/>
              <a:t>Input validation is added to deserialization process of </a:t>
            </a:r>
            <a:r>
              <a:rPr lang="en-US" altLang="ja-JP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r>
              <a:rPr kumimoji="1" lang="en-US" altLang="ja-JP" sz="2400" dirty="0" smtClean="0"/>
              <a:t>.</a:t>
            </a:r>
            <a:endParaRPr lang="en-US" altLang="ja-JP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1638" lvl="1" indent="-171450"/>
            <a:r>
              <a:rPr lang="en-US" altLang="ja-JP" sz="2200" kern="1200" dirty="0">
                <a:ea typeface="ＭＳ Ｐゴシック" pitchFamily="36" charset="-128"/>
                <a:cs typeface="+mn-cs"/>
              </a:rPr>
              <a:t>Internal field array must be an array type; deserialization fails otherwise.</a:t>
            </a:r>
          </a:p>
          <a:p>
            <a:pPr marL="0" indent="0"/>
            <a:r>
              <a:rPr kumimoji="1" lang="en-US" altLang="ja-JP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kumimoji="1" lang="en-US" altLang="ja-JP" sz="2600" dirty="0" smtClean="0"/>
              <a:t> method guarantees that </a:t>
            </a:r>
            <a:r>
              <a:rPr kumimoji="1" lang="en-US" altLang="ja-JP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kumimoji="1" lang="en-US" altLang="ja-JP" sz="2600" dirty="0" smtClean="0"/>
              <a:t> field references an array of </a:t>
            </a:r>
            <a:r>
              <a:rPr kumimoji="1" lang="en-US" altLang="ja-JP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1" lang="en-US" altLang="ja-JP" sz="2600" dirty="0" smtClean="0"/>
              <a:t>.</a:t>
            </a:r>
            <a:endParaRPr kumimoji="1" lang="en-US" altLang="ja-JP" sz="2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1638" lvl="1" indent="-171450"/>
            <a:r>
              <a:rPr kumimoji="1" lang="en-US" altLang="ja-JP" sz="2200" dirty="0" smtClean="0"/>
              <a:t>When serialized </a:t>
            </a:r>
            <a:r>
              <a:rPr kumimoji="1" lang="en-US" altLang="ja-JP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kumimoji="1" lang="en-US" altLang="ja-JP" sz="2200" dirty="0" smtClean="0"/>
              <a:t> data is not an array of </a:t>
            </a:r>
            <a:r>
              <a:rPr kumimoji="1" lang="en-US" altLang="ja-JP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1" lang="en-US" altLang="ja-JP" sz="2200" dirty="0" smtClean="0"/>
              <a:t>, the data is copied to a new array of </a:t>
            </a:r>
            <a:r>
              <a:rPr kumimoji="1" lang="en-US" altLang="ja-JP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1" lang="en-US" altLang="ja-JP" sz="2200" dirty="0" smtClean="0"/>
              <a:t>.</a:t>
            </a:r>
          </a:p>
          <a:p>
            <a:pPr marL="401638" lvl="1" indent="-171450"/>
            <a:r>
              <a:rPr kumimoji="1" lang="en-US" altLang="ja-JP" sz="2200" dirty="0" smtClean="0"/>
              <a:t>This makes array truly private to </a:t>
            </a:r>
            <a:r>
              <a:rPr kumimoji="1" lang="en-US" altLang="ja-JP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r>
              <a:rPr kumimoji="1" lang="en-US" altLang="ja-JP" sz="2200" dirty="0" smtClean="0"/>
              <a:t>.</a:t>
            </a:r>
          </a:p>
          <a:p>
            <a:pPr marL="631825" lvl="1" indent="0">
              <a:spcBef>
                <a:spcPts val="1200"/>
              </a:spcBef>
              <a:buNone/>
            </a:pPr>
            <a:r>
              <a:rPr kumimoji="1" lang="en-US" altLang="ja-JP" sz="1800" dirty="0" smtClean="0">
                <a:hlinkClick r:id="rId2"/>
              </a:rPr>
              <a:t>OBJ06-J. Defensively copy mutable inputs and mutable internal components</a:t>
            </a:r>
            <a:endParaRPr kumimoji="1" lang="en-US" altLang="ja-JP" sz="1800" dirty="0" smtClean="0"/>
          </a:p>
          <a:p>
            <a:pPr marL="457200" lvl="1" indent="0">
              <a:buNone/>
            </a:pPr>
            <a:endParaRPr lang="en-US" altLang="ja-JP" sz="1600" dirty="0"/>
          </a:p>
          <a:p>
            <a:pPr marL="631825" lvl="1" indent="0">
              <a:buNone/>
            </a:pPr>
            <a:r>
              <a:rPr kumimoji="1" lang="en-US" altLang="ja-JP" sz="1800" dirty="0">
                <a:hlinkClick r:id="rId3"/>
              </a:rPr>
              <a:t>10. Do not use the clone method to copy untrusted method parameters</a:t>
            </a:r>
            <a:endParaRPr kumimoji="1" lang="en-US" altLang="ja-JP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6501" y="1146652"/>
            <a:ext cx="82622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altLang="ja-JP" sz="2400" dirty="0" smtClean="0"/>
              <a:t> This problem was fixed in Java JDK 1.7.0_03.</a:t>
            </a:r>
            <a:endParaRPr lang="en-US" altLang="ja-JP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36" y="4965814"/>
            <a:ext cx="453019" cy="594360"/>
          </a:xfrm>
          <a:prstGeom prst="rect">
            <a:avLst/>
          </a:prstGeom>
        </p:spPr>
      </p:pic>
      <p:pic>
        <p:nvPicPr>
          <p:cNvPr id="9" name="Picture 2" descr="C:\Users\svoboda\Desktop\9780321933157_Long_Com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6" y="5764134"/>
            <a:ext cx="456118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 19"/>
          <p:cNvSpPr txBox="1">
            <a:spLocks/>
          </p:cNvSpPr>
          <p:nvPr/>
        </p:nvSpPr>
        <p:spPr>
          <a:xfrm>
            <a:off x="269188" y="880971"/>
            <a:ext cx="8524875" cy="5519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public class </a:t>
            </a:r>
            <a:r>
              <a:rPr kumimoji="1" lang="en-US" altLang="ja-JP" sz="1575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AtomicReferenceArray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&lt;E&gt; </a:t>
            </a:r>
            <a:r>
              <a:rPr kumimoji="1" lang="en-US" altLang="ja-JP" sz="1575" b="1" dirty="0" smtClean="0">
                <a:latin typeface="Courier New"/>
                <a:cs typeface="Courier New"/>
              </a:rPr>
              <a:t>implements </a:t>
            </a:r>
            <a:r>
              <a:rPr kumimoji="1" lang="en-US" altLang="ja-JP" sz="1575" b="1" dirty="0" err="1">
                <a:latin typeface="Courier New"/>
                <a:cs typeface="Courier New"/>
              </a:rPr>
              <a:t>java.io.Serializable</a:t>
            </a:r>
            <a:r>
              <a:rPr kumimoji="1" lang="en-US" altLang="ja-JP" sz="1575" b="1" dirty="0">
                <a:latin typeface="Courier New"/>
                <a:cs typeface="Courier New"/>
              </a:rPr>
              <a:t> {</a:t>
            </a:r>
            <a:endParaRPr lang="en-US" altLang="ja-JP" sz="1575" b="1" dirty="0" smtClean="0">
              <a:latin typeface="Courier New"/>
              <a:cs typeface="Courier New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1575" b="1" dirty="0" smtClean="0">
                <a:latin typeface="Courier New"/>
                <a:cs typeface="Courier New"/>
              </a:rPr>
              <a:t>  public </a:t>
            </a:r>
            <a:r>
              <a:rPr lang="en-US" altLang="ja-JP" sz="1575" b="1" dirty="0" err="1">
                <a:latin typeface="Courier New"/>
                <a:cs typeface="Courier New"/>
              </a:rPr>
              <a:t>AtomicReferenceArray</a:t>
            </a:r>
            <a:r>
              <a:rPr lang="en-US" altLang="ja-JP" sz="1575" b="1" dirty="0">
                <a:latin typeface="Courier New"/>
                <a:cs typeface="Courier New"/>
              </a:rPr>
              <a:t>(E[] array) {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1575" b="1" dirty="0">
                <a:latin typeface="Courier New"/>
                <a:cs typeface="Courier New"/>
              </a:rPr>
              <a:t>  </a:t>
            </a:r>
            <a:r>
              <a:rPr lang="en-US" altLang="ja-JP" sz="1575" b="1" dirty="0" smtClean="0">
                <a:latin typeface="Courier New"/>
                <a:cs typeface="Courier New"/>
              </a:rPr>
              <a:t>  </a:t>
            </a:r>
            <a:r>
              <a:rPr lang="en-US" altLang="ja-JP" sz="1575" b="1" dirty="0">
                <a:latin typeface="Courier New"/>
                <a:cs typeface="Courier New"/>
              </a:rPr>
              <a:t>// Visibility guaranteed by final field guarantees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1575" b="1" dirty="0">
                <a:latin typeface="Courier New"/>
                <a:cs typeface="Courier New"/>
              </a:rPr>
              <a:t> </a:t>
            </a:r>
            <a:r>
              <a:rPr lang="en-US" altLang="ja-JP" sz="1575" b="1" dirty="0" smtClean="0">
                <a:latin typeface="Courier New"/>
                <a:cs typeface="Courier New"/>
              </a:rPr>
              <a:t>   </a:t>
            </a:r>
            <a:r>
              <a:rPr lang="en-US" altLang="ja-JP" sz="1575" b="1" dirty="0" err="1">
                <a:latin typeface="Courier New"/>
                <a:cs typeface="Courier New"/>
              </a:rPr>
              <a:t>this.array</a:t>
            </a:r>
            <a:r>
              <a:rPr lang="en-US" altLang="ja-JP" sz="1575" b="1" dirty="0">
                <a:latin typeface="Courier New"/>
                <a:cs typeface="Courier New"/>
              </a:rPr>
              <a:t> = </a:t>
            </a:r>
            <a:r>
              <a:rPr lang="en-US" altLang="ja-JP" sz="1575" b="1" dirty="0" err="1">
                <a:latin typeface="Courier New"/>
                <a:cs typeface="Courier New"/>
              </a:rPr>
              <a:t>Arrays.copyOf</a:t>
            </a:r>
            <a:r>
              <a:rPr lang="en-US" altLang="ja-JP" sz="1575" b="1" dirty="0">
                <a:latin typeface="Courier New"/>
                <a:cs typeface="Courier New"/>
              </a:rPr>
              <a:t>(array, </a:t>
            </a:r>
            <a:r>
              <a:rPr lang="en-US" altLang="ja-JP" sz="1575" b="1" dirty="0" err="1">
                <a:latin typeface="Courier New"/>
                <a:cs typeface="Courier New"/>
              </a:rPr>
              <a:t>array.length</a:t>
            </a:r>
            <a:r>
              <a:rPr lang="en-US" altLang="ja-JP" sz="1575" b="1" dirty="0" smtClean="0">
                <a:latin typeface="Courier New"/>
                <a:cs typeface="Courier New"/>
              </a:rPr>
              <a:t>, </a:t>
            </a:r>
            <a:r>
              <a:rPr lang="en-US" altLang="ja-JP" sz="1575" b="1" dirty="0">
                <a:latin typeface="Courier New"/>
                <a:cs typeface="Courier New"/>
              </a:rPr>
              <a:t>Object[].class);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1575" b="1" dirty="0" smtClean="0">
                <a:latin typeface="Courier New"/>
                <a:cs typeface="Courier New"/>
              </a:rPr>
              <a:t>  }</a:t>
            </a:r>
            <a:endParaRPr lang="en-US" altLang="ja-JP" sz="1575" b="1" dirty="0">
              <a:latin typeface="Courier New"/>
              <a:cs typeface="Courier New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1575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private void </a:t>
            </a:r>
            <a:r>
              <a:rPr kumimoji="1" lang="en-US" altLang="ja-JP" sz="157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readObject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(</a:t>
            </a:r>
            <a:r>
              <a:rPr kumimoji="1" lang="en-US" altLang="ja-JP" sz="1575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java.io.ObjectInputStream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575" b="1" dirty="0" smtClean="0">
                <a:latin typeface="Courier New"/>
                <a:cs typeface="Courier New"/>
              </a:rPr>
              <a:t>               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throws </a:t>
            </a:r>
            <a:r>
              <a:rPr kumimoji="1" lang="en-US" altLang="ja-JP" sz="1575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java.io.IOException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575" b="1" dirty="0">
                <a:latin typeface="Courier New"/>
                <a:ea typeface="+mn-ea"/>
                <a:cs typeface="Courier New"/>
              </a:rPr>
              <a:t> </a:t>
            </a:r>
            <a:r>
              <a:rPr kumimoji="1" lang="en-US" altLang="ja-JP" sz="1575" b="1" dirty="0" smtClean="0">
                <a:latin typeface="Courier New"/>
                <a:ea typeface="+mn-ea"/>
                <a:cs typeface="Courier New"/>
              </a:rPr>
              <a:t>                     </a:t>
            </a:r>
            <a:r>
              <a:rPr kumimoji="1" lang="en-US" altLang="ja-JP" sz="1575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ClassNotFoundException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{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1575" b="1" dirty="0" smtClean="0">
                <a:latin typeface="Courier New"/>
                <a:cs typeface="Courier New"/>
              </a:rPr>
              <a:t>    Object a = 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s.readFields</a:t>
            </a:r>
            <a:r>
              <a:rPr lang="en-US" altLang="ja-JP" sz="1575" b="1" dirty="0" smtClean="0">
                <a:latin typeface="Courier New"/>
                <a:cs typeface="Courier New"/>
              </a:rPr>
              <a:t>().get("array", null);</a:t>
            </a:r>
          </a:p>
          <a:p>
            <a:pPr>
              <a:buNone/>
            </a:pPr>
            <a:r>
              <a:rPr lang="en-US" altLang="ja-JP" sz="1575" b="1" dirty="0" smtClean="0">
                <a:latin typeface="Courier New"/>
                <a:cs typeface="Courier New"/>
              </a:rPr>
              <a:t>    if (a == null || !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a.getClass</a:t>
            </a:r>
            <a:r>
              <a:rPr lang="en-US" altLang="ja-JP" sz="1575" b="1" dirty="0" smtClean="0">
                <a:latin typeface="Courier New"/>
                <a:cs typeface="Courier New"/>
              </a:rPr>
              <a:t>().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isArray</a:t>
            </a:r>
            <a:r>
              <a:rPr lang="en-US" altLang="ja-JP" sz="1575" b="1" dirty="0" smtClean="0">
                <a:latin typeface="Courier New"/>
                <a:cs typeface="Courier New"/>
              </a:rPr>
              <a:t>())</a:t>
            </a:r>
          </a:p>
          <a:p>
            <a:pPr>
              <a:buNone/>
            </a:pPr>
            <a:r>
              <a:rPr lang="en-US" altLang="ja-JP" sz="1575" b="1" dirty="0" smtClean="0">
                <a:latin typeface="Courier New"/>
                <a:cs typeface="Courier New"/>
              </a:rPr>
              <a:t>      throw new 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java.io.InvalidObjectException</a:t>
            </a:r>
            <a:r>
              <a:rPr lang="en-US" altLang="ja-JP" sz="1575" b="1" dirty="0" smtClean="0">
                <a:latin typeface="Courier New"/>
                <a:cs typeface="Courier New"/>
              </a:rPr>
              <a:t>(</a:t>
            </a:r>
          </a:p>
          <a:p>
            <a:pPr>
              <a:buNone/>
            </a:pPr>
            <a:r>
              <a:rPr lang="en-US" altLang="ja-JP" sz="1575" b="1" dirty="0">
                <a:latin typeface="Courier New"/>
                <a:cs typeface="Courier New"/>
              </a:rPr>
              <a:t> </a:t>
            </a:r>
            <a:r>
              <a:rPr lang="en-US" altLang="ja-JP" sz="1575" b="1" dirty="0" smtClean="0">
                <a:latin typeface="Courier New"/>
                <a:cs typeface="Courier New"/>
              </a:rPr>
              <a:t>        "Not array type");</a:t>
            </a:r>
          </a:p>
          <a:p>
            <a:pPr>
              <a:buNone/>
            </a:pPr>
            <a:r>
              <a:rPr lang="en-US" altLang="ja-JP" sz="1575" b="1" dirty="0" smtClean="0">
                <a:latin typeface="Courier New"/>
                <a:cs typeface="Courier New"/>
              </a:rPr>
              <a:t>    if (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a.getClass</a:t>
            </a:r>
            <a:r>
              <a:rPr lang="en-US" altLang="ja-JP" sz="1575" b="1" dirty="0" smtClean="0">
                <a:latin typeface="Courier New"/>
                <a:cs typeface="Courier New"/>
              </a:rPr>
              <a:t>() != Object[].class)</a:t>
            </a:r>
          </a:p>
          <a:p>
            <a:pPr>
              <a:buNone/>
            </a:pPr>
            <a:r>
              <a:rPr lang="en-US" altLang="ja-JP" sz="1575" b="1" dirty="0" smtClean="0">
                <a:latin typeface="Courier New"/>
                <a:cs typeface="Courier New"/>
              </a:rPr>
              <a:t>      a = 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Arrays.copyOf</a:t>
            </a:r>
            <a:r>
              <a:rPr lang="en-US" altLang="ja-JP" sz="1575" b="1" dirty="0" smtClean="0">
                <a:latin typeface="Courier New"/>
                <a:cs typeface="Courier New"/>
              </a:rPr>
              <a:t>((Object[])a, 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Array.getLength</a:t>
            </a:r>
            <a:r>
              <a:rPr lang="en-US" altLang="ja-JP" sz="1575" b="1" dirty="0" smtClean="0">
                <a:latin typeface="Courier New"/>
                <a:cs typeface="Courier New"/>
              </a:rPr>
              <a:t>(a),</a:t>
            </a:r>
          </a:p>
          <a:p>
            <a:pPr>
              <a:buNone/>
            </a:pPr>
            <a:r>
              <a:rPr lang="en-US" altLang="ja-JP" sz="1575" b="1" dirty="0">
                <a:latin typeface="Courier New"/>
                <a:cs typeface="Courier New"/>
              </a:rPr>
              <a:t> </a:t>
            </a:r>
            <a:r>
              <a:rPr lang="en-US" altLang="ja-JP" sz="1575" b="1" dirty="0" smtClean="0">
                <a:latin typeface="Courier New"/>
                <a:cs typeface="Courier New"/>
              </a:rPr>
              <a:t>                       Object[].class);</a:t>
            </a:r>
          </a:p>
          <a:p>
            <a:pPr>
              <a:buNone/>
            </a:pPr>
            <a:r>
              <a:rPr lang="en-US" altLang="ja-JP" sz="1575" b="1" dirty="0" smtClean="0">
                <a:latin typeface="Courier New"/>
                <a:cs typeface="Courier New"/>
              </a:rPr>
              <a:t>    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unsafe.putObjectVolatile</a:t>
            </a:r>
            <a:r>
              <a:rPr lang="en-US" altLang="ja-JP" sz="1575" b="1" dirty="0" smtClean="0">
                <a:latin typeface="Courier New"/>
                <a:cs typeface="Courier New"/>
              </a:rPr>
              <a:t>(this, </a:t>
            </a:r>
            <a:r>
              <a:rPr lang="en-US" altLang="ja-JP" sz="1575" b="1" dirty="0" err="1" smtClean="0">
                <a:latin typeface="Courier New"/>
                <a:cs typeface="Courier New"/>
              </a:rPr>
              <a:t>arrayFieldOffset</a:t>
            </a:r>
            <a:r>
              <a:rPr lang="en-US" altLang="ja-JP" sz="1575" b="1" dirty="0" smtClean="0">
                <a:latin typeface="Courier New"/>
                <a:cs typeface="Courier New"/>
              </a:rPr>
              <a:t>, a);</a:t>
            </a:r>
          </a:p>
          <a:p>
            <a:pPr>
              <a:buNone/>
            </a:pPr>
            <a:r>
              <a:rPr kumimoji="1" lang="en-US" altLang="ja-JP" sz="1575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575" b="1" dirty="0">
                <a:latin typeface="Courier New"/>
                <a:ea typeface="+mn-ea"/>
                <a:cs typeface="Courier New"/>
              </a:rPr>
              <a:t> </a:t>
            </a:r>
            <a:r>
              <a:rPr kumimoji="1" lang="en-US" altLang="ja-JP" sz="1575" b="1" dirty="0" smtClean="0">
                <a:latin typeface="Courier New"/>
                <a:ea typeface="+mn-ea"/>
                <a:cs typeface="Courier New"/>
              </a:rPr>
              <a:t> </a:t>
            </a:r>
            <a:r>
              <a:rPr kumimoji="1" lang="en-US" altLang="ja-JP" sz="157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  <a:endParaRPr lang="en-US" altLang="ja-JP" sz="1575" b="1" noProof="0" dirty="0">
              <a:latin typeface="Courier New"/>
              <a:cs typeface="Courier New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575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  <a:endParaRPr kumimoji="1" lang="en-US" altLang="ja-JP" sz="1575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209800" y="5798318"/>
            <a:ext cx="3657600" cy="381000"/>
          </a:xfrm>
          <a:prstGeom prst="wedgeRectCallout">
            <a:avLst>
              <a:gd name="adj1" fmla="val -28742"/>
              <a:gd name="adj2" fmla="val -209743"/>
            </a:avLst>
          </a:prstGeom>
          <a:solidFill>
            <a:schemeClr val="accent1">
              <a:lumMod val="75000"/>
              <a:alpha val="36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Copying </a:t>
            </a:r>
            <a:r>
              <a:rPr lang="en-US" altLang="ja-JP" sz="1600" dirty="0">
                <a:solidFill>
                  <a:schemeClr val="tx1"/>
                </a:solidFill>
              </a:rPr>
              <a:t>serialized data to </a:t>
            </a:r>
            <a:r>
              <a:rPr lang="en-US" altLang="ja-JP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altLang="ja-JP" sz="1600" dirty="0">
                <a:solidFill>
                  <a:schemeClr val="tx1"/>
                </a:solidFill>
              </a:rPr>
              <a:t> field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>
            <a:noAutofit/>
          </a:bodyPr>
          <a:lstStyle/>
          <a:p>
            <a:r>
              <a:rPr lang="en-US" altLang="ja-JP" sz="3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AtomicReferenceArray</a:t>
            </a:r>
            <a:r>
              <a:rPr lang="en-US" altLang="ja-JP" sz="3800" dirty="0" smtClean="0"/>
              <a:t> </a:t>
            </a:r>
            <a:r>
              <a:rPr lang="en-US" altLang="ja-JP" sz="3800" i="1" dirty="0"/>
              <a:t>(patched)</a:t>
            </a:r>
            <a:endParaRPr kumimoji="1" lang="ja-JP" altLang="en-US" sz="3800" i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19200" y="2343680"/>
            <a:ext cx="6629400" cy="381000"/>
          </a:xfrm>
          <a:prstGeom prst="wedgeRectCallout">
            <a:avLst>
              <a:gd name="adj1" fmla="val -22609"/>
              <a:gd name="adj2" fmla="val 87634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altLang="ja-JP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kumimoji="1" lang="en-US" altLang="ja-JP" sz="1600" dirty="0">
                <a:solidFill>
                  <a:srgbClr val="000000"/>
                </a:solidFill>
              </a:rPr>
              <a:t> method is added to customize deserialization </a:t>
            </a:r>
            <a:r>
              <a:rPr kumimoji="1" lang="en-US" altLang="ja-JP" sz="1600" dirty="0" smtClean="0">
                <a:solidFill>
                  <a:srgbClr val="000000"/>
                </a:solidFill>
              </a:rPr>
              <a:t>process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1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9188" y="4495800"/>
            <a:ext cx="8292934" cy="1730199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aobj</a:t>
            </a:r>
            <a:r>
              <a:rPr lang="en-US" altLang="ja-JP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[1].array != </a:t>
            </a:r>
            <a:r>
              <a:rPr lang="en-US" altLang="ja-JP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aobj</a:t>
            </a:r>
            <a:r>
              <a:rPr lang="en-US" altLang="ja-JP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</a:t>
            </a:r>
            <a:r>
              <a:rPr lang="en-US" altLang="ja-JP" b="1" dirty="0" smtClean="0"/>
              <a:t>]</a:t>
            </a:r>
          </a:p>
          <a:p>
            <a:pPr marL="0" indent="0"/>
            <a:r>
              <a:rPr lang="en-US" altLang="ja-JP" dirty="0" smtClean="0"/>
              <a:t>“Impossible” cycle broken</a:t>
            </a:r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266737" y="227361"/>
            <a:ext cx="8294400" cy="713232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Exploit Code in Patched Java</a:t>
            </a:r>
            <a:endParaRPr kumimoji="1" lang="ja-JP" altLang="en-US" dirty="0"/>
          </a:p>
        </p:txBody>
      </p:sp>
      <p:pic>
        <p:nvPicPr>
          <p:cNvPr id="24" name="Picture 2" descr="Green Tortoise (cartoon) by arking - Green Tort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49" y="104777"/>
            <a:ext cx="952499" cy="704849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800600"/>
            <a:ext cx="1099671" cy="116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572000"/>
            <a:ext cx="1752600" cy="1752600"/>
          </a:xfrm>
          <a:prstGeom prst="rect">
            <a:avLst/>
          </a:prstGeom>
        </p:spPr>
      </p:pic>
      <p:grpSp>
        <p:nvGrpSpPr>
          <p:cNvPr id="47" name="グループ化 29"/>
          <p:cNvGrpSpPr/>
          <p:nvPr/>
        </p:nvGrpSpPr>
        <p:grpSpPr>
          <a:xfrm>
            <a:off x="1524000" y="1219200"/>
            <a:ext cx="6345719" cy="3200400"/>
            <a:chOff x="772296" y="4942238"/>
            <a:chExt cx="5220998" cy="1577844"/>
          </a:xfrm>
        </p:grpSpPr>
        <p:sp>
          <p:nvSpPr>
            <p:cNvPr id="48" name="角丸四角形 25"/>
            <p:cNvSpPr/>
            <p:nvPr/>
          </p:nvSpPr>
          <p:spPr>
            <a:xfrm>
              <a:off x="834887" y="5306503"/>
              <a:ext cx="5158407" cy="121357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49" name="正方形/長方形 26"/>
            <p:cNvSpPr/>
            <p:nvPr/>
          </p:nvSpPr>
          <p:spPr>
            <a:xfrm>
              <a:off x="1023073" y="5387022"/>
              <a:ext cx="1003108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[0]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正方形/長方形 27"/>
            <p:cNvSpPr/>
            <p:nvPr/>
          </p:nvSpPr>
          <p:spPr>
            <a:xfrm>
              <a:off x="1023073" y="5768212"/>
              <a:ext cx="940414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角丸四角形 28"/>
            <p:cNvSpPr/>
            <p:nvPr/>
          </p:nvSpPr>
          <p:spPr>
            <a:xfrm>
              <a:off x="2082171" y="5376152"/>
              <a:ext cx="1950225" cy="28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Help[]</a:t>
              </a:r>
              <a:r>
                <a:rPr lang="ja-JP" altLang="en-US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ahelp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角丸四角形 29"/>
            <p:cNvSpPr/>
            <p:nvPr/>
          </p:nvSpPr>
          <p:spPr>
            <a:xfrm>
              <a:off x="2101346" y="5764997"/>
              <a:ext cx="2495299" cy="28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AtomicReferenceArray</a:t>
              </a:r>
              <a:endParaRPr kumimoji="1" lang="ja-JP" alt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3" name="直線矢印コネクタ 30"/>
            <p:cNvCxnSpPr>
              <a:endCxn id="51" idx="3"/>
            </p:cNvCxnSpPr>
            <p:nvPr/>
          </p:nvCxnSpPr>
          <p:spPr>
            <a:xfrm flipH="1">
              <a:off x="4032396" y="5506291"/>
              <a:ext cx="1553394" cy="13861"/>
            </a:xfrm>
            <a:prstGeom prst="straightConnector1">
              <a:avLst/>
            </a:prstGeom>
            <a:ln w="254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角丸四角形 31"/>
            <p:cNvSpPr/>
            <p:nvPr/>
          </p:nvSpPr>
          <p:spPr>
            <a:xfrm>
              <a:off x="2505635" y="6147997"/>
              <a:ext cx="2843339" cy="28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private Object [] </a:t>
              </a:r>
              <a:r>
                <a:rPr kumimoji="1"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5" name="直線コネクタ 32"/>
            <p:cNvCxnSpPr/>
            <p:nvPr/>
          </p:nvCxnSpPr>
          <p:spPr>
            <a:xfrm flipV="1">
              <a:off x="5411670" y="6271605"/>
              <a:ext cx="223814" cy="23071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正方形/長方形 34"/>
            <p:cNvSpPr/>
            <p:nvPr/>
          </p:nvSpPr>
          <p:spPr>
            <a:xfrm>
              <a:off x="772296" y="4942238"/>
              <a:ext cx="1692745" cy="28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Object </a:t>
              </a:r>
              <a:r>
                <a:rPr lang="en-US" altLang="ja-JP" sz="1800" b="1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aobj</a:t>
              </a:r>
              <a:r>
                <a:rPr lang="en-US" altLang="ja-JP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[]</a:t>
              </a:r>
              <a:endParaRPr kumimoji="1" lang="ja-JP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7" name="直線コネクタ 35"/>
            <p:cNvCxnSpPr/>
            <p:nvPr/>
          </p:nvCxnSpPr>
          <p:spPr>
            <a:xfrm>
              <a:off x="993927" y="5247874"/>
              <a:ext cx="9925" cy="6559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42"/>
            <p:cNvCxnSpPr/>
            <p:nvPr/>
          </p:nvCxnSpPr>
          <p:spPr>
            <a:xfrm flipV="1">
              <a:off x="1003854" y="5911581"/>
              <a:ext cx="150952" cy="22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43"/>
            <p:cNvCxnSpPr>
              <a:endCxn id="51" idx="1"/>
            </p:cNvCxnSpPr>
            <p:nvPr/>
          </p:nvCxnSpPr>
          <p:spPr>
            <a:xfrm flipV="1">
              <a:off x="1898375" y="5520152"/>
              <a:ext cx="183796" cy="134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45"/>
            <p:cNvCxnSpPr>
              <a:stCxn id="50" idx="3"/>
            </p:cNvCxnSpPr>
            <p:nvPr/>
          </p:nvCxnSpPr>
          <p:spPr>
            <a:xfrm flipV="1">
              <a:off x="1963487" y="5908997"/>
              <a:ext cx="137859" cy="321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円弧 50"/>
            <p:cNvSpPr/>
            <p:nvPr/>
          </p:nvSpPr>
          <p:spPr>
            <a:xfrm>
              <a:off x="5486397" y="5496352"/>
              <a:ext cx="308113" cy="775253"/>
            </a:xfrm>
            <a:prstGeom prst="arc">
              <a:avLst>
                <a:gd name="adj1" fmla="val 15983177"/>
                <a:gd name="adj2" fmla="val 5551794"/>
              </a:avLst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54"/>
            <p:cNvCxnSpPr/>
            <p:nvPr/>
          </p:nvCxnSpPr>
          <p:spPr>
            <a:xfrm flipV="1">
              <a:off x="1013790" y="5554984"/>
              <a:ext cx="137804" cy="10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55"/>
            <p:cNvCxnSpPr/>
            <p:nvPr/>
          </p:nvCxnSpPr>
          <p:spPr>
            <a:xfrm flipH="1">
              <a:off x="2335694" y="6056261"/>
              <a:ext cx="3335" cy="22528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56"/>
            <p:cNvCxnSpPr/>
            <p:nvPr/>
          </p:nvCxnSpPr>
          <p:spPr>
            <a:xfrm>
              <a:off x="2345644" y="6281547"/>
              <a:ext cx="159992" cy="1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角丸四角形吹き出し 65"/>
          <p:cNvSpPr/>
          <p:nvPr/>
        </p:nvSpPr>
        <p:spPr>
          <a:xfrm>
            <a:off x="5638800" y="1222188"/>
            <a:ext cx="2937435" cy="1457324"/>
          </a:xfrm>
          <a:prstGeom prst="wedgeRoundRectCallout">
            <a:avLst>
              <a:gd name="adj1" fmla="val -21484"/>
              <a:gd name="adj2" fmla="val 10731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readObject</a:t>
            </a:r>
            <a:r>
              <a:rPr lang="en-US" altLang="ja-JP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ja-JP" sz="1800" dirty="0" smtClean="0">
                <a:solidFill>
                  <a:schemeClr val="tx1"/>
                </a:solidFill>
              </a:rPr>
              <a:t> clones </a:t>
            </a:r>
            <a:r>
              <a:rPr lang="en-US" altLang="ja-JP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altLang="ja-JP" sz="1800" dirty="0" smtClean="0">
                <a:solidFill>
                  <a:schemeClr val="tx1"/>
                </a:solidFill>
              </a:rPr>
              <a:t> array type when serialized data is not </a:t>
            </a:r>
            <a:r>
              <a:rPr lang="en-US" altLang="ja-JP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altLang="ja-JP" sz="1800" dirty="0" smtClean="0">
                <a:solidFill>
                  <a:schemeClr val="tx1"/>
                </a:solidFill>
              </a:rPr>
              <a:t> array type.</a:t>
            </a:r>
            <a:endParaRPr kumimoji="1" lang="ja-JP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1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234950"/>
            <a:ext cx="8474075" cy="714375"/>
          </a:xfrm>
        </p:spPr>
        <p:txBody>
          <a:bodyPr lIns="91440" tIns="45720" rIns="91440" bIns="45720"/>
          <a:lstStyle/>
          <a:p>
            <a:r>
              <a:rPr lang="en-US" sz="3600" dirty="0" smtClean="0"/>
              <a:t>Exploit Code Under JDK1.7.0u3</a:t>
            </a:r>
            <a:r>
              <a:rPr lang="en-US" sz="2000" dirty="0" smtClean="0"/>
              <a:t>—</a:t>
            </a:r>
            <a:r>
              <a:rPr lang="en-US" sz="2000" b="0" dirty="0" smtClean="0"/>
              <a:t>1</a:t>
            </a:r>
            <a:endParaRPr lang="en-US" sz="2000" b="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105400"/>
          </a:xfrm>
        </p:spPr>
        <p:txBody>
          <a:bodyPr/>
          <a:lstStyle/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disableSecurity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throws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Exception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hex2Byte(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RiggedARAByteArray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 =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ByteArrayInputStream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bytes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Object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(Object[]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objectinputstream.readObject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Help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[] = (Help[])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atomicReferenceArray</a:t>
            </a:r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   = 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aobj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[1];  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getClassLoader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();  </a:t>
            </a:r>
          </a:p>
          <a:p>
            <a:r>
              <a:rPr lang="pl-PL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atomicReferenceArray.set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(0, 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classLoader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pl-PL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800" b="1" dirty="0" err="1" smtClean="0">
                <a:latin typeface="Courier New" pitchFamily="49" charset="0"/>
                <a:cs typeface="Courier New" pitchFamily="49" charset="0"/>
              </a:rPr>
              <a:t>Help.doWork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800" b="1" dirty="0" err="1">
                <a:latin typeface="Courier New" pitchFamily="49" charset="0"/>
                <a:cs typeface="Courier New" pitchFamily="49" charset="0"/>
              </a:rPr>
              <a:t>ahelp</a:t>
            </a:r>
            <a:r>
              <a:rPr lang="pl-PL" sz="1800" b="1" dirty="0">
                <a:latin typeface="Courier New" pitchFamily="49" charset="0"/>
                <a:cs typeface="Courier New" pitchFamily="49" charset="0"/>
              </a:rPr>
              <a:t>[0])</a:t>
            </a:r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pl-PL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pl-PL" sz="1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29000"/>
            <a:ext cx="2870200" cy="2870200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428006" y="2550212"/>
            <a:ext cx="3352800" cy="457200"/>
          </a:xfrm>
          <a:prstGeom prst="wedgeRectCallout">
            <a:avLst>
              <a:gd name="adj1" fmla="val -65708"/>
              <a:gd name="adj2" fmla="val 38531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ahelp</a:t>
            </a:r>
            <a:r>
              <a:rPr lang="en-US" sz="2000" b="1" dirty="0" smtClean="0">
                <a:solidFill>
                  <a:schemeClr val="tx1"/>
                </a:solidFill>
                <a:latin typeface="Courier New"/>
                <a:cs typeface="Courier New"/>
              </a:rPr>
              <a:t>[0]</a:t>
            </a:r>
            <a:r>
              <a:rPr lang="en-US" sz="2000" b="1" dirty="0" smtClean="0">
                <a:solidFill>
                  <a:schemeClr val="tx1"/>
                </a:solidFill>
                <a:cs typeface="Courier New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initialized to null</a:t>
            </a:r>
            <a:endParaRPr lang="en-US" sz="2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457643" y="5183028"/>
            <a:ext cx="2895600" cy="457200"/>
          </a:xfrm>
          <a:prstGeom prst="wedgeRectCallout">
            <a:avLst>
              <a:gd name="adj1" fmla="val 24018"/>
              <a:gd name="adj2" fmla="val -207166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not changed</a:t>
            </a:r>
            <a:endParaRPr lang="en-US" sz="2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984" y="4268628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31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34384" y="4878228"/>
            <a:ext cx="3276600" cy="838200"/>
          </a:xfrm>
          <a:prstGeom prst="wedgeRectCallout">
            <a:avLst>
              <a:gd name="adj1" fmla="val -21200"/>
              <a:gd name="adj2" fmla="val -331471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Oops! </a:t>
            </a: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NullPointerException</a:t>
            </a:r>
            <a:endParaRPr lang="en-US" sz="2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r>
              <a:rPr lang="en-US" sz="3600" dirty="0">
                <a:solidFill>
                  <a:srgbClr val="000000"/>
                </a:solidFill>
              </a:rPr>
              <a:t>Exploit Code U</a:t>
            </a:r>
            <a:r>
              <a:rPr lang="en-US" sz="3600" dirty="0" smtClean="0">
                <a:solidFill>
                  <a:srgbClr val="000000"/>
                </a:solidFill>
              </a:rPr>
              <a:t>nder JDK1.7.0u3</a:t>
            </a:r>
            <a:r>
              <a:rPr lang="en-US" sz="2000" dirty="0" smtClean="0"/>
              <a:t>—</a:t>
            </a:r>
            <a:r>
              <a:rPr lang="en-US" sz="2000" b="0" dirty="0" smtClean="0"/>
              <a:t>2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915400" cy="5486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Constructs a class with full privileges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static void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doWork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(Help h) throws Exception {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byte[]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Exploit.hex2Byte(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DisableSecurityManagerByteArray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clazz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h.defineClass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null, bytes, 0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bytes.length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createProtectionDomain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Only the defineClass call need be done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here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// because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 is protected in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ClassLoader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clazz.newInstance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8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935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Exploit Foiled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05400"/>
          </a:xfrm>
        </p:spPr>
        <p:txBody>
          <a:bodyPr/>
          <a:lstStyle/>
          <a:p>
            <a:pPr marL="457200" lvl="1" indent="-457200">
              <a:buSzPct val="70000"/>
              <a:buFont typeface="+mj-lt"/>
              <a:buAutoNum type="arabicPeriod"/>
            </a:pPr>
            <a:r>
              <a:rPr lang="en-US" sz="2400" dirty="0"/>
              <a:t>“Impossible” data structure </a:t>
            </a:r>
            <a:r>
              <a:rPr lang="en-US" sz="2400" dirty="0" err="1"/>
              <a:t>deserialized</a:t>
            </a:r>
            <a:r>
              <a:rPr lang="en-US" sz="2400" dirty="0"/>
              <a:t>.</a:t>
            </a:r>
          </a:p>
          <a:p>
            <a:pPr marL="857250" lvl="2" indent="-457200">
              <a:buSzPct val="70000"/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During deserialization, </a:t>
            </a:r>
            <a:r>
              <a:rPr lang="en-US" sz="2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AtomicReferenceArray</a:t>
            </a: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does not verify that internal array is truly private.</a:t>
            </a:r>
            <a:endParaRPr lang="en-US" sz="2200" b="1" dirty="0">
              <a:latin typeface="Courier New"/>
              <a:cs typeface="Courier New"/>
            </a:endParaRPr>
          </a:p>
          <a:p>
            <a:pPr marL="457200" lvl="1" indent="-457200">
              <a:spcBef>
                <a:spcPts val="1200"/>
              </a:spcBef>
              <a:buSzPct val="70000"/>
              <a:buFont typeface="+mj-lt"/>
              <a:buAutoNum type="arabicPeriod"/>
            </a:pPr>
            <a:r>
              <a:rPr lang="en-US" sz="2400" b="1" dirty="0" err="1">
                <a:latin typeface="Courier New"/>
                <a:cs typeface="Courier New"/>
              </a:rPr>
              <a:t>AtomicReferenceArray</a:t>
            </a:r>
            <a:r>
              <a:rPr lang="en-US" sz="2400" b="1" dirty="0">
                <a:cs typeface="Courier New"/>
              </a:rPr>
              <a:t> </a:t>
            </a:r>
            <a:r>
              <a:rPr lang="en-US" sz="2400" dirty="0"/>
              <a:t>used to fool JVM into believing a </a:t>
            </a:r>
            <a:r>
              <a:rPr lang="en-US" sz="2400" b="1" dirty="0" err="1">
                <a:latin typeface="Courier New"/>
                <a:cs typeface="Courier New"/>
              </a:rPr>
              <a:t>ClassLoader</a:t>
            </a:r>
            <a:r>
              <a:rPr lang="en-US" sz="2400" dirty="0"/>
              <a:t> object is really a </a:t>
            </a:r>
            <a:r>
              <a:rPr lang="en-US" sz="2400" b="1" dirty="0">
                <a:latin typeface="Courier New"/>
                <a:cs typeface="Courier New"/>
              </a:rPr>
              <a:t>Help</a:t>
            </a:r>
            <a:r>
              <a:rPr lang="en-US" sz="2400" dirty="0"/>
              <a:t> object.</a:t>
            </a:r>
            <a:endParaRPr lang="en-US" sz="2400" b="1" dirty="0">
              <a:latin typeface="Courier New"/>
              <a:cs typeface="Courier New"/>
            </a:endParaRPr>
          </a:p>
          <a:p>
            <a:pPr marL="857250" lvl="2" indent="-457200">
              <a:buSzPct val="70000"/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 is still a </a:t>
            </a:r>
            <a:r>
              <a:rPr lang="en-US" sz="2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ClassLoader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not a </a:t>
            </a: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but no </a:t>
            </a:r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typecheck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is ever performed.</a:t>
            </a:r>
          </a:p>
          <a:p>
            <a:pPr marL="457200" lvl="1" indent="-457200">
              <a:spcBef>
                <a:spcPts val="1200"/>
              </a:spcBef>
              <a:buSzPct val="70000"/>
              <a:buFont typeface="+mj-lt"/>
              <a:buAutoNum type="arabicPeriod"/>
            </a:pPr>
            <a:r>
              <a:rPr lang="en-US" sz="2400" b="1" dirty="0">
                <a:latin typeface="Courier New"/>
                <a:cs typeface="Courier New"/>
              </a:rPr>
              <a:t>Help </a:t>
            </a:r>
            <a:r>
              <a:rPr lang="en-US" sz="2400" dirty="0"/>
              <a:t>then invokes protected </a:t>
            </a:r>
            <a:r>
              <a:rPr lang="en-US" sz="2400" b="1" dirty="0" err="1">
                <a:latin typeface="Courier New"/>
                <a:cs typeface="Courier New"/>
              </a:rPr>
              <a:t>ClassLoader.defineClass</a:t>
            </a:r>
            <a:r>
              <a:rPr lang="en-US" sz="2400" b="1" dirty="0">
                <a:latin typeface="Courier New"/>
                <a:cs typeface="Courier New"/>
              </a:rPr>
              <a:t>()</a:t>
            </a:r>
            <a:r>
              <a:rPr lang="en-US" sz="2400" dirty="0"/>
              <a:t> method to create privileged class object.</a:t>
            </a:r>
            <a:endParaRPr lang="en-US" sz="2400" b="1" dirty="0">
              <a:latin typeface="Courier New"/>
              <a:cs typeface="Courier New"/>
            </a:endParaRPr>
          </a:p>
          <a:p>
            <a:pPr marL="457200" lvl="1" indent="-457200">
              <a:spcBef>
                <a:spcPts val="1200"/>
              </a:spcBef>
              <a:buSzPct val="70000"/>
              <a:buFont typeface="+mj-lt"/>
              <a:buAutoNum type="arabicPeriod"/>
            </a:pPr>
            <a:r>
              <a:rPr lang="en-US" sz="2400" dirty="0"/>
              <a:t>Privileged constructor disables security </a:t>
            </a:r>
            <a:r>
              <a:rPr lang="en-US" sz="2400" dirty="0" smtClean="0"/>
              <a:t>manager.</a:t>
            </a:r>
            <a:endParaRPr lang="en-US" sz="2400" dirty="0"/>
          </a:p>
          <a:p>
            <a:pPr marL="457200" lvl="1" indent="-457200">
              <a:spcBef>
                <a:spcPts val="1200"/>
              </a:spcBef>
              <a:buSzPct val="70000"/>
              <a:buFont typeface="+mj-lt"/>
              <a:buAutoNum type="arabicPeriod"/>
            </a:pPr>
            <a:r>
              <a:rPr lang="en-US" sz="2400" b="1" dirty="0"/>
              <a:t>Profit!</a:t>
            </a:r>
          </a:p>
          <a:p>
            <a:pPr marL="0" indent="0"/>
            <a:endParaRPr lang="en-US" sz="24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20419224">
            <a:off x="2550292" y="1591862"/>
            <a:ext cx="1853188" cy="533400"/>
          </a:xfrm>
          <a:prstGeom prst="wedgeRectCallout">
            <a:avLst>
              <a:gd name="adj1" fmla="val -46011"/>
              <a:gd name="adj2" fmla="val -2398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PATCHED</a:t>
            </a:r>
          </a:p>
        </p:txBody>
      </p:sp>
    </p:spTree>
    <p:extLst>
      <p:ext uri="{BB962C8B-B14F-4D97-AF65-F5344CB8AC3E}">
        <p14:creationId xmlns:p14="http://schemas.microsoft.com/office/powerpoint/2010/main" val="3109615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070" y="1143000"/>
            <a:ext cx="8458200" cy="5105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Intro: Java Applet Security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Patch to August 2011 Exploit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70476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Exploit Timeline (2011–2012)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105400"/>
          </a:xfrm>
        </p:spPr>
        <p:txBody>
          <a:bodyPr/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81000" y="30480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 lIns="92309" tIns="46154" rIns="92309" bIns="46154"/>
          <a:lstStyle/>
          <a:p>
            <a:endParaRPr lang="en-US"/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838200" y="3505200"/>
            <a:ext cx="1905000" cy="762000"/>
          </a:xfrm>
          <a:prstGeom prst="wedgeRectCallout">
            <a:avLst>
              <a:gd name="adj1" fmla="val -32671"/>
              <a:gd name="adj2" fmla="val -11385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/>
              <a:t>August 1: Vulnerability reported to Oracle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1000" y="1600200"/>
            <a:ext cx="175260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309" tIns="46154" rIns="92309" bIns="46154" anchor="ctr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First discovered by </a:t>
            </a:r>
            <a:r>
              <a:rPr lang="en-US" sz="1400" dirty="0" err="1">
                <a:solidFill>
                  <a:schemeClr val="tx1"/>
                </a:solidFill>
              </a:rPr>
              <a:t>Jeroen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Frijters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while </a:t>
            </a:r>
            <a:r>
              <a:rPr lang="en-US" sz="1400" dirty="0">
                <a:solidFill>
                  <a:schemeClr val="tx1"/>
                </a:solidFill>
              </a:rPr>
              <a:t>developing IKVM, a Java VM for .NET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794" name="AutoShape 10"/>
          <p:cNvSpPr>
            <a:spLocks noChangeArrowheads="1"/>
          </p:cNvSpPr>
          <p:nvPr/>
        </p:nvSpPr>
        <p:spPr bwMode="auto">
          <a:xfrm>
            <a:off x="2286000" y="1219200"/>
            <a:ext cx="1905000" cy="762000"/>
          </a:xfrm>
          <a:prstGeom prst="wedgeRectCallout">
            <a:avLst>
              <a:gd name="adj1" fmla="val 30890"/>
              <a:gd name="adj2" fmla="val 1868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January 1: Creation of CVE-2012-0507 (as a stub)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4953000" y="5379335"/>
            <a:ext cx="1905000" cy="762000"/>
          </a:xfrm>
          <a:prstGeom prst="wedgeRectCallout">
            <a:avLst>
              <a:gd name="adj1" fmla="val 102562"/>
              <a:gd name="adj2" fmla="val -35656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/>
              <a:t>March 29: Proof-of-concept </a:t>
            </a:r>
            <a:r>
              <a:rPr lang="en-US" sz="1400" dirty="0" smtClean="0"/>
              <a:t>exploit code </a:t>
            </a:r>
            <a:r>
              <a:rPr lang="en-US" sz="1400" dirty="0"/>
              <a:t>added to </a:t>
            </a:r>
            <a:r>
              <a:rPr lang="en-US" sz="1400" dirty="0" err="1"/>
              <a:t>Metasploit</a:t>
            </a:r>
            <a:endParaRPr lang="en-US" sz="1400" dirty="0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316866" y="4378125"/>
            <a:ext cx="1524000" cy="990600"/>
          </a:xfrm>
          <a:prstGeom prst="wedgeRectCallout">
            <a:avLst>
              <a:gd name="adj1" fmla="val 154157"/>
              <a:gd name="adj2" fmla="val -18293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February 14: Coordination of public release of the vulnerability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537276" y="1714500"/>
            <a:ext cx="1524000" cy="990600"/>
          </a:xfrm>
          <a:prstGeom prst="wedgeRectCallout">
            <a:avLst>
              <a:gd name="adj1" fmla="val 19403"/>
              <a:gd name="adj2" fmla="val 8143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February 15: Oracle releases a patch (Java 1.7.0_03)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356422" y="4038600"/>
            <a:ext cx="1752600" cy="1066800"/>
          </a:xfrm>
          <a:prstGeom prst="wedgeRectCallout">
            <a:avLst>
              <a:gd name="adj1" fmla="val 39652"/>
              <a:gd name="adj2" fmla="val -13851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February 23: </a:t>
            </a:r>
            <a:r>
              <a:rPr lang="en-US" sz="1400" dirty="0" err="1">
                <a:solidFill>
                  <a:schemeClr val="tx1"/>
                </a:solidFill>
              </a:rPr>
              <a:t>Jeroen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Frijters</a:t>
            </a:r>
            <a:r>
              <a:rPr lang="en-US" sz="1400" dirty="0">
                <a:solidFill>
                  <a:schemeClr val="tx1"/>
                </a:solidFill>
              </a:rPr>
              <a:t> publishes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details</a:t>
            </a:r>
            <a:r>
              <a:rPr lang="en-US" sz="1400" dirty="0" smtClean="0">
                <a:solidFill>
                  <a:schemeClr val="tx1"/>
                </a:solidFill>
              </a:rPr>
              <a:t> of </a:t>
            </a:r>
            <a:r>
              <a:rPr lang="en-US" sz="1400" dirty="0">
                <a:solidFill>
                  <a:schemeClr val="tx1"/>
                </a:solidFill>
              </a:rPr>
              <a:t>the vulnerability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7315200" y="4380054"/>
            <a:ext cx="1676400" cy="1258745"/>
          </a:xfrm>
          <a:prstGeom prst="wedgeRectCallout">
            <a:avLst>
              <a:gd name="adj1" fmla="val 6841"/>
              <a:gd name="adj2" fmla="val -15905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April 4: </a:t>
            </a:r>
            <a:r>
              <a:rPr lang="en-US" sz="1400" b="1" dirty="0">
                <a:solidFill>
                  <a:schemeClr val="bg1"/>
                </a:solidFill>
                <a:hlinkClick r:id="rId4"/>
              </a:rPr>
              <a:t>Dr. Web </a:t>
            </a:r>
            <a:r>
              <a:rPr lang="en-US" sz="1400" dirty="0" smtClean="0">
                <a:solidFill>
                  <a:schemeClr val="bg1"/>
                </a:solidFill>
              </a:rPr>
              <a:t>claims </a:t>
            </a:r>
            <a:r>
              <a:rPr lang="en-US" sz="1400" dirty="0">
                <a:solidFill>
                  <a:schemeClr val="bg1"/>
                </a:solidFill>
              </a:rPr>
              <a:t>550,000 Macs infected with Flashback </a:t>
            </a:r>
            <a:r>
              <a:rPr lang="en-US" sz="1400" dirty="0" err="1">
                <a:solidFill>
                  <a:schemeClr val="bg1"/>
                </a:solidFill>
              </a:rPr>
              <a:t>trojan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231038" y="990600"/>
            <a:ext cx="1617562" cy="990600"/>
          </a:xfrm>
          <a:prstGeom prst="wedgeRectCallout">
            <a:avLst>
              <a:gd name="adj1" fmla="val -28337"/>
              <a:gd name="adj2" fmla="val 15825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March 16: Flashback </a:t>
            </a:r>
            <a:r>
              <a:rPr lang="en-US" sz="1400" dirty="0" err="1" smtClean="0">
                <a:solidFill>
                  <a:schemeClr val="bg1"/>
                </a:solidFill>
              </a:rPr>
              <a:t>trojan</a:t>
            </a:r>
            <a:r>
              <a:rPr lang="en-US" sz="1400" dirty="0" smtClean="0">
                <a:solidFill>
                  <a:schemeClr val="bg1"/>
                </a:solidFill>
              </a:rPr>
              <a:t> modified to exploit CVE-2012-0507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908156" y="2133600"/>
            <a:ext cx="1940689" cy="761035"/>
          </a:xfrm>
          <a:prstGeom prst="wedgeRectCallout">
            <a:avLst>
              <a:gd name="adj1" fmla="val 10377"/>
              <a:gd name="adj2" fmla="val 676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309" tIns="46154" rIns="92309" bIns="46154"/>
          <a:lstStyle/>
          <a:p>
            <a:pPr>
              <a:buSzPct val="70000"/>
              <a:tabLst>
                <a:tab pos="292100" algn="l"/>
                <a:tab pos="571500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April 3: Apple releases Mac update (Java 1.6.0u30)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2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4" grpId="0" animBg="1"/>
      <p:bldP spid="118795" grpId="0" animBg="1"/>
      <p:bldP spid="15" grpId="0" animBg="1"/>
      <p:bldP spid="17" grpId="0" animBg="1"/>
      <p:bldP spid="18" grpId="0" animBg="1"/>
      <p:bldP spid="13" grpId="0" animBg="1"/>
      <p:bldP spid="14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r>
              <a:rPr lang="en-US" dirty="0" smtClean="0"/>
              <a:t>Exploit Comparison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45317"/>
              </p:ext>
            </p:extLst>
          </p:nvPr>
        </p:nvGraphicFramePr>
        <p:xfrm>
          <a:off x="304800" y="1195704"/>
          <a:ext cx="8458200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429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</a:rPr>
                        <a:t>Goal</a:t>
                      </a:r>
                      <a:endParaRPr lang="en-US" sz="17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</a:rPr>
                        <a:t>August 2012</a:t>
                      </a:r>
                      <a:endParaRPr lang="en-US" sz="17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</a:rPr>
                        <a:t>August 2011</a:t>
                      </a:r>
                      <a:endParaRPr lang="en-US" sz="17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30188" indent="-230188">
                        <a:buFont typeface="+mj-lt"/>
                        <a:buNone/>
                      </a:pPr>
                      <a:r>
                        <a:rPr lang="en-US" sz="1700" b="0" strike="sngStrike" dirty="0" smtClean="0">
                          <a:latin typeface="Arial"/>
                          <a:cs typeface="Arial"/>
                        </a:rPr>
                        <a:t>1. Access</a:t>
                      </a:r>
                      <a:r>
                        <a:rPr lang="en-US" sz="1700" b="0" strike="sngStrike" baseline="0" dirty="0" smtClean="0">
                          <a:latin typeface="Arial"/>
                          <a:cs typeface="Arial"/>
                        </a:rPr>
                        <a:t> forbidden class</a:t>
                      </a:r>
                      <a:endParaRPr lang="en-US" sz="1700" b="0" strike="sngStrik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b="1" dirty="0" smtClean="0">
                          <a:latin typeface="Courier New"/>
                          <a:cs typeface="Courier New"/>
                        </a:rPr>
                        <a:t>Expression</a:t>
                      </a:r>
                      <a:r>
                        <a:rPr lang="en-US" sz="1700" dirty="0" smtClean="0"/>
                        <a:t> used to retrieve forbidden class </a:t>
                      </a:r>
                      <a:r>
                        <a:rPr lang="en-US" sz="1700" b="1" dirty="0" err="1" smtClean="0">
                          <a:latin typeface="Courier New"/>
                          <a:cs typeface="Courier New"/>
                        </a:rPr>
                        <a:t>SunToolkit</a:t>
                      </a:r>
                      <a:endParaRPr lang="en-US" sz="17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endParaRPr lang="en-US" sz="1700" b="1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dirty="0" err="1" smtClean="0"/>
                        <a:t>Deserialize</a:t>
                      </a:r>
                      <a:r>
                        <a:rPr lang="en-US" sz="1700" dirty="0" smtClean="0"/>
                        <a:t> “impossible” data structure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700" b="0" strike="sngStrike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2. Use forbidden class to access forbidden methods, constructors, and fields</a:t>
                      </a:r>
                      <a:endParaRPr lang="en-US" sz="1700" b="0" strike="sng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b="1" dirty="0" err="1" smtClean="0">
                          <a:latin typeface="Courier New"/>
                          <a:cs typeface="Courier New"/>
                        </a:rPr>
                        <a:t>SunToolkit</a:t>
                      </a:r>
                      <a:r>
                        <a:rPr lang="en-US" sz="1700" b="1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700" dirty="0" smtClean="0"/>
                        <a:t>used to retrieve and modify private field </a:t>
                      </a:r>
                      <a:r>
                        <a:rPr lang="en-US" sz="1700" b="1" dirty="0" err="1" smtClean="0">
                          <a:latin typeface="Courier New"/>
                          <a:cs typeface="Courier New"/>
                        </a:rPr>
                        <a:t>java.beans.Statement.acc</a:t>
                      </a:r>
                      <a:endParaRPr lang="en-US" sz="1700" b="1" dirty="0" smtClean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b="1" dirty="0" err="1" smtClean="0">
                          <a:latin typeface="Courier New"/>
                          <a:cs typeface="Courier New"/>
                        </a:rPr>
                        <a:t>AtomicReferenceArray</a:t>
                      </a:r>
                      <a:r>
                        <a:rPr lang="en-US" sz="1700" b="1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700" dirty="0" smtClean="0"/>
                        <a:t>used to create subclass of </a:t>
                      </a:r>
                      <a:r>
                        <a:rPr lang="en-US" sz="1700" b="1" dirty="0" err="1" smtClean="0">
                          <a:latin typeface="Courier New"/>
                          <a:cs typeface="Courier New"/>
                        </a:rPr>
                        <a:t>ClassLoader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30188" indent="-230188">
                        <a:buFont typeface="+mj-lt"/>
                        <a:buNone/>
                      </a:pPr>
                      <a:r>
                        <a:rPr lang="en-US" sz="1700" b="0" dirty="0" smtClean="0">
                          <a:latin typeface="Arial"/>
                          <a:cs typeface="Arial"/>
                        </a:rPr>
                        <a:t>3. Build privileged byte code</a:t>
                      </a:r>
                      <a:endParaRPr lang="en-US" sz="17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dirty="0" smtClean="0">
                          <a:cs typeface="Courier New"/>
                        </a:rPr>
                        <a:t>Modifying </a:t>
                      </a:r>
                      <a:r>
                        <a:rPr lang="en-US" sz="1700" b="1" dirty="0" err="1" smtClean="0">
                          <a:latin typeface="Courier New"/>
                          <a:cs typeface="Courier New"/>
                        </a:rPr>
                        <a:t>Statement.acc</a:t>
                      </a:r>
                      <a:r>
                        <a:rPr lang="en-US" sz="1700" b="1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700" dirty="0" smtClean="0">
                          <a:cs typeface="Courier New"/>
                        </a:rPr>
                        <a:t>converts an unprivileged statement to a privileged statement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dirty="0" smtClean="0">
                          <a:cs typeface="Courier New"/>
                        </a:rPr>
                        <a:t>Construct a new class using  </a:t>
                      </a:r>
                      <a:r>
                        <a:rPr lang="en-US" sz="1700" b="1" dirty="0" err="1" smtClean="0">
                          <a:latin typeface="Courier New"/>
                          <a:cs typeface="Courier New"/>
                        </a:rPr>
                        <a:t>ClassLoader</a:t>
                      </a:r>
                      <a:endParaRPr lang="en-US" sz="1700" b="1" baseline="0" dirty="0" smtClean="0">
                        <a:latin typeface="Courier New"/>
                        <a:cs typeface="Courier New"/>
                      </a:endParaRPr>
                    </a:p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b="1" dirty="0" smtClean="0">
                          <a:latin typeface="Courier New"/>
                          <a:cs typeface="Courier New"/>
                        </a:rPr>
                        <a:t>.defineClass()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30188" indent="-230188">
                        <a:buFont typeface="+mj-lt"/>
                        <a:buNone/>
                      </a:pPr>
                      <a:r>
                        <a:rPr lang="en-US" sz="1700" b="0" dirty="0" smtClean="0">
                          <a:latin typeface="Arial"/>
                          <a:cs typeface="Arial"/>
                        </a:rPr>
                        <a:t>4. Execute privileged byte code, which disables security manager</a:t>
                      </a:r>
                      <a:endParaRPr lang="en-US" sz="17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700" b="0" dirty="0" smtClean="0">
                          <a:latin typeface="Arial"/>
                          <a:cs typeface="Arial"/>
                        </a:rPr>
                        <a:t>Invoke statement</a:t>
                      </a:r>
                      <a:endParaRPr lang="en-US" sz="17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SzPct val="70000"/>
                        <a:buFont typeface="+mj-lt"/>
                        <a:buNone/>
                      </a:pPr>
                      <a:r>
                        <a:rPr lang="en-US" sz="1700" dirty="0" smtClean="0"/>
                        <a:t>Constructs a new object of the class, transferring control to the byte array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5. Profit!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Profit!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+mj-lt"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Profit!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325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Vulnerabilities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070" y="1143000"/>
            <a:ext cx="8458200" cy="5105400"/>
          </a:xfrm>
        </p:spPr>
        <p:txBody>
          <a:bodyPr/>
          <a:lstStyle/>
          <a:p>
            <a:pPr marL="230188" lvl="1" indent="-230188">
              <a:spcAft>
                <a:spcPts val="1200"/>
              </a:spcAft>
              <a:buFont typeface="Arial"/>
              <a:buChar char="•"/>
            </a:pPr>
            <a:r>
              <a:rPr lang="en-US" sz="2600" b="1" dirty="0" err="1" smtClean="0">
                <a:latin typeface="Courier New"/>
                <a:cs typeface="Courier New"/>
              </a:rPr>
              <a:t>java.util.concurrent.atomic.AtomicReferenceArray</a:t>
            </a:r>
            <a:r>
              <a:rPr lang="en-US" sz="2600" b="1" dirty="0">
                <a:latin typeface="Courier New"/>
                <a:cs typeface="Courier New"/>
              </a:rPr>
              <a:t> </a:t>
            </a:r>
            <a:r>
              <a:rPr lang="en-US" sz="2600" dirty="0" smtClean="0"/>
              <a:t>was </a:t>
            </a:r>
            <a:r>
              <a:rPr lang="en-US" sz="2600" dirty="0" err="1" smtClean="0"/>
              <a:t>deserializable</a:t>
            </a:r>
            <a:r>
              <a:rPr lang="en-US" sz="2600" dirty="0" smtClean="0"/>
              <a:t> </a:t>
            </a:r>
            <a:r>
              <a:rPr lang="en-US" sz="2600" dirty="0"/>
              <a:t>but did not verify that its array was correct type. Used to access its array.</a:t>
            </a:r>
          </a:p>
          <a:p>
            <a:pPr marL="230188" lvl="1" indent="-230188">
              <a:spcAft>
                <a:spcPts val="1200"/>
              </a:spcAft>
              <a:buFont typeface="Arial"/>
              <a:buChar char="•"/>
            </a:pPr>
            <a:r>
              <a:rPr lang="en-US" sz="2600" b="1" dirty="0" err="1" smtClean="0">
                <a:solidFill>
                  <a:schemeClr val="bg2"/>
                </a:solidFill>
                <a:latin typeface="Courier New"/>
                <a:cs typeface="Courier New"/>
              </a:rPr>
              <a:t>java.beans.Expression</a:t>
            </a:r>
            <a:r>
              <a:rPr lang="en-US" sz="2600" b="1" dirty="0" smtClean="0">
                <a:solidFill>
                  <a:schemeClr val="bg2"/>
                </a:solidFill>
                <a:latin typeface="Courier New"/>
                <a:cs typeface="Courier New"/>
              </a:rPr>
              <a:t>(</a:t>
            </a:r>
            <a:r>
              <a:rPr lang="en-US" sz="2600" b="1" dirty="0" err="1" smtClean="0">
                <a:solidFill>
                  <a:schemeClr val="bg2"/>
                </a:solidFill>
                <a:latin typeface="Courier New"/>
                <a:cs typeface="Courier New"/>
              </a:rPr>
              <a:t>Class.forName</a:t>
            </a:r>
            <a:r>
              <a:rPr lang="en-US" sz="2600" b="1" dirty="0" smtClean="0">
                <a:solidFill>
                  <a:schemeClr val="bg2"/>
                </a:solidFill>
                <a:latin typeface="Courier New"/>
                <a:cs typeface="Courier New"/>
              </a:rPr>
              <a:t>()) </a:t>
            </a:r>
            <a:r>
              <a:rPr lang="en-US" sz="2600" dirty="0" smtClean="0">
                <a:solidFill>
                  <a:schemeClr val="bg2"/>
                </a:solidFill>
              </a:rPr>
              <a:t>would return any class (bypassing access checks)</a:t>
            </a:r>
            <a:r>
              <a:rPr lang="en-US" sz="2600" dirty="0" smtClean="0">
                <a:solidFill>
                  <a:schemeClr val="bg2"/>
                </a:solidFill>
                <a:cs typeface="Courier New"/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  <a:p>
            <a:pPr marL="230188" lvl="1" indent="-230188">
              <a:spcAft>
                <a:spcPts val="12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b="1" dirty="0" err="1">
                <a:latin typeface="Courier New"/>
                <a:cs typeface="Courier New"/>
              </a:rPr>
              <a:t>AtomicReferenceArray.set</a:t>
            </a:r>
            <a:r>
              <a:rPr lang="en-US" sz="2600" b="1" dirty="0">
                <a:latin typeface="Courier New"/>
                <a:cs typeface="Courier New"/>
              </a:rPr>
              <a:t>()</a:t>
            </a:r>
            <a:r>
              <a:rPr lang="en-US" sz="2600" b="1" dirty="0">
                <a:cs typeface="Courier New"/>
              </a:rPr>
              <a:t> </a:t>
            </a:r>
            <a:r>
              <a:rPr lang="en-US" sz="2600" dirty="0"/>
              <a:t>would modify </a:t>
            </a:r>
            <a:r>
              <a:rPr lang="en-US" sz="2600" dirty="0" smtClean="0"/>
              <a:t>its </a:t>
            </a:r>
            <a:r>
              <a:rPr lang="en-US" sz="2600" dirty="0"/>
              <a:t>array without checking its element type, permitting heap pollution</a:t>
            </a:r>
            <a:r>
              <a:rPr lang="en-US" sz="2600" dirty="0" smtClean="0"/>
              <a:t>. Used to subclass </a:t>
            </a:r>
            <a:r>
              <a:rPr lang="en-US" sz="2600" b="1" dirty="0" err="1" smtClean="0">
                <a:latin typeface="Courier New"/>
                <a:cs typeface="Courier New"/>
              </a:rPr>
              <a:t>java.lang.ClassLoader</a:t>
            </a:r>
            <a:r>
              <a:rPr lang="en-US" sz="2600" dirty="0" smtClean="0"/>
              <a:t>.</a:t>
            </a:r>
            <a:endParaRPr lang="en-US" sz="2600" b="1" dirty="0" smtClean="0">
              <a:latin typeface="Courier New"/>
              <a:cs typeface="Courier New"/>
            </a:endParaRPr>
          </a:p>
          <a:p>
            <a:pPr marL="171450" lvl="1" indent="-171450">
              <a:buFont typeface="Arial"/>
              <a:buChar char="•"/>
            </a:pPr>
            <a:r>
              <a:rPr lang="en-US" sz="2600" b="1" dirty="0" err="1" smtClean="0">
                <a:solidFill>
                  <a:schemeClr val="bg2"/>
                </a:solidFill>
                <a:latin typeface="Courier New"/>
                <a:cs typeface="Courier New"/>
              </a:rPr>
              <a:t>sun.awt.SunToolkit.getField</a:t>
            </a:r>
            <a:r>
              <a:rPr lang="en-US" sz="2600" b="1" dirty="0" smtClean="0">
                <a:solidFill>
                  <a:schemeClr val="bg2"/>
                </a:solidFill>
                <a:latin typeface="Courier New"/>
                <a:cs typeface="Courier New"/>
              </a:rPr>
              <a:t> </a:t>
            </a:r>
            <a:r>
              <a:rPr lang="en-US" sz="2600" dirty="0">
                <a:solidFill>
                  <a:schemeClr val="bg2"/>
                </a:solidFill>
              </a:rPr>
              <a:t>would return any field, even if private, bypassing access </a:t>
            </a:r>
            <a:r>
              <a:rPr lang="en-US" sz="2600" dirty="0" smtClean="0">
                <a:solidFill>
                  <a:schemeClr val="bg2"/>
                </a:solidFill>
              </a:rPr>
              <a:t>restrictions</a:t>
            </a:r>
            <a:r>
              <a:rPr lang="en-US" sz="2600" dirty="0">
                <a:solidFill>
                  <a:schemeClr val="bg2"/>
                </a:solidFill>
                <a:cs typeface="Courier New"/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3" name="Explosion 1 2"/>
          <p:cNvSpPr/>
          <p:nvPr/>
        </p:nvSpPr>
        <p:spPr bwMode="auto">
          <a:xfrm>
            <a:off x="6477000" y="4648200"/>
            <a:ext cx="990600" cy="1295400"/>
          </a:xfrm>
          <a:prstGeom prst="irregularSeal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  <a:tab pos="571500" algn="l"/>
              </a:tabLst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70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Secure Coding Guidelines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070" y="1143000"/>
            <a:ext cx="8458200" cy="5105400"/>
          </a:xfrm>
        </p:spPr>
        <p:txBody>
          <a:bodyPr/>
          <a:lstStyle/>
          <a:p>
            <a:pPr lvl="1" indent="0">
              <a:buNone/>
            </a:pPr>
            <a:r>
              <a:rPr lang="en-US" altLang="ja-JP" sz="2400" dirty="0">
                <a:hlinkClick r:id="rId2"/>
              </a:rPr>
              <a:t>OBJ03-J. Prevent heap pollution</a:t>
            </a:r>
            <a:endParaRPr lang="en-US" altLang="ja-JP" sz="2400" dirty="0"/>
          </a:p>
          <a:p>
            <a:pPr lvl="1" indent="0">
              <a:buNone/>
            </a:pPr>
            <a:endParaRPr lang="en-US" altLang="ja-JP" sz="2400" dirty="0"/>
          </a:p>
          <a:p>
            <a:pPr lvl="1" indent="0">
              <a:buNone/>
            </a:pPr>
            <a:endParaRPr lang="en-US" altLang="ja-JP" sz="2400" dirty="0"/>
          </a:p>
          <a:p>
            <a:pPr lvl="1" indent="0">
              <a:buNone/>
            </a:pPr>
            <a:r>
              <a:rPr kumimoji="1" lang="en-US" altLang="ja-JP" sz="2400" dirty="0">
                <a:hlinkClick r:id="rId3"/>
              </a:rPr>
              <a:t>OBJ06-J. Defensively copy mutable inputs and mutable internal components</a:t>
            </a:r>
            <a:endParaRPr kumimoji="1" lang="en-US" altLang="ja-JP" sz="2400" dirty="0"/>
          </a:p>
          <a:p>
            <a:pPr marL="742950" lvl="3" indent="0">
              <a:buSzPct val="70000"/>
              <a:buNone/>
            </a:pPr>
            <a:endParaRPr lang="en-US" altLang="ja-JP" sz="2400" dirty="0" smtClean="0">
              <a:hlinkClick r:id="rId4"/>
            </a:endParaRPr>
          </a:p>
          <a:p>
            <a:pPr marL="742950" lvl="3" indent="0">
              <a:buSzPct val="70000"/>
              <a:buNone/>
            </a:pPr>
            <a:r>
              <a:rPr lang="en-US" altLang="ja-JP" sz="2400" dirty="0" smtClean="0">
                <a:hlinkClick r:id="rId4"/>
              </a:rPr>
              <a:t>SER07</a:t>
            </a:r>
            <a:r>
              <a:rPr lang="en-US" altLang="ja-JP" sz="2400" dirty="0">
                <a:hlinkClick r:id="rId4"/>
              </a:rPr>
              <a:t>-J. Do not use the default serialized form for classes with implementation-defined invariants</a:t>
            </a:r>
            <a:endParaRPr lang="en-US" altLang="ja-JP" sz="2400" dirty="0"/>
          </a:p>
          <a:p>
            <a:pPr marL="742950" lvl="3" indent="0">
              <a:buSzPct val="70000"/>
              <a:buNone/>
            </a:pPr>
            <a:endParaRPr lang="en-US" altLang="ja-JP" sz="2400" dirty="0"/>
          </a:p>
          <a:p>
            <a:pPr lvl="1" indent="0">
              <a:buNone/>
            </a:pPr>
            <a:r>
              <a:rPr lang="en-US" altLang="ja-JP" sz="2400" dirty="0" smtClean="0"/>
              <a:t>Guideline 8-3: View deserialization the same as object construction</a:t>
            </a:r>
          </a:p>
          <a:p>
            <a:pPr lvl="1" indent="0">
              <a:buNone/>
            </a:pPr>
            <a:endParaRPr lang="en-US" altLang="ja-JP" sz="2400" dirty="0">
              <a:hlinkClick r:id="rId5"/>
            </a:endParaRPr>
          </a:p>
          <a:p>
            <a:pPr lvl="1" indent="0">
              <a:buNone/>
            </a:pPr>
            <a:r>
              <a:rPr lang="en-US" altLang="ja-JP" sz="2400" dirty="0" smtClean="0">
                <a:hlinkClick r:id="rId5"/>
              </a:rPr>
              <a:t>10</a:t>
            </a:r>
            <a:r>
              <a:rPr lang="en-US" altLang="ja-JP" sz="2400" dirty="0">
                <a:hlinkClick r:id="rId5"/>
              </a:rPr>
              <a:t>. Do not use the clone method to copy untrusted method </a:t>
            </a:r>
            <a:r>
              <a:rPr lang="en-US" altLang="ja-JP" sz="2400" dirty="0" smtClean="0">
                <a:hlinkClick r:id="rId5"/>
              </a:rPr>
              <a:t>parameters</a:t>
            </a:r>
            <a:endParaRPr lang="en-US" altLang="ja-JP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83" y="1219200"/>
            <a:ext cx="52271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07" y="4572000"/>
            <a:ext cx="738051" cy="1524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 bwMode="auto">
          <a:xfrm>
            <a:off x="6477000" y="4648200"/>
            <a:ext cx="990600" cy="1295400"/>
          </a:xfrm>
          <a:prstGeom prst="irregularSeal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  <a:tab pos="571500" algn="l"/>
              </a:tabLst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83" y="3429000"/>
            <a:ext cx="522714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83" y="2362200"/>
            <a:ext cx="522714" cy="685800"/>
          </a:xfrm>
          <a:prstGeom prst="rect">
            <a:avLst/>
          </a:prstGeom>
        </p:spPr>
      </p:pic>
      <p:pic>
        <p:nvPicPr>
          <p:cNvPr id="9" name="Picture 2" descr="C:\Users\svoboda\Desktop\9780321933157_Long_Com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3" y="5562600"/>
            <a:ext cx="52629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4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Java Exploit Relevance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7" y="990600"/>
            <a:ext cx="8749553" cy="46482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5934022"/>
            <a:ext cx="6934200" cy="619178"/>
          </a:xfrm>
        </p:spPr>
        <p:txBody>
          <a:bodyPr/>
          <a:lstStyle/>
          <a:p>
            <a:pPr marL="0" indent="0" algn="ctr"/>
            <a:r>
              <a:rPr lang="en-US" sz="2000" dirty="0">
                <a:hlinkClick r:id="rId4"/>
              </a:rPr>
              <a:t>Microsoft Security Blog - Tim Rains - </a:t>
            </a:r>
            <a:r>
              <a:rPr lang="en-US" sz="2000" dirty="0" smtClean="0">
                <a:hlinkClick r:id="rId4"/>
              </a:rPr>
              <a:t>9 Jun 2014 </a:t>
            </a:r>
            <a:r>
              <a:rPr lang="en-US" sz="2000" dirty="0">
                <a:hlinkClick r:id="rId4"/>
              </a:rPr>
              <a:t>11:18 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9000"/>
            <a:ext cx="9144000" cy="50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4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Deploying Patches Is Slow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070" y="1143000"/>
            <a:ext cx="8458200" cy="5105400"/>
          </a:xfrm>
        </p:spPr>
        <p:txBody>
          <a:bodyPr lIns="91440" tIns="45720" rIns="91440" bIns="45720"/>
          <a:lstStyle/>
          <a:p>
            <a:pPr marL="0" indent="0" algn="just"/>
            <a:r>
              <a:rPr lang="en-US" sz="2400" dirty="0" smtClean="0">
                <a:latin typeface="+mj-lt"/>
              </a:rPr>
              <a:t>Looking </a:t>
            </a:r>
            <a:r>
              <a:rPr lang="en-US" sz="2400" dirty="0">
                <a:latin typeface="+mj-lt"/>
              </a:rPr>
              <a:t>long term, upwards of 60% of Java installations are never up to the current patch level. </a:t>
            </a:r>
            <a:r>
              <a:rPr lang="en-US" sz="2400" dirty="0" smtClean="0">
                <a:latin typeface="+mj-lt"/>
              </a:rPr>
              <a:t>Because </a:t>
            </a:r>
            <a:r>
              <a:rPr lang="en-US" sz="2400" dirty="0">
                <a:latin typeface="+mj-lt"/>
              </a:rPr>
              <a:t>so many computers aren’t updated, even older exploits can be used to compromise victims.</a:t>
            </a:r>
          </a:p>
          <a:p>
            <a:pPr marL="0" indent="0" algn="just"/>
            <a:endParaRPr lang="en-US" sz="2400" dirty="0">
              <a:latin typeface="+mj-lt"/>
            </a:endParaRPr>
          </a:p>
          <a:p>
            <a:pPr marL="0" indent="0" algn="just"/>
            <a:r>
              <a:rPr lang="en-US" sz="2400" dirty="0" smtClean="0">
                <a:latin typeface="+mj-lt"/>
              </a:rPr>
              <a:t>Rapid7 </a:t>
            </a:r>
            <a:r>
              <a:rPr lang="en-US" sz="2400" dirty="0">
                <a:latin typeface="+mj-lt"/>
              </a:rPr>
              <a:t>researched the typical patch cycle for Java and identified a telling pattern of behavior. We found that during the first month after a Java patch is released,  adoption is less than 10%. After 2 months, approximately 20% have applied </a:t>
            </a:r>
            <a:r>
              <a:rPr lang="en-US" sz="2400" dirty="0" smtClean="0">
                <a:latin typeface="+mj-lt"/>
              </a:rPr>
              <a:t>patches, </a:t>
            </a:r>
            <a:r>
              <a:rPr lang="en-US" sz="2400" dirty="0">
                <a:latin typeface="+mj-lt"/>
              </a:rPr>
              <a:t>and we found that after 3 months, </a:t>
            </a:r>
            <a:r>
              <a:rPr lang="en-US" sz="2400" dirty="0" smtClean="0">
                <a:latin typeface="+mj-lt"/>
              </a:rPr>
              <a:t>more </a:t>
            </a:r>
            <a:r>
              <a:rPr lang="en-US" sz="2400" dirty="0">
                <a:latin typeface="+mj-lt"/>
              </a:rPr>
              <a:t>than 30% are patched. </a:t>
            </a:r>
            <a:r>
              <a:rPr lang="en-US" sz="2400" dirty="0" smtClean="0">
                <a:latin typeface="+mj-lt"/>
              </a:rPr>
              <a:t>We </a:t>
            </a:r>
            <a:r>
              <a:rPr lang="en-US" sz="2400" dirty="0">
                <a:latin typeface="+mj-lt"/>
              </a:rPr>
              <a:t>determined that the highest patch rate last year was 38% with Java Version 6 </a:t>
            </a:r>
            <a:r>
              <a:rPr lang="en-US" sz="2400" dirty="0" smtClean="0">
                <a:latin typeface="+mj-lt"/>
              </a:rPr>
              <a:t>Update </a:t>
            </a:r>
            <a:r>
              <a:rPr lang="en-US" sz="2400" dirty="0">
                <a:latin typeface="+mj-lt"/>
              </a:rPr>
              <a:t>26 </a:t>
            </a:r>
            <a:r>
              <a:rPr lang="en-US" sz="2400" dirty="0" smtClean="0">
                <a:latin typeface="+mj-lt"/>
              </a:rPr>
              <a:t>three </a:t>
            </a:r>
            <a:r>
              <a:rPr lang="en-US" sz="2400" dirty="0">
                <a:latin typeface="+mj-lt"/>
              </a:rPr>
              <a:t>months after its release</a:t>
            </a:r>
            <a:r>
              <a:rPr lang="en-US" sz="2400" dirty="0" smtClean="0">
                <a:latin typeface="+mj-lt"/>
              </a:rPr>
              <a:t>.</a:t>
            </a:r>
            <a:endParaRPr lang="en-US" sz="2400" i="1" dirty="0">
              <a:latin typeface="+mj-lt"/>
            </a:endParaRPr>
          </a:p>
          <a:p>
            <a:pPr marL="400050" lvl="1" indent="0" algn="just">
              <a:buNone/>
            </a:pPr>
            <a:r>
              <a:rPr lang="en-US" sz="2000" i="1" dirty="0" smtClean="0">
                <a:latin typeface="+mj-lt"/>
              </a:rPr>
              <a:t>—Marcus Corey, security researcher </a:t>
            </a:r>
            <a:r>
              <a:rPr lang="en-US" sz="2000" i="1" dirty="0">
                <a:latin typeface="+mj-lt"/>
              </a:rPr>
              <a:t>at </a:t>
            </a:r>
            <a:r>
              <a:rPr lang="en-US" sz="2000" i="1" dirty="0" smtClean="0">
                <a:latin typeface="+mj-lt"/>
              </a:rPr>
              <a:t>Rapid7, </a:t>
            </a:r>
            <a:r>
              <a:rPr lang="en-US" sz="2000" i="1" dirty="0">
                <a:latin typeface="+mj-lt"/>
              </a:rPr>
              <a:t>2012-03-28</a:t>
            </a:r>
          </a:p>
        </p:txBody>
      </p:sp>
    </p:spTree>
    <p:extLst>
      <p:ext uri="{BB962C8B-B14F-4D97-AF65-F5344CB8AC3E}">
        <p14:creationId xmlns:p14="http://schemas.microsoft.com/office/powerpoint/2010/main" val="3791364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4428"/>
            <a:ext cx="8458200" cy="5105400"/>
          </a:xfrm>
        </p:spPr>
        <p:txBody>
          <a:bodyPr lIns="91440" tIns="45720" rIns="91440" bIns="45720"/>
          <a:lstStyle/>
          <a:p>
            <a:pPr marL="230188" indent="-230188">
              <a:buFont typeface="Arial"/>
              <a:buChar char="•"/>
            </a:pPr>
            <a:r>
              <a:rPr lang="en-US" dirty="0"/>
              <a:t>Java is </a:t>
            </a:r>
            <a:r>
              <a:rPr lang="en-US" dirty="0" smtClean="0"/>
              <a:t>a huge codebase </a:t>
            </a:r>
            <a:r>
              <a:rPr lang="en-US" dirty="0"/>
              <a:t>with many </a:t>
            </a:r>
            <a:r>
              <a:rPr lang="en-US" dirty="0" smtClean="0"/>
              <a:t>features.</a:t>
            </a:r>
            <a:endParaRPr lang="en-US" dirty="0"/>
          </a:p>
          <a:p>
            <a:pPr marL="630238" lvl="1" indent="-230188">
              <a:buFont typeface="Arial"/>
              <a:buChar char="•"/>
            </a:pPr>
            <a:r>
              <a:rPr lang="en-US" sz="2600" dirty="0" smtClean="0"/>
              <a:t>Some features are obsolete or deprecated.</a:t>
            </a:r>
            <a:endParaRPr lang="en-US" sz="2600" dirty="0"/>
          </a:p>
          <a:p>
            <a:pPr marL="230188" indent="-230188">
              <a:spcBef>
                <a:spcPts val="1200"/>
              </a:spcBef>
              <a:buFont typeface="Arial"/>
              <a:buChar char="•"/>
            </a:pPr>
            <a:r>
              <a:rPr lang="en-US" dirty="0"/>
              <a:t>Vulnerabilities can lurk everywhere!</a:t>
            </a:r>
          </a:p>
          <a:p>
            <a:pPr marL="630238" lvl="1" indent="-230188">
              <a:buFont typeface="Arial"/>
              <a:buChar char="•"/>
            </a:pPr>
            <a:r>
              <a:rPr lang="en-US" sz="2600" dirty="0" smtClean="0"/>
              <a:t>Auditing </a:t>
            </a:r>
            <a:r>
              <a:rPr lang="en-US" sz="2600" dirty="0"/>
              <a:t>code is a huge (expensive) </a:t>
            </a:r>
            <a:r>
              <a:rPr lang="en-US" sz="2600" dirty="0" smtClean="0"/>
              <a:t>task with </a:t>
            </a:r>
            <a:r>
              <a:rPr lang="en-US" sz="2600" dirty="0"/>
              <a:t>little </a:t>
            </a:r>
            <a:r>
              <a:rPr lang="en-US" sz="2600" dirty="0" smtClean="0"/>
              <a:t>glory.</a:t>
            </a:r>
            <a:endParaRPr lang="en-US" sz="2600" dirty="0"/>
          </a:p>
          <a:p>
            <a:pPr marL="230188" indent="-23018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It is cheaper </a:t>
            </a:r>
            <a:r>
              <a:rPr lang="en-US" dirty="0"/>
              <a:t>to prevent </a:t>
            </a:r>
            <a:br>
              <a:rPr lang="en-US" dirty="0"/>
            </a:br>
            <a:r>
              <a:rPr lang="en-US" dirty="0"/>
              <a:t>vulnerabilities during development!</a:t>
            </a:r>
          </a:p>
          <a:p>
            <a:pPr marL="230188" indent="-230188">
              <a:spcBef>
                <a:spcPts val="1200"/>
              </a:spcBef>
              <a:buFont typeface="Arial"/>
              <a:buChar char="•"/>
            </a:pPr>
            <a:r>
              <a:rPr lang="en-US" dirty="0"/>
              <a:t>Follow Java secure coding </a:t>
            </a:r>
            <a:br>
              <a:rPr lang="en-US" dirty="0"/>
            </a:br>
            <a:r>
              <a:rPr lang="en-US" dirty="0"/>
              <a:t>guidelines!</a:t>
            </a:r>
          </a:p>
          <a:p>
            <a:pPr marL="230188" indent="-230188">
              <a:spcBef>
                <a:spcPts val="1200"/>
              </a:spcBef>
              <a:buFont typeface="Arial"/>
              <a:buChar char="•"/>
            </a:pPr>
            <a:r>
              <a:rPr lang="en-US" dirty="0"/>
              <a:t>Stay up-to-date with patches!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95" y="3058551"/>
            <a:ext cx="3690256" cy="762000"/>
          </a:xfrm>
          <a:prstGeom prst="rect">
            <a:avLst/>
          </a:prstGeom>
        </p:spPr>
      </p:pic>
      <p:pic>
        <p:nvPicPr>
          <p:cNvPr id="2050" name="Picture 2" descr="http://worldofdtcmarketing.com/wp-content/uploads/2014/05/Appl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27052"/>
            <a:ext cx="1846001" cy="21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3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1"/>
          <p:cNvSpPr>
            <a:spLocks noGrp="1" noChangeArrowheads="1"/>
          </p:cNvSpPr>
          <p:nvPr>
            <p:ph type="title"/>
          </p:nvPr>
        </p:nvSpPr>
        <p:spPr>
          <a:xfrm>
            <a:off x="300405" y="466275"/>
            <a:ext cx="8408377" cy="12541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Available at the </a:t>
            </a:r>
            <a:br>
              <a:rPr lang="en-US" altLang="en-US" dirty="0" smtClean="0"/>
            </a:br>
            <a:r>
              <a:rPr lang="en-US" altLang="en-US" dirty="0" err="1" smtClean="0"/>
              <a:t>JavaOne</a:t>
            </a:r>
            <a:r>
              <a:rPr lang="en-US" altLang="en-US" dirty="0" smtClean="0"/>
              <a:t> Conference Bookstore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1" name="Rectangle 42"/>
          <p:cNvSpPr txBox="1">
            <a:spLocks noChangeArrowheads="1"/>
          </p:cNvSpPr>
          <p:nvPr/>
        </p:nvSpPr>
        <p:spPr bwMode="auto">
          <a:xfrm>
            <a:off x="3764574" y="1576388"/>
            <a:ext cx="4923692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0838" indent="-16668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541338" indent="-188913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722313" indent="-17938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179513" indent="-17938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636713" indent="-17938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093913" indent="-17938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2551113" indent="-179388" algn="l" defTabSz="85725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eaLnBrk="1" hangingPunct="1">
              <a:lnSpc>
                <a:spcPts val="18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endParaRPr lang="en-US" altLang="en-US" kern="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Buy the book,</a:t>
            </a:r>
            <a:r>
              <a:rPr lang="en-US" altLang="en-US" sz="2800" b="1" kern="0" dirty="0" smtClean="0">
                <a:solidFill>
                  <a:srgbClr val="FF0000"/>
                </a:solidFill>
              </a:rPr>
              <a:t> get the eBook FREE!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 smtClean="0"/>
              <a:t>Offer only available at the  </a:t>
            </a:r>
            <a:r>
              <a:rPr lang="en-US" altLang="en-US" sz="1800" kern="0" dirty="0" err="1" smtClean="0"/>
              <a:t>JavaOne</a:t>
            </a:r>
            <a:r>
              <a:rPr lang="en-US" altLang="en-US" sz="1800" kern="0" dirty="0" smtClean="0"/>
              <a:t> Conference bookstore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 smtClean="0"/>
              <a:t>Offer available while supplies last</a:t>
            </a:r>
            <a:endParaRPr lang="en-US" altLang="en-US" sz="1800" kern="0" dirty="0"/>
          </a:p>
          <a:p>
            <a:pPr lvl="1" indent="0" eaLnBrk="1" hangingPunct="1">
              <a:lnSpc>
                <a:spcPts val="1800"/>
              </a:lnSpc>
              <a:spcBef>
                <a:spcPts val="1400"/>
              </a:spcBef>
              <a:buFont typeface="Verdana" pitchFamily="34" charset="0"/>
              <a:buNone/>
              <a:defRPr/>
            </a:pPr>
            <a:endParaRPr lang="en-US" altLang="en-US" sz="1800" b="1" kern="0" dirty="0" smtClean="0">
              <a:solidFill>
                <a:schemeClr val="tx2"/>
              </a:solidFill>
            </a:endParaRPr>
          </a:p>
          <a:p>
            <a:pPr marL="0" lvl="1" indent="0" eaLnBrk="1" hangingPunct="1">
              <a:lnSpc>
                <a:spcPts val="1800"/>
              </a:lnSpc>
              <a:spcBef>
                <a:spcPts val="1400"/>
              </a:spcBef>
              <a:buFont typeface="Verdana" pitchFamily="34" charset="0"/>
              <a:buNone/>
              <a:defRPr/>
            </a:pPr>
            <a:r>
              <a:rPr lang="en-US" altLang="en-US" b="1" kern="0" dirty="0" smtClean="0">
                <a:solidFill>
                  <a:schemeClr val="tx2"/>
                </a:solidFill>
              </a:rPr>
              <a:t>Book Signing – Tuesday Sept 30</a:t>
            </a:r>
            <a:r>
              <a:rPr lang="en-US" altLang="en-US" b="1" kern="0" baseline="30000" dirty="0" smtClean="0">
                <a:solidFill>
                  <a:schemeClr val="tx2"/>
                </a:solidFill>
              </a:rPr>
              <a:t>th</a:t>
            </a:r>
            <a:endParaRPr lang="en-US" altLang="en-US" b="1" kern="0" dirty="0">
              <a:solidFill>
                <a:schemeClr val="tx2"/>
              </a:solidFill>
            </a:endParaRPr>
          </a:p>
          <a:p>
            <a:pPr marL="3429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ea typeface="+mn-ea"/>
              </a:rPr>
              <a:t>12:00-12:30 PM</a:t>
            </a:r>
          </a:p>
          <a:p>
            <a:pPr marL="3429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 err="1">
                <a:ea typeface="+mn-ea"/>
              </a:rPr>
              <a:t>JavaOne</a:t>
            </a:r>
            <a:r>
              <a:rPr lang="en-US" altLang="en-US" sz="1800" kern="0" dirty="0">
                <a:ea typeface="+mn-ea"/>
              </a:rPr>
              <a:t> Conference Bookstore</a:t>
            </a:r>
          </a:p>
          <a:p>
            <a:pPr marL="1065213" lvl="4" indent="-342900" eaLnBrk="1" hangingPunct="1">
              <a:lnSpc>
                <a:spcPts val="1800"/>
              </a:lnSpc>
              <a:spcBef>
                <a:spcPts val="1400"/>
              </a:spcBef>
              <a:defRPr/>
            </a:pPr>
            <a:endParaRPr lang="en-US" altLang="en-US" kern="0" dirty="0"/>
          </a:p>
          <a:p>
            <a:pPr eaLnBrk="1" hangingPunct="1">
              <a:lnSpc>
                <a:spcPts val="1800"/>
              </a:lnSpc>
              <a:spcBef>
                <a:spcPts val="1400"/>
              </a:spcBef>
              <a:defRPr/>
            </a:pPr>
            <a:endParaRPr lang="en-US" altLang="en-US" kern="0" dirty="0" smtClean="0">
              <a:solidFill>
                <a:schemeClr val="tx2"/>
              </a:solidFill>
            </a:endParaRPr>
          </a:p>
        </p:txBody>
      </p:sp>
      <p:pic>
        <p:nvPicPr>
          <p:cNvPr id="819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36" y="5275952"/>
            <a:ext cx="802198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69137" y="5754900"/>
            <a:ext cx="6294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1800" dirty="0"/>
              <a:t>DRM-Free eBooks are provided in EPUB, PDF, and MOBI formats – </a:t>
            </a:r>
            <a:r>
              <a:rPr lang="en-US" altLang="en-US" sz="1800" dirty="0" smtClean="0"/>
              <a:t>good </a:t>
            </a:r>
            <a:r>
              <a:rPr lang="en-US" altLang="en-US" sz="1800" dirty="0"/>
              <a:t>for all eReaders and </a:t>
            </a:r>
            <a:r>
              <a:rPr lang="en-US" altLang="en-US" sz="1800" dirty="0" smtClean="0"/>
              <a:t>desktops</a:t>
            </a:r>
            <a:endParaRPr lang="en-US" altLang="en-US" sz="1800" dirty="0"/>
          </a:p>
        </p:txBody>
      </p:sp>
      <p:pic>
        <p:nvPicPr>
          <p:cNvPr id="819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127" y="1766888"/>
            <a:ext cx="1628042" cy="2316162"/>
          </a:xfrm>
        </p:spPr>
      </p:pic>
      <p:pic>
        <p:nvPicPr>
          <p:cNvPr id="819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69" y="2924176"/>
            <a:ext cx="174087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922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>
                <a:ea typeface="ＭＳ Ｐゴシック"/>
              </a:rPr>
              <a:t>For More Information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070" y="1143000"/>
            <a:ext cx="5029200" cy="5105400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90000"/>
              </a:lnSpc>
            </a:pPr>
            <a:r>
              <a:rPr lang="en-US" sz="2800" b="1" dirty="0" smtClean="0">
                <a:ea typeface="ＭＳ Ｐゴシック"/>
              </a:rPr>
              <a:t>Visit the CERT</a:t>
            </a:r>
            <a:r>
              <a:rPr lang="en-US" sz="2800" b="1" baseline="30000" dirty="0" smtClean="0">
                <a:ea typeface="ＭＳ Ｐゴシック"/>
              </a:rPr>
              <a:t>®</a:t>
            </a:r>
            <a:r>
              <a:rPr lang="en-US" sz="2800" b="1" dirty="0" smtClean="0">
                <a:ea typeface="ＭＳ Ｐゴシック"/>
              </a:rPr>
              <a:t> Websites   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/>
              </a:rPr>
              <a:t>- </a:t>
            </a:r>
            <a:r>
              <a:rPr lang="en-US" sz="2400" dirty="0" smtClean="0">
                <a:ea typeface="ＭＳ Ｐゴシック"/>
                <a:hlinkClick r:id="rId3"/>
              </a:rPr>
              <a:t>http://www.cert.org/secure-coding</a:t>
            </a:r>
            <a:r>
              <a:rPr lang="en-US" sz="2400" dirty="0" smtClean="0">
                <a:ea typeface="ＭＳ Ｐゴシック"/>
              </a:rPr>
              <a:t>  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ea typeface="ＭＳ Ｐゴシック"/>
              </a:rPr>
              <a:t>- </a:t>
            </a:r>
            <a:r>
              <a:rPr lang="en-US" sz="2400" dirty="0" smtClean="0">
                <a:ea typeface="ＭＳ Ｐゴシック"/>
                <a:hlinkClick r:id="rId4"/>
              </a:rPr>
              <a:t>https://www.securecoding.cert.org</a:t>
            </a:r>
            <a:r>
              <a:rPr lang="en-US" sz="2400" dirty="0" smtClean="0">
                <a:ea typeface="ＭＳ Ｐゴシック"/>
              </a:rPr>
              <a:t> </a:t>
            </a:r>
            <a:endParaRPr lang="en-US" sz="2400" b="1" dirty="0" smtClean="0">
              <a:ea typeface="ＭＳ Ｐゴシック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100" b="1" dirty="0" smtClean="0">
              <a:ea typeface="ＭＳ Ｐゴシック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>
                <a:ea typeface="ＭＳ Ｐゴシック"/>
              </a:rPr>
              <a:t>Contact the Presenter</a:t>
            </a:r>
          </a:p>
          <a:p>
            <a:pPr marL="0" lvl="2" indent="0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>
                <a:ea typeface="ＭＳ Ｐゴシック"/>
              </a:rPr>
              <a:t>David Svoboda</a:t>
            </a:r>
            <a:endParaRPr lang="en-US" b="1" dirty="0" smtClean="0">
              <a:ea typeface="ＭＳ Ｐゴシック"/>
            </a:endParaRPr>
          </a:p>
          <a:p>
            <a:pPr marL="0" lvl="2" indent="0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>
                <a:ea typeface="ＭＳ Ｐゴシック"/>
                <a:hlinkClick r:id="rId5"/>
              </a:rPr>
              <a:t>svoboda@cert.org</a:t>
            </a:r>
            <a:endParaRPr lang="en-US" dirty="0" smtClean="0">
              <a:ea typeface="ＭＳ Ｐゴシック"/>
            </a:endParaRPr>
          </a:p>
          <a:p>
            <a:pPr marL="0" lvl="2" indent="0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>
                <a:ea typeface="ＭＳ Ｐゴシック"/>
              </a:rPr>
              <a:t>(412) </a:t>
            </a:r>
            <a:r>
              <a:rPr lang="en-US" dirty="0" smtClean="0">
                <a:ea typeface="ＭＳ Ｐゴシック"/>
              </a:rPr>
              <a:t>268-3965</a:t>
            </a:r>
            <a:br>
              <a:rPr lang="en-US" dirty="0" smtClean="0">
                <a:ea typeface="ＭＳ Ｐゴシック"/>
              </a:rPr>
            </a:br>
            <a:endParaRPr lang="en-US" sz="1100" b="1" dirty="0" smtClean="0">
              <a:ea typeface="ＭＳ Ｐゴシック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ea typeface="ＭＳ Ｐゴシック"/>
              </a:rPr>
              <a:t>Contact CERT</a:t>
            </a:r>
          </a:p>
          <a:p>
            <a:pPr marL="454025" lvl="2" indent="-1588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>
                <a:ea typeface="ＭＳ Ｐゴシック"/>
              </a:rPr>
              <a:t>Software Engineering Institute</a:t>
            </a:r>
          </a:p>
          <a:p>
            <a:pPr marL="454025" lvl="2" indent="-1588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>
                <a:ea typeface="ＭＳ Ｐゴシック"/>
              </a:rPr>
              <a:t>Carnegie Mellon University</a:t>
            </a:r>
          </a:p>
          <a:p>
            <a:pPr marL="454025" lvl="2" indent="-1588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>
                <a:ea typeface="ＭＳ Ｐゴシック"/>
              </a:rPr>
              <a:t>4500 Fifth Avenue</a:t>
            </a:r>
          </a:p>
          <a:p>
            <a:pPr marL="454025" lvl="2" indent="-1588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>
                <a:ea typeface="ＭＳ Ｐゴシック"/>
              </a:rPr>
              <a:t>Pittsburgh PA 15213-3890</a:t>
            </a:r>
          </a:p>
          <a:p>
            <a:pPr marL="454025" lvl="2" indent="-1588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dirty="0" smtClean="0">
                <a:ea typeface="ＭＳ Ｐゴシック"/>
              </a:rPr>
              <a:t>USA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0422" r="7856"/>
          <a:stretch/>
        </p:blipFill>
        <p:spPr>
          <a:xfrm>
            <a:off x="5248273" y="1314824"/>
            <a:ext cx="3597361" cy="44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1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8896" y="228600"/>
            <a:ext cx="8474075" cy="714375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References</a:t>
            </a:r>
            <a:r>
              <a:rPr lang="en-US" sz="2000" b="0" dirty="0" smtClean="0"/>
              <a:t>—1</a:t>
            </a:r>
            <a:endParaRPr lang="en-US" sz="2000" b="0" dirty="0" smtClean="0">
              <a:latin typeface="Courier New"/>
              <a:cs typeface="Courier Ne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070" y="1143000"/>
            <a:ext cx="8458200" cy="5105400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en-US" sz="2400" b="1" i="1" dirty="0"/>
              <a:t>The CERT™ Oracle™ Secure Coding Standard for </a:t>
            </a:r>
            <a:r>
              <a:rPr lang="en-US" sz="2400" b="1" i="1" dirty="0" smtClean="0"/>
              <a:t>Java</a:t>
            </a:r>
            <a:endParaRPr lang="en-US" sz="2400" b="1" i="1" dirty="0"/>
          </a:p>
          <a:p>
            <a:pPr marL="0" indent="0" eaLnBrk="1" hangingPunct="1"/>
            <a:r>
              <a:rPr lang="en-US" sz="2400" dirty="0" smtClean="0"/>
              <a:t>Fred </a:t>
            </a:r>
            <a:r>
              <a:rPr lang="en-US" sz="2400" dirty="0"/>
              <a:t>Long, Dhruv Mohindra, Robert C. Seacord, Dean F. Sutherland, David Svoboda</a:t>
            </a:r>
          </a:p>
          <a:p>
            <a:pPr marL="0" indent="0" eaLnBrk="1" hangingPunct="1"/>
            <a:r>
              <a:rPr lang="en-US" sz="1800" dirty="0" smtClean="0"/>
              <a:t>Rules </a:t>
            </a:r>
            <a:r>
              <a:rPr lang="en-US" sz="1800" dirty="0"/>
              <a:t>available online </a:t>
            </a:r>
            <a:r>
              <a:rPr lang="en-US" sz="1800" dirty="0" smtClean="0"/>
              <a:t>at </a:t>
            </a:r>
            <a:r>
              <a:rPr lang="en-US" sz="1800" dirty="0" smtClean="0">
                <a:hlinkClick r:id="rId2"/>
              </a:rPr>
              <a:t>www.securecoding.cert.org</a:t>
            </a:r>
            <a:endParaRPr lang="en-US" sz="1800" dirty="0">
              <a:hlinkClick r:id="rId2"/>
            </a:endParaRPr>
          </a:p>
          <a:p>
            <a:pPr marL="0" indent="0" eaLnBrk="1" hangingPunct="1"/>
            <a:endParaRPr lang="en-US" sz="2400" dirty="0"/>
          </a:p>
          <a:p>
            <a:pPr marL="0" indent="0" eaLnBrk="1" hangingPunct="1"/>
            <a:r>
              <a:rPr lang="en-US" sz="2400" b="1" i="1" dirty="0"/>
              <a:t>Java Coding Guidelines</a:t>
            </a:r>
          </a:p>
          <a:p>
            <a:pPr marL="0" indent="0" eaLnBrk="1" hangingPunct="1"/>
            <a:r>
              <a:rPr lang="en-US" sz="2400" dirty="0" smtClean="0"/>
              <a:t>Fred </a:t>
            </a:r>
            <a:r>
              <a:rPr lang="en-US" sz="2400" dirty="0"/>
              <a:t>Long, Dhruv Mohindra, Robert C. Seacord, Dean F. Sutherland, David </a:t>
            </a:r>
            <a:r>
              <a:rPr lang="en-US" sz="2400" dirty="0" smtClean="0"/>
              <a:t>Svoboda</a:t>
            </a:r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r>
              <a:rPr lang="en-US" sz="2400" b="1" i="1" dirty="0"/>
              <a:t>Java Language </a:t>
            </a:r>
            <a:r>
              <a:rPr lang="en-US" sz="2400" b="1" i="1" dirty="0" smtClean="0"/>
              <a:t>Specification</a:t>
            </a:r>
            <a:r>
              <a:rPr lang="en-US" sz="2400" b="1" dirty="0" smtClean="0"/>
              <a:t>,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ed.</a:t>
            </a:r>
          </a:p>
          <a:p>
            <a:pPr marL="0" indent="0" eaLnBrk="1" hangingPunct="1"/>
            <a:r>
              <a:rPr lang="en-US" sz="2400" dirty="0" smtClean="0"/>
              <a:t>James </a:t>
            </a:r>
            <a:r>
              <a:rPr lang="en-US" sz="2400" dirty="0"/>
              <a:t>Gosling, Bill Joy, Guy Steele, and Gilad </a:t>
            </a:r>
            <a:r>
              <a:rPr lang="en-US" sz="2400" dirty="0" err="1" smtClean="0"/>
              <a:t>Bracha</a:t>
            </a:r>
            <a:r>
              <a:rPr lang="en-US" sz="2400" dirty="0" smtClean="0"/>
              <a:t> Prentice </a:t>
            </a:r>
            <a:r>
              <a:rPr lang="en-US" sz="2400" dirty="0"/>
              <a:t>Hall, Upper Saddle River, NJ, 2005.</a:t>
            </a:r>
          </a:p>
          <a:p>
            <a:pPr marL="0" indent="0" eaLnBrk="1" hangingPunct="1"/>
            <a:r>
              <a:rPr lang="en-US" sz="1800" dirty="0" smtClean="0"/>
              <a:t>Available online </a:t>
            </a:r>
            <a:r>
              <a:rPr lang="en-US" sz="1800" dirty="0"/>
              <a:t>at </a:t>
            </a:r>
            <a:r>
              <a:rPr lang="en-US" sz="1800" dirty="0">
                <a:hlinkClick r:id="rId3"/>
              </a:rPr>
              <a:t>http://docs.oracle.com/javase/specs/jls/se8/html/index.html</a:t>
            </a:r>
            <a:endParaRPr lang="en-US" sz="1800" dirty="0"/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3" name="Explosion 1 2"/>
          <p:cNvSpPr/>
          <p:nvPr/>
        </p:nvSpPr>
        <p:spPr bwMode="auto">
          <a:xfrm>
            <a:off x="6477000" y="4648200"/>
            <a:ext cx="990600" cy="1295400"/>
          </a:xfrm>
          <a:prstGeom prst="irregularSeal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  <a:tab pos="571500" algn="l"/>
              </a:tabLst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413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References</a:t>
            </a:r>
            <a:r>
              <a:rPr lang="en-US" sz="2000" b="0" dirty="0" smtClean="0"/>
              <a:t>—2</a:t>
            </a:r>
            <a:endParaRPr lang="en-US" sz="2000" dirty="0" smtClean="0">
              <a:latin typeface="Courier New"/>
              <a:cs typeface="Courier Ne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070" y="1143000"/>
            <a:ext cx="8458200" cy="5105400"/>
          </a:xfrm>
        </p:spPr>
        <p:txBody>
          <a:bodyPr lIns="91440" tIns="45720" rIns="91440" bIns="45720"/>
          <a:lstStyle/>
          <a:p>
            <a:pPr marL="0" indent="0" eaLnBrk="1" hangingPunct="1"/>
            <a:r>
              <a:rPr lang="en-US" sz="2800" dirty="0">
                <a:hlinkClick r:id="rId2"/>
              </a:rPr>
              <a:t>About the security content of Java for OS X Lion 2012-002 and Java for Mac OS X 10.6 Update 7</a:t>
            </a:r>
            <a:endParaRPr lang="en-US" sz="2800" dirty="0"/>
          </a:p>
          <a:p>
            <a:pPr marL="0" indent="0" eaLnBrk="1" hangingPunct="1">
              <a:spcAft>
                <a:spcPts val="1800"/>
              </a:spcAft>
            </a:pPr>
            <a:r>
              <a:rPr lang="en-US" sz="2400" dirty="0"/>
              <a:t>Apple. Last modified March 7, 2013</a:t>
            </a:r>
          </a:p>
          <a:p>
            <a:pPr marL="0" indent="0" eaLnBrk="1" hangingPunct="1"/>
            <a:r>
              <a:rPr lang="en-US" sz="2800" dirty="0" smtClean="0">
                <a:hlinkClick r:id=""/>
              </a:rPr>
              <a:t>Doctor Web exposes 550 000 strong Mac botnet</a:t>
            </a:r>
            <a:endParaRPr lang="en-US" sz="2800" dirty="0"/>
          </a:p>
          <a:p>
            <a:pPr marL="0" indent="0" eaLnBrk="1" hangingPunct="1">
              <a:spcAft>
                <a:spcPts val="1800"/>
              </a:spcAft>
            </a:pPr>
            <a:r>
              <a:rPr lang="en-US" sz="2400" dirty="0"/>
              <a:t>Doctor Web, April 4, 2012</a:t>
            </a:r>
          </a:p>
          <a:p>
            <a:pPr marL="0" indent="0" eaLnBrk="1" hangingPunct="1"/>
            <a:r>
              <a:rPr lang="en-US" sz="2800" i="1" dirty="0" smtClean="0">
                <a:hlinkClick r:id="rId3"/>
              </a:rPr>
              <a:t>Mac Flashback Exploiting Unpatched Java Vulnerability</a:t>
            </a:r>
            <a:endParaRPr lang="en-US" sz="2800" i="1" dirty="0" smtClean="0"/>
          </a:p>
          <a:p>
            <a:pPr marL="0" indent="0" eaLnBrk="1" hangingPunct="1">
              <a:spcAft>
                <a:spcPts val="1800"/>
              </a:spcAft>
            </a:pPr>
            <a:r>
              <a:rPr lang="en-US" sz="2400" dirty="0"/>
              <a:t>F-Secure, April 2, 2012</a:t>
            </a:r>
          </a:p>
          <a:p>
            <a:pPr marL="0" indent="0" eaLnBrk="1" hangingPunct="1"/>
            <a:r>
              <a:rPr lang="en-US" sz="2800" dirty="0" smtClean="0">
                <a:hlinkClick r:id="rId4"/>
              </a:rPr>
              <a:t>Vulnerability Summary for CVE-2012-0507</a:t>
            </a:r>
            <a:endParaRPr lang="en-US" sz="2800" dirty="0" smtClean="0"/>
          </a:p>
          <a:p>
            <a:pPr marL="0" indent="0" eaLnBrk="1" hangingPunct="1">
              <a:spcAft>
                <a:spcPts val="1800"/>
              </a:spcAft>
            </a:pPr>
            <a:r>
              <a:rPr lang="en-US" sz="2400" dirty="0"/>
              <a:t>National Vulnerability Database, June 7, 2012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3" name="Explosion 1 2"/>
          <p:cNvSpPr/>
          <p:nvPr/>
        </p:nvSpPr>
        <p:spPr bwMode="auto">
          <a:xfrm>
            <a:off x="6477000" y="4648200"/>
            <a:ext cx="990600" cy="1295400"/>
          </a:xfrm>
          <a:prstGeom prst="irregularSeal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  <a:tab pos="571500" algn="l"/>
              </a:tabLst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414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Secure </a:t>
            </a:r>
            <a:r>
              <a:rPr lang="en-US" dirty="0"/>
              <a:t>Coding </a:t>
            </a:r>
            <a:r>
              <a:rPr lang="en-US" dirty="0" smtClean="0"/>
              <a:t>Standards </a:t>
            </a:r>
            <a:r>
              <a:rPr lang="en-US" sz="2400" dirty="0" smtClean="0"/>
              <a:t>1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76910" y="1145630"/>
            <a:ext cx="5257800" cy="2667000"/>
          </a:xfrm>
        </p:spPr>
        <p:txBody>
          <a:bodyPr/>
          <a:lstStyle/>
          <a:p>
            <a:pPr marL="0" indent="0" eaLnBrk="1" hangingPunct="1"/>
            <a:r>
              <a:rPr lang="en-US" sz="2000" b="1" i="1" dirty="0"/>
              <a:t>The </a:t>
            </a:r>
            <a:r>
              <a:rPr lang="en-US" sz="2000" b="1" i="1" dirty="0" smtClean="0"/>
              <a:t>CERT™ Oracle</a:t>
            </a:r>
            <a:r>
              <a:rPr lang="en-US" sz="2000" b="1" i="1" dirty="0"/>
              <a:t>™ </a:t>
            </a:r>
            <a:r>
              <a:rPr lang="en-US" sz="2000" b="1" i="1" dirty="0" smtClean="0"/>
              <a:t>Secure </a:t>
            </a:r>
            <a:r>
              <a:rPr lang="en-US" sz="2000" b="1" i="1" dirty="0"/>
              <a:t>Coding Standard for Java</a:t>
            </a:r>
          </a:p>
          <a:p>
            <a:pPr marL="0" indent="0" eaLnBrk="1" hangingPunct="1"/>
            <a:r>
              <a:rPr lang="en-US" sz="2000" dirty="0" smtClean="0"/>
              <a:t>by </a:t>
            </a:r>
            <a:r>
              <a:rPr lang="en-US" sz="2000" dirty="0"/>
              <a:t>Fred Long, </a:t>
            </a:r>
            <a:r>
              <a:rPr lang="en-US" sz="2000" dirty="0" err="1"/>
              <a:t>Dhruv</a:t>
            </a:r>
            <a:r>
              <a:rPr lang="en-US" sz="2000" dirty="0"/>
              <a:t> </a:t>
            </a:r>
            <a:r>
              <a:rPr lang="en-US" sz="2000" dirty="0" err="1"/>
              <a:t>Mohindra</a:t>
            </a:r>
            <a:r>
              <a:rPr lang="en-US" sz="2000" dirty="0"/>
              <a:t>, Robert C. </a:t>
            </a:r>
            <a:r>
              <a:rPr lang="en-US" sz="2000" dirty="0" err="1"/>
              <a:t>Seacord</a:t>
            </a:r>
            <a:r>
              <a:rPr lang="en-US" sz="2000" dirty="0"/>
              <a:t>, Dean F. S</a:t>
            </a:r>
            <a:r>
              <a:rPr lang="en-US" sz="2000" dirty="0" smtClean="0"/>
              <a:t>utherland</a:t>
            </a:r>
            <a:r>
              <a:rPr lang="en-US" sz="2000" dirty="0"/>
              <a:t>, David </a:t>
            </a:r>
            <a:r>
              <a:rPr lang="en-US" sz="2000" dirty="0" smtClean="0"/>
              <a:t>Svoboda</a:t>
            </a:r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r>
              <a:rPr lang="en-US" sz="1800" dirty="0"/>
              <a:t>Rules </a:t>
            </a:r>
            <a:r>
              <a:rPr lang="en-US" sz="1800" dirty="0" smtClean="0"/>
              <a:t>available online at</a:t>
            </a:r>
            <a:endParaRPr lang="en-US" sz="1800" dirty="0"/>
          </a:p>
          <a:p>
            <a:pPr marL="0" indent="0" eaLnBrk="1" hangingPunct="1"/>
            <a:r>
              <a:rPr lang="en-US" sz="1800" dirty="0">
                <a:hlinkClick r:id="rId2"/>
              </a:rPr>
              <a:t>www.securecoding.cert.org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10" y="1145629"/>
            <a:ext cx="2514600" cy="32991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422" r="7856"/>
          <a:stretch/>
        </p:blipFill>
        <p:spPr>
          <a:xfrm>
            <a:off x="6071616" y="2997200"/>
            <a:ext cx="2843784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54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dirty="0"/>
              <a:t>Secure Coding Standards </a:t>
            </a:r>
            <a:r>
              <a:rPr lang="en-US" sz="2400" dirty="0" smtClean="0"/>
              <a:t>2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64" y="1374576"/>
            <a:ext cx="5719897" cy="1181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175" y="1149518"/>
            <a:ext cx="335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Secure Coding Guidelines for Java SE</a:t>
            </a:r>
            <a:endParaRPr lang="en-US" sz="2000" b="1" dirty="0"/>
          </a:p>
          <a:p>
            <a:r>
              <a:rPr lang="en-US" sz="2000" dirty="0"/>
              <a:t>Updated for Java SE 8 </a:t>
            </a:r>
            <a:br>
              <a:rPr lang="en-US" sz="2000" dirty="0"/>
            </a:br>
            <a:r>
              <a:rPr lang="en-US" sz="2000" dirty="0"/>
              <a:t>Document version: 5.0 </a:t>
            </a:r>
            <a:br>
              <a:rPr lang="en-US" sz="2000" dirty="0"/>
            </a:br>
            <a:r>
              <a:rPr lang="en-US" sz="2000" dirty="0"/>
              <a:t>Last updated: 02 April 2014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gray">
          <a:xfrm>
            <a:off x="303793" y="2780734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indent="0" eaLnBrk="1" hangingPunct="1"/>
            <a:r>
              <a:rPr lang="en-US" sz="1800" dirty="0" smtClean="0">
                <a:hlinkClick r:id="rId3"/>
              </a:rPr>
              <a:t>http://www.oracle.com/technetwork/java/seccodeguide-139067.html</a:t>
            </a:r>
            <a:endParaRPr lang="en-US" sz="1800" dirty="0"/>
          </a:p>
        </p:txBody>
      </p:sp>
      <p:pic>
        <p:nvPicPr>
          <p:cNvPr id="6" name="Picture 2" descr="C:\Users\svoboda\Desktop\9780321933157_Long_C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3" y="3243843"/>
            <a:ext cx="2430011" cy="31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2937650" y="5030628"/>
            <a:ext cx="525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indent="0" eaLnBrk="1" hangingPunct="1"/>
            <a:r>
              <a:rPr lang="en-US" sz="2000" b="1" i="1" dirty="0" smtClean="0"/>
              <a:t>Java Coding Guidelines</a:t>
            </a:r>
            <a:endParaRPr lang="en-US" sz="2000" b="1" i="1" dirty="0"/>
          </a:p>
          <a:p>
            <a:pPr marL="0" indent="0" eaLnBrk="1" hangingPunct="1"/>
            <a:r>
              <a:rPr lang="en-US" sz="2000" dirty="0"/>
              <a:t>by Fred Long, </a:t>
            </a:r>
            <a:r>
              <a:rPr lang="en-US" sz="2000" dirty="0" err="1"/>
              <a:t>Dhruv</a:t>
            </a:r>
            <a:r>
              <a:rPr lang="en-US" sz="2000" dirty="0"/>
              <a:t> </a:t>
            </a:r>
            <a:r>
              <a:rPr lang="en-US" sz="2000" dirty="0" err="1"/>
              <a:t>Mohindra</a:t>
            </a:r>
            <a:r>
              <a:rPr lang="en-US" sz="2000" dirty="0"/>
              <a:t>, Robert C. </a:t>
            </a:r>
            <a:r>
              <a:rPr lang="en-US" sz="2000" dirty="0" err="1"/>
              <a:t>Seacord</a:t>
            </a:r>
            <a:r>
              <a:rPr lang="en-US" sz="2000" dirty="0"/>
              <a:t>, Dean F. Sutherland, David Svoboda</a:t>
            </a:r>
          </a:p>
          <a:p>
            <a:pPr marL="0" indent="0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7299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Well-Behaved Applets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30" y="1148250"/>
            <a:ext cx="8458200" cy="5105400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2900" kern="1200" dirty="0"/>
              <a:t>Applets run in a security sandbox</a:t>
            </a:r>
          </a:p>
          <a:p>
            <a:pPr lvl="1"/>
            <a:r>
              <a:rPr lang="en-US" sz="2600" dirty="0" smtClean="0"/>
              <a:t>Chaperoned by a </a:t>
            </a:r>
            <a:r>
              <a:rPr lang="en-US" sz="2600" dirty="0" err="1" smtClean="0"/>
              <a:t>SecurityManager</a:t>
            </a:r>
            <a:r>
              <a:rPr lang="en-US" sz="2600" dirty="0" smtClean="0"/>
              <a:t>, which throws a </a:t>
            </a:r>
            <a:r>
              <a:rPr lang="en-US" sz="2600" dirty="0" err="1" smtClean="0"/>
              <a:t>SecurityException</a:t>
            </a:r>
            <a:r>
              <a:rPr lang="en-US" sz="2600" dirty="0" smtClean="0"/>
              <a:t> if applet tries to do anything forbidden</a:t>
            </a:r>
          </a:p>
          <a:p>
            <a:pPr marL="0" indent="0">
              <a:spcBef>
                <a:spcPts val="1200"/>
              </a:spcBef>
            </a:pPr>
            <a:r>
              <a:rPr lang="en-US" sz="2900" kern="1200" dirty="0"/>
              <a:t>Sandbox prevents applets from</a:t>
            </a:r>
          </a:p>
          <a:p>
            <a:pPr lvl="1"/>
            <a:r>
              <a:rPr lang="en-US" sz="2600" dirty="0"/>
              <a:t>Accessing the file system</a:t>
            </a:r>
          </a:p>
          <a:p>
            <a:pPr lvl="1"/>
            <a:r>
              <a:rPr lang="en-US" sz="2600" dirty="0"/>
              <a:t>Accessing the network</a:t>
            </a:r>
          </a:p>
          <a:p>
            <a:pPr marL="1030288" lvl="2" indent="-284163"/>
            <a:r>
              <a:rPr lang="en-US" dirty="0" smtClean="0"/>
              <a:t>EXCEPT the host it came from</a:t>
            </a:r>
          </a:p>
          <a:p>
            <a:pPr lvl="1"/>
            <a:r>
              <a:rPr lang="en-US" sz="2600" dirty="0"/>
              <a:t>Running external programs</a:t>
            </a:r>
          </a:p>
          <a:p>
            <a:pPr lvl="1"/>
            <a:r>
              <a:rPr lang="en-US" sz="2600" dirty="0"/>
              <a:t>Modifying the security manager</a:t>
            </a:r>
          </a:p>
          <a:p>
            <a:pPr marL="0" indent="0">
              <a:spcBef>
                <a:spcPts val="1200"/>
              </a:spcBef>
            </a:pPr>
            <a:r>
              <a:rPr lang="en-US" sz="2900" kern="1200" dirty="0"/>
              <a:t>A signed applet may request privilege to do these things.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48" y="2514600"/>
            <a:ext cx="214685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0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Example: Well-Behaved Applet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" y="1148250"/>
            <a:ext cx="8458200" cy="5105400"/>
          </a:xfrm>
        </p:spPr>
        <p:txBody>
          <a:bodyPr/>
          <a:lstStyle/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   try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854075" indent="0"/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Process 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localProcess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pPr marL="854075" indent="0"/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localProcess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Runtime.getRuntime</a:t>
            </a:r>
            <a:r>
              <a:rPr lang="en-US" sz="1833" b="1" dirty="0">
                <a:latin typeface="Courier New" pitchFamily="49" charset="0"/>
                <a:cs typeface="Courier New" pitchFamily="49" charset="0"/>
              </a:rPr>
              <a:t>().exec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(”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xeyes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33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854075" indent="0"/>
            <a:r>
              <a:rPr lang="en-US" sz="1833" b="1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833" b="1" dirty="0" err="1">
                <a:latin typeface="Courier New" pitchFamily="49" charset="0"/>
                <a:cs typeface="Courier New" pitchFamily="49" charset="0"/>
              </a:rPr>
              <a:t>localProcess</a:t>
            </a:r>
            <a:r>
              <a:rPr lang="en-US" sz="1833" b="1" dirty="0">
                <a:latin typeface="Courier New" pitchFamily="49" charset="0"/>
                <a:cs typeface="Courier New" pitchFamily="49" charset="0"/>
              </a:rPr>
              <a:t> != null)</a:t>
            </a:r>
          </a:p>
          <a:p>
            <a:pPr marL="854075" indent="0"/>
            <a:r>
              <a:rPr lang="en-US" sz="1833" b="1" dirty="0" err="1">
                <a:latin typeface="Courier New" pitchFamily="49" charset="0"/>
                <a:cs typeface="Courier New" pitchFamily="49" charset="0"/>
              </a:rPr>
              <a:t>localProcess.waitFor</a:t>
            </a:r>
            <a:r>
              <a:rPr lang="en-US" sz="1833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   catch (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Throwable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localThrowable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854075" indent="0"/>
            <a:r>
              <a:rPr lang="en-US" sz="1833" b="1" dirty="0" err="1">
                <a:latin typeface="Courier New" pitchFamily="49" charset="0"/>
                <a:cs typeface="Courier New" pitchFamily="49" charset="0"/>
              </a:rPr>
              <a:t>localThrowable.printStackTrace</a:t>
            </a:r>
            <a:r>
              <a:rPr lang="en-US" sz="1833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public void paint(Graphics 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paramGraphics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33" b="1" dirty="0" err="1" smtClean="0">
                <a:latin typeface="Courier New" pitchFamily="49" charset="0"/>
                <a:cs typeface="Courier New" pitchFamily="49" charset="0"/>
              </a:rPr>
              <a:t>paramGraphics.drawString</a:t>
            </a:r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("Loading", 50, 25);</a:t>
            </a:r>
          </a:p>
          <a:p>
            <a:r>
              <a:rPr lang="en-US" sz="1833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33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67200" y="1345320"/>
            <a:ext cx="3962400" cy="838200"/>
          </a:xfrm>
          <a:prstGeom prst="wedgeRectCallout">
            <a:avLst>
              <a:gd name="adj1" fmla="val -88722"/>
              <a:gd name="adj2" fmla="val -51591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Called when the applet is first created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177478" y="4526486"/>
            <a:ext cx="4800600" cy="502920"/>
          </a:xfrm>
          <a:prstGeom prst="wedgeRectCallout">
            <a:avLst>
              <a:gd name="adj1" fmla="val -83954"/>
              <a:gd name="adj2" fmla="val 6202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Called when the applet is visited</a:t>
            </a:r>
          </a:p>
        </p:txBody>
      </p:sp>
    </p:spTree>
    <p:extLst>
      <p:ext uri="{BB962C8B-B14F-4D97-AF65-F5344CB8AC3E}">
        <p14:creationId xmlns:p14="http://schemas.microsoft.com/office/powerpoint/2010/main" val="1238779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RAFT_CERT_SEI_Template">
  <a:themeElements>
    <a:clrScheme name="DRAFT_CERT_SEI_Template 1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BBE0E3"/>
      </a:accent1>
      <a:accent2>
        <a:srgbClr val="99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0"/>
      </a:accent6>
      <a:hlink>
        <a:srgbClr val="333399"/>
      </a:hlink>
      <a:folHlink>
        <a:srgbClr val="663399"/>
      </a:folHlink>
    </a:clrScheme>
    <a:fontScheme name="DRAFT_CERT_SEI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309" tIns="46154" rIns="92309" bIns="4615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>
            <a:tab pos="292100" algn="l"/>
            <a:tab pos="571500" algn="l"/>
          </a:tabLst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309" tIns="46154" rIns="92309" bIns="4615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>
            <a:tab pos="292100" algn="l"/>
            <a:tab pos="571500" algn="l"/>
          </a:tabLst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DRAFT_CERT_SE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CERT_SEI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CERT_SEI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CERT_SEI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CERT_SEI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CERT_SEI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CERT_SEI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CERT_SEI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CERT_SEI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CERT_SEI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CERT_SEI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CERT_SEI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CERT_SEI_Template 13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CERT_SEI_Template 14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6633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CERT_SEI_Template 15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333399"/>
        </a:hlink>
        <a:folHlink>
          <a:srgbClr val="66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CERT_SEI_Template.V1</Template>
  <TotalTime>12044</TotalTime>
  <Words>4697</Words>
  <Application>Microsoft Macintosh PowerPoint</Application>
  <PresentationFormat>On-screen Show (4:3)</PresentationFormat>
  <Paragraphs>761</Paragraphs>
  <Slides>59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DRAFT_CERT_SEI_Template</vt:lpstr>
      <vt:lpstr>Anatomy of Another Java 0-day Exploit</vt:lpstr>
      <vt:lpstr>Agenda</vt:lpstr>
      <vt:lpstr>CVE-2012-0507</vt:lpstr>
      <vt:lpstr>Trojan BackDoor.Flashback</vt:lpstr>
      <vt:lpstr>Exploit Timeline (2011–2012)</vt:lpstr>
      <vt:lpstr>Secure Coding Standards 1</vt:lpstr>
      <vt:lpstr>Secure Coding Standards 2</vt:lpstr>
      <vt:lpstr>Well-Behaved Applets</vt:lpstr>
      <vt:lpstr>Example: Well-Behaved Applet</vt:lpstr>
      <vt:lpstr>Invoking the Well-Behaved Applet</vt:lpstr>
      <vt:lpstr>Well-Behaved Applet Stack Trace</vt:lpstr>
      <vt:lpstr>Agenda</vt:lpstr>
      <vt:lpstr>August 2011 Exploit (CVE-2012-0507)</vt:lpstr>
      <vt:lpstr>Attacker’s View…</vt:lpstr>
      <vt:lpstr>ClassLoader.defineClass()</vt:lpstr>
      <vt:lpstr>Exploit Classes in CVE-2012-0507</vt:lpstr>
      <vt:lpstr>Exploit Code: Creating a Privileged Class</vt:lpstr>
      <vt:lpstr>Exploit Code: createProtectionDomain()</vt:lpstr>
      <vt:lpstr>Exploit Code: createProtectionDomain()</vt:lpstr>
      <vt:lpstr>Exploit Code: Fully Privileged Class</vt:lpstr>
      <vt:lpstr>Exploit Code: hex2Byte()</vt:lpstr>
      <vt:lpstr>Exploit Code: Creating a Privileged Object</vt:lpstr>
      <vt:lpstr>Want to Use defineClass()?</vt:lpstr>
      <vt:lpstr>Designing Malicious Applets—1</vt:lpstr>
      <vt:lpstr>Designing Malicious Applets—2</vt:lpstr>
      <vt:lpstr>How to Get Help</vt:lpstr>
      <vt:lpstr>Heap Pollution</vt:lpstr>
      <vt:lpstr>Polluting Arrays</vt:lpstr>
      <vt:lpstr>Polluting Generic Classes</vt:lpstr>
      <vt:lpstr>AtomicReferenceArray Class</vt:lpstr>
      <vt:lpstr>Source Code of AtomicReferenceArray</vt:lpstr>
      <vt:lpstr>Type Confusion Vulnerability—1</vt:lpstr>
      <vt:lpstr>Type Confusion Vulnerability—2</vt:lpstr>
      <vt:lpstr>Exploit Object in CVE-2012-0507—1</vt:lpstr>
      <vt:lpstr>Exploit Object in CVE-2012-0507—2</vt:lpstr>
      <vt:lpstr>Exploit Code: disableSecurity()—1</vt:lpstr>
      <vt:lpstr>Exploit Code: disableSecurity()—2</vt:lpstr>
      <vt:lpstr>Exploit Code: disableSecurity()</vt:lpstr>
      <vt:lpstr>Exploit Code: Help class</vt:lpstr>
      <vt:lpstr>Exploit Code: init()</vt:lpstr>
      <vt:lpstr>Exploit Summary</vt:lpstr>
      <vt:lpstr>Agenda</vt:lpstr>
      <vt:lpstr>How This Problem Is Fixed</vt:lpstr>
      <vt:lpstr>AtomicReferenceArray (patched)</vt:lpstr>
      <vt:lpstr>Exploit Code in Patched Java</vt:lpstr>
      <vt:lpstr>Exploit Code Under JDK1.7.0u3—1</vt:lpstr>
      <vt:lpstr>Exploit Code Under JDK1.7.0u3—2</vt:lpstr>
      <vt:lpstr>Exploit Foiled</vt:lpstr>
      <vt:lpstr>Agenda</vt:lpstr>
      <vt:lpstr>Exploit Comparison</vt:lpstr>
      <vt:lpstr>Vulnerabilities</vt:lpstr>
      <vt:lpstr>Secure Coding Guidelines</vt:lpstr>
      <vt:lpstr>Java Exploit Relevance</vt:lpstr>
      <vt:lpstr>Deploying Patches Is Slow</vt:lpstr>
      <vt:lpstr>Conclusion</vt:lpstr>
      <vt:lpstr>Available at the  JavaOne Conference Bookstore </vt:lpstr>
      <vt:lpstr>For More Information</vt:lpstr>
      <vt:lpstr>References—1</vt:lpstr>
      <vt:lpstr>References—2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with Scissors Secure Coding in C and C++</dc:title>
  <dc:creator>jblake</dc:creator>
  <cp:lastModifiedBy>David Svoboda</cp:lastModifiedBy>
  <cp:revision>399</cp:revision>
  <dcterms:created xsi:type="dcterms:W3CDTF">2010-01-13T19:23:47Z</dcterms:created>
  <dcterms:modified xsi:type="dcterms:W3CDTF">2014-09-29T00:55:51Z</dcterms:modified>
</cp:coreProperties>
</file>