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34"/>
  </p:notesMasterIdLst>
  <p:sldIdLst>
    <p:sldId id="29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9" r:id="rId22"/>
    <p:sldId id="276" r:id="rId23"/>
    <p:sldId id="277" r:id="rId24"/>
    <p:sldId id="278" r:id="rId25"/>
    <p:sldId id="279" r:id="rId26"/>
    <p:sldId id="290" r:id="rId27"/>
    <p:sldId id="280" r:id="rId28"/>
    <p:sldId id="281" r:id="rId29"/>
    <p:sldId id="282" r:id="rId30"/>
    <p:sldId id="283" r:id="rId31"/>
    <p:sldId id="288" r:id="rId32"/>
    <p:sldId id="286" r:id="rId33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4" autoAdjust="0"/>
    <p:restoredTop sz="94622" autoAdjust="0"/>
  </p:normalViewPr>
  <p:slideViewPr>
    <p:cSldViewPr snapToGrid="0">
      <p:cViewPr varScale="1">
        <p:scale>
          <a:sx n="93" d="100"/>
          <a:sy n="93" d="100"/>
        </p:scale>
        <p:origin x="-23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864769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6528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3830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8521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2319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6610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79787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4348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6004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877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18991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0229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4439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92884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90680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91740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594368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1564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59144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06267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473401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Shape 4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10604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159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4977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24219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45771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9806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2032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9194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8627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0763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1095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232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15329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0" y="1503833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buSzPct val="100000"/>
              <a:defRPr sz="3000"/>
            </a:lvl1pPr>
            <a:lvl2pPr>
              <a:buSzPct val="100000"/>
              <a:defRPr sz="3000"/>
            </a:lvl2pPr>
            <a:lvl3pPr>
              <a:buSzPct val="100000"/>
              <a:defRPr sz="3000"/>
            </a:lvl3pPr>
            <a:lvl4pPr>
              <a:buSzPct val="100000"/>
              <a:defRPr sz="3000"/>
            </a:lvl4pPr>
            <a:lvl5pPr>
              <a:buSzPct val="100000"/>
              <a:defRPr sz="3000"/>
            </a:lvl5pPr>
            <a:lvl6pPr>
              <a:buSzPct val="100000"/>
              <a:defRPr sz="3000"/>
            </a:lvl6pPr>
            <a:lvl7pPr>
              <a:buSzPct val="100000"/>
              <a:defRPr sz="3000"/>
            </a:lvl7pPr>
            <a:lvl8pPr>
              <a:buSzPct val="100000"/>
              <a:defRPr sz="3000"/>
            </a:lvl8pPr>
            <a:lvl9pPr>
              <a:buSzPct val="100000"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9" name="Shape 19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r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20" name="Shape 20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0" y="1503833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0"/>
            <a:ext cx="9144000" cy="15329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7" name="Shape 27"/>
          <p:cNvCxnSpPr/>
          <p:nvPr/>
        </p:nvCxnSpPr>
        <p:spPr>
          <a:xfrm>
            <a:off x="0" y="1503833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Shape 28"/>
          <p:cNvSpPr txBox="1">
            <a:spLocks noGrp="1"/>
          </p:cNvSpPr>
          <p:nvPr>
            <p:ph type="title" idx="3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 rtl="0">
              <a:buSzPct val="100000"/>
              <a:defRPr sz="3000"/>
            </a:lvl1pPr>
            <a:lvl2pPr rtl="0">
              <a:buSzPct val="100000"/>
              <a:defRPr sz="3000"/>
            </a:lvl2pPr>
            <a:lvl3pPr rtl="0">
              <a:buSzPct val="100000"/>
              <a:defRPr sz="3000"/>
            </a:lvl3pPr>
            <a:lvl4pPr rtl="0">
              <a:buSzPct val="100000"/>
              <a:defRPr sz="3000"/>
            </a:lvl4pPr>
            <a:lvl5pPr rtl="0">
              <a:buSzPct val="100000"/>
              <a:defRPr sz="3000"/>
            </a:lvl5pPr>
            <a:lvl6pPr rtl="0">
              <a:buSzPct val="100000"/>
              <a:defRPr sz="3000"/>
            </a:lvl6pPr>
            <a:lvl7pPr rtl="0">
              <a:buSzPct val="100000"/>
              <a:defRPr sz="3000"/>
            </a:lvl7pPr>
            <a:lvl8pPr rtl="0">
              <a:buSzPct val="100000"/>
              <a:defRPr sz="3000"/>
            </a:lvl8pPr>
            <a:lvl9pPr rtl="0">
              <a:buSzPct val="100000"/>
              <a:defRPr sz="3000"/>
            </a:lvl9pPr>
          </a:lstStyle>
          <a:p>
            <a:endParaRPr/>
          </a:p>
        </p:txBody>
      </p:sp>
      <p:sp>
        <p:nvSpPr>
          <p:cNvPr id="29" name="Shape 29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30" name="Shape 30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hape 32"/>
          <p:cNvCxnSpPr/>
          <p:nvPr/>
        </p:nvCxnSpPr>
        <p:spPr>
          <a:xfrm>
            <a:off x="0" y="1503833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0" y="0"/>
            <a:ext cx="9144000" cy="15329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35" name="Shape 35"/>
          <p:cNvCxnSpPr/>
          <p:nvPr/>
        </p:nvCxnSpPr>
        <p:spPr>
          <a:xfrm>
            <a:off x="0" y="1503833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title" idx="2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 rtl="0">
              <a:buSzPct val="100000"/>
              <a:defRPr sz="3000"/>
            </a:lvl1pPr>
            <a:lvl2pPr rtl="0">
              <a:buSzPct val="100000"/>
              <a:defRPr sz="3000"/>
            </a:lvl2pPr>
            <a:lvl3pPr rtl="0">
              <a:buSzPct val="100000"/>
              <a:defRPr sz="3000"/>
            </a:lvl3pPr>
            <a:lvl4pPr rtl="0">
              <a:buSzPct val="100000"/>
              <a:defRPr sz="3000"/>
            </a:lvl4pPr>
            <a:lvl5pPr rtl="0">
              <a:buSzPct val="100000"/>
              <a:defRPr sz="3000"/>
            </a:lvl5pPr>
            <a:lvl6pPr rtl="0">
              <a:buSzPct val="100000"/>
              <a:defRPr sz="3000"/>
            </a:lvl6pPr>
            <a:lvl7pPr rtl="0">
              <a:buSzPct val="100000"/>
              <a:defRPr sz="3000"/>
            </a:lvl7pPr>
            <a:lvl8pPr rtl="0">
              <a:buSzPct val="100000"/>
              <a:defRPr sz="3000"/>
            </a:lvl8pPr>
            <a:lvl9pPr rtl="0">
              <a:buSzPct val="100000"/>
              <a:defRPr sz="3000"/>
            </a:lvl9pPr>
          </a:lstStyle>
          <a:p>
            <a:endParaRPr/>
          </a:p>
        </p:txBody>
      </p:sp>
      <p:sp>
        <p:nvSpPr>
          <p:cNvPr id="37" name="Shape 37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41" name="Shape 41"/>
          <p:cNvSpPr/>
          <p:nvPr/>
        </p:nvSpPr>
        <p:spPr>
          <a:xfrm>
            <a:off x="4274" y="0"/>
            <a:ext cx="9144000" cy="58752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42" name="Shape 42"/>
          <p:cNvCxnSpPr/>
          <p:nvPr/>
        </p:nvCxnSpPr>
        <p:spPr>
          <a:xfrm>
            <a:off x="0" y="5845828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" name="Shape 43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44" name="Shape 4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dk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47" name="Shape 47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781800" cy="9144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de-DE" smtClean="0"/>
              <a:t>Mastertitelformat bearbeiten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1143000" y="1600200"/>
            <a:ext cx="6781800" cy="4525963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137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781800" cy="8842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de-DE" smtClean="0"/>
              <a:t>Mastertitelformat bearbeiten</a:t>
            </a:r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0"/>
          </p:nvPr>
        </p:nvSpPr>
        <p:spPr>
          <a:xfrm>
            <a:off x="1143000" y="1600200"/>
            <a:ext cx="3240000" cy="4525963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1"/>
          </p:nvPr>
        </p:nvSpPr>
        <p:spPr>
          <a:xfrm>
            <a:off x="4648200" y="1600200"/>
            <a:ext cx="3240000" cy="4525963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8222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781800" cy="8842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de-DE" smtClean="0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2306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0" cy="46913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9" name="Shape 9"/>
          <p:cNvCxnSpPr/>
          <p:nvPr/>
        </p:nvCxnSpPr>
        <p:spPr>
          <a:xfrm>
            <a:off x="0" y="4662139"/>
            <a:ext cx="9144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490375"/>
            <a:ext cx="7772400" cy="2198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457200">
              <a:buSzPct val="100000"/>
              <a:defRPr sz="6000"/>
            </a:lvl1pPr>
            <a:lvl2pPr indent="457200">
              <a:buSzPct val="100000"/>
              <a:defRPr sz="7200"/>
            </a:lvl2pPr>
            <a:lvl3pPr indent="457200">
              <a:buSzPct val="100000"/>
              <a:defRPr sz="7200"/>
            </a:lvl3pPr>
            <a:lvl4pPr indent="457200">
              <a:buSzPct val="100000"/>
              <a:defRPr sz="7200"/>
            </a:lvl4pPr>
            <a:lvl5pPr indent="457200">
              <a:buSzPct val="100000"/>
              <a:defRPr sz="7200"/>
            </a:lvl5pPr>
            <a:lvl6pPr indent="457200">
              <a:buSzPct val="100000"/>
              <a:defRPr sz="7200"/>
            </a:lvl6pPr>
            <a:lvl7pPr indent="457200">
              <a:buSzPct val="100000"/>
              <a:defRPr sz="7200"/>
            </a:lvl7pPr>
            <a:lvl8pPr indent="457200">
              <a:buSzPct val="100000"/>
              <a:defRPr sz="7200"/>
            </a:lvl8pPr>
            <a:lvl9pPr indent="457200">
              <a:buSzPct val="100000"/>
              <a:defRPr sz="7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4836035"/>
            <a:ext cx="7772400" cy="1032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marL="0" indent="19050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6771325" y="87225"/>
            <a:ext cx="2253600" cy="281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buNone/>
            </a:pPr>
            <a:r>
              <a:rPr lang="de" sz="1200" b="1">
                <a:solidFill>
                  <a:schemeClr val="lt1"/>
                </a:solidFill>
              </a:rPr>
              <a:t>THE SOFTWARE EXPERTS</a:t>
            </a:r>
          </a:p>
        </p:txBody>
      </p:sp>
      <p:pic>
        <p:nvPicPr>
          <p:cNvPr id="13" name="Shape 13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6675" y="87225"/>
            <a:ext cx="754797" cy="367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15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1pPr>
            <a:lvl2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2pPr>
            <a:lvl3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3pPr>
            <a:lvl4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4pPr>
            <a:lvl5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5pPr>
            <a:lvl6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6pPr>
            <a:lvl7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7pPr>
            <a:lvl8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8pPr>
            <a:lvl9pPr marL="0" indent="228600">
              <a:buClr>
                <a:schemeClr val="lt1"/>
              </a:buClr>
              <a:buSzPct val="100000"/>
              <a:buNone/>
              <a:defRPr sz="36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76" r:id="rId6"/>
    <p:sldLayoutId id="2147483672" r:id="rId7"/>
    <p:sldLayoutId id="2147483673" r:id="rId8"/>
    <p:sldLayoutId id="2147483677" r:id="rId9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ankor.io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github.com/ankor-i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ctrTitle"/>
          </p:nvPr>
        </p:nvSpPr>
        <p:spPr>
          <a:xfrm>
            <a:off x="216310" y="1179871"/>
            <a:ext cx="8760542" cy="350895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sz="4400" dirty="0"/>
              <a:t>Reactive UIs with </a:t>
            </a:r>
            <a:r>
              <a:rPr lang="en-US" sz="4400" dirty="0" smtClean="0"/>
              <a:t>the</a:t>
            </a:r>
            <a:br>
              <a:rPr lang="en-US" sz="4400" dirty="0" smtClean="0"/>
            </a:br>
            <a:r>
              <a:rPr lang="de" sz="4400" dirty="0" smtClean="0">
                <a:solidFill>
                  <a:schemeClr val="accent2"/>
                </a:solidFill>
              </a:rPr>
              <a:t>M</a:t>
            </a:r>
            <a:r>
              <a:rPr lang="de" sz="4400" dirty="0" smtClean="0"/>
              <a:t>odel </a:t>
            </a:r>
            <a:r>
              <a:rPr lang="de" sz="4400" dirty="0">
                <a:solidFill>
                  <a:schemeClr val="accent2"/>
                </a:solidFill>
              </a:rPr>
              <a:t>V</a:t>
            </a:r>
            <a:r>
              <a:rPr lang="de" sz="4400" dirty="0"/>
              <a:t>iew </a:t>
            </a:r>
            <a:r>
              <a:rPr lang="de" sz="4400" dirty="0" smtClean="0">
                <a:solidFill>
                  <a:schemeClr val="accent2"/>
                </a:solidFill>
              </a:rPr>
              <a:t>V</a:t>
            </a:r>
            <a:r>
              <a:rPr lang="de" sz="4400" dirty="0" smtClean="0"/>
              <a:t>iew</a:t>
            </a:r>
            <a:r>
              <a:rPr lang="de" sz="4400" dirty="0" smtClean="0">
                <a:solidFill>
                  <a:schemeClr val="accent2"/>
                </a:solidFill>
              </a:rPr>
              <a:t>M</a:t>
            </a:r>
            <a:r>
              <a:rPr lang="de" sz="4400" dirty="0" smtClean="0"/>
              <a:t>odel </a:t>
            </a:r>
            <a:r>
              <a:rPr lang="en-US" sz="4400" dirty="0" smtClean="0"/>
              <a:t>Pattern:</a:t>
            </a:r>
            <a:br>
              <a:rPr lang="en-US" sz="4400" dirty="0" smtClean="0"/>
            </a:br>
            <a:r>
              <a:rPr lang="en-US" sz="4400" dirty="0" smtClean="0"/>
              <a:t>Simple </a:t>
            </a:r>
            <a:r>
              <a:rPr lang="en-US" sz="4400" dirty="0"/>
              <a:t>with </a:t>
            </a:r>
            <a:r>
              <a:rPr lang="en-US" sz="4400" dirty="0">
                <a:solidFill>
                  <a:schemeClr val="accent2"/>
                </a:solidFill>
              </a:rPr>
              <a:t>Ankor.io</a:t>
            </a:r>
            <a:endParaRPr lang="de" sz="4400" dirty="0">
              <a:solidFill>
                <a:schemeClr val="accent2"/>
              </a:solidFill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subTitle" idx="1"/>
          </p:nvPr>
        </p:nvSpPr>
        <p:spPr>
          <a:xfrm>
            <a:off x="685800" y="4836019"/>
            <a:ext cx="7772400" cy="1512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2400"/>
              <a:t>Thomas Spiegl</a:t>
            </a:r>
          </a:p>
          <a:p>
            <a:pPr lvl="0" rtl="0">
              <a:buNone/>
            </a:pPr>
            <a:r>
              <a:rPr lang="de" sz="2400"/>
              <a:t>Manfred Geiler</a:t>
            </a:r>
          </a:p>
          <a:p>
            <a:endParaRPr lang="de" sz="2400"/>
          </a:p>
          <a:p>
            <a:pPr>
              <a:buNone/>
            </a:pPr>
            <a:r>
              <a:rPr lang="de" sz="1400"/>
              <a:t>Irian Solutions - The Software Experts</a:t>
            </a:r>
          </a:p>
        </p:txBody>
      </p:sp>
    </p:spTree>
    <p:extLst>
      <p:ext uri="{BB962C8B-B14F-4D97-AF65-F5344CB8AC3E}">
        <p14:creationId xmlns:p14="http://schemas.microsoft.com/office/powerpoint/2010/main" val="135873697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de" dirty="0" smtClean="0"/>
              <a:t>MVVM </a:t>
            </a:r>
            <a:r>
              <a:rPr lang="de" dirty="0" smtClean="0">
                <a:solidFill>
                  <a:schemeClr val="accent2"/>
                </a:solidFill>
              </a:rPr>
              <a:t>does not</a:t>
            </a:r>
            <a:r>
              <a:rPr lang="de" dirty="0" smtClean="0"/>
              <a:t> solve...</a:t>
            </a:r>
            <a:endParaRPr lang="de" dirty="0"/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Model </a:t>
            </a:r>
            <a:r>
              <a:rPr lang="de" dirty="0" smtClean="0"/>
              <a:t>on client or server</a:t>
            </a:r>
            <a:r>
              <a:rPr lang="de" dirty="0"/>
              <a:t>?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Co</a:t>
            </a:r>
            <a:r>
              <a:rPr lang="de" dirty="0" smtClean="0"/>
              <a:t>mmunication client </a:t>
            </a:r>
            <a:r>
              <a:rPr lang="de" dirty="0"/>
              <a:t>↔ </a:t>
            </a:r>
            <a:r>
              <a:rPr lang="de" dirty="0" smtClean="0"/>
              <a:t>server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Various</a:t>
            </a:r>
            <a:r>
              <a:rPr lang="de" dirty="0" smtClean="0"/>
              <a:t> client technologies</a:t>
            </a:r>
            <a:endParaRPr lang="de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HTML5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iOS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Android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JavaFX</a:t>
            </a:r>
          </a:p>
          <a:p>
            <a:pPr marL="914400" lvl="1" indent="-3810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...</a:t>
            </a:r>
          </a:p>
        </p:txBody>
      </p:sp>
      <p:grpSp>
        <p:nvGrpSpPr>
          <p:cNvPr id="168" name="Shape 168"/>
          <p:cNvGrpSpPr/>
          <p:nvPr/>
        </p:nvGrpSpPr>
        <p:grpSpPr>
          <a:xfrm>
            <a:off x="4390950" y="3830800"/>
            <a:ext cx="3865255" cy="2409973"/>
            <a:chOff x="4344000" y="3772100"/>
            <a:chExt cx="3865255" cy="2409973"/>
          </a:xfrm>
        </p:grpSpPr>
        <p:sp>
          <p:nvSpPr>
            <p:cNvPr id="169" name="Shape 169"/>
            <p:cNvSpPr/>
            <p:nvPr/>
          </p:nvSpPr>
          <p:spPr>
            <a:xfrm>
              <a:off x="6517255" y="4826073"/>
              <a:ext cx="1692000" cy="1355999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r" rtl="0">
                <a:buNone/>
              </a:pPr>
              <a:r>
                <a:rPr lang="de" sz="700">
                  <a:solidFill>
                    <a:schemeClr val="lt1"/>
                  </a:solidFill>
                </a:rPr>
                <a:t>Business Logic and Data</a:t>
              </a:r>
            </a:p>
          </p:txBody>
        </p:sp>
        <p:sp>
          <p:nvSpPr>
            <p:cNvPr id="170" name="Shape 170"/>
            <p:cNvSpPr/>
            <p:nvPr/>
          </p:nvSpPr>
          <p:spPr>
            <a:xfrm>
              <a:off x="4344000" y="3772100"/>
              <a:ext cx="1907999" cy="14532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r" rtl="0">
                <a:buNone/>
              </a:pPr>
              <a:r>
                <a:rPr lang="de" sz="700">
                  <a:solidFill>
                    <a:schemeClr val="lt1"/>
                  </a:solidFill>
                </a:rPr>
                <a:t>Presentation &amp; UI Logic</a:t>
              </a:r>
            </a:p>
          </p:txBody>
        </p:sp>
        <p:sp>
          <p:nvSpPr>
            <p:cNvPr id="171" name="Shape 171"/>
            <p:cNvSpPr/>
            <p:nvPr/>
          </p:nvSpPr>
          <p:spPr>
            <a:xfrm>
              <a:off x="4525342" y="4065061"/>
              <a:ext cx="776399" cy="4646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View</a:t>
              </a:r>
            </a:p>
          </p:txBody>
        </p:sp>
        <p:sp>
          <p:nvSpPr>
            <p:cNvPr id="172" name="Shape 172"/>
            <p:cNvSpPr/>
            <p:nvPr/>
          </p:nvSpPr>
          <p:spPr>
            <a:xfrm>
              <a:off x="7569715" y="5694230"/>
              <a:ext cx="448199" cy="438600"/>
            </a:xfrm>
            <a:prstGeom prst="can">
              <a:avLst>
                <a:gd name="adj" fmla="val 25000"/>
              </a:avLst>
            </a:prstGeom>
            <a:solidFill>
              <a:schemeClr val="accent5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800">
                  <a:solidFill>
                    <a:schemeClr val="lt1"/>
                  </a:solidFill>
                </a:rPr>
                <a:t>DB</a:t>
              </a:r>
            </a:p>
          </p:txBody>
        </p:sp>
        <p:sp>
          <p:nvSpPr>
            <p:cNvPr id="173" name="Shape 173"/>
            <p:cNvSpPr/>
            <p:nvPr/>
          </p:nvSpPr>
          <p:spPr>
            <a:xfrm rot="-5400000">
              <a:off x="5301645" y="4227974"/>
              <a:ext cx="404700" cy="404700"/>
            </a:xfrm>
            <a:prstGeom prst="leftUpArrow">
              <a:avLst/>
            </a:prstGeom>
            <a:solidFill>
              <a:schemeClr val="dk2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74" name="Shape 174"/>
            <p:cNvSpPr/>
            <p:nvPr/>
          </p:nvSpPr>
          <p:spPr>
            <a:xfrm rot="-5400000">
              <a:off x="7478584" y="5289525"/>
              <a:ext cx="404700" cy="404700"/>
            </a:xfrm>
            <a:prstGeom prst="leftUpArrow">
              <a:avLst/>
            </a:prstGeom>
            <a:solidFill>
              <a:srgbClr val="8E7CC3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75" name="Shape 175"/>
            <p:cNvSpPr txBox="1"/>
            <p:nvPr/>
          </p:nvSpPr>
          <p:spPr>
            <a:xfrm>
              <a:off x="5395605" y="4364811"/>
              <a:ext cx="776399" cy="1310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buNone/>
              </a:pPr>
              <a:r>
                <a:rPr lang="de" sz="700"/>
                <a:t>Data Binding</a:t>
              </a:r>
            </a:p>
          </p:txBody>
        </p:sp>
        <p:sp>
          <p:nvSpPr>
            <p:cNvPr id="176" name="Shape 176"/>
            <p:cNvSpPr txBox="1"/>
            <p:nvPr/>
          </p:nvSpPr>
          <p:spPr>
            <a:xfrm>
              <a:off x="5683548" y="5438450"/>
              <a:ext cx="776399" cy="1310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buNone/>
              </a:pPr>
              <a:r>
                <a:rPr lang="de" sz="700"/>
                <a:t>Service Calls</a:t>
              </a:r>
            </a:p>
          </p:txBody>
        </p:sp>
        <p:sp>
          <p:nvSpPr>
            <p:cNvPr id="177" name="Shape 177"/>
            <p:cNvSpPr/>
            <p:nvPr/>
          </p:nvSpPr>
          <p:spPr>
            <a:xfrm rot="5400000">
              <a:off x="5933981" y="4739262"/>
              <a:ext cx="404700" cy="1131899"/>
            </a:xfrm>
            <a:prstGeom prst="bentUpArrow">
              <a:avLst>
                <a:gd name="adj1" fmla="val 25000"/>
                <a:gd name="adj2" fmla="val 25000"/>
                <a:gd name="adj3" fmla="val 25000"/>
              </a:avLst>
            </a:prstGeom>
            <a:solidFill>
              <a:schemeClr val="accent2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78" name="Shape 178"/>
            <p:cNvSpPr/>
            <p:nvPr/>
          </p:nvSpPr>
          <p:spPr>
            <a:xfrm>
              <a:off x="5210575" y="4632675"/>
              <a:ext cx="889499" cy="464699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ViewModel</a:t>
              </a:r>
            </a:p>
          </p:txBody>
        </p:sp>
        <p:sp>
          <p:nvSpPr>
            <p:cNvPr id="179" name="Shape 179"/>
            <p:cNvSpPr/>
            <p:nvPr/>
          </p:nvSpPr>
          <p:spPr>
            <a:xfrm>
              <a:off x="6702281" y="5179406"/>
              <a:ext cx="776399" cy="464699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Model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/>
              <a:t>Agenda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endParaRPr lang="de" dirty="0" smtClean="0">
              <a:solidFill>
                <a:schemeClr val="lt2"/>
              </a:solidFill>
            </a:endParaRPr>
          </a:p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M </a:t>
            </a:r>
            <a:r>
              <a:rPr lang="de" dirty="0">
                <a:solidFill>
                  <a:schemeClr val="lt2"/>
                </a:solidFill>
              </a:rPr>
              <a:t>V V M</a:t>
            </a:r>
          </a:p>
          <a:p>
            <a:pPr marL="495300" lvl="0" indent="-457200">
              <a:buSzPct val="166666"/>
              <a:buFont typeface="Arial" panose="020B0604020202020204" pitchFamily="34" charset="0"/>
              <a:buChar char="•"/>
            </a:pPr>
            <a:r>
              <a:rPr lang="de" dirty="0"/>
              <a:t>New concept „MV</a:t>
            </a:r>
            <a:r>
              <a:rPr lang="de" dirty="0">
                <a:solidFill>
                  <a:schemeClr val="accent2"/>
                </a:solidFill>
              </a:rPr>
              <a:t>S</a:t>
            </a:r>
            <a:r>
              <a:rPr lang="de" dirty="0"/>
              <a:t>VM“</a:t>
            </a: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 smtClean="0">
                <a:solidFill>
                  <a:schemeClr val="lt2"/>
                </a:solidFill>
              </a:rPr>
              <a:t>Ankor </a:t>
            </a:r>
            <a:r>
              <a:rPr lang="en-US" dirty="0">
                <a:solidFill>
                  <a:schemeClr val="lt2"/>
                </a:solidFill>
              </a:rPr>
              <a:t>f</a:t>
            </a:r>
            <a:r>
              <a:rPr lang="en-US" dirty="0" smtClean="0">
                <a:solidFill>
                  <a:schemeClr val="lt2"/>
                </a:solidFill>
              </a:rPr>
              <a:t>ramework</a:t>
            </a:r>
            <a:endParaRPr lang="en-US" dirty="0">
              <a:solidFill>
                <a:schemeClr val="lt2"/>
              </a:solidFill>
            </a:endParaRP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live sample</a:t>
            </a:r>
            <a:endParaRPr lang="en-US" dirty="0">
              <a:solidFill>
                <a:schemeClr val="lt2"/>
              </a:solidFill>
            </a:endParaRP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special features</a:t>
            </a:r>
            <a:endParaRPr lang="en-US" dirty="0">
              <a:solidFill>
                <a:schemeClr val="lt2"/>
              </a:solidFill>
            </a:endParaRPr>
          </a:p>
          <a:p>
            <a:endParaRPr lang="de" dirty="0">
              <a:solidFill>
                <a:schemeClr val="lt2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de" dirty="0">
                <a:solidFill>
                  <a:schemeClr val="accent2"/>
                </a:solidFill>
              </a:rPr>
              <a:t>M</a:t>
            </a:r>
            <a:r>
              <a:rPr lang="de" dirty="0"/>
              <a:t>odel </a:t>
            </a:r>
            <a:r>
              <a:rPr lang="de" dirty="0">
                <a:solidFill>
                  <a:schemeClr val="accent2"/>
                </a:solidFill>
              </a:rPr>
              <a:t>V</a:t>
            </a:r>
            <a:r>
              <a:rPr lang="de" dirty="0"/>
              <a:t>iew </a:t>
            </a:r>
            <a:r>
              <a:rPr lang="de" dirty="0">
                <a:solidFill>
                  <a:schemeClr val="accent2"/>
                </a:solidFill>
              </a:rPr>
              <a:t>S</a:t>
            </a:r>
            <a:r>
              <a:rPr lang="de" dirty="0"/>
              <a:t>ynchronized</a:t>
            </a:r>
            <a:r>
              <a:rPr lang="de" dirty="0">
                <a:solidFill>
                  <a:schemeClr val="accent2"/>
                </a:solidFill>
              </a:rPr>
              <a:t>V</a:t>
            </a:r>
            <a:r>
              <a:rPr lang="de" dirty="0"/>
              <a:t>iew</a:t>
            </a:r>
            <a:r>
              <a:rPr lang="de" dirty="0">
                <a:solidFill>
                  <a:schemeClr val="accent2"/>
                </a:solidFill>
              </a:rPr>
              <a:t>M</a:t>
            </a:r>
            <a:r>
              <a:rPr lang="de" dirty="0"/>
              <a:t>odel</a:t>
            </a:r>
          </a:p>
        </p:txBody>
      </p:sp>
      <p:sp>
        <p:nvSpPr>
          <p:cNvPr id="191" name="Shape 191"/>
          <p:cNvSpPr/>
          <p:nvPr/>
        </p:nvSpPr>
        <p:spPr>
          <a:xfrm>
            <a:off x="411975" y="1583762"/>
            <a:ext cx="29822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algn="r">
              <a:buNone/>
            </a:pPr>
            <a:r>
              <a:rPr lang="de">
                <a:solidFill>
                  <a:schemeClr val="lt1"/>
                </a:solidFill>
              </a:rPr>
              <a:t>Client</a:t>
            </a:r>
          </a:p>
        </p:txBody>
      </p:sp>
      <p:sp>
        <p:nvSpPr>
          <p:cNvPr id="192" name="Shape 192"/>
          <p:cNvSpPr/>
          <p:nvPr/>
        </p:nvSpPr>
        <p:spPr>
          <a:xfrm>
            <a:off x="5562675" y="2675350"/>
            <a:ext cx="2790000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de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193" name="Shape 193"/>
          <p:cNvSpPr/>
          <p:nvPr/>
        </p:nvSpPr>
        <p:spPr>
          <a:xfrm rot="-5400000">
            <a:off x="2085025" y="2420262"/>
            <a:ext cx="768900" cy="7689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94" name="Shape 194"/>
          <p:cNvSpPr/>
          <p:nvPr/>
        </p:nvSpPr>
        <p:spPr>
          <a:xfrm>
            <a:off x="609625" y="217778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195" name="Shape 195"/>
          <p:cNvSpPr/>
          <p:nvPr/>
        </p:nvSpPr>
        <p:spPr>
          <a:xfrm>
            <a:off x="1672950" y="3189162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196" name="Shape 196"/>
          <p:cNvSpPr/>
          <p:nvPr/>
        </p:nvSpPr>
        <p:spPr>
          <a:xfrm>
            <a:off x="3148350" y="3460237"/>
            <a:ext cx="26880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97" name="Shape 197"/>
          <p:cNvSpPr/>
          <p:nvPr/>
        </p:nvSpPr>
        <p:spPr>
          <a:xfrm>
            <a:off x="3700762" y="3189162"/>
            <a:ext cx="1555415" cy="883223"/>
          </a:xfrm>
          <a:prstGeom prst="cloud">
            <a:avLst/>
          </a:prstGeom>
          <a:solidFill>
            <a:srgbClr val="BBD7F8">
              <a:alpha val="62310"/>
            </a:srgbClr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98" name="Shape 198"/>
          <p:cNvSpPr/>
          <p:nvPr/>
        </p:nvSpPr>
        <p:spPr>
          <a:xfrm rot="5400000">
            <a:off x="5967874" y="4080137"/>
            <a:ext cx="768900" cy="768900"/>
          </a:xfrm>
          <a:prstGeom prst="leftUpArrow">
            <a:avLst/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99" name="Shape 199"/>
          <p:cNvSpPr/>
          <p:nvPr/>
        </p:nvSpPr>
        <p:spPr>
          <a:xfrm>
            <a:off x="5836225" y="3196950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200" name="Shape 200"/>
          <p:cNvSpPr/>
          <p:nvPr/>
        </p:nvSpPr>
        <p:spPr>
          <a:xfrm rot="5400000">
            <a:off x="6805049" y="3108396"/>
            <a:ext cx="18723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01" name="Shape 201"/>
          <p:cNvSpPr/>
          <p:nvPr/>
        </p:nvSpPr>
        <p:spPr>
          <a:xfrm>
            <a:off x="7200900" y="1109487"/>
            <a:ext cx="1080599" cy="12411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202" name="Shape 202"/>
          <p:cNvSpPr/>
          <p:nvPr/>
        </p:nvSpPr>
        <p:spPr>
          <a:xfrm>
            <a:off x="6736775" y="4222900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2216825" y="2719750"/>
            <a:ext cx="1475400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1200"/>
              <a:t>Data Binding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3772656" y="3503586"/>
            <a:ext cx="1368299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200"/>
              <a:t>Synchronization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/>
        </p:nvSpPr>
        <p:spPr>
          <a:xfrm>
            <a:off x="601650" y="2424637"/>
            <a:ext cx="29822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>
                <a:solidFill>
                  <a:schemeClr val="lt1"/>
                </a:solidFill>
              </a:rPr>
              <a:t>Client</a:t>
            </a:r>
          </a:p>
        </p:txBody>
      </p:sp>
      <p:sp>
        <p:nvSpPr>
          <p:cNvPr id="210" name="Shape 210"/>
          <p:cNvSpPr/>
          <p:nvPr/>
        </p:nvSpPr>
        <p:spPr>
          <a:xfrm>
            <a:off x="5752350" y="3516225"/>
            <a:ext cx="2790000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211" name="Shape 211"/>
          <p:cNvSpPr/>
          <p:nvPr/>
        </p:nvSpPr>
        <p:spPr>
          <a:xfrm rot="-5400000">
            <a:off x="2274700" y="3261137"/>
            <a:ext cx="768900" cy="7689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12" name="Shape 212"/>
          <p:cNvSpPr/>
          <p:nvPr/>
        </p:nvSpPr>
        <p:spPr>
          <a:xfrm>
            <a:off x="799300" y="3018662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213" name="Shape 213"/>
          <p:cNvSpPr/>
          <p:nvPr/>
        </p:nvSpPr>
        <p:spPr>
          <a:xfrm>
            <a:off x="1862625" y="403003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214" name="Shape 214"/>
          <p:cNvSpPr/>
          <p:nvPr/>
        </p:nvSpPr>
        <p:spPr>
          <a:xfrm>
            <a:off x="3338025" y="4301112"/>
            <a:ext cx="26880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15" name="Shape 215"/>
          <p:cNvSpPr/>
          <p:nvPr/>
        </p:nvSpPr>
        <p:spPr>
          <a:xfrm>
            <a:off x="3890437" y="4030037"/>
            <a:ext cx="1555415" cy="883223"/>
          </a:xfrm>
          <a:prstGeom prst="cloud">
            <a:avLst/>
          </a:prstGeom>
          <a:solidFill>
            <a:srgbClr val="BBD7F8">
              <a:alpha val="62310"/>
            </a:srgbClr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16" name="Shape 216"/>
          <p:cNvSpPr/>
          <p:nvPr/>
        </p:nvSpPr>
        <p:spPr>
          <a:xfrm rot="5400000">
            <a:off x="6157549" y="4921012"/>
            <a:ext cx="768900" cy="768900"/>
          </a:xfrm>
          <a:prstGeom prst="leftUpArrow">
            <a:avLst/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17" name="Shape 217"/>
          <p:cNvSpPr/>
          <p:nvPr/>
        </p:nvSpPr>
        <p:spPr>
          <a:xfrm>
            <a:off x="6025900" y="4037825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218" name="Shape 218"/>
          <p:cNvSpPr/>
          <p:nvPr/>
        </p:nvSpPr>
        <p:spPr>
          <a:xfrm rot="5400000">
            <a:off x="6994724" y="3949271"/>
            <a:ext cx="18723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19" name="Shape 219"/>
          <p:cNvSpPr/>
          <p:nvPr/>
        </p:nvSpPr>
        <p:spPr>
          <a:xfrm>
            <a:off x="7390575" y="1950362"/>
            <a:ext cx="1080599" cy="12411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220" name="Shape 220"/>
          <p:cNvSpPr/>
          <p:nvPr/>
        </p:nvSpPr>
        <p:spPr>
          <a:xfrm>
            <a:off x="6926450" y="5063775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2406500" y="3560625"/>
            <a:ext cx="1475400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1200"/>
              <a:t>Data Binding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3962331" y="4344461"/>
            <a:ext cx="1368299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200"/>
              <a:t>Synchronization</a:t>
            </a:r>
          </a:p>
        </p:txBody>
      </p:sp>
      <p:sp>
        <p:nvSpPr>
          <p:cNvPr id="223" name="Shape 223"/>
          <p:cNvSpPr/>
          <p:nvPr/>
        </p:nvSpPr>
        <p:spPr>
          <a:xfrm>
            <a:off x="139275" y="1643775"/>
            <a:ext cx="8816999" cy="5082300"/>
          </a:xfrm>
          <a:prstGeom prst="rect">
            <a:avLst/>
          </a:prstGeom>
          <a:solidFill>
            <a:srgbClr val="FFFFFF">
              <a:alpha val="8385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2400" b="1" dirty="0"/>
              <a:t>Client </a:t>
            </a:r>
            <a:r>
              <a:rPr lang="de" sz="2400" b="1" dirty="0" smtClean="0"/>
              <a:t>holds:</a:t>
            </a:r>
            <a:endParaRPr lang="de" sz="24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/>
              <a:t>View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/>
              <a:t>ViewModel</a:t>
            </a:r>
          </a:p>
          <a:p>
            <a:endParaRPr lang="de" sz="2400" b="1" dirty="0"/>
          </a:p>
          <a:p>
            <a:endParaRPr lang="de" sz="2400" b="1" dirty="0"/>
          </a:p>
          <a:p>
            <a:pPr lvl="0" rtl="0">
              <a:buNone/>
            </a:pPr>
            <a:r>
              <a:rPr lang="de" sz="2400" b="1" dirty="0" smtClean="0"/>
              <a:t>Client technology:</a:t>
            </a:r>
            <a:endParaRPr lang="de" sz="24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 smtClean="0"/>
              <a:t>Modern platform</a:t>
            </a:r>
            <a:endParaRPr lang="de" sz="2000" b="1" dirty="0"/>
          </a:p>
          <a:p>
            <a:pPr marL="914400" lvl="1" indent="-3175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200" b="1" dirty="0"/>
              <a:t>HTML5</a:t>
            </a:r>
          </a:p>
          <a:p>
            <a:pPr marL="914400" lvl="1" indent="-3175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200" b="1" dirty="0"/>
              <a:t>JavaFX</a:t>
            </a:r>
          </a:p>
          <a:p>
            <a:pPr marL="914400" lvl="1" indent="-3175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200" b="1" dirty="0"/>
              <a:t>iOS, Android</a:t>
            </a:r>
          </a:p>
          <a:p>
            <a:pPr marL="914400" lvl="1" indent="-3175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200" b="1" dirty="0"/>
              <a:t>...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 smtClean="0"/>
              <a:t>Very latest frameworks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 smtClean="0"/>
              <a:t>Cutting edge</a:t>
            </a:r>
            <a:endParaRPr lang="de" sz="2000" b="1" dirty="0"/>
          </a:p>
          <a:p>
            <a:endParaRPr lang="de" sz="2400" b="1" dirty="0"/>
          </a:p>
        </p:txBody>
      </p:sp>
      <p:sp>
        <p:nvSpPr>
          <p:cNvPr id="225" name="Shape 225"/>
          <p:cNvSpPr txBox="1">
            <a:spLocks noGrp="1"/>
          </p:cNvSpPr>
          <p:nvPr>
            <p:ph type="body" idx="2"/>
          </p:nvPr>
        </p:nvSpPr>
        <p:spPr>
          <a:xfrm>
            <a:off x="4692275" y="1600200"/>
            <a:ext cx="43479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2400" b="1" dirty="0"/>
              <a:t>Server </a:t>
            </a:r>
            <a:r>
              <a:rPr lang="de" sz="2400" b="1" dirty="0" smtClean="0"/>
              <a:t>holds:</a:t>
            </a:r>
            <a:endParaRPr lang="de" sz="24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/>
              <a:t>ViewModel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/>
              <a:t>Model</a:t>
            </a:r>
          </a:p>
          <a:p>
            <a:endParaRPr lang="de" sz="2400" b="1" dirty="0"/>
          </a:p>
          <a:p>
            <a:endParaRPr lang="de" sz="2400" b="1" dirty="0"/>
          </a:p>
          <a:p>
            <a:pPr lvl="0" rtl="0">
              <a:buNone/>
            </a:pPr>
            <a:r>
              <a:rPr lang="de" sz="2400" b="1" dirty="0" smtClean="0"/>
              <a:t>Server technology:</a:t>
            </a:r>
            <a:endParaRPr lang="de" sz="24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/>
              <a:t>Java EE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 smtClean="0"/>
              <a:t>Approved patterns</a:t>
            </a:r>
            <a:endParaRPr lang="de" sz="2000" b="1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b="1" dirty="0" smtClean="0"/>
              <a:t>Stable platform</a:t>
            </a:r>
            <a:endParaRPr lang="de" sz="2000" b="1" dirty="0"/>
          </a:p>
          <a:p>
            <a:endParaRPr lang="de" sz="2400" b="1" dirty="0"/>
          </a:p>
          <a:p>
            <a:endParaRPr lang="de" sz="2400" b="1" dirty="0"/>
          </a:p>
        </p:txBody>
      </p:sp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de"/>
              <a:t>MV</a:t>
            </a:r>
            <a:r>
              <a:rPr lang="de">
                <a:solidFill>
                  <a:schemeClr val="accent2"/>
                </a:solidFill>
              </a:rPr>
              <a:t>S</a:t>
            </a:r>
            <a:r>
              <a:rPr lang="de"/>
              <a:t>VM - Synchronized ViewModel</a:t>
            </a:r>
          </a:p>
        </p:txBody>
      </p:sp>
      <p:cxnSp>
        <p:nvCxnSpPr>
          <p:cNvPr id="227" name="Shape 227"/>
          <p:cNvCxnSpPr/>
          <p:nvPr/>
        </p:nvCxnSpPr>
        <p:spPr>
          <a:xfrm>
            <a:off x="4475025" y="1704100"/>
            <a:ext cx="0" cy="47694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/>
              <a:t>Agenda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endParaRPr lang="de" dirty="0" smtClean="0">
              <a:solidFill>
                <a:schemeClr val="lt2"/>
              </a:solidFill>
            </a:endParaRPr>
          </a:p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M </a:t>
            </a:r>
            <a:r>
              <a:rPr lang="de" dirty="0">
                <a:solidFill>
                  <a:schemeClr val="lt2"/>
                </a:solidFill>
              </a:rPr>
              <a:t>V V M</a:t>
            </a:r>
          </a:p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New concept „MVSVM“</a:t>
            </a:r>
            <a:endParaRPr lang="de" dirty="0">
              <a:solidFill>
                <a:schemeClr val="lt2"/>
              </a:solidFill>
            </a:endParaRP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Ankor </a:t>
            </a:r>
            <a:r>
              <a:rPr lang="de" dirty="0" smtClean="0"/>
              <a:t>framework</a:t>
            </a:r>
            <a:endParaRPr lang="de" dirty="0"/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live sample</a:t>
            </a:r>
            <a:endParaRPr lang="en-US" dirty="0">
              <a:solidFill>
                <a:schemeClr val="lt2"/>
              </a:solidFill>
            </a:endParaRP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special features</a:t>
            </a:r>
            <a:endParaRPr lang="en-US" dirty="0">
              <a:solidFill>
                <a:schemeClr val="lt2"/>
              </a:solidFill>
            </a:endParaRPr>
          </a:p>
          <a:p>
            <a:endParaRPr lang="de" dirty="0">
              <a:solidFill>
                <a:schemeClr val="lt2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/>
        </p:nvSpPr>
        <p:spPr>
          <a:xfrm>
            <a:off x="2380300" y="1873850"/>
            <a:ext cx="4383410" cy="434449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2"/>
          </a:solidFill>
          <a:ln w="3810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de" dirty="0" smtClean="0"/>
              <a:t>Project </a:t>
            </a:r>
            <a:r>
              <a:rPr lang="de" dirty="0" smtClean="0"/>
              <a:t>„</a:t>
            </a:r>
            <a:r>
              <a:rPr lang="de" dirty="0" smtClean="0"/>
              <a:t>Ankor”</a:t>
            </a:r>
            <a:endParaRPr lang="de" dirty="0"/>
          </a:p>
        </p:txBody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457205" y="2146384"/>
            <a:ext cx="8229600" cy="4468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/>
              <a:t>2013</a:t>
            </a:r>
          </a:p>
          <a:p>
            <a:pPr marL="457200" lvl="0" indent="-381000" rtl="0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/>
              <a:t>http://www.ankor.io</a:t>
            </a:r>
          </a:p>
          <a:p>
            <a:pPr marL="457200" lvl="0" indent="-381000" rtl="0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/>
              <a:t>Open Source (Apache License, Version 2.0)</a:t>
            </a:r>
          </a:p>
          <a:p>
            <a:pPr marL="457200" lvl="0" indent="-381000" rtl="0">
              <a:lnSpc>
                <a:spcPct val="115000"/>
              </a:lnSpc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 smtClean="0"/>
              <a:t>Expandable modular framework</a:t>
            </a:r>
            <a:endParaRPr lang="de" sz="2400" dirty="0"/>
          </a:p>
          <a:p>
            <a:pPr marL="914400" lvl="1" indent="-381000" rtl="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sz="2000" dirty="0"/>
              <a:t>Event </a:t>
            </a:r>
            <a:r>
              <a:rPr lang="de" sz="2000" dirty="0" smtClean="0"/>
              <a:t>driven programming model</a:t>
            </a:r>
            <a:endParaRPr lang="de" sz="2000" dirty="0"/>
          </a:p>
          <a:p>
            <a:pPr marL="914400" lvl="1" indent="-381000" rtl="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sz="2000" dirty="0"/>
              <a:t>Asynchronous </a:t>
            </a:r>
            <a:r>
              <a:rPr lang="de" sz="2000" dirty="0" smtClean="0"/>
              <a:t>processing</a:t>
            </a:r>
            <a:endParaRPr lang="de" sz="2000" dirty="0"/>
          </a:p>
          <a:p>
            <a:pPr marL="914400" lvl="1" indent="-381000" rtl="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sz="2000" dirty="0"/>
              <a:t>Bidirectional </a:t>
            </a:r>
            <a:r>
              <a:rPr lang="de" sz="2000" dirty="0" smtClean="0"/>
              <a:t>client-server communication </a:t>
            </a:r>
            <a:endParaRPr lang="de" sz="2000" dirty="0"/>
          </a:p>
          <a:p>
            <a:pPr marL="914400" lvl="1" indent="-381000" rtl="0">
              <a:lnSpc>
                <a:spcPct val="115000"/>
              </a:lnSpc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sz="2000" dirty="0" smtClean="0"/>
              <a:t>Native MVSVM support</a:t>
            </a:r>
            <a:endParaRPr lang="de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5562675" y="2675350"/>
            <a:ext cx="31241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dirty="0" smtClean="0">
                <a:solidFill>
                  <a:schemeClr val="lt1"/>
                </a:solidFill>
              </a:rPr>
              <a:t>Ankor Server</a:t>
            </a:r>
            <a:endParaRPr lang="de" dirty="0">
              <a:solidFill>
                <a:schemeClr val="lt1"/>
              </a:solidFill>
            </a:endParaRPr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/>
              <a:t>Ankor - Synchronized ViewModel</a:t>
            </a:r>
          </a:p>
        </p:txBody>
      </p:sp>
      <p:sp>
        <p:nvSpPr>
          <p:cNvPr id="247" name="Shape 247"/>
          <p:cNvSpPr/>
          <p:nvPr/>
        </p:nvSpPr>
        <p:spPr>
          <a:xfrm>
            <a:off x="411975" y="1583762"/>
            <a:ext cx="29822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>
                <a:solidFill>
                  <a:schemeClr val="lt1"/>
                </a:solidFill>
              </a:rPr>
              <a:t>Client</a:t>
            </a:r>
          </a:p>
        </p:txBody>
      </p:sp>
      <p:sp>
        <p:nvSpPr>
          <p:cNvPr id="248" name="Shape 248"/>
          <p:cNvSpPr/>
          <p:nvPr/>
        </p:nvSpPr>
        <p:spPr>
          <a:xfrm rot="-5400000">
            <a:off x="2085025" y="2420262"/>
            <a:ext cx="768900" cy="7689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49" name="Shape 249"/>
          <p:cNvSpPr/>
          <p:nvPr/>
        </p:nvSpPr>
        <p:spPr>
          <a:xfrm>
            <a:off x="609625" y="217778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250" name="Shape 250"/>
          <p:cNvSpPr/>
          <p:nvPr/>
        </p:nvSpPr>
        <p:spPr>
          <a:xfrm>
            <a:off x="3148350" y="2838949"/>
            <a:ext cx="2688000" cy="1795799"/>
          </a:xfrm>
          <a:prstGeom prst="leftRightArrow">
            <a:avLst>
              <a:gd name="adj1" fmla="val 57141"/>
              <a:gd name="adj2" fmla="val 2419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51" name="Shape 251"/>
          <p:cNvSpPr/>
          <p:nvPr/>
        </p:nvSpPr>
        <p:spPr>
          <a:xfrm rot="5400000">
            <a:off x="6232949" y="4080137"/>
            <a:ext cx="768900" cy="768900"/>
          </a:xfrm>
          <a:prstGeom prst="leftUpArrow">
            <a:avLst/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52" name="Shape 252"/>
          <p:cNvSpPr/>
          <p:nvPr/>
        </p:nvSpPr>
        <p:spPr>
          <a:xfrm>
            <a:off x="5836225" y="3196950"/>
            <a:ext cx="19623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266700" indent="-174625">
              <a:buNone/>
            </a:pPr>
            <a:r>
              <a:rPr lang="de" dirty="0">
                <a:solidFill>
                  <a:schemeClr val="lt1"/>
                </a:solidFill>
              </a:rPr>
              <a:t>ViewModel</a:t>
            </a:r>
          </a:p>
          <a:p>
            <a:pPr marL="266700" indent="-174625"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 dirty="0" smtClean="0">
                <a:solidFill>
                  <a:schemeClr val="lt1"/>
                </a:solidFill>
              </a:rPr>
              <a:t>Strongly </a:t>
            </a:r>
            <a:r>
              <a:rPr lang="de" dirty="0">
                <a:solidFill>
                  <a:schemeClr val="lt1"/>
                </a:solidFill>
              </a:rPr>
              <a:t>typed</a:t>
            </a:r>
          </a:p>
          <a:p>
            <a:pPr marL="266700" indent="-174625"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 dirty="0">
                <a:solidFill>
                  <a:schemeClr val="lt1"/>
                </a:solidFill>
              </a:rPr>
              <a:t>Behaviour</a:t>
            </a:r>
          </a:p>
        </p:txBody>
      </p:sp>
      <p:sp>
        <p:nvSpPr>
          <p:cNvPr id="253" name="Shape 253"/>
          <p:cNvSpPr/>
          <p:nvPr/>
        </p:nvSpPr>
        <p:spPr>
          <a:xfrm>
            <a:off x="7637025" y="1109487"/>
            <a:ext cx="1080599" cy="12411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2216825" y="2719750"/>
            <a:ext cx="1475400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1200"/>
              <a:t>Data Binding</a:t>
            </a:r>
          </a:p>
        </p:txBody>
      </p:sp>
      <p:sp>
        <p:nvSpPr>
          <p:cNvPr id="255" name="Shape 255"/>
          <p:cNvSpPr/>
          <p:nvPr/>
        </p:nvSpPr>
        <p:spPr>
          <a:xfrm>
            <a:off x="3615725" y="3398300"/>
            <a:ext cx="1760148" cy="692699"/>
          </a:xfrm>
          <a:custGeom>
            <a:avLst/>
            <a:gdLst/>
            <a:ahLst/>
            <a:cxnLst/>
            <a:rect l="0" t="0" r="0" b="0"/>
            <a:pathLst>
              <a:path w="2626" h="741" extrusionOk="0">
                <a:moveTo>
                  <a:pt x="1597" y="123"/>
                </a:moveTo>
                <a:cubicBezTo>
                  <a:pt x="1656" y="123"/>
                  <a:pt x="1704" y="143"/>
                  <a:pt x="1740" y="184"/>
                </a:cubicBezTo>
                <a:cubicBezTo>
                  <a:pt x="1776" y="224"/>
                  <a:pt x="1794" y="285"/>
                  <a:pt x="1794" y="367"/>
                </a:cubicBezTo>
                <a:cubicBezTo>
                  <a:pt x="1794" y="450"/>
                  <a:pt x="1775" y="512"/>
                  <a:pt x="1738" y="554"/>
                </a:cubicBezTo>
                <a:cubicBezTo>
                  <a:pt x="1702" y="595"/>
                  <a:pt x="1654" y="616"/>
                  <a:pt x="1597" y="616"/>
                </a:cubicBezTo>
                <a:cubicBezTo>
                  <a:pt x="1539" y="616"/>
                  <a:pt x="1492" y="595"/>
                  <a:pt x="1454" y="554"/>
                </a:cubicBezTo>
                <a:cubicBezTo>
                  <a:pt x="1417" y="512"/>
                  <a:pt x="1398" y="450"/>
                  <a:pt x="1398" y="369"/>
                </a:cubicBezTo>
                <a:cubicBezTo>
                  <a:pt x="1398" y="287"/>
                  <a:pt x="1416" y="225"/>
                  <a:pt x="1453" y="184"/>
                </a:cubicBezTo>
                <a:cubicBezTo>
                  <a:pt x="1489" y="143"/>
                  <a:pt x="1537" y="123"/>
                  <a:pt x="1597" y="123"/>
                </a:cubicBezTo>
                <a:close/>
                <a:moveTo>
                  <a:pt x="2058" y="12"/>
                </a:moveTo>
                <a:lnTo>
                  <a:pt x="2058" y="728"/>
                </a:lnTo>
                <a:lnTo>
                  <a:pt x="2192" y="728"/>
                </a:lnTo>
                <a:lnTo>
                  <a:pt x="2192" y="261"/>
                </a:lnTo>
                <a:lnTo>
                  <a:pt x="2480" y="728"/>
                </a:lnTo>
                <a:lnTo>
                  <a:pt x="2625" y="728"/>
                </a:lnTo>
                <a:lnTo>
                  <a:pt x="2625" y="12"/>
                </a:lnTo>
                <a:lnTo>
                  <a:pt x="2491" y="12"/>
                </a:lnTo>
                <a:lnTo>
                  <a:pt x="2491" y="490"/>
                </a:lnTo>
                <a:lnTo>
                  <a:pt x="2198" y="12"/>
                </a:lnTo>
                <a:close/>
                <a:moveTo>
                  <a:pt x="313" y="12"/>
                </a:moveTo>
                <a:lnTo>
                  <a:pt x="313" y="474"/>
                </a:lnTo>
                <a:cubicBezTo>
                  <a:pt x="313" y="532"/>
                  <a:pt x="307" y="570"/>
                  <a:pt x="293" y="589"/>
                </a:cubicBezTo>
                <a:cubicBezTo>
                  <a:pt x="280" y="607"/>
                  <a:pt x="257" y="616"/>
                  <a:pt x="225" y="616"/>
                </a:cubicBezTo>
                <a:cubicBezTo>
                  <a:pt x="193" y="616"/>
                  <a:pt x="169" y="603"/>
                  <a:pt x="154" y="578"/>
                </a:cubicBezTo>
                <a:cubicBezTo>
                  <a:pt x="143" y="561"/>
                  <a:pt x="137" y="532"/>
                  <a:pt x="136" y="491"/>
                </a:cubicBezTo>
                <a:lnTo>
                  <a:pt x="0" y="506"/>
                </a:lnTo>
                <a:cubicBezTo>
                  <a:pt x="0" y="583"/>
                  <a:pt x="19" y="641"/>
                  <a:pt x="57" y="680"/>
                </a:cubicBezTo>
                <a:cubicBezTo>
                  <a:pt x="95" y="720"/>
                  <a:pt x="150" y="740"/>
                  <a:pt x="220" y="740"/>
                </a:cubicBezTo>
                <a:cubicBezTo>
                  <a:pt x="280" y="740"/>
                  <a:pt x="329" y="727"/>
                  <a:pt x="366" y="702"/>
                </a:cubicBezTo>
                <a:cubicBezTo>
                  <a:pt x="402" y="677"/>
                  <a:pt x="428" y="643"/>
                  <a:pt x="442" y="602"/>
                </a:cubicBezTo>
                <a:cubicBezTo>
                  <a:pt x="452" y="570"/>
                  <a:pt x="458" y="524"/>
                  <a:pt x="458" y="465"/>
                </a:cubicBezTo>
                <a:lnTo>
                  <a:pt x="458" y="12"/>
                </a:lnTo>
                <a:close/>
                <a:moveTo>
                  <a:pt x="1595" y="0"/>
                </a:moveTo>
                <a:cubicBezTo>
                  <a:pt x="1537" y="0"/>
                  <a:pt x="1486" y="9"/>
                  <a:pt x="1441" y="28"/>
                </a:cubicBezTo>
                <a:cubicBezTo>
                  <a:pt x="1407" y="42"/>
                  <a:pt x="1377" y="63"/>
                  <a:pt x="1348" y="92"/>
                </a:cubicBezTo>
                <a:cubicBezTo>
                  <a:pt x="1320" y="121"/>
                  <a:pt x="1298" y="154"/>
                  <a:pt x="1282" y="190"/>
                </a:cubicBezTo>
                <a:cubicBezTo>
                  <a:pt x="1260" y="240"/>
                  <a:pt x="1249" y="301"/>
                  <a:pt x="1249" y="374"/>
                </a:cubicBezTo>
                <a:cubicBezTo>
                  <a:pt x="1249" y="488"/>
                  <a:pt x="1280" y="577"/>
                  <a:pt x="1343" y="642"/>
                </a:cubicBezTo>
                <a:cubicBezTo>
                  <a:pt x="1406" y="707"/>
                  <a:pt x="1491" y="740"/>
                  <a:pt x="1597" y="740"/>
                </a:cubicBezTo>
                <a:cubicBezTo>
                  <a:pt x="1702" y="740"/>
                  <a:pt x="1786" y="707"/>
                  <a:pt x="1849" y="642"/>
                </a:cubicBezTo>
                <a:cubicBezTo>
                  <a:pt x="1912" y="577"/>
                  <a:pt x="1943" y="486"/>
                  <a:pt x="1943" y="371"/>
                </a:cubicBezTo>
                <a:cubicBezTo>
                  <a:pt x="1943" y="254"/>
                  <a:pt x="1912" y="163"/>
                  <a:pt x="1848" y="98"/>
                </a:cubicBezTo>
                <a:cubicBezTo>
                  <a:pt x="1785" y="32"/>
                  <a:pt x="1701" y="0"/>
                  <a:pt x="1595" y="0"/>
                </a:cubicBezTo>
                <a:close/>
                <a:moveTo>
                  <a:pt x="862" y="0"/>
                </a:moveTo>
                <a:cubicBezTo>
                  <a:pt x="807" y="0"/>
                  <a:pt x="760" y="8"/>
                  <a:pt x="721" y="24"/>
                </a:cubicBezTo>
                <a:cubicBezTo>
                  <a:pt x="682" y="41"/>
                  <a:pt x="652" y="65"/>
                  <a:pt x="631" y="97"/>
                </a:cubicBezTo>
                <a:cubicBezTo>
                  <a:pt x="611" y="129"/>
                  <a:pt x="601" y="163"/>
                  <a:pt x="601" y="199"/>
                </a:cubicBezTo>
                <a:cubicBezTo>
                  <a:pt x="601" y="256"/>
                  <a:pt x="623" y="304"/>
                  <a:pt x="666" y="343"/>
                </a:cubicBezTo>
                <a:cubicBezTo>
                  <a:pt x="698" y="371"/>
                  <a:pt x="752" y="395"/>
                  <a:pt x="830" y="414"/>
                </a:cubicBezTo>
                <a:cubicBezTo>
                  <a:pt x="890" y="429"/>
                  <a:pt x="928" y="439"/>
                  <a:pt x="945" y="445"/>
                </a:cubicBezTo>
                <a:cubicBezTo>
                  <a:pt x="970" y="454"/>
                  <a:pt x="987" y="464"/>
                  <a:pt x="997" y="476"/>
                </a:cubicBezTo>
                <a:cubicBezTo>
                  <a:pt x="1007" y="488"/>
                  <a:pt x="1012" y="503"/>
                  <a:pt x="1012" y="520"/>
                </a:cubicBezTo>
                <a:cubicBezTo>
                  <a:pt x="1012" y="546"/>
                  <a:pt x="1000" y="569"/>
                  <a:pt x="977" y="589"/>
                </a:cubicBezTo>
                <a:cubicBezTo>
                  <a:pt x="953" y="608"/>
                  <a:pt x="918" y="618"/>
                  <a:pt x="872" y="618"/>
                </a:cubicBezTo>
                <a:cubicBezTo>
                  <a:pt x="828" y="618"/>
                  <a:pt x="793" y="607"/>
                  <a:pt x="767" y="585"/>
                </a:cubicBezTo>
                <a:cubicBezTo>
                  <a:pt x="741" y="563"/>
                  <a:pt x="724" y="528"/>
                  <a:pt x="715" y="481"/>
                </a:cubicBezTo>
                <a:lnTo>
                  <a:pt x="575" y="495"/>
                </a:lnTo>
                <a:cubicBezTo>
                  <a:pt x="584" y="575"/>
                  <a:pt x="613" y="636"/>
                  <a:pt x="662" y="678"/>
                </a:cubicBezTo>
                <a:cubicBezTo>
                  <a:pt x="710" y="719"/>
                  <a:pt x="780" y="740"/>
                  <a:pt x="870" y="740"/>
                </a:cubicBezTo>
                <a:cubicBezTo>
                  <a:pt x="932" y="740"/>
                  <a:pt x="984" y="732"/>
                  <a:pt x="1026" y="714"/>
                </a:cubicBezTo>
                <a:cubicBezTo>
                  <a:pt x="1068" y="697"/>
                  <a:pt x="1100" y="670"/>
                  <a:pt x="1123" y="634"/>
                </a:cubicBezTo>
                <a:cubicBezTo>
                  <a:pt x="1145" y="598"/>
                  <a:pt x="1157" y="560"/>
                  <a:pt x="1157" y="519"/>
                </a:cubicBezTo>
                <a:cubicBezTo>
                  <a:pt x="1157" y="474"/>
                  <a:pt x="1147" y="436"/>
                  <a:pt x="1128" y="405"/>
                </a:cubicBezTo>
                <a:cubicBezTo>
                  <a:pt x="1109" y="374"/>
                  <a:pt x="1083" y="350"/>
                  <a:pt x="1049" y="332"/>
                </a:cubicBezTo>
                <a:cubicBezTo>
                  <a:pt x="1015" y="315"/>
                  <a:pt x="963" y="297"/>
                  <a:pt x="893" y="281"/>
                </a:cubicBezTo>
                <a:cubicBezTo>
                  <a:pt x="823" y="264"/>
                  <a:pt x="778" y="248"/>
                  <a:pt x="760" y="233"/>
                </a:cubicBezTo>
                <a:cubicBezTo>
                  <a:pt x="746" y="221"/>
                  <a:pt x="739" y="206"/>
                  <a:pt x="739" y="189"/>
                </a:cubicBezTo>
                <a:cubicBezTo>
                  <a:pt x="739" y="171"/>
                  <a:pt x="746" y="156"/>
                  <a:pt x="762" y="145"/>
                </a:cubicBezTo>
                <a:cubicBezTo>
                  <a:pt x="785" y="128"/>
                  <a:pt x="818" y="119"/>
                  <a:pt x="860" y="119"/>
                </a:cubicBezTo>
                <a:cubicBezTo>
                  <a:pt x="901" y="119"/>
                  <a:pt x="932" y="127"/>
                  <a:pt x="952" y="143"/>
                </a:cubicBezTo>
                <a:cubicBezTo>
                  <a:pt x="972" y="159"/>
                  <a:pt x="986" y="186"/>
                  <a:pt x="992" y="223"/>
                </a:cubicBezTo>
                <a:lnTo>
                  <a:pt x="1136" y="216"/>
                </a:lnTo>
                <a:cubicBezTo>
                  <a:pt x="1134" y="151"/>
                  <a:pt x="1110" y="98"/>
                  <a:pt x="1065" y="59"/>
                </a:cubicBezTo>
                <a:cubicBezTo>
                  <a:pt x="1019" y="19"/>
                  <a:pt x="952" y="0"/>
                  <a:pt x="862" y="0"/>
                </a:cubicBezTo>
                <a:close/>
              </a:path>
            </a:pathLst>
          </a:custGeom>
          <a:solidFill>
            <a:srgbClr val="338D7C"/>
          </a:solidFill>
          <a:ln>
            <a:noFill/>
          </a:ln>
        </p:spPr>
      </p:sp>
      <p:grpSp>
        <p:nvGrpSpPr>
          <p:cNvPr id="256" name="Shape 256"/>
          <p:cNvGrpSpPr/>
          <p:nvPr/>
        </p:nvGrpSpPr>
        <p:grpSpPr>
          <a:xfrm>
            <a:off x="3400178" y="3401275"/>
            <a:ext cx="2175142" cy="249300"/>
            <a:chOff x="3625675" y="3325075"/>
            <a:chExt cx="1727400" cy="249300"/>
          </a:xfrm>
        </p:grpSpPr>
        <p:cxnSp>
          <p:nvCxnSpPr>
            <p:cNvPr id="257" name="Shape 257"/>
            <p:cNvCxnSpPr/>
            <p:nvPr/>
          </p:nvCxnSpPr>
          <p:spPr>
            <a:xfrm>
              <a:off x="3625675" y="3574375"/>
              <a:ext cx="1727400" cy="0"/>
            </a:xfrm>
            <a:prstGeom prst="straightConnector1">
              <a:avLst/>
            </a:prstGeom>
            <a:noFill/>
            <a:ln w="19050" cap="flat">
              <a:solidFill>
                <a:schemeClr val="dk1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sp>
          <p:nvSpPr>
            <p:cNvPr id="258" name="Shape 258"/>
            <p:cNvSpPr txBox="1"/>
            <p:nvPr/>
          </p:nvSpPr>
          <p:spPr>
            <a:xfrm>
              <a:off x="3834300" y="3325075"/>
              <a:ext cx="1475400" cy="2492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b="1"/>
                <a:t>Change Events</a:t>
              </a:r>
            </a:p>
          </p:txBody>
        </p:sp>
      </p:grpSp>
      <p:grpSp>
        <p:nvGrpSpPr>
          <p:cNvPr id="259" name="Shape 259"/>
          <p:cNvGrpSpPr/>
          <p:nvPr/>
        </p:nvGrpSpPr>
        <p:grpSpPr>
          <a:xfrm>
            <a:off x="3403392" y="3742575"/>
            <a:ext cx="2149403" cy="249300"/>
            <a:chOff x="3549475" y="3325075"/>
            <a:chExt cx="1727400" cy="249300"/>
          </a:xfrm>
        </p:grpSpPr>
        <p:cxnSp>
          <p:nvCxnSpPr>
            <p:cNvPr id="260" name="Shape 260"/>
            <p:cNvCxnSpPr/>
            <p:nvPr/>
          </p:nvCxnSpPr>
          <p:spPr>
            <a:xfrm>
              <a:off x="3549475" y="3574375"/>
              <a:ext cx="1727400" cy="0"/>
            </a:xfrm>
            <a:prstGeom prst="straightConnector1">
              <a:avLst/>
            </a:prstGeom>
            <a:noFill/>
            <a:ln w="19050" cap="flat">
              <a:solidFill>
                <a:schemeClr val="dk1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sp>
          <p:nvSpPr>
            <p:cNvPr id="261" name="Shape 261"/>
            <p:cNvSpPr txBox="1"/>
            <p:nvPr/>
          </p:nvSpPr>
          <p:spPr>
            <a:xfrm>
              <a:off x="3751675" y="3325075"/>
              <a:ext cx="1475400" cy="2492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b="1"/>
                <a:t>Action Events</a:t>
              </a:r>
            </a:p>
          </p:txBody>
        </p:sp>
      </p:grpSp>
      <p:sp>
        <p:nvSpPr>
          <p:cNvPr id="262" name="Shape 262"/>
          <p:cNvSpPr/>
          <p:nvPr/>
        </p:nvSpPr>
        <p:spPr>
          <a:xfrm>
            <a:off x="1643864" y="3189175"/>
            <a:ext cx="1504835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266700" lvl="0" indent="-174625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de" dirty="0" smtClean="0">
                <a:solidFill>
                  <a:schemeClr val="lt1"/>
                </a:solidFill>
              </a:rPr>
              <a:t>ViewModel</a:t>
            </a:r>
          </a:p>
          <a:p>
            <a:pPr marL="266700" lvl="0" indent="-174625"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 dirty="0">
                <a:solidFill>
                  <a:schemeClr val="lt1"/>
                </a:solidFill>
              </a:rPr>
              <a:t>T</a:t>
            </a:r>
            <a:r>
              <a:rPr lang="de" dirty="0">
                <a:solidFill>
                  <a:schemeClr val="lt1"/>
                </a:solidFill>
              </a:rPr>
              <a:t>ype-less</a:t>
            </a:r>
          </a:p>
          <a:p>
            <a:pPr marL="266700" lvl="0" indent="-174625"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 dirty="0">
                <a:solidFill>
                  <a:schemeClr val="lt1"/>
                </a:solidFill>
              </a:rPr>
              <a:t>Only data</a:t>
            </a:r>
            <a:endParaRPr lang="de" dirty="0">
              <a:solidFill>
                <a:schemeClr val="lt1"/>
              </a:solidFill>
            </a:endParaRPr>
          </a:p>
        </p:txBody>
      </p:sp>
      <p:sp>
        <p:nvSpPr>
          <p:cNvPr id="263" name="Shape 263"/>
          <p:cNvSpPr/>
          <p:nvPr/>
        </p:nvSpPr>
        <p:spPr>
          <a:xfrm rot="5400000">
            <a:off x="7241174" y="3108396"/>
            <a:ext cx="18723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64" name="Shape 264"/>
          <p:cNvSpPr/>
          <p:nvPr/>
        </p:nvSpPr>
        <p:spPr>
          <a:xfrm>
            <a:off x="7001850" y="4222900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265" name="Shape 265"/>
          <p:cNvSpPr/>
          <p:nvPr/>
        </p:nvSpPr>
        <p:spPr>
          <a:xfrm>
            <a:off x="2477925" y="5971953"/>
            <a:ext cx="251598" cy="249364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/>
          <p:nvPr/>
        </p:nvSpPr>
        <p:spPr>
          <a:xfrm>
            <a:off x="5562675" y="2675350"/>
            <a:ext cx="31241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>
                <a:solidFill>
                  <a:schemeClr val="lt1"/>
                </a:solidFill>
              </a:rPr>
              <a:t>JEE Server</a:t>
            </a:r>
          </a:p>
        </p:txBody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/>
              <a:t>Ankor - Synchronized ViewModel</a:t>
            </a:r>
          </a:p>
        </p:txBody>
      </p:sp>
      <p:sp>
        <p:nvSpPr>
          <p:cNvPr id="272" name="Shape 272"/>
          <p:cNvSpPr/>
          <p:nvPr/>
        </p:nvSpPr>
        <p:spPr>
          <a:xfrm>
            <a:off x="411975" y="1583762"/>
            <a:ext cx="2982299" cy="27014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>
                <a:solidFill>
                  <a:schemeClr val="lt1"/>
                </a:solidFill>
              </a:rPr>
              <a:t>Client</a:t>
            </a:r>
          </a:p>
        </p:txBody>
      </p:sp>
      <p:sp>
        <p:nvSpPr>
          <p:cNvPr id="273" name="Shape 273"/>
          <p:cNvSpPr/>
          <p:nvPr/>
        </p:nvSpPr>
        <p:spPr>
          <a:xfrm rot="-5400000">
            <a:off x="2085025" y="2420262"/>
            <a:ext cx="768900" cy="7689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74" name="Shape 274"/>
          <p:cNvSpPr/>
          <p:nvPr/>
        </p:nvSpPr>
        <p:spPr>
          <a:xfrm>
            <a:off x="609625" y="217778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275" name="Shape 275"/>
          <p:cNvSpPr/>
          <p:nvPr/>
        </p:nvSpPr>
        <p:spPr>
          <a:xfrm>
            <a:off x="3148350" y="2838949"/>
            <a:ext cx="2688000" cy="1795799"/>
          </a:xfrm>
          <a:prstGeom prst="leftRightArrow">
            <a:avLst>
              <a:gd name="adj1" fmla="val 57141"/>
              <a:gd name="adj2" fmla="val 2419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76" name="Shape 276"/>
          <p:cNvSpPr/>
          <p:nvPr/>
        </p:nvSpPr>
        <p:spPr>
          <a:xfrm rot="5400000">
            <a:off x="6232949" y="4080137"/>
            <a:ext cx="768900" cy="768900"/>
          </a:xfrm>
          <a:prstGeom prst="leftUpArrow">
            <a:avLst/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77" name="Shape 277"/>
          <p:cNvSpPr/>
          <p:nvPr/>
        </p:nvSpPr>
        <p:spPr>
          <a:xfrm>
            <a:off x="5836225" y="3196950"/>
            <a:ext cx="19623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de">
                <a:solidFill>
                  <a:schemeClr val="lt1"/>
                </a:solidFill>
              </a:rPr>
              <a:t>ViewModel</a:t>
            </a:r>
          </a:p>
          <a:p>
            <a:pPr marL="457200" lvl="0" indent="-317500" rtl="0">
              <a:spcBef>
                <a:spcPts val="100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>
                <a:solidFill>
                  <a:schemeClr val="lt1"/>
                </a:solidFill>
              </a:rPr>
              <a:t>strongly typed</a:t>
            </a:r>
          </a:p>
          <a:p>
            <a:pPr marL="457200" lvl="0" indent="-317500" rtl="0">
              <a:spcBef>
                <a:spcPts val="100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>
                <a:solidFill>
                  <a:schemeClr val="lt1"/>
                </a:solidFill>
              </a:rPr>
              <a:t>Behaviour</a:t>
            </a:r>
          </a:p>
        </p:txBody>
      </p:sp>
      <p:sp>
        <p:nvSpPr>
          <p:cNvPr id="278" name="Shape 278"/>
          <p:cNvSpPr/>
          <p:nvPr/>
        </p:nvSpPr>
        <p:spPr>
          <a:xfrm>
            <a:off x="7637025" y="1109487"/>
            <a:ext cx="1080599" cy="12411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2216825" y="2719750"/>
            <a:ext cx="1475400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1200"/>
              <a:t>Data Binding</a:t>
            </a:r>
          </a:p>
        </p:txBody>
      </p:sp>
      <p:sp>
        <p:nvSpPr>
          <p:cNvPr id="280" name="Shape 280"/>
          <p:cNvSpPr/>
          <p:nvPr/>
        </p:nvSpPr>
        <p:spPr>
          <a:xfrm>
            <a:off x="3615725" y="3398300"/>
            <a:ext cx="1760148" cy="692699"/>
          </a:xfrm>
          <a:custGeom>
            <a:avLst/>
            <a:gdLst/>
            <a:ahLst/>
            <a:cxnLst/>
            <a:rect l="0" t="0" r="0" b="0"/>
            <a:pathLst>
              <a:path w="2626" h="741" extrusionOk="0">
                <a:moveTo>
                  <a:pt x="1597" y="123"/>
                </a:moveTo>
                <a:cubicBezTo>
                  <a:pt x="1656" y="123"/>
                  <a:pt x="1704" y="143"/>
                  <a:pt x="1740" y="184"/>
                </a:cubicBezTo>
                <a:cubicBezTo>
                  <a:pt x="1776" y="224"/>
                  <a:pt x="1794" y="285"/>
                  <a:pt x="1794" y="367"/>
                </a:cubicBezTo>
                <a:cubicBezTo>
                  <a:pt x="1794" y="450"/>
                  <a:pt x="1775" y="512"/>
                  <a:pt x="1738" y="554"/>
                </a:cubicBezTo>
                <a:cubicBezTo>
                  <a:pt x="1702" y="595"/>
                  <a:pt x="1654" y="616"/>
                  <a:pt x="1597" y="616"/>
                </a:cubicBezTo>
                <a:cubicBezTo>
                  <a:pt x="1539" y="616"/>
                  <a:pt x="1492" y="595"/>
                  <a:pt x="1454" y="554"/>
                </a:cubicBezTo>
                <a:cubicBezTo>
                  <a:pt x="1417" y="512"/>
                  <a:pt x="1398" y="450"/>
                  <a:pt x="1398" y="369"/>
                </a:cubicBezTo>
                <a:cubicBezTo>
                  <a:pt x="1398" y="287"/>
                  <a:pt x="1416" y="225"/>
                  <a:pt x="1453" y="184"/>
                </a:cubicBezTo>
                <a:cubicBezTo>
                  <a:pt x="1489" y="143"/>
                  <a:pt x="1537" y="123"/>
                  <a:pt x="1597" y="123"/>
                </a:cubicBezTo>
                <a:close/>
                <a:moveTo>
                  <a:pt x="2058" y="12"/>
                </a:moveTo>
                <a:lnTo>
                  <a:pt x="2058" y="728"/>
                </a:lnTo>
                <a:lnTo>
                  <a:pt x="2192" y="728"/>
                </a:lnTo>
                <a:lnTo>
                  <a:pt x="2192" y="261"/>
                </a:lnTo>
                <a:lnTo>
                  <a:pt x="2480" y="728"/>
                </a:lnTo>
                <a:lnTo>
                  <a:pt x="2625" y="728"/>
                </a:lnTo>
                <a:lnTo>
                  <a:pt x="2625" y="12"/>
                </a:lnTo>
                <a:lnTo>
                  <a:pt x="2491" y="12"/>
                </a:lnTo>
                <a:lnTo>
                  <a:pt x="2491" y="490"/>
                </a:lnTo>
                <a:lnTo>
                  <a:pt x="2198" y="12"/>
                </a:lnTo>
                <a:close/>
                <a:moveTo>
                  <a:pt x="313" y="12"/>
                </a:moveTo>
                <a:lnTo>
                  <a:pt x="313" y="474"/>
                </a:lnTo>
                <a:cubicBezTo>
                  <a:pt x="313" y="532"/>
                  <a:pt x="307" y="570"/>
                  <a:pt x="293" y="589"/>
                </a:cubicBezTo>
                <a:cubicBezTo>
                  <a:pt x="280" y="607"/>
                  <a:pt x="257" y="616"/>
                  <a:pt x="225" y="616"/>
                </a:cubicBezTo>
                <a:cubicBezTo>
                  <a:pt x="193" y="616"/>
                  <a:pt x="169" y="603"/>
                  <a:pt x="154" y="578"/>
                </a:cubicBezTo>
                <a:cubicBezTo>
                  <a:pt x="143" y="561"/>
                  <a:pt x="137" y="532"/>
                  <a:pt x="136" y="491"/>
                </a:cubicBezTo>
                <a:lnTo>
                  <a:pt x="0" y="506"/>
                </a:lnTo>
                <a:cubicBezTo>
                  <a:pt x="0" y="583"/>
                  <a:pt x="19" y="641"/>
                  <a:pt x="57" y="680"/>
                </a:cubicBezTo>
                <a:cubicBezTo>
                  <a:pt x="95" y="720"/>
                  <a:pt x="150" y="740"/>
                  <a:pt x="220" y="740"/>
                </a:cubicBezTo>
                <a:cubicBezTo>
                  <a:pt x="280" y="740"/>
                  <a:pt x="329" y="727"/>
                  <a:pt x="366" y="702"/>
                </a:cubicBezTo>
                <a:cubicBezTo>
                  <a:pt x="402" y="677"/>
                  <a:pt x="428" y="643"/>
                  <a:pt x="442" y="602"/>
                </a:cubicBezTo>
                <a:cubicBezTo>
                  <a:pt x="452" y="570"/>
                  <a:pt x="458" y="524"/>
                  <a:pt x="458" y="465"/>
                </a:cubicBezTo>
                <a:lnTo>
                  <a:pt x="458" y="12"/>
                </a:lnTo>
                <a:close/>
                <a:moveTo>
                  <a:pt x="1595" y="0"/>
                </a:moveTo>
                <a:cubicBezTo>
                  <a:pt x="1537" y="0"/>
                  <a:pt x="1486" y="9"/>
                  <a:pt x="1441" y="28"/>
                </a:cubicBezTo>
                <a:cubicBezTo>
                  <a:pt x="1407" y="42"/>
                  <a:pt x="1377" y="63"/>
                  <a:pt x="1348" y="92"/>
                </a:cubicBezTo>
                <a:cubicBezTo>
                  <a:pt x="1320" y="121"/>
                  <a:pt x="1298" y="154"/>
                  <a:pt x="1282" y="190"/>
                </a:cubicBezTo>
                <a:cubicBezTo>
                  <a:pt x="1260" y="240"/>
                  <a:pt x="1249" y="301"/>
                  <a:pt x="1249" y="374"/>
                </a:cubicBezTo>
                <a:cubicBezTo>
                  <a:pt x="1249" y="488"/>
                  <a:pt x="1280" y="577"/>
                  <a:pt x="1343" y="642"/>
                </a:cubicBezTo>
                <a:cubicBezTo>
                  <a:pt x="1406" y="707"/>
                  <a:pt x="1491" y="740"/>
                  <a:pt x="1597" y="740"/>
                </a:cubicBezTo>
                <a:cubicBezTo>
                  <a:pt x="1702" y="740"/>
                  <a:pt x="1786" y="707"/>
                  <a:pt x="1849" y="642"/>
                </a:cubicBezTo>
                <a:cubicBezTo>
                  <a:pt x="1912" y="577"/>
                  <a:pt x="1943" y="486"/>
                  <a:pt x="1943" y="371"/>
                </a:cubicBezTo>
                <a:cubicBezTo>
                  <a:pt x="1943" y="254"/>
                  <a:pt x="1912" y="163"/>
                  <a:pt x="1848" y="98"/>
                </a:cubicBezTo>
                <a:cubicBezTo>
                  <a:pt x="1785" y="32"/>
                  <a:pt x="1701" y="0"/>
                  <a:pt x="1595" y="0"/>
                </a:cubicBezTo>
                <a:close/>
                <a:moveTo>
                  <a:pt x="862" y="0"/>
                </a:moveTo>
                <a:cubicBezTo>
                  <a:pt x="807" y="0"/>
                  <a:pt x="760" y="8"/>
                  <a:pt x="721" y="24"/>
                </a:cubicBezTo>
                <a:cubicBezTo>
                  <a:pt x="682" y="41"/>
                  <a:pt x="652" y="65"/>
                  <a:pt x="631" y="97"/>
                </a:cubicBezTo>
                <a:cubicBezTo>
                  <a:pt x="611" y="129"/>
                  <a:pt x="601" y="163"/>
                  <a:pt x="601" y="199"/>
                </a:cubicBezTo>
                <a:cubicBezTo>
                  <a:pt x="601" y="256"/>
                  <a:pt x="623" y="304"/>
                  <a:pt x="666" y="343"/>
                </a:cubicBezTo>
                <a:cubicBezTo>
                  <a:pt x="698" y="371"/>
                  <a:pt x="752" y="395"/>
                  <a:pt x="830" y="414"/>
                </a:cubicBezTo>
                <a:cubicBezTo>
                  <a:pt x="890" y="429"/>
                  <a:pt x="928" y="439"/>
                  <a:pt x="945" y="445"/>
                </a:cubicBezTo>
                <a:cubicBezTo>
                  <a:pt x="970" y="454"/>
                  <a:pt x="987" y="464"/>
                  <a:pt x="997" y="476"/>
                </a:cubicBezTo>
                <a:cubicBezTo>
                  <a:pt x="1007" y="488"/>
                  <a:pt x="1012" y="503"/>
                  <a:pt x="1012" y="520"/>
                </a:cubicBezTo>
                <a:cubicBezTo>
                  <a:pt x="1012" y="546"/>
                  <a:pt x="1000" y="569"/>
                  <a:pt x="977" y="589"/>
                </a:cubicBezTo>
                <a:cubicBezTo>
                  <a:pt x="953" y="608"/>
                  <a:pt x="918" y="618"/>
                  <a:pt x="872" y="618"/>
                </a:cubicBezTo>
                <a:cubicBezTo>
                  <a:pt x="828" y="618"/>
                  <a:pt x="793" y="607"/>
                  <a:pt x="767" y="585"/>
                </a:cubicBezTo>
                <a:cubicBezTo>
                  <a:pt x="741" y="563"/>
                  <a:pt x="724" y="528"/>
                  <a:pt x="715" y="481"/>
                </a:cubicBezTo>
                <a:lnTo>
                  <a:pt x="575" y="495"/>
                </a:lnTo>
                <a:cubicBezTo>
                  <a:pt x="584" y="575"/>
                  <a:pt x="613" y="636"/>
                  <a:pt x="662" y="678"/>
                </a:cubicBezTo>
                <a:cubicBezTo>
                  <a:pt x="710" y="719"/>
                  <a:pt x="780" y="740"/>
                  <a:pt x="870" y="740"/>
                </a:cubicBezTo>
                <a:cubicBezTo>
                  <a:pt x="932" y="740"/>
                  <a:pt x="984" y="732"/>
                  <a:pt x="1026" y="714"/>
                </a:cubicBezTo>
                <a:cubicBezTo>
                  <a:pt x="1068" y="697"/>
                  <a:pt x="1100" y="670"/>
                  <a:pt x="1123" y="634"/>
                </a:cubicBezTo>
                <a:cubicBezTo>
                  <a:pt x="1145" y="598"/>
                  <a:pt x="1157" y="560"/>
                  <a:pt x="1157" y="519"/>
                </a:cubicBezTo>
                <a:cubicBezTo>
                  <a:pt x="1157" y="474"/>
                  <a:pt x="1147" y="436"/>
                  <a:pt x="1128" y="405"/>
                </a:cubicBezTo>
                <a:cubicBezTo>
                  <a:pt x="1109" y="374"/>
                  <a:pt x="1083" y="350"/>
                  <a:pt x="1049" y="332"/>
                </a:cubicBezTo>
                <a:cubicBezTo>
                  <a:pt x="1015" y="315"/>
                  <a:pt x="963" y="297"/>
                  <a:pt x="893" y="281"/>
                </a:cubicBezTo>
                <a:cubicBezTo>
                  <a:pt x="823" y="264"/>
                  <a:pt x="778" y="248"/>
                  <a:pt x="760" y="233"/>
                </a:cubicBezTo>
                <a:cubicBezTo>
                  <a:pt x="746" y="221"/>
                  <a:pt x="739" y="206"/>
                  <a:pt x="739" y="189"/>
                </a:cubicBezTo>
                <a:cubicBezTo>
                  <a:pt x="739" y="171"/>
                  <a:pt x="746" y="156"/>
                  <a:pt x="762" y="145"/>
                </a:cubicBezTo>
                <a:cubicBezTo>
                  <a:pt x="785" y="128"/>
                  <a:pt x="818" y="119"/>
                  <a:pt x="860" y="119"/>
                </a:cubicBezTo>
                <a:cubicBezTo>
                  <a:pt x="901" y="119"/>
                  <a:pt x="932" y="127"/>
                  <a:pt x="952" y="143"/>
                </a:cubicBezTo>
                <a:cubicBezTo>
                  <a:pt x="972" y="159"/>
                  <a:pt x="986" y="186"/>
                  <a:pt x="992" y="223"/>
                </a:cubicBezTo>
                <a:lnTo>
                  <a:pt x="1136" y="216"/>
                </a:lnTo>
                <a:cubicBezTo>
                  <a:pt x="1134" y="151"/>
                  <a:pt x="1110" y="98"/>
                  <a:pt x="1065" y="59"/>
                </a:cubicBezTo>
                <a:cubicBezTo>
                  <a:pt x="1019" y="19"/>
                  <a:pt x="952" y="0"/>
                  <a:pt x="862" y="0"/>
                </a:cubicBezTo>
                <a:close/>
              </a:path>
            </a:pathLst>
          </a:custGeom>
          <a:solidFill>
            <a:srgbClr val="338D7C"/>
          </a:solidFill>
          <a:ln>
            <a:noFill/>
          </a:ln>
        </p:spPr>
      </p:sp>
      <p:grpSp>
        <p:nvGrpSpPr>
          <p:cNvPr id="281" name="Shape 281"/>
          <p:cNvGrpSpPr/>
          <p:nvPr/>
        </p:nvGrpSpPr>
        <p:grpSpPr>
          <a:xfrm>
            <a:off x="3400178" y="3401275"/>
            <a:ext cx="2175142" cy="249300"/>
            <a:chOff x="3625675" y="3325075"/>
            <a:chExt cx="1727400" cy="249300"/>
          </a:xfrm>
        </p:grpSpPr>
        <p:cxnSp>
          <p:nvCxnSpPr>
            <p:cNvPr id="282" name="Shape 282"/>
            <p:cNvCxnSpPr/>
            <p:nvPr/>
          </p:nvCxnSpPr>
          <p:spPr>
            <a:xfrm>
              <a:off x="3625675" y="3574375"/>
              <a:ext cx="1727400" cy="0"/>
            </a:xfrm>
            <a:prstGeom prst="straightConnector1">
              <a:avLst/>
            </a:prstGeom>
            <a:noFill/>
            <a:ln w="19050" cap="flat">
              <a:solidFill>
                <a:schemeClr val="dk1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sp>
          <p:nvSpPr>
            <p:cNvPr id="283" name="Shape 283"/>
            <p:cNvSpPr txBox="1"/>
            <p:nvPr/>
          </p:nvSpPr>
          <p:spPr>
            <a:xfrm>
              <a:off x="3834300" y="3325075"/>
              <a:ext cx="1475400" cy="2492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b="1"/>
                <a:t>Change Events</a:t>
              </a:r>
            </a:p>
          </p:txBody>
        </p:sp>
      </p:grpSp>
      <p:grpSp>
        <p:nvGrpSpPr>
          <p:cNvPr id="284" name="Shape 284"/>
          <p:cNvGrpSpPr/>
          <p:nvPr/>
        </p:nvGrpSpPr>
        <p:grpSpPr>
          <a:xfrm>
            <a:off x="3403392" y="3742575"/>
            <a:ext cx="2149403" cy="249300"/>
            <a:chOff x="3549475" y="3325075"/>
            <a:chExt cx="1727400" cy="249300"/>
          </a:xfrm>
        </p:grpSpPr>
        <p:cxnSp>
          <p:nvCxnSpPr>
            <p:cNvPr id="285" name="Shape 285"/>
            <p:cNvCxnSpPr/>
            <p:nvPr/>
          </p:nvCxnSpPr>
          <p:spPr>
            <a:xfrm>
              <a:off x="3549475" y="3574375"/>
              <a:ext cx="1727400" cy="0"/>
            </a:xfrm>
            <a:prstGeom prst="straightConnector1">
              <a:avLst/>
            </a:prstGeom>
            <a:noFill/>
            <a:ln w="19050" cap="flat">
              <a:solidFill>
                <a:schemeClr val="dk1"/>
              </a:solidFill>
              <a:prstDash val="solid"/>
              <a:round/>
              <a:headEnd type="stealth" w="lg" len="lg"/>
              <a:tailEnd type="stealth" w="lg" len="lg"/>
            </a:ln>
          </p:spPr>
        </p:cxnSp>
        <p:sp>
          <p:nvSpPr>
            <p:cNvPr id="286" name="Shape 286"/>
            <p:cNvSpPr txBox="1"/>
            <p:nvPr/>
          </p:nvSpPr>
          <p:spPr>
            <a:xfrm>
              <a:off x="3751675" y="3325075"/>
              <a:ext cx="1475400" cy="2492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b="1"/>
                <a:t>Action Events</a:t>
              </a:r>
            </a:p>
          </p:txBody>
        </p:sp>
      </p:grpSp>
      <p:sp>
        <p:nvSpPr>
          <p:cNvPr id="287" name="Shape 287"/>
          <p:cNvSpPr/>
          <p:nvPr/>
        </p:nvSpPr>
        <p:spPr>
          <a:xfrm>
            <a:off x="1487900" y="3189175"/>
            <a:ext cx="16608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de">
                <a:solidFill>
                  <a:schemeClr val="lt1"/>
                </a:solidFill>
              </a:rPr>
              <a:t>ViewModel</a:t>
            </a:r>
          </a:p>
          <a:p>
            <a:pPr marL="457200" lvl="0" indent="-317500" rtl="0">
              <a:lnSpc>
                <a:spcPct val="100000"/>
              </a:lnSpc>
              <a:spcBef>
                <a:spcPts val="100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>
                <a:solidFill>
                  <a:schemeClr val="lt1"/>
                </a:solidFill>
              </a:rPr>
              <a:t>type-less</a:t>
            </a:r>
          </a:p>
          <a:p>
            <a:pPr marL="457200" lvl="0" indent="-317500" rtl="0">
              <a:lnSpc>
                <a:spcPct val="100000"/>
              </a:lnSpc>
              <a:spcBef>
                <a:spcPts val="100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de">
                <a:solidFill>
                  <a:schemeClr val="lt1"/>
                </a:solidFill>
              </a:rPr>
              <a:t>only Data</a:t>
            </a:r>
          </a:p>
        </p:txBody>
      </p:sp>
      <p:sp>
        <p:nvSpPr>
          <p:cNvPr id="288" name="Shape 288"/>
          <p:cNvSpPr/>
          <p:nvPr/>
        </p:nvSpPr>
        <p:spPr>
          <a:xfrm rot="5400000">
            <a:off x="7241174" y="3108396"/>
            <a:ext cx="1872300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89" name="Shape 289"/>
          <p:cNvSpPr/>
          <p:nvPr/>
        </p:nvSpPr>
        <p:spPr>
          <a:xfrm>
            <a:off x="7001850" y="4222900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grpSp>
        <p:nvGrpSpPr>
          <p:cNvPr id="290" name="Shape 290"/>
          <p:cNvGrpSpPr/>
          <p:nvPr/>
        </p:nvGrpSpPr>
        <p:grpSpPr>
          <a:xfrm>
            <a:off x="78225" y="1462000"/>
            <a:ext cx="5514000" cy="3649500"/>
            <a:chOff x="2994425" y="794650"/>
            <a:chExt cx="5514000" cy="3649500"/>
          </a:xfrm>
        </p:grpSpPr>
        <p:sp>
          <p:nvSpPr>
            <p:cNvPr id="291" name="Shape 291"/>
            <p:cNvSpPr/>
            <p:nvPr/>
          </p:nvSpPr>
          <p:spPr>
            <a:xfrm>
              <a:off x="2994425" y="794650"/>
              <a:ext cx="5514000" cy="36495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>
                <a:spcAft>
                  <a:spcPts val="600"/>
                </a:spcAft>
                <a:buNone/>
              </a:pPr>
              <a:r>
                <a:rPr lang="de" dirty="0" smtClean="0">
                  <a:solidFill>
                    <a:schemeClr val="lt1"/>
                  </a:solidFill>
                </a:rPr>
                <a:t>	ViewModel </a:t>
              </a:r>
              <a:r>
                <a:rPr lang="de" dirty="0">
                  <a:solidFill>
                    <a:schemeClr val="lt1"/>
                  </a:solidFill>
                </a:rPr>
                <a:t>(client side)</a:t>
              </a:r>
            </a:p>
            <a:p>
              <a:pPr marL="457200" indent="-317500">
                <a:buClr>
                  <a:schemeClr val="lt1"/>
                </a:buClr>
                <a:buSzPct val="100000"/>
                <a:buFont typeface="Arial"/>
                <a:buChar char="●"/>
              </a:pPr>
              <a:r>
                <a:rPr lang="de" dirty="0">
                  <a:solidFill>
                    <a:schemeClr val="lt1"/>
                  </a:solidFill>
                </a:rPr>
                <a:t>T</a:t>
              </a:r>
              <a:r>
                <a:rPr lang="de" dirty="0" smtClean="0">
                  <a:solidFill>
                    <a:schemeClr val="lt1"/>
                  </a:solidFill>
                </a:rPr>
                <a:t>ype-less</a:t>
              </a:r>
              <a:endParaRPr lang="de" dirty="0">
                <a:solidFill>
                  <a:schemeClr val="lt1"/>
                </a:solidFill>
              </a:endParaRPr>
            </a:p>
            <a:p>
              <a:pPr marL="457200" indent="-317500">
                <a:buClr>
                  <a:schemeClr val="lt1"/>
                </a:buClr>
                <a:buSzPct val="100000"/>
                <a:buFont typeface="Arial"/>
                <a:buChar char="●"/>
              </a:pPr>
              <a:r>
                <a:rPr lang="de" dirty="0">
                  <a:solidFill>
                    <a:schemeClr val="lt1"/>
                  </a:solidFill>
                </a:rPr>
                <a:t>O</a:t>
              </a:r>
              <a:r>
                <a:rPr lang="de" dirty="0" smtClean="0">
                  <a:solidFill>
                    <a:schemeClr val="lt1"/>
                  </a:solidFill>
                </a:rPr>
                <a:t>nly data</a:t>
              </a:r>
              <a:endParaRPr lang="de" dirty="0">
                <a:solidFill>
                  <a:schemeClr val="lt1"/>
                </a:solidFill>
              </a:endParaRPr>
            </a:p>
          </p:txBody>
        </p:sp>
        <p:sp>
          <p:nvSpPr>
            <p:cNvPr id="292" name="Shape 292"/>
            <p:cNvSpPr txBox="1"/>
            <p:nvPr/>
          </p:nvSpPr>
          <p:spPr>
            <a:xfrm>
              <a:off x="3387575" y="2020375"/>
              <a:ext cx="4727699" cy="2271000"/>
            </a:xfrm>
            <a:prstGeom prst="rect">
              <a:avLst/>
            </a:prstGeom>
            <a:solidFill>
              <a:schemeClr val="lt2"/>
            </a:solidFill>
            <a:ln w="9525" cap="flat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{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"tasks": [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  {</a:t>
              </a: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"id": "dda6f7d9-8d5e-4baf-969b-110f654a64e3",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 </a:t>
              </a: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"title": "drink less coffee",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   "completed": false},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  {</a:t>
              </a: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"id": "ff202f81-33b8-4ae3-bf6a-0208714e2261",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 </a:t>
              </a: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"title": "get more sleep",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   "completed": false}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],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"filter": "all",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  "itemsLeft": 2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</p:txBody>
        </p:sp>
      </p:grpSp>
      <p:grpSp>
        <p:nvGrpSpPr>
          <p:cNvPr id="293" name="Shape 293"/>
          <p:cNvGrpSpPr/>
          <p:nvPr/>
        </p:nvGrpSpPr>
        <p:grpSpPr>
          <a:xfrm>
            <a:off x="3568750" y="1462000"/>
            <a:ext cx="5514000" cy="4160400"/>
            <a:chOff x="2869225" y="794650"/>
            <a:chExt cx="5514000" cy="4160400"/>
          </a:xfrm>
        </p:grpSpPr>
        <p:sp>
          <p:nvSpPr>
            <p:cNvPr id="294" name="Shape 294"/>
            <p:cNvSpPr/>
            <p:nvPr/>
          </p:nvSpPr>
          <p:spPr>
            <a:xfrm>
              <a:off x="2869225" y="794650"/>
              <a:ext cx="5514000" cy="41604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 rtl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de" dirty="0">
                  <a:solidFill>
                    <a:schemeClr val="lt1"/>
                  </a:solidFill>
                </a:rPr>
                <a:t>ViewModel (server side</a:t>
              </a:r>
              <a:r>
                <a:rPr lang="de" dirty="0" smtClean="0">
                  <a:solidFill>
                    <a:schemeClr val="lt1"/>
                  </a:solidFill>
                </a:rPr>
                <a:t>)</a:t>
              </a:r>
              <a:endParaRPr lang="de" dirty="0">
                <a:solidFill>
                  <a:schemeClr val="lt1"/>
                </a:solidFill>
              </a:endParaRPr>
            </a:p>
            <a:p>
              <a:pPr marL="457200" lvl="0" indent="-317500">
                <a:buClr>
                  <a:schemeClr val="lt1"/>
                </a:buClr>
                <a:buSzPct val="100000"/>
                <a:buFont typeface="Arial"/>
                <a:buChar char="●"/>
              </a:pPr>
              <a:r>
                <a:rPr lang="de" dirty="0">
                  <a:solidFill>
                    <a:schemeClr val="lt1"/>
                  </a:solidFill>
                </a:rPr>
                <a:t>Strongly typed</a:t>
              </a:r>
            </a:p>
            <a:p>
              <a:pPr marL="457200" lvl="0" indent="-317500">
                <a:buClr>
                  <a:schemeClr val="lt1"/>
                </a:buClr>
                <a:buSzPct val="100000"/>
                <a:buFont typeface="Arial"/>
                <a:buChar char="●"/>
              </a:pPr>
              <a:r>
                <a:rPr lang="de" dirty="0">
                  <a:solidFill>
                    <a:schemeClr val="lt1"/>
                  </a:solidFill>
                </a:rPr>
                <a:t>Behaviour</a:t>
              </a:r>
              <a:endParaRPr lang="de" dirty="0">
                <a:solidFill>
                  <a:schemeClr val="lt1"/>
                </a:solidFill>
              </a:endParaRPr>
            </a:p>
          </p:txBody>
        </p:sp>
        <p:sp>
          <p:nvSpPr>
            <p:cNvPr id="295" name="Shape 295"/>
            <p:cNvSpPr txBox="1"/>
            <p:nvPr/>
          </p:nvSpPr>
          <p:spPr>
            <a:xfrm>
              <a:off x="3340625" y="2008000"/>
              <a:ext cx="4727699" cy="2701499"/>
            </a:xfrm>
            <a:prstGeom prst="rect">
              <a:avLst/>
            </a:prstGeom>
            <a:solidFill>
              <a:schemeClr val="lt2"/>
            </a:solidFill>
            <a:ln w="9525" cap="flat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public class TaskListViewModel {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List&lt;Task&gt; tasks;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String filter;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Integer itemsLeft;</a:t>
              </a:r>
            </a:p>
            <a:p>
              <a:endParaRPr lang="de" sz="11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// getters and setters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  <a:p>
              <a:endParaRPr lang="de" sz="11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public class Task {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String id;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String title;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private boolean completed;</a:t>
              </a:r>
            </a:p>
            <a:p>
              <a:endParaRPr lang="de" sz="11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// getters and setters</a:t>
              </a:r>
            </a:p>
            <a:p>
              <a:pPr lvl="0" rtl="0">
                <a:buClr>
                  <a:schemeClr val="dk1"/>
                </a:buClr>
                <a:buSzPct val="100000"/>
                <a:buFont typeface="Arial"/>
                <a:buNone/>
              </a:pPr>
              <a:r>
                <a:rPr lang="de" sz="1100" b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}</a:t>
              </a:r>
            </a:p>
            <a:p>
              <a:endParaRPr lang="de" sz="11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96" name="Shape 296"/>
          <p:cNvSpPr/>
          <p:nvPr/>
        </p:nvSpPr>
        <p:spPr>
          <a:xfrm>
            <a:off x="2520787" y="5971953"/>
            <a:ext cx="251598" cy="249364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de" dirty="0"/>
              <a:t>Ankor </a:t>
            </a:r>
            <a:r>
              <a:rPr lang="de" dirty="0" smtClean="0"/>
              <a:t>– Architecture overview</a:t>
            </a:r>
            <a:endParaRPr lang="de" dirty="0"/>
          </a:p>
        </p:txBody>
      </p:sp>
      <p:sp>
        <p:nvSpPr>
          <p:cNvPr id="302" name="Shape 302"/>
          <p:cNvSpPr/>
          <p:nvPr/>
        </p:nvSpPr>
        <p:spPr>
          <a:xfrm>
            <a:off x="3368075" y="4861176"/>
            <a:ext cx="718800" cy="6927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303" name="Shape 303"/>
          <p:cNvSpPr/>
          <p:nvPr/>
        </p:nvSpPr>
        <p:spPr>
          <a:xfrm>
            <a:off x="1028175" y="3683375"/>
            <a:ext cx="5498400" cy="581400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de">
                <a:solidFill>
                  <a:schemeClr val="lt1"/>
                </a:solidFill>
              </a:rPr>
              <a:t>JEE Server</a:t>
            </a:r>
          </a:p>
        </p:txBody>
      </p:sp>
      <p:sp>
        <p:nvSpPr>
          <p:cNvPr id="304" name="Shape 304"/>
          <p:cNvSpPr/>
          <p:nvPr/>
        </p:nvSpPr>
        <p:spPr>
          <a:xfrm>
            <a:off x="1028175" y="2853800"/>
            <a:ext cx="5498400" cy="829499"/>
          </a:xfrm>
          <a:prstGeom prst="rect">
            <a:avLst/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de" sz="3000" b="1">
                <a:solidFill>
                  <a:schemeClr val="lt1"/>
                </a:solidFill>
              </a:rPr>
              <a:t>Ankor Framework</a:t>
            </a:r>
          </a:p>
        </p:txBody>
      </p:sp>
      <p:sp>
        <p:nvSpPr>
          <p:cNvPr id="305" name="Shape 305"/>
          <p:cNvSpPr/>
          <p:nvPr/>
        </p:nvSpPr>
        <p:spPr>
          <a:xfrm>
            <a:off x="1028175" y="2434800"/>
            <a:ext cx="5498400" cy="419099"/>
          </a:xfrm>
          <a:prstGeom prst="rect">
            <a:avLst/>
          </a:prstGeom>
          <a:solidFill>
            <a:schemeClr val="accent1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Messaging (Connector HTTP, Websocket, JMS, ...)</a:t>
            </a:r>
          </a:p>
        </p:txBody>
      </p:sp>
      <p:sp>
        <p:nvSpPr>
          <p:cNvPr id="306" name="Shape 306"/>
          <p:cNvSpPr/>
          <p:nvPr/>
        </p:nvSpPr>
        <p:spPr>
          <a:xfrm>
            <a:off x="1028175" y="1048750"/>
            <a:ext cx="1080599" cy="7782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de"/>
              <a:t>JavaFX</a:t>
            </a:r>
          </a:p>
        </p:txBody>
      </p:sp>
      <p:sp>
        <p:nvSpPr>
          <p:cNvPr id="307" name="Shape 307"/>
          <p:cNvSpPr/>
          <p:nvPr/>
        </p:nvSpPr>
        <p:spPr>
          <a:xfrm>
            <a:off x="2540212" y="1048750"/>
            <a:ext cx="1080599" cy="7782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/>
              <a:t>HTML5</a:t>
            </a:r>
          </a:p>
        </p:txBody>
      </p:sp>
      <p:sp>
        <p:nvSpPr>
          <p:cNvPr id="308" name="Shape 308"/>
          <p:cNvSpPr/>
          <p:nvPr/>
        </p:nvSpPr>
        <p:spPr>
          <a:xfrm>
            <a:off x="3993100" y="1048750"/>
            <a:ext cx="1080599" cy="7782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/>
              <a:t>iOS</a:t>
            </a:r>
          </a:p>
        </p:txBody>
      </p:sp>
      <p:sp>
        <p:nvSpPr>
          <p:cNvPr id="309" name="Shape 309"/>
          <p:cNvSpPr/>
          <p:nvPr/>
        </p:nvSpPr>
        <p:spPr>
          <a:xfrm>
            <a:off x="5445975" y="1048750"/>
            <a:ext cx="1080599" cy="7782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/>
              <a:t>.NET</a:t>
            </a:r>
          </a:p>
        </p:txBody>
      </p:sp>
      <p:sp>
        <p:nvSpPr>
          <p:cNvPr id="310" name="Shape 310"/>
          <p:cNvSpPr/>
          <p:nvPr/>
        </p:nvSpPr>
        <p:spPr>
          <a:xfrm rot="5400000">
            <a:off x="3463474" y="4376062"/>
            <a:ext cx="527999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1" name="Shape 311"/>
          <p:cNvSpPr/>
          <p:nvPr/>
        </p:nvSpPr>
        <p:spPr>
          <a:xfrm rot="5400000">
            <a:off x="1304474" y="1952513"/>
            <a:ext cx="527999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2" name="Shape 312"/>
          <p:cNvSpPr/>
          <p:nvPr/>
        </p:nvSpPr>
        <p:spPr>
          <a:xfrm rot="5400000">
            <a:off x="2816524" y="1952513"/>
            <a:ext cx="527999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3" name="Shape 313"/>
          <p:cNvSpPr/>
          <p:nvPr/>
        </p:nvSpPr>
        <p:spPr>
          <a:xfrm rot="5400000">
            <a:off x="4269399" y="1952513"/>
            <a:ext cx="527999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4" name="Shape 314"/>
          <p:cNvSpPr/>
          <p:nvPr/>
        </p:nvSpPr>
        <p:spPr>
          <a:xfrm rot="5400000">
            <a:off x="5722274" y="1952513"/>
            <a:ext cx="527999" cy="3567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5" name="Shape 315"/>
          <p:cNvSpPr/>
          <p:nvPr/>
        </p:nvSpPr>
        <p:spPr>
          <a:xfrm>
            <a:off x="6757425" y="1607600"/>
            <a:ext cx="1699500" cy="1898399"/>
          </a:xfrm>
          <a:prstGeom prst="rect">
            <a:avLst/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316" name="Shape 316"/>
          <p:cNvSpPr/>
          <p:nvPr/>
        </p:nvSpPr>
        <p:spPr>
          <a:xfrm>
            <a:off x="6757425" y="3506000"/>
            <a:ext cx="1699500" cy="7587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317" name="Shape 317"/>
          <p:cNvSpPr/>
          <p:nvPr/>
        </p:nvSpPr>
        <p:spPr>
          <a:xfrm>
            <a:off x="6757425" y="1026200"/>
            <a:ext cx="1699500" cy="5814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318" name="Shape 318"/>
          <p:cNvSpPr/>
          <p:nvPr/>
        </p:nvSpPr>
        <p:spPr>
          <a:xfrm>
            <a:off x="2760103" y="5971953"/>
            <a:ext cx="251598" cy="249364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19" name="Shape 319"/>
          <p:cNvSpPr/>
          <p:nvPr/>
        </p:nvSpPr>
        <p:spPr>
          <a:xfrm>
            <a:off x="1681373" y="3091823"/>
            <a:ext cx="356783" cy="35361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dirty="0"/>
              <a:t>Ankor </a:t>
            </a:r>
            <a:r>
              <a:rPr lang="de" dirty="0" smtClean="0"/>
              <a:t>– Client Architecture</a:t>
            </a:r>
            <a:endParaRPr lang="de" dirty="0"/>
          </a:p>
        </p:txBody>
      </p:sp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000" dirty="0" smtClean="0"/>
              <a:t>Various client languages </a:t>
            </a:r>
            <a:r>
              <a:rPr lang="de" sz="2000" dirty="0"/>
              <a:t>und </a:t>
            </a:r>
            <a:r>
              <a:rPr lang="de" sz="2000" dirty="0" smtClean="0"/>
              <a:t>platforms</a:t>
            </a:r>
            <a:endParaRPr lang="de" sz="2000" dirty="0"/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000" dirty="0"/>
              <a:t>Java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JavaFX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Android</a:t>
            </a:r>
          </a:p>
          <a:p>
            <a:pPr marL="914400" lvl="1" indent="-368300" rtl="0">
              <a:spcBef>
                <a:spcPts val="100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000" dirty="0"/>
              <a:t>Javascript / HTML5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jQuery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 smtClean="0"/>
              <a:t>AngularJS</a:t>
            </a:r>
            <a:endParaRPr lang="de" sz="2000" dirty="0"/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React</a:t>
            </a:r>
          </a:p>
          <a:p>
            <a:pPr marL="914400" lvl="1" indent="-368300" rtl="0">
              <a:spcBef>
                <a:spcPts val="100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000" dirty="0"/>
              <a:t>Objective-C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iOS</a:t>
            </a:r>
          </a:p>
          <a:p>
            <a:pPr marL="914400" lvl="1" indent="-368300" rtl="0">
              <a:spcBef>
                <a:spcPts val="100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000" dirty="0"/>
              <a:t>C#</a:t>
            </a:r>
          </a:p>
          <a:p>
            <a:pPr marL="1371600" lvl="2" indent="-368300" rtl="0"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de" sz="2000" dirty="0"/>
              <a:t>.NET / WPF</a:t>
            </a:r>
          </a:p>
        </p:txBody>
      </p:sp>
      <p:sp>
        <p:nvSpPr>
          <p:cNvPr id="326" name="Shape 326"/>
          <p:cNvSpPr/>
          <p:nvPr/>
        </p:nvSpPr>
        <p:spPr>
          <a:xfrm>
            <a:off x="4755100" y="4620232"/>
            <a:ext cx="3587100" cy="379199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200">
                <a:solidFill>
                  <a:schemeClr val="lt1"/>
                </a:solidFill>
              </a:rPr>
              <a:t>JEE Server</a:t>
            </a:r>
          </a:p>
        </p:txBody>
      </p:sp>
      <p:sp>
        <p:nvSpPr>
          <p:cNvPr id="327" name="Shape 327"/>
          <p:cNvSpPr/>
          <p:nvPr/>
        </p:nvSpPr>
        <p:spPr>
          <a:xfrm>
            <a:off x="4755100" y="4079016"/>
            <a:ext cx="3587100" cy="541199"/>
          </a:xfrm>
          <a:prstGeom prst="rect">
            <a:avLst/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 b="1">
                <a:solidFill>
                  <a:schemeClr val="lt1"/>
                </a:solidFill>
              </a:rPr>
              <a:t>Ankor Framework</a:t>
            </a:r>
          </a:p>
        </p:txBody>
      </p:sp>
      <p:sp>
        <p:nvSpPr>
          <p:cNvPr id="328" name="Shape 328"/>
          <p:cNvSpPr/>
          <p:nvPr/>
        </p:nvSpPr>
        <p:spPr>
          <a:xfrm>
            <a:off x="4755100" y="3805660"/>
            <a:ext cx="3587100" cy="273299"/>
          </a:xfrm>
          <a:prstGeom prst="rect">
            <a:avLst/>
          </a:prstGeom>
          <a:solidFill>
            <a:schemeClr val="accent1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100">
                <a:solidFill>
                  <a:schemeClr val="lt1"/>
                </a:solidFill>
              </a:rPr>
              <a:t>Messaging (HTTP, Websocket, JMS, ...)</a:t>
            </a:r>
          </a:p>
        </p:txBody>
      </p:sp>
      <p:sp>
        <p:nvSpPr>
          <p:cNvPr id="329" name="Shape 329"/>
          <p:cNvSpPr/>
          <p:nvPr/>
        </p:nvSpPr>
        <p:spPr>
          <a:xfrm>
            <a:off x="4755100" y="29014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JavaFX</a:t>
            </a:r>
          </a:p>
        </p:txBody>
      </p:sp>
      <p:sp>
        <p:nvSpPr>
          <p:cNvPr id="330" name="Shape 330"/>
          <p:cNvSpPr/>
          <p:nvPr/>
        </p:nvSpPr>
        <p:spPr>
          <a:xfrm>
            <a:off x="5741551" y="29014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HTML5</a:t>
            </a:r>
          </a:p>
        </p:txBody>
      </p:sp>
      <p:sp>
        <p:nvSpPr>
          <p:cNvPr id="331" name="Shape 331"/>
          <p:cNvSpPr/>
          <p:nvPr/>
        </p:nvSpPr>
        <p:spPr>
          <a:xfrm>
            <a:off x="6689414" y="29014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iOS</a:t>
            </a:r>
          </a:p>
        </p:txBody>
      </p:sp>
      <p:sp>
        <p:nvSpPr>
          <p:cNvPr id="332" name="Shape 332"/>
          <p:cNvSpPr/>
          <p:nvPr/>
        </p:nvSpPr>
        <p:spPr>
          <a:xfrm>
            <a:off x="7637267" y="29014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.NET</a:t>
            </a:r>
          </a:p>
        </p:txBody>
      </p:sp>
      <p:sp>
        <p:nvSpPr>
          <p:cNvPr id="333" name="Shape 333"/>
          <p:cNvSpPr/>
          <p:nvPr/>
        </p:nvSpPr>
        <p:spPr>
          <a:xfrm rot="5400000">
            <a:off x="4935346" y="34909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4" name="Shape 334"/>
          <p:cNvSpPr/>
          <p:nvPr/>
        </p:nvSpPr>
        <p:spPr>
          <a:xfrm rot="5400000">
            <a:off x="5921806" y="34909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5" name="Shape 335"/>
          <p:cNvSpPr/>
          <p:nvPr/>
        </p:nvSpPr>
        <p:spPr>
          <a:xfrm rot="5400000">
            <a:off x="6869660" y="34909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6" name="Shape 336"/>
          <p:cNvSpPr/>
          <p:nvPr/>
        </p:nvSpPr>
        <p:spPr>
          <a:xfrm rot="5400000">
            <a:off x="7817514" y="34909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7" name="Shape 337"/>
          <p:cNvSpPr/>
          <p:nvPr/>
        </p:nvSpPr>
        <p:spPr>
          <a:xfrm>
            <a:off x="4555325" y="3435150"/>
            <a:ext cx="4203600" cy="1808700"/>
          </a:xfrm>
          <a:prstGeom prst="rect">
            <a:avLst/>
          </a:prstGeom>
          <a:solidFill>
            <a:srgbClr val="FFFFFF">
              <a:alpha val="653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8" name="Shape 338"/>
          <p:cNvSpPr/>
          <p:nvPr/>
        </p:nvSpPr>
        <p:spPr>
          <a:xfrm>
            <a:off x="1634975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39" name="Shape 339"/>
          <p:cNvSpPr/>
          <p:nvPr/>
        </p:nvSpPr>
        <p:spPr>
          <a:xfrm>
            <a:off x="5168799" y="4212862"/>
            <a:ext cx="275912" cy="273462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de" dirty="0"/>
              <a:t>Agenda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endParaRPr lang="de" dirty="0" smtClean="0"/>
          </a:p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r>
              <a:rPr lang="de" dirty="0" smtClean="0"/>
              <a:t>M </a:t>
            </a:r>
            <a:r>
              <a:rPr lang="de" dirty="0"/>
              <a:t>V V M</a:t>
            </a:r>
          </a:p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r>
              <a:rPr lang="de" dirty="0" smtClean="0"/>
              <a:t>New concept „MV</a:t>
            </a:r>
            <a:r>
              <a:rPr lang="de" b="1" dirty="0" smtClean="0">
                <a:solidFill>
                  <a:schemeClr val="accent2"/>
                </a:solidFill>
              </a:rPr>
              <a:t>S</a:t>
            </a:r>
            <a:r>
              <a:rPr lang="de" dirty="0" smtClean="0"/>
              <a:t>VM“</a:t>
            </a:r>
            <a:endParaRPr lang="de" dirty="0"/>
          </a:p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r>
              <a:rPr lang="de" dirty="0"/>
              <a:t>Ankor </a:t>
            </a:r>
            <a:r>
              <a:rPr lang="de" dirty="0" smtClean="0"/>
              <a:t>framework</a:t>
            </a:r>
            <a:endParaRPr lang="de" dirty="0"/>
          </a:p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r>
              <a:rPr lang="de" dirty="0" smtClean="0"/>
              <a:t>Ankor </a:t>
            </a:r>
            <a:r>
              <a:rPr lang="de" dirty="0" smtClean="0"/>
              <a:t>live sample</a:t>
            </a:r>
            <a:endParaRPr lang="de" dirty="0" smtClean="0"/>
          </a:p>
          <a:p>
            <a:pPr marL="495300" lvl="0" indent="-457200" rtl="0">
              <a:buClr>
                <a:schemeClr val="dk1"/>
              </a:buClr>
              <a:buSzPct val="166666"/>
              <a:buFont typeface="Arial" panose="020B0604020202020204" pitchFamily="34" charset="0"/>
              <a:buChar char="•"/>
            </a:pPr>
            <a:r>
              <a:rPr lang="de" dirty="0" smtClean="0"/>
              <a:t>Ankor </a:t>
            </a:r>
            <a:r>
              <a:rPr lang="de" dirty="0" smtClean="0"/>
              <a:t>special features</a:t>
            </a:r>
            <a:endParaRPr lang="de" dirty="0"/>
          </a:p>
          <a:p>
            <a:endParaRPr lang="de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dirty="0"/>
              <a:t>Ankor </a:t>
            </a:r>
            <a:r>
              <a:rPr lang="de" dirty="0" smtClean="0"/>
              <a:t>– Server Architecture</a:t>
            </a:r>
            <a:endParaRPr lang="de" dirty="0"/>
          </a:p>
        </p:txBody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1800" dirty="0"/>
              <a:t>Java SE 1.6 (</a:t>
            </a:r>
            <a:r>
              <a:rPr lang="de" sz="1800" dirty="0" smtClean="0"/>
              <a:t>or higher)</a:t>
            </a:r>
            <a:endParaRPr lang="de" sz="1800" dirty="0"/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1800" dirty="0"/>
              <a:t>Diverse Netzwerk-Protokolle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dirty="0"/>
              <a:t>Socket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dirty="0"/>
              <a:t>HTTP-Polling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b="1" dirty="0"/>
              <a:t>Websocket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1800" dirty="0"/>
              <a:t>Messaging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b="1" dirty="0"/>
              <a:t>JSON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1800" dirty="0"/>
              <a:t>Concurrency / Parallelisierung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dirty="0"/>
              <a:t>Simple Synchronization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b="1" dirty="0"/>
              <a:t>Akka Actors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1800" dirty="0"/>
              <a:t>JEE Container</a:t>
            </a:r>
          </a:p>
          <a:p>
            <a:pPr marL="914400" lvl="1" indent="-368300">
              <a:buFont typeface="Courier New"/>
              <a:buChar char="o"/>
            </a:pPr>
            <a:r>
              <a:rPr lang="de" sz="1800" dirty="0"/>
              <a:t>Glassfish (Websocket)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dirty="0" smtClean="0"/>
              <a:t>Tomcat</a:t>
            </a:r>
            <a:endParaRPr lang="de" sz="1800" dirty="0"/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1800" dirty="0" smtClean="0"/>
              <a:t>Spring </a:t>
            </a:r>
            <a:r>
              <a:rPr lang="de" sz="1800" dirty="0"/>
              <a:t>Boot (embedded T</a:t>
            </a:r>
            <a:r>
              <a:rPr lang="de-DE" sz="1800" dirty="0"/>
              <a:t>o</a:t>
            </a:r>
            <a:r>
              <a:rPr lang="de" sz="1800" dirty="0"/>
              <a:t>mcat)</a:t>
            </a:r>
          </a:p>
        </p:txBody>
      </p:sp>
      <p:sp>
        <p:nvSpPr>
          <p:cNvPr id="346" name="Shape 346"/>
          <p:cNvSpPr/>
          <p:nvPr/>
        </p:nvSpPr>
        <p:spPr>
          <a:xfrm>
            <a:off x="5015100" y="5096932"/>
            <a:ext cx="3587100" cy="379199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200">
                <a:solidFill>
                  <a:schemeClr val="lt1"/>
                </a:solidFill>
              </a:rPr>
              <a:t>JEE Server</a:t>
            </a:r>
          </a:p>
        </p:txBody>
      </p:sp>
      <p:sp>
        <p:nvSpPr>
          <p:cNvPr id="347" name="Shape 347"/>
          <p:cNvSpPr/>
          <p:nvPr/>
        </p:nvSpPr>
        <p:spPr>
          <a:xfrm>
            <a:off x="5015100" y="4555716"/>
            <a:ext cx="3587100" cy="541199"/>
          </a:xfrm>
          <a:prstGeom prst="rect">
            <a:avLst/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 b="1">
                <a:solidFill>
                  <a:schemeClr val="lt1"/>
                </a:solidFill>
              </a:rPr>
              <a:t>Ankor Framework</a:t>
            </a:r>
          </a:p>
        </p:txBody>
      </p:sp>
      <p:sp>
        <p:nvSpPr>
          <p:cNvPr id="348" name="Shape 348"/>
          <p:cNvSpPr/>
          <p:nvPr/>
        </p:nvSpPr>
        <p:spPr>
          <a:xfrm>
            <a:off x="5015100" y="4282360"/>
            <a:ext cx="3587100" cy="273299"/>
          </a:xfrm>
          <a:prstGeom prst="rect">
            <a:avLst/>
          </a:prstGeom>
          <a:solidFill>
            <a:schemeClr val="accent1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100">
                <a:solidFill>
                  <a:schemeClr val="lt1"/>
                </a:solidFill>
              </a:rPr>
              <a:t>Messaging (HTTP, Websocket, JMS, ...)</a:t>
            </a:r>
          </a:p>
        </p:txBody>
      </p:sp>
      <p:sp>
        <p:nvSpPr>
          <p:cNvPr id="349" name="Shape 349"/>
          <p:cNvSpPr/>
          <p:nvPr/>
        </p:nvSpPr>
        <p:spPr>
          <a:xfrm>
            <a:off x="5015100" y="33781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JavaFX</a:t>
            </a:r>
          </a:p>
        </p:txBody>
      </p:sp>
      <p:sp>
        <p:nvSpPr>
          <p:cNvPr id="350" name="Shape 350"/>
          <p:cNvSpPr/>
          <p:nvPr/>
        </p:nvSpPr>
        <p:spPr>
          <a:xfrm>
            <a:off x="6001551" y="33781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HTML5</a:t>
            </a:r>
          </a:p>
        </p:txBody>
      </p:sp>
      <p:sp>
        <p:nvSpPr>
          <p:cNvPr id="351" name="Shape 351"/>
          <p:cNvSpPr/>
          <p:nvPr/>
        </p:nvSpPr>
        <p:spPr>
          <a:xfrm>
            <a:off x="6949414" y="33781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iOS</a:t>
            </a:r>
          </a:p>
        </p:txBody>
      </p:sp>
      <p:sp>
        <p:nvSpPr>
          <p:cNvPr id="352" name="Shape 352"/>
          <p:cNvSpPr/>
          <p:nvPr/>
        </p:nvSpPr>
        <p:spPr>
          <a:xfrm>
            <a:off x="7897267" y="3378100"/>
            <a:ext cx="704999" cy="507600"/>
          </a:xfrm>
          <a:prstGeom prst="bevel">
            <a:avLst>
              <a:gd name="adj" fmla="val 12500"/>
            </a:avLst>
          </a:prstGeom>
          <a:solidFill>
            <a:schemeClr val="accent6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900"/>
              <a:t>.NET</a:t>
            </a:r>
          </a:p>
        </p:txBody>
      </p:sp>
      <p:sp>
        <p:nvSpPr>
          <p:cNvPr id="353" name="Shape 353"/>
          <p:cNvSpPr/>
          <p:nvPr/>
        </p:nvSpPr>
        <p:spPr>
          <a:xfrm rot="5400000">
            <a:off x="5195346" y="39676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4" name="Shape 354"/>
          <p:cNvSpPr/>
          <p:nvPr/>
        </p:nvSpPr>
        <p:spPr>
          <a:xfrm rot="5400000">
            <a:off x="6181806" y="39676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5" name="Shape 355"/>
          <p:cNvSpPr/>
          <p:nvPr/>
        </p:nvSpPr>
        <p:spPr>
          <a:xfrm rot="5400000">
            <a:off x="7129660" y="39676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6" name="Shape 356"/>
          <p:cNvSpPr/>
          <p:nvPr/>
        </p:nvSpPr>
        <p:spPr>
          <a:xfrm rot="5400000">
            <a:off x="8077514" y="3967637"/>
            <a:ext cx="344399" cy="2328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7" name="Shape 357"/>
          <p:cNvSpPr/>
          <p:nvPr/>
        </p:nvSpPr>
        <p:spPr>
          <a:xfrm>
            <a:off x="4826150" y="2447550"/>
            <a:ext cx="4203600" cy="1808700"/>
          </a:xfrm>
          <a:prstGeom prst="rect">
            <a:avLst/>
          </a:prstGeom>
          <a:solidFill>
            <a:srgbClr val="FFFFFF">
              <a:alpha val="653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8" name="Shape 358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59" name="Shape 359"/>
          <p:cNvSpPr/>
          <p:nvPr/>
        </p:nvSpPr>
        <p:spPr>
          <a:xfrm>
            <a:off x="5444199" y="4689562"/>
            <a:ext cx="275912" cy="273462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/>
              <a:t>Agenda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endParaRPr lang="de" dirty="0" smtClean="0">
              <a:solidFill>
                <a:schemeClr val="lt2"/>
              </a:solidFill>
            </a:endParaRPr>
          </a:p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M </a:t>
            </a:r>
            <a:r>
              <a:rPr lang="de" dirty="0">
                <a:solidFill>
                  <a:schemeClr val="lt2"/>
                </a:solidFill>
              </a:rPr>
              <a:t>V V M</a:t>
            </a: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>
                <a:solidFill>
                  <a:schemeClr val="lt2"/>
                </a:solidFill>
              </a:rPr>
              <a:t>New concept „MVSVM“</a:t>
            </a:r>
          </a:p>
          <a:p>
            <a:pPr marL="45720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Ankor </a:t>
            </a:r>
            <a:r>
              <a:rPr lang="de" dirty="0">
                <a:solidFill>
                  <a:schemeClr val="lt2"/>
                </a:solidFill>
              </a:rPr>
              <a:t>f</a:t>
            </a:r>
            <a:r>
              <a:rPr lang="de" dirty="0" smtClean="0">
                <a:solidFill>
                  <a:schemeClr val="lt2"/>
                </a:solidFill>
              </a:rPr>
              <a:t>ramework</a:t>
            </a:r>
            <a:endParaRPr lang="de" dirty="0">
              <a:solidFill>
                <a:schemeClr val="lt2"/>
              </a:solidFill>
            </a:endParaRPr>
          </a:p>
          <a:p>
            <a:pPr marL="457200" indent="-419100">
              <a:buSzPct val="166666"/>
              <a:buFont typeface="Arial"/>
              <a:buChar char="•"/>
            </a:pPr>
            <a:r>
              <a:rPr lang="en-US" dirty="0"/>
              <a:t>Ankor </a:t>
            </a:r>
            <a:r>
              <a:rPr lang="en-US" dirty="0"/>
              <a:t>l</a:t>
            </a:r>
            <a:r>
              <a:rPr lang="en-US" dirty="0" smtClean="0"/>
              <a:t>ive sample</a:t>
            </a:r>
            <a:endParaRPr lang="en-US" dirty="0"/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special features</a:t>
            </a:r>
            <a:endParaRPr lang="en-US" dirty="0">
              <a:solidFill>
                <a:schemeClr val="lt2"/>
              </a:solidFill>
            </a:endParaRPr>
          </a:p>
          <a:p>
            <a:endParaRPr lang="de" dirty="0">
              <a:solidFill>
                <a:schemeClr val="l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671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Shape 36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432075" y="1877875"/>
            <a:ext cx="2279850" cy="4830424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Shape 365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 dirty="0">
                <a:solidFill>
                  <a:srgbClr val="FFFFFF"/>
                </a:solidFill>
              </a:rPr>
              <a:t>Ankor </a:t>
            </a:r>
            <a:r>
              <a:rPr lang="de" sz="3000" b="1" dirty="0" smtClean="0">
                <a:solidFill>
                  <a:srgbClr val="FFFFFF"/>
                </a:solidFill>
              </a:rPr>
              <a:t>- iOS Example</a:t>
            </a:r>
            <a:endParaRPr lang="de" sz="3000" b="1" dirty="0">
              <a:solidFill>
                <a:srgbClr val="FFFFFF"/>
              </a:solidFill>
            </a:endParaRPr>
          </a:p>
        </p:txBody>
      </p:sp>
      <p:sp>
        <p:nvSpPr>
          <p:cNvPr id="366" name="Shape 366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body" idx="1"/>
          </p:nvPr>
        </p:nvSpPr>
        <p:spPr>
          <a:xfrm>
            <a:off x="457200" y="2168550"/>
            <a:ext cx="8229600" cy="1476000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[[[ANKSystem alloc]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initWith: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@"root" 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connectParams: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connectParams  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url:@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"ws://localhost:8080/websocket/ankor"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useWebsocket:YES] 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start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];</a:t>
            </a: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Shape 372"/>
          <p:cNvSpPr txBox="1"/>
          <p:nvPr/>
        </p:nvSpPr>
        <p:spPr>
          <a:xfrm>
            <a:off x="457200" y="1711350"/>
            <a:ext cx="68181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800"/>
              <a:t>Start Ankor System, connect to server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iOS Example</a:t>
            </a:r>
          </a:p>
        </p:txBody>
      </p:sp>
      <p:sp>
        <p:nvSpPr>
          <p:cNvPr id="374" name="Shape 374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457200" y="2162850"/>
            <a:ext cx="8229600" cy="887100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[ANKRefs observe:@"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root.model.tasks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" 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  target:self listener:@selector(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tasksChanged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:)];</a:t>
            </a: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0" name="Shape 380"/>
          <p:cNvSpPr txBox="1"/>
          <p:nvPr/>
        </p:nvSpPr>
        <p:spPr>
          <a:xfrm>
            <a:off x="457200" y="1711350"/>
            <a:ext cx="68181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800"/>
              <a:t>Register Change Listener</a:t>
            </a:r>
          </a:p>
        </p:txBody>
      </p:sp>
      <p:sp>
        <p:nvSpPr>
          <p:cNvPr id="381" name="Shape 381"/>
          <p:cNvSpPr txBox="1">
            <a:spLocks noGrp="1"/>
          </p:cNvSpPr>
          <p:nvPr>
            <p:ph type="body" idx="2"/>
          </p:nvPr>
        </p:nvSpPr>
        <p:spPr>
          <a:xfrm>
            <a:off x="457200" y="3795100"/>
            <a:ext cx="8229600" cy="1685700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- (void)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tasksChanged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:(id) 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{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   [[self toDoItems]removeAllObjects];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   [[self toDoItems]addObjectsFromArray:value];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    [self.tableView reloadData];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2" name="Shape 382"/>
          <p:cNvSpPr txBox="1"/>
          <p:nvPr/>
        </p:nvSpPr>
        <p:spPr>
          <a:xfrm>
            <a:off x="457200" y="3337900"/>
            <a:ext cx="68181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800"/>
              <a:t>Change Listener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iOS Example</a:t>
            </a:r>
          </a:p>
        </p:txBody>
      </p:sp>
      <p:sp>
        <p:nvSpPr>
          <p:cNvPr id="384" name="Shape 384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85" name="Shape 385"/>
          <p:cNvSpPr/>
          <p:nvPr/>
        </p:nvSpPr>
        <p:spPr>
          <a:xfrm>
            <a:off x="149700" y="1712150"/>
            <a:ext cx="8850899" cy="1625699"/>
          </a:xfrm>
          <a:prstGeom prst="rect">
            <a:avLst/>
          </a:prstGeom>
          <a:solidFill>
            <a:srgbClr val="FFFFFF">
              <a:alpha val="5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86" name="Shape 386"/>
          <p:cNvSpPr/>
          <p:nvPr/>
        </p:nvSpPr>
        <p:spPr>
          <a:xfrm>
            <a:off x="149700" y="3380225"/>
            <a:ext cx="8850899" cy="2476800"/>
          </a:xfrm>
          <a:prstGeom prst="rect">
            <a:avLst/>
          </a:prstGeom>
          <a:solidFill>
            <a:srgbClr val="FFFFFF">
              <a:alpha val="5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457200" y="2168550"/>
            <a:ext cx="8229600" cy="1476000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[ANKRefs </a:t>
            </a:r>
            <a:r>
              <a:rPr lang="de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fireAction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:@"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root.model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"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de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:@"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newTask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" </a:t>
            </a:r>
          </a:p>
          <a:p>
            <a:pPr marL="0" lvl="0" indent="45720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de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params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params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]; // Dictionary</a:t>
            </a: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2" name="Shape 392"/>
          <p:cNvSpPr txBox="1"/>
          <p:nvPr/>
        </p:nvSpPr>
        <p:spPr>
          <a:xfrm>
            <a:off x="457200" y="1711350"/>
            <a:ext cx="68181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800"/>
              <a:t>Fire Action / Add a new Task</a:t>
            </a:r>
          </a:p>
        </p:txBody>
      </p:sp>
      <p:sp>
        <p:nvSpPr>
          <p:cNvPr id="393" name="Shape 393"/>
          <p:cNvSpPr txBox="1">
            <a:spLocks noGrp="1"/>
          </p:cNvSpPr>
          <p:nvPr>
            <p:ph type="body" idx="2"/>
          </p:nvPr>
        </p:nvSpPr>
        <p:spPr>
          <a:xfrm>
            <a:off x="526750" y="4544800"/>
            <a:ext cx="8229600" cy="1476000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de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@ActionListener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public void </a:t>
            </a:r>
            <a:r>
              <a:rPr lang="de" sz="1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newTask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(@</a:t>
            </a:r>
            <a:r>
              <a:rPr lang="de" sz="18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Param</a:t>
            </a: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("title") final String title)</a:t>
            </a:r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de" sz="1800">
                <a:latin typeface="Courier New"/>
                <a:ea typeface="Courier New"/>
                <a:cs typeface="Courier New"/>
                <a:sym typeface="Courier New"/>
              </a:rPr>
              <a:t>{...}</a:t>
            </a: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  <a:p>
            <a:endParaRPr lang="de"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4" name="Shape 394"/>
          <p:cNvSpPr txBox="1"/>
          <p:nvPr/>
        </p:nvSpPr>
        <p:spPr>
          <a:xfrm>
            <a:off x="457200" y="4087600"/>
            <a:ext cx="68181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800"/>
              <a:t>ActionListener Java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iOS Example</a:t>
            </a:r>
          </a:p>
        </p:txBody>
      </p:sp>
      <p:sp>
        <p:nvSpPr>
          <p:cNvPr id="396" name="Shape 396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97" name="Shape 397"/>
          <p:cNvSpPr/>
          <p:nvPr/>
        </p:nvSpPr>
        <p:spPr>
          <a:xfrm>
            <a:off x="149700" y="1712150"/>
            <a:ext cx="8850899" cy="2091000"/>
          </a:xfrm>
          <a:prstGeom prst="rect">
            <a:avLst/>
          </a:prstGeom>
          <a:solidFill>
            <a:srgbClr val="FFFFFF">
              <a:alpha val="5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98" name="Shape 398"/>
          <p:cNvSpPr/>
          <p:nvPr/>
        </p:nvSpPr>
        <p:spPr>
          <a:xfrm>
            <a:off x="149700" y="3903750"/>
            <a:ext cx="8850899" cy="2354099"/>
          </a:xfrm>
          <a:prstGeom prst="rect">
            <a:avLst/>
          </a:prstGeom>
          <a:solidFill>
            <a:srgbClr val="FFFFFF">
              <a:alpha val="5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/>
              <a:t>Agenda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endParaRPr lang="de" dirty="0" smtClean="0">
              <a:solidFill>
                <a:schemeClr val="lt2"/>
              </a:solidFill>
            </a:endParaRPr>
          </a:p>
          <a:p>
            <a:pPr marL="457200" lvl="0" indent="-4191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M </a:t>
            </a:r>
            <a:r>
              <a:rPr lang="de" dirty="0">
                <a:solidFill>
                  <a:schemeClr val="lt2"/>
                </a:solidFill>
              </a:rPr>
              <a:t>V V M</a:t>
            </a:r>
          </a:p>
          <a:p>
            <a:pPr marL="457200" lvl="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>
                <a:solidFill>
                  <a:schemeClr val="lt2"/>
                </a:solidFill>
              </a:rPr>
              <a:t>New concept „MVSVM“</a:t>
            </a:r>
          </a:p>
          <a:p>
            <a:pPr marL="45720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dirty="0" smtClean="0">
                <a:solidFill>
                  <a:schemeClr val="lt2"/>
                </a:solidFill>
              </a:rPr>
              <a:t>Ankor </a:t>
            </a:r>
            <a:r>
              <a:rPr lang="de" dirty="0">
                <a:solidFill>
                  <a:schemeClr val="lt2"/>
                </a:solidFill>
              </a:rPr>
              <a:t>f</a:t>
            </a:r>
            <a:r>
              <a:rPr lang="de" dirty="0" smtClean="0">
                <a:solidFill>
                  <a:schemeClr val="lt2"/>
                </a:solidFill>
              </a:rPr>
              <a:t>ramework</a:t>
            </a:r>
            <a:endParaRPr lang="de" dirty="0">
              <a:solidFill>
                <a:schemeClr val="lt2"/>
              </a:solidFill>
            </a:endParaRPr>
          </a:p>
          <a:p>
            <a:pPr marL="457200" indent="-4191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-US" dirty="0">
                <a:solidFill>
                  <a:schemeClr val="lt2"/>
                </a:solidFill>
              </a:rPr>
              <a:t>Ankor </a:t>
            </a:r>
            <a:r>
              <a:rPr lang="en-US" dirty="0" smtClean="0">
                <a:solidFill>
                  <a:schemeClr val="lt2"/>
                </a:solidFill>
              </a:rPr>
              <a:t>live sample</a:t>
            </a:r>
            <a:endParaRPr lang="en-US" dirty="0">
              <a:solidFill>
                <a:schemeClr val="lt2"/>
              </a:solidFill>
            </a:endParaRPr>
          </a:p>
          <a:p>
            <a:pPr marL="457200" lvl="0" indent="-419100">
              <a:buSzPct val="166666"/>
              <a:buFont typeface="Arial"/>
              <a:buChar char="•"/>
            </a:pPr>
            <a:r>
              <a:rPr lang="en-US" dirty="0"/>
              <a:t>Ankor </a:t>
            </a:r>
            <a:r>
              <a:rPr lang="en-US" dirty="0" smtClean="0"/>
              <a:t>special features</a:t>
            </a:r>
            <a:endParaRPr lang="en-US" dirty="0"/>
          </a:p>
          <a:p>
            <a:endParaRPr lang="de" dirty="0">
              <a:solidFill>
                <a:schemeClr val="l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9206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/>
          <p:nvPr/>
        </p:nvSpPr>
        <p:spPr>
          <a:xfrm>
            <a:off x="5905025" y="4742031"/>
            <a:ext cx="2982299" cy="1959654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1100">
                <a:solidFill>
                  <a:schemeClr val="lt1"/>
                </a:solidFill>
              </a:rPr>
              <a:t>Client</a:t>
            </a:r>
          </a:p>
        </p:txBody>
      </p:sp>
      <p:sp>
        <p:nvSpPr>
          <p:cNvPr id="404" name="Shape 404"/>
          <p:cNvSpPr/>
          <p:nvPr/>
        </p:nvSpPr>
        <p:spPr>
          <a:xfrm>
            <a:off x="4055944" y="1600200"/>
            <a:ext cx="4933510" cy="2819718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 dirty="0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200" b="1" dirty="0"/>
              <a:t>Ankor Annotations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Big Collections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BigList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BigMap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Flood Control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Pluggable Bean-Factory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Simple/Reflection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 smtClean="0">
                <a:solidFill>
                  <a:schemeClr val="lt2"/>
                </a:solidFill>
              </a:rPr>
              <a:t>Spring</a:t>
            </a:r>
            <a:endParaRPr lang="de" sz="2200" dirty="0">
              <a:solidFill>
                <a:schemeClr val="lt2"/>
              </a:solidFill>
            </a:endParaRP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CDI </a:t>
            </a:r>
            <a:r>
              <a:rPr lang="de" sz="2200" dirty="0" smtClean="0">
                <a:solidFill>
                  <a:schemeClr val="lt2"/>
                </a:solidFill>
              </a:rPr>
              <a:t>(planned)</a:t>
            </a:r>
            <a:endParaRPr lang="de" sz="2200" dirty="0">
              <a:solidFill>
                <a:schemeClr val="lt2"/>
              </a:solidFill>
            </a:endParaRP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Collaboration </a:t>
            </a:r>
            <a:r>
              <a:rPr lang="de" sz="2200" dirty="0" smtClean="0">
                <a:solidFill>
                  <a:schemeClr val="lt2"/>
                </a:solidFill>
              </a:rPr>
              <a:t>Support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Stateless Model</a:t>
            </a:r>
            <a:endParaRPr lang="de" sz="2200" dirty="0">
              <a:solidFill>
                <a:schemeClr val="lt2"/>
              </a:solidFill>
            </a:endParaRPr>
          </a:p>
          <a:p>
            <a:endParaRPr lang="de" sz="2200" dirty="0">
              <a:solidFill>
                <a:schemeClr val="lt2"/>
              </a:solidFill>
            </a:endParaRPr>
          </a:p>
        </p:txBody>
      </p:sp>
      <p:sp>
        <p:nvSpPr>
          <p:cNvPr id="406" name="Shape 406"/>
          <p:cNvSpPr txBox="1">
            <a:spLocks noGrp="1"/>
          </p:cNvSpPr>
          <p:nvPr>
            <p:ph type="body" idx="2"/>
          </p:nvPr>
        </p:nvSpPr>
        <p:spPr>
          <a:xfrm>
            <a:off x="4173689" y="2027879"/>
            <a:ext cx="4713636" cy="2016087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public class AnimalSearchViewModel {</a:t>
            </a:r>
          </a:p>
          <a:p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private AnimalSearchFilter filter;</a:t>
            </a:r>
          </a:p>
          <a:p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de" sz="1200" b="1" dirty="0">
                <a:latin typeface="Courier New"/>
                <a:ea typeface="Courier New"/>
                <a:cs typeface="Courier New"/>
                <a:sym typeface="Courier New"/>
              </a:rPr>
              <a:t>  @ChangeListener(pattern = {".filter.**"})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public void reloadAnimals() {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this.animals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  = animalRepository.searchAnimals(filter</a:t>
            </a:r>
            <a:r>
              <a:rPr lang="de" sz="1200" dirty="0" smtClean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 smtClean="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407" name="Shape 40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529589" y="5035639"/>
            <a:ext cx="1576352" cy="1545128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Shape 408"/>
          <p:cNvSpPr/>
          <p:nvPr/>
        </p:nvSpPr>
        <p:spPr>
          <a:xfrm rot="5400000">
            <a:off x="5147429" y="4773005"/>
            <a:ext cx="890839" cy="566100"/>
          </a:xfrm>
          <a:prstGeom prst="leftUpArrow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09" name="Shape 409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Special Features</a:t>
            </a:r>
          </a:p>
        </p:txBody>
      </p:sp>
      <p:sp>
        <p:nvSpPr>
          <p:cNvPr id="410" name="Shape 410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404"/>
          <p:cNvSpPr/>
          <p:nvPr/>
        </p:nvSpPr>
        <p:spPr>
          <a:xfrm>
            <a:off x="4055944" y="1600200"/>
            <a:ext cx="4933510" cy="2819718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 dirty="0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4275786" y="2104575"/>
            <a:ext cx="4520484" cy="2093938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public class AnimalSearchViewModel {</a:t>
            </a:r>
          </a:p>
          <a:p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private List&lt;Animal&gt; animals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= new ArrayList&lt;Animal&gt;(10000);</a:t>
            </a:r>
          </a:p>
          <a:p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de" sz="1200" b="1" dirty="0">
                <a:latin typeface="Courier New"/>
                <a:ea typeface="Courier New"/>
                <a:cs typeface="Courier New"/>
                <a:sym typeface="Courier New"/>
              </a:rPr>
              <a:t>@AnkorBigList(chunkSize = 10)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public List&lt;Animal&gt; getAnimals() {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return animals;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de" sz="1200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9" name="Shape 419"/>
          <p:cNvSpPr/>
          <p:nvPr/>
        </p:nvSpPr>
        <p:spPr>
          <a:xfrm rot="5400000">
            <a:off x="5052070" y="4677646"/>
            <a:ext cx="1081557" cy="5661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20" name="Shape 420"/>
          <p:cNvSpPr txBox="1"/>
          <p:nvPr/>
        </p:nvSpPr>
        <p:spPr>
          <a:xfrm>
            <a:off x="4116348" y="4589260"/>
            <a:ext cx="1062014" cy="798587"/>
          </a:xfrm>
          <a:prstGeom prst="rect">
            <a:avLst/>
          </a:prstGeom>
          <a:solidFill>
            <a:srgbClr val="BBD7F8">
              <a:alpha val="48460"/>
            </a:srgb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 dirty="0"/>
              <a:t>send 10 rows at once -</a:t>
            </a:r>
            <a:r>
              <a:rPr lang="de" sz="1100" b="1" dirty="0"/>
              <a:t>on demand only!</a:t>
            </a:r>
          </a:p>
        </p:txBody>
      </p:sp>
      <p:sp>
        <p:nvSpPr>
          <p:cNvPr id="421" name="Shape 421"/>
          <p:cNvSpPr txBox="1">
            <a:spLocks noGrp="1"/>
          </p:cNvSpPr>
          <p:nvPr>
            <p:ph type="body" idx="2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Annotations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200" b="1" dirty="0"/>
              <a:t>Ankor Big Collections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200" b="1" dirty="0"/>
              <a:t>BigList</a:t>
            </a:r>
          </a:p>
          <a:p>
            <a:pPr marL="914400" lvl="1" indent="-3683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200" b="1" dirty="0"/>
              <a:t>BigMap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Flood Control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Pluggable Bean-Factory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Simple/Reflection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Spring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CDI (planned)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Collaboration </a:t>
            </a:r>
            <a:r>
              <a:rPr lang="de" sz="2200" dirty="0" smtClean="0">
                <a:solidFill>
                  <a:schemeClr val="lt2"/>
                </a:solidFill>
              </a:rPr>
              <a:t>Support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Stateless Model</a:t>
            </a:r>
            <a:endParaRPr lang="de" sz="2200" dirty="0">
              <a:solidFill>
                <a:schemeClr val="lt2"/>
              </a:solidFill>
            </a:endParaRPr>
          </a:p>
          <a:p>
            <a:endParaRPr lang="de" sz="2200" dirty="0">
              <a:solidFill>
                <a:schemeClr val="lt2"/>
              </a:solidFill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Special Features</a:t>
            </a:r>
          </a:p>
        </p:txBody>
      </p:sp>
      <p:sp>
        <p:nvSpPr>
          <p:cNvPr id="423" name="Shape 423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1" name="Shape 403"/>
          <p:cNvSpPr/>
          <p:nvPr/>
        </p:nvSpPr>
        <p:spPr>
          <a:xfrm>
            <a:off x="5905025" y="4742031"/>
            <a:ext cx="2982299" cy="1959654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1100">
                <a:solidFill>
                  <a:schemeClr val="lt1"/>
                </a:solidFill>
              </a:rPr>
              <a:t>Client</a:t>
            </a:r>
          </a:p>
        </p:txBody>
      </p:sp>
      <p:pic>
        <p:nvPicPr>
          <p:cNvPr id="12" name="Shape 40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529589" y="5035639"/>
            <a:ext cx="1576352" cy="1545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404"/>
          <p:cNvSpPr/>
          <p:nvPr/>
        </p:nvSpPr>
        <p:spPr>
          <a:xfrm>
            <a:off x="4055944" y="1600200"/>
            <a:ext cx="4933510" cy="2819718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 dirty="0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Annotations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Big Collections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BigList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BigMap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200" b="1" dirty="0"/>
              <a:t>Ankor Flood Control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Pluggable Bean-Factory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Simple/Reflection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Spring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CDI (planned)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Collaboration </a:t>
            </a:r>
            <a:r>
              <a:rPr lang="de" sz="2200" dirty="0" smtClean="0">
                <a:solidFill>
                  <a:schemeClr val="lt2"/>
                </a:solidFill>
              </a:rPr>
              <a:t>Support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Stateless Model</a:t>
            </a:r>
            <a:endParaRPr lang="de" sz="2200" dirty="0">
              <a:solidFill>
                <a:schemeClr val="lt2"/>
              </a:solidFill>
            </a:endParaRPr>
          </a:p>
          <a:p>
            <a:endParaRPr lang="de" sz="2200" dirty="0">
              <a:solidFill>
                <a:schemeClr val="lt2"/>
              </a:solidFill>
            </a:endParaRPr>
          </a:p>
        </p:txBody>
      </p:sp>
      <p:sp>
        <p:nvSpPr>
          <p:cNvPr id="432" name="Shape 432"/>
          <p:cNvSpPr txBox="1">
            <a:spLocks noGrp="1"/>
          </p:cNvSpPr>
          <p:nvPr>
            <p:ph type="body" idx="2"/>
          </p:nvPr>
        </p:nvSpPr>
        <p:spPr>
          <a:xfrm>
            <a:off x="4147898" y="2127395"/>
            <a:ext cx="4739426" cy="1877992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public class AnimalSearchViewModel {</a:t>
            </a:r>
          </a:p>
          <a:p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@ChangeListener(pattern = {".filter.**"})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de" sz="1200" b="1" dirty="0">
                <a:latin typeface="Courier New"/>
                <a:ea typeface="Courier New"/>
                <a:cs typeface="Courier New"/>
                <a:sym typeface="Courier New"/>
              </a:rPr>
              <a:t>  @AnkorFloodControl(delayMillis = 100L)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public void reloadAnimals() {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this.animals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de" sz="1200" dirty="0" smtClean="0">
                <a:latin typeface="Courier New"/>
                <a:ea typeface="Courier New"/>
                <a:cs typeface="Courier New"/>
                <a:sym typeface="Courier New"/>
              </a:rPr>
              <a:t>= animalRepository.searchAnimals(filter</a:t>
            </a: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lvl="0" rtl="0">
              <a:spcBef>
                <a:spcPts val="0"/>
              </a:spcBef>
              <a:buNone/>
            </a:pPr>
            <a:r>
              <a:rPr lang="de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de" sz="1200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de" sz="1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3" name="Shape 433"/>
          <p:cNvSpPr/>
          <p:nvPr/>
        </p:nvSpPr>
        <p:spPr>
          <a:xfrm rot="5400000">
            <a:off x="5052070" y="4677646"/>
            <a:ext cx="1081557" cy="566100"/>
          </a:xfrm>
          <a:prstGeom prst="leftUpArrow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34" name="Shape 434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Special Features</a:t>
            </a:r>
          </a:p>
        </p:txBody>
      </p:sp>
      <p:sp>
        <p:nvSpPr>
          <p:cNvPr id="435" name="Shape 435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1" name="Shape 403"/>
          <p:cNvSpPr/>
          <p:nvPr/>
        </p:nvSpPr>
        <p:spPr>
          <a:xfrm>
            <a:off x="5905025" y="4742031"/>
            <a:ext cx="2982299" cy="1959654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1100">
                <a:solidFill>
                  <a:schemeClr val="lt1"/>
                </a:solidFill>
              </a:rPr>
              <a:t>Client</a:t>
            </a:r>
          </a:p>
        </p:txBody>
      </p:sp>
      <p:pic>
        <p:nvPicPr>
          <p:cNvPr id="12" name="Shape 40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529589" y="5035639"/>
            <a:ext cx="1576352" cy="1545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3600" dirty="0"/>
              <a:t>„M V V M</a:t>
            </a:r>
            <a:r>
              <a:rPr lang="de" sz="3600" dirty="0"/>
              <a:t>”  ?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endParaRPr lang="de" dirty="0" smtClean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„</a:t>
            </a:r>
            <a:r>
              <a:rPr lang="de" dirty="0"/>
              <a:t>Model View ViewModel“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2005 </a:t>
            </a:r>
            <a:r>
              <a:rPr lang="de" dirty="0" smtClean="0"/>
              <a:t>by John </a:t>
            </a:r>
            <a:r>
              <a:rPr lang="de" dirty="0"/>
              <a:t>Gossman (Microsoft)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≅ „</a:t>
            </a:r>
            <a:r>
              <a:rPr lang="de" dirty="0"/>
              <a:t>Presentation Model“ </a:t>
            </a:r>
            <a:r>
              <a:rPr lang="de" dirty="0" smtClean="0"/>
              <a:t>by </a:t>
            </a:r>
            <a:r>
              <a:rPr lang="de" dirty="0"/>
              <a:t>Martin Fowler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Separation </a:t>
            </a:r>
            <a:r>
              <a:rPr lang="de" dirty="0"/>
              <a:t>of </a:t>
            </a:r>
            <a:r>
              <a:rPr lang="de" dirty="0" smtClean="0"/>
              <a:t>Concerns</a:t>
            </a:r>
            <a:endParaRPr lang="de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Graphical UI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UI </a:t>
            </a:r>
            <a:r>
              <a:rPr lang="de" dirty="0" smtClean="0"/>
              <a:t>logic</a:t>
            </a:r>
            <a:endParaRPr lang="de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/>
          <p:nvPr/>
        </p:nvSpPr>
        <p:spPr>
          <a:xfrm>
            <a:off x="3411794" y="5274500"/>
            <a:ext cx="5532456" cy="14093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442" name="Shape 442"/>
          <p:cNvSpPr/>
          <p:nvPr/>
        </p:nvSpPr>
        <p:spPr>
          <a:xfrm>
            <a:off x="3696900" y="5692877"/>
            <a:ext cx="5028900" cy="75069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de">
                <a:solidFill>
                  <a:schemeClr val="lt1"/>
                </a:solidFill>
              </a:rPr>
              <a:t>Shared ViewModel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Annotations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Big Collections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BigList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BigMap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Flood Control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Pluggable Bean-Factory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Simple/Reflection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Spring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CDI (planned)</a:t>
            </a:r>
          </a:p>
          <a:p>
            <a:pPr marL="457200" lvl="0" indent="-3683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200" b="1" dirty="0" smtClean="0"/>
              <a:t>Collaboration </a:t>
            </a:r>
            <a:r>
              <a:rPr lang="de" sz="2200" b="1" dirty="0" smtClean="0"/>
              <a:t>Support</a:t>
            </a:r>
          </a:p>
          <a:p>
            <a:pPr marL="457200" lvl="0" indent="-3683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Stateless Model</a:t>
            </a:r>
            <a:endParaRPr lang="de" sz="2200" dirty="0">
              <a:solidFill>
                <a:schemeClr val="lt2"/>
              </a:solidFill>
            </a:endParaRPr>
          </a:p>
          <a:p>
            <a:endParaRPr lang="de" sz="2200" b="1" dirty="0"/>
          </a:p>
        </p:txBody>
      </p:sp>
      <p:pic>
        <p:nvPicPr>
          <p:cNvPr id="443" name="Shape 4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201900" y="2169444"/>
            <a:ext cx="2845000" cy="2519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Shape 44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3580800" y="1299824"/>
            <a:ext cx="3146175" cy="2786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5151644" y="1963906"/>
            <a:ext cx="2899699" cy="2930174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Shape 446"/>
          <p:cNvSpPr/>
          <p:nvPr/>
        </p:nvSpPr>
        <p:spPr>
          <a:xfrm rot="10800000">
            <a:off x="8081099" y="4828073"/>
            <a:ext cx="324000" cy="864803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47" name="Shape 447"/>
          <p:cNvSpPr/>
          <p:nvPr/>
        </p:nvSpPr>
        <p:spPr>
          <a:xfrm rot="10800000">
            <a:off x="5885924" y="4902473"/>
            <a:ext cx="324000" cy="790403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48" name="Shape 448"/>
          <p:cNvSpPr/>
          <p:nvPr/>
        </p:nvSpPr>
        <p:spPr>
          <a:xfrm rot="10800000">
            <a:off x="4797899" y="4086549"/>
            <a:ext cx="324000" cy="1606327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49" name="Shape 449"/>
          <p:cNvSpPr/>
          <p:nvPr/>
        </p:nvSpPr>
        <p:spPr>
          <a:xfrm rot="10800000">
            <a:off x="4127699" y="4677173"/>
            <a:ext cx="324000" cy="1015703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pic>
        <p:nvPicPr>
          <p:cNvPr id="450" name="Shape 450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6477000" y="1510912"/>
            <a:ext cx="2667000" cy="2857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51" name="Shape 451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x="7704092" y="1864058"/>
            <a:ext cx="1402013" cy="2964074"/>
          </a:xfrm>
          <a:prstGeom prst="rect">
            <a:avLst/>
          </a:prstGeom>
          <a:noFill/>
          <a:ln>
            <a:noFill/>
          </a:ln>
        </p:spPr>
      </p:pic>
      <p:sp>
        <p:nvSpPr>
          <p:cNvPr id="452" name="Shape 452"/>
          <p:cNvSpPr/>
          <p:nvPr/>
        </p:nvSpPr>
        <p:spPr>
          <a:xfrm rot="10800000">
            <a:off x="7054799" y="4368473"/>
            <a:ext cx="324000" cy="1324403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53" name="Shape 453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Special Features</a:t>
            </a:r>
          </a:p>
        </p:txBody>
      </p:sp>
      <p:sp>
        <p:nvSpPr>
          <p:cNvPr id="454" name="Shape 454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/>
          <p:nvPr/>
        </p:nvSpPr>
        <p:spPr>
          <a:xfrm>
            <a:off x="3816266" y="4198862"/>
            <a:ext cx="5186066" cy="255956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" sz="1100">
                <a:solidFill>
                  <a:schemeClr val="lt1"/>
                </a:solidFill>
              </a:rPr>
              <a:t>Server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Annotations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Big Collections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BigList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BigMap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Ankor Flood Control</a:t>
            </a:r>
          </a:p>
          <a:p>
            <a:pPr marL="457200" lvl="0" indent="-368300" rt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>
                <a:solidFill>
                  <a:schemeClr val="lt2"/>
                </a:solidFill>
              </a:rPr>
              <a:t>Pluggable Bean-Factory</a:t>
            </a:r>
          </a:p>
          <a:p>
            <a:pPr marL="914400" lvl="1" indent="-368300" rtl="0">
              <a:buClr>
                <a:schemeClr val="lt2"/>
              </a:buClr>
              <a:buSzPct val="100000"/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Simple/Reflection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Spring</a:t>
            </a:r>
          </a:p>
          <a:p>
            <a:pPr marL="914400" lvl="1" indent="-368300">
              <a:buClr>
                <a:schemeClr val="lt2"/>
              </a:buClr>
              <a:buFont typeface="Courier New"/>
              <a:buChar char="o"/>
            </a:pPr>
            <a:r>
              <a:rPr lang="de" sz="2200" dirty="0">
                <a:solidFill>
                  <a:schemeClr val="lt2"/>
                </a:solidFill>
              </a:rPr>
              <a:t>CDI (planned)</a:t>
            </a:r>
          </a:p>
          <a:p>
            <a:pPr marL="457200" lvl="0" indent="-36830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de" sz="2200" dirty="0" smtClean="0">
                <a:solidFill>
                  <a:schemeClr val="lt2"/>
                </a:solidFill>
              </a:rPr>
              <a:t>Collaboration </a:t>
            </a:r>
            <a:r>
              <a:rPr lang="de" sz="2200" dirty="0" smtClean="0">
                <a:solidFill>
                  <a:schemeClr val="lt2"/>
                </a:solidFill>
              </a:rPr>
              <a:t>Support</a:t>
            </a:r>
            <a:endParaRPr lang="de" sz="2200" dirty="0">
              <a:solidFill>
                <a:schemeClr val="lt2"/>
              </a:solidFill>
            </a:endParaRPr>
          </a:p>
          <a:p>
            <a:pPr marL="457200" indent="-368300">
              <a:buSzPct val="166666"/>
              <a:buFont typeface="Arial"/>
              <a:buChar char="•"/>
            </a:pPr>
            <a:r>
              <a:rPr lang="de" sz="2200" b="1" dirty="0" smtClean="0"/>
              <a:t>Stateless </a:t>
            </a:r>
            <a:r>
              <a:rPr lang="de" sz="2200" b="1" dirty="0"/>
              <a:t>Model</a:t>
            </a:r>
          </a:p>
          <a:p>
            <a:endParaRPr lang="de" sz="2200" b="1" dirty="0"/>
          </a:p>
        </p:txBody>
      </p:sp>
      <p:sp>
        <p:nvSpPr>
          <p:cNvPr id="448" name="Shape 448"/>
          <p:cNvSpPr/>
          <p:nvPr/>
        </p:nvSpPr>
        <p:spPr>
          <a:xfrm rot="10800000">
            <a:off x="6241016" y="3249297"/>
            <a:ext cx="324000" cy="958495"/>
          </a:xfrm>
          <a:prstGeom prst="upDownArrow">
            <a:avLst>
              <a:gd name="adj1" fmla="val 43734"/>
              <a:gd name="adj2" fmla="val 65169"/>
            </a:avLst>
          </a:prstGeom>
          <a:solidFill>
            <a:schemeClr val="accent4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453" name="Shape 453"/>
          <p:cNvSpPr txBox="1"/>
          <p:nvPr/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3000" b="1">
                <a:solidFill>
                  <a:srgbClr val="FFFFFF"/>
                </a:solidFill>
              </a:rPr>
              <a:t>Ankor - Special Features</a:t>
            </a:r>
          </a:p>
        </p:txBody>
      </p:sp>
      <p:sp>
        <p:nvSpPr>
          <p:cNvPr id="454" name="Shape 454"/>
          <p:cNvSpPr/>
          <p:nvPr/>
        </p:nvSpPr>
        <p:spPr>
          <a:xfrm>
            <a:off x="1549250" y="802053"/>
            <a:ext cx="347268" cy="344185"/>
          </a:xfrm>
          <a:custGeom>
            <a:avLst/>
            <a:gdLst/>
            <a:ahLst/>
            <a:cxnLst/>
            <a:rect l="0" t="0" r="0" b="0"/>
            <a:pathLst>
              <a:path w="211427" h="209550" extrusionOk="0">
                <a:moveTo>
                  <a:pt x="105714" y="22626"/>
                </a:moveTo>
                <a:lnTo>
                  <a:pt x="106465" y="22720"/>
                </a:lnTo>
                <a:lnTo>
                  <a:pt x="107216" y="22814"/>
                </a:lnTo>
                <a:lnTo>
                  <a:pt x="107873" y="23002"/>
                </a:lnTo>
                <a:lnTo>
                  <a:pt x="108624" y="23189"/>
                </a:lnTo>
                <a:lnTo>
                  <a:pt x="109281" y="23565"/>
                </a:lnTo>
                <a:lnTo>
                  <a:pt x="109844" y="23941"/>
                </a:lnTo>
                <a:lnTo>
                  <a:pt x="110502" y="24410"/>
                </a:lnTo>
                <a:lnTo>
                  <a:pt x="111065" y="24879"/>
                </a:lnTo>
                <a:lnTo>
                  <a:pt x="111534" y="25443"/>
                </a:lnTo>
                <a:lnTo>
                  <a:pt x="112004" y="26100"/>
                </a:lnTo>
                <a:lnTo>
                  <a:pt x="112379" y="26663"/>
                </a:lnTo>
                <a:lnTo>
                  <a:pt x="112755" y="27320"/>
                </a:lnTo>
                <a:lnTo>
                  <a:pt x="112943" y="28071"/>
                </a:lnTo>
                <a:lnTo>
                  <a:pt x="113130" y="28729"/>
                </a:lnTo>
                <a:lnTo>
                  <a:pt x="113224" y="29480"/>
                </a:lnTo>
                <a:lnTo>
                  <a:pt x="113318" y="30231"/>
                </a:lnTo>
                <a:lnTo>
                  <a:pt x="113224" y="30982"/>
                </a:lnTo>
                <a:lnTo>
                  <a:pt x="113130" y="31733"/>
                </a:lnTo>
                <a:lnTo>
                  <a:pt x="112943" y="32390"/>
                </a:lnTo>
                <a:lnTo>
                  <a:pt x="112755" y="33047"/>
                </a:lnTo>
                <a:lnTo>
                  <a:pt x="112379" y="33705"/>
                </a:lnTo>
                <a:lnTo>
                  <a:pt x="112004" y="34362"/>
                </a:lnTo>
                <a:lnTo>
                  <a:pt x="111534" y="34925"/>
                </a:lnTo>
                <a:lnTo>
                  <a:pt x="111065" y="35488"/>
                </a:lnTo>
                <a:lnTo>
                  <a:pt x="110502" y="36052"/>
                </a:lnTo>
                <a:lnTo>
                  <a:pt x="109844" y="36521"/>
                </a:lnTo>
                <a:lnTo>
                  <a:pt x="109281" y="36897"/>
                </a:lnTo>
                <a:lnTo>
                  <a:pt x="108624" y="37178"/>
                </a:lnTo>
                <a:lnTo>
                  <a:pt x="107873" y="37460"/>
                </a:lnTo>
                <a:lnTo>
                  <a:pt x="107216" y="37648"/>
                </a:lnTo>
                <a:lnTo>
                  <a:pt x="106465" y="37742"/>
                </a:lnTo>
                <a:lnTo>
                  <a:pt x="104962" y="37742"/>
                </a:lnTo>
                <a:lnTo>
                  <a:pt x="104211" y="37648"/>
                </a:lnTo>
                <a:lnTo>
                  <a:pt x="103554" y="37460"/>
                </a:lnTo>
                <a:lnTo>
                  <a:pt x="102897" y="37178"/>
                </a:lnTo>
                <a:lnTo>
                  <a:pt x="102240" y="36897"/>
                </a:lnTo>
                <a:lnTo>
                  <a:pt x="101583" y="36521"/>
                </a:lnTo>
                <a:lnTo>
                  <a:pt x="101019" y="36052"/>
                </a:lnTo>
                <a:lnTo>
                  <a:pt x="100456" y="35488"/>
                </a:lnTo>
                <a:lnTo>
                  <a:pt x="99893" y="34925"/>
                </a:lnTo>
                <a:lnTo>
                  <a:pt x="99423" y="34362"/>
                </a:lnTo>
                <a:lnTo>
                  <a:pt x="99048" y="33705"/>
                </a:lnTo>
                <a:lnTo>
                  <a:pt x="98766" y="33047"/>
                </a:lnTo>
                <a:lnTo>
                  <a:pt x="98484" y="32390"/>
                </a:lnTo>
                <a:lnTo>
                  <a:pt x="98297" y="31733"/>
                </a:lnTo>
                <a:lnTo>
                  <a:pt x="98203" y="30982"/>
                </a:lnTo>
                <a:lnTo>
                  <a:pt x="98203" y="30231"/>
                </a:lnTo>
                <a:lnTo>
                  <a:pt x="98203" y="29480"/>
                </a:lnTo>
                <a:lnTo>
                  <a:pt x="98297" y="28729"/>
                </a:lnTo>
                <a:lnTo>
                  <a:pt x="98484" y="28071"/>
                </a:lnTo>
                <a:lnTo>
                  <a:pt x="98766" y="27320"/>
                </a:lnTo>
                <a:lnTo>
                  <a:pt x="99048" y="26663"/>
                </a:lnTo>
                <a:lnTo>
                  <a:pt x="99423" y="26100"/>
                </a:lnTo>
                <a:lnTo>
                  <a:pt x="99893" y="25443"/>
                </a:lnTo>
                <a:lnTo>
                  <a:pt x="100456" y="24879"/>
                </a:lnTo>
                <a:lnTo>
                  <a:pt x="101019" y="24410"/>
                </a:lnTo>
                <a:lnTo>
                  <a:pt x="101583" y="23941"/>
                </a:lnTo>
                <a:lnTo>
                  <a:pt x="102240" y="23565"/>
                </a:lnTo>
                <a:lnTo>
                  <a:pt x="102897" y="23189"/>
                </a:lnTo>
                <a:lnTo>
                  <a:pt x="103554" y="23002"/>
                </a:lnTo>
                <a:lnTo>
                  <a:pt x="104211" y="22814"/>
                </a:lnTo>
                <a:lnTo>
                  <a:pt x="104962" y="22720"/>
                </a:lnTo>
                <a:lnTo>
                  <a:pt x="105714" y="22626"/>
                </a:lnTo>
                <a:close/>
                <a:moveTo>
                  <a:pt x="105714" y="0"/>
                </a:moveTo>
                <a:lnTo>
                  <a:pt x="104211" y="94"/>
                </a:lnTo>
                <a:lnTo>
                  <a:pt x="102615" y="188"/>
                </a:lnTo>
                <a:lnTo>
                  <a:pt x="101207" y="282"/>
                </a:lnTo>
                <a:lnTo>
                  <a:pt x="99705" y="563"/>
                </a:lnTo>
                <a:lnTo>
                  <a:pt x="98297" y="845"/>
                </a:lnTo>
                <a:lnTo>
                  <a:pt x="96888" y="1220"/>
                </a:lnTo>
                <a:lnTo>
                  <a:pt x="95480" y="1690"/>
                </a:lnTo>
                <a:lnTo>
                  <a:pt x="94166" y="2253"/>
                </a:lnTo>
                <a:lnTo>
                  <a:pt x="92851" y="2817"/>
                </a:lnTo>
                <a:lnTo>
                  <a:pt x="91537" y="3474"/>
                </a:lnTo>
                <a:lnTo>
                  <a:pt x="90223" y="4225"/>
                </a:lnTo>
                <a:lnTo>
                  <a:pt x="89002" y="4976"/>
                </a:lnTo>
                <a:lnTo>
                  <a:pt x="87782" y="5821"/>
                </a:lnTo>
                <a:lnTo>
                  <a:pt x="86655" y="6760"/>
                </a:lnTo>
                <a:lnTo>
                  <a:pt x="85528" y="7792"/>
                </a:lnTo>
                <a:lnTo>
                  <a:pt x="84402" y="8825"/>
                </a:lnTo>
                <a:lnTo>
                  <a:pt x="83275" y="9952"/>
                </a:lnTo>
                <a:lnTo>
                  <a:pt x="82336" y="11172"/>
                </a:lnTo>
                <a:lnTo>
                  <a:pt x="81398" y="12299"/>
                </a:lnTo>
                <a:lnTo>
                  <a:pt x="80459" y="13519"/>
                </a:lnTo>
                <a:lnTo>
                  <a:pt x="79708" y="14740"/>
                </a:lnTo>
                <a:lnTo>
                  <a:pt x="78957" y="16054"/>
                </a:lnTo>
                <a:lnTo>
                  <a:pt x="78299" y="17275"/>
                </a:lnTo>
                <a:lnTo>
                  <a:pt x="77736" y="18589"/>
                </a:lnTo>
                <a:lnTo>
                  <a:pt x="77267" y="19997"/>
                </a:lnTo>
                <a:lnTo>
                  <a:pt x="76797" y="21312"/>
                </a:lnTo>
                <a:lnTo>
                  <a:pt x="76422" y="22720"/>
                </a:lnTo>
                <a:lnTo>
                  <a:pt x="76046" y="24222"/>
                </a:lnTo>
                <a:lnTo>
                  <a:pt x="75858" y="25630"/>
                </a:lnTo>
                <a:lnTo>
                  <a:pt x="75671" y="27133"/>
                </a:lnTo>
                <a:lnTo>
                  <a:pt x="75577" y="28635"/>
                </a:lnTo>
                <a:lnTo>
                  <a:pt x="75483" y="30231"/>
                </a:lnTo>
                <a:lnTo>
                  <a:pt x="75577" y="32296"/>
                </a:lnTo>
                <a:lnTo>
                  <a:pt x="75764" y="34268"/>
                </a:lnTo>
                <a:lnTo>
                  <a:pt x="76140" y="36239"/>
                </a:lnTo>
                <a:lnTo>
                  <a:pt x="76516" y="38117"/>
                </a:lnTo>
                <a:lnTo>
                  <a:pt x="77173" y="39995"/>
                </a:lnTo>
                <a:lnTo>
                  <a:pt x="77830" y="41872"/>
                </a:lnTo>
                <a:lnTo>
                  <a:pt x="78675" y="43656"/>
                </a:lnTo>
                <a:lnTo>
                  <a:pt x="79614" y="45346"/>
                </a:lnTo>
                <a:lnTo>
                  <a:pt x="80740" y="47036"/>
                </a:lnTo>
                <a:lnTo>
                  <a:pt x="81867" y="48632"/>
                </a:lnTo>
                <a:lnTo>
                  <a:pt x="83087" y="50134"/>
                </a:lnTo>
                <a:lnTo>
                  <a:pt x="84496" y="51543"/>
                </a:lnTo>
                <a:lnTo>
                  <a:pt x="85904" y="52857"/>
                </a:lnTo>
                <a:lnTo>
                  <a:pt x="87406" y="54077"/>
                </a:lnTo>
                <a:lnTo>
                  <a:pt x="89002" y="55204"/>
                </a:lnTo>
                <a:lnTo>
                  <a:pt x="90598" y="56331"/>
                </a:lnTo>
                <a:lnTo>
                  <a:pt x="90598" y="75483"/>
                </a:lnTo>
                <a:lnTo>
                  <a:pt x="67972" y="75483"/>
                </a:lnTo>
                <a:lnTo>
                  <a:pt x="67221" y="75577"/>
                </a:lnTo>
                <a:lnTo>
                  <a:pt x="66470" y="75671"/>
                </a:lnTo>
                <a:lnTo>
                  <a:pt x="65813" y="75859"/>
                </a:lnTo>
                <a:lnTo>
                  <a:pt x="65156" y="76046"/>
                </a:lnTo>
                <a:lnTo>
                  <a:pt x="64498" y="76422"/>
                </a:lnTo>
                <a:lnTo>
                  <a:pt x="63841" y="76797"/>
                </a:lnTo>
                <a:lnTo>
                  <a:pt x="63278" y="77267"/>
                </a:lnTo>
                <a:lnTo>
                  <a:pt x="62621" y="77736"/>
                </a:lnTo>
                <a:lnTo>
                  <a:pt x="62151" y="78300"/>
                </a:lnTo>
                <a:lnTo>
                  <a:pt x="61682" y="78957"/>
                </a:lnTo>
                <a:lnTo>
                  <a:pt x="61306" y="79520"/>
                </a:lnTo>
                <a:lnTo>
                  <a:pt x="61025" y="80177"/>
                </a:lnTo>
                <a:lnTo>
                  <a:pt x="60743" y="80834"/>
                </a:lnTo>
                <a:lnTo>
                  <a:pt x="60555" y="81586"/>
                </a:lnTo>
                <a:lnTo>
                  <a:pt x="60461" y="82337"/>
                </a:lnTo>
                <a:lnTo>
                  <a:pt x="60461" y="83088"/>
                </a:lnTo>
                <a:lnTo>
                  <a:pt x="60461" y="98203"/>
                </a:lnTo>
                <a:lnTo>
                  <a:pt x="60461" y="98954"/>
                </a:lnTo>
                <a:lnTo>
                  <a:pt x="60555" y="99611"/>
                </a:lnTo>
                <a:lnTo>
                  <a:pt x="60743" y="100362"/>
                </a:lnTo>
                <a:lnTo>
                  <a:pt x="61025" y="101020"/>
                </a:lnTo>
                <a:lnTo>
                  <a:pt x="61306" y="101677"/>
                </a:lnTo>
                <a:lnTo>
                  <a:pt x="61682" y="102334"/>
                </a:lnTo>
                <a:lnTo>
                  <a:pt x="62151" y="102897"/>
                </a:lnTo>
                <a:lnTo>
                  <a:pt x="62621" y="103461"/>
                </a:lnTo>
                <a:lnTo>
                  <a:pt x="63278" y="104024"/>
                </a:lnTo>
                <a:lnTo>
                  <a:pt x="63841" y="104493"/>
                </a:lnTo>
                <a:lnTo>
                  <a:pt x="64498" y="104869"/>
                </a:lnTo>
                <a:lnTo>
                  <a:pt x="65156" y="105151"/>
                </a:lnTo>
                <a:lnTo>
                  <a:pt x="65813" y="105432"/>
                </a:lnTo>
                <a:lnTo>
                  <a:pt x="66470" y="105526"/>
                </a:lnTo>
                <a:lnTo>
                  <a:pt x="67221" y="105714"/>
                </a:lnTo>
                <a:lnTo>
                  <a:pt x="90598" y="105714"/>
                </a:lnTo>
                <a:lnTo>
                  <a:pt x="90598" y="182042"/>
                </a:lnTo>
                <a:lnTo>
                  <a:pt x="86279" y="181385"/>
                </a:lnTo>
                <a:lnTo>
                  <a:pt x="82055" y="180540"/>
                </a:lnTo>
                <a:lnTo>
                  <a:pt x="77924" y="179601"/>
                </a:lnTo>
                <a:lnTo>
                  <a:pt x="73793" y="178380"/>
                </a:lnTo>
                <a:lnTo>
                  <a:pt x="69850" y="177160"/>
                </a:lnTo>
                <a:lnTo>
                  <a:pt x="66001" y="175658"/>
                </a:lnTo>
                <a:lnTo>
                  <a:pt x="62245" y="174062"/>
                </a:lnTo>
                <a:lnTo>
                  <a:pt x="58584" y="172278"/>
                </a:lnTo>
                <a:lnTo>
                  <a:pt x="55110" y="170400"/>
                </a:lnTo>
                <a:lnTo>
                  <a:pt x="51824" y="168429"/>
                </a:lnTo>
                <a:lnTo>
                  <a:pt x="48726" y="166269"/>
                </a:lnTo>
                <a:lnTo>
                  <a:pt x="45815" y="164110"/>
                </a:lnTo>
                <a:lnTo>
                  <a:pt x="43093" y="161763"/>
                </a:lnTo>
                <a:lnTo>
                  <a:pt x="40558" y="159322"/>
                </a:lnTo>
                <a:lnTo>
                  <a:pt x="38305" y="156787"/>
                </a:lnTo>
                <a:lnTo>
                  <a:pt x="37272" y="155566"/>
                </a:lnTo>
                <a:lnTo>
                  <a:pt x="36239" y="154158"/>
                </a:lnTo>
                <a:lnTo>
                  <a:pt x="48069" y="142423"/>
                </a:lnTo>
                <a:lnTo>
                  <a:pt x="48444" y="141953"/>
                </a:lnTo>
                <a:lnTo>
                  <a:pt x="48726" y="141390"/>
                </a:lnTo>
                <a:lnTo>
                  <a:pt x="49008" y="140921"/>
                </a:lnTo>
                <a:lnTo>
                  <a:pt x="49101" y="140451"/>
                </a:lnTo>
                <a:lnTo>
                  <a:pt x="49195" y="139888"/>
                </a:lnTo>
                <a:lnTo>
                  <a:pt x="49195" y="139324"/>
                </a:lnTo>
                <a:lnTo>
                  <a:pt x="49101" y="138855"/>
                </a:lnTo>
                <a:lnTo>
                  <a:pt x="48914" y="138292"/>
                </a:lnTo>
                <a:lnTo>
                  <a:pt x="48632" y="137728"/>
                </a:lnTo>
                <a:lnTo>
                  <a:pt x="48256" y="137259"/>
                </a:lnTo>
                <a:lnTo>
                  <a:pt x="47881" y="136790"/>
                </a:lnTo>
                <a:lnTo>
                  <a:pt x="47505" y="136508"/>
                </a:lnTo>
                <a:lnTo>
                  <a:pt x="47036" y="136226"/>
                </a:lnTo>
                <a:lnTo>
                  <a:pt x="46567" y="136039"/>
                </a:lnTo>
                <a:lnTo>
                  <a:pt x="45909" y="135945"/>
                </a:lnTo>
                <a:lnTo>
                  <a:pt x="3004" y="135945"/>
                </a:lnTo>
                <a:lnTo>
                  <a:pt x="2253" y="136132"/>
                </a:lnTo>
                <a:lnTo>
                  <a:pt x="1690" y="136508"/>
                </a:lnTo>
                <a:lnTo>
                  <a:pt x="1127" y="136977"/>
                </a:lnTo>
                <a:lnTo>
                  <a:pt x="657" y="137541"/>
                </a:lnTo>
                <a:lnTo>
                  <a:pt x="282" y="138198"/>
                </a:lnTo>
                <a:lnTo>
                  <a:pt x="94" y="138855"/>
                </a:lnTo>
                <a:lnTo>
                  <a:pt x="0" y="139700"/>
                </a:lnTo>
                <a:lnTo>
                  <a:pt x="0" y="181197"/>
                </a:lnTo>
                <a:lnTo>
                  <a:pt x="94" y="181854"/>
                </a:lnTo>
                <a:lnTo>
                  <a:pt x="188" y="182417"/>
                </a:lnTo>
                <a:lnTo>
                  <a:pt x="376" y="182887"/>
                </a:lnTo>
                <a:lnTo>
                  <a:pt x="657" y="183356"/>
                </a:lnTo>
                <a:lnTo>
                  <a:pt x="939" y="183826"/>
                </a:lnTo>
                <a:lnTo>
                  <a:pt x="1314" y="184201"/>
                </a:lnTo>
                <a:lnTo>
                  <a:pt x="1878" y="184483"/>
                </a:lnTo>
                <a:lnTo>
                  <a:pt x="2347" y="184765"/>
                </a:lnTo>
                <a:lnTo>
                  <a:pt x="3192" y="184952"/>
                </a:lnTo>
                <a:lnTo>
                  <a:pt x="4600" y="184952"/>
                </a:lnTo>
                <a:lnTo>
                  <a:pt x="5351" y="184765"/>
                </a:lnTo>
                <a:lnTo>
                  <a:pt x="5915" y="184389"/>
                </a:lnTo>
                <a:lnTo>
                  <a:pt x="6478" y="183920"/>
                </a:lnTo>
                <a:lnTo>
                  <a:pt x="17462" y="172935"/>
                </a:lnTo>
                <a:lnTo>
                  <a:pt x="19246" y="175001"/>
                </a:lnTo>
                <a:lnTo>
                  <a:pt x="21124" y="177066"/>
                </a:lnTo>
                <a:lnTo>
                  <a:pt x="23095" y="179038"/>
                </a:lnTo>
                <a:lnTo>
                  <a:pt x="25067" y="180915"/>
                </a:lnTo>
                <a:lnTo>
                  <a:pt x="27226" y="182793"/>
                </a:lnTo>
                <a:lnTo>
                  <a:pt x="29386" y="184577"/>
                </a:lnTo>
                <a:lnTo>
                  <a:pt x="31545" y="186361"/>
                </a:lnTo>
                <a:lnTo>
                  <a:pt x="33892" y="188050"/>
                </a:lnTo>
                <a:lnTo>
                  <a:pt x="36239" y="189740"/>
                </a:lnTo>
                <a:lnTo>
                  <a:pt x="38774" y="191336"/>
                </a:lnTo>
                <a:lnTo>
                  <a:pt x="41309" y="192839"/>
                </a:lnTo>
                <a:lnTo>
                  <a:pt x="43844" y="194341"/>
                </a:lnTo>
                <a:lnTo>
                  <a:pt x="46567" y="195749"/>
                </a:lnTo>
                <a:lnTo>
                  <a:pt x="49289" y="197063"/>
                </a:lnTo>
                <a:lnTo>
                  <a:pt x="52200" y="198378"/>
                </a:lnTo>
                <a:lnTo>
                  <a:pt x="55016" y="199692"/>
                </a:lnTo>
                <a:lnTo>
                  <a:pt x="58020" y="200819"/>
                </a:lnTo>
                <a:lnTo>
                  <a:pt x="61025" y="201945"/>
                </a:lnTo>
                <a:lnTo>
                  <a:pt x="64029" y="202978"/>
                </a:lnTo>
                <a:lnTo>
                  <a:pt x="67033" y="204011"/>
                </a:lnTo>
                <a:lnTo>
                  <a:pt x="70131" y="204856"/>
                </a:lnTo>
                <a:lnTo>
                  <a:pt x="73230" y="205701"/>
                </a:lnTo>
                <a:lnTo>
                  <a:pt x="76328" y="206452"/>
                </a:lnTo>
                <a:lnTo>
                  <a:pt x="79520" y="207015"/>
                </a:lnTo>
                <a:lnTo>
                  <a:pt x="82712" y="207672"/>
                </a:lnTo>
                <a:lnTo>
                  <a:pt x="85904" y="208142"/>
                </a:lnTo>
                <a:lnTo>
                  <a:pt x="89096" y="208517"/>
                </a:lnTo>
                <a:lnTo>
                  <a:pt x="92382" y="208893"/>
                </a:lnTo>
                <a:lnTo>
                  <a:pt x="95668" y="209174"/>
                </a:lnTo>
                <a:lnTo>
                  <a:pt x="98954" y="209362"/>
                </a:lnTo>
                <a:lnTo>
                  <a:pt x="102334" y="209456"/>
                </a:lnTo>
                <a:lnTo>
                  <a:pt x="105714" y="209550"/>
                </a:lnTo>
                <a:lnTo>
                  <a:pt x="109093" y="209456"/>
                </a:lnTo>
                <a:lnTo>
                  <a:pt x="112473" y="209362"/>
                </a:lnTo>
                <a:lnTo>
                  <a:pt x="115759" y="209174"/>
                </a:lnTo>
                <a:lnTo>
                  <a:pt x="119045" y="208893"/>
                </a:lnTo>
                <a:lnTo>
                  <a:pt x="122331" y="208517"/>
                </a:lnTo>
                <a:lnTo>
                  <a:pt x="125523" y="208142"/>
                </a:lnTo>
                <a:lnTo>
                  <a:pt x="128809" y="207672"/>
                </a:lnTo>
                <a:lnTo>
                  <a:pt x="132001" y="207015"/>
                </a:lnTo>
                <a:lnTo>
                  <a:pt x="135099" y="206452"/>
                </a:lnTo>
                <a:lnTo>
                  <a:pt x="138197" y="205701"/>
                </a:lnTo>
                <a:lnTo>
                  <a:pt x="141296" y="204856"/>
                </a:lnTo>
                <a:lnTo>
                  <a:pt x="144394" y="204011"/>
                </a:lnTo>
                <a:lnTo>
                  <a:pt x="147398" y="202978"/>
                </a:lnTo>
                <a:lnTo>
                  <a:pt x="150496" y="201945"/>
                </a:lnTo>
                <a:lnTo>
                  <a:pt x="153407" y="200819"/>
                </a:lnTo>
                <a:lnTo>
                  <a:pt x="156411" y="199692"/>
                </a:lnTo>
                <a:lnTo>
                  <a:pt x="159321" y="198378"/>
                </a:lnTo>
                <a:lnTo>
                  <a:pt x="162138" y="197063"/>
                </a:lnTo>
                <a:lnTo>
                  <a:pt x="164860" y="195749"/>
                </a:lnTo>
                <a:lnTo>
                  <a:pt x="167583" y="194341"/>
                </a:lnTo>
                <a:lnTo>
                  <a:pt x="170212" y="192839"/>
                </a:lnTo>
                <a:lnTo>
                  <a:pt x="172747" y="191336"/>
                </a:lnTo>
                <a:lnTo>
                  <a:pt x="175188" y="189740"/>
                </a:lnTo>
                <a:lnTo>
                  <a:pt x="177535" y="188050"/>
                </a:lnTo>
                <a:lnTo>
                  <a:pt x="179882" y="186361"/>
                </a:lnTo>
                <a:lnTo>
                  <a:pt x="182135" y="184577"/>
                </a:lnTo>
                <a:lnTo>
                  <a:pt x="184295" y="182793"/>
                </a:lnTo>
                <a:lnTo>
                  <a:pt x="186360" y="180915"/>
                </a:lnTo>
                <a:lnTo>
                  <a:pt x="188332" y="179038"/>
                </a:lnTo>
                <a:lnTo>
                  <a:pt x="190303" y="177066"/>
                </a:lnTo>
                <a:lnTo>
                  <a:pt x="192181" y="175001"/>
                </a:lnTo>
                <a:lnTo>
                  <a:pt x="193965" y="172935"/>
                </a:lnTo>
                <a:lnTo>
                  <a:pt x="204949" y="183920"/>
                </a:lnTo>
                <a:lnTo>
                  <a:pt x="205512" y="184389"/>
                </a:lnTo>
                <a:lnTo>
                  <a:pt x="206169" y="184765"/>
                </a:lnTo>
                <a:lnTo>
                  <a:pt x="206921" y="184952"/>
                </a:lnTo>
                <a:lnTo>
                  <a:pt x="208235" y="184952"/>
                </a:lnTo>
                <a:lnTo>
                  <a:pt x="209080" y="184765"/>
                </a:lnTo>
                <a:lnTo>
                  <a:pt x="209643" y="184483"/>
                </a:lnTo>
                <a:lnTo>
                  <a:pt x="210113" y="184201"/>
                </a:lnTo>
                <a:lnTo>
                  <a:pt x="210488" y="183826"/>
                </a:lnTo>
                <a:lnTo>
                  <a:pt x="210864" y="183356"/>
                </a:lnTo>
                <a:lnTo>
                  <a:pt x="211051" y="182887"/>
                </a:lnTo>
                <a:lnTo>
                  <a:pt x="211239" y="182417"/>
                </a:lnTo>
                <a:lnTo>
                  <a:pt x="211427" y="181854"/>
                </a:lnTo>
                <a:lnTo>
                  <a:pt x="211427" y="181197"/>
                </a:lnTo>
                <a:lnTo>
                  <a:pt x="211427" y="139700"/>
                </a:lnTo>
                <a:lnTo>
                  <a:pt x="211333" y="138855"/>
                </a:lnTo>
                <a:lnTo>
                  <a:pt x="211145" y="138198"/>
                </a:lnTo>
                <a:lnTo>
                  <a:pt x="210864" y="137541"/>
                </a:lnTo>
                <a:lnTo>
                  <a:pt x="210394" y="136977"/>
                </a:lnTo>
                <a:lnTo>
                  <a:pt x="209831" y="136508"/>
                </a:lnTo>
                <a:lnTo>
                  <a:pt x="209174" y="136132"/>
                </a:lnTo>
                <a:lnTo>
                  <a:pt x="208423" y="135945"/>
                </a:lnTo>
                <a:lnTo>
                  <a:pt x="165518" y="135945"/>
                </a:lnTo>
                <a:lnTo>
                  <a:pt x="164954" y="136039"/>
                </a:lnTo>
                <a:lnTo>
                  <a:pt x="164391" y="136226"/>
                </a:lnTo>
                <a:lnTo>
                  <a:pt x="163922" y="136508"/>
                </a:lnTo>
                <a:lnTo>
                  <a:pt x="163546" y="136790"/>
                </a:lnTo>
                <a:lnTo>
                  <a:pt x="163171" y="137259"/>
                </a:lnTo>
                <a:lnTo>
                  <a:pt x="162889" y="137728"/>
                </a:lnTo>
                <a:lnTo>
                  <a:pt x="162607" y="138292"/>
                </a:lnTo>
                <a:lnTo>
                  <a:pt x="162420" y="138855"/>
                </a:lnTo>
                <a:lnTo>
                  <a:pt x="162326" y="139324"/>
                </a:lnTo>
                <a:lnTo>
                  <a:pt x="162232" y="139888"/>
                </a:lnTo>
                <a:lnTo>
                  <a:pt x="162326" y="140451"/>
                </a:lnTo>
                <a:lnTo>
                  <a:pt x="162420" y="140921"/>
                </a:lnTo>
                <a:lnTo>
                  <a:pt x="162701" y="141390"/>
                </a:lnTo>
                <a:lnTo>
                  <a:pt x="162983" y="141953"/>
                </a:lnTo>
                <a:lnTo>
                  <a:pt x="163452" y="142423"/>
                </a:lnTo>
                <a:lnTo>
                  <a:pt x="175188" y="154158"/>
                </a:lnTo>
                <a:lnTo>
                  <a:pt x="174155" y="155566"/>
                </a:lnTo>
                <a:lnTo>
                  <a:pt x="173122" y="156787"/>
                </a:lnTo>
                <a:lnTo>
                  <a:pt x="170869" y="159322"/>
                </a:lnTo>
                <a:lnTo>
                  <a:pt x="168334" y="161763"/>
                </a:lnTo>
                <a:lnTo>
                  <a:pt x="165705" y="164110"/>
                </a:lnTo>
                <a:lnTo>
                  <a:pt x="162795" y="166269"/>
                </a:lnTo>
                <a:lnTo>
                  <a:pt x="159697" y="168429"/>
                </a:lnTo>
                <a:lnTo>
                  <a:pt x="156317" y="170400"/>
                </a:lnTo>
                <a:lnTo>
                  <a:pt x="152843" y="172278"/>
                </a:lnTo>
                <a:lnTo>
                  <a:pt x="149182" y="174062"/>
                </a:lnTo>
                <a:lnTo>
                  <a:pt x="145426" y="175658"/>
                </a:lnTo>
                <a:lnTo>
                  <a:pt x="141577" y="177160"/>
                </a:lnTo>
                <a:lnTo>
                  <a:pt x="137634" y="178380"/>
                </a:lnTo>
                <a:lnTo>
                  <a:pt x="133597" y="179601"/>
                </a:lnTo>
                <a:lnTo>
                  <a:pt x="129372" y="180540"/>
                </a:lnTo>
                <a:lnTo>
                  <a:pt x="125148" y="181385"/>
                </a:lnTo>
                <a:lnTo>
                  <a:pt x="120829" y="182042"/>
                </a:lnTo>
                <a:lnTo>
                  <a:pt x="120829" y="105714"/>
                </a:lnTo>
                <a:lnTo>
                  <a:pt x="144206" y="105714"/>
                </a:lnTo>
                <a:lnTo>
                  <a:pt x="144957" y="105526"/>
                </a:lnTo>
                <a:lnTo>
                  <a:pt x="145614" y="105432"/>
                </a:lnTo>
                <a:lnTo>
                  <a:pt x="146365" y="105151"/>
                </a:lnTo>
                <a:lnTo>
                  <a:pt x="147023" y="104869"/>
                </a:lnTo>
                <a:lnTo>
                  <a:pt x="147586" y="104493"/>
                </a:lnTo>
                <a:lnTo>
                  <a:pt x="148243" y="104024"/>
                </a:lnTo>
                <a:lnTo>
                  <a:pt x="148806" y="103461"/>
                </a:lnTo>
                <a:lnTo>
                  <a:pt x="149276" y="102897"/>
                </a:lnTo>
                <a:lnTo>
                  <a:pt x="149745" y="102334"/>
                </a:lnTo>
                <a:lnTo>
                  <a:pt x="150121" y="101677"/>
                </a:lnTo>
                <a:lnTo>
                  <a:pt x="150496" y="101020"/>
                </a:lnTo>
                <a:lnTo>
                  <a:pt x="150684" y="100362"/>
                </a:lnTo>
                <a:lnTo>
                  <a:pt x="150872" y="99611"/>
                </a:lnTo>
                <a:lnTo>
                  <a:pt x="150966" y="98954"/>
                </a:lnTo>
                <a:lnTo>
                  <a:pt x="151060" y="98203"/>
                </a:lnTo>
                <a:lnTo>
                  <a:pt x="151060" y="83088"/>
                </a:lnTo>
                <a:lnTo>
                  <a:pt x="150966" y="82337"/>
                </a:lnTo>
                <a:lnTo>
                  <a:pt x="150872" y="81586"/>
                </a:lnTo>
                <a:lnTo>
                  <a:pt x="150684" y="80834"/>
                </a:lnTo>
                <a:lnTo>
                  <a:pt x="150496" y="80177"/>
                </a:lnTo>
                <a:lnTo>
                  <a:pt x="150121" y="79520"/>
                </a:lnTo>
                <a:lnTo>
                  <a:pt x="149745" y="78957"/>
                </a:lnTo>
                <a:lnTo>
                  <a:pt x="149276" y="78300"/>
                </a:lnTo>
                <a:lnTo>
                  <a:pt x="148806" y="77736"/>
                </a:lnTo>
                <a:lnTo>
                  <a:pt x="148243" y="77267"/>
                </a:lnTo>
                <a:lnTo>
                  <a:pt x="147586" y="76797"/>
                </a:lnTo>
                <a:lnTo>
                  <a:pt x="147023" y="76422"/>
                </a:lnTo>
                <a:lnTo>
                  <a:pt x="146365" y="76046"/>
                </a:lnTo>
                <a:lnTo>
                  <a:pt x="145614" y="75859"/>
                </a:lnTo>
                <a:lnTo>
                  <a:pt x="144957" y="75671"/>
                </a:lnTo>
                <a:lnTo>
                  <a:pt x="144206" y="75577"/>
                </a:lnTo>
                <a:lnTo>
                  <a:pt x="143455" y="75483"/>
                </a:lnTo>
                <a:lnTo>
                  <a:pt x="120829" y="75483"/>
                </a:lnTo>
                <a:lnTo>
                  <a:pt x="120829" y="56331"/>
                </a:lnTo>
                <a:lnTo>
                  <a:pt x="122519" y="55204"/>
                </a:lnTo>
                <a:lnTo>
                  <a:pt x="124115" y="54077"/>
                </a:lnTo>
                <a:lnTo>
                  <a:pt x="125617" y="52857"/>
                </a:lnTo>
                <a:lnTo>
                  <a:pt x="127025" y="51543"/>
                </a:lnTo>
                <a:lnTo>
                  <a:pt x="128340" y="50134"/>
                </a:lnTo>
                <a:lnTo>
                  <a:pt x="129560" y="48632"/>
                </a:lnTo>
                <a:lnTo>
                  <a:pt x="130687" y="47036"/>
                </a:lnTo>
                <a:lnTo>
                  <a:pt x="131813" y="45346"/>
                </a:lnTo>
                <a:lnTo>
                  <a:pt x="132752" y="43656"/>
                </a:lnTo>
                <a:lnTo>
                  <a:pt x="133597" y="41872"/>
                </a:lnTo>
                <a:lnTo>
                  <a:pt x="134348" y="39995"/>
                </a:lnTo>
                <a:lnTo>
                  <a:pt x="134911" y="38117"/>
                </a:lnTo>
                <a:lnTo>
                  <a:pt x="135381" y="36239"/>
                </a:lnTo>
                <a:lnTo>
                  <a:pt x="135663" y="34268"/>
                </a:lnTo>
                <a:lnTo>
                  <a:pt x="135850" y="32296"/>
                </a:lnTo>
                <a:lnTo>
                  <a:pt x="135944" y="30231"/>
                </a:lnTo>
                <a:lnTo>
                  <a:pt x="135850" y="28635"/>
                </a:lnTo>
                <a:lnTo>
                  <a:pt x="135756" y="27133"/>
                </a:lnTo>
                <a:lnTo>
                  <a:pt x="135569" y="25630"/>
                </a:lnTo>
                <a:lnTo>
                  <a:pt x="135381" y="24222"/>
                </a:lnTo>
                <a:lnTo>
                  <a:pt x="135099" y="22720"/>
                </a:lnTo>
                <a:lnTo>
                  <a:pt x="134724" y="21312"/>
                </a:lnTo>
                <a:lnTo>
                  <a:pt x="134254" y="19997"/>
                </a:lnTo>
                <a:lnTo>
                  <a:pt x="133691" y="18589"/>
                </a:lnTo>
                <a:lnTo>
                  <a:pt x="133128" y="17275"/>
                </a:lnTo>
                <a:lnTo>
                  <a:pt x="132470" y="16054"/>
                </a:lnTo>
                <a:lnTo>
                  <a:pt x="131719" y="14740"/>
                </a:lnTo>
                <a:lnTo>
                  <a:pt x="130968" y="13519"/>
                </a:lnTo>
                <a:lnTo>
                  <a:pt x="130123" y="12299"/>
                </a:lnTo>
                <a:lnTo>
                  <a:pt x="129185" y="11172"/>
                </a:lnTo>
                <a:lnTo>
                  <a:pt x="128152" y="9952"/>
                </a:lnTo>
                <a:lnTo>
                  <a:pt x="127119" y="8825"/>
                </a:lnTo>
                <a:lnTo>
                  <a:pt x="125992" y="7792"/>
                </a:lnTo>
                <a:lnTo>
                  <a:pt x="124772" y="6760"/>
                </a:lnTo>
                <a:lnTo>
                  <a:pt x="123645" y="5821"/>
                </a:lnTo>
                <a:lnTo>
                  <a:pt x="122425" y="4976"/>
                </a:lnTo>
                <a:lnTo>
                  <a:pt x="121204" y="4225"/>
                </a:lnTo>
                <a:lnTo>
                  <a:pt x="119890" y="3474"/>
                </a:lnTo>
                <a:lnTo>
                  <a:pt x="118670" y="2817"/>
                </a:lnTo>
                <a:lnTo>
                  <a:pt x="117355" y="2253"/>
                </a:lnTo>
                <a:lnTo>
                  <a:pt x="115947" y="1690"/>
                </a:lnTo>
                <a:lnTo>
                  <a:pt x="114632" y="1220"/>
                </a:lnTo>
                <a:lnTo>
                  <a:pt x="113224" y="845"/>
                </a:lnTo>
                <a:lnTo>
                  <a:pt x="111722" y="563"/>
                </a:lnTo>
                <a:lnTo>
                  <a:pt x="110314" y="282"/>
                </a:lnTo>
                <a:lnTo>
                  <a:pt x="108812" y="188"/>
                </a:lnTo>
                <a:lnTo>
                  <a:pt x="107310" y="94"/>
                </a:lnTo>
                <a:lnTo>
                  <a:pt x="10571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pic>
        <p:nvPicPr>
          <p:cNvPr id="17" name="Shape 44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5304138" y="1404095"/>
            <a:ext cx="2210322" cy="185413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420"/>
          <p:cNvSpPr txBox="1"/>
          <p:nvPr/>
        </p:nvSpPr>
        <p:spPr>
          <a:xfrm>
            <a:off x="6755038" y="3503177"/>
            <a:ext cx="1028635" cy="489526"/>
          </a:xfrm>
          <a:prstGeom prst="rect">
            <a:avLst/>
          </a:prstGeom>
          <a:solidFill>
            <a:srgbClr val="BBD7F8">
              <a:alpha val="48460"/>
            </a:srgb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de-DE" sz="1100" dirty="0" smtClean="0"/>
              <a:t>s</a:t>
            </a:r>
            <a:r>
              <a:rPr lang="de" sz="1100" dirty="0" smtClean="0"/>
              <a:t>end state information</a:t>
            </a:r>
            <a:endParaRPr lang="de" sz="1100" b="1" dirty="0"/>
          </a:p>
        </p:txBody>
      </p:sp>
      <p:sp>
        <p:nvSpPr>
          <p:cNvPr id="20" name="Shape 432"/>
          <p:cNvSpPr txBox="1">
            <a:spLocks noGrp="1"/>
          </p:cNvSpPr>
          <p:nvPr>
            <p:ph type="body" idx="2"/>
          </p:nvPr>
        </p:nvSpPr>
        <p:spPr>
          <a:xfrm>
            <a:off x="4622252" y="4373356"/>
            <a:ext cx="3980607" cy="2194544"/>
          </a:xfrm>
          <a:prstGeom prst="rect">
            <a:avLst/>
          </a:prstGeom>
          <a:ln w="9525" cap="flat">
            <a:solidFill>
              <a:srgbClr val="000000"/>
            </a:solidFill>
            <a:prstDash val="dot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TaskListModel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{</a:t>
            </a: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</a:p>
          <a:p>
            <a:pPr lvl="0">
              <a:spcBef>
                <a:spcPts val="0"/>
              </a:spcBef>
            </a:pPr>
            <a:r>
              <a:rPr lang="de-DE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b="1" dirty="0" smtClean="0">
                <a:latin typeface="Courier New"/>
                <a:ea typeface="Courier New"/>
                <a:cs typeface="Courier New"/>
                <a:sym typeface="Courier New"/>
              </a:rPr>
              <a:t>@</a:t>
            </a:r>
            <a:r>
              <a:rPr lang="de-DE" sz="1200" b="1" dirty="0" err="1">
                <a:latin typeface="Courier New"/>
                <a:ea typeface="Courier New"/>
                <a:cs typeface="Courier New"/>
                <a:sym typeface="Courier New"/>
              </a:rPr>
              <a:t>StateHolder</a:t>
            </a:r>
            <a:endParaRPr lang="de-DE"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private 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Filter 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filter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de-DE" sz="12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</a:pP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public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setFilter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(String </a:t>
            </a:r>
            <a:r>
              <a:rPr lang="de-DE" sz="1200" dirty="0" err="1">
                <a:latin typeface="Courier New"/>
                <a:ea typeface="Courier New"/>
                <a:cs typeface="Courier New"/>
                <a:sym typeface="Courier New"/>
              </a:rPr>
              <a:t>filter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lang="de-DE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this.filter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=</a:t>
            </a: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Filter.valueOf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filter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endParaRPr lang="de-DE" sz="12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de-DE" sz="1200" dirty="0" err="1" smtClean="0">
                <a:latin typeface="Courier New"/>
                <a:ea typeface="Courier New"/>
                <a:cs typeface="Courier New"/>
                <a:sym typeface="Courier New"/>
              </a:rPr>
              <a:t>initCalculatedFields</a:t>
            </a: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();</a:t>
            </a:r>
          </a:p>
          <a:p>
            <a:pPr lvl="0">
              <a:spcBef>
                <a:spcPts val="0"/>
              </a:spcBef>
            </a:pPr>
            <a:r>
              <a:rPr lang="de-DE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de-DE" sz="1200" dirty="0" smtClean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84242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dirty="0" smtClean="0"/>
              <a:t>Ankor.io</a:t>
            </a:r>
            <a:endParaRPr lang="de" dirty="0"/>
          </a:p>
        </p:txBody>
      </p:sp>
      <p:sp>
        <p:nvSpPr>
          <p:cNvPr id="502" name="Shape 502"/>
          <p:cNvSpPr txBox="1">
            <a:spLocks noGrp="1"/>
          </p:cNvSpPr>
          <p:nvPr>
            <p:ph type="body" idx="1"/>
          </p:nvPr>
        </p:nvSpPr>
        <p:spPr>
          <a:xfrm>
            <a:off x="457200" y="1760706"/>
            <a:ext cx="8229600" cy="480719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indent="0" rtl="0">
              <a:buClr>
                <a:schemeClr val="dk1"/>
              </a:buClr>
              <a:buSzPct val="166666"/>
            </a:pPr>
            <a:r>
              <a:rPr lang="de" dirty="0" smtClean="0"/>
              <a:t>Further information, documentation &amp; tutorials</a:t>
            </a:r>
            <a:endParaRPr lang="de" dirty="0" smtClean="0"/>
          </a:p>
          <a:p>
            <a:pPr marL="38100" lvl="0" indent="0" rtl="0">
              <a:buClr>
                <a:schemeClr val="dk1"/>
              </a:buClr>
              <a:buSzPct val="166666"/>
            </a:pPr>
            <a:endParaRPr lang="de" dirty="0"/>
          </a:p>
          <a:p>
            <a:pPr marL="38100" lvl="0" indent="0" rtl="0">
              <a:buClr>
                <a:schemeClr val="dk1"/>
              </a:buClr>
              <a:buSzPct val="166666"/>
            </a:pPr>
            <a:r>
              <a:rPr lang="de" dirty="0" smtClean="0">
                <a:hlinkClick r:id="rId3"/>
              </a:rPr>
              <a:t>http://ankor.io</a:t>
            </a:r>
            <a:endParaRPr lang="de" dirty="0" smtClean="0"/>
          </a:p>
          <a:p>
            <a:pPr marL="38100" lvl="0" indent="0" rtl="0">
              <a:buClr>
                <a:schemeClr val="dk1"/>
              </a:buClr>
              <a:buSzPct val="166666"/>
            </a:pPr>
            <a:r>
              <a:rPr lang="de" dirty="0" smtClean="0">
                <a:hlinkClick r:id="rId4"/>
              </a:rPr>
              <a:t>http://github.com/ankor-io</a:t>
            </a:r>
            <a:endParaRPr lang="de" dirty="0" smtClean="0"/>
          </a:p>
          <a:p>
            <a:pPr marL="38100" lvl="0" indent="0" rtl="0">
              <a:buClr>
                <a:schemeClr val="dk1"/>
              </a:buClr>
              <a:buSzPct val="166666"/>
            </a:pPr>
            <a:endParaRPr lang="de" dirty="0"/>
          </a:p>
          <a:p>
            <a:pPr marL="38100" indent="0">
              <a:buSzPct val="166666"/>
            </a:pPr>
            <a:endParaRPr lang="de" dirty="0" smtClean="0"/>
          </a:p>
          <a:p>
            <a:pPr marL="38100" indent="0">
              <a:buSzPct val="166666"/>
            </a:pPr>
            <a:r>
              <a:rPr lang="de" sz="2400" dirty="0" smtClean="0"/>
              <a:t>Thomas Spiegl </a:t>
            </a:r>
          </a:p>
          <a:p>
            <a:pPr marL="38100" indent="0">
              <a:buSzPct val="166666"/>
            </a:pPr>
            <a:r>
              <a:rPr lang="de" sz="2400" dirty="0" smtClean="0"/>
              <a:t>Manfred Geiler</a:t>
            </a:r>
            <a:endParaRPr lang="de" sz="2400" dirty="0"/>
          </a:p>
          <a:p>
            <a:pPr marL="38100" indent="0">
              <a:buSzPct val="166666"/>
            </a:pPr>
            <a:endParaRPr lang="de" dirty="0"/>
          </a:p>
          <a:p>
            <a:pPr marL="38100" lvl="0" indent="0" rtl="0">
              <a:buClr>
                <a:schemeClr val="dk1"/>
              </a:buClr>
              <a:buSzPct val="166666"/>
            </a:pPr>
            <a:endParaRPr lang="de" dirty="0" smtClean="0"/>
          </a:p>
        </p:txBody>
      </p:sp>
    </p:spTree>
    <p:extLst>
      <p:ext uri="{BB962C8B-B14F-4D97-AF65-F5344CB8AC3E}">
        <p14:creationId xmlns:p14="http://schemas.microsoft.com/office/powerpoint/2010/main" val="16163477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1371600" y="892350"/>
            <a:ext cx="6400799" cy="42626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de"/>
              <a:t>Model View Controller</a:t>
            </a:r>
          </a:p>
        </p:txBody>
      </p:sp>
      <p:sp>
        <p:nvSpPr>
          <p:cNvPr id="69" name="Shape 69"/>
          <p:cNvSpPr/>
          <p:nvPr/>
        </p:nvSpPr>
        <p:spPr>
          <a:xfrm>
            <a:off x="2309850" y="3708862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70" name="Shape 70"/>
          <p:cNvSpPr/>
          <p:nvPr/>
        </p:nvSpPr>
        <p:spPr>
          <a:xfrm>
            <a:off x="5358725" y="2540375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71" name="Shape 71"/>
          <p:cNvSpPr/>
          <p:nvPr/>
        </p:nvSpPr>
        <p:spPr>
          <a:xfrm rot="10800000" flipH="1">
            <a:off x="3883337" y="1729274"/>
            <a:ext cx="2452499" cy="692700"/>
          </a:xfrm>
          <a:prstGeom prst="bentUpArrow">
            <a:avLst>
              <a:gd name="adj1" fmla="val 20936"/>
              <a:gd name="adj2" fmla="val 24099"/>
              <a:gd name="adj3" fmla="val 18817"/>
            </a:avLst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72" name="Shape 72"/>
          <p:cNvSpPr/>
          <p:nvPr/>
        </p:nvSpPr>
        <p:spPr>
          <a:xfrm>
            <a:off x="2309850" y="1455312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Controller</a:t>
            </a:r>
          </a:p>
        </p:txBody>
      </p:sp>
      <p:sp>
        <p:nvSpPr>
          <p:cNvPr id="73" name="Shape 73"/>
          <p:cNvSpPr/>
          <p:nvPr/>
        </p:nvSpPr>
        <p:spPr>
          <a:xfrm>
            <a:off x="3883337" y="3541975"/>
            <a:ext cx="2452499" cy="692700"/>
          </a:xfrm>
          <a:prstGeom prst="bentUpArrow">
            <a:avLst>
              <a:gd name="adj1" fmla="val 20936"/>
              <a:gd name="adj2" fmla="val 24099"/>
              <a:gd name="adj3" fmla="val 18817"/>
            </a:avLst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buNone/>
            </a:pPr>
            <a:r>
              <a:rPr lang="de"/>
              <a:t>Model View ViewModel</a:t>
            </a:r>
          </a:p>
        </p:txBody>
      </p:sp>
      <p:sp>
        <p:nvSpPr>
          <p:cNvPr id="79" name="Shape 79"/>
          <p:cNvSpPr/>
          <p:nvPr/>
        </p:nvSpPr>
        <p:spPr>
          <a:xfrm>
            <a:off x="4857750" y="2543450"/>
            <a:ext cx="3216000" cy="25770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1200">
                <a:solidFill>
                  <a:schemeClr val="lt1"/>
                </a:solidFill>
              </a:rPr>
              <a:t>Business Logic and Data</a:t>
            </a:r>
          </a:p>
        </p:txBody>
      </p:sp>
      <p:sp>
        <p:nvSpPr>
          <p:cNvPr id="80" name="Shape 80"/>
          <p:cNvSpPr/>
          <p:nvPr/>
        </p:nvSpPr>
        <p:spPr>
          <a:xfrm>
            <a:off x="319950" y="540325"/>
            <a:ext cx="4270499" cy="27617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1200">
                <a:solidFill>
                  <a:schemeClr val="lt1"/>
                </a:solidFill>
              </a:rPr>
              <a:t>Presentation &amp; UI Logic</a:t>
            </a:r>
          </a:p>
        </p:txBody>
      </p:sp>
      <p:sp>
        <p:nvSpPr>
          <p:cNvPr id="81" name="Shape 81"/>
          <p:cNvSpPr/>
          <p:nvPr/>
        </p:nvSpPr>
        <p:spPr>
          <a:xfrm>
            <a:off x="585125" y="90718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 dirty="0">
                <a:solidFill>
                  <a:schemeClr val="lt1"/>
                </a:solidFill>
              </a:rPr>
              <a:t>
View</a:t>
            </a:r>
          </a:p>
          <a:p>
            <a:endParaRPr lang="de" sz="1800" dirty="0">
              <a:solidFill>
                <a:schemeClr val="lt1"/>
              </a:solidFill>
            </a:endParaRPr>
          </a:p>
        </p:txBody>
      </p:sp>
      <p:sp>
        <p:nvSpPr>
          <p:cNvPr id="82" name="Shape 82"/>
          <p:cNvSpPr/>
          <p:nvPr/>
        </p:nvSpPr>
        <p:spPr>
          <a:xfrm>
            <a:off x="6858000" y="4193420"/>
            <a:ext cx="852000" cy="8337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83" name="Shape 83"/>
          <p:cNvSpPr/>
          <p:nvPr/>
        </p:nvSpPr>
        <p:spPr>
          <a:xfrm rot="-5400000">
            <a:off x="2473150" y="1143600"/>
            <a:ext cx="701399" cy="13632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84" name="Shape 84"/>
          <p:cNvSpPr/>
          <p:nvPr/>
        </p:nvSpPr>
        <p:spPr>
          <a:xfrm rot="-5400000">
            <a:off x="6684800" y="3424512"/>
            <a:ext cx="768900" cy="768900"/>
          </a:xfrm>
          <a:prstGeom prst="leftUpArrow">
            <a:avLst/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85" name="Shape 85"/>
          <p:cNvSpPr txBox="1"/>
          <p:nvPr/>
        </p:nvSpPr>
        <p:spPr>
          <a:xfrm>
            <a:off x="2405950" y="1551087"/>
            <a:ext cx="1475400" cy="188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dirty="0">
                <a:solidFill>
                  <a:srgbClr val="FFFFFF"/>
                </a:solidFill>
              </a:rPr>
              <a:t>Binding</a:t>
            </a:r>
          </a:p>
        </p:txBody>
      </p:sp>
      <p:sp>
        <p:nvSpPr>
          <p:cNvPr id="86" name="Shape 86"/>
          <p:cNvSpPr/>
          <p:nvPr/>
        </p:nvSpPr>
        <p:spPr>
          <a:xfrm rot="5400000">
            <a:off x="3861650" y="2490650"/>
            <a:ext cx="768900" cy="192659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87" name="Shape 87"/>
          <p:cNvSpPr/>
          <p:nvPr/>
        </p:nvSpPr>
        <p:spPr>
          <a:xfrm>
            <a:off x="2726000" y="2175887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88" name="Shape 88"/>
          <p:cNvSpPr/>
          <p:nvPr/>
        </p:nvSpPr>
        <p:spPr>
          <a:xfrm>
            <a:off x="5209400" y="3214975"/>
            <a:ext cx="1475400" cy="88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800">
                <a:solidFill>
                  <a:schemeClr val="lt1"/>
                </a:solidFill>
              </a:rPr>
              <a:t>Domain Model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3516507" y="3513914"/>
            <a:ext cx="1475400" cy="249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>
                <a:solidFill>
                  <a:srgbClr val="FFFFFF"/>
                </a:solidFill>
              </a:rPr>
              <a:t>Service Calls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3600" dirty="0"/>
              <a:t>M </a:t>
            </a:r>
            <a:r>
              <a:rPr lang="de" sz="3600" dirty="0">
                <a:solidFill>
                  <a:schemeClr val="accent2"/>
                </a:solidFill>
              </a:rPr>
              <a:t>V</a:t>
            </a:r>
            <a:r>
              <a:rPr lang="de" sz="3600" dirty="0"/>
              <a:t> V M </a:t>
            </a:r>
            <a:r>
              <a:rPr lang="de" sz="3600" dirty="0" smtClean="0"/>
              <a:t> –  The View</a:t>
            </a:r>
            <a:endParaRPr lang="de" sz="3600" dirty="0"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Graphical user interface (GUI</a:t>
            </a:r>
            <a:r>
              <a:rPr lang="de" dirty="0"/>
              <a:t>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U</a:t>
            </a:r>
            <a:r>
              <a:rPr lang="de" dirty="0" smtClean="0"/>
              <a:t>ser inputs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D</a:t>
            </a:r>
            <a:r>
              <a:rPr lang="de" dirty="0" smtClean="0"/>
              <a:t>ata binding to the </a:t>
            </a:r>
            <a:r>
              <a:rPr lang="de" dirty="0"/>
              <a:t>ViewModel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M</a:t>
            </a:r>
            <a:r>
              <a:rPr lang="de" dirty="0" smtClean="0"/>
              <a:t>arkup</a:t>
            </a:r>
            <a:endParaRPr lang="de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XAML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" dirty="0"/>
              <a:t>FXML</a:t>
            </a:r>
          </a:p>
          <a:p>
            <a:endParaRPr lang="de" dirty="0"/>
          </a:p>
        </p:txBody>
      </p:sp>
      <p:sp>
        <p:nvSpPr>
          <p:cNvPr id="96" name="Shape 96"/>
          <p:cNvSpPr/>
          <p:nvPr/>
        </p:nvSpPr>
        <p:spPr>
          <a:xfrm>
            <a:off x="6049080" y="4618048"/>
            <a:ext cx="1692000" cy="13559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Business Logic and Data</a:t>
            </a:r>
          </a:p>
        </p:txBody>
      </p:sp>
      <p:sp>
        <p:nvSpPr>
          <p:cNvPr id="97" name="Shape 97"/>
          <p:cNvSpPr/>
          <p:nvPr/>
        </p:nvSpPr>
        <p:spPr>
          <a:xfrm>
            <a:off x="3875825" y="3564075"/>
            <a:ext cx="1907999" cy="1453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Presentation &amp; UI Logic</a:t>
            </a:r>
          </a:p>
        </p:txBody>
      </p:sp>
      <p:sp>
        <p:nvSpPr>
          <p:cNvPr id="98" name="Shape 98"/>
          <p:cNvSpPr/>
          <p:nvPr/>
        </p:nvSpPr>
        <p:spPr>
          <a:xfrm>
            <a:off x="7101540" y="5486205"/>
            <a:ext cx="448199" cy="4386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800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99" name="Shape 99"/>
          <p:cNvSpPr/>
          <p:nvPr/>
        </p:nvSpPr>
        <p:spPr>
          <a:xfrm rot="-5400000">
            <a:off x="4833470" y="4019949"/>
            <a:ext cx="404700" cy="4047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00" name="Shape 100"/>
          <p:cNvSpPr/>
          <p:nvPr/>
        </p:nvSpPr>
        <p:spPr>
          <a:xfrm rot="-5400000">
            <a:off x="7010409" y="5081500"/>
            <a:ext cx="404700" cy="404700"/>
          </a:xfrm>
          <a:prstGeom prst="leftUpArrow">
            <a:avLst/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01" name="Shape 101"/>
          <p:cNvSpPr txBox="1"/>
          <p:nvPr/>
        </p:nvSpPr>
        <p:spPr>
          <a:xfrm>
            <a:off x="4927430" y="4156786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Data Binding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5215373" y="5230425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Service Calls</a:t>
            </a:r>
          </a:p>
        </p:txBody>
      </p:sp>
      <p:sp>
        <p:nvSpPr>
          <p:cNvPr id="103" name="Shape 103"/>
          <p:cNvSpPr/>
          <p:nvPr/>
        </p:nvSpPr>
        <p:spPr>
          <a:xfrm rot="5400000">
            <a:off x="5465806" y="4531237"/>
            <a:ext cx="404700" cy="113189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04" name="Shape 104"/>
          <p:cNvSpPr/>
          <p:nvPr/>
        </p:nvSpPr>
        <p:spPr>
          <a:xfrm>
            <a:off x="4742400" y="4424650"/>
            <a:ext cx="889499" cy="464699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105" name="Shape 105"/>
          <p:cNvSpPr/>
          <p:nvPr/>
        </p:nvSpPr>
        <p:spPr>
          <a:xfrm>
            <a:off x="6234106" y="4971381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106" name="Shape 106"/>
          <p:cNvSpPr/>
          <p:nvPr/>
        </p:nvSpPr>
        <p:spPr>
          <a:xfrm>
            <a:off x="3699400" y="3469125"/>
            <a:ext cx="4203600" cy="2608799"/>
          </a:xfrm>
          <a:prstGeom prst="rect">
            <a:avLst/>
          </a:prstGeom>
          <a:solidFill>
            <a:srgbClr val="FFFFFF">
              <a:alpha val="653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07" name="Shape 107"/>
          <p:cNvSpPr/>
          <p:nvPr/>
        </p:nvSpPr>
        <p:spPr>
          <a:xfrm>
            <a:off x="4057167" y="3857036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de" sz="3600" dirty="0"/>
              <a:t>M V </a:t>
            </a:r>
            <a:r>
              <a:rPr lang="de" sz="3600" dirty="0">
                <a:solidFill>
                  <a:schemeClr val="accent2"/>
                </a:solidFill>
              </a:rPr>
              <a:t>V M</a:t>
            </a:r>
            <a:r>
              <a:rPr lang="de" sz="3600" dirty="0"/>
              <a:t> </a:t>
            </a:r>
            <a:r>
              <a:rPr lang="de" sz="3600" dirty="0" smtClean="0"/>
              <a:t> </a:t>
            </a:r>
            <a:r>
              <a:rPr lang="de" sz="3600" dirty="0" smtClean="0"/>
              <a:t>–  The </a:t>
            </a:r>
            <a:r>
              <a:rPr lang="de" sz="3600" dirty="0" smtClean="0"/>
              <a:t>ViewModel</a:t>
            </a:r>
            <a:endParaRPr lang="de" sz="3600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Link between View and Model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Connection to Model (service calls</a:t>
            </a:r>
            <a:r>
              <a:rPr lang="de" dirty="0"/>
              <a:t>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P</a:t>
            </a:r>
            <a:r>
              <a:rPr lang="de" dirty="0" smtClean="0"/>
              <a:t>roperties and actions for the View (binding</a:t>
            </a:r>
            <a:r>
              <a:rPr lang="de" dirty="0"/>
              <a:t>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UI logic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UI validation</a:t>
            </a:r>
            <a:endParaRPr lang="de" dirty="0"/>
          </a:p>
          <a:p>
            <a:endParaRPr lang="de" dirty="0"/>
          </a:p>
        </p:txBody>
      </p:sp>
      <p:sp>
        <p:nvSpPr>
          <p:cNvPr id="114" name="Shape 114"/>
          <p:cNvSpPr/>
          <p:nvPr/>
        </p:nvSpPr>
        <p:spPr>
          <a:xfrm>
            <a:off x="6080255" y="4825873"/>
            <a:ext cx="1692000" cy="13559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Business Logic and Data</a:t>
            </a:r>
          </a:p>
        </p:txBody>
      </p:sp>
      <p:sp>
        <p:nvSpPr>
          <p:cNvPr id="115" name="Shape 115"/>
          <p:cNvSpPr/>
          <p:nvPr/>
        </p:nvSpPr>
        <p:spPr>
          <a:xfrm>
            <a:off x="3907000" y="3771900"/>
            <a:ext cx="1907999" cy="1453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Presentation &amp; UI Logic</a:t>
            </a:r>
          </a:p>
        </p:txBody>
      </p:sp>
      <p:sp>
        <p:nvSpPr>
          <p:cNvPr id="116" name="Shape 116"/>
          <p:cNvSpPr/>
          <p:nvPr/>
        </p:nvSpPr>
        <p:spPr>
          <a:xfrm>
            <a:off x="4088342" y="4064861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117" name="Shape 117"/>
          <p:cNvSpPr/>
          <p:nvPr/>
        </p:nvSpPr>
        <p:spPr>
          <a:xfrm>
            <a:off x="7132715" y="5694030"/>
            <a:ext cx="448199" cy="4386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800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118" name="Shape 118"/>
          <p:cNvSpPr/>
          <p:nvPr/>
        </p:nvSpPr>
        <p:spPr>
          <a:xfrm rot="-5400000">
            <a:off x="4864645" y="4227774"/>
            <a:ext cx="404700" cy="4047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19" name="Shape 119"/>
          <p:cNvSpPr/>
          <p:nvPr/>
        </p:nvSpPr>
        <p:spPr>
          <a:xfrm rot="-5400000">
            <a:off x="7041584" y="5289325"/>
            <a:ext cx="404700" cy="404700"/>
          </a:xfrm>
          <a:prstGeom prst="leftUpArrow">
            <a:avLst/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20" name="Shape 120"/>
          <p:cNvSpPr txBox="1"/>
          <p:nvPr/>
        </p:nvSpPr>
        <p:spPr>
          <a:xfrm>
            <a:off x="4958605" y="4364611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Data Binding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5246548" y="5438250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Service Calls</a:t>
            </a:r>
          </a:p>
        </p:txBody>
      </p:sp>
      <p:sp>
        <p:nvSpPr>
          <p:cNvPr id="122" name="Shape 122"/>
          <p:cNvSpPr/>
          <p:nvPr/>
        </p:nvSpPr>
        <p:spPr>
          <a:xfrm rot="5400000">
            <a:off x="5496981" y="4739062"/>
            <a:ext cx="404700" cy="113189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23" name="Shape 123"/>
          <p:cNvSpPr/>
          <p:nvPr/>
        </p:nvSpPr>
        <p:spPr>
          <a:xfrm>
            <a:off x="6265281" y="5179206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Model</a:t>
            </a:r>
          </a:p>
        </p:txBody>
      </p:sp>
      <p:sp>
        <p:nvSpPr>
          <p:cNvPr id="124" name="Shape 124"/>
          <p:cNvSpPr/>
          <p:nvPr/>
        </p:nvSpPr>
        <p:spPr>
          <a:xfrm>
            <a:off x="3764425" y="3696650"/>
            <a:ext cx="4203600" cy="2608799"/>
          </a:xfrm>
          <a:prstGeom prst="rect">
            <a:avLst/>
          </a:prstGeom>
          <a:solidFill>
            <a:srgbClr val="FFFFFF">
              <a:alpha val="653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4773575" y="4632475"/>
            <a:ext cx="889499" cy="464699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ViewModel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de" sz="3600" dirty="0">
                <a:solidFill>
                  <a:schemeClr val="accent2"/>
                </a:solidFill>
              </a:rPr>
              <a:t>M</a:t>
            </a:r>
            <a:r>
              <a:rPr lang="de" sz="3600" dirty="0"/>
              <a:t> V V M </a:t>
            </a:r>
            <a:r>
              <a:rPr lang="de" sz="3600" dirty="0" smtClean="0"/>
              <a:t>–  The </a:t>
            </a:r>
            <a:r>
              <a:rPr lang="de" sz="3600" dirty="0" smtClean="0"/>
              <a:t>Model</a:t>
            </a:r>
            <a:endParaRPr lang="de" sz="3600" dirty="0"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D</a:t>
            </a:r>
            <a:r>
              <a:rPr lang="de" dirty="0" smtClean="0"/>
              <a:t>omain model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Data(base) access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D</a:t>
            </a:r>
            <a:r>
              <a:rPr lang="de" dirty="0" smtClean="0"/>
              <a:t>omain logic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Business Rules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 smtClean="0"/>
              <a:t>Validation</a:t>
            </a:r>
            <a:endParaRPr lang="de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dirty="0"/>
              <a:t>U</a:t>
            </a:r>
            <a:r>
              <a:rPr lang="de" dirty="0" smtClean="0"/>
              <a:t>nit testing</a:t>
            </a:r>
            <a:endParaRPr lang="de" dirty="0"/>
          </a:p>
          <a:p>
            <a:endParaRPr lang="de" dirty="0"/>
          </a:p>
        </p:txBody>
      </p:sp>
      <p:sp>
        <p:nvSpPr>
          <p:cNvPr id="132" name="Shape 132"/>
          <p:cNvSpPr/>
          <p:nvPr/>
        </p:nvSpPr>
        <p:spPr>
          <a:xfrm>
            <a:off x="6059480" y="4462198"/>
            <a:ext cx="1692000" cy="135599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Business Logic and Data</a:t>
            </a:r>
          </a:p>
        </p:txBody>
      </p:sp>
      <p:sp>
        <p:nvSpPr>
          <p:cNvPr id="133" name="Shape 133"/>
          <p:cNvSpPr/>
          <p:nvPr/>
        </p:nvSpPr>
        <p:spPr>
          <a:xfrm>
            <a:off x="3886225" y="3408225"/>
            <a:ext cx="1907999" cy="1453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buNone/>
            </a:pPr>
            <a:r>
              <a:rPr lang="de" sz="700">
                <a:solidFill>
                  <a:schemeClr val="lt1"/>
                </a:solidFill>
              </a:rPr>
              <a:t>Presentation &amp; UI Logic</a:t>
            </a:r>
          </a:p>
        </p:txBody>
      </p:sp>
      <p:sp>
        <p:nvSpPr>
          <p:cNvPr id="134" name="Shape 134"/>
          <p:cNvSpPr/>
          <p:nvPr/>
        </p:nvSpPr>
        <p:spPr>
          <a:xfrm>
            <a:off x="4067567" y="3701186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</a:t>
            </a:r>
          </a:p>
        </p:txBody>
      </p:sp>
      <p:sp>
        <p:nvSpPr>
          <p:cNvPr id="135" name="Shape 135"/>
          <p:cNvSpPr/>
          <p:nvPr/>
        </p:nvSpPr>
        <p:spPr>
          <a:xfrm>
            <a:off x="7111940" y="5330355"/>
            <a:ext cx="448199" cy="438600"/>
          </a:xfrm>
          <a:prstGeom prst="can">
            <a:avLst>
              <a:gd name="adj" fmla="val 25000"/>
            </a:avLst>
          </a:prstGeom>
          <a:solidFill>
            <a:schemeClr val="accent5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800">
                <a:solidFill>
                  <a:schemeClr val="lt1"/>
                </a:solidFill>
              </a:rPr>
              <a:t>DB</a:t>
            </a:r>
          </a:p>
        </p:txBody>
      </p:sp>
      <p:sp>
        <p:nvSpPr>
          <p:cNvPr id="136" name="Shape 136"/>
          <p:cNvSpPr/>
          <p:nvPr/>
        </p:nvSpPr>
        <p:spPr>
          <a:xfrm rot="-5400000">
            <a:off x="4843870" y="3864099"/>
            <a:ext cx="404700" cy="404700"/>
          </a:xfrm>
          <a:prstGeom prst="leftUpArrow">
            <a:avLst/>
          </a:prstGeom>
          <a:solidFill>
            <a:schemeClr val="dk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37" name="Shape 137"/>
          <p:cNvSpPr/>
          <p:nvPr/>
        </p:nvSpPr>
        <p:spPr>
          <a:xfrm rot="-5400000">
            <a:off x="7020809" y="4925650"/>
            <a:ext cx="404700" cy="404700"/>
          </a:xfrm>
          <a:prstGeom prst="leftUpArrow">
            <a:avLst/>
          </a:prstGeom>
          <a:solidFill>
            <a:srgbClr val="8E7CC3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38" name="Shape 138"/>
          <p:cNvSpPr txBox="1"/>
          <p:nvPr/>
        </p:nvSpPr>
        <p:spPr>
          <a:xfrm>
            <a:off x="4937830" y="4000936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Data Binding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225773" y="5074575"/>
            <a:ext cx="776399" cy="131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de" sz="700"/>
              <a:t>Service Calls</a:t>
            </a:r>
          </a:p>
        </p:txBody>
      </p:sp>
      <p:sp>
        <p:nvSpPr>
          <p:cNvPr id="140" name="Shape 140"/>
          <p:cNvSpPr/>
          <p:nvPr/>
        </p:nvSpPr>
        <p:spPr>
          <a:xfrm rot="5400000">
            <a:off x="5476206" y="4375387"/>
            <a:ext cx="404700" cy="113189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2"/>
          </a:solidFill>
          <a:ln w="19050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41" name="Shape 141"/>
          <p:cNvSpPr/>
          <p:nvPr/>
        </p:nvSpPr>
        <p:spPr>
          <a:xfrm>
            <a:off x="4752800" y="4268800"/>
            <a:ext cx="889499" cy="464699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ViewModel</a:t>
            </a:r>
          </a:p>
        </p:txBody>
      </p:sp>
      <p:sp>
        <p:nvSpPr>
          <p:cNvPr id="142" name="Shape 142"/>
          <p:cNvSpPr/>
          <p:nvPr/>
        </p:nvSpPr>
        <p:spPr>
          <a:xfrm>
            <a:off x="3710225" y="3295775"/>
            <a:ext cx="4203600" cy="2608799"/>
          </a:xfrm>
          <a:prstGeom prst="rect">
            <a:avLst/>
          </a:prstGeom>
          <a:solidFill>
            <a:srgbClr val="FFFFFF">
              <a:alpha val="653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143" name="Shape 143"/>
          <p:cNvSpPr/>
          <p:nvPr/>
        </p:nvSpPr>
        <p:spPr>
          <a:xfrm>
            <a:off x="6244506" y="4815531"/>
            <a:ext cx="776399" cy="46469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de" sz="1000">
                <a:solidFill>
                  <a:schemeClr val="lt1"/>
                </a:solidFill>
              </a:rPr>
              <a:t>Model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530587"/>
            <a:ext cx="8229600" cy="887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de" dirty="0" smtClean="0"/>
              <a:t>MVVM solves...</a:t>
            </a:r>
            <a:endParaRPr lang="de" dirty="0"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/>
              <a:t>S</a:t>
            </a:r>
            <a:r>
              <a:rPr lang="de" sz="2400" dirty="0" smtClean="0"/>
              <a:t>eparation </a:t>
            </a:r>
            <a:r>
              <a:rPr lang="de" sz="2400" dirty="0"/>
              <a:t>of </a:t>
            </a:r>
            <a:r>
              <a:rPr lang="de" sz="2400" dirty="0" smtClean="0"/>
              <a:t>concerns</a:t>
            </a:r>
            <a:endParaRPr lang="de" sz="2400" dirty="0"/>
          </a:p>
          <a:p>
            <a:pPr marL="914400" lvl="1" indent="-3810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dirty="0"/>
              <a:t>W</a:t>
            </a:r>
            <a:r>
              <a:rPr lang="de" sz="2400" dirty="0" smtClean="0"/>
              <a:t>eb designer </a:t>
            </a:r>
            <a:r>
              <a:rPr lang="de" sz="2400" dirty="0"/>
              <a:t>↔ </a:t>
            </a:r>
            <a:r>
              <a:rPr lang="de" sz="2400" dirty="0" smtClean="0"/>
              <a:t>UI developer</a:t>
            </a:r>
            <a:endParaRPr lang="de" sz="2400" dirty="0"/>
          </a:p>
          <a:p>
            <a:pPr marL="914400" lvl="1" indent="-3810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dirty="0"/>
              <a:t>V</a:t>
            </a:r>
            <a:r>
              <a:rPr lang="de" sz="2400" dirty="0" smtClean="0"/>
              <a:t>iew technology ↔ Presentation logic</a:t>
            </a:r>
            <a:endParaRPr lang="de" sz="2400" dirty="0"/>
          </a:p>
          <a:p>
            <a:endParaRPr lang="de" sz="24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de" sz="2400" dirty="0" smtClean="0"/>
              <a:t>Testable ViewModel!</a:t>
            </a:r>
            <a:endParaRPr lang="de" sz="2400" dirty="0"/>
          </a:p>
          <a:p>
            <a:pPr marL="914400" lvl="1" indent="-3810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de" sz="2400" dirty="0" smtClean="0"/>
              <a:t>Unit tests</a:t>
            </a:r>
            <a:endParaRPr lang="de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de-DE" dirty="0" smtClean="0"/>
              <a:t>M</a:t>
            </a:r>
            <a:r>
              <a:rPr lang="de" dirty="0" smtClean="0"/>
              <a:t>ock UI</a:t>
            </a:r>
            <a:endParaRPr lang="de" dirty="0"/>
          </a:p>
          <a:p>
            <a:endParaRPr lang="de" dirty="0"/>
          </a:p>
        </p:txBody>
      </p:sp>
      <p:grpSp>
        <p:nvGrpSpPr>
          <p:cNvPr id="150" name="Shape 150"/>
          <p:cNvGrpSpPr/>
          <p:nvPr/>
        </p:nvGrpSpPr>
        <p:grpSpPr>
          <a:xfrm>
            <a:off x="4320525" y="3619500"/>
            <a:ext cx="3865255" cy="2409973"/>
            <a:chOff x="4344000" y="3772100"/>
            <a:chExt cx="3865255" cy="2409973"/>
          </a:xfrm>
        </p:grpSpPr>
        <p:sp>
          <p:nvSpPr>
            <p:cNvPr id="151" name="Shape 151"/>
            <p:cNvSpPr/>
            <p:nvPr/>
          </p:nvSpPr>
          <p:spPr>
            <a:xfrm>
              <a:off x="6517255" y="4826073"/>
              <a:ext cx="1692000" cy="1355999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r" rtl="0">
                <a:buNone/>
              </a:pPr>
              <a:r>
                <a:rPr lang="de" sz="700">
                  <a:solidFill>
                    <a:schemeClr val="lt1"/>
                  </a:solidFill>
                </a:rPr>
                <a:t>Business Logic and Data</a:t>
              </a:r>
            </a:p>
          </p:txBody>
        </p:sp>
        <p:sp>
          <p:nvSpPr>
            <p:cNvPr id="152" name="Shape 152"/>
            <p:cNvSpPr/>
            <p:nvPr/>
          </p:nvSpPr>
          <p:spPr>
            <a:xfrm>
              <a:off x="4344000" y="3772100"/>
              <a:ext cx="1907999" cy="14532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r" rtl="0">
                <a:buNone/>
              </a:pPr>
              <a:r>
                <a:rPr lang="de" sz="700">
                  <a:solidFill>
                    <a:schemeClr val="lt1"/>
                  </a:solidFill>
                </a:rPr>
                <a:t>Presentation &amp; UI Logic</a:t>
              </a:r>
            </a:p>
          </p:txBody>
        </p:sp>
        <p:sp>
          <p:nvSpPr>
            <p:cNvPr id="153" name="Shape 153"/>
            <p:cNvSpPr/>
            <p:nvPr/>
          </p:nvSpPr>
          <p:spPr>
            <a:xfrm>
              <a:off x="4525342" y="4065061"/>
              <a:ext cx="776399" cy="4646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View</a:t>
              </a:r>
            </a:p>
          </p:txBody>
        </p:sp>
        <p:sp>
          <p:nvSpPr>
            <p:cNvPr id="154" name="Shape 154"/>
            <p:cNvSpPr/>
            <p:nvPr/>
          </p:nvSpPr>
          <p:spPr>
            <a:xfrm>
              <a:off x="7569715" y="5694230"/>
              <a:ext cx="448199" cy="438600"/>
            </a:xfrm>
            <a:prstGeom prst="can">
              <a:avLst>
                <a:gd name="adj" fmla="val 25000"/>
              </a:avLst>
            </a:prstGeom>
            <a:solidFill>
              <a:schemeClr val="accent5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800">
                  <a:solidFill>
                    <a:schemeClr val="lt1"/>
                  </a:solidFill>
                </a:rPr>
                <a:t>DB</a:t>
              </a:r>
            </a:p>
          </p:txBody>
        </p:sp>
        <p:sp>
          <p:nvSpPr>
            <p:cNvPr id="155" name="Shape 155"/>
            <p:cNvSpPr/>
            <p:nvPr/>
          </p:nvSpPr>
          <p:spPr>
            <a:xfrm rot="-5400000">
              <a:off x="5301645" y="4227974"/>
              <a:ext cx="404700" cy="404700"/>
            </a:xfrm>
            <a:prstGeom prst="leftUpArrow">
              <a:avLst/>
            </a:prstGeom>
            <a:solidFill>
              <a:schemeClr val="dk2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56" name="Shape 156"/>
            <p:cNvSpPr/>
            <p:nvPr/>
          </p:nvSpPr>
          <p:spPr>
            <a:xfrm rot="-5400000">
              <a:off x="7478584" y="5289525"/>
              <a:ext cx="404700" cy="404700"/>
            </a:xfrm>
            <a:prstGeom prst="leftUpArrow">
              <a:avLst/>
            </a:prstGeom>
            <a:solidFill>
              <a:srgbClr val="8E7CC3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57" name="Shape 157"/>
            <p:cNvSpPr txBox="1"/>
            <p:nvPr/>
          </p:nvSpPr>
          <p:spPr>
            <a:xfrm>
              <a:off x="5395605" y="4364811"/>
              <a:ext cx="776399" cy="1310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buNone/>
              </a:pPr>
              <a:r>
                <a:rPr lang="de" sz="700"/>
                <a:t>Data Binding</a:t>
              </a:r>
            </a:p>
          </p:txBody>
        </p:sp>
        <p:sp>
          <p:nvSpPr>
            <p:cNvPr id="158" name="Shape 158"/>
            <p:cNvSpPr txBox="1"/>
            <p:nvPr/>
          </p:nvSpPr>
          <p:spPr>
            <a:xfrm>
              <a:off x="5683548" y="5438450"/>
              <a:ext cx="776399" cy="131099"/>
            </a:xfrm>
            <a:prstGeom prst="rect">
              <a:avLst/>
            </a:prstGeom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buNone/>
              </a:pPr>
              <a:r>
                <a:rPr lang="de" sz="700"/>
                <a:t>Service Calls</a:t>
              </a:r>
            </a:p>
          </p:txBody>
        </p:sp>
        <p:sp>
          <p:nvSpPr>
            <p:cNvPr id="159" name="Shape 159"/>
            <p:cNvSpPr/>
            <p:nvPr/>
          </p:nvSpPr>
          <p:spPr>
            <a:xfrm rot="5400000">
              <a:off x="5933981" y="4739262"/>
              <a:ext cx="404700" cy="1131899"/>
            </a:xfrm>
            <a:prstGeom prst="bentUpArrow">
              <a:avLst>
                <a:gd name="adj1" fmla="val 25000"/>
                <a:gd name="adj2" fmla="val 25000"/>
                <a:gd name="adj3" fmla="val 25000"/>
              </a:avLst>
            </a:prstGeom>
            <a:solidFill>
              <a:schemeClr val="accent2"/>
            </a:solidFill>
            <a:ln w="1905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160" name="Shape 160"/>
            <p:cNvSpPr/>
            <p:nvPr/>
          </p:nvSpPr>
          <p:spPr>
            <a:xfrm>
              <a:off x="5210575" y="4632675"/>
              <a:ext cx="889499" cy="464699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ViewModel</a:t>
              </a:r>
            </a:p>
          </p:txBody>
        </p:sp>
        <p:sp>
          <p:nvSpPr>
            <p:cNvPr id="161" name="Shape 161"/>
            <p:cNvSpPr/>
            <p:nvPr/>
          </p:nvSpPr>
          <p:spPr>
            <a:xfrm>
              <a:off x="6702281" y="5179406"/>
              <a:ext cx="776399" cy="464699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 cap="flat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buNone/>
              </a:pPr>
              <a:r>
                <a:rPr lang="de" sz="1000">
                  <a:solidFill>
                    <a:schemeClr val="lt1"/>
                  </a:solidFill>
                </a:rPr>
                <a:t>Model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1179</Words>
  <Application>Microsoft Office PowerPoint</Application>
  <PresentationFormat>Bildschirmpräsentation (4:3)</PresentationFormat>
  <Paragraphs>452</Paragraphs>
  <Slides>32</Slides>
  <Notes>32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3" baseType="lpstr">
      <vt:lpstr>biz</vt:lpstr>
      <vt:lpstr>Reactive UIs with the Model View ViewModel Pattern: Simple with Ankor.io</vt:lpstr>
      <vt:lpstr>Agenda</vt:lpstr>
      <vt:lpstr>„M V V M”  ?</vt:lpstr>
      <vt:lpstr>PowerPoint-Präsentation</vt:lpstr>
      <vt:lpstr>PowerPoint-Präsentation</vt:lpstr>
      <vt:lpstr>M V V M  –  The View</vt:lpstr>
      <vt:lpstr>M V V M  –  The ViewModel</vt:lpstr>
      <vt:lpstr>M V V M –  The Model</vt:lpstr>
      <vt:lpstr>MVVM solves...</vt:lpstr>
      <vt:lpstr>MVVM does not solve...</vt:lpstr>
      <vt:lpstr>Agenda</vt:lpstr>
      <vt:lpstr>PowerPoint-Präsentation</vt:lpstr>
      <vt:lpstr>MVSVM - Synchronized ViewModel</vt:lpstr>
      <vt:lpstr>Agenda</vt:lpstr>
      <vt:lpstr>Project „Ankor”</vt:lpstr>
      <vt:lpstr>PowerPoint-Präsentation</vt:lpstr>
      <vt:lpstr>PowerPoint-Präsentation</vt:lpstr>
      <vt:lpstr>PowerPoint-Präsentation</vt:lpstr>
      <vt:lpstr>Ankor – Client Architecture</vt:lpstr>
      <vt:lpstr>Ankor – Server Architecture</vt:lpstr>
      <vt:lpstr>Agenda</vt:lpstr>
      <vt:lpstr>PowerPoint-Präsentation</vt:lpstr>
      <vt:lpstr>PowerPoint-Präsentation</vt:lpstr>
      <vt:lpstr>PowerPoint-Präsentation</vt:lpstr>
      <vt:lpstr>PowerPoint-Präsentation</vt:lpstr>
      <vt:lpstr>Agenda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Ankor.io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Moderne UIs mit server-seitigem Model View ViewModel</dc:title>
  <dc:creator>Thomas Spiegl</dc:creator>
  <cp:lastModifiedBy>Manfred Geiler</cp:lastModifiedBy>
  <cp:revision>26</cp:revision>
  <dcterms:modified xsi:type="dcterms:W3CDTF">2014-09-25T08:57:05Z</dcterms:modified>
</cp:coreProperties>
</file>