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5" r:id="rId1"/>
    <p:sldMasterId id="2147483792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817" r:id="rId10"/>
  </p:sldMasterIdLst>
  <p:notesMasterIdLst>
    <p:notesMasterId r:id="rId66"/>
  </p:notesMasterIdLst>
  <p:sldIdLst>
    <p:sldId id="256" r:id="rId11"/>
    <p:sldId id="315" r:id="rId12"/>
    <p:sldId id="316" r:id="rId13"/>
    <p:sldId id="304" r:id="rId14"/>
    <p:sldId id="329" r:id="rId15"/>
    <p:sldId id="327" r:id="rId16"/>
    <p:sldId id="330" r:id="rId17"/>
    <p:sldId id="328" r:id="rId18"/>
    <p:sldId id="277" r:id="rId19"/>
    <p:sldId id="293" r:id="rId20"/>
    <p:sldId id="266" r:id="rId21"/>
    <p:sldId id="267" r:id="rId22"/>
    <p:sldId id="268" r:id="rId23"/>
    <p:sldId id="287" r:id="rId24"/>
    <p:sldId id="269" r:id="rId25"/>
    <p:sldId id="312" r:id="rId26"/>
    <p:sldId id="270" r:id="rId27"/>
    <p:sldId id="272" r:id="rId28"/>
    <p:sldId id="314" r:id="rId29"/>
    <p:sldId id="271" r:id="rId30"/>
    <p:sldId id="273" r:id="rId31"/>
    <p:sldId id="302" r:id="rId32"/>
    <p:sldId id="278" r:id="rId33"/>
    <p:sldId id="309" r:id="rId34"/>
    <p:sldId id="275" r:id="rId35"/>
    <p:sldId id="274" r:id="rId36"/>
    <p:sldId id="333" r:id="rId37"/>
    <p:sldId id="303" r:id="rId38"/>
    <p:sldId id="308" r:id="rId39"/>
    <p:sldId id="276" r:id="rId40"/>
    <p:sldId id="279" r:id="rId41"/>
    <p:sldId id="280" r:id="rId42"/>
    <p:sldId id="306" r:id="rId43"/>
    <p:sldId id="296" r:id="rId44"/>
    <p:sldId id="320" r:id="rId45"/>
    <p:sldId id="323" r:id="rId46"/>
    <p:sldId id="325" r:id="rId47"/>
    <p:sldId id="322" r:id="rId48"/>
    <p:sldId id="321" r:id="rId49"/>
    <p:sldId id="281" r:id="rId50"/>
    <p:sldId id="318" r:id="rId51"/>
    <p:sldId id="282" r:id="rId52"/>
    <p:sldId id="319" r:id="rId53"/>
    <p:sldId id="317" r:id="rId54"/>
    <p:sldId id="286" r:id="rId55"/>
    <p:sldId id="284" r:id="rId56"/>
    <p:sldId id="285" r:id="rId57"/>
    <p:sldId id="332" r:id="rId58"/>
    <p:sldId id="298" r:id="rId59"/>
    <p:sldId id="288" r:id="rId60"/>
    <p:sldId id="290" r:id="rId61"/>
    <p:sldId id="331" r:id="rId62"/>
    <p:sldId id="291" r:id="rId63"/>
    <p:sldId id="301" r:id="rId64"/>
    <p:sldId id="292" r:id="rId6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0" autoAdjust="0"/>
  </p:normalViewPr>
  <p:slideViewPr>
    <p:cSldViewPr>
      <p:cViewPr>
        <p:scale>
          <a:sx n="85" d="100"/>
          <a:sy n="85" d="100"/>
        </p:scale>
        <p:origin x="-408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B1DE3-862B-2F4F-894E-3AC67AB3A1FF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FF33-7E11-F849-8FE4-71BE0C750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1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666FD-9788-4DA3-8A23-13685FA9B8E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F00FB-9513-4A93-9716-EA3EC835DBD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DataTable</a:t>
            </a:r>
            <a:r>
              <a:rPr lang="en-US" dirty="0" smtClean="0"/>
              <a:t>, Sheet, Charts, </a:t>
            </a:r>
            <a:r>
              <a:rPr lang="en-US" dirty="0" err="1" smtClean="0"/>
              <a:t>Gmaps</a:t>
            </a:r>
            <a:r>
              <a:rPr lang="en-US" dirty="0" smtClean="0"/>
              <a:t>, Rating, </a:t>
            </a:r>
            <a:r>
              <a:rPr lang="en-US" dirty="0" err="1" smtClean="0"/>
              <a:t>MindMap</a:t>
            </a:r>
            <a:r>
              <a:rPr lang="en-US" dirty="0" smtClean="0"/>
              <a:t>, Input, Layout - Mailbox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BFF33-7E11-F849-8FE4-71BE0C750C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>
            <a:normAutofit/>
          </a:bodyPr>
          <a:lstStyle>
            <a:lvl1pPr marL="0" indent="0" algn="l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  <a:prstGeom prst="rect">
            <a:avLst/>
          </a:prstGeo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97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1151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5360" y="2492586"/>
            <a:ext cx="11054080" cy="2167467"/>
          </a:xfrm>
          <a:prstGeom prst="rect">
            <a:avLst/>
          </a:prstGeom>
        </p:spPr>
        <p:txBody>
          <a:bodyPr lIns="130046" tIns="65023" rIns="130046" bIns="65023" anchor="b"/>
          <a:lstStyle>
            <a:lvl1pPr>
              <a:defRPr b="1" cap="all" baseline="0">
                <a:latin typeface="+mj-lt"/>
              </a:defRPr>
            </a:lvl1pPr>
          </a:lstStyle>
          <a:p>
            <a:r>
              <a:rPr lang="pl-PL" dirty="0" smtClean="0"/>
              <a:t>Talk Title Talk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9093" y="4660053"/>
            <a:ext cx="9103360" cy="1192107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Speaker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8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037419" y="511855"/>
            <a:ext cx="10533888" cy="209377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2037419" y="2631202"/>
            <a:ext cx="10533888" cy="2492587"/>
          </a:xfrm>
        </p:spPr>
        <p:txBody>
          <a:bodyPr tIns="0"/>
          <a:lstStyle>
            <a:lvl1pPr marL="39012" indent="0" algn="l">
              <a:buNone/>
              <a:defRPr sz="3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50197" indent="0" algn="ctr">
              <a:buNone/>
            </a:lvl2pPr>
            <a:lvl3pPr marL="1300393" indent="0" algn="ctr">
              <a:buNone/>
            </a:lvl3pPr>
            <a:lvl4pPr marL="1950590" indent="0" algn="ctr">
              <a:buNone/>
            </a:lvl4pPr>
            <a:lvl5pPr marL="2600786" indent="0" algn="ctr">
              <a:buNone/>
            </a:lvl5pPr>
            <a:lvl6pPr marL="3250983" indent="0" algn="ctr">
              <a:buNone/>
            </a:lvl6pPr>
            <a:lvl7pPr marL="3901180" indent="0" algn="ctr">
              <a:buNone/>
            </a:lvl7pPr>
            <a:lvl8pPr marL="4551376" indent="0" algn="ctr">
              <a:buNone/>
            </a:lvl8pPr>
            <a:lvl9pPr marL="5201573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310483" y="2010741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645761" y="1912911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570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3571" y="8967895"/>
            <a:ext cx="3034453" cy="677333"/>
          </a:xfrm>
        </p:spPr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981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6777" y="-77"/>
            <a:ext cx="975360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046" y="3698240"/>
            <a:ext cx="9103360" cy="3251200"/>
          </a:xfrm>
        </p:spPr>
        <p:txBody>
          <a:bodyPr anchor="t"/>
          <a:lstStyle>
            <a:lvl1pPr algn="l">
              <a:lnSpc>
                <a:spcPts val="6400"/>
              </a:lnSpc>
              <a:buNone/>
              <a:defRPr sz="57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046" y="1517227"/>
            <a:ext cx="9103360" cy="2147146"/>
          </a:xfrm>
        </p:spPr>
        <p:txBody>
          <a:bodyPr anchor="b"/>
          <a:lstStyle>
            <a:lvl1pPr marL="26008" indent="0">
              <a:lnSpc>
                <a:spcPts val="3271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251200" y="0"/>
            <a:ext cx="108373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3089523" y="4003067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424802" y="3905237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161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1754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3770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703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7339145"/>
            <a:ext cx="11704320" cy="1625600"/>
          </a:xfrm>
        </p:spPr>
        <p:txBody>
          <a:bodyPr anchor="ctr"/>
          <a:lstStyle>
            <a:lvl1pPr algn="ctr">
              <a:defRPr sz="64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28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32448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28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69" indent="-39011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69" indent="-39011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225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540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3533" y="0"/>
            <a:ext cx="11561267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869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8308"/>
            <a:ext cx="5418667" cy="1652693"/>
          </a:xfrm>
          <a:ln>
            <a:noFill/>
          </a:ln>
        </p:spPr>
        <p:txBody>
          <a:bodyPr anchor="b"/>
          <a:lstStyle>
            <a:lvl1pPr algn="l">
              <a:lnSpc>
                <a:spcPts val="2844"/>
              </a:lnSpc>
              <a:buNone/>
              <a:defRPr sz="31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0240" y="2001016"/>
            <a:ext cx="5418667" cy="993422"/>
          </a:xfrm>
        </p:spPr>
        <p:txBody>
          <a:bodyPr/>
          <a:lstStyle>
            <a:lvl1pPr marL="6502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0240" y="3034455"/>
            <a:ext cx="11595947" cy="567831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558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7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474" y="1517228"/>
            <a:ext cx="3901440" cy="2817707"/>
          </a:xfrm>
        </p:spPr>
        <p:txBody>
          <a:bodyPr anchor="b">
            <a:noAutofit/>
          </a:bodyPr>
          <a:lstStyle>
            <a:lvl1pPr algn="l">
              <a:buNone/>
              <a:defRPr sz="30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83733" y="1517227"/>
            <a:ext cx="6502400" cy="6502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30039" tIns="390118" rIns="130039" bIns="65020" rtlCol="0" anchor="t">
            <a:normAutofit/>
          </a:bodyPr>
          <a:lstStyle>
            <a:extLst/>
          </a:lstStyle>
          <a:p>
            <a:pPr marL="0" indent="-403123" algn="l" rtl="0" eaLnBrk="1" latinLnBrk="0" hangingPunct="1">
              <a:lnSpc>
                <a:spcPts val="4267"/>
              </a:lnSpc>
              <a:spcBef>
                <a:spcPts val="853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2107" y="1625605"/>
            <a:ext cx="6285653" cy="499844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30039" tIns="390118" anchor="t"/>
          <a:lstStyle>
            <a:lvl1pPr marL="0" indent="0" algn="l" eaLnBrk="1" latinLnBrk="0" hangingPunct="1">
              <a:buNone/>
              <a:defRPr sz="46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64231" y="1357285"/>
            <a:ext cx="975360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7116326" y="1332318"/>
            <a:ext cx="923341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107" y="6827520"/>
            <a:ext cx="6285653" cy="1083733"/>
          </a:xfrm>
        </p:spPr>
        <p:txBody>
          <a:bodyPr anchor="ctr"/>
          <a:lstStyle>
            <a:lvl1pPr marL="0" indent="0" algn="l">
              <a:lnSpc>
                <a:spcPts val="2276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574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4382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390600"/>
            <a:ext cx="2600960" cy="832216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390601"/>
            <a:ext cx="7911253" cy="83221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8/14/2009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© Virtua, Inc 2005-2012. All rights reserved.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4482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9" y="781193"/>
            <a:ext cx="11880427" cy="7179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6047" y="1702366"/>
            <a:ext cx="5727982" cy="6802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702366"/>
            <a:ext cx="5727983" cy="6802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5120" y="9177867"/>
            <a:ext cx="3684693" cy="5757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8/14/2009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47539" y="9177867"/>
            <a:ext cx="4813582" cy="5757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Virtua, Inc 2005-2012.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95947" y="9177867"/>
            <a:ext cx="1022774" cy="5757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15AB1ECD-EA6E-4207-82C3-39634FE5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564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947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345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83858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562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133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398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0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5923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88200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562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698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2178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3857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933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75584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463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4298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988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1603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91019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29668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843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854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225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082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05075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837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05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8277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6554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04877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43495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51005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039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5635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4401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14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61569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25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2495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843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2810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069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81370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967863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825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167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709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66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1332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02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696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665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5530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52903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35683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794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040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211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30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567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29767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851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5938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05816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1931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627782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00644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14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538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987" y="9320110"/>
            <a:ext cx="11487573" cy="216745"/>
          </a:xfr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320109"/>
            <a:ext cx="3034453" cy="239324"/>
          </a:xfrm>
        </p:spPr>
        <p:txBody>
          <a:bodyPr/>
          <a:lstStyle/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63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5540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1025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609557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7223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0489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1913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4386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94526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32734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7494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01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9000"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93589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987" y="9320109"/>
            <a:ext cx="11487573" cy="216745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1700"/>
            </a:lvl1pPr>
          </a:lstStyle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320108"/>
            <a:ext cx="3034453" cy="239324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1700"/>
            </a:lvl1pPr>
          </a:lstStyle>
          <a:p>
            <a:fld id="{2780B6B6-A0DB-4089-86DC-5E9C5D274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1300460" rtl="0" eaLnBrk="1" latinLnBrk="0" hangingPunct="1">
        <a:spcBef>
          <a:spcPct val="0"/>
        </a:spcBef>
        <a:buNone/>
        <a:defRPr sz="7200" b="0" kern="1200">
          <a:solidFill>
            <a:schemeClr val="accent1">
              <a:lumMod val="50000"/>
            </a:schemeClr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4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4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3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Calibri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ramid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26561" y="4118188"/>
            <a:ext cx="7843520" cy="52696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211733" y="325120"/>
            <a:ext cx="3901440" cy="54186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 defTabSz="1300460" fontAlgn="auto">
              <a:spcBef>
                <a:spcPts val="0"/>
              </a:spcBef>
              <a:spcAft>
                <a:spcPts val="0"/>
              </a:spcAft>
            </a:pPr>
            <a:r>
              <a:rPr lang="pl-PL" sz="2600" dirty="0" smtClean="0">
                <a:solidFill>
                  <a:prstClr val="black"/>
                </a:solidFill>
                <a:effectLst/>
                <a:latin typeface="Trebuchet MS" pitchFamily="34" charset="0"/>
                <a:ea typeface="+mn-ea"/>
                <a:cs typeface="+mn-cs"/>
              </a:rPr>
              <a:t>Platinum Sponsor</a:t>
            </a:r>
            <a:endParaRPr lang="en-US" sz="2600" dirty="0">
              <a:solidFill>
                <a:prstClr val="black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54" y="4660053"/>
            <a:ext cx="7803856" cy="5852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07" y="541866"/>
            <a:ext cx="7351208" cy="22617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160429" y="-1160422"/>
            <a:ext cx="2330862" cy="23308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40095" y="30012"/>
            <a:ext cx="2420894" cy="242089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60098" y="1500554"/>
            <a:ext cx="1601020" cy="156817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440531" y="-77"/>
            <a:ext cx="1156427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041754" y="390596"/>
            <a:ext cx="10663936" cy="16256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41754" y="2059093"/>
            <a:ext cx="10663936" cy="682752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031969" y="8974700"/>
            <a:ext cx="3034453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l" eaLnBrk="1" latinLnBrk="0" hangingPunct="1">
              <a:defRPr kumimoji="0" sz="17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8/14/2009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079990" y="8967894"/>
            <a:ext cx="7166197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eaLnBrk="1" latinLnBrk="0" hangingPunct="1">
              <a:defRPr kumimoji="0" sz="170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Copyright © Virtua, Inc 2005-2012. All rights reserved.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2250522" y="8967894"/>
            <a:ext cx="650240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ctr" eaLnBrk="1" latinLnBrk="0" hangingPunct="1">
              <a:defRPr kumimoji="0" sz="170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75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61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0184" indent="-403143" algn="l" rtl="0" eaLnBrk="1" latinLnBrk="0" hangingPunct="1">
        <a:lnSpc>
          <a:spcPct val="100000"/>
        </a:lnSpc>
        <a:spcBef>
          <a:spcPts val="853"/>
        </a:spcBef>
        <a:buClr>
          <a:schemeClr val="accent1"/>
        </a:buClr>
        <a:buSzPct val="80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38120" algn="l" rtl="0" eaLnBrk="1" latinLnBrk="0" hangingPunct="1">
        <a:lnSpc>
          <a:spcPct val="100000"/>
        </a:lnSpc>
        <a:spcBef>
          <a:spcPts val="782"/>
        </a:spcBef>
        <a:buClr>
          <a:schemeClr val="accent1"/>
        </a:buClr>
        <a:buFont typeface="Verdana"/>
        <a:buChar char="◦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446" indent="-32511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24708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653" indent="-26009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758" indent="-26009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864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965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071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nterprisejavanews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9652000" cy="2286000"/>
          </a:xfrm>
          <a:prstGeom prst="rect">
            <a:avLst/>
          </a:prstGeom>
          <a:noFill/>
          <a:ln>
            <a:noFill/>
          </a:ln>
          <a:effectLst>
            <a:outerShdw blurRad="38100" dist="88899" dir="3060011" algn="ctr" rotWithShape="0">
              <a:schemeClr val="bg2">
                <a:alpha val="45274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63600" y="6934200"/>
            <a:ext cx="6400800" cy="1752600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>
            <a:lvl1pPr marL="0" indent="0" algn="l" defTabSz="130046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Calibri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197" indent="0" algn="ctr" defTabSz="130046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Calibri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0393" indent="0" algn="ctr" defTabSz="130046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Calibri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0590" indent="0" algn="ctr" defTabSz="130046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00786" indent="0" algn="ctr" defTabSz="130046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50983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01180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51376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01573" indent="0" algn="ctr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Kito D. Mann</a:t>
            </a:r>
          </a:p>
          <a:p>
            <a:r>
              <a:rPr lang="en-US" dirty="0" smtClean="0">
                <a:effectLst/>
              </a:rPr>
              <a:t>Principal Consultant</a:t>
            </a:r>
          </a:p>
        </p:txBody>
      </p:sp>
      <p:pic>
        <p:nvPicPr>
          <p:cNvPr id="6" name="Picture 5" descr="Virtua_logo_medium_transparent.pn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65199" y="8305800"/>
            <a:ext cx="4256313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Prime Time JSF with </a:t>
            </a:r>
            <a:r>
              <a:rPr lang="en-US" dirty="0" err="1" smtClean="0"/>
              <a:t>PrimeFaces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200" y="-457200"/>
            <a:ext cx="14548303" cy="110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5393122" y="8503334"/>
            <a:ext cx="2218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Colombia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100+ UI Components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3" y="2590800"/>
            <a:ext cx="12636455" cy="560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UIs</a:t>
            </a:r>
            <a:endParaRPr lang="en-US" dirty="0"/>
          </a:p>
        </p:txBody>
      </p:sp>
      <p:pic>
        <p:nvPicPr>
          <p:cNvPr id="286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86000"/>
            <a:ext cx="117856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Components</a:t>
            </a:r>
            <a:endParaRPr lang="en-US" dirty="0"/>
          </a:p>
        </p:txBody>
      </p:sp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247900"/>
            <a:ext cx="83947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254000" y="-165100"/>
            <a:ext cx="12420600" cy="1765300"/>
          </a:xfrm>
          <a:prstGeom prst="rect">
            <a:avLst/>
          </a:prstGeom>
          <a:noFill/>
          <a:ln>
            <a:noFill/>
          </a:ln>
          <a:effectLst>
            <a:outerShdw blurRad="50800" dist="380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effectLst/>
                <a:latin typeface="Franklin Gothic Book"/>
                <a:ea typeface="ＭＳ Ｐゴシック" charset="0"/>
                <a:cs typeface="Franklin Gothic Book"/>
              </a:rPr>
              <a:t>Hide Complexity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254000" y="3810000"/>
            <a:ext cx="12484100" cy="1041400"/>
          </a:xfrm>
          <a:prstGeom prst="rect">
            <a:avLst/>
          </a:prstGeom>
          <a:noFill/>
          <a:ln>
            <a:noFill/>
          </a:ln>
          <a:effectLst>
            <a:outerShdw blurRad="50800" dist="380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effectLst/>
                <a:latin typeface="Franklin Gothic Book"/>
                <a:ea typeface="ＭＳ Ｐゴシック" charset="0"/>
                <a:cs typeface="Franklin Gothic Book"/>
              </a:rPr>
              <a:t>Keep Flexibility</a:t>
            </a:r>
          </a:p>
        </p:txBody>
      </p:sp>
      <p:sp>
        <p:nvSpPr>
          <p:cNvPr id="30723" name="AutoShape 3"/>
          <p:cNvSpPr>
            <a:spLocks/>
          </p:cNvSpPr>
          <p:nvPr/>
        </p:nvSpPr>
        <p:spPr bwMode="auto">
          <a:xfrm>
            <a:off x="965200" y="5105400"/>
            <a:ext cx="11074400" cy="1676400"/>
          </a:xfrm>
          <a:prstGeom prst="roundRect">
            <a:avLst>
              <a:gd name="adj" fmla="val 10486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p:tabView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onTabChange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handleTabChange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()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p:ajax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event=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change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listener=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#{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bean.onTabChange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}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update=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comp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marL="685800" lvl="1"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//tabs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p:tabView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  <a:endParaRPr lang="en-US" sz="24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</p:txBody>
      </p:sp>
      <p:sp>
        <p:nvSpPr>
          <p:cNvPr id="30724" name="Oval 4"/>
          <p:cNvSpPr>
            <a:spLocks/>
          </p:cNvSpPr>
          <p:nvPr/>
        </p:nvSpPr>
        <p:spPr bwMode="auto">
          <a:xfrm>
            <a:off x="635000" y="6972300"/>
            <a:ext cx="2895600" cy="177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CSS</a:t>
            </a:r>
          </a:p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Override</a:t>
            </a:r>
          </a:p>
        </p:txBody>
      </p:sp>
      <p:sp>
        <p:nvSpPr>
          <p:cNvPr id="30725" name="Oval 5"/>
          <p:cNvSpPr>
            <a:spLocks/>
          </p:cNvSpPr>
          <p:nvPr/>
        </p:nvSpPr>
        <p:spPr bwMode="auto">
          <a:xfrm>
            <a:off x="3606800" y="6972300"/>
            <a:ext cx="2895600" cy="177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JS</a:t>
            </a:r>
          </a:p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API</a:t>
            </a:r>
          </a:p>
        </p:txBody>
      </p:sp>
      <p:sp>
        <p:nvSpPr>
          <p:cNvPr id="30726" name="Oval 6"/>
          <p:cNvSpPr>
            <a:spLocks/>
          </p:cNvSpPr>
          <p:nvPr/>
        </p:nvSpPr>
        <p:spPr bwMode="auto">
          <a:xfrm>
            <a:off x="6629400" y="6972300"/>
            <a:ext cx="2895600" cy="177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Client</a:t>
            </a:r>
          </a:p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Callbacks</a:t>
            </a:r>
          </a:p>
        </p:txBody>
      </p:sp>
      <p:sp>
        <p:nvSpPr>
          <p:cNvPr id="30727" name="Oval 7"/>
          <p:cNvSpPr>
            <a:spLocks/>
          </p:cNvSpPr>
          <p:nvPr/>
        </p:nvSpPr>
        <p:spPr bwMode="auto">
          <a:xfrm>
            <a:off x="9829800" y="6972300"/>
            <a:ext cx="2895600" cy="177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Ajax</a:t>
            </a:r>
          </a:p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Callbacks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1200" y="1600200"/>
            <a:ext cx="11887200" cy="1778000"/>
            <a:chOff x="711200" y="1600200"/>
            <a:chExt cx="11887200" cy="1778000"/>
          </a:xfrm>
        </p:grpSpPr>
        <p:sp>
          <p:nvSpPr>
            <p:cNvPr id="30728" name="Oval 8"/>
            <p:cNvSpPr>
              <a:spLocks/>
            </p:cNvSpPr>
            <p:nvPr/>
          </p:nvSpPr>
          <p:spPr bwMode="auto">
            <a:xfrm>
              <a:off x="711200" y="1600200"/>
              <a:ext cx="2895600" cy="177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CSS</a:t>
              </a:r>
            </a:p>
          </p:txBody>
        </p:sp>
        <p:sp>
          <p:nvSpPr>
            <p:cNvPr id="30729" name="Oval 9"/>
            <p:cNvSpPr>
              <a:spLocks/>
            </p:cNvSpPr>
            <p:nvPr/>
          </p:nvSpPr>
          <p:spPr bwMode="auto">
            <a:xfrm>
              <a:off x="3708400" y="1600200"/>
              <a:ext cx="2895600" cy="177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JS</a:t>
              </a:r>
            </a:p>
          </p:txBody>
        </p:sp>
        <p:sp>
          <p:nvSpPr>
            <p:cNvPr id="30730" name="Oval 10"/>
            <p:cNvSpPr>
              <a:spLocks/>
            </p:cNvSpPr>
            <p:nvPr/>
          </p:nvSpPr>
          <p:spPr bwMode="auto">
            <a:xfrm>
              <a:off x="9702800" y="1600200"/>
              <a:ext cx="2895600" cy="177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AJAX</a:t>
              </a:r>
            </a:p>
          </p:txBody>
        </p:sp>
        <p:sp>
          <p:nvSpPr>
            <p:cNvPr id="15" name="Oval 10"/>
            <p:cNvSpPr>
              <a:spLocks/>
            </p:cNvSpPr>
            <p:nvPr/>
          </p:nvSpPr>
          <p:spPr bwMode="auto">
            <a:xfrm>
              <a:off x="6705600" y="1600200"/>
              <a:ext cx="2895600" cy="177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JSON</a:t>
              </a:r>
              <a:endParaRPr lang="en-US" sz="36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  <p:bldP spid="30723" grpId="0" animBg="1"/>
      <p:bldP spid="30724" grpId="0" animBg="1"/>
      <p:bldP spid="30725" grpId="0" animBg="1"/>
      <p:bldP spid="30726" grpId="0" animBg="1"/>
      <p:bldP spid="307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0200" y="2362200"/>
            <a:ext cx="12192000" cy="1066800"/>
            <a:chOff x="330200" y="2362200"/>
            <a:chExt cx="12192000" cy="1066800"/>
          </a:xfrm>
        </p:grpSpPr>
        <p:sp>
          <p:nvSpPr>
            <p:cNvPr id="31745" name="AutoShape 1"/>
            <p:cNvSpPr>
              <a:spLocks/>
            </p:cNvSpPr>
            <p:nvPr/>
          </p:nvSpPr>
          <p:spPr bwMode="auto">
            <a:xfrm>
              <a:off x="2057400" y="2413000"/>
              <a:ext cx="10464800" cy="1016000"/>
            </a:xfrm>
            <a:prstGeom prst="roundRect">
              <a:avLst>
                <a:gd name="adj" fmla="val 39472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p:schedule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id="schedule" value="#{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scheduleView.eventModel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}" </a:t>
              </a:r>
              <a:endPara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widgetVar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="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myschedule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"&gt;</a:t>
              </a:r>
            </a:p>
          </p:txBody>
        </p:sp>
        <p:sp>
          <p:nvSpPr>
            <p:cNvPr id="31749" name="Rectangle 5"/>
            <p:cNvSpPr>
              <a:spLocks/>
            </p:cNvSpPr>
            <p:nvPr/>
          </p:nvSpPr>
          <p:spPr bwMode="auto">
            <a:xfrm>
              <a:off x="330200" y="2362200"/>
              <a:ext cx="11303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Page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0200" y="3651250"/>
            <a:ext cx="12192000" cy="1454150"/>
            <a:chOff x="330200" y="3346450"/>
            <a:chExt cx="12192000" cy="1454150"/>
          </a:xfrm>
        </p:grpSpPr>
        <p:sp>
          <p:nvSpPr>
            <p:cNvPr id="31746" name="AutoShape 2"/>
            <p:cNvSpPr>
              <a:spLocks/>
            </p:cNvSpPr>
            <p:nvPr/>
          </p:nvSpPr>
          <p:spPr bwMode="auto">
            <a:xfrm>
              <a:off x="2057400" y="3441700"/>
              <a:ext cx="10464800" cy="1358900"/>
            </a:xfrm>
            <a:prstGeom prst="roundRect">
              <a:avLst>
                <a:gd name="adj" fmla="val 39472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&lt;div id=</a:t>
              </a:r>
              <a:r>
                <a:rPr lang="ja-JP" altLang="en-US" sz="2400" dirty="0" smtClean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form:sch</a:t>
              </a:r>
              <a:r>
                <a:rPr lang="ja-JP" altLang="en-US" sz="2400" dirty="0" smtClean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&gt;</a:t>
              </a:r>
            </a:p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…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/div&gt;</a:t>
              </a:r>
            </a:p>
          </p:txBody>
        </p:sp>
        <p:sp>
          <p:nvSpPr>
            <p:cNvPr id="31750" name="Rectangle 6"/>
            <p:cNvSpPr>
              <a:spLocks/>
            </p:cNvSpPr>
            <p:nvPr/>
          </p:nvSpPr>
          <p:spPr bwMode="auto">
            <a:xfrm>
              <a:off x="330200" y="3346450"/>
              <a:ext cx="15240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Markup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0200" y="5511800"/>
            <a:ext cx="12192000" cy="2870200"/>
            <a:chOff x="330200" y="4749800"/>
            <a:chExt cx="12192000" cy="1346200"/>
          </a:xfrm>
        </p:grpSpPr>
        <p:sp>
          <p:nvSpPr>
            <p:cNvPr id="31748" name="AutoShape 4"/>
            <p:cNvSpPr>
              <a:spLocks/>
            </p:cNvSpPr>
            <p:nvPr/>
          </p:nvSpPr>
          <p:spPr bwMode="auto">
            <a:xfrm>
              <a:off x="2057400" y="4749800"/>
              <a:ext cx="10464800" cy="1346200"/>
            </a:xfrm>
            <a:prstGeom prst="roundRect">
              <a:avLst>
                <a:gd name="adj" fmla="val 14148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&lt;script type=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text/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javascript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&gt;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$(function() </a:t>
              </a:r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PrimeFaces.cw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("Schedule","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myschedule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"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,  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 {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id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:”form:schedule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",widgetVar:"myschedule",defaultView:"month"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,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  locale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:"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en”,offset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:0,header:{left:'prev,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next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,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today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'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,</a:t>
              </a:r>
            </a:p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 center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:"title",right:"month,agendaWeek,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agendaDay”},</a:t>
              </a:r>
              <a:r>
                <a:rPr lang="nl-NL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"</a:t>
              </a:r>
              <a:r>
                <a:rPr lang="nl-NL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schedule</a:t>
              </a:r>
              <a:r>
                <a:rPr lang="nl-NL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");});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/script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&gt;</a:t>
              </a:r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</p:txBody>
        </p:sp>
        <p:sp>
          <p:nvSpPr>
            <p:cNvPr id="31751" name="Rectangle 7"/>
            <p:cNvSpPr>
              <a:spLocks/>
            </p:cNvSpPr>
            <p:nvPr/>
          </p:nvSpPr>
          <p:spPr bwMode="auto">
            <a:xfrm>
              <a:off x="330200" y="4876800"/>
              <a:ext cx="12700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Script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Component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HTML5</a:t>
            </a:r>
          </a:p>
        </p:txBody>
      </p:sp>
      <p:sp>
        <p:nvSpPr>
          <p:cNvPr id="33794" name="Oval 2"/>
          <p:cNvSpPr>
            <a:spLocks/>
          </p:cNvSpPr>
          <p:nvPr/>
        </p:nvSpPr>
        <p:spPr bwMode="auto">
          <a:xfrm>
            <a:off x="1460500" y="40132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canvas</a:t>
            </a:r>
          </a:p>
        </p:txBody>
      </p:sp>
      <p:sp>
        <p:nvSpPr>
          <p:cNvPr id="33795" name="Oval 3"/>
          <p:cNvSpPr>
            <a:spLocks/>
          </p:cNvSpPr>
          <p:nvPr/>
        </p:nvSpPr>
        <p:spPr bwMode="auto">
          <a:xfrm>
            <a:off x="4521200" y="31115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data-*</a:t>
            </a:r>
          </a:p>
        </p:txBody>
      </p:sp>
      <p:sp>
        <p:nvSpPr>
          <p:cNvPr id="33796" name="Oval 4"/>
          <p:cNvSpPr>
            <a:spLocks/>
          </p:cNvSpPr>
          <p:nvPr/>
        </p:nvSpPr>
        <p:spPr bwMode="auto">
          <a:xfrm>
            <a:off x="7708900" y="40132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websockets</a:t>
            </a:r>
          </a:p>
        </p:txBody>
      </p:sp>
      <p:sp>
        <p:nvSpPr>
          <p:cNvPr id="33797" name="Oval 5"/>
          <p:cNvSpPr>
            <a:spLocks/>
          </p:cNvSpPr>
          <p:nvPr/>
        </p:nvSpPr>
        <p:spPr bwMode="auto">
          <a:xfrm>
            <a:off x="2870200" y="52959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forms</a:t>
            </a:r>
          </a:p>
        </p:txBody>
      </p:sp>
      <p:sp>
        <p:nvSpPr>
          <p:cNvPr id="33798" name="Oval 6"/>
          <p:cNvSpPr>
            <a:spLocks/>
          </p:cNvSpPr>
          <p:nvPr/>
        </p:nvSpPr>
        <p:spPr bwMode="auto">
          <a:xfrm>
            <a:off x="5816600" y="54102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media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635000" y="2895600"/>
            <a:ext cx="1173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Server APIs:</a:t>
            </a:r>
            <a:r>
              <a:rPr lang="en-US" sz="4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4400" dirty="0">
                <a:solidFill>
                  <a:srgbClr val="72C1FB"/>
                </a:solidFill>
                <a:effectLst/>
                <a:ea typeface="ＭＳ Ｐゴシック" charset="0"/>
                <a:cs typeface="Helvetica Neue Light" charset="0"/>
              </a:rPr>
              <a:t>Standard JSF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9400" y="4419600"/>
            <a:ext cx="7696200" cy="1066800"/>
            <a:chOff x="711200" y="5626100"/>
            <a:chExt cx="7696200" cy="1066800"/>
          </a:xfrm>
        </p:grpSpPr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711200" y="5626100"/>
              <a:ext cx="57912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4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Client APIs:</a:t>
              </a: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5765800"/>
              <a:ext cx="29718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Ajax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4481" y="2286000"/>
            <a:ext cx="1943100" cy="2942799"/>
            <a:chOff x="1874481" y="2286000"/>
            <a:chExt cx="1943100" cy="2942799"/>
          </a:xfrm>
        </p:grpSpPr>
        <p:sp>
          <p:nvSpPr>
            <p:cNvPr id="36866" name="Rectangle 2"/>
            <p:cNvSpPr>
              <a:spLocks/>
            </p:cNvSpPr>
            <p:nvPr/>
          </p:nvSpPr>
          <p:spPr bwMode="auto">
            <a:xfrm>
              <a:off x="2082800" y="2286000"/>
              <a:ext cx="15518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400" dirty="0" err="1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f:ajax</a:t>
              </a:r>
              <a:endParaRPr lang="en-US" sz="54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endParaRPr>
            </a:p>
          </p:txBody>
        </p:sp>
        <p:sp>
          <p:nvSpPr>
            <p:cNvPr id="36873" name="Rectangle 9"/>
            <p:cNvSpPr>
              <a:spLocks/>
            </p:cNvSpPr>
            <p:nvPr/>
          </p:nvSpPr>
          <p:spPr bwMode="auto">
            <a:xfrm>
              <a:off x="1874481" y="3552399"/>
              <a:ext cx="19431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onevent</a:t>
              </a:r>
            </a:p>
          </p:txBody>
        </p:sp>
        <p:sp>
          <p:nvSpPr>
            <p:cNvPr id="36874" name="Rectangle 10"/>
            <p:cNvSpPr>
              <a:spLocks/>
            </p:cNvSpPr>
            <p:nvPr/>
          </p:nvSpPr>
          <p:spPr bwMode="auto">
            <a:xfrm>
              <a:off x="1963381" y="4492199"/>
              <a:ext cx="17653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onerror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5557" y="2714807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Ajax</a:t>
            </a:r>
            <a:endParaRPr lang="en-US" dirty="0"/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7797800" y="2286000"/>
            <a:ext cx="17700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400" dirty="0" err="1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p:ajax</a:t>
            </a:r>
            <a:endParaRPr lang="en-US" sz="5400" dirty="0">
              <a:solidFill>
                <a:srgbClr val="000000"/>
              </a:solidFill>
              <a:effectLst/>
              <a:ea typeface="ＭＳ Ｐゴシック" charset="0"/>
              <a:cs typeface="Helvetica Neue Light" charset="0"/>
            </a:endParaRPr>
          </a:p>
        </p:txBody>
      </p:sp>
      <p:sp>
        <p:nvSpPr>
          <p:cNvPr id="16" name="Rectangle 3"/>
          <p:cNvSpPr>
            <a:spLocks/>
          </p:cNvSpPr>
          <p:nvPr/>
        </p:nvSpPr>
        <p:spPr bwMode="auto">
          <a:xfrm>
            <a:off x="7266751" y="3552399"/>
            <a:ext cx="2832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oncomplete</a:t>
            </a: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7800151" y="4492199"/>
            <a:ext cx="176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onerror</a:t>
            </a:r>
            <a:endParaRPr lang="en-US" dirty="0">
              <a:solidFill>
                <a:srgbClr val="000000"/>
              </a:solidFill>
              <a:effectLst/>
              <a:ea typeface="ＭＳ Ｐゴシック" charset="0"/>
              <a:cs typeface="Helvetica Neue Light" charset="0"/>
            </a:endParaRPr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7825551" y="5343099"/>
            <a:ext cx="1714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onstart</a:t>
            </a: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7966839" y="7019499"/>
            <a:ext cx="1457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async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7950964" y="7883099"/>
            <a:ext cx="14890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global</a:t>
            </a:r>
          </a:p>
        </p:txBody>
      </p:sp>
      <p:sp>
        <p:nvSpPr>
          <p:cNvPr id="21" name="Rectangle 8"/>
          <p:cNvSpPr>
            <a:spLocks/>
          </p:cNvSpPr>
          <p:nvPr/>
        </p:nvSpPr>
        <p:spPr bwMode="auto">
          <a:xfrm>
            <a:off x="7403276" y="6206699"/>
            <a:ext cx="2584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onsuccess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35800" y="1066800"/>
            <a:ext cx="4724400" cy="2992398"/>
            <a:chOff x="1092200" y="1046202"/>
            <a:chExt cx="4724400" cy="2992398"/>
          </a:xfrm>
        </p:grpSpPr>
        <p:sp>
          <p:nvSpPr>
            <p:cNvPr id="36865" name="Rectangle 1"/>
            <p:cNvSpPr>
              <a:spLocks/>
            </p:cNvSpPr>
            <p:nvPr/>
          </p:nvSpPr>
          <p:spPr bwMode="auto">
            <a:xfrm>
              <a:off x="1792238" y="1046202"/>
              <a:ext cx="23083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72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Franklin Gothic Book"/>
                  <a:ea typeface="ＭＳ Ｐゴシック" charset="0"/>
                  <a:cs typeface="Franklin Gothic Book"/>
                </a:rPr>
                <a:t>p:ajax</a:t>
              </a:r>
              <a:endParaRPr lang="en-US" sz="7200" dirty="0">
                <a:solidFill>
                  <a:schemeClr val="accent1">
                    <a:lumMod val="50000"/>
                  </a:schemeClr>
                </a:solidFill>
                <a:effectLst/>
                <a:latin typeface="Franklin Gothic Book"/>
                <a:ea typeface="ＭＳ Ｐゴシック" charset="0"/>
                <a:cs typeface="Franklin Gothic Book"/>
              </a:endParaRPr>
            </a:p>
          </p:txBody>
        </p:sp>
        <p:sp>
          <p:nvSpPr>
            <p:cNvPr id="12" name="AutoShape 2"/>
            <p:cNvSpPr>
              <a:spLocks/>
            </p:cNvSpPr>
            <p:nvPr/>
          </p:nvSpPr>
          <p:spPr bwMode="auto">
            <a:xfrm>
              <a:off x="1092200" y="2667000"/>
              <a:ext cx="4724400" cy="1371600"/>
            </a:xfrm>
            <a:prstGeom prst="roundRect">
              <a:avLst>
                <a:gd name="adj" fmla="val 6120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p:ajax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event=“blur” </a:t>
              </a:r>
              <a:r>
                <a:rPr lang="en-US" sz="2400" b="1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update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=“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userComponent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” </a:t>
              </a:r>
              <a:r>
                <a:rPr lang="en-US" sz="2400" b="1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process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=“@this”/&gt;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68400" y="1066800"/>
            <a:ext cx="4724400" cy="2916198"/>
            <a:chOff x="7264400" y="1046202"/>
            <a:chExt cx="4724400" cy="2916198"/>
          </a:xfrm>
        </p:grpSpPr>
        <p:sp>
          <p:nvSpPr>
            <p:cNvPr id="36866" name="Rectangle 2"/>
            <p:cNvSpPr>
              <a:spLocks/>
            </p:cNvSpPr>
            <p:nvPr/>
          </p:nvSpPr>
          <p:spPr bwMode="auto">
            <a:xfrm>
              <a:off x="8251242" y="1046202"/>
              <a:ext cx="209031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7200" dirty="0" err="1">
                  <a:solidFill>
                    <a:schemeClr val="accent1">
                      <a:lumMod val="50000"/>
                    </a:schemeClr>
                  </a:solidFill>
                  <a:effectLst/>
                  <a:latin typeface="Franklin Gothic Book"/>
                  <a:ea typeface="ＭＳ Ｐゴシック" charset="0"/>
                  <a:cs typeface="Franklin Gothic Book"/>
                </a:rPr>
                <a:t>f:ajax</a:t>
              </a:r>
              <a:endParaRPr lang="en-US" sz="7200" dirty="0">
                <a:solidFill>
                  <a:schemeClr val="accent1">
                    <a:lumMod val="50000"/>
                  </a:schemeClr>
                </a:solidFill>
                <a:effectLst/>
                <a:latin typeface="Franklin Gothic Book"/>
                <a:ea typeface="ＭＳ Ｐゴシック" charset="0"/>
                <a:cs typeface="Franklin Gothic Book"/>
              </a:endParaRPr>
            </a:p>
          </p:txBody>
        </p:sp>
        <p:sp>
          <p:nvSpPr>
            <p:cNvPr id="14" name="AutoShape 2"/>
            <p:cNvSpPr>
              <a:spLocks/>
            </p:cNvSpPr>
            <p:nvPr/>
          </p:nvSpPr>
          <p:spPr bwMode="auto">
            <a:xfrm>
              <a:off x="7264400" y="2667000"/>
              <a:ext cx="4724400" cy="1295400"/>
            </a:xfrm>
            <a:prstGeom prst="roundRect">
              <a:avLst>
                <a:gd name="adj" fmla="val 6120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f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:ajax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event=“blur” </a:t>
              </a:r>
              <a:r>
                <a:rPr lang="en-US" sz="2400" b="1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render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=“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userComponent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” </a:t>
              </a:r>
              <a:r>
                <a:rPr lang="en-US" sz="2400" b="1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execute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=“@this”/&gt;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0090" y="5065752"/>
            <a:ext cx="9527739" cy="2497098"/>
            <a:chOff x="1440090" y="5065752"/>
            <a:chExt cx="9527739" cy="2497098"/>
          </a:xfrm>
        </p:grpSpPr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440090" y="5065752"/>
              <a:ext cx="952773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7200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Franklin Gothic Book"/>
                  <a:ea typeface="ＭＳ Ｐゴシック" charset="0"/>
                  <a:cs typeface="Franklin Gothic Book"/>
                </a:rPr>
                <a:t>a4j:ajax (</a:t>
              </a:r>
              <a:r>
                <a:rPr lang="en-US" sz="7200" dirty="0" err="1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Franklin Gothic Book"/>
                  <a:ea typeface="ＭＳ Ｐゴシック" charset="0"/>
                  <a:cs typeface="Franklin Gothic Book"/>
                </a:rPr>
                <a:t>RichFaces</a:t>
              </a:r>
              <a:r>
                <a:rPr lang="en-US" sz="7200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Franklin Gothic Book"/>
                  <a:ea typeface="ＭＳ Ｐゴシック" charset="0"/>
                  <a:cs typeface="Franklin Gothic Book"/>
                </a:rPr>
                <a:t> 3.x)</a:t>
              </a:r>
              <a:endParaRPr lang="en-US" sz="7200" dirty="0">
                <a:solidFill>
                  <a:schemeClr val="accent1">
                    <a:lumMod val="50000"/>
                  </a:schemeClr>
                </a:solidFill>
                <a:effectLst/>
                <a:latin typeface="Franklin Gothic Book"/>
                <a:ea typeface="ＭＳ Ｐゴシック" charset="0"/>
                <a:cs typeface="Franklin Gothic Book"/>
              </a:endParaRPr>
            </a:p>
          </p:txBody>
        </p:sp>
        <p:sp>
          <p:nvSpPr>
            <p:cNvPr id="16" name="AutoShape 2"/>
            <p:cNvSpPr>
              <a:spLocks/>
            </p:cNvSpPr>
            <p:nvPr/>
          </p:nvSpPr>
          <p:spPr bwMode="auto">
            <a:xfrm>
              <a:off x="4368800" y="6629400"/>
              <a:ext cx="4343400" cy="933450"/>
            </a:xfrm>
            <a:prstGeom prst="roundRect">
              <a:avLst>
                <a:gd name="adj" fmla="val 6120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&lt;a4j:support event=“blur” </a:t>
              </a:r>
              <a:r>
                <a:rPr lang="en-US" sz="2400" b="1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reRender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=“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userComponent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”/&gt;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8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Kito D. Mann</a:t>
            </a:r>
            <a:br>
              <a:rPr lang="en-US" dirty="0" smtClean="0"/>
            </a:br>
            <a:r>
              <a:rPr lang="en-US" sz="3100" dirty="0"/>
              <a:t>@kito99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Consultant at </a:t>
            </a:r>
            <a:r>
              <a:rPr lang="en-US" dirty="0" err="1" smtClean="0"/>
              <a:t>Virtua</a:t>
            </a:r>
            <a:endParaRPr lang="en-US" dirty="0" smtClean="0"/>
          </a:p>
          <a:p>
            <a:pPr lvl="1"/>
            <a:r>
              <a:rPr lang="en-US" dirty="0" smtClean="0"/>
              <a:t>http://www.virtua.com</a:t>
            </a:r>
          </a:p>
          <a:p>
            <a:pPr lvl="1"/>
            <a:r>
              <a:rPr lang="en-US" dirty="0" smtClean="0"/>
              <a:t>Training, consulting, architecture, mentoring, </a:t>
            </a:r>
          </a:p>
          <a:p>
            <a:pPr lvl="1"/>
            <a:r>
              <a:rPr lang="en-US" dirty="0" smtClean="0"/>
              <a:t>Official US </a:t>
            </a:r>
            <a:r>
              <a:rPr lang="en-US" dirty="0" err="1" smtClean="0"/>
              <a:t>PrimeFaces</a:t>
            </a:r>
            <a:r>
              <a:rPr lang="en-US" dirty="0" smtClean="0"/>
              <a:t> partner</a:t>
            </a:r>
          </a:p>
          <a:p>
            <a:r>
              <a:rPr lang="en-US" dirty="0" smtClean="0"/>
              <a:t>Author, </a:t>
            </a:r>
            <a:r>
              <a:rPr lang="en-US" dirty="0" err="1" smtClean="0"/>
              <a:t>JavaServer</a:t>
            </a:r>
            <a:r>
              <a:rPr lang="en-US" dirty="0" smtClean="0"/>
              <a:t> Faces in Action</a:t>
            </a:r>
          </a:p>
          <a:p>
            <a:r>
              <a:rPr lang="en-US" dirty="0" smtClean="0"/>
              <a:t>Founder, JSF Central </a:t>
            </a:r>
          </a:p>
          <a:p>
            <a:pPr lvl="1"/>
            <a:r>
              <a:rPr lang="en-US" dirty="0" smtClean="0"/>
              <a:t>http://www.jsfcentral.com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38825" y="8967788"/>
            <a:ext cx="7165975" cy="6778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9519" y="1063017"/>
            <a:ext cx="2025226" cy="25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val 1"/>
          <p:cNvSpPr>
            <a:spLocks/>
          </p:cNvSpPr>
          <p:nvPr/>
        </p:nvSpPr>
        <p:spPr bwMode="auto">
          <a:xfrm>
            <a:off x="1930400" y="38481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autoUpdate</a:t>
            </a:r>
          </a:p>
        </p:txBody>
      </p:sp>
      <p:sp>
        <p:nvSpPr>
          <p:cNvPr id="35842" name="Oval 2"/>
          <p:cNvSpPr>
            <a:spLocks/>
          </p:cNvSpPr>
          <p:nvPr/>
        </p:nvSpPr>
        <p:spPr bwMode="auto">
          <a:xfrm>
            <a:off x="4673600" y="29210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p:ajax</a:t>
            </a:r>
            <a:endParaRPr lang="en-US" sz="36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</p:txBody>
      </p:sp>
      <p:sp>
        <p:nvSpPr>
          <p:cNvPr id="35843" name="Oval 3"/>
          <p:cNvSpPr>
            <a:spLocks/>
          </p:cNvSpPr>
          <p:nvPr/>
        </p:nvSpPr>
        <p:spPr bwMode="auto">
          <a:xfrm>
            <a:off x="7366000" y="59436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Request</a:t>
            </a:r>
            <a:br>
              <a:rPr lang="en-US" sz="36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Context</a:t>
            </a:r>
            <a:endParaRPr lang="en-US" sz="36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</p:txBody>
      </p:sp>
      <p:sp>
        <p:nvSpPr>
          <p:cNvPr id="35844" name="Oval 4"/>
          <p:cNvSpPr>
            <a:spLocks/>
          </p:cNvSpPr>
          <p:nvPr/>
        </p:nvSpPr>
        <p:spPr bwMode="auto">
          <a:xfrm>
            <a:off x="7366000" y="38481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Callbacks</a:t>
            </a:r>
          </a:p>
        </p:txBody>
      </p:sp>
      <p:sp>
        <p:nvSpPr>
          <p:cNvPr id="35845" name="Oval 5"/>
          <p:cNvSpPr>
            <a:spLocks/>
          </p:cNvSpPr>
          <p:nvPr/>
        </p:nvSpPr>
        <p:spPr bwMode="auto">
          <a:xfrm>
            <a:off x="1930400" y="59436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AjaxStatus</a:t>
            </a:r>
          </a:p>
        </p:txBody>
      </p:sp>
      <p:sp>
        <p:nvSpPr>
          <p:cNvPr id="35846" name="Oval 6"/>
          <p:cNvSpPr>
            <a:spLocks/>
          </p:cNvSpPr>
          <p:nvPr/>
        </p:nvSpPr>
        <p:spPr bwMode="auto">
          <a:xfrm>
            <a:off x="4673600" y="49530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Selectors</a:t>
            </a:r>
          </a:p>
        </p:txBody>
      </p:sp>
      <p:sp>
        <p:nvSpPr>
          <p:cNvPr id="35847" name="Oval 7"/>
          <p:cNvSpPr>
            <a:spLocks/>
          </p:cNvSpPr>
          <p:nvPr/>
        </p:nvSpPr>
        <p:spPr bwMode="auto">
          <a:xfrm>
            <a:off x="4673600" y="70612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partialSubmit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Extensions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/>
          </p:cNvSpPr>
          <p:nvPr/>
        </p:nvSpPr>
        <p:spPr bwMode="auto">
          <a:xfrm>
            <a:off x="3111500" y="2298700"/>
            <a:ext cx="9525000" cy="3111500"/>
          </a:xfrm>
          <a:prstGeom prst="roundRect">
            <a:avLst>
              <a:gd name="adj" fmla="val 6120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p:ajaxStatus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f:facet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name=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start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p:graphicImage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fancyanimation.gif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f:facet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f:facet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name=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complete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    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h:outputText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Request Completed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f:facet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&lt;/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p:ajaxStatus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</p:txBody>
      </p:sp>
      <p:sp>
        <p:nvSpPr>
          <p:cNvPr id="37891" name="AutoShape 3"/>
          <p:cNvSpPr>
            <a:spLocks/>
          </p:cNvSpPr>
          <p:nvPr/>
        </p:nvSpPr>
        <p:spPr bwMode="auto">
          <a:xfrm>
            <a:off x="3111500" y="6083300"/>
            <a:ext cx="9525000" cy="482600"/>
          </a:xfrm>
          <a:prstGeom prst="roundRect">
            <a:avLst>
              <a:gd name="adj" fmla="val 39472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p:ajaxStatus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onstart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dialog.show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()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oncomplete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dialog.hide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()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</p:txBody>
      </p:sp>
      <p:sp>
        <p:nvSpPr>
          <p:cNvPr id="37892" name="AutoShape 4"/>
          <p:cNvSpPr>
            <a:spLocks/>
          </p:cNvSpPr>
          <p:nvPr/>
        </p:nvSpPr>
        <p:spPr bwMode="auto">
          <a:xfrm>
            <a:off x="3111500" y="7289800"/>
            <a:ext cx="9525000" cy="482600"/>
          </a:xfrm>
          <a:prstGeom prst="roundRect">
            <a:avLst>
              <a:gd name="adj" fmla="val 39472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global=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true|false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101600" y="3524250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Declarative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101600" y="5988050"/>
            <a:ext cx="288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Programmatic</a:t>
            </a:r>
          </a:p>
        </p:txBody>
      </p:sp>
      <p:sp>
        <p:nvSpPr>
          <p:cNvPr id="37895" name="Rectangle 7"/>
          <p:cNvSpPr>
            <a:spLocks/>
          </p:cNvSpPr>
          <p:nvPr/>
        </p:nvSpPr>
        <p:spPr bwMode="auto">
          <a:xfrm>
            <a:off x="101600" y="7194550"/>
            <a:ext cx="288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Global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AjaxStatus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/>
      <p:bldP spid="37894" grpId="0"/>
      <p:bldP spid="378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>
            <a:off x="3111500" y="3136900"/>
            <a:ext cx="9525000" cy="1333500"/>
          </a:xfrm>
          <a:prstGeom prst="roundRect">
            <a:avLst>
              <a:gd name="adj" fmla="val 14282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Submit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action=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#{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bean.save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}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endParaRPr lang="en-US" sz="24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p:dialog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widgetVar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dialogWidget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... /&gt;</a:t>
            </a:r>
          </a:p>
        </p:txBody>
      </p:sp>
      <p:sp>
        <p:nvSpPr>
          <p:cNvPr id="38914" name="AutoShape 2"/>
          <p:cNvSpPr>
            <a:spLocks/>
          </p:cNvSpPr>
          <p:nvPr/>
        </p:nvSpPr>
        <p:spPr bwMode="auto">
          <a:xfrm>
            <a:off x="3111500" y="4927600"/>
            <a:ext cx="9525000" cy="1739900"/>
          </a:xfrm>
          <a:prstGeom prst="roundRect">
            <a:avLst>
              <a:gd name="adj" fmla="val 10944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public void save() 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{  </a:t>
            </a:r>
            <a:endParaRPr lang="en-US" sz="24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RequestContext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rc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= 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RequestContext.getCurrentInstance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();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rc.execute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 Light"/>
                <a:ea typeface="ＭＳ Ｐゴシック" charset="0"/>
                <a:cs typeface="Helvetica Neue Light"/>
              </a:rPr>
              <a:t>(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 Light"/>
                <a:ea typeface="ＭＳ Ｐゴシック" charset="0"/>
                <a:cs typeface="Helvetica Neue Light"/>
              </a:rPr>
              <a:t>“</a:t>
            </a:r>
            <a:r>
              <a:rPr lang="en-US" altLang="ja-JP" sz="2400" dirty="0" smtClean="0">
                <a:solidFill>
                  <a:schemeClr val="tx1"/>
                </a:solidFill>
                <a:effectLst/>
                <a:latin typeface="Helvetica Neue Light"/>
                <a:ea typeface="ＭＳ Ｐゴシック" charset="0"/>
                <a:cs typeface="Helvetica Neue Light"/>
              </a:rPr>
              <a:t>PF(‘</a:t>
            </a:r>
            <a:r>
              <a:rPr lang="en-US" sz="2400" dirty="0" err="1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dialogWidget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’).hide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()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);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}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381000" y="3346450"/>
            <a:ext cx="232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Page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101600" y="5467350"/>
            <a:ext cx="288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Bean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RequestContext</a:t>
            </a:r>
            <a:r>
              <a:rPr lang="en-US" dirty="0" smtClean="0"/>
              <a:t> - Scripts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14" grpId="0" animBg="1"/>
      <p:bldP spid="38915" grpId="0"/>
      <p:bldP spid="389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RequestContext</a:t>
            </a:r>
            <a:r>
              <a:rPr lang="en-US" dirty="0" smtClean="0"/>
              <a:t> - Update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3136900"/>
            <a:ext cx="12255500" cy="1333500"/>
            <a:chOff x="381000" y="3136900"/>
            <a:chExt cx="12255500" cy="1333500"/>
          </a:xfrm>
        </p:grpSpPr>
        <p:sp>
          <p:nvSpPr>
            <p:cNvPr id="39937" name="AutoShape 1"/>
            <p:cNvSpPr>
              <a:spLocks/>
            </p:cNvSpPr>
            <p:nvPr/>
          </p:nvSpPr>
          <p:spPr bwMode="auto">
            <a:xfrm>
              <a:off x="3111500" y="3136900"/>
              <a:ext cx="9525000" cy="1333500"/>
            </a:xfrm>
            <a:prstGeom prst="roundRect">
              <a:avLst>
                <a:gd name="adj" fmla="val 14282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p:commandButton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Submit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action=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bean.save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/&gt;</a:t>
              </a:r>
            </a:p>
            <a:p>
              <a:pPr algn="l"/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h:outputText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id=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val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bean.property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/&gt;</a:t>
              </a:r>
            </a:p>
          </p:txBody>
        </p:sp>
        <p:sp>
          <p:nvSpPr>
            <p:cNvPr id="39939" name="Rectangle 3"/>
            <p:cNvSpPr>
              <a:spLocks/>
            </p:cNvSpPr>
            <p:nvPr/>
          </p:nvSpPr>
          <p:spPr bwMode="auto">
            <a:xfrm>
              <a:off x="381000" y="3257550"/>
              <a:ext cx="23241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Page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600" y="4927600"/>
            <a:ext cx="12534900" cy="1739900"/>
            <a:chOff x="101600" y="4927600"/>
            <a:chExt cx="12534900" cy="1739900"/>
          </a:xfrm>
        </p:grpSpPr>
        <p:sp>
          <p:nvSpPr>
            <p:cNvPr id="39938" name="AutoShape 2"/>
            <p:cNvSpPr>
              <a:spLocks/>
            </p:cNvSpPr>
            <p:nvPr/>
          </p:nvSpPr>
          <p:spPr bwMode="auto">
            <a:xfrm>
              <a:off x="3111500" y="4927600"/>
              <a:ext cx="9525000" cy="1739900"/>
            </a:xfrm>
            <a:prstGeom prst="roundRect">
              <a:avLst>
                <a:gd name="adj" fmla="val 10944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public void save() {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RequestContext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rc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=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RequestContext.getCurrentInstance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();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rc.addPartialUpdateTarget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“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val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);</a:t>
              </a:r>
            </a:p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</a:p>
          </p:txBody>
        </p:sp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101600" y="5289550"/>
              <a:ext cx="28829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Bean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1500" y="6781800"/>
            <a:ext cx="9525000" cy="2628900"/>
            <a:chOff x="3111500" y="6781800"/>
            <a:chExt cx="9525000" cy="2628900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6654800" y="6781800"/>
              <a:ext cx="57785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or</a:t>
              </a:r>
            </a:p>
          </p:txBody>
        </p:sp>
        <p:sp>
          <p:nvSpPr>
            <p:cNvPr id="39942" name="AutoShape 6"/>
            <p:cNvSpPr>
              <a:spLocks/>
            </p:cNvSpPr>
            <p:nvPr/>
          </p:nvSpPr>
          <p:spPr bwMode="auto">
            <a:xfrm>
              <a:off x="3111500" y="7810500"/>
              <a:ext cx="9525000" cy="1600200"/>
            </a:xfrm>
            <a:prstGeom prst="roundRect">
              <a:avLst>
                <a:gd name="adj" fmla="val 11903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p:commandButton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Submit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action=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bean.save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</a:p>
            <a:p>
              <a:pPr marL="2743200" lvl="4" algn="l"/>
              <a:r>
                <a:rPr lang="en-US" sz="2400" b="1" dirty="0">
                  <a:solidFill>
                    <a:schemeClr val="tx1"/>
                  </a:solidFill>
                  <a:effectLst/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update=</a:t>
              </a:r>
              <a:r>
                <a:rPr lang="ja-JP" altLang="en-US" sz="2400" b="1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" charset="0"/>
                  <a:sym typeface="Helvetica Neue" charset="0"/>
                </a:rPr>
                <a:t>”</a:t>
              </a:r>
              <a:r>
                <a:rPr lang="en-US" sz="2400" b="1" dirty="0" err="1">
                  <a:solidFill>
                    <a:schemeClr val="tx1"/>
                  </a:solidFill>
                  <a:effectLst/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val</a:t>
              </a:r>
              <a:r>
                <a:rPr lang="ja-JP" altLang="en-US" sz="2400" b="1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" charset="0"/>
                  <a:sym typeface="Helvetica Neue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/&gt;</a:t>
              </a:r>
            </a:p>
            <a:p>
              <a:pPr algn="l"/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h:outputText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id=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val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bean.property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/&gt;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RequestContext</a:t>
            </a:r>
            <a:r>
              <a:rPr lang="en-US" dirty="0" smtClean="0"/>
              <a:t> - Scroll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3136900"/>
            <a:ext cx="11303000" cy="1333500"/>
            <a:chOff x="381000" y="3136900"/>
            <a:chExt cx="11303000" cy="1333500"/>
          </a:xfrm>
        </p:grpSpPr>
        <p:sp>
          <p:nvSpPr>
            <p:cNvPr id="40961" name="AutoShape 1"/>
            <p:cNvSpPr>
              <a:spLocks/>
            </p:cNvSpPr>
            <p:nvPr/>
          </p:nvSpPr>
          <p:spPr bwMode="auto">
            <a:xfrm>
              <a:off x="3111500" y="3136900"/>
              <a:ext cx="8572500" cy="1333500"/>
            </a:xfrm>
            <a:prstGeom prst="roundRect">
              <a:avLst>
                <a:gd name="adj" fmla="val 14282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p:commandButton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Submit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action=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bean.save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/&gt;</a:t>
              </a:r>
            </a:p>
            <a:p>
              <a:pPr algn="l"/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h:outputText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id=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val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bean.property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/&gt;</a:t>
              </a:r>
            </a:p>
          </p:txBody>
        </p:sp>
        <p:sp>
          <p:nvSpPr>
            <p:cNvPr id="40963" name="Rectangle 3"/>
            <p:cNvSpPr>
              <a:spLocks/>
            </p:cNvSpPr>
            <p:nvPr/>
          </p:nvSpPr>
          <p:spPr bwMode="auto">
            <a:xfrm>
              <a:off x="381000" y="3257550"/>
              <a:ext cx="23241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Page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600" y="4927600"/>
            <a:ext cx="11595100" cy="1739900"/>
            <a:chOff x="101600" y="4927600"/>
            <a:chExt cx="11595100" cy="1739900"/>
          </a:xfrm>
        </p:grpSpPr>
        <p:sp>
          <p:nvSpPr>
            <p:cNvPr id="40962" name="AutoShape 2"/>
            <p:cNvSpPr>
              <a:spLocks/>
            </p:cNvSpPr>
            <p:nvPr/>
          </p:nvSpPr>
          <p:spPr bwMode="auto">
            <a:xfrm>
              <a:off x="3111500" y="4927600"/>
              <a:ext cx="8585200" cy="1739900"/>
            </a:xfrm>
            <a:prstGeom prst="roundRect">
              <a:avLst>
                <a:gd name="adj" fmla="val 10944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public void save()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{</a:t>
              </a:r>
            </a:p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RequestContext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rc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=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RequestContext.getCurrentInstance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();</a:t>
              </a:r>
            </a:p>
            <a:p>
              <a:pPr algn="l"/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rc.scrollTo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“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val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);</a:t>
              </a:r>
            </a:p>
            <a:p>
              <a:pPr algn="l"/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</a:p>
          </p:txBody>
        </p:sp>
        <p:sp>
          <p:nvSpPr>
            <p:cNvPr id="40964" name="Rectangle 4"/>
            <p:cNvSpPr>
              <a:spLocks/>
            </p:cNvSpPr>
            <p:nvPr/>
          </p:nvSpPr>
          <p:spPr bwMode="auto">
            <a:xfrm>
              <a:off x="101600" y="5289550"/>
              <a:ext cx="28829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Bean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1"/>
          <p:cNvSpPr>
            <a:spLocks/>
          </p:cNvSpPr>
          <p:nvPr/>
        </p:nvSpPr>
        <p:spPr bwMode="auto">
          <a:xfrm>
            <a:off x="1460500" y="2527300"/>
            <a:ext cx="9525000" cy="2120900"/>
          </a:xfrm>
          <a:prstGeom prst="roundRect">
            <a:avLst>
              <a:gd name="adj" fmla="val 8981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p:growl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id=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messages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Save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update=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messages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Update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update=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messages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Delete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update=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messages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endParaRPr lang="en-US" sz="24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</p:txBody>
      </p:sp>
      <p:sp>
        <p:nvSpPr>
          <p:cNvPr id="41986" name="AutoShape 2"/>
          <p:cNvSpPr>
            <a:spLocks/>
          </p:cNvSpPr>
          <p:nvPr/>
        </p:nvSpPr>
        <p:spPr bwMode="auto">
          <a:xfrm>
            <a:off x="1460500" y="6578600"/>
            <a:ext cx="9525000" cy="2120900"/>
          </a:xfrm>
          <a:prstGeom prst="roundRect">
            <a:avLst>
              <a:gd name="adj" fmla="val 8981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p:growl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id=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messages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autoUpdate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true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Save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/&gt;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Update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/&gt;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value=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Delete</a:t>
            </a:r>
            <a:r>
              <a:rPr lang="ja-JP" altLang="en-US" sz="24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/&gt;</a:t>
            </a:r>
          </a:p>
          <a:p>
            <a:pPr algn="l"/>
            <a:endParaRPr lang="en-US" sz="24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11800" y="5181600"/>
            <a:ext cx="822960" cy="82296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AutoUpdate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  <p:bldP spid="41986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PartialSubmit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1600" y="2387600"/>
            <a:ext cx="6299200" cy="6985000"/>
            <a:chOff x="101600" y="2387600"/>
            <a:chExt cx="6299200" cy="6985000"/>
          </a:xfrm>
        </p:grpSpPr>
        <p:sp>
          <p:nvSpPr>
            <p:cNvPr id="43010" name="AutoShape 2"/>
            <p:cNvSpPr>
              <a:spLocks/>
            </p:cNvSpPr>
            <p:nvPr/>
          </p:nvSpPr>
          <p:spPr bwMode="auto">
            <a:xfrm>
              <a:off x="101600" y="3098800"/>
              <a:ext cx="6299200" cy="6273800"/>
            </a:xfrm>
            <a:prstGeom prst="roundRect">
              <a:avLst>
                <a:gd name="adj" fmla="val 3032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0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Post </a:t>
              </a:r>
              <a:r>
                <a:rPr lang="en-US" sz="20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Data:javax.faces.partial.ajax</a:t>
              </a:r>
              <a:r>
                <a:rPr lang="en-US" sz="20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</a:t>
              </a:r>
              <a:r>
                <a:rPr lang="en-US" sz="20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true&amp;javax.faces.source</a:t>
              </a:r>
              <a:r>
                <a:rPr lang="en-US" sz="20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form%3Aj_idt18&amp;javax.faces.partial.execute=form%3Aname&amp;javax.faces.partial.render=form%3Adisplay&amp;form%3Aj_idt18=form%3Aj_idt18&amp;form=form&amp;form%3Aname=&amp;form%3Aj_idt20=&amp;form%3Aj_idt22=&amp;form%3Aj_idt24=&amp;form%3Aj_idt26=&amp;form%3Aj_idt28=&amp;form%3Aj_idt30=&amp;form%3Aj_idt32=&amp;form%3Aj_idt34=&amp;form%3Aj_idt36=&amp;form%3Aj_idt38=&amp;form%3Aj_idt40=&amp;form%3Aj_idt42=&amp;form%3Aj_idt44=&amp;form%3Aj_idt46=&amp;form%3Aj_idt48=&amp;form%3Aj_idt50=&amp;form%3Aj_idt52=&amp;form%3Aj_idt66=&amp;form%3Aj_idt68=&amp;form%3Aj_idt70=&amp;form%3Aj_idt72=&amp;form%3Aj_idt74=&amp;form%3Aj_idt76=&amp;form%3Aj_idt78=&amp;form%3Aj_idt80=&amp;form%3Aj_idt82=&amp;form%3Aj_idt84=&amp;form%3Aj_idt86=&amp;form%3Aj_idt88=&amp;form%3Aj_idt90=&amp;form%3Aj_idt92=&amp;form%3Aj_idt94=&amp;form%3Aj_idt96=&amp;form%3Aj_idt98=&amp;</a:t>
              </a:r>
              <a:r>
                <a:rPr lang="en-US" sz="20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javax.faces.ViewState</a:t>
              </a:r>
              <a:r>
                <a:rPr lang="en-US" sz="20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=7916482521909421983%3A-2156051337299048496</a:t>
              </a:r>
            </a:p>
          </p:txBody>
        </p:sp>
        <p:sp>
          <p:nvSpPr>
            <p:cNvPr id="43012" name="Rectangle 4"/>
            <p:cNvSpPr>
              <a:spLocks/>
            </p:cNvSpPr>
            <p:nvPr/>
          </p:nvSpPr>
          <p:spPr bwMode="auto">
            <a:xfrm>
              <a:off x="2482850" y="2387600"/>
              <a:ext cx="13081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False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02400" y="2387600"/>
            <a:ext cx="6400800" cy="6985000"/>
            <a:chOff x="6502400" y="2387600"/>
            <a:chExt cx="6400800" cy="6985000"/>
          </a:xfrm>
        </p:grpSpPr>
        <p:sp>
          <p:nvSpPr>
            <p:cNvPr id="43011" name="AutoShape 3"/>
            <p:cNvSpPr>
              <a:spLocks/>
            </p:cNvSpPr>
            <p:nvPr/>
          </p:nvSpPr>
          <p:spPr bwMode="auto">
            <a:xfrm>
              <a:off x="6502400" y="3098800"/>
              <a:ext cx="6400800" cy="6273800"/>
            </a:xfrm>
            <a:prstGeom prst="roundRect">
              <a:avLst>
                <a:gd name="adj" fmla="val 3032"/>
              </a:avLst>
            </a:prstGeom>
            <a:solidFill>
              <a:schemeClr val="bg2"/>
            </a:soli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/>
              <a:r>
                <a:rPr lang="en-US" sz="200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Post Data:javax.faces.partial.ajax=true&amp;javax.faces.source=form%3Aj_idt18&amp;javax.faces.partial.execute=form%3Aname&amp;javax.faces.partial.render=form%3Adisplay&amp;form%3Aj_idt18=form%3Aj_idt18&amp;form=form&amp;form%3Aname=&amp;javax.faces.ViewState=7916482521909421983%3A-2156051337299048496</a:t>
              </a:r>
            </a:p>
          </p:txBody>
        </p:sp>
        <p:sp>
          <p:nvSpPr>
            <p:cNvPr id="43013" name="Rectangle 5"/>
            <p:cNvSpPr>
              <a:spLocks/>
            </p:cNvSpPr>
            <p:nvPr/>
          </p:nvSpPr>
          <p:spPr bwMode="auto">
            <a:xfrm>
              <a:off x="9417050" y="2387600"/>
              <a:ext cx="10922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True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</a:t>
            </a:r>
            <a:r>
              <a:rPr lang="en-US" dirty="0"/>
              <a:t>U</a:t>
            </a:r>
            <a:r>
              <a:rPr lang="en-US" dirty="0" smtClean="0"/>
              <a:t>pdate </a:t>
            </a:r>
            <a:r>
              <a:rPr lang="en-US" dirty="0"/>
              <a:t>K</a:t>
            </a:r>
            <a:r>
              <a:rPr lang="en-US" dirty="0" smtClean="0"/>
              <a:t>eywords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13593"/>
              </p:ext>
            </p:extLst>
          </p:nvPr>
        </p:nvGraphicFramePr>
        <p:xfrm>
          <a:off x="2082800" y="2819400"/>
          <a:ext cx="8669868" cy="4876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34934"/>
                <a:gridCol w="4334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75439"/>
                          </a:solidFill>
                        </a:rPr>
                        <a:t>Keyword</a:t>
                      </a:r>
                      <a:endParaRPr lang="en-US" dirty="0">
                        <a:solidFill>
                          <a:srgbClr val="3754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75439"/>
                          </a:solidFill>
                        </a:rPr>
                        <a:t>Type</a:t>
                      </a:r>
                      <a:endParaRPr lang="en-US" dirty="0">
                        <a:solidFill>
                          <a:srgbClr val="37543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@this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namingcontainer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PrimeFaces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PrimeFaces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@composite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PrimeFaces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@child(n)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PrimeFaces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@previous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PrimeFaces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@</a:t>
                      </a:r>
                      <a:r>
                        <a:rPr lang="en-US" dirty="0" err="1" smtClean="0"/>
                        <a:t>widgetVar</a:t>
                      </a:r>
                      <a:r>
                        <a:rPr lang="en-US" dirty="0" smtClean="0"/>
                        <a:t>(name)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PrimeFaces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6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1536700" y="2451100"/>
            <a:ext cx="9525000" cy="4356100"/>
          </a:xfrm>
          <a:prstGeom prst="roundRect">
            <a:avLst>
              <a:gd name="adj" fmla="val 4370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  update=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@(form)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  update=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@(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form.first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)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  update=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@(.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mystyle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)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  update=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@(.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ui-datatable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)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  update=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@(: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input:not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(select))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  update=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@(: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input:disabled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))</a:t>
            </a:r>
            <a:r>
              <a:rPr lang="ja-JP" altLang="en-US" sz="2400" dirty="0" smtClean="0">
                <a:solidFill>
                  <a:schemeClr val="tx1"/>
                </a:solidFill>
                <a:effectLst/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2400" dirty="0" smtClean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  <a:p>
            <a:pPr algn="l"/>
            <a:endParaRPr lang="en-US" sz="2400" dirty="0">
              <a:solidFill>
                <a:schemeClr val="tx1"/>
              </a:solidFill>
              <a:effectLst/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Selectors (PFS)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Handling</a:t>
            </a:r>
            <a:endParaRPr lang="en-US" dirty="0"/>
          </a:p>
        </p:txBody>
      </p:sp>
      <p:sp>
        <p:nvSpPr>
          <p:cNvPr id="45058" name="Oval 2"/>
          <p:cNvSpPr>
            <a:spLocks/>
          </p:cNvSpPr>
          <p:nvPr/>
        </p:nvSpPr>
        <p:spPr bwMode="auto">
          <a:xfrm>
            <a:off x="4851400" y="6159500"/>
            <a:ext cx="2946400" cy="1308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Compress</a:t>
            </a:r>
          </a:p>
        </p:txBody>
      </p:sp>
      <p:sp>
        <p:nvSpPr>
          <p:cNvPr id="45059" name="Oval 3"/>
          <p:cNvSpPr>
            <a:spLocks/>
          </p:cNvSpPr>
          <p:nvPr/>
        </p:nvSpPr>
        <p:spPr bwMode="auto">
          <a:xfrm>
            <a:off x="228600" y="6159500"/>
            <a:ext cx="2438400" cy="1308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Minify</a:t>
            </a:r>
          </a:p>
        </p:txBody>
      </p:sp>
      <p:sp>
        <p:nvSpPr>
          <p:cNvPr id="45060" name="Oval 4"/>
          <p:cNvSpPr>
            <a:spLocks/>
          </p:cNvSpPr>
          <p:nvPr/>
        </p:nvSpPr>
        <p:spPr bwMode="auto">
          <a:xfrm>
            <a:off x="8280400" y="2514600"/>
            <a:ext cx="36576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On The Fly Loading</a:t>
            </a:r>
          </a:p>
        </p:txBody>
      </p:sp>
      <p:sp>
        <p:nvSpPr>
          <p:cNvPr id="45061" name="Oval 5"/>
          <p:cNvSpPr>
            <a:spLocks/>
          </p:cNvSpPr>
          <p:nvPr/>
        </p:nvSpPr>
        <p:spPr bwMode="auto">
          <a:xfrm>
            <a:off x="2527300" y="6159500"/>
            <a:ext cx="2438400" cy="1308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Merge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6442075" y="3416300"/>
            <a:ext cx="9842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and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3733798" y="4851400"/>
            <a:ext cx="25401" cy="1320800"/>
          </a:xfrm>
          <a:prstGeom prst="line">
            <a:avLst/>
          </a:prstGeom>
          <a:noFill/>
          <a:ln w="101600" cap="flat">
            <a:solidFill>
              <a:srgbClr val="00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778000" y="4851400"/>
            <a:ext cx="1905000" cy="1371600"/>
          </a:xfrm>
          <a:prstGeom prst="line">
            <a:avLst/>
          </a:prstGeom>
          <a:noFill/>
          <a:ln w="101600" cap="flat">
            <a:solidFill>
              <a:srgbClr val="00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rot="10800000">
            <a:off x="3759200" y="4851400"/>
            <a:ext cx="2133600" cy="1371600"/>
          </a:xfrm>
          <a:prstGeom prst="line">
            <a:avLst/>
          </a:prstGeom>
          <a:noFill/>
          <a:ln w="101600" cap="flat">
            <a:solidFill>
              <a:srgbClr val="00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7" name="Oval 1"/>
          <p:cNvSpPr>
            <a:spLocks/>
          </p:cNvSpPr>
          <p:nvPr/>
        </p:nvSpPr>
        <p:spPr bwMode="auto">
          <a:xfrm>
            <a:off x="1917700" y="2590800"/>
            <a:ext cx="3898900" cy="233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Optimizations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Kito D. Mann</a:t>
            </a:r>
            <a:br>
              <a:rPr lang="en-US" dirty="0" smtClean="0"/>
            </a:br>
            <a:r>
              <a:rPr lang="en-US" sz="3100" dirty="0"/>
              <a:t>@kito99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Co-host, Enterprise Java Newscast</a:t>
            </a:r>
          </a:p>
          <a:p>
            <a:pPr lvl="1"/>
            <a:r>
              <a:rPr lang="en-US" dirty="0">
                <a:hlinkClick r:id="rId3"/>
              </a:rPr>
              <a:t>http://enterprisejavanews.com</a:t>
            </a:r>
            <a:endParaRPr lang="en-US" dirty="0"/>
          </a:p>
          <a:p>
            <a:r>
              <a:rPr lang="en-US" dirty="0" smtClean="0"/>
              <a:t>Internationally recognized speaker</a:t>
            </a:r>
          </a:p>
          <a:p>
            <a:pPr lvl="1"/>
            <a:r>
              <a:rPr lang="en-US" dirty="0" err="1" smtClean="0"/>
              <a:t>JavaOne</a:t>
            </a:r>
            <a:r>
              <a:rPr lang="en-US" dirty="0"/>
              <a:t>, </a:t>
            </a:r>
            <a:r>
              <a:rPr lang="en-US" dirty="0" err="1"/>
              <a:t>JavaZone</a:t>
            </a:r>
            <a:r>
              <a:rPr lang="en-US" dirty="0"/>
              <a:t>, </a:t>
            </a:r>
            <a:r>
              <a:rPr lang="en-US" dirty="0" err="1"/>
              <a:t>Devoxx</a:t>
            </a:r>
            <a:r>
              <a:rPr lang="en-US" dirty="0"/>
              <a:t>, NFJS, TSSJS, etc.</a:t>
            </a:r>
          </a:p>
          <a:p>
            <a:r>
              <a:rPr lang="en-US" dirty="0" smtClean="0"/>
              <a:t>JCP Member</a:t>
            </a:r>
          </a:p>
          <a:p>
            <a:pPr lvl="1"/>
            <a:r>
              <a:rPr lang="en-US" dirty="0" smtClean="0"/>
              <a:t>JSF, </a:t>
            </a:r>
            <a:r>
              <a:rPr lang="en-US" dirty="0" err="1" smtClean="0"/>
              <a:t>WebBeans</a:t>
            </a:r>
            <a:r>
              <a:rPr lang="en-US" dirty="0" smtClean="0"/>
              <a:t>, JSF </a:t>
            </a:r>
            <a:r>
              <a:rPr lang="en-US" dirty="0" err="1" smtClean="0"/>
              <a:t>Portlet</a:t>
            </a:r>
            <a:r>
              <a:rPr lang="en-US" dirty="0" smtClean="0"/>
              <a:t> Bridge, </a:t>
            </a:r>
            <a:r>
              <a:rPr lang="en-US" dirty="0" err="1" smtClean="0"/>
              <a:t>Portlets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8825" y="8967788"/>
            <a:ext cx="7165975" cy="6778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65388"/>
            <a:ext cx="11176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Install a Theme</a:t>
            </a:r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265488"/>
            <a:ext cx="7334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2435225" y="2514600"/>
            <a:ext cx="7702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Add </a:t>
            </a:r>
            <a:r>
              <a:rPr lang="en-US" dirty="0" err="1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primefaces</a:t>
            </a:r>
            <a:r>
              <a:rPr lang="en-US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-{</a:t>
            </a:r>
            <a:r>
              <a:rPr lang="en-US" dirty="0" err="1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themename</a:t>
            </a:r>
            <a:r>
              <a:rPr lang="en-US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}.jar</a:t>
            </a:r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5122863" y="5473700"/>
            <a:ext cx="23272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Configure</a:t>
            </a:r>
          </a:p>
        </p:txBody>
      </p:sp>
      <p:sp>
        <p:nvSpPr>
          <p:cNvPr id="48134" name="AutoShape 6"/>
          <p:cNvSpPr>
            <a:spLocks/>
          </p:cNvSpPr>
          <p:nvPr/>
        </p:nvSpPr>
        <p:spPr bwMode="auto">
          <a:xfrm>
            <a:off x="2120900" y="6286500"/>
            <a:ext cx="9525000" cy="1676400"/>
          </a:xfrm>
          <a:prstGeom prst="roundRect">
            <a:avLst>
              <a:gd name="adj" fmla="val 11361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&lt;context-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param</a:t>
            </a:r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  </a:t>
            </a:r>
            <a:endParaRPr lang="en-US" sz="2400" dirty="0">
              <a:solidFill>
                <a:schemeClr val="tx1"/>
              </a:solidFill>
              <a:effectLst/>
              <a:ea typeface="ＭＳ Ｐゴシック" charset="0"/>
              <a:cs typeface="Helvetica Neue Light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param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-name&gt;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primefaces.THEME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&lt;/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param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-name&gt;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param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-value&gt;{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themename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}&lt;/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param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-value&gt;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&lt;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/context-</a:t>
            </a:r>
            <a:r>
              <a:rPr lang="en-US" sz="2400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param</a:t>
            </a:r>
            <a:r>
              <a: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algn="l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Helvetica Neue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755900"/>
            <a:ext cx="34163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Your Own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Themes</a:t>
            </a:r>
            <a:endParaRPr lang="en-US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52700"/>
            <a:ext cx="462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679700"/>
            <a:ext cx="33655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159500"/>
            <a:ext cx="43497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62213"/>
            <a:ext cx="4191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1724" y="2172954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67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/>
          </p:cNvSpPr>
          <p:nvPr/>
        </p:nvSpPr>
        <p:spPr bwMode="auto">
          <a:xfrm>
            <a:off x="5737814" y="2942273"/>
            <a:ext cx="554238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Helvetica Neue Light" charset="0"/>
              </a:rPr>
              <a:t>Demo: </a:t>
            </a:r>
          </a:p>
          <a:p>
            <a:r>
              <a:rPr lang="en-US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Helvetica Neue Light" charset="0"/>
              </a:rPr>
              <a:t>Showcase</a:t>
            </a:r>
            <a:endParaRPr lang="en-US" sz="9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  <a:cs typeface="Helvetica Neue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Validation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1200" y="2667000"/>
            <a:ext cx="6502400" cy="2677656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h:form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p:messages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p:inputText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required="true"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p:inputTextarea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required="true"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value="Save"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  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Helvetica Neue"/>
              </a:rPr>
              <a:t>validateClient</a:t>
            </a:r>
            <a:r>
              <a:rPr lang="en-US" sz="2400" b="1" dirty="0">
                <a:solidFill>
                  <a:schemeClr val="tx1"/>
                </a:solidFill>
                <a:effectLst/>
                <a:latin typeface="Helvetica Neue"/>
              </a:rPr>
              <a:t>="true" 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ajax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="false"/&gt;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&lt;/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h:form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043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 Validation with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97000" y="2034363"/>
            <a:ext cx="10210800" cy="71096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h:form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h:panelGrid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columns="4" 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cellpadding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="5"&gt;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h:outputLabel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for="text" value="Text: (Change)"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p:inputText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id="text" value="#{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validationBean.text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}" required="true"&gt;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f:validateLength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minimum="2" maximum="5"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Helvetica Neue"/>
              </a:rPr>
              <a:t>&lt;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Helvetica Neue"/>
              </a:rPr>
              <a:t>p:clientValidator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Helvetica Neue"/>
              </a:rPr>
              <a:t> /&gt;</a:t>
            </a:r>
            <a:endParaRPr lang="en-US" sz="2400" b="1" dirty="0">
              <a:solidFill>
                <a:schemeClr val="tx1"/>
              </a:solidFill>
              <a:effectLst/>
              <a:latin typeface="Helvetica Neue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/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p:inputText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p:message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for="text" display="icon"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h:outputText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value="#{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validationBean.text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}"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h:outputLabel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for="integer" value="Integer: (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Keyup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)"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p:inputText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id="integer" value="#{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validationBean.integer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}"&gt;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Helvetica Neue"/>
              </a:rPr>
              <a:t>&lt;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Helvetica Neue"/>
              </a:rPr>
              <a:t>p:clientValidator</a:t>
            </a:r>
            <a:r>
              <a:rPr lang="en-US" sz="2400" b="1" dirty="0">
                <a:solidFill>
                  <a:schemeClr val="tx1"/>
                </a:solidFill>
                <a:effectLst/>
                <a:latin typeface="Helvetica Neue"/>
              </a:rPr>
              <a:t> event="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Helvetica Neue"/>
              </a:rPr>
              <a:t>keyup</a:t>
            </a:r>
            <a:r>
              <a:rPr lang="en-US" sz="2400" b="1" dirty="0">
                <a:solidFill>
                  <a:schemeClr val="tx1"/>
                </a:solidFill>
                <a:effectLst/>
                <a:latin typeface="Helvetica Neue"/>
              </a:rPr>
              <a:t>"/&gt;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/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p:inputText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p:message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for="integer" display="icon"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h:outputText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value="#{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validationBean.integer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}" 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&lt;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/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h:panelGrid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&lt;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p:commandButton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 value="Save" 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ajax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="false" icon="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ui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-icon-check"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       </a:t>
            </a:r>
            <a:r>
              <a:rPr lang="en-US" sz="2400" b="1" dirty="0" err="1" smtClean="0">
                <a:solidFill>
                  <a:schemeClr val="tx1"/>
                </a:solidFill>
                <a:effectLst/>
                <a:latin typeface="Helvetica Neue"/>
              </a:rPr>
              <a:t>validateClient</a:t>
            </a:r>
            <a:r>
              <a:rPr lang="en-US" sz="2400" b="1" dirty="0">
                <a:solidFill>
                  <a:schemeClr val="tx1"/>
                </a:solidFill>
                <a:effectLst/>
                <a:latin typeface="Helvetica Neue"/>
              </a:rPr>
              <a:t>="true"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/&gt;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  <a:latin typeface="Helvetica Neue"/>
              </a:rPr>
              <a:t>&lt;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/</a:t>
            </a:r>
            <a:r>
              <a:rPr lang="en-US" sz="2400" dirty="0" err="1">
                <a:solidFill>
                  <a:schemeClr val="tx1"/>
                </a:solidFill>
                <a:effectLst/>
                <a:latin typeface="Helvetica Neue"/>
              </a:rPr>
              <a:t>h:form</a:t>
            </a:r>
            <a:r>
              <a:rPr lang="en-US" sz="2400" dirty="0">
                <a:solidFill>
                  <a:schemeClr val="tx1"/>
                </a:solidFill>
                <a:effectLst/>
                <a:latin typeface="Helvetica Neue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345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Messages are fully integrated</a:t>
            </a:r>
          </a:p>
          <a:p>
            <a:pPr marL="0" indent="0" algn="ctr">
              <a:buNone/>
            </a:pPr>
            <a:r>
              <a:rPr lang="en-US" dirty="0" smtClean="0"/>
              <a:t>API for writing custom client-side validators and converters</a:t>
            </a:r>
          </a:p>
          <a:p>
            <a:pPr marL="0" indent="0" algn="ctr">
              <a:buNone/>
            </a:pPr>
            <a:r>
              <a:rPr lang="en-US" dirty="0" smtClean="0"/>
              <a:t>Locale object available in JavaScript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Validation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8400" y="2667000"/>
            <a:ext cx="3505200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</a:rPr>
              <a:t>public class Bean {</a:t>
            </a:r>
          </a:p>
          <a:p>
            <a:pPr algn="l"/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NotNull</a:t>
            </a: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</a:rPr>
              <a:t>@Max(30)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</a:rPr>
              <a:t>private String name;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</a:rPr>
              <a:t>…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/>
              </a:rPr>
              <a:t>}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5600" y="2743200"/>
            <a:ext cx="57912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&lt;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p:inputText</a:t>
            </a:r>
            <a:r>
              <a:rPr lang="en-US" sz="2400" dirty="0">
                <a:solidFill>
                  <a:schemeClr val="tx1"/>
                </a:solidFill>
                <a:effectLst/>
              </a:rPr>
              <a:t> value="#{</a:t>
            </a:r>
            <a:r>
              <a:rPr lang="en-US" sz="2400" dirty="0" err="1">
                <a:solidFill>
                  <a:schemeClr val="tx1"/>
                </a:solidFill>
                <a:effectLst/>
              </a:rPr>
              <a:t>bean.firstname</a:t>
            </a:r>
            <a:r>
              <a:rPr lang="en-US" sz="2400" dirty="0">
                <a:solidFill>
                  <a:schemeClr val="tx1"/>
                </a:solidFill>
                <a:effectLst/>
              </a:rPr>
              <a:t>}" /&gt;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569200" y="3276600"/>
            <a:ext cx="822960" cy="82296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11800" y="4191000"/>
            <a:ext cx="56388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&lt;input type="text" </a:t>
            </a:r>
            <a:r>
              <a:rPr lang="en-US" sz="2400" b="1" dirty="0" err="1">
                <a:solidFill>
                  <a:schemeClr val="tx1"/>
                </a:solidFill>
                <a:effectLst/>
              </a:rPr>
              <a:t>maxlength</a:t>
            </a:r>
            <a:r>
              <a:rPr lang="en-US" sz="2400" dirty="0">
                <a:solidFill>
                  <a:schemeClr val="tx1"/>
                </a:solidFill>
                <a:effectLst/>
              </a:rPr>
              <a:t>="30" … /&gt;</a:t>
            </a:r>
          </a:p>
        </p:txBody>
      </p:sp>
    </p:spTree>
    <p:extLst>
      <p:ext uri="{BB962C8B-B14F-4D97-AF65-F5344CB8AC3E}">
        <p14:creationId xmlns:p14="http://schemas.microsoft.com/office/powerpoint/2010/main" val="31989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JavaScript API</a:t>
            </a:r>
          </a:p>
          <a:p>
            <a:pPr marL="0" indent="0" algn="ctr">
              <a:buNone/>
            </a:pPr>
            <a:r>
              <a:rPr lang="en-US" dirty="0" smtClean="0"/>
              <a:t>Accessibility</a:t>
            </a:r>
          </a:p>
          <a:p>
            <a:pPr marL="0" indent="0" algn="ctr">
              <a:buNone/>
            </a:pPr>
            <a:r>
              <a:rPr lang="en-US" dirty="0" smtClean="0"/>
              <a:t>Right-to-left support</a:t>
            </a:r>
          </a:p>
          <a:p>
            <a:pPr marL="0" indent="0" algn="ctr">
              <a:buNone/>
            </a:pPr>
            <a:r>
              <a:rPr lang="en-US" dirty="0" smtClean="0"/>
              <a:t>Exception handler</a:t>
            </a:r>
          </a:p>
          <a:p>
            <a:pPr marL="0" indent="0" algn="ctr">
              <a:buNone/>
            </a:pPr>
            <a:r>
              <a:rPr lang="en-US" dirty="0" smtClean="0"/>
              <a:t>Dialog framework</a:t>
            </a:r>
          </a:p>
          <a:p>
            <a:pPr marL="0" indent="0" algn="ctr">
              <a:buNone/>
            </a:pPr>
            <a:r>
              <a:rPr lang="en-US" dirty="0" smtClean="0"/>
              <a:t>Page authorization</a:t>
            </a:r>
          </a:p>
          <a:p>
            <a:pPr marL="0" indent="0" algn="ctr">
              <a:buNone/>
            </a:pPr>
            <a:r>
              <a:rPr lang="en-US" dirty="0" err="1" smtClean="0"/>
              <a:t>PrimeFaces</a:t>
            </a:r>
            <a:r>
              <a:rPr lang="en-US" dirty="0" smtClean="0"/>
              <a:t> Extensions</a:t>
            </a:r>
          </a:p>
          <a:p>
            <a:pPr marL="0" indent="0" algn="ctr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PrimeFaces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133600"/>
            <a:ext cx="8534400" cy="7094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324100"/>
            <a:ext cx="158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298700"/>
            <a:ext cx="15875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324100"/>
            <a:ext cx="158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2324100"/>
            <a:ext cx="158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6108700"/>
            <a:ext cx="158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108700"/>
            <a:ext cx="158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6108700"/>
            <a:ext cx="158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6108700"/>
            <a:ext cx="15875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Mobile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Mobile</a:t>
            </a:r>
            <a:endParaRPr lang="en-US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324100"/>
            <a:ext cx="1587500" cy="2946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298700"/>
            <a:ext cx="1587500" cy="29845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324100"/>
            <a:ext cx="1587500" cy="2946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2324100"/>
            <a:ext cx="1587500" cy="2946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6108700"/>
            <a:ext cx="1587500" cy="2946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108700"/>
            <a:ext cx="1587500" cy="2946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6108700"/>
            <a:ext cx="1587500" cy="29464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6108700"/>
            <a:ext cx="1587500" cy="2946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4515051" y="5105400"/>
            <a:ext cx="4023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Mobile navigation</a:t>
            </a: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4162269" y="2895600"/>
            <a:ext cx="4729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8 Core Components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5484547" y="4399577"/>
            <a:ext cx="2084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Gestures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2706" y="3601422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20+ </a:t>
            </a:r>
            <a:r>
              <a:rPr lang="en-US" dirty="0" err="1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PrimeFaces</a:t>
            </a:r>
            <a:r>
              <a:rPr lang="en-US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rPr>
              <a:t> Components</a:t>
            </a:r>
          </a:p>
        </p:txBody>
      </p:sp>
    </p:spTree>
    <p:extLst>
      <p:ext uri="{BB962C8B-B14F-4D97-AF65-F5344CB8AC3E}">
        <p14:creationId xmlns:p14="http://schemas.microsoft.com/office/powerpoint/2010/main" val="35379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Mobile</a:t>
            </a:r>
            <a:endParaRPr lang="en-US" dirty="0"/>
          </a:p>
        </p:txBody>
      </p:sp>
      <p:sp>
        <p:nvSpPr>
          <p:cNvPr id="53249" name="AutoShape 1"/>
          <p:cNvSpPr>
            <a:spLocks/>
          </p:cNvSpPr>
          <p:nvPr/>
        </p:nvSpPr>
        <p:spPr bwMode="auto">
          <a:xfrm>
            <a:off x="3035300" y="2133600"/>
            <a:ext cx="6934200" cy="6096000"/>
          </a:xfrm>
          <a:prstGeom prst="roundRect">
            <a:avLst>
              <a:gd name="adj" fmla="val 2875"/>
            </a:avLst>
          </a:prstGeom>
          <a:solidFill>
            <a:schemeClr val="bg2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39200" bIns="0" anchor="ctr"/>
          <a:lstStyle/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f:view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renderKitId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="PRIMEFACES_MOBILE" /&gt;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h:head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&lt;/</a:t>
            </a:r>
            <a:r>
              <a:rPr lang="en-US" sz="2200" b="1" dirty="0" err="1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h:head</a:t>
            </a: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h:body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pm:page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id="main"&gt;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pm:header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title="Main Page"&gt;&lt;/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pm:header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pm:content</a:t>
            </a: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   ….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&lt;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pm:content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&lt;/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pm:page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pm:page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id="second"&gt;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pm:header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title="Second Page"&gt;&lt;/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pm:header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 &lt;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pm:content</a:t>
            </a: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   …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 &lt;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pm:content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  &lt;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pm:page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  <a:p>
            <a:pPr marL="38100" algn="l">
              <a:lnSpc>
                <a:spcPct val="104000"/>
              </a:lnSpc>
              <a:tabLst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  <a:tab pos="6553200" algn="l"/>
                <a:tab pos="7277100" algn="l"/>
                <a:tab pos="8001000" algn="l"/>
                <a:tab pos="8724900" algn="l"/>
                <a:tab pos="762000" algn="l"/>
                <a:tab pos="1485900" algn="l"/>
                <a:tab pos="2209800" algn="l"/>
                <a:tab pos="2933700" algn="l"/>
                <a:tab pos="3657600" algn="l"/>
                <a:tab pos="4381500" algn="l"/>
                <a:tab pos="5105400" algn="l"/>
                <a:tab pos="5829300" algn="l"/>
              </a:tabLst>
            </a:pPr>
            <a:r>
              <a:rPr lang="en-US" sz="2200" b="1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   &lt;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/</a:t>
            </a:r>
            <a:r>
              <a:rPr lang="en-US" sz="2200" b="1" dirty="0" err="1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h:body</a:t>
            </a:r>
            <a:r>
              <a:rPr lang="en-US" sz="2200" b="1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732087"/>
            <a:ext cx="93456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Mobile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06" y="4876800"/>
            <a:ext cx="5257800" cy="1285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44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67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/>
          </p:cNvSpPr>
          <p:nvPr/>
        </p:nvSpPr>
        <p:spPr bwMode="auto">
          <a:xfrm>
            <a:off x="4815093" y="3680936"/>
            <a:ext cx="73878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Helvetica Neue Light" charset="0"/>
              </a:rPr>
              <a:t>Demo: Mobile</a:t>
            </a:r>
            <a:endParaRPr lang="en-US" sz="9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Push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22877" y="2819400"/>
            <a:ext cx="8665723" cy="5181600"/>
            <a:chOff x="2540000" y="2819400"/>
            <a:chExt cx="8665723" cy="5181600"/>
          </a:xfrm>
        </p:grpSpPr>
        <p:sp>
          <p:nvSpPr>
            <p:cNvPr id="57351" name="AutoShape 7"/>
            <p:cNvSpPr>
              <a:spLocks/>
            </p:cNvSpPr>
            <p:nvPr/>
          </p:nvSpPr>
          <p:spPr bwMode="auto">
            <a:xfrm>
              <a:off x="4368800" y="2819400"/>
              <a:ext cx="5486400" cy="2311400"/>
            </a:xfrm>
            <a:prstGeom prst="roundRect">
              <a:avLst>
                <a:gd name="adj" fmla="val 684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/>
              </a:r>
              <a:br>
                <a:rPr lang="en-US" sz="36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</a:br>
              <a:r>
                <a:rPr lang="en-US" sz="36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JSF APP</a:t>
              </a:r>
            </a:p>
            <a:p>
              <a:endParaRPr lang="en-US" sz="36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endParaRPr lang="en-US" sz="36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endParaRPr lang="en-US" sz="36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endParaRPr lang="en-US" sz="36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</p:txBody>
        </p:sp>
        <p:pic>
          <p:nvPicPr>
            <p:cNvPr id="5734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7188200"/>
              <a:ext cx="8128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440" y="7162800"/>
              <a:ext cx="8128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880" y="7162800"/>
              <a:ext cx="8128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flipH="1">
              <a:off x="2920998" y="5105400"/>
              <a:ext cx="2209801" cy="213360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 flipV="1">
              <a:off x="4445000" y="4495800"/>
              <a:ext cx="2667000" cy="281940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 rot="10800000" flipH="1">
              <a:off x="6197600" y="4495800"/>
              <a:ext cx="914400" cy="274320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 rot="10800000">
              <a:off x="7112000" y="4495800"/>
              <a:ext cx="609600" cy="281940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0" name="Line 16"/>
            <p:cNvSpPr>
              <a:spLocks noChangeShapeType="1"/>
            </p:cNvSpPr>
            <p:nvPr/>
          </p:nvSpPr>
          <p:spPr bwMode="auto">
            <a:xfrm rot="10800000">
              <a:off x="7112000" y="4495800"/>
              <a:ext cx="2362200" cy="274320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 rot="10800000">
              <a:off x="7035800" y="4495800"/>
              <a:ext cx="4038600" cy="281940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rot="10800000" flipH="1">
              <a:off x="3149600" y="4495800"/>
              <a:ext cx="3962400" cy="274320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" name="Picture 3" descr="7288396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529" y="7253055"/>
              <a:ext cx="1221271" cy="747945"/>
            </a:xfrm>
            <a:prstGeom prst="rect">
              <a:avLst/>
            </a:prstGeom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213" y="7239000"/>
              <a:ext cx="364787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5800" y="7248144"/>
              <a:ext cx="359923" cy="67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2" name="AutoShape 8"/>
            <p:cNvSpPr>
              <a:spLocks/>
            </p:cNvSpPr>
            <p:nvPr/>
          </p:nvSpPr>
          <p:spPr bwMode="auto">
            <a:xfrm>
              <a:off x="5892800" y="3886200"/>
              <a:ext cx="2514600" cy="1219200"/>
            </a:xfrm>
            <a:prstGeom prst="roundRect">
              <a:avLst>
                <a:gd name="adj" fmla="val 684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ysDot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PrimeFaces</a:t>
              </a:r>
              <a:r>
                <a:rPr lang="en-US" sz="28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PushServlet</a:t>
              </a:r>
              <a:endParaRPr lang="en-US" sz="28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Push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40000" y="4114800"/>
            <a:ext cx="8516294" cy="1752600"/>
            <a:chOff x="2540000" y="4114800"/>
            <a:chExt cx="8516294" cy="1752600"/>
          </a:xfrm>
        </p:grpSpPr>
        <p:pic>
          <p:nvPicPr>
            <p:cNvPr id="563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00" y="4114800"/>
              <a:ext cx="17526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2" name="Rectangle 2"/>
            <p:cNvSpPr>
              <a:spLocks/>
            </p:cNvSpPr>
            <p:nvPr/>
          </p:nvSpPr>
          <p:spPr bwMode="auto">
            <a:xfrm>
              <a:off x="4590112" y="4252436"/>
              <a:ext cx="646618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charset="0"/>
                  <a:cs typeface="Helvetica Neue Light" charset="0"/>
                </a:rPr>
                <a:t>Atmosphere</a:t>
              </a:r>
              <a:endParaRPr lang="en-US" sz="9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Helvetica Neue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1600" y="5638800"/>
            <a:ext cx="12496800" cy="2374900"/>
            <a:chOff x="101600" y="5638800"/>
            <a:chExt cx="12496800" cy="2374900"/>
          </a:xfrm>
        </p:grpSpPr>
        <p:sp>
          <p:nvSpPr>
            <p:cNvPr id="58370" name="AutoShape 2"/>
            <p:cNvSpPr>
              <a:spLocks/>
            </p:cNvSpPr>
            <p:nvPr/>
          </p:nvSpPr>
          <p:spPr bwMode="auto">
            <a:xfrm>
              <a:off x="2921000" y="5638800"/>
              <a:ext cx="9677400" cy="2374900"/>
            </a:xfrm>
            <a:prstGeom prst="roundRect">
              <a:avLst>
                <a:gd name="adj" fmla="val 10944"/>
              </a:avLst>
            </a:prstGeom>
            <a:solidFill>
              <a:schemeClr val="bg2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public void increment() {</a:t>
              </a:r>
            </a:p>
            <a:p>
              <a:pPr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count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++;</a:t>
              </a:r>
            </a:p>
            <a:p>
              <a:pPr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EventBus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eventBus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=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EventBusFactory.getDefault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().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eventBus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()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;  </a:t>
              </a:r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eventBus.publish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("/counter",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String.valueOf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(count));</a:t>
              </a:r>
            </a:p>
            <a:p>
              <a:pPr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</a:p>
          </p:txBody>
        </p:sp>
        <p:sp>
          <p:nvSpPr>
            <p:cNvPr id="58373" name="Rectangle 5"/>
            <p:cNvSpPr>
              <a:spLocks/>
            </p:cNvSpPr>
            <p:nvPr/>
          </p:nvSpPr>
          <p:spPr bwMode="auto">
            <a:xfrm>
              <a:off x="101600" y="6184900"/>
              <a:ext cx="28829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Bean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Push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2286000"/>
            <a:ext cx="12217400" cy="2819400"/>
            <a:chOff x="381000" y="2286000"/>
            <a:chExt cx="12217400" cy="2819400"/>
          </a:xfrm>
        </p:grpSpPr>
        <p:sp>
          <p:nvSpPr>
            <p:cNvPr id="58372" name="Rectangle 4"/>
            <p:cNvSpPr>
              <a:spLocks/>
            </p:cNvSpPr>
            <p:nvPr/>
          </p:nvSpPr>
          <p:spPr bwMode="auto">
            <a:xfrm>
              <a:off x="381000" y="3257550"/>
              <a:ext cx="23241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Page</a:t>
              </a:r>
            </a:p>
          </p:txBody>
        </p:sp>
        <p:sp>
          <p:nvSpPr>
            <p:cNvPr id="10" name="AutoShape 2"/>
            <p:cNvSpPr>
              <a:spLocks/>
            </p:cNvSpPr>
            <p:nvPr/>
          </p:nvSpPr>
          <p:spPr bwMode="auto">
            <a:xfrm>
              <a:off x="2921000" y="2286000"/>
              <a:ext cx="9677400" cy="2819400"/>
            </a:xfrm>
            <a:prstGeom prst="roundRect">
              <a:avLst>
                <a:gd name="adj" fmla="val 10944"/>
              </a:avLst>
            </a:prstGeom>
            <a:solidFill>
              <a:schemeClr val="bg2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marL="342900"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h:form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&gt;</a:t>
              </a:r>
            </a:p>
            <a:p>
              <a:pPr marL="342900"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h:outputText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value="#{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counterView.count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}"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styleClass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="display" /&gt;</a:t>
              </a:r>
            </a:p>
            <a:p>
              <a:pPr marL="342900"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p:commandButton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value="Click"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</a:t>
              </a:r>
            </a:p>
            <a:p>
              <a:pPr marL="342900"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  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actionListener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="#{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counterView.increment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}" /&gt;</a:t>
              </a:r>
            </a:p>
            <a:p>
              <a:pPr marL="342900"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&lt;/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h:form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&gt;</a:t>
              </a:r>
            </a:p>
            <a:p>
              <a:pPr marL="342900" algn="l">
                <a:defRPr/>
              </a:pPr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marL="342900"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p:socket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onMessage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="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handleMessage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" channel="/counter" /&gt;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600" y="5867400"/>
            <a:ext cx="12344400" cy="2032000"/>
            <a:chOff x="101600" y="5867400"/>
            <a:chExt cx="12344400" cy="2032000"/>
          </a:xfrm>
        </p:grpSpPr>
        <p:sp>
          <p:nvSpPr>
            <p:cNvPr id="58371" name="AutoShape 3"/>
            <p:cNvSpPr>
              <a:spLocks/>
            </p:cNvSpPr>
            <p:nvPr/>
          </p:nvSpPr>
          <p:spPr bwMode="auto">
            <a:xfrm>
              <a:off x="2921000" y="5867400"/>
              <a:ext cx="9525000" cy="2032000"/>
            </a:xfrm>
            <a:prstGeom prst="roundRect">
              <a:avLst>
                <a:gd name="adj" fmla="val 9375"/>
              </a:avLst>
            </a:prstGeom>
            <a:solidFill>
              <a:schemeClr val="bg2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&lt;script type=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text/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javascript</a:t>
              </a:r>
              <a:r>
                <a:rPr lang="ja-JP" altLang="en-US" sz="2400" dirty="0">
                  <a:solidFill>
                    <a:schemeClr val="tx1"/>
                  </a:solidFill>
                  <a:effectLst/>
                  <a:latin typeface="Arial"/>
                  <a:ea typeface="ＭＳ Ｐゴシック" charset="0"/>
                  <a:cs typeface="Helvetica Neue Light" charset="0"/>
                </a:rPr>
                <a:t>”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&gt;</a:t>
              </a:r>
            </a:p>
            <a:p>
              <a:pPr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function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handleMessage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(data) {</a:t>
              </a:r>
            </a:p>
            <a:p>
              <a:pPr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  $(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'.display').html(data);</a:t>
              </a:r>
            </a:p>
            <a:p>
              <a:pPr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}</a:t>
              </a:r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&lt;/script&gt;</a:t>
              </a:r>
            </a:p>
          </p:txBody>
        </p:sp>
        <p:sp>
          <p:nvSpPr>
            <p:cNvPr id="58374" name="Rectangle 6"/>
            <p:cNvSpPr>
              <a:spLocks/>
            </p:cNvSpPr>
            <p:nvPr/>
          </p:nvSpPr>
          <p:spPr bwMode="auto">
            <a:xfrm>
              <a:off x="101600" y="6324600"/>
              <a:ext cx="28829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Callback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PrimeFaces</a:t>
            </a:r>
            <a:r>
              <a:rPr lang="en-US" dirty="0" smtClean="0"/>
              <a:t> Push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2286000"/>
            <a:ext cx="12217400" cy="3200400"/>
            <a:chOff x="381000" y="2286000"/>
            <a:chExt cx="12217400" cy="3200400"/>
          </a:xfrm>
        </p:grpSpPr>
        <p:sp>
          <p:nvSpPr>
            <p:cNvPr id="58372" name="Rectangle 4"/>
            <p:cNvSpPr>
              <a:spLocks/>
            </p:cNvSpPr>
            <p:nvPr/>
          </p:nvSpPr>
          <p:spPr bwMode="auto">
            <a:xfrm>
              <a:off x="381000" y="3257550"/>
              <a:ext cx="23241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600" dirty="0" smtClean="0">
                  <a:solidFill>
                    <a:srgbClr val="000000"/>
                  </a:solidFill>
                  <a:effectLst/>
                  <a:ea typeface="ＭＳ Ｐゴシック" charset="0"/>
                  <a:cs typeface="Helvetica Neue Light" charset="0"/>
                </a:rPr>
                <a:t>Endpoint</a:t>
              </a:r>
              <a:endParaRPr lang="en-US" sz="3600" dirty="0">
                <a:solidFill>
                  <a:srgbClr val="000000"/>
                </a:solidFill>
                <a:effectLst/>
                <a:ea typeface="ＭＳ Ｐゴシック" charset="0"/>
                <a:cs typeface="Helvetica Neue Light" charset="0"/>
              </a:endParaRPr>
            </a:p>
          </p:txBody>
        </p:sp>
        <p:sp>
          <p:nvSpPr>
            <p:cNvPr id="10" name="AutoShape 2"/>
            <p:cNvSpPr>
              <a:spLocks/>
            </p:cNvSpPr>
            <p:nvPr/>
          </p:nvSpPr>
          <p:spPr bwMode="auto">
            <a:xfrm>
              <a:off x="2921000" y="2286000"/>
              <a:ext cx="9677400" cy="3200400"/>
            </a:xfrm>
            <a:prstGeom prst="roundRect">
              <a:avLst>
                <a:gd name="adj" fmla="val 10944"/>
              </a:avLst>
            </a:prstGeom>
            <a:solidFill>
              <a:schemeClr val="bg2"/>
            </a:solidFill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marL="342900"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@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PushEndpoint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("/counter")</a:t>
              </a:r>
            </a:p>
            <a:p>
              <a:pPr marL="342900"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public class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CounterResource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{</a:t>
              </a:r>
            </a:p>
            <a:p>
              <a:pPr marL="342900" algn="l">
                <a:defRPr/>
              </a:pPr>
              <a:endParaRPr lang="en-US" sz="2400" dirty="0" smtClean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marL="342900"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@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OnMessage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(encoders = {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JSONEncoder.class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)  </a:t>
              </a:r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marL="342900"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public 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String </a:t>
              </a:r>
              <a:r>
                <a:rPr lang="en-US" sz="2400" dirty="0" err="1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onMessage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(String count) {</a:t>
              </a:r>
            </a:p>
            <a:p>
              <a:pPr marL="342900"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    return </a:t>
              </a: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count;</a:t>
              </a:r>
            </a:p>
            <a:p>
              <a:pPr marL="342900" algn="l">
                <a:defRPr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  }</a:t>
              </a:r>
              <a:endParaRPr lang="en-US" sz="24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endParaRPr>
            </a:p>
            <a:p>
              <a:pPr marL="342900" algn="l">
                <a:defRPr/>
              </a:pPr>
              <a:r>
                <a:rPr lang="en-US" sz="2400" dirty="0">
                  <a:solidFill>
                    <a:schemeClr val="tx1"/>
                  </a:solidFill>
                  <a:effectLst/>
                  <a:ea typeface="ＭＳ Ｐゴシック" charset="0"/>
                  <a:cs typeface="Helvetica Neue Light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0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67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/>
          </p:cNvSpPr>
          <p:nvPr/>
        </p:nvSpPr>
        <p:spPr bwMode="auto">
          <a:xfrm>
            <a:off x="5225679" y="3680936"/>
            <a:ext cx="65666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Helvetica Neue Light" charset="0"/>
              </a:rPr>
              <a:t>Demo: Push</a:t>
            </a:r>
            <a:endParaRPr lang="en-US" sz="9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0"/>
              <a:cs typeface="Helvetica Neue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PrimeFaces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31" y="2133600"/>
            <a:ext cx="8414338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543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4191000"/>
            <a:ext cx="5215467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362200"/>
            <a:ext cx="6108700" cy="5473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Portlets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124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5283200" y="3471902"/>
            <a:ext cx="48483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Helvetica Neue Light" charset="0"/>
              </a:rPr>
              <a:t>550+ </a:t>
            </a:r>
            <a:r>
              <a:rPr lang="en-US" sz="7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Helvetica Neue Light" charset="0"/>
              </a:rPr>
              <a:t>Pages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2012 Virtua, Inc. All rights reserved.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23" y="2514600"/>
            <a:ext cx="1140575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362200"/>
            <a:ext cx="10488100" cy="61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38400"/>
            <a:ext cx="10198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Bundled with </a:t>
            </a:r>
            <a:r>
              <a:rPr lang="en-US" dirty="0" err="1" smtClean="0"/>
              <a:t>NetBeans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133600"/>
            <a:ext cx="5181600" cy="122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AutoShape 2"/>
          <p:cNvSpPr>
            <a:spLocks/>
          </p:cNvSpPr>
          <p:nvPr/>
        </p:nvSpPr>
        <p:spPr bwMode="auto">
          <a:xfrm>
            <a:off x="4673600" y="6350000"/>
            <a:ext cx="3657600" cy="1790700"/>
          </a:xfrm>
          <a:prstGeom prst="roundRect">
            <a:avLst>
              <a:gd name="adj" fmla="val 106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Training</a:t>
            </a:r>
          </a:p>
        </p:txBody>
      </p:sp>
      <p:sp>
        <p:nvSpPr>
          <p:cNvPr id="66563" name="AutoShape 3"/>
          <p:cNvSpPr>
            <a:spLocks/>
          </p:cNvSpPr>
          <p:nvPr/>
        </p:nvSpPr>
        <p:spPr bwMode="auto">
          <a:xfrm>
            <a:off x="762000" y="6350000"/>
            <a:ext cx="3657600" cy="1790700"/>
          </a:xfrm>
          <a:prstGeom prst="roundRect">
            <a:avLst>
              <a:gd name="adj" fmla="val 106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Support</a:t>
            </a:r>
          </a:p>
        </p:txBody>
      </p:sp>
      <p:sp>
        <p:nvSpPr>
          <p:cNvPr id="66564" name="AutoShape 4"/>
          <p:cNvSpPr>
            <a:spLocks/>
          </p:cNvSpPr>
          <p:nvPr/>
        </p:nvSpPr>
        <p:spPr bwMode="auto">
          <a:xfrm>
            <a:off x="8572500" y="6350000"/>
            <a:ext cx="3657600" cy="1790700"/>
          </a:xfrm>
          <a:prstGeom prst="roundRect">
            <a:avLst>
              <a:gd name="adj" fmla="val 106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/>
        </p:spPr>
        <p:txBody>
          <a:bodyPr lIns="0" tIns="0" rIns="0" bIns="0" anchor="ctr"/>
          <a:lstStyle/>
          <a:p>
            <a:r>
              <a:rPr lang="en-US" sz="3600" dirty="0">
                <a:solidFill>
                  <a:schemeClr val="tx1"/>
                </a:solidFill>
                <a:effectLst/>
                <a:ea typeface="ＭＳ Ｐゴシック" charset="0"/>
                <a:cs typeface="Helvetica Neue Light" charset="0"/>
              </a:rPr>
              <a:t>Consulting</a:t>
            </a:r>
          </a:p>
        </p:txBody>
      </p:sp>
      <p:pic>
        <p:nvPicPr>
          <p:cNvPr id="7" name="Picture 6" descr="Virtua_logo_medium_transparent.pn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4064000" y="4953000"/>
            <a:ext cx="4953000" cy="838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39004" y="3962400"/>
            <a:ext cx="50029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PrimeTek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Informatics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PrimeFaces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92" y="2133600"/>
            <a:ext cx="8437416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508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PrimeFaces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99" y="2133600"/>
            <a:ext cx="8425602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78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PrimeFaces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08" y="2209800"/>
            <a:ext cx="8589585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04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905000"/>
            <a:ext cx="12573000" cy="7578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12299</TotalTime>
  <Pages>0</Pages>
  <Words>2146</Words>
  <Characters>0</Characters>
  <Application>Microsoft Macintosh PowerPoint</Application>
  <PresentationFormat>Custom</PresentationFormat>
  <Lines>0</Lines>
  <Paragraphs>354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Office Theme</vt:lpstr>
      <vt:lpstr>1_Solstice</vt:lpstr>
      <vt:lpstr>Photo - Vertical</vt:lpstr>
      <vt:lpstr>Photo - Horizontal</vt:lpstr>
      <vt:lpstr>Title &amp; Bullets - Left</vt:lpstr>
      <vt:lpstr>Title &amp; Bullets - Right</vt:lpstr>
      <vt:lpstr>Title &amp; Bullets - 2 Column</vt:lpstr>
      <vt:lpstr>Bullets</vt:lpstr>
      <vt:lpstr>Title - Top</vt:lpstr>
      <vt:lpstr>Custom Design</vt:lpstr>
      <vt:lpstr>Prime Time JSF with PrimeFaces 5</vt:lpstr>
      <vt:lpstr>Kito D. Mann @kito99</vt:lpstr>
      <vt:lpstr>Kito D. Mann @kito99</vt:lpstr>
      <vt:lpstr>Who uses PrimeFaces?</vt:lpstr>
      <vt:lpstr>Who uses PrimeFaces?</vt:lpstr>
      <vt:lpstr>Who uses PrimeFaces?</vt:lpstr>
      <vt:lpstr>Who uses PrimeFaces?</vt:lpstr>
      <vt:lpstr>Who uses PrimeFaces?</vt:lpstr>
      <vt:lpstr>Popularity</vt:lpstr>
      <vt:lpstr>Global</vt:lpstr>
      <vt:lpstr>100+ UI Components</vt:lpstr>
      <vt:lpstr>Advanced UIs</vt:lpstr>
      <vt:lpstr>Form Components</vt:lpstr>
      <vt:lpstr>PowerPoint Presentation</vt:lpstr>
      <vt:lpstr>Anatomy of a Component</vt:lpstr>
      <vt:lpstr>HTML5</vt:lpstr>
      <vt:lpstr>PrimeFaces Ajax</vt:lpstr>
      <vt:lpstr>PrimeFaces Ajax</vt:lpstr>
      <vt:lpstr>PowerPoint Presentation</vt:lpstr>
      <vt:lpstr>Ajax Extensions</vt:lpstr>
      <vt:lpstr>AjaxStatus</vt:lpstr>
      <vt:lpstr>RequestContext - Scripts</vt:lpstr>
      <vt:lpstr>RequestContext - Update</vt:lpstr>
      <vt:lpstr>RequestContext - Scroll</vt:lpstr>
      <vt:lpstr>AutoUpdate</vt:lpstr>
      <vt:lpstr>PartialSubmit</vt:lpstr>
      <vt:lpstr>Ajax Update Keywords</vt:lpstr>
      <vt:lpstr>PrimeFaces Selectors (PFS)</vt:lpstr>
      <vt:lpstr>Resource Handling</vt:lpstr>
      <vt:lpstr>Themes</vt:lpstr>
      <vt:lpstr>Install a Theme</vt:lpstr>
      <vt:lpstr>Roll Your Own</vt:lpstr>
      <vt:lpstr>Advanced Themes</vt:lpstr>
      <vt:lpstr>PowerPoint Presentation</vt:lpstr>
      <vt:lpstr>Client-side Validation</vt:lpstr>
      <vt:lpstr>Instant Validation with Events</vt:lpstr>
      <vt:lpstr>Client-side Validation</vt:lpstr>
      <vt:lpstr>Bean Validation Integration</vt:lpstr>
      <vt:lpstr>Other Features</vt:lpstr>
      <vt:lpstr>PrimeFaces Mobile</vt:lpstr>
      <vt:lpstr>PrimeFaces Mobile</vt:lpstr>
      <vt:lpstr>PrimeFaces Mobile</vt:lpstr>
      <vt:lpstr>PrimeFaces Mobile</vt:lpstr>
      <vt:lpstr>PowerPoint Presentation</vt:lpstr>
      <vt:lpstr>PrimeFaces Push</vt:lpstr>
      <vt:lpstr>PrimeFaces Push</vt:lpstr>
      <vt:lpstr>PrimeFaces Push</vt:lpstr>
      <vt:lpstr>PrimeFaces Push</vt:lpstr>
      <vt:lpstr>PowerPoint Presentation</vt:lpstr>
      <vt:lpstr>Portlets</vt:lpstr>
      <vt:lpstr>Documentation</vt:lpstr>
      <vt:lpstr>Books</vt:lpstr>
      <vt:lpstr>Community</vt:lpstr>
      <vt:lpstr>Bundled with NetBeans</vt:lpstr>
      <vt:lpstr>Enterprise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Kito Mann</cp:lastModifiedBy>
  <cp:revision>102</cp:revision>
  <dcterms:modified xsi:type="dcterms:W3CDTF">2014-10-01T05:59:02Z</dcterms:modified>
</cp:coreProperties>
</file>