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96" r:id="rId3"/>
    <p:sldId id="321" r:id="rId4"/>
    <p:sldId id="323" r:id="rId5"/>
    <p:sldId id="322" r:id="rId6"/>
    <p:sldId id="324" r:id="rId7"/>
    <p:sldId id="327" r:id="rId8"/>
    <p:sldId id="334" r:id="rId9"/>
    <p:sldId id="326" r:id="rId10"/>
    <p:sldId id="325" r:id="rId11"/>
    <p:sldId id="328" r:id="rId12"/>
    <p:sldId id="331" r:id="rId13"/>
    <p:sldId id="329" r:id="rId14"/>
    <p:sldId id="335" r:id="rId15"/>
    <p:sldId id="333" r:id="rId16"/>
    <p:sldId id="330" r:id="rId17"/>
    <p:sldId id="332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389EC2"/>
    <a:srgbClr val="79972D"/>
    <a:srgbClr val="9AC03A"/>
    <a:srgbClr val="DEDE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7003" autoAdjust="0"/>
  </p:normalViewPr>
  <p:slideViewPr>
    <p:cSldViewPr>
      <p:cViewPr>
        <p:scale>
          <a:sx n="121" d="100"/>
          <a:sy n="121" d="100"/>
        </p:scale>
        <p:origin x="-2080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97AE59-D99A-457A-BAF8-F1494321B957}" type="datetimeFigureOut">
              <a:rPr lang="he-IL" smtClean="0"/>
              <a:pPr/>
              <a:t>9/28/14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5184AF-F737-4761-B031-712A4FB6BA6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4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12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6787-96C3-4D2A-A164-7434A7909F4D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takipi/jstac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ipiblog.com/double-agent-java-vs-native-agents/" TargetMode="External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takipi/debugag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mailto:Tal.weiss@takipi.com" TargetMode="External"/><Relationship Id="rId5" Type="http://schemas.openxmlformats.org/officeDocument/2006/relationships/hyperlink" Target="twitter.com/takipid" TargetMode="External"/><Relationship Id="rId6" Type="http://schemas.openxmlformats.org/officeDocument/2006/relationships/hyperlink" Target="http://www.takipiblog.com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kipiblog.com" TargetMode="Externa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akipi\05_presentations\05_VC\01_TakipiARound\background\background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630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akipi\02_Design\08_outsourcing\YairVardi\vector\watch_point_v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" y="4495800"/>
            <a:ext cx="28381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6096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389EC2"/>
                </a:solidFill>
              </a:rPr>
              <a:t>Production Debugging @ 100mph</a:t>
            </a:r>
            <a:endParaRPr lang="en-US" sz="3200" b="1" dirty="0">
              <a:solidFill>
                <a:srgbClr val="389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External Calls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524000"/>
            <a:ext cx="8382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When a </a:t>
            </a:r>
            <a:r>
              <a:rPr lang="en-US" sz="1600" dirty="0"/>
              <a:t>call </a:t>
            </a:r>
            <a:r>
              <a:rPr lang="en-US" sz="1600" dirty="0" smtClean="0"/>
              <a:t>leaves </a:t>
            </a:r>
            <a:r>
              <a:rPr lang="en-US" sz="1600" dirty="0"/>
              <a:t>the JVM </a:t>
            </a:r>
            <a:r>
              <a:rPr lang="en-US" sz="1600" dirty="0" smtClean="0"/>
              <a:t>via JNI chances </a:t>
            </a:r>
            <a:r>
              <a:rPr lang="en-US" sz="1600" dirty="0"/>
              <a:t>of </a:t>
            </a:r>
            <a:r>
              <a:rPr lang="en-US" sz="1600" dirty="0" smtClean="0"/>
              <a:t>exception </a:t>
            </a:r>
            <a:r>
              <a:rPr lang="en-US" sz="1600" b="1" dirty="0">
                <a:solidFill>
                  <a:srgbClr val="FF0000"/>
                </a:solidFill>
              </a:rPr>
              <a:t>increase </a:t>
            </a:r>
            <a:r>
              <a:rPr lang="en-US" sz="1600" b="1" dirty="0" smtClean="0">
                <a:solidFill>
                  <a:srgbClr val="FF0000"/>
                </a:solidFill>
              </a:rPr>
              <a:t>dramatically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This </a:t>
            </a:r>
            <a:r>
              <a:rPr lang="en-US" sz="1600" dirty="0"/>
              <a:t>includes </a:t>
            </a:r>
            <a:r>
              <a:rPr lang="en-US" sz="1600" dirty="0" smtClean="0"/>
              <a:t>Http, SQL, IO, OS calls. Treat each as if it </a:t>
            </a:r>
            <a:r>
              <a:rPr lang="en-US" sz="1600" dirty="0"/>
              <a:t>will explode (it most likely </a:t>
            </a:r>
            <a:r>
              <a:rPr lang="en-US" sz="1600" dirty="0" smtClean="0"/>
              <a:t>will)</a:t>
            </a:r>
            <a:r>
              <a:rPr lang="en-US" sz="1600" dirty="0"/>
              <a:t>. </a:t>
            </a:r>
            <a:r>
              <a:rPr lang="en-US" sz="1600" dirty="0" smtClean="0">
                <a:solidFill>
                  <a:srgbClr val="6D2D9E"/>
                </a:solidFill>
              </a:rPr>
              <a:t>	</a:t>
            </a:r>
            <a:endParaRPr lang="en-US" sz="16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855655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6D2D9E"/>
                </a:solidFill>
              </a:rPr>
              <a:t>try </a:t>
            </a:r>
            <a:r>
              <a:rPr lang="en-US" sz="1600" dirty="0">
                <a:solidFill>
                  <a:prstClr val="black"/>
                </a:solidFill>
              </a:rPr>
              <a:t>{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srgbClr val="6D2D9E"/>
                </a:solidFill>
              </a:rPr>
              <a:t>return </a:t>
            </a:r>
            <a:r>
              <a:rPr lang="en-US" sz="1600" i="1" dirty="0">
                <a:solidFill>
                  <a:prstClr val="black"/>
                </a:solidFill>
              </a:rPr>
              <a:t>s3client.generatePresignedUrl(request); 	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}</a:t>
            </a:r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srgbClr val="6D2D9E"/>
                </a:solidFill>
              </a:rPr>
              <a:t>catch </a:t>
            </a:r>
            <a:r>
              <a:rPr lang="en-US" sz="1600" dirty="0">
                <a:solidFill>
                  <a:prstClr val="black"/>
                </a:solidFill>
              </a:rPr>
              <a:t>(Exception e) { 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dirty="0" smtClean="0">
                <a:solidFill>
                  <a:prstClr val="black"/>
                </a:solidFill>
              </a:rPr>
              <a:t>String </a:t>
            </a:r>
            <a:r>
              <a:rPr lang="en-US" sz="1600" dirty="0">
                <a:solidFill>
                  <a:prstClr val="black"/>
                </a:solidFill>
              </a:rPr>
              <a:t>error = </a:t>
            </a:r>
            <a:r>
              <a:rPr lang="en-US" sz="1600" dirty="0" err="1">
                <a:solidFill>
                  <a:prstClr val="black"/>
                </a:solidFill>
              </a:rPr>
              <a:t>String.format</a:t>
            </a:r>
            <a:r>
              <a:rPr lang="en-US" sz="1600" i="1" dirty="0">
                <a:solidFill>
                  <a:prstClr val="black"/>
                </a:solidFill>
              </a:rPr>
              <a:t>(“Error </a:t>
            </a:r>
            <a:r>
              <a:rPr lang="en-US" sz="1600" i="1" dirty="0" smtClean="0">
                <a:solidFill>
                  <a:prstClr val="black"/>
                </a:solidFill>
              </a:rPr>
              <a:t>generating </a:t>
            </a:r>
            <a:r>
              <a:rPr lang="en-US" sz="1600" i="1" dirty="0">
                <a:solidFill>
                  <a:prstClr val="black"/>
                </a:solidFill>
              </a:rPr>
              <a:t>request: %s bucket: %s key: %s. 	</a:t>
            </a:r>
            <a:r>
              <a:rPr lang="en-US" sz="1600" i="1" dirty="0" smtClean="0">
                <a:solidFill>
                  <a:prstClr val="black"/>
                </a:solidFill>
              </a:rPr>
              <a:t>	method</a:t>
            </a:r>
            <a:r>
              <a:rPr lang="en-US" sz="1600" i="1" dirty="0">
                <a:solidFill>
                  <a:prstClr val="black"/>
                </a:solidFill>
              </a:rPr>
              <a:t>: %s", request, bucket, path, method); 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600" i="1" dirty="0">
                <a:solidFill>
                  <a:srgbClr val="6D2D9E"/>
                </a:solidFill>
              </a:rPr>
              <a:t>	</a:t>
            </a:r>
            <a:endParaRPr lang="en-US" sz="1600" i="1" dirty="0" smtClean="0">
              <a:solidFill>
                <a:srgbClr val="6D2D9E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600" i="1" dirty="0">
                <a:solidFill>
                  <a:srgbClr val="6D2D9E"/>
                </a:solidFill>
              </a:rPr>
              <a:t>	</a:t>
            </a:r>
            <a:r>
              <a:rPr lang="en-US" sz="1600" i="1" dirty="0" smtClean="0">
                <a:solidFill>
                  <a:srgbClr val="6D2D9E"/>
                </a:solidFill>
              </a:rPr>
              <a:t>throw </a:t>
            </a:r>
            <a:r>
              <a:rPr lang="en-US" sz="1600" i="1" dirty="0">
                <a:solidFill>
                  <a:srgbClr val="6D2D9E"/>
                </a:solidFill>
              </a:rPr>
              <a:t>new </a:t>
            </a:r>
            <a:r>
              <a:rPr lang="en-US" sz="1600" i="1" dirty="0" err="1" smtClean="0">
                <a:solidFill>
                  <a:prstClr val="black"/>
                </a:solidFill>
              </a:rPr>
              <a:t>IllegalStateException</a:t>
            </a:r>
            <a:r>
              <a:rPr lang="en-US" sz="1600" i="1" dirty="0">
                <a:solidFill>
                  <a:prstClr val="black"/>
                </a:solidFill>
              </a:rPr>
              <a:t>(error, e); // OR: </a:t>
            </a:r>
            <a:r>
              <a:rPr lang="en-US" sz="1600" i="1" dirty="0" err="1">
                <a:solidFill>
                  <a:prstClr val="black"/>
                </a:solidFill>
              </a:rPr>
              <a:t>logger.error</a:t>
            </a:r>
            <a:r>
              <a:rPr lang="en-US" sz="1600" i="1" dirty="0">
                <a:solidFill>
                  <a:prstClr val="black"/>
                </a:solidFill>
              </a:rPr>
              <a:t>(error, e); 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}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Preemptive </a:t>
            </a:r>
            <a:r>
              <a:rPr lang="en-US" sz="3200" b="1" dirty="0" err="1" smtClean="0">
                <a:solidFill>
                  <a:srgbClr val="389EC2"/>
                </a:solidFill>
              </a:rPr>
              <a:t>jstack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 production debugging foundation.</a:t>
            </a:r>
          </a:p>
          <a:p>
            <a:endParaRPr lang="en-US" sz="1600" dirty="0"/>
          </a:p>
          <a:p>
            <a:r>
              <a:rPr lang="en-US" sz="1600" dirty="0" smtClean="0"/>
              <a:t>Presents two issues – </a:t>
            </a:r>
          </a:p>
          <a:p>
            <a:endParaRPr lang="en-US" sz="1600" dirty="0"/>
          </a:p>
          <a:p>
            <a:pPr lvl="1"/>
            <a:r>
              <a:rPr lang="en-US" sz="1600" dirty="0"/>
              <a:t>Activated only in retrospect.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 smtClean="0"/>
              <a:t>No state: </a:t>
            </a:r>
            <a:r>
              <a:rPr lang="en-US" sz="1600" dirty="0"/>
              <a:t>d</a:t>
            </a:r>
            <a:r>
              <a:rPr lang="en-US" sz="1600" dirty="0" smtClean="0"/>
              <a:t>oes </a:t>
            </a:r>
            <a:r>
              <a:rPr lang="en-US" sz="1600" dirty="0"/>
              <a:t>not provide </a:t>
            </a:r>
            <a:r>
              <a:rPr lang="en-US" sz="1600" dirty="0" smtClean="0"/>
              <a:t>any variable state.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indent="-285750"/>
            <a:r>
              <a:rPr lang="en-US" sz="1600" dirty="0"/>
              <a:t>Let’s see how we can overcome </a:t>
            </a:r>
            <a:r>
              <a:rPr lang="en-US" sz="1600" dirty="0" smtClean="0"/>
              <a:t>these with preemptive </a:t>
            </a:r>
            <a:r>
              <a:rPr lang="en-US" sz="1600" dirty="0" err="1" smtClean="0"/>
              <a:t>jstacks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5" name="Picture 4" descr="blog_MyDebugg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24400"/>
            <a:ext cx="48005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Preemptive </a:t>
            </a:r>
            <a:r>
              <a:rPr lang="en-US" sz="3200" b="1" dirty="0" err="1" smtClean="0">
                <a:solidFill>
                  <a:srgbClr val="389EC2"/>
                </a:solidFill>
              </a:rPr>
              <a:t>jstack</a:t>
            </a:r>
            <a:r>
              <a:rPr lang="en-US" sz="3200" b="1" dirty="0" smtClean="0">
                <a:solidFill>
                  <a:srgbClr val="389EC2"/>
                </a:solidFill>
              </a:rPr>
              <a:t> - Demo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7452" y="3429000"/>
            <a:ext cx="24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github.com</a:t>
            </a:r>
            <a:r>
              <a:rPr lang="en-US" dirty="0">
                <a:hlinkClick r:id="rId3"/>
              </a:rPr>
              <a:t>/takipi</a:t>
            </a:r>
            <a:r>
              <a:rPr lang="en-US" dirty="0" smtClean="0">
                <a:hlinkClick r:id="rId3"/>
              </a:rPr>
              <a:t>/jstack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389EC2"/>
                </a:solidFill>
              </a:rPr>
              <a:t>BTrace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An advanced open-source tool for extracting state from a live JVM.</a:t>
            </a:r>
          </a:p>
          <a:p>
            <a:endParaRPr lang="en-US" sz="1600" dirty="0" smtClean="0"/>
          </a:p>
          <a:p>
            <a:r>
              <a:rPr lang="en-US" sz="1600" dirty="0" smtClean="0"/>
              <a:t>Uses a Java agent and a meta-scripting language to capture state.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 smtClean="0"/>
              <a:t>Pros</a:t>
            </a:r>
            <a:r>
              <a:rPr lang="en-US" sz="1600" dirty="0" smtClean="0"/>
              <a:t>: Lets you probe variable state without modifying / restarting the JVM.</a:t>
            </a:r>
          </a:p>
          <a:p>
            <a:endParaRPr lang="en-US" sz="1600" dirty="0"/>
          </a:p>
          <a:p>
            <a:r>
              <a:rPr lang="en-US" sz="1600" b="1" dirty="0" smtClean="0"/>
              <a:t>Cons</a:t>
            </a:r>
            <a:r>
              <a:rPr lang="en-US" sz="1600" dirty="0" smtClean="0"/>
              <a:t>: read-only querying using a custom syntax and libraries.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5" name="Picture 4" descr="imageedit_5_574104996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5124"/>
            <a:ext cx="4722894" cy="24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1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389EC2"/>
                </a:solidFill>
              </a:rPr>
              <a:t>BTrace</a:t>
            </a:r>
            <a:r>
              <a:rPr lang="en-US" sz="2800" b="1" dirty="0" smtClean="0">
                <a:solidFill>
                  <a:srgbClr val="389EC2"/>
                </a:solidFill>
              </a:rPr>
              <a:t> - Restrictions</a:t>
            </a:r>
            <a:endParaRPr lang="en-US" sz="2800" b="1" dirty="0">
              <a:solidFill>
                <a:srgbClr val="389EC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43000"/>
            <a:ext cx="7772400" cy="540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16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create new objects.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create new arrays.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throw exceptions.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catch exceptions.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make arbitrary instance or static method calls - only the public static methods of </a:t>
            </a:r>
            <a:r>
              <a:rPr lang="en-US" sz="1600" dirty="0" err="1"/>
              <a:t>com.sun.btrace.BTraceUtils</a:t>
            </a:r>
            <a:r>
              <a:rPr lang="en-US" sz="1600" dirty="0"/>
              <a:t> class may be called from a </a:t>
            </a:r>
            <a:r>
              <a:rPr lang="en-US" sz="1600" dirty="0" err="1"/>
              <a:t>BTrace</a:t>
            </a:r>
            <a:r>
              <a:rPr lang="en-US" sz="1600" dirty="0"/>
              <a:t> program.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assign to static or instance fields of target program's classes and objects. But, </a:t>
            </a:r>
            <a:r>
              <a:rPr lang="en-US" sz="1600" dirty="0" err="1"/>
              <a:t>BTrace</a:t>
            </a:r>
            <a:r>
              <a:rPr lang="en-US" sz="1600" dirty="0"/>
              <a:t> class can assign to it's own static fields ("trace state" can be mutated).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have instance fields and methods. Only static public void returning methods are allowed for a </a:t>
            </a:r>
            <a:r>
              <a:rPr lang="en-US" sz="1600" dirty="0" err="1"/>
              <a:t>BTrace</a:t>
            </a:r>
            <a:r>
              <a:rPr lang="en-US" sz="1600" dirty="0"/>
              <a:t> class. And all fields have to be static.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have outer, inner, nested or local classes.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have synchronized blocks or synchronized methods.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can not have loops (for, while, </a:t>
            </a:r>
            <a:r>
              <a:rPr lang="en-US" sz="1600" dirty="0" err="1"/>
              <a:t>do..while</a:t>
            </a:r>
            <a:r>
              <a:rPr lang="en-US" sz="1600" dirty="0"/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extend arbitrary class (super class has to be </a:t>
            </a:r>
            <a:r>
              <a:rPr lang="en-US" sz="1600" dirty="0" err="1"/>
              <a:t>java.lang.Object</a:t>
            </a:r>
            <a:r>
              <a:rPr lang="en-US" sz="1600" dirty="0"/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implement interfaces.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contains assert statements.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not use class literals.</a:t>
            </a:r>
          </a:p>
        </p:txBody>
      </p:sp>
    </p:spTree>
    <p:extLst>
      <p:ext uri="{BB962C8B-B14F-4D97-AF65-F5344CB8AC3E}">
        <p14:creationId xmlns:p14="http://schemas.microsoft.com/office/powerpoint/2010/main" val="292593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389EC2"/>
                </a:solidFill>
              </a:rPr>
              <a:t>BTrace</a:t>
            </a:r>
            <a:r>
              <a:rPr lang="en-US" sz="3200" b="1" dirty="0" smtClean="0">
                <a:solidFill>
                  <a:srgbClr val="389EC2"/>
                </a:solidFill>
              </a:rPr>
              <a:t> - Demo</a:t>
            </a:r>
            <a:endParaRPr lang="en-US" sz="3200" b="1" dirty="0">
              <a:solidFill>
                <a:srgbClr val="389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4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Custom Java Agents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An advanced technique for instrumenting code dynamically.</a:t>
            </a:r>
          </a:p>
          <a:p>
            <a:endParaRPr lang="en-US" sz="1600" dirty="0"/>
          </a:p>
          <a:p>
            <a:r>
              <a:rPr lang="en-US" sz="1600" dirty="0" smtClean="0"/>
              <a:t>The foundation for most profiling / debugging tools.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Two types of agents:  </a:t>
            </a:r>
            <a:r>
              <a:rPr lang="en-US" sz="1600" dirty="0" smtClean="0">
                <a:hlinkClick r:id="rId3"/>
              </a:rPr>
              <a:t>Java and Native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 smtClean="0"/>
              <a:t>Pros</a:t>
            </a:r>
            <a:r>
              <a:rPr lang="en-US" sz="1600" dirty="0" smtClean="0"/>
              <a:t>: extremely powerful technique to collect state from a live app. </a:t>
            </a:r>
          </a:p>
          <a:p>
            <a:endParaRPr lang="en-US" sz="1600" dirty="0"/>
          </a:p>
          <a:p>
            <a:r>
              <a:rPr lang="en-US" sz="1600" b="1" dirty="0" smtClean="0"/>
              <a:t>Cons</a:t>
            </a:r>
            <a:r>
              <a:rPr lang="en-US" sz="1600" dirty="0" smtClean="0"/>
              <a:t>: requires knowledge of creating verifiable </a:t>
            </a:r>
            <a:r>
              <a:rPr lang="en-US" sz="1600" dirty="0" err="1" smtClean="0"/>
              <a:t>bytecode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7" name="Picture 6" descr="imageedit_1_529225372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48200"/>
            <a:ext cx="39776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Custom Agent - Demo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5929" y="34290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github.com</a:t>
            </a:r>
            <a:r>
              <a:rPr lang="en-US" dirty="0">
                <a:hlinkClick r:id="rId3"/>
              </a:rPr>
              <a:t>/takipi</a:t>
            </a:r>
            <a:r>
              <a:rPr lang="en-US" dirty="0" smtClean="0">
                <a:hlinkClick r:id="rId3"/>
              </a:rPr>
              <a:t>/debugAgent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Takipi\05_presentations\05_VC\01_TakipiARound\background\background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630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hlinkClick r:id="rId4"/>
              </a:rPr>
              <a:t>tal.weiss</a:t>
            </a:r>
            <a:r>
              <a:rPr lang="en-US" sz="1400" dirty="0" smtClean="0">
                <a:hlinkClick r:id="rId4"/>
              </a:rPr>
              <a:t>@takipi.com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>
                <a:hlinkClick r:id="rId5" action="ppaction://hlinkfile"/>
              </a:rPr>
              <a:t>@takipid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>
                <a:hlinkClick r:id="rId6"/>
              </a:rPr>
              <a:t>t</a:t>
            </a:r>
            <a:r>
              <a:rPr lang="en-US" sz="1400" dirty="0" smtClean="0">
                <a:hlinkClick r:id="rId6"/>
              </a:rPr>
              <a:t>akipiblog.com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</p:txBody>
      </p:sp>
      <p:pic>
        <p:nvPicPr>
          <p:cNvPr id="6" name="Picture 3" descr="C:\Takipi\02_Design\08_outsourcing\YairVardi\vector\watch_point_ve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" y="4495800"/>
            <a:ext cx="28381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6096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389EC2"/>
                </a:solidFill>
              </a:rPr>
              <a:t>Thanks!</a:t>
            </a:r>
            <a:endParaRPr lang="en-US" sz="4000" b="1" dirty="0">
              <a:solidFill>
                <a:srgbClr val="389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About Me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3581400" y="1798637"/>
            <a:ext cx="51054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dirty="0"/>
              <a:t>	</a:t>
            </a:r>
            <a:r>
              <a:rPr lang="en-US" sz="1400" dirty="0" smtClean="0"/>
              <a:t>Co-founder – Takipi (God mode in Production Code).</a:t>
            </a:r>
            <a:endParaRPr lang="en-US" sz="1400" dirty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Co</a:t>
            </a:r>
            <a:r>
              <a:rPr lang="en-US" sz="1400" dirty="0"/>
              <a:t>-</a:t>
            </a:r>
            <a:r>
              <a:rPr lang="en-US" sz="1400" dirty="0" smtClean="0"/>
              <a:t>founder – </a:t>
            </a:r>
            <a:r>
              <a:rPr lang="en-US" sz="1400" dirty="0" err="1"/>
              <a:t>VisualTao</a:t>
            </a:r>
            <a:r>
              <a:rPr lang="en-US" sz="1400" dirty="0"/>
              <a:t> (acquired by Autodesk</a:t>
            </a:r>
            <a:r>
              <a:rPr lang="en-US" sz="14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Director, AutoCAD </a:t>
            </a:r>
            <a:r>
              <a:rPr lang="en-US" sz="1400" dirty="0" smtClean="0"/>
              <a:t>Web &amp; </a:t>
            </a:r>
            <a:r>
              <a:rPr lang="en-US" sz="1400" dirty="0" smtClean="0"/>
              <a:t>Mobile.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Software Architect at </a:t>
            </a:r>
            <a:r>
              <a:rPr lang="en-US" sz="1400" dirty="0" smtClean="0"/>
              <a:t>IAI Aerospace.</a:t>
            </a:r>
          </a:p>
          <a:p>
            <a:pPr>
              <a:lnSpc>
                <a:spcPct val="150000"/>
              </a:lnSpc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/>
              <a:t>	Coding for the past 16 years - C++, Delphi, .NET, Java.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/>
              <a:t>	Focus on real-time, scalable systems</a:t>
            </a:r>
            <a:r>
              <a:rPr lang="en-US" sz="1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400" dirty="0"/>
              <a:t>	</a:t>
            </a:r>
            <a:r>
              <a:rPr lang="en-US" sz="1400" dirty="0" smtClean="0"/>
              <a:t>Blogs at </a:t>
            </a:r>
            <a:r>
              <a:rPr lang="en-US" sz="1400" dirty="0" smtClean="0">
                <a:hlinkClick r:id="rId2"/>
              </a:rPr>
              <a:t>takipiblog.com</a:t>
            </a: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endParaRPr lang="en-US" sz="1400" dirty="0" smtClean="0"/>
          </a:p>
          <a:p>
            <a:pPr>
              <a:lnSpc>
                <a:spcPct val="150000"/>
              </a:lnSpc>
              <a:buNone/>
            </a:pPr>
            <a:endParaRPr lang="en-US" sz="1400" dirty="0"/>
          </a:p>
          <a:p>
            <a:pPr>
              <a:lnSpc>
                <a:spcPct val="150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endParaRPr lang="en-US" sz="14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 smtClean="0"/>
          </a:p>
        </p:txBody>
      </p:sp>
      <p:pic>
        <p:nvPicPr>
          <p:cNvPr id="2" name="Picture 1" descr="TalAndIndexOutOfBounds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1037"/>
            <a:ext cx="2566796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34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Overview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 smtClean="0"/>
              <a:t>Dev</a:t>
            </a:r>
            <a:r>
              <a:rPr lang="en-US" sz="1600" dirty="0" smtClean="0"/>
              <a:t>-stage debugging is forward-tracing.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Production debugging is focused on </a:t>
            </a:r>
            <a:r>
              <a:rPr lang="en-US" sz="1600" dirty="0" err="1" smtClean="0"/>
              <a:t>backtracing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Modern production debugging poses two challenges: state </a:t>
            </a:r>
            <a:r>
              <a:rPr lang="en-US" sz="1600" b="1" dirty="0" smtClean="0"/>
              <a:t>isolation</a:t>
            </a:r>
            <a:r>
              <a:rPr lang="en-US" sz="1600" dirty="0" smtClean="0"/>
              <a:t> and data </a:t>
            </a:r>
            <a:r>
              <a:rPr lang="en-US" sz="1600" b="1" dirty="0" smtClean="0"/>
              <a:t>distribution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Direct correlation between quality of data to MTTR.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" name="Picture 7" descr="DukeX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39776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89EC2"/>
                </a:solidFill>
              </a:rPr>
              <a:t>Agenda</a:t>
            </a:r>
            <a:endParaRPr lang="en-US" sz="36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Distributed logging – best practices.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Preemptive </a:t>
            </a:r>
            <a:r>
              <a:rPr lang="en-US" sz="1600" dirty="0" err="1" smtClean="0"/>
              <a:t>jstacks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Extracting  state with </a:t>
            </a:r>
            <a:r>
              <a:rPr lang="en-US" sz="1600" dirty="0" err="1" smtClean="0"/>
              <a:t>BTrace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Extracting state with custom Java agents.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833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Solid Logging Practices 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286000"/>
            <a:ext cx="8382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1</a:t>
            </a:r>
            <a:r>
              <a:rPr lang="en-US" sz="1600" dirty="0"/>
              <a:t>.  </a:t>
            </a:r>
            <a:r>
              <a:rPr lang="en-US" sz="1600" dirty="0"/>
              <a:t>Code context.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2. </a:t>
            </a:r>
            <a:r>
              <a:rPr lang="en-US" sz="1600" dirty="0"/>
              <a:t>Time </a:t>
            </a:r>
            <a:r>
              <a:rPr lang="en-US" sz="1600" dirty="0" smtClean="0"/>
              <a:t>+ </a:t>
            </a:r>
            <a:r>
              <a:rPr lang="en-US" sz="1600" dirty="0"/>
              <a:t>duration.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3</a:t>
            </a:r>
            <a:r>
              <a:rPr lang="en-US" sz="1600" dirty="0" smtClean="0"/>
              <a:t>. </a:t>
            </a:r>
            <a:r>
              <a:rPr lang="en-US" sz="1600" dirty="0"/>
              <a:t> Thread </a:t>
            </a:r>
            <a:r>
              <a:rPr lang="en-US" sz="1600" dirty="0" smtClean="0"/>
              <a:t>ID (</a:t>
            </a:r>
            <a:r>
              <a:rPr lang="en-US" sz="1600" dirty="0"/>
              <a:t>preferably name).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4</a:t>
            </a:r>
            <a:r>
              <a:rPr lang="en-US" sz="1600" dirty="0"/>
              <a:t>. </a:t>
            </a:r>
            <a:r>
              <a:rPr lang="en-US" sz="1600" dirty="0" smtClean="0"/>
              <a:t>Transaction ID </a:t>
            </a:r>
            <a:r>
              <a:rPr lang="en-US" sz="1600" dirty="0"/>
              <a:t>(for </a:t>
            </a:r>
            <a:r>
              <a:rPr lang="en-US" sz="1600" dirty="0" err="1"/>
              <a:t>async</a:t>
            </a:r>
            <a:r>
              <a:rPr lang="en-US" sz="1600" dirty="0"/>
              <a:t> </a:t>
            </a:r>
            <a:r>
              <a:rPr lang="en-US" sz="1600" dirty="0" smtClean="0"/>
              <a:t>&amp; </a:t>
            </a:r>
            <a:r>
              <a:rPr lang="en-US" sz="1600" dirty="0"/>
              <a:t>distributed debugging).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17526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</a:rPr>
              <a:t>Make sure these are baked into your logging context – </a:t>
            </a:r>
          </a:p>
        </p:txBody>
      </p:sp>
      <p:pic>
        <p:nvPicPr>
          <p:cNvPr id="12" name="Picture 11" descr="imageedit_3_46949336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88" y="4038600"/>
            <a:ext cx="484513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Transaction ID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600" dirty="0"/>
              <a:t>Logging is usually a </a:t>
            </a:r>
            <a:r>
              <a:rPr lang="en-US" sz="1600" dirty="0" smtClean="0"/>
              <a:t>multi–threaded / process </a:t>
            </a:r>
            <a:r>
              <a:rPr lang="en-US" sz="1600" dirty="0"/>
              <a:t>affair.</a:t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 smtClean="0"/>
              <a:t>Generate </a:t>
            </a:r>
            <a:r>
              <a:rPr lang="en-US" sz="1600" dirty="0"/>
              <a:t>a UUID at </a:t>
            </a:r>
            <a:r>
              <a:rPr lang="en-US" sz="1600" dirty="0" smtClean="0"/>
              <a:t>every thread </a:t>
            </a:r>
            <a:r>
              <a:rPr lang="en-US" sz="1600" dirty="0"/>
              <a:t>entry point into your app – the </a:t>
            </a:r>
            <a:r>
              <a:rPr lang="en-US" sz="1600" dirty="0" smtClean="0"/>
              <a:t>transaction ID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Append </a:t>
            </a:r>
            <a:r>
              <a:rPr lang="en-US" sz="1600" dirty="0"/>
              <a:t>the </a:t>
            </a:r>
            <a:r>
              <a:rPr lang="en-US" sz="1600" dirty="0" smtClean="0"/>
              <a:t>ID </a:t>
            </a:r>
            <a:r>
              <a:rPr lang="en-US" sz="1600" dirty="0"/>
              <a:t>into each log entry.</a:t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 smtClean="0"/>
              <a:t>Try </a:t>
            </a:r>
            <a:r>
              <a:rPr lang="en-US" sz="1600" dirty="0"/>
              <a:t>to maintain it across machines – </a:t>
            </a:r>
            <a:r>
              <a:rPr lang="en-US" sz="1600" dirty="0" smtClean="0"/>
              <a:t>critical </a:t>
            </a:r>
            <a:r>
              <a:rPr lang="en-US" sz="1600" dirty="0"/>
              <a:t>for </a:t>
            </a:r>
            <a:r>
              <a:rPr lang="en-US" sz="1600" b="1" dirty="0"/>
              <a:t>distributed </a:t>
            </a:r>
            <a:r>
              <a:rPr lang="en-US" sz="1600" b="1" dirty="0" smtClean="0"/>
              <a:t>/ </a:t>
            </a:r>
            <a:r>
              <a:rPr lang="en-US" sz="1600" b="1" dirty="0" err="1" smtClean="0"/>
              <a:t>async</a:t>
            </a:r>
            <a:r>
              <a:rPr lang="en-US" sz="1600" b="1" dirty="0" smtClean="0"/>
              <a:t> debugging</a:t>
            </a:r>
            <a:r>
              <a:rPr lang="en-US" sz="1600" dirty="0"/>
              <a:t>. 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148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Thread Names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Thread </a:t>
            </a:r>
            <a:r>
              <a:rPr lang="en-US" sz="1600" i="1" dirty="0" smtClean="0"/>
              <a:t>name</a:t>
            </a:r>
            <a:r>
              <a:rPr lang="en-US" sz="1600" dirty="0" smtClean="0"/>
              <a:t> is a mutable property.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Can be set to hold transaction specific state.</a:t>
            </a:r>
          </a:p>
          <a:p>
            <a:endParaRPr lang="en-US" sz="1600" dirty="0" smtClean="0"/>
          </a:p>
          <a:p>
            <a:r>
              <a:rPr lang="en-US" sz="1600" dirty="0" smtClean="0"/>
              <a:t>Some frameworks (e.g. EJB) don</a:t>
            </a:r>
            <a:r>
              <a:rPr lang="fr-FR" sz="1600" dirty="0" smtClean="0"/>
              <a:t>’</a:t>
            </a:r>
            <a:r>
              <a:rPr lang="en-US" sz="1600" dirty="0" smtClean="0"/>
              <a:t>t like that.</a:t>
            </a:r>
          </a:p>
          <a:p>
            <a:endParaRPr lang="en-US" sz="1600" dirty="0" smtClean="0"/>
          </a:p>
          <a:p>
            <a:r>
              <a:rPr lang="en-US" sz="1600" dirty="0" smtClean="0"/>
              <a:t>Can be super helpful when debugging in tandem with </a:t>
            </a:r>
            <a:r>
              <a:rPr lang="en-US" sz="1600" b="1" dirty="0" err="1" smtClean="0"/>
              <a:t>jstack</a:t>
            </a:r>
            <a:r>
              <a:rPr lang="en-US" sz="1600" dirty="0" smtClean="0"/>
              <a:t>.</a:t>
            </a:r>
          </a:p>
          <a:p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42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Thread Names (2)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Transaction ID</a:t>
            </a:r>
          </a:p>
          <a:p>
            <a:endParaRPr lang="en-US" sz="1600" dirty="0"/>
          </a:p>
          <a:p>
            <a:r>
              <a:rPr lang="en-US" sz="1600" dirty="0" smtClean="0"/>
              <a:t>Servlet parameters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Queue message ID</a:t>
            </a:r>
          </a:p>
          <a:p>
            <a:endParaRPr lang="en-US" sz="1600" dirty="0"/>
          </a:p>
          <a:p>
            <a:r>
              <a:rPr lang="en-US" sz="1600" dirty="0" smtClean="0"/>
              <a:t>Start time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"</a:t>
            </a:r>
            <a:r>
              <a:rPr lang="en-US" sz="1600" b="1" dirty="0">
                <a:latin typeface="Consolas"/>
                <a:cs typeface="Consolas"/>
              </a:rPr>
              <a:t>pool-1-thread-1</a:t>
            </a:r>
            <a:r>
              <a:rPr lang="en-US" sz="1600" dirty="0">
                <a:latin typeface="Consolas"/>
                <a:cs typeface="Consolas"/>
              </a:rPr>
              <a:t>" #17 </a:t>
            </a:r>
            <a:r>
              <a:rPr lang="en-US" sz="1600" dirty="0" err="1">
                <a:latin typeface="Consolas"/>
                <a:cs typeface="Consolas"/>
              </a:rPr>
              <a:t>prio</a:t>
            </a:r>
            <a:r>
              <a:rPr lang="en-US" sz="1600" dirty="0">
                <a:latin typeface="Consolas"/>
                <a:cs typeface="Consolas"/>
              </a:rPr>
              <a:t>=5 </a:t>
            </a:r>
            <a:r>
              <a:rPr lang="en-US" sz="1600" dirty="0" err="1">
                <a:latin typeface="Consolas"/>
                <a:cs typeface="Consolas"/>
              </a:rPr>
              <a:t>os_prio</a:t>
            </a:r>
            <a:r>
              <a:rPr lang="en-US" sz="1600" dirty="0">
                <a:latin typeface="Consolas"/>
                <a:cs typeface="Consolas"/>
              </a:rPr>
              <a:t>=31 </a:t>
            </a:r>
            <a:r>
              <a:rPr lang="en-US" sz="1600" dirty="0" err="1">
                <a:latin typeface="Consolas"/>
                <a:cs typeface="Consolas"/>
              </a:rPr>
              <a:t>tid</a:t>
            </a:r>
            <a:r>
              <a:rPr lang="en-US" sz="1600" dirty="0">
                <a:latin typeface="Consolas"/>
                <a:cs typeface="Consolas"/>
              </a:rPr>
              <a:t>=0x00007f9d620c9800 </a:t>
            </a:r>
            <a:r>
              <a:rPr lang="en-US" sz="1600" dirty="0" err="1">
                <a:latin typeface="Consolas"/>
                <a:cs typeface="Consolas"/>
              </a:rPr>
              <a:t>nid</a:t>
            </a:r>
            <a:r>
              <a:rPr lang="en-US" sz="1600" dirty="0">
                <a:latin typeface="Consolas"/>
                <a:cs typeface="Consolas"/>
              </a:rPr>
              <a:t>=0x6d03 in </a:t>
            </a:r>
            <a:r>
              <a:rPr lang="en-US" sz="1600" dirty="0" err="1">
                <a:latin typeface="Consolas"/>
                <a:cs typeface="Consolas"/>
              </a:rPr>
              <a:t>Object.wait</a:t>
            </a:r>
            <a:r>
              <a:rPr lang="en-US" sz="1600" dirty="0">
                <a:latin typeface="Consolas"/>
                <a:cs typeface="Consolas"/>
              </a:rPr>
              <a:t>() [0x000000013ebcc000</a:t>
            </a:r>
            <a:r>
              <a:rPr lang="en-US" sz="1600" dirty="0" smtClean="0">
                <a:latin typeface="Consolas"/>
                <a:cs typeface="Consolas"/>
              </a:rPr>
              <a:t>]</a:t>
            </a:r>
          </a:p>
          <a:p>
            <a:pPr marL="0" indent="0">
              <a:buNone/>
            </a:pPr>
            <a:endParaRPr lang="en-US" sz="1600" dirty="0" smtClean="0">
              <a:effectLst/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”</a:t>
            </a:r>
            <a:r>
              <a:rPr lang="en-US" sz="1600" b="1" dirty="0" err="1" smtClean="0">
                <a:latin typeface="Consolas"/>
                <a:cs typeface="Consolas"/>
              </a:rPr>
              <a:t>MsgID</a:t>
            </a:r>
            <a:r>
              <a:rPr lang="en-US" sz="1600" b="1" dirty="0" smtClean="0">
                <a:latin typeface="Consolas"/>
                <a:cs typeface="Consolas"/>
              </a:rPr>
              <a:t>: AB5CAD, type: Analyze, queue: ACTIVE_PROD, TID: 5678956, TS: 11/8/20014 18:34  </a:t>
            </a:r>
            <a:r>
              <a:rPr lang="en-US" sz="1600" dirty="0" smtClean="0">
                <a:latin typeface="Consolas"/>
                <a:cs typeface="Consolas"/>
              </a:rPr>
              <a:t>" 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17 </a:t>
            </a:r>
            <a:r>
              <a:rPr lang="en-US" sz="1600" dirty="0" err="1">
                <a:latin typeface="Consolas"/>
                <a:cs typeface="Consolas"/>
              </a:rPr>
              <a:t>prio</a:t>
            </a:r>
            <a:r>
              <a:rPr lang="en-US" sz="1600" dirty="0">
                <a:latin typeface="Consolas"/>
                <a:cs typeface="Consolas"/>
              </a:rPr>
              <a:t>=5 </a:t>
            </a:r>
            <a:r>
              <a:rPr lang="en-US" sz="1600" dirty="0" err="1">
                <a:latin typeface="Consolas"/>
                <a:cs typeface="Consolas"/>
              </a:rPr>
              <a:t>os_prio</a:t>
            </a:r>
            <a:r>
              <a:rPr lang="en-US" sz="1600" dirty="0">
                <a:latin typeface="Consolas"/>
                <a:cs typeface="Consolas"/>
              </a:rPr>
              <a:t>=31 </a:t>
            </a:r>
            <a:r>
              <a:rPr lang="en-US" sz="1600" dirty="0" err="1">
                <a:latin typeface="Consolas"/>
                <a:cs typeface="Consolas"/>
              </a:rPr>
              <a:t>tid</a:t>
            </a:r>
            <a:r>
              <a:rPr lang="en-US" sz="1600" dirty="0">
                <a:latin typeface="Consolas"/>
                <a:cs typeface="Consolas"/>
              </a:rPr>
              <a:t>=0x00007f9d620c9800 </a:t>
            </a:r>
            <a:r>
              <a:rPr lang="en-US" sz="1600" dirty="0" err="1">
                <a:latin typeface="Consolas"/>
                <a:cs typeface="Consolas"/>
              </a:rPr>
              <a:t>nid</a:t>
            </a:r>
            <a:r>
              <a:rPr lang="en-US" sz="1600" dirty="0">
                <a:latin typeface="Consolas"/>
                <a:cs typeface="Consolas"/>
              </a:rPr>
              <a:t>=0x6d03 in </a:t>
            </a:r>
            <a:r>
              <a:rPr lang="en-US" sz="1600" dirty="0" err="1">
                <a:latin typeface="Consolas"/>
                <a:cs typeface="Consolas"/>
              </a:rPr>
              <a:t>Object.wait</a:t>
            </a:r>
            <a:r>
              <a:rPr lang="en-US" sz="1600" dirty="0">
                <a:latin typeface="Consolas"/>
                <a:cs typeface="Consolas"/>
              </a:rPr>
              <a:t>() [0x000000013ebcc000]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76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382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Your </a:t>
            </a:r>
            <a:r>
              <a:rPr lang="en-US" sz="2000" b="1" dirty="0">
                <a:solidFill>
                  <a:srgbClr val="006DBF"/>
                </a:solidFill>
              </a:rPr>
              <a:t>last line of defense </a:t>
            </a:r>
            <a:r>
              <a:rPr lang="en-US" sz="2000" dirty="0"/>
              <a:t>- </a:t>
            </a:r>
            <a:r>
              <a:rPr lang="en-US" sz="2000" dirty="0" smtClean="0"/>
              <a:t>critical </a:t>
            </a:r>
            <a:r>
              <a:rPr lang="en-US" sz="2000" dirty="0"/>
              <a:t>to pick up on unhandled </a:t>
            </a:r>
            <a:r>
              <a:rPr lang="en-US" sz="2000" dirty="0" smtClean="0"/>
              <a:t>exceptions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Setting </a:t>
            </a:r>
            <a:r>
              <a:rPr lang="en-US" sz="2000" dirty="0"/>
              <a:t>the callback: </a:t>
            </a:r>
            <a:endParaRPr lang="en-US" dirty="0"/>
          </a:p>
          <a:p>
            <a:endParaRPr lang="en-US" dirty="0" smtClean="0">
              <a:latin typeface="CourierNewPSMT"/>
            </a:endParaRPr>
          </a:p>
          <a:p>
            <a:r>
              <a:rPr lang="en-US" sz="1400" dirty="0" smtClean="0">
                <a:solidFill>
                  <a:srgbClr val="660066"/>
                </a:solidFill>
                <a:latin typeface="CourierNewPSMT"/>
              </a:rPr>
              <a:t>public </a:t>
            </a:r>
            <a:r>
              <a:rPr lang="en-US" sz="1400" dirty="0">
                <a:solidFill>
                  <a:srgbClr val="660066"/>
                </a:solidFill>
                <a:latin typeface="CourierNewPSMT"/>
              </a:rPr>
              <a:t>static void </a:t>
            </a:r>
            <a:r>
              <a:rPr lang="en-US" sz="1400" dirty="0" err="1">
                <a:latin typeface="CourierNewPSMT"/>
              </a:rPr>
              <a:t>Thread.setDefaultUncaughtExceptionHandler</a:t>
            </a:r>
            <a:r>
              <a:rPr lang="en-US" sz="1400" dirty="0">
                <a:latin typeface="CourierNewPSMT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urierNewPSMT"/>
              </a:rPr>
              <a:t>UncaughtExceptionHandler</a:t>
            </a:r>
            <a:r>
              <a:rPr lang="en-US" sz="1400" dirty="0">
                <a:solidFill>
                  <a:srgbClr val="0000FF"/>
                </a:solidFill>
                <a:latin typeface="CourierNewPSMT"/>
              </a:rPr>
              <a:t> </a:t>
            </a:r>
            <a:r>
              <a:rPr lang="en-US" sz="1400" dirty="0">
                <a:latin typeface="CourierNewPSMT"/>
              </a:rPr>
              <a:t>eh) </a:t>
            </a:r>
            <a:endParaRPr lang="en-US" sz="1400" dirty="0" smtClean="0">
              <a:latin typeface="CourierNewPSMT"/>
            </a:endParaRPr>
          </a:p>
          <a:p>
            <a:endParaRPr lang="en-US" sz="1400" dirty="0">
              <a:latin typeface="CourierNewPSMT"/>
            </a:endParaRPr>
          </a:p>
          <a:p>
            <a:r>
              <a:rPr lang="en-US" sz="1400" dirty="0" smtClean="0">
                <a:solidFill>
                  <a:srgbClr val="660066"/>
                </a:solidFill>
                <a:latin typeface="CourierNewPSMT"/>
              </a:rPr>
              <a:t>void</a:t>
            </a:r>
            <a:r>
              <a:rPr lang="en-US" sz="1400" dirty="0" smtClean="0">
                <a:latin typeface="CourierNewPSMT"/>
              </a:rPr>
              <a:t> </a:t>
            </a:r>
            <a:r>
              <a:rPr lang="en-US" sz="1400" dirty="0" err="1">
                <a:latin typeface="CourierNewPSMT"/>
              </a:rPr>
              <a:t>UncaughtExceptionHandler.uncaughtException</a:t>
            </a:r>
            <a:r>
              <a:rPr lang="en-US" sz="1400" dirty="0">
                <a:latin typeface="CourierNewPSMT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NewPSMT"/>
              </a:rPr>
              <a:t>Thread </a:t>
            </a:r>
            <a:r>
              <a:rPr lang="en-US" sz="1400" dirty="0">
                <a:latin typeface="CourierNewPSMT"/>
              </a:rPr>
              <a:t>t, </a:t>
            </a:r>
            <a:r>
              <a:rPr lang="en-US" sz="1400" dirty="0" err="1" smtClean="0">
                <a:solidFill>
                  <a:srgbClr val="0000FF"/>
                </a:solidFill>
                <a:latin typeface="CourierNewPSMT"/>
              </a:rPr>
              <a:t>Throwable</a:t>
            </a:r>
            <a:r>
              <a:rPr lang="en-US" sz="1400" dirty="0" smtClean="0">
                <a:solidFill>
                  <a:srgbClr val="0000FF"/>
                </a:solidFill>
                <a:latin typeface="CourierNewPSMT"/>
              </a:rPr>
              <a:t> </a:t>
            </a:r>
            <a:r>
              <a:rPr lang="en-US" sz="1400" dirty="0" smtClean="0">
                <a:latin typeface="CourierNewPSMT"/>
              </a:rPr>
              <a:t>e) { </a:t>
            </a:r>
          </a:p>
          <a:p>
            <a:r>
              <a:rPr lang="en-US" sz="1400" dirty="0">
                <a:latin typeface="CourierNewPSMT"/>
              </a:rPr>
              <a:t>	</a:t>
            </a:r>
            <a:r>
              <a:rPr lang="en-US" sz="1400" dirty="0" err="1" smtClean="0">
                <a:latin typeface="CourierNewPSMT"/>
              </a:rPr>
              <a:t>logger.error</a:t>
            </a:r>
            <a:r>
              <a:rPr lang="en-US" sz="1400" dirty="0" smtClean="0">
                <a:latin typeface="CourierNewPSMT"/>
              </a:rPr>
              <a:t>(“Uncaught error in thread “ + t, e); </a:t>
            </a:r>
          </a:p>
          <a:p>
            <a:r>
              <a:rPr lang="en-US" sz="1400" dirty="0" smtClean="0">
                <a:latin typeface="CourierNewPSMT"/>
              </a:rPr>
              <a:t>} 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Again, this is where thread </a:t>
            </a:r>
            <a:r>
              <a:rPr lang="en-US" b="1" dirty="0" smtClean="0"/>
              <a:t>Name + TLS </a:t>
            </a:r>
            <a:r>
              <a:rPr lang="en-US" dirty="0" smtClean="0"/>
              <a:t>are critical as the only surviving state.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389EC2"/>
                </a:solidFill>
              </a:rPr>
              <a:t>Global </a:t>
            </a:r>
            <a:r>
              <a:rPr lang="en-US" sz="3200" b="1" dirty="0">
                <a:solidFill>
                  <a:srgbClr val="389EC2"/>
                </a:solidFill>
              </a:rPr>
              <a:t>Exception Handlers</a:t>
            </a:r>
          </a:p>
        </p:txBody>
      </p:sp>
    </p:spTree>
    <p:extLst>
      <p:ext uri="{BB962C8B-B14F-4D97-AF65-F5344CB8AC3E}">
        <p14:creationId xmlns:p14="http://schemas.microsoft.com/office/powerpoint/2010/main" val="295719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81628</TotalTime>
  <Words>678</Words>
  <Application>Microsoft Macintosh PowerPoint</Application>
  <PresentationFormat>On-screen Show (4:3)</PresentationFormat>
  <Paragraphs>174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ערכת נושא Office</vt:lpstr>
      <vt:lpstr>PowerPoint Presentation</vt:lpstr>
      <vt:lpstr>About Me</vt:lpstr>
      <vt:lpstr>Overview</vt:lpstr>
      <vt:lpstr>Agenda</vt:lpstr>
      <vt:lpstr>Solid Logging Practices </vt:lpstr>
      <vt:lpstr>Transaction ID</vt:lpstr>
      <vt:lpstr>Thread Names</vt:lpstr>
      <vt:lpstr>Thread Names (2)</vt:lpstr>
      <vt:lpstr>PowerPoint Presentation</vt:lpstr>
      <vt:lpstr>External Calls</vt:lpstr>
      <vt:lpstr>Preemptive jstack</vt:lpstr>
      <vt:lpstr>Preemptive jstack - Demo</vt:lpstr>
      <vt:lpstr>BTrace</vt:lpstr>
      <vt:lpstr>BTrace - Restrictions</vt:lpstr>
      <vt:lpstr>BTrace - Demo</vt:lpstr>
      <vt:lpstr>Custom Java Agents</vt:lpstr>
      <vt:lpstr>Custom Agent - Demo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</dc:title>
  <dc:creator>Kipi</dc:creator>
  <cp:lastModifiedBy>Tal Weiss</cp:lastModifiedBy>
  <cp:revision>639</cp:revision>
  <dcterms:created xsi:type="dcterms:W3CDTF">2012-07-19T08:50:21Z</dcterms:created>
  <dcterms:modified xsi:type="dcterms:W3CDTF">2014-10-01T13:54:47Z</dcterms:modified>
</cp:coreProperties>
</file>