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354" r:id="rId2"/>
    <p:sldId id="258" r:id="rId3"/>
    <p:sldId id="260" r:id="rId4"/>
    <p:sldId id="379" r:id="rId5"/>
    <p:sldId id="380" r:id="rId6"/>
    <p:sldId id="404" r:id="rId7"/>
    <p:sldId id="381" r:id="rId8"/>
    <p:sldId id="382" r:id="rId9"/>
    <p:sldId id="383" r:id="rId10"/>
    <p:sldId id="384" r:id="rId11"/>
    <p:sldId id="400" r:id="rId12"/>
    <p:sldId id="385" r:id="rId13"/>
    <p:sldId id="386" r:id="rId14"/>
    <p:sldId id="390" r:id="rId15"/>
    <p:sldId id="405" r:id="rId16"/>
    <p:sldId id="406" r:id="rId17"/>
    <p:sldId id="387" r:id="rId18"/>
    <p:sldId id="388" r:id="rId19"/>
    <p:sldId id="389" r:id="rId20"/>
    <p:sldId id="407" r:id="rId21"/>
    <p:sldId id="408" r:id="rId22"/>
    <p:sldId id="423" r:id="rId23"/>
    <p:sldId id="409" r:id="rId24"/>
    <p:sldId id="410" r:id="rId25"/>
    <p:sldId id="411" r:id="rId26"/>
    <p:sldId id="412" r:id="rId27"/>
    <p:sldId id="413" r:id="rId28"/>
    <p:sldId id="391" r:id="rId29"/>
    <p:sldId id="415" r:id="rId30"/>
    <p:sldId id="416" r:id="rId31"/>
    <p:sldId id="417" r:id="rId32"/>
    <p:sldId id="418" r:id="rId33"/>
    <p:sldId id="420" r:id="rId34"/>
    <p:sldId id="419" r:id="rId35"/>
    <p:sldId id="421" r:id="rId36"/>
    <p:sldId id="392" r:id="rId37"/>
    <p:sldId id="393" r:id="rId38"/>
    <p:sldId id="394" r:id="rId39"/>
    <p:sldId id="414" r:id="rId40"/>
    <p:sldId id="401" r:id="rId41"/>
    <p:sldId id="403" r:id="rId42"/>
    <p:sldId id="402" r:id="rId43"/>
    <p:sldId id="395" r:id="rId44"/>
    <p:sldId id="422" r:id="rId45"/>
    <p:sldId id="424" r:id="rId46"/>
    <p:sldId id="425" r:id="rId47"/>
    <p:sldId id="426" r:id="rId48"/>
    <p:sldId id="396" r:id="rId49"/>
    <p:sldId id="397" r:id="rId50"/>
    <p:sldId id="398" r:id="rId51"/>
    <p:sldId id="399" r:id="rId52"/>
    <p:sldId id="289" r:id="rId53"/>
  </p:sldIdLst>
  <p:sldSz cx="12188825" cy="6858000"/>
  <p:notesSz cx="6985000" cy="92837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p15="http://schemas.microsoft.com/office/powerpoint/2012/main" xmlns="">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55E"/>
    <a:srgbClr val="46575E"/>
    <a:srgbClr val="5382A1"/>
    <a:srgbClr val="8DA6B1"/>
    <a:srgbClr val="61808E"/>
    <a:srgbClr val="BBCAD0"/>
    <a:srgbClr val="D1DBE0"/>
    <a:srgbClr val="E8EDEF"/>
    <a:srgbClr val="232C2F"/>
    <a:srgbClr val="3541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2" autoAdjust="0"/>
    <p:restoredTop sz="97746" autoAdjust="0"/>
  </p:normalViewPr>
  <p:slideViewPr>
    <p:cSldViewPr snapToGrid="0">
      <p:cViewPr varScale="1">
        <p:scale>
          <a:sx n="95" d="100"/>
          <a:sy n="95" d="100"/>
        </p:scale>
        <p:origin x="-368" y="-120"/>
      </p:cViewPr>
      <p:guideLst>
        <p:guide orient="horz" pos="2160"/>
        <p:guide orient="horz" pos="3744"/>
        <p:guide orient="horz" pos="960"/>
        <p:guide orient="horz" pos="1248"/>
        <p:guide pos="3839"/>
        <p:guide pos="7343"/>
        <p:guide pos="335"/>
      </p:guideLst>
    </p:cSldViewPr>
  </p:slideViewPr>
  <p:outlineViewPr>
    <p:cViewPr>
      <p:scale>
        <a:sx n="33" d="100"/>
        <a:sy n="33" d="100"/>
      </p:scale>
      <p:origin x="0" y="19746"/>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3" d="100"/>
          <a:sy n="83" d="100"/>
        </p:scale>
        <p:origin x="-3876"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tags" Target="tags/tag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6" rIns="92951" bIns="46476" rtlCol="0"/>
          <a:lstStyle>
            <a:lvl1pPr algn="l">
              <a:defRPr sz="1200"/>
            </a:lvl1pPr>
          </a:lstStyle>
          <a:p>
            <a:endParaRPr/>
          </a:p>
        </p:txBody>
      </p:sp>
      <p:sp>
        <p:nvSpPr>
          <p:cNvPr id="3" name="Date Placeholder 2"/>
          <p:cNvSpPr>
            <a:spLocks noGrp="1"/>
          </p:cNvSpPr>
          <p:nvPr>
            <p:ph type="dt" sz="quarter" idx="1"/>
          </p:nvPr>
        </p:nvSpPr>
        <p:spPr>
          <a:xfrm>
            <a:off x="3956550" y="0"/>
            <a:ext cx="3026833" cy="464185"/>
          </a:xfrm>
          <a:prstGeom prst="rect">
            <a:avLst/>
          </a:prstGeom>
        </p:spPr>
        <p:txBody>
          <a:bodyPr vert="horz" lIns="92951" tIns="46476" rIns="92951" bIns="46476" rtlCol="0"/>
          <a:lstStyle>
            <a:lvl1pPr algn="r">
              <a:defRPr sz="1200"/>
            </a:lvl1pPr>
          </a:lstStyle>
          <a:p>
            <a:fld id="{1E821AA6-70BE-4FDE-A8DC-DB381A688FD8}" type="datetimeFigureOut">
              <a:rPr lang="en-US"/>
              <a:pPr/>
              <a:t>07/10/2014</a:t>
            </a:fld>
            <a:endParaRPr/>
          </a:p>
        </p:txBody>
      </p:sp>
      <p:sp>
        <p:nvSpPr>
          <p:cNvPr id="4" name="Footer Placeholder 3"/>
          <p:cNvSpPr>
            <a:spLocks noGrp="1"/>
          </p:cNvSpPr>
          <p:nvPr>
            <p:ph type="ftr" sz="quarter" idx="2"/>
          </p:nvPr>
        </p:nvSpPr>
        <p:spPr>
          <a:xfrm>
            <a:off x="0" y="8817905"/>
            <a:ext cx="3026833" cy="464185"/>
          </a:xfrm>
          <a:prstGeom prst="rect">
            <a:avLst/>
          </a:prstGeom>
        </p:spPr>
        <p:txBody>
          <a:bodyPr vert="horz" lIns="92951" tIns="46476" rIns="92951" bIns="46476" rtlCol="0" anchor="b"/>
          <a:lstStyle>
            <a:lvl1pPr algn="l">
              <a:defRPr sz="1200"/>
            </a:lvl1pPr>
          </a:lstStyle>
          <a:p>
            <a:endParaRPr/>
          </a:p>
        </p:txBody>
      </p:sp>
      <p:sp>
        <p:nvSpPr>
          <p:cNvPr id="5" name="Slide Number Placeholder 4"/>
          <p:cNvSpPr>
            <a:spLocks noGrp="1"/>
          </p:cNvSpPr>
          <p:nvPr>
            <p:ph type="sldNum" sz="quarter" idx="3"/>
          </p:nvPr>
        </p:nvSpPr>
        <p:spPr>
          <a:xfrm>
            <a:off x="3956550" y="8817905"/>
            <a:ext cx="3026833" cy="464185"/>
          </a:xfrm>
          <a:prstGeom prst="rect">
            <a:avLst/>
          </a:prstGeom>
        </p:spPr>
        <p:txBody>
          <a:bodyPr vert="horz" lIns="92951" tIns="46476" rIns="92951" bIns="46476" rtlCol="0" anchor="b"/>
          <a:lstStyle>
            <a:lvl1pPr algn="r">
              <a:defRPr sz="1200"/>
            </a:lvl1pPr>
          </a:lstStyle>
          <a:p>
            <a:fld id="{197E47EA-D299-42CE-88BF-4E1035596DA5}" type="slidenum">
              <a:rPr/>
              <a:pPr/>
              <a:t>‹#›</a:t>
            </a:fld>
            <a:endParaRPr/>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6875" y="387350"/>
            <a:ext cx="4640263" cy="2611438"/>
          </a:xfrm>
          <a:prstGeom prst="rect">
            <a:avLst/>
          </a:prstGeom>
          <a:noFill/>
          <a:ln w="12700">
            <a:solidFill>
              <a:prstClr val="black"/>
            </a:solidFill>
          </a:ln>
        </p:spPr>
        <p:txBody>
          <a:bodyPr vert="horz" lIns="92951" tIns="46476" rIns="92951" bIns="46476" rtlCol="0" anchor="ctr"/>
          <a:lstStyle/>
          <a:p>
            <a:endParaRPr/>
          </a:p>
        </p:txBody>
      </p:sp>
      <p:sp>
        <p:nvSpPr>
          <p:cNvPr id="5" name="Notes Placeholder 4"/>
          <p:cNvSpPr>
            <a:spLocks noGrp="1"/>
          </p:cNvSpPr>
          <p:nvPr>
            <p:ph type="body" sz="quarter" idx="3"/>
          </p:nvPr>
        </p:nvSpPr>
        <p:spPr>
          <a:xfrm>
            <a:off x="388057" y="3171931"/>
            <a:ext cx="6208889" cy="5415492"/>
          </a:xfrm>
          <a:prstGeom prst="rect">
            <a:avLst/>
          </a:prstGeom>
        </p:spPr>
        <p:txBody>
          <a:bodyPr vert="horz" lIns="0" tIns="0" rIns="0" bIns="92951"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8055" y="8742152"/>
            <a:ext cx="4734278" cy="230481"/>
          </a:xfrm>
          <a:prstGeom prst="rect">
            <a:avLst/>
          </a:prstGeom>
        </p:spPr>
        <p:txBody>
          <a:bodyPr vert="horz" lIns="92951" tIns="46476" rIns="92951" bIns="46476" rtlCol="0" anchor="b"/>
          <a:lstStyle>
            <a:lvl1pPr algn="l">
              <a:defRPr sz="1200"/>
            </a:lvl1pPr>
          </a:lstStyle>
          <a:p>
            <a:endParaRPr/>
          </a:p>
        </p:txBody>
      </p:sp>
      <p:sp>
        <p:nvSpPr>
          <p:cNvPr id="7" name="Slide Number Placeholder 6"/>
          <p:cNvSpPr>
            <a:spLocks noGrp="1"/>
          </p:cNvSpPr>
          <p:nvPr>
            <p:ph type="sldNum" sz="quarter" idx="5"/>
          </p:nvPr>
        </p:nvSpPr>
        <p:spPr>
          <a:xfrm>
            <a:off x="5820833" y="8742152"/>
            <a:ext cx="776111" cy="230481"/>
          </a:xfrm>
          <a:prstGeom prst="rect">
            <a:avLst/>
          </a:prstGeom>
        </p:spPr>
        <p:txBody>
          <a:bodyPr vert="horz" lIns="92951" tIns="46476" rIns="92951" bIns="46476" rtlCol="0" anchor="b"/>
          <a:lstStyle>
            <a:lvl1pPr algn="r">
              <a:defRPr sz="1200"/>
            </a:lvl1pPr>
          </a:lstStyle>
          <a:p>
            <a:fld id="{8C72D9AE-7182-4680-8F79-479C4181FF08}" type="slidenum">
              <a:rPr/>
              <a:pPr/>
              <a:t>‹#›</a:t>
            </a:fld>
            <a:endParaRPr/>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Revrec-americasiebc_us@oracle.com" TargetMode="External"/><Relationship Id="rId4" Type="http://schemas.openxmlformats.org/officeDocument/2006/relationships/hyperlink" Target="http://my.oracle.com/site/fin/gfo/GlobalProcesses/cnt452504.pdf"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a:p>
        </p:txBody>
      </p:sp>
    </p:spTree>
    <p:extLst>
      <p:ext uri="{BB962C8B-B14F-4D97-AF65-F5344CB8AC3E}">
        <p14:creationId xmlns:p14="http://schemas.microsoft.com/office/powerpoint/2010/main"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smtClean="0"/>
              <a:t>This slide can also be used as a </a:t>
            </a:r>
            <a:r>
              <a:rPr lang="en-US" b="1" smtClean="0"/>
              <a:t>Q and A slide</a:t>
            </a:r>
            <a:endParaRPr lang="en-US" b="1"/>
          </a:p>
        </p:txBody>
      </p:sp>
      <p:sp>
        <p:nvSpPr>
          <p:cNvPr id="4" name="Slide Number Placeholder 3"/>
          <p:cNvSpPr>
            <a:spLocks noGrp="1"/>
          </p:cNvSpPr>
          <p:nvPr>
            <p:ph type="sldNum" sz="quarter" idx="10"/>
          </p:nvPr>
        </p:nvSpPr>
        <p:spPr/>
        <p:txBody>
          <a:bodyPr/>
          <a:lstStyle/>
          <a:p>
            <a:fld id="{8C72D9AE-7182-4680-8F79-479C4181FF08}" type="slidenum">
              <a:rPr lang="en-US" smtClean="0"/>
              <a:pPr/>
              <a:t>48</a:t>
            </a:fld>
            <a:endParaRPr lang="en-US"/>
          </a:p>
        </p:txBody>
      </p:sp>
    </p:spTree>
    <p:extLst>
      <p:ext uri="{BB962C8B-B14F-4D97-AF65-F5344CB8AC3E}">
        <p14:creationId xmlns:p14="http://schemas.microsoft.com/office/powerpoint/2010/main" val="1911575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smtClean="0"/>
              <a:t>This slide can also be used as a </a:t>
            </a:r>
            <a:r>
              <a:rPr lang="en-US" b="1" smtClean="0"/>
              <a:t>Q and A slide</a:t>
            </a:r>
            <a:endParaRPr lang="en-US" b="1"/>
          </a:p>
        </p:txBody>
      </p:sp>
      <p:sp>
        <p:nvSpPr>
          <p:cNvPr id="4" name="Slide Number Placeholder 3"/>
          <p:cNvSpPr>
            <a:spLocks noGrp="1"/>
          </p:cNvSpPr>
          <p:nvPr>
            <p:ph type="sldNum" sz="quarter" idx="10"/>
          </p:nvPr>
        </p:nvSpPr>
        <p:spPr/>
        <p:txBody>
          <a:bodyPr/>
          <a:lstStyle/>
          <a:p>
            <a:fld id="{8C72D9AE-7182-4680-8F79-479C4181FF08}" type="slidenum">
              <a:rPr lang="en-US" smtClean="0"/>
              <a:pPr/>
              <a:t>51</a:t>
            </a:fld>
            <a:endParaRPr lang="en-US"/>
          </a:p>
        </p:txBody>
      </p:sp>
    </p:spTree>
    <p:extLst>
      <p:ext uri="{BB962C8B-B14F-4D97-AF65-F5344CB8AC3E}">
        <p14:creationId xmlns:p14="http://schemas.microsoft.com/office/powerpoint/2010/main" val="1911575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52</a:t>
            </a:fld>
            <a:endParaRPr lang="en-US"/>
          </a:p>
        </p:txBody>
      </p:sp>
    </p:spTree>
    <p:extLst>
      <p:ext uri="{BB962C8B-B14F-4D97-AF65-F5344CB8AC3E}">
        <p14:creationId xmlns:p14="http://schemas.microsoft.com/office/powerpoint/2010/main" val="1242756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normAutofit fontScale="92500" lnSpcReduction="20000"/>
          </a:bodyPr>
          <a:lstStyle/>
          <a:p>
            <a:r>
              <a:rPr lang="en-US" dirty="0" smtClean="0"/>
              <a:t>This is a </a:t>
            </a:r>
            <a:r>
              <a:rPr lang="en-US" b="1" dirty="0" smtClean="0"/>
              <a:t>Title Slide with Java FY15 Theme </a:t>
            </a:r>
            <a:r>
              <a:rPr lang="en-US" b="0" dirty="0" smtClean="0"/>
              <a:t>slide</a:t>
            </a:r>
            <a:r>
              <a:rPr lang="en-US" b="1" dirty="0" smtClean="0"/>
              <a:t> </a:t>
            </a:r>
            <a:r>
              <a:rPr lang="en-US" baseline="0" dirty="0" smtClean="0"/>
              <a:t>ideal for including the Java Theme with a brief title, subtitle and presenter information.</a:t>
            </a:r>
          </a:p>
          <a:p>
            <a:endParaRPr lang="en-US" baseline="0" dirty="0" smtClean="0"/>
          </a:p>
          <a:p>
            <a:r>
              <a:rPr lang="en-US" baseline="0" dirty="0" smtClean="0"/>
              <a:t>To customize this slide with your own picture:</a:t>
            </a:r>
          </a:p>
          <a:p>
            <a:endParaRPr lang="en-US" baseline="0" dirty="0" smtClean="0"/>
          </a:p>
          <a:p>
            <a:r>
              <a:rPr lang="en-US" b="1" baseline="0" dirty="0" smtClean="0"/>
              <a:t>Right-click</a:t>
            </a:r>
            <a:r>
              <a:rPr lang="en-US" baseline="0" dirty="0" smtClean="0"/>
              <a:t> the slide area and choose </a:t>
            </a:r>
            <a:r>
              <a:rPr lang="en-US" b="1" baseline="0" dirty="0" smtClean="0"/>
              <a:t>Format Background </a:t>
            </a:r>
            <a:r>
              <a:rPr lang="en-US" baseline="0" dirty="0" smtClean="0"/>
              <a:t>from the pop-up menu. From the </a:t>
            </a:r>
            <a:r>
              <a:rPr lang="en-US" b="1" baseline="0" dirty="0" smtClean="0"/>
              <a:t>Fill</a:t>
            </a:r>
            <a:r>
              <a:rPr lang="en-US" baseline="0" dirty="0" smtClean="0"/>
              <a:t> menu, click </a:t>
            </a:r>
            <a:r>
              <a:rPr lang="en-US" b="1" baseline="0" dirty="0" smtClean="0"/>
              <a:t>Picture</a:t>
            </a:r>
            <a:r>
              <a:rPr lang="en-US" baseline="0" dirty="0" smtClean="0"/>
              <a:t> </a:t>
            </a:r>
            <a:r>
              <a:rPr lang="en-US" b="1" baseline="0" dirty="0" smtClean="0"/>
              <a:t>and texture fill</a:t>
            </a:r>
            <a:r>
              <a:rPr lang="en-US" baseline="0" dirty="0" smtClean="0"/>
              <a:t>. Under </a:t>
            </a:r>
            <a:r>
              <a:rPr lang="en-US" b="1" baseline="0" dirty="0" smtClean="0"/>
              <a:t>Insert from: </a:t>
            </a:r>
            <a:r>
              <a:rPr lang="en-US" baseline="0" dirty="0" smtClean="0"/>
              <a:t>click </a:t>
            </a:r>
            <a:r>
              <a:rPr lang="en-US" b="1" baseline="0" dirty="0" smtClean="0"/>
              <a:t>File</a:t>
            </a:r>
            <a:r>
              <a:rPr lang="en-US" baseline="0" dirty="0" smtClean="0"/>
              <a:t>. Locate your new picture and click </a:t>
            </a:r>
            <a:r>
              <a:rPr lang="en-US" b="1" baseline="0" dirty="0" smtClean="0"/>
              <a:t>Insert</a:t>
            </a:r>
            <a:r>
              <a:rPr lang="en-US" baseline="0" dirty="0" smtClean="0"/>
              <a:t>.</a:t>
            </a:r>
          </a:p>
          <a:p>
            <a:endParaRPr lang="en-US" baseline="0" dirty="0" smtClean="0"/>
          </a:p>
          <a:p>
            <a:endParaRPr lang="en-US" baseline="0" dirty="0" smtClean="0"/>
          </a:p>
          <a:p>
            <a:r>
              <a:rPr lang="en-US" dirty="0"/>
              <a:t>To </a:t>
            </a:r>
            <a:r>
              <a:rPr lang="en-US" b="1" dirty="0"/>
              <a:t>copy the Customized Background </a:t>
            </a:r>
            <a:r>
              <a:rPr lang="en-US" dirty="0"/>
              <a:t>from Another Presentation on </a:t>
            </a:r>
            <a:r>
              <a:rPr lang="en-US" b="1" dirty="0"/>
              <a:t>PC</a:t>
            </a:r>
            <a:endParaRPr lang="en-US" dirty="0"/>
          </a:p>
          <a:p>
            <a:pPr marL="232395" indent="-232395">
              <a:buFont typeface="+mj-lt"/>
              <a:buAutoNum type="arabicPeriod"/>
            </a:pPr>
            <a:r>
              <a:rPr lang="en-US" dirty="0"/>
              <a:t>Click </a:t>
            </a:r>
            <a:r>
              <a:rPr lang="en-US" b="1" dirty="0"/>
              <a:t>New Slide</a:t>
            </a:r>
            <a:r>
              <a:rPr lang="en-US" dirty="0"/>
              <a:t> from the </a:t>
            </a:r>
            <a:r>
              <a:rPr lang="en-US" b="1" dirty="0"/>
              <a:t>Home</a:t>
            </a:r>
            <a:r>
              <a:rPr lang="en-US" dirty="0"/>
              <a:t> tab's </a:t>
            </a:r>
            <a:r>
              <a:rPr lang="en-US" b="1" dirty="0"/>
              <a:t>Slides</a:t>
            </a:r>
            <a:r>
              <a:rPr lang="en-US" dirty="0"/>
              <a:t> group and select </a:t>
            </a:r>
            <a:r>
              <a:rPr lang="en-US" b="1" dirty="0"/>
              <a:t>Reuse Slides</a:t>
            </a:r>
            <a:r>
              <a:rPr lang="en-US" dirty="0"/>
              <a:t>.</a:t>
            </a:r>
          </a:p>
          <a:p>
            <a:pPr marL="232395" indent="-232395">
              <a:buFont typeface="+mj-lt"/>
              <a:buAutoNum type="arabicPeriod"/>
            </a:pPr>
            <a:r>
              <a:rPr lang="en-US" dirty="0"/>
              <a:t>Click </a:t>
            </a:r>
            <a:r>
              <a:rPr lang="en-US" b="1" dirty="0"/>
              <a:t>Browse</a:t>
            </a:r>
            <a:r>
              <a:rPr lang="en-US" dirty="0"/>
              <a:t> in the </a:t>
            </a:r>
            <a:r>
              <a:rPr lang="en-US" b="1" dirty="0"/>
              <a:t>Reuse Slides </a:t>
            </a:r>
            <a:r>
              <a:rPr lang="en-US" dirty="0"/>
              <a:t>panel and select </a:t>
            </a:r>
            <a:r>
              <a:rPr lang="en-US" b="1" dirty="0"/>
              <a:t>Browse Files</a:t>
            </a:r>
            <a:r>
              <a:rPr lang="en-US" dirty="0"/>
              <a:t>. Double-click the PowerPoint presentation that contains the background you wish to copy.</a:t>
            </a:r>
          </a:p>
          <a:p>
            <a:pPr marL="232395" indent="-232395">
              <a:buFont typeface="+mj-lt"/>
              <a:buAutoNum type="arabicPeriod"/>
            </a:pPr>
            <a:r>
              <a:rPr lang="en-US" dirty="0"/>
              <a:t>Check </a:t>
            </a:r>
            <a:r>
              <a:rPr lang="en-US" b="1" dirty="0"/>
              <a:t>Keep Source Formatting</a:t>
            </a:r>
            <a:r>
              <a:rPr lang="en-US" dirty="0"/>
              <a:t> and click the slide that contains the background you want.</a:t>
            </a:r>
          </a:p>
          <a:p>
            <a:pPr marL="232395" indent="-232395">
              <a:buFont typeface="+mj-lt"/>
              <a:buAutoNum type="arabicPeriod"/>
            </a:pPr>
            <a:r>
              <a:rPr lang="en-US" dirty="0"/>
              <a:t>Click the left-hand slide preview to which you wish to apply the new master layout. </a:t>
            </a:r>
          </a:p>
          <a:p>
            <a:pPr marL="232395" indent="-232395">
              <a:buFont typeface="+mj-lt"/>
              <a:buAutoNum type="arabicPeriod"/>
            </a:pPr>
            <a:r>
              <a:rPr lang="en-US" b="1" dirty="0"/>
              <a:t>Apply New Layout (Important): Right-click</a:t>
            </a:r>
            <a:r>
              <a:rPr lang="en-US" dirty="0"/>
              <a:t> any selected slide, point to </a:t>
            </a:r>
            <a:r>
              <a:rPr lang="en-US" b="1" dirty="0"/>
              <a:t>Layout</a:t>
            </a:r>
            <a:r>
              <a:rPr lang="en-US" dirty="0"/>
              <a:t>, and click the slide containing the desired layout from the layout gallery. </a:t>
            </a:r>
          </a:p>
          <a:p>
            <a:pPr marL="232395" indent="-232395">
              <a:buFont typeface="+mj-lt"/>
              <a:buAutoNum type="arabicPeriod"/>
            </a:pPr>
            <a:r>
              <a:rPr lang="en-US" dirty="0"/>
              <a:t>Delete any unwanted slides or duplicates.</a:t>
            </a:r>
          </a:p>
          <a:p>
            <a:pPr marL="232395" indent="-232395">
              <a:buFont typeface="+mj-lt"/>
              <a:buAutoNum type="arabicPeriod"/>
            </a:pPr>
            <a:endParaRPr lang="en-US" dirty="0"/>
          </a:p>
          <a:p>
            <a:r>
              <a:rPr lang="en-US" dirty="0"/>
              <a:t>To </a:t>
            </a:r>
            <a:r>
              <a:rPr lang="en-US" b="1" dirty="0"/>
              <a:t>copy the Customized Background</a:t>
            </a:r>
            <a:r>
              <a:rPr lang="en-US" dirty="0"/>
              <a:t> from Another Presentation on </a:t>
            </a:r>
            <a:r>
              <a:rPr lang="en-US" b="1" dirty="0"/>
              <a:t>Mac</a:t>
            </a:r>
          </a:p>
          <a:p>
            <a:pPr marL="232395" indent="-232395">
              <a:buFont typeface="+mj-lt"/>
              <a:buAutoNum type="arabicPeriod"/>
            </a:pPr>
            <a:r>
              <a:rPr lang="en-US" dirty="0"/>
              <a:t>Click </a:t>
            </a:r>
            <a:r>
              <a:rPr lang="en-US" b="1" dirty="0"/>
              <a:t>New Slide</a:t>
            </a:r>
            <a:r>
              <a:rPr lang="en-US" dirty="0"/>
              <a:t> from the </a:t>
            </a:r>
            <a:r>
              <a:rPr lang="en-US" b="1" dirty="0"/>
              <a:t>Home</a:t>
            </a:r>
            <a:r>
              <a:rPr lang="en-US" dirty="0"/>
              <a:t> tab's </a:t>
            </a:r>
            <a:r>
              <a:rPr lang="en-US" b="1" dirty="0"/>
              <a:t>Slides</a:t>
            </a:r>
            <a:r>
              <a:rPr lang="en-US" dirty="0"/>
              <a:t> group and select </a:t>
            </a:r>
            <a:r>
              <a:rPr lang="en-US" b="1" dirty="0"/>
              <a:t>Insert Slides from Other Presentation…</a:t>
            </a:r>
            <a:endParaRPr lang="en-US" dirty="0"/>
          </a:p>
          <a:p>
            <a:pPr marL="232395" indent="-232395">
              <a:buFont typeface="+mj-lt"/>
              <a:buAutoNum type="arabicPeriod"/>
            </a:pPr>
            <a:r>
              <a:rPr lang="en-US" dirty="0"/>
              <a:t>Navigate to the PowerPoint presentation file that contains the background you wish to copy. Double-click or press </a:t>
            </a:r>
            <a:r>
              <a:rPr lang="en-US" b="1" dirty="0"/>
              <a:t>Insert. </a:t>
            </a:r>
            <a:r>
              <a:rPr lang="en-US" dirty="0"/>
              <a:t>This prompts the </a:t>
            </a:r>
            <a:r>
              <a:rPr lang="en-US" b="1" dirty="0"/>
              <a:t>Slide Finder</a:t>
            </a:r>
            <a:r>
              <a:rPr lang="en-US" dirty="0"/>
              <a:t> dialogue box.</a:t>
            </a:r>
          </a:p>
          <a:p>
            <a:pPr marL="232395" indent="-232395">
              <a:buFont typeface="+mj-lt"/>
              <a:buAutoNum type="arabicPeriod"/>
            </a:pPr>
            <a:r>
              <a:rPr lang="en-US" dirty="0"/>
              <a:t>Make sure </a:t>
            </a:r>
            <a:r>
              <a:rPr lang="en-US" b="1" dirty="0"/>
              <a:t>Keep design of original slides</a:t>
            </a:r>
            <a:r>
              <a:rPr lang="en-US" dirty="0"/>
              <a:t> is </a:t>
            </a:r>
            <a:r>
              <a:rPr lang="en-US" b="1" dirty="0"/>
              <a:t>unchecked</a:t>
            </a:r>
            <a:r>
              <a:rPr lang="en-US" dirty="0"/>
              <a:t> and click the slide(s) that contains the background you want. Hold Shift key to select multiple slides.</a:t>
            </a:r>
          </a:p>
          <a:p>
            <a:pPr marL="232395" indent="-232395">
              <a:buFont typeface="+mj-lt"/>
              <a:buAutoNum type="arabicPeriod"/>
            </a:pPr>
            <a:r>
              <a:rPr lang="en-US" dirty="0"/>
              <a:t>Click the left-hand slide preview to which you wish to apply the new master layout. </a:t>
            </a:r>
          </a:p>
          <a:p>
            <a:pPr marL="232395" indent="-232395">
              <a:buFont typeface="+mj-lt"/>
              <a:buAutoNum type="arabicPeriod"/>
            </a:pPr>
            <a:r>
              <a:rPr lang="en-US" b="1" dirty="0"/>
              <a:t>Apply New Layout (Important): </a:t>
            </a:r>
            <a:r>
              <a:rPr lang="en-US" dirty="0"/>
              <a:t>Click </a:t>
            </a:r>
            <a:r>
              <a:rPr lang="en-US" b="1" dirty="0"/>
              <a:t>Layout</a:t>
            </a:r>
            <a:r>
              <a:rPr lang="en-US" dirty="0"/>
              <a:t> from the </a:t>
            </a:r>
            <a:r>
              <a:rPr lang="en-US" b="1" dirty="0"/>
              <a:t>Home</a:t>
            </a:r>
            <a:r>
              <a:rPr lang="en-US" dirty="0"/>
              <a:t> tab's </a:t>
            </a:r>
            <a:r>
              <a:rPr lang="en-US" b="1" dirty="0"/>
              <a:t>Slides</a:t>
            </a:r>
            <a:r>
              <a:rPr lang="en-US" dirty="0"/>
              <a:t> group, and click the slide containing the desired layout from the layout gallery. </a:t>
            </a:r>
          </a:p>
          <a:p>
            <a:pPr marL="232395" indent="-232395">
              <a:buFont typeface="+mj-lt"/>
              <a:buAutoNum type="arabicPeriod"/>
            </a:pPr>
            <a:r>
              <a:rPr lang="en-US" dirty="0"/>
              <a:t>Delete any unwanted slides or duplicates.</a:t>
            </a: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a:p>
        </p:txBody>
      </p:sp>
    </p:spTree>
    <p:extLst>
      <p:ext uri="{BB962C8B-B14F-4D97-AF65-F5344CB8AC3E}">
        <p14:creationId xmlns:p14="http://schemas.microsoft.com/office/powerpoint/2010/main" val="2238467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smtClean="0"/>
              <a:t>This</a:t>
            </a:r>
            <a:r>
              <a:rPr lang="en-US" baseline="0" smtClean="0"/>
              <a:t> is a </a:t>
            </a:r>
            <a:r>
              <a:rPr lang="en-US" b="1" baseline="0" smtClean="0"/>
              <a:t>Safe Harbor Front </a:t>
            </a:r>
            <a:r>
              <a:rPr lang="en-US" baseline="0" smtClean="0"/>
              <a:t>slide, one of two Safe Harbor Statement slides included in this template. </a:t>
            </a:r>
          </a:p>
          <a:p>
            <a:endParaRPr lang="en-US" baseline="0" smtClean="0"/>
          </a:p>
          <a:p>
            <a:r>
              <a:rPr lang="en-US" smtClean="0"/>
              <a:t>One of the Safe Harbor slides must be used if your presentation covers material affected by Oracle’s Revenue Recognition Policy </a:t>
            </a:r>
          </a:p>
          <a:p>
            <a:endParaRPr lang="en-US" smtClean="0"/>
          </a:p>
          <a:p>
            <a:r>
              <a:rPr lang="en-US" smtClean="0"/>
              <a:t>To learn more about this policy, e-mail: </a:t>
            </a:r>
            <a:r>
              <a:rPr lang="en-US" smtClean="0">
                <a:hlinkClick r:id="rId3"/>
              </a:rPr>
              <a:t>Revrec-americasiebc_us@oracle.com </a:t>
            </a:r>
            <a:endParaRPr lang="en-US" smtClean="0"/>
          </a:p>
          <a:p>
            <a:endParaRPr lang="en-US" smtClean="0"/>
          </a:p>
          <a:p>
            <a:r>
              <a:rPr lang="en-US"/>
              <a:t>For internal communication, Safe Harbor Statements are not required. However, there is an applicable disclaimer (Exhibit E) that should be used, found in the Oracle Revenue Recognition Policy for Future Product Communications. Copy and paste this link into a web browser, to find out more information.</a:t>
            </a:r>
          </a:p>
          <a:p>
            <a:endParaRPr lang="en-US" u="sng">
              <a:hlinkClick r:id="rId4"/>
            </a:endParaRPr>
          </a:p>
          <a:p>
            <a:r>
              <a:rPr lang="en-US" u="sng">
                <a:hlinkClick r:id="rId4"/>
              </a:rPr>
              <a:t>http://my.oracle.com/site/fin/gfo/GlobalProcesses/cnt452504.pdf</a:t>
            </a:r>
            <a:endParaRPr lang="en-US" u="sng"/>
          </a:p>
          <a:p>
            <a:endParaRPr lang="en-US" u="sng"/>
          </a:p>
          <a:p>
            <a:pPr defTabSz="929512">
              <a:defRPr/>
            </a:pPr>
            <a:r>
              <a:rPr lang="en-US"/>
              <a:t>For all external communications such as press release, roadmaps, PowerPoint presentations, Safe Harbor Statements are required. You can refer to the link mentioned above to find out additional information/disclaimers required depending on your audience.</a:t>
            </a:r>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a:p>
        </p:txBody>
      </p:sp>
    </p:spTree>
    <p:extLst>
      <p:ext uri="{BB962C8B-B14F-4D97-AF65-F5344CB8AC3E}">
        <p14:creationId xmlns:p14="http://schemas.microsoft.com/office/powerpoint/2010/main" val="113126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a:p>
        </p:txBody>
      </p:sp>
    </p:spTree>
    <p:extLst>
      <p:ext uri="{BB962C8B-B14F-4D97-AF65-F5344CB8AC3E}">
        <p14:creationId xmlns:p14="http://schemas.microsoft.com/office/powerpoint/2010/main" val="2994716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smtClean="0"/>
              <a:t>This slide can also be used as a </a:t>
            </a:r>
            <a:r>
              <a:rPr lang="en-US" b="1" smtClean="0"/>
              <a:t>Q and A slide</a:t>
            </a:r>
            <a:endParaRPr lang="en-US" b="1"/>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a:p>
        </p:txBody>
      </p:sp>
    </p:spTree>
    <p:extLst>
      <p:ext uri="{BB962C8B-B14F-4D97-AF65-F5344CB8AC3E}">
        <p14:creationId xmlns:p14="http://schemas.microsoft.com/office/powerpoint/2010/main" val="1911575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smtClean="0"/>
              <a:t>This slide can also be used as a </a:t>
            </a:r>
            <a:r>
              <a:rPr lang="en-US" b="1" smtClean="0"/>
              <a:t>Q and A slide</a:t>
            </a:r>
            <a:endParaRPr lang="en-US" b="1"/>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a:p>
        </p:txBody>
      </p:sp>
    </p:spTree>
    <p:extLst>
      <p:ext uri="{BB962C8B-B14F-4D97-AF65-F5344CB8AC3E}">
        <p14:creationId xmlns:p14="http://schemas.microsoft.com/office/powerpoint/2010/main" val="1911575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TREAD Transportation Recall Enhancement Accountability and Documentation Act</a:t>
            </a:r>
          </a:p>
        </p:txBody>
      </p:sp>
      <p:sp>
        <p:nvSpPr>
          <p:cNvPr id="4" name="Slide Number Placeholder 3"/>
          <p:cNvSpPr>
            <a:spLocks noGrp="1"/>
          </p:cNvSpPr>
          <p:nvPr>
            <p:ph type="sldNum" sz="quarter" idx="10"/>
          </p:nvPr>
        </p:nvSpPr>
        <p:spPr/>
        <p:txBody>
          <a:bodyPr/>
          <a:lstStyle/>
          <a:p>
            <a:fld id="{8C72D9AE-7182-4680-8F79-479C4181FF08}" type="slidenum">
              <a:rPr lang="en-US"/>
              <a:pPr/>
              <a:t>17</a:t>
            </a:fld>
            <a:endParaRPr lang="en-US"/>
          </a:p>
        </p:txBody>
      </p:sp>
    </p:spTree>
    <p:extLst>
      <p:ext uri="{BB962C8B-B14F-4D97-AF65-F5344CB8AC3E}">
        <p14:creationId xmlns:p14="http://schemas.microsoft.com/office/powerpoint/2010/main" val="2331067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smtClean="0"/>
              <a:t>This slide can also be used as a </a:t>
            </a:r>
            <a:r>
              <a:rPr lang="en-US" b="1" smtClean="0"/>
              <a:t>Q and A slide</a:t>
            </a:r>
            <a:endParaRPr lang="en-US" b="1"/>
          </a:p>
        </p:txBody>
      </p:sp>
      <p:sp>
        <p:nvSpPr>
          <p:cNvPr id="4" name="Slide Number Placeholder 3"/>
          <p:cNvSpPr>
            <a:spLocks noGrp="1"/>
          </p:cNvSpPr>
          <p:nvPr>
            <p:ph type="sldNum" sz="quarter" idx="10"/>
          </p:nvPr>
        </p:nvSpPr>
        <p:spPr/>
        <p:txBody>
          <a:bodyPr/>
          <a:lstStyle/>
          <a:p>
            <a:fld id="{8C72D9AE-7182-4680-8F79-479C4181FF08}" type="slidenum">
              <a:rPr lang="en-US" smtClean="0"/>
              <a:pPr/>
              <a:t>36</a:t>
            </a:fld>
            <a:endParaRPr lang="en-US"/>
          </a:p>
        </p:txBody>
      </p:sp>
    </p:spTree>
    <p:extLst>
      <p:ext uri="{BB962C8B-B14F-4D97-AF65-F5344CB8AC3E}">
        <p14:creationId xmlns:p14="http://schemas.microsoft.com/office/powerpoint/2010/main" val="1911575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r>
              <a:rPr lang="en-US" smtClean="0"/>
              <a:t>This slide can also be used as a </a:t>
            </a:r>
            <a:r>
              <a:rPr lang="en-US" b="1" smtClean="0"/>
              <a:t>Q and A slide</a:t>
            </a:r>
            <a:endParaRPr lang="en-US" b="1"/>
          </a:p>
        </p:txBody>
      </p:sp>
      <p:sp>
        <p:nvSpPr>
          <p:cNvPr id="4" name="Slide Number Placeholder 3"/>
          <p:cNvSpPr>
            <a:spLocks noGrp="1"/>
          </p:cNvSpPr>
          <p:nvPr>
            <p:ph type="sldNum" sz="quarter" idx="10"/>
          </p:nvPr>
        </p:nvSpPr>
        <p:spPr/>
        <p:txBody>
          <a:bodyPr/>
          <a:lstStyle/>
          <a:p>
            <a:fld id="{8C72D9AE-7182-4680-8F79-479C4181FF08}" type="slidenum">
              <a:rPr lang="en-US" smtClean="0"/>
              <a:pPr/>
              <a:t>43</a:t>
            </a:fld>
            <a:endParaRPr lang="en-US"/>
          </a:p>
        </p:txBody>
      </p:sp>
    </p:spTree>
    <p:extLst>
      <p:ext uri="{BB962C8B-B14F-4D97-AF65-F5344CB8AC3E}">
        <p14:creationId xmlns:p14="http://schemas.microsoft.com/office/powerpoint/2010/main" val="1911575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9" name="Date Placeholder 8"/>
          <p:cNvSpPr>
            <a:spLocks noGrp="1"/>
          </p:cNvSpPr>
          <p:nvPr>
            <p:ph type="dt" sz="half" idx="14"/>
          </p:nvPr>
        </p:nvSpPr>
        <p:spPr/>
        <p:txBody>
          <a:bodyPr/>
          <a:lstStyle>
            <a:lvl1pPr>
              <a:defRPr>
                <a:solidFill>
                  <a:schemeClr val="tx1"/>
                </a:solidFill>
              </a:defRPr>
            </a:lvl1pPr>
          </a:lstStyle>
          <a:p>
            <a:fld id="{77FA4B4C-1569-7145-A2F8-D717F68A8368}" type="datetime1">
              <a:rPr lang="en-US" smtClean="0"/>
              <a:pPr/>
              <a:t>07/10/2014</a:t>
            </a:fld>
            <a:endParaRPr lang="en-US"/>
          </a:p>
        </p:txBody>
      </p:sp>
      <p:sp>
        <p:nvSpPr>
          <p:cNvPr id="10" name="Footer Placeholder 9"/>
          <p:cNvSpPr>
            <a:spLocks noGrp="1"/>
          </p:cNvSpPr>
          <p:nvPr>
            <p:ph type="ftr" sz="quarter" idx="15"/>
          </p:nvPr>
        </p:nvSpPr>
        <p:spPr/>
        <p:txBody>
          <a:bodyPr/>
          <a:lstStyle>
            <a:lvl1pPr>
              <a:defRPr>
                <a:solidFill>
                  <a:schemeClr val="tx1"/>
                </a:solidFill>
              </a:defRPr>
            </a:lvl1pPr>
          </a:lstStyle>
          <a:p>
            <a:r>
              <a:rPr lang="en-US" smtClean="0"/>
              <a:t>Oracle Confidential – Internal/Restricted/Highly Restricted</a:t>
            </a:r>
            <a:endParaRPr lang="en-US"/>
          </a:p>
        </p:txBody>
      </p:sp>
      <p:pic>
        <p:nvPicPr>
          <p:cNvPr id="11" name="Picture 10" descr="Horizontal JavaOne-Oracle co-branded logo in white on blue staging backgroun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0352" y="6263640"/>
            <a:ext cx="1889615" cy="594360"/>
          </a:xfrm>
          <a:prstGeom prst="rect">
            <a:avLst/>
          </a:prstGeom>
        </p:spPr>
      </p:pic>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7" name="Group 16"/>
          <p:cNvGrpSpPr/>
          <p:nvPr userDrawn="1"/>
        </p:nvGrpSpPr>
        <p:grpSpPr>
          <a:xfrm>
            <a:off x="0"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ectangle 21"/>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D832178D-8FEC-7147-BC46-F061BD817F75}" type="datetime1">
              <a:rPr lang="en-US" smtClean="0"/>
              <a:pPr/>
              <a:t>07/10/2014</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51EAA63-D034-42AE-91FA-B13B9518C7BE}" type="slidenum">
              <a:rPr lang="en-US" smtClean="0"/>
              <a:pPr/>
              <a:t>‹#›</a:t>
            </a:fld>
            <a:endParaRPr lang="en-US"/>
          </a:p>
        </p:txBody>
      </p:sp>
      <p:pic>
        <p:nvPicPr>
          <p:cNvPr id="15" name="Picture 14" descr="Horizontal JavaOne-Oracle co-branded logo in white on blue staging backgroun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0352" y="6263640"/>
            <a:ext cx="1889615" cy="594360"/>
          </a:xfrm>
          <a:prstGeom prst="rect">
            <a:avLst/>
          </a:prstGeom>
        </p:spPr>
      </p:pic>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  </a:t>
            </a:r>
            <a:endParaRPr sz="850" dirty="0">
              <a:solidFill>
                <a:schemeClr val="bg1"/>
              </a:solidFill>
            </a:endParaRPr>
          </a:p>
        </p:txBody>
      </p:sp>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C5B044-6FCC-C54E-9AAE-6A162197DAC6}" type="datetime1">
              <a:rPr lang="en-US" smtClean="0"/>
              <a:pPr/>
              <a:t>07/10/2014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AAA8F32-AB45-1B4E-94A2-627F4A01FA4A}" type="datetime1">
              <a:rPr lang="en-US" smtClean="0"/>
              <a:pPr/>
              <a:t>07/10/2014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9818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455A2F73-8D13-934D-AD11-67AE3D148C58}" type="datetime1">
              <a:rPr lang="en-US" smtClean="0"/>
              <a:pPr/>
              <a:t>07/10/2014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86DBD176-56F3-B84B-9D02-0328E2AB3B75}" type="datetime1">
              <a:rPr lang="en-US" smtClean="0"/>
              <a:pPr/>
              <a:t>07/10/2014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CB4E24E5-726A-6649-BB4B-7BE83A70FCED}" type="datetime1">
              <a:rPr lang="en-US" smtClean="0"/>
              <a:pPr/>
              <a:t>07/10/2014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D11AAAD2-7CCF-9F45-A03E-9B4E0291EE71}" type="datetime1">
              <a:rPr lang="en-US" smtClean="0"/>
              <a:pPr/>
              <a:t>07/10/2014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D324F5C-F178-8247-9AB8-166423452BB5}" type="datetime1">
              <a:rPr lang="en-US" smtClean="0"/>
              <a:pPr/>
              <a:t>07/10/2014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0660E8F-9361-0B47-90EE-4158708751F6}" type="datetime1">
              <a:rPr lang="en-US" smtClean="0"/>
              <a:pPr/>
              <a:t>07/10/2014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975781-4271-8445-9F09-83D6589EB38A}" type="datetime1">
              <a:rPr lang="en-US" smtClean="0"/>
              <a:pPr/>
              <a:t>07/10/2014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3"/>
                </a:solidFill>
              </a:defRPr>
            </a:lvl1pPr>
          </a:lstStyle>
          <a:p>
            <a:r>
              <a:rPr lang="en-US" dirty="0" smtClean="0"/>
              <a:t>XX</a:t>
            </a:r>
            <a:endParaRPr lang="en-US" dirty="0"/>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tx1"/>
                </a:solidFill>
              </a:defRPr>
            </a:lvl1pPr>
          </a:lstStyle>
          <a:p>
            <a:fld id="{3723D3E4-38D8-0F48-B65C-26DA15A6FE5C}" type="datetime1">
              <a:rPr lang="en-US" smtClean="0"/>
              <a:pPr/>
              <a:t>07/10/2014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Oracle Confidential – Internal/Restricted/Highly Restricted</a:t>
            </a:r>
            <a:endParaRPr lang="en-US"/>
          </a:p>
        </p:txBody>
      </p:sp>
      <p:pic>
        <p:nvPicPr>
          <p:cNvPr id="8" name="Picture 7" descr="Horizontal JavaOne-Oracle co-branded logo in white on blue staging backgroun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0352" y="6263640"/>
            <a:ext cx="1889615" cy="594360"/>
          </a:xfrm>
          <a:prstGeom prst="rect">
            <a:avLst/>
          </a:prstGeom>
        </p:spPr>
      </p:pic>
      <p:sp>
        <p:nvSpPr>
          <p:cNvPr id="10" name="TextBox 9"/>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3F86D3BF-236E-064F-871D-0355566F70B2}" type="datetime1">
              <a:rPr lang="en-US" smtClean="0"/>
              <a:pPr/>
              <a:t>07/10/2014</a:t>
            </a:fld>
            <a:endParaRPr/>
          </a:p>
        </p:txBody>
      </p:sp>
      <p:sp>
        <p:nvSpPr>
          <p:cNvPr id="8" name="Footer Placeholder 7"/>
          <p:cNvSpPr>
            <a:spLocks noGrp="1"/>
          </p:cNvSpPr>
          <p:nvPr>
            <p:ph type="ftr" sz="quarter" idx="11"/>
          </p:nvPr>
        </p:nvSpPr>
        <p:spPr/>
        <p:txBody>
          <a:bodyPr/>
          <a:lstStyle/>
          <a:p>
            <a:r>
              <a:rPr/>
              <a:t>Oracle Confidential – Internal/Restricted/Highly Restricted</a:t>
            </a: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0D7DD85-F745-0745-BEC8-50073934E0D3}" type="datetime1">
              <a:rPr lang="en-US" smtClean="0"/>
              <a:pPr/>
              <a:t>07/10/2014</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61028D8-9FBD-1A40-9B9F-8BDBD68ED768}" type="datetime1">
              <a:rPr lang="en-US" smtClean="0"/>
              <a:pPr/>
              <a:t>07/10/2014</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346204-E05E-2843-86DD-E22EC5F11AAD}" type="datetime1">
              <a:rPr lang="en-US" smtClean="0"/>
              <a:pPr/>
              <a:t>07/10/2014</a:t>
            </a:fld>
            <a:endParaRPr/>
          </a:p>
        </p:txBody>
      </p:sp>
      <p:sp>
        <p:nvSpPr>
          <p:cNvPr id="4" name="Footer Placeholder 3"/>
          <p:cNvSpPr>
            <a:spLocks noGrp="1"/>
          </p:cNvSpPr>
          <p:nvPr>
            <p:ph type="ftr" sz="quarter" idx="11"/>
          </p:nvPr>
        </p:nvSpPr>
        <p:spPr/>
        <p:txBody>
          <a:bodyPr/>
          <a:lstStyle/>
          <a:p>
            <a:r>
              <a:rPr/>
              <a:t>Oracle Confidential – Internal/Restricted/Highly Restricted</a:t>
            </a: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Content Placeholder 2"/>
          <p:cNvSpPr>
            <a:spLocks noGrp="1"/>
          </p:cNvSpPr>
          <p:nvPr>
            <p:ph idx="1"/>
          </p:nvPr>
        </p:nvSpPr>
        <p:spPr>
          <a:xfrm>
            <a:off x="531151"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426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7FDB8-79C8-BF4A-AC51-81C46455019B}" type="datetime1">
              <a:rPr lang="en-US" smtClean="0"/>
              <a:pPr/>
              <a:t>07/10/2014</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1" y="1524000"/>
            <a:ext cx="777240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8240"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8F9EEF-62EA-4644-BE8C-4883723A9525}" type="datetime1">
              <a:rPr lang="en-US" smtClean="0"/>
              <a:pPr/>
              <a:t>07/10/2014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FD1698-3010-964C-9DA2-41093DDD0A45}" type="datetime1">
              <a:rPr lang="en-US" smtClean="0"/>
              <a:pPr/>
              <a:t>07/10/2014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D2B2E-7B44-184B-955A-E782E10A6E5A}" type="datetime1">
              <a:rPr lang="en-US" smtClean="0"/>
              <a:pPr/>
              <a:t>07/10/2014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60367B-E71B-8E4B-A727-0B2C2C77C8E9}" type="datetime1">
              <a:rPr lang="en-US" smtClean="0"/>
              <a:pPr/>
              <a:t>07/10/2014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2D29594A-2BF9-D844-817D-F4E5B9712D36}" type="datetime1">
              <a:rPr lang="en-US" smtClean="0"/>
              <a:pPr/>
              <a:t>07/10/2014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6659444-B5F9-7F46-BD76-961FD908D77D}" type="datetime1">
              <a:rPr lang="en-US" smtClean="0"/>
              <a:pPr/>
              <a:t>07/10/2014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pic>
        <p:nvPicPr>
          <p:cNvPr id="12" name="Picture 11" descr="Horizontal JavaOne-Oracle co-branded logo in white on blue staging backgroun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0352" y="6263640"/>
            <a:ext cx="1889615" cy="594360"/>
          </a:xfrm>
          <a:prstGeom prst="rect">
            <a:avLst/>
          </a:prstGeom>
        </p:spPr>
      </p:pic>
      <p:sp>
        <p:nvSpPr>
          <p:cNvPr id="14" name="TextBox 13"/>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screen">
            <a:extLst>
              <a:ext uri="{28A0092B-C50C-407E-A947-70E740481C1C}">
                <a14:useLocalDpi xmlns:a14="http://schemas.microsoft.com/office/drawing/2010/main"/>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C2451C02-20B1-EB4D-BCF9-80244B5F3966}" type="datetime1">
              <a:rPr lang="en-US" smtClean="0"/>
              <a:pPr/>
              <a:t>07/10/2014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6FB6999-D8F8-BC4A-BB84-3BB519E322B9}" type="datetime1">
              <a:rPr lang="en-US" smtClean="0"/>
              <a:pPr/>
              <a:t>07/10/2014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4" name="Title 3"/>
          <p:cNvSpPr>
            <a:spLocks noGrp="1"/>
          </p:cNvSpPr>
          <p:nvPr>
            <p:ph type="title"/>
          </p:nvPr>
        </p:nvSpPr>
        <p:spPr/>
        <p:txBody>
          <a:bodyPr/>
          <a:lstStyle/>
          <a:p>
            <a:r>
              <a:rPr lang="en-US" smtClean="0"/>
              <a:t>Click to edit Master title style</a:t>
            </a:r>
            <a:endParaRPr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86728" y="2011145"/>
            <a:ext cx="1819656" cy="352285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241990" y="1585322"/>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52049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27DD4F5B-0090-134D-82E6-61E0A3223785}" type="datetime1">
              <a:rPr lang="en-US" smtClean="0"/>
              <a:pPr/>
              <a:t>07/10/2014</a:t>
            </a:fld>
            <a:endParaRPr/>
          </a:p>
        </p:txBody>
      </p:sp>
      <p:sp>
        <p:nvSpPr>
          <p:cNvPr id="6" name="Footer Placeholder 5"/>
          <p:cNvSpPr>
            <a:spLocks noGrp="1"/>
          </p:cNvSpPr>
          <p:nvPr>
            <p:ph type="ftr" sz="quarter" idx="11"/>
          </p:nvPr>
        </p:nvSpPr>
        <p:spPr/>
        <p:txBody>
          <a:bodyPr/>
          <a:lstStyle/>
          <a:p>
            <a:r>
              <a:rPr/>
              <a:t>Oracle Confidential – Internal/Restricted/Highly Restricted</a:t>
            </a: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r="2901"/>
          <a:stretch/>
        </p:blipFill>
        <p:spPr>
          <a:xfrm rot="5400000">
            <a:off x="5891726" y="1502667"/>
            <a:ext cx="5674025" cy="4117325"/>
          </a:xfrm>
          <a:prstGeom prst="rect">
            <a:avLst/>
          </a:prstGeom>
        </p:spPr>
      </p:pic>
      <p:sp>
        <p:nvSpPr>
          <p:cNvPr id="12"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5" name="Picture 14" descr="Photos, screen captures, graphics can be inserted in a white mobile phone and tablet"/>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69956" y="2096382"/>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677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Metric with Picture">
    <p:bg bwMode="lt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userDrawn="1"/>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23" name="Group 22"/>
          <p:cNvGrpSpPr/>
          <p:nvPr userDrawn="1"/>
        </p:nvGrpSpPr>
        <p:grpSpPr>
          <a:xfrm>
            <a:off x="0" y="0"/>
            <a:ext cx="12189398" cy="6858000"/>
            <a:chOff x="0" y="0"/>
            <a:chExt cx="12189398" cy="6858000"/>
          </a:xfrm>
        </p:grpSpPr>
        <p:sp>
          <p:nvSpPr>
            <p:cNvPr id="24" name="Rectangle 23"/>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ectangle 24"/>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ectangle 25"/>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Rectangle 26"/>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smtClean="0"/>
              <a:t>XX</a:t>
            </a:r>
            <a:endParaRPr lang="en-US" dirty="0"/>
          </a:p>
        </p:txBody>
      </p:sp>
      <p:sp>
        <p:nvSpPr>
          <p:cNvPr id="2" name="Date Placeholder 1"/>
          <p:cNvSpPr>
            <a:spLocks noGrp="1"/>
          </p:cNvSpPr>
          <p:nvPr>
            <p:ph type="dt" sz="half" idx="14"/>
          </p:nvPr>
        </p:nvSpPr>
        <p:spPr/>
        <p:txBody>
          <a:bodyPr/>
          <a:lstStyle>
            <a:lvl1pPr>
              <a:defRPr>
                <a:solidFill>
                  <a:schemeClr val="bg1"/>
                </a:solidFill>
              </a:defRPr>
            </a:lvl1pPr>
          </a:lstStyle>
          <a:p>
            <a:fld id="{78F0256C-D369-8A4C-8411-11896DB89319}" type="datetime1">
              <a:rPr lang="en-US" smtClean="0"/>
              <a:pPr/>
              <a:t>07/10/2014</a:t>
            </a:fld>
            <a:endParaRPr lang="en-US"/>
          </a:p>
        </p:txBody>
      </p:sp>
      <p:sp>
        <p:nvSpPr>
          <p:cNvPr id="4" name="Footer Placeholder 3"/>
          <p:cNvSpPr>
            <a:spLocks noGrp="1"/>
          </p:cNvSpPr>
          <p:nvPr>
            <p:ph type="ftr" sz="quarter" idx="15"/>
          </p:nvPr>
        </p:nvSpPr>
        <p:spPr/>
        <p:txBody>
          <a:bodyPr/>
          <a:lstStyle>
            <a:lvl1pPr>
              <a:defRPr>
                <a:solidFill>
                  <a:schemeClr val="bg1"/>
                </a:solidFill>
              </a:defRPr>
            </a:lvl1pPr>
          </a:lstStyle>
          <a:p>
            <a:r>
              <a:rPr lang="en-US" smtClean="0"/>
              <a:t>Oracle Confidential – Internal/Restricted/Highly Restricted</a:t>
            </a:r>
            <a:endParaRPr lang="en-US"/>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C51EAA63-D034-42AE-91FA-B13B9518C7BE}" type="slidenum">
              <a:rPr lang="en-US" smtClean="0"/>
              <a:pPr/>
              <a:t>‹#›</a:t>
            </a:fld>
            <a:endParaRPr lang="en-US"/>
          </a:p>
        </p:txBody>
      </p:sp>
      <p:pic>
        <p:nvPicPr>
          <p:cNvPr id="15" name="Picture 14" descr="Horizontal JavaOne-Oracle co-branded logo in white on blue staging backgroun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0352" y="6263640"/>
            <a:ext cx="1889615" cy="594360"/>
          </a:xfrm>
          <a:prstGeom prst="rect">
            <a:avLst/>
          </a:prstGeom>
        </p:spPr>
      </p:pic>
      <p:sp>
        <p:nvSpPr>
          <p:cNvPr id="17" name="TextBox 16"/>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  </a:t>
            </a:r>
            <a:endParaRPr sz="850" dirty="0">
              <a:solidFill>
                <a:schemeClr val="bg1"/>
              </a:solidFill>
            </a:endParaRPr>
          </a:p>
        </p:txBody>
      </p:sp>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1B6DE-7F62-6F49-8072-EA3A0A2E1897}" type="datetime1">
              <a:rPr lang="en-US" smtClean="0"/>
              <a:pPr/>
              <a:t>07/10/2014</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70FF8B-BD82-D648-824F-86C6ABD33E32}" type="datetime1">
              <a:rPr lang="en-US" smtClean="0"/>
              <a:pPr/>
              <a:t>07/10/2014</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pic>
        <p:nvPicPr>
          <p:cNvPr id="6" name="Picture 5" descr="&quot;Hardware and Software Engineered to work together&quot; tagline in red and black"/>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860" y="2313432"/>
            <a:ext cx="6547104" cy="1832339"/>
          </a:xfrm>
          <a:prstGeom prst="rect">
            <a:avLst/>
          </a:prstGeom>
        </p:spPr>
      </p:pic>
      <p:sp>
        <p:nvSpPr>
          <p:cNvPr id="2" name="Date Placeholder 1"/>
          <p:cNvSpPr>
            <a:spLocks noGrp="1"/>
          </p:cNvSpPr>
          <p:nvPr>
            <p:ph type="dt" sz="half" idx="10"/>
          </p:nvPr>
        </p:nvSpPr>
        <p:spPr/>
        <p:txBody>
          <a:bodyPr/>
          <a:lstStyle/>
          <a:p>
            <a:fld id="{93EE18A7-1808-E840-B6D6-0630541C2DF5}" type="datetime1">
              <a:rPr lang="en-US" smtClean="0"/>
              <a:pPr/>
              <a:t>07/10/2014</a:t>
            </a:fld>
            <a:endParaRPr/>
          </a:p>
        </p:txBody>
      </p:sp>
      <p:sp>
        <p:nvSpPr>
          <p:cNvPr id="3" name="Footer Placeholder 2"/>
          <p:cNvSpPr>
            <a:spLocks noGrp="1"/>
          </p:cNvSpPr>
          <p:nvPr>
            <p:ph type="ftr" sz="quarter" idx="11"/>
          </p:nvPr>
        </p:nvSpPr>
        <p:spPr/>
        <p:txBody>
          <a:bodyPr/>
          <a:lstStyle/>
          <a:p>
            <a:r>
              <a:rPr/>
              <a:t>Oracle Confidential – Internal/Restricted/Highly Restricted</a:t>
            </a: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Oracle Signature">
    <p:spTree>
      <p:nvGrpSpPr>
        <p:cNvPr id="1" name=""/>
        <p:cNvGrpSpPr/>
        <p:nvPr/>
      </p:nvGrpSpPr>
      <p:grpSpPr>
        <a:xfrm>
          <a:off x="0" y="0"/>
          <a:ext cx="0" cy="0"/>
          <a:chOff x="0" y="0"/>
          <a:chExt cx="0" cy="0"/>
        </a:xfrm>
      </p:grpSpPr>
      <p:pic>
        <p:nvPicPr>
          <p:cNvPr id="6" name="Picture 5" descr="Oracle Signature in red on white background. Light blue frame around perimete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3904" y="2808154"/>
            <a:ext cx="4581144" cy="641359"/>
          </a:xfrm>
          <a:prstGeom prst="rect">
            <a:avLst/>
          </a:prstGeom>
        </p:spPr>
      </p:pic>
      <p:grpSp>
        <p:nvGrpSpPr>
          <p:cNvPr id="12" name="Group 11"/>
          <p:cNvGrpSpPr/>
          <p:nvPr userDrawn="1"/>
        </p:nvGrpSpPr>
        <p:grpSpPr>
          <a:xfrm>
            <a:off x="0" y="0"/>
            <a:ext cx="12189398" cy="6858000"/>
            <a:chOff x="0" y="0"/>
            <a:chExt cx="12189398" cy="6858000"/>
          </a:xfrm>
        </p:grpSpPr>
        <p:sp>
          <p:nvSpPr>
            <p:cNvPr id="13" name="Rectangle 1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343664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Java-Oracle Cobrand Logo">
    <p:bg bwMode="auto">
      <p:bgRef idx="1001">
        <a:schemeClr val="bg1"/>
      </p:bgRef>
    </p:bg>
    <p:spTree>
      <p:nvGrpSpPr>
        <p:cNvPr id="1" name=""/>
        <p:cNvGrpSpPr/>
        <p:nvPr/>
      </p:nvGrpSpPr>
      <p:grpSpPr>
        <a:xfrm>
          <a:off x="0" y="0"/>
          <a:ext cx="0" cy="0"/>
          <a:chOff x="0" y="0"/>
          <a:chExt cx="0" cy="0"/>
        </a:xfrm>
      </p:grpSpPr>
      <p:pic>
        <p:nvPicPr>
          <p:cNvPr id="4" name="Picture 3" descr="Horizontal Java-Oracle co-branded logo in white on blue staging background. Light blue frame around perimet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white">
          <a:xfrm>
            <a:off x="111124" y="63403"/>
            <a:ext cx="11966576" cy="6731196"/>
          </a:xfrm>
          <a:prstGeom prst="rect">
            <a:avLst/>
          </a:prstGeom>
        </p:spPr>
      </p:pic>
      <p:grpSp>
        <p:nvGrpSpPr>
          <p:cNvPr id="10" name="Group 9"/>
          <p:cNvGrpSpPr/>
          <p:nvPr userDrawn="1"/>
        </p:nvGrpSpPr>
        <p:grpSpPr>
          <a:xfrm>
            <a:off x="0" y="0"/>
            <a:ext cx="12189398" cy="6858000"/>
            <a:chOff x="0" y="0"/>
            <a:chExt cx="12189398" cy="6858000"/>
          </a:xfrm>
        </p:grpSpPr>
        <p:sp>
          <p:nvSpPr>
            <p:cNvPr id="12" name="Rectangle 1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pic>
        <p:nvPicPr>
          <p:cNvPr id="9" name="Picture 8" descr="java-oracle-cobrand-logo-ppt-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9212" y="1570252"/>
            <a:ext cx="6781588" cy="2546850"/>
          </a:xfrm>
          <a:prstGeom prst="rect">
            <a:avLst/>
          </a:prstGeom>
        </p:spPr>
      </p:pic>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7F9EA8-D413-B34E-B88E-154BC419E737}" type="datetime1">
              <a:rPr lang="en-US" smtClean="0"/>
              <a:pPr/>
              <a:t>07/10/2014</a:t>
            </a:fld>
            <a:endParaRPr lang="en-US"/>
          </a:p>
        </p:txBody>
      </p:sp>
      <p:sp>
        <p:nvSpPr>
          <p:cNvPr id="8" name="Footer Placeholder 7"/>
          <p:cNvSpPr>
            <a:spLocks noGrp="1"/>
          </p:cNvSpPr>
          <p:nvPr>
            <p:ph type="ftr" sz="quarter" idx="11"/>
          </p:nvPr>
        </p:nvSpPr>
        <p:spPr/>
        <p:txBody>
          <a:body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bwMode="lt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A2EC97F-CABC-6343-B2BD-1C085065BBCB}" type="datetime1">
              <a:rPr lang="en-US" smtClean="0"/>
              <a:pPr/>
              <a:t>07/10/2014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pic>
        <p:nvPicPr>
          <p:cNvPr id="14" name="Picture 13" descr="Horizontal JavaOne-Oracle co-branded logo in white on blue staging backgroun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0352" y="6263640"/>
            <a:ext cx="1889615" cy="594360"/>
          </a:xfrm>
          <a:prstGeom prst="rect">
            <a:avLst/>
          </a:prstGeom>
        </p:spPr>
      </p:pic>
      <p:sp>
        <p:nvSpPr>
          <p:cNvPr id="15" name="TextBox 14"/>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8402639-8889-4F40-978B-4BEA86F6C86D}" type="datetime1">
              <a:rPr lang="en-US" smtClean="0"/>
              <a:pPr/>
              <a:t>07/10/2014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bwMode="lt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3D7866D-9BE3-684D-91FB-7360592777BE}" type="datetime1">
              <a:rPr lang="en-US" smtClean="0"/>
              <a:pPr/>
              <a:t>07/10/2014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pic>
        <p:nvPicPr>
          <p:cNvPr id="14" name="Picture 13" descr="Horizontal JavaOne-Oracle co-branded logo in white on blue staging backgroun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0352" y="6263640"/>
            <a:ext cx="1889615" cy="594360"/>
          </a:xfrm>
          <a:prstGeom prst="rect">
            <a:avLst/>
          </a:prstGeom>
        </p:spPr>
      </p:pic>
      <p:sp>
        <p:nvSpPr>
          <p:cNvPr id="16" name="TextBox 15"/>
          <p:cNvSpPr txBox="1"/>
          <p:nvPr userDrawn="1"/>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spTree>
    <p:extLst>
      <p:ext uri="{BB962C8B-B14F-4D97-AF65-F5344CB8AC3E}">
        <p14:creationId xmlns:p14="http://schemas.microsoft.com/office/powerpoint/2010/main" val="4070003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9026026-BD19-4A4B-8146-6CD79964D2C2}" type="datetime1">
              <a:rPr lang="en-US" smtClean="0"/>
              <a:pPr/>
              <a:t>07/10/2014</a:t>
            </a:fld>
            <a:endParaRPr lang="en-US"/>
          </a:p>
        </p:txBody>
      </p:sp>
      <p:sp>
        <p:nvSpPr>
          <p:cNvPr id="8" name="Footer Placeholder 7"/>
          <p:cNvSpPr>
            <a:spLocks noGrp="1"/>
          </p:cNvSpPr>
          <p:nvPr>
            <p:ph type="ftr" sz="quarter" idx="11"/>
          </p:nvPr>
        </p:nvSpPr>
        <p:spPr/>
        <p:txBody>
          <a:bodyPr/>
          <a:lstStyle/>
          <a:p>
            <a:r>
              <a:rPr lang="en-US" smtClean="0"/>
              <a:t>Oracle Confidential – Internal/Restricted/Highly Restricted</a:t>
            </a:r>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7247A0-B863-904F-B4B9-A3A37650C0AD}" type="datetime1">
              <a:rPr lang="en-US" smtClean="0"/>
              <a:pPr/>
              <a:t>07/10/2014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E0E89226-C314-5B4E-9753-4D0EFC64862D}" type="datetime1">
              <a:rPr lang="en-US" smtClean="0"/>
              <a:pPr/>
              <a:t>07/10/2014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FBC539-573E-D645-A490-04E6350381A6}" type="datetime1">
              <a:rPr lang="en-US" smtClean="0"/>
              <a:pPr/>
              <a:t>07/10/2014</a:t>
            </a:fld>
            <a:endParaRPr/>
          </a:p>
        </p:txBody>
      </p:sp>
      <p:sp>
        <p:nvSpPr>
          <p:cNvPr id="5" name="Footer Placeholder 4"/>
          <p:cNvSpPr>
            <a:spLocks noGrp="1"/>
          </p:cNvSpPr>
          <p:nvPr>
            <p:ph type="ftr" sz="quarter" idx="11"/>
          </p:nvPr>
        </p:nvSpPr>
        <p:spPr/>
        <p:txBody>
          <a:bodyPr/>
          <a:lstStyle/>
          <a:p>
            <a:r>
              <a:rPr/>
              <a:t>Oracle Confidential – Internal/Restricted/Highly Restricted</a:t>
            </a: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theme" Target="../theme/theme1.xml"/><Relationship Id="rId4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178808" y="655624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4E9DE412-2E75-7845-852C-889E047CB643}" type="datetime1">
              <a:rPr lang="en-US" smtClean="0"/>
              <a:pPr/>
              <a:t>07/10/2014</a:t>
            </a:fld>
            <a:endParaRPr lang="en-US"/>
          </a:p>
        </p:txBody>
      </p:sp>
      <p:sp>
        <p:nvSpPr>
          <p:cNvPr id="5" name="Footer Placeholder 4"/>
          <p:cNvSpPr>
            <a:spLocks noGrp="1"/>
          </p:cNvSpPr>
          <p:nvPr>
            <p:ph type="ftr" sz="quarter" idx="3"/>
          </p:nvPr>
        </p:nvSpPr>
        <p:spPr>
          <a:xfrm>
            <a:off x="8622792" y="6556248"/>
            <a:ext cx="2743200" cy="182880"/>
          </a:xfrm>
          <a:prstGeom prst="rect">
            <a:avLst/>
          </a:prstGeom>
        </p:spPr>
        <p:txBody>
          <a:bodyPr vert="horz" wrap="none" lIns="0" tIns="0" rIns="0" bIns="0" rtlCol="0" anchor="ctr" anchorCtr="0">
            <a:noAutofit/>
          </a:bodyPr>
          <a:lstStyle>
            <a:lvl1pPr algn="l">
              <a:defRPr sz="850">
                <a:solidFill>
                  <a:schemeClr val="tx1"/>
                </a:solidFill>
              </a:defRPr>
            </a:lvl1pPr>
          </a:lstStyle>
          <a:p>
            <a:r>
              <a:rPr lang="en-US" dirty="0" smtClean="0"/>
              <a:t>Oracle Confidential – Internal/Restricted/Highly Restricted</a:t>
            </a:r>
            <a:endParaRPr lang="en-US" dirty="0"/>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a:p>
        </p:txBody>
      </p:sp>
      <p:sp>
        <p:nvSpPr>
          <p:cNvPr id="14" name="TextBox 13"/>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  </a:t>
            </a:r>
            <a:endParaRPr sz="850" dirty="0">
              <a:solidFill>
                <a:srgbClr val="FF0000"/>
              </a:solidFill>
            </a:endParaRPr>
          </a:p>
        </p:txBody>
      </p:sp>
      <p:pic>
        <p:nvPicPr>
          <p:cNvPr id="17" name="Picture 16" descr="Horizontal JavaOne-Oracle co-branded logo in white on blue staging background."/>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92" r:id="rId5"/>
    <p:sldLayoutId id="2147483650" r:id="rId6"/>
    <p:sldLayoutId id="2147483663" r:id="rId7"/>
    <p:sldLayoutId id="2147483686" r:id="rId8"/>
    <p:sldLayoutId id="2147483651" r:id="rId9"/>
    <p:sldLayoutId id="2147483665" r:id="rId10"/>
    <p:sldLayoutId id="2147483669" r:id="rId11"/>
    <p:sldLayoutId id="2147483689"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93" r:id="rId23"/>
    <p:sldLayoutId id="2147483655" r:id="rId24"/>
    <p:sldLayoutId id="2147483656" r:id="rId25"/>
    <p:sldLayoutId id="2147483657" r:id="rId26"/>
    <p:sldLayoutId id="2147483673" r:id="rId27"/>
    <p:sldLayoutId id="2147483674" r:id="rId28"/>
    <p:sldLayoutId id="2147483682" r:id="rId29"/>
    <p:sldLayoutId id="2147483684" r:id="rId30"/>
    <p:sldLayoutId id="2147483690" r:id="rId31"/>
    <p:sldLayoutId id="2147483691" r:id="rId32"/>
    <p:sldLayoutId id="2147483668" r:id="rId33"/>
    <p:sldLayoutId id="2147483675" r:id="rId34"/>
    <p:sldLayoutId id="2147483676" r:id="rId35"/>
    <p:sldLayoutId id="2147483667" r:id="rId36"/>
    <p:sldLayoutId id="2147483694" r:id="rId37"/>
    <p:sldLayoutId id="2147483661" r:id="rId38"/>
    <p:sldLayoutId id="2147483687" r:id="rId39"/>
    <p:sldLayoutId id="2147483659"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1" Type="http://schemas.openxmlformats.org/officeDocument/2006/relationships/image" Target="../media/image34.jpeg"/><Relationship Id="rId12" Type="http://schemas.openxmlformats.org/officeDocument/2006/relationships/image" Target="../media/image35.jpg"/><Relationship Id="rId1" Type="http://schemas.openxmlformats.org/officeDocument/2006/relationships/slideLayout" Target="../slideLayouts/slideLayout6.xml"/><Relationship Id="rId2" Type="http://schemas.openxmlformats.org/officeDocument/2006/relationships/image" Target="../media/image25.jpeg"/><Relationship Id="rId3" Type="http://schemas.openxmlformats.org/officeDocument/2006/relationships/image" Target="../media/image26.png"/><Relationship Id="rId4" Type="http://schemas.openxmlformats.org/officeDocument/2006/relationships/image" Target="../media/image27.jpeg"/><Relationship Id="rId5" Type="http://schemas.openxmlformats.org/officeDocument/2006/relationships/image" Target="../media/image28.jpg"/><Relationship Id="rId6" Type="http://schemas.openxmlformats.org/officeDocument/2006/relationships/image" Target="../media/image29.jpeg"/><Relationship Id="rId7" Type="http://schemas.openxmlformats.org/officeDocument/2006/relationships/image" Target="../media/image30.jpeg"/><Relationship Id="rId8" Type="http://schemas.openxmlformats.org/officeDocument/2006/relationships/image" Target="../media/image31.jpeg"/><Relationship Id="rId9" Type="http://schemas.openxmlformats.org/officeDocument/2006/relationships/image" Target="../media/image32.jpeg"/><Relationship Id="rId10" Type="http://schemas.openxmlformats.org/officeDocument/2006/relationships/image" Target="../media/image3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jpg"/><Relationship Id="rId3"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 Id="rId3"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4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47.jpg"/><Relationship Id="rId3" Type="http://schemas.openxmlformats.org/officeDocument/2006/relationships/image" Target="../media/image4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4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5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5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5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55.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6.png"/><Relationship Id="rId3" Type="http://schemas.openxmlformats.org/officeDocument/2006/relationships/image" Target="../media/image5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58.jpg"/><Relationship Id="rId3" Type="http://schemas.openxmlformats.org/officeDocument/2006/relationships/image" Target="../media/image5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61.jpg"/><Relationship Id="rId4" Type="http://schemas.openxmlformats.org/officeDocument/2006/relationships/image" Target="../media/image62.png"/><Relationship Id="rId5" Type="http://schemas.openxmlformats.org/officeDocument/2006/relationships/image" Target="../media/image63.jpg"/><Relationship Id="rId1" Type="http://schemas.openxmlformats.org/officeDocument/2006/relationships/slideLayout" Target="../slideLayouts/slideLayout21.xml"/><Relationship Id="rId2" Type="http://schemas.openxmlformats.org/officeDocument/2006/relationships/image" Target="../media/image6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4.png"/><Relationship Id="rId3" Type="http://schemas.openxmlformats.org/officeDocument/2006/relationships/image" Target="../media/image6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6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eg"/><Relationship Id="rId1" Type="http://schemas.openxmlformats.org/officeDocument/2006/relationships/slideLayout" Target="../slideLayouts/slideLayout21.xml"/><Relationship Id="rId2"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21.xml"/><Relationship Id="rId2" Type="http://schemas.openxmlformats.org/officeDocument/2006/relationships/image" Target="../media/image2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Ideas For A Better Carputer</a:t>
            </a:r>
          </a:p>
        </p:txBody>
      </p:sp>
      <p:sp>
        <p:nvSpPr>
          <p:cNvPr id="3" name="Content Placeholder 2"/>
          <p:cNvSpPr>
            <a:spLocks noGrp="1"/>
          </p:cNvSpPr>
          <p:nvPr>
            <p:ph idx="1"/>
          </p:nvPr>
        </p:nvSpPr>
        <p:spPr/>
        <p:txBody>
          <a:bodyPr/>
          <a:lstStyle/>
          <a:p>
            <a:r>
              <a:rPr lang="en-US"/>
              <a:t>Different display method</a:t>
            </a:r>
          </a:p>
          <a:p>
            <a:pPr lvl="1"/>
            <a:r>
              <a:rPr lang="en-US"/>
              <a:t>Heads up projected onto windscreen</a:t>
            </a:r>
          </a:p>
          <a:p>
            <a:r>
              <a:rPr lang="en-US"/>
              <a:t>In-car camera recording forward view</a:t>
            </a:r>
          </a:p>
          <a:p>
            <a:r>
              <a:rPr lang="en-US"/>
              <a:t>Telematics</a:t>
            </a:r>
          </a:p>
          <a:p>
            <a:pPr lvl="1"/>
            <a:r>
              <a:rPr lang="en-US"/>
              <a:t>GPRS to get driving relevant data (speed limit) from the cloud</a:t>
            </a:r>
          </a:p>
          <a:p>
            <a:r>
              <a:rPr lang="en-US"/>
              <a:t>Use recorded data to let people post-drive analyse their driving</a:t>
            </a:r>
          </a:p>
          <a:p>
            <a:pPr lvl="1"/>
            <a:r>
              <a:rPr lang="en-US"/>
              <a:t>Insurance, training applications</a:t>
            </a:r>
          </a:p>
          <a:p>
            <a:endParaRPr lang="en-US"/>
          </a:p>
        </p:txBody>
      </p:sp>
    </p:spTree>
    <p:extLst>
      <p:ext uri="{BB962C8B-B14F-4D97-AF65-F5344CB8AC3E}">
        <p14:creationId xmlns:p14="http://schemas.microsoft.com/office/powerpoint/2010/main" val="335873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Carputer Architecture Concept</a:t>
            </a:r>
          </a:p>
        </p:txBody>
      </p:sp>
      <p:sp>
        <p:nvSpPr>
          <p:cNvPr id="4" name="Slide Number Placeholder 3"/>
          <p:cNvSpPr>
            <a:spLocks noGrp="1"/>
          </p:cNvSpPr>
          <p:nvPr>
            <p:ph type="sldNum" sz="quarter" idx="12"/>
          </p:nvPr>
        </p:nvSpPr>
        <p:spPr/>
        <p:txBody>
          <a:bodyPr/>
          <a:lstStyle/>
          <a:p>
            <a:fld id="{C51EAA63-D034-42AE-91FA-B13B9518C7BE}" type="slidenum">
              <a:rPr lang="en-US" smtClean="0"/>
              <a:pPr/>
              <a:t>11</a:t>
            </a:fld>
            <a:endParaRPr lang="en-US"/>
          </a:p>
        </p:txBody>
      </p:sp>
      <p:pic>
        <p:nvPicPr>
          <p:cNvPr id="5" name="Picture 4" descr="Carputer-front.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32044" y="2437527"/>
            <a:ext cx="3383869" cy="2203745"/>
          </a:xfrm>
          <a:prstGeom prst="rect">
            <a:avLst/>
          </a:prstGeom>
        </p:spPr>
      </p:pic>
      <p:pic>
        <p:nvPicPr>
          <p:cNvPr id="6" name="Picture 5" descr="thermal-pi.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7942013" y="1181709"/>
            <a:ext cx="2552556" cy="1518771"/>
          </a:xfrm>
          <a:prstGeom prst="rect">
            <a:avLst/>
          </a:prstGeom>
        </p:spPr>
      </p:pic>
      <p:pic>
        <p:nvPicPr>
          <p:cNvPr id="8" name="Picture 7" descr="mlxirthermomete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47523" y="368440"/>
            <a:ext cx="1144013" cy="1144013"/>
          </a:xfrm>
          <a:prstGeom prst="rect">
            <a:avLst/>
          </a:prstGeom>
        </p:spPr>
      </p:pic>
      <p:pic>
        <p:nvPicPr>
          <p:cNvPr id="9" name="Picture 8" descr="mlxirthermometer.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96017" y="1825476"/>
            <a:ext cx="1144013" cy="1144013"/>
          </a:xfrm>
          <a:prstGeom prst="rect">
            <a:avLst/>
          </a:prstGeom>
        </p:spPr>
      </p:pic>
      <p:cxnSp>
        <p:nvCxnSpPr>
          <p:cNvPr id="11" name="Straight Connector 10"/>
          <p:cNvCxnSpPr/>
          <p:nvPr/>
        </p:nvCxnSpPr>
        <p:spPr>
          <a:xfrm flipV="1">
            <a:off x="10171305" y="1212273"/>
            <a:ext cx="785072" cy="381000"/>
          </a:xfrm>
          <a:prstGeom prst="line">
            <a:avLst/>
          </a:prstGeom>
          <a:ln w="38100">
            <a:solidFill>
              <a:srgbClr val="5382A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0173618" y="1976582"/>
            <a:ext cx="840485" cy="309418"/>
          </a:xfrm>
          <a:prstGeom prst="line">
            <a:avLst/>
          </a:prstGeom>
          <a:ln w="38100">
            <a:solidFill>
              <a:srgbClr val="5382A1"/>
            </a:solidFill>
            <a:miter lim="800000"/>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667746" y="1674091"/>
            <a:ext cx="1223790" cy="254001"/>
          </a:xfrm>
          <a:prstGeom prst="rect">
            <a:avLst/>
          </a:prstGeom>
          <a:noFill/>
        </p:spPr>
        <p:txBody>
          <a:bodyPr wrap="square" lIns="0" tIns="0" rIns="0" bIns="0" rtlCol="0">
            <a:noAutofit/>
          </a:bodyPr>
          <a:lstStyle/>
          <a:p>
            <a:pPr>
              <a:lnSpc>
                <a:spcPct val="90000"/>
              </a:lnSpc>
            </a:pPr>
            <a:r>
              <a:rPr lang="en-US" smtClean="0"/>
              <a:t>USB via FTDI</a:t>
            </a:r>
          </a:p>
        </p:txBody>
      </p:sp>
      <p:cxnSp>
        <p:nvCxnSpPr>
          <p:cNvPr id="17" name="Elbow Connector 16"/>
          <p:cNvCxnSpPr>
            <a:stCxn id="5" idx="0"/>
            <a:endCxn id="6" idx="3"/>
          </p:cNvCxnSpPr>
          <p:nvPr/>
        </p:nvCxnSpPr>
        <p:spPr>
          <a:xfrm rot="5400000" flipH="1" flipV="1">
            <a:off x="6634780" y="1130294"/>
            <a:ext cx="496433" cy="2118034"/>
          </a:xfrm>
          <a:prstGeom prst="bentConnector2">
            <a:avLst/>
          </a:prstGeom>
          <a:ln w="38100">
            <a:solidFill>
              <a:srgbClr val="FFA518"/>
            </a:solidFill>
            <a:miter lim="800000"/>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14688" y="1524001"/>
            <a:ext cx="2459125" cy="346364"/>
          </a:xfrm>
          <a:prstGeom prst="rect">
            <a:avLst/>
          </a:prstGeom>
          <a:noFill/>
        </p:spPr>
        <p:txBody>
          <a:bodyPr wrap="square" lIns="0" tIns="0" rIns="0" bIns="0" rtlCol="0">
            <a:noAutofit/>
          </a:bodyPr>
          <a:lstStyle/>
          <a:p>
            <a:pPr>
              <a:lnSpc>
                <a:spcPct val="90000"/>
              </a:lnSpc>
            </a:pPr>
            <a:r>
              <a:rPr lang="en-US" sz="2400" smtClean="0">
                <a:solidFill>
                  <a:schemeClr val="accent5"/>
                </a:solidFill>
              </a:rPr>
              <a:t>Crossover ethernet</a:t>
            </a:r>
          </a:p>
        </p:txBody>
      </p:sp>
      <p:sp>
        <p:nvSpPr>
          <p:cNvPr id="20" name="TextBox 19"/>
          <p:cNvSpPr txBox="1"/>
          <p:nvPr/>
        </p:nvSpPr>
        <p:spPr>
          <a:xfrm>
            <a:off x="10552295" y="2932545"/>
            <a:ext cx="1443147" cy="588819"/>
          </a:xfrm>
          <a:prstGeom prst="rect">
            <a:avLst/>
          </a:prstGeom>
          <a:noFill/>
        </p:spPr>
        <p:txBody>
          <a:bodyPr wrap="square" lIns="0" tIns="0" rIns="0" bIns="0" rtlCol="0">
            <a:noAutofit/>
          </a:bodyPr>
          <a:lstStyle/>
          <a:p>
            <a:pPr algn="ctr">
              <a:lnSpc>
                <a:spcPct val="90000"/>
              </a:lnSpc>
            </a:pPr>
            <a:r>
              <a:rPr lang="en-US" smtClean="0"/>
              <a:t>Infra red Thermal sensor</a:t>
            </a:r>
          </a:p>
        </p:txBody>
      </p:sp>
      <p:pic>
        <p:nvPicPr>
          <p:cNvPr id="21" name="Picture 20" descr="Screen Shot 2014-09-22 at 12.32.41.jpg"/>
          <p:cNvPicPr>
            <a:picLocks noChangeAspect="1"/>
          </p:cNvPicPr>
          <p:nvPr/>
        </p:nvPicPr>
        <p:blipFill>
          <a:blip r:embed="rId5">
            <a:extLst>
              <a:ext uri="{28A0092B-C50C-407E-A947-70E740481C1C}">
                <a14:useLocalDpi xmlns:a14="http://schemas.microsoft.com/office/drawing/2010/main"/>
              </a:ext>
            </a:extLst>
          </a:blip>
          <a:stretch>
            <a:fillRect/>
          </a:stretch>
        </p:blipFill>
        <p:spPr>
          <a:xfrm rot="10800000">
            <a:off x="8819468" y="3850891"/>
            <a:ext cx="2033002" cy="965871"/>
          </a:xfrm>
          <a:prstGeom prst="rect">
            <a:avLst/>
          </a:prstGeom>
        </p:spPr>
      </p:pic>
      <p:cxnSp>
        <p:nvCxnSpPr>
          <p:cNvPr id="23" name="Elbow Connector 22"/>
          <p:cNvCxnSpPr>
            <a:stCxn id="6" idx="0"/>
            <a:endCxn id="21" idx="3"/>
          </p:cNvCxnSpPr>
          <p:nvPr/>
        </p:nvCxnSpPr>
        <p:spPr>
          <a:xfrm rot="5400000">
            <a:off x="8202207" y="3317742"/>
            <a:ext cx="1633346" cy="398823"/>
          </a:xfrm>
          <a:prstGeom prst="bentConnector4">
            <a:avLst>
              <a:gd name="adj1" fmla="val 35216"/>
              <a:gd name="adj2" fmla="val 157319"/>
            </a:avLst>
          </a:prstGeom>
          <a:ln w="38100">
            <a:solidFill>
              <a:srgbClr val="5382A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956378" y="3948546"/>
            <a:ext cx="935159" cy="265545"/>
          </a:xfrm>
          <a:prstGeom prst="rect">
            <a:avLst/>
          </a:prstGeom>
          <a:noFill/>
        </p:spPr>
        <p:txBody>
          <a:bodyPr wrap="square" lIns="0" tIns="0" rIns="0" bIns="0" rtlCol="0">
            <a:noAutofit/>
          </a:bodyPr>
          <a:lstStyle/>
          <a:p>
            <a:pPr>
              <a:lnSpc>
                <a:spcPct val="90000"/>
              </a:lnSpc>
            </a:pPr>
            <a:r>
              <a:rPr lang="en-US" smtClean="0"/>
              <a:t>CAN High</a:t>
            </a:r>
          </a:p>
        </p:txBody>
      </p:sp>
      <p:sp>
        <p:nvSpPr>
          <p:cNvPr id="25" name="Rectangle 24"/>
          <p:cNvSpPr/>
          <p:nvPr/>
        </p:nvSpPr>
        <p:spPr>
          <a:xfrm>
            <a:off x="10859039" y="4294967"/>
            <a:ext cx="1026280" cy="346249"/>
          </a:xfrm>
          <a:prstGeom prst="rect">
            <a:avLst/>
          </a:prstGeom>
        </p:spPr>
        <p:txBody>
          <a:bodyPr wrap="none">
            <a:spAutoFit/>
          </a:bodyPr>
          <a:lstStyle/>
          <a:p>
            <a:pPr>
              <a:lnSpc>
                <a:spcPct val="90000"/>
              </a:lnSpc>
            </a:pPr>
            <a:r>
              <a:rPr lang="en-US"/>
              <a:t>CAN Low</a:t>
            </a:r>
          </a:p>
        </p:txBody>
      </p:sp>
      <p:pic>
        <p:nvPicPr>
          <p:cNvPr id="26" name="Picture 25" descr="Screen Shot 2014-09-22 at 12.28.35.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877" y="1755388"/>
            <a:ext cx="1431530" cy="799620"/>
          </a:xfrm>
          <a:prstGeom prst="rect">
            <a:avLst/>
          </a:prstGeom>
        </p:spPr>
      </p:pic>
      <p:sp>
        <p:nvSpPr>
          <p:cNvPr id="27" name="TextBox 26"/>
          <p:cNvSpPr txBox="1"/>
          <p:nvPr/>
        </p:nvSpPr>
        <p:spPr>
          <a:xfrm>
            <a:off x="450261" y="1489364"/>
            <a:ext cx="1928045" cy="230909"/>
          </a:xfrm>
          <a:prstGeom prst="rect">
            <a:avLst/>
          </a:prstGeom>
          <a:noFill/>
        </p:spPr>
        <p:txBody>
          <a:bodyPr wrap="square" lIns="0" tIns="0" rIns="0" bIns="0" rtlCol="0">
            <a:noAutofit/>
          </a:bodyPr>
          <a:lstStyle/>
          <a:p>
            <a:pPr>
              <a:lnSpc>
                <a:spcPct val="90000"/>
              </a:lnSpc>
            </a:pPr>
            <a:r>
              <a:rPr lang="en-US" smtClean="0"/>
              <a:t>OBD2 Service Port</a:t>
            </a:r>
          </a:p>
        </p:txBody>
      </p:sp>
      <p:sp>
        <p:nvSpPr>
          <p:cNvPr id="28" name="Rectangle 27"/>
          <p:cNvSpPr/>
          <p:nvPr/>
        </p:nvSpPr>
        <p:spPr bwMode="gray">
          <a:xfrm>
            <a:off x="3890726" y="2597727"/>
            <a:ext cx="265539" cy="357909"/>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cxnSp>
        <p:nvCxnSpPr>
          <p:cNvPr id="30" name="Straight Connector 29"/>
          <p:cNvCxnSpPr>
            <a:stCxn id="26" idx="3"/>
            <a:endCxn id="28" idx="1"/>
          </p:cNvCxnSpPr>
          <p:nvPr/>
        </p:nvCxnSpPr>
        <p:spPr>
          <a:xfrm>
            <a:off x="2020407" y="2155198"/>
            <a:ext cx="1870319" cy="621484"/>
          </a:xfrm>
          <a:prstGeom prst="line">
            <a:avLst/>
          </a:prstGeom>
          <a:ln w="38100">
            <a:solidFill>
              <a:schemeClr val="accent5"/>
            </a:solidFill>
            <a:prstDash val="dash"/>
            <a:miter lim="800000"/>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817024" y="2124364"/>
            <a:ext cx="692711" cy="288636"/>
          </a:xfrm>
          <a:prstGeom prst="rect">
            <a:avLst/>
          </a:prstGeom>
          <a:noFill/>
        </p:spPr>
        <p:txBody>
          <a:bodyPr wrap="square" lIns="0" tIns="0" rIns="0" bIns="0" rtlCol="0">
            <a:noAutofit/>
          </a:bodyPr>
          <a:lstStyle/>
          <a:p>
            <a:pPr>
              <a:lnSpc>
                <a:spcPct val="90000"/>
              </a:lnSpc>
            </a:pPr>
            <a:r>
              <a:rPr lang="en-US" sz="2400" smtClean="0"/>
              <a:t>Wi-Fi</a:t>
            </a:r>
          </a:p>
        </p:txBody>
      </p:sp>
      <p:pic>
        <p:nvPicPr>
          <p:cNvPr id="33" name="Picture 32" descr="Screen Shot 2014-09-22 at 12.27.53.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05742" y="4814454"/>
            <a:ext cx="1315635" cy="1190336"/>
          </a:xfrm>
          <a:prstGeom prst="rect">
            <a:avLst/>
          </a:prstGeom>
        </p:spPr>
      </p:pic>
      <p:pic>
        <p:nvPicPr>
          <p:cNvPr id="34" name="Picture 33" descr="Screen Shot 2014-09-22 at 12.26.52.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20514" y="3047999"/>
            <a:ext cx="905265" cy="1511299"/>
          </a:xfrm>
          <a:prstGeom prst="rect">
            <a:avLst/>
          </a:prstGeom>
        </p:spPr>
      </p:pic>
      <p:pic>
        <p:nvPicPr>
          <p:cNvPr id="35" name="Picture 34" descr="Screen Shot 2014-09-22 at 12.25.44.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089984" y="4978746"/>
            <a:ext cx="1104767" cy="1389726"/>
          </a:xfrm>
          <a:prstGeom prst="rect">
            <a:avLst/>
          </a:prstGeom>
        </p:spPr>
      </p:pic>
      <p:cxnSp>
        <p:nvCxnSpPr>
          <p:cNvPr id="37" name="Elbow Connector 36"/>
          <p:cNvCxnSpPr>
            <a:endCxn id="35" idx="1"/>
          </p:cNvCxnSpPr>
          <p:nvPr/>
        </p:nvCxnSpPr>
        <p:spPr>
          <a:xfrm rot="16200000" flipH="1">
            <a:off x="6146023" y="4729647"/>
            <a:ext cx="1020791" cy="867131"/>
          </a:xfrm>
          <a:prstGeom prst="bentConnector2">
            <a:avLst/>
          </a:prstGeom>
          <a:ln w="38100">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5" idx="1"/>
            <a:endCxn id="34" idx="3"/>
          </p:cNvCxnSpPr>
          <p:nvPr/>
        </p:nvCxnSpPr>
        <p:spPr>
          <a:xfrm rot="10800000" flipV="1">
            <a:off x="2925780" y="3539399"/>
            <a:ext cx="1206265" cy="264249"/>
          </a:xfrm>
          <a:prstGeom prst="bentConnector3">
            <a:avLst/>
          </a:prstGeom>
          <a:ln w="38100">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73353" y="3486727"/>
            <a:ext cx="1570144" cy="565727"/>
          </a:xfrm>
          <a:prstGeom prst="rect">
            <a:avLst/>
          </a:prstGeom>
          <a:noFill/>
        </p:spPr>
        <p:txBody>
          <a:bodyPr wrap="square" lIns="0" tIns="0" rIns="0" bIns="0" rtlCol="0">
            <a:noAutofit/>
          </a:bodyPr>
          <a:lstStyle/>
          <a:p>
            <a:pPr>
              <a:lnSpc>
                <a:spcPct val="90000"/>
              </a:lnSpc>
            </a:pPr>
            <a:r>
              <a:rPr lang="en-US" smtClean="0"/>
              <a:t>Accelerometer/Gyro/Compass</a:t>
            </a:r>
          </a:p>
        </p:txBody>
      </p:sp>
      <p:sp>
        <p:nvSpPr>
          <p:cNvPr id="42" name="TextBox 41"/>
          <p:cNvSpPr txBox="1"/>
          <p:nvPr/>
        </p:nvSpPr>
        <p:spPr>
          <a:xfrm>
            <a:off x="2978657" y="3371274"/>
            <a:ext cx="507988" cy="381000"/>
          </a:xfrm>
          <a:prstGeom prst="rect">
            <a:avLst/>
          </a:prstGeom>
          <a:noFill/>
        </p:spPr>
        <p:txBody>
          <a:bodyPr wrap="square" lIns="0" tIns="0" rIns="0" bIns="0" rtlCol="0">
            <a:noAutofit/>
          </a:bodyPr>
          <a:lstStyle/>
          <a:p>
            <a:pPr>
              <a:lnSpc>
                <a:spcPct val="90000"/>
              </a:lnSpc>
            </a:pPr>
            <a:r>
              <a:rPr lang="en-US" sz="2400" smtClean="0"/>
              <a:t>I2C</a:t>
            </a:r>
          </a:p>
        </p:txBody>
      </p:sp>
      <p:sp>
        <p:nvSpPr>
          <p:cNvPr id="43" name="Rectangle 42"/>
          <p:cNvSpPr/>
          <p:nvPr/>
        </p:nvSpPr>
        <p:spPr>
          <a:xfrm>
            <a:off x="8503582" y="2759425"/>
            <a:ext cx="690964" cy="461665"/>
          </a:xfrm>
          <a:prstGeom prst="rect">
            <a:avLst/>
          </a:prstGeom>
        </p:spPr>
        <p:txBody>
          <a:bodyPr wrap="none">
            <a:spAutoFit/>
          </a:bodyPr>
          <a:lstStyle/>
          <a:p>
            <a:r>
              <a:rPr lang="en-US" sz="2400"/>
              <a:t>USB</a:t>
            </a:r>
          </a:p>
        </p:txBody>
      </p:sp>
      <p:sp>
        <p:nvSpPr>
          <p:cNvPr id="44" name="Rectangle 43"/>
          <p:cNvSpPr/>
          <p:nvPr/>
        </p:nvSpPr>
        <p:spPr>
          <a:xfrm>
            <a:off x="6286907" y="4652878"/>
            <a:ext cx="877313" cy="461665"/>
          </a:xfrm>
          <a:prstGeom prst="rect">
            <a:avLst/>
          </a:prstGeom>
        </p:spPr>
        <p:txBody>
          <a:bodyPr wrap="none">
            <a:spAutoFit/>
          </a:bodyPr>
          <a:lstStyle/>
          <a:p>
            <a:r>
              <a:rPr lang="en-US" sz="2400">
                <a:solidFill>
                  <a:srgbClr val="5F5F5F"/>
                </a:solidFill>
              </a:rPr>
              <a:t>UART</a:t>
            </a:r>
            <a:endParaRPr lang="en-US"/>
          </a:p>
        </p:txBody>
      </p:sp>
      <p:sp>
        <p:nvSpPr>
          <p:cNvPr id="47" name="TextBox 46"/>
          <p:cNvSpPr txBox="1"/>
          <p:nvPr/>
        </p:nvSpPr>
        <p:spPr>
          <a:xfrm>
            <a:off x="6473366" y="5277427"/>
            <a:ext cx="634984" cy="334819"/>
          </a:xfrm>
          <a:prstGeom prst="rect">
            <a:avLst/>
          </a:prstGeom>
          <a:noFill/>
        </p:spPr>
        <p:txBody>
          <a:bodyPr wrap="square" lIns="0" tIns="0" rIns="0" bIns="0" rtlCol="0">
            <a:noAutofit/>
          </a:bodyPr>
          <a:lstStyle/>
          <a:p>
            <a:pPr>
              <a:lnSpc>
                <a:spcPct val="90000"/>
              </a:lnSpc>
            </a:pPr>
            <a:r>
              <a:rPr lang="en-US" smtClean="0"/>
              <a:t>Serial</a:t>
            </a:r>
          </a:p>
        </p:txBody>
      </p:sp>
      <p:sp>
        <p:nvSpPr>
          <p:cNvPr id="48" name="Rectangle 47"/>
          <p:cNvSpPr/>
          <p:nvPr/>
        </p:nvSpPr>
        <p:spPr>
          <a:xfrm>
            <a:off x="6454928" y="5971371"/>
            <a:ext cx="679242" cy="461665"/>
          </a:xfrm>
          <a:prstGeom prst="rect">
            <a:avLst/>
          </a:prstGeom>
        </p:spPr>
        <p:txBody>
          <a:bodyPr wrap="none">
            <a:spAutoFit/>
          </a:bodyPr>
          <a:lstStyle/>
          <a:p>
            <a:r>
              <a:rPr lang="en-US" sz="2400">
                <a:solidFill>
                  <a:srgbClr val="5F5F5F"/>
                </a:solidFill>
              </a:rPr>
              <a:t>GPS</a:t>
            </a:r>
            <a:endParaRPr lang="en-US"/>
          </a:p>
        </p:txBody>
      </p:sp>
      <p:sp>
        <p:nvSpPr>
          <p:cNvPr id="49" name="Rectangle 48"/>
          <p:cNvSpPr/>
          <p:nvPr/>
        </p:nvSpPr>
        <p:spPr>
          <a:xfrm>
            <a:off x="2560389" y="5934425"/>
            <a:ext cx="2627793" cy="461665"/>
          </a:xfrm>
          <a:prstGeom prst="rect">
            <a:avLst/>
          </a:prstGeom>
        </p:spPr>
        <p:txBody>
          <a:bodyPr wrap="none">
            <a:spAutoFit/>
          </a:bodyPr>
          <a:lstStyle/>
          <a:p>
            <a:r>
              <a:rPr lang="en-US" sz="2400">
                <a:solidFill>
                  <a:srgbClr val="5F5F5F"/>
                </a:solidFill>
              </a:rPr>
              <a:t>Heart Rate Monitor</a:t>
            </a:r>
            <a:endParaRPr lang="en-US"/>
          </a:p>
        </p:txBody>
      </p:sp>
      <p:cxnSp>
        <p:nvCxnSpPr>
          <p:cNvPr id="51" name="Elbow Connector 50"/>
          <p:cNvCxnSpPr>
            <a:endCxn id="33" idx="3"/>
          </p:cNvCxnSpPr>
          <p:nvPr/>
        </p:nvCxnSpPr>
        <p:spPr>
          <a:xfrm rot="5400000">
            <a:off x="4401090" y="4673106"/>
            <a:ext cx="756804" cy="716229"/>
          </a:xfrm>
          <a:prstGeom prst="bentConnector2">
            <a:avLst/>
          </a:prstGeom>
          <a:ln w="38100">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4435842" y="4560515"/>
            <a:ext cx="690964" cy="461665"/>
          </a:xfrm>
          <a:prstGeom prst="rect">
            <a:avLst/>
          </a:prstGeom>
        </p:spPr>
        <p:txBody>
          <a:bodyPr wrap="none">
            <a:spAutoFit/>
          </a:bodyPr>
          <a:lstStyle/>
          <a:p>
            <a:r>
              <a:rPr lang="en-US" sz="2400">
                <a:solidFill>
                  <a:srgbClr val="5F5F5F"/>
                </a:solidFill>
              </a:rPr>
              <a:t>USB</a:t>
            </a:r>
            <a:endParaRPr lang="en-US"/>
          </a:p>
        </p:txBody>
      </p:sp>
      <p:pic>
        <p:nvPicPr>
          <p:cNvPr id="53" name="Picture 52" descr="Screen Shot 2014-09-22 at 12.49.32.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88731" y="4645090"/>
            <a:ext cx="1142871" cy="1163427"/>
          </a:xfrm>
          <a:prstGeom prst="rect">
            <a:avLst/>
          </a:prstGeom>
        </p:spPr>
      </p:pic>
      <p:sp>
        <p:nvSpPr>
          <p:cNvPr id="54" name="TextBox 53"/>
          <p:cNvSpPr txBox="1"/>
          <p:nvPr/>
        </p:nvSpPr>
        <p:spPr>
          <a:xfrm>
            <a:off x="288629" y="5818908"/>
            <a:ext cx="1928046" cy="334818"/>
          </a:xfrm>
          <a:prstGeom prst="rect">
            <a:avLst/>
          </a:prstGeom>
          <a:noFill/>
        </p:spPr>
        <p:txBody>
          <a:bodyPr wrap="square" lIns="0" tIns="0" rIns="0" bIns="0" rtlCol="0">
            <a:noAutofit/>
          </a:bodyPr>
          <a:lstStyle/>
          <a:p>
            <a:pPr>
              <a:lnSpc>
                <a:spcPct val="90000"/>
              </a:lnSpc>
            </a:pPr>
            <a:r>
              <a:rPr lang="en-US" sz="2400"/>
              <a:t>Video Camera</a:t>
            </a:r>
            <a:endParaRPr lang="en-US" sz="2400" smtClean="0"/>
          </a:p>
        </p:txBody>
      </p:sp>
      <p:sp>
        <p:nvSpPr>
          <p:cNvPr id="55" name="TextBox 54"/>
          <p:cNvSpPr txBox="1"/>
          <p:nvPr/>
        </p:nvSpPr>
        <p:spPr>
          <a:xfrm>
            <a:off x="4733525" y="3255819"/>
            <a:ext cx="2228220" cy="635000"/>
          </a:xfrm>
          <a:prstGeom prst="rect">
            <a:avLst/>
          </a:prstGeom>
          <a:noFill/>
        </p:spPr>
        <p:txBody>
          <a:bodyPr wrap="square" lIns="0" tIns="0" rIns="0" bIns="0" rtlCol="0">
            <a:noAutofit/>
          </a:bodyPr>
          <a:lstStyle/>
          <a:p>
            <a:pPr algn="ctr">
              <a:lnSpc>
                <a:spcPct val="90000"/>
              </a:lnSpc>
            </a:pPr>
            <a:r>
              <a:rPr lang="en-US" smtClean="0">
                <a:solidFill>
                  <a:srgbClr val="FFA518"/>
                </a:solidFill>
              </a:rPr>
              <a:t>Raspberry Pi Model B+</a:t>
            </a:r>
          </a:p>
          <a:p>
            <a:pPr algn="ctr">
              <a:lnSpc>
                <a:spcPct val="90000"/>
              </a:lnSpc>
            </a:pPr>
            <a:r>
              <a:rPr lang="en-US">
                <a:solidFill>
                  <a:srgbClr val="FFA518"/>
                </a:solidFill>
              </a:rPr>
              <a:t>7” Touch secreen</a:t>
            </a:r>
            <a:endParaRPr lang="en-US" smtClean="0">
              <a:solidFill>
                <a:srgbClr val="FFA518"/>
              </a:solidFill>
            </a:endParaRPr>
          </a:p>
        </p:txBody>
      </p:sp>
      <p:pic>
        <p:nvPicPr>
          <p:cNvPr id="7" name="Picture 6" descr="antenna.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3503849">
            <a:off x="10881106" y="5295900"/>
            <a:ext cx="853693" cy="685800"/>
          </a:xfrm>
          <a:prstGeom prst="rect">
            <a:avLst/>
          </a:prstGeom>
        </p:spPr>
      </p:pic>
      <p:pic>
        <p:nvPicPr>
          <p:cNvPr id="14" name="Picture 13" descr="antenna.jp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9296400" y="5653848"/>
            <a:ext cx="1866900" cy="619952"/>
          </a:xfrm>
          <a:prstGeom prst="rect">
            <a:avLst/>
          </a:prstGeom>
        </p:spPr>
      </p:pic>
      <p:cxnSp>
        <p:nvCxnSpPr>
          <p:cNvPr id="19" name="Elbow Connector 18"/>
          <p:cNvCxnSpPr>
            <a:stCxn id="5" idx="3"/>
            <a:endCxn id="14" idx="1"/>
          </p:cNvCxnSpPr>
          <p:nvPr/>
        </p:nvCxnSpPr>
        <p:spPr>
          <a:xfrm>
            <a:off x="7515913" y="3539400"/>
            <a:ext cx="1780487" cy="2424424"/>
          </a:xfrm>
          <a:prstGeom prst="bentConnector3">
            <a:avLst/>
          </a:prstGeom>
          <a:ln w="3810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536919" y="3066534"/>
            <a:ext cx="690964" cy="461665"/>
          </a:xfrm>
          <a:prstGeom prst="rect">
            <a:avLst/>
          </a:prstGeom>
        </p:spPr>
        <p:txBody>
          <a:bodyPr wrap="none">
            <a:spAutoFit/>
          </a:bodyPr>
          <a:lstStyle/>
          <a:p>
            <a:r>
              <a:rPr lang="en-US" sz="2400">
                <a:solidFill>
                  <a:srgbClr val="5F5F5F"/>
                </a:solidFill>
              </a:rPr>
              <a:t>USB</a:t>
            </a:r>
            <a:endParaRPr lang="en-US"/>
          </a:p>
        </p:txBody>
      </p:sp>
      <p:sp>
        <p:nvSpPr>
          <p:cNvPr id="32" name="Rectangle 31"/>
          <p:cNvSpPr/>
          <p:nvPr/>
        </p:nvSpPr>
        <p:spPr>
          <a:xfrm>
            <a:off x="9524530" y="5174734"/>
            <a:ext cx="1600670" cy="461665"/>
          </a:xfrm>
          <a:prstGeom prst="rect">
            <a:avLst/>
          </a:prstGeom>
        </p:spPr>
        <p:txBody>
          <a:bodyPr wrap="square">
            <a:spAutoFit/>
          </a:bodyPr>
          <a:lstStyle/>
          <a:p>
            <a:r>
              <a:rPr lang="en-US" sz="2400">
                <a:solidFill>
                  <a:srgbClr val="5F5F5F"/>
                </a:solidFill>
              </a:rPr>
              <a:t>SDR/TPMS</a:t>
            </a:r>
            <a:endParaRPr lang="en-US"/>
          </a:p>
        </p:txBody>
      </p:sp>
      <p:sp>
        <p:nvSpPr>
          <p:cNvPr id="36" name="Rectangle 35"/>
          <p:cNvSpPr/>
          <p:nvPr/>
        </p:nvSpPr>
        <p:spPr>
          <a:xfrm>
            <a:off x="9372130" y="3409434"/>
            <a:ext cx="1410169" cy="461665"/>
          </a:xfrm>
          <a:prstGeom prst="rect">
            <a:avLst/>
          </a:prstGeom>
        </p:spPr>
        <p:txBody>
          <a:bodyPr wrap="square">
            <a:spAutoFit/>
          </a:bodyPr>
          <a:lstStyle/>
          <a:p>
            <a:r>
              <a:rPr lang="en-US" sz="2400">
                <a:solidFill>
                  <a:srgbClr val="5F5F5F"/>
                </a:solidFill>
              </a:rPr>
              <a:t>CAN Bus</a:t>
            </a:r>
            <a:endParaRPr lang="en-US"/>
          </a:p>
        </p:txBody>
      </p:sp>
      <p:sp>
        <p:nvSpPr>
          <p:cNvPr id="38" name="Rectangle 37"/>
          <p:cNvSpPr/>
          <p:nvPr/>
        </p:nvSpPr>
        <p:spPr bwMode="gray">
          <a:xfrm>
            <a:off x="8737600" y="3708400"/>
            <a:ext cx="558800" cy="469900"/>
          </a:xfrm>
          <a:prstGeom prst="rect">
            <a:avLst/>
          </a:prstGeom>
          <a:solidFill>
            <a:srgbClr val="FFFF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56" name="Rectangle 55"/>
          <p:cNvSpPr/>
          <p:nvPr/>
        </p:nvSpPr>
        <p:spPr bwMode="gray">
          <a:xfrm>
            <a:off x="8737600" y="4546600"/>
            <a:ext cx="558800" cy="469900"/>
          </a:xfrm>
          <a:prstGeom prst="rect">
            <a:avLst/>
          </a:prstGeom>
          <a:solidFill>
            <a:srgbClr val="FFFFF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Tree>
    <p:extLst>
      <p:ext uri="{BB962C8B-B14F-4D97-AF65-F5344CB8AC3E}">
        <p14:creationId xmlns:p14="http://schemas.microsoft.com/office/powerpoint/2010/main" val="245661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Data</a:t>
            </a: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6421" y="850187"/>
            <a:ext cx="2571750" cy="2571750"/>
          </a:xfrm>
          <a:prstGeom prst="rect">
            <a:avLst/>
          </a:prstGeom>
        </p:spPr>
      </p:pic>
    </p:spTree>
    <p:extLst>
      <p:ext uri="{BB962C8B-B14F-4D97-AF65-F5344CB8AC3E}">
        <p14:creationId xmlns:p14="http://schemas.microsoft.com/office/powerpoint/2010/main" val="299901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Tracking Position With GPS</a:t>
            </a:r>
          </a:p>
        </p:txBody>
      </p:sp>
      <p:sp>
        <p:nvSpPr>
          <p:cNvPr id="3" name="Content Placeholder 2"/>
          <p:cNvSpPr>
            <a:spLocks noGrp="1"/>
          </p:cNvSpPr>
          <p:nvPr>
            <p:ph idx="1"/>
          </p:nvPr>
        </p:nvSpPr>
        <p:spPr/>
        <p:txBody>
          <a:bodyPr/>
          <a:lstStyle/>
          <a:p>
            <a:r>
              <a:rPr lang="en-US"/>
              <a:t>AdaFruit Ultimate GPS breakout</a:t>
            </a:r>
          </a:p>
          <a:p>
            <a:pPr lvl="1"/>
            <a:r>
              <a:rPr lang="en-US"/>
              <a:t>10Hz read rate</a:t>
            </a:r>
          </a:p>
          <a:p>
            <a:pPr lvl="1"/>
            <a:r>
              <a:rPr lang="en-US"/>
              <a:t>Serial interface</a:t>
            </a:r>
          </a:p>
          <a:p>
            <a:r>
              <a:rPr lang="en-US"/>
              <a:t>Very simple configuration</a:t>
            </a:r>
          </a:p>
          <a:p>
            <a:pPr lvl="1"/>
            <a:r>
              <a:rPr lang="en-US"/>
              <a:t>Disable /dev/ttyAMA0 on Pi as console</a:t>
            </a:r>
          </a:p>
          <a:p>
            <a:pPr lvl="1"/>
            <a:r>
              <a:rPr lang="en-US"/>
              <a:t>9600 8N1</a:t>
            </a:r>
          </a:p>
          <a:p>
            <a:pPr lvl="1"/>
            <a:r>
              <a:rPr lang="en-US"/>
              <a:t>Read data using librxtx-java</a:t>
            </a:r>
          </a:p>
          <a:p>
            <a:pPr lvl="1"/>
            <a:r>
              <a:rPr lang="en-US"/>
              <a:t>Comma separated values $GPGGA and $GPVTG</a:t>
            </a:r>
          </a:p>
          <a:p>
            <a:pPr lvl="1"/>
            <a:r>
              <a:rPr lang="en-US"/>
              <a:t>Need to handle frequent data corruption</a:t>
            </a:r>
          </a:p>
          <a:p>
            <a:pPr lvl="1"/>
            <a:endParaRPr lang="en-US"/>
          </a:p>
          <a:p>
            <a:pPr lvl="1"/>
            <a:endParaRPr lang="en-US"/>
          </a:p>
        </p:txBody>
      </p:sp>
      <p:pic>
        <p:nvPicPr>
          <p:cNvPr id="4" name="Picture 3" descr="Screen Shot 2014-09-22 at 12.25.44.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07584" y="1956145"/>
            <a:ext cx="2752516" cy="3462489"/>
          </a:xfrm>
          <a:prstGeom prst="rect">
            <a:avLst/>
          </a:prstGeom>
        </p:spPr>
      </p:pic>
    </p:spTree>
    <p:extLst>
      <p:ext uri="{BB962C8B-B14F-4D97-AF65-F5344CB8AC3E}">
        <p14:creationId xmlns:p14="http://schemas.microsoft.com/office/powerpoint/2010/main" val="223156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Heart Rate Monitoring of the Driver</a:t>
            </a:r>
          </a:p>
        </p:txBody>
      </p:sp>
      <p:sp>
        <p:nvSpPr>
          <p:cNvPr id="3" name="Content Placeholder 2"/>
          <p:cNvSpPr>
            <a:spLocks noGrp="1"/>
          </p:cNvSpPr>
          <p:nvPr>
            <p:ph idx="1"/>
          </p:nvPr>
        </p:nvSpPr>
        <p:spPr/>
        <p:txBody>
          <a:bodyPr/>
          <a:lstStyle/>
          <a:p>
            <a:r>
              <a:rPr lang="en-US"/>
              <a:t>Sparkfun board</a:t>
            </a:r>
          </a:p>
          <a:p>
            <a:pPr lvl="1"/>
            <a:r>
              <a:rPr lang="en-US"/>
              <a:t>USB interface, serial connection</a:t>
            </a:r>
          </a:p>
          <a:p>
            <a:r>
              <a:rPr lang="en-US"/>
              <a:t>Similar to GPS</a:t>
            </a:r>
          </a:p>
          <a:p>
            <a:pPr lvl="1"/>
            <a:r>
              <a:rPr lang="en-US"/>
              <a:t>Use librxtx-java</a:t>
            </a:r>
          </a:p>
          <a:p>
            <a:pPr lvl="1"/>
            <a:r>
              <a:rPr lang="en-US"/>
              <a:t>9600, 8N1</a:t>
            </a:r>
          </a:p>
          <a:p>
            <a:r>
              <a:rPr lang="en-US"/>
              <a:t>More complicated coding</a:t>
            </a:r>
          </a:p>
          <a:p>
            <a:pPr lvl="1"/>
            <a:r>
              <a:rPr lang="en-US"/>
              <a:t>Actually need to send a read request!</a:t>
            </a:r>
          </a:p>
          <a:p>
            <a:r>
              <a:rPr lang="en-US"/>
              <a:t>Some issues with wireless connection</a:t>
            </a:r>
          </a:p>
          <a:p>
            <a:pPr lvl="1"/>
            <a:r>
              <a:rPr lang="en-US"/>
              <a:t>80cm max, doesn’t work well through a Rapsberry Pi</a:t>
            </a:r>
          </a:p>
          <a:p>
            <a:pPr marL="274320" lvl="1" indent="0">
              <a:buNone/>
            </a:pPr>
            <a:endParaRPr lang="en-US"/>
          </a:p>
        </p:txBody>
      </p:sp>
      <p:pic>
        <p:nvPicPr>
          <p:cNvPr id="6" name="Picture 5" descr="hrmi.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47610" y="1854200"/>
            <a:ext cx="4519609" cy="3187700"/>
          </a:xfrm>
          <a:prstGeom prst="rect">
            <a:avLst/>
          </a:prstGeom>
        </p:spPr>
      </p:pic>
    </p:spTree>
    <p:extLst>
      <p:ext uri="{BB962C8B-B14F-4D97-AF65-F5344CB8AC3E}">
        <p14:creationId xmlns:p14="http://schemas.microsoft.com/office/powerpoint/2010/main" val="2456358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In-car Video</a:t>
            </a:r>
          </a:p>
        </p:txBody>
      </p:sp>
      <p:sp>
        <p:nvSpPr>
          <p:cNvPr id="3" name="Content Placeholder 2"/>
          <p:cNvSpPr>
            <a:spLocks noGrp="1"/>
          </p:cNvSpPr>
          <p:nvPr>
            <p:ph idx="1"/>
          </p:nvPr>
        </p:nvSpPr>
        <p:spPr/>
        <p:txBody>
          <a:bodyPr/>
          <a:lstStyle/>
          <a:p>
            <a:r>
              <a:rPr lang="en-US"/>
              <a:t>Becoming very common to avoid insurance issues</a:t>
            </a:r>
          </a:p>
          <a:p>
            <a:r>
              <a:rPr lang="en-US"/>
              <a:t>Transcend DrivePro 200</a:t>
            </a:r>
          </a:p>
          <a:p>
            <a:pPr lvl="1"/>
            <a:r>
              <a:rPr lang="en-US"/>
              <a:t>Built-in Wi-Fi</a:t>
            </a:r>
          </a:p>
          <a:p>
            <a:pPr lvl="1"/>
            <a:r>
              <a:rPr lang="en-US"/>
              <a:t>iPhone app</a:t>
            </a:r>
          </a:p>
          <a:p>
            <a:r>
              <a:rPr lang="en-US"/>
              <a:t>How to get video stream?</a:t>
            </a:r>
          </a:p>
          <a:p>
            <a:pPr lvl="1"/>
            <a:r>
              <a:rPr lang="en-US"/>
              <a:t>Approached Transcend tech support</a:t>
            </a:r>
          </a:p>
          <a:p>
            <a:pPr lvl="1"/>
            <a:r>
              <a:rPr lang="en-US"/>
              <a:t>Found VLC code</a:t>
            </a:r>
          </a:p>
          <a:p>
            <a:pPr lvl="1"/>
            <a:r>
              <a:rPr lang="en-US"/>
              <a:t>Wireshark</a:t>
            </a:r>
          </a:p>
          <a:p>
            <a:pPr lvl="1"/>
            <a:r>
              <a:rPr lang="en-US"/>
              <a:t>SYN/ACK, Yuck!</a:t>
            </a:r>
          </a:p>
        </p:txBody>
      </p:sp>
      <p:sp>
        <p:nvSpPr>
          <p:cNvPr id="4" name="Slide Number Placeholder 3"/>
          <p:cNvSpPr>
            <a:spLocks noGrp="1"/>
          </p:cNvSpPr>
          <p:nvPr>
            <p:ph type="sldNum" sz="quarter" idx="12"/>
          </p:nvPr>
        </p:nvSpPr>
        <p:spPr/>
        <p:txBody>
          <a:bodyPr/>
          <a:lstStyle/>
          <a:p>
            <a:fld id="{C51EAA63-D034-42AE-91FA-B13B9518C7BE}" type="slidenum">
              <a:rPr lang="en-US" smtClean="0"/>
              <a:pPr/>
              <a:t>15</a:t>
            </a:fld>
            <a:endParaRPr lang="en-US"/>
          </a:p>
        </p:txBody>
      </p:sp>
      <p:pic>
        <p:nvPicPr>
          <p:cNvPr id="5" name="Picture 4" descr="Screen Shot 2014-09-22 at 12.49.3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407331" y="327090"/>
            <a:ext cx="2251269" cy="2291761"/>
          </a:xfrm>
          <a:prstGeom prst="rect">
            <a:avLst/>
          </a:prstGeom>
        </p:spPr>
      </p:pic>
      <p:sp>
        <p:nvSpPr>
          <p:cNvPr id="6" name="TextBox 5"/>
          <p:cNvSpPr txBox="1"/>
          <p:nvPr/>
        </p:nvSpPr>
        <p:spPr>
          <a:xfrm>
            <a:off x="6718300" y="3606800"/>
            <a:ext cx="4889500" cy="2400300"/>
          </a:xfrm>
          <a:prstGeom prst="rect">
            <a:avLst/>
          </a:prstGeom>
          <a:noFill/>
        </p:spPr>
        <p:txBody>
          <a:bodyPr wrap="square" lIns="0" tIns="0" rIns="0" bIns="0" rtlCol="0">
            <a:noAutofit/>
          </a:bodyPr>
          <a:lstStyle/>
          <a:p>
            <a:pPr>
              <a:lnSpc>
                <a:spcPct val="90000"/>
              </a:lnSpc>
            </a:pPr>
            <a:endParaRPr lang="en-US" smtClean="0"/>
          </a:p>
        </p:txBody>
      </p:sp>
      <p:graphicFrame>
        <p:nvGraphicFramePr>
          <p:cNvPr id="7" name="Table 6"/>
          <p:cNvGraphicFramePr>
            <a:graphicFrameLocks noGrp="1"/>
          </p:cNvGraphicFramePr>
          <p:nvPr>
            <p:extLst>
              <p:ext uri="{D42A27DB-BD31-4B8C-83A1-F6EECF244321}">
                <p14:modId xmlns:p14="http://schemas.microsoft.com/office/powerpoint/2010/main" val="1114527418"/>
              </p:ext>
            </p:extLst>
          </p:nvPr>
        </p:nvGraphicFramePr>
        <p:xfrm>
          <a:off x="6501871" y="3641372"/>
          <a:ext cx="5093230" cy="2226030"/>
        </p:xfrm>
        <a:graphic>
          <a:graphicData uri="http://schemas.openxmlformats.org/drawingml/2006/table">
            <a:tbl>
              <a:tblPr firstRow="1" bandRow="1">
                <a:tableStyleId>{C083E6E3-FA7D-4D7B-A595-EF9225AFEA82}</a:tableStyleId>
              </a:tblPr>
              <a:tblGrid>
                <a:gridCol w="2546615"/>
                <a:gridCol w="2546615"/>
              </a:tblGrid>
              <a:tr h="371005">
                <a:tc>
                  <a:txBody>
                    <a:bodyPr/>
                    <a:lstStyle/>
                    <a:p>
                      <a:r>
                        <a:rPr lang="en-US"/>
                        <a:t>Camera</a:t>
                      </a:r>
                    </a:p>
                  </a:txBody>
                  <a:tcPr/>
                </a:tc>
                <a:tc>
                  <a:txBody>
                    <a:bodyPr/>
                    <a:lstStyle/>
                    <a:p>
                      <a:r>
                        <a:rPr lang="en-US"/>
                        <a:t>Application</a:t>
                      </a:r>
                    </a:p>
                  </a:txBody>
                  <a:tcPr/>
                </a:tc>
              </a:tr>
              <a:tr h="371005">
                <a:tc>
                  <a:txBody>
                    <a:bodyPr/>
                    <a:lstStyle/>
                    <a:p>
                      <a:r>
                        <a:rPr lang="en-US"/>
                        <a:t>192.168.0.1</a:t>
                      </a:r>
                    </a:p>
                  </a:txBody>
                  <a:tcPr/>
                </a:tc>
                <a:tc>
                  <a:txBody>
                    <a:bodyPr/>
                    <a:lstStyle/>
                    <a:p>
                      <a:r>
                        <a:rPr lang="en-US"/>
                        <a:t>192.168.0.2</a:t>
                      </a:r>
                    </a:p>
                  </a:txBody>
                  <a:tcPr/>
                </a:tc>
              </a:tr>
              <a:tr h="371005">
                <a:tc>
                  <a:txBody>
                    <a:bodyPr/>
                    <a:lstStyle/>
                    <a:p>
                      <a:r>
                        <a:rPr lang="en-US"/>
                        <a:t>Port 9000</a:t>
                      </a:r>
                    </a:p>
                  </a:txBody>
                  <a:tcPr/>
                </a:tc>
                <a:tc>
                  <a:txBody>
                    <a:bodyPr/>
                    <a:lstStyle/>
                    <a:p>
                      <a:r>
                        <a:rPr lang="en-US"/>
                        <a:t>Port</a:t>
                      </a:r>
                      <a:r>
                        <a:rPr lang="en-US" baseline="0"/>
                        <a:t> 43229</a:t>
                      </a:r>
                      <a:endParaRPr lang="en-US"/>
                    </a:p>
                  </a:txBody>
                  <a:tcPr/>
                </a:tc>
              </a:tr>
              <a:tr h="371005">
                <a:tc>
                  <a:txBody>
                    <a:bodyPr/>
                    <a:lstStyle/>
                    <a:p>
                      <a:r>
                        <a:rPr lang="en-US"/>
                        <a:t>Port</a:t>
                      </a:r>
                      <a:r>
                        <a:rPr lang="en-US" baseline="0"/>
                        <a:t> 9001</a:t>
                      </a:r>
                      <a:endParaRPr lang="en-US"/>
                    </a:p>
                  </a:txBody>
                  <a:tcPr/>
                </a:tc>
                <a:tc>
                  <a:txBody>
                    <a:bodyPr/>
                    <a:lstStyle/>
                    <a:p>
                      <a:r>
                        <a:rPr lang="en-US"/>
                        <a:t>Port 42719</a:t>
                      </a:r>
                    </a:p>
                  </a:txBody>
                  <a:tcPr/>
                </a:tc>
              </a:tr>
              <a:tr h="371005">
                <a:tc>
                  <a:txBody>
                    <a:bodyPr/>
                    <a:lstStyle/>
                    <a:p>
                      <a:r>
                        <a:rPr lang="en-US"/>
                        <a:t>Port 9002</a:t>
                      </a:r>
                    </a:p>
                  </a:txBody>
                  <a:tcPr/>
                </a:tc>
                <a:tc>
                  <a:txBody>
                    <a:bodyPr/>
                    <a:lstStyle/>
                    <a:p>
                      <a:r>
                        <a:rPr lang="en-US"/>
                        <a:t>Port 58105</a:t>
                      </a:r>
                    </a:p>
                  </a:txBody>
                  <a:tcPr/>
                </a:tc>
              </a:tr>
              <a:tr h="371005">
                <a:tc>
                  <a:txBody>
                    <a:bodyPr/>
                    <a:lstStyle/>
                    <a:p>
                      <a:r>
                        <a:rPr lang="en-US"/>
                        <a:t>Port 8554 (RTSP)</a:t>
                      </a:r>
                    </a:p>
                  </a:txBody>
                  <a:tcPr/>
                </a:tc>
                <a:tc>
                  <a:txBody>
                    <a:bodyPr/>
                    <a:lstStyle/>
                    <a:p>
                      <a:r>
                        <a:rPr lang="en-US"/>
                        <a:t>Port 60583</a:t>
                      </a:r>
                    </a:p>
                  </a:txBody>
                  <a:tcPr/>
                </a:tc>
              </a:tr>
            </a:tbl>
          </a:graphicData>
        </a:graphic>
      </p:graphicFrame>
    </p:spTree>
    <p:extLst>
      <p:ext uri="{BB962C8B-B14F-4D97-AF65-F5344CB8AC3E}">
        <p14:creationId xmlns:p14="http://schemas.microsoft.com/office/powerpoint/2010/main" val="377232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Simplest Solution Is Often The Best</a:t>
            </a:r>
          </a:p>
        </p:txBody>
      </p:sp>
      <p:sp>
        <p:nvSpPr>
          <p:cNvPr id="4" name="Slide Number Placeholder 3"/>
          <p:cNvSpPr>
            <a:spLocks noGrp="1"/>
          </p:cNvSpPr>
          <p:nvPr>
            <p:ph type="sldNum" sz="quarter" idx="12"/>
          </p:nvPr>
        </p:nvSpPr>
        <p:spPr/>
        <p:txBody>
          <a:bodyPr/>
          <a:lstStyle/>
          <a:p>
            <a:fld id="{C51EAA63-D034-42AE-91FA-B13B9518C7BE}" type="slidenum">
              <a:rPr lang="en-US" smtClean="0"/>
              <a:pPr/>
              <a:t>16</a:t>
            </a:fld>
            <a:endParaRPr lang="en-US"/>
          </a:p>
        </p:txBody>
      </p:sp>
      <p:pic>
        <p:nvPicPr>
          <p:cNvPr id="5" name="Picture 4" descr="Screen Shot 2014-09-24 at 14.48.40.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3900" y="1295400"/>
            <a:ext cx="5016500" cy="4927600"/>
          </a:xfrm>
          <a:prstGeom prst="rect">
            <a:avLst/>
          </a:prstGeom>
        </p:spPr>
      </p:pic>
      <p:pic>
        <p:nvPicPr>
          <p:cNvPr id="6" name="Picture 5"/>
          <p:cNvPicPr>
            <a:picLocks noChangeAspect="1"/>
          </p:cNvPicPr>
          <p:nvPr/>
        </p:nvPicPr>
        <p:blipFill>
          <a:blip r:embed="rId3"/>
          <a:stretch>
            <a:fillRect/>
          </a:stretch>
        </p:blipFill>
        <p:spPr>
          <a:xfrm>
            <a:off x="6604000" y="1689100"/>
            <a:ext cx="4318000" cy="3302000"/>
          </a:xfrm>
          <a:prstGeom prst="rect">
            <a:avLst/>
          </a:prstGeom>
        </p:spPr>
      </p:pic>
      <p:sp>
        <p:nvSpPr>
          <p:cNvPr id="7" name="TextBox 6"/>
          <p:cNvSpPr txBox="1"/>
          <p:nvPr/>
        </p:nvSpPr>
        <p:spPr>
          <a:xfrm>
            <a:off x="6515100" y="5194300"/>
            <a:ext cx="5016500" cy="381000"/>
          </a:xfrm>
          <a:prstGeom prst="rect">
            <a:avLst/>
          </a:prstGeom>
          <a:noFill/>
        </p:spPr>
        <p:txBody>
          <a:bodyPr wrap="square" lIns="0" tIns="0" rIns="0" bIns="0" rtlCol="0">
            <a:noAutofit/>
          </a:bodyPr>
          <a:lstStyle/>
          <a:p>
            <a:pPr>
              <a:lnSpc>
                <a:spcPct val="90000"/>
              </a:lnSpc>
            </a:pPr>
            <a:r>
              <a:rPr lang="en-US" sz="2400" smtClean="0"/>
              <a:t>Push button using GPIO lines and Pi4J</a:t>
            </a:r>
          </a:p>
        </p:txBody>
      </p:sp>
    </p:spTree>
    <p:extLst>
      <p:ext uri="{BB962C8B-B14F-4D97-AF65-F5344CB8AC3E}">
        <p14:creationId xmlns:p14="http://schemas.microsoft.com/office/powerpoint/2010/main" val="154991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Tyre Pressure Monitoring System (TPMS)</a:t>
            </a:r>
          </a:p>
        </p:txBody>
      </p:sp>
      <p:sp>
        <p:nvSpPr>
          <p:cNvPr id="3" name="Content Placeholder 2"/>
          <p:cNvSpPr>
            <a:spLocks noGrp="1"/>
          </p:cNvSpPr>
          <p:nvPr>
            <p:ph idx="1"/>
          </p:nvPr>
        </p:nvSpPr>
        <p:spPr/>
        <p:txBody>
          <a:bodyPr/>
          <a:lstStyle/>
          <a:p>
            <a:r>
              <a:rPr lang="en-US"/>
              <a:t>All US vehicles must have a TPMS</a:t>
            </a:r>
          </a:p>
          <a:p>
            <a:pPr lvl="1"/>
            <a:r>
              <a:rPr lang="en-US"/>
              <a:t>Post-Firestone issues</a:t>
            </a:r>
          </a:p>
          <a:p>
            <a:pPr lvl="1"/>
            <a:r>
              <a:rPr lang="en-US"/>
              <a:t>TREAD act</a:t>
            </a:r>
          </a:p>
          <a:p>
            <a:r>
              <a:rPr lang="en-US"/>
              <a:t>Not mandatory in EU</a:t>
            </a:r>
          </a:p>
          <a:p>
            <a:pPr lvl="1"/>
            <a:r>
              <a:rPr lang="en-US"/>
              <a:t>My Audi has TPMS based on ABS sensors</a:t>
            </a:r>
          </a:p>
          <a:p>
            <a:pPr lvl="2"/>
            <a:r>
              <a:rPr lang="en-US"/>
              <a:t>Tyre deflates, wheel gets smaller, detect speed differential</a:t>
            </a:r>
          </a:p>
          <a:p>
            <a:r>
              <a:rPr lang="en-US"/>
              <a:t>After market TPMS are cheap</a:t>
            </a:r>
          </a:p>
          <a:p>
            <a:pPr lvl="1"/>
            <a:endParaRPr lang="en-US"/>
          </a:p>
        </p:txBody>
      </p:sp>
      <p:pic>
        <p:nvPicPr>
          <p:cNvPr id="4" name="Picture 3" descr="Screen Shot 2014-08-19 at 10.29.38.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69749" y="1775374"/>
            <a:ext cx="3380913" cy="3277941"/>
          </a:xfrm>
          <a:prstGeom prst="rect">
            <a:avLst/>
          </a:prstGeom>
        </p:spPr>
      </p:pic>
      <p:sp>
        <p:nvSpPr>
          <p:cNvPr id="5" name="Rectangle 4"/>
          <p:cNvSpPr/>
          <p:nvPr/>
        </p:nvSpPr>
        <p:spPr bwMode="gray">
          <a:xfrm>
            <a:off x="7953255" y="1726058"/>
            <a:ext cx="863143" cy="641107"/>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Tree>
    <p:extLst>
      <p:ext uri="{BB962C8B-B14F-4D97-AF65-F5344CB8AC3E}">
        <p14:creationId xmlns:p14="http://schemas.microsoft.com/office/powerpoint/2010/main" val="262969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TPMS Decoding</a:t>
            </a:r>
          </a:p>
        </p:txBody>
      </p:sp>
      <p:sp>
        <p:nvSpPr>
          <p:cNvPr id="3" name="Content Placeholder 2"/>
          <p:cNvSpPr>
            <a:spLocks noGrp="1"/>
          </p:cNvSpPr>
          <p:nvPr>
            <p:ph idx="1"/>
          </p:nvPr>
        </p:nvSpPr>
        <p:spPr/>
        <p:txBody>
          <a:bodyPr/>
          <a:lstStyle/>
          <a:p>
            <a:r>
              <a:rPr lang="en-US"/>
              <a:t>Bought some sensors on eBay</a:t>
            </a:r>
          </a:p>
          <a:p>
            <a:pPr lvl="1"/>
            <a:r>
              <a:rPr lang="en-US"/>
              <a:t>Documentation states they use 433MHz</a:t>
            </a:r>
          </a:p>
          <a:p>
            <a:pPr lvl="1"/>
            <a:r>
              <a:rPr lang="en-US"/>
              <a:t>Dismantle them to find they use an SP37 chip from Infineon</a:t>
            </a:r>
          </a:p>
          <a:p>
            <a:r>
              <a:rPr lang="en-US"/>
              <a:t>Software Defined Radio (SDR) receiver</a:t>
            </a:r>
          </a:p>
          <a:p>
            <a:pPr lvl="1"/>
            <a:r>
              <a:rPr lang="en-US"/>
              <a:t>eBay, $20</a:t>
            </a:r>
          </a:p>
          <a:p>
            <a:r>
              <a:rPr lang="en-US"/>
              <a:t>rtl_433 software from Github</a:t>
            </a:r>
          </a:p>
          <a:p>
            <a:pPr lvl="1"/>
            <a:r>
              <a:rPr lang="en-US"/>
              <a:t>Now for the fun part</a:t>
            </a:r>
          </a:p>
          <a:p>
            <a:r>
              <a:rPr lang="en-US"/>
              <a:t>Unfortunately, unable to decode data</a:t>
            </a:r>
          </a:p>
          <a:p>
            <a:pPr lvl="1"/>
            <a:r>
              <a:rPr lang="en-US"/>
              <a:t>Need to look at GNU Radio (future project)</a:t>
            </a:r>
          </a:p>
        </p:txBody>
      </p:sp>
      <p:pic>
        <p:nvPicPr>
          <p:cNvPr id="4" name="Picture 3" descr="internal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91557" y="3189412"/>
            <a:ext cx="3959411" cy="2444936"/>
          </a:xfrm>
          <a:prstGeom prst="rect">
            <a:avLst/>
          </a:prstGeom>
        </p:spPr>
      </p:pic>
    </p:spTree>
    <p:extLst>
      <p:ext uri="{BB962C8B-B14F-4D97-AF65-F5344CB8AC3E}">
        <p14:creationId xmlns:p14="http://schemas.microsoft.com/office/powerpoint/2010/main" val="407806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Thermal Sensors For Brakes and Tyres</a:t>
            </a:r>
          </a:p>
        </p:txBody>
      </p:sp>
      <p:sp>
        <p:nvSpPr>
          <p:cNvPr id="6" name="Text Placeholder 5"/>
          <p:cNvSpPr>
            <a:spLocks noGrp="1"/>
          </p:cNvSpPr>
          <p:nvPr>
            <p:ph type="body" sz="quarter" idx="13"/>
          </p:nvPr>
        </p:nvSpPr>
        <p:spPr/>
        <p:txBody>
          <a:bodyPr/>
          <a:lstStyle/>
          <a:p>
            <a:r>
              <a:rPr lang="en-US"/>
              <a:t>The Goal</a:t>
            </a:r>
          </a:p>
        </p:txBody>
      </p:sp>
      <p:pic>
        <p:nvPicPr>
          <p:cNvPr id="7" name="Picture 6" descr="formula1-thermal.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98800" y="1625600"/>
            <a:ext cx="5686425" cy="4543425"/>
          </a:xfrm>
          <a:prstGeom prst="rect">
            <a:avLst/>
          </a:prstGeom>
        </p:spPr>
      </p:pic>
    </p:spTree>
    <p:extLst>
      <p:ext uri="{BB962C8B-B14F-4D97-AF65-F5344CB8AC3E}">
        <p14:creationId xmlns:p14="http://schemas.microsoft.com/office/powerpoint/2010/main" val="2584646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Driving the Java Carputer </a:t>
            </a:r>
            <a:br>
              <a:rPr lang="en-US" dirty="0"/>
            </a:br>
            <a:r>
              <a:rPr lang="en-US" dirty="0"/>
              <a:t>Farther and Faster</a:t>
            </a:r>
          </a:p>
        </p:txBody>
      </p:sp>
      <p:sp>
        <p:nvSpPr>
          <p:cNvPr id="3" name="Subtitle 2"/>
          <p:cNvSpPr>
            <a:spLocks noGrp="1"/>
          </p:cNvSpPr>
          <p:nvPr>
            <p:ph type="subTitle" idx="1"/>
          </p:nvPr>
        </p:nvSpPr>
        <p:spPr/>
        <p:txBody>
          <a:bodyPr/>
          <a:lstStyle/>
          <a:p>
            <a:r>
              <a:rPr lang="en-US" smtClean="0"/>
              <a:t>(Or Carhacking With Duke)</a:t>
            </a:r>
            <a:endParaRPr lang="en-US"/>
          </a:p>
        </p:txBody>
      </p:sp>
      <p:sp>
        <p:nvSpPr>
          <p:cNvPr id="6" name="Text Placeholder 5"/>
          <p:cNvSpPr>
            <a:spLocks noGrp="1"/>
          </p:cNvSpPr>
          <p:nvPr>
            <p:ph type="body" sz="quarter" idx="13"/>
          </p:nvPr>
        </p:nvSpPr>
        <p:spPr/>
        <p:txBody>
          <a:bodyPr/>
          <a:lstStyle/>
          <a:p>
            <a:r>
              <a:rPr lang="en-US"/>
              <a:t>Simon Ritter</a:t>
            </a:r>
          </a:p>
          <a:p>
            <a:r>
              <a:rPr lang="en-US"/>
              <a:t>Head of Java Evangelism, Oracle</a:t>
            </a:r>
          </a:p>
          <a:p>
            <a:r>
              <a:rPr lang="en-US"/>
              <a:t>Twitter: @speakjava</a:t>
            </a:r>
          </a:p>
        </p:txBody>
      </p:sp>
      <p:pic>
        <p:nvPicPr>
          <p:cNvPr id="16" name="Picture 15" descr="Horizontal JavaOne-Oracle co-branded logo in white on blue staging background."/>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0352" y="6263640"/>
            <a:ext cx="1889615" cy="594360"/>
          </a:xfrm>
          <a:prstGeom prst="rect">
            <a:avLst/>
          </a:prstGeom>
        </p:spPr>
      </p:pic>
      <p:sp>
        <p:nvSpPr>
          <p:cNvPr id="10" name="TextBox 9"/>
          <p:cNvSpPr txBox="1"/>
          <p:nvPr/>
        </p:nvSpPr>
        <p:spPr>
          <a:xfrm>
            <a:off x="5376672" y="6556248"/>
            <a:ext cx="3200400" cy="182880"/>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  </a:t>
            </a:r>
            <a:endParaRPr sz="850" dirty="0">
              <a:solidFill>
                <a:schemeClr val="bg1"/>
              </a:solidFill>
            </a:endParaRPr>
          </a:p>
        </p:txBody>
      </p:sp>
      <p:sp>
        <p:nvSpPr>
          <p:cNvPr id="4" name="TextBox 3"/>
          <p:cNvSpPr txBox="1"/>
          <p:nvPr/>
        </p:nvSpPr>
        <p:spPr>
          <a:xfrm>
            <a:off x="1050761" y="118773"/>
            <a:ext cx="914400" cy="914400"/>
          </a:xfrm>
          <a:prstGeom prst="rect">
            <a:avLst/>
          </a:prstGeom>
          <a:noFill/>
        </p:spPr>
        <p:txBody>
          <a:bodyPr wrap="none" lIns="0" tIns="0" rIns="0" bIns="0" rtlCol="0">
            <a:noAutofit/>
          </a:bodyPr>
          <a:lstStyle/>
          <a:p>
            <a:pPr>
              <a:lnSpc>
                <a:spcPct val="90000"/>
              </a:lnSpc>
            </a:pPr>
            <a:endParaRPr lang="en-US" dirty="0" smtClean="0"/>
          </a:p>
        </p:txBody>
      </p:sp>
    </p:spTree>
    <p:extLst>
      <p:ext uri="{BB962C8B-B14F-4D97-AF65-F5344CB8AC3E}">
        <p14:creationId xmlns:p14="http://schemas.microsoft.com/office/powerpoint/2010/main" val="336776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Infra-Red Thermometer</a:t>
            </a:r>
          </a:p>
        </p:txBody>
      </p:sp>
      <p:sp>
        <p:nvSpPr>
          <p:cNvPr id="3" name="Content Placeholder 2"/>
          <p:cNvSpPr>
            <a:spLocks noGrp="1"/>
          </p:cNvSpPr>
          <p:nvPr>
            <p:ph idx="1"/>
          </p:nvPr>
        </p:nvSpPr>
        <p:spPr/>
        <p:txBody>
          <a:bodyPr/>
          <a:lstStyle/>
          <a:p>
            <a:r>
              <a:rPr lang="en-US"/>
              <a:t>MLX90614 breakout board</a:t>
            </a:r>
          </a:p>
          <a:p>
            <a:pPr lvl="1"/>
            <a:r>
              <a:rPr lang="en-US"/>
              <a:t>I2C interface seemed problematic on the Pi</a:t>
            </a:r>
          </a:p>
          <a:p>
            <a:pPr lvl="1"/>
            <a:r>
              <a:rPr lang="en-US"/>
              <a:t>Also has serial interface</a:t>
            </a:r>
          </a:p>
          <a:p>
            <a:pPr lvl="1"/>
            <a:r>
              <a:rPr lang="en-US"/>
              <a:t>Use FTDI breakout board</a:t>
            </a:r>
          </a:p>
          <a:p>
            <a:pPr lvl="1"/>
            <a:r>
              <a:rPr lang="en-US"/>
              <a:t>4 wires becomes simple serial interface</a:t>
            </a:r>
          </a:p>
          <a:p>
            <a:pPr marL="274320" lvl="1" indent="0">
              <a:buNone/>
            </a:pPr>
            <a:endParaRPr lang="en-US"/>
          </a:p>
        </p:txBody>
      </p:sp>
      <p:sp>
        <p:nvSpPr>
          <p:cNvPr id="4" name="Slide Number Placeholder 3"/>
          <p:cNvSpPr>
            <a:spLocks noGrp="1"/>
          </p:cNvSpPr>
          <p:nvPr>
            <p:ph type="sldNum" sz="quarter" idx="12"/>
          </p:nvPr>
        </p:nvSpPr>
        <p:spPr/>
        <p:txBody>
          <a:bodyPr/>
          <a:lstStyle/>
          <a:p>
            <a:fld id="{C51EAA63-D034-42AE-91FA-B13B9518C7BE}" type="slidenum">
              <a:rPr lang="en-US" smtClean="0"/>
              <a:pPr/>
              <a:t>20</a:t>
            </a:fld>
            <a:endParaRPr lang="en-US"/>
          </a:p>
        </p:txBody>
      </p:sp>
      <p:sp>
        <p:nvSpPr>
          <p:cNvPr id="7" name="Text Placeholder 6"/>
          <p:cNvSpPr>
            <a:spLocks noGrp="1"/>
          </p:cNvSpPr>
          <p:nvPr>
            <p:ph type="body" sz="quarter" idx="13"/>
          </p:nvPr>
        </p:nvSpPr>
        <p:spPr/>
        <p:txBody>
          <a:bodyPr/>
          <a:lstStyle/>
          <a:p>
            <a:r>
              <a:rPr lang="en-US"/>
              <a:t>The Reality</a:t>
            </a:r>
          </a:p>
        </p:txBody>
      </p:sp>
      <p:pic>
        <p:nvPicPr>
          <p:cNvPr id="5" name="Picture 4"/>
          <p:cNvPicPr>
            <a:picLocks noChangeAspect="1"/>
          </p:cNvPicPr>
          <p:nvPr/>
        </p:nvPicPr>
        <p:blipFill>
          <a:blip r:embed="rId2"/>
          <a:stretch>
            <a:fillRect/>
          </a:stretch>
        </p:blipFill>
        <p:spPr>
          <a:xfrm>
            <a:off x="7162800" y="279400"/>
            <a:ext cx="3873500" cy="387350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7500" y="3543300"/>
            <a:ext cx="2882900" cy="2882900"/>
          </a:xfrm>
          <a:prstGeom prst="rect">
            <a:avLst/>
          </a:prstGeom>
        </p:spPr>
      </p:pic>
    </p:spTree>
    <p:extLst>
      <p:ext uri="{BB962C8B-B14F-4D97-AF65-F5344CB8AC3E}">
        <p14:creationId xmlns:p14="http://schemas.microsoft.com/office/powerpoint/2010/main" val="274268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Thermal Sensor Data</a:t>
            </a:r>
          </a:p>
        </p:txBody>
      </p:sp>
      <p:sp>
        <p:nvSpPr>
          <p:cNvPr id="3" name="Content Placeholder 2"/>
          <p:cNvSpPr>
            <a:spLocks noGrp="1"/>
          </p:cNvSpPr>
          <p:nvPr>
            <p:ph idx="1"/>
          </p:nvPr>
        </p:nvSpPr>
        <p:spPr>
          <a:xfrm>
            <a:off x="531151" y="1524001"/>
            <a:ext cx="11126522" cy="1295399"/>
          </a:xfrm>
        </p:spPr>
        <p:txBody>
          <a:bodyPr/>
          <a:lstStyle/>
          <a:p>
            <a:r>
              <a:rPr lang="en-US"/>
              <a:t>Provides continuous reading as lines of text (e.g. 73.2F)</a:t>
            </a:r>
          </a:p>
          <a:p>
            <a:pPr lvl="1"/>
            <a:r>
              <a:rPr lang="en-US"/>
              <a:t>Don’t like Fahrenheit, wanted Celcius</a:t>
            </a:r>
          </a:p>
          <a:p>
            <a:pPr lvl="1"/>
            <a:r>
              <a:rPr lang="en-US"/>
              <a:t>Lambdas and Streams!</a:t>
            </a:r>
          </a:p>
        </p:txBody>
      </p:sp>
      <p:sp>
        <p:nvSpPr>
          <p:cNvPr id="4" name="Slide Number Placeholder 3"/>
          <p:cNvSpPr>
            <a:spLocks noGrp="1"/>
          </p:cNvSpPr>
          <p:nvPr>
            <p:ph type="sldNum" sz="quarter" idx="12"/>
          </p:nvPr>
        </p:nvSpPr>
        <p:spPr/>
        <p:txBody>
          <a:bodyPr/>
          <a:lstStyle/>
          <a:p>
            <a:fld id="{C51EAA63-D034-42AE-91FA-B13B9518C7BE}" type="slidenum">
              <a:rPr lang="en-US" smtClean="0"/>
              <a:pPr/>
              <a:t>21</a:t>
            </a:fld>
            <a:endParaRPr lang="en-US"/>
          </a:p>
        </p:txBody>
      </p:sp>
      <p:sp>
        <p:nvSpPr>
          <p:cNvPr id="6" name="TextBox 5"/>
          <p:cNvSpPr txBox="1"/>
          <p:nvPr/>
        </p:nvSpPr>
        <p:spPr>
          <a:xfrm>
            <a:off x="1054100" y="2971800"/>
            <a:ext cx="10414000" cy="3111500"/>
          </a:xfrm>
          <a:prstGeom prst="rect">
            <a:avLst/>
          </a:prstGeom>
          <a:noFill/>
        </p:spPr>
        <p:txBody>
          <a:bodyPr wrap="square" lIns="0" tIns="0" rIns="0" bIns="0" rtlCol="0">
            <a:noAutofit/>
          </a:bodyPr>
          <a:lstStyle/>
          <a:p>
            <a:pPr>
              <a:lnSpc>
                <a:spcPct val="90000"/>
              </a:lnSpc>
            </a:pPr>
            <a:r>
              <a:rPr lang="en-US" sz="2000">
                <a:latin typeface="Consolas"/>
                <a:cs typeface="Consolas"/>
              </a:rPr>
              <a:t>private double currentTemperature;</a:t>
            </a:r>
          </a:p>
          <a:p>
            <a:pPr>
              <a:lnSpc>
                <a:spcPct val="90000"/>
              </a:lnSpc>
            </a:pPr>
            <a:endParaRPr lang="en-US" sz="2000">
              <a:latin typeface="Consolas"/>
              <a:cs typeface="Consolas"/>
            </a:endParaRPr>
          </a:p>
          <a:p>
            <a:pPr>
              <a:lnSpc>
                <a:spcPct val="90000"/>
              </a:lnSpc>
            </a:pPr>
            <a:r>
              <a:rPr lang="en-US" sz="2000">
                <a:latin typeface="Consolas"/>
                <a:cs typeface="Consolas"/>
              </a:rPr>
              <a:t>public void run() {</a:t>
            </a:r>
          </a:p>
          <a:p>
            <a:pPr>
              <a:lnSpc>
                <a:spcPct val="90000"/>
              </a:lnSpc>
            </a:pPr>
            <a:r>
              <a:rPr lang="en-US" sz="2000">
                <a:latin typeface="Consolas"/>
                <a:cs typeface="Consolas"/>
              </a:rPr>
              <a:t>  thermalReader.lines()</a:t>
            </a:r>
          </a:p>
          <a:p>
            <a:pPr>
              <a:lnSpc>
                <a:spcPct val="90000"/>
              </a:lnSpc>
            </a:pPr>
            <a:r>
              <a:rPr lang="en-US" sz="2000">
                <a:latin typeface="Consolas"/>
                <a:cs typeface="Consolas"/>
              </a:rPr>
              <a:t>    .mapToDouble(s -&gt; Double.parseDouble(s.substring(0, s.length() - 1)))</a:t>
            </a:r>
          </a:p>
          <a:p>
            <a:pPr>
              <a:lnSpc>
                <a:spcPct val="90000"/>
              </a:lnSpc>
            </a:pPr>
            <a:r>
              <a:rPr lang="en-US" sz="2000">
                <a:latin typeface="Consolas"/>
                <a:cs typeface="Consolas"/>
              </a:rPr>
              <a:t>    .map(t -&gt; ((t - 32) * 5 / 9))</a:t>
            </a:r>
          </a:p>
          <a:p>
            <a:pPr>
              <a:lnSpc>
                <a:spcPct val="90000"/>
              </a:lnSpc>
            </a:pPr>
            <a:r>
              <a:rPr lang="en-US" sz="2000">
                <a:latin typeface="Consolas"/>
                <a:cs typeface="Consolas"/>
              </a:rPr>
              <a:t>    .filter(t -&gt; t != </a:t>
            </a:r>
            <a:r>
              <a:rPr lang="en-US" sz="2000">
                <a:solidFill>
                  <a:srgbClr val="5F5F5F"/>
                </a:solidFill>
                <a:latin typeface="Consolas"/>
                <a:cs typeface="Consolas"/>
              </a:rPr>
              <a:t>currentTemperature</a:t>
            </a:r>
            <a:r>
              <a:rPr lang="en-US" sz="2000">
                <a:latin typeface="Consolas"/>
                <a:cs typeface="Consolas"/>
              </a:rPr>
              <a:t>)</a:t>
            </a:r>
          </a:p>
          <a:p>
            <a:pPr>
              <a:lnSpc>
                <a:spcPct val="90000"/>
              </a:lnSpc>
            </a:pPr>
            <a:r>
              <a:rPr lang="en-US" sz="2000">
                <a:latin typeface="Consolas"/>
                <a:cs typeface="Consolas"/>
              </a:rPr>
              <a:t>    .peek(t -&gt; listener.ifPresent(l -&gt; l.temperatureChange(t)))</a:t>
            </a:r>
          </a:p>
          <a:p>
            <a:pPr>
              <a:lnSpc>
                <a:spcPct val="90000"/>
              </a:lnSpc>
            </a:pPr>
            <a:r>
              <a:rPr lang="en-US" sz="2000">
                <a:latin typeface="Consolas"/>
                <a:cs typeface="Consolas"/>
              </a:rPr>
              <a:t>    .forEach(t -&gt; </a:t>
            </a:r>
            <a:r>
              <a:rPr lang="en-US" sz="2000">
                <a:solidFill>
                  <a:srgbClr val="5F5F5F"/>
                </a:solidFill>
                <a:latin typeface="Consolas"/>
                <a:cs typeface="Consolas"/>
              </a:rPr>
              <a:t>currentTemperature </a:t>
            </a:r>
            <a:r>
              <a:rPr lang="en-US" sz="2000">
                <a:latin typeface="Consolas"/>
                <a:cs typeface="Consolas"/>
              </a:rPr>
              <a:t>= t);</a:t>
            </a:r>
          </a:p>
          <a:p>
            <a:pPr>
              <a:lnSpc>
                <a:spcPct val="90000"/>
              </a:lnSpc>
            </a:pPr>
            <a:r>
              <a:rPr lang="en-US" sz="2000">
                <a:latin typeface="Consolas"/>
                <a:cs typeface="Consolas"/>
              </a:rPr>
              <a:t>}</a:t>
            </a:r>
          </a:p>
        </p:txBody>
      </p:sp>
    </p:spTree>
    <p:extLst>
      <p:ext uri="{BB962C8B-B14F-4D97-AF65-F5344CB8AC3E}">
        <p14:creationId xmlns:p14="http://schemas.microsoft.com/office/powerpoint/2010/main" val="26700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Thermal Sensor Data</a:t>
            </a:r>
          </a:p>
        </p:txBody>
      </p:sp>
      <p:sp>
        <p:nvSpPr>
          <p:cNvPr id="3" name="Content Placeholder 2"/>
          <p:cNvSpPr>
            <a:spLocks noGrp="1"/>
          </p:cNvSpPr>
          <p:nvPr>
            <p:ph idx="1"/>
          </p:nvPr>
        </p:nvSpPr>
        <p:spPr>
          <a:xfrm>
            <a:off x="531151" y="1524001"/>
            <a:ext cx="11126522" cy="1295399"/>
          </a:xfrm>
        </p:spPr>
        <p:txBody>
          <a:bodyPr/>
          <a:lstStyle/>
          <a:p>
            <a:r>
              <a:rPr lang="en-US"/>
              <a:t>Provides continuous reading as lines of text (e.g. 73.2F)</a:t>
            </a:r>
          </a:p>
          <a:p>
            <a:pPr lvl="1"/>
            <a:r>
              <a:rPr lang="en-US"/>
              <a:t>Don’t like Fahrenheit, wanted Celcius</a:t>
            </a:r>
          </a:p>
          <a:p>
            <a:pPr lvl="1"/>
            <a:r>
              <a:rPr lang="en-US"/>
              <a:t>Lambdas and Streams!</a:t>
            </a:r>
          </a:p>
        </p:txBody>
      </p:sp>
      <p:sp>
        <p:nvSpPr>
          <p:cNvPr id="4" name="Slide Number Placeholder 3"/>
          <p:cNvSpPr>
            <a:spLocks noGrp="1"/>
          </p:cNvSpPr>
          <p:nvPr>
            <p:ph type="sldNum" sz="quarter" idx="12"/>
          </p:nvPr>
        </p:nvSpPr>
        <p:spPr/>
        <p:txBody>
          <a:bodyPr/>
          <a:lstStyle/>
          <a:p>
            <a:fld id="{C51EAA63-D034-42AE-91FA-B13B9518C7BE}" type="slidenum">
              <a:rPr lang="en-US" smtClean="0"/>
              <a:pPr/>
              <a:t>22</a:t>
            </a:fld>
            <a:endParaRPr lang="en-US"/>
          </a:p>
        </p:txBody>
      </p:sp>
      <p:sp>
        <p:nvSpPr>
          <p:cNvPr id="6" name="TextBox 5"/>
          <p:cNvSpPr txBox="1"/>
          <p:nvPr/>
        </p:nvSpPr>
        <p:spPr>
          <a:xfrm>
            <a:off x="1054100" y="2971800"/>
            <a:ext cx="10414000" cy="3111500"/>
          </a:xfrm>
          <a:prstGeom prst="rect">
            <a:avLst/>
          </a:prstGeom>
          <a:noFill/>
        </p:spPr>
        <p:txBody>
          <a:bodyPr wrap="square" lIns="0" tIns="0" rIns="0" bIns="0" rtlCol="0">
            <a:noAutofit/>
          </a:bodyPr>
          <a:lstStyle/>
          <a:p>
            <a:pPr>
              <a:lnSpc>
                <a:spcPct val="90000"/>
              </a:lnSpc>
            </a:pPr>
            <a:r>
              <a:rPr lang="en-US" sz="2000">
                <a:latin typeface="Consolas"/>
                <a:cs typeface="Consolas"/>
              </a:rPr>
              <a:t>private double </a:t>
            </a:r>
            <a:r>
              <a:rPr lang="en-US" sz="2000">
                <a:solidFill>
                  <a:srgbClr val="F05C25"/>
                </a:solidFill>
                <a:latin typeface="Consolas"/>
                <a:cs typeface="Consolas"/>
              </a:rPr>
              <a:t>currentTemperature</a:t>
            </a:r>
            <a:r>
              <a:rPr lang="en-US" sz="2000">
                <a:latin typeface="Consolas"/>
                <a:cs typeface="Consolas"/>
              </a:rPr>
              <a:t>;</a:t>
            </a:r>
          </a:p>
          <a:p>
            <a:pPr>
              <a:lnSpc>
                <a:spcPct val="90000"/>
              </a:lnSpc>
            </a:pPr>
            <a:endParaRPr lang="en-US" sz="2000">
              <a:latin typeface="Consolas"/>
              <a:cs typeface="Consolas"/>
            </a:endParaRPr>
          </a:p>
          <a:p>
            <a:pPr>
              <a:lnSpc>
                <a:spcPct val="90000"/>
              </a:lnSpc>
            </a:pPr>
            <a:r>
              <a:rPr lang="en-US" sz="2000">
                <a:latin typeface="Consolas"/>
                <a:cs typeface="Consolas"/>
              </a:rPr>
              <a:t>public void run() {</a:t>
            </a:r>
          </a:p>
          <a:p>
            <a:pPr>
              <a:lnSpc>
                <a:spcPct val="90000"/>
              </a:lnSpc>
            </a:pPr>
            <a:r>
              <a:rPr lang="en-US" sz="2000">
                <a:latin typeface="Consolas"/>
                <a:cs typeface="Consolas"/>
              </a:rPr>
              <a:t>  thermalReader.lines()</a:t>
            </a:r>
          </a:p>
          <a:p>
            <a:pPr>
              <a:lnSpc>
                <a:spcPct val="90000"/>
              </a:lnSpc>
            </a:pPr>
            <a:r>
              <a:rPr lang="en-US" sz="2000">
                <a:latin typeface="Consolas"/>
                <a:cs typeface="Consolas"/>
              </a:rPr>
              <a:t>    .mapToDouble(s -&gt; Double.parseDouble(s.substring(0, s.length() - 1)))</a:t>
            </a:r>
          </a:p>
          <a:p>
            <a:pPr>
              <a:lnSpc>
                <a:spcPct val="90000"/>
              </a:lnSpc>
            </a:pPr>
            <a:r>
              <a:rPr lang="en-US" sz="2000">
                <a:latin typeface="Consolas"/>
                <a:cs typeface="Consolas"/>
              </a:rPr>
              <a:t>    .map(t -&gt; ((t - 32) * 5 / 9))</a:t>
            </a:r>
          </a:p>
          <a:p>
            <a:pPr>
              <a:lnSpc>
                <a:spcPct val="90000"/>
              </a:lnSpc>
            </a:pPr>
            <a:r>
              <a:rPr lang="en-US" sz="2000">
                <a:latin typeface="Consolas"/>
                <a:cs typeface="Consolas"/>
              </a:rPr>
              <a:t>    .filter(t -&gt; t != </a:t>
            </a:r>
            <a:r>
              <a:rPr lang="en-US" sz="2000">
                <a:solidFill>
                  <a:srgbClr val="F05C25"/>
                </a:solidFill>
                <a:latin typeface="Consolas"/>
                <a:cs typeface="Consolas"/>
              </a:rPr>
              <a:t>this.currentTemperature</a:t>
            </a:r>
            <a:r>
              <a:rPr lang="en-US" sz="2000">
                <a:latin typeface="Consolas"/>
                <a:cs typeface="Consolas"/>
              </a:rPr>
              <a:t>)</a:t>
            </a:r>
          </a:p>
          <a:p>
            <a:pPr>
              <a:lnSpc>
                <a:spcPct val="90000"/>
              </a:lnSpc>
            </a:pPr>
            <a:r>
              <a:rPr lang="en-US" sz="2000">
                <a:latin typeface="Consolas"/>
                <a:cs typeface="Consolas"/>
              </a:rPr>
              <a:t>    .peek(t -&gt; listener.ifPresent(l -&gt; l.temperatureChange(t)))</a:t>
            </a:r>
          </a:p>
          <a:p>
            <a:pPr>
              <a:lnSpc>
                <a:spcPct val="90000"/>
              </a:lnSpc>
            </a:pPr>
            <a:r>
              <a:rPr lang="en-US" sz="2000">
                <a:latin typeface="Consolas"/>
                <a:cs typeface="Consolas"/>
              </a:rPr>
              <a:t>    .forEach(t -&gt; </a:t>
            </a:r>
            <a:r>
              <a:rPr lang="en-US" sz="2000">
                <a:solidFill>
                  <a:schemeClr val="accent6"/>
                </a:solidFill>
                <a:latin typeface="Consolas"/>
                <a:cs typeface="Consolas"/>
              </a:rPr>
              <a:t>this.currentTemperature</a:t>
            </a:r>
            <a:r>
              <a:rPr lang="en-US" sz="2000">
                <a:latin typeface="Consolas"/>
                <a:cs typeface="Consolas"/>
              </a:rPr>
              <a:t> = t);</a:t>
            </a:r>
          </a:p>
          <a:p>
            <a:pPr>
              <a:lnSpc>
                <a:spcPct val="90000"/>
              </a:lnSpc>
            </a:pPr>
            <a:r>
              <a:rPr lang="en-US" sz="2000">
                <a:latin typeface="Consolas"/>
                <a:cs typeface="Consolas"/>
              </a:rPr>
              <a:t>}</a:t>
            </a:r>
          </a:p>
        </p:txBody>
      </p:sp>
    </p:spTree>
    <p:extLst>
      <p:ext uri="{BB962C8B-B14F-4D97-AF65-F5344CB8AC3E}">
        <p14:creationId xmlns:p14="http://schemas.microsoft.com/office/powerpoint/2010/main" val="64249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lang="en-US" smtClean="0"/>
              <a:pPr/>
              <a:t>23</a:t>
            </a:fld>
            <a:endParaRPr lang="en-US"/>
          </a:p>
        </p:txBody>
      </p:sp>
      <p:sp>
        <p:nvSpPr>
          <p:cNvPr id="6" name="Text Placeholder 5"/>
          <p:cNvSpPr>
            <a:spLocks noGrp="1"/>
          </p:cNvSpPr>
          <p:nvPr>
            <p:ph type="body" sz="quarter" idx="13"/>
          </p:nvPr>
        </p:nvSpPr>
        <p:spPr/>
        <p:txBody>
          <a:bodyPr/>
          <a:lstStyle/>
          <a:p>
            <a:r>
              <a:rPr lang="en-US"/>
              <a:t>Tyre Sensor</a:t>
            </a:r>
          </a:p>
        </p:txBody>
      </p:sp>
      <p:sp>
        <p:nvSpPr>
          <p:cNvPr id="2" name="Title 1"/>
          <p:cNvSpPr>
            <a:spLocks noGrp="1"/>
          </p:cNvSpPr>
          <p:nvPr>
            <p:ph type="title"/>
          </p:nvPr>
        </p:nvSpPr>
        <p:spPr/>
        <p:txBody>
          <a:bodyPr/>
          <a:lstStyle/>
          <a:p>
            <a:r>
              <a:rPr lang="en-US"/>
              <a:t>Fitting The Thermal Sensors</a:t>
            </a:r>
          </a:p>
        </p:txBody>
      </p:sp>
      <p:pic>
        <p:nvPicPr>
          <p:cNvPr id="5" name="Picture 4" descr="thermal-s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12900" y="1906058"/>
            <a:ext cx="6794500" cy="4189942"/>
          </a:xfrm>
          <a:prstGeom prst="rect">
            <a:avLst/>
          </a:prstGeom>
        </p:spPr>
      </p:pic>
    </p:spTree>
    <p:extLst>
      <p:ext uri="{BB962C8B-B14F-4D97-AF65-F5344CB8AC3E}">
        <p14:creationId xmlns:p14="http://schemas.microsoft.com/office/powerpoint/2010/main" val="300401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a:pPr/>
              <a:t>24</a:t>
            </a:fld>
            <a:endParaRPr lang="en-US"/>
          </a:p>
        </p:txBody>
      </p:sp>
      <p:sp>
        <p:nvSpPr>
          <p:cNvPr id="3" name="Text Placeholder 2"/>
          <p:cNvSpPr>
            <a:spLocks noGrp="1"/>
          </p:cNvSpPr>
          <p:nvPr>
            <p:ph type="body" sz="quarter" idx="13"/>
          </p:nvPr>
        </p:nvSpPr>
        <p:spPr/>
        <p:txBody>
          <a:bodyPr/>
          <a:lstStyle/>
          <a:p>
            <a:r>
              <a:rPr lang="en-US"/>
              <a:t>Brake Disk Sensor</a:t>
            </a:r>
          </a:p>
        </p:txBody>
      </p:sp>
      <p:sp>
        <p:nvSpPr>
          <p:cNvPr id="4" name="Title 3"/>
          <p:cNvSpPr>
            <a:spLocks noGrp="1"/>
          </p:cNvSpPr>
          <p:nvPr>
            <p:ph type="title"/>
          </p:nvPr>
        </p:nvSpPr>
        <p:spPr/>
        <p:txBody>
          <a:bodyPr/>
          <a:lstStyle/>
          <a:p>
            <a:r>
              <a:rPr lang="en-US"/>
              <a:t>Fitting The Thermal Sensors</a:t>
            </a:r>
          </a:p>
        </p:txBody>
      </p:sp>
      <p:pic>
        <p:nvPicPr>
          <p:cNvPr id="6" name="Picture 5" descr="thermal-s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7964" y="1841499"/>
            <a:ext cx="4636336" cy="4226793"/>
          </a:xfrm>
          <a:prstGeom prst="rect">
            <a:avLst/>
          </a:prstGeom>
        </p:spPr>
      </p:pic>
      <p:pic>
        <p:nvPicPr>
          <p:cNvPr id="7" name="Picture 6" descr="thermal-s6.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46700" y="1592072"/>
            <a:ext cx="6210300" cy="4719828"/>
          </a:xfrm>
          <a:prstGeom prst="rect">
            <a:avLst/>
          </a:prstGeom>
        </p:spPr>
      </p:pic>
    </p:spTree>
    <p:extLst>
      <p:ext uri="{BB962C8B-B14F-4D97-AF65-F5344CB8AC3E}">
        <p14:creationId xmlns:p14="http://schemas.microsoft.com/office/powerpoint/2010/main" val="149773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51EAA63-D034-42AE-91FA-B13B9518C7BE}" type="slidenum">
              <a:rPr lang="en-US"/>
              <a:pPr/>
              <a:t>25</a:t>
            </a:fld>
            <a:endParaRPr lang="en-US"/>
          </a:p>
        </p:txBody>
      </p:sp>
      <p:sp>
        <p:nvSpPr>
          <p:cNvPr id="3" name="Text Placeholder 2"/>
          <p:cNvSpPr>
            <a:spLocks noGrp="1"/>
          </p:cNvSpPr>
          <p:nvPr>
            <p:ph type="body" sz="quarter" idx="13"/>
          </p:nvPr>
        </p:nvSpPr>
        <p:spPr/>
        <p:txBody>
          <a:bodyPr/>
          <a:lstStyle/>
          <a:p>
            <a:r>
              <a:rPr lang="en-US"/>
              <a:t>Separate Pi in Engine Bay</a:t>
            </a:r>
          </a:p>
        </p:txBody>
      </p:sp>
      <p:sp>
        <p:nvSpPr>
          <p:cNvPr id="4" name="Title 3"/>
          <p:cNvSpPr>
            <a:spLocks noGrp="1"/>
          </p:cNvSpPr>
          <p:nvPr>
            <p:ph type="title"/>
          </p:nvPr>
        </p:nvSpPr>
        <p:spPr/>
        <p:txBody>
          <a:bodyPr/>
          <a:lstStyle/>
          <a:p>
            <a:r>
              <a:rPr lang="en-US"/>
              <a:t>Fitting The Thermal Sensors</a:t>
            </a:r>
          </a:p>
        </p:txBody>
      </p:sp>
      <p:pic>
        <p:nvPicPr>
          <p:cNvPr id="5" name="Picture 4" descr="thermal-s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00300" y="1879600"/>
            <a:ext cx="7620000" cy="4140200"/>
          </a:xfrm>
          <a:prstGeom prst="rect">
            <a:avLst/>
          </a:prstGeom>
        </p:spPr>
      </p:pic>
      <p:sp>
        <p:nvSpPr>
          <p:cNvPr id="6" name="TextBox 5"/>
          <p:cNvSpPr txBox="1"/>
          <p:nvPr/>
        </p:nvSpPr>
        <p:spPr>
          <a:xfrm>
            <a:off x="8509000" y="2159000"/>
            <a:ext cx="3289300" cy="2819400"/>
          </a:xfrm>
          <a:prstGeom prst="rect">
            <a:avLst/>
          </a:prstGeom>
          <a:noFill/>
        </p:spPr>
        <p:txBody>
          <a:bodyPr wrap="square" lIns="0" tIns="0" rIns="0" bIns="0" rtlCol="0">
            <a:noAutofit/>
          </a:bodyPr>
          <a:lstStyle/>
          <a:p>
            <a:pPr>
              <a:lnSpc>
                <a:spcPct val="90000"/>
              </a:lnSpc>
            </a:pPr>
            <a:endParaRPr lang="en-US" smtClean="0"/>
          </a:p>
        </p:txBody>
      </p:sp>
    </p:spTree>
    <p:extLst>
      <p:ext uri="{BB962C8B-B14F-4D97-AF65-F5344CB8AC3E}">
        <p14:creationId xmlns:p14="http://schemas.microsoft.com/office/powerpoint/2010/main" val="195171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Fitting The Thermal Sensors</a:t>
            </a:r>
          </a:p>
        </p:txBody>
      </p:sp>
      <p:sp>
        <p:nvSpPr>
          <p:cNvPr id="7" name="Content Placeholder 6"/>
          <p:cNvSpPr>
            <a:spLocks noGrp="1"/>
          </p:cNvSpPr>
          <p:nvPr>
            <p:ph idx="1"/>
          </p:nvPr>
        </p:nvSpPr>
        <p:spPr>
          <a:xfrm>
            <a:off x="531151" y="1981200"/>
            <a:ext cx="5018749" cy="3962400"/>
          </a:xfrm>
        </p:spPr>
        <p:txBody>
          <a:bodyPr/>
          <a:lstStyle/>
          <a:p>
            <a:r>
              <a:rPr lang="en-US"/>
              <a:t>Simple server listens on port</a:t>
            </a:r>
          </a:p>
          <a:p>
            <a:r>
              <a:rPr lang="en-US"/>
              <a:t>Carputer requests data</a:t>
            </a:r>
          </a:p>
          <a:p>
            <a:r>
              <a:rPr lang="en-US"/>
              <a:t>Couple of issues</a:t>
            </a:r>
          </a:p>
          <a:p>
            <a:pPr lvl="1"/>
            <a:r>
              <a:rPr lang="en-US"/>
              <a:t>Server needed reset for new connection (bug to be fixed)</a:t>
            </a:r>
          </a:p>
          <a:p>
            <a:pPr lvl="1"/>
            <a:r>
              <a:rPr lang="en-US"/>
              <a:t>How to tell which sensor is which (ttyUSB0/ttyUSB1)</a:t>
            </a:r>
          </a:p>
        </p:txBody>
      </p:sp>
      <p:sp>
        <p:nvSpPr>
          <p:cNvPr id="2" name="Slide Number Placeholder 1"/>
          <p:cNvSpPr>
            <a:spLocks noGrp="1"/>
          </p:cNvSpPr>
          <p:nvPr>
            <p:ph type="sldNum" sz="quarter" idx="12"/>
          </p:nvPr>
        </p:nvSpPr>
        <p:spPr/>
        <p:txBody>
          <a:bodyPr/>
          <a:lstStyle/>
          <a:p>
            <a:fld id="{C51EAA63-D034-42AE-91FA-B13B9518C7BE}" type="slidenum">
              <a:rPr lang="en-US"/>
              <a:pPr/>
              <a:t>26</a:t>
            </a:fld>
            <a:endParaRPr lang="en-US"/>
          </a:p>
        </p:txBody>
      </p:sp>
      <p:sp>
        <p:nvSpPr>
          <p:cNvPr id="3" name="Text Placeholder 2"/>
          <p:cNvSpPr>
            <a:spLocks noGrp="1"/>
          </p:cNvSpPr>
          <p:nvPr>
            <p:ph type="body" sz="quarter" idx="13"/>
          </p:nvPr>
        </p:nvSpPr>
        <p:spPr/>
        <p:txBody>
          <a:bodyPr/>
          <a:lstStyle/>
          <a:p>
            <a:r>
              <a:rPr lang="en-US"/>
              <a:t>The Networked Car</a:t>
            </a:r>
          </a:p>
        </p:txBody>
      </p:sp>
      <p:pic>
        <p:nvPicPr>
          <p:cNvPr id="5" name="Picture 4" descr="thermal-s4.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19801" y="1440276"/>
            <a:ext cx="5257799" cy="4541424"/>
          </a:xfrm>
          <a:prstGeom prst="rect">
            <a:avLst/>
          </a:prstGeom>
        </p:spPr>
      </p:pic>
    </p:spTree>
    <p:extLst>
      <p:ext uri="{BB962C8B-B14F-4D97-AF65-F5344CB8AC3E}">
        <p14:creationId xmlns:p14="http://schemas.microsoft.com/office/powerpoint/2010/main" val="199120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Fitting The Thermal Sensors</a:t>
            </a:r>
          </a:p>
        </p:txBody>
      </p:sp>
      <p:sp>
        <p:nvSpPr>
          <p:cNvPr id="6" name="Content Placeholder 5"/>
          <p:cNvSpPr>
            <a:spLocks noGrp="1"/>
          </p:cNvSpPr>
          <p:nvPr>
            <p:ph idx="1"/>
          </p:nvPr>
        </p:nvSpPr>
        <p:spPr>
          <a:xfrm>
            <a:off x="531151" y="1981200"/>
            <a:ext cx="5145749" cy="3962400"/>
          </a:xfrm>
        </p:spPr>
        <p:txBody>
          <a:bodyPr/>
          <a:lstStyle/>
          <a:p>
            <a:r>
              <a:rPr lang="en-US"/>
              <a:t>Rasperry Pi at over 50C</a:t>
            </a:r>
          </a:p>
          <a:p>
            <a:pPr lvl="1"/>
            <a:r>
              <a:rPr lang="en-US"/>
              <a:t>After 10 minute drive</a:t>
            </a:r>
          </a:p>
          <a:p>
            <a:r>
              <a:rPr lang="en-US"/>
              <a:t>New approach required</a:t>
            </a:r>
          </a:p>
          <a:p>
            <a:pPr lvl="1"/>
            <a:r>
              <a:rPr lang="en-US"/>
              <a:t>Longer USB cables</a:t>
            </a:r>
          </a:p>
          <a:p>
            <a:pPr lvl="1"/>
            <a:r>
              <a:rPr lang="en-US"/>
              <a:t>Put the Pi in the car</a:t>
            </a:r>
          </a:p>
        </p:txBody>
      </p:sp>
      <p:sp>
        <p:nvSpPr>
          <p:cNvPr id="2" name="Slide Number Placeholder 1"/>
          <p:cNvSpPr>
            <a:spLocks noGrp="1"/>
          </p:cNvSpPr>
          <p:nvPr>
            <p:ph type="sldNum" sz="quarter" idx="12"/>
          </p:nvPr>
        </p:nvSpPr>
        <p:spPr/>
        <p:txBody>
          <a:bodyPr/>
          <a:lstStyle/>
          <a:p>
            <a:fld id="{C51EAA63-D034-42AE-91FA-B13B9518C7BE}" type="slidenum">
              <a:rPr lang="en-US"/>
              <a:pPr/>
              <a:t>27</a:t>
            </a:fld>
            <a:endParaRPr lang="en-US"/>
          </a:p>
        </p:txBody>
      </p:sp>
      <p:sp>
        <p:nvSpPr>
          <p:cNvPr id="3" name="Text Placeholder 2"/>
          <p:cNvSpPr>
            <a:spLocks noGrp="1"/>
          </p:cNvSpPr>
          <p:nvPr>
            <p:ph type="body" sz="quarter" idx="13"/>
          </p:nvPr>
        </p:nvSpPr>
        <p:spPr/>
        <p:txBody>
          <a:bodyPr/>
          <a:lstStyle/>
          <a:p>
            <a:r>
              <a:rPr lang="en-US"/>
              <a:t>Internal Combustion Produces Heat</a:t>
            </a:r>
          </a:p>
        </p:txBody>
      </p:sp>
      <p:pic>
        <p:nvPicPr>
          <p:cNvPr id="5" name="Picture 4" descr="thermal-s5.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29300" y="1875790"/>
            <a:ext cx="5943600" cy="4309110"/>
          </a:xfrm>
          <a:prstGeom prst="rect">
            <a:avLst/>
          </a:prstGeom>
        </p:spPr>
      </p:pic>
    </p:spTree>
    <p:extLst>
      <p:ext uri="{BB962C8B-B14F-4D97-AF65-F5344CB8AC3E}">
        <p14:creationId xmlns:p14="http://schemas.microsoft.com/office/powerpoint/2010/main" val="72565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Getting Data From The CAN Bus</a:t>
            </a:r>
          </a:p>
        </p:txBody>
      </p:sp>
      <p:sp>
        <p:nvSpPr>
          <p:cNvPr id="3" name="Content Placeholder 2"/>
          <p:cNvSpPr>
            <a:spLocks noGrp="1"/>
          </p:cNvSpPr>
          <p:nvPr>
            <p:ph idx="1"/>
          </p:nvPr>
        </p:nvSpPr>
        <p:spPr/>
        <p:txBody>
          <a:bodyPr/>
          <a:lstStyle/>
          <a:p>
            <a:r>
              <a:rPr lang="en-US"/>
              <a:t>Controller Area Network</a:t>
            </a:r>
          </a:p>
          <a:p>
            <a:r>
              <a:rPr lang="en-US"/>
              <a:t>Used to connect many sensors, actuators and devices</a:t>
            </a:r>
          </a:p>
          <a:p>
            <a:pPr lvl="1"/>
            <a:r>
              <a:rPr lang="en-US"/>
              <a:t>Without huge amounts of wiring</a:t>
            </a:r>
          </a:p>
          <a:p>
            <a:r>
              <a:rPr lang="en-US"/>
              <a:t>Conveniently the CAN bus is connected to the OBD2 port</a:t>
            </a:r>
          </a:p>
          <a:p>
            <a:pPr lvl="1"/>
            <a:r>
              <a:rPr lang="en-US"/>
              <a:t>Yes, the wiring is there</a:t>
            </a:r>
          </a:p>
          <a:p>
            <a:pPr lvl="1"/>
            <a:r>
              <a:rPr lang="en-US"/>
              <a:t>No, the signals are not</a:t>
            </a:r>
          </a:p>
          <a:p>
            <a:pPr lvl="1"/>
            <a:r>
              <a:rPr lang="en-US"/>
              <a:t>Presumably security measure from car manufacturers</a:t>
            </a:r>
          </a:p>
          <a:p>
            <a:pPr lvl="1"/>
            <a:r>
              <a:rPr lang="en-US"/>
              <a:t>Boo!</a:t>
            </a:r>
          </a:p>
        </p:txBody>
      </p:sp>
    </p:spTree>
    <p:extLst>
      <p:ext uri="{BB962C8B-B14F-4D97-AF65-F5344CB8AC3E}">
        <p14:creationId xmlns:p14="http://schemas.microsoft.com/office/powerpoint/2010/main" val="31172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Getting Data From The CAN Bus</a:t>
            </a:r>
          </a:p>
        </p:txBody>
      </p:sp>
      <p:sp>
        <p:nvSpPr>
          <p:cNvPr id="4" name="Content Placeholder 3"/>
          <p:cNvSpPr>
            <a:spLocks noGrp="1"/>
          </p:cNvSpPr>
          <p:nvPr>
            <p:ph idx="1"/>
          </p:nvPr>
        </p:nvSpPr>
        <p:spPr>
          <a:xfrm>
            <a:off x="531151" y="1981200"/>
            <a:ext cx="11126522" cy="635000"/>
          </a:xfrm>
        </p:spPr>
        <p:txBody>
          <a:bodyPr/>
          <a:lstStyle/>
          <a:p>
            <a:r>
              <a:rPr lang="en-US"/>
              <a:t>A search of the internet revealed some useful information</a:t>
            </a:r>
          </a:p>
          <a:p>
            <a:pPr marL="274320" lvl="1" indent="0">
              <a:buNone/>
            </a:pPr>
            <a:endParaRPr lang="en-US"/>
          </a:p>
        </p:txBody>
      </p:sp>
      <p:sp>
        <p:nvSpPr>
          <p:cNvPr id="5" name="Text Placeholder 4"/>
          <p:cNvSpPr>
            <a:spLocks noGrp="1"/>
          </p:cNvSpPr>
          <p:nvPr>
            <p:ph type="body" sz="quarter" idx="13"/>
          </p:nvPr>
        </p:nvSpPr>
        <p:spPr/>
        <p:txBody>
          <a:bodyPr/>
          <a:lstStyle/>
          <a:p>
            <a:r>
              <a:rPr lang="en-US"/>
              <a:t>Where There’s A Will There’s A Way</a:t>
            </a:r>
          </a:p>
        </p:txBody>
      </p:sp>
      <p:graphicFrame>
        <p:nvGraphicFramePr>
          <p:cNvPr id="6" name="Table 5"/>
          <p:cNvGraphicFramePr>
            <a:graphicFrameLocks noGrp="1"/>
          </p:cNvGraphicFramePr>
          <p:nvPr>
            <p:extLst>
              <p:ext uri="{D42A27DB-BD31-4B8C-83A1-F6EECF244321}">
                <p14:modId xmlns:p14="http://schemas.microsoft.com/office/powerpoint/2010/main" val="1996201535"/>
              </p:ext>
            </p:extLst>
          </p:nvPr>
        </p:nvGraphicFramePr>
        <p:xfrm>
          <a:off x="1701271" y="2739672"/>
          <a:ext cx="8125884" cy="1854200"/>
        </p:xfrm>
        <a:graphic>
          <a:graphicData uri="http://schemas.openxmlformats.org/drawingml/2006/table">
            <a:tbl>
              <a:tblPr firstRow="1" bandRow="1">
                <a:tableStyleId>{C083E6E3-FA7D-4D7B-A595-EF9225AFEA82}</a:tableStyleId>
              </a:tblPr>
              <a:tblGrid>
                <a:gridCol w="4062942"/>
                <a:gridCol w="4062942"/>
              </a:tblGrid>
              <a:tr h="370840">
                <a:tc>
                  <a:txBody>
                    <a:bodyPr/>
                    <a:lstStyle/>
                    <a:p>
                      <a:r>
                        <a:rPr lang="en-US"/>
                        <a:t>Wire Colour</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a:t>Signal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a:t>Orange/Brown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a:t>CAN Low (for all buses)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a:t>Orange/Black</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a:t>CAN Hi</a:t>
                      </a:r>
                      <a:r>
                        <a:rPr lang="en-US" baseline="0"/>
                        <a:t> (Powertrain bus)</a:t>
                      </a:r>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a:t>Orange/Green</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a:t>CAN Hi (Convenience bus)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en-US"/>
                        <a:t>Orange/Violet</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a:t>CAN Hi (Infotainment bus)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3462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51EAA63-D034-42AE-91FA-B13B9518C7BE}" type="slidenum">
              <a:rPr lang="en-US" smtClean="0"/>
              <a:pPr/>
              <a:t>3</a:t>
            </a:fld>
            <a:endParaRPr lang="en-US"/>
          </a:p>
        </p:txBody>
      </p:sp>
    </p:spTree>
    <p:extLst>
      <p:ext uri="{BB962C8B-B14F-4D97-AF65-F5344CB8AC3E}">
        <p14:creationId xmlns:p14="http://schemas.microsoft.com/office/powerpoint/2010/main" val="308531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a:t>Where There’s A Will There’s A Way</a:t>
            </a:r>
          </a:p>
        </p:txBody>
      </p:sp>
      <p:sp>
        <p:nvSpPr>
          <p:cNvPr id="2" name="Title 1"/>
          <p:cNvSpPr>
            <a:spLocks noGrp="1"/>
          </p:cNvSpPr>
          <p:nvPr>
            <p:ph type="title"/>
          </p:nvPr>
        </p:nvSpPr>
        <p:spPr/>
        <p:txBody>
          <a:bodyPr/>
          <a:lstStyle/>
          <a:p>
            <a:r>
              <a:rPr lang="en-US"/>
              <a:t>Getting Data From The CAN Bus</a:t>
            </a:r>
          </a:p>
        </p:txBody>
      </p:sp>
      <p:pic>
        <p:nvPicPr>
          <p:cNvPr id="3" name="Picture 2" descr="can-bus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08200" y="1892300"/>
            <a:ext cx="6802842" cy="4229100"/>
          </a:xfrm>
          <a:prstGeom prst="rect">
            <a:avLst/>
          </a:prstGeom>
        </p:spPr>
      </p:pic>
    </p:spTree>
    <p:extLst>
      <p:ext uri="{BB962C8B-B14F-4D97-AF65-F5344CB8AC3E}">
        <p14:creationId xmlns:p14="http://schemas.microsoft.com/office/powerpoint/2010/main" val="423048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a:t>Where There’s A Will There’s A Way</a:t>
            </a:r>
          </a:p>
        </p:txBody>
      </p:sp>
      <p:sp>
        <p:nvSpPr>
          <p:cNvPr id="2" name="Title 1"/>
          <p:cNvSpPr>
            <a:spLocks noGrp="1"/>
          </p:cNvSpPr>
          <p:nvPr>
            <p:ph type="title"/>
          </p:nvPr>
        </p:nvSpPr>
        <p:spPr/>
        <p:txBody>
          <a:bodyPr/>
          <a:lstStyle/>
          <a:p>
            <a:r>
              <a:rPr lang="en-US"/>
              <a:t>Getting Data From The CAN Bus</a:t>
            </a:r>
          </a:p>
        </p:txBody>
      </p:sp>
      <p:pic>
        <p:nvPicPr>
          <p:cNvPr id="4" name="Picture 3" descr="can-bus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00400" y="1892300"/>
            <a:ext cx="5377017" cy="4445000"/>
          </a:xfrm>
          <a:prstGeom prst="rect">
            <a:avLst/>
          </a:prstGeom>
        </p:spPr>
      </p:pic>
    </p:spTree>
    <p:extLst>
      <p:ext uri="{BB962C8B-B14F-4D97-AF65-F5344CB8AC3E}">
        <p14:creationId xmlns:p14="http://schemas.microsoft.com/office/powerpoint/2010/main" val="57905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a:t>Where There’s A Will There’s A Way</a:t>
            </a:r>
          </a:p>
        </p:txBody>
      </p:sp>
      <p:sp>
        <p:nvSpPr>
          <p:cNvPr id="2" name="Title 1"/>
          <p:cNvSpPr>
            <a:spLocks noGrp="1"/>
          </p:cNvSpPr>
          <p:nvPr>
            <p:ph type="title"/>
          </p:nvPr>
        </p:nvSpPr>
        <p:spPr/>
        <p:txBody>
          <a:bodyPr/>
          <a:lstStyle/>
          <a:p>
            <a:r>
              <a:rPr lang="en-US"/>
              <a:t>Getting Data From The CAN Bus</a:t>
            </a:r>
          </a:p>
        </p:txBody>
      </p:sp>
      <p:pic>
        <p:nvPicPr>
          <p:cNvPr id="3" name="Picture 2" descr="can-bus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11500" y="1866899"/>
            <a:ext cx="4648200" cy="4330573"/>
          </a:xfrm>
          <a:prstGeom prst="rect">
            <a:avLst/>
          </a:prstGeom>
        </p:spPr>
      </p:pic>
    </p:spTree>
    <p:extLst>
      <p:ext uri="{BB962C8B-B14F-4D97-AF65-F5344CB8AC3E}">
        <p14:creationId xmlns:p14="http://schemas.microsoft.com/office/powerpoint/2010/main" val="23732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a:t>Where There’s A Will There’s A Way</a:t>
            </a:r>
          </a:p>
        </p:txBody>
      </p:sp>
      <p:sp>
        <p:nvSpPr>
          <p:cNvPr id="2" name="Title 1"/>
          <p:cNvSpPr>
            <a:spLocks noGrp="1"/>
          </p:cNvSpPr>
          <p:nvPr>
            <p:ph type="title"/>
          </p:nvPr>
        </p:nvSpPr>
        <p:spPr/>
        <p:txBody>
          <a:bodyPr/>
          <a:lstStyle/>
          <a:p>
            <a:r>
              <a:rPr lang="en-US"/>
              <a:t>Getting Data From The CAN Bus</a:t>
            </a:r>
          </a:p>
        </p:txBody>
      </p:sp>
      <p:pic>
        <p:nvPicPr>
          <p:cNvPr id="4" name="Picture 3" descr="can-bus4.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41700" y="1803061"/>
            <a:ext cx="5308600" cy="3724868"/>
          </a:xfrm>
          <a:prstGeom prst="rect">
            <a:avLst/>
          </a:prstGeom>
        </p:spPr>
      </p:pic>
      <p:sp>
        <p:nvSpPr>
          <p:cNvPr id="6" name="TextBox 5"/>
          <p:cNvSpPr txBox="1"/>
          <p:nvPr/>
        </p:nvSpPr>
        <p:spPr>
          <a:xfrm>
            <a:off x="3848100" y="5638800"/>
            <a:ext cx="1663700" cy="571500"/>
          </a:xfrm>
          <a:prstGeom prst="rect">
            <a:avLst/>
          </a:prstGeom>
          <a:noFill/>
        </p:spPr>
        <p:txBody>
          <a:bodyPr wrap="square" lIns="0" tIns="0" rIns="0" bIns="0" rtlCol="0">
            <a:noAutofit/>
          </a:bodyPr>
          <a:lstStyle/>
          <a:p>
            <a:pPr>
              <a:lnSpc>
                <a:spcPct val="90000"/>
              </a:lnSpc>
            </a:pPr>
            <a:r>
              <a:rPr lang="en-US" sz="3200" smtClean="0"/>
              <a:t>Success!</a:t>
            </a:r>
          </a:p>
        </p:txBody>
      </p:sp>
      <p:sp>
        <p:nvSpPr>
          <p:cNvPr id="7" name="TextBox 6"/>
          <p:cNvSpPr txBox="1"/>
          <p:nvPr/>
        </p:nvSpPr>
        <p:spPr>
          <a:xfrm>
            <a:off x="5562600" y="5626100"/>
            <a:ext cx="4229100" cy="444500"/>
          </a:xfrm>
          <a:prstGeom prst="rect">
            <a:avLst/>
          </a:prstGeom>
          <a:noFill/>
        </p:spPr>
        <p:txBody>
          <a:bodyPr wrap="square" lIns="0" tIns="0" rIns="0" bIns="0" rtlCol="0">
            <a:noAutofit/>
          </a:bodyPr>
          <a:lstStyle/>
          <a:p>
            <a:pPr>
              <a:lnSpc>
                <a:spcPct val="90000"/>
              </a:lnSpc>
            </a:pPr>
            <a:r>
              <a:rPr lang="en-US" sz="3200" smtClean="0"/>
              <a:t>(And the car still works)</a:t>
            </a:r>
          </a:p>
        </p:txBody>
      </p:sp>
    </p:spTree>
    <p:extLst>
      <p:ext uri="{BB962C8B-B14F-4D97-AF65-F5344CB8AC3E}">
        <p14:creationId xmlns:p14="http://schemas.microsoft.com/office/powerpoint/2010/main" val="384224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Getting Data From The CAN Bus</a:t>
            </a:r>
          </a:p>
        </p:txBody>
      </p:sp>
      <p:sp>
        <p:nvSpPr>
          <p:cNvPr id="5" name="Content Placeholder 4"/>
          <p:cNvSpPr>
            <a:spLocks noGrp="1"/>
          </p:cNvSpPr>
          <p:nvPr>
            <p:ph idx="1"/>
          </p:nvPr>
        </p:nvSpPr>
        <p:spPr/>
        <p:txBody>
          <a:bodyPr/>
          <a:lstStyle/>
          <a:p>
            <a:r>
              <a:rPr lang="en-US"/>
              <a:t>Lawicel CAN bus to USB </a:t>
            </a:r>
          </a:p>
          <a:p>
            <a:r>
              <a:rPr lang="en-US"/>
              <a:t>Serial device</a:t>
            </a:r>
          </a:p>
          <a:p>
            <a:r>
              <a:rPr lang="en-US"/>
              <a:t>Sends decoded data</a:t>
            </a:r>
          </a:p>
          <a:p>
            <a:r>
              <a:rPr lang="en-US"/>
              <a:t>Need to write a Java library</a:t>
            </a:r>
          </a:p>
          <a:p>
            <a:pPr lvl="1"/>
            <a:r>
              <a:rPr lang="en-US"/>
              <a:t>CAN id</a:t>
            </a:r>
          </a:p>
          <a:p>
            <a:pPr lvl="1"/>
            <a:r>
              <a:rPr lang="en-US"/>
              <a:t>Message data</a:t>
            </a:r>
          </a:p>
          <a:p>
            <a:r>
              <a:rPr lang="en-US"/>
              <a:t>Then the hard part starts</a:t>
            </a:r>
          </a:p>
          <a:p>
            <a:pPr lvl="1"/>
            <a:r>
              <a:rPr lang="en-US"/>
              <a:t>Figuring it all out</a:t>
            </a:r>
          </a:p>
          <a:p>
            <a:pPr lvl="1"/>
            <a:endParaRPr lang="en-US"/>
          </a:p>
        </p:txBody>
      </p:sp>
      <p:sp>
        <p:nvSpPr>
          <p:cNvPr id="2" name="Slide Number Placeholder 1"/>
          <p:cNvSpPr>
            <a:spLocks noGrp="1"/>
          </p:cNvSpPr>
          <p:nvPr>
            <p:ph type="sldNum" sz="quarter" idx="12"/>
          </p:nvPr>
        </p:nvSpPr>
        <p:spPr/>
        <p:txBody>
          <a:bodyPr/>
          <a:lstStyle/>
          <a:p>
            <a:fld id="{C51EAA63-D034-42AE-91FA-B13B9518C7BE}" type="slidenum">
              <a:rPr lang="en-US"/>
              <a:pPr/>
              <a:t>34</a:t>
            </a:fld>
            <a:endParaRPr lang="en-US"/>
          </a:p>
        </p:txBody>
      </p:sp>
      <p:sp>
        <p:nvSpPr>
          <p:cNvPr id="3" name="Text Placeholder 2"/>
          <p:cNvSpPr>
            <a:spLocks noGrp="1"/>
          </p:cNvSpPr>
          <p:nvPr>
            <p:ph type="body" sz="quarter" idx="13"/>
          </p:nvPr>
        </p:nvSpPr>
        <p:spPr/>
        <p:txBody>
          <a:bodyPr/>
          <a:lstStyle/>
          <a:p>
            <a:r>
              <a:rPr lang="en-US"/>
              <a:t>Electrical Connectivity Is Only The Start</a:t>
            </a:r>
          </a:p>
        </p:txBody>
      </p:sp>
      <p:pic>
        <p:nvPicPr>
          <p:cNvPr id="6" name="Picture 5"/>
          <p:cNvPicPr>
            <a:picLocks noChangeAspect="1"/>
          </p:cNvPicPr>
          <p:nvPr/>
        </p:nvPicPr>
        <p:blipFill>
          <a:blip r:embed="rId2"/>
          <a:stretch>
            <a:fillRect/>
          </a:stretch>
        </p:blipFill>
        <p:spPr>
          <a:xfrm>
            <a:off x="8877300" y="558800"/>
            <a:ext cx="2730500" cy="2730500"/>
          </a:xfrm>
          <a:prstGeom prst="rect">
            <a:avLst/>
          </a:prstGeom>
        </p:spPr>
      </p:pic>
      <p:pic>
        <p:nvPicPr>
          <p:cNvPr id="7" name="Picture 6" descr="CAN-Data.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37200" y="1752600"/>
            <a:ext cx="3459729" cy="4445000"/>
          </a:xfrm>
          <a:prstGeom prst="rect">
            <a:avLst/>
          </a:prstGeom>
        </p:spPr>
      </p:pic>
    </p:spTree>
    <p:extLst>
      <p:ext uri="{BB962C8B-B14F-4D97-AF65-F5344CB8AC3E}">
        <p14:creationId xmlns:p14="http://schemas.microsoft.com/office/powerpoint/2010/main" val="314745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lang="en-US"/>
              <a:pPr/>
              <a:t>35</a:t>
            </a:fld>
            <a:endParaRPr lang="en-US"/>
          </a:p>
        </p:txBody>
      </p:sp>
      <p:sp>
        <p:nvSpPr>
          <p:cNvPr id="2" name="Title 1"/>
          <p:cNvSpPr>
            <a:spLocks noGrp="1"/>
          </p:cNvSpPr>
          <p:nvPr>
            <p:ph type="title"/>
          </p:nvPr>
        </p:nvSpPr>
        <p:spPr/>
        <p:txBody>
          <a:bodyPr/>
          <a:lstStyle/>
          <a:p>
            <a:r>
              <a:rPr lang="en-US"/>
              <a:t>Finished Data Capture System</a:t>
            </a:r>
          </a:p>
        </p:txBody>
      </p:sp>
      <p:pic>
        <p:nvPicPr>
          <p:cNvPr id="7" name="Picture 6" descr="finished-internal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1800" y="1447800"/>
            <a:ext cx="5080000" cy="4546600"/>
          </a:xfrm>
          <a:prstGeom prst="rect">
            <a:avLst/>
          </a:prstGeom>
        </p:spPr>
      </p:pic>
      <p:pic>
        <p:nvPicPr>
          <p:cNvPr id="8" name="Picture 7" descr="finished.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18302" y="1384300"/>
            <a:ext cx="6001732" cy="4851400"/>
          </a:xfrm>
          <a:prstGeom prst="rect">
            <a:avLst/>
          </a:prstGeom>
        </p:spPr>
      </p:pic>
    </p:spTree>
    <p:extLst>
      <p:ext uri="{BB962C8B-B14F-4D97-AF65-F5344CB8AC3E}">
        <p14:creationId xmlns:p14="http://schemas.microsoft.com/office/powerpoint/2010/main" val="418988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Heads Up Display/Telematics</a:t>
            </a: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6421" y="850187"/>
            <a:ext cx="2571750" cy="2571750"/>
          </a:xfrm>
          <a:prstGeom prst="rect">
            <a:avLst/>
          </a:prstGeom>
        </p:spPr>
      </p:pic>
    </p:spTree>
    <p:extLst>
      <p:ext uri="{BB962C8B-B14F-4D97-AF65-F5344CB8AC3E}">
        <p14:creationId xmlns:p14="http://schemas.microsoft.com/office/powerpoint/2010/main" val="55857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In Car Heads Up Displays Are Becoming A Reality </a:t>
            </a:r>
          </a:p>
        </p:txBody>
      </p:sp>
      <p:pic>
        <p:nvPicPr>
          <p:cNvPr id="5" name="Picture 4" descr="Continental.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07310" y="1594799"/>
            <a:ext cx="2997570" cy="2103897"/>
          </a:xfrm>
          <a:prstGeom prst="rect">
            <a:avLst/>
          </a:prstGeom>
        </p:spPr>
      </p:pic>
      <p:pic>
        <p:nvPicPr>
          <p:cNvPr id="6" name="Picture 5" descr="jaguar-virtual-windscree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49649" y="1576452"/>
            <a:ext cx="3716343" cy="2099734"/>
          </a:xfrm>
          <a:prstGeom prst="rect">
            <a:avLst/>
          </a:prstGeom>
        </p:spPr>
      </p:pic>
      <p:pic>
        <p:nvPicPr>
          <p:cNvPr id="7" name="Picture 6" descr="Mini-Cooper.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88098" y="3778802"/>
            <a:ext cx="3997677" cy="2180551"/>
          </a:xfrm>
          <a:prstGeom prst="rect">
            <a:avLst/>
          </a:prstGeom>
        </p:spPr>
      </p:pic>
      <p:pic>
        <p:nvPicPr>
          <p:cNvPr id="8" name="Picture 7" descr="Screen Shot 2014-08-15 at 17.41.42.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47204" y="3770762"/>
            <a:ext cx="3706457" cy="2181914"/>
          </a:xfrm>
          <a:prstGeom prst="rect">
            <a:avLst/>
          </a:prstGeom>
        </p:spPr>
      </p:pic>
      <p:sp>
        <p:nvSpPr>
          <p:cNvPr id="9" name="TextBox 8"/>
          <p:cNvSpPr txBox="1"/>
          <p:nvPr/>
        </p:nvSpPr>
        <p:spPr>
          <a:xfrm>
            <a:off x="7435369" y="1269886"/>
            <a:ext cx="2577101" cy="308224"/>
          </a:xfrm>
          <a:prstGeom prst="rect">
            <a:avLst/>
          </a:prstGeom>
          <a:noFill/>
        </p:spPr>
        <p:txBody>
          <a:bodyPr wrap="square" lIns="0" tIns="0" rIns="0" bIns="0" rtlCol="0">
            <a:noAutofit/>
          </a:bodyPr>
          <a:lstStyle/>
          <a:p>
            <a:pPr>
              <a:lnSpc>
                <a:spcPct val="90000"/>
              </a:lnSpc>
            </a:pPr>
            <a:r>
              <a:rPr lang="en-US" smtClean="0"/>
              <a:t>Jaguar Virtual Windscreen</a:t>
            </a:r>
          </a:p>
        </p:txBody>
      </p:sp>
      <p:sp>
        <p:nvSpPr>
          <p:cNvPr id="10" name="TextBox 9"/>
          <p:cNvSpPr txBox="1"/>
          <p:nvPr/>
        </p:nvSpPr>
        <p:spPr>
          <a:xfrm>
            <a:off x="2984012" y="1306874"/>
            <a:ext cx="1183740" cy="271238"/>
          </a:xfrm>
          <a:prstGeom prst="rect">
            <a:avLst/>
          </a:prstGeom>
          <a:noFill/>
        </p:spPr>
        <p:txBody>
          <a:bodyPr wrap="square" lIns="0" tIns="0" rIns="0" bIns="0" rtlCol="0">
            <a:noAutofit/>
          </a:bodyPr>
          <a:lstStyle/>
          <a:p>
            <a:pPr>
              <a:lnSpc>
                <a:spcPct val="90000"/>
              </a:lnSpc>
            </a:pPr>
            <a:r>
              <a:rPr lang="en-US" smtClean="0"/>
              <a:t>Continental</a:t>
            </a:r>
          </a:p>
        </p:txBody>
      </p:sp>
      <p:sp>
        <p:nvSpPr>
          <p:cNvPr id="11" name="TextBox 10"/>
          <p:cNvSpPr txBox="1"/>
          <p:nvPr/>
        </p:nvSpPr>
        <p:spPr>
          <a:xfrm>
            <a:off x="2897698" y="6004218"/>
            <a:ext cx="1331708" cy="271237"/>
          </a:xfrm>
          <a:prstGeom prst="rect">
            <a:avLst/>
          </a:prstGeom>
          <a:noFill/>
        </p:spPr>
        <p:txBody>
          <a:bodyPr wrap="square" lIns="0" tIns="0" rIns="0" bIns="0" rtlCol="0">
            <a:noAutofit/>
          </a:bodyPr>
          <a:lstStyle/>
          <a:p>
            <a:pPr>
              <a:lnSpc>
                <a:spcPct val="90000"/>
              </a:lnSpc>
            </a:pPr>
            <a:r>
              <a:rPr lang="en-US" smtClean="0"/>
              <a:t>Mini Cooper</a:t>
            </a:r>
          </a:p>
        </p:txBody>
      </p:sp>
      <p:sp>
        <p:nvSpPr>
          <p:cNvPr id="12" name="TextBox 11"/>
          <p:cNvSpPr txBox="1"/>
          <p:nvPr/>
        </p:nvSpPr>
        <p:spPr>
          <a:xfrm>
            <a:off x="7558674" y="6065862"/>
            <a:ext cx="2527779" cy="246580"/>
          </a:xfrm>
          <a:prstGeom prst="rect">
            <a:avLst/>
          </a:prstGeom>
          <a:noFill/>
        </p:spPr>
        <p:txBody>
          <a:bodyPr wrap="square" lIns="0" tIns="0" rIns="0" bIns="0" rtlCol="0">
            <a:noAutofit/>
          </a:bodyPr>
          <a:lstStyle/>
          <a:p>
            <a:pPr>
              <a:lnSpc>
                <a:spcPct val="90000"/>
              </a:lnSpc>
            </a:pPr>
            <a:r>
              <a:rPr lang="en-US" smtClean="0"/>
              <a:t>NavTy</a:t>
            </a:r>
          </a:p>
        </p:txBody>
      </p:sp>
    </p:spTree>
    <p:extLst>
      <p:ext uri="{BB962C8B-B14F-4D97-AF65-F5344CB8AC3E}">
        <p14:creationId xmlns:p14="http://schemas.microsoft.com/office/powerpoint/2010/main" val="1599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Build Your Own HUD</a:t>
            </a:r>
          </a:p>
        </p:txBody>
      </p:sp>
      <p:sp>
        <p:nvSpPr>
          <p:cNvPr id="4" name="Content Placeholder 3"/>
          <p:cNvSpPr>
            <a:spLocks noGrp="1"/>
          </p:cNvSpPr>
          <p:nvPr>
            <p:ph idx="1"/>
          </p:nvPr>
        </p:nvSpPr>
        <p:spPr/>
        <p:txBody>
          <a:bodyPr/>
          <a:lstStyle/>
          <a:p>
            <a:r>
              <a:rPr lang="en-US"/>
              <a:t>Turns out it’s not that simple</a:t>
            </a:r>
          </a:p>
          <a:p>
            <a:r>
              <a:rPr lang="en-US"/>
              <a:t>First iteration</a:t>
            </a:r>
          </a:p>
          <a:p>
            <a:pPr lvl="1"/>
            <a:r>
              <a:rPr lang="en-US"/>
              <a:t>3M MPro110 Micro Projector, half silvered film (from a cheap in-car HUD)</a:t>
            </a:r>
          </a:p>
          <a:p>
            <a:pPr lvl="1"/>
            <a:endParaRPr lang="en-US"/>
          </a:p>
          <a:p>
            <a:pPr lvl="1"/>
            <a:endParaRPr lang="en-US"/>
          </a:p>
          <a:p>
            <a:pPr lvl="1"/>
            <a:endParaRPr lang="en-US"/>
          </a:p>
          <a:p>
            <a:pPr lvl="1"/>
            <a:endParaRPr lang="en-US"/>
          </a:p>
          <a:p>
            <a:pPr lvl="1"/>
            <a:endParaRPr lang="en-US"/>
          </a:p>
          <a:p>
            <a:r>
              <a:rPr lang="en-US"/>
              <a:t>Didn’t really work</a:t>
            </a:r>
          </a:p>
          <a:p>
            <a:pPr lvl="1"/>
            <a:r>
              <a:rPr lang="en-US"/>
              <a:t>Too much reflection of projector lamp, not image</a:t>
            </a:r>
          </a:p>
        </p:txBody>
      </p:sp>
      <p:pic>
        <p:nvPicPr>
          <p:cNvPr id="2" name="Picture 1"/>
          <p:cNvPicPr>
            <a:picLocks noChangeAspect="1"/>
          </p:cNvPicPr>
          <p:nvPr/>
        </p:nvPicPr>
        <p:blipFill>
          <a:blip r:embed="rId2"/>
          <a:stretch>
            <a:fillRect/>
          </a:stretch>
        </p:blipFill>
        <p:spPr>
          <a:xfrm>
            <a:off x="5422900" y="3149600"/>
            <a:ext cx="2632953" cy="1828800"/>
          </a:xfrm>
          <a:prstGeom prst="rect">
            <a:avLst/>
          </a:prstGeom>
        </p:spPr>
      </p:pic>
      <p:pic>
        <p:nvPicPr>
          <p:cNvPr id="5" name="Picture 4"/>
          <p:cNvPicPr>
            <a:picLocks noChangeAspect="1"/>
          </p:cNvPicPr>
          <p:nvPr/>
        </p:nvPicPr>
        <p:blipFill>
          <a:blip r:embed="rId3"/>
          <a:stretch>
            <a:fillRect/>
          </a:stretch>
        </p:blipFill>
        <p:spPr>
          <a:xfrm>
            <a:off x="2044700" y="3033760"/>
            <a:ext cx="2641600" cy="1881139"/>
          </a:xfrm>
          <a:prstGeom prst="rect">
            <a:avLst/>
          </a:prstGeom>
        </p:spPr>
      </p:pic>
      <p:sp>
        <p:nvSpPr>
          <p:cNvPr id="6" name="Rectangle 5"/>
          <p:cNvSpPr/>
          <p:nvPr/>
        </p:nvSpPr>
        <p:spPr bwMode="gray">
          <a:xfrm>
            <a:off x="2311400" y="4800600"/>
            <a:ext cx="1651000" cy="17780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Tree>
    <p:extLst>
      <p:ext uri="{BB962C8B-B14F-4D97-AF65-F5344CB8AC3E}">
        <p14:creationId xmlns:p14="http://schemas.microsoft.com/office/powerpoint/2010/main" val="171651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lang="en-US" smtClean="0"/>
              <a:pPr/>
              <a:t>39</a:t>
            </a:fld>
            <a:endParaRPr lang="en-US"/>
          </a:p>
        </p:txBody>
      </p:sp>
      <p:sp>
        <p:nvSpPr>
          <p:cNvPr id="7" name="Text Placeholder 6"/>
          <p:cNvSpPr>
            <a:spLocks noGrp="1"/>
          </p:cNvSpPr>
          <p:nvPr>
            <p:ph type="body" sz="quarter" idx="13"/>
          </p:nvPr>
        </p:nvSpPr>
        <p:spPr/>
        <p:txBody>
          <a:bodyPr/>
          <a:lstStyle/>
          <a:p>
            <a:r>
              <a:rPr lang="en-US"/>
              <a:t>Second Attempt</a:t>
            </a:r>
          </a:p>
        </p:txBody>
      </p:sp>
      <p:sp>
        <p:nvSpPr>
          <p:cNvPr id="5" name="Title 4"/>
          <p:cNvSpPr>
            <a:spLocks noGrp="1"/>
          </p:cNvSpPr>
          <p:nvPr>
            <p:ph type="title"/>
          </p:nvPr>
        </p:nvSpPr>
        <p:spPr/>
        <p:txBody>
          <a:bodyPr/>
          <a:lstStyle/>
          <a:p>
            <a:r>
              <a:rPr lang="en-US"/>
              <a:t>Build Your Own HUD</a:t>
            </a:r>
          </a:p>
        </p:txBody>
      </p:sp>
      <p:pic>
        <p:nvPicPr>
          <p:cNvPr id="8" name="Picture 7" descr="hud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98800" y="1392393"/>
            <a:ext cx="5867400" cy="4947386"/>
          </a:xfrm>
          <a:prstGeom prst="rect">
            <a:avLst/>
          </a:prstGeom>
        </p:spPr>
      </p:pic>
    </p:spTree>
    <p:extLst>
      <p:ext uri="{BB962C8B-B14F-4D97-AF65-F5344CB8AC3E}">
        <p14:creationId xmlns:p14="http://schemas.microsoft.com/office/powerpoint/2010/main" val="319801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Program Agenda</a:t>
            </a:r>
            <a:endParaRPr lang="en-US"/>
          </a:p>
        </p:txBody>
      </p:sp>
      <p:sp>
        <p:nvSpPr>
          <p:cNvPr id="3" name="Content Placeholder 2"/>
          <p:cNvSpPr>
            <a:spLocks noGrp="1"/>
          </p:cNvSpPr>
          <p:nvPr>
            <p:ph idx="13"/>
          </p:nvPr>
        </p:nvSpPr>
        <p:spPr/>
        <p:txBody>
          <a:bodyPr/>
          <a:lstStyle/>
          <a:p>
            <a:r>
              <a:rPr lang="en-US"/>
              <a:t>Introduction to the Carputer</a:t>
            </a:r>
            <a:endParaRPr lang="en-US" smtClean="0"/>
          </a:p>
          <a:p>
            <a:r>
              <a:rPr lang="en-US" smtClean="0"/>
              <a:t>More data </a:t>
            </a:r>
          </a:p>
          <a:p>
            <a:r>
              <a:rPr lang="en-US" smtClean="0"/>
              <a:t>Heads up display/telematics</a:t>
            </a:r>
          </a:p>
          <a:p>
            <a:r>
              <a:rPr lang="en-US" smtClean="0"/>
              <a:t>Driver analysis</a:t>
            </a:r>
          </a:p>
          <a:p>
            <a:r>
              <a:rPr lang="en-US"/>
              <a:t>Conclusions and resources</a:t>
            </a:r>
          </a:p>
          <a:p>
            <a:r>
              <a:rPr lang="en-US"/>
              <a:t>Demos</a:t>
            </a:r>
          </a:p>
        </p:txBody>
      </p:sp>
      <p:sp>
        <p:nvSpPr>
          <p:cNvPr id="6" name="Pentagon 5"/>
          <p:cNvSpPr/>
          <p:nvPr/>
        </p:nvSpPr>
        <p:spPr>
          <a:xfrm>
            <a:off x="2186329" y="198120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1</a:t>
            </a:r>
          </a:p>
        </p:txBody>
      </p:sp>
      <p:sp>
        <p:nvSpPr>
          <p:cNvPr id="16" name="Pentagon 15"/>
          <p:cNvSpPr/>
          <p:nvPr/>
        </p:nvSpPr>
        <p:spPr>
          <a:xfrm>
            <a:off x="2186329" y="2677477"/>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2</a:t>
            </a:r>
          </a:p>
        </p:txBody>
      </p:sp>
      <p:sp>
        <p:nvSpPr>
          <p:cNvPr id="17" name="Pentagon 16"/>
          <p:cNvSpPr/>
          <p:nvPr/>
        </p:nvSpPr>
        <p:spPr>
          <a:xfrm>
            <a:off x="2186329" y="3373754"/>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3</a:t>
            </a:r>
          </a:p>
        </p:txBody>
      </p:sp>
      <p:sp>
        <p:nvSpPr>
          <p:cNvPr id="18" name="Pentagon 17"/>
          <p:cNvSpPr/>
          <p:nvPr/>
        </p:nvSpPr>
        <p:spPr>
          <a:xfrm>
            <a:off x="2186329" y="4070031"/>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4</a:t>
            </a:r>
          </a:p>
        </p:txBody>
      </p:sp>
      <p:sp>
        <p:nvSpPr>
          <p:cNvPr id="19" name="Pentagon 18"/>
          <p:cNvSpPr/>
          <p:nvPr/>
        </p:nvSpPr>
        <p:spPr>
          <a:xfrm>
            <a:off x="2186329" y="476631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5</a:t>
            </a:r>
          </a:p>
        </p:txBody>
      </p:sp>
      <p:sp>
        <p:nvSpPr>
          <p:cNvPr id="9" name="Pentagon 8"/>
          <p:cNvSpPr/>
          <p:nvPr/>
        </p:nvSpPr>
        <p:spPr>
          <a:xfrm>
            <a:off x="2187842" y="5421704"/>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a:solidFill>
                  <a:schemeClr val="bg1"/>
                </a:solidFill>
              </a:rPr>
              <a:t>6</a:t>
            </a:r>
            <a:endParaRPr lang="en-US" sz="1600" b="1" smtClean="0">
              <a:solidFill>
                <a:schemeClr val="bg1"/>
              </a:solidFill>
            </a:endParaRPr>
          </a:p>
        </p:txBody>
      </p:sp>
    </p:spTree>
    <p:extLst>
      <p:ext uri="{BB962C8B-B14F-4D97-AF65-F5344CB8AC3E}">
        <p14:creationId xmlns:p14="http://schemas.microsoft.com/office/powerpoint/2010/main" val="9721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Raspberry Pi Heads Up Display</a:t>
            </a:r>
          </a:p>
        </p:txBody>
      </p:sp>
      <p:sp>
        <p:nvSpPr>
          <p:cNvPr id="3" name="Content Placeholder 2"/>
          <p:cNvSpPr>
            <a:spLocks noGrp="1"/>
          </p:cNvSpPr>
          <p:nvPr>
            <p:ph idx="1"/>
          </p:nvPr>
        </p:nvSpPr>
        <p:spPr>
          <a:xfrm>
            <a:off x="531151" y="1524001"/>
            <a:ext cx="11126522" cy="2552699"/>
          </a:xfrm>
        </p:spPr>
        <p:txBody>
          <a:bodyPr/>
          <a:lstStyle/>
          <a:p>
            <a:r>
              <a:rPr lang="en-US"/>
              <a:t>Cheap screen for the Pi</a:t>
            </a:r>
          </a:p>
          <a:p>
            <a:r>
              <a:rPr lang="en-US"/>
              <a:t>Use teleprompter glass rather than half-silvered perspex</a:t>
            </a:r>
          </a:p>
          <a:p>
            <a:pPr lvl="1"/>
            <a:r>
              <a:rPr lang="en-US"/>
              <a:t>70% transmission, 30% refection much better</a:t>
            </a:r>
          </a:p>
          <a:p>
            <a:r>
              <a:rPr lang="en-US"/>
              <a:t>Issue: How to produce an inverted image?</a:t>
            </a:r>
          </a:p>
          <a:p>
            <a:r>
              <a:rPr lang="en-US"/>
              <a:t>Answer: Use a refection effect</a:t>
            </a:r>
          </a:p>
        </p:txBody>
      </p:sp>
      <p:sp>
        <p:nvSpPr>
          <p:cNvPr id="4" name="Slide Number Placeholder 3"/>
          <p:cNvSpPr>
            <a:spLocks noGrp="1"/>
          </p:cNvSpPr>
          <p:nvPr>
            <p:ph type="sldNum" sz="quarter" idx="12"/>
          </p:nvPr>
        </p:nvSpPr>
        <p:spPr/>
        <p:txBody>
          <a:bodyPr/>
          <a:lstStyle/>
          <a:p>
            <a:fld id="{C51EAA63-D034-42AE-91FA-B13B9518C7BE}" type="slidenum">
              <a:rPr lang="en-US" smtClean="0"/>
              <a:pPr/>
              <a:t>40</a:t>
            </a:fld>
            <a:endParaRPr lang="en-US"/>
          </a:p>
        </p:txBody>
      </p:sp>
      <p:pic>
        <p:nvPicPr>
          <p:cNvPr id="5" name="Picture 4" descr="Screen Shot 2014-09-11 at 22.11.2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55000" y="2723832"/>
            <a:ext cx="3568700" cy="3549967"/>
          </a:xfrm>
          <a:prstGeom prst="rect">
            <a:avLst/>
          </a:prstGeom>
        </p:spPr>
      </p:pic>
      <p:sp>
        <p:nvSpPr>
          <p:cNvPr id="6" name="Rectangle 5"/>
          <p:cNvSpPr/>
          <p:nvPr/>
        </p:nvSpPr>
        <p:spPr>
          <a:xfrm>
            <a:off x="787400" y="4251236"/>
            <a:ext cx="6092825" cy="1200329"/>
          </a:xfrm>
          <a:prstGeom prst="rect">
            <a:avLst/>
          </a:prstGeom>
        </p:spPr>
        <p:txBody>
          <a:bodyPr>
            <a:spAutoFit/>
          </a:bodyPr>
          <a:lstStyle/>
          <a:p>
            <a:r>
              <a:rPr lang="en-US">
                <a:latin typeface="Consolas"/>
                <a:cs typeface="Consolas"/>
              </a:rPr>
              <a:t>Reflection ref = new Reflection();</a:t>
            </a:r>
          </a:p>
          <a:p>
            <a:r>
              <a:rPr lang="en-US">
                <a:latin typeface="Consolas"/>
                <a:cs typeface="Consolas"/>
              </a:rPr>
              <a:t>ref.setFraction(1.0);</a:t>
            </a:r>
          </a:p>
          <a:p>
            <a:r>
              <a:rPr lang="en-US">
                <a:latin typeface="Consolas"/>
                <a:cs typeface="Consolas"/>
              </a:rPr>
              <a:t>ref.setBottomOpacity(1.0);</a:t>
            </a:r>
          </a:p>
          <a:p>
            <a:r>
              <a:rPr lang="en-US">
                <a:latin typeface="Consolas"/>
                <a:cs typeface="Consolas"/>
              </a:rPr>
              <a:t>ref.setTopOpacity(1.0);</a:t>
            </a:r>
          </a:p>
        </p:txBody>
      </p:sp>
    </p:spTree>
    <p:extLst>
      <p:ext uri="{BB962C8B-B14F-4D97-AF65-F5344CB8AC3E}">
        <p14:creationId xmlns:p14="http://schemas.microsoft.com/office/powerpoint/2010/main" val="383170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Display On HUD</a:t>
            </a:r>
          </a:p>
        </p:txBody>
      </p:sp>
      <p:sp>
        <p:nvSpPr>
          <p:cNvPr id="3" name="Content Placeholder 2"/>
          <p:cNvSpPr>
            <a:spLocks noGrp="1"/>
          </p:cNvSpPr>
          <p:nvPr>
            <p:ph idx="1"/>
          </p:nvPr>
        </p:nvSpPr>
        <p:spPr/>
        <p:txBody>
          <a:bodyPr/>
          <a:lstStyle/>
          <a:p>
            <a:r>
              <a:rPr lang="en-US"/>
              <a:t>Speed and engine RPM</a:t>
            </a:r>
          </a:p>
          <a:p>
            <a:pPr lvl="1"/>
            <a:r>
              <a:rPr lang="en-US"/>
              <a:t>Use OBD2 data</a:t>
            </a:r>
          </a:p>
          <a:p>
            <a:pPr lvl="1"/>
            <a:r>
              <a:rPr lang="en-US"/>
              <a:t>Wi-Fi dongle to access ELM327</a:t>
            </a:r>
          </a:p>
          <a:p>
            <a:r>
              <a:rPr lang="en-US"/>
              <a:t>Convert position (from GPS) into current speed limit</a:t>
            </a:r>
          </a:p>
          <a:p>
            <a:pPr lvl="1"/>
            <a:r>
              <a:rPr lang="en-US"/>
              <a:t>Bluetooth dongle for pairing with mobile phone</a:t>
            </a:r>
          </a:p>
          <a:p>
            <a:pPr lvl="1"/>
            <a:r>
              <a:rPr lang="en-US"/>
              <a:t>Configure Linux to provide network access via TCP/IP</a:t>
            </a:r>
          </a:p>
          <a:p>
            <a:pPr lvl="1"/>
            <a:r>
              <a:rPr lang="en-US"/>
              <a:t>Transmit position obtained from GPS</a:t>
            </a:r>
          </a:p>
          <a:p>
            <a:pPr lvl="1"/>
            <a:r>
              <a:rPr lang="en-US"/>
              <a:t>Write servlet to run on home Linux box (open port on firewall)</a:t>
            </a:r>
          </a:p>
          <a:p>
            <a:pPr lvl="1"/>
            <a:r>
              <a:rPr lang="en-US"/>
              <a:t>Servlet uses position and Ordanance Survey data to determine speed limit</a:t>
            </a:r>
          </a:p>
          <a:p>
            <a:pPr lvl="1"/>
            <a:r>
              <a:rPr lang="en-US"/>
              <a:t>(Future project)</a:t>
            </a:r>
          </a:p>
        </p:txBody>
      </p:sp>
      <p:sp>
        <p:nvSpPr>
          <p:cNvPr id="4" name="Slide Number Placeholder 3"/>
          <p:cNvSpPr>
            <a:spLocks noGrp="1"/>
          </p:cNvSpPr>
          <p:nvPr>
            <p:ph type="sldNum" sz="quarter" idx="12"/>
          </p:nvPr>
        </p:nvSpPr>
        <p:spPr/>
        <p:txBody>
          <a:bodyPr/>
          <a:lstStyle/>
          <a:p>
            <a:fld id="{C51EAA63-D034-42AE-91FA-B13B9518C7BE}" type="slidenum">
              <a:rPr lang="en-US" smtClean="0"/>
              <a:pPr/>
              <a:t>41</a:t>
            </a:fld>
            <a:endParaRPr lang="en-US"/>
          </a:p>
        </p:txBody>
      </p:sp>
    </p:spTree>
    <p:extLst>
      <p:ext uri="{BB962C8B-B14F-4D97-AF65-F5344CB8AC3E}">
        <p14:creationId xmlns:p14="http://schemas.microsoft.com/office/powerpoint/2010/main" val="158752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Hardware In Place</a:t>
            </a:r>
          </a:p>
        </p:txBody>
      </p:sp>
      <p:sp>
        <p:nvSpPr>
          <p:cNvPr id="4" name="Slide Number Placeholder 3"/>
          <p:cNvSpPr>
            <a:spLocks noGrp="1"/>
          </p:cNvSpPr>
          <p:nvPr>
            <p:ph type="sldNum" sz="quarter" idx="12"/>
          </p:nvPr>
        </p:nvSpPr>
        <p:spPr/>
        <p:txBody>
          <a:bodyPr/>
          <a:lstStyle/>
          <a:p>
            <a:fld id="{C51EAA63-D034-42AE-91FA-B13B9518C7BE}" type="slidenum">
              <a:rPr lang="en-US" smtClean="0"/>
              <a:pPr/>
              <a:t>42</a:t>
            </a:fld>
            <a:endParaRPr lang="en-US"/>
          </a:p>
        </p:txBody>
      </p:sp>
      <p:pic>
        <p:nvPicPr>
          <p:cNvPr id="5" name="Picture 4" descr="hud1.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44800" y="1402630"/>
            <a:ext cx="6337300" cy="4921970"/>
          </a:xfrm>
          <a:prstGeom prst="rect">
            <a:avLst/>
          </a:prstGeom>
        </p:spPr>
      </p:pic>
    </p:spTree>
    <p:extLst>
      <p:ext uri="{BB962C8B-B14F-4D97-AF65-F5344CB8AC3E}">
        <p14:creationId xmlns:p14="http://schemas.microsoft.com/office/powerpoint/2010/main" val="403881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Driver Analysis</a:t>
            </a: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6421" y="850187"/>
            <a:ext cx="2571750" cy="2571750"/>
          </a:xfrm>
          <a:prstGeom prst="rect">
            <a:avLst/>
          </a:prstGeom>
        </p:spPr>
      </p:pic>
    </p:spTree>
    <p:extLst>
      <p:ext uri="{BB962C8B-B14F-4D97-AF65-F5344CB8AC3E}">
        <p14:creationId xmlns:p14="http://schemas.microsoft.com/office/powerpoint/2010/main" val="259654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Display Collected Data</a:t>
            </a:r>
          </a:p>
        </p:txBody>
      </p:sp>
      <p:sp>
        <p:nvSpPr>
          <p:cNvPr id="8" name="Content Placeholder 7"/>
          <p:cNvSpPr>
            <a:spLocks noGrp="1"/>
          </p:cNvSpPr>
          <p:nvPr>
            <p:ph idx="1"/>
          </p:nvPr>
        </p:nvSpPr>
        <p:spPr/>
        <p:txBody>
          <a:bodyPr/>
          <a:lstStyle/>
          <a:p>
            <a:r>
              <a:rPr lang="en-US"/>
              <a:t>JavaFX application</a:t>
            </a:r>
          </a:p>
          <a:p>
            <a:r>
              <a:rPr lang="en-US"/>
              <a:t>Video stream</a:t>
            </a:r>
          </a:p>
          <a:p>
            <a:pPr lvl="1"/>
            <a:r>
              <a:rPr lang="en-US"/>
              <a:t>Synchronised to data streams</a:t>
            </a:r>
          </a:p>
          <a:p>
            <a:r>
              <a:rPr lang="en-US"/>
              <a:t>Data recorded as sequence of text records</a:t>
            </a:r>
          </a:p>
          <a:p>
            <a:pPr lvl="1"/>
            <a:r>
              <a:rPr lang="en-US"/>
              <a:t>Comma separated values</a:t>
            </a:r>
          </a:p>
          <a:p>
            <a:pPr lvl="1"/>
            <a:r>
              <a:rPr lang="en-US"/>
              <a:t>One line per sensor</a:t>
            </a:r>
          </a:p>
          <a:p>
            <a:pPr lvl="1"/>
            <a:r>
              <a:rPr lang="en-US"/>
              <a:t>Time stamp</a:t>
            </a:r>
          </a:p>
          <a:p>
            <a:r>
              <a:rPr lang="en-US"/>
              <a:t>Read all data in at start of application</a:t>
            </a:r>
          </a:p>
          <a:p>
            <a:pPr lvl="1"/>
            <a:r>
              <a:rPr lang="en-US"/>
              <a:t>15 minutes of data takes about 100ms</a:t>
            </a:r>
          </a:p>
        </p:txBody>
      </p:sp>
      <p:sp>
        <p:nvSpPr>
          <p:cNvPr id="4" name="Slide Number Placeholder 3"/>
          <p:cNvSpPr>
            <a:spLocks noGrp="1"/>
          </p:cNvSpPr>
          <p:nvPr>
            <p:ph type="sldNum" sz="quarter" idx="12"/>
          </p:nvPr>
        </p:nvSpPr>
        <p:spPr/>
        <p:txBody>
          <a:bodyPr/>
          <a:lstStyle/>
          <a:p>
            <a:fld id="{C51EAA63-D034-42AE-91FA-B13B9518C7BE}" type="slidenum">
              <a:rPr lang="en-US"/>
              <a:pPr/>
              <a:t>44</a:t>
            </a:fld>
            <a:endParaRPr lang="en-US"/>
          </a:p>
        </p:txBody>
      </p:sp>
    </p:spTree>
    <p:extLst>
      <p:ext uri="{BB962C8B-B14F-4D97-AF65-F5344CB8AC3E}">
        <p14:creationId xmlns:p14="http://schemas.microsoft.com/office/powerpoint/2010/main" val="368790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Synchronisation Issue</a:t>
            </a:r>
          </a:p>
        </p:txBody>
      </p:sp>
      <p:sp>
        <p:nvSpPr>
          <p:cNvPr id="3" name="Content Placeholder 2"/>
          <p:cNvSpPr>
            <a:spLocks noGrp="1"/>
          </p:cNvSpPr>
          <p:nvPr>
            <p:ph idx="1"/>
          </p:nvPr>
        </p:nvSpPr>
        <p:spPr/>
        <p:txBody>
          <a:bodyPr/>
          <a:lstStyle/>
          <a:p>
            <a:r>
              <a:rPr lang="en-US"/>
              <a:t>Configured system to collect data four times a second</a:t>
            </a:r>
          </a:p>
          <a:p>
            <a:r>
              <a:rPr lang="en-US">
                <a:latin typeface="Consolas"/>
                <a:cs typeface="Consolas"/>
              </a:rPr>
              <a:t>Thread.sleep(250)</a:t>
            </a:r>
            <a:r>
              <a:rPr lang="en-US"/>
              <a:t>, right?</a:t>
            </a:r>
          </a:p>
          <a:p>
            <a:r>
              <a:rPr lang="en-US"/>
              <a:t>Not quite</a:t>
            </a:r>
          </a:p>
          <a:p>
            <a:r>
              <a:rPr lang="en-US"/>
              <a:t>Data acquisition and storage doesn’t happen instantaneously</a:t>
            </a:r>
          </a:p>
          <a:p>
            <a:pPr lvl="1"/>
            <a:r>
              <a:rPr lang="en-US"/>
              <a:t>Raspberry Pi has limited resource footprint</a:t>
            </a:r>
          </a:p>
          <a:p>
            <a:pPr lvl="1"/>
            <a:r>
              <a:rPr lang="en-US"/>
              <a:t>Takes around 6ms to grab all data and write it to text file</a:t>
            </a:r>
          </a:p>
          <a:p>
            <a:pPr lvl="1"/>
            <a:r>
              <a:rPr lang="en-US"/>
              <a:t>Didn’t take this into account</a:t>
            </a:r>
          </a:p>
          <a:p>
            <a:pPr lvl="1"/>
            <a:r>
              <a:rPr lang="en-US"/>
              <a:t>Each minute data falls 1.4 seconds behind video</a:t>
            </a:r>
          </a:p>
          <a:p>
            <a:r>
              <a:rPr lang="en-US"/>
              <a:t>Apply a </a:t>
            </a:r>
            <a:r>
              <a:rPr lang="en-US" strike="sngStrike"/>
              <a:t>fudge factor</a:t>
            </a:r>
            <a:r>
              <a:rPr lang="en-US"/>
              <a:t> correction during playback</a:t>
            </a:r>
          </a:p>
        </p:txBody>
      </p:sp>
      <p:sp>
        <p:nvSpPr>
          <p:cNvPr id="4" name="Slide Number Placeholder 3"/>
          <p:cNvSpPr>
            <a:spLocks noGrp="1"/>
          </p:cNvSpPr>
          <p:nvPr>
            <p:ph type="sldNum" sz="quarter" idx="12"/>
          </p:nvPr>
        </p:nvSpPr>
        <p:spPr/>
        <p:txBody>
          <a:bodyPr/>
          <a:lstStyle/>
          <a:p>
            <a:fld id="{C51EAA63-D034-42AE-91FA-B13B9518C7BE}" type="slidenum">
              <a:rPr lang="en-US" smtClean="0"/>
              <a:pPr/>
              <a:t>45</a:t>
            </a:fld>
            <a:endParaRPr lang="en-US"/>
          </a:p>
        </p:txBody>
      </p:sp>
    </p:spTree>
    <p:extLst>
      <p:ext uri="{BB962C8B-B14F-4D97-AF65-F5344CB8AC3E}">
        <p14:creationId xmlns:p14="http://schemas.microsoft.com/office/powerpoint/2010/main" val="115172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a:t>Video (with controls)</a:t>
            </a:r>
          </a:p>
          <a:p>
            <a:r>
              <a:rPr lang="en-US"/>
              <a:t>G-forces</a:t>
            </a:r>
          </a:p>
          <a:p>
            <a:r>
              <a:rPr lang="en-US"/>
              <a:t>GPS co-ordinates/altitude</a:t>
            </a:r>
          </a:p>
          <a:p>
            <a:r>
              <a:rPr lang="en-US"/>
              <a:t>Map of current position</a:t>
            </a:r>
          </a:p>
          <a:p>
            <a:r>
              <a:rPr lang="en-US"/>
              <a:t>Speed (compare car and GPS)</a:t>
            </a:r>
          </a:p>
          <a:p>
            <a:r>
              <a:rPr lang="en-US"/>
              <a:t>Bearing</a:t>
            </a:r>
          </a:p>
          <a:p>
            <a:r>
              <a:rPr lang="en-US"/>
              <a:t>Engine load</a:t>
            </a:r>
          </a:p>
          <a:p>
            <a:r>
              <a:rPr lang="en-US"/>
              <a:t>Fuel pressure</a:t>
            </a:r>
          </a:p>
          <a:p>
            <a:endParaRPr lang="en-US"/>
          </a:p>
        </p:txBody>
      </p:sp>
      <p:sp>
        <p:nvSpPr>
          <p:cNvPr id="5" name="Content Placeholder 4"/>
          <p:cNvSpPr>
            <a:spLocks noGrp="1"/>
          </p:cNvSpPr>
          <p:nvPr>
            <p:ph sz="half" idx="2"/>
          </p:nvPr>
        </p:nvSpPr>
        <p:spPr/>
        <p:txBody>
          <a:bodyPr/>
          <a:lstStyle/>
          <a:p>
            <a:r>
              <a:rPr lang="en-US"/>
              <a:t>Air intake temperature</a:t>
            </a:r>
          </a:p>
          <a:p>
            <a:r>
              <a:rPr lang="en-US"/>
              <a:t>Coolant temperature</a:t>
            </a:r>
          </a:p>
          <a:p>
            <a:r>
              <a:rPr lang="en-US"/>
              <a:t>Catalyst/exhaust temperature</a:t>
            </a:r>
          </a:p>
          <a:p>
            <a:r>
              <a:rPr lang="en-US"/>
              <a:t>Tyre temperature</a:t>
            </a:r>
          </a:p>
          <a:p>
            <a:r>
              <a:rPr lang="en-US"/>
              <a:t>Brake temperature</a:t>
            </a:r>
          </a:p>
          <a:p>
            <a:r>
              <a:rPr lang="en-US"/>
              <a:t>Throttle position</a:t>
            </a:r>
          </a:p>
          <a:p>
            <a:r>
              <a:rPr lang="en-US"/>
              <a:t>Engine RPM</a:t>
            </a:r>
          </a:p>
          <a:p>
            <a:r>
              <a:rPr lang="en-US"/>
              <a:t>Heart rate</a:t>
            </a:r>
          </a:p>
          <a:p>
            <a:endParaRPr lang="en-US"/>
          </a:p>
        </p:txBody>
      </p:sp>
      <p:sp>
        <p:nvSpPr>
          <p:cNvPr id="4" name="Slide Number Placeholder 3"/>
          <p:cNvSpPr>
            <a:spLocks noGrp="1"/>
          </p:cNvSpPr>
          <p:nvPr>
            <p:ph type="sldNum" sz="quarter" idx="12"/>
          </p:nvPr>
        </p:nvSpPr>
        <p:spPr/>
        <p:txBody>
          <a:bodyPr/>
          <a:lstStyle/>
          <a:p>
            <a:fld id="{C51EAA63-D034-42AE-91FA-B13B9518C7BE}" type="slidenum">
              <a:rPr lang="en-US" smtClean="0"/>
              <a:pPr/>
              <a:t>46</a:t>
            </a:fld>
            <a:endParaRPr lang="en-US"/>
          </a:p>
        </p:txBody>
      </p:sp>
      <p:sp>
        <p:nvSpPr>
          <p:cNvPr id="2" name="Title 1"/>
          <p:cNvSpPr>
            <a:spLocks noGrp="1"/>
          </p:cNvSpPr>
          <p:nvPr>
            <p:ph type="title"/>
          </p:nvPr>
        </p:nvSpPr>
        <p:spPr/>
        <p:txBody>
          <a:bodyPr/>
          <a:lstStyle/>
          <a:p>
            <a:r>
              <a:rPr lang="en-US"/>
              <a:t>Data To Display</a:t>
            </a:r>
          </a:p>
        </p:txBody>
      </p:sp>
    </p:spTree>
    <p:extLst>
      <p:ext uri="{BB962C8B-B14F-4D97-AF65-F5344CB8AC3E}">
        <p14:creationId xmlns:p14="http://schemas.microsoft.com/office/powerpoint/2010/main" val="357774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User Interface Design</a:t>
            </a:r>
          </a:p>
        </p:txBody>
      </p:sp>
      <p:sp>
        <p:nvSpPr>
          <p:cNvPr id="7" name="Content Placeholder 6"/>
          <p:cNvSpPr>
            <a:spLocks noGrp="1"/>
          </p:cNvSpPr>
          <p:nvPr>
            <p:ph idx="1"/>
          </p:nvPr>
        </p:nvSpPr>
        <p:spPr/>
        <p:txBody>
          <a:bodyPr/>
          <a:lstStyle/>
          <a:p>
            <a:r>
              <a:rPr lang="en-US"/>
              <a:t>Use JFXtras library (Gerrit Grunwald’s dials and LEDs)</a:t>
            </a:r>
          </a:p>
          <a:p>
            <a:r>
              <a:rPr lang="en-US"/>
              <a:t>Formula 1 style</a:t>
            </a:r>
          </a:p>
          <a:p>
            <a:pPr lvl="1"/>
            <a:r>
              <a:rPr lang="en-US"/>
              <a:t>Throttle/brake/engine/gear display</a:t>
            </a:r>
          </a:p>
          <a:p>
            <a:pPr lvl="1"/>
            <a:r>
              <a:rPr lang="en-US"/>
              <a:t>LED tachometer</a:t>
            </a:r>
          </a:p>
          <a:p>
            <a:r>
              <a:rPr lang="en-US"/>
              <a:t>Heart rate number is not too exciting</a:t>
            </a:r>
          </a:p>
          <a:p>
            <a:pPr lvl="1"/>
            <a:r>
              <a:rPr lang="en-US"/>
              <a:t>Animations</a:t>
            </a:r>
          </a:p>
          <a:p>
            <a:pPr lvl="1"/>
            <a:r>
              <a:rPr lang="en-US"/>
              <a:t>Continuous pulses was a bit of a challenge (several parallel, offset transitions)</a:t>
            </a:r>
          </a:p>
          <a:p>
            <a:endParaRPr lang="en-US"/>
          </a:p>
          <a:p>
            <a:endParaRPr lang="en-US"/>
          </a:p>
        </p:txBody>
      </p:sp>
      <p:sp>
        <p:nvSpPr>
          <p:cNvPr id="4" name="Slide Number Placeholder 3"/>
          <p:cNvSpPr>
            <a:spLocks noGrp="1"/>
          </p:cNvSpPr>
          <p:nvPr>
            <p:ph type="sldNum" sz="quarter" idx="12"/>
          </p:nvPr>
        </p:nvSpPr>
        <p:spPr/>
        <p:txBody>
          <a:bodyPr/>
          <a:lstStyle/>
          <a:p>
            <a:fld id="{C51EAA63-D034-42AE-91FA-B13B9518C7BE}" type="slidenum">
              <a:rPr lang="en-US"/>
              <a:pPr/>
              <a:t>47</a:t>
            </a:fld>
            <a:endParaRPr lang="en-US"/>
          </a:p>
        </p:txBody>
      </p:sp>
      <p:sp>
        <p:nvSpPr>
          <p:cNvPr id="8" name="Text Placeholder 7"/>
          <p:cNvSpPr>
            <a:spLocks noGrp="1"/>
          </p:cNvSpPr>
          <p:nvPr>
            <p:ph type="body" sz="quarter" idx="13"/>
          </p:nvPr>
        </p:nvSpPr>
        <p:spPr/>
        <p:txBody>
          <a:bodyPr/>
          <a:lstStyle/>
          <a:p>
            <a:r>
              <a:rPr lang="en-US"/>
              <a:t>JavaFX</a:t>
            </a:r>
          </a:p>
        </p:txBody>
      </p:sp>
    </p:spTree>
    <p:extLst>
      <p:ext uri="{BB962C8B-B14F-4D97-AF65-F5344CB8AC3E}">
        <p14:creationId xmlns:p14="http://schemas.microsoft.com/office/powerpoint/2010/main" val="2154997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Conclusions and Resources</a:t>
            </a: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6421" y="850187"/>
            <a:ext cx="2571750" cy="2571750"/>
          </a:xfrm>
          <a:prstGeom prst="rect">
            <a:avLst/>
          </a:prstGeom>
        </p:spPr>
      </p:pic>
    </p:spTree>
    <p:extLst>
      <p:ext uri="{BB962C8B-B14F-4D97-AF65-F5344CB8AC3E}">
        <p14:creationId xmlns:p14="http://schemas.microsoft.com/office/powerpoint/2010/main" val="348868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Conclusions</a:t>
            </a:r>
          </a:p>
        </p:txBody>
      </p:sp>
      <p:sp>
        <p:nvSpPr>
          <p:cNvPr id="3" name="Content Placeholder 2"/>
          <p:cNvSpPr>
            <a:spLocks noGrp="1"/>
          </p:cNvSpPr>
          <p:nvPr>
            <p:ph idx="1"/>
          </p:nvPr>
        </p:nvSpPr>
        <p:spPr/>
        <p:txBody>
          <a:bodyPr/>
          <a:lstStyle/>
          <a:p>
            <a:r>
              <a:rPr lang="en-US"/>
              <a:t>Cars produce lots of data</a:t>
            </a:r>
          </a:p>
          <a:p>
            <a:r>
              <a:rPr lang="en-US"/>
              <a:t>Use of sensors with Java is simple to collect (most) data</a:t>
            </a:r>
          </a:p>
          <a:p>
            <a:r>
              <a:rPr lang="en-US"/>
              <a:t>Playback of data useful for insurance, fleet management, training</a:t>
            </a:r>
          </a:p>
          <a:p>
            <a:r>
              <a:rPr lang="en-US"/>
              <a:t>Java and JavaFX make UI design simple</a:t>
            </a:r>
          </a:p>
        </p:txBody>
      </p:sp>
    </p:spTree>
    <p:extLst>
      <p:ext uri="{BB962C8B-B14F-4D97-AF65-F5344CB8AC3E}">
        <p14:creationId xmlns:p14="http://schemas.microsoft.com/office/powerpoint/2010/main" val="91437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 to the Carputer</a:t>
            </a: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6421" y="850187"/>
            <a:ext cx="2571750" cy="2571750"/>
          </a:xfrm>
          <a:prstGeom prst="rect">
            <a:avLst/>
          </a:prstGeom>
        </p:spPr>
      </p:pic>
    </p:spTree>
    <p:extLst>
      <p:ext uri="{BB962C8B-B14F-4D97-AF65-F5344CB8AC3E}">
        <p14:creationId xmlns:p14="http://schemas.microsoft.com/office/powerpoint/2010/main" val="175579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 and Links</a:t>
            </a:r>
          </a:p>
        </p:txBody>
      </p:sp>
      <p:sp>
        <p:nvSpPr>
          <p:cNvPr id="3" name="Content Placeholder 2"/>
          <p:cNvSpPr>
            <a:spLocks noGrp="1"/>
          </p:cNvSpPr>
          <p:nvPr>
            <p:ph idx="1"/>
          </p:nvPr>
        </p:nvSpPr>
        <p:spPr/>
        <p:txBody>
          <a:bodyPr/>
          <a:lstStyle/>
          <a:p>
            <a:r>
              <a:rPr lang="en-US"/>
              <a:t>www.sparkfun.com</a:t>
            </a:r>
          </a:p>
          <a:p>
            <a:r>
              <a:rPr lang="en-US"/>
              <a:t>www.adafruit.com</a:t>
            </a:r>
          </a:p>
          <a:p>
            <a:r>
              <a:rPr lang="en-US"/>
              <a:t>www.raspberrypi.org</a:t>
            </a:r>
          </a:p>
          <a:p>
            <a:r>
              <a:rPr lang="en-US"/>
              <a:t>blogs.oracle.com/speakjava</a:t>
            </a:r>
          </a:p>
          <a:p>
            <a:r>
              <a:rPr lang="en-US"/>
              <a:t>Twitter: @speakjava</a:t>
            </a:r>
          </a:p>
        </p:txBody>
      </p:sp>
    </p:spTree>
    <p:extLst>
      <p:ext uri="{BB962C8B-B14F-4D97-AF65-F5344CB8AC3E}">
        <p14:creationId xmlns:p14="http://schemas.microsoft.com/office/powerpoint/2010/main" val="313110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Demos</a:t>
            </a:r>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6421" y="850187"/>
            <a:ext cx="2571750" cy="2571750"/>
          </a:xfrm>
          <a:prstGeom prst="rect">
            <a:avLst/>
          </a:prstGeom>
        </p:spPr>
      </p:pic>
    </p:spTree>
    <p:extLst>
      <p:ext uri="{BB962C8B-B14F-4D97-AF65-F5344CB8AC3E}">
        <p14:creationId xmlns:p14="http://schemas.microsoft.com/office/powerpoint/2010/main" val="307261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7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lang="en-US"/>
              <a:pPr/>
              <a:t>6</a:t>
            </a:fld>
            <a:endParaRPr lang="en-US"/>
          </a:p>
        </p:txBody>
      </p:sp>
      <p:sp>
        <p:nvSpPr>
          <p:cNvPr id="7" name="Text Placeholder 6"/>
          <p:cNvSpPr>
            <a:spLocks noGrp="1"/>
          </p:cNvSpPr>
          <p:nvPr>
            <p:ph type="body" sz="quarter" idx="13"/>
          </p:nvPr>
        </p:nvSpPr>
        <p:spPr/>
        <p:txBody>
          <a:bodyPr/>
          <a:lstStyle/>
          <a:p>
            <a:r>
              <a:rPr lang="en-US"/>
              <a:t>Zero lines of code</a:t>
            </a:r>
          </a:p>
        </p:txBody>
      </p:sp>
      <p:sp>
        <p:nvSpPr>
          <p:cNvPr id="5" name="Title 4"/>
          <p:cNvSpPr>
            <a:spLocks noGrp="1"/>
          </p:cNvSpPr>
          <p:nvPr>
            <p:ph type="title"/>
          </p:nvPr>
        </p:nvSpPr>
        <p:spPr/>
        <p:txBody>
          <a:bodyPr/>
          <a:lstStyle/>
          <a:p>
            <a:r>
              <a:rPr lang="en-US"/>
              <a:t>How Cars Used To Be</a:t>
            </a:r>
          </a:p>
        </p:txBody>
      </p:sp>
      <p:pic>
        <p:nvPicPr>
          <p:cNvPr id="6" name="Picture 5" descr="Tom-A.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9600" y="1691123"/>
            <a:ext cx="5727700" cy="4277876"/>
          </a:xfrm>
          <a:prstGeom prst="rect">
            <a:avLst/>
          </a:prstGeom>
        </p:spPr>
      </p:pic>
    </p:spTree>
    <p:extLst>
      <p:ext uri="{BB962C8B-B14F-4D97-AF65-F5344CB8AC3E}">
        <p14:creationId xmlns:p14="http://schemas.microsoft.com/office/powerpoint/2010/main" val="2662797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Last Years Carputer</a:t>
            </a:r>
          </a:p>
        </p:txBody>
      </p:sp>
      <p:pic>
        <p:nvPicPr>
          <p:cNvPr id="5" name="Picture 4" descr="S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4421" y="1493552"/>
            <a:ext cx="5329302" cy="3637248"/>
          </a:xfrm>
          <a:prstGeom prst="rect">
            <a:avLst/>
          </a:prstGeom>
        </p:spPr>
      </p:pic>
      <p:pic>
        <p:nvPicPr>
          <p:cNvPr id="6" name="Picture 5" descr="screen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15405" y="3604280"/>
            <a:ext cx="4184395" cy="2712883"/>
          </a:xfrm>
          <a:prstGeom prst="rect">
            <a:avLst/>
          </a:prstGeom>
        </p:spPr>
      </p:pic>
      <p:sp>
        <p:nvSpPr>
          <p:cNvPr id="2" name="TextBox 1"/>
          <p:cNvSpPr txBox="1"/>
          <p:nvPr/>
        </p:nvSpPr>
        <p:spPr>
          <a:xfrm>
            <a:off x="6578600" y="1041400"/>
            <a:ext cx="3403600" cy="889000"/>
          </a:xfrm>
          <a:prstGeom prst="rect">
            <a:avLst/>
          </a:prstGeom>
          <a:noFill/>
        </p:spPr>
        <p:txBody>
          <a:bodyPr wrap="square" lIns="0" tIns="0" rIns="0" bIns="0" rtlCol="0">
            <a:noAutofit/>
          </a:bodyPr>
          <a:lstStyle/>
          <a:p>
            <a:pPr>
              <a:lnSpc>
                <a:spcPct val="90000"/>
              </a:lnSpc>
            </a:pPr>
            <a:endParaRPr lang="en-US" smtClean="0"/>
          </a:p>
        </p:txBody>
      </p:sp>
      <p:pic>
        <p:nvPicPr>
          <p:cNvPr id="7" name="Picture 6" descr="Carputer-front.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18300" y="583818"/>
            <a:ext cx="4368800" cy="2845181"/>
          </a:xfrm>
          <a:prstGeom prst="rect">
            <a:avLst/>
          </a:prstGeom>
        </p:spPr>
      </p:pic>
    </p:spTree>
    <p:extLst>
      <p:ext uri="{BB962C8B-B14F-4D97-AF65-F5344CB8AC3E}">
        <p14:creationId xmlns:p14="http://schemas.microsoft.com/office/powerpoint/2010/main" val="354259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plash.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46799" y="3132506"/>
            <a:ext cx="2648259" cy="1575714"/>
          </a:xfrm>
          <a:prstGeom prst="rect">
            <a:avLst/>
          </a:prstGeom>
        </p:spPr>
      </p:pic>
      <p:pic>
        <p:nvPicPr>
          <p:cNvPr id="4" name="Picture 3" descr="Screen Shot 2013-09-13 at 14.47.4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396" y="1328651"/>
            <a:ext cx="3968945" cy="2384366"/>
          </a:xfrm>
          <a:prstGeom prst="rect">
            <a:avLst/>
          </a:prstGeom>
        </p:spPr>
      </p:pic>
      <p:pic>
        <p:nvPicPr>
          <p:cNvPr id="5" name="Picture 4" descr="Screen Shot 2013-09-13 at 14.47.55.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86460" y="1177506"/>
            <a:ext cx="4092124" cy="2438844"/>
          </a:xfrm>
          <a:prstGeom prst="rect">
            <a:avLst/>
          </a:prstGeom>
        </p:spPr>
      </p:pic>
      <p:pic>
        <p:nvPicPr>
          <p:cNvPr id="6" name="Picture 5" descr="Screen Shot 2013-09-13 at 12.24.24.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4784" y="3832779"/>
            <a:ext cx="3980257" cy="2370153"/>
          </a:xfrm>
          <a:prstGeom prst="rect">
            <a:avLst/>
          </a:prstGeom>
        </p:spPr>
      </p:pic>
      <p:pic>
        <p:nvPicPr>
          <p:cNvPr id="7" name="Picture 6" descr="Screen Shot 2013-09-11 at 11.09.55.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88535" y="3783308"/>
            <a:ext cx="4139370" cy="2475302"/>
          </a:xfrm>
          <a:prstGeom prst="rect">
            <a:avLst/>
          </a:prstGeom>
        </p:spPr>
      </p:pic>
      <p:sp>
        <p:nvSpPr>
          <p:cNvPr id="2" name="Title 1"/>
          <p:cNvSpPr>
            <a:spLocks noGrp="1"/>
          </p:cNvSpPr>
          <p:nvPr>
            <p:ph type="title"/>
          </p:nvPr>
        </p:nvSpPr>
        <p:spPr/>
        <p:txBody>
          <a:bodyPr/>
          <a:lstStyle/>
          <a:p>
            <a:r>
              <a:rPr lang="en-US"/>
              <a:t>Last Year’s UI</a:t>
            </a:r>
          </a:p>
        </p:txBody>
      </p:sp>
    </p:spTree>
    <p:extLst>
      <p:ext uri="{BB962C8B-B14F-4D97-AF65-F5344CB8AC3E}">
        <p14:creationId xmlns:p14="http://schemas.microsoft.com/office/powerpoint/2010/main" val="76352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Ideas For A Better Carputer</a:t>
            </a:r>
          </a:p>
        </p:txBody>
      </p:sp>
      <p:sp>
        <p:nvSpPr>
          <p:cNvPr id="3" name="Content Placeholder 2"/>
          <p:cNvSpPr>
            <a:spLocks noGrp="1"/>
          </p:cNvSpPr>
          <p:nvPr>
            <p:ph idx="1"/>
          </p:nvPr>
        </p:nvSpPr>
        <p:spPr/>
        <p:txBody>
          <a:bodyPr/>
          <a:lstStyle/>
          <a:p>
            <a:r>
              <a:rPr lang="en-US"/>
              <a:t>More car data via the CAN bus</a:t>
            </a:r>
          </a:p>
          <a:p>
            <a:pPr lvl="1"/>
            <a:r>
              <a:rPr lang="en-US"/>
              <a:t>Steering angle, gear selected, ABS data (individual wheel speed)</a:t>
            </a:r>
          </a:p>
          <a:p>
            <a:pPr lvl="1"/>
            <a:r>
              <a:rPr lang="en-US"/>
              <a:t>Controls (steering wheel buttons, indicators)</a:t>
            </a:r>
          </a:p>
          <a:p>
            <a:r>
              <a:rPr lang="en-US"/>
              <a:t>GPS data</a:t>
            </a:r>
          </a:p>
          <a:p>
            <a:r>
              <a:rPr lang="en-US"/>
              <a:t>Heart rate monitor for driver</a:t>
            </a:r>
          </a:p>
          <a:p>
            <a:r>
              <a:rPr lang="en-US"/>
              <a:t>Tyre pressure monitoring</a:t>
            </a:r>
          </a:p>
          <a:p>
            <a:r>
              <a:rPr lang="en-US"/>
              <a:t>Thermal sensor for brake or tyre temperature</a:t>
            </a:r>
          </a:p>
        </p:txBody>
      </p:sp>
    </p:spTree>
    <p:extLst>
      <p:ext uri="{BB962C8B-B14F-4D97-AF65-F5344CB8AC3E}">
        <p14:creationId xmlns:p14="http://schemas.microsoft.com/office/powerpoint/2010/main" val="321130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JavaOne_16x9_2014-0718_ML2-2">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xmlns="" name="JavaOne_16x9_2014-0718_ML2-2" id="{8FA3844D-4648-4A27-9A51-DB102D65875A}" vid="{07BA0085-9FE8-46B5-BADD-B89CD95D21F1}"/>
    </a:ext>
  </a:extLst>
</a:theme>
</file>

<file path=ppt/theme/theme2.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JavaOne_16x9_2014-0718_ML2-2</Template>
  <TotalTime>5558</TotalTime>
  <Words>2221</Words>
  <Application>Microsoft Macintosh PowerPoint</Application>
  <PresentationFormat>Custom</PresentationFormat>
  <Paragraphs>401</Paragraphs>
  <Slides>52</Slides>
  <Notes>12</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JavaOne_16x9_2014-0718_ML2-2</vt:lpstr>
      <vt:lpstr>PowerPoint Presentation</vt:lpstr>
      <vt:lpstr>Driving the Java Carputer  Farther and Faster</vt:lpstr>
      <vt:lpstr>PowerPoint Presentation</vt:lpstr>
      <vt:lpstr>Program Agenda</vt:lpstr>
      <vt:lpstr>Introduction to the Carputer</vt:lpstr>
      <vt:lpstr>How Cars Used To Be</vt:lpstr>
      <vt:lpstr>Last Years Carputer</vt:lpstr>
      <vt:lpstr>Last Year’s UI</vt:lpstr>
      <vt:lpstr>Ideas For A Better Carputer</vt:lpstr>
      <vt:lpstr>Ideas For A Better Carputer</vt:lpstr>
      <vt:lpstr>Carputer Architecture Concept</vt:lpstr>
      <vt:lpstr>More Data</vt:lpstr>
      <vt:lpstr>Tracking Position With GPS</vt:lpstr>
      <vt:lpstr>Heart Rate Monitoring of the Driver</vt:lpstr>
      <vt:lpstr>In-car Video</vt:lpstr>
      <vt:lpstr>The Simplest Solution Is Often The Best</vt:lpstr>
      <vt:lpstr>Tyre Pressure Monitoring System (TPMS)</vt:lpstr>
      <vt:lpstr>TPMS Decoding</vt:lpstr>
      <vt:lpstr>Thermal Sensors For Brakes and Tyres</vt:lpstr>
      <vt:lpstr>Infra-Red Thermometer</vt:lpstr>
      <vt:lpstr>Thermal Sensor Data</vt:lpstr>
      <vt:lpstr>Thermal Sensor Data</vt:lpstr>
      <vt:lpstr>Fitting The Thermal Sensors</vt:lpstr>
      <vt:lpstr>Fitting The Thermal Sensors</vt:lpstr>
      <vt:lpstr>Fitting The Thermal Sensors</vt:lpstr>
      <vt:lpstr>Fitting The Thermal Sensors</vt:lpstr>
      <vt:lpstr>Fitting The Thermal Sensors</vt:lpstr>
      <vt:lpstr>Getting Data From The CAN Bus</vt:lpstr>
      <vt:lpstr>Getting Data From The CAN Bus</vt:lpstr>
      <vt:lpstr>Getting Data From The CAN Bus</vt:lpstr>
      <vt:lpstr>Getting Data From The CAN Bus</vt:lpstr>
      <vt:lpstr>Getting Data From The CAN Bus</vt:lpstr>
      <vt:lpstr>Getting Data From The CAN Bus</vt:lpstr>
      <vt:lpstr>Getting Data From The CAN Bus</vt:lpstr>
      <vt:lpstr>Finished Data Capture System</vt:lpstr>
      <vt:lpstr>Heads Up Display/Telematics</vt:lpstr>
      <vt:lpstr>In Car Heads Up Displays Are Becoming A Reality </vt:lpstr>
      <vt:lpstr>Build Your Own HUD</vt:lpstr>
      <vt:lpstr>Build Your Own HUD</vt:lpstr>
      <vt:lpstr>Raspberry Pi Heads Up Display</vt:lpstr>
      <vt:lpstr>Data Display On HUD</vt:lpstr>
      <vt:lpstr>Hardware In Place</vt:lpstr>
      <vt:lpstr>Driver Analysis</vt:lpstr>
      <vt:lpstr>Display Collected Data</vt:lpstr>
      <vt:lpstr>Synchronisation Issue</vt:lpstr>
      <vt:lpstr>Data To Display</vt:lpstr>
      <vt:lpstr>User Interface Design</vt:lpstr>
      <vt:lpstr>Conclusions and Resources</vt:lpstr>
      <vt:lpstr>Conclusions</vt:lpstr>
      <vt:lpstr>Resources and Links</vt:lpstr>
      <vt:lpstr>Demos</vt:lpstr>
      <vt:lpstr>PowerPoint Presentation</vt:lpstr>
    </vt:vector>
  </TitlesOfParts>
  <Company>Oracle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RWCRAWFO</dc:creator>
  <cp:lastModifiedBy>Simon Ritter</cp:lastModifiedBy>
  <cp:revision>43</cp:revision>
  <cp:lastPrinted>2014-07-15T22:40:20Z</cp:lastPrinted>
  <dcterms:created xsi:type="dcterms:W3CDTF">2014-09-12T16:10:01Z</dcterms:created>
  <dcterms:modified xsi:type="dcterms:W3CDTF">2014-10-07T12:12:42Z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