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36" r:id="rId1"/>
    <p:sldMasterId id="2147484124" r:id="rId2"/>
  </p:sldMasterIdLst>
  <p:notesMasterIdLst>
    <p:notesMasterId r:id="rId56"/>
  </p:notesMasterIdLst>
  <p:handoutMasterIdLst>
    <p:handoutMasterId r:id="rId57"/>
  </p:handoutMasterIdLst>
  <p:sldIdLst>
    <p:sldId id="363" r:id="rId3"/>
    <p:sldId id="364" r:id="rId4"/>
    <p:sldId id="365" r:id="rId5"/>
    <p:sldId id="373" r:id="rId6"/>
    <p:sldId id="382" r:id="rId7"/>
    <p:sldId id="374" r:id="rId8"/>
    <p:sldId id="266" r:id="rId9"/>
    <p:sldId id="330" r:id="rId10"/>
    <p:sldId id="329" r:id="rId11"/>
    <p:sldId id="339" r:id="rId12"/>
    <p:sldId id="334" r:id="rId13"/>
    <p:sldId id="371" r:id="rId14"/>
    <p:sldId id="366" r:id="rId15"/>
    <p:sldId id="372" r:id="rId16"/>
    <p:sldId id="376" r:id="rId17"/>
    <p:sldId id="332" r:id="rId18"/>
    <p:sldId id="369" r:id="rId19"/>
    <p:sldId id="340" r:id="rId20"/>
    <p:sldId id="341" r:id="rId21"/>
    <p:sldId id="343" r:id="rId22"/>
    <p:sldId id="351" r:id="rId23"/>
    <p:sldId id="385" r:id="rId24"/>
    <p:sldId id="345" r:id="rId25"/>
    <p:sldId id="346" r:id="rId26"/>
    <p:sldId id="348" r:id="rId27"/>
    <p:sldId id="349" r:id="rId28"/>
    <p:sldId id="335" r:id="rId29"/>
    <p:sldId id="352" r:id="rId30"/>
    <p:sldId id="353" r:id="rId31"/>
    <p:sldId id="336" r:id="rId32"/>
    <p:sldId id="337" r:id="rId33"/>
    <p:sldId id="355" r:id="rId34"/>
    <p:sldId id="338" r:id="rId35"/>
    <p:sldId id="367" r:id="rId36"/>
    <p:sldId id="331" r:id="rId37"/>
    <p:sldId id="377" r:id="rId38"/>
    <p:sldId id="380" r:id="rId39"/>
    <p:sldId id="378" r:id="rId40"/>
    <p:sldId id="379" r:id="rId41"/>
    <p:sldId id="356" r:id="rId42"/>
    <p:sldId id="358" r:id="rId43"/>
    <p:sldId id="381" r:id="rId44"/>
    <p:sldId id="359" r:id="rId45"/>
    <p:sldId id="389" r:id="rId46"/>
    <p:sldId id="388" r:id="rId47"/>
    <p:sldId id="387" r:id="rId48"/>
    <p:sldId id="368" r:id="rId49"/>
    <p:sldId id="390" r:id="rId50"/>
    <p:sldId id="391" r:id="rId51"/>
    <p:sldId id="361" r:id="rId52"/>
    <p:sldId id="360" r:id="rId53"/>
    <p:sldId id="362" r:id="rId54"/>
    <p:sldId id="370" r:id="rId5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479EF1B-D39F-5141-9A2E-978544D8439F}">
          <p14:sldIdLst>
            <p14:sldId id="363"/>
            <p14:sldId id="364"/>
            <p14:sldId id="365"/>
            <p14:sldId id="373"/>
            <p14:sldId id="382"/>
            <p14:sldId id="374"/>
            <p14:sldId id="266"/>
            <p14:sldId id="330"/>
            <p14:sldId id="329"/>
            <p14:sldId id="339"/>
            <p14:sldId id="334"/>
            <p14:sldId id="371"/>
            <p14:sldId id="366"/>
            <p14:sldId id="372"/>
            <p14:sldId id="376"/>
            <p14:sldId id="332"/>
            <p14:sldId id="369"/>
            <p14:sldId id="340"/>
            <p14:sldId id="341"/>
            <p14:sldId id="343"/>
            <p14:sldId id="351"/>
            <p14:sldId id="385"/>
            <p14:sldId id="345"/>
            <p14:sldId id="346"/>
            <p14:sldId id="348"/>
            <p14:sldId id="349"/>
            <p14:sldId id="335"/>
            <p14:sldId id="352"/>
            <p14:sldId id="353"/>
            <p14:sldId id="336"/>
            <p14:sldId id="337"/>
            <p14:sldId id="355"/>
            <p14:sldId id="338"/>
            <p14:sldId id="367"/>
            <p14:sldId id="331"/>
            <p14:sldId id="377"/>
            <p14:sldId id="380"/>
            <p14:sldId id="378"/>
            <p14:sldId id="379"/>
            <p14:sldId id="356"/>
            <p14:sldId id="358"/>
            <p14:sldId id="381"/>
            <p14:sldId id="359"/>
            <p14:sldId id="389"/>
            <p14:sldId id="388"/>
            <p14:sldId id="387"/>
            <p14:sldId id="368"/>
            <p14:sldId id="390"/>
            <p14:sldId id="391"/>
            <p14:sldId id="361"/>
            <p14:sldId id="360"/>
            <p14:sldId id="362"/>
            <p14:sldId id="37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to Mann" initials="KM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9900"/>
    <a:srgbClr val="0099FF"/>
    <a:srgbClr val="3DB600"/>
    <a:srgbClr val="99FF66"/>
    <a:srgbClr val="CCCCCC"/>
    <a:srgbClr val="99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519" autoAdjust="0"/>
    <p:restoredTop sz="94614" autoAdjust="0"/>
  </p:normalViewPr>
  <p:slideViewPr>
    <p:cSldViewPr snapToGrid="0">
      <p:cViewPr varScale="1">
        <p:scale>
          <a:sx n="123" d="100"/>
          <a:sy n="123" d="100"/>
        </p:scale>
        <p:origin x="-200" y="-104"/>
      </p:cViewPr>
      <p:guideLst>
        <p:guide orient="horz" pos="768"/>
        <p:guide pos="288"/>
      </p:guideLst>
    </p:cSldViewPr>
  </p:slideViewPr>
  <p:outlineViewPr>
    <p:cViewPr>
      <p:scale>
        <a:sx n="33" d="100"/>
        <a:sy n="33" d="100"/>
      </p:scale>
      <p:origin x="0" y="6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-285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tableStyles" Target="tableStyles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commentAuthors" Target="commentAuthor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fld id="{7C9D3F63-5B29-4738-85A0-9278F0473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817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rebuchet MS" pitchFamily="34" charset="0"/>
              </a:defRPr>
            </a:lvl1pPr>
          </a:lstStyle>
          <a:p>
            <a:pPr>
              <a:defRPr/>
            </a:pPr>
            <a:fld id="{B8EA0D8F-5575-42E7-9ADB-AE267830D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312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9666FD-9788-4DA3-8A23-13685FA9B8E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F00FB-9513-4A93-9716-EA3EC835DBD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EA33B9-9B2C-4A91-9A96-922CE6E68360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702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941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7483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0166" y="6305550"/>
            <a:ext cx="2133600" cy="47625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 sz="4000"/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200"/>
            </a:lvl3pPr>
            <a:lvl4pPr marL="1371600" indent="0">
              <a:buFontTx/>
              <a:buNone/>
              <a:defRPr sz="3200"/>
            </a:lvl4pPr>
            <a:lvl5pPr marL="1828800" indent="0">
              <a:buFontTx/>
              <a:buNone/>
              <a:defRPr sz="3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3087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635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933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886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098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740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843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3201"/>
            <a:ext cx="8077200" cy="152399"/>
          </a:xfr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894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19000"/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553201"/>
            <a:ext cx="8077200" cy="152399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2780B6B6-A0DB-4089-86DC-5E9C5D27488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500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>
              <a:lumMod val="50000"/>
            </a:schemeClr>
          </a:solidFill>
          <a:latin typeface="Franklin Gothic Boo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>
            <a:lumMod val="50000"/>
          </a:schemeClr>
        </a:buClr>
        <a:buFont typeface="Calibri" pitchFamily="34" charset="0"/>
        <a:buChar char="»"/>
        <a:defRPr sz="3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2">
            <a:lumMod val="50000"/>
          </a:schemeClr>
        </a:buClr>
        <a:buFont typeface="Calibri" pitchFamily="34" charset="0"/>
        <a:buChar char="»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2">
            <a:lumMod val="50000"/>
          </a:schemeClr>
        </a:buClr>
        <a:buFont typeface="Calibri" pitchFamily="34" charset="0"/>
        <a:buChar char="»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2">
            <a:lumMod val="50000"/>
          </a:schemeClr>
        </a:buClr>
        <a:buFont typeface="Calibri" pitchFamily="34" charset="0"/>
        <a:buChar char="»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2">
            <a:lumMod val="50000"/>
          </a:schemeClr>
        </a:buClr>
        <a:buFont typeface="Calibri" pitchFamily="34" charset="0"/>
        <a:buChar char="»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1428728" y="6310336"/>
            <a:ext cx="2133600" cy="476250"/>
          </a:xfrm>
          <a:prstGeom prst="rect">
            <a:avLst/>
          </a:prstGeom>
        </p:spPr>
        <p:txBody>
          <a:bodyPr anchor="b"/>
          <a:lstStyle>
            <a:lvl1pPr algn="l" eaLnBrk="1" latinLnBrk="0" hangingPunct="1">
              <a:defRPr kumimoji="0" sz="120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571868" y="6305550"/>
            <a:ext cx="5038732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lang="en-US" smtClean="0"/>
              <a:t>Copyright © Virtua, Inc 2013-14. All rights reserved.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fld id="{6294C92D-0306-4E69-9CD3-20855E8496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a.com" TargetMode="External"/><Relationship Id="rId4" Type="http://schemas.openxmlformats.org/officeDocument/2006/relationships/hyperlink" Target="http://www.jsfcentral.com" TargetMode="External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enterprisejavanews.com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1" Type="http://schemas.openxmlformats.org/officeDocument/2006/relationships/hyperlink" Target="http://xmlns.jcp.org/jsp/jstl/functions" TargetMode="External"/><Relationship Id="rId12" Type="http://schemas.openxmlformats.org/officeDocument/2006/relationships/hyperlink" Target="http://java.sun.com/jsf/facelets" TargetMode="External"/><Relationship Id="rId13" Type="http://schemas.openxmlformats.org/officeDocument/2006/relationships/hyperlink" Target="http://xmlns.jcp.org/jsf/facelets" TargetMode="External"/><Relationship Id="rId14" Type="http://schemas.openxmlformats.org/officeDocument/2006/relationships/hyperlink" Target="http://java.sun.com/jsf/passthrough" TargetMode="External"/><Relationship Id="rId15" Type="http://schemas.openxmlformats.org/officeDocument/2006/relationships/hyperlink" Target="http://xmlns.jcp.org/jsf/passthrough" TargetMode="External"/><Relationship Id="rId16" Type="http://schemas.openxmlformats.org/officeDocument/2006/relationships/hyperlink" Target="http://java.sun.com/jsf" TargetMode="External"/><Relationship Id="rId17" Type="http://schemas.openxmlformats.org/officeDocument/2006/relationships/hyperlink" Target="http://xmlns.jcp.org/js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va.sun.com/jsf/composite" TargetMode="External"/><Relationship Id="rId3" Type="http://schemas.openxmlformats.org/officeDocument/2006/relationships/hyperlink" Target="http://xmlns.jcp.org/jsf/composite" TargetMode="External"/><Relationship Id="rId4" Type="http://schemas.openxmlformats.org/officeDocument/2006/relationships/hyperlink" Target="http://java.sun.com/jsf/core" TargetMode="External"/><Relationship Id="rId5" Type="http://schemas.openxmlformats.org/officeDocument/2006/relationships/hyperlink" Target="http://xmlns.jcp.org/jsf/core" TargetMode="External"/><Relationship Id="rId6" Type="http://schemas.openxmlformats.org/officeDocument/2006/relationships/hyperlink" Target="http://java.sun.com/jsf/html" TargetMode="External"/><Relationship Id="rId7" Type="http://schemas.openxmlformats.org/officeDocument/2006/relationships/hyperlink" Target="http://xmlns.jcp.org/jsf/html" TargetMode="External"/><Relationship Id="rId8" Type="http://schemas.openxmlformats.org/officeDocument/2006/relationships/hyperlink" Target="http://java.sun.com/jsp/jstl/core" TargetMode="External"/><Relationship Id="rId9" Type="http://schemas.openxmlformats.org/officeDocument/2006/relationships/hyperlink" Target="http://xmlns.jcp.org/jsp/jstl/core" TargetMode="External"/><Relationship Id="rId10" Type="http://schemas.openxmlformats.org/officeDocument/2006/relationships/hyperlink" Target="http://java.sun.com/jsp/jstl/functions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b="0" cap="none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JSF 2.2 in Action</a:t>
            </a:r>
            <a:endParaRPr lang="pl-PL" sz="54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6101787" y="2906713"/>
            <a:ext cx="2392925" cy="1500187"/>
          </a:xfrm>
        </p:spPr>
        <p:txBody>
          <a:bodyPr>
            <a:normAutofit/>
          </a:bodyPr>
          <a:lstStyle/>
          <a:p>
            <a:r>
              <a:rPr lang="en-US" dirty="0" smtClean="0"/>
              <a:t>Kito D. Mann</a:t>
            </a:r>
          </a:p>
          <a:p>
            <a:r>
              <a:rPr lang="en-US" dirty="0" smtClean="0"/>
              <a:t>Principal Consultant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pic>
        <p:nvPicPr>
          <p:cNvPr id="4" name="Picture 3" descr="Virtua_logo_medium_transparent.png"/>
          <p:cNvPicPr>
            <a:picLocks noChangeAspect="1"/>
          </p:cNvPicPr>
          <p:nvPr/>
        </p:nvPicPr>
        <p:blipFill>
          <a:blip r:embed="rId2">
            <a:grayscl/>
            <a:alphaModFix amt="6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495" y="3715085"/>
            <a:ext cx="2412806" cy="43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734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 Friendly Markup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28600" y="1439885"/>
            <a:ext cx="8686800" cy="50783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    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label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jsf:for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"&gt;Tel&lt;/label&gt;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&lt;input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type="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complex.tel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f:ajax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execute="@this" render="progress"/&gt;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&lt;/input&gt;</a:t>
            </a:r>
          </a:p>
          <a:p>
            <a:pPr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&lt;label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jsf:for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="email"&gt;Email&lt;/label&gt;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&lt;input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="email" type="email"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complex.email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f:ajax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execute="@this" render="progress"/&gt;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&lt;/input&gt;</a:t>
            </a:r>
          </a:p>
          <a:p>
            <a:pPr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&lt;label for="progress"&gt;Progress&lt;/label&gt;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&lt;progress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="progress" max="3"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complex.progress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 /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&lt;/form&gt;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&lt;/body&gt;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203380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Pass through attributes and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Passed through to the browser without interference from JSF</a:t>
            </a:r>
          </a:p>
          <a:p>
            <a:r>
              <a:rPr lang="en-US" dirty="0" smtClean="0"/>
              <a:t>Rendered on the top-most element for the component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541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 is the default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 </a:t>
            </a:r>
            <a:r>
              <a:rPr lang="en-US" dirty="0" err="1" smtClean="0"/>
              <a:t>doctype</a:t>
            </a:r>
            <a:r>
              <a:rPr lang="en-US" dirty="0" smtClean="0"/>
              <a:t> rendered as default</a:t>
            </a:r>
          </a:p>
          <a:p>
            <a:r>
              <a:rPr lang="en-US" dirty="0" smtClean="0"/>
              <a:t>To turn it off in faces-</a:t>
            </a:r>
            <a:r>
              <a:rPr lang="en-US" dirty="0" err="1" smtClean="0"/>
              <a:t>config.xml</a:t>
            </a:r>
            <a:r>
              <a:rPr lang="en-US" dirty="0" smtClean="0"/>
              <a:t>: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8364" y="3191434"/>
            <a:ext cx="8686800" cy="175432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&lt;faces-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-extension&gt;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facelets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-processing&gt;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&lt;file-extension&gt;.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&lt;/file-extension&gt;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&lt;process-as&gt;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&lt;/process-as&gt;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facelets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-processing&gt;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&lt;/faces-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-extension&gt;</a:t>
            </a:r>
          </a:p>
        </p:txBody>
      </p:sp>
    </p:spTree>
    <p:extLst>
      <p:ext uri="{BB962C8B-B14F-4D97-AF65-F5344CB8AC3E}">
        <p14:creationId xmlns:p14="http://schemas.microsoft.com/office/powerpoint/2010/main" val="2929308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Pass through attributes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48511" y="1493871"/>
            <a:ext cx="8686800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="http://www.w3.org/1999/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xmlns:pt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="http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://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passthrough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”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xmlns:f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/core"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/html"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xmlns:ui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facelets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h:selectOneMenu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id="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menu1"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pt:autofocus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=true"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f:selectItem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id="menu1Item1"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itemLabel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foo”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itemValue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="true" /&gt;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f:selectItem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id="menu1Item2"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itemLabel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bar”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itemValue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="false" /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f:passThroughAttribute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name="data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-info"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=”#{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myBean.info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}”/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f:passThroughAttributes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value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="#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myBean.attributeMap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 /&gt;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h:selectOneMenu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7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Pass through elements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48511" y="1568589"/>
            <a:ext cx="8686800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="http://www.w3.org/1999/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xmlns:jsf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="http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/core"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/html"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xmlns:ui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xmlns.jcp.org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facelets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&lt;input type="password"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passwordInput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pattern=".{5,}"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size="20"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maxlength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="20"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jsf:label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="Password"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title="This field must be at least 5 characters long."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required="required"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jsf:required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="true"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jsf:value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loginController.password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f:validateLength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minimum="5" maximum="20" 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&lt;/input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3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DEMO: HTML5-friendly markup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341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Stateless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Views can now be marked as stateless</a:t>
            </a:r>
          </a:p>
          <a:p>
            <a:endParaRPr lang="en-US" dirty="0" smtClean="0"/>
          </a:p>
          <a:p>
            <a:r>
              <a:rPr lang="en-US" dirty="0" smtClean="0"/>
              <a:t>Does not work with view scoped beans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24550" y="2497665"/>
            <a:ext cx="86868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f:view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transient="true”/&gt;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73614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Faces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you to group sets of views together into logical navigation paths</a:t>
            </a:r>
          </a:p>
          <a:p>
            <a:r>
              <a:rPr lang="en-US" dirty="0" smtClean="0"/>
              <a:t>Built with ideas from existing solutions</a:t>
            </a:r>
          </a:p>
          <a:p>
            <a:r>
              <a:rPr lang="en-US" dirty="0" smtClean="0"/>
              <a:t>	ADF </a:t>
            </a:r>
            <a:r>
              <a:rPr lang="en-US" dirty="0"/>
              <a:t>Task </a:t>
            </a:r>
            <a:r>
              <a:rPr lang="en-US" dirty="0" smtClean="0"/>
              <a:t>Flows</a:t>
            </a:r>
          </a:p>
          <a:p>
            <a:r>
              <a:rPr lang="en-US" dirty="0" smtClean="0"/>
              <a:t>	Spring </a:t>
            </a:r>
            <a:r>
              <a:rPr lang="en-US" dirty="0"/>
              <a:t>Web </a:t>
            </a:r>
            <a:r>
              <a:rPr lang="en-US" dirty="0" smtClean="0"/>
              <a:t>Flow</a:t>
            </a:r>
          </a:p>
          <a:p>
            <a:r>
              <a:rPr lang="en-US" dirty="0" smtClean="0"/>
              <a:t>	Apache </a:t>
            </a:r>
            <a:r>
              <a:rPr lang="en-US" dirty="0" err="1"/>
              <a:t>MyFaces</a:t>
            </a:r>
            <a:r>
              <a:rPr lang="en-US" dirty="0"/>
              <a:t> CODI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9592998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Faces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of a flow like a Java method</a:t>
            </a:r>
          </a:p>
          <a:p>
            <a:r>
              <a:rPr lang="en-US" dirty="0" smtClean="0"/>
              <a:t>Can </a:t>
            </a:r>
            <a:r>
              <a:rPr lang="en-US" dirty="0"/>
              <a:t>be “called” from any place in the application</a:t>
            </a:r>
          </a:p>
          <a:p>
            <a:r>
              <a:rPr lang="en-US" dirty="0" smtClean="0"/>
              <a:t>Can accept input </a:t>
            </a:r>
            <a:r>
              <a:rPr lang="en-US" dirty="0"/>
              <a:t>parameters and return </a:t>
            </a:r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0832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Faces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Well </a:t>
            </a:r>
            <a:r>
              <a:rPr lang="en-US" dirty="0"/>
              <a:t>defined interface </a:t>
            </a:r>
            <a:r>
              <a:rPr lang="en-US" dirty="0" smtClean="0"/>
              <a:t>contract</a:t>
            </a:r>
          </a:p>
          <a:p>
            <a:pPr lvl="1"/>
            <a:r>
              <a:rPr lang="en-US" dirty="0" smtClean="0"/>
              <a:t>Internal </a:t>
            </a:r>
            <a:r>
              <a:rPr lang="en-US" dirty="0"/>
              <a:t>implementation details hidden</a:t>
            </a:r>
          </a:p>
          <a:p>
            <a:r>
              <a:rPr lang="en-US" dirty="0" smtClean="0"/>
              <a:t>New </a:t>
            </a:r>
            <a:r>
              <a:rPr lang="en-US" dirty="0" err="1"/>
              <a:t>facesFlowScope</a:t>
            </a:r>
            <a:r>
              <a:rPr lang="en-US" dirty="0"/>
              <a:t> for flow local storage</a:t>
            </a:r>
          </a:p>
          <a:p>
            <a:r>
              <a:rPr lang="en-US" dirty="0" smtClean="0"/>
              <a:t>New </a:t>
            </a:r>
            <a:r>
              <a:rPr lang="en-US" dirty="0"/>
              <a:t>@</a:t>
            </a:r>
            <a:r>
              <a:rPr lang="en-US" dirty="0" err="1"/>
              <a:t>FlowScoped</a:t>
            </a:r>
            <a:r>
              <a:rPr lang="en-US" dirty="0"/>
              <a:t> CDI annotation: automatic activation/passivation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9258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Kito D. Mann</a:t>
            </a:r>
            <a:br>
              <a:rPr lang="en-US" dirty="0" smtClean="0"/>
            </a:br>
            <a:r>
              <a:rPr lang="en-US" sz="2200" dirty="0" smtClean="0"/>
              <a:t>@</a:t>
            </a:r>
            <a:r>
              <a:rPr lang="en-US" sz="2200" dirty="0"/>
              <a:t>kito99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Principal Consultant at </a:t>
            </a:r>
            <a:r>
              <a:rPr lang="en-US" dirty="0" err="1" smtClean="0"/>
              <a:t>Virtua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http://www.virtua.com</a:t>
            </a:r>
            <a:endParaRPr lang="en-US" dirty="0" smtClean="0"/>
          </a:p>
          <a:p>
            <a:pPr lvl="1"/>
            <a:r>
              <a:rPr lang="en-US" dirty="0" smtClean="0"/>
              <a:t>Training, consulting, architecture, mentoring, </a:t>
            </a:r>
          </a:p>
          <a:p>
            <a:pPr lvl="1"/>
            <a:r>
              <a:rPr lang="en-US" dirty="0" smtClean="0"/>
              <a:t>Official US </a:t>
            </a:r>
            <a:r>
              <a:rPr lang="en-US" dirty="0" err="1" smtClean="0"/>
              <a:t>PrimeFaces</a:t>
            </a:r>
            <a:r>
              <a:rPr lang="en-US" dirty="0" smtClean="0"/>
              <a:t> partner</a:t>
            </a:r>
          </a:p>
          <a:p>
            <a:r>
              <a:rPr lang="en-US" dirty="0" smtClean="0"/>
              <a:t>Author, </a:t>
            </a:r>
            <a:r>
              <a:rPr lang="en-US" dirty="0" err="1" smtClean="0"/>
              <a:t>JavaServer</a:t>
            </a:r>
            <a:r>
              <a:rPr lang="en-US" dirty="0" smtClean="0"/>
              <a:t> Faces in Action</a:t>
            </a:r>
          </a:p>
          <a:p>
            <a:r>
              <a:rPr lang="en-US" dirty="0" smtClean="0"/>
              <a:t>Founder, JSF Central </a:t>
            </a:r>
          </a:p>
          <a:p>
            <a:pPr lvl="1"/>
            <a:r>
              <a:rPr lang="en-US" dirty="0" smtClean="0">
                <a:hlinkClick r:id="rId4"/>
              </a:rPr>
              <a:t>http://www.jsfcentral.com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Copyright (C) 2014 Virtua, Inc. All rights reserved.</a:t>
            </a:r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4506" y="747434"/>
            <a:ext cx="1423987" cy="176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92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Faces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Navigation can now move between </a:t>
            </a:r>
            <a:r>
              <a:rPr lang="en-US" i="1" dirty="0" smtClean="0"/>
              <a:t>nodes</a:t>
            </a:r>
          </a:p>
          <a:p>
            <a:r>
              <a:rPr lang="en-US" dirty="0" smtClean="0"/>
              <a:t>Nodes have types:</a:t>
            </a:r>
          </a:p>
          <a:p>
            <a:r>
              <a:rPr lang="en-US" dirty="0"/>
              <a:t>	</a:t>
            </a:r>
            <a:r>
              <a:rPr lang="en-US" dirty="0" smtClean="0"/>
              <a:t>View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Method Call</a:t>
            </a:r>
          </a:p>
          <a:p>
            <a:r>
              <a:rPr lang="en-US" dirty="0"/>
              <a:t>	</a:t>
            </a:r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Flow Call</a:t>
            </a:r>
          </a:p>
          <a:p>
            <a:r>
              <a:rPr lang="en-US" dirty="0"/>
              <a:t>	</a:t>
            </a:r>
            <a:r>
              <a:rPr lang="en-US" dirty="0" smtClean="0"/>
              <a:t>Flow </a:t>
            </a:r>
            <a:r>
              <a:rPr lang="en-US" dirty="0"/>
              <a:t>Return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9834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Faces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Enables packaged, reusable application fragments</a:t>
            </a:r>
          </a:p>
          <a:p>
            <a:r>
              <a:rPr lang="en-US" dirty="0" smtClean="0"/>
              <a:t>Depends on new “client window” feature</a:t>
            </a:r>
          </a:p>
          <a:p>
            <a:r>
              <a:rPr lang="en-US" dirty="0" smtClean="0"/>
              <a:t>Requires CDI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537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Packaging Faces Flows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y-</a:t>
            </a:r>
            <a:r>
              <a:rPr lang="en-US" dirty="0" err="1" smtClean="0"/>
              <a:t>flow.jar</a:t>
            </a:r>
            <a:endParaRPr lang="en-US" dirty="0"/>
          </a:p>
          <a:p>
            <a:pPr lvl="1"/>
            <a:r>
              <a:rPr lang="en-US" dirty="0"/>
              <a:t>META-INF/</a:t>
            </a:r>
            <a:r>
              <a:rPr lang="en-US" dirty="0" err="1"/>
              <a:t>beans.xml</a:t>
            </a:r>
            <a:endParaRPr lang="en-US" dirty="0"/>
          </a:p>
          <a:p>
            <a:pPr lvl="1"/>
            <a:r>
              <a:rPr lang="en-US" dirty="0"/>
              <a:t>META-INF/flows/{</a:t>
            </a:r>
            <a:r>
              <a:rPr lang="en-US" dirty="0" err="1"/>
              <a:t>flowName</a:t>
            </a:r>
            <a:r>
              <a:rPr lang="en-US" dirty="0"/>
              <a:t>}/{</a:t>
            </a:r>
            <a:r>
              <a:rPr lang="en-US" dirty="0" err="1"/>
              <a:t>flowName</a:t>
            </a:r>
            <a:r>
              <a:rPr lang="en-US" dirty="0"/>
              <a:t>}-</a:t>
            </a:r>
            <a:r>
              <a:rPr lang="en-US" dirty="0" err="1"/>
              <a:t>flow.xml</a:t>
            </a:r>
            <a:endParaRPr lang="en-US" dirty="0"/>
          </a:p>
          <a:p>
            <a:pPr lvl="1"/>
            <a:r>
              <a:rPr lang="en-US" dirty="0"/>
              <a:t>META-INF/flows/{</a:t>
            </a:r>
            <a:r>
              <a:rPr lang="en-US" dirty="0" err="1"/>
              <a:t>flowName</a:t>
            </a:r>
            <a:r>
              <a:rPr lang="en-US" dirty="0"/>
              <a:t>}/{</a:t>
            </a:r>
            <a:r>
              <a:rPr lang="en-US" dirty="0" err="1"/>
              <a:t>viewNode</a:t>
            </a:r>
            <a:r>
              <a:rPr lang="en-US" dirty="0"/>
              <a:t>}.</a:t>
            </a:r>
            <a:r>
              <a:rPr lang="en-US" dirty="0" err="1"/>
              <a:t>xhtml</a:t>
            </a:r>
            <a:endParaRPr lang="en-US" dirty="0"/>
          </a:p>
          <a:p>
            <a:pPr lvl="1"/>
            <a:r>
              <a:rPr lang="en-US" dirty="0"/>
              <a:t>{</a:t>
            </a:r>
            <a:r>
              <a:rPr lang="en-US" dirty="0" err="1"/>
              <a:t>javaPackagePath</a:t>
            </a:r>
            <a:r>
              <a:rPr lang="en-US" dirty="0"/>
              <a:t>}/{</a:t>
            </a:r>
            <a:r>
              <a:rPr lang="en-US" dirty="0" err="1"/>
              <a:t>javaClassName</a:t>
            </a:r>
            <a:r>
              <a:rPr lang="en-US" dirty="0"/>
              <a:t>}.</a:t>
            </a:r>
            <a:r>
              <a:rPr lang="en-US" dirty="0" smtClean="0"/>
              <a:t>class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Copyright © Virtua, Inc 2013-14. All rights reserved.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9986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/>
              <a:t>Flow </a:t>
            </a:r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3393" y="1403763"/>
            <a:ext cx="8686800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ApplicationScoped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FlowA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implements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@Produces @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FlowDefinition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public Flow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buildMyFlow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(@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FlowBuilderParameter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String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"flow-a";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flowBuilder.id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("",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flowBuilder.viewNode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"/" +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+ "/" +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+ ".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markAsStartNode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flowBuilder.returnNode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("taskFlowReturn1").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fromOutcome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flow_a_Bean.returnValue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flowBuilder.inboundParameter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("param1FromFlowB",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#{flowScope.param1Value}")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flowBuilder.inboundParameter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("param2FromFlowB", "#{flowScope.param2Value}");</a:t>
            </a:r>
          </a:p>
          <a:p>
            <a:pPr>
              <a:defRPr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08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/>
              <a:t>Flow </a:t>
            </a:r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5834" y="1442568"/>
            <a:ext cx="8686800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  	 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flowBuilder.flowCallNode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callB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flowReference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("", "flow-b").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outboundParameter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("param1FromFlowA", "param1Value").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outboundParameter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("param2FromFlowA", "param2Value");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flowBuilder.getFlow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06451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Faces Flow Definition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4315" y="1359993"/>
            <a:ext cx="8686800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&lt;faces-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version="2.2"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...&gt;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&lt;flow-definition id="flow-b"&gt;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&lt;flow-return id="taskFlowReturn1"&gt;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&lt;from-outcome&gt;#{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flow_b_Bean.returnValue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}&lt;/from-outcome&gt;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&lt;/flow-return&gt;</a:t>
            </a:r>
          </a:p>
          <a:p>
            <a:pPr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&lt;inbound-parameter&gt;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&lt;name&gt;param1FromFlowA&lt;/name&gt;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&lt;value&gt;#{flowScope.param1Value}&lt;/value&gt;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&lt;/inbound-parameter&gt;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&lt;inbound-parameter&gt;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&lt;name&gt;param2FromFlowA&lt;/name&gt;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&lt;value&gt;#{flowScope.param2Value}&lt;/value&gt;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&lt;/inbound-parameter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42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Faces Flow Definition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18275" y="1515755"/>
            <a:ext cx="8686800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   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flow-call id="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callA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&lt;flow-reference&gt;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&lt;flow-id&gt;flow-a&lt;/flow-id&gt;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&lt;/flow-reference&gt;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&lt;outbound-parameter&gt;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&lt;name&gt;param1FromFlowB&lt;/name&gt;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&lt;value&gt;param1Value&lt;/value&gt;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&lt;/outbound-parameter&gt;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&lt;outbound-parameter&gt;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&lt;name&gt;param2FromFlowB&lt;/name&gt;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&lt;value&gt;param2Value&lt;/value&gt;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&lt;/outbound-parameter&gt;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&lt;/flow-call&gt;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        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&lt;/flow-definition&gt;</a:t>
            </a:r>
          </a:p>
          <a:p>
            <a:pPr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&lt;/faces-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468486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906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Cross-site request forgery</a:t>
            </a:r>
            <a:r>
              <a:rPr lang="en-US" dirty="0"/>
              <a:t>, also known as a one-click attack or session riding and abbreviated as CSRF (sometimes pronounced </a:t>
            </a:r>
            <a:r>
              <a:rPr lang="en-US" dirty="0" smtClean="0"/>
              <a:t>“sea</a:t>
            </a:r>
            <a:r>
              <a:rPr lang="en-US" dirty="0"/>
              <a:t>-</a:t>
            </a:r>
            <a:r>
              <a:rPr lang="en-US" dirty="0" smtClean="0"/>
              <a:t>surf”) </a:t>
            </a:r>
            <a:r>
              <a:rPr lang="en-US" dirty="0"/>
              <a:t>or XSRF, is a type of malicious exploit of a website whereby unauthorized commands are transmitted from a user that the website </a:t>
            </a:r>
            <a:r>
              <a:rPr lang="en-US" dirty="0" smtClean="0"/>
              <a:t>trusts.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 algn="r">
              <a:buNone/>
            </a:pPr>
            <a:r>
              <a:rPr lang="en-US" sz="1400" dirty="0" smtClean="0"/>
              <a:t>Source: http</a:t>
            </a:r>
            <a:r>
              <a:rPr lang="en-US" sz="1400" dirty="0"/>
              <a:t>://</a:t>
            </a:r>
            <a:r>
              <a:rPr lang="en-US" sz="1400" dirty="0" err="1"/>
              <a:t>en.wikipedia.org</a:t>
            </a:r>
            <a:r>
              <a:rPr lang="en-US" sz="1400" dirty="0"/>
              <a:t>/wiki/</a:t>
            </a:r>
            <a:r>
              <a:rPr lang="en-US" sz="1400" dirty="0" smtClean="0"/>
              <a:t>Cross-</a:t>
            </a:r>
            <a:r>
              <a:rPr lang="en-US" sz="1400" dirty="0" err="1" smtClean="0"/>
              <a:t>site_request_forgery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39893315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Cross-site Request Forgery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JSF has always handled this via POST requests 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ViewState</a:t>
            </a:r>
            <a:r>
              <a:rPr lang="en-US" dirty="0" smtClean="0"/>
              <a:t> is required for a request to be accepted</a:t>
            </a:r>
          </a:p>
          <a:p>
            <a:r>
              <a:rPr lang="en-US" dirty="0" smtClean="0"/>
              <a:t>JSF 2.2 encrypts the </a:t>
            </a:r>
            <a:r>
              <a:rPr lang="en-US" dirty="0" err="1" smtClean="0"/>
              <a:t>ViewState</a:t>
            </a:r>
            <a:r>
              <a:rPr lang="en-US" dirty="0" smtClean="0"/>
              <a:t> by default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394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Cross-site Request Forgery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requests handled with new &lt;protected-view&gt; element in navigation rules</a:t>
            </a:r>
          </a:p>
          <a:p>
            <a:r>
              <a:rPr lang="en-US" dirty="0" smtClean="0"/>
              <a:t>JSF ensures that </a:t>
            </a:r>
            <a:r>
              <a:rPr lang="en-US" dirty="0"/>
              <a:t>p</a:t>
            </a:r>
            <a:r>
              <a:rPr lang="en-US" dirty="0" smtClean="0"/>
              <a:t>rotected views come from the same web application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6375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Kito D. Mann</a:t>
            </a:r>
            <a:br>
              <a:rPr lang="en-US" dirty="0" smtClean="0"/>
            </a:br>
            <a:r>
              <a:rPr lang="en-US" sz="2200" dirty="0"/>
              <a:t>@kito99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Co-host, Enterprise Java Newscast</a:t>
            </a:r>
          </a:p>
          <a:p>
            <a:pPr lvl="1"/>
            <a:r>
              <a:rPr lang="en-US" dirty="0">
                <a:hlinkClick r:id="rId3"/>
              </a:rPr>
              <a:t>http://enterprisejavanews.com</a:t>
            </a:r>
            <a:endParaRPr lang="en-US" dirty="0"/>
          </a:p>
          <a:p>
            <a:r>
              <a:rPr lang="en-US" dirty="0" smtClean="0"/>
              <a:t>Internationally </a:t>
            </a:r>
            <a:r>
              <a:rPr lang="en-US" dirty="0"/>
              <a:t>recognized speaker</a:t>
            </a:r>
          </a:p>
          <a:p>
            <a:pPr lvl="1"/>
            <a:r>
              <a:rPr lang="en-US" dirty="0" err="1"/>
              <a:t>JavaOne</a:t>
            </a:r>
            <a:r>
              <a:rPr lang="en-US" dirty="0"/>
              <a:t>, </a:t>
            </a:r>
            <a:r>
              <a:rPr lang="en-US" dirty="0" err="1"/>
              <a:t>JavaZone</a:t>
            </a:r>
            <a:r>
              <a:rPr lang="en-US" dirty="0"/>
              <a:t>, </a:t>
            </a:r>
            <a:r>
              <a:rPr lang="en-US" dirty="0" err="1"/>
              <a:t>Devoxx</a:t>
            </a:r>
            <a:r>
              <a:rPr lang="en-US" dirty="0"/>
              <a:t>, NFJS, TSSJS, etc.</a:t>
            </a:r>
          </a:p>
          <a:p>
            <a:r>
              <a:rPr lang="en-US" dirty="0"/>
              <a:t>JCP Member</a:t>
            </a:r>
          </a:p>
          <a:p>
            <a:pPr lvl="1"/>
            <a:r>
              <a:rPr lang="en-US" dirty="0"/>
              <a:t>JSF, </a:t>
            </a:r>
            <a:r>
              <a:rPr lang="en-US" dirty="0" smtClean="0"/>
              <a:t>CDI, </a:t>
            </a:r>
            <a:r>
              <a:rPr lang="en-US" dirty="0"/>
              <a:t>JSF </a:t>
            </a:r>
            <a:r>
              <a:rPr lang="en-US" dirty="0" err="1"/>
              <a:t>Portlet</a:t>
            </a:r>
            <a:r>
              <a:rPr lang="en-US" dirty="0"/>
              <a:t> Bridge, </a:t>
            </a:r>
            <a:r>
              <a:rPr lang="en-US" dirty="0" err="1"/>
              <a:t>Portlets</a:t>
            </a:r>
            <a:r>
              <a:rPr lang="en-US" dirty="0"/>
              <a:t> </a:t>
            </a:r>
          </a:p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(C) 2014 Virtua, Inc.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272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Loading </a:t>
            </a:r>
            <a:r>
              <a:rPr lang="en-US" dirty="0" err="1" smtClean="0"/>
              <a:t>Facelets</a:t>
            </a:r>
            <a:r>
              <a:rPr lang="en-US" dirty="0" smtClean="0"/>
              <a:t> via </a:t>
            </a:r>
            <a:r>
              <a:rPr lang="en-US" dirty="0" err="1" smtClean="0"/>
              <a:t>ResourceHandler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JSF 2.0/2.1:</a:t>
            </a:r>
          </a:p>
          <a:p>
            <a:pPr lvl="1"/>
            <a:r>
              <a:rPr lang="en-US" dirty="0" err="1" smtClean="0"/>
              <a:t>ResourceHandler</a:t>
            </a:r>
            <a:r>
              <a:rPr lang="en-US" dirty="0"/>
              <a:t> </a:t>
            </a:r>
            <a:r>
              <a:rPr lang="en-US" dirty="0" smtClean="0"/>
              <a:t>used for JavaScript, CSS, images etc.</a:t>
            </a:r>
          </a:p>
          <a:p>
            <a:pPr lvl="1"/>
            <a:r>
              <a:rPr lang="en-US" dirty="0" err="1" smtClean="0"/>
              <a:t>ResourceResolver</a:t>
            </a:r>
            <a:r>
              <a:rPr lang="en-US" dirty="0" smtClean="0"/>
              <a:t> used for </a:t>
            </a:r>
            <a:r>
              <a:rPr lang="en-US" dirty="0" err="1" smtClean="0"/>
              <a:t>Facelets</a:t>
            </a:r>
            <a:endParaRPr lang="en-US" dirty="0" smtClean="0"/>
          </a:p>
          <a:p>
            <a:r>
              <a:rPr lang="en-US" dirty="0" smtClean="0"/>
              <a:t>JSF 2.2:</a:t>
            </a:r>
          </a:p>
          <a:p>
            <a:pPr lvl="1"/>
            <a:r>
              <a:rPr lang="en-US" dirty="0" smtClean="0"/>
              <a:t>Everything (including </a:t>
            </a:r>
            <a:r>
              <a:rPr lang="en-US" dirty="0" err="1" smtClean="0"/>
              <a:t>Facelets</a:t>
            </a:r>
            <a:r>
              <a:rPr lang="en-US" dirty="0" smtClean="0"/>
              <a:t>) loaded via </a:t>
            </a:r>
            <a:r>
              <a:rPr lang="en-US" dirty="0" err="1" smtClean="0"/>
              <a:t>ResourceHandler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821594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File Upload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upload supported in Servlet 3.0</a:t>
            </a:r>
          </a:p>
          <a:p>
            <a:r>
              <a:rPr lang="en-US" dirty="0" smtClean="0"/>
              <a:t>Third-party component suite have had file upload for a while</a:t>
            </a:r>
          </a:p>
          <a:p>
            <a:r>
              <a:rPr lang="en-US" dirty="0" smtClean="0"/>
              <a:t>Now supported as a component in JSF 2.2</a:t>
            </a:r>
          </a:p>
          <a:p>
            <a:r>
              <a:rPr lang="en-US" dirty="0"/>
              <a:t>Ajax and non-Ajax use cases will be supported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2918958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File Upload Component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4314" y="1426383"/>
            <a:ext cx="868680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h:inputFile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id="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file”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fileUploadBean.uploadedFile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f:validator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validatorId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FileValidator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h:inputFile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6481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Resource Library Contracts </a:t>
            </a:r>
            <a:br>
              <a:rPr lang="en-US" dirty="0" smtClean="0"/>
            </a:br>
            <a:r>
              <a:rPr lang="en-US" dirty="0" smtClean="0"/>
              <a:t>(Multi-</a:t>
            </a:r>
            <a:r>
              <a:rPr lang="en-US" dirty="0" err="1" smtClean="0"/>
              <a:t>templating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you to template site elements</a:t>
            </a:r>
          </a:p>
          <a:p>
            <a:pPr lvl="1"/>
            <a:r>
              <a:rPr lang="en-US" dirty="0" smtClean="0"/>
              <a:t>Header, sidebar, content area, footer, banner, CSS, images, etc.</a:t>
            </a:r>
          </a:p>
          <a:p>
            <a:r>
              <a:rPr lang="en-US" dirty="0" smtClean="0"/>
              <a:t>Packaged as JAR files</a:t>
            </a:r>
          </a:p>
          <a:p>
            <a:pPr lvl="1"/>
            <a:r>
              <a:rPr lang="en-US" dirty="0" smtClean="0"/>
              <a:t>Defines </a:t>
            </a:r>
            <a:r>
              <a:rPr lang="en-US" i="1" dirty="0" smtClean="0"/>
              <a:t>contracts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5121689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Resource Library Contracts </a:t>
            </a:r>
            <a:br>
              <a:rPr lang="en-US" dirty="0" smtClean="0"/>
            </a:br>
            <a:r>
              <a:rPr lang="en-US" dirty="0" smtClean="0"/>
              <a:t>(Multi-</a:t>
            </a:r>
            <a:r>
              <a:rPr lang="en-US" dirty="0" err="1" smtClean="0"/>
              <a:t>templating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you to change global layout</a:t>
            </a:r>
          </a:p>
          <a:p>
            <a:pPr lvl="1"/>
            <a:r>
              <a:rPr lang="en-US" dirty="0" smtClean="0"/>
              <a:t>Useful for apps with per-client customization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617945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 Library Contracts: JAR Contents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29573" y="1823827"/>
            <a:ext cx="8686800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META-INF/contracts/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siteLayout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javax.faces.contract.xml</a:t>
            </a:r>
            <a:endParaRPr lang="en-US" sz="1800" i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topNav_template.xhtml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leftNav_foo.xhtml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styles.css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script.js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background.png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subSiteLayout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javax.faces.contract.xml</a:t>
            </a:r>
            <a:endParaRPr lang="en-US" sz="1800" i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sub_template.xhtml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3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Resource </a:t>
            </a:r>
            <a:r>
              <a:rPr lang="en-US" dirty="0"/>
              <a:t>Library </a:t>
            </a:r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(default)</a:t>
            </a:r>
          </a:p>
          <a:p>
            <a:endParaRPr lang="en-US" dirty="0"/>
          </a:p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775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Resource </a:t>
            </a:r>
            <a:r>
              <a:rPr lang="en-US" dirty="0"/>
              <a:t>Library </a:t>
            </a:r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Via paths in faces-</a:t>
            </a:r>
            <a:r>
              <a:rPr lang="en-US" dirty="0" err="1" smtClean="0"/>
              <a:t>config.xml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38209" y="2418129"/>
            <a:ext cx="8686800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application&gt;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resource-library-contracts&gt;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&lt;contract-mapping&gt;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-pattern&gt;/user/*&lt;/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-pattern&gt;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&lt;contracts&gt;user&lt;/contracts&gt;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&lt;/contract-mapping&gt;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&lt;contract-mapping&gt;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-pattern&gt;*&lt;/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-pattern&gt;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&lt;contracts&gt;default&lt;/contracts&gt;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&lt;/contract-mapping&gt;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/resource-library-contracts&gt;</a:t>
            </a:r>
          </a:p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/application&gt;</a:t>
            </a:r>
          </a:p>
        </p:txBody>
      </p:sp>
    </p:spTree>
    <p:extLst>
      <p:ext uri="{BB962C8B-B14F-4D97-AF65-F5344CB8AC3E}">
        <p14:creationId xmlns:p14="http://schemas.microsoft.com/office/powerpoint/2010/main" val="3270146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Applying Resource Library Contracts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 view (must be specified on outer-most file)		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53534" y="3000257"/>
            <a:ext cx="86868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f:view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contracts="#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clientManager.clientLayout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}"/&gt;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74150" y="3536070"/>
            <a:ext cx="86868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f:view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contracts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tablet,red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736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DEMO: Resource library contracts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7460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JavaServer</a:t>
            </a:r>
            <a:r>
              <a:rPr lang="en-US" dirty="0" smtClean="0"/>
              <a:t> Faces?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Server-side UI component framework</a:t>
            </a:r>
          </a:p>
          <a:p>
            <a:r>
              <a:rPr lang="en-US" dirty="0" smtClean="0"/>
              <a:t>Powerful MVC controller</a:t>
            </a:r>
          </a:p>
          <a:p>
            <a:r>
              <a:rPr lang="en-US" dirty="0" smtClean="0"/>
              <a:t>Server-side </a:t>
            </a:r>
            <a:r>
              <a:rPr lang="en-US" dirty="0" err="1" smtClean="0"/>
              <a:t>templating</a:t>
            </a:r>
            <a:r>
              <a:rPr lang="en-US" dirty="0" smtClean="0"/>
              <a:t> (</a:t>
            </a:r>
            <a:r>
              <a:rPr lang="en-US" dirty="0" err="1" smtClean="0"/>
              <a:t>Facelets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2006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Medium-sized Features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Components/</a:t>
            </a:r>
            <a:r>
              <a:rPr lang="en-US" dirty="0" smtClean="0"/>
              <a:t>Renderers</a:t>
            </a:r>
            <a:endParaRPr lang="en-US" dirty="0"/>
          </a:p>
          <a:p>
            <a:pPr lvl="1"/>
            <a:r>
              <a:rPr lang="en-US" dirty="0" smtClean="0"/>
              <a:t>Component </a:t>
            </a:r>
            <a:r>
              <a:rPr lang="en-US" dirty="0"/>
              <a:t>Managed EL </a:t>
            </a:r>
            <a:r>
              <a:rPr lang="en-US" dirty="0" smtClean="0"/>
              <a:t>Context</a:t>
            </a:r>
          </a:p>
          <a:p>
            <a:pPr lvl="1"/>
            <a:r>
              <a:rPr lang="en-US" dirty="0" err="1" smtClean="0"/>
              <a:t>ClientWindow</a:t>
            </a:r>
            <a:endParaRPr lang="en-US" dirty="0" smtClean="0"/>
          </a:p>
          <a:p>
            <a:r>
              <a:rPr lang="en-US" dirty="0" err="1" smtClean="0"/>
              <a:t>Facelets</a:t>
            </a:r>
            <a:endParaRPr lang="en-US" dirty="0"/>
          </a:p>
          <a:p>
            <a:pPr lvl="1"/>
            <a:r>
              <a:rPr lang="en-US" dirty="0" smtClean="0"/>
              <a:t>HTML5 </a:t>
            </a:r>
            <a:r>
              <a:rPr lang="en-US" dirty="0"/>
              <a:t>DOCTYPE is the default</a:t>
            </a:r>
          </a:p>
          <a:p>
            <a:pPr lvl="1"/>
            <a:r>
              <a:rPr lang="en-US" dirty="0" smtClean="0"/>
              <a:t>Programmatic </a:t>
            </a:r>
            <a:r>
              <a:rPr lang="en-US" dirty="0"/>
              <a:t>Composite Component creation</a:t>
            </a:r>
          </a:p>
          <a:p>
            <a:pPr lvl="1"/>
            <a:r>
              <a:rPr lang="en-US" dirty="0" err="1" smtClean="0"/>
              <a:t>FaceletFactory</a:t>
            </a:r>
            <a:r>
              <a:rPr lang="en-US" dirty="0" smtClean="0"/>
              <a:t> </a:t>
            </a:r>
            <a:r>
              <a:rPr lang="en-US" dirty="0"/>
              <a:t>API</a:t>
            </a:r>
          </a:p>
          <a:p>
            <a:pPr lvl="1"/>
            <a:r>
              <a:rPr lang="en-US" dirty="0" smtClean="0"/>
              <a:t>Lifecycle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2122615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Medium-sized Features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View Actions</a:t>
            </a:r>
          </a:p>
          <a:p>
            <a:r>
              <a:rPr lang="en-US" dirty="0" smtClean="0"/>
              <a:t>Almost all artifacts injectable with Java EE resources or CDI </a:t>
            </a:r>
          </a:p>
          <a:p>
            <a:r>
              <a:rPr lang="en-US" dirty="0"/>
              <a:t>	</a:t>
            </a:r>
            <a:r>
              <a:rPr lang="en-US" dirty="0" err="1" smtClean="0"/>
              <a:t>PhaseListeners</a:t>
            </a:r>
            <a:r>
              <a:rPr lang="en-US" dirty="0" smtClean="0"/>
              <a:t>, factories, listeners, 	etc.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922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Medium-sized Features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CDI @</a:t>
            </a:r>
            <a:r>
              <a:rPr lang="en-US" dirty="0" err="1" smtClean="0"/>
              <a:t>ViewScoped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Full list: 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bit.ly</a:t>
            </a:r>
            <a:r>
              <a:rPr lang="en-US" dirty="0"/>
              <a:t>/JCP_20120911_MEDIUM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0367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 called before a page is loaded</a:t>
            </a:r>
          </a:p>
          <a:p>
            <a:r>
              <a:rPr lang="en-US" dirty="0" smtClean="0"/>
              <a:t>Similar to </a:t>
            </a:r>
            <a:r>
              <a:rPr lang="en-US" dirty="0" err="1" smtClean="0"/>
              <a:t>preRenderView</a:t>
            </a:r>
            <a:r>
              <a:rPr lang="en-US" dirty="0" smtClean="0"/>
              <a:t> event, but has other features:</a:t>
            </a:r>
          </a:p>
          <a:p>
            <a:r>
              <a:rPr lang="en-US" dirty="0"/>
              <a:t>	</a:t>
            </a:r>
            <a:r>
              <a:rPr lang="en-US" dirty="0" smtClean="0"/>
              <a:t>Returns an outcome for navigation</a:t>
            </a:r>
          </a:p>
          <a:p>
            <a:r>
              <a:rPr lang="en-US" dirty="0"/>
              <a:t>	</a:t>
            </a:r>
            <a:r>
              <a:rPr lang="en-US" dirty="0" smtClean="0"/>
              <a:t>Can be executed at different phases of the lifecycle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35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DEMO: VIEW actions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latin typeface="Calibri"/>
              </a:rPr>
              <a:t>Copyright © Virtua, Inc 2013-14. All rights reserved.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5238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Fixes and Tweaks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UIData</a:t>
            </a:r>
            <a:r>
              <a:rPr lang="en-US" dirty="0" smtClean="0"/>
              <a:t> now works with Collections instead of just Lists</a:t>
            </a:r>
          </a:p>
          <a:p>
            <a:r>
              <a:rPr lang="en-US" dirty="0" smtClean="0"/>
              <a:t>Composite and non-composite components can now be in the same </a:t>
            </a:r>
            <a:r>
              <a:rPr lang="en-US" dirty="0" err="1" smtClean="0"/>
              <a:t>taglib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0498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Fixes and Tweaks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 events for Flash Scope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PostKeepFlashValueEvent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PostPutFlashValueEvent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PreClearFlashEvent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PreRemoveFlashEvent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Full list: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bit.ly</a:t>
            </a:r>
            <a:r>
              <a:rPr lang="en-US" dirty="0"/>
              <a:t>/JCP_20120911_BUG_FIXES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8217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Bug fixes and tweaks: URI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92155"/>
              </p:ext>
            </p:extLst>
          </p:nvPr>
        </p:nvGraphicFramePr>
        <p:xfrm>
          <a:off x="471823" y="1304976"/>
          <a:ext cx="8187887" cy="5232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375"/>
                <a:gridCol w="3261755"/>
                <a:gridCol w="33037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Library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</a:t>
                      </a:r>
                      <a:r>
                        <a:rPr lang="en-US" baseline="0" dirty="0" smtClean="0"/>
                        <a:t> URI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URI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Composite Components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hlinkClick r:id="rId2"/>
                        </a:rPr>
                        <a:t>http://java.sun.com/jsf/composite</a:t>
                      </a:r>
                      <a:endParaRPr lang="fr-FR" dirty="0" smtClean="0"/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3"/>
                        </a:rPr>
                        <a:t>http://xmlns.jcp.org/jsf/composite</a:t>
                      </a:r>
                      <a:endParaRPr lang="en-US" dirty="0" smtClean="0"/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Faces 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http://java.sun.com/jsf/core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hlinkClick r:id="rId5"/>
                        </a:rPr>
                        <a:t>http://xmlns.jcp.org/jsf/core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HTML_BASIC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6"/>
                        </a:rPr>
                        <a:t>http://java.sun.com/jsf/html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7"/>
                        </a:rPr>
                        <a:t>http://xmlns.jcp.org/jsf/html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JSTL 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hlinkClick r:id="rId8"/>
                        </a:rPr>
                        <a:t>http://java.sun.com/jsp/jstl/core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hlinkClick r:id="rId9"/>
                        </a:rPr>
                        <a:t>http://xmlns.jcp.org/jsp/jstl/core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JSTL Functions</a:t>
                      </a:r>
                      <a:endParaRPr lang="da-DK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>
                          <a:hlinkClick r:id="rId10"/>
                        </a:rPr>
                        <a:t>http://java.sun.com/jsp/jstl/functions</a:t>
                      </a:r>
                      <a:endParaRPr lang="da-DK" dirty="0" smtClean="0"/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>
                          <a:hlinkClick r:id="rId11"/>
                        </a:rPr>
                        <a:t>http://xmlns.jcp.org/jsp/jstl/functions</a:t>
                      </a:r>
                      <a:endParaRPr lang="da-DK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Facelets Templating</a:t>
                      </a:r>
                      <a:endParaRPr lang="pt-B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hlinkClick r:id="rId12"/>
                        </a:rPr>
                        <a:t>http://java.sun.com/jsf/facelets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hlinkClick r:id="rId13"/>
                        </a:rPr>
                        <a:t>http://xmlns.jcp.org/jsf/facelets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Pass Through Attributes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14"/>
                        </a:rPr>
                        <a:t>http://java.sun.com/jsf/passthrough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15"/>
                        </a:rPr>
                        <a:t>http://xmlns.jcp.org/jsf/passthrough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Pass Through Elements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16"/>
                        </a:rPr>
                        <a:t>http://java.sun.com/jsf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17"/>
                        </a:rPr>
                        <a:t>http://xmlns.jcp.org/jsf</a:t>
                      </a:r>
                      <a:endParaRPr lang="en-US" dirty="0" smtClean="0"/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23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JSF 2.3 has Officially Begun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of Java EE 8</a:t>
            </a:r>
          </a:p>
          <a:p>
            <a:r>
              <a:rPr lang="en-US" dirty="0"/>
              <a:t>	</a:t>
            </a:r>
            <a:r>
              <a:rPr lang="en-US" dirty="0" smtClean="0"/>
              <a:t>Will depend on Java SE 8</a:t>
            </a:r>
          </a:p>
          <a:p>
            <a:r>
              <a:rPr lang="en-US" dirty="0"/>
              <a:t>	</a:t>
            </a:r>
            <a:r>
              <a:rPr lang="en-US" dirty="0" smtClean="0"/>
              <a:t>No backward compatibility</a:t>
            </a:r>
          </a:p>
          <a:p>
            <a:r>
              <a:rPr lang="en-US" dirty="0" smtClean="0"/>
              <a:t>Managed beans will be deprecated</a:t>
            </a:r>
          </a:p>
          <a:p>
            <a:r>
              <a:rPr lang="en-US" dirty="0" smtClean="0"/>
              <a:t>@Inject </a:t>
            </a:r>
            <a:r>
              <a:rPr lang="en-US" dirty="0" err="1" smtClean="0"/>
              <a:t>FacesContext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2205902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JSF 2.3 has Officially Begun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Multi-field validation</a:t>
            </a:r>
          </a:p>
          <a:p>
            <a:r>
              <a:rPr lang="en-US" dirty="0" smtClean="0"/>
              <a:t>Ajax method invocation</a:t>
            </a:r>
          </a:p>
          <a:p>
            <a:r>
              <a:rPr lang="en-US" dirty="0" smtClean="0"/>
              <a:t>EL optimization</a:t>
            </a:r>
          </a:p>
          <a:p>
            <a:r>
              <a:rPr lang="en-US" dirty="0" smtClean="0"/>
              <a:t>Better integration with client-side technologies and frameworks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7108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JavaServer</a:t>
            </a:r>
            <a:r>
              <a:rPr lang="en-US" dirty="0" smtClean="0"/>
              <a:t> Faces?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JSF 2.2 is part of Java EE 7</a:t>
            </a:r>
          </a:p>
          <a:p>
            <a:r>
              <a:rPr lang="en-US" dirty="0" smtClean="0"/>
              <a:t>Also runs </a:t>
            </a:r>
            <a:r>
              <a:rPr lang="en-US" dirty="0"/>
              <a:t>on Java EE 6 containers</a:t>
            </a:r>
          </a:p>
          <a:p>
            <a:pPr lvl="1"/>
            <a:r>
              <a:rPr lang="en-US" dirty="0" smtClean="0"/>
              <a:t>Servlet 3.0 required</a:t>
            </a:r>
          </a:p>
          <a:p>
            <a:pPr lvl="1"/>
            <a:r>
              <a:rPr lang="en-US" dirty="0" smtClean="0"/>
              <a:t>Graceful degradation for Java EE 7-specific features</a:t>
            </a:r>
            <a:endParaRPr lang="en-US" dirty="0"/>
          </a:p>
          <a:p>
            <a:pPr lvl="2"/>
            <a:r>
              <a:rPr lang="en-US" dirty="0"/>
              <a:t>Example: JSR-353 JSON parsing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9054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JSF 2.2 is part of Java EE 7 (released in Spring, 2013)</a:t>
            </a:r>
          </a:p>
          <a:p>
            <a:r>
              <a:rPr lang="en-US" dirty="0" smtClean="0"/>
              <a:t>Backwards compatible with Java EE 6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630785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new features</a:t>
            </a:r>
          </a:p>
          <a:p>
            <a:pPr lvl="1"/>
            <a:r>
              <a:rPr lang="en-US" dirty="0"/>
              <a:t>HTML5 Friendly Markup Support</a:t>
            </a:r>
          </a:p>
          <a:p>
            <a:pPr lvl="1"/>
            <a:r>
              <a:rPr lang="en-US" dirty="0" smtClean="0"/>
              <a:t>Faces </a:t>
            </a:r>
            <a:r>
              <a:rPr lang="en-US" dirty="0"/>
              <a:t>Flows</a:t>
            </a:r>
          </a:p>
          <a:p>
            <a:pPr lvl="1"/>
            <a:r>
              <a:rPr lang="en-US" dirty="0"/>
              <a:t>Cross Site Request Forgery Protection</a:t>
            </a:r>
          </a:p>
          <a:p>
            <a:pPr lvl="1"/>
            <a:r>
              <a:rPr lang="en-US" dirty="0"/>
              <a:t>Loading </a:t>
            </a:r>
            <a:r>
              <a:rPr lang="en-US" dirty="0" err="1"/>
              <a:t>Facelets</a:t>
            </a:r>
            <a:r>
              <a:rPr lang="en-US" dirty="0"/>
              <a:t> via </a:t>
            </a:r>
            <a:r>
              <a:rPr lang="en-US" dirty="0" err="1"/>
              <a:t>ResourceHandler</a:t>
            </a:r>
            <a:endParaRPr lang="en-US" dirty="0"/>
          </a:p>
          <a:p>
            <a:pPr lvl="1"/>
            <a:r>
              <a:rPr lang="en-US" dirty="0"/>
              <a:t>File Upload Component</a:t>
            </a:r>
          </a:p>
          <a:p>
            <a:pPr lvl="1"/>
            <a:r>
              <a:rPr lang="en-US" dirty="0"/>
              <a:t>Resource </a:t>
            </a:r>
            <a:r>
              <a:rPr lang="en-US" dirty="0" smtClean="0"/>
              <a:t>Library Contracts </a:t>
            </a:r>
            <a:r>
              <a:rPr lang="en-US" dirty="0"/>
              <a:t>(Multi-</a:t>
            </a:r>
            <a:r>
              <a:rPr lang="en-US" dirty="0" err="1"/>
              <a:t>templating</a:t>
            </a:r>
            <a:r>
              <a:rPr lang="en-US" dirty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677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Medium-sized features:</a:t>
            </a:r>
          </a:p>
          <a:p>
            <a:pPr lvl="1"/>
            <a:r>
              <a:rPr lang="en-US" dirty="0"/>
              <a:t>View Actions</a:t>
            </a:r>
          </a:p>
          <a:p>
            <a:pPr lvl="1"/>
            <a:r>
              <a:rPr lang="en-US" dirty="0" smtClean="0"/>
              <a:t>Better support for CDI and resource injection</a:t>
            </a:r>
            <a:endParaRPr lang="en-US" dirty="0"/>
          </a:p>
          <a:p>
            <a:pPr lvl="1"/>
            <a:r>
              <a:rPr lang="en-US" dirty="0" smtClean="0"/>
              <a:t>Client window</a:t>
            </a:r>
            <a:endParaRPr lang="en-US" dirty="0"/>
          </a:p>
          <a:p>
            <a:pPr lvl="1"/>
            <a:r>
              <a:rPr lang="en-US" dirty="0" err="1" smtClean="0"/>
              <a:t>Facelets</a:t>
            </a:r>
            <a:r>
              <a:rPr lang="en-US" dirty="0" smtClean="0"/>
              <a:t> tweaks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6423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other bug fixes and tweaks</a:t>
            </a:r>
          </a:p>
          <a:p>
            <a:r>
              <a:rPr lang="en-US" dirty="0" smtClean="0"/>
              <a:t>JSF 2.3 has just begun!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668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are the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Components render HTML, CSS, and JavaScript</a:t>
            </a:r>
          </a:p>
          <a:p>
            <a:r>
              <a:rPr lang="en-US" dirty="0" smtClean="0"/>
              <a:t>Easy integration with server-side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6506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New Features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HTML5 Friendly Markup Support</a:t>
            </a:r>
          </a:p>
          <a:p>
            <a:pPr lvl="1"/>
            <a:r>
              <a:rPr lang="en-US" dirty="0" smtClean="0"/>
              <a:t>Pass </a:t>
            </a:r>
            <a:r>
              <a:rPr lang="en-US" dirty="0"/>
              <a:t>through attributes and elements</a:t>
            </a:r>
          </a:p>
          <a:p>
            <a:r>
              <a:rPr lang="en-US" dirty="0" smtClean="0"/>
              <a:t>Faces </a:t>
            </a:r>
            <a:r>
              <a:rPr lang="en-US" dirty="0"/>
              <a:t>Flows</a:t>
            </a:r>
          </a:p>
          <a:p>
            <a:r>
              <a:rPr lang="en-US" dirty="0" smtClean="0"/>
              <a:t>Cross </a:t>
            </a:r>
            <a:r>
              <a:rPr lang="en-US" dirty="0"/>
              <a:t>Site Request Forgery Protection</a:t>
            </a:r>
          </a:p>
          <a:p>
            <a:r>
              <a:rPr lang="en-US" dirty="0" smtClean="0"/>
              <a:t>Loading </a:t>
            </a:r>
            <a:r>
              <a:rPr lang="en-US" dirty="0" err="1"/>
              <a:t>Facelets</a:t>
            </a:r>
            <a:r>
              <a:rPr lang="en-US" dirty="0"/>
              <a:t> via </a:t>
            </a:r>
            <a:r>
              <a:rPr lang="en-US" dirty="0" err="1"/>
              <a:t>ResourceHandler</a:t>
            </a:r>
            <a:endParaRPr lang="en-US" dirty="0"/>
          </a:p>
          <a:p>
            <a:r>
              <a:rPr lang="en-US" dirty="0" smtClean="0"/>
              <a:t>File </a:t>
            </a:r>
            <a:r>
              <a:rPr lang="en-US" dirty="0"/>
              <a:t>Upload Component</a:t>
            </a:r>
          </a:p>
          <a:p>
            <a:r>
              <a:rPr lang="en-US" dirty="0" smtClean="0"/>
              <a:t>Resource Library Contracts (Multi-</a:t>
            </a:r>
            <a:r>
              <a:rPr lang="en-US" dirty="0" err="1" smtClean="0"/>
              <a:t>templating</a:t>
            </a:r>
            <a:r>
              <a:rPr lang="en-US" dirty="0" smtClean="0"/>
              <a:t>)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Virtua, Inc 2013-14. All rights reserved.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 Friendly Markup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Makes it easy to support new browser features without writing a new component</a:t>
            </a:r>
          </a:p>
          <a:p>
            <a:r>
              <a:rPr lang="en-US" dirty="0"/>
              <a:t>Use pure HTML and special attributes to indicate JSF components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416758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 Friendly Markup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Virtua, Inc 2013-14. All rights reserved.</a:t>
            </a:r>
            <a:endParaRPr kumimoji="0"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28600" y="1419237"/>
            <a:ext cx="8686800" cy="50783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45720" rIns="45720" anchor="b">
            <a:spAutoFit/>
          </a:bodyPr>
          <a:lstStyle/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&lt;!DOCTYPE html&gt;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="http://www.w3.org/1999/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xhtml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java.sun.com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java.sun.com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/core"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xmlns:ui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="http://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java.sun.com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facelets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&lt;head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="head"&gt;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&lt;title&gt;Putting it all together&lt;/title&gt;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&lt;script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jsf:target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="body"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js.js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&lt;link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css.css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stylesheet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type="text/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css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 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&lt;/head&gt;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&lt;body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="body"&gt;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&lt;form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="form"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jsf:prependId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="false"&gt;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&lt;label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jsf:for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="name"&gt;Name&lt;/label&gt;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&lt;input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="name" type="text"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jsf:value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="#{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complex.name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}"&gt;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f:ajax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execute="@this" render="progress"/&gt;</a:t>
            </a:r>
          </a:p>
          <a:p>
            <a:pPr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 &lt;/input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938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Ti™ Target®: Desktop Tabs:TechTarget:PPT:Security Decisions:SecurityD PowerPoint_Temp</Template>
  <TotalTime>31051</TotalTime>
  <Words>2572</Words>
  <Application>Microsoft Macintosh PowerPoint</Application>
  <PresentationFormat>On-screen Show (4:3)</PresentationFormat>
  <Paragraphs>434</Paragraphs>
  <Slides>53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Office Theme</vt:lpstr>
      <vt:lpstr>Solstice</vt:lpstr>
      <vt:lpstr>JSF 2.2 in Action</vt:lpstr>
      <vt:lpstr>Kito D. Mann @kito99</vt:lpstr>
      <vt:lpstr>Kito D. Mann @kito99</vt:lpstr>
      <vt:lpstr>What is JavaServer Faces?</vt:lpstr>
      <vt:lpstr>What is JavaServer Faces?</vt:lpstr>
      <vt:lpstr>Components are the Key</vt:lpstr>
      <vt:lpstr>Key New Features</vt:lpstr>
      <vt:lpstr>HTML5 Friendly Markup</vt:lpstr>
      <vt:lpstr>HTML5 Friendly Markup</vt:lpstr>
      <vt:lpstr>HTML5 Friendly Markup</vt:lpstr>
      <vt:lpstr>Pass through attributes and elements</vt:lpstr>
      <vt:lpstr>HTML5 is the default</vt:lpstr>
      <vt:lpstr>Pass through attributes</vt:lpstr>
      <vt:lpstr>Pass through elements</vt:lpstr>
      <vt:lpstr>DEMO: HTML5-friendly markup</vt:lpstr>
      <vt:lpstr>Stateless Views</vt:lpstr>
      <vt:lpstr>Faces Flows</vt:lpstr>
      <vt:lpstr>Faces Flows</vt:lpstr>
      <vt:lpstr>Faces Flows</vt:lpstr>
      <vt:lpstr>Faces Flows</vt:lpstr>
      <vt:lpstr>Faces Flows</vt:lpstr>
      <vt:lpstr>Packaging Faces Flows</vt:lpstr>
      <vt:lpstr>Java Flow Definition</vt:lpstr>
      <vt:lpstr>Java Flow Definition</vt:lpstr>
      <vt:lpstr>XML Faces Flow Definition</vt:lpstr>
      <vt:lpstr>XML Faces Flow Definition</vt:lpstr>
      <vt:lpstr>PowerPoint Presentation</vt:lpstr>
      <vt:lpstr>Cross-site Request Forgery Protection</vt:lpstr>
      <vt:lpstr>Cross-site Request Forgery Protection</vt:lpstr>
      <vt:lpstr>Loading Facelets via ResourceHandler</vt:lpstr>
      <vt:lpstr>File Upload Component</vt:lpstr>
      <vt:lpstr>File Upload Component</vt:lpstr>
      <vt:lpstr>Resource Library Contracts  (Multi-templating)</vt:lpstr>
      <vt:lpstr>Resource Library Contracts  (Multi-templating)</vt:lpstr>
      <vt:lpstr>Resource Library Contracts: JAR Contents</vt:lpstr>
      <vt:lpstr>Applying Resource Library Contracts</vt:lpstr>
      <vt:lpstr>Applying Resource Library Contracts</vt:lpstr>
      <vt:lpstr>Applying Resource Library Contracts</vt:lpstr>
      <vt:lpstr>DEMO: Resource library contracts</vt:lpstr>
      <vt:lpstr>Medium-sized Features</vt:lpstr>
      <vt:lpstr>Medium-sized Features</vt:lpstr>
      <vt:lpstr>Medium-sized Features</vt:lpstr>
      <vt:lpstr>View Actions</vt:lpstr>
      <vt:lpstr>DEMO: VIEW actions</vt:lpstr>
      <vt:lpstr>Bug Fixes and Tweaks</vt:lpstr>
      <vt:lpstr>Bug Fixes and Tweaks</vt:lpstr>
      <vt:lpstr>Bug fixes and tweaks: URI Changes</vt:lpstr>
      <vt:lpstr>JSF 2.3 has Officially Begun</vt:lpstr>
      <vt:lpstr>JSF 2.3 has Officially Begun</vt:lpstr>
      <vt:lpstr>Summary</vt:lpstr>
      <vt:lpstr>Summary</vt:lpstr>
      <vt:lpstr>Summary</vt:lpstr>
      <vt:lpstr>Summary</vt:lpstr>
    </vt:vector>
  </TitlesOfParts>
  <Company>TechTarget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Storage Decisions 2003</dc:title>
  <dc:creator>Kito D. Mann</dc:creator>
  <cp:lastModifiedBy>Kito Mann</cp:lastModifiedBy>
  <cp:revision>421</cp:revision>
  <cp:lastPrinted>2000-07-19T15:33:34Z</cp:lastPrinted>
  <dcterms:created xsi:type="dcterms:W3CDTF">2002-02-05T18:20:53Z</dcterms:created>
  <dcterms:modified xsi:type="dcterms:W3CDTF">2014-10-01T19:26:37Z</dcterms:modified>
</cp:coreProperties>
</file>