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3" r:id="rId4"/>
    <p:sldId id="258" r:id="rId5"/>
    <p:sldId id="274" r:id="rId6"/>
    <p:sldId id="277" r:id="rId7"/>
    <p:sldId id="275" r:id="rId8"/>
    <p:sldId id="267" r:id="rId9"/>
    <p:sldId id="281" r:id="rId10"/>
    <p:sldId id="279" r:id="rId11"/>
    <p:sldId id="282" r:id="rId12"/>
    <p:sldId id="283" r:id="rId13"/>
    <p:sldId id="284" r:id="rId14"/>
    <p:sldId id="285" r:id="rId15"/>
    <p:sldId id="286" r:id="rId16"/>
    <p:sldId id="297" r:id="rId17"/>
    <p:sldId id="287" r:id="rId18"/>
    <p:sldId id="289" r:id="rId19"/>
    <p:sldId id="290" r:id="rId20"/>
    <p:sldId id="291" r:id="rId21"/>
    <p:sldId id="293" r:id="rId22"/>
    <p:sldId id="296" r:id="rId23"/>
    <p:sldId id="288" r:id="rId24"/>
    <p:sldId id="266" r:id="rId25"/>
    <p:sldId id="259" r:id="rId2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19"/>
    <a:srgbClr val="CCCC00"/>
    <a:srgbClr val="6C9200"/>
    <a:srgbClr val="C76309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853" y="-41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E3B34-DD76-4672-A4CC-A108DD145102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F812A-813C-4AD6-8015-D99886B61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396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E9F2-7C25-4DF9-A32E-C154634EE0D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6293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F812A-813C-4AD6-8015-D99886B61C5F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64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F812A-813C-4AD6-8015-D99886B61C5F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64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04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198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428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82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172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663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181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058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78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922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82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2437C-9C46-4173-8FB4-429E779EC7B9}" type="datetimeFigureOut">
              <a:rPr lang="nb-NO" smtClean="0"/>
              <a:t>25.09.2014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67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png"/><Relationship Id="rId5" Type="http://schemas.openxmlformats.org/officeDocument/2006/relationships/image" Target="../media/image11.jpeg"/><Relationship Id="rId10" Type="http://schemas.openxmlformats.org/officeDocument/2006/relationships/image" Target="../media/image16.png"/><Relationship Id="rId4" Type="http://schemas.openxmlformats.org/officeDocument/2006/relationships/image" Target="../media/image10.jpe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>
            <a:noAutofit/>
          </a:bodyPr>
          <a:lstStyle/>
          <a:p>
            <a:r>
              <a:rPr lang="de-DE" sz="5400" dirty="0" smtClean="0"/>
              <a:t>Runtime code generation</a:t>
            </a:r>
            <a:br>
              <a:rPr lang="de-DE" sz="5400" dirty="0" smtClean="0"/>
            </a:br>
            <a:r>
              <a:rPr lang="de-DE" sz="5400" dirty="0" smtClean="0"/>
              <a:t>for the JVM</a:t>
            </a:r>
            <a:endParaRPr lang="nb-NO" sz="5400" dirty="0"/>
          </a:p>
        </p:txBody>
      </p:sp>
    </p:spTree>
    <p:extLst>
      <p:ext uri="{BB962C8B-B14F-4D97-AF65-F5344CB8AC3E}">
        <p14:creationId xmlns:p14="http://schemas.microsoft.com/office/powerpoint/2010/main" val="407284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3" y="332656"/>
            <a:ext cx="2433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performance myth.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3" y="1206044"/>
            <a:ext cx="5688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8000FF"/>
                </a:solidFill>
                <a:latin typeface="Courier New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compute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ConstantHolder</a:t>
            </a:r>
            <a:r>
              <a:rPr lang="en-US" b="1" dirty="0" err="1">
                <a:solidFill>
                  <a:srgbClr val="000080"/>
                </a:solidFill>
                <a:latin typeface="Courier New"/>
              </a:rPr>
              <a:t>.</a:t>
            </a:r>
            <a:r>
              <a:rPr lang="en-US" i="1" dirty="0" err="1">
                <a:solidFill>
                  <a:srgbClr val="000000"/>
                </a:solidFill>
                <a:latin typeface="Courier New"/>
              </a:rPr>
              <a:t>value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3" y="836712"/>
            <a:ext cx="4393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There is no point in “byte code optimization”.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7543" y="2276872"/>
            <a:ext cx="572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It’s not true that “reflection is slower than generated code”.</a:t>
            </a:r>
            <a:endParaRPr lang="en-US" dirty="0"/>
          </a:p>
        </p:txBody>
      </p:sp>
      <p:sp>
        <p:nvSpPr>
          <p:cNvPr id="9" name="Chevron 8"/>
          <p:cNvSpPr/>
          <p:nvPr/>
        </p:nvSpPr>
        <p:spPr>
          <a:xfrm>
            <a:off x="1082227" y="3431560"/>
            <a:ext cx="2720948" cy="936104"/>
          </a:xfrm>
          <a:prstGeom prst="chevron">
            <a:avLst/>
          </a:prstGeom>
          <a:solidFill>
            <a:srgbClr val="6C92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Method::invoke</a:t>
            </a:r>
            <a:endParaRPr lang="nb-NO" b="1" dirty="0">
              <a:solidFill>
                <a:schemeClr val="bg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4072382" y="2852936"/>
            <a:ext cx="4100018" cy="936104"/>
          </a:xfrm>
          <a:prstGeom prst="chevron">
            <a:avLst/>
          </a:prstGeom>
          <a:solidFill>
            <a:srgbClr val="6C92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NativeMethodAccessor</a:t>
            </a:r>
            <a:endParaRPr lang="nb-NO" b="1" dirty="0">
              <a:solidFill>
                <a:schemeClr val="bg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072382" y="3969060"/>
            <a:ext cx="4100018" cy="936104"/>
          </a:xfrm>
          <a:prstGeom prst="chevron">
            <a:avLst/>
          </a:prstGeom>
          <a:solidFill>
            <a:srgbClr val="CC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GeneratedMethodAccessor###</a:t>
            </a:r>
            <a:endParaRPr lang="nb-NO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3" y="5733256"/>
            <a:ext cx="70118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JIT compiler knows its job pretty well. NEVER “optimize” byte code.</a:t>
            </a:r>
          </a:p>
          <a:p>
            <a:r>
              <a:rPr lang="en-US" dirty="0" smtClean="0"/>
              <a:t>Never use JNI for something you could also express as byte code.</a:t>
            </a:r>
          </a:p>
          <a:p>
            <a:r>
              <a:rPr lang="en-US" dirty="0" smtClean="0"/>
              <a:t>However, avoid reflective member lookup.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67543" y="508518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-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Dsun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reflect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inflationThreshold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#</a:t>
            </a:r>
            <a:endParaRPr lang="nb-NO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099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-324544" y="1607635"/>
            <a:ext cx="2088232" cy="255295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Rectangle 34"/>
          <p:cNvSpPr/>
          <p:nvPr/>
        </p:nvSpPr>
        <p:spPr>
          <a:xfrm>
            <a:off x="1763688" y="1607635"/>
            <a:ext cx="2796362" cy="25529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Rectangle 35"/>
          <p:cNvSpPr/>
          <p:nvPr/>
        </p:nvSpPr>
        <p:spPr>
          <a:xfrm>
            <a:off x="4560049" y="1607634"/>
            <a:ext cx="4764477" cy="8239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ectangle 33"/>
          <p:cNvSpPr/>
          <p:nvPr/>
        </p:nvSpPr>
        <p:spPr>
          <a:xfrm>
            <a:off x="4560050" y="2431612"/>
            <a:ext cx="4764477" cy="255295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525418" y="1273617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8000FF"/>
                </a:solidFill>
                <a:effectLst/>
                <a:latin typeface="Courier New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foo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1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+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2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92079" y="1550616"/>
            <a:ext cx="12875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ICONST_1</a:t>
            </a:r>
          </a:p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ICONST_2</a:t>
            </a:r>
          </a:p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IADD</a:t>
            </a:r>
          </a:p>
          <a:p>
            <a:endParaRPr lang="nb-NO" dirty="0"/>
          </a:p>
        </p:txBody>
      </p:sp>
      <p:sp>
        <p:nvSpPr>
          <p:cNvPr id="12" name="Right Arrow 11"/>
          <p:cNvSpPr/>
          <p:nvPr/>
        </p:nvSpPr>
        <p:spPr>
          <a:xfrm>
            <a:off x="5033488" y="1663274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ight Arrow 12"/>
          <p:cNvSpPr/>
          <p:nvPr/>
        </p:nvSpPr>
        <p:spPr>
          <a:xfrm>
            <a:off x="5033488" y="1917187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Right Arrow 13"/>
          <p:cNvSpPr/>
          <p:nvPr/>
        </p:nvSpPr>
        <p:spPr>
          <a:xfrm>
            <a:off x="5033488" y="2196947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extBox 16"/>
          <p:cNvSpPr txBox="1"/>
          <p:nvPr/>
        </p:nvSpPr>
        <p:spPr>
          <a:xfrm>
            <a:off x="4788024" y="4355812"/>
            <a:ext cx="15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operand stack</a:t>
            </a:r>
            <a:endParaRPr lang="nb-NO" i="1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69737"/>
              </p:ext>
            </p:extLst>
          </p:nvPr>
        </p:nvGraphicFramePr>
        <p:xfrm>
          <a:off x="6876256" y="3923764"/>
          <a:ext cx="1755972" cy="731520"/>
        </p:xfrm>
        <a:graphic>
          <a:graphicData uri="http://schemas.openxmlformats.org/drawingml/2006/table">
            <a:tbl>
              <a:tblPr/>
              <a:tblGrid>
                <a:gridCol w="1755972"/>
              </a:tblGrid>
              <a:tr h="35156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6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1</a:t>
            </a:r>
            <a:endParaRPr lang="nb-NO" dirty="0"/>
          </a:p>
        </p:txBody>
      </p:sp>
      <p:sp>
        <p:nvSpPr>
          <p:cNvPr id="25" name="Rectangle 24"/>
          <p:cNvSpPr/>
          <p:nvPr/>
        </p:nvSpPr>
        <p:spPr>
          <a:xfrm>
            <a:off x="6876256" y="392453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2</a:t>
            </a:r>
            <a:endParaRPr lang="nb-NO" dirty="0"/>
          </a:p>
        </p:txBody>
      </p:sp>
      <p:sp>
        <p:nvSpPr>
          <p:cNvPr id="26" name="Rectangle 25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/>
              </a:rPr>
              <a:t>1</a:t>
            </a:r>
            <a:endParaRPr lang="nb-NO" dirty="0"/>
          </a:p>
        </p:txBody>
      </p:sp>
      <p:sp>
        <p:nvSpPr>
          <p:cNvPr id="29" name="Rectangle 28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3</a:t>
            </a:r>
            <a:endParaRPr lang="nb-NO" dirty="0"/>
          </a:p>
        </p:txBody>
      </p:sp>
      <p:sp>
        <p:nvSpPr>
          <p:cNvPr id="31" name="Rectangle 30"/>
          <p:cNvSpPr/>
          <p:nvPr/>
        </p:nvSpPr>
        <p:spPr>
          <a:xfrm>
            <a:off x="5292079" y="2368349"/>
            <a:ext cx="1149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IRETURN</a:t>
            </a:r>
          </a:p>
          <a:p>
            <a:endParaRPr lang="nb-NO" dirty="0"/>
          </a:p>
        </p:txBody>
      </p:sp>
      <p:sp>
        <p:nvSpPr>
          <p:cNvPr id="32" name="Right Arrow 31"/>
          <p:cNvSpPr/>
          <p:nvPr/>
        </p:nvSpPr>
        <p:spPr>
          <a:xfrm>
            <a:off x="5033488" y="2460528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7" name="Rectangle 36"/>
          <p:cNvSpPr/>
          <p:nvPr/>
        </p:nvSpPr>
        <p:spPr>
          <a:xfrm>
            <a:off x="7236296" y="1550616"/>
            <a:ext cx="7360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0x04</a:t>
            </a:r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0x05</a:t>
            </a:r>
            <a:endParaRPr lang="nb-NO" b="1" dirty="0" smtClean="0"/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0x60</a:t>
            </a:r>
            <a:endParaRPr lang="nb-NO" b="1" dirty="0" smtClean="0"/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0xAC</a:t>
            </a:r>
            <a:endParaRPr lang="nb-NO" b="1" dirty="0" smtClean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0" y="-99392"/>
            <a:ext cx="0" cy="7200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1520" y="163920"/>
            <a:ext cx="1782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 source code</a:t>
            </a:r>
            <a:endParaRPr lang="nb-NO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308304" y="163920"/>
            <a:ext cx="1579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 byte code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24506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36" grpId="0" animBg="1"/>
      <p:bldP spid="34" grpId="0" animBg="1"/>
      <p:bldP spid="9" grpId="0"/>
      <p:bldP spid="9" grpId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7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31" grpId="0"/>
      <p:bldP spid="31" grpId="1"/>
      <p:bldP spid="32" grpId="0" animBg="1"/>
      <p:bldP spid="32" grpId="1" animBg="1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7664" y="1447616"/>
            <a:ext cx="5976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ourier New"/>
              </a:rPr>
              <a:t>MethodVisitor methodVisitor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= ...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ICONST_1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ICONST_2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IRETURN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);</a:t>
            </a:r>
            <a:endParaRPr lang="nb-NO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4050938"/>
            <a:ext cx="66247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ourier New"/>
              </a:rPr>
              <a:t>MethodNode methodNode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 ...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InsnList insnList = methodNode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instructions;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ICONST_1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ICONST_2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IRETURN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ASM / BCEL</a:t>
            </a:r>
            <a:endParaRPr lang="nb-N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426181" y="1970738"/>
            <a:ext cx="1466314" cy="364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</a:t>
            </a:r>
            <a:r>
              <a:rPr lang="de-DE" dirty="0" smtClean="0"/>
              <a:t>isitor API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 rot="16200000">
            <a:off x="282176" y="4719848"/>
            <a:ext cx="1754326" cy="364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tree API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6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792088"/>
            <a:ext cx="8229600" cy="59492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Byte code-level API gives full freedom</a:t>
            </a:r>
          </a:p>
          <a:p>
            <a:r>
              <a:rPr lang="en-US" dirty="0" smtClean="0"/>
              <a:t>Requires knowledge of byte code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(stack metaphor, JVM type system)</a:t>
            </a:r>
          </a:p>
          <a:p>
            <a:r>
              <a:rPr lang="en-US" dirty="0" smtClean="0"/>
              <a:t>Requires a lot of manual work </a:t>
            </a:r>
            <a:br>
              <a:rPr lang="en-US" dirty="0" smtClean="0"/>
            </a:br>
            <a:r>
              <a:rPr lang="en-US" dirty="0" smtClean="0"/>
              <a:t>(stack sizes / stack map frames)</a:t>
            </a:r>
            <a:endParaRPr lang="en-US" dirty="0"/>
          </a:p>
          <a:p>
            <a:r>
              <a:rPr lang="en-US" dirty="0"/>
              <a:t>Byte code-level APIs are not type </a:t>
            </a:r>
            <a:r>
              <a:rPr lang="en-US" dirty="0" smtClean="0"/>
              <a:t>safe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dirty="0" smtClean="0"/>
              <a:t>jeopardy of verifier errors, visitor call order)</a:t>
            </a:r>
          </a:p>
          <a:p>
            <a:r>
              <a:rPr lang="en-US" dirty="0" smtClean="0"/>
              <a:t>Byte code itself is little expressive</a:t>
            </a:r>
          </a:p>
          <a:p>
            <a:r>
              <a:rPr lang="en-US" dirty="0" smtClean="0"/>
              <a:t>Low overhead (visitor APIs)</a:t>
            </a:r>
          </a:p>
          <a:p>
            <a:r>
              <a:rPr lang="en-US" dirty="0" smtClean="0"/>
              <a:t>ASM is currently more popular than BCEL</a:t>
            </a:r>
            <a:br>
              <a:rPr lang="en-US" dirty="0" smtClean="0"/>
            </a:br>
            <a:r>
              <a:rPr lang="en-US" dirty="0" smtClean="0"/>
              <a:t>(used by the </a:t>
            </a:r>
            <a:r>
              <a:rPr lang="en-US" dirty="0" err="1" smtClean="0"/>
              <a:t>OpenJDK</a:t>
            </a:r>
            <a:r>
              <a:rPr lang="en-US" dirty="0" smtClean="0"/>
              <a:t>, considered as public API)</a:t>
            </a:r>
          </a:p>
          <a:p>
            <a:r>
              <a:rPr lang="en-US" dirty="0" smtClean="0"/>
              <a:t>Versioning issues for ASM (especially v3 to v4)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ASM / BCEL</a:t>
            </a:r>
            <a:endParaRPr lang="nb-NO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87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Javassist</a:t>
            </a:r>
            <a:endParaRPr lang="nb-NO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1693" y="980728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8000FF"/>
                </a:solidFill>
                <a:effectLst/>
                <a:latin typeface="Courier New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foo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1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+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2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3568" y="9807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808080"/>
                </a:solidFill>
                <a:latin typeface="Courier New"/>
              </a:rPr>
              <a:t>"</a:t>
            </a:r>
            <a:r>
              <a:rPr lang="en-US" dirty="0" err="1">
                <a:solidFill>
                  <a:srgbClr val="808080"/>
                </a:solidFill>
                <a:latin typeface="Courier New"/>
              </a:rPr>
              <a:t>int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 foo() {"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808080"/>
                </a:solidFill>
                <a:latin typeface="Courier New"/>
              </a:rPr>
              <a:t>"  return 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1 + 2;"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808080"/>
                </a:solidFill>
                <a:latin typeface="Courier New"/>
              </a:rPr>
              <a:t>"}"</a:t>
            </a:r>
            <a:endParaRPr lang="en-US" dirty="0">
              <a:effectLst/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27921" y="2276872"/>
            <a:ext cx="8229600" cy="44644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Strings are not typed (“SQL </a:t>
            </a:r>
            <a:r>
              <a:rPr lang="en-US" dirty="0"/>
              <a:t>quandary”)</a:t>
            </a:r>
            <a:endParaRPr lang="en-US" dirty="0" smtClean="0"/>
          </a:p>
          <a:p>
            <a:r>
              <a:rPr lang="en-US" smtClean="0"/>
              <a:t>Specifically: </a:t>
            </a:r>
            <a:r>
              <a:rPr lang="en-US" dirty="0" smtClean="0"/>
              <a:t>Security problems!</a:t>
            </a:r>
          </a:p>
          <a:p>
            <a:r>
              <a:rPr lang="en-US" dirty="0" smtClean="0"/>
              <a:t>Makes debugging difficult</a:t>
            </a:r>
            <a:br>
              <a:rPr lang="en-US" dirty="0" smtClean="0"/>
            </a:br>
            <a:r>
              <a:rPr lang="en-US" dirty="0" smtClean="0"/>
              <a:t>(unlinked source code, exception stack traces)</a:t>
            </a:r>
          </a:p>
          <a:p>
            <a:r>
              <a:rPr lang="en-US" dirty="0" smtClean="0"/>
              <a:t>Bound to Java as a language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Javassist</a:t>
            </a:r>
            <a:r>
              <a:rPr lang="en-US" dirty="0" smtClean="0"/>
              <a:t> compiler lags behind </a:t>
            </a:r>
            <a:r>
              <a:rPr lang="en-US" i="1" dirty="0" err="1" smtClean="0"/>
              <a:t>javac</a:t>
            </a:r>
            <a:endParaRPr lang="en-US" i="1" dirty="0" smtClean="0"/>
          </a:p>
          <a:p>
            <a:r>
              <a:rPr lang="en-US" dirty="0" smtClean="0"/>
              <a:t>Requires special Java source code instructions for realizing cross-cutting concerns</a:t>
            </a:r>
          </a:p>
        </p:txBody>
      </p:sp>
    </p:spTree>
    <p:extLst>
      <p:ext uri="{BB962C8B-B14F-4D97-AF65-F5344CB8AC3E}">
        <p14:creationId xmlns:p14="http://schemas.microsoft.com/office/powerpoint/2010/main" val="43899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38792" y="1568950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660011" y="2392682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-769700" y="5306148"/>
            <a:ext cx="10323360" cy="28565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ctangle 19"/>
          <p:cNvSpPr/>
          <p:nvPr/>
        </p:nvSpPr>
        <p:spPr>
          <a:xfrm>
            <a:off x="-769700" y="5862171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ctangle 22"/>
          <p:cNvSpPr/>
          <p:nvPr/>
        </p:nvSpPr>
        <p:spPr>
          <a:xfrm>
            <a:off x="-808064" y="3192631"/>
            <a:ext cx="10323360" cy="83430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ctangle 23"/>
          <p:cNvSpPr/>
          <p:nvPr/>
        </p:nvSpPr>
        <p:spPr>
          <a:xfrm>
            <a:off x="-638792" y="1298581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ctangle 24"/>
          <p:cNvSpPr/>
          <p:nvPr/>
        </p:nvSpPr>
        <p:spPr>
          <a:xfrm>
            <a:off x="-769700" y="5591802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ctangle 25"/>
          <p:cNvSpPr/>
          <p:nvPr/>
        </p:nvSpPr>
        <p:spPr>
          <a:xfrm>
            <a:off x="-769700" y="5035779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951684" y="692696"/>
            <a:ext cx="8601976" cy="36933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@Override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methodInterceptor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Service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getDeclaredMethod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"deleteEverything"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[</a:t>
            </a:r>
            <a:r>
              <a:rPr lang="nb-NO" dirty="0">
                <a:solidFill>
                  <a:srgbClr val="FF8000"/>
                </a:solidFill>
                <a:latin typeface="Courier New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],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$MethodProxy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$MethodProxy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implements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MethodProxy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// </a:t>
            </a:r>
            <a:r>
              <a:rPr lang="nb-NO" dirty="0">
                <a:solidFill>
                  <a:srgbClr val="008000"/>
                </a:solidFill>
                <a:latin typeface="Courier New"/>
              </a:rPr>
              <a:t>inner class semantics, can call super </a:t>
            </a:r>
            <a:endParaRPr lang="nb-NO" dirty="0" smtClean="0">
              <a:solidFill>
                <a:srgbClr val="008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cglib</a:t>
            </a:r>
            <a:endParaRPr lang="nb-NO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0184" y="694200"/>
            <a:ext cx="7490002" cy="25853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Override </a:t>
            </a:r>
            <a:endParaRPr lang="nb-NO" dirty="0" smtClean="0">
              <a:solidFill>
                <a:schemeClr val="accent1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super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11" name="U-Turn Arrow 10"/>
          <p:cNvSpPr/>
          <p:nvPr/>
        </p:nvSpPr>
        <p:spPr>
          <a:xfrm rot="5400000" flipV="1">
            <a:off x="-1313402" y="2810895"/>
            <a:ext cx="3761776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-392713" y="2932207"/>
            <a:ext cx="192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  <a:r>
              <a:rPr lang="en-US" dirty="0" smtClean="0"/>
              <a:t>eneric delegation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50184" y="4710043"/>
            <a:ext cx="73531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MethodInterceptor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Object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Method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[]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arguments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MethodProxy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proxy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Throwable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769700" y="6132539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292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 animBg="1"/>
      <p:bldP spid="26" grpId="1" animBg="1"/>
      <p:bldP spid="22" grpId="0"/>
      <p:bldP spid="9" grpId="0"/>
      <p:bldP spid="11" grpId="0" animBg="1"/>
      <p:bldP spid="13" grpId="0"/>
      <p:bldP spid="7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cglib</a:t>
            </a:r>
            <a:endParaRPr lang="nb-NO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792088"/>
            <a:ext cx="8229600" cy="5949280"/>
          </a:xfrm>
        </p:spPr>
        <p:txBody>
          <a:bodyPr>
            <a:normAutofit/>
          </a:bodyPr>
          <a:lstStyle/>
          <a:p>
            <a:r>
              <a:rPr lang="en-US" dirty="0" smtClean="0"/>
              <a:t>Discards all available type information</a:t>
            </a:r>
          </a:p>
          <a:p>
            <a:r>
              <a:rPr lang="en-US" dirty="0" smtClean="0"/>
              <a:t>JIT compiler struggles with </a:t>
            </a:r>
            <a:r>
              <a:rPr lang="en-US" i="1" dirty="0" smtClean="0"/>
              <a:t>two-way-boxing</a:t>
            </a:r>
            <a:br>
              <a:rPr lang="en-US" i="1" dirty="0" smtClean="0"/>
            </a:br>
            <a:r>
              <a:rPr lang="en-US" dirty="0" smtClean="0"/>
              <a:t>(check out JIT-watch for evidence)</a:t>
            </a:r>
          </a:p>
          <a:p>
            <a:r>
              <a:rPr lang="en-US" dirty="0" smtClean="0"/>
              <a:t>Interface dependency of intercepted classes</a:t>
            </a:r>
          </a:p>
          <a:p>
            <a:r>
              <a:rPr lang="en-US" dirty="0"/>
              <a:t>D</a:t>
            </a:r>
            <a:r>
              <a:rPr lang="en-US" dirty="0" smtClean="0"/>
              <a:t>elegation requires explicit class initialization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(breaks build-time usage / class serialization)</a:t>
            </a:r>
          </a:p>
          <a:p>
            <a:r>
              <a:rPr lang="en-US" dirty="0" smtClean="0"/>
              <a:t>Subclass instrumentation only</a:t>
            </a:r>
            <a:br>
              <a:rPr lang="en-US" dirty="0" smtClean="0"/>
            </a:br>
            <a:r>
              <a:rPr lang="en-US" dirty="0" smtClean="0"/>
              <a:t>(breaks annotation APIs / class identity)</a:t>
            </a:r>
          </a:p>
          <a:p>
            <a:r>
              <a:rPr lang="en-US" dirty="0" smtClean="0"/>
              <a:t>“Feature complete” / little development</a:t>
            </a:r>
          </a:p>
          <a:p>
            <a:r>
              <a:rPr lang="en-US" dirty="0" smtClean="0"/>
              <a:t>Little intuitive user-API</a:t>
            </a:r>
          </a:p>
        </p:txBody>
      </p:sp>
    </p:spTree>
    <p:extLst>
      <p:ext uri="{BB962C8B-B14F-4D97-AF65-F5344CB8AC3E}">
        <p14:creationId xmlns:p14="http://schemas.microsoft.com/office/powerpoint/2010/main" val="319834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84584" y="1131260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-684584" y="1422888"/>
            <a:ext cx="10323360" cy="27313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-684584" y="1696024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684584" y="1973816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-684584" y="2251608"/>
            <a:ext cx="10323360" cy="25464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-684584" y="2506252"/>
            <a:ext cx="10323360" cy="54401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ctangle 19"/>
          <p:cNvSpPr/>
          <p:nvPr/>
        </p:nvSpPr>
        <p:spPr>
          <a:xfrm>
            <a:off x="-684584" y="3050262"/>
            <a:ext cx="10323360" cy="30094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3" name="Rectangle 2"/>
          <p:cNvSpPr/>
          <p:nvPr/>
        </p:nvSpPr>
        <p:spPr>
          <a:xfrm>
            <a:off x="1284668" y="1092800"/>
            <a:ext cx="67437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value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ClassLoadingStrategy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endParaRPr lang="nb-NO" dirty="0">
              <a:solidFill>
                <a:srgbClr val="000000"/>
              </a:solidFill>
              <a:latin typeface="Courier New"/>
            </a:endParaRPr>
          </a:p>
          <a:p>
            <a:endParaRPr lang="nb-NO" i="1" dirty="0" smtClean="0">
              <a:solidFill>
                <a:srgbClr val="000000"/>
              </a:solidFill>
              <a:latin typeface="Courier New"/>
            </a:endParaRPr>
          </a:p>
          <a:p>
            <a:endParaRPr lang="nb-NO" i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newInstance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toString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effectLst/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8665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9" grpId="0" animBg="1"/>
      <p:bldP spid="19" grpId="1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727429" y="4604277"/>
            <a:ext cx="10323360" cy="83582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21" name="Rectangle 20"/>
          <p:cNvSpPr/>
          <p:nvPr/>
        </p:nvSpPr>
        <p:spPr>
          <a:xfrm>
            <a:off x="-684584" y="1956122"/>
            <a:ext cx="10323360" cy="29548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1285200" y="4293096"/>
            <a:ext cx="44142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String intercept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"Hello World"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7" name="U-Turn Arrow 6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-524221" y="3392694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dentifies best match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4668" y="1092800"/>
            <a:ext cx="6743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to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5812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60428" y="5966250"/>
            <a:ext cx="6710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Branching during instrumentation beats branching during invocation.</a:t>
            </a:r>
          </a:p>
          <a:p>
            <a:r>
              <a:rPr lang="en-US" dirty="0" smtClean="0"/>
              <a:t>Even though, this is sometimes optimized by the JIT compiler.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-727429" y="4604277"/>
            <a:ext cx="10323360" cy="83582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ectangle 27"/>
          <p:cNvSpPr/>
          <p:nvPr/>
        </p:nvSpPr>
        <p:spPr>
          <a:xfrm>
            <a:off x="-684584" y="1956121"/>
            <a:ext cx="10323360" cy="56715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ectangle 28"/>
          <p:cNvSpPr/>
          <p:nvPr/>
        </p:nvSpPr>
        <p:spPr>
          <a:xfrm>
            <a:off x="1285200" y="4293096"/>
            <a:ext cx="44142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String intercept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"Hello World"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30" name="U-Turn Arrow 29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5400000">
            <a:off x="-531975" y="3392694"/>
            <a:ext cx="21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dentifies only choice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284668" y="1092800"/>
            <a:ext cx="67437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to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</a:p>
          <a:p>
            <a:r>
              <a:rPr lang="de-DE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            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filter</a:t>
            </a:r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"intercept"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3814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671066" y="912215"/>
            <a:ext cx="6243458" cy="326276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1367136" y="620688"/>
            <a:ext cx="66961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Framework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&lt;? extends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secure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&lt;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type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94588" y="4558922"/>
            <a:ext cx="1910471" cy="293980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Rectangle 2"/>
          <p:cNvSpPr/>
          <p:nvPr/>
        </p:nvSpPr>
        <p:spPr>
          <a:xfrm>
            <a:off x="1367992" y="4520222"/>
            <a:ext cx="593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chemeClr val="accent1"/>
                </a:solidFill>
                <a:effectLst/>
                <a:latin typeface="Courier New"/>
              </a:rPr>
              <a:t>@Secured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user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=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effectLst/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7137" y="1628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@interface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String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7137" y="2636912"/>
            <a:ext cx="51125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SecurityHolder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String 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"ANONYMOUS"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  <a:endParaRPr lang="nb-NO" dirty="0"/>
          </a:p>
        </p:txBody>
      </p:sp>
      <p:sp>
        <p:nvSpPr>
          <p:cNvPr id="5" name="Rectangle 4"/>
          <p:cNvSpPr/>
          <p:nvPr/>
        </p:nvSpPr>
        <p:spPr>
          <a:xfrm>
            <a:off x="1223628" y="476672"/>
            <a:ext cx="6839682" cy="316835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ctangle 6"/>
          <p:cNvSpPr/>
          <p:nvPr/>
        </p:nvSpPr>
        <p:spPr>
          <a:xfrm>
            <a:off x="1223991" y="4376206"/>
            <a:ext cx="6839319" cy="201622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027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867528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90929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 Arrow 8"/>
          <p:cNvSpPr/>
          <p:nvPr/>
        </p:nvSpPr>
        <p:spPr>
          <a:xfrm>
            <a:off x="1979712" y="3705258"/>
            <a:ext cx="288032" cy="504056"/>
          </a:xfrm>
          <a:prstGeom prst="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Up Arrow 12"/>
          <p:cNvSpPr/>
          <p:nvPr/>
        </p:nvSpPr>
        <p:spPr>
          <a:xfrm rot="10800000">
            <a:off x="4709007" y="3728133"/>
            <a:ext cx="288032" cy="504056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5026845" y="3777266"/>
            <a:ext cx="227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does not know about</a:t>
            </a:r>
            <a:endParaRPr lang="nb-NO" dirty="0"/>
          </a:p>
        </p:txBody>
      </p:sp>
      <p:sp>
        <p:nvSpPr>
          <p:cNvPr id="15" name="TextBox 14"/>
          <p:cNvSpPr txBox="1"/>
          <p:nvPr/>
        </p:nvSpPr>
        <p:spPr>
          <a:xfrm>
            <a:off x="2267744" y="3772620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depends on</a:t>
            </a:r>
            <a:endParaRPr lang="nb-NO" dirty="0"/>
          </a:p>
        </p:txBody>
      </p:sp>
      <p:sp>
        <p:nvSpPr>
          <p:cNvPr id="12" name="U-Turn Arrow 11"/>
          <p:cNvSpPr/>
          <p:nvPr/>
        </p:nvSpPr>
        <p:spPr>
          <a:xfrm rot="16200000" flipH="1">
            <a:off x="-1251766" y="2564712"/>
            <a:ext cx="3906677" cy="756085"/>
          </a:xfrm>
          <a:prstGeom prst="uturn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-344260" y="2633982"/>
            <a:ext cx="2091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discovers at runtime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424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/>
      <p:bldP spid="17" grpId="0" animBg="1"/>
      <p:bldP spid="3" grpId="0"/>
      <p:bldP spid="5" grpId="0" animBg="1"/>
      <p:bldP spid="7" grpId="0" animBg="1"/>
      <p:bldP spid="9" grpId="0" animBg="1"/>
      <p:bldP spid="13" grpId="0" animBg="1"/>
      <p:bldP spid="11" grpId="0"/>
      <p:bldP spid="15" grpId="0"/>
      <p:bldP spid="12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727429" y="4604277"/>
            <a:ext cx="10323360" cy="30338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19" name="U-Turn Arrow 18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803" y="5966251"/>
            <a:ext cx="7424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Annotations that are not on the class path are ignored at runtime.</a:t>
            </a:r>
          </a:p>
          <a:p>
            <a:r>
              <a:rPr lang="en-US" dirty="0" smtClean="0"/>
              <a:t>Thus, Byte Buddy’s classes can be used without Byte Buddy on the class path.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85200" y="4293096"/>
            <a:ext cx="7247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String intercept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@Origin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 from "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getName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}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}</a:t>
            </a:r>
            <a:endParaRPr lang="en-US" dirty="0"/>
          </a:p>
        </p:txBody>
      </p:sp>
      <p:sp>
        <p:nvSpPr>
          <p:cNvPr id="13" name="U-Turn Arrow 12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84668" y="1092800"/>
            <a:ext cx="6743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to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 rot="5400000">
            <a:off x="-471122" y="3392694"/>
            <a:ext cx="2045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rovides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953259"/>
              </p:ext>
            </p:extLst>
          </p:nvPr>
        </p:nvGraphicFramePr>
        <p:xfrm>
          <a:off x="251520" y="1468720"/>
          <a:ext cx="8640960" cy="4480560"/>
        </p:xfrm>
        <a:graphic>
          <a:graphicData uri="http://schemas.openxmlformats.org/drawingml/2006/table">
            <a:tbl>
              <a:tblPr/>
              <a:tblGrid>
                <a:gridCol w="4968552"/>
                <a:gridCol w="3672408"/>
              </a:tblGrid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@Origin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Method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Class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String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caller information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@SuperCall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Runnable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Callable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Allows super</a:t>
                      </a:r>
                      <a:r>
                        <a:rPr lang="de-DE" baseline="0" dirty="0" smtClean="0"/>
                        <a:t> method call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@DefaultCall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Runnable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Callable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Allows default method call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@AllArguments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[]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boxed method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arguments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@Argument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(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index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)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b="1" dirty="0" smtClean="0">
                        <a:solidFill>
                          <a:srgbClr val="000080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argument at the given index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@This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caller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instance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@Super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</a:t>
                      </a:r>
                      <a:r>
                        <a:rPr lang="de-DE" baseline="0" dirty="0" smtClean="0"/>
                        <a:t> super method proxy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3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27825" y="3068960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Rectangle 2"/>
          <p:cNvSpPr/>
          <p:nvPr/>
        </p:nvSpPr>
        <p:spPr>
          <a:xfrm rot="2417258">
            <a:off x="6045322" y="1129430"/>
            <a:ext cx="3729677" cy="642962"/>
          </a:xfrm>
          <a:custGeom>
            <a:avLst/>
            <a:gdLst>
              <a:gd name="connsiteX0" fmla="*/ 0 w 2511700"/>
              <a:gd name="connsiteY0" fmla="*/ 0 h 507689"/>
              <a:gd name="connsiteX1" fmla="*/ 2511700 w 2511700"/>
              <a:gd name="connsiteY1" fmla="*/ 0 h 507689"/>
              <a:gd name="connsiteX2" fmla="*/ 2511700 w 2511700"/>
              <a:gd name="connsiteY2" fmla="*/ 507689 h 507689"/>
              <a:gd name="connsiteX3" fmla="*/ 0 w 2511700"/>
              <a:gd name="connsiteY3" fmla="*/ 507689 h 507689"/>
              <a:gd name="connsiteX4" fmla="*/ 0 w 2511700"/>
              <a:gd name="connsiteY4" fmla="*/ 0 h 507689"/>
              <a:gd name="connsiteX0" fmla="*/ 0 w 2923579"/>
              <a:gd name="connsiteY0" fmla="*/ 0 h 507689"/>
              <a:gd name="connsiteX1" fmla="*/ 2511700 w 2923579"/>
              <a:gd name="connsiteY1" fmla="*/ 0 h 507689"/>
              <a:gd name="connsiteX2" fmla="*/ 2923579 w 2923579"/>
              <a:gd name="connsiteY2" fmla="*/ 492366 h 507689"/>
              <a:gd name="connsiteX3" fmla="*/ 0 w 2923579"/>
              <a:gd name="connsiteY3" fmla="*/ 507689 h 507689"/>
              <a:gd name="connsiteX4" fmla="*/ 0 w 2923579"/>
              <a:gd name="connsiteY4" fmla="*/ 0 h 507689"/>
              <a:gd name="connsiteX0" fmla="*/ 591329 w 3514908"/>
              <a:gd name="connsiteY0" fmla="*/ 0 h 508218"/>
              <a:gd name="connsiteX1" fmla="*/ 3103029 w 3514908"/>
              <a:gd name="connsiteY1" fmla="*/ 0 h 508218"/>
              <a:gd name="connsiteX2" fmla="*/ 3514908 w 3514908"/>
              <a:gd name="connsiteY2" fmla="*/ 492366 h 508218"/>
              <a:gd name="connsiteX3" fmla="*/ 0 w 3514908"/>
              <a:gd name="connsiteY3" fmla="*/ 508218 h 508218"/>
              <a:gd name="connsiteX4" fmla="*/ 591329 w 3514908"/>
              <a:gd name="connsiteY4" fmla="*/ 0 h 508218"/>
              <a:gd name="connsiteX0" fmla="*/ 681726 w 3605305"/>
              <a:gd name="connsiteY0" fmla="*/ 0 h 508857"/>
              <a:gd name="connsiteX1" fmla="*/ 3193426 w 3605305"/>
              <a:gd name="connsiteY1" fmla="*/ 0 h 508857"/>
              <a:gd name="connsiteX2" fmla="*/ 3605305 w 3605305"/>
              <a:gd name="connsiteY2" fmla="*/ 492366 h 508857"/>
              <a:gd name="connsiteX3" fmla="*/ 0 w 3605305"/>
              <a:gd name="connsiteY3" fmla="*/ 508857 h 508857"/>
              <a:gd name="connsiteX4" fmla="*/ 681726 w 3605305"/>
              <a:gd name="connsiteY4" fmla="*/ 0 h 508857"/>
              <a:gd name="connsiteX0" fmla="*/ 681726 w 3697049"/>
              <a:gd name="connsiteY0" fmla="*/ 0 h 508857"/>
              <a:gd name="connsiteX1" fmla="*/ 3193426 w 3697049"/>
              <a:gd name="connsiteY1" fmla="*/ 0 h 508857"/>
              <a:gd name="connsiteX2" fmla="*/ 3697049 w 3697049"/>
              <a:gd name="connsiteY2" fmla="*/ 478018 h 508857"/>
              <a:gd name="connsiteX3" fmla="*/ 0 w 3697049"/>
              <a:gd name="connsiteY3" fmla="*/ 508857 h 508857"/>
              <a:gd name="connsiteX4" fmla="*/ 681726 w 3697049"/>
              <a:gd name="connsiteY4" fmla="*/ 0 h 508857"/>
              <a:gd name="connsiteX0" fmla="*/ 713009 w 3728332"/>
              <a:gd name="connsiteY0" fmla="*/ 0 h 492888"/>
              <a:gd name="connsiteX1" fmla="*/ 3224709 w 3728332"/>
              <a:gd name="connsiteY1" fmla="*/ 0 h 492888"/>
              <a:gd name="connsiteX2" fmla="*/ 3728332 w 3728332"/>
              <a:gd name="connsiteY2" fmla="*/ 478018 h 492888"/>
              <a:gd name="connsiteX3" fmla="*/ 0 w 3728332"/>
              <a:gd name="connsiteY3" fmla="*/ 492888 h 492888"/>
              <a:gd name="connsiteX4" fmla="*/ 713009 w 3728332"/>
              <a:gd name="connsiteY4" fmla="*/ 0 h 492888"/>
              <a:gd name="connsiteX0" fmla="*/ 714354 w 3729677"/>
              <a:gd name="connsiteY0" fmla="*/ 0 h 506597"/>
              <a:gd name="connsiteX1" fmla="*/ 3226054 w 3729677"/>
              <a:gd name="connsiteY1" fmla="*/ 0 h 506597"/>
              <a:gd name="connsiteX2" fmla="*/ 3729677 w 3729677"/>
              <a:gd name="connsiteY2" fmla="*/ 478018 h 506597"/>
              <a:gd name="connsiteX3" fmla="*/ 0 w 3729677"/>
              <a:gd name="connsiteY3" fmla="*/ 506597 h 506597"/>
              <a:gd name="connsiteX4" fmla="*/ 714354 w 3729677"/>
              <a:gd name="connsiteY4" fmla="*/ 0 h 506597"/>
              <a:gd name="connsiteX0" fmla="*/ 714354 w 3729677"/>
              <a:gd name="connsiteY0" fmla="*/ 33707 h 540304"/>
              <a:gd name="connsiteX1" fmla="*/ 3237572 w 3729677"/>
              <a:gd name="connsiteY1" fmla="*/ 0 h 540304"/>
              <a:gd name="connsiteX2" fmla="*/ 3729677 w 3729677"/>
              <a:gd name="connsiteY2" fmla="*/ 511725 h 540304"/>
              <a:gd name="connsiteX3" fmla="*/ 0 w 3729677"/>
              <a:gd name="connsiteY3" fmla="*/ 540304 h 540304"/>
              <a:gd name="connsiteX4" fmla="*/ 714354 w 3729677"/>
              <a:gd name="connsiteY4" fmla="*/ 33707 h 540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9677" h="540304">
                <a:moveTo>
                  <a:pt x="714354" y="33707"/>
                </a:moveTo>
                <a:lnTo>
                  <a:pt x="3237572" y="0"/>
                </a:lnTo>
                <a:lnTo>
                  <a:pt x="3729677" y="511725"/>
                </a:lnTo>
                <a:lnTo>
                  <a:pt x="0" y="540304"/>
                </a:lnTo>
                <a:lnTo>
                  <a:pt x="714354" y="3370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version 0.3</a:t>
            </a:r>
            <a:endParaRPr lang="nb-NO" sz="2400" b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11" name="Rectangle 10"/>
          <p:cNvSpPr/>
          <p:nvPr/>
        </p:nvSpPr>
        <p:spPr>
          <a:xfrm>
            <a:off x="-627825" y="4447352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1284668" y="1124744"/>
            <a:ext cx="70317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de-DE" dirty="0" smtClean="0">
                <a:solidFill>
                  <a:srgbClr val="000000"/>
                </a:solidFill>
                <a:latin typeface="Courier New"/>
              </a:rPr>
              <a:t> 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</a:p>
          <a:p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String 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; }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Foo 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=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b="1" dirty="0" smtClean="0">
              <a:solidFill>
                <a:srgbClr val="0000FF"/>
              </a:solidFill>
              <a:latin typeface="Courier New"/>
            </a:endParaRPr>
          </a:p>
          <a:p>
            <a:endParaRPr lang="nb-NO" b="1" dirty="0">
              <a:solidFill>
                <a:srgbClr val="0000FF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redefine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value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ClassReloadingStrategy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installedAgent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endParaRPr lang="nb-NO" i="1" dirty="0">
              <a:solidFill>
                <a:srgbClr val="000000"/>
              </a:solidFill>
              <a:latin typeface="Courier New"/>
            </a:endParaRPr>
          </a:p>
          <a:p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6803" y="5966251"/>
            <a:ext cx="6885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he instrumentation API does not allow introduction of new methods.</a:t>
            </a:r>
          </a:p>
          <a:p>
            <a:r>
              <a:rPr lang="en-US" dirty="0" smtClean="0"/>
              <a:t>This might change with JEP-159: Enhanced Class </a:t>
            </a:r>
            <a:r>
              <a:rPr lang="en-US" smtClean="0"/>
              <a:t>Redefiniton.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99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47918"/>
              </p:ext>
            </p:extLst>
          </p:nvPr>
        </p:nvGraphicFramePr>
        <p:xfrm>
          <a:off x="539552" y="908720"/>
          <a:ext cx="7920881" cy="2918412"/>
        </p:xfrm>
        <a:graphic>
          <a:graphicData uri="http://schemas.openxmlformats.org/drawingml/2006/table">
            <a:tbl>
              <a:tblPr/>
              <a:tblGrid>
                <a:gridCol w="792088"/>
                <a:gridCol w="1944216"/>
                <a:gridCol w="1872208"/>
                <a:gridCol w="1944216"/>
                <a:gridCol w="1368153"/>
              </a:tblGrid>
              <a:tr h="409563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Byte Buddy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cglib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Javassist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Java proxy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(1)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60.995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234.488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145.412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68.706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(2a)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153.800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804.000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706.878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973.650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(2b)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0.001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0.002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0.009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(3a)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172.126</a:t>
                      </a:r>
                    </a:p>
                    <a:p>
                      <a:r>
                        <a:rPr lang="nb-NO" i="1" dirty="0" smtClean="0"/>
                        <a:t>2290.246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1’480.525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625.778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n/a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(3b)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0.002</a:t>
                      </a:r>
                    </a:p>
                    <a:p>
                      <a:r>
                        <a:rPr lang="nb-NO" i="1" dirty="0" smtClean="0"/>
                        <a:t>0.003</a:t>
                      </a:r>
                      <a:endParaRPr lang="nb-NO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0.019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0.027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n/a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-685698" y="1342663"/>
            <a:ext cx="10323360" cy="3240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-685698" y="1759353"/>
            <a:ext cx="10323360" cy="31251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-685698" y="2164467"/>
            <a:ext cx="10323360" cy="31251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-685698" y="2581154"/>
            <a:ext cx="10323360" cy="56716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-685698" y="3217762"/>
            <a:ext cx="10323360" cy="57873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611560" y="479715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All benchmarks run with JMH, source code: https://github.com/raphw/byte-buddy</a:t>
            </a:r>
          </a:p>
          <a:p>
            <a:r>
              <a:rPr lang="en-US" i="1" dirty="0" smtClean="0"/>
              <a:t>(1) Extending the Object class without any methods but with a default constructor</a:t>
            </a:r>
          </a:p>
          <a:p>
            <a:r>
              <a:rPr lang="en-US" i="1" dirty="0" smtClean="0"/>
              <a:t>(2a) Implementing an interface with 18 methods, method stubs</a:t>
            </a:r>
          </a:p>
          <a:p>
            <a:r>
              <a:rPr lang="en-US" i="1" dirty="0" smtClean="0"/>
              <a:t>(2b) Executing a method of this interface</a:t>
            </a:r>
          </a:p>
          <a:p>
            <a:r>
              <a:rPr lang="en-US" i="1" dirty="0" smtClean="0"/>
              <a:t>(3a) Extending a class with 18 methods, super method invocation</a:t>
            </a:r>
          </a:p>
          <a:p>
            <a:r>
              <a:rPr lang="en-US" i="1" dirty="0" smtClean="0"/>
              <a:t>(3b) Executing a method of this class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7786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evron 4"/>
          <p:cNvSpPr/>
          <p:nvPr/>
        </p:nvSpPr>
        <p:spPr>
          <a:xfrm>
            <a:off x="2411760" y="3199903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pic>
        <p:nvPicPr>
          <p:cNvPr id="2050" name="Picture 2" descr="C:\Users\rafwin\Desktop\android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47122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rafwin\Desktop\jar_fi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303" y="3267204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hevron 6"/>
          <p:cNvSpPr/>
          <p:nvPr/>
        </p:nvSpPr>
        <p:spPr>
          <a:xfrm>
            <a:off x="4499992" y="3224255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588224" y="3229927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pic>
        <p:nvPicPr>
          <p:cNvPr id="2053" name="Picture 5" descr="C:\Users\rafwin\Desktop\ar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856" y="3289875"/>
            <a:ext cx="688975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rafwin\Desktop\dex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624" y="3295548"/>
            <a:ext cx="688975" cy="80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C:\Users\rafwin\Desktop\243px-Java-Logo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35" y="1360221"/>
            <a:ext cx="883434" cy="167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rafwin\Desktop\java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60" y="3287813"/>
            <a:ext cx="688975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hevron 17"/>
          <p:cNvSpPr/>
          <p:nvPr/>
        </p:nvSpPr>
        <p:spPr>
          <a:xfrm>
            <a:off x="323528" y="3199902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2699792" y="4927612"/>
            <a:ext cx="1584176" cy="1080120"/>
          </a:xfrm>
          <a:prstGeom prst="rect">
            <a:avLst/>
          </a:prstGeom>
          <a:solidFill>
            <a:srgbClr val="F58219"/>
          </a:solidFill>
          <a:ln>
            <a:solidFill>
              <a:srgbClr val="C763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Java virtual machine</a:t>
            </a:r>
          </a:p>
          <a:p>
            <a:pPr algn="ctr"/>
            <a:r>
              <a:rPr lang="de-DE" b="1" dirty="0" smtClean="0"/>
              <a:t>[stack, JIT]</a:t>
            </a:r>
            <a:endParaRPr lang="nb-NO" b="1" dirty="0"/>
          </a:p>
        </p:txBody>
      </p:sp>
      <p:sp>
        <p:nvSpPr>
          <p:cNvPr id="12" name="Down Arrow 11"/>
          <p:cNvSpPr/>
          <p:nvPr/>
        </p:nvSpPr>
        <p:spPr>
          <a:xfrm>
            <a:off x="3347864" y="4265984"/>
            <a:ext cx="288032" cy="504056"/>
          </a:xfrm>
          <a:prstGeom prst="downArrow">
            <a:avLst/>
          </a:prstGeom>
          <a:solidFill>
            <a:srgbClr val="F58219"/>
          </a:solidFill>
          <a:ln>
            <a:solidFill>
              <a:srgbClr val="C763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4788024" y="4927612"/>
            <a:ext cx="1584176" cy="1080120"/>
          </a:xfrm>
          <a:prstGeom prst="rect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Dalvik virtual machine</a:t>
            </a:r>
          </a:p>
          <a:p>
            <a:pPr algn="ctr"/>
            <a:r>
              <a:rPr lang="de-DE" b="1" dirty="0" smtClean="0"/>
              <a:t>[register, JIT]</a:t>
            </a:r>
            <a:endParaRPr lang="nb-NO" b="1" dirty="0"/>
          </a:p>
        </p:txBody>
      </p:sp>
      <p:sp>
        <p:nvSpPr>
          <p:cNvPr id="23" name="Down Arrow 22"/>
          <p:cNvSpPr/>
          <p:nvPr/>
        </p:nvSpPr>
        <p:spPr>
          <a:xfrm>
            <a:off x="5436096" y="4265984"/>
            <a:ext cx="288032" cy="504056"/>
          </a:xfrm>
          <a:prstGeom prst="downArrow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ctangle 24"/>
          <p:cNvSpPr/>
          <p:nvPr/>
        </p:nvSpPr>
        <p:spPr>
          <a:xfrm>
            <a:off x="6876256" y="4941168"/>
            <a:ext cx="1584176" cy="1080120"/>
          </a:xfrm>
          <a:prstGeom prst="rect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Android runtime</a:t>
            </a:r>
          </a:p>
          <a:p>
            <a:pPr algn="ctr"/>
            <a:r>
              <a:rPr lang="de-DE" b="1" dirty="0" smtClean="0"/>
              <a:t>[register, AOT]</a:t>
            </a:r>
            <a:endParaRPr lang="nb-NO" b="1" dirty="0"/>
          </a:p>
        </p:txBody>
      </p:sp>
      <p:sp>
        <p:nvSpPr>
          <p:cNvPr id="26" name="Down Arrow 25"/>
          <p:cNvSpPr/>
          <p:nvPr/>
        </p:nvSpPr>
        <p:spPr>
          <a:xfrm>
            <a:off x="7524328" y="4279540"/>
            <a:ext cx="288032" cy="504056"/>
          </a:xfrm>
          <a:prstGeom prst="downArrow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TextBox 18"/>
          <p:cNvSpPr txBox="1"/>
          <p:nvPr/>
        </p:nvSpPr>
        <p:spPr>
          <a:xfrm>
            <a:off x="467543" y="332656"/>
            <a:ext cx="4637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But it does not work equally well on Android.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106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6" grpId="0" animBg="1"/>
      <p:bldP spid="12" grpId="0" animBg="1"/>
      <p:bldP spid="22" grpId="0" animBg="1"/>
      <p:bldP spid="23" grpId="0" animBg="1"/>
      <p:bldP spid="25" grpId="0" animBg="1"/>
      <p:bldP spid="2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19" y="836712"/>
            <a:ext cx="1950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http://rafael.codes</a:t>
            </a:r>
          </a:p>
          <a:p>
            <a:r>
              <a:rPr lang="de-DE" dirty="0" smtClean="0"/>
              <a:t>@rafaelcodes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18" y="3068960"/>
            <a:ext cx="24410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http://www.kantega.no</a:t>
            </a:r>
          </a:p>
          <a:p>
            <a:r>
              <a:rPr lang="de-DE" dirty="0" smtClean="0"/>
              <a:t>http://blogg.kantega.no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-252536" y="4437112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rafwin\Downloads\bewerbungsfoto_small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8378"/>
            <a:ext cx="1394544" cy="188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-252536" y="2348880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rafwin\Desktop\Kantega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811" y="2822969"/>
            <a:ext cx="2959611" cy="11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rafwin\Downloads\logo-orang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422" y="4581128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519" y="5373216"/>
            <a:ext cx="3818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http://bytebuddy.net</a:t>
            </a:r>
          </a:p>
          <a:p>
            <a:r>
              <a:rPr lang="de-DE" dirty="0" smtClean="0"/>
              <a:t>https://github.com/raphw/byte-buddy</a:t>
            </a:r>
          </a:p>
        </p:txBody>
      </p:sp>
    </p:spTree>
    <p:extLst>
      <p:ext uri="{BB962C8B-B14F-4D97-AF65-F5344CB8AC3E}">
        <p14:creationId xmlns:p14="http://schemas.microsoft.com/office/powerpoint/2010/main" val="24441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370" y="411629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Secured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endParaRPr lang="nb-NO" b="1" dirty="0" smtClean="0">
              <a:solidFill>
                <a:srgbClr val="000080"/>
              </a:solidFill>
              <a:effectLst/>
              <a:latin typeface="Courier New"/>
            </a:endParaRP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    if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332656"/>
            <a:ext cx="7713658" cy="2736303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Picture 5" descr="C:\Users\rafwin\Desktop\dukewave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025" y="2048759"/>
            <a:ext cx="566117" cy="102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 Arrow 8"/>
          <p:cNvSpPr/>
          <p:nvPr/>
        </p:nvSpPr>
        <p:spPr>
          <a:xfrm rot="10800000">
            <a:off x="2077683" y="3212977"/>
            <a:ext cx="288032" cy="1008112"/>
          </a:xfrm>
          <a:prstGeom prst="up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Up Arrow 9"/>
          <p:cNvSpPr/>
          <p:nvPr/>
        </p:nvSpPr>
        <p:spPr>
          <a:xfrm rot="10800000">
            <a:off x="6660232" y="3212976"/>
            <a:ext cx="288032" cy="1008112"/>
          </a:xfrm>
          <a:prstGeom prst="up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2413233" y="3393867"/>
            <a:ext cx="1919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redefine class</a:t>
            </a:r>
          </a:p>
          <a:p>
            <a:r>
              <a:rPr lang="de-DE" dirty="0" smtClean="0"/>
              <a:t>(build time, agent)</a:t>
            </a:r>
            <a:endParaRPr lang="nb-NO" dirty="0"/>
          </a:p>
        </p:txBody>
      </p:sp>
      <p:sp>
        <p:nvSpPr>
          <p:cNvPr id="12" name="TextBox 11"/>
          <p:cNvSpPr txBox="1"/>
          <p:nvPr/>
        </p:nvSpPr>
        <p:spPr>
          <a:xfrm>
            <a:off x="4525955" y="3393867"/>
            <a:ext cx="2062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 smtClean="0"/>
              <a:t>create subclass</a:t>
            </a:r>
          </a:p>
          <a:p>
            <a:pPr algn="r"/>
            <a:r>
              <a:rPr lang="de-DE" dirty="0" smtClean="0"/>
              <a:t>(Liskov substitution)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>
            <a:off x="691200" y="411629"/>
            <a:ext cx="74900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Override </a:t>
            </a:r>
            <a:endParaRPr lang="nb-NO" dirty="0" smtClean="0">
              <a:solidFill>
                <a:schemeClr val="accent1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super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67992" y="4520222"/>
            <a:ext cx="593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chemeClr val="accent1"/>
                </a:solidFill>
                <a:effectLst/>
                <a:latin typeface="Courier New"/>
              </a:rPr>
              <a:t>@Secured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user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=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effectLst/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23991" y="4376206"/>
            <a:ext cx="6839319" cy="201622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Picture 3" descr="C:\Users\rafwin\Desktop\jar_fi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90929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68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9" grpId="1" animBg="1"/>
      <p:bldP spid="10" grpId="0" animBg="1"/>
      <p:bldP spid="11" grpId="1"/>
      <p:bldP spid="12" grpId="1"/>
      <p:bldP spid="12" grpId="2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795812" y="548680"/>
            <a:ext cx="5823790" cy="144016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4" name="Picture 53" descr="C:\Users\rafwin\Desktop\243px-Java-Log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80" y="650061"/>
            <a:ext cx="609134" cy="115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 descr="C:\Users\rafwin\Desktop\scala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242" y="1008425"/>
            <a:ext cx="1469858" cy="436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C:\Users\rafwin\Desktop\groovy-logo-mediu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189" y="908844"/>
            <a:ext cx="1443079" cy="719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/>
          <p:cNvSpPr/>
          <p:nvPr/>
        </p:nvSpPr>
        <p:spPr>
          <a:xfrm>
            <a:off x="2259435" y="2687208"/>
            <a:ext cx="4896544" cy="144016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9" name="Picture 5" descr="C:\Users\rafwin\Desktop\dukewave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13" y="2759216"/>
            <a:ext cx="566117" cy="102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3936547" y="3779416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0xCAFEBABE</a:t>
            </a:r>
            <a:endParaRPr lang="nb-NO" dirty="0"/>
          </a:p>
        </p:txBody>
      </p:sp>
      <p:sp>
        <p:nvSpPr>
          <p:cNvPr id="61" name="TextBox 60"/>
          <p:cNvSpPr txBox="1"/>
          <p:nvPr/>
        </p:nvSpPr>
        <p:spPr>
          <a:xfrm>
            <a:off x="7713313" y="1657868"/>
            <a:ext cx="1323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</a:t>
            </a:r>
            <a:r>
              <a:rPr lang="de-DE" b="1" dirty="0" smtClean="0"/>
              <a:t>ource code</a:t>
            </a:r>
            <a:endParaRPr lang="nb-NO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228552" y="3779748"/>
            <a:ext cx="111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code</a:t>
            </a:r>
            <a:endParaRPr lang="nb-NO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7228553" y="5949280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JVM</a:t>
            </a:r>
            <a:endParaRPr lang="nb-NO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2247130" y="4797152"/>
            <a:ext cx="4896544" cy="1440160"/>
            <a:chOff x="1854966" y="4797152"/>
            <a:chExt cx="4896544" cy="1440160"/>
          </a:xfrm>
        </p:grpSpPr>
        <p:sp>
          <p:nvSpPr>
            <p:cNvPr id="65" name="Rectangle 64"/>
            <p:cNvSpPr/>
            <p:nvPr/>
          </p:nvSpPr>
          <p:spPr>
            <a:xfrm>
              <a:off x="1854966" y="4797152"/>
              <a:ext cx="4896544" cy="1440160"/>
            </a:xfrm>
            <a:prstGeom prst="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cxnSp>
          <p:nvCxnSpPr>
            <p:cNvPr id="66" name="Straight Connector 65"/>
            <p:cNvCxnSpPr>
              <a:stCxn id="65" idx="0"/>
              <a:endCxn id="65" idx="2"/>
            </p:cNvCxnSpPr>
            <p:nvPr/>
          </p:nvCxnSpPr>
          <p:spPr>
            <a:xfrm>
              <a:off x="4303238" y="4797152"/>
              <a:ext cx="0" cy="144016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Up Arrow 66"/>
          <p:cNvSpPr/>
          <p:nvPr/>
        </p:nvSpPr>
        <p:spPr>
          <a:xfrm rot="10800000">
            <a:off x="2233159" y="2132856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8" name="TextBox 67"/>
          <p:cNvSpPr txBox="1"/>
          <p:nvPr/>
        </p:nvSpPr>
        <p:spPr>
          <a:xfrm>
            <a:off x="2451120" y="2132856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javac</a:t>
            </a:r>
            <a:endParaRPr lang="nb-NO" i="1" dirty="0"/>
          </a:p>
        </p:txBody>
      </p:sp>
      <p:sp>
        <p:nvSpPr>
          <p:cNvPr id="69" name="Up Arrow 68"/>
          <p:cNvSpPr/>
          <p:nvPr/>
        </p:nvSpPr>
        <p:spPr>
          <a:xfrm rot="10800000">
            <a:off x="3385287" y="2153162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0" name="TextBox 69"/>
          <p:cNvSpPr txBox="1"/>
          <p:nvPr/>
        </p:nvSpPr>
        <p:spPr>
          <a:xfrm>
            <a:off x="3603248" y="2153162"/>
            <a:ext cx="755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scalac</a:t>
            </a:r>
            <a:endParaRPr lang="nb-NO" i="1" dirty="0"/>
          </a:p>
        </p:txBody>
      </p:sp>
      <p:sp>
        <p:nvSpPr>
          <p:cNvPr id="71" name="Up Arrow 70"/>
          <p:cNvSpPr/>
          <p:nvPr/>
        </p:nvSpPr>
        <p:spPr>
          <a:xfrm rot="10800000">
            <a:off x="4766840" y="2169498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2" name="TextBox 71"/>
          <p:cNvSpPr txBox="1"/>
          <p:nvPr/>
        </p:nvSpPr>
        <p:spPr>
          <a:xfrm>
            <a:off x="4984801" y="2169498"/>
            <a:ext cx="920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groovyc</a:t>
            </a:r>
            <a:endParaRPr lang="nb-NO" i="1" dirty="0"/>
          </a:p>
        </p:txBody>
      </p:sp>
      <p:sp>
        <p:nvSpPr>
          <p:cNvPr id="73" name="Up Arrow 72"/>
          <p:cNvSpPr/>
          <p:nvPr/>
        </p:nvSpPr>
        <p:spPr>
          <a:xfrm rot="10800000">
            <a:off x="6231171" y="2181641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4" name="TextBox 73"/>
          <p:cNvSpPr txBox="1"/>
          <p:nvPr/>
        </p:nvSpPr>
        <p:spPr>
          <a:xfrm>
            <a:off x="6449132" y="2181641"/>
            <a:ext cx="75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jrubyc</a:t>
            </a:r>
            <a:endParaRPr lang="nb-NO" i="1" dirty="0"/>
          </a:p>
        </p:txBody>
      </p:sp>
      <p:pic>
        <p:nvPicPr>
          <p:cNvPr id="75" name="Picture 4" descr="C:\Users\rafwin\Desktop\id-jruby-logo-3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212" y="1124744"/>
            <a:ext cx="1446224" cy="43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Box 75"/>
          <p:cNvSpPr txBox="1"/>
          <p:nvPr/>
        </p:nvSpPr>
        <p:spPr>
          <a:xfrm>
            <a:off x="5308314" y="5332566"/>
            <a:ext cx="1328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JIT compiler</a:t>
            </a:r>
            <a:endParaRPr lang="nb-NO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2835169" y="5332566"/>
            <a:ext cx="1227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interpreter</a:t>
            </a:r>
            <a:endParaRPr lang="nb-NO" b="1" dirty="0"/>
          </a:p>
        </p:txBody>
      </p:sp>
      <p:sp>
        <p:nvSpPr>
          <p:cNvPr id="78" name="Up Arrow 77"/>
          <p:cNvSpPr/>
          <p:nvPr/>
        </p:nvSpPr>
        <p:spPr>
          <a:xfrm rot="10800000">
            <a:off x="3884045" y="4271357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9" name="TextBox 78"/>
          <p:cNvSpPr txBox="1"/>
          <p:nvPr/>
        </p:nvSpPr>
        <p:spPr>
          <a:xfrm>
            <a:off x="4200333" y="4283804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class loader</a:t>
            </a:r>
            <a:endParaRPr lang="nb-NO" i="1" dirty="0"/>
          </a:p>
        </p:txBody>
      </p:sp>
      <p:sp>
        <p:nvSpPr>
          <p:cNvPr id="80" name="Rectangle 79"/>
          <p:cNvSpPr/>
          <p:nvPr/>
        </p:nvSpPr>
        <p:spPr>
          <a:xfrm>
            <a:off x="216934" y="3922023"/>
            <a:ext cx="1745915" cy="117071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1" name="Picture 2" descr="C:\Users\rafwin\Desktop\bytebuddy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88" y="3969503"/>
            <a:ext cx="1662806" cy="99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TextBox 81"/>
          <p:cNvSpPr txBox="1"/>
          <p:nvPr/>
        </p:nvSpPr>
        <p:spPr>
          <a:xfrm>
            <a:off x="1153695" y="2904384"/>
            <a:ext cx="86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creates</a:t>
            </a:r>
            <a:endParaRPr lang="nb-NO" i="1" dirty="0"/>
          </a:p>
        </p:txBody>
      </p:sp>
      <p:sp>
        <p:nvSpPr>
          <p:cNvPr id="83" name="Bent Arrow 82"/>
          <p:cNvSpPr/>
          <p:nvPr/>
        </p:nvSpPr>
        <p:spPr>
          <a:xfrm>
            <a:off x="1089891" y="3207257"/>
            <a:ext cx="1035089" cy="447717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1032214" y="3554077"/>
            <a:ext cx="226695" cy="25209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5" name="TextBox 84"/>
          <p:cNvSpPr txBox="1"/>
          <p:nvPr/>
        </p:nvSpPr>
        <p:spPr>
          <a:xfrm>
            <a:off x="401280" y="3286313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reads</a:t>
            </a:r>
            <a:endParaRPr lang="nb-NO" i="1" dirty="0"/>
          </a:p>
        </p:txBody>
      </p:sp>
      <p:sp>
        <p:nvSpPr>
          <p:cNvPr id="86" name="Bent Arrow 85"/>
          <p:cNvSpPr/>
          <p:nvPr/>
        </p:nvSpPr>
        <p:spPr>
          <a:xfrm rot="16200000">
            <a:off x="1317164" y="5001924"/>
            <a:ext cx="472699" cy="927245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312322" y="570189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runs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26536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0" grpId="0"/>
      <p:bldP spid="62" grpId="0"/>
      <p:bldP spid="63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6" grpId="0"/>
      <p:bldP spid="77" grpId="0"/>
      <p:bldP spid="78" grpId="0" animBg="1"/>
      <p:bldP spid="79" grpId="0"/>
      <p:bldP spid="80" grpId="0" animBg="1"/>
      <p:bldP spid="82" grpId="0"/>
      <p:bldP spid="83" grpId="0" animBg="1"/>
      <p:bldP spid="84" grpId="0" animBg="1"/>
      <p:bldP spid="85" grpId="0"/>
      <p:bldP spid="86" grpId="0" animBg="1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3694" y="2981851"/>
            <a:ext cx="7272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Method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Object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invoke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Object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obj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   Object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IllegalAccessException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IllegalArgumentException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InvocationTargetException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;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954594"/>
            <a:ext cx="83489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Method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getDeclaredMethod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String name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              Class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&lt;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?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&gt;...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parameterTypes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NoSuchMethodException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SecurityException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;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3" y="332656"/>
            <a:ext cx="308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Isn’t reflection meant for this?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1853" y="5253007"/>
            <a:ext cx="82327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Reflection implies neither type-safety nor a notion of fail-fast.</a:t>
            </a:r>
          </a:p>
          <a:p>
            <a:r>
              <a:rPr lang="de-DE" dirty="0" smtClean="0"/>
              <a:t>Note: there are no performance gains when using code generation over reflection!</a:t>
            </a:r>
          </a:p>
          <a:p>
            <a:r>
              <a:rPr lang="de-DE" dirty="0" smtClean="0"/>
              <a:t>Thus, runtime code generation only makes sense for </a:t>
            </a:r>
            <a:r>
              <a:rPr lang="de-DE" i="1" dirty="0" smtClean="0"/>
              <a:t>user type enhancement</a:t>
            </a:r>
            <a:r>
              <a:rPr lang="de-DE" dirty="0" smtClean="0"/>
              <a:t>: While </a:t>
            </a:r>
          </a:p>
          <a:p>
            <a:r>
              <a:rPr lang="de-DE" dirty="0" smtClean="0"/>
              <a:t>the framework code is less type safe, this type-unsafety does not spoil the user‘s code.</a:t>
            </a:r>
          </a:p>
        </p:txBody>
      </p:sp>
    </p:spTree>
    <p:extLst>
      <p:ext uri="{BB962C8B-B14F-4D97-AF65-F5344CB8AC3E}">
        <p14:creationId xmlns:p14="http://schemas.microsoft.com/office/powerpoint/2010/main" val="238878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3" y="332656"/>
            <a:ext cx="3246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Do-it-yourself as an alternative?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3" y="908720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    if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3" y="3501008"/>
            <a:ext cx="7679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At best, this makes testing an issue.</a:t>
            </a:r>
          </a:p>
          <a:p>
            <a:r>
              <a:rPr lang="de-DE" dirty="0" smtClean="0"/>
              <a:t>Maybe still the easiest approach for simple cross-cutting concerns.</a:t>
            </a:r>
          </a:p>
          <a:p>
            <a:r>
              <a:rPr lang="de-DE" dirty="0" smtClean="0"/>
              <a:t>In general, declarative programming often results in readable and modular code.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356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291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“black magic” prejudice.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1052736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i="1" dirty="0">
                <a:solidFill>
                  <a:srgbClr val="000080"/>
                </a:solidFill>
                <a:latin typeface="Courier New"/>
              </a:rPr>
              <a:t>var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/* @Secured(user = "ADMIN") */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deleteEverything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i="1" dirty="0" smtClean="0">
                <a:solidFill>
                  <a:srgbClr val="000080"/>
                </a:solidFill>
                <a:latin typeface="Courier New"/>
              </a:rPr>
              <a:t>function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// delete everything ... </a:t>
            </a:r>
          </a:p>
          <a:p>
            <a:r>
              <a:rPr lang="nb-NO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306896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b="1" i="1" dirty="0">
                <a:solidFill>
                  <a:srgbClr val="000080"/>
                </a:solidFill>
                <a:latin typeface="Courier New"/>
              </a:rPr>
              <a:t>function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run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service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service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4365104"/>
            <a:ext cx="8111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In dynamic languages (also those running on the JVM) this concept is applied a lot!</a:t>
            </a:r>
          </a:p>
          <a:p>
            <a:r>
              <a:rPr lang="de-DE" dirty="0" smtClean="0"/>
              <a:t>For framework implementors, type-safety is conceptually impossible.</a:t>
            </a:r>
          </a:p>
          <a:p>
            <a:r>
              <a:rPr lang="de-DE" dirty="0" smtClean="0"/>
              <a:t>But with </a:t>
            </a:r>
            <a:r>
              <a:rPr lang="de-DE" dirty="0"/>
              <a:t>type information available, we are </a:t>
            </a:r>
            <a:r>
              <a:rPr lang="de-DE" dirty="0" smtClean="0"/>
              <a:t>at least able </a:t>
            </a:r>
            <a:r>
              <a:rPr lang="de-DE" dirty="0"/>
              <a:t>to </a:t>
            </a:r>
            <a:r>
              <a:rPr lang="de-DE" b="1" dirty="0"/>
              <a:t>fail fast </a:t>
            </a:r>
            <a:r>
              <a:rPr lang="de-DE" dirty="0"/>
              <a:t>when </a:t>
            </a:r>
            <a:r>
              <a:rPr lang="de-DE" dirty="0" smtClean="0"/>
              <a:t>generating </a:t>
            </a:r>
          </a:p>
          <a:p>
            <a:r>
              <a:rPr lang="de-DE" dirty="0" smtClean="0"/>
              <a:t>code </a:t>
            </a:r>
            <a:r>
              <a:rPr lang="de-DE" dirty="0"/>
              <a:t>at runtime </a:t>
            </a:r>
            <a:r>
              <a:rPr lang="de-DE" dirty="0" smtClean="0"/>
              <a:t>in </a:t>
            </a:r>
            <a:r>
              <a:rPr lang="de-DE" dirty="0"/>
              <a:t>case that types do not match</a:t>
            </a:r>
            <a:r>
              <a:rPr lang="de-DE" dirty="0" smtClean="0"/>
              <a:t>.</a:t>
            </a:r>
            <a:endParaRPr lang="nb-NO" dirty="0"/>
          </a:p>
        </p:txBody>
      </p:sp>
      <p:sp>
        <p:nvSpPr>
          <p:cNvPr id="12" name="Rectangular Callout 11"/>
          <p:cNvSpPr/>
          <p:nvPr/>
        </p:nvSpPr>
        <p:spPr>
          <a:xfrm>
            <a:off x="4782616" y="2348880"/>
            <a:ext cx="2525688" cy="695369"/>
          </a:xfrm>
          <a:prstGeom prst="wedgeRectCallout">
            <a:avLst>
              <a:gd name="adj1" fmla="val -101909"/>
              <a:gd name="adj2" fmla="val 5379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type, no problem.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(“duck typing”)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2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rafwin\Desktop\Spring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67" y="1112036"/>
            <a:ext cx="12001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rafwin\Desktop\hibernate_logo_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1181192"/>
            <a:ext cx="2074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C:\Users\rafwin\Desktop\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82" y="908720"/>
            <a:ext cx="1828832" cy="84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rafwin\Desktop\guic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335"/>
            <a:ext cx="1935163" cy="62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rafwin\Desktop\EclipseLin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2325191"/>
            <a:ext cx="2262368" cy="67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rafwin\Desktop\norma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82" y="2275907"/>
            <a:ext cx="2044856" cy="69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rafwin\Desktop\logo_openejb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031" y="3737243"/>
            <a:ext cx="19050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rafwin\Desktop\apache-wicket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51" y="3417235"/>
            <a:ext cx="1163893" cy="116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rafwin\Desktop\180px-Apache_Shiro_Logo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55" y="5013176"/>
            <a:ext cx="185317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rafwin\Desktop\openjdk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5013176"/>
            <a:ext cx="2262368" cy="618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rafwin\Desktop\Grails_logo_2009_2010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307" y="4993246"/>
            <a:ext cx="2279631" cy="63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rafwin\Desktop\clover_logo_landing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66" y="3633308"/>
            <a:ext cx="1705747" cy="62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1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rafwin\Desktop\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92" y="1052736"/>
            <a:ext cx="8198064" cy="582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88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1491</Words>
  <Application>Microsoft Office PowerPoint</Application>
  <PresentationFormat>On-screen Show (4:3)</PresentationFormat>
  <Paragraphs>397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Runtime code generation for the JVM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Runtime code generation for the JVM</dc:title>
  <dc:creator>Rafael Winterhalter</dc:creator>
  <cp:lastModifiedBy>Rafael Winterhalter</cp:lastModifiedBy>
  <cp:revision>209</cp:revision>
  <dcterms:created xsi:type="dcterms:W3CDTF">2014-07-24T10:22:26Z</dcterms:created>
  <dcterms:modified xsi:type="dcterms:W3CDTF">2014-09-25T19:51:44Z</dcterms:modified>
</cp:coreProperties>
</file>