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65" r:id="rId2"/>
    <p:sldId id="354" r:id="rId3"/>
    <p:sldId id="258" r:id="rId4"/>
    <p:sldId id="374" r:id="rId5"/>
    <p:sldId id="375" r:id="rId6"/>
    <p:sldId id="376" r:id="rId7"/>
    <p:sldId id="377" r:id="rId8"/>
    <p:sldId id="378" r:id="rId9"/>
    <p:sldId id="379" r:id="rId10"/>
    <p:sldId id="380" r:id="rId11"/>
    <p:sldId id="381" r:id="rId12"/>
    <p:sldId id="384" r:id="rId13"/>
    <p:sldId id="385" r:id="rId14"/>
    <p:sldId id="386" r:id="rId15"/>
    <p:sldId id="387" r:id="rId16"/>
    <p:sldId id="388" r:id="rId17"/>
    <p:sldId id="389" r:id="rId18"/>
    <p:sldId id="390" r:id="rId19"/>
    <p:sldId id="393" r:id="rId20"/>
    <p:sldId id="394" r:id="rId21"/>
    <p:sldId id="395" r:id="rId22"/>
    <p:sldId id="396" r:id="rId23"/>
    <p:sldId id="397" r:id="rId24"/>
    <p:sldId id="398" r:id="rId25"/>
    <p:sldId id="399" r:id="rId26"/>
    <p:sldId id="400" r:id="rId27"/>
    <p:sldId id="403" r:id="rId28"/>
    <p:sldId id="404" r:id="rId29"/>
    <p:sldId id="405" r:id="rId30"/>
    <p:sldId id="406" r:id="rId31"/>
    <p:sldId id="407" r:id="rId32"/>
    <p:sldId id="408" r:id="rId33"/>
    <p:sldId id="411" r:id="rId34"/>
    <p:sldId id="412" r:id="rId35"/>
    <p:sldId id="413" r:id="rId36"/>
    <p:sldId id="414" r:id="rId37"/>
    <p:sldId id="290" r:id="rId38"/>
    <p:sldId id="366" r:id="rId39"/>
    <p:sldId id="289" r:id="rId40"/>
    <p:sldId id="288" r:id="rId41"/>
  </p:sldIdLst>
  <p:sldSz cx="12188825" cy="6858000"/>
  <p:notesSz cx="6985000" cy="92837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xmlns="">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1555E"/>
    <a:srgbClr val="46575E"/>
    <a:srgbClr val="5382A1"/>
    <a:srgbClr val="8DA6B1"/>
    <a:srgbClr val="61808E"/>
    <a:srgbClr val="BBCAD0"/>
    <a:srgbClr val="D1DBE0"/>
    <a:srgbClr val="E8EDEF"/>
    <a:srgbClr val="232C2F"/>
    <a:srgbClr val="35414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2" autoAdjust="0"/>
    <p:restoredTop sz="85798" autoAdjust="0"/>
  </p:normalViewPr>
  <p:slideViewPr>
    <p:cSldViewPr snapToGrid="0">
      <p:cViewPr varScale="1">
        <p:scale>
          <a:sx n="77" d="100"/>
          <a:sy n="77" d="100"/>
        </p:scale>
        <p:origin x="-534" y="-96"/>
      </p:cViewPr>
      <p:guideLst>
        <p:guide orient="horz" pos="2160"/>
        <p:guide orient="horz" pos="3744"/>
        <p:guide orient="horz" pos="960"/>
        <p:guide orient="horz" pos="1248"/>
        <p:guide pos="3839"/>
        <p:guide pos="7343"/>
        <p:guide pos="335"/>
      </p:guideLst>
    </p:cSldViewPr>
  </p:slideViewPr>
  <p:outlineViewPr>
    <p:cViewPr>
      <p:scale>
        <a:sx n="33" d="100"/>
        <a:sy n="33" d="100"/>
      </p:scale>
      <p:origin x="0" y="19746"/>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3" d="100"/>
          <a:sy n="83" d="100"/>
        </p:scale>
        <p:origin x="-3876" y="-78"/>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lvl1pPr>
          </a:lstStyle>
          <a:p>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51" tIns="46476" rIns="92951" bIns="46476" rtlCol="0"/>
          <a:lstStyle>
            <a:lvl1pPr algn="r">
              <a:defRPr sz="1200"/>
            </a:lvl1pPr>
          </a:lstStyle>
          <a:p>
            <a:fld id="{1E821AA6-70BE-4FDE-A8DC-DB381A688FD8}" type="datetimeFigureOut">
              <a:rPr lang="en-US"/>
              <a:pPr/>
              <a:t>9/18/2014</a:t>
            </a:fld>
            <a:endParaRPr/>
          </a:p>
        </p:txBody>
      </p:sp>
      <p:sp>
        <p:nvSpPr>
          <p:cNvPr id="4" name="Footer Placeholder 3"/>
          <p:cNvSpPr>
            <a:spLocks noGrp="1"/>
          </p:cNvSpPr>
          <p:nvPr>
            <p:ph type="ftr" sz="quarter" idx="2"/>
          </p:nvPr>
        </p:nvSpPr>
        <p:spPr>
          <a:xfrm>
            <a:off x="0" y="8817905"/>
            <a:ext cx="3026833" cy="464185"/>
          </a:xfrm>
          <a:prstGeom prst="rect">
            <a:avLst/>
          </a:prstGeom>
        </p:spPr>
        <p:txBody>
          <a:bodyPr vert="horz" lIns="92951" tIns="46476" rIns="92951" bIns="46476" rtlCol="0" anchor="b"/>
          <a:lstStyle>
            <a:lvl1pPr algn="l">
              <a:defRPr sz="1200"/>
            </a:lvl1pPr>
          </a:lstStyle>
          <a:p>
            <a:endParaRPr/>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lIns="92951" tIns="46476" rIns="92951" bIns="46476" rtlCol="0" anchor="b"/>
          <a:lstStyle>
            <a:lvl1pPr algn="r">
              <a:defRPr sz="1200"/>
            </a:lvl1pPr>
          </a:lstStyle>
          <a:p>
            <a:fld id="{197E47EA-D299-42CE-88BF-4E1035596DA5}" type="slidenum">
              <a:rPr/>
              <a:pPr/>
              <a:t>‹#›</a:t>
            </a:fld>
            <a:endParaRPr/>
          </a:p>
        </p:txBody>
      </p:sp>
    </p:spTree>
    <p:extLst>
      <p:ext uri="{BB962C8B-B14F-4D97-AF65-F5344CB8AC3E}">
        <p14:creationId xmlns:p14="http://schemas.microsoft.com/office/powerpoint/2010/main" xmlns="" val="196681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6875" y="387350"/>
            <a:ext cx="4640263" cy="2611438"/>
          </a:xfrm>
          <a:prstGeom prst="rect">
            <a:avLst/>
          </a:prstGeom>
          <a:noFill/>
          <a:ln w="12700">
            <a:solidFill>
              <a:prstClr val="black"/>
            </a:solidFill>
          </a:ln>
        </p:spPr>
        <p:txBody>
          <a:bodyPr vert="horz" lIns="92951" tIns="46476" rIns="92951" bIns="46476" rtlCol="0" anchor="ctr"/>
          <a:lstStyle/>
          <a:p>
            <a:endParaRPr/>
          </a:p>
        </p:txBody>
      </p:sp>
      <p:sp>
        <p:nvSpPr>
          <p:cNvPr id="5" name="Notes Placeholder 4"/>
          <p:cNvSpPr>
            <a:spLocks noGrp="1"/>
          </p:cNvSpPr>
          <p:nvPr>
            <p:ph type="body" sz="quarter" idx="3"/>
          </p:nvPr>
        </p:nvSpPr>
        <p:spPr>
          <a:xfrm>
            <a:off x="388057" y="3171931"/>
            <a:ext cx="6208889" cy="5415492"/>
          </a:xfrm>
          <a:prstGeom prst="rect">
            <a:avLst/>
          </a:prstGeom>
        </p:spPr>
        <p:txBody>
          <a:bodyPr vert="horz" lIns="0" tIns="0" rIns="0" bIns="92951"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8055" y="8742152"/>
            <a:ext cx="4734278" cy="230481"/>
          </a:xfrm>
          <a:prstGeom prst="rect">
            <a:avLst/>
          </a:prstGeom>
        </p:spPr>
        <p:txBody>
          <a:bodyPr vert="horz" lIns="92951" tIns="46476" rIns="92951" bIns="46476" rtlCol="0" anchor="b"/>
          <a:lstStyle>
            <a:lvl1pPr algn="l">
              <a:defRPr sz="1200"/>
            </a:lvl1pPr>
          </a:lstStyle>
          <a:p>
            <a:endParaRPr/>
          </a:p>
        </p:txBody>
      </p:sp>
      <p:sp>
        <p:nvSpPr>
          <p:cNvPr id="7" name="Slide Number Placeholder 6"/>
          <p:cNvSpPr>
            <a:spLocks noGrp="1"/>
          </p:cNvSpPr>
          <p:nvPr>
            <p:ph type="sldNum" sz="quarter" idx="5"/>
          </p:nvPr>
        </p:nvSpPr>
        <p:spPr>
          <a:xfrm>
            <a:off x="5820833" y="8742152"/>
            <a:ext cx="776111" cy="230481"/>
          </a:xfrm>
          <a:prstGeom prst="rect">
            <a:avLst/>
          </a:prstGeom>
        </p:spPr>
        <p:txBody>
          <a:bodyPr vert="horz" lIns="92951" tIns="46476" rIns="92951" bIns="46476" rtlCol="0" anchor="b"/>
          <a:lstStyle>
            <a:lvl1pPr algn="r">
              <a:defRPr sz="1200"/>
            </a:lvl1pPr>
          </a:lstStyle>
          <a:p>
            <a:fld id="{8C72D9AE-7182-4680-8F79-479C4181FF08}" type="slidenum">
              <a:rPr/>
              <a:pPr/>
              <a:t>‹#›</a:t>
            </a:fld>
            <a:endParaRPr/>
          </a:p>
        </p:txBody>
      </p:sp>
    </p:spTree>
    <p:extLst>
      <p:ext uri="{BB962C8B-B14F-4D97-AF65-F5344CB8AC3E}">
        <p14:creationId xmlns:p14="http://schemas.microsoft.com/office/powerpoint/2010/main" xmlns="" val="973114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a:p>
        </p:txBody>
      </p:sp>
    </p:spTree>
    <p:extLst>
      <p:ext uri="{BB962C8B-B14F-4D97-AF65-F5344CB8AC3E}">
        <p14:creationId xmlns:p14="http://schemas.microsoft.com/office/powerpoint/2010/main" xmlns="" val="534431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latin typeface="Arial" charset="0"/>
              <a:ea typeface="ＭＳ Ｐゴシック" pitchFamily="1" charset="-128"/>
            </a:endParaRPr>
          </a:p>
        </p:txBody>
      </p:sp>
      <p:sp>
        <p:nvSpPr>
          <p:cNvPr id="56324" name="Slide Number Placeholder 3"/>
          <p:cNvSpPr>
            <a:spLocks noGrp="1"/>
          </p:cNvSpPr>
          <p:nvPr>
            <p:ph type="sldNum" sz="quarter" idx="5"/>
          </p:nvPr>
        </p:nvSpPr>
        <p:spPr>
          <a:noFill/>
        </p:spPr>
        <p:txBody>
          <a:bodyPr/>
          <a:lstStyle/>
          <a:p>
            <a:fld id="{E3DE18B8-044E-4106-A376-44C9650D4B60}" type="slidenum">
              <a:rPr lang="en-US" smtClean="0"/>
              <a:pPr/>
              <a:t>24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37</a:t>
            </a:fld>
            <a:endParaRPr lang="en-US"/>
          </a:p>
        </p:txBody>
      </p:sp>
    </p:spTree>
    <p:extLst>
      <p:ext uri="{BB962C8B-B14F-4D97-AF65-F5344CB8AC3E}">
        <p14:creationId xmlns:p14="http://schemas.microsoft.com/office/powerpoint/2010/main" xmlns="" val="47995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39</a:t>
            </a:fld>
            <a:endParaRPr lang="en-US"/>
          </a:p>
        </p:txBody>
      </p:sp>
    </p:spTree>
    <p:extLst>
      <p:ext uri="{BB962C8B-B14F-4D97-AF65-F5344CB8AC3E}">
        <p14:creationId xmlns:p14="http://schemas.microsoft.com/office/powerpoint/2010/main" xmlns="" val="1242756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40</a:t>
            </a:fld>
            <a:endParaRPr lang="en-US"/>
          </a:p>
        </p:txBody>
      </p:sp>
    </p:spTree>
    <p:extLst>
      <p:ext uri="{BB962C8B-B14F-4D97-AF65-F5344CB8AC3E}">
        <p14:creationId xmlns:p14="http://schemas.microsoft.com/office/powerpoint/2010/main" xmlns="" val="399129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a:p>
        </p:txBody>
      </p:sp>
    </p:spTree>
    <p:extLst>
      <p:ext uri="{BB962C8B-B14F-4D97-AF65-F5344CB8AC3E}">
        <p14:creationId xmlns:p14="http://schemas.microsoft.com/office/powerpoint/2010/main" xmlns="" val="124275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normAutofit fontScale="92500" lnSpcReduction="20000"/>
          </a:bodyPr>
          <a:lstStyle/>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a:p>
        </p:txBody>
      </p:sp>
    </p:spTree>
    <p:extLst>
      <p:ext uri="{BB962C8B-B14F-4D97-AF65-F5344CB8AC3E}">
        <p14:creationId xmlns:p14="http://schemas.microsoft.com/office/powerpoint/2010/main" xmlns="" val="2238467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p:txBody>
          <a:bodyPr/>
          <a:lstStyle>
            <a:lvl1pPr>
              <a:defRPr>
                <a:solidFill>
                  <a:schemeClr val="tx1"/>
                </a:solidFill>
              </a:defRPr>
            </a:lvl1pPr>
          </a:lstStyle>
          <a:p>
            <a:fld id="{77FA4B4C-1569-7145-A2F8-D717F68A8368}" type="datetime1">
              <a:rPr lang="en-US" smtClean="0"/>
              <a:pPr/>
              <a:t>9/18/2014</a:t>
            </a:fld>
            <a:endParaRPr lang="en-US"/>
          </a:p>
        </p:txBody>
      </p:sp>
      <p:sp>
        <p:nvSpPr>
          <p:cNvPr id="10" name="Footer Placeholder 9"/>
          <p:cNvSpPr>
            <a:spLocks noGrp="1"/>
          </p:cNvSpPr>
          <p:nvPr>
            <p:ph type="ftr" sz="quarter" idx="15"/>
          </p:nvPr>
        </p:nvSpPr>
        <p:spPr/>
        <p:txBody>
          <a:bodyPr/>
          <a:lstStyle>
            <a:lvl1pPr>
              <a:defRPr>
                <a:solidFill>
                  <a:schemeClr val="tx1"/>
                </a:solidFill>
              </a:defRPr>
            </a:lvl1pPr>
          </a:lstStyle>
          <a:p>
            <a:r>
              <a:rPr lang="en-US" smtClean="0"/>
              <a:t>Oracle Confidential – Internal/Restricted/Highly Restricted</a:t>
            </a:r>
            <a:endParaRPr lang="en-US"/>
          </a:p>
        </p:txBody>
      </p:sp>
      <p:pic>
        <p:nvPicPr>
          <p:cNvPr id="11" name="Picture 10"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0352" y="6263640"/>
            <a:ext cx="1889615" cy="594360"/>
          </a:xfrm>
          <a:prstGeom prst="rect">
            <a:avLst/>
          </a:prstGeom>
        </p:spPr>
      </p:pic>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xmlns="" val="3993200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7" name="Group 16"/>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D832178D-8FEC-7147-BC46-F061BD817F75}" type="datetime1">
              <a:rPr lang="en-US" smtClean="0"/>
              <a:pPr/>
              <a:t>9/18/2014</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pPr/>
              <a:t>‹#›</a:t>
            </a:fld>
            <a:endParaRPr lang="en-US"/>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889615" cy="594360"/>
          </a:xfrm>
          <a:prstGeom prst="rect">
            <a:avLst/>
          </a:prstGeom>
        </p:spPr>
      </p:pic>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Tree>
    <p:extLst>
      <p:ext uri="{BB962C8B-B14F-4D97-AF65-F5344CB8AC3E}">
        <p14:creationId xmlns:p14="http://schemas.microsoft.com/office/powerpoint/2010/main" xmlns=""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5B044-6FCC-C54E-9AAE-6A162197DAC6}" type="datetime1">
              <a:rPr lang="en-US" smtClean="0"/>
              <a:pPr/>
              <a:t>9/18/2014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xmlns="" val="2670370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AA8F32-AB45-1B4E-94A2-627F4A01FA4A}" type="datetime1">
              <a:rPr lang="en-US" smtClean="0"/>
              <a:pPr/>
              <a:t>9/18/2014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22981850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455A2F73-8D13-934D-AD11-67AE3D148C58}" type="datetime1">
              <a:rPr lang="en-US" smtClean="0"/>
              <a:pPr/>
              <a:t>9/18/2014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xmlns="" val="945098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86DBD176-56F3-B84B-9D02-0328E2AB3B75}" type="datetime1">
              <a:rPr lang="en-US" smtClean="0"/>
              <a:pPr/>
              <a:t>9/18/2014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Tree>
    <p:extLst>
      <p:ext uri="{BB962C8B-B14F-4D97-AF65-F5344CB8AC3E}">
        <p14:creationId xmlns:p14="http://schemas.microsoft.com/office/powerpoint/2010/main" xmlns="" val="1027766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B4E24E5-726A-6649-BB4B-7BE83A70FCED}" type="datetime1">
              <a:rPr lang="en-US" smtClean="0"/>
              <a:pPr/>
              <a:t>9/18/2014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520166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11AAAD2-7CCF-9F45-A03E-9B4E0291EE71}" type="datetime1">
              <a:rPr lang="en-US" smtClean="0"/>
              <a:pPr/>
              <a:t>9/18/2014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53371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D324F5C-F178-8247-9AB8-166423452BB5}" type="datetime1">
              <a:rPr lang="en-US" smtClean="0"/>
              <a:pPr/>
              <a:t>9/18/2014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1226334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0660E8F-9361-0B47-90EE-4158708751F6}" type="datetime1">
              <a:rPr lang="en-US" smtClean="0"/>
              <a:pPr/>
              <a:t>9/18/2014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2428125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75781-4271-8445-9F09-83D6589EB38A}" type="datetime1">
              <a:rPr lang="en-US" smtClean="0"/>
              <a:pPr/>
              <a:t>9/18/2014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p14="http://schemas.microsoft.com/office/powerpoint/2010/main" xmlns="" val="3739386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3723D3E4-38D8-0F48-B65C-26DA15A6FE5C}" type="datetime1">
              <a:rPr lang="en-US" smtClean="0"/>
              <a:pPr/>
              <a:t>9/18/2014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Oracle Confidential – Internal/Restricted/Highly Restricted</a:t>
            </a:r>
            <a:endParaRPr lang="en-US"/>
          </a:p>
        </p:txBody>
      </p:sp>
      <p:pic>
        <p:nvPicPr>
          <p:cNvPr id="8" name="Picture 7"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0352" y="6263640"/>
            <a:ext cx="1889615" cy="594360"/>
          </a:xfrm>
          <a:prstGeom prst="rect">
            <a:avLst/>
          </a:prstGeom>
        </p:spPr>
      </p:pic>
      <p:sp>
        <p:nvSpPr>
          <p:cNvPr id="10" name="TextBox 9"/>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xmlns="" val="2404157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3F86D3BF-236E-064F-871D-0355566F70B2}" type="datetime1">
              <a:rPr lang="en-US" smtClean="0"/>
              <a:pPr/>
              <a:t>9/18/2014</a:t>
            </a:fld>
            <a:endParaRPr/>
          </a:p>
        </p:txBody>
      </p:sp>
      <p:sp>
        <p:nvSpPr>
          <p:cNvPr id="8" name="Footer Placeholder 7"/>
          <p:cNvSpPr>
            <a:spLocks noGrp="1"/>
          </p:cNvSpPr>
          <p:nvPr>
            <p:ph type="ftr" sz="quarter" idx="11"/>
          </p:nvPr>
        </p:nvSpPr>
        <p:spPr/>
        <p:txBody>
          <a:bodyPr/>
          <a:lstStyle/>
          <a:p>
            <a:r>
              <a:rPr/>
              <a:t>Oracle Confidential – Internal/Restricted/Highly Restricted</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3787001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0D7DD85-F745-0745-BEC8-50073934E0D3}" type="datetime1">
              <a:rPr lang="en-US" smtClean="0"/>
              <a:pPr/>
              <a:t>9/18/2014</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37699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1028D8-9FBD-1A40-9B9F-8BDBD68ED768}" type="datetime1">
              <a:rPr lang="en-US" smtClean="0"/>
              <a:pPr/>
              <a:t>9/18/2014</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4163620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346204-E05E-2843-86DD-E22EC5F11AAD}" type="datetime1">
              <a:rPr lang="en-US" smtClean="0"/>
              <a:pPr/>
              <a:t>9/18/2014</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104265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7FDB8-79C8-BF4A-AC51-81C46455019B}" type="datetime1">
              <a:rPr lang="en-US" smtClean="0"/>
              <a:pPr/>
              <a:t>9/18/2014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xmlns="" val="3608229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F9EEF-62EA-4644-BE8C-4883723A9525}" type="datetime1">
              <a:rPr lang="en-US" smtClean="0"/>
              <a:pPr/>
              <a:t>9/18/2014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3457850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FD1698-3010-964C-9DA2-41093DDD0A45}" type="datetime1">
              <a:rPr lang="en-US" smtClean="0"/>
              <a:pPr/>
              <a:t>9/18/2014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3058274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D2B2E-7B44-184B-955A-E782E10A6E5A}" type="datetime1">
              <a:rPr lang="en-US" smtClean="0"/>
              <a:pPr/>
              <a:t>9/18/2014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908982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0367B-E71B-8E4B-A727-0B2C2C77C8E9}" type="datetime1">
              <a:rPr lang="en-US" smtClean="0"/>
              <a:pPr/>
              <a:t>9/18/2014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2790854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2D29594A-2BF9-D844-817D-F4E5B9712D36}" type="datetime1">
              <a:rPr lang="en-US" smtClean="0"/>
              <a:pPr/>
              <a:t>9/18/2014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745444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6659444-B5F9-7F46-BD76-961FD908D77D}" type="datetime1">
              <a:rPr lang="en-US" smtClean="0"/>
              <a:pPr/>
              <a:t>9/18/2014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2" name="Picture 11"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889615" cy="594360"/>
          </a:xfrm>
          <a:prstGeom prst="rect">
            <a:avLst/>
          </a:prstGeom>
        </p:spPr>
      </p:pic>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xmlns=""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xmlns=""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C2451C02-20B1-EB4D-BCF9-80244B5F3966}" type="datetime1">
              <a:rPr lang="en-US" smtClean="0"/>
              <a:pPr/>
              <a:t>9/18/2014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xmlns="" val="2720634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FB6999-D8F8-BC4A-BB84-3BB519E322B9}" type="datetime1">
              <a:rPr lang="en-US" smtClean="0"/>
              <a:pPr/>
              <a:t>9/18/2014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4" name="Title 3"/>
          <p:cNvSpPr>
            <a:spLocks noGrp="1"/>
          </p:cNvSpPr>
          <p:nvPr>
            <p:ph type="title"/>
          </p:nvPr>
        </p:nvSpPr>
        <p:spPr/>
        <p:txBody>
          <a:bodyPr/>
          <a:lstStyle/>
          <a:p>
            <a:r>
              <a:rPr lang="en-US"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86728" y="2011145"/>
            <a:ext cx="1819656" cy="352285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xmlns="" val="15204919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27DD4F5B-0090-134D-82E6-61E0A3223785}" type="datetime1">
              <a:rPr lang="en-US" smtClean="0"/>
              <a:pPr/>
              <a:t>9/18/2014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xmlns="" val="26778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23" name="Group 22"/>
          <p:cNvGrpSpPr/>
          <p:nvPr userDrawn="1"/>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78F0256C-D369-8A4C-8411-11896DB89319}" type="datetime1">
              <a:rPr lang="en-US" smtClean="0"/>
              <a:pPr/>
              <a:t>9/18/2014</a:t>
            </a:fld>
            <a:endParaRPr lang="en-US"/>
          </a:p>
        </p:txBody>
      </p:sp>
      <p:sp>
        <p:nvSpPr>
          <p:cNvPr id="4" name="Footer Placeholder 3"/>
          <p:cNvSpPr>
            <a:spLocks noGrp="1"/>
          </p:cNvSpPr>
          <p:nvPr>
            <p:ph type="ftr" sz="quarter" idx="15"/>
          </p:nvPr>
        </p:nvSpPr>
        <p:spPr/>
        <p:txBody>
          <a:bodyPr/>
          <a:lstStyle>
            <a:lvl1pPr>
              <a:defRPr>
                <a:solidFill>
                  <a:schemeClr val="bg1"/>
                </a:solidFill>
              </a:defRPr>
            </a:lvl1pPr>
          </a:lstStyle>
          <a:p>
            <a:r>
              <a:rPr lang="en-US" smtClean="0"/>
              <a:t>Oracle Confidential – Internal/Restricted/Highly Restricted</a:t>
            </a:r>
            <a:endParaRPr lang="en-US"/>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pPr/>
              <a:t>‹#›</a:t>
            </a:fld>
            <a:endParaRPr lang="en-US"/>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889615" cy="594360"/>
          </a:xfrm>
          <a:prstGeom prst="rect">
            <a:avLst/>
          </a:prstGeom>
        </p:spPr>
      </p:pic>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Tree>
    <p:extLst>
      <p:ext uri="{BB962C8B-B14F-4D97-AF65-F5344CB8AC3E}">
        <p14:creationId xmlns:p14="http://schemas.microsoft.com/office/powerpoint/2010/main" xmlns=""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1B6DE-7F62-6F49-8072-EA3A0A2E1897}" type="datetime1">
              <a:rPr lang="en-US" smtClean="0"/>
              <a:pPr/>
              <a:t>9/18/2014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xmlns="" val="2597889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0FF8B-BD82-D648-824F-86C6ABD33E32}" type="datetime1">
              <a:rPr lang="en-US" smtClean="0"/>
              <a:pPr/>
              <a:t>9/18/2014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xmlns="" val="2358871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pic>
        <p:nvPicPr>
          <p:cNvPr id="6" name="Picture 5" descr="&quot;Hardware and Software Engineered to work together&quot; tagline in red and black"/>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2820860" y="2313432"/>
            <a:ext cx="6547104" cy="1832339"/>
          </a:xfrm>
          <a:prstGeom prst="rect">
            <a:avLst/>
          </a:prstGeom>
        </p:spPr>
      </p:pic>
      <p:sp>
        <p:nvSpPr>
          <p:cNvPr id="2" name="Date Placeholder 1"/>
          <p:cNvSpPr>
            <a:spLocks noGrp="1"/>
          </p:cNvSpPr>
          <p:nvPr>
            <p:ph type="dt" sz="half" idx="10"/>
          </p:nvPr>
        </p:nvSpPr>
        <p:spPr/>
        <p:txBody>
          <a:bodyPr/>
          <a:lstStyle/>
          <a:p>
            <a:fld id="{93EE18A7-1808-E840-B6D6-0630541C2DF5}" type="datetime1">
              <a:rPr lang="en-US" smtClean="0"/>
              <a:pPr/>
              <a:t>9/18/2014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xmlns="" val="3709137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pic>
        <p:nvPicPr>
          <p:cNvPr id="6" name="Picture 5" descr="Oracle Signature in red on white background. Light blue frame around perimete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03904" y="2808154"/>
            <a:ext cx="4581144" cy="641359"/>
          </a:xfrm>
          <a:prstGeom prst="rect">
            <a:avLst/>
          </a:prstGeom>
        </p:spPr>
      </p:pic>
      <p:grpSp>
        <p:nvGrpSpPr>
          <p:cNvPr id="12" name="Group 11"/>
          <p:cNvGrpSpPr/>
          <p:nvPr userDrawn="1"/>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xmlns="" val="3436642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Ref idx="1001">
        <a:schemeClr val="bg1"/>
      </p:bgRef>
    </p:bg>
    <p:spTree>
      <p:nvGrpSpPr>
        <p:cNvPr id="1" name=""/>
        <p:cNvGrpSpPr/>
        <p:nvPr/>
      </p:nvGrpSpPr>
      <p:grpSpPr>
        <a:xfrm>
          <a:off x="0" y="0"/>
          <a:ext cx="0" cy="0"/>
          <a:chOff x="0" y="0"/>
          <a:chExt cx="0" cy="0"/>
        </a:xfrm>
      </p:grpSpPr>
      <p:pic>
        <p:nvPicPr>
          <p:cNvPr id="4" name="Picture 3" descr="Horizontal Java-Oracle co-branded logo in white on blue staging background. Light blue frame around perimete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white">
          <a:xfrm>
            <a:off x="111124" y="63403"/>
            <a:ext cx="11966576" cy="6731196"/>
          </a:xfrm>
          <a:prstGeom prst="rect">
            <a:avLst/>
          </a:prstGeom>
        </p:spPr>
      </p:pic>
      <p:grpSp>
        <p:nvGrpSpPr>
          <p:cNvPr id="10" name="Group 9"/>
          <p:cNvGrpSpPr/>
          <p:nvPr userDrawn="1"/>
        </p:nvGrpSpPr>
        <p:grpSpPr>
          <a:xfrm>
            <a:off x="0" y="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pic>
        <p:nvPicPr>
          <p:cNvPr id="9" name="Picture 8" descr="java-oracle-cobrand-logo-ppt-2.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589212" y="1570252"/>
            <a:ext cx="6781588" cy="2546850"/>
          </a:xfrm>
          <a:prstGeom prst="rect">
            <a:avLst/>
          </a:prstGeom>
        </p:spPr>
      </p:pic>
    </p:spTree>
    <p:extLst>
      <p:ext uri="{BB962C8B-B14F-4D97-AF65-F5344CB8AC3E}">
        <p14:creationId xmlns:p14="http://schemas.microsoft.com/office/powerpoint/2010/main" xmlns="" val="1065755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7F9EA8-D413-B34E-B88E-154BC419E737}" type="datetime1">
              <a:rPr lang="en-US" smtClean="0"/>
              <a:pPr/>
              <a:t>9/18/2014</a:t>
            </a:fld>
            <a:endParaRPr lang="en-US"/>
          </a:p>
        </p:txBody>
      </p:sp>
      <p:sp>
        <p:nvSpPr>
          <p:cNvPr id="8" name="Footer Placeholder 7"/>
          <p:cNvSpPr>
            <a:spLocks noGrp="1"/>
          </p:cNvSpPr>
          <p:nvPr>
            <p:ph type="ftr" sz="quarter" idx="11"/>
          </p:nvPr>
        </p:nvSpPr>
        <p:spPr/>
        <p:txBody>
          <a:body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xmlns="" val="3862187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A2EC97F-CABC-6343-B2BD-1C085065BBCB}" type="datetime1">
              <a:rPr lang="en-US" smtClean="0"/>
              <a:pPr/>
              <a:t>9/18/2014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889615" cy="594360"/>
          </a:xfrm>
          <a:prstGeom prst="rect">
            <a:avLst/>
          </a:prstGeom>
        </p:spPr>
      </p:pic>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xmlns=""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8402639-8889-4F40-978B-4BEA86F6C86D}" type="datetime1">
              <a:rPr lang="en-US" smtClean="0"/>
              <a:pPr/>
              <a:t>9/18/2014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xmlns="" val="2173454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3D7866D-9BE3-684D-91FB-7360592777BE}" type="datetime1">
              <a:rPr lang="en-US" smtClean="0"/>
              <a:pPr/>
              <a:t>9/18/2014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889615" cy="594360"/>
          </a:xfrm>
          <a:prstGeom prst="rect">
            <a:avLst/>
          </a:prstGeom>
        </p:spPr>
      </p:pic>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xmlns="" val="4070003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9026026-BD19-4A4B-8146-6CD79964D2C2}" type="datetime1">
              <a:rPr lang="en-US" smtClean="0"/>
              <a:pPr/>
              <a:t>9/18/2014</a:t>
            </a:fld>
            <a:endParaRPr lang="en-US"/>
          </a:p>
        </p:txBody>
      </p:sp>
      <p:sp>
        <p:nvSpPr>
          <p:cNvPr id="8" name="Footer Placeholder 7"/>
          <p:cNvSpPr>
            <a:spLocks noGrp="1"/>
          </p:cNvSpPr>
          <p:nvPr>
            <p:ph type="ftr" sz="quarter" idx="11"/>
          </p:nvPr>
        </p:nvSpPr>
        <p:spPr/>
        <p:txBody>
          <a:body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xmlns="" val="207523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7247A0-B863-904F-B4B9-A3A37650C0AD}" type="datetime1">
              <a:rPr lang="en-US" smtClean="0"/>
              <a:pPr/>
              <a:t>9/18/2014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xmlns="" val="3371768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E0E89226-C314-5B4E-9753-4D0EFC64862D}" type="datetime1">
              <a:rPr lang="en-US" smtClean="0"/>
              <a:pPr/>
              <a:t>9/18/2014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xmlns="" val="681229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FBC539-573E-D645-A490-04E6350381A6}" type="datetime1">
              <a:rPr lang="en-US" smtClean="0"/>
              <a:pPr/>
              <a:t>9/18/2014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xmlns="" val="1513853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4E9DE412-2E75-7845-852C-889E047CB643}" type="datetime1">
              <a:rPr lang="en-US" smtClean="0"/>
              <a:pPr/>
              <a:t>9/18/2014</a:t>
            </a:fld>
            <a:endParaRPr lang="en-US"/>
          </a:p>
        </p:txBody>
      </p:sp>
      <p:sp>
        <p:nvSpPr>
          <p:cNvPr id="5" name="Footer Placeholder 4"/>
          <p:cNvSpPr>
            <a:spLocks noGrp="1"/>
          </p:cNvSpPr>
          <p:nvPr>
            <p:ph type="ftr" sz="quarter" idx="3"/>
          </p:nvPr>
        </p:nvSpPr>
        <p:spPr>
          <a:xfrm>
            <a:off x="8622792"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dirty="0" smtClean="0"/>
              <a:t>Oracle Confidential – Internal/Restricted/Highly Restricted</a:t>
            </a:r>
            <a:endParaRPr lang="en-US" dirty="0"/>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a:p>
        </p:txBody>
      </p:sp>
      <p:sp>
        <p:nvSpPr>
          <p:cNvPr id="14" name="TextBox 13"/>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pic>
        <p:nvPicPr>
          <p:cNvPr id="17" name="Picture 16" descr="Horizontal JavaOne-Oracle co-branded logo in white on blue staging background."/>
          <p:cNvPicPr>
            <a:picLocks noChangeAspect="1"/>
          </p:cNvPicPr>
          <p:nvPr/>
        </p:nvPicPr>
        <p:blipFill>
          <a:blip r:embed="rId42" cstate="print">
            <a:extLst>
              <a:ext uri="{28A0092B-C50C-407E-A947-70E740481C1C}">
                <a14:useLocalDpi xmlns:a14="http://schemas.microsoft.com/office/drawing/2010/main" xmlns=""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xmlns=""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92" r:id="rId5"/>
    <p:sldLayoutId id="2147483650" r:id="rId6"/>
    <p:sldLayoutId id="2147483663" r:id="rId7"/>
    <p:sldLayoutId id="2147483686" r:id="rId8"/>
    <p:sldLayoutId id="2147483651" r:id="rId9"/>
    <p:sldLayoutId id="2147483665" r:id="rId10"/>
    <p:sldLayoutId id="2147483669" r:id="rId11"/>
    <p:sldLayoutId id="2147483689"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93" r:id="rId23"/>
    <p:sldLayoutId id="2147483655" r:id="rId24"/>
    <p:sldLayoutId id="2147483656" r:id="rId25"/>
    <p:sldLayoutId id="2147483657" r:id="rId26"/>
    <p:sldLayoutId id="2147483673" r:id="rId27"/>
    <p:sldLayoutId id="2147483674" r:id="rId28"/>
    <p:sldLayoutId id="2147483682" r:id="rId29"/>
    <p:sldLayoutId id="2147483684" r:id="rId30"/>
    <p:sldLayoutId id="2147483690" r:id="rId31"/>
    <p:sldLayoutId id="2147483691" r:id="rId32"/>
    <p:sldLayoutId id="2147483668" r:id="rId33"/>
    <p:sldLayoutId id="2147483675" r:id="rId34"/>
    <p:sldLayoutId id="2147483676" r:id="rId35"/>
    <p:sldLayoutId id="2147483667" r:id="rId36"/>
    <p:sldLayoutId id="2147483694" r:id="rId37"/>
    <p:sldLayoutId id="2147483661" r:id="rId38"/>
    <p:sldLayoutId id="2147483687" r:id="rId39"/>
    <p:sldLayoutId id="2147483659" r:id="rId40"/>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051672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952922" y="436562"/>
            <a:ext cx="10892344" cy="5432238"/>
          </a:xfrm>
          <a:prstGeom prst="rect">
            <a:avLst/>
          </a:prstGeom>
          <a:noFill/>
          <a:ln w="9525">
            <a:solidFill>
              <a:schemeClr val="tx1"/>
            </a:solidFill>
            <a:miter lim="800000"/>
            <a:headEnd/>
            <a:tailEnd/>
          </a:ln>
        </p:spPr>
        <p:txBody>
          <a:bodyPr wrap="square" lIns="45702" tIns="22851" rIns="45702" bIns="22851">
            <a:spAutoFit/>
          </a:bodyPr>
          <a:lstStyle/>
          <a:p>
            <a:pPr algn="l"/>
            <a:r>
              <a:rPr lang="en-US" sz="1400" dirty="0">
                <a:latin typeface="Courier New" pitchFamily="49" charset="0"/>
                <a:cs typeface="Courier New" pitchFamily="49" charset="0"/>
              </a:rPr>
              <a:t>1   private String </a:t>
            </a:r>
            <a:r>
              <a:rPr lang="en-US" sz="1400" dirty="0" err="1">
                <a:latin typeface="Courier New" pitchFamily="49" charset="0"/>
                <a:cs typeface="Courier New" pitchFamily="49" charset="0"/>
              </a:rPr>
              <a:t>processText</a:t>
            </a:r>
            <a:r>
              <a:rPr lang="en-US" sz="1400" dirty="0">
                <a:latin typeface="Courier New" pitchFamily="49" charset="0"/>
                <a:cs typeface="Courier New" pitchFamily="49" charset="0"/>
              </a:rPr>
              <a:t>(String text, Map&lt;String, String&gt; properties) {</a:t>
            </a:r>
          </a:p>
          <a:p>
            <a:pPr algn="l"/>
            <a:r>
              <a:rPr lang="en-US" sz="1400" dirty="0">
                <a:latin typeface="Courier New" pitchFamily="49" charset="0"/>
                <a:cs typeface="Courier New" pitchFamily="49" charset="0"/>
              </a:rPr>
              <a:t>2     </a:t>
            </a:r>
            <a:r>
              <a:rPr lang="en-US" sz="1400" dirty="0" err="1">
                <a:latin typeface="Courier New" pitchFamily="49" charset="0"/>
                <a:cs typeface="Courier New" pitchFamily="49" charset="0"/>
              </a:rPr>
              <a:t>StringBuilder</a:t>
            </a:r>
            <a:r>
              <a:rPr lang="en-US" sz="1400" dirty="0">
                <a:latin typeface="Courier New" pitchFamily="49" charset="0"/>
                <a:cs typeface="Courier New" pitchFamily="49" charset="0"/>
              </a:rPr>
              <a:t> value = new </a:t>
            </a:r>
            <a:r>
              <a:rPr lang="en-US" sz="1400" dirty="0" err="1">
                <a:latin typeface="Courier New" pitchFamily="49" charset="0"/>
                <a:cs typeface="Courier New" pitchFamily="49" charset="0"/>
              </a:rPr>
              <a:t>StringBuilder</a:t>
            </a:r>
            <a:r>
              <a:rPr lang="en-US" sz="1400" dirty="0">
                <a:latin typeface="Courier New" pitchFamily="49" charset="0"/>
                <a:cs typeface="Courier New" pitchFamily="49" charset="0"/>
              </a:rPr>
              <a:t>();</a:t>
            </a:r>
          </a:p>
          <a:p>
            <a:pPr algn="l"/>
            <a:r>
              <a:rPr lang="en-US" sz="1400" dirty="0">
                <a:latin typeface="Courier New" pitchFamily="49" charset="0"/>
                <a:cs typeface="Courier New" pitchFamily="49" charset="0"/>
              </a:rPr>
              <a:t>3     </a:t>
            </a:r>
            <a:r>
              <a:rPr lang="en-US" sz="1400" dirty="0" err="1">
                <a:latin typeface="Courier New" pitchFamily="49" charset="0"/>
                <a:cs typeface="Courier New" pitchFamily="49" charset="0"/>
              </a:rPr>
              <a:t>StringBuilder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propertyName</a:t>
            </a:r>
            <a:r>
              <a:rPr lang="en-US" sz="1400" dirty="0">
                <a:latin typeface="Courier New" pitchFamily="49" charset="0"/>
                <a:cs typeface="Courier New" pitchFamily="49" charset="0"/>
              </a:rPr>
              <a:t> = null;</a:t>
            </a:r>
          </a:p>
          <a:p>
            <a:pPr algn="l"/>
            <a:r>
              <a:rPr lang="en-US" sz="1400" dirty="0">
                <a:latin typeface="Courier New" pitchFamily="49" charset="0"/>
                <a:cs typeface="Courier New" pitchFamily="49" charset="0"/>
              </a:rPr>
              <a:t>4     for (char c : </a:t>
            </a:r>
            <a:r>
              <a:rPr lang="en-US" sz="1400" dirty="0" err="1">
                <a:latin typeface="Courier New" pitchFamily="49" charset="0"/>
                <a:cs typeface="Courier New" pitchFamily="49" charset="0"/>
              </a:rPr>
              <a:t>text.toCharArray</a:t>
            </a:r>
            <a:r>
              <a:rPr lang="en-US" sz="1400" dirty="0">
                <a:latin typeface="Courier New" pitchFamily="49" charset="0"/>
                <a:cs typeface="Courier New" pitchFamily="49" charset="0"/>
              </a:rPr>
              <a:t>()) {</a:t>
            </a:r>
          </a:p>
          <a:p>
            <a:pPr algn="l"/>
            <a:r>
              <a:rPr lang="en-US" sz="1400" dirty="0">
                <a:latin typeface="Courier New" pitchFamily="49" charset="0"/>
                <a:cs typeface="Courier New" pitchFamily="49" charset="0"/>
              </a:rPr>
              <a:t>5       if (c == '%') {</a:t>
            </a:r>
          </a:p>
          <a:p>
            <a:pPr algn="l"/>
            <a:r>
              <a:rPr lang="en-US" sz="1400" dirty="0">
                <a:latin typeface="Courier New" pitchFamily="49" charset="0"/>
                <a:cs typeface="Courier New" pitchFamily="49" charset="0"/>
              </a:rPr>
              <a:t>6         if (</a:t>
            </a:r>
            <a:r>
              <a:rPr lang="en-US" sz="1400" dirty="0" err="1">
                <a:latin typeface="Courier New" pitchFamily="49" charset="0"/>
                <a:cs typeface="Courier New" pitchFamily="49" charset="0"/>
              </a:rPr>
              <a:t>propertyName</a:t>
            </a:r>
            <a:r>
              <a:rPr lang="en-US" sz="1400" dirty="0">
                <a:latin typeface="Courier New" pitchFamily="49" charset="0"/>
                <a:cs typeface="Courier New" pitchFamily="49" charset="0"/>
              </a:rPr>
              <a:t> == null) {</a:t>
            </a:r>
          </a:p>
          <a:p>
            <a:pPr algn="l"/>
            <a:r>
              <a:rPr lang="en-US" sz="1400" dirty="0">
                <a:latin typeface="Courier New" pitchFamily="49" charset="0"/>
                <a:cs typeface="Courier New" pitchFamily="49" charset="0"/>
              </a:rPr>
              <a:t>7           </a:t>
            </a:r>
            <a:r>
              <a:rPr lang="en-US" sz="1400" dirty="0" err="1">
                <a:latin typeface="Courier New" pitchFamily="49" charset="0"/>
                <a:cs typeface="Courier New" pitchFamily="49" charset="0"/>
              </a:rPr>
              <a:t>propertyName</a:t>
            </a:r>
            <a:r>
              <a:rPr lang="en-US" sz="1400" dirty="0">
                <a:latin typeface="Courier New" pitchFamily="49" charset="0"/>
                <a:cs typeface="Courier New" pitchFamily="49" charset="0"/>
              </a:rPr>
              <a:t> = new </a:t>
            </a:r>
            <a:r>
              <a:rPr lang="en-US" sz="1400" dirty="0" err="1">
                <a:latin typeface="Courier New" pitchFamily="49" charset="0"/>
                <a:cs typeface="Courier New" pitchFamily="49" charset="0"/>
              </a:rPr>
              <a:t>StringBuilder</a:t>
            </a:r>
            <a:r>
              <a:rPr lang="en-US" sz="1400" dirty="0">
                <a:latin typeface="Courier New" pitchFamily="49" charset="0"/>
                <a:cs typeface="Courier New" pitchFamily="49" charset="0"/>
              </a:rPr>
              <a:t>();</a:t>
            </a:r>
          </a:p>
          <a:p>
            <a:pPr algn="l"/>
            <a:r>
              <a:rPr lang="en-US" sz="1400" dirty="0">
                <a:latin typeface="Courier New" pitchFamily="49" charset="0"/>
                <a:cs typeface="Courier New" pitchFamily="49" charset="0"/>
              </a:rPr>
              <a:t>8         } else {</a:t>
            </a:r>
          </a:p>
          <a:p>
            <a:pPr algn="l"/>
            <a:r>
              <a:rPr lang="en-US" sz="1400" dirty="0">
                <a:latin typeface="Courier New" pitchFamily="49" charset="0"/>
                <a:cs typeface="Courier New" pitchFamily="49" charset="0"/>
              </a:rPr>
              <a:t>9           String </a:t>
            </a:r>
            <a:r>
              <a:rPr lang="en-US" sz="1400" dirty="0" err="1">
                <a:latin typeface="Courier New" pitchFamily="49" charset="0"/>
                <a:cs typeface="Courier New" pitchFamily="49" charset="0"/>
              </a:rPr>
              <a:t>propertyValue</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properties.get</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propertyName.toString</a:t>
            </a:r>
            <a:r>
              <a:rPr lang="en-US" sz="1400" dirty="0">
                <a:latin typeface="Courier New" pitchFamily="49" charset="0"/>
                <a:cs typeface="Courier New" pitchFamily="49" charset="0"/>
              </a:rPr>
              <a:t>());</a:t>
            </a:r>
          </a:p>
          <a:p>
            <a:pPr algn="l"/>
            <a:r>
              <a:rPr lang="en-US" sz="1400" dirty="0">
                <a:latin typeface="Courier New" pitchFamily="49" charset="0"/>
                <a:cs typeface="Courier New" pitchFamily="49" charset="0"/>
              </a:rPr>
              <a:t>10          if (</a:t>
            </a:r>
            <a:r>
              <a:rPr lang="en-US" sz="1400" dirty="0" err="1">
                <a:latin typeface="Courier New" pitchFamily="49" charset="0"/>
                <a:cs typeface="Courier New" pitchFamily="49" charset="0"/>
              </a:rPr>
              <a:t>propertyValue</a:t>
            </a:r>
            <a:r>
              <a:rPr lang="en-US" sz="1400" dirty="0">
                <a:latin typeface="Courier New" pitchFamily="49" charset="0"/>
                <a:cs typeface="Courier New" pitchFamily="49" charset="0"/>
              </a:rPr>
              <a:t> == null) {</a:t>
            </a:r>
          </a:p>
          <a:p>
            <a:pPr algn="l"/>
            <a:r>
              <a:rPr lang="en-US" sz="1400" dirty="0">
                <a:latin typeface="Courier New" pitchFamily="49" charset="0"/>
                <a:cs typeface="Courier New" pitchFamily="49" charset="0"/>
              </a:rPr>
              <a:t>11            </a:t>
            </a:r>
            <a:r>
              <a:rPr lang="en-US" sz="1400" dirty="0" err="1">
                <a:latin typeface="Courier New" pitchFamily="49" charset="0"/>
                <a:cs typeface="Courier New" pitchFamily="49" charset="0"/>
              </a:rPr>
              <a:t>propertyValue</a:t>
            </a:r>
            <a:r>
              <a:rPr lang="en-US" sz="1400" dirty="0">
                <a:latin typeface="Courier New" pitchFamily="49" charset="0"/>
                <a:cs typeface="Courier New" pitchFamily="49" charset="0"/>
              </a:rPr>
              <a:t> = "";</a:t>
            </a:r>
          </a:p>
          <a:p>
            <a:pPr algn="l"/>
            <a:r>
              <a:rPr lang="en-US" sz="1400" dirty="0">
                <a:latin typeface="Courier New" pitchFamily="49" charset="0"/>
                <a:cs typeface="Courier New" pitchFamily="49" charset="0"/>
              </a:rPr>
              <a:t>12          }</a:t>
            </a:r>
          </a:p>
          <a:p>
            <a:pPr algn="l"/>
            <a:r>
              <a:rPr lang="en-US" sz="1400" dirty="0">
                <a:latin typeface="Courier New" pitchFamily="49" charset="0"/>
                <a:cs typeface="Courier New" pitchFamily="49" charset="0"/>
              </a:rPr>
              <a:t>13          </a:t>
            </a:r>
            <a:r>
              <a:rPr lang="en-US" sz="1400" dirty="0" err="1">
                <a:latin typeface="Courier New" pitchFamily="49" charset="0"/>
                <a:cs typeface="Courier New" pitchFamily="49" charset="0"/>
              </a:rPr>
              <a:t>value.append</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propertyValue</a:t>
            </a:r>
            <a:r>
              <a:rPr lang="en-US" sz="1400" dirty="0">
                <a:latin typeface="Courier New" pitchFamily="49" charset="0"/>
                <a:cs typeface="Courier New" pitchFamily="49" charset="0"/>
              </a:rPr>
              <a:t>);</a:t>
            </a:r>
          </a:p>
          <a:p>
            <a:pPr algn="l"/>
            <a:r>
              <a:rPr lang="en-US" sz="1400" dirty="0">
                <a:latin typeface="Courier New" pitchFamily="49" charset="0"/>
                <a:cs typeface="Courier New" pitchFamily="49" charset="0"/>
              </a:rPr>
              <a:t>14          </a:t>
            </a:r>
            <a:r>
              <a:rPr lang="en-US" sz="1400" dirty="0" err="1">
                <a:latin typeface="Courier New" pitchFamily="49" charset="0"/>
                <a:cs typeface="Courier New" pitchFamily="49" charset="0"/>
              </a:rPr>
              <a:t>propertyName</a:t>
            </a:r>
            <a:r>
              <a:rPr lang="en-US" sz="1400" dirty="0">
                <a:latin typeface="Courier New" pitchFamily="49" charset="0"/>
                <a:cs typeface="Courier New" pitchFamily="49" charset="0"/>
              </a:rPr>
              <a:t> = null;</a:t>
            </a:r>
          </a:p>
          <a:p>
            <a:pPr algn="l"/>
            <a:r>
              <a:rPr lang="en-US" sz="1400" dirty="0">
                <a:latin typeface="Courier New" pitchFamily="49" charset="0"/>
                <a:cs typeface="Courier New" pitchFamily="49" charset="0"/>
              </a:rPr>
              <a:t>15        }</a:t>
            </a:r>
          </a:p>
          <a:p>
            <a:pPr algn="l"/>
            <a:r>
              <a:rPr lang="en-US" sz="1400" dirty="0">
                <a:latin typeface="Courier New" pitchFamily="49" charset="0"/>
                <a:cs typeface="Courier New" pitchFamily="49" charset="0"/>
              </a:rPr>
              <a:t>16      } else {</a:t>
            </a:r>
          </a:p>
          <a:p>
            <a:pPr algn="l"/>
            <a:r>
              <a:rPr lang="en-US" sz="1400" dirty="0">
                <a:latin typeface="Courier New" pitchFamily="49" charset="0"/>
                <a:cs typeface="Courier New" pitchFamily="49" charset="0"/>
              </a:rPr>
              <a:t>17        if (</a:t>
            </a:r>
            <a:r>
              <a:rPr lang="en-US" sz="1400" dirty="0" err="1">
                <a:latin typeface="Courier New" pitchFamily="49" charset="0"/>
                <a:cs typeface="Courier New" pitchFamily="49" charset="0"/>
              </a:rPr>
              <a:t>propertyName</a:t>
            </a:r>
            <a:r>
              <a:rPr lang="en-US" sz="1400" dirty="0">
                <a:latin typeface="Courier New" pitchFamily="49" charset="0"/>
                <a:cs typeface="Courier New" pitchFamily="49" charset="0"/>
              </a:rPr>
              <a:t> == null) {</a:t>
            </a:r>
          </a:p>
          <a:p>
            <a:pPr algn="l"/>
            <a:r>
              <a:rPr lang="en-US" sz="1400" dirty="0">
                <a:latin typeface="Courier New" pitchFamily="49" charset="0"/>
                <a:cs typeface="Courier New" pitchFamily="49" charset="0"/>
              </a:rPr>
              <a:t>18          </a:t>
            </a:r>
            <a:r>
              <a:rPr lang="en-US" sz="1400" dirty="0" err="1">
                <a:latin typeface="Courier New" pitchFamily="49" charset="0"/>
                <a:cs typeface="Courier New" pitchFamily="49" charset="0"/>
              </a:rPr>
              <a:t>value.append</a:t>
            </a:r>
            <a:r>
              <a:rPr lang="en-US" sz="1400" dirty="0">
                <a:latin typeface="Courier New" pitchFamily="49" charset="0"/>
                <a:cs typeface="Courier New" pitchFamily="49" charset="0"/>
              </a:rPr>
              <a:t>(c);</a:t>
            </a:r>
          </a:p>
          <a:p>
            <a:pPr algn="l"/>
            <a:r>
              <a:rPr lang="en-US" sz="1400" dirty="0">
                <a:latin typeface="Courier New" pitchFamily="49" charset="0"/>
                <a:cs typeface="Courier New" pitchFamily="49" charset="0"/>
              </a:rPr>
              <a:t>19        } else {</a:t>
            </a:r>
          </a:p>
          <a:p>
            <a:pPr algn="l"/>
            <a:r>
              <a:rPr lang="en-US" sz="1400" dirty="0">
                <a:latin typeface="Courier New" pitchFamily="49" charset="0"/>
                <a:cs typeface="Courier New" pitchFamily="49" charset="0"/>
              </a:rPr>
              <a:t>20          </a:t>
            </a:r>
            <a:r>
              <a:rPr lang="en-US" sz="1400" dirty="0" err="1">
                <a:latin typeface="Courier New" pitchFamily="49" charset="0"/>
                <a:cs typeface="Courier New" pitchFamily="49" charset="0"/>
              </a:rPr>
              <a:t>propertyName.append</a:t>
            </a:r>
            <a:r>
              <a:rPr lang="en-US" sz="1400" dirty="0">
                <a:latin typeface="Courier New" pitchFamily="49" charset="0"/>
                <a:cs typeface="Courier New" pitchFamily="49" charset="0"/>
              </a:rPr>
              <a:t>(c);</a:t>
            </a:r>
          </a:p>
          <a:p>
            <a:pPr algn="l"/>
            <a:r>
              <a:rPr lang="en-US" sz="1400" dirty="0">
                <a:latin typeface="Courier New" pitchFamily="49" charset="0"/>
                <a:cs typeface="Courier New" pitchFamily="49" charset="0"/>
              </a:rPr>
              <a:t>21        }</a:t>
            </a:r>
          </a:p>
          <a:p>
            <a:pPr algn="l"/>
            <a:r>
              <a:rPr lang="en-US" sz="1400" dirty="0">
                <a:latin typeface="Courier New" pitchFamily="49" charset="0"/>
                <a:cs typeface="Courier New" pitchFamily="49" charset="0"/>
              </a:rPr>
              <a:t>22      }</a:t>
            </a:r>
          </a:p>
          <a:p>
            <a:pPr algn="l"/>
            <a:r>
              <a:rPr lang="en-US" sz="1400" dirty="0">
                <a:latin typeface="Courier New" pitchFamily="49" charset="0"/>
                <a:cs typeface="Courier New" pitchFamily="49" charset="0"/>
              </a:rPr>
              <a:t>23    }</a:t>
            </a:r>
          </a:p>
          <a:p>
            <a:pPr algn="l"/>
            <a:r>
              <a:rPr lang="en-US" sz="1400" dirty="0">
                <a:latin typeface="Courier New" pitchFamily="49" charset="0"/>
                <a:cs typeface="Courier New" pitchFamily="49" charset="0"/>
              </a:rPr>
              <a:t>24    return </a:t>
            </a:r>
            <a:r>
              <a:rPr lang="en-US" sz="1400" dirty="0" err="1">
                <a:latin typeface="Courier New" pitchFamily="49" charset="0"/>
                <a:cs typeface="Courier New" pitchFamily="49" charset="0"/>
              </a:rPr>
              <a:t>value.toString</a:t>
            </a:r>
            <a:r>
              <a:rPr lang="en-US" sz="1400" dirty="0">
                <a:latin typeface="Courier New" pitchFamily="49" charset="0"/>
                <a:cs typeface="Courier New" pitchFamily="49" charset="0"/>
              </a:rPr>
              <a:t>();</a:t>
            </a:r>
          </a:p>
          <a:p>
            <a:pPr algn="l"/>
            <a:r>
              <a:rPr lang="en-US" sz="1400" dirty="0">
                <a:latin typeface="Courier New" pitchFamily="49" charset="0"/>
                <a:cs typeface="Courier New" pitchFamily="49" charset="0"/>
              </a:rPr>
              <a:t>25  }</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495900" y="1028700"/>
            <a:ext cx="11501706" cy="3370135"/>
          </a:xfrm>
          <a:prstGeom prst="rect">
            <a:avLst/>
          </a:prstGeom>
          <a:noFill/>
          <a:ln w="9525">
            <a:solidFill>
              <a:schemeClr val="tx1"/>
            </a:solidFill>
            <a:miter lim="800000"/>
            <a:headEnd/>
            <a:tailEnd/>
          </a:ln>
        </p:spPr>
        <p:txBody>
          <a:bodyPr lIns="45702" tIns="22851" rIns="45702" bIns="22851">
            <a:spAutoFit/>
          </a:bodyPr>
          <a:lstStyle/>
          <a:p>
            <a:pPr algn="l"/>
            <a:r>
              <a:rPr lang="en-US" sz="1200" dirty="0">
                <a:latin typeface="Courier New" pitchFamily="49" charset="0"/>
                <a:cs typeface="Courier New" pitchFamily="49" charset="0"/>
              </a:rPr>
              <a:t>1   &lt;order&gt;</a:t>
            </a:r>
          </a:p>
          <a:p>
            <a:pPr algn="l"/>
            <a:r>
              <a:rPr lang="en-US" sz="1200" dirty="0">
                <a:latin typeface="Courier New" pitchFamily="49" charset="0"/>
                <a:cs typeface="Courier New" pitchFamily="49" charset="0"/>
              </a:rPr>
              <a:t>2     &lt;property&gt;&lt;name&gt;</a:t>
            </a:r>
            <a:r>
              <a:rPr lang="en-US" sz="1200" dirty="0" err="1">
                <a:latin typeface="Courier New" pitchFamily="49" charset="0"/>
                <a:cs typeface="Courier New" pitchFamily="49" charset="0"/>
              </a:rPr>
              <a:t>lol</a:t>
            </a:r>
            <a:r>
              <a:rPr lang="en-US" sz="1200" dirty="0">
                <a:latin typeface="Courier New" pitchFamily="49" charset="0"/>
                <a:cs typeface="Courier New" pitchFamily="49" charset="0"/>
              </a:rPr>
              <a:t>  &lt;/name&gt;&lt;value&gt;</a:t>
            </a:r>
            <a:r>
              <a:rPr lang="en-US" sz="1200" dirty="0" err="1">
                <a:latin typeface="Courier New" pitchFamily="49" charset="0"/>
                <a:cs typeface="Courier New" pitchFamily="49" charset="0"/>
              </a:rPr>
              <a:t>lol</a:t>
            </a:r>
            <a:r>
              <a:rPr lang="en-US" sz="1200" dirty="0">
                <a:latin typeface="Courier New" pitchFamily="49" charset="0"/>
                <a:cs typeface="Courier New" pitchFamily="49" charset="0"/>
              </a:rPr>
              <a:t>                                                          &lt;/value&gt;&lt;/property&gt;</a:t>
            </a:r>
          </a:p>
          <a:p>
            <a:pPr algn="l"/>
            <a:r>
              <a:rPr lang="en-US" sz="1200" dirty="0">
                <a:latin typeface="Courier New" pitchFamily="49" charset="0"/>
                <a:cs typeface="Courier New" pitchFamily="49" charset="0"/>
              </a:rPr>
              <a:t>3     &lt;property&gt;&lt;name&gt;lol1 &lt;/name&gt;&lt;value&gt;%</a:t>
            </a:r>
            <a:r>
              <a:rPr lang="en-US" sz="1200" dirty="0" err="1">
                <a:latin typeface="Courier New" pitchFamily="49" charset="0"/>
                <a:cs typeface="Courier New" pitchFamily="49" charset="0"/>
              </a:rPr>
              <a:t>lol</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lol</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lol</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lol</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lol</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lol</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lol</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lol</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lol</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lol</a:t>
            </a:r>
            <a:r>
              <a:rPr lang="en-US" sz="1200" dirty="0">
                <a:latin typeface="Courier New" pitchFamily="49" charset="0"/>
                <a:cs typeface="Courier New" pitchFamily="49" charset="0"/>
              </a:rPr>
              <a:t>%           &lt;/value&gt;&lt;/property&gt;</a:t>
            </a:r>
          </a:p>
          <a:p>
            <a:pPr algn="l"/>
            <a:r>
              <a:rPr lang="en-US" sz="1200" dirty="0">
                <a:latin typeface="Courier New" pitchFamily="49" charset="0"/>
                <a:cs typeface="Courier New" pitchFamily="49" charset="0"/>
              </a:rPr>
              <a:t>4     &lt;property&gt;&lt;name&gt;lol2 &lt;/name&gt;&lt;value&gt;%lol1%%lol1%%lol1%%lol1%%lol1%%lol1%%lol1%%lol1%%lol1%%lol1% &lt;/value&gt;&lt;/property&gt;</a:t>
            </a:r>
          </a:p>
          <a:p>
            <a:pPr algn="l"/>
            <a:r>
              <a:rPr lang="en-US" sz="1200" dirty="0">
                <a:latin typeface="Courier New" pitchFamily="49" charset="0"/>
                <a:cs typeface="Courier New" pitchFamily="49" charset="0"/>
              </a:rPr>
              <a:t>5     &lt;property&gt;&lt;name&gt;lol3 &lt;/name&gt;&lt;value&gt;%lol2%%lol2%%lol2%%lol2%%lol2%%lol2%%lol2%%lol2%%lol2%%lol2% &lt;/value&gt;&lt;/property&gt;</a:t>
            </a:r>
          </a:p>
          <a:p>
            <a:pPr algn="l"/>
            <a:r>
              <a:rPr lang="en-US" sz="1200" dirty="0">
                <a:latin typeface="Courier New" pitchFamily="49" charset="0"/>
                <a:cs typeface="Courier New" pitchFamily="49" charset="0"/>
              </a:rPr>
              <a:t>6     &lt;property&gt;&lt;name&gt;lol4 &lt;/name&gt;&lt;value&gt;%lol3%%lol3%%lol3%%lol3%%lol3%%lol3%%lol3%%lol3%%lol3%%lol3% &lt;/value&gt;&lt;/property&gt;</a:t>
            </a:r>
          </a:p>
          <a:p>
            <a:pPr algn="l"/>
            <a:r>
              <a:rPr lang="en-US" sz="1200" dirty="0">
                <a:latin typeface="Courier New" pitchFamily="49" charset="0"/>
                <a:cs typeface="Courier New" pitchFamily="49" charset="0"/>
              </a:rPr>
              <a:t>7     &lt;property&gt;&lt;name&gt;lol5 &lt;/name&gt;&lt;value&gt;%lol4%%lol4%%lol4%%lol4%%lol4%%lol4%%lol4%%lol4%%lol4%%lol4% &lt;/value&gt;&lt;/property&gt;</a:t>
            </a:r>
          </a:p>
          <a:p>
            <a:pPr algn="l"/>
            <a:r>
              <a:rPr lang="en-US" sz="1200" dirty="0">
                <a:latin typeface="Courier New" pitchFamily="49" charset="0"/>
                <a:cs typeface="Courier New" pitchFamily="49" charset="0"/>
              </a:rPr>
              <a:t>8     &lt;property&gt;&lt;name&gt;lol6 &lt;/name&gt;&lt;value&gt;%lol5%%lol5%%lol5%%lol5%%lol5%%lol5%%lol5%%lol5%%lol5%%lol5% &lt;/value&gt;&lt;/property&gt;</a:t>
            </a:r>
          </a:p>
          <a:p>
            <a:pPr algn="l"/>
            <a:r>
              <a:rPr lang="en-US" sz="1200" dirty="0">
                <a:latin typeface="Courier New" pitchFamily="49" charset="0"/>
                <a:cs typeface="Courier New" pitchFamily="49" charset="0"/>
              </a:rPr>
              <a:t>9     &lt;property&gt;&lt;name&gt;lol7 &lt;/name&gt;&lt;value&gt;%lol6%%lol6%%lol6%%lol6%%lol6%%lol6%%lol6%%lol6%%lol6%%lol6% &lt;/value&gt;&lt;/property&gt;</a:t>
            </a:r>
          </a:p>
          <a:p>
            <a:pPr algn="l"/>
            <a:r>
              <a:rPr lang="en-US" sz="1200" dirty="0">
                <a:latin typeface="Courier New" pitchFamily="49" charset="0"/>
                <a:cs typeface="Courier New" pitchFamily="49" charset="0"/>
              </a:rPr>
              <a:t>10    &lt;property&gt;&lt;name&gt;lol8 &lt;/name&gt;&lt;value&gt;%lol7%%lol7%%lol7%%lol7%%lol7%%lol7%%lol7%%lol7%%lol7%%lol7% &lt;/value&gt;&lt;/property&gt;</a:t>
            </a:r>
          </a:p>
          <a:p>
            <a:pPr algn="l"/>
            <a:r>
              <a:rPr lang="en-US" sz="1200" dirty="0">
                <a:latin typeface="Courier New" pitchFamily="49" charset="0"/>
                <a:cs typeface="Courier New" pitchFamily="49" charset="0"/>
              </a:rPr>
              <a:t>11    &lt;property&gt;&lt;name&gt;lol9 &lt;/name&gt;&lt;value&gt;%lol8%%lol8%%lol8%%lol8%%lol8%%lol8%%lol8%%lol8%%lol8%%lol8% &lt;/value&gt;&lt;/property&gt;</a:t>
            </a:r>
          </a:p>
          <a:p>
            <a:pPr algn="l"/>
            <a:r>
              <a:rPr lang="en-US" sz="1200" dirty="0">
                <a:latin typeface="Courier New" pitchFamily="49" charset="0"/>
                <a:cs typeface="Courier New" pitchFamily="49" charset="0"/>
              </a:rPr>
              <a:t>13  </a:t>
            </a:r>
          </a:p>
          <a:p>
            <a:pPr algn="l"/>
            <a:r>
              <a:rPr lang="en-US" sz="1200" dirty="0">
                <a:latin typeface="Courier New" pitchFamily="49" charset="0"/>
                <a:cs typeface="Courier New" pitchFamily="49" charset="0"/>
              </a:rPr>
              <a:t>14    &lt;purchaser&gt;&lt;first&gt;%lol9%&lt;/first&gt;&lt;last&gt;%lol9%&lt;/last&gt;&lt;/purchaser&gt;</a:t>
            </a:r>
          </a:p>
          <a:p>
            <a:pPr algn="l"/>
            <a:r>
              <a:rPr lang="en-US" sz="1200" dirty="0">
                <a:latin typeface="Courier New" pitchFamily="49" charset="0"/>
                <a:cs typeface="Courier New" pitchFamily="49" charset="0"/>
              </a:rPr>
              <a:t>15    &lt;bill-to&gt;&lt;addressee&gt;%lol9%&lt;/addressee&gt;&lt;/bill-to&gt;</a:t>
            </a:r>
          </a:p>
          <a:p>
            <a:pPr algn="l"/>
            <a:r>
              <a:rPr lang="en-US" sz="1200" dirty="0">
                <a:latin typeface="Courier New" pitchFamily="49" charset="0"/>
                <a:cs typeface="Courier New" pitchFamily="49" charset="0"/>
              </a:rPr>
              <a:t>16    &lt;ship-to&gt;&lt;addressee&gt;%lol9%&lt;/addressee&gt;&lt;/ship-to&gt;</a:t>
            </a:r>
          </a:p>
          <a:p>
            <a:pPr algn="l"/>
            <a:r>
              <a:rPr lang="en-US" sz="1200" dirty="0">
                <a:latin typeface="Courier New" pitchFamily="49" charset="0"/>
                <a:cs typeface="Courier New" pitchFamily="49" charset="0"/>
              </a:rPr>
              <a:t>17    &lt;payment&gt;&lt;</a:t>
            </a:r>
            <a:r>
              <a:rPr lang="en-US" sz="1200" dirty="0" err="1">
                <a:latin typeface="Courier New" pitchFamily="49" charset="0"/>
                <a:cs typeface="Courier New" pitchFamily="49" charset="0"/>
              </a:rPr>
              <a:t>issuee</a:t>
            </a:r>
            <a:r>
              <a:rPr lang="en-US" sz="1200" dirty="0">
                <a:latin typeface="Courier New" pitchFamily="49" charset="0"/>
                <a:cs typeface="Courier New" pitchFamily="49" charset="0"/>
              </a:rPr>
              <a:t>&gt;%lol9%&lt;/</a:t>
            </a:r>
            <a:r>
              <a:rPr lang="en-US" sz="1200" dirty="0" err="1">
                <a:latin typeface="Courier New" pitchFamily="49" charset="0"/>
                <a:cs typeface="Courier New" pitchFamily="49" charset="0"/>
              </a:rPr>
              <a:t>issuee</a:t>
            </a:r>
            <a:r>
              <a:rPr lang="en-US" sz="1200" dirty="0">
                <a:latin typeface="Courier New" pitchFamily="49" charset="0"/>
                <a:cs typeface="Courier New" pitchFamily="49" charset="0"/>
              </a:rPr>
              <a:t>&gt;&lt;/payment&gt;</a:t>
            </a:r>
          </a:p>
          <a:p>
            <a:pPr algn="l"/>
            <a:r>
              <a:rPr lang="en-US" sz="1200" dirty="0">
                <a:latin typeface="Courier New" pitchFamily="49" charset="0"/>
                <a:cs typeface="Courier New" pitchFamily="49" charset="0"/>
              </a:rPr>
              <a:t>18    &lt;authorization&gt;&lt;name&gt;%lol9%&lt;/name&gt;&lt;/authorization&gt;</a:t>
            </a:r>
          </a:p>
          <a:p>
            <a:pPr algn="l"/>
            <a:r>
              <a:rPr lang="en-US" sz="1200" dirty="0">
                <a:latin typeface="Courier New" pitchFamily="49" charset="0"/>
                <a:cs typeface="Courier New" pitchFamily="49" charset="0"/>
              </a:rPr>
              <a:t>19  &lt;/order&gt;</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3504625" y="609600"/>
            <a:ext cx="4227448" cy="661701"/>
          </a:xfrm>
          <a:prstGeom prst="rect">
            <a:avLst/>
          </a:prstGeom>
          <a:noFill/>
          <a:ln w="9525">
            <a:noFill/>
            <a:miter lim="800000"/>
            <a:headEnd/>
            <a:tailEnd/>
          </a:ln>
        </p:spPr>
        <p:txBody>
          <a:bodyPr lIns="45702" tIns="22851" rIns="45702" bIns="22851">
            <a:spAutoFit/>
          </a:bodyPr>
          <a:lstStyle/>
          <a:p>
            <a:r>
              <a:rPr lang="en-US" sz="4000" dirty="0"/>
              <a:t>Standards</a:t>
            </a:r>
          </a:p>
        </p:txBody>
      </p:sp>
      <p:graphicFrame>
        <p:nvGraphicFramePr>
          <p:cNvPr id="4" name="Table 3"/>
          <p:cNvGraphicFramePr>
            <a:graphicFrameLocks noGrp="1"/>
          </p:cNvGraphicFramePr>
          <p:nvPr/>
        </p:nvGraphicFramePr>
        <p:xfrm>
          <a:off x="1448028" y="1638300"/>
          <a:ext cx="10321068" cy="3108960"/>
        </p:xfrm>
        <a:graphic>
          <a:graphicData uri="http://schemas.openxmlformats.org/drawingml/2006/table">
            <a:tbl>
              <a:tblPr firstRow="1" bandRow="1">
                <a:tableStyleId>{5C22544A-7EE6-4342-B048-85BDC9FD1C3A}</a:tableStyleId>
              </a:tblPr>
              <a:tblGrid>
                <a:gridCol w="4989151"/>
                <a:gridCol w="5331917"/>
              </a:tblGrid>
              <a:tr h="320040">
                <a:tc>
                  <a:txBody>
                    <a:bodyPr/>
                    <a:lstStyle/>
                    <a:p>
                      <a:r>
                        <a:rPr lang="en-US" sz="1800" dirty="0" smtClean="0"/>
                        <a:t>Standard</a:t>
                      </a:r>
                      <a:endParaRPr lang="en-US" sz="1800" dirty="0"/>
                    </a:p>
                  </a:txBody>
                  <a:tcPr marL="45702" marR="45702" marT="22860" marB="22860"/>
                </a:tc>
                <a:tc>
                  <a:txBody>
                    <a:bodyPr/>
                    <a:lstStyle/>
                    <a:p>
                      <a:r>
                        <a:rPr lang="en-US" sz="1800" dirty="0" smtClean="0"/>
                        <a:t>Description</a:t>
                      </a:r>
                      <a:endParaRPr lang="en-US" sz="1800" dirty="0"/>
                    </a:p>
                  </a:txBody>
                  <a:tcPr marL="45702" marR="45702" marT="22860" marB="22860"/>
                </a:tc>
              </a:tr>
              <a:tr h="594360">
                <a:tc>
                  <a:txBody>
                    <a:bodyPr/>
                    <a:lstStyle/>
                    <a:p>
                      <a:r>
                        <a:rPr lang="en-US" sz="1800" b="0" dirty="0" smtClean="0"/>
                        <a:t>Oracle SCS BO-M.2 </a:t>
                      </a:r>
                      <a:endParaRPr lang="en-US" sz="1800" b="0" dirty="0"/>
                    </a:p>
                  </a:txBody>
                  <a:tcPr marL="45702" marR="45702" marT="22860" marB="22860"/>
                </a:tc>
                <a:tc>
                  <a:txBody>
                    <a:bodyPr/>
                    <a:lstStyle/>
                    <a:p>
                      <a:r>
                        <a:rPr lang="en-US" sz="1800" dirty="0" smtClean="0"/>
                        <a:t>Validate all input variables when parsing and allocating data</a:t>
                      </a:r>
                      <a:endParaRPr lang="en-US" sz="1800" dirty="0"/>
                    </a:p>
                  </a:txBody>
                  <a:tcPr marL="45702" marR="45702" marT="22860" marB="22860"/>
                </a:tc>
              </a:tr>
              <a:tr h="320040">
                <a:tc>
                  <a:txBody>
                    <a:bodyPr/>
                    <a:lstStyle/>
                    <a:p>
                      <a:r>
                        <a:rPr lang="en-US" sz="1800" dirty="0" smtClean="0"/>
                        <a:t>CERT Java Secure Coding Standard MSC05-J </a:t>
                      </a:r>
                      <a:endParaRPr lang="en-US" sz="1800" dirty="0"/>
                    </a:p>
                  </a:txBody>
                  <a:tcPr marL="45702" marR="45702" marT="22860" marB="228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Do not exhaust heap space</a:t>
                      </a:r>
                    </a:p>
                  </a:txBody>
                  <a:tcPr marL="45702" marR="45702" marT="22860" marB="22860"/>
                </a:tc>
              </a:tr>
              <a:tr h="320040">
                <a:tc>
                  <a:txBody>
                    <a:bodyPr/>
                    <a:lstStyle/>
                    <a:p>
                      <a:r>
                        <a:rPr lang="en-US" sz="1800" dirty="0" smtClean="0"/>
                        <a:t>CERT C MEM11-C </a:t>
                      </a:r>
                      <a:endParaRPr lang="en-US" sz="1800" dirty="0"/>
                    </a:p>
                  </a:txBody>
                  <a:tcPr marL="45702" marR="45702" marT="22860" marB="228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Do not assume infinite heap space</a:t>
                      </a:r>
                    </a:p>
                  </a:txBody>
                  <a:tcPr marL="45702" marR="45702" marT="22860" marB="22860"/>
                </a:tc>
              </a:tr>
              <a:tr h="320040">
                <a:tc>
                  <a:txBody>
                    <a:bodyPr/>
                    <a:lstStyle/>
                    <a:p>
                      <a:r>
                        <a:rPr lang="en-US" sz="1800" dirty="0" smtClean="0"/>
                        <a:t>CERT C++ MEM12-CPP </a:t>
                      </a:r>
                      <a:endParaRPr lang="en-US" sz="1800" dirty="0"/>
                    </a:p>
                  </a:txBody>
                  <a:tcPr marL="45702" marR="45702" marT="22860" marB="228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Do not assume infinite heap space</a:t>
                      </a:r>
                    </a:p>
                  </a:txBody>
                  <a:tcPr marL="45702" marR="45702" marT="22860" marB="22860"/>
                </a:tc>
              </a:tr>
              <a:tr h="320040">
                <a:tc>
                  <a:txBody>
                    <a:bodyPr/>
                    <a:lstStyle/>
                    <a:p>
                      <a:r>
                        <a:rPr lang="en-US" sz="1800" dirty="0" smtClean="0"/>
                        <a:t>ISA/IEC TR 24772:2010 </a:t>
                      </a:r>
                      <a:endParaRPr lang="en-US" sz="1800" dirty="0"/>
                    </a:p>
                  </a:txBody>
                  <a:tcPr marL="45702" marR="45702" marT="22860" marB="228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Resource Exhaustion [XZP]</a:t>
                      </a:r>
                    </a:p>
                  </a:txBody>
                  <a:tcPr marL="45702" marR="45702" marT="22860" marB="22860"/>
                </a:tc>
              </a:tr>
              <a:tr h="594360">
                <a:tc>
                  <a:txBody>
                    <a:bodyPr/>
                    <a:lstStyle/>
                    <a:p>
                      <a:r>
                        <a:rPr lang="en-US" sz="1800" dirty="0" smtClean="0"/>
                        <a:t>MITRE CWE </a:t>
                      </a:r>
                      <a:r>
                        <a:rPr lang="en-US" sz="1800" dirty="0" err="1" smtClean="0"/>
                        <a:t>CWE</a:t>
                      </a:r>
                      <a:r>
                        <a:rPr lang="en-US" sz="1800" dirty="0" smtClean="0"/>
                        <a:t>-400 </a:t>
                      </a:r>
                      <a:endParaRPr lang="en-US" sz="1800" dirty="0"/>
                    </a:p>
                  </a:txBody>
                  <a:tcPr marL="45702" marR="45702" marT="22860" marB="228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Uncontrolled resource consumption (“resource exhaustion”)</a:t>
                      </a:r>
                    </a:p>
                  </a:txBody>
                  <a:tcPr marL="45702" marR="45702" marT="22860" marB="22860"/>
                </a:tc>
              </a:tr>
              <a:tr h="3200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MITRE CWE </a:t>
                      </a:r>
                      <a:r>
                        <a:rPr lang="en-US" sz="1800" dirty="0" err="1" smtClean="0"/>
                        <a:t>CWE</a:t>
                      </a:r>
                      <a:r>
                        <a:rPr lang="en-US" sz="1800" dirty="0" smtClean="0"/>
                        <a:t>-770 </a:t>
                      </a:r>
                    </a:p>
                  </a:txBody>
                  <a:tcPr marL="45702" marR="45702" marT="22860" marB="228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Allocation of resources without limits or throttling</a:t>
                      </a:r>
                    </a:p>
                  </a:txBody>
                  <a:tcPr marL="45702" marR="45702" marT="22860" marB="22860"/>
                </a:tc>
              </a:tr>
            </a:tbl>
          </a:graphicData>
        </a:graphic>
      </p:graphicFrame>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3504625" y="609600"/>
            <a:ext cx="4227448" cy="661701"/>
          </a:xfrm>
          <a:prstGeom prst="rect">
            <a:avLst/>
          </a:prstGeom>
          <a:noFill/>
          <a:ln w="9525">
            <a:noFill/>
            <a:miter lim="800000"/>
            <a:headEnd/>
            <a:tailEnd/>
          </a:ln>
        </p:spPr>
        <p:txBody>
          <a:bodyPr lIns="45702" tIns="22851" rIns="45702" bIns="22851">
            <a:spAutoFit/>
          </a:bodyPr>
          <a:lstStyle/>
          <a:p>
            <a:r>
              <a:rPr lang="en-US" sz="4000" dirty="0"/>
              <a:t>Detection</a:t>
            </a:r>
          </a:p>
        </p:txBody>
      </p:sp>
      <p:sp>
        <p:nvSpPr>
          <p:cNvPr id="23555" name="Rectangle 4"/>
          <p:cNvSpPr>
            <a:spLocks noChangeArrowheads="1"/>
          </p:cNvSpPr>
          <p:nvPr/>
        </p:nvSpPr>
        <p:spPr bwMode="auto">
          <a:xfrm>
            <a:off x="1943135" y="2019300"/>
            <a:ext cx="6093619" cy="661701"/>
          </a:xfrm>
          <a:prstGeom prst="rect">
            <a:avLst/>
          </a:prstGeom>
          <a:noFill/>
          <a:ln w="9525">
            <a:solidFill>
              <a:schemeClr val="tx1"/>
            </a:solidFill>
            <a:miter lim="800000"/>
            <a:headEnd/>
            <a:tailEnd/>
          </a:ln>
        </p:spPr>
        <p:txBody>
          <a:bodyPr lIns="45702" tIns="22851" rIns="45702" bIns="22851">
            <a:spAutoFit/>
          </a:bodyPr>
          <a:lstStyle/>
          <a:p>
            <a:pPr algn="l"/>
            <a:r>
              <a:rPr lang="en-US" sz="2000" dirty="0">
                <a:latin typeface="Courier New" pitchFamily="49" charset="0"/>
                <a:cs typeface="Courier New" pitchFamily="49" charset="0"/>
              </a:rPr>
              <a:t>Static Detection  - Conceivable</a:t>
            </a:r>
          </a:p>
          <a:p>
            <a:pPr algn="l"/>
            <a:r>
              <a:rPr lang="en-US" sz="2000" dirty="0">
                <a:latin typeface="Courier New" pitchFamily="49" charset="0"/>
                <a:cs typeface="Courier New" pitchFamily="49" charset="0"/>
              </a:rPr>
              <a:t>Runtime Detection - Possible</a:t>
            </a:r>
          </a:p>
        </p:txBody>
      </p:sp>
      <p:pic>
        <p:nvPicPr>
          <p:cNvPr id="23556" name="Picture 3" descr="C:\Documents and Settings\brphilli\Desktop\f360_logo.jpg"/>
          <p:cNvPicPr>
            <a:picLocks noChangeAspect="1" noChangeArrowheads="1"/>
          </p:cNvPicPr>
          <p:nvPr/>
        </p:nvPicPr>
        <p:blipFill>
          <a:blip r:embed="rId2" cstate="print"/>
          <a:srcRect r="48683"/>
          <a:stretch>
            <a:fillRect/>
          </a:stretch>
        </p:blipFill>
        <p:spPr bwMode="auto">
          <a:xfrm>
            <a:off x="2095475" y="3404286"/>
            <a:ext cx="2715152" cy="847725"/>
          </a:xfrm>
          <a:prstGeom prst="rect">
            <a:avLst/>
          </a:prstGeom>
          <a:noFill/>
          <a:ln w="9525">
            <a:noFill/>
            <a:miter lim="800000"/>
            <a:headEnd/>
            <a:tailEnd/>
          </a:ln>
        </p:spPr>
      </p:pic>
      <p:sp>
        <p:nvSpPr>
          <p:cNvPr id="14" name="&quot;No&quot; Symbol 13"/>
          <p:cNvSpPr/>
          <p:nvPr/>
        </p:nvSpPr>
        <p:spPr bwMode="auto">
          <a:xfrm>
            <a:off x="3108372" y="3342501"/>
            <a:ext cx="1191779" cy="994720"/>
          </a:xfrm>
          <a:prstGeom prst="noSmoking">
            <a:avLst/>
          </a:prstGeom>
          <a:solidFill>
            <a:schemeClr val="accent6">
              <a:alpha val="61000"/>
            </a:schemeClr>
          </a:solidFill>
          <a:ln w="9525" cap="flat" cmpd="sng" algn="ctr">
            <a:noFill/>
            <a:prstDash val="solid"/>
            <a:round/>
            <a:headEnd type="none" w="med" len="med"/>
            <a:tailEnd type="none" w="med" len="med"/>
          </a:ln>
          <a:effectLst/>
        </p:spPr>
        <p:txBody>
          <a:bodyPr wrap="square" lIns="46019" tIns="23010" rIns="46019" bIns="23010">
            <a:noAutofit/>
          </a:bodyPr>
          <a:lstStyle/>
          <a:p>
            <a:pPr marL="59508" indent="-59508">
              <a:defRPr/>
            </a:pPr>
            <a:endParaRPr lang="en-US" b="1" dirty="0">
              <a:latin typeface="Arial" pitchFamily="-106"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3504625" y="609600"/>
            <a:ext cx="4227448" cy="661701"/>
          </a:xfrm>
          <a:prstGeom prst="rect">
            <a:avLst/>
          </a:prstGeom>
          <a:noFill/>
          <a:ln w="9525">
            <a:noFill/>
            <a:miter lim="800000"/>
            <a:headEnd/>
            <a:tailEnd/>
          </a:ln>
        </p:spPr>
        <p:txBody>
          <a:bodyPr lIns="45702" tIns="22851" rIns="45702" bIns="22851">
            <a:spAutoFit/>
          </a:bodyPr>
          <a:lstStyle/>
          <a:p>
            <a:r>
              <a:rPr lang="en-US" sz="4000" dirty="0"/>
              <a:t>Risk</a:t>
            </a:r>
          </a:p>
        </p:txBody>
      </p:sp>
      <p:sp>
        <p:nvSpPr>
          <p:cNvPr id="24579" name="Rectangle 4"/>
          <p:cNvSpPr>
            <a:spLocks noChangeArrowheads="1"/>
          </p:cNvSpPr>
          <p:nvPr/>
        </p:nvSpPr>
        <p:spPr bwMode="auto">
          <a:xfrm>
            <a:off x="991007" y="3048000"/>
            <a:ext cx="6093619" cy="1277255"/>
          </a:xfrm>
          <a:prstGeom prst="rect">
            <a:avLst/>
          </a:prstGeom>
          <a:noFill/>
          <a:ln w="9525">
            <a:solidFill>
              <a:schemeClr val="tx1"/>
            </a:solidFill>
            <a:miter lim="800000"/>
            <a:headEnd/>
            <a:tailEnd/>
          </a:ln>
        </p:spPr>
        <p:txBody>
          <a:bodyPr lIns="45702" tIns="22851" rIns="45702" bIns="22851">
            <a:spAutoFit/>
          </a:bodyPr>
          <a:lstStyle/>
          <a:p>
            <a:pPr algn="l"/>
            <a:r>
              <a:rPr lang="en-US" sz="2000" dirty="0">
                <a:latin typeface="Courier New" pitchFamily="49" charset="0"/>
                <a:cs typeface="Courier New" pitchFamily="49" charset="0"/>
              </a:rPr>
              <a:t>Severity            - Low</a:t>
            </a:r>
          </a:p>
          <a:p>
            <a:pPr algn="l"/>
            <a:r>
              <a:rPr lang="en-US" sz="2000" dirty="0" smtClean="0">
                <a:latin typeface="Courier New" pitchFamily="49" charset="0"/>
                <a:cs typeface="Courier New" pitchFamily="49" charset="0"/>
              </a:rPr>
              <a:t>Likelihood          </a:t>
            </a: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Probable</a:t>
            </a:r>
          </a:p>
          <a:p>
            <a:pPr algn="l"/>
            <a:r>
              <a:rPr lang="en-US" sz="2000" dirty="0">
                <a:latin typeface="Courier New" pitchFamily="49" charset="0"/>
                <a:cs typeface="Courier New" pitchFamily="49" charset="0"/>
              </a:rPr>
              <a:t>Cost of Remediation - Medium</a:t>
            </a:r>
          </a:p>
          <a:p>
            <a:pPr algn="l"/>
            <a:r>
              <a:rPr lang="en-US" sz="2000" dirty="0">
                <a:latin typeface="Courier New" pitchFamily="49" charset="0"/>
                <a:cs typeface="Courier New" pitchFamily="49" charset="0"/>
              </a:rPr>
              <a:t>CVSS                - 7.1</a:t>
            </a:r>
          </a:p>
        </p:txBody>
      </p:sp>
      <p:graphicFrame>
        <p:nvGraphicFramePr>
          <p:cNvPr id="6" name="Content Placeholder 4"/>
          <p:cNvGraphicFramePr>
            <a:graphicFrameLocks/>
          </p:cNvGraphicFramePr>
          <p:nvPr/>
        </p:nvGraphicFramePr>
        <p:xfrm>
          <a:off x="914837" y="1600200"/>
          <a:ext cx="10065534" cy="1083006"/>
        </p:xfrm>
        <a:graphic>
          <a:graphicData uri="http://schemas.openxmlformats.org/drawingml/2006/table">
            <a:tbl>
              <a:tblPr firstRow="1" bandRow="1">
                <a:tableStyleId>{5C22544A-7EE6-4342-B048-85BDC9FD1C3A}</a:tableStyleId>
              </a:tblPr>
              <a:tblGrid>
                <a:gridCol w="1629994"/>
                <a:gridCol w="2521836"/>
                <a:gridCol w="2294870"/>
                <a:gridCol w="1777894"/>
                <a:gridCol w="1840940"/>
              </a:tblGrid>
              <a:tr h="488646">
                <a:tc>
                  <a:txBody>
                    <a:bodyPr/>
                    <a:lstStyle/>
                    <a:p>
                      <a:r>
                        <a:rPr lang="en-US" sz="1200" dirty="0" smtClean="0"/>
                        <a:t>Type</a:t>
                      </a:r>
                      <a:endParaRPr lang="en-US" sz="1200" dirty="0"/>
                    </a:p>
                  </a:txBody>
                  <a:tcPr marL="45702" marR="45702" marT="22860" marB="22860"/>
                </a:tc>
                <a:tc>
                  <a:txBody>
                    <a:bodyPr/>
                    <a:lstStyle/>
                    <a:p>
                      <a:r>
                        <a:rPr lang="en-US" sz="1200" dirty="0" smtClean="0"/>
                        <a:t>Description</a:t>
                      </a:r>
                      <a:endParaRPr lang="en-US" sz="1200" dirty="0"/>
                    </a:p>
                  </a:txBody>
                  <a:tcPr marL="45702" marR="45702" marT="22860" marB="22860"/>
                </a:tc>
                <a:tc>
                  <a:txBody>
                    <a:bodyPr/>
                    <a:lstStyle/>
                    <a:p>
                      <a:r>
                        <a:rPr lang="en-US" sz="1200" dirty="0" smtClean="0"/>
                        <a:t>Motivation</a:t>
                      </a:r>
                      <a:endParaRPr lang="en-US" sz="1200" dirty="0"/>
                    </a:p>
                  </a:txBody>
                  <a:tcPr marL="45702" marR="45702" marT="22860" marB="22860"/>
                </a:tc>
                <a:tc>
                  <a:txBody>
                    <a:bodyPr/>
                    <a:lstStyle/>
                    <a:p>
                      <a:r>
                        <a:rPr lang="en-US" sz="1200" dirty="0" smtClean="0"/>
                        <a:t>Assumed Level of Sophistication</a:t>
                      </a:r>
                      <a:endParaRPr lang="en-US" sz="1200" dirty="0"/>
                    </a:p>
                  </a:txBody>
                  <a:tcPr marL="45702" marR="45702" marT="22860" marB="22860"/>
                </a:tc>
                <a:tc>
                  <a:txBody>
                    <a:bodyPr/>
                    <a:lstStyle/>
                    <a:p>
                      <a:r>
                        <a:rPr lang="en-US" sz="1200" dirty="0" smtClean="0"/>
                        <a:t>Example</a:t>
                      </a:r>
                      <a:endParaRPr lang="en-US" sz="1200" dirty="0"/>
                    </a:p>
                  </a:txBody>
                  <a:tcPr marL="45702" marR="45702" marT="22860" marB="22860"/>
                </a:tc>
              </a:tr>
              <a:tr h="594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Organized</a:t>
                      </a:r>
                    </a:p>
                  </a:txBody>
                  <a:tcPr marL="45702" marR="45702" marT="22860" marB="22860"/>
                </a:tc>
                <a:tc>
                  <a:txBody>
                    <a:bodyPr/>
                    <a:lstStyle/>
                    <a:p>
                      <a:r>
                        <a:rPr lang="en-US" sz="1200" dirty="0" smtClean="0"/>
                        <a:t>Organized</a:t>
                      </a:r>
                      <a:r>
                        <a:rPr lang="en-US" sz="1200" baseline="0" dirty="0" smtClean="0"/>
                        <a:t> group executing in a coordinated and planned manner, long engagement</a:t>
                      </a:r>
                      <a:endParaRPr lang="en-US" sz="1200" dirty="0"/>
                    </a:p>
                  </a:txBody>
                  <a:tcPr marL="45702" marR="45702" marT="22860" marB="22860"/>
                </a:tc>
                <a:tc>
                  <a:txBody>
                    <a:bodyPr/>
                    <a:lstStyle/>
                    <a:p>
                      <a:r>
                        <a:rPr lang="en-US" sz="1200" dirty="0" smtClean="0"/>
                        <a:t>Financial</a:t>
                      </a:r>
                      <a:r>
                        <a:rPr lang="en-US" sz="1200" baseline="0" dirty="0" smtClean="0"/>
                        <a:t> advantages, political goals including terrorism</a:t>
                      </a:r>
                      <a:endParaRPr lang="en-US" sz="1200" dirty="0"/>
                    </a:p>
                  </a:txBody>
                  <a:tcPr marL="45702" marR="45702" marT="22860" marB="228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high</a:t>
                      </a:r>
                    </a:p>
                  </a:txBody>
                  <a:tcPr marL="45702" marR="45702" marT="22860" marB="22860"/>
                </a:tc>
                <a:tc>
                  <a:txBody>
                    <a:bodyPr/>
                    <a:lstStyle/>
                    <a:p>
                      <a:r>
                        <a:rPr lang="en-US" sz="1200" dirty="0" smtClean="0"/>
                        <a:t>Cyber</a:t>
                      </a:r>
                      <a:r>
                        <a:rPr lang="en-US" sz="1200" baseline="0" dirty="0" smtClean="0"/>
                        <a:t> criminals; spammers; ‘anonymous’</a:t>
                      </a:r>
                      <a:endParaRPr lang="en-US" sz="1200" dirty="0"/>
                    </a:p>
                  </a:txBody>
                  <a:tcPr marL="45702" marR="45702" marT="22860" marB="22860"/>
                </a:tc>
              </a:tr>
            </a:tbl>
          </a:graphicData>
        </a:graphic>
      </p:graphicFrame>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3047603" y="2259807"/>
            <a:ext cx="6093619" cy="723257"/>
          </a:xfrm>
          <a:prstGeom prst="rect">
            <a:avLst/>
          </a:prstGeom>
          <a:noFill/>
          <a:ln w="9525">
            <a:noFill/>
            <a:miter lim="800000"/>
            <a:headEnd/>
            <a:tailEnd/>
          </a:ln>
        </p:spPr>
        <p:txBody>
          <a:bodyPr lIns="45702" tIns="22851" rIns="45702" bIns="22851">
            <a:spAutoFit/>
          </a:bodyPr>
          <a:lstStyle/>
          <a:p>
            <a:pPr algn="l">
              <a:buFont typeface="Arial" charset="0"/>
              <a:buChar char="•"/>
            </a:pPr>
            <a:r>
              <a:rPr lang="en-US" sz="2200" dirty="0"/>
              <a:t> Denial Of Service via Memory Consumption</a:t>
            </a:r>
          </a:p>
          <a:p>
            <a:pPr algn="l">
              <a:buFont typeface="Arial" charset="0"/>
              <a:buChar char="•"/>
            </a:pPr>
            <a:r>
              <a:rPr lang="en-US" sz="2200" dirty="0"/>
              <a:t> Variant of Billion Laughs</a:t>
            </a:r>
          </a:p>
        </p:txBody>
      </p:sp>
      <p:sp>
        <p:nvSpPr>
          <p:cNvPr id="25603" name="TextBox 2"/>
          <p:cNvSpPr txBox="1">
            <a:spLocks noChangeArrowheads="1"/>
          </p:cNvSpPr>
          <p:nvPr/>
        </p:nvSpPr>
        <p:spPr bwMode="auto">
          <a:xfrm>
            <a:off x="3504625" y="609600"/>
            <a:ext cx="4227448" cy="661701"/>
          </a:xfrm>
          <a:prstGeom prst="rect">
            <a:avLst/>
          </a:prstGeom>
          <a:noFill/>
          <a:ln w="9525">
            <a:noFill/>
            <a:miter lim="800000"/>
            <a:headEnd/>
            <a:tailEnd/>
          </a:ln>
        </p:spPr>
        <p:txBody>
          <a:bodyPr lIns="45702" tIns="22851" rIns="45702" bIns="22851">
            <a:spAutoFit/>
          </a:bodyPr>
          <a:lstStyle/>
          <a:p>
            <a:r>
              <a:rPr lang="en-US" sz="4000" dirty="0"/>
              <a:t>Clown Debrief</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6"/>
          <p:cNvSpPr txBox="1">
            <a:spLocks noChangeArrowheads="1"/>
          </p:cNvSpPr>
          <p:nvPr/>
        </p:nvSpPr>
        <p:spPr bwMode="auto">
          <a:xfrm>
            <a:off x="1219517" y="2134394"/>
            <a:ext cx="8530273" cy="1231106"/>
          </a:xfrm>
          <a:prstGeom prst="rect">
            <a:avLst/>
          </a:prstGeom>
          <a:noFill/>
          <a:ln w="9525">
            <a:noFill/>
            <a:miter lim="800000"/>
            <a:headEnd/>
            <a:tailEnd/>
          </a:ln>
        </p:spPr>
        <p:txBody>
          <a:bodyPr lIns="0" tIns="0" rIns="0" bIns="0">
            <a:spAutoFit/>
          </a:bodyPr>
          <a:lstStyle/>
          <a:p>
            <a:pPr algn="l" eaLnBrk="0" hangingPunct="0">
              <a:lnSpc>
                <a:spcPct val="100000"/>
              </a:lnSpc>
              <a:spcBef>
                <a:spcPct val="0"/>
              </a:spcBef>
              <a:buClrTx/>
            </a:pPr>
            <a:r>
              <a:rPr lang="en-US" sz="4000" b="1" dirty="0">
                <a:solidFill>
                  <a:srgbClr val="FF0000"/>
                </a:solidFill>
              </a:rPr>
              <a:t>Puzzle </a:t>
            </a:r>
          </a:p>
          <a:p>
            <a:pPr algn="l" eaLnBrk="0" hangingPunct="0">
              <a:lnSpc>
                <a:spcPct val="100000"/>
              </a:lnSpc>
              <a:spcBef>
                <a:spcPct val="0"/>
              </a:spcBef>
              <a:buClrTx/>
            </a:pPr>
            <a:r>
              <a:rPr lang="en-US" sz="4000" b="1" dirty="0"/>
              <a:t>Turkey Telco System</a:t>
            </a:r>
          </a:p>
        </p:txBody>
      </p:sp>
      <p:pic>
        <p:nvPicPr>
          <p:cNvPr id="26629" name="Picture 26" descr="ph_ind_buslife_013_cropped"/>
          <p:cNvPicPr>
            <a:picLocks noChangeAspect="1" noChangeArrowheads="1"/>
          </p:cNvPicPr>
          <p:nvPr/>
        </p:nvPicPr>
        <p:blipFill>
          <a:blip r:embed="rId3" cstate="print"/>
          <a:srcRect/>
          <a:stretch>
            <a:fillRect/>
          </a:stretch>
        </p:blipFill>
        <p:spPr bwMode="auto">
          <a:xfrm>
            <a:off x="9359996" y="1229497"/>
            <a:ext cx="2090715" cy="2134394"/>
          </a:xfrm>
          <a:prstGeom prst="rect">
            <a:avLst/>
          </a:prstGeom>
          <a:noFill/>
          <a:ln w="9525">
            <a:noFill/>
            <a:miter lim="800000"/>
            <a:headEnd/>
            <a:tailEnd/>
          </a:ln>
        </p:spPr>
      </p:pic>
      <p:cxnSp>
        <p:nvCxnSpPr>
          <p:cNvPr id="9" name="Straight Connector 8"/>
          <p:cNvCxnSpPr>
            <a:stCxn id="26626" idx="1"/>
          </p:cNvCxnSpPr>
          <p:nvPr/>
        </p:nvCxnSpPr>
        <p:spPr bwMode="auto">
          <a:xfrm flipV="1">
            <a:off x="1219517" y="2743200"/>
            <a:ext cx="4989151" cy="674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800581" y="609600"/>
            <a:ext cx="10892344" cy="5216795"/>
          </a:xfrm>
          <a:prstGeom prst="rect">
            <a:avLst/>
          </a:prstGeom>
          <a:noFill/>
          <a:ln w="9525">
            <a:solidFill>
              <a:schemeClr val="tx1"/>
            </a:solidFill>
            <a:miter lim="800000"/>
            <a:headEnd/>
            <a:tailEnd/>
          </a:ln>
        </p:spPr>
        <p:txBody>
          <a:bodyPr lIns="45702" tIns="22851" rIns="45702" bIns="22851">
            <a:spAutoFit/>
          </a:bodyPr>
          <a:lstStyle/>
          <a:p>
            <a:pPr algn="l"/>
            <a:r>
              <a:rPr lang="en-US" sz="1600" dirty="0">
                <a:latin typeface="Courier New" pitchFamily="49" charset="0"/>
                <a:cs typeface="Courier New" pitchFamily="49" charset="0"/>
              </a:rPr>
              <a:t>1   public void process(String </a:t>
            </a:r>
            <a:r>
              <a:rPr lang="en-US" sz="1600" dirty="0" err="1">
                <a:latin typeface="Courier New" pitchFamily="49" charset="0"/>
                <a:cs typeface="Courier New" pitchFamily="49" charset="0"/>
              </a:rPr>
              <a:t>authenticatedUser</a:t>
            </a:r>
            <a:r>
              <a:rPr lang="en-US" sz="1600" dirty="0">
                <a:latin typeface="Courier New" pitchFamily="49" charset="0"/>
                <a:cs typeface="Courier New" pitchFamily="49" charset="0"/>
              </a:rPr>
              <a:t>, String command, String[] </a:t>
            </a:r>
            <a:r>
              <a:rPr lang="en-US" sz="1600" dirty="0" err="1">
                <a:latin typeface="Courier New" pitchFamily="49" charset="0"/>
                <a:cs typeface="Courier New" pitchFamily="49" charset="0"/>
              </a:rPr>
              <a:t>args</a:t>
            </a:r>
            <a:r>
              <a:rPr lang="en-US" sz="1600" dirty="0">
                <a:latin typeface="Courier New" pitchFamily="49" charset="0"/>
                <a:cs typeface="Courier New" pitchFamily="49" charset="0"/>
              </a:rPr>
              <a:t>) {</a:t>
            </a:r>
          </a:p>
          <a:p>
            <a:pPr algn="l"/>
            <a:r>
              <a:rPr lang="en-US" sz="1600" dirty="0">
                <a:latin typeface="Courier New" pitchFamily="49" charset="0"/>
                <a:cs typeface="Courier New" pitchFamily="49" charset="0"/>
              </a:rPr>
              <a:t>2     // authorize user for command</a:t>
            </a:r>
          </a:p>
          <a:p>
            <a:pPr algn="l"/>
            <a:r>
              <a:rPr lang="en-US" sz="1600" dirty="0">
                <a:latin typeface="Courier New" pitchFamily="49" charset="0"/>
                <a:cs typeface="Courier New" pitchFamily="49" charset="0"/>
              </a:rPr>
              <a:t>3     Collection&lt;String&gt; </a:t>
            </a:r>
            <a:r>
              <a:rPr lang="en-US" sz="1600" dirty="0" err="1">
                <a:latin typeface="Courier New" pitchFamily="49" charset="0"/>
                <a:cs typeface="Courier New" pitchFamily="49" charset="0"/>
              </a:rPr>
              <a:t>permissibleCommands</a:t>
            </a:r>
            <a:r>
              <a:rPr lang="en-US" sz="1600" dirty="0">
                <a:latin typeface="Courier New" pitchFamily="49" charset="0"/>
                <a:cs typeface="Courier New" pitchFamily="49" charset="0"/>
              </a:rPr>
              <a:t> = new </a:t>
            </a:r>
            <a:r>
              <a:rPr lang="en-US" sz="1600" dirty="0" err="1">
                <a:latin typeface="Courier New" pitchFamily="49" charset="0"/>
                <a:cs typeface="Courier New" pitchFamily="49" charset="0"/>
              </a:rPr>
              <a:t>HashSet</a:t>
            </a:r>
            <a:r>
              <a:rPr lang="en-US" sz="1600" dirty="0">
                <a:latin typeface="Courier New" pitchFamily="49" charset="0"/>
                <a:cs typeface="Courier New" pitchFamily="49" charset="0"/>
              </a:rPr>
              <a:t>&lt;String&gt;();</a:t>
            </a:r>
          </a:p>
          <a:p>
            <a:pPr algn="l"/>
            <a:r>
              <a:rPr lang="en-US" sz="1600" dirty="0">
                <a:latin typeface="Courier New" pitchFamily="49" charset="0"/>
                <a:cs typeface="Courier New" pitchFamily="49" charset="0"/>
              </a:rPr>
              <a:t>4     if ("</a:t>
            </a:r>
            <a:r>
              <a:rPr lang="en-US" sz="1600" dirty="0" err="1">
                <a:latin typeface="Courier New" pitchFamily="49" charset="0"/>
                <a:cs typeface="Courier New" pitchFamily="49" charset="0"/>
              </a:rPr>
              <a:t>greedy_customer".equals</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authenticatedUser</a:t>
            </a:r>
            <a:r>
              <a:rPr lang="en-US" sz="1600" dirty="0">
                <a:latin typeface="Courier New" pitchFamily="49" charset="0"/>
                <a:cs typeface="Courier New" pitchFamily="49" charset="0"/>
              </a:rPr>
              <a:t>)) {</a:t>
            </a:r>
          </a:p>
          <a:p>
            <a:pPr algn="l"/>
            <a:r>
              <a:rPr lang="en-US" sz="1600" dirty="0">
                <a:latin typeface="Courier New" pitchFamily="49" charset="0"/>
                <a:cs typeface="Courier New" pitchFamily="49" charset="0"/>
              </a:rPr>
              <a:t>5       </a:t>
            </a:r>
            <a:r>
              <a:rPr lang="en-US" sz="1600" dirty="0" err="1">
                <a:latin typeface="Courier New" pitchFamily="49" charset="0"/>
                <a:cs typeface="Courier New" pitchFamily="49" charset="0"/>
              </a:rPr>
              <a:t>permissibleCommands.add</a:t>
            </a:r>
            <a:r>
              <a:rPr lang="en-US" sz="1600" dirty="0">
                <a:latin typeface="Courier New" pitchFamily="49" charset="0"/>
                <a:cs typeface="Courier New" pitchFamily="49" charset="0"/>
              </a:rPr>
              <a:t>("version");</a:t>
            </a:r>
          </a:p>
          <a:p>
            <a:pPr algn="l"/>
            <a:r>
              <a:rPr lang="en-US" sz="1600" dirty="0">
                <a:latin typeface="Courier New" pitchFamily="49" charset="0"/>
                <a:cs typeface="Courier New" pitchFamily="49" charset="0"/>
              </a:rPr>
              <a:t>6     } else if ("</a:t>
            </a:r>
            <a:r>
              <a:rPr lang="en-US" sz="1600" dirty="0" err="1">
                <a:latin typeface="Courier New" pitchFamily="49" charset="0"/>
                <a:cs typeface="Courier New" pitchFamily="49" charset="0"/>
              </a:rPr>
              <a:t>friendly_customer_service_representative".equals</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authenticatedUser</a:t>
            </a:r>
            <a:r>
              <a:rPr lang="en-US" sz="1600" dirty="0">
                <a:latin typeface="Courier New" pitchFamily="49" charset="0"/>
                <a:cs typeface="Courier New" pitchFamily="49" charset="0"/>
              </a:rPr>
              <a:t>)) {</a:t>
            </a:r>
          </a:p>
          <a:p>
            <a:pPr algn="l"/>
            <a:r>
              <a:rPr lang="en-US" sz="1600" dirty="0">
                <a:latin typeface="Courier New" pitchFamily="49" charset="0"/>
                <a:cs typeface="Courier New" pitchFamily="49" charset="0"/>
              </a:rPr>
              <a:t>7       </a:t>
            </a:r>
            <a:r>
              <a:rPr lang="en-US" sz="1600" dirty="0" err="1">
                <a:latin typeface="Courier New" pitchFamily="49" charset="0"/>
                <a:cs typeface="Courier New" pitchFamily="49" charset="0"/>
              </a:rPr>
              <a:t>permissibleCommands.add</a:t>
            </a:r>
            <a:r>
              <a:rPr lang="en-US" sz="1600" dirty="0">
                <a:latin typeface="Courier New" pitchFamily="49" charset="0"/>
                <a:cs typeface="Courier New" pitchFamily="49" charset="0"/>
              </a:rPr>
              <a:t>("version");</a:t>
            </a:r>
          </a:p>
          <a:p>
            <a:pPr algn="l"/>
            <a:r>
              <a:rPr lang="en-US" sz="1600" dirty="0">
                <a:latin typeface="Courier New" pitchFamily="49" charset="0"/>
                <a:cs typeface="Courier New" pitchFamily="49" charset="0"/>
              </a:rPr>
              <a:t>8       </a:t>
            </a:r>
            <a:r>
              <a:rPr lang="en-US" sz="1600" dirty="0" err="1">
                <a:latin typeface="Courier New" pitchFamily="49" charset="0"/>
                <a:cs typeface="Courier New" pitchFamily="49" charset="0"/>
              </a:rPr>
              <a:t>permissibleCommands.add</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topoff</a:t>
            </a:r>
            <a:r>
              <a:rPr lang="en-US" sz="1600" dirty="0">
                <a:latin typeface="Courier New" pitchFamily="49" charset="0"/>
                <a:cs typeface="Courier New" pitchFamily="49" charset="0"/>
              </a:rPr>
              <a:t>");</a:t>
            </a:r>
          </a:p>
          <a:p>
            <a:pPr algn="l"/>
            <a:r>
              <a:rPr lang="en-US" sz="1600" dirty="0">
                <a:latin typeface="Courier New" pitchFamily="49" charset="0"/>
                <a:cs typeface="Courier New" pitchFamily="49" charset="0"/>
              </a:rPr>
              <a:t>9     }</a:t>
            </a:r>
          </a:p>
          <a:p>
            <a:pPr algn="l"/>
            <a:r>
              <a:rPr lang="en-US" sz="1600" dirty="0">
                <a:latin typeface="Courier New" pitchFamily="49" charset="0"/>
                <a:cs typeface="Courier New" pitchFamily="49" charset="0"/>
              </a:rPr>
              <a:t>10    if (!</a:t>
            </a:r>
            <a:r>
              <a:rPr lang="en-US" sz="1600" dirty="0" err="1">
                <a:latin typeface="Courier New" pitchFamily="49" charset="0"/>
                <a:cs typeface="Courier New" pitchFamily="49" charset="0"/>
              </a:rPr>
              <a:t>permissibleCommands.contains</a:t>
            </a:r>
            <a:r>
              <a:rPr lang="en-US" sz="1600" dirty="0">
                <a:latin typeface="Courier New" pitchFamily="49" charset="0"/>
                <a:cs typeface="Courier New" pitchFamily="49" charset="0"/>
              </a:rPr>
              <a:t>(command)) {</a:t>
            </a:r>
          </a:p>
          <a:p>
            <a:pPr algn="l"/>
            <a:r>
              <a:rPr lang="en-US" sz="1600" dirty="0">
                <a:latin typeface="Courier New" pitchFamily="49" charset="0"/>
                <a:cs typeface="Courier New" pitchFamily="49" charset="0"/>
              </a:rPr>
              <a:t>11      throw new </a:t>
            </a:r>
            <a:r>
              <a:rPr lang="en-US" sz="1600" dirty="0" err="1">
                <a:latin typeface="Courier New" pitchFamily="49" charset="0"/>
                <a:cs typeface="Courier New" pitchFamily="49" charset="0"/>
              </a:rPr>
              <a:t>SecurityException</a:t>
            </a:r>
            <a:r>
              <a:rPr lang="en-US" sz="1600" dirty="0">
                <a:latin typeface="Courier New" pitchFamily="49" charset="0"/>
                <a:cs typeface="Courier New" pitchFamily="49" charset="0"/>
              </a:rPr>
              <a:t>();</a:t>
            </a:r>
          </a:p>
          <a:p>
            <a:pPr algn="l"/>
            <a:r>
              <a:rPr lang="en-US" sz="1600" dirty="0">
                <a:latin typeface="Courier New" pitchFamily="49" charset="0"/>
                <a:cs typeface="Courier New" pitchFamily="49" charset="0"/>
              </a:rPr>
              <a:t>12    }</a:t>
            </a:r>
          </a:p>
          <a:p>
            <a:pPr algn="l"/>
            <a:r>
              <a:rPr lang="en-US" sz="1600" dirty="0">
                <a:latin typeface="Courier New" pitchFamily="49" charset="0"/>
                <a:cs typeface="Courier New" pitchFamily="49" charset="0"/>
              </a:rPr>
              <a:t>13  </a:t>
            </a:r>
          </a:p>
          <a:p>
            <a:pPr algn="l"/>
            <a:r>
              <a:rPr lang="en-US" sz="1600" dirty="0">
                <a:latin typeface="Courier New" pitchFamily="49" charset="0"/>
                <a:cs typeface="Courier New" pitchFamily="49" charset="0"/>
              </a:rPr>
              <a:t>14    // execute command</a:t>
            </a:r>
          </a:p>
          <a:p>
            <a:pPr algn="l"/>
            <a:r>
              <a:rPr lang="en-US" sz="1600" dirty="0">
                <a:latin typeface="Courier New" pitchFamily="49" charset="0"/>
                <a:cs typeface="Courier New" pitchFamily="49" charset="0"/>
              </a:rPr>
              <a:t>15    command = </a:t>
            </a:r>
            <a:r>
              <a:rPr lang="en-US" sz="1600" dirty="0" err="1">
                <a:latin typeface="Courier New" pitchFamily="49" charset="0"/>
                <a:cs typeface="Courier New" pitchFamily="49" charset="0"/>
              </a:rPr>
              <a:t>command.toUpperCase</a:t>
            </a:r>
            <a:r>
              <a:rPr lang="en-US" sz="1600" dirty="0">
                <a:latin typeface="Courier New" pitchFamily="49" charset="0"/>
                <a:cs typeface="Courier New" pitchFamily="49" charset="0"/>
              </a:rPr>
              <a:t>();</a:t>
            </a:r>
          </a:p>
          <a:p>
            <a:pPr algn="l"/>
            <a:r>
              <a:rPr lang="en-US" sz="1600" dirty="0">
                <a:latin typeface="Courier New" pitchFamily="49" charset="0"/>
                <a:cs typeface="Courier New" pitchFamily="49" charset="0"/>
              </a:rPr>
              <a:t>16    if (</a:t>
            </a:r>
            <a:r>
              <a:rPr lang="en-US" sz="1600" dirty="0" err="1">
                <a:latin typeface="Courier New" pitchFamily="49" charset="0"/>
                <a:cs typeface="Courier New" pitchFamily="49" charset="0"/>
              </a:rPr>
              <a:t>command.equals</a:t>
            </a:r>
            <a:r>
              <a:rPr lang="en-US" sz="1600" dirty="0">
                <a:latin typeface="Courier New" pitchFamily="49" charset="0"/>
                <a:cs typeface="Courier New" pitchFamily="49" charset="0"/>
              </a:rPr>
              <a:t>("VERSION")) {</a:t>
            </a:r>
          </a:p>
          <a:p>
            <a:pPr algn="l"/>
            <a:r>
              <a:rPr lang="en-US" sz="1600" dirty="0">
                <a:latin typeface="Courier New" pitchFamily="49" charset="0"/>
                <a:cs typeface="Courier New" pitchFamily="49" charset="0"/>
              </a:rPr>
              <a:t>17      </a:t>
            </a:r>
            <a:r>
              <a:rPr lang="en-US" sz="1600" dirty="0" err="1">
                <a:latin typeface="Courier New" pitchFamily="49" charset="0"/>
                <a:cs typeface="Courier New" pitchFamily="49" charset="0"/>
              </a:rPr>
              <a:t>postVersion</a:t>
            </a:r>
            <a:r>
              <a:rPr lang="en-US" sz="1600" dirty="0">
                <a:latin typeface="Courier New" pitchFamily="49" charset="0"/>
                <a:cs typeface="Courier New" pitchFamily="49" charset="0"/>
              </a:rPr>
              <a:t>();</a:t>
            </a:r>
          </a:p>
          <a:p>
            <a:pPr algn="l"/>
            <a:r>
              <a:rPr lang="en-US" sz="1600" dirty="0">
                <a:latin typeface="Courier New" pitchFamily="49" charset="0"/>
                <a:cs typeface="Courier New" pitchFamily="49" charset="0"/>
              </a:rPr>
              <a:t>18    } else {</a:t>
            </a:r>
          </a:p>
          <a:p>
            <a:pPr algn="l"/>
            <a:r>
              <a:rPr lang="en-US" sz="1600" dirty="0">
                <a:latin typeface="Courier New" pitchFamily="49" charset="0"/>
                <a:cs typeface="Courier New" pitchFamily="49" charset="0"/>
              </a:rPr>
              <a:t>19      </a:t>
            </a:r>
            <a:r>
              <a:rPr lang="en-US" sz="1600" dirty="0" err="1">
                <a:latin typeface="Courier New" pitchFamily="49" charset="0"/>
                <a:cs typeface="Courier New" pitchFamily="49" charset="0"/>
              </a:rPr>
              <a:t>topOffAccount</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args</a:t>
            </a:r>
            <a:r>
              <a:rPr lang="en-US" sz="1600" dirty="0">
                <a:latin typeface="Courier New" pitchFamily="49" charset="0"/>
                <a:cs typeface="Courier New" pitchFamily="49" charset="0"/>
              </a:rPr>
              <a:t>);</a:t>
            </a:r>
          </a:p>
          <a:p>
            <a:pPr algn="l"/>
            <a:r>
              <a:rPr lang="en-US" sz="1600" dirty="0">
                <a:latin typeface="Courier New" pitchFamily="49" charset="0"/>
                <a:cs typeface="Courier New" pitchFamily="49" charset="0"/>
              </a:rPr>
              <a:t>20    }</a:t>
            </a:r>
          </a:p>
          <a:p>
            <a:pPr algn="l"/>
            <a:r>
              <a:rPr lang="en-US" sz="1600" dirty="0">
                <a:latin typeface="Courier New" pitchFamily="49" charset="0"/>
                <a:cs typeface="Courier New" pitchFamily="49" charset="0"/>
              </a:rPr>
              <a:t>21  }</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p:cNvSpPr txBox="1">
            <a:spLocks noChangeArrowheads="1"/>
          </p:cNvSpPr>
          <p:nvPr/>
        </p:nvSpPr>
        <p:spPr bwMode="auto">
          <a:xfrm>
            <a:off x="1186685" y="2237603"/>
            <a:ext cx="2399363" cy="661701"/>
          </a:xfrm>
          <a:prstGeom prst="rect">
            <a:avLst/>
          </a:prstGeom>
          <a:noFill/>
          <a:ln w="9525">
            <a:noFill/>
            <a:miter lim="800000"/>
            <a:headEnd/>
            <a:tailEnd/>
          </a:ln>
        </p:spPr>
        <p:txBody>
          <a:bodyPr lIns="45702" tIns="22851" rIns="45702" bIns="22851">
            <a:spAutoFit/>
          </a:bodyPr>
          <a:lstStyle/>
          <a:p>
            <a:r>
              <a:rPr lang="en-US" sz="4000" dirty="0">
                <a:latin typeface="Times New Roman" pitchFamily="18" charset="0"/>
                <a:cs typeface="Times New Roman" pitchFamily="18" charset="0"/>
              </a:rPr>
              <a:t>version</a:t>
            </a:r>
          </a:p>
        </p:txBody>
      </p:sp>
      <p:sp>
        <p:nvSpPr>
          <p:cNvPr id="28675" name="Right Arrow 3"/>
          <p:cNvSpPr>
            <a:spLocks noChangeArrowheads="1"/>
          </p:cNvSpPr>
          <p:nvPr/>
        </p:nvSpPr>
        <p:spPr bwMode="auto">
          <a:xfrm>
            <a:off x="3847391" y="2324100"/>
            <a:ext cx="2970639" cy="581418"/>
          </a:xfrm>
          <a:prstGeom prst="rightArrow">
            <a:avLst>
              <a:gd name="adj1" fmla="val 50000"/>
              <a:gd name="adj2" fmla="val 49959"/>
            </a:avLst>
          </a:prstGeom>
          <a:noFill/>
          <a:ln w="9525" algn="ctr">
            <a:solidFill>
              <a:schemeClr val="tx2"/>
            </a:solidFill>
            <a:round/>
            <a:headEnd/>
            <a:tailEnd/>
          </a:ln>
        </p:spPr>
        <p:txBody>
          <a:bodyPr lIns="46019" tIns="23010" rIns="46019" bIns="23010">
            <a:spAutoFit/>
          </a:bodyPr>
          <a:lstStyle/>
          <a:p>
            <a:pPr marL="59508" indent="-59508"/>
            <a:r>
              <a:rPr lang="en-US" sz="1600" b="1" dirty="0" err="1"/>
              <a:t>String.toUpperCase</a:t>
            </a:r>
            <a:r>
              <a:rPr lang="en-US" sz="1600" b="1" dirty="0"/>
              <a:t>()</a:t>
            </a:r>
          </a:p>
        </p:txBody>
      </p:sp>
      <p:sp>
        <p:nvSpPr>
          <p:cNvPr id="28676" name="TextBox 4"/>
          <p:cNvSpPr txBox="1">
            <a:spLocks noChangeArrowheads="1"/>
          </p:cNvSpPr>
          <p:nvPr/>
        </p:nvSpPr>
        <p:spPr bwMode="auto">
          <a:xfrm>
            <a:off x="7180436" y="2286000"/>
            <a:ext cx="3008724" cy="661701"/>
          </a:xfrm>
          <a:prstGeom prst="rect">
            <a:avLst/>
          </a:prstGeom>
          <a:noFill/>
          <a:ln w="9525">
            <a:noFill/>
            <a:miter lim="800000"/>
            <a:headEnd/>
            <a:tailEnd/>
          </a:ln>
        </p:spPr>
        <p:txBody>
          <a:bodyPr lIns="45702" tIns="22851" rIns="45702" bIns="22851">
            <a:spAutoFit/>
          </a:bodyPr>
          <a:lstStyle/>
          <a:p>
            <a:r>
              <a:rPr lang="en-US" sz="4000" dirty="0">
                <a:latin typeface="Times New Roman" pitchFamily="18" charset="0"/>
                <a:cs typeface="Times New Roman" pitchFamily="18" charset="0"/>
              </a:rPr>
              <a:t>VERSİON</a:t>
            </a:r>
          </a:p>
        </p:txBody>
      </p:sp>
      <p:cxnSp>
        <p:nvCxnSpPr>
          <p:cNvPr id="28677" name="Straight Arrow Connector 6"/>
          <p:cNvCxnSpPr>
            <a:cxnSpLocks noChangeShapeType="1"/>
          </p:cNvCxnSpPr>
          <p:nvPr/>
        </p:nvCxnSpPr>
        <p:spPr bwMode="auto">
          <a:xfrm>
            <a:off x="5294625" y="1600200"/>
            <a:ext cx="0" cy="762000"/>
          </a:xfrm>
          <a:prstGeom prst="straightConnector1">
            <a:avLst/>
          </a:prstGeom>
          <a:noFill/>
          <a:ln w="9525" algn="ctr">
            <a:solidFill>
              <a:schemeClr val="tx1"/>
            </a:solidFill>
            <a:round/>
            <a:headEnd/>
            <a:tailEnd type="arrow" w="med" len="med"/>
          </a:ln>
        </p:spPr>
      </p:cxnSp>
      <p:sp>
        <p:nvSpPr>
          <p:cNvPr id="28678" name="TextBox 11"/>
          <p:cNvSpPr txBox="1">
            <a:spLocks noChangeArrowheads="1"/>
          </p:cNvSpPr>
          <p:nvPr/>
        </p:nvSpPr>
        <p:spPr bwMode="auto">
          <a:xfrm>
            <a:off x="4723348" y="1409700"/>
            <a:ext cx="1218724" cy="292370"/>
          </a:xfrm>
          <a:prstGeom prst="rect">
            <a:avLst/>
          </a:prstGeom>
          <a:noFill/>
          <a:ln w="9525">
            <a:noFill/>
            <a:miter lim="800000"/>
            <a:headEnd/>
            <a:tailEnd/>
          </a:ln>
        </p:spPr>
        <p:txBody>
          <a:bodyPr lIns="45702" tIns="22851" rIns="45702" bIns="22851">
            <a:spAutoFit/>
          </a:bodyPr>
          <a:lstStyle/>
          <a:p>
            <a:r>
              <a:rPr lang="en-US" sz="1600" dirty="0"/>
              <a:t>Locale(“</a:t>
            </a:r>
            <a:r>
              <a:rPr lang="en-US" sz="1600" dirty="0" err="1"/>
              <a:t>tr</a:t>
            </a:r>
            <a:r>
              <a:rPr lang="en-US" sz="1600" dirty="0"/>
              <a:t>”)</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2"/>
          <p:cNvSpPr txBox="1">
            <a:spLocks noChangeArrowheads="1"/>
          </p:cNvSpPr>
          <p:nvPr/>
        </p:nvSpPr>
        <p:spPr bwMode="auto">
          <a:xfrm>
            <a:off x="3504625" y="609600"/>
            <a:ext cx="4227448" cy="661701"/>
          </a:xfrm>
          <a:prstGeom prst="rect">
            <a:avLst/>
          </a:prstGeom>
          <a:noFill/>
          <a:ln w="9525">
            <a:noFill/>
            <a:miter lim="800000"/>
            <a:headEnd/>
            <a:tailEnd/>
          </a:ln>
        </p:spPr>
        <p:txBody>
          <a:bodyPr lIns="45702" tIns="22851" rIns="45702" bIns="22851">
            <a:spAutoFit/>
          </a:bodyPr>
          <a:lstStyle/>
          <a:p>
            <a:r>
              <a:rPr lang="en-US" sz="4000" dirty="0"/>
              <a:t>Standards</a:t>
            </a:r>
          </a:p>
        </p:txBody>
      </p:sp>
      <p:graphicFrame>
        <p:nvGraphicFramePr>
          <p:cNvPr id="4" name="Table 3"/>
          <p:cNvGraphicFramePr>
            <a:graphicFrameLocks noGrp="1"/>
          </p:cNvGraphicFramePr>
          <p:nvPr/>
        </p:nvGraphicFramePr>
        <p:xfrm>
          <a:off x="1448028" y="1638300"/>
          <a:ext cx="10321068" cy="1783080"/>
        </p:xfrm>
        <a:graphic>
          <a:graphicData uri="http://schemas.openxmlformats.org/drawingml/2006/table">
            <a:tbl>
              <a:tblPr firstRow="1" bandRow="1">
                <a:tableStyleId>{5C22544A-7EE6-4342-B048-85BDC9FD1C3A}</a:tableStyleId>
              </a:tblPr>
              <a:tblGrid>
                <a:gridCol w="4989151"/>
                <a:gridCol w="5331917"/>
              </a:tblGrid>
              <a:tr h="320040">
                <a:tc>
                  <a:txBody>
                    <a:bodyPr/>
                    <a:lstStyle/>
                    <a:p>
                      <a:r>
                        <a:rPr lang="en-US" sz="1800" dirty="0" smtClean="0"/>
                        <a:t>Standard</a:t>
                      </a:r>
                      <a:endParaRPr lang="en-US" sz="1800" dirty="0"/>
                    </a:p>
                  </a:txBody>
                  <a:tcPr marL="45702" marR="45702" marT="22860" marB="22860"/>
                </a:tc>
                <a:tc>
                  <a:txBody>
                    <a:bodyPr/>
                    <a:lstStyle/>
                    <a:p>
                      <a:r>
                        <a:rPr lang="en-US" sz="1800" dirty="0" smtClean="0"/>
                        <a:t>Description</a:t>
                      </a:r>
                      <a:endParaRPr lang="en-US" sz="1800" dirty="0"/>
                    </a:p>
                  </a:txBody>
                  <a:tcPr marL="45702" marR="45702" marT="22860" marB="22860"/>
                </a:tc>
              </a:tr>
              <a:tr h="594360">
                <a:tc>
                  <a:txBody>
                    <a:bodyPr/>
                    <a:lstStyle/>
                    <a:p>
                      <a:r>
                        <a:rPr lang="en-US" sz="1800" b="0" dirty="0" smtClean="0"/>
                        <a:t>Oracle </a:t>
                      </a:r>
                      <a:r>
                        <a:rPr lang="en-US" sz="1800" dirty="0" smtClean="0"/>
                        <a:t>SC</a:t>
                      </a:r>
                      <a:r>
                        <a:rPr lang="en-US" sz="1800" b="0" dirty="0" smtClean="0"/>
                        <a:t>S WEB.INPUT-M.8</a:t>
                      </a:r>
                      <a:r>
                        <a:rPr lang="en-US" sz="1800" dirty="0" smtClean="0"/>
                        <a:t> </a:t>
                      </a:r>
                      <a:endParaRPr lang="en-US" sz="1800" b="0" dirty="0"/>
                    </a:p>
                  </a:txBody>
                  <a:tcPr marL="45702" marR="45702" marT="22860" marB="22860"/>
                </a:tc>
                <a:tc>
                  <a:txBody>
                    <a:bodyPr/>
                    <a:lstStyle/>
                    <a:p>
                      <a:r>
                        <a:rPr lang="en-US" sz="1800" dirty="0" smtClean="0"/>
                        <a:t>All input data must be </a:t>
                      </a:r>
                      <a:r>
                        <a:rPr lang="en-US" sz="1800" dirty="0" err="1" smtClean="0"/>
                        <a:t>canonicalised</a:t>
                      </a:r>
                      <a:r>
                        <a:rPr lang="en-US" sz="1800" dirty="0" smtClean="0"/>
                        <a:t> for all downstream decoders or interpreters prior to validation</a:t>
                      </a:r>
                      <a:endParaRPr lang="en-US" sz="1800" dirty="0"/>
                    </a:p>
                  </a:txBody>
                  <a:tcPr marL="45702" marR="45702" marT="22860" marB="22860"/>
                </a:tc>
              </a:tr>
              <a:tr h="868680">
                <a:tc>
                  <a:txBody>
                    <a:bodyPr/>
                    <a:lstStyle/>
                    <a:p>
                      <a:r>
                        <a:rPr lang="en-US" sz="1800" dirty="0" smtClean="0"/>
                        <a:t>CERT Java Secure Coding Standard IDS09-J</a:t>
                      </a:r>
                      <a:endParaRPr lang="en-US" sz="1800" dirty="0"/>
                    </a:p>
                  </a:txBody>
                  <a:tcPr marL="45702" marR="45702" marT="22860" marB="228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Do not use locale-dependent methods on locale-dependent data without specifying the appropriate locale</a:t>
                      </a:r>
                    </a:p>
                  </a:txBody>
                  <a:tcPr marL="45702" marR="45702" marT="22860" marB="22860"/>
                </a:tc>
              </a:tr>
            </a:tbl>
          </a:graphicData>
        </a:graphic>
      </p:graphicFrame>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550562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p:cNvSpPr txBox="1">
            <a:spLocks noChangeArrowheads="1"/>
          </p:cNvSpPr>
          <p:nvPr/>
        </p:nvSpPr>
        <p:spPr bwMode="auto">
          <a:xfrm>
            <a:off x="3504625" y="609600"/>
            <a:ext cx="4227448" cy="661701"/>
          </a:xfrm>
          <a:prstGeom prst="rect">
            <a:avLst/>
          </a:prstGeom>
          <a:noFill/>
          <a:ln w="9525">
            <a:noFill/>
            <a:miter lim="800000"/>
            <a:headEnd/>
            <a:tailEnd/>
          </a:ln>
        </p:spPr>
        <p:txBody>
          <a:bodyPr lIns="45702" tIns="22851" rIns="45702" bIns="22851">
            <a:spAutoFit/>
          </a:bodyPr>
          <a:lstStyle/>
          <a:p>
            <a:r>
              <a:rPr lang="en-US" sz="4000" dirty="0"/>
              <a:t>Detection</a:t>
            </a:r>
          </a:p>
        </p:txBody>
      </p:sp>
      <p:sp>
        <p:nvSpPr>
          <p:cNvPr id="32771" name="Rectangle 4"/>
          <p:cNvSpPr>
            <a:spLocks noChangeArrowheads="1"/>
          </p:cNvSpPr>
          <p:nvPr/>
        </p:nvSpPr>
        <p:spPr bwMode="auto">
          <a:xfrm>
            <a:off x="1943135" y="2019300"/>
            <a:ext cx="6093619" cy="661701"/>
          </a:xfrm>
          <a:prstGeom prst="rect">
            <a:avLst/>
          </a:prstGeom>
          <a:noFill/>
          <a:ln w="9525">
            <a:solidFill>
              <a:schemeClr val="tx1"/>
            </a:solidFill>
            <a:miter lim="800000"/>
            <a:headEnd/>
            <a:tailEnd/>
          </a:ln>
        </p:spPr>
        <p:txBody>
          <a:bodyPr lIns="45702" tIns="22851" rIns="45702" bIns="22851">
            <a:spAutoFit/>
          </a:bodyPr>
          <a:lstStyle/>
          <a:p>
            <a:pPr algn="l"/>
            <a:r>
              <a:rPr lang="en-US" sz="2000" dirty="0">
                <a:latin typeface="Courier New" pitchFamily="49" charset="0"/>
                <a:cs typeface="Courier New" pitchFamily="49" charset="0"/>
              </a:rPr>
              <a:t>Static Detection  - Yes</a:t>
            </a:r>
          </a:p>
          <a:p>
            <a:pPr algn="l"/>
            <a:r>
              <a:rPr lang="en-US" sz="2000" dirty="0">
                <a:latin typeface="Courier New" pitchFamily="49" charset="0"/>
                <a:cs typeface="Courier New" pitchFamily="49" charset="0"/>
              </a:rPr>
              <a:t>Runtime Detection - Yes</a:t>
            </a:r>
          </a:p>
        </p:txBody>
      </p:sp>
      <p:pic>
        <p:nvPicPr>
          <p:cNvPr id="32772" name="Picture 3" descr="C:\Documents and Settings\brphilli\Desktop\f360_logo.jpg"/>
          <p:cNvPicPr>
            <a:picLocks noChangeAspect="1" noChangeArrowheads="1"/>
          </p:cNvPicPr>
          <p:nvPr/>
        </p:nvPicPr>
        <p:blipFill>
          <a:blip r:embed="rId2" cstate="print"/>
          <a:srcRect r="48683"/>
          <a:stretch>
            <a:fillRect/>
          </a:stretch>
        </p:blipFill>
        <p:spPr bwMode="auto">
          <a:xfrm>
            <a:off x="2095475" y="3429000"/>
            <a:ext cx="2715152" cy="847725"/>
          </a:xfrm>
          <a:prstGeom prst="rect">
            <a:avLst/>
          </a:prstGeom>
          <a:noFill/>
          <a:ln w="9525">
            <a:noFill/>
            <a:miter lim="800000"/>
            <a:headEnd/>
            <a:tailEnd/>
          </a:ln>
        </p:spPr>
      </p:pic>
      <p:sp>
        <p:nvSpPr>
          <p:cNvPr id="14" name="&quot;No&quot; Symbol 13"/>
          <p:cNvSpPr/>
          <p:nvPr/>
        </p:nvSpPr>
        <p:spPr bwMode="auto">
          <a:xfrm>
            <a:off x="3244298" y="3404285"/>
            <a:ext cx="1006428" cy="871152"/>
          </a:xfrm>
          <a:prstGeom prst="noSmoking">
            <a:avLst/>
          </a:prstGeom>
          <a:solidFill>
            <a:schemeClr val="accent6">
              <a:alpha val="61000"/>
            </a:schemeClr>
          </a:solidFill>
          <a:ln w="9525" cap="flat" cmpd="sng" algn="ctr">
            <a:noFill/>
            <a:prstDash val="solid"/>
            <a:round/>
            <a:headEnd type="none" w="med" len="med"/>
            <a:tailEnd type="none" w="med" len="med"/>
          </a:ln>
          <a:effectLst/>
        </p:spPr>
        <p:txBody>
          <a:bodyPr lIns="46019" tIns="23010" rIns="46019" bIns="23010">
            <a:noAutofit/>
          </a:bodyPr>
          <a:lstStyle/>
          <a:p>
            <a:pPr marL="59508" indent="-59508">
              <a:defRPr/>
            </a:pPr>
            <a:endParaRPr lang="en-US" b="1" dirty="0">
              <a:latin typeface="Arial" pitchFamily="-106" charset="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p:cNvSpPr txBox="1">
            <a:spLocks noChangeArrowheads="1"/>
          </p:cNvSpPr>
          <p:nvPr/>
        </p:nvSpPr>
        <p:spPr bwMode="auto">
          <a:xfrm>
            <a:off x="3504625" y="609600"/>
            <a:ext cx="4227448" cy="661701"/>
          </a:xfrm>
          <a:prstGeom prst="rect">
            <a:avLst/>
          </a:prstGeom>
          <a:noFill/>
          <a:ln w="9525">
            <a:noFill/>
            <a:miter lim="800000"/>
            <a:headEnd/>
            <a:tailEnd/>
          </a:ln>
        </p:spPr>
        <p:txBody>
          <a:bodyPr lIns="45702" tIns="22851" rIns="45702" bIns="22851">
            <a:spAutoFit/>
          </a:bodyPr>
          <a:lstStyle/>
          <a:p>
            <a:r>
              <a:rPr lang="en-US" sz="4000" dirty="0"/>
              <a:t>Risk</a:t>
            </a:r>
          </a:p>
        </p:txBody>
      </p:sp>
      <p:sp>
        <p:nvSpPr>
          <p:cNvPr id="33795" name="Rectangle 4"/>
          <p:cNvSpPr>
            <a:spLocks noChangeArrowheads="1"/>
          </p:cNvSpPr>
          <p:nvPr/>
        </p:nvSpPr>
        <p:spPr bwMode="auto">
          <a:xfrm>
            <a:off x="991007" y="3048000"/>
            <a:ext cx="6093619" cy="1277255"/>
          </a:xfrm>
          <a:prstGeom prst="rect">
            <a:avLst/>
          </a:prstGeom>
          <a:noFill/>
          <a:ln w="9525">
            <a:solidFill>
              <a:schemeClr val="tx1"/>
            </a:solidFill>
            <a:miter lim="800000"/>
            <a:headEnd/>
            <a:tailEnd/>
          </a:ln>
        </p:spPr>
        <p:txBody>
          <a:bodyPr lIns="45702" tIns="22851" rIns="45702" bIns="22851">
            <a:spAutoFit/>
          </a:bodyPr>
          <a:lstStyle/>
          <a:p>
            <a:pPr algn="l"/>
            <a:r>
              <a:rPr lang="en-US" sz="2000" dirty="0">
                <a:latin typeface="Courier New" pitchFamily="49" charset="0"/>
                <a:cs typeface="Courier New" pitchFamily="49" charset="0"/>
              </a:rPr>
              <a:t>Severity            - Medium</a:t>
            </a:r>
          </a:p>
          <a:p>
            <a:pPr algn="l"/>
            <a:r>
              <a:rPr lang="en-US" sz="2000" dirty="0" smtClean="0">
                <a:latin typeface="Courier New" pitchFamily="49" charset="0"/>
                <a:cs typeface="Courier New" pitchFamily="49" charset="0"/>
              </a:rPr>
              <a:t>Likelihood          - </a:t>
            </a:r>
            <a:r>
              <a:rPr lang="en-US" sz="2000" dirty="0">
                <a:latin typeface="Courier New" pitchFamily="49" charset="0"/>
                <a:cs typeface="Courier New" pitchFamily="49" charset="0"/>
              </a:rPr>
              <a:t>Probable</a:t>
            </a:r>
          </a:p>
          <a:p>
            <a:pPr algn="l"/>
            <a:r>
              <a:rPr lang="en-US" sz="2000" dirty="0">
                <a:latin typeface="Courier New" pitchFamily="49" charset="0"/>
                <a:cs typeface="Courier New" pitchFamily="49" charset="0"/>
              </a:rPr>
              <a:t>Cost of Remediation - Medium</a:t>
            </a:r>
          </a:p>
          <a:p>
            <a:pPr algn="l"/>
            <a:r>
              <a:rPr lang="en-US" sz="2000" dirty="0">
                <a:latin typeface="Courier New" pitchFamily="49" charset="0"/>
                <a:cs typeface="Courier New" pitchFamily="49" charset="0"/>
              </a:rPr>
              <a:t>CVSS                - 5.4</a:t>
            </a:r>
          </a:p>
        </p:txBody>
      </p:sp>
      <p:graphicFrame>
        <p:nvGraphicFramePr>
          <p:cNvPr id="8" name="Content Placeholder 4"/>
          <p:cNvGraphicFramePr>
            <a:graphicFrameLocks/>
          </p:cNvGraphicFramePr>
          <p:nvPr/>
        </p:nvGraphicFramePr>
        <p:xfrm>
          <a:off x="991007" y="1485900"/>
          <a:ext cx="8797663" cy="1005840"/>
        </p:xfrm>
        <a:graphic>
          <a:graphicData uri="http://schemas.openxmlformats.org/drawingml/2006/table">
            <a:tbl>
              <a:tblPr firstRow="1" bandRow="1">
                <a:tableStyleId>{5C22544A-7EE6-4342-B048-85BDC9FD1C3A}</a:tableStyleId>
              </a:tblPr>
              <a:tblGrid>
                <a:gridCol w="1396674"/>
                <a:gridCol w="2212553"/>
                <a:gridCol w="2013423"/>
                <a:gridCol w="1559850"/>
                <a:gridCol w="1615163"/>
              </a:tblGrid>
              <a:tr h="411480">
                <a:tc>
                  <a:txBody>
                    <a:bodyPr/>
                    <a:lstStyle/>
                    <a:p>
                      <a:r>
                        <a:rPr lang="en-US" sz="1200" dirty="0" smtClean="0"/>
                        <a:t>Type</a:t>
                      </a:r>
                      <a:endParaRPr lang="en-US" sz="1200" dirty="0"/>
                    </a:p>
                  </a:txBody>
                  <a:tcPr marL="45702" marR="45702" marT="22860" marB="22860"/>
                </a:tc>
                <a:tc>
                  <a:txBody>
                    <a:bodyPr/>
                    <a:lstStyle/>
                    <a:p>
                      <a:r>
                        <a:rPr lang="en-US" sz="1200" dirty="0" smtClean="0"/>
                        <a:t>Description</a:t>
                      </a:r>
                      <a:endParaRPr lang="en-US" sz="1200" dirty="0"/>
                    </a:p>
                  </a:txBody>
                  <a:tcPr marL="45702" marR="45702" marT="22860" marB="22860"/>
                </a:tc>
                <a:tc>
                  <a:txBody>
                    <a:bodyPr/>
                    <a:lstStyle/>
                    <a:p>
                      <a:r>
                        <a:rPr lang="en-US" sz="1200" dirty="0" smtClean="0"/>
                        <a:t>Motivation</a:t>
                      </a:r>
                      <a:endParaRPr lang="en-US" sz="1200" dirty="0"/>
                    </a:p>
                  </a:txBody>
                  <a:tcPr marL="45702" marR="45702" marT="22860" marB="22860"/>
                </a:tc>
                <a:tc>
                  <a:txBody>
                    <a:bodyPr/>
                    <a:lstStyle/>
                    <a:p>
                      <a:r>
                        <a:rPr lang="en-US" sz="1200" dirty="0" smtClean="0"/>
                        <a:t>Assumed Level of Sophistication</a:t>
                      </a:r>
                      <a:endParaRPr lang="en-US" sz="1200" dirty="0"/>
                    </a:p>
                  </a:txBody>
                  <a:tcPr marL="45702" marR="45702" marT="22860" marB="22860"/>
                </a:tc>
                <a:tc>
                  <a:txBody>
                    <a:bodyPr/>
                    <a:lstStyle/>
                    <a:p>
                      <a:r>
                        <a:rPr lang="en-US" sz="1200" dirty="0" smtClean="0"/>
                        <a:t>Example</a:t>
                      </a:r>
                      <a:endParaRPr lang="en-US" sz="1200" dirty="0"/>
                    </a:p>
                  </a:txBody>
                  <a:tcPr marL="45702" marR="45702" marT="22860" marB="22860"/>
                </a:tc>
              </a:tr>
              <a:tr h="594360">
                <a:tc>
                  <a:txBody>
                    <a:bodyPr/>
                    <a:lstStyle/>
                    <a:p>
                      <a:r>
                        <a:rPr lang="en-US" sz="1200" dirty="0" smtClean="0"/>
                        <a:t>Individual</a:t>
                      </a:r>
                      <a:endParaRPr lang="en-US" sz="1200" dirty="0"/>
                    </a:p>
                  </a:txBody>
                  <a:tcPr marL="45702" marR="45702" marT="22860" marB="22860"/>
                </a:tc>
                <a:tc>
                  <a:txBody>
                    <a:bodyPr/>
                    <a:lstStyle/>
                    <a:p>
                      <a:r>
                        <a:rPr lang="en-US" sz="1200" dirty="0" smtClean="0"/>
                        <a:t>Person using</a:t>
                      </a:r>
                      <a:r>
                        <a:rPr lang="en-US" sz="1200" baseline="0" dirty="0" smtClean="0"/>
                        <a:t> an ad-hoc approach to attack an application, short engagement</a:t>
                      </a:r>
                      <a:endParaRPr lang="en-US" sz="1200" dirty="0"/>
                    </a:p>
                  </a:txBody>
                  <a:tcPr marL="45702" marR="45702" marT="22860" marB="22860"/>
                </a:tc>
                <a:tc>
                  <a:txBody>
                    <a:bodyPr/>
                    <a:lstStyle/>
                    <a:p>
                      <a:r>
                        <a:rPr lang="en-US" sz="1200" dirty="0" smtClean="0"/>
                        <a:t>Fun, fame, free services</a:t>
                      </a:r>
                      <a:r>
                        <a:rPr lang="en-US" sz="1200" baseline="0" dirty="0" smtClean="0"/>
                        <a:t> etc.</a:t>
                      </a:r>
                      <a:endParaRPr lang="en-US" sz="1200" dirty="0"/>
                    </a:p>
                  </a:txBody>
                  <a:tcPr marL="45702" marR="45702" marT="22860" marB="22860"/>
                </a:tc>
                <a:tc>
                  <a:txBody>
                    <a:bodyPr/>
                    <a:lstStyle/>
                    <a:p>
                      <a:r>
                        <a:rPr lang="en-US" sz="1200" dirty="0" smtClean="0"/>
                        <a:t>low</a:t>
                      </a:r>
                      <a:endParaRPr lang="en-US" sz="1200" dirty="0"/>
                    </a:p>
                  </a:txBody>
                  <a:tcPr marL="45702" marR="45702" marT="22860" marB="22860"/>
                </a:tc>
                <a:tc>
                  <a:txBody>
                    <a:bodyPr/>
                    <a:lstStyle/>
                    <a:p>
                      <a:r>
                        <a:rPr lang="en-US" sz="1200" dirty="0" smtClean="0"/>
                        <a:t>Script kiddies;</a:t>
                      </a:r>
                      <a:r>
                        <a:rPr lang="en-US" sz="1200" baseline="0" dirty="0" smtClean="0"/>
                        <a:t> </a:t>
                      </a:r>
                      <a:r>
                        <a:rPr lang="en-US" sz="1200" dirty="0" smtClean="0"/>
                        <a:t>bored </a:t>
                      </a:r>
                      <a:r>
                        <a:rPr lang="en-US" sz="1200" dirty="0" err="1" smtClean="0"/>
                        <a:t>cs</a:t>
                      </a:r>
                      <a:r>
                        <a:rPr lang="en-US" sz="1200" dirty="0" smtClean="0"/>
                        <a:t> students; amateur researchers</a:t>
                      </a:r>
                      <a:endParaRPr lang="en-US" sz="1200" dirty="0"/>
                    </a:p>
                  </a:txBody>
                  <a:tcPr marL="45702" marR="45702" marT="22860" marB="22860"/>
                </a:tc>
              </a:tr>
            </a:tbl>
          </a:graphicData>
        </a:graphic>
      </p:graphicFrame>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3047603" y="2259807"/>
            <a:ext cx="6093619" cy="384703"/>
          </a:xfrm>
          <a:prstGeom prst="rect">
            <a:avLst/>
          </a:prstGeom>
          <a:noFill/>
          <a:ln w="9525">
            <a:noFill/>
            <a:miter lim="800000"/>
            <a:headEnd/>
            <a:tailEnd/>
          </a:ln>
        </p:spPr>
        <p:txBody>
          <a:bodyPr lIns="45702" tIns="22851" rIns="45702" bIns="22851">
            <a:spAutoFit/>
          </a:bodyPr>
          <a:lstStyle/>
          <a:p>
            <a:pPr algn="l">
              <a:buFont typeface="Arial" charset="0"/>
              <a:buChar char="•"/>
            </a:pPr>
            <a:r>
              <a:rPr lang="en-US" sz="2200" dirty="0"/>
              <a:t> Unauthorized Control</a:t>
            </a:r>
          </a:p>
        </p:txBody>
      </p:sp>
      <p:sp>
        <p:nvSpPr>
          <p:cNvPr id="34819" name="TextBox 2"/>
          <p:cNvSpPr txBox="1">
            <a:spLocks noChangeArrowheads="1"/>
          </p:cNvSpPr>
          <p:nvPr/>
        </p:nvSpPr>
        <p:spPr bwMode="auto">
          <a:xfrm>
            <a:off x="3504625" y="609600"/>
            <a:ext cx="4227448" cy="661701"/>
          </a:xfrm>
          <a:prstGeom prst="rect">
            <a:avLst/>
          </a:prstGeom>
          <a:noFill/>
          <a:ln w="9525">
            <a:noFill/>
            <a:miter lim="800000"/>
            <a:headEnd/>
            <a:tailEnd/>
          </a:ln>
        </p:spPr>
        <p:txBody>
          <a:bodyPr lIns="45702" tIns="22851" rIns="45702" bIns="22851">
            <a:spAutoFit/>
          </a:bodyPr>
          <a:lstStyle/>
          <a:p>
            <a:r>
              <a:rPr lang="en-US" sz="4000" dirty="0"/>
              <a:t>Turkey Debrief</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6"/>
          <p:cNvSpPr txBox="1">
            <a:spLocks noChangeArrowheads="1"/>
          </p:cNvSpPr>
          <p:nvPr/>
        </p:nvSpPr>
        <p:spPr bwMode="auto">
          <a:xfrm>
            <a:off x="1219517" y="2134394"/>
            <a:ext cx="8530273" cy="1231106"/>
          </a:xfrm>
          <a:prstGeom prst="rect">
            <a:avLst/>
          </a:prstGeom>
          <a:noFill/>
          <a:ln w="9525">
            <a:noFill/>
            <a:miter lim="800000"/>
            <a:headEnd/>
            <a:tailEnd/>
          </a:ln>
        </p:spPr>
        <p:txBody>
          <a:bodyPr lIns="0" tIns="0" rIns="0" bIns="0">
            <a:spAutoFit/>
          </a:bodyPr>
          <a:lstStyle/>
          <a:p>
            <a:pPr algn="l" eaLnBrk="0" hangingPunct="0">
              <a:lnSpc>
                <a:spcPct val="100000"/>
              </a:lnSpc>
              <a:spcBef>
                <a:spcPct val="0"/>
              </a:spcBef>
              <a:buClrTx/>
            </a:pPr>
            <a:r>
              <a:rPr lang="en-US" sz="4000" b="1" dirty="0">
                <a:solidFill>
                  <a:srgbClr val="FF0000"/>
                </a:solidFill>
              </a:rPr>
              <a:t>Puzzle </a:t>
            </a:r>
          </a:p>
          <a:p>
            <a:pPr algn="l" eaLnBrk="0" hangingPunct="0">
              <a:lnSpc>
                <a:spcPct val="100000"/>
              </a:lnSpc>
              <a:spcBef>
                <a:spcPct val="0"/>
              </a:spcBef>
              <a:buClrTx/>
            </a:pPr>
            <a:r>
              <a:rPr lang="en-US" sz="4000" b="1" dirty="0"/>
              <a:t>Bread HR System</a:t>
            </a:r>
          </a:p>
        </p:txBody>
      </p:sp>
      <p:pic>
        <p:nvPicPr>
          <p:cNvPr id="35845" name="Picture 26" descr="ph_ind_buslife_013_cropped"/>
          <p:cNvPicPr>
            <a:picLocks noChangeAspect="1" noChangeArrowheads="1"/>
          </p:cNvPicPr>
          <p:nvPr/>
        </p:nvPicPr>
        <p:blipFill>
          <a:blip r:embed="rId3" cstate="print"/>
          <a:srcRect/>
          <a:stretch>
            <a:fillRect/>
          </a:stretch>
        </p:blipFill>
        <p:spPr bwMode="auto">
          <a:xfrm>
            <a:off x="9042011" y="957649"/>
            <a:ext cx="2133560" cy="2134394"/>
          </a:xfrm>
          <a:prstGeom prst="rect">
            <a:avLst/>
          </a:prstGeom>
          <a:noFill/>
          <a:ln w="9525">
            <a:noFill/>
            <a:miter lim="800000"/>
            <a:headEnd/>
            <a:tailEnd/>
          </a:ln>
        </p:spPr>
      </p:pic>
      <p:cxnSp>
        <p:nvCxnSpPr>
          <p:cNvPr id="9" name="Straight Connector 8"/>
          <p:cNvCxnSpPr>
            <a:stCxn id="35842" idx="1"/>
          </p:cNvCxnSpPr>
          <p:nvPr/>
        </p:nvCxnSpPr>
        <p:spPr bwMode="auto">
          <a:xfrm flipV="1">
            <a:off x="1219517" y="2743200"/>
            <a:ext cx="4989151" cy="674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259493" y="570470"/>
            <a:ext cx="11677134" cy="4478131"/>
          </a:xfrm>
          <a:prstGeom prst="rect">
            <a:avLst/>
          </a:prstGeom>
          <a:noFill/>
          <a:ln w="9525">
            <a:solidFill>
              <a:schemeClr val="tx1"/>
            </a:solidFill>
            <a:miter lim="800000"/>
            <a:headEnd/>
            <a:tailEnd/>
          </a:ln>
        </p:spPr>
        <p:txBody>
          <a:bodyPr wrap="square" lIns="45702" tIns="22851" rIns="45702" bIns="22851">
            <a:spAutoFit/>
          </a:bodyPr>
          <a:lstStyle/>
          <a:p>
            <a:pPr algn="l"/>
            <a:r>
              <a:rPr lang="en-US" b="1" dirty="0">
                <a:latin typeface="Courier New" pitchFamily="49" charset="0"/>
                <a:cs typeface="Courier New" pitchFamily="49" charset="0"/>
              </a:rPr>
              <a:t>1   public </a:t>
            </a:r>
            <a:r>
              <a:rPr lang="en-US" b="1" dirty="0" err="1">
                <a:latin typeface="Courier New" pitchFamily="49" charset="0"/>
                <a:cs typeface="Courier New" pitchFamily="49" charset="0"/>
              </a:rPr>
              <a:t>boolean</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updateSalary</a:t>
            </a:r>
            <a:r>
              <a:rPr lang="en-US" b="1" dirty="0">
                <a:latin typeface="Courier New" pitchFamily="49" charset="0"/>
                <a:cs typeface="Courier New" pitchFamily="49" charset="0"/>
              </a:rPr>
              <a:t>(Connection </a:t>
            </a:r>
            <a:r>
              <a:rPr lang="en-US" b="1" dirty="0" err="1">
                <a:latin typeface="Courier New" pitchFamily="49" charset="0"/>
                <a:cs typeface="Courier New" pitchFamily="49" charset="0"/>
              </a:rPr>
              <a:t>connection</a:t>
            </a:r>
            <a:r>
              <a:rPr lang="en-US" b="1" dirty="0">
                <a:latin typeface="Courier New" pitchFamily="49" charset="0"/>
                <a:cs typeface="Courier New" pitchFamily="49" charset="0"/>
              </a:rPr>
              <a:t>, String </a:t>
            </a:r>
            <a:r>
              <a:rPr lang="en-US" b="1" dirty="0" err="1">
                <a:latin typeface="Courier New" pitchFamily="49" charset="0"/>
                <a:cs typeface="Courier New" pitchFamily="49" charset="0"/>
              </a:rPr>
              <a:t>lastName</a:t>
            </a:r>
            <a:r>
              <a:rPr lang="en-US" b="1" dirty="0">
                <a:latin typeface="Courier New" pitchFamily="49" charset="0"/>
                <a:cs typeface="Courier New" pitchFamily="49" charset="0"/>
              </a:rPr>
              <a:t>, String </a:t>
            </a:r>
            <a:r>
              <a:rPr lang="en-US" b="1" dirty="0" err="1">
                <a:latin typeface="Courier New" pitchFamily="49" charset="0"/>
                <a:cs typeface="Courier New" pitchFamily="49" charset="0"/>
              </a:rPr>
              <a:t>firstName</a:t>
            </a:r>
            <a:r>
              <a:rPr lang="en-US" b="1" dirty="0">
                <a:latin typeface="Courier New" pitchFamily="49" charset="0"/>
                <a:cs typeface="Courier New" pitchFamily="49" charset="0"/>
              </a:rPr>
              <a:t>, double salary) {</a:t>
            </a:r>
          </a:p>
          <a:p>
            <a:pPr algn="l"/>
            <a:r>
              <a:rPr lang="en-US" dirty="0">
                <a:latin typeface="Courier New" pitchFamily="49" charset="0"/>
                <a:cs typeface="Courier New" pitchFamily="49" charset="0"/>
              </a:rPr>
              <a:t>2     String </a:t>
            </a:r>
            <a:r>
              <a:rPr lang="en-US" dirty="0" err="1">
                <a:latin typeface="Courier New" pitchFamily="49" charset="0"/>
                <a:cs typeface="Courier New" pitchFamily="49" charset="0"/>
              </a:rPr>
              <a:t>sql</a:t>
            </a:r>
            <a:r>
              <a:rPr lang="en-US" dirty="0">
                <a:latin typeface="Courier New" pitchFamily="49" charset="0"/>
                <a:cs typeface="Courier New" pitchFamily="49" charset="0"/>
              </a:rPr>
              <a:t> = "update </a:t>
            </a:r>
            <a:r>
              <a:rPr lang="en-US" dirty="0" err="1">
                <a:latin typeface="Courier New" pitchFamily="49" charset="0"/>
                <a:cs typeface="Courier New" pitchFamily="49" charset="0"/>
              </a:rPr>
              <a:t>company_hr_table</a:t>
            </a:r>
            <a:r>
              <a:rPr lang="en-US" dirty="0">
                <a:latin typeface="Courier New" pitchFamily="49" charset="0"/>
                <a:cs typeface="Courier New" pitchFamily="49" charset="0"/>
              </a:rPr>
              <a:t> set salary=? where </a:t>
            </a:r>
            <a:r>
              <a:rPr lang="en-US" dirty="0" err="1">
                <a:latin typeface="Courier New" pitchFamily="49" charset="0"/>
                <a:cs typeface="Courier New" pitchFamily="49" charset="0"/>
              </a:rPr>
              <a:t>employee_last_name</a:t>
            </a:r>
            <a:r>
              <a:rPr lang="en-US" dirty="0">
                <a:latin typeface="Courier New" pitchFamily="49" charset="0"/>
                <a:cs typeface="Courier New" pitchFamily="49" charset="0"/>
              </a:rPr>
              <a:t>=? and </a:t>
            </a:r>
            <a:r>
              <a:rPr lang="en-US" dirty="0" err="1">
                <a:latin typeface="Courier New" pitchFamily="49" charset="0"/>
                <a:cs typeface="Courier New" pitchFamily="49" charset="0"/>
              </a:rPr>
              <a:t>employee_first_name</a:t>
            </a:r>
            <a:r>
              <a:rPr lang="en-US" dirty="0">
                <a:latin typeface="Courier New" pitchFamily="49" charset="0"/>
                <a:cs typeface="Courier New" pitchFamily="49" charset="0"/>
              </a:rPr>
              <a:t>=?";</a:t>
            </a:r>
          </a:p>
          <a:p>
            <a:pPr algn="l"/>
            <a:r>
              <a:rPr lang="en-US" b="1" dirty="0">
                <a:latin typeface="Courier New" pitchFamily="49" charset="0"/>
                <a:cs typeface="Courier New" pitchFamily="49" charset="0"/>
              </a:rPr>
              <a:t>3     try (</a:t>
            </a:r>
            <a:r>
              <a:rPr lang="en-US" dirty="0" err="1">
                <a:latin typeface="Courier New" pitchFamily="49" charset="0"/>
                <a:cs typeface="Courier New" pitchFamily="49" charset="0"/>
              </a:rPr>
              <a:t>PreparedStatement</a:t>
            </a:r>
            <a:r>
              <a:rPr lang="en-US" dirty="0">
                <a:latin typeface="Courier New" pitchFamily="49" charset="0"/>
                <a:cs typeface="Courier New" pitchFamily="49" charset="0"/>
              </a:rPr>
              <a:t> statement = </a:t>
            </a:r>
            <a:r>
              <a:rPr lang="en-US" dirty="0" err="1">
                <a:latin typeface="Courier New" pitchFamily="49" charset="0"/>
                <a:cs typeface="Courier New" pitchFamily="49" charset="0"/>
              </a:rPr>
              <a:t>connection.prepareStatement</a:t>
            </a:r>
            <a:r>
              <a:rPr lang="en-US" dirty="0">
                <a:latin typeface="Courier New" pitchFamily="49" charset="0"/>
                <a:cs typeface="Courier New" pitchFamily="49" charset="0"/>
              </a:rPr>
              <a:t>(</a:t>
            </a:r>
            <a:r>
              <a:rPr lang="en-US" dirty="0" err="1">
                <a:latin typeface="Courier New" pitchFamily="49" charset="0"/>
                <a:cs typeface="Courier New" pitchFamily="49" charset="0"/>
              </a:rPr>
              <a:t>sql</a:t>
            </a:r>
            <a:r>
              <a:rPr lang="en-US" dirty="0">
                <a:latin typeface="Courier New" pitchFamily="49" charset="0"/>
                <a:cs typeface="Courier New" pitchFamily="49" charset="0"/>
              </a:rPr>
              <a:t>)</a:t>
            </a:r>
            <a:r>
              <a:rPr lang="en-US" b="1" dirty="0">
                <a:latin typeface="Courier New" pitchFamily="49" charset="0"/>
                <a:cs typeface="Courier New" pitchFamily="49" charset="0"/>
              </a:rPr>
              <a:t>) {</a:t>
            </a:r>
          </a:p>
          <a:p>
            <a:pPr algn="l"/>
            <a:r>
              <a:rPr lang="en-US" dirty="0">
                <a:latin typeface="Courier New" pitchFamily="49" charset="0"/>
                <a:cs typeface="Courier New" pitchFamily="49" charset="0"/>
              </a:rPr>
              <a:t>4       </a:t>
            </a:r>
            <a:r>
              <a:rPr lang="en-US" dirty="0" err="1">
                <a:latin typeface="Courier New" pitchFamily="49" charset="0"/>
                <a:cs typeface="Courier New" pitchFamily="49" charset="0"/>
              </a:rPr>
              <a:t>statement.setDouble</a:t>
            </a:r>
            <a:r>
              <a:rPr lang="en-US" dirty="0">
                <a:latin typeface="Courier New" pitchFamily="49" charset="0"/>
                <a:cs typeface="Courier New" pitchFamily="49" charset="0"/>
              </a:rPr>
              <a:t>(1, salary);</a:t>
            </a:r>
          </a:p>
          <a:p>
            <a:pPr algn="l"/>
            <a:r>
              <a:rPr lang="en-US" dirty="0">
                <a:latin typeface="Courier New" pitchFamily="49" charset="0"/>
                <a:cs typeface="Courier New" pitchFamily="49" charset="0"/>
              </a:rPr>
              <a:t>5       </a:t>
            </a:r>
            <a:r>
              <a:rPr lang="en-US" dirty="0" err="1">
                <a:latin typeface="Courier New" pitchFamily="49" charset="0"/>
                <a:cs typeface="Courier New" pitchFamily="49" charset="0"/>
              </a:rPr>
              <a:t>statement.setString</a:t>
            </a:r>
            <a:r>
              <a:rPr lang="en-US" dirty="0">
                <a:latin typeface="Courier New" pitchFamily="49" charset="0"/>
                <a:cs typeface="Courier New" pitchFamily="49" charset="0"/>
              </a:rPr>
              <a:t>(2, </a:t>
            </a:r>
            <a:r>
              <a:rPr lang="en-US" dirty="0" err="1">
                <a:latin typeface="Courier New" pitchFamily="49" charset="0"/>
                <a:cs typeface="Courier New" pitchFamily="49" charset="0"/>
              </a:rPr>
              <a:t>lastName</a:t>
            </a:r>
            <a:r>
              <a:rPr lang="en-US" dirty="0">
                <a:latin typeface="Courier New" pitchFamily="49" charset="0"/>
                <a:cs typeface="Courier New" pitchFamily="49" charset="0"/>
              </a:rPr>
              <a:t>);</a:t>
            </a:r>
          </a:p>
          <a:p>
            <a:pPr algn="l"/>
            <a:r>
              <a:rPr lang="en-US" dirty="0">
                <a:latin typeface="Courier New" pitchFamily="49" charset="0"/>
                <a:cs typeface="Courier New" pitchFamily="49" charset="0"/>
              </a:rPr>
              <a:t>6       </a:t>
            </a:r>
            <a:r>
              <a:rPr lang="en-US" dirty="0" err="1">
                <a:latin typeface="Courier New" pitchFamily="49" charset="0"/>
                <a:cs typeface="Courier New" pitchFamily="49" charset="0"/>
              </a:rPr>
              <a:t>statement.setString</a:t>
            </a:r>
            <a:r>
              <a:rPr lang="en-US" dirty="0">
                <a:latin typeface="Courier New" pitchFamily="49" charset="0"/>
                <a:cs typeface="Courier New" pitchFamily="49" charset="0"/>
              </a:rPr>
              <a:t>(3, </a:t>
            </a:r>
            <a:r>
              <a:rPr lang="en-US" dirty="0" err="1">
                <a:latin typeface="Courier New" pitchFamily="49" charset="0"/>
                <a:cs typeface="Courier New" pitchFamily="49" charset="0"/>
              </a:rPr>
              <a:t>firstName</a:t>
            </a:r>
            <a:r>
              <a:rPr lang="en-US" dirty="0">
                <a:latin typeface="Courier New" pitchFamily="49" charset="0"/>
                <a:cs typeface="Courier New" pitchFamily="49" charset="0"/>
              </a:rPr>
              <a:t>);</a:t>
            </a:r>
          </a:p>
          <a:p>
            <a:pPr algn="l"/>
            <a:r>
              <a:rPr lang="en-US" b="1" dirty="0">
                <a:latin typeface="Courier New" pitchFamily="49" charset="0"/>
                <a:cs typeface="Courier New" pitchFamily="49" charset="0"/>
              </a:rPr>
              <a:t>7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rows = </a:t>
            </a:r>
            <a:r>
              <a:rPr lang="en-US" b="1" dirty="0" err="1">
                <a:latin typeface="Courier New" pitchFamily="49" charset="0"/>
                <a:cs typeface="Courier New" pitchFamily="49" charset="0"/>
              </a:rPr>
              <a:t>statement.executeUpdate</a:t>
            </a:r>
            <a:r>
              <a:rPr lang="en-US" b="1" dirty="0">
                <a:latin typeface="Courier New" pitchFamily="49" charset="0"/>
                <a:cs typeface="Courier New" pitchFamily="49" charset="0"/>
              </a:rPr>
              <a:t>();</a:t>
            </a:r>
          </a:p>
          <a:p>
            <a:pPr algn="l"/>
            <a:r>
              <a:rPr lang="en-US" b="1" dirty="0">
                <a:latin typeface="Courier New" pitchFamily="49" charset="0"/>
                <a:cs typeface="Courier New" pitchFamily="49" charset="0"/>
              </a:rPr>
              <a:t>8       if (rows != 1) {return false;</a:t>
            </a:r>
            <a:r>
              <a:rPr lang="en-US" dirty="0">
                <a:latin typeface="Courier New" pitchFamily="49" charset="0"/>
                <a:cs typeface="Courier New" pitchFamily="49" charset="0"/>
              </a:rPr>
              <a:t>}</a:t>
            </a:r>
          </a:p>
          <a:p>
            <a:pPr algn="l"/>
            <a:r>
              <a:rPr lang="en-US" dirty="0">
                <a:latin typeface="Courier New" pitchFamily="49" charset="0"/>
                <a:cs typeface="Courier New" pitchFamily="49" charset="0"/>
              </a:rPr>
              <a:t>9     } </a:t>
            </a:r>
            <a:r>
              <a:rPr lang="en-US" b="1" dirty="0">
                <a:latin typeface="Courier New" pitchFamily="49" charset="0"/>
                <a:cs typeface="Courier New" pitchFamily="49" charset="0"/>
              </a:rPr>
              <a:t>catch (</a:t>
            </a:r>
            <a:r>
              <a:rPr lang="en-US" b="1" dirty="0" err="1">
                <a:latin typeface="Courier New" pitchFamily="49" charset="0"/>
                <a:cs typeface="Courier New" pitchFamily="49" charset="0"/>
              </a:rPr>
              <a:t>SQLException</a:t>
            </a:r>
            <a:r>
              <a:rPr lang="en-US" b="1" dirty="0">
                <a:latin typeface="Courier New" pitchFamily="49" charset="0"/>
                <a:cs typeface="Courier New" pitchFamily="49" charset="0"/>
              </a:rPr>
              <a:t> e) {</a:t>
            </a:r>
          </a:p>
          <a:p>
            <a:pPr algn="l"/>
            <a:r>
              <a:rPr lang="en-US" dirty="0">
                <a:latin typeface="Courier New" pitchFamily="49" charset="0"/>
                <a:cs typeface="Courier New" pitchFamily="49" charset="0"/>
              </a:rPr>
              <a:t>10      logger.log(</a:t>
            </a:r>
            <a:r>
              <a:rPr lang="en-US" dirty="0" err="1">
                <a:latin typeface="Courier New" pitchFamily="49" charset="0"/>
                <a:cs typeface="Courier New" pitchFamily="49" charset="0"/>
              </a:rPr>
              <a:t>Level.SEVERE</a:t>
            </a:r>
            <a:r>
              <a:rPr lang="en-US" dirty="0">
                <a:latin typeface="Courier New" pitchFamily="49" charset="0"/>
                <a:cs typeface="Courier New" pitchFamily="49" charset="0"/>
              </a:rPr>
              <a:t>, </a:t>
            </a:r>
            <a:r>
              <a:rPr lang="en-US" dirty="0" err="1" smtClean="0">
                <a:latin typeface="Courier New" pitchFamily="49" charset="0"/>
                <a:cs typeface="Courier New" pitchFamily="49" charset="0"/>
              </a:rPr>
              <a:t>sqlUtil.createSqlDumpMessage</a:t>
            </a:r>
            <a:r>
              <a:rPr lang="en-US" dirty="0" smtClean="0">
                <a:latin typeface="Courier New" pitchFamily="49" charset="0"/>
                <a:cs typeface="Courier New" pitchFamily="49" charset="0"/>
              </a:rPr>
              <a:t>(statement</a:t>
            </a:r>
            <a:r>
              <a:rPr lang="en-US" dirty="0">
                <a:latin typeface="Courier New" pitchFamily="49" charset="0"/>
                <a:cs typeface="Courier New" pitchFamily="49" charset="0"/>
              </a:rPr>
              <a:t>), e);</a:t>
            </a:r>
          </a:p>
          <a:p>
            <a:pPr algn="l"/>
            <a:r>
              <a:rPr lang="en-US" dirty="0">
                <a:latin typeface="Courier New" pitchFamily="49" charset="0"/>
                <a:cs typeface="Courier New" pitchFamily="49" charset="0"/>
              </a:rPr>
              <a:t>11      return false;</a:t>
            </a:r>
          </a:p>
          <a:p>
            <a:pPr algn="l"/>
            <a:r>
              <a:rPr lang="en-US" dirty="0">
                <a:latin typeface="Courier New" pitchFamily="49" charset="0"/>
                <a:cs typeface="Courier New" pitchFamily="49" charset="0"/>
              </a:rPr>
              <a:t>12    }</a:t>
            </a:r>
          </a:p>
          <a:p>
            <a:pPr algn="l"/>
            <a:r>
              <a:rPr lang="en-US" dirty="0">
                <a:latin typeface="Courier New" pitchFamily="49" charset="0"/>
                <a:cs typeface="Courier New" pitchFamily="49" charset="0"/>
              </a:rPr>
              <a:t>13    return true;</a:t>
            </a:r>
          </a:p>
          <a:p>
            <a:pPr algn="l"/>
            <a:r>
              <a:rPr lang="en-US" dirty="0">
                <a:latin typeface="Courier New" pitchFamily="49" charset="0"/>
                <a:cs typeface="Courier New" pitchFamily="49" charset="0"/>
              </a:rPr>
              <a:t>14  }</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115049" y="1028700"/>
            <a:ext cx="12073776" cy="4201132"/>
          </a:xfrm>
          <a:prstGeom prst="rect">
            <a:avLst/>
          </a:prstGeom>
          <a:noFill/>
          <a:ln w="9525">
            <a:solidFill>
              <a:schemeClr val="tx1"/>
            </a:solidFill>
            <a:miter lim="800000"/>
            <a:headEnd/>
            <a:tailEnd/>
          </a:ln>
        </p:spPr>
        <p:txBody>
          <a:bodyPr lIns="45702" tIns="22851" rIns="45702" bIns="22851">
            <a:spAutoFit/>
          </a:bodyPr>
          <a:lstStyle/>
          <a:p>
            <a:pPr algn="l"/>
            <a:r>
              <a:rPr lang="en-US" dirty="0">
                <a:latin typeface="Courier New" pitchFamily="49" charset="0"/>
                <a:cs typeface="Courier New" pitchFamily="49" charset="0"/>
              </a:rPr>
              <a:t>1   Apr 12, 2012 7:50:28 AM </a:t>
            </a:r>
            <a:r>
              <a:rPr lang="en-US" dirty="0" err="1">
                <a:latin typeface="Courier New" pitchFamily="49" charset="0"/>
                <a:cs typeface="Courier New" pitchFamily="49" charset="0"/>
              </a:rPr>
              <a:t>BreadServer</a:t>
            </a:r>
            <a:r>
              <a:rPr lang="en-US" dirty="0">
                <a:latin typeface="Courier New" pitchFamily="49" charset="0"/>
                <a:cs typeface="Courier New" pitchFamily="49" charset="0"/>
              </a:rPr>
              <a:t> </a:t>
            </a:r>
            <a:r>
              <a:rPr lang="en-US" dirty="0" err="1">
                <a:latin typeface="Courier New" pitchFamily="49" charset="0"/>
                <a:cs typeface="Courier New" pitchFamily="49" charset="0"/>
              </a:rPr>
              <a:t>processSalaryChange</a:t>
            </a:r>
            <a:endParaRPr lang="en-US" dirty="0">
              <a:latin typeface="Courier New" pitchFamily="49" charset="0"/>
              <a:cs typeface="Courier New" pitchFamily="49" charset="0"/>
            </a:endParaRPr>
          </a:p>
          <a:p>
            <a:pPr algn="l"/>
            <a:r>
              <a:rPr lang="en-US" dirty="0">
                <a:latin typeface="Courier New" pitchFamily="49" charset="0"/>
                <a:cs typeface="Courier New" pitchFamily="49" charset="0"/>
              </a:rPr>
              <a:t>2   WARNING: Missing entry for key EMPLOYEE_FIRST_NAME for locale.</a:t>
            </a:r>
          </a:p>
          <a:p>
            <a:pPr algn="l"/>
            <a:r>
              <a:rPr lang="en-US" dirty="0">
                <a:latin typeface="Courier New" pitchFamily="49" charset="0"/>
                <a:cs typeface="Courier New" pitchFamily="49" charset="0"/>
              </a:rPr>
              <a:t>3   Apr 12, 2012 7:50:28 AM </a:t>
            </a:r>
            <a:r>
              <a:rPr lang="en-US" dirty="0" err="1">
                <a:latin typeface="Courier New" pitchFamily="49" charset="0"/>
                <a:cs typeface="Courier New" pitchFamily="49" charset="0"/>
              </a:rPr>
              <a:t>BreadServer</a:t>
            </a:r>
            <a:r>
              <a:rPr lang="en-US" dirty="0">
                <a:latin typeface="Courier New" pitchFamily="49" charset="0"/>
                <a:cs typeface="Courier New" pitchFamily="49" charset="0"/>
              </a:rPr>
              <a:t> </a:t>
            </a:r>
            <a:r>
              <a:rPr lang="en-US" dirty="0" err="1">
                <a:latin typeface="Courier New" pitchFamily="49" charset="0"/>
                <a:cs typeface="Courier New" pitchFamily="49" charset="0"/>
              </a:rPr>
              <a:t>processSalaryChange</a:t>
            </a:r>
            <a:endParaRPr lang="en-US" dirty="0">
              <a:latin typeface="Courier New" pitchFamily="49" charset="0"/>
              <a:cs typeface="Courier New" pitchFamily="49" charset="0"/>
            </a:endParaRPr>
          </a:p>
          <a:p>
            <a:pPr algn="l"/>
            <a:r>
              <a:rPr lang="en-US" dirty="0">
                <a:latin typeface="Courier New" pitchFamily="49" charset="0"/>
                <a:cs typeface="Courier New" pitchFamily="49" charset="0"/>
              </a:rPr>
              <a:t>4   WARNING: Missing entry for key SALARY for locale.</a:t>
            </a:r>
          </a:p>
          <a:p>
            <a:pPr algn="l"/>
            <a:r>
              <a:rPr lang="en-US" dirty="0">
                <a:latin typeface="Courier New" pitchFamily="49" charset="0"/>
                <a:cs typeface="Courier New" pitchFamily="49" charset="0"/>
              </a:rPr>
              <a:t>5   Apr 12, 2012 7:50:28 AM </a:t>
            </a:r>
            <a:r>
              <a:rPr lang="en-US" dirty="0" err="1">
                <a:latin typeface="Courier New" pitchFamily="49" charset="0"/>
                <a:cs typeface="Courier New" pitchFamily="49" charset="0"/>
              </a:rPr>
              <a:t>BreadServer</a:t>
            </a:r>
            <a:r>
              <a:rPr lang="en-US" dirty="0">
                <a:latin typeface="Courier New" pitchFamily="49" charset="0"/>
                <a:cs typeface="Courier New" pitchFamily="49" charset="0"/>
              </a:rPr>
              <a:t> </a:t>
            </a:r>
            <a:r>
              <a:rPr lang="en-US" dirty="0" err="1">
                <a:latin typeface="Courier New" pitchFamily="49" charset="0"/>
                <a:cs typeface="Courier New" pitchFamily="49" charset="0"/>
              </a:rPr>
              <a:t>processSalaryChange</a:t>
            </a:r>
            <a:endParaRPr lang="en-US" dirty="0">
              <a:latin typeface="Courier New" pitchFamily="49" charset="0"/>
              <a:cs typeface="Courier New" pitchFamily="49" charset="0"/>
            </a:endParaRPr>
          </a:p>
          <a:p>
            <a:pPr algn="l"/>
            <a:r>
              <a:rPr lang="en-US" dirty="0">
                <a:latin typeface="Courier New" pitchFamily="49" charset="0"/>
                <a:cs typeface="Courier New" pitchFamily="49" charset="0"/>
              </a:rPr>
              <a:t>6   WARNING: Missing entry for key EMPLOYEE_LAST_NAME for locale.</a:t>
            </a:r>
          </a:p>
          <a:p>
            <a:pPr algn="l"/>
            <a:r>
              <a:rPr lang="en-US" dirty="0">
                <a:latin typeface="Courier New" pitchFamily="49" charset="0"/>
                <a:cs typeface="Courier New" pitchFamily="49" charset="0"/>
              </a:rPr>
              <a:t>7   Apr 12, 2012 7:50:29 AM </a:t>
            </a:r>
            <a:r>
              <a:rPr lang="en-US" dirty="0" err="1">
                <a:latin typeface="Courier New" pitchFamily="49" charset="0"/>
                <a:cs typeface="Courier New" pitchFamily="49" charset="0"/>
              </a:rPr>
              <a:t>BreadServer</a:t>
            </a:r>
            <a:r>
              <a:rPr lang="en-US" dirty="0">
                <a:latin typeface="Courier New" pitchFamily="49" charset="0"/>
                <a:cs typeface="Courier New" pitchFamily="49" charset="0"/>
              </a:rPr>
              <a:t> </a:t>
            </a:r>
            <a:r>
              <a:rPr lang="en-US" dirty="0" err="1">
                <a:latin typeface="Courier New" pitchFamily="49" charset="0"/>
                <a:cs typeface="Courier New" pitchFamily="49" charset="0"/>
              </a:rPr>
              <a:t>updateSalary</a:t>
            </a:r>
            <a:endParaRPr lang="en-US" dirty="0">
              <a:latin typeface="Courier New" pitchFamily="49" charset="0"/>
              <a:cs typeface="Courier New" pitchFamily="49" charset="0"/>
            </a:endParaRPr>
          </a:p>
          <a:p>
            <a:pPr algn="l"/>
            <a:r>
              <a:rPr lang="en-US" dirty="0">
                <a:latin typeface="Courier New" pitchFamily="49" charset="0"/>
                <a:cs typeface="Courier New" pitchFamily="49" charset="0"/>
              </a:rPr>
              <a:t>8   SEVERE: SQL - update </a:t>
            </a:r>
            <a:r>
              <a:rPr lang="en-US" dirty="0" err="1">
                <a:latin typeface="Courier New" pitchFamily="49" charset="0"/>
                <a:cs typeface="Courier New" pitchFamily="49" charset="0"/>
              </a:rPr>
              <a:t>company_hr_table</a:t>
            </a:r>
            <a:r>
              <a:rPr lang="en-US" dirty="0">
                <a:latin typeface="Courier New" pitchFamily="49" charset="0"/>
                <a:cs typeface="Courier New" pitchFamily="49" charset="0"/>
              </a:rPr>
              <a:t> set salary=? where </a:t>
            </a:r>
            <a:r>
              <a:rPr lang="en-US" dirty="0" err="1">
                <a:latin typeface="Courier New" pitchFamily="49" charset="0"/>
                <a:cs typeface="Courier New" pitchFamily="49" charset="0"/>
              </a:rPr>
              <a:t>employee_last_name</a:t>
            </a:r>
            <a:r>
              <a:rPr lang="en-US" dirty="0">
                <a:latin typeface="Courier New" pitchFamily="49" charset="0"/>
                <a:cs typeface="Courier New" pitchFamily="49" charset="0"/>
              </a:rPr>
              <a:t>=? and </a:t>
            </a:r>
            <a:r>
              <a:rPr lang="en-US" dirty="0" err="1">
                <a:latin typeface="Courier New" pitchFamily="49" charset="0"/>
                <a:cs typeface="Courier New" pitchFamily="49" charset="0"/>
              </a:rPr>
              <a:t>employee_first_name</a:t>
            </a:r>
            <a:r>
              <a:rPr lang="en-US" dirty="0">
                <a:latin typeface="Courier New" pitchFamily="49" charset="0"/>
                <a:cs typeface="Courier New" pitchFamily="49" charset="0"/>
              </a:rPr>
              <a:t>=? [72500.00, Dough, John]</a:t>
            </a:r>
          </a:p>
          <a:p>
            <a:pPr algn="l"/>
            <a:r>
              <a:rPr lang="en-US" dirty="0">
                <a:latin typeface="Courier New" pitchFamily="49" charset="0"/>
                <a:cs typeface="Courier New" pitchFamily="49" charset="0"/>
              </a:rPr>
              <a:t>9   Apr 12, 2012 11:50:29 AM </a:t>
            </a:r>
            <a:r>
              <a:rPr lang="en-US" dirty="0" err="1">
                <a:latin typeface="Courier New" pitchFamily="49" charset="0"/>
                <a:cs typeface="Courier New" pitchFamily="49" charset="0"/>
              </a:rPr>
              <a:t>BreadServer</a:t>
            </a:r>
            <a:r>
              <a:rPr lang="en-US" dirty="0">
                <a:latin typeface="Courier New" pitchFamily="49" charset="0"/>
                <a:cs typeface="Courier New" pitchFamily="49" charset="0"/>
              </a:rPr>
              <a:t> init</a:t>
            </a:r>
          </a:p>
          <a:p>
            <a:pPr algn="l"/>
            <a:r>
              <a:rPr lang="en-US" dirty="0">
                <a:latin typeface="Courier New" pitchFamily="49" charset="0"/>
                <a:cs typeface="Courier New" pitchFamily="49" charset="0"/>
              </a:rPr>
              <a:t>10  WARNING: The schema version 1.1 does not match application version 1.0</a:t>
            </a:r>
          </a:p>
          <a:p>
            <a:pPr algn="l"/>
            <a:r>
              <a:rPr lang="en-US" dirty="0">
                <a:latin typeface="Courier New" pitchFamily="49" charset="0"/>
                <a:cs typeface="Courier New" pitchFamily="49" charset="0"/>
              </a:rPr>
              <a:t>11  Apr 12, 2012 11:50:30 AM </a:t>
            </a:r>
            <a:r>
              <a:rPr lang="en-US" dirty="0" err="1">
                <a:latin typeface="Courier New" pitchFamily="49" charset="0"/>
                <a:cs typeface="Courier New" pitchFamily="49" charset="0"/>
              </a:rPr>
              <a:t>BreadServer</a:t>
            </a:r>
            <a:r>
              <a:rPr lang="en-US" dirty="0">
                <a:latin typeface="Courier New" pitchFamily="49" charset="0"/>
                <a:cs typeface="Courier New" pitchFamily="49" charset="0"/>
              </a:rPr>
              <a:t> init</a:t>
            </a:r>
          </a:p>
          <a:p>
            <a:pPr algn="l"/>
            <a:r>
              <a:rPr lang="en-US" dirty="0">
                <a:latin typeface="Courier New" pitchFamily="49" charset="0"/>
                <a:cs typeface="Courier New" pitchFamily="49" charset="0"/>
              </a:rPr>
              <a:t>12  WARNING: The schema version 1.1 does not match application version 1.0</a:t>
            </a:r>
          </a:p>
          <a:p>
            <a:pPr algn="l"/>
            <a:r>
              <a:rPr lang="en-US" dirty="0">
                <a:latin typeface="Courier New" pitchFamily="49" charset="0"/>
                <a:cs typeface="Courier New" pitchFamily="49" charset="0"/>
              </a:rPr>
              <a:t>13  Apr 12, 2012 11:50:30 AM </a:t>
            </a:r>
            <a:r>
              <a:rPr lang="en-US" dirty="0" err="1">
                <a:latin typeface="Courier New" pitchFamily="49" charset="0"/>
                <a:cs typeface="Courier New" pitchFamily="49" charset="0"/>
              </a:rPr>
              <a:t>BreadServer</a:t>
            </a:r>
            <a:r>
              <a:rPr lang="en-US" dirty="0">
                <a:latin typeface="Courier New" pitchFamily="49" charset="0"/>
                <a:cs typeface="Courier New" pitchFamily="49" charset="0"/>
              </a:rPr>
              <a:t> init</a:t>
            </a:r>
          </a:p>
          <a:p>
            <a:pPr algn="l"/>
            <a:r>
              <a:rPr lang="en-US" dirty="0">
                <a:latin typeface="Courier New" pitchFamily="49" charset="0"/>
                <a:cs typeface="Courier New" pitchFamily="49" charset="0"/>
              </a:rPr>
              <a:t>14  WARNING: The schema version 1.1 does not match application version 1.0</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0" y="1181100"/>
            <a:ext cx="12188825" cy="3739467"/>
          </a:xfrm>
          <a:prstGeom prst="rect">
            <a:avLst/>
          </a:prstGeom>
          <a:noFill/>
          <a:ln w="9525">
            <a:solidFill>
              <a:schemeClr val="tx1"/>
            </a:solidFill>
            <a:miter lim="800000"/>
            <a:headEnd/>
            <a:tailEnd/>
          </a:ln>
        </p:spPr>
        <p:txBody>
          <a:bodyPr lIns="45702" tIns="22851" rIns="45702" bIns="22851">
            <a:spAutoFit/>
          </a:bodyPr>
          <a:lstStyle/>
          <a:p>
            <a:pPr algn="l"/>
            <a:r>
              <a:rPr lang="en-US" sz="1600" dirty="0">
                <a:latin typeface="Courier New" pitchFamily="49" charset="0"/>
                <a:cs typeface="Courier New" pitchFamily="49" charset="0"/>
              </a:rPr>
              <a:t>1   Apr 12, 2012 7:50:28 AM </a:t>
            </a:r>
            <a:r>
              <a:rPr lang="en-US" sz="1600" dirty="0" err="1">
                <a:latin typeface="Courier New" pitchFamily="49" charset="0"/>
                <a:cs typeface="Courier New" pitchFamily="49" charset="0"/>
              </a:rPr>
              <a:t>BreadServer</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processSalaryChange</a:t>
            </a:r>
            <a:endParaRPr lang="en-US" sz="1600" dirty="0">
              <a:latin typeface="Courier New" pitchFamily="49" charset="0"/>
              <a:cs typeface="Courier New" pitchFamily="49" charset="0"/>
            </a:endParaRPr>
          </a:p>
          <a:p>
            <a:pPr algn="l"/>
            <a:r>
              <a:rPr lang="en-US" sz="1600" dirty="0">
                <a:latin typeface="Courier New" pitchFamily="49" charset="0"/>
                <a:cs typeface="Courier New" pitchFamily="49" charset="0"/>
              </a:rPr>
              <a:t>2   WARNING: Missing entry for key EMPLOYEE_FIRST_NAME for locale.</a:t>
            </a:r>
          </a:p>
          <a:p>
            <a:pPr algn="l"/>
            <a:r>
              <a:rPr lang="en-US" sz="1600" dirty="0">
                <a:latin typeface="Courier New" pitchFamily="49" charset="0"/>
                <a:cs typeface="Courier New" pitchFamily="49" charset="0"/>
              </a:rPr>
              <a:t>3   Apr 12, 2012 7:50:28 AM </a:t>
            </a:r>
            <a:r>
              <a:rPr lang="en-US" sz="1600" dirty="0" err="1">
                <a:latin typeface="Courier New" pitchFamily="49" charset="0"/>
                <a:cs typeface="Courier New" pitchFamily="49" charset="0"/>
              </a:rPr>
              <a:t>BreadServer</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processSalaryChange</a:t>
            </a:r>
            <a:endParaRPr lang="en-US" sz="1600" dirty="0">
              <a:latin typeface="Courier New" pitchFamily="49" charset="0"/>
              <a:cs typeface="Courier New" pitchFamily="49" charset="0"/>
            </a:endParaRPr>
          </a:p>
          <a:p>
            <a:pPr algn="l"/>
            <a:r>
              <a:rPr lang="en-US" sz="1600" dirty="0">
                <a:latin typeface="Courier New" pitchFamily="49" charset="0"/>
                <a:cs typeface="Courier New" pitchFamily="49" charset="0"/>
              </a:rPr>
              <a:t>4   WARNING: Missing entry for key SALARY for locale.</a:t>
            </a:r>
          </a:p>
          <a:p>
            <a:pPr algn="l"/>
            <a:r>
              <a:rPr lang="en-US" sz="1600" dirty="0">
                <a:latin typeface="Courier New" pitchFamily="49" charset="0"/>
                <a:cs typeface="Courier New" pitchFamily="49" charset="0"/>
              </a:rPr>
              <a:t>5   Apr 12, 2012 7:50:28 AM </a:t>
            </a:r>
            <a:r>
              <a:rPr lang="en-US" sz="1600" dirty="0" err="1">
                <a:latin typeface="Courier New" pitchFamily="49" charset="0"/>
                <a:cs typeface="Courier New" pitchFamily="49" charset="0"/>
              </a:rPr>
              <a:t>BreadServer</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processSalaryChange</a:t>
            </a:r>
            <a:endParaRPr lang="en-US" sz="1600" dirty="0">
              <a:latin typeface="Courier New" pitchFamily="49" charset="0"/>
              <a:cs typeface="Courier New" pitchFamily="49" charset="0"/>
            </a:endParaRPr>
          </a:p>
          <a:p>
            <a:pPr algn="l"/>
            <a:r>
              <a:rPr lang="en-US" sz="1600" dirty="0">
                <a:latin typeface="Courier New" pitchFamily="49" charset="0"/>
                <a:cs typeface="Courier New" pitchFamily="49" charset="0"/>
              </a:rPr>
              <a:t>6   WARNING: Missing entry for key EMPLOYEE_LAST_NAME for locale.</a:t>
            </a:r>
          </a:p>
          <a:p>
            <a:pPr algn="l"/>
            <a:r>
              <a:rPr lang="en-US" sz="1600" dirty="0">
                <a:latin typeface="Courier New" pitchFamily="49" charset="0"/>
                <a:cs typeface="Courier New" pitchFamily="49" charset="0"/>
              </a:rPr>
              <a:t>7   Apr 12, 2012 7:50:29 AM </a:t>
            </a:r>
            <a:r>
              <a:rPr lang="en-US" sz="1600" dirty="0" err="1">
                <a:latin typeface="Courier New" pitchFamily="49" charset="0"/>
                <a:cs typeface="Courier New" pitchFamily="49" charset="0"/>
              </a:rPr>
              <a:t>BreadServer</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updateSalary</a:t>
            </a:r>
            <a:endParaRPr lang="en-US" sz="1600" dirty="0">
              <a:latin typeface="Courier New" pitchFamily="49" charset="0"/>
              <a:cs typeface="Courier New" pitchFamily="49" charset="0"/>
            </a:endParaRPr>
          </a:p>
          <a:p>
            <a:pPr algn="l"/>
            <a:r>
              <a:rPr lang="en-US" sz="1600" dirty="0">
                <a:latin typeface="Courier New" pitchFamily="49" charset="0"/>
                <a:cs typeface="Courier New" pitchFamily="49" charset="0"/>
              </a:rPr>
              <a:t>8   SEVERE: SQL - update </a:t>
            </a:r>
            <a:r>
              <a:rPr lang="en-US" sz="1600" dirty="0" err="1">
                <a:latin typeface="Courier New" pitchFamily="49" charset="0"/>
                <a:cs typeface="Courier New" pitchFamily="49" charset="0"/>
              </a:rPr>
              <a:t>company_hr_table</a:t>
            </a:r>
            <a:r>
              <a:rPr lang="en-US" sz="1600" dirty="0">
                <a:latin typeface="Courier New" pitchFamily="49" charset="0"/>
                <a:cs typeface="Courier New" pitchFamily="49" charset="0"/>
              </a:rPr>
              <a:t> set salary=? where </a:t>
            </a:r>
            <a:r>
              <a:rPr lang="en-US" sz="1600" dirty="0" err="1">
                <a:latin typeface="Courier New" pitchFamily="49" charset="0"/>
                <a:cs typeface="Courier New" pitchFamily="49" charset="0"/>
              </a:rPr>
              <a:t>employee_last_name</a:t>
            </a:r>
            <a:r>
              <a:rPr lang="en-US" sz="1600" dirty="0">
                <a:latin typeface="Courier New" pitchFamily="49" charset="0"/>
                <a:cs typeface="Courier New" pitchFamily="49" charset="0"/>
              </a:rPr>
              <a:t>=? and </a:t>
            </a:r>
            <a:r>
              <a:rPr lang="en-US" sz="1600" dirty="0" err="1">
                <a:latin typeface="Courier New" pitchFamily="49" charset="0"/>
                <a:cs typeface="Courier New" pitchFamily="49" charset="0"/>
              </a:rPr>
              <a:t>employee_first_name</a:t>
            </a:r>
            <a:r>
              <a:rPr lang="en-US" sz="1600" dirty="0">
                <a:latin typeface="Courier New" pitchFamily="49" charset="0"/>
                <a:cs typeface="Courier New" pitchFamily="49" charset="0"/>
              </a:rPr>
              <a:t>=? [72500.00, Dough, John]</a:t>
            </a:r>
          </a:p>
          <a:p>
            <a:pPr algn="l"/>
            <a:r>
              <a:rPr lang="en-US" sz="1600" dirty="0">
                <a:latin typeface="Courier New" pitchFamily="49" charset="0"/>
                <a:cs typeface="Courier New" pitchFamily="49" charset="0"/>
              </a:rPr>
              <a:t>9   Apr 12, 2012 11:50:29 AM </a:t>
            </a:r>
            <a:r>
              <a:rPr lang="en-US" sz="1600" dirty="0" err="1">
                <a:latin typeface="Courier New" pitchFamily="49" charset="0"/>
                <a:cs typeface="Courier New" pitchFamily="49" charset="0"/>
              </a:rPr>
              <a:t>BreadServer</a:t>
            </a:r>
            <a:r>
              <a:rPr lang="en-US" sz="1600" dirty="0">
                <a:latin typeface="Courier New" pitchFamily="49" charset="0"/>
                <a:cs typeface="Courier New" pitchFamily="49" charset="0"/>
              </a:rPr>
              <a:t> init</a:t>
            </a:r>
          </a:p>
          <a:p>
            <a:pPr algn="l"/>
            <a:r>
              <a:rPr lang="en-US" sz="1600" dirty="0">
                <a:latin typeface="Courier New" pitchFamily="49" charset="0"/>
                <a:cs typeface="Courier New" pitchFamily="49" charset="0"/>
              </a:rPr>
              <a:t>10  WARNING: The schema version 1.1 does not match application version 1.0</a:t>
            </a:r>
          </a:p>
          <a:p>
            <a:pPr algn="l"/>
            <a:r>
              <a:rPr lang="en-US" sz="1600" dirty="0">
                <a:latin typeface="Courier New" pitchFamily="49" charset="0"/>
                <a:cs typeface="Courier New" pitchFamily="49" charset="0"/>
              </a:rPr>
              <a:t>11  Apr 12, 2012 11:50:30 AM </a:t>
            </a:r>
            <a:r>
              <a:rPr lang="en-US" sz="1600" dirty="0" err="1">
                <a:latin typeface="Courier New" pitchFamily="49" charset="0"/>
                <a:cs typeface="Courier New" pitchFamily="49" charset="0"/>
              </a:rPr>
              <a:t>BreadServer</a:t>
            </a:r>
            <a:r>
              <a:rPr lang="en-US" sz="1600" dirty="0">
                <a:latin typeface="Courier New" pitchFamily="49" charset="0"/>
                <a:cs typeface="Courier New" pitchFamily="49" charset="0"/>
              </a:rPr>
              <a:t> init</a:t>
            </a:r>
          </a:p>
          <a:p>
            <a:pPr algn="l"/>
            <a:r>
              <a:rPr lang="en-US" sz="1600" dirty="0">
                <a:latin typeface="Courier New" pitchFamily="49" charset="0"/>
                <a:cs typeface="Courier New" pitchFamily="49" charset="0"/>
              </a:rPr>
              <a:t>12  WARNING: The schema version 1.1 does not match application version 1.0</a:t>
            </a:r>
          </a:p>
          <a:p>
            <a:pPr algn="l"/>
            <a:r>
              <a:rPr lang="en-US" sz="1600" dirty="0">
                <a:latin typeface="Courier New" pitchFamily="49" charset="0"/>
                <a:cs typeface="Courier New" pitchFamily="49" charset="0"/>
              </a:rPr>
              <a:t>13  Apr 12, 2012 11:50:30 AM </a:t>
            </a:r>
            <a:r>
              <a:rPr lang="en-US" sz="1600" dirty="0" err="1">
                <a:latin typeface="Courier New" pitchFamily="49" charset="0"/>
                <a:cs typeface="Courier New" pitchFamily="49" charset="0"/>
              </a:rPr>
              <a:t>BreadServer</a:t>
            </a:r>
            <a:r>
              <a:rPr lang="en-US" sz="1600" dirty="0">
                <a:latin typeface="Courier New" pitchFamily="49" charset="0"/>
                <a:cs typeface="Courier New" pitchFamily="49" charset="0"/>
              </a:rPr>
              <a:t> init</a:t>
            </a:r>
          </a:p>
          <a:p>
            <a:pPr algn="l"/>
            <a:r>
              <a:rPr lang="en-US" sz="1600" dirty="0">
                <a:latin typeface="Courier New" pitchFamily="49" charset="0"/>
                <a:cs typeface="Courier New" pitchFamily="49" charset="0"/>
              </a:rPr>
              <a:t>14  WARNING: The schema version 1.1 does not match application version 1.0</a:t>
            </a:r>
          </a:p>
        </p:txBody>
      </p:sp>
      <p:sp>
        <p:nvSpPr>
          <p:cNvPr id="38915" name="Rounded Rectangle 2"/>
          <p:cNvSpPr>
            <a:spLocks noChangeArrowheads="1"/>
          </p:cNvSpPr>
          <p:nvPr/>
        </p:nvSpPr>
        <p:spPr bwMode="auto">
          <a:xfrm>
            <a:off x="0" y="2928551"/>
            <a:ext cx="11343503" cy="481914"/>
          </a:xfrm>
          <a:prstGeom prst="roundRect">
            <a:avLst>
              <a:gd name="adj" fmla="val 16667"/>
            </a:avLst>
          </a:prstGeom>
          <a:solidFill>
            <a:srgbClr val="FFC000">
              <a:alpha val="47842"/>
            </a:srgbClr>
          </a:solidFill>
          <a:ln w="9525" algn="ctr">
            <a:noFill/>
            <a:round/>
            <a:headEnd/>
            <a:tailEnd/>
          </a:ln>
        </p:spPr>
        <p:txBody>
          <a:bodyPr wrap="square" lIns="46019" tIns="23010" rIns="46019" bIns="23010">
            <a:noAutofit/>
          </a:bodyPr>
          <a:lstStyle/>
          <a:p>
            <a:pPr marL="59508" indent="-59508"/>
            <a:endParaRPr lang="en-US" b="1"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3504625" y="609600"/>
            <a:ext cx="4227448" cy="661701"/>
          </a:xfrm>
          <a:prstGeom prst="rect">
            <a:avLst/>
          </a:prstGeom>
          <a:noFill/>
          <a:ln w="9525">
            <a:noFill/>
            <a:miter lim="800000"/>
            <a:headEnd/>
            <a:tailEnd/>
          </a:ln>
        </p:spPr>
        <p:txBody>
          <a:bodyPr lIns="45702" tIns="22851" rIns="45702" bIns="22851">
            <a:spAutoFit/>
          </a:bodyPr>
          <a:lstStyle/>
          <a:p>
            <a:r>
              <a:rPr lang="en-US" sz="4000" dirty="0"/>
              <a:t>Standards</a:t>
            </a:r>
          </a:p>
        </p:txBody>
      </p:sp>
      <p:graphicFrame>
        <p:nvGraphicFramePr>
          <p:cNvPr id="4" name="Table 3"/>
          <p:cNvGraphicFramePr>
            <a:graphicFrameLocks noGrp="1"/>
          </p:cNvGraphicFramePr>
          <p:nvPr/>
        </p:nvGraphicFramePr>
        <p:xfrm>
          <a:off x="1448028" y="1638300"/>
          <a:ext cx="10321068" cy="2743200"/>
        </p:xfrm>
        <a:graphic>
          <a:graphicData uri="http://schemas.openxmlformats.org/drawingml/2006/table">
            <a:tbl>
              <a:tblPr firstRow="1" bandRow="1">
                <a:tableStyleId>{5C22544A-7EE6-4342-B048-85BDC9FD1C3A}</a:tableStyleId>
              </a:tblPr>
              <a:tblGrid>
                <a:gridCol w="4989151"/>
                <a:gridCol w="5331917"/>
              </a:tblGrid>
              <a:tr h="320040">
                <a:tc>
                  <a:txBody>
                    <a:bodyPr/>
                    <a:lstStyle/>
                    <a:p>
                      <a:r>
                        <a:rPr lang="en-US" sz="1800" dirty="0" smtClean="0"/>
                        <a:t>Standard</a:t>
                      </a:r>
                      <a:endParaRPr lang="en-US" sz="1800" dirty="0"/>
                    </a:p>
                  </a:txBody>
                  <a:tcPr marL="45702" marR="45702" marT="22860" marB="22860"/>
                </a:tc>
                <a:tc>
                  <a:txBody>
                    <a:bodyPr/>
                    <a:lstStyle/>
                    <a:p>
                      <a:r>
                        <a:rPr lang="en-US" sz="1800" dirty="0" smtClean="0"/>
                        <a:t>Description</a:t>
                      </a:r>
                      <a:endParaRPr lang="en-US" sz="1800" dirty="0"/>
                    </a:p>
                  </a:txBody>
                  <a:tcPr marL="45702" marR="45702" marT="22860" marB="22860"/>
                </a:tc>
              </a:tr>
              <a:tr h="868680">
                <a:tc>
                  <a:txBody>
                    <a:bodyPr/>
                    <a:lstStyle/>
                    <a:p>
                      <a:r>
                        <a:rPr lang="en-US" sz="1800" b="0" dirty="0" smtClean="0"/>
                        <a:t>Oracle </a:t>
                      </a:r>
                      <a:r>
                        <a:rPr lang="en-US" sz="1800" dirty="0" smtClean="0"/>
                        <a:t>SCS LOG-M.11</a:t>
                      </a:r>
                      <a:endParaRPr lang="en-US" sz="1800" b="0" dirty="0"/>
                    </a:p>
                  </a:txBody>
                  <a:tcPr marL="45702" marR="45702" marT="22860" marB="22860"/>
                </a:tc>
                <a:tc>
                  <a:txBody>
                    <a:bodyPr/>
                    <a:lstStyle/>
                    <a:p>
                      <a:r>
                        <a:rPr lang="en-US" sz="1800" dirty="0" smtClean="0"/>
                        <a:t>Error messages or stack traces containing sensitive data that could assist an attacker, including session id and personal information must not be output.</a:t>
                      </a:r>
                      <a:endParaRPr lang="en-US" sz="1800" dirty="0"/>
                    </a:p>
                  </a:txBody>
                  <a:tcPr marL="45702" marR="45702" marT="22860" marB="22860"/>
                </a:tc>
              </a:tr>
              <a:tr h="594360">
                <a:tc>
                  <a:txBody>
                    <a:bodyPr/>
                    <a:lstStyle/>
                    <a:p>
                      <a:r>
                        <a:rPr lang="en-US" sz="1800" dirty="0" smtClean="0"/>
                        <a:t>CERT Java Secure Coding Standard FIO13-J</a:t>
                      </a:r>
                      <a:endParaRPr lang="en-US" sz="1800" dirty="0"/>
                    </a:p>
                  </a:txBody>
                  <a:tcPr marL="45702" marR="45702" marT="22860" marB="228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Do not log sensitive information outside a trust boundary</a:t>
                      </a:r>
                    </a:p>
                  </a:txBody>
                  <a:tcPr marL="45702" marR="45702" marT="22860" marB="22860"/>
                </a:tc>
              </a:tr>
              <a:tr h="320040">
                <a:tc>
                  <a:txBody>
                    <a:bodyPr/>
                    <a:lstStyle/>
                    <a:p>
                      <a:r>
                        <a:rPr lang="en-US" sz="1800" dirty="0" smtClean="0"/>
                        <a:t>MITRE CWE </a:t>
                      </a:r>
                      <a:r>
                        <a:rPr lang="en-US" sz="1800" dirty="0" err="1" smtClean="0"/>
                        <a:t>CWE</a:t>
                      </a:r>
                      <a:r>
                        <a:rPr lang="en-US" sz="1800" dirty="0" smtClean="0"/>
                        <a:t>-532 </a:t>
                      </a:r>
                      <a:endParaRPr lang="en-US" sz="1800" dirty="0"/>
                    </a:p>
                  </a:txBody>
                  <a:tcPr marL="45702" marR="45702" marT="22860" marB="228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Information exposure through log files</a:t>
                      </a:r>
                    </a:p>
                  </a:txBody>
                  <a:tcPr marL="45702" marR="45702" marT="22860" marB="22860"/>
                </a:tc>
              </a:tr>
              <a:tr h="3200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MITRE CWE </a:t>
                      </a:r>
                      <a:r>
                        <a:rPr lang="en-US" sz="1800" dirty="0" err="1" smtClean="0"/>
                        <a:t>CWE</a:t>
                      </a:r>
                      <a:r>
                        <a:rPr lang="en-US" sz="1800" dirty="0" smtClean="0"/>
                        <a:t>-533</a:t>
                      </a:r>
                    </a:p>
                  </a:txBody>
                  <a:tcPr marL="45702" marR="45702" marT="22860" marB="228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Information exposure through server log files</a:t>
                      </a:r>
                    </a:p>
                  </a:txBody>
                  <a:tcPr marL="45702" marR="45702" marT="22860" marB="22860"/>
                </a:tc>
              </a:tr>
              <a:tr h="3200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MITRE CWE </a:t>
                      </a:r>
                      <a:r>
                        <a:rPr lang="en-US" sz="1800" dirty="0" err="1" smtClean="0"/>
                        <a:t>CWE</a:t>
                      </a:r>
                      <a:r>
                        <a:rPr lang="en-US" sz="1800" dirty="0" smtClean="0"/>
                        <a:t>-359</a:t>
                      </a:r>
                    </a:p>
                  </a:txBody>
                  <a:tcPr marL="45702" marR="45702" marT="22860" marB="228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Privacy violation</a:t>
                      </a:r>
                    </a:p>
                  </a:txBody>
                  <a:tcPr marL="45702" marR="45702" marT="22860" marB="22860"/>
                </a:tc>
              </a:tr>
            </a:tbl>
          </a:graphicData>
        </a:graphic>
      </p:graphicFrame>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2"/>
          <p:cNvSpPr txBox="1">
            <a:spLocks noChangeArrowheads="1"/>
          </p:cNvSpPr>
          <p:nvPr/>
        </p:nvSpPr>
        <p:spPr bwMode="auto">
          <a:xfrm>
            <a:off x="3504625" y="609600"/>
            <a:ext cx="4227448" cy="661701"/>
          </a:xfrm>
          <a:prstGeom prst="rect">
            <a:avLst/>
          </a:prstGeom>
          <a:noFill/>
          <a:ln w="9525">
            <a:noFill/>
            <a:miter lim="800000"/>
            <a:headEnd/>
            <a:tailEnd/>
          </a:ln>
        </p:spPr>
        <p:txBody>
          <a:bodyPr lIns="45702" tIns="22851" rIns="45702" bIns="22851">
            <a:spAutoFit/>
          </a:bodyPr>
          <a:lstStyle/>
          <a:p>
            <a:r>
              <a:rPr lang="en-US" sz="4000" dirty="0"/>
              <a:t>Detection</a:t>
            </a:r>
          </a:p>
        </p:txBody>
      </p:sp>
      <p:sp>
        <p:nvSpPr>
          <p:cNvPr id="43011" name="Rectangle 4"/>
          <p:cNvSpPr>
            <a:spLocks noChangeArrowheads="1"/>
          </p:cNvSpPr>
          <p:nvPr/>
        </p:nvSpPr>
        <p:spPr bwMode="auto">
          <a:xfrm>
            <a:off x="1943135" y="2019300"/>
            <a:ext cx="6093619" cy="661701"/>
          </a:xfrm>
          <a:prstGeom prst="rect">
            <a:avLst/>
          </a:prstGeom>
          <a:noFill/>
          <a:ln w="9525">
            <a:solidFill>
              <a:schemeClr val="tx1"/>
            </a:solidFill>
            <a:miter lim="800000"/>
            <a:headEnd/>
            <a:tailEnd/>
          </a:ln>
        </p:spPr>
        <p:txBody>
          <a:bodyPr lIns="45702" tIns="22851" rIns="45702" bIns="22851">
            <a:spAutoFit/>
          </a:bodyPr>
          <a:lstStyle/>
          <a:p>
            <a:pPr algn="l"/>
            <a:r>
              <a:rPr lang="en-US" sz="2000" dirty="0">
                <a:latin typeface="Courier New" pitchFamily="49" charset="0"/>
                <a:cs typeface="Courier New" pitchFamily="49" charset="0"/>
              </a:rPr>
              <a:t>Static Detection  - Possible</a:t>
            </a:r>
          </a:p>
          <a:p>
            <a:pPr algn="l"/>
            <a:r>
              <a:rPr lang="en-US" sz="2000" dirty="0">
                <a:latin typeface="Courier New" pitchFamily="49" charset="0"/>
                <a:cs typeface="Courier New" pitchFamily="49" charset="0"/>
              </a:rPr>
              <a:t>Runtime Detection - Conceivable</a:t>
            </a:r>
          </a:p>
        </p:txBody>
      </p:sp>
      <p:pic>
        <p:nvPicPr>
          <p:cNvPr id="43012" name="Picture 3" descr="C:\Documents and Settings\brphilli\Desktop\f360_logo.jpg"/>
          <p:cNvPicPr>
            <a:picLocks noChangeAspect="1" noChangeArrowheads="1"/>
          </p:cNvPicPr>
          <p:nvPr/>
        </p:nvPicPr>
        <p:blipFill>
          <a:blip r:embed="rId2" cstate="print"/>
          <a:srcRect r="48683"/>
          <a:stretch>
            <a:fillRect/>
          </a:stretch>
        </p:blipFill>
        <p:spPr bwMode="auto">
          <a:xfrm>
            <a:off x="2095475" y="3429000"/>
            <a:ext cx="2715152" cy="8477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2"/>
          <p:cNvSpPr txBox="1">
            <a:spLocks noChangeArrowheads="1"/>
          </p:cNvSpPr>
          <p:nvPr/>
        </p:nvSpPr>
        <p:spPr bwMode="auto">
          <a:xfrm>
            <a:off x="3504625" y="609600"/>
            <a:ext cx="4227448" cy="661701"/>
          </a:xfrm>
          <a:prstGeom prst="rect">
            <a:avLst/>
          </a:prstGeom>
          <a:noFill/>
          <a:ln w="9525">
            <a:noFill/>
            <a:miter lim="800000"/>
            <a:headEnd/>
            <a:tailEnd/>
          </a:ln>
        </p:spPr>
        <p:txBody>
          <a:bodyPr lIns="45702" tIns="22851" rIns="45702" bIns="22851">
            <a:spAutoFit/>
          </a:bodyPr>
          <a:lstStyle/>
          <a:p>
            <a:r>
              <a:rPr lang="en-US" sz="4000" dirty="0"/>
              <a:t>Risk</a:t>
            </a:r>
          </a:p>
        </p:txBody>
      </p:sp>
      <p:sp>
        <p:nvSpPr>
          <p:cNvPr id="44035" name="Rectangle 4"/>
          <p:cNvSpPr>
            <a:spLocks noChangeArrowheads="1"/>
          </p:cNvSpPr>
          <p:nvPr/>
        </p:nvSpPr>
        <p:spPr bwMode="auto">
          <a:xfrm>
            <a:off x="991007" y="3048000"/>
            <a:ext cx="6093619" cy="1277255"/>
          </a:xfrm>
          <a:prstGeom prst="rect">
            <a:avLst/>
          </a:prstGeom>
          <a:noFill/>
          <a:ln w="9525">
            <a:solidFill>
              <a:schemeClr val="tx1"/>
            </a:solidFill>
            <a:miter lim="800000"/>
            <a:headEnd/>
            <a:tailEnd/>
          </a:ln>
        </p:spPr>
        <p:txBody>
          <a:bodyPr lIns="45702" tIns="22851" rIns="45702" bIns="22851">
            <a:spAutoFit/>
          </a:bodyPr>
          <a:lstStyle/>
          <a:p>
            <a:pPr algn="l"/>
            <a:r>
              <a:rPr lang="en-US" sz="2000" dirty="0">
                <a:latin typeface="Courier New" pitchFamily="49" charset="0"/>
                <a:cs typeface="Courier New" pitchFamily="49" charset="0"/>
              </a:rPr>
              <a:t>Severity            - Medium</a:t>
            </a:r>
          </a:p>
          <a:p>
            <a:pPr algn="l"/>
            <a:r>
              <a:rPr lang="en-US" sz="2000" dirty="0" smtClean="0">
                <a:latin typeface="Courier New" pitchFamily="49" charset="0"/>
                <a:cs typeface="Courier New" pitchFamily="49" charset="0"/>
              </a:rPr>
              <a:t>Likelihood          - </a:t>
            </a:r>
            <a:r>
              <a:rPr lang="en-US" sz="2000" dirty="0">
                <a:latin typeface="Courier New" pitchFamily="49" charset="0"/>
                <a:cs typeface="Courier New" pitchFamily="49" charset="0"/>
              </a:rPr>
              <a:t>Probable</a:t>
            </a:r>
          </a:p>
          <a:p>
            <a:pPr algn="l"/>
            <a:r>
              <a:rPr lang="en-US" sz="2000" dirty="0">
                <a:latin typeface="Courier New" pitchFamily="49" charset="0"/>
                <a:cs typeface="Courier New" pitchFamily="49" charset="0"/>
              </a:rPr>
              <a:t>Cost of Remediation - High</a:t>
            </a:r>
          </a:p>
          <a:p>
            <a:pPr algn="l"/>
            <a:r>
              <a:rPr lang="en-US" sz="2000" dirty="0">
                <a:latin typeface="Courier New" pitchFamily="49" charset="0"/>
                <a:cs typeface="Courier New" pitchFamily="49" charset="0"/>
              </a:rPr>
              <a:t>CVSS                - 4.6</a:t>
            </a:r>
          </a:p>
        </p:txBody>
      </p:sp>
      <p:graphicFrame>
        <p:nvGraphicFramePr>
          <p:cNvPr id="7" name="Content Placeholder 4"/>
          <p:cNvGraphicFramePr>
            <a:graphicFrameLocks/>
          </p:cNvGraphicFramePr>
          <p:nvPr/>
        </p:nvGraphicFramePr>
        <p:xfrm>
          <a:off x="724411" y="1562100"/>
          <a:ext cx="11093831" cy="1005840"/>
        </p:xfrm>
        <a:graphic>
          <a:graphicData uri="http://schemas.openxmlformats.org/drawingml/2006/table">
            <a:tbl>
              <a:tblPr firstRow="1" bandRow="1">
                <a:tableStyleId>{5C22544A-7EE6-4342-B048-85BDC9FD1C3A}</a:tableStyleId>
              </a:tblPr>
              <a:tblGrid>
                <a:gridCol w="1761202"/>
                <a:gridCol w="2790024"/>
                <a:gridCol w="2538921"/>
                <a:gridCol w="1966967"/>
                <a:gridCol w="2036717"/>
              </a:tblGrid>
              <a:tr h="411480">
                <a:tc>
                  <a:txBody>
                    <a:bodyPr/>
                    <a:lstStyle/>
                    <a:p>
                      <a:r>
                        <a:rPr lang="en-US" sz="1200" dirty="0" smtClean="0"/>
                        <a:t>Type</a:t>
                      </a:r>
                      <a:endParaRPr lang="en-US" sz="1200" dirty="0"/>
                    </a:p>
                  </a:txBody>
                  <a:tcPr marL="45702" marR="45702" marT="22860" marB="22860"/>
                </a:tc>
                <a:tc>
                  <a:txBody>
                    <a:bodyPr/>
                    <a:lstStyle/>
                    <a:p>
                      <a:r>
                        <a:rPr lang="en-US" sz="1200" dirty="0" smtClean="0"/>
                        <a:t>Description</a:t>
                      </a:r>
                      <a:endParaRPr lang="en-US" sz="1200" dirty="0"/>
                    </a:p>
                  </a:txBody>
                  <a:tcPr marL="45702" marR="45702" marT="22860" marB="22860"/>
                </a:tc>
                <a:tc>
                  <a:txBody>
                    <a:bodyPr/>
                    <a:lstStyle/>
                    <a:p>
                      <a:r>
                        <a:rPr lang="en-US" sz="1200" dirty="0" smtClean="0"/>
                        <a:t>Motivation</a:t>
                      </a:r>
                      <a:endParaRPr lang="en-US" sz="1200" dirty="0"/>
                    </a:p>
                  </a:txBody>
                  <a:tcPr marL="45702" marR="45702" marT="22860" marB="22860"/>
                </a:tc>
                <a:tc>
                  <a:txBody>
                    <a:bodyPr/>
                    <a:lstStyle/>
                    <a:p>
                      <a:r>
                        <a:rPr lang="en-US" sz="1200" dirty="0" smtClean="0"/>
                        <a:t>Assumed Level of Sophistication</a:t>
                      </a:r>
                      <a:endParaRPr lang="en-US" sz="1200" dirty="0"/>
                    </a:p>
                  </a:txBody>
                  <a:tcPr marL="45702" marR="45702" marT="22860" marB="22860"/>
                </a:tc>
                <a:tc>
                  <a:txBody>
                    <a:bodyPr/>
                    <a:lstStyle/>
                    <a:p>
                      <a:r>
                        <a:rPr lang="en-US" sz="1200" dirty="0" smtClean="0"/>
                        <a:t>Example</a:t>
                      </a:r>
                      <a:endParaRPr lang="en-US" sz="1200" dirty="0"/>
                    </a:p>
                  </a:txBody>
                  <a:tcPr marL="45702" marR="45702" marT="22860" marB="22860"/>
                </a:tc>
              </a:tr>
              <a:tr h="594360">
                <a:tc>
                  <a:txBody>
                    <a:bodyPr/>
                    <a:lstStyle/>
                    <a:p>
                      <a:r>
                        <a:rPr lang="en-US" sz="1200" dirty="0" smtClean="0"/>
                        <a:t>Insider</a:t>
                      </a:r>
                      <a:endParaRPr lang="en-US" sz="1200" dirty="0"/>
                    </a:p>
                  </a:txBody>
                  <a:tcPr marL="45702" marR="45702" marT="22860" marB="22860"/>
                </a:tc>
                <a:tc>
                  <a:txBody>
                    <a:bodyPr/>
                    <a:lstStyle/>
                    <a:p>
                      <a:r>
                        <a:rPr lang="en-US" sz="1200" dirty="0" smtClean="0"/>
                        <a:t>Person</a:t>
                      </a:r>
                      <a:r>
                        <a:rPr lang="en-US" sz="1200" baseline="0" dirty="0" smtClean="0"/>
                        <a:t> with legitimate access to the corporate network and/or the application, long engagement</a:t>
                      </a:r>
                      <a:endParaRPr lang="en-US" sz="1200" dirty="0"/>
                    </a:p>
                  </a:txBody>
                  <a:tcPr marL="45702" marR="45702" marT="22860" marB="22860"/>
                </a:tc>
                <a:tc>
                  <a:txBody>
                    <a:bodyPr/>
                    <a:lstStyle/>
                    <a:p>
                      <a:r>
                        <a:rPr lang="en-US" sz="1200" dirty="0" smtClean="0"/>
                        <a:t>Personal gains,</a:t>
                      </a:r>
                      <a:r>
                        <a:rPr lang="en-US" sz="1200" baseline="0" dirty="0" smtClean="0"/>
                        <a:t> revenge, etc.</a:t>
                      </a:r>
                      <a:endParaRPr lang="en-US" sz="1200" dirty="0"/>
                    </a:p>
                  </a:txBody>
                  <a:tcPr marL="45702" marR="45702" marT="22860" marB="22860"/>
                </a:tc>
                <a:tc>
                  <a:txBody>
                    <a:bodyPr/>
                    <a:lstStyle/>
                    <a:p>
                      <a:r>
                        <a:rPr lang="en-US" sz="1200" dirty="0" smtClean="0"/>
                        <a:t>high</a:t>
                      </a:r>
                      <a:endParaRPr lang="en-US" sz="1200" dirty="0"/>
                    </a:p>
                  </a:txBody>
                  <a:tcPr marL="45702" marR="45702" marT="22860" marB="22860"/>
                </a:tc>
                <a:tc>
                  <a:txBody>
                    <a:bodyPr/>
                    <a:lstStyle/>
                    <a:p>
                      <a:r>
                        <a:rPr lang="en-US" sz="1200" dirty="0" smtClean="0"/>
                        <a:t>Rogue or disgruntled</a:t>
                      </a:r>
                      <a:r>
                        <a:rPr lang="en-US" sz="1200" baseline="0" dirty="0" smtClean="0"/>
                        <a:t> </a:t>
                      </a:r>
                      <a:r>
                        <a:rPr lang="en-US" sz="1200" dirty="0" smtClean="0"/>
                        <a:t> employee;</a:t>
                      </a:r>
                    </a:p>
                    <a:p>
                      <a:r>
                        <a:rPr lang="en-US" sz="1200" dirty="0" smtClean="0"/>
                        <a:t>contractor</a:t>
                      </a:r>
                      <a:endParaRPr lang="en-US" sz="1200" dirty="0"/>
                    </a:p>
                  </a:txBody>
                  <a:tcPr marL="45702" marR="45702" marT="22860" marB="22860"/>
                </a:tc>
              </a:tr>
            </a:tbl>
          </a:graphicData>
        </a:graphic>
      </p:graphicFrame>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380101" cy="1470025"/>
          </a:xfrm>
        </p:spPr>
        <p:txBody>
          <a:bodyPr/>
          <a:lstStyle/>
          <a:p>
            <a:r>
              <a:rPr lang="en-US" dirty="0" smtClean="0"/>
              <a:t>Code-Level Security Games</a:t>
            </a:r>
            <a:br>
              <a:rPr lang="en-US" dirty="0" smtClean="0"/>
            </a:br>
            <a:r>
              <a:rPr lang="en-US" dirty="0" smtClean="0"/>
              <a:t>And Puzzles in Java</a:t>
            </a:r>
            <a:endParaRPr lang="en-US" dirty="0"/>
          </a:p>
        </p:txBody>
      </p:sp>
      <p:sp>
        <p:nvSpPr>
          <p:cNvPr id="6" name="Text Placeholder 5"/>
          <p:cNvSpPr>
            <a:spLocks noGrp="1"/>
          </p:cNvSpPr>
          <p:nvPr>
            <p:ph type="body" sz="quarter" idx="13"/>
          </p:nvPr>
        </p:nvSpPr>
        <p:spPr/>
        <p:txBody>
          <a:bodyPr/>
          <a:lstStyle/>
          <a:p>
            <a:r>
              <a:rPr lang="en-US" dirty="0" err="1" smtClean="0"/>
              <a:t>Brenton</a:t>
            </a:r>
            <a:r>
              <a:rPr lang="en-US" dirty="0" smtClean="0"/>
              <a:t> Phillips</a:t>
            </a:r>
            <a:endParaRPr lang="en-US" dirty="0"/>
          </a:p>
          <a:p>
            <a:r>
              <a:rPr lang="en-US" dirty="0" smtClean="0"/>
              <a:t>Oracle Communications</a:t>
            </a:r>
          </a:p>
          <a:p>
            <a:r>
              <a:rPr lang="en-US" dirty="0" err="1" smtClean="0"/>
              <a:t>JavaOne</a:t>
            </a:r>
            <a:r>
              <a:rPr lang="en-US" dirty="0" smtClean="0"/>
              <a:t> 2014</a:t>
            </a:r>
            <a:endParaRPr lang="en-US" dirty="0"/>
          </a:p>
        </p:txBody>
      </p:sp>
      <p:pic>
        <p:nvPicPr>
          <p:cNvPr id="16" name="Picture 15" descr="Horizontal JavaOne-Oracle co-branded logo in white on blue staging background."/>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0352" y="6263640"/>
            <a:ext cx="1889615" cy="594360"/>
          </a:xfrm>
          <a:prstGeom prst="rect">
            <a:avLst/>
          </a:prstGeom>
        </p:spPr>
      </p:pic>
      <p:sp>
        <p:nvSpPr>
          <p:cNvPr id="10" name="TextBox 9"/>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
        <p:nvSpPr>
          <p:cNvPr id="4" name="TextBox 3"/>
          <p:cNvSpPr txBox="1"/>
          <p:nvPr/>
        </p:nvSpPr>
        <p:spPr>
          <a:xfrm>
            <a:off x="1050761" y="118773"/>
            <a:ext cx="914400" cy="914400"/>
          </a:xfrm>
          <a:prstGeom prst="rect">
            <a:avLst/>
          </a:prstGeom>
          <a:noFill/>
        </p:spPr>
        <p:txBody>
          <a:bodyPr wrap="none" lIns="0" tIns="0" rIns="0" bIns="0" rtlCol="0">
            <a:noAutofit/>
          </a:bodyPr>
          <a:lstStyle/>
          <a:p>
            <a:pPr>
              <a:lnSpc>
                <a:spcPct val="90000"/>
              </a:lnSpc>
            </a:pPr>
            <a:endParaRPr lang="en-US" dirty="0" smtClean="0"/>
          </a:p>
        </p:txBody>
      </p:sp>
    </p:spTree>
    <p:extLst>
      <p:ext uri="{BB962C8B-B14F-4D97-AF65-F5344CB8AC3E}">
        <p14:creationId xmlns:p14="http://schemas.microsoft.com/office/powerpoint/2010/main" xmlns="" val="33677605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3047603" y="2259807"/>
            <a:ext cx="6093619" cy="384703"/>
          </a:xfrm>
          <a:prstGeom prst="rect">
            <a:avLst/>
          </a:prstGeom>
          <a:noFill/>
          <a:ln w="9525">
            <a:noFill/>
            <a:miter lim="800000"/>
            <a:headEnd/>
            <a:tailEnd/>
          </a:ln>
        </p:spPr>
        <p:txBody>
          <a:bodyPr lIns="45702" tIns="22851" rIns="45702" bIns="22851">
            <a:spAutoFit/>
          </a:bodyPr>
          <a:lstStyle/>
          <a:p>
            <a:pPr algn="l">
              <a:buFont typeface="Arial" charset="0"/>
              <a:buChar char="•"/>
            </a:pPr>
            <a:r>
              <a:rPr lang="en-US" sz="2200" dirty="0"/>
              <a:t> Unauthorized Access to Private Information</a:t>
            </a:r>
          </a:p>
        </p:txBody>
      </p:sp>
      <p:sp>
        <p:nvSpPr>
          <p:cNvPr id="45059" name="TextBox 2"/>
          <p:cNvSpPr txBox="1">
            <a:spLocks noChangeArrowheads="1"/>
          </p:cNvSpPr>
          <p:nvPr/>
        </p:nvSpPr>
        <p:spPr bwMode="auto">
          <a:xfrm>
            <a:off x="3504625" y="609600"/>
            <a:ext cx="4227448" cy="661701"/>
          </a:xfrm>
          <a:prstGeom prst="rect">
            <a:avLst/>
          </a:prstGeom>
          <a:noFill/>
          <a:ln w="9525">
            <a:noFill/>
            <a:miter lim="800000"/>
            <a:headEnd/>
            <a:tailEnd/>
          </a:ln>
        </p:spPr>
        <p:txBody>
          <a:bodyPr lIns="45702" tIns="22851" rIns="45702" bIns="22851">
            <a:spAutoFit/>
          </a:bodyPr>
          <a:lstStyle/>
          <a:p>
            <a:r>
              <a:rPr lang="en-US" sz="4000" dirty="0"/>
              <a:t>Bread Debrief</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6"/>
          <p:cNvSpPr txBox="1">
            <a:spLocks noChangeArrowheads="1"/>
          </p:cNvSpPr>
          <p:nvPr/>
        </p:nvSpPr>
        <p:spPr bwMode="auto">
          <a:xfrm>
            <a:off x="1219517" y="2134394"/>
            <a:ext cx="8530273" cy="1231106"/>
          </a:xfrm>
          <a:prstGeom prst="rect">
            <a:avLst/>
          </a:prstGeom>
          <a:noFill/>
          <a:ln w="9525">
            <a:noFill/>
            <a:miter lim="800000"/>
            <a:headEnd/>
            <a:tailEnd/>
          </a:ln>
        </p:spPr>
        <p:txBody>
          <a:bodyPr lIns="0" tIns="0" rIns="0" bIns="0">
            <a:spAutoFit/>
          </a:bodyPr>
          <a:lstStyle/>
          <a:p>
            <a:pPr algn="l" eaLnBrk="0" hangingPunct="0">
              <a:lnSpc>
                <a:spcPct val="100000"/>
              </a:lnSpc>
              <a:spcBef>
                <a:spcPct val="0"/>
              </a:spcBef>
              <a:buClrTx/>
            </a:pPr>
            <a:r>
              <a:rPr lang="en-US" sz="4000" b="1" dirty="0">
                <a:solidFill>
                  <a:srgbClr val="FF0000"/>
                </a:solidFill>
              </a:rPr>
              <a:t>Puzzle </a:t>
            </a:r>
          </a:p>
          <a:p>
            <a:pPr algn="l" eaLnBrk="0" hangingPunct="0">
              <a:lnSpc>
                <a:spcPct val="100000"/>
              </a:lnSpc>
              <a:spcBef>
                <a:spcPct val="0"/>
              </a:spcBef>
              <a:buClrTx/>
            </a:pPr>
            <a:r>
              <a:rPr lang="en-US" sz="4000" b="1" dirty="0"/>
              <a:t>Sigma System</a:t>
            </a:r>
          </a:p>
        </p:txBody>
      </p:sp>
      <p:pic>
        <p:nvPicPr>
          <p:cNvPr id="46085" name="Picture 26" descr="ph_ind_buslife_013_cropped"/>
          <p:cNvPicPr>
            <a:picLocks noChangeAspect="1" noChangeArrowheads="1"/>
          </p:cNvPicPr>
          <p:nvPr/>
        </p:nvPicPr>
        <p:blipFill>
          <a:blip r:embed="rId3" cstate="print"/>
          <a:srcRect/>
          <a:stretch>
            <a:fillRect/>
          </a:stretch>
        </p:blipFill>
        <p:spPr bwMode="auto">
          <a:xfrm>
            <a:off x="8663256" y="1118287"/>
            <a:ext cx="2100236" cy="2134394"/>
          </a:xfrm>
          <a:prstGeom prst="rect">
            <a:avLst/>
          </a:prstGeom>
          <a:noFill/>
          <a:ln w="9525">
            <a:noFill/>
            <a:miter lim="800000"/>
            <a:headEnd/>
            <a:tailEnd/>
          </a:ln>
        </p:spPr>
      </p:pic>
      <p:cxnSp>
        <p:nvCxnSpPr>
          <p:cNvPr id="9" name="Straight Connector 8"/>
          <p:cNvCxnSpPr>
            <a:stCxn id="46082" idx="1"/>
          </p:cNvCxnSpPr>
          <p:nvPr/>
        </p:nvCxnSpPr>
        <p:spPr bwMode="auto">
          <a:xfrm flipV="1">
            <a:off x="1219517" y="2743200"/>
            <a:ext cx="4989151" cy="674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1638454" y="1371600"/>
            <a:ext cx="7807449" cy="1985141"/>
          </a:xfrm>
          <a:prstGeom prst="rect">
            <a:avLst/>
          </a:prstGeom>
          <a:noFill/>
          <a:ln w="9525">
            <a:solidFill>
              <a:schemeClr val="accent1"/>
            </a:solidFill>
            <a:miter lim="800000"/>
            <a:headEnd/>
            <a:tailEnd/>
          </a:ln>
        </p:spPr>
        <p:txBody>
          <a:bodyPr lIns="45702" tIns="22851" rIns="45702" bIns="22851">
            <a:spAutoFit/>
          </a:bodyPr>
          <a:lstStyle/>
          <a:p>
            <a:pPr algn="l"/>
            <a:r>
              <a:rPr lang="en-US" b="1" dirty="0">
                <a:latin typeface="Courier New" pitchFamily="49" charset="0"/>
                <a:cs typeface="Courier New" pitchFamily="49" charset="0"/>
              </a:rPr>
              <a:t>1   public long sum(long n) {</a:t>
            </a:r>
          </a:p>
          <a:p>
            <a:pPr algn="l"/>
            <a:r>
              <a:rPr lang="en-US" b="1" dirty="0">
                <a:latin typeface="Courier New" pitchFamily="49" charset="0"/>
                <a:cs typeface="Courier New" pitchFamily="49" charset="0"/>
              </a:rPr>
              <a:t>2     long sum = 0;</a:t>
            </a:r>
          </a:p>
          <a:p>
            <a:pPr algn="l"/>
            <a:r>
              <a:rPr lang="en-US" b="1" dirty="0">
                <a:latin typeface="Courier New" pitchFamily="49" charset="0"/>
                <a:cs typeface="Courier New" pitchFamily="49" charset="0"/>
              </a:rPr>
              <a:t>3     for (; n &gt; 0; n--) {</a:t>
            </a:r>
          </a:p>
          <a:p>
            <a:pPr algn="l"/>
            <a:r>
              <a:rPr lang="en-US" dirty="0">
                <a:latin typeface="Courier New" pitchFamily="49" charset="0"/>
                <a:cs typeface="Courier New" pitchFamily="49" charset="0"/>
              </a:rPr>
              <a:t>4       sum += n;</a:t>
            </a:r>
          </a:p>
          <a:p>
            <a:pPr algn="l"/>
            <a:r>
              <a:rPr lang="en-US" dirty="0">
                <a:latin typeface="Courier New" pitchFamily="49" charset="0"/>
                <a:cs typeface="Courier New" pitchFamily="49" charset="0"/>
              </a:rPr>
              <a:t>5     }</a:t>
            </a:r>
          </a:p>
          <a:p>
            <a:pPr algn="l"/>
            <a:r>
              <a:rPr lang="en-US" b="1" dirty="0">
                <a:latin typeface="Courier New" pitchFamily="49" charset="0"/>
                <a:cs typeface="Courier New" pitchFamily="49" charset="0"/>
              </a:rPr>
              <a:t>6     return sum;</a:t>
            </a:r>
          </a:p>
          <a:p>
            <a:pPr algn="l"/>
            <a:r>
              <a:rPr lang="en-US" dirty="0">
                <a:latin typeface="Courier New" pitchFamily="49" charset="0"/>
                <a:cs typeface="Courier New" pitchFamily="49" charset="0"/>
              </a:rPr>
              <a:t>7   }</a:t>
            </a: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2"/>
          <p:cNvSpPr txBox="1">
            <a:spLocks noChangeArrowheads="1"/>
          </p:cNvSpPr>
          <p:nvPr/>
        </p:nvSpPr>
        <p:spPr bwMode="auto">
          <a:xfrm>
            <a:off x="3504625" y="609600"/>
            <a:ext cx="4227448" cy="661701"/>
          </a:xfrm>
          <a:prstGeom prst="rect">
            <a:avLst/>
          </a:prstGeom>
          <a:noFill/>
          <a:ln w="9525">
            <a:noFill/>
            <a:miter lim="800000"/>
            <a:headEnd/>
            <a:tailEnd/>
          </a:ln>
        </p:spPr>
        <p:txBody>
          <a:bodyPr lIns="45702" tIns="22851" rIns="45702" bIns="22851">
            <a:spAutoFit/>
          </a:bodyPr>
          <a:lstStyle/>
          <a:p>
            <a:r>
              <a:rPr lang="en-US" sz="4000" dirty="0"/>
              <a:t>Standards</a:t>
            </a:r>
          </a:p>
        </p:txBody>
      </p:sp>
      <p:graphicFrame>
        <p:nvGraphicFramePr>
          <p:cNvPr id="4" name="Table 3"/>
          <p:cNvGraphicFramePr>
            <a:graphicFrameLocks noGrp="1"/>
          </p:cNvGraphicFramePr>
          <p:nvPr/>
        </p:nvGraphicFramePr>
        <p:xfrm>
          <a:off x="1448028" y="1638300"/>
          <a:ext cx="10321067" cy="1874520"/>
        </p:xfrm>
        <a:graphic>
          <a:graphicData uri="http://schemas.openxmlformats.org/drawingml/2006/table">
            <a:tbl>
              <a:tblPr firstRow="1" bandRow="1">
                <a:tableStyleId>{5C22544A-7EE6-4342-B048-85BDC9FD1C3A}</a:tableStyleId>
              </a:tblPr>
              <a:tblGrid>
                <a:gridCol w="5141491"/>
                <a:gridCol w="5179576"/>
              </a:tblGrid>
              <a:tr h="320040">
                <a:tc>
                  <a:txBody>
                    <a:bodyPr/>
                    <a:lstStyle/>
                    <a:p>
                      <a:r>
                        <a:rPr lang="en-US" sz="1800" dirty="0" smtClean="0"/>
                        <a:t>Standard</a:t>
                      </a:r>
                      <a:endParaRPr lang="en-US" sz="1800" dirty="0"/>
                    </a:p>
                  </a:txBody>
                  <a:tcPr marL="45702" marR="45702" marT="22860" marB="22860"/>
                </a:tc>
                <a:tc>
                  <a:txBody>
                    <a:bodyPr/>
                    <a:lstStyle/>
                    <a:p>
                      <a:r>
                        <a:rPr lang="en-US" sz="1800" dirty="0" smtClean="0"/>
                        <a:t>Description</a:t>
                      </a:r>
                      <a:endParaRPr lang="en-US" sz="1800" dirty="0"/>
                    </a:p>
                  </a:txBody>
                  <a:tcPr marL="45702" marR="45702" marT="22860" marB="22860"/>
                </a:tc>
              </a:tr>
              <a:tr h="3200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t>Oracle SCS Crashes, Hangs, Denial of Service</a:t>
                      </a:r>
                    </a:p>
                  </a:txBody>
                  <a:tcPr marL="45702" marR="45702" marT="22860" marB="22860"/>
                </a:tc>
                <a:tc>
                  <a:txBody>
                    <a:bodyPr/>
                    <a:lstStyle/>
                    <a:p>
                      <a:endParaRPr lang="en-US" sz="1800" dirty="0"/>
                    </a:p>
                  </a:txBody>
                  <a:tcPr marL="45702" marR="45702" marT="22860" marB="22860"/>
                </a:tc>
              </a:tr>
              <a:tr h="320040">
                <a:tc>
                  <a:txBody>
                    <a:bodyPr/>
                    <a:lstStyle/>
                    <a:p>
                      <a:r>
                        <a:rPr lang="en-US" sz="1800" dirty="0" smtClean="0"/>
                        <a:t>ISA/IEC TR 24772:2010 </a:t>
                      </a:r>
                      <a:endParaRPr lang="en-US" sz="1800" dirty="0"/>
                    </a:p>
                  </a:txBody>
                  <a:tcPr marL="45702" marR="45702" marT="22860" marB="228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Resource Exhaustion [XZP]</a:t>
                      </a:r>
                    </a:p>
                  </a:txBody>
                  <a:tcPr marL="45702" marR="45702" marT="22860" marB="22860"/>
                </a:tc>
              </a:tr>
              <a:tr h="594360">
                <a:tc>
                  <a:txBody>
                    <a:bodyPr/>
                    <a:lstStyle/>
                    <a:p>
                      <a:r>
                        <a:rPr lang="en-US" sz="1800" dirty="0" smtClean="0"/>
                        <a:t>MITRE CWE </a:t>
                      </a:r>
                      <a:r>
                        <a:rPr lang="en-US" sz="1800" dirty="0" err="1" smtClean="0"/>
                        <a:t>CWE</a:t>
                      </a:r>
                      <a:r>
                        <a:rPr lang="en-US" sz="1800" dirty="0" smtClean="0"/>
                        <a:t>-400 </a:t>
                      </a:r>
                      <a:endParaRPr lang="en-US" sz="1800" dirty="0"/>
                    </a:p>
                  </a:txBody>
                  <a:tcPr marL="45702" marR="45702" marT="22860" marB="228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Uncontrolled resource consumption (“resource exhaustion”)</a:t>
                      </a:r>
                    </a:p>
                  </a:txBody>
                  <a:tcPr marL="45702" marR="45702" marT="22860" marB="22860"/>
                </a:tc>
              </a:tr>
              <a:tr h="3200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MITRE CWE </a:t>
                      </a:r>
                      <a:r>
                        <a:rPr lang="en-US" sz="1800" dirty="0" err="1" smtClean="0"/>
                        <a:t>CWE</a:t>
                      </a:r>
                      <a:r>
                        <a:rPr lang="en-US" sz="1800" dirty="0" smtClean="0"/>
                        <a:t>-770 </a:t>
                      </a:r>
                    </a:p>
                  </a:txBody>
                  <a:tcPr marL="45702" marR="45702" marT="22860" marB="228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Allocation of resources without limits or throttling</a:t>
                      </a:r>
                    </a:p>
                  </a:txBody>
                  <a:tcPr marL="45702" marR="45702" marT="22860" marB="22860"/>
                </a:tc>
              </a:tr>
            </a:tbl>
          </a:graphicData>
        </a:graphic>
      </p:graphicFrame>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2"/>
          <p:cNvSpPr txBox="1">
            <a:spLocks noChangeArrowheads="1"/>
          </p:cNvSpPr>
          <p:nvPr/>
        </p:nvSpPr>
        <p:spPr bwMode="auto">
          <a:xfrm>
            <a:off x="3504625" y="609600"/>
            <a:ext cx="4227448" cy="661701"/>
          </a:xfrm>
          <a:prstGeom prst="rect">
            <a:avLst/>
          </a:prstGeom>
          <a:noFill/>
          <a:ln w="9525">
            <a:noFill/>
            <a:miter lim="800000"/>
            <a:headEnd/>
            <a:tailEnd/>
          </a:ln>
        </p:spPr>
        <p:txBody>
          <a:bodyPr lIns="45702" tIns="22851" rIns="45702" bIns="22851">
            <a:spAutoFit/>
          </a:bodyPr>
          <a:lstStyle/>
          <a:p>
            <a:r>
              <a:rPr lang="en-US" sz="4000" dirty="0"/>
              <a:t>Detection</a:t>
            </a:r>
          </a:p>
        </p:txBody>
      </p:sp>
      <p:sp>
        <p:nvSpPr>
          <p:cNvPr id="51203" name="Rectangle 4"/>
          <p:cNvSpPr>
            <a:spLocks noChangeArrowheads="1"/>
          </p:cNvSpPr>
          <p:nvPr/>
        </p:nvSpPr>
        <p:spPr bwMode="auto">
          <a:xfrm>
            <a:off x="1943135" y="2019300"/>
            <a:ext cx="6093619" cy="661701"/>
          </a:xfrm>
          <a:prstGeom prst="rect">
            <a:avLst/>
          </a:prstGeom>
          <a:noFill/>
          <a:ln w="9525">
            <a:solidFill>
              <a:schemeClr val="tx1"/>
            </a:solidFill>
            <a:miter lim="800000"/>
            <a:headEnd/>
            <a:tailEnd/>
          </a:ln>
        </p:spPr>
        <p:txBody>
          <a:bodyPr lIns="45702" tIns="22851" rIns="45702" bIns="22851">
            <a:spAutoFit/>
          </a:bodyPr>
          <a:lstStyle/>
          <a:p>
            <a:pPr algn="l"/>
            <a:r>
              <a:rPr lang="en-US" sz="2000" dirty="0">
                <a:latin typeface="Courier New" pitchFamily="49" charset="0"/>
                <a:cs typeface="Courier New" pitchFamily="49" charset="0"/>
              </a:rPr>
              <a:t>Static Detection  - Unlikely</a:t>
            </a:r>
          </a:p>
          <a:p>
            <a:pPr algn="l"/>
            <a:r>
              <a:rPr lang="en-US" sz="2000" dirty="0">
                <a:latin typeface="Courier New" pitchFamily="49" charset="0"/>
                <a:cs typeface="Courier New" pitchFamily="49" charset="0"/>
              </a:rPr>
              <a:t>Runtime Detection - Possible</a:t>
            </a:r>
          </a:p>
        </p:txBody>
      </p:sp>
      <p:pic>
        <p:nvPicPr>
          <p:cNvPr id="51204" name="Picture 3" descr="C:\Documents and Settings\brphilli\Desktop\f360_logo.jpg"/>
          <p:cNvPicPr>
            <a:picLocks noChangeAspect="1" noChangeArrowheads="1"/>
          </p:cNvPicPr>
          <p:nvPr/>
        </p:nvPicPr>
        <p:blipFill>
          <a:blip r:embed="rId2" cstate="print"/>
          <a:srcRect r="48683"/>
          <a:stretch>
            <a:fillRect/>
          </a:stretch>
        </p:blipFill>
        <p:spPr bwMode="auto">
          <a:xfrm>
            <a:off x="2095475" y="3429000"/>
            <a:ext cx="2715152" cy="847725"/>
          </a:xfrm>
          <a:prstGeom prst="rect">
            <a:avLst/>
          </a:prstGeom>
          <a:noFill/>
          <a:ln w="9525">
            <a:noFill/>
            <a:miter lim="800000"/>
            <a:headEnd/>
            <a:tailEnd/>
          </a:ln>
        </p:spPr>
      </p:pic>
      <p:sp>
        <p:nvSpPr>
          <p:cNvPr id="14" name="&quot;No&quot; Symbol 13"/>
          <p:cNvSpPr/>
          <p:nvPr/>
        </p:nvSpPr>
        <p:spPr bwMode="auto">
          <a:xfrm>
            <a:off x="3269010" y="3379573"/>
            <a:ext cx="1055855" cy="883508"/>
          </a:xfrm>
          <a:prstGeom prst="noSmoking">
            <a:avLst/>
          </a:prstGeom>
          <a:solidFill>
            <a:schemeClr val="accent6">
              <a:alpha val="61000"/>
            </a:schemeClr>
          </a:solidFill>
          <a:ln w="9525" cap="flat" cmpd="sng" algn="ctr">
            <a:noFill/>
            <a:prstDash val="solid"/>
            <a:round/>
            <a:headEnd type="none" w="med" len="med"/>
            <a:tailEnd type="none" w="med" len="med"/>
          </a:ln>
          <a:effectLst/>
        </p:spPr>
        <p:txBody>
          <a:bodyPr lIns="46019" tIns="23010" rIns="46019" bIns="23010">
            <a:noAutofit/>
          </a:bodyPr>
          <a:lstStyle/>
          <a:p>
            <a:pPr marL="59508" indent="-59508">
              <a:defRPr/>
            </a:pPr>
            <a:endParaRPr lang="en-US" b="1" dirty="0">
              <a:latin typeface="Arial" pitchFamily="-106" charset="0"/>
            </a:endParaRP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2"/>
          <p:cNvSpPr txBox="1">
            <a:spLocks noChangeArrowheads="1"/>
          </p:cNvSpPr>
          <p:nvPr/>
        </p:nvSpPr>
        <p:spPr bwMode="auto">
          <a:xfrm>
            <a:off x="3504625" y="609600"/>
            <a:ext cx="4227448" cy="661701"/>
          </a:xfrm>
          <a:prstGeom prst="rect">
            <a:avLst/>
          </a:prstGeom>
          <a:noFill/>
          <a:ln w="9525">
            <a:noFill/>
            <a:miter lim="800000"/>
            <a:headEnd/>
            <a:tailEnd/>
          </a:ln>
        </p:spPr>
        <p:txBody>
          <a:bodyPr lIns="45702" tIns="22851" rIns="45702" bIns="22851">
            <a:spAutoFit/>
          </a:bodyPr>
          <a:lstStyle/>
          <a:p>
            <a:r>
              <a:rPr lang="en-US" sz="4000" dirty="0"/>
              <a:t>Risk</a:t>
            </a:r>
          </a:p>
        </p:txBody>
      </p:sp>
      <p:sp>
        <p:nvSpPr>
          <p:cNvPr id="52227" name="Rectangle 4"/>
          <p:cNvSpPr>
            <a:spLocks noChangeArrowheads="1"/>
          </p:cNvSpPr>
          <p:nvPr/>
        </p:nvSpPr>
        <p:spPr bwMode="auto">
          <a:xfrm>
            <a:off x="991007" y="3048000"/>
            <a:ext cx="6093619" cy="1277255"/>
          </a:xfrm>
          <a:prstGeom prst="rect">
            <a:avLst/>
          </a:prstGeom>
          <a:noFill/>
          <a:ln w="9525">
            <a:solidFill>
              <a:schemeClr val="tx1"/>
            </a:solidFill>
            <a:miter lim="800000"/>
            <a:headEnd/>
            <a:tailEnd/>
          </a:ln>
        </p:spPr>
        <p:txBody>
          <a:bodyPr lIns="45702" tIns="22851" rIns="45702" bIns="22851">
            <a:spAutoFit/>
          </a:bodyPr>
          <a:lstStyle/>
          <a:p>
            <a:pPr algn="l"/>
            <a:r>
              <a:rPr lang="en-US" sz="2000" dirty="0">
                <a:latin typeface="Courier New" pitchFamily="49" charset="0"/>
                <a:cs typeface="Courier New" pitchFamily="49" charset="0"/>
              </a:rPr>
              <a:t>Severity            - Low</a:t>
            </a:r>
          </a:p>
          <a:p>
            <a:pPr algn="l"/>
            <a:r>
              <a:rPr lang="en-US" sz="2000" dirty="0" smtClean="0">
                <a:latin typeface="Courier New" pitchFamily="49" charset="0"/>
                <a:cs typeface="Courier New" pitchFamily="49" charset="0"/>
              </a:rPr>
              <a:t>Likelihood          - </a:t>
            </a:r>
            <a:r>
              <a:rPr lang="en-US" sz="2000" dirty="0">
                <a:latin typeface="Courier New" pitchFamily="49" charset="0"/>
                <a:cs typeface="Courier New" pitchFamily="49" charset="0"/>
              </a:rPr>
              <a:t>Probable</a:t>
            </a:r>
          </a:p>
          <a:p>
            <a:pPr algn="l"/>
            <a:r>
              <a:rPr lang="en-US" sz="2000" dirty="0">
                <a:latin typeface="Courier New" pitchFamily="49" charset="0"/>
                <a:cs typeface="Courier New" pitchFamily="49" charset="0"/>
              </a:rPr>
              <a:t>Cost of Remediation - Medium</a:t>
            </a:r>
          </a:p>
          <a:p>
            <a:pPr algn="l"/>
            <a:r>
              <a:rPr lang="en-US" sz="2000" dirty="0">
                <a:latin typeface="Courier New" pitchFamily="49" charset="0"/>
                <a:cs typeface="Courier New" pitchFamily="49" charset="0"/>
              </a:rPr>
              <a:t>CVSS                - 4.3</a:t>
            </a:r>
          </a:p>
        </p:txBody>
      </p:sp>
      <p:graphicFrame>
        <p:nvGraphicFramePr>
          <p:cNvPr id="7" name="Content Placeholder 4"/>
          <p:cNvGraphicFramePr>
            <a:graphicFrameLocks/>
          </p:cNvGraphicFramePr>
          <p:nvPr/>
        </p:nvGraphicFramePr>
        <p:xfrm>
          <a:off x="952921" y="1485900"/>
          <a:ext cx="9445109" cy="1005840"/>
        </p:xfrm>
        <a:graphic>
          <a:graphicData uri="http://schemas.openxmlformats.org/drawingml/2006/table">
            <a:tbl>
              <a:tblPr firstRow="1" bandRow="1">
                <a:tableStyleId>{5C22544A-7EE6-4342-B048-85BDC9FD1C3A}</a:tableStyleId>
              </a:tblPr>
              <a:tblGrid>
                <a:gridCol w="1499459"/>
                <a:gridCol w="2375381"/>
                <a:gridCol w="2161597"/>
                <a:gridCol w="1674644"/>
                <a:gridCol w="1734028"/>
              </a:tblGrid>
              <a:tr h="411480">
                <a:tc>
                  <a:txBody>
                    <a:bodyPr/>
                    <a:lstStyle/>
                    <a:p>
                      <a:r>
                        <a:rPr lang="en-US" sz="1200" dirty="0" smtClean="0"/>
                        <a:t>Type</a:t>
                      </a:r>
                      <a:endParaRPr lang="en-US" sz="1200" dirty="0"/>
                    </a:p>
                  </a:txBody>
                  <a:tcPr marL="45702" marR="45702" marT="22860" marB="22860"/>
                </a:tc>
                <a:tc>
                  <a:txBody>
                    <a:bodyPr/>
                    <a:lstStyle/>
                    <a:p>
                      <a:r>
                        <a:rPr lang="en-US" sz="1200" dirty="0" smtClean="0"/>
                        <a:t>Description</a:t>
                      </a:r>
                      <a:endParaRPr lang="en-US" sz="1200" dirty="0"/>
                    </a:p>
                  </a:txBody>
                  <a:tcPr marL="45702" marR="45702" marT="22860" marB="22860"/>
                </a:tc>
                <a:tc>
                  <a:txBody>
                    <a:bodyPr/>
                    <a:lstStyle/>
                    <a:p>
                      <a:r>
                        <a:rPr lang="en-US" sz="1200" dirty="0" smtClean="0"/>
                        <a:t>Motivation</a:t>
                      </a:r>
                      <a:endParaRPr lang="en-US" sz="1200" dirty="0"/>
                    </a:p>
                  </a:txBody>
                  <a:tcPr marL="45702" marR="45702" marT="22860" marB="22860"/>
                </a:tc>
                <a:tc>
                  <a:txBody>
                    <a:bodyPr/>
                    <a:lstStyle/>
                    <a:p>
                      <a:r>
                        <a:rPr lang="en-US" sz="1200" dirty="0" smtClean="0"/>
                        <a:t>Assumed Level of Sophistication</a:t>
                      </a:r>
                      <a:endParaRPr lang="en-US" sz="1200" dirty="0"/>
                    </a:p>
                  </a:txBody>
                  <a:tcPr marL="45702" marR="45702" marT="22860" marB="22860"/>
                </a:tc>
                <a:tc>
                  <a:txBody>
                    <a:bodyPr/>
                    <a:lstStyle/>
                    <a:p>
                      <a:r>
                        <a:rPr lang="en-US" sz="1200" dirty="0" smtClean="0"/>
                        <a:t>Example</a:t>
                      </a:r>
                      <a:endParaRPr lang="en-US" sz="1200" dirty="0"/>
                    </a:p>
                  </a:txBody>
                  <a:tcPr marL="45702" marR="45702" marT="22860" marB="22860"/>
                </a:tc>
              </a:tr>
              <a:tr h="594360">
                <a:tc>
                  <a:txBody>
                    <a:bodyPr/>
                    <a:lstStyle/>
                    <a:p>
                      <a:r>
                        <a:rPr lang="en-US" sz="1200" dirty="0" smtClean="0"/>
                        <a:t>Researcher</a:t>
                      </a:r>
                      <a:endParaRPr lang="en-US" sz="1200" dirty="0"/>
                    </a:p>
                  </a:txBody>
                  <a:tcPr marL="45702" marR="45702" marT="22860" marB="22860"/>
                </a:tc>
                <a:tc>
                  <a:txBody>
                    <a:bodyPr/>
                    <a:lstStyle/>
                    <a:p>
                      <a:r>
                        <a:rPr lang="en-US" sz="1200" dirty="0" smtClean="0"/>
                        <a:t>Security</a:t>
                      </a:r>
                      <a:r>
                        <a:rPr lang="en-US" sz="1200" baseline="0" dirty="0" smtClean="0"/>
                        <a:t> expert, usually short engagement</a:t>
                      </a:r>
                      <a:endParaRPr lang="en-US" sz="1200" dirty="0"/>
                    </a:p>
                  </a:txBody>
                  <a:tcPr marL="45702" marR="45702" marT="22860" marB="22860"/>
                </a:tc>
                <a:tc>
                  <a:txBody>
                    <a:bodyPr/>
                    <a:lstStyle/>
                    <a:p>
                      <a:r>
                        <a:rPr lang="en-US" sz="1200" dirty="0" smtClean="0"/>
                        <a:t>business</a:t>
                      </a:r>
                      <a:r>
                        <a:rPr lang="en-US" sz="1200" baseline="0" dirty="0" smtClean="0"/>
                        <a:t> generation, professional acknowledgement</a:t>
                      </a:r>
                      <a:endParaRPr lang="en-US" sz="1200" dirty="0"/>
                    </a:p>
                  </a:txBody>
                  <a:tcPr marL="45702" marR="45702" marT="22860" marB="22860"/>
                </a:tc>
                <a:tc>
                  <a:txBody>
                    <a:bodyPr/>
                    <a:lstStyle/>
                    <a:p>
                      <a:r>
                        <a:rPr lang="en-US" sz="1200" dirty="0" smtClean="0"/>
                        <a:t>high</a:t>
                      </a:r>
                      <a:endParaRPr lang="en-US" sz="1200" dirty="0"/>
                    </a:p>
                  </a:txBody>
                  <a:tcPr marL="45702" marR="45702" marT="22860" marB="22860"/>
                </a:tc>
                <a:tc>
                  <a:txBody>
                    <a:bodyPr/>
                    <a:lstStyle/>
                    <a:p>
                      <a:r>
                        <a:rPr lang="en-US" sz="1200" dirty="0" smtClean="0"/>
                        <a:t>SIs; independent</a:t>
                      </a:r>
                      <a:r>
                        <a:rPr lang="en-US" sz="1200" baseline="0" dirty="0" smtClean="0"/>
                        <a:t> research firms, individual researchers</a:t>
                      </a:r>
                      <a:endParaRPr lang="en-US" sz="1200" dirty="0"/>
                    </a:p>
                  </a:txBody>
                  <a:tcPr marL="45702" marR="45702" marT="22860" marB="22860"/>
                </a:tc>
              </a:tr>
            </a:tbl>
          </a:graphicData>
        </a:graphic>
      </p:graphicFrame>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3047603" y="2259807"/>
            <a:ext cx="6093619" cy="384703"/>
          </a:xfrm>
          <a:prstGeom prst="rect">
            <a:avLst/>
          </a:prstGeom>
          <a:noFill/>
          <a:ln w="9525">
            <a:noFill/>
            <a:miter lim="800000"/>
            <a:headEnd/>
            <a:tailEnd/>
          </a:ln>
        </p:spPr>
        <p:txBody>
          <a:bodyPr lIns="45702" tIns="22851" rIns="45702" bIns="22851">
            <a:spAutoFit/>
          </a:bodyPr>
          <a:lstStyle/>
          <a:p>
            <a:pPr algn="l">
              <a:buFont typeface="Arial" charset="0"/>
              <a:buChar char="•"/>
            </a:pPr>
            <a:r>
              <a:rPr lang="en-US" sz="2200" dirty="0"/>
              <a:t> Denial Of Service via CPU Consumption</a:t>
            </a:r>
          </a:p>
        </p:txBody>
      </p:sp>
      <p:sp>
        <p:nvSpPr>
          <p:cNvPr id="53251" name="TextBox 2"/>
          <p:cNvSpPr txBox="1">
            <a:spLocks noChangeArrowheads="1"/>
          </p:cNvSpPr>
          <p:nvPr/>
        </p:nvSpPr>
        <p:spPr bwMode="auto">
          <a:xfrm>
            <a:off x="3504625" y="609600"/>
            <a:ext cx="4227448" cy="661701"/>
          </a:xfrm>
          <a:prstGeom prst="rect">
            <a:avLst/>
          </a:prstGeom>
          <a:noFill/>
          <a:ln w="9525">
            <a:noFill/>
            <a:miter lim="800000"/>
            <a:headEnd/>
            <a:tailEnd/>
          </a:ln>
        </p:spPr>
        <p:txBody>
          <a:bodyPr lIns="45702" tIns="22851" rIns="45702" bIns="22851">
            <a:spAutoFit/>
          </a:bodyPr>
          <a:lstStyle/>
          <a:p>
            <a:r>
              <a:rPr lang="en-US" sz="4000" dirty="0"/>
              <a:t>Sigma Debrief</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37</a:t>
            </a:fld>
            <a:endParaRPr lang="en-US"/>
          </a:p>
        </p:txBody>
      </p:sp>
    </p:spTree>
    <p:extLst>
      <p:ext uri="{BB962C8B-B14F-4D97-AF65-F5344CB8AC3E}">
        <p14:creationId xmlns:p14="http://schemas.microsoft.com/office/powerpoint/2010/main" xmlns="" val="1140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38</a:t>
            </a:fld>
            <a:endParaRPr lang="en-US"/>
          </a:p>
        </p:txBody>
      </p:sp>
    </p:spTree>
    <p:extLst>
      <p:ext uri="{BB962C8B-B14F-4D97-AF65-F5344CB8AC3E}">
        <p14:creationId xmlns:p14="http://schemas.microsoft.com/office/powerpoint/2010/main" xmlns="" val="14609388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5373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1219517" y="2134394"/>
            <a:ext cx="8530273" cy="615553"/>
          </a:xfrm>
          <a:prstGeom prst="rect">
            <a:avLst/>
          </a:prstGeom>
          <a:noFill/>
          <a:ln w="9525">
            <a:noFill/>
            <a:miter lim="800000"/>
            <a:headEnd/>
            <a:tailEnd/>
          </a:ln>
        </p:spPr>
        <p:txBody>
          <a:bodyPr lIns="0" tIns="0" rIns="0" bIns="0">
            <a:spAutoFit/>
          </a:bodyPr>
          <a:lstStyle/>
          <a:p>
            <a:pPr algn="l" eaLnBrk="0" hangingPunct="0">
              <a:lnSpc>
                <a:spcPct val="100000"/>
              </a:lnSpc>
              <a:buClrTx/>
            </a:pPr>
            <a:r>
              <a:rPr lang="en-US" sz="4000" b="1" dirty="0">
                <a:solidFill>
                  <a:srgbClr val="FF0000"/>
                </a:solidFill>
              </a:rPr>
              <a:t>Cultivate </a:t>
            </a:r>
            <a:r>
              <a:rPr lang="en-US" sz="4000" b="1" dirty="0"/>
              <a:t>A Culture of Security</a:t>
            </a:r>
          </a:p>
        </p:txBody>
      </p:sp>
      <p:pic>
        <p:nvPicPr>
          <p:cNvPr id="12293" name="Picture 26" descr="ph_ind_buslife_013_cropped"/>
          <p:cNvPicPr>
            <a:picLocks noChangeAspect="1" noChangeArrowheads="1"/>
          </p:cNvPicPr>
          <p:nvPr/>
        </p:nvPicPr>
        <p:blipFill>
          <a:blip r:embed="rId3" cstate="print"/>
          <a:srcRect/>
          <a:stretch>
            <a:fillRect/>
          </a:stretch>
        </p:blipFill>
        <p:spPr bwMode="auto">
          <a:xfrm>
            <a:off x="8809274" y="673443"/>
            <a:ext cx="2143875" cy="213439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75989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1218724" y="1371600"/>
            <a:ext cx="5585024" cy="1294607"/>
          </a:xfrm>
          <a:prstGeom prst="rect">
            <a:avLst/>
          </a:prstGeom>
          <a:solidFill>
            <a:schemeClr val="accent3"/>
          </a:solidFill>
          <a:ln w="9525">
            <a:noFill/>
            <a:miter lim="800000"/>
            <a:headEnd/>
            <a:tailEnd/>
          </a:ln>
        </p:spPr>
        <p:txBody>
          <a:bodyPr lIns="0" tIns="0" rIns="0" bIns="0" anchor="b"/>
          <a:lstStyle/>
          <a:p>
            <a:pPr defTabSz="1217919">
              <a:spcBef>
                <a:spcPct val="0"/>
              </a:spcBef>
            </a:pPr>
            <a:r>
              <a:rPr lang="en-US" sz="2500" b="1" dirty="0">
                <a:solidFill>
                  <a:schemeClr val="bg1"/>
                </a:solidFill>
              </a:rPr>
              <a:t>Mark Van </a:t>
            </a:r>
            <a:r>
              <a:rPr lang="en-US" sz="2500" b="1" dirty="0" err="1">
                <a:solidFill>
                  <a:schemeClr val="bg1"/>
                </a:solidFill>
              </a:rPr>
              <a:t>Doren</a:t>
            </a:r>
            <a:endParaRPr lang="en-US" sz="2500" b="1" dirty="0">
              <a:solidFill>
                <a:schemeClr val="bg1"/>
              </a:solidFill>
            </a:endParaRPr>
          </a:p>
          <a:p>
            <a:pPr defTabSz="1217919">
              <a:spcBef>
                <a:spcPct val="0"/>
              </a:spcBef>
            </a:pPr>
            <a:r>
              <a:rPr lang="en-US" sz="2500" dirty="0">
                <a:solidFill>
                  <a:schemeClr val="bg1"/>
                </a:solidFill>
              </a:rPr>
              <a:t>Professor, Columbia University</a:t>
            </a:r>
          </a:p>
        </p:txBody>
      </p:sp>
      <p:sp>
        <p:nvSpPr>
          <p:cNvPr id="13316" name="Rectangle 10"/>
          <p:cNvSpPr>
            <a:spLocks noChangeArrowheads="1"/>
          </p:cNvSpPr>
          <p:nvPr/>
        </p:nvSpPr>
        <p:spPr bwMode="gray">
          <a:xfrm>
            <a:off x="1142554" y="3043238"/>
            <a:ext cx="7311550" cy="2562225"/>
          </a:xfrm>
          <a:prstGeom prst="rect">
            <a:avLst/>
          </a:prstGeom>
          <a:noFill/>
          <a:ln w="9525">
            <a:noFill/>
            <a:miter lim="800000"/>
            <a:headEnd/>
            <a:tailEnd/>
          </a:ln>
        </p:spPr>
        <p:txBody>
          <a:bodyPr lIns="0" tIns="0" rIns="0" bIns="0"/>
          <a:lstStyle/>
          <a:p>
            <a:pPr marL="113461" indent="-113461" defTabSz="459398" eaLnBrk="0" hangingPunct="0">
              <a:spcBef>
                <a:spcPct val="20000"/>
              </a:spcBef>
              <a:buClr>
                <a:schemeClr val="tx2"/>
              </a:buClr>
            </a:pPr>
            <a:r>
              <a:rPr lang="en-US" sz="2500" dirty="0">
                <a:cs typeface="Arial" charset="0"/>
              </a:rPr>
              <a:t>“If you want to be a knight, act like a knight.”</a:t>
            </a:r>
          </a:p>
        </p:txBody>
      </p:sp>
      <p:pic>
        <p:nvPicPr>
          <p:cNvPr id="13317" name="Picture 4" descr="Mark_Van_Doren.jpg"/>
          <p:cNvPicPr>
            <a:picLocks noChangeAspect="1"/>
          </p:cNvPicPr>
          <p:nvPr/>
        </p:nvPicPr>
        <p:blipFill>
          <a:blip r:embed="rId3" cstate="print"/>
          <a:srcRect/>
          <a:stretch>
            <a:fillRect/>
          </a:stretch>
        </p:blipFill>
        <p:spPr bwMode="auto">
          <a:xfrm>
            <a:off x="8760371" y="3390900"/>
            <a:ext cx="2719119" cy="22383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1218724" y="1371600"/>
            <a:ext cx="5585024" cy="1294607"/>
          </a:xfrm>
          <a:prstGeom prst="rect">
            <a:avLst/>
          </a:prstGeom>
          <a:solidFill>
            <a:schemeClr val="accent3"/>
          </a:solidFill>
          <a:ln w="9525">
            <a:noFill/>
            <a:miter lim="800000"/>
            <a:headEnd/>
            <a:tailEnd/>
          </a:ln>
        </p:spPr>
        <p:txBody>
          <a:bodyPr lIns="0" tIns="0" rIns="0" bIns="0" anchor="b"/>
          <a:lstStyle/>
          <a:p>
            <a:pPr defTabSz="1217919">
              <a:spcBef>
                <a:spcPct val="0"/>
              </a:spcBef>
            </a:pPr>
            <a:r>
              <a:rPr lang="en-US" sz="2500" b="1" dirty="0">
                <a:solidFill>
                  <a:schemeClr val="bg1"/>
                </a:solidFill>
              </a:rPr>
              <a:t>Dawson </a:t>
            </a:r>
            <a:r>
              <a:rPr lang="en-US" sz="2500" b="1" dirty="0" err="1">
                <a:solidFill>
                  <a:schemeClr val="bg1"/>
                </a:solidFill>
              </a:rPr>
              <a:t>Engler</a:t>
            </a:r>
            <a:endParaRPr lang="en-US" sz="2500" b="1" dirty="0">
              <a:solidFill>
                <a:schemeClr val="bg1"/>
              </a:solidFill>
            </a:endParaRPr>
          </a:p>
          <a:p>
            <a:pPr defTabSz="1217919">
              <a:spcBef>
                <a:spcPct val="0"/>
              </a:spcBef>
            </a:pPr>
            <a:r>
              <a:rPr lang="en-US" sz="2500" dirty="0">
                <a:solidFill>
                  <a:schemeClr val="bg1"/>
                </a:solidFill>
              </a:rPr>
              <a:t>Professor, Stanford University</a:t>
            </a:r>
          </a:p>
        </p:txBody>
      </p:sp>
      <p:sp>
        <p:nvSpPr>
          <p:cNvPr id="14340" name="Rectangle 10"/>
          <p:cNvSpPr>
            <a:spLocks noChangeArrowheads="1"/>
          </p:cNvSpPr>
          <p:nvPr/>
        </p:nvSpPr>
        <p:spPr bwMode="gray">
          <a:xfrm>
            <a:off x="1142554" y="3043238"/>
            <a:ext cx="7311550" cy="2562225"/>
          </a:xfrm>
          <a:prstGeom prst="rect">
            <a:avLst/>
          </a:prstGeom>
          <a:noFill/>
          <a:ln w="9525">
            <a:noFill/>
            <a:miter lim="800000"/>
            <a:headEnd/>
            <a:tailEnd/>
          </a:ln>
        </p:spPr>
        <p:txBody>
          <a:bodyPr lIns="0" tIns="0" rIns="0" bIns="0"/>
          <a:lstStyle/>
          <a:p>
            <a:pPr marL="113461" indent="-113461" defTabSz="459398" eaLnBrk="0" hangingPunct="0">
              <a:spcBef>
                <a:spcPct val="20000"/>
              </a:spcBef>
              <a:buClr>
                <a:schemeClr val="tx2"/>
              </a:buClr>
            </a:pPr>
            <a:r>
              <a:rPr lang="en-US" sz="2500" dirty="0">
                <a:cs typeface="Arial" charset="0"/>
              </a:rPr>
              <a:t>“Most of software engineering is bulls**t.  Our religion is finding serious bugs.”</a:t>
            </a:r>
          </a:p>
        </p:txBody>
      </p:sp>
      <p:pic>
        <p:nvPicPr>
          <p:cNvPr id="14341" name="Picture 5" descr="Dawson_Engler.jpg"/>
          <p:cNvPicPr>
            <a:picLocks noChangeAspect="1"/>
          </p:cNvPicPr>
          <p:nvPr/>
        </p:nvPicPr>
        <p:blipFill>
          <a:blip r:embed="rId3" cstate="print"/>
          <a:srcRect/>
          <a:stretch>
            <a:fillRect/>
          </a:stretch>
        </p:blipFill>
        <p:spPr bwMode="auto">
          <a:xfrm>
            <a:off x="8760371" y="3276600"/>
            <a:ext cx="2126419" cy="21272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1218724" y="1371600"/>
            <a:ext cx="5585024" cy="1294607"/>
          </a:xfrm>
          <a:prstGeom prst="rect">
            <a:avLst/>
          </a:prstGeom>
          <a:solidFill>
            <a:schemeClr val="accent3"/>
          </a:solidFill>
          <a:ln w="9525">
            <a:noFill/>
            <a:miter lim="800000"/>
            <a:headEnd/>
            <a:tailEnd/>
          </a:ln>
        </p:spPr>
        <p:txBody>
          <a:bodyPr lIns="0" tIns="0" rIns="0" bIns="0" anchor="b"/>
          <a:lstStyle/>
          <a:p>
            <a:pPr defTabSz="1217919">
              <a:spcBef>
                <a:spcPct val="0"/>
              </a:spcBef>
            </a:pPr>
            <a:r>
              <a:rPr lang="en-US" sz="2500" b="1" dirty="0">
                <a:solidFill>
                  <a:schemeClr val="bg1"/>
                </a:solidFill>
              </a:rPr>
              <a:t>Heraclitus of Ephesus</a:t>
            </a:r>
          </a:p>
          <a:p>
            <a:pPr defTabSz="1217919">
              <a:spcBef>
                <a:spcPct val="0"/>
              </a:spcBef>
            </a:pPr>
            <a:r>
              <a:rPr lang="en-US" sz="2500" dirty="0">
                <a:solidFill>
                  <a:schemeClr val="bg1"/>
                </a:solidFill>
              </a:rPr>
              <a:t>Greek Philosopher</a:t>
            </a:r>
          </a:p>
        </p:txBody>
      </p:sp>
      <p:sp>
        <p:nvSpPr>
          <p:cNvPr id="15364" name="Rectangle 10"/>
          <p:cNvSpPr>
            <a:spLocks noChangeArrowheads="1"/>
          </p:cNvSpPr>
          <p:nvPr/>
        </p:nvSpPr>
        <p:spPr bwMode="gray">
          <a:xfrm>
            <a:off x="1142554" y="3043238"/>
            <a:ext cx="7311550" cy="2562225"/>
          </a:xfrm>
          <a:prstGeom prst="rect">
            <a:avLst/>
          </a:prstGeom>
          <a:noFill/>
          <a:ln w="9525">
            <a:noFill/>
            <a:miter lim="800000"/>
            <a:headEnd/>
            <a:tailEnd/>
          </a:ln>
        </p:spPr>
        <p:txBody>
          <a:bodyPr lIns="0" tIns="0" rIns="0" bIns="0"/>
          <a:lstStyle/>
          <a:p>
            <a:pPr marL="113461" indent="-113461" defTabSz="459398" eaLnBrk="0" hangingPunct="0">
              <a:spcBef>
                <a:spcPct val="20000"/>
              </a:spcBef>
              <a:buClr>
                <a:schemeClr val="tx2"/>
              </a:buClr>
            </a:pPr>
            <a:r>
              <a:rPr lang="en-US" sz="2500" dirty="0">
                <a:cs typeface="Arial" charset="0"/>
              </a:rPr>
              <a:t>“</a:t>
            </a:r>
            <a:r>
              <a:rPr lang="en-US" sz="2500" dirty="0"/>
              <a:t>Those who approach life like a child playing a game, moving and pushing pieces, possess the power of kings</a:t>
            </a:r>
            <a:r>
              <a:rPr lang="en-US" sz="2500" dirty="0">
                <a:cs typeface="Arial" charset="0"/>
              </a:rPr>
              <a:t>.”</a:t>
            </a:r>
          </a:p>
        </p:txBody>
      </p:sp>
      <p:pic>
        <p:nvPicPr>
          <p:cNvPr id="15365" name="Picture 4" descr="heraclitus.jpg"/>
          <p:cNvPicPr>
            <a:picLocks noChangeAspect="1"/>
          </p:cNvPicPr>
          <p:nvPr/>
        </p:nvPicPr>
        <p:blipFill>
          <a:blip r:embed="rId3" cstate="print"/>
          <a:srcRect/>
          <a:stretch>
            <a:fillRect/>
          </a:stretch>
        </p:blipFill>
        <p:spPr bwMode="auto">
          <a:xfrm>
            <a:off x="8379520" y="3048000"/>
            <a:ext cx="3084895" cy="27352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6"/>
          <p:cNvSpPr txBox="1">
            <a:spLocks noChangeArrowheads="1"/>
          </p:cNvSpPr>
          <p:nvPr/>
        </p:nvSpPr>
        <p:spPr bwMode="auto">
          <a:xfrm>
            <a:off x="1219517" y="2134394"/>
            <a:ext cx="8530273" cy="1231106"/>
          </a:xfrm>
          <a:prstGeom prst="rect">
            <a:avLst/>
          </a:prstGeom>
          <a:noFill/>
          <a:ln w="9525">
            <a:noFill/>
            <a:miter lim="800000"/>
            <a:headEnd/>
            <a:tailEnd/>
          </a:ln>
        </p:spPr>
        <p:txBody>
          <a:bodyPr lIns="0" tIns="0" rIns="0" bIns="0">
            <a:spAutoFit/>
          </a:bodyPr>
          <a:lstStyle/>
          <a:p>
            <a:pPr algn="l" eaLnBrk="0" hangingPunct="0">
              <a:lnSpc>
                <a:spcPct val="100000"/>
              </a:lnSpc>
              <a:spcBef>
                <a:spcPct val="0"/>
              </a:spcBef>
              <a:buClrTx/>
            </a:pPr>
            <a:r>
              <a:rPr lang="en-US" sz="4000" b="1" dirty="0">
                <a:solidFill>
                  <a:srgbClr val="FF0000"/>
                </a:solidFill>
              </a:rPr>
              <a:t>Puzzle </a:t>
            </a:r>
          </a:p>
          <a:p>
            <a:pPr algn="l" eaLnBrk="0" hangingPunct="0">
              <a:lnSpc>
                <a:spcPct val="100000"/>
              </a:lnSpc>
              <a:spcBef>
                <a:spcPct val="0"/>
              </a:spcBef>
              <a:buClrTx/>
            </a:pPr>
            <a:r>
              <a:rPr lang="en-US" sz="4000" b="1" dirty="0"/>
              <a:t>Clown Reservation System</a:t>
            </a:r>
          </a:p>
        </p:txBody>
      </p:sp>
      <p:pic>
        <p:nvPicPr>
          <p:cNvPr id="16389" name="Picture 26" descr="ph_ind_buslife_013_cropped"/>
          <p:cNvPicPr>
            <a:picLocks noChangeAspect="1" noChangeArrowheads="1"/>
          </p:cNvPicPr>
          <p:nvPr/>
        </p:nvPicPr>
        <p:blipFill>
          <a:blip r:embed="rId3" cstate="print"/>
          <a:srcRect/>
          <a:stretch>
            <a:fillRect/>
          </a:stretch>
        </p:blipFill>
        <p:spPr bwMode="auto">
          <a:xfrm>
            <a:off x="9215006" y="1210962"/>
            <a:ext cx="2133560" cy="3103563"/>
          </a:xfrm>
          <a:prstGeom prst="rect">
            <a:avLst/>
          </a:prstGeom>
          <a:noFill/>
          <a:ln w="9525">
            <a:noFill/>
            <a:miter lim="800000"/>
            <a:headEnd/>
            <a:tailEnd/>
          </a:ln>
        </p:spPr>
      </p:pic>
      <p:cxnSp>
        <p:nvCxnSpPr>
          <p:cNvPr id="9" name="Straight Connector 8"/>
          <p:cNvCxnSpPr>
            <a:stCxn id="16386" idx="1"/>
          </p:cNvCxnSpPr>
          <p:nvPr/>
        </p:nvCxnSpPr>
        <p:spPr bwMode="auto">
          <a:xfrm flipV="1">
            <a:off x="1219517" y="2743201"/>
            <a:ext cx="4989151" cy="674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838666" y="952500"/>
            <a:ext cx="10930429" cy="3493246"/>
          </a:xfrm>
          <a:prstGeom prst="rect">
            <a:avLst/>
          </a:prstGeom>
          <a:noFill/>
          <a:ln w="9525">
            <a:solidFill>
              <a:schemeClr val="tx1"/>
            </a:solidFill>
            <a:miter lim="800000"/>
            <a:headEnd/>
            <a:tailEnd/>
          </a:ln>
        </p:spPr>
        <p:txBody>
          <a:bodyPr lIns="45702" tIns="22851" rIns="45702" bIns="22851">
            <a:spAutoFit/>
          </a:bodyPr>
          <a:lstStyle/>
          <a:p>
            <a:pPr algn="l"/>
            <a:r>
              <a:rPr lang="en-US" sz="1600" dirty="0">
                <a:latin typeface="Courier New" pitchFamily="49" charset="0"/>
                <a:cs typeface="Courier New" pitchFamily="49" charset="0"/>
              </a:rPr>
              <a:t>1   &lt;order&gt;</a:t>
            </a:r>
          </a:p>
          <a:p>
            <a:pPr algn="l"/>
            <a:r>
              <a:rPr lang="en-US" sz="1600" dirty="0">
                <a:latin typeface="Courier New" pitchFamily="49" charset="0"/>
                <a:cs typeface="Courier New" pitchFamily="49" charset="0"/>
              </a:rPr>
              <a:t>2     &lt;property&gt;&lt;name&gt;FIRST          &lt;/name&gt;&lt;value&gt;Jane           &lt;/value&gt;&lt;/property&gt;</a:t>
            </a:r>
          </a:p>
          <a:p>
            <a:pPr algn="l"/>
            <a:r>
              <a:rPr lang="en-US" sz="1600" dirty="0">
                <a:latin typeface="Courier New" pitchFamily="49" charset="0"/>
                <a:cs typeface="Courier New" pitchFamily="49" charset="0"/>
              </a:rPr>
              <a:t>3     &lt;property&gt;&lt;name&gt;LAST           &lt;/name&gt;&lt;value&gt;Public         &lt;/value&gt;&lt;/property&gt;</a:t>
            </a:r>
          </a:p>
          <a:p>
            <a:pPr algn="l"/>
            <a:r>
              <a:rPr lang="en-US" sz="1600" dirty="0">
                <a:latin typeface="Courier New" pitchFamily="49" charset="0"/>
                <a:cs typeface="Courier New" pitchFamily="49" charset="0"/>
              </a:rPr>
              <a:t>4     &lt;property&gt;&lt;name&gt;MIDDLE         &lt;/name&gt;&lt;value&gt;Dawn           &lt;/value&gt;&lt;/property&gt;</a:t>
            </a:r>
          </a:p>
          <a:p>
            <a:pPr algn="l"/>
            <a:r>
              <a:rPr lang="en-US" sz="1600" dirty="0">
                <a:latin typeface="Courier New" pitchFamily="49" charset="0"/>
                <a:cs typeface="Courier New" pitchFamily="49" charset="0"/>
              </a:rPr>
              <a:t>5     &lt;property&gt;&lt;name&gt;MIDDLE_INITIAL &lt;/name&gt;&lt;value&gt;D              &lt;/value&gt;&lt;/property&gt;</a:t>
            </a:r>
          </a:p>
          <a:p>
            <a:pPr algn="l"/>
            <a:r>
              <a:rPr lang="en-US" sz="1600" dirty="0">
                <a:latin typeface="Courier New" pitchFamily="49" charset="0"/>
                <a:cs typeface="Courier New" pitchFamily="49" charset="0"/>
              </a:rPr>
              <a:t>6     &lt;property&gt;&lt;name&gt;FIRST_INITIAL  &lt;/name&gt;&lt;value&gt;J              &lt;/value&gt;&lt;/property&gt;</a:t>
            </a:r>
          </a:p>
          <a:p>
            <a:pPr algn="l"/>
            <a:r>
              <a:rPr lang="en-US" sz="1600" dirty="0">
                <a:latin typeface="Courier New" pitchFamily="49" charset="0"/>
                <a:cs typeface="Courier New" pitchFamily="49" charset="0"/>
              </a:rPr>
              <a:t>7     &lt;property&gt;&lt;name&gt;FIRST_LAST     &lt;/name&gt;&lt;value&gt;%FIRST% %LAST% &lt;/value&gt;&lt;/property&gt;</a:t>
            </a:r>
          </a:p>
          <a:p>
            <a:pPr algn="l"/>
            <a:r>
              <a:rPr lang="en-US" sz="1600" dirty="0">
                <a:latin typeface="Courier New" pitchFamily="49" charset="0"/>
                <a:cs typeface="Courier New" pitchFamily="49" charset="0"/>
              </a:rPr>
              <a:t>8   </a:t>
            </a:r>
          </a:p>
          <a:p>
            <a:pPr algn="l"/>
            <a:r>
              <a:rPr lang="en-US" sz="1600" dirty="0">
                <a:latin typeface="Courier New" pitchFamily="49" charset="0"/>
                <a:cs typeface="Courier New" pitchFamily="49" charset="0"/>
              </a:rPr>
              <a:t>9     &lt;purchaser&gt;     &lt;first&gt;%FIRST%&lt;/first&gt;&lt;last&gt;%LAST%&lt;/last&gt;        &lt;/purchaser&gt;</a:t>
            </a:r>
          </a:p>
          <a:p>
            <a:pPr algn="l"/>
            <a:r>
              <a:rPr lang="en-US" sz="1600" dirty="0">
                <a:latin typeface="Courier New" pitchFamily="49" charset="0"/>
                <a:cs typeface="Courier New" pitchFamily="49" charset="0"/>
              </a:rPr>
              <a:t>10    &lt;bill-to&gt;       &lt;addressee&gt;%FIRST_LAST%&lt;/addressee&gt;              &lt;/bill-to&gt;</a:t>
            </a:r>
          </a:p>
          <a:p>
            <a:pPr algn="l"/>
            <a:r>
              <a:rPr lang="en-US" sz="1600" dirty="0">
                <a:latin typeface="Courier New" pitchFamily="49" charset="0"/>
                <a:cs typeface="Courier New" pitchFamily="49" charset="0"/>
              </a:rPr>
              <a:t>11    &lt;ship-to&gt;       &lt;addressee&gt;%FIRST_LAST%&lt;/addressee&gt;              &lt;/ship-to&gt;</a:t>
            </a:r>
          </a:p>
          <a:p>
            <a:pPr algn="l"/>
            <a:r>
              <a:rPr lang="en-US" sz="1600" dirty="0">
                <a:latin typeface="Courier New" pitchFamily="49" charset="0"/>
                <a:cs typeface="Courier New" pitchFamily="49" charset="0"/>
              </a:rPr>
              <a:t>12    &lt;payment&gt;       &lt;</a:t>
            </a:r>
            <a:r>
              <a:rPr lang="en-US" sz="1600" dirty="0" err="1">
                <a:latin typeface="Courier New" pitchFamily="49" charset="0"/>
                <a:cs typeface="Courier New" pitchFamily="49" charset="0"/>
              </a:rPr>
              <a:t>issuee</a:t>
            </a:r>
            <a:r>
              <a:rPr lang="en-US" sz="1600" dirty="0">
                <a:latin typeface="Courier New" pitchFamily="49" charset="0"/>
                <a:cs typeface="Courier New" pitchFamily="49" charset="0"/>
              </a:rPr>
              <a:t>&gt;%FIRST% %MIDDLE_INITIAL% %LAST%&lt;/</a:t>
            </a:r>
            <a:r>
              <a:rPr lang="en-US" sz="1600" dirty="0" err="1">
                <a:latin typeface="Courier New" pitchFamily="49" charset="0"/>
                <a:cs typeface="Courier New" pitchFamily="49" charset="0"/>
              </a:rPr>
              <a:t>issuee</a:t>
            </a:r>
            <a:r>
              <a:rPr lang="en-US" sz="1600" dirty="0">
                <a:latin typeface="Courier New" pitchFamily="49" charset="0"/>
                <a:cs typeface="Courier New" pitchFamily="49" charset="0"/>
              </a:rPr>
              <a:t>&gt; &lt;/payment&gt;</a:t>
            </a:r>
          </a:p>
          <a:p>
            <a:pPr algn="l"/>
            <a:r>
              <a:rPr lang="en-US" sz="1600" dirty="0">
                <a:latin typeface="Courier New" pitchFamily="49" charset="0"/>
                <a:cs typeface="Courier New" pitchFamily="49" charset="0"/>
              </a:rPr>
              <a:t>13    &lt;authorization&gt; &lt;name&gt;%FIRST% %MIDDLE% %LAST%&lt;/name&gt;             &lt;/authorization&gt;</a:t>
            </a:r>
          </a:p>
          <a:p>
            <a:pPr algn="l"/>
            <a:r>
              <a:rPr lang="en-US" sz="1600" dirty="0">
                <a:latin typeface="Courier New" pitchFamily="49" charset="0"/>
                <a:cs typeface="Courier New" pitchFamily="49" charset="0"/>
              </a:rPr>
              <a:t>14  &lt;/order&gt;</a:t>
            </a:r>
          </a:p>
        </p:txBody>
      </p:sp>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JavaOne_16x9_2014-0718_ML2-2">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JavaOne_16x9_2014-0718_ML2-2" id="{8FA3844D-4648-4A27-9A51-DB102D65875A}" vid="{07BA0085-9FE8-46B5-BADD-B89CD95D21F1}"/>
    </a:ext>
  </a:extLst>
</a:theme>
</file>

<file path=ppt/theme/theme2.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JavaOne_16x9_2014-0718_ML2-2</Template>
  <TotalTime>85</TotalTime>
  <Words>1901</Words>
  <Application>Microsoft Office PowerPoint</Application>
  <PresentationFormat>Custom</PresentationFormat>
  <Paragraphs>292</Paragraphs>
  <Slides>40</Slides>
  <Notes>15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JavaOne_16x9_2014-0718_ML2-2</vt:lpstr>
      <vt:lpstr>Slide 1</vt:lpstr>
      <vt:lpstr>Slide 2</vt:lpstr>
      <vt:lpstr>Code-Level Security Games And Puzzles in Java</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RWCRAWFO</dc:creator>
  <cp:lastModifiedBy>brphilli</cp:lastModifiedBy>
  <cp:revision>20</cp:revision>
  <cp:lastPrinted>2014-07-15T22:40:20Z</cp:lastPrinted>
  <dcterms:created xsi:type="dcterms:W3CDTF">2014-09-12T16:10:01Z</dcterms:created>
  <dcterms:modified xsi:type="dcterms:W3CDTF">2014-09-19T04:37:51Z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