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6" r:id="rId2"/>
    <p:sldId id="439" r:id="rId3"/>
    <p:sldId id="440" r:id="rId4"/>
    <p:sldId id="441" r:id="rId5"/>
    <p:sldId id="493" r:id="rId6"/>
    <p:sldId id="495" r:id="rId7"/>
    <p:sldId id="497" r:id="rId8"/>
    <p:sldId id="494" r:id="rId9"/>
    <p:sldId id="488" r:id="rId10"/>
    <p:sldId id="489" r:id="rId11"/>
    <p:sldId id="491" r:id="rId12"/>
    <p:sldId id="464" r:id="rId13"/>
    <p:sldId id="465" r:id="rId14"/>
    <p:sldId id="466" r:id="rId15"/>
    <p:sldId id="485" r:id="rId16"/>
    <p:sldId id="486" r:id="rId17"/>
    <p:sldId id="446" r:id="rId18"/>
    <p:sldId id="447" r:id="rId19"/>
    <p:sldId id="448" r:id="rId20"/>
    <p:sldId id="449" r:id="rId21"/>
    <p:sldId id="469" r:id="rId22"/>
    <p:sldId id="450" r:id="rId23"/>
    <p:sldId id="470" r:id="rId24"/>
    <p:sldId id="471" r:id="rId25"/>
    <p:sldId id="453" r:id="rId26"/>
    <p:sldId id="454" r:id="rId27"/>
    <p:sldId id="455" r:id="rId28"/>
    <p:sldId id="444" r:id="rId29"/>
    <p:sldId id="442" r:id="rId30"/>
    <p:sldId id="473" r:id="rId31"/>
    <p:sldId id="475" r:id="rId32"/>
    <p:sldId id="476" r:id="rId33"/>
    <p:sldId id="477" r:id="rId34"/>
    <p:sldId id="478" r:id="rId35"/>
    <p:sldId id="498" r:id="rId36"/>
    <p:sldId id="499" r:id="rId37"/>
    <p:sldId id="472" r:id="rId38"/>
    <p:sldId id="443" r:id="rId39"/>
    <p:sldId id="479" r:id="rId40"/>
    <p:sldId id="480" r:id="rId41"/>
    <p:sldId id="481" r:id="rId42"/>
    <p:sldId id="482" r:id="rId43"/>
    <p:sldId id="483" r:id="rId44"/>
    <p:sldId id="484" r:id="rId45"/>
    <p:sldId id="374" r:id="rId46"/>
    <p:sldId id="487" r:id="rId47"/>
  </p:sldIdLst>
  <p:sldSz cx="9144000" cy="5143500" type="screen16x9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1706">
          <p15:clr>
            <a:srgbClr val="A4A3A4"/>
          </p15:clr>
        </p15:guide>
        <p15:guide id="5" orient="horz" pos="504">
          <p15:clr>
            <a:srgbClr val="A4A3A4"/>
          </p15:clr>
        </p15:guide>
        <p15:guide id="6" orient="horz" pos="3385">
          <p15:clr>
            <a:srgbClr val="A4A3A4"/>
          </p15:clr>
        </p15:guide>
        <p15:guide id="7" orient="horz" pos="391">
          <p15:clr>
            <a:srgbClr val="A4A3A4"/>
          </p15:clr>
        </p15:guide>
        <p15:guide id="8" pos="226">
          <p15:clr>
            <a:srgbClr val="A4A3A4"/>
          </p15:clr>
        </p15:guide>
        <p15:guide id="9" pos="5534">
          <p15:clr>
            <a:srgbClr val="A4A3A4"/>
          </p15:clr>
        </p15:guide>
        <p15:guide id="10" orient="horz" pos="2896">
          <p15:clr>
            <a:srgbClr val="A4A3A4"/>
          </p15:clr>
        </p15:guide>
        <p15:guide id="11" orient="horz" pos="1535">
          <p15:clr>
            <a:srgbClr val="A4A3A4"/>
          </p15:clr>
        </p15:guide>
        <p15:guide id="12" orient="horz" pos="123">
          <p15:clr>
            <a:srgbClr val="A4A3A4"/>
          </p15:clr>
        </p15:guide>
        <p15:guide id="13" orient="horz" pos="1280">
          <p15:clr>
            <a:srgbClr val="A4A3A4"/>
          </p15:clr>
        </p15:guide>
        <p15:guide id="14" orient="horz" pos="378">
          <p15:clr>
            <a:srgbClr val="A4A3A4"/>
          </p15:clr>
        </p15:guide>
        <p15:guide id="15" orient="horz" pos="2539">
          <p15:clr>
            <a:srgbClr val="A4A3A4"/>
          </p15:clr>
        </p15:guide>
        <p15:guide id="16" orient="horz" pos="2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08000"/>
    <a:srgbClr val="820000"/>
    <a:srgbClr val="969696"/>
    <a:srgbClr val="BF0000"/>
    <a:srgbClr val="00506E"/>
    <a:srgbClr val="FF0066"/>
    <a:srgbClr val="5F5F5F"/>
    <a:srgbClr val="4D4D4D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8294" autoAdjust="0"/>
  </p:normalViewPr>
  <p:slideViewPr>
    <p:cSldViewPr snapToGrid="0" showGuides="1">
      <p:cViewPr varScale="1">
        <p:scale>
          <a:sx n="70" d="100"/>
          <a:sy n="70" d="100"/>
        </p:scale>
        <p:origin x="-784" y="-104"/>
      </p:cViewPr>
      <p:guideLst>
        <p:guide orient="horz" pos="3861"/>
        <p:guide orient="horz" pos="2047"/>
        <p:guide orient="horz" pos="164"/>
        <p:guide orient="horz" pos="1706"/>
        <p:guide orient="horz" pos="504"/>
        <p:guide orient="horz" pos="3385"/>
        <p:guide orient="horz" pos="391"/>
        <p:guide orient="horz" pos="2896"/>
        <p:guide orient="horz" pos="1535"/>
        <p:guide orient="horz" pos="123"/>
        <p:guide orient="horz" pos="1280"/>
        <p:guide orient="horz" pos="378"/>
        <p:guide orient="horz" pos="2539"/>
        <p:guide orient="horz" pos="293"/>
        <p:guide pos="22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23.407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52.319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79.134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153.004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 smtClean="0"/>
                      <a:t>329.106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 dirty="0" smtClean="0"/>
                      <a:t>478.765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 dirty="0" smtClean="0"/>
                      <a:t>832.354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 smtClean="0"/>
                      <a:t>1154.786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en-US" altLang="en-US" smtClean="0"/>
                      <a:t>1474.570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rich>
                  <a:bodyPr/>
                  <a:lstStyle/>
                  <a:p>
                    <a:r>
                      <a:rPr lang="en-US" altLang="en-US" smtClean="0"/>
                      <a:t>1861.268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rich>
                  <a:bodyPr/>
                  <a:lstStyle/>
                  <a:p>
                    <a:r>
                      <a:rPr lang="en-US" altLang="en-US" smtClean="0"/>
                      <a:t>2746.821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rich>
                  <a:bodyPr/>
                  <a:lstStyle/>
                  <a:p>
                    <a:r>
                      <a:rPr lang="en-US" altLang="en-US" smtClean="0"/>
                      <a:t>3413.582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en-US" altLang="en-US" dirty="0" smtClean="0"/>
                      <a:t>4146.244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lang="ja-JP"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23407.0</c:v>
                </c:pt>
                <c:pt idx="1">
                  <c:v>52319.0</c:v>
                </c:pt>
                <c:pt idx="2">
                  <c:v>79134.0</c:v>
                </c:pt>
                <c:pt idx="3">
                  <c:v>153004.0</c:v>
                </c:pt>
                <c:pt idx="4">
                  <c:v>329106.0</c:v>
                </c:pt>
                <c:pt idx="5">
                  <c:v>478765.0</c:v>
                </c:pt>
                <c:pt idx="6">
                  <c:v>832354.0</c:v>
                </c:pt>
                <c:pt idx="7">
                  <c:v>1.154786E6</c:v>
                </c:pt>
                <c:pt idx="8">
                  <c:v>1.47457E6</c:v>
                </c:pt>
                <c:pt idx="9">
                  <c:v>1.861268E6</c:v>
                </c:pt>
                <c:pt idx="10">
                  <c:v>2.746821E6</c:v>
                </c:pt>
                <c:pt idx="11">
                  <c:v>3.413582E6</c:v>
                </c:pt>
                <c:pt idx="12">
                  <c:v>4.146244E6</c:v>
                </c:pt>
                <c:pt idx="13" formatCode="#,##0">
                  <c:v>5.248976E6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-2129505768"/>
        <c:axId val="-2127343176"/>
      </c:barChart>
      <c:catAx>
        <c:axId val="-212950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7144">
            <a:solidFill>
              <a:schemeClr val="tx1"/>
            </a:solidFill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000000"/>
                </a:solidFill>
                <a:latin typeface="Rakuten Global B"/>
                <a:ea typeface="Rakuten Global B"/>
                <a:cs typeface="Rakuten Global B"/>
              </a:defRPr>
            </a:pPr>
            <a:endParaRPr lang="en-US"/>
          </a:p>
        </c:txPr>
        <c:crossAx val="-2127343176"/>
        <c:crosses val="autoZero"/>
        <c:auto val="1"/>
        <c:lblAlgn val="ctr"/>
        <c:lblOffset val="100"/>
        <c:noMultiLvlLbl val="0"/>
      </c:catAx>
      <c:valAx>
        <c:axId val="-2127343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9505768"/>
        <c:crosses val="autoZero"/>
        <c:crossBetween val="between"/>
      </c:valAx>
      <c:spPr>
        <a:noFill/>
        <a:ln w="9525">
          <a:noFill/>
        </a:ln>
      </c:spPr>
    </c:plotArea>
    <c:plotVisOnly val="1"/>
    <c:dispBlanksAs val="gap"/>
    <c:showDLblsOverMax val="0"/>
  </c:chart>
  <c:txPr>
    <a:bodyPr/>
    <a:lstStyle/>
    <a:p>
      <a:pPr>
        <a:defRPr sz="675" b="0" i="0" u="none" strike="noStrike" baseline="0">
          <a:solidFill>
            <a:srgbClr val="000000"/>
          </a:solidFill>
          <a:latin typeface="Rakuten Global R"/>
          <a:ea typeface="Rakuten Global R"/>
          <a:cs typeface="Rakuten Global R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F8BEE-9801-4425-9BA9-00E7F8C6AF0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1. Java EE 6 for Our Financial Systems Overview</a:t>
          </a:r>
          <a:endParaRPr lang="en-US" sz="2400" b="1" dirty="0"/>
        </a:p>
      </dgm:t>
    </dgm:pt>
    <dgm:pt modelId="{077ABB0B-E327-4A6E-8BAB-76D50A368B53}" type="parTrans" cxnId="{E5F58067-9768-4082-A9DF-AFEF6F51E55B}">
      <dgm:prSet/>
      <dgm:spPr/>
      <dgm:t>
        <a:bodyPr/>
        <a:lstStyle/>
        <a:p>
          <a:endParaRPr lang="en-US"/>
        </a:p>
      </dgm:t>
    </dgm:pt>
    <dgm:pt modelId="{2299F1EA-CBC7-46A8-BA2C-FF3937ECE871}" type="sibTrans" cxnId="{E5F58067-9768-4082-A9DF-AFEF6F51E55B}">
      <dgm:prSet/>
      <dgm:spPr/>
      <dgm:t>
        <a:bodyPr/>
        <a:lstStyle/>
        <a:p>
          <a:endParaRPr lang="en-US"/>
        </a:p>
      </dgm:t>
    </dgm:pt>
    <dgm:pt modelId="{D2AB42BC-DB92-4B0D-8DE8-5EDBF8F4FA1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3. JSF Appliance</a:t>
          </a:r>
          <a:br>
            <a:rPr lang="en-US" sz="2400" b="1" dirty="0" smtClean="0"/>
          </a:br>
          <a:r>
            <a:rPr lang="en-US" sz="2400" b="1" dirty="0" smtClean="0"/>
            <a:t>for Financial Front-End Systems</a:t>
          </a:r>
          <a:endParaRPr lang="en-US" sz="2400" b="1" dirty="0"/>
        </a:p>
      </dgm:t>
    </dgm:pt>
    <dgm:pt modelId="{85571086-4DD8-453B-B806-CA1914AA0A59}" type="parTrans" cxnId="{895170F1-23A7-4A96-89C3-FC5BF7514654}">
      <dgm:prSet/>
      <dgm:spPr/>
      <dgm:t>
        <a:bodyPr/>
        <a:lstStyle/>
        <a:p>
          <a:endParaRPr lang="en-US"/>
        </a:p>
      </dgm:t>
    </dgm:pt>
    <dgm:pt modelId="{76DFF9B2-4174-47A8-8F2C-849FC84F7E5E}" type="sibTrans" cxnId="{895170F1-23A7-4A96-89C3-FC5BF7514654}">
      <dgm:prSet/>
      <dgm:spPr/>
      <dgm:t>
        <a:bodyPr/>
        <a:lstStyle/>
        <a:p>
          <a:endParaRPr lang="en-US"/>
        </a:p>
      </dgm:t>
    </dgm:pt>
    <dgm:pt modelId="{FFA2AC66-7579-46E0-8A51-87B64853800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2. EJB Appliance</a:t>
          </a:r>
          <a:br>
            <a:rPr lang="en-US" sz="2400" b="1" dirty="0" smtClean="0"/>
          </a:br>
          <a:r>
            <a:rPr lang="en-US" sz="2400" b="1" dirty="0" smtClean="0"/>
            <a:t>for Financial Back-End Systems</a:t>
          </a:r>
          <a:endParaRPr lang="en-US" sz="2400" b="1" dirty="0"/>
        </a:p>
      </dgm:t>
    </dgm:pt>
    <dgm:pt modelId="{BAEC6B68-F55A-4B12-9027-F7E04A7ACF2E}" type="parTrans" cxnId="{53A68638-2349-48C4-A96B-48992A973CD9}">
      <dgm:prSet/>
      <dgm:spPr/>
      <dgm:t>
        <a:bodyPr/>
        <a:lstStyle/>
        <a:p>
          <a:endParaRPr lang="en-US"/>
        </a:p>
      </dgm:t>
    </dgm:pt>
    <dgm:pt modelId="{F76428FB-AAE5-4FB2-937E-2E9D2A51EF3C}" type="sibTrans" cxnId="{53A68638-2349-48C4-A96B-48992A973CD9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70EA7-3E71-4547-91D7-9E51193E2B7E}" type="pres">
      <dgm:prSet presAssocID="{928F8BEE-9801-4425-9BA9-00E7F8C6AF04}" presName="parentLin" presStyleCnt="0"/>
      <dgm:spPr/>
    </dgm:pt>
    <dgm:pt modelId="{BC05B961-3686-465B-934B-712DF05E043E}" type="pres">
      <dgm:prSet presAssocID="{928F8BEE-9801-4425-9BA9-00E7F8C6AF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737B1F-3C1F-45DC-A6F0-A8539E4D0B67}" type="pres">
      <dgm:prSet presAssocID="{928F8BEE-9801-4425-9BA9-00E7F8C6AF04}" presName="parentText" presStyleLbl="node1" presStyleIdx="0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3141-208C-4156-9774-6E38020F486B}" type="pres">
      <dgm:prSet presAssocID="{928F8BEE-9801-4425-9BA9-00E7F8C6AF04}" presName="negativeSpace" presStyleCnt="0"/>
      <dgm:spPr/>
    </dgm:pt>
    <dgm:pt modelId="{1D1B43C8-6D9C-4CCA-A2AA-F483552E4911}" type="pres">
      <dgm:prSet presAssocID="{928F8BEE-9801-4425-9BA9-00E7F8C6AF04}" presName="childText" presStyleLbl="conFgAcc1" presStyleIdx="0" presStyleCnt="3">
        <dgm:presLayoutVars>
          <dgm:bulletEnabled val="1"/>
        </dgm:presLayoutVars>
      </dgm:prSet>
      <dgm:spPr/>
    </dgm:pt>
    <dgm:pt modelId="{4730B76F-F5B3-4062-A48F-087F2E20294A}" type="pres">
      <dgm:prSet presAssocID="{2299F1EA-CBC7-46A8-BA2C-FF3937ECE871}" presName="spaceBetweenRectangles" presStyleCnt="0"/>
      <dgm:spPr/>
    </dgm:pt>
    <dgm:pt modelId="{C276CF03-F3E0-4ACA-85FB-31BE6863BA74}" type="pres">
      <dgm:prSet presAssocID="{FFA2AC66-7579-46E0-8A51-87B648538007}" presName="parentLin" presStyleCnt="0"/>
      <dgm:spPr/>
    </dgm:pt>
    <dgm:pt modelId="{23EEFCB7-E8AF-47AC-B0E0-E73671D5EB4C}" type="pres">
      <dgm:prSet presAssocID="{FFA2AC66-7579-46E0-8A51-87B648538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38A1D9-05AD-48E3-8247-1AE00EC4A21C}" type="pres">
      <dgm:prSet presAssocID="{FFA2AC66-7579-46E0-8A51-87B648538007}" presName="parentText" presStyleLbl="node1" presStyleIdx="1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5D582-71ED-48A4-A47E-3B9FEFC75CFC}" type="pres">
      <dgm:prSet presAssocID="{FFA2AC66-7579-46E0-8A51-87B648538007}" presName="negativeSpace" presStyleCnt="0"/>
      <dgm:spPr/>
    </dgm:pt>
    <dgm:pt modelId="{B08E1F26-9689-4109-9196-A3FB72995A93}" type="pres">
      <dgm:prSet presAssocID="{FFA2AC66-7579-46E0-8A51-87B648538007}" presName="childText" presStyleLbl="conFgAcc1" presStyleIdx="1" presStyleCnt="3">
        <dgm:presLayoutVars>
          <dgm:bulletEnabled val="1"/>
        </dgm:presLayoutVars>
      </dgm:prSet>
      <dgm:spPr/>
    </dgm:pt>
    <dgm:pt modelId="{A64E9CA7-5FE2-4304-B925-001E9FC5B714}" type="pres">
      <dgm:prSet presAssocID="{F76428FB-AAE5-4FB2-937E-2E9D2A51EF3C}" presName="spaceBetweenRectangles" presStyleCnt="0"/>
      <dgm:spPr/>
    </dgm:pt>
    <dgm:pt modelId="{F32EEDA3-B736-4D8B-95D0-2C33B6D60B5A}" type="pres">
      <dgm:prSet presAssocID="{D2AB42BC-DB92-4B0D-8DE8-5EDBF8F4FA17}" presName="parentLin" presStyleCnt="0"/>
      <dgm:spPr/>
    </dgm:pt>
    <dgm:pt modelId="{AE1D4CD1-BAE5-4CF9-A2CB-5AF09F8A0002}" type="pres">
      <dgm:prSet presAssocID="{D2AB42BC-DB92-4B0D-8DE8-5EDBF8F4FA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EB63D8-19A2-44DC-A75D-371288EB74D2}" type="pres">
      <dgm:prSet presAssocID="{D2AB42BC-DB92-4B0D-8DE8-5EDBF8F4FA17}" presName="parentText" presStyleLbl="node1" presStyleIdx="2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6535-C0F9-46BD-8C12-83E0F71E3B33}" type="pres">
      <dgm:prSet presAssocID="{D2AB42BC-DB92-4B0D-8DE8-5EDBF8F4FA17}" presName="negativeSpace" presStyleCnt="0"/>
      <dgm:spPr/>
    </dgm:pt>
    <dgm:pt modelId="{C78D5886-BD4F-4147-B768-26880C5A5C06}" type="pres">
      <dgm:prSet presAssocID="{D2AB42BC-DB92-4B0D-8DE8-5EDBF8F4FA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A68638-2349-48C4-A96B-48992A973CD9}" srcId="{ED288544-AC39-4B4D-AE59-3264A90498F6}" destId="{FFA2AC66-7579-46E0-8A51-87B648538007}" srcOrd="1" destOrd="0" parTransId="{BAEC6B68-F55A-4B12-9027-F7E04A7ACF2E}" sibTransId="{F76428FB-AAE5-4FB2-937E-2E9D2A51EF3C}"/>
    <dgm:cxn modelId="{18814BDF-3F6D-5A48-9FBA-279C848800DD}" type="presOf" srcId="{FFA2AC66-7579-46E0-8A51-87B648538007}" destId="{D738A1D9-05AD-48E3-8247-1AE00EC4A21C}" srcOrd="1" destOrd="0" presId="urn:microsoft.com/office/officeart/2005/8/layout/list1"/>
    <dgm:cxn modelId="{A3DBDCEB-9FD4-2940-94F5-289571991A0F}" type="presOf" srcId="{D2AB42BC-DB92-4B0D-8DE8-5EDBF8F4FA17}" destId="{AE1D4CD1-BAE5-4CF9-A2CB-5AF09F8A0002}" srcOrd="0" destOrd="0" presId="urn:microsoft.com/office/officeart/2005/8/layout/list1"/>
    <dgm:cxn modelId="{1D07D350-E9B8-364B-9A1A-D1F600F74606}" type="presOf" srcId="{928F8BEE-9801-4425-9BA9-00E7F8C6AF04}" destId="{66737B1F-3C1F-45DC-A6F0-A8539E4D0B67}" srcOrd="1" destOrd="0" presId="urn:microsoft.com/office/officeart/2005/8/layout/list1"/>
    <dgm:cxn modelId="{895170F1-23A7-4A96-89C3-FC5BF7514654}" srcId="{ED288544-AC39-4B4D-AE59-3264A90498F6}" destId="{D2AB42BC-DB92-4B0D-8DE8-5EDBF8F4FA17}" srcOrd="2" destOrd="0" parTransId="{85571086-4DD8-453B-B806-CA1914AA0A59}" sibTransId="{76DFF9B2-4174-47A8-8F2C-849FC84F7E5E}"/>
    <dgm:cxn modelId="{8EA76AB7-5536-9242-8805-2B75A57B943F}" type="presOf" srcId="{FFA2AC66-7579-46E0-8A51-87B648538007}" destId="{23EEFCB7-E8AF-47AC-B0E0-E73671D5EB4C}" srcOrd="0" destOrd="0" presId="urn:microsoft.com/office/officeart/2005/8/layout/list1"/>
    <dgm:cxn modelId="{F41ADF4D-9BE6-8D4C-8C36-03AF8308BCA3}" type="presOf" srcId="{928F8BEE-9801-4425-9BA9-00E7F8C6AF04}" destId="{BC05B961-3686-465B-934B-712DF05E043E}" srcOrd="0" destOrd="0" presId="urn:microsoft.com/office/officeart/2005/8/layout/list1"/>
    <dgm:cxn modelId="{E5F58067-9768-4082-A9DF-AFEF6F51E55B}" srcId="{ED288544-AC39-4B4D-AE59-3264A90498F6}" destId="{928F8BEE-9801-4425-9BA9-00E7F8C6AF04}" srcOrd="0" destOrd="0" parTransId="{077ABB0B-E327-4A6E-8BAB-76D50A368B53}" sibTransId="{2299F1EA-CBC7-46A8-BA2C-FF3937ECE871}"/>
    <dgm:cxn modelId="{E857216F-8525-D24E-A404-C00EEC237EFD}" type="presOf" srcId="{ED288544-AC39-4B4D-AE59-3264A90498F6}" destId="{6D7D895A-6EF2-4983-8493-C94145F21AFF}" srcOrd="0" destOrd="0" presId="urn:microsoft.com/office/officeart/2005/8/layout/list1"/>
    <dgm:cxn modelId="{1329495A-7493-3A4E-95FF-7DE4C2ADF032}" type="presOf" srcId="{D2AB42BC-DB92-4B0D-8DE8-5EDBF8F4FA17}" destId="{93EB63D8-19A2-44DC-A75D-371288EB74D2}" srcOrd="1" destOrd="0" presId="urn:microsoft.com/office/officeart/2005/8/layout/list1"/>
    <dgm:cxn modelId="{E240D2BA-9814-7649-9B92-F0CE6A731F15}" type="presParOf" srcId="{6D7D895A-6EF2-4983-8493-C94145F21AFF}" destId="{1E670EA7-3E71-4547-91D7-9E51193E2B7E}" srcOrd="0" destOrd="0" presId="urn:microsoft.com/office/officeart/2005/8/layout/list1"/>
    <dgm:cxn modelId="{6C00F58D-89C9-6A43-AF74-A601CF54252A}" type="presParOf" srcId="{1E670EA7-3E71-4547-91D7-9E51193E2B7E}" destId="{BC05B961-3686-465B-934B-712DF05E043E}" srcOrd="0" destOrd="0" presId="urn:microsoft.com/office/officeart/2005/8/layout/list1"/>
    <dgm:cxn modelId="{0518A61C-1DAF-7A46-9BDE-D47E9B6B0CD7}" type="presParOf" srcId="{1E670EA7-3E71-4547-91D7-9E51193E2B7E}" destId="{66737B1F-3C1F-45DC-A6F0-A8539E4D0B67}" srcOrd="1" destOrd="0" presId="urn:microsoft.com/office/officeart/2005/8/layout/list1"/>
    <dgm:cxn modelId="{70EFEEC9-6DD6-1A42-9A2A-24A3FAF2F25B}" type="presParOf" srcId="{6D7D895A-6EF2-4983-8493-C94145F21AFF}" destId="{C7DB3141-208C-4156-9774-6E38020F486B}" srcOrd="1" destOrd="0" presId="urn:microsoft.com/office/officeart/2005/8/layout/list1"/>
    <dgm:cxn modelId="{2E9DC3B7-36B0-644C-9648-C8C012B8905D}" type="presParOf" srcId="{6D7D895A-6EF2-4983-8493-C94145F21AFF}" destId="{1D1B43C8-6D9C-4CCA-A2AA-F483552E4911}" srcOrd="2" destOrd="0" presId="urn:microsoft.com/office/officeart/2005/8/layout/list1"/>
    <dgm:cxn modelId="{429E1D12-B211-4D46-ABAC-EA565D958C4C}" type="presParOf" srcId="{6D7D895A-6EF2-4983-8493-C94145F21AFF}" destId="{4730B76F-F5B3-4062-A48F-087F2E20294A}" srcOrd="3" destOrd="0" presId="urn:microsoft.com/office/officeart/2005/8/layout/list1"/>
    <dgm:cxn modelId="{E51136F0-15FA-8646-AB12-39B16E8D0D69}" type="presParOf" srcId="{6D7D895A-6EF2-4983-8493-C94145F21AFF}" destId="{C276CF03-F3E0-4ACA-85FB-31BE6863BA74}" srcOrd="4" destOrd="0" presId="urn:microsoft.com/office/officeart/2005/8/layout/list1"/>
    <dgm:cxn modelId="{169619DA-7496-CC40-9D2A-D8ED50356F6C}" type="presParOf" srcId="{C276CF03-F3E0-4ACA-85FB-31BE6863BA74}" destId="{23EEFCB7-E8AF-47AC-B0E0-E73671D5EB4C}" srcOrd="0" destOrd="0" presId="urn:microsoft.com/office/officeart/2005/8/layout/list1"/>
    <dgm:cxn modelId="{890F505F-D302-0246-8661-CD13F833BDCC}" type="presParOf" srcId="{C276CF03-F3E0-4ACA-85FB-31BE6863BA74}" destId="{D738A1D9-05AD-48E3-8247-1AE00EC4A21C}" srcOrd="1" destOrd="0" presId="urn:microsoft.com/office/officeart/2005/8/layout/list1"/>
    <dgm:cxn modelId="{59969B76-2957-1445-A2AE-726CB8E7EF13}" type="presParOf" srcId="{6D7D895A-6EF2-4983-8493-C94145F21AFF}" destId="{D865D582-71ED-48A4-A47E-3B9FEFC75CFC}" srcOrd="5" destOrd="0" presId="urn:microsoft.com/office/officeart/2005/8/layout/list1"/>
    <dgm:cxn modelId="{DAC88298-46E5-254B-A180-68219F330070}" type="presParOf" srcId="{6D7D895A-6EF2-4983-8493-C94145F21AFF}" destId="{B08E1F26-9689-4109-9196-A3FB72995A93}" srcOrd="6" destOrd="0" presId="urn:microsoft.com/office/officeart/2005/8/layout/list1"/>
    <dgm:cxn modelId="{342C245E-4563-EA48-81CF-1A75E85871AB}" type="presParOf" srcId="{6D7D895A-6EF2-4983-8493-C94145F21AFF}" destId="{A64E9CA7-5FE2-4304-B925-001E9FC5B714}" srcOrd="7" destOrd="0" presId="urn:microsoft.com/office/officeart/2005/8/layout/list1"/>
    <dgm:cxn modelId="{34F2A8E8-A168-CF4A-A3E5-09C0F7FA5852}" type="presParOf" srcId="{6D7D895A-6EF2-4983-8493-C94145F21AFF}" destId="{F32EEDA3-B736-4D8B-95D0-2C33B6D60B5A}" srcOrd="8" destOrd="0" presId="urn:microsoft.com/office/officeart/2005/8/layout/list1"/>
    <dgm:cxn modelId="{27F2D289-61A6-3C4D-8812-BA6E72B3F233}" type="presParOf" srcId="{F32EEDA3-B736-4D8B-95D0-2C33B6D60B5A}" destId="{AE1D4CD1-BAE5-4CF9-A2CB-5AF09F8A0002}" srcOrd="0" destOrd="0" presId="urn:microsoft.com/office/officeart/2005/8/layout/list1"/>
    <dgm:cxn modelId="{F6AFE40C-FA9F-B64B-9FF6-AE84F9F05D23}" type="presParOf" srcId="{F32EEDA3-B736-4D8B-95D0-2C33B6D60B5A}" destId="{93EB63D8-19A2-44DC-A75D-371288EB74D2}" srcOrd="1" destOrd="0" presId="urn:microsoft.com/office/officeart/2005/8/layout/list1"/>
    <dgm:cxn modelId="{AC1F14DC-917A-D145-93AD-EB8029E22567}" type="presParOf" srcId="{6D7D895A-6EF2-4983-8493-C94145F21AFF}" destId="{66426535-C0F9-46BD-8C12-83E0F71E3B33}" srcOrd="9" destOrd="0" presId="urn:microsoft.com/office/officeart/2005/8/layout/list1"/>
    <dgm:cxn modelId="{CD1E7DD2-F144-AF43-891F-80AAACA0BF78}" type="presParOf" srcId="{6D7D895A-6EF2-4983-8493-C94145F21AFF}" destId="{C78D5886-BD4F-4147-B768-26880C5A5C06}" srcOrd="10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3. </a:t>
          </a:r>
          <a:br>
            <a:rPr lang="en-US" sz="1000" b="1" dirty="0" smtClean="0"/>
          </a:br>
          <a:r>
            <a:rPr lang="en-US" sz="1000" b="1" dirty="0" smtClean="0"/>
            <a:t>Architecture</a:t>
          </a:r>
          <a:endParaRPr lang="en-US" sz="1000" b="1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9248D-51CA-BC42-ADB6-11159A15A48C}" type="presOf" srcId="{F4957BEA-6D5B-4D1A-A5A3-8559BF07B15C}" destId="{294EC648-381E-4589-ACD4-E2749DE9EACB}" srcOrd="1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57FAD453-9E08-F141-AEEA-7FF0FC20F4E9}" type="presOf" srcId="{ED0AFC4F-2182-4342-859F-BCCACB6C1B8F}" destId="{A94A04D0-F1DA-4A1B-9055-398B2BF6DF7E}" srcOrd="0" destOrd="0" presId="urn:microsoft.com/office/officeart/2005/8/layout/matrix1"/>
    <dgm:cxn modelId="{77C6A1E8-B49C-EB48-941D-9BBC4CFA7865}" type="presOf" srcId="{F9D2CFCF-1386-424F-BC97-0D166A6BB44D}" destId="{CA8CF4AB-8607-4F85-A494-AD026AE45C56}" srcOrd="1" destOrd="0" presId="urn:microsoft.com/office/officeart/2005/8/layout/matrix1"/>
    <dgm:cxn modelId="{94820E37-E249-734D-AA3B-6332905D3B2A}" type="presOf" srcId="{ED0AFC4F-2182-4342-859F-BCCACB6C1B8F}" destId="{FF6ECCF5-6B19-4D3F-AB67-D9F88E91A08A}" srcOrd="1" destOrd="0" presId="urn:microsoft.com/office/officeart/2005/8/layout/matrix1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0CD63964-78E4-5F4B-AD66-F150A554C94B}" type="presOf" srcId="{F4957BEA-6D5B-4D1A-A5A3-8559BF07B15C}" destId="{5C26C733-4C55-4D2F-B9DB-307532DF795D}" srcOrd="0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8EDF6D5E-6774-BE4A-B69E-859C86DA9D9A}" type="presOf" srcId="{7550D44C-B56C-40F3-8EFE-4477E0A907AF}" destId="{91A4B7BA-18E5-408D-9255-60F1973C1321}" srcOrd="1" destOrd="0" presId="urn:microsoft.com/office/officeart/2005/8/layout/matrix1"/>
    <dgm:cxn modelId="{AA107A0E-9C75-4344-8545-B012F4EFD50A}" type="presOf" srcId="{C3297EAF-7166-42AB-BBD1-3DD8E4C1A9B2}" destId="{2E79F204-BCC4-4D4B-B48B-6127E1F6263D}" srcOrd="0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7C4B9320-6F70-F047-91CD-2CE4CE1286C2}" type="presOf" srcId="{7550D44C-B56C-40F3-8EFE-4477E0A907AF}" destId="{12B43AF5-6C02-42CC-8632-C8BA28027AB7}" srcOrd="0" destOrd="0" presId="urn:microsoft.com/office/officeart/2005/8/layout/matrix1"/>
    <dgm:cxn modelId="{1F750B38-CDEA-B74C-97A8-6453E0668084}" type="presOf" srcId="{F9D2CFCF-1386-424F-BC97-0D166A6BB44D}" destId="{AA5FF2DC-436A-42D6-B9EF-E71219C74BD3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6E4AF9DC-60FC-CF46-9F2C-EA74B8C162D9}" type="presOf" srcId="{3BDA1CEC-DA0D-44F6-AB1A-7B01AF78E0D2}" destId="{18DE19B9-A089-415F-BB05-9CB401B84AC4}" srcOrd="0" destOrd="0" presId="urn:microsoft.com/office/officeart/2005/8/layout/matrix1"/>
    <dgm:cxn modelId="{819256D9-AC43-1144-ADF2-EA3F9A347091}" type="presParOf" srcId="{18DE19B9-A089-415F-BB05-9CB401B84AC4}" destId="{9D9B9A19-8917-4056-BCFF-56EDE2747D9A}" srcOrd="0" destOrd="0" presId="urn:microsoft.com/office/officeart/2005/8/layout/matrix1"/>
    <dgm:cxn modelId="{FEE9DA9D-6C9C-F842-9FC3-19FC75AFF8DF}" type="presParOf" srcId="{9D9B9A19-8917-4056-BCFF-56EDE2747D9A}" destId="{5C26C733-4C55-4D2F-B9DB-307532DF795D}" srcOrd="0" destOrd="0" presId="urn:microsoft.com/office/officeart/2005/8/layout/matrix1"/>
    <dgm:cxn modelId="{1B9A3656-E7A0-9E4E-82EF-F1B3581FC903}" type="presParOf" srcId="{9D9B9A19-8917-4056-BCFF-56EDE2747D9A}" destId="{294EC648-381E-4589-ACD4-E2749DE9EACB}" srcOrd="1" destOrd="0" presId="urn:microsoft.com/office/officeart/2005/8/layout/matrix1"/>
    <dgm:cxn modelId="{EE5F150A-90BC-E946-8921-3B44A7BF48B7}" type="presParOf" srcId="{9D9B9A19-8917-4056-BCFF-56EDE2747D9A}" destId="{AA5FF2DC-436A-42D6-B9EF-E71219C74BD3}" srcOrd="2" destOrd="0" presId="urn:microsoft.com/office/officeart/2005/8/layout/matrix1"/>
    <dgm:cxn modelId="{6B15025F-E6D8-FE4D-828A-32F9F9538BC1}" type="presParOf" srcId="{9D9B9A19-8917-4056-BCFF-56EDE2747D9A}" destId="{CA8CF4AB-8607-4F85-A494-AD026AE45C56}" srcOrd="3" destOrd="0" presId="urn:microsoft.com/office/officeart/2005/8/layout/matrix1"/>
    <dgm:cxn modelId="{47D630A3-380C-D146-B0E7-6427D42CE950}" type="presParOf" srcId="{9D9B9A19-8917-4056-BCFF-56EDE2747D9A}" destId="{12B43AF5-6C02-42CC-8632-C8BA28027AB7}" srcOrd="4" destOrd="0" presId="urn:microsoft.com/office/officeart/2005/8/layout/matrix1"/>
    <dgm:cxn modelId="{312689FF-C1BD-8248-926D-75600CFECB59}" type="presParOf" srcId="{9D9B9A19-8917-4056-BCFF-56EDE2747D9A}" destId="{91A4B7BA-18E5-408D-9255-60F1973C1321}" srcOrd="5" destOrd="0" presId="urn:microsoft.com/office/officeart/2005/8/layout/matrix1"/>
    <dgm:cxn modelId="{B36DFD13-67ED-AA4A-BD82-889857CA4743}" type="presParOf" srcId="{9D9B9A19-8917-4056-BCFF-56EDE2747D9A}" destId="{A94A04D0-F1DA-4A1B-9055-398B2BF6DF7E}" srcOrd="6" destOrd="0" presId="urn:microsoft.com/office/officeart/2005/8/layout/matrix1"/>
    <dgm:cxn modelId="{6C4CA34B-5F0F-214E-ADB5-BD5F7F061161}" type="presParOf" srcId="{9D9B9A19-8917-4056-BCFF-56EDE2747D9A}" destId="{FF6ECCF5-6B19-4D3F-AB67-D9F88E91A08A}" srcOrd="7" destOrd="0" presId="urn:microsoft.com/office/officeart/2005/8/layout/matrix1"/>
    <dgm:cxn modelId="{E85F1E74-F4B8-A744-8214-85AD358C864D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3. </a:t>
          </a:r>
          <a:br>
            <a:rPr lang="en-US" sz="1000" b="1" dirty="0" smtClean="0"/>
          </a:br>
          <a:r>
            <a:rPr lang="en-US" sz="1000" b="1" dirty="0" smtClean="0"/>
            <a:t>Architecture</a:t>
          </a:r>
          <a:endParaRPr lang="en-US" sz="1000" b="1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22079CD7-9F7E-F94A-85AB-67F28401E343}" type="presOf" srcId="{F4957BEA-6D5B-4D1A-A5A3-8559BF07B15C}" destId="{5C26C733-4C55-4D2F-B9DB-307532DF795D}" srcOrd="0" destOrd="0" presId="urn:microsoft.com/office/officeart/2005/8/layout/matrix1"/>
    <dgm:cxn modelId="{C1D93088-07C0-C54C-B065-485D5826A964}" type="presOf" srcId="{F9D2CFCF-1386-424F-BC97-0D166A6BB44D}" destId="{AA5FF2DC-436A-42D6-B9EF-E71219C74BD3}" srcOrd="0" destOrd="0" presId="urn:microsoft.com/office/officeart/2005/8/layout/matrix1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8B65D97C-E3AB-DC43-9F8C-3DBD9EFAFE6E}" type="presOf" srcId="{ED0AFC4F-2182-4342-859F-BCCACB6C1B8F}" destId="{A94A04D0-F1DA-4A1B-9055-398B2BF6DF7E}" srcOrd="0" destOrd="0" presId="urn:microsoft.com/office/officeart/2005/8/layout/matrix1"/>
    <dgm:cxn modelId="{87F7C16A-55C2-1F4C-A991-3E01D0899844}" type="presOf" srcId="{ED0AFC4F-2182-4342-859F-BCCACB6C1B8F}" destId="{FF6ECCF5-6B19-4D3F-AB67-D9F88E91A08A}" srcOrd="1" destOrd="0" presId="urn:microsoft.com/office/officeart/2005/8/layout/matrix1"/>
    <dgm:cxn modelId="{3322B4D9-9218-7943-BB65-1B7C92B4822E}" type="presOf" srcId="{7550D44C-B56C-40F3-8EFE-4477E0A907AF}" destId="{12B43AF5-6C02-42CC-8632-C8BA28027AB7}" srcOrd="0" destOrd="0" presId="urn:microsoft.com/office/officeart/2005/8/layout/matrix1"/>
    <dgm:cxn modelId="{8ECA786F-0894-964C-A63D-47ABF231F205}" type="presOf" srcId="{F9D2CFCF-1386-424F-BC97-0D166A6BB44D}" destId="{CA8CF4AB-8607-4F85-A494-AD026AE45C56}" srcOrd="1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2DD721E7-FC82-4249-8C31-C4197CDB3B32}" type="presOf" srcId="{7550D44C-B56C-40F3-8EFE-4477E0A907AF}" destId="{91A4B7BA-18E5-408D-9255-60F1973C1321}" srcOrd="1" destOrd="0" presId="urn:microsoft.com/office/officeart/2005/8/layout/matrix1"/>
    <dgm:cxn modelId="{E9B88B8F-4AC7-8A4A-A590-DCA93EDA639F}" type="presOf" srcId="{C3297EAF-7166-42AB-BBD1-3DD8E4C1A9B2}" destId="{2E79F204-BCC4-4D4B-B48B-6127E1F6263D}" srcOrd="0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7E7E8A56-E06B-6547-A9F3-066714B72A73}" type="presOf" srcId="{F4957BEA-6D5B-4D1A-A5A3-8559BF07B15C}" destId="{294EC648-381E-4589-ACD4-E2749DE9EACB}" srcOrd="1" destOrd="0" presId="urn:microsoft.com/office/officeart/2005/8/layout/matrix1"/>
    <dgm:cxn modelId="{3334B2A3-D4F6-674D-AF9F-1E84C0E82F02}" type="presOf" srcId="{3BDA1CEC-DA0D-44F6-AB1A-7B01AF78E0D2}" destId="{18DE19B9-A089-415F-BB05-9CB401B84AC4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62A6EE55-31D0-954E-AE3E-679484429705}" type="presParOf" srcId="{18DE19B9-A089-415F-BB05-9CB401B84AC4}" destId="{9D9B9A19-8917-4056-BCFF-56EDE2747D9A}" srcOrd="0" destOrd="0" presId="urn:microsoft.com/office/officeart/2005/8/layout/matrix1"/>
    <dgm:cxn modelId="{5F95F092-9369-6A44-9532-34924D0FE3A9}" type="presParOf" srcId="{9D9B9A19-8917-4056-BCFF-56EDE2747D9A}" destId="{5C26C733-4C55-4D2F-B9DB-307532DF795D}" srcOrd="0" destOrd="0" presId="urn:microsoft.com/office/officeart/2005/8/layout/matrix1"/>
    <dgm:cxn modelId="{988D9E49-C44B-BB47-A45B-B8BCF7CDDC8D}" type="presParOf" srcId="{9D9B9A19-8917-4056-BCFF-56EDE2747D9A}" destId="{294EC648-381E-4589-ACD4-E2749DE9EACB}" srcOrd="1" destOrd="0" presId="urn:microsoft.com/office/officeart/2005/8/layout/matrix1"/>
    <dgm:cxn modelId="{AEE38270-09A4-3E49-9E37-0468F96D52DD}" type="presParOf" srcId="{9D9B9A19-8917-4056-BCFF-56EDE2747D9A}" destId="{AA5FF2DC-436A-42D6-B9EF-E71219C74BD3}" srcOrd="2" destOrd="0" presId="urn:microsoft.com/office/officeart/2005/8/layout/matrix1"/>
    <dgm:cxn modelId="{7DE96EF4-75E8-D74F-81C9-37C8057E4854}" type="presParOf" srcId="{9D9B9A19-8917-4056-BCFF-56EDE2747D9A}" destId="{CA8CF4AB-8607-4F85-A494-AD026AE45C56}" srcOrd="3" destOrd="0" presId="urn:microsoft.com/office/officeart/2005/8/layout/matrix1"/>
    <dgm:cxn modelId="{72F6D789-71D4-C246-88BB-C181B0DD52E9}" type="presParOf" srcId="{9D9B9A19-8917-4056-BCFF-56EDE2747D9A}" destId="{12B43AF5-6C02-42CC-8632-C8BA28027AB7}" srcOrd="4" destOrd="0" presId="urn:microsoft.com/office/officeart/2005/8/layout/matrix1"/>
    <dgm:cxn modelId="{812232FC-735E-7A4A-938B-3B3DA3014872}" type="presParOf" srcId="{9D9B9A19-8917-4056-BCFF-56EDE2747D9A}" destId="{91A4B7BA-18E5-408D-9255-60F1973C1321}" srcOrd="5" destOrd="0" presId="urn:microsoft.com/office/officeart/2005/8/layout/matrix1"/>
    <dgm:cxn modelId="{50835058-AE6E-8441-A815-7812191EF0EF}" type="presParOf" srcId="{9D9B9A19-8917-4056-BCFF-56EDE2747D9A}" destId="{A94A04D0-F1DA-4A1B-9055-398B2BF6DF7E}" srcOrd="6" destOrd="0" presId="urn:microsoft.com/office/officeart/2005/8/layout/matrix1"/>
    <dgm:cxn modelId="{5B58B292-984B-B443-8EF9-FD3F5BD1CE38}" type="presParOf" srcId="{9D9B9A19-8917-4056-BCFF-56EDE2747D9A}" destId="{FF6ECCF5-6B19-4D3F-AB67-D9F88E91A08A}" srcOrd="7" destOrd="0" presId="urn:microsoft.com/office/officeart/2005/8/layout/matrix1"/>
    <dgm:cxn modelId="{CE62285C-D1FC-C246-B1BB-AFAEF9DF0233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3. </a:t>
          </a:r>
          <a:br>
            <a:rPr lang="en-US" sz="1000" b="0" dirty="0" smtClean="0"/>
          </a:br>
          <a:r>
            <a:rPr lang="en-US" sz="1000" b="0" dirty="0" smtClean="0"/>
            <a:t>Architecture</a:t>
          </a:r>
          <a:endParaRPr lang="en-US" sz="1000" b="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4. </a:t>
          </a:r>
          <a:br>
            <a:rPr lang="en-US" sz="1000" b="1" dirty="0" smtClean="0"/>
          </a:br>
          <a:r>
            <a:rPr lang="en-US" sz="1000" b="1" dirty="0" smtClean="0"/>
            <a:t>Environment</a:t>
          </a:r>
          <a:endParaRPr lang="en-US" sz="1000" b="1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4F628-3320-4448-933B-6BB8D5D38FA6}" type="presOf" srcId="{7550D44C-B56C-40F3-8EFE-4477E0A907AF}" destId="{91A4B7BA-18E5-408D-9255-60F1973C1321}" srcOrd="1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CBD6D629-08D0-FD4B-A039-E13406995658}" type="presOf" srcId="{3BDA1CEC-DA0D-44F6-AB1A-7B01AF78E0D2}" destId="{18DE19B9-A089-415F-BB05-9CB401B84AC4}" srcOrd="0" destOrd="0" presId="urn:microsoft.com/office/officeart/2005/8/layout/matrix1"/>
    <dgm:cxn modelId="{79F4B6EA-5B1B-4A44-9C73-34D8C5AB20FA}" type="presOf" srcId="{F9D2CFCF-1386-424F-BC97-0D166A6BB44D}" destId="{AA5FF2DC-436A-42D6-B9EF-E71219C74BD3}" srcOrd="0" destOrd="0" presId="urn:microsoft.com/office/officeart/2005/8/layout/matrix1"/>
    <dgm:cxn modelId="{F59EB0B7-66AF-2F40-9D9E-496D59453390}" type="presOf" srcId="{C3297EAF-7166-42AB-BBD1-3DD8E4C1A9B2}" destId="{2E79F204-BCC4-4D4B-B48B-6127E1F6263D}" srcOrd="0" destOrd="0" presId="urn:microsoft.com/office/officeart/2005/8/layout/matrix1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5FFA4D10-4C90-7648-8B5E-01787C7BCF63}" type="presOf" srcId="{F4957BEA-6D5B-4D1A-A5A3-8559BF07B15C}" destId="{294EC648-381E-4589-ACD4-E2749DE9EACB}" srcOrd="1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07F0BC32-871D-5047-ABB2-861A5D8159B1}" type="presOf" srcId="{ED0AFC4F-2182-4342-859F-BCCACB6C1B8F}" destId="{A94A04D0-F1DA-4A1B-9055-398B2BF6DF7E}" srcOrd="0" destOrd="0" presId="urn:microsoft.com/office/officeart/2005/8/layout/matrix1"/>
    <dgm:cxn modelId="{2C3AF59C-8080-9D44-9433-2B22784CAA98}" type="presOf" srcId="{F4957BEA-6D5B-4D1A-A5A3-8559BF07B15C}" destId="{5C26C733-4C55-4D2F-B9DB-307532DF795D}" srcOrd="0" destOrd="0" presId="urn:microsoft.com/office/officeart/2005/8/layout/matrix1"/>
    <dgm:cxn modelId="{F6226DB9-A372-554E-B8F6-E9BB5EBBC4D4}" type="presOf" srcId="{ED0AFC4F-2182-4342-859F-BCCACB6C1B8F}" destId="{FF6ECCF5-6B19-4D3F-AB67-D9F88E91A08A}" srcOrd="1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C29DB26F-E5CA-CB49-AF9D-1B37C4B05F0D}" type="presOf" srcId="{F9D2CFCF-1386-424F-BC97-0D166A6BB44D}" destId="{CA8CF4AB-8607-4F85-A494-AD026AE45C56}" srcOrd="1" destOrd="0" presId="urn:microsoft.com/office/officeart/2005/8/layout/matrix1"/>
    <dgm:cxn modelId="{3691372C-1957-554F-AA53-E9B7BA2EABD4}" type="presOf" srcId="{7550D44C-B56C-40F3-8EFE-4477E0A907AF}" destId="{12B43AF5-6C02-42CC-8632-C8BA28027AB7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F2D1EAED-1032-144A-877B-E30645EB3A6E}" type="presParOf" srcId="{18DE19B9-A089-415F-BB05-9CB401B84AC4}" destId="{9D9B9A19-8917-4056-BCFF-56EDE2747D9A}" srcOrd="0" destOrd="0" presId="urn:microsoft.com/office/officeart/2005/8/layout/matrix1"/>
    <dgm:cxn modelId="{B21F6682-3599-EE4A-965C-85ED13FB4280}" type="presParOf" srcId="{9D9B9A19-8917-4056-BCFF-56EDE2747D9A}" destId="{5C26C733-4C55-4D2F-B9DB-307532DF795D}" srcOrd="0" destOrd="0" presId="urn:microsoft.com/office/officeart/2005/8/layout/matrix1"/>
    <dgm:cxn modelId="{FE4081F4-2F71-2A4C-A903-CE055166157D}" type="presParOf" srcId="{9D9B9A19-8917-4056-BCFF-56EDE2747D9A}" destId="{294EC648-381E-4589-ACD4-E2749DE9EACB}" srcOrd="1" destOrd="0" presId="urn:microsoft.com/office/officeart/2005/8/layout/matrix1"/>
    <dgm:cxn modelId="{751A24D5-4B3A-8946-9FB6-3988753CB471}" type="presParOf" srcId="{9D9B9A19-8917-4056-BCFF-56EDE2747D9A}" destId="{AA5FF2DC-436A-42D6-B9EF-E71219C74BD3}" srcOrd="2" destOrd="0" presId="urn:microsoft.com/office/officeart/2005/8/layout/matrix1"/>
    <dgm:cxn modelId="{3E9C810F-998E-D94B-B3FC-3F505420DE66}" type="presParOf" srcId="{9D9B9A19-8917-4056-BCFF-56EDE2747D9A}" destId="{CA8CF4AB-8607-4F85-A494-AD026AE45C56}" srcOrd="3" destOrd="0" presId="urn:microsoft.com/office/officeart/2005/8/layout/matrix1"/>
    <dgm:cxn modelId="{37F094DB-EF54-BD44-9DBD-6A94033ED57E}" type="presParOf" srcId="{9D9B9A19-8917-4056-BCFF-56EDE2747D9A}" destId="{12B43AF5-6C02-42CC-8632-C8BA28027AB7}" srcOrd="4" destOrd="0" presId="urn:microsoft.com/office/officeart/2005/8/layout/matrix1"/>
    <dgm:cxn modelId="{EF9F63EA-8C46-0E4C-A299-1E9C54B78FDF}" type="presParOf" srcId="{9D9B9A19-8917-4056-BCFF-56EDE2747D9A}" destId="{91A4B7BA-18E5-408D-9255-60F1973C1321}" srcOrd="5" destOrd="0" presId="urn:microsoft.com/office/officeart/2005/8/layout/matrix1"/>
    <dgm:cxn modelId="{4EEC99BA-E339-A940-8F84-2D002A021390}" type="presParOf" srcId="{9D9B9A19-8917-4056-BCFF-56EDE2747D9A}" destId="{A94A04D0-F1DA-4A1B-9055-398B2BF6DF7E}" srcOrd="6" destOrd="0" presId="urn:microsoft.com/office/officeart/2005/8/layout/matrix1"/>
    <dgm:cxn modelId="{E1606F9C-01C3-7848-888B-0B381482FFCA}" type="presParOf" srcId="{9D9B9A19-8917-4056-BCFF-56EDE2747D9A}" destId="{FF6ECCF5-6B19-4D3F-AB67-D9F88E91A08A}" srcOrd="7" destOrd="0" presId="urn:microsoft.com/office/officeart/2005/8/layout/matrix1"/>
    <dgm:cxn modelId="{159D7160-1829-C043-9CA9-C9081EF85994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3. </a:t>
          </a:r>
          <a:br>
            <a:rPr lang="en-US" sz="1000" b="0" dirty="0" smtClean="0"/>
          </a:br>
          <a:r>
            <a:rPr lang="en-US" sz="1000" b="0" dirty="0" smtClean="0"/>
            <a:t>Architecture</a:t>
          </a:r>
          <a:endParaRPr lang="en-US" sz="1000" b="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4. </a:t>
          </a:r>
          <a:br>
            <a:rPr lang="en-US" sz="1000" b="1" dirty="0" smtClean="0"/>
          </a:br>
          <a:r>
            <a:rPr lang="en-US" sz="1000" b="1" dirty="0" smtClean="0"/>
            <a:t>Environment</a:t>
          </a:r>
          <a:endParaRPr lang="en-US" sz="1000" b="1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B5919-D6E4-2446-81E4-BC4C4348C546}" type="presOf" srcId="{F9D2CFCF-1386-424F-BC97-0D166A6BB44D}" destId="{CA8CF4AB-8607-4F85-A494-AD026AE45C56}" srcOrd="1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B094AC9A-28B4-1540-8DCA-8A8646E5B5B4}" type="presOf" srcId="{ED0AFC4F-2182-4342-859F-BCCACB6C1B8F}" destId="{A94A04D0-F1DA-4A1B-9055-398B2BF6DF7E}" srcOrd="0" destOrd="0" presId="urn:microsoft.com/office/officeart/2005/8/layout/matrix1"/>
    <dgm:cxn modelId="{B931E37D-A8C3-444E-8B6B-D308728F06B1}" type="presOf" srcId="{C3297EAF-7166-42AB-BBD1-3DD8E4C1A9B2}" destId="{2E79F204-BCC4-4D4B-B48B-6127E1F6263D}" srcOrd="0" destOrd="0" presId="urn:microsoft.com/office/officeart/2005/8/layout/matrix1"/>
    <dgm:cxn modelId="{D06CF483-8A8B-AB4E-A8C1-FF7C455168E0}" type="presOf" srcId="{F4957BEA-6D5B-4D1A-A5A3-8559BF07B15C}" destId="{294EC648-381E-4589-ACD4-E2749DE9EACB}" srcOrd="1" destOrd="0" presId="urn:microsoft.com/office/officeart/2005/8/layout/matrix1"/>
    <dgm:cxn modelId="{5DDAC0FB-6184-2847-ACC4-DC579447BAE9}" type="presOf" srcId="{7550D44C-B56C-40F3-8EFE-4477E0A907AF}" destId="{91A4B7BA-18E5-408D-9255-60F1973C1321}" srcOrd="1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45EE21AD-4A8B-C545-BCEF-8528074CD5A8}" type="presOf" srcId="{7550D44C-B56C-40F3-8EFE-4477E0A907AF}" destId="{12B43AF5-6C02-42CC-8632-C8BA28027AB7}" srcOrd="0" destOrd="0" presId="urn:microsoft.com/office/officeart/2005/8/layout/matrix1"/>
    <dgm:cxn modelId="{D2CF6314-3217-8D4B-846B-30CC0B75144E}" type="presOf" srcId="{3BDA1CEC-DA0D-44F6-AB1A-7B01AF78E0D2}" destId="{18DE19B9-A089-415F-BB05-9CB401B84AC4}" srcOrd="0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09B0C0A1-4D4B-5749-B59B-FA4CC29DC9BF}" type="presOf" srcId="{F9D2CFCF-1386-424F-BC97-0D166A6BB44D}" destId="{AA5FF2DC-436A-42D6-B9EF-E71219C74BD3}" srcOrd="0" destOrd="0" presId="urn:microsoft.com/office/officeart/2005/8/layout/matrix1"/>
    <dgm:cxn modelId="{56363F5E-C78C-E642-BE30-23BD250E165A}" type="presOf" srcId="{ED0AFC4F-2182-4342-859F-BCCACB6C1B8F}" destId="{FF6ECCF5-6B19-4D3F-AB67-D9F88E91A08A}" srcOrd="1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81CB60AE-D09C-7D44-AA4C-A7E73ACC0B7A}" type="presOf" srcId="{F4957BEA-6D5B-4D1A-A5A3-8559BF07B15C}" destId="{5C26C733-4C55-4D2F-B9DB-307532DF795D}" srcOrd="0" destOrd="0" presId="urn:microsoft.com/office/officeart/2005/8/layout/matrix1"/>
    <dgm:cxn modelId="{836FF700-733C-D04F-9220-C8666208069D}" type="presParOf" srcId="{18DE19B9-A089-415F-BB05-9CB401B84AC4}" destId="{9D9B9A19-8917-4056-BCFF-56EDE2747D9A}" srcOrd="0" destOrd="0" presId="urn:microsoft.com/office/officeart/2005/8/layout/matrix1"/>
    <dgm:cxn modelId="{CEF1A606-9124-E04B-A7A2-D5CFD18A669B}" type="presParOf" srcId="{9D9B9A19-8917-4056-BCFF-56EDE2747D9A}" destId="{5C26C733-4C55-4D2F-B9DB-307532DF795D}" srcOrd="0" destOrd="0" presId="urn:microsoft.com/office/officeart/2005/8/layout/matrix1"/>
    <dgm:cxn modelId="{682C12E4-A9DA-0045-9FC6-BB9E4A93D0CE}" type="presParOf" srcId="{9D9B9A19-8917-4056-BCFF-56EDE2747D9A}" destId="{294EC648-381E-4589-ACD4-E2749DE9EACB}" srcOrd="1" destOrd="0" presId="urn:microsoft.com/office/officeart/2005/8/layout/matrix1"/>
    <dgm:cxn modelId="{9F9B5334-1EC5-FA4E-8EFA-979F779B053D}" type="presParOf" srcId="{9D9B9A19-8917-4056-BCFF-56EDE2747D9A}" destId="{AA5FF2DC-436A-42D6-B9EF-E71219C74BD3}" srcOrd="2" destOrd="0" presId="urn:microsoft.com/office/officeart/2005/8/layout/matrix1"/>
    <dgm:cxn modelId="{7159862D-C314-0546-AB7A-BA73687271AD}" type="presParOf" srcId="{9D9B9A19-8917-4056-BCFF-56EDE2747D9A}" destId="{CA8CF4AB-8607-4F85-A494-AD026AE45C56}" srcOrd="3" destOrd="0" presId="urn:microsoft.com/office/officeart/2005/8/layout/matrix1"/>
    <dgm:cxn modelId="{E00D761C-BA50-AB44-A208-2ED104DE0B20}" type="presParOf" srcId="{9D9B9A19-8917-4056-BCFF-56EDE2747D9A}" destId="{12B43AF5-6C02-42CC-8632-C8BA28027AB7}" srcOrd="4" destOrd="0" presId="urn:microsoft.com/office/officeart/2005/8/layout/matrix1"/>
    <dgm:cxn modelId="{59ACB666-5242-2B43-93AE-0ECC072E68FC}" type="presParOf" srcId="{9D9B9A19-8917-4056-BCFF-56EDE2747D9A}" destId="{91A4B7BA-18E5-408D-9255-60F1973C1321}" srcOrd="5" destOrd="0" presId="urn:microsoft.com/office/officeart/2005/8/layout/matrix1"/>
    <dgm:cxn modelId="{23C77131-2851-BF43-9143-A7EBA1EE35B3}" type="presParOf" srcId="{9D9B9A19-8917-4056-BCFF-56EDE2747D9A}" destId="{A94A04D0-F1DA-4A1B-9055-398B2BF6DF7E}" srcOrd="6" destOrd="0" presId="urn:microsoft.com/office/officeart/2005/8/layout/matrix1"/>
    <dgm:cxn modelId="{B2A18A16-5F9D-4C46-9655-F1F88E68E70C}" type="presParOf" srcId="{9D9B9A19-8917-4056-BCFF-56EDE2747D9A}" destId="{FF6ECCF5-6B19-4D3F-AB67-D9F88E91A08A}" srcOrd="7" destOrd="0" presId="urn:microsoft.com/office/officeart/2005/8/layout/matrix1"/>
    <dgm:cxn modelId="{3BF4CEDA-D4E0-AB45-9EAB-42260B55BC56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5. </a:t>
          </a:r>
          <a:br>
            <a:rPr lang="en-US" sz="1000" b="1" dirty="0" smtClean="0"/>
          </a:br>
          <a:r>
            <a:rPr lang="en-US" sz="1000" b="1" dirty="0" smtClean="0"/>
            <a:t>Test</a:t>
          </a:r>
          <a:endParaRPr lang="en-US" sz="1000" b="1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3. </a:t>
          </a:r>
          <a:br>
            <a:rPr lang="en-US" sz="1000" b="0" dirty="0" smtClean="0"/>
          </a:br>
          <a:r>
            <a:rPr lang="en-US" sz="1000" b="0" dirty="0" smtClean="0"/>
            <a:t>Architecture</a:t>
          </a:r>
          <a:endParaRPr lang="en-US" sz="1000" b="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4. </a:t>
          </a:r>
          <a:br>
            <a:rPr lang="en-US" sz="1000" b="0" dirty="0" smtClean="0"/>
          </a:br>
          <a:r>
            <a:rPr lang="en-US" sz="1000" b="0" dirty="0" smtClean="0"/>
            <a:t>Environment</a:t>
          </a:r>
          <a:endParaRPr lang="en-US" sz="1000" b="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76531-E6DC-F94E-BCAB-A047B636E803}" type="presOf" srcId="{F9D2CFCF-1386-424F-BC97-0D166A6BB44D}" destId="{CA8CF4AB-8607-4F85-A494-AD026AE45C56}" srcOrd="1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7B13DB67-B4A2-5C47-BE19-EC0FD95EC90E}" type="presOf" srcId="{F4957BEA-6D5B-4D1A-A5A3-8559BF07B15C}" destId="{294EC648-381E-4589-ACD4-E2749DE9EACB}" srcOrd="1" destOrd="0" presId="urn:microsoft.com/office/officeart/2005/8/layout/matrix1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F6DDF8B8-8A6F-D041-ABA0-ABEA8516D2EF}" type="presOf" srcId="{7550D44C-B56C-40F3-8EFE-4477E0A907AF}" destId="{91A4B7BA-18E5-408D-9255-60F1973C1321}" srcOrd="1" destOrd="0" presId="urn:microsoft.com/office/officeart/2005/8/layout/matrix1"/>
    <dgm:cxn modelId="{637CDC74-BDEF-8342-B089-AE503FE08682}" type="presOf" srcId="{ED0AFC4F-2182-4342-859F-BCCACB6C1B8F}" destId="{A94A04D0-F1DA-4A1B-9055-398B2BF6DF7E}" srcOrd="0" destOrd="0" presId="urn:microsoft.com/office/officeart/2005/8/layout/matrix1"/>
    <dgm:cxn modelId="{A90F696D-F3D1-8143-8A12-7CA923F06C3E}" type="presOf" srcId="{ED0AFC4F-2182-4342-859F-BCCACB6C1B8F}" destId="{FF6ECCF5-6B19-4D3F-AB67-D9F88E91A08A}" srcOrd="1" destOrd="0" presId="urn:microsoft.com/office/officeart/2005/8/layout/matrix1"/>
    <dgm:cxn modelId="{D42AF91F-AE53-CB4F-B02C-A9DB34423CF4}" type="presOf" srcId="{C3297EAF-7166-42AB-BBD1-3DD8E4C1A9B2}" destId="{2E79F204-BCC4-4D4B-B48B-6127E1F6263D}" srcOrd="0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6211FDDB-7971-4C41-B3E0-94C0AC200E15}" type="presOf" srcId="{F9D2CFCF-1386-424F-BC97-0D166A6BB44D}" destId="{AA5FF2DC-436A-42D6-B9EF-E71219C74BD3}" srcOrd="0" destOrd="0" presId="urn:microsoft.com/office/officeart/2005/8/layout/matrix1"/>
    <dgm:cxn modelId="{C25AAF1B-1794-CC48-8F39-7CD09B2E1B35}" type="presOf" srcId="{F4957BEA-6D5B-4D1A-A5A3-8559BF07B15C}" destId="{5C26C733-4C55-4D2F-B9DB-307532DF795D}" srcOrd="0" destOrd="0" presId="urn:microsoft.com/office/officeart/2005/8/layout/matrix1"/>
    <dgm:cxn modelId="{A84294CD-1D27-CA4E-A21A-94E8E027411D}" type="presOf" srcId="{7550D44C-B56C-40F3-8EFE-4477E0A907AF}" destId="{12B43AF5-6C02-42CC-8632-C8BA28027AB7}" srcOrd="0" destOrd="0" presId="urn:microsoft.com/office/officeart/2005/8/layout/matrix1"/>
    <dgm:cxn modelId="{DE378562-9C5B-8B46-9453-2DD381887993}" type="presOf" srcId="{3BDA1CEC-DA0D-44F6-AB1A-7B01AF78E0D2}" destId="{18DE19B9-A089-415F-BB05-9CB401B84AC4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EDF4CCAC-C40B-E248-9086-342C1269FD42}" type="presParOf" srcId="{18DE19B9-A089-415F-BB05-9CB401B84AC4}" destId="{9D9B9A19-8917-4056-BCFF-56EDE2747D9A}" srcOrd="0" destOrd="0" presId="urn:microsoft.com/office/officeart/2005/8/layout/matrix1"/>
    <dgm:cxn modelId="{7085EEF7-68EE-3F45-B4A8-35E180A99677}" type="presParOf" srcId="{9D9B9A19-8917-4056-BCFF-56EDE2747D9A}" destId="{5C26C733-4C55-4D2F-B9DB-307532DF795D}" srcOrd="0" destOrd="0" presId="urn:microsoft.com/office/officeart/2005/8/layout/matrix1"/>
    <dgm:cxn modelId="{734B248F-10B0-1343-BFEF-0B5EB046B460}" type="presParOf" srcId="{9D9B9A19-8917-4056-BCFF-56EDE2747D9A}" destId="{294EC648-381E-4589-ACD4-E2749DE9EACB}" srcOrd="1" destOrd="0" presId="urn:microsoft.com/office/officeart/2005/8/layout/matrix1"/>
    <dgm:cxn modelId="{894B4955-9B2B-F44D-B683-865F84D912D0}" type="presParOf" srcId="{9D9B9A19-8917-4056-BCFF-56EDE2747D9A}" destId="{AA5FF2DC-436A-42D6-B9EF-E71219C74BD3}" srcOrd="2" destOrd="0" presId="urn:microsoft.com/office/officeart/2005/8/layout/matrix1"/>
    <dgm:cxn modelId="{338DAE6E-6A77-EA42-8450-4F72F647D54E}" type="presParOf" srcId="{9D9B9A19-8917-4056-BCFF-56EDE2747D9A}" destId="{CA8CF4AB-8607-4F85-A494-AD026AE45C56}" srcOrd="3" destOrd="0" presId="urn:microsoft.com/office/officeart/2005/8/layout/matrix1"/>
    <dgm:cxn modelId="{8C20E166-5E6C-BD4B-A405-46CD5C6C18D9}" type="presParOf" srcId="{9D9B9A19-8917-4056-BCFF-56EDE2747D9A}" destId="{12B43AF5-6C02-42CC-8632-C8BA28027AB7}" srcOrd="4" destOrd="0" presId="urn:microsoft.com/office/officeart/2005/8/layout/matrix1"/>
    <dgm:cxn modelId="{01419F9F-347A-4346-8021-20D23C5F3F26}" type="presParOf" srcId="{9D9B9A19-8917-4056-BCFF-56EDE2747D9A}" destId="{91A4B7BA-18E5-408D-9255-60F1973C1321}" srcOrd="5" destOrd="0" presId="urn:microsoft.com/office/officeart/2005/8/layout/matrix1"/>
    <dgm:cxn modelId="{297613B6-24C5-BD41-9649-06F69E189D91}" type="presParOf" srcId="{9D9B9A19-8917-4056-BCFF-56EDE2747D9A}" destId="{A94A04D0-F1DA-4A1B-9055-398B2BF6DF7E}" srcOrd="6" destOrd="0" presId="urn:microsoft.com/office/officeart/2005/8/layout/matrix1"/>
    <dgm:cxn modelId="{5158D91C-877F-3846-8112-CB1382C9A9F9}" type="presParOf" srcId="{9D9B9A19-8917-4056-BCFF-56EDE2747D9A}" destId="{FF6ECCF5-6B19-4D3F-AB67-D9F88E91A08A}" srcOrd="7" destOrd="0" presId="urn:microsoft.com/office/officeart/2005/8/layout/matrix1"/>
    <dgm:cxn modelId="{D79CC3A3-0B1C-BD40-B824-1434222AE691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F8BEE-9801-4425-9BA9-00E7F8C6AF0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1. Java EE 6 for Our Financial Systems Overview</a:t>
          </a:r>
          <a:endParaRPr lang="en-US" sz="2400" b="1" dirty="0"/>
        </a:p>
      </dgm:t>
    </dgm:pt>
    <dgm:pt modelId="{077ABB0B-E327-4A6E-8BAB-76D50A368B53}" type="parTrans" cxnId="{E5F58067-9768-4082-A9DF-AFEF6F51E55B}">
      <dgm:prSet/>
      <dgm:spPr/>
      <dgm:t>
        <a:bodyPr/>
        <a:lstStyle/>
        <a:p>
          <a:endParaRPr lang="en-US"/>
        </a:p>
      </dgm:t>
    </dgm:pt>
    <dgm:pt modelId="{2299F1EA-CBC7-46A8-BA2C-FF3937ECE871}" type="sibTrans" cxnId="{E5F58067-9768-4082-A9DF-AFEF6F51E55B}">
      <dgm:prSet/>
      <dgm:spPr/>
      <dgm:t>
        <a:bodyPr/>
        <a:lstStyle/>
        <a:p>
          <a:endParaRPr lang="en-US"/>
        </a:p>
      </dgm:t>
    </dgm:pt>
    <dgm:pt modelId="{D2AB42BC-DB92-4B0D-8DE8-5EDBF8F4FA1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3. JSF Appliance</a:t>
          </a:r>
          <a:br>
            <a:rPr lang="en-US" sz="2400" b="1" dirty="0" smtClean="0"/>
          </a:br>
          <a:r>
            <a:rPr lang="en-US" sz="2400" b="1" dirty="0" smtClean="0"/>
            <a:t>for Financial Front-End Systems</a:t>
          </a:r>
          <a:endParaRPr lang="en-US" sz="2400" b="1" dirty="0"/>
        </a:p>
      </dgm:t>
    </dgm:pt>
    <dgm:pt modelId="{85571086-4DD8-453B-B806-CA1914AA0A59}" type="parTrans" cxnId="{895170F1-23A7-4A96-89C3-FC5BF7514654}">
      <dgm:prSet/>
      <dgm:spPr/>
      <dgm:t>
        <a:bodyPr/>
        <a:lstStyle/>
        <a:p>
          <a:endParaRPr lang="en-US"/>
        </a:p>
      </dgm:t>
    </dgm:pt>
    <dgm:pt modelId="{76DFF9B2-4174-47A8-8F2C-849FC84F7E5E}" type="sibTrans" cxnId="{895170F1-23A7-4A96-89C3-FC5BF7514654}">
      <dgm:prSet/>
      <dgm:spPr/>
      <dgm:t>
        <a:bodyPr/>
        <a:lstStyle/>
        <a:p>
          <a:endParaRPr lang="en-US"/>
        </a:p>
      </dgm:t>
    </dgm:pt>
    <dgm:pt modelId="{FFA2AC66-7579-46E0-8A51-87B64853800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2. EJB Appliance</a:t>
          </a:r>
          <a:br>
            <a:rPr lang="en-US" sz="2400" b="1" dirty="0" smtClean="0"/>
          </a:br>
          <a:r>
            <a:rPr lang="en-US" sz="2400" b="1" dirty="0" smtClean="0"/>
            <a:t>for Financial Back-End Systems</a:t>
          </a:r>
          <a:endParaRPr lang="en-US" sz="2400" b="1" dirty="0"/>
        </a:p>
      </dgm:t>
    </dgm:pt>
    <dgm:pt modelId="{BAEC6B68-F55A-4B12-9027-F7E04A7ACF2E}" type="parTrans" cxnId="{53A68638-2349-48C4-A96B-48992A973CD9}">
      <dgm:prSet/>
      <dgm:spPr/>
      <dgm:t>
        <a:bodyPr/>
        <a:lstStyle/>
        <a:p>
          <a:endParaRPr lang="en-US"/>
        </a:p>
      </dgm:t>
    </dgm:pt>
    <dgm:pt modelId="{F76428FB-AAE5-4FB2-937E-2E9D2A51EF3C}" type="sibTrans" cxnId="{53A68638-2349-48C4-A96B-48992A973CD9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70EA7-3E71-4547-91D7-9E51193E2B7E}" type="pres">
      <dgm:prSet presAssocID="{928F8BEE-9801-4425-9BA9-00E7F8C6AF04}" presName="parentLin" presStyleCnt="0"/>
      <dgm:spPr/>
    </dgm:pt>
    <dgm:pt modelId="{BC05B961-3686-465B-934B-712DF05E043E}" type="pres">
      <dgm:prSet presAssocID="{928F8BEE-9801-4425-9BA9-00E7F8C6AF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737B1F-3C1F-45DC-A6F0-A8539E4D0B67}" type="pres">
      <dgm:prSet presAssocID="{928F8BEE-9801-4425-9BA9-00E7F8C6AF04}" presName="parentText" presStyleLbl="node1" presStyleIdx="0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3141-208C-4156-9774-6E38020F486B}" type="pres">
      <dgm:prSet presAssocID="{928F8BEE-9801-4425-9BA9-00E7F8C6AF04}" presName="negativeSpace" presStyleCnt="0"/>
      <dgm:spPr/>
    </dgm:pt>
    <dgm:pt modelId="{1D1B43C8-6D9C-4CCA-A2AA-F483552E4911}" type="pres">
      <dgm:prSet presAssocID="{928F8BEE-9801-4425-9BA9-00E7F8C6AF04}" presName="childText" presStyleLbl="conFgAcc1" presStyleIdx="0" presStyleCnt="3">
        <dgm:presLayoutVars>
          <dgm:bulletEnabled val="1"/>
        </dgm:presLayoutVars>
      </dgm:prSet>
      <dgm:spPr/>
    </dgm:pt>
    <dgm:pt modelId="{4730B76F-F5B3-4062-A48F-087F2E20294A}" type="pres">
      <dgm:prSet presAssocID="{2299F1EA-CBC7-46A8-BA2C-FF3937ECE871}" presName="spaceBetweenRectangles" presStyleCnt="0"/>
      <dgm:spPr/>
    </dgm:pt>
    <dgm:pt modelId="{C276CF03-F3E0-4ACA-85FB-31BE6863BA74}" type="pres">
      <dgm:prSet presAssocID="{FFA2AC66-7579-46E0-8A51-87B648538007}" presName="parentLin" presStyleCnt="0"/>
      <dgm:spPr/>
    </dgm:pt>
    <dgm:pt modelId="{23EEFCB7-E8AF-47AC-B0E0-E73671D5EB4C}" type="pres">
      <dgm:prSet presAssocID="{FFA2AC66-7579-46E0-8A51-87B648538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38A1D9-05AD-48E3-8247-1AE00EC4A21C}" type="pres">
      <dgm:prSet presAssocID="{FFA2AC66-7579-46E0-8A51-87B648538007}" presName="parentText" presStyleLbl="node1" presStyleIdx="1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5D582-71ED-48A4-A47E-3B9FEFC75CFC}" type="pres">
      <dgm:prSet presAssocID="{FFA2AC66-7579-46E0-8A51-87B648538007}" presName="negativeSpace" presStyleCnt="0"/>
      <dgm:spPr/>
    </dgm:pt>
    <dgm:pt modelId="{B08E1F26-9689-4109-9196-A3FB72995A93}" type="pres">
      <dgm:prSet presAssocID="{FFA2AC66-7579-46E0-8A51-87B648538007}" presName="childText" presStyleLbl="conFgAcc1" presStyleIdx="1" presStyleCnt="3">
        <dgm:presLayoutVars>
          <dgm:bulletEnabled val="1"/>
        </dgm:presLayoutVars>
      </dgm:prSet>
      <dgm:spPr/>
    </dgm:pt>
    <dgm:pt modelId="{A64E9CA7-5FE2-4304-B925-001E9FC5B714}" type="pres">
      <dgm:prSet presAssocID="{F76428FB-AAE5-4FB2-937E-2E9D2A51EF3C}" presName="spaceBetweenRectangles" presStyleCnt="0"/>
      <dgm:spPr/>
    </dgm:pt>
    <dgm:pt modelId="{F32EEDA3-B736-4D8B-95D0-2C33B6D60B5A}" type="pres">
      <dgm:prSet presAssocID="{D2AB42BC-DB92-4B0D-8DE8-5EDBF8F4FA17}" presName="parentLin" presStyleCnt="0"/>
      <dgm:spPr/>
    </dgm:pt>
    <dgm:pt modelId="{AE1D4CD1-BAE5-4CF9-A2CB-5AF09F8A0002}" type="pres">
      <dgm:prSet presAssocID="{D2AB42BC-DB92-4B0D-8DE8-5EDBF8F4FA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EB63D8-19A2-44DC-A75D-371288EB74D2}" type="pres">
      <dgm:prSet presAssocID="{D2AB42BC-DB92-4B0D-8DE8-5EDBF8F4FA17}" presName="parentText" presStyleLbl="node1" presStyleIdx="2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6535-C0F9-46BD-8C12-83E0F71E3B33}" type="pres">
      <dgm:prSet presAssocID="{D2AB42BC-DB92-4B0D-8DE8-5EDBF8F4FA17}" presName="negativeSpace" presStyleCnt="0"/>
      <dgm:spPr/>
    </dgm:pt>
    <dgm:pt modelId="{C78D5886-BD4F-4147-B768-26880C5A5C06}" type="pres">
      <dgm:prSet presAssocID="{D2AB42BC-DB92-4B0D-8DE8-5EDBF8F4FA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A68638-2349-48C4-A96B-48992A973CD9}" srcId="{ED288544-AC39-4B4D-AE59-3264A90498F6}" destId="{FFA2AC66-7579-46E0-8A51-87B648538007}" srcOrd="1" destOrd="0" parTransId="{BAEC6B68-F55A-4B12-9027-F7E04A7ACF2E}" sibTransId="{F76428FB-AAE5-4FB2-937E-2E9D2A51EF3C}"/>
    <dgm:cxn modelId="{70B33EE8-FD70-0C4E-9BB3-20EF0E7230D7}" type="presOf" srcId="{FFA2AC66-7579-46E0-8A51-87B648538007}" destId="{23EEFCB7-E8AF-47AC-B0E0-E73671D5EB4C}" srcOrd="0" destOrd="0" presId="urn:microsoft.com/office/officeart/2005/8/layout/list1"/>
    <dgm:cxn modelId="{C2FFDE85-8822-B741-A2B0-3D2871688A37}" type="presOf" srcId="{928F8BEE-9801-4425-9BA9-00E7F8C6AF04}" destId="{66737B1F-3C1F-45DC-A6F0-A8539E4D0B67}" srcOrd="1" destOrd="0" presId="urn:microsoft.com/office/officeart/2005/8/layout/list1"/>
    <dgm:cxn modelId="{895170F1-23A7-4A96-89C3-FC5BF7514654}" srcId="{ED288544-AC39-4B4D-AE59-3264A90498F6}" destId="{D2AB42BC-DB92-4B0D-8DE8-5EDBF8F4FA17}" srcOrd="2" destOrd="0" parTransId="{85571086-4DD8-453B-B806-CA1914AA0A59}" sibTransId="{76DFF9B2-4174-47A8-8F2C-849FC84F7E5E}"/>
    <dgm:cxn modelId="{0F4CEA85-94C9-B643-B29C-3A07C79FBA4F}" type="presOf" srcId="{ED288544-AC39-4B4D-AE59-3264A90498F6}" destId="{6D7D895A-6EF2-4983-8493-C94145F21AFF}" srcOrd="0" destOrd="0" presId="urn:microsoft.com/office/officeart/2005/8/layout/list1"/>
    <dgm:cxn modelId="{E5F58067-9768-4082-A9DF-AFEF6F51E55B}" srcId="{ED288544-AC39-4B4D-AE59-3264A90498F6}" destId="{928F8BEE-9801-4425-9BA9-00E7F8C6AF04}" srcOrd="0" destOrd="0" parTransId="{077ABB0B-E327-4A6E-8BAB-76D50A368B53}" sibTransId="{2299F1EA-CBC7-46A8-BA2C-FF3937ECE871}"/>
    <dgm:cxn modelId="{6F40BF8B-1BC6-C248-83D3-F8F58A0C51B7}" type="presOf" srcId="{FFA2AC66-7579-46E0-8A51-87B648538007}" destId="{D738A1D9-05AD-48E3-8247-1AE00EC4A21C}" srcOrd="1" destOrd="0" presId="urn:microsoft.com/office/officeart/2005/8/layout/list1"/>
    <dgm:cxn modelId="{488EC5D9-8344-FF4E-90D7-5C6771F35C36}" type="presOf" srcId="{D2AB42BC-DB92-4B0D-8DE8-5EDBF8F4FA17}" destId="{93EB63D8-19A2-44DC-A75D-371288EB74D2}" srcOrd="1" destOrd="0" presId="urn:microsoft.com/office/officeart/2005/8/layout/list1"/>
    <dgm:cxn modelId="{50A691FE-61B9-D64D-B0E6-B0B4C1B6D770}" type="presOf" srcId="{D2AB42BC-DB92-4B0D-8DE8-5EDBF8F4FA17}" destId="{AE1D4CD1-BAE5-4CF9-A2CB-5AF09F8A0002}" srcOrd="0" destOrd="0" presId="urn:microsoft.com/office/officeart/2005/8/layout/list1"/>
    <dgm:cxn modelId="{0C4E37E5-3B57-954E-8669-54D547F30A3F}" type="presOf" srcId="{928F8BEE-9801-4425-9BA9-00E7F8C6AF04}" destId="{BC05B961-3686-465B-934B-712DF05E043E}" srcOrd="0" destOrd="0" presId="urn:microsoft.com/office/officeart/2005/8/layout/list1"/>
    <dgm:cxn modelId="{6C6192F9-250A-134B-97A2-823EF6952D9D}" type="presParOf" srcId="{6D7D895A-6EF2-4983-8493-C94145F21AFF}" destId="{1E670EA7-3E71-4547-91D7-9E51193E2B7E}" srcOrd="0" destOrd="0" presId="urn:microsoft.com/office/officeart/2005/8/layout/list1"/>
    <dgm:cxn modelId="{05E6F382-0FD5-7E4C-8AE9-FD4BF1548A47}" type="presParOf" srcId="{1E670EA7-3E71-4547-91D7-9E51193E2B7E}" destId="{BC05B961-3686-465B-934B-712DF05E043E}" srcOrd="0" destOrd="0" presId="urn:microsoft.com/office/officeart/2005/8/layout/list1"/>
    <dgm:cxn modelId="{7643C4DD-544C-874B-BE0B-E8910D6EE5E1}" type="presParOf" srcId="{1E670EA7-3E71-4547-91D7-9E51193E2B7E}" destId="{66737B1F-3C1F-45DC-A6F0-A8539E4D0B67}" srcOrd="1" destOrd="0" presId="urn:microsoft.com/office/officeart/2005/8/layout/list1"/>
    <dgm:cxn modelId="{E13BEC90-8163-BF4C-89A9-97340F633A44}" type="presParOf" srcId="{6D7D895A-6EF2-4983-8493-C94145F21AFF}" destId="{C7DB3141-208C-4156-9774-6E38020F486B}" srcOrd="1" destOrd="0" presId="urn:microsoft.com/office/officeart/2005/8/layout/list1"/>
    <dgm:cxn modelId="{87C28D27-6C52-C94D-8C9C-2AC420129BD3}" type="presParOf" srcId="{6D7D895A-6EF2-4983-8493-C94145F21AFF}" destId="{1D1B43C8-6D9C-4CCA-A2AA-F483552E4911}" srcOrd="2" destOrd="0" presId="urn:microsoft.com/office/officeart/2005/8/layout/list1"/>
    <dgm:cxn modelId="{37C49A38-3B34-2A40-9473-CE8D62945DB4}" type="presParOf" srcId="{6D7D895A-6EF2-4983-8493-C94145F21AFF}" destId="{4730B76F-F5B3-4062-A48F-087F2E20294A}" srcOrd="3" destOrd="0" presId="urn:microsoft.com/office/officeart/2005/8/layout/list1"/>
    <dgm:cxn modelId="{E1A15D6F-298D-FA44-8BDF-5320AAC3D393}" type="presParOf" srcId="{6D7D895A-6EF2-4983-8493-C94145F21AFF}" destId="{C276CF03-F3E0-4ACA-85FB-31BE6863BA74}" srcOrd="4" destOrd="0" presId="urn:microsoft.com/office/officeart/2005/8/layout/list1"/>
    <dgm:cxn modelId="{7FF67DC1-46DC-604D-9358-2F7059649E81}" type="presParOf" srcId="{C276CF03-F3E0-4ACA-85FB-31BE6863BA74}" destId="{23EEFCB7-E8AF-47AC-B0E0-E73671D5EB4C}" srcOrd="0" destOrd="0" presId="urn:microsoft.com/office/officeart/2005/8/layout/list1"/>
    <dgm:cxn modelId="{02A7C10D-569B-874F-9788-D3C8928B9C62}" type="presParOf" srcId="{C276CF03-F3E0-4ACA-85FB-31BE6863BA74}" destId="{D738A1D9-05AD-48E3-8247-1AE00EC4A21C}" srcOrd="1" destOrd="0" presId="urn:microsoft.com/office/officeart/2005/8/layout/list1"/>
    <dgm:cxn modelId="{45D340A2-DFC2-FB45-8D49-1D69571FA8AB}" type="presParOf" srcId="{6D7D895A-6EF2-4983-8493-C94145F21AFF}" destId="{D865D582-71ED-48A4-A47E-3B9FEFC75CFC}" srcOrd="5" destOrd="0" presId="urn:microsoft.com/office/officeart/2005/8/layout/list1"/>
    <dgm:cxn modelId="{15A9E8F4-EBAC-894B-A794-FE3770E5BE88}" type="presParOf" srcId="{6D7D895A-6EF2-4983-8493-C94145F21AFF}" destId="{B08E1F26-9689-4109-9196-A3FB72995A93}" srcOrd="6" destOrd="0" presId="urn:microsoft.com/office/officeart/2005/8/layout/list1"/>
    <dgm:cxn modelId="{ECB3B535-8EFC-174A-914A-623BF02C5EB9}" type="presParOf" srcId="{6D7D895A-6EF2-4983-8493-C94145F21AFF}" destId="{A64E9CA7-5FE2-4304-B925-001E9FC5B714}" srcOrd="7" destOrd="0" presId="urn:microsoft.com/office/officeart/2005/8/layout/list1"/>
    <dgm:cxn modelId="{AE91C593-56B1-ED47-A218-D1E2DCBDD45D}" type="presParOf" srcId="{6D7D895A-6EF2-4983-8493-C94145F21AFF}" destId="{F32EEDA3-B736-4D8B-95D0-2C33B6D60B5A}" srcOrd="8" destOrd="0" presId="urn:microsoft.com/office/officeart/2005/8/layout/list1"/>
    <dgm:cxn modelId="{CA67697B-ABD1-E745-A6A6-3D446783B360}" type="presParOf" srcId="{F32EEDA3-B736-4D8B-95D0-2C33B6D60B5A}" destId="{AE1D4CD1-BAE5-4CF9-A2CB-5AF09F8A0002}" srcOrd="0" destOrd="0" presId="urn:microsoft.com/office/officeart/2005/8/layout/list1"/>
    <dgm:cxn modelId="{17A65C16-3BB0-E942-9663-C506E46CC9CC}" type="presParOf" srcId="{F32EEDA3-B736-4D8B-95D0-2C33B6D60B5A}" destId="{93EB63D8-19A2-44DC-A75D-371288EB74D2}" srcOrd="1" destOrd="0" presId="urn:microsoft.com/office/officeart/2005/8/layout/list1"/>
    <dgm:cxn modelId="{3AD97C22-C196-284A-ADC1-D4A80AE5B17C}" type="presParOf" srcId="{6D7D895A-6EF2-4983-8493-C94145F21AFF}" destId="{66426535-C0F9-46BD-8C12-83E0F71E3B33}" srcOrd="9" destOrd="0" presId="urn:microsoft.com/office/officeart/2005/8/layout/list1"/>
    <dgm:cxn modelId="{145F1E14-4539-FA4D-9A9B-BE62906BBA50}" type="presParOf" srcId="{6D7D895A-6EF2-4983-8493-C94145F21AFF}" destId="{C78D5886-BD4F-4147-B768-26880C5A5C06}" srcOrd="10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F8BEE-9801-4425-9BA9-00E7F8C6AF04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1. Java EE 6 for Our Financial Systems Overview</a:t>
          </a:r>
          <a:endParaRPr lang="en-US" sz="2400" b="1" dirty="0"/>
        </a:p>
      </dgm:t>
    </dgm:pt>
    <dgm:pt modelId="{077ABB0B-E327-4A6E-8BAB-76D50A368B53}" type="parTrans" cxnId="{E5F58067-9768-4082-A9DF-AFEF6F51E55B}">
      <dgm:prSet/>
      <dgm:spPr/>
      <dgm:t>
        <a:bodyPr/>
        <a:lstStyle/>
        <a:p>
          <a:endParaRPr lang="en-US"/>
        </a:p>
      </dgm:t>
    </dgm:pt>
    <dgm:pt modelId="{2299F1EA-CBC7-46A8-BA2C-FF3937ECE871}" type="sibTrans" cxnId="{E5F58067-9768-4082-A9DF-AFEF6F51E55B}">
      <dgm:prSet/>
      <dgm:spPr/>
      <dgm:t>
        <a:bodyPr/>
        <a:lstStyle/>
        <a:p>
          <a:endParaRPr lang="en-US"/>
        </a:p>
      </dgm:t>
    </dgm:pt>
    <dgm:pt modelId="{D2AB42BC-DB92-4B0D-8DE8-5EDBF8F4FA1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3. JSF Appliance</a:t>
          </a:r>
          <a:br>
            <a:rPr lang="en-US" sz="2400" b="1" dirty="0" smtClean="0"/>
          </a:br>
          <a:r>
            <a:rPr lang="en-US" sz="2400" b="1" dirty="0" smtClean="0"/>
            <a:t>for Financial Front-End Systems</a:t>
          </a:r>
          <a:endParaRPr lang="en-US" sz="2400" b="1" dirty="0"/>
        </a:p>
      </dgm:t>
    </dgm:pt>
    <dgm:pt modelId="{85571086-4DD8-453B-B806-CA1914AA0A59}" type="parTrans" cxnId="{895170F1-23A7-4A96-89C3-FC5BF7514654}">
      <dgm:prSet/>
      <dgm:spPr/>
      <dgm:t>
        <a:bodyPr/>
        <a:lstStyle/>
        <a:p>
          <a:endParaRPr lang="en-US"/>
        </a:p>
      </dgm:t>
    </dgm:pt>
    <dgm:pt modelId="{76DFF9B2-4174-47A8-8F2C-849FC84F7E5E}" type="sibTrans" cxnId="{895170F1-23A7-4A96-89C3-FC5BF7514654}">
      <dgm:prSet/>
      <dgm:spPr/>
      <dgm:t>
        <a:bodyPr/>
        <a:lstStyle/>
        <a:p>
          <a:endParaRPr lang="en-US"/>
        </a:p>
      </dgm:t>
    </dgm:pt>
    <dgm:pt modelId="{FFA2AC66-7579-46E0-8A51-87B64853800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2. EJB Appliance</a:t>
          </a:r>
          <a:br>
            <a:rPr lang="en-US" sz="2400" b="1" dirty="0" smtClean="0"/>
          </a:br>
          <a:r>
            <a:rPr lang="en-US" sz="2400" b="1" dirty="0" smtClean="0"/>
            <a:t>for Financial Back-End Systems</a:t>
          </a:r>
          <a:endParaRPr lang="en-US" sz="2400" b="1" dirty="0"/>
        </a:p>
      </dgm:t>
    </dgm:pt>
    <dgm:pt modelId="{BAEC6B68-F55A-4B12-9027-F7E04A7ACF2E}" type="parTrans" cxnId="{53A68638-2349-48C4-A96B-48992A973CD9}">
      <dgm:prSet/>
      <dgm:spPr/>
      <dgm:t>
        <a:bodyPr/>
        <a:lstStyle/>
        <a:p>
          <a:endParaRPr lang="en-US"/>
        </a:p>
      </dgm:t>
    </dgm:pt>
    <dgm:pt modelId="{F76428FB-AAE5-4FB2-937E-2E9D2A51EF3C}" type="sibTrans" cxnId="{53A68638-2349-48C4-A96B-48992A973CD9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70EA7-3E71-4547-91D7-9E51193E2B7E}" type="pres">
      <dgm:prSet presAssocID="{928F8BEE-9801-4425-9BA9-00E7F8C6AF04}" presName="parentLin" presStyleCnt="0"/>
      <dgm:spPr/>
    </dgm:pt>
    <dgm:pt modelId="{BC05B961-3686-465B-934B-712DF05E043E}" type="pres">
      <dgm:prSet presAssocID="{928F8BEE-9801-4425-9BA9-00E7F8C6AF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737B1F-3C1F-45DC-A6F0-A8539E4D0B67}" type="pres">
      <dgm:prSet presAssocID="{928F8BEE-9801-4425-9BA9-00E7F8C6AF04}" presName="parentText" presStyleLbl="node1" presStyleIdx="0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3141-208C-4156-9774-6E38020F486B}" type="pres">
      <dgm:prSet presAssocID="{928F8BEE-9801-4425-9BA9-00E7F8C6AF04}" presName="negativeSpace" presStyleCnt="0"/>
      <dgm:spPr/>
    </dgm:pt>
    <dgm:pt modelId="{1D1B43C8-6D9C-4CCA-A2AA-F483552E4911}" type="pres">
      <dgm:prSet presAssocID="{928F8BEE-9801-4425-9BA9-00E7F8C6AF04}" presName="childText" presStyleLbl="conFgAcc1" presStyleIdx="0" presStyleCnt="3">
        <dgm:presLayoutVars>
          <dgm:bulletEnabled val="1"/>
        </dgm:presLayoutVars>
      </dgm:prSet>
      <dgm:spPr/>
    </dgm:pt>
    <dgm:pt modelId="{4730B76F-F5B3-4062-A48F-087F2E20294A}" type="pres">
      <dgm:prSet presAssocID="{2299F1EA-CBC7-46A8-BA2C-FF3937ECE871}" presName="spaceBetweenRectangles" presStyleCnt="0"/>
      <dgm:spPr/>
    </dgm:pt>
    <dgm:pt modelId="{C276CF03-F3E0-4ACA-85FB-31BE6863BA74}" type="pres">
      <dgm:prSet presAssocID="{FFA2AC66-7579-46E0-8A51-87B648538007}" presName="parentLin" presStyleCnt="0"/>
      <dgm:spPr/>
    </dgm:pt>
    <dgm:pt modelId="{23EEFCB7-E8AF-47AC-B0E0-E73671D5EB4C}" type="pres">
      <dgm:prSet presAssocID="{FFA2AC66-7579-46E0-8A51-87B648538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38A1D9-05AD-48E3-8247-1AE00EC4A21C}" type="pres">
      <dgm:prSet presAssocID="{FFA2AC66-7579-46E0-8A51-87B648538007}" presName="parentText" presStyleLbl="node1" presStyleIdx="1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5D582-71ED-48A4-A47E-3B9FEFC75CFC}" type="pres">
      <dgm:prSet presAssocID="{FFA2AC66-7579-46E0-8A51-87B648538007}" presName="negativeSpace" presStyleCnt="0"/>
      <dgm:spPr/>
    </dgm:pt>
    <dgm:pt modelId="{B08E1F26-9689-4109-9196-A3FB72995A93}" type="pres">
      <dgm:prSet presAssocID="{FFA2AC66-7579-46E0-8A51-87B648538007}" presName="childText" presStyleLbl="conFgAcc1" presStyleIdx="1" presStyleCnt="3">
        <dgm:presLayoutVars>
          <dgm:bulletEnabled val="1"/>
        </dgm:presLayoutVars>
      </dgm:prSet>
      <dgm:spPr/>
    </dgm:pt>
    <dgm:pt modelId="{A64E9CA7-5FE2-4304-B925-001E9FC5B714}" type="pres">
      <dgm:prSet presAssocID="{F76428FB-AAE5-4FB2-937E-2E9D2A51EF3C}" presName="spaceBetweenRectangles" presStyleCnt="0"/>
      <dgm:spPr/>
    </dgm:pt>
    <dgm:pt modelId="{F32EEDA3-B736-4D8B-95D0-2C33B6D60B5A}" type="pres">
      <dgm:prSet presAssocID="{D2AB42BC-DB92-4B0D-8DE8-5EDBF8F4FA17}" presName="parentLin" presStyleCnt="0"/>
      <dgm:spPr/>
    </dgm:pt>
    <dgm:pt modelId="{AE1D4CD1-BAE5-4CF9-A2CB-5AF09F8A0002}" type="pres">
      <dgm:prSet presAssocID="{D2AB42BC-DB92-4B0D-8DE8-5EDBF8F4FA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EB63D8-19A2-44DC-A75D-371288EB74D2}" type="pres">
      <dgm:prSet presAssocID="{D2AB42BC-DB92-4B0D-8DE8-5EDBF8F4FA17}" presName="parentText" presStyleLbl="node1" presStyleIdx="2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6535-C0F9-46BD-8C12-83E0F71E3B33}" type="pres">
      <dgm:prSet presAssocID="{D2AB42BC-DB92-4B0D-8DE8-5EDBF8F4FA17}" presName="negativeSpace" presStyleCnt="0"/>
      <dgm:spPr/>
    </dgm:pt>
    <dgm:pt modelId="{C78D5886-BD4F-4147-B768-26880C5A5C06}" type="pres">
      <dgm:prSet presAssocID="{D2AB42BC-DB92-4B0D-8DE8-5EDBF8F4FA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3DDAC0-4F46-3845-ADCA-76FEFA798B28}" type="presOf" srcId="{FFA2AC66-7579-46E0-8A51-87B648538007}" destId="{D738A1D9-05AD-48E3-8247-1AE00EC4A21C}" srcOrd="1" destOrd="0" presId="urn:microsoft.com/office/officeart/2005/8/layout/list1"/>
    <dgm:cxn modelId="{7513FDCE-FFBA-D64B-9005-F9B309238144}" type="presOf" srcId="{D2AB42BC-DB92-4B0D-8DE8-5EDBF8F4FA17}" destId="{93EB63D8-19A2-44DC-A75D-371288EB74D2}" srcOrd="1" destOrd="0" presId="urn:microsoft.com/office/officeart/2005/8/layout/list1"/>
    <dgm:cxn modelId="{53A68638-2349-48C4-A96B-48992A973CD9}" srcId="{ED288544-AC39-4B4D-AE59-3264A90498F6}" destId="{FFA2AC66-7579-46E0-8A51-87B648538007}" srcOrd="1" destOrd="0" parTransId="{BAEC6B68-F55A-4B12-9027-F7E04A7ACF2E}" sibTransId="{F76428FB-AAE5-4FB2-937E-2E9D2A51EF3C}"/>
    <dgm:cxn modelId="{B16FBB6B-498F-5445-83BC-96875A8C59D9}" type="presOf" srcId="{928F8BEE-9801-4425-9BA9-00E7F8C6AF04}" destId="{66737B1F-3C1F-45DC-A6F0-A8539E4D0B67}" srcOrd="1" destOrd="0" presId="urn:microsoft.com/office/officeart/2005/8/layout/list1"/>
    <dgm:cxn modelId="{3893575D-821D-0F4F-8973-F92A1ACAD4F9}" type="presOf" srcId="{928F8BEE-9801-4425-9BA9-00E7F8C6AF04}" destId="{BC05B961-3686-465B-934B-712DF05E043E}" srcOrd="0" destOrd="0" presId="urn:microsoft.com/office/officeart/2005/8/layout/list1"/>
    <dgm:cxn modelId="{895170F1-23A7-4A96-89C3-FC5BF7514654}" srcId="{ED288544-AC39-4B4D-AE59-3264A90498F6}" destId="{D2AB42BC-DB92-4B0D-8DE8-5EDBF8F4FA17}" srcOrd="2" destOrd="0" parTransId="{85571086-4DD8-453B-B806-CA1914AA0A59}" sibTransId="{76DFF9B2-4174-47A8-8F2C-849FC84F7E5E}"/>
    <dgm:cxn modelId="{1E7E3A59-42FA-6648-B824-12DC1FE892EB}" type="presOf" srcId="{FFA2AC66-7579-46E0-8A51-87B648538007}" destId="{23EEFCB7-E8AF-47AC-B0E0-E73671D5EB4C}" srcOrd="0" destOrd="0" presId="urn:microsoft.com/office/officeart/2005/8/layout/list1"/>
    <dgm:cxn modelId="{7A32D43D-7BE3-D849-8ACD-8C11980607F3}" type="presOf" srcId="{D2AB42BC-DB92-4B0D-8DE8-5EDBF8F4FA17}" destId="{AE1D4CD1-BAE5-4CF9-A2CB-5AF09F8A0002}" srcOrd="0" destOrd="0" presId="urn:microsoft.com/office/officeart/2005/8/layout/list1"/>
    <dgm:cxn modelId="{E5F58067-9768-4082-A9DF-AFEF6F51E55B}" srcId="{ED288544-AC39-4B4D-AE59-3264A90498F6}" destId="{928F8BEE-9801-4425-9BA9-00E7F8C6AF04}" srcOrd="0" destOrd="0" parTransId="{077ABB0B-E327-4A6E-8BAB-76D50A368B53}" sibTransId="{2299F1EA-CBC7-46A8-BA2C-FF3937ECE871}"/>
    <dgm:cxn modelId="{333B4E93-DDE1-DD4F-807A-7689CE90A537}" type="presOf" srcId="{ED288544-AC39-4B4D-AE59-3264A90498F6}" destId="{6D7D895A-6EF2-4983-8493-C94145F21AFF}" srcOrd="0" destOrd="0" presId="urn:microsoft.com/office/officeart/2005/8/layout/list1"/>
    <dgm:cxn modelId="{AC1F5979-2CA4-A74F-A5CC-C2FB657F782A}" type="presParOf" srcId="{6D7D895A-6EF2-4983-8493-C94145F21AFF}" destId="{1E670EA7-3E71-4547-91D7-9E51193E2B7E}" srcOrd="0" destOrd="0" presId="urn:microsoft.com/office/officeart/2005/8/layout/list1"/>
    <dgm:cxn modelId="{7BC108A4-7D24-D54A-9AE2-04B8B845C057}" type="presParOf" srcId="{1E670EA7-3E71-4547-91D7-9E51193E2B7E}" destId="{BC05B961-3686-465B-934B-712DF05E043E}" srcOrd="0" destOrd="0" presId="urn:microsoft.com/office/officeart/2005/8/layout/list1"/>
    <dgm:cxn modelId="{12B6A7E0-D4FA-384F-9C68-E84F8DA01314}" type="presParOf" srcId="{1E670EA7-3E71-4547-91D7-9E51193E2B7E}" destId="{66737B1F-3C1F-45DC-A6F0-A8539E4D0B67}" srcOrd="1" destOrd="0" presId="urn:microsoft.com/office/officeart/2005/8/layout/list1"/>
    <dgm:cxn modelId="{CA88625D-CE33-9D4F-84F4-6051C61E9DA2}" type="presParOf" srcId="{6D7D895A-6EF2-4983-8493-C94145F21AFF}" destId="{C7DB3141-208C-4156-9774-6E38020F486B}" srcOrd="1" destOrd="0" presId="urn:microsoft.com/office/officeart/2005/8/layout/list1"/>
    <dgm:cxn modelId="{A2033905-C373-3747-ADB3-B64567B35EA1}" type="presParOf" srcId="{6D7D895A-6EF2-4983-8493-C94145F21AFF}" destId="{1D1B43C8-6D9C-4CCA-A2AA-F483552E4911}" srcOrd="2" destOrd="0" presId="urn:microsoft.com/office/officeart/2005/8/layout/list1"/>
    <dgm:cxn modelId="{A25C1947-7E4A-084A-BE74-B5F98E5F7BF7}" type="presParOf" srcId="{6D7D895A-6EF2-4983-8493-C94145F21AFF}" destId="{4730B76F-F5B3-4062-A48F-087F2E20294A}" srcOrd="3" destOrd="0" presId="urn:microsoft.com/office/officeart/2005/8/layout/list1"/>
    <dgm:cxn modelId="{71E07C45-0055-2A4D-8384-79005F603052}" type="presParOf" srcId="{6D7D895A-6EF2-4983-8493-C94145F21AFF}" destId="{C276CF03-F3E0-4ACA-85FB-31BE6863BA74}" srcOrd="4" destOrd="0" presId="urn:microsoft.com/office/officeart/2005/8/layout/list1"/>
    <dgm:cxn modelId="{880C26B5-9A64-E54B-88D6-865F0BEA3C6E}" type="presParOf" srcId="{C276CF03-F3E0-4ACA-85FB-31BE6863BA74}" destId="{23EEFCB7-E8AF-47AC-B0E0-E73671D5EB4C}" srcOrd="0" destOrd="0" presId="urn:microsoft.com/office/officeart/2005/8/layout/list1"/>
    <dgm:cxn modelId="{44E81D6B-3396-D14E-B6EC-3523A331E13F}" type="presParOf" srcId="{C276CF03-F3E0-4ACA-85FB-31BE6863BA74}" destId="{D738A1D9-05AD-48E3-8247-1AE00EC4A21C}" srcOrd="1" destOrd="0" presId="urn:microsoft.com/office/officeart/2005/8/layout/list1"/>
    <dgm:cxn modelId="{284AEF74-DDA7-CC42-9EFC-78CA98F4E59B}" type="presParOf" srcId="{6D7D895A-6EF2-4983-8493-C94145F21AFF}" destId="{D865D582-71ED-48A4-A47E-3B9FEFC75CFC}" srcOrd="5" destOrd="0" presId="urn:microsoft.com/office/officeart/2005/8/layout/list1"/>
    <dgm:cxn modelId="{40702BBA-D7D1-5E44-B310-AD2CB58A40AB}" type="presParOf" srcId="{6D7D895A-6EF2-4983-8493-C94145F21AFF}" destId="{B08E1F26-9689-4109-9196-A3FB72995A93}" srcOrd="6" destOrd="0" presId="urn:microsoft.com/office/officeart/2005/8/layout/list1"/>
    <dgm:cxn modelId="{1927374A-0A42-4A49-8F63-808363DA4457}" type="presParOf" srcId="{6D7D895A-6EF2-4983-8493-C94145F21AFF}" destId="{A64E9CA7-5FE2-4304-B925-001E9FC5B714}" srcOrd="7" destOrd="0" presId="urn:microsoft.com/office/officeart/2005/8/layout/list1"/>
    <dgm:cxn modelId="{91E26797-F86C-7143-BDE1-25B946B6EDC6}" type="presParOf" srcId="{6D7D895A-6EF2-4983-8493-C94145F21AFF}" destId="{F32EEDA3-B736-4D8B-95D0-2C33B6D60B5A}" srcOrd="8" destOrd="0" presId="urn:microsoft.com/office/officeart/2005/8/layout/list1"/>
    <dgm:cxn modelId="{0D44997E-14FC-AE42-B4B7-66574BA63267}" type="presParOf" srcId="{F32EEDA3-B736-4D8B-95D0-2C33B6D60B5A}" destId="{AE1D4CD1-BAE5-4CF9-A2CB-5AF09F8A0002}" srcOrd="0" destOrd="0" presId="urn:microsoft.com/office/officeart/2005/8/layout/list1"/>
    <dgm:cxn modelId="{574C01E6-50FC-0443-84C3-CA36F7387A33}" type="presParOf" srcId="{F32EEDA3-B736-4D8B-95D0-2C33B6D60B5A}" destId="{93EB63D8-19A2-44DC-A75D-371288EB74D2}" srcOrd="1" destOrd="0" presId="urn:microsoft.com/office/officeart/2005/8/layout/list1"/>
    <dgm:cxn modelId="{A7352A10-C88C-784E-A7DF-EAAD9D58C309}" type="presParOf" srcId="{6D7D895A-6EF2-4983-8493-C94145F21AFF}" destId="{66426535-C0F9-46BD-8C12-83E0F71E3B33}" srcOrd="9" destOrd="0" presId="urn:microsoft.com/office/officeart/2005/8/layout/list1"/>
    <dgm:cxn modelId="{715FD50B-6958-8F44-A0AF-F58BC99BFCF0}" type="presParOf" srcId="{6D7D895A-6EF2-4983-8493-C94145F21AFF}" destId="{C78D5886-BD4F-4147-B768-26880C5A5C06}" srcOrd="10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88544-AC39-4B4D-AE59-3264A90498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F8BEE-9801-4425-9BA9-00E7F8C6AF04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1. Java EE 6 for Our Financial Systems Overview</a:t>
          </a:r>
          <a:endParaRPr lang="en-US" sz="2400" b="1" dirty="0"/>
        </a:p>
      </dgm:t>
    </dgm:pt>
    <dgm:pt modelId="{077ABB0B-E327-4A6E-8BAB-76D50A368B53}" type="parTrans" cxnId="{E5F58067-9768-4082-A9DF-AFEF6F51E55B}">
      <dgm:prSet/>
      <dgm:spPr/>
      <dgm:t>
        <a:bodyPr/>
        <a:lstStyle/>
        <a:p>
          <a:endParaRPr lang="en-US"/>
        </a:p>
      </dgm:t>
    </dgm:pt>
    <dgm:pt modelId="{2299F1EA-CBC7-46A8-BA2C-FF3937ECE871}" type="sibTrans" cxnId="{E5F58067-9768-4082-A9DF-AFEF6F51E55B}">
      <dgm:prSet/>
      <dgm:spPr/>
      <dgm:t>
        <a:bodyPr/>
        <a:lstStyle/>
        <a:p>
          <a:endParaRPr lang="en-US"/>
        </a:p>
      </dgm:t>
    </dgm:pt>
    <dgm:pt modelId="{D2AB42BC-DB92-4B0D-8DE8-5EDBF8F4FA1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3. JSF Appliance</a:t>
          </a:r>
          <a:br>
            <a:rPr lang="en-US" sz="2400" b="1" dirty="0" smtClean="0"/>
          </a:br>
          <a:r>
            <a:rPr lang="en-US" sz="2400" b="1" dirty="0" smtClean="0"/>
            <a:t>for Financial Front-End Systems</a:t>
          </a:r>
          <a:endParaRPr lang="en-US" sz="2400" b="1" dirty="0"/>
        </a:p>
      </dgm:t>
    </dgm:pt>
    <dgm:pt modelId="{85571086-4DD8-453B-B806-CA1914AA0A59}" type="parTrans" cxnId="{895170F1-23A7-4A96-89C3-FC5BF7514654}">
      <dgm:prSet/>
      <dgm:spPr/>
      <dgm:t>
        <a:bodyPr/>
        <a:lstStyle/>
        <a:p>
          <a:endParaRPr lang="en-US"/>
        </a:p>
      </dgm:t>
    </dgm:pt>
    <dgm:pt modelId="{76DFF9B2-4174-47A8-8F2C-849FC84F7E5E}" type="sibTrans" cxnId="{895170F1-23A7-4A96-89C3-FC5BF7514654}">
      <dgm:prSet/>
      <dgm:spPr/>
      <dgm:t>
        <a:bodyPr/>
        <a:lstStyle/>
        <a:p>
          <a:endParaRPr lang="en-US"/>
        </a:p>
      </dgm:t>
    </dgm:pt>
    <dgm:pt modelId="{FFA2AC66-7579-46E0-8A51-87B64853800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355600" indent="-355600"/>
          <a:r>
            <a:rPr lang="en-US" sz="2400" b="1" dirty="0" smtClean="0"/>
            <a:t>2. EJB Appliance</a:t>
          </a:r>
          <a:br>
            <a:rPr lang="en-US" sz="2400" b="1" dirty="0" smtClean="0"/>
          </a:br>
          <a:r>
            <a:rPr lang="en-US" sz="2400" b="1" dirty="0" smtClean="0"/>
            <a:t>for Financial Back-End Systems</a:t>
          </a:r>
          <a:endParaRPr lang="en-US" sz="2400" b="1" dirty="0"/>
        </a:p>
      </dgm:t>
    </dgm:pt>
    <dgm:pt modelId="{BAEC6B68-F55A-4B12-9027-F7E04A7ACF2E}" type="parTrans" cxnId="{53A68638-2349-48C4-A96B-48992A973CD9}">
      <dgm:prSet/>
      <dgm:spPr/>
      <dgm:t>
        <a:bodyPr/>
        <a:lstStyle/>
        <a:p>
          <a:endParaRPr lang="en-US"/>
        </a:p>
      </dgm:t>
    </dgm:pt>
    <dgm:pt modelId="{F76428FB-AAE5-4FB2-937E-2E9D2A51EF3C}" type="sibTrans" cxnId="{53A68638-2349-48C4-A96B-48992A973CD9}">
      <dgm:prSet/>
      <dgm:spPr/>
      <dgm:t>
        <a:bodyPr/>
        <a:lstStyle/>
        <a:p>
          <a:endParaRPr lang="en-US"/>
        </a:p>
      </dgm:t>
    </dgm:pt>
    <dgm:pt modelId="{6D7D895A-6EF2-4983-8493-C94145F21AFF}" type="pres">
      <dgm:prSet presAssocID="{ED288544-AC39-4B4D-AE59-3264A90498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670EA7-3E71-4547-91D7-9E51193E2B7E}" type="pres">
      <dgm:prSet presAssocID="{928F8BEE-9801-4425-9BA9-00E7F8C6AF04}" presName="parentLin" presStyleCnt="0"/>
      <dgm:spPr/>
    </dgm:pt>
    <dgm:pt modelId="{BC05B961-3686-465B-934B-712DF05E043E}" type="pres">
      <dgm:prSet presAssocID="{928F8BEE-9801-4425-9BA9-00E7F8C6AF0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737B1F-3C1F-45DC-A6F0-A8539E4D0B67}" type="pres">
      <dgm:prSet presAssocID="{928F8BEE-9801-4425-9BA9-00E7F8C6AF04}" presName="parentText" presStyleLbl="node1" presStyleIdx="0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3141-208C-4156-9774-6E38020F486B}" type="pres">
      <dgm:prSet presAssocID="{928F8BEE-9801-4425-9BA9-00E7F8C6AF04}" presName="negativeSpace" presStyleCnt="0"/>
      <dgm:spPr/>
    </dgm:pt>
    <dgm:pt modelId="{1D1B43C8-6D9C-4CCA-A2AA-F483552E4911}" type="pres">
      <dgm:prSet presAssocID="{928F8BEE-9801-4425-9BA9-00E7F8C6AF04}" presName="childText" presStyleLbl="conFgAcc1" presStyleIdx="0" presStyleCnt="3">
        <dgm:presLayoutVars>
          <dgm:bulletEnabled val="1"/>
        </dgm:presLayoutVars>
      </dgm:prSet>
      <dgm:spPr/>
    </dgm:pt>
    <dgm:pt modelId="{4730B76F-F5B3-4062-A48F-087F2E20294A}" type="pres">
      <dgm:prSet presAssocID="{2299F1EA-CBC7-46A8-BA2C-FF3937ECE871}" presName="spaceBetweenRectangles" presStyleCnt="0"/>
      <dgm:spPr/>
    </dgm:pt>
    <dgm:pt modelId="{C276CF03-F3E0-4ACA-85FB-31BE6863BA74}" type="pres">
      <dgm:prSet presAssocID="{FFA2AC66-7579-46E0-8A51-87B648538007}" presName="parentLin" presStyleCnt="0"/>
      <dgm:spPr/>
    </dgm:pt>
    <dgm:pt modelId="{23EEFCB7-E8AF-47AC-B0E0-E73671D5EB4C}" type="pres">
      <dgm:prSet presAssocID="{FFA2AC66-7579-46E0-8A51-87B6485380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38A1D9-05AD-48E3-8247-1AE00EC4A21C}" type="pres">
      <dgm:prSet presAssocID="{FFA2AC66-7579-46E0-8A51-87B648538007}" presName="parentText" presStyleLbl="node1" presStyleIdx="1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5D582-71ED-48A4-A47E-3B9FEFC75CFC}" type="pres">
      <dgm:prSet presAssocID="{FFA2AC66-7579-46E0-8A51-87B648538007}" presName="negativeSpace" presStyleCnt="0"/>
      <dgm:spPr/>
    </dgm:pt>
    <dgm:pt modelId="{B08E1F26-9689-4109-9196-A3FB72995A93}" type="pres">
      <dgm:prSet presAssocID="{FFA2AC66-7579-46E0-8A51-87B648538007}" presName="childText" presStyleLbl="conFgAcc1" presStyleIdx="1" presStyleCnt="3">
        <dgm:presLayoutVars>
          <dgm:bulletEnabled val="1"/>
        </dgm:presLayoutVars>
      </dgm:prSet>
      <dgm:spPr/>
    </dgm:pt>
    <dgm:pt modelId="{A64E9CA7-5FE2-4304-B925-001E9FC5B714}" type="pres">
      <dgm:prSet presAssocID="{F76428FB-AAE5-4FB2-937E-2E9D2A51EF3C}" presName="spaceBetweenRectangles" presStyleCnt="0"/>
      <dgm:spPr/>
    </dgm:pt>
    <dgm:pt modelId="{F32EEDA3-B736-4D8B-95D0-2C33B6D60B5A}" type="pres">
      <dgm:prSet presAssocID="{D2AB42BC-DB92-4B0D-8DE8-5EDBF8F4FA17}" presName="parentLin" presStyleCnt="0"/>
      <dgm:spPr/>
    </dgm:pt>
    <dgm:pt modelId="{AE1D4CD1-BAE5-4CF9-A2CB-5AF09F8A0002}" type="pres">
      <dgm:prSet presAssocID="{D2AB42BC-DB92-4B0D-8DE8-5EDBF8F4FA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3EB63D8-19A2-44DC-A75D-371288EB74D2}" type="pres">
      <dgm:prSet presAssocID="{D2AB42BC-DB92-4B0D-8DE8-5EDBF8F4FA17}" presName="parentText" presStyleLbl="node1" presStyleIdx="2" presStyleCnt="3" custScaleX="128898" custScaleY="1430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26535-C0F9-46BD-8C12-83E0F71E3B33}" type="pres">
      <dgm:prSet presAssocID="{D2AB42BC-DB92-4B0D-8DE8-5EDBF8F4FA17}" presName="negativeSpace" presStyleCnt="0"/>
      <dgm:spPr/>
    </dgm:pt>
    <dgm:pt modelId="{C78D5886-BD4F-4147-B768-26880C5A5C06}" type="pres">
      <dgm:prSet presAssocID="{D2AB42BC-DB92-4B0D-8DE8-5EDBF8F4FA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A68638-2349-48C4-A96B-48992A973CD9}" srcId="{ED288544-AC39-4B4D-AE59-3264A90498F6}" destId="{FFA2AC66-7579-46E0-8A51-87B648538007}" srcOrd="1" destOrd="0" parTransId="{BAEC6B68-F55A-4B12-9027-F7E04A7ACF2E}" sibTransId="{F76428FB-AAE5-4FB2-937E-2E9D2A51EF3C}"/>
    <dgm:cxn modelId="{2AFA83FF-4448-624A-9454-236251E75972}" type="presOf" srcId="{FFA2AC66-7579-46E0-8A51-87B648538007}" destId="{D738A1D9-05AD-48E3-8247-1AE00EC4A21C}" srcOrd="1" destOrd="0" presId="urn:microsoft.com/office/officeart/2005/8/layout/list1"/>
    <dgm:cxn modelId="{8E1EA573-C7D9-E24C-A1E6-69154C36AFB9}" type="presOf" srcId="{FFA2AC66-7579-46E0-8A51-87B648538007}" destId="{23EEFCB7-E8AF-47AC-B0E0-E73671D5EB4C}" srcOrd="0" destOrd="0" presId="urn:microsoft.com/office/officeart/2005/8/layout/list1"/>
    <dgm:cxn modelId="{895170F1-23A7-4A96-89C3-FC5BF7514654}" srcId="{ED288544-AC39-4B4D-AE59-3264A90498F6}" destId="{D2AB42BC-DB92-4B0D-8DE8-5EDBF8F4FA17}" srcOrd="2" destOrd="0" parTransId="{85571086-4DD8-453B-B806-CA1914AA0A59}" sibTransId="{76DFF9B2-4174-47A8-8F2C-849FC84F7E5E}"/>
    <dgm:cxn modelId="{6518FFAA-01D6-D248-BFA6-98C4DD49B17B}" type="presOf" srcId="{D2AB42BC-DB92-4B0D-8DE8-5EDBF8F4FA17}" destId="{AE1D4CD1-BAE5-4CF9-A2CB-5AF09F8A0002}" srcOrd="0" destOrd="0" presId="urn:microsoft.com/office/officeart/2005/8/layout/list1"/>
    <dgm:cxn modelId="{DD249A6A-A0DB-A443-A1E1-E96DFBB1573E}" type="presOf" srcId="{ED288544-AC39-4B4D-AE59-3264A90498F6}" destId="{6D7D895A-6EF2-4983-8493-C94145F21AFF}" srcOrd="0" destOrd="0" presId="urn:microsoft.com/office/officeart/2005/8/layout/list1"/>
    <dgm:cxn modelId="{51B049C9-B5C7-3D4C-8154-EB9260983752}" type="presOf" srcId="{928F8BEE-9801-4425-9BA9-00E7F8C6AF04}" destId="{66737B1F-3C1F-45DC-A6F0-A8539E4D0B67}" srcOrd="1" destOrd="0" presId="urn:microsoft.com/office/officeart/2005/8/layout/list1"/>
    <dgm:cxn modelId="{E5F58067-9768-4082-A9DF-AFEF6F51E55B}" srcId="{ED288544-AC39-4B4D-AE59-3264A90498F6}" destId="{928F8BEE-9801-4425-9BA9-00E7F8C6AF04}" srcOrd="0" destOrd="0" parTransId="{077ABB0B-E327-4A6E-8BAB-76D50A368B53}" sibTransId="{2299F1EA-CBC7-46A8-BA2C-FF3937ECE871}"/>
    <dgm:cxn modelId="{D7ED7CC0-14A9-A34D-A841-FACD045B1707}" type="presOf" srcId="{928F8BEE-9801-4425-9BA9-00E7F8C6AF04}" destId="{BC05B961-3686-465B-934B-712DF05E043E}" srcOrd="0" destOrd="0" presId="urn:microsoft.com/office/officeart/2005/8/layout/list1"/>
    <dgm:cxn modelId="{09704286-3D7E-5649-BE6F-17407346F07A}" type="presOf" srcId="{D2AB42BC-DB92-4B0D-8DE8-5EDBF8F4FA17}" destId="{93EB63D8-19A2-44DC-A75D-371288EB74D2}" srcOrd="1" destOrd="0" presId="urn:microsoft.com/office/officeart/2005/8/layout/list1"/>
    <dgm:cxn modelId="{AEBECC43-06AF-1344-9CE6-E0587B99FB45}" type="presParOf" srcId="{6D7D895A-6EF2-4983-8493-C94145F21AFF}" destId="{1E670EA7-3E71-4547-91D7-9E51193E2B7E}" srcOrd="0" destOrd="0" presId="urn:microsoft.com/office/officeart/2005/8/layout/list1"/>
    <dgm:cxn modelId="{3DB49E79-A163-C341-AE9E-91BA103753FE}" type="presParOf" srcId="{1E670EA7-3E71-4547-91D7-9E51193E2B7E}" destId="{BC05B961-3686-465B-934B-712DF05E043E}" srcOrd="0" destOrd="0" presId="urn:microsoft.com/office/officeart/2005/8/layout/list1"/>
    <dgm:cxn modelId="{0FE6AA62-3FF4-3541-B969-C9388ADC5863}" type="presParOf" srcId="{1E670EA7-3E71-4547-91D7-9E51193E2B7E}" destId="{66737B1F-3C1F-45DC-A6F0-A8539E4D0B67}" srcOrd="1" destOrd="0" presId="urn:microsoft.com/office/officeart/2005/8/layout/list1"/>
    <dgm:cxn modelId="{1280E73C-801E-674D-9AD9-DDF6214BC04B}" type="presParOf" srcId="{6D7D895A-6EF2-4983-8493-C94145F21AFF}" destId="{C7DB3141-208C-4156-9774-6E38020F486B}" srcOrd="1" destOrd="0" presId="urn:microsoft.com/office/officeart/2005/8/layout/list1"/>
    <dgm:cxn modelId="{D78C477F-7E3E-D64B-83C8-EC6B60308D28}" type="presParOf" srcId="{6D7D895A-6EF2-4983-8493-C94145F21AFF}" destId="{1D1B43C8-6D9C-4CCA-A2AA-F483552E4911}" srcOrd="2" destOrd="0" presId="urn:microsoft.com/office/officeart/2005/8/layout/list1"/>
    <dgm:cxn modelId="{32CD9C4D-1AAD-1C40-9036-25A636F992A5}" type="presParOf" srcId="{6D7D895A-6EF2-4983-8493-C94145F21AFF}" destId="{4730B76F-F5B3-4062-A48F-087F2E20294A}" srcOrd="3" destOrd="0" presId="urn:microsoft.com/office/officeart/2005/8/layout/list1"/>
    <dgm:cxn modelId="{E7F823E1-E02C-0749-85D7-A72227466202}" type="presParOf" srcId="{6D7D895A-6EF2-4983-8493-C94145F21AFF}" destId="{C276CF03-F3E0-4ACA-85FB-31BE6863BA74}" srcOrd="4" destOrd="0" presId="urn:microsoft.com/office/officeart/2005/8/layout/list1"/>
    <dgm:cxn modelId="{A971B596-BC43-C94A-BFD6-0E9CCF61BBF0}" type="presParOf" srcId="{C276CF03-F3E0-4ACA-85FB-31BE6863BA74}" destId="{23EEFCB7-E8AF-47AC-B0E0-E73671D5EB4C}" srcOrd="0" destOrd="0" presId="urn:microsoft.com/office/officeart/2005/8/layout/list1"/>
    <dgm:cxn modelId="{3A072DDE-3DEB-C143-A0B2-572CC1EBF653}" type="presParOf" srcId="{C276CF03-F3E0-4ACA-85FB-31BE6863BA74}" destId="{D738A1D9-05AD-48E3-8247-1AE00EC4A21C}" srcOrd="1" destOrd="0" presId="urn:microsoft.com/office/officeart/2005/8/layout/list1"/>
    <dgm:cxn modelId="{45E47080-A8AB-E14B-B03A-7B62669A4669}" type="presParOf" srcId="{6D7D895A-6EF2-4983-8493-C94145F21AFF}" destId="{D865D582-71ED-48A4-A47E-3B9FEFC75CFC}" srcOrd="5" destOrd="0" presId="urn:microsoft.com/office/officeart/2005/8/layout/list1"/>
    <dgm:cxn modelId="{C7E46140-1638-C24E-9076-69ADC484E598}" type="presParOf" srcId="{6D7D895A-6EF2-4983-8493-C94145F21AFF}" destId="{B08E1F26-9689-4109-9196-A3FB72995A93}" srcOrd="6" destOrd="0" presId="urn:microsoft.com/office/officeart/2005/8/layout/list1"/>
    <dgm:cxn modelId="{4CBE5DE2-38EA-D24A-8DB8-DEC3DDB5703C}" type="presParOf" srcId="{6D7D895A-6EF2-4983-8493-C94145F21AFF}" destId="{A64E9CA7-5FE2-4304-B925-001E9FC5B714}" srcOrd="7" destOrd="0" presId="urn:microsoft.com/office/officeart/2005/8/layout/list1"/>
    <dgm:cxn modelId="{BA2BD100-E86A-4046-8119-A3866968B8B4}" type="presParOf" srcId="{6D7D895A-6EF2-4983-8493-C94145F21AFF}" destId="{F32EEDA3-B736-4D8B-95D0-2C33B6D60B5A}" srcOrd="8" destOrd="0" presId="urn:microsoft.com/office/officeart/2005/8/layout/list1"/>
    <dgm:cxn modelId="{5FDDE955-80D6-9A4B-9CD2-96E051C44C0E}" type="presParOf" srcId="{F32EEDA3-B736-4D8B-95D0-2C33B6D60B5A}" destId="{AE1D4CD1-BAE5-4CF9-A2CB-5AF09F8A0002}" srcOrd="0" destOrd="0" presId="urn:microsoft.com/office/officeart/2005/8/layout/list1"/>
    <dgm:cxn modelId="{06C794F1-CAC9-544E-85C7-A233EE3DBC50}" type="presParOf" srcId="{F32EEDA3-B736-4D8B-95D0-2C33B6D60B5A}" destId="{93EB63D8-19A2-44DC-A75D-371288EB74D2}" srcOrd="1" destOrd="0" presId="urn:microsoft.com/office/officeart/2005/8/layout/list1"/>
    <dgm:cxn modelId="{E4E3EAC7-1394-E646-9069-387BFC12EDEE}" type="presParOf" srcId="{6D7D895A-6EF2-4983-8493-C94145F21AFF}" destId="{66426535-C0F9-46BD-8C12-83E0F71E3B33}" srcOrd="9" destOrd="0" presId="urn:microsoft.com/office/officeart/2005/8/layout/list1"/>
    <dgm:cxn modelId="{8B257EB7-7000-FA46-B9BC-31392727314C}" type="presParOf" srcId="{6D7D895A-6EF2-4983-8493-C94145F21AFF}" destId="{C78D5886-BD4F-4147-B768-26880C5A5C06}" srcOrd="10" destOrd="0" presId="urn:microsoft.com/office/officeart/2005/8/layout/lis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81537-B8A3-42F2-BD0A-1849587B2A25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AFDEDFD1-10A1-4504-8DC3-00EF13B1A5A4}">
      <dgm:prSet phldrT="[Text]"/>
      <dgm:spPr/>
      <dgm:t>
        <a:bodyPr/>
        <a:lstStyle/>
        <a:p>
          <a:pPr marL="446088" indent="-446088" algn="l"/>
          <a:r>
            <a:rPr lang="en-US" b="1" dirty="0" smtClean="0"/>
            <a:t>1. Rapid business logic </a:t>
          </a:r>
          <a:r>
            <a:rPr lang="en-US" b="1" u="sng" dirty="0" smtClean="0">
              <a:solidFill>
                <a:srgbClr val="C00000"/>
              </a:solidFill>
            </a:rPr>
            <a:t>changeable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smtClean="0"/>
            <a:t>as business model changes</a:t>
          </a:r>
          <a:endParaRPr lang="en-US" b="1" u="sng" dirty="0"/>
        </a:p>
      </dgm:t>
    </dgm:pt>
    <dgm:pt modelId="{21E546A5-7EDE-4E2D-8B37-88F35A710181}" type="parTrans" cxnId="{556C83D7-A1C4-4A28-B44C-A493E6BE9371}">
      <dgm:prSet/>
      <dgm:spPr/>
      <dgm:t>
        <a:bodyPr/>
        <a:lstStyle/>
        <a:p>
          <a:endParaRPr lang="en-US"/>
        </a:p>
      </dgm:t>
    </dgm:pt>
    <dgm:pt modelId="{49E9ABA5-0386-4345-AB0A-7EF64C92403F}" type="sibTrans" cxnId="{556C83D7-A1C4-4A28-B44C-A493E6BE9371}">
      <dgm:prSet/>
      <dgm:spPr/>
      <dgm:t>
        <a:bodyPr/>
        <a:lstStyle/>
        <a:p>
          <a:endParaRPr lang="en-US"/>
        </a:p>
      </dgm:t>
    </dgm:pt>
    <dgm:pt modelId="{6C015F45-BFB6-4D96-BEDD-9D10AD9B53B2}">
      <dgm:prSet phldrT="[Text]"/>
      <dgm:spPr/>
      <dgm:t>
        <a:bodyPr/>
        <a:lstStyle/>
        <a:p>
          <a:pPr marL="446088" indent="-446088" algn="l"/>
          <a:r>
            <a:rPr lang="en-US" b="1" u="none" dirty="0" smtClean="0"/>
            <a:t>2. </a:t>
          </a:r>
          <a:r>
            <a:rPr lang="en-US" b="1" u="sng" dirty="0" smtClean="0">
              <a:solidFill>
                <a:srgbClr val="C00000"/>
              </a:solidFill>
            </a:rPr>
            <a:t>Huge</a:t>
          </a:r>
          <a:r>
            <a:rPr lang="en-US" b="1" dirty="0" smtClean="0">
              <a:solidFill>
                <a:srgbClr val="C00000"/>
              </a:solidFill>
            </a:rPr>
            <a:t> </a:t>
          </a:r>
          <a:r>
            <a:rPr lang="en-US" b="1" dirty="0" smtClean="0"/>
            <a:t>request capacity as business grows</a:t>
          </a:r>
          <a:endParaRPr lang="en-US" b="1" dirty="0"/>
        </a:p>
      </dgm:t>
    </dgm:pt>
    <dgm:pt modelId="{BAFB6F97-8181-4A25-9843-D0571C995976}" type="parTrans" cxnId="{34C9C273-6F42-4467-9C3D-61C402F239C8}">
      <dgm:prSet/>
      <dgm:spPr/>
      <dgm:t>
        <a:bodyPr/>
        <a:lstStyle/>
        <a:p>
          <a:endParaRPr lang="en-US"/>
        </a:p>
      </dgm:t>
    </dgm:pt>
    <dgm:pt modelId="{D18B78BD-5677-431B-893A-2BA55455AD06}" type="sibTrans" cxnId="{34C9C273-6F42-4467-9C3D-61C402F239C8}">
      <dgm:prSet/>
      <dgm:spPr/>
      <dgm:t>
        <a:bodyPr/>
        <a:lstStyle/>
        <a:p>
          <a:endParaRPr lang="en-US"/>
        </a:p>
      </dgm:t>
    </dgm:pt>
    <dgm:pt modelId="{AD18D3D6-6A1D-4F75-B236-9EAE91F10A07}">
      <dgm:prSet phldrT="[Text]"/>
      <dgm:spPr/>
      <dgm:t>
        <a:bodyPr/>
        <a:lstStyle/>
        <a:p>
          <a:pPr algn="l"/>
          <a:r>
            <a:rPr lang="en-US" b="1" dirty="0" smtClean="0"/>
            <a:t>3. Must be </a:t>
          </a:r>
          <a:r>
            <a:rPr lang="en-US" b="1" u="sng" dirty="0" smtClean="0">
              <a:solidFill>
                <a:srgbClr val="C00000"/>
              </a:solidFill>
            </a:rPr>
            <a:t>transactional</a:t>
          </a:r>
          <a:endParaRPr lang="en-US" b="1" dirty="0">
            <a:solidFill>
              <a:srgbClr val="C00000"/>
            </a:solidFill>
          </a:endParaRPr>
        </a:p>
      </dgm:t>
    </dgm:pt>
    <dgm:pt modelId="{4E41488F-5F5D-46AB-97DF-9822BFA14E20}" type="parTrans" cxnId="{56391AE1-D71E-41A7-BAF8-FF11E4F2785E}">
      <dgm:prSet/>
      <dgm:spPr/>
      <dgm:t>
        <a:bodyPr/>
        <a:lstStyle/>
        <a:p>
          <a:endParaRPr lang="en-US"/>
        </a:p>
      </dgm:t>
    </dgm:pt>
    <dgm:pt modelId="{67A68E21-1EE0-4193-BB90-993DF3B25069}" type="sibTrans" cxnId="{56391AE1-D71E-41A7-BAF8-FF11E4F2785E}">
      <dgm:prSet/>
      <dgm:spPr/>
      <dgm:t>
        <a:bodyPr/>
        <a:lstStyle/>
        <a:p>
          <a:endParaRPr lang="en-US"/>
        </a:p>
      </dgm:t>
    </dgm:pt>
    <dgm:pt modelId="{59BBC44C-172B-47A7-A0BF-35E710CF776D}" type="pres">
      <dgm:prSet presAssocID="{3F581537-B8A3-42F2-BD0A-1849587B2A2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F3625CA-5B73-448D-8347-4927294DA7F8}" type="pres">
      <dgm:prSet presAssocID="{AFDEDFD1-10A1-4504-8DC3-00EF13B1A5A4}" presName="circle1" presStyleLbl="node1" presStyleIdx="0" presStyleCnt="3"/>
      <dgm:spPr/>
    </dgm:pt>
    <dgm:pt modelId="{D5DB33F3-3FB8-4C42-985F-E3F94FD61B86}" type="pres">
      <dgm:prSet presAssocID="{AFDEDFD1-10A1-4504-8DC3-00EF13B1A5A4}" presName="space" presStyleCnt="0"/>
      <dgm:spPr/>
    </dgm:pt>
    <dgm:pt modelId="{5C30AE00-01E9-4666-854C-3AC462CC38AC}" type="pres">
      <dgm:prSet presAssocID="{AFDEDFD1-10A1-4504-8DC3-00EF13B1A5A4}" presName="rect1" presStyleLbl="alignAcc1" presStyleIdx="0" presStyleCnt="3"/>
      <dgm:spPr/>
      <dgm:t>
        <a:bodyPr/>
        <a:lstStyle/>
        <a:p>
          <a:endParaRPr lang="en-US"/>
        </a:p>
      </dgm:t>
    </dgm:pt>
    <dgm:pt modelId="{CAAA4C82-DA5D-4602-851C-E64731E522B9}" type="pres">
      <dgm:prSet presAssocID="{6C015F45-BFB6-4D96-BEDD-9D10AD9B53B2}" presName="vertSpace2" presStyleLbl="node1" presStyleIdx="0" presStyleCnt="3"/>
      <dgm:spPr/>
    </dgm:pt>
    <dgm:pt modelId="{293D43C1-0B19-47CE-B07F-DA882DDFC77A}" type="pres">
      <dgm:prSet presAssocID="{6C015F45-BFB6-4D96-BEDD-9D10AD9B53B2}" presName="circle2" presStyleLbl="node1" presStyleIdx="1" presStyleCnt="3"/>
      <dgm:spPr/>
    </dgm:pt>
    <dgm:pt modelId="{A81543BE-C23E-4B17-AB6B-C12ED103E035}" type="pres">
      <dgm:prSet presAssocID="{6C015F45-BFB6-4D96-BEDD-9D10AD9B53B2}" presName="rect2" presStyleLbl="alignAcc1" presStyleIdx="1" presStyleCnt="3"/>
      <dgm:spPr/>
      <dgm:t>
        <a:bodyPr/>
        <a:lstStyle/>
        <a:p>
          <a:endParaRPr lang="en-US"/>
        </a:p>
      </dgm:t>
    </dgm:pt>
    <dgm:pt modelId="{47A1DA6B-1FE7-4768-A430-8D23AACB0D4A}" type="pres">
      <dgm:prSet presAssocID="{AD18D3D6-6A1D-4F75-B236-9EAE91F10A07}" presName="vertSpace3" presStyleLbl="node1" presStyleIdx="1" presStyleCnt="3"/>
      <dgm:spPr/>
    </dgm:pt>
    <dgm:pt modelId="{4A940AB6-59A2-4A9A-A047-94F620F11F56}" type="pres">
      <dgm:prSet presAssocID="{AD18D3D6-6A1D-4F75-B236-9EAE91F10A07}" presName="circle3" presStyleLbl="node1" presStyleIdx="2" presStyleCnt="3"/>
      <dgm:spPr/>
    </dgm:pt>
    <dgm:pt modelId="{69105EB1-52DC-40FA-82EC-ADBCE85C140F}" type="pres">
      <dgm:prSet presAssocID="{AD18D3D6-6A1D-4F75-B236-9EAE91F10A07}" presName="rect3" presStyleLbl="alignAcc1" presStyleIdx="2" presStyleCnt="3"/>
      <dgm:spPr/>
      <dgm:t>
        <a:bodyPr/>
        <a:lstStyle/>
        <a:p>
          <a:endParaRPr lang="en-US"/>
        </a:p>
      </dgm:t>
    </dgm:pt>
    <dgm:pt modelId="{5065BC35-F126-41AD-A9AE-C912EDEA313A}" type="pres">
      <dgm:prSet presAssocID="{AFDEDFD1-10A1-4504-8DC3-00EF13B1A5A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C505-75F7-48FD-9264-599FFC1CB2BA}" type="pres">
      <dgm:prSet presAssocID="{6C015F45-BFB6-4D96-BEDD-9D10AD9B53B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2102E-CAEA-4200-AF53-56E78F36A2CB}" type="pres">
      <dgm:prSet presAssocID="{AD18D3D6-6A1D-4F75-B236-9EAE91F10A0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16653-B16C-CB4A-9281-21553A95CCB0}" type="presOf" srcId="{AFDEDFD1-10A1-4504-8DC3-00EF13B1A5A4}" destId="{5065BC35-F126-41AD-A9AE-C912EDEA313A}" srcOrd="1" destOrd="0" presId="urn:microsoft.com/office/officeart/2005/8/layout/target3"/>
    <dgm:cxn modelId="{556C83D7-A1C4-4A28-B44C-A493E6BE9371}" srcId="{3F581537-B8A3-42F2-BD0A-1849587B2A25}" destId="{AFDEDFD1-10A1-4504-8DC3-00EF13B1A5A4}" srcOrd="0" destOrd="0" parTransId="{21E546A5-7EDE-4E2D-8B37-88F35A710181}" sibTransId="{49E9ABA5-0386-4345-AB0A-7EF64C92403F}"/>
    <dgm:cxn modelId="{CFC4CF03-0AF8-1E40-B016-586AD605AE0F}" type="presOf" srcId="{AD18D3D6-6A1D-4F75-B236-9EAE91F10A07}" destId="{69105EB1-52DC-40FA-82EC-ADBCE85C140F}" srcOrd="0" destOrd="0" presId="urn:microsoft.com/office/officeart/2005/8/layout/target3"/>
    <dgm:cxn modelId="{56391AE1-D71E-41A7-BAF8-FF11E4F2785E}" srcId="{3F581537-B8A3-42F2-BD0A-1849587B2A25}" destId="{AD18D3D6-6A1D-4F75-B236-9EAE91F10A07}" srcOrd="2" destOrd="0" parTransId="{4E41488F-5F5D-46AB-97DF-9822BFA14E20}" sibTransId="{67A68E21-1EE0-4193-BB90-993DF3B25069}"/>
    <dgm:cxn modelId="{86B2EE23-EDB8-EA4C-BCEC-41B7B38C9206}" type="presOf" srcId="{AFDEDFD1-10A1-4504-8DC3-00EF13B1A5A4}" destId="{5C30AE00-01E9-4666-854C-3AC462CC38AC}" srcOrd="0" destOrd="0" presId="urn:microsoft.com/office/officeart/2005/8/layout/target3"/>
    <dgm:cxn modelId="{88968785-B380-4547-97C3-47A3FCA51A14}" type="presOf" srcId="{AD18D3D6-6A1D-4F75-B236-9EAE91F10A07}" destId="{BDC2102E-CAEA-4200-AF53-56E78F36A2CB}" srcOrd="1" destOrd="0" presId="urn:microsoft.com/office/officeart/2005/8/layout/target3"/>
    <dgm:cxn modelId="{34C9C273-6F42-4467-9C3D-61C402F239C8}" srcId="{3F581537-B8A3-42F2-BD0A-1849587B2A25}" destId="{6C015F45-BFB6-4D96-BEDD-9D10AD9B53B2}" srcOrd="1" destOrd="0" parTransId="{BAFB6F97-8181-4A25-9843-D0571C995976}" sibTransId="{D18B78BD-5677-431B-893A-2BA55455AD06}"/>
    <dgm:cxn modelId="{9F474882-65C0-A840-9B93-02CD5BB42147}" type="presOf" srcId="{6C015F45-BFB6-4D96-BEDD-9D10AD9B53B2}" destId="{A81543BE-C23E-4B17-AB6B-C12ED103E035}" srcOrd="0" destOrd="0" presId="urn:microsoft.com/office/officeart/2005/8/layout/target3"/>
    <dgm:cxn modelId="{C5A9AE21-5B5F-4641-8580-ACB631E62B0F}" type="presOf" srcId="{3F581537-B8A3-42F2-BD0A-1849587B2A25}" destId="{59BBC44C-172B-47A7-A0BF-35E710CF776D}" srcOrd="0" destOrd="0" presId="urn:microsoft.com/office/officeart/2005/8/layout/target3"/>
    <dgm:cxn modelId="{E7D341DD-9177-D146-A97C-3E99A2544A24}" type="presOf" srcId="{6C015F45-BFB6-4D96-BEDD-9D10AD9B53B2}" destId="{1026C505-75F7-48FD-9264-599FFC1CB2BA}" srcOrd="1" destOrd="0" presId="urn:microsoft.com/office/officeart/2005/8/layout/target3"/>
    <dgm:cxn modelId="{04090B2E-0AAB-B849-9E15-2DA17ED8416E}" type="presParOf" srcId="{59BBC44C-172B-47A7-A0BF-35E710CF776D}" destId="{BF3625CA-5B73-448D-8347-4927294DA7F8}" srcOrd="0" destOrd="0" presId="urn:microsoft.com/office/officeart/2005/8/layout/target3"/>
    <dgm:cxn modelId="{701016D5-F286-A44C-8A33-91199F6F1EDF}" type="presParOf" srcId="{59BBC44C-172B-47A7-A0BF-35E710CF776D}" destId="{D5DB33F3-3FB8-4C42-985F-E3F94FD61B86}" srcOrd="1" destOrd="0" presId="urn:microsoft.com/office/officeart/2005/8/layout/target3"/>
    <dgm:cxn modelId="{DC0319EC-58F7-B14E-B22A-2054FF74BA49}" type="presParOf" srcId="{59BBC44C-172B-47A7-A0BF-35E710CF776D}" destId="{5C30AE00-01E9-4666-854C-3AC462CC38AC}" srcOrd="2" destOrd="0" presId="urn:microsoft.com/office/officeart/2005/8/layout/target3"/>
    <dgm:cxn modelId="{BB830411-8068-634F-A6B3-CF2635C96995}" type="presParOf" srcId="{59BBC44C-172B-47A7-A0BF-35E710CF776D}" destId="{CAAA4C82-DA5D-4602-851C-E64731E522B9}" srcOrd="3" destOrd="0" presId="urn:microsoft.com/office/officeart/2005/8/layout/target3"/>
    <dgm:cxn modelId="{4EE4FA0D-C0D6-AC46-ACEF-5F5BB67A2002}" type="presParOf" srcId="{59BBC44C-172B-47A7-A0BF-35E710CF776D}" destId="{293D43C1-0B19-47CE-B07F-DA882DDFC77A}" srcOrd="4" destOrd="0" presId="urn:microsoft.com/office/officeart/2005/8/layout/target3"/>
    <dgm:cxn modelId="{8EBF4CB3-CE4B-9C4A-B128-E065E2481F4F}" type="presParOf" srcId="{59BBC44C-172B-47A7-A0BF-35E710CF776D}" destId="{A81543BE-C23E-4B17-AB6B-C12ED103E035}" srcOrd="5" destOrd="0" presId="urn:microsoft.com/office/officeart/2005/8/layout/target3"/>
    <dgm:cxn modelId="{5B6AA20C-A974-0B44-BCA4-9A216C9D876A}" type="presParOf" srcId="{59BBC44C-172B-47A7-A0BF-35E710CF776D}" destId="{47A1DA6B-1FE7-4768-A430-8D23AACB0D4A}" srcOrd="6" destOrd="0" presId="urn:microsoft.com/office/officeart/2005/8/layout/target3"/>
    <dgm:cxn modelId="{C042ED8A-B0CD-F145-B365-C7FD0F9F2222}" type="presParOf" srcId="{59BBC44C-172B-47A7-A0BF-35E710CF776D}" destId="{4A940AB6-59A2-4A9A-A047-94F620F11F56}" srcOrd="7" destOrd="0" presId="urn:microsoft.com/office/officeart/2005/8/layout/target3"/>
    <dgm:cxn modelId="{5360C6E1-8C44-614F-8A8A-20DFBD40B43C}" type="presParOf" srcId="{59BBC44C-172B-47A7-A0BF-35E710CF776D}" destId="{69105EB1-52DC-40FA-82EC-ADBCE85C140F}" srcOrd="8" destOrd="0" presId="urn:microsoft.com/office/officeart/2005/8/layout/target3"/>
    <dgm:cxn modelId="{62A9B1F4-E3AF-1B47-AD50-E8710D3DDFDA}" type="presParOf" srcId="{59BBC44C-172B-47A7-A0BF-35E710CF776D}" destId="{5065BC35-F126-41AD-A9AE-C912EDEA313A}" srcOrd="9" destOrd="0" presId="urn:microsoft.com/office/officeart/2005/8/layout/target3"/>
    <dgm:cxn modelId="{466AA739-43C4-464A-8A2A-AAEF919566C8}" type="presParOf" srcId="{59BBC44C-172B-47A7-A0BF-35E710CF776D}" destId="{1026C505-75F7-48FD-9264-599FFC1CB2BA}" srcOrd="10" destOrd="0" presId="urn:microsoft.com/office/officeart/2005/8/layout/target3"/>
    <dgm:cxn modelId="{10FC37AA-51C2-754C-BF3B-9E02F5F8B02F}" type="presParOf" srcId="{59BBC44C-172B-47A7-A0BF-35E710CF776D}" destId="{BDC2102E-CAEA-4200-AF53-56E78F36A2C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1E77B7-9024-45A6-8D64-FECBF30761BC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20A4CF-9A8B-4E62-BAA3-71D4DE80A44C}">
      <dgm:prSet phldrT="[Text]" custT="1"/>
      <dgm:spPr/>
      <dgm:t>
        <a:bodyPr/>
        <a:lstStyle/>
        <a:p>
          <a:r>
            <a:rPr lang="en-US" sz="1100" dirty="0" smtClean="0"/>
            <a:t>Requirements</a:t>
          </a:r>
          <a:endParaRPr lang="en-US" sz="1100" dirty="0"/>
        </a:p>
      </dgm:t>
    </dgm:pt>
    <dgm:pt modelId="{165DDF47-1B16-4727-8D30-71FB97BB15E2}" type="parTrans" cxnId="{5D30F97D-C0BD-4096-B21B-65902F1F2222}">
      <dgm:prSet/>
      <dgm:spPr/>
      <dgm:t>
        <a:bodyPr/>
        <a:lstStyle/>
        <a:p>
          <a:endParaRPr lang="en-US" sz="1800"/>
        </a:p>
      </dgm:t>
    </dgm:pt>
    <dgm:pt modelId="{D3DB6833-C61F-4EA4-B0DA-2FB079D41A99}" type="sibTrans" cxnId="{5D30F97D-C0BD-4096-B21B-65902F1F2222}">
      <dgm:prSet/>
      <dgm:spPr/>
      <dgm:t>
        <a:bodyPr/>
        <a:lstStyle/>
        <a:p>
          <a:endParaRPr lang="en-US" sz="1800"/>
        </a:p>
      </dgm:t>
    </dgm:pt>
    <dgm:pt modelId="{E2D2CBAA-2AFA-4733-9526-116477D8CAB3}">
      <dgm:prSet phldrT="[Text]" custT="1"/>
      <dgm:spPr/>
      <dgm:t>
        <a:bodyPr/>
        <a:lstStyle/>
        <a:p>
          <a:r>
            <a:rPr lang="en-US" sz="1100" dirty="0" smtClean="0"/>
            <a:t>Sustainability</a:t>
          </a:r>
          <a:endParaRPr lang="en-US" sz="1100" dirty="0"/>
        </a:p>
      </dgm:t>
    </dgm:pt>
    <dgm:pt modelId="{7D9210FB-1FFC-43BD-BA9D-92E1D2172D59}" type="parTrans" cxnId="{403B3EBA-F5C5-44D2-A663-037671C506FE}">
      <dgm:prSet custT="1"/>
      <dgm:spPr/>
      <dgm:t>
        <a:bodyPr/>
        <a:lstStyle/>
        <a:p>
          <a:endParaRPr lang="en-US" sz="1800"/>
        </a:p>
      </dgm:t>
    </dgm:pt>
    <dgm:pt modelId="{F83A9FA2-638D-4A58-8C47-F75CB2E6AFF6}" type="sibTrans" cxnId="{403B3EBA-F5C5-44D2-A663-037671C506FE}">
      <dgm:prSet/>
      <dgm:spPr/>
      <dgm:t>
        <a:bodyPr/>
        <a:lstStyle/>
        <a:p>
          <a:endParaRPr lang="en-US" sz="1800"/>
        </a:p>
      </dgm:t>
    </dgm:pt>
    <dgm:pt modelId="{CC0B1133-52AF-49AC-A53E-5D89C7CCED22}">
      <dgm:prSet phldrT="[Text]" custT="1"/>
      <dgm:spPr/>
      <dgm:t>
        <a:bodyPr/>
        <a:lstStyle/>
        <a:p>
          <a:r>
            <a:rPr lang="en-US" sz="1100" dirty="0" smtClean="0"/>
            <a:t>Flexibility</a:t>
          </a:r>
          <a:endParaRPr lang="en-US" sz="1100" dirty="0"/>
        </a:p>
      </dgm:t>
    </dgm:pt>
    <dgm:pt modelId="{B6E98A20-053B-460C-8AF3-CA89D2098A56}" type="parTrans" cxnId="{D2A0015F-4282-4FE9-9280-FDCDAAF9A197}">
      <dgm:prSet custT="1"/>
      <dgm:spPr/>
      <dgm:t>
        <a:bodyPr/>
        <a:lstStyle/>
        <a:p>
          <a:endParaRPr lang="en-US" sz="1800"/>
        </a:p>
      </dgm:t>
    </dgm:pt>
    <dgm:pt modelId="{B4ACF9DC-F5F3-4A3F-9689-E0627253DCE2}" type="sibTrans" cxnId="{D2A0015F-4282-4FE9-9280-FDCDAAF9A197}">
      <dgm:prSet/>
      <dgm:spPr/>
      <dgm:t>
        <a:bodyPr/>
        <a:lstStyle/>
        <a:p>
          <a:endParaRPr lang="en-US" sz="1800"/>
        </a:p>
      </dgm:t>
    </dgm:pt>
    <dgm:pt modelId="{6291B865-08F7-40B4-95C5-B126CBDD7F78}">
      <dgm:prSet phldrT="[Text]" custT="1"/>
      <dgm:spPr/>
      <dgm:t>
        <a:bodyPr/>
        <a:lstStyle/>
        <a:p>
          <a:r>
            <a:rPr lang="en-US" sz="1100" dirty="0" smtClean="0"/>
            <a:t>System</a:t>
          </a:r>
          <a:br>
            <a:rPr lang="en-US" sz="1100" dirty="0" smtClean="0"/>
          </a:br>
          <a:r>
            <a:rPr lang="en-US" sz="1100" dirty="0" smtClean="0"/>
            <a:t>Transparency</a:t>
          </a:r>
          <a:endParaRPr lang="en-US" sz="1800" dirty="0"/>
        </a:p>
      </dgm:t>
    </dgm:pt>
    <dgm:pt modelId="{3396BA5F-5302-48E3-8614-76B0C2B55309}" type="parTrans" cxnId="{512724F7-94E5-40F1-BCC5-06DEFC170690}">
      <dgm:prSet custT="1"/>
      <dgm:spPr/>
      <dgm:t>
        <a:bodyPr/>
        <a:lstStyle/>
        <a:p>
          <a:endParaRPr lang="en-US" sz="1800"/>
        </a:p>
      </dgm:t>
    </dgm:pt>
    <dgm:pt modelId="{A1AB3D12-2C2F-472C-A838-4C43A6983F30}" type="sibTrans" cxnId="{512724F7-94E5-40F1-BCC5-06DEFC170690}">
      <dgm:prSet/>
      <dgm:spPr/>
      <dgm:t>
        <a:bodyPr/>
        <a:lstStyle/>
        <a:p>
          <a:endParaRPr lang="en-US" sz="1800"/>
        </a:p>
      </dgm:t>
    </dgm:pt>
    <dgm:pt modelId="{3F017932-9627-49A9-B8C7-A86FDFA3BB6F}">
      <dgm:prSet phldrT="[Text]"/>
      <dgm:spPr/>
      <dgm:t>
        <a:bodyPr/>
        <a:lstStyle/>
        <a:p>
          <a:endParaRPr lang="en-US" sz="1800" dirty="0"/>
        </a:p>
      </dgm:t>
    </dgm:pt>
    <dgm:pt modelId="{0ED48D14-A533-4FB7-83E9-3D8D150F3CDB}" type="parTrans" cxnId="{E3EA0699-FE13-482C-AC9F-F9CFFC7AEBA1}">
      <dgm:prSet/>
      <dgm:spPr/>
      <dgm:t>
        <a:bodyPr/>
        <a:lstStyle/>
        <a:p>
          <a:endParaRPr lang="en-US" sz="1800"/>
        </a:p>
      </dgm:t>
    </dgm:pt>
    <dgm:pt modelId="{8AA2CB89-F18D-432A-BFEB-A498AE79B461}" type="sibTrans" cxnId="{E3EA0699-FE13-482C-AC9F-F9CFFC7AEBA1}">
      <dgm:prSet/>
      <dgm:spPr/>
      <dgm:t>
        <a:bodyPr/>
        <a:lstStyle/>
        <a:p>
          <a:endParaRPr lang="en-US" sz="1800"/>
        </a:p>
      </dgm:t>
    </dgm:pt>
    <dgm:pt modelId="{DFAA9434-D7F8-4947-BD88-8AB41C04574D}" type="pres">
      <dgm:prSet presAssocID="{9B1E77B7-9024-45A6-8D64-FECBF30761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EC5DE-A9CC-4F5C-AD3A-947CA4838889}" type="pres">
      <dgm:prSet presAssocID="{4F20A4CF-9A8B-4E62-BAA3-71D4DE80A44C}" presName="centerShape" presStyleLbl="node0" presStyleIdx="0" presStyleCnt="1" custLinFactNeighborX="904" custLinFactNeighborY="-3389"/>
      <dgm:spPr/>
      <dgm:t>
        <a:bodyPr/>
        <a:lstStyle/>
        <a:p>
          <a:endParaRPr lang="en-US"/>
        </a:p>
      </dgm:t>
    </dgm:pt>
    <dgm:pt modelId="{EB0FB947-074F-45CB-A460-A21E1CD8F144}" type="pres">
      <dgm:prSet presAssocID="{7D9210FB-1FFC-43BD-BA9D-92E1D2172D59}" presName="Name9" presStyleLbl="parChTrans1D2" presStyleIdx="0" presStyleCnt="3"/>
      <dgm:spPr/>
      <dgm:t>
        <a:bodyPr/>
        <a:lstStyle/>
        <a:p>
          <a:endParaRPr lang="en-US"/>
        </a:p>
      </dgm:t>
    </dgm:pt>
    <dgm:pt modelId="{AF251840-C384-4283-A590-82E1C06715EE}" type="pres">
      <dgm:prSet presAssocID="{7D9210FB-1FFC-43BD-BA9D-92E1D2172D5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32B4D78-FE72-42E5-AEDC-F20C57ABA629}" type="pres">
      <dgm:prSet presAssocID="{E2D2CBAA-2AFA-4733-9526-116477D8CAB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710E5-2926-4640-BFC6-6C80EFBFCC98}" type="pres">
      <dgm:prSet presAssocID="{B6E98A20-053B-460C-8AF3-CA89D2098A56}" presName="Name9" presStyleLbl="parChTrans1D2" presStyleIdx="1" presStyleCnt="3"/>
      <dgm:spPr/>
      <dgm:t>
        <a:bodyPr/>
        <a:lstStyle/>
        <a:p>
          <a:endParaRPr lang="en-US"/>
        </a:p>
      </dgm:t>
    </dgm:pt>
    <dgm:pt modelId="{357EB800-2591-44FB-BB03-D8F5CC6AD27C}" type="pres">
      <dgm:prSet presAssocID="{B6E98A20-053B-460C-8AF3-CA89D2098A5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71CB9A4-5DC5-48B8-8A2C-E3174CE05E70}" type="pres">
      <dgm:prSet presAssocID="{CC0B1133-52AF-49AC-A53E-5D89C7CCED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077C8-4D0F-4EE0-A724-C43A488DC74B}" type="pres">
      <dgm:prSet presAssocID="{3396BA5F-5302-48E3-8614-76B0C2B55309}" presName="Name9" presStyleLbl="parChTrans1D2" presStyleIdx="2" presStyleCnt="3"/>
      <dgm:spPr/>
      <dgm:t>
        <a:bodyPr/>
        <a:lstStyle/>
        <a:p>
          <a:endParaRPr lang="en-US"/>
        </a:p>
      </dgm:t>
    </dgm:pt>
    <dgm:pt modelId="{6A37786D-38AF-4261-82C1-621B0B18D7DD}" type="pres">
      <dgm:prSet presAssocID="{3396BA5F-5302-48E3-8614-76B0C2B5530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B3D936B-5455-49E5-8876-9FC39CEF24E1}" type="pres">
      <dgm:prSet presAssocID="{6291B865-08F7-40B4-95C5-B126CBDD7F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CD5A9-25C0-B349-9A88-7907A6C46144}" type="presOf" srcId="{3396BA5F-5302-48E3-8614-76B0C2B55309}" destId="{6A37786D-38AF-4261-82C1-621B0B18D7DD}" srcOrd="1" destOrd="0" presId="urn:microsoft.com/office/officeart/2005/8/layout/radial1"/>
    <dgm:cxn modelId="{403B3EBA-F5C5-44D2-A663-037671C506FE}" srcId="{4F20A4CF-9A8B-4E62-BAA3-71D4DE80A44C}" destId="{E2D2CBAA-2AFA-4733-9526-116477D8CAB3}" srcOrd="0" destOrd="0" parTransId="{7D9210FB-1FFC-43BD-BA9D-92E1D2172D59}" sibTransId="{F83A9FA2-638D-4A58-8C47-F75CB2E6AFF6}"/>
    <dgm:cxn modelId="{1E13E87C-7FD5-3041-B9E5-AE5DB6B8AD41}" type="presOf" srcId="{3396BA5F-5302-48E3-8614-76B0C2B55309}" destId="{19C077C8-4D0F-4EE0-A724-C43A488DC74B}" srcOrd="0" destOrd="0" presId="urn:microsoft.com/office/officeart/2005/8/layout/radial1"/>
    <dgm:cxn modelId="{622C632F-5461-8046-B514-47A88308DDA9}" type="presOf" srcId="{B6E98A20-053B-460C-8AF3-CA89D2098A56}" destId="{836710E5-2926-4640-BFC6-6C80EFBFCC98}" srcOrd="0" destOrd="0" presId="urn:microsoft.com/office/officeart/2005/8/layout/radial1"/>
    <dgm:cxn modelId="{DE22108E-99BF-454A-A32A-5E259B79EA16}" type="presOf" srcId="{E2D2CBAA-2AFA-4733-9526-116477D8CAB3}" destId="{832B4D78-FE72-42E5-AEDC-F20C57ABA629}" srcOrd="0" destOrd="0" presId="urn:microsoft.com/office/officeart/2005/8/layout/radial1"/>
    <dgm:cxn modelId="{193A5C56-A365-0D46-9A2A-11D9188A1C2C}" type="presOf" srcId="{7D9210FB-1FFC-43BD-BA9D-92E1D2172D59}" destId="{AF251840-C384-4283-A590-82E1C06715EE}" srcOrd="1" destOrd="0" presId="urn:microsoft.com/office/officeart/2005/8/layout/radial1"/>
    <dgm:cxn modelId="{5D30F97D-C0BD-4096-B21B-65902F1F2222}" srcId="{9B1E77B7-9024-45A6-8D64-FECBF30761BC}" destId="{4F20A4CF-9A8B-4E62-BAA3-71D4DE80A44C}" srcOrd="0" destOrd="0" parTransId="{165DDF47-1B16-4727-8D30-71FB97BB15E2}" sibTransId="{D3DB6833-C61F-4EA4-B0DA-2FB079D41A99}"/>
    <dgm:cxn modelId="{2D69CA41-A874-DA44-9A74-D45481AEB315}" type="presOf" srcId="{7D9210FB-1FFC-43BD-BA9D-92E1D2172D59}" destId="{EB0FB947-074F-45CB-A460-A21E1CD8F144}" srcOrd="0" destOrd="0" presId="urn:microsoft.com/office/officeart/2005/8/layout/radial1"/>
    <dgm:cxn modelId="{512724F7-94E5-40F1-BCC5-06DEFC170690}" srcId="{4F20A4CF-9A8B-4E62-BAA3-71D4DE80A44C}" destId="{6291B865-08F7-40B4-95C5-B126CBDD7F78}" srcOrd="2" destOrd="0" parTransId="{3396BA5F-5302-48E3-8614-76B0C2B55309}" sibTransId="{A1AB3D12-2C2F-472C-A838-4C43A6983F30}"/>
    <dgm:cxn modelId="{2A346461-58E8-274F-88AA-14595354DB65}" type="presOf" srcId="{CC0B1133-52AF-49AC-A53E-5D89C7CCED22}" destId="{871CB9A4-5DC5-48B8-8A2C-E3174CE05E70}" srcOrd="0" destOrd="0" presId="urn:microsoft.com/office/officeart/2005/8/layout/radial1"/>
    <dgm:cxn modelId="{07E42CCE-180D-9E42-BF6D-75BE602FD39B}" type="presOf" srcId="{4F20A4CF-9A8B-4E62-BAA3-71D4DE80A44C}" destId="{17DEC5DE-A9CC-4F5C-AD3A-947CA4838889}" srcOrd="0" destOrd="0" presId="urn:microsoft.com/office/officeart/2005/8/layout/radial1"/>
    <dgm:cxn modelId="{0A992B0F-535A-AD40-8396-11C684E0A6C5}" type="presOf" srcId="{B6E98A20-053B-460C-8AF3-CA89D2098A56}" destId="{357EB800-2591-44FB-BB03-D8F5CC6AD27C}" srcOrd="1" destOrd="0" presId="urn:microsoft.com/office/officeart/2005/8/layout/radial1"/>
    <dgm:cxn modelId="{0783CC67-14FB-FD4A-9B28-D84E38F15B50}" type="presOf" srcId="{9B1E77B7-9024-45A6-8D64-FECBF30761BC}" destId="{DFAA9434-D7F8-4947-BD88-8AB41C04574D}" srcOrd="0" destOrd="0" presId="urn:microsoft.com/office/officeart/2005/8/layout/radial1"/>
    <dgm:cxn modelId="{E3EA0699-FE13-482C-AC9F-F9CFFC7AEBA1}" srcId="{9B1E77B7-9024-45A6-8D64-FECBF30761BC}" destId="{3F017932-9627-49A9-B8C7-A86FDFA3BB6F}" srcOrd="1" destOrd="0" parTransId="{0ED48D14-A533-4FB7-83E9-3D8D150F3CDB}" sibTransId="{8AA2CB89-F18D-432A-BFEB-A498AE79B461}"/>
    <dgm:cxn modelId="{25AC10C0-8C13-F24C-A60F-F8F8B31457E6}" type="presOf" srcId="{6291B865-08F7-40B4-95C5-B126CBDD7F78}" destId="{AB3D936B-5455-49E5-8876-9FC39CEF24E1}" srcOrd="0" destOrd="0" presId="urn:microsoft.com/office/officeart/2005/8/layout/radial1"/>
    <dgm:cxn modelId="{D2A0015F-4282-4FE9-9280-FDCDAAF9A197}" srcId="{4F20A4CF-9A8B-4E62-BAA3-71D4DE80A44C}" destId="{CC0B1133-52AF-49AC-A53E-5D89C7CCED22}" srcOrd="1" destOrd="0" parTransId="{B6E98A20-053B-460C-8AF3-CA89D2098A56}" sibTransId="{B4ACF9DC-F5F3-4A3F-9689-E0627253DCE2}"/>
    <dgm:cxn modelId="{B672EB52-68DF-C047-A6C1-EB8503D5F5A6}" type="presParOf" srcId="{DFAA9434-D7F8-4947-BD88-8AB41C04574D}" destId="{17DEC5DE-A9CC-4F5C-AD3A-947CA4838889}" srcOrd="0" destOrd="0" presId="urn:microsoft.com/office/officeart/2005/8/layout/radial1"/>
    <dgm:cxn modelId="{829D8F25-C88F-FB45-B9FA-02395A3B69A3}" type="presParOf" srcId="{DFAA9434-D7F8-4947-BD88-8AB41C04574D}" destId="{EB0FB947-074F-45CB-A460-A21E1CD8F144}" srcOrd="1" destOrd="0" presId="urn:microsoft.com/office/officeart/2005/8/layout/radial1"/>
    <dgm:cxn modelId="{9F2CC58D-4BF2-3347-8F8F-22DABCCE6C36}" type="presParOf" srcId="{EB0FB947-074F-45CB-A460-A21E1CD8F144}" destId="{AF251840-C384-4283-A590-82E1C06715EE}" srcOrd="0" destOrd="0" presId="urn:microsoft.com/office/officeart/2005/8/layout/radial1"/>
    <dgm:cxn modelId="{B0591AB0-E21B-6F4D-8B15-124FFDBDB052}" type="presParOf" srcId="{DFAA9434-D7F8-4947-BD88-8AB41C04574D}" destId="{832B4D78-FE72-42E5-AEDC-F20C57ABA629}" srcOrd="2" destOrd="0" presId="urn:microsoft.com/office/officeart/2005/8/layout/radial1"/>
    <dgm:cxn modelId="{87BC0D53-D101-A54A-9F6F-1DF279D01830}" type="presParOf" srcId="{DFAA9434-D7F8-4947-BD88-8AB41C04574D}" destId="{836710E5-2926-4640-BFC6-6C80EFBFCC98}" srcOrd="3" destOrd="0" presId="urn:microsoft.com/office/officeart/2005/8/layout/radial1"/>
    <dgm:cxn modelId="{ABAC5489-36BC-184E-9BEF-B30595403149}" type="presParOf" srcId="{836710E5-2926-4640-BFC6-6C80EFBFCC98}" destId="{357EB800-2591-44FB-BB03-D8F5CC6AD27C}" srcOrd="0" destOrd="0" presId="urn:microsoft.com/office/officeart/2005/8/layout/radial1"/>
    <dgm:cxn modelId="{41AC2840-FEBB-2044-BAB6-241939942A89}" type="presParOf" srcId="{DFAA9434-D7F8-4947-BD88-8AB41C04574D}" destId="{871CB9A4-5DC5-48B8-8A2C-E3174CE05E70}" srcOrd="4" destOrd="0" presId="urn:microsoft.com/office/officeart/2005/8/layout/radial1"/>
    <dgm:cxn modelId="{82B13036-594E-8343-8036-9F54C3B9991B}" type="presParOf" srcId="{DFAA9434-D7F8-4947-BD88-8AB41C04574D}" destId="{19C077C8-4D0F-4EE0-A724-C43A488DC74B}" srcOrd="5" destOrd="0" presId="urn:microsoft.com/office/officeart/2005/8/layout/radial1"/>
    <dgm:cxn modelId="{CAA66595-9454-D643-8D49-481135813DB6}" type="presParOf" srcId="{19C077C8-4D0F-4EE0-A724-C43A488DC74B}" destId="{6A37786D-38AF-4261-82C1-621B0B18D7DD}" srcOrd="0" destOrd="0" presId="urn:microsoft.com/office/officeart/2005/8/layout/radial1"/>
    <dgm:cxn modelId="{3762878D-0144-F441-A919-17133C9E2249}" type="presParOf" srcId="{DFAA9434-D7F8-4947-BD88-8AB41C04574D}" destId="{AB3D936B-5455-49E5-8876-9FC39CEF24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/>
      <dgm:spPr/>
      <dgm:t>
        <a:bodyPr/>
        <a:lstStyle/>
        <a:p>
          <a:r>
            <a:rPr lang="en-US" sz="3200" dirty="0" smtClean="0"/>
            <a:t>1.Policies</a:t>
          </a:r>
          <a:endParaRPr lang="en-US" sz="3200" dirty="0"/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32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3200"/>
        </a:p>
      </dgm:t>
    </dgm:pt>
    <dgm:pt modelId="{F4957BEA-6D5B-4D1A-A5A3-8559BF07B15C}">
      <dgm:prSet phldrT="[Text]" custT="1"/>
      <dgm:spPr/>
      <dgm:t>
        <a:bodyPr/>
        <a:lstStyle/>
        <a:p>
          <a:r>
            <a:rPr lang="en-US" sz="3200" dirty="0" smtClean="0"/>
            <a:t>2. Education</a:t>
          </a:r>
          <a:endParaRPr lang="en-US" sz="320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32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3200"/>
        </a:p>
      </dgm:t>
    </dgm:pt>
    <dgm:pt modelId="{ED0AFC4F-2182-4342-859F-BCCACB6C1B8F}">
      <dgm:prSet phldrT="[Text]" custT="1"/>
      <dgm:spPr/>
      <dgm:t>
        <a:bodyPr/>
        <a:lstStyle/>
        <a:p>
          <a:r>
            <a:rPr lang="en-US" sz="3200" dirty="0" smtClean="0"/>
            <a:t>5. Test</a:t>
          </a:r>
          <a:endParaRPr lang="en-US" sz="32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32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3200"/>
        </a:p>
      </dgm:t>
    </dgm:pt>
    <dgm:pt modelId="{F9D2CFCF-1386-424F-BC97-0D166A6BB44D}">
      <dgm:prSet phldrT="[Text]" custT="1"/>
      <dgm:spPr/>
      <dgm:t>
        <a:bodyPr/>
        <a:lstStyle/>
        <a:p>
          <a:r>
            <a:rPr lang="en-US" sz="3200" dirty="0" smtClean="0"/>
            <a:t>3. Architecture</a:t>
          </a:r>
          <a:endParaRPr lang="en-US" sz="320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32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3200"/>
        </a:p>
      </dgm:t>
    </dgm:pt>
    <dgm:pt modelId="{7550D44C-B56C-40F3-8EFE-4477E0A907AF}">
      <dgm:prSet phldrT="[Text]" custT="1"/>
      <dgm:spPr/>
      <dgm:t>
        <a:bodyPr/>
        <a:lstStyle/>
        <a:p>
          <a:r>
            <a:rPr lang="en-US" sz="3200" dirty="0" smtClean="0"/>
            <a:t>4. Environment</a:t>
          </a:r>
          <a:endParaRPr lang="en-US" sz="32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32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32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1F78B-607B-084F-8023-2B985B3C4FDE}" type="presOf" srcId="{ED0AFC4F-2182-4342-859F-BCCACB6C1B8F}" destId="{A94A04D0-F1DA-4A1B-9055-398B2BF6DF7E}" srcOrd="0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6C6290FF-9F3B-5C40-B13A-AA9F9E4E031C}" type="presOf" srcId="{C3297EAF-7166-42AB-BBD1-3DD8E4C1A9B2}" destId="{2E79F204-BCC4-4D4B-B48B-6127E1F6263D}" srcOrd="0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074F71C7-59F6-6544-86AD-D7EC9F3E2ED5}" type="presOf" srcId="{F4957BEA-6D5B-4D1A-A5A3-8559BF07B15C}" destId="{5C26C733-4C55-4D2F-B9DB-307532DF795D}" srcOrd="0" destOrd="0" presId="urn:microsoft.com/office/officeart/2005/8/layout/matrix1"/>
    <dgm:cxn modelId="{EA406722-B1C6-534B-A5AA-459464BC377B}" type="presOf" srcId="{7550D44C-B56C-40F3-8EFE-4477E0A907AF}" destId="{91A4B7BA-18E5-408D-9255-60F1973C1321}" srcOrd="1" destOrd="0" presId="urn:microsoft.com/office/officeart/2005/8/layout/matrix1"/>
    <dgm:cxn modelId="{CC190664-2B32-9B48-BB2D-6461FC201AAD}" type="presOf" srcId="{F4957BEA-6D5B-4D1A-A5A3-8559BF07B15C}" destId="{294EC648-381E-4589-ACD4-E2749DE9EACB}" srcOrd="1" destOrd="0" presId="urn:microsoft.com/office/officeart/2005/8/layout/matrix1"/>
    <dgm:cxn modelId="{DDB1932A-5770-AB41-96F4-D7C912770142}" type="presOf" srcId="{3BDA1CEC-DA0D-44F6-AB1A-7B01AF78E0D2}" destId="{18DE19B9-A089-415F-BB05-9CB401B84AC4}" srcOrd="0" destOrd="0" presId="urn:microsoft.com/office/officeart/2005/8/layout/matrix1"/>
    <dgm:cxn modelId="{6BF80E80-A31D-3B4D-8FC6-B9C662612DD5}" type="presOf" srcId="{F9D2CFCF-1386-424F-BC97-0D166A6BB44D}" destId="{CA8CF4AB-8607-4F85-A494-AD026AE45C56}" srcOrd="1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2EC2695F-E3F0-F847-BAD4-6685048B8298}" type="presOf" srcId="{F9D2CFCF-1386-424F-BC97-0D166A6BB44D}" destId="{AA5FF2DC-436A-42D6-B9EF-E71219C74BD3}" srcOrd="0" destOrd="0" presId="urn:microsoft.com/office/officeart/2005/8/layout/matrix1"/>
    <dgm:cxn modelId="{BBF3E74F-32EF-DE41-BF89-DC0E9CEE9A9F}" type="presOf" srcId="{ED0AFC4F-2182-4342-859F-BCCACB6C1B8F}" destId="{FF6ECCF5-6B19-4D3F-AB67-D9F88E91A08A}" srcOrd="1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0B8F378C-3CC8-3743-88F5-E6FD7B1C0DB1}" type="presOf" srcId="{7550D44C-B56C-40F3-8EFE-4477E0A907AF}" destId="{12B43AF5-6C02-42CC-8632-C8BA28027AB7}" srcOrd="0" destOrd="0" presId="urn:microsoft.com/office/officeart/2005/8/layout/matrix1"/>
    <dgm:cxn modelId="{62EDC246-85BA-2341-A386-2EDDE92BB104}" type="presParOf" srcId="{18DE19B9-A089-415F-BB05-9CB401B84AC4}" destId="{9D9B9A19-8917-4056-BCFF-56EDE2747D9A}" srcOrd="0" destOrd="0" presId="urn:microsoft.com/office/officeart/2005/8/layout/matrix1"/>
    <dgm:cxn modelId="{B9F8D2DF-EB13-3E44-80AB-5CF3C7C86597}" type="presParOf" srcId="{9D9B9A19-8917-4056-BCFF-56EDE2747D9A}" destId="{5C26C733-4C55-4D2F-B9DB-307532DF795D}" srcOrd="0" destOrd="0" presId="urn:microsoft.com/office/officeart/2005/8/layout/matrix1"/>
    <dgm:cxn modelId="{DD2D8BE7-58EB-C549-BA99-050BFB78D348}" type="presParOf" srcId="{9D9B9A19-8917-4056-BCFF-56EDE2747D9A}" destId="{294EC648-381E-4589-ACD4-E2749DE9EACB}" srcOrd="1" destOrd="0" presId="urn:microsoft.com/office/officeart/2005/8/layout/matrix1"/>
    <dgm:cxn modelId="{42BB6365-BFAE-3F4E-8BC7-A974FC969026}" type="presParOf" srcId="{9D9B9A19-8917-4056-BCFF-56EDE2747D9A}" destId="{AA5FF2DC-436A-42D6-B9EF-E71219C74BD3}" srcOrd="2" destOrd="0" presId="urn:microsoft.com/office/officeart/2005/8/layout/matrix1"/>
    <dgm:cxn modelId="{23AF5EC7-9925-7741-9F5E-FFD7FC8FDE99}" type="presParOf" srcId="{9D9B9A19-8917-4056-BCFF-56EDE2747D9A}" destId="{CA8CF4AB-8607-4F85-A494-AD026AE45C56}" srcOrd="3" destOrd="0" presId="urn:microsoft.com/office/officeart/2005/8/layout/matrix1"/>
    <dgm:cxn modelId="{871AF1CD-2B4B-0845-AFCF-F3479261BD4D}" type="presParOf" srcId="{9D9B9A19-8917-4056-BCFF-56EDE2747D9A}" destId="{12B43AF5-6C02-42CC-8632-C8BA28027AB7}" srcOrd="4" destOrd="0" presId="urn:microsoft.com/office/officeart/2005/8/layout/matrix1"/>
    <dgm:cxn modelId="{6B125CA5-6000-304A-9A30-48C10078F4EE}" type="presParOf" srcId="{9D9B9A19-8917-4056-BCFF-56EDE2747D9A}" destId="{91A4B7BA-18E5-408D-9255-60F1973C1321}" srcOrd="5" destOrd="0" presId="urn:microsoft.com/office/officeart/2005/8/layout/matrix1"/>
    <dgm:cxn modelId="{8C936992-DB63-5644-8755-801FEA2C9FDB}" type="presParOf" srcId="{9D9B9A19-8917-4056-BCFF-56EDE2747D9A}" destId="{A94A04D0-F1DA-4A1B-9055-398B2BF6DF7E}" srcOrd="6" destOrd="0" presId="urn:microsoft.com/office/officeart/2005/8/layout/matrix1"/>
    <dgm:cxn modelId="{A0BDB03C-D2B2-9B4B-9054-1E2BEC48FD08}" type="presParOf" srcId="{9D9B9A19-8917-4056-BCFF-56EDE2747D9A}" destId="{FF6ECCF5-6B19-4D3F-AB67-D9F88E91A08A}" srcOrd="7" destOrd="0" presId="urn:microsoft.com/office/officeart/2005/8/layout/matrix1"/>
    <dgm:cxn modelId="{51CB7CC4-C4CE-0A43-8B62-A668C4D07F08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bg1"/>
              </a:solidFill>
            </a:rPr>
            <a:t>1.</a:t>
          </a:r>
          <a:br>
            <a:rPr lang="en-US" sz="1000" b="0" dirty="0" smtClean="0">
              <a:solidFill>
                <a:schemeClr val="bg1"/>
              </a:solidFill>
            </a:rPr>
          </a:br>
          <a:r>
            <a:rPr lang="en-US" sz="1000" b="0" dirty="0" smtClean="0">
              <a:solidFill>
                <a:schemeClr val="bg1"/>
              </a:solidFill>
            </a:rPr>
            <a:t>Policies</a:t>
          </a:r>
          <a:endParaRPr lang="en-US" sz="1000" b="0" dirty="0">
            <a:solidFill>
              <a:schemeClr val="bg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2. </a:t>
          </a:r>
          <a:br>
            <a:rPr lang="en-US" sz="1000" dirty="0" smtClean="0"/>
          </a:br>
          <a:r>
            <a:rPr lang="en-US" sz="1000" dirty="0" smtClean="0"/>
            <a:t>Education</a:t>
          </a:r>
          <a:endParaRPr lang="en-US" sz="100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3. </a:t>
          </a:r>
          <a:br>
            <a:rPr lang="en-US" sz="1000" dirty="0" smtClean="0"/>
          </a:br>
          <a:r>
            <a:rPr lang="en-US" sz="1000" dirty="0" smtClean="0"/>
            <a:t>Architecture</a:t>
          </a:r>
          <a:endParaRPr lang="en-US" sz="100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EF31925-2A90-A34D-B16D-8135F0C83A11}" type="presOf" srcId="{ED0AFC4F-2182-4342-859F-BCCACB6C1B8F}" destId="{A94A04D0-F1DA-4A1B-9055-398B2BF6DF7E}" srcOrd="0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5DF4EFAB-C919-2241-9E2F-DFBD42EFE0D7}" type="presOf" srcId="{7550D44C-B56C-40F3-8EFE-4477E0A907AF}" destId="{12B43AF5-6C02-42CC-8632-C8BA28027AB7}" srcOrd="0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D978CD06-FA48-8F4C-BE3E-6CAE730EB6C9}" type="presOf" srcId="{F4957BEA-6D5B-4D1A-A5A3-8559BF07B15C}" destId="{294EC648-381E-4589-ACD4-E2749DE9EACB}" srcOrd="1" destOrd="0" presId="urn:microsoft.com/office/officeart/2005/8/layout/matrix1"/>
    <dgm:cxn modelId="{803DF987-20E4-5946-8829-5B64CD2CBFEE}" type="presOf" srcId="{F9D2CFCF-1386-424F-BC97-0D166A6BB44D}" destId="{AA5FF2DC-436A-42D6-B9EF-E71219C74BD3}" srcOrd="0" destOrd="0" presId="urn:microsoft.com/office/officeart/2005/8/layout/matrix1"/>
    <dgm:cxn modelId="{5123FD2D-7110-5847-87E1-217C6ECA58EE}" type="presOf" srcId="{F9D2CFCF-1386-424F-BC97-0D166A6BB44D}" destId="{CA8CF4AB-8607-4F85-A494-AD026AE45C56}" srcOrd="1" destOrd="0" presId="urn:microsoft.com/office/officeart/2005/8/layout/matrix1"/>
    <dgm:cxn modelId="{ADEE81C3-FDF0-854A-A10C-029E39C1375A}" type="presOf" srcId="{3BDA1CEC-DA0D-44F6-AB1A-7B01AF78E0D2}" destId="{18DE19B9-A089-415F-BB05-9CB401B84AC4}" srcOrd="0" destOrd="0" presId="urn:microsoft.com/office/officeart/2005/8/layout/matrix1"/>
    <dgm:cxn modelId="{73621725-1C29-B748-90E3-753D736BFB7A}" type="presOf" srcId="{F4957BEA-6D5B-4D1A-A5A3-8559BF07B15C}" destId="{5C26C733-4C55-4D2F-B9DB-307532DF795D}" srcOrd="0" destOrd="0" presId="urn:microsoft.com/office/officeart/2005/8/layout/matrix1"/>
    <dgm:cxn modelId="{CC6D4849-D85D-8647-A251-4E63C1F41A8D}" type="presOf" srcId="{7550D44C-B56C-40F3-8EFE-4477E0A907AF}" destId="{91A4B7BA-18E5-408D-9255-60F1973C1321}" srcOrd="1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89D7D7BC-DEF7-D248-B113-AD2E605691CC}" type="presOf" srcId="{ED0AFC4F-2182-4342-859F-BCCACB6C1B8F}" destId="{FF6ECCF5-6B19-4D3F-AB67-D9F88E91A08A}" srcOrd="1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4B9CDBC6-DC99-D44A-9929-17E07A76A454}" type="presOf" srcId="{C3297EAF-7166-42AB-BBD1-3DD8E4C1A9B2}" destId="{2E79F204-BCC4-4D4B-B48B-6127E1F6263D}" srcOrd="0" destOrd="0" presId="urn:microsoft.com/office/officeart/2005/8/layout/matrix1"/>
    <dgm:cxn modelId="{38555C89-FF00-7643-A868-585EC9481E78}" type="presParOf" srcId="{18DE19B9-A089-415F-BB05-9CB401B84AC4}" destId="{9D9B9A19-8917-4056-BCFF-56EDE2747D9A}" srcOrd="0" destOrd="0" presId="urn:microsoft.com/office/officeart/2005/8/layout/matrix1"/>
    <dgm:cxn modelId="{6E2B63E0-8667-1F40-849C-B3DC59077BB2}" type="presParOf" srcId="{9D9B9A19-8917-4056-BCFF-56EDE2747D9A}" destId="{5C26C733-4C55-4D2F-B9DB-307532DF795D}" srcOrd="0" destOrd="0" presId="urn:microsoft.com/office/officeart/2005/8/layout/matrix1"/>
    <dgm:cxn modelId="{C59E0B68-CBEF-C441-9278-E06A725D3BC7}" type="presParOf" srcId="{9D9B9A19-8917-4056-BCFF-56EDE2747D9A}" destId="{294EC648-381E-4589-ACD4-E2749DE9EACB}" srcOrd="1" destOrd="0" presId="urn:microsoft.com/office/officeart/2005/8/layout/matrix1"/>
    <dgm:cxn modelId="{A161717C-7F2C-F34B-940B-BAC7B89B741D}" type="presParOf" srcId="{9D9B9A19-8917-4056-BCFF-56EDE2747D9A}" destId="{AA5FF2DC-436A-42D6-B9EF-E71219C74BD3}" srcOrd="2" destOrd="0" presId="urn:microsoft.com/office/officeart/2005/8/layout/matrix1"/>
    <dgm:cxn modelId="{ACF50898-57EE-BB4E-9E2C-7B4BB3AA1EC3}" type="presParOf" srcId="{9D9B9A19-8917-4056-BCFF-56EDE2747D9A}" destId="{CA8CF4AB-8607-4F85-A494-AD026AE45C56}" srcOrd="3" destOrd="0" presId="urn:microsoft.com/office/officeart/2005/8/layout/matrix1"/>
    <dgm:cxn modelId="{609212A1-AD48-3E46-BACF-981C4F254586}" type="presParOf" srcId="{9D9B9A19-8917-4056-BCFF-56EDE2747D9A}" destId="{12B43AF5-6C02-42CC-8632-C8BA28027AB7}" srcOrd="4" destOrd="0" presId="urn:microsoft.com/office/officeart/2005/8/layout/matrix1"/>
    <dgm:cxn modelId="{5E316EC9-011A-6F48-8E03-A0042C207581}" type="presParOf" srcId="{9D9B9A19-8917-4056-BCFF-56EDE2747D9A}" destId="{91A4B7BA-18E5-408D-9255-60F1973C1321}" srcOrd="5" destOrd="0" presId="urn:microsoft.com/office/officeart/2005/8/layout/matrix1"/>
    <dgm:cxn modelId="{4FA4EF0F-0541-C54B-AC72-F7F734D59BFB}" type="presParOf" srcId="{9D9B9A19-8917-4056-BCFF-56EDE2747D9A}" destId="{A94A04D0-F1DA-4A1B-9055-398B2BF6DF7E}" srcOrd="6" destOrd="0" presId="urn:microsoft.com/office/officeart/2005/8/layout/matrix1"/>
    <dgm:cxn modelId="{C0641073-E4DD-564E-9FBE-70A48710A605}" type="presParOf" srcId="{9D9B9A19-8917-4056-BCFF-56EDE2747D9A}" destId="{FF6ECCF5-6B19-4D3F-AB67-D9F88E91A08A}" srcOrd="7" destOrd="0" presId="urn:microsoft.com/office/officeart/2005/8/layout/matrix1"/>
    <dgm:cxn modelId="{62E9FFC1-672C-8B40-A9F6-2F52BA8219F0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2. </a:t>
          </a:r>
          <a:br>
            <a:rPr lang="en-US" sz="1000" b="1" dirty="0" smtClean="0"/>
          </a:br>
          <a:r>
            <a:rPr lang="en-US" sz="1000" b="1" dirty="0" smtClean="0"/>
            <a:t>Education</a:t>
          </a:r>
          <a:endParaRPr lang="en-US" sz="1000" b="1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3. </a:t>
          </a:r>
          <a:br>
            <a:rPr lang="en-US" sz="1000" dirty="0" smtClean="0"/>
          </a:br>
          <a:r>
            <a:rPr lang="en-US" sz="1000" dirty="0" smtClean="0"/>
            <a:t>Architecture</a:t>
          </a:r>
          <a:endParaRPr lang="en-US" sz="100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3C74604-DEF7-8344-9B3E-9AAE0DC40D4C}" type="presOf" srcId="{F9D2CFCF-1386-424F-BC97-0D166A6BB44D}" destId="{AA5FF2DC-436A-42D6-B9EF-E71219C74BD3}" srcOrd="0" destOrd="0" presId="urn:microsoft.com/office/officeart/2005/8/layout/matrix1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7C67E43E-C00B-3E4C-8C3C-B1DA5B559F88}" type="presOf" srcId="{F9D2CFCF-1386-424F-BC97-0D166A6BB44D}" destId="{CA8CF4AB-8607-4F85-A494-AD026AE45C56}" srcOrd="1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09B6BF84-187E-1E48-AED8-356BF0FBE362}" type="presOf" srcId="{C3297EAF-7166-42AB-BBD1-3DD8E4C1A9B2}" destId="{2E79F204-BCC4-4D4B-B48B-6127E1F6263D}" srcOrd="0" destOrd="0" presId="urn:microsoft.com/office/officeart/2005/8/layout/matrix1"/>
    <dgm:cxn modelId="{1887E52D-2491-EA42-A93D-1B09DA1B8B21}" type="presOf" srcId="{ED0AFC4F-2182-4342-859F-BCCACB6C1B8F}" destId="{FF6ECCF5-6B19-4D3F-AB67-D9F88E91A08A}" srcOrd="1" destOrd="0" presId="urn:microsoft.com/office/officeart/2005/8/layout/matrix1"/>
    <dgm:cxn modelId="{ED341244-A945-4041-B5DF-F5C49FC6739C}" type="presOf" srcId="{7550D44C-B56C-40F3-8EFE-4477E0A907AF}" destId="{12B43AF5-6C02-42CC-8632-C8BA28027AB7}" srcOrd="0" destOrd="0" presId="urn:microsoft.com/office/officeart/2005/8/layout/matrix1"/>
    <dgm:cxn modelId="{7B3212C5-0B77-2C49-BA07-2C7B5104D3F9}" type="presOf" srcId="{7550D44C-B56C-40F3-8EFE-4477E0A907AF}" destId="{91A4B7BA-18E5-408D-9255-60F1973C1321}" srcOrd="1" destOrd="0" presId="urn:microsoft.com/office/officeart/2005/8/layout/matrix1"/>
    <dgm:cxn modelId="{F4D3C369-9435-F247-9134-EC4BA7A5F6E8}" type="presOf" srcId="{ED0AFC4F-2182-4342-859F-BCCACB6C1B8F}" destId="{A94A04D0-F1DA-4A1B-9055-398B2BF6DF7E}" srcOrd="0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B4F4D9C8-7847-7D48-ABCD-D0549BEDFB59}" type="presOf" srcId="{F4957BEA-6D5B-4D1A-A5A3-8559BF07B15C}" destId="{294EC648-381E-4589-ACD4-E2749DE9EACB}" srcOrd="1" destOrd="0" presId="urn:microsoft.com/office/officeart/2005/8/layout/matrix1"/>
    <dgm:cxn modelId="{E77A15EC-15E8-BD44-AAC5-E1664BA750D5}" type="presOf" srcId="{3BDA1CEC-DA0D-44F6-AB1A-7B01AF78E0D2}" destId="{18DE19B9-A089-415F-BB05-9CB401B84AC4}" srcOrd="0" destOrd="0" presId="urn:microsoft.com/office/officeart/2005/8/layout/matrix1"/>
    <dgm:cxn modelId="{B0E5C517-7717-0742-9377-F227774A1C0C}" type="presOf" srcId="{F4957BEA-6D5B-4D1A-A5A3-8559BF07B15C}" destId="{5C26C733-4C55-4D2F-B9DB-307532DF795D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F0882C71-BD38-D54A-BA6F-B6C0FAA58B36}" type="presParOf" srcId="{18DE19B9-A089-415F-BB05-9CB401B84AC4}" destId="{9D9B9A19-8917-4056-BCFF-56EDE2747D9A}" srcOrd="0" destOrd="0" presId="urn:microsoft.com/office/officeart/2005/8/layout/matrix1"/>
    <dgm:cxn modelId="{E2312C61-34E8-C345-9E49-D1FC282E3ED9}" type="presParOf" srcId="{9D9B9A19-8917-4056-BCFF-56EDE2747D9A}" destId="{5C26C733-4C55-4D2F-B9DB-307532DF795D}" srcOrd="0" destOrd="0" presId="urn:microsoft.com/office/officeart/2005/8/layout/matrix1"/>
    <dgm:cxn modelId="{C9E2AC53-BBFA-334E-B95C-62C32EF2478C}" type="presParOf" srcId="{9D9B9A19-8917-4056-BCFF-56EDE2747D9A}" destId="{294EC648-381E-4589-ACD4-E2749DE9EACB}" srcOrd="1" destOrd="0" presId="urn:microsoft.com/office/officeart/2005/8/layout/matrix1"/>
    <dgm:cxn modelId="{4BA3CEF7-5DB2-B34A-8DD1-86ED9D978B7A}" type="presParOf" srcId="{9D9B9A19-8917-4056-BCFF-56EDE2747D9A}" destId="{AA5FF2DC-436A-42D6-B9EF-E71219C74BD3}" srcOrd="2" destOrd="0" presId="urn:microsoft.com/office/officeart/2005/8/layout/matrix1"/>
    <dgm:cxn modelId="{E8E6D607-0106-C34D-A5FA-F2FB2EBA9109}" type="presParOf" srcId="{9D9B9A19-8917-4056-BCFF-56EDE2747D9A}" destId="{CA8CF4AB-8607-4F85-A494-AD026AE45C56}" srcOrd="3" destOrd="0" presId="urn:microsoft.com/office/officeart/2005/8/layout/matrix1"/>
    <dgm:cxn modelId="{035D25D0-FCF2-3646-A720-F6F5EF0E91C3}" type="presParOf" srcId="{9D9B9A19-8917-4056-BCFF-56EDE2747D9A}" destId="{12B43AF5-6C02-42CC-8632-C8BA28027AB7}" srcOrd="4" destOrd="0" presId="urn:microsoft.com/office/officeart/2005/8/layout/matrix1"/>
    <dgm:cxn modelId="{5FF701BC-4DC0-E846-950A-98C631644ECC}" type="presParOf" srcId="{9D9B9A19-8917-4056-BCFF-56EDE2747D9A}" destId="{91A4B7BA-18E5-408D-9255-60F1973C1321}" srcOrd="5" destOrd="0" presId="urn:microsoft.com/office/officeart/2005/8/layout/matrix1"/>
    <dgm:cxn modelId="{DE2934B6-E91F-8C45-B8A7-19CD77BF48E1}" type="presParOf" srcId="{9D9B9A19-8917-4056-BCFF-56EDE2747D9A}" destId="{A94A04D0-F1DA-4A1B-9055-398B2BF6DF7E}" srcOrd="6" destOrd="0" presId="urn:microsoft.com/office/officeart/2005/8/layout/matrix1"/>
    <dgm:cxn modelId="{429C183D-1321-BD44-9495-CA5057A44F1F}" type="presParOf" srcId="{9D9B9A19-8917-4056-BCFF-56EDE2747D9A}" destId="{FF6ECCF5-6B19-4D3F-AB67-D9F88E91A08A}" srcOrd="7" destOrd="0" presId="urn:microsoft.com/office/officeart/2005/8/layout/matrix1"/>
    <dgm:cxn modelId="{3E45F427-FAF5-5447-8168-611104F729F6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2. </a:t>
          </a:r>
          <a:br>
            <a:rPr lang="en-US" sz="1000" b="1" dirty="0" smtClean="0"/>
          </a:br>
          <a:r>
            <a:rPr lang="en-US" sz="1000" b="1" dirty="0" smtClean="0"/>
            <a:t>Education</a:t>
          </a:r>
          <a:endParaRPr lang="en-US" sz="1000" b="1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3. </a:t>
          </a:r>
          <a:br>
            <a:rPr lang="en-US" sz="1000" dirty="0" smtClean="0"/>
          </a:br>
          <a:r>
            <a:rPr lang="en-US" sz="1000" dirty="0" smtClean="0"/>
            <a:t>Architecture</a:t>
          </a:r>
          <a:endParaRPr lang="en-US" sz="1000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7DF79-22D8-514A-B1DD-E0077C9F8F7A}" type="presOf" srcId="{F9D2CFCF-1386-424F-BC97-0D166A6BB44D}" destId="{CA8CF4AB-8607-4F85-A494-AD026AE45C56}" srcOrd="1" destOrd="0" presId="urn:microsoft.com/office/officeart/2005/8/layout/matrix1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1F8F2FC0-1114-4C44-838E-F62E70A69297}" type="presOf" srcId="{C3297EAF-7166-42AB-BBD1-3DD8E4C1A9B2}" destId="{2E79F204-BCC4-4D4B-B48B-6127E1F6263D}" srcOrd="0" destOrd="0" presId="urn:microsoft.com/office/officeart/2005/8/layout/matrix1"/>
    <dgm:cxn modelId="{FA04B64F-DC68-8B46-A961-C919DCB47F38}" type="presOf" srcId="{F4957BEA-6D5B-4D1A-A5A3-8559BF07B15C}" destId="{5C26C733-4C55-4D2F-B9DB-307532DF795D}" srcOrd="0" destOrd="0" presId="urn:microsoft.com/office/officeart/2005/8/layout/matrix1"/>
    <dgm:cxn modelId="{D151A600-2701-5247-90D3-8694FAB9B0C9}" type="presOf" srcId="{3BDA1CEC-DA0D-44F6-AB1A-7B01AF78E0D2}" destId="{18DE19B9-A089-415F-BB05-9CB401B84AC4}" srcOrd="0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54A2985D-12C6-0C48-AF41-8EB57B2D3FA0}" type="presOf" srcId="{F4957BEA-6D5B-4D1A-A5A3-8559BF07B15C}" destId="{294EC648-381E-4589-ACD4-E2749DE9EACB}" srcOrd="1" destOrd="0" presId="urn:microsoft.com/office/officeart/2005/8/layout/matrix1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1445FDCA-531E-DB43-9328-6B11A154699E}" type="presOf" srcId="{ED0AFC4F-2182-4342-859F-BCCACB6C1B8F}" destId="{A94A04D0-F1DA-4A1B-9055-398B2BF6DF7E}" srcOrd="0" destOrd="0" presId="urn:microsoft.com/office/officeart/2005/8/layout/matrix1"/>
    <dgm:cxn modelId="{42220652-5734-624A-B61B-89187971A764}" type="presOf" srcId="{F9D2CFCF-1386-424F-BC97-0D166A6BB44D}" destId="{AA5FF2DC-436A-42D6-B9EF-E71219C74BD3}" srcOrd="0" destOrd="0" presId="urn:microsoft.com/office/officeart/2005/8/layout/matrix1"/>
    <dgm:cxn modelId="{EB69DEB8-EE65-4F46-A3F0-B937AB938147}" type="presOf" srcId="{ED0AFC4F-2182-4342-859F-BCCACB6C1B8F}" destId="{FF6ECCF5-6B19-4D3F-AB67-D9F88E91A08A}" srcOrd="1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F7E0DB05-A858-924F-803D-F22233A15065}" type="presOf" srcId="{7550D44C-B56C-40F3-8EFE-4477E0A907AF}" destId="{12B43AF5-6C02-42CC-8632-C8BA28027AB7}" srcOrd="0" destOrd="0" presId="urn:microsoft.com/office/officeart/2005/8/layout/matrix1"/>
    <dgm:cxn modelId="{C541D61A-BCEE-984F-A300-E0A4A6163C4A}" type="presOf" srcId="{7550D44C-B56C-40F3-8EFE-4477E0A907AF}" destId="{91A4B7BA-18E5-408D-9255-60F1973C1321}" srcOrd="1" destOrd="0" presId="urn:microsoft.com/office/officeart/2005/8/layout/matrix1"/>
    <dgm:cxn modelId="{55356F3F-F19B-8C49-A267-E64551CDB141}" type="presParOf" srcId="{18DE19B9-A089-415F-BB05-9CB401B84AC4}" destId="{9D9B9A19-8917-4056-BCFF-56EDE2747D9A}" srcOrd="0" destOrd="0" presId="urn:microsoft.com/office/officeart/2005/8/layout/matrix1"/>
    <dgm:cxn modelId="{5558DC17-4928-A649-9812-43497B47EAEF}" type="presParOf" srcId="{9D9B9A19-8917-4056-BCFF-56EDE2747D9A}" destId="{5C26C733-4C55-4D2F-B9DB-307532DF795D}" srcOrd="0" destOrd="0" presId="urn:microsoft.com/office/officeart/2005/8/layout/matrix1"/>
    <dgm:cxn modelId="{13CA5CE5-85E2-0E44-B098-9C9801C49E46}" type="presParOf" srcId="{9D9B9A19-8917-4056-BCFF-56EDE2747D9A}" destId="{294EC648-381E-4589-ACD4-E2749DE9EACB}" srcOrd="1" destOrd="0" presId="urn:microsoft.com/office/officeart/2005/8/layout/matrix1"/>
    <dgm:cxn modelId="{5FB03ABC-7B22-A04C-AB79-5E6B1608E5F3}" type="presParOf" srcId="{9D9B9A19-8917-4056-BCFF-56EDE2747D9A}" destId="{AA5FF2DC-436A-42D6-B9EF-E71219C74BD3}" srcOrd="2" destOrd="0" presId="urn:microsoft.com/office/officeart/2005/8/layout/matrix1"/>
    <dgm:cxn modelId="{382F9BE5-6B4C-2E43-A1B8-ACB4C0346C36}" type="presParOf" srcId="{9D9B9A19-8917-4056-BCFF-56EDE2747D9A}" destId="{CA8CF4AB-8607-4F85-A494-AD026AE45C56}" srcOrd="3" destOrd="0" presId="urn:microsoft.com/office/officeart/2005/8/layout/matrix1"/>
    <dgm:cxn modelId="{AC09898D-880B-E04A-B9B3-47EEC488B904}" type="presParOf" srcId="{9D9B9A19-8917-4056-BCFF-56EDE2747D9A}" destId="{12B43AF5-6C02-42CC-8632-C8BA28027AB7}" srcOrd="4" destOrd="0" presId="urn:microsoft.com/office/officeart/2005/8/layout/matrix1"/>
    <dgm:cxn modelId="{A2E1B340-3C99-7146-A338-39B8D4867CC8}" type="presParOf" srcId="{9D9B9A19-8917-4056-BCFF-56EDE2747D9A}" destId="{91A4B7BA-18E5-408D-9255-60F1973C1321}" srcOrd="5" destOrd="0" presId="urn:microsoft.com/office/officeart/2005/8/layout/matrix1"/>
    <dgm:cxn modelId="{9A027C10-F6DB-C544-B87E-3F8033CEA58E}" type="presParOf" srcId="{9D9B9A19-8917-4056-BCFF-56EDE2747D9A}" destId="{A94A04D0-F1DA-4A1B-9055-398B2BF6DF7E}" srcOrd="6" destOrd="0" presId="urn:microsoft.com/office/officeart/2005/8/layout/matrix1"/>
    <dgm:cxn modelId="{781F6519-1111-6249-ADAA-3CDB5A5A9626}" type="presParOf" srcId="{9D9B9A19-8917-4056-BCFF-56EDE2747D9A}" destId="{FF6ECCF5-6B19-4D3F-AB67-D9F88E91A08A}" srcOrd="7" destOrd="0" presId="urn:microsoft.com/office/officeart/2005/8/layout/matrix1"/>
    <dgm:cxn modelId="{7EB39E17-4483-1048-8229-93358B785075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DA1CEC-DA0D-44F6-AB1A-7B01AF78E0D2}" type="doc">
      <dgm:prSet loTypeId="urn:microsoft.com/office/officeart/2005/8/layout/matrix1" loCatId="matrix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3297EAF-7166-42AB-BBD1-3DD8E4C1A9B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>
              <a:solidFill>
                <a:schemeClr val="tx1"/>
              </a:solidFill>
            </a:rPr>
            <a:t>1.</a:t>
          </a:r>
          <a:br>
            <a:rPr lang="en-US" sz="1000" b="0" dirty="0" smtClean="0">
              <a:solidFill>
                <a:schemeClr val="tx1"/>
              </a:solidFill>
            </a:rPr>
          </a:br>
          <a:r>
            <a:rPr lang="en-US" sz="1000" b="0" dirty="0" smtClean="0">
              <a:solidFill>
                <a:schemeClr val="tx1"/>
              </a:solidFill>
            </a:rPr>
            <a:t>Policies</a:t>
          </a:r>
          <a:endParaRPr lang="en-US" sz="1000" b="0" dirty="0">
            <a:solidFill>
              <a:schemeClr val="tx1"/>
            </a:solidFill>
          </a:endParaRPr>
        </a:p>
      </dgm:t>
    </dgm:pt>
    <dgm:pt modelId="{EEC74AAC-1EF9-40DA-869F-E4AD9E5989B6}" type="parTrans" cxnId="{6AE049C8-77EB-4552-B6DC-C69B18F899C0}">
      <dgm:prSet/>
      <dgm:spPr/>
      <dgm:t>
        <a:bodyPr/>
        <a:lstStyle/>
        <a:p>
          <a:endParaRPr lang="en-US" sz="1000"/>
        </a:p>
      </dgm:t>
    </dgm:pt>
    <dgm:pt modelId="{11B6942C-3158-46A3-94D8-D3B439BC0A17}" type="sibTrans" cxnId="{6AE049C8-77EB-4552-B6DC-C69B18F899C0}">
      <dgm:prSet/>
      <dgm:spPr/>
      <dgm:t>
        <a:bodyPr/>
        <a:lstStyle/>
        <a:p>
          <a:endParaRPr lang="en-US" sz="1000"/>
        </a:p>
      </dgm:t>
    </dgm:pt>
    <dgm:pt modelId="{F4957BEA-6D5B-4D1A-A5A3-8559BF07B1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b="0" dirty="0" smtClean="0"/>
            <a:t>2. </a:t>
          </a:r>
          <a:br>
            <a:rPr lang="en-US" sz="1000" b="0" dirty="0" smtClean="0"/>
          </a:br>
          <a:r>
            <a:rPr lang="en-US" sz="1000" b="0" dirty="0" smtClean="0"/>
            <a:t>Education</a:t>
          </a:r>
          <a:endParaRPr lang="en-US" sz="1000" b="0" dirty="0"/>
        </a:p>
      </dgm:t>
    </dgm:pt>
    <dgm:pt modelId="{D6F72EA0-75FF-466E-B6CE-EEDE4CA77379}" type="parTrans" cxnId="{465F5CBD-CF7D-4112-BFF7-6FB83BDF8E8F}">
      <dgm:prSet/>
      <dgm:spPr/>
      <dgm:t>
        <a:bodyPr/>
        <a:lstStyle/>
        <a:p>
          <a:endParaRPr lang="en-US" sz="1000"/>
        </a:p>
      </dgm:t>
    </dgm:pt>
    <dgm:pt modelId="{4E7A5573-9C62-4937-ACB9-9B75A3ED4702}" type="sibTrans" cxnId="{465F5CBD-CF7D-4112-BFF7-6FB83BDF8E8F}">
      <dgm:prSet/>
      <dgm:spPr/>
      <dgm:t>
        <a:bodyPr/>
        <a:lstStyle/>
        <a:p>
          <a:endParaRPr lang="en-US" sz="1000"/>
        </a:p>
      </dgm:t>
    </dgm:pt>
    <dgm:pt modelId="{ED0AFC4F-2182-4342-859F-BCCACB6C1B8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5. </a:t>
          </a:r>
          <a:br>
            <a:rPr lang="en-US" sz="1000" dirty="0" smtClean="0"/>
          </a:br>
          <a:r>
            <a:rPr lang="en-US" sz="1000" dirty="0" smtClean="0"/>
            <a:t>Test</a:t>
          </a:r>
          <a:endParaRPr lang="en-US" sz="1000" dirty="0"/>
        </a:p>
      </dgm:t>
    </dgm:pt>
    <dgm:pt modelId="{3A4BF161-18B3-4D9A-B436-8BDB833AEB6D}" type="parTrans" cxnId="{522FC59F-8D64-4F56-8F4A-21F4BDD3D445}">
      <dgm:prSet/>
      <dgm:spPr/>
      <dgm:t>
        <a:bodyPr/>
        <a:lstStyle/>
        <a:p>
          <a:endParaRPr lang="en-US" sz="1000"/>
        </a:p>
      </dgm:t>
    </dgm:pt>
    <dgm:pt modelId="{CAFEB003-8864-43BE-AA2C-5F0246DC9543}" type="sibTrans" cxnId="{522FC59F-8D64-4F56-8F4A-21F4BDD3D445}">
      <dgm:prSet/>
      <dgm:spPr/>
      <dgm:t>
        <a:bodyPr/>
        <a:lstStyle/>
        <a:p>
          <a:endParaRPr lang="en-US" sz="1000"/>
        </a:p>
      </dgm:t>
    </dgm:pt>
    <dgm:pt modelId="{F9D2CFCF-1386-424F-BC97-0D166A6BB44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 smtClean="0"/>
            <a:t>3. </a:t>
          </a:r>
          <a:br>
            <a:rPr lang="en-US" sz="1000" b="1" dirty="0" smtClean="0"/>
          </a:br>
          <a:r>
            <a:rPr lang="en-US" sz="1000" b="1" dirty="0" smtClean="0"/>
            <a:t>Architecture</a:t>
          </a:r>
          <a:endParaRPr lang="en-US" sz="1000" b="1" dirty="0"/>
        </a:p>
      </dgm:t>
    </dgm:pt>
    <dgm:pt modelId="{394B81AE-59D1-4439-AF06-6E5EA6F3E45B}" type="parTrans" cxnId="{B02DA0AE-D5F1-4877-89CA-F9957CFBC373}">
      <dgm:prSet/>
      <dgm:spPr/>
      <dgm:t>
        <a:bodyPr/>
        <a:lstStyle/>
        <a:p>
          <a:endParaRPr lang="en-US" sz="1000"/>
        </a:p>
      </dgm:t>
    </dgm:pt>
    <dgm:pt modelId="{FC7EC9BF-E7F4-41A3-BEC5-09EDFCCF05B7}" type="sibTrans" cxnId="{B02DA0AE-D5F1-4877-89CA-F9957CFBC373}">
      <dgm:prSet/>
      <dgm:spPr/>
      <dgm:t>
        <a:bodyPr/>
        <a:lstStyle/>
        <a:p>
          <a:endParaRPr lang="en-US" sz="1000"/>
        </a:p>
      </dgm:t>
    </dgm:pt>
    <dgm:pt modelId="{7550D44C-B56C-40F3-8EFE-4477E0A907A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00" dirty="0" smtClean="0"/>
            <a:t>4. </a:t>
          </a:r>
          <a:br>
            <a:rPr lang="en-US" sz="1000" dirty="0" smtClean="0"/>
          </a:br>
          <a:r>
            <a:rPr lang="en-US" sz="1000" dirty="0" smtClean="0"/>
            <a:t>Environment</a:t>
          </a:r>
          <a:endParaRPr lang="en-US" sz="1000" dirty="0"/>
        </a:p>
      </dgm:t>
    </dgm:pt>
    <dgm:pt modelId="{0B25AF68-295C-41E9-AAEC-4A7982B6F621}" type="parTrans" cxnId="{519D5445-EC68-424C-8140-7F01DB16FF39}">
      <dgm:prSet/>
      <dgm:spPr/>
      <dgm:t>
        <a:bodyPr/>
        <a:lstStyle/>
        <a:p>
          <a:endParaRPr lang="en-US" sz="1000"/>
        </a:p>
      </dgm:t>
    </dgm:pt>
    <dgm:pt modelId="{97839EDE-CB3B-46C6-BFE4-5C89407104EE}" type="sibTrans" cxnId="{519D5445-EC68-424C-8140-7F01DB16FF39}">
      <dgm:prSet/>
      <dgm:spPr/>
      <dgm:t>
        <a:bodyPr/>
        <a:lstStyle/>
        <a:p>
          <a:endParaRPr lang="en-US" sz="1000"/>
        </a:p>
      </dgm:t>
    </dgm:pt>
    <dgm:pt modelId="{18DE19B9-A089-415F-BB05-9CB401B84AC4}" type="pres">
      <dgm:prSet presAssocID="{3BDA1CEC-DA0D-44F6-AB1A-7B01AF78E0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9A19-8917-4056-BCFF-56EDE2747D9A}" type="pres">
      <dgm:prSet presAssocID="{3BDA1CEC-DA0D-44F6-AB1A-7B01AF78E0D2}" presName="matrix" presStyleCnt="0"/>
      <dgm:spPr/>
    </dgm:pt>
    <dgm:pt modelId="{5C26C733-4C55-4D2F-B9DB-307532DF795D}" type="pres">
      <dgm:prSet presAssocID="{3BDA1CEC-DA0D-44F6-AB1A-7B01AF78E0D2}" presName="tile1" presStyleLbl="node1" presStyleIdx="0" presStyleCnt="4"/>
      <dgm:spPr/>
      <dgm:t>
        <a:bodyPr/>
        <a:lstStyle/>
        <a:p>
          <a:endParaRPr lang="en-US"/>
        </a:p>
      </dgm:t>
    </dgm:pt>
    <dgm:pt modelId="{294EC648-381E-4589-ACD4-E2749DE9EACB}" type="pres">
      <dgm:prSet presAssocID="{3BDA1CEC-DA0D-44F6-AB1A-7B01AF78E0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FF2DC-436A-42D6-B9EF-E71219C74BD3}" type="pres">
      <dgm:prSet presAssocID="{3BDA1CEC-DA0D-44F6-AB1A-7B01AF78E0D2}" presName="tile2" presStyleLbl="node1" presStyleIdx="1" presStyleCnt="4"/>
      <dgm:spPr/>
      <dgm:t>
        <a:bodyPr/>
        <a:lstStyle/>
        <a:p>
          <a:endParaRPr lang="en-US"/>
        </a:p>
      </dgm:t>
    </dgm:pt>
    <dgm:pt modelId="{CA8CF4AB-8607-4F85-A494-AD026AE45C56}" type="pres">
      <dgm:prSet presAssocID="{3BDA1CEC-DA0D-44F6-AB1A-7B01AF78E0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43AF5-6C02-42CC-8632-C8BA28027AB7}" type="pres">
      <dgm:prSet presAssocID="{3BDA1CEC-DA0D-44F6-AB1A-7B01AF78E0D2}" presName="tile3" presStyleLbl="node1" presStyleIdx="2" presStyleCnt="4"/>
      <dgm:spPr/>
      <dgm:t>
        <a:bodyPr/>
        <a:lstStyle/>
        <a:p>
          <a:endParaRPr lang="en-US"/>
        </a:p>
      </dgm:t>
    </dgm:pt>
    <dgm:pt modelId="{91A4B7BA-18E5-408D-9255-60F1973C1321}" type="pres">
      <dgm:prSet presAssocID="{3BDA1CEC-DA0D-44F6-AB1A-7B01AF78E0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A04D0-F1DA-4A1B-9055-398B2BF6DF7E}" type="pres">
      <dgm:prSet presAssocID="{3BDA1CEC-DA0D-44F6-AB1A-7B01AF78E0D2}" presName="tile4" presStyleLbl="node1" presStyleIdx="3" presStyleCnt="4" custLinFactNeighborY="523"/>
      <dgm:spPr/>
      <dgm:t>
        <a:bodyPr/>
        <a:lstStyle/>
        <a:p>
          <a:endParaRPr lang="en-US"/>
        </a:p>
      </dgm:t>
    </dgm:pt>
    <dgm:pt modelId="{FF6ECCF5-6B19-4D3F-AB67-D9F88E91A08A}" type="pres">
      <dgm:prSet presAssocID="{3BDA1CEC-DA0D-44F6-AB1A-7B01AF78E0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F204-BCC4-4D4B-B48B-6127E1F6263D}" type="pres">
      <dgm:prSet presAssocID="{3BDA1CEC-DA0D-44F6-AB1A-7B01AF78E0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DA0AE-D5F1-4877-89CA-F9957CFBC373}" srcId="{C3297EAF-7166-42AB-BBD1-3DD8E4C1A9B2}" destId="{F9D2CFCF-1386-424F-BC97-0D166A6BB44D}" srcOrd="1" destOrd="0" parTransId="{394B81AE-59D1-4439-AF06-6E5EA6F3E45B}" sibTransId="{FC7EC9BF-E7F4-41A3-BEC5-09EDFCCF05B7}"/>
    <dgm:cxn modelId="{978FC079-7746-7C4D-B68C-37BF108B1811}" type="presOf" srcId="{C3297EAF-7166-42AB-BBD1-3DD8E4C1A9B2}" destId="{2E79F204-BCC4-4D4B-B48B-6127E1F6263D}" srcOrd="0" destOrd="0" presId="urn:microsoft.com/office/officeart/2005/8/layout/matrix1"/>
    <dgm:cxn modelId="{7E77E54A-FDD8-D643-96E6-D9C63E64CB89}" type="presOf" srcId="{3BDA1CEC-DA0D-44F6-AB1A-7B01AF78E0D2}" destId="{18DE19B9-A089-415F-BB05-9CB401B84AC4}" srcOrd="0" destOrd="0" presId="urn:microsoft.com/office/officeart/2005/8/layout/matrix1"/>
    <dgm:cxn modelId="{465F5CBD-CF7D-4112-BFF7-6FB83BDF8E8F}" srcId="{C3297EAF-7166-42AB-BBD1-3DD8E4C1A9B2}" destId="{F4957BEA-6D5B-4D1A-A5A3-8559BF07B15C}" srcOrd="0" destOrd="0" parTransId="{D6F72EA0-75FF-466E-B6CE-EEDE4CA77379}" sibTransId="{4E7A5573-9C62-4937-ACB9-9B75A3ED4702}"/>
    <dgm:cxn modelId="{522FC59F-8D64-4F56-8F4A-21F4BDD3D445}" srcId="{C3297EAF-7166-42AB-BBD1-3DD8E4C1A9B2}" destId="{ED0AFC4F-2182-4342-859F-BCCACB6C1B8F}" srcOrd="3" destOrd="0" parTransId="{3A4BF161-18B3-4D9A-B436-8BDB833AEB6D}" sibTransId="{CAFEB003-8864-43BE-AA2C-5F0246DC9543}"/>
    <dgm:cxn modelId="{F9B4F24B-CD26-954C-967E-67CB1FD9A65A}" type="presOf" srcId="{F9D2CFCF-1386-424F-BC97-0D166A6BB44D}" destId="{AA5FF2DC-436A-42D6-B9EF-E71219C74BD3}" srcOrd="0" destOrd="0" presId="urn:microsoft.com/office/officeart/2005/8/layout/matrix1"/>
    <dgm:cxn modelId="{04CD04D7-4101-9848-947B-E8B4EFE8756A}" type="presOf" srcId="{F4957BEA-6D5B-4D1A-A5A3-8559BF07B15C}" destId="{5C26C733-4C55-4D2F-B9DB-307532DF795D}" srcOrd="0" destOrd="0" presId="urn:microsoft.com/office/officeart/2005/8/layout/matrix1"/>
    <dgm:cxn modelId="{6D8DBD86-48A2-DE43-B3C6-E0FAF33FD180}" type="presOf" srcId="{ED0AFC4F-2182-4342-859F-BCCACB6C1B8F}" destId="{FF6ECCF5-6B19-4D3F-AB67-D9F88E91A08A}" srcOrd="1" destOrd="0" presId="urn:microsoft.com/office/officeart/2005/8/layout/matrix1"/>
    <dgm:cxn modelId="{ABD73394-9B94-B84A-9744-F20E880867B6}" type="presOf" srcId="{7550D44C-B56C-40F3-8EFE-4477E0A907AF}" destId="{12B43AF5-6C02-42CC-8632-C8BA28027AB7}" srcOrd="0" destOrd="0" presId="urn:microsoft.com/office/officeart/2005/8/layout/matrix1"/>
    <dgm:cxn modelId="{6AE049C8-77EB-4552-B6DC-C69B18F899C0}" srcId="{3BDA1CEC-DA0D-44F6-AB1A-7B01AF78E0D2}" destId="{C3297EAF-7166-42AB-BBD1-3DD8E4C1A9B2}" srcOrd="0" destOrd="0" parTransId="{EEC74AAC-1EF9-40DA-869F-E4AD9E5989B6}" sibTransId="{11B6942C-3158-46A3-94D8-D3B439BC0A17}"/>
    <dgm:cxn modelId="{519D5445-EC68-424C-8140-7F01DB16FF39}" srcId="{C3297EAF-7166-42AB-BBD1-3DD8E4C1A9B2}" destId="{7550D44C-B56C-40F3-8EFE-4477E0A907AF}" srcOrd="2" destOrd="0" parTransId="{0B25AF68-295C-41E9-AAEC-4A7982B6F621}" sibTransId="{97839EDE-CB3B-46C6-BFE4-5C89407104EE}"/>
    <dgm:cxn modelId="{1DC6B48F-AE03-324E-9DE9-90CCF303F297}" type="presOf" srcId="{F4957BEA-6D5B-4D1A-A5A3-8559BF07B15C}" destId="{294EC648-381E-4589-ACD4-E2749DE9EACB}" srcOrd="1" destOrd="0" presId="urn:microsoft.com/office/officeart/2005/8/layout/matrix1"/>
    <dgm:cxn modelId="{71027FC1-A269-2843-82E7-4486FFFE2E72}" type="presOf" srcId="{7550D44C-B56C-40F3-8EFE-4477E0A907AF}" destId="{91A4B7BA-18E5-408D-9255-60F1973C1321}" srcOrd="1" destOrd="0" presId="urn:microsoft.com/office/officeart/2005/8/layout/matrix1"/>
    <dgm:cxn modelId="{B2F7CF31-8CE2-A74E-9CEE-9ACF0BCC01F2}" type="presOf" srcId="{F9D2CFCF-1386-424F-BC97-0D166A6BB44D}" destId="{CA8CF4AB-8607-4F85-A494-AD026AE45C56}" srcOrd="1" destOrd="0" presId="urn:microsoft.com/office/officeart/2005/8/layout/matrix1"/>
    <dgm:cxn modelId="{9F96090C-5978-5641-9AF1-9596BA0B33DA}" type="presOf" srcId="{ED0AFC4F-2182-4342-859F-BCCACB6C1B8F}" destId="{A94A04D0-F1DA-4A1B-9055-398B2BF6DF7E}" srcOrd="0" destOrd="0" presId="urn:microsoft.com/office/officeart/2005/8/layout/matrix1"/>
    <dgm:cxn modelId="{3586BC4A-6FC3-A04A-9BEC-C841A6E664A1}" type="presParOf" srcId="{18DE19B9-A089-415F-BB05-9CB401B84AC4}" destId="{9D9B9A19-8917-4056-BCFF-56EDE2747D9A}" srcOrd="0" destOrd="0" presId="urn:microsoft.com/office/officeart/2005/8/layout/matrix1"/>
    <dgm:cxn modelId="{63164DBD-F6F4-A542-B506-CFAF8F71A08B}" type="presParOf" srcId="{9D9B9A19-8917-4056-BCFF-56EDE2747D9A}" destId="{5C26C733-4C55-4D2F-B9DB-307532DF795D}" srcOrd="0" destOrd="0" presId="urn:microsoft.com/office/officeart/2005/8/layout/matrix1"/>
    <dgm:cxn modelId="{180BE09A-4069-994F-84F5-B63BE26FEA83}" type="presParOf" srcId="{9D9B9A19-8917-4056-BCFF-56EDE2747D9A}" destId="{294EC648-381E-4589-ACD4-E2749DE9EACB}" srcOrd="1" destOrd="0" presId="urn:microsoft.com/office/officeart/2005/8/layout/matrix1"/>
    <dgm:cxn modelId="{29C5EDF1-E5DB-8A4A-AE7D-588E4475C93D}" type="presParOf" srcId="{9D9B9A19-8917-4056-BCFF-56EDE2747D9A}" destId="{AA5FF2DC-436A-42D6-B9EF-E71219C74BD3}" srcOrd="2" destOrd="0" presId="urn:microsoft.com/office/officeart/2005/8/layout/matrix1"/>
    <dgm:cxn modelId="{AA6191DE-11EF-0242-9E3C-664894730991}" type="presParOf" srcId="{9D9B9A19-8917-4056-BCFF-56EDE2747D9A}" destId="{CA8CF4AB-8607-4F85-A494-AD026AE45C56}" srcOrd="3" destOrd="0" presId="urn:microsoft.com/office/officeart/2005/8/layout/matrix1"/>
    <dgm:cxn modelId="{3BB06D65-C74D-1A42-92F6-17672BD95E55}" type="presParOf" srcId="{9D9B9A19-8917-4056-BCFF-56EDE2747D9A}" destId="{12B43AF5-6C02-42CC-8632-C8BA28027AB7}" srcOrd="4" destOrd="0" presId="urn:microsoft.com/office/officeart/2005/8/layout/matrix1"/>
    <dgm:cxn modelId="{6A3836E4-38E9-3244-877F-1330A836D474}" type="presParOf" srcId="{9D9B9A19-8917-4056-BCFF-56EDE2747D9A}" destId="{91A4B7BA-18E5-408D-9255-60F1973C1321}" srcOrd="5" destOrd="0" presId="urn:microsoft.com/office/officeart/2005/8/layout/matrix1"/>
    <dgm:cxn modelId="{F62EA540-7A18-164F-AF00-B3B4167A8D35}" type="presParOf" srcId="{9D9B9A19-8917-4056-BCFF-56EDE2747D9A}" destId="{A94A04D0-F1DA-4A1B-9055-398B2BF6DF7E}" srcOrd="6" destOrd="0" presId="urn:microsoft.com/office/officeart/2005/8/layout/matrix1"/>
    <dgm:cxn modelId="{4DA8D4CD-17D7-954F-8322-1C75BC18CEDE}" type="presParOf" srcId="{9D9B9A19-8917-4056-BCFF-56EDE2747D9A}" destId="{FF6ECCF5-6B19-4D3F-AB67-D9F88E91A08A}" srcOrd="7" destOrd="0" presId="urn:microsoft.com/office/officeart/2005/8/layout/matrix1"/>
    <dgm:cxn modelId="{9D2639EC-1D87-5648-BEB8-04BFA4E7739A}" type="presParOf" srcId="{18DE19B9-A089-415F-BB05-9CB401B84AC4}" destId="{2E79F204-BCC4-4D4B-B48B-6127E1F626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43C8-6D9C-4CCA-A2AA-F483552E4911}">
      <dsp:nvSpPr>
        <dsp:cNvPr id="0" name=""/>
        <dsp:cNvSpPr/>
      </dsp:nvSpPr>
      <dsp:spPr>
        <a:xfrm>
          <a:off x="0" y="623740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37B1F-3C1F-45DC-A6F0-A8539E4D0B67}">
      <dsp:nvSpPr>
        <dsp:cNvPr id="0" name=""/>
        <dsp:cNvSpPr/>
      </dsp:nvSpPr>
      <dsp:spPr>
        <a:xfrm>
          <a:off x="414046" y="74544"/>
          <a:ext cx="7471758" cy="84439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355600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1. Java EE 6 for Our Financial Systems Overview</a:t>
          </a:r>
          <a:endParaRPr lang="en-US" sz="2400" b="1" kern="1200" dirty="0"/>
        </a:p>
      </dsp:txBody>
      <dsp:txXfrm>
        <a:off x="455266" y="115764"/>
        <a:ext cx="7389318" cy="761955"/>
      </dsp:txXfrm>
    </dsp:sp>
    <dsp:sp modelId="{B08E1F26-9689-4109-9196-A3FB72995A93}">
      <dsp:nvSpPr>
        <dsp:cNvPr id="0" name=""/>
        <dsp:cNvSpPr/>
      </dsp:nvSpPr>
      <dsp:spPr>
        <a:xfrm>
          <a:off x="0" y="1784935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8A1D9-05AD-48E3-8247-1AE00EC4A21C}">
      <dsp:nvSpPr>
        <dsp:cNvPr id="0" name=""/>
        <dsp:cNvSpPr/>
      </dsp:nvSpPr>
      <dsp:spPr>
        <a:xfrm>
          <a:off x="414046" y="1235740"/>
          <a:ext cx="7471758" cy="84439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355600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2. EJB Appliance</a:t>
          </a:r>
          <a:br>
            <a:rPr lang="en-US" sz="2400" b="1" kern="1200" dirty="0" smtClean="0"/>
          </a:br>
          <a:r>
            <a:rPr lang="en-US" sz="2400" b="1" kern="1200" dirty="0" smtClean="0"/>
            <a:t>for Financial Back-End Systems</a:t>
          </a:r>
          <a:endParaRPr lang="en-US" sz="2400" b="1" kern="1200" dirty="0"/>
        </a:p>
      </dsp:txBody>
      <dsp:txXfrm>
        <a:off x="455266" y="1276960"/>
        <a:ext cx="7389318" cy="761955"/>
      </dsp:txXfrm>
    </dsp:sp>
    <dsp:sp modelId="{C78D5886-BD4F-4147-B768-26880C5A5C06}">
      <dsp:nvSpPr>
        <dsp:cNvPr id="0" name=""/>
        <dsp:cNvSpPr/>
      </dsp:nvSpPr>
      <dsp:spPr>
        <a:xfrm>
          <a:off x="0" y="2946131"/>
          <a:ext cx="828092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B63D8-19A2-44DC-A75D-371288EB74D2}">
      <dsp:nvSpPr>
        <dsp:cNvPr id="0" name=""/>
        <dsp:cNvSpPr/>
      </dsp:nvSpPr>
      <dsp:spPr>
        <a:xfrm>
          <a:off x="414046" y="2396935"/>
          <a:ext cx="7471758" cy="84439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marL="355600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 JSF Appliance</a:t>
          </a:r>
          <a:br>
            <a:rPr lang="en-US" sz="2400" b="1" kern="1200" dirty="0" smtClean="0"/>
          </a:br>
          <a:r>
            <a:rPr lang="en-US" sz="2400" b="1" kern="1200" dirty="0" smtClean="0"/>
            <a:t>for Financial Front-End Systems</a:t>
          </a:r>
          <a:endParaRPr lang="en-US" sz="2400" b="1" kern="1200" dirty="0"/>
        </a:p>
      </dsp:txBody>
      <dsp:txXfrm>
        <a:off x="455266" y="2438155"/>
        <a:ext cx="7389318" cy="761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625CA-5B73-448D-8347-4927294DA7F8}">
      <dsp:nvSpPr>
        <dsp:cNvPr id="0" name=""/>
        <dsp:cNvSpPr/>
      </dsp:nvSpPr>
      <dsp:spPr>
        <a:xfrm>
          <a:off x="0" y="0"/>
          <a:ext cx="3007723" cy="30077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0AE00-01E9-4666-854C-3AC462CC38AC}">
      <dsp:nvSpPr>
        <dsp:cNvPr id="0" name=""/>
        <dsp:cNvSpPr/>
      </dsp:nvSpPr>
      <dsp:spPr>
        <a:xfrm>
          <a:off x="1503861" y="0"/>
          <a:ext cx="7248252" cy="3007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446088" lvl="0" indent="-446088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1. Rapid business logic </a:t>
          </a:r>
          <a:r>
            <a:rPr lang="en-US" sz="2500" b="1" u="sng" kern="1200" dirty="0" smtClean="0">
              <a:solidFill>
                <a:srgbClr val="C00000"/>
              </a:solidFill>
            </a:rPr>
            <a:t>changeable</a:t>
          </a:r>
          <a:r>
            <a:rPr lang="en-US" sz="2500" b="1" kern="1200" dirty="0" smtClean="0">
              <a:solidFill>
                <a:srgbClr val="C00000"/>
              </a:solidFill>
            </a:rPr>
            <a:t> </a:t>
          </a:r>
          <a:r>
            <a:rPr lang="en-US" sz="2500" b="1" kern="1200" dirty="0" smtClean="0"/>
            <a:t>as business model changes</a:t>
          </a:r>
          <a:endParaRPr lang="en-US" sz="2500" b="1" u="sng" kern="1200" dirty="0"/>
        </a:p>
      </dsp:txBody>
      <dsp:txXfrm>
        <a:off x="1503861" y="0"/>
        <a:ext cx="7248252" cy="902318"/>
      </dsp:txXfrm>
    </dsp:sp>
    <dsp:sp modelId="{293D43C1-0B19-47CE-B07F-DA882DDFC77A}">
      <dsp:nvSpPr>
        <dsp:cNvPr id="0" name=""/>
        <dsp:cNvSpPr/>
      </dsp:nvSpPr>
      <dsp:spPr>
        <a:xfrm>
          <a:off x="526352" y="902318"/>
          <a:ext cx="1955017" cy="19550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543BE-C23E-4B17-AB6B-C12ED103E035}">
      <dsp:nvSpPr>
        <dsp:cNvPr id="0" name=""/>
        <dsp:cNvSpPr/>
      </dsp:nvSpPr>
      <dsp:spPr>
        <a:xfrm>
          <a:off x="1503861" y="902318"/>
          <a:ext cx="7248252" cy="1955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446088" lvl="0" indent="-446088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2. </a:t>
          </a:r>
          <a:r>
            <a:rPr lang="en-US" sz="2500" b="1" u="sng" kern="1200" dirty="0" smtClean="0">
              <a:solidFill>
                <a:srgbClr val="C00000"/>
              </a:solidFill>
            </a:rPr>
            <a:t>Huge</a:t>
          </a:r>
          <a:r>
            <a:rPr lang="en-US" sz="2500" b="1" kern="1200" dirty="0" smtClean="0">
              <a:solidFill>
                <a:srgbClr val="C00000"/>
              </a:solidFill>
            </a:rPr>
            <a:t> </a:t>
          </a:r>
          <a:r>
            <a:rPr lang="en-US" sz="2500" b="1" kern="1200" dirty="0" smtClean="0"/>
            <a:t>request capacity as business grows</a:t>
          </a:r>
          <a:endParaRPr lang="en-US" sz="2500" b="1" kern="1200" dirty="0"/>
        </a:p>
      </dsp:txBody>
      <dsp:txXfrm>
        <a:off x="1503861" y="902318"/>
        <a:ext cx="7248252" cy="902315"/>
      </dsp:txXfrm>
    </dsp:sp>
    <dsp:sp modelId="{4A940AB6-59A2-4A9A-A047-94F620F11F56}">
      <dsp:nvSpPr>
        <dsp:cNvPr id="0" name=""/>
        <dsp:cNvSpPr/>
      </dsp:nvSpPr>
      <dsp:spPr>
        <a:xfrm>
          <a:off x="1052703" y="1804634"/>
          <a:ext cx="902315" cy="902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05EB1-52DC-40FA-82EC-ADBCE85C140F}">
      <dsp:nvSpPr>
        <dsp:cNvPr id="0" name=""/>
        <dsp:cNvSpPr/>
      </dsp:nvSpPr>
      <dsp:spPr>
        <a:xfrm>
          <a:off x="1503861" y="1804634"/>
          <a:ext cx="7248252" cy="902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3. Must be </a:t>
          </a:r>
          <a:r>
            <a:rPr lang="en-US" sz="2500" b="1" u="sng" kern="1200" dirty="0" smtClean="0">
              <a:solidFill>
                <a:srgbClr val="C00000"/>
              </a:solidFill>
            </a:rPr>
            <a:t>transactional</a:t>
          </a:r>
          <a:endParaRPr lang="en-US" sz="2500" b="1" kern="1200" dirty="0">
            <a:solidFill>
              <a:srgbClr val="C00000"/>
            </a:solidFill>
          </a:endParaRPr>
        </a:p>
      </dsp:txBody>
      <dsp:txXfrm>
        <a:off x="1503861" y="1804634"/>
        <a:ext cx="7248252" cy="902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22AB-730F-4C4B-A6E7-89E97B93078F}" type="datetimeFigureOut">
              <a:rPr kumimoji="1" lang="ja-JP" altLang="en-US" smtClean="0"/>
              <a:t>9/30/14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E3F1-FAA5-4043-BB02-BBDB9D30AF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Hello.</a:t>
            </a:r>
            <a:r>
              <a:rPr lang="en-US" baseline="0" dirty="0" smtClean="0"/>
              <a:t> Let’s get started.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share about the result of our financial systems using Java EE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9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Each</a:t>
            </a:r>
            <a:r>
              <a:rPr lang="en-US" sz="1200" baseline="0" dirty="0" smtClean="0"/>
              <a:t> service has huge financial transactions.</a:t>
            </a:r>
          </a:p>
          <a:p>
            <a:r>
              <a:rPr lang="en-US" sz="1200" baseline="0" dirty="0" smtClean="0"/>
              <a:t>Additionally, the systems require the 24/7, non-stop services.</a:t>
            </a:r>
          </a:p>
          <a:p>
            <a:r>
              <a:rPr lang="en-US" sz="1200" baseline="0" dirty="0" smtClean="0"/>
              <a:t>These requirements are tons of heavy implementation points for stable operations.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648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Let's dig a little deeper.</a:t>
            </a:r>
            <a:r>
              <a:rPr lang="en-US" baseline="0" dirty="0" smtClean="0"/>
              <a:t> The big 3 requirement of Rakuten financial systems.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First, rapid changeable logics, Second, huge request expansion capacity, and last, transactional.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Very hard requirements for systems.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8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our</a:t>
            </a:r>
            <a:r>
              <a:rPr lang="en-US" baseline="0" dirty="0" smtClean="0"/>
              <a:t> credit card company, the </a:t>
            </a:r>
            <a:r>
              <a:rPr lang="en-US" dirty="0" smtClean="0"/>
              <a:t>Rakuten Card’s systems were</a:t>
            </a:r>
            <a:r>
              <a:rPr lang="en-US" baseline="0" dirty="0" smtClean="0"/>
              <a:t> very serious situation. 3 big issues. </a:t>
            </a:r>
          </a:p>
          <a:p>
            <a:r>
              <a:rPr lang="en-US" baseline="0" dirty="0" smtClean="0"/>
              <a:t>Firstly, outdated. Used very special old technologies, and met the EOL. We cannot fix anymore.</a:t>
            </a:r>
          </a:p>
          <a:p>
            <a:r>
              <a:rPr lang="en-US" baseline="0" dirty="0" smtClean="0"/>
              <a:t>Secondly, complicated. One action with many system relations and bucket relays.</a:t>
            </a:r>
          </a:p>
          <a:p>
            <a:r>
              <a:rPr lang="en-US" baseline="0" dirty="0" smtClean="0"/>
              <a:t>Thirdly, difficult to change. There are many systems, files, and databases, and tightly related, mutual dependencies. </a:t>
            </a:r>
          </a:p>
          <a:p>
            <a:r>
              <a:rPr lang="en-US" baseline="0" dirty="0" smtClean="0"/>
              <a:t>We decided to change them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8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3 big targets for the new architecture.</a:t>
            </a:r>
          </a:p>
          <a:p>
            <a:r>
              <a:rPr lang="en-US" dirty="0" smtClean="0"/>
              <a:t>Sustainability,</a:t>
            </a:r>
            <a:r>
              <a:rPr lang="en-US" baseline="0" dirty="0" smtClean="0"/>
              <a:t> flexibility, and system transparency.</a:t>
            </a:r>
          </a:p>
          <a:p>
            <a:r>
              <a:rPr lang="en-US" baseline="0" dirty="0" smtClean="0"/>
              <a:t>These are for the concrete, long life cycle of the financial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351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platform comparison of our future systems. We selected Java EE and dot NET framework.</a:t>
            </a:r>
          </a:p>
          <a:p>
            <a:r>
              <a:rPr lang="en-US" baseline="0" dirty="0" smtClean="0"/>
              <a:t>Portability. Of course Java EE is excellent. Actually, .NET is poor environment limitation, only for Windows except for MONO project.</a:t>
            </a:r>
          </a:p>
          <a:p>
            <a:r>
              <a:rPr lang="en-US" dirty="0" smtClean="0"/>
              <a:t>Result of financial</a:t>
            </a:r>
            <a:r>
              <a:rPr lang="en-US" baseline="0" dirty="0" smtClean="0"/>
              <a:t> systems. Both are good, but Java EE is excellent for its long running results of the world.</a:t>
            </a:r>
          </a:p>
          <a:p>
            <a:r>
              <a:rPr lang="en-US" dirty="0" smtClean="0"/>
              <a:t>Vendor support.</a:t>
            </a:r>
            <a:r>
              <a:rPr lang="en-US" baseline="0" dirty="0" smtClean="0"/>
              <a:t> Java EE systems are supported by many platform vendors.</a:t>
            </a:r>
          </a:p>
          <a:p>
            <a:r>
              <a:rPr lang="en-US" baseline="0" dirty="0" smtClean="0"/>
              <a:t>And the excellent community. We decided to chose the Java EE for our next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5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is platform. We selected 3 major commercial platform for the next systems.</a:t>
            </a:r>
          </a:p>
          <a:p>
            <a:r>
              <a:rPr lang="en-US" baseline="0" dirty="0" smtClean="0"/>
              <a:t>Finally we chose the </a:t>
            </a:r>
            <a:r>
              <a:rPr lang="en-US" baseline="0" dirty="0" err="1" smtClean="0"/>
              <a:t>WebLogic</a:t>
            </a:r>
            <a:r>
              <a:rPr lang="en-US" baseline="0" dirty="0" smtClean="0"/>
              <a:t> Server, because of its stability and huge result for the financial systems.</a:t>
            </a:r>
          </a:p>
          <a:p>
            <a:r>
              <a:rPr lang="en-US" dirty="0" smtClean="0"/>
              <a:t>Especially</a:t>
            </a:r>
            <a:r>
              <a:rPr lang="en-US" baseline="0" dirty="0" smtClean="0"/>
              <a:t> </a:t>
            </a:r>
            <a:r>
              <a:rPr lang="en-US" dirty="0" smtClean="0"/>
              <a:t>we focused the ease of development and operations.</a:t>
            </a:r>
            <a:r>
              <a:rPr lang="en-US" baseline="0" dirty="0" smtClean="0"/>
              <a:t> The key factors are the “Fast Swap” and “Production Redeployment” functions of </a:t>
            </a:r>
            <a:r>
              <a:rPr lang="en-US" baseline="0" dirty="0" err="1" smtClean="0"/>
              <a:t>WebLogic</a:t>
            </a:r>
            <a:r>
              <a:rPr lang="en-US" baseline="0" dirty="0" smtClean="0"/>
              <a:t>, the most suitable for our system development and operations.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71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</a:t>
            </a:r>
            <a:r>
              <a:rPr lang="en-US" baseline="0" dirty="0" smtClean="0"/>
              <a:t> was the database. We chose Oracle </a:t>
            </a:r>
            <a:r>
              <a:rPr lang="en-US" baseline="0" dirty="0" err="1" smtClean="0"/>
              <a:t>Exadata</a:t>
            </a:r>
            <a:r>
              <a:rPr lang="en-US" baseline="0" dirty="0" smtClean="0"/>
              <a:t> for our new systems.</a:t>
            </a:r>
          </a:p>
          <a:p>
            <a:r>
              <a:rPr lang="en-US" baseline="0" dirty="0" err="1" smtClean="0"/>
              <a:t>Exadata</a:t>
            </a:r>
            <a:r>
              <a:rPr lang="en-US" baseline="0" dirty="0" smtClean="0"/>
              <a:t> is the engineered systems of Oracle, with Oracle Database and Real Application Cluster set.</a:t>
            </a:r>
          </a:p>
          <a:p>
            <a:r>
              <a:rPr lang="en-US" baseline="0" dirty="0" smtClean="0"/>
              <a:t>We focused the scalability, PCI DSS and ease of operations, and lead to this selection.</a:t>
            </a:r>
          </a:p>
          <a:p>
            <a:r>
              <a:rPr lang="en-US" baseline="0" dirty="0" smtClean="0"/>
              <a:t>Actually, the general financial systems require the transactional operations with ACID property for its data keeping, and the </a:t>
            </a:r>
            <a:r>
              <a:rPr lang="en-US" baseline="0" dirty="0" err="1" smtClean="0"/>
              <a:t>Exadata</a:t>
            </a:r>
            <a:r>
              <a:rPr lang="en-US" baseline="0" dirty="0" smtClean="0"/>
              <a:t> was the best solutions for our credit systems.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1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architecture policies.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planned the Java EE to real financial systems, with these 5 big issues.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, policies, 2</a:t>
            </a:r>
            <a:r>
              <a:rPr lang="en-US" baseline="30000" dirty="0" smtClean="0"/>
              <a:t>nd</a:t>
            </a:r>
            <a:r>
              <a:rPr lang="en-US" baseline="0" dirty="0" smtClean="0"/>
              <a:t>, education, 3</a:t>
            </a:r>
            <a:r>
              <a:rPr lang="en-US" baseline="30000" dirty="0" smtClean="0"/>
              <a:t>rd</a:t>
            </a:r>
            <a:r>
              <a:rPr lang="en-US" baseline="0" dirty="0" smtClean="0"/>
              <a:t>, architecture, 4</a:t>
            </a:r>
            <a:r>
              <a:rPr lang="en-US" baseline="30000" dirty="0" smtClean="0"/>
              <a:t>th</a:t>
            </a:r>
            <a:r>
              <a:rPr lang="en-US" baseline="0" dirty="0" smtClean="0"/>
              <a:t>, environment, and 5</a:t>
            </a:r>
            <a:r>
              <a:rPr lang="en-US" baseline="30000" dirty="0" smtClean="0"/>
              <a:t>th</a:t>
            </a:r>
            <a:r>
              <a:rPr lang="en-US" baseline="0" dirty="0" smtClean="0"/>
              <a:t>, test.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0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</a:t>
            </a:r>
            <a:r>
              <a:rPr lang="en-US" baseline="0" dirty="0" smtClean="0"/>
              <a:t> policies. In the case of Rakuten, we have a policy, "internal development first". </a:t>
            </a:r>
          </a:p>
          <a:p>
            <a:r>
              <a:rPr lang="en-US" baseline="0" dirty="0" smtClean="0"/>
              <a:t>Of course, financial systems also. No basic policies to throw external vendors.</a:t>
            </a:r>
          </a:p>
          <a:p>
            <a:r>
              <a:rPr lang="en-US" baseline="0" dirty="0" smtClean="0"/>
              <a:t>We must clear this core policies, and consider the next solutions to run.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337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, educational issues. Read, read, and read.</a:t>
            </a:r>
          </a:p>
          <a:p>
            <a:r>
              <a:rPr lang="en-US" baseline="0" dirty="0" smtClean="0"/>
              <a:t>There's many good Java EE books in book stores, but English book only, not Japanese.</a:t>
            </a:r>
          </a:p>
          <a:p>
            <a:r>
              <a:rPr lang="en-US" baseline="0" dirty="0" smtClean="0"/>
              <a:t>Fortunately, we already changed our standard language to English, and many programmer can read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27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Hirofumi Iwasaki speaking.</a:t>
            </a:r>
            <a:endParaRPr lang="en-US" dirty="0" smtClean="0"/>
          </a:p>
          <a:p>
            <a:r>
              <a:rPr lang="en-US" dirty="0" smtClean="0"/>
              <a:t>I'm a financial system </a:t>
            </a:r>
            <a:r>
              <a:rPr lang="en-US" baseline="0" dirty="0" smtClean="0"/>
              <a:t>group manager</a:t>
            </a:r>
            <a:r>
              <a:rPr lang="en-US" dirty="0" smtClean="0"/>
              <a:t> of Rakuten.</a:t>
            </a:r>
          </a:p>
          <a:p>
            <a:r>
              <a:rPr lang="en-US" dirty="0" smtClean="0"/>
              <a:t>A</a:t>
            </a:r>
            <a:r>
              <a:rPr lang="en-US" baseline="0" dirty="0" smtClean="0"/>
              <a:t>nd a professional of enterprise financial system management, planning and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94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there are many useful articles in world</a:t>
            </a:r>
            <a:r>
              <a:rPr lang="en-US" baseline="0" dirty="0" smtClean="0"/>
              <a:t> wide web.</a:t>
            </a:r>
          </a:p>
          <a:p>
            <a:r>
              <a:rPr lang="en-US" baseline="0" dirty="0" smtClean="0"/>
              <a:t>Thanks to the NetBeans team, nice tutorial are still in the web site.</a:t>
            </a:r>
          </a:p>
          <a:p>
            <a:r>
              <a:rPr lang="en-US" baseline="0" dirty="0" smtClean="0"/>
              <a:t>Refer to this site if you want to start Java EE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91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old architecture, we must learn many non-standard</a:t>
            </a:r>
            <a:r>
              <a:rPr lang="en-US" baseline="0" dirty="0" smtClean="0"/>
              <a:t> old technologies to develop. </a:t>
            </a:r>
          </a:p>
          <a:p>
            <a:r>
              <a:rPr lang="en-US" baseline="0" dirty="0" smtClean="0"/>
              <a:t>These causes many resource management issues &amp; high operational costs. In new architecture, we simplified to Java EE 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09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I designed</a:t>
            </a:r>
            <a:r>
              <a:rPr lang="en-US" baseline="0" dirty="0" smtClean="0"/>
              <a:t> to apply Java EE 6 specs to the new architecture.</a:t>
            </a:r>
          </a:p>
          <a:p>
            <a:r>
              <a:rPr lang="en-US" baseline="0" dirty="0" smtClean="0"/>
              <a:t>Basic structure is obeyed to standard architecture, and applied front-end to JSF.</a:t>
            </a:r>
          </a:p>
          <a:p>
            <a:r>
              <a:rPr lang="en-US" baseline="0" dirty="0" smtClean="0"/>
              <a:t>And due to the no rich client requirement, I skipped </a:t>
            </a:r>
            <a:r>
              <a:rPr lang="en-US" baseline="0" dirty="0" err="1" smtClean="0"/>
              <a:t>JavaFX</a:t>
            </a:r>
            <a:r>
              <a:rPr lang="en-US" baseline="0" dirty="0" smtClean="0"/>
              <a:t> spec.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45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had some older systems to integrate to the new architecture.</a:t>
            </a:r>
            <a:endParaRPr lang="en-US" dirty="0" smtClean="0"/>
          </a:p>
          <a:p>
            <a:r>
              <a:rPr lang="en-US" dirty="0" smtClean="0"/>
              <a:t>In the PHP case, we designed</a:t>
            </a:r>
            <a:r>
              <a:rPr lang="en-US" baseline="0" dirty="0" smtClean="0"/>
              <a:t> each from PHP business logics to the EJB API codes. </a:t>
            </a:r>
          </a:p>
          <a:p>
            <a:r>
              <a:rPr lang="en-US" baseline="0" dirty="0" smtClean="0"/>
              <a:t>Full rewriting, 100% API-</a:t>
            </a:r>
            <a:r>
              <a:rPr lang="en-US" baseline="0" dirty="0" err="1" smtClean="0"/>
              <a:t>nized</a:t>
            </a:r>
            <a:r>
              <a:rPr lang="en-US" baseline="0" dirty="0" smtClean="0"/>
              <a:t> for re-use &amp; collaborating services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807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also re-designed the application</a:t>
            </a:r>
            <a:r>
              <a:rPr lang="en-US" baseline="0" dirty="0" smtClean="0"/>
              <a:t> module blocks. Center API-</a:t>
            </a:r>
            <a:r>
              <a:rPr lang="en-US" baseline="0" dirty="0" err="1" smtClean="0"/>
              <a:t>nized</a:t>
            </a:r>
            <a:r>
              <a:rPr lang="en-US" baseline="0" dirty="0" smtClean="0"/>
              <a:t> logics, with many front-ends. </a:t>
            </a:r>
          </a:p>
          <a:p>
            <a:r>
              <a:rPr lang="en-US" baseline="0" dirty="0" smtClean="0"/>
              <a:t>All business logic designed as API, with SOAP, REST, and IIOP protocol access </a:t>
            </a:r>
          </a:p>
          <a:p>
            <a:r>
              <a:rPr lang="en-US" baseline="0" dirty="0" smtClean="0"/>
              <a:t>enabled for future service-oriented architectures to simplify.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776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ease</a:t>
            </a:r>
            <a:r>
              <a:rPr lang="en-US" baseline="0" dirty="0" smtClean="0"/>
              <a:t> of development, we adopt the new IDE, </a:t>
            </a:r>
          </a:p>
          <a:p>
            <a:r>
              <a:rPr lang="en-US" baseline="0" dirty="0" smtClean="0"/>
              <a:t>NetBeans 7 with Apache maven automatic building systems. </a:t>
            </a:r>
          </a:p>
          <a:p>
            <a:r>
              <a:rPr lang="en-US" baseline="0" dirty="0" smtClean="0"/>
              <a:t>And we build full local programming environment to easy coding &amp; run for rapid programming.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695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mad</a:t>
            </a:r>
            <a:r>
              <a:rPr lang="en-US" baseline="0" dirty="0" smtClean="0"/>
              <a:t>e the easy startup environment to reduce startup costs.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some programmer attends the project, </a:t>
            </a:r>
          </a:p>
          <a:p>
            <a:r>
              <a:rPr lang="en-US" baseline="0" dirty="0" smtClean="0"/>
              <a:t>2. just download from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server, </a:t>
            </a:r>
          </a:p>
          <a:p>
            <a:r>
              <a:rPr lang="en-US" baseline="0" dirty="0" smtClean="0"/>
              <a:t>3. install tools, </a:t>
            </a:r>
          </a:p>
          <a:p>
            <a:r>
              <a:rPr lang="en-US" baseline="0" dirty="0" smtClean="0"/>
              <a:t>and 4. refer to JIRA for his or her for today's task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28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</a:t>
            </a:r>
            <a:r>
              <a:rPr lang="en-US" baseline="0" dirty="0" smtClean="0"/>
              <a:t>o educate</a:t>
            </a:r>
            <a:r>
              <a:rPr lang="en-US" dirty="0" smtClean="0"/>
              <a:t> the accurate programming manners,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introduced Jenkins auto-building server with static security analyzers, Sonar &amp; </a:t>
            </a:r>
            <a:r>
              <a:rPr lang="en-US" baseline="0" dirty="0" err="1" smtClean="0"/>
              <a:t>VeraCode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And we achieved zero violations before the new system release.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967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everyone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This is Arshal speaking.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am development leader of customer services for Rakuten Card.</a:t>
            </a:r>
          </a:p>
          <a:p>
            <a:r>
              <a:rPr lang="en-US" baseline="0" dirty="0" smtClean="0"/>
              <a:t>So, allow me to disclose some secret ninja scrolls from japan, nah lets move on with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165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continue with the agenda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am going to speak about use of EJBs and JSF in our financial systems.</a:t>
            </a:r>
          </a:p>
          <a:p>
            <a:r>
              <a:rPr lang="en-US" baseline="0" dirty="0" smtClean="0"/>
              <a:t>The problems faced and solutions tackled for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63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 Firstly,</a:t>
            </a:r>
            <a:r>
              <a:rPr lang="en-US" baseline="0" dirty="0" smtClean="0"/>
              <a:t> overview of our renewed systems. </a:t>
            </a:r>
          </a:p>
          <a:p>
            <a:r>
              <a:rPr lang="en-US" baseline="0" dirty="0" smtClean="0"/>
              <a:t>Secondly, about the back-end systems using EJB. </a:t>
            </a:r>
          </a:p>
          <a:p>
            <a:r>
              <a:rPr lang="en-US" baseline="0" dirty="0" smtClean="0"/>
              <a:t>The last is front-end systems using JSF.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87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</a:t>
            </a:r>
            <a:r>
              <a:rPr lang="en-US" baseline="0" dirty="0" smtClean="0"/>
              <a:t> me to do a simple comparison between our old architecture and the new one.</a:t>
            </a:r>
          </a:p>
          <a:p>
            <a:r>
              <a:rPr lang="en-US" baseline="0" dirty="0" smtClean="0"/>
              <a:t>Spring DI was used previously which was changed to CDI (we lost the ability to inject lists, maps resources and also to programmatically inject but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OK)</a:t>
            </a:r>
          </a:p>
          <a:p>
            <a:r>
              <a:rPr lang="en-US" baseline="0" dirty="0" smtClean="0"/>
              <a:t>Web framework was earlier based on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framework </a:t>
            </a:r>
            <a:r>
              <a:rPr lang="en-US" baseline="0" dirty="0" err="1" smtClean="0"/>
              <a:t>symfony</a:t>
            </a:r>
            <a:r>
              <a:rPr lang="en-US" baseline="0" dirty="0" smtClean="0"/>
              <a:t> with additional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template engine like smarty </a:t>
            </a:r>
          </a:p>
          <a:p>
            <a:r>
              <a:rPr lang="en-US" baseline="0" dirty="0" smtClean="0"/>
              <a:t>REST services were based on Servlets, which thankfully were moved to use JAX-RS</a:t>
            </a:r>
          </a:p>
          <a:p>
            <a:r>
              <a:rPr lang="en-US" baseline="0" dirty="0" smtClean="0"/>
              <a:t>Transactions were using Transactional of spring, </a:t>
            </a:r>
          </a:p>
          <a:p>
            <a:r>
              <a:rPr lang="en-US" baseline="0" dirty="0" err="1" smtClean="0"/>
              <a:t>iBatis</a:t>
            </a:r>
            <a:r>
              <a:rPr lang="en-US" baseline="0" dirty="0" smtClean="0"/>
              <a:t> was used as </a:t>
            </a:r>
            <a:r>
              <a:rPr lang="en-US" baseline="0" dirty="0" err="1" smtClean="0"/>
              <a:t>persisitence</a:t>
            </a:r>
            <a:r>
              <a:rPr lang="en-US" baseline="0" dirty="0" smtClean="0"/>
              <a:t> API.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93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we have EJB remote interfaces but our environment is not yet distributed</a:t>
            </a:r>
          </a:p>
          <a:p>
            <a:r>
              <a:rPr lang="en-US" dirty="0" smtClean="0"/>
              <a:t>In Remote interfaces parameters are passed by value </a:t>
            </a:r>
          </a:p>
          <a:p>
            <a:r>
              <a:rPr lang="en-US" dirty="0" smtClean="0"/>
              <a:t>where as in local interfaces it is done as passes by reference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basically we are leveraging performance over scalability.</a:t>
            </a:r>
          </a:p>
          <a:p>
            <a:r>
              <a:rPr lang="en-US" dirty="0" smtClean="0"/>
              <a:t>Since we have plans to distribute our system, this leverage is a fair deal.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934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iBatis</a:t>
            </a:r>
            <a:endParaRPr lang="en-US" dirty="0" smtClean="0"/>
          </a:p>
          <a:p>
            <a:r>
              <a:rPr lang="en-US" dirty="0" smtClean="0"/>
              <a:t>1. loose coupling </a:t>
            </a:r>
          </a:p>
          <a:p>
            <a:r>
              <a:rPr lang="en-US" dirty="0" smtClean="0"/>
              <a:t>This loose coupling allows the mapping to work for systems where the application and the database design are mismatched</a:t>
            </a:r>
          </a:p>
          <a:p>
            <a:r>
              <a:rPr lang="en-US" dirty="0" smtClean="0"/>
              <a:t>2. Uses</a:t>
            </a:r>
            <a:r>
              <a:rPr lang="en-US" baseline="0" dirty="0" smtClean="0"/>
              <a:t> </a:t>
            </a:r>
            <a:r>
              <a:rPr lang="en-US" dirty="0" smtClean="0"/>
              <a:t>SQL directly</a:t>
            </a:r>
          </a:p>
          <a:p>
            <a:r>
              <a:rPr lang="en-US" dirty="0" smtClean="0"/>
              <a:t>Simplicity is </a:t>
            </a:r>
            <a:r>
              <a:rPr lang="en-US" dirty="0" err="1" smtClean="0"/>
              <a:t>iBATIS's</a:t>
            </a:r>
            <a:r>
              <a:rPr lang="en-US" dirty="0" smtClean="0"/>
              <a:t> greatest advantage, as it provides a simple mapping and API layer that can be used to build data-access code.</a:t>
            </a:r>
          </a:p>
          <a:p>
            <a:r>
              <a:rPr lang="en-US" dirty="0" smtClean="0"/>
              <a:t>This is because </a:t>
            </a:r>
            <a:r>
              <a:rPr lang="en-US" dirty="0" err="1" smtClean="0"/>
              <a:t>iBATIS</a:t>
            </a:r>
            <a:r>
              <a:rPr lang="en-US" dirty="0" smtClean="0"/>
              <a:t> uses a data mapper, which maps objects to stored procedures, </a:t>
            </a:r>
            <a:r>
              <a:rPr lang="en-US" baseline="0" dirty="0" smtClean="0"/>
              <a:t> </a:t>
            </a:r>
            <a:r>
              <a:rPr lang="en-US" dirty="0" smtClean="0"/>
              <a:t>SQL statements, or </a:t>
            </a:r>
            <a:r>
              <a:rPr lang="en-US" dirty="0" err="1" smtClean="0"/>
              <a:t>ResultSets</a:t>
            </a:r>
            <a:r>
              <a:rPr lang="en-US" dirty="0" smtClean="0"/>
              <a:t> via an XML descriptor, rather than a metadata mapper, </a:t>
            </a:r>
            <a:r>
              <a:rPr lang="en-US" baseline="0" dirty="0" smtClean="0"/>
              <a:t> </a:t>
            </a:r>
            <a:r>
              <a:rPr lang="en-US" dirty="0" smtClean="0"/>
              <a:t>which maps objects in the domain to</a:t>
            </a:r>
            <a:r>
              <a:rPr lang="en-US" baseline="0" dirty="0" smtClean="0"/>
              <a:t> </a:t>
            </a:r>
            <a:r>
              <a:rPr lang="en-US" dirty="0" smtClean="0"/>
              <a:t>tables in the database. </a:t>
            </a:r>
          </a:p>
          <a:p>
            <a:r>
              <a:rPr lang="en-US" dirty="0" smtClean="0"/>
              <a:t>It's more effective to write your own SQL queries than to rely on ORM-generated SQL in some cases (</a:t>
            </a:r>
            <a:r>
              <a:rPr lang="en-US" dirty="0" err="1" smtClean="0"/>
              <a:t>eg</a:t>
            </a:r>
            <a:r>
              <a:rPr lang="en-US" dirty="0" smtClean="0"/>
              <a:t> batch operations where million records have to be copied)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iBATIS</a:t>
            </a:r>
            <a:r>
              <a:rPr lang="en-US" dirty="0" smtClean="0"/>
              <a:t> enables the data model and the object model to be independent of each other.</a:t>
            </a:r>
          </a:p>
          <a:p>
            <a:endParaRPr lang="en-US" dirty="0" smtClean="0"/>
          </a:p>
          <a:p>
            <a:r>
              <a:rPr lang="en-US" dirty="0" smtClean="0"/>
              <a:t>JPA</a:t>
            </a:r>
          </a:p>
          <a:p>
            <a:r>
              <a:rPr lang="en-US" dirty="0" smtClean="0"/>
              <a:t>Standard Java-based persistence solution.</a:t>
            </a:r>
          </a:p>
          <a:p>
            <a:r>
              <a:rPr lang="en-US" dirty="0" smtClean="0"/>
              <a:t>Supports inheritance and polymorphism,</a:t>
            </a:r>
          </a:p>
          <a:p>
            <a:r>
              <a:rPr lang="en-US" dirty="0" smtClean="0"/>
              <a:t>The downside of JPA is that it requires a provider that implements it. </a:t>
            </a:r>
          </a:p>
          <a:p>
            <a:r>
              <a:rPr lang="en-US" dirty="0" smtClean="0"/>
              <a:t>One such feature is support for caching, which is not clearly defined in JPA</a:t>
            </a:r>
          </a:p>
          <a:p>
            <a:r>
              <a:rPr lang="en-US" dirty="0" smtClean="0"/>
              <a:t>Also, JPA is defined to work with relational databases only</a:t>
            </a:r>
          </a:p>
          <a:p>
            <a:r>
              <a:rPr lang="en-US" dirty="0" smtClean="0"/>
              <a:t>Major plus point Complete ORM solution</a:t>
            </a:r>
          </a:p>
          <a:p>
            <a:r>
              <a:rPr lang="en-US" dirty="0" smtClean="0"/>
              <a:t>JPA also supports SQL through the </a:t>
            </a:r>
            <a:r>
              <a:rPr lang="en-US" dirty="0" err="1" smtClean="0"/>
              <a:t>createNativeQuery</a:t>
            </a:r>
            <a:r>
              <a:rPr lang="en-US" dirty="0" smtClean="0"/>
              <a:t>() </a:t>
            </a:r>
          </a:p>
          <a:p>
            <a:r>
              <a:rPr lang="en-US" dirty="0" smtClean="0"/>
              <a:t>but the downside is added step of compiling </a:t>
            </a:r>
            <a:r>
              <a:rPr lang="en-US" dirty="0" err="1" smtClean="0"/>
              <a:t>jpql</a:t>
            </a:r>
            <a:r>
              <a:rPr lang="en-US" dirty="0" smtClean="0"/>
              <a:t> to corresponding </a:t>
            </a:r>
            <a:r>
              <a:rPr lang="en-US" dirty="0" err="1" smtClean="0"/>
              <a:t>sql</a:t>
            </a:r>
            <a:r>
              <a:rPr lang="en-US" dirty="0" smtClean="0"/>
              <a:t> which is a major issue in some peculiar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939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were using </a:t>
            </a:r>
            <a:r>
              <a:rPr lang="en-US" dirty="0" err="1" smtClean="0"/>
              <a:t>php</a:t>
            </a:r>
            <a:r>
              <a:rPr lang="en-US" dirty="0" smtClean="0"/>
              <a:t> framework with</a:t>
            </a:r>
            <a:r>
              <a:rPr lang="en-US" baseline="0" dirty="0" smtClean="0"/>
              <a:t> business logic divided among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side and spring side, the transaction boundary was limited so</a:t>
            </a:r>
            <a:r>
              <a:rPr lang="en-US" dirty="0" smtClean="0"/>
              <a:t> the 2 phase commit of transactions was impossible causing loss in data integrity </a:t>
            </a:r>
          </a:p>
          <a:p>
            <a:r>
              <a:rPr lang="en-US" dirty="0" smtClean="0"/>
              <a:t>therefore we were greatly benefited from </a:t>
            </a:r>
            <a:r>
              <a:rPr lang="en-US" dirty="0" err="1" smtClean="0"/>
              <a:t>jta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949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Stateless</a:t>
            </a:r>
          </a:p>
          <a:p>
            <a:r>
              <a:rPr lang="en-US" dirty="0" smtClean="0"/>
              <a:t>State is managed b JSF</a:t>
            </a:r>
            <a:r>
              <a:rPr lang="en-US" baseline="0" dirty="0" smtClean="0"/>
              <a:t> context not EJB.</a:t>
            </a:r>
            <a:endParaRPr lang="en-US" dirty="0" smtClean="0"/>
          </a:p>
          <a:p>
            <a:r>
              <a:rPr lang="en-US" dirty="0" err="1" smtClean="0"/>
              <a:t>Stateful</a:t>
            </a:r>
            <a:r>
              <a:rPr lang="en-US" dirty="0" smtClean="0"/>
              <a:t> makes sense if clients are few, it means that application server knows each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219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using this feature it was find, change, merge it back</a:t>
            </a:r>
          </a:p>
          <a:p>
            <a:r>
              <a:rPr lang="en-US" dirty="0" smtClean="0"/>
              <a:t>access </a:t>
            </a:r>
            <a:r>
              <a:rPr lang="en-US" dirty="0" err="1" smtClean="0"/>
              <a:t>em</a:t>
            </a:r>
            <a:r>
              <a:rPr lang="en-US" dirty="0" smtClean="0"/>
              <a:t> multiple times in a transaction, it gets same entity every time, if state is changed entity is auto updated </a:t>
            </a:r>
          </a:p>
          <a:p>
            <a:r>
              <a:rPr lang="en-US" dirty="0" smtClean="0"/>
              <a:t>commit -&gt; compute deltas and push to DB</a:t>
            </a:r>
          </a:p>
          <a:p>
            <a:r>
              <a:rPr lang="en-US" dirty="0" smtClean="0"/>
              <a:t>These are costly</a:t>
            </a:r>
            <a:r>
              <a:rPr lang="en-US" baseline="0" dirty="0" smtClean="0"/>
              <a:t> leverages since performance is seen best with </a:t>
            </a:r>
            <a:r>
              <a:rPr lang="en-US" baseline="0" dirty="0" err="1" smtClean="0"/>
              <a:t>Exadata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500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EJB 3 timer service allows to specify a method (called the </a:t>
            </a:r>
            <a:r>
              <a:rPr lang="en-US" i="1" dirty="0" smtClean="0"/>
              <a:t>timeout method</a:t>
            </a:r>
            <a:r>
              <a:rPr lang="en-US" dirty="0" smtClean="0"/>
              <a:t>) that is automatically invoked by the container after a specified interval of time.</a:t>
            </a:r>
          </a:p>
          <a:p>
            <a:r>
              <a:rPr lang="en-US" dirty="0" smtClean="0"/>
              <a:t>Timers are persistent and can survive a container crash or restart. </a:t>
            </a:r>
          </a:p>
          <a:p>
            <a:r>
              <a:rPr lang="en-US" dirty="0" smtClean="0"/>
              <a:t>Timers are transactional.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20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Flash,</a:t>
            </a:r>
            <a:r>
              <a:rPr lang="en-US" baseline="0" dirty="0" smtClean="0"/>
              <a:t> what we need Is to pass parameters among view scoped managed beans, this can be done by storing them on session bean </a:t>
            </a:r>
          </a:p>
          <a:p>
            <a:r>
              <a:rPr lang="en-US" baseline="0" dirty="0" smtClean="0"/>
              <a:t>But say if you have 700 web pages and corresponding managed beans, if each bean adds one parameter the session size will just expand and its not worth it.</a:t>
            </a:r>
          </a:p>
          <a:p>
            <a:r>
              <a:rPr lang="en-US" baseline="0" dirty="0" smtClean="0"/>
              <a:t>So what we did is we used a part od session and called it as Flash space, whatever is put into Flash space is removed automatically after certain X traversals </a:t>
            </a:r>
          </a:p>
          <a:p>
            <a:r>
              <a:rPr lang="en-US" baseline="0" dirty="0" err="1" smtClean="0"/>
              <a:t>Unkess</a:t>
            </a:r>
            <a:r>
              <a:rPr lang="en-US" baseline="0" dirty="0" smtClean="0"/>
              <a:t> you </a:t>
            </a:r>
            <a:r>
              <a:rPr lang="en-US" baseline="0" dirty="0" err="1" smtClean="0"/>
              <a:t>wanna</a:t>
            </a:r>
            <a:r>
              <a:rPr lang="en-US" baseline="0" dirty="0" smtClean="0"/>
              <a:t> keep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671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3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from 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07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Rakuten group has many services around the world.</a:t>
            </a:r>
          </a:p>
          <a:p>
            <a:r>
              <a:rPr lang="en-US" baseline="0" dirty="0" smtClean="0"/>
              <a:t>And we’re the Japan team for financial services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11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6225" cy="37274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204" y="4719461"/>
            <a:ext cx="4988795" cy="447270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5612" tIns="47805" rIns="95612" bIns="47805"/>
          <a:lstStyle/>
          <a:p>
            <a:pPr eaLnBrk="1" hangingPunct="1"/>
            <a:r>
              <a:rPr lang="en-US" altLang="ja-JP" baseline="0" dirty="0" smtClean="0">
                <a:ea typeface="MS PGothic" charset="0"/>
                <a:cs typeface="MS PGothic" charset="0"/>
              </a:rPr>
              <a:t>And the rapidly expanding worldwide from 2010. 14 countries for e-commerce, 28 countries fro all serves.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>
                <a:latin typeface="Gill Sans"/>
              </a:rPr>
              <a:t>The Rakuten Group Consolidated Transaction Volume worldwide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details,</a:t>
            </a:r>
            <a:r>
              <a:rPr lang="en-US" baseline="0" dirty="0" smtClean="0"/>
              <a:t> the Rakuten group was started from 1997, and expanding internet finance business as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6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5 </a:t>
            </a:r>
            <a:r>
              <a:rPr lang="en-US" baseline="0" dirty="0" smtClean="0"/>
              <a:t>big services of financial in Japan.</a:t>
            </a:r>
          </a:p>
          <a:p>
            <a:r>
              <a:rPr lang="en-US" baseline="0" dirty="0" smtClean="0"/>
              <a:t>Rakuten Card, Rakuten Bank, Rakuten </a:t>
            </a:r>
            <a:r>
              <a:rPr lang="en-US" baseline="0" dirty="0" err="1" smtClean="0"/>
              <a:t>Edy</a:t>
            </a:r>
            <a:r>
              <a:rPr lang="en-US" baseline="0" smtClean="0"/>
              <a:t>, Rakuten Security, Rakuten Life, Rakuten Insurance.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8E3F1-FAA5-4043-BB02-BBDB9D30AFA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6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360000" y="405000"/>
            <a:ext cx="8424000" cy="1620000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algn="l">
              <a:defRPr sz="4000" b="1" baseline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360000" y="2403000"/>
            <a:ext cx="8424000" cy="162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Click to edit Master subtitle style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7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424000" cy="270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algn="ctr">
              <a:defRPr sz="2800" b="1" baseline="0">
                <a:solidFill>
                  <a:srgbClr val="C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r>
              <a:rPr kumimoji="1" lang="ja-JP" altLang="en-US" dirty="0" smtClean="0"/>
              <a:t>スライド見出し</a:t>
            </a:r>
            <a:endParaRPr kumimoji="1"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360000" y="189000"/>
            <a:ext cx="8424000" cy="270000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>
            <a:lvl1pPr algn="ctr">
              <a:defRPr sz="2800" b="1" baseline="0">
                <a:solidFill>
                  <a:srgbClr val="C00000"/>
                </a:solidFill>
                <a:latin typeface="+mj-lt"/>
                <a:ea typeface="ＭＳ Ｐゴシック" pitchFamily="50" charset="-128"/>
                <a:cs typeface="Arial" pitchFamily="34" charset="0"/>
              </a:defRPr>
            </a:lvl1pPr>
          </a:lstStyle>
          <a:p>
            <a:r>
              <a:rPr kumimoji="1" lang="ja-JP" altLang="en-US" dirty="0" smtClean="0"/>
              <a:t>スライド見出し</a:t>
            </a:r>
            <a:endParaRPr kumimoji="1"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000" y="762001"/>
            <a:ext cx="8424000" cy="36068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スライド番号プレースホルダ 2"/>
          <p:cNvSpPr txBox="1">
            <a:spLocks noGrp="1"/>
          </p:cNvSpPr>
          <p:nvPr userDrawn="1"/>
        </p:nvSpPr>
        <p:spPr bwMode="auto">
          <a:xfrm>
            <a:off x="8514309" y="4790354"/>
            <a:ext cx="34139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fld id="{A4208183-D1D2-4F7E-8D00-ABEF26284ACB}" type="slidenum">
              <a:rPr lang="en-US" altLang="ja-JP" sz="1000" b="1"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altLang="ja-JP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4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5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571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F77D354-2F76-4A0A-B221-FA00024B0E35}" type="datetimeFigureOut">
              <a:rPr lang="en-US" smtClean="0">
                <a:solidFill>
                  <a:prstClr val="black"/>
                </a:solidFill>
                <a:latin typeface="Arial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9/30/14</a:t>
            </a:fld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68B92A1-E331-46E3-96E6-EF70DCE39DDF}" type="slidenum">
              <a:rPr lang="en-US" smtClean="0">
                <a:solidFill>
                  <a:prstClr val="black"/>
                </a:solidFill>
                <a:latin typeface="Arial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3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34289" tIns="17144" rIns="34289" bIns="17144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34289" tIns="17144" rIns="34289" bIns="17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95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" y="4632817"/>
            <a:ext cx="2664000" cy="3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Relationship Id="rId7" Type="http://schemas.openxmlformats.org/officeDocument/2006/relationships/image" Target="../media/image50.gif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hyperlink" Target="http://www.google.co.jp/url?sa=i&amp;rct=j&amp;q=&amp;esrc=s&amp;frm=1&amp;source=images&amp;cd=&amp;cad=rja&amp;docid=yXohRck1Fuc27M&amp;tbnid=0zjW-atbN4mYEM:&amp;ved=0CAUQjRw&amp;url=http://www.exapartners.com/webgistix/&amp;ei=E084UtD2EsqXkQXR_oG4CA&amp;bvm=bv.52164340,d.dGI&amp;psig=AFQjCNEpAhEvjl4JzgEQpnlEjIaAZuFS7w&amp;ust=1379508360341075" TargetMode="External"/><Relationship Id="rId1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47.png"/><Relationship Id="rId5" Type="http://schemas.openxmlformats.org/officeDocument/2006/relationships/image" Target="../media/image59.emf"/><Relationship Id="rId6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docid=rWtaRVmNR5DoMM&amp;tbnid=G9rfNwwumaZQZM:&amp;ved=0CAUQjRw&amp;url=http://blogs.technet.com/b/vladkol/archive/2008/10/26/the-new-net-logo.aspx&amp;ei=dm45Ur2WPIPVkwXpnIDoAw&amp;bvm=bv.52288139,d.dGI&amp;psig=AFQjCNFQLTq-Xy0w3gA0RKnAjS6FxXiubw&amp;ust=1379581754327794" TargetMode="External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frm=1&amp;source=images&amp;cd=&amp;cad=rja&amp;docid=yXohRck1Fuc27M&amp;tbnid=0zjW-atbN4mYEM:&amp;ved=0CAUQjRw&amp;url=http://www.exapartners.com/webgistix/&amp;ei=E084UtD2EsqXkQXR_oG4CA&amp;bvm=bv.52164340,d.dGI&amp;psig=AFQjCNEpAhEvjl4JzgEQpnlEjIaAZuFS7w&amp;ust=1379508360341075" TargetMode="External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jpeg"/><Relationship Id="rId12" Type="http://schemas.openxmlformats.org/officeDocument/2006/relationships/hyperlink" Target="http://www.amazon.co.jp/gp/product/images/0980798019/ref=dp_image_z_0?ie=UTF8&amp;n=52033011&amp;s=english-books" TargetMode="External"/><Relationship Id="rId13" Type="http://schemas.openxmlformats.org/officeDocument/2006/relationships/image" Target="../media/image69.jpeg"/><Relationship Id="rId14" Type="http://schemas.openxmlformats.org/officeDocument/2006/relationships/hyperlink" Target="http://www.google.com/url?sa=i&amp;rct=j&amp;q=The+Java+EE+6+Tutorial:+Advanced+Topics+&amp;source=images&amp;cd=&amp;cad=rja&amp;docid=0QNjush0-oSBSM&amp;tbnid=9HtWzaU2Z6FhIM:&amp;ved=0CAUQjRw&amp;url=http://www.barnesandnoble.com/w/java-ee-6-tutorial-eric-jendrock/1100258784?ean=9780137081868&amp;ei=1pOQUYLMHsXLkgXP-4HYDw&amp;bvm=bv.46340616,d.dGI&amp;psig=AFQjCNFFJRyKLbznNgu7prgbEuaIUdvH_g&amp;ust=1368515923729047" TargetMode="External"/><Relationship Id="rId15" Type="http://schemas.openxmlformats.org/officeDocument/2006/relationships/image" Target="../media/image70.jpeg"/><Relationship Id="rId16" Type="http://schemas.openxmlformats.org/officeDocument/2006/relationships/hyperlink" Target="http://www.google.com/url?sa=i&amp;rct=j&amp;q=java+ee+6+pocket+guide&amp;source=images&amp;cd=&amp;cad=rja&amp;docid=1KQy-bvuaSM1kM&amp;tbnid=v6vPaTC3oUngPM:&amp;ved=0CAUQjRw&amp;url=http://www.angusrobertson.com.au/book/java-ee-6-pocket-guide/37071206/&amp;ei=D5SQUc-5BoSPkAXhyIFA&amp;bvm=bv.46340616,d.dGI&amp;psig=AFQjCNGU4Q6hc4jt9iesYoKxkF5_j6muyg&amp;ust=1368515980217051" TargetMode="External"/><Relationship Id="rId17" Type="http://schemas.openxmlformats.org/officeDocument/2006/relationships/image" Target="../media/image71.jpeg"/><Relationship Id="rId18" Type="http://schemas.openxmlformats.org/officeDocument/2006/relationships/hyperlink" Target="http://www.google.com/url?sa=i&amp;rct=j&amp;q=NetBeans+IDE+7+Cookbook&amp;source=images&amp;cd=&amp;cad=rja&amp;docid=Zo0kBVoV-APhnM&amp;tbnid=Y1yAunAwDKOedM:&amp;ved=0CAUQjRw&amp;url=http://www.packtpub.com/netbeans-ide-7-cookbook/book&amp;ei=v5SQUZb4No-ElAX6ooDoBQ&amp;bvm=bv.46340616,d.dGI&amp;psig=AFQjCNES8zMcAB3CZndeEDLOJgBvnJNlig&amp;ust=1368516158747485" TargetMode="External"/><Relationship Id="rId19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.jp/url?sa=i&amp;rct=j&amp;q=&amp;esrc=s&amp;frm=1&amp;source=images&amp;cd=&amp;cad=rja&amp;docid=u285bbeuwr72EM&amp;tbnid=h5U2mlmBJD_NsM:&amp;ved=0CAUQjRw&amp;url=http://www.douban.com/subject/3715350/&amp;ei=3ow6UrOpE8SIkQXoj4DACQ&amp;bvm=bv.52288139,d.dGI&amp;psig=AFQjCNEwLTt9t7UtYLNKFHmQkBRJ9IbRAg&amp;ust=1379655251278077" TargetMode="External"/><Relationship Id="rId4" Type="http://schemas.openxmlformats.org/officeDocument/2006/relationships/image" Target="../media/image67.jpeg"/><Relationship Id="rId5" Type="http://schemas.openxmlformats.org/officeDocument/2006/relationships/diagramData" Target="../diagrams/data7.xml"/><Relationship Id="rId6" Type="http://schemas.openxmlformats.org/officeDocument/2006/relationships/diagramLayout" Target="../diagrams/layout7.xml"/><Relationship Id="rId7" Type="http://schemas.openxmlformats.org/officeDocument/2006/relationships/diagramQuickStyle" Target="../diagrams/quickStyle7.xml"/><Relationship Id="rId8" Type="http://schemas.openxmlformats.org/officeDocument/2006/relationships/diagramColors" Target="../diagrams/colors7.xml"/><Relationship Id="rId9" Type="http://schemas.microsoft.com/office/2007/relationships/diagramDrawing" Target="../diagrams/drawing7.xml"/><Relationship Id="rId10" Type="http://schemas.openxmlformats.org/officeDocument/2006/relationships/hyperlink" Target="http://www.google.com/url?sa=i&amp;rct=j&amp;q=beginning+java+ee+6&amp;source=images&amp;cd=&amp;cad=rja&amp;docid=bPbnEwgbM2WxmM&amp;tbnid=rZklVQgXDw-O1M:&amp;ved=0CAUQjRw&amp;url=http://www.kinokuniya.co.jp/f/dsg-01-9784798124605&amp;ei=RJOQUZCdGozFkwXknYGwAg&amp;bvm=bv.46340616,d.dGI&amp;psig=AFQjCNHGC-HgpJve-Rxkpfze1RzYO4u99A&amp;ust=136851577539473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diagramData" Target="../diagrams/data8.xml"/><Relationship Id="rId6" Type="http://schemas.openxmlformats.org/officeDocument/2006/relationships/diagramLayout" Target="../diagrams/layout8.xml"/><Relationship Id="rId7" Type="http://schemas.openxmlformats.org/officeDocument/2006/relationships/diagramQuickStyle" Target="../diagrams/quickStyle8.xml"/><Relationship Id="rId8" Type="http://schemas.openxmlformats.org/officeDocument/2006/relationships/diagramColors" Target="../diagrams/colors8.xml"/><Relationship Id="rId9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jpeg"/><Relationship Id="rId20" Type="http://schemas.openxmlformats.org/officeDocument/2006/relationships/hyperlink" Target="http://www.google.com/url?sa=i&amp;rct=j&amp;q=&amp;esrc=s&amp;frm=1&amp;source=images&amp;cd=&amp;cad=rja&amp;docid=CpXTkch_vlauLM&amp;tbnid=IMmLY7QpyG_W7M:&amp;ved=0CAUQjRw&amp;url=http://www.techmatrix.co.jp/network/f5/&amp;ei=lWC8UaWUJo7xlAX16oE4&amp;bvm=bv.47883778,d.dGI&amp;psig=AFQjCNF5WEWqTK-6ZJc2nd1ih_KljEnmlA&amp;ust=1371386380858768" TargetMode="External"/><Relationship Id="rId21" Type="http://schemas.openxmlformats.org/officeDocument/2006/relationships/image" Target="../media/image88.jpeg"/><Relationship Id="rId22" Type="http://schemas.openxmlformats.org/officeDocument/2006/relationships/image" Target="../media/image89.wmf"/><Relationship Id="rId23" Type="http://schemas.openxmlformats.org/officeDocument/2006/relationships/image" Target="../media/image62.png"/><Relationship Id="rId10" Type="http://schemas.openxmlformats.org/officeDocument/2006/relationships/image" Target="../media/image80.png"/><Relationship Id="rId11" Type="http://schemas.openxmlformats.org/officeDocument/2006/relationships/image" Target="../media/image81.png"/><Relationship Id="rId12" Type="http://schemas.openxmlformats.org/officeDocument/2006/relationships/image" Target="../media/image82.gif"/><Relationship Id="rId13" Type="http://schemas.openxmlformats.org/officeDocument/2006/relationships/hyperlink" Target="http://www.google.com/url?sa=i&amp;rct=j&amp;q=&amp;esrc=s&amp;frm=1&amp;source=images&amp;cd=&amp;cad=rja&amp;docid=KWzbbaqjBmlfyM&amp;tbnid=3Wh3JWH2xosMMM:&amp;ved=0CAUQjRw&amp;url=http://www.gta.ufrj.br/vnext/index.php/useful-links&amp;ei=YOC6Ueu5O4bgkAWxy4HgDQ&amp;bvm=bv.47883778,d.dGI&amp;psig=AFQjCNEq6RLFprdeE6UX8EGaR1Q72Gr8-Q&amp;ust=1371288020291352" TargetMode="External"/><Relationship Id="rId14" Type="http://schemas.openxmlformats.org/officeDocument/2006/relationships/image" Target="../media/image83.png"/><Relationship Id="rId15" Type="http://schemas.openxmlformats.org/officeDocument/2006/relationships/image" Target="../media/image84.wmf"/><Relationship Id="rId16" Type="http://schemas.openxmlformats.org/officeDocument/2006/relationships/image" Target="../media/image85.png"/><Relationship Id="rId17" Type="http://schemas.openxmlformats.org/officeDocument/2006/relationships/hyperlink" Target="http://www.google.com/url?sa=i&amp;rct=j&amp;q=&amp;esrc=s&amp;frm=1&amp;source=images&amp;cd=&amp;cad=rja&amp;docid=qULc9iKGyDqeCM&amp;tbnid=SxwpT6zGM7X8IM:&amp;ved=0CAUQjRw&amp;url=http://software.fujitsu.com/jp/manual/manualfiles/M090097/B1WS0331/04Z200/index.html&amp;ei=pN26UezcI8ukkwW00oGwAg&amp;bvm=bv.47883778,d.dGI&amp;psig=AFQjCNEZ-wJ2su5S82LZLCuOWCmnGU2qHw&amp;ust=1371287330084468" TargetMode="External"/><Relationship Id="rId18" Type="http://schemas.openxmlformats.org/officeDocument/2006/relationships/image" Target="../media/image86.gif"/><Relationship Id="rId19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google.com/url?sa=i&amp;rct=j&amp;q=&amp;esrc=s&amp;frm=1&amp;source=images&amp;cd=&amp;cad=rja&amp;docid=SSRHCnCa0W2u2M&amp;tbnid=eQOo-7e1tl3REM:&amp;ved=0CAUQjRw&amp;url=http://blogs.technet.com/b/dataplatforminsider/archive/2008/06/04/new-logo-for-sql-server-2008.aspx&amp;ei=3926UYncNIb4kAWJnoGIBQ&amp;bvm=bv.47883778,d.dGI&amp;psig=AFQjCNGC-n30nC0H1WJNworCUmlWXhWHmA&amp;ust=1371287387475762" TargetMode="External"/><Relationship Id="rId4" Type="http://schemas.openxmlformats.org/officeDocument/2006/relationships/image" Target="../media/image75.jpeg"/><Relationship Id="rId5" Type="http://schemas.openxmlformats.org/officeDocument/2006/relationships/hyperlink" Target="http://www.google.com/url?sa=i&amp;rct=j&amp;q=&amp;esrc=s&amp;frm=1&amp;source=images&amp;cd=&amp;cad=rja&amp;docid=WOakjJERWZs14M&amp;tbnid=8imx-SzIu5nVgM:&amp;ved=0CAUQjRw&amp;url=http://blog.mistra.fr/nouveautes-chez-spring&amp;ei=peC6Ubb2IpDYkgX67IHQAw&amp;bvm=bv.47883778,d.dGI&amp;psig=AFQjCNEmOsVSHZriFoP05WMwkPz4PECZwg&amp;ust=1371288063785644" TargetMode="External"/><Relationship Id="rId6" Type="http://schemas.openxmlformats.org/officeDocument/2006/relationships/image" Target="../media/image76.gif"/><Relationship Id="rId7" Type="http://schemas.openxmlformats.org/officeDocument/2006/relationships/image" Target="../media/image77.png"/><Relationship Id="rId8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9.xml"/><Relationship Id="rId12" Type="http://schemas.openxmlformats.org/officeDocument/2006/relationships/diagramColors" Target="../diagrams/colors9.xml"/><Relationship Id="rId13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google.co.jp/url?sa=i&amp;rct=j&amp;q=&amp;esrc=s&amp;frm=1&amp;source=images&amp;cd=&amp;cad=rja&amp;docid=1pHX1Kbl_XBb0M&amp;tbnid=csIUoKD0p5xgCM:&amp;ved=0CAUQjRw&amp;url=http://www.ebookzdownload.com/&amp;ei=Xb43Uoa_LNCgkgXk84Eo&amp;bvm=bv.52164340,d.dGI&amp;psig=AFQjCNEgzHjvSk7Juh4c2fmteKZwEyF4mQ&amp;ust=1379471304329561" TargetMode="External"/><Relationship Id="rId4" Type="http://schemas.openxmlformats.org/officeDocument/2006/relationships/image" Target="../media/image90.gif"/><Relationship Id="rId5" Type="http://schemas.openxmlformats.org/officeDocument/2006/relationships/hyperlink" Target="http://www.google.co.jp/url?sa=i&amp;rct=j&amp;q=&amp;esrc=s&amp;frm=1&amp;source=images&amp;cd=&amp;cad=rja&amp;docid=h_FW-ypG5IUeyM&amp;tbnid=1WPgC0vfoX_eyM:&amp;ved=0CAUQjRw&amp;url=http://weblogs.java.net/blog/edburns/archive/2011/05/11/winner-jsf-spec-logo-contest-wilber-saca&amp;ei=1743Ur7WLY7RkwXbqIGgBQ&amp;bvm=bv.52164340,d.dGI&amp;psig=AFQjCNFdMFVDAB9B0cLefGwgeQimt6nAqw&amp;ust=1379471442770107" TargetMode="External"/><Relationship Id="rId6" Type="http://schemas.openxmlformats.org/officeDocument/2006/relationships/image" Target="../media/image91.png"/><Relationship Id="rId7" Type="http://schemas.openxmlformats.org/officeDocument/2006/relationships/hyperlink" Target="http://www.google.co.jp/url?sa=i&amp;rct=j&amp;q=&amp;esrc=s&amp;frm=1&amp;source=images&amp;cd=&amp;cad=rja&amp;docid=MAgSWs5k1xc6IM&amp;tbnid=afLGRARPF3q9gM:&amp;ved=0CAUQjRw&amp;url=http://www.eclipse.org/xtend/&amp;ei=NME3UqCsCszUkwXG6IH4Dw&amp;bvm=bv.52164340,d.dGI&amp;psig=AFQjCNHHdSbJDXYEohu-gjzkfTjDHo-qIg&amp;ust=1379472046739226" TargetMode="External"/><Relationship Id="rId8" Type="http://schemas.openxmlformats.org/officeDocument/2006/relationships/image" Target="../media/image92.jpeg"/><Relationship Id="rId9" Type="http://schemas.openxmlformats.org/officeDocument/2006/relationships/diagramData" Target="../diagrams/data9.xml"/><Relationship Id="rId10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png"/><Relationship Id="rId12" Type="http://schemas.openxmlformats.org/officeDocument/2006/relationships/diagramData" Target="../diagrams/data12.xml"/><Relationship Id="rId13" Type="http://schemas.openxmlformats.org/officeDocument/2006/relationships/diagramLayout" Target="../diagrams/layout12.xml"/><Relationship Id="rId14" Type="http://schemas.openxmlformats.org/officeDocument/2006/relationships/diagramQuickStyle" Target="../diagrams/quickStyle12.xml"/><Relationship Id="rId15" Type="http://schemas.openxmlformats.org/officeDocument/2006/relationships/diagramColors" Target="../diagrams/colors12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png"/><Relationship Id="rId4" Type="http://schemas.openxmlformats.org/officeDocument/2006/relationships/image" Target="../media/image93.png"/><Relationship Id="rId5" Type="http://schemas.microsoft.com/office/2007/relationships/hdphoto" Target="../media/hdphoto1.wdp"/><Relationship Id="rId6" Type="http://schemas.openxmlformats.org/officeDocument/2006/relationships/hyperlink" Target="http://www.google.co.jp/url?sa=i&amp;rct=j&amp;q=&amp;esrc=s&amp;frm=1&amp;source=images&amp;cd=&amp;cad=rja&amp;docid=YAW-UwGxAmTcgM&amp;tbnid=eW6ZoCqLrUdmAM:&amp;ved=0CAUQjRw&amp;url=http://www.oguzkoc.com.tr/netbeans-oblivion-scheme/&amp;ei=XWi8Ua_pIoubkwWt1oGoCA&amp;psig=AFQjCNHOUIbYPZmie7BuJkaN44fPL2Oqaw&amp;ust=1371388332332352" TargetMode="External"/><Relationship Id="rId7" Type="http://schemas.openxmlformats.org/officeDocument/2006/relationships/image" Target="../media/image94.png"/><Relationship Id="rId8" Type="http://schemas.openxmlformats.org/officeDocument/2006/relationships/hyperlink" Target="http://www.google.co.jp/url?sa=i&amp;rct=j&amp;q=&amp;esrc=s&amp;frm=1&amp;source=images&amp;cd=&amp;cad=rja&amp;docid=FEP97osnhmfl7M&amp;tbnid=N2QhjyPtrKSYoM:&amp;ved=0CAUQjRw&amp;url=http://ja.netbeans.org/nekobean/&amp;ei=c2i8UZyGEcerkwWzvYCQDw&amp;psig=AFQjCNHOUIbYPZmie7BuJkaN44fPL2Oqaw&amp;ust=1371388332332352" TargetMode="External"/><Relationship Id="rId9" Type="http://schemas.openxmlformats.org/officeDocument/2006/relationships/image" Target="../media/image95.png"/><Relationship Id="rId10" Type="http://schemas.openxmlformats.org/officeDocument/2006/relationships/hyperlink" Target="http://www.google.co.jp/url?sa=i&amp;rct=j&amp;q=&amp;esrc=s&amp;frm=1&amp;source=images&amp;cd=&amp;cad=rja&amp;docid=LsD0YHOOs2gbRM&amp;tbnid=M70zCI9iu_01KM:&amp;ved=0CAUQjRw&amp;url=http://treewoods.net/kugelblitz/?p=205&amp;ei=qmi8UbLVNsTWkAWViYGYBQ&amp;psig=AFQjCNEy4I6E3VlE86xs777JnS1zz2RtmA&amp;ust=137138843433892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hyperlink" Target="http://www.google.co.jp/url?sa=i&amp;rct=j&amp;q=stash+logo&amp;source=images&amp;cd=&amp;docid=521EmU2_PtzRlM&amp;tbnid=tbPVzoWjLtDKDM:&amp;ved=0CAUQjRw&amp;url=http://obss.com.tr/hizmetlerimiz/atlassian-uzmanligi-tr/atlassian-urunleri-tr/&amp;ei=XVdvUY3eEMSRkwXchYHoAQ&amp;bvm=bv.45368065,d.dGI&amp;psig=AFQjCNEd29jqV8h0HXwnTMU1p940fc23HQ&amp;ust=1366337747010563" TargetMode="External"/><Relationship Id="rId5" Type="http://schemas.openxmlformats.org/officeDocument/2006/relationships/image" Target="../media/image98.png"/><Relationship Id="rId6" Type="http://schemas.openxmlformats.org/officeDocument/2006/relationships/diagramData" Target="../diagrams/data13.xml"/><Relationship Id="rId7" Type="http://schemas.openxmlformats.org/officeDocument/2006/relationships/diagramLayout" Target="../diagrams/layout13.xml"/><Relationship Id="rId8" Type="http://schemas.openxmlformats.org/officeDocument/2006/relationships/diagramQuickStyle" Target="../diagrams/quickStyle13.xml"/><Relationship Id="rId9" Type="http://schemas.openxmlformats.org/officeDocument/2006/relationships/diagramColors" Target="../diagrams/colors13.xml"/><Relationship Id="rId10" Type="http://schemas.microsoft.com/office/2007/relationships/diagramDrawing" Target="../diagrams/drawing13.xml"/><Relationship Id="rId11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4.xml"/><Relationship Id="rId12" Type="http://schemas.openxmlformats.org/officeDocument/2006/relationships/diagramQuickStyle" Target="../diagrams/quickStyle14.xml"/><Relationship Id="rId13" Type="http://schemas.openxmlformats.org/officeDocument/2006/relationships/diagramColors" Target="../diagrams/colors14.xml"/><Relationship Id="rId14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google.co.jp/url?sa=i&amp;rct=j&amp;q=stash+logo&amp;source=images&amp;cd=&amp;docid=521EmU2_PtzRlM&amp;tbnid=tbPVzoWjLtDKDM:&amp;ved=0CAUQjRw&amp;url=http://obss.com.tr/hizmetlerimiz/atlassian-uzmanligi-tr/atlassian-urunleri-tr/&amp;ei=XVdvUY3eEMSRkwXchYHoAQ&amp;bvm=bv.45368065,d.dGI&amp;psig=AFQjCNEd29jqV8h0HXwnTMU1p940fc23HQ&amp;ust=1366337747010563" TargetMode="External"/><Relationship Id="rId4" Type="http://schemas.openxmlformats.org/officeDocument/2006/relationships/image" Target="../media/image100.png"/><Relationship Id="rId5" Type="http://schemas.openxmlformats.org/officeDocument/2006/relationships/hyperlink" Target="http://www.google.co.jp/url?sa=i&amp;rct=j&amp;q=jenkins+logo&amp;source=images&amp;cd=&amp;docid=QvUjU7FrXGmNpM&amp;tbnid=QlwGZZMNoYp3vM:&amp;ved=0CAUQjRw&amp;url=http://atnd.org/events/18883&amp;ei=CFpvUan-O8aHkwXomIHQCQ&amp;psig=AFQjCNFjnWNiZYX8Ybk_dsmDkBk4ip2K4w&amp;ust=1366338433707034" TargetMode="External"/><Relationship Id="rId6" Type="http://schemas.openxmlformats.org/officeDocument/2006/relationships/image" Target="../media/image101.png"/><Relationship Id="rId7" Type="http://schemas.openxmlformats.org/officeDocument/2006/relationships/hyperlink" Target="http://www.google.co.jp/url?sa=i&amp;rct=j&amp;q=sonar+logo&amp;source=images&amp;cd=&amp;cad=rja&amp;docid=rqeL_sPgYkaF_M&amp;tbnid=vXr4tXk_67jWSM:&amp;ved=0CAUQjRw&amp;url=http://www.sonarcredit.com/&amp;ei=QlpvUa-qFsvPkAWCtYCwAw&amp;psig=AFQjCNGi47rHXb8snPC09a-3cbXQnV29XQ&amp;ust=1366338496108718" TargetMode="External"/><Relationship Id="rId8" Type="http://schemas.openxmlformats.org/officeDocument/2006/relationships/image" Target="../media/image102.jpeg"/><Relationship Id="rId9" Type="http://schemas.openxmlformats.org/officeDocument/2006/relationships/image" Target="../media/image103.png"/><Relationship Id="rId10" Type="http://schemas.openxmlformats.org/officeDocument/2006/relationships/diagramData" Target="../diagrams/data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7.png"/><Relationship Id="rId3" Type="http://schemas.openxmlformats.org/officeDocument/2006/relationships/image" Target="../media/image10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4.png"/><Relationship Id="rId47" Type="http://schemas.openxmlformats.org/officeDocument/2006/relationships/image" Target="../media/image45.jpe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jpeg"/><Relationship Id="rId24" Type="http://schemas.openxmlformats.org/officeDocument/2006/relationships/image" Target="../media/image22.jpeg"/><Relationship Id="rId25" Type="http://schemas.openxmlformats.org/officeDocument/2006/relationships/image" Target="../media/image23.jpeg"/><Relationship Id="rId26" Type="http://schemas.openxmlformats.org/officeDocument/2006/relationships/image" Target="../media/image24.jpeg"/><Relationship Id="rId27" Type="http://schemas.openxmlformats.org/officeDocument/2006/relationships/image" Target="../media/image25.jpeg"/><Relationship Id="rId28" Type="http://schemas.openxmlformats.org/officeDocument/2006/relationships/image" Target="../media/image26.jpeg"/><Relationship Id="rId29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30" Type="http://schemas.openxmlformats.org/officeDocument/2006/relationships/image" Target="../media/image28.emf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9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oleObject" Target="../embeddings/oleObject2.bin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jpe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12" Type="http://schemas.openxmlformats.org/officeDocument/2006/relationships/image" Target="../media/image12.pn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9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37" Type="http://schemas.openxmlformats.org/officeDocument/2006/relationships/image" Target="../media/image35.jpeg"/><Relationship Id="rId38" Type="http://schemas.openxmlformats.org/officeDocument/2006/relationships/image" Target="../media/image36.jpeg"/><Relationship Id="rId39" Type="http://schemas.openxmlformats.org/officeDocument/2006/relationships/image" Target="../media/image37.jpeg"/><Relationship Id="rId40" Type="http://schemas.openxmlformats.org/officeDocument/2006/relationships/image" Target="../media/image38.jpeg"/><Relationship Id="rId41" Type="http://schemas.openxmlformats.org/officeDocument/2006/relationships/image" Target="../media/image39.jpeg"/><Relationship Id="rId42" Type="http://schemas.openxmlformats.org/officeDocument/2006/relationships/image" Target="../media/image40.jpeg"/><Relationship Id="rId43" Type="http://schemas.openxmlformats.org/officeDocument/2006/relationships/image" Target="../media/image41.jpeg"/><Relationship Id="rId44" Type="http://schemas.openxmlformats.org/officeDocument/2006/relationships/image" Target="../media/image42.jpeg"/><Relationship Id="rId45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Relationship Id="rId7" Type="http://schemas.openxmlformats.org/officeDocument/2006/relationships/image" Target="../media/image50.gif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Java EE 6 </a:t>
            </a:r>
            <a:r>
              <a:rPr lang="en-US" dirty="0" smtClean="0"/>
              <a:t>Adoption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of the </a:t>
            </a:r>
            <a:r>
              <a:rPr lang="en-US" dirty="0" smtClean="0"/>
              <a:t>World’s Largest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Online Financial </a:t>
            </a:r>
            <a:r>
              <a:rPr lang="en-US" dirty="0"/>
              <a:t>Systems [CON2789]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Hirofumi Iwasaki</a:t>
            </a:r>
            <a:br>
              <a:rPr lang="en-US" dirty="0" smtClean="0"/>
            </a:br>
            <a:r>
              <a:rPr lang="en-US" dirty="0" err="1" smtClean="0"/>
              <a:t>Arshal</a:t>
            </a:r>
            <a:r>
              <a:rPr lang="en-US" dirty="0" smtClean="0"/>
              <a:t> </a:t>
            </a:r>
            <a:r>
              <a:rPr lang="en-US" dirty="0" err="1" smtClean="0"/>
              <a:t>Ameen</a:t>
            </a:r>
            <a:endParaRPr lang="en-US" dirty="0" smtClean="0"/>
          </a:p>
          <a:p>
            <a:r>
              <a:rPr lang="en-US" dirty="0" smtClean="0"/>
              <a:t>Financial Services Department, Development Unit, </a:t>
            </a:r>
            <a:br>
              <a:rPr lang="en-US" dirty="0" smtClean="0"/>
            </a:br>
            <a:r>
              <a:rPr lang="en-US" dirty="0" err="1" smtClean="0"/>
              <a:t>Rakuten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7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2782970" y="3771246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4818" y="4034532"/>
            <a:ext cx="139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Life 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Insurance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35754" y="1088678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788654" y="1069712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36972" y="2440640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788653" y="2430560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17" descr="Screen Shot 2014-08-10 at 10.55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/>
          <a:stretch/>
        </p:blipFill>
        <p:spPr>
          <a:xfrm>
            <a:off x="6082771" y="2333061"/>
            <a:ext cx="2617760" cy="87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Financial Services of </a:t>
            </a:r>
            <a:r>
              <a:rPr lang="en-US" dirty="0" err="1" smtClean="0"/>
              <a:t>Rakuten</a:t>
            </a:r>
            <a:r>
              <a:rPr lang="en-US" dirty="0" smtClean="0"/>
              <a:t> Group in Japan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87878" y="885771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639282" y="889202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27537" y="2175180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25847" y="3553496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img0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76" y="866805"/>
            <a:ext cx="1888080" cy="1149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517" y="1401168"/>
            <a:ext cx="158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Credit Card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6735" y="2763213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E-Money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img_pa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24466"/>
          <a:stretch/>
        </p:blipFill>
        <p:spPr>
          <a:xfrm>
            <a:off x="2308047" y="2328562"/>
            <a:ext cx="1914972" cy="97263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758417" y="141244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Bank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59635" y="2643444"/>
            <a:ext cx="1410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Financial 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Securities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 descr="img0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5" y="3709992"/>
            <a:ext cx="2689745" cy="810265"/>
          </a:xfrm>
          <a:prstGeom prst="rect">
            <a:avLst/>
          </a:prstGeom>
        </p:spPr>
      </p:pic>
      <p:pic>
        <p:nvPicPr>
          <p:cNvPr id="20" name="Picture 19" descr="box-promotion-img-63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42" y="776378"/>
            <a:ext cx="1663005" cy="1165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43147"/>
          <a:stretch/>
        </p:blipFill>
        <p:spPr>
          <a:xfrm>
            <a:off x="4654833" y="878989"/>
            <a:ext cx="824272" cy="468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37" y="902916"/>
            <a:ext cx="841812" cy="458932"/>
          </a:xfrm>
          <a:prstGeom prst="rect">
            <a:avLst/>
          </a:prstGeom>
        </p:spPr>
      </p:pic>
      <p:pic>
        <p:nvPicPr>
          <p:cNvPr id="6" name="Picture 5" descr="Screen Shot 2014-09-25 at 4.39.5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42" y="2214863"/>
            <a:ext cx="820200" cy="425289"/>
          </a:xfrm>
          <a:prstGeom prst="rect">
            <a:avLst/>
          </a:prstGeom>
        </p:spPr>
      </p:pic>
      <p:pic>
        <p:nvPicPr>
          <p:cNvPr id="7" name="Picture 6" descr="Screen Shot 2014-09-25 at 4.41.3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3" y="3592585"/>
            <a:ext cx="820136" cy="42538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589881" y="2141022"/>
            <a:ext cx="666008" cy="652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Screen Shot 2014-09-25 at 4.50.26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6" y="2162059"/>
            <a:ext cx="618832" cy="6188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50899" y="1519696"/>
            <a:ext cx="7051099" cy="2108820"/>
            <a:chOff x="1044385" y="2356244"/>
            <a:chExt cx="7051099" cy="212635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1044385" y="2356244"/>
              <a:ext cx="7051099" cy="2126352"/>
            </a:xfrm>
            <a:prstGeom prst="rect">
              <a:avLst/>
            </a:prstGeom>
            <a:grpFill/>
            <a:ln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05135" y="2490660"/>
              <a:ext cx="6605348" cy="17689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3600" b="1" dirty="0" smtClean="0">
                  <a:solidFill>
                    <a:srgbClr val="C00000"/>
                  </a:solidFill>
                </a:rPr>
                <a:t>Big </a:t>
              </a:r>
              <a:r>
                <a:rPr lang="en-US" altLang="ja-JP" sz="3600" b="1" dirty="0" smtClean="0">
                  <a:solidFill>
                    <a:srgbClr val="C00000"/>
                  </a:solidFill>
                </a:rPr>
                <a:t>5</a:t>
              </a:r>
              <a:r>
                <a:rPr lang="en-US" sz="3600" dirty="0" smtClean="0"/>
                <a:t> Services</a:t>
              </a:r>
            </a:p>
            <a:p>
              <a:pPr marL="285750" indent="-2857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3600" dirty="0" smtClean="0"/>
                <a:t>Each has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Huge Transactions</a:t>
              </a:r>
            </a:p>
            <a:p>
              <a:pPr marL="285750" indent="-2857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sz="3600" dirty="0" smtClean="0"/>
                <a:t>24/7 </a:t>
              </a:r>
              <a:r>
                <a:rPr lang="en-US" sz="3600" b="1" dirty="0">
                  <a:solidFill>
                    <a:srgbClr val="C00000"/>
                  </a:solidFill>
                </a:rPr>
                <a:t>N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on-Stop</a:t>
              </a:r>
              <a:r>
                <a:rPr lang="en-US" sz="3600" dirty="0" smtClean="0"/>
                <a:t>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09-25 at 4.4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7" y="600618"/>
            <a:ext cx="3166719" cy="548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for Rakuten Financial System</a:t>
            </a:r>
            <a:r>
              <a:rPr lang="en-US" dirty="0"/>
              <a:t>s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>
          <a:xfrm flipH="1">
            <a:off x="143693" y="805416"/>
            <a:ext cx="564231" cy="1923788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16420" y="705736"/>
            <a:ext cx="1275907" cy="520487"/>
          </a:xfrm>
          <a:prstGeom prst="line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00803" y="761147"/>
            <a:ext cx="3591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Financial Systems Requires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3692" y="1225343"/>
            <a:ext cx="8752114" cy="3007723"/>
            <a:chOff x="143692" y="1633790"/>
            <a:chExt cx="8752114" cy="4010297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4279940295"/>
                </p:ext>
              </p:extLst>
            </p:nvPr>
          </p:nvGraphicFramePr>
          <p:xfrm>
            <a:off x="143692" y="1633790"/>
            <a:ext cx="8752114" cy="4010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3" name="Picture 2" descr="http://www.exapartners.com/wp-content/uploads/2013/06/rakuten-logo-global.jpg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B20006"/>
                </a:clrFrom>
                <a:clrTo>
                  <a:srgbClr val="B200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4" t="31573" r="87258" b="32506"/>
            <a:stretch/>
          </p:blipFill>
          <p:spPr bwMode="auto">
            <a:xfrm>
              <a:off x="1129324" y="2512263"/>
              <a:ext cx="511907" cy="227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5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Big Issues of the Rakuten Card Systems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35754" y="1088678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7878" y="885771"/>
            <a:ext cx="863125" cy="480749"/>
            <a:chOff x="714998" y="1484784"/>
            <a:chExt cx="863125" cy="480749"/>
          </a:xfrm>
        </p:grpSpPr>
        <p:sp>
          <p:nvSpPr>
            <p:cNvPr id="5" name="Rectangle 4"/>
            <p:cNvSpPr/>
            <p:nvPr/>
          </p:nvSpPr>
          <p:spPr bwMode="auto">
            <a:xfrm>
              <a:off x="714998" y="1484784"/>
              <a:ext cx="863125" cy="480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38100" dir="8100000" algn="tr" rotWithShape="0">
                <a:prstClr val="black">
                  <a:alpha val="30000"/>
                </a:prstClr>
              </a:outerShdw>
            </a:effectLst>
            <a:extLst/>
          </p:spPr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38798"/>
              <a:ext cx="772972" cy="38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img0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76" y="866805"/>
            <a:ext cx="1888080" cy="1149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517" y="1401168"/>
            <a:ext cx="158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Credit Card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60" y="1885642"/>
            <a:ext cx="454624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2196604"/>
            <a:ext cx="418963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1. Outdated !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917621"/>
            <a:ext cx="3354204" cy="584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2. Complicated !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3636525"/>
            <a:ext cx="420634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3</a:t>
            </a:r>
            <a:r>
              <a:rPr lang="en-US" sz="3200" b="1" smtClean="0"/>
              <a:t>. Difficult!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56044" y="1247308"/>
            <a:ext cx="2346172" cy="1323439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EOL</a:t>
            </a:r>
            <a:endParaRPr lang="en-US" sz="8000" b="1" cap="all" dirty="0">
              <a:ln w="0"/>
              <a:solidFill>
                <a:schemeClr val="bg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Picture 13" descr="a_ps_rbj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2315" y="2928482"/>
            <a:ext cx="1785093" cy="16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4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Big Targets for New Architecture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6279686"/>
              </p:ext>
            </p:extLst>
          </p:nvPr>
        </p:nvGraphicFramePr>
        <p:xfrm>
          <a:off x="2097750" y="576755"/>
          <a:ext cx="5026820" cy="406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4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25906"/>
              </p:ext>
            </p:extLst>
          </p:nvPr>
        </p:nvGraphicFramePr>
        <p:xfrm>
          <a:off x="480786" y="721178"/>
          <a:ext cx="8218715" cy="352268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0285"/>
                <a:gridCol w="1727201"/>
                <a:gridCol w="1643743"/>
                <a:gridCol w="1643743"/>
                <a:gridCol w="1643743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 of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Financial 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Vendor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endParaRPr lang="en-US" dirty="0"/>
                    </a:p>
                  </a:txBody>
                  <a:tcPr/>
                </a:tc>
              </a:tr>
              <a:tr h="1441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lang="en-US" sz="2000" b="1" dirty="0">
                        <a:solidFill>
                          <a:srgbClr val="B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lang="en-US" sz="2000" b="1" dirty="0">
                        <a:solidFill>
                          <a:srgbClr val="B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lang="en-US" sz="2000" b="1" dirty="0">
                        <a:solidFill>
                          <a:srgbClr val="B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lang="en-US" sz="2000" b="1" dirty="0">
                        <a:solidFill>
                          <a:srgbClr val="BF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413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Nothing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 Bad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Mediocre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 Chose the Java EE ?</a:t>
            </a:r>
            <a:endParaRPr lang="en-US" dirty="0"/>
          </a:p>
        </p:txBody>
      </p:sp>
      <p:pic>
        <p:nvPicPr>
          <p:cNvPr id="5" name="Picture 26" descr="http://blogs.technet.com/photos/vladkol/images/3142103/original.asp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" y="3382078"/>
            <a:ext cx="1256578" cy="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ava_ee_logo_hori_v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0" y="1635250"/>
            <a:ext cx="1663978" cy="7098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44714" y="1496786"/>
            <a:ext cx="8499930" cy="1152071"/>
          </a:xfrm>
          <a:prstGeom prst="roundRect">
            <a:avLst/>
          </a:prstGeom>
          <a:noFill/>
          <a:ln w="76200" cmpd="sng">
            <a:prstDash val="sys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49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0364" y="189310"/>
            <a:ext cx="8423275" cy="2702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Arial" charset="0"/>
                <a:ea typeface="ＭＳ Ｐゴシック" charset="0"/>
                <a:cs typeface="Arial" charset="0"/>
              </a:rPr>
              <a:t>Why We Chose </a:t>
            </a: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WebLogic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altLang="ja-JP" dirty="0" smtClean="0">
                <a:latin typeface="Arial" charset="0"/>
                <a:ea typeface="ＭＳ Ｐゴシック" charset="0"/>
                <a:cs typeface="Arial" charset="0"/>
              </a:rPr>
              <a:t>12c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3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39356"/>
              </p:ext>
            </p:extLst>
          </p:nvPr>
        </p:nvGraphicFramePr>
        <p:xfrm>
          <a:off x="410831" y="614361"/>
          <a:ext cx="8385175" cy="400065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19737"/>
                <a:gridCol w="1035703"/>
                <a:gridCol w="1056711"/>
                <a:gridCol w="980437"/>
                <a:gridCol w="967059"/>
                <a:gridCol w="1042276"/>
                <a:gridCol w="1016000"/>
                <a:gridCol w="1167252"/>
              </a:tblGrid>
              <a:tr h="42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Productivity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Reliability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Scalability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Support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Price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Development</a:t>
                      </a:r>
                    </a:p>
                  </a:txBody>
                  <a:tcPr marT="34292" marB="34292" horzOverflow="overflow"/>
                </a:tc>
              </a:tr>
              <a:tr h="114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WebLogic Server 12c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</a:tr>
              <a:tr h="1209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Product A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</a:tr>
              <a:tr h="1214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B</a:t>
                      </a:r>
                      <a:endParaRPr kumimoji="1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Not Good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400" b="1" dirty="0" smtClean="0">
                          <a:solidFill>
                            <a:srgbClr val="BF0000"/>
                          </a:solidFill>
                        </a:rPr>
                        <a:t>Excellent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34292" marB="34292" anchor="ctr" horzOverflow="overflow">
                    <a:solidFill>
                      <a:srgbClr val="DEEA9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6" descr="C:\Users\hirofumi.iwasaki\Desktop\weblogic-logo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9" y="1491586"/>
            <a:ext cx="1118487" cy="5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335956" y="1111407"/>
            <a:ext cx="8499930" cy="999422"/>
          </a:xfrm>
          <a:prstGeom prst="roundRect">
            <a:avLst/>
          </a:prstGeom>
          <a:noFill/>
          <a:ln w="76200" cmpd="sng">
            <a:prstDash val="sys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35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4" y="189310"/>
            <a:ext cx="8423275" cy="2702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Why We Chose the </a:t>
            </a:r>
            <a:r>
              <a:rPr lang="en-US" dirty="0" smtClean="0"/>
              <a:t>Oracle </a:t>
            </a:r>
            <a:r>
              <a:rPr lang="en-US" dirty="0" err="1" smtClean="0"/>
              <a:t>Exadata</a:t>
            </a:r>
            <a:r>
              <a:rPr lang="en-US" dirty="0" smtClean="0"/>
              <a:t>?</a:t>
            </a:r>
            <a:endParaRPr lang="en-US" altLang="ja-JP" dirty="0"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685373" name="Group 3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42793"/>
              </p:ext>
            </p:extLst>
          </p:nvPr>
        </p:nvGraphicFramePr>
        <p:xfrm>
          <a:off x="452439" y="806888"/>
          <a:ext cx="8385175" cy="368405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32871"/>
                <a:gridCol w="1322552"/>
                <a:gridCol w="1147379"/>
                <a:gridCol w="1188273"/>
                <a:gridCol w="1200150"/>
                <a:gridCol w="1196975"/>
                <a:gridCol w="1196975"/>
              </a:tblGrid>
              <a:tr h="48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Product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Productivity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Data reliability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Scalability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PCI DSS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Operation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horzOverflow="overflow"/>
                </a:tc>
              </a:tr>
              <a:tr h="105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Oracle </a:t>
                      </a:r>
                      <a:r>
                        <a:rPr kumimoji="1" lang="en-US" altLang="ja-JP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Exadata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</a:tr>
              <a:tr h="105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X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Not Good</a:t>
                      </a:r>
                      <a:endParaRPr kumimoji="1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 Good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</a:tr>
              <a:tr h="1083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Y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rgbClr val="DEEA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1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Excellent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B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Not Good</a:t>
                      </a:r>
                      <a:endParaRPr kumimoji="1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 Good</a:t>
                      </a:r>
                      <a:endParaRPr kumimoji="1" lang="en-US" altLang="ja-JP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74" marB="34274" anchor="ctr" horzOverflow="overflow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362231" y="1365408"/>
            <a:ext cx="8499930" cy="903076"/>
          </a:xfrm>
          <a:prstGeom prst="roundRect">
            <a:avLst/>
          </a:prstGeom>
          <a:noFill/>
          <a:ln w="76200" cmpd="sng">
            <a:prstDash val="sys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3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dirty="0" smtClean="0"/>
              <a:t> Big Issues to Apply New JEE Architecture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4364105"/>
              </p:ext>
            </p:extLst>
          </p:nvPr>
        </p:nvGraphicFramePr>
        <p:xfrm>
          <a:off x="746919" y="933014"/>
          <a:ext cx="7607595" cy="330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55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Policies: Case of Rakuten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000" y="762001"/>
            <a:ext cx="8424000" cy="194082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Internal</a:t>
            </a:r>
            <a:r>
              <a:rPr lang="en-US" sz="2800" b="1" dirty="0" smtClean="0">
                <a:solidFill>
                  <a:srgbClr val="C00000"/>
                </a:solidFill>
              </a:rPr>
              <a:t> Development First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no outsourcing to external SI vendors. (Group All)</a:t>
            </a:r>
          </a:p>
          <a:p>
            <a:endParaRPr lang="en-US" sz="2800" dirty="0" smtClean="0"/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Financial</a:t>
            </a:r>
            <a:r>
              <a:rPr lang="en-US" sz="2800" dirty="0" smtClean="0"/>
              <a:t> businesses are </a:t>
            </a:r>
            <a:r>
              <a:rPr lang="en-US" sz="2800" b="1" dirty="0" smtClean="0">
                <a:solidFill>
                  <a:srgbClr val="C00000"/>
                </a:solidFill>
              </a:rPr>
              <a:t>also the target</a:t>
            </a:r>
            <a:r>
              <a:rPr lang="en-US" sz="2800" dirty="0" smtClean="0"/>
              <a:t> for the application of this policy.</a:t>
            </a:r>
            <a:endParaRPr lang="en-US" sz="2800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2039211" y="2623585"/>
            <a:ext cx="1839433" cy="917059"/>
          </a:xfrm>
          <a:prstGeom prst="triangle">
            <a:avLst/>
          </a:prstGeom>
          <a:ln w="762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19966" y="3540643"/>
            <a:ext cx="1467293" cy="893135"/>
          </a:xfrm>
          <a:prstGeom prst="rect">
            <a:avLst/>
          </a:prstGeom>
          <a:ln w="762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>
            <a:off x="4284973" y="3161858"/>
            <a:ext cx="1641695" cy="757570"/>
          </a:xfrm>
          <a:prstGeom prst="stripedRightArrow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 ORDER</a:t>
            </a:r>
          </a:p>
        </p:txBody>
      </p:sp>
      <p:sp>
        <p:nvSpPr>
          <p:cNvPr id="7" name="Multiply 6"/>
          <p:cNvSpPr/>
          <p:nvPr/>
        </p:nvSpPr>
        <p:spPr bwMode="auto">
          <a:xfrm>
            <a:off x="5662464" y="3004122"/>
            <a:ext cx="1158949" cy="1111981"/>
          </a:xfrm>
          <a:prstGeom prst="mathMultiply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http://www.exapartners.com/wp-content/uploads/2013/06/rakuten-logo-globa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0530" r="79668" b="21069"/>
          <a:stretch/>
        </p:blipFill>
        <p:spPr bwMode="auto">
          <a:xfrm>
            <a:off x="2674818" y="2886858"/>
            <a:ext cx="549028" cy="5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004339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0718" y="3589231"/>
            <a:ext cx="653342" cy="691753"/>
          </a:xfrm>
          <a:prstGeom prst="rect">
            <a:avLst/>
          </a:prstGeom>
          <a:noFill/>
        </p:spPr>
      </p:pic>
      <p:sp>
        <p:nvSpPr>
          <p:cNvPr id="9" name="Circular Arrow 8"/>
          <p:cNvSpPr/>
          <p:nvPr/>
        </p:nvSpPr>
        <p:spPr bwMode="auto">
          <a:xfrm rot="12600000">
            <a:off x="1495920" y="3189875"/>
            <a:ext cx="1079207" cy="1058620"/>
          </a:xfrm>
          <a:prstGeom prst="circularArrow">
            <a:avLst>
              <a:gd name="adj1" fmla="val 14595"/>
              <a:gd name="adj2" fmla="val 1688782"/>
              <a:gd name="adj3" fmla="val 7380446"/>
              <a:gd name="adj4" fmla="val 10800000"/>
              <a:gd name="adj5" fmla="val 15035"/>
            </a:avLst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8" descr="004348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538" y="2963879"/>
            <a:ext cx="985828" cy="10437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4790" y="3330149"/>
            <a:ext cx="1031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Educate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Develop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97151455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ectangular Callout 14"/>
          <p:cNvSpPr/>
          <p:nvPr/>
        </p:nvSpPr>
        <p:spPr bwMode="auto">
          <a:xfrm>
            <a:off x="4105347" y="4223712"/>
            <a:ext cx="4159422" cy="643402"/>
          </a:xfrm>
          <a:prstGeom prst="wedgeRectCallout">
            <a:avLst>
              <a:gd name="adj1" fmla="val -66312"/>
              <a:gd name="adj2" fmla="val -88926"/>
            </a:avLst>
          </a:prstGeom>
          <a:solidFill>
            <a:srgbClr val="FCE2DE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kern="0" noProof="0" dirty="0" smtClean="0">
                <a:solidFill>
                  <a:sysClr val="windowText" lastClr="000000"/>
                </a:solidFill>
                <a:latin typeface="+mj-lt"/>
              </a:rPr>
              <a:t>Rare Case for</a:t>
            </a:r>
            <a:br>
              <a:rPr kumimoji="0" lang="en-US" sz="2400" b="1" kern="0" noProof="0" dirty="0" smtClean="0">
                <a:solidFill>
                  <a:sysClr val="windowText" lastClr="000000"/>
                </a:solidFill>
                <a:latin typeface="+mj-lt"/>
              </a:rPr>
            </a:br>
            <a:r>
              <a:rPr kumimoji="0" lang="en-US" sz="2400" b="1" kern="0" noProof="0" dirty="0" smtClean="0">
                <a:solidFill>
                  <a:sysClr val="windowText" lastClr="000000"/>
                </a:solidFill>
                <a:latin typeface="+mj-lt"/>
              </a:rPr>
              <a:t>Financial Systems in Japan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110154" y="4187742"/>
            <a:ext cx="1654259" cy="501487"/>
          </a:xfrm>
          <a:prstGeom prst="rect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In-House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1179" y="3875128"/>
            <a:ext cx="19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Vendors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5.douban.com/lpic/s899769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0" y="300421"/>
            <a:ext cx="1171709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Education: Read, Read, Read!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58380952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2" descr="http://www.kinokuniya.co.jp/images/goods/ar2/web/imgdata2/large/47981/479812460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80" y="952747"/>
            <a:ext cx="1406032" cy="16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racle Weblogic Server 12c: Distinctive Recipe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23" y="3453526"/>
            <a:ext cx="1475909" cy="14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img1.imagesbn.com/p/9780137081868_p0_v2_s260x42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68" y="627535"/>
            <a:ext cx="1252594" cy="157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ages.angusrobertson.com.au/images/ar/97814493/9781449336684/0/0/plain/java-ee-6-pocket-guid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81" y="1977685"/>
            <a:ext cx="1012343" cy="16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packtpub.com/sites/default/files/2503OS_NetBeans%20IDE%207%20Cookbook_9781849512503cov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96" y="3219823"/>
            <a:ext cx="1185862" cy="14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Arrow 14"/>
          <p:cNvSpPr/>
          <p:nvPr/>
        </p:nvSpPr>
        <p:spPr bwMode="auto">
          <a:xfrm>
            <a:off x="6029173" y="3844661"/>
            <a:ext cx="2232248" cy="1026114"/>
          </a:xfrm>
          <a:prstGeom prst="lef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kumimoji="0" lang="en-US" altLang="ja-JP" b="1" kern="0" dirty="0">
                <a:solidFill>
                  <a:schemeClr val="bg1"/>
                </a:solidFill>
              </a:rPr>
              <a:t>RECOMMENDED</a:t>
            </a:r>
            <a:br>
              <a:rPr kumimoji="0" lang="en-US" altLang="ja-JP" b="1" kern="0" dirty="0">
                <a:solidFill>
                  <a:schemeClr val="bg1"/>
                </a:solidFill>
              </a:rPr>
            </a:br>
            <a:r>
              <a:rPr kumimoji="0" lang="en-US" altLang="ja-JP" b="1" kern="0" dirty="0">
                <a:solidFill>
                  <a:schemeClr val="bg1"/>
                </a:solidFill>
              </a:rPr>
              <a:t>for WebLogic </a:t>
            </a:r>
            <a:r>
              <a:rPr kumimoji="0" lang="en-US" altLang="ja-JP" b="1" kern="0" dirty="0" smtClean="0">
                <a:solidFill>
                  <a:schemeClr val="bg1"/>
                </a:solidFill>
              </a:rPr>
              <a:t>12c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569176" y="2339210"/>
            <a:ext cx="2664296" cy="1026114"/>
          </a:xfrm>
          <a:prstGeom prst="up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Good &amp; Only </a:t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en-US" altLang="ja-JP" b="1" dirty="0" smtClean="0">
                <a:solidFill>
                  <a:schemeClr val="bg1"/>
                </a:solidFill>
              </a:rPr>
              <a:t>Japanese</a:t>
            </a:r>
            <a:br>
              <a:rPr lang="en-US" altLang="ja-JP" b="1" dirty="0" smtClean="0">
                <a:solidFill>
                  <a:schemeClr val="bg1"/>
                </a:solidFill>
              </a:rPr>
            </a:br>
            <a:r>
              <a:rPr lang="en-US" altLang="ja-JP" b="1" dirty="0" smtClean="0">
                <a:solidFill>
                  <a:schemeClr val="bg1"/>
                </a:solidFill>
              </a:rPr>
              <a:t>EE 6 book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4497894" y="903243"/>
            <a:ext cx="2232248" cy="1026114"/>
          </a:xfrm>
          <a:prstGeom prst="lef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Start from HERE</a:t>
            </a:r>
            <a:b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4</a:t>
            </a:r>
            <a:r>
              <a:rPr kumimoji="0" lang="en-US" altLang="ja-JP" sz="1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Edition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4716016" y="2301720"/>
            <a:ext cx="2592288" cy="918102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Good Pocket</a:t>
            </a:r>
            <a:b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Reference!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69176" y="3472928"/>
            <a:ext cx="2418648" cy="918102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NetBeans 7</a:t>
            </a:r>
            <a:b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with EE 6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20344625">
            <a:off x="-23667" y="1659624"/>
            <a:ext cx="1908699" cy="318060"/>
          </a:xfrm>
          <a:prstGeom prst="down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kern="0" dirty="0" smtClean="0">
                <a:solidFill>
                  <a:schemeClr val="bg1"/>
                </a:solidFill>
              </a:rPr>
              <a:t>Translated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5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Speaker Biography (1/2)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0000" y="762002"/>
            <a:ext cx="8424000" cy="3889089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Hirofumi Iwasaki</a:t>
            </a:r>
            <a:endParaRPr lang="en-US" dirty="0" smtClean="0"/>
          </a:p>
          <a:p>
            <a:pPr lvl="1"/>
            <a:r>
              <a:rPr lang="en-US" altLang="ja-JP" dirty="0" smtClean="0"/>
              <a:t>Group </a:t>
            </a:r>
            <a:r>
              <a:rPr lang="en-US" altLang="ja-JP" dirty="0"/>
              <a:t>Manager, </a:t>
            </a:r>
            <a:r>
              <a:rPr lang="en-US" altLang="ja-JP" dirty="0" smtClean="0"/>
              <a:t>Technology Manager</a:t>
            </a:r>
          </a:p>
          <a:p>
            <a:pPr lvl="1"/>
            <a:r>
              <a:rPr lang="en-US" altLang="ja-JP" dirty="0" smtClean="0"/>
              <a:t>Financial Service Department, Development Unit,</a:t>
            </a:r>
            <a:br>
              <a:rPr lang="en-US" altLang="ja-JP" dirty="0" smtClean="0"/>
            </a:br>
            <a:r>
              <a:rPr lang="en-US" altLang="ja-JP" dirty="0" smtClean="0"/>
              <a:t>Rakuten, Inc.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marL="457200" lvl="1" indent="0">
              <a:buNone/>
            </a:pPr>
            <a:endParaRPr lang="ja-JP" altLang="en-US" dirty="0"/>
          </a:p>
          <a:p>
            <a:r>
              <a:rPr lang="en-US" altLang="ja-JP" b="1" u="sng" dirty="0" smtClean="0"/>
              <a:t>Carrier</a:t>
            </a:r>
            <a:endParaRPr lang="ja-JP" altLang="en-US" b="1" u="sng" dirty="0"/>
          </a:p>
          <a:p>
            <a:pPr lvl="1"/>
            <a:r>
              <a:rPr lang="en-US" altLang="ja-JP" dirty="0" smtClean="0"/>
              <a:t>Planning, designing &amp; implementation of huge enterprise systems for financial, manufacturing and public systems with enterprise middleware, especially Java EE &amp; .NET in Japan for about 16 years.</a:t>
            </a:r>
            <a:endParaRPr lang="ja-JP" altLang="en-US" dirty="0"/>
          </a:p>
          <a:p>
            <a:endParaRPr lang="ja-JP" altLang="en-US" dirty="0"/>
          </a:p>
          <a:p>
            <a:r>
              <a:rPr lang="en-US" altLang="ja-JP" b="1" u="sng" dirty="0" smtClean="0"/>
              <a:t>Opus, Lectures, etc.</a:t>
            </a:r>
            <a:endParaRPr lang="ja-JP" altLang="en-US" b="1" u="sng" dirty="0"/>
          </a:p>
          <a:p>
            <a:pPr lvl="1"/>
            <a:r>
              <a:rPr lang="en-US" altLang="ja-JP" dirty="0" smtClean="0"/>
              <a:t>Conferences</a:t>
            </a:r>
            <a:r>
              <a:rPr lang="en-US" altLang="ja-JP" dirty="0"/>
              <a:t>: </a:t>
            </a:r>
            <a:r>
              <a:rPr lang="en-US" altLang="ja-JP" dirty="0" smtClean="0"/>
              <a:t>Java Day Tokyo 2014, JJUG </a:t>
            </a:r>
            <a:r>
              <a:rPr lang="en-US" altLang="ja-JP" dirty="0"/>
              <a:t>CCC Spring (2014), WebLogic roundtable (2012-2013</a:t>
            </a:r>
            <a:r>
              <a:rPr lang="en-US" altLang="ja-JP" dirty="0" smtClean="0"/>
              <a:t>), Rakuten Tech Conference (2013) </a:t>
            </a:r>
            <a:r>
              <a:rPr lang="en-US" altLang="ja-JP" dirty="0"/>
              <a:t>etc.</a:t>
            </a:r>
          </a:p>
          <a:p>
            <a:pPr lvl="1"/>
            <a:r>
              <a:rPr lang="en-US" altLang="ja-JP" dirty="0" smtClean="0"/>
              <a:t>Magazine: </a:t>
            </a:r>
            <a:r>
              <a:rPr lang="en-US" altLang="ja-JP" dirty="0"/>
              <a:t>@IT (2005-2010), CIO </a:t>
            </a:r>
            <a:r>
              <a:rPr lang="en-US" altLang="ja-JP" dirty="0" smtClean="0"/>
              <a:t>Magazine (2009), IT Architect (</a:t>
            </a:r>
            <a:r>
              <a:rPr lang="en-US" altLang="ja-JP" dirty="0"/>
              <a:t>2005-2009), </a:t>
            </a:r>
            <a:r>
              <a:rPr lang="en-US" altLang="ja-JP" dirty="0" err="1"/>
              <a:t>Web+DB</a:t>
            </a:r>
            <a:r>
              <a:rPr lang="en-US" altLang="ja-JP" dirty="0"/>
              <a:t> Press (2005</a:t>
            </a:r>
            <a:r>
              <a:rPr lang="en-US" altLang="ja-JP" dirty="0" smtClean="0"/>
              <a:t>), Java World (2001-2004), etc.</a:t>
            </a:r>
          </a:p>
        </p:txBody>
      </p:sp>
      <p:pic>
        <p:nvPicPr>
          <p:cNvPr id="1026" name="Picture 2" descr="C:\Users\hirofumi.iwasaki\Pictures\xB3_Iwasaki-hirofumi.jpg.pagespeed.ic.5efV52S_3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166" y="745827"/>
            <a:ext cx="1284596" cy="129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Education: Online Materials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55" y="1778710"/>
            <a:ext cx="3551458" cy="282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546650" y="3472928"/>
            <a:ext cx="3432038" cy="918102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NetBeans Java EE docs</a:t>
            </a:r>
            <a:b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Advance</a:t>
            </a:r>
            <a:r>
              <a:rPr kumimoji="0" lang="en-US" altLang="ja-JP" b="1" kern="0" dirty="0" smtClean="0">
                <a:solidFill>
                  <a:schemeClr val="bg1"/>
                </a:solidFill>
              </a:rPr>
              <a:t>d Information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88979"/>
            <a:ext cx="2592394" cy="21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3378930" y="693305"/>
            <a:ext cx="3147105" cy="1026114"/>
          </a:xfrm>
          <a:prstGeom prst="lef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Original</a:t>
            </a:r>
            <a:r>
              <a:rPr kumimoji="0" lang="en-US" altLang="ja-JP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Tutorial</a:t>
            </a:r>
            <a:br>
              <a:rPr kumimoji="0" lang="en-US" altLang="ja-JP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en-US" altLang="ja-JP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Newbies (Start here!)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8403547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955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Education: </a:t>
            </a:r>
            <a:r>
              <a:rPr lang="en-US" dirty="0"/>
              <a:t>Simplify to Learn</a:t>
            </a:r>
          </a:p>
        </p:txBody>
      </p:sp>
      <p:pic>
        <p:nvPicPr>
          <p:cNvPr id="3" name="Picture 8" descr="http://blogs.technet.com/blogfiles/dataplatforminsider/WindowsLiveWriter/SQLServergetsanewlogo_12C61/SQL08_h_rgb_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03" y="1531920"/>
            <a:ext cx="2012066" cy="41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://blog.mistra.fr/wp-content/uploads/2012/01/spring_logo.gif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25172" r="18091" b="28217"/>
          <a:stretch/>
        </p:blipFill>
        <p:spPr bwMode="auto">
          <a:xfrm>
            <a:off x="6239650" y="986458"/>
            <a:ext cx="1033014" cy="49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he Apache Software Found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5" y="1486067"/>
            <a:ext cx="1301694" cy="3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4.bp.blogspot.com/_vOMxiBvEVCA/TQsreGa0dWI/AAAAAAAAACw/yv580Y_XdGQ/s200/Java+Log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5499" r="23100" b="31918"/>
          <a:stretch>
            <a:fillRect/>
          </a:stretch>
        </p:blipFill>
        <p:spPr bwMode="auto">
          <a:xfrm>
            <a:off x="5621269" y="434398"/>
            <a:ext cx="603281" cy="7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randombugs.com/wp-content/uploads/2009/04/glassfish_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19" y="482853"/>
            <a:ext cx="885482" cy="44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tock.jp/logostock/images/redhatlinux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t="24226" r="26009" b="24149"/>
          <a:stretch>
            <a:fillRect/>
          </a:stretch>
        </p:blipFill>
        <p:spPr bwMode="auto">
          <a:xfrm>
            <a:off x="3091506" y="477839"/>
            <a:ext cx="620422" cy="6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livedoor.blogimg.jp/huntercatjp/imgs/e/3/e355d31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96" y="1234607"/>
            <a:ext cx="1214560" cy="6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ymfony 1.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79" y="569234"/>
            <a:ext cx="1332910" cy="3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gta.ufrj.br/vnext/images/Logos/axis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34" y="423553"/>
            <a:ext cx="1166683" cy="67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3"/>
          <p:cNvCxnSpPr>
            <a:cxnSpLocks noChangeShapeType="1"/>
          </p:cNvCxnSpPr>
          <p:nvPr/>
        </p:nvCxnSpPr>
        <p:spPr bwMode="auto">
          <a:xfrm>
            <a:off x="485108" y="2718313"/>
            <a:ext cx="8142288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5108" y="488992"/>
            <a:ext cx="2297113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defTabSz="381000"/>
            <a:r>
              <a:rPr lang="en-US" sz="2000" b="1" dirty="0" smtClean="0">
                <a:solidFill>
                  <a:sysClr val="windowText" lastClr="000000"/>
                </a:solidFill>
                <a:latin typeface="+mj-lt"/>
                <a:cs typeface="Arial" charset="0"/>
              </a:rPr>
              <a:t>Old Architecture</a:t>
            </a:r>
            <a:endParaRPr lang="en-US" sz="2000" b="1" dirty="0">
              <a:solidFill>
                <a:sysClr val="windowText" lastClr="000000"/>
              </a:solidFill>
              <a:latin typeface="+mj-lt"/>
              <a:cs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85108" y="2826263"/>
            <a:ext cx="2297113" cy="338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81000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charset="0"/>
              </a:rPr>
              <a:t>New Architecture</a:t>
            </a:r>
            <a:endParaRPr lang="en-US" sz="20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15" name="Picture 14" descr="j03434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5709" y="115594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ular Callout 15"/>
          <p:cNvSpPr/>
          <p:nvPr/>
        </p:nvSpPr>
        <p:spPr bwMode="auto">
          <a:xfrm>
            <a:off x="2805793" y="1988471"/>
            <a:ext cx="5488747" cy="683071"/>
          </a:xfrm>
          <a:prstGeom prst="wedgeRectCallout">
            <a:avLst>
              <a:gd name="adj1" fmla="val -69231"/>
              <a:gd name="adj2" fmla="val -58092"/>
            </a:avLst>
          </a:prstGeom>
          <a:solidFill>
            <a:srgbClr val="FCE2DE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Too difficult to learn many </a:t>
            </a:r>
            <a:br>
              <a:rPr kumimoji="0" lang="en-US" sz="2000" b="1" kern="0" noProof="0" dirty="0" smtClean="0">
                <a:solidFill>
                  <a:sysClr val="windowText" lastClr="000000"/>
                </a:solidFill>
              </a:rPr>
            </a:b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non-standard old technologies</a:t>
            </a:r>
          </a:p>
        </p:txBody>
      </p:sp>
      <p:pic>
        <p:nvPicPr>
          <p:cNvPr id="17" name="Picture 4" descr="http://www-jp.mysql.com/common/logos/logo-mysql-110x57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01" y="1236310"/>
            <a:ext cx="1150830" cy="5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software.fujitsu.com/jp/manual/manualfiles/M090097/B1WS0331/04Z200/image/cover_logo_interstager.gif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64" y="1107952"/>
            <a:ext cx="1605317" cy="32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as.ideascp.com/cpwebsupport/images/products/SUN-exadata%20V2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80" y="2795397"/>
            <a:ext cx="7429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://www.techmatrix.co.jp/network/f5/images/logo_f5mark_sm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72" y="3223199"/>
            <a:ext cx="626679" cy="55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j029346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121887" y="3164401"/>
            <a:ext cx="930773" cy="13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ular Callout 22"/>
          <p:cNvSpPr/>
          <p:nvPr/>
        </p:nvSpPr>
        <p:spPr bwMode="auto">
          <a:xfrm>
            <a:off x="2564979" y="4269189"/>
            <a:ext cx="5488747" cy="417721"/>
          </a:xfrm>
          <a:prstGeom prst="wedgeRectCallout">
            <a:avLst>
              <a:gd name="adj1" fmla="val -58941"/>
              <a:gd name="adj2" fmla="val -34426"/>
            </a:avLst>
          </a:prstGeom>
          <a:solidFill>
            <a:srgbClr val="FCE2DE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Simple &amp; Easy!</a:t>
            </a:r>
          </a:p>
        </p:txBody>
      </p:sp>
      <p:pic>
        <p:nvPicPr>
          <p:cNvPr id="24" name="Picture 23" descr="java_ee_logo_hori_v2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27" y="3114071"/>
            <a:ext cx="1663978" cy="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5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37318" y="2738907"/>
            <a:ext cx="2250273" cy="1580366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Rich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Clients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 business logics)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2636668" y="3231134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Call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318" y="994444"/>
            <a:ext cx="2250273" cy="158036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Web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Presentation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 business logics)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42698" y="905511"/>
            <a:ext cx="2885243" cy="348892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Business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Logic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(no presentations)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Architecture: Apply EE 6 Specs</a:t>
            </a:r>
            <a:endParaRPr lang="en-US" dirty="0"/>
          </a:p>
        </p:txBody>
      </p:sp>
      <p:pic>
        <p:nvPicPr>
          <p:cNvPr id="4098" name="Picture 2" descr="http://www.ebookzdownload.com/images/logo_ejb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3" y="1885802"/>
            <a:ext cx="148099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avaserverfaces-spec-public.java.net/nonav/images/20110510-jsf-logo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t="20357" r="19703" b="24613"/>
          <a:stretch/>
        </p:blipFill>
        <p:spPr bwMode="auto">
          <a:xfrm>
            <a:off x="1113692" y="1581038"/>
            <a:ext cx="1245764" cy="5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221028" y="1368048"/>
            <a:ext cx="2245095" cy="66744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kern="0" dirty="0" smtClean="0">
                <a:solidFill>
                  <a:sysClr val="windowText" lastClr="000000"/>
                </a:solidFill>
              </a:rPr>
              <a:t>Data Access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1778" y="1712873"/>
            <a:ext cx="655047" cy="289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JPA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9607" y="2533857"/>
            <a:ext cx="68360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EJB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4478" y="2147640"/>
            <a:ext cx="65504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JSF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7767965" y="1404275"/>
            <a:ext cx="985421" cy="594991"/>
          </a:xfrm>
          <a:prstGeom prst="flowChartMagneticDisk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kern="0" dirty="0" smtClean="0">
                <a:solidFill>
                  <a:schemeClr val="bg1"/>
                </a:solidFill>
              </a:rPr>
              <a:t>DBs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104" name="Picture 8" descr="http://www.eclipse.org/xtend/images/javafx_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03" y="3190526"/>
            <a:ext cx="835523" cy="7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7324" y="3938711"/>
            <a:ext cx="1154232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Java FX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9094" y="3790502"/>
            <a:ext cx="640645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JTA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9628" y="3150176"/>
            <a:ext cx="148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0000"/>
                </a:solidFill>
              </a:rPr>
              <a:t>Automatic </a:t>
            </a:r>
            <a:br>
              <a:rPr lang="en-US" b="1" dirty="0" smtClean="0">
                <a:solidFill>
                  <a:srgbClr val="820000"/>
                </a:solidFill>
              </a:rPr>
            </a:br>
            <a:r>
              <a:rPr lang="en-US" b="1" dirty="0" smtClean="0">
                <a:solidFill>
                  <a:srgbClr val="820000"/>
                </a:solidFill>
              </a:rPr>
              <a:t>Transaction</a:t>
            </a:r>
            <a:endParaRPr lang="en-US" b="1" dirty="0">
              <a:solidFill>
                <a:srgbClr val="82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21029" y="2103506"/>
            <a:ext cx="2245095" cy="64871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kern="0" dirty="0" smtClean="0">
                <a:solidFill>
                  <a:sysClr val="windowText" lastClr="000000"/>
                </a:solidFill>
              </a:rPr>
              <a:t>Messaging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1778" y="2471880"/>
            <a:ext cx="712029" cy="289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Flowchart: Magnetic Disk 21"/>
          <p:cNvSpPr/>
          <p:nvPr/>
        </p:nvSpPr>
        <p:spPr bwMode="auto">
          <a:xfrm>
            <a:off x="7767964" y="2199590"/>
            <a:ext cx="985421" cy="557981"/>
          </a:xfrm>
          <a:prstGeom prst="flowChartMagneticDisk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kern="0" dirty="0" smtClean="0">
                <a:solidFill>
                  <a:schemeClr val="bg1"/>
                </a:solidFill>
              </a:rPr>
              <a:t>MQ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221029" y="2841442"/>
            <a:ext cx="2245095" cy="64871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kern="0" dirty="0" smtClean="0">
                <a:solidFill>
                  <a:sysClr val="windowText" lastClr="000000"/>
                </a:solidFill>
              </a:rPr>
              <a:t>Connection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1090" y="3238443"/>
            <a:ext cx="1248659" cy="289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RMI-IIOP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7767965" y="2932180"/>
            <a:ext cx="985421" cy="557981"/>
          </a:xfrm>
          <a:prstGeom prst="flowChartMagneticDisk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kern="0" dirty="0" smtClean="0">
                <a:solidFill>
                  <a:schemeClr val="bg1"/>
                </a:solidFill>
              </a:rPr>
              <a:t>Other</a:t>
            </a:r>
            <a:br>
              <a:rPr kumimoji="0" lang="en-US" kern="0" dirty="0" smtClean="0">
                <a:solidFill>
                  <a:schemeClr val="bg1"/>
                </a:solidFill>
              </a:rPr>
            </a:br>
            <a:r>
              <a:rPr kumimoji="0" lang="en-US" kern="0" dirty="0" smtClean="0">
                <a:solidFill>
                  <a:schemeClr val="bg1"/>
                </a:solidFill>
              </a:rPr>
              <a:t>Servers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221027" y="3559040"/>
            <a:ext cx="2245095" cy="64871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kern="0" dirty="0" err="1" smtClean="0">
                <a:solidFill>
                  <a:sysClr val="windowText" lastClr="000000"/>
                </a:solidFill>
              </a:rPr>
              <a:t>EMail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7767963" y="3604409"/>
            <a:ext cx="985421" cy="557981"/>
          </a:xfrm>
          <a:prstGeom prst="flowChartMagneticDisk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kern="0" dirty="0" smtClean="0">
                <a:solidFill>
                  <a:schemeClr val="bg1"/>
                </a:solidFill>
              </a:rPr>
              <a:t>MTA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7438" y="3933969"/>
            <a:ext cx="1254044" cy="289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JavaMail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2044" y="3238443"/>
            <a:ext cx="684803" cy="2897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JAX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636668" y="1701771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7210148" y="1409000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</a:t>
            </a:r>
          </a:p>
        </p:txBody>
      </p:sp>
      <p:sp>
        <p:nvSpPr>
          <p:cNvPr id="35" name="Right Arrow 34"/>
          <p:cNvSpPr/>
          <p:nvPr/>
        </p:nvSpPr>
        <p:spPr bwMode="auto">
          <a:xfrm>
            <a:off x="7213956" y="2129909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</a:t>
            </a:r>
          </a:p>
        </p:txBody>
      </p:sp>
      <p:sp>
        <p:nvSpPr>
          <p:cNvPr id="36" name="Right Arrow 35"/>
          <p:cNvSpPr/>
          <p:nvPr/>
        </p:nvSpPr>
        <p:spPr bwMode="auto">
          <a:xfrm>
            <a:off x="7210148" y="2867844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226641" y="3585444"/>
            <a:ext cx="679358" cy="595912"/>
          </a:xfrm>
          <a:prstGeom prst="right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Call</a:t>
            </a: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013256837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8" name="Rectangular Callout 37"/>
          <p:cNvSpPr/>
          <p:nvPr/>
        </p:nvSpPr>
        <p:spPr bwMode="auto">
          <a:xfrm>
            <a:off x="1722200" y="4123650"/>
            <a:ext cx="1593826" cy="513538"/>
          </a:xfrm>
          <a:prstGeom prst="wedgeRectCallout">
            <a:avLst>
              <a:gd name="adj1" fmla="val -86632"/>
              <a:gd name="adj2" fmla="val -36058"/>
            </a:avLst>
          </a:prstGeom>
          <a:solidFill>
            <a:srgbClr val="FCE2DE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There's no</a:t>
            </a:r>
            <a:br>
              <a:rPr kumimoji="0" lang="en-US" sz="2000" b="1" kern="0" noProof="0" dirty="0" smtClean="0">
                <a:solidFill>
                  <a:sysClr val="windowText" lastClr="000000"/>
                </a:solidFill>
              </a:rPr>
            </a:b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rich client</a:t>
            </a:r>
          </a:p>
        </p:txBody>
      </p:sp>
    </p:spTree>
    <p:extLst>
      <p:ext uri="{BB962C8B-B14F-4D97-AF65-F5344CB8AC3E}">
        <p14:creationId xmlns:p14="http://schemas.microsoft.com/office/powerpoint/2010/main" val="13580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Architecture: Migrate from Old</a:t>
            </a:r>
            <a:endParaRPr lang="en-US" dirty="0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877710279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575567" y="807793"/>
            <a:ext cx="1860550" cy="143184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400" dirty="0">
                <a:latin typeface="Helvetica" charset="0"/>
              </a:rPr>
              <a:t>Front-End (Apache)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2723330" y="2780481"/>
            <a:ext cx="1665287" cy="1870348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400" dirty="0">
                <a:latin typeface="Helvetica" charset="0"/>
              </a:rPr>
              <a:t>Front-End</a:t>
            </a:r>
            <a:br>
              <a:rPr lang="en-US" altLang="ja-JP" sz="1400" dirty="0">
                <a:latin typeface="Helvetica" charset="0"/>
              </a:rPr>
            </a:br>
            <a:r>
              <a:rPr lang="en-US" altLang="ja-JP" sz="1400" dirty="0">
                <a:latin typeface="Helvetica" charset="0"/>
              </a:rPr>
              <a:t>(WebLogic)</a:t>
            </a: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4945830" y="2780480"/>
            <a:ext cx="1951037" cy="1870348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400" dirty="0">
                <a:latin typeface="Helvetica" charset="0"/>
              </a:rPr>
              <a:t>Back-End</a:t>
            </a:r>
            <a:br>
              <a:rPr lang="en-US" altLang="ja-JP" sz="1400" dirty="0">
                <a:latin typeface="Helvetica" charset="0"/>
              </a:rPr>
            </a:br>
            <a:r>
              <a:rPr lang="en-US" altLang="ja-JP" sz="1400" dirty="0">
                <a:latin typeface="Helvetica" charset="0"/>
              </a:rPr>
              <a:t>(WebLogic)</a:t>
            </a:r>
          </a:p>
        </p:txBody>
      </p:sp>
      <p:sp>
        <p:nvSpPr>
          <p:cNvPr id="43" name="Down Arrow 150"/>
          <p:cNvSpPr>
            <a:spLocks noChangeArrowheads="1"/>
          </p:cNvSpPr>
          <p:nvPr/>
        </p:nvSpPr>
        <p:spPr bwMode="auto">
          <a:xfrm rot="19079448">
            <a:off x="2261367" y="1988809"/>
            <a:ext cx="439738" cy="1309687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CC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381000"/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45" name="Straight Connector 3"/>
          <p:cNvCxnSpPr>
            <a:cxnSpLocks noChangeShapeType="1"/>
          </p:cNvCxnSpPr>
          <p:nvPr/>
        </p:nvCxnSpPr>
        <p:spPr bwMode="auto">
          <a:xfrm>
            <a:off x="426217" y="2380921"/>
            <a:ext cx="814228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26217" y="495683"/>
            <a:ext cx="2534197" cy="33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381000"/>
            <a:r>
              <a:rPr lang="en-US" dirty="0" smtClean="0">
                <a:latin typeface="Arial" charset="0"/>
                <a:cs typeface="Arial" charset="0"/>
              </a:rPr>
              <a:t>Old App Architecture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0" name="AutoShape 19"/>
          <p:cNvSpPr>
            <a:spLocks noChangeArrowheads="1"/>
          </p:cNvSpPr>
          <p:nvPr/>
        </p:nvSpPr>
        <p:spPr bwMode="auto">
          <a:xfrm>
            <a:off x="461142" y="802946"/>
            <a:ext cx="493713" cy="1376363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4464817" y="797034"/>
            <a:ext cx="1862138" cy="153943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400" dirty="0" smtClean="0">
                <a:latin typeface="Helvetica" charset="0"/>
              </a:rPr>
              <a:t>Back-End</a:t>
            </a:r>
            <a:endParaRPr lang="en-US" altLang="ja-JP" sz="1400" dirty="0">
              <a:latin typeface="Helvetica" charset="0"/>
            </a:endParaRPr>
          </a:p>
        </p:txBody>
      </p:sp>
      <p:sp>
        <p:nvSpPr>
          <p:cNvPr id="56" name="AutoShape 17"/>
          <p:cNvSpPr>
            <a:spLocks noChangeArrowheads="1"/>
          </p:cNvSpPr>
          <p:nvPr/>
        </p:nvSpPr>
        <p:spPr bwMode="auto">
          <a:xfrm>
            <a:off x="7346130" y="1699171"/>
            <a:ext cx="1222375" cy="510299"/>
          </a:xfrm>
          <a:prstGeom prst="can">
            <a:avLst>
              <a:gd name="adj" fmla="val 25000"/>
            </a:avLst>
          </a:prstGeom>
          <a:solidFill>
            <a:srgbClr val="D9D9D9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000" dirty="0" smtClean="0">
                <a:latin typeface="Helvetica" charset="0"/>
              </a:rPr>
              <a:t>Database</a:t>
            </a:r>
            <a:endParaRPr lang="en-US" altLang="ja-JP" sz="1000" dirty="0">
              <a:latin typeface="Helvetica" charset="0"/>
            </a:endParaRP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1804167" y="1161721"/>
            <a:ext cx="515938" cy="849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View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PHP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682055" y="1161721"/>
            <a:ext cx="517525" cy="849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Action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with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Business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Logic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609280" y="1032969"/>
            <a:ext cx="673100" cy="423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Web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Service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609280" y="1530897"/>
            <a:ext cx="673100" cy="425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API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Service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549080" y="1534565"/>
            <a:ext cx="671512" cy="423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Data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Service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549080" y="1026565"/>
            <a:ext cx="671512" cy="425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External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Service</a:t>
            </a:r>
          </a:p>
        </p:txBody>
      </p:sp>
      <p:cxnSp>
        <p:nvCxnSpPr>
          <p:cNvPr id="65" name="Straight Arrow Connector 31"/>
          <p:cNvCxnSpPr>
            <a:cxnSpLocks noChangeShapeType="1"/>
            <a:stCxn id="57" idx="3"/>
            <a:endCxn id="59" idx="1"/>
          </p:cNvCxnSpPr>
          <p:nvPr/>
        </p:nvCxnSpPr>
        <p:spPr bwMode="auto">
          <a:xfrm>
            <a:off x="2320105" y="1585584"/>
            <a:ext cx="361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Arrow Connector 33"/>
          <p:cNvCxnSpPr>
            <a:cxnSpLocks noChangeShapeType="1"/>
            <a:stCxn id="60" idx="2"/>
            <a:endCxn id="61" idx="0"/>
          </p:cNvCxnSpPr>
          <p:nvPr/>
        </p:nvCxnSpPr>
        <p:spPr bwMode="auto">
          <a:xfrm>
            <a:off x="4945830" y="1456832"/>
            <a:ext cx="0" cy="740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Arrow Connector 36"/>
          <p:cNvCxnSpPr>
            <a:cxnSpLocks noChangeShapeType="1"/>
            <a:stCxn id="61" idx="3"/>
            <a:endCxn id="62" idx="1"/>
          </p:cNvCxnSpPr>
          <p:nvPr/>
        </p:nvCxnSpPr>
        <p:spPr bwMode="auto">
          <a:xfrm>
            <a:off x="5282380" y="1743622"/>
            <a:ext cx="266700" cy="2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Arrow Connector 39"/>
          <p:cNvCxnSpPr>
            <a:cxnSpLocks noChangeShapeType="1"/>
            <a:stCxn id="61" idx="3"/>
            <a:endCxn id="63" idx="1"/>
          </p:cNvCxnSpPr>
          <p:nvPr/>
        </p:nvCxnSpPr>
        <p:spPr bwMode="auto">
          <a:xfrm flipV="1">
            <a:off x="5282380" y="1239290"/>
            <a:ext cx="266700" cy="5043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Cloud 68"/>
          <p:cNvSpPr/>
          <p:nvPr/>
        </p:nvSpPr>
        <p:spPr bwMode="auto">
          <a:xfrm>
            <a:off x="7230242" y="893269"/>
            <a:ext cx="1338263" cy="723900"/>
          </a:xfrm>
          <a:prstGeom prst="cloud">
            <a:avLst/>
          </a:prstGeom>
          <a:solidFill>
            <a:srgbClr val="D9D9D9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381000">
              <a:defRPr/>
            </a:pPr>
            <a:r>
              <a:rPr lang="en-US" sz="16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External</a:t>
            </a:r>
            <a:br>
              <a:rPr lang="en-US" sz="16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Services</a:t>
            </a:r>
            <a:endParaRPr lang="en-US" sz="16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cxnSp>
        <p:nvCxnSpPr>
          <p:cNvPr id="70" name="Straight Arrow Connector 51"/>
          <p:cNvCxnSpPr>
            <a:cxnSpLocks noChangeShapeType="1"/>
            <a:stCxn id="59" idx="3"/>
            <a:endCxn id="60" idx="1"/>
          </p:cNvCxnSpPr>
          <p:nvPr/>
        </p:nvCxnSpPr>
        <p:spPr bwMode="auto">
          <a:xfrm flipV="1">
            <a:off x="3199580" y="1244901"/>
            <a:ext cx="1409700" cy="341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Arrow Connector 54"/>
          <p:cNvCxnSpPr>
            <a:cxnSpLocks noChangeShapeType="1"/>
            <a:stCxn id="59" idx="3"/>
            <a:endCxn id="62" idx="1"/>
          </p:cNvCxnSpPr>
          <p:nvPr/>
        </p:nvCxnSpPr>
        <p:spPr bwMode="auto">
          <a:xfrm>
            <a:off x="3199580" y="1586378"/>
            <a:ext cx="2349500" cy="1601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AutoShape 19"/>
          <p:cNvSpPr>
            <a:spLocks noChangeArrowheads="1"/>
          </p:cNvSpPr>
          <p:nvPr/>
        </p:nvSpPr>
        <p:spPr bwMode="auto">
          <a:xfrm>
            <a:off x="575442" y="3049752"/>
            <a:ext cx="493713" cy="1376363"/>
          </a:xfrm>
          <a:prstGeom prst="flowChartSummingJunction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1404117" y="2791592"/>
            <a:ext cx="796925" cy="1850477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400">
                <a:latin typeface="Helvetica" charset="0"/>
              </a:rPr>
              <a:t>DMZ</a:t>
            </a:r>
            <a:br>
              <a:rPr lang="en-US" altLang="ja-JP" sz="1400">
                <a:latin typeface="Helvetica" charset="0"/>
              </a:rPr>
            </a:br>
            <a:r>
              <a:rPr lang="en-US" altLang="ja-JP" sz="1400">
                <a:latin typeface="Helvetica" charset="0"/>
              </a:rPr>
              <a:t>(Apache)</a:t>
            </a: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1575567" y="3855271"/>
            <a:ext cx="515938" cy="6729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Static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HTML,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Images,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CSS</a:t>
            </a: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2920180" y="3517079"/>
            <a:ext cx="515937" cy="849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View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Facelet</a:t>
            </a: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7255259" y="3848757"/>
            <a:ext cx="1222375" cy="760413"/>
          </a:xfrm>
          <a:prstGeom prst="can">
            <a:avLst>
              <a:gd name="adj" fmla="val 25000"/>
            </a:avLst>
          </a:prstGeom>
          <a:solidFill>
            <a:srgbClr val="FFFFCC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pPr algn="ctr" defTabSz="381000"/>
            <a:r>
              <a:rPr lang="en-US" altLang="ja-JP" sz="1600" dirty="0" err="1" smtClean="0">
                <a:latin typeface="Helvetica" charset="0"/>
              </a:rPr>
              <a:t>Exadata</a:t>
            </a:r>
            <a:endParaRPr lang="en-US" altLang="ja-JP" sz="1600" dirty="0">
              <a:latin typeface="Helvetica" charset="0"/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7205280" y="2966107"/>
            <a:ext cx="1339850" cy="723900"/>
          </a:xfrm>
          <a:prstGeom prst="cloud">
            <a:avLst/>
          </a:prstGeom>
          <a:solidFill>
            <a:srgbClr val="FFFFCC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defTabSz="381000">
              <a:defRPr/>
            </a:pPr>
            <a:r>
              <a:rPr lang="en-US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External</a:t>
            </a:r>
            <a:br>
              <a:rPr lang="en-US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Services</a:t>
            </a:r>
            <a:endParaRPr lang="en-US" sz="1400" dirty="0"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3645667" y="3517079"/>
            <a:ext cx="517525" cy="849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Backing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Bean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(no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business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logic)</a:t>
            </a:r>
          </a:p>
        </p:txBody>
      </p:sp>
      <p:cxnSp>
        <p:nvCxnSpPr>
          <p:cNvPr id="79" name="Straight Arrow Connector 72"/>
          <p:cNvCxnSpPr>
            <a:cxnSpLocks noChangeShapeType="1"/>
            <a:stCxn id="109" idx="3"/>
            <a:endCxn id="75" idx="1"/>
          </p:cNvCxnSpPr>
          <p:nvPr/>
        </p:nvCxnSpPr>
        <p:spPr bwMode="auto">
          <a:xfrm>
            <a:off x="2101030" y="3548364"/>
            <a:ext cx="819150" cy="3933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5"/>
          <p:cNvCxnSpPr>
            <a:cxnSpLocks noChangeShapeType="1"/>
            <a:stCxn id="75" idx="3"/>
            <a:endCxn id="78" idx="1"/>
          </p:cNvCxnSpPr>
          <p:nvPr/>
        </p:nvCxnSpPr>
        <p:spPr bwMode="auto">
          <a:xfrm>
            <a:off x="3436117" y="3942529"/>
            <a:ext cx="209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5137917" y="3304354"/>
            <a:ext cx="622300" cy="7158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Business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Logic</a:t>
            </a:r>
          </a:p>
        </p:txBody>
      </p:sp>
      <p:sp>
        <p:nvSpPr>
          <p:cNvPr id="82" name="Rectangle 22"/>
          <p:cNvSpPr>
            <a:spLocks noChangeArrowheads="1"/>
          </p:cNvSpPr>
          <p:nvPr/>
        </p:nvSpPr>
        <p:spPr bwMode="auto">
          <a:xfrm>
            <a:off x="5137917" y="4172990"/>
            <a:ext cx="1406525" cy="207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Entity</a:t>
            </a:r>
          </a:p>
        </p:txBody>
      </p:sp>
      <p:sp>
        <p:nvSpPr>
          <p:cNvPr id="83" name="Rectangle 22"/>
          <p:cNvSpPr>
            <a:spLocks noChangeArrowheads="1"/>
          </p:cNvSpPr>
          <p:nvPr/>
        </p:nvSpPr>
        <p:spPr bwMode="auto">
          <a:xfrm>
            <a:off x="5920555" y="3304354"/>
            <a:ext cx="623887" cy="3217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External</a:t>
            </a:r>
          </a:p>
        </p:txBody>
      </p:sp>
      <p:cxnSp>
        <p:nvCxnSpPr>
          <p:cNvPr id="84" name="Straight Arrow Connector 84"/>
          <p:cNvCxnSpPr>
            <a:cxnSpLocks noChangeShapeType="1"/>
            <a:stCxn id="78" idx="3"/>
            <a:endCxn id="81" idx="1"/>
          </p:cNvCxnSpPr>
          <p:nvPr/>
        </p:nvCxnSpPr>
        <p:spPr bwMode="auto">
          <a:xfrm flipV="1">
            <a:off x="4163192" y="3662281"/>
            <a:ext cx="974725" cy="2794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Arrow Connector 87"/>
          <p:cNvCxnSpPr>
            <a:cxnSpLocks noChangeShapeType="1"/>
            <a:stCxn id="81" idx="3"/>
            <a:endCxn id="90" idx="1"/>
          </p:cNvCxnSpPr>
          <p:nvPr/>
        </p:nvCxnSpPr>
        <p:spPr bwMode="auto">
          <a:xfrm>
            <a:off x="5760217" y="3662281"/>
            <a:ext cx="160338" cy="208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Arrow Connector 90"/>
          <p:cNvCxnSpPr>
            <a:cxnSpLocks noChangeShapeType="1"/>
            <a:stCxn id="81" idx="3"/>
            <a:endCxn id="83" idx="1"/>
          </p:cNvCxnSpPr>
          <p:nvPr/>
        </p:nvCxnSpPr>
        <p:spPr bwMode="auto">
          <a:xfrm flipV="1">
            <a:off x="5760217" y="3465212"/>
            <a:ext cx="160338" cy="1970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Arrow Connector 93"/>
          <p:cNvCxnSpPr>
            <a:cxnSpLocks noChangeShapeType="1"/>
            <a:stCxn id="81" idx="2"/>
            <a:endCxn id="82" idx="0"/>
          </p:cNvCxnSpPr>
          <p:nvPr/>
        </p:nvCxnSpPr>
        <p:spPr bwMode="auto">
          <a:xfrm>
            <a:off x="5449067" y="4020207"/>
            <a:ext cx="392113" cy="1527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Arrow Connector 96"/>
          <p:cNvCxnSpPr>
            <a:cxnSpLocks noChangeShapeType="1"/>
            <a:stCxn id="90" idx="2"/>
            <a:endCxn id="82" idx="0"/>
          </p:cNvCxnSpPr>
          <p:nvPr/>
        </p:nvCxnSpPr>
        <p:spPr bwMode="auto">
          <a:xfrm flipH="1">
            <a:off x="5841180" y="4011449"/>
            <a:ext cx="391319" cy="1615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Arrow Connector 99"/>
          <p:cNvCxnSpPr>
            <a:cxnSpLocks noChangeShapeType="1"/>
            <a:stCxn id="83" idx="2"/>
            <a:endCxn id="82" idx="0"/>
          </p:cNvCxnSpPr>
          <p:nvPr/>
        </p:nvCxnSpPr>
        <p:spPr bwMode="auto">
          <a:xfrm flipH="1">
            <a:off x="5841180" y="3626069"/>
            <a:ext cx="391319" cy="5469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0" name="Rectangle 22"/>
          <p:cNvSpPr>
            <a:spLocks noChangeArrowheads="1"/>
          </p:cNvSpPr>
          <p:nvPr/>
        </p:nvSpPr>
        <p:spPr bwMode="auto">
          <a:xfrm>
            <a:off x="5920555" y="3729969"/>
            <a:ext cx="623887" cy="281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DAO</a:t>
            </a: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>
            <a:off x="4609280" y="2042784"/>
            <a:ext cx="1611312" cy="198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Entity</a:t>
            </a:r>
          </a:p>
        </p:txBody>
      </p:sp>
      <p:cxnSp>
        <p:nvCxnSpPr>
          <p:cNvPr id="92" name="Straight Arrow Connector 110"/>
          <p:cNvCxnSpPr>
            <a:cxnSpLocks noChangeShapeType="1"/>
            <a:stCxn id="83" idx="3"/>
            <a:endCxn id="77" idx="2"/>
          </p:cNvCxnSpPr>
          <p:nvPr/>
        </p:nvCxnSpPr>
        <p:spPr bwMode="auto">
          <a:xfrm flipV="1">
            <a:off x="6544442" y="3328057"/>
            <a:ext cx="664994" cy="1371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Arrow Connector 113"/>
          <p:cNvCxnSpPr>
            <a:cxnSpLocks noChangeShapeType="1"/>
            <a:stCxn id="90" idx="3"/>
            <a:endCxn id="76" idx="2"/>
          </p:cNvCxnSpPr>
          <p:nvPr/>
        </p:nvCxnSpPr>
        <p:spPr bwMode="auto">
          <a:xfrm>
            <a:off x="6544442" y="3870709"/>
            <a:ext cx="710817" cy="3582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Arrow Connector 116"/>
          <p:cNvCxnSpPr>
            <a:cxnSpLocks noChangeShapeType="1"/>
            <a:stCxn id="61" idx="2"/>
            <a:endCxn id="91" idx="0"/>
          </p:cNvCxnSpPr>
          <p:nvPr/>
        </p:nvCxnSpPr>
        <p:spPr bwMode="auto">
          <a:xfrm>
            <a:off x="4945830" y="1956347"/>
            <a:ext cx="469106" cy="86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Straight Arrow Connector 119"/>
          <p:cNvCxnSpPr>
            <a:cxnSpLocks noChangeShapeType="1"/>
            <a:stCxn id="62" idx="2"/>
            <a:endCxn id="91" idx="0"/>
          </p:cNvCxnSpPr>
          <p:nvPr/>
        </p:nvCxnSpPr>
        <p:spPr bwMode="auto">
          <a:xfrm flipH="1">
            <a:off x="5414936" y="1958427"/>
            <a:ext cx="469900" cy="843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Arrow Connector 122"/>
          <p:cNvCxnSpPr>
            <a:cxnSpLocks noChangeShapeType="1"/>
            <a:stCxn id="60" idx="2"/>
            <a:endCxn id="91" idx="0"/>
          </p:cNvCxnSpPr>
          <p:nvPr/>
        </p:nvCxnSpPr>
        <p:spPr bwMode="auto">
          <a:xfrm>
            <a:off x="4945830" y="1456832"/>
            <a:ext cx="469106" cy="5859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Arrow Connector 131"/>
          <p:cNvCxnSpPr>
            <a:cxnSpLocks noChangeShapeType="1"/>
            <a:stCxn id="63" idx="3"/>
            <a:endCxn id="69" idx="2"/>
          </p:cNvCxnSpPr>
          <p:nvPr/>
        </p:nvCxnSpPr>
        <p:spPr bwMode="auto">
          <a:xfrm>
            <a:off x="6220592" y="1239290"/>
            <a:ext cx="1013801" cy="159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Arrow Connector 134"/>
          <p:cNvCxnSpPr>
            <a:cxnSpLocks noChangeShapeType="1"/>
            <a:stCxn id="62" idx="3"/>
            <a:endCxn id="56" idx="2"/>
          </p:cNvCxnSpPr>
          <p:nvPr/>
        </p:nvCxnSpPr>
        <p:spPr bwMode="auto">
          <a:xfrm>
            <a:off x="6220592" y="1746496"/>
            <a:ext cx="1125538" cy="20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Arrow Connector 137"/>
          <p:cNvCxnSpPr>
            <a:cxnSpLocks noChangeShapeType="1"/>
            <a:stCxn id="72" idx="6"/>
            <a:endCxn id="109" idx="1"/>
          </p:cNvCxnSpPr>
          <p:nvPr/>
        </p:nvCxnSpPr>
        <p:spPr bwMode="auto">
          <a:xfrm flipV="1">
            <a:off x="1069155" y="3548364"/>
            <a:ext cx="514350" cy="1895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40"/>
          <p:cNvCxnSpPr>
            <a:cxnSpLocks noChangeShapeType="1"/>
            <a:stCxn id="50" idx="6"/>
            <a:endCxn id="57" idx="1"/>
          </p:cNvCxnSpPr>
          <p:nvPr/>
        </p:nvCxnSpPr>
        <p:spPr bwMode="auto">
          <a:xfrm>
            <a:off x="954855" y="1490334"/>
            <a:ext cx="849312" cy="9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" name="Straight Connector 146"/>
          <p:cNvCxnSpPr>
            <a:cxnSpLocks noChangeShapeType="1"/>
          </p:cNvCxnSpPr>
          <p:nvPr/>
        </p:nvCxnSpPr>
        <p:spPr bwMode="auto">
          <a:xfrm flipH="1">
            <a:off x="2501080" y="1055359"/>
            <a:ext cx="4762" cy="1281112"/>
          </a:xfrm>
          <a:prstGeom prst="line">
            <a:avLst/>
          </a:prstGeom>
          <a:noFill/>
          <a:ln w="762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48"/>
          <p:cNvCxnSpPr>
            <a:cxnSpLocks noChangeShapeType="1"/>
          </p:cNvCxnSpPr>
          <p:nvPr/>
        </p:nvCxnSpPr>
        <p:spPr bwMode="auto">
          <a:xfrm>
            <a:off x="4653730" y="2493962"/>
            <a:ext cx="0" cy="2410866"/>
          </a:xfrm>
          <a:prstGeom prst="line">
            <a:avLst/>
          </a:prstGeom>
          <a:noFill/>
          <a:ln w="76200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4" name="Rectangle 152"/>
          <p:cNvSpPr>
            <a:spLocks noChangeArrowheads="1"/>
          </p:cNvSpPr>
          <p:nvPr/>
        </p:nvSpPr>
        <p:spPr bwMode="auto">
          <a:xfrm>
            <a:off x="4196530" y="4783357"/>
            <a:ext cx="914400" cy="2555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Transaction</a:t>
            </a:r>
            <a:b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Boundary</a:t>
            </a:r>
          </a:p>
        </p:txBody>
      </p:sp>
      <p:sp>
        <p:nvSpPr>
          <p:cNvPr id="105" name="Rectangle 153"/>
          <p:cNvSpPr>
            <a:spLocks noChangeArrowheads="1"/>
          </p:cNvSpPr>
          <p:nvPr/>
        </p:nvSpPr>
        <p:spPr bwMode="auto">
          <a:xfrm>
            <a:off x="2091505" y="2072946"/>
            <a:ext cx="914400" cy="2555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Transaction</a:t>
            </a:r>
            <a:b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Boundary</a:t>
            </a:r>
          </a:p>
        </p:txBody>
      </p:sp>
      <p:sp>
        <p:nvSpPr>
          <p:cNvPr id="106" name="Rectangle 154"/>
          <p:cNvSpPr>
            <a:spLocks noChangeArrowheads="1"/>
          </p:cNvSpPr>
          <p:nvPr/>
        </p:nvSpPr>
        <p:spPr bwMode="auto">
          <a:xfrm>
            <a:off x="4701081" y="3464308"/>
            <a:ext cx="457200" cy="1793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BEGIN</a:t>
            </a:r>
          </a:p>
        </p:txBody>
      </p:sp>
      <p:sp>
        <p:nvSpPr>
          <p:cNvPr id="107" name="Rectangle 155"/>
          <p:cNvSpPr>
            <a:spLocks noChangeArrowheads="1"/>
          </p:cNvSpPr>
          <p:nvPr/>
        </p:nvSpPr>
        <p:spPr bwMode="auto">
          <a:xfrm>
            <a:off x="4678856" y="4064766"/>
            <a:ext cx="457200" cy="1793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 dirty="0">
                <a:solidFill>
                  <a:schemeClr val="bg1"/>
                </a:solidFill>
                <a:latin typeface="Arial" charset="0"/>
                <a:cs typeface="Arial" charset="0"/>
              </a:rPr>
              <a:t>COMMIT</a:t>
            </a:r>
          </a:p>
        </p:txBody>
      </p:sp>
      <p:cxnSp>
        <p:nvCxnSpPr>
          <p:cNvPr id="108" name="Straight Arrow Connector 156"/>
          <p:cNvCxnSpPr>
            <a:cxnSpLocks noChangeShapeType="1"/>
          </p:cNvCxnSpPr>
          <p:nvPr/>
        </p:nvCxnSpPr>
        <p:spPr bwMode="auto">
          <a:xfrm flipH="1">
            <a:off x="4196530" y="3990154"/>
            <a:ext cx="941387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ectangle 22"/>
          <p:cNvSpPr>
            <a:spLocks noChangeArrowheads="1"/>
          </p:cNvSpPr>
          <p:nvPr/>
        </p:nvSpPr>
        <p:spPr bwMode="auto">
          <a:xfrm>
            <a:off x="1583505" y="3286727"/>
            <a:ext cx="517525" cy="5232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381000">
              <a:defRPr/>
            </a:pP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WebLogic</a:t>
            </a:r>
            <a:b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000" dirty="0">
                <a:latin typeface="Helvetica" pitchFamily="34" charset="0"/>
                <a:ea typeface="ＭＳ Ｐゴシック" pitchFamily="50" charset="-128"/>
                <a:cs typeface="+mn-cs"/>
              </a:rPr>
              <a:t>Plug-In</a:t>
            </a:r>
          </a:p>
        </p:txBody>
      </p:sp>
      <p:sp>
        <p:nvSpPr>
          <p:cNvPr id="110" name="Down Arrow 168"/>
          <p:cNvSpPr>
            <a:spLocks noChangeArrowheads="1"/>
          </p:cNvSpPr>
          <p:nvPr/>
        </p:nvSpPr>
        <p:spPr bwMode="auto">
          <a:xfrm>
            <a:off x="5664967" y="2253921"/>
            <a:ext cx="439738" cy="592631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CCFF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defTabSz="381000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1" name="Rectangle 169"/>
          <p:cNvSpPr>
            <a:spLocks noChangeArrowheads="1"/>
          </p:cNvSpPr>
          <p:nvPr/>
        </p:nvSpPr>
        <p:spPr bwMode="auto">
          <a:xfrm>
            <a:off x="4061592" y="852159"/>
            <a:ext cx="457200" cy="1793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BEGIN</a:t>
            </a:r>
          </a:p>
        </p:txBody>
      </p:sp>
      <p:sp>
        <p:nvSpPr>
          <p:cNvPr id="112" name="Rectangle 170"/>
          <p:cNvSpPr>
            <a:spLocks noChangeArrowheads="1"/>
          </p:cNvSpPr>
          <p:nvPr/>
        </p:nvSpPr>
        <p:spPr bwMode="auto">
          <a:xfrm>
            <a:off x="4044130" y="1728459"/>
            <a:ext cx="457200" cy="180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381000"/>
            <a:r>
              <a:rPr lang="en-US" sz="800" b="1">
                <a:solidFill>
                  <a:schemeClr val="bg1"/>
                </a:solidFill>
                <a:latin typeface="Arial" charset="0"/>
                <a:cs typeface="Arial" charset="0"/>
              </a:rPr>
              <a:t>COMMIT</a:t>
            </a: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426217" y="2488871"/>
            <a:ext cx="2534197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381000"/>
            <a:r>
              <a:rPr lang="en-US" b="1" dirty="0" smtClean="0">
                <a:latin typeface="Arial" charset="0"/>
                <a:cs typeface="Arial" charset="0"/>
              </a:rPr>
              <a:t>New App </a:t>
            </a:r>
            <a:r>
              <a:rPr lang="en-US" b="1" dirty="0">
                <a:latin typeface="Arial" charset="0"/>
                <a:cs typeface="Arial" charset="0"/>
              </a:rPr>
              <a:t>Architecture</a:t>
            </a:r>
          </a:p>
        </p:txBody>
      </p:sp>
      <p:cxnSp>
        <p:nvCxnSpPr>
          <p:cNvPr id="132" name="Straight Arrow Connector 137"/>
          <p:cNvCxnSpPr>
            <a:cxnSpLocks noChangeShapeType="1"/>
            <a:stCxn id="72" idx="6"/>
            <a:endCxn id="74" idx="1"/>
          </p:cNvCxnSpPr>
          <p:nvPr/>
        </p:nvCxnSpPr>
        <p:spPr bwMode="auto">
          <a:xfrm>
            <a:off x="1069155" y="3737934"/>
            <a:ext cx="506412" cy="4538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Down Arrow 43"/>
          <p:cNvSpPr/>
          <p:nvPr/>
        </p:nvSpPr>
        <p:spPr bwMode="auto">
          <a:xfrm rot="18289498">
            <a:off x="3975096" y="1392593"/>
            <a:ext cx="438150" cy="2389826"/>
          </a:xfrm>
          <a:prstGeom prst="downArrow">
            <a:avLst/>
          </a:prstGeom>
          <a:solidFill>
            <a:srgbClr val="FFCCFF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none" anchor="ctr"/>
          <a:lstStyle/>
          <a:p>
            <a:pPr defTabSz="381000">
              <a:defRPr/>
            </a:pPr>
            <a:r>
              <a:rPr lang="en-US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BL </a:t>
            </a:r>
            <a:r>
              <a:rPr lang="en-US" sz="1400" dirty="0" smtClean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move </a:t>
            </a:r>
            <a:r>
              <a:rPr lang="en-US" sz="1400" dirty="0">
                <a:latin typeface="Arial" pitchFamily="34" charset="0"/>
                <a:ea typeface="ＭＳ Ｐゴシック" pitchFamily="50" charset="-128"/>
                <a:cs typeface="Arial" pitchFamily="34" charset="0"/>
              </a:rPr>
              <a:t>to back-end</a:t>
            </a:r>
          </a:p>
        </p:txBody>
      </p:sp>
    </p:spTree>
    <p:extLst>
      <p:ext uri="{BB962C8B-B14F-4D97-AF65-F5344CB8AC3E}">
        <p14:creationId xmlns:p14="http://schemas.microsoft.com/office/powerpoint/2010/main" val="6141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0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5528931" y="1070766"/>
            <a:ext cx="1028490" cy="3237457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381000"/>
            <a:r>
              <a:rPr lang="en-US" altLang="ja-JP" sz="1600" dirty="0" smtClean="0">
                <a:latin typeface="Arial" charset="0"/>
              </a:rPr>
              <a:t>Core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Architecture: Simplified</a:t>
            </a:r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64108" y="1060390"/>
            <a:ext cx="471487" cy="2076450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 defTabSz="381000">
              <a:defRPr/>
            </a:pPr>
            <a:r>
              <a:rPr lang="en-US" altLang="ja-JP" sz="1600" dirty="0" smtClean="0">
                <a:latin typeface="Arial" charset="0"/>
              </a:rPr>
              <a:t>L7 Balancer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778480" y="1060390"/>
            <a:ext cx="793750" cy="2076450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381000"/>
            <a:endParaRPr lang="en-US" altLang="ja-JP" sz="2800" dirty="0">
              <a:latin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029430" y="1060390"/>
            <a:ext cx="2365376" cy="2076450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381000"/>
            <a:r>
              <a:rPr lang="en-US" altLang="ja-JP" sz="1600" dirty="0" smtClean="0">
                <a:latin typeface="Arial" charset="0"/>
              </a:rPr>
              <a:t>Front Real-time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029430" y="3438070"/>
            <a:ext cx="2365376" cy="840479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b"/>
          <a:lstStyle/>
          <a:p>
            <a:pPr algn="ctr" defTabSz="381000"/>
            <a:r>
              <a:rPr lang="en-US" altLang="ja-JP" sz="1600" dirty="0" smtClean="0">
                <a:latin typeface="Arial" charset="0"/>
              </a:rPr>
              <a:t>Front Batch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332642" y="2089091"/>
            <a:ext cx="1816100" cy="332185"/>
          </a:xfrm>
          <a:prstGeom prst="rect">
            <a:avLst/>
          </a:prstGeom>
          <a:ln w="38100">
            <a:solidFill>
              <a:schemeClr val="accent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81000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Web Site B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332642" y="1464012"/>
            <a:ext cx="1816100" cy="332184"/>
          </a:xfrm>
          <a:prstGeom prst="rect">
            <a:avLst/>
          </a:prstGeom>
          <a:ln w="38100">
            <a:solidFill>
              <a:schemeClr val="accent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81000">
              <a:defRPr/>
            </a:pPr>
            <a:r>
              <a:rPr lang="en-US" sz="1600" dirty="0" smtClean="0">
                <a:latin typeface="Arial" charset="0"/>
                <a:cs typeface="Arial" charset="0"/>
              </a:rPr>
              <a:t>Web Site A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332642" y="2693929"/>
            <a:ext cx="1816100" cy="332185"/>
          </a:xfrm>
          <a:prstGeom prst="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81000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Internal Site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25"/>
          <p:cNvCxnSpPr>
            <a:cxnSpLocks noChangeShapeType="1"/>
            <a:stCxn id="12" idx="3"/>
          </p:cNvCxnSpPr>
          <p:nvPr/>
        </p:nvCxnSpPr>
        <p:spPr bwMode="auto">
          <a:xfrm>
            <a:off x="2572230" y="2098615"/>
            <a:ext cx="914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5143982" y="1600934"/>
            <a:ext cx="58044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5147157" y="2233156"/>
            <a:ext cx="57727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5147157" y="2830850"/>
            <a:ext cx="577273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lowchart: Summing Junction 36"/>
          <p:cNvSpPr>
            <a:spLocks noChangeArrowheads="1"/>
          </p:cNvSpPr>
          <p:nvPr/>
        </p:nvSpPr>
        <p:spPr bwMode="auto">
          <a:xfrm>
            <a:off x="290992" y="1441390"/>
            <a:ext cx="590550" cy="1320404"/>
          </a:xfrm>
          <a:prstGeom prst="flowChartSummingJunction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81000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016608" y="1170524"/>
            <a:ext cx="433387" cy="185082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vert" wrap="none" anchor="ctr"/>
          <a:lstStyle/>
          <a:p>
            <a:pPr algn="ctr" defTabSz="381000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Reverse Proxy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54870" y="3546788"/>
            <a:ext cx="1812925" cy="347663"/>
          </a:xfrm>
          <a:prstGeom prst="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381000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Batch Exec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5167792" y="3727762"/>
            <a:ext cx="55663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5724431" y="1464012"/>
            <a:ext cx="731837" cy="246275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anchor="b"/>
          <a:lstStyle/>
          <a:p>
            <a:pPr algn="ctr" defTabSz="381000"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Services (aka APIs)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868008" y="1377691"/>
            <a:ext cx="1831975" cy="1070372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381000"/>
            <a:r>
              <a:rPr lang="en-US" altLang="ja-JP" sz="1600" dirty="0" smtClean="0">
                <a:latin typeface="Arial" charset="0"/>
              </a:rPr>
              <a:t>System B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960079" y="1895613"/>
            <a:ext cx="1647826" cy="456836"/>
          </a:xfrm>
          <a:prstGeom prst="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 defTabSz="381000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Gateway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Magnetic Disk 49"/>
          <p:cNvSpPr>
            <a:spLocks noChangeArrowheads="1"/>
          </p:cNvSpPr>
          <p:nvPr/>
        </p:nvSpPr>
        <p:spPr bwMode="auto">
          <a:xfrm>
            <a:off x="6881873" y="2520462"/>
            <a:ext cx="1741489" cy="535781"/>
          </a:xfrm>
          <a:prstGeom prst="flowChartMagneticDisk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defTabSz="381000"/>
            <a:r>
              <a:rPr lang="en-US" sz="1600" dirty="0" smtClean="0">
                <a:latin typeface="Arial" charset="0"/>
                <a:cs typeface="Arial" charset="0"/>
              </a:rPr>
              <a:t>Database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868008" y="3139816"/>
            <a:ext cx="1831975" cy="808333"/>
          </a:xfrm>
          <a:prstGeom prst="rect">
            <a:avLst/>
          </a:prstGeom>
          <a:ln w="12700" cmpd="sng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defTabSz="381000"/>
            <a:r>
              <a:rPr lang="en-US" altLang="ja-JP" sz="1600" dirty="0" smtClean="0">
                <a:latin typeface="Arial" charset="0"/>
              </a:rPr>
              <a:t>System C</a:t>
            </a:r>
            <a:endParaRPr lang="en-US" altLang="ja-JP" sz="1600" dirty="0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021061" y="3462230"/>
            <a:ext cx="1586847" cy="396078"/>
          </a:xfrm>
          <a:prstGeom prst="rect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anchor="ctr"/>
          <a:lstStyle/>
          <a:p>
            <a:pPr algn="ctr" defTabSz="381000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Sub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4"/>
          <p:cNvCxnSpPr>
            <a:cxnSpLocks noChangeShapeType="1"/>
            <a:stCxn id="23" idx="3"/>
            <a:endCxn id="15" idx="1"/>
          </p:cNvCxnSpPr>
          <p:nvPr/>
        </p:nvCxnSpPr>
        <p:spPr bwMode="auto">
          <a:xfrm>
            <a:off x="2449992" y="2095937"/>
            <a:ext cx="882650" cy="159246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66"/>
          <p:cNvCxnSpPr>
            <a:cxnSpLocks noChangeShapeType="1"/>
            <a:stCxn id="23" idx="3"/>
            <a:endCxn id="16" idx="1"/>
          </p:cNvCxnSpPr>
          <p:nvPr/>
        </p:nvCxnSpPr>
        <p:spPr bwMode="auto">
          <a:xfrm flipV="1">
            <a:off x="2449992" y="1630105"/>
            <a:ext cx="882650" cy="46583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73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1535592" y="2098615"/>
            <a:ext cx="24288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80"/>
          <p:cNvCxnSpPr>
            <a:cxnSpLocks noChangeShapeType="1"/>
            <a:stCxn id="22" idx="6"/>
            <a:endCxn id="11" idx="1"/>
          </p:cNvCxnSpPr>
          <p:nvPr/>
        </p:nvCxnSpPr>
        <p:spPr bwMode="auto">
          <a:xfrm flipV="1">
            <a:off x="881545" y="2098615"/>
            <a:ext cx="182563" cy="357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90"/>
          <p:cNvCxnSpPr>
            <a:cxnSpLocks noChangeShapeType="1"/>
            <a:endCxn id="17" idx="1"/>
          </p:cNvCxnSpPr>
          <p:nvPr/>
        </p:nvCxnSpPr>
        <p:spPr bwMode="auto">
          <a:xfrm flipV="1">
            <a:off x="2053120" y="2860020"/>
            <a:ext cx="1279525" cy="144820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93"/>
          <p:cNvCxnSpPr>
            <a:cxnSpLocks noChangeShapeType="1"/>
            <a:endCxn id="31" idx="1"/>
          </p:cNvCxnSpPr>
          <p:nvPr/>
        </p:nvCxnSpPr>
        <p:spPr bwMode="auto">
          <a:xfrm>
            <a:off x="6456265" y="2124031"/>
            <a:ext cx="503814" cy="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96"/>
          <p:cNvCxnSpPr>
            <a:cxnSpLocks noChangeShapeType="1"/>
            <a:stCxn id="26" idx="3"/>
            <a:endCxn id="32" idx="2"/>
          </p:cNvCxnSpPr>
          <p:nvPr/>
        </p:nvCxnSpPr>
        <p:spPr bwMode="auto">
          <a:xfrm>
            <a:off x="6456268" y="2695391"/>
            <a:ext cx="425605" cy="9296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99"/>
          <p:cNvCxnSpPr>
            <a:cxnSpLocks noChangeShapeType="1"/>
            <a:endCxn id="36" idx="1"/>
          </p:cNvCxnSpPr>
          <p:nvPr/>
        </p:nvCxnSpPr>
        <p:spPr bwMode="auto">
          <a:xfrm>
            <a:off x="6456268" y="3660269"/>
            <a:ext cx="56479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116"/>
          <p:cNvCxnSpPr>
            <a:cxnSpLocks noChangeShapeType="1"/>
          </p:cNvCxnSpPr>
          <p:nvPr/>
        </p:nvCxnSpPr>
        <p:spPr bwMode="auto">
          <a:xfrm flipV="1">
            <a:off x="6368902" y="825838"/>
            <a:ext cx="464178" cy="615553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116"/>
          <p:cNvCxnSpPr>
            <a:cxnSpLocks noChangeShapeType="1"/>
            <a:stCxn id="31" idx="3"/>
          </p:cNvCxnSpPr>
          <p:nvPr/>
        </p:nvCxnSpPr>
        <p:spPr bwMode="auto">
          <a:xfrm>
            <a:off x="8607905" y="2124030"/>
            <a:ext cx="41795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2809729445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1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1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va_ee_logo_hori_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70" y="3442560"/>
            <a:ext cx="1972056" cy="841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Environment: Ease of Dev.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 crackSpac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982765"/>
            <a:ext cx="3961173" cy="261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oguzkoc.com.tr/wp-content/uploads/2010/09/netbeans-logo1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1" y="3774336"/>
            <a:ext cx="1677089" cy="3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ja.netbeans.org/nekobean/nekobean_happy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874753"/>
            <a:ext cx="1275778" cy="9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reewoods.net/kugelblitz/wp-content/uploads/sites/5/2013/05/maven-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54" y="3719260"/>
            <a:ext cx="1462290" cy="5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1806" y="3784249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28418" y="3784249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5362" y="3784249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  <a:endParaRPr lang="en-US" sz="2000" dirty="0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788024" y="1846322"/>
            <a:ext cx="4248472" cy="1019319"/>
          </a:xfrm>
          <a:prstGeom prst="wedgeRectCallout">
            <a:avLst>
              <a:gd name="adj1" fmla="val -61040"/>
              <a:gd name="adj2" fmla="val 31757"/>
            </a:avLst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Centralized DEV DB</a:t>
            </a:r>
            <a:br>
              <a:rPr kumimoji="0" lang="en-US" sz="2000" b="1" kern="0" noProof="0" dirty="0" smtClean="0">
                <a:solidFill>
                  <a:sysClr val="windowText" lastClr="000000"/>
                </a:solidFill>
              </a:rPr>
            </a:b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Local </a:t>
            </a:r>
            <a:r>
              <a:rPr kumimoji="0" lang="en-US" sz="2000" b="1" kern="0" noProof="0" dirty="0" err="1" smtClean="0">
                <a:solidFill>
                  <a:sysClr val="windowText" lastClr="000000"/>
                </a:solidFill>
              </a:rPr>
              <a:t>Weblogic</a:t>
            </a: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 Server instance</a:t>
            </a:r>
            <a:br>
              <a:rPr kumimoji="0" lang="en-US" sz="2000" b="1" kern="0" noProof="0" dirty="0" smtClean="0">
                <a:solidFill>
                  <a:sysClr val="windowText" lastClr="000000"/>
                </a:solidFill>
              </a:rPr>
            </a:br>
            <a:r>
              <a:rPr kumimoji="0" lang="en-US" sz="2000" b="1" kern="0" noProof="0" dirty="0" smtClean="0">
                <a:solidFill>
                  <a:sysClr val="windowText" lastClr="000000"/>
                </a:solidFill>
              </a:rPr>
              <a:t>Code and Test with Fast-swap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286766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23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204006" y="2752110"/>
            <a:ext cx="1577134" cy="101181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Environment: Easy Startup</a:t>
            </a:r>
            <a:endParaRPr lang="en-US" dirty="0"/>
          </a:p>
        </p:txBody>
      </p:sp>
      <p:pic>
        <p:nvPicPr>
          <p:cNvPr id="3" name="Picture 2" descr="00433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94412" y="2905438"/>
            <a:ext cx="817825" cy="800100"/>
          </a:xfrm>
          <a:prstGeom prst="rect">
            <a:avLst/>
          </a:prstGeom>
          <a:noFill/>
        </p:spPr>
      </p:pic>
      <p:sp>
        <p:nvSpPr>
          <p:cNvPr id="4" name="Flowchart: Magnetic Disk 3"/>
          <p:cNvSpPr/>
          <p:nvPr/>
        </p:nvSpPr>
        <p:spPr bwMode="auto">
          <a:xfrm>
            <a:off x="2089872" y="880704"/>
            <a:ext cx="1691268" cy="905994"/>
          </a:xfrm>
          <a:prstGeom prst="flowChartMagneticDisk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kern="0" noProof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http://atlassian.wpengine.netdna-cdn.com/wp-content/uploads/stash-darkblue_large_atlassian_tran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87" y="1236640"/>
            <a:ext cx="1130938" cy="4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5541183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ircular Arrow 8"/>
          <p:cNvSpPr/>
          <p:nvPr/>
        </p:nvSpPr>
        <p:spPr bwMode="auto">
          <a:xfrm>
            <a:off x="3712183" y="2622689"/>
            <a:ext cx="1271239" cy="953429"/>
          </a:xfrm>
          <a:prstGeom prst="circularArrow">
            <a:avLst>
              <a:gd name="adj1" fmla="val 13242"/>
              <a:gd name="adj2" fmla="val 1142319"/>
              <a:gd name="adj3" fmla="val 5989425"/>
              <a:gd name="adj4" fmla="val 10800000"/>
              <a:gd name="adj5" fmla="val 1250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kern="0" noProof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9041" y="3705676"/>
            <a:ext cx="5801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/>
            <a:r>
              <a:rPr lang="en-US" b="1" dirty="0" smtClean="0"/>
              <a:t>3. Install JDK, IDE,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App servers -&gt; Build </a:t>
            </a:r>
            <a:r>
              <a:rPr lang="en-US" b="1" dirty="0"/>
              <a:t>-</a:t>
            </a:r>
            <a:r>
              <a:rPr lang="en-US" b="1" dirty="0" smtClean="0"/>
              <a:t>&gt; Run on the local terminal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2635840" y="1816942"/>
            <a:ext cx="616688" cy="902450"/>
          </a:xfrm>
          <a:prstGeom prst="down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2533" y="1827708"/>
            <a:ext cx="1683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/>
            <a:r>
              <a:rPr kumimoji="0" lang="en-US" b="1" kern="0" dirty="0"/>
              <a:t>2. Download</a:t>
            </a:r>
            <a:br>
              <a:rPr kumimoji="0" lang="en-US" b="1" kern="0" dirty="0"/>
            </a:br>
            <a:r>
              <a:rPr kumimoji="0" lang="en-US" b="1" kern="0" dirty="0"/>
              <a:t>Code from </a:t>
            </a:r>
            <a:br>
              <a:rPr kumimoji="0" lang="en-US" b="1" kern="0" dirty="0"/>
            </a:br>
            <a:r>
              <a:rPr kumimoji="0" lang="en-US" b="1" kern="0" dirty="0" smtClean="0"/>
              <a:t>Repository</a:t>
            </a:r>
            <a:endParaRPr kumimoji="0" lang="en-US" b="1" kern="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855040" y="2997997"/>
            <a:ext cx="1442498" cy="358417"/>
          </a:xfrm>
          <a:prstGeom prst="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7756" y="3371045"/>
            <a:ext cx="1286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/>
            <a:r>
              <a:rPr kumimoji="0" lang="en-US" altLang="ja-JP" b="1" kern="0" dirty="0"/>
              <a:t>1. Join a </a:t>
            </a:r>
            <a:br>
              <a:rPr kumimoji="0" lang="en-US" altLang="ja-JP" b="1" kern="0" dirty="0"/>
            </a:br>
            <a:r>
              <a:rPr kumimoji="0" lang="en-US" altLang="ja-JP" b="1" kern="0" dirty="0" smtClean="0"/>
              <a:t>project.</a:t>
            </a:r>
            <a:endParaRPr kumimoji="0" lang="en-US" b="1" kern="0" dirty="0"/>
          </a:p>
        </p:txBody>
      </p:sp>
      <p:sp>
        <p:nvSpPr>
          <p:cNvPr id="16" name="Flowchart: Magnetic Disk 15"/>
          <p:cNvSpPr/>
          <p:nvPr/>
        </p:nvSpPr>
        <p:spPr bwMode="auto">
          <a:xfrm>
            <a:off x="6036684" y="1430834"/>
            <a:ext cx="1691268" cy="905994"/>
          </a:xfrm>
          <a:prstGeom prst="flowChartMagneticDisk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kern="0" noProof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2055" name="Picture 7" descr="C:\Users\hirofumi.iwasaki\Pictures\logoJIRAP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519" y="1771720"/>
            <a:ext cx="968535" cy="5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-Right Arrow 20"/>
          <p:cNvSpPr/>
          <p:nvPr/>
        </p:nvSpPr>
        <p:spPr bwMode="auto">
          <a:xfrm rot="19983674">
            <a:off x="4837472" y="2526968"/>
            <a:ext cx="1527725" cy="364547"/>
          </a:xfrm>
          <a:prstGeom prst="left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4870" y="2407777"/>
            <a:ext cx="2417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/>
            <a:r>
              <a:rPr kumimoji="0" lang="en-US" b="1" kern="0" dirty="0" smtClean="0"/>
              <a:t>4. Refer JIRA tickets</a:t>
            </a:r>
            <a:br>
              <a:rPr kumimoji="0" lang="en-US" b="1" kern="0" dirty="0" smtClean="0"/>
            </a:br>
            <a:r>
              <a:rPr kumimoji="0" lang="en-US" b="1" kern="0" dirty="0" smtClean="0"/>
              <a:t>for tasks</a:t>
            </a:r>
            <a:endParaRPr kumimoji="0"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9930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  <p:bldP spid="14" grpId="0" animBg="1"/>
      <p:bldP spid="15" grpId="0"/>
      <p:bldP spid="21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000"/>
            <a:ext cx="8424000" cy="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Test: Full Auto Testing &amp;Validation.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851921" y="2346073"/>
            <a:ext cx="3936379" cy="19089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b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kern="0" noProof="0" dirty="0" smtClean="0">
                <a:solidFill>
                  <a:sysClr val="windowText" lastClr="000000"/>
                </a:solidFill>
              </a:rPr>
              <a:t>Management Server</a:t>
            </a: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4493942" y="852644"/>
            <a:ext cx="1691268" cy="905994"/>
          </a:xfrm>
          <a:prstGeom prst="flowChartMagneticDisk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kern="0" noProof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" name="Picture 2" descr="http://atlassian.wpengine.netdna-cdn.com/wp-content/uploads/stash-darkblue_large_atlassian_tran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7" y="1176682"/>
            <a:ext cx="1139285" cy="48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-Turn Arrow 6"/>
          <p:cNvSpPr/>
          <p:nvPr/>
        </p:nvSpPr>
        <p:spPr bwMode="auto">
          <a:xfrm>
            <a:off x="4915830" y="1629007"/>
            <a:ext cx="1005468" cy="1020337"/>
          </a:xfrm>
          <a:prstGeom prst="uturn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kern="0" noProof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5981" y="1744176"/>
            <a:ext cx="209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1. Auto PULL</a:t>
            </a:r>
            <a:endParaRPr lang="en-US" sz="2400" b="1" dirty="0">
              <a:latin typeface="+mn-lt"/>
            </a:endParaRPr>
          </a:p>
        </p:txBody>
      </p:sp>
      <p:sp>
        <p:nvSpPr>
          <p:cNvPr id="9" name="Circular Arrow 8"/>
          <p:cNvSpPr/>
          <p:nvPr/>
        </p:nvSpPr>
        <p:spPr bwMode="auto">
          <a:xfrm>
            <a:off x="6517064" y="2329487"/>
            <a:ext cx="1271239" cy="953429"/>
          </a:xfrm>
          <a:prstGeom prst="circularArrow">
            <a:avLst>
              <a:gd name="adj1" fmla="val 13242"/>
              <a:gd name="adj2" fmla="val 1142319"/>
              <a:gd name="adj3" fmla="val 5989425"/>
              <a:gd name="adj4" fmla="val 10800000"/>
              <a:gd name="adj5" fmla="val 12500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kern="0" noProof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" name="Picture 4" descr="http://atnd.org/event_images/0004/0681/jenkins_logo_original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3" y="2525801"/>
            <a:ext cx="1969240" cy="5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61669" y="2501520"/>
            <a:ext cx="12161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Auto </a:t>
            </a:r>
            <a:br>
              <a:rPr lang="en-US" sz="2400" b="1" dirty="0" smtClean="0"/>
            </a:br>
            <a:r>
              <a:rPr lang="en-US" sz="2400" b="1" dirty="0" smtClean="0"/>
              <a:t>Build</a:t>
            </a:r>
            <a:br>
              <a:rPr lang="en-US" sz="2400" b="1" dirty="0" smtClean="0"/>
            </a:br>
            <a:r>
              <a:rPr lang="en-US" sz="2400" b="1" dirty="0" smtClean="0"/>
              <a:t>&amp;</a:t>
            </a:r>
            <a:r>
              <a:rPr lang="en-US" sz="2400" b="1" dirty="0"/>
              <a:t> </a:t>
            </a:r>
            <a:r>
              <a:rPr lang="en-US" sz="2400" b="1" dirty="0" smtClean="0"/>
              <a:t>Test</a:t>
            </a:r>
            <a:endParaRPr lang="en-US" sz="2400" b="1" dirty="0"/>
          </a:p>
        </p:txBody>
      </p:sp>
      <p:pic>
        <p:nvPicPr>
          <p:cNvPr id="12" name="Picture 6" descr="http://www.sonarcredit.com/www.sonarcredit.com/main_files/Sonar%20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23" y="3546775"/>
            <a:ext cx="907665" cy="4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 bwMode="auto">
          <a:xfrm rot="2347377">
            <a:off x="4794467" y="2995262"/>
            <a:ext cx="769434" cy="569230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kern="0" noProof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0238" y="2958878"/>
            <a:ext cx="1347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3. Auto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Validate</a:t>
            </a:r>
            <a:endParaRPr lang="en-US" sz="2400" b="1" dirty="0">
              <a:latin typeface="+mn-lt"/>
            </a:endParaRPr>
          </a:p>
        </p:txBody>
      </p:sp>
      <p:pic>
        <p:nvPicPr>
          <p:cNvPr id="15" name="Picture 3" descr="C:\Users\hirofumi.iwasaki\Desktop\e-NAVI 3.0 Sonar Zer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9" y="1366010"/>
            <a:ext cx="2663177" cy="1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 bwMode="auto">
          <a:xfrm rot="8001726">
            <a:off x="3728472" y="2501060"/>
            <a:ext cx="577076" cy="1216256"/>
          </a:xfrm>
          <a:prstGeom prst="downArrow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kern="0" noProof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8840" y="3269413"/>
            <a:ext cx="1518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4. Report</a:t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Hourly</a:t>
            </a:r>
            <a:endParaRPr lang="en-US" sz="2400" b="1" dirty="0">
              <a:latin typeface="+mn-lt"/>
            </a:endParaRPr>
          </a:p>
        </p:txBody>
      </p:sp>
      <p:pic>
        <p:nvPicPr>
          <p:cNvPr id="23" name="Picture 3" descr="C:\Users\hirofumi.iwasaki\Desktop\e-NAVI 3.0 Sonar Zer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3" t="28716" r="28719" b="52039"/>
          <a:stretch/>
        </p:blipFill>
        <p:spPr bwMode="auto">
          <a:xfrm>
            <a:off x="1112006" y="2802680"/>
            <a:ext cx="1608356" cy="139323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Rectangle 21"/>
          <p:cNvSpPr/>
          <p:nvPr/>
        </p:nvSpPr>
        <p:spPr bwMode="auto">
          <a:xfrm>
            <a:off x="2337481" y="1811410"/>
            <a:ext cx="596633" cy="327764"/>
          </a:xfrm>
          <a:prstGeom prst="rect">
            <a:avLst/>
          </a:prstGeom>
          <a:noFill/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74618" y="1817077"/>
            <a:ext cx="1269999" cy="1002974"/>
          </a:xfrm>
          <a:prstGeom prst="line">
            <a:avLst/>
          </a:prstGeom>
          <a:ln w="38100">
            <a:solidFill>
              <a:schemeClr val="accent2"/>
            </a:solidFill>
            <a:prstDash val="sysDash"/>
            <a:tailEnd type="non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99649" y="2103641"/>
            <a:ext cx="244146" cy="699039"/>
          </a:xfrm>
          <a:prstGeom prst="line">
            <a:avLst/>
          </a:prstGeom>
          <a:ln w="38100">
            <a:solidFill>
              <a:schemeClr val="accent2"/>
            </a:solidFill>
            <a:prstDash val="sysDash"/>
            <a:tailEnd type="non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ular Callout 19"/>
          <p:cNvSpPr/>
          <p:nvPr/>
        </p:nvSpPr>
        <p:spPr bwMode="auto">
          <a:xfrm>
            <a:off x="221630" y="3950743"/>
            <a:ext cx="2982218" cy="410600"/>
          </a:xfrm>
          <a:prstGeom prst="wedgeRectCallout">
            <a:avLst>
              <a:gd name="adj1" fmla="val -22290"/>
              <a:gd name="adj2" fmla="val -62546"/>
            </a:avLst>
          </a:prstGeom>
          <a:solidFill>
            <a:srgbClr val="FCE2DE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0" lang="en-US" sz="2800" b="1" kern="0" dirty="0" smtClean="0">
                <a:solidFill>
                  <a:sysClr val="windowText" lastClr="000000"/>
                </a:solidFill>
              </a:rPr>
              <a:t>ZERO</a:t>
            </a:r>
            <a:r>
              <a:rPr kumimoji="0" lang="en-US" sz="2800" b="1" kern="0" noProof="0" dirty="0" smtClean="0">
                <a:solidFill>
                  <a:sysClr val="windowText" lastClr="000000"/>
                </a:solidFill>
              </a:rPr>
              <a:t> Violations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1862872"/>
              </p:ext>
            </p:extLst>
          </p:nvPr>
        </p:nvGraphicFramePr>
        <p:xfrm>
          <a:off x="6981776" y="313797"/>
          <a:ext cx="1819437" cy="79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1447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3" grpId="0" animBg="1"/>
      <p:bldP spid="14" grpId="0"/>
      <p:bldP spid="16" grpId="0" animBg="1"/>
      <p:bldP spid="17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Speaker Biography </a:t>
            </a:r>
            <a:r>
              <a:rPr lang="en-US" altLang="ja-JP" dirty="0" smtClean="0"/>
              <a:t>(2/</a:t>
            </a:r>
            <a:r>
              <a:rPr lang="en-US" altLang="ja-JP" dirty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u="sng" dirty="0" err="1" smtClean="0"/>
              <a:t>Arshal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Ameen</a:t>
            </a:r>
            <a:endParaRPr lang="en-US" b="1" u="sng" dirty="0" smtClean="0"/>
          </a:p>
          <a:p>
            <a:pPr lvl="1"/>
            <a:r>
              <a:rPr lang="en-US" dirty="0" smtClean="0"/>
              <a:t>Core Engineer.</a:t>
            </a:r>
          </a:p>
          <a:p>
            <a:pPr lvl="1"/>
            <a:r>
              <a:rPr lang="en-US" dirty="0" smtClean="0"/>
              <a:t>Development leader for Rakuten Card Member Services.</a:t>
            </a:r>
          </a:p>
          <a:p>
            <a:pPr lvl="1"/>
            <a:r>
              <a:rPr lang="en-US" dirty="0" smtClean="0"/>
              <a:t>Team Leader and Trainer.</a:t>
            </a:r>
          </a:p>
          <a:p>
            <a:r>
              <a:rPr lang="en-US" altLang="ja-JP" b="1" u="sng" dirty="0"/>
              <a:t>Carrier</a:t>
            </a:r>
            <a:endParaRPr lang="ja-JP" altLang="en-US" b="1" u="sng" dirty="0"/>
          </a:p>
          <a:p>
            <a:pPr lvl="1"/>
            <a:r>
              <a:rPr lang="en-US" altLang="ja-JP" dirty="0" smtClean="0"/>
              <a:t>3 Years as JEE engineer</a:t>
            </a:r>
          </a:p>
          <a:p>
            <a:pPr lvl="1"/>
            <a:r>
              <a:rPr lang="en-US" altLang="ja-JP" dirty="0" smtClean="0"/>
              <a:t>App developer </a:t>
            </a:r>
            <a:r>
              <a:rPr lang="en-US" altLang="ja-JP" dirty="0"/>
              <a:t>(</a:t>
            </a:r>
            <a:r>
              <a:rPr lang="en-US" altLang="ja-JP" dirty="0" err="1" smtClean="0"/>
              <a:t>iOS</a:t>
            </a:r>
            <a:r>
              <a:rPr lang="en-US" altLang="ja-JP" dirty="0" smtClean="0"/>
              <a:t>, Android and Win8).</a:t>
            </a:r>
            <a:endParaRPr lang="ja-JP" altLang="en-US" dirty="0" smtClean="0"/>
          </a:p>
          <a:p>
            <a:r>
              <a:rPr lang="en-US" altLang="ja-JP" b="1" u="sng" dirty="0" smtClean="0"/>
              <a:t>Opus</a:t>
            </a:r>
            <a:r>
              <a:rPr lang="en-US" altLang="ja-JP" b="1" u="sng" dirty="0"/>
              <a:t>, Lectures, etc</a:t>
            </a:r>
            <a:r>
              <a:rPr lang="en-US" altLang="ja-JP" b="1" u="sng" dirty="0" smtClean="0"/>
              <a:t>.</a:t>
            </a:r>
          </a:p>
          <a:p>
            <a:pPr lvl="1"/>
            <a:r>
              <a:rPr lang="en-US" altLang="ja-JP" dirty="0"/>
              <a:t>Conferences: </a:t>
            </a:r>
            <a:r>
              <a:rPr lang="en-US" altLang="ja-JP" dirty="0" smtClean="0"/>
              <a:t>JJUG Tokyo(2014)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0972709"/>
              </p:ext>
            </p:extLst>
          </p:nvPr>
        </p:nvGraphicFramePr>
        <p:xfrm>
          <a:off x="467544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1582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32870852"/>
              </p:ext>
            </p:extLst>
          </p:nvPr>
        </p:nvGraphicFramePr>
        <p:xfrm>
          <a:off x="467544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7077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old and new system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290366"/>
              </p:ext>
            </p:extLst>
          </p:nvPr>
        </p:nvGraphicFramePr>
        <p:xfrm>
          <a:off x="612346" y="607785"/>
          <a:ext cx="8131279" cy="3708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1742"/>
                <a:gridCol w="2807503"/>
                <a:gridCol w="29220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New(JEE6)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Dependency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CDI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Framework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PHP(Symfony, Smarty)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Servlets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JAX-RS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Transactional(Spring)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EJB</a:t>
                      </a:r>
                      <a:r>
                        <a:rPr lang="en-US" baseline="0" dirty="0" smtClean="0"/>
                        <a:t> CMT(JTA)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Persistence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iBATIS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TERASOLUNA</a:t>
                      </a:r>
                      <a:r>
                        <a:rPr lang="en-US" baseline="0" dirty="0" smtClean="0"/>
                        <a:t> batch FW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EJB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WebSockets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mtClean="0"/>
                        <a:t>ー</a:t>
                      </a:r>
                      <a:endParaRPr lang="en-US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Bean Validation API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 EE Security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Leverages and advantages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00759"/>
              </p:ext>
            </p:extLst>
          </p:nvPr>
        </p:nvGraphicFramePr>
        <p:xfrm>
          <a:off x="663318" y="582396"/>
          <a:ext cx="7919475" cy="40282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0359"/>
                <a:gridCol w="3008909"/>
                <a:gridCol w="3640207"/>
              </a:tblGrid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Services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Old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 Architecture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EJB 3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Inherit"/>
                        </a:rPr>
                        <a:t>.x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Inherit"/>
                      </a:endParaRP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Dependency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Could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inject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almost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anything, programmatically too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Can inject anything in the container including EJBs, data sources,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JMS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and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JPA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resources but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only annotations.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Transaction management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Transactional of Spring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JTA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Persistence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iBatis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Tightly integrated through JPA</a:t>
                      </a: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State management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Web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container session management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Stateful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Session Beans and Extended Persistence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Context but we still stick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to JSF based states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Web Services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By using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XFire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for registered beans.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JAX-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WS 2.0</a:t>
                      </a:r>
                    </a:p>
                  </a:txBody>
                  <a:tcPr marL="12700" marR="12700" marT="12700" marB="0" anchor="ctr"/>
                </a:tc>
              </a:tr>
              <a:tr h="5093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Messaging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JMSTemplate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adds nice abstraction over JMS.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Message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Driven Beans.</a:t>
                      </a: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AOP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AspectJ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and Spring AOP alliance.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Simple but limited support through interceptors.</a:t>
                      </a: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Security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Declarative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and programmatic security through JAAS.</a:t>
                      </a: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Scheduling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Must add and configure Quartz for scheduling. None were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 used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Simple scheduling possible through EJB Timer service</a:t>
                      </a:r>
                    </a:p>
                  </a:txBody>
                  <a:tcPr marL="12700" marR="12700" marT="12700" marB="0" anchor="ctr"/>
                </a:tc>
              </a:tr>
              <a:tr h="3518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Remoting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Remote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transactions and security are not supported.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Not standardized.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Integrated support through Session Bean remote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ee_serifregular"/>
                        </a:rPr>
                        <a:t>interfaces.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ree_serifregular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09629" y="3915005"/>
            <a:ext cx="8194513" cy="679464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08331" y="947987"/>
            <a:ext cx="8194513" cy="1036279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829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Remote Interfaces 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55240" y="736086"/>
            <a:ext cx="5945673" cy="3769405"/>
            <a:chOff x="2062784" y="800797"/>
            <a:chExt cx="5945673" cy="3769405"/>
          </a:xfrm>
        </p:grpSpPr>
        <p:sp>
          <p:nvSpPr>
            <p:cNvPr id="4" name="Rectangle 3"/>
            <p:cNvSpPr/>
            <p:nvPr/>
          </p:nvSpPr>
          <p:spPr bwMode="auto">
            <a:xfrm>
              <a:off x="2062784" y="800797"/>
              <a:ext cx="5945673" cy="3769405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745369" y="1640785"/>
              <a:ext cx="4125569" cy="282426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866709" y="1868530"/>
              <a:ext cx="3874799" cy="905951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65412" y="3023942"/>
              <a:ext cx="3874799" cy="748511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625178" y="3955450"/>
              <a:ext cx="1116331" cy="452975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RDBMS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477123" y="945108"/>
              <a:ext cx="1116331" cy="3491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Local Client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319048" y="1728437"/>
              <a:ext cx="1061593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JNDI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325841" y="2131591"/>
              <a:ext cx="1066140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JDBC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24542" y="2542835"/>
              <a:ext cx="1067439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RMI_IIOP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23244" y="2945989"/>
              <a:ext cx="1091416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Threading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21948" y="906310"/>
              <a:ext cx="1036014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JMS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20651" y="1333731"/>
              <a:ext cx="1037312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JTA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27440" y="3354656"/>
              <a:ext cx="1087220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Pooling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334232" y="3749722"/>
              <a:ext cx="1080428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Security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32935" y="4144788"/>
              <a:ext cx="1093064" cy="3423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Web Services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721586" y="943820"/>
              <a:ext cx="1116331" cy="3491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kumimoji="0" lang="en-US" sz="1200" kern="0" dirty="0">
                  <a:solidFill>
                    <a:sysClr val="windowText" lastClr="000000"/>
                  </a:solidFill>
                </a:rPr>
                <a:t>Remote </a:t>
              </a:r>
              <a:r>
                <a:rPr kumimoji="0" lang="en-US" sz="1200" kern="0" dirty="0" smtClean="0">
                  <a:solidFill>
                    <a:sysClr val="windowText" lastClr="000000"/>
                  </a:solidFill>
                </a:rPr>
                <a:t>Client</a:t>
              </a:r>
              <a:endParaRPr kumimoji="0" lang="en-US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467215" y="942534"/>
              <a:ext cx="1116331" cy="349109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JMS Provider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7371291" y="1095219"/>
            <a:ext cx="1116331" cy="349109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Remote Client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149" y="469152"/>
            <a:ext cx="1443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Application Server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65955" y="269230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Persistence Tier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72749" y="1534310"/>
            <a:ext cx="1522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Business Logic Tier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65892" y="1306607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EJB Container</a:t>
            </a:r>
            <a:endParaRPr lang="en-US" sz="1100" b="1" dirty="0"/>
          </a:p>
        </p:txBody>
      </p:sp>
      <p:pic>
        <p:nvPicPr>
          <p:cNvPr id="30" name="Picture 29" descr="downloa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32" y="3920972"/>
            <a:ext cx="392617" cy="39261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2549457" y="189319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Session Beans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322055" y="1874169"/>
            <a:ext cx="1359103" cy="40490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Message Driven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Beans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474455" y="2026569"/>
            <a:ext cx="1359103" cy="40490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Message Driven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Beans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26855" y="2178969"/>
            <a:ext cx="1359103" cy="40490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Message Driven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Beans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22477" y="204559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Session Beans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740857" y="219799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Session Beans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575751" y="303071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JPA Entities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492153" y="301937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Entity Manager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728151" y="3183112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JPA Entities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644553" y="3183111"/>
            <a:ext cx="1260661" cy="3491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Entity Manager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590441" y="3560339"/>
            <a:ext cx="11340" cy="340160"/>
          </a:xfrm>
          <a:prstGeom prst="straightConnector1">
            <a:avLst/>
          </a:prstGeom>
          <a:ln w="9525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9" idx="1"/>
          </p:cNvCxnSpPr>
          <p:nvPr/>
        </p:nvCxnSpPr>
        <p:spPr>
          <a:xfrm flipV="1">
            <a:off x="3988812" y="3357666"/>
            <a:ext cx="655741" cy="1"/>
          </a:xfrm>
          <a:prstGeom prst="straightConnector1">
            <a:avLst/>
          </a:prstGeom>
          <a:ln w="9525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721351" y="2513085"/>
            <a:ext cx="12706" cy="636011"/>
          </a:xfrm>
          <a:prstGeom prst="straightConnector1">
            <a:avLst/>
          </a:prstGeom>
          <a:ln w="9525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49" idx="0"/>
          </p:cNvCxnSpPr>
          <p:nvPr/>
        </p:nvCxnSpPr>
        <p:spPr>
          <a:xfrm>
            <a:off x="3753420" y="2823327"/>
            <a:ext cx="1521464" cy="359784"/>
          </a:xfrm>
          <a:prstGeom prst="bentConnector2">
            <a:avLst/>
          </a:prstGeom>
          <a:ln>
            <a:solidFill>
              <a:srgbClr val="000000"/>
            </a:solidFill>
            <a:headEnd type="none" w="med" len="med"/>
            <a:tailEnd type="arrow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3" idx="2"/>
          </p:cNvCxnSpPr>
          <p:nvPr/>
        </p:nvCxnSpPr>
        <p:spPr>
          <a:xfrm flipH="1">
            <a:off x="5601781" y="1226932"/>
            <a:ext cx="16056" cy="916075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4" idx="3"/>
          </p:cNvCxnSpPr>
          <p:nvPr/>
        </p:nvCxnSpPr>
        <p:spPr>
          <a:xfrm flipV="1">
            <a:off x="4001518" y="1201898"/>
            <a:ext cx="80751" cy="1170649"/>
          </a:xfrm>
          <a:prstGeom prst="bentConnector2">
            <a:avLst/>
          </a:prstGeom>
          <a:ln>
            <a:solidFill>
              <a:srgbClr val="000000"/>
            </a:solidFill>
            <a:headEnd type="triangle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9" idx="2"/>
          </p:cNvCxnSpPr>
          <p:nvPr/>
        </p:nvCxnSpPr>
        <p:spPr>
          <a:xfrm rot="10800000">
            <a:off x="2627746" y="1229506"/>
            <a:ext cx="1443185" cy="142472"/>
          </a:xfrm>
          <a:prstGeom prst="bentConnector2">
            <a:avLst/>
          </a:prstGeom>
          <a:ln>
            <a:solidFill>
              <a:srgbClr val="000000"/>
            </a:solidFill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endCxn id="24" idx="1"/>
          </p:cNvCxnSpPr>
          <p:nvPr/>
        </p:nvCxnSpPr>
        <p:spPr>
          <a:xfrm flipV="1">
            <a:off x="4093609" y="1269774"/>
            <a:ext cx="3277682" cy="102206"/>
          </a:xfrm>
          <a:prstGeom prst="bentConnector3">
            <a:avLst>
              <a:gd name="adj1" fmla="val 69028"/>
            </a:avLst>
          </a:prstGeom>
          <a:ln>
            <a:solidFill>
              <a:srgbClr val="000000"/>
            </a:solidFill>
            <a:headEnd type="none" w="med" len="med"/>
            <a:tailEnd type="triangle"/>
          </a:ln>
          <a:effectLst>
            <a:outerShdw blurRad="88900" dist="38100" dir="81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JPA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7379172"/>
              </p:ext>
            </p:extLst>
          </p:nvPr>
        </p:nvGraphicFramePr>
        <p:xfrm>
          <a:off x="1078905" y="583130"/>
          <a:ext cx="6961647" cy="38379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32906"/>
                <a:gridCol w="1744056"/>
                <a:gridCol w="148468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/>
                        </a:rPr>
                        <a:t>Features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T Sans"/>
                        </a:rPr>
                        <a:t>iBATIS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PT San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"/>
                        </a:rPr>
                        <a:t>JPA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Simplicity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Best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Complete ORM solution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Best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Adaptability to data model changes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Complexity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Best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Dependence on SQL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Performance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Best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16161D"/>
                        </a:solidFill>
                        <a:effectLst/>
                        <a:latin typeface="PT Sans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Portability across different relational databases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  <a:endParaRPr lang="en-US" sz="1600" b="0" i="0" u="none" strike="noStrike" dirty="0">
                        <a:solidFill>
                          <a:srgbClr val="16161D"/>
                        </a:solidFill>
                        <a:effectLst/>
                        <a:latin typeface="PT Sans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Portability to non-Java platforms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Best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Not Supported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Community support and documentation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Average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6161D"/>
                          </a:solidFill>
                          <a:effectLst/>
                          <a:latin typeface="PT Sans"/>
                        </a:rPr>
                        <a:t>Good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Transaction rollback prevents data pollution</a:t>
            </a:r>
          </a:p>
          <a:p>
            <a:r>
              <a:rPr lang="en-US" dirty="0" smtClean="0"/>
              <a:t>Timeout settings limits latency in EJB response</a:t>
            </a:r>
          </a:p>
          <a:p>
            <a:r>
              <a:rPr lang="en-US" dirty="0" smtClean="0"/>
              <a:t>An ideal tool for resource management and data integrity.</a:t>
            </a:r>
          </a:p>
          <a:p>
            <a:r>
              <a:rPr lang="en-US" dirty="0" smtClean="0"/>
              <a:t>XA enables global transaction a.k.a 2PC.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Stateless</a:t>
            </a:r>
            <a:r>
              <a:rPr lang="en-US" dirty="0"/>
              <a:t> </a:t>
            </a:r>
            <a:r>
              <a:rPr lang="en-US" dirty="0" smtClean="0"/>
              <a:t>in EJB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Stateless EJBs !</a:t>
            </a:r>
          </a:p>
          <a:p>
            <a:r>
              <a:rPr lang="en-US" dirty="0" smtClean="0"/>
              <a:t>States are managed by JSF.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Managed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Fetches same entity every time</a:t>
            </a:r>
          </a:p>
          <a:p>
            <a:r>
              <a:rPr lang="en-US" dirty="0" smtClean="0"/>
              <a:t>Auto update entity on state change.</a:t>
            </a:r>
          </a:p>
          <a:p>
            <a:r>
              <a:rPr lang="en-US" dirty="0" smtClean="0"/>
              <a:t>Performance is best with </a:t>
            </a:r>
            <a:r>
              <a:rPr lang="en-US" dirty="0" err="1" smtClean="0"/>
              <a:t>Exadata</a:t>
            </a:r>
            <a:r>
              <a:rPr lang="en-US" dirty="0" smtClean="0"/>
              <a:t>, with others……….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EJB Timer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EJB 3 timer service allows to </a:t>
            </a:r>
            <a:r>
              <a:rPr lang="en-US" dirty="0" smtClean="0"/>
              <a:t>invoke a method </a:t>
            </a:r>
            <a:r>
              <a:rPr lang="en-US" dirty="0"/>
              <a:t>by the container after a specified interval of time.</a:t>
            </a:r>
          </a:p>
          <a:p>
            <a:r>
              <a:rPr lang="en-US" dirty="0"/>
              <a:t>Timers are persistent and can survive a container crash or restart. </a:t>
            </a:r>
          </a:p>
          <a:p>
            <a:r>
              <a:rPr lang="en-US" dirty="0" smtClean="0"/>
              <a:t>Timers are transactional.</a:t>
            </a:r>
          </a:p>
          <a:p>
            <a:endParaRPr lang="en-US" dirty="0"/>
          </a:p>
          <a:p>
            <a:r>
              <a:rPr lang="en-US" dirty="0" smtClean="0"/>
              <a:t>Timers well actually are not that precise.</a:t>
            </a:r>
          </a:p>
          <a:p>
            <a:r>
              <a:rPr lang="en-US" dirty="0" smtClean="0"/>
              <a:t>Managing multiple timer events in not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7939924"/>
              </p:ext>
            </p:extLst>
          </p:nvPr>
        </p:nvGraphicFramePr>
        <p:xfrm>
          <a:off x="467544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1582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 of JSF 2.1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Flash </a:t>
            </a:r>
            <a:r>
              <a:rPr lang="en-US" dirty="0"/>
              <a:t>one step traversal </a:t>
            </a:r>
            <a:r>
              <a:rPr lang="en-US" dirty="0" smtClean="0"/>
              <a:t>limitation doesn’t meet our requirements.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CSRF – No standardized implementation in 2.1.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file(template) include feature from server </a:t>
            </a:r>
            <a:r>
              <a:rPr lang="en-US" dirty="0" err="1" smtClean="0"/>
              <a:t>i.e</a:t>
            </a:r>
            <a:r>
              <a:rPr lang="en-US" dirty="0" smtClean="0"/>
              <a:t> the file to include using </a:t>
            </a:r>
            <a:r>
              <a:rPr lang="en-US" dirty="0" err="1" smtClean="0"/>
              <a:t>ui:include</a:t>
            </a:r>
            <a:r>
              <a:rPr lang="en-US" dirty="0" smtClean="0"/>
              <a:t> is present on server not within war or ear.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way to pass </a:t>
            </a:r>
            <a:r>
              <a:rPr lang="en-US" dirty="0" err="1" smtClean="0"/>
              <a:t>passthrough</a:t>
            </a:r>
            <a:r>
              <a:rPr lang="en-US" dirty="0" smtClean="0"/>
              <a:t> attributes or html5 data attributes used in JSF 2.2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Custom validators, custom tags and custom renderers</a:t>
            </a:r>
          </a:p>
        </p:txBody>
      </p:sp>
    </p:spTree>
    <p:extLst>
      <p:ext uri="{BB962C8B-B14F-4D97-AF65-F5344CB8AC3E}">
        <p14:creationId xmlns:p14="http://schemas.microsoft.com/office/powerpoint/2010/main" val="24401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6085591"/>
              </p:ext>
            </p:extLst>
          </p:nvPr>
        </p:nvGraphicFramePr>
        <p:xfrm>
          <a:off x="467544" y="663068"/>
          <a:ext cx="8280920" cy="352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248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Flash</a:t>
            </a:r>
            <a:endParaRPr lang="en-US" dirty="0"/>
          </a:p>
        </p:txBody>
      </p:sp>
      <p:pic>
        <p:nvPicPr>
          <p:cNvPr id="4" name="Picture 3" descr="Screen Shot 2014-09-28 at 1.0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" y="729870"/>
            <a:ext cx="8235638" cy="374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Csrf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Custom CSRF implementation into a JSF tag</a:t>
            </a:r>
          </a:p>
        </p:txBody>
      </p:sp>
      <p:pic>
        <p:nvPicPr>
          <p:cNvPr id="4" name="Picture 3" descr="Screen Shot 2014-09-28 at 1.3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76" y="1408368"/>
            <a:ext cx="8301106" cy="26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Custom template include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Get template file contents from server and include it in JSF </a:t>
            </a:r>
            <a:r>
              <a:rPr lang="en-US" dirty="0" err="1" smtClean="0"/>
              <a:t>facelet</a:t>
            </a:r>
            <a:endParaRPr lang="en-US" dirty="0"/>
          </a:p>
        </p:txBody>
      </p:sp>
      <p:pic>
        <p:nvPicPr>
          <p:cNvPr id="4" name="Picture 3" descr="Screen Shot 2014-09-28 at 1.45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64" r="17264"/>
          <a:stretch/>
        </p:blipFill>
        <p:spPr>
          <a:xfrm>
            <a:off x="-1435608" y="1358899"/>
            <a:ext cx="8481992" cy="2327673"/>
          </a:xfrm>
          <a:prstGeom prst="rect">
            <a:avLst/>
          </a:prstGeom>
        </p:spPr>
      </p:pic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53" y="1437706"/>
            <a:ext cx="1422777" cy="2203909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 bwMode="auto">
          <a:xfrm>
            <a:off x="7035359" y="1798328"/>
            <a:ext cx="573168" cy="157354"/>
          </a:xfrm>
          <a:prstGeom prst="leftRightArrow">
            <a:avLst/>
          </a:prstGeom>
          <a:gradFill flip="none" rotWithShape="1">
            <a:gsLst>
              <a:gs pos="53800">
                <a:srgbClr val="A30000"/>
              </a:gs>
              <a:gs pos="0">
                <a:srgbClr val="820000"/>
              </a:gs>
              <a:gs pos="100000">
                <a:srgbClr val="BF0000"/>
              </a:gs>
            </a:gsLst>
            <a:lin ang="10800000" scaled="1"/>
            <a:tileRect/>
          </a:gra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41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Passthrough</a:t>
            </a:r>
            <a:r>
              <a:rPr lang="en-US" dirty="0" smtClean="0"/>
              <a:t>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Custom renderers for common tags</a:t>
            </a:r>
          </a:p>
          <a:p>
            <a:r>
              <a:rPr lang="en-US" dirty="0" smtClean="0"/>
              <a:t>Html5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dirty="0" smtClean="0"/>
              <a:t>.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Custom tags, UI components, validators, convertors and comparators.</a:t>
            </a:r>
          </a:p>
        </p:txBody>
      </p:sp>
    </p:spTree>
    <p:extLst>
      <p:ext uri="{BB962C8B-B14F-4D97-AF65-F5344CB8AC3E}">
        <p14:creationId xmlns:p14="http://schemas.microsoft.com/office/powerpoint/2010/main" val="40369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486" y="477059"/>
            <a:ext cx="8706317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15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/>
              </a:rPr>
              <a:t>Questions ?</a:t>
            </a:r>
            <a:endParaRPr lang="en-US" sz="115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Times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0000" y="2731216"/>
            <a:ext cx="8424000" cy="1761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Contact </a:t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/>
              <a:t>Hirofumi </a:t>
            </a:r>
            <a:r>
              <a:rPr lang="en-US" dirty="0" smtClean="0"/>
              <a:t>Iwasaki (@</a:t>
            </a:r>
            <a:r>
              <a:rPr lang="en-US" dirty="0" err="1"/>
              <a:t>H</a:t>
            </a:r>
            <a:r>
              <a:rPr lang="en-US" dirty="0" err="1" smtClean="0"/>
              <a:t>irofumiIwasaki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Arshal Ameen (@</a:t>
            </a:r>
            <a:r>
              <a:rPr lang="en-US" dirty="0" err="1" smtClean="0"/>
              <a:t>AforArsh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175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4-09-25 at 4.4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5" y="1803725"/>
            <a:ext cx="5451217" cy="9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Global Rakuten Group</a:t>
            </a:r>
            <a:endParaRPr lang="en-US" dirty="0"/>
          </a:p>
        </p:txBody>
      </p:sp>
      <p:pic>
        <p:nvPicPr>
          <p:cNvPr id="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773"/>
            <a:ext cx="9144000" cy="41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00075" y="514350"/>
            <a:ext cx="8143875" cy="496290"/>
          </a:xfrm>
          <a:prstGeom prst="rect">
            <a:avLst/>
          </a:prstGeom>
          <a:noFill/>
        </p:spPr>
        <p:txBody>
          <a:bodyPr wrap="square" lIns="34288" tIns="17145" rIns="34288" bIns="17145" rtlCol="0" anchor="t">
            <a:spAutoFit/>
          </a:bodyPr>
          <a:lstStyle/>
          <a:p>
            <a:pPr defTabSz="816134">
              <a:defRPr/>
            </a:pPr>
            <a:r>
              <a:rPr kumimoji="0" lang="en-US" altLang="ja-JP" sz="3000" spc="-45" dirty="0">
                <a:solidFill>
                  <a:srgbClr val="000000"/>
                </a:solidFill>
                <a:latin typeface="Rakuten Global R"/>
                <a:ea typeface="Rakuten Global R" charset="0"/>
                <a:cs typeface="Rakuten Global R" charset="0"/>
                <a:sym typeface="Gill Sans"/>
              </a:rPr>
              <a:t>Rapidly </a:t>
            </a:r>
            <a:r>
              <a:rPr kumimoji="0" lang="en-US" altLang="ja-JP" sz="3000" spc="-45" dirty="0">
                <a:solidFill>
                  <a:srgbClr val="BF0000"/>
                </a:solidFill>
                <a:latin typeface="Rakuten Global B"/>
                <a:ea typeface="Rakuten Global R" charset="0"/>
                <a:cs typeface="Rakuten Global R" charset="0"/>
                <a:sym typeface="Gill Sans"/>
              </a:rPr>
              <a:t>Expanding Worldwide </a:t>
            </a:r>
            <a:r>
              <a:rPr kumimoji="0" lang="en-US" altLang="ja-JP" sz="3000" spc="-45" dirty="0">
                <a:solidFill>
                  <a:srgbClr val="000000"/>
                </a:solidFill>
                <a:latin typeface="Rakuten Global R"/>
                <a:ea typeface="Rakuten Global R" charset="0"/>
                <a:cs typeface="Rakuten Global R" charset="0"/>
                <a:sym typeface="Gill Sans"/>
              </a:rPr>
              <a:t>from 2010</a:t>
            </a:r>
            <a:endParaRPr kumimoji="0" lang="ja-JP" altLang="en-US" sz="3000" spc="-45" dirty="0">
              <a:solidFill>
                <a:srgbClr val="000000"/>
              </a:solidFill>
              <a:latin typeface="Rakuten Global R"/>
              <a:ea typeface="Rakuten Global R" charset="0"/>
              <a:cs typeface="Rakuten Global R" charset="0"/>
              <a:sym typeface="Gill San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8" y="1551327"/>
            <a:ext cx="9144000" cy="3112377"/>
          </a:xfrm>
          <a:prstGeom prst="rect">
            <a:avLst/>
          </a:prstGeom>
        </p:spPr>
      </p:pic>
      <p:sp>
        <p:nvSpPr>
          <p:cNvPr id="6" name="TextBox 46"/>
          <p:cNvSpPr txBox="1"/>
          <p:nvPr/>
        </p:nvSpPr>
        <p:spPr>
          <a:xfrm>
            <a:off x="613060" y="1289110"/>
            <a:ext cx="5332636" cy="634789"/>
          </a:xfrm>
          <a:prstGeom prst="rect">
            <a:avLst/>
          </a:prstGeom>
          <a:noFill/>
        </p:spPr>
        <p:txBody>
          <a:bodyPr wrap="square" lIns="34288" tIns="17145" rIns="34288" bIns="17145" rtlCol="0">
            <a:spAutoFit/>
          </a:bodyPr>
          <a:lstStyle/>
          <a:p>
            <a:pPr marL="190490" indent="-190490" defTabSz="339906">
              <a:buClr>
                <a:srgbClr val="BF0000"/>
              </a:buClr>
              <a:buFont typeface="Arial" pitchFamily="34" charset="0"/>
              <a:buChar char="•"/>
            </a:pPr>
            <a:r>
              <a:rPr kumimoji="0" lang="en-GB" altLang="ja-JP" sz="1700" b="1" spc="-56" dirty="0">
                <a:solidFill>
                  <a:srgbClr val="000000"/>
                </a:solidFill>
                <a:latin typeface="Rakuten Global R"/>
                <a:ea typeface="HGP創英角ｺﾞｼｯｸUB" charset="0"/>
                <a:cs typeface="Rakuten Global R"/>
                <a:sym typeface="Gill Sans" charset="0"/>
              </a:rPr>
              <a:t>E-commerce in </a:t>
            </a:r>
            <a:r>
              <a:rPr kumimoji="0" lang="en-GB" altLang="ja-JP" sz="1700" b="1" spc="-56" dirty="0" smtClean="0">
                <a:solidFill>
                  <a:srgbClr val="BF0000"/>
                </a:solidFill>
                <a:latin typeface="Rakuten Global B"/>
                <a:ea typeface="HGP創英角ｺﾞｼｯｸUB" charset="0"/>
                <a:cs typeface="Rakuten Global R"/>
                <a:sym typeface="Gill Sans" charset="0"/>
              </a:rPr>
              <a:t>14 </a:t>
            </a:r>
            <a:r>
              <a:rPr kumimoji="0" lang="en-GB" altLang="ja-JP" sz="1700" b="1" spc="-56" dirty="0">
                <a:solidFill>
                  <a:srgbClr val="BF0000"/>
                </a:solidFill>
                <a:latin typeface="Rakuten Global B"/>
                <a:ea typeface="HGP創英角ｺﾞｼｯｸUB" charset="0"/>
                <a:cs typeface="Rakuten Global R"/>
                <a:sym typeface="Gill Sans" charset="0"/>
              </a:rPr>
              <a:t>countries and regions</a:t>
            </a:r>
          </a:p>
          <a:p>
            <a:pPr marL="190490" indent="-190490" defTabSz="339906">
              <a:buClr>
                <a:srgbClr val="BF0000"/>
              </a:buClr>
              <a:buFont typeface="Arial" pitchFamily="34" charset="0"/>
              <a:buChar char="•"/>
            </a:pPr>
            <a:endParaRPr kumimoji="0" lang="en-GB" altLang="ja-JP" sz="500" b="1" spc="-56" dirty="0">
              <a:solidFill>
                <a:srgbClr val="000000"/>
              </a:solidFill>
              <a:latin typeface="Rakuten Global R"/>
              <a:ea typeface="HGP創英角ｺﾞｼｯｸUB" charset="0"/>
              <a:cs typeface="Rakuten Global R"/>
              <a:sym typeface="Gill Sans" charset="0"/>
            </a:endParaRPr>
          </a:p>
          <a:p>
            <a:pPr marL="190490" indent="-190490" defTabSz="339906">
              <a:buClr>
                <a:srgbClr val="BF0000"/>
              </a:buClr>
              <a:buFont typeface="Arial" pitchFamily="34" charset="0"/>
              <a:buChar char="•"/>
            </a:pPr>
            <a:r>
              <a:rPr kumimoji="0" lang="en-GB" altLang="ja-JP" sz="1700" b="1" spc="-56" dirty="0">
                <a:solidFill>
                  <a:srgbClr val="000000"/>
                </a:solidFill>
                <a:latin typeface="Rakuten Global R"/>
                <a:ea typeface="HGP創英角ｺﾞｼｯｸUB" charset="0"/>
                <a:cs typeface="Rakuten Global R"/>
                <a:sym typeface="Gill Sans" charset="0"/>
              </a:rPr>
              <a:t>All services and businesses in </a:t>
            </a:r>
            <a:r>
              <a:rPr kumimoji="0" lang="en-GB" altLang="ja-JP" sz="1700" b="1" spc="-56" dirty="0" smtClean="0">
                <a:solidFill>
                  <a:srgbClr val="BF0000"/>
                </a:solidFill>
                <a:latin typeface="Rakuten Global B"/>
                <a:ea typeface="HGP創英角ｺﾞｼｯｸUB" charset="0"/>
                <a:cs typeface="Rakuten Global R"/>
                <a:sym typeface="Gill Sans" charset="0"/>
              </a:rPr>
              <a:t>28 </a:t>
            </a:r>
            <a:r>
              <a:rPr kumimoji="0" lang="en-GB" altLang="ja-JP" sz="1700" b="1" spc="-56" dirty="0">
                <a:solidFill>
                  <a:srgbClr val="BF0000"/>
                </a:solidFill>
                <a:latin typeface="Rakuten Global B"/>
                <a:ea typeface="HGP創英角ｺﾞｼｯｸUB" charset="0"/>
                <a:cs typeface="Rakuten Global R"/>
                <a:sym typeface="Gill Sans" charset="0"/>
              </a:rPr>
              <a:t>countries</a:t>
            </a:r>
            <a:endParaRPr kumimoji="0" lang="en-US" altLang="ja-JP" sz="1700" b="1" spc="-56" dirty="0">
              <a:solidFill>
                <a:srgbClr val="BF0000"/>
              </a:solidFill>
              <a:latin typeface="Rakuten Global B"/>
              <a:ea typeface="HGP創英角ｺﾞｼｯｸUB" charset="0"/>
              <a:cs typeface="Rakuten Global R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523875" y="528177"/>
            <a:ext cx="84772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altLang="ja-JP" sz="3400" dirty="0" err="1" smtClean="0">
                <a:solidFill>
                  <a:srgbClr val="000000"/>
                </a:solidFill>
                <a:latin typeface="Rakuten Global R" pitchFamily="50" charset="0"/>
                <a:sym typeface="Rakuten Global B" pitchFamily="50" charset="0"/>
              </a:rPr>
              <a:t>Rakuten</a:t>
            </a:r>
            <a:r>
              <a:rPr kumimoji="0" lang="en-US" altLang="ja-JP" sz="3400" dirty="0" smtClean="0">
                <a:solidFill>
                  <a:srgbClr val="000000"/>
                </a:solidFill>
                <a:latin typeface="Rakuten Global R" pitchFamily="50" charset="0"/>
                <a:sym typeface="Rakuten Global B" pitchFamily="50" charset="0"/>
              </a:rPr>
              <a:t> Group</a:t>
            </a:r>
            <a:r>
              <a:rPr kumimoji="0" lang="pl-PL" altLang="ja-JP" sz="3600" dirty="0">
                <a:solidFill>
                  <a:srgbClr val="BF0000"/>
                </a:solidFill>
                <a:latin typeface="Rakuten Global B" pitchFamily="50" charset="0"/>
                <a:sym typeface="Rakuten Global B" pitchFamily="50" charset="0"/>
              </a:rPr>
              <a:t/>
            </a:r>
            <a:br>
              <a:rPr kumimoji="0" lang="pl-PL" altLang="ja-JP" sz="3600" dirty="0">
                <a:solidFill>
                  <a:srgbClr val="BF0000"/>
                </a:solidFill>
                <a:latin typeface="Rakuten Global B" pitchFamily="50" charset="0"/>
                <a:sym typeface="Rakuten Global B" pitchFamily="50" charset="0"/>
              </a:rPr>
            </a:br>
            <a:r>
              <a:rPr kumimoji="0" lang="en-US" altLang="ja-JP" sz="3600" dirty="0" smtClean="0">
                <a:solidFill>
                  <a:srgbClr val="BF0000"/>
                </a:solidFill>
                <a:latin typeface="Rakuten Global B" pitchFamily="50" charset="0"/>
                <a:sym typeface="Rakuten Global R" pitchFamily="50" charset="0"/>
              </a:rPr>
              <a:t>Consolidated GMS</a:t>
            </a:r>
            <a:endParaRPr kumimoji="0" lang="en-US" altLang="ja-JP" sz="3600" dirty="0">
              <a:solidFill>
                <a:srgbClr val="BF0000"/>
              </a:solidFill>
              <a:latin typeface="Rakuten Global B" pitchFamily="50" charset="0"/>
              <a:sym typeface="Rakuten Global R" pitchFamily="50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481887" y="1204913"/>
            <a:ext cx="1004888" cy="209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endParaRPr kumimoji="0" lang="ja-JP" altLang="en-US" smtClean="0"/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57489"/>
              </p:ext>
            </p:extLst>
          </p:nvPr>
        </p:nvGraphicFramePr>
        <p:xfrm>
          <a:off x="860425" y="728861"/>
          <a:ext cx="7497564" cy="400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/>
          <p:cNvSpPr>
            <a:spLocks/>
          </p:cNvSpPr>
          <p:nvPr/>
        </p:nvSpPr>
        <p:spPr bwMode="auto">
          <a:xfrm>
            <a:off x="6192216" y="369988"/>
            <a:ext cx="270036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altLang="ja-JP" sz="2300" b="1" spc="-56" dirty="0" smtClean="0">
                <a:solidFill>
                  <a:srgbClr val="000000"/>
                </a:solidFill>
                <a:latin typeface="Rakuten Global B" charset="0"/>
                <a:ea typeface="Rakuten Global B" charset="0"/>
                <a:cs typeface="Rakuten Global B" charset="0"/>
              </a:rPr>
              <a:t>5248.976</a:t>
            </a:r>
            <a:endParaRPr kumimoji="0" lang="en-US" sz="2300" b="1" spc="-56" dirty="0">
              <a:solidFill>
                <a:srgbClr val="000000"/>
              </a:solidFill>
              <a:latin typeface="Rakuten Global B" charset="0"/>
              <a:ea typeface="Rakuten Global B" charset="0"/>
              <a:cs typeface="Rakuten Global B" charset="0"/>
              <a:sym typeface="Rakuten Global B" charset="0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54" y="1088232"/>
            <a:ext cx="4593185" cy="298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"/>
          <p:cNvSpPr>
            <a:spLocks/>
          </p:cNvSpPr>
          <p:nvPr/>
        </p:nvSpPr>
        <p:spPr bwMode="auto">
          <a:xfrm>
            <a:off x="6463195" y="790575"/>
            <a:ext cx="197733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kumimoji="0" lang="en-US" sz="1600" b="1" spc="-56" dirty="0">
                <a:solidFill>
                  <a:srgbClr val="000000"/>
                </a:solidFill>
                <a:latin typeface="Rakuten Global B" pitchFamily="50" charset="0"/>
                <a:ea typeface="Rakuten Global B" charset="0"/>
                <a:cs typeface="Rakuten Global B" charset="0"/>
                <a:sym typeface="Rakuten Global B" charset="0"/>
              </a:rPr>
              <a:t>(</a:t>
            </a:r>
            <a:r>
              <a:rPr kumimoji="0" lang="en-US" sz="1600" b="1" spc="-56" dirty="0" smtClean="0">
                <a:solidFill>
                  <a:srgbClr val="000000"/>
                </a:solidFill>
                <a:latin typeface="Rakuten Global B" pitchFamily="50" charset="0"/>
                <a:ea typeface="Rakuten Global B" charset="0"/>
                <a:cs typeface="Rakuten Global B" charset="0"/>
                <a:sym typeface="Rakuten Global B" charset="0"/>
              </a:rPr>
              <a:t>JPY B)</a:t>
            </a:r>
            <a:endParaRPr kumimoji="0" lang="en-US" sz="1600" b="1" spc="-56" dirty="0">
              <a:solidFill>
                <a:srgbClr val="000000"/>
              </a:solidFill>
              <a:latin typeface="Rakuten Global B" pitchFamily="50" charset="0"/>
              <a:ea typeface="Rakuten Global B" charset="0"/>
              <a:cs typeface="Rakuten Global B" charset="0"/>
              <a:sym typeface="Rakuten Global B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611472" y="1602605"/>
            <a:ext cx="2970396" cy="6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3600" dirty="0">
                <a:solidFill>
                  <a:srgbClr val="BF0000"/>
                </a:solidFill>
                <a:latin typeface="Rakuten Global B" pitchFamily="50" charset="0"/>
                <a:ea typeface="ＭＳ Ｐゴシック" charset="-128"/>
                <a:sym typeface="Rakuten Global B" pitchFamily="50" charset="0"/>
              </a:rPr>
              <a:t>US </a:t>
            </a:r>
            <a:r>
              <a:rPr kumimoji="0" lang="en-US" altLang="ja-JP" sz="3600" dirty="0" smtClean="0">
                <a:solidFill>
                  <a:srgbClr val="BF0000"/>
                </a:solidFill>
                <a:latin typeface="Rakuten Global B" pitchFamily="50" charset="0"/>
                <a:ea typeface="ＭＳ Ｐゴシック" charset="-128"/>
                <a:sym typeface="Rakuten Global B" pitchFamily="50" charset="0"/>
              </a:rPr>
              <a:t>$51.4B</a:t>
            </a:r>
            <a:endParaRPr kumimoji="0" lang="en-US" altLang="ja-JP" sz="3600" dirty="0">
              <a:solidFill>
                <a:srgbClr val="BF0000"/>
              </a:solidFill>
              <a:latin typeface="Rakuten Global B" pitchFamily="50" charset="0"/>
              <a:ea typeface="ＭＳ Ｐゴシック" charset="-128"/>
              <a:sym typeface="Rakuten Global B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314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/>
          <p:cNvSpPr>
            <a:spLocks noChangeArrowheads="1"/>
          </p:cNvSpPr>
          <p:nvPr/>
        </p:nvSpPr>
        <p:spPr bwMode="auto">
          <a:xfrm>
            <a:off x="60960" y="650246"/>
            <a:ext cx="9024967" cy="232675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 sz="80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83503" y="651832"/>
            <a:ext cx="143944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200" b="1" dirty="0">
                <a:solidFill>
                  <a:prstClr val="white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Internet Services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60960" y="3053400"/>
            <a:ext cx="9024967" cy="776558"/>
          </a:xfrm>
          <a:prstGeom prst="rect">
            <a:avLst/>
          </a:prstGeom>
          <a:noFill/>
          <a:ln w="28575" cmpd="sng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 sz="80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60960" y="3912558"/>
            <a:ext cx="9024967" cy="664965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2" tIns="45716" rIns="91432" bIns="45716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ja-JP" altLang="en-US" sz="80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7631" y="2761113"/>
            <a:ext cx="577850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(1997)</a:t>
            </a:r>
          </a:p>
        </p:txBody>
      </p:sp>
      <p:graphicFrame>
        <p:nvGraphicFramePr>
          <p:cNvPr id="5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14332"/>
              </p:ext>
            </p:extLst>
          </p:nvPr>
        </p:nvGraphicFramePr>
        <p:xfrm>
          <a:off x="1689108" y="3392494"/>
          <a:ext cx="494345" cy="24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Photo Editor Photo" r:id="rId4" imgW="2704762" imgH="1343212" progId="MSPhotoEd.3">
                  <p:embed/>
                </p:oleObj>
              </mc:Choice>
              <mc:Fallback>
                <p:oleObj name="Photo Editor Photo" r:id="rId4" imgW="2704762" imgH="1343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8" y="3392494"/>
                        <a:ext cx="494345" cy="244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617353" y="3635693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(2003)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632876" y="2761113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(2006)</a:t>
            </a:r>
          </a:p>
        </p:txBody>
      </p:sp>
      <p:pic>
        <p:nvPicPr>
          <p:cNvPr id="59" name="Picture 27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71" y="4137407"/>
            <a:ext cx="454031" cy="24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2800027" y="4360545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(2007)</a:t>
            </a:r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4467183" y="3635445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(2010)</a:t>
            </a:r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4459669" y="1635358"/>
            <a:ext cx="50364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USA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4476282" y="966161"/>
            <a:ext cx="534104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 in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France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9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5" y="3381277"/>
            <a:ext cx="494345" cy="25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 Box 44"/>
          <p:cNvSpPr txBox="1">
            <a:spLocks noChangeArrowheads="1"/>
          </p:cNvSpPr>
          <p:nvPr/>
        </p:nvSpPr>
        <p:spPr bwMode="auto">
          <a:xfrm>
            <a:off x="3772945" y="3644802"/>
            <a:ext cx="576262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(2009)</a:t>
            </a:r>
          </a:p>
        </p:txBody>
      </p:sp>
      <p:graphicFrame>
        <p:nvGraphicFramePr>
          <p:cNvPr id="75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83870"/>
              </p:ext>
            </p:extLst>
          </p:nvPr>
        </p:nvGraphicFramePr>
        <p:xfrm>
          <a:off x="1776360" y="4176282"/>
          <a:ext cx="80943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Photo Editor Photo" r:id="rId8" imgW="5609524" imgH="1457143" progId="MSPhotoEd.3">
                  <p:embed/>
                </p:oleObj>
              </mc:Choice>
              <mc:Fallback>
                <p:oleObj name="Photo Editor Photo" r:id="rId8" imgW="5609524" imgH="14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360" y="4176282"/>
                        <a:ext cx="80943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 Box 53"/>
          <p:cNvSpPr txBox="1">
            <a:spLocks noChangeArrowheads="1"/>
          </p:cNvSpPr>
          <p:nvPr/>
        </p:nvSpPr>
        <p:spPr bwMode="auto">
          <a:xfrm>
            <a:off x="1886169" y="4350385"/>
            <a:ext cx="611684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(2004)</a:t>
            </a:r>
          </a:p>
        </p:txBody>
      </p:sp>
      <p:graphicFrame>
        <p:nvGraphicFramePr>
          <p:cNvPr id="7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0653"/>
              </p:ext>
            </p:extLst>
          </p:nvPr>
        </p:nvGraphicFramePr>
        <p:xfrm>
          <a:off x="3215681" y="1351516"/>
          <a:ext cx="448156" cy="22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Photo Editor Photo" r:id="rId10" imgW="2704762" imgH="1343212" progId="MSPhotoEd.3">
                  <p:embed/>
                </p:oleObj>
              </mc:Choice>
              <mc:Fallback>
                <p:oleObj name="Photo Editor Photo" r:id="rId10" imgW="2704762" imgH="134321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1" y="1351516"/>
                        <a:ext cx="448156" cy="22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56"/>
          <p:cNvSpPr txBox="1">
            <a:spLocks noChangeArrowheads="1"/>
          </p:cNvSpPr>
          <p:nvPr/>
        </p:nvSpPr>
        <p:spPr bwMode="auto">
          <a:xfrm>
            <a:off x="3147888" y="2758706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(2008)</a:t>
            </a:r>
          </a:p>
        </p:txBody>
      </p:sp>
      <p:pic>
        <p:nvPicPr>
          <p:cNvPr id="81" name="Picture 5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64" y="4201484"/>
            <a:ext cx="660663" cy="1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61"/>
          <p:cNvSpPr txBox="1">
            <a:spLocks noChangeArrowheads="1"/>
          </p:cNvSpPr>
          <p:nvPr/>
        </p:nvSpPr>
        <p:spPr bwMode="auto">
          <a:xfrm>
            <a:off x="3548684" y="4359704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(2008)</a:t>
            </a:r>
          </a:p>
        </p:txBody>
      </p:sp>
      <p:sp>
        <p:nvSpPr>
          <p:cNvPr id="85" name="Text Box 63"/>
          <p:cNvSpPr txBox="1">
            <a:spLocks noChangeArrowheads="1"/>
          </p:cNvSpPr>
          <p:nvPr/>
        </p:nvSpPr>
        <p:spPr bwMode="auto">
          <a:xfrm>
            <a:off x="5451146" y="2753600"/>
            <a:ext cx="577850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(2011)</a:t>
            </a:r>
          </a:p>
        </p:txBody>
      </p:sp>
      <p:sp>
        <p:nvSpPr>
          <p:cNvPr id="89" name="Rectangle 67"/>
          <p:cNvSpPr>
            <a:spLocks noChangeArrowheads="1"/>
          </p:cNvSpPr>
          <p:nvPr/>
        </p:nvSpPr>
        <p:spPr bwMode="auto">
          <a:xfrm>
            <a:off x="5458715" y="969556"/>
            <a:ext cx="433115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 in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UK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Rectangle 68"/>
          <p:cNvSpPr>
            <a:spLocks noChangeArrowheads="1"/>
          </p:cNvSpPr>
          <p:nvPr/>
        </p:nvSpPr>
        <p:spPr bwMode="auto">
          <a:xfrm>
            <a:off x="7315897" y="678360"/>
            <a:ext cx="668757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Austria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Rectangle 69"/>
          <p:cNvSpPr>
            <a:spLocks noChangeArrowheads="1"/>
          </p:cNvSpPr>
          <p:nvPr/>
        </p:nvSpPr>
        <p:spPr bwMode="auto">
          <a:xfrm>
            <a:off x="5356643" y="2109227"/>
            <a:ext cx="821041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Indonesia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Rectangle 70"/>
          <p:cNvSpPr>
            <a:spLocks noChangeArrowheads="1"/>
          </p:cNvSpPr>
          <p:nvPr/>
        </p:nvSpPr>
        <p:spPr bwMode="auto">
          <a:xfrm>
            <a:off x="6439087" y="1219061"/>
            <a:ext cx="590209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</a:t>
            </a: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n Brazil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93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877840"/>
              </p:ext>
            </p:extLst>
          </p:nvPr>
        </p:nvGraphicFramePr>
        <p:xfrm>
          <a:off x="1369705" y="1336113"/>
          <a:ext cx="486414" cy="24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Photo Editor Photo" r:id="rId13" imgW="2704762" imgH="1352381" progId="MSPhotoEd.3">
                  <p:embed/>
                </p:oleObj>
              </mc:Choice>
              <mc:Fallback>
                <p:oleObj name="Photo Editor Photo" r:id="rId13" imgW="2704762" imgH="1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705" y="1336113"/>
                        <a:ext cx="486414" cy="24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Picture 7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47" y="3370831"/>
            <a:ext cx="494345" cy="2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Text Box 81"/>
          <p:cNvSpPr txBox="1">
            <a:spLocks noChangeArrowheads="1"/>
          </p:cNvSpPr>
          <p:nvPr/>
        </p:nvSpPr>
        <p:spPr bwMode="auto">
          <a:xfrm>
            <a:off x="2421898" y="3645853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(2005)</a:t>
            </a:r>
          </a:p>
        </p:txBody>
      </p:sp>
      <p:sp>
        <p:nvSpPr>
          <p:cNvPr id="112" name="Text Box 92"/>
          <p:cNvSpPr txBox="1">
            <a:spLocks noChangeArrowheads="1"/>
          </p:cNvSpPr>
          <p:nvPr/>
        </p:nvSpPr>
        <p:spPr bwMode="auto">
          <a:xfrm>
            <a:off x="3764850" y="2753600"/>
            <a:ext cx="576262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(2009)</a:t>
            </a:r>
          </a:p>
        </p:txBody>
      </p:sp>
      <p:sp>
        <p:nvSpPr>
          <p:cNvPr id="113" name="Rectangle 93"/>
          <p:cNvSpPr>
            <a:spLocks noChangeArrowheads="1"/>
          </p:cNvSpPr>
          <p:nvPr/>
        </p:nvSpPr>
        <p:spPr bwMode="auto">
          <a:xfrm>
            <a:off x="3673351" y="962971"/>
            <a:ext cx="768143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Thailand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6" name="Text Box 97"/>
          <p:cNvSpPr txBox="1">
            <a:spLocks noChangeArrowheads="1"/>
          </p:cNvSpPr>
          <p:nvPr/>
        </p:nvSpPr>
        <p:spPr bwMode="auto">
          <a:xfrm>
            <a:off x="4464011" y="2753600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(2010)</a:t>
            </a:r>
          </a:p>
        </p:txBody>
      </p:sp>
      <p:sp>
        <p:nvSpPr>
          <p:cNvPr id="120" name="AutoShape 5"/>
          <p:cNvSpPr>
            <a:spLocks noChangeArrowheads="1"/>
          </p:cNvSpPr>
          <p:nvPr/>
        </p:nvSpPr>
        <p:spPr bwMode="auto">
          <a:xfrm>
            <a:off x="82233" y="3053400"/>
            <a:ext cx="144071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200" b="1" dirty="0">
                <a:solidFill>
                  <a:prstClr val="white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Internet Finance</a:t>
            </a: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1359221" y="2773038"/>
            <a:ext cx="542628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(2001)</a:t>
            </a:r>
          </a:p>
        </p:txBody>
      </p:sp>
      <p:sp>
        <p:nvSpPr>
          <p:cNvPr id="143" name="Text Box 17"/>
          <p:cNvSpPr txBox="1">
            <a:spLocks noChangeArrowheads="1"/>
          </p:cNvSpPr>
          <p:nvPr/>
        </p:nvSpPr>
        <p:spPr bwMode="auto">
          <a:xfrm>
            <a:off x="640397" y="2761113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(2000)</a:t>
            </a:r>
          </a:p>
        </p:txBody>
      </p:sp>
      <p:sp>
        <p:nvSpPr>
          <p:cNvPr id="144" name="Text Box 83"/>
          <p:cNvSpPr txBox="1">
            <a:spLocks noChangeArrowheads="1"/>
          </p:cNvSpPr>
          <p:nvPr/>
        </p:nvSpPr>
        <p:spPr bwMode="auto">
          <a:xfrm>
            <a:off x="2059152" y="2761562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(2005)</a:t>
            </a:r>
          </a:p>
        </p:txBody>
      </p:sp>
      <p:pic>
        <p:nvPicPr>
          <p:cNvPr id="3379266" name="Picture 6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2" y="1367540"/>
            <a:ext cx="921097" cy="19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273" name="Picture 7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79" y="1375093"/>
            <a:ext cx="698434" cy="1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5370059" y="1653693"/>
            <a:ext cx="766540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Germany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2" name="Text Box 63"/>
          <p:cNvSpPr txBox="1">
            <a:spLocks noChangeArrowheads="1"/>
          </p:cNvSpPr>
          <p:nvPr/>
        </p:nvSpPr>
        <p:spPr bwMode="auto">
          <a:xfrm>
            <a:off x="6424115" y="2748995"/>
            <a:ext cx="577850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(2012)</a:t>
            </a:r>
          </a:p>
        </p:txBody>
      </p:sp>
      <p:sp>
        <p:nvSpPr>
          <p:cNvPr id="153" name="Rectangle 67"/>
          <p:cNvSpPr>
            <a:spLocks noChangeArrowheads="1"/>
          </p:cNvSpPr>
          <p:nvPr/>
        </p:nvSpPr>
        <p:spPr bwMode="auto">
          <a:xfrm>
            <a:off x="6402529" y="683689"/>
            <a:ext cx="643109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 in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Malaysia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379286" name="Picture 8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66" y="1995375"/>
            <a:ext cx="782516" cy="15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Text Box 90"/>
          <p:cNvSpPr txBox="1">
            <a:spLocks noChangeArrowheads="1"/>
          </p:cNvSpPr>
          <p:nvPr/>
        </p:nvSpPr>
        <p:spPr bwMode="auto">
          <a:xfrm>
            <a:off x="7389642" y="3645853"/>
            <a:ext cx="576262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(2013)</a:t>
            </a:r>
          </a:p>
        </p:txBody>
      </p:sp>
      <p:sp>
        <p:nvSpPr>
          <p:cNvPr id="84" name="Text Box 83"/>
          <p:cNvSpPr txBox="1">
            <a:spLocks noChangeArrowheads="1"/>
          </p:cNvSpPr>
          <p:nvPr/>
        </p:nvSpPr>
        <p:spPr bwMode="auto">
          <a:xfrm>
            <a:off x="7394441" y="2753600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(2013)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97" y="2019924"/>
            <a:ext cx="388300" cy="20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1" y="1349649"/>
            <a:ext cx="644299" cy="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6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06229" y="1416048"/>
            <a:ext cx="903081" cy="3067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4" name="Rectangle 68"/>
          <p:cNvSpPr>
            <a:spLocks noChangeArrowheads="1"/>
          </p:cNvSpPr>
          <p:nvPr/>
        </p:nvSpPr>
        <p:spPr bwMode="auto">
          <a:xfrm>
            <a:off x="7356102" y="1243735"/>
            <a:ext cx="603034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Spain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08" name="Picture 28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93" y="5285642"/>
            <a:ext cx="568365" cy="20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10182948" y="5030687"/>
            <a:ext cx="657535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Logistics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France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Text Box 90"/>
          <p:cNvSpPr txBox="1">
            <a:spLocks noChangeArrowheads="1"/>
          </p:cNvSpPr>
          <p:nvPr/>
        </p:nvSpPr>
        <p:spPr bwMode="auto">
          <a:xfrm>
            <a:off x="10231039" y="5453756"/>
            <a:ext cx="576262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(2012)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8" y="2471871"/>
            <a:ext cx="677255" cy="2813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85" y="1879910"/>
            <a:ext cx="508258" cy="2697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49" y="1329728"/>
            <a:ext cx="502496" cy="25962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3" y="1297977"/>
            <a:ext cx="472387" cy="2920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79" y="1317632"/>
            <a:ext cx="500619" cy="2615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38" y="3378519"/>
            <a:ext cx="501130" cy="267086"/>
          </a:xfrm>
          <a:prstGeom prst="rect">
            <a:avLst/>
          </a:prstGeom>
        </p:spPr>
      </p:pic>
      <p:sp>
        <p:nvSpPr>
          <p:cNvPr id="107" name="Rectangle 68"/>
          <p:cNvSpPr>
            <a:spLocks noChangeArrowheads="1"/>
          </p:cNvSpPr>
          <p:nvPr/>
        </p:nvSpPr>
        <p:spPr bwMode="auto">
          <a:xfrm>
            <a:off x="8084097" y="666762"/>
            <a:ext cx="832263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Singapore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1" name="図 1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42" y="1063591"/>
            <a:ext cx="980238" cy="204360"/>
          </a:xfrm>
          <a:prstGeom prst="rect">
            <a:avLst/>
          </a:prstGeom>
        </p:spPr>
      </p:pic>
      <p:sp>
        <p:nvSpPr>
          <p:cNvPr id="104" name="Rectangle 57"/>
          <p:cNvSpPr>
            <a:spLocks noChangeArrowheads="1"/>
          </p:cNvSpPr>
          <p:nvPr/>
        </p:nvSpPr>
        <p:spPr bwMode="auto">
          <a:xfrm>
            <a:off x="82349" y="957379"/>
            <a:ext cx="652727" cy="36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Japan 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5" name="Rectangle 76"/>
          <p:cNvSpPr>
            <a:spLocks noChangeArrowheads="1"/>
          </p:cNvSpPr>
          <p:nvPr/>
        </p:nvSpPr>
        <p:spPr bwMode="auto">
          <a:xfrm>
            <a:off x="1202505" y="1591714"/>
            <a:ext cx="87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Online Books,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DVD Store</a:t>
            </a:r>
          </a:p>
        </p:txBody>
      </p:sp>
      <p:sp>
        <p:nvSpPr>
          <p:cNvPr id="123" name="Rectangle 72"/>
          <p:cNvSpPr>
            <a:spLocks noChangeArrowheads="1"/>
          </p:cNvSpPr>
          <p:nvPr/>
        </p:nvSpPr>
        <p:spPr bwMode="auto">
          <a:xfrm>
            <a:off x="1216057" y="967064"/>
            <a:ext cx="8146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Online Hotel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Reservation</a:t>
            </a:r>
          </a:p>
        </p:txBody>
      </p:sp>
      <p:sp>
        <p:nvSpPr>
          <p:cNvPr id="124" name="Rectangle 95"/>
          <p:cNvSpPr>
            <a:spLocks noChangeArrowheads="1"/>
          </p:cNvSpPr>
          <p:nvPr/>
        </p:nvSpPr>
        <p:spPr bwMode="auto">
          <a:xfrm>
            <a:off x="1083098" y="2154565"/>
            <a:ext cx="1062575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Pay-per-view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Video </a:t>
            </a: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Service</a:t>
            </a:r>
          </a:p>
        </p:txBody>
      </p:sp>
      <p:sp>
        <p:nvSpPr>
          <p:cNvPr id="125" name="Rectangle 16"/>
          <p:cNvSpPr>
            <a:spLocks noChangeArrowheads="1"/>
          </p:cNvSpPr>
          <p:nvPr/>
        </p:nvSpPr>
        <p:spPr bwMode="auto">
          <a:xfrm>
            <a:off x="615085" y="1039318"/>
            <a:ext cx="710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Portal Site</a:t>
            </a:r>
          </a:p>
        </p:txBody>
      </p:sp>
      <p:sp>
        <p:nvSpPr>
          <p:cNvPr id="126" name="Rectangle 84"/>
          <p:cNvSpPr>
            <a:spLocks noChangeArrowheads="1"/>
          </p:cNvSpPr>
          <p:nvPr/>
        </p:nvSpPr>
        <p:spPr bwMode="auto">
          <a:xfrm>
            <a:off x="1936967" y="1584556"/>
            <a:ext cx="8354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Performance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Marketing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USA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7" name="Rectangle 85"/>
          <p:cNvSpPr>
            <a:spLocks noChangeArrowheads="1"/>
          </p:cNvSpPr>
          <p:nvPr/>
        </p:nvSpPr>
        <p:spPr bwMode="auto">
          <a:xfrm>
            <a:off x="1980784" y="964774"/>
            <a:ext cx="6575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Internet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Research</a:t>
            </a:r>
          </a:p>
        </p:txBody>
      </p:sp>
      <p:sp>
        <p:nvSpPr>
          <p:cNvPr id="128" name="Rectangle 24"/>
          <p:cNvSpPr>
            <a:spLocks noChangeArrowheads="1"/>
          </p:cNvSpPr>
          <p:nvPr/>
        </p:nvSpPr>
        <p:spPr bwMode="auto">
          <a:xfrm>
            <a:off x="2617365" y="982557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Internet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Auction</a:t>
            </a:r>
          </a:p>
        </p:txBody>
      </p:sp>
      <p:sp>
        <p:nvSpPr>
          <p:cNvPr id="129" name="Rectangle 57"/>
          <p:cNvSpPr>
            <a:spLocks noChangeArrowheads="1"/>
          </p:cNvSpPr>
          <p:nvPr/>
        </p:nvSpPr>
        <p:spPr bwMode="auto">
          <a:xfrm>
            <a:off x="3100826" y="980293"/>
            <a:ext cx="708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EC</a:t>
            </a: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 Taiwan </a:t>
            </a:r>
          </a:p>
        </p:txBody>
      </p:sp>
      <p:sp>
        <p:nvSpPr>
          <p:cNvPr id="131" name="Rectangle 89"/>
          <p:cNvSpPr>
            <a:spLocks noChangeArrowheads="1"/>
          </p:cNvSpPr>
          <p:nvPr/>
        </p:nvSpPr>
        <p:spPr bwMode="auto">
          <a:xfrm>
            <a:off x="6275001" y="2227105"/>
            <a:ext cx="8789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Global eBook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2" name="Rectangle 89"/>
          <p:cNvSpPr>
            <a:spLocks noChangeArrowheads="1"/>
          </p:cNvSpPr>
          <p:nvPr/>
        </p:nvSpPr>
        <p:spPr bwMode="auto">
          <a:xfrm>
            <a:off x="6315439" y="1694643"/>
            <a:ext cx="857927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Global Video </a:t>
            </a:r>
          </a:p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streaming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" name="Rectangle 89"/>
          <p:cNvSpPr>
            <a:spLocks noChangeArrowheads="1"/>
          </p:cNvSpPr>
          <p:nvPr/>
        </p:nvSpPr>
        <p:spPr bwMode="auto">
          <a:xfrm>
            <a:off x="7274205" y="1759775"/>
            <a:ext cx="857927" cy="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Global Video </a:t>
            </a:r>
          </a:p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Streaming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4" name="Rectangle 89"/>
          <p:cNvSpPr>
            <a:spLocks noChangeArrowheads="1"/>
          </p:cNvSpPr>
          <p:nvPr/>
        </p:nvSpPr>
        <p:spPr bwMode="auto">
          <a:xfrm>
            <a:off x="8084984" y="3903124"/>
            <a:ext cx="9573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381000" fontAlgn="auto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Global Social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Messaging</a:t>
            </a: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App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5" name="Text Box 83"/>
          <p:cNvSpPr txBox="1">
            <a:spLocks noChangeArrowheads="1"/>
          </p:cNvSpPr>
          <p:nvPr/>
        </p:nvSpPr>
        <p:spPr bwMode="auto">
          <a:xfrm>
            <a:off x="8262462" y="4382408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800" dirty="0" smtClean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2014)</a:t>
            </a:r>
            <a:endParaRPr lang="en-US" altLang="ja-JP" sz="800" dirty="0">
              <a:solidFill>
                <a:srgbClr val="C00000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6" name="Rectangle 20"/>
          <p:cNvSpPr>
            <a:spLocks noChangeArrowheads="1"/>
          </p:cNvSpPr>
          <p:nvPr/>
        </p:nvSpPr>
        <p:spPr bwMode="auto">
          <a:xfrm>
            <a:off x="1504787" y="3083910"/>
            <a:ext cx="954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Online Security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Brokerage</a:t>
            </a:r>
          </a:p>
        </p:txBody>
      </p:sp>
      <p:sp>
        <p:nvSpPr>
          <p:cNvPr id="138" name="Rectangle 80"/>
          <p:cNvSpPr>
            <a:spLocks noChangeArrowheads="1"/>
          </p:cNvSpPr>
          <p:nvPr/>
        </p:nvSpPr>
        <p:spPr bwMode="auto">
          <a:xfrm>
            <a:off x="2362749" y="3125294"/>
            <a:ext cx="7649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Credit Card</a:t>
            </a:r>
          </a:p>
        </p:txBody>
      </p:sp>
      <p:sp>
        <p:nvSpPr>
          <p:cNvPr id="139" name="Rectangle 32"/>
          <p:cNvSpPr>
            <a:spLocks noChangeArrowheads="1"/>
          </p:cNvSpPr>
          <p:nvPr/>
        </p:nvSpPr>
        <p:spPr bwMode="auto">
          <a:xfrm>
            <a:off x="4479206" y="3117242"/>
            <a:ext cx="62228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E-money</a:t>
            </a:r>
          </a:p>
        </p:txBody>
      </p:sp>
      <p:sp>
        <p:nvSpPr>
          <p:cNvPr id="140" name="Rectangle 43"/>
          <p:cNvSpPr>
            <a:spLocks noChangeArrowheads="1"/>
          </p:cNvSpPr>
          <p:nvPr/>
        </p:nvSpPr>
        <p:spPr bwMode="auto">
          <a:xfrm>
            <a:off x="3703891" y="3054834"/>
            <a:ext cx="696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Internet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Banking</a:t>
            </a:r>
          </a:p>
        </p:txBody>
      </p:sp>
      <p:sp>
        <p:nvSpPr>
          <p:cNvPr id="146" name="Rectangle 32"/>
          <p:cNvSpPr>
            <a:spLocks noChangeArrowheads="1"/>
          </p:cNvSpPr>
          <p:nvPr/>
        </p:nvSpPr>
        <p:spPr bwMode="auto">
          <a:xfrm>
            <a:off x="7272597" y="3075570"/>
            <a:ext cx="824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Rakuten Life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Insurance</a:t>
            </a:r>
          </a:p>
        </p:txBody>
      </p:sp>
      <p:sp>
        <p:nvSpPr>
          <p:cNvPr id="157" name="Rectangle 28"/>
          <p:cNvSpPr>
            <a:spLocks noChangeArrowheads="1"/>
          </p:cNvSpPr>
          <p:nvPr/>
        </p:nvSpPr>
        <p:spPr bwMode="auto">
          <a:xfrm>
            <a:off x="2721032" y="3946080"/>
            <a:ext cx="8435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IP Telephony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0" name="Rectangle 52"/>
          <p:cNvSpPr>
            <a:spLocks noChangeArrowheads="1"/>
          </p:cNvSpPr>
          <p:nvPr/>
        </p:nvSpPr>
        <p:spPr bwMode="auto">
          <a:xfrm>
            <a:off x="1818459" y="3885485"/>
            <a:ext cx="8130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Professional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Baseball</a:t>
            </a:r>
          </a:p>
        </p:txBody>
      </p:sp>
      <p:sp>
        <p:nvSpPr>
          <p:cNvPr id="161" name="Rectangle 60"/>
          <p:cNvSpPr>
            <a:spLocks noChangeArrowheads="1"/>
          </p:cNvSpPr>
          <p:nvPr/>
        </p:nvSpPr>
        <p:spPr bwMode="auto">
          <a:xfrm>
            <a:off x="3448231" y="3894685"/>
            <a:ext cx="753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Marriage</a:t>
            </a:r>
            <a:b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800" dirty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Consultant</a:t>
            </a:r>
          </a:p>
        </p:txBody>
      </p:sp>
      <p:sp>
        <p:nvSpPr>
          <p:cNvPr id="162" name="Text Box 8"/>
          <p:cNvSpPr txBox="1">
            <a:spLocks noChangeArrowheads="1"/>
          </p:cNvSpPr>
          <p:nvPr/>
        </p:nvSpPr>
        <p:spPr bwMode="auto">
          <a:xfrm>
            <a:off x="87564" y="362698"/>
            <a:ext cx="6643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1600" b="1" dirty="0">
                <a:solidFill>
                  <a:srgbClr val="BF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1997</a:t>
            </a:r>
          </a:p>
        </p:txBody>
      </p:sp>
      <p:sp>
        <p:nvSpPr>
          <p:cNvPr id="163" name="Text Box 9"/>
          <p:cNvSpPr txBox="1">
            <a:spLocks noChangeArrowheads="1"/>
          </p:cNvSpPr>
          <p:nvPr/>
        </p:nvSpPr>
        <p:spPr bwMode="auto">
          <a:xfrm>
            <a:off x="8310908" y="368964"/>
            <a:ext cx="6539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1600" b="1" dirty="0" smtClean="0">
                <a:solidFill>
                  <a:srgbClr val="BF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endParaRPr lang="en-US" altLang="ja-JP" sz="1600" b="1" dirty="0">
              <a:solidFill>
                <a:srgbClr val="BF0000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4" name="Line 10"/>
          <p:cNvSpPr>
            <a:spLocks noChangeShapeType="1"/>
          </p:cNvSpPr>
          <p:nvPr/>
        </p:nvSpPr>
        <p:spPr bwMode="auto">
          <a:xfrm>
            <a:off x="663222" y="561215"/>
            <a:ext cx="7690556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ja-JP" altLang="en-US" sz="80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6" name="Picture 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87" y="2434120"/>
            <a:ext cx="535151" cy="2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" y="1263235"/>
            <a:ext cx="595848" cy="3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42" y="4211644"/>
            <a:ext cx="483224" cy="2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図 16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1" y="3320805"/>
            <a:ext cx="309105" cy="307358"/>
          </a:xfrm>
          <a:prstGeom prst="rect">
            <a:avLst/>
          </a:prstGeom>
        </p:spPr>
      </p:pic>
      <p:pic>
        <p:nvPicPr>
          <p:cNvPr id="171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85" y="3330144"/>
            <a:ext cx="621717" cy="3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64" y="1441562"/>
            <a:ext cx="603927" cy="33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1871944"/>
            <a:ext cx="796166" cy="11664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01" y="1068290"/>
            <a:ext cx="1048111" cy="123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61" y="1088160"/>
            <a:ext cx="750132" cy="111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55" y="1449353"/>
            <a:ext cx="1011997" cy="11296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99" y="2345499"/>
            <a:ext cx="914831" cy="11939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09" y="1869246"/>
            <a:ext cx="878534" cy="11173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05" y="2076850"/>
            <a:ext cx="679352" cy="228012"/>
          </a:xfrm>
          <a:prstGeom prst="rect">
            <a:avLst/>
          </a:prstGeom>
        </p:spPr>
      </p:pic>
      <p:sp>
        <p:nvSpPr>
          <p:cNvPr id="173" name="Text Box 83"/>
          <p:cNvSpPr txBox="1">
            <a:spLocks noChangeArrowheads="1"/>
          </p:cNvSpPr>
          <p:nvPr/>
        </p:nvSpPr>
        <p:spPr bwMode="auto">
          <a:xfrm>
            <a:off x="8234802" y="2752759"/>
            <a:ext cx="576263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800" dirty="0" smtClean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2014)</a:t>
            </a:r>
            <a:endParaRPr lang="en-US" altLang="ja-JP" sz="800" dirty="0">
              <a:solidFill>
                <a:srgbClr val="C00000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4" name="Rectangle 32"/>
          <p:cNvSpPr>
            <a:spLocks noChangeArrowheads="1"/>
          </p:cNvSpPr>
          <p:nvPr/>
        </p:nvSpPr>
        <p:spPr bwMode="auto">
          <a:xfrm>
            <a:off x="6110066" y="3061108"/>
            <a:ext cx="12442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Credit Card Payment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By Smartphone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5" name="Text Box 63"/>
          <p:cNvSpPr txBox="1">
            <a:spLocks noChangeArrowheads="1"/>
          </p:cNvSpPr>
          <p:nvPr/>
        </p:nvSpPr>
        <p:spPr bwMode="auto">
          <a:xfrm>
            <a:off x="6440348" y="3631328"/>
            <a:ext cx="577850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(2012)</a:t>
            </a:r>
          </a:p>
        </p:txBody>
      </p:sp>
      <p:sp>
        <p:nvSpPr>
          <p:cNvPr id="176" name="Rectangle 68"/>
          <p:cNvSpPr>
            <a:spLocks noChangeArrowheads="1"/>
          </p:cNvSpPr>
          <p:nvPr/>
        </p:nvSpPr>
        <p:spPr bwMode="auto">
          <a:xfrm>
            <a:off x="8092703" y="1267691"/>
            <a:ext cx="84027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Point Service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36" y="4125627"/>
            <a:ext cx="505828" cy="262549"/>
          </a:xfrm>
          <a:prstGeom prst="rect">
            <a:avLst/>
          </a:prstGeom>
        </p:spPr>
      </p:pic>
      <p:sp>
        <p:nvSpPr>
          <p:cNvPr id="177" name="Text Box 90"/>
          <p:cNvSpPr txBox="1">
            <a:spLocks noChangeArrowheads="1"/>
          </p:cNvSpPr>
          <p:nvPr/>
        </p:nvSpPr>
        <p:spPr bwMode="auto">
          <a:xfrm>
            <a:off x="7384206" y="4394974"/>
            <a:ext cx="576262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800" dirty="0">
                <a:solidFill>
                  <a:srgbClr val="C00000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(2013)</a:t>
            </a:r>
          </a:p>
        </p:txBody>
      </p:sp>
      <p:sp>
        <p:nvSpPr>
          <p:cNvPr id="178" name="Rectangle 32"/>
          <p:cNvSpPr>
            <a:spLocks noChangeArrowheads="1"/>
          </p:cNvSpPr>
          <p:nvPr/>
        </p:nvSpPr>
        <p:spPr bwMode="auto">
          <a:xfrm>
            <a:off x="7138051" y="3947801"/>
            <a:ext cx="8996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Phone Service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66" y="1900036"/>
            <a:ext cx="502800" cy="256188"/>
          </a:xfrm>
          <a:prstGeom prst="rect">
            <a:avLst/>
          </a:prstGeom>
        </p:spPr>
      </p:pic>
      <p:sp>
        <p:nvSpPr>
          <p:cNvPr id="179" name="Rectangle 72"/>
          <p:cNvSpPr>
            <a:spLocks noChangeArrowheads="1"/>
          </p:cNvSpPr>
          <p:nvPr/>
        </p:nvSpPr>
        <p:spPr bwMode="auto">
          <a:xfrm>
            <a:off x="552262" y="1564831"/>
            <a:ext cx="790601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Online Golf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Reservation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1" name="AutoShape 5"/>
          <p:cNvSpPr>
            <a:spLocks noChangeArrowheads="1"/>
          </p:cNvSpPr>
          <p:nvPr/>
        </p:nvSpPr>
        <p:spPr bwMode="auto">
          <a:xfrm>
            <a:off x="60960" y="3914147"/>
            <a:ext cx="144071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ctr"/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ja-JP" sz="1200" b="1" dirty="0" smtClean="0">
                <a:solidFill>
                  <a:prstClr val="white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Others</a:t>
            </a:r>
            <a:endParaRPr lang="en-US" altLang="ja-JP" sz="1200" b="1" dirty="0">
              <a:solidFill>
                <a:prstClr val="white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36" y="2454440"/>
            <a:ext cx="531148" cy="266845"/>
          </a:xfrm>
          <a:prstGeom prst="rect">
            <a:avLst/>
          </a:prstGeom>
        </p:spPr>
      </p:pic>
      <p:sp>
        <p:nvSpPr>
          <p:cNvPr id="182" name="Rectangle 89"/>
          <p:cNvSpPr>
            <a:spLocks noChangeArrowheads="1"/>
          </p:cNvSpPr>
          <p:nvPr/>
        </p:nvSpPr>
        <p:spPr bwMode="auto">
          <a:xfrm>
            <a:off x="7212485" y="2262553"/>
            <a:ext cx="944489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 Energy Service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3" name="Picture 3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70" y="2057574"/>
            <a:ext cx="961375" cy="1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Rectangle 89"/>
          <p:cNvSpPr>
            <a:spLocks noChangeArrowheads="1"/>
          </p:cNvSpPr>
          <p:nvPr/>
        </p:nvSpPr>
        <p:spPr bwMode="auto">
          <a:xfrm>
            <a:off x="8025334" y="1816783"/>
            <a:ext cx="1066319" cy="1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Real Café Service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541" name="Picture 301" descr="http://japan.cnet.com/storage/2014/07/01/9011d95cfa2b5ddb1d5da7e6cccd43bd/140701_rakuten_cover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331" y="2452709"/>
            <a:ext cx="383020" cy="2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 89"/>
          <p:cNvSpPr>
            <a:spLocks noChangeArrowheads="1"/>
          </p:cNvSpPr>
          <p:nvPr/>
        </p:nvSpPr>
        <p:spPr bwMode="auto">
          <a:xfrm>
            <a:off x="8056121" y="2264391"/>
            <a:ext cx="1019831" cy="18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auto" hangingPunct="1">
              <a:lnSpc>
                <a:spcPts val="7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altLang="ja-JP" sz="800" dirty="0" smtClean="0">
                <a:solidFill>
                  <a:prstClr val="black"/>
                </a:solidFill>
                <a:latin typeface="Rakuten Global R" pitchFamily="50" charset="0"/>
                <a:ea typeface="メイリオ" panose="020B0604030504040204" pitchFamily="50" charset="-128"/>
                <a:cs typeface="メイリオ" panose="020B0604030504040204" pitchFamily="50" charset="-128"/>
              </a:rPr>
              <a:t>Curation Service</a:t>
            </a:r>
            <a:endParaRPr lang="en-US" altLang="ja-JP" sz="800" dirty="0">
              <a:solidFill>
                <a:prstClr val="black"/>
              </a:solidFill>
              <a:latin typeface="Rakuten Global R" pitchFamily="50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BF0000"/>
                </a:solidFill>
                <a:latin typeface="Rakuten Global B" pitchFamily="50" charset="0"/>
                <a:cs typeface="Helvetica" pitchFamily="34" charset="0"/>
              </a:rPr>
              <a:t>Expanding Business Portfolio </a:t>
            </a:r>
            <a:endParaRPr lang="en-US" dirty="0"/>
          </a:p>
        </p:txBody>
      </p:sp>
      <p:sp>
        <p:nvSpPr>
          <p:cNvPr id="141" name="Rounded Rectangle 140"/>
          <p:cNvSpPr/>
          <p:nvPr/>
        </p:nvSpPr>
        <p:spPr bwMode="auto">
          <a:xfrm>
            <a:off x="67999" y="3015005"/>
            <a:ext cx="9013918" cy="837299"/>
          </a:xfrm>
          <a:prstGeom prst="roundRect">
            <a:avLst/>
          </a:prstGeom>
          <a:noFill/>
          <a:ln w="76200" cmpd="sng">
            <a:prstDash val="sysDash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54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2782970" y="3771246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4818" y="4034532"/>
            <a:ext cx="1396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Life 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Insurance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35754" y="1088678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788654" y="1069712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36972" y="2440640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788653" y="2430560"/>
            <a:ext cx="3608214" cy="9273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17" descr="Screen Shot 2014-08-10 at 10.55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/>
          <a:stretch/>
        </p:blipFill>
        <p:spPr>
          <a:xfrm>
            <a:off x="6082771" y="2333061"/>
            <a:ext cx="2617760" cy="872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 Financial Services of </a:t>
            </a:r>
            <a:r>
              <a:rPr lang="en-US" dirty="0" err="1" smtClean="0"/>
              <a:t>Rakuten</a:t>
            </a:r>
            <a:r>
              <a:rPr lang="en-US" dirty="0" smtClean="0"/>
              <a:t> Group in Japan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87878" y="885771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639282" y="889202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627537" y="2175180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525847" y="3553496"/>
            <a:ext cx="863125" cy="480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 descr="img0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76" y="866805"/>
            <a:ext cx="1888080" cy="1149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517" y="1401168"/>
            <a:ext cx="1581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Credit Card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6735" y="2763213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E-Money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img_pay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b="24466"/>
          <a:stretch/>
        </p:blipFill>
        <p:spPr>
          <a:xfrm>
            <a:off x="2308047" y="2328562"/>
            <a:ext cx="1914972" cy="97263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758417" y="141244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Bank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59635" y="2643444"/>
            <a:ext cx="1410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Financial </a:t>
            </a:r>
            <a:br>
              <a:rPr lang="en-US" sz="2000" b="1" dirty="0" smtClean="0">
                <a:solidFill>
                  <a:schemeClr val="accent1"/>
                </a:solidFill>
              </a:rPr>
            </a:br>
            <a:r>
              <a:rPr lang="en-US" sz="2000" b="1" dirty="0" smtClean="0">
                <a:solidFill>
                  <a:schemeClr val="accent1"/>
                </a:solidFill>
              </a:rPr>
              <a:t>Securities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" name="Picture 16" descr="img0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985" y="3709992"/>
            <a:ext cx="2689745" cy="810265"/>
          </a:xfrm>
          <a:prstGeom prst="rect">
            <a:avLst/>
          </a:prstGeom>
        </p:spPr>
      </p:pic>
      <p:pic>
        <p:nvPicPr>
          <p:cNvPr id="20" name="Picture 19" descr="box-promotion-img-63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42" y="776378"/>
            <a:ext cx="1663005" cy="1165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43147"/>
          <a:stretch/>
        </p:blipFill>
        <p:spPr>
          <a:xfrm>
            <a:off x="4654833" y="878989"/>
            <a:ext cx="824272" cy="468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37" y="902916"/>
            <a:ext cx="841812" cy="458932"/>
          </a:xfrm>
          <a:prstGeom prst="rect">
            <a:avLst/>
          </a:prstGeom>
        </p:spPr>
      </p:pic>
      <p:pic>
        <p:nvPicPr>
          <p:cNvPr id="6" name="Picture 5" descr="Screen Shot 2014-09-25 at 4.39.5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42" y="2214863"/>
            <a:ext cx="820200" cy="425289"/>
          </a:xfrm>
          <a:prstGeom prst="rect">
            <a:avLst/>
          </a:prstGeom>
        </p:spPr>
      </p:pic>
      <p:pic>
        <p:nvPicPr>
          <p:cNvPr id="7" name="Picture 6" descr="Screen Shot 2014-09-25 at 4.41.3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13" y="3592585"/>
            <a:ext cx="820136" cy="42538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 bwMode="auto">
          <a:xfrm>
            <a:off x="589881" y="2141022"/>
            <a:ext cx="666008" cy="652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8100000" algn="tr" rotWithShape="0">
              <a:prstClr val="black">
                <a:alpha val="30000"/>
              </a:prstClr>
            </a:outerShdw>
          </a:effectLst>
          <a:extLst/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Screen Shot 2014-09-25 at 4.50.26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6" y="2162059"/>
            <a:ext cx="618832" cy="6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_b">
  <a:themeElements>
    <a:clrScheme name="R-style 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F0000"/>
      </a:accent1>
      <a:accent2>
        <a:srgbClr val="F06E5A"/>
      </a:accent2>
      <a:accent3>
        <a:srgbClr val="F0AA5A"/>
      </a:accent3>
      <a:accent4>
        <a:srgbClr val="C8DC46"/>
      </a:accent4>
      <a:accent5>
        <a:srgbClr val="00AAE6"/>
      </a:accent5>
      <a:accent6>
        <a:srgbClr val="0078BE"/>
      </a:accent6>
      <a:hlink>
        <a:srgbClr val="0000FF"/>
      </a:hlink>
      <a:folHlink>
        <a:srgbClr val="800080"/>
      </a:folHlink>
    </a:clrScheme>
    <a:fontScheme name="R-style 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3800">
              <a:srgbClr val="A30000"/>
            </a:gs>
            <a:gs pos="0">
              <a:srgbClr val="820000"/>
            </a:gs>
            <a:gs pos="100000">
              <a:srgbClr val="BF0000"/>
            </a:gs>
          </a:gsLst>
          <a:lin ang="10800000" scaled="1"/>
          <a:tileRect/>
        </a:gradFill>
        <a:ln>
          <a:noFill/>
        </a:ln>
        <a:effectLst>
          <a:outerShdw blurRad="88900" dist="38100" dir="8100000" algn="tr" rotWithShape="0">
            <a:prstClr val="black">
              <a:alpha val="30000"/>
            </a:prstClr>
          </a:outerShdw>
        </a:effectLst>
        <a:extLst/>
      </a:spPr>
      <a:bodyPr wrap="none" anchor="ctr"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  <a:lnDef>
      <a:spPr>
        <a:ln>
          <a:solidFill>
            <a:schemeClr val="accent1"/>
          </a:solidFill>
          <a:headEnd type="none" w="med" len="med"/>
          <a:tailEnd type="none" w="med" len="med"/>
        </a:ln>
        <a:effectLst>
          <a:outerShdw blurRad="88900" dist="38100" dir="8100000" algn="ctr" rotWithShape="0">
            <a:srgbClr val="000000">
              <a:alpha val="30000"/>
            </a:srgb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Corporate_b</Template>
  <TotalTime>27182</TotalTime>
  <Words>3431</Words>
  <Application>Microsoft Macintosh PowerPoint</Application>
  <PresentationFormat>On-screen Show (16:9)</PresentationFormat>
  <Paragraphs>750</Paragraphs>
  <Slides>46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Corporate_b</vt:lpstr>
      <vt:lpstr>Photo Editor Photo</vt:lpstr>
      <vt:lpstr>Java EE 6 Adoption in  One of the World’s Largest  Online Financial Systems [CON2789]</vt:lpstr>
      <vt:lpstr>Speaker Biography (1/2)</vt:lpstr>
      <vt:lpstr>Agenda</vt:lpstr>
      <vt:lpstr>Agenda</vt:lpstr>
      <vt:lpstr>Global Rakuten Group</vt:lpstr>
      <vt:lpstr>PowerPoint Presentation</vt:lpstr>
      <vt:lpstr>PowerPoint Presentation</vt:lpstr>
      <vt:lpstr>Expanding Business Portfolio </vt:lpstr>
      <vt:lpstr>5 Financial Services of Rakuten Group in Japan</vt:lpstr>
      <vt:lpstr>5 Financial Services of Rakuten Group in Japan</vt:lpstr>
      <vt:lpstr>Requirements for Rakuten Financial Systems</vt:lpstr>
      <vt:lpstr>3 Big Issues of the Rakuten Card Systems</vt:lpstr>
      <vt:lpstr>3 Big Targets for New Architecture</vt:lpstr>
      <vt:lpstr>Why We Chose the Java EE ?</vt:lpstr>
      <vt:lpstr>Why We Chose WebLogic 12c</vt:lpstr>
      <vt:lpstr>Why We Chose the Oracle Exadata?</vt:lpstr>
      <vt:lpstr>5 Big Issues to Apply New JEE Architecture </vt:lpstr>
      <vt:lpstr>1. Policies: Case of Rakuten</vt:lpstr>
      <vt:lpstr>2. Education: Read, Read, Read!</vt:lpstr>
      <vt:lpstr>2. Education: Online Materials</vt:lpstr>
      <vt:lpstr>2. Education: Simplify to Learn</vt:lpstr>
      <vt:lpstr>3. Architecture: Apply EE 6 Specs</vt:lpstr>
      <vt:lpstr>3. Architecture: Migrate from Old</vt:lpstr>
      <vt:lpstr>3. Architecture: Simplified</vt:lpstr>
      <vt:lpstr>4. Environment: Ease of Dev.</vt:lpstr>
      <vt:lpstr>4. Environment: Easy Startup</vt:lpstr>
      <vt:lpstr>5. Test: Full Auto Testing &amp;Validation.</vt:lpstr>
      <vt:lpstr>Speaker Biography (2/2)</vt:lpstr>
      <vt:lpstr>Agenda</vt:lpstr>
      <vt:lpstr>Comparison between old and new system </vt:lpstr>
      <vt:lpstr>Leverages and advantages</vt:lpstr>
      <vt:lpstr>Remote Interfaces </vt:lpstr>
      <vt:lpstr>JPA</vt:lpstr>
      <vt:lpstr>JTA</vt:lpstr>
      <vt:lpstr>Stateful Vs Stateless in EJB</vt:lpstr>
      <vt:lpstr>Managed Entities</vt:lpstr>
      <vt:lpstr>EJB Timer Service</vt:lpstr>
      <vt:lpstr>Agenda</vt:lpstr>
      <vt:lpstr>Limitation of JSF 2.1</vt:lpstr>
      <vt:lpstr>1. Flash</vt:lpstr>
      <vt:lpstr>2. Csrf tag</vt:lpstr>
      <vt:lpstr>3. Custom template include tag</vt:lpstr>
      <vt:lpstr>4. Passthrough attributes</vt:lpstr>
      <vt:lpstr>5. Customization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Hirofumi Iwasaki</dc:creator>
  <cp:lastModifiedBy>Arshal, Ameen | Light | FINAD</cp:lastModifiedBy>
  <cp:revision>332</cp:revision>
  <cp:lastPrinted>2012-11-01T00:53:12Z</cp:lastPrinted>
  <dcterms:created xsi:type="dcterms:W3CDTF">2013-09-09T02:24:56Z</dcterms:created>
  <dcterms:modified xsi:type="dcterms:W3CDTF">2014-09-30T16:02:27Z</dcterms:modified>
</cp:coreProperties>
</file>