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430"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3" r:id="rId36"/>
    <p:sldId id="414" r:id="rId37"/>
    <p:sldId id="415" r:id="rId38"/>
    <p:sldId id="416" r:id="rId39"/>
    <p:sldId id="417" r:id="rId40"/>
    <p:sldId id="418" r:id="rId41"/>
    <p:sldId id="419" r:id="rId42"/>
    <p:sldId id="420" r:id="rId43"/>
    <p:sldId id="421" r:id="rId44"/>
    <p:sldId id="422" r:id="rId45"/>
    <p:sldId id="423" r:id="rId46"/>
    <p:sldId id="424" r:id="rId47"/>
    <p:sldId id="425" r:id="rId48"/>
    <p:sldId id="426" r:id="rId49"/>
    <p:sldId id="427" r:id="rId50"/>
    <p:sldId id="428" r:id="rId51"/>
    <p:sldId id="429" r:id="rId52"/>
  </p:sldIdLst>
  <p:sldSz cx="12188825" cy="6858000"/>
  <p:notesSz cx="6985000" cy="92837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55E"/>
    <a:srgbClr val="46575E"/>
    <a:srgbClr val="5382A1"/>
    <a:srgbClr val="8DA6B1"/>
    <a:srgbClr val="61808E"/>
    <a:srgbClr val="BBCAD0"/>
    <a:srgbClr val="D1DBE0"/>
    <a:srgbClr val="E8EDEF"/>
    <a:srgbClr val="232C2F"/>
    <a:srgbClr val="354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2" autoAdjust="0"/>
    <p:restoredTop sz="86015" autoAdjust="0"/>
  </p:normalViewPr>
  <p:slideViewPr>
    <p:cSldViewPr snapToGrid="0">
      <p:cViewPr varScale="1">
        <p:scale>
          <a:sx n="75" d="100"/>
          <a:sy n="75" d="100"/>
        </p:scale>
        <p:origin x="-414" y="-96"/>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3" d="100"/>
          <a:sy n="83" d="100"/>
        </p:scale>
        <p:origin x="-3876"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9/24/2014</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my.oracle.com/site/fin/gfo/GlobalProcesses/cnt452504.pdf"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my.oracle.com/site/fin/gfo/GlobalProcesses/cnt452504.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20000"/>
          </a:bodyPr>
          <a:lstStyle/>
          <a:p>
            <a:r>
              <a:rPr lang="en-US" dirty="0" smtClean="0"/>
              <a:t>This is a </a:t>
            </a:r>
            <a:r>
              <a:rPr lang="en-US" b="1" dirty="0" smtClean="0"/>
              <a:t>Title Slide with Java FY15 Theme </a:t>
            </a:r>
            <a:r>
              <a:rPr lang="en-US" b="0" dirty="0" smtClean="0"/>
              <a:t>slide</a:t>
            </a:r>
            <a:r>
              <a:rPr lang="en-US" b="1" dirty="0" smtClean="0"/>
              <a:t> </a:t>
            </a:r>
            <a:r>
              <a:rPr lang="en-US" baseline="0" dirty="0" smtClean="0"/>
              <a:t>ideal for including the Java Theme with a brief title, subtitle and presenter information.</a:t>
            </a:r>
          </a:p>
          <a:p>
            <a:endParaRPr lang="en-US" baseline="0" dirty="0" smtClean="0"/>
          </a:p>
          <a:p>
            <a:r>
              <a:rPr lang="en-US" baseline="0" dirty="0" smtClean="0"/>
              <a:t>To customize this slide with your own picture:</a:t>
            </a:r>
          </a:p>
          <a:p>
            <a:endParaRPr lang="en-US" baseline="0" dirty="0" smtClean="0"/>
          </a:p>
          <a:p>
            <a:r>
              <a:rPr lang="en-US" b="1" baseline="0" dirty="0" smtClean="0"/>
              <a:t>Right-click</a:t>
            </a:r>
            <a:r>
              <a:rPr lang="en-US" baseline="0" dirty="0" smtClean="0"/>
              <a:t> the slide area and choose </a:t>
            </a:r>
            <a:r>
              <a:rPr lang="en-US" b="1" baseline="0" dirty="0" smtClean="0"/>
              <a:t>Format Background </a:t>
            </a:r>
            <a:r>
              <a:rPr lang="en-US" baseline="0" dirty="0" smtClean="0"/>
              <a:t>from the pop-up menu. From the </a:t>
            </a:r>
            <a:r>
              <a:rPr lang="en-US" b="1" baseline="0" dirty="0" smtClean="0"/>
              <a:t>Fill</a:t>
            </a:r>
            <a:r>
              <a:rPr lang="en-US" baseline="0" dirty="0" smtClean="0"/>
              <a:t> menu, click </a:t>
            </a:r>
            <a:r>
              <a:rPr lang="en-US" b="1" baseline="0" dirty="0" smtClean="0"/>
              <a:t>Picture</a:t>
            </a:r>
            <a:r>
              <a:rPr lang="en-US" baseline="0" dirty="0" smtClean="0"/>
              <a:t> </a:t>
            </a:r>
            <a:r>
              <a:rPr lang="en-US" b="1" baseline="0" dirty="0" smtClean="0"/>
              <a:t>and texture fill</a:t>
            </a:r>
            <a:r>
              <a:rPr lang="en-US" baseline="0" dirty="0" smtClean="0"/>
              <a:t>. Under </a:t>
            </a:r>
            <a:r>
              <a:rPr lang="en-US" b="1" baseline="0" dirty="0" smtClean="0"/>
              <a:t>Insert from: </a:t>
            </a:r>
            <a:r>
              <a:rPr lang="en-US" baseline="0" dirty="0" smtClean="0"/>
              <a:t>click </a:t>
            </a:r>
            <a:r>
              <a:rPr lang="en-US" b="1" baseline="0" dirty="0" smtClean="0"/>
              <a:t>File</a:t>
            </a:r>
            <a:r>
              <a:rPr lang="en-US" baseline="0" dirty="0" smtClean="0"/>
              <a:t>. Locate your new picture and click </a:t>
            </a:r>
            <a:r>
              <a:rPr lang="en-US" b="1" baseline="0" dirty="0" smtClean="0"/>
              <a:t>Insert</a:t>
            </a:r>
            <a:r>
              <a:rPr lang="en-US" baseline="0" dirty="0" smtClean="0"/>
              <a:t>.</a:t>
            </a:r>
          </a:p>
          <a:p>
            <a:endParaRPr lang="en-US" baseline="0" dirty="0" smtClean="0"/>
          </a:p>
          <a:p>
            <a:endParaRPr lang="en-US" baseline="0" dirty="0" smtClean="0"/>
          </a:p>
          <a:p>
            <a:r>
              <a:rPr lang="en-US" dirty="0"/>
              <a:t>To </a:t>
            </a:r>
            <a:r>
              <a:rPr lang="en-US" b="1" dirty="0"/>
              <a:t>copy the Customized Background </a:t>
            </a:r>
            <a:r>
              <a:rPr lang="en-US" dirty="0"/>
              <a:t>from Another Presentation on </a:t>
            </a:r>
            <a:r>
              <a:rPr lang="en-US" b="1" dirty="0"/>
              <a:t>PC</a:t>
            </a:r>
            <a:endParaRPr lang="en-US" dirty="0"/>
          </a:p>
          <a:p>
            <a:pPr marL="232395" indent="-232395">
              <a:buFont typeface="+mj-lt"/>
              <a:buAutoNum type="arabicPeriod"/>
            </a:pP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Reuse Slides</a:t>
            </a:r>
            <a:r>
              <a:rPr lang="en-US" dirty="0"/>
              <a:t>.</a:t>
            </a:r>
          </a:p>
          <a:p>
            <a:pPr marL="232395" indent="-232395">
              <a:buFont typeface="+mj-lt"/>
              <a:buAutoNum type="arabicPeriod"/>
            </a:pPr>
            <a:r>
              <a:rPr lang="en-US" dirty="0"/>
              <a:t>Click </a:t>
            </a:r>
            <a:r>
              <a:rPr lang="en-US" b="1" dirty="0"/>
              <a:t>Browse</a:t>
            </a:r>
            <a:r>
              <a:rPr lang="en-US" dirty="0"/>
              <a:t> in the </a:t>
            </a:r>
            <a:r>
              <a:rPr lang="en-US" b="1" dirty="0"/>
              <a:t>Reuse Slides </a:t>
            </a:r>
            <a:r>
              <a:rPr lang="en-US" dirty="0"/>
              <a:t>panel and select </a:t>
            </a:r>
            <a:r>
              <a:rPr lang="en-US" b="1" dirty="0"/>
              <a:t>Browse Files</a:t>
            </a:r>
            <a:r>
              <a:rPr lang="en-US" dirty="0"/>
              <a:t>. Double-click the PowerPoint presentation that contains the background you wish to copy.</a:t>
            </a:r>
          </a:p>
          <a:p>
            <a:pPr marL="232395" indent="-232395">
              <a:buFont typeface="+mj-lt"/>
              <a:buAutoNum type="arabicPeriod"/>
            </a:pPr>
            <a:r>
              <a:rPr lang="en-US" dirty="0"/>
              <a:t>Check </a:t>
            </a:r>
            <a:r>
              <a:rPr lang="en-US" b="1" dirty="0"/>
              <a:t>Keep Source Formatting</a:t>
            </a:r>
            <a:r>
              <a:rPr lang="en-US" dirty="0"/>
              <a:t> and click the slide that contains the background you want.</a:t>
            </a:r>
          </a:p>
          <a:p>
            <a:pPr marL="232395" indent="-232395">
              <a:buFont typeface="+mj-lt"/>
              <a:buAutoNum type="arabicPeriod"/>
            </a:pPr>
            <a:r>
              <a:rPr lang="en-US" dirty="0"/>
              <a:t>Click the left-hand slide preview to which you wish to apply the new master layout. </a:t>
            </a:r>
          </a:p>
          <a:p>
            <a:pPr marL="232395" indent="-232395">
              <a:buFont typeface="+mj-lt"/>
              <a:buAutoNum type="arabicPeriod"/>
            </a:pPr>
            <a:r>
              <a:rPr lang="en-US" b="1" dirty="0"/>
              <a:t>Apply New Layout (Important): Right-click</a:t>
            </a:r>
            <a:r>
              <a:rPr lang="en-US" dirty="0"/>
              <a:t> any selected slide, point to </a:t>
            </a:r>
            <a:r>
              <a:rPr lang="en-US" b="1" dirty="0"/>
              <a:t>Layout</a:t>
            </a:r>
            <a:r>
              <a:rPr lang="en-US" dirty="0"/>
              <a:t>, and click the slide containing the desired layout from the layout gallery. </a:t>
            </a:r>
          </a:p>
          <a:p>
            <a:pPr marL="232395" indent="-232395">
              <a:buFont typeface="+mj-lt"/>
              <a:buAutoNum type="arabicPeriod"/>
            </a:pPr>
            <a:r>
              <a:rPr lang="en-US" dirty="0"/>
              <a:t>Delete any unwanted slides or duplicates.</a:t>
            </a:r>
          </a:p>
          <a:p>
            <a:pPr marL="232395" indent="-232395">
              <a:buFont typeface="+mj-lt"/>
              <a:buAutoNum type="arabicPeriod"/>
            </a:pPr>
            <a:endParaRPr lang="en-US" dirty="0"/>
          </a:p>
          <a:p>
            <a:r>
              <a:rPr lang="en-US" dirty="0"/>
              <a:t>To </a:t>
            </a:r>
            <a:r>
              <a:rPr lang="en-US" b="1" dirty="0"/>
              <a:t>copy the Customized Background</a:t>
            </a:r>
            <a:r>
              <a:rPr lang="en-US" dirty="0"/>
              <a:t> from Another Presentation on </a:t>
            </a:r>
            <a:r>
              <a:rPr lang="en-US" b="1" dirty="0"/>
              <a:t>Mac</a:t>
            </a:r>
          </a:p>
          <a:p>
            <a:pPr marL="232395" indent="-232395">
              <a:buFont typeface="+mj-lt"/>
              <a:buAutoNum type="arabicPeriod"/>
            </a:pP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Insert Slides from Other Presentation…</a:t>
            </a:r>
            <a:endParaRPr lang="en-US" dirty="0"/>
          </a:p>
          <a:p>
            <a:pPr marL="232395" indent="-232395">
              <a:buFont typeface="+mj-lt"/>
              <a:buAutoNum type="arabicPeriod"/>
            </a:pPr>
            <a:r>
              <a:rPr lang="en-US" dirty="0"/>
              <a:t>Navigate to the PowerPoint presentation file that contains the background you wish to copy. Double-click or press </a:t>
            </a:r>
            <a:r>
              <a:rPr lang="en-US" b="1" dirty="0"/>
              <a:t>Insert. </a:t>
            </a:r>
            <a:r>
              <a:rPr lang="en-US" dirty="0"/>
              <a:t>This prompts the </a:t>
            </a:r>
            <a:r>
              <a:rPr lang="en-US" b="1" dirty="0"/>
              <a:t>Slide Finder</a:t>
            </a:r>
            <a:r>
              <a:rPr lang="en-US" dirty="0"/>
              <a:t> dialogue box.</a:t>
            </a:r>
          </a:p>
          <a:p>
            <a:pPr marL="232395" indent="-232395">
              <a:buFont typeface="+mj-lt"/>
              <a:buAutoNum type="arabicPeriod"/>
            </a:pPr>
            <a:r>
              <a:rPr lang="en-US" dirty="0"/>
              <a:t>Make sure </a:t>
            </a:r>
            <a:r>
              <a:rPr lang="en-US" b="1" dirty="0"/>
              <a:t>Keep design of original slides</a:t>
            </a:r>
            <a:r>
              <a:rPr lang="en-US" dirty="0"/>
              <a:t> is </a:t>
            </a:r>
            <a:r>
              <a:rPr lang="en-US" b="1" dirty="0"/>
              <a:t>unchecked</a:t>
            </a:r>
            <a:r>
              <a:rPr lang="en-US" dirty="0"/>
              <a:t> and click the slide(s) that contains the background you want. Hold Shift key to select multiple slides.</a:t>
            </a:r>
          </a:p>
          <a:p>
            <a:pPr marL="232395" indent="-232395">
              <a:buFont typeface="+mj-lt"/>
              <a:buAutoNum type="arabicPeriod"/>
            </a:pPr>
            <a:r>
              <a:rPr lang="en-US" dirty="0"/>
              <a:t>Click the left-hand slide preview to which you wish to apply the new master layout. </a:t>
            </a:r>
          </a:p>
          <a:p>
            <a:pPr marL="232395" indent="-232395">
              <a:buFont typeface="+mj-lt"/>
              <a:buAutoNum type="arabicPeriod"/>
            </a:pPr>
            <a:r>
              <a:rPr lang="en-US" b="1" dirty="0"/>
              <a:t>Apply New Layout (Important): </a:t>
            </a:r>
            <a:r>
              <a:rPr lang="en-US" dirty="0"/>
              <a:t>Click </a:t>
            </a:r>
            <a:r>
              <a:rPr lang="en-US" b="1" dirty="0"/>
              <a:t>Layout</a:t>
            </a:r>
            <a:r>
              <a:rPr lang="en-US" dirty="0"/>
              <a:t> from the </a:t>
            </a:r>
            <a:r>
              <a:rPr lang="en-US" b="1" dirty="0"/>
              <a:t>Home</a:t>
            </a:r>
            <a:r>
              <a:rPr lang="en-US" dirty="0"/>
              <a:t> tab's </a:t>
            </a:r>
            <a:r>
              <a:rPr lang="en-US" b="1" dirty="0"/>
              <a:t>Slides</a:t>
            </a:r>
            <a:r>
              <a:rPr lang="en-US" dirty="0"/>
              <a:t> group, and click the slide containing the desired layout from the layout gallery. </a:t>
            </a:r>
          </a:p>
          <a:p>
            <a:pPr marL="232395" indent="-232395">
              <a:buFont typeface="+mj-lt"/>
              <a:buAutoNum type="arabicPeriod"/>
            </a:pPr>
            <a:r>
              <a:rPr lang="en-US" dirty="0"/>
              <a:t>Delete any unwanted slides or duplicates.</a:t>
            </a: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p14="http://schemas.microsoft.com/office/powerpoint/2010/main" val="223846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It should say the role defines how the screen reader will interact with</a:t>
            </a:r>
            <a:r>
              <a:rPr lang="en-US" baseline="0" dirty="0" smtClean="0"/>
              <a:t> the node, it defines the Attributes and Actions the node should support.</a:t>
            </a:r>
          </a:p>
          <a:p>
            <a:r>
              <a:rPr lang="en-US" baseline="0" dirty="0" smtClean="0"/>
              <a:t>No need to say it is property.</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Not sure I want to say Node and</a:t>
            </a:r>
            <a:r>
              <a:rPr lang="en-US" baseline="0" dirty="0" smtClean="0"/>
              <a:t> Parent are ignored, this is an implementation detail which we can change in the future…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Note, allowing in the screen reader to read the default role description minimizes</a:t>
            </a:r>
            <a:r>
              <a:rPr lang="en-US" baseline="0" dirty="0" smtClean="0"/>
              <a:t> the i18n work</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Usually set for</a:t>
            </a:r>
            <a:r>
              <a:rPr lang="en-US" baseline="0" dirty="0" smtClean="0"/>
              <a:t> controls without text content, such as graphic-only buttons, image views, sliders, canvas. </a:t>
            </a:r>
          </a:p>
          <a:p>
            <a:r>
              <a:rPr lang="en-US" baseline="0" dirty="0" smtClean="0"/>
              <a:t>Note that images and sliders, when possible, can be described by an Label (using </a:t>
            </a:r>
            <a:r>
              <a:rPr lang="en-US" baseline="0" dirty="0" err="1" smtClean="0"/>
              <a:t>Label#labelFor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 need to say it is property. Can this be made</a:t>
            </a:r>
            <a:r>
              <a:rPr lang="en-US" baseline="0" dirty="0" smtClean="0"/>
              <a:t> simpler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a:t>
            </a:r>
            <a:r>
              <a:rPr lang="en-US" baseline="0" smtClean="0"/>
              <a:t> is a </a:t>
            </a:r>
            <a:r>
              <a:rPr lang="en-US" b="1" baseline="0" smtClean="0"/>
              <a:t>Safe Harbor Front </a:t>
            </a:r>
            <a:r>
              <a:rPr lang="en-US" baseline="0" smtClean="0"/>
              <a:t>slide, one of two Safe Harbor Statement slides included in this template. </a:t>
            </a:r>
          </a:p>
          <a:p>
            <a:endParaRPr lang="en-US" baseline="0" smtClean="0"/>
          </a:p>
          <a:p>
            <a:r>
              <a:rPr lang="en-US" smtClean="0"/>
              <a:t>One of the Safe Harbor slides must be used if your presentation covers material affected by Oracle’s Revenue Recognition Policy </a:t>
            </a:r>
          </a:p>
          <a:p>
            <a:endParaRPr lang="en-US" smtClean="0"/>
          </a:p>
          <a:p>
            <a:r>
              <a:rPr lang="en-US" smtClean="0"/>
              <a:t>To learn more about this policy, e-mail: </a:t>
            </a:r>
            <a:r>
              <a:rPr lang="en-US" smtClean="0">
                <a:hlinkClick r:id="rId3"/>
              </a:rPr>
              <a:t>Revrec-americasiebc_us@oracle.com </a:t>
            </a:r>
            <a:endParaRPr lang="en-US" smtClean="0"/>
          </a:p>
          <a:p>
            <a:endParaRPr lang="en-US" smtClean="0"/>
          </a:p>
          <a:p>
            <a:r>
              <a:rPr lang="en-US"/>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a:t>
            </a:r>
          </a:p>
          <a:p>
            <a:endParaRPr lang="en-US" u="sng">
              <a:hlinkClick r:id="rId4"/>
            </a:endParaRPr>
          </a:p>
          <a:p>
            <a:r>
              <a:rPr lang="en-US" u="sng">
                <a:hlinkClick r:id="rId4"/>
              </a:rPr>
              <a:t>http://my.oracle.com/site/fin/gfo/GlobalProcesses/cnt452504.pdf</a:t>
            </a:r>
            <a:endParaRPr lang="en-US" u="sng"/>
          </a:p>
          <a:p>
            <a:endParaRPr lang="en-US" u="sng"/>
          </a:p>
          <a:p>
            <a:pPr defTabSz="929512">
              <a:defRPr/>
            </a:pPr>
            <a:r>
              <a:rPr lang="en-US"/>
              <a:t>For all external communications such as press release, roadmaps, PowerPoint presentations, Safe Harbor Statements are required. You can refer to the link mentioned above to find out additional information/disclaimers required depending on your audience.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val="1131267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Obviously the order the content</a:t>
            </a:r>
            <a:r>
              <a:rPr lang="en-US" baseline="0" dirty="0" smtClean="0"/>
              <a:t> is read, along with any extra information, depends on the screen reader.</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Note</a:t>
            </a:r>
            <a:r>
              <a:rPr lang="en-US" baseline="0" dirty="0" smtClean="0"/>
              <a:t> that </a:t>
            </a:r>
            <a:r>
              <a:rPr lang="en-CA" b="1" i="1" dirty="0" smtClean="0">
                <a:solidFill>
                  <a:srgbClr val="000000"/>
                </a:solidFill>
                <a:latin typeface="Consolas"/>
              </a:rPr>
              <a:t>ITEM_AT_INDEX is a </a:t>
            </a:r>
            <a:r>
              <a:rPr lang="en-CA" b="1" i="1" dirty="0" err="1" smtClean="0">
                <a:solidFill>
                  <a:srgbClr val="000000"/>
                </a:solidFill>
                <a:latin typeface="Consolas"/>
              </a:rPr>
              <a:t>parametized</a:t>
            </a:r>
            <a:r>
              <a:rPr lang="en-CA" b="1" i="1" baseline="0" dirty="0" smtClean="0">
                <a:solidFill>
                  <a:srgbClr val="000000"/>
                </a:solidFill>
                <a:latin typeface="Consolas"/>
              </a:rPr>
              <a:t> </a:t>
            </a:r>
            <a:r>
              <a:rPr lang="en-CA" b="1" i="1" dirty="0" smtClean="0">
                <a:solidFill>
                  <a:srgbClr val="000000"/>
                </a:solidFill>
                <a:latin typeface="Consolas"/>
              </a:rPr>
              <a:t>attribute, SET_TEXT is a </a:t>
            </a:r>
            <a:r>
              <a:rPr lang="en-CA" b="1" i="1" dirty="0" err="1" smtClean="0">
                <a:solidFill>
                  <a:srgbClr val="000000"/>
                </a:solidFill>
                <a:latin typeface="Consolas"/>
              </a:rPr>
              <a:t>parametized</a:t>
            </a:r>
            <a:r>
              <a:rPr lang="en-CA" b="1" i="1" baseline="0" dirty="0" smtClean="0">
                <a:solidFill>
                  <a:srgbClr val="000000"/>
                </a:solidFill>
                <a:latin typeface="Consolas"/>
              </a:rPr>
              <a:t> </a:t>
            </a:r>
            <a:r>
              <a:rPr lang="en-CA" b="1" i="1" dirty="0" smtClean="0">
                <a:solidFill>
                  <a:srgbClr val="000000"/>
                </a:solidFill>
                <a:latin typeface="Consolas"/>
              </a:rPr>
              <a:t>action</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27</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29</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Also</a:t>
            </a:r>
            <a:r>
              <a:rPr lang="en-US" baseline="0" dirty="0" smtClean="0"/>
              <a:t> true for execute action, good stuff is inherit all thru the </a:t>
            </a:r>
            <a:r>
              <a:rPr lang="en-US" baseline="0" dirty="0" err="1" smtClean="0"/>
              <a:t>hiearchy</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30</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 need to say about</a:t>
            </a:r>
            <a:r>
              <a:rPr lang="en-US" baseline="0" dirty="0" smtClean="0"/>
              <a:t> the </a:t>
            </a:r>
            <a:r>
              <a:rPr lang="en-US" baseline="0" dirty="0" err="1" smtClean="0"/>
              <a:t>enum</a:t>
            </a:r>
            <a:r>
              <a:rPr lang="en-US" baseline="0" dirty="0" smtClean="0"/>
              <a:t> (it was said already), no need for the last example</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31</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a:p>
        </p:txBody>
      </p:sp>
    </p:spTree>
    <p:extLst>
      <p:ext uri="{BB962C8B-B14F-4D97-AF65-F5344CB8AC3E}">
        <p14:creationId xmlns:p14="http://schemas.microsoft.com/office/powerpoint/2010/main" val="2994716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Maybe</a:t>
            </a:r>
            <a:r>
              <a:rPr lang="en-US" baseline="0" dirty="0" smtClean="0"/>
              <a:t> added a action that shows parameterized action, such as SET_TEXT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32</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 need to say about</a:t>
            </a:r>
            <a:r>
              <a:rPr lang="en-US" baseline="0" dirty="0" smtClean="0"/>
              <a:t> the </a:t>
            </a:r>
            <a:r>
              <a:rPr lang="en-US" baseline="0" dirty="0" err="1" smtClean="0"/>
              <a:t>enum</a:t>
            </a:r>
            <a:r>
              <a:rPr lang="en-US" baseline="0" dirty="0" smtClean="0"/>
              <a:t> (it was said already), no need for the last example</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33</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Change the value in Spinner</a:t>
            </a:r>
            <a:r>
              <a:rPr lang="en-US" baseline="0" dirty="0" smtClean="0"/>
              <a:t> control</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34</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No need to say about</a:t>
            </a:r>
            <a:r>
              <a:rPr lang="en-US" baseline="0" dirty="0" smtClean="0"/>
              <a:t> the </a:t>
            </a:r>
            <a:r>
              <a:rPr lang="en-US" baseline="0" dirty="0" err="1" smtClean="0"/>
              <a:t>enum</a:t>
            </a:r>
            <a:r>
              <a:rPr lang="en-US" baseline="0" dirty="0" smtClean="0"/>
              <a:t> (it was said already), no need for the last example</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35</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dirty="0" smtClean="0"/>
              <a:t>Maybe</a:t>
            </a:r>
            <a:r>
              <a:rPr lang="en-US" baseline="0" dirty="0" smtClean="0"/>
              <a:t> added a action that shows parameterized action, such as SET_TEXT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36</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38</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CA" dirty="0" smtClean="0"/>
              <a:t>There is no built-in </a:t>
            </a:r>
            <a:r>
              <a:rPr lang="en-CA" dirty="0" err="1" smtClean="0"/>
              <a:t>AccessibleRole.BALL</a:t>
            </a:r>
            <a:r>
              <a:rPr lang="en-CA" dirty="0" smtClean="0"/>
              <a:t> role</a:t>
            </a:r>
          </a:p>
          <a:p>
            <a:pPr lvl="1"/>
            <a:r>
              <a:rPr lang="en-CA" dirty="0" smtClean="0"/>
              <a:t>Use the </a:t>
            </a:r>
            <a:r>
              <a:rPr lang="en-CA" dirty="0" err="1" smtClean="0"/>
              <a:t>AccessibleRole.BUTTON</a:t>
            </a:r>
            <a:r>
              <a:rPr lang="en-CA" dirty="0" smtClean="0"/>
              <a:t> role (best match)</a:t>
            </a:r>
          </a:p>
          <a:p>
            <a:pPr lvl="1"/>
            <a:r>
              <a:rPr lang="en-CA" dirty="0" smtClean="0"/>
              <a:t>Use </a:t>
            </a:r>
            <a:r>
              <a:rPr lang="en-CA" dirty="0" err="1" smtClean="0"/>
              <a:t>roleDescription</a:t>
            </a:r>
            <a:r>
              <a:rPr lang="en-CA" dirty="0" smtClean="0"/>
              <a:t> and </a:t>
            </a:r>
            <a:r>
              <a:rPr lang="en-CA" dirty="0" err="1" smtClean="0"/>
              <a:t>accessibleText</a:t>
            </a:r>
            <a:r>
              <a:rPr lang="en-CA" dirty="0" smtClean="0"/>
              <a:t> to describe the BALL</a:t>
            </a:r>
          </a:p>
          <a:p>
            <a:pPr lvl="1"/>
            <a:r>
              <a:rPr lang="en-CA" dirty="0" smtClean="0"/>
              <a:t>Start and stop bouncing when the user selects the ball</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39</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40</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CA" dirty="0" smtClean="0"/>
              <a:t>There is no built-in </a:t>
            </a:r>
            <a:r>
              <a:rPr lang="en-CA" dirty="0" err="1" smtClean="0"/>
              <a:t>AccessibleRole.BALL</a:t>
            </a:r>
            <a:r>
              <a:rPr lang="en-CA" dirty="0" smtClean="0"/>
              <a:t> role</a:t>
            </a:r>
          </a:p>
          <a:p>
            <a:pPr lvl="1"/>
            <a:r>
              <a:rPr lang="en-CA" dirty="0" smtClean="0"/>
              <a:t>Use the </a:t>
            </a:r>
            <a:r>
              <a:rPr lang="en-CA" dirty="0" err="1" smtClean="0"/>
              <a:t>AccessibleRole.BUTTON</a:t>
            </a:r>
            <a:r>
              <a:rPr lang="en-CA" dirty="0" smtClean="0"/>
              <a:t> role (best match)</a:t>
            </a:r>
          </a:p>
          <a:p>
            <a:pPr lvl="1"/>
            <a:r>
              <a:rPr lang="en-CA" dirty="0" smtClean="0"/>
              <a:t>Use </a:t>
            </a:r>
            <a:r>
              <a:rPr lang="en-CA" dirty="0" err="1" smtClean="0"/>
              <a:t>roleDescription</a:t>
            </a:r>
            <a:r>
              <a:rPr lang="en-CA" dirty="0" smtClean="0"/>
              <a:t> and </a:t>
            </a:r>
            <a:r>
              <a:rPr lang="en-CA" dirty="0" err="1" smtClean="0"/>
              <a:t>accessibleText</a:t>
            </a:r>
            <a:r>
              <a:rPr lang="en-CA" dirty="0" smtClean="0"/>
              <a:t> to describe the BALL</a:t>
            </a:r>
          </a:p>
          <a:p>
            <a:pPr lvl="1"/>
            <a:r>
              <a:rPr lang="en-CA" dirty="0" smtClean="0"/>
              <a:t>Start and stop bouncing when the user selects the ball</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41</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CA" dirty="0" smtClean="0"/>
              <a:t>Show</a:t>
            </a:r>
            <a:r>
              <a:rPr lang="en-CA" baseline="0" dirty="0" smtClean="0"/>
              <a:t> Patch in Eclipse/Command Line</a:t>
            </a:r>
            <a:endParaRPr lang="en-CA"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42</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43</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CA" dirty="0" smtClean="0"/>
              <a:t>Show</a:t>
            </a:r>
            <a:r>
              <a:rPr lang="en-CA" baseline="0" dirty="0" smtClean="0"/>
              <a:t> Patch in Eclipse/Command Line</a:t>
            </a:r>
            <a:endParaRPr lang="en-CA"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44</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CA" dirty="0" smtClean="0"/>
              <a:t>Show</a:t>
            </a:r>
            <a:r>
              <a:rPr lang="en-CA" baseline="0" dirty="0" smtClean="0"/>
              <a:t> Patch in Eclipse/Command Line</a:t>
            </a:r>
            <a:endParaRPr lang="en-CA"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45</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CA" dirty="0" smtClean="0"/>
              <a:t>There is no built-in </a:t>
            </a:r>
            <a:r>
              <a:rPr lang="en-CA" dirty="0" err="1" smtClean="0"/>
              <a:t>AccessibleRole.BALL</a:t>
            </a:r>
            <a:r>
              <a:rPr lang="en-CA" dirty="0" smtClean="0"/>
              <a:t> role</a:t>
            </a:r>
          </a:p>
          <a:p>
            <a:pPr lvl="1"/>
            <a:r>
              <a:rPr lang="en-CA" dirty="0" smtClean="0"/>
              <a:t>Use the </a:t>
            </a:r>
            <a:r>
              <a:rPr lang="en-CA" dirty="0" err="1" smtClean="0"/>
              <a:t>AccessibleRole.BUTTON</a:t>
            </a:r>
            <a:r>
              <a:rPr lang="en-CA" dirty="0" smtClean="0"/>
              <a:t> role (best match)</a:t>
            </a:r>
          </a:p>
          <a:p>
            <a:pPr lvl="1"/>
            <a:r>
              <a:rPr lang="en-CA" dirty="0" smtClean="0"/>
              <a:t>Use </a:t>
            </a:r>
            <a:r>
              <a:rPr lang="en-CA" dirty="0" err="1" smtClean="0"/>
              <a:t>roleDescription</a:t>
            </a:r>
            <a:r>
              <a:rPr lang="en-CA" dirty="0" smtClean="0"/>
              <a:t> and </a:t>
            </a:r>
            <a:r>
              <a:rPr lang="en-CA" dirty="0" err="1" smtClean="0"/>
              <a:t>accessibleText</a:t>
            </a:r>
            <a:r>
              <a:rPr lang="en-CA" dirty="0" smtClean="0"/>
              <a:t> to describe the BALL</a:t>
            </a:r>
          </a:p>
          <a:p>
            <a:pPr lvl="1"/>
            <a:r>
              <a:rPr lang="en-CA" dirty="0" smtClean="0"/>
              <a:t>Start and stop bouncing when the user selects the ball</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46</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48</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49</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a:t>
            </a:r>
            <a:r>
              <a:rPr lang="en-US" baseline="0" smtClean="0"/>
              <a:t> is a </a:t>
            </a:r>
            <a:r>
              <a:rPr lang="en-US" b="1" baseline="0" smtClean="0"/>
              <a:t>Safe Harbor Front </a:t>
            </a:r>
            <a:r>
              <a:rPr lang="en-US" baseline="0" smtClean="0"/>
              <a:t>slide, one of two Safe Harbor Statement slides included in this template. </a:t>
            </a:r>
          </a:p>
          <a:p>
            <a:endParaRPr lang="en-US" baseline="0" smtClean="0"/>
          </a:p>
          <a:p>
            <a:r>
              <a:rPr lang="en-US" smtClean="0"/>
              <a:t>One of the Safe Harbor slides must be used if your presentation covers material affected by Oracle’s Revenue Recognition Policy </a:t>
            </a:r>
          </a:p>
          <a:p>
            <a:endParaRPr lang="en-US" smtClean="0"/>
          </a:p>
          <a:p>
            <a:r>
              <a:rPr lang="en-US" smtClean="0"/>
              <a:t>To learn more about this policy, e-mail: </a:t>
            </a:r>
            <a:r>
              <a:rPr lang="en-US" smtClean="0">
                <a:hlinkClick r:id="rId3"/>
              </a:rPr>
              <a:t>Revrec-americasiebc_us@oracle.com </a:t>
            </a:r>
            <a:endParaRPr lang="en-US" smtClean="0"/>
          </a:p>
          <a:p>
            <a:endParaRPr lang="en-US" smtClean="0"/>
          </a:p>
          <a:p>
            <a:r>
              <a:rPr lang="en-US"/>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a:t>
            </a:r>
          </a:p>
          <a:p>
            <a:endParaRPr lang="en-US" u="sng">
              <a:hlinkClick r:id="rId4"/>
            </a:endParaRPr>
          </a:p>
          <a:p>
            <a:r>
              <a:rPr lang="en-US" u="sng">
                <a:hlinkClick r:id="rId4"/>
              </a:rPr>
              <a:t>http://my.oracle.com/site/fin/gfo/GlobalProcesses/cnt452504.pdf</a:t>
            </a:r>
            <a:endParaRPr lang="en-US" u="sng"/>
          </a:p>
          <a:p>
            <a:endParaRPr lang="en-US" u="sng"/>
          </a:p>
          <a:p>
            <a:pPr defTabSz="929512">
              <a:defRPr/>
            </a:pPr>
            <a:r>
              <a:rPr lang="en-US"/>
              <a:t>For all external communications such as press release, roadmaps, PowerPoint presentations, Safe Harbor Statements are required. You can refer to the link mentioned above to find out additional information/disclaimers required depending on your audience.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50</a:t>
            </a:fld>
            <a:endParaRPr lang="en-US"/>
          </a:p>
        </p:txBody>
      </p:sp>
    </p:spTree>
    <p:extLst>
      <p:ext uri="{BB962C8B-B14F-4D97-AF65-F5344CB8AC3E}">
        <p14:creationId xmlns:p14="http://schemas.microsoft.com/office/powerpoint/2010/main" val="4799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a:p>
        </p:txBody>
      </p:sp>
    </p:spTree>
    <p:extLst>
      <p:ext uri="{BB962C8B-B14F-4D97-AF65-F5344CB8AC3E}">
        <p14:creationId xmlns:p14="http://schemas.microsoft.com/office/powerpoint/2010/main" val="192015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a:p>
        </p:txBody>
      </p:sp>
    </p:spTree>
    <p:extLst>
      <p:ext uri="{BB962C8B-B14F-4D97-AF65-F5344CB8AC3E}">
        <p14:creationId xmlns:p14="http://schemas.microsoft.com/office/powerpoint/2010/main" val="1920157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77FA4B4C-1569-7145-A2F8-D717F68A8368}" type="datetime1">
              <a:rPr lang="en-US" smtClean="0"/>
              <a:pPr/>
              <a:t>9/24/2014</a:t>
            </a:fld>
            <a:endParaRPr lang="en-US"/>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t>Oracle Confidential – Internal/Restricted/Highly Restricted</a:t>
            </a:r>
            <a:endParaRPr lang="en-US"/>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D832178D-8FEC-7147-BC46-F061BD817F75}" type="datetime1">
              <a:rPr lang="en-US" smtClean="0"/>
              <a:pPr/>
              <a:t>9/24/2014</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5B044-6FCC-C54E-9AAE-6A162197DAC6}"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AA8F32-AB45-1B4E-94A2-627F4A01FA4A}"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981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455A2F73-8D13-934D-AD11-67AE3D148C58}"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6DBD176-56F3-B84B-9D02-0328E2AB3B75}"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B4E24E5-726A-6649-BB4B-7BE83A70FCED}"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1AAAD2-7CCF-9F45-A03E-9B4E0291EE71}"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D324F5C-F178-8247-9AB8-166423452BB5}"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660E8F-9361-0B47-90EE-4158708751F6}"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75781-4271-8445-9F09-83D6589EB38A}"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3723D3E4-38D8-0F48-B65C-26DA15A6FE5C}" type="datetime1">
              <a:rPr lang="en-US" smtClean="0"/>
              <a:pPr/>
              <a:t>9/24/2014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Oracle Confidential – Internal/Restricted/Highly Restricted</a:t>
            </a:r>
            <a:endParaRPr lang="en-US"/>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0" name="TextBox 9"/>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F86D3BF-236E-064F-871D-0355566F70B2}" type="datetime1">
              <a:rPr lang="en-US" smtClean="0"/>
              <a:pPr/>
              <a:t>9/24/2014</a:t>
            </a:fld>
            <a:endParaRPr/>
          </a:p>
        </p:txBody>
      </p:sp>
      <p:sp>
        <p:nvSpPr>
          <p:cNvPr id="8" name="Footer Placeholder 7"/>
          <p:cNvSpPr>
            <a:spLocks noGrp="1"/>
          </p:cNvSpPr>
          <p:nvPr>
            <p:ph type="ftr" sz="quarter" idx="11"/>
          </p:nvPr>
        </p:nvSpPr>
        <p:spPr/>
        <p:txBody>
          <a:bodyPr/>
          <a:lstStyle/>
          <a:p>
            <a:r>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D7DD85-F745-0745-BEC8-50073934E0D3}" type="datetime1">
              <a:rPr lang="en-US" smtClean="0"/>
              <a:pPr/>
              <a:t>9/24/2014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1028D8-9FBD-1A40-9B9F-8BDBD68ED768}" type="datetime1">
              <a:rPr lang="en-US" smtClean="0"/>
              <a:pPr/>
              <a:t>9/24/2014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46204-E05E-2843-86DD-E22EC5F11AAD}" type="datetime1">
              <a:rPr lang="en-US" smtClean="0"/>
              <a:pPr/>
              <a:t>9/24/2014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2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7FDB8-79C8-BF4A-AC51-81C46455019B}" type="datetime1">
              <a:rPr lang="en-US" smtClean="0"/>
              <a:pPr/>
              <a:t>9/24/2014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F9EEF-62EA-4644-BE8C-4883723A9525}"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D1698-3010-964C-9DA2-41093DDD0A45}"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D2B2E-7B44-184B-955A-E782E10A6E5A}"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0367B-E71B-8E4B-A727-0B2C2C77C8E9}"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D29594A-2BF9-D844-817D-F4E5B9712D36}"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659444-B5F9-7F46-BD76-961FD908D77D}" type="datetime1">
              <a:rPr lang="en-US" smtClean="0"/>
              <a:pPr/>
              <a:t>9/24/2014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2451C02-20B1-EB4D-BCF9-80244B5F3966}"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FB6999-D8F8-BC4A-BB84-3BB519E322B9}"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520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27DD4F5B-0090-134D-82E6-61E0A3223785}" type="datetime1">
              <a:rPr lang="en-US" smtClean="0"/>
              <a:pPr/>
              <a:t>9/24/2014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7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78F0256C-D369-8A4C-8411-11896DB89319}" type="datetime1">
              <a:rPr lang="en-US" smtClean="0"/>
              <a:pPr/>
              <a:t>9/24/2014</a:t>
            </a:fld>
            <a:endParaRPr lang="en-US"/>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B6DE-7F62-6F49-8072-EA3A0A2E1897}" type="datetime1">
              <a:rPr lang="en-US" smtClean="0"/>
              <a:pPr/>
              <a:t>9/24/2014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0FF8B-BD82-D648-824F-86C6ABD33E32}" type="datetime1">
              <a:rPr lang="en-US" smtClean="0"/>
              <a:pPr/>
              <a:t>9/24/2014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93EE18A7-1808-E840-B6D6-0630541C2DF5}" type="datetime1">
              <a:rPr lang="en-US" smtClean="0"/>
              <a:pPr/>
              <a:t>9/24/2014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436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9" name="Picture 8" descr="java-oracle-cobrand-logo-pp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7F9EA8-D413-B34E-B88E-154BC419E737}" type="datetime1">
              <a:rPr lang="en-US" smtClean="0"/>
              <a:pPr/>
              <a:t>9/24/2014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2EC97F-CABC-6343-B2BD-1C085065BBCB}" type="datetime1">
              <a:rPr lang="en-US" smtClean="0"/>
              <a:pPr/>
              <a:t>9/24/2014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402639-8889-4F40-978B-4BEA86F6C86D}" type="datetime1">
              <a:rPr lang="en-US" smtClean="0"/>
              <a:pPr/>
              <a:t>9/24/2014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3D7866D-9BE3-684D-91FB-7360592777BE}" type="datetime1">
              <a:rPr lang="en-US" smtClean="0"/>
              <a:pPr/>
              <a:t>9/24/2014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9026026-BD19-4A4B-8146-6CD79964D2C2}" type="datetime1">
              <a:rPr lang="en-US" smtClean="0"/>
              <a:pPr/>
              <a:t>9/24/2014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7247A0-B863-904F-B4B9-A3A37650C0AD}" type="datetime1">
              <a:rPr lang="en-US" smtClean="0"/>
              <a:pPr/>
              <a:t>9/24/2014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E0E89226-C314-5B4E-9753-4D0EFC64862D}" type="datetime1">
              <a:rPr lang="en-US" smtClean="0"/>
              <a:pPr/>
              <a:t>9/24/2014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BC539-573E-D645-A490-04E6350381A6}" type="datetime1">
              <a:rPr lang="en-US" smtClean="0"/>
              <a:pPr/>
              <a:t>9/24/2014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4E9DE412-2E75-7845-852C-889E047CB643}" type="datetime1">
              <a:rPr lang="en-US" smtClean="0"/>
              <a:pPr/>
              <a:t>9/24/2014</a:t>
            </a:fld>
            <a:endParaRPr lang="en-US"/>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dirty="0" smtClean="0"/>
              <a:t>Oracle Confidential – Internal/Restricted/Highly Restricted</a:t>
            </a:r>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pic>
        <p:nvPicPr>
          <p:cNvPr id="17" name="Picture 16"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15357" cy="1470025"/>
          </a:xfrm>
        </p:spPr>
        <p:txBody>
          <a:bodyPr/>
          <a:lstStyle/>
          <a:p>
            <a:r>
              <a:rPr lang="en-US" sz="4400" dirty="0"/>
              <a:t>The New </a:t>
            </a:r>
            <a:r>
              <a:rPr lang="en-US" sz="4400" dirty="0" err="1"/>
              <a:t>JavaFX</a:t>
            </a:r>
            <a:r>
              <a:rPr lang="en-US" sz="4400" dirty="0"/>
              <a:t> Accessibility API</a:t>
            </a:r>
          </a:p>
        </p:txBody>
      </p:sp>
      <p:sp>
        <p:nvSpPr>
          <p:cNvPr id="3" name="Subtitle 2"/>
          <p:cNvSpPr>
            <a:spLocks noGrp="1"/>
          </p:cNvSpPr>
          <p:nvPr>
            <p:ph type="subTitle" idx="1"/>
          </p:nvPr>
        </p:nvSpPr>
        <p:spPr/>
        <p:txBody>
          <a:bodyPr/>
          <a:lstStyle/>
          <a:p>
            <a:endParaRPr lang="en-US" dirty="0"/>
          </a:p>
        </p:txBody>
      </p:sp>
      <p:sp>
        <p:nvSpPr>
          <p:cNvPr id="6" name="Text Placeholder 5"/>
          <p:cNvSpPr>
            <a:spLocks noGrp="1"/>
          </p:cNvSpPr>
          <p:nvPr>
            <p:ph type="body" sz="quarter" idx="13"/>
          </p:nvPr>
        </p:nvSpPr>
        <p:spPr/>
        <p:txBody>
          <a:bodyPr/>
          <a:lstStyle/>
          <a:p>
            <a:r>
              <a:rPr lang="en-US" dirty="0"/>
              <a:t>Steve </a:t>
            </a:r>
            <a:r>
              <a:rPr lang="en-US" dirty="0" err="1"/>
              <a:t>Northover</a:t>
            </a:r>
            <a:r>
              <a:rPr lang="en-US" dirty="0"/>
              <a:t> (Client Architect)</a:t>
            </a:r>
          </a:p>
          <a:p>
            <a:r>
              <a:rPr lang="en-US" dirty="0"/>
              <a:t>Felipe </a:t>
            </a:r>
            <a:r>
              <a:rPr lang="en-US" dirty="0" err="1"/>
              <a:t>Heidrich</a:t>
            </a:r>
            <a:r>
              <a:rPr lang="en-US" dirty="0"/>
              <a:t> (Principle Member of Technical Staff)</a:t>
            </a:r>
          </a:p>
          <a:p>
            <a:r>
              <a:rPr lang="en-US" dirty="0"/>
              <a:t>Java Client Group</a:t>
            </a:r>
          </a:p>
          <a:p>
            <a:r>
              <a:rPr lang="en-US" dirty="0" smtClean="0"/>
              <a:t>Sept, </a:t>
            </a:r>
            <a:r>
              <a:rPr lang="en-US" dirty="0"/>
              <a:t>2014</a:t>
            </a:r>
          </a:p>
        </p:txBody>
      </p:sp>
      <p:pic>
        <p:nvPicPr>
          <p:cNvPr id="16" name="Picture 15" descr="Horizontal JavaOne-Oracle co-branded logo in white on blue staging backgrou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
        <p:nvSpPr>
          <p:cNvPr id="4" name="TextBox 3"/>
          <p:cNvSpPr txBox="1"/>
          <p:nvPr/>
        </p:nvSpPr>
        <p:spPr>
          <a:xfrm>
            <a:off x="1050761" y="118773"/>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p14="http://schemas.microsoft.com/office/powerpoint/2010/main" val="139258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 for Java FX Accessibility</a:t>
            </a:r>
            <a:endParaRPr lang="en-US" dirty="0"/>
          </a:p>
        </p:txBody>
      </p:sp>
      <p:sp>
        <p:nvSpPr>
          <p:cNvPr id="3" name="Content Placeholder 2"/>
          <p:cNvSpPr>
            <a:spLocks noGrp="1"/>
          </p:cNvSpPr>
          <p:nvPr>
            <p:ph idx="1"/>
          </p:nvPr>
        </p:nvSpPr>
        <p:spPr/>
        <p:txBody>
          <a:bodyPr/>
          <a:lstStyle/>
          <a:p>
            <a:r>
              <a:rPr lang="en-US" dirty="0" smtClean="0"/>
              <a:t>Provide a complete, minimal and unobtrusive API</a:t>
            </a:r>
          </a:p>
          <a:p>
            <a:pPr lvl="1"/>
            <a:r>
              <a:rPr lang="en-US" dirty="0" smtClean="0"/>
              <a:t>Support native behavior and platform specific mechanisms</a:t>
            </a:r>
          </a:p>
          <a:p>
            <a:pPr lvl="1"/>
            <a:r>
              <a:rPr lang="en-US" dirty="0" smtClean="0"/>
              <a:t>Use existing Java FX conventions and standards</a:t>
            </a:r>
          </a:p>
          <a:p>
            <a:pPr lvl="1"/>
            <a:r>
              <a:rPr lang="en-US" dirty="0" smtClean="0"/>
              <a:t>Ensure the implementation has a low overhead</a:t>
            </a:r>
          </a:p>
          <a:p>
            <a:r>
              <a:rPr lang="en-US" dirty="0" smtClean="0"/>
              <a:t>Implement accessibility for all built-in FX controls</a:t>
            </a:r>
          </a:p>
          <a:p>
            <a:pPr lvl="1"/>
            <a:r>
              <a:rPr lang="en-US" dirty="0" smtClean="0"/>
              <a:t>Prove that the API is complete and full featured</a:t>
            </a:r>
          </a:p>
          <a:p>
            <a:r>
              <a:rPr lang="en-US" dirty="0" smtClean="0"/>
              <a:t>Allow developers to make their own controls accessible</a:t>
            </a:r>
          </a:p>
        </p:txBody>
      </p:sp>
      <p:pic>
        <p:nvPicPr>
          <p:cNvPr id="4098" name="Picture 2" descr="https://encrypted-tbn0.gstatic.com/images?q=tbn:ANd9GcTUiGjRVoYXoKyVu5jkDzzv5KDDj9yCUDoLgihDpP3rn5toVINw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306" y="1693719"/>
            <a:ext cx="2350119" cy="202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91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JavaFX</a:t>
            </a:r>
            <a:r>
              <a:rPr lang="en-US" dirty="0" smtClean="0"/>
              <a:t> Accessibility: A Lightweight Implementation</a:t>
            </a:r>
            <a:endParaRPr lang="en-US" dirty="0"/>
          </a:p>
        </p:txBody>
      </p:sp>
      <p:grpSp>
        <p:nvGrpSpPr>
          <p:cNvPr id="32" name="Group 31"/>
          <p:cNvGrpSpPr>
            <a:grpSpLocks noChangeAspect="1"/>
          </p:cNvGrpSpPr>
          <p:nvPr/>
        </p:nvGrpSpPr>
        <p:grpSpPr>
          <a:xfrm>
            <a:off x="893822" y="1593532"/>
            <a:ext cx="10318735" cy="4099935"/>
            <a:chOff x="1356822" y="1780558"/>
            <a:chExt cx="9032971" cy="3589063"/>
          </a:xfrm>
        </p:grpSpPr>
        <p:grpSp>
          <p:nvGrpSpPr>
            <p:cNvPr id="4" name="Group 3"/>
            <p:cNvGrpSpPr/>
            <p:nvPr/>
          </p:nvGrpSpPr>
          <p:grpSpPr>
            <a:xfrm>
              <a:off x="8353535" y="1780558"/>
              <a:ext cx="2036258" cy="3589063"/>
              <a:chOff x="6428632" y="1642977"/>
              <a:chExt cx="2036258" cy="3589063"/>
            </a:xfrm>
          </p:grpSpPr>
          <p:sp>
            <p:nvSpPr>
              <p:cNvPr id="6" name="Oval 5"/>
              <p:cNvSpPr/>
              <p:nvPr/>
            </p:nvSpPr>
            <p:spPr bwMode="auto">
              <a:xfrm>
                <a:off x="6876256" y="2915667"/>
                <a:ext cx="420687" cy="44132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cxnSp>
            <p:nvCxnSpPr>
              <p:cNvPr id="7" name="Straight Connector 6"/>
              <p:cNvCxnSpPr>
                <a:endCxn id="6" idx="0"/>
              </p:cNvCxnSpPr>
              <p:nvPr/>
            </p:nvCxnSpPr>
            <p:spPr bwMode="auto">
              <a:xfrm>
                <a:off x="7087393" y="2512442"/>
                <a:ext cx="0" cy="403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4"/>
                <a:endCxn id="9" idx="0"/>
              </p:cNvCxnSpPr>
              <p:nvPr/>
            </p:nvCxnSpPr>
            <p:spPr bwMode="auto">
              <a:xfrm>
                <a:off x="7086600" y="335699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flipH="1">
                <a:off x="6932674" y="3949710"/>
                <a:ext cx="123777" cy="35426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59"/>
              <p:cNvSpPr txBox="1">
                <a:spLocks noChangeArrowheads="1"/>
              </p:cNvSpPr>
              <p:nvPr/>
            </p:nvSpPr>
            <p:spPr bwMode="auto">
              <a:xfrm>
                <a:off x="6484861" y="1642977"/>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rgbClr val="FD0000"/>
                  </a:buClr>
                  <a:buSzPct val="100000"/>
                  <a:buFont typeface="Arial" pitchFamily="34" charset="0"/>
                  <a:buChar char="•"/>
                  <a:defRPr sz="2400">
                    <a:solidFill>
                      <a:schemeClr val="tx1"/>
                    </a:solidFill>
                    <a:latin typeface="Arial" pitchFamily="34" charset="0"/>
                    <a:ea typeface="ヒラギノ角ゴ ProN W3" pitchFamily="-84" charset="-128"/>
                    <a:sym typeface="Arial" pitchFamily="34" charset="0"/>
                  </a:defRPr>
                </a:lvl1pPr>
                <a:lvl2pPr marL="742950" indent="-28575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2pPr>
                <a:lvl3pPr marL="1143000" indent="-22860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3pPr>
                <a:lvl4pPr marL="1600200" indent="-22860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4pPr>
                <a:lvl5pPr marL="2057400" indent="-22860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5pPr>
                <a:lvl6pPr marL="25146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6pPr>
                <a:lvl7pPr marL="29718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7pPr>
                <a:lvl8pPr marL="34290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8pPr>
                <a:lvl9pPr marL="38862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9pPr>
              </a:lstStyle>
              <a:p>
                <a:pPr eaLnBrk="1" hangingPunct="1">
                  <a:spcBef>
                    <a:spcPct val="0"/>
                  </a:spcBef>
                  <a:buClrTx/>
                  <a:buSzTx/>
                  <a:buFontTx/>
                  <a:buNone/>
                </a:pPr>
                <a:r>
                  <a:rPr lang="en-CA" altLang="en-US" sz="2000" b="0" dirty="0" smtClean="0">
                    <a:solidFill>
                      <a:srgbClr val="424545"/>
                    </a:solidFill>
                    <a:ea typeface="ヒラギノ角ゴ ProN W6" pitchFamily="-84" charset="-128"/>
                  </a:rPr>
                  <a:t>FX </a:t>
                </a:r>
                <a:r>
                  <a:rPr lang="en-CA" altLang="en-US" sz="2000" dirty="0" smtClean="0">
                    <a:solidFill>
                      <a:srgbClr val="424545"/>
                    </a:solidFill>
                    <a:ea typeface="ヒラギノ角ゴ ProN W6" pitchFamily="-84" charset="-128"/>
                  </a:rPr>
                  <a:t>Nodes </a:t>
                </a:r>
                <a:r>
                  <a:rPr lang="en-CA" altLang="en-US" sz="2000" b="0" dirty="0" smtClean="0">
                    <a:solidFill>
                      <a:srgbClr val="424545"/>
                    </a:solidFill>
                    <a:ea typeface="ヒラギノ角ゴ ProN W6" pitchFamily="-84" charset="-128"/>
                  </a:rPr>
                  <a:t>(API)</a:t>
                </a:r>
                <a:endParaRPr lang="en-CA" altLang="en-US" sz="2000" b="0" dirty="0">
                  <a:solidFill>
                    <a:srgbClr val="424545"/>
                  </a:solidFill>
                  <a:ea typeface="ヒラギノ角ゴ ProN W6" pitchFamily="-84" charset="-128"/>
                </a:endParaRPr>
              </a:p>
            </p:txBody>
          </p:sp>
          <p:sp>
            <p:nvSpPr>
              <p:cNvPr id="13" name="TextBox 12"/>
              <p:cNvSpPr txBox="1"/>
              <p:nvPr/>
            </p:nvSpPr>
            <p:spPr>
              <a:xfrm>
                <a:off x="7296943" y="2247900"/>
                <a:ext cx="697692" cy="369332"/>
              </a:xfrm>
              <a:prstGeom prst="rect">
                <a:avLst/>
              </a:prstGeom>
              <a:noFill/>
            </p:spPr>
            <p:txBody>
              <a:bodyPr wrap="none" rtlCol="0">
                <a:spAutoFit/>
              </a:bodyPr>
              <a:lstStyle/>
              <a:p>
                <a:r>
                  <a:rPr lang="en-CA" dirty="0" smtClean="0"/>
                  <a:t>Stage</a:t>
                </a:r>
                <a:endParaRPr lang="en-CA" dirty="0"/>
              </a:p>
            </p:txBody>
          </p:sp>
          <p:sp>
            <p:nvSpPr>
              <p:cNvPr id="14" name="TextBox 13"/>
              <p:cNvSpPr txBox="1"/>
              <p:nvPr/>
            </p:nvSpPr>
            <p:spPr>
              <a:xfrm>
                <a:off x="7296943" y="2924944"/>
                <a:ext cx="740908" cy="369332"/>
              </a:xfrm>
              <a:prstGeom prst="rect">
                <a:avLst/>
              </a:prstGeom>
              <a:noFill/>
            </p:spPr>
            <p:txBody>
              <a:bodyPr wrap="none" rtlCol="0">
                <a:spAutoFit/>
              </a:bodyPr>
              <a:lstStyle/>
              <a:p>
                <a:r>
                  <a:rPr lang="en-CA" dirty="0" smtClean="0"/>
                  <a:t>Scene</a:t>
                </a:r>
                <a:endParaRPr lang="en-CA" dirty="0"/>
              </a:p>
            </p:txBody>
          </p:sp>
          <p:sp>
            <p:nvSpPr>
              <p:cNvPr id="15" name="TextBox 14"/>
              <p:cNvSpPr txBox="1"/>
              <p:nvPr/>
            </p:nvSpPr>
            <p:spPr>
              <a:xfrm>
                <a:off x="7296943" y="3573016"/>
                <a:ext cx="772456" cy="369332"/>
              </a:xfrm>
              <a:prstGeom prst="rect">
                <a:avLst/>
              </a:prstGeom>
              <a:noFill/>
            </p:spPr>
            <p:txBody>
              <a:bodyPr wrap="none" rtlCol="0">
                <a:spAutoFit/>
              </a:bodyPr>
              <a:lstStyle/>
              <a:p>
                <a:r>
                  <a:rPr lang="en-CA" dirty="0" smtClean="0"/>
                  <a:t>Group</a:t>
                </a:r>
                <a:endParaRPr lang="en-CA" dirty="0"/>
              </a:p>
            </p:txBody>
          </p:sp>
          <p:cxnSp>
            <p:nvCxnSpPr>
              <p:cNvPr id="17" name="Straight Connector 16"/>
              <p:cNvCxnSpPr/>
              <p:nvPr/>
            </p:nvCxnSpPr>
            <p:spPr bwMode="auto">
              <a:xfrm flipH="1">
                <a:off x="6660668" y="4462572"/>
                <a:ext cx="201598" cy="519768"/>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71076" y="4201993"/>
                <a:ext cx="823559" cy="369332"/>
              </a:xfrm>
              <a:prstGeom prst="rect">
                <a:avLst/>
              </a:prstGeom>
              <a:noFill/>
            </p:spPr>
            <p:txBody>
              <a:bodyPr wrap="none" rtlCol="0">
                <a:spAutoFit/>
              </a:bodyPr>
              <a:lstStyle/>
              <a:p>
                <a:r>
                  <a:rPr lang="en-CA" dirty="0" smtClean="0"/>
                  <a:t>Button</a:t>
                </a:r>
                <a:endParaRPr lang="en-CA" dirty="0"/>
              </a:p>
            </p:txBody>
          </p:sp>
          <p:sp>
            <p:nvSpPr>
              <p:cNvPr id="19" name="TextBox 18"/>
              <p:cNvSpPr txBox="1"/>
              <p:nvPr/>
            </p:nvSpPr>
            <p:spPr>
              <a:xfrm>
                <a:off x="6929573" y="4826711"/>
                <a:ext cx="1354025" cy="369332"/>
              </a:xfrm>
              <a:prstGeom prst="rect">
                <a:avLst/>
              </a:prstGeom>
              <a:noFill/>
            </p:spPr>
            <p:txBody>
              <a:bodyPr wrap="none" rtlCol="0">
                <a:spAutoFit/>
              </a:bodyPr>
              <a:lstStyle/>
              <a:p>
                <a:r>
                  <a:rPr lang="en-CA" dirty="0" smtClean="0"/>
                  <a:t>Labeled Text</a:t>
                </a:r>
                <a:endParaRPr lang="en-CA" dirty="0"/>
              </a:p>
            </p:txBody>
          </p:sp>
          <p:sp>
            <p:nvSpPr>
              <p:cNvPr id="16" name="Oval 15"/>
              <p:cNvSpPr/>
              <p:nvPr/>
            </p:nvSpPr>
            <p:spPr bwMode="auto">
              <a:xfrm>
                <a:off x="6428632" y="4790715"/>
                <a:ext cx="420689" cy="44132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sp>
            <p:nvSpPr>
              <p:cNvPr id="10" name="Oval 9"/>
              <p:cNvSpPr/>
              <p:nvPr/>
            </p:nvSpPr>
            <p:spPr bwMode="auto">
              <a:xfrm>
                <a:off x="6666704" y="4165997"/>
                <a:ext cx="420689" cy="44132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sp>
            <p:nvSpPr>
              <p:cNvPr id="9" name="Oval 8"/>
              <p:cNvSpPr/>
              <p:nvPr/>
            </p:nvSpPr>
            <p:spPr bwMode="auto">
              <a:xfrm>
                <a:off x="6876256" y="3573016"/>
                <a:ext cx="420687" cy="44132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sp>
            <p:nvSpPr>
              <p:cNvPr id="5" name="Oval 4"/>
              <p:cNvSpPr/>
              <p:nvPr/>
            </p:nvSpPr>
            <p:spPr bwMode="auto">
              <a:xfrm>
                <a:off x="6876256" y="2247900"/>
                <a:ext cx="420687" cy="44132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dirty="0">
                  <a:solidFill>
                    <a:prstClr val="white"/>
                  </a:solidFill>
                </a:endParaRPr>
              </a:p>
            </p:txBody>
          </p:sp>
        </p:grpSp>
        <p:grpSp>
          <p:nvGrpSpPr>
            <p:cNvPr id="20" name="Group 19"/>
            <p:cNvGrpSpPr/>
            <p:nvPr/>
          </p:nvGrpSpPr>
          <p:grpSpPr>
            <a:xfrm>
              <a:off x="4385399" y="2917579"/>
              <a:ext cx="2192328" cy="2316373"/>
              <a:chOff x="3578692" y="2950136"/>
              <a:chExt cx="2192328" cy="2316373"/>
            </a:xfrm>
          </p:grpSpPr>
          <p:sp>
            <p:nvSpPr>
              <p:cNvPr id="21" name="Oval 20"/>
              <p:cNvSpPr/>
              <p:nvPr/>
            </p:nvSpPr>
            <p:spPr bwMode="auto">
              <a:xfrm>
                <a:off x="4026316" y="2950136"/>
                <a:ext cx="420687" cy="441325"/>
              </a:xfrm>
              <a:prstGeom prst="ellipse">
                <a:avLst/>
              </a:prstGeom>
              <a:solidFill>
                <a:srgbClr val="618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cxnSp>
            <p:nvCxnSpPr>
              <p:cNvPr id="22" name="Straight Connector 21"/>
              <p:cNvCxnSpPr>
                <a:stCxn id="21" idx="4"/>
                <a:endCxn id="23" idx="0"/>
              </p:cNvCxnSpPr>
              <p:nvPr/>
            </p:nvCxnSpPr>
            <p:spPr bwMode="auto">
              <a:xfrm>
                <a:off x="4236660" y="3391461"/>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flipH="1">
                <a:off x="4082734" y="3984179"/>
                <a:ext cx="123777" cy="354261"/>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447003" y="2959413"/>
                <a:ext cx="1319657" cy="369332"/>
              </a:xfrm>
              <a:prstGeom prst="rect">
                <a:avLst/>
              </a:prstGeom>
              <a:noFill/>
            </p:spPr>
            <p:txBody>
              <a:bodyPr wrap="none" rtlCol="0">
                <a:spAutoFit/>
              </a:bodyPr>
              <a:lstStyle/>
              <a:p>
                <a:r>
                  <a:rPr lang="en-CA" dirty="0" smtClean="0"/>
                  <a:t>Role= Scene</a:t>
                </a:r>
                <a:endParaRPr lang="en-CA" dirty="0"/>
              </a:p>
            </p:txBody>
          </p:sp>
          <p:sp>
            <p:nvSpPr>
              <p:cNvPr id="27" name="TextBox 26"/>
              <p:cNvSpPr txBox="1"/>
              <p:nvPr/>
            </p:nvSpPr>
            <p:spPr>
              <a:xfrm>
                <a:off x="4447003" y="3607485"/>
                <a:ext cx="1324017" cy="369332"/>
              </a:xfrm>
              <a:prstGeom prst="rect">
                <a:avLst/>
              </a:prstGeom>
              <a:noFill/>
            </p:spPr>
            <p:txBody>
              <a:bodyPr wrap="none" rtlCol="0">
                <a:spAutoFit/>
              </a:bodyPr>
              <a:lstStyle/>
              <a:p>
                <a:r>
                  <a:rPr lang="en-CA" dirty="0" smtClean="0"/>
                  <a:t>Role=Parent</a:t>
                </a:r>
                <a:endParaRPr lang="en-CA" dirty="0"/>
              </a:p>
            </p:txBody>
          </p:sp>
          <p:cxnSp>
            <p:nvCxnSpPr>
              <p:cNvPr id="29" name="Straight Connector 28"/>
              <p:cNvCxnSpPr/>
              <p:nvPr/>
            </p:nvCxnSpPr>
            <p:spPr bwMode="auto">
              <a:xfrm flipH="1">
                <a:off x="3810728" y="4497041"/>
                <a:ext cx="201598" cy="519768"/>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21136" y="4236462"/>
                <a:ext cx="1349408" cy="369332"/>
              </a:xfrm>
              <a:prstGeom prst="rect">
                <a:avLst/>
              </a:prstGeom>
              <a:noFill/>
            </p:spPr>
            <p:txBody>
              <a:bodyPr wrap="none" rtlCol="0">
                <a:spAutoFit/>
              </a:bodyPr>
              <a:lstStyle/>
              <a:p>
                <a:r>
                  <a:rPr lang="en-CA" dirty="0" smtClean="0"/>
                  <a:t>Role=Button</a:t>
                </a:r>
                <a:endParaRPr lang="en-CA" dirty="0"/>
              </a:p>
            </p:txBody>
          </p:sp>
          <p:sp>
            <p:nvSpPr>
              <p:cNvPr id="31" name="TextBox 30"/>
              <p:cNvSpPr txBox="1"/>
              <p:nvPr/>
            </p:nvSpPr>
            <p:spPr>
              <a:xfrm>
                <a:off x="4079633" y="4861180"/>
                <a:ext cx="1091196" cy="369332"/>
              </a:xfrm>
              <a:prstGeom prst="rect">
                <a:avLst/>
              </a:prstGeom>
              <a:noFill/>
            </p:spPr>
            <p:txBody>
              <a:bodyPr wrap="none" rtlCol="0">
                <a:spAutoFit/>
              </a:bodyPr>
              <a:lstStyle/>
              <a:p>
                <a:r>
                  <a:rPr lang="en-CA" smtClean="0"/>
                  <a:t>Role=Text</a:t>
                </a:r>
                <a:endParaRPr lang="en-CA" dirty="0"/>
              </a:p>
            </p:txBody>
          </p:sp>
          <p:sp>
            <p:nvSpPr>
              <p:cNvPr id="24" name="Oval 23"/>
              <p:cNvSpPr/>
              <p:nvPr/>
            </p:nvSpPr>
            <p:spPr bwMode="auto">
              <a:xfrm>
                <a:off x="3816764" y="4200466"/>
                <a:ext cx="420689" cy="441325"/>
              </a:xfrm>
              <a:prstGeom prst="ellipse">
                <a:avLst/>
              </a:prstGeom>
              <a:solidFill>
                <a:srgbClr val="618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sp>
            <p:nvSpPr>
              <p:cNvPr id="28" name="Oval 27"/>
              <p:cNvSpPr/>
              <p:nvPr/>
            </p:nvSpPr>
            <p:spPr bwMode="auto">
              <a:xfrm>
                <a:off x="3578692" y="4825184"/>
                <a:ext cx="420689" cy="441325"/>
              </a:xfrm>
              <a:prstGeom prst="ellipse">
                <a:avLst/>
              </a:prstGeom>
              <a:solidFill>
                <a:srgbClr val="618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sp>
            <p:nvSpPr>
              <p:cNvPr id="23" name="Oval 22"/>
              <p:cNvSpPr/>
              <p:nvPr/>
            </p:nvSpPr>
            <p:spPr bwMode="auto">
              <a:xfrm>
                <a:off x="4026316" y="3607485"/>
                <a:ext cx="420687" cy="441325"/>
              </a:xfrm>
              <a:prstGeom prst="ellipse">
                <a:avLst/>
              </a:prstGeom>
              <a:solidFill>
                <a:srgbClr val="6180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1800" b="0">
                  <a:solidFill>
                    <a:prstClr val="white"/>
                  </a:solidFill>
                </a:endParaRPr>
              </a:p>
            </p:txBody>
          </p:sp>
        </p:grpSp>
        <p:sp>
          <p:nvSpPr>
            <p:cNvPr id="45" name="Left-Right Arrow 44"/>
            <p:cNvSpPr/>
            <p:nvPr/>
          </p:nvSpPr>
          <p:spPr>
            <a:xfrm>
              <a:off x="6735524" y="3285487"/>
              <a:ext cx="1657450" cy="721382"/>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 to 1</a:t>
              </a:r>
              <a:endParaRPr lang="en-CA" dirty="0"/>
            </a:p>
          </p:txBody>
        </p:sp>
        <p:sp>
          <p:nvSpPr>
            <p:cNvPr id="46" name="TextBox 59"/>
            <p:cNvSpPr txBox="1">
              <a:spLocks noChangeArrowheads="1"/>
            </p:cNvSpPr>
            <p:nvPr/>
          </p:nvSpPr>
          <p:spPr bwMode="auto">
            <a:xfrm>
              <a:off x="4367976" y="1973974"/>
              <a:ext cx="23519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rgbClr val="FD0000"/>
                </a:buClr>
                <a:buSzPct val="100000"/>
                <a:buFont typeface="Arial" pitchFamily="34" charset="0"/>
                <a:buChar char="•"/>
                <a:defRPr sz="2400">
                  <a:solidFill>
                    <a:schemeClr val="tx1"/>
                  </a:solidFill>
                  <a:latin typeface="Arial" pitchFamily="34" charset="0"/>
                  <a:ea typeface="ヒラギノ角ゴ ProN W3" pitchFamily="-84" charset="-128"/>
                  <a:sym typeface="Arial" pitchFamily="34" charset="0"/>
                </a:defRPr>
              </a:lvl1pPr>
              <a:lvl2pPr marL="742950" indent="-28575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2pPr>
              <a:lvl3pPr marL="1143000" indent="-22860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3pPr>
              <a:lvl4pPr marL="1600200" indent="-22860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4pPr>
              <a:lvl5pPr marL="2057400" indent="-228600" eaLnBrk="0" hangingPunct="0">
                <a:spcBef>
                  <a:spcPts val="500"/>
                </a:spcBef>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5pPr>
              <a:lvl6pPr marL="25146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6pPr>
              <a:lvl7pPr marL="29718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7pPr>
              <a:lvl8pPr marL="34290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8pPr>
              <a:lvl9pPr marL="3886200" indent="-228600" eaLnBrk="0" fontAlgn="base" hangingPunct="0">
                <a:spcBef>
                  <a:spcPts val="500"/>
                </a:spcBef>
                <a:spcAft>
                  <a:spcPct val="0"/>
                </a:spcAft>
                <a:buClr>
                  <a:srgbClr val="FD0000"/>
                </a:buClr>
                <a:buSzPct val="100000"/>
                <a:buFont typeface="Arial" pitchFamily="34" charset="0"/>
                <a:buChar char="•"/>
                <a:defRPr sz="2000">
                  <a:solidFill>
                    <a:schemeClr val="tx1"/>
                  </a:solidFill>
                  <a:latin typeface="Arial" pitchFamily="34" charset="0"/>
                  <a:ea typeface="ヒラギノ角ゴ ProN W3" pitchFamily="-84" charset="-128"/>
                  <a:sym typeface="Arial" pitchFamily="34" charset="0"/>
                </a:defRPr>
              </a:lvl9pPr>
            </a:lstStyle>
            <a:p>
              <a:pPr algn="ctr" eaLnBrk="1" hangingPunct="1">
                <a:spcBef>
                  <a:spcPct val="0"/>
                </a:spcBef>
                <a:buClrTx/>
                <a:buSzTx/>
                <a:buFontTx/>
                <a:buNone/>
              </a:pPr>
              <a:r>
                <a:rPr lang="en-CA" altLang="en-US" sz="2000" b="0" dirty="0" smtClean="0">
                  <a:solidFill>
                    <a:srgbClr val="424545"/>
                  </a:solidFill>
                  <a:ea typeface="ヒラギノ角ゴ ProN W6" pitchFamily="-84" charset="-128"/>
                </a:rPr>
                <a:t>Accessible </a:t>
              </a:r>
              <a:r>
                <a:rPr lang="en-CA" altLang="en-US" sz="2000" dirty="0" smtClean="0">
                  <a:solidFill>
                    <a:srgbClr val="424545"/>
                  </a:solidFill>
                  <a:ea typeface="ヒラギノ角ゴ ProN W6" pitchFamily="-84" charset="-128"/>
                </a:rPr>
                <a:t>Objects</a:t>
              </a:r>
            </a:p>
            <a:p>
              <a:pPr algn="ctr" eaLnBrk="1" hangingPunct="1">
                <a:spcBef>
                  <a:spcPct val="0"/>
                </a:spcBef>
                <a:buClrTx/>
                <a:buSzTx/>
                <a:buFontTx/>
                <a:buNone/>
              </a:pPr>
              <a:r>
                <a:rPr lang="en-CA" altLang="en-US" sz="2000" b="0" dirty="0" smtClean="0">
                  <a:solidFill>
                    <a:srgbClr val="424545"/>
                  </a:solidFill>
                  <a:ea typeface="ヒラギノ角ゴ ProN W6" pitchFamily="-84" charset="-128"/>
                </a:rPr>
                <a:t>(no state, non-API)</a:t>
              </a:r>
            </a:p>
          </p:txBody>
        </p:sp>
        <p:sp>
          <p:nvSpPr>
            <p:cNvPr id="48" name="Rounded Rectangle 47"/>
            <p:cNvSpPr/>
            <p:nvPr/>
          </p:nvSpPr>
          <p:spPr>
            <a:xfrm>
              <a:off x="1356822" y="4216691"/>
              <a:ext cx="1316959" cy="7607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Mac</a:t>
              </a:r>
            </a:p>
            <a:p>
              <a:pPr algn="ctr"/>
              <a:r>
                <a:rPr lang="en-CA" sz="1400" dirty="0" smtClean="0"/>
                <a:t>(</a:t>
              </a:r>
              <a:r>
                <a:rPr lang="en-CA" sz="1400" dirty="0" err="1" smtClean="0"/>
                <a:t>NSAccessible</a:t>
              </a:r>
              <a:r>
                <a:rPr lang="en-CA" sz="1200" dirty="0" smtClean="0"/>
                <a:t>)</a:t>
              </a:r>
              <a:endParaRPr lang="en-CA" sz="1200" dirty="0"/>
            </a:p>
          </p:txBody>
        </p:sp>
        <p:sp>
          <p:nvSpPr>
            <p:cNvPr id="49" name="Rounded Rectangle 48"/>
            <p:cNvSpPr/>
            <p:nvPr/>
          </p:nvSpPr>
          <p:spPr>
            <a:xfrm>
              <a:off x="1356822" y="2192846"/>
              <a:ext cx="1296143" cy="7607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Windows (UIA)</a:t>
              </a:r>
              <a:endParaRPr lang="en-CA" dirty="0"/>
            </a:p>
          </p:txBody>
        </p:sp>
        <p:cxnSp>
          <p:nvCxnSpPr>
            <p:cNvPr id="34" name="Straight Arrow Connector 33"/>
            <p:cNvCxnSpPr>
              <a:stCxn id="49" idx="3"/>
            </p:cNvCxnSpPr>
            <p:nvPr/>
          </p:nvCxnSpPr>
          <p:spPr>
            <a:xfrm>
              <a:off x="2652965" y="2573211"/>
              <a:ext cx="1812153" cy="531480"/>
            </a:xfrm>
            <a:prstGeom prst="straightConnector1">
              <a:avLst/>
            </a:prstGeom>
            <a:ln w="19050">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9" idx="3"/>
            </p:cNvCxnSpPr>
            <p:nvPr/>
          </p:nvCxnSpPr>
          <p:spPr>
            <a:xfrm>
              <a:off x="2652965" y="2573211"/>
              <a:ext cx="1812153" cy="994886"/>
            </a:xfrm>
            <a:prstGeom prst="straightConnector1">
              <a:avLst/>
            </a:prstGeom>
            <a:ln w="19050">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9" idx="3"/>
            </p:cNvCxnSpPr>
            <p:nvPr/>
          </p:nvCxnSpPr>
          <p:spPr>
            <a:xfrm>
              <a:off x="2652965" y="2573211"/>
              <a:ext cx="1812153" cy="778862"/>
            </a:xfrm>
            <a:prstGeom prst="straightConnector1">
              <a:avLst/>
            </a:prstGeom>
            <a:ln w="19050">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8" idx="3"/>
            </p:cNvCxnSpPr>
            <p:nvPr/>
          </p:nvCxnSpPr>
          <p:spPr>
            <a:xfrm flipV="1">
              <a:off x="2673781" y="3951622"/>
              <a:ext cx="1791337" cy="645434"/>
            </a:xfrm>
            <a:prstGeom prst="straightConnector1">
              <a:avLst/>
            </a:prstGeom>
            <a:ln w="19050">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8" idx="3"/>
            </p:cNvCxnSpPr>
            <p:nvPr/>
          </p:nvCxnSpPr>
          <p:spPr>
            <a:xfrm flipV="1">
              <a:off x="2673781" y="4299052"/>
              <a:ext cx="1791337" cy="298004"/>
            </a:xfrm>
            <a:prstGeom prst="straightConnector1">
              <a:avLst/>
            </a:prstGeom>
            <a:ln w="19050">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8" idx="3"/>
            </p:cNvCxnSpPr>
            <p:nvPr/>
          </p:nvCxnSpPr>
          <p:spPr>
            <a:xfrm flipV="1">
              <a:off x="2673781" y="4566406"/>
              <a:ext cx="1791337" cy="30650"/>
            </a:xfrm>
            <a:prstGeom prst="straightConnector1">
              <a:avLst/>
            </a:prstGeom>
            <a:ln w="19050">
              <a:solidFill>
                <a:schemeClr val="accent3"/>
              </a:solidFill>
              <a:miter lim="8000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051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Design Goals Realized</a:t>
            </a:r>
            <a:endParaRPr lang="en-US" dirty="0"/>
          </a:p>
        </p:txBody>
      </p:sp>
      <p:sp>
        <p:nvSpPr>
          <p:cNvPr id="3" name="Content Placeholder 2"/>
          <p:cNvSpPr>
            <a:spLocks noGrp="1"/>
          </p:cNvSpPr>
          <p:nvPr>
            <p:ph idx="1"/>
          </p:nvPr>
        </p:nvSpPr>
        <p:spPr/>
        <p:txBody>
          <a:bodyPr/>
          <a:lstStyle/>
          <a:p>
            <a:r>
              <a:rPr lang="en-US" dirty="0" smtClean="0"/>
              <a:t>Use Node runtime and inheritance hierarchy</a:t>
            </a:r>
          </a:p>
          <a:p>
            <a:pPr lvl="1"/>
            <a:r>
              <a:rPr lang="en-US" dirty="0" smtClean="0"/>
              <a:t>Avoid shadow hierarchies (decrease complexity, footprint)</a:t>
            </a:r>
          </a:p>
          <a:p>
            <a:r>
              <a:rPr lang="en-US" dirty="0" smtClean="0"/>
              <a:t>Use FX properties, methods and </a:t>
            </a:r>
            <a:r>
              <a:rPr lang="en-US" dirty="0" err="1" smtClean="0"/>
              <a:t>subclassing</a:t>
            </a:r>
            <a:endParaRPr lang="en-US" dirty="0" smtClean="0"/>
          </a:p>
          <a:p>
            <a:pPr lvl="1"/>
            <a:r>
              <a:rPr lang="en-US" dirty="0" smtClean="0"/>
              <a:t>Ensures that FX Accessibility is CSS and FXML friendly</a:t>
            </a:r>
          </a:p>
          <a:p>
            <a:r>
              <a:rPr lang="en-US" dirty="0"/>
              <a:t>L</a:t>
            </a:r>
            <a:r>
              <a:rPr lang="en-US" dirty="0" smtClean="0"/>
              <a:t>ow overhead implementation</a:t>
            </a:r>
          </a:p>
          <a:p>
            <a:pPr lvl="1"/>
            <a:r>
              <a:rPr lang="en-US" dirty="0"/>
              <a:t>R</a:t>
            </a:r>
            <a:r>
              <a:rPr lang="en-US" dirty="0" smtClean="0"/>
              <a:t>un code and create objects when Screen </a:t>
            </a:r>
            <a:r>
              <a:rPr lang="en-US" dirty="0"/>
              <a:t>R</a:t>
            </a:r>
            <a:r>
              <a:rPr lang="en-US" dirty="0" smtClean="0"/>
              <a:t>eader is active</a:t>
            </a:r>
          </a:p>
          <a:p>
            <a:pPr lvl="1"/>
            <a:r>
              <a:rPr lang="en-US" dirty="0" smtClean="0"/>
              <a:t>No Screen Reader == No Accessible Code Executed</a:t>
            </a:r>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574" y="1652546"/>
            <a:ext cx="2147557" cy="214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18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Fundamentals of Accessibility</a:t>
            </a:r>
            <a:endParaRPr lang="en-CA" dirty="0"/>
          </a:p>
        </p:txBody>
      </p:sp>
      <p:sp>
        <p:nvSpPr>
          <p:cNvPr id="3" name="Subtitle 2"/>
          <p:cNvSpPr>
            <a:spLocks noGrp="1"/>
          </p:cNvSpPr>
          <p:nvPr>
            <p:ph type="subTitle" idx="1"/>
          </p:nvPr>
        </p:nvSpPr>
        <p:spPr/>
        <p:txBody>
          <a:bodyPr/>
          <a:lstStyle/>
          <a:p>
            <a:r>
              <a:rPr lang="en-CA" dirty="0" smtClean="0"/>
              <a:t>The </a:t>
            </a:r>
            <a:r>
              <a:rPr lang="en-CA" dirty="0" err="1" smtClean="0"/>
              <a:t>JavaFX</a:t>
            </a:r>
            <a:r>
              <a:rPr lang="en-CA" dirty="0" smtClean="0"/>
              <a:t> Accessibility API</a:t>
            </a:r>
            <a:endParaRPr lang="en-CA"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Tree>
    <p:extLst>
      <p:ext uri="{BB962C8B-B14F-4D97-AF65-F5344CB8AC3E}">
        <p14:creationId xmlns:p14="http://schemas.microsoft.com/office/powerpoint/2010/main" val="315213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Fundamental Accessibility API</a:t>
            </a:r>
            <a:endParaRPr lang="en-US" dirty="0"/>
          </a:p>
        </p:txBody>
      </p:sp>
      <p:sp>
        <p:nvSpPr>
          <p:cNvPr id="4" name="Content Placeholder 3"/>
          <p:cNvSpPr>
            <a:spLocks noGrp="1"/>
          </p:cNvSpPr>
          <p:nvPr>
            <p:ph idx="1"/>
          </p:nvPr>
        </p:nvSpPr>
        <p:spPr/>
        <p:txBody>
          <a:bodyPr/>
          <a:lstStyle/>
          <a:p>
            <a:pPr marL="0" indent="0">
              <a:buNone/>
            </a:pPr>
            <a:r>
              <a:rPr lang="en-CA" dirty="0" smtClean="0"/>
              <a:t>A simple set of properties to solve the most common cases</a:t>
            </a:r>
          </a:p>
          <a:p>
            <a:pPr marL="0" indent="0">
              <a:buNone/>
            </a:pPr>
            <a:r>
              <a:rPr lang="en-CA" sz="1400" dirty="0" smtClean="0"/>
              <a:t> </a:t>
            </a:r>
          </a:p>
          <a:p>
            <a:r>
              <a:rPr lang="en-CA" dirty="0" err="1" smtClean="0">
                <a:solidFill>
                  <a:srgbClr val="000000"/>
                </a:solidFill>
                <a:latin typeface="Consolas"/>
              </a:rPr>
              <a:t>Node#</a:t>
            </a:r>
            <a:r>
              <a:rPr lang="en-CA" dirty="0" err="1" smtClean="0">
                <a:solidFill>
                  <a:srgbClr val="0000C0"/>
                </a:solidFill>
                <a:latin typeface="Consolas"/>
              </a:rPr>
              <a:t>accessibleRoleProperty</a:t>
            </a:r>
            <a:r>
              <a:rPr lang="en-CA" dirty="0" smtClean="0">
                <a:solidFill>
                  <a:srgbClr val="0000C0"/>
                </a:solidFill>
                <a:latin typeface="Consolas"/>
              </a:rPr>
              <a:t>()</a:t>
            </a:r>
          </a:p>
          <a:p>
            <a:r>
              <a:rPr lang="en-CA" dirty="0" err="1" smtClean="0">
                <a:solidFill>
                  <a:srgbClr val="000000"/>
                </a:solidFill>
                <a:latin typeface="Consolas"/>
              </a:rPr>
              <a:t>Node#</a:t>
            </a:r>
            <a:r>
              <a:rPr lang="en-CA" dirty="0" err="1" smtClean="0">
                <a:solidFill>
                  <a:srgbClr val="0000C0"/>
                </a:solidFill>
                <a:latin typeface="Consolas"/>
              </a:rPr>
              <a:t>accessibleRoleDescriptionProperty</a:t>
            </a:r>
            <a:r>
              <a:rPr lang="en-CA" dirty="0" smtClean="0">
                <a:solidFill>
                  <a:srgbClr val="0000C0"/>
                </a:solidFill>
                <a:latin typeface="Consolas"/>
              </a:rPr>
              <a:t>()</a:t>
            </a:r>
          </a:p>
          <a:p>
            <a:r>
              <a:rPr lang="en-CA" dirty="0" err="1" smtClean="0">
                <a:solidFill>
                  <a:srgbClr val="000000"/>
                </a:solidFill>
                <a:latin typeface="Consolas"/>
              </a:rPr>
              <a:t>Node#</a:t>
            </a:r>
            <a:r>
              <a:rPr lang="en-CA" dirty="0" err="1" smtClean="0">
                <a:solidFill>
                  <a:srgbClr val="0000C0"/>
                </a:solidFill>
                <a:latin typeface="Consolas"/>
              </a:rPr>
              <a:t>accessibleTextProperty</a:t>
            </a:r>
            <a:r>
              <a:rPr lang="en-CA" dirty="0" smtClean="0">
                <a:solidFill>
                  <a:srgbClr val="0000C0"/>
                </a:solidFill>
                <a:latin typeface="Consolas"/>
              </a:rPr>
              <a:t>()</a:t>
            </a:r>
          </a:p>
          <a:p>
            <a:r>
              <a:rPr lang="en-CA" dirty="0" err="1" smtClean="0">
                <a:solidFill>
                  <a:srgbClr val="000000"/>
                </a:solidFill>
                <a:latin typeface="Consolas"/>
              </a:rPr>
              <a:t>Node#</a:t>
            </a:r>
            <a:r>
              <a:rPr lang="en-CA" dirty="0" err="1" smtClean="0">
                <a:solidFill>
                  <a:srgbClr val="0000C0"/>
                </a:solidFill>
                <a:latin typeface="Consolas"/>
              </a:rPr>
              <a:t>accessibleHelpProperty</a:t>
            </a:r>
            <a:r>
              <a:rPr lang="en-CA" dirty="0" smtClean="0">
                <a:solidFill>
                  <a:srgbClr val="0000C0"/>
                </a:solidFill>
                <a:latin typeface="Consolas"/>
              </a:rPr>
              <a:t>()</a:t>
            </a:r>
          </a:p>
          <a:p>
            <a:r>
              <a:rPr lang="en-CA" dirty="0" err="1" smtClean="0">
                <a:solidFill>
                  <a:srgbClr val="000000"/>
                </a:solidFill>
                <a:latin typeface="Consolas"/>
              </a:rPr>
              <a:t>Label#</a:t>
            </a:r>
            <a:r>
              <a:rPr lang="en-CA" dirty="0" err="1" smtClean="0">
                <a:solidFill>
                  <a:srgbClr val="0000C0"/>
                </a:solidFill>
                <a:latin typeface="Consolas"/>
              </a:rPr>
              <a:t>labelForProperty</a:t>
            </a:r>
            <a:r>
              <a:rPr lang="en-CA" dirty="0" smtClean="0">
                <a:solidFill>
                  <a:srgbClr val="0000C0"/>
                </a:solidFill>
                <a:latin typeface="Consolas"/>
              </a:rPr>
              <a:t>()  </a:t>
            </a:r>
            <a:r>
              <a:rPr lang="en-CA" dirty="0" smtClean="0">
                <a:latin typeface="+mj-lt"/>
              </a:rPr>
              <a:t>(not a new property)</a:t>
            </a:r>
            <a:endParaRPr lang="en-CA" dirty="0">
              <a:latin typeface="+mj-lt"/>
            </a:endParaRPr>
          </a:p>
          <a:p>
            <a:pPr marL="0" indent="0">
              <a:buNone/>
            </a:pPr>
            <a:endParaRPr lang="en-CA" b="1" i="1" dirty="0" smtClean="0">
              <a:solidFill>
                <a:srgbClr val="0000C0"/>
              </a:solidFill>
              <a:latin typeface="Consolas"/>
            </a:endParaRPr>
          </a:p>
          <a:p>
            <a:pPr marL="0" indent="0">
              <a:buNone/>
            </a:pPr>
            <a:endParaRPr lang="en-CA" b="1" i="1" dirty="0" smtClean="0">
              <a:solidFill>
                <a:srgbClr val="0000C0"/>
              </a:solidFill>
              <a:latin typeface="Consolas"/>
            </a:endParaRPr>
          </a:p>
        </p:txBody>
      </p:sp>
      <p:pic>
        <p:nvPicPr>
          <p:cNvPr id="2050" name="Picture 2" descr="https://www.happydesk.com/wp-content/uploads/2014/08/A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029" y="2143060"/>
            <a:ext cx="2609574" cy="221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8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Accessible Role Property</a:t>
            </a:r>
            <a:endParaRPr lang="en-US" dirty="0"/>
          </a:p>
        </p:txBody>
      </p:sp>
      <p:sp>
        <p:nvSpPr>
          <p:cNvPr id="4" name="Content Placeholder 3"/>
          <p:cNvSpPr>
            <a:spLocks noGrp="1"/>
          </p:cNvSpPr>
          <p:nvPr>
            <p:ph idx="1"/>
          </p:nvPr>
        </p:nvSpPr>
        <p:spPr/>
        <p:txBody>
          <a:bodyPr/>
          <a:lstStyle/>
          <a:p>
            <a:r>
              <a:rPr lang="en-CA" dirty="0" smtClean="0"/>
              <a:t>Role is a Node property, type </a:t>
            </a:r>
            <a:r>
              <a:rPr lang="en-CA" dirty="0" err="1" smtClean="0"/>
              <a:t>enum</a:t>
            </a:r>
            <a:r>
              <a:rPr lang="en-CA" dirty="0" smtClean="0"/>
              <a:t> </a:t>
            </a:r>
            <a:r>
              <a:rPr lang="en-CA" sz="2400" dirty="0" smtClean="0"/>
              <a:t>(</a:t>
            </a:r>
            <a:r>
              <a:rPr lang="en-CA" sz="2400" dirty="0" err="1" smtClean="0">
                <a:solidFill>
                  <a:srgbClr val="000000"/>
                </a:solidFill>
                <a:latin typeface="Consolas"/>
              </a:rPr>
              <a:t>AccessibleRole</a:t>
            </a:r>
            <a:r>
              <a:rPr lang="en-CA" sz="2400" dirty="0" smtClean="0">
                <a:solidFill>
                  <a:srgbClr val="000000"/>
                </a:solidFill>
              </a:rPr>
              <a:t>)</a:t>
            </a:r>
            <a:endParaRPr lang="en-CA" sz="2400" dirty="0" smtClean="0"/>
          </a:p>
          <a:p>
            <a:r>
              <a:rPr lang="en-CA" dirty="0" smtClean="0"/>
              <a:t>The Role tells the Screen Reader the “kind of control”</a:t>
            </a:r>
          </a:p>
          <a:p>
            <a:pPr lvl="1"/>
            <a:r>
              <a:rPr lang="en-CA" dirty="0" smtClean="0"/>
              <a:t>One to one mapping between role and control</a:t>
            </a:r>
          </a:p>
          <a:p>
            <a:pPr lvl="1"/>
            <a:r>
              <a:rPr lang="en-CA" dirty="0" smtClean="0"/>
              <a:t>Like a Java class, roles are inherited and do not change</a:t>
            </a:r>
          </a:p>
          <a:p>
            <a:pPr lvl="1"/>
            <a:r>
              <a:rPr lang="en-CA" dirty="0" smtClean="0"/>
              <a:t>Screen reader normally speaks the role (</a:t>
            </a:r>
            <a:r>
              <a:rPr lang="en-CA" dirty="0" err="1" smtClean="0"/>
              <a:t>ie</a:t>
            </a:r>
            <a:r>
              <a:rPr lang="en-CA" dirty="0" smtClean="0"/>
              <a:t>. </a:t>
            </a:r>
            <a:r>
              <a:rPr lang="en-CA" dirty="0"/>
              <a:t>s</a:t>
            </a:r>
            <a:r>
              <a:rPr lang="en-CA" dirty="0" smtClean="0"/>
              <a:t>ays “Button”)</a:t>
            </a:r>
          </a:p>
          <a:p>
            <a:r>
              <a:rPr lang="en-CA" dirty="0" smtClean="0"/>
              <a:t>Some values the role might have:</a:t>
            </a:r>
          </a:p>
          <a:p>
            <a:pPr lvl="1"/>
            <a:r>
              <a:rPr lang="en-CA" dirty="0" err="1" smtClean="0">
                <a:solidFill>
                  <a:srgbClr val="000000"/>
                </a:solidFill>
                <a:latin typeface="Consolas"/>
              </a:rPr>
              <a:t>AccessibleRole.</a:t>
            </a:r>
            <a:r>
              <a:rPr lang="en-CA" dirty="0" err="1" smtClean="0">
                <a:solidFill>
                  <a:srgbClr val="0000C0"/>
                </a:solidFill>
                <a:latin typeface="Consolas"/>
              </a:rPr>
              <a:t>HYPERLINK</a:t>
            </a:r>
            <a:r>
              <a:rPr lang="en-CA" dirty="0" smtClean="0"/>
              <a:t> (used by </a:t>
            </a:r>
            <a:r>
              <a:rPr lang="en-CA" dirty="0" err="1" smtClean="0"/>
              <a:t>javafx.scene.control.Hyperlink</a:t>
            </a:r>
            <a:r>
              <a:rPr lang="en-CA" dirty="0" smtClean="0"/>
              <a:t>)</a:t>
            </a:r>
          </a:p>
          <a:p>
            <a:pPr lvl="1"/>
            <a:r>
              <a:rPr lang="en-CA" dirty="0" err="1" smtClean="0">
                <a:solidFill>
                  <a:srgbClr val="000000"/>
                </a:solidFill>
                <a:latin typeface="Consolas"/>
              </a:rPr>
              <a:t>AccessibleRole.</a:t>
            </a:r>
            <a:r>
              <a:rPr lang="en-CA" dirty="0" err="1" smtClean="0">
                <a:solidFill>
                  <a:srgbClr val="0000C0"/>
                </a:solidFill>
                <a:latin typeface="Consolas"/>
              </a:rPr>
              <a:t>TABLE_VIEW</a:t>
            </a:r>
            <a:r>
              <a:rPr lang="en-CA" dirty="0" smtClean="0"/>
              <a:t> (used by </a:t>
            </a:r>
            <a:r>
              <a:rPr lang="en-CA" dirty="0" err="1" smtClean="0"/>
              <a:t>javafx.scene.control.TableView</a:t>
            </a:r>
            <a:r>
              <a:rPr lang="en-CA" dirty="0" smtClean="0"/>
              <a:t>)</a:t>
            </a:r>
            <a:endParaRPr lang="en-CA" dirty="0"/>
          </a:p>
        </p:txBody>
      </p:sp>
    </p:spTree>
    <p:extLst>
      <p:ext uri="{BB962C8B-B14F-4D97-AF65-F5344CB8AC3E}">
        <p14:creationId xmlns:p14="http://schemas.microsoft.com/office/powerpoint/2010/main" val="127035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Role (Once, During Creation)</a:t>
            </a:r>
            <a:endParaRPr lang="en-US" dirty="0"/>
          </a:p>
        </p:txBody>
      </p:sp>
      <p:sp>
        <p:nvSpPr>
          <p:cNvPr id="3" name="Content Placeholder 2"/>
          <p:cNvSpPr>
            <a:spLocks noGrp="1"/>
          </p:cNvSpPr>
          <p:nvPr>
            <p:ph idx="1"/>
          </p:nvPr>
        </p:nvSpPr>
        <p:spPr/>
        <p:txBody>
          <a:bodyPr/>
          <a:lstStyle/>
          <a:p>
            <a:pPr marL="0" indent="0">
              <a:buNone/>
            </a:pPr>
            <a:r>
              <a:rPr lang="en-CA" dirty="0">
                <a:solidFill>
                  <a:srgbClr val="000000"/>
                </a:solidFill>
                <a:latin typeface="Consolas"/>
              </a:rPr>
              <a:t> </a:t>
            </a:r>
            <a:r>
              <a:rPr lang="en-CA" dirty="0">
                <a:solidFill>
                  <a:srgbClr val="7F0055"/>
                </a:solidFill>
                <a:latin typeface="Consolas"/>
              </a:rPr>
              <a:t>public </a:t>
            </a:r>
            <a:r>
              <a:rPr lang="en-CA" dirty="0">
                <a:solidFill>
                  <a:srgbClr val="000000"/>
                </a:solidFill>
                <a:latin typeface="Consolas"/>
              </a:rPr>
              <a:t>Button(String text, </a:t>
            </a:r>
            <a:r>
              <a:rPr lang="en-CA" dirty="0" smtClean="0">
                <a:solidFill>
                  <a:srgbClr val="000000"/>
                </a:solidFill>
                <a:latin typeface="Consolas"/>
              </a:rPr>
              <a:t>Node graphic) {</a:t>
            </a:r>
            <a:endParaRPr lang="en-CA" dirty="0">
              <a:solidFill>
                <a:srgbClr val="000000"/>
              </a:solidFill>
              <a:highlight>
                <a:srgbClr val="F0D8A8"/>
              </a:highlight>
              <a:latin typeface="Consolas"/>
            </a:endParaRPr>
          </a:p>
          <a:p>
            <a:pPr marL="0" indent="0">
              <a:buNone/>
            </a:pPr>
            <a:r>
              <a:rPr lang="en-CA" dirty="0">
                <a:solidFill>
                  <a:srgbClr val="000000"/>
                </a:solidFill>
                <a:latin typeface="Consolas"/>
              </a:rPr>
              <a:t>        </a:t>
            </a:r>
            <a:r>
              <a:rPr lang="en-CA" dirty="0">
                <a:solidFill>
                  <a:srgbClr val="7F0055"/>
                </a:solidFill>
                <a:latin typeface="Consolas"/>
              </a:rPr>
              <a:t>super</a:t>
            </a:r>
            <a:r>
              <a:rPr lang="en-CA" dirty="0">
                <a:solidFill>
                  <a:srgbClr val="000000"/>
                </a:solidFill>
                <a:latin typeface="Consolas"/>
              </a:rPr>
              <a:t>(text</a:t>
            </a:r>
            <a:r>
              <a:rPr lang="en-CA" dirty="0" smtClean="0">
                <a:solidFill>
                  <a:srgbClr val="000000"/>
                </a:solidFill>
                <a:latin typeface="Consolas"/>
              </a:rPr>
              <a:t>, graphic);</a:t>
            </a:r>
            <a:endParaRPr lang="en-CA" dirty="0">
              <a:solidFill>
                <a:srgbClr val="000000"/>
              </a:solidFill>
              <a:highlight>
                <a:srgbClr val="D4D4D4"/>
              </a:highlight>
              <a:latin typeface="Consolas"/>
            </a:endParaRPr>
          </a:p>
          <a:p>
            <a:pPr marL="0" indent="0">
              <a:buNone/>
            </a:pPr>
            <a:r>
              <a:rPr lang="en-CA" dirty="0">
                <a:solidFill>
                  <a:srgbClr val="000000"/>
                </a:solidFill>
                <a:latin typeface="Consolas"/>
              </a:rPr>
              <a:t>        initialize();</a:t>
            </a:r>
          </a:p>
          <a:p>
            <a:pPr marL="0" indent="0">
              <a:buNone/>
            </a:pPr>
            <a:r>
              <a:rPr lang="en-CA" dirty="0" smtClean="0">
                <a:solidFill>
                  <a:srgbClr val="000000"/>
                </a:solidFill>
                <a:latin typeface="Consolas"/>
              </a:rPr>
              <a:t> }</a:t>
            </a:r>
            <a:endParaRPr lang="en-CA" dirty="0">
              <a:latin typeface="Consolas"/>
            </a:endParaRPr>
          </a:p>
          <a:p>
            <a:pPr marL="0" indent="0">
              <a:buNone/>
            </a:pPr>
            <a:r>
              <a:rPr lang="en-CA" dirty="0">
                <a:solidFill>
                  <a:srgbClr val="000000"/>
                </a:solidFill>
                <a:latin typeface="Consolas"/>
              </a:rPr>
              <a:t> </a:t>
            </a:r>
            <a:r>
              <a:rPr lang="en-CA" dirty="0" smtClean="0">
                <a:solidFill>
                  <a:srgbClr val="7F0055"/>
                </a:solidFill>
                <a:latin typeface="Consolas"/>
              </a:rPr>
              <a:t>private</a:t>
            </a:r>
            <a:r>
              <a:rPr lang="en-CA" dirty="0" smtClean="0">
                <a:solidFill>
                  <a:srgbClr val="000000"/>
                </a:solidFill>
                <a:latin typeface="Consolas"/>
              </a:rPr>
              <a:t> </a:t>
            </a:r>
            <a:r>
              <a:rPr lang="en-CA" dirty="0">
                <a:solidFill>
                  <a:srgbClr val="7F0055"/>
                </a:solidFill>
                <a:latin typeface="Consolas"/>
              </a:rPr>
              <a:t>void</a:t>
            </a:r>
            <a:r>
              <a:rPr lang="en-CA" dirty="0">
                <a:solidFill>
                  <a:srgbClr val="000000"/>
                </a:solidFill>
                <a:latin typeface="Consolas"/>
              </a:rPr>
              <a:t> initialize() {</a:t>
            </a:r>
          </a:p>
          <a:p>
            <a:pPr marL="0" indent="0">
              <a:buNone/>
            </a:pPr>
            <a:r>
              <a:rPr lang="en-CA" dirty="0">
                <a:solidFill>
                  <a:srgbClr val="000000"/>
                </a:solidFill>
                <a:latin typeface="Consolas"/>
              </a:rPr>
              <a:t>        getStyleClass().setAll(</a:t>
            </a:r>
            <a:r>
              <a:rPr lang="en-CA" i="1" dirty="0">
                <a:solidFill>
                  <a:srgbClr val="0000C0"/>
                </a:solidFill>
                <a:latin typeface="Consolas"/>
              </a:rPr>
              <a:t>DEFAULT_STYLE_CLASS</a:t>
            </a:r>
            <a:r>
              <a:rPr lang="en-CA" i="1" dirty="0">
                <a:solidFill>
                  <a:srgbClr val="000000"/>
                </a:solidFill>
                <a:latin typeface="Consolas"/>
              </a:rPr>
              <a:t>);</a:t>
            </a:r>
          </a:p>
          <a:p>
            <a:pPr marL="0" indent="0">
              <a:buNone/>
            </a:pPr>
            <a:r>
              <a:rPr lang="en-CA" dirty="0">
                <a:solidFill>
                  <a:srgbClr val="000000"/>
                </a:solidFill>
                <a:latin typeface="Consolas"/>
              </a:rPr>
              <a:t>        </a:t>
            </a:r>
            <a:r>
              <a:rPr lang="en-CA" dirty="0" err="1" smtClean="0">
                <a:solidFill>
                  <a:srgbClr val="000000"/>
                </a:solidFill>
                <a:latin typeface="Consolas"/>
              </a:rPr>
              <a:t>setAccessibleRole</a:t>
            </a:r>
            <a:r>
              <a:rPr lang="en-CA" dirty="0" smtClean="0">
                <a:solidFill>
                  <a:srgbClr val="000000"/>
                </a:solidFill>
                <a:latin typeface="Consolas"/>
              </a:rPr>
              <a:t>(</a:t>
            </a:r>
            <a:r>
              <a:rPr lang="en-CA" dirty="0" err="1" smtClean="0">
                <a:solidFill>
                  <a:srgbClr val="000000"/>
                </a:solidFill>
                <a:latin typeface="Consolas"/>
              </a:rPr>
              <a:t>AccessibleRole.</a:t>
            </a:r>
            <a:r>
              <a:rPr lang="en-CA" i="1" dirty="0" err="1" smtClean="0">
                <a:solidFill>
                  <a:srgbClr val="0000C0"/>
                </a:solidFill>
                <a:latin typeface="Consolas"/>
              </a:rPr>
              <a:t>BUTTON</a:t>
            </a:r>
            <a:r>
              <a:rPr lang="en-CA" i="1" dirty="0">
                <a:solidFill>
                  <a:srgbClr val="000000"/>
                </a:solidFill>
                <a:latin typeface="Consolas"/>
              </a:rPr>
              <a:t>);</a:t>
            </a:r>
          </a:p>
          <a:p>
            <a:pPr marL="0" indent="0">
              <a:buNone/>
            </a:pPr>
            <a:r>
              <a:rPr lang="en-CA" dirty="0" smtClean="0">
                <a:solidFill>
                  <a:srgbClr val="000000"/>
                </a:solidFill>
                <a:latin typeface="Consolas"/>
              </a:rPr>
              <a:t> }</a:t>
            </a:r>
            <a:endParaRPr lang="en-CA" dirty="0">
              <a:latin typeface="Consolas"/>
            </a:endParaRPr>
          </a:p>
        </p:txBody>
      </p:sp>
    </p:spTree>
    <p:extLst>
      <p:ext uri="{BB962C8B-B14F-4D97-AF65-F5344CB8AC3E}">
        <p14:creationId xmlns:p14="http://schemas.microsoft.com/office/powerpoint/2010/main" val="68688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I set the role of a Control?</a:t>
            </a:r>
            <a:endParaRPr lang="en-US" dirty="0"/>
          </a:p>
        </p:txBody>
      </p:sp>
      <p:sp>
        <p:nvSpPr>
          <p:cNvPr id="4" name="Content Placeholder 3"/>
          <p:cNvSpPr>
            <a:spLocks noGrp="1"/>
          </p:cNvSpPr>
          <p:nvPr>
            <p:ph idx="1"/>
          </p:nvPr>
        </p:nvSpPr>
        <p:spPr/>
        <p:txBody>
          <a:bodyPr/>
          <a:lstStyle/>
          <a:p>
            <a:r>
              <a:rPr lang="en-CA" dirty="0" smtClean="0"/>
              <a:t>The role always set appropriately for built-in controls</a:t>
            </a:r>
          </a:p>
          <a:p>
            <a:r>
              <a:rPr lang="en-CA" dirty="0" smtClean="0"/>
              <a:t>The default role is </a:t>
            </a:r>
            <a:r>
              <a:rPr lang="en-CA" dirty="0" err="1" smtClean="0">
                <a:solidFill>
                  <a:srgbClr val="000000"/>
                </a:solidFill>
                <a:latin typeface="Consolas"/>
              </a:rPr>
              <a:t>AccessibleRole.</a:t>
            </a:r>
            <a:r>
              <a:rPr lang="en-CA" dirty="0" err="1" smtClean="0">
                <a:solidFill>
                  <a:srgbClr val="0000C0"/>
                </a:solidFill>
                <a:latin typeface="Consolas"/>
              </a:rPr>
              <a:t>NODE</a:t>
            </a:r>
            <a:r>
              <a:rPr lang="en-CA" dirty="0" smtClean="0"/>
              <a:t> (or </a:t>
            </a:r>
            <a:r>
              <a:rPr lang="en-CA" dirty="0" smtClean="0">
                <a:solidFill>
                  <a:srgbClr val="0000C0"/>
                </a:solidFill>
                <a:latin typeface="Consolas"/>
              </a:rPr>
              <a:t>PARENT</a:t>
            </a:r>
            <a:r>
              <a:rPr lang="en-CA" dirty="0" smtClean="0"/>
              <a:t>)</a:t>
            </a:r>
          </a:p>
          <a:p>
            <a:pPr lvl="1"/>
            <a:r>
              <a:rPr lang="en-CA" dirty="0" smtClean="0"/>
              <a:t>Both of these roles are ignored by the screen reader (nothing spoken)</a:t>
            </a:r>
          </a:p>
          <a:p>
            <a:r>
              <a:rPr lang="en-CA" dirty="0" smtClean="0"/>
              <a:t>Set the role for Nodes that are not a Controls</a:t>
            </a:r>
          </a:p>
          <a:p>
            <a:pPr lvl="1"/>
            <a:r>
              <a:rPr lang="en-CA" dirty="0"/>
              <a:t>C</a:t>
            </a:r>
            <a:r>
              <a:rPr lang="en-CA" dirty="0" smtClean="0"/>
              <a:t>hoose the closest matching role  from the set of </a:t>
            </a:r>
            <a:r>
              <a:rPr lang="en-CA" dirty="0" err="1" smtClean="0"/>
              <a:t>enums</a:t>
            </a:r>
            <a:endParaRPr lang="en-CA" dirty="0" smtClean="0"/>
          </a:p>
          <a:p>
            <a:pPr lvl="1"/>
            <a:r>
              <a:rPr lang="en-CA" dirty="0" smtClean="0"/>
              <a:t>Very often </a:t>
            </a:r>
            <a:r>
              <a:rPr lang="en-CA" dirty="0" err="1" smtClean="0">
                <a:solidFill>
                  <a:srgbClr val="000000"/>
                </a:solidFill>
                <a:latin typeface="Consolas"/>
              </a:rPr>
              <a:t>AccessibleRole.</a:t>
            </a:r>
            <a:r>
              <a:rPr lang="en-CA" dirty="0" err="1" smtClean="0">
                <a:solidFill>
                  <a:srgbClr val="0000C0"/>
                </a:solidFill>
                <a:latin typeface="Consolas"/>
              </a:rPr>
              <a:t>BUTTON</a:t>
            </a:r>
            <a:r>
              <a:rPr lang="en-CA" b="1" i="1" dirty="0">
                <a:solidFill>
                  <a:srgbClr val="0000C0"/>
                </a:solidFill>
              </a:rPr>
              <a:t> </a:t>
            </a:r>
            <a:r>
              <a:rPr lang="en-CA" dirty="0" smtClean="0"/>
              <a:t>is a good choice</a:t>
            </a:r>
          </a:p>
        </p:txBody>
      </p:sp>
      <p:sp>
        <p:nvSpPr>
          <p:cNvPr id="5" name="TextBox 4"/>
          <p:cNvSpPr txBox="1"/>
          <p:nvPr/>
        </p:nvSpPr>
        <p:spPr>
          <a:xfrm>
            <a:off x="570015" y="4785756"/>
            <a:ext cx="9749642" cy="914400"/>
          </a:xfrm>
          <a:prstGeom prst="rect">
            <a:avLst/>
          </a:prstGeom>
          <a:noFill/>
        </p:spPr>
        <p:txBody>
          <a:bodyPr wrap="none" lIns="0" tIns="0" rIns="0" bIns="0" rtlCol="0">
            <a:noAutofit/>
          </a:bodyPr>
          <a:lstStyle/>
          <a:p>
            <a:pPr>
              <a:lnSpc>
                <a:spcPct val="90000"/>
              </a:lnSpc>
            </a:pPr>
            <a:r>
              <a:rPr lang="en-CA" sz="3200" i="1" dirty="0"/>
              <a:t> “But my control is not a button, it’s a bouncing ball!”</a:t>
            </a:r>
          </a:p>
          <a:p>
            <a:pPr>
              <a:lnSpc>
                <a:spcPct val="90000"/>
              </a:lnSpc>
            </a:pPr>
            <a:endParaRPr lang="en-CA" sz="3200" dirty="0" smtClean="0"/>
          </a:p>
        </p:txBody>
      </p:sp>
    </p:spTree>
    <p:extLst>
      <p:ext uri="{BB962C8B-B14F-4D97-AF65-F5344CB8AC3E}">
        <p14:creationId xmlns:p14="http://schemas.microsoft.com/office/powerpoint/2010/main" val="149605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Description Property</a:t>
            </a:r>
            <a:endParaRPr lang="en-US" dirty="0"/>
          </a:p>
        </p:txBody>
      </p:sp>
      <p:sp>
        <p:nvSpPr>
          <p:cNvPr id="4" name="Content Placeholder 3"/>
          <p:cNvSpPr>
            <a:spLocks noGrp="1"/>
          </p:cNvSpPr>
          <p:nvPr>
            <p:ph idx="1"/>
          </p:nvPr>
        </p:nvSpPr>
        <p:spPr/>
        <p:txBody>
          <a:bodyPr/>
          <a:lstStyle/>
          <a:p>
            <a:r>
              <a:rPr lang="en-CA" dirty="0" smtClean="0"/>
              <a:t>Role is a Node property, type is String (default is null)</a:t>
            </a:r>
          </a:p>
          <a:p>
            <a:r>
              <a:rPr lang="en-CA" dirty="0" smtClean="0"/>
              <a:t>The property value is always null for built-in Controls</a:t>
            </a:r>
          </a:p>
          <a:p>
            <a:pPr lvl="1"/>
            <a:r>
              <a:rPr lang="en-CA" dirty="0" smtClean="0"/>
              <a:t>When null, the Screen Reader speaks native description</a:t>
            </a:r>
          </a:p>
          <a:p>
            <a:r>
              <a:rPr lang="en-CA" dirty="0" smtClean="0"/>
              <a:t>Together, role and role description allow customization</a:t>
            </a:r>
          </a:p>
          <a:p>
            <a:pPr lvl="1"/>
            <a:r>
              <a:rPr lang="en-CA" dirty="0" smtClean="0"/>
              <a:t>There are no user defined roles (</a:t>
            </a:r>
            <a:r>
              <a:rPr lang="en-CA" dirty="0" err="1" smtClean="0">
                <a:solidFill>
                  <a:srgbClr val="000000"/>
                </a:solidFill>
                <a:latin typeface="Consolas"/>
              </a:rPr>
              <a:t>AccessibleRole</a:t>
            </a:r>
            <a:r>
              <a:rPr lang="en-CA" dirty="0" smtClean="0"/>
              <a:t> is an </a:t>
            </a:r>
            <a:r>
              <a:rPr lang="en-CA" dirty="0" err="1" smtClean="0"/>
              <a:t>enum</a:t>
            </a:r>
            <a:r>
              <a:rPr lang="en-CA" dirty="0" smtClean="0"/>
              <a:t>)</a:t>
            </a:r>
          </a:p>
          <a:p>
            <a:pPr lvl="1"/>
            <a:r>
              <a:rPr lang="en-CA" dirty="0" smtClean="0"/>
              <a:t>The Screen Reader speaks “Ball” instead of “Button”</a:t>
            </a:r>
          </a:p>
        </p:txBody>
      </p:sp>
      <p:sp>
        <p:nvSpPr>
          <p:cNvPr id="5" name="TextBox 4"/>
          <p:cNvSpPr txBox="1"/>
          <p:nvPr/>
        </p:nvSpPr>
        <p:spPr>
          <a:xfrm>
            <a:off x="546265" y="4785756"/>
            <a:ext cx="9749642" cy="914400"/>
          </a:xfrm>
          <a:prstGeom prst="rect">
            <a:avLst/>
          </a:prstGeom>
          <a:noFill/>
        </p:spPr>
        <p:txBody>
          <a:bodyPr wrap="none" lIns="0" tIns="0" rIns="0" bIns="0" rtlCol="0">
            <a:noAutofit/>
          </a:bodyPr>
          <a:lstStyle/>
          <a:p>
            <a:pPr>
              <a:lnSpc>
                <a:spcPct val="90000"/>
              </a:lnSpc>
            </a:pPr>
            <a:r>
              <a:rPr lang="en-CA" sz="3200" i="1" dirty="0"/>
              <a:t> </a:t>
            </a:r>
            <a:r>
              <a:rPr lang="en-CA" sz="3200" i="1" dirty="0" smtClean="0"/>
              <a:t>“What about speaking the contents of my control?”</a:t>
            </a:r>
            <a:endParaRPr lang="en-CA" sz="3200" i="1" dirty="0"/>
          </a:p>
          <a:p>
            <a:pPr>
              <a:lnSpc>
                <a:spcPct val="90000"/>
              </a:lnSpc>
            </a:pPr>
            <a:endParaRPr lang="en-CA" sz="3200" dirty="0" smtClean="0"/>
          </a:p>
        </p:txBody>
      </p:sp>
    </p:spTree>
    <p:extLst>
      <p:ext uri="{BB962C8B-B14F-4D97-AF65-F5344CB8AC3E}">
        <p14:creationId xmlns:p14="http://schemas.microsoft.com/office/powerpoint/2010/main" val="336632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Accessible Text Property</a:t>
            </a:r>
            <a:endParaRPr lang="en-US" dirty="0"/>
          </a:p>
        </p:txBody>
      </p:sp>
      <p:sp>
        <p:nvSpPr>
          <p:cNvPr id="4" name="Content Placeholder 3"/>
          <p:cNvSpPr>
            <a:spLocks noGrp="1"/>
          </p:cNvSpPr>
          <p:nvPr>
            <p:ph idx="1"/>
          </p:nvPr>
        </p:nvSpPr>
        <p:spPr/>
        <p:txBody>
          <a:bodyPr/>
          <a:lstStyle/>
          <a:p>
            <a:r>
              <a:rPr lang="en-CA" dirty="0" smtClean="0"/>
              <a:t>Accessible Text is a Node Property, type is String (default is null)</a:t>
            </a:r>
          </a:p>
          <a:p>
            <a:r>
              <a:rPr lang="en-CA" dirty="0" smtClean="0"/>
              <a:t>Tells the Screen Reader how to speak the contents of a control</a:t>
            </a:r>
          </a:p>
          <a:p>
            <a:r>
              <a:rPr lang="en-CA" dirty="0" smtClean="0"/>
              <a:t>Always null by default for built-in Controls</a:t>
            </a:r>
          </a:p>
          <a:p>
            <a:pPr lvl="1"/>
            <a:r>
              <a:rPr lang="en-CA" dirty="0" smtClean="0"/>
              <a:t>Controls speak the appropriate contents for the control</a:t>
            </a:r>
          </a:p>
          <a:p>
            <a:pPr lvl="1"/>
            <a:r>
              <a:rPr lang="en-CA" dirty="0" smtClean="0"/>
              <a:t>A button will speak the button text and the role (</a:t>
            </a:r>
            <a:r>
              <a:rPr lang="en-CA" dirty="0" err="1" smtClean="0"/>
              <a:t>ie</a:t>
            </a:r>
            <a:r>
              <a:rPr lang="en-CA" dirty="0" smtClean="0"/>
              <a:t>. “OK”)</a:t>
            </a:r>
          </a:p>
          <a:p>
            <a:pPr lvl="1"/>
            <a:r>
              <a:rPr lang="en-CA" dirty="0" smtClean="0"/>
              <a:t>A text field speaks the text contents or the grayed out prompt text</a:t>
            </a:r>
            <a:endParaRPr lang="en-CA" dirty="0"/>
          </a:p>
        </p:txBody>
      </p:sp>
    </p:spTree>
    <p:extLst>
      <p:ext uri="{BB962C8B-B14F-4D97-AF65-F5344CB8AC3E}">
        <p14:creationId xmlns:p14="http://schemas.microsoft.com/office/powerpoint/2010/main" val="183044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66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Accessible Help Property</a:t>
            </a:r>
            <a:endParaRPr lang="en-US" dirty="0"/>
          </a:p>
        </p:txBody>
      </p:sp>
      <p:sp>
        <p:nvSpPr>
          <p:cNvPr id="4" name="Content Placeholder 3"/>
          <p:cNvSpPr>
            <a:spLocks noGrp="1"/>
          </p:cNvSpPr>
          <p:nvPr>
            <p:ph idx="1"/>
          </p:nvPr>
        </p:nvSpPr>
        <p:spPr/>
        <p:txBody>
          <a:bodyPr/>
          <a:lstStyle/>
          <a:p>
            <a:r>
              <a:rPr lang="en-CA" dirty="0" smtClean="0"/>
              <a:t>Accessible Help a Node property, type is String (default </a:t>
            </a:r>
            <a:r>
              <a:rPr lang="en-CA" dirty="0"/>
              <a:t>is null</a:t>
            </a:r>
            <a:r>
              <a:rPr lang="en-CA" dirty="0" smtClean="0"/>
              <a:t>)</a:t>
            </a:r>
          </a:p>
          <a:p>
            <a:r>
              <a:rPr lang="en-CA" dirty="0" smtClean="0"/>
              <a:t>Used to provide a longer more detailed description of a control</a:t>
            </a:r>
          </a:p>
          <a:p>
            <a:pPr lvl="1"/>
            <a:r>
              <a:rPr lang="en-CA" dirty="0" smtClean="0"/>
              <a:t>Always null by default for built-in controls</a:t>
            </a:r>
          </a:p>
          <a:p>
            <a:pPr lvl="1"/>
            <a:r>
              <a:rPr lang="en-CA" dirty="0" smtClean="0"/>
              <a:t>When null, the tooltip text is provided to the Screen Reader</a:t>
            </a:r>
          </a:p>
          <a:p>
            <a:r>
              <a:rPr lang="en-CA" dirty="0" smtClean="0"/>
              <a:t>Extra help is provided when requested</a:t>
            </a:r>
          </a:p>
          <a:p>
            <a:pPr lvl="1"/>
            <a:r>
              <a:rPr lang="en-CA" dirty="0" smtClean="0"/>
              <a:t>Makes sense to default to the same value as the tool tip</a:t>
            </a:r>
          </a:p>
          <a:p>
            <a:endParaRPr lang="en-CA" dirty="0"/>
          </a:p>
          <a:p>
            <a:pPr marL="0" indent="0">
              <a:buNone/>
            </a:pPr>
            <a:endParaRPr lang="en-CA" dirty="0"/>
          </a:p>
        </p:txBody>
      </p:sp>
    </p:spTree>
    <p:extLst>
      <p:ext uri="{BB962C8B-B14F-4D97-AF65-F5344CB8AC3E}">
        <p14:creationId xmlns:p14="http://schemas.microsoft.com/office/powerpoint/2010/main" val="46452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“Label For” Property</a:t>
            </a:r>
            <a:endParaRPr lang="en-US" dirty="0"/>
          </a:p>
        </p:txBody>
      </p:sp>
      <p:sp>
        <p:nvSpPr>
          <p:cNvPr id="4" name="Content Placeholder 3"/>
          <p:cNvSpPr>
            <a:spLocks noGrp="1"/>
          </p:cNvSpPr>
          <p:nvPr>
            <p:ph idx="1"/>
          </p:nvPr>
        </p:nvSpPr>
        <p:spPr/>
        <p:txBody>
          <a:bodyPr/>
          <a:lstStyle/>
          <a:p>
            <a:r>
              <a:rPr lang="en-CA" dirty="0" smtClean="0"/>
              <a:t>“Label For” is </a:t>
            </a:r>
            <a:r>
              <a:rPr lang="en-CA" dirty="0"/>
              <a:t>a </a:t>
            </a:r>
            <a:r>
              <a:rPr lang="en-CA" dirty="0" smtClean="0"/>
              <a:t>Label Property</a:t>
            </a:r>
            <a:r>
              <a:rPr lang="en-CA" dirty="0"/>
              <a:t>, type is </a:t>
            </a:r>
            <a:r>
              <a:rPr lang="en-CA" dirty="0" smtClean="0"/>
              <a:t>Node (default </a:t>
            </a:r>
            <a:r>
              <a:rPr lang="en-CA" dirty="0"/>
              <a:t>is null</a:t>
            </a:r>
            <a:r>
              <a:rPr lang="en-CA" dirty="0" smtClean="0"/>
              <a:t>)</a:t>
            </a:r>
          </a:p>
          <a:p>
            <a:r>
              <a:rPr lang="en-CA" dirty="0" smtClean="0"/>
              <a:t>The </a:t>
            </a:r>
            <a:r>
              <a:rPr lang="en-CA" dirty="0" err="1" smtClean="0"/>
              <a:t>labelFor</a:t>
            </a:r>
            <a:r>
              <a:rPr lang="en-CA" dirty="0" smtClean="0"/>
              <a:t> property was previously used for mnemonics only</a:t>
            </a:r>
          </a:p>
          <a:p>
            <a:r>
              <a:rPr lang="en-CA" dirty="0" smtClean="0"/>
              <a:t>Used to augment the description of </a:t>
            </a:r>
            <a:r>
              <a:rPr lang="en-CA" dirty="0" err="1" smtClean="0"/>
              <a:t>TextFields</a:t>
            </a:r>
            <a:r>
              <a:rPr lang="en-CA" dirty="0" smtClean="0"/>
              <a:t> and </a:t>
            </a:r>
            <a:r>
              <a:rPr lang="en-CA" dirty="0" err="1" smtClean="0"/>
              <a:t>ComboBoxes</a:t>
            </a:r>
            <a:endParaRPr lang="en-CA" dirty="0" smtClean="0"/>
          </a:p>
          <a:p>
            <a:pPr lvl="1"/>
            <a:r>
              <a:rPr lang="en-CA" dirty="0"/>
              <a:t>O</a:t>
            </a:r>
            <a:r>
              <a:rPr lang="en-CA" dirty="0" smtClean="0"/>
              <a:t>ften used for text fields that appear in configuration dialogs</a:t>
            </a:r>
          </a:p>
          <a:p>
            <a:r>
              <a:rPr lang="en-CA" dirty="0" smtClean="0"/>
              <a:t>Used to provide description for other kinds of controls</a:t>
            </a:r>
          </a:p>
          <a:p>
            <a:pPr lvl="1"/>
            <a:r>
              <a:rPr lang="en-CA" dirty="0" smtClean="0"/>
              <a:t>Most common controls are </a:t>
            </a:r>
            <a:r>
              <a:rPr lang="en-CA" dirty="0" err="1" smtClean="0"/>
              <a:t>ImageView</a:t>
            </a:r>
            <a:r>
              <a:rPr lang="en-CA" dirty="0" smtClean="0"/>
              <a:t>, Slider, </a:t>
            </a:r>
            <a:r>
              <a:rPr lang="en-CA" dirty="0" err="1" smtClean="0"/>
              <a:t>ProgressIndicator</a:t>
            </a:r>
            <a:endParaRPr lang="en-CA" dirty="0" smtClean="0"/>
          </a:p>
        </p:txBody>
      </p:sp>
    </p:spTree>
    <p:extLst>
      <p:ext uri="{BB962C8B-B14F-4D97-AF65-F5344CB8AC3E}">
        <p14:creationId xmlns:p14="http://schemas.microsoft.com/office/powerpoint/2010/main" val="135208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42" b="13994"/>
          <a:stretch/>
        </p:blipFill>
        <p:spPr>
          <a:xfrm>
            <a:off x="6887688" y="2610891"/>
            <a:ext cx="4904508" cy="3708000"/>
          </a:xfrm>
          <a:prstGeom prst="rect">
            <a:avLst/>
          </a:prstGeom>
        </p:spPr>
      </p:pic>
      <p:sp>
        <p:nvSpPr>
          <p:cNvPr id="2" name="Title 1"/>
          <p:cNvSpPr>
            <a:spLocks noGrp="1"/>
          </p:cNvSpPr>
          <p:nvPr>
            <p:ph type="title"/>
          </p:nvPr>
        </p:nvSpPr>
        <p:spPr/>
        <p:txBody>
          <a:bodyPr/>
          <a:lstStyle/>
          <a:p>
            <a:r>
              <a:rPr lang="en-US" dirty="0" smtClean="0"/>
              <a:t>A Text Field that uses “Label For”</a:t>
            </a:r>
            <a:endParaRPr lang="en-US" dirty="0"/>
          </a:p>
        </p:txBody>
      </p:sp>
      <p:sp>
        <p:nvSpPr>
          <p:cNvPr id="4" name="Content Placeholder 3"/>
          <p:cNvSpPr>
            <a:spLocks noGrp="1"/>
          </p:cNvSpPr>
          <p:nvPr>
            <p:ph idx="1"/>
          </p:nvPr>
        </p:nvSpPr>
        <p:spPr>
          <a:xfrm>
            <a:off x="531151" y="1512126"/>
            <a:ext cx="11126522" cy="4419600"/>
          </a:xfrm>
        </p:spPr>
        <p:txBody>
          <a:bodyPr/>
          <a:lstStyle/>
          <a:p>
            <a:pPr marL="0" indent="0">
              <a:buNone/>
            </a:pPr>
            <a:r>
              <a:rPr lang="en-US" dirty="0" err="1" smtClean="0">
                <a:solidFill>
                  <a:srgbClr val="000000"/>
                </a:solidFill>
                <a:latin typeface="Consolas"/>
                <a:cs typeface="Consolas"/>
              </a:rPr>
              <a:t>TextField</a:t>
            </a:r>
            <a:r>
              <a:rPr lang="en-US" dirty="0" smtClean="0">
                <a:solidFill>
                  <a:srgbClr val="000000"/>
                </a:solidFill>
                <a:latin typeface="Consolas"/>
                <a:cs typeface="Consolas"/>
              </a:rPr>
              <a:t> field = </a:t>
            </a:r>
            <a:r>
              <a:rPr lang="en-US" b="1" dirty="0" smtClean="0">
                <a:solidFill>
                  <a:srgbClr val="7F0055"/>
                </a:solidFill>
                <a:latin typeface="Consolas"/>
                <a:cs typeface="Consolas"/>
              </a:rPr>
              <a:t>new</a:t>
            </a:r>
            <a:r>
              <a:rPr lang="en-US" b="1" dirty="0" smtClean="0">
                <a:solidFill>
                  <a:srgbClr val="000000"/>
                </a:solidFill>
                <a:latin typeface="Consolas"/>
                <a:cs typeface="Consolas"/>
              </a:rPr>
              <a:t> </a:t>
            </a:r>
            <a:r>
              <a:rPr lang="en-US" dirty="0" err="1" smtClean="0">
                <a:solidFill>
                  <a:srgbClr val="000000"/>
                </a:solidFill>
                <a:latin typeface="Consolas"/>
                <a:cs typeface="Consolas"/>
              </a:rPr>
              <a:t>TextField</a:t>
            </a:r>
            <a:r>
              <a:rPr lang="en-US" dirty="0">
                <a:solidFill>
                  <a:srgbClr val="000000"/>
                </a:solidFill>
                <a:latin typeface="Consolas"/>
                <a:cs typeface="Consolas"/>
              </a:rPr>
              <a:t>("</a:t>
            </a:r>
            <a:r>
              <a:rPr lang="en-US" dirty="0" smtClean="0">
                <a:solidFill>
                  <a:srgbClr val="000000"/>
                </a:solidFill>
                <a:latin typeface="Consolas"/>
                <a:cs typeface="Consolas"/>
              </a:rPr>
              <a:t>Smith</a:t>
            </a:r>
            <a:r>
              <a:rPr lang="en-US" dirty="0">
                <a:solidFill>
                  <a:srgbClr val="000000"/>
                </a:solidFill>
                <a:latin typeface="Consolas"/>
                <a:cs typeface="Consolas"/>
              </a:rPr>
              <a:t>");</a:t>
            </a:r>
            <a:endParaRPr lang="en-US" dirty="0" smtClean="0">
              <a:solidFill>
                <a:srgbClr val="000000"/>
              </a:solidFill>
              <a:latin typeface="Consolas"/>
              <a:cs typeface="Consolas"/>
            </a:endParaRPr>
          </a:p>
          <a:p>
            <a:pPr marL="0" indent="0">
              <a:buNone/>
            </a:pPr>
            <a:r>
              <a:rPr lang="en-US" dirty="0" smtClean="0">
                <a:solidFill>
                  <a:srgbClr val="000000"/>
                </a:solidFill>
                <a:latin typeface="Consolas"/>
                <a:cs typeface="Consolas"/>
              </a:rPr>
              <a:t>Label label = </a:t>
            </a:r>
            <a:r>
              <a:rPr lang="en-US" b="1" dirty="0" smtClean="0">
                <a:solidFill>
                  <a:srgbClr val="7F0055"/>
                </a:solidFill>
                <a:latin typeface="Consolas"/>
                <a:cs typeface="Consolas"/>
              </a:rPr>
              <a:t>new</a:t>
            </a:r>
            <a:r>
              <a:rPr lang="en-US" b="1" dirty="0" smtClean="0">
                <a:solidFill>
                  <a:srgbClr val="000000"/>
                </a:solidFill>
                <a:latin typeface="Consolas"/>
                <a:cs typeface="Consolas"/>
              </a:rPr>
              <a:t> </a:t>
            </a:r>
            <a:r>
              <a:rPr lang="en-US" dirty="0" smtClean="0">
                <a:solidFill>
                  <a:srgbClr val="000000"/>
                </a:solidFill>
                <a:latin typeface="Consolas"/>
                <a:cs typeface="Consolas"/>
              </a:rPr>
              <a:t>Label</a:t>
            </a:r>
            <a:r>
              <a:rPr lang="en-US" dirty="0">
                <a:solidFill>
                  <a:srgbClr val="000000"/>
                </a:solidFill>
                <a:latin typeface="Consolas"/>
                <a:cs typeface="Consolas"/>
              </a:rPr>
              <a:t>("Last </a:t>
            </a:r>
            <a:r>
              <a:rPr lang="en-US" dirty="0" smtClean="0">
                <a:solidFill>
                  <a:srgbClr val="000000"/>
                </a:solidFill>
                <a:latin typeface="Consolas"/>
                <a:cs typeface="Consolas"/>
              </a:rPr>
              <a:t>Name");</a:t>
            </a:r>
          </a:p>
          <a:p>
            <a:pPr marL="0" indent="0">
              <a:buNone/>
            </a:pPr>
            <a:r>
              <a:rPr lang="en-US" dirty="0" err="1" smtClean="0">
                <a:solidFill>
                  <a:srgbClr val="000000"/>
                </a:solidFill>
                <a:latin typeface="Consolas"/>
                <a:cs typeface="Consolas"/>
              </a:rPr>
              <a:t>label.setLabelFor</a:t>
            </a:r>
            <a:r>
              <a:rPr lang="en-US" dirty="0" smtClean="0">
                <a:solidFill>
                  <a:srgbClr val="000000"/>
                </a:solidFill>
                <a:latin typeface="Consolas"/>
                <a:cs typeface="Consolas"/>
              </a:rPr>
              <a:t>(field);</a:t>
            </a:r>
          </a:p>
          <a:p>
            <a:pPr marL="0" indent="0">
              <a:buNone/>
            </a:pPr>
            <a:endParaRPr lang="en-US" dirty="0"/>
          </a:p>
          <a:p>
            <a:pPr marL="0" indent="0">
              <a:buNone/>
            </a:pPr>
            <a:r>
              <a:rPr lang="en-CA" dirty="0" smtClean="0"/>
              <a:t>When focused, the screen reader says:</a:t>
            </a:r>
          </a:p>
          <a:p>
            <a:pPr marL="0" indent="0">
              <a:buNone/>
            </a:pPr>
            <a:r>
              <a:rPr lang="en-CA" sz="3600" i="1" dirty="0" smtClean="0"/>
              <a:t>“Last name, editable text,  Smith”</a:t>
            </a:r>
            <a:endParaRPr lang="en-CA" sz="3600" i="1" dirty="0"/>
          </a:p>
        </p:txBody>
      </p:sp>
    </p:spTree>
    <p:extLst>
      <p:ext uri="{BB962C8B-B14F-4D97-AF65-F5344CB8AC3E}">
        <p14:creationId xmlns:p14="http://schemas.microsoft.com/office/powerpoint/2010/main" val="395787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 b="14944"/>
          <a:stretch/>
        </p:blipFill>
        <p:spPr>
          <a:xfrm>
            <a:off x="6691774" y="2177104"/>
            <a:ext cx="4851041" cy="4032000"/>
          </a:xfrm>
          <a:prstGeom prst="rect">
            <a:avLst/>
          </a:prstGeom>
        </p:spPr>
      </p:pic>
      <p:sp>
        <p:nvSpPr>
          <p:cNvPr id="2" name="Title 1"/>
          <p:cNvSpPr>
            <a:spLocks noGrp="1"/>
          </p:cNvSpPr>
          <p:nvPr>
            <p:ph type="title"/>
          </p:nvPr>
        </p:nvSpPr>
        <p:spPr/>
        <p:txBody>
          <a:bodyPr/>
          <a:lstStyle/>
          <a:p>
            <a:r>
              <a:rPr lang="en-US" dirty="0" smtClean="0"/>
              <a:t>A Slider that uses “Label For”</a:t>
            </a:r>
            <a:endParaRPr lang="en-US" dirty="0"/>
          </a:p>
        </p:txBody>
      </p:sp>
      <p:sp>
        <p:nvSpPr>
          <p:cNvPr id="4" name="Content Placeholder 3"/>
          <p:cNvSpPr>
            <a:spLocks noGrp="1"/>
          </p:cNvSpPr>
          <p:nvPr>
            <p:ph idx="1"/>
          </p:nvPr>
        </p:nvSpPr>
        <p:spPr/>
        <p:txBody>
          <a:bodyPr/>
          <a:lstStyle/>
          <a:p>
            <a:pPr marL="0" indent="0">
              <a:buNone/>
            </a:pPr>
            <a:r>
              <a:rPr lang="en-US" dirty="0" smtClean="0">
                <a:solidFill>
                  <a:srgbClr val="000000"/>
                </a:solidFill>
                <a:latin typeface="Consolas"/>
                <a:cs typeface="Consolas"/>
              </a:rPr>
              <a:t>Slider slider = </a:t>
            </a:r>
            <a:r>
              <a:rPr lang="en-US" b="1" dirty="0" smtClean="0">
                <a:solidFill>
                  <a:srgbClr val="7F0055"/>
                </a:solidFill>
                <a:latin typeface="Consolas"/>
                <a:cs typeface="Consolas"/>
              </a:rPr>
              <a:t>new</a:t>
            </a:r>
            <a:r>
              <a:rPr lang="en-US" b="1" dirty="0" smtClean="0">
                <a:solidFill>
                  <a:srgbClr val="000000"/>
                </a:solidFill>
                <a:latin typeface="Consolas"/>
                <a:cs typeface="Consolas"/>
              </a:rPr>
              <a:t> </a:t>
            </a:r>
            <a:r>
              <a:rPr lang="en-US" dirty="0" smtClean="0">
                <a:solidFill>
                  <a:srgbClr val="000000"/>
                </a:solidFill>
                <a:latin typeface="Consolas"/>
                <a:cs typeface="Consolas"/>
              </a:rPr>
              <a:t>Slider(0, 100, 50);</a:t>
            </a:r>
          </a:p>
          <a:p>
            <a:pPr marL="0" indent="0">
              <a:buNone/>
            </a:pPr>
            <a:r>
              <a:rPr lang="en-US" dirty="0" smtClean="0">
                <a:solidFill>
                  <a:srgbClr val="000000"/>
                </a:solidFill>
                <a:latin typeface="Consolas"/>
                <a:cs typeface="Consolas"/>
              </a:rPr>
              <a:t>Label label = </a:t>
            </a:r>
            <a:r>
              <a:rPr lang="en-US" b="1" dirty="0" smtClean="0">
                <a:solidFill>
                  <a:srgbClr val="7F0055"/>
                </a:solidFill>
                <a:latin typeface="Consolas"/>
                <a:cs typeface="Consolas"/>
              </a:rPr>
              <a:t>new</a:t>
            </a:r>
            <a:r>
              <a:rPr lang="en-US" b="1" dirty="0" smtClean="0">
                <a:solidFill>
                  <a:srgbClr val="000000"/>
                </a:solidFill>
                <a:latin typeface="Consolas"/>
                <a:cs typeface="Consolas"/>
              </a:rPr>
              <a:t> </a:t>
            </a:r>
            <a:r>
              <a:rPr lang="en-US" dirty="0" smtClean="0">
                <a:solidFill>
                  <a:srgbClr val="000000"/>
                </a:solidFill>
                <a:latin typeface="Consolas"/>
                <a:cs typeface="Consolas"/>
              </a:rPr>
              <a:t>Label("Opacity");</a:t>
            </a:r>
          </a:p>
          <a:p>
            <a:pPr marL="0" indent="0">
              <a:buNone/>
            </a:pPr>
            <a:r>
              <a:rPr lang="en-US" dirty="0" err="1">
                <a:solidFill>
                  <a:srgbClr val="000000"/>
                </a:solidFill>
                <a:latin typeface="Consolas"/>
                <a:cs typeface="Consolas"/>
              </a:rPr>
              <a:t>label.setLabelFor</a:t>
            </a:r>
            <a:r>
              <a:rPr lang="en-US" dirty="0">
                <a:solidFill>
                  <a:srgbClr val="000000"/>
                </a:solidFill>
                <a:latin typeface="Consolas"/>
                <a:cs typeface="Consolas"/>
              </a:rPr>
              <a:t>(slider)</a:t>
            </a:r>
            <a:r>
              <a:rPr lang="en-US" dirty="0" smtClean="0">
                <a:solidFill>
                  <a:srgbClr val="000000"/>
                </a:solidFill>
                <a:latin typeface="Consolas"/>
                <a:cs typeface="Consolas"/>
              </a:rPr>
              <a:t>;</a:t>
            </a:r>
          </a:p>
          <a:p>
            <a:pPr marL="0" indent="0">
              <a:buNone/>
            </a:pPr>
            <a:endParaRPr lang="en-US" dirty="0"/>
          </a:p>
          <a:p>
            <a:pPr marL="0" indent="0">
              <a:buNone/>
            </a:pPr>
            <a:r>
              <a:rPr lang="en-CA" dirty="0" smtClean="0"/>
              <a:t>When focused, the screen reader says: </a:t>
            </a:r>
          </a:p>
          <a:p>
            <a:pPr marL="0" indent="0">
              <a:buNone/>
            </a:pPr>
            <a:r>
              <a:rPr lang="en-CA" sz="3600" i="1" dirty="0" smtClean="0"/>
              <a:t>“Slider Opacity, 50%”</a:t>
            </a:r>
            <a:endParaRPr lang="en-CA" sz="3600" i="1" dirty="0"/>
          </a:p>
        </p:txBody>
      </p:sp>
    </p:spTree>
    <p:extLst>
      <p:ext uri="{BB962C8B-B14F-4D97-AF65-F5344CB8AC3E}">
        <p14:creationId xmlns:p14="http://schemas.microsoft.com/office/powerpoint/2010/main" val="7980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Advanced Accessibility API</a:t>
            </a:r>
            <a:endParaRPr lang="en-CA" dirty="0"/>
          </a:p>
        </p:txBody>
      </p:sp>
      <p:sp>
        <p:nvSpPr>
          <p:cNvPr id="3" name="Subtitle 2"/>
          <p:cNvSpPr>
            <a:spLocks noGrp="1"/>
          </p:cNvSpPr>
          <p:nvPr>
            <p:ph type="subTitle" idx="1"/>
          </p:nvPr>
        </p:nvSpPr>
        <p:spPr/>
        <p:txBody>
          <a:bodyPr/>
          <a:lstStyle/>
          <a:p>
            <a:r>
              <a:rPr lang="en-CA" dirty="0" smtClean="0"/>
              <a:t>The </a:t>
            </a:r>
            <a:r>
              <a:rPr lang="en-CA" dirty="0" err="1" smtClean="0"/>
              <a:t>JavaFX</a:t>
            </a:r>
            <a:r>
              <a:rPr lang="en-CA" dirty="0" smtClean="0"/>
              <a:t> Accessibility API</a:t>
            </a:r>
            <a:endParaRPr lang="en-CA"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Tree>
    <p:extLst>
      <p:ext uri="{BB962C8B-B14F-4D97-AF65-F5344CB8AC3E}">
        <p14:creationId xmlns:p14="http://schemas.microsoft.com/office/powerpoint/2010/main" val="185228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Advanced Accessibility API</a:t>
            </a:r>
            <a:endParaRPr lang="en-US" dirty="0"/>
          </a:p>
        </p:txBody>
      </p:sp>
      <p:sp>
        <p:nvSpPr>
          <p:cNvPr id="4" name="Content Placeholder 3"/>
          <p:cNvSpPr>
            <a:spLocks noGrp="1"/>
          </p:cNvSpPr>
          <p:nvPr>
            <p:ph idx="1"/>
          </p:nvPr>
        </p:nvSpPr>
        <p:spPr/>
        <p:txBody>
          <a:bodyPr/>
          <a:lstStyle/>
          <a:p>
            <a:r>
              <a:rPr lang="en-US" dirty="0" smtClean="0"/>
              <a:t>Supports direct interaction </a:t>
            </a:r>
            <a:r>
              <a:rPr lang="en-US" dirty="0"/>
              <a:t>with the Screen </a:t>
            </a:r>
            <a:r>
              <a:rPr lang="en-US" dirty="0" smtClean="0"/>
              <a:t>Reader</a:t>
            </a:r>
          </a:p>
          <a:p>
            <a:pPr lvl="1"/>
            <a:r>
              <a:rPr lang="en-CA" dirty="0" smtClean="0"/>
              <a:t>Return a value to the Screen Reader</a:t>
            </a:r>
          </a:p>
          <a:p>
            <a:pPr lvl="1"/>
            <a:r>
              <a:rPr lang="en-CA" dirty="0" smtClean="0"/>
              <a:t>Perform an action on behalf of the Screen Reader</a:t>
            </a:r>
          </a:p>
          <a:p>
            <a:pPr lvl="1"/>
            <a:r>
              <a:rPr lang="en-CA" dirty="0" smtClean="0"/>
              <a:t>Notify the Screen Reader that a value has changed</a:t>
            </a:r>
          </a:p>
          <a:p>
            <a:r>
              <a:rPr lang="en-CA" dirty="0" smtClean="0"/>
              <a:t>Exposes the “Accessibility running” state</a:t>
            </a:r>
          </a:p>
          <a:p>
            <a:pPr lvl="1"/>
            <a:r>
              <a:rPr lang="en-CA" dirty="0" smtClean="0"/>
              <a:t>Determine whether accessibility is active</a:t>
            </a:r>
          </a:p>
          <a:p>
            <a:endParaRPr lang="en-CA" b="1" i="1" dirty="0">
              <a:solidFill>
                <a:srgbClr val="0000C0"/>
              </a:solidFill>
              <a:latin typeface="Consolas"/>
            </a:endParaRPr>
          </a:p>
        </p:txBody>
      </p:sp>
      <p:pic>
        <p:nvPicPr>
          <p:cNvPr id="1026" name="Picture 2" descr="https://encrypted-tbn2.gstatic.com/images?q=tbn:ANd9GcTt_OPIFyQuntbvHJclLzvDw9yPJ8B9jD36IsDZmu9YZ1ktsJIxLgb32-s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8932" y="171449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0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Methods: Called or Overridden</a:t>
            </a:r>
            <a:endParaRPr lang="en-US" dirty="0"/>
          </a:p>
        </p:txBody>
      </p:sp>
      <p:sp>
        <p:nvSpPr>
          <p:cNvPr id="4" name="Content Placeholder 3"/>
          <p:cNvSpPr>
            <a:spLocks noGrp="1"/>
          </p:cNvSpPr>
          <p:nvPr>
            <p:ph idx="1"/>
          </p:nvPr>
        </p:nvSpPr>
        <p:spPr>
          <a:xfrm>
            <a:off x="495525" y="1844635"/>
            <a:ext cx="11126522" cy="4419600"/>
          </a:xfrm>
        </p:spPr>
        <p:txBody>
          <a:bodyPr/>
          <a:lstStyle/>
          <a:p>
            <a:r>
              <a:rPr lang="en-CA" dirty="0" smtClean="0">
                <a:solidFill>
                  <a:srgbClr val="000000"/>
                </a:solidFill>
                <a:latin typeface="Consolas"/>
              </a:rPr>
              <a:t>@override Object </a:t>
            </a:r>
            <a:r>
              <a:rPr lang="en-CA" dirty="0" err="1" smtClean="0">
                <a:solidFill>
                  <a:srgbClr val="000000"/>
                </a:solidFill>
                <a:latin typeface="Consolas"/>
              </a:rPr>
              <a:t>Node#</a:t>
            </a:r>
            <a:r>
              <a:rPr lang="en-CA" i="1" dirty="0" err="1" smtClean="0">
                <a:solidFill>
                  <a:srgbClr val="0000C0"/>
                </a:solidFill>
                <a:latin typeface="Consolas"/>
              </a:rPr>
              <a:t>queryAccessibleAttribute</a:t>
            </a:r>
            <a:r>
              <a:rPr lang="en-CA" i="1" dirty="0" smtClean="0">
                <a:solidFill>
                  <a:srgbClr val="0000C0"/>
                </a:solidFill>
                <a:latin typeface="Consolas"/>
              </a:rPr>
              <a:t/>
            </a:r>
            <a:br>
              <a:rPr lang="en-CA" i="1" dirty="0" smtClean="0">
                <a:solidFill>
                  <a:srgbClr val="0000C0"/>
                </a:solidFill>
                <a:latin typeface="Consolas"/>
              </a:rPr>
            </a:br>
            <a:r>
              <a:rPr lang="en-CA" i="1" dirty="0" smtClean="0">
                <a:solidFill>
                  <a:srgbClr val="0000C0"/>
                </a:solidFill>
                <a:latin typeface="Consolas"/>
              </a:rPr>
              <a:t>(</a:t>
            </a:r>
            <a:r>
              <a:rPr lang="en-CA" i="1" dirty="0" err="1" smtClean="0">
                <a:solidFill>
                  <a:srgbClr val="0000C0"/>
                </a:solidFill>
                <a:latin typeface="Consolas"/>
              </a:rPr>
              <a:t>AccessibleAttribute</a:t>
            </a:r>
            <a:r>
              <a:rPr lang="en-CA" i="1" dirty="0" smtClean="0">
                <a:solidFill>
                  <a:srgbClr val="0000C0"/>
                </a:solidFill>
                <a:latin typeface="Consolas"/>
              </a:rPr>
              <a:t>, Object...)</a:t>
            </a:r>
          </a:p>
          <a:p>
            <a:pPr marL="0" indent="0">
              <a:buNone/>
            </a:pPr>
            <a:endParaRPr lang="en-CA" i="1" dirty="0" smtClean="0">
              <a:solidFill>
                <a:srgbClr val="0000C0"/>
              </a:solidFill>
              <a:latin typeface="Consolas"/>
            </a:endParaRPr>
          </a:p>
          <a:p>
            <a:r>
              <a:rPr lang="en-CA" dirty="0" smtClean="0">
                <a:solidFill>
                  <a:srgbClr val="000000"/>
                </a:solidFill>
                <a:latin typeface="Consolas"/>
              </a:rPr>
              <a:t>@override void </a:t>
            </a:r>
            <a:r>
              <a:rPr lang="en-CA" dirty="0" err="1" smtClean="0">
                <a:solidFill>
                  <a:srgbClr val="000000"/>
                </a:solidFill>
                <a:latin typeface="Consolas"/>
              </a:rPr>
              <a:t>Node#</a:t>
            </a:r>
            <a:r>
              <a:rPr lang="en-CA" i="1" dirty="0" err="1" smtClean="0">
                <a:solidFill>
                  <a:srgbClr val="0000C0"/>
                </a:solidFill>
                <a:latin typeface="Consolas"/>
              </a:rPr>
              <a:t>executeAccessibleAction</a:t>
            </a:r>
            <a:r>
              <a:rPr lang="en-CA" i="1" dirty="0" smtClean="0">
                <a:solidFill>
                  <a:srgbClr val="0000C0"/>
                </a:solidFill>
                <a:latin typeface="Consolas"/>
              </a:rPr>
              <a:t/>
            </a:r>
            <a:br>
              <a:rPr lang="en-CA" i="1" dirty="0" smtClean="0">
                <a:solidFill>
                  <a:srgbClr val="0000C0"/>
                </a:solidFill>
                <a:latin typeface="Consolas"/>
              </a:rPr>
            </a:br>
            <a:r>
              <a:rPr lang="en-CA" i="1" dirty="0" smtClean="0">
                <a:solidFill>
                  <a:srgbClr val="0000C0"/>
                </a:solidFill>
                <a:latin typeface="Consolas"/>
              </a:rPr>
              <a:t>(</a:t>
            </a:r>
            <a:r>
              <a:rPr lang="en-CA" i="1" dirty="0" err="1" smtClean="0">
                <a:solidFill>
                  <a:srgbClr val="0000C0"/>
                </a:solidFill>
                <a:latin typeface="Consolas"/>
              </a:rPr>
              <a:t>AccessibleAction</a:t>
            </a:r>
            <a:r>
              <a:rPr lang="en-CA" i="1" dirty="0" smtClean="0">
                <a:solidFill>
                  <a:srgbClr val="0000C0"/>
                </a:solidFill>
                <a:latin typeface="Consolas"/>
              </a:rPr>
              <a:t>, Object...)</a:t>
            </a:r>
          </a:p>
          <a:p>
            <a:endParaRPr lang="en-CA" i="1" dirty="0" smtClean="0">
              <a:solidFill>
                <a:srgbClr val="0000C0"/>
              </a:solidFill>
              <a:latin typeface="Consolas"/>
            </a:endParaRPr>
          </a:p>
          <a:p>
            <a:r>
              <a:rPr lang="en-CA" dirty="0" smtClean="0">
                <a:solidFill>
                  <a:srgbClr val="000000"/>
                </a:solidFill>
                <a:latin typeface="Consolas"/>
              </a:rPr>
              <a:t>void </a:t>
            </a:r>
            <a:r>
              <a:rPr lang="en-CA" dirty="0" err="1" smtClean="0">
                <a:solidFill>
                  <a:srgbClr val="000000"/>
                </a:solidFill>
                <a:latin typeface="Consolas"/>
              </a:rPr>
              <a:t>Node#</a:t>
            </a:r>
            <a:r>
              <a:rPr lang="en-CA" i="1" dirty="0" err="1" smtClean="0">
                <a:solidFill>
                  <a:srgbClr val="0000C0"/>
                </a:solidFill>
                <a:latin typeface="Consolas"/>
              </a:rPr>
              <a:t>notifyAccessibleAttributeChanged</a:t>
            </a:r>
            <a:r>
              <a:rPr lang="en-CA" i="1" dirty="0" smtClean="0">
                <a:solidFill>
                  <a:srgbClr val="0000C0"/>
                </a:solidFill>
                <a:latin typeface="Consolas"/>
              </a:rPr>
              <a:t/>
            </a:r>
            <a:br>
              <a:rPr lang="en-CA" i="1" dirty="0" smtClean="0">
                <a:solidFill>
                  <a:srgbClr val="0000C0"/>
                </a:solidFill>
                <a:latin typeface="Consolas"/>
              </a:rPr>
            </a:br>
            <a:r>
              <a:rPr lang="en-CA" i="1" dirty="0" smtClean="0">
                <a:solidFill>
                  <a:srgbClr val="0000C0"/>
                </a:solidFill>
                <a:latin typeface="Consolas"/>
              </a:rPr>
              <a:t>(</a:t>
            </a:r>
            <a:r>
              <a:rPr lang="en-CA" i="1" dirty="0" err="1" smtClean="0">
                <a:solidFill>
                  <a:srgbClr val="0000C0"/>
                </a:solidFill>
                <a:latin typeface="Consolas"/>
              </a:rPr>
              <a:t>AccessibleAttribute</a:t>
            </a:r>
            <a:r>
              <a:rPr lang="en-CA" i="1" dirty="0" smtClean="0">
                <a:solidFill>
                  <a:srgbClr val="0000C0"/>
                </a:solidFill>
                <a:latin typeface="Consolas"/>
              </a:rPr>
              <a:t>)</a:t>
            </a:r>
          </a:p>
          <a:p>
            <a:pPr marL="0" indent="0">
              <a:buNone/>
            </a:pPr>
            <a:endParaRPr lang="en-CA" i="1" dirty="0" smtClean="0">
              <a:solidFill>
                <a:srgbClr val="0000C0"/>
              </a:solidFill>
              <a:latin typeface="Consolas"/>
            </a:endParaRPr>
          </a:p>
          <a:p>
            <a:pPr marL="0" indent="0">
              <a:buNone/>
            </a:pPr>
            <a:endParaRPr lang="en-CA" i="1" dirty="0" smtClean="0">
              <a:solidFill>
                <a:srgbClr val="0000C0"/>
              </a:solidFill>
              <a:latin typeface="Consolas"/>
            </a:endParaRPr>
          </a:p>
          <a:p>
            <a:pPr marL="0" indent="0">
              <a:buNone/>
            </a:pPr>
            <a:endParaRPr lang="en-CA" i="1" dirty="0" smtClean="0">
              <a:solidFill>
                <a:srgbClr val="0000C0"/>
              </a:solidFill>
              <a:latin typeface="Consolas"/>
            </a:endParaRPr>
          </a:p>
        </p:txBody>
      </p:sp>
    </p:spTree>
    <p:extLst>
      <p:ext uri="{BB962C8B-B14F-4D97-AF65-F5344CB8AC3E}">
        <p14:creationId xmlns:p14="http://schemas.microsoft.com/office/powerpoint/2010/main" val="303208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a:t>
            </a:r>
            <a:r>
              <a:rPr lang="en-US" dirty="0" err="1" smtClean="0"/>
              <a:t>Enums</a:t>
            </a:r>
            <a:r>
              <a:rPr lang="en-US" dirty="0" smtClean="0"/>
              <a:t>: Arguments to the Methods</a:t>
            </a:r>
            <a:endParaRPr lang="en-US" dirty="0"/>
          </a:p>
        </p:txBody>
      </p:sp>
      <p:sp>
        <p:nvSpPr>
          <p:cNvPr id="4" name="Content Placeholder 3"/>
          <p:cNvSpPr>
            <a:spLocks noGrp="1"/>
          </p:cNvSpPr>
          <p:nvPr>
            <p:ph idx="1"/>
          </p:nvPr>
        </p:nvSpPr>
        <p:spPr/>
        <p:txBody>
          <a:bodyPr/>
          <a:lstStyle/>
          <a:p>
            <a:r>
              <a:rPr lang="en-CA" dirty="0" err="1" smtClean="0">
                <a:solidFill>
                  <a:srgbClr val="000000"/>
                </a:solidFill>
                <a:latin typeface="Consolas"/>
              </a:rPr>
              <a:t>AccessibleRole</a:t>
            </a:r>
            <a:r>
              <a:rPr lang="en-CA" dirty="0">
                <a:solidFill>
                  <a:srgbClr val="000000"/>
                </a:solidFill>
                <a:latin typeface="Consolas"/>
              </a:rPr>
              <a:t> </a:t>
            </a:r>
            <a:r>
              <a:rPr lang="en-CA" dirty="0" smtClean="0">
                <a:solidFill>
                  <a:srgbClr val="000000"/>
                </a:solidFill>
              </a:rPr>
              <a:t>(already seen)</a:t>
            </a:r>
          </a:p>
          <a:p>
            <a:pPr lvl="1"/>
            <a:r>
              <a:rPr lang="en-CA" b="1" i="1" dirty="0" smtClean="0">
                <a:solidFill>
                  <a:srgbClr val="0000C0"/>
                </a:solidFill>
                <a:latin typeface="Consolas"/>
              </a:rPr>
              <a:t>BUTTON, CHECK_BOX, LIST_VIEW, </a:t>
            </a:r>
            <a:r>
              <a:rPr lang="en-CA" b="1" i="1" dirty="0" smtClean="0">
                <a:solidFill>
                  <a:srgbClr val="000000"/>
                </a:solidFill>
                <a:latin typeface="Consolas"/>
              </a:rPr>
              <a:t>...</a:t>
            </a:r>
            <a:endParaRPr lang="en-CA" b="1" i="1" dirty="0" smtClean="0">
              <a:solidFill>
                <a:srgbClr val="0000C0"/>
              </a:solidFill>
              <a:latin typeface="Consolas"/>
            </a:endParaRPr>
          </a:p>
          <a:p>
            <a:pPr marL="0" indent="0">
              <a:buNone/>
            </a:pPr>
            <a:endParaRPr lang="en-CA" b="1" i="1" dirty="0" smtClean="0">
              <a:solidFill>
                <a:srgbClr val="0000C0"/>
              </a:solidFill>
              <a:latin typeface="Consolas"/>
            </a:endParaRPr>
          </a:p>
          <a:p>
            <a:r>
              <a:rPr lang="en-CA" dirty="0" err="1" smtClean="0">
                <a:solidFill>
                  <a:srgbClr val="000000"/>
                </a:solidFill>
                <a:latin typeface="Consolas"/>
              </a:rPr>
              <a:t>AccessibleAttribute</a:t>
            </a:r>
            <a:endParaRPr lang="en-CA" dirty="0" smtClean="0">
              <a:solidFill>
                <a:srgbClr val="000000"/>
              </a:solidFill>
              <a:latin typeface="Consolas"/>
            </a:endParaRPr>
          </a:p>
          <a:p>
            <a:pPr lvl="1"/>
            <a:r>
              <a:rPr lang="en-CA" b="1" i="1" dirty="0" smtClean="0">
                <a:solidFill>
                  <a:srgbClr val="0000C0"/>
                </a:solidFill>
                <a:latin typeface="Consolas"/>
              </a:rPr>
              <a:t>PARENT, SELECTED, TEXT, </a:t>
            </a:r>
            <a:r>
              <a:rPr lang="en-CA" b="1" i="1" dirty="0">
                <a:solidFill>
                  <a:srgbClr val="0000C0"/>
                </a:solidFill>
                <a:latin typeface="Consolas"/>
              </a:rPr>
              <a:t>ITEM_AT_INDEX</a:t>
            </a:r>
            <a:r>
              <a:rPr lang="en-CA" b="1" i="1" dirty="0">
                <a:solidFill>
                  <a:srgbClr val="000000"/>
                </a:solidFill>
                <a:latin typeface="Consolas"/>
              </a:rPr>
              <a:t>, ...</a:t>
            </a:r>
            <a:endParaRPr lang="en-CA" b="1" i="1" dirty="0" smtClean="0">
              <a:solidFill>
                <a:srgbClr val="0000C0"/>
              </a:solidFill>
              <a:latin typeface="Consolas"/>
            </a:endParaRPr>
          </a:p>
          <a:p>
            <a:pPr marL="0" indent="0">
              <a:buNone/>
            </a:pPr>
            <a:endParaRPr lang="en-CA" b="1" i="1" dirty="0" smtClean="0">
              <a:solidFill>
                <a:srgbClr val="0000C0"/>
              </a:solidFill>
              <a:latin typeface="Consolas"/>
            </a:endParaRPr>
          </a:p>
          <a:p>
            <a:r>
              <a:rPr lang="en-CA" dirty="0" err="1" smtClean="0">
                <a:solidFill>
                  <a:srgbClr val="000000"/>
                </a:solidFill>
                <a:latin typeface="Consolas"/>
              </a:rPr>
              <a:t>AccessobleAction</a:t>
            </a:r>
            <a:endParaRPr lang="en-CA" dirty="0" smtClean="0">
              <a:solidFill>
                <a:srgbClr val="000000"/>
              </a:solidFill>
              <a:latin typeface="Consolas"/>
            </a:endParaRPr>
          </a:p>
          <a:p>
            <a:pPr lvl="1"/>
            <a:r>
              <a:rPr lang="en-CA" b="1" i="1" dirty="0" smtClean="0">
                <a:solidFill>
                  <a:srgbClr val="0000C0"/>
                </a:solidFill>
                <a:latin typeface="Consolas"/>
              </a:rPr>
              <a:t>FIRE, EXPAND, COLLAPSE, </a:t>
            </a:r>
            <a:r>
              <a:rPr lang="en-CA" b="1" i="1" dirty="0">
                <a:solidFill>
                  <a:srgbClr val="0000C0"/>
                </a:solidFill>
                <a:latin typeface="Consolas"/>
              </a:rPr>
              <a:t>SET_TEXT</a:t>
            </a:r>
            <a:r>
              <a:rPr lang="en-CA" b="1" i="1" dirty="0">
                <a:solidFill>
                  <a:srgbClr val="000000"/>
                </a:solidFill>
                <a:latin typeface="Consolas"/>
              </a:rPr>
              <a:t>, ...</a:t>
            </a:r>
            <a:endParaRPr lang="en-CA" b="1" i="1" dirty="0" smtClean="0">
              <a:solidFill>
                <a:srgbClr val="0000C0"/>
              </a:solidFill>
              <a:latin typeface="Consolas"/>
            </a:endParaRPr>
          </a:p>
          <a:p>
            <a:pPr marL="0" indent="0">
              <a:buNone/>
            </a:pPr>
            <a:endParaRPr lang="en-CA" b="1" i="1" dirty="0" smtClean="0">
              <a:solidFill>
                <a:srgbClr val="0000C0"/>
              </a:solidFill>
              <a:latin typeface="Consolas"/>
            </a:endParaRPr>
          </a:p>
          <a:p>
            <a:pPr marL="0" indent="0">
              <a:buNone/>
            </a:pPr>
            <a:endParaRPr lang="en-CA" b="1" i="1" dirty="0" smtClean="0">
              <a:solidFill>
                <a:srgbClr val="0000C0"/>
              </a:solidFill>
              <a:latin typeface="Consolas"/>
            </a:endParaRPr>
          </a:p>
        </p:txBody>
      </p:sp>
    </p:spTree>
    <p:extLst>
      <p:ext uri="{BB962C8B-B14F-4D97-AF65-F5344CB8AC3E}">
        <p14:creationId xmlns:p14="http://schemas.microsoft.com/office/powerpoint/2010/main" val="287808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a Value to the Screen Reader</a:t>
            </a:r>
            <a:endParaRPr lang="en-US" dirty="0"/>
          </a:p>
        </p:txBody>
      </p:sp>
      <p:sp>
        <p:nvSpPr>
          <p:cNvPr id="4" name="Content Placeholder 3"/>
          <p:cNvSpPr>
            <a:spLocks noGrp="1"/>
          </p:cNvSpPr>
          <p:nvPr>
            <p:ph idx="1"/>
          </p:nvPr>
        </p:nvSpPr>
        <p:spPr/>
        <p:txBody>
          <a:bodyPr/>
          <a:lstStyle/>
          <a:p>
            <a:r>
              <a:rPr lang="en-CA" dirty="0" smtClean="0"/>
              <a:t>The Screen Reader requests the current state of a control</a:t>
            </a:r>
          </a:p>
          <a:p>
            <a:pPr lvl="1"/>
            <a:r>
              <a:rPr lang="en-CA" dirty="0" smtClean="0"/>
              <a:t>Different state is requested depending on the role of the control</a:t>
            </a:r>
          </a:p>
          <a:p>
            <a:r>
              <a:rPr lang="en-CA" dirty="0" smtClean="0"/>
              <a:t>Example:</a:t>
            </a:r>
          </a:p>
          <a:p>
            <a:pPr lvl="1"/>
            <a:r>
              <a:rPr lang="en-CA" dirty="0" smtClean="0"/>
              <a:t>Return the number of rows in a list control</a:t>
            </a:r>
          </a:p>
          <a:p>
            <a:pPr lvl="1"/>
            <a:r>
              <a:rPr lang="en-CA" dirty="0" smtClean="0"/>
              <a:t>Return the selected items in a list control</a:t>
            </a:r>
          </a:p>
          <a:p>
            <a:r>
              <a:rPr lang="en-CA" dirty="0" smtClean="0"/>
              <a:t>Some attributes the that might be queried:</a:t>
            </a:r>
          </a:p>
          <a:p>
            <a:pPr lvl="1"/>
            <a:r>
              <a:rPr lang="en-CA" dirty="0" err="1" smtClean="0">
                <a:solidFill>
                  <a:srgbClr val="000000"/>
                </a:solidFill>
                <a:latin typeface="Consolas"/>
              </a:rPr>
              <a:t>AccessibleAttribute.</a:t>
            </a:r>
            <a:r>
              <a:rPr lang="en-CA" b="1" i="1" dirty="0" err="1" smtClean="0">
                <a:solidFill>
                  <a:srgbClr val="0000C0"/>
                </a:solidFill>
                <a:latin typeface="Consolas"/>
              </a:rPr>
              <a:t>ROW_COUNT</a:t>
            </a:r>
            <a:endParaRPr lang="en-CA" b="1" i="1" dirty="0" smtClean="0">
              <a:solidFill>
                <a:srgbClr val="0000C0"/>
              </a:solidFill>
              <a:latin typeface="Consolas"/>
            </a:endParaRPr>
          </a:p>
          <a:p>
            <a:pPr lvl="1"/>
            <a:r>
              <a:rPr lang="en-CA" dirty="0" err="1" smtClean="0">
                <a:solidFill>
                  <a:srgbClr val="000000"/>
                </a:solidFill>
                <a:latin typeface="Consolas"/>
              </a:rPr>
              <a:t>AccessibleAttribute.</a:t>
            </a:r>
            <a:r>
              <a:rPr lang="en-CA" b="1" i="1" dirty="0" err="1" smtClean="0">
                <a:solidFill>
                  <a:srgbClr val="0000C0"/>
                </a:solidFill>
                <a:latin typeface="Consolas"/>
              </a:rPr>
              <a:t>SELECTED_ITEMS</a:t>
            </a:r>
            <a:endParaRPr lang="en-CA" b="1" i="1" dirty="0">
              <a:solidFill>
                <a:srgbClr val="0000C0"/>
              </a:solidFill>
              <a:latin typeface="Consolas"/>
            </a:endParaRPr>
          </a:p>
        </p:txBody>
      </p:sp>
    </p:spTree>
    <p:extLst>
      <p:ext uri="{BB962C8B-B14F-4D97-AF65-F5344CB8AC3E}">
        <p14:creationId xmlns:p14="http://schemas.microsoft.com/office/powerpoint/2010/main" val="385672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a:t>
            </a:r>
            <a:r>
              <a:rPr lang="en-US" dirty="0" err="1" smtClean="0"/>
              <a:t>queryAccessibleAttribute</a:t>
            </a:r>
            <a:r>
              <a:rPr lang="en-US" dirty="0" smtClean="0"/>
              <a:t>()</a:t>
            </a:r>
            <a:endParaRPr lang="en-US" dirty="0"/>
          </a:p>
        </p:txBody>
      </p:sp>
      <p:sp>
        <p:nvSpPr>
          <p:cNvPr id="4" name="Content Placeholder 3"/>
          <p:cNvSpPr>
            <a:spLocks noGrp="1"/>
          </p:cNvSpPr>
          <p:nvPr>
            <p:ph idx="1"/>
          </p:nvPr>
        </p:nvSpPr>
        <p:spPr/>
        <p:txBody>
          <a:bodyPr/>
          <a:lstStyle/>
          <a:p>
            <a:pPr marL="0" indent="0">
              <a:buNone/>
            </a:pPr>
            <a:r>
              <a:rPr lang="en-CA" sz="2400" dirty="0"/>
              <a:t>@Override </a:t>
            </a:r>
            <a:r>
              <a:rPr lang="en-CA" sz="2400" dirty="0" smtClean="0"/>
              <a:t> </a:t>
            </a:r>
            <a:r>
              <a:rPr lang="en-CA" sz="2400" b="1" dirty="0" smtClean="0">
                <a:solidFill>
                  <a:srgbClr val="7F0055"/>
                </a:solidFill>
                <a:latin typeface="Consolas"/>
              </a:rPr>
              <a:t>public</a:t>
            </a:r>
            <a:r>
              <a:rPr lang="en-CA" sz="2400" b="1" dirty="0" smtClean="0">
                <a:solidFill>
                  <a:srgbClr val="000000"/>
                </a:solidFill>
                <a:latin typeface="Consolas"/>
              </a:rPr>
              <a:t> </a:t>
            </a:r>
            <a:r>
              <a:rPr lang="en-CA" sz="2400" dirty="0" smtClean="0">
                <a:solidFill>
                  <a:srgbClr val="000000"/>
                </a:solidFill>
                <a:latin typeface="Consolas"/>
              </a:rPr>
              <a:t>Object</a:t>
            </a:r>
            <a:r>
              <a:rPr lang="en-CA" sz="2400" b="1" dirty="0" smtClean="0">
                <a:solidFill>
                  <a:srgbClr val="000000"/>
                </a:solidFill>
                <a:latin typeface="Consolas"/>
              </a:rPr>
              <a:t> </a:t>
            </a:r>
            <a:r>
              <a:rPr lang="en-CA" sz="2400" b="1" dirty="0" err="1" smtClean="0">
                <a:solidFill>
                  <a:srgbClr val="000000"/>
                </a:solidFill>
                <a:latin typeface="Consolas"/>
              </a:rPr>
              <a:t>queryAccessibleAttribute</a:t>
            </a:r>
            <a:r>
              <a:rPr lang="en-CA" sz="2400" b="1" dirty="0" smtClean="0">
                <a:solidFill>
                  <a:srgbClr val="000000"/>
                </a:solidFill>
                <a:latin typeface="Consolas"/>
              </a:rPr>
              <a:t>(</a:t>
            </a:r>
            <a:endParaRPr lang="en-CA" sz="2400" b="1" dirty="0">
              <a:solidFill>
                <a:srgbClr val="000000"/>
              </a:solidFill>
              <a:latin typeface="Consolas"/>
            </a:endParaRPr>
          </a:p>
          <a:p>
            <a:pPr marL="0" indent="0">
              <a:buNone/>
            </a:pPr>
            <a:r>
              <a:rPr lang="en-CA" sz="2400" dirty="0">
                <a:solidFill>
                  <a:srgbClr val="000000"/>
                </a:solidFill>
                <a:latin typeface="Consolas"/>
              </a:rPr>
              <a:t> </a:t>
            </a:r>
            <a:r>
              <a:rPr lang="en-CA" sz="2400" dirty="0" smtClean="0">
                <a:solidFill>
                  <a:srgbClr val="000000"/>
                </a:solidFill>
                <a:latin typeface="Consolas"/>
              </a:rPr>
              <a:t>   </a:t>
            </a:r>
            <a:r>
              <a:rPr lang="en-CA" sz="2400" dirty="0" err="1" smtClean="0">
                <a:solidFill>
                  <a:srgbClr val="000000"/>
                </a:solidFill>
                <a:latin typeface="Consolas"/>
              </a:rPr>
              <a:t>AccessibleAttribute</a:t>
            </a:r>
            <a:r>
              <a:rPr lang="en-CA" sz="2400" dirty="0" smtClean="0">
                <a:solidFill>
                  <a:srgbClr val="000000"/>
                </a:solidFill>
                <a:latin typeface="Consolas"/>
              </a:rPr>
              <a:t> </a:t>
            </a:r>
            <a:r>
              <a:rPr lang="en-CA" sz="2400" dirty="0" smtClean="0">
                <a:solidFill>
                  <a:srgbClr val="6A3E3E"/>
                </a:solidFill>
                <a:latin typeface="Consolas"/>
              </a:rPr>
              <a:t>attribute</a:t>
            </a:r>
            <a:r>
              <a:rPr lang="en-CA" sz="2400" dirty="0" smtClean="0">
                <a:solidFill>
                  <a:srgbClr val="000000"/>
                </a:solidFill>
                <a:latin typeface="Consolas"/>
              </a:rPr>
              <a:t>, </a:t>
            </a:r>
            <a:r>
              <a:rPr lang="en-CA" sz="2400" dirty="0">
                <a:solidFill>
                  <a:srgbClr val="000000"/>
                </a:solidFill>
                <a:latin typeface="Consolas"/>
              </a:rPr>
              <a:t>Object... </a:t>
            </a:r>
            <a:r>
              <a:rPr lang="en-CA" sz="2400" dirty="0">
                <a:solidFill>
                  <a:srgbClr val="6A3E3E"/>
                </a:solidFill>
                <a:latin typeface="Consolas"/>
              </a:rPr>
              <a:t>parameters</a:t>
            </a:r>
            <a:r>
              <a:rPr lang="en-CA" sz="2400" dirty="0">
                <a:solidFill>
                  <a:srgbClr val="000000"/>
                </a:solidFill>
                <a:latin typeface="Consolas"/>
              </a:rPr>
              <a:t>) {</a:t>
            </a:r>
          </a:p>
          <a:p>
            <a:pPr marL="0" indent="0">
              <a:buNone/>
            </a:pPr>
            <a:r>
              <a:rPr lang="en-CA" sz="2400" dirty="0">
                <a:solidFill>
                  <a:srgbClr val="000000"/>
                </a:solidFill>
                <a:latin typeface="Consolas"/>
              </a:rPr>
              <a:t>  </a:t>
            </a:r>
            <a:r>
              <a:rPr lang="en-CA" sz="2400" dirty="0" smtClean="0">
                <a:solidFill>
                  <a:srgbClr val="000000"/>
                </a:solidFill>
                <a:latin typeface="Consolas"/>
              </a:rPr>
              <a:t>    </a:t>
            </a:r>
            <a:r>
              <a:rPr lang="en-CA" sz="2400" b="1" dirty="0" smtClean="0">
                <a:solidFill>
                  <a:srgbClr val="7F0055"/>
                </a:solidFill>
                <a:latin typeface="Consolas"/>
              </a:rPr>
              <a:t>switch</a:t>
            </a:r>
            <a:r>
              <a:rPr lang="en-CA" sz="2400" b="1" dirty="0" smtClean="0">
                <a:solidFill>
                  <a:srgbClr val="000000"/>
                </a:solidFill>
                <a:latin typeface="Consolas"/>
              </a:rPr>
              <a:t> (</a:t>
            </a:r>
            <a:r>
              <a:rPr lang="en-CA" sz="2400" b="1" dirty="0" smtClean="0">
                <a:solidFill>
                  <a:srgbClr val="6A3E3E"/>
                </a:solidFill>
                <a:latin typeface="Consolas"/>
              </a:rPr>
              <a:t>attribute</a:t>
            </a:r>
            <a:r>
              <a:rPr lang="en-CA" sz="2400" b="1" dirty="0" smtClean="0">
                <a:solidFill>
                  <a:srgbClr val="000000"/>
                </a:solidFill>
                <a:latin typeface="Consolas"/>
              </a:rPr>
              <a:t>) </a:t>
            </a:r>
            <a:r>
              <a:rPr lang="en-CA" sz="2400" b="1" dirty="0">
                <a:solidFill>
                  <a:srgbClr val="000000"/>
                </a:solidFill>
                <a:latin typeface="Consolas"/>
              </a:rPr>
              <a:t>{</a:t>
            </a:r>
          </a:p>
          <a:p>
            <a:pPr marL="0" indent="0">
              <a:buNone/>
            </a:pPr>
            <a:r>
              <a:rPr lang="en-CA" sz="2400" dirty="0">
                <a:solidFill>
                  <a:srgbClr val="000000"/>
                </a:solidFill>
                <a:latin typeface="Consolas"/>
              </a:rPr>
              <a:t>   </a:t>
            </a:r>
            <a:r>
              <a:rPr lang="en-CA" sz="2400" dirty="0" smtClean="0">
                <a:solidFill>
                  <a:srgbClr val="000000"/>
                </a:solidFill>
                <a:latin typeface="Consolas"/>
              </a:rPr>
              <a:t>     </a:t>
            </a:r>
            <a:r>
              <a:rPr lang="en-CA" sz="2400" b="1" dirty="0" smtClean="0">
                <a:solidFill>
                  <a:srgbClr val="7F0055"/>
                </a:solidFill>
                <a:latin typeface="Consolas"/>
              </a:rPr>
              <a:t>case</a:t>
            </a:r>
            <a:r>
              <a:rPr lang="en-CA" sz="2400" b="1" dirty="0" smtClean="0">
                <a:solidFill>
                  <a:srgbClr val="000000"/>
                </a:solidFill>
                <a:latin typeface="Consolas"/>
              </a:rPr>
              <a:t> </a:t>
            </a:r>
            <a:r>
              <a:rPr lang="en-CA" sz="2400" b="1" i="1" dirty="0" smtClean="0">
                <a:solidFill>
                  <a:srgbClr val="0000C0"/>
                </a:solidFill>
                <a:latin typeface="Consolas"/>
              </a:rPr>
              <a:t>ROW_COUNT</a:t>
            </a:r>
            <a:r>
              <a:rPr lang="en-CA" sz="2400" b="1" i="1" dirty="0" smtClean="0">
                <a:solidFill>
                  <a:srgbClr val="000000"/>
                </a:solidFill>
                <a:latin typeface="Consolas"/>
              </a:rPr>
              <a:t>: </a:t>
            </a:r>
            <a:r>
              <a:rPr lang="en-CA" sz="2400" b="1" dirty="0" smtClean="0">
                <a:solidFill>
                  <a:srgbClr val="7F0055"/>
                </a:solidFill>
                <a:latin typeface="Consolas"/>
              </a:rPr>
              <a:t>return </a:t>
            </a:r>
            <a:r>
              <a:rPr lang="en-CA" sz="2400" b="1" dirty="0" err="1" smtClean="0">
                <a:solidFill>
                  <a:srgbClr val="000000"/>
                </a:solidFill>
                <a:latin typeface="Consolas"/>
              </a:rPr>
              <a:t>getRowCount</a:t>
            </a:r>
            <a:r>
              <a:rPr lang="en-CA" sz="2400" b="1" dirty="0" smtClean="0">
                <a:solidFill>
                  <a:srgbClr val="000000"/>
                </a:solidFill>
                <a:latin typeface="Consolas"/>
              </a:rPr>
              <a:t>();</a:t>
            </a:r>
            <a:endParaRPr lang="en-CA" sz="2400" b="1" dirty="0">
              <a:solidFill>
                <a:srgbClr val="000000"/>
              </a:solidFill>
              <a:latin typeface="Consolas"/>
            </a:endParaRPr>
          </a:p>
          <a:p>
            <a:pPr marL="0" indent="0">
              <a:buNone/>
            </a:pPr>
            <a:r>
              <a:rPr lang="en-CA" sz="2400" dirty="0">
                <a:solidFill>
                  <a:srgbClr val="000000"/>
                </a:solidFill>
                <a:latin typeface="Consolas"/>
              </a:rPr>
              <a:t>    </a:t>
            </a:r>
            <a:r>
              <a:rPr lang="en-CA" sz="2400" dirty="0" smtClean="0">
                <a:solidFill>
                  <a:srgbClr val="000000"/>
                </a:solidFill>
                <a:latin typeface="Consolas"/>
              </a:rPr>
              <a:t>    </a:t>
            </a:r>
            <a:r>
              <a:rPr lang="en-CA" sz="2400" b="1" dirty="0" smtClean="0">
                <a:solidFill>
                  <a:srgbClr val="7F0055"/>
                </a:solidFill>
                <a:latin typeface="Consolas"/>
              </a:rPr>
              <a:t>default</a:t>
            </a:r>
            <a:r>
              <a:rPr lang="en-CA" sz="2400" b="1" dirty="0">
                <a:solidFill>
                  <a:srgbClr val="000000"/>
                </a:solidFill>
                <a:latin typeface="Consolas"/>
              </a:rPr>
              <a:t>: </a:t>
            </a:r>
            <a:endParaRPr lang="en-CA" sz="2400" b="1" dirty="0" smtClean="0">
              <a:solidFill>
                <a:srgbClr val="000000"/>
              </a:solidFill>
              <a:latin typeface="Consolas"/>
            </a:endParaRPr>
          </a:p>
          <a:p>
            <a:pPr marL="0" indent="0">
              <a:buNone/>
            </a:pPr>
            <a:r>
              <a:rPr lang="en-CA" sz="2400" b="1" dirty="0" smtClean="0">
                <a:solidFill>
                  <a:srgbClr val="7F0055"/>
                </a:solidFill>
                <a:latin typeface="Consolas"/>
              </a:rPr>
              <a:t>           </a:t>
            </a:r>
            <a:r>
              <a:rPr lang="en-CA" sz="2400" b="1" dirty="0" err="1" smtClean="0">
                <a:solidFill>
                  <a:srgbClr val="7F0055"/>
                </a:solidFill>
                <a:latin typeface="Consolas"/>
              </a:rPr>
              <a:t>super</a:t>
            </a:r>
            <a:r>
              <a:rPr lang="en-CA" sz="2400" b="1" dirty="0" err="1" smtClean="0">
                <a:solidFill>
                  <a:srgbClr val="000000"/>
                </a:solidFill>
                <a:latin typeface="Consolas"/>
              </a:rPr>
              <a:t>.queryAccessibleAttribute</a:t>
            </a:r>
            <a:r>
              <a:rPr lang="en-CA" sz="2400" b="1" dirty="0" smtClean="0">
                <a:solidFill>
                  <a:srgbClr val="000000"/>
                </a:solidFill>
                <a:latin typeface="Consolas"/>
              </a:rPr>
              <a:t>(</a:t>
            </a:r>
            <a:r>
              <a:rPr lang="en-CA" sz="2400" b="1" dirty="0" smtClean="0">
                <a:solidFill>
                  <a:srgbClr val="6A3E3E"/>
                </a:solidFill>
                <a:latin typeface="Consolas"/>
              </a:rPr>
              <a:t>attribute, parameters</a:t>
            </a:r>
            <a:r>
              <a:rPr lang="en-CA" sz="2400" b="1" dirty="0" smtClean="0">
                <a:solidFill>
                  <a:srgbClr val="000000"/>
                </a:solidFill>
                <a:latin typeface="Consolas"/>
              </a:rPr>
              <a:t>);</a:t>
            </a:r>
            <a:endParaRPr lang="en-CA" sz="2400" b="1" dirty="0">
              <a:solidFill>
                <a:srgbClr val="000000"/>
              </a:solidFill>
              <a:latin typeface="Consolas"/>
            </a:endParaRPr>
          </a:p>
          <a:p>
            <a:pPr marL="0" indent="0">
              <a:buNone/>
            </a:pPr>
            <a:r>
              <a:rPr lang="en-CA" sz="2400" dirty="0" smtClean="0">
                <a:solidFill>
                  <a:srgbClr val="000000"/>
                </a:solidFill>
                <a:latin typeface="Consolas"/>
              </a:rPr>
              <a:t>      }</a:t>
            </a:r>
            <a:endParaRPr lang="en-CA" sz="2400" dirty="0">
              <a:solidFill>
                <a:srgbClr val="000000"/>
              </a:solidFill>
              <a:latin typeface="Consolas"/>
            </a:endParaRPr>
          </a:p>
          <a:p>
            <a:pPr marL="0" indent="0">
              <a:buNone/>
            </a:pPr>
            <a:r>
              <a:rPr lang="en-CA" sz="2400" dirty="0" smtClean="0">
                <a:solidFill>
                  <a:srgbClr val="000000"/>
                </a:solidFill>
                <a:latin typeface="Consolas"/>
              </a:rPr>
              <a:t>}</a:t>
            </a:r>
            <a:endParaRPr lang="en-CA" sz="2400" dirty="0"/>
          </a:p>
        </p:txBody>
      </p:sp>
      <p:sp>
        <p:nvSpPr>
          <p:cNvPr id="5" name="TextBox 4"/>
          <p:cNvSpPr txBox="1"/>
          <p:nvPr/>
        </p:nvSpPr>
        <p:spPr>
          <a:xfrm>
            <a:off x="2232542" y="5189560"/>
            <a:ext cx="9749642" cy="914400"/>
          </a:xfrm>
          <a:prstGeom prst="rect">
            <a:avLst/>
          </a:prstGeom>
          <a:noFill/>
        </p:spPr>
        <p:txBody>
          <a:bodyPr wrap="none" lIns="0" tIns="0" rIns="0" bIns="0" rtlCol="0">
            <a:noAutofit/>
          </a:bodyPr>
          <a:lstStyle/>
          <a:p>
            <a:pPr>
              <a:lnSpc>
                <a:spcPct val="90000"/>
              </a:lnSpc>
            </a:pPr>
            <a:r>
              <a:rPr lang="en-CA" sz="3600" i="1" dirty="0"/>
              <a:t> </a:t>
            </a:r>
            <a:r>
              <a:rPr lang="en-CA" sz="3600" i="1" dirty="0" smtClean="0"/>
              <a:t>IMPORTANT: Always call the super!</a:t>
            </a:r>
            <a:endParaRPr lang="en-CA" sz="3600" dirty="0" smtClean="0"/>
          </a:p>
        </p:txBody>
      </p:sp>
    </p:spTree>
    <p:extLst>
      <p:ext uri="{BB962C8B-B14F-4D97-AF65-F5344CB8AC3E}">
        <p14:creationId xmlns:p14="http://schemas.microsoft.com/office/powerpoint/2010/main" val="39153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 Agenda</a:t>
            </a:r>
            <a:endParaRPr lang="en-US"/>
          </a:p>
        </p:txBody>
      </p:sp>
      <p:sp>
        <p:nvSpPr>
          <p:cNvPr id="3" name="Content Placeholder 2"/>
          <p:cNvSpPr>
            <a:spLocks noGrp="1"/>
          </p:cNvSpPr>
          <p:nvPr>
            <p:ph idx="13"/>
          </p:nvPr>
        </p:nvSpPr>
        <p:spPr/>
        <p:txBody>
          <a:bodyPr/>
          <a:lstStyle/>
          <a:p>
            <a:r>
              <a:rPr lang="en-US" dirty="0" smtClean="0"/>
              <a:t>Introduction / Overview</a:t>
            </a:r>
          </a:p>
          <a:p>
            <a:r>
              <a:rPr lang="en-US" dirty="0" smtClean="0"/>
              <a:t>Fundamentals of Accessibility</a:t>
            </a:r>
            <a:endParaRPr lang="en-US" dirty="0"/>
          </a:p>
          <a:p>
            <a:r>
              <a:rPr lang="en-US" dirty="0" smtClean="0"/>
              <a:t>Advanced Accessibility API</a:t>
            </a:r>
          </a:p>
          <a:p>
            <a:r>
              <a:rPr lang="en-US" dirty="0"/>
              <a:t>Making Your Code </a:t>
            </a:r>
            <a:r>
              <a:rPr lang="en-US" dirty="0" smtClean="0"/>
              <a:t>Accessible</a:t>
            </a:r>
            <a:endParaRPr lang="en-US" dirty="0"/>
          </a:p>
          <a:p>
            <a:r>
              <a:rPr lang="en-US" dirty="0" smtClean="0"/>
              <a:t>Summary</a:t>
            </a:r>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3</a:t>
            </a:r>
          </a:p>
        </p:txBody>
      </p:sp>
      <p:sp>
        <p:nvSpPr>
          <p:cNvPr id="18" name="Pentagon 17"/>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4</a:t>
            </a:r>
          </a:p>
        </p:txBody>
      </p:sp>
      <p:sp>
        <p:nvSpPr>
          <p:cNvPr id="19" name="Pentagon 18"/>
          <p:cNvSpPr/>
          <p:nvPr/>
        </p:nvSpPr>
        <p:spPr>
          <a:xfrm>
            <a:off x="2186329" y="47663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5</a:t>
            </a:r>
          </a:p>
        </p:txBody>
      </p:sp>
    </p:spTree>
    <p:extLst>
      <p:ext uri="{BB962C8B-B14F-4D97-AF65-F5344CB8AC3E}">
        <p14:creationId xmlns:p14="http://schemas.microsoft.com/office/powerpoint/2010/main" val="174548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 </a:t>
            </a:r>
            <a:r>
              <a:rPr lang="en-US" dirty="0" err="1" smtClean="0"/>
              <a:t>Node#queryAccessibleAttribute</a:t>
            </a:r>
            <a:r>
              <a:rPr lang="en-US" dirty="0" smtClean="0"/>
              <a:t>()</a:t>
            </a:r>
            <a:endParaRPr lang="en-US" dirty="0"/>
          </a:p>
        </p:txBody>
      </p:sp>
      <p:sp>
        <p:nvSpPr>
          <p:cNvPr id="4" name="Content Placeholder 3"/>
          <p:cNvSpPr>
            <a:spLocks noGrp="1"/>
          </p:cNvSpPr>
          <p:nvPr>
            <p:ph idx="1"/>
          </p:nvPr>
        </p:nvSpPr>
        <p:spPr/>
        <p:txBody>
          <a:bodyPr/>
          <a:lstStyle/>
          <a:p>
            <a:pPr marL="0" indent="0">
              <a:spcBef>
                <a:spcPts val="400"/>
              </a:spcBef>
              <a:buNone/>
            </a:pPr>
            <a:r>
              <a:rPr lang="en-CA" sz="2000" dirty="0">
                <a:latin typeface="Consolas"/>
                <a:cs typeface="Consolas"/>
              </a:rPr>
              <a:t>@</a:t>
            </a:r>
            <a:r>
              <a:rPr lang="en-CA" sz="2000" dirty="0" smtClean="0">
                <a:latin typeface="Consolas"/>
                <a:cs typeface="Consolas"/>
              </a:rPr>
              <a:t>Override </a:t>
            </a:r>
            <a:r>
              <a:rPr lang="en-CA" sz="2000" b="1" dirty="0" smtClean="0">
                <a:solidFill>
                  <a:srgbClr val="7F0055"/>
                </a:solidFill>
                <a:latin typeface="Consolas"/>
                <a:cs typeface="Consolas"/>
              </a:rPr>
              <a:t>public</a:t>
            </a:r>
            <a:r>
              <a:rPr lang="en-CA" sz="2000" b="1" dirty="0" smtClean="0">
                <a:solidFill>
                  <a:srgbClr val="000000"/>
                </a:solidFill>
                <a:latin typeface="Consolas"/>
                <a:cs typeface="Consolas"/>
              </a:rPr>
              <a:t> </a:t>
            </a:r>
            <a:r>
              <a:rPr lang="en-CA" sz="2000" b="1" dirty="0" smtClean="0">
                <a:solidFill>
                  <a:srgbClr val="7F0055"/>
                </a:solidFill>
                <a:latin typeface="Consolas"/>
                <a:cs typeface="Consolas"/>
              </a:rPr>
              <a:t>Object </a:t>
            </a:r>
            <a:r>
              <a:rPr lang="en-CA" sz="2000" b="1" dirty="0" err="1" smtClean="0">
                <a:solidFill>
                  <a:srgbClr val="000000"/>
                </a:solidFill>
                <a:latin typeface="Consolas"/>
                <a:cs typeface="Consolas"/>
              </a:rPr>
              <a:t>queryAccessibleAttribute</a:t>
            </a:r>
            <a:r>
              <a:rPr lang="en-CA" sz="2000" b="1" dirty="0" smtClean="0">
                <a:solidFill>
                  <a:srgbClr val="000000"/>
                </a:solidFill>
                <a:latin typeface="Consolas"/>
                <a:cs typeface="Consolas"/>
              </a:rPr>
              <a:t>(</a:t>
            </a:r>
          </a:p>
          <a:p>
            <a:pPr marL="0" indent="0">
              <a:spcBef>
                <a:spcPts val="400"/>
              </a:spcBef>
              <a:buNone/>
            </a:pPr>
            <a:r>
              <a:rPr lang="en-CA" sz="2000" b="1" dirty="0">
                <a:solidFill>
                  <a:srgbClr val="000000"/>
                </a:solidFill>
                <a:latin typeface="Consolas"/>
                <a:cs typeface="Consolas"/>
              </a:rPr>
              <a:t> </a:t>
            </a:r>
            <a:r>
              <a:rPr lang="en-CA" sz="2000" b="1" dirty="0" smtClean="0">
                <a:solidFill>
                  <a:srgbClr val="000000"/>
                </a:solidFill>
                <a:latin typeface="Consolas"/>
                <a:cs typeface="Consolas"/>
              </a:rPr>
              <a:t>   </a:t>
            </a:r>
            <a:r>
              <a:rPr lang="en-CA" sz="2000" dirty="0" err="1" smtClean="0">
                <a:solidFill>
                  <a:srgbClr val="000000"/>
                </a:solidFill>
                <a:latin typeface="Consolas"/>
                <a:cs typeface="Consolas"/>
              </a:rPr>
              <a:t>AccessibleAttribute</a:t>
            </a:r>
            <a:r>
              <a:rPr lang="en-CA" sz="2000" dirty="0" smtClean="0">
                <a:solidFill>
                  <a:srgbClr val="000000"/>
                </a:solidFill>
                <a:latin typeface="Consolas"/>
                <a:cs typeface="Consolas"/>
              </a:rPr>
              <a:t> </a:t>
            </a:r>
            <a:r>
              <a:rPr lang="en-CA" sz="2000" dirty="0" smtClean="0">
                <a:solidFill>
                  <a:srgbClr val="6A3E3E"/>
                </a:solidFill>
                <a:latin typeface="Consolas"/>
                <a:cs typeface="Consolas"/>
              </a:rPr>
              <a:t>attribute</a:t>
            </a:r>
            <a:r>
              <a:rPr lang="en-CA" sz="2000" dirty="0" smtClean="0">
                <a:solidFill>
                  <a:srgbClr val="000000"/>
                </a:solidFill>
                <a:latin typeface="Consolas"/>
                <a:cs typeface="Consolas"/>
              </a:rPr>
              <a:t>, </a:t>
            </a:r>
            <a:r>
              <a:rPr lang="en-CA" sz="2000" dirty="0">
                <a:solidFill>
                  <a:srgbClr val="000000"/>
                </a:solidFill>
                <a:latin typeface="Consolas"/>
                <a:cs typeface="Consolas"/>
              </a:rPr>
              <a:t>Object... </a:t>
            </a:r>
            <a:r>
              <a:rPr lang="en-CA" sz="2000" dirty="0" smtClean="0">
                <a:solidFill>
                  <a:srgbClr val="6A3E3E"/>
                </a:solidFill>
                <a:latin typeface="Consolas"/>
                <a:cs typeface="Consolas"/>
              </a:rPr>
              <a:t>p</a:t>
            </a:r>
            <a:r>
              <a:rPr lang="en-CA" sz="2000" dirty="0" smtClean="0">
                <a:solidFill>
                  <a:srgbClr val="000000"/>
                </a:solidFill>
                <a:latin typeface="Consolas"/>
                <a:cs typeface="Consolas"/>
              </a:rPr>
              <a:t>) </a:t>
            </a:r>
            <a:r>
              <a:rPr lang="en-CA" sz="2000" dirty="0">
                <a:solidFill>
                  <a:srgbClr val="000000"/>
                </a:solidFill>
                <a:latin typeface="Consolas"/>
                <a:cs typeface="Consolas"/>
              </a:rPr>
              <a:t>{</a:t>
            </a:r>
          </a:p>
          <a:p>
            <a:pPr marL="0" indent="0">
              <a:spcBef>
                <a:spcPts val="400"/>
              </a:spcBef>
              <a:buNone/>
            </a:pPr>
            <a:r>
              <a:rPr lang="en-CA" sz="2000" dirty="0">
                <a:solidFill>
                  <a:srgbClr val="000000"/>
                </a:solidFill>
                <a:latin typeface="Consolas"/>
                <a:cs typeface="Consolas"/>
              </a:rPr>
              <a:t>        </a:t>
            </a:r>
            <a:r>
              <a:rPr lang="en-CA" sz="2000" b="1" dirty="0" smtClean="0">
                <a:solidFill>
                  <a:srgbClr val="7F0055"/>
                </a:solidFill>
                <a:latin typeface="Consolas"/>
                <a:cs typeface="Consolas"/>
              </a:rPr>
              <a:t>switch</a:t>
            </a:r>
            <a:r>
              <a:rPr lang="en-CA" sz="2000" b="1" dirty="0" smtClean="0">
                <a:solidFill>
                  <a:srgbClr val="000000"/>
                </a:solidFill>
                <a:latin typeface="Consolas"/>
                <a:cs typeface="Consolas"/>
              </a:rPr>
              <a:t> (</a:t>
            </a:r>
            <a:r>
              <a:rPr lang="en-CA" sz="2000" b="1" dirty="0" smtClean="0">
                <a:solidFill>
                  <a:srgbClr val="6A3E3E"/>
                </a:solidFill>
                <a:latin typeface="Consolas"/>
                <a:cs typeface="Consolas"/>
              </a:rPr>
              <a:t>attribute</a:t>
            </a:r>
            <a:r>
              <a:rPr lang="en-CA" sz="2000" b="1" dirty="0" smtClean="0">
                <a:solidFill>
                  <a:srgbClr val="000000"/>
                </a:solidFill>
                <a:latin typeface="Consolas"/>
                <a:cs typeface="Consolas"/>
              </a:rPr>
              <a:t>) </a:t>
            </a:r>
            <a:r>
              <a:rPr lang="en-CA" sz="2000" b="1" dirty="0">
                <a:solidFill>
                  <a:srgbClr val="000000"/>
                </a:solidFill>
                <a:latin typeface="Consolas"/>
                <a:cs typeface="Consolas"/>
              </a:rPr>
              <a:t>{</a:t>
            </a:r>
          </a:p>
          <a:p>
            <a:pPr marL="0" indent="0">
              <a:spcBef>
                <a:spcPts val="400"/>
              </a:spcBef>
              <a:buNone/>
            </a:pPr>
            <a:r>
              <a:rPr lang="en-CA" sz="2000" dirty="0">
                <a:solidFill>
                  <a:srgbClr val="000000"/>
                </a:solidFill>
                <a:latin typeface="Consolas"/>
                <a:cs typeface="Consolas"/>
              </a:rPr>
              <a:t>      </a:t>
            </a:r>
            <a:r>
              <a:rPr lang="en-CA" sz="2000" dirty="0" smtClean="0">
                <a:solidFill>
                  <a:srgbClr val="000000"/>
                </a:solidFill>
                <a:latin typeface="Consolas"/>
                <a:cs typeface="Consolas"/>
              </a:rPr>
              <a:t>      </a:t>
            </a:r>
            <a:r>
              <a:rPr lang="en-CA" sz="2000" b="1" dirty="0" smtClean="0">
                <a:solidFill>
                  <a:srgbClr val="7F0055"/>
                </a:solidFill>
                <a:latin typeface="Consolas"/>
                <a:cs typeface="Consolas"/>
              </a:rPr>
              <a:t>case</a:t>
            </a:r>
            <a:r>
              <a:rPr lang="en-CA" sz="2000" b="1" dirty="0" smtClean="0">
                <a:solidFill>
                  <a:srgbClr val="000000"/>
                </a:solidFill>
                <a:latin typeface="Consolas"/>
                <a:cs typeface="Consolas"/>
              </a:rPr>
              <a:t> </a:t>
            </a:r>
            <a:r>
              <a:rPr lang="en-CA" sz="2000" b="1" i="1" dirty="0" smtClean="0">
                <a:solidFill>
                  <a:srgbClr val="0000C0"/>
                </a:solidFill>
                <a:latin typeface="Consolas"/>
                <a:cs typeface="Consolas"/>
              </a:rPr>
              <a:t>ROLE</a:t>
            </a:r>
            <a:r>
              <a:rPr lang="en-CA" sz="2000" b="1" i="1" dirty="0" smtClean="0">
                <a:solidFill>
                  <a:srgbClr val="000000"/>
                </a:solidFill>
                <a:latin typeface="Consolas"/>
                <a:cs typeface="Consolas"/>
              </a:rPr>
              <a:t>: </a:t>
            </a:r>
            <a:r>
              <a:rPr lang="en-CA" sz="2000" b="1" dirty="0" smtClean="0">
                <a:solidFill>
                  <a:srgbClr val="7F0055"/>
                </a:solidFill>
                <a:latin typeface="Consolas"/>
                <a:cs typeface="Consolas"/>
              </a:rPr>
              <a:t>return </a:t>
            </a:r>
            <a:r>
              <a:rPr lang="en-CA" sz="2000" dirty="0" err="1" smtClean="0">
                <a:solidFill>
                  <a:srgbClr val="000000"/>
                </a:solidFill>
                <a:latin typeface="Consolas"/>
                <a:cs typeface="Consolas"/>
              </a:rPr>
              <a:t>getAccessibleRole</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case</a:t>
            </a:r>
            <a:r>
              <a:rPr lang="en-CA" sz="2000" b="1" dirty="0">
                <a:solidFill>
                  <a:srgbClr val="000000"/>
                </a:solidFill>
                <a:latin typeface="Consolas"/>
                <a:cs typeface="Consolas"/>
              </a:rPr>
              <a:t> </a:t>
            </a:r>
            <a:r>
              <a:rPr lang="en-CA" sz="2000" b="1" i="1" dirty="0" smtClean="0">
                <a:solidFill>
                  <a:srgbClr val="0000C0"/>
                </a:solidFill>
                <a:latin typeface="Consolas"/>
                <a:cs typeface="Consolas"/>
              </a:rPr>
              <a:t>ROLE_DESCRIPTION</a:t>
            </a:r>
            <a:r>
              <a:rPr lang="en-CA" sz="2000" b="1" i="1" dirty="0" smtClean="0">
                <a:solidFill>
                  <a:srgbClr val="000000"/>
                </a:solidFill>
                <a:latin typeface="Consolas"/>
                <a:cs typeface="Consolas"/>
              </a:rPr>
              <a:t>: </a:t>
            </a:r>
            <a:r>
              <a:rPr lang="en-CA" sz="2000" b="1" dirty="0">
                <a:solidFill>
                  <a:srgbClr val="7F0055"/>
                </a:solidFill>
                <a:latin typeface="Consolas"/>
                <a:cs typeface="Consolas"/>
              </a:rPr>
              <a:t>return </a:t>
            </a:r>
            <a:r>
              <a:rPr lang="en-CA" sz="2000" smtClean="0">
                <a:solidFill>
                  <a:srgbClr val="000000"/>
                </a:solidFill>
                <a:latin typeface="Consolas"/>
                <a:cs typeface="Consolas"/>
              </a:rPr>
              <a:t>getAccessibleRoleDescription</a:t>
            </a:r>
            <a:r>
              <a:rPr lang="en-CA" sz="2000" dirty="0" smtClean="0">
                <a:solidFill>
                  <a:srgbClr val="000000"/>
                </a:solidFill>
                <a:latin typeface="Consolas"/>
                <a:cs typeface="Consolas"/>
              </a:rPr>
              <a:t>(</a:t>
            </a:r>
            <a:r>
              <a:rPr lang="en-CA" sz="2000" dirty="0">
                <a:solidFill>
                  <a:srgbClr val="000000"/>
                </a:solidFill>
                <a:latin typeface="Consolas"/>
                <a:cs typeface="Consolas"/>
              </a:rPr>
              <a:t>)</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case</a:t>
            </a:r>
            <a:r>
              <a:rPr lang="en-CA" sz="2000" b="1" dirty="0">
                <a:solidFill>
                  <a:srgbClr val="000000"/>
                </a:solidFill>
                <a:latin typeface="Consolas"/>
                <a:cs typeface="Consolas"/>
              </a:rPr>
              <a:t> </a:t>
            </a:r>
            <a:r>
              <a:rPr lang="en-CA" sz="2000" b="1" i="1" dirty="0" smtClean="0">
                <a:solidFill>
                  <a:srgbClr val="0000C0"/>
                </a:solidFill>
                <a:latin typeface="Consolas"/>
                <a:cs typeface="Consolas"/>
              </a:rPr>
              <a:t>TEXT</a:t>
            </a:r>
            <a:r>
              <a:rPr lang="en-CA" sz="2000" b="1" i="1" dirty="0" smtClean="0">
                <a:solidFill>
                  <a:srgbClr val="000000"/>
                </a:solidFill>
                <a:latin typeface="Consolas"/>
                <a:cs typeface="Consolas"/>
              </a:rPr>
              <a:t>: </a:t>
            </a:r>
            <a:r>
              <a:rPr lang="en-CA" sz="2000" b="1" dirty="0">
                <a:solidFill>
                  <a:srgbClr val="7F0055"/>
                </a:solidFill>
                <a:latin typeface="Consolas"/>
                <a:cs typeface="Consolas"/>
              </a:rPr>
              <a:t>return </a:t>
            </a:r>
            <a:r>
              <a:rPr lang="en-CA" sz="2000" dirty="0" err="1" smtClean="0">
                <a:solidFill>
                  <a:srgbClr val="000000"/>
                </a:solidFill>
                <a:latin typeface="Consolas"/>
                <a:cs typeface="Consolas"/>
              </a:rPr>
              <a:t>getAccessibleText</a:t>
            </a:r>
            <a:r>
              <a:rPr lang="en-CA" sz="2000" dirty="0" smtClean="0">
                <a:solidFill>
                  <a:srgbClr val="000000"/>
                </a:solidFill>
                <a:latin typeface="Consolas"/>
                <a:cs typeface="Consolas"/>
              </a:rPr>
              <a:t>(</a:t>
            </a:r>
            <a:r>
              <a:rPr lang="en-CA" sz="2000" dirty="0">
                <a:solidFill>
                  <a:srgbClr val="000000"/>
                </a:solidFill>
                <a:latin typeface="Consolas"/>
                <a:cs typeface="Consolas"/>
              </a:rPr>
              <a:t>)</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case</a:t>
            </a:r>
            <a:r>
              <a:rPr lang="en-CA" sz="2000" b="1" dirty="0">
                <a:solidFill>
                  <a:srgbClr val="000000"/>
                </a:solidFill>
                <a:latin typeface="Consolas"/>
                <a:cs typeface="Consolas"/>
              </a:rPr>
              <a:t> </a:t>
            </a:r>
            <a:r>
              <a:rPr lang="en-CA" sz="2000" b="1" i="1" dirty="0" smtClean="0">
                <a:solidFill>
                  <a:srgbClr val="0000C0"/>
                </a:solidFill>
                <a:latin typeface="Consolas"/>
                <a:cs typeface="Consolas"/>
              </a:rPr>
              <a:t>PARENT</a:t>
            </a:r>
            <a:r>
              <a:rPr lang="en-CA" sz="2000" b="1" i="1" dirty="0" smtClean="0">
                <a:solidFill>
                  <a:srgbClr val="000000"/>
                </a:solidFill>
                <a:latin typeface="Consolas"/>
                <a:cs typeface="Consolas"/>
              </a:rPr>
              <a:t>: </a:t>
            </a:r>
            <a:r>
              <a:rPr lang="en-CA" sz="2000" b="1" dirty="0">
                <a:solidFill>
                  <a:srgbClr val="7F0055"/>
                </a:solidFill>
                <a:latin typeface="Consolas"/>
                <a:cs typeface="Consolas"/>
              </a:rPr>
              <a:t>return </a:t>
            </a:r>
            <a:r>
              <a:rPr lang="en-CA" sz="2000" dirty="0" err="1" smtClean="0">
                <a:solidFill>
                  <a:srgbClr val="000000"/>
                </a:solidFill>
                <a:latin typeface="Consolas"/>
                <a:cs typeface="Consolas"/>
              </a:rPr>
              <a:t>getParent</a:t>
            </a:r>
            <a:r>
              <a:rPr lang="en-CA" sz="2000" dirty="0" smtClean="0">
                <a:solidFill>
                  <a:srgbClr val="000000"/>
                </a:solidFill>
                <a:latin typeface="Consolas"/>
                <a:cs typeface="Consolas"/>
              </a:rPr>
              <a:t>(</a:t>
            </a:r>
            <a:r>
              <a:rPr lang="en-CA" sz="2000" dirty="0">
                <a:solidFill>
                  <a:srgbClr val="000000"/>
                </a:solidFill>
                <a:latin typeface="Consolas"/>
                <a:cs typeface="Consolas"/>
              </a:rPr>
              <a:t>)</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case</a:t>
            </a:r>
            <a:r>
              <a:rPr lang="en-CA" sz="2000" b="1" dirty="0">
                <a:solidFill>
                  <a:srgbClr val="000000"/>
                </a:solidFill>
                <a:latin typeface="Consolas"/>
                <a:cs typeface="Consolas"/>
              </a:rPr>
              <a:t> </a:t>
            </a:r>
            <a:r>
              <a:rPr lang="en-CA" sz="2000" b="1" i="1" dirty="0" smtClean="0">
                <a:solidFill>
                  <a:srgbClr val="0000C0"/>
                </a:solidFill>
                <a:latin typeface="Consolas"/>
                <a:cs typeface="Consolas"/>
              </a:rPr>
              <a:t>BOUNDS</a:t>
            </a:r>
            <a:r>
              <a:rPr lang="en-CA" sz="2000" b="1" i="1" dirty="0" smtClean="0">
                <a:solidFill>
                  <a:srgbClr val="000000"/>
                </a:solidFill>
                <a:latin typeface="Consolas"/>
                <a:cs typeface="Consolas"/>
              </a:rPr>
              <a:t>: </a:t>
            </a:r>
            <a:r>
              <a:rPr lang="en-CA" sz="2000" b="1" dirty="0">
                <a:solidFill>
                  <a:srgbClr val="7F0055"/>
                </a:solidFill>
                <a:latin typeface="Consolas"/>
                <a:cs typeface="Consolas"/>
              </a:rPr>
              <a:t>return </a:t>
            </a:r>
            <a:r>
              <a:rPr lang="en-CA" sz="2000" dirty="0" err="1" smtClean="0">
                <a:solidFill>
                  <a:srgbClr val="000000"/>
                </a:solidFill>
                <a:latin typeface="Consolas"/>
                <a:cs typeface="Consolas"/>
              </a:rPr>
              <a:t>localToScreen</a:t>
            </a:r>
            <a:r>
              <a:rPr lang="en-CA" sz="2000" dirty="0" smtClean="0">
                <a:solidFill>
                  <a:srgbClr val="000000"/>
                </a:solidFill>
                <a:latin typeface="Consolas"/>
                <a:cs typeface="Consolas"/>
              </a:rPr>
              <a:t>(</a:t>
            </a:r>
            <a:r>
              <a:rPr lang="en-CA" sz="2000" dirty="0" err="1" smtClean="0">
                <a:solidFill>
                  <a:srgbClr val="000000"/>
                </a:solidFill>
                <a:latin typeface="Consolas"/>
                <a:cs typeface="Consolas"/>
              </a:rPr>
              <a:t>getBoundsInLocal</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case</a:t>
            </a:r>
            <a:r>
              <a:rPr lang="en-CA" sz="2000" b="1" dirty="0">
                <a:solidFill>
                  <a:srgbClr val="000000"/>
                </a:solidFill>
                <a:latin typeface="Consolas"/>
                <a:cs typeface="Consolas"/>
              </a:rPr>
              <a:t> </a:t>
            </a:r>
            <a:r>
              <a:rPr lang="en-CA" sz="2000" b="1" i="1" dirty="0" smtClean="0">
                <a:solidFill>
                  <a:srgbClr val="0000C0"/>
                </a:solidFill>
                <a:latin typeface="Consolas"/>
                <a:cs typeface="Consolas"/>
              </a:rPr>
              <a:t>DISABLED</a:t>
            </a:r>
            <a:r>
              <a:rPr lang="en-CA" sz="2000" b="1" i="1" dirty="0" smtClean="0">
                <a:solidFill>
                  <a:srgbClr val="000000"/>
                </a:solidFill>
                <a:latin typeface="Consolas"/>
                <a:cs typeface="Consolas"/>
              </a:rPr>
              <a:t>: </a:t>
            </a:r>
            <a:r>
              <a:rPr lang="en-CA" sz="2000" b="1" dirty="0">
                <a:solidFill>
                  <a:srgbClr val="7F0055"/>
                </a:solidFill>
                <a:latin typeface="Consolas"/>
                <a:cs typeface="Consolas"/>
              </a:rPr>
              <a:t>return </a:t>
            </a:r>
            <a:r>
              <a:rPr lang="en-CA" sz="2000" dirty="0" err="1" smtClean="0">
                <a:solidFill>
                  <a:srgbClr val="000000"/>
                </a:solidFill>
                <a:latin typeface="Consolas"/>
                <a:cs typeface="Consolas"/>
              </a:rPr>
              <a:t>isDisabled</a:t>
            </a:r>
            <a:r>
              <a:rPr lang="en-CA" sz="2000" dirty="0" smtClean="0">
                <a:solidFill>
                  <a:srgbClr val="000000"/>
                </a:solidFill>
                <a:latin typeface="Consolas"/>
                <a:cs typeface="Consolas"/>
              </a:rPr>
              <a:t>(</a:t>
            </a:r>
            <a:r>
              <a:rPr lang="en-CA" sz="2000" dirty="0">
                <a:solidFill>
                  <a:srgbClr val="000000"/>
                </a:solidFill>
                <a:latin typeface="Consolas"/>
                <a:cs typeface="Consolas"/>
              </a:rPr>
              <a:t>)</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case</a:t>
            </a:r>
            <a:r>
              <a:rPr lang="en-CA" sz="2000" b="1" dirty="0">
                <a:solidFill>
                  <a:srgbClr val="000000"/>
                </a:solidFill>
                <a:latin typeface="Consolas"/>
                <a:cs typeface="Consolas"/>
              </a:rPr>
              <a:t> </a:t>
            </a:r>
            <a:r>
              <a:rPr lang="en-CA" sz="2000" b="1" i="1" dirty="0" smtClean="0">
                <a:solidFill>
                  <a:srgbClr val="0000C0"/>
                </a:solidFill>
                <a:latin typeface="Consolas"/>
                <a:cs typeface="Consolas"/>
              </a:rPr>
              <a:t>FOCUSED</a:t>
            </a:r>
            <a:r>
              <a:rPr lang="en-CA" sz="2000" b="1" i="1" dirty="0" smtClean="0">
                <a:solidFill>
                  <a:srgbClr val="000000"/>
                </a:solidFill>
                <a:latin typeface="Consolas"/>
                <a:cs typeface="Consolas"/>
              </a:rPr>
              <a:t>: </a:t>
            </a:r>
            <a:r>
              <a:rPr lang="en-CA" sz="2000" b="1" dirty="0">
                <a:solidFill>
                  <a:srgbClr val="7F0055"/>
                </a:solidFill>
                <a:latin typeface="Consolas"/>
                <a:cs typeface="Consolas"/>
              </a:rPr>
              <a:t>return </a:t>
            </a:r>
            <a:r>
              <a:rPr lang="en-CA" sz="2000" dirty="0" err="1" smtClean="0">
                <a:solidFill>
                  <a:srgbClr val="000000"/>
                </a:solidFill>
                <a:latin typeface="Consolas"/>
                <a:cs typeface="Consolas"/>
              </a:rPr>
              <a:t>isFocused</a:t>
            </a:r>
            <a:r>
              <a:rPr lang="en-CA" sz="2000" dirty="0" smtClean="0">
                <a:solidFill>
                  <a:srgbClr val="000000"/>
                </a:solidFill>
                <a:latin typeface="Consolas"/>
                <a:cs typeface="Consolas"/>
              </a:rPr>
              <a:t>();</a:t>
            </a:r>
            <a:endParaRPr lang="en-CA" sz="2000" b="1" dirty="0">
              <a:solidFill>
                <a:srgbClr val="000000"/>
              </a:solidFill>
              <a:latin typeface="Consolas"/>
              <a:cs typeface="Consolas"/>
            </a:endParaRPr>
          </a:p>
          <a:p>
            <a:pPr marL="0" indent="0">
              <a:spcBef>
                <a:spcPts val="400"/>
              </a:spcBef>
              <a:buNone/>
            </a:pPr>
            <a:r>
              <a:rPr lang="en-CA" sz="2000" dirty="0">
                <a:solidFill>
                  <a:srgbClr val="000000"/>
                </a:solidFill>
                <a:latin typeface="Consolas"/>
                <a:cs typeface="Consolas"/>
              </a:rPr>
              <a:t>            </a:t>
            </a:r>
            <a:r>
              <a:rPr lang="en-CA" sz="2000" b="1" dirty="0">
                <a:solidFill>
                  <a:srgbClr val="7F0055"/>
                </a:solidFill>
                <a:latin typeface="Consolas"/>
                <a:cs typeface="Consolas"/>
              </a:rPr>
              <a:t>default</a:t>
            </a:r>
            <a:r>
              <a:rPr lang="en-CA" sz="2000" b="1" dirty="0">
                <a:solidFill>
                  <a:srgbClr val="000000"/>
                </a:solidFill>
                <a:latin typeface="Consolas"/>
                <a:cs typeface="Consolas"/>
              </a:rPr>
              <a:t>: </a:t>
            </a:r>
            <a:r>
              <a:rPr lang="en-CA" sz="2000" b="1" dirty="0" smtClean="0">
                <a:solidFill>
                  <a:srgbClr val="7F0055"/>
                </a:solidFill>
                <a:latin typeface="Consolas"/>
                <a:cs typeface="Consolas"/>
              </a:rPr>
              <a:t>return null;</a:t>
            </a:r>
            <a:endParaRPr lang="en-CA" sz="2000" b="1" dirty="0" smtClean="0">
              <a:solidFill>
                <a:srgbClr val="000000"/>
              </a:solidFill>
              <a:latin typeface="Consolas"/>
              <a:cs typeface="Consolas"/>
            </a:endParaRPr>
          </a:p>
          <a:p>
            <a:pPr marL="0" indent="0">
              <a:spcBef>
                <a:spcPts val="400"/>
              </a:spcBef>
              <a:buNone/>
            </a:pPr>
            <a:r>
              <a:rPr lang="en-CA" sz="2000" dirty="0" smtClean="0">
                <a:solidFill>
                  <a:srgbClr val="000000"/>
                </a:solidFill>
                <a:latin typeface="Consolas"/>
                <a:cs typeface="Consolas"/>
              </a:rPr>
              <a:t>        }</a:t>
            </a:r>
          </a:p>
          <a:p>
            <a:pPr marL="0" indent="0">
              <a:spcBef>
                <a:spcPts val="400"/>
              </a:spcBef>
              <a:buNone/>
            </a:pPr>
            <a:r>
              <a:rPr lang="en-CA" sz="2000" dirty="0" smtClean="0">
                <a:solidFill>
                  <a:srgbClr val="000000"/>
                </a:solidFill>
                <a:latin typeface="Consolas"/>
                <a:cs typeface="Consolas"/>
              </a:rPr>
              <a:t>    }</a:t>
            </a:r>
            <a:endParaRPr lang="en-CA" sz="2000" dirty="0">
              <a:solidFill>
                <a:srgbClr val="000000"/>
              </a:solidFill>
              <a:latin typeface="Consolas"/>
              <a:cs typeface="Consolas"/>
            </a:endParaRPr>
          </a:p>
          <a:p>
            <a:pPr marL="0" indent="0">
              <a:spcBef>
                <a:spcPts val="400"/>
              </a:spcBef>
              <a:buNone/>
            </a:pPr>
            <a:r>
              <a:rPr lang="en-CA" sz="2000" dirty="0" smtClean="0">
                <a:solidFill>
                  <a:srgbClr val="000000"/>
                </a:solidFill>
                <a:latin typeface="Consolas"/>
                <a:cs typeface="Consolas"/>
              </a:rPr>
              <a:t>}</a:t>
            </a:r>
            <a:endParaRPr lang="en-CA" sz="2000" dirty="0">
              <a:latin typeface="Consolas"/>
              <a:cs typeface="Consolas"/>
            </a:endParaRPr>
          </a:p>
        </p:txBody>
      </p:sp>
    </p:spTree>
    <p:extLst>
      <p:ext uri="{BB962C8B-B14F-4D97-AF65-F5344CB8AC3E}">
        <p14:creationId xmlns:p14="http://schemas.microsoft.com/office/powerpoint/2010/main" val="107712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 an Action on behalf of the Screen Reader</a:t>
            </a:r>
            <a:endParaRPr lang="en-US" dirty="0"/>
          </a:p>
        </p:txBody>
      </p:sp>
      <p:sp>
        <p:nvSpPr>
          <p:cNvPr id="4" name="Content Placeholder 3"/>
          <p:cNvSpPr>
            <a:spLocks noGrp="1"/>
          </p:cNvSpPr>
          <p:nvPr>
            <p:ph idx="1"/>
          </p:nvPr>
        </p:nvSpPr>
        <p:spPr/>
        <p:txBody>
          <a:bodyPr/>
          <a:lstStyle/>
          <a:p>
            <a:r>
              <a:rPr lang="en-CA" dirty="0" smtClean="0"/>
              <a:t>The Screen Reader requests an action be performed</a:t>
            </a:r>
          </a:p>
          <a:p>
            <a:pPr lvl="1"/>
            <a:r>
              <a:rPr lang="en-CA" dirty="0" smtClean="0"/>
              <a:t>Actions are platform specific request (might be voice activated)</a:t>
            </a:r>
          </a:p>
          <a:p>
            <a:r>
              <a:rPr lang="en-CA" dirty="0" smtClean="0"/>
              <a:t>Example:</a:t>
            </a:r>
          </a:p>
          <a:p>
            <a:pPr lvl="1"/>
            <a:r>
              <a:rPr lang="en-CA" dirty="0" smtClean="0"/>
              <a:t>Activate a button or traverse a hyper link</a:t>
            </a:r>
          </a:p>
          <a:p>
            <a:pPr lvl="1"/>
            <a:r>
              <a:rPr lang="en-CA" dirty="0" smtClean="0"/>
              <a:t>Expand a tree item or a title pane</a:t>
            </a:r>
          </a:p>
          <a:p>
            <a:r>
              <a:rPr lang="en-CA" dirty="0" smtClean="0"/>
              <a:t>Some actions that might be requested:</a:t>
            </a:r>
          </a:p>
          <a:p>
            <a:pPr lvl="1"/>
            <a:r>
              <a:rPr lang="en-CA" dirty="0" err="1" smtClean="0">
                <a:solidFill>
                  <a:srgbClr val="000000"/>
                </a:solidFill>
                <a:latin typeface="Consolas"/>
              </a:rPr>
              <a:t>AccessibleAction.</a:t>
            </a:r>
            <a:r>
              <a:rPr lang="en-CA" b="1" i="1" dirty="0" err="1" smtClean="0">
                <a:solidFill>
                  <a:srgbClr val="0000C0"/>
                </a:solidFill>
                <a:latin typeface="Consolas"/>
              </a:rPr>
              <a:t>FIRE</a:t>
            </a:r>
            <a:endParaRPr lang="en-CA" dirty="0">
              <a:solidFill>
                <a:srgbClr val="0000C0"/>
              </a:solidFill>
            </a:endParaRPr>
          </a:p>
          <a:p>
            <a:pPr lvl="1"/>
            <a:r>
              <a:rPr lang="en-CA" dirty="0" err="1" smtClean="0">
                <a:solidFill>
                  <a:srgbClr val="000000"/>
                </a:solidFill>
                <a:latin typeface="Consolas"/>
              </a:rPr>
              <a:t>AccessibleAction.</a:t>
            </a:r>
            <a:r>
              <a:rPr lang="en-CA" b="1" i="1" dirty="0" err="1" smtClean="0">
                <a:solidFill>
                  <a:srgbClr val="0000C0"/>
                </a:solidFill>
                <a:latin typeface="Consolas"/>
              </a:rPr>
              <a:t>EXPAND</a:t>
            </a:r>
            <a:endParaRPr lang="en-CA" dirty="0" smtClean="0"/>
          </a:p>
        </p:txBody>
      </p:sp>
    </p:spTree>
    <p:extLst>
      <p:ext uri="{BB962C8B-B14F-4D97-AF65-F5344CB8AC3E}">
        <p14:creationId xmlns:p14="http://schemas.microsoft.com/office/powerpoint/2010/main" val="62312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a:t>
            </a:r>
            <a:r>
              <a:rPr lang="en-US" dirty="0" err="1" smtClean="0"/>
              <a:t>executeAccessibleAction</a:t>
            </a:r>
            <a:r>
              <a:rPr lang="en-US" dirty="0" smtClean="0"/>
              <a:t>()</a:t>
            </a:r>
            <a:endParaRPr lang="en-US" dirty="0"/>
          </a:p>
        </p:txBody>
      </p:sp>
      <p:sp>
        <p:nvSpPr>
          <p:cNvPr id="4" name="Content Placeholder 3"/>
          <p:cNvSpPr>
            <a:spLocks noGrp="1"/>
          </p:cNvSpPr>
          <p:nvPr>
            <p:ph idx="1"/>
          </p:nvPr>
        </p:nvSpPr>
        <p:spPr/>
        <p:txBody>
          <a:bodyPr/>
          <a:lstStyle/>
          <a:p>
            <a:pPr marL="0" indent="0">
              <a:buNone/>
            </a:pPr>
            <a:r>
              <a:rPr lang="en-CA" sz="2400" dirty="0"/>
              <a:t>@</a:t>
            </a:r>
            <a:r>
              <a:rPr lang="en-CA" sz="2400" dirty="0">
                <a:solidFill>
                  <a:srgbClr val="5F5F5F"/>
                </a:solidFill>
              </a:rPr>
              <a:t>Override</a:t>
            </a:r>
            <a:r>
              <a:rPr lang="en-CA" sz="2400" dirty="0"/>
              <a:t> </a:t>
            </a:r>
            <a:r>
              <a:rPr lang="en-CA" sz="2400" dirty="0" smtClean="0"/>
              <a:t> </a:t>
            </a:r>
            <a:r>
              <a:rPr lang="en-CA" sz="2400" b="1" dirty="0" smtClean="0">
                <a:solidFill>
                  <a:srgbClr val="7F0055"/>
                </a:solidFill>
                <a:latin typeface="Consolas"/>
              </a:rPr>
              <a:t>public</a:t>
            </a:r>
            <a:r>
              <a:rPr lang="en-CA" sz="2400" b="1" dirty="0" smtClean="0">
                <a:solidFill>
                  <a:srgbClr val="000000"/>
                </a:solidFill>
                <a:latin typeface="Consolas"/>
              </a:rPr>
              <a:t> </a:t>
            </a:r>
            <a:r>
              <a:rPr lang="en-CA" sz="2400" b="1" dirty="0">
                <a:solidFill>
                  <a:srgbClr val="7F0055"/>
                </a:solidFill>
                <a:latin typeface="Consolas"/>
              </a:rPr>
              <a:t>void</a:t>
            </a:r>
            <a:r>
              <a:rPr lang="en-CA" sz="2400" b="1" dirty="0">
                <a:solidFill>
                  <a:srgbClr val="000000"/>
                </a:solidFill>
                <a:latin typeface="Consolas"/>
              </a:rPr>
              <a:t> </a:t>
            </a:r>
            <a:r>
              <a:rPr lang="en-CA" sz="2400" b="1" dirty="0" err="1">
                <a:solidFill>
                  <a:srgbClr val="000000"/>
                </a:solidFill>
                <a:latin typeface="Consolas"/>
              </a:rPr>
              <a:t>executeAccessibleAction</a:t>
            </a:r>
            <a:r>
              <a:rPr lang="en-CA" sz="2400" b="1" dirty="0">
                <a:solidFill>
                  <a:srgbClr val="000000"/>
                </a:solidFill>
                <a:latin typeface="Consolas"/>
              </a:rPr>
              <a:t>(</a:t>
            </a:r>
          </a:p>
          <a:p>
            <a:pPr marL="0" indent="0">
              <a:buNone/>
            </a:pPr>
            <a:r>
              <a:rPr lang="en-CA" sz="2400" dirty="0" smtClean="0">
                <a:solidFill>
                  <a:srgbClr val="000000"/>
                </a:solidFill>
                <a:latin typeface="Consolas"/>
              </a:rPr>
              <a:t>    </a:t>
            </a:r>
            <a:r>
              <a:rPr lang="en-CA" sz="2400" dirty="0" err="1" smtClean="0">
                <a:solidFill>
                  <a:srgbClr val="000000"/>
                </a:solidFill>
                <a:latin typeface="Consolas"/>
              </a:rPr>
              <a:t>AccessibleAction</a:t>
            </a:r>
            <a:r>
              <a:rPr lang="en-CA" sz="2400" dirty="0" smtClean="0">
                <a:solidFill>
                  <a:srgbClr val="000000"/>
                </a:solidFill>
                <a:latin typeface="Consolas"/>
              </a:rPr>
              <a:t> </a:t>
            </a:r>
            <a:r>
              <a:rPr lang="en-CA" sz="2400" dirty="0">
                <a:solidFill>
                  <a:srgbClr val="000000"/>
                </a:solidFill>
                <a:latin typeface="Consolas"/>
              </a:rPr>
              <a:t>action, Object... </a:t>
            </a:r>
            <a:r>
              <a:rPr lang="en-CA" sz="2400" dirty="0">
                <a:solidFill>
                  <a:srgbClr val="6A3E3E"/>
                </a:solidFill>
                <a:latin typeface="Consolas"/>
              </a:rPr>
              <a:t>parameters</a:t>
            </a:r>
            <a:r>
              <a:rPr lang="en-CA" sz="2400" dirty="0">
                <a:solidFill>
                  <a:srgbClr val="000000"/>
                </a:solidFill>
                <a:latin typeface="Consolas"/>
              </a:rPr>
              <a:t>) {</a:t>
            </a:r>
          </a:p>
          <a:p>
            <a:pPr marL="0" indent="0">
              <a:buNone/>
            </a:pPr>
            <a:r>
              <a:rPr lang="en-CA" sz="2400" dirty="0">
                <a:solidFill>
                  <a:srgbClr val="000000"/>
                </a:solidFill>
                <a:latin typeface="Consolas"/>
              </a:rPr>
              <a:t>        </a:t>
            </a:r>
            <a:r>
              <a:rPr lang="en-CA" sz="2400" b="1" dirty="0">
                <a:solidFill>
                  <a:srgbClr val="7F0055"/>
                </a:solidFill>
                <a:latin typeface="Consolas"/>
              </a:rPr>
              <a:t>switch</a:t>
            </a:r>
            <a:r>
              <a:rPr lang="en-CA" sz="2400" b="1" dirty="0">
                <a:solidFill>
                  <a:srgbClr val="000000"/>
                </a:solidFill>
                <a:latin typeface="Consolas"/>
              </a:rPr>
              <a:t> (</a:t>
            </a:r>
            <a:r>
              <a:rPr lang="en-CA" sz="2400" dirty="0">
                <a:solidFill>
                  <a:srgbClr val="000000"/>
                </a:solidFill>
                <a:latin typeface="Consolas"/>
              </a:rPr>
              <a:t>action</a:t>
            </a:r>
            <a:r>
              <a:rPr lang="en-CA" sz="2400" b="1" dirty="0">
                <a:solidFill>
                  <a:srgbClr val="000000"/>
                </a:solidFill>
                <a:latin typeface="Consolas"/>
              </a:rPr>
              <a:t>) {</a:t>
            </a:r>
          </a:p>
          <a:p>
            <a:pPr marL="0" indent="0">
              <a:buNone/>
            </a:pPr>
            <a:r>
              <a:rPr lang="en-CA" sz="2400" dirty="0">
                <a:solidFill>
                  <a:srgbClr val="000000"/>
                </a:solidFill>
                <a:latin typeface="Consolas"/>
              </a:rPr>
              <a:t>            </a:t>
            </a:r>
            <a:r>
              <a:rPr lang="en-CA" sz="2400" b="1" dirty="0">
                <a:solidFill>
                  <a:srgbClr val="7F0055"/>
                </a:solidFill>
                <a:latin typeface="Consolas"/>
              </a:rPr>
              <a:t>case</a:t>
            </a:r>
            <a:r>
              <a:rPr lang="en-CA" sz="2400" b="1" dirty="0">
                <a:solidFill>
                  <a:srgbClr val="000000"/>
                </a:solidFill>
                <a:latin typeface="Consolas"/>
              </a:rPr>
              <a:t> </a:t>
            </a:r>
            <a:r>
              <a:rPr lang="en-CA" sz="2400" b="1" i="1" dirty="0">
                <a:solidFill>
                  <a:srgbClr val="0000C0"/>
                </a:solidFill>
                <a:latin typeface="Consolas"/>
              </a:rPr>
              <a:t>FIRE</a:t>
            </a:r>
            <a:r>
              <a:rPr lang="en-CA" sz="2400" b="1" i="1" dirty="0">
                <a:solidFill>
                  <a:srgbClr val="000000"/>
                </a:solidFill>
                <a:latin typeface="Consolas"/>
              </a:rPr>
              <a:t>: </a:t>
            </a:r>
          </a:p>
          <a:p>
            <a:pPr marL="0" indent="0">
              <a:buNone/>
            </a:pPr>
            <a:r>
              <a:rPr lang="en-CA" sz="2400" dirty="0">
                <a:solidFill>
                  <a:srgbClr val="000000"/>
                </a:solidFill>
                <a:latin typeface="Consolas"/>
              </a:rPr>
              <a:t>                fire();</a:t>
            </a:r>
          </a:p>
          <a:p>
            <a:pPr marL="0" indent="0">
              <a:buNone/>
            </a:pPr>
            <a:r>
              <a:rPr lang="en-CA" sz="2400" dirty="0">
                <a:solidFill>
                  <a:srgbClr val="000000"/>
                </a:solidFill>
                <a:latin typeface="Consolas"/>
              </a:rPr>
              <a:t>                </a:t>
            </a:r>
            <a:r>
              <a:rPr lang="en-CA" sz="2400" b="1" dirty="0">
                <a:solidFill>
                  <a:srgbClr val="7F0055"/>
                </a:solidFill>
                <a:latin typeface="Consolas"/>
              </a:rPr>
              <a:t>break</a:t>
            </a:r>
            <a:r>
              <a:rPr lang="en-CA" sz="2400" b="1" dirty="0">
                <a:solidFill>
                  <a:srgbClr val="000000"/>
                </a:solidFill>
                <a:latin typeface="Consolas"/>
              </a:rPr>
              <a:t>;</a:t>
            </a:r>
          </a:p>
          <a:p>
            <a:pPr marL="0" indent="0">
              <a:buNone/>
            </a:pPr>
            <a:r>
              <a:rPr lang="en-CA" sz="2400" dirty="0">
                <a:solidFill>
                  <a:srgbClr val="000000"/>
                </a:solidFill>
                <a:latin typeface="Consolas"/>
              </a:rPr>
              <a:t>            </a:t>
            </a:r>
            <a:r>
              <a:rPr lang="en-CA" sz="2400" b="1" dirty="0">
                <a:solidFill>
                  <a:srgbClr val="7F0055"/>
                </a:solidFill>
                <a:latin typeface="Consolas"/>
              </a:rPr>
              <a:t>default</a:t>
            </a:r>
            <a:r>
              <a:rPr lang="en-CA" sz="2400" b="1" dirty="0">
                <a:solidFill>
                  <a:srgbClr val="000000"/>
                </a:solidFill>
                <a:latin typeface="Consolas"/>
              </a:rPr>
              <a:t>: </a:t>
            </a:r>
            <a:r>
              <a:rPr lang="en-CA" sz="2400" b="1" dirty="0" err="1">
                <a:solidFill>
                  <a:srgbClr val="7F0055"/>
                </a:solidFill>
                <a:latin typeface="Consolas"/>
              </a:rPr>
              <a:t>super</a:t>
            </a:r>
            <a:r>
              <a:rPr lang="en-CA" sz="2400" b="1" dirty="0" err="1">
                <a:solidFill>
                  <a:srgbClr val="000000"/>
                </a:solidFill>
                <a:latin typeface="Consolas"/>
              </a:rPr>
              <a:t>.executeAccessibleAction</a:t>
            </a:r>
            <a:r>
              <a:rPr lang="en-CA" sz="2400" b="1" dirty="0">
                <a:solidFill>
                  <a:srgbClr val="000000"/>
                </a:solidFill>
                <a:latin typeface="Consolas"/>
              </a:rPr>
              <a:t>(</a:t>
            </a:r>
            <a:r>
              <a:rPr lang="en-CA" sz="2400" b="1" dirty="0">
                <a:solidFill>
                  <a:srgbClr val="6A3E3E"/>
                </a:solidFill>
                <a:latin typeface="Consolas"/>
              </a:rPr>
              <a:t>action</a:t>
            </a:r>
            <a:r>
              <a:rPr lang="en-CA" sz="2400" b="1" dirty="0">
                <a:solidFill>
                  <a:srgbClr val="000000"/>
                </a:solidFill>
                <a:latin typeface="Consolas"/>
              </a:rPr>
              <a:t>);</a:t>
            </a:r>
          </a:p>
          <a:p>
            <a:pPr marL="0" indent="0">
              <a:buNone/>
            </a:pPr>
            <a:r>
              <a:rPr lang="en-CA" sz="2400" dirty="0" smtClean="0">
                <a:solidFill>
                  <a:srgbClr val="000000"/>
                </a:solidFill>
                <a:latin typeface="Consolas"/>
              </a:rPr>
              <a:t>        }</a:t>
            </a:r>
            <a:endParaRPr lang="en-CA" sz="2400" dirty="0">
              <a:solidFill>
                <a:srgbClr val="000000"/>
              </a:solidFill>
              <a:latin typeface="Consolas"/>
            </a:endParaRPr>
          </a:p>
          <a:p>
            <a:pPr marL="0" indent="0">
              <a:buNone/>
            </a:pPr>
            <a:r>
              <a:rPr lang="en-CA" sz="2400" dirty="0" smtClean="0">
                <a:solidFill>
                  <a:srgbClr val="000000"/>
                </a:solidFill>
                <a:latin typeface="Consolas"/>
              </a:rPr>
              <a:t>}</a:t>
            </a:r>
            <a:endParaRPr lang="en-CA" sz="2400" dirty="0"/>
          </a:p>
        </p:txBody>
      </p:sp>
    </p:spTree>
    <p:extLst>
      <p:ext uri="{BB962C8B-B14F-4D97-AF65-F5344CB8AC3E}">
        <p14:creationId xmlns:p14="http://schemas.microsoft.com/office/powerpoint/2010/main" val="128872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Notify </a:t>
            </a:r>
            <a:r>
              <a:rPr lang="en-US" dirty="0"/>
              <a:t>the Screen Reader an </a:t>
            </a:r>
            <a:r>
              <a:rPr lang="en-US" dirty="0" smtClean="0"/>
              <a:t>Attribute has </a:t>
            </a:r>
            <a:r>
              <a:rPr lang="en-US" dirty="0"/>
              <a:t>Changed</a:t>
            </a:r>
          </a:p>
        </p:txBody>
      </p:sp>
      <p:sp>
        <p:nvSpPr>
          <p:cNvPr id="4" name="Content Placeholder 3"/>
          <p:cNvSpPr>
            <a:spLocks noGrp="1"/>
          </p:cNvSpPr>
          <p:nvPr>
            <p:ph idx="1"/>
          </p:nvPr>
        </p:nvSpPr>
        <p:spPr/>
        <p:txBody>
          <a:bodyPr/>
          <a:lstStyle/>
          <a:p>
            <a:r>
              <a:rPr lang="en-CA" dirty="0" smtClean="0"/>
              <a:t>The application changes the value of an attribute</a:t>
            </a:r>
          </a:p>
          <a:p>
            <a:pPr lvl="1"/>
            <a:r>
              <a:rPr lang="en-CA" dirty="0" smtClean="0"/>
              <a:t>The screen reader must be informed (it cannot know)</a:t>
            </a:r>
          </a:p>
          <a:p>
            <a:r>
              <a:rPr lang="en-CA" dirty="0" smtClean="0"/>
              <a:t>Example:</a:t>
            </a:r>
          </a:p>
          <a:p>
            <a:pPr lvl="1"/>
            <a:r>
              <a:rPr lang="en-CA" dirty="0" smtClean="0"/>
              <a:t>Focus moves to a </a:t>
            </a:r>
            <a:r>
              <a:rPr lang="en-CA" dirty="0" err="1" smtClean="0"/>
              <a:t>ListView</a:t>
            </a:r>
            <a:r>
              <a:rPr lang="en-CA" dirty="0" smtClean="0"/>
              <a:t>, but the focus node is an item in the list</a:t>
            </a:r>
          </a:p>
          <a:p>
            <a:pPr lvl="1"/>
            <a:r>
              <a:rPr lang="en-CA" dirty="0" smtClean="0"/>
              <a:t>The user clicks on the (+) expansion indicator of a tree item</a:t>
            </a:r>
          </a:p>
          <a:p>
            <a:r>
              <a:rPr lang="en-CA" dirty="0" smtClean="0"/>
              <a:t>Some attributes that the program changes:</a:t>
            </a:r>
          </a:p>
          <a:p>
            <a:pPr lvl="1"/>
            <a:r>
              <a:rPr lang="en-CA" dirty="0" err="1" smtClean="0">
                <a:solidFill>
                  <a:srgbClr val="000000"/>
                </a:solidFill>
                <a:latin typeface="Consolas"/>
              </a:rPr>
              <a:t>AccessibleAttribute.</a:t>
            </a:r>
            <a:r>
              <a:rPr lang="en-CA" b="1" i="1" dirty="0" err="1" smtClean="0">
                <a:solidFill>
                  <a:srgbClr val="0000C0"/>
                </a:solidFill>
                <a:latin typeface="Consolas"/>
              </a:rPr>
              <a:t>FOCUS_NODE</a:t>
            </a:r>
            <a:endParaRPr lang="en-CA" dirty="0">
              <a:solidFill>
                <a:srgbClr val="0000C0"/>
              </a:solidFill>
            </a:endParaRPr>
          </a:p>
          <a:p>
            <a:pPr lvl="1"/>
            <a:r>
              <a:rPr lang="en-CA" dirty="0" err="1" smtClean="0">
                <a:solidFill>
                  <a:srgbClr val="000000"/>
                </a:solidFill>
                <a:latin typeface="Consolas"/>
              </a:rPr>
              <a:t>AccessibleAttribute.</a:t>
            </a:r>
            <a:r>
              <a:rPr lang="en-CA" b="1" i="1" dirty="0" err="1" smtClean="0">
                <a:solidFill>
                  <a:srgbClr val="0000C0"/>
                </a:solidFill>
                <a:latin typeface="Consolas"/>
              </a:rPr>
              <a:t>EXPANDED</a:t>
            </a:r>
            <a:endParaRPr lang="en-CA" b="1" i="1" dirty="0" smtClean="0">
              <a:solidFill>
                <a:srgbClr val="0000C0"/>
              </a:solidFill>
              <a:latin typeface="Consolas"/>
            </a:endParaRPr>
          </a:p>
          <a:p>
            <a:pPr lvl="1"/>
            <a:r>
              <a:rPr lang="en-CA" dirty="0" err="1" smtClean="0">
                <a:solidFill>
                  <a:srgbClr val="000000"/>
                </a:solidFill>
                <a:latin typeface="Consolas"/>
              </a:rPr>
              <a:t>AccessibleAttribute.</a:t>
            </a:r>
            <a:r>
              <a:rPr lang="en-CA" b="1" i="1" dirty="0" err="1" smtClean="0">
                <a:solidFill>
                  <a:srgbClr val="0000C0"/>
                </a:solidFill>
                <a:latin typeface="Consolas"/>
              </a:rPr>
              <a:t>VALUE</a:t>
            </a:r>
            <a:endParaRPr lang="en-CA" dirty="0"/>
          </a:p>
        </p:txBody>
      </p:sp>
    </p:spTree>
    <p:extLst>
      <p:ext uri="{BB962C8B-B14F-4D97-AF65-F5344CB8AC3E}">
        <p14:creationId xmlns:p14="http://schemas.microsoft.com/office/powerpoint/2010/main" val="372074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a:t>
            </a:r>
            <a:r>
              <a:rPr lang="en-US" dirty="0" err="1" smtClean="0"/>
              <a:t>notifyAccessibleAttributeChanged</a:t>
            </a:r>
            <a:r>
              <a:rPr lang="en-US" dirty="0" smtClean="0"/>
              <a:t>()</a:t>
            </a:r>
            <a:endParaRPr lang="en-US" dirty="0"/>
          </a:p>
        </p:txBody>
      </p:sp>
      <p:sp>
        <p:nvSpPr>
          <p:cNvPr id="5" name="Content Placeholder 3"/>
          <p:cNvSpPr>
            <a:spLocks noGrp="1"/>
          </p:cNvSpPr>
          <p:nvPr>
            <p:ph idx="1"/>
          </p:nvPr>
        </p:nvSpPr>
        <p:spPr>
          <a:xfrm>
            <a:off x="436150" y="1524001"/>
            <a:ext cx="11534179" cy="4419600"/>
          </a:xfrm>
        </p:spPr>
        <p:txBody>
          <a:bodyPr/>
          <a:lstStyle/>
          <a:p>
            <a:pPr marL="0" indent="0">
              <a:spcBef>
                <a:spcPts val="600"/>
              </a:spcBef>
              <a:buNone/>
            </a:pPr>
            <a:r>
              <a:rPr lang="en-US" sz="2400" b="1" dirty="0">
                <a:solidFill>
                  <a:srgbClr val="7F0055"/>
                </a:solidFill>
                <a:latin typeface="Consolas"/>
                <a:cs typeface="Consolas"/>
              </a:rPr>
              <a:t>public final </a:t>
            </a:r>
            <a:r>
              <a:rPr lang="en-US" sz="2400" dirty="0" err="1">
                <a:solidFill>
                  <a:srgbClr val="000000"/>
                </a:solidFill>
                <a:latin typeface="Consolas"/>
                <a:cs typeface="Consolas"/>
              </a:rPr>
              <a:t>DoubleProperty</a:t>
            </a:r>
            <a:r>
              <a:rPr lang="en-US" sz="2400" dirty="0">
                <a:solidFill>
                  <a:srgbClr val="000000"/>
                </a:solidFill>
                <a:latin typeface="Consolas"/>
                <a:cs typeface="Consolas"/>
              </a:rPr>
              <a:t> </a:t>
            </a:r>
            <a:r>
              <a:rPr lang="en-US" sz="2400" dirty="0" err="1">
                <a:solidFill>
                  <a:srgbClr val="000000"/>
                </a:solidFill>
                <a:latin typeface="Consolas"/>
                <a:cs typeface="Consolas"/>
              </a:rPr>
              <a:t>valueProperty</a:t>
            </a:r>
            <a:r>
              <a:rPr lang="en-US" sz="2400" dirty="0">
                <a:solidFill>
                  <a:srgbClr val="000000"/>
                </a:solidFill>
                <a:latin typeface="Consolas"/>
                <a:cs typeface="Consolas"/>
              </a:rPr>
              <a:t>() {</a:t>
            </a:r>
          </a:p>
          <a:p>
            <a:pPr marL="0" indent="0">
              <a:spcBef>
                <a:spcPts val="600"/>
              </a:spcBef>
              <a:buNone/>
            </a:pPr>
            <a:r>
              <a:rPr lang="en-US" sz="2400" dirty="0" smtClean="0">
                <a:solidFill>
                  <a:srgbClr val="000000"/>
                </a:solidFill>
                <a:latin typeface="Consolas"/>
                <a:cs typeface="Consolas"/>
              </a:rPr>
              <a:t>  </a:t>
            </a:r>
            <a:r>
              <a:rPr lang="en-US" sz="2400" b="1" dirty="0" smtClean="0">
                <a:solidFill>
                  <a:srgbClr val="7F0055"/>
                </a:solidFill>
                <a:latin typeface="Consolas"/>
                <a:cs typeface="Consolas"/>
              </a:rPr>
              <a:t>if</a:t>
            </a:r>
            <a:r>
              <a:rPr lang="en-US" sz="2400" dirty="0" smtClean="0">
                <a:solidFill>
                  <a:srgbClr val="000000"/>
                </a:solidFill>
                <a:latin typeface="Consolas"/>
                <a:cs typeface="Consolas"/>
              </a:rPr>
              <a:t> </a:t>
            </a:r>
            <a:r>
              <a:rPr lang="en-US" sz="2400" dirty="0">
                <a:solidFill>
                  <a:srgbClr val="000000"/>
                </a:solidFill>
                <a:latin typeface="Consolas"/>
                <a:cs typeface="Consolas"/>
              </a:rPr>
              <a:t>(value == null) {</a:t>
            </a:r>
          </a:p>
          <a:p>
            <a:pPr marL="0" indent="0">
              <a:spcBef>
                <a:spcPts val="600"/>
              </a:spcBef>
              <a:buNone/>
            </a:pPr>
            <a:r>
              <a:rPr lang="en-US" sz="2400" dirty="0" smtClean="0">
                <a:solidFill>
                  <a:srgbClr val="000000"/>
                </a:solidFill>
                <a:latin typeface="Consolas"/>
                <a:cs typeface="Consolas"/>
              </a:rPr>
              <a:t>    value </a:t>
            </a:r>
            <a:r>
              <a:rPr lang="en-US" sz="2400" dirty="0">
                <a:solidFill>
                  <a:srgbClr val="000000"/>
                </a:solidFill>
                <a:latin typeface="Consolas"/>
                <a:cs typeface="Consolas"/>
              </a:rPr>
              <a:t>= </a:t>
            </a:r>
            <a:r>
              <a:rPr lang="en-US" sz="2400" b="1" dirty="0">
                <a:solidFill>
                  <a:srgbClr val="7F0055"/>
                </a:solidFill>
                <a:latin typeface="Consolas"/>
                <a:cs typeface="Consolas"/>
              </a:rPr>
              <a:t>new</a:t>
            </a:r>
            <a:r>
              <a:rPr lang="en-US" sz="2400" dirty="0">
                <a:solidFill>
                  <a:srgbClr val="000000"/>
                </a:solidFill>
                <a:latin typeface="Consolas"/>
                <a:cs typeface="Consolas"/>
              </a:rPr>
              <a:t> SimpleDoubleProperty(</a:t>
            </a:r>
            <a:r>
              <a:rPr lang="en-US" sz="2400" b="1" dirty="0">
                <a:solidFill>
                  <a:srgbClr val="7F0055"/>
                </a:solidFill>
                <a:latin typeface="Consolas"/>
                <a:cs typeface="Consolas"/>
              </a:rPr>
              <a:t>this</a:t>
            </a:r>
            <a:r>
              <a:rPr lang="en-US" sz="2400" dirty="0">
                <a:solidFill>
                  <a:srgbClr val="000000"/>
                </a:solidFill>
                <a:latin typeface="Consolas"/>
                <a:cs typeface="Consolas"/>
              </a:rPr>
              <a:t>, "value", 0) {</a:t>
            </a:r>
          </a:p>
          <a:p>
            <a:pPr marL="0" indent="0">
              <a:spcBef>
                <a:spcPts val="600"/>
              </a:spcBef>
              <a:buNone/>
            </a:pPr>
            <a:r>
              <a:rPr lang="en-US" sz="2400" dirty="0" smtClean="0">
                <a:solidFill>
                  <a:srgbClr val="000000"/>
                </a:solidFill>
                <a:latin typeface="Consolas"/>
                <a:cs typeface="Consolas"/>
              </a:rPr>
              <a:t>      </a:t>
            </a:r>
            <a:r>
              <a:rPr lang="en-US" sz="2400" dirty="0" smtClean="0">
                <a:solidFill>
                  <a:srgbClr val="5F5F5F"/>
                </a:solidFill>
                <a:latin typeface="Consolas"/>
                <a:cs typeface="Consolas"/>
              </a:rPr>
              <a:t>@</a:t>
            </a:r>
            <a:r>
              <a:rPr lang="en-US" sz="2400" dirty="0">
                <a:solidFill>
                  <a:srgbClr val="5F5F5F"/>
                </a:solidFill>
                <a:latin typeface="Consolas"/>
                <a:cs typeface="Consolas"/>
              </a:rPr>
              <a:t>Override </a:t>
            </a:r>
            <a:r>
              <a:rPr lang="en-US" sz="2400" b="1" dirty="0">
                <a:solidFill>
                  <a:srgbClr val="7F0055"/>
                </a:solidFill>
                <a:latin typeface="Consolas"/>
                <a:cs typeface="Consolas"/>
              </a:rPr>
              <a:t>protected void </a:t>
            </a:r>
            <a:r>
              <a:rPr lang="en-US" sz="2400" dirty="0">
                <a:solidFill>
                  <a:srgbClr val="000000"/>
                </a:solidFill>
                <a:latin typeface="Consolas"/>
                <a:cs typeface="Consolas"/>
              </a:rPr>
              <a:t>invalidated() {</a:t>
            </a:r>
          </a:p>
          <a:p>
            <a:pPr marL="0" indent="0">
              <a:spcBef>
                <a:spcPts val="600"/>
              </a:spcBef>
              <a:buNone/>
            </a:pPr>
            <a:r>
              <a:rPr lang="en-US" sz="2400" dirty="0" smtClean="0">
                <a:solidFill>
                  <a:srgbClr val="000000"/>
                </a:solidFill>
                <a:latin typeface="Consolas"/>
                <a:cs typeface="Consolas"/>
              </a:rPr>
              <a:t>        </a:t>
            </a:r>
            <a:r>
              <a:rPr lang="en-US" sz="2400" dirty="0" err="1" smtClean="0">
                <a:solidFill>
                  <a:srgbClr val="000000"/>
                </a:solidFill>
                <a:latin typeface="Consolas"/>
                <a:cs typeface="Consolas"/>
              </a:rPr>
              <a:t>adjustValues</a:t>
            </a:r>
            <a:r>
              <a:rPr lang="en-US" sz="2400" dirty="0">
                <a:solidFill>
                  <a:srgbClr val="000000"/>
                </a:solidFill>
                <a:latin typeface="Consolas"/>
                <a:cs typeface="Consolas"/>
              </a:rPr>
              <a:t>();</a:t>
            </a:r>
          </a:p>
          <a:p>
            <a:pPr marL="0" indent="0">
              <a:spcBef>
                <a:spcPts val="600"/>
              </a:spcBef>
              <a:buNone/>
            </a:pPr>
            <a:r>
              <a:rPr lang="en-US" sz="2400" dirty="0" smtClean="0">
                <a:solidFill>
                  <a:srgbClr val="000000"/>
                </a:solidFill>
                <a:latin typeface="Consolas"/>
                <a:cs typeface="Consolas"/>
              </a:rPr>
              <a:t>        </a:t>
            </a:r>
            <a:r>
              <a:rPr lang="en-US" sz="2400" dirty="0" err="1" smtClean="0">
                <a:solidFill>
                  <a:srgbClr val="000000"/>
                </a:solidFill>
                <a:latin typeface="Consolas"/>
                <a:cs typeface="Consolas"/>
              </a:rPr>
              <a:t>notifyAccessibleAttributeChanged</a:t>
            </a:r>
            <a:r>
              <a:rPr lang="en-US" sz="2400" dirty="0" smtClean="0">
                <a:solidFill>
                  <a:srgbClr val="000000"/>
                </a:solidFill>
                <a:latin typeface="Consolas"/>
                <a:cs typeface="Consolas"/>
              </a:rPr>
              <a:t>(</a:t>
            </a:r>
            <a:r>
              <a:rPr lang="en-US" sz="2400" dirty="0" err="1" smtClean="0">
                <a:solidFill>
                  <a:srgbClr val="000000"/>
                </a:solidFill>
                <a:latin typeface="Consolas"/>
                <a:cs typeface="Consolas"/>
              </a:rPr>
              <a:t>AccessibleAttribute.</a:t>
            </a:r>
            <a:r>
              <a:rPr lang="en-US" sz="2400" i="1" dirty="0" err="1" smtClean="0">
                <a:solidFill>
                  <a:srgbClr val="000000"/>
                </a:solidFill>
                <a:latin typeface="Consolas"/>
                <a:cs typeface="Consolas"/>
              </a:rPr>
              <a:t>VALUE</a:t>
            </a:r>
            <a:r>
              <a:rPr lang="en-US" sz="2400" i="1" dirty="0">
                <a:solidFill>
                  <a:srgbClr val="000000"/>
                </a:solidFill>
                <a:latin typeface="Consolas"/>
                <a:cs typeface="Consolas"/>
              </a:rPr>
              <a:t>);</a:t>
            </a:r>
          </a:p>
          <a:p>
            <a:pPr marL="0" indent="0">
              <a:spcBef>
                <a:spcPts val="600"/>
              </a:spcBef>
              <a:buNone/>
            </a:pPr>
            <a:r>
              <a:rPr lang="en-US" sz="2400" dirty="0" smtClean="0">
                <a:solidFill>
                  <a:srgbClr val="000000"/>
                </a:solidFill>
                <a:latin typeface="Consolas"/>
                <a:cs typeface="Consolas"/>
              </a:rPr>
              <a:t>      }</a:t>
            </a:r>
            <a:endParaRPr lang="en-US" sz="2400" dirty="0">
              <a:solidFill>
                <a:srgbClr val="000000"/>
              </a:solidFill>
              <a:latin typeface="Consolas"/>
              <a:cs typeface="Consolas"/>
            </a:endParaRPr>
          </a:p>
          <a:p>
            <a:pPr marL="0" indent="0">
              <a:spcBef>
                <a:spcPts val="600"/>
              </a:spcBef>
              <a:buNone/>
            </a:pPr>
            <a:r>
              <a:rPr lang="en-US" sz="2400" dirty="0" smtClean="0">
                <a:solidFill>
                  <a:srgbClr val="000000"/>
                </a:solidFill>
                <a:latin typeface="Consolas"/>
                <a:cs typeface="Consolas"/>
              </a:rPr>
              <a:t>    };</a:t>
            </a:r>
            <a:endParaRPr lang="en-US" sz="2400" dirty="0">
              <a:solidFill>
                <a:srgbClr val="000000"/>
              </a:solidFill>
              <a:latin typeface="Consolas"/>
              <a:cs typeface="Consolas"/>
            </a:endParaRPr>
          </a:p>
          <a:p>
            <a:pPr marL="0" indent="0">
              <a:spcBef>
                <a:spcPts val="600"/>
              </a:spcBef>
              <a:buNone/>
            </a:pPr>
            <a:r>
              <a:rPr lang="en-US" sz="2400" dirty="0" smtClean="0">
                <a:solidFill>
                  <a:srgbClr val="000000"/>
                </a:solidFill>
                <a:latin typeface="Consolas"/>
                <a:cs typeface="Consolas"/>
              </a:rPr>
              <a:t>  }</a:t>
            </a:r>
            <a:endParaRPr lang="en-US" sz="2400" dirty="0">
              <a:solidFill>
                <a:srgbClr val="000000"/>
              </a:solidFill>
              <a:latin typeface="Consolas"/>
              <a:cs typeface="Consolas"/>
            </a:endParaRPr>
          </a:p>
          <a:p>
            <a:pPr marL="0" indent="0">
              <a:spcBef>
                <a:spcPts val="600"/>
              </a:spcBef>
              <a:buNone/>
            </a:pPr>
            <a:r>
              <a:rPr lang="en-US" sz="2400" dirty="0" smtClean="0">
                <a:solidFill>
                  <a:srgbClr val="000000"/>
                </a:solidFill>
                <a:latin typeface="Consolas"/>
                <a:cs typeface="Consolas"/>
              </a:rPr>
              <a:t>  </a:t>
            </a:r>
            <a:r>
              <a:rPr lang="en-US" sz="2400" b="1" dirty="0" smtClean="0">
                <a:solidFill>
                  <a:srgbClr val="7F0055"/>
                </a:solidFill>
                <a:latin typeface="Consolas"/>
                <a:cs typeface="Consolas"/>
              </a:rPr>
              <a:t>return</a:t>
            </a:r>
            <a:r>
              <a:rPr lang="en-US" sz="2400" dirty="0" smtClean="0">
                <a:solidFill>
                  <a:srgbClr val="000000"/>
                </a:solidFill>
                <a:latin typeface="Consolas"/>
                <a:cs typeface="Consolas"/>
              </a:rPr>
              <a:t> </a:t>
            </a:r>
            <a:r>
              <a:rPr lang="en-US" sz="2400" dirty="0">
                <a:solidFill>
                  <a:srgbClr val="000000"/>
                </a:solidFill>
                <a:latin typeface="Consolas"/>
                <a:cs typeface="Consolas"/>
              </a:rPr>
              <a:t>value;</a:t>
            </a:r>
          </a:p>
          <a:p>
            <a:pPr marL="0" indent="0">
              <a:spcBef>
                <a:spcPts val="600"/>
              </a:spcBef>
              <a:buNone/>
            </a:pPr>
            <a:r>
              <a:rPr lang="en-US" sz="2400" dirty="0">
                <a:solidFill>
                  <a:srgbClr val="000000"/>
                </a:solidFill>
                <a:latin typeface="Consolas"/>
                <a:cs typeface="Consolas"/>
              </a:rPr>
              <a:t>}</a:t>
            </a:r>
            <a:endParaRPr lang="en-CA" sz="2400" dirty="0">
              <a:solidFill>
                <a:srgbClr val="000000"/>
              </a:solidFill>
              <a:latin typeface="Consolas"/>
              <a:cs typeface="Consolas"/>
            </a:endParaRPr>
          </a:p>
        </p:txBody>
      </p:sp>
    </p:spTree>
    <p:extLst>
      <p:ext uri="{BB962C8B-B14F-4D97-AF65-F5344CB8AC3E}">
        <p14:creationId xmlns:p14="http://schemas.microsoft.com/office/powerpoint/2010/main" val="36318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Determine whether Accessibility is Active</a:t>
            </a:r>
          </a:p>
        </p:txBody>
      </p:sp>
      <p:sp>
        <p:nvSpPr>
          <p:cNvPr id="4" name="Content Placeholder 3"/>
          <p:cNvSpPr>
            <a:spLocks noGrp="1"/>
          </p:cNvSpPr>
          <p:nvPr>
            <p:ph idx="1"/>
          </p:nvPr>
        </p:nvSpPr>
        <p:spPr/>
        <p:txBody>
          <a:bodyPr/>
          <a:lstStyle/>
          <a:p>
            <a:r>
              <a:rPr lang="en-CA" dirty="0" smtClean="0"/>
              <a:t>Accessibility Active is a Platform property</a:t>
            </a:r>
          </a:p>
          <a:p>
            <a:pPr lvl="1"/>
            <a:r>
              <a:rPr lang="en-CA" dirty="0" smtClean="0"/>
              <a:t>type </a:t>
            </a:r>
            <a:r>
              <a:rPr lang="en-CA" dirty="0"/>
              <a:t>is </a:t>
            </a:r>
            <a:r>
              <a:rPr lang="en-CA" dirty="0" smtClean="0"/>
              <a:t>Boolean (default </a:t>
            </a:r>
            <a:r>
              <a:rPr lang="en-CA" dirty="0"/>
              <a:t>is </a:t>
            </a:r>
            <a:r>
              <a:rPr lang="en-CA" dirty="0" smtClean="0"/>
              <a:t>false, true when Screen Reader active)</a:t>
            </a:r>
            <a:endParaRPr lang="en-CA" dirty="0"/>
          </a:p>
          <a:p>
            <a:r>
              <a:rPr lang="en-US" dirty="0" smtClean="0"/>
              <a:t>Used to </a:t>
            </a:r>
            <a:r>
              <a:rPr lang="en-US" dirty="0"/>
              <a:t>implemented UI </a:t>
            </a:r>
            <a:r>
              <a:rPr lang="en-US" dirty="0" smtClean="0"/>
              <a:t>to better suite accessibility</a:t>
            </a:r>
          </a:p>
          <a:p>
            <a:r>
              <a:rPr lang="en-US" dirty="0" smtClean="0"/>
              <a:t>Examples:</a:t>
            </a:r>
            <a:endParaRPr lang="en-US" dirty="0"/>
          </a:p>
          <a:p>
            <a:pPr lvl="1"/>
            <a:r>
              <a:rPr lang="en-US" dirty="0"/>
              <a:t>Replace a chart </a:t>
            </a:r>
            <a:r>
              <a:rPr lang="en-US" dirty="0" smtClean="0"/>
              <a:t>or diagram with a table</a:t>
            </a:r>
            <a:endParaRPr lang="en-US" dirty="0"/>
          </a:p>
          <a:p>
            <a:pPr lvl="1"/>
            <a:r>
              <a:rPr lang="en-US" dirty="0"/>
              <a:t>Set additional </a:t>
            </a:r>
            <a:r>
              <a:rPr lang="en-US" dirty="0" smtClean="0"/>
              <a:t>nodes to be focus </a:t>
            </a:r>
            <a:r>
              <a:rPr lang="en-US" dirty="0"/>
              <a:t>traversable</a:t>
            </a:r>
            <a:endParaRPr lang="en-CA" dirty="0"/>
          </a:p>
        </p:txBody>
      </p:sp>
    </p:spTree>
    <p:extLst>
      <p:ext uri="{BB962C8B-B14F-4D97-AF65-F5344CB8AC3E}">
        <p14:creationId xmlns:p14="http://schemas.microsoft.com/office/powerpoint/2010/main" val="393283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Circle Traversable</a:t>
            </a:r>
            <a:endParaRPr lang="en-US" dirty="0"/>
          </a:p>
        </p:txBody>
      </p:sp>
      <p:sp>
        <p:nvSpPr>
          <p:cNvPr id="4" name="Content Placeholder 3"/>
          <p:cNvSpPr>
            <a:spLocks noGrp="1"/>
          </p:cNvSpPr>
          <p:nvPr>
            <p:ph idx="1"/>
          </p:nvPr>
        </p:nvSpPr>
        <p:spPr/>
        <p:txBody>
          <a:bodyPr/>
          <a:lstStyle/>
          <a:p>
            <a:pPr marL="0" indent="0">
              <a:buNone/>
            </a:pPr>
            <a:r>
              <a:rPr lang="en-CA" sz="2400" dirty="0" smtClean="0">
                <a:solidFill>
                  <a:srgbClr val="000000"/>
                </a:solidFill>
                <a:latin typeface="Consolas"/>
              </a:rPr>
              <a:t>Circle </a:t>
            </a:r>
            <a:r>
              <a:rPr lang="en-CA" sz="2400" dirty="0" err="1">
                <a:solidFill>
                  <a:srgbClr val="000000"/>
                </a:solidFill>
                <a:latin typeface="Consolas"/>
              </a:rPr>
              <a:t>circle</a:t>
            </a:r>
            <a:r>
              <a:rPr lang="en-CA" sz="2400" dirty="0" smtClean="0">
                <a:solidFill>
                  <a:srgbClr val="000000"/>
                </a:solidFill>
                <a:latin typeface="Consolas"/>
              </a:rPr>
              <a:t>;</a:t>
            </a:r>
          </a:p>
          <a:p>
            <a:pPr marL="0" indent="0">
              <a:buNone/>
            </a:pPr>
            <a:r>
              <a:rPr lang="en-CA" sz="2400" dirty="0" smtClean="0">
                <a:solidFill>
                  <a:srgbClr val="000000"/>
                </a:solidFill>
                <a:latin typeface="Consolas"/>
              </a:rPr>
              <a:t>...</a:t>
            </a:r>
            <a:endParaRPr lang="en-CA" sz="2400" dirty="0">
              <a:solidFill>
                <a:srgbClr val="000000"/>
              </a:solidFill>
              <a:latin typeface="Consolas"/>
            </a:endParaRPr>
          </a:p>
          <a:p>
            <a:pPr marL="0" indent="0">
              <a:buNone/>
            </a:pPr>
            <a:r>
              <a:rPr lang="en-CA" sz="2400" dirty="0" err="1" smtClean="0">
                <a:solidFill>
                  <a:srgbClr val="000000"/>
                </a:solidFill>
                <a:latin typeface="Consolas"/>
              </a:rPr>
              <a:t>circle.focusTraversableProperty</a:t>
            </a:r>
            <a:r>
              <a:rPr lang="en-CA" sz="2400" dirty="0">
                <a:solidFill>
                  <a:srgbClr val="000000"/>
                </a:solidFill>
                <a:latin typeface="Consolas"/>
              </a:rPr>
              <a:t>().bind(</a:t>
            </a:r>
          </a:p>
          <a:p>
            <a:pPr marL="0" indent="0">
              <a:buNone/>
            </a:pPr>
            <a:r>
              <a:rPr lang="en-CA" sz="2400" dirty="0" smtClean="0">
                <a:solidFill>
                  <a:srgbClr val="000000"/>
                </a:solidFill>
                <a:latin typeface="Consolas"/>
              </a:rPr>
              <a:t>        </a:t>
            </a:r>
            <a:r>
              <a:rPr lang="en-CA" sz="2400" dirty="0" err="1" smtClean="0">
                <a:solidFill>
                  <a:srgbClr val="000000"/>
                </a:solidFill>
                <a:latin typeface="Consolas"/>
              </a:rPr>
              <a:t>Platform.accessibilityActiveProperty</a:t>
            </a:r>
            <a:r>
              <a:rPr lang="en-CA" sz="2400" dirty="0" smtClean="0">
                <a:solidFill>
                  <a:srgbClr val="000000"/>
                </a:solidFill>
                <a:latin typeface="Consolas"/>
              </a:rPr>
              <a:t>());</a:t>
            </a:r>
            <a:endParaRPr lang="en-CA" sz="2400" dirty="0"/>
          </a:p>
          <a:p>
            <a:pPr marL="0" indent="0">
              <a:buNone/>
            </a:pPr>
            <a:r>
              <a:rPr lang="en-CA" sz="2400" dirty="0" smtClean="0">
                <a:solidFill>
                  <a:srgbClr val="000000"/>
                </a:solidFill>
                <a:latin typeface="Consolas"/>
              </a:rPr>
              <a:t>...</a:t>
            </a:r>
          </a:p>
        </p:txBody>
      </p:sp>
    </p:spTree>
    <p:extLst>
      <p:ext uri="{BB962C8B-B14F-4D97-AF65-F5344CB8AC3E}">
        <p14:creationId xmlns:p14="http://schemas.microsoft.com/office/powerpoint/2010/main" val="52324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Making Your Code Accessible</a:t>
            </a:r>
          </a:p>
        </p:txBody>
      </p:sp>
      <p:sp>
        <p:nvSpPr>
          <p:cNvPr id="3" name="Subtitle 2"/>
          <p:cNvSpPr>
            <a:spLocks noGrp="1"/>
          </p:cNvSpPr>
          <p:nvPr>
            <p:ph type="subTitle" idx="1"/>
          </p:nvPr>
        </p:nvSpPr>
        <p:spPr/>
        <p:txBody>
          <a:bodyPr/>
          <a:lstStyle/>
          <a:p>
            <a:endParaRPr lang="en-CA" dirty="0"/>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
        <p:nvSpPr>
          <p:cNvPr id="5" name="TextBox 4"/>
          <p:cNvSpPr txBox="1"/>
          <p:nvPr/>
        </p:nvSpPr>
        <p:spPr>
          <a:xfrm>
            <a:off x="4111893" y="2508250"/>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p14="http://schemas.microsoft.com/office/powerpoint/2010/main" val="183354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Accessibility Check List</a:t>
            </a:r>
            <a:endParaRPr lang="en-US" dirty="0"/>
          </a:p>
        </p:txBody>
      </p:sp>
      <p:sp>
        <p:nvSpPr>
          <p:cNvPr id="3" name="Content Placeholder 2"/>
          <p:cNvSpPr>
            <a:spLocks noGrp="1"/>
          </p:cNvSpPr>
          <p:nvPr>
            <p:ph idx="1"/>
          </p:nvPr>
        </p:nvSpPr>
        <p:spPr/>
        <p:txBody>
          <a:bodyPr/>
          <a:lstStyle/>
          <a:p>
            <a:r>
              <a:rPr lang="en-US" dirty="0" smtClean="0"/>
              <a:t>Use standard FX Controls as much as possible</a:t>
            </a:r>
          </a:p>
          <a:p>
            <a:pPr lvl="1"/>
            <a:r>
              <a:rPr lang="en-US" dirty="0" smtClean="0"/>
              <a:t>Standard controls are highly configurable with CSS</a:t>
            </a:r>
          </a:p>
          <a:p>
            <a:pPr lvl="1"/>
            <a:r>
              <a:rPr lang="en-US" dirty="0" smtClean="0"/>
              <a:t>Provide high contrast versions for custom CSS</a:t>
            </a:r>
          </a:p>
          <a:p>
            <a:r>
              <a:rPr lang="en-US" dirty="0" smtClean="0"/>
              <a:t>Provide text equivalent for every non-text element</a:t>
            </a:r>
          </a:p>
          <a:p>
            <a:pPr lvl="1"/>
            <a:r>
              <a:rPr lang="en-US" dirty="0" smtClean="0"/>
              <a:t>Use </a:t>
            </a:r>
            <a:r>
              <a:rPr lang="en-US" dirty="0" err="1" smtClean="0"/>
              <a:t>accessibleText</a:t>
            </a:r>
            <a:r>
              <a:rPr lang="en-US" dirty="0" smtClean="0"/>
              <a:t>, </a:t>
            </a:r>
            <a:r>
              <a:rPr lang="en-US" dirty="0" err="1" smtClean="0"/>
              <a:t>helpText</a:t>
            </a:r>
            <a:r>
              <a:rPr lang="en-US" smtClean="0"/>
              <a:t> and/or tool </a:t>
            </a:r>
            <a:r>
              <a:rPr lang="en-US" dirty="0" smtClean="0"/>
              <a:t>tips</a:t>
            </a:r>
          </a:p>
          <a:p>
            <a:pPr lvl="1"/>
            <a:r>
              <a:rPr lang="en-US" dirty="0" smtClean="0"/>
              <a:t>Examples:  Provide text for </a:t>
            </a:r>
            <a:r>
              <a:rPr lang="en-US" dirty="0" err="1" smtClean="0"/>
              <a:t>ImageView</a:t>
            </a:r>
            <a:r>
              <a:rPr lang="en-US" dirty="0" smtClean="0"/>
              <a:t>, an animation that shakes etc.</a:t>
            </a:r>
          </a:p>
          <a:p>
            <a:r>
              <a:rPr lang="en-US" dirty="0" smtClean="0"/>
              <a:t>Use “label For” to connect text fields and combos to labels</a:t>
            </a:r>
          </a:p>
          <a:p>
            <a:r>
              <a:rPr lang="en-US" dirty="0" smtClean="0"/>
              <a:t>Ensure that important nodes are traversable from the keyboard</a:t>
            </a:r>
          </a:p>
          <a:p>
            <a:pPr lvl="1"/>
            <a:endParaRPr lang="en-US" dirty="0"/>
          </a:p>
        </p:txBody>
      </p:sp>
      <p:pic>
        <p:nvPicPr>
          <p:cNvPr id="5128" name="Picture 8" descr="http://www.speareducation.com/spear-review/wp-content/uploads/2012/01/che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322" y="1356815"/>
            <a:ext cx="1981983" cy="19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74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Complete Example: Bouncing Balls</a:t>
            </a:r>
            <a:endParaRPr lang="en-US" dirty="0"/>
          </a:p>
        </p:txBody>
      </p:sp>
      <p:sp>
        <p:nvSpPr>
          <p:cNvPr id="4" name="Content Placeholder 3"/>
          <p:cNvSpPr>
            <a:spLocks noGrp="1"/>
          </p:cNvSpPr>
          <p:nvPr>
            <p:ph idx="1"/>
          </p:nvPr>
        </p:nvSpPr>
        <p:spPr/>
        <p:txBody>
          <a:bodyPr/>
          <a:lstStyle/>
          <a:p>
            <a:r>
              <a:rPr lang="en-CA" dirty="0" smtClean="0"/>
              <a:t>A Ball is a Circle that draws a radial gradient</a:t>
            </a:r>
          </a:p>
          <a:p>
            <a:pPr lvl="1"/>
            <a:r>
              <a:rPr lang="en-CA" dirty="0" smtClean="0"/>
              <a:t>By default, its role is </a:t>
            </a:r>
            <a:r>
              <a:rPr lang="en-CA" b="1" i="1" dirty="0" smtClean="0">
                <a:solidFill>
                  <a:srgbClr val="0000C0"/>
                </a:solidFill>
                <a:latin typeface="Consolas"/>
              </a:rPr>
              <a:t>NODE</a:t>
            </a:r>
            <a:r>
              <a:rPr lang="en-CA" dirty="0" smtClean="0"/>
              <a:t> so nothing is spoken</a:t>
            </a:r>
          </a:p>
          <a:p>
            <a:pPr lvl="1"/>
            <a:r>
              <a:rPr lang="en-CA" dirty="0" smtClean="0"/>
              <a:t>Need to tell the user that it is a ball and speak its state</a:t>
            </a:r>
          </a:p>
          <a:p>
            <a:pPr lvl="1"/>
            <a:r>
              <a:rPr lang="en-CA" dirty="0" smtClean="0"/>
              <a:t>Balls can be selected in order to stop and start bouncing</a:t>
            </a:r>
          </a:p>
          <a:p>
            <a:r>
              <a:rPr lang="en-US" dirty="0" smtClean="0"/>
              <a:t>Example Code</a:t>
            </a:r>
          </a:p>
          <a:p>
            <a:pPr lvl="1"/>
            <a:r>
              <a:rPr lang="en-US" dirty="0" smtClean="0"/>
              <a:t>apps/samples/Ensemble8/</a:t>
            </a:r>
            <a:r>
              <a:rPr lang="en-US" dirty="0" err="1" smtClean="0"/>
              <a:t>src</a:t>
            </a:r>
            <a:r>
              <a:rPr lang="en-US" dirty="0" smtClean="0"/>
              <a:t>/samples/java/ensemble/samples/graphics2d/</a:t>
            </a:r>
            <a:r>
              <a:rPr lang="en-US" dirty="0" err="1" smtClean="0"/>
              <a:t>bouncingballs</a:t>
            </a:r>
            <a:r>
              <a:rPr lang="en-US" dirty="0" smtClean="0"/>
              <a:t>/BouncingBallsApp.java</a:t>
            </a:r>
          </a:p>
          <a:p>
            <a:pPr marL="0" indent="0">
              <a:buNone/>
            </a:pPr>
            <a:endParaRPr lang="en-US" dirty="0"/>
          </a:p>
          <a:p>
            <a:pPr lvl="1"/>
            <a:endParaRPr lang="en-CA" dirty="0" smtClean="0"/>
          </a:p>
        </p:txBody>
      </p:sp>
    </p:spTree>
    <p:extLst>
      <p:ext uri="{BB962C8B-B14F-4D97-AF65-F5344CB8AC3E}">
        <p14:creationId xmlns:p14="http://schemas.microsoft.com/office/powerpoint/2010/main" val="38238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be Accessible?</a:t>
            </a:r>
            <a:endParaRPr lang="en-US" dirty="0"/>
          </a:p>
        </p:txBody>
      </p:sp>
      <p:sp>
        <p:nvSpPr>
          <p:cNvPr id="3" name="Content Placeholder 2"/>
          <p:cNvSpPr>
            <a:spLocks noGrp="1"/>
          </p:cNvSpPr>
          <p:nvPr>
            <p:ph idx="1"/>
          </p:nvPr>
        </p:nvSpPr>
        <p:spPr>
          <a:xfrm>
            <a:off x="531151" y="1524001"/>
            <a:ext cx="10584153" cy="4419600"/>
          </a:xfrm>
        </p:spPr>
        <p:txBody>
          <a:bodyPr/>
          <a:lstStyle/>
          <a:p>
            <a:pPr marL="0" indent="0">
              <a:buNone/>
            </a:pPr>
            <a:endParaRPr lang="en-CA" sz="3200" b="1" dirty="0" smtClean="0"/>
          </a:p>
          <a:p>
            <a:pPr marL="0" indent="0">
              <a:buNone/>
            </a:pPr>
            <a:r>
              <a:rPr lang="en-CA" sz="3200" b="1" dirty="0" smtClean="0"/>
              <a:t>Accessibility</a:t>
            </a:r>
            <a:r>
              <a:rPr lang="en-CA" sz="3200" dirty="0"/>
              <a:t> is the degree to which a product, device, service, or environment is available to as many people as possible. Accessibility can be viewed as the "ability to access" and benefit from some system or entity</a:t>
            </a:r>
            <a:r>
              <a:rPr lang="en-CA" sz="3200" dirty="0" smtClean="0"/>
              <a:t>. (*)</a:t>
            </a:r>
            <a:r>
              <a:rPr lang="en-CA" sz="3200" dirty="0"/>
              <a:t> </a:t>
            </a:r>
            <a:endParaRPr lang="en-US" sz="3200" dirty="0"/>
          </a:p>
        </p:txBody>
      </p:sp>
      <p:sp>
        <p:nvSpPr>
          <p:cNvPr id="4" name="TextBox 3"/>
          <p:cNvSpPr txBox="1"/>
          <p:nvPr/>
        </p:nvSpPr>
        <p:spPr>
          <a:xfrm>
            <a:off x="546265" y="4785756"/>
            <a:ext cx="9749642" cy="914400"/>
          </a:xfrm>
          <a:prstGeom prst="rect">
            <a:avLst/>
          </a:prstGeom>
          <a:noFill/>
        </p:spPr>
        <p:txBody>
          <a:bodyPr wrap="none" lIns="0" tIns="0" rIns="0" bIns="0" rtlCol="0">
            <a:noAutofit/>
          </a:bodyPr>
          <a:lstStyle/>
          <a:p>
            <a:pPr>
              <a:lnSpc>
                <a:spcPct val="90000"/>
              </a:lnSpc>
            </a:pPr>
            <a:r>
              <a:rPr lang="en-CA" sz="3200" i="1" dirty="0"/>
              <a:t> </a:t>
            </a:r>
            <a:r>
              <a:rPr lang="en-CA" sz="3200" i="1" dirty="0" smtClean="0"/>
              <a:t>(*) http</a:t>
            </a:r>
            <a:r>
              <a:rPr lang="en-CA" sz="3200" i="1" dirty="0"/>
              <a:t>://en.wikipedia.org/wiki/Accessibility</a:t>
            </a:r>
            <a:endParaRPr lang="en-CA" sz="3200" dirty="0" smtClean="0"/>
          </a:p>
        </p:txBody>
      </p:sp>
    </p:spTree>
    <p:extLst>
      <p:ext uri="{BB962C8B-B14F-4D97-AF65-F5344CB8AC3E}">
        <p14:creationId xmlns:p14="http://schemas.microsoft.com/office/powerpoint/2010/main" val="130168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Bouncing Balls</a:t>
            </a:r>
            <a:endParaRPr lang="en-US" dirty="0"/>
          </a:p>
        </p:txBody>
      </p:sp>
      <p:pic>
        <p:nvPicPr>
          <p:cNvPr id="8" name="Content Placeholder 7"/>
          <p:cNvPicPr>
            <a:picLocks noGrp="1" noChangeAspect="1"/>
          </p:cNvPicPr>
          <p:nvPr>
            <p:ph idx="1"/>
          </p:nvPr>
        </p:nvPicPr>
        <p:blipFill rotWithShape="1">
          <a:blip r:embed="rId3"/>
          <a:srcRect l="6213" t="5885" r="6034" b="15499"/>
          <a:stretch/>
        </p:blipFill>
        <p:spPr>
          <a:xfrm>
            <a:off x="2066863" y="1619984"/>
            <a:ext cx="7596510" cy="3878291"/>
          </a:xfrm>
        </p:spPr>
      </p:pic>
    </p:spTree>
    <p:extLst>
      <p:ext uri="{BB962C8B-B14F-4D97-AF65-F5344CB8AC3E}">
        <p14:creationId xmlns:p14="http://schemas.microsoft.com/office/powerpoint/2010/main" val="196497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Bouncing Balls: The Unmodified Code</a:t>
            </a:r>
            <a:endParaRPr lang="en-US" dirty="0"/>
          </a:p>
        </p:txBody>
      </p:sp>
      <p:sp>
        <p:nvSpPr>
          <p:cNvPr id="4" name="Content Placeholder 3"/>
          <p:cNvSpPr>
            <a:spLocks noGrp="1"/>
          </p:cNvSpPr>
          <p:nvPr>
            <p:ph idx="1"/>
          </p:nvPr>
        </p:nvSpPr>
        <p:spPr/>
        <p:txBody>
          <a:bodyPr/>
          <a:lstStyle/>
          <a:p>
            <a:r>
              <a:rPr lang="en-US" dirty="0"/>
              <a:t>Only </a:t>
            </a:r>
            <a:r>
              <a:rPr lang="en-US" dirty="0" smtClean="0"/>
              <a:t>the Reset </a:t>
            </a:r>
            <a:r>
              <a:rPr lang="en-US" dirty="0"/>
              <a:t>button is </a:t>
            </a:r>
            <a:r>
              <a:rPr lang="en-US" dirty="0" smtClean="0"/>
              <a:t>read</a:t>
            </a:r>
          </a:p>
          <a:p>
            <a:r>
              <a:rPr lang="en-US" dirty="0" smtClean="0"/>
              <a:t>Nothing </a:t>
            </a:r>
            <a:r>
              <a:rPr lang="en-US" dirty="0"/>
              <a:t>else is reachable, all other </a:t>
            </a:r>
            <a:r>
              <a:rPr lang="en-US" dirty="0" smtClean="0"/>
              <a:t>nodes are ignored</a:t>
            </a:r>
            <a:endParaRPr lang="en-CA" dirty="0" smtClean="0"/>
          </a:p>
        </p:txBody>
      </p:sp>
      <p:pic>
        <p:nvPicPr>
          <p:cNvPr id="6146" name="Picture 2" descr="https://encrypted-tbn2.gstatic.com/images?q=tbn:ANd9GcQtCpAX85hodvXukuR-h8eZyB1zC8WQt-E5ngru0mUKD-4OOshvpDpMWl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774" y="2700148"/>
            <a:ext cx="2433247" cy="24332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6277" y="5085895"/>
            <a:ext cx="8027721" cy="914400"/>
          </a:xfrm>
          <a:prstGeom prst="rect">
            <a:avLst/>
          </a:prstGeom>
          <a:noFill/>
        </p:spPr>
        <p:txBody>
          <a:bodyPr wrap="none" lIns="0" tIns="0" rIns="0" bIns="0" rtlCol="0">
            <a:noAutofit/>
          </a:bodyPr>
          <a:lstStyle/>
          <a:p>
            <a:pPr>
              <a:lnSpc>
                <a:spcPct val="90000"/>
              </a:lnSpc>
            </a:pPr>
            <a:r>
              <a:rPr lang="en-CA" sz="3200" dirty="0" smtClean="0"/>
              <a:t>Demo: Nothing works</a:t>
            </a:r>
          </a:p>
        </p:txBody>
      </p:sp>
    </p:spTree>
    <p:extLst>
      <p:ext uri="{BB962C8B-B14F-4D97-AF65-F5344CB8AC3E}">
        <p14:creationId xmlns:p14="http://schemas.microsoft.com/office/powerpoint/2010/main" val="228043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Accessibility API Properties</a:t>
            </a:r>
            <a:endParaRPr lang="en-US" dirty="0"/>
          </a:p>
        </p:txBody>
      </p:sp>
      <p:sp>
        <p:nvSpPr>
          <p:cNvPr id="4" name="Content Placeholder 3"/>
          <p:cNvSpPr>
            <a:spLocks noGrp="1"/>
          </p:cNvSpPr>
          <p:nvPr>
            <p:ph idx="1"/>
          </p:nvPr>
        </p:nvSpPr>
        <p:spPr/>
        <p:txBody>
          <a:bodyPr/>
          <a:lstStyle/>
          <a:p>
            <a:pPr marL="0" indent="0">
              <a:buNone/>
            </a:pPr>
            <a:r>
              <a:rPr lang="en-CA" dirty="0" smtClean="0">
                <a:solidFill>
                  <a:srgbClr val="6A3E3E"/>
                </a:solidFill>
                <a:latin typeface="Monaco"/>
              </a:rPr>
              <a:t>…</a:t>
            </a:r>
          </a:p>
          <a:p>
            <a:pPr marL="0" indent="0">
              <a:buNone/>
            </a:pPr>
            <a:r>
              <a:rPr lang="en-CA" dirty="0" err="1" smtClean="0">
                <a:solidFill>
                  <a:srgbClr val="6A3E3E"/>
                </a:solidFill>
                <a:latin typeface="Monaco"/>
              </a:rPr>
              <a:t>ball</a:t>
            </a:r>
            <a:r>
              <a:rPr lang="en-CA" dirty="0" err="1" smtClean="0">
                <a:solidFill>
                  <a:srgbClr val="000000"/>
                </a:solidFill>
                <a:latin typeface="Monaco"/>
              </a:rPr>
              <a:t>.setAccessibleRole</a:t>
            </a:r>
            <a:r>
              <a:rPr lang="en-CA" dirty="0" smtClean="0">
                <a:solidFill>
                  <a:srgbClr val="000000"/>
                </a:solidFill>
                <a:latin typeface="Monaco"/>
              </a:rPr>
              <a:t>(</a:t>
            </a:r>
            <a:r>
              <a:rPr lang="en-CA" dirty="0" err="1" smtClean="0">
                <a:solidFill>
                  <a:srgbClr val="000000"/>
                </a:solidFill>
                <a:latin typeface="Monaco"/>
              </a:rPr>
              <a:t>AccessibleRole.</a:t>
            </a:r>
            <a:r>
              <a:rPr lang="en-CA" b="1" i="1" dirty="0" err="1" smtClean="0">
                <a:solidFill>
                  <a:srgbClr val="0000C0"/>
                </a:solidFill>
                <a:latin typeface="Monaco"/>
              </a:rPr>
              <a:t>BUTTON</a:t>
            </a:r>
            <a:r>
              <a:rPr lang="en-CA" b="1" i="1" dirty="0">
                <a:solidFill>
                  <a:srgbClr val="000000"/>
                </a:solidFill>
                <a:latin typeface="Monaco"/>
              </a:rPr>
              <a:t>);</a:t>
            </a:r>
          </a:p>
          <a:p>
            <a:pPr marL="0" indent="0">
              <a:buNone/>
            </a:pPr>
            <a:r>
              <a:rPr lang="en-CA" dirty="0" err="1" smtClean="0">
                <a:solidFill>
                  <a:srgbClr val="6A3E3E"/>
                </a:solidFill>
                <a:latin typeface="Monaco"/>
              </a:rPr>
              <a:t>ball</a:t>
            </a:r>
            <a:r>
              <a:rPr lang="en-CA" dirty="0" err="1" smtClean="0">
                <a:solidFill>
                  <a:srgbClr val="000000"/>
                </a:solidFill>
                <a:latin typeface="Monaco"/>
              </a:rPr>
              <a:t>.setAccessibleRoleDescription</a:t>
            </a:r>
            <a:r>
              <a:rPr lang="en-CA" dirty="0">
                <a:solidFill>
                  <a:srgbClr val="000000"/>
                </a:solidFill>
                <a:latin typeface="Monaco"/>
              </a:rPr>
              <a:t>(</a:t>
            </a:r>
            <a:r>
              <a:rPr lang="en-CA" dirty="0">
                <a:solidFill>
                  <a:srgbClr val="2A00FF"/>
                </a:solidFill>
                <a:latin typeface="Monaco"/>
              </a:rPr>
              <a:t>"Bouncing Ball"</a:t>
            </a:r>
            <a:r>
              <a:rPr lang="en-CA" dirty="0">
                <a:solidFill>
                  <a:srgbClr val="000000"/>
                </a:solidFill>
                <a:latin typeface="Monaco"/>
              </a:rPr>
              <a:t>);</a:t>
            </a:r>
          </a:p>
          <a:p>
            <a:pPr marL="0" indent="0">
              <a:buNone/>
            </a:pPr>
            <a:r>
              <a:rPr lang="en-CA" dirty="0" err="1" smtClean="0">
                <a:solidFill>
                  <a:srgbClr val="6A3E3E"/>
                </a:solidFill>
                <a:latin typeface="Monaco"/>
              </a:rPr>
              <a:t>ball</a:t>
            </a:r>
            <a:r>
              <a:rPr lang="en-CA" dirty="0" err="1" smtClean="0">
                <a:solidFill>
                  <a:srgbClr val="000000"/>
                </a:solidFill>
                <a:latin typeface="Monaco"/>
              </a:rPr>
              <a:t>.setAccessibleText</a:t>
            </a:r>
            <a:r>
              <a:rPr lang="en-CA" dirty="0" smtClean="0">
                <a:solidFill>
                  <a:srgbClr val="000000"/>
                </a:solidFill>
                <a:latin typeface="Monaco"/>
              </a:rPr>
              <a:t>(</a:t>
            </a:r>
            <a:r>
              <a:rPr lang="en-CA" dirty="0" smtClean="0">
                <a:solidFill>
                  <a:srgbClr val="6A3E3E"/>
                </a:solidFill>
                <a:latin typeface="Monaco"/>
              </a:rPr>
              <a:t>text</a:t>
            </a:r>
            <a:r>
              <a:rPr lang="en-CA" dirty="0">
                <a:solidFill>
                  <a:srgbClr val="000000"/>
                </a:solidFill>
                <a:latin typeface="Monaco"/>
              </a:rPr>
              <a:t>);</a:t>
            </a:r>
          </a:p>
          <a:p>
            <a:pPr marL="0" indent="0">
              <a:buNone/>
            </a:pPr>
            <a:r>
              <a:rPr lang="en-CA" dirty="0" err="1" smtClean="0">
                <a:solidFill>
                  <a:srgbClr val="6A3E3E"/>
                </a:solidFill>
                <a:latin typeface="Monaco"/>
              </a:rPr>
              <a:t>ball</a:t>
            </a:r>
            <a:r>
              <a:rPr lang="en-CA" dirty="0" err="1" smtClean="0">
                <a:solidFill>
                  <a:srgbClr val="000000"/>
                </a:solidFill>
                <a:latin typeface="Monaco"/>
              </a:rPr>
              <a:t>.setAccessibleHelp</a:t>
            </a:r>
            <a:r>
              <a:rPr lang="en-CA" dirty="0">
                <a:solidFill>
                  <a:srgbClr val="000000"/>
                </a:solidFill>
                <a:latin typeface="Monaco"/>
              </a:rPr>
              <a:t>(</a:t>
            </a:r>
            <a:r>
              <a:rPr lang="en-CA" dirty="0">
                <a:solidFill>
                  <a:srgbClr val="2A00FF"/>
                </a:solidFill>
                <a:latin typeface="Monaco"/>
              </a:rPr>
              <a:t>"This is bouncing ball, use </a:t>
            </a:r>
            <a:r>
              <a:rPr lang="en-CA" dirty="0" smtClean="0">
                <a:solidFill>
                  <a:srgbClr val="2A00FF"/>
                </a:solidFill>
                <a:latin typeface="Monaco"/>
              </a:rPr>
              <a:t>the primary </a:t>
            </a:r>
            <a:r>
              <a:rPr lang="en-CA" dirty="0">
                <a:solidFill>
                  <a:srgbClr val="2A00FF"/>
                </a:solidFill>
                <a:latin typeface="Monaco"/>
              </a:rPr>
              <a:t>action to start animation</a:t>
            </a:r>
            <a:r>
              <a:rPr lang="en-CA" dirty="0" smtClean="0">
                <a:solidFill>
                  <a:srgbClr val="2A00FF"/>
                </a:solidFill>
                <a:latin typeface="Monaco"/>
              </a:rPr>
              <a:t>"</a:t>
            </a:r>
            <a:r>
              <a:rPr lang="en-CA" dirty="0" smtClean="0">
                <a:solidFill>
                  <a:srgbClr val="000000"/>
                </a:solidFill>
                <a:latin typeface="Monaco"/>
              </a:rPr>
              <a:t>);</a:t>
            </a:r>
          </a:p>
          <a:p>
            <a:pPr marL="0" indent="0">
              <a:buNone/>
            </a:pPr>
            <a:r>
              <a:rPr lang="en-CA" dirty="0" smtClean="0">
                <a:solidFill>
                  <a:srgbClr val="000000"/>
                </a:solidFill>
                <a:latin typeface="Monaco"/>
              </a:rPr>
              <a:t>…</a:t>
            </a:r>
            <a:endParaRPr lang="en-US" dirty="0" smtClean="0"/>
          </a:p>
        </p:txBody>
      </p:sp>
      <p:sp>
        <p:nvSpPr>
          <p:cNvPr id="3" name="TextBox 2"/>
          <p:cNvSpPr txBox="1"/>
          <p:nvPr/>
        </p:nvSpPr>
        <p:spPr>
          <a:xfrm>
            <a:off x="1579410" y="5094504"/>
            <a:ext cx="8383981" cy="914400"/>
          </a:xfrm>
          <a:prstGeom prst="rect">
            <a:avLst/>
          </a:prstGeom>
          <a:noFill/>
        </p:spPr>
        <p:txBody>
          <a:bodyPr wrap="none" lIns="0" tIns="0" rIns="0" bIns="0" rtlCol="0">
            <a:noAutofit/>
          </a:bodyPr>
          <a:lstStyle/>
          <a:p>
            <a:pPr>
              <a:lnSpc>
                <a:spcPct val="90000"/>
              </a:lnSpc>
            </a:pPr>
            <a:r>
              <a:rPr lang="en-CA" sz="3200" dirty="0" smtClean="0"/>
              <a:t>Demo: The first cut at accessible bouncing balls</a:t>
            </a:r>
          </a:p>
        </p:txBody>
      </p:sp>
    </p:spTree>
    <p:extLst>
      <p:ext uri="{BB962C8B-B14F-4D97-AF65-F5344CB8AC3E}">
        <p14:creationId xmlns:p14="http://schemas.microsoft.com/office/powerpoint/2010/main" val="329547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Bouncing Balls: The “Free Native Traversal”</a:t>
            </a:r>
            <a:endParaRPr lang="en-US" dirty="0"/>
          </a:p>
        </p:txBody>
      </p:sp>
      <p:sp>
        <p:nvSpPr>
          <p:cNvPr id="4" name="Content Placeholder 3"/>
          <p:cNvSpPr>
            <a:spLocks noGrp="1"/>
          </p:cNvSpPr>
          <p:nvPr>
            <p:ph idx="1"/>
          </p:nvPr>
        </p:nvSpPr>
        <p:spPr/>
        <p:txBody>
          <a:bodyPr/>
          <a:lstStyle/>
          <a:p>
            <a:r>
              <a:rPr lang="en-US" dirty="0"/>
              <a:t>The balls can be traversed using </a:t>
            </a:r>
            <a:r>
              <a:rPr lang="en-US" i="1" dirty="0" err="1"/>
              <a:t>Control+Option+</a:t>
            </a:r>
            <a:r>
              <a:rPr lang="en-US" i="1" dirty="0" err="1" smtClean="0"/>
              <a:t>Arrow</a:t>
            </a:r>
            <a:endParaRPr lang="en-US" i="1" dirty="0" smtClean="0"/>
          </a:p>
          <a:p>
            <a:r>
              <a:rPr lang="en-US" dirty="0" smtClean="0"/>
              <a:t>The Screen Reader will </a:t>
            </a:r>
            <a:r>
              <a:rPr lang="en-US" dirty="0"/>
              <a:t>read each ball </a:t>
            </a:r>
            <a:r>
              <a:rPr lang="en-US" dirty="0" smtClean="0"/>
              <a:t>correctly</a:t>
            </a:r>
          </a:p>
          <a:p>
            <a:pPr lvl="1"/>
            <a:r>
              <a:rPr lang="en-US" dirty="0"/>
              <a:t>Ex. "First, Bouncing </a:t>
            </a:r>
            <a:r>
              <a:rPr lang="en-US" dirty="0" smtClean="0"/>
              <a:t>Ball”</a:t>
            </a:r>
          </a:p>
          <a:p>
            <a:r>
              <a:rPr lang="en-US" i="1" dirty="0" err="1"/>
              <a:t>Control+Option+Shift+N</a:t>
            </a:r>
            <a:r>
              <a:rPr lang="en-US" dirty="0"/>
              <a:t> reads the accessible </a:t>
            </a:r>
            <a:r>
              <a:rPr lang="en-US" dirty="0" smtClean="0"/>
              <a:t>help</a:t>
            </a:r>
          </a:p>
          <a:p>
            <a:r>
              <a:rPr lang="en-US" dirty="0" smtClean="0"/>
              <a:t>Same support on Windows (different shortcut keys)</a:t>
            </a:r>
            <a:endParaRPr lang="en-CA" dirty="0" smtClean="0"/>
          </a:p>
        </p:txBody>
      </p:sp>
    </p:spTree>
    <p:extLst>
      <p:ext uri="{BB962C8B-B14F-4D97-AF65-F5344CB8AC3E}">
        <p14:creationId xmlns:p14="http://schemas.microsoft.com/office/powerpoint/2010/main" val="278324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Accessibility API to Enable FX Traversal </a:t>
            </a:r>
            <a:endParaRPr lang="en-US" dirty="0"/>
          </a:p>
        </p:txBody>
      </p:sp>
      <p:sp>
        <p:nvSpPr>
          <p:cNvPr id="4" name="Content Placeholder 3"/>
          <p:cNvSpPr>
            <a:spLocks noGrp="1"/>
          </p:cNvSpPr>
          <p:nvPr>
            <p:ph idx="1"/>
          </p:nvPr>
        </p:nvSpPr>
        <p:spPr/>
        <p:txBody>
          <a:bodyPr/>
          <a:lstStyle/>
          <a:p>
            <a:pPr marL="0" lvl="0" indent="0">
              <a:buClr>
                <a:srgbClr val="5F5F5F">
                  <a:lumMod val="60000"/>
                  <a:lumOff val="40000"/>
                </a:srgbClr>
              </a:buClr>
              <a:buNone/>
            </a:pPr>
            <a:r>
              <a:rPr lang="en-CA" sz="2400" dirty="0" smtClean="0">
                <a:solidFill>
                  <a:srgbClr val="000000"/>
                </a:solidFill>
                <a:latin typeface="Consolas"/>
              </a:rPr>
              <a:t>...</a:t>
            </a:r>
          </a:p>
          <a:p>
            <a:pPr marL="0" lvl="0" indent="0">
              <a:buClr>
                <a:srgbClr val="5F5F5F">
                  <a:lumMod val="60000"/>
                  <a:lumOff val="40000"/>
                </a:srgbClr>
              </a:buClr>
              <a:buNone/>
            </a:pPr>
            <a:r>
              <a:rPr lang="en-CA" sz="2400" dirty="0" err="1" smtClean="0">
                <a:solidFill>
                  <a:srgbClr val="000000"/>
                </a:solidFill>
                <a:latin typeface="Consolas"/>
              </a:rPr>
              <a:t>focusTraversableProperty</a:t>
            </a:r>
            <a:r>
              <a:rPr lang="en-CA" sz="2400" dirty="0">
                <a:solidFill>
                  <a:srgbClr val="000000"/>
                </a:solidFill>
                <a:latin typeface="Consolas"/>
              </a:rPr>
              <a:t>().bind(</a:t>
            </a:r>
          </a:p>
          <a:p>
            <a:pPr marL="0" lvl="0" indent="0">
              <a:buClr>
                <a:srgbClr val="5F5F5F">
                  <a:lumMod val="60000"/>
                  <a:lumOff val="40000"/>
                </a:srgbClr>
              </a:buClr>
              <a:buNone/>
            </a:pPr>
            <a:r>
              <a:rPr lang="en-CA" sz="2400" dirty="0" smtClean="0">
                <a:solidFill>
                  <a:srgbClr val="000000"/>
                </a:solidFill>
                <a:latin typeface="Consolas"/>
              </a:rPr>
              <a:t>    </a:t>
            </a:r>
            <a:r>
              <a:rPr lang="en-CA" sz="2400" dirty="0" err="1" smtClean="0">
                <a:solidFill>
                  <a:srgbClr val="000000"/>
                </a:solidFill>
                <a:latin typeface="Consolas"/>
              </a:rPr>
              <a:t>Platform.accessibilityActiveProperty</a:t>
            </a:r>
            <a:r>
              <a:rPr lang="en-CA" sz="2400" dirty="0" smtClean="0">
                <a:solidFill>
                  <a:srgbClr val="000000"/>
                </a:solidFill>
                <a:latin typeface="Consolas"/>
              </a:rPr>
              <a:t>());</a:t>
            </a:r>
          </a:p>
          <a:p>
            <a:pPr marL="0" lvl="0" indent="0">
              <a:buClr>
                <a:srgbClr val="5F5F5F">
                  <a:lumMod val="60000"/>
                  <a:lumOff val="40000"/>
                </a:srgbClr>
              </a:buClr>
              <a:buNone/>
            </a:pPr>
            <a:r>
              <a:rPr lang="en-CA" sz="2400" dirty="0" smtClean="0">
                <a:solidFill>
                  <a:srgbClr val="000000"/>
                </a:solidFill>
                <a:latin typeface="Consolas"/>
              </a:rPr>
              <a:t>...</a:t>
            </a:r>
            <a:endParaRPr lang="en-CA" sz="2400" dirty="0">
              <a:solidFill>
                <a:srgbClr val="5F5F5F"/>
              </a:solidFill>
            </a:endParaRPr>
          </a:p>
          <a:p>
            <a:pPr marL="0" indent="0">
              <a:buNone/>
            </a:pPr>
            <a:endParaRPr lang="en-US" dirty="0" smtClean="0"/>
          </a:p>
        </p:txBody>
      </p:sp>
      <p:sp>
        <p:nvSpPr>
          <p:cNvPr id="5" name="TextBox 4"/>
          <p:cNvSpPr txBox="1"/>
          <p:nvPr/>
        </p:nvSpPr>
        <p:spPr>
          <a:xfrm>
            <a:off x="1460664" y="4601688"/>
            <a:ext cx="8027721" cy="914400"/>
          </a:xfrm>
          <a:prstGeom prst="rect">
            <a:avLst/>
          </a:prstGeom>
          <a:noFill/>
        </p:spPr>
        <p:txBody>
          <a:bodyPr wrap="none" lIns="0" tIns="0" rIns="0" bIns="0" rtlCol="0">
            <a:noAutofit/>
          </a:bodyPr>
          <a:lstStyle/>
          <a:p>
            <a:pPr>
              <a:lnSpc>
                <a:spcPct val="90000"/>
              </a:lnSpc>
            </a:pPr>
            <a:r>
              <a:rPr lang="en-CA" sz="3200" dirty="0" smtClean="0"/>
              <a:t>Demo: Balls can be traversed using the tab key</a:t>
            </a:r>
          </a:p>
        </p:txBody>
      </p:sp>
    </p:spTree>
    <p:extLst>
      <p:ext uri="{BB962C8B-B14F-4D97-AF65-F5344CB8AC3E}">
        <p14:creationId xmlns:p14="http://schemas.microsoft.com/office/powerpoint/2010/main" val="6192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a:t>
            </a:r>
            <a:r>
              <a:rPr lang="en-US" dirty="0" smtClean="0"/>
              <a:t>the Accessibility API to Execute an Action</a:t>
            </a:r>
            <a:endParaRPr lang="en-US" dirty="0"/>
          </a:p>
        </p:txBody>
      </p:sp>
      <p:sp>
        <p:nvSpPr>
          <p:cNvPr id="4" name="Content Placeholder 3"/>
          <p:cNvSpPr>
            <a:spLocks noGrp="1"/>
          </p:cNvSpPr>
          <p:nvPr>
            <p:ph idx="1"/>
          </p:nvPr>
        </p:nvSpPr>
        <p:spPr/>
        <p:txBody>
          <a:bodyPr/>
          <a:lstStyle/>
          <a:p>
            <a:pPr marL="0" indent="0">
              <a:buNone/>
            </a:pPr>
            <a:r>
              <a:rPr lang="en-US" sz="2400" dirty="0" smtClean="0">
                <a:solidFill>
                  <a:srgbClr val="000000"/>
                </a:solidFill>
                <a:latin typeface="Consolas"/>
                <a:cs typeface="Consolas"/>
              </a:rPr>
              <a:t>@</a:t>
            </a:r>
            <a:r>
              <a:rPr lang="en-US" sz="2400" dirty="0">
                <a:solidFill>
                  <a:srgbClr val="5F5F5F"/>
                </a:solidFill>
                <a:latin typeface="Consolas"/>
                <a:cs typeface="Consolas"/>
              </a:rPr>
              <a:t>Override</a:t>
            </a:r>
            <a:r>
              <a:rPr lang="en-US" sz="2400" dirty="0">
                <a:solidFill>
                  <a:srgbClr val="000000"/>
                </a:solidFill>
                <a:latin typeface="Consolas"/>
                <a:cs typeface="Consolas"/>
              </a:rPr>
              <a:t> </a:t>
            </a:r>
            <a:r>
              <a:rPr lang="en-US" sz="2400" b="1" dirty="0">
                <a:solidFill>
                  <a:srgbClr val="7F0055"/>
                </a:solidFill>
                <a:latin typeface="Consolas"/>
                <a:cs typeface="Consolas"/>
              </a:rPr>
              <a:t>public void </a:t>
            </a:r>
            <a:r>
              <a:rPr lang="en-US" sz="2400" dirty="0" err="1">
                <a:solidFill>
                  <a:srgbClr val="000000"/>
                </a:solidFill>
                <a:latin typeface="Consolas"/>
                <a:cs typeface="Consolas"/>
              </a:rPr>
              <a:t>executeAccessibleAction</a:t>
            </a:r>
            <a:r>
              <a:rPr lang="en-US" sz="2400" dirty="0" smtClean="0">
                <a:solidFill>
                  <a:srgbClr val="000000"/>
                </a:solidFill>
                <a:latin typeface="Consolas"/>
                <a:cs typeface="Consolas"/>
              </a:rPr>
              <a:t>(</a:t>
            </a:r>
          </a:p>
          <a:p>
            <a:pPr marL="0" indent="0">
              <a:buNone/>
            </a:pPr>
            <a:r>
              <a:rPr lang="en-US" sz="2400" dirty="0">
                <a:solidFill>
                  <a:srgbClr val="000000"/>
                </a:solidFill>
                <a:latin typeface="Consolas"/>
                <a:cs typeface="Consolas"/>
              </a:rPr>
              <a:t> </a:t>
            </a:r>
            <a:r>
              <a:rPr lang="en-US" sz="2400" dirty="0" smtClean="0">
                <a:solidFill>
                  <a:srgbClr val="000000"/>
                </a:solidFill>
                <a:latin typeface="Consolas"/>
                <a:cs typeface="Consolas"/>
              </a:rPr>
              <a:t>   </a:t>
            </a:r>
            <a:r>
              <a:rPr lang="en-US" sz="2400" dirty="0" err="1" smtClean="0">
                <a:solidFill>
                  <a:srgbClr val="000000"/>
                </a:solidFill>
                <a:latin typeface="Consolas"/>
                <a:cs typeface="Consolas"/>
              </a:rPr>
              <a:t>AccessibleAction</a:t>
            </a:r>
            <a:r>
              <a:rPr lang="en-US" sz="2400" dirty="0" smtClean="0">
                <a:solidFill>
                  <a:srgbClr val="000000"/>
                </a:solidFill>
                <a:latin typeface="Consolas"/>
                <a:cs typeface="Consolas"/>
              </a:rPr>
              <a:t> </a:t>
            </a:r>
            <a:r>
              <a:rPr lang="en-US" sz="2400" dirty="0">
                <a:solidFill>
                  <a:srgbClr val="000000"/>
                </a:solidFill>
                <a:latin typeface="Consolas"/>
                <a:cs typeface="Consolas"/>
              </a:rPr>
              <a:t>action, Object... parameters) {</a:t>
            </a:r>
          </a:p>
          <a:p>
            <a:pPr marL="0" indent="0">
              <a:buNone/>
            </a:pPr>
            <a:r>
              <a:rPr lang="en-US" sz="2400" dirty="0" smtClean="0">
                <a:solidFill>
                  <a:srgbClr val="000000"/>
                </a:solidFill>
                <a:latin typeface="Consolas"/>
                <a:cs typeface="Consolas"/>
              </a:rPr>
              <a:t>        </a:t>
            </a:r>
            <a:r>
              <a:rPr lang="en-US" sz="2400" b="1" dirty="0" smtClean="0">
                <a:solidFill>
                  <a:srgbClr val="7F0055"/>
                </a:solidFill>
                <a:latin typeface="Consolas"/>
                <a:cs typeface="Consolas"/>
              </a:rPr>
              <a:t>switch</a:t>
            </a:r>
            <a:r>
              <a:rPr lang="en-US" sz="2400" dirty="0" smtClean="0">
                <a:solidFill>
                  <a:srgbClr val="000000"/>
                </a:solidFill>
                <a:latin typeface="Consolas"/>
                <a:cs typeface="Consolas"/>
              </a:rPr>
              <a:t> </a:t>
            </a:r>
            <a:r>
              <a:rPr lang="en-US" sz="2400" dirty="0">
                <a:solidFill>
                  <a:srgbClr val="000000"/>
                </a:solidFill>
                <a:latin typeface="Consolas"/>
                <a:cs typeface="Consolas"/>
              </a:rPr>
              <a:t>(action) {</a:t>
            </a:r>
          </a:p>
          <a:p>
            <a:pPr marL="0" indent="0">
              <a:buNone/>
            </a:pPr>
            <a:r>
              <a:rPr lang="en-US" sz="2400" dirty="0" smtClean="0">
                <a:solidFill>
                  <a:srgbClr val="000000"/>
                </a:solidFill>
                <a:latin typeface="Consolas"/>
                <a:cs typeface="Consolas"/>
              </a:rPr>
              <a:t>            </a:t>
            </a:r>
            <a:r>
              <a:rPr lang="en-US" sz="2400" b="1" dirty="0">
                <a:solidFill>
                  <a:srgbClr val="7F0055"/>
                </a:solidFill>
                <a:latin typeface="Consolas"/>
                <a:cs typeface="Consolas"/>
              </a:rPr>
              <a:t>case</a:t>
            </a:r>
            <a:r>
              <a:rPr lang="en-US" sz="2400" dirty="0">
                <a:solidFill>
                  <a:srgbClr val="000000"/>
                </a:solidFill>
                <a:latin typeface="Consolas"/>
                <a:cs typeface="Consolas"/>
              </a:rPr>
              <a:t> FIRE: </a:t>
            </a:r>
            <a:r>
              <a:rPr lang="en-US" sz="2400" dirty="0" err="1">
                <a:solidFill>
                  <a:srgbClr val="000000"/>
                </a:solidFill>
                <a:latin typeface="Consolas"/>
                <a:cs typeface="Consolas"/>
              </a:rPr>
              <a:t>toggleAnimation</a:t>
            </a:r>
            <a:r>
              <a:rPr lang="en-US" sz="2400" dirty="0">
                <a:solidFill>
                  <a:srgbClr val="000000"/>
                </a:solidFill>
                <a:latin typeface="Consolas"/>
                <a:cs typeface="Consolas"/>
              </a:rPr>
              <a:t>(); </a:t>
            </a:r>
            <a:r>
              <a:rPr lang="en-US" sz="2400" b="1" dirty="0">
                <a:solidFill>
                  <a:srgbClr val="7F0055"/>
                </a:solidFill>
                <a:latin typeface="Consolas"/>
                <a:cs typeface="Consolas"/>
              </a:rPr>
              <a:t>break</a:t>
            </a:r>
            <a:r>
              <a:rPr lang="en-US" sz="2400" dirty="0">
                <a:solidFill>
                  <a:srgbClr val="000000"/>
                </a:solidFill>
                <a:latin typeface="Consolas"/>
                <a:cs typeface="Consolas"/>
              </a:rPr>
              <a:t>;</a:t>
            </a:r>
          </a:p>
          <a:p>
            <a:pPr marL="0" indent="0">
              <a:buNone/>
            </a:pPr>
            <a:r>
              <a:rPr lang="en-US" sz="2400" dirty="0" smtClean="0">
                <a:solidFill>
                  <a:srgbClr val="000000"/>
                </a:solidFill>
                <a:latin typeface="Consolas"/>
                <a:cs typeface="Consolas"/>
              </a:rPr>
              <a:t>            </a:t>
            </a:r>
            <a:r>
              <a:rPr lang="en-US" sz="2400" b="1" dirty="0">
                <a:solidFill>
                  <a:srgbClr val="7F0055"/>
                </a:solidFill>
                <a:latin typeface="Consolas"/>
                <a:cs typeface="Consolas"/>
              </a:rPr>
              <a:t>default</a:t>
            </a:r>
            <a:r>
              <a:rPr lang="en-US" sz="2400" dirty="0" smtClean="0">
                <a:solidFill>
                  <a:srgbClr val="000000"/>
                </a:solidFill>
                <a:latin typeface="Consolas"/>
                <a:cs typeface="Consolas"/>
              </a:rPr>
              <a:t>:</a:t>
            </a:r>
          </a:p>
          <a:p>
            <a:pPr marL="0" indent="0">
              <a:buNone/>
            </a:pPr>
            <a:r>
              <a:rPr lang="en-US" sz="2400" b="1" dirty="0">
                <a:solidFill>
                  <a:srgbClr val="000000"/>
                </a:solidFill>
                <a:latin typeface="Consolas"/>
                <a:cs typeface="Consolas"/>
              </a:rPr>
              <a:t> </a:t>
            </a:r>
            <a:r>
              <a:rPr lang="en-US" sz="2400" b="1" dirty="0" smtClean="0">
                <a:solidFill>
                  <a:srgbClr val="000000"/>
                </a:solidFill>
                <a:latin typeface="Consolas"/>
                <a:cs typeface="Consolas"/>
              </a:rPr>
              <a:t>               </a:t>
            </a:r>
            <a:r>
              <a:rPr lang="en-US" sz="2400" b="1" dirty="0" err="1" smtClean="0">
                <a:solidFill>
                  <a:srgbClr val="7F0055"/>
                </a:solidFill>
                <a:latin typeface="Consolas"/>
                <a:cs typeface="Consolas"/>
              </a:rPr>
              <a:t>super</a:t>
            </a:r>
            <a:r>
              <a:rPr lang="en-US" sz="2400" dirty="0" err="1" smtClean="0">
                <a:solidFill>
                  <a:srgbClr val="000000"/>
                </a:solidFill>
                <a:latin typeface="Consolas"/>
                <a:cs typeface="Consolas"/>
              </a:rPr>
              <a:t>.executeAccessibleAction</a:t>
            </a:r>
            <a:r>
              <a:rPr lang="en-US" sz="2400" dirty="0" smtClean="0">
                <a:solidFill>
                  <a:srgbClr val="000000"/>
                </a:solidFill>
                <a:latin typeface="Consolas"/>
                <a:cs typeface="Consolas"/>
              </a:rPr>
              <a:t>(action</a:t>
            </a:r>
            <a:r>
              <a:rPr lang="en-US" sz="2400" dirty="0">
                <a:solidFill>
                  <a:srgbClr val="000000"/>
                </a:solidFill>
                <a:latin typeface="Consolas"/>
                <a:cs typeface="Consolas"/>
              </a:rPr>
              <a:t>, parameters); </a:t>
            </a:r>
          </a:p>
          <a:p>
            <a:pPr marL="0" indent="0">
              <a:buNone/>
            </a:pPr>
            <a:r>
              <a:rPr lang="en-US" sz="2400" dirty="0" smtClean="0">
                <a:solidFill>
                  <a:srgbClr val="000000"/>
                </a:solidFill>
                <a:latin typeface="Consolas"/>
                <a:cs typeface="Consolas"/>
              </a:rPr>
              <a:t>        }</a:t>
            </a:r>
            <a:endParaRPr lang="en-US" sz="2400" dirty="0">
              <a:solidFill>
                <a:srgbClr val="000000"/>
              </a:solidFill>
              <a:latin typeface="Consolas"/>
              <a:cs typeface="Consolas"/>
            </a:endParaRPr>
          </a:p>
          <a:p>
            <a:pPr marL="0" indent="0">
              <a:buNone/>
            </a:pPr>
            <a:r>
              <a:rPr lang="en-US" sz="2400" dirty="0" smtClean="0">
                <a:solidFill>
                  <a:srgbClr val="000000"/>
                </a:solidFill>
                <a:latin typeface="Consolas"/>
                <a:cs typeface="Consolas"/>
              </a:rPr>
              <a:t>}</a:t>
            </a:r>
            <a:endParaRPr lang="en-US" sz="1600" dirty="0">
              <a:solidFill>
                <a:srgbClr val="000000"/>
              </a:solidFill>
              <a:latin typeface="Consolas"/>
              <a:cs typeface="Consolas"/>
            </a:endParaRPr>
          </a:p>
        </p:txBody>
      </p:sp>
      <p:sp>
        <p:nvSpPr>
          <p:cNvPr id="5" name="TextBox 4"/>
          <p:cNvSpPr txBox="1"/>
          <p:nvPr/>
        </p:nvSpPr>
        <p:spPr>
          <a:xfrm>
            <a:off x="1531914" y="5213263"/>
            <a:ext cx="8027721" cy="914400"/>
          </a:xfrm>
          <a:prstGeom prst="rect">
            <a:avLst/>
          </a:prstGeom>
          <a:noFill/>
        </p:spPr>
        <p:txBody>
          <a:bodyPr wrap="none" lIns="0" tIns="0" rIns="0" bIns="0" rtlCol="0">
            <a:noAutofit/>
          </a:bodyPr>
          <a:lstStyle/>
          <a:p>
            <a:pPr>
              <a:lnSpc>
                <a:spcPct val="90000"/>
              </a:lnSpc>
            </a:pPr>
            <a:r>
              <a:rPr lang="en-CA" sz="3200" dirty="0" smtClean="0"/>
              <a:t>Demo: Balls can be activated by Screen Reader</a:t>
            </a:r>
          </a:p>
        </p:txBody>
      </p:sp>
    </p:spTree>
    <p:extLst>
      <p:ext uri="{BB962C8B-B14F-4D97-AF65-F5344CB8AC3E}">
        <p14:creationId xmlns:p14="http://schemas.microsoft.com/office/powerpoint/2010/main" val="285472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All text content and functionality is available to the Screen Reader</a:t>
            </a:r>
          </a:p>
          <a:p>
            <a:r>
              <a:rPr lang="en-US" dirty="0" smtClean="0"/>
              <a:t>Extra FX traversal is enabled only when Accessibility is active</a:t>
            </a:r>
          </a:p>
          <a:p>
            <a:r>
              <a:rPr lang="en-US" i="1" dirty="0" err="1" smtClean="0"/>
              <a:t>Control+Option+Space</a:t>
            </a:r>
            <a:r>
              <a:rPr lang="en-US" dirty="0" smtClean="0"/>
              <a:t> is used </a:t>
            </a:r>
            <a:r>
              <a:rPr lang="en-US" dirty="0"/>
              <a:t>to start the animation for </a:t>
            </a:r>
            <a:r>
              <a:rPr lang="en-US" dirty="0" smtClean="0"/>
              <a:t>a ball</a:t>
            </a:r>
          </a:p>
          <a:p>
            <a:endParaRPr lang="en-US" dirty="0"/>
          </a:p>
          <a:p>
            <a:endParaRPr lang="en-US" dirty="0" smtClean="0"/>
          </a:p>
        </p:txBody>
      </p:sp>
      <p:sp>
        <p:nvSpPr>
          <p:cNvPr id="2" name="Title 1"/>
          <p:cNvSpPr>
            <a:spLocks noGrp="1"/>
          </p:cNvSpPr>
          <p:nvPr>
            <p:ph type="title"/>
          </p:nvPr>
        </p:nvSpPr>
        <p:spPr/>
        <p:txBody>
          <a:bodyPr/>
          <a:lstStyle/>
          <a:p>
            <a:r>
              <a:rPr lang="en-US" dirty="0" smtClean="0"/>
              <a:t>Bouncing Balls: The Final Code</a:t>
            </a:r>
            <a:endParaRPr lang="en-US" dirty="0"/>
          </a:p>
        </p:txBody>
      </p:sp>
      <p:sp>
        <p:nvSpPr>
          <p:cNvPr id="3" name="AutoShape 2" descr="data:image/jpeg;base64,/9j/4AAQSkZJRgABAQAAAQABAAD/2wCEAAkGBhQSERQUExQUFRUVFRQWFBcVFRQXGBcXFxQVFBQXFRUXHCYeGBkkGRQXHy8gIycpLCwsFx8xNTAqNSYrLCkBCQoKDgwOGg8PGiwkHyIpKS4pKiwvKSwsLTUvLC0sLC4sLiksLCwsKSosKSwsLCwsLCwsLC8sKiwsKSwpKSwsLP/AABEIAOAA4AMBIgACEQEDEQH/xAAcAAEAAgMBAQEAAAAAAAAAAAAAAgMBBAUHBgj/xAA+EAACAQMABgcGBAQFBQAAAAAAAQIDBBEFEiExQVEGBxNhcYGRIjKhscHwFEJS0SMzcuEVQ1NikmSTorLx/8QAGwEAAQUBAQAAAAAAAAAAAAAAAAIDBAUGAQf/xAA2EQACAQMCAgcHAwMFAAAAAAAAAQIDBBEhMQUSBhNBUWFx8CIykaGxwdEUgeEzQvEjUmKCkv/aAAwDAQACEQMRAD8A9uAAAAAAAAAAAAAAAAAAAAAyYycyBkGMjIZAyDGRkMgZBjIyGQMgA6AAAAAAAAAAAAAAAAAAAAAAMOWN4N4AyDXneLht7+BrVLzv9P3Ky44pb0FrLPr1sORpSZ0HNIrlcLmcyVzyXrtIu4lzKSr0mpLSK9fvgeVuzp9uu/0CrrvOX2r5slGL/V8RiHSKdR4hBv4CnQS7TpKuu8yqyNFU3+tepHtJZxsZMfGalNJ1KbWXhbPX9n9hHVJ7M6esMnP7Vren5FkLvv8AJ/uTKfGKMpcstH3PT5PHyyJdJ9hugoVwuOz5epamWtOrGazFjTTRNMyQyZyPJnCQAFHAAAAAAAAAAAAAAANmpXrZ3PC+L8BivXjRjlioxyWVrrGxbX8F4s0qtbO/2vkifZ57ly/cw4GXva9xcJ40Xrs+7+CJMIxiasqjZEtnTKjFXEKkJ+28+JKWOwAAjnQAAAGU8GDGQTaeUBdG5ku8y6kXvWPApBMV9WxyzfMu6Wv11+AnkXYXZa3PKJ0rnG70e7y5GumGx+lxGpRfNTbXhv8AB7ryOOCe51KVyn3PkXJnGjP74o3be64S8nz/ALmy4bxuFz7FTSRFqUcao3SSK0ySZpEyOSAAs4AAAAAAAANa5q8OC3/sM1qqpQcmdissxVrZ8PmYhTyQp7dpsxZX0V176ye3Z6+n5HJezoiuUMFNQvqTNG5nkg8Wrwt6ba1fcLpJtkKlXkVAHnlWtOrLmkTUsAAwxo6YciDkZkiGBSFpGdYa5Ei0dwKwWqZlTKHkKR3lDlNlTJGtGROExLiJcS4zGXoRTMhGTg8oQbltc4wnx3P6PvN2Mjjrkzdtbh7nvXxXM33BeK9dHqqj1W3r6EOtTxqjfiZKoyLIs1MZEYyABZwAAAIVamF8jm1J5ePXxL7yvtfds8zUpczG8ZvesrKhHbt8v5f08SXShhZNqMzLq4KNYpqTyRavFnQp6b9gtU02XTuCiUskQZq4vKtf32PKKWwPPOs7rJlY4oUEnWktZye1Qjw2cWz0M/NXWrXctKXGeDjFeCisFnwCzp3V1iosqKzjv2G60nGOh9B0V66LiFaMbtqpSk8N6qUo5e/K3+B7lSqKUVJPKaTTXFNZR+QD9L9V1+62jKEpbXFOH/F4RZ9I+HUqMI16UUtcNLbwEUKjejPqsGNUkDHEog4EZRLTW0hcqlSnUe6EZS9FkVHLeEdyfHdNusqjYSVNR7Wq9rimkorhrS4eBX0L6yaV/N03Dsqq2qOcqS/2vn3Hg2ldIyr1qlWbzKpKUn5vYjb6KX8qN5bzi91SPo3hnoD6PUI2rX9+M58fLbBDVzLn8D9QGYyJ4yjGoYLJY5JQZea6LoMRIbkSJRlxW9bu9cURCY5QrSozU4jbWTp29bKNiLOTb1NWWPNfVfM6kWerWddV6Mai7SunHllgtAQLAbBGpPCbJGtfy9nHNpDNep1dOU+5CorLSOdVnn5vzMa5GT2mDyOtcylVlNPcs0tCTmRAI8pyludAAEgDwnrw6PSp3cblL2K0UpPlOKxjzWD3Y09LaIpXNKVKtBThLen8GnwZZcLvnZXCq4ytmvARUhzxwfkpLJ+nervRMrfR1vTksS1deS5Ob1semDl6I6n7GhWVXE6mq8xjOScU+GUlt8z7gteOcYp3sI0qOcJ5bY1RpOGrAAMwSAaOnbV1LatBb5U5pecWbwFRk4yUl2Afj+pBptPem0/I7fQfRMrm/t6cV/mRlLujH2m36Hp/TLqWdxcSrWtSEO0blOE84UnvcWlufI+k6v8Aq5p6Oi5yaqV5rEpcIr9Mc/M9CuekFt+lcqb9trbufj5EGNCXNrsfY6phwJA87J5X2ZKMSQDIZAAA4JPc+T+D3nStqmYnNxlNc0X6OqZXl8eJu+jNxzQlSfZr9vwRLiOzOrFkiFNkzYLYiA0dJS93zfov7m8c3Sb9peD+hVcZnyWc2vWo7RWZo0wAeUliQrVowi5SajFbW28JeLZ8lf8AWzo6lLV7fXa3unFyXrufkeZdbXSS6rXlS2xONGm1GEEn7bxnWf6s8Dg9BuhM9IXDpa6pqmtapn3ks4xGPPPoa614FQVv+ou54WM4XYvn8iNKs+blij9KWN9CtThUpyUoTSlFrimXmvo+whQpQpU1iEIqMV3I2DJz5eZ8u3YSQABIAAAAAAAAAAAAAAAAAAaWm6NSdvVjRlq1HTkoS5SxsPzVHpJf2deS7etCpFtSUpN7eOYy2MuOG8KlfxlyTSa7H62GqlTk3R+ogec9XHWor2St7hKNfHsyXu1Mb9nCR6MQLq0q2lR06qw/WwuMlJZRlDR7w2u9/MwRtX/Ef9RfdGZtXTj3pjddewdukWlFF/fwLz0RFeDnaU3x8/kdE0NKR9lPlJfHYVnF6bqWdRLuHaL9tGgC1UfZcuRUeWVaM6XLzL3lleRYJpkXBZzhZ54PGNL1v8L6QKtupV2nLlq1PZn6S2+R7SedddPRl3Foq8Fmdu23je6b970eGWfB60Y3HVVPdqJxf77fMbqr2crsPRUwfB9UfTBXdoqU5ZrUFqvO+UN0JfTyR94V91bztqsqU90/T/ccjJSWUAARzoAAAAAAAAAAAAAAAAEZzSTbeEllt8EeC1rf/HNNTSyqKynKO9U4LGc43t/M+164+mat7f8ADU5fxqy9rG+FPj5vcbHVB0T/AAtp21RYq18S274w/Kn47zSWKdhaTvHpKfsw+79d3iMT9uXL3bkejfU7Qs7mNdVqk3B5hFqKw+9reegEHIymUtzdVrqSlWll7D8YKK0LMbCi0l/EfibVVYx3I0tGbZN+P1NL0eoct5L/AIx/AxWf+mfQUWXlFL7+ZebxEAGve09aMl3f/DYK6girBTg4vZ6HU8PJz7KWtFrmviapbB6lRrvyvBi5hiXc9p5pf03+nSfvUpOL8nqn9Sxj73nqVEatNSTjJZTTTT4p7GiQKIcPz70m0XW0HpKNah/Lk3Knnc4v36Uvke19F+k1K+t41qT37Jxe+EuMX+/EdKejNK+t5Uaq37YS4wlwaPBrS+u9BXsotbE8Si86lWGdjT+vA1sVHjNulnFeC/8AS9fB+DI39J+DP0gDh9FumFvf09ejNayXt02/bg+9cV3rYdwytSlOlJwmsNdjJCaeqAAEHQAAAAAAAAAAcLph0spaPt3VqPMnlU4cZy5eHNkelnTW30fT1qsszaepTi1rSfhwXeeOaPsLvpBeupUbjRi/ae3Vpx4Qhzky64dw3rV19x7NKO77/BevmNTqY0W5f0E6OVdLX0ru5zKlGetNvdKS2xpx7ls8j3d7Ni2JcjV0XoulbUYUaMVGEFhL5t82y5yGeI3zvKuUsQjpFdyHKVPlRLJdaQzLw2msmdCEdSG3fITY0VOpzy92Or+y/cVUeFjvNa+q+zJ+SI6Ihsya2kamWorz8XuR07KlqxSNt0foONKVeW82Qrh7ROhSW77+9xsFFFfAvNGiKCMkSDR0DlaVo7FJb4/LiVKprRXdtXejp1Y5RxHHs56vBtuL+aMdx60cM3EFo1ia+j/YmUJcy5XutieTJCcjCmYXBMwWHA6Y9DaOkKPZ1Nk1tp1Fvg/qu47ykZF0qs6M1ODw1sxLWdGfmDS2hrzRNysuVOUXmnUg3qyXc+Pgz0joj1305pU76OpLd2sFmL/qitsX3rYem6S0VSuKbp1qcakHvUln05PwPJulvUc8upYyyv8ASm//AEn9Ga2HEbLiUVTvVyz7JL89nk9CK6c6esD1qw0lSrwU6NSFSL4wkn643eZsn5XlSvdHVf8AOt5rj7UU/PdJH1Oi+u++pJKoqVZLjKLjL1jj5DFfo1V963mpr4P8ClcL+5YPfweTWnX/AE3/ADLWa/omn80jeXXvZ/6Vb0j+5WS4JfReHTfyf3HOth3npYPKLvr+pJfw7ao3/vnFL4ZPmtL9eF5VWKUadFc4pyl6y/YepdH76o9Y8vm19ssS60F2nul7f06MXOrOMIre5NJfE8v6X9d8IZp2UdeW1drNeyu+MfzeLPPrXQOktJzUnGtVz+eo2oLzls9D07oj1M0LfVqXTVeosNR3U4vw/M/HYWH6Cw4d7V1Pnl/tX3/nHkJ551PdWD4nor0DutK1vxF1KcaTeZVJe9Pupp8O/ce5aK0VStaUaVGKhCO5Li+Lb4vvNlYSSWxJYS3JLyK51Sov+I1b1pPSC2itl/I/ToqPmSnMpczDZZbW7m8LzfIh06UpyUIrLZI0iss2NH2+s8vcviW3dwtr4ItrzUY6kd5x7ytrPVjuT9WaKNq8xsKWrbzN93+CI5ZzUlt2evElZU3Oes/HzO5Riadnb6qx6+Jv0o/fkbynTjSgqcdksFdKTk8s2qSLCMFsJC0cAAOgQkjRv7RTjt8jotFVRff34CJwU4uMllM6m08o+ejUfuy95fFc0ZN2/s1Lbua3Pkc+M3nElh/B+B5txbhMrOfPDWD2fd4MtKNVVF4ksk1UK5Iqcyjxkfxk3FUM6xqKoSVU5yCeQndWdOrHVqQjOL4SSa+J8lpTqj0dW2qk6UnxpSaX/F5R9Wqxnth+jcV6DzSm15MS6ed0eYXXUDSf8u5qL+qEX8sGouoD/q1/2/7nrPbGO2LKPG+IJY6z5L8Df6aPced2PUTaRx2tarU5pasF+59Povq8sLfDhbwcl+aeZv8A8mdx1iPakarxC8raTqP44+g5GhFbIvWEsLYu4hKqUtmCEojqgSlMiC2lQzv2LmO06cpvlihTaSFvbubwvN8joSqKmtWO2XHx7yhXGFqw9TTr3GrsW2XF8v7lvbvqn1VsuarLTPd5fkjT9rWWi9bkru51cpPMnvfLu8SWjrT8z8iFlZZ2y8u/xOpCJteGcOjZU8vWb95/YgVqvO8LYspQNunD78iqnA2oRLQYJpAA6AAAADEkZAAa04HPu7NS+9x1pQKalMROEZpxkspgm08o+fbcdkstfq/dGJQ2ZW1HVr2+eBz6lq024bPl6GOv+jjy52r/AOr+zJ9K6W0jWBN1P1LHetqMqlnc0/AylajUoS5asWn4k6M01lFYJODI4GhYAB0DGTIAAASVNvgSdJL3mkcycyiMfUsaeMyeF6FMrxL3V5sjC3nN5fx+iL2z4ReXS25Id70+W7I1SvCPmKt3nZFY7+LNiz0djbL0/c2Le0UfHmzZSNvY8OoWUMU1r2t7srqlWVTcwkXU4CnTNinAsMjROnD6l6MRjgyAAAAAAAAAAAAi4EgAFE6Rr1KJvtFcqQAcqra54GlV0fxT+/I7s6JTKkIqU4VVyzSa8TsZOOxwpKpHv8dpB3b4wXxR25UCuVunwKirwGxqa8mPJtD8bmaOR+MX6X6j8XH9LOnK0XJEPwceSIj6MWnZKXxX4HP1cu5fP8nP/GL9L9TH4x8IpfE6StY8kTVLHAdh0bso75fm/wACXdSfccvNSXP0wTho1v3n9WdPVMqJa29hbW/9KCXj2/F6jMqs5bs1qNnGPDPezYUSagWQpkzI0VxiWwpFsaf36lsKX39+Bw6Yp0/vxLoxMxRkAAAAAAAAAAAAAAAAAAAAADRCVMmAAo7Ig6ZtGNUANN0vv78jHZ/fobnZmOzADT7EyqJtumOzADV7IyqRtdmNQANdUicaZdqmQAgoE0AAAAAAAAAAA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jpeg;base64,/9j/4AAQSkZJRgABAQAAAQABAAD/2wCEAAkGBhQSERQUExQUFRUVFRQWFBcVFRQXGBcXFxQVFBQXFRUXHCYeGBkkGRQXHy8gIycpLCwsFx8xNTAqNSYrLCkBCQoKDgwOGg8PGiwkHyIpKS4pKiwvKSwsLTUvLC0sLC4sLiksLCwsKSosKSwsLCwsLCwsLC8sKiwsKSwpKSwsLP/AABEIAOAA4AMBIgACEQEDEQH/xAAcAAEAAgMBAQEAAAAAAAAAAAAAAgMBBAUHBgj/xAA+EAACAQMABgcGBAQFBQAAAAAAAQIDBBEFEiExQVEGBxNhcYGRIjKhscHwFEJS0SMzcuEVQ1NikmSTorLx/8QAGwEAAQUBAQAAAAAAAAAAAAAAAAIDBAUGAQf/xAA2EQACAQMCAgcHAwMFAAAAAAAAAQIDBBEhMQUSBhNBUWFx8CIykaGxwdEUgeEzQvEjUmKCkv/aAAwDAQACEQMRAD8A9uAAAAAAAAAAAAAAAAAAAAAyYycyBkGMjIZAyDGRkMgZBjIyGQMgA6AAAAAAAAAAAAAAAAAAAAAAMOWN4N4AyDXneLht7+BrVLzv9P3Ky44pb0FrLPr1sORpSZ0HNIrlcLmcyVzyXrtIu4lzKSr0mpLSK9fvgeVuzp9uu/0CrrvOX2r5slGL/V8RiHSKdR4hBv4CnQS7TpKuu8yqyNFU3+tepHtJZxsZMfGalNJ1KbWXhbPX9n9hHVJ7M6esMnP7Vren5FkLvv8AJ/uTKfGKMpcstH3PT5PHyyJdJ9hugoVwuOz5epamWtOrGazFjTTRNMyQyZyPJnCQAFHAAAAAAAAAAAAAAANmpXrZ3PC+L8BivXjRjlioxyWVrrGxbX8F4s0qtbO/2vkifZ57ly/cw4GXva9xcJ40Xrs+7+CJMIxiasqjZEtnTKjFXEKkJ+28+JKWOwAAjnQAAAGU8GDGQTaeUBdG5ku8y6kXvWPApBMV9WxyzfMu6Wv11+AnkXYXZa3PKJ0rnG70e7y5GumGx+lxGpRfNTbXhv8AB7ryOOCe51KVyn3PkXJnGjP74o3be64S8nz/ALmy4bxuFz7FTSRFqUcao3SSK0ySZpEyOSAAs4AAAAAAAANa5q8OC3/sM1qqpQcmdissxVrZ8PmYhTyQp7dpsxZX0V176ye3Z6+n5HJezoiuUMFNQvqTNG5nkg8Wrwt6ba1fcLpJtkKlXkVAHnlWtOrLmkTUsAAwxo6YciDkZkiGBSFpGdYa5Ei0dwKwWqZlTKHkKR3lDlNlTJGtGROExLiJcS4zGXoRTMhGTg8oQbltc4wnx3P6PvN2Mjjrkzdtbh7nvXxXM33BeK9dHqqj1W3r6EOtTxqjfiZKoyLIs1MZEYyABZwAAAIVamF8jm1J5ePXxL7yvtfds8zUpczG8ZvesrKhHbt8v5f08SXShhZNqMzLq4KNYpqTyRavFnQp6b9gtU02XTuCiUskQZq4vKtf32PKKWwPPOs7rJlY4oUEnWktZye1Qjw2cWz0M/NXWrXctKXGeDjFeCisFnwCzp3V1iosqKzjv2G60nGOh9B0V66LiFaMbtqpSk8N6qUo5e/K3+B7lSqKUVJPKaTTXFNZR+QD9L9V1+62jKEpbXFOH/F4RZ9I+HUqMI16UUtcNLbwEUKjejPqsGNUkDHEog4EZRLTW0hcqlSnUe6EZS9FkVHLeEdyfHdNusqjYSVNR7Wq9rimkorhrS4eBX0L6yaV/N03Dsqq2qOcqS/2vn3Hg2ldIyr1qlWbzKpKUn5vYjb6KX8qN5bzi91SPo3hnoD6PUI2rX9+M58fLbBDVzLn8D9QGYyJ4yjGoYLJY5JQZea6LoMRIbkSJRlxW9bu9cURCY5QrSozU4jbWTp29bKNiLOTb1NWWPNfVfM6kWerWddV6Mai7SunHllgtAQLAbBGpPCbJGtfy9nHNpDNep1dOU+5CorLSOdVnn5vzMa5GT2mDyOtcylVlNPcs0tCTmRAI8pyludAAEgDwnrw6PSp3cblL2K0UpPlOKxjzWD3Y09LaIpXNKVKtBThLen8GnwZZcLvnZXCq4ytmvARUhzxwfkpLJ+nervRMrfR1vTksS1deS5Ob1semDl6I6n7GhWVXE6mq8xjOScU+GUlt8z7gteOcYp3sI0qOcJ5bY1RpOGrAAMwSAaOnbV1LatBb5U5pecWbwFRk4yUl2Afj+pBptPem0/I7fQfRMrm/t6cV/mRlLujH2m36Hp/TLqWdxcSrWtSEO0blOE84UnvcWlufI+k6v8Aq5p6Oi5yaqV5rEpcIr9Mc/M9CuekFt+lcqb9trbufj5EGNCXNrsfY6phwJA87J5X2ZKMSQDIZAAA4JPc+T+D3nStqmYnNxlNc0X6OqZXl8eJu+jNxzQlSfZr9vwRLiOzOrFkiFNkzYLYiA0dJS93zfov7m8c3Sb9peD+hVcZnyWc2vWo7RWZo0wAeUliQrVowi5SajFbW28JeLZ8lf8AWzo6lLV7fXa3unFyXrufkeZdbXSS6rXlS2xONGm1GEEn7bxnWf6s8Dg9BuhM9IXDpa6pqmtapn3ks4xGPPPoa614FQVv+ou54WM4XYvn8iNKs+blij9KWN9CtThUpyUoTSlFrimXmvo+whQpQpU1iEIqMV3I2DJz5eZ8u3YSQABIAAAAAAAAAAAAAAAAAAaWm6NSdvVjRlq1HTkoS5SxsPzVHpJf2deS7etCpFtSUpN7eOYy2MuOG8KlfxlyTSa7H62GqlTk3R+ogec9XHWor2St7hKNfHsyXu1Mb9nCR6MQLq0q2lR06qw/WwuMlJZRlDR7w2u9/MwRtX/Ef9RfdGZtXTj3pjddewdukWlFF/fwLz0RFeDnaU3x8/kdE0NKR9lPlJfHYVnF6bqWdRLuHaL9tGgC1UfZcuRUeWVaM6XLzL3lleRYJpkXBZzhZ54PGNL1v8L6QKtupV2nLlq1PZn6S2+R7SedddPRl3Foq8Fmdu23je6b970eGWfB60Y3HVVPdqJxf77fMbqr2crsPRUwfB9UfTBXdoqU5ZrUFqvO+UN0JfTyR94V91bztqsqU90/T/ccjJSWUAARzoAAAAAAAAAAAAAAAAEZzSTbeEllt8EeC1rf/HNNTSyqKynKO9U4LGc43t/M+164+mat7f8ADU5fxqy9rG+FPj5vcbHVB0T/AAtp21RYq18S274w/Kn47zSWKdhaTvHpKfsw+79d3iMT9uXL3bkejfU7Qs7mNdVqk3B5hFqKw+9reegEHIymUtzdVrqSlWll7D8YKK0LMbCi0l/EfibVVYx3I0tGbZN+P1NL0eoct5L/AIx/AxWf+mfQUWXlFL7+ZebxEAGve09aMl3f/DYK6girBTg4vZ6HU8PJz7KWtFrmviapbB6lRrvyvBi5hiXc9p5pf03+nSfvUpOL8nqn9Sxj73nqVEatNSTjJZTTTT4p7GiQKIcPz70m0XW0HpKNah/Lk3Knnc4v36Uvke19F+k1K+t41qT37Jxe+EuMX+/EdKejNK+t5Uaq37YS4wlwaPBrS+u9BXsotbE8Si86lWGdjT+vA1sVHjNulnFeC/8AS9fB+DI39J+DP0gDh9FumFvf09ejNayXt02/bg+9cV3rYdwytSlOlJwmsNdjJCaeqAAEHQAAAAAAAAAAcLph0spaPt3VqPMnlU4cZy5eHNkelnTW30fT1qsszaepTi1rSfhwXeeOaPsLvpBeupUbjRi/ae3Vpx4Qhzky64dw3rV19x7NKO77/BevmNTqY0W5f0E6OVdLX0ru5zKlGetNvdKS2xpx7ls8j3d7Ni2JcjV0XoulbUYUaMVGEFhL5t82y5yGeI3zvKuUsQjpFdyHKVPlRLJdaQzLw2msmdCEdSG3fITY0VOpzy92Or+y/cVUeFjvNa+q+zJ+SI6Ihsya2kamWorz8XuR07KlqxSNt0foONKVeW82Qrh7ROhSW77+9xsFFFfAvNGiKCMkSDR0DlaVo7FJb4/LiVKprRXdtXejp1Y5RxHHs56vBtuL+aMdx60cM3EFo1ia+j/YmUJcy5XutieTJCcjCmYXBMwWHA6Y9DaOkKPZ1Nk1tp1Fvg/qu47ykZF0qs6M1ODw1sxLWdGfmDS2hrzRNysuVOUXmnUg3qyXc+Pgz0joj1305pU76OpLd2sFmL/qitsX3rYem6S0VSuKbp1qcakHvUln05PwPJulvUc8upYyyv8ASm//AEn9Ga2HEbLiUVTvVyz7JL89nk9CK6c6esD1qw0lSrwU6NSFSL4wkn643eZsn5XlSvdHVf8AOt5rj7UU/PdJH1Oi+u++pJKoqVZLjKLjL1jj5DFfo1V963mpr4P8ClcL+5YPfweTWnX/AE3/ADLWa/omn80jeXXvZ/6Vb0j+5WS4JfReHTfyf3HOth3npYPKLvr+pJfw7ao3/vnFL4ZPmtL9eF5VWKUadFc4pyl6y/YepdH76o9Y8vm19ssS60F2nul7f06MXOrOMIre5NJfE8v6X9d8IZp2UdeW1drNeyu+MfzeLPPrXQOktJzUnGtVz+eo2oLzls9D07oj1M0LfVqXTVeosNR3U4vw/M/HYWH6Cw4d7V1Pnl/tX3/nHkJ551PdWD4nor0DutK1vxF1KcaTeZVJe9Pupp8O/ce5aK0VStaUaVGKhCO5Li+Lb4vvNlYSSWxJYS3JLyK51Sov+I1b1pPSC2itl/I/ToqPmSnMpczDZZbW7m8LzfIh06UpyUIrLZI0iss2NH2+s8vcviW3dwtr4ItrzUY6kd5x7ytrPVjuT9WaKNq8xsKWrbzN93+CI5ZzUlt2evElZU3Oes/HzO5Riadnb6qx6+Jv0o/fkbynTjSgqcdksFdKTk8s2qSLCMFsJC0cAAOgQkjRv7RTjt8jotFVRff34CJwU4uMllM6m08o+ejUfuy95fFc0ZN2/s1Lbua3Pkc+M3nElh/B+B5txbhMrOfPDWD2fd4MtKNVVF4ksk1UK5Iqcyjxkfxk3FUM6xqKoSVU5yCeQndWdOrHVqQjOL4SSa+J8lpTqj0dW2qk6UnxpSaX/F5R9Wqxnth+jcV6DzSm15MS6ed0eYXXUDSf8u5qL+qEX8sGouoD/q1/2/7nrPbGO2LKPG+IJY6z5L8Df6aPced2PUTaRx2tarU5pasF+59Povq8sLfDhbwcl+aeZv8A8mdx1iPakarxC8raTqP44+g5GhFbIvWEsLYu4hKqUtmCEojqgSlMiC2lQzv2LmO06cpvlihTaSFvbubwvN8joSqKmtWO2XHx7yhXGFqw9TTr3GrsW2XF8v7lvbvqn1VsuarLTPd5fkjT9rWWi9bkru51cpPMnvfLu8SWjrT8z8iFlZZ2y8u/xOpCJteGcOjZU8vWb95/YgVqvO8LYspQNunD78iqnA2oRLQYJpAA6AAAADEkZAAa04HPu7NS+9x1pQKalMROEZpxkspgm08o+fbcdkstfq/dGJQ2ZW1HVr2+eBz6lq024bPl6GOv+jjy52r/AOr+zJ9K6W0jWBN1P1LHetqMqlnc0/AylajUoS5asWn4k6M01lFYJODI4GhYAB0DGTIAAASVNvgSdJL3mkcycyiMfUsaeMyeF6FMrxL3V5sjC3nN5fx+iL2z4ReXS25Id70+W7I1SvCPmKt3nZFY7+LNiz0djbL0/c2Le0UfHmzZSNvY8OoWUMU1r2t7srqlWVTcwkXU4CnTNinAsMjROnD6l6MRjgyAAAAAAAAAAAAi4EgAFE6Rr1KJvtFcqQAcqra54GlV0fxT+/I7s6JTKkIqU4VVyzSa8TsZOOxwpKpHv8dpB3b4wXxR25UCuVunwKirwGxqa8mPJtD8bmaOR+MX6X6j8XH9LOnK0XJEPwceSIj6MWnZKXxX4HP1cu5fP8nP/GL9L9TH4x8IpfE6StY8kTVLHAdh0bso75fm/wACXdSfccvNSXP0wTho1v3n9WdPVMqJa29hbW/9KCXj2/F6jMqs5bs1qNnGPDPezYUSagWQpkzI0VxiWwpFsaf36lsKX39+Bw6Yp0/vxLoxMxRkAAAAAAAAAAAAAAAAAAAAADRCVMmAAo7Ig6ZtGNUANN0vv78jHZ/fobnZmOzADT7EyqJtumOzADV7IyqRtdmNQANdUicaZdqmQAgoE0AAAAAAAAAAA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data:image/jpeg;base64,/9j/4AAQSkZJRgABAQAAAQABAAD/2wCEAAkGBhQSERQUExQUFRUVFRQWFBcVFRQXGBcXFxQVFBQXFRUXHCYeGBkkGRQXHy8gIycpLCwsFx8xNTAqNSYrLCkBCQoKDgwOGg8PGiwkHyIpKS4pKiwvKSwsLTUvLC0sLC4sLiksLCwsKSosKSwsLCwsLCwsLC8sKiwsKSwpKSwsLP/AABEIAOAA4AMBIgACEQEDEQH/xAAcAAEAAgMBAQEAAAAAAAAAAAAAAgMBBAUHBgj/xAA+EAACAQMABgcGBAQFBQAAAAAAAQIDBBEFEiExQVEGBxNhcYGRIjKhscHwFEJS0SMzcuEVQ1NikmSTorLx/8QAGwEAAQUBAQAAAAAAAAAAAAAAAAIDBAUGAQf/xAA2EQACAQMCAgcHAwMFAAAAAAAAAQIDBBEhMQUSBhNBUWFx8CIykaGxwdEUgeEzQvEjUmKCkv/aAAwDAQACEQMRAD8A9uAAAAAAAAAAAAAAAAAAAAAyYycyBkGMjIZAyDGRkMgZBjIyGQMgA6AAAAAAAAAAAAAAAAAAAAAAMOWN4N4AyDXneLht7+BrVLzv9P3Ky44pb0FrLPr1sORpSZ0HNIrlcLmcyVzyXrtIu4lzKSr0mpLSK9fvgeVuzp9uu/0CrrvOX2r5slGL/V8RiHSKdR4hBv4CnQS7TpKuu8yqyNFU3+tepHtJZxsZMfGalNJ1KbWXhbPX9n9hHVJ7M6esMnP7Vren5FkLvv8AJ/uTKfGKMpcstH3PT5PHyyJdJ9hugoVwuOz5epamWtOrGazFjTTRNMyQyZyPJnCQAFHAAAAAAAAAAAAAAANmpXrZ3PC+L8BivXjRjlioxyWVrrGxbX8F4s0qtbO/2vkifZ57ly/cw4GXva9xcJ40Xrs+7+CJMIxiasqjZEtnTKjFXEKkJ+28+JKWOwAAjnQAAAGU8GDGQTaeUBdG5ku8y6kXvWPApBMV9WxyzfMu6Wv11+AnkXYXZa3PKJ0rnG70e7y5GumGx+lxGpRfNTbXhv8AB7ryOOCe51KVyn3PkXJnGjP74o3be64S8nz/ALmy4bxuFz7FTSRFqUcao3SSK0ySZpEyOSAAs4AAAAAAAANa5q8OC3/sM1qqpQcmdissxVrZ8PmYhTyQp7dpsxZX0V176ye3Z6+n5HJezoiuUMFNQvqTNG5nkg8Wrwt6ba1fcLpJtkKlXkVAHnlWtOrLmkTUsAAwxo6YciDkZkiGBSFpGdYa5Ei0dwKwWqZlTKHkKR3lDlNlTJGtGROExLiJcS4zGXoRTMhGTg8oQbltc4wnx3P6PvN2Mjjrkzdtbh7nvXxXM33BeK9dHqqj1W3r6EOtTxqjfiZKoyLIs1MZEYyABZwAAAIVamF8jm1J5ePXxL7yvtfds8zUpczG8ZvesrKhHbt8v5f08SXShhZNqMzLq4KNYpqTyRavFnQp6b9gtU02XTuCiUskQZq4vKtf32PKKWwPPOs7rJlY4oUEnWktZye1Qjw2cWz0M/NXWrXctKXGeDjFeCisFnwCzp3V1iosqKzjv2G60nGOh9B0V66LiFaMbtqpSk8N6qUo5e/K3+B7lSqKUVJPKaTTXFNZR+QD9L9V1+62jKEpbXFOH/F4RZ9I+HUqMI16UUtcNLbwEUKjejPqsGNUkDHEog4EZRLTW0hcqlSnUe6EZS9FkVHLeEdyfHdNusqjYSVNR7Wq9rimkorhrS4eBX0L6yaV/N03Dsqq2qOcqS/2vn3Hg2ldIyr1qlWbzKpKUn5vYjb6KX8qN5bzi91SPo3hnoD6PUI2rX9+M58fLbBDVzLn8D9QGYyJ4yjGoYLJY5JQZea6LoMRIbkSJRlxW9bu9cURCY5QrSozU4jbWTp29bKNiLOTb1NWWPNfVfM6kWerWddV6Mai7SunHllgtAQLAbBGpPCbJGtfy9nHNpDNep1dOU+5CorLSOdVnn5vzMa5GT2mDyOtcylVlNPcs0tCTmRAI8pyludAAEgDwnrw6PSp3cblL2K0UpPlOKxjzWD3Y09LaIpXNKVKtBThLen8GnwZZcLvnZXCq4ytmvARUhzxwfkpLJ+nervRMrfR1vTksS1deS5Ob1semDl6I6n7GhWVXE6mq8xjOScU+GUlt8z7gteOcYp3sI0qOcJ5bY1RpOGrAAMwSAaOnbV1LatBb5U5pecWbwFRk4yUl2Afj+pBptPem0/I7fQfRMrm/t6cV/mRlLujH2m36Hp/TLqWdxcSrWtSEO0blOE84UnvcWlufI+k6v8Aq5p6Oi5yaqV5rEpcIr9Mc/M9CuekFt+lcqb9trbufj5EGNCXNrsfY6phwJA87J5X2ZKMSQDIZAAA4JPc+T+D3nStqmYnNxlNc0X6OqZXl8eJu+jNxzQlSfZr9vwRLiOzOrFkiFNkzYLYiA0dJS93zfov7m8c3Sb9peD+hVcZnyWc2vWo7RWZo0wAeUliQrVowi5SajFbW28JeLZ8lf8AWzo6lLV7fXa3unFyXrufkeZdbXSS6rXlS2xONGm1GEEn7bxnWf6s8Dg9BuhM9IXDpa6pqmtapn3ks4xGPPPoa614FQVv+ou54WM4XYvn8iNKs+blij9KWN9CtThUpyUoTSlFrimXmvo+whQpQpU1iEIqMV3I2DJz5eZ8u3YSQABIAAAAAAAAAAAAAAAAAAaWm6NSdvVjRlq1HTkoS5SxsPzVHpJf2deS7etCpFtSUpN7eOYy2MuOG8KlfxlyTSa7H62GqlTk3R+ogec9XHWor2St7hKNfHsyXu1Mb9nCR6MQLq0q2lR06qw/WwuMlJZRlDR7w2u9/MwRtX/Ef9RfdGZtXTj3pjddewdukWlFF/fwLz0RFeDnaU3x8/kdE0NKR9lPlJfHYVnF6bqWdRLuHaL9tGgC1UfZcuRUeWVaM6XLzL3lleRYJpkXBZzhZ54PGNL1v8L6QKtupV2nLlq1PZn6S2+R7SedddPRl3Foq8Fmdu23je6b970eGWfB60Y3HVVPdqJxf77fMbqr2crsPRUwfB9UfTBXdoqU5ZrUFqvO+UN0JfTyR94V91bztqsqU90/T/ccjJSWUAARzoAAAAAAAAAAAAAAAAEZzSTbeEllt8EeC1rf/HNNTSyqKynKO9U4LGc43t/M+164+mat7f8ADU5fxqy9rG+FPj5vcbHVB0T/AAtp21RYq18S274w/Kn47zSWKdhaTvHpKfsw+79d3iMT9uXL3bkejfU7Qs7mNdVqk3B5hFqKw+9reegEHIymUtzdVrqSlWll7D8YKK0LMbCi0l/EfibVVYx3I0tGbZN+P1NL0eoct5L/AIx/AxWf+mfQUWXlFL7+ZebxEAGve09aMl3f/DYK6girBTg4vZ6HU8PJz7KWtFrmviapbB6lRrvyvBi5hiXc9p5pf03+nSfvUpOL8nqn9Sxj73nqVEatNSTjJZTTTT4p7GiQKIcPz70m0XW0HpKNah/Lk3Knnc4v36Uvke19F+k1K+t41qT37Jxe+EuMX+/EdKejNK+t5Uaq37YS4wlwaPBrS+u9BXsotbE8Si86lWGdjT+vA1sVHjNulnFeC/8AS9fB+DI39J+DP0gDh9FumFvf09ejNayXt02/bg+9cV3rYdwytSlOlJwmsNdjJCaeqAAEHQAAAAAAAAAAcLph0spaPt3VqPMnlU4cZy5eHNkelnTW30fT1qsszaepTi1rSfhwXeeOaPsLvpBeupUbjRi/ae3Vpx4Qhzky64dw3rV19x7NKO77/BevmNTqY0W5f0E6OVdLX0ru5zKlGetNvdKS2xpx7ls8j3d7Ni2JcjV0XoulbUYUaMVGEFhL5t82y5yGeI3zvKuUsQjpFdyHKVPlRLJdaQzLw2msmdCEdSG3fITY0VOpzy92Or+y/cVUeFjvNa+q+zJ+SI6Ihsya2kamWorz8XuR07KlqxSNt0foONKVeW82Qrh7ROhSW77+9xsFFFfAvNGiKCMkSDR0DlaVo7FJb4/LiVKprRXdtXejp1Y5RxHHs56vBtuL+aMdx60cM3EFo1ia+j/YmUJcy5XutieTJCcjCmYXBMwWHA6Y9DaOkKPZ1Nk1tp1Fvg/qu47ykZF0qs6M1ODw1sxLWdGfmDS2hrzRNysuVOUXmnUg3qyXc+Pgz0joj1305pU76OpLd2sFmL/qitsX3rYem6S0VSuKbp1qcakHvUln05PwPJulvUc8upYyyv8ASm//AEn9Ga2HEbLiUVTvVyz7JL89nk9CK6c6esD1qw0lSrwU6NSFSL4wkn643eZsn5XlSvdHVf8AOt5rj7UU/PdJH1Oi+u++pJKoqVZLjKLjL1jj5DFfo1V963mpr4P8ClcL+5YPfweTWnX/AE3/ADLWa/omn80jeXXvZ/6Vb0j+5WS4JfReHTfyf3HOth3npYPKLvr+pJfw7ao3/vnFL4ZPmtL9eF5VWKUadFc4pyl6y/YepdH76o9Y8vm19ssS60F2nul7f06MXOrOMIre5NJfE8v6X9d8IZp2UdeW1drNeyu+MfzeLPPrXQOktJzUnGtVz+eo2oLzls9D07oj1M0LfVqXTVeosNR3U4vw/M/HYWH6Cw4d7V1Pnl/tX3/nHkJ551PdWD4nor0DutK1vxF1KcaTeZVJe9Pupp8O/ce5aK0VStaUaVGKhCO5Li+Lb4vvNlYSSWxJYS3JLyK51Sov+I1b1pPSC2itl/I/ToqPmSnMpczDZZbW7m8LzfIh06UpyUIrLZI0iss2NH2+s8vcviW3dwtr4ItrzUY6kd5x7ytrPVjuT9WaKNq8xsKWrbzN93+CI5ZzUlt2evElZU3Oes/HzO5Riadnb6qx6+Jv0o/fkbynTjSgqcdksFdKTk8s2qSLCMFsJC0cAAOgQkjRv7RTjt8jotFVRff34CJwU4uMllM6m08o+ejUfuy95fFc0ZN2/s1Lbua3Pkc+M3nElh/B+B5txbhMrOfPDWD2fd4MtKNVVF4ksk1UK5Iqcyjxkfxk3FUM6xqKoSVU5yCeQndWdOrHVqQjOL4SSa+J8lpTqj0dW2qk6UnxpSaX/F5R9Wqxnth+jcV6DzSm15MS6ed0eYXXUDSf8u5qL+qEX8sGouoD/q1/2/7nrPbGO2LKPG+IJY6z5L8Df6aPced2PUTaRx2tarU5pasF+59Povq8sLfDhbwcl+aeZv8A8mdx1iPakarxC8raTqP44+g5GhFbIvWEsLYu4hKqUtmCEojqgSlMiC2lQzv2LmO06cpvlihTaSFvbubwvN8joSqKmtWO2XHx7yhXGFqw9TTr3GrsW2XF8v7lvbvqn1VsuarLTPd5fkjT9rWWi9bkru51cpPMnvfLu8SWjrT8z8iFlZZ2y8u/xOpCJteGcOjZU8vWb95/YgVqvO8LYspQNunD78iqnA2oRLQYJpAA6AAAADEkZAAa04HPu7NS+9x1pQKalMROEZpxkspgm08o+fbcdkstfq/dGJQ2ZW1HVr2+eBz6lq024bPl6GOv+jjy52r/AOr+zJ9K6W0jWBN1P1LHetqMqlnc0/AylajUoS5asWn4k6M01lFYJODI4GhYAB0DGTIAAASVNvgSdJL3mkcycyiMfUsaeMyeF6FMrxL3V5sjC3nN5fx+iL2z4ReXS25Id70+W7I1SvCPmKt3nZFY7+LNiz0djbL0/c2Le0UfHmzZSNvY8OoWUMU1r2t7srqlWVTcwkXU4CnTNinAsMjROnD6l6MRjgyAAAAAAAAAAAAi4EgAFE6Rr1KJvtFcqQAcqra54GlV0fxT+/I7s6JTKkIqU4VVyzSa8TsZOOxwpKpHv8dpB3b4wXxR25UCuVunwKirwGxqa8mPJtD8bmaOR+MX6X6j8XH9LOnK0XJEPwceSIj6MWnZKXxX4HP1cu5fP8nP/GL9L9TH4x8IpfE6StY8kTVLHAdh0bso75fm/wACXdSfccvNSXP0wTho1v3n9WdPVMqJa29hbW/9KCXj2/F6jMqs5bs1qNnGPDPezYUSagWQpkzI0VxiWwpFsaf36lsKX39+Bw6Yp0/vxLoxMxRkAAAAAAAAAAAAAAAAAAAAADRCVMmAAo7Ig6ZtGNUANN0vv78jHZ/fobnZmOzADT7EyqJtumOzADV7IyqRtdmNQANdUicaZdqmQAgoE0AAAAAAAAAAAA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593" y="3240972"/>
            <a:ext cx="2477593" cy="2477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44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Summary</a:t>
            </a:r>
            <a:endParaRPr lang="en-CA" dirty="0"/>
          </a:p>
        </p:txBody>
      </p:sp>
      <p:sp>
        <p:nvSpPr>
          <p:cNvPr id="3" name="Subtitle 2"/>
          <p:cNvSpPr>
            <a:spLocks noGrp="1"/>
          </p:cNvSpPr>
          <p:nvPr>
            <p:ph type="subTitle" idx="1"/>
          </p:nvPr>
        </p:nvSpPr>
        <p:spPr/>
        <p:txBody>
          <a:bodyPr/>
          <a:lstStyle/>
          <a:p>
            <a:endParaRPr lang="en-CA"/>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Tree>
    <p:extLst>
      <p:ext uri="{BB962C8B-B14F-4D97-AF65-F5344CB8AC3E}">
        <p14:creationId xmlns:p14="http://schemas.microsoft.com/office/powerpoint/2010/main" val="365613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Accessibility API is Appropriate?</a:t>
            </a:r>
            <a:endParaRPr lang="en-US" dirty="0"/>
          </a:p>
        </p:txBody>
      </p:sp>
      <p:sp>
        <p:nvSpPr>
          <p:cNvPr id="4" name="Content Placeholder 3"/>
          <p:cNvSpPr>
            <a:spLocks noGrp="1"/>
          </p:cNvSpPr>
          <p:nvPr>
            <p:ph idx="1"/>
          </p:nvPr>
        </p:nvSpPr>
        <p:spPr/>
        <p:txBody>
          <a:bodyPr/>
          <a:lstStyle/>
          <a:p>
            <a:r>
              <a:rPr lang="en-CA" dirty="0" smtClean="0"/>
              <a:t>The fundamental API makes simple nodes accessible</a:t>
            </a:r>
          </a:p>
          <a:p>
            <a:pPr lvl="1"/>
            <a:r>
              <a:rPr lang="en-CA" dirty="0" smtClean="0"/>
              <a:t>Choose a role, set the role description, set the text, etc.</a:t>
            </a:r>
          </a:p>
          <a:p>
            <a:r>
              <a:rPr lang="en-CA" dirty="0" smtClean="0"/>
              <a:t>The advanced API is used for custom controls</a:t>
            </a:r>
          </a:p>
          <a:p>
            <a:pPr lvl="1"/>
            <a:r>
              <a:rPr lang="en-CA" dirty="0" smtClean="0"/>
              <a:t>Full featured: Used by FX </a:t>
            </a:r>
            <a:r>
              <a:rPr lang="en-CA" smtClean="0"/>
              <a:t>to make built-in </a:t>
            </a:r>
            <a:r>
              <a:rPr lang="en-CA" dirty="0" smtClean="0"/>
              <a:t>controls accessible</a:t>
            </a:r>
          </a:p>
          <a:p>
            <a:r>
              <a:rPr lang="en-CA" dirty="0" smtClean="0"/>
              <a:t>Remember: combining built-in controls gives an accessible result</a:t>
            </a:r>
          </a:p>
          <a:p>
            <a:pPr lvl="1"/>
            <a:r>
              <a:rPr lang="en-CA" dirty="0" smtClean="0"/>
              <a:t>Ensure that controls are accessible from the keyboard</a:t>
            </a:r>
          </a:p>
          <a:p>
            <a:pPr lvl="1"/>
            <a:r>
              <a:rPr lang="en-CA" dirty="0" smtClean="0"/>
              <a:t>Use the “label for” property to captures relationships</a:t>
            </a:r>
          </a:p>
        </p:txBody>
      </p:sp>
    </p:spTree>
    <p:extLst>
      <p:ext uri="{BB962C8B-B14F-4D97-AF65-F5344CB8AC3E}">
        <p14:creationId xmlns:p14="http://schemas.microsoft.com/office/powerpoint/2010/main" val="48742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JavaFX</a:t>
            </a:r>
            <a:r>
              <a:rPr lang="en-US" dirty="0" smtClean="0"/>
              <a:t> Accessibility is Here</a:t>
            </a:r>
            <a:endParaRPr lang="en-US" dirty="0"/>
          </a:p>
        </p:txBody>
      </p:sp>
      <p:sp>
        <p:nvSpPr>
          <p:cNvPr id="3" name="Content Placeholder 2"/>
          <p:cNvSpPr>
            <a:spLocks noGrp="1"/>
          </p:cNvSpPr>
          <p:nvPr>
            <p:ph idx="1"/>
          </p:nvPr>
        </p:nvSpPr>
        <p:spPr/>
        <p:txBody>
          <a:bodyPr/>
          <a:lstStyle/>
          <a:p>
            <a:r>
              <a:rPr lang="en-US" dirty="0" smtClean="0"/>
              <a:t>Supports native accessibility mechanisms</a:t>
            </a:r>
          </a:p>
          <a:p>
            <a:pPr lvl="1"/>
            <a:r>
              <a:rPr lang="en-US" dirty="0" smtClean="0"/>
              <a:t>No extra shared library or jar is required</a:t>
            </a:r>
          </a:p>
          <a:p>
            <a:r>
              <a:rPr lang="en-US" dirty="0" smtClean="0"/>
              <a:t>Implements accessibility for all built-in controls</a:t>
            </a:r>
          </a:p>
          <a:p>
            <a:r>
              <a:rPr lang="en-US" dirty="0" smtClean="0"/>
              <a:t>Provides a minimal but complete API</a:t>
            </a:r>
          </a:p>
          <a:p>
            <a:pPr lvl="1"/>
            <a:r>
              <a:rPr lang="en-US" dirty="0" smtClean="0"/>
              <a:t>Provides a simple API for the most common cases</a:t>
            </a:r>
          </a:p>
          <a:p>
            <a:pPr lvl="1"/>
            <a:r>
              <a:rPr lang="en-US" dirty="0" smtClean="0"/>
              <a:t>Provides an advanced API for custom controls</a:t>
            </a:r>
          </a:p>
          <a:p>
            <a:pPr lvl="1"/>
            <a:endParaRPr lang="en-US" dirty="0"/>
          </a:p>
        </p:txBody>
      </p:sp>
      <p:pic>
        <p:nvPicPr>
          <p:cNvPr id="4" name="Picture 3" descr="http://static.itpro.co.uk/sites/itpro/files/styles/gallery_wide/public/images/dir_234/it_photo_117208.jpg?itok=yg4rG4k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4184" y="1847231"/>
            <a:ext cx="2784395" cy="1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3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Software</a:t>
            </a:r>
            <a:endParaRPr lang="en-US" dirty="0"/>
          </a:p>
        </p:txBody>
      </p:sp>
      <p:sp>
        <p:nvSpPr>
          <p:cNvPr id="3" name="Content Placeholder 2"/>
          <p:cNvSpPr>
            <a:spLocks noGrp="1"/>
          </p:cNvSpPr>
          <p:nvPr>
            <p:ph idx="1"/>
          </p:nvPr>
        </p:nvSpPr>
        <p:spPr/>
        <p:txBody>
          <a:bodyPr/>
          <a:lstStyle/>
          <a:p>
            <a:r>
              <a:rPr lang="en-CA" dirty="0" smtClean="0"/>
              <a:t>Accessible software </a:t>
            </a:r>
            <a:r>
              <a:rPr lang="en-CA" dirty="0"/>
              <a:t>aims to address </a:t>
            </a:r>
            <a:r>
              <a:rPr lang="en-CA" dirty="0" smtClean="0"/>
              <a:t>:</a:t>
            </a:r>
          </a:p>
          <a:p>
            <a:pPr lvl="1"/>
            <a:r>
              <a:rPr lang="en-US" dirty="0" smtClean="0"/>
              <a:t>Visual Impairments (*)</a:t>
            </a:r>
          </a:p>
          <a:p>
            <a:pPr lvl="1"/>
            <a:r>
              <a:rPr lang="en-US" dirty="0" smtClean="0"/>
              <a:t>Auditory Impairments </a:t>
            </a:r>
          </a:p>
          <a:p>
            <a:pPr lvl="1"/>
            <a:r>
              <a:rPr lang="en-US" dirty="0" smtClean="0"/>
              <a:t>Motor/Mobility Issues</a:t>
            </a:r>
          </a:p>
          <a:p>
            <a:pPr lvl="1"/>
            <a:r>
              <a:rPr lang="en-US" dirty="0" smtClean="0"/>
              <a:t>Seizures</a:t>
            </a:r>
          </a:p>
          <a:p>
            <a:pPr lvl="1"/>
            <a:r>
              <a:rPr lang="en-US" dirty="0" smtClean="0"/>
              <a:t>Cognitive/Intellectual Impairments</a:t>
            </a:r>
          </a:p>
          <a:p>
            <a:r>
              <a:rPr lang="en-US" dirty="0" smtClean="0"/>
              <a:t>Assistive technologies are often built into the operating system</a:t>
            </a:r>
          </a:p>
          <a:p>
            <a:pPr lvl="1"/>
            <a:r>
              <a:rPr lang="en-US" dirty="0" smtClean="0"/>
              <a:t>Screen readers (*), high contrast themes (*), zoom capability etc.</a:t>
            </a:r>
          </a:p>
          <a:p>
            <a:endParaRPr lang="en-US" dirty="0"/>
          </a:p>
        </p:txBody>
      </p:sp>
      <p:pic>
        <p:nvPicPr>
          <p:cNvPr id="1026" name="Picture 2" descr="http://chronicle.com/blogs/profhacker/files/2013/09/accessibility_logo-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818" y="1402774"/>
            <a:ext cx="2100447" cy="210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80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
        <p:nvSpPr>
          <p:cNvPr id="4" name="Footer Placeholder 3"/>
          <p:cNvSpPr>
            <a:spLocks noGrp="1"/>
          </p:cNvSpPr>
          <p:nvPr>
            <p:ph type="ftr" sz="quarter" idx="11"/>
          </p:nvPr>
        </p:nvSpPr>
        <p:spPr/>
        <p:txBody>
          <a:bodyPr/>
          <a:lstStyle/>
          <a:p>
            <a:r>
              <a:rPr lang="en-US" smtClean="0"/>
              <a:t>Oracle Confidential – Internal/Restricted/Highly Restricted</a:t>
            </a:r>
            <a:endParaRPr lang="en-US"/>
          </a:p>
        </p:txBody>
      </p:sp>
    </p:spTree>
    <p:extLst>
      <p:ext uri="{BB962C8B-B14F-4D97-AF65-F5344CB8AC3E}">
        <p14:creationId xmlns:p14="http://schemas.microsoft.com/office/powerpoint/2010/main" val="1771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Readers</a:t>
            </a:r>
            <a:endParaRPr lang="en-US" dirty="0"/>
          </a:p>
        </p:txBody>
      </p:sp>
      <p:sp>
        <p:nvSpPr>
          <p:cNvPr id="3" name="Content Placeholder 2"/>
          <p:cNvSpPr>
            <a:spLocks noGrp="1"/>
          </p:cNvSpPr>
          <p:nvPr>
            <p:ph idx="1"/>
          </p:nvPr>
        </p:nvSpPr>
        <p:spPr/>
        <p:txBody>
          <a:bodyPr/>
          <a:lstStyle/>
          <a:p>
            <a:r>
              <a:rPr lang="en-CA" dirty="0" smtClean="0"/>
              <a:t>Speak the contents of a control</a:t>
            </a:r>
          </a:p>
          <a:p>
            <a:r>
              <a:rPr lang="en-CA" dirty="0" smtClean="0"/>
              <a:t>Provide their own concept of focus and traversal</a:t>
            </a:r>
          </a:p>
          <a:p>
            <a:pPr lvl="1"/>
            <a:r>
              <a:rPr lang="en-CA" dirty="0"/>
              <a:t>I</a:t>
            </a:r>
            <a:r>
              <a:rPr lang="en-CA" dirty="0" smtClean="0"/>
              <a:t>ndependent (but related to) normal focus and traversal</a:t>
            </a:r>
          </a:p>
          <a:p>
            <a:r>
              <a:rPr lang="en-CA" dirty="0" smtClean="0"/>
              <a:t>Interact with programs using platform specific keys</a:t>
            </a:r>
          </a:p>
          <a:p>
            <a:r>
              <a:rPr lang="en-CA" dirty="0" smtClean="0"/>
              <a:t>Examples:</a:t>
            </a:r>
          </a:p>
          <a:p>
            <a:pPr lvl="1"/>
            <a:r>
              <a:rPr lang="en-CA" dirty="0" err="1" smtClean="0"/>
              <a:t>VoiceOver</a:t>
            </a:r>
            <a:r>
              <a:rPr lang="en-CA" dirty="0" smtClean="0"/>
              <a:t>, from Apple, for the Mac</a:t>
            </a:r>
          </a:p>
          <a:p>
            <a:pPr lvl="1"/>
            <a:r>
              <a:rPr lang="en-CA" dirty="0" smtClean="0"/>
              <a:t>Narrator, from Microsoft, for Windows</a:t>
            </a:r>
          </a:p>
          <a:p>
            <a:pPr lvl="1"/>
            <a:r>
              <a:rPr lang="en-CA" dirty="0" smtClean="0"/>
              <a:t>JAWS, from Freedom Scientific, for Windows</a:t>
            </a:r>
            <a:endParaRPr lang="en-US" dirty="0" smtClean="0"/>
          </a:p>
          <a:p>
            <a:endParaRPr lang="en-US" dirty="0"/>
          </a:p>
        </p:txBody>
      </p:sp>
      <p:pic>
        <p:nvPicPr>
          <p:cNvPr id="2050" name="Picture 2" descr="http://upload.wikimedia.org/wikipedia/en/7/7f/Narrator_Vista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408" y="1430068"/>
            <a:ext cx="2946653" cy="294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95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and </a:t>
            </a:r>
            <a:r>
              <a:rPr lang="en-US" dirty="0" err="1" smtClean="0"/>
              <a:t>JavaFX</a:t>
            </a:r>
            <a:endParaRPr lang="en-US" dirty="0"/>
          </a:p>
        </p:txBody>
      </p:sp>
      <p:sp>
        <p:nvSpPr>
          <p:cNvPr id="3" name="Content Placeholder 2"/>
          <p:cNvSpPr>
            <a:spLocks noGrp="1"/>
          </p:cNvSpPr>
          <p:nvPr>
            <p:ph idx="1"/>
          </p:nvPr>
        </p:nvSpPr>
        <p:spPr/>
        <p:txBody>
          <a:bodyPr/>
          <a:lstStyle/>
          <a:p>
            <a:r>
              <a:rPr lang="en-US" dirty="0" smtClean="0"/>
              <a:t>Accessibility API came late to </a:t>
            </a:r>
            <a:r>
              <a:rPr lang="en-US" dirty="0" err="1" smtClean="0"/>
              <a:t>JavaFX</a:t>
            </a:r>
            <a:endParaRPr lang="en-US" dirty="0" smtClean="0"/>
          </a:p>
          <a:p>
            <a:pPr lvl="1"/>
            <a:r>
              <a:rPr lang="en-US" dirty="0" smtClean="0"/>
              <a:t>Focus of the team was on implementing the controls</a:t>
            </a:r>
          </a:p>
          <a:p>
            <a:pPr lvl="1"/>
            <a:r>
              <a:rPr lang="en-US" dirty="0" smtClean="0"/>
              <a:t>There was a lot of engineering turn over on the team</a:t>
            </a:r>
          </a:p>
          <a:p>
            <a:pPr lvl="1"/>
            <a:r>
              <a:rPr lang="en-US" dirty="0" smtClean="0"/>
              <a:t>Prototypes were started but none were completed</a:t>
            </a:r>
          </a:p>
          <a:p>
            <a:r>
              <a:rPr lang="en-US" dirty="0" smtClean="0"/>
              <a:t>Windows accessibility API was incomplete (until UIA)</a:t>
            </a:r>
          </a:p>
          <a:p>
            <a:pPr lvl="1"/>
            <a:r>
              <a:rPr lang="en-US" dirty="0" smtClean="0"/>
              <a:t>Non-native solutions such as IA2 available (augments MSAA API)</a:t>
            </a:r>
          </a:p>
          <a:p>
            <a:pPr lvl="1"/>
            <a:r>
              <a:rPr lang="en-US" dirty="0" smtClean="0"/>
              <a:t>Microsoft UIA only became available with Windows 7</a:t>
            </a:r>
          </a:p>
        </p:txBody>
      </p:sp>
      <p:pic>
        <p:nvPicPr>
          <p:cNvPr id="4" name="Picture 4" descr="https://encrypted-tbn0.gstatic.com/images?q=tbn:ANd9GcSSmsqANOTmVoG0364l_ev9wB3pFeiK-vGmVQYnA8wy1T-kNIHrvAdoDHB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936" y="1397195"/>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28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Accessibility hard to implement?</a:t>
            </a:r>
            <a:endParaRPr lang="en-US" dirty="0"/>
          </a:p>
        </p:txBody>
      </p:sp>
      <p:sp>
        <p:nvSpPr>
          <p:cNvPr id="3" name="Content Placeholder 2"/>
          <p:cNvSpPr>
            <a:spLocks noGrp="1"/>
          </p:cNvSpPr>
          <p:nvPr>
            <p:ph idx="1"/>
          </p:nvPr>
        </p:nvSpPr>
        <p:spPr/>
        <p:txBody>
          <a:bodyPr/>
          <a:lstStyle/>
          <a:p>
            <a:r>
              <a:rPr lang="en-US" dirty="0" smtClean="0"/>
              <a:t>Requires a common portable </a:t>
            </a:r>
            <a:r>
              <a:rPr lang="en-US" dirty="0" err="1" smtClean="0"/>
              <a:t>JavaFX</a:t>
            </a:r>
            <a:r>
              <a:rPr lang="en-US" dirty="0" smtClean="0"/>
              <a:t> API</a:t>
            </a:r>
          </a:p>
          <a:p>
            <a:r>
              <a:rPr lang="en-US" dirty="0" smtClean="0"/>
              <a:t>Must support many different kinds of controls</a:t>
            </a:r>
          </a:p>
          <a:p>
            <a:pPr lvl="1"/>
            <a:r>
              <a:rPr lang="en-US" dirty="0" smtClean="0"/>
              <a:t>Many different controls causes explosion of API and concepts</a:t>
            </a:r>
          </a:p>
          <a:p>
            <a:r>
              <a:rPr lang="en-US" dirty="0" smtClean="0"/>
              <a:t>Lots of different platform specific native code</a:t>
            </a:r>
          </a:p>
          <a:p>
            <a:pPr lvl="1"/>
            <a:r>
              <a:rPr lang="en-US" dirty="0" smtClean="0"/>
              <a:t>Lack of documentation and native code examples</a:t>
            </a:r>
          </a:p>
          <a:p>
            <a:pPr lvl="1"/>
            <a:r>
              <a:rPr lang="en-US" dirty="0" smtClean="0"/>
              <a:t>Need to determine behavior by experimentation</a:t>
            </a:r>
          </a:p>
          <a:p>
            <a:r>
              <a:rPr lang="en-US" dirty="0" smtClean="0"/>
              <a:t>Implementation cross cuts different layers in the </a:t>
            </a:r>
            <a:r>
              <a:rPr lang="en-US" dirty="0" err="1" smtClean="0"/>
              <a:t>JavaFX</a:t>
            </a:r>
            <a:endParaRPr lang="en-US" dirty="0" smtClean="0"/>
          </a:p>
          <a:p>
            <a:pPr lvl="1"/>
            <a:r>
              <a:rPr lang="en-US" dirty="0" smtClean="0"/>
              <a:t>Implementers needs to be familiar with Glass, Controls, Skins …</a:t>
            </a:r>
          </a:p>
        </p:txBody>
      </p:sp>
      <p:pic>
        <p:nvPicPr>
          <p:cNvPr id="3074" name="Picture 2" descr="http://upload.wikimedia.org/wikipedia/commons/thumb/8/84/Poiuyt.svg/300px-Poiuy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3942" y="1449793"/>
            <a:ext cx="2171989" cy="27729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85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Accessibility Implementations</a:t>
            </a:r>
            <a:endParaRPr lang="en-US" dirty="0"/>
          </a:p>
        </p:txBody>
      </p:sp>
      <p:sp>
        <p:nvSpPr>
          <p:cNvPr id="3" name="Content Placeholder 2"/>
          <p:cNvSpPr>
            <a:spLocks noGrp="1"/>
          </p:cNvSpPr>
          <p:nvPr>
            <p:ph idx="1"/>
          </p:nvPr>
        </p:nvSpPr>
        <p:spPr/>
        <p:txBody>
          <a:bodyPr/>
          <a:lstStyle/>
          <a:p>
            <a:r>
              <a:rPr lang="en-US" dirty="0" smtClean="0"/>
              <a:t>AWT/Swing</a:t>
            </a:r>
          </a:p>
          <a:p>
            <a:pPr lvl="1"/>
            <a:r>
              <a:rPr lang="en-US" dirty="0" smtClean="0"/>
              <a:t>Relies on access bridge shared library and vendor support</a:t>
            </a:r>
          </a:p>
          <a:p>
            <a:pPr lvl="1"/>
            <a:r>
              <a:rPr lang="en-US" dirty="0" smtClean="0"/>
              <a:t>Incomplete, considered by some to be buggy</a:t>
            </a:r>
          </a:p>
          <a:p>
            <a:r>
              <a:rPr lang="en-US" dirty="0" smtClean="0"/>
              <a:t>Eclipse SWT</a:t>
            </a:r>
          </a:p>
          <a:p>
            <a:pPr lvl="1"/>
            <a:r>
              <a:rPr lang="en-US" dirty="0" smtClean="0"/>
              <a:t>Uses native controls so gets native accessibility “for free”</a:t>
            </a:r>
          </a:p>
          <a:p>
            <a:pPr lvl="1"/>
            <a:r>
              <a:rPr lang="en-US" dirty="0" smtClean="0"/>
              <a:t>Uses IA2 on Windows (not supported by Microsoft)</a:t>
            </a:r>
          </a:p>
          <a:p>
            <a:pPr lvl="1"/>
            <a:r>
              <a:rPr lang="en-US" dirty="0" smtClean="0"/>
              <a:t>Some bugs and problems in the API and implementation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9590" y="3381982"/>
            <a:ext cx="2467019" cy="1332190"/>
          </a:xfrm>
          <a:prstGeom prst="rect">
            <a:avLst/>
          </a:prstGeom>
        </p:spPr>
      </p:pic>
      <p:pic>
        <p:nvPicPr>
          <p:cNvPr id="5" name="Picture 8" descr="http://hanjava.net/call-151/wp-content/uploads/2006/06/duke-sw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5457" y="1502478"/>
            <a:ext cx="1329595" cy="146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2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One_16x9_2014-0718_ML2-2">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 xmlns:thm15="http://schemas.microsoft.com/office/thememl/2012/main" name="JavaOne_16x9_2014-0718_ML2-2" id="{8FA3844D-4648-4A27-9A51-DB102D65875A}" vid="{07BA0085-9FE8-46B5-BADD-B89CD95D21F1}"/>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JavaOne_16x9_2014-0718_ML2-2</Template>
  <TotalTime>10</TotalTime>
  <Words>3269</Words>
  <Application>Microsoft Office PowerPoint</Application>
  <PresentationFormat>Custom</PresentationFormat>
  <Paragraphs>487</Paragraphs>
  <Slides>51</Slides>
  <Notes>46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JavaOne_16x9_2014-0718_ML2-2</vt:lpstr>
      <vt:lpstr>The New JavaFX Accessibility API</vt:lpstr>
      <vt:lpstr>PowerPoint Presentation</vt:lpstr>
      <vt:lpstr>Program Agenda</vt:lpstr>
      <vt:lpstr>What does it mean to be Accessible?</vt:lpstr>
      <vt:lpstr>Accessible Software</vt:lpstr>
      <vt:lpstr>Screen Readers</vt:lpstr>
      <vt:lpstr>Accessibility and JavaFX</vt:lpstr>
      <vt:lpstr>Why is Accessibility hard to implement?</vt:lpstr>
      <vt:lpstr>Other Accessibility Implementations</vt:lpstr>
      <vt:lpstr>Design Goals for Java FX Accessibility</vt:lpstr>
      <vt:lpstr>JavaFX Accessibility: A Lightweight Implementation</vt:lpstr>
      <vt:lpstr>Accessibility Design Goals Realized</vt:lpstr>
      <vt:lpstr>Fundamentals of Accessibility</vt:lpstr>
      <vt:lpstr>The Fundamental Accessibility API</vt:lpstr>
      <vt:lpstr>The Accessible Role Property</vt:lpstr>
      <vt:lpstr>Setting the Role (Once, During Creation)</vt:lpstr>
      <vt:lpstr>When should I set the role of a Control?</vt:lpstr>
      <vt:lpstr>The Role Description Property</vt:lpstr>
      <vt:lpstr>The Accessible Text Property</vt:lpstr>
      <vt:lpstr>The Accessible Help Property</vt:lpstr>
      <vt:lpstr>The “Label For” Property</vt:lpstr>
      <vt:lpstr>A Text Field that uses “Label For”</vt:lpstr>
      <vt:lpstr>A Slider that uses “Label For”</vt:lpstr>
      <vt:lpstr>Advanced Accessibility API</vt:lpstr>
      <vt:lpstr>The Advanced Accessibility API</vt:lpstr>
      <vt:lpstr>Accessible Methods: Called or Overridden</vt:lpstr>
      <vt:lpstr>Accessible Enums: Arguments to the Methods</vt:lpstr>
      <vt:lpstr>Return a Value to the Screen Reader</vt:lpstr>
      <vt:lpstr>Overriding queryAccessibleAttribute()</vt:lpstr>
      <vt:lpstr>The Super: Node#queryAccessibleAttribute()</vt:lpstr>
      <vt:lpstr>Perform an Action on behalf of the Screen Reader</vt:lpstr>
      <vt:lpstr>Overriding executeAccessibleAction()</vt:lpstr>
      <vt:lpstr>Notify the Screen Reader an Attribute has Changed</vt:lpstr>
      <vt:lpstr>Calling notifyAccessibleAttributeChanged()</vt:lpstr>
      <vt:lpstr>Determine whether Accessibility is Active</vt:lpstr>
      <vt:lpstr>Making a Circle Traversable</vt:lpstr>
      <vt:lpstr>Making Your Code Accessible</vt:lpstr>
      <vt:lpstr>A Quick Accessibility Check List</vt:lpstr>
      <vt:lpstr>A Complete Example: Bouncing Balls</vt:lpstr>
      <vt:lpstr>Bouncing Balls</vt:lpstr>
      <vt:lpstr>Bouncing Balls: The Unmodified Code</vt:lpstr>
      <vt:lpstr>Using the Accessibility API Properties</vt:lpstr>
      <vt:lpstr>Bouncing Balls: The “Free Native Traversal”</vt:lpstr>
      <vt:lpstr>Using Accessibility API to Enable FX Traversal </vt:lpstr>
      <vt:lpstr>Using the Accessibility API to Execute an Action</vt:lpstr>
      <vt:lpstr>Bouncing Balls: The Final Code</vt:lpstr>
      <vt:lpstr>Summary</vt:lpstr>
      <vt:lpstr>Which Accessibility API is Appropriate?</vt:lpstr>
      <vt:lpstr>JavaFX Accessibility is Here</vt:lpstr>
      <vt:lpstr>PowerPoint Presentation</vt:lpstr>
      <vt:lpstr>PowerPoint Presentation</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Steve</cp:lastModifiedBy>
  <cp:revision>15</cp:revision>
  <cp:lastPrinted>2014-07-15T22:40:20Z</cp:lastPrinted>
  <dcterms:created xsi:type="dcterms:W3CDTF">2014-09-12T16:10:01Z</dcterms:created>
  <dcterms:modified xsi:type="dcterms:W3CDTF">2014-09-24T20:35:15Z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