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54" r:id="rId2"/>
    <p:sldId id="258" r:id="rId3"/>
    <p:sldId id="260" r:id="rId4"/>
    <p:sldId id="344" r:id="rId5"/>
    <p:sldId id="384" r:id="rId6"/>
    <p:sldId id="268" r:id="rId7"/>
    <p:sldId id="378" r:id="rId8"/>
    <p:sldId id="407" r:id="rId9"/>
    <p:sldId id="405" r:id="rId10"/>
    <p:sldId id="394" r:id="rId11"/>
    <p:sldId id="380" r:id="rId12"/>
    <p:sldId id="381" r:id="rId13"/>
    <p:sldId id="382" r:id="rId14"/>
    <p:sldId id="383" r:id="rId15"/>
    <p:sldId id="385" r:id="rId16"/>
    <p:sldId id="410" r:id="rId17"/>
    <p:sldId id="386" r:id="rId18"/>
    <p:sldId id="387" r:id="rId19"/>
    <p:sldId id="388" r:id="rId20"/>
    <p:sldId id="389" r:id="rId21"/>
    <p:sldId id="390" r:id="rId22"/>
    <p:sldId id="391" r:id="rId23"/>
    <p:sldId id="392" r:id="rId24"/>
    <p:sldId id="393" r:id="rId25"/>
    <p:sldId id="395" r:id="rId26"/>
    <p:sldId id="396" r:id="rId27"/>
    <p:sldId id="404" r:id="rId28"/>
    <p:sldId id="397" r:id="rId29"/>
    <p:sldId id="398" r:id="rId30"/>
    <p:sldId id="399" r:id="rId31"/>
    <p:sldId id="400" r:id="rId32"/>
    <p:sldId id="408" r:id="rId33"/>
    <p:sldId id="409" r:id="rId34"/>
    <p:sldId id="402" r:id="rId35"/>
    <p:sldId id="403" r:id="rId36"/>
  </p:sldIdLst>
  <p:sldSz cx="12188825" cy="6858000"/>
  <p:notesSz cx="6985000" cy="92837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55E"/>
    <a:srgbClr val="46575E"/>
    <a:srgbClr val="5382A1"/>
    <a:srgbClr val="8DA6B1"/>
    <a:srgbClr val="61808E"/>
    <a:srgbClr val="BBCAD0"/>
    <a:srgbClr val="D1DBE0"/>
    <a:srgbClr val="E8EDEF"/>
    <a:srgbClr val="232C2F"/>
    <a:srgbClr val="354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2" autoAdjust="0"/>
    <p:restoredTop sz="93974" autoAdjust="0"/>
  </p:normalViewPr>
  <p:slideViewPr>
    <p:cSldViewPr snapToGrid="0">
      <p:cViewPr varScale="1">
        <p:scale>
          <a:sx n="60" d="100"/>
          <a:sy n="60" d="100"/>
        </p:scale>
        <p:origin x="756" y="66"/>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3" d="100"/>
          <a:sy n="83" d="100"/>
        </p:scale>
        <p:origin x="-3876"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9/27/2014</a:t>
            </a:fld>
            <a:endParaRPr dirty="0"/>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dirty="0"/>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dirty="0"/>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dirty="0"/>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my.oracle.com/site/fin/gfo/GlobalProcesses/cnt452504.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10</a:t>
            </a:fld>
            <a:endParaRPr lang="en-US" dirty="0">
              <a:solidFill>
                <a:srgbClr val="5F5F5F"/>
              </a:solidFill>
            </a:endParaRPr>
          </a:p>
        </p:txBody>
      </p:sp>
    </p:spTree>
    <p:extLst>
      <p:ext uri="{BB962C8B-B14F-4D97-AF65-F5344CB8AC3E}">
        <p14:creationId xmlns:p14="http://schemas.microsoft.com/office/powerpoint/2010/main" val="410649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p14="http://schemas.microsoft.com/office/powerpoint/2010/main" val="3146708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val="22672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val="118616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14</a:t>
            </a:fld>
            <a:endParaRPr lang="en-US" dirty="0">
              <a:solidFill>
                <a:srgbClr val="5F5F5F"/>
              </a:solidFill>
            </a:endParaRPr>
          </a:p>
        </p:txBody>
      </p:sp>
    </p:spTree>
    <p:extLst>
      <p:ext uri="{BB962C8B-B14F-4D97-AF65-F5344CB8AC3E}">
        <p14:creationId xmlns:p14="http://schemas.microsoft.com/office/powerpoint/2010/main" val="2127756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15</a:t>
            </a:fld>
            <a:endParaRPr lang="en-US" dirty="0">
              <a:solidFill>
                <a:srgbClr val="5F5F5F"/>
              </a:solidFill>
            </a:endParaRPr>
          </a:p>
        </p:txBody>
      </p:sp>
    </p:spTree>
    <p:extLst>
      <p:ext uri="{BB962C8B-B14F-4D97-AF65-F5344CB8AC3E}">
        <p14:creationId xmlns:p14="http://schemas.microsoft.com/office/powerpoint/2010/main" val="1464344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16</a:t>
            </a:fld>
            <a:endParaRPr lang="en-US" dirty="0">
              <a:solidFill>
                <a:srgbClr val="5F5F5F"/>
              </a:solidFill>
            </a:endParaRPr>
          </a:p>
        </p:txBody>
      </p:sp>
    </p:spTree>
    <p:extLst>
      <p:ext uri="{BB962C8B-B14F-4D97-AF65-F5344CB8AC3E}">
        <p14:creationId xmlns:p14="http://schemas.microsoft.com/office/powerpoint/2010/main" val="4157346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17</a:t>
            </a:fld>
            <a:endParaRPr lang="en-US" dirty="0">
              <a:solidFill>
                <a:srgbClr val="5F5F5F"/>
              </a:solidFill>
            </a:endParaRPr>
          </a:p>
        </p:txBody>
      </p:sp>
    </p:spTree>
    <p:extLst>
      <p:ext uri="{BB962C8B-B14F-4D97-AF65-F5344CB8AC3E}">
        <p14:creationId xmlns:p14="http://schemas.microsoft.com/office/powerpoint/2010/main" val="891184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18</a:t>
            </a:fld>
            <a:endParaRPr lang="en-US" dirty="0">
              <a:solidFill>
                <a:srgbClr val="5F5F5F"/>
              </a:solidFill>
            </a:endParaRPr>
          </a:p>
        </p:txBody>
      </p:sp>
    </p:spTree>
    <p:extLst>
      <p:ext uri="{BB962C8B-B14F-4D97-AF65-F5344CB8AC3E}">
        <p14:creationId xmlns:p14="http://schemas.microsoft.com/office/powerpoint/2010/main" val="3478147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19</a:t>
            </a:fld>
            <a:endParaRPr lang="en-US" dirty="0">
              <a:solidFill>
                <a:srgbClr val="5F5F5F"/>
              </a:solidFill>
            </a:endParaRPr>
          </a:p>
        </p:txBody>
      </p:sp>
    </p:spTree>
    <p:extLst>
      <p:ext uri="{BB962C8B-B14F-4D97-AF65-F5344CB8AC3E}">
        <p14:creationId xmlns:p14="http://schemas.microsoft.com/office/powerpoint/2010/main" val="428251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20000"/>
          </a:bodyPr>
          <a:lstStyle/>
          <a:p>
            <a:r>
              <a:rPr lang="en-US" dirty="0" smtClean="0"/>
              <a:t>This is a </a:t>
            </a:r>
            <a:r>
              <a:rPr lang="en-US" b="1" dirty="0" smtClean="0"/>
              <a:t>Title Slide with Java FY15 Theme </a:t>
            </a:r>
            <a:r>
              <a:rPr lang="en-US" b="0" dirty="0" smtClean="0"/>
              <a:t>slide</a:t>
            </a:r>
            <a:r>
              <a:rPr lang="en-US" b="1" dirty="0" smtClean="0"/>
              <a:t> </a:t>
            </a:r>
            <a:r>
              <a:rPr lang="en-US" baseline="0" dirty="0" smtClean="0"/>
              <a:t>ideal for including the Java Theme with a brief title, subtitle and presenter information.</a:t>
            </a:r>
          </a:p>
          <a:p>
            <a:endParaRPr lang="en-US" baseline="0" dirty="0" smtClean="0"/>
          </a:p>
          <a:p>
            <a:r>
              <a:rPr lang="en-US" baseline="0" dirty="0" smtClean="0"/>
              <a:t>To customize this slide with your own picture:</a:t>
            </a:r>
          </a:p>
          <a:p>
            <a:endParaRPr lang="en-US" baseline="0" dirty="0" smtClean="0"/>
          </a:p>
          <a:p>
            <a:r>
              <a:rPr lang="en-US" b="1" baseline="0" dirty="0" smtClean="0"/>
              <a:t>Right-click</a:t>
            </a:r>
            <a:r>
              <a:rPr lang="en-US" baseline="0" dirty="0" smtClean="0"/>
              <a:t> the slide area and choose </a:t>
            </a:r>
            <a:r>
              <a:rPr lang="en-US" b="1" baseline="0" dirty="0" smtClean="0"/>
              <a:t>Format Background </a:t>
            </a:r>
            <a:r>
              <a:rPr lang="en-US" baseline="0" dirty="0" smtClean="0"/>
              <a:t>from the pop-up menu. From the </a:t>
            </a:r>
            <a:r>
              <a:rPr lang="en-US" b="1" baseline="0" dirty="0" smtClean="0"/>
              <a:t>Fill</a:t>
            </a:r>
            <a:r>
              <a:rPr lang="en-US" baseline="0" dirty="0" smtClean="0"/>
              <a:t> menu, click </a:t>
            </a:r>
            <a:r>
              <a:rPr lang="en-US" b="1" baseline="0" dirty="0" smtClean="0"/>
              <a:t>Picture</a:t>
            </a:r>
            <a:r>
              <a:rPr lang="en-US" baseline="0" dirty="0" smtClean="0"/>
              <a:t> </a:t>
            </a:r>
            <a:r>
              <a:rPr lang="en-US" b="1" baseline="0" dirty="0" smtClean="0"/>
              <a:t>and texture fill</a:t>
            </a:r>
            <a:r>
              <a:rPr lang="en-US" baseline="0" dirty="0" smtClean="0"/>
              <a:t>. Under </a:t>
            </a:r>
            <a:r>
              <a:rPr lang="en-US" b="1" baseline="0" dirty="0" smtClean="0"/>
              <a:t>Insert from: </a:t>
            </a:r>
            <a:r>
              <a:rPr lang="en-US" baseline="0" dirty="0" smtClean="0"/>
              <a:t>click </a:t>
            </a:r>
            <a:r>
              <a:rPr lang="en-US" b="1" baseline="0" dirty="0" smtClean="0"/>
              <a:t>File</a:t>
            </a:r>
            <a:r>
              <a:rPr lang="en-US" baseline="0" dirty="0" smtClean="0"/>
              <a:t>. Locate your new picture and click </a:t>
            </a:r>
            <a:r>
              <a:rPr lang="en-US" b="1" baseline="0" dirty="0" smtClean="0"/>
              <a:t>Insert</a:t>
            </a:r>
            <a:r>
              <a:rPr lang="en-US" baseline="0" dirty="0" smtClean="0"/>
              <a:t>.</a:t>
            </a:r>
          </a:p>
          <a:p>
            <a:endParaRPr lang="en-US" baseline="0" dirty="0" smtClean="0"/>
          </a:p>
          <a:p>
            <a:endParaRPr lang="en-US" baseline="0" dirty="0" smtClean="0"/>
          </a:p>
          <a:p>
            <a:r>
              <a:rPr lang="en-US" dirty="0"/>
              <a:t>To </a:t>
            </a:r>
            <a:r>
              <a:rPr lang="en-US" b="1" dirty="0"/>
              <a:t>copy the Customized Background </a:t>
            </a:r>
            <a:r>
              <a:rPr lang="en-US" dirty="0"/>
              <a:t>from Another Presentation on </a:t>
            </a:r>
            <a:r>
              <a:rPr lang="en-US" b="1" dirty="0"/>
              <a:t>PC</a:t>
            </a:r>
            <a:endParaRPr lang="en-US" dirty="0"/>
          </a:p>
          <a:p>
            <a:pPr marL="232395" indent="-232395">
              <a:buFont typeface="+mj-lt"/>
              <a:buAutoNum type="arabicPeriod"/>
            </a:pP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Reuse Slides</a:t>
            </a:r>
            <a:r>
              <a:rPr lang="en-US" dirty="0"/>
              <a:t>.</a:t>
            </a:r>
          </a:p>
          <a:p>
            <a:pPr marL="232395" indent="-232395">
              <a:buFont typeface="+mj-lt"/>
              <a:buAutoNum type="arabicPeriod"/>
            </a:pPr>
            <a:r>
              <a:rPr lang="en-US" dirty="0"/>
              <a:t>Click </a:t>
            </a:r>
            <a:r>
              <a:rPr lang="en-US" b="1" dirty="0"/>
              <a:t>Browse</a:t>
            </a:r>
            <a:r>
              <a:rPr lang="en-US" dirty="0"/>
              <a:t> in the </a:t>
            </a:r>
            <a:r>
              <a:rPr lang="en-US" b="1" dirty="0"/>
              <a:t>Reuse Slides </a:t>
            </a:r>
            <a:r>
              <a:rPr lang="en-US" dirty="0"/>
              <a:t>panel and select </a:t>
            </a:r>
            <a:r>
              <a:rPr lang="en-US" b="1" dirty="0"/>
              <a:t>Browse Files</a:t>
            </a:r>
            <a:r>
              <a:rPr lang="en-US" dirty="0"/>
              <a:t>. Double-click the PowerPoint presentation that contains the background you wish to copy.</a:t>
            </a:r>
          </a:p>
          <a:p>
            <a:pPr marL="232395" indent="-232395">
              <a:buFont typeface="+mj-lt"/>
              <a:buAutoNum type="arabicPeriod"/>
            </a:pPr>
            <a:r>
              <a:rPr lang="en-US" dirty="0"/>
              <a:t>Check </a:t>
            </a:r>
            <a:r>
              <a:rPr lang="en-US" b="1" dirty="0"/>
              <a:t>Keep Source Formatting</a:t>
            </a:r>
            <a:r>
              <a:rPr lang="en-US" dirty="0"/>
              <a:t> and click the slide that contains the background you want.</a:t>
            </a:r>
          </a:p>
          <a:p>
            <a:pPr marL="232395" indent="-232395">
              <a:buFont typeface="+mj-lt"/>
              <a:buAutoNum type="arabicPeriod"/>
            </a:pPr>
            <a:r>
              <a:rPr lang="en-US" dirty="0"/>
              <a:t>Click the left-hand slide preview to which you wish to apply the new master layout. </a:t>
            </a:r>
          </a:p>
          <a:p>
            <a:pPr marL="232395" indent="-232395">
              <a:buFont typeface="+mj-lt"/>
              <a:buAutoNum type="arabicPeriod"/>
            </a:pPr>
            <a:r>
              <a:rPr lang="en-US" b="1" dirty="0"/>
              <a:t>Apply New Layout (Important): Right-click</a:t>
            </a:r>
            <a:r>
              <a:rPr lang="en-US" dirty="0"/>
              <a:t> any selected slide, point to </a:t>
            </a:r>
            <a:r>
              <a:rPr lang="en-US" b="1" dirty="0"/>
              <a:t>Layout</a:t>
            </a:r>
            <a:r>
              <a:rPr lang="en-US" dirty="0"/>
              <a:t>, and click the slide containing the desired layout from the layout gallery. </a:t>
            </a:r>
          </a:p>
          <a:p>
            <a:pPr marL="232395" indent="-232395">
              <a:buFont typeface="+mj-lt"/>
              <a:buAutoNum type="arabicPeriod"/>
            </a:pPr>
            <a:r>
              <a:rPr lang="en-US" dirty="0"/>
              <a:t>Delete any unwanted slides or duplicates.</a:t>
            </a:r>
          </a:p>
          <a:p>
            <a:pPr marL="232395" indent="-232395">
              <a:buFont typeface="+mj-lt"/>
              <a:buAutoNum type="arabicPeriod"/>
            </a:pPr>
            <a:endParaRPr lang="en-US" dirty="0"/>
          </a:p>
          <a:p>
            <a:r>
              <a:rPr lang="en-US" dirty="0"/>
              <a:t>To </a:t>
            </a:r>
            <a:r>
              <a:rPr lang="en-US" b="1" dirty="0"/>
              <a:t>copy the Customized Background</a:t>
            </a:r>
            <a:r>
              <a:rPr lang="en-US" dirty="0"/>
              <a:t> from Another Presentation on </a:t>
            </a:r>
            <a:r>
              <a:rPr lang="en-US" b="1" dirty="0"/>
              <a:t>Mac</a:t>
            </a:r>
          </a:p>
          <a:p>
            <a:pPr marL="232395" indent="-232395">
              <a:buFont typeface="+mj-lt"/>
              <a:buAutoNum type="arabicPeriod"/>
            </a:pP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Insert Slides from Other Presentation…</a:t>
            </a:r>
            <a:endParaRPr lang="en-US" dirty="0"/>
          </a:p>
          <a:p>
            <a:pPr marL="232395" indent="-232395">
              <a:buFont typeface="+mj-lt"/>
              <a:buAutoNum type="arabicPeriod"/>
            </a:pPr>
            <a:r>
              <a:rPr lang="en-US" dirty="0"/>
              <a:t>Navigate to the PowerPoint presentation file that contains the background you wish to copy. Double-click or press </a:t>
            </a:r>
            <a:r>
              <a:rPr lang="en-US" b="1" dirty="0"/>
              <a:t>Insert. </a:t>
            </a:r>
            <a:r>
              <a:rPr lang="en-US" dirty="0"/>
              <a:t>This prompts the </a:t>
            </a:r>
            <a:r>
              <a:rPr lang="en-US" b="1" dirty="0"/>
              <a:t>Slide Finder</a:t>
            </a:r>
            <a:r>
              <a:rPr lang="en-US" dirty="0"/>
              <a:t> dialogue box.</a:t>
            </a:r>
          </a:p>
          <a:p>
            <a:pPr marL="232395" indent="-232395">
              <a:buFont typeface="+mj-lt"/>
              <a:buAutoNum type="arabicPeriod"/>
            </a:pPr>
            <a:r>
              <a:rPr lang="en-US" dirty="0"/>
              <a:t>Make sure </a:t>
            </a:r>
            <a:r>
              <a:rPr lang="en-US" b="1" dirty="0"/>
              <a:t>Keep design of original slides</a:t>
            </a:r>
            <a:r>
              <a:rPr lang="en-US" dirty="0"/>
              <a:t> is </a:t>
            </a:r>
            <a:r>
              <a:rPr lang="en-US" b="1" dirty="0"/>
              <a:t>unchecked</a:t>
            </a:r>
            <a:r>
              <a:rPr lang="en-US" dirty="0"/>
              <a:t> and click the slide(s) that contains the background you want. Hold Shift key to select multiple slides.</a:t>
            </a:r>
          </a:p>
          <a:p>
            <a:pPr marL="232395" indent="-232395">
              <a:buFont typeface="+mj-lt"/>
              <a:buAutoNum type="arabicPeriod"/>
            </a:pPr>
            <a:r>
              <a:rPr lang="en-US" dirty="0"/>
              <a:t>Click the left-hand slide preview to which you wish to apply the new master layout. </a:t>
            </a:r>
          </a:p>
          <a:p>
            <a:pPr marL="232395" indent="-232395">
              <a:buFont typeface="+mj-lt"/>
              <a:buAutoNum type="arabicPeriod"/>
            </a:pPr>
            <a:r>
              <a:rPr lang="en-US" b="1" dirty="0"/>
              <a:t>Apply New Layout (Important): </a:t>
            </a:r>
            <a:r>
              <a:rPr lang="en-US" dirty="0"/>
              <a:t>Click </a:t>
            </a:r>
            <a:r>
              <a:rPr lang="en-US" b="1" dirty="0"/>
              <a:t>Layout</a:t>
            </a:r>
            <a:r>
              <a:rPr lang="en-US" dirty="0"/>
              <a:t> from the </a:t>
            </a:r>
            <a:r>
              <a:rPr lang="en-US" b="1" dirty="0"/>
              <a:t>Home</a:t>
            </a:r>
            <a:r>
              <a:rPr lang="en-US" dirty="0"/>
              <a:t> tab's </a:t>
            </a:r>
            <a:r>
              <a:rPr lang="en-US" b="1" dirty="0"/>
              <a:t>Slides</a:t>
            </a:r>
            <a:r>
              <a:rPr lang="en-US" dirty="0"/>
              <a:t> group, and click the slide containing the desired layout from the layout gallery. </a:t>
            </a:r>
          </a:p>
          <a:p>
            <a:pPr marL="232395" indent="-232395">
              <a:buFont typeface="+mj-lt"/>
              <a:buAutoNum type="arabicPeriod"/>
            </a:pPr>
            <a:r>
              <a:rPr lang="en-US" dirty="0"/>
              <a:t>Delete any unwanted slides or duplicates.</a:t>
            </a: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val="2238467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20</a:t>
            </a:fld>
            <a:endParaRPr lang="en-US" dirty="0">
              <a:solidFill>
                <a:srgbClr val="5F5F5F"/>
              </a:solidFill>
            </a:endParaRPr>
          </a:p>
        </p:txBody>
      </p:sp>
    </p:spTree>
    <p:extLst>
      <p:ext uri="{BB962C8B-B14F-4D97-AF65-F5344CB8AC3E}">
        <p14:creationId xmlns:p14="http://schemas.microsoft.com/office/powerpoint/2010/main" val="1655112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21</a:t>
            </a:fld>
            <a:endParaRPr lang="en-US" dirty="0">
              <a:solidFill>
                <a:srgbClr val="5F5F5F"/>
              </a:solidFill>
            </a:endParaRPr>
          </a:p>
        </p:txBody>
      </p:sp>
    </p:spTree>
    <p:extLst>
      <p:ext uri="{BB962C8B-B14F-4D97-AF65-F5344CB8AC3E}">
        <p14:creationId xmlns:p14="http://schemas.microsoft.com/office/powerpoint/2010/main" val="380820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22</a:t>
            </a:fld>
            <a:endParaRPr lang="en-US" dirty="0">
              <a:solidFill>
                <a:srgbClr val="5F5F5F"/>
              </a:solidFill>
            </a:endParaRPr>
          </a:p>
        </p:txBody>
      </p:sp>
    </p:spTree>
    <p:extLst>
      <p:ext uri="{BB962C8B-B14F-4D97-AF65-F5344CB8AC3E}">
        <p14:creationId xmlns:p14="http://schemas.microsoft.com/office/powerpoint/2010/main" val="3625322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23</a:t>
            </a:fld>
            <a:endParaRPr lang="en-US" dirty="0">
              <a:solidFill>
                <a:srgbClr val="5F5F5F"/>
              </a:solidFill>
            </a:endParaRPr>
          </a:p>
        </p:txBody>
      </p:sp>
    </p:spTree>
    <p:extLst>
      <p:ext uri="{BB962C8B-B14F-4D97-AF65-F5344CB8AC3E}">
        <p14:creationId xmlns:p14="http://schemas.microsoft.com/office/powerpoint/2010/main" val="4230965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24</a:t>
            </a:fld>
            <a:endParaRPr lang="en-US" dirty="0">
              <a:solidFill>
                <a:srgbClr val="5F5F5F"/>
              </a:solidFill>
            </a:endParaRPr>
          </a:p>
        </p:txBody>
      </p:sp>
    </p:spTree>
    <p:extLst>
      <p:ext uri="{BB962C8B-B14F-4D97-AF65-F5344CB8AC3E}">
        <p14:creationId xmlns:p14="http://schemas.microsoft.com/office/powerpoint/2010/main" val="2106978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25</a:t>
            </a:fld>
            <a:endParaRPr lang="en-US" dirty="0">
              <a:solidFill>
                <a:srgbClr val="5F5F5F"/>
              </a:solidFill>
            </a:endParaRPr>
          </a:p>
        </p:txBody>
      </p:sp>
    </p:spTree>
    <p:extLst>
      <p:ext uri="{BB962C8B-B14F-4D97-AF65-F5344CB8AC3E}">
        <p14:creationId xmlns:p14="http://schemas.microsoft.com/office/powerpoint/2010/main" val="2439647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26</a:t>
            </a:fld>
            <a:endParaRPr lang="en-US" dirty="0">
              <a:solidFill>
                <a:srgbClr val="5F5F5F"/>
              </a:solidFill>
            </a:endParaRPr>
          </a:p>
        </p:txBody>
      </p:sp>
    </p:spTree>
    <p:extLst>
      <p:ext uri="{BB962C8B-B14F-4D97-AF65-F5344CB8AC3E}">
        <p14:creationId xmlns:p14="http://schemas.microsoft.com/office/powerpoint/2010/main" val="291775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27</a:t>
            </a:fld>
            <a:endParaRPr lang="en-US" dirty="0">
              <a:solidFill>
                <a:srgbClr val="5F5F5F"/>
              </a:solidFill>
            </a:endParaRPr>
          </a:p>
        </p:txBody>
      </p:sp>
    </p:spTree>
    <p:extLst>
      <p:ext uri="{BB962C8B-B14F-4D97-AF65-F5344CB8AC3E}">
        <p14:creationId xmlns:p14="http://schemas.microsoft.com/office/powerpoint/2010/main" val="411409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28</a:t>
            </a:fld>
            <a:endParaRPr lang="en-US" dirty="0">
              <a:solidFill>
                <a:srgbClr val="5F5F5F"/>
              </a:solidFill>
            </a:endParaRPr>
          </a:p>
        </p:txBody>
      </p:sp>
    </p:spTree>
    <p:extLst>
      <p:ext uri="{BB962C8B-B14F-4D97-AF65-F5344CB8AC3E}">
        <p14:creationId xmlns:p14="http://schemas.microsoft.com/office/powerpoint/2010/main" val="1206797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29</a:t>
            </a:fld>
            <a:endParaRPr lang="en-US" dirty="0">
              <a:solidFill>
                <a:srgbClr val="5F5F5F"/>
              </a:solidFill>
            </a:endParaRPr>
          </a:p>
        </p:txBody>
      </p:sp>
    </p:spTree>
    <p:extLst>
      <p:ext uri="{BB962C8B-B14F-4D97-AF65-F5344CB8AC3E}">
        <p14:creationId xmlns:p14="http://schemas.microsoft.com/office/powerpoint/2010/main" val="149759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This</a:t>
            </a:r>
            <a:r>
              <a:rPr lang="en-US" baseline="0" dirty="0" smtClean="0"/>
              <a:t> is a </a:t>
            </a:r>
            <a:r>
              <a:rPr lang="en-US" b="1" baseline="0" dirty="0" smtClean="0"/>
              <a:t>Safe Harbor Front </a:t>
            </a:r>
            <a:r>
              <a:rPr lang="en-US" baseline="0" dirty="0" smtClean="0"/>
              <a:t>slide, one of two Safe Harbor Statement slides included in this template. </a:t>
            </a:r>
          </a:p>
          <a:p>
            <a:endParaRPr lang="en-US" baseline="0" dirty="0" smtClean="0"/>
          </a:p>
          <a:p>
            <a:r>
              <a:rPr lang="en-US" dirty="0" smtClean="0"/>
              <a:t>One of the Safe Harbor slides must be used if your presentation covers material affected by Oracle’s Revenue Recognition Policy </a:t>
            </a:r>
          </a:p>
          <a:p>
            <a:endParaRPr lang="en-US" dirty="0" smtClean="0"/>
          </a:p>
          <a:p>
            <a:r>
              <a:rPr lang="en-US" dirty="0" smtClean="0"/>
              <a:t>To learn more about this policy, e-mail: </a:t>
            </a:r>
            <a:r>
              <a:rPr lang="en-US" dirty="0" smtClean="0">
                <a:hlinkClick r:id="rId3"/>
              </a:rPr>
              <a:t>Revrec-americasiebc_us@oracle.com </a:t>
            </a:r>
            <a:endParaRPr lang="en-US" dirty="0" smtClean="0"/>
          </a:p>
          <a:p>
            <a:endParaRPr lang="en-US" dirty="0" smtClean="0"/>
          </a:p>
          <a:p>
            <a:r>
              <a:rPr lang="en-US" dirty="0"/>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a:t>
            </a:r>
          </a:p>
          <a:p>
            <a:endParaRPr lang="en-US" u="sng" dirty="0">
              <a:hlinkClick r:id="rId4"/>
            </a:endParaRPr>
          </a:p>
          <a:p>
            <a:r>
              <a:rPr lang="en-US" u="sng" dirty="0">
                <a:hlinkClick r:id="rId4"/>
              </a:rPr>
              <a:t>http://my.oracle.com/site/fin/gfo/GlobalProcesses/cnt452504.pdf</a:t>
            </a:r>
            <a:endParaRPr lang="en-US" u="sng" dirty="0"/>
          </a:p>
          <a:p>
            <a:endParaRPr lang="en-US" u="sng" dirty="0"/>
          </a:p>
          <a:p>
            <a:pPr defTabSz="929512">
              <a:defRPr/>
            </a:pPr>
            <a:r>
              <a:rPr lang="en-US" dirty="0"/>
              <a:t>For all external communications such as press release, roadmaps, PowerPoint presentations, Safe Harbor Statements are required. You can refer to the link mentioned above to find out additional information/disclaimers required depending on your audience.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val="1131267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30</a:t>
            </a:fld>
            <a:endParaRPr lang="en-US" dirty="0">
              <a:solidFill>
                <a:srgbClr val="5F5F5F"/>
              </a:solidFill>
            </a:endParaRPr>
          </a:p>
        </p:txBody>
      </p:sp>
    </p:spTree>
    <p:extLst>
      <p:ext uri="{BB962C8B-B14F-4D97-AF65-F5344CB8AC3E}">
        <p14:creationId xmlns:p14="http://schemas.microsoft.com/office/powerpoint/2010/main" val="221909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31</a:t>
            </a:fld>
            <a:endParaRPr lang="en-US" dirty="0">
              <a:solidFill>
                <a:srgbClr val="5F5F5F"/>
              </a:solidFill>
            </a:endParaRPr>
          </a:p>
        </p:txBody>
      </p:sp>
    </p:spTree>
    <p:extLst>
      <p:ext uri="{BB962C8B-B14F-4D97-AF65-F5344CB8AC3E}">
        <p14:creationId xmlns:p14="http://schemas.microsoft.com/office/powerpoint/2010/main" val="1090919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32</a:t>
            </a:fld>
            <a:endParaRPr lang="en-US" dirty="0">
              <a:solidFill>
                <a:srgbClr val="5F5F5F"/>
              </a:solidFill>
            </a:endParaRPr>
          </a:p>
        </p:txBody>
      </p:sp>
    </p:spTree>
    <p:extLst>
      <p:ext uri="{BB962C8B-B14F-4D97-AF65-F5344CB8AC3E}">
        <p14:creationId xmlns:p14="http://schemas.microsoft.com/office/powerpoint/2010/main" val="3903330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33</a:t>
            </a:fld>
            <a:endParaRPr lang="en-US" dirty="0">
              <a:solidFill>
                <a:srgbClr val="5F5F5F"/>
              </a:solidFill>
            </a:endParaRPr>
          </a:p>
        </p:txBody>
      </p:sp>
    </p:spTree>
    <p:extLst>
      <p:ext uri="{BB962C8B-B14F-4D97-AF65-F5344CB8AC3E}">
        <p14:creationId xmlns:p14="http://schemas.microsoft.com/office/powerpoint/2010/main" val="2308054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34</a:t>
            </a:fld>
            <a:endParaRPr lang="en-US" dirty="0">
              <a:solidFill>
                <a:srgbClr val="5F5F5F"/>
              </a:solidFill>
            </a:endParaRPr>
          </a:p>
        </p:txBody>
      </p:sp>
    </p:spTree>
    <p:extLst>
      <p:ext uri="{BB962C8B-B14F-4D97-AF65-F5344CB8AC3E}">
        <p14:creationId xmlns:p14="http://schemas.microsoft.com/office/powerpoint/2010/main" val="4042616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35</a:t>
            </a:fld>
            <a:endParaRPr lang="en-US" dirty="0">
              <a:solidFill>
                <a:srgbClr val="5F5F5F"/>
              </a:solidFill>
            </a:endParaRPr>
          </a:p>
        </p:txBody>
      </p:sp>
    </p:spTree>
    <p:extLst>
      <p:ext uri="{BB962C8B-B14F-4D97-AF65-F5344CB8AC3E}">
        <p14:creationId xmlns:p14="http://schemas.microsoft.com/office/powerpoint/2010/main" val="148395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val="299471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5</a:t>
            </a:fld>
            <a:endParaRPr lang="en-US" dirty="0">
              <a:solidFill>
                <a:srgbClr val="5F5F5F"/>
              </a:solidFill>
            </a:endParaRPr>
          </a:p>
        </p:txBody>
      </p:sp>
    </p:spTree>
    <p:extLst>
      <p:ext uri="{BB962C8B-B14F-4D97-AF65-F5344CB8AC3E}">
        <p14:creationId xmlns:p14="http://schemas.microsoft.com/office/powerpoint/2010/main" val="25656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val="4741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val="22997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p14="http://schemas.microsoft.com/office/powerpoint/2010/main" val="136816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val="2465427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77FA4B4C-1569-7145-A2F8-D717F68A8368}" type="datetime1">
              <a:rPr lang="en-US" smtClean="0"/>
              <a:pPr/>
              <a:t>9/27/2014</a:t>
            </a:fld>
            <a:endParaRPr lang="en-US" dirty="0"/>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dirty="0" smtClean="0"/>
              <a:t>Oracle Confidential – Internal/Restricted/Highly Restricted</a:t>
            </a:r>
            <a:endParaRPr lang="en-US" dirty="0"/>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D832178D-8FEC-7147-BC46-F061BD817F75}" type="datetime1">
              <a:rPr lang="en-US" smtClean="0"/>
              <a:pPr/>
              <a:t>9/27/2014</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smtClean="0"/>
              <a:t>Oracle Confidential – Internal/Restricted/Highly Restricted</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dirty="0"/>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5B044-6FCC-C54E-9AAE-6A162197DAC6}"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AA8F32-AB45-1B4E-94A2-627F4A01FA4A}"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981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455A2F73-8D13-934D-AD11-67AE3D148C58}"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6DBD176-56F3-B84B-9D02-0328E2AB3B75}"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B4E24E5-726A-6649-BB4B-7BE83A70FCED}"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1AAAD2-7CCF-9F45-A03E-9B4E0291EE71}"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D324F5C-F178-8247-9AB8-166423452BB5}"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660E8F-9361-0B47-90EE-4158708751F6}"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75781-4271-8445-9F09-83D6589EB38A}"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3723D3E4-38D8-0F48-B65C-26DA15A6FE5C}" type="datetime1">
              <a:rPr lang="en-US" smtClean="0"/>
              <a:pPr/>
              <a:t>9/27/2014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Oracle Confidential – Internal/Restricted/Highly Restricted</a:t>
            </a:r>
            <a:endParaRPr lang="en-US" dirty="0"/>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0" name="TextBox 9"/>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F86D3BF-236E-064F-871D-0355566F70B2}" type="datetime1">
              <a:rPr lang="en-US" smtClean="0"/>
              <a:pPr/>
              <a:t>9/27/2014</a:t>
            </a:fld>
            <a:endParaRPr dirty="0"/>
          </a:p>
        </p:txBody>
      </p:sp>
      <p:sp>
        <p:nvSpPr>
          <p:cNvPr id="8" name="Footer Placeholder 7"/>
          <p:cNvSpPr>
            <a:spLocks noGrp="1"/>
          </p:cNvSpPr>
          <p:nvPr>
            <p:ph type="ftr" sz="quarter" idx="11"/>
          </p:nvPr>
        </p:nvSpPr>
        <p:spPr/>
        <p:txBody>
          <a:bodyPr/>
          <a:lstStyle/>
          <a:p>
            <a:r>
              <a:rPr dirty="0"/>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dirty="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D7DD85-F745-0745-BEC8-50073934E0D3}" type="datetime1">
              <a:rPr lang="en-US" smtClean="0"/>
              <a:pPr/>
              <a:t>9/27/2014</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1028D8-9FBD-1A40-9B9F-8BDBD68ED768}" type="datetime1">
              <a:rPr lang="en-US" smtClean="0"/>
              <a:pPr/>
              <a:t>9/27/2014</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46204-E05E-2843-86DD-E22EC5F11AAD}" type="datetime1">
              <a:rPr lang="en-US" smtClean="0"/>
              <a:pPr/>
              <a:t>9/27/2014</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2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7FDB8-79C8-BF4A-AC51-81C46455019B}" type="datetime1">
              <a:rPr lang="en-US" smtClean="0"/>
              <a:pPr/>
              <a:t>9/27/2014</a:t>
            </a:fld>
            <a:endParaRPr dirty="0"/>
          </a:p>
        </p:txBody>
      </p:sp>
      <p:sp>
        <p:nvSpPr>
          <p:cNvPr id="3" name="Footer Placeholder 2"/>
          <p:cNvSpPr>
            <a:spLocks noGrp="1"/>
          </p:cNvSpPr>
          <p:nvPr>
            <p:ph type="ftr" sz="quarter" idx="11"/>
          </p:nvPr>
        </p:nvSpPr>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F9EEF-62EA-4644-BE8C-4883723A9525}"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D1698-3010-964C-9DA2-41093DDD0A45}"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D2B2E-7B44-184B-955A-E782E10A6E5A}"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0367B-E71B-8E4B-A727-0B2C2C77C8E9}"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2D29594A-2BF9-D844-817D-F4E5B9712D36}"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659444-B5F9-7F46-BD76-961FD908D77D}" type="datetime1">
              <a:rPr lang="en-US" smtClean="0"/>
              <a:pPr/>
              <a:t>9/27/2014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2451C02-20B1-EB4D-BCF9-80244B5F3966}"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FB6999-D8F8-BC4A-BB84-3BB519E322B9}"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1520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27DD4F5B-0090-134D-82E6-61E0A3223785}" type="datetime1">
              <a:rPr lang="en-US" smtClean="0"/>
              <a:pPr/>
              <a:t>9/27/2014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267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78F0256C-D369-8A4C-8411-11896DB89319}" type="datetime1">
              <a:rPr lang="en-US" smtClean="0"/>
              <a:pPr/>
              <a:t>9/27/2014</a:t>
            </a:fld>
            <a:endParaRPr lang="en-US" dirty="0"/>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dirty="0" smtClean="0"/>
              <a:t>Oracle Confidential – Internal/Restricted/Highly Restricted</a:t>
            </a:r>
            <a:endParaRPr lang="en-US" dirty="0"/>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dirty="0"/>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B6DE-7F62-6F49-8072-EA3A0A2E1897}" type="datetime1">
              <a:rPr lang="en-US" smtClean="0"/>
              <a:pPr/>
              <a:t>9/27/2014</a:t>
            </a:fld>
            <a:endParaRPr dirty="0"/>
          </a:p>
        </p:txBody>
      </p:sp>
      <p:sp>
        <p:nvSpPr>
          <p:cNvPr id="3" name="Footer Placeholder 2"/>
          <p:cNvSpPr>
            <a:spLocks noGrp="1"/>
          </p:cNvSpPr>
          <p:nvPr>
            <p:ph type="ftr" sz="quarter" idx="11"/>
          </p:nvPr>
        </p:nvSpPr>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0FF8B-BD82-D648-824F-86C6ABD33E32}" type="datetime1">
              <a:rPr lang="en-US" smtClean="0"/>
              <a:pPr/>
              <a:t>9/27/2014</a:t>
            </a:fld>
            <a:endParaRPr dirty="0"/>
          </a:p>
        </p:txBody>
      </p:sp>
      <p:sp>
        <p:nvSpPr>
          <p:cNvPr id="3" name="Footer Placeholder 2"/>
          <p:cNvSpPr>
            <a:spLocks noGrp="1"/>
          </p:cNvSpPr>
          <p:nvPr>
            <p:ph type="ftr" sz="quarter" idx="11"/>
          </p:nvPr>
        </p:nvSpPr>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93EE18A7-1808-E840-B6D6-0630541C2DF5}" type="datetime1">
              <a:rPr lang="en-US" smtClean="0"/>
              <a:pPr/>
              <a:t>9/27/2014</a:t>
            </a:fld>
            <a:endParaRPr dirty="0"/>
          </a:p>
        </p:txBody>
      </p:sp>
      <p:sp>
        <p:nvSpPr>
          <p:cNvPr id="3" name="Footer Placeholder 2"/>
          <p:cNvSpPr>
            <a:spLocks noGrp="1"/>
          </p:cNvSpPr>
          <p:nvPr>
            <p:ph type="ftr" sz="quarter" idx="11"/>
          </p:nvPr>
        </p:nvSpPr>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3436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9" name="Picture 8" descr="java-oracle-cobrand-logo-pp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7F9EA8-D413-B34E-B88E-154BC419E737}" type="datetime1">
              <a:rPr lang="en-US" smtClean="0"/>
              <a:pPr/>
              <a:t>9/27/2014</a:t>
            </a:fld>
            <a:endParaRPr lang="en-US" dirty="0"/>
          </a:p>
        </p:txBody>
      </p:sp>
      <p:sp>
        <p:nvSpPr>
          <p:cNvPr id="8" name="Footer Placeholder 7"/>
          <p:cNvSpPr>
            <a:spLocks noGrp="1"/>
          </p:cNvSpPr>
          <p:nvPr>
            <p:ph type="ftr" sz="quarter" idx="11"/>
          </p:nvPr>
        </p:nvSpPr>
        <p:spPr/>
        <p:txBody>
          <a:bodyPr/>
          <a:lstStyle/>
          <a:p>
            <a:r>
              <a:rPr lang="en-US" dirty="0" smtClean="0"/>
              <a:t>Oracle Confidential – Internal/Restricted/Highly Restricted</a:t>
            </a:r>
            <a:endParaRPr lang="en-US" dirty="0"/>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dirty="0"/>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2EC97F-CABC-6343-B2BD-1C085065BBCB}" type="datetime1">
              <a:rPr lang="en-US" smtClean="0"/>
              <a:pPr/>
              <a:t>9/27/2014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402639-8889-4F40-978B-4BEA86F6C86D}" type="datetime1">
              <a:rPr lang="en-US" smtClean="0"/>
              <a:pPr/>
              <a:t>9/27/2014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3D7866D-9BE3-684D-91FB-7360592777BE}" type="datetime1">
              <a:rPr lang="en-US" smtClean="0"/>
              <a:pPr/>
              <a:t>9/27/2014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9026026-BD19-4A4B-8146-6CD79964D2C2}" type="datetime1">
              <a:rPr lang="en-US" smtClean="0"/>
              <a:pPr/>
              <a:t>9/27/2014</a:t>
            </a:fld>
            <a:endParaRPr lang="en-US" dirty="0"/>
          </a:p>
        </p:txBody>
      </p:sp>
      <p:sp>
        <p:nvSpPr>
          <p:cNvPr id="8" name="Footer Placeholder 7"/>
          <p:cNvSpPr>
            <a:spLocks noGrp="1"/>
          </p:cNvSpPr>
          <p:nvPr>
            <p:ph type="ftr" sz="quarter" idx="11"/>
          </p:nvPr>
        </p:nvSpPr>
        <p:spPr/>
        <p:txBody>
          <a:bodyPr/>
          <a:lstStyle/>
          <a:p>
            <a:r>
              <a:rPr lang="en-US" dirty="0" smtClean="0"/>
              <a:t>Oracle Confidential – Internal/Restricted/Highly Restricted</a:t>
            </a:r>
            <a:endParaRPr lang="en-US" dirty="0"/>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7247A0-B863-904F-B4B9-A3A37650C0AD}" type="datetime1">
              <a:rPr lang="en-US" smtClean="0"/>
              <a:pPr/>
              <a:t>9/27/2014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E0E89226-C314-5B4E-9753-4D0EFC64862D}" type="datetime1">
              <a:rPr lang="en-US" smtClean="0"/>
              <a:pPr/>
              <a:t>9/27/2014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BC539-573E-D645-A490-04E6350381A6}" type="datetime1">
              <a:rPr lang="en-US" smtClean="0"/>
              <a:pPr/>
              <a:t>9/27/2014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4E9DE412-2E75-7845-852C-889E047CB643}" type="datetime1">
              <a:rPr lang="en-US" smtClean="0"/>
              <a:pPr/>
              <a:t>9/27/2014</a:t>
            </a:fld>
            <a:endParaRPr lang="en-US" dirty="0"/>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dirty="0" smtClean="0"/>
              <a:t>Oracle Confidential – Internal/Restricted/Highly Restricted</a:t>
            </a:r>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dirty="0"/>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pic>
        <p:nvPicPr>
          <p:cNvPr id="17" name="Picture 16"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iki.openjdk.java.net/display/OpenJFX/Building+OpenJFX"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hg.openjdk.java.net/openjfx/8u-dev/r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iki.openjdk.java.net/display/OpenJFX/Developing+OpenJFX"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openjdk.java.net/guide/webrevHelp.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openjdk.java.net/guide/codeReview.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javafx-jira.kenai.com/secure/Dashboard.jspa"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openjdk.java.net/projects/jdk8/milestone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hg.openjdk.java.net/openjfx/8u-dev"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hg.openjdk.java.net/openjfx/8u-dev/r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openjdk.java.net/bylaw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mail.openjdk.java.net/mailman/listinfo/openjfx-dev" TargetMode="External"/><Relationship Id="rId4" Type="http://schemas.openxmlformats.org/officeDocument/2006/relationships/hyperlink" Target="http://wiki.openjdk.java.net/display/OpenJFX/Ma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javafx-jira.kenai.c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a:solidFill>
                  <a:schemeClr val="bg2"/>
                </a:solidFill>
              </a:rPr>
              <a:t>Introduction to OpenJFX</a:t>
            </a:r>
          </a:p>
          <a:p>
            <a:r>
              <a:rPr lang="en-US" dirty="0"/>
              <a:t>Developing for OpenJFX in general </a:t>
            </a:r>
          </a:p>
          <a:p>
            <a:r>
              <a:rPr lang="en-US" dirty="0">
                <a:solidFill>
                  <a:schemeClr val="bg2"/>
                </a:solidFill>
              </a:rPr>
              <a:t>Developing for OpenJFX </a:t>
            </a:r>
            <a:r>
              <a:rPr lang="en-US" dirty="0" smtClean="0">
                <a:solidFill>
                  <a:schemeClr val="bg2"/>
                </a:solidFill>
              </a:rPr>
              <a:t>on </a:t>
            </a:r>
            <a:r>
              <a:rPr lang="en-US" dirty="0">
                <a:solidFill>
                  <a:schemeClr val="bg2"/>
                </a:solidFill>
              </a:rPr>
              <a:t>embedded devices</a:t>
            </a:r>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1</a:t>
            </a:r>
          </a:p>
        </p:txBody>
      </p:sp>
      <p:sp>
        <p:nvSpPr>
          <p:cNvPr id="17" name="Pentagon 16"/>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rgbClr val="FFFFFF"/>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3</a:t>
            </a: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10</a:t>
            </a:fld>
            <a:endParaRPr lang="en-US" dirty="0">
              <a:solidFill>
                <a:srgbClr val="5F5F5F"/>
              </a:solidFill>
            </a:endParaRPr>
          </a:p>
        </p:txBody>
      </p:sp>
    </p:spTree>
    <p:extLst>
      <p:ext uri="{BB962C8B-B14F-4D97-AF65-F5344CB8AC3E}">
        <p14:creationId xmlns:p14="http://schemas.microsoft.com/office/powerpoint/2010/main" val="273120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for OpenJFX</a:t>
            </a:r>
            <a:endParaRPr lang="en-US" dirty="0"/>
          </a:p>
        </p:txBody>
      </p:sp>
      <p:sp>
        <p:nvSpPr>
          <p:cNvPr id="3" name="Content Placeholder 2"/>
          <p:cNvSpPr>
            <a:spLocks noGrp="1"/>
          </p:cNvSpPr>
          <p:nvPr>
            <p:ph idx="1"/>
          </p:nvPr>
        </p:nvSpPr>
        <p:spPr/>
        <p:txBody>
          <a:bodyPr/>
          <a:lstStyle/>
          <a:p>
            <a:r>
              <a:rPr lang="en-US" dirty="0" smtClean="0"/>
              <a:t>The code is organized into modules</a:t>
            </a:r>
          </a:p>
          <a:p>
            <a:pPr lvl="1"/>
            <a:r>
              <a:rPr lang="en-US" dirty="0" smtClean="0"/>
              <a:t>Modules </a:t>
            </a:r>
            <a:r>
              <a:rPr lang="en-US" dirty="0"/>
              <a:t>are distinct functional units</a:t>
            </a:r>
          </a:p>
          <a:p>
            <a:pPr lvl="2"/>
            <a:r>
              <a:rPr lang="en-US" dirty="0"/>
              <a:t>Large grained chunks of functionality</a:t>
            </a:r>
          </a:p>
          <a:p>
            <a:pPr lvl="2"/>
            <a:r>
              <a:rPr lang="en-US" dirty="0"/>
              <a:t>Organized in a hierarchical structure</a:t>
            </a:r>
          </a:p>
          <a:p>
            <a:pPr lvl="3"/>
            <a:r>
              <a:rPr lang="en-US" dirty="0"/>
              <a:t>Think projects/modules in a Java IDE</a:t>
            </a:r>
          </a:p>
          <a:p>
            <a:pPr lvl="1"/>
            <a:r>
              <a:rPr lang="en-US" dirty="0" smtClean="0"/>
              <a:t>Modules </a:t>
            </a:r>
            <a:r>
              <a:rPr lang="en-US" dirty="0"/>
              <a:t>help to organize the code</a:t>
            </a:r>
          </a:p>
          <a:p>
            <a:pPr lvl="2"/>
            <a:r>
              <a:rPr lang="en-US" dirty="0"/>
              <a:t>Capture the build order for compilation</a:t>
            </a:r>
          </a:p>
          <a:p>
            <a:pPr lvl="2"/>
            <a:r>
              <a:rPr lang="en-US" dirty="0"/>
              <a:t>They are not JDK </a:t>
            </a:r>
            <a:r>
              <a:rPr lang="en-US" dirty="0" smtClean="0"/>
              <a:t>modules</a:t>
            </a:r>
            <a:endParaRPr lang="en-US" dirty="0"/>
          </a:p>
        </p:txBody>
      </p:sp>
      <p:sp>
        <p:nvSpPr>
          <p:cNvPr id="6" name="Text Placeholder 5"/>
          <p:cNvSpPr>
            <a:spLocks noGrp="1"/>
          </p:cNvSpPr>
          <p:nvPr>
            <p:ph type="body" sz="quarter" idx="13"/>
          </p:nvPr>
        </p:nvSpPr>
        <p:spPr/>
        <p:txBody>
          <a:bodyPr/>
          <a:lstStyle/>
          <a:p>
            <a:r>
              <a:rPr lang="en-US" dirty="0" smtClean="0"/>
              <a:t>OpenJFX Modules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635" y="2563535"/>
            <a:ext cx="2664257" cy="2256982"/>
          </a:xfrm>
          <a:prstGeom prst="rect">
            <a:avLst/>
          </a:prstGeom>
        </p:spPr>
      </p:pic>
    </p:spTree>
    <p:extLst>
      <p:ext uri="{BB962C8B-B14F-4D97-AF65-F5344CB8AC3E}">
        <p14:creationId xmlns:p14="http://schemas.microsoft.com/office/powerpoint/2010/main" val="11505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for OpenJFX</a:t>
            </a:r>
            <a:endParaRPr lang="en-US" dirty="0"/>
          </a:p>
        </p:txBody>
      </p:sp>
      <p:sp>
        <p:nvSpPr>
          <p:cNvPr id="3" name="Content Placeholder 2"/>
          <p:cNvSpPr>
            <a:spLocks noGrp="1"/>
          </p:cNvSpPr>
          <p:nvPr>
            <p:ph idx="1"/>
          </p:nvPr>
        </p:nvSpPr>
        <p:spPr/>
        <p:txBody>
          <a:bodyPr/>
          <a:lstStyle/>
          <a:p>
            <a:r>
              <a:rPr lang="en-US" dirty="0"/>
              <a:t>Modules are found under rt/modules</a:t>
            </a:r>
          </a:p>
          <a:p>
            <a:r>
              <a:rPr lang="en-US" dirty="0"/>
              <a:t>Modules have a standard structure (src, src/main etc)</a:t>
            </a:r>
          </a:p>
          <a:p>
            <a:pPr lvl="1"/>
            <a:r>
              <a:rPr lang="en-US" dirty="0"/>
              <a:t>graphics/src/main/docs</a:t>
            </a:r>
          </a:p>
          <a:p>
            <a:pPr lvl="1"/>
            <a:r>
              <a:rPr lang="en-US" dirty="0"/>
              <a:t>graphics/src/main/java</a:t>
            </a:r>
          </a:p>
          <a:p>
            <a:pPr lvl="1"/>
            <a:r>
              <a:rPr lang="en-US" dirty="0"/>
              <a:t>graphics/src/main/native</a:t>
            </a:r>
          </a:p>
          <a:p>
            <a:pPr lvl="1"/>
            <a:r>
              <a:rPr lang="en-US" dirty="0"/>
              <a:t>graphics/src/main/resources</a:t>
            </a:r>
          </a:p>
          <a:p>
            <a:pPr lvl="1"/>
            <a:r>
              <a:rPr lang="en-US" dirty="0"/>
              <a:t>graphics/src/test/java</a:t>
            </a:r>
          </a:p>
          <a:p>
            <a:pPr lvl="1"/>
            <a:r>
              <a:rPr lang="en-US" dirty="0"/>
              <a:t>graphics/src/test/resources</a:t>
            </a:r>
          </a:p>
        </p:txBody>
      </p:sp>
      <p:sp>
        <p:nvSpPr>
          <p:cNvPr id="6" name="Text Placeholder 5"/>
          <p:cNvSpPr>
            <a:spLocks noGrp="1"/>
          </p:cNvSpPr>
          <p:nvPr>
            <p:ph type="body" sz="quarter" idx="13"/>
          </p:nvPr>
        </p:nvSpPr>
        <p:spPr/>
        <p:txBody>
          <a:bodyPr/>
          <a:lstStyle/>
          <a:p>
            <a:r>
              <a:rPr lang="en-US" dirty="0" smtClean="0"/>
              <a:t>OpenJFX Modules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12</a:t>
            </a:fld>
            <a:endParaRPr lang="en-US" dirty="0"/>
          </a:p>
        </p:txBody>
      </p:sp>
    </p:spTree>
    <p:extLst>
      <p:ext uri="{BB962C8B-B14F-4D97-AF65-F5344CB8AC3E}">
        <p14:creationId xmlns:p14="http://schemas.microsoft.com/office/powerpoint/2010/main" val="83665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OpenJFX</a:t>
            </a:r>
          </a:p>
        </p:txBody>
      </p:sp>
      <p:sp>
        <p:nvSpPr>
          <p:cNvPr id="3" name="Content Placeholder 2"/>
          <p:cNvSpPr>
            <a:spLocks noGrp="1"/>
          </p:cNvSpPr>
          <p:nvPr>
            <p:ph idx="1"/>
          </p:nvPr>
        </p:nvSpPr>
        <p:spPr/>
        <p:txBody>
          <a:bodyPr/>
          <a:lstStyle/>
          <a:p>
            <a:pPr marL="0" indent="0">
              <a:buNone/>
            </a:pPr>
            <a:endParaRPr lang="en-US" dirty="0"/>
          </a:p>
        </p:txBody>
      </p:sp>
      <p:sp>
        <p:nvSpPr>
          <p:cNvPr id="6" name="Text Placeholder 5"/>
          <p:cNvSpPr>
            <a:spLocks noGrp="1"/>
          </p:cNvSpPr>
          <p:nvPr>
            <p:ph type="body" sz="quarter" idx="13"/>
          </p:nvPr>
        </p:nvSpPr>
        <p:spPr/>
        <p:txBody>
          <a:bodyPr/>
          <a:lstStyle/>
          <a:p>
            <a:r>
              <a:rPr lang="en-US" dirty="0" smtClean="0"/>
              <a:t>OpenJFX Modules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13</a:t>
            </a:fld>
            <a:endParaRPr lang="en-US" dirty="0"/>
          </a:p>
        </p:txBody>
      </p:sp>
      <p:sp>
        <p:nvSpPr>
          <p:cNvPr id="7" name="Rounded Rectangle 6"/>
          <p:cNvSpPr/>
          <p:nvPr/>
        </p:nvSpPr>
        <p:spPr>
          <a:xfrm>
            <a:off x="4839712" y="3390007"/>
            <a:ext cx="1545259" cy="3615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Media</a:t>
            </a:r>
            <a:endParaRPr lang="en-CA" dirty="0"/>
          </a:p>
        </p:txBody>
      </p:sp>
      <p:sp>
        <p:nvSpPr>
          <p:cNvPr id="8" name="Rounded Rectangle 7"/>
          <p:cNvSpPr/>
          <p:nvPr/>
        </p:nvSpPr>
        <p:spPr>
          <a:xfrm>
            <a:off x="5013377" y="4589714"/>
            <a:ext cx="1520455" cy="3615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Graphics</a:t>
            </a:r>
            <a:endParaRPr lang="en-CA" dirty="0"/>
          </a:p>
        </p:txBody>
      </p:sp>
      <p:sp>
        <p:nvSpPr>
          <p:cNvPr id="9" name="Rounded Rectangle 8"/>
          <p:cNvSpPr/>
          <p:nvPr/>
        </p:nvSpPr>
        <p:spPr>
          <a:xfrm>
            <a:off x="2993193" y="4589714"/>
            <a:ext cx="1520455" cy="361506"/>
          </a:xfrm>
          <a:prstGeom prst="round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fxPackager</a:t>
            </a:r>
            <a:endParaRPr lang="en-CA" dirty="0"/>
          </a:p>
        </p:txBody>
      </p:sp>
      <p:sp>
        <p:nvSpPr>
          <p:cNvPr id="10" name="Rounded Rectangle 9"/>
          <p:cNvSpPr/>
          <p:nvPr/>
        </p:nvSpPr>
        <p:spPr>
          <a:xfrm>
            <a:off x="6890011" y="3390007"/>
            <a:ext cx="1127051" cy="3615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FXML</a:t>
            </a:r>
            <a:endParaRPr lang="en-CA" dirty="0"/>
          </a:p>
        </p:txBody>
      </p:sp>
      <p:sp>
        <p:nvSpPr>
          <p:cNvPr id="11" name="Rounded Rectangle 10"/>
          <p:cNvSpPr/>
          <p:nvPr/>
        </p:nvSpPr>
        <p:spPr>
          <a:xfrm>
            <a:off x="6672039" y="4031500"/>
            <a:ext cx="1548811" cy="361506"/>
          </a:xfrm>
          <a:prstGeom prst="round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DesignTime</a:t>
            </a:r>
            <a:endParaRPr lang="en-CA" dirty="0"/>
          </a:p>
        </p:txBody>
      </p:sp>
      <p:sp>
        <p:nvSpPr>
          <p:cNvPr id="12" name="Rounded Rectangle 11"/>
          <p:cNvSpPr/>
          <p:nvPr/>
        </p:nvSpPr>
        <p:spPr>
          <a:xfrm>
            <a:off x="4646553" y="4019098"/>
            <a:ext cx="1127051" cy="3615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Controls</a:t>
            </a:r>
            <a:endParaRPr lang="en-CA" dirty="0"/>
          </a:p>
        </p:txBody>
      </p:sp>
      <p:sp>
        <p:nvSpPr>
          <p:cNvPr id="13" name="Rounded Rectangle 12"/>
          <p:cNvSpPr/>
          <p:nvPr/>
        </p:nvSpPr>
        <p:spPr>
          <a:xfrm>
            <a:off x="2224103" y="2760916"/>
            <a:ext cx="1127051" cy="3615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Swing</a:t>
            </a:r>
            <a:endParaRPr lang="en-CA" dirty="0"/>
          </a:p>
        </p:txBody>
      </p:sp>
      <p:sp>
        <p:nvSpPr>
          <p:cNvPr id="14" name="Rounded Rectangle 13"/>
          <p:cNvSpPr/>
          <p:nvPr/>
        </p:nvSpPr>
        <p:spPr>
          <a:xfrm>
            <a:off x="3531908" y="2760916"/>
            <a:ext cx="1127051" cy="3615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SWT</a:t>
            </a:r>
            <a:endParaRPr lang="en-CA" dirty="0"/>
          </a:p>
        </p:txBody>
      </p:sp>
      <p:sp>
        <p:nvSpPr>
          <p:cNvPr id="15" name="Rounded Rectangle 14"/>
          <p:cNvSpPr/>
          <p:nvPr/>
        </p:nvSpPr>
        <p:spPr>
          <a:xfrm>
            <a:off x="7554565" y="2208016"/>
            <a:ext cx="1127051" cy="36150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Builders</a:t>
            </a:r>
            <a:endParaRPr lang="en-CA" dirty="0"/>
          </a:p>
        </p:txBody>
      </p:sp>
      <p:sp>
        <p:nvSpPr>
          <p:cNvPr id="16" name="Rounded Rectangle 15"/>
          <p:cNvSpPr/>
          <p:nvPr/>
        </p:nvSpPr>
        <p:spPr>
          <a:xfrm>
            <a:off x="4839712" y="2778634"/>
            <a:ext cx="1127051" cy="3615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Web</a:t>
            </a:r>
            <a:endParaRPr lang="en-CA" dirty="0"/>
          </a:p>
        </p:txBody>
      </p:sp>
      <p:sp>
        <p:nvSpPr>
          <p:cNvPr id="17" name="Rounded Rectangle 16"/>
          <p:cNvSpPr/>
          <p:nvPr/>
        </p:nvSpPr>
        <p:spPr>
          <a:xfrm>
            <a:off x="5784237" y="5213463"/>
            <a:ext cx="1520455" cy="3615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Base</a:t>
            </a:r>
            <a:endParaRPr lang="en-CA" dirty="0"/>
          </a:p>
        </p:txBody>
      </p:sp>
      <p:cxnSp>
        <p:nvCxnSpPr>
          <p:cNvPr id="18" name="Straight Arrow Connector 17"/>
          <p:cNvCxnSpPr>
            <a:stCxn id="13" idx="2"/>
            <a:endCxn id="12" idx="1"/>
          </p:cNvCxnSpPr>
          <p:nvPr/>
        </p:nvCxnSpPr>
        <p:spPr>
          <a:xfrm>
            <a:off x="2787629" y="3122422"/>
            <a:ext cx="1858924" cy="10774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2"/>
          </p:cNvCxnSpPr>
          <p:nvPr/>
        </p:nvCxnSpPr>
        <p:spPr>
          <a:xfrm>
            <a:off x="4095434" y="3122422"/>
            <a:ext cx="836429" cy="896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2"/>
          </p:cNvCxnSpPr>
          <p:nvPr/>
        </p:nvCxnSpPr>
        <p:spPr>
          <a:xfrm flipH="1">
            <a:off x="5403237" y="3140140"/>
            <a:ext cx="1" cy="249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03237" y="3751513"/>
            <a:ext cx="0" cy="267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2" idx="3"/>
          </p:cNvCxnSpPr>
          <p:nvPr/>
        </p:nvCxnSpPr>
        <p:spPr>
          <a:xfrm flipH="1">
            <a:off x="5773604" y="3751513"/>
            <a:ext cx="1538155" cy="448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a:endCxn id="8" idx="1"/>
          </p:cNvCxnSpPr>
          <p:nvPr/>
        </p:nvCxnSpPr>
        <p:spPr>
          <a:xfrm>
            <a:off x="4513648" y="4770467"/>
            <a:ext cx="4997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403237" y="4387693"/>
            <a:ext cx="7973" cy="2020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p:cNvCxnSpPr>
          <p:nvPr/>
        </p:nvCxnSpPr>
        <p:spPr>
          <a:xfrm>
            <a:off x="5773605" y="4951220"/>
            <a:ext cx="631752" cy="237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8" idx="3"/>
          </p:cNvCxnSpPr>
          <p:nvPr/>
        </p:nvCxnSpPr>
        <p:spPr>
          <a:xfrm flipH="1">
            <a:off x="6533832" y="4380604"/>
            <a:ext cx="690199" cy="389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814702" y="2434844"/>
            <a:ext cx="781484" cy="180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126592" y="2479144"/>
            <a:ext cx="469594" cy="377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596186" y="2567752"/>
            <a:ext cx="175456" cy="361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089697" y="2504841"/>
            <a:ext cx="0" cy="405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405137" y="2525220"/>
            <a:ext cx="0" cy="404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487767" y="2378136"/>
            <a:ext cx="1091606" cy="56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94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OpenJFX</a:t>
            </a:r>
          </a:p>
        </p:txBody>
      </p:sp>
      <p:sp>
        <p:nvSpPr>
          <p:cNvPr id="3" name="Content Placeholder 2"/>
          <p:cNvSpPr>
            <a:spLocks noGrp="1"/>
          </p:cNvSpPr>
          <p:nvPr>
            <p:ph idx="1"/>
          </p:nvPr>
        </p:nvSpPr>
        <p:spPr/>
        <p:txBody>
          <a:bodyPr/>
          <a:lstStyle/>
          <a:p>
            <a:r>
              <a:rPr lang="en-US" dirty="0" smtClean="0"/>
              <a:t>Gradle build</a:t>
            </a:r>
            <a:endParaRPr lang="en-US" dirty="0"/>
          </a:p>
          <a:p>
            <a:pPr lvl="1"/>
            <a:r>
              <a:rPr lang="en-CA" dirty="0">
                <a:hlinkClick r:id="rId3"/>
              </a:rPr>
              <a:t>https://wiki.openjdk.java.net/display/OpenJFX/Building+OpenJFX</a:t>
            </a:r>
            <a:endParaRPr lang="en-US" dirty="0"/>
          </a:p>
          <a:p>
            <a:r>
              <a:rPr lang="en-US" dirty="0"/>
              <a:t>Benefits</a:t>
            </a:r>
          </a:p>
          <a:p>
            <a:pPr lvl="1"/>
            <a:r>
              <a:rPr lang="en-US" dirty="0"/>
              <a:t>Performance, incremental build, dependents …</a:t>
            </a:r>
          </a:p>
          <a:p>
            <a:pPr lvl="1"/>
            <a:r>
              <a:rPr lang="en-US" dirty="0"/>
              <a:t>Move away from pure declarative to procedural build</a:t>
            </a:r>
          </a:p>
          <a:p>
            <a:pPr lvl="1"/>
            <a:r>
              <a:rPr lang="en-US" dirty="0"/>
              <a:t>Less build code (significantly less code than ant</a:t>
            </a:r>
            <a:r>
              <a:rPr lang="en-US" dirty="0" smtClean="0"/>
              <a:t>)</a:t>
            </a:r>
            <a:endParaRPr lang="en-US" dirty="0"/>
          </a:p>
        </p:txBody>
      </p:sp>
      <p:sp>
        <p:nvSpPr>
          <p:cNvPr id="6" name="Text Placeholder 5"/>
          <p:cNvSpPr>
            <a:spLocks noGrp="1"/>
          </p:cNvSpPr>
          <p:nvPr>
            <p:ph type="body" sz="quarter" idx="13"/>
          </p:nvPr>
        </p:nvSpPr>
        <p:spPr/>
        <p:txBody>
          <a:bodyPr/>
          <a:lstStyle/>
          <a:p>
            <a:r>
              <a:rPr lang="en-US" dirty="0" smtClean="0"/>
              <a:t>OpenJFX Build System</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14</a:t>
            </a:fld>
            <a:endParaRPr lang="en-US" dirty="0">
              <a:solidFill>
                <a:srgbClr val="5F5F5F"/>
              </a:solidFill>
            </a:endParaRPr>
          </a:p>
        </p:txBody>
      </p:sp>
    </p:spTree>
    <p:extLst>
      <p:ext uri="{BB962C8B-B14F-4D97-AF65-F5344CB8AC3E}">
        <p14:creationId xmlns:p14="http://schemas.microsoft.com/office/powerpoint/2010/main" val="35084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OpenJFX</a:t>
            </a:r>
          </a:p>
        </p:txBody>
      </p:sp>
      <p:sp>
        <p:nvSpPr>
          <p:cNvPr id="3" name="Content Placeholder 2"/>
          <p:cNvSpPr>
            <a:spLocks noGrp="1"/>
          </p:cNvSpPr>
          <p:nvPr>
            <p:ph idx="1"/>
          </p:nvPr>
        </p:nvSpPr>
        <p:spPr/>
        <p:txBody>
          <a:bodyPr/>
          <a:lstStyle/>
          <a:p>
            <a:r>
              <a:rPr lang="en-US" dirty="0" smtClean="0"/>
              <a:t>Install prerequisite </a:t>
            </a:r>
            <a:r>
              <a:rPr lang="en-US" dirty="0"/>
              <a:t>tools for your platform</a:t>
            </a:r>
          </a:p>
          <a:p>
            <a:r>
              <a:rPr lang="en-US" dirty="0"/>
              <a:t>Download the latest JDK </a:t>
            </a:r>
            <a:r>
              <a:rPr lang="en-US" dirty="0" smtClean="0"/>
              <a:t>binary</a:t>
            </a:r>
            <a:endParaRPr lang="en-US" dirty="0"/>
          </a:p>
          <a:p>
            <a:r>
              <a:rPr lang="en-US" dirty="0" smtClean="0"/>
              <a:t>Install gradle</a:t>
            </a:r>
          </a:p>
          <a:p>
            <a:r>
              <a:rPr lang="en-US" dirty="0" smtClean="0"/>
              <a:t>Get the sources</a:t>
            </a:r>
          </a:p>
          <a:p>
            <a:pPr lvl="1"/>
            <a:r>
              <a:rPr lang="en-US" dirty="0"/>
              <a:t>hg clone </a:t>
            </a:r>
            <a:r>
              <a:rPr lang="en-US" dirty="0">
                <a:hlinkClick r:id="rId3"/>
              </a:rPr>
              <a:t>http://</a:t>
            </a:r>
            <a:r>
              <a:rPr lang="en-US" dirty="0" smtClean="0">
                <a:hlinkClick r:id="rId3"/>
              </a:rPr>
              <a:t>hg.openjdk.java.net/openjfx/8u-dev/rt</a:t>
            </a:r>
            <a:endParaRPr lang="en-US" dirty="0" smtClean="0"/>
          </a:p>
          <a:p>
            <a:r>
              <a:rPr lang="en-US" dirty="0" smtClean="0"/>
              <a:t>Build!</a:t>
            </a:r>
          </a:p>
          <a:p>
            <a:pPr lvl="1"/>
            <a:r>
              <a:rPr lang="en-US" dirty="0" smtClean="0"/>
              <a:t>cd rt</a:t>
            </a:r>
          </a:p>
          <a:p>
            <a:pPr lvl="1"/>
            <a:r>
              <a:rPr lang="en-US" dirty="0"/>
              <a:t>g</a:t>
            </a:r>
            <a:r>
              <a:rPr lang="en-US" dirty="0" smtClean="0"/>
              <a:t>radle ….</a:t>
            </a:r>
            <a:endParaRPr lang="en-US" dirty="0"/>
          </a:p>
        </p:txBody>
      </p:sp>
      <p:sp>
        <p:nvSpPr>
          <p:cNvPr id="6" name="Text Placeholder 5"/>
          <p:cNvSpPr>
            <a:spLocks noGrp="1"/>
          </p:cNvSpPr>
          <p:nvPr>
            <p:ph type="body" sz="quarter" idx="13"/>
          </p:nvPr>
        </p:nvSpPr>
        <p:spPr/>
        <p:txBody>
          <a:bodyPr/>
          <a:lstStyle/>
          <a:p>
            <a:r>
              <a:rPr lang="en-US" dirty="0" smtClean="0"/>
              <a:t>How to Build OpenJFX</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15</a:t>
            </a:fld>
            <a:endParaRPr lang="en-US" dirty="0">
              <a:solidFill>
                <a:srgbClr val="5F5F5F"/>
              </a:solidFill>
            </a:endParaRPr>
          </a:p>
        </p:txBody>
      </p:sp>
    </p:spTree>
    <p:extLst>
      <p:ext uri="{BB962C8B-B14F-4D97-AF65-F5344CB8AC3E}">
        <p14:creationId xmlns:p14="http://schemas.microsoft.com/office/powerpoint/2010/main" val="409129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OpenJFX</a:t>
            </a:r>
          </a:p>
        </p:txBody>
      </p:sp>
      <p:sp>
        <p:nvSpPr>
          <p:cNvPr id="3" name="Content Placeholder 2"/>
          <p:cNvSpPr>
            <a:spLocks noGrp="1"/>
          </p:cNvSpPr>
          <p:nvPr>
            <p:ph idx="1"/>
          </p:nvPr>
        </p:nvSpPr>
        <p:spPr/>
        <p:txBody>
          <a:bodyPr/>
          <a:lstStyle/>
          <a:p>
            <a:r>
              <a:rPr lang="en-US" dirty="0" smtClean="0"/>
              <a:t>Install JDK8</a:t>
            </a:r>
          </a:p>
          <a:p>
            <a:r>
              <a:rPr lang="en-US" dirty="0" smtClean="0"/>
              <a:t>You will want to run against the output in &lt;</a:t>
            </a:r>
            <a:r>
              <a:rPr lang="en-US" dirty="0" err="1" smtClean="0"/>
              <a:t>jfx_repo</a:t>
            </a:r>
            <a:r>
              <a:rPr lang="en-US" dirty="0" smtClean="0"/>
              <a:t>&gt;/artifacts/&lt;platform&gt;/</a:t>
            </a:r>
            <a:r>
              <a:rPr lang="en-US" dirty="0" err="1" smtClean="0"/>
              <a:t>sdk</a:t>
            </a:r>
            <a:r>
              <a:rPr lang="en-US" dirty="0" smtClean="0"/>
              <a:t>/</a:t>
            </a:r>
            <a:r>
              <a:rPr lang="en-US" dirty="0" err="1" smtClean="0"/>
              <a:t>rt</a:t>
            </a:r>
            <a:endParaRPr lang="en-US" dirty="0" smtClean="0"/>
          </a:p>
          <a:p>
            <a:pPr lvl="1"/>
            <a:r>
              <a:rPr lang="en-US" dirty="0" smtClean="0"/>
              <a:t>java –</a:t>
            </a:r>
            <a:r>
              <a:rPr lang="en-US" dirty="0" err="1" smtClean="0"/>
              <a:t>Djava.ext.dir</a:t>
            </a:r>
            <a:r>
              <a:rPr lang="en-US" dirty="0" smtClean="0"/>
              <a:t>=&lt;</a:t>
            </a:r>
            <a:r>
              <a:rPr lang="en-US" dirty="0" err="1" smtClean="0"/>
              <a:t>jfx_repo</a:t>
            </a:r>
            <a:r>
              <a:rPr lang="en-US" dirty="0" smtClean="0"/>
              <a:t>&gt;/artifacts/&lt;platform&gt;/</a:t>
            </a:r>
            <a:r>
              <a:rPr lang="en-US" dirty="0" err="1" smtClean="0"/>
              <a:t>sdk</a:t>
            </a:r>
            <a:r>
              <a:rPr lang="en-US" dirty="0" smtClean="0"/>
              <a:t>/</a:t>
            </a:r>
            <a:r>
              <a:rPr lang="en-US" dirty="0" err="1" smtClean="0"/>
              <a:t>rt</a:t>
            </a:r>
            <a:r>
              <a:rPr lang="en-US" dirty="0" smtClean="0"/>
              <a:t>/lib/</a:t>
            </a:r>
            <a:r>
              <a:rPr lang="en-US" dirty="0" err="1" smtClean="0"/>
              <a:t>ext</a:t>
            </a:r>
            <a:endParaRPr lang="en-US" dirty="0" smtClean="0"/>
          </a:p>
          <a:p>
            <a:r>
              <a:rPr lang="en-US" dirty="0" smtClean="0"/>
              <a:t>This will cause the JRE to pick up the JavaFX </a:t>
            </a:r>
            <a:r>
              <a:rPr lang="en-US" smtClean="0"/>
              <a:t>classes and libraries </a:t>
            </a:r>
            <a:r>
              <a:rPr lang="en-US" dirty="0" smtClean="0"/>
              <a:t>from your build instead of using the ones distributed in the JDK</a:t>
            </a:r>
            <a:endParaRPr lang="en-US" dirty="0"/>
          </a:p>
        </p:txBody>
      </p:sp>
      <p:sp>
        <p:nvSpPr>
          <p:cNvPr id="6" name="Text Placeholder 5"/>
          <p:cNvSpPr>
            <a:spLocks noGrp="1"/>
          </p:cNvSpPr>
          <p:nvPr>
            <p:ph type="body" sz="quarter" idx="13"/>
          </p:nvPr>
        </p:nvSpPr>
        <p:spPr/>
        <p:txBody>
          <a:bodyPr/>
          <a:lstStyle/>
          <a:p>
            <a:r>
              <a:rPr lang="en-US" dirty="0" smtClean="0"/>
              <a:t>How to Run OpenJFX</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16</a:t>
            </a:fld>
            <a:endParaRPr lang="en-US" dirty="0">
              <a:solidFill>
                <a:srgbClr val="5F5F5F"/>
              </a:solidFill>
            </a:endParaRPr>
          </a:p>
        </p:txBody>
      </p:sp>
    </p:spTree>
    <p:extLst>
      <p:ext uri="{BB962C8B-B14F-4D97-AF65-F5344CB8AC3E}">
        <p14:creationId xmlns:p14="http://schemas.microsoft.com/office/powerpoint/2010/main" val="316413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OpenJFX</a:t>
            </a:r>
          </a:p>
        </p:txBody>
      </p:sp>
      <p:sp>
        <p:nvSpPr>
          <p:cNvPr id="3" name="Content Placeholder 2"/>
          <p:cNvSpPr>
            <a:spLocks noGrp="1"/>
          </p:cNvSpPr>
          <p:nvPr>
            <p:ph idx="1"/>
          </p:nvPr>
        </p:nvSpPr>
        <p:spPr/>
        <p:txBody>
          <a:bodyPr/>
          <a:lstStyle/>
          <a:p>
            <a:r>
              <a:rPr lang="en-US" dirty="0"/>
              <a:t>Unit tests: (eg. rt/modules/base/src/test/java)</a:t>
            </a:r>
          </a:p>
          <a:p>
            <a:pPr lvl="1"/>
            <a:r>
              <a:rPr lang="en-US" dirty="0"/>
              <a:t>Run tests from gradle: gradle :base:test</a:t>
            </a:r>
          </a:p>
          <a:p>
            <a:pPr lvl="1"/>
            <a:r>
              <a:rPr lang="en-US" dirty="0"/>
              <a:t>HTML report: base/build/reports/tests/index.html</a:t>
            </a:r>
          </a:p>
          <a:p>
            <a:r>
              <a:rPr lang="en-US" dirty="0"/>
              <a:t>General tests: (rt/tests)</a:t>
            </a:r>
          </a:p>
          <a:p>
            <a:pPr lvl="1"/>
            <a:r>
              <a:rPr lang="en-US" dirty="0"/>
              <a:t>Functional tests, performance tests, manual tests</a:t>
            </a:r>
          </a:p>
          <a:p>
            <a:r>
              <a:rPr lang="en-US" dirty="0"/>
              <a:t>Applications: (rt/apps)</a:t>
            </a:r>
          </a:p>
          <a:p>
            <a:pPr lvl="1"/>
            <a:r>
              <a:rPr lang="en-US" dirty="0"/>
              <a:t>Ensemble8, Modena, 3DViewer</a:t>
            </a:r>
          </a:p>
        </p:txBody>
      </p:sp>
      <p:sp>
        <p:nvSpPr>
          <p:cNvPr id="6" name="Text Placeholder 5"/>
          <p:cNvSpPr>
            <a:spLocks noGrp="1"/>
          </p:cNvSpPr>
          <p:nvPr>
            <p:ph type="body" sz="quarter" idx="13"/>
          </p:nvPr>
        </p:nvSpPr>
        <p:spPr/>
        <p:txBody>
          <a:bodyPr/>
          <a:lstStyle/>
          <a:p>
            <a:r>
              <a:rPr lang="en-US" dirty="0" smtClean="0"/>
              <a:t>Tests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17</a:t>
            </a:fld>
            <a:endParaRPr lang="en-US" dirty="0">
              <a:solidFill>
                <a:srgbClr val="5F5F5F"/>
              </a:solidFill>
            </a:endParaRPr>
          </a:p>
        </p:txBody>
      </p:sp>
    </p:spTree>
    <p:extLst>
      <p:ext uri="{BB962C8B-B14F-4D97-AF65-F5344CB8AC3E}">
        <p14:creationId xmlns:p14="http://schemas.microsoft.com/office/powerpoint/2010/main" val="2874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OpenJFX</a:t>
            </a:r>
          </a:p>
        </p:txBody>
      </p:sp>
      <p:sp>
        <p:nvSpPr>
          <p:cNvPr id="3" name="Content Placeholder 2"/>
          <p:cNvSpPr>
            <a:spLocks noGrp="1"/>
          </p:cNvSpPr>
          <p:nvPr>
            <p:ph idx="1"/>
          </p:nvPr>
        </p:nvSpPr>
        <p:spPr/>
        <p:txBody>
          <a:bodyPr/>
          <a:lstStyle/>
          <a:p>
            <a:r>
              <a:rPr lang="en-US" dirty="0"/>
              <a:t>The three major Java IDE’s are supported:</a:t>
            </a:r>
          </a:p>
          <a:p>
            <a:pPr lvl="1"/>
            <a:r>
              <a:rPr lang="en-US" dirty="0"/>
              <a:t>NetBeans, IntelliJ and Eclipse</a:t>
            </a:r>
          </a:p>
          <a:p>
            <a:pPr lvl="1"/>
            <a:r>
              <a:rPr lang="en-CA" dirty="0">
                <a:hlinkClick r:id="rId3"/>
              </a:rPr>
              <a:t>https://wiki.openjdk.java.net/display/OpenJFX/Developing+OpenJFX</a:t>
            </a:r>
            <a:endParaRPr lang="en-US" dirty="0"/>
          </a:p>
          <a:p>
            <a:r>
              <a:rPr lang="en-US" dirty="0"/>
              <a:t>IDE files are checked into the repository</a:t>
            </a:r>
          </a:p>
          <a:p>
            <a:pPr lvl="1"/>
            <a:r>
              <a:rPr lang="en-US" dirty="0"/>
              <a:t>Open the rt directory from your IDE and start coding</a:t>
            </a:r>
          </a:p>
          <a:p>
            <a:pPr lvl="1"/>
            <a:r>
              <a:rPr lang="en-US" dirty="0"/>
              <a:t>You must build outside of the IDE first (generated files)</a:t>
            </a:r>
          </a:p>
          <a:p>
            <a:pPr marL="274320" lvl="1" indent="0">
              <a:buNone/>
            </a:pPr>
            <a:endParaRPr lang="en-US" dirty="0"/>
          </a:p>
        </p:txBody>
      </p:sp>
      <p:sp>
        <p:nvSpPr>
          <p:cNvPr id="6" name="Text Placeholder 5"/>
          <p:cNvSpPr>
            <a:spLocks noGrp="1"/>
          </p:cNvSpPr>
          <p:nvPr>
            <p:ph type="body" sz="quarter" idx="13"/>
          </p:nvPr>
        </p:nvSpPr>
        <p:spPr/>
        <p:txBody>
          <a:bodyPr/>
          <a:lstStyle/>
          <a:p>
            <a:r>
              <a:rPr lang="en-US" dirty="0" smtClean="0"/>
              <a:t>IDE</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18</a:t>
            </a:fld>
            <a:endParaRPr lang="en-US" dirty="0">
              <a:solidFill>
                <a:srgbClr val="5F5F5F"/>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4354" y="4903165"/>
            <a:ext cx="1754867" cy="94762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4957" y="4934897"/>
            <a:ext cx="889166" cy="88916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7007" y="4903165"/>
            <a:ext cx="1587173" cy="872945"/>
          </a:xfrm>
          <a:prstGeom prst="rect">
            <a:avLst/>
          </a:prstGeom>
        </p:spPr>
      </p:pic>
    </p:spTree>
    <p:extLst>
      <p:ext uri="{BB962C8B-B14F-4D97-AF65-F5344CB8AC3E}">
        <p14:creationId xmlns:p14="http://schemas.microsoft.com/office/powerpoint/2010/main" val="34368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OpenJFX</a:t>
            </a:r>
          </a:p>
        </p:txBody>
      </p:sp>
      <p:sp>
        <p:nvSpPr>
          <p:cNvPr id="3" name="Content Placeholder 2"/>
          <p:cNvSpPr>
            <a:spLocks noGrp="1"/>
          </p:cNvSpPr>
          <p:nvPr>
            <p:ph idx="1"/>
          </p:nvPr>
        </p:nvSpPr>
        <p:spPr/>
        <p:txBody>
          <a:bodyPr/>
          <a:lstStyle/>
          <a:p>
            <a:r>
              <a:rPr lang="en-US" dirty="0"/>
              <a:t>Follow the rules and the roles of OpenJDK:</a:t>
            </a:r>
          </a:p>
          <a:p>
            <a:pPr lvl="1"/>
            <a:r>
              <a:rPr lang="en-US" dirty="0"/>
              <a:t>Participant (read mailing list, post small patches)</a:t>
            </a:r>
          </a:p>
          <a:p>
            <a:pPr lvl="1"/>
            <a:r>
              <a:rPr lang="en-US" dirty="0"/>
              <a:t>Contributor (sign Oracle Contributor Agreement)</a:t>
            </a:r>
          </a:p>
          <a:p>
            <a:pPr lvl="1"/>
            <a:r>
              <a:rPr lang="en-US" dirty="0"/>
              <a:t>Author (user id and write access to code review server)</a:t>
            </a:r>
          </a:p>
          <a:p>
            <a:pPr lvl="1"/>
            <a:r>
              <a:rPr lang="en-US" dirty="0"/>
              <a:t>Committer (work with the team, release code)</a:t>
            </a:r>
          </a:p>
          <a:p>
            <a:pPr lvl="1"/>
            <a:r>
              <a:rPr lang="en-US" dirty="0"/>
              <a:t>Reviewer (an experienced committer)</a:t>
            </a:r>
          </a:p>
          <a:p>
            <a:pPr lvl="1"/>
            <a:r>
              <a:rPr lang="en-US" dirty="0"/>
              <a:t>Sponsor (help contributors to become committers)</a:t>
            </a:r>
          </a:p>
          <a:p>
            <a:pPr marL="274320" lvl="1" indent="0">
              <a:buNone/>
            </a:pPr>
            <a:endParaRPr lang="en-US" dirty="0"/>
          </a:p>
        </p:txBody>
      </p:sp>
      <p:sp>
        <p:nvSpPr>
          <p:cNvPr id="6" name="Text Placeholder 5"/>
          <p:cNvSpPr>
            <a:spLocks noGrp="1"/>
          </p:cNvSpPr>
          <p:nvPr>
            <p:ph type="body" sz="quarter" idx="13"/>
          </p:nvPr>
        </p:nvSpPr>
        <p:spPr/>
        <p:txBody>
          <a:bodyPr/>
          <a:lstStyle/>
          <a:p>
            <a:r>
              <a:rPr lang="en-US" dirty="0" smtClean="0"/>
              <a:t>Contributing</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19</a:t>
            </a:fld>
            <a:endParaRPr lang="en-US" dirty="0">
              <a:solidFill>
                <a:srgbClr val="5F5F5F"/>
              </a:solidFill>
            </a:endParaRPr>
          </a:p>
        </p:txBody>
      </p:sp>
    </p:spTree>
    <p:extLst>
      <p:ext uri="{BB962C8B-B14F-4D97-AF65-F5344CB8AC3E}">
        <p14:creationId xmlns:p14="http://schemas.microsoft.com/office/powerpoint/2010/main" val="206041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OpenJFX for Embedded Devices</a:t>
            </a:r>
            <a:endParaRPr lang="en-US" dirty="0"/>
          </a:p>
        </p:txBody>
      </p:sp>
      <p:sp>
        <p:nvSpPr>
          <p:cNvPr id="6" name="Text Placeholder 5"/>
          <p:cNvSpPr>
            <a:spLocks noGrp="1"/>
          </p:cNvSpPr>
          <p:nvPr>
            <p:ph type="body" sz="quarter" idx="13"/>
          </p:nvPr>
        </p:nvSpPr>
        <p:spPr/>
        <p:txBody>
          <a:bodyPr/>
          <a:lstStyle/>
          <a:p>
            <a:r>
              <a:rPr lang="en-US" dirty="0"/>
              <a:t>Lisa Selle</a:t>
            </a:r>
          </a:p>
          <a:p>
            <a:r>
              <a:rPr lang="en-US" dirty="0"/>
              <a:t>Principal Member of Technical Staff</a:t>
            </a:r>
          </a:p>
          <a:p>
            <a:r>
              <a:rPr lang="en-US" dirty="0"/>
              <a:t>JavaFX Embedded</a:t>
            </a:r>
          </a:p>
          <a:p>
            <a:r>
              <a:rPr lang="en-US" dirty="0" smtClean="0"/>
              <a:t>October 1, </a:t>
            </a:r>
            <a:r>
              <a:rPr lang="en-US" dirty="0"/>
              <a:t>2014</a:t>
            </a:r>
          </a:p>
        </p:txBody>
      </p:sp>
      <p:pic>
        <p:nvPicPr>
          <p:cNvPr id="16" name="Picture 15" descr="Horizontal JavaOne-Oracle co-branded logo in white on blue staging backgrou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
        <p:nvSpPr>
          <p:cNvPr id="4" name="TextBox 3"/>
          <p:cNvSpPr txBox="1"/>
          <p:nvPr/>
        </p:nvSpPr>
        <p:spPr>
          <a:xfrm>
            <a:off x="1050761" y="118773"/>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p14="http://schemas.microsoft.com/office/powerpoint/2010/main" val="336776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OpenJFX</a:t>
            </a:r>
          </a:p>
        </p:txBody>
      </p:sp>
      <p:sp>
        <p:nvSpPr>
          <p:cNvPr id="3" name="Content Placeholder 2"/>
          <p:cNvSpPr>
            <a:spLocks noGrp="1"/>
          </p:cNvSpPr>
          <p:nvPr>
            <p:ph idx="1"/>
          </p:nvPr>
        </p:nvSpPr>
        <p:spPr/>
        <p:txBody>
          <a:bodyPr/>
          <a:lstStyle/>
          <a:p>
            <a:r>
              <a:rPr lang="en-US" dirty="0"/>
              <a:t>Join the mailing list</a:t>
            </a:r>
          </a:p>
          <a:p>
            <a:pPr lvl="1"/>
            <a:r>
              <a:rPr lang="en-US" dirty="0"/>
              <a:t>Introduce yourself to the community</a:t>
            </a:r>
          </a:p>
          <a:p>
            <a:pPr lvl="1"/>
            <a:r>
              <a:rPr lang="en-US" dirty="0"/>
              <a:t>Explain your interest (“I want to write a spinner control”)</a:t>
            </a:r>
          </a:p>
          <a:p>
            <a:pPr lvl="1"/>
            <a:r>
              <a:rPr lang="en-US" dirty="0"/>
              <a:t>Find a Sponsor from the component owners list</a:t>
            </a:r>
          </a:p>
          <a:p>
            <a:r>
              <a:rPr lang="en-US" dirty="0"/>
              <a:t>Find or create a bug report (JIRA)</a:t>
            </a:r>
          </a:p>
          <a:p>
            <a:pPr lvl="1"/>
            <a:r>
              <a:rPr lang="en-US" dirty="0"/>
              <a:t>File a “Bug”, “Tweak” or “Feature” (more on this)</a:t>
            </a:r>
          </a:p>
          <a:p>
            <a:pPr lvl="1"/>
            <a:r>
              <a:rPr lang="en-US" dirty="0"/>
              <a:t>Coordinate with your Sponsor when doing the work</a:t>
            </a:r>
          </a:p>
          <a:p>
            <a:pPr lvl="2"/>
            <a:r>
              <a:rPr lang="en-US" dirty="0"/>
              <a:t>Use JIRA and the mailing list, not private email</a:t>
            </a:r>
          </a:p>
          <a:p>
            <a:pPr marL="274320" lvl="1" indent="0">
              <a:buNone/>
            </a:pPr>
            <a:endParaRPr lang="en-US" dirty="0"/>
          </a:p>
        </p:txBody>
      </p:sp>
      <p:sp>
        <p:nvSpPr>
          <p:cNvPr id="6" name="Text Placeholder 5"/>
          <p:cNvSpPr>
            <a:spLocks noGrp="1"/>
          </p:cNvSpPr>
          <p:nvPr>
            <p:ph type="body" sz="quarter" idx="13"/>
          </p:nvPr>
        </p:nvSpPr>
        <p:spPr/>
        <p:txBody>
          <a:bodyPr/>
          <a:lstStyle/>
          <a:p>
            <a:r>
              <a:rPr lang="en-US" dirty="0" smtClean="0"/>
              <a:t>Contributing</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20</a:t>
            </a:fld>
            <a:endParaRPr lang="en-US" dirty="0">
              <a:solidFill>
                <a:srgbClr val="5F5F5F"/>
              </a:solidFill>
            </a:endParaRPr>
          </a:p>
        </p:txBody>
      </p:sp>
    </p:spTree>
    <p:extLst>
      <p:ext uri="{BB962C8B-B14F-4D97-AF65-F5344CB8AC3E}">
        <p14:creationId xmlns:p14="http://schemas.microsoft.com/office/powerpoint/2010/main" val="427175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OpenJFX</a:t>
            </a:r>
          </a:p>
        </p:txBody>
      </p:sp>
      <p:sp>
        <p:nvSpPr>
          <p:cNvPr id="3" name="Content Placeholder 2"/>
          <p:cNvSpPr>
            <a:spLocks noGrp="1"/>
          </p:cNvSpPr>
          <p:nvPr>
            <p:ph idx="1"/>
          </p:nvPr>
        </p:nvSpPr>
        <p:spPr/>
        <p:txBody>
          <a:bodyPr/>
          <a:lstStyle/>
          <a:p>
            <a:r>
              <a:rPr lang="en-US" dirty="0"/>
              <a:t>A Feature is a significant piece of new work</a:t>
            </a:r>
          </a:p>
          <a:p>
            <a:pPr lvl="1"/>
            <a:r>
              <a:rPr lang="en-US" dirty="0"/>
              <a:t>Likely (often) takes more that 2 weeks (</a:t>
            </a:r>
            <a:r>
              <a:rPr lang="en-US" dirty="0" smtClean="0"/>
              <a:t>e.g. </a:t>
            </a:r>
            <a:r>
              <a:rPr lang="en-US" dirty="0"/>
              <a:t>3D support)</a:t>
            </a:r>
          </a:p>
          <a:p>
            <a:pPr lvl="1"/>
            <a:r>
              <a:rPr lang="en-US" dirty="0"/>
              <a:t>Likely (but not necessarily) involves new API</a:t>
            </a:r>
          </a:p>
          <a:p>
            <a:pPr lvl="1"/>
            <a:r>
              <a:rPr lang="en-US" dirty="0"/>
              <a:t>Requires significant documentation, testing etc.</a:t>
            </a:r>
          </a:p>
          <a:p>
            <a:r>
              <a:rPr lang="en-US" dirty="0"/>
              <a:t>A Tweak is a lesser amount of work (“little feature”)</a:t>
            </a:r>
          </a:p>
          <a:p>
            <a:pPr lvl="1"/>
            <a:r>
              <a:rPr lang="en-US" dirty="0"/>
              <a:t>Takes less that 2 weeks (</a:t>
            </a:r>
            <a:r>
              <a:rPr lang="en-US" dirty="0" smtClean="0"/>
              <a:t>e.g</a:t>
            </a:r>
            <a:r>
              <a:rPr lang="en-US" dirty="0"/>
              <a:t>. refactoring)</a:t>
            </a:r>
          </a:p>
          <a:p>
            <a:r>
              <a:rPr lang="en-US" dirty="0"/>
              <a:t>A Bug is a defect in the code</a:t>
            </a:r>
          </a:p>
          <a:p>
            <a:pPr lvl="1"/>
            <a:r>
              <a:rPr lang="en-US" dirty="0"/>
              <a:t>Performance problems are also considered to be bugs</a:t>
            </a:r>
          </a:p>
          <a:p>
            <a:pPr marL="274320" lvl="1" indent="0">
              <a:buNone/>
            </a:pPr>
            <a:endParaRPr lang="en-US" dirty="0"/>
          </a:p>
        </p:txBody>
      </p:sp>
      <p:sp>
        <p:nvSpPr>
          <p:cNvPr id="6" name="Text Placeholder 5"/>
          <p:cNvSpPr>
            <a:spLocks noGrp="1"/>
          </p:cNvSpPr>
          <p:nvPr>
            <p:ph type="body" sz="quarter" idx="13"/>
          </p:nvPr>
        </p:nvSpPr>
        <p:spPr/>
        <p:txBody>
          <a:bodyPr/>
          <a:lstStyle/>
          <a:p>
            <a:r>
              <a:rPr lang="en-US" dirty="0" smtClean="0"/>
              <a:t>Bugs, Tweaks and Features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21</a:t>
            </a:fld>
            <a:endParaRPr lang="en-US" dirty="0">
              <a:solidFill>
                <a:srgbClr val="5F5F5F"/>
              </a:solidFill>
            </a:endParaRPr>
          </a:p>
        </p:txBody>
      </p:sp>
    </p:spTree>
    <p:extLst>
      <p:ext uri="{BB962C8B-B14F-4D97-AF65-F5344CB8AC3E}">
        <p14:creationId xmlns:p14="http://schemas.microsoft.com/office/powerpoint/2010/main" val="401961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OpenJFX</a:t>
            </a:r>
          </a:p>
        </p:txBody>
      </p:sp>
      <p:sp>
        <p:nvSpPr>
          <p:cNvPr id="3" name="Content Placeholder 2"/>
          <p:cNvSpPr>
            <a:spLocks noGrp="1"/>
          </p:cNvSpPr>
          <p:nvPr>
            <p:ph idx="1"/>
          </p:nvPr>
        </p:nvSpPr>
        <p:spPr/>
        <p:txBody>
          <a:bodyPr/>
          <a:lstStyle/>
          <a:p>
            <a:r>
              <a:rPr lang="en-US" dirty="0"/>
              <a:t>Work with your Sponsor</a:t>
            </a:r>
          </a:p>
          <a:p>
            <a:pPr lvl="1"/>
            <a:r>
              <a:rPr lang="en-US" dirty="0"/>
              <a:t>Contributing to work in progress is easier</a:t>
            </a:r>
          </a:p>
          <a:p>
            <a:pPr lvl="2"/>
            <a:r>
              <a:rPr lang="en-US" dirty="0"/>
              <a:t>Start by fixing the simplest possible bug</a:t>
            </a:r>
          </a:p>
          <a:p>
            <a:pPr lvl="1"/>
            <a:r>
              <a:rPr lang="en-US" dirty="0"/>
              <a:t>Contributing a feature is significant work (doc, testing etc.)</a:t>
            </a:r>
          </a:p>
          <a:p>
            <a:r>
              <a:rPr lang="en-US" dirty="0"/>
              <a:t>For small changes, attach patches to JIRA</a:t>
            </a:r>
          </a:p>
          <a:p>
            <a:r>
              <a:rPr lang="en-US" dirty="0"/>
              <a:t>For large changes, interact using a webrev:</a:t>
            </a:r>
          </a:p>
          <a:p>
            <a:pPr lvl="1"/>
            <a:r>
              <a:rPr lang="en-CA" dirty="0">
                <a:hlinkClick r:id="rId3"/>
              </a:rPr>
              <a:t>http://openjdk.java.net/guide/webrevHelp.html</a:t>
            </a:r>
            <a:endParaRPr lang="en-US" dirty="0"/>
          </a:p>
        </p:txBody>
      </p:sp>
      <p:sp>
        <p:nvSpPr>
          <p:cNvPr id="6" name="Text Placeholder 5"/>
          <p:cNvSpPr>
            <a:spLocks noGrp="1"/>
          </p:cNvSpPr>
          <p:nvPr>
            <p:ph type="body" sz="quarter" idx="13"/>
          </p:nvPr>
        </p:nvSpPr>
        <p:spPr/>
        <p:txBody>
          <a:bodyPr/>
          <a:lstStyle/>
          <a:p>
            <a:r>
              <a:rPr lang="en-US" dirty="0" smtClean="0"/>
              <a:t>Contributing</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22</a:t>
            </a:fld>
            <a:endParaRPr lang="en-US" dirty="0">
              <a:solidFill>
                <a:srgbClr val="5F5F5F"/>
              </a:solidFill>
            </a:endParaRPr>
          </a:p>
        </p:txBody>
      </p:sp>
    </p:spTree>
    <p:extLst>
      <p:ext uri="{BB962C8B-B14F-4D97-AF65-F5344CB8AC3E}">
        <p14:creationId xmlns:p14="http://schemas.microsoft.com/office/powerpoint/2010/main" val="84309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OpenJFX</a:t>
            </a:r>
          </a:p>
        </p:txBody>
      </p:sp>
      <p:sp>
        <p:nvSpPr>
          <p:cNvPr id="3" name="Content Placeholder 2"/>
          <p:cNvSpPr>
            <a:spLocks noGrp="1"/>
          </p:cNvSpPr>
          <p:nvPr>
            <p:ph idx="1"/>
          </p:nvPr>
        </p:nvSpPr>
        <p:spPr/>
        <p:txBody>
          <a:bodyPr/>
          <a:lstStyle/>
          <a:p>
            <a:r>
              <a:rPr lang="en-US" dirty="0"/>
              <a:t>Request a code review from the component owners</a:t>
            </a:r>
          </a:p>
          <a:p>
            <a:pPr lvl="1"/>
            <a:r>
              <a:rPr lang="en-US" dirty="0"/>
              <a:t>Use the OpenJDK code review process</a:t>
            </a:r>
          </a:p>
          <a:p>
            <a:pPr lvl="2"/>
            <a:r>
              <a:rPr lang="en-CA" dirty="0">
                <a:hlinkClick r:id="rId3"/>
              </a:rPr>
              <a:t>http://openjdk.java.net/guide/codeReview.html</a:t>
            </a:r>
            <a:endParaRPr lang="en-US" dirty="0"/>
          </a:p>
          <a:p>
            <a:r>
              <a:rPr lang="en-US" dirty="0"/>
              <a:t>Request an API review for public/protected code</a:t>
            </a:r>
          </a:p>
          <a:p>
            <a:pPr lvl="1"/>
            <a:r>
              <a:rPr lang="en-US" dirty="0"/>
              <a:t>You need an API review before your code can be released</a:t>
            </a:r>
          </a:p>
          <a:p>
            <a:pPr lvl="1"/>
            <a:r>
              <a:rPr lang="en-US" dirty="0"/>
              <a:t>Use the mailing list and JIRA to seek approval/discussion</a:t>
            </a:r>
          </a:p>
          <a:p>
            <a:pPr lvl="2"/>
            <a:r>
              <a:rPr lang="en-US" dirty="0"/>
              <a:t>e</a:t>
            </a:r>
            <a:r>
              <a:rPr lang="en-US" dirty="0" smtClean="0"/>
              <a:t>.g. </a:t>
            </a:r>
            <a:r>
              <a:rPr lang="en-US" dirty="0"/>
              <a:t>“[API Review] RT12345:  Add method to …”</a:t>
            </a:r>
          </a:p>
        </p:txBody>
      </p:sp>
      <p:sp>
        <p:nvSpPr>
          <p:cNvPr id="6" name="Text Placeholder 5"/>
          <p:cNvSpPr>
            <a:spLocks noGrp="1"/>
          </p:cNvSpPr>
          <p:nvPr>
            <p:ph type="body" sz="quarter" idx="13"/>
          </p:nvPr>
        </p:nvSpPr>
        <p:spPr/>
        <p:txBody>
          <a:bodyPr/>
          <a:lstStyle/>
          <a:p>
            <a:r>
              <a:rPr lang="en-US" dirty="0" smtClean="0"/>
              <a:t>Contributing</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23</a:t>
            </a:fld>
            <a:endParaRPr lang="en-US" dirty="0">
              <a:solidFill>
                <a:srgbClr val="5F5F5F"/>
              </a:solidFill>
            </a:endParaRPr>
          </a:p>
        </p:txBody>
      </p:sp>
    </p:spTree>
    <p:extLst>
      <p:ext uri="{BB962C8B-B14F-4D97-AF65-F5344CB8AC3E}">
        <p14:creationId xmlns:p14="http://schemas.microsoft.com/office/powerpoint/2010/main" val="9438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OpenJFX</a:t>
            </a:r>
          </a:p>
        </p:txBody>
      </p:sp>
      <p:sp>
        <p:nvSpPr>
          <p:cNvPr id="3" name="Content Placeholder 2"/>
          <p:cNvSpPr>
            <a:spLocks noGrp="1"/>
          </p:cNvSpPr>
          <p:nvPr>
            <p:ph idx="1"/>
          </p:nvPr>
        </p:nvSpPr>
        <p:spPr/>
        <p:txBody>
          <a:bodyPr/>
          <a:lstStyle/>
          <a:p>
            <a:r>
              <a:rPr lang="en-CA" dirty="0"/>
              <a:t>Use JIRA dashboards:</a:t>
            </a:r>
          </a:p>
          <a:p>
            <a:pPr lvl="1"/>
            <a:r>
              <a:rPr lang="en-CA" dirty="0">
                <a:hlinkClick r:id="rId3"/>
              </a:rPr>
              <a:t>https://javafx-jira.kenai.com/secure/Dashboard.jspa</a:t>
            </a:r>
            <a:endParaRPr lang="en-CA" dirty="0"/>
          </a:p>
          <a:p>
            <a:r>
              <a:rPr lang="en-CA" dirty="0"/>
              <a:t>OpenJFX is part of the Oracle JDK</a:t>
            </a:r>
          </a:p>
          <a:p>
            <a:pPr lvl="1"/>
            <a:r>
              <a:rPr lang="en-CA" dirty="0"/>
              <a:t>Uses the JDK milestones, weekly </a:t>
            </a:r>
            <a:r>
              <a:rPr lang="en-CA" dirty="0" smtClean="0"/>
              <a:t>builds</a:t>
            </a:r>
            <a:endParaRPr lang="en-CA" dirty="0"/>
          </a:p>
          <a:p>
            <a:pPr lvl="1"/>
            <a:r>
              <a:rPr lang="en-CA" dirty="0">
                <a:hlinkClick r:id="rId4"/>
              </a:rPr>
              <a:t>http://openjdk.java.net/projects/jdk8/milestones</a:t>
            </a:r>
            <a:endParaRPr lang="en-US" dirty="0"/>
          </a:p>
        </p:txBody>
      </p:sp>
      <p:sp>
        <p:nvSpPr>
          <p:cNvPr id="6" name="Text Placeholder 5"/>
          <p:cNvSpPr>
            <a:spLocks noGrp="1"/>
          </p:cNvSpPr>
          <p:nvPr>
            <p:ph type="body" sz="quarter" idx="13"/>
          </p:nvPr>
        </p:nvSpPr>
        <p:spPr/>
        <p:txBody>
          <a:bodyPr/>
          <a:lstStyle/>
          <a:p>
            <a:r>
              <a:rPr lang="en-US" dirty="0" smtClean="0"/>
              <a:t>Tracking Progress in OpenJFX</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24</a:t>
            </a:fld>
            <a:endParaRPr lang="en-US" dirty="0">
              <a:solidFill>
                <a:srgbClr val="5F5F5F"/>
              </a:solidFill>
            </a:endParaRPr>
          </a:p>
        </p:txBody>
      </p:sp>
    </p:spTree>
    <p:extLst>
      <p:ext uri="{BB962C8B-B14F-4D97-AF65-F5344CB8AC3E}">
        <p14:creationId xmlns:p14="http://schemas.microsoft.com/office/powerpoint/2010/main" val="263801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a:solidFill>
                  <a:schemeClr val="bg2"/>
                </a:solidFill>
              </a:rPr>
              <a:t>Introduction to OpenJFX</a:t>
            </a:r>
          </a:p>
          <a:p>
            <a:r>
              <a:rPr lang="en-US" dirty="0">
                <a:solidFill>
                  <a:schemeClr val="bg2"/>
                </a:solidFill>
              </a:rPr>
              <a:t>Developing for OpenJFX in general </a:t>
            </a:r>
          </a:p>
          <a:p>
            <a:r>
              <a:rPr lang="en-US" dirty="0"/>
              <a:t>Developing for OpenJFX </a:t>
            </a:r>
            <a:r>
              <a:rPr lang="en-US" dirty="0" smtClean="0"/>
              <a:t>on </a:t>
            </a:r>
            <a:r>
              <a:rPr lang="en-US" dirty="0"/>
              <a:t>embedded devices</a:t>
            </a:r>
          </a:p>
        </p:txBody>
      </p:sp>
      <p:sp>
        <p:nvSpPr>
          <p:cNvPr id="16" name="Pentagon 1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rgbClr val="FFFFFF"/>
                </a:solidFill>
              </a:rPr>
              <a:t>2</a:t>
            </a:r>
          </a:p>
        </p:txBody>
      </p:sp>
      <p:sp>
        <p:nvSpPr>
          <p:cNvPr id="18" name="Pentagon 17"/>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3</a:t>
            </a: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25</a:t>
            </a:fld>
            <a:endParaRPr lang="en-US" dirty="0">
              <a:solidFill>
                <a:srgbClr val="5F5F5F"/>
              </a:solidFill>
            </a:endParaRPr>
          </a:p>
        </p:txBody>
      </p:sp>
    </p:spTree>
    <p:extLst>
      <p:ext uri="{BB962C8B-B14F-4D97-AF65-F5344CB8AC3E}">
        <p14:creationId xmlns:p14="http://schemas.microsoft.com/office/powerpoint/2010/main" val="286929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a:t>
            </a:r>
            <a:r>
              <a:rPr lang="en-US" dirty="0" smtClean="0"/>
              <a:t>OpenJFX on Embedded Devices</a:t>
            </a:r>
            <a:endParaRPr lang="en-US" dirty="0"/>
          </a:p>
        </p:txBody>
      </p:sp>
      <p:sp>
        <p:nvSpPr>
          <p:cNvPr id="3" name="Content Placeholder 2"/>
          <p:cNvSpPr>
            <a:spLocks noGrp="1"/>
          </p:cNvSpPr>
          <p:nvPr>
            <p:ph idx="1"/>
          </p:nvPr>
        </p:nvSpPr>
        <p:spPr/>
        <p:txBody>
          <a:bodyPr/>
          <a:lstStyle/>
          <a:p>
            <a:r>
              <a:rPr lang="en-US" dirty="0" smtClean="0"/>
              <a:t>Clone the repository</a:t>
            </a:r>
          </a:p>
          <a:p>
            <a:r>
              <a:rPr lang="en-US" dirty="0" smtClean="0"/>
              <a:t>Install prerequisite tools for your platform:</a:t>
            </a:r>
          </a:p>
          <a:p>
            <a:pPr lvl="1"/>
            <a:r>
              <a:rPr lang="en-US" dirty="0" smtClean="0"/>
              <a:t>Cross compiler</a:t>
            </a:r>
          </a:p>
          <a:p>
            <a:pPr lvl="1"/>
            <a:r>
              <a:rPr lang="en-US" dirty="0" smtClean="0"/>
              <a:t>Include files</a:t>
            </a:r>
          </a:p>
          <a:p>
            <a:pPr lvl="1"/>
            <a:r>
              <a:rPr lang="en-US" dirty="0" smtClean="0"/>
              <a:t>Target libraries to link against</a:t>
            </a:r>
          </a:p>
          <a:p>
            <a:pPr marL="274320" lvl="1" indent="0">
              <a:buNone/>
            </a:pPr>
            <a:endParaRPr lang="en-US" dirty="0" smtClean="0"/>
          </a:p>
        </p:txBody>
      </p:sp>
      <p:sp>
        <p:nvSpPr>
          <p:cNvPr id="6" name="Text Placeholder 5"/>
          <p:cNvSpPr>
            <a:spLocks noGrp="1"/>
          </p:cNvSpPr>
          <p:nvPr>
            <p:ph type="body" sz="quarter" idx="13"/>
          </p:nvPr>
        </p:nvSpPr>
        <p:spPr/>
        <p:txBody>
          <a:bodyPr/>
          <a:lstStyle/>
          <a:p>
            <a:r>
              <a:rPr lang="en-US" dirty="0" smtClean="0"/>
              <a:t>How to Cross-Build OpenJFX for Arm Hard Float</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26</a:t>
            </a:fld>
            <a:endParaRPr lang="en-US" dirty="0">
              <a:solidFill>
                <a:srgbClr val="5F5F5F"/>
              </a:solidFill>
            </a:endParaRPr>
          </a:p>
        </p:txBody>
      </p:sp>
    </p:spTree>
    <p:extLst>
      <p:ext uri="{BB962C8B-B14F-4D97-AF65-F5344CB8AC3E}">
        <p14:creationId xmlns:p14="http://schemas.microsoft.com/office/powerpoint/2010/main" val="220661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a:t>
            </a:r>
            <a:r>
              <a:rPr lang="en-US" dirty="0" smtClean="0"/>
              <a:t>OpenJFX on Embedded Devices</a:t>
            </a:r>
            <a:endParaRPr lang="en-US" dirty="0"/>
          </a:p>
        </p:txBody>
      </p:sp>
      <p:sp>
        <p:nvSpPr>
          <p:cNvPr id="3" name="Content Placeholder 2"/>
          <p:cNvSpPr>
            <a:spLocks noGrp="1"/>
          </p:cNvSpPr>
          <p:nvPr>
            <p:ph idx="1"/>
          </p:nvPr>
        </p:nvSpPr>
        <p:spPr/>
        <p:txBody>
          <a:bodyPr/>
          <a:lstStyle/>
          <a:p>
            <a:r>
              <a:rPr lang="en-US" dirty="0" smtClean="0"/>
              <a:t>A generic cross compile toolchain for armv6hf can be fetched using the script in the OpenJFX repository:</a:t>
            </a:r>
          </a:p>
          <a:p>
            <a:pPr lvl="1"/>
            <a:r>
              <a:rPr lang="en-US" dirty="0" smtClean="0"/>
              <a:t>buildSrc/crosslib/crosslibs-armv6hf.sh</a:t>
            </a:r>
          </a:p>
          <a:p>
            <a:r>
              <a:rPr lang="en-US" dirty="0" smtClean="0"/>
              <a:t>This will download and install debian packages and an arm compiler into a crosslibs directory at the same level as your OpenJFX working </a:t>
            </a:r>
            <a:r>
              <a:rPr lang="en-US" dirty="0" smtClean="0"/>
              <a:t>copy</a:t>
            </a:r>
            <a:endParaRPr lang="en-US" dirty="0" smtClean="0"/>
          </a:p>
          <a:p>
            <a:pPr lvl="1"/>
            <a:endParaRPr lang="en-US" dirty="0" smtClean="0"/>
          </a:p>
        </p:txBody>
      </p:sp>
      <p:sp>
        <p:nvSpPr>
          <p:cNvPr id="6" name="Text Placeholder 5"/>
          <p:cNvSpPr>
            <a:spLocks noGrp="1"/>
          </p:cNvSpPr>
          <p:nvPr>
            <p:ph type="body" sz="quarter" idx="13"/>
          </p:nvPr>
        </p:nvSpPr>
        <p:spPr/>
        <p:txBody>
          <a:bodyPr/>
          <a:lstStyle/>
          <a:p>
            <a:r>
              <a:rPr lang="en-US" dirty="0" smtClean="0"/>
              <a:t>How to Cross-Build OpenJFX for Arm Hard Float</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27</a:t>
            </a:fld>
            <a:endParaRPr lang="en-US" dirty="0">
              <a:solidFill>
                <a:srgbClr val="5F5F5F"/>
              </a:solidFill>
            </a:endParaRPr>
          </a:p>
        </p:txBody>
      </p:sp>
    </p:spTree>
    <p:extLst>
      <p:ext uri="{BB962C8B-B14F-4D97-AF65-F5344CB8AC3E}">
        <p14:creationId xmlns:p14="http://schemas.microsoft.com/office/powerpoint/2010/main" val="23372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a:t>
            </a:r>
            <a:r>
              <a:rPr lang="en-US" dirty="0" smtClean="0"/>
              <a:t>OpenJFX on Embedded Devices</a:t>
            </a:r>
            <a:endParaRPr lang="en-US" dirty="0"/>
          </a:p>
        </p:txBody>
      </p:sp>
      <p:sp>
        <p:nvSpPr>
          <p:cNvPr id="3" name="Content Placeholder 2"/>
          <p:cNvSpPr>
            <a:spLocks noGrp="1"/>
          </p:cNvSpPr>
          <p:nvPr>
            <p:ph idx="1"/>
          </p:nvPr>
        </p:nvSpPr>
        <p:spPr>
          <a:xfrm>
            <a:off x="531151" y="1981200"/>
            <a:ext cx="11468344" cy="3962400"/>
          </a:xfrm>
        </p:spPr>
        <p:txBody>
          <a:bodyPr/>
          <a:lstStyle/>
          <a:p>
            <a:r>
              <a:rPr lang="en-US" dirty="0" smtClean="0"/>
              <a:t>You are ready to build!</a:t>
            </a:r>
          </a:p>
          <a:p>
            <a:r>
              <a:rPr lang="en-US" sz="2400" dirty="0" smtClean="0"/>
              <a:t>gradle –PBUILD_NATIVES=true –PCOMPILE_PANGO=true –PCOMPILE_TARGETS=armv6hf</a:t>
            </a:r>
          </a:p>
          <a:p>
            <a:r>
              <a:rPr lang="en-US" dirty="0" smtClean="0"/>
              <a:t>The parameter –PCOMPILE_PANGO=true allows you to build using open-source Pango/Freetype font libraries instead of the closed-source font library.  This enables you to build a complete JavaFX stack for arm from the OpenJFX repository</a:t>
            </a:r>
          </a:p>
          <a:p>
            <a:endParaRPr lang="en-US" sz="2400" dirty="0" smtClean="0"/>
          </a:p>
        </p:txBody>
      </p:sp>
      <p:sp>
        <p:nvSpPr>
          <p:cNvPr id="6" name="Text Placeholder 5"/>
          <p:cNvSpPr>
            <a:spLocks noGrp="1"/>
          </p:cNvSpPr>
          <p:nvPr>
            <p:ph type="body" sz="quarter" idx="13"/>
          </p:nvPr>
        </p:nvSpPr>
        <p:spPr/>
        <p:txBody>
          <a:bodyPr/>
          <a:lstStyle/>
          <a:p>
            <a:r>
              <a:rPr lang="en-US" dirty="0" smtClean="0"/>
              <a:t>How to Cross-Build OpenJFX for Arm Hard Float</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28</a:t>
            </a:fld>
            <a:endParaRPr lang="en-US" dirty="0">
              <a:solidFill>
                <a:srgbClr val="5F5F5F"/>
              </a:solidFill>
            </a:endParaRPr>
          </a:p>
        </p:txBody>
      </p:sp>
    </p:spTree>
    <p:extLst>
      <p:ext uri="{BB962C8B-B14F-4D97-AF65-F5344CB8AC3E}">
        <p14:creationId xmlns:p14="http://schemas.microsoft.com/office/powerpoint/2010/main" val="83575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a:t>
            </a:r>
            <a:r>
              <a:rPr lang="en-US" dirty="0" smtClean="0"/>
              <a:t>OpenJFX on Embedded Devices</a:t>
            </a:r>
            <a:endParaRPr lang="en-US" dirty="0"/>
          </a:p>
        </p:txBody>
      </p:sp>
      <p:sp>
        <p:nvSpPr>
          <p:cNvPr id="3" name="Content Placeholder 2"/>
          <p:cNvSpPr>
            <a:spLocks noGrp="1"/>
          </p:cNvSpPr>
          <p:nvPr>
            <p:ph idx="1"/>
          </p:nvPr>
        </p:nvSpPr>
        <p:spPr>
          <a:xfrm>
            <a:off x="531151" y="1981200"/>
            <a:ext cx="11468344" cy="3962400"/>
          </a:xfrm>
        </p:spPr>
        <p:txBody>
          <a:bodyPr/>
          <a:lstStyle/>
          <a:p>
            <a:r>
              <a:rPr lang="en-US" dirty="0" smtClean="0"/>
              <a:t>OpenJFX for Embedded Linux supports the core JavaFX modules:  base, graphics, controls, and FXML</a:t>
            </a:r>
            <a:endParaRPr lang="en-US" dirty="0"/>
          </a:p>
          <a:p>
            <a:r>
              <a:rPr lang="en-US" dirty="0" smtClean="0"/>
              <a:t>It does not support:  integration with Swing/SWT, media, or web modules</a:t>
            </a:r>
          </a:p>
          <a:p>
            <a:r>
              <a:rPr lang="en-US" dirty="0" smtClean="0"/>
              <a:t>Platforms which are known to work:</a:t>
            </a:r>
          </a:p>
          <a:p>
            <a:pPr lvl="1"/>
            <a:r>
              <a:rPr lang="en-US" sz="2000" dirty="0" smtClean="0"/>
              <a:t>Raspberry PI</a:t>
            </a:r>
          </a:p>
          <a:p>
            <a:pPr lvl="1"/>
            <a:r>
              <a:rPr lang="en-US" sz="2000" dirty="0" smtClean="0"/>
              <a:t>BeagleBoard xM (OMAP3)</a:t>
            </a:r>
          </a:p>
          <a:p>
            <a:pPr lvl="1"/>
            <a:r>
              <a:rPr lang="en-US" sz="2000" dirty="0" smtClean="0"/>
              <a:t>Freescale i.MX6</a:t>
            </a:r>
          </a:p>
          <a:p>
            <a:r>
              <a:rPr lang="en-US" dirty="0" smtClean="0"/>
              <a:t>OpenJFX wiki contains notes on several platforms to help you get started</a:t>
            </a:r>
          </a:p>
          <a:p>
            <a:endParaRPr lang="en-US" dirty="0" smtClean="0"/>
          </a:p>
        </p:txBody>
      </p:sp>
      <p:sp>
        <p:nvSpPr>
          <p:cNvPr id="6" name="Text Placeholder 5"/>
          <p:cNvSpPr>
            <a:spLocks noGrp="1"/>
          </p:cNvSpPr>
          <p:nvPr>
            <p:ph type="body" sz="quarter" idx="13"/>
          </p:nvPr>
        </p:nvSpPr>
        <p:spPr/>
        <p:txBody>
          <a:bodyPr/>
          <a:lstStyle/>
          <a:p>
            <a:r>
              <a:rPr lang="en-US" dirty="0" smtClean="0"/>
              <a:t>Supported Platforms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29</a:t>
            </a:fld>
            <a:endParaRPr lang="en-US" dirty="0">
              <a:solidFill>
                <a:srgbClr val="5F5F5F"/>
              </a:solidFill>
            </a:endParaRPr>
          </a:p>
        </p:txBody>
      </p:sp>
    </p:spTree>
    <p:extLst>
      <p:ext uri="{BB962C8B-B14F-4D97-AF65-F5344CB8AC3E}">
        <p14:creationId xmlns:p14="http://schemas.microsoft.com/office/powerpoint/2010/main" val="98542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3</a:t>
            </a:fld>
            <a:endParaRPr lang="en-US" dirty="0"/>
          </a:p>
        </p:txBody>
      </p:sp>
    </p:spTree>
    <p:extLst>
      <p:ext uri="{BB962C8B-B14F-4D97-AF65-F5344CB8AC3E}">
        <p14:creationId xmlns:p14="http://schemas.microsoft.com/office/powerpoint/2010/main" val="30853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a:t>
            </a:r>
            <a:r>
              <a:rPr lang="en-US" dirty="0" smtClean="0"/>
              <a:t>OpenJFX on Embedded Devices</a:t>
            </a:r>
            <a:endParaRPr lang="en-US" dirty="0"/>
          </a:p>
        </p:txBody>
      </p:sp>
      <p:sp>
        <p:nvSpPr>
          <p:cNvPr id="3" name="Content Placeholder 2"/>
          <p:cNvSpPr>
            <a:spLocks noGrp="1"/>
          </p:cNvSpPr>
          <p:nvPr>
            <p:ph idx="1"/>
          </p:nvPr>
        </p:nvSpPr>
        <p:spPr/>
        <p:txBody>
          <a:bodyPr/>
          <a:lstStyle/>
          <a:p>
            <a:r>
              <a:rPr lang="en-US" dirty="0" smtClean="0"/>
              <a:t>OpenJFX for Embedded Linux uses a full screen framebuffer configuration</a:t>
            </a:r>
          </a:p>
          <a:p>
            <a:r>
              <a:rPr lang="en-US" dirty="0" smtClean="0"/>
              <a:t>Requires platform-specific initialization of EGL to use the framebuffer</a:t>
            </a:r>
          </a:p>
          <a:p>
            <a:r>
              <a:rPr lang="en-US" dirty="0" smtClean="0"/>
              <a:t>Requires platform-specific code to use a hardware cursor</a:t>
            </a:r>
          </a:p>
          <a:p>
            <a:r>
              <a:rPr lang="en-US" dirty="0" smtClean="0"/>
              <a:t>Requires that the OS use hard float ABI, so that it can run JDK8 for ARM.  It is possible to run OpenJFX for Embedded Linux on a soft float distribution, but you would need a VM with soft float support, such as OpenJDK</a:t>
            </a:r>
          </a:p>
          <a:p>
            <a:pPr lvl="1"/>
            <a:endParaRPr lang="en-US" dirty="0" smtClean="0"/>
          </a:p>
        </p:txBody>
      </p:sp>
      <p:sp>
        <p:nvSpPr>
          <p:cNvPr id="6" name="Text Placeholder 5"/>
          <p:cNvSpPr>
            <a:spLocks noGrp="1"/>
          </p:cNvSpPr>
          <p:nvPr>
            <p:ph type="body" sz="quarter" idx="13"/>
          </p:nvPr>
        </p:nvSpPr>
        <p:spPr/>
        <p:txBody>
          <a:bodyPr/>
          <a:lstStyle/>
          <a:p>
            <a:r>
              <a:rPr lang="en-US" dirty="0" smtClean="0"/>
              <a:t>Other Platforms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30</a:t>
            </a:fld>
            <a:endParaRPr lang="en-US" dirty="0">
              <a:solidFill>
                <a:srgbClr val="5F5F5F"/>
              </a:solidFill>
            </a:endParaRPr>
          </a:p>
        </p:txBody>
      </p:sp>
    </p:spTree>
    <p:extLst>
      <p:ext uri="{BB962C8B-B14F-4D97-AF65-F5344CB8AC3E}">
        <p14:creationId xmlns:p14="http://schemas.microsoft.com/office/powerpoint/2010/main" val="345205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a:t>
            </a:r>
            <a:r>
              <a:rPr lang="en-US" dirty="0" smtClean="0"/>
              <a:t>OpenJFX on Embedded Devices</a:t>
            </a:r>
            <a:endParaRPr lang="en-US" dirty="0"/>
          </a:p>
        </p:txBody>
      </p:sp>
      <p:sp>
        <p:nvSpPr>
          <p:cNvPr id="3" name="Content Placeholder 2"/>
          <p:cNvSpPr>
            <a:spLocks noGrp="1"/>
          </p:cNvSpPr>
          <p:nvPr>
            <p:ph idx="1"/>
          </p:nvPr>
        </p:nvSpPr>
        <p:spPr/>
        <p:txBody>
          <a:bodyPr/>
          <a:lstStyle/>
          <a:p>
            <a:r>
              <a:rPr lang="en-US" dirty="0" smtClean="0"/>
              <a:t>Choose a linux distribution</a:t>
            </a:r>
          </a:p>
          <a:p>
            <a:pPr lvl="1"/>
            <a:r>
              <a:rPr lang="en-US" dirty="0" smtClean="0"/>
              <a:t>Boundary Devices has produced an easy-to-use Ubuntu image which can be obtained from their website (there is a link to this image on the OpenJFX wiki)</a:t>
            </a:r>
          </a:p>
          <a:p>
            <a:r>
              <a:rPr lang="en-US" dirty="0" smtClean="0"/>
              <a:t>Write the image to an SD card, install it in your boundary, and boot up</a:t>
            </a:r>
          </a:p>
          <a:p>
            <a:pPr marL="0" indent="0">
              <a:buNone/>
            </a:pPr>
            <a:endParaRPr lang="en-US" dirty="0" smtClean="0"/>
          </a:p>
          <a:p>
            <a:pPr lvl="1"/>
            <a:endParaRPr lang="en-US" dirty="0" smtClean="0"/>
          </a:p>
        </p:txBody>
      </p:sp>
      <p:sp>
        <p:nvSpPr>
          <p:cNvPr id="6" name="Text Placeholder 5"/>
          <p:cNvSpPr>
            <a:spLocks noGrp="1"/>
          </p:cNvSpPr>
          <p:nvPr>
            <p:ph type="body" sz="quarter" idx="13"/>
          </p:nvPr>
        </p:nvSpPr>
        <p:spPr/>
        <p:txBody>
          <a:bodyPr/>
          <a:lstStyle/>
          <a:p>
            <a:r>
              <a:rPr lang="en-US" dirty="0" smtClean="0"/>
              <a:t>Example – Boundary Device SL iMX.6</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31</a:t>
            </a:fld>
            <a:endParaRPr lang="en-US" dirty="0">
              <a:solidFill>
                <a:srgbClr val="5F5F5F"/>
              </a:solidFill>
            </a:endParaRPr>
          </a:p>
        </p:txBody>
      </p:sp>
    </p:spTree>
    <p:extLst>
      <p:ext uri="{BB962C8B-B14F-4D97-AF65-F5344CB8AC3E}">
        <p14:creationId xmlns:p14="http://schemas.microsoft.com/office/powerpoint/2010/main" val="80071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a:t>
            </a:r>
            <a:r>
              <a:rPr lang="en-US" dirty="0" smtClean="0"/>
              <a:t>OpenJFX on Embedded Devices</a:t>
            </a:r>
            <a:endParaRPr lang="en-US" dirty="0"/>
          </a:p>
        </p:txBody>
      </p:sp>
      <p:sp>
        <p:nvSpPr>
          <p:cNvPr id="3" name="Content Placeholder 2"/>
          <p:cNvSpPr>
            <a:spLocks noGrp="1"/>
          </p:cNvSpPr>
          <p:nvPr>
            <p:ph idx="1"/>
          </p:nvPr>
        </p:nvSpPr>
        <p:spPr/>
        <p:txBody>
          <a:bodyPr/>
          <a:lstStyle/>
          <a:p>
            <a:r>
              <a:rPr lang="en-US" dirty="0" smtClean="0"/>
              <a:t>By default, the image will run the x11 version of the </a:t>
            </a:r>
            <a:r>
              <a:rPr lang="en-US" dirty="0" err="1" smtClean="0"/>
              <a:t>egl</a:t>
            </a:r>
            <a:r>
              <a:rPr lang="en-US" dirty="0" smtClean="0"/>
              <a:t> libraries.  To get hardware accelerated rendering in JavaFX, we need to install the framebuffer version of these libraries:</a:t>
            </a:r>
          </a:p>
          <a:p>
            <a:pPr lvl="1"/>
            <a:r>
              <a:rPr lang="en-US" dirty="0" err="1" smtClean="0"/>
              <a:t>root@oracle</a:t>
            </a:r>
            <a:r>
              <a:rPr lang="en-US" dirty="0" smtClean="0"/>
              <a:t>:~#  </a:t>
            </a:r>
            <a:r>
              <a:rPr lang="en-US" dirty="0" err="1" smtClean="0"/>
              <a:t>sudo</a:t>
            </a:r>
            <a:r>
              <a:rPr lang="en-US" dirty="0" smtClean="0"/>
              <a:t> apt-get update</a:t>
            </a:r>
          </a:p>
          <a:p>
            <a:pPr lvl="1"/>
            <a:r>
              <a:rPr lang="en-US" dirty="0" err="1" smtClean="0"/>
              <a:t>root@oracle</a:t>
            </a:r>
            <a:r>
              <a:rPr lang="en-US" dirty="0" smtClean="0"/>
              <a:t>:~#  </a:t>
            </a:r>
            <a:r>
              <a:rPr lang="en-US" dirty="0" err="1" smtClean="0"/>
              <a:t>sudo</a:t>
            </a:r>
            <a:r>
              <a:rPr lang="en-US" dirty="0" smtClean="0"/>
              <a:t> stop </a:t>
            </a:r>
            <a:r>
              <a:rPr lang="en-US" dirty="0" err="1" smtClean="0"/>
              <a:t>lightdm</a:t>
            </a:r>
            <a:endParaRPr lang="en-US" dirty="0" smtClean="0"/>
          </a:p>
          <a:p>
            <a:pPr lvl="1"/>
            <a:r>
              <a:rPr lang="en-US" dirty="0" err="1" smtClean="0"/>
              <a:t>root@oracle</a:t>
            </a:r>
            <a:r>
              <a:rPr lang="en-US" dirty="0" smtClean="0"/>
              <a:t>:~#  </a:t>
            </a:r>
            <a:r>
              <a:rPr lang="en-US" dirty="0" err="1" smtClean="0"/>
              <a:t>sudo</a:t>
            </a:r>
            <a:r>
              <a:rPr lang="en-US" dirty="0" smtClean="0"/>
              <a:t> apt-get install </a:t>
            </a:r>
            <a:r>
              <a:rPr lang="en-US" dirty="0" err="1" smtClean="0"/>
              <a:t>gpu</a:t>
            </a:r>
            <a:r>
              <a:rPr lang="en-US" dirty="0" smtClean="0"/>
              <a:t>-</a:t>
            </a:r>
            <a:r>
              <a:rPr lang="en-US" dirty="0" err="1" smtClean="0"/>
              <a:t>viv</a:t>
            </a:r>
            <a:r>
              <a:rPr lang="en-US" dirty="0" smtClean="0"/>
              <a:t>-</a:t>
            </a:r>
            <a:r>
              <a:rPr lang="en-US" dirty="0" err="1" smtClean="0"/>
              <a:t>acc</a:t>
            </a:r>
            <a:r>
              <a:rPr lang="en-US" dirty="0" smtClean="0"/>
              <a:t>-fb</a:t>
            </a:r>
          </a:p>
          <a:p>
            <a:pPr marL="0" indent="0">
              <a:buNone/>
            </a:pPr>
            <a:endParaRPr lang="en-US" dirty="0" smtClean="0"/>
          </a:p>
          <a:p>
            <a:pPr lvl="1"/>
            <a:endParaRPr lang="en-US" dirty="0" smtClean="0"/>
          </a:p>
        </p:txBody>
      </p:sp>
      <p:sp>
        <p:nvSpPr>
          <p:cNvPr id="6" name="Text Placeholder 5"/>
          <p:cNvSpPr>
            <a:spLocks noGrp="1"/>
          </p:cNvSpPr>
          <p:nvPr>
            <p:ph type="body" sz="quarter" idx="13"/>
          </p:nvPr>
        </p:nvSpPr>
        <p:spPr/>
        <p:txBody>
          <a:bodyPr/>
          <a:lstStyle/>
          <a:p>
            <a:r>
              <a:rPr lang="en-US" dirty="0" smtClean="0"/>
              <a:t>Example – Boundary Device SL iMX.6</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32</a:t>
            </a:fld>
            <a:endParaRPr lang="en-US" dirty="0">
              <a:solidFill>
                <a:srgbClr val="5F5F5F"/>
              </a:solidFill>
            </a:endParaRPr>
          </a:p>
        </p:txBody>
      </p:sp>
    </p:spTree>
    <p:extLst>
      <p:ext uri="{BB962C8B-B14F-4D97-AF65-F5344CB8AC3E}">
        <p14:creationId xmlns:p14="http://schemas.microsoft.com/office/powerpoint/2010/main" val="94229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for </a:t>
            </a:r>
            <a:r>
              <a:rPr lang="en-US" dirty="0" smtClean="0"/>
              <a:t>OpenJFX on Embedded Devices</a:t>
            </a:r>
            <a:endParaRPr lang="en-US" dirty="0"/>
          </a:p>
        </p:txBody>
      </p:sp>
      <p:sp>
        <p:nvSpPr>
          <p:cNvPr id="3" name="Content Placeholder 2"/>
          <p:cNvSpPr>
            <a:spLocks noGrp="1"/>
          </p:cNvSpPr>
          <p:nvPr>
            <p:ph idx="1"/>
          </p:nvPr>
        </p:nvSpPr>
        <p:spPr/>
        <p:txBody>
          <a:bodyPr/>
          <a:lstStyle/>
          <a:p>
            <a:r>
              <a:rPr lang="en-US" dirty="0" smtClean="0"/>
              <a:t>On subsequent boots, you will not need to stop </a:t>
            </a:r>
            <a:r>
              <a:rPr lang="en-US" dirty="0" err="1" smtClean="0"/>
              <a:t>lightdm</a:t>
            </a:r>
            <a:r>
              <a:rPr lang="en-US" dirty="0" smtClean="0"/>
              <a:t> for JavaFX to run using the accelerated path</a:t>
            </a:r>
          </a:p>
          <a:p>
            <a:r>
              <a:rPr lang="en-US" dirty="0" smtClean="0"/>
              <a:t>You will need to run as root or use </a:t>
            </a:r>
            <a:r>
              <a:rPr lang="en-US" dirty="0" err="1" smtClean="0"/>
              <a:t>sudo</a:t>
            </a:r>
            <a:r>
              <a:rPr lang="en-US" dirty="0" smtClean="0"/>
              <a:t>, as JavaFX needs to open some system files that require root access</a:t>
            </a:r>
          </a:p>
          <a:p>
            <a:r>
              <a:rPr lang="en-US" dirty="0"/>
              <a:t>Install JDK8 for ARM</a:t>
            </a:r>
          </a:p>
          <a:p>
            <a:r>
              <a:rPr lang="en-US" dirty="0"/>
              <a:t>Copy your OpenJFX for Embedded Linux build on top of the installed JDK8 for </a:t>
            </a:r>
            <a:r>
              <a:rPr lang="en-US" dirty="0" smtClean="0"/>
              <a:t>ARM</a:t>
            </a:r>
          </a:p>
          <a:p>
            <a:r>
              <a:rPr lang="en-US" dirty="0"/>
              <a:t>You are ready to run OpenJFX for Embedded Linux! </a:t>
            </a:r>
          </a:p>
          <a:p>
            <a:endParaRPr lang="en-US" dirty="0" smtClean="0"/>
          </a:p>
          <a:p>
            <a:endParaRPr lang="en-US" dirty="0" smtClean="0"/>
          </a:p>
          <a:p>
            <a:pPr marL="0" indent="0">
              <a:buNone/>
            </a:pPr>
            <a:endParaRPr lang="en-US" dirty="0" smtClean="0"/>
          </a:p>
          <a:p>
            <a:pPr lvl="1"/>
            <a:endParaRPr lang="en-US" dirty="0" smtClean="0"/>
          </a:p>
        </p:txBody>
      </p:sp>
      <p:sp>
        <p:nvSpPr>
          <p:cNvPr id="6" name="Text Placeholder 5"/>
          <p:cNvSpPr>
            <a:spLocks noGrp="1"/>
          </p:cNvSpPr>
          <p:nvPr>
            <p:ph type="body" sz="quarter" idx="13"/>
          </p:nvPr>
        </p:nvSpPr>
        <p:spPr/>
        <p:txBody>
          <a:bodyPr/>
          <a:lstStyle/>
          <a:p>
            <a:r>
              <a:rPr lang="en-US" dirty="0" smtClean="0"/>
              <a:t>Example – Boundary Device SL iMX.6</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33</a:t>
            </a:fld>
            <a:endParaRPr lang="en-US" dirty="0">
              <a:solidFill>
                <a:srgbClr val="5F5F5F"/>
              </a:solidFill>
            </a:endParaRPr>
          </a:p>
        </p:txBody>
      </p:sp>
    </p:spTree>
    <p:extLst>
      <p:ext uri="{BB962C8B-B14F-4D97-AF65-F5344CB8AC3E}">
        <p14:creationId xmlns:p14="http://schemas.microsoft.com/office/powerpoint/2010/main" val="369717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dirty="0" smtClean="0"/>
              <a:t>Demo</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solidFill>
                  <a:srgbClr val="5F5F5F"/>
                </a:solidFill>
              </a:rPr>
              <a:pPr/>
              <a:t>34</a:t>
            </a:fld>
            <a:endParaRPr lang="en-US" dirty="0">
              <a:solidFill>
                <a:srgbClr val="5F5F5F"/>
              </a:solidFill>
            </a:endParaRPr>
          </a:p>
        </p:txBody>
      </p:sp>
    </p:spTree>
    <p:extLst>
      <p:ext uri="{BB962C8B-B14F-4D97-AF65-F5344CB8AC3E}">
        <p14:creationId xmlns:p14="http://schemas.microsoft.com/office/powerpoint/2010/main" val="42933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solidFill>
                  <a:srgbClr val="5F5F5F"/>
                </a:solidFill>
              </a:rPr>
              <a:pPr/>
              <a:t>35</a:t>
            </a:fld>
            <a:endParaRPr lang="en-US" dirty="0">
              <a:solidFill>
                <a:srgbClr val="5F5F5F"/>
              </a:solidFill>
            </a:endParaRPr>
          </a:p>
        </p:txBody>
      </p:sp>
    </p:spTree>
    <p:extLst>
      <p:ext uri="{BB962C8B-B14F-4D97-AF65-F5344CB8AC3E}">
        <p14:creationId xmlns:p14="http://schemas.microsoft.com/office/powerpoint/2010/main" val="311503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t>Introduction to OpenJFX</a:t>
            </a:r>
          </a:p>
          <a:p>
            <a:r>
              <a:rPr lang="en-US" dirty="0" smtClean="0"/>
              <a:t>Developing for OpenJFX in general </a:t>
            </a:r>
          </a:p>
          <a:p>
            <a:r>
              <a:rPr lang="en-US" dirty="0" smtClean="0"/>
              <a:t>Developing for OpenJFX on embedded devices</a:t>
            </a:r>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5" name="Slide Number Placeholder 4"/>
          <p:cNvSpPr>
            <a:spLocks noGrp="1"/>
          </p:cNvSpPr>
          <p:nvPr>
            <p:ph type="sldNum" sz="quarter" idx="12"/>
          </p:nvPr>
        </p:nvSpPr>
        <p:spPr/>
        <p:txBody>
          <a:bodyPr/>
          <a:lstStyle/>
          <a:p>
            <a:fld id="{C51EAA63-D034-42AE-91FA-B13B9518C7BE}" type="slidenum">
              <a:rPr lang="en-US" smtClean="0"/>
              <a:pPr/>
              <a:t>4</a:t>
            </a:fld>
            <a:endParaRPr lang="en-US" dirty="0"/>
          </a:p>
        </p:txBody>
      </p:sp>
    </p:spTree>
    <p:extLst>
      <p:ext uri="{BB962C8B-B14F-4D97-AF65-F5344CB8AC3E}">
        <p14:creationId xmlns:p14="http://schemas.microsoft.com/office/powerpoint/2010/main" val="153172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a:t>Introduction to OpenJFX</a:t>
            </a:r>
          </a:p>
          <a:p>
            <a:r>
              <a:rPr lang="en-US" dirty="0">
                <a:solidFill>
                  <a:schemeClr val="bg2"/>
                </a:solidFill>
              </a:rPr>
              <a:t>Developing for OpenJFX in general </a:t>
            </a:r>
          </a:p>
          <a:p>
            <a:r>
              <a:rPr lang="en-US" dirty="0">
                <a:solidFill>
                  <a:schemeClr val="bg2"/>
                </a:solidFill>
              </a:rPr>
              <a:t>Developing for OpenJFX </a:t>
            </a:r>
            <a:r>
              <a:rPr lang="en-US" dirty="0" smtClean="0">
                <a:solidFill>
                  <a:schemeClr val="bg2"/>
                </a:solidFill>
              </a:rPr>
              <a:t>on </a:t>
            </a:r>
            <a:r>
              <a:rPr lang="en-US" dirty="0">
                <a:solidFill>
                  <a:schemeClr val="bg2"/>
                </a:solidFill>
              </a:rPr>
              <a:t>embedded devices</a:t>
            </a:r>
          </a:p>
        </p:txBody>
      </p:sp>
      <p:sp>
        <p:nvSpPr>
          <p:cNvPr id="16" name="Pentagon 1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rgbClr val="FFFFFF"/>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rgbClr val="FFFFFF"/>
                </a:solidFill>
              </a:rPr>
              <a:t>3</a:t>
            </a: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5</a:t>
            </a:fld>
            <a:endParaRPr lang="en-US" dirty="0">
              <a:solidFill>
                <a:srgbClr val="5F5F5F"/>
              </a:solidFill>
            </a:endParaRPr>
          </a:p>
        </p:txBody>
      </p:sp>
    </p:spTree>
    <p:extLst>
      <p:ext uri="{BB962C8B-B14F-4D97-AF65-F5344CB8AC3E}">
        <p14:creationId xmlns:p14="http://schemas.microsoft.com/office/powerpoint/2010/main" val="58524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OpenJFX</a:t>
            </a:r>
            <a:endParaRPr lang="en-US" dirty="0"/>
          </a:p>
        </p:txBody>
      </p:sp>
      <p:sp>
        <p:nvSpPr>
          <p:cNvPr id="3" name="Content Placeholder 2"/>
          <p:cNvSpPr>
            <a:spLocks noGrp="1"/>
          </p:cNvSpPr>
          <p:nvPr>
            <p:ph idx="1"/>
          </p:nvPr>
        </p:nvSpPr>
        <p:spPr/>
        <p:txBody>
          <a:bodyPr/>
          <a:lstStyle/>
          <a:p>
            <a:r>
              <a:rPr lang="en-US" dirty="0"/>
              <a:t>OpenJFX runs on the following platforms:</a:t>
            </a:r>
          </a:p>
          <a:p>
            <a:pPr lvl="1"/>
            <a:r>
              <a:rPr lang="en-US" dirty="0"/>
              <a:t>Windows, Mac, Linux, </a:t>
            </a:r>
            <a:r>
              <a:rPr lang="en-US" dirty="0" smtClean="0"/>
              <a:t>Embedded, </a:t>
            </a:r>
            <a:r>
              <a:rPr lang="en-US" dirty="0"/>
              <a:t>iOS and </a:t>
            </a:r>
            <a:r>
              <a:rPr lang="en-US" dirty="0" smtClean="0"/>
              <a:t>Android</a:t>
            </a:r>
          </a:p>
          <a:p>
            <a:r>
              <a:rPr lang="en-US" dirty="0" smtClean="0"/>
              <a:t>Mainline development repo is open source (no intermediate, internal repository):</a:t>
            </a:r>
          </a:p>
          <a:p>
            <a:pPr lvl="1"/>
            <a:r>
              <a:rPr lang="en-CA" dirty="0" smtClean="0">
                <a:hlinkClick r:id="rId3"/>
              </a:rPr>
              <a:t>http</a:t>
            </a:r>
            <a:r>
              <a:rPr lang="en-CA" dirty="0">
                <a:hlinkClick r:id="rId3"/>
              </a:rPr>
              <a:t>://hg.openjdk.java.net/openjfx/8u-dev</a:t>
            </a:r>
            <a:r>
              <a:rPr lang="en-CA" dirty="0"/>
              <a:t> (forest root)</a:t>
            </a:r>
            <a:endParaRPr lang="en-US" dirty="0"/>
          </a:p>
          <a:p>
            <a:pPr lvl="1"/>
            <a:r>
              <a:rPr lang="en-CA" dirty="0">
                <a:hlinkClick r:id="rId4"/>
              </a:rPr>
              <a:t>http://hg.openjdk.java.net/openjfx/8u-dev/rt</a:t>
            </a:r>
            <a:r>
              <a:rPr lang="en-CA" dirty="0"/>
              <a:t> (main sub repo)</a:t>
            </a:r>
          </a:p>
          <a:p>
            <a:endParaRPr lang="en-US" dirty="0" smtClean="0"/>
          </a:p>
          <a:p>
            <a:endParaRPr lang="en-US" dirty="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6</a:t>
            </a:fld>
            <a:endParaRPr lang="en-US" dirty="0"/>
          </a:p>
        </p:txBody>
      </p:sp>
    </p:spTree>
    <p:extLst>
      <p:ext uri="{BB962C8B-B14F-4D97-AF65-F5344CB8AC3E}">
        <p14:creationId xmlns:p14="http://schemas.microsoft.com/office/powerpoint/2010/main" val="9871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OpenJFX (continued) </a:t>
            </a:r>
            <a:endParaRPr lang="en-US" dirty="0"/>
          </a:p>
        </p:txBody>
      </p:sp>
      <p:sp>
        <p:nvSpPr>
          <p:cNvPr id="3" name="Content Placeholder 2"/>
          <p:cNvSpPr>
            <a:spLocks noGrp="1"/>
          </p:cNvSpPr>
          <p:nvPr>
            <p:ph idx="1"/>
          </p:nvPr>
        </p:nvSpPr>
        <p:spPr/>
        <p:txBody>
          <a:bodyPr/>
          <a:lstStyle/>
          <a:p>
            <a:r>
              <a:rPr lang="en-US" dirty="0"/>
              <a:t>We have a governance model (OpenJDK)</a:t>
            </a:r>
          </a:p>
          <a:p>
            <a:pPr lvl="1"/>
            <a:r>
              <a:rPr lang="en-CA" dirty="0">
                <a:hlinkClick r:id="rId3"/>
              </a:rPr>
              <a:t>http://openjdk.java.net/bylaws</a:t>
            </a:r>
            <a:endParaRPr lang="en-CA" dirty="0"/>
          </a:p>
          <a:p>
            <a:r>
              <a:rPr lang="en-US" dirty="0"/>
              <a:t>We have a wiki for FAQ’s and general documentation</a:t>
            </a:r>
          </a:p>
          <a:p>
            <a:pPr lvl="1"/>
            <a:r>
              <a:rPr lang="en-US" dirty="0">
                <a:hlinkClick r:id="rId4"/>
              </a:rPr>
              <a:t>http://wiki.openjdk.java.net/display/OpenJFX/Main</a:t>
            </a:r>
            <a:endParaRPr lang="en-US" dirty="0"/>
          </a:p>
          <a:p>
            <a:r>
              <a:rPr lang="en-CA" dirty="0"/>
              <a:t>We have a mailing list for general discussion</a:t>
            </a:r>
          </a:p>
          <a:p>
            <a:pPr lvl="1"/>
            <a:r>
              <a:rPr lang="en-US" dirty="0">
                <a:hlinkClick r:id="rId5"/>
              </a:rPr>
              <a:t>http://</a:t>
            </a:r>
            <a:r>
              <a:rPr lang="en-US" dirty="0" smtClean="0">
                <a:hlinkClick r:id="rId5"/>
              </a:rPr>
              <a:t>mail.openjdk.java.net/mailman/listinfo/openjfx-dev</a:t>
            </a:r>
            <a:endParaRPr lang="en-US" dirty="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7</a:t>
            </a:fld>
            <a:endParaRPr lang="en-US" dirty="0"/>
          </a:p>
        </p:txBody>
      </p:sp>
    </p:spTree>
    <p:extLst>
      <p:ext uri="{BB962C8B-B14F-4D97-AF65-F5344CB8AC3E}">
        <p14:creationId xmlns:p14="http://schemas.microsoft.com/office/powerpoint/2010/main" val="92055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OpenJFX (continued) </a:t>
            </a:r>
            <a:endParaRPr lang="en-US" dirty="0"/>
          </a:p>
        </p:txBody>
      </p:sp>
      <p:sp>
        <p:nvSpPr>
          <p:cNvPr id="3" name="Content Placeholder 2"/>
          <p:cNvSpPr>
            <a:spLocks noGrp="1"/>
          </p:cNvSpPr>
          <p:nvPr>
            <p:ph idx="1"/>
          </p:nvPr>
        </p:nvSpPr>
        <p:spPr/>
        <p:txBody>
          <a:bodyPr/>
          <a:lstStyle/>
          <a:p>
            <a:r>
              <a:rPr lang="en-US" dirty="0" smtClean="0"/>
              <a:t>We </a:t>
            </a:r>
            <a:r>
              <a:rPr lang="en-US" dirty="0"/>
              <a:t>have a bug system</a:t>
            </a:r>
          </a:p>
          <a:p>
            <a:pPr lvl="1"/>
            <a:r>
              <a:rPr lang="en-CA" dirty="0">
                <a:hlinkClick r:id="rId3"/>
              </a:rPr>
              <a:t>http://</a:t>
            </a:r>
            <a:r>
              <a:rPr lang="en-CA" dirty="0" smtClean="0">
                <a:hlinkClick r:id="rId3"/>
              </a:rPr>
              <a:t>javafx-jira.kenai.com</a:t>
            </a:r>
            <a:endParaRPr lang="en-CA" dirty="0" smtClean="0"/>
          </a:p>
          <a:p>
            <a:r>
              <a:rPr lang="en-US" dirty="0" smtClean="0"/>
              <a:t>We have an active </a:t>
            </a:r>
            <a:r>
              <a:rPr lang="en-US" dirty="0"/>
              <a:t>community</a:t>
            </a:r>
          </a:p>
          <a:p>
            <a:pPr lvl="1"/>
            <a:r>
              <a:rPr lang="en-US" dirty="0"/>
              <a:t>Community-contributed Android and iOS ports</a:t>
            </a:r>
          </a:p>
          <a:p>
            <a:pPr lvl="1"/>
            <a:endParaRPr lang="en-CA" dirty="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8</a:t>
            </a:fld>
            <a:endParaRPr lang="en-US" dirty="0"/>
          </a:p>
        </p:txBody>
      </p:sp>
    </p:spTree>
    <p:extLst>
      <p:ext uri="{BB962C8B-B14F-4D97-AF65-F5344CB8AC3E}">
        <p14:creationId xmlns:p14="http://schemas.microsoft.com/office/powerpoint/2010/main" val="179677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OpenJFX (continued)</a:t>
            </a:r>
            <a:endParaRPr lang="en-US" dirty="0"/>
          </a:p>
        </p:txBody>
      </p:sp>
      <p:sp>
        <p:nvSpPr>
          <p:cNvPr id="3" name="Content Placeholder 2"/>
          <p:cNvSpPr>
            <a:spLocks noGrp="1"/>
          </p:cNvSpPr>
          <p:nvPr>
            <p:ph idx="1"/>
          </p:nvPr>
        </p:nvSpPr>
        <p:spPr/>
        <p:txBody>
          <a:bodyPr/>
          <a:lstStyle/>
          <a:p>
            <a:r>
              <a:rPr lang="en-US" dirty="0" smtClean="0"/>
              <a:t>Very small portion of code remains closed</a:t>
            </a:r>
          </a:p>
          <a:p>
            <a:pPr lvl="1"/>
            <a:r>
              <a:rPr lang="en-US" dirty="0" smtClean="0"/>
              <a:t>T2K </a:t>
            </a:r>
            <a:r>
              <a:rPr lang="en-US" dirty="0"/>
              <a:t>library and font related code remains closed</a:t>
            </a:r>
          </a:p>
          <a:p>
            <a:pPr lvl="1"/>
            <a:r>
              <a:rPr lang="en-US" dirty="0"/>
              <a:t>Not needed for Windows, Mac, iOS, Linux builds</a:t>
            </a:r>
          </a:p>
          <a:p>
            <a:pPr lvl="1"/>
            <a:r>
              <a:rPr lang="en-US" dirty="0"/>
              <a:t>Native rasterizing is used on the desktop</a:t>
            </a:r>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9</a:t>
            </a:fld>
            <a:endParaRPr lang="en-US" dirty="0"/>
          </a:p>
        </p:txBody>
      </p:sp>
    </p:spTree>
    <p:extLst>
      <p:ext uri="{BB962C8B-B14F-4D97-AF65-F5344CB8AC3E}">
        <p14:creationId xmlns:p14="http://schemas.microsoft.com/office/powerpoint/2010/main" val="162154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One_16x9_2014-0718_ML2-2">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name="JavaOne_16x9_2014-0718_ML2-2" id="{8FA3844D-4648-4A27-9A51-DB102D65875A}" vid="{07BA0085-9FE8-46B5-BADD-B89CD95D21F1}"/>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JavaOne_16x9_2014-0718_ML2-2</Template>
  <TotalTime>1396</TotalTime>
  <Words>2004</Words>
  <Application>Microsoft Office PowerPoint</Application>
  <PresentationFormat>Custom</PresentationFormat>
  <Paragraphs>340</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Consolas</vt:lpstr>
      <vt:lpstr>JavaOne_16x9_2014-0718_ML2-2</vt:lpstr>
      <vt:lpstr>PowerPoint Presentation</vt:lpstr>
      <vt:lpstr>OpenJFX for Embedded Devices</vt:lpstr>
      <vt:lpstr>PowerPoint Presentation</vt:lpstr>
      <vt:lpstr>Program Agenda</vt:lpstr>
      <vt:lpstr>Program Agenda</vt:lpstr>
      <vt:lpstr>Introduction to OpenJFX</vt:lpstr>
      <vt:lpstr>Introduction to OpenJFX (continued) </vt:lpstr>
      <vt:lpstr>Introduction to OpenJFX (continued) </vt:lpstr>
      <vt:lpstr>Introduction to OpenJFX (continued)</vt:lpstr>
      <vt:lpstr>Program Agenda</vt:lpstr>
      <vt:lpstr>Developing for OpenJFX</vt:lpstr>
      <vt:lpstr>Developing for OpenJFX</vt:lpstr>
      <vt:lpstr>Developing for OpenJFX</vt:lpstr>
      <vt:lpstr>Developing for OpenJFX</vt:lpstr>
      <vt:lpstr>Developing for OpenJFX</vt:lpstr>
      <vt:lpstr>Developing for OpenJFX</vt:lpstr>
      <vt:lpstr>Developing for OpenJFX</vt:lpstr>
      <vt:lpstr>Developing for OpenJFX</vt:lpstr>
      <vt:lpstr>Developing for OpenJFX</vt:lpstr>
      <vt:lpstr>Developing for OpenJFX</vt:lpstr>
      <vt:lpstr>Developing for OpenJFX</vt:lpstr>
      <vt:lpstr>Developing for OpenJFX</vt:lpstr>
      <vt:lpstr>Developing for OpenJFX</vt:lpstr>
      <vt:lpstr>Developing for OpenJFX</vt:lpstr>
      <vt:lpstr>Program Agenda</vt:lpstr>
      <vt:lpstr>Developing for OpenJFX on Embedded Devices</vt:lpstr>
      <vt:lpstr>Developing for OpenJFX on Embedded Devices</vt:lpstr>
      <vt:lpstr>Developing for OpenJFX on Embedded Devices</vt:lpstr>
      <vt:lpstr>Developing for OpenJFX on Embedded Devices</vt:lpstr>
      <vt:lpstr>Developing for OpenJFX on Embedded Devices</vt:lpstr>
      <vt:lpstr>Developing for OpenJFX on Embedded Devices</vt:lpstr>
      <vt:lpstr>Developing for OpenJFX on Embedded Devices</vt:lpstr>
      <vt:lpstr>Developing for OpenJFX on Embedded Devices</vt:lpstr>
      <vt:lpstr>Demo</vt:lpstr>
      <vt:lpstr>Questions?</vt:lpstr>
    </vt:vector>
  </TitlesOfParts>
  <Company>Oracle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lisa</cp:lastModifiedBy>
  <cp:revision>36</cp:revision>
  <cp:lastPrinted>2014-07-15T22:40:20Z</cp:lastPrinted>
  <dcterms:created xsi:type="dcterms:W3CDTF">2014-09-12T16:10:01Z</dcterms:created>
  <dcterms:modified xsi:type="dcterms:W3CDTF">2014-09-27T11:26:54Z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