
<file path=[Content_Types].xml><?xml version="1.0" encoding="utf-8"?>
<Types xmlns="http://schemas.openxmlformats.org/package/2006/content-types">
  <Default Extension="xml" ContentType="application/xml"/>
  <Default Extension="mov" ContentType="video/unknown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8"/>
  </p:notesMasterIdLst>
  <p:sldIdLst>
    <p:sldId id="256" r:id="rId5"/>
    <p:sldId id="258" r:id="rId6"/>
    <p:sldId id="303" r:id="rId7"/>
    <p:sldId id="306" r:id="rId8"/>
    <p:sldId id="307" r:id="rId9"/>
    <p:sldId id="305" r:id="rId10"/>
    <p:sldId id="308" r:id="rId11"/>
    <p:sldId id="304" r:id="rId12"/>
    <p:sldId id="299" r:id="rId13"/>
    <p:sldId id="310" r:id="rId14"/>
    <p:sldId id="297" r:id="rId15"/>
    <p:sldId id="312" r:id="rId16"/>
    <p:sldId id="316" r:id="rId17"/>
    <p:sldId id="314" r:id="rId18"/>
    <p:sldId id="315" r:id="rId19"/>
    <p:sldId id="323" r:id="rId20"/>
    <p:sldId id="317" r:id="rId21"/>
    <p:sldId id="319" r:id="rId22"/>
    <p:sldId id="320" r:id="rId23"/>
    <p:sldId id="318" r:id="rId24"/>
    <p:sldId id="322" r:id="rId25"/>
    <p:sldId id="313" r:id="rId26"/>
    <p:sldId id="321" r:id="rId2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5CF"/>
    <a:srgbClr val="D1B6CC"/>
    <a:srgbClr val="944A78"/>
    <a:srgbClr val="2CAD1F"/>
    <a:srgbClr val="A61D70"/>
    <a:srgbClr val="80B710"/>
    <a:srgbClr val="7FA9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75424" autoAdjust="0"/>
  </p:normalViewPr>
  <p:slideViewPr>
    <p:cSldViewPr snapToGrid="0" snapToObjects="1">
      <p:cViewPr varScale="1">
        <p:scale>
          <a:sx n="70" d="100"/>
          <a:sy n="70" d="100"/>
        </p:scale>
        <p:origin x="-1624" y="-112"/>
      </p:cViewPr>
      <p:guideLst>
        <p:guide orient="horz" pos="1558"/>
        <p:guide pos="43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C5CA7-54CA-574E-89D2-512A093D0F05}" type="datetimeFigureOut">
              <a:rPr lang="en-US" smtClean="0"/>
              <a:t>2014-10-02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70AC2-3BE6-FE4F-8657-CC4272E4884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6889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2039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8437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4913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669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5418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246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5984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6057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4020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5798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24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Raleway Thi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580428" indent="-290214"/>
            <a:lvl3pPr marL="870642" indent="-290214"/>
            <a:lvl4pPr marL="1160856" indent="-290214"/>
            <a:lvl5pPr marL="1451070" indent="-290214"/>
          </a:lstStyle>
          <a:p>
            <a:pPr lvl="0">
              <a:defRPr sz="1800"/>
            </a:pPr>
            <a:r>
              <a:rPr sz="2600"/>
              <a:t>Body Level One</a:t>
            </a:r>
          </a:p>
          <a:p>
            <a:pPr lvl="1">
              <a:defRPr sz="1800"/>
            </a:pPr>
            <a:r>
              <a:rPr sz="2600"/>
              <a:t>Body Level Two</a:t>
            </a:r>
          </a:p>
          <a:p>
            <a:pPr lvl="2">
              <a:defRPr sz="1800"/>
            </a:pPr>
            <a:r>
              <a:rPr sz="2600"/>
              <a:t>Body Level Three</a:t>
            </a:r>
          </a:p>
          <a:p>
            <a:pPr lvl="3">
              <a:defRPr sz="1800"/>
            </a:pPr>
            <a:r>
              <a:rPr sz="2600"/>
              <a:t>Body Level Four</a:t>
            </a:r>
          </a:p>
          <a:p>
            <a:pPr lvl="4">
              <a:defRPr sz="1800"/>
            </a:pPr>
            <a:r>
              <a:rPr sz="26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058348843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 cap="all">
                <a:latin typeface="Raleway"/>
                <a:cs typeface="Raleway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>
            <a:no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 cap="all">
                <a:latin typeface="Raleway"/>
                <a:cs typeface="Raleway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latin typeface="Raleway Thin"/>
                <a:cs typeface="Raleway Thin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latin typeface="Raleway Thin"/>
                <a:cs typeface="Raleway Thin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 b="0" i="0">
                <a:latin typeface="Raleway Thin"/>
                <a:cs typeface="Raleway Thi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5105136"/>
            <a:ext cx="9144000" cy="609864"/>
          </a:xfrm>
          <a:prstGeom prst="rect">
            <a:avLst/>
          </a:prstGeom>
          <a:solidFill>
            <a:srgbClr val="7FA91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85860" y="5151506"/>
            <a:ext cx="1488626" cy="4196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5531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Raleway Thin"/>
                <a:cs typeface="Raleway Thi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5531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FFFFFF"/>
                </a:solidFill>
                <a:latin typeface="Raleway Thin"/>
                <a:cs typeface="Raleway Thin"/>
              </a:defRPr>
            </a:lvl1pPr>
          </a:lstStyle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cap="all">
          <a:solidFill>
            <a:schemeClr val="tx1"/>
          </a:solidFill>
          <a:latin typeface="Raleway"/>
          <a:ea typeface="+mj-ea"/>
          <a:cs typeface="Ralewa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Raleway Light"/>
          <a:ea typeface="+mn-ea"/>
          <a:cs typeface="Raleway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Raleway Light"/>
          <a:ea typeface="+mn-ea"/>
          <a:cs typeface="Raleway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Raleway Light"/>
          <a:ea typeface="+mn-ea"/>
          <a:cs typeface="Raleway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Raleway Light"/>
          <a:ea typeface="+mn-ea"/>
          <a:cs typeface="Raleway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Raleway Light"/>
          <a:ea typeface="+mn-ea"/>
          <a:cs typeface="Raleway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github.com/robovm" TargetMode="External"/><Relationship Id="rId3" Type="http://schemas.openxmlformats.org/officeDocument/2006/relationships/hyperlink" Target="http://www.robovm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github.com/robovm/robovm-sample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robovm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ov"/><Relationship Id="rId4" Type="http://schemas.openxmlformats.org/officeDocument/2006/relationships/video" Target="../media/media2.mov"/><Relationship Id="rId5" Type="http://schemas.openxmlformats.org/officeDocument/2006/relationships/slideLayout" Target="../slideLayouts/slideLayout10.xml"/><Relationship Id="rId6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984368" y="934529"/>
            <a:ext cx="4473831" cy="206584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sv-SE" dirty="0" smtClean="0"/>
              <a:t>Java on </a:t>
            </a:r>
            <a:r>
              <a:rPr lang="sv-SE" dirty="0" err="1" smtClean="0"/>
              <a:t>ios</a:t>
            </a:r>
            <a:r>
              <a:rPr lang="sv-SE" dirty="0" smtClean="0"/>
              <a:t>?</a:t>
            </a:r>
            <a:br>
              <a:rPr lang="sv-SE" dirty="0" smtClean="0"/>
            </a:br>
            <a:r>
              <a:rPr lang="sv-SE" sz="5400" dirty="0" err="1" smtClean="0"/>
              <a:t>yes</a:t>
            </a:r>
            <a:r>
              <a:rPr lang="sv-SE" sz="5400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!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732781" y="3394253"/>
            <a:ext cx="4968999" cy="1460500"/>
          </a:xfrm>
        </p:spPr>
        <p:txBody>
          <a:bodyPr>
            <a:normAutofit lnSpcReduction="10000"/>
          </a:bodyPr>
          <a:lstStyle/>
          <a:p>
            <a:r>
              <a:rPr lang="sv-SE" dirty="0" smtClean="0">
                <a:solidFill>
                  <a:schemeClr val="tx1"/>
                </a:solidFill>
              </a:rPr>
              <a:t>Niklas Therning / @</a:t>
            </a:r>
            <a:r>
              <a:rPr lang="sv-SE" dirty="0" err="1" smtClean="0">
                <a:solidFill>
                  <a:schemeClr val="tx1"/>
                </a:solidFill>
              </a:rPr>
              <a:t>ntherning</a:t>
            </a:r>
            <a:endParaRPr lang="sv-SE" dirty="0" smtClean="0">
              <a:solidFill>
                <a:schemeClr val="tx1"/>
              </a:solidFill>
            </a:endParaRPr>
          </a:p>
          <a:p>
            <a:r>
              <a:rPr lang="sv-SE" dirty="0" smtClean="0">
                <a:solidFill>
                  <a:schemeClr val="tx1"/>
                </a:solidFill>
              </a:rPr>
              <a:t>Henric Müller / @</a:t>
            </a:r>
            <a:r>
              <a:rPr lang="sv-SE" dirty="0" err="1" smtClean="0">
                <a:solidFill>
                  <a:schemeClr val="tx1"/>
                </a:solidFill>
              </a:rPr>
              <a:t>henricmuller</a:t>
            </a:r>
            <a:endParaRPr lang="sv-SE" dirty="0" smtClean="0">
              <a:solidFill>
                <a:schemeClr val="tx1"/>
              </a:solidFill>
            </a:endParaRPr>
          </a:p>
          <a:p>
            <a:r>
              <a:rPr lang="sv-SE" dirty="0" smtClean="0">
                <a:solidFill>
                  <a:schemeClr val="tx1"/>
                </a:solidFill>
              </a:rPr>
              <a:t>Trillian Mobile AB</a:t>
            </a:r>
          </a:p>
          <a:p>
            <a:r>
              <a:rPr lang="sv-SE" dirty="0" err="1">
                <a:solidFill>
                  <a:schemeClr val="tx1"/>
                </a:solidFill>
              </a:rPr>
              <a:t>r</a:t>
            </a:r>
            <a:r>
              <a:rPr lang="sv-SE" dirty="0" err="1" smtClean="0">
                <a:solidFill>
                  <a:schemeClr val="tx1"/>
                </a:solidFill>
              </a:rPr>
              <a:t>obovm.com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4" name="Bildobjekt 3" descr="RoboVM-logo-high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9" y="190500"/>
            <a:ext cx="3784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5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Cross-</a:t>
            </a:r>
            <a:r>
              <a:rPr lang="sv-SE" dirty="0" err="1" smtClean="0"/>
              <a:t>platform</a:t>
            </a:r>
            <a:r>
              <a:rPr lang="sv-SE" dirty="0" smtClean="0"/>
              <a:t> </a:t>
            </a:r>
            <a:r>
              <a:rPr lang="sv-SE" dirty="0" err="1" smtClean="0"/>
              <a:t>app</a:t>
            </a:r>
            <a:r>
              <a:rPr lang="sv-SE" dirty="0" smtClean="0"/>
              <a:t> </a:t>
            </a:r>
            <a:r>
              <a:rPr lang="sv-SE" dirty="0" err="1" smtClean="0"/>
              <a:t>development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64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dirty="0" smtClean="0">
                <a:latin typeface="Raleway"/>
                <a:cs typeface="Raleway"/>
              </a:rPr>
              <a:t>Option #1 – </a:t>
            </a:r>
            <a:r>
              <a:rPr lang="sv-SE" sz="2800" dirty="0" err="1" smtClean="0">
                <a:latin typeface="Raleway"/>
                <a:cs typeface="Raleway"/>
              </a:rPr>
              <a:t>Native</a:t>
            </a:r>
            <a:r>
              <a:rPr lang="sv-SE" sz="2800" dirty="0" smtClean="0">
                <a:latin typeface="Raleway"/>
                <a:cs typeface="Raleway"/>
              </a:rPr>
              <a:t> UI</a:t>
            </a:r>
          </a:p>
          <a:p>
            <a:pPr marL="0" indent="0">
              <a:buNone/>
            </a:pPr>
            <a:endParaRPr lang="sv-SE" sz="2000" dirty="0" smtClean="0">
              <a:latin typeface="Raleway"/>
              <a:cs typeface="Raleway"/>
            </a:endParaRPr>
          </a:p>
          <a:p>
            <a:endParaRPr lang="sv-SE" sz="4000" dirty="0">
              <a:latin typeface="Raleway"/>
              <a:cs typeface="Raleway"/>
            </a:endParaRPr>
          </a:p>
        </p:txBody>
      </p:sp>
      <p:pic>
        <p:nvPicPr>
          <p:cNvPr id="5" name="Bildobjekt 4" descr="iOS Simulator Screen Shot 28 sep 2014 23.57.4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60" b="-1022"/>
          <a:stretch/>
        </p:blipFill>
        <p:spPr>
          <a:xfrm>
            <a:off x="6146275" y="4091676"/>
            <a:ext cx="2302774" cy="392400"/>
          </a:xfrm>
          <a:prstGeom prst="rect">
            <a:avLst/>
          </a:prstGeom>
          <a:effectLst>
            <a:outerShdw blurRad="381000" dir="162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Bildobjekt 5" descr="Skärmavbild 2014-09-28 kl. 18.54.37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41" b="-4496"/>
          <a:stretch/>
        </p:blipFill>
        <p:spPr>
          <a:xfrm>
            <a:off x="457200" y="4322791"/>
            <a:ext cx="2222500" cy="322569"/>
          </a:xfrm>
          <a:prstGeom prst="rect">
            <a:avLst/>
          </a:prstGeom>
          <a:effectLst>
            <a:outerShdw blurRad="381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Bildobjekt 6" descr="iOS Simulator Screen Shot 28 sep 2014 23.57.4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86550"/>
          <a:stretch/>
        </p:blipFill>
        <p:spPr>
          <a:xfrm>
            <a:off x="5697088" y="1589171"/>
            <a:ext cx="2302774" cy="464400"/>
          </a:xfrm>
          <a:prstGeom prst="rect">
            <a:avLst/>
          </a:prstGeom>
          <a:effectLst>
            <a:outerShdw blurRad="381000" dir="162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Bildobjekt 7" descr="photo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2" b="46905"/>
          <a:stretch/>
        </p:blipFill>
        <p:spPr>
          <a:xfrm>
            <a:off x="5832475" y="2173797"/>
            <a:ext cx="2032000" cy="1771200"/>
          </a:xfrm>
          <a:prstGeom prst="rect">
            <a:avLst/>
          </a:prstGeom>
          <a:effectLst>
            <a:outerShdw blurRad="381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Bildobjekt 10" descr="Screenshot_2014-09-28-19-17-16 (1)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75" b="7080"/>
          <a:stretch/>
        </p:blipFill>
        <p:spPr>
          <a:xfrm>
            <a:off x="457200" y="2053571"/>
            <a:ext cx="2286000" cy="1688400"/>
          </a:xfrm>
          <a:prstGeom prst="rect">
            <a:avLst/>
          </a:prstGeom>
          <a:effectLst>
            <a:outerShdw blurRad="381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Bildobjekt 11" descr="Skärmavbild 2014-09-28 kl. 18.58.5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243" y="2734010"/>
            <a:ext cx="2235835" cy="1911350"/>
          </a:xfrm>
          <a:prstGeom prst="rect">
            <a:avLst/>
          </a:prstGeom>
          <a:effectLst>
            <a:outerShdw blurRad="3810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78848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1104635"/>
          </a:xfrm>
        </p:spPr>
        <p:txBody>
          <a:bodyPr/>
          <a:lstStyle/>
          <a:p>
            <a:r>
              <a:rPr lang="sv-SE" dirty="0" smtClean="0"/>
              <a:t>Cross-</a:t>
            </a:r>
            <a:r>
              <a:rPr lang="sv-SE" dirty="0" err="1" smtClean="0"/>
              <a:t>platform</a:t>
            </a:r>
            <a:r>
              <a:rPr lang="sv-SE" dirty="0" smtClean="0"/>
              <a:t> </a:t>
            </a:r>
            <a:r>
              <a:rPr lang="sv-SE" dirty="0" err="1" smtClean="0"/>
              <a:t>app</a:t>
            </a:r>
            <a:r>
              <a:rPr lang="sv-SE" dirty="0" smtClean="0"/>
              <a:t> </a:t>
            </a:r>
            <a:r>
              <a:rPr lang="sv-SE" dirty="0" err="1" smtClean="0"/>
              <a:t>development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2000" b="0" cap="none" dirty="0" smtClean="0"/>
              <a:t>Option #1 – </a:t>
            </a:r>
            <a:r>
              <a:rPr lang="sv-SE" sz="2000" b="0" cap="none" dirty="0" err="1" smtClean="0"/>
              <a:t>Native</a:t>
            </a:r>
            <a:r>
              <a:rPr lang="sv-SE" sz="2000" b="0" cap="none" dirty="0" smtClean="0"/>
              <a:t> UI</a:t>
            </a:r>
            <a:endParaRPr lang="sv-SE" sz="3600" b="0" cap="non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5472"/>
            <a:ext cx="8229600" cy="3499664"/>
          </a:xfrm>
        </p:spPr>
        <p:txBody>
          <a:bodyPr>
            <a:normAutofit/>
          </a:bodyPr>
          <a:lstStyle/>
          <a:p>
            <a:r>
              <a:rPr lang="sv-SE" dirty="0" err="1" smtClean="0">
                <a:latin typeface="Raleway"/>
                <a:cs typeface="Raleway"/>
              </a:rPr>
              <a:t>Pros</a:t>
            </a:r>
            <a:endParaRPr lang="sv-SE" dirty="0" smtClean="0">
              <a:latin typeface="Raleway"/>
              <a:cs typeface="Raleway"/>
            </a:endParaRPr>
          </a:p>
          <a:p>
            <a:pPr lvl="1"/>
            <a:r>
              <a:rPr lang="sv-SE" sz="2400" dirty="0" err="1" smtClean="0">
                <a:latin typeface="Raleway"/>
                <a:cs typeface="Raleway"/>
              </a:rPr>
              <a:t>User</a:t>
            </a:r>
            <a:r>
              <a:rPr lang="sv-SE" sz="2400" dirty="0" smtClean="0">
                <a:latin typeface="Raleway"/>
                <a:cs typeface="Raleway"/>
              </a:rPr>
              <a:t> </a:t>
            </a:r>
            <a:r>
              <a:rPr lang="sv-SE" sz="2400" dirty="0" err="1" smtClean="0">
                <a:latin typeface="Raleway"/>
                <a:cs typeface="Raleway"/>
              </a:rPr>
              <a:t>Experience</a:t>
            </a:r>
            <a:endParaRPr lang="sv-SE" sz="2400" dirty="0" smtClean="0">
              <a:latin typeface="Raleway"/>
              <a:cs typeface="Raleway"/>
            </a:endParaRPr>
          </a:p>
          <a:p>
            <a:pPr lvl="1"/>
            <a:r>
              <a:rPr lang="sv-SE" sz="2400" dirty="0" err="1" smtClean="0">
                <a:latin typeface="Raleway"/>
                <a:cs typeface="Raleway"/>
              </a:rPr>
              <a:t>Performance</a:t>
            </a:r>
            <a:endParaRPr lang="sv-SE" sz="2400" dirty="0" smtClean="0">
              <a:latin typeface="Raleway"/>
              <a:cs typeface="Raleway"/>
            </a:endParaRPr>
          </a:p>
          <a:p>
            <a:r>
              <a:rPr lang="sv-SE" dirty="0" err="1" smtClean="0">
                <a:latin typeface="Raleway"/>
                <a:cs typeface="Raleway"/>
              </a:rPr>
              <a:t>Cons</a:t>
            </a:r>
            <a:endParaRPr lang="sv-SE" dirty="0" smtClean="0">
              <a:latin typeface="Raleway"/>
              <a:cs typeface="Raleway"/>
            </a:endParaRPr>
          </a:p>
          <a:p>
            <a:pPr lvl="1"/>
            <a:r>
              <a:rPr lang="sv-SE" sz="2400" dirty="0" smtClean="0">
                <a:latin typeface="Raleway"/>
                <a:cs typeface="Raleway"/>
              </a:rPr>
              <a:t>Less </a:t>
            </a:r>
            <a:r>
              <a:rPr lang="sv-SE" sz="2400" dirty="0" err="1" smtClean="0">
                <a:latin typeface="Raleway"/>
                <a:cs typeface="Raleway"/>
              </a:rPr>
              <a:t>code</a:t>
            </a:r>
            <a:r>
              <a:rPr lang="sv-SE" sz="2400" dirty="0" smtClean="0">
                <a:latin typeface="Raleway"/>
                <a:cs typeface="Raleway"/>
              </a:rPr>
              <a:t> </a:t>
            </a:r>
            <a:r>
              <a:rPr lang="sv-SE" sz="2400" dirty="0" err="1" smtClean="0">
                <a:latin typeface="Raleway"/>
                <a:cs typeface="Raleway"/>
              </a:rPr>
              <a:t>reuse</a:t>
            </a:r>
            <a:endParaRPr lang="sv-SE" sz="2400" dirty="0">
              <a:latin typeface="Raleway"/>
              <a:cs typeface="Raleway"/>
            </a:endParaRPr>
          </a:p>
          <a:p>
            <a:pPr lvl="1"/>
            <a:r>
              <a:rPr lang="sv-SE" sz="2400" dirty="0" smtClean="0">
                <a:latin typeface="Raleway"/>
                <a:cs typeface="Raleway"/>
              </a:rPr>
              <a:t>Learning </a:t>
            </a:r>
            <a:r>
              <a:rPr lang="sv-SE" sz="2400" dirty="0" err="1" smtClean="0">
                <a:latin typeface="Raleway"/>
                <a:cs typeface="Raleway"/>
              </a:rPr>
              <a:t>curve</a:t>
            </a:r>
            <a:r>
              <a:rPr lang="sv-SE" sz="2400" dirty="0" smtClean="0">
                <a:latin typeface="Raleway"/>
                <a:cs typeface="Raleway"/>
              </a:rPr>
              <a:t> – API/</a:t>
            </a:r>
            <a:r>
              <a:rPr lang="sv-SE" sz="2400" dirty="0" err="1" smtClean="0">
                <a:latin typeface="Raleway"/>
                <a:cs typeface="Raleway"/>
              </a:rPr>
              <a:t>tool</a:t>
            </a:r>
            <a:r>
              <a:rPr lang="sv-SE" sz="2400" dirty="0" smtClean="0">
                <a:latin typeface="Raleway"/>
                <a:cs typeface="Raleway"/>
              </a:rPr>
              <a:t> </a:t>
            </a:r>
            <a:r>
              <a:rPr lang="sv-SE" sz="2400" dirty="0" err="1" smtClean="0">
                <a:latin typeface="Raleway"/>
                <a:cs typeface="Raleway"/>
              </a:rPr>
              <a:t>differences</a:t>
            </a:r>
            <a:endParaRPr lang="sv-SE" sz="2400" dirty="0" smtClean="0">
              <a:latin typeface="Raleway"/>
              <a:cs typeface="Raleway"/>
            </a:endParaRPr>
          </a:p>
          <a:p>
            <a:endParaRPr lang="sv-SE" sz="4000" dirty="0">
              <a:latin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7549421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1104635"/>
          </a:xfrm>
        </p:spPr>
        <p:txBody>
          <a:bodyPr/>
          <a:lstStyle/>
          <a:p>
            <a:r>
              <a:rPr lang="sv-SE" dirty="0" smtClean="0"/>
              <a:t>Cross-</a:t>
            </a:r>
            <a:r>
              <a:rPr lang="sv-SE" dirty="0" err="1" smtClean="0"/>
              <a:t>platform</a:t>
            </a:r>
            <a:r>
              <a:rPr lang="sv-SE" dirty="0" smtClean="0"/>
              <a:t> </a:t>
            </a:r>
            <a:r>
              <a:rPr lang="sv-SE" dirty="0" err="1" smtClean="0"/>
              <a:t>app</a:t>
            </a:r>
            <a:r>
              <a:rPr lang="sv-SE" dirty="0" smtClean="0"/>
              <a:t> </a:t>
            </a:r>
            <a:r>
              <a:rPr lang="sv-SE" dirty="0" err="1" smtClean="0"/>
              <a:t>development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2000" b="0" cap="none" dirty="0" smtClean="0"/>
              <a:t>Option #1 – </a:t>
            </a:r>
            <a:r>
              <a:rPr lang="sv-SE" sz="2000" b="0" cap="none" dirty="0" err="1" smtClean="0"/>
              <a:t>Native</a:t>
            </a:r>
            <a:r>
              <a:rPr lang="sv-SE" sz="2000" b="0" cap="none" dirty="0" smtClean="0"/>
              <a:t> UI</a:t>
            </a:r>
            <a:endParaRPr lang="sv-SE" sz="3600" b="0" cap="non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5472"/>
            <a:ext cx="8229600" cy="814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err="1">
                <a:latin typeface="Raleway"/>
                <a:cs typeface="Raleway"/>
              </a:rPr>
              <a:t>Use</a:t>
            </a:r>
            <a:r>
              <a:rPr lang="sv-SE" dirty="0">
                <a:latin typeface="Raleway"/>
                <a:cs typeface="Raleway"/>
              </a:rPr>
              <a:t> </a:t>
            </a:r>
            <a:r>
              <a:rPr lang="sv-SE" dirty="0" err="1" smtClean="0">
                <a:latin typeface="Raleway"/>
                <a:cs typeface="Raleway"/>
              </a:rPr>
              <a:t>patterns</a:t>
            </a:r>
            <a:r>
              <a:rPr lang="sv-SE" dirty="0" smtClean="0">
                <a:latin typeface="Raleway"/>
                <a:cs typeface="Raleway"/>
              </a:rPr>
              <a:t> </a:t>
            </a:r>
            <a:r>
              <a:rPr lang="sv-SE" dirty="0" err="1">
                <a:latin typeface="Raleway"/>
                <a:cs typeface="Raleway"/>
              </a:rPr>
              <a:t>to</a:t>
            </a:r>
            <a:r>
              <a:rPr lang="sv-SE" dirty="0">
                <a:latin typeface="Raleway"/>
                <a:cs typeface="Raleway"/>
              </a:rPr>
              <a:t> </a:t>
            </a:r>
            <a:r>
              <a:rPr lang="sv-SE" dirty="0" err="1">
                <a:latin typeface="Raleway"/>
                <a:cs typeface="Raleway"/>
              </a:rPr>
              <a:t>maximize</a:t>
            </a:r>
            <a:r>
              <a:rPr lang="sv-SE" dirty="0">
                <a:latin typeface="Raleway"/>
                <a:cs typeface="Raleway"/>
              </a:rPr>
              <a:t> </a:t>
            </a:r>
            <a:r>
              <a:rPr lang="sv-SE" dirty="0" err="1">
                <a:latin typeface="Raleway"/>
                <a:cs typeface="Raleway"/>
              </a:rPr>
              <a:t>code</a:t>
            </a:r>
            <a:r>
              <a:rPr lang="sv-SE" dirty="0">
                <a:latin typeface="Raleway"/>
                <a:cs typeface="Raleway"/>
              </a:rPr>
              <a:t> </a:t>
            </a:r>
            <a:r>
              <a:rPr lang="sv-SE" dirty="0" err="1" smtClean="0">
                <a:latin typeface="Raleway"/>
                <a:cs typeface="Raleway"/>
              </a:rPr>
              <a:t>reuse</a:t>
            </a:r>
            <a:endParaRPr lang="sv-SE" dirty="0">
              <a:latin typeface="Raleway"/>
              <a:cs typeface="Raleway"/>
            </a:endParaRPr>
          </a:p>
        </p:txBody>
      </p:sp>
      <p:grpSp>
        <p:nvGrpSpPr>
          <p:cNvPr id="23" name="Grupp 22"/>
          <p:cNvGrpSpPr/>
          <p:nvPr/>
        </p:nvGrpSpPr>
        <p:grpSpPr>
          <a:xfrm>
            <a:off x="460618" y="3236163"/>
            <a:ext cx="3674623" cy="1733851"/>
            <a:chOff x="3950170" y="2629199"/>
            <a:chExt cx="3674623" cy="1733851"/>
          </a:xfrm>
        </p:grpSpPr>
        <p:sp>
          <p:nvSpPr>
            <p:cNvPr id="4" name="Alternativ process 3"/>
            <p:cNvSpPr/>
            <p:nvPr/>
          </p:nvSpPr>
          <p:spPr>
            <a:xfrm>
              <a:off x="5086350" y="2629199"/>
              <a:ext cx="1437642" cy="587076"/>
            </a:xfrm>
            <a:prstGeom prst="flowChartAlternateProcess">
              <a:avLst/>
            </a:prstGeom>
            <a:solidFill>
              <a:srgbClr val="A61D70"/>
            </a:solidFill>
            <a:ln>
              <a:solidFill>
                <a:srgbClr val="A61D7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000" dirty="0" smtClean="0">
                  <a:latin typeface="Raleway"/>
                  <a:cs typeface="Raleway"/>
                </a:rPr>
                <a:t>Controller</a:t>
              </a:r>
              <a:endParaRPr lang="sv-SE" sz="2000" dirty="0">
                <a:latin typeface="Raleway"/>
                <a:cs typeface="Raleway"/>
              </a:endParaRPr>
            </a:p>
          </p:txBody>
        </p:sp>
        <p:sp>
          <p:nvSpPr>
            <p:cNvPr id="5" name="Alternativ process 4"/>
            <p:cNvSpPr/>
            <p:nvPr/>
          </p:nvSpPr>
          <p:spPr>
            <a:xfrm>
              <a:off x="3950170" y="3775973"/>
              <a:ext cx="1437642" cy="587076"/>
            </a:xfrm>
            <a:prstGeom prst="flowChartAlternateProcess">
              <a:avLst/>
            </a:prstGeom>
            <a:solidFill>
              <a:srgbClr val="A61D70"/>
            </a:solidFill>
            <a:ln>
              <a:solidFill>
                <a:srgbClr val="A61D7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000" dirty="0" err="1" smtClean="0">
                  <a:latin typeface="Raleway"/>
                  <a:cs typeface="Raleway"/>
                </a:rPr>
                <a:t>View</a:t>
              </a:r>
              <a:endParaRPr lang="sv-SE" sz="2000" dirty="0" smtClean="0">
                <a:latin typeface="Raleway"/>
                <a:cs typeface="Raleway"/>
              </a:endParaRPr>
            </a:p>
          </p:txBody>
        </p:sp>
        <p:sp>
          <p:nvSpPr>
            <p:cNvPr id="6" name="Alternativ process 5"/>
            <p:cNvSpPr/>
            <p:nvPr/>
          </p:nvSpPr>
          <p:spPr>
            <a:xfrm>
              <a:off x="6187151" y="3775974"/>
              <a:ext cx="1437642" cy="587076"/>
            </a:xfrm>
            <a:prstGeom prst="flowChartAlternateProcess">
              <a:avLst/>
            </a:prstGeom>
            <a:solidFill>
              <a:srgbClr val="A61D70"/>
            </a:solidFill>
            <a:ln>
              <a:solidFill>
                <a:srgbClr val="A61D7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000" dirty="0" err="1" smtClean="0">
                  <a:latin typeface="Raleway"/>
                  <a:cs typeface="Raleway"/>
                </a:rPr>
                <a:t>Model</a:t>
              </a:r>
              <a:endParaRPr lang="sv-SE" dirty="0">
                <a:latin typeface="Raleway"/>
                <a:cs typeface="Raleway"/>
              </a:endParaRPr>
            </a:p>
          </p:txBody>
        </p:sp>
        <p:cxnSp>
          <p:nvCxnSpPr>
            <p:cNvPr id="8" name="Vinklad  7"/>
            <p:cNvCxnSpPr>
              <a:stCxn id="5" idx="0"/>
              <a:endCxn id="4" idx="1"/>
            </p:cNvCxnSpPr>
            <p:nvPr/>
          </p:nvCxnSpPr>
          <p:spPr>
            <a:xfrm rot="5400000" flipH="1" flipV="1">
              <a:off x="4451052" y="3140676"/>
              <a:ext cx="853236" cy="417359"/>
            </a:xfrm>
            <a:prstGeom prst="bentConnector2">
              <a:avLst/>
            </a:prstGeom>
            <a:ln>
              <a:solidFill>
                <a:srgbClr val="2CAD1F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Vinklad  9"/>
            <p:cNvCxnSpPr>
              <a:endCxn id="5" idx="3"/>
            </p:cNvCxnSpPr>
            <p:nvPr/>
          </p:nvCxnSpPr>
          <p:spPr>
            <a:xfrm rot="5400000">
              <a:off x="5088660" y="3515427"/>
              <a:ext cx="853236" cy="254932"/>
            </a:xfrm>
            <a:prstGeom prst="bentConnector2">
              <a:avLst/>
            </a:prstGeom>
            <a:ln>
              <a:solidFill>
                <a:srgbClr val="2CAD1F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Vinklad  11"/>
            <p:cNvCxnSpPr>
              <a:stCxn id="4" idx="3"/>
              <a:endCxn id="6" idx="0"/>
            </p:cNvCxnSpPr>
            <p:nvPr/>
          </p:nvCxnSpPr>
          <p:spPr>
            <a:xfrm>
              <a:off x="6523992" y="2922737"/>
              <a:ext cx="381980" cy="853237"/>
            </a:xfrm>
            <a:prstGeom prst="bentConnector2">
              <a:avLst/>
            </a:prstGeom>
            <a:ln>
              <a:solidFill>
                <a:srgbClr val="2CAD1F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Vinklad  13"/>
            <p:cNvCxnSpPr>
              <a:stCxn id="6" idx="1"/>
            </p:cNvCxnSpPr>
            <p:nvPr/>
          </p:nvCxnSpPr>
          <p:spPr>
            <a:xfrm rot="10800000">
              <a:off x="5966213" y="3216276"/>
              <a:ext cx="220939" cy="853237"/>
            </a:xfrm>
            <a:prstGeom prst="bentConnector2">
              <a:avLst/>
            </a:prstGeom>
            <a:ln>
              <a:solidFill>
                <a:srgbClr val="2CAD1F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 44"/>
          <p:cNvGrpSpPr/>
          <p:nvPr/>
        </p:nvGrpSpPr>
        <p:grpSpPr>
          <a:xfrm>
            <a:off x="5012177" y="3236162"/>
            <a:ext cx="3674623" cy="1733851"/>
            <a:chOff x="427947" y="3236164"/>
            <a:chExt cx="3674623" cy="1733851"/>
          </a:xfrm>
        </p:grpSpPr>
        <p:sp>
          <p:nvSpPr>
            <p:cNvPr id="34" name="Alternativ process 33"/>
            <p:cNvSpPr/>
            <p:nvPr/>
          </p:nvSpPr>
          <p:spPr>
            <a:xfrm>
              <a:off x="1401700" y="3236164"/>
              <a:ext cx="1761111" cy="587076"/>
            </a:xfrm>
            <a:prstGeom prst="flowChartAlternateProcess">
              <a:avLst/>
            </a:prstGeom>
            <a:solidFill>
              <a:srgbClr val="A61D70"/>
            </a:solidFill>
            <a:ln>
              <a:solidFill>
                <a:srgbClr val="A61D7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000" dirty="0" err="1" smtClean="0">
                  <a:latin typeface="Raleway"/>
                  <a:cs typeface="Raleway"/>
                </a:rPr>
                <a:t>View</a:t>
              </a:r>
              <a:r>
                <a:rPr lang="sv-SE" sz="2000" dirty="0" smtClean="0">
                  <a:latin typeface="Raleway"/>
                  <a:cs typeface="Raleway"/>
                </a:rPr>
                <a:t> </a:t>
              </a:r>
              <a:r>
                <a:rPr lang="sv-SE" sz="2000" dirty="0" err="1" smtClean="0">
                  <a:latin typeface="Raleway"/>
                  <a:cs typeface="Raleway"/>
                </a:rPr>
                <a:t>model</a:t>
              </a:r>
              <a:endParaRPr lang="sv-SE" sz="2000" dirty="0">
                <a:latin typeface="Raleway"/>
                <a:cs typeface="Raleway"/>
              </a:endParaRPr>
            </a:p>
          </p:txBody>
        </p:sp>
        <p:sp>
          <p:nvSpPr>
            <p:cNvPr id="35" name="Alternativ process 34"/>
            <p:cNvSpPr/>
            <p:nvPr/>
          </p:nvSpPr>
          <p:spPr>
            <a:xfrm>
              <a:off x="427947" y="4382938"/>
              <a:ext cx="1437642" cy="587076"/>
            </a:xfrm>
            <a:prstGeom prst="flowChartAlternateProcess">
              <a:avLst/>
            </a:prstGeom>
            <a:solidFill>
              <a:srgbClr val="A61D70"/>
            </a:solidFill>
            <a:ln>
              <a:solidFill>
                <a:srgbClr val="A61D7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000" dirty="0" err="1" smtClean="0">
                  <a:latin typeface="Raleway"/>
                  <a:cs typeface="Raleway"/>
                </a:rPr>
                <a:t>View</a:t>
              </a:r>
              <a:endParaRPr lang="sv-SE" sz="2000" dirty="0" smtClean="0">
                <a:latin typeface="Raleway"/>
                <a:cs typeface="Raleway"/>
              </a:endParaRPr>
            </a:p>
          </p:txBody>
        </p:sp>
        <p:sp>
          <p:nvSpPr>
            <p:cNvPr id="36" name="Alternativ process 35"/>
            <p:cNvSpPr/>
            <p:nvPr/>
          </p:nvSpPr>
          <p:spPr>
            <a:xfrm>
              <a:off x="2664928" y="4382939"/>
              <a:ext cx="1437642" cy="587076"/>
            </a:xfrm>
            <a:prstGeom prst="flowChartAlternateProcess">
              <a:avLst/>
            </a:prstGeom>
            <a:solidFill>
              <a:srgbClr val="A61D70"/>
            </a:solidFill>
            <a:ln>
              <a:solidFill>
                <a:srgbClr val="A61D7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000" dirty="0" err="1" smtClean="0">
                  <a:latin typeface="Raleway"/>
                  <a:cs typeface="Raleway"/>
                </a:rPr>
                <a:t>Model</a:t>
              </a:r>
              <a:endParaRPr lang="sv-SE" dirty="0">
                <a:latin typeface="Raleway"/>
                <a:cs typeface="Raleway"/>
              </a:endParaRPr>
            </a:p>
          </p:txBody>
        </p:sp>
        <p:cxnSp>
          <p:nvCxnSpPr>
            <p:cNvPr id="37" name="Vinklad  36"/>
            <p:cNvCxnSpPr>
              <a:stCxn id="35" idx="0"/>
              <a:endCxn id="34" idx="1"/>
            </p:cNvCxnSpPr>
            <p:nvPr/>
          </p:nvCxnSpPr>
          <p:spPr>
            <a:xfrm rot="5400000" flipH="1" flipV="1">
              <a:off x="847616" y="3828854"/>
              <a:ext cx="853236" cy="254932"/>
            </a:xfrm>
            <a:prstGeom prst="bentConnector2">
              <a:avLst/>
            </a:prstGeom>
            <a:ln>
              <a:solidFill>
                <a:srgbClr val="2CAD1F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Vinklad  37"/>
            <p:cNvCxnSpPr>
              <a:endCxn id="35" idx="3"/>
            </p:cNvCxnSpPr>
            <p:nvPr/>
          </p:nvCxnSpPr>
          <p:spPr>
            <a:xfrm rot="5400000">
              <a:off x="1566437" y="4122392"/>
              <a:ext cx="853236" cy="254932"/>
            </a:xfrm>
            <a:prstGeom prst="bentConnector2">
              <a:avLst/>
            </a:prstGeom>
            <a:ln>
              <a:solidFill>
                <a:srgbClr val="2CAD1F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Vinklad  38"/>
            <p:cNvCxnSpPr>
              <a:stCxn id="34" idx="3"/>
              <a:endCxn id="36" idx="0"/>
            </p:cNvCxnSpPr>
            <p:nvPr/>
          </p:nvCxnSpPr>
          <p:spPr>
            <a:xfrm>
              <a:off x="3162811" y="3529702"/>
              <a:ext cx="220938" cy="853237"/>
            </a:xfrm>
            <a:prstGeom prst="bentConnector2">
              <a:avLst/>
            </a:prstGeom>
            <a:ln>
              <a:solidFill>
                <a:srgbClr val="2CAD1F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Vinklad  39"/>
            <p:cNvCxnSpPr>
              <a:stCxn id="36" idx="1"/>
            </p:cNvCxnSpPr>
            <p:nvPr/>
          </p:nvCxnSpPr>
          <p:spPr>
            <a:xfrm rot="10800000">
              <a:off x="2443990" y="3823241"/>
              <a:ext cx="220939" cy="853237"/>
            </a:xfrm>
            <a:prstGeom prst="bentConnector2">
              <a:avLst/>
            </a:prstGeom>
            <a:ln>
              <a:solidFill>
                <a:srgbClr val="2CAD1F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 45"/>
          <p:cNvGrpSpPr/>
          <p:nvPr/>
        </p:nvGrpSpPr>
        <p:grpSpPr>
          <a:xfrm>
            <a:off x="460618" y="3236163"/>
            <a:ext cx="3674623" cy="1733851"/>
            <a:chOff x="3950170" y="2629199"/>
            <a:chExt cx="3674623" cy="1733851"/>
          </a:xfrm>
        </p:grpSpPr>
        <p:sp>
          <p:nvSpPr>
            <p:cNvPr id="47" name="Alternativ process 46"/>
            <p:cNvSpPr/>
            <p:nvPr/>
          </p:nvSpPr>
          <p:spPr>
            <a:xfrm>
              <a:off x="5086350" y="2629199"/>
              <a:ext cx="1437642" cy="587076"/>
            </a:xfrm>
            <a:prstGeom prst="flowChartAlternateProcess">
              <a:avLst/>
            </a:prstGeom>
            <a:solidFill>
              <a:srgbClr val="CAC5CF"/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000" dirty="0" smtClean="0">
                  <a:latin typeface="Raleway"/>
                  <a:cs typeface="Raleway"/>
                </a:rPr>
                <a:t>Controller</a:t>
              </a:r>
              <a:endParaRPr lang="sv-SE" sz="2000" dirty="0">
                <a:latin typeface="Raleway"/>
                <a:cs typeface="Raleway"/>
              </a:endParaRPr>
            </a:p>
          </p:txBody>
        </p:sp>
        <p:sp>
          <p:nvSpPr>
            <p:cNvPr id="48" name="Alternativ process 47"/>
            <p:cNvSpPr/>
            <p:nvPr/>
          </p:nvSpPr>
          <p:spPr>
            <a:xfrm>
              <a:off x="3950170" y="3775973"/>
              <a:ext cx="1437642" cy="587076"/>
            </a:xfrm>
            <a:prstGeom prst="flowChartAlternateProcess">
              <a:avLst/>
            </a:prstGeom>
            <a:solidFill>
              <a:srgbClr val="CAC5CF"/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000" dirty="0" err="1" smtClean="0">
                  <a:latin typeface="Raleway"/>
                  <a:cs typeface="Raleway"/>
                </a:rPr>
                <a:t>View</a:t>
              </a:r>
              <a:endParaRPr lang="sv-SE" sz="2000" dirty="0" smtClean="0">
                <a:latin typeface="Raleway"/>
                <a:cs typeface="Raleway"/>
              </a:endParaRPr>
            </a:p>
          </p:txBody>
        </p:sp>
        <p:sp>
          <p:nvSpPr>
            <p:cNvPr id="49" name="Alternativ process 48"/>
            <p:cNvSpPr/>
            <p:nvPr/>
          </p:nvSpPr>
          <p:spPr>
            <a:xfrm>
              <a:off x="6187151" y="3775974"/>
              <a:ext cx="1437642" cy="587076"/>
            </a:xfrm>
            <a:prstGeom prst="flowChartAlternateProcess">
              <a:avLst/>
            </a:prstGeom>
            <a:solidFill>
              <a:srgbClr val="A61D70"/>
            </a:solidFill>
            <a:ln>
              <a:solidFill>
                <a:srgbClr val="A61D7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000" dirty="0" err="1" smtClean="0">
                  <a:latin typeface="Raleway"/>
                  <a:cs typeface="Raleway"/>
                </a:rPr>
                <a:t>Model</a:t>
              </a:r>
              <a:endParaRPr lang="sv-SE" dirty="0">
                <a:latin typeface="Raleway"/>
                <a:cs typeface="Raleway"/>
              </a:endParaRPr>
            </a:p>
          </p:txBody>
        </p:sp>
        <p:cxnSp>
          <p:nvCxnSpPr>
            <p:cNvPr id="50" name="Vinklad  49"/>
            <p:cNvCxnSpPr>
              <a:stCxn id="48" idx="0"/>
              <a:endCxn id="47" idx="1"/>
            </p:cNvCxnSpPr>
            <p:nvPr/>
          </p:nvCxnSpPr>
          <p:spPr>
            <a:xfrm rot="5400000" flipH="1" flipV="1">
              <a:off x="4451052" y="3140676"/>
              <a:ext cx="853236" cy="417359"/>
            </a:xfrm>
            <a:prstGeom prst="bentConnector2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Vinklad  50"/>
            <p:cNvCxnSpPr>
              <a:endCxn id="48" idx="3"/>
            </p:cNvCxnSpPr>
            <p:nvPr/>
          </p:nvCxnSpPr>
          <p:spPr>
            <a:xfrm rot="5400000">
              <a:off x="5088660" y="3515427"/>
              <a:ext cx="853236" cy="254932"/>
            </a:xfrm>
            <a:prstGeom prst="bentConnector2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Vinklad  51"/>
            <p:cNvCxnSpPr>
              <a:stCxn id="47" idx="3"/>
              <a:endCxn id="49" idx="0"/>
            </p:cNvCxnSpPr>
            <p:nvPr/>
          </p:nvCxnSpPr>
          <p:spPr>
            <a:xfrm>
              <a:off x="6523992" y="2922737"/>
              <a:ext cx="381980" cy="853237"/>
            </a:xfrm>
            <a:prstGeom prst="bentConnector2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Vinklad  52"/>
            <p:cNvCxnSpPr>
              <a:stCxn id="49" idx="1"/>
            </p:cNvCxnSpPr>
            <p:nvPr/>
          </p:nvCxnSpPr>
          <p:spPr>
            <a:xfrm rot="10800000">
              <a:off x="5966213" y="3216276"/>
              <a:ext cx="220939" cy="853237"/>
            </a:xfrm>
            <a:prstGeom prst="bentConnector2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 53"/>
          <p:cNvGrpSpPr/>
          <p:nvPr/>
        </p:nvGrpSpPr>
        <p:grpSpPr>
          <a:xfrm>
            <a:off x="5012177" y="3236161"/>
            <a:ext cx="3674623" cy="1733851"/>
            <a:chOff x="427947" y="3236164"/>
            <a:chExt cx="3674623" cy="1733851"/>
          </a:xfrm>
        </p:grpSpPr>
        <p:sp>
          <p:nvSpPr>
            <p:cNvPr id="55" name="Alternativ process 54"/>
            <p:cNvSpPr/>
            <p:nvPr/>
          </p:nvSpPr>
          <p:spPr>
            <a:xfrm>
              <a:off x="1401700" y="3236164"/>
              <a:ext cx="1761111" cy="587076"/>
            </a:xfrm>
            <a:prstGeom prst="flowChartAlternateProcess">
              <a:avLst/>
            </a:prstGeom>
            <a:solidFill>
              <a:srgbClr val="A61D70"/>
            </a:solidFill>
            <a:ln>
              <a:solidFill>
                <a:srgbClr val="A61D7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000" dirty="0" err="1" smtClean="0">
                  <a:latin typeface="Raleway"/>
                  <a:cs typeface="Raleway"/>
                </a:rPr>
                <a:t>View</a:t>
              </a:r>
              <a:r>
                <a:rPr lang="sv-SE" sz="2000" dirty="0" smtClean="0">
                  <a:latin typeface="Raleway"/>
                  <a:cs typeface="Raleway"/>
                </a:rPr>
                <a:t> </a:t>
              </a:r>
              <a:r>
                <a:rPr lang="sv-SE" sz="2000" dirty="0" err="1" smtClean="0">
                  <a:latin typeface="Raleway"/>
                  <a:cs typeface="Raleway"/>
                </a:rPr>
                <a:t>model</a:t>
              </a:r>
              <a:endParaRPr lang="sv-SE" sz="2000" dirty="0">
                <a:latin typeface="Raleway"/>
                <a:cs typeface="Raleway"/>
              </a:endParaRPr>
            </a:p>
          </p:txBody>
        </p:sp>
        <p:sp>
          <p:nvSpPr>
            <p:cNvPr id="56" name="Alternativ process 55"/>
            <p:cNvSpPr/>
            <p:nvPr/>
          </p:nvSpPr>
          <p:spPr>
            <a:xfrm>
              <a:off x="427947" y="4382938"/>
              <a:ext cx="1437642" cy="587076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000" dirty="0" err="1" smtClean="0">
                  <a:latin typeface="Raleway"/>
                  <a:cs typeface="Raleway"/>
                </a:rPr>
                <a:t>View</a:t>
              </a:r>
              <a:endParaRPr lang="sv-SE" sz="2000" dirty="0" smtClean="0">
                <a:latin typeface="Raleway"/>
                <a:cs typeface="Raleway"/>
              </a:endParaRPr>
            </a:p>
          </p:txBody>
        </p:sp>
        <p:sp>
          <p:nvSpPr>
            <p:cNvPr id="57" name="Alternativ process 56"/>
            <p:cNvSpPr/>
            <p:nvPr/>
          </p:nvSpPr>
          <p:spPr>
            <a:xfrm>
              <a:off x="2664928" y="4382939"/>
              <a:ext cx="1437642" cy="587076"/>
            </a:xfrm>
            <a:prstGeom prst="flowChartAlternateProcess">
              <a:avLst/>
            </a:prstGeom>
            <a:solidFill>
              <a:srgbClr val="A61D70"/>
            </a:solidFill>
            <a:ln>
              <a:solidFill>
                <a:srgbClr val="A61D7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000" dirty="0" err="1" smtClean="0">
                  <a:latin typeface="Raleway"/>
                  <a:cs typeface="Raleway"/>
                </a:rPr>
                <a:t>Model</a:t>
              </a:r>
              <a:endParaRPr lang="sv-SE" dirty="0">
                <a:latin typeface="Raleway"/>
                <a:cs typeface="Raleway"/>
              </a:endParaRPr>
            </a:p>
          </p:txBody>
        </p:sp>
        <p:cxnSp>
          <p:nvCxnSpPr>
            <p:cNvPr id="58" name="Vinklad  57"/>
            <p:cNvCxnSpPr>
              <a:stCxn id="56" idx="0"/>
              <a:endCxn id="55" idx="1"/>
            </p:cNvCxnSpPr>
            <p:nvPr/>
          </p:nvCxnSpPr>
          <p:spPr>
            <a:xfrm rot="5400000" flipH="1" flipV="1">
              <a:off x="847616" y="3828854"/>
              <a:ext cx="853236" cy="254932"/>
            </a:xfrm>
            <a:prstGeom prst="bentConnector2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Vinklad  58"/>
            <p:cNvCxnSpPr>
              <a:endCxn id="56" idx="3"/>
            </p:cNvCxnSpPr>
            <p:nvPr/>
          </p:nvCxnSpPr>
          <p:spPr>
            <a:xfrm rot="5400000">
              <a:off x="1566437" y="4122392"/>
              <a:ext cx="853236" cy="254932"/>
            </a:xfrm>
            <a:prstGeom prst="bentConnector2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Vinklad  59"/>
            <p:cNvCxnSpPr>
              <a:stCxn id="55" idx="3"/>
              <a:endCxn id="57" idx="0"/>
            </p:cNvCxnSpPr>
            <p:nvPr/>
          </p:nvCxnSpPr>
          <p:spPr>
            <a:xfrm>
              <a:off x="3162811" y="3529702"/>
              <a:ext cx="220938" cy="853237"/>
            </a:xfrm>
            <a:prstGeom prst="bentConnector2">
              <a:avLst/>
            </a:prstGeom>
            <a:ln>
              <a:solidFill>
                <a:srgbClr val="2CAD1F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Vinklad  60"/>
            <p:cNvCxnSpPr>
              <a:stCxn id="57" idx="1"/>
            </p:cNvCxnSpPr>
            <p:nvPr/>
          </p:nvCxnSpPr>
          <p:spPr>
            <a:xfrm rot="10800000">
              <a:off x="2443990" y="3823241"/>
              <a:ext cx="220939" cy="853237"/>
            </a:xfrm>
            <a:prstGeom prst="bentConnector2">
              <a:avLst/>
            </a:prstGeom>
            <a:ln>
              <a:solidFill>
                <a:srgbClr val="2CAD1F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ruta 63"/>
          <p:cNvSpPr txBox="1"/>
          <p:nvPr/>
        </p:nvSpPr>
        <p:spPr>
          <a:xfrm>
            <a:off x="1459023" y="2408208"/>
            <a:ext cx="1713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smtClean="0">
                <a:latin typeface="Raleway"/>
                <a:cs typeface="Raleway"/>
              </a:rPr>
              <a:t>MVC</a:t>
            </a:r>
            <a:endParaRPr lang="sv-SE" sz="2800" dirty="0">
              <a:latin typeface="Raleway"/>
              <a:cs typeface="Raleway"/>
            </a:endParaRPr>
          </a:p>
        </p:txBody>
      </p:sp>
      <p:sp>
        <p:nvSpPr>
          <p:cNvPr id="65" name="textruta 64"/>
          <p:cNvSpPr txBox="1"/>
          <p:nvPr/>
        </p:nvSpPr>
        <p:spPr>
          <a:xfrm>
            <a:off x="5642365" y="2420189"/>
            <a:ext cx="2364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smtClean="0">
                <a:latin typeface="Raleway"/>
                <a:cs typeface="Raleway"/>
              </a:rPr>
              <a:t>MVVM</a:t>
            </a:r>
            <a:endParaRPr lang="sv-SE" sz="2800" dirty="0">
              <a:latin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0211451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4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343859"/>
            <a:ext cx="8229600" cy="826698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3 </a:t>
            </a:r>
            <a:r>
              <a:rPr lang="sv-SE" dirty="0" err="1" smtClean="0"/>
              <a:t>separate</a:t>
            </a:r>
            <a:r>
              <a:rPr lang="sv-SE" dirty="0" smtClean="0"/>
              <a:t> </a:t>
            </a:r>
            <a:r>
              <a:rPr lang="sv-SE" dirty="0" err="1" smtClean="0"/>
              <a:t>modules</a:t>
            </a:r>
            <a:endParaRPr lang="sv-SE" dirty="0"/>
          </a:p>
          <a:p>
            <a:pPr marL="0" indent="0">
              <a:buNone/>
            </a:pPr>
            <a:endParaRPr lang="sv-SE" sz="1800" dirty="0"/>
          </a:p>
        </p:txBody>
      </p:sp>
      <p:pic>
        <p:nvPicPr>
          <p:cNvPr id="2" name="Bildobjekt 1" descr="Screen Shot 2014-09-28 at 22.59.1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-2" r="14202" b="55744"/>
          <a:stretch/>
        </p:blipFill>
        <p:spPr>
          <a:xfrm>
            <a:off x="3464620" y="1170557"/>
            <a:ext cx="3042000" cy="174240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5" name="Bildobjekt 4" descr="Screen Shot 2014-09-28 at 23.01.2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t="3" r="9340" b="47244"/>
          <a:stretch/>
        </p:blipFill>
        <p:spPr>
          <a:xfrm>
            <a:off x="476620" y="2837642"/>
            <a:ext cx="2988000" cy="2170800"/>
          </a:xfrm>
          <a:prstGeom prst="rect">
            <a:avLst/>
          </a:prstGeom>
          <a:effectLst>
            <a:glow>
              <a:schemeClr val="bg1">
                <a:alpha val="75000"/>
              </a:schemeClr>
            </a:glow>
            <a:softEdge rad="101600"/>
          </a:effectLst>
        </p:spPr>
      </p:pic>
      <p:sp>
        <p:nvSpPr>
          <p:cNvPr id="7" name="textruta 6"/>
          <p:cNvSpPr txBox="1"/>
          <p:nvPr/>
        </p:nvSpPr>
        <p:spPr>
          <a:xfrm>
            <a:off x="2189059" y="1438122"/>
            <a:ext cx="1599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err="1" smtClean="0">
                <a:latin typeface="Raleway"/>
                <a:cs typeface="Raleway"/>
              </a:rPr>
              <a:t>Core</a:t>
            </a:r>
            <a:endParaRPr lang="sv-SE" sz="2400" dirty="0" smtClean="0">
              <a:latin typeface="Raleway"/>
              <a:cs typeface="Raleway"/>
            </a:endParaRPr>
          </a:p>
          <a:p>
            <a:pPr algn="ctr"/>
            <a:r>
              <a:rPr lang="sv-SE" sz="2400" dirty="0" smtClean="0">
                <a:latin typeface="Raleway"/>
                <a:cs typeface="Raleway"/>
              </a:rPr>
              <a:t>(</a:t>
            </a:r>
            <a:r>
              <a:rPr lang="sv-SE" sz="2400" dirty="0" err="1" smtClean="0">
                <a:latin typeface="Raleway"/>
                <a:cs typeface="Raleway"/>
              </a:rPr>
              <a:t>model</a:t>
            </a:r>
            <a:r>
              <a:rPr lang="sv-SE" sz="2400" dirty="0" smtClean="0">
                <a:latin typeface="Raleway"/>
                <a:cs typeface="Raleway"/>
              </a:rPr>
              <a:t>)</a:t>
            </a:r>
            <a:endParaRPr lang="sv-SE" sz="2400" dirty="0">
              <a:latin typeface="Raleway"/>
              <a:cs typeface="Raleway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2189058" y="2742029"/>
            <a:ext cx="1066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err="1" smtClean="0">
                <a:latin typeface="Raleway"/>
                <a:cs typeface="Raleway"/>
              </a:rPr>
              <a:t>iOS</a:t>
            </a:r>
            <a:endParaRPr lang="sv-SE" sz="2400" dirty="0">
              <a:latin typeface="Raleway"/>
              <a:cs typeface="Raleway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6848475" y="2118251"/>
            <a:ext cx="1448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err="1" smtClean="0">
                <a:latin typeface="Raleway"/>
                <a:cs typeface="Raleway"/>
              </a:rPr>
              <a:t>Android</a:t>
            </a:r>
            <a:endParaRPr lang="sv-SE" sz="2400" dirty="0">
              <a:latin typeface="Raleway"/>
              <a:cs typeface="Raleway"/>
            </a:endParaRPr>
          </a:p>
        </p:txBody>
      </p:sp>
      <p:pic>
        <p:nvPicPr>
          <p:cNvPr id="4" name="Bildobjekt 3" descr="Skärmavbild 2014-09-28 kl. 19.26.26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476" b="21995"/>
          <a:stretch/>
        </p:blipFill>
        <p:spPr>
          <a:xfrm>
            <a:off x="5989322" y="2579916"/>
            <a:ext cx="2865203" cy="2455416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5317568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778774"/>
            <a:ext cx="8229600" cy="74283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Common </a:t>
            </a:r>
            <a:r>
              <a:rPr lang="sv-SE" dirty="0" err="1"/>
              <a:t>model</a:t>
            </a:r>
            <a:r>
              <a:rPr lang="sv-SE" dirty="0"/>
              <a:t> </a:t>
            </a:r>
            <a:r>
              <a:rPr lang="sv-SE" dirty="0" err="1" smtClean="0"/>
              <a:t>code</a:t>
            </a:r>
            <a:r>
              <a:rPr lang="sv-SE" dirty="0" smtClean="0"/>
              <a:t>: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457200" y="1881039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rgbClr val="931968"/>
                </a:solidFill>
                <a:latin typeface="Lucida Grande"/>
                <a:ea typeface="Lucida Grande"/>
                <a:cs typeface="Lucida Grande"/>
              </a:rPr>
              <a:t>public</a:t>
            </a:r>
            <a:r>
              <a:rPr lang="sv-SE" sz="2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sv-SE" sz="2800" b="1" dirty="0" err="1">
                <a:solidFill>
                  <a:srgbClr val="931968"/>
                </a:solidFill>
                <a:latin typeface="Lucida Grande"/>
                <a:ea typeface="Lucida Grande"/>
                <a:cs typeface="Lucida Grande"/>
              </a:rPr>
              <a:t>class</a:t>
            </a:r>
            <a:r>
              <a:rPr lang="sv-SE" sz="2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sv-SE" sz="28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ClientModel</a:t>
            </a:r>
            <a:r>
              <a:rPr lang="sv-SE" sz="2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sv-SE" sz="28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{</a:t>
            </a:r>
            <a:endParaRPr lang="sv-SE" sz="28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r>
              <a:rPr lang="sv-SE" sz="2800" b="1" dirty="0" smtClean="0">
                <a:solidFill>
                  <a:srgbClr val="931968"/>
                </a:solidFill>
                <a:latin typeface="Lucida Grande"/>
                <a:ea typeface="Lucida Grande"/>
                <a:cs typeface="Lucida Grande"/>
              </a:rPr>
              <a:t>    public</a:t>
            </a:r>
            <a:r>
              <a:rPr lang="sv-SE" sz="28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sv-SE" sz="28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Client</a:t>
            </a:r>
            <a:r>
              <a:rPr lang="sv-SE" sz="2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sv-SE" sz="28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create</a:t>
            </a:r>
            <a:r>
              <a:rPr lang="sv-SE" sz="2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() </a:t>
            </a:r>
            <a:r>
              <a:rPr lang="sv-SE" sz="28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{ … }</a:t>
            </a:r>
            <a:endParaRPr lang="sv-SE" sz="28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r>
              <a:rPr lang="sv-SE" sz="2800" b="1" dirty="0" smtClean="0">
                <a:solidFill>
                  <a:srgbClr val="931968"/>
                </a:solidFill>
                <a:latin typeface="Lucida Grande"/>
                <a:ea typeface="Lucida Grande"/>
                <a:cs typeface="Lucida Grande"/>
              </a:rPr>
              <a:t>    public</a:t>
            </a:r>
            <a:r>
              <a:rPr lang="sv-SE" sz="28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sv-SE" sz="2800" b="1" dirty="0" err="1">
                <a:solidFill>
                  <a:srgbClr val="931968"/>
                </a:solidFill>
                <a:latin typeface="Lucida Grande"/>
                <a:ea typeface="Lucida Grande"/>
                <a:cs typeface="Lucida Grande"/>
              </a:rPr>
              <a:t>int</a:t>
            </a:r>
            <a:r>
              <a:rPr lang="sv-SE" sz="2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sv-SE" sz="28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count</a:t>
            </a:r>
            <a:r>
              <a:rPr lang="sv-SE" sz="2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() </a:t>
            </a:r>
            <a:r>
              <a:rPr lang="sv-SE" sz="28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{ … }</a:t>
            </a:r>
            <a:endParaRPr lang="sv-SE" sz="28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r>
              <a:rPr lang="sv-SE" sz="2800" b="1" dirty="0" smtClean="0">
                <a:solidFill>
                  <a:srgbClr val="931968"/>
                </a:solidFill>
                <a:latin typeface="Lucida Grande"/>
                <a:ea typeface="Lucida Grande"/>
                <a:cs typeface="Lucida Grande"/>
              </a:rPr>
              <a:t>    public</a:t>
            </a:r>
            <a:r>
              <a:rPr lang="sv-SE" sz="28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sv-SE" sz="28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Client</a:t>
            </a:r>
            <a:r>
              <a:rPr lang="sv-SE" sz="2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get(</a:t>
            </a:r>
            <a:r>
              <a:rPr lang="sv-SE" sz="2800" b="1" dirty="0" err="1">
                <a:solidFill>
                  <a:srgbClr val="931968"/>
                </a:solidFill>
                <a:latin typeface="Lucida Grande"/>
                <a:ea typeface="Lucida Grande"/>
                <a:cs typeface="Lucida Grande"/>
              </a:rPr>
              <a:t>int</a:t>
            </a:r>
            <a:r>
              <a:rPr lang="sv-SE" sz="2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sv-SE" sz="2800" dirty="0">
                <a:solidFill>
                  <a:srgbClr val="7E504F"/>
                </a:solidFill>
                <a:latin typeface="Lucida Grande"/>
                <a:ea typeface="Lucida Grande"/>
                <a:cs typeface="Lucida Grande"/>
              </a:rPr>
              <a:t>index</a:t>
            </a:r>
            <a:r>
              <a:rPr lang="sv-SE" sz="2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) </a:t>
            </a:r>
            <a:r>
              <a:rPr lang="sv-SE" sz="28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{ … }</a:t>
            </a:r>
            <a:endParaRPr lang="sv-SE" sz="28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r>
              <a:rPr lang="sv-SE" sz="28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…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904349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38443" y="841064"/>
            <a:ext cx="8456180" cy="3480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sv-SE" sz="17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UITableViewCell</a:t>
            </a: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sv-SE" sz="17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getRowCell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(</a:t>
            </a:r>
            <a:r>
              <a:rPr lang="sv-SE" sz="17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UITableView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sv-SE" sz="1700" dirty="0" err="1">
                <a:solidFill>
                  <a:srgbClr val="7E504F"/>
                </a:solidFill>
                <a:latin typeface="Lucida Grande"/>
                <a:ea typeface="Lucida Grande"/>
                <a:cs typeface="Lucida Grande"/>
              </a:rPr>
              <a:t>tableView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</a:t>
            </a:r>
            <a:r>
              <a:rPr lang="sv-SE" sz="17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NSIndexPath</a:t>
            </a: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sv-SE" sz="1700" dirty="0" err="1">
                <a:solidFill>
                  <a:srgbClr val="7E504F"/>
                </a:solidFill>
                <a:latin typeface="Lucida Grande"/>
                <a:ea typeface="Lucida Grande"/>
                <a:cs typeface="Lucida Grande"/>
              </a:rPr>
              <a:t>indexPath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) {</a:t>
            </a:r>
          </a:p>
          <a:p>
            <a:pPr>
              <a:lnSpc>
                <a:spcPct val="130000"/>
              </a:lnSpc>
            </a:pP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</a:t>
            </a:r>
            <a:r>
              <a:rPr lang="sv-SE" sz="17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UITableViewCell</a:t>
            </a: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sv-SE" sz="1700" dirty="0">
                <a:solidFill>
                  <a:srgbClr val="7E504F"/>
                </a:solidFill>
                <a:latin typeface="Lucida Grande"/>
                <a:ea typeface="Lucida Grande"/>
                <a:cs typeface="Lucida Grande"/>
              </a:rPr>
              <a:t>cell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= </a:t>
            </a:r>
            <a:r>
              <a:rPr lang="sv-SE" sz="1700" dirty="0" err="1">
                <a:solidFill>
                  <a:srgbClr val="7E504F"/>
                </a:solidFill>
                <a:latin typeface="Lucida Grande"/>
                <a:ea typeface="Lucida Grande"/>
                <a:cs typeface="Lucida Grande"/>
              </a:rPr>
              <a:t>tableView</a:t>
            </a:r>
            <a:r>
              <a:rPr lang="sv-SE" sz="17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.dequeueReusableCell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(</a:t>
            </a:r>
            <a:r>
              <a:rPr lang="sv-SE" sz="1700" dirty="0">
                <a:solidFill>
                  <a:srgbClr val="3933FF"/>
                </a:solidFill>
                <a:latin typeface="Lucida Grande"/>
                <a:ea typeface="Lucida Grande"/>
                <a:cs typeface="Lucida Grande"/>
              </a:rPr>
              <a:t>"cell"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);</a:t>
            </a:r>
          </a:p>
          <a:p>
            <a:pPr>
              <a:lnSpc>
                <a:spcPct val="130000"/>
              </a:lnSpc>
            </a:pPr>
            <a:r>
              <a:rPr lang="sv-SE" sz="1700" b="1" dirty="0" smtClean="0">
                <a:solidFill>
                  <a:srgbClr val="931968"/>
                </a:solidFill>
                <a:latin typeface="Lucida Grande"/>
                <a:ea typeface="Lucida Grande"/>
                <a:cs typeface="Lucida Grande"/>
              </a:rPr>
              <a:t>  </a:t>
            </a:r>
            <a:r>
              <a:rPr lang="sv-SE" sz="1700" b="1" dirty="0" err="1" smtClean="0">
                <a:solidFill>
                  <a:srgbClr val="931968"/>
                </a:solidFill>
                <a:latin typeface="Lucida Grande"/>
                <a:ea typeface="Lucida Grande"/>
                <a:cs typeface="Lucida Grande"/>
              </a:rPr>
              <a:t>if</a:t>
            </a: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(</a:t>
            </a:r>
            <a:r>
              <a:rPr lang="sv-SE" sz="1700" dirty="0">
                <a:solidFill>
                  <a:srgbClr val="7E504F"/>
                </a:solidFill>
                <a:latin typeface="Lucida Grande"/>
                <a:ea typeface="Lucida Grande"/>
                <a:cs typeface="Lucida Grande"/>
              </a:rPr>
              <a:t>cell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== </a:t>
            </a:r>
            <a:r>
              <a:rPr lang="sv-SE" sz="1700" b="1" dirty="0" err="1">
                <a:solidFill>
                  <a:srgbClr val="931968"/>
                </a:solidFill>
                <a:latin typeface="Lucida Grande"/>
                <a:ea typeface="Lucida Grande"/>
                <a:cs typeface="Lucida Grande"/>
              </a:rPr>
              <a:t>null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) {</a:t>
            </a:r>
          </a:p>
          <a:p>
            <a:pPr>
              <a:lnSpc>
                <a:spcPct val="130000"/>
              </a:lnSpc>
            </a:pPr>
            <a:r>
              <a:rPr lang="sv-SE" sz="1700" dirty="0" smtClean="0">
                <a:solidFill>
                  <a:srgbClr val="7E504F"/>
                </a:solidFill>
                <a:latin typeface="Lucida Grande"/>
                <a:ea typeface="Lucida Grande"/>
                <a:cs typeface="Lucida Grande"/>
              </a:rPr>
              <a:t>    cell</a:t>
            </a: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= </a:t>
            </a:r>
            <a:r>
              <a:rPr lang="sv-SE" sz="1700" b="1" dirty="0">
                <a:solidFill>
                  <a:srgbClr val="931968"/>
                </a:solidFill>
                <a:latin typeface="Lucida Grande"/>
                <a:ea typeface="Lucida Grande"/>
                <a:cs typeface="Lucida Grande"/>
              </a:rPr>
              <a:t>new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sv-SE" sz="17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UITableViewCell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(UITableViewCellStyle.</a:t>
            </a:r>
            <a:r>
              <a:rPr lang="sv-SE" sz="1700" b="1" dirty="0">
                <a:solidFill>
                  <a:srgbClr val="0226CC"/>
                </a:solidFill>
                <a:latin typeface="Lucida Grande"/>
                <a:ea typeface="Lucida Grande"/>
                <a:cs typeface="Lucida Grande"/>
              </a:rPr>
              <a:t>Value1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</a:t>
            </a:r>
            <a:r>
              <a:rPr lang="sv-SE" sz="1700" dirty="0">
                <a:solidFill>
                  <a:srgbClr val="3933FF"/>
                </a:solidFill>
                <a:latin typeface="Lucida Grande"/>
                <a:ea typeface="Lucida Grande"/>
                <a:cs typeface="Lucida Grande"/>
              </a:rPr>
              <a:t>"cell"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);</a:t>
            </a:r>
          </a:p>
          <a:p>
            <a:pPr>
              <a:lnSpc>
                <a:spcPct val="130000"/>
              </a:lnSpc>
            </a:pP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</a:t>
            </a:r>
            <a:r>
              <a:rPr lang="sv-SE" sz="1700" dirty="0" err="1" smtClean="0">
                <a:solidFill>
                  <a:srgbClr val="7E504F"/>
                </a:solidFill>
                <a:latin typeface="Lucida Grande"/>
                <a:ea typeface="Lucida Grande"/>
                <a:cs typeface="Lucida Grande"/>
              </a:rPr>
              <a:t>cell</a:t>
            </a:r>
            <a:r>
              <a:rPr lang="sv-SE" sz="17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.setAccessoryType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(</a:t>
            </a:r>
            <a:r>
              <a:rPr lang="sv-SE" sz="17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UITableViewCellAccessoryType.</a:t>
            </a:r>
            <a:r>
              <a:rPr lang="sv-SE" sz="1700" b="1" dirty="0" err="1">
                <a:solidFill>
                  <a:srgbClr val="0226CC"/>
                </a:solidFill>
                <a:latin typeface="Lucida Grande"/>
                <a:ea typeface="Lucida Grande"/>
                <a:cs typeface="Lucida Grande"/>
              </a:rPr>
              <a:t>DisclosureIndicator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);</a:t>
            </a:r>
          </a:p>
          <a:p>
            <a:pPr>
              <a:lnSpc>
                <a:spcPct val="130000"/>
              </a:lnSpc>
            </a:pP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</a:t>
            </a: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}</a:t>
            </a:r>
            <a:endParaRPr lang="sv-SE" sz="17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>
              <a:lnSpc>
                <a:spcPct val="130000"/>
              </a:lnSpc>
            </a:pP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</a:t>
            </a:r>
            <a:r>
              <a:rPr lang="sv-SE" sz="17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Client</a:t>
            </a: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sv-SE" sz="1700" dirty="0" err="1">
                <a:solidFill>
                  <a:srgbClr val="7E504F"/>
                </a:solidFill>
                <a:latin typeface="Lucida Grande"/>
                <a:ea typeface="Lucida Grande"/>
                <a:cs typeface="Lucida Grande"/>
              </a:rPr>
              <a:t>client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= </a:t>
            </a:r>
            <a:r>
              <a:rPr lang="sv-SE" sz="1700" dirty="0" err="1">
                <a:solidFill>
                  <a:srgbClr val="0226CC"/>
                </a:solidFill>
                <a:latin typeface="Lucida Grande"/>
                <a:ea typeface="Lucida Grande"/>
                <a:cs typeface="Lucida Grande"/>
              </a:rPr>
              <a:t>clientModel</a:t>
            </a:r>
            <a:r>
              <a:rPr lang="sv-SE" sz="17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.get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((</a:t>
            </a:r>
            <a:r>
              <a:rPr lang="sv-SE" sz="1700" b="1" dirty="0" err="1">
                <a:solidFill>
                  <a:srgbClr val="931968"/>
                </a:solidFill>
                <a:latin typeface="Lucida Grande"/>
                <a:ea typeface="Lucida Grande"/>
                <a:cs typeface="Lucida Grande"/>
              </a:rPr>
              <a:t>int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) </a:t>
            </a:r>
            <a:r>
              <a:rPr lang="sv-SE" sz="1700" dirty="0" err="1">
                <a:solidFill>
                  <a:srgbClr val="7E504F"/>
                </a:solidFill>
                <a:latin typeface="Lucida Grande"/>
                <a:ea typeface="Lucida Grande"/>
                <a:cs typeface="Lucida Grande"/>
              </a:rPr>
              <a:t>indexPath</a:t>
            </a:r>
            <a:r>
              <a:rPr lang="sv-SE" sz="17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.getRow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());</a:t>
            </a:r>
          </a:p>
          <a:p>
            <a:pPr>
              <a:lnSpc>
                <a:spcPct val="130000"/>
              </a:lnSpc>
            </a:pP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</a:t>
            </a:r>
            <a:r>
              <a:rPr lang="sv-SE" sz="1700" dirty="0" err="1" smtClean="0">
                <a:solidFill>
                  <a:srgbClr val="7E504F"/>
                </a:solidFill>
                <a:latin typeface="Lucida Grande"/>
                <a:ea typeface="Lucida Grande"/>
                <a:cs typeface="Lucida Grande"/>
              </a:rPr>
              <a:t>cell</a:t>
            </a:r>
            <a:r>
              <a:rPr lang="sv-SE" sz="17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.getTextLabel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().</a:t>
            </a:r>
            <a:r>
              <a:rPr lang="sv-SE" sz="17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setText</a:t>
            </a: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(</a:t>
            </a:r>
            <a:r>
              <a:rPr lang="sv-SE" sz="1700" dirty="0" err="1" smtClean="0">
                <a:solidFill>
                  <a:srgbClr val="7E504F"/>
                </a:solidFill>
                <a:latin typeface="Lucida Grande"/>
                <a:ea typeface="Lucida Grande"/>
                <a:cs typeface="Lucida Grande"/>
              </a:rPr>
              <a:t>client</a:t>
            </a:r>
            <a:r>
              <a:rPr lang="sv-SE" sz="17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.getName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());</a:t>
            </a:r>
          </a:p>
          <a:p>
            <a:pPr>
              <a:lnSpc>
                <a:spcPct val="130000"/>
              </a:lnSpc>
            </a:pPr>
            <a:r>
              <a:rPr lang="sv-SE" sz="1700" b="1" dirty="0" smtClean="0">
                <a:solidFill>
                  <a:srgbClr val="931968"/>
                </a:solidFill>
                <a:latin typeface="Lucida Grande"/>
                <a:ea typeface="Lucida Grande"/>
                <a:cs typeface="Lucida Grande"/>
              </a:rPr>
              <a:t>  </a:t>
            </a:r>
            <a:r>
              <a:rPr lang="sv-SE" sz="1700" b="1" dirty="0" err="1" smtClean="0">
                <a:solidFill>
                  <a:srgbClr val="931968"/>
                </a:solidFill>
                <a:latin typeface="Lucida Grande"/>
                <a:ea typeface="Lucida Grande"/>
                <a:cs typeface="Lucida Grande"/>
              </a:rPr>
              <a:t>return</a:t>
            </a: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sv-SE" sz="1700" dirty="0">
                <a:solidFill>
                  <a:srgbClr val="7E504F"/>
                </a:solidFill>
                <a:latin typeface="Lucida Grande"/>
                <a:ea typeface="Lucida Grande"/>
                <a:cs typeface="Lucida Grande"/>
              </a:rPr>
              <a:t>cell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;</a:t>
            </a:r>
          </a:p>
          <a:p>
            <a:pPr>
              <a:lnSpc>
                <a:spcPct val="130000"/>
              </a:lnSpc>
            </a:pP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}</a:t>
            </a:r>
            <a:endParaRPr lang="sv-SE" sz="1700" dirty="0"/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15661"/>
            <a:ext cx="8229600" cy="742830"/>
          </a:xfrm>
        </p:spPr>
        <p:txBody>
          <a:bodyPr/>
          <a:lstStyle/>
          <a:p>
            <a:pPr marL="0" indent="0">
              <a:buNone/>
            </a:pPr>
            <a:r>
              <a:rPr lang="sv-SE" dirty="0" err="1" smtClean="0"/>
              <a:t>iOS</a:t>
            </a:r>
            <a:r>
              <a:rPr lang="sv-SE" dirty="0" smtClean="0"/>
              <a:t> </a:t>
            </a:r>
            <a:r>
              <a:rPr lang="sv-SE" dirty="0" err="1" smtClean="0"/>
              <a:t>specific</a:t>
            </a:r>
            <a:r>
              <a:rPr lang="sv-SE" dirty="0" smtClean="0"/>
              <a:t> UI </a:t>
            </a:r>
            <a:r>
              <a:rPr lang="sv-SE" dirty="0" err="1" smtClean="0"/>
              <a:t>code</a:t>
            </a:r>
            <a:r>
              <a:rPr lang="sv-SE" dirty="0" smtClean="0"/>
              <a:t>: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76800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457198" y="1036681"/>
            <a:ext cx="8229602" cy="3480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sv-SE" sz="1700" b="1" dirty="0" smtClean="0">
                <a:solidFill>
                  <a:srgbClr val="931968"/>
                </a:solidFill>
                <a:latin typeface="Lucida Grande"/>
                <a:ea typeface="Lucida Grande"/>
                <a:cs typeface="Lucida Grande"/>
              </a:rPr>
              <a:t>public</a:t>
            </a: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sv-SE" sz="17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View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sv-SE" sz="17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getView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(</a:t>
            </a:r>
            <a:r>
              <a:rPr lang="sv-SE" sz="1700" b="1" dirty="0" err="1">
                <a:solidFill>
                  <a:srgbClr val="931968"/>
                </a:solidFill>
                <a:latin typeface="Lucida Grande"/>
                <a:ea typeface="Lucida Grande"/>
                <a:cs typeface="Lucida Grande"/>
              </a:rPr>
              <a:t>int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position, </a:t>
            </a:r>
            <a:r>
              <a:rPr lang="sv-SE" sz="17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View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sv-SE" sz="1700" dirty="0" err="1" smtClean="0">
                <a:solidFill>
                  <a:srgbClr val="7E504F"/>
                </a:solidFill>
                <a:latin typeface="Lucida Grande"/>
                <a:ea typeface="Lucida Grande"/>
                <a:cs typeface="Lucida Grande"/>
              </a:rPr>
              <a:t>convertView</a:t>
            </a: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</a:t>
            </a:r>
            <a:r>
              <a:rPr lang="sv-SE" sz="17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ViewGroup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sv-SE" sz="1700" dirty="0" err="1" smtClean="0">
                <a:solidFill>
                  <a:srgbClr val="7E504F"/>
                </a:solidFill>
                <a:latin typeface="Lucida Grande"/>
                <a:ea typeface="Lucida Grande"/>
                <a:cs typeface="Lucida Grande"/>
              </a:rPr>
              <a:t>parent</a:t>
            </a: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) 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{</a:t>
            </a:r>
          </a:p>
          <a:p>
            <a:pPr>
              <a:lnSpc>
                <a:spcPct val="130000"/>
              </a:lnSpc>
            </a:pP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</a:t>
            </a:r>
            <a:r>
              <a:rPr lang="sv-SE" sz="17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View</a:t>
            </a: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sv-SE" sz="1700" dirty="0" err="1" smtClean="0">
                <a:solidFill>
                  <a:srgbClr val="7E504F"/>
                </a:solidFill>
                <a:latin typeface="Lucida Grande"/>
                <a:ea typeface="Lucida Grande"/>
                <a:cs typeface="Lucida Grande"/>
              </a:rPr>
              <a:t>view</a:t>
            </a: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= </a:t>
            </a:r>
            <a:r>
              <a:rPr lang="sv-SE" sz="1700" dirty="0" err="1">
                <a:solidFill>
                  <a:srgbClr val="7E504F"/>
                </a:solidFill>
                <a:latin typeface="Lucida Grande"/>
                <a:ea typeface="Lucida Grande"/>
                <a:cs typeface="Lucida Grande"/>
              </a:rPr>
              <a:t>convertView</a:t>
            </a: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;</a:t>
            </a:r>
            <a:endParaRPr lang="sv-SE" sz="17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>
              <a:lnSpc>
                <a:spcPct val="130000"/>
              </a:lnSpc>
            </a:pPr>
            <a:r>
              <a:rPr lang="sv-SE" sz="1700" b="1" dirty="0" smtClean="0">
                <a:solidFill>
                  <a:srgbClr val="931968"/>
                </a:solidFill>
                <a:latin typeface="Lucida Grande"/>
                <a:ea typeface="Lucida Grande"/>
                <a:cs typeface="Lucida Grande"/>
              </a:rPr>
              <a:t>  </a:t>
            </a:r>
            <a:r>
              <a:rPr lang="sv-SE" sz="1700" b="1" dirty="0" err="1" smtClean="0">
                <a:solidFill>
                  <a:srgbClr val="931968"/>
                </a:solidFill>
                <a:latin typeface="Lucida Grande"/>
                <a:ea typeface="Lucida Grande"/>
                <a:cs typeface="Lucida Grande"/>
              </a:rPr>
              <a:t>if</a:t>
            </a: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(</a:t>
            </a:r>
            <a:r>
              <a:rPr lang="sv-SE" sz="1700" dirty="0" err="1">
                <a:solidFill>
                  <a:srgbClr val="7E504F"/>
                </a:solidFill>
                <a:latin typeface="Lucida Grande"/>
                <a:ea typeface="Lucida Grande"/>
                <a:cs typeface="Lucida Grande"/>
              </a:rPr>
              <a:t>convertView</a:t>
            </a: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=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= </a:t>
            </a:r>
            <a:r>
              <a:rPr lang="sv-SE" sz="1700" b="1" dirty="0" err="1">
                <a:solidFill>
                  <a:srgbClr val="931968"/>
                </a:solidFill>
                <a:latin typeface="Lucida Grande"/>
                <a:ea typeface="Lucida Grande"/>
                <a:cs typeface="Lucida Grande"/>
              </a:rPr>
              <a:t>null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) {</a:t>
            </a:r>
          </a:p>
          <a:p>
            <a:pPr>
              <a:lnSpc>
                <a:spcPct val="130000"/>
              </a:lnSpc>
            </a:pP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</a:t>
            </a:r>
            <a:r>
              <a:rPr lang="sv-SE" sz="1700" dirty="0" err="1" smtClean="0">
                <a:solidFill>
                  <a:srgbClr val="7E504F"/>
                </a:solidFill>
                <a:latin typeface="Lucida Grande"/>
                <a:ea typeface="Lucida Grande"/>
                <a:cs typeface="Lucida Grande"/>
              </a:rPr>
              <a:t>view</a:t>
            </a:r>
            <a:r>
              <a:rPr lang="sv-SE" sz="1700" dirty="0" smtClean="0">
                <a:solidFill>
                  <a:srgbClr val="7E504F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= </a:t>
            </a:r>
            <a:r>
              <a:rPr lang="sv-SE" sz="17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inflater.inflate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(android.R.layout.simple_list_item_1, </a:t>
            </a:r>
            <a:r>
              <a:rPr lang="sv-SE" sz="1700" dirty="0" err="1">
                <a:solidFill>
                  <a:srgbClr val="7E504F"/>
                </a:solidFill>
                <a:latin typeface="Lucida Grande"/>
                <a:ea typeface="Lucida Grande"/>
                <a:cs typeface="Lucida Grande"/>
              </a:rPr>
              <a:t>parent</a:t>
            </a: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</a:t>
            </a:r>
            <a:r>
              <a:rPr lang="sv-SE" sz="1700" b="1" dirty="0" err="1">
                <a:solidFill>
                  <a:srgbClr val="931968"/>
                </a:solidFill>
                <a:latin typeface="Lucida Grande"/>
                <a:ea typeface="Lucida Grande"/>
                <a:cs typeface="Lucida Grande"/>
              </a:rPr>
              <a:t>false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);</a:t>
            </a:r>
          </a:p>
          <a:p>
            <a:pPr>
              <a:lnSpc>
                <a:spcPct val="130000"/>
              </a:lnSpc>
            </a:pP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</a:t>
            </a: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}</a:t>
            </a:r>
            <a:endParaRPr lang="sv-SE" sz="17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>
              <a:lnSpc>
                <a:spcPct val="130000"/>
              </a:lnSpc>
            </a:pP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</a:t>
            </a:r>
            <a:r>
              <a:rPr lang="sv-SE" sz="17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Client</a:t>
            </a: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sv-SE" sz="1700" dirty="0" err="1" smtClean="0">
                <a:solidFill>
                  <a:srgbClr val="7E504F"/>
                </a:solidFill>
                <a:latin typeface="Lucida Grande"/>
                <a:ea typeface="Lucida Grande"/>
                <a:cs typeface="Lucida Grande"/>
              </a:rPr>
              <a:t>client</a:t>
            </a: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= </a:t>
            </a:r>
            <a:r>
              <a:rPr lang="sv-SE" sz="17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clientModel.get</a:t>
            </a: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(position);</a:t>
            </a:r>
          </a:p>
          <a:p>
            <a:pPr>
              <a:lnSpc>
                <a:spcPct val="130000"/>
              </a:lnSpc>
            </a:pP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</a:t>
            </a:r>
            <a:r>
              <a:rPr lang="sv-SE" sz="17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TextView</a:t>
            </a: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sv-SE" sz="1700" dirty="0" smtClean="0">
                <a:solidFill>
                  <a:srgbClr val="7E504F"/>
                </a:solidFill>
                <a:latin typeface="Lucida Grande"/>
                <a:ea typeface="Lucida Grande"/>
                <a:cs typeface="Lucida Grande"/>
              </a:rPr>
              <a:t>text</a:t>
            </a: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= (</a:t>
            </a:r>
            <a:r>
              <a:rPr lang="sv-SE" sz="17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TextView</a:t>
            </a: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) </a:t>
            </a:r>
            <a:r>
              <a:rPr lang="sv-SE" sz="1700" dirty="0" err="1">
                <a:solidFill>
                  <a:srgbClr val="7E504F"/>
                </a:solidFill>
                <a:latin typeface="Lucida Grande"/>
                <a:ea typeface="Lucida Grande"/>
                <a:cs typeface="Lucida Grande"/>
              </a:rPr>
              <a:t>view</a:t>
            </a:r>
            <a:r>
              <a:rPr lang="sv-SE" sz="17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.findViewById</a:t>
            </a: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(android.R.id.text1);</a:t>
            </a:r>
          </a:p>
          <a:p>
            <a:pPr>
              <a:lnSpc>
                <a:spcPct val="130000"/>
              </a:lnSpc>
            </a:pP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</a:t>
            </a:r>
            <a:r>
              <a:rPr lang="sv-SE" sz="1700" dirty="0" err="1">
                <a:solidFill>
                  <a:srgbClr val="7E504F"/>
                </a:solidFill>
                <a:latin typeface="Lucida Grande"/>
                <a:ea typeface="Lucida Grande"/>
                <a:cs typeface="Lucida Grande"/>
              </a:rPr>
              <a:t>text</a:t>
            </a:r>
            <a:r>
              <a:rPr lang="sv-SE" sz="17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.setText</a:t>
            </a: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(</a:t>
            </a:r>
            <a:r>
              <a:rPr lang="sv-SE" sz="1700" dirty="0" err="1" smtClean="0">
                <a:solidFill>
                  <a:srgbClr val="7E504F"/>
                </a:solidFill>
                <a:latin typeface="Lucida Grande"/>
                <a:ea typeface="Lucida Grande"/>
                <a:cs typeface="Lucida Grande"/>
              </a:rPr>
              <a:t>client</a:t>
            </a:r>
            <a:r>
              <a:rPr lang="sv-SE" sz="17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.getName</a:t>
            </a: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(</a:t>
            </a: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));</a:t>
            </a:r>
            <a:endParaRPr lang="sv-SE" sz="17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>
              <a:lnSpc>
                <a:spcPct val="130000"/>
              </a:lnSpc>
            </a:pPr>
            <a:r>
              <a:rPr lang="sv-SE" sz="17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</a:t>
            </a:r>
            <a:r>
              <a:rPr lang="sv-SE" sz="1700" b="1" dirty="0" err="1" smtClean="0">
                <a:solidFill>
                  <a:srgbClr val="931968"/>
                </a:solidFill>
                <a:latin typeface="Lucida Grande"/>
                <a:ea typeface="Lucida Grande"/>
                <a:cs typeface="Lucida Grande"/>
              </a:rPr>
              <a:t>return</a:t>
            </a: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sv-SE" sz="1700" dirty="0" err="1">
                <a:solidFill>
                  <a:srgbClr val="7E504F"/>
                </a:solidFill>
                <a:latin typeface="Lucida Grande"/>
                <a:ea typeface="Lucida Grande"/>
                <a:cs typeface="Lucida Grande"/>
              </a:rPr>
              <a:t>view</a:t>
            </a: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;</a:t>
            </a:r>
            <a:endParaRPr lang="sv-SE" sz="17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>
              <a:lnSpc>
                <a:spcPct val="130000"/>
              </a:lnSpc>
            </a:pPr>
            <a:r>
              <a:rPr lang="sv-SE" sz="17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}</a:t>
            </a:r>
            <a:endParaRPr lang="sv-SE" sz="1700" dirty="0"/>
          </a:p>
        </p:txBody>
      </p:sp>
      <p:sp>
        <p:nvSpPr>
          <p:cNvPr id="4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15661"/>
            <a:ext cx="8229600" cy="742830"/>
          </a:xfrm>
        </p:spPr>
        <p:txBody>
          <a:bodyPr/>
          <a:lstStyle/>
          <a:p>
            <a:pPr marL="0" indent="0">
              <a:buNone/>
            </a:pPr>
            <a:r>
              <a:rPr lang="sv-SE" dirty="0" err="1" smtClean="0"/>
              <a:t>Android</a:t>
            </a:r>
            <a:r>
              <a:rPr lang="sv-SE" dirty="0" smtClean="0"/>
              <a:t> </a:t>
            </a:r>
            <a:r>
              <a:rPr lang="sv-SE" dirty="0" err="1" smtClean="0"/>
              <a:t>specific</a:t>
            </a:r>
            <a:r>
              <a:rPr lang="sv-SE" dirty="0" smtClean="0"/>
              <a:t> UI </a:t>
            </a:r>
            <a:r>
              <a:rPr lang="sv-SE" dirty="0" err="1" smtClean="0"/>
              <a:t>code</a:t>
            </a:r>
            <a:r>
              <a:rPr lang="sv-SE" dirty="0" smtClean="0"/>
              <a:t>: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23714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288396"/>
            <a:ext cx="8229600" cy="28167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9600" dirty="0" smtClean="0"/>
              <a:t>DEMO #1</a:t>
            </a:r>
            <a:endParaRPr lang="sv-SE" sz="9600" dirty="0"/>
          </a:p>
          <a:p>
            <a:pPr marL="0" indent="0" algn="ctr">
              <a:buNone/>
            </a:pPr>
            <a:endParaRPr lang="sv-SE" sz="6600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1104635"/>
          </a:xfrm>
        </p:spPr>
        <p:txBody>
          <a:bodyPr/>
          <a:lstStyle/>
          <a:p>
            <a:r>
              <a:rPr lang="sv-SE" dirty="0" smtClean="0"/>
              <a:t>Cross-</a:t>
            </a:r>
            <a:r>
              <a:rPr lang="sv-SE" dirty="0" err="1" smtClean="0"/>
              <a:t>platform</a:t>
            </a:r>
            <a:r>
              <a:rPr lang="sv-SE" dirty="0" smtClean="0"/>
              <a:t> </a:t>
            </a:r>
            <a:r>
              <a:rPr lang="sv-SE" dirty="0" err="1" smtClean="0"/>
              <a:t>app</a:t>
            </a:r>
            <a:r>
              <a:rPr lang="sv-SE" dirty="0" smtClean="0"/>
              <a:t> </a:t>
            </a:r>
            <a:r>
              <a:rPr lang="sv-SE" dirty="0" err="1" smtClean="0"/>
              <a:t>development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2000" b="0" cap="none" dirty="0" smtClean="0"/>
              <a:t>Option #1 – </a:t>
            </a:r>
            <a:r>
              <a:rPr lang="sv-SE" sz="2000" b="0" cap="none" dirty="0" err="1" smtClean="0"/>
              <a:t>Native</a:t>
            </a:r>
            <a:r>
              <a:rPr lang="sv-SE" sz="2000" b="0" cap="none" dirty="0" smtClean="0"/>
              <a:t> UI</a:t>
            </a:r>
            <a:endParaRPr lang="sv-SE" sz="3600" b="0" cap="none" dirty="0"/>
          </a:p>
        </p:txBody>
      </p:sp>
    </p:spTree>
    <p:extLst>
      <p:ext uri="{BB962C8B-B14F-4D97-AF65-F5344CB8AC3E}">
        <p14:creationId xmlns:p14="http://schemas.microsoft.com/office/powerpoint/2010/main" val="28692741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Cross-</a:t>
            </a:r>
            <a:r>
              <a:rPr lang="sv-SE" dirty="0" err="1" smtClean="0"/>
              <a:t>platform</a:t>
            </a:r>
            <a:r>
              <a:rPr lang="sv-SE" dirty="0" smtClean="0"/>
              <a:t> </a:t>
            </a:r>
            <a:r>
              <a:rPr lang="sv-SE" dirty="0" err="1" smtClean="0"/>
              <a:t>app</a:t>
            </a:r>
            <a:r>
              <a:rPr lang="sv-SE" dirty="0" smtClean="0"/>
              <a:t> </a:t>
            </a:r>
            <a:r>
              <a:rPr lang="sv-SE" dirty="0" err="1" smtClean="0"/>
              <a:t>development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v-SE" dirty="0" smtClean="0">
                <a:latin typeface="Raleway"/>
                <a:cs typeface="Raleway"/>
              </a:rPr>
              <a:t>Option #2 – Cross </a:t>
            </a:r>
            <a:r>
              <a:rPr lang="sv-SE" dirty="0" err="1" smtClean="0">
                <a:latin typeface="Raleway"/>
                <a:cs typeface="Raleway"/>
              </a:rPr>
              <a:t>Platform</a:t>
            </a:r>
            <a:r>
              <a:rPr lang="sv-SE" dirty="0" smtClean="0">
                <a:latin typeface="Raleway"/>
                <a:cs typeface="Raleway"/>
              </a:rPr>
              <a:t> UI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 err="1" smtClean="0">
                <a:latin typeface="Raleway"/>
                <a:cs typeface="Raleway"/>
              </a:rPr>
              <a:t>JavaFX</a:t>
            </a:r>
            <a:r>
              <a:rPr lang="sv-SE" dirty="0" smtClean="0">
                <a:latin typeface="Raleway"/>
                <a:cs typeface="Raleway"/>
              </a:rPr>
              <a:t> from the </a:t>
            </a:r>
            <a:r>
              <a:rPr lang="sv-SE" dirty="0" err="1" smtClean="0">
                <a:latin typeface="Raleway"/>
                <a:cs typeface="Raleway"/>
              </a:rPr>
              <a:t>OpenJFX</a:t>
            </a:r>
            <a:r>
              <a:rPr lang="sv-SE" dirty="0" smtClean="0">
                <a:latin typeface="Raleway"/>
                <a:cs typeface="Raleway"/>
              </a:rPr>
              <a:t> </a:t>
            </a:r>
            <a:r>
              <a:rPr lang="sv-SE" dirty="0" err="1" smtClean="0">
                <a:latin typeface="Raleway"/>
                <a:cs typeface="Raleway"/>
              </a:rPr>
              <a:t>project</a:t>
            </a:r>
            <a:endParaRPr lang="sv-SE" dirty="0" smtClean="0">
              <a:latin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9803773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1104635"/>
          </a:xfrm>
        </p:spPr>
        <p:txBody>
          <a:bodyPr/>
          <a:lstStyle/>
          <a:p>
            <a:r>
              <a:rPr lang="sv-SE" dirty="0"/>
              <a:t>Cross-</a:t>
            </a:r>
            <a:r>
              <a:rPr lang="sv-SE" dirty="0" err="1"/>
              <a:t>platform</a:t>
            </a:r>
            <a:r>
              <a:rPr lang="sv-SE" dirty="0"/>
              <a:t> </a:t>
            </a:r>
            <a:r>
              <a:rPr lang="sv-SE" dirty="0" err="1"/>
              <a:t>app</a:t>
            </a:r>
            <a:r>
              <a:rPr lang="sv-SE" dirty="0"/>
              <a:t> </a:t>
            </a:r>
            <a:r>
              <a:rPr lang="sv-SE" dirty="0" err="1"/>
              <a:t>development</a:t>
            </a:r>
            <a:r>
              <a:rPr lang="sv-SE" dirty="0"/>
              <a:t/>
            </a:r>
            <a:br>
              <a:rPr lang="sv-SE" dirty="0"/>
            </a:br>
            <a:r>
              <a:rPr lang="sv-SE" sz="2000" b="0" cap="none" dirty="0"/>
              <a:t>Option #2 – Cross </a:t>
            </a:r>
            <a:r>
              <a:rPr lang="sv-SE" sz="2000" b="0" cap="none" dirty="0" err="1"/>
              <a:t>Platform</a:t>
            </a:r>
            <a:r>
              <a:rPr lang="sv-SE" sz="2000" b="0" cap="none" dirty="0"/>
              <a:t> UI</a:t>
            </a:r>
            <a:endParaRPr lang="sv-SE" sz="3600" b="0" cap="non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5472"/>
            <a:ext cx="8229600" cy="3499664"/>
          </a:xfrm>
        </p:spPr>
        <p:txBody>
          <a:bodyPr>
            <a:normAutofit/>
          </a:bodyPr>
          <a:lstStyle/>
          <a:p>
            <a:r>
              <a:rPr lang="sv-SE" dirty="0" err="1" smtClean="0">
                <a:latin typeface="Raleway"/>
                <a:cs typeface="Raleway"/>
              </a:rPr>
              <a:t>Pros</a:t>
            </a:r>
            <a:endParaRPr lang="sv-SE" dirty="0" smtClean="0">
              <a:latin typeface="Raleway"/>
              <a:cs typeface="Raleway"/>
            </a:endParaRPr>
          </a:p>
          <a:p>
            <a:pPr lvl="1"/>
            <a:r>
              <a:rPr lang="sv-SE" sz="2400" dirty="0" smtClean="0">
                <a:latin typeface="Raleway"/>
                <a:cs typeface="Raleway"/>
              </a:rPr>
              <a:t>Close </a:t>
            </a:r>
            <a:r>
              <a:rPr lang="sv-SE" sz="2400" dirty="0" err="1" smtClean="0">
                <a:latin typeface="Raleway"/>
                <a:cs typeface="Raleway"/>
              </a:rPr>
              <a:t>to</a:t>
            </a:r>
            <a:r>
              <a:rPr lang="sv-SE" sz="2400" dirty="0" smtClean="0">
                <a:latin typeface="Raleway"/>
                <a:cs typeface="Raleway"/>
              </a:rPr>
              <a:t> 100% </a:t>
            </a:r>
            <a:r>
              <a:rPr lang="sv-SE" sz="2400" dirty="0" err="1" smtClean="0">
                <a:latin typeface="Raleway"/>
                <a:cs typeface="Raleway"/>
              </a:rPr>
              <a:t>code</a:t>
            </a:r>
            <a:r>
              <a:rPr lang="sv-SE" sz="2400" dirty="0" smtClean="0">
                <a:latin typeface="Raleway"/>
                <a:cs typeface="Raleway"/>
              </a:rPr>
              <a:t> </a:t>
            </a:r>
            <a:r>
              <a:rPr lang="sv-SE" sz="2400" dirty="0" err="1" smtClean="0">
                <a:latin typeface="Raleway"/>
                <a:cs typeface="Raleway"/>
              </a:rPr>
              <a:t>reuse</a:t>
            </a:r>
            <a:endParaRPr lang="sv-SE" sz="2400" dirty="0" smtClean="0">
              <a:latin typeface="Raleway"/>
              <a:cs typeface="Raleway"/>
            </a:endParaRPr>
          </a:p>
          <a:p>
            <a:r>
              <a:rPr lang="sv-SE" dirty="0" err="1" smtClean="0">
                <a:latin typeface="Raleway"/>
                <a:cs typeface="Raleway"/>
              </a:rPr>
              <a:t>Cons</a:t>
            </a:r>
            <a:endParaRPr lang="sv-SE" dirty="0" smtClean="0">
              <a:latin typeface="Raleway"/>
              <a:cs typeface="Raleway"/>
            </a:endParaRPr>
          </a:p>
          <a:p>
            <a:pPr lvl="1"/>
            <a:r>
              <a:rPr lang="sv-SE" sz="2400" dirty="0" err="1">
                <a:latin typeface="Raleway"/>
                <a:cs typeface="Raleway"/>
              </a:rPr>
              <a:t>User</a:t>
            </a:r>
            <a:r>
              <a:rPr lang="sv-SE" sz="2400" dirty="0">
                <a:latin typeface="Raleway"/>
                <a:cs typeface="Raleway"/>
              </a:rPr>
              <a:t> </a:t>
            </a:r>
            <a:r>
              <a:rPr lang="sv-SE" sz="2400" dirty="0" err="1" smtClean="0">
                <a:latin typeface="Raleway"/>
                <a:cs typeface="Raleway"/>
              </a:rPr>
              <a:t>Experience</a:t>
            </a:r>
            <a:endParaRPr lang="sv-SE" sz="2400" dirty="0" smtClean="0">
              <a:latin typeface="Raleway"/>
              <a:cs typeface="Raleway"/>
            </a:endParaRPr>
          </a:p>
          <a:p>
            <a:pPr lvl="1"/>
            <a:r>
              <a:rPr lang="sv-SE" sz="2400" dirty="0" err="1" smtClean="0">
                <a:latin typeface="Raleway"/>
                <a:cs typeface="Raleway"/>
              </a:rPr>
              <a:t>Performance</a:t>
            </a:r>
            <a:endParaRPr lang="sv-SE" sz="2400" dirty="0" smtClean="0">
              <a:latin typeface="Raleway"/>
              <a:cs typeface="Raleway"/>
            </a:endParaRPr>
          </a:p>
          <a:p>
            <a:endParaRPr lang="sv-SE" sz="4000" dirty="0">
              <a:latin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0438704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04725" indent="-304725" defTabSz="320396">
              <a:lnSpc>
                <a:spcPct val="110000"/>
              </a:lnSpc>
              <a:spcBef>
                <a:spcPts val="1632"/>
              </a:spcBef>
              <a:defRPr sz="1800"/>
            </a:pPr>
            <a:r>
              <a:rPr sz="2700" dirty="0"/>
              <a:t> Goal: Java on iOS</a:t>
            </a:r>
          </a:p>
          <a:p>
            <a:pPr marL="542253" lvl="1" indent="-304725" defTabSz="320396">
              <a:lnSpc>
                <a:spcPct val="110000"/>
              </a:lnSpc>
              <a:spcBef>
                <a:spcPts val="1632"/>
              </a:spcBef>
              <a:defRPr sz="1800"/>
            </a:pPr>
            <a:r>
              <a:rPr sz="2300" dirty="0"/>
              <a:t> </a:t>
            </a:r>
            <a:r>
              <a:rPr lang="sv-SE" sz="2300" dirty="0" smtClean="0"/>
              <a:t>and</a:t>
            </a:r>
            <a:r>
              <a:rPr sz="2300" dirty="0" smtClean="0"/>
              <a:t> </a:t>
            </a:r>
            <a:r>
              <a:rPr sz="2300" dirty="0"/>
              <a:t>other JVM languages: Scala</a:t>
            </a:r>
            <a:r>
              <a:rPr sz="2300" dirty="0" smtClean="0"/>
              <a:t>,</a:t>
            </a:r>
            <a:r>
              <a:rPr lang="sv-SE" sz="2300" dirty="0" smtClean="0"/>
              <a:t> </a:t>
            </a:r>
            <a:r>
              <a:rPr lang="sv-SE" sz="2300" dirty="0" err="1" smtClean="0"/>
              <a:t>Groovy</a:t>
            </a:r>
            <a:r>
              <a:rPr lang="sv-SE" sz="2300" dirty="0" smtClean="0"/>
              <a:t>,</a:t>
            </a:r>
            <a:r>
              <a:rPr sz="2300" dirty="0" smtClean="0"/>
              <a:t> </a:t>
            </a:r>
            <a:r>
              <a:rPr sz="2300" dirty="0"/>
              <a:t>Clojure, …</a:t>
            </a:r>
          </a:p>
          <a:p>
            <a:pPr marL="304725" indent="-304725" defTabSz="320396">
              <a:lnSpc>
                <a:spcPct val="110000"/>
              </a:lnSpc>
              <a:spcBef>
                <a:spcPts val="1632"/>
              </a:spcBef>
              <a:defRPr sz="1800"/>
            </a:pPr>
            <a:r>
              <a:rPr sz="2700" dirty="0"/>
              <a:t> </a:t>
            </a:r>
            <a:r>
              <a:rPr lang="sv-SE" sz="2700" dirty="0" err="1" smtClean="0"/>
              <a:t>Open</a:t>
            </a:r>
            <a:r>
              <a:rPr lang="sv-SE" sz="2700" dirty="0" smtClean="0"/>
              <a:t>-source</a:t>
            </a:r>
            <a:r>
              <a:rPr sz="2700" dirty="0" smtClean="0"/>
              <a:t> </a:t>
            </a:r>
            <a:r>
              <a:rPr lang="sv-SE" sz="2700" dirty="0" err="1" smtClean="0"/>
              <a:t>since</a:t>
            </a:r>
            <a:r>
              <a:rPr sz="2700" dirty="0" smtClean="0"/>
              <a:t> </a:t>
            </a:r>
            <a:r>
              <a:rPr sz="2700" dirty="0"/>
              <a:t>Jan 2013</a:t>
            </a:r>
          </a:p>
          <a:p>
            <a:pPr marL="304725" indent="-304725" defTabSz="320396">
              <a:lnSpc>
                <a:spcPct val="110000"/>
              </a:lnSpc>
              <a:spcBef>
                <a:spcPts val="1632"/>
              </a:spcBef>
              <a:defRPr sz="1800"/>
            </a:pPr>
            <a:r>
              <a:rPr sz="2700" dirty="0"/>
              <a:t> </a:t>
            </a:r>
            <a:r>
              <a:rPr sz="2700" u="sng" dirty="0">
                <a:hlinkClick r:id="rId2"/>
              </a:rPr>
              <a:t>github.com/robovm</a:t>
            </a:r>
            <a:endParaRPr sz="2700" dirty="0"/>
          </a:p>
          <a:p>
            <a:pPr marL="304725" indent="-304725" defTabSz="320396">
              <a:lnSpc>
                <a:spcPct val="110000"/>
              </a:lnSpc>
              <a:spcBef>
                <a:spcPts val="1632"/>
              </a:spcBef>
              <a:defRPr sz="1800"/>
            </a:pPr>
            <a:r>
              <a:rPr sz="2700" dirty="0"/>
              <a:t> License allows closed source apps</a:t>
            </a:r>
          </a:p>
          <a:p>
            <a:pPr marL="304725" indent="-304725" defTabSz="320396">
              <a:lnSpc>
                <a:spcPct val="110000"/>
              </a:lnSpc>
              <a:spcBef>
                <a:spcPts val="1632"/>
              </a:spcBef>
              <a:defRPr sz="1800"/>
            </a:pPr>
            <a:r>
              <a:rPr sz="2700" dirty="0"/>
              <a:t> </a:t>
            </a:r>
            <a:r>
              <a:rPr sz="2700" u="sng" dirty="0">
                <a:hlinkClick r:id="rId3"/>
              </a:rPr>
              <a:t>www.robovm.com</a:t>
            </a:r>
            <a:r>
              <a:rPr sz="2700" dirty="0"/>
              <a:t> / @robovm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RoboVM</a:t>
            </a:r>
            <a:r>
              <a:rPr lang="sv-SE" dirty="0" smtClean="0"/>
              <a:t> Project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81647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288396"/>
            <a:ext cx="8229600" cy="28167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9600" dirty="0" smtClean="0"/>
              <a:t>DEMO #2</a:t>
            </a:r>
            <a:endParaRPr lang="sv-SE" sz="9600" dirty="0"/>
          </a:p>
          <a:p>
            <a:pPr marL="0" indent="0" algn="ctr">
              <a:buNone/>
            </a:pPr>
            <a:endParaRPr lang="sv-SE" sz="6600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1104635"/>
          </a:xfrm>
        </p:spPr>
        <p:txBody>
          <a:bodyPr/>
          <a:lstStyle/>
          <a:p>
            <a:r>
              <a:rPr lang="sv-SE" dirty="0" smtClean="0"/>
              <a:t>Cross-</a:t>
            </a:r>
            <a:r>
              <a:rPr lang="sv-SE" dirty="0" err="1" smtClean="0"/>
              <a:t>platform</a:t>
            </a:r>
            <a:r>
              <a:rPr lang="sv-SE" dirty="0" smtClean="0"/>
              <a:t> </a:t>
            </a:r>
            <a:r>
              <a:rPr lang="sv-SE" dirty="0" err="1" smtClean="0"/>
              <a:t>app</a:t>
            </a:r>
            <a:r>
              <a:rPr lang="sv-SE" dirty="0" smtClean="0"/>
              <a:t> </a:t>
            </a:r>
            <a:r>
              <a:rPr lang="sv-SE" dirty="0" err="1" smtClean="0"/>
              <a:t>development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2000" b="0" cap="none" dirty="0" smtClean="0"/>
              <a:t>Option #2 – Cross </a:t>
            </a:r>
            <a:r>
              <a:rPr lang="sv-SE" sz="2000" b="0" cap="none" dirty="0" err="1" smtClean="0"/>
              <a:t>Platform</a:t>
            </a:r>
            <a:r>
              <a:rPr lang="sv-SE" sz="2000" b="0" cap="none" dirty="0" smtClean="0"/>
              <a:t> UI</a:t>
            </a:r>
            <a:endParaRPr lang="sv-SE" sz="2000" b="0" cap="none" dirty="0"/>
          </a:p>
        </p:txBody>
      </p:sp>
    </p:spTree>
    <p:extLst>
      <p:ext uri="{BB962C8B-B14F-4D97-AF65-F5344CB8AC3E}">
        <p14:creationId xmlns:p14="http://schemas.microsoft.com/office/powerpoint/2010/main" val="10047015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0189"/>
            <a:ext cx="8229600" cy="39549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4000" dirty="0" err="1" smtClean="0"/>
              <a:t>ContractR</a:t>
            </a:r>
            <a:r>
              <a:rPr lang="sv-SE" sz="4000" dirty="0" smtClean="0"/>
              <a:t> and </a:t>
            </a:r>
            <a:r>
              <a:rPr lang="sv-SE" sz="4000" dirty="0" err="1" smtClean="0"/>
              <a:t>other</a:t>
            </a:r>
            <a:r>
              <a:rPr lang="sv-SE" sz="4000" dirty="0" smtClean="0"/>
              <a:t> </a:t>
            </a:r>
            <a:r>
              <a:rPr lang="sv-SE" sz="4000" dirty="0" err="1" smtClean="0"/>
              <a:t>samples</a:t>
            </a:r>
            <a:r>
              <a:rPr lang="sv-SE" sz="4000" dirty="0" smtClean="0"/>
              <a:t> </a:t>
            </a:r>
            <a:r>
              <a:rPr lang="sv-SE" sz="4000" dirty="0" err="1" smtClean="0"/>
              <a:t>can</a:t>
            </a:r>
            <a:r>
              <a:rPr lang="sv-SE" sz="4000" dirty="0" smtClean="0"/>
              <a:t> be </a:t>
            </a:r>
            <a:r>
              <a:rPr lang="sv-SE" sz="4000" dirty="0" err="1" smtClean="0"/>
              <a:t>found</a:t>
            </a:r>
            <a:r>
              <a:rPr lang="sv-SE" sz="4000" dirty="0"/>
              <a:t> at</a:t>
            </a:r>
            <a:br>
              <a:rPr lang="sv-SE" sz="4000" dirty="0"/>
            </a:br>
            <a:endParaRPr lang="sv-SE" sz="4000" dirty="0" smtClean="0"/>
          </a:p>
          <a:p>
            <a:pPr marL="0" indent="0" algn="ctr">
              <a:buNone/>
            </a:pPr>
            <a:r>
              <a:rPr lang="sv-SE" dirty="0" smtClean="0">
                <a:hlinkClick r:id="rId2"/>
              </a:rPr>
              <a:t>github.com</a:t>
            </a:r>
            <a:r>
              <a:rPr lang="sv-SE" dirty="0">
                <a:hlinkClick r:id="rId2"/>
              </a:rPr>
              <a:t>/robovm/robovm-</a:t>
            </a:r>
            <a:r>
              <a:rPr lang="sv-SE" dirty="0" smtClean="0">
                <a:hlinkClick r:id="rId2"/>
              </a:rPr>
              <a:t>samples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6865510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Commercial </a:t>
            </a:r>
            <a:r>
              <a:rPr lang="sv-SE" dirty="0" err="1" smtClean="0"/>
              <a:t>Licenses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sv-SE" dirty="0" err="1" smtClean="0"/>
              <a:t>Launch</a:t>
            </a:r>
            <a:r>
              <a:rPr lang="sv-SE" dirty="0" smtClean="0"/>
              <a:t> late 2014</a:t>
            </a:r>
          </a:p>
          <a:p>
            <a:pPr>
              <a:lnSpc>
                <a:spcPct val="120000"/>
              </a:lnSpc>
            </a:pPr>
            <a:r>
              <a:rPr lang="sv-SE" dirty="0" smtClean="0"/>
              <a:t>Standard Java </a:t>
            </a:r>
            <a:r>
              <a:rPr lang="sv-SE" dirty="0" err="1" smtClean="0"/>
              <a:t>debugger</a:t>
            </a:r>
            <a:r>
              <a:rPr lang="sv-SE" dirty="0" smtClean="0"/>
              <a:t> support</a:t>
            </a:r>
          </a:p>
          <a:p>
            <a:pPr>
              <a:lnSpc>
                <a:spcPct val="120000"/>
              </a:lnSpc>
            </a:pPr>
            <a:r>
              <a:rPr lang="sv-SE" dirty="0" smtClean="0"/>
              <a:t>Support options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i="1" dirty="0" err="1" smtClean="0"/>
              <a:t>Open</a:t>
            </a:r>
            <a:r>
              <a:rPr lang="sv-SE" i="1" dirty="0" smtClean="0"/>
              <a:t> source version still </a:t>
            </a:r>
            <a:r>
              <a:rPr lang="sv-SE" i="1" dirty="0" err="1" smtClean="0"/>
              <a:t>lets</a:t>
            </a:r>
            <a:r>
              <a:rPr lang="sv-SE" i="1" dirty="0" smtClean="0"/>
              <a:t> </a:t>
            </a:r>
            <a:r>
              <a:rPr lang="sv-SE" i="1" dirty="0" err="1" smtClean="0"/>
              <a:t>you</a:t>
            </a:r>
            <a:r>
              <a:rPr lang="sv-SE" i="1" dirty="0" smtClean="0"/>
              <a:t> </a:t>
            </a:r>
            <a:r>
              <a:rPr lang="sv-SE" i="1" dirty="0" err="1" smtClean="0"/>
              <a:t>develop</a:t>
            </a:r>
            <a:r>
              <a:rPr lang="sv-SE" i="1" dirty="0" smtClean="0"/>
              <a:t> </a:t>
            </a:r>
            <a:r>
              <a:rPr lang="sv-SE" i="1" dirty="0" err="1" smtClean="0"/>
              <a:t>amazing</a:t>
            </a:r>
            <a:r>
              <a:rPr lang="sv-SE" i="1" dirty="0" smtClean="0"/>
              <a:t> </a:t>
            </a:r>
            <a:r>
              <a:rPr lang="sv-SE" i="1" dirty="0" err="1" smtClean="0"/>
              <a:t>apps</a:t>
            </a:r>
            <a:r>
              <a:rPr lang="sv-SE" i="1" dirty="0" smtClean="0"/>
              <a:t> for </a:t>
            </a:r>
            <a:r>
              <a:rPr lang="sv-SE" i="1" dirty="0" err="1" smtClean="0"/>
              <a:t>free</a:t>
            </a:r>
            <a:r>
              <a:rPr lang="sv-SE" i="1" dirty="0" smtClean="0"/>
              <a:t> </a:t>
            </a:r>
            <a:r>
              <a:rPr lang="sv-SE" i="1" dirty="0" err="1" smtClean="0"/>
              <a:t>without</a:t>
            </a:r>
            <a:r>
              <a:rPr lang="sv-SE" i="1" dirty="0" smtClean="0"/>
              <a:t> limitations!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25412323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286951"/>
            <a:ext cx="8229600" cy="2119438"/>
          </a:xfrm>
        </p:spPr>
        <p:txBody>
          <a:bodyPr>
            <a:noAutofit/>
          </a:bodyPr>
          <a:lstStyle/>
          <a:p>
            <a:pPr algn="ctr"/>
            <a:r>
              <a:rPr lang="sv-SE" sz="23900" dirty="0" smtClean="0"/>
              <a:t>?</a:t>
            </a:r>
            <a:endParaRPr lang="sv-SE" sz="23900" dirty="0"/>
          </a:p>
        </p:txBody>
      </p:sp>
      <p:sp>
        <p:nvSpPr>
          <p:cNvPr id="3" name="textruta 2"/>
          <p:cNvSpPr txBox="1"/>
          <p:nvPr/>
        </p:nvSpPr>
        <p:spPr>
          <a:xfrm>
            <a:off x="457200" y="43012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600" dirty="0" smtClean="0">
                <a:latin typeface="Raleway"/>
                <a:cs typeface="Raleway"/>
              </a:rPr>
              <a:t>Check </a:t>
            </a:r>
            <a:r>
              <a:rPr lang="sv-SE" sz="2600" dirty="0" err="1" smtClean="0">
                <a:latin typeface="Raleway"/>
                <a:cs typeface="Raleway"/>
              </a:rPr>
              <a:t>out</a:t>
            </a:r>
            <a:r>
              <a:rPr lang="sv-SE" sz="2600" dirty="0" smtClean="0">
                <a:latin typeface="Raleway"/>
                <a:cs typeface="Raleway"/>
              </a:rPr>
              <a:t> </a:t>
            </a:r>
            <a:r>
              <a:rPr lang="sv-SE" sz="2600" dirty="0" smtClean="0">
                <a:latin typeface="Raleway"/>
                <a:cs typeface="Raleway"/>
                <a:hlinkClick r:id="rId2"/>
              </a:rPr>
              <a:t>www.robovm.com</a:t>
            </a:r>
            <a:r>
              <a:rPr lang="sv-SE" sz="2600" dirty="0" smtClean="0">
                <a:latin typeface="Raleway"/>
                <a:cs typeface="Raleway"/>
              </a:rPr>
              <a:t> and </a:t>
            </a:r>
            <a:r>
              <a:rPr lang="sv-SE" sz="2600" dirty="0" err="1" smtClean="0">
                <a:latin typeface="Raleway"/>
                <a:cs typeface="Raleway"/>
              </a:rPr>
              <a:t>follow</a:t>
            </a:r>
            <a:r>
              <a:rPr lang="sv-SE" sz="2600" dirty="0" smtClean="0">
                <a:latin typeface="Raleway"/>
                <a:cs typeface="Raleway"/>
              </a:rPr>
              <a:t> @</a:t>
            </a:r>
            <a:r>
              <a:rPr lang="sv-SE" sz="2600" dirty="0" err="1" smtClean="0">
                <a:latin typeface="Raleway"/>
                <a:cs typeface="Raleway"/>
              </a:rPr>
              <a:t>robovm</a:t>
            </a:r>
            <a:endParaRPr lang="sv-SE" sz="2600" dirty="0">
              <a:latin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9906595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RoboVM</a:t>
            </a:r>
            <a:r>
              <a:rPr lang="sv-SE" dirty="0" smtClean="0"/>
              <a:t> Features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Java </a:t>
            </a:r>
            <a:r>
              <a:rPr lang="sv-SE" dirty="0" err="1" smtClean="0"/>
              <a:t>bytecode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machine</a:t>
            </a:r>
            <a:r>
              <a:rPr lang="sv-SE" dirty="0" smtClean="0"/>
              <a:t> </a:t>
            </a:r>
            <a:r>
              <a:rPr lang="sv-SE" dirty="0" err="1" smtClean="0"/>
              <a:t>code</a:t>
            </a:r>
            <a:endParaRPr lang="sv-SE" dirty="0"/>
          </a:p>
          <a:p>
            <a:pPr lvl="1"/>
            <a:r>
              <a:rPr lang="sv-SE" b="1" dirty="0" err="1" smtClean="0"/>
              <a:t>A</a:t>
            </a:r>
            <a:r>
              <a:rPr lang="sv-SE" dirty="0" err="1" smtClean="0"/>
              <a:t>head</a:t>
            </a:r>
            <a:r>
              <a:rPr lang="sv-SE" dirty="0" smtClean="0"/>
              <a:t> </a:t>
            </a:r>
            <a:r>
              <a:rPr lang="sv-SE" b="1" dirty="0" err="1" smtClean="0"/>
              <a:t>O</a:t>
            </a:r>
            <a:r>
              <a:rPr lang="sv-SE" dirty="0" err="1" smtClean="0"/>
              <a:t>f</a:t>
            </a:r>
            <a:r>
              <a:rPr lang="sv-SE" dirty="0" smtClean="0"/>
              <a:t> </a:t>
            </a:r>
            <a:r>
              <a:rPr lang="sv-SE" b="1" dirty="0" err="1" smtClean="0"/>
              <a:t>T</a:t>
            </a:r>
            <a:r>
              <a:rPr lang="sv-SE" dirty="0" err="1" smtClean="0"/>
              <a:t>ime</a:t>
            </a:r>
            <a:r>
              <a:rPr lang="sv-SE" dirty="0" smtClean="0"/>
              <a:t>, no interpreter, no JIT</a:t>
            </a:r>
          </a:p>
          <a:p>
            <a:pPr lvl="1"/>
            <a:r>
              <a:rPr lang="sv-SE" i="1" dirty="0" smtClean="0"/>
              <a:t>Fast</a:t>
            </a:r>
            <a:r>
              <a:rPr lang="sv-SE" dirty="0" smtClean="0"/>
              <a:t> </a:t>
            </a:r>
            <a:r>
              <a:rPr lang="sv-SE" dirty="0" err="1" smtClean="0"/>
              <a:t>apps</a:t>
            </a:r>
            <a:endParaRPr lang="sv-SE" dirty="0" smtClean="0"/>
          </a:p>
          <a:p>
            <a:r>
              <a:rPr lang="sv-SE" dirty="0" err="1" smtClean="0"/>
              <a:t>Runtime</a:t>
            </a:r>
            <a:r>
              <a:rPr lang="sv-SE" dirty="0" smtClean="0"/>
              <a:t> </a:t>
            </a:r>
            <a:r>
              <a:rPr lang="sv-SE" dirty="0" err="1" smtClean="0"/>
              <a:t>classes</a:t>
            </a:r>
            <a:r>
              <a:rPr lang="sv-SE" dirty="0" smtClean="0"/>
              <a:t> </a:t>
            </a:r>
            <a:r>
              <a:rPr lang="sv-SE" dirty="0" err="1" smtClean="0"/>
              <a:t>based</a:t>
            </a:r>
            <a:r>
              <a:rPr lang="sv-SE" dirty="0" smtClean="0"/>
              <a:t> on </a:t>
            </a:r>
            <a:r>
              <a:rPr lang="sv-SE" dirty="0" err="1" smtClean="0"/>
              <a:t>Android</a:t>
            </a:r>
            <a:endParaRPr lang="sv-SE" dirty="0" smtClean="0"/>
          </a:p>
          <a:p>
            <a:pPr lvl="1"/>
            <a:r>
              <a:rPr lang="sv-SE" dirty="0" smtClean="0"/>
              <a:t>java.*, </a:t>
            </a:r>
            <a:r>
              <a:rPr lang="sv-SE" dirty="0" err="1" smtClean="0"/>
              <a:t>javax</a:t>
            </a:r>
            <a:r>
              <a:rPr lang="sv-SE" dirty="0" smtClean="0"/>
              <a:t>.*, </a:t>
            </a:r>
            <a:r>
              <a:rPr lang="sv-SE" dirty="0" err="1" smtClean="0"/>
              <a:t>etc</a:t>
            </a:r>
            <a:r>
              <a:rPr lang="sv-SE" dirty="0" smtClean="0"/>
              <a:t> </a:t>
            </a:r>
            <a:r>
              <a:rPr lang="sv-SE" dirty="0" err="1" smtClean="0"/>
              <a:t>incl</a:t>
            </a:r>
            <a:r>
              <a:rPr lang="sv-SE" dirty="0" smtClean="0"/>
              <a:t>. I/O, </a:t>
            </a:r>
            <a:r>
              <a:rPr lang="sv-SE" dirty="0" err="1" smtClean="0"/>
              <a:t>reflection</a:t>
            </a:r>
            <a:endParaRPr lang="sv-SE" dirty="0" smtClean="0"/>
          </a:p>
          <a:p>
            <a:r>
              <a:rPr lang="sv-SE" dirty="0" smtClean="0"/>
              <a:t>Supports 3rd party JAR </a:t>
            </a:r>
            <a:r>
              <a:rPr lang="sv-SE" dirty="0" err="1" smtClean="0"/>
              <a:t>files</a:t>
            </a:r>
            <a:endParaRPr lang="sv-SE" dirty="0" smtClean="0"/>
          </a:p>
          <a:p>
            <a:r>
              <a:rPr lang="sv-SE" dirty="0" smtClean="0"/>
              <a:t>Supports standard JNI</a:t>
            </a:r>
            <a:r>
              <a:rPr lang="sv-SE" dirty="0"/>
              <a:t> </a:t>
            </a:r>
            <a:r>
              <a:rPr lang="sv-SE" dirty="0" smtClean="0"/>
              <a:t>(</a:t>
            </a:r>
            <a:r>
              <a:rPr lang="sv-SE" dirty="0" err="1" smtClean="0"/>
              <a:t>static</a:t>
            </a:r>
            <a:r>
              <a:rPr lang="sv-SE" dirty="0" smtClean="0"/>
              <a:t>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20826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RoboVM</a:t>
            </a:r>
            <a:r>
              <a:rPr lang="sv-SE" dirty="0" smtClean="0"/>
              <a:t> Features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1949330"/>
          </a:xfrm>
        </p:spPr>
        <p:txBody>
          <a:bodyPr/>
          <a:lstStyle/>
          <a:p>
            <a:r>
              <a:rPr lang="sv-SE" dirty="0" err="1" smtClean="0"/>
              <a:t>Bindings</a:t>
            </a:r>
            <a:r>
              <a:rPr lang="sv-SE" dirty="0" smtClean="0"/>
              <a:t> for </a:t>
            </a:r>
            <a:r>
              <a:rPr lang="sv-SE" dirty="0" err="1" smtClean="0"/>
              <a:t>native</a:t>
            </a:r>
            <a:r>
              <a:rPr lang="sv-SE" dirty="0" smtClean="0"/>
              <a:t> </a:t>
            </a:r>
            <a:r>
              <a:rPr lang="sv-SE" dirty="0" err="1" smtClean="0"/>
              <a:t>iOS</a:t>
            </a:r>
            <a:r>
              <a:rPr lang="sv-SE" dirty="0" smtClean="0"/>
              <a:t> APIs</a:t>
            </a:r>
          </a:p>
          <a:p>
            <a:pPr lvl="1"/>
            <a:r>
              <a:rPr lang="sv-SE" dirty="0" smtClean="0"/>
              <a:t>Full access </a:t>
            </a:r>
            <a:r>
              <a:rPr lang="sv-SE" dirty="0" err="1" smtClean="0"/>
              <a:t>to</a:t>
            </a:r>
            <a:r>
              <a:rPr lang="sv-SE" dirty="0" smtClean="0"/>
              <a:t> hardware, services, UI, </a:t>
            </a:r>
            <a:r>
              <a:rPr lang="sv-SE" dirty="0" err="1" smtClean="0"/>
              <a:t>etc</a:t>
            </a:r>
            <a:endParaRPr lang="sv-SE" dirty="0" smtClean="0"/>
          </a:p>
        </p:txBody>
      </p:sp>
      <p:pic>
        <p:nvPicPr>
          <p:cNvPr id="4" name="image3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5367" y="2482721"/>
            <a:ext cx="5919186" cy="26877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119015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RoboVM</a:t>
            </a:r>
            <a:r>
              <a:rPr lang="sv-SE" dirty="0" smtClean="0"/>
              <a:t> Features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1949330"/>
          </a:xfrm>
        </p:spPr>
        <p:txBody>
          <a:bodyPr/>
          <a:lstStyle/>
          <a:p>
            <a:r>
              <a:rPr lang="sv-SE" dirty="0" err="1" smtClean="0"/>
              <a:t>Integrates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popular</a:t>
            </a:r>
            <a:r>
              <a:rPr lang="sv-SE" dirty="0" smtClean="0"/>
              <a:t> Java </a:t>
            </a:r>
            <a:r>
              <a:rPr lang="sv-SE" dirty="0" err="1" smtClean="0"/>
              <a:t>tools</a:t>
            </a:r>
            <a:endParaRPr lang="sv-SE" dirty="0" smtClean="0"/>
          </a:p>
        </p:txBody>
      </p:sp>
      <p:sp>
        <p:nvSpPr>
          <p:cNvPr id="9" name="Shape 207"/>
          <p:cNvSpPr/>
          <p:nvPr/>
        </p:nvSpPr>
        <p:spPr>
          <a:xfrm>
            <a:off x="6247447" y="3786608"/>
            <a:ext cx="194214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defRPr sz="1800"/>
            </a:pPr>
            <a:r>
              <a:rPr sz="2400"/>
              <a:t>Leiningen</a:t>
            </a:r>
          </a:p>
        </p:txBody>
      </p:sp>
      <p:sp>
        <p:nvSpPr>
          <p:cNvPr id="10" name="Shape 208"/>
          <p:cNvSpPr/>
          <p:nvPr/>
        </p:nvSpPr>
        <p:spPr>
          <a:xfrm>
            <a:off x="4936256" y="3468773"/>
            <a:ext cx="142380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defRPr sz="1800"/>
            </a:pPr>
            <a:r>
              <a:rPr sz="2400"/>
              <a:t>sbt</a:t>
            </a:r>
          </a:p>
        </p:txBody>
      </p:sp>
      <p:pic>
        <p:nvPicPr>
          <p:cNvPr id="11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6677" y="1637903"/>
            <a:ext cx="4312480" cy="2358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0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2255" y="3681107"/>
            <a:ext cx="3041329" cy="699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60098" y="2428729"/>
            <a:ext cx="5183902" cy="9727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397734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9" grpId="0" animBg="1" advAuto="0"/>
      <p:bldP spid="10" grpId="0" animBg="1" advAuto="0"/>
      <p:bldP spid="11" grpId="0" animBg="1" advAuto="0"/>
      <p:bldP spid="12" grpId="0" animBg="1" advAuto="0"/>
      <p:bldP spid="13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RoboVM</a:t>
            </a:r>
            <a:r>
              <a:rPr lang="sv-SE" dirty="0" smtClean="0"/>
              <a:t> is …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v-SE" dirty="0" smtClean="0"/>
              <a:t>… not an </a:t>
            </a:r>
            <a:r>
              <a:rPr lang="sv-SE" dirty="0" err="1" smtClean="0"/>
              <a:t>Android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iOS</a:t>
            </a:r>
            <a:r>
              <a:rPr lang="sv-SE" dirty="0" smtClean="0"/>
              <a:t> </a:t>
            </a:r>
            <a:r>
              <a:rPr lang="sv-SE" dirty="0" err="1" smtClean="0"/>
              <a:t>app</a:t>
            </a:r>
            <a:r>
              <a:rPr lang="sv-SE" dirty="0" smtClean="0"/>
              <a:t> </a:t>
            </a:r>
            <a:r>
              <a:rPr lang="sv-SE" dirty="0" err="1" smtClean="0"/>
              <a:t>converter</a:t>
            </a:r>
            <a:endParaRPr lang="sv-SE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sv-SE" dirty="0" smtClean="0"/>
              <a:t>… not a Java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Obj</a:t>
            </a:r>
            <a:r>
              <a:rPr lang="sv-SE" dirty="0" smtClean="0"/>
              <a:t>-C source translator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 smtClean="0"/>
              <a:t>… not </a:t>
            </a:r>
            <a:r>
              <a:rPr lang="sv-SE" dirty="0" err="1" smtClean="0"/>
              <a:t>only</a:t>
            </a:r>
            <a:r>
              <a:rPr lang="sv-SE" dirty="0" smtClean="0"/>
              <a:t> for games*</a:t>
            </a:r>
          </a:p>
          <a:p>
            <a:pPr marL="527742" lvl="2" indent="0">
              <a:lnSpc>
                <a:spcPct val="150000"/>
              </a:lnSpc>
              <a:buNone/>
            </a:pPr>
            <a:r>
              <a:rPr lang="sv-SE" dirty="0" smtClean="0"/>
              <a:t>* (</a:t>
            </a:r>
            <a:r>
              <a:rPr lang="sv-SE" dirty="0" err="1" smtClean="0"/>
              <a:t>Though</a:t>
            </a:r>
            <a:r>
              <a:rPr lang="sv-SE" dirty="0" smtClean="0"/>
              <a:t> it </a:t>
            </a:r>
            <a:r>
              <a:rPr lang="sv-SE" dirty="0" err="1" smtClean="0"/>
              <a:t>works</a:t>
            </a:r>
            <a:r>
              <a:rPr lang="sv-SE" dirty="0" smtClean="0"/>
              <a:t> </a:t>
            </a:r>
            <a:r>
              <a:rPr lang="sv-SE" dirty="0" err="1" smtClean="0"/>
              <a:t>great</a:t>
            </a:r>
            <a:r>
              <a:rPr lang="sv-SE" dirty="0" smtClean="0"/>
              <a:t> for games </a:t>
            </a:r>
            <a:r>
              <a:rPr lang="sv-SE" dirty="0" err="1" smtClean="0"/>
              <a:t>too</a:t>
            </a:r>
            <a:r>
              <a:rPr lang="sv-SE" dirty="0" smtClean="0"/>
              <a:t>!)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69507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Current</a:t>
            </a:r>
            <a:r>
              <a:rPr lang="sv-SE" dirty="0" smtClean="0"/>
              <a:t> Status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v-SE" dirty="0" smtClean="0"/>
              <a:t>100+ </a:t>
            </a:r>
            <a:r>
              <a:rPr lang="sv-SE" dirty="0" err="1" smtClean="0"/>
              <a:t>apps</a:t>
            </a:r>
            <a:r>
              <a:rPr lang="sv-SE" dirty="0" smtClean="0"/>
              <a:t> in </a:t>
            </a:r>
            <a:r>
              <a:rPr lang="sv-SE" dirty="0" err="1" smtClean="0"/>
              <a:t>App</a:t>
            </a:r>
            <a:r>
              <a:rPr lang="sv-SE" dirty="0" smtClean="0"/>
              <a:t> Store</a:t>
            </a:r>
          </a:p>
          <a:p>
            <a:pPr>
              <a:lnSpc>
                <a:spcPct val="150000"/>
              </a:lnSpc>
            </a:pPr>
            <a:r>
              <a:rPr lang="sv-SE" dirty="0" err="1" smtClean="0"/>
              <a:t>Thousands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users</a:t>
            </a:r>
            <a:endParaRPr lang="sv-SE" dirty="0" smtClean="0"/>
          </a:p>
          <a:p>
            <a:pPr>
              <a:lnSpc>
                <a:spcPct val="150000"/>
              </a:lnSpc>
            </a:pPr>
            <a:r>
              <a:rPr lang="sv-SE" dirty="0" smtClean="0"/>
              <a:t>1.0 </a:t>
            </a:r>
            <a:r>
              <a:rPr lang="sv-SE" dirty="0" err="1" smtClean="0"/>
              <a:t>scheduled</a:t>
            </a:r>
            <a:r>
              <a:rPr lang="sv-SE" dirty="0" smtClean="0"/>
              <a:t> for late 2014</a:t>
            </a:r>
          </a:p>
          <a:p>
            <a:pPr>
              <a:lnSpc>
                <a:spcPct val="150000"/>
              </a:lnSpc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9162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1.0 </a:t>
            </a:r>
            <a:r>
              <a:rPr lang="sv-SE" dirty="0" err="1" smtClean="0"/>
              <a:t>Alpha</a:t>
            </a:r>
            <a:r>
              <a:rPr lang="sv-SE" dirty="0" smtClean="0"/>
              <a:t> 2 just </a:t>
            </a:r>
            <a:r>
              <a:rPr lang="sv-SE" dirty="0" err="1" smtClean="0"/>
              <a:t>released</a:t>
            </a:r>
            <a:r>
              <a:rPr lang="sv-SE" dirty="0" smtClean="0"/>
              <a:t>!	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039613"/>
          </a:xfrm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marL="0" indent="0" algn="ctr">
              <a:buNone/>
            </a:pPr>
            <a:r>
              <a:rPr lang="sv-SE" sz="23900" dirty="0" err="1" smtClean="0">
                <a:latin typeface="Libian SC Regular"/>
                <a:cs typeface="Libian SC Regular"/>
              </a:rPr>
              <a:t>λ</a:t>
            </a:r>
            <a:endParaRPr lang="sv-SE" sz="23900" dirty="0" smtClean="0">
              <a:latin typeface="Libian SC Regular"/>
              <a:cs typeface="Libian SC Regular"/>
            </a:endParaRPr>
          </a:p>
        </p:txBody>
      </p:sp>
      <p:sp>
        <p:nvSpPr>
          <p:cNvPr id="4" name="Platshållare för text 2"/>
          <p:cNvSpPr txBox="1">
            <a:spLocks/>
          </p:cNvSpPr>
          <p:nvPr/>
        </p:nvSpPr>
        <p:spPr>
          <a:xfrm>
            <a:off x="609600" y="4241321"/>
            <a:ext cx="8229600" cy="101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1pPr>
            <a:lvl2pPr marL="580428" indent="-290214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2pPr>
            <a:lvl3pPr marL="870642" indent="-290214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3pPr>
            <a:lvl4pPr marL="1160856" indent="-290214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4pPr>
            <a:lvl5pPr marL="1451070" indent="-290214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/>
              <a:buNone/>
            </a:pPr>
            <a:r>
              <a:rPr lang="sv-SE" dirty="0" err="1" smtClean="0">
                <a:latin typeface="Raleway"/>
                <a:cs typeface="Raleway"/>
              </a:rPr>
              <a:t>Introduces</a:t>
            </a:r>
            <a:r>
              <a:rPr lang="sv-SE" dirty="0" smtClean="0">
                <a:latin typeface="Raleway"/>
                <a:cs typeface="Raleway"/>
              </a:rPr>
              <a:t> lambdas and default </a:t>
            </a:r>
            <a:r>
              <a:rPr lang="sv-SE" dirty="0" err="1" smtClean="0">
                <a:latin typeface="Raleway"/>
                <a:cs typeface="Raleway"/>
              </a:rPr>
              <a:t>methods</a:t>
            </a:r>
            <a:endParaRPr lang="sv-SE" dirty="0" smtClean="0">
              <a:latin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1704452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ractR - Android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83674" y="1110650"/>
            <a:ext cx="2361150" cy="3967595"/>
          </a:xfrm>
          <a:prstGeom prst="rect">
            <a:avLst/>
          </a:prstGeom>
          <a:effectLst>
            <a:outerShdw blurRad="381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ractR - iOS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43090" y="1333498"/>
            <a:ext cx="2438769" cy="3658155"/>
          </a:xfrm>
          <a:prstGeom prst="rect">
            <a:avLst/>
          </a:prstGeom>
          <a:effectLst>
            <a:outerShdw blurRad="381000" dir="162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922547"/>
            <a:ext cx="2837395" cy="3583532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sv-SE" dirty="0" err="1" smtClean="0"/>
              <a:t>Showcase</a:t>
            </a:r>
            <a:r>
              <a:rPr lang="sv-SE" dirty="0" smtClean="0"/>
              <a:t>: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sv-SE" sz="4400" dirty="0" err="1" smtClean="0">
                <a:latin typeface="Brush Script Std"/>
                <a:cs typeface="Brush Script Std"/>
              </a:rPr>
              <a:t>ContractR</a:t>
            </a:r>
            <a:r>
              <a:rPr lang="sv-SE" sz="4400" dirty="0"/>
              <a:t/>
            </a:r>
            <a:br>
              <a:rPr lang="sv-SE" sz="4400" dirty="0"/>
            </a:br>
            <a:r>
              <a:rPr lang="sv-SE" dirty="0" smtClean="0"/>
              <a:t>Punch </a:t>
            </a:r>
            <a:br>
              <a:rPr lang="sv-SE" dirty="0" smtClean="0"/>
            </a:br>
            <a:r>
              <a:rPr lang="sv-SE" dirty="0" err="1" smtClean="0"/>
              <a:t>clock</a:t>
            </a:r>
            <a:r>
              <a:rPr lang="sv-SE" dirty="0" smtClean="0"/>
              <a:t> for </a:t>
            </a:r>
            <a:r>
              <a:rPr lang="sv-SE" dirty="0" err="1" smtClean="0"/>
              <a:t>contractors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9832723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1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8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61D70"/>
        </a:solidFill>
        <a:ln>
          <a:solidFill>
            <a:srgbClr val="A61D70"/>
          </a:solidFill>
        </a:ln>
        <a:effectLst/>
      </a:spPr>
      <a:bodyPr lIns="0" tIns="0" rIns="0" bIns="0" rtlCol="0" anchor="ctr"/>
      <a:lstStyle>
        <a:defPPr algn="ctr">
          <a:defRPr sz="2000" dirty="0" smtClean="0">
            <a:latin typeface="Raleway"/>
            <a:cs typeface="Raleway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7FA910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3616</TotalTime>
  <Words>1893</Words>
  <Application>Microsoft Macintosh PowerPoint</Application>
  <PresentationFormat>Bildspel på skärmen (16:10)</PresentationFormat>
  <Paragraphs>202</Paragraphs>
  <Slides>23</Slides>
  <Notes>12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4" baseType="lpstr">
      <vt:lpstr>Office Theme</vt:lpstr>
      <vt:lpstr>Java on ios? yes you can!</vt:lpstr>
      <vt:lpstr>The RoboVM Project</vt:lpstr>
      <vt:lpstr>RoboVM Features</vt:lpstr>
      <vt:lpstr>RoboVM Features</vt:lpstr>
      <vt:lpstr>RoboVM Features</vt:lpstr>
      <vt:lpstr>RoboVM is …</vt:lpstr>
      <vt:lpstr>Current Status</vt:lpstr>
      <vt:lpstr>1.0 Alpha 2 just released! </vt:lpstr>
      <vt:lpstr>PowerPoint-presentation</vt:lpstr>
      <vt:lpstr>Cross-platform app development</vt:lpstr>
      <vt:lpstr>Cross-platform app development Option #1 – Native UI</vt:lpstr>
      <vt:lpstr>Cross-platform app development Option #1 – Native UI</vt:lpstr>
      <vt:lpstr>PowerPoint-presentation</vt:lpstr>
      <vt:lpstr>PowerPoint-presentation</vt:lpstr>
      <vt:lpstr>PowerPoint-presentation</vt:lpstr>
      <vt:lpstr>PowerPoint-presentation</vt:lpstr>
      <vt:lpstr>Cross-platform app development Option #1 – Native UI</vt:lpstr>
      <vt:lpstr>Cross-platform app development</vt:lpstr>
      <vt:lpstr>Cross-platform app development Option #2 – Cross Platform UI</vt:lpstr>
      <vt:lpstr>Cross-platform app development Option #2 – Cross Platform UI</vt:lpstr>
      <vt:lpstr>PowerPoint-presentation</vt:lpstr>
      <vt:lpstr>Commercial Licenses</vt:lpstr>
      <vt:lpstr>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Niklas</cp:lastModifiedBy>
  <cp:revision>118</cp:revision>
  <dcterms:created xsi:type="dcterms:W3CDTF">2010-04-12T23:12:02Z</dcterms:created>
  <dcterms:modified xsi:type="dcterms:W3CDTF">2014-10-01T22:33:19Z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