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0" r:id="rId3"/>
    <p:sldId id="314" r:id="rId4"/>
    <p:sldId id="313" r:id="rId5"/>
    <p:sldId id="348" r:id="rId6"/>
    <p:sldId id="349" r:id="rId7"/>
    <p:sldId id="350" r:id="rId8"/>
    <p:sldId id="357" r:id="rId9"/>
    <p:sldId id="353" r:id="rId10"/>
    <p:sldId id="359" r:id="rId11"/>
    <p:sldId id="354" r:id="rId12"/>
    <p:sldId id="351" r:id="rId13"/>
    <p:sldId id="352" r:id="rId14"/>
    <p:sldId id="356" r:id="rId15"/>
    <p:sldId id="355" r:id="rId16"/>
    <p:sldId id="358" r:id="rId17"/>
    <p:sldId id="360" r:id="rId18"/>
    <p:sldId id="362" r:id="rId19"/>
    <p:sldId id="372" r:id="rId20"/>
    <p:sldId id="363" r:id="rId21"/>
    <p:sldId id="370" r:id="rId22"/>
    <p:sldId id="371" r:id="rId23"/>
    <p:sldId id="367" r:id="rId24"/>
    <p:sldId id="373" r:id="rId25"/>
    <p:sldId id="374" r:id="rId26"/>
    <p:sldId id="365" r:id="rId27"/>
    <p:sldId id="376" r:id="rId28"/>
    <p:sldId id="378" r:id="rId29"/>
    <p:sldId id="377" r:id="rId30"/>
    <p:sldId id="375" r:id="rId31"/>
    <p:sldId id="361" r:id="rId32"/>
    <p:sldId id="364" r:id="rId3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E4"/>
    <a:srgbClr val="58585B"/>
    <a:srgbClr val="F26C4E"/>
    <a:srgbClr val="BAC3C9"/>
    <a:srgbClr val="1E3E78"/>
    <a:srgbClr val="48B86C"/>
    <a:srgbClr val="F79439"/>
    <a:srgbClr val="AB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94C603-1FD2-47F3-85D7-53479C3DF0DD}">
  <a:tblStyle styleId="{AB94C603-1FD2-47F3-85D7-53479C3DF0DD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1F8FB"/>
          </a:solidFill>
        </a:fill>
      </a:tcStyle>
    </a:wholeTbl>
    <a:band1H>
      <a:tcStyle>
        <a:tcBdr/>
        <a:fill>
          <a:solidFill>
            <a:srgbClr val="E1F1F8"/>
          </a:solidFill>
        </a:fill>
      </a:tcStyle>
    </a:band1H>
    <a:band1V>
      <a:tcStyle>
        <a:tcBdr/>
        <a:fill>
          <a:solidFill>
            <a:srgbClr val="E1F1F8"/>
          </a:solidFill>
        </a:fill>
      </a:tcStyle>
    </a:band1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51F16C6-D0E7-4E34-84AC-6E54765D56EE}" styleName="Table_1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1F8FB"/>
          </a:solidFill>
        </a:fill>
      </a:tcStyle>
    </a:wholeTbl>
    <a:band1H>
      <a:tcStyle>
        <a:tcBdr/>
        <a:fill>
          <a:solidFill>
            <a:srgbClr val="E1F1F8"/>
          </a:solidFill>
        </a:fill>
      </a:tcStyle>
    </a:band1H>
    <a:band1V>
      <a:tcStyle>
        <a:tcBdr/>
        <a:fill>
          <a:solidFill>
            <a:srgbClr val="E1F1F8"/>
          </a:solidFill>
        </a:fill>
      </a:tcStyle>
    </a:band1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 autoAdjust="0"/>
    <p:restoredTop sz="94751" autoAdjust="0"/>
  </p:normalViewPr>
  <p:slideViewPr>
    <p:cSldViewPr snapToGrid="0" snapToObjects="1">
      <p:cViewPr>
        <p:scale>
          <a:sx n="100" d="100"/>
          <a:sy n="100" d="100"/>
        </p:scale>
        <p:origin x="1616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71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6A55-D228-054A-9A5E-2E0BFE0A18B9}" type="datetimeFigureOut">
              <a:rPr lang="fr-FR" smtClean="0"/>
              <a:t>16/10/2015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210E-6BE6-1C4B-ACE6-D5C9886AD5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4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484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3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20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20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203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132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91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073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366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902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 txBox="1">
            <a:spLocks/>
          </p:cNvSpPr>
          <p:nvPr userDrawn="1"/>
        </p:nvSpPr>
        <p:spPr>
          <a:xfrm>
            <a:off x="476052" y="2987948"/>
            <a:ext cx="8020050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fr-FR" dirty="0"/>
          </a:p>
        </p:txBody>
      </p:sp>
      <p:sp>
        <p:nvSpPr>
          <p:cNvPr id="10" name="Shape 29"/>
          <p:cNvSpPr>
            <a:spLocks noGrp="1"/>
          </p:cNvSpPr>
          <p:nvPr>
            <p:ph type="pic" idx="3"/>
          </p:nvPr>
        </p:nvSpPr>
        <p:spPr>
          <a:xfrm>
            <a:off x="0" y="996950"/>
            <a:ext cx="9143999" cy="38290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1144465" y="2251719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chemeClr val="bg2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088596" y="3261930"/>
            <a:ext cx="3603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7741" y="2879979"/>
            <a:ext cx="922047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>
            <a:lvl1pPr>
              <a:defRPr sz="1100" b="1" i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fr-FR" dirty="0" smtClean="0"/>
              <a:t>SUBTITLE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5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863600"/>
            <a:ext cx="4572000" cy="397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Image 3"/>
          <p:cNvPicPr>
            <a:picLocks noChangeAspect="1"/>
          </p:cNvPicPr>
          <p:nvPr userDrawn="1"/>
        </p:nvPicPr>
        <p:blipFill rotWithShape="1">
          <a:blip r:embed="rId2"/>
          <a:srcRect r="19220"/>
          <a:stretch/>
        </p:blipFill>
        <p:spPr>
          <a:xfrm>
            <a:off x="0" y="-474662"/>
            <a:ext cx="76581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698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NUMBER OF SECTION HERE</a:t>
            </a:r>
            <a:endParaRPr lang="en-US" dirty="0"/>
          </a:p>
        </p:txBody>
      </p:sp>
      <p:sp>
        <p:nvSpPr>
          <p:cNvPr id="9" name="Triangle 8"/>
          <p:cNvSpPr/>
          <p:nvPr userDrawn="1"/>
        </p:nvSpPr>
        <p:spPr>
          <a:xfrm rot="16200000">
            <a:off x="4230093" y="2781100"/>
            <a:ext cx="486965" cy="24963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69894" y="2414588"/>
            <a:ext cx="3568700" cy="9826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A1E4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>
              <a:defRPr sz="2400" b="0" i="0">
                <a:solidFill>
                  <a:srgbClr val="00A1E4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2400" b="0" i="0">
                <a:solidFill>
                  <a:srgbClr val="00A1E4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2400" b="0" i="0">
                <a:solidFill>
                  <a:srgbClr val="00A1E4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defRPr sz="2400" b="0" i="0">
                <a:solidFill>
                  <a:srgbClr val="00A1E4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TITLE OF SECTION HERE</a:t>
            </a:r>
          </a:p>
        </p:txBody>
      </p:sp>
    </p:spTree>
    <p:extLst>
      <p:ext uri="{BB962C8B-B14F-4D97-AF65-F5344CB8AC3E}">
        <p14:creationId xmlns:p14="http://schemas.microsoft.com/office/powerpoint/2010/main" val="18610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Subtitle with main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469701" y="-12700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sp>
        <p:nvSpPr>
          <p:cNvPr id="5" name="Shape 24"/>
          <p:cNvSpPr txBox="1">
            <a:spLocks/>
          </p:cNvSpPr>
          <p:nvPr userDrawn="1"/>
        </p:nvSpPr>
        <p:spPr>
          <a:xfrm>
            <a:off x="476052" y="2987948"/>
            <a:ext cx="8020050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38238" y="887944"/>
            <a:ext cx="360336" cy="0"/>
          </a:xfrm>
          <a:prstGeom prst="line">
            <a:avLst/>
          </a:prstGeom>
          <a:ln w="12700">
            <a:solidFill>
              <a:srgbClr val="00A1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hape 29"/>
          <p:cNvSpPr>
            <a:spLocks noGrp="1"/>
          </p:cNvSpPr>
          <p:nvPr>
            <p:ph type="pic" idx="3"/>
          </p:nvPr>
        </p:nvSpPr>
        <p:spPr>
          <a:xfrm>
            <a:off x="0" y="996950"/>
            <a:ext cx="9143999" cy="3829049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8238" y="550973"/>
            <a:ext cx="1066318" cy="246221"/>
          </a:xfrm>
          <a:prstGeom prst="rect">
            <a:avLst/>
          </a:prstGeom>
          <a:solidFill>
            <a:srgbClr val="00A1E4"/>
          </a:solidFill>
        </p:spPr>
        <p:txBody>
          <a:bodyPr wrap="none">
            <a:spAutoFit/>
          </a:bodyPr>
          <a:lstStyle>
            <a:lvl1pPr>
              <a:defRPr sz="1000" b="0" i="0" baseline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CLICK TO 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in image (no Subtitle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469701" y="-12700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sp>
        <p:nvSpPr>
          <p:cNvPr id="5" name="Shape 24"/>
          <p:cNvSpPr txBox="1">
            <a:spLocks/>
          </p:cNvSpPr>
          <p:nvPr userDrawn="1"/>
        </p:nvSpPr>
        <p:spPr>
          <a:xfrm>
            <a:off x="476052" y="2987948"/>
            <a:ext cx="8020050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50850" y="629390"/>
            <a:ext cx="360336" cy="0"/>
          </a:xfrm>
          <a:prstGeom prst="line">
            <a:avLst/>
          </a:prstGeom>
          <a:ln w="12700">
            <a:solidFill>
              <a:srgbClr val="00A1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hape 29"/>
          <p:cNvSpPr>
            <a:spLocks noGrp="1"/>
          </p:cNvSpPr>
          <p:nvPr>
            <p:ph type="pic" idx="3"/>
          </p:nvPr>
        </p:nvSpPr>
        <p:spPr>
          <a:xfrm>
            <a:off x="0" y="996950"/>
            <a:ext cx="9143999" cy="382904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6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469701" y="-12700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sp>
        <p:nvSpPr>
          <p:cNvPr id="5" name="Shape 24"/>
          <p:cNvSpPr txBox="1">
            <a:spLocks/>
          </p:cNvSpPr>
          <p:nvPr userDrawn="1"/>
        </p:nvSpPr>
        <p:spPr>
          <a:xfrm>
            <a:off x="476052" y="2987948"/>
            <a:ext cx="8020050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38238" y="887944"/>
            <a:ext cx="360336" cy="0"/>
          </a:xfrm>
          <a:prstGeom prst="line">
            <a:avLst/>
          </a:prstGeom>
          <a:ln w="12700">
            <a:solidFill>
              <a:srgbClr val="00A1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8238" y="550973"/>
            <a:ext cx="1066318" cy="246221"/>
          </a:xfrm>
          <a:prstGeom prst="rect">
            <a:avLst/>
          </a:prstGeom>
          <a:solidFill>
            <a:srgbClr val="00A1E4"/>
          </a:solidFill>
        </p:spPr>
        <p:txBody>
          <a:bodyPr wrap="none">
            <a:spAutoFit/>
          </a:bodyPr>
          <a:lstStyle>
            <a:lvl1pPr>
              <a:defRPr sz="1000" b="0" i="0" baseline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74216"/>
            <a:ext cx="9144000" cy="3827463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lnSpc>
                <a:spcPct val="150000"/>
              </a:lnSpc>
              <a:defRPr sz="18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lnSpc>
                <a:spcPct val="150000"/>
              </a:lnSpc>
              <a:defRPr sz="16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lnSpc>
                <a:spcPct val="150000"/>
              </a:lnSpc>
              <a:defRPr sz="11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lnSpc>
                <a:spcPct val="150000"/>
              </a:lnSpc>
              <a:defRPr sz="105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469701" y="-12700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sp>
        <p:nvSpPr>
          <p:cNvPr id="5" name="Shape 24"/>
          <p:cNvSpPr txBox="1">
            <a:spLocks/>
          </p:cNvSpPr>
          <p:nvPr userDrawn="1"/>
        </p:nvSpPr>
        <p:spPr>
          <a:xfrm>
            <a:off x="476052" y="2987948"/>
            <a:ext cx="8020050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3D3D3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38238" y="887944"/>
            <a:ext cx="360336" cy="0"/>
          </a:xfrm>
          <a:prstGeom prst="line">
            <a:avLst/>
          </a:prstGeom>
          <a:ln w="12700">
            <a:solidFill>
              <a:srgbClr val="00A1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8238" y="550973"/>
            <a:ext cx="1066318" cy="246221"/>
          </a:xfrm>
          <a:prstGeom prst="rect">
            <a:avLst/>
          </a:prstGeom>
          <a:solidFill>
            <a:srgbClr val="00A1E4"/>
          </a:solidFill>
        </p:spPr>
        <p:txBody>
          <a:bodyPr wrap="none">
            <a:spAutoFit/>
          </a:bodyPr>
          <a:lstStyle>
            <a:lvl1pPr>
              <a:defRPr sz="1000" b="0" i="0" baseline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CLICK TO EDIT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38237" y="978695"/>
            <a:ext cx="8605763" cy="3847305"/>
          </a:xfrm>
          <a:prstGeom prst="rect">
            <a:avLst/>
          </a:prstGeom>
        </p:spPr>
        <p:txBody>
          <a:bodyPr lIns="91440" rIns="91440"/>
          <a:lstStyle>
            <a:lvl1pPr marL="228600" indent="-338328">
              <a:lnSpc>
                <a:spcPct val="100000"/>
              </a:lnSpc>
              <a:spcBef>
                <a:spcPts val="800"/>
              </a:spcBef>
              <a:buSzPct val="50000"/>
              <a:buFontTx/>
              <a:buBlip>
                <a:blip r:embed="rId2"/>
              </a:buBlip>
              <a:defRPr sz="1600" b="0" i="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914400" indent="-228600">
              <a:spcBef>
                <a:spcPts val="800"/>
              </a:spcBef>
              <a:buClr>
                <a:srgbClr val="58585B"/>
              </a:buClr>
              <a:buSzPct val="6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 marL="1234440" indent="-228600">
              <a:spcBef>
                <a:spcPts val="800"/>
              </a:spcBef>
              <a:buSzPct val="6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 marL="2034540" indent="-342900">
              <a:spcBef>
                <a:spcPts val="800"/>
              </a:spcBef>
              <a:buFont typeface="Arial" charset="0"/>
              <a:buChar char="•"/>
              <a:defRPr sz="16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 marL="2491740" indent="-342900">
              <a:spcBef>
                <a:spcPts val="800"/>
              </a:spcBef>
              <a:buFont typeface="Arial" charset="0"/>
              <a:buChar char="•"/>
              <a:defRPr sz="16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  <a:lvl6pPr marL="2468880" indent="0">
              <a:spcBef>
                <a:spcPts val="800"/>
              </a:spcBef>
              <a:buFont typeface="Arial" charset="0"/>
              <a:buNone/>
              <a:defRPr sz="16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6pPr>
            <a:lvl7pPr marL="2743200" indent="0">
              <a:spcBef>
                <a:spcPts val="800"/>
              </a:spcBef>
              <a:buNone/>
              <a:defRPr sz="2100">
                <a:solidFill>
                  <a:srgbClr val="58585B"/>
                </a:solidFill>
                <a:latin typeface="Lato" charset="0"/>
                <a:ea typeface="Lato" charset="0"/>
                <a:cs typeface="Lato" charset="0"/>
              </a:defRPr>
            </a:lvl7pPr>
            <a:lvl8pPr marL="3200400" indent="0">
              <a:buNone/>
              <a:defRPr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	Last level with bullet		</a:t>
            </a:r>
          </a:p>
        </p:txBody>
      </p:sp>
    </p:spTree>
    <p:extLst>
      <p:ext uri="{BB962C8B-B14F-4D97-AF65-F5344CB8AC3E}">
        <p14:creationId xmlns:p14="http://schemas.microsoft.com/office/powerpoint/2010/main" val="193156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9"/>
          <p:cNvSpPr>
            <a:spLocks noGrp="1"/>
          </p:cNvSpPr>
          <p:nvPr>
            <p:ph type="pic" idx="3"/>
          </p:nvPr>
        </p:nvSpPr>
        <p:spPr>
          <a:xfrm>
            <a:off x="0" y="996950"/>
            <a:ext cx="9143999" cy="3829049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Shape 23"/>
          <p:cNvSpPr txBox="1">
            <a:spLocks noGrp="1"/>
          </p:cNvSpPr>
          <p:nvPr>
            <p:ph type="ctrTitle" hasCustomPrompt="1"/>
          </p:nvPr>
        </p:nvSpPr>
        <p:spPr>
          <a:xfrm>
            <a:off x="469701" y="-12700"/>
            <a:ext cx="6248599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 Light"/>
                <a:ea typeface="Lato" charset="0"/>
                <a:cs typeface="Lato Light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dirty="0" smtClean="0"/>
              <a:t>TITLE</a:t>
            </a:r>
            <a:endParaRPr dirty="0"/>
          </a:p>
        </p:txBody>
      </p:sp>
      <p:cxnSp>
        <p:nvCxnSpPr>
          <p:cNvPr id="30" name="Connecteur droit 29"/>
          <p:cNvCxnSpPr/>
          <p:nvPr userDrawn="1"/>
        </p:nvCxnSpPr>
        <p:spPr>
          <a:xfrm>
            <a:off x="538238" y="887944"/>
            <a:ext cx="360336" cy="0"/>
          </a:xfrm>
          <a:prstGeom prst="line">
            <a:avLst/>
          </a:prstGeom>
          <a:ln w="12700">
            <a:solidFill>
              <a:srgbClr val="00A1E4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8238" y="550973"/>
            <a:ext cx="1066318" cy="246221"/>
          </a:xfrm>
          <a:prstGeom prst="rect">
            <a:avLst/>
          </a:prstGeom>
          <a:solidFill>
            <a:srgbClr val="00A1E4"/>
          </a:solidFill>
        </p:spPr>
        <p:txBody>
          <a:bodyPr wrap="none">
            <a:spAutoFit/>
          </a:bodyPr>
          <a:lstStyle>
            <a:lvl1pPr>
              <a:defRPr sz="1000" b="0" i="0" baseline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fr-FR" dirty="0" smtClean="0"/>
              <a:t>CLICK TO EDIT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604556" y="2197100"/>
            <a:ext cx="6126020" cy="1562100"/>
          </a:xfrm>
          <a:prstGeom prst="rect">
            <a:avLst/>
          </a:prstGeom>
          <a:solidFill>
            <a:srgbClr val="00A1E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89566" y="2425700"/>
            <a:ext cx="3556000" cy="5969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algn="ctr"/>
            <a:r>
              <a:rPr lang="fr-FR" sz="2800" smtClean="0">
                <a:solidFill>
                  <a:schemeClr val="bg2"/>
                </a:solidFill>
                <a:latin typeface="Lato Black"/>
                <a:cs typeface="Lato Black"/>
              </a:rPr>
              <a:t>A BIG TITLE</a:t>
            </a:r>
            <a:endParaRPr lang="fr-FR" sz="2800" dirty="0" smtClean="0">
              <a:solidFill>
                <a:schemeClr val="bg2"/>
              </a:solidFill>
              <a:latin typeface="Lato Black"/>
              <a:cs typeface="Lato Black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27855" y="671612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chemeClr val="bg2"/>
                </a:solidFill>
                <a:latin typeface="Lato Black"/>
                <a:cs typeface="Lato Black"/>
              </a:rPr>
              <a:t>A BIG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01485" y="3052861"/>
            <a:ext cx="3332162" cy="4826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smtClean="0">
                <a:solidFill>
                  <a:schemeClr val="bg2"/>
                </a:solidFill>
                <a:latin typeface="Lato Light"/>
                <a:cs typeface="Lato Light"/>
              </a:rPr>
              <a:t>A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823460"/>
            <a:ext cx="9144000" cy="320039"/>
          </a:xfrm>
          <a:prstGeom prst="rect">
            <a:avLst/>
          </a:prstGeom>
          <a:solidFill>
            <a:srgbClr val="BAC3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046238" y="4823460"/>
            <a:ext cx="5494262" cy="320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 dirty="0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Delivering Universal </a:t>
            </a:r>
            <a:r>
              <a:rPr lang="en-US" sz="1000" b="0" i="0" u="none" strike="noStrike" cap="none" baseline="0" dirty="0" err="1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Javascript</a:t>
            </a:r>
            <a:r>
              <a:rPr lang="en-US" sz="1000" b="0" i="0" u="none" strike="noStrike" cap="none" baseline="0" dirty="0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&amp; </a:t>
            </a:r>
            <a:r>
              <a:rPr lang="en-US" sz="1000" b="0" i="0" u="none" strike="noStrike" cap="none" baseline="0" dirty="0" err="1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Templating</a:t>
            </a:r>
            <a:r>
              <a:rPr lang="en-US" sz="1000" b="0" i="0" u="none" strike="noStrike" cap="none" baseline="0" dirty="0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with </a:t>
            </a:r>
            <a:r>
              <a:rPr lang="en-US" sz="1000" b="0" i="0" u="none" strike="noStrike" cap="none" baseline="0" dirty="0" err="1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Jahia’s</a:t>
            </a:r>
            <a:r>
              <a:rPr lang="en-US" sz="1000" b="0" i="0" u="none" strike="noStrike" cap="none" baseline="0" dirty="0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Digital </a:t>
            </a:r>
            <a:r>
              <a:rPr lang="en-US" sz="1000" b="0" i="0" u="none" strike="noStrike" cap="none" baseline="0" dirty="0" err="1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FactoryI</a:t>
            </a:r>
            <a:r>
              <a:rPr lang="en-US" sz="1000" b="0" i="0" u="none" strike="noStrike" cap="none" baseline="0" dirty="0" smtClean="0">
                <a:solidFill>
                  <a:schemeClr val="lt1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 October 27, 2015</a:t>
            </a:r>
            <a:endParaRPr lang="en-US" sz="1000" b="0" i="0" u="none" strike="noStrike" cap="none" baseline="0" dirty="0">
              <a:solidFill>
                <a:schemeClr val="lt1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552450" y="4823460"/>
            <a:ext cx="365759" cy="32003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1000" b="0" i="0" u="none" strike="noStrike" cap="none" baseline="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07" y="180030"/>
            <a:ext cx="1120812" cy="48867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648" r:id="rId3"/>
    <p:sldLayoutId id="2147483723" r:id="rId4"/>
    <p:sldLayoutId id="2147483649" r:id="rId5"/>
    <p:sldLayoutId id="2147483722" r:id="rId6"/>
    <p:sldLayoutId id="2147483725" r:id="rId7"/>
    <p:sldLayoutId id="2147483721" r:id="rId8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 baseline="0">
          <a:solidFill>
            <a:srgbClr val="00A1E4"/>
          </a:solidFill>
          <a:latin typeface="Lato Light"/>
          <a:ea typeface="Arial"/>
          <a:cs typeface="Lato Light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986828"/>
            <a:ext cx="9156526" cy="3835691"/>
          </a:xfrm>
          <a:prstGeom prst="rect">
            <a:avLst/>
          </a:prstGeom>
        </p:spPr>
      </p:pic>
      <p:sp>
        <p:nvSpPr>
          <p:cNvPr id="449" name="Shape 449"/>
          <p:cNvSpPr txBox="1">
            <a:spLocks noGrp="1"/>
          </p:cNvSpPr>
          <p:nvPr>
            <p:ph type="ctrTitle"/>
          </p:nvPr>
        </p:nvSpPr>
        <p:spPr>
          <a:xfrm>
            <a:off x="555712" y="2618114"/>
            <a:ext cx="8020050" cy="36165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lvl="0" algn="ctr">
              <a:buClr>
                <a:schemeClr val="accent1"/>
              </a:buClr>
              <a:buSzPct val="25000"/>
            </a:pPr>
            <a:r>
              <a:rPr lang="en-US" sz="2800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Delivering </a:t>
            </a:r>
            <a:r>
              <a:rPr lang="en-US" sz="2800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Universal </a:t>
            </a:r>
            <a:r>
              <a:rPr lang="en-US" sz="2800" dirty="0" err="1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Javascript</a:t>
            </a:r>
            <a:r>
              <a:rPr lang="en-US" sz="2800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&amp; </a:t>
            </a:r>
            <a:r>
              <a:rPr lang="en-US" sz="2800" dirty="0" err="1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Templating</a:t>
            </a:r>
            <a:r>
              <a:rPr lang="en-US" sz="2800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with </a:t>
            </a:r>
            <a:r>
              <a:rPr lang="en-US" sz="2800" dirty="0" err="1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Jahia’s</a:t>
            </a:r>
            <a:r>
              <a:rPr lang="en-US" sz="2800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Digital Factory</a:t>
            </a:r>
            <a:endParaRPr lang="en-US" sz="2800" u="none" strike="noStrike" cap="none" baseline="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450" y="419100"/>
            <a:ext cx="2222500" cy="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Factory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305165" cy="246221"/>
          </a:xfrm>
        </p:spPr>
        <p:txBody>
          <a:bodyPr/>
          <a:lstStyle/>
          <a:p>
            <a:r>
              <a:rPr lang="en-US" cap="all" dirty="0" smtClean="0"/>
              <a:t>SOFTWARE STACK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029494"/>
            <a:ext cx="6388100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Factory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441420" cy="246221"/>
          </a:xfrm>
        </p:spPr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04937" y="1920677"/>
            <a:ext cx="3779763" cy="2321123"/>
          </a:xfrm>
        </p:spPr>
        <p:txBody>
          <a:bodyPr/>
          <a:lstStyle/>
          <a:p>
            <a:r>
              <a:rPr lang="en-US" sz="1400" dirty="0" smtClean="0"/>
              <a:t>Content </a:t>
            </a:r>
            <a:r>
              <a:rPr lang="en-US" sz="1400" dirty="0"/>
              <a:t>definitions </a:t>
            </a:r>
          </a:p>
          <a:p>
            <a:r>
              <a:rPr lang="en-US" sz="1400" dirty="0" smtClean="0"/>
              <a:t>View </a:t>
            </a:r>
            <a:r>
              <a:rPr lang="en-US" sz="1400" dirty="0"/>
              <a:t>scripts (JSP, JSR-286 compatible languages such as </a:t>
            </a:r>
            <a:r>
              <a:rPr lang="en-US" sz="1400" dirty="0" smtClean="0"/>
              <a:t>JavaScript, Velocity </a:t>
            </a:r>
            <a:r>
              <a:rPr lang="en-US" sz="1400" dirty="0"/>
              <a:t>or </a:t>
            </a:r>
            <a:r>
              <a:rPr lang="en-US" sz="1400" dirty="0" err="1"/>
              <a:t>Freemarker</a:t>
            </a:r>
            <a:r>
              <a:rPr lang="en-US" sz="1400" dirty="0"/>
              <a:t>, or even PHP*)</a:t>
            </a:r>
          </a:p>
          <a:p>
            <a:r>
              <a:rPr lang="en-US" sz="1400" dirty="0" smtClean="0"/>
              <a:t>Static </a:t>
            </a:r>
            <a:r>
              <a:rPr lang="en-US" sz="1400" dirty="0"/>
              <a:t>resources (text file, images, CSS files, JavaScript files)</a:t>
            </a:r>
          </a:p>
          <a:p>
            <a:r>
              <a:rPr lang="en-US" sz="1400" dirty="0" smtClean="0"/>
              <a:t>Resource </a:t>
            </a:r>
            <a:r>
              <a:rPr lang="en-US" sz="1400" dirty="0"/>
              <a:t>bundles or other property </a:t>
            </a:r>
            <a:r>
              <a:rPr lang="en-US" sz="1400" dirty="0" smtClean="0"/>
              <a:t>files</a:t>
            </a:r>
          </a:p>
          <a:p>
            <a:r>
              <a:rPr lang="en-US" sz="1400" dirty="0" smtClean="0"/>
              <a:t>Java </a:t>
            </a:r>
            <a:r>
              <a:rPr lang="en-US" sz="1400" dirty="0"/>
              <a:t>classes or JAR </a:t>
            </a:r>
            <a:r>
              <a:rPr lang="en-US" sz="1400" dirty="0" smtClean="0"/>
              <a:t>libraries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84700" y="1920677"/>
            <a:ext cx="3779763" cy="2321124"/>
          </a:xfrm>
          <a:prstGeom prst="rect">
            <a:avLst/>
          </a:prstGeom>
        </p:spPr>
        <p:txBody>
          <a:bodyPr lIns="91440" rIns="9144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3383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0000"/>
              <a:buFontTx/>
              <a:buBlip>
                <a:blip r:embed="rId2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91440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8585B"/>
              </a:buClr>
              <a:buSzPct val="60000"/>
              <a:buFontTx/>
              <a:buBlip>
                <a:blip r:embed="rId3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2pPr>
            <a:lvl3pPr marL="123444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3pPr>
            <a:lvl4pPr marL="20345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4pPr>
            <a:lvl5pPr marL="24917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5pPr>
            <a:lvl6pPr marL="246888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2100" b="0" i="0" u="none" strike="noStrike" cap="none" baseline="0">
                <a:solidFill>
                  <a:srgbClr val="58585B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400" dirty="0" smtClean="0"/>
              <a:t>Filters</a:t>
            </a:r>
          </a:p>
          <a:p>
            <a:r>
              <a:rPr lang="en-US" sz="1400" dirty="0" smtClean="0"/>
              <a:t>Permission and role definitions</a:t>
            </a:r>
          </a:p>
          <a:p>
            <a:r>
              <a:rPr lang="en-US" sz="1400" dirty="0" smtClean="0"/>
              <a:t>Rules</a:t>
            </a:r>
          </a:p>
          <a:p>
            <a:r>
              <a:rPr lang="en-US" sz="1400" dirty="0" err="1" smtClean="0"/>
              <a:t>jBPM</a:t>
            </a:r>
            <a:r>
              <a:rPr lang="en-US" sz="1400" dirty="0" smtClean="0"/>
              <a:t> workflow definitions</a:t>
            </a:r>
          </a:p>
          <a:p>
            <a:r>
              <a:rPr lang="en-US" sz="1400" dirty="0" smtClean="0"/>
              <a:t>Tag libraries</a:t>
            </a:r>
          </a:p>
          <a:p>
            <a:r>
              <a:rPr lang="en-US" sz="1400" dirty="0" smtClean="0"/>
              <a:t>Spring Framework configuration files</a:t>
            </a:r>
          </a:p>
          <a:p>
            <a:r>
              <a:rPr lang="en-US" sz="1400" dirty="0" smtClean="0"/>
              <a:t>Content import files (in XML format)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8237" y="978695"/>
            <a:ext cx="8605763" cy="1373781"/>
          </a:xfrm>
          <a:prstGeom prst="rect">
            <a:avLst/>
          </a:prstGeom>
        </p:spPr>
        <p:txBody>
          <a:bodyPr lIns="91440" rIns="9144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3383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0000"/>
              <a:buFontTx/>
              <a:buBlip>
                <a:blip r:embed="rId2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91440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8585B"/>
              </a:buClr>
              <a:buSzPct val="60000"/>
              <a:buFontTx/>
              <a:buBlip>
                <a:blip r:embed="rId3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2pPr>
            <a:lvl3pPr marL="123444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3pPr>
            <a:lvl4pPr marL="20345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4pPr>
            <a:lvl5pPr marL="24917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5pPr>
            <a:lvl6pPr marL="246888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2100" b="0" i="0" u="none" strike="noStrike" cap="none" baseline="0">
                <a:solidFill>
                  <a:srgbClr val="58585B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None/>
            </a:pPr>
            <a:r>
              <a:rPr lang="en-US" dirty="0"/>
              <a:t>Modules are a very important part of Digital Factory, and may be thought of as Digital Factory’s plug-in </a:t>
            </a:r>
            <a:r>
              <a:rPr lang="en-US" dirty="0" smtClean="0"/>
              <a:t>infrastructure</a:t>
            </a:r>
            <a:r>
              <a:rPr lang="en-US" dirty="0"/>
              <a:t>. Basically they are composed of directory and files that are packaged as an </a:t>
            </a:r>
            <a:r>
              <a:rPr lang="en-US" dirty="0" err="1"/>
              <a:t>OSGi</a:t>
            </a:r>
            <a:r>
              <a:rPr lang="en-US" dirty="0"/>
              <a:t> bundle JAR file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689100" y="4229101"/>
            <a:ext cx="5410200" cy="457200"/>
          </a:xfrm>
          <a:prstGeom prst="rect">
            <a:avLst/>
          </a:prstGeom>
        </p:spPr>
        <p:txBody>
          <a:bodyPr lIns="91440" rIns="9144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3383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0000"/>
              <a:buFontTx/>
              <a:buBlip>
                <a:blip r:embed="rId2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91440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8585B"/>
              </a:buClr>
              <a:buSzPct val="60000"/>
              <a:buFontTx/>
              <a:buBlip>
                <a:blip r:embed="rId3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2pPr>
            <a:lvl3pPr marL="1234440" marR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3pPr>
            <a:lvl4pPr marL="20345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4pPr>
            <a:lvl5pPr marL="249174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5pPr>
            <a:lvl6pPr marL="246888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600" b="0" i="0" u="none" strike="noStrike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2100" b="0" i="0" u="none" strike="noStrike" cap="none" baseline="0">
                <a:solidFill>
                  <a:srgbClr val="58585B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None/>
            </a:pPr>
            <a:r>
              <a:rPr lang="en-US" b="1" dirty="0"/>
              <a:t>Nothing is mandatory (an empty module will do nothing)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1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Factory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188146" cy="246221"/>
          </a:xfrm>
        </p:spPr>
        <p:txBody>
          <a:bodyPr/>
          <a:lstStyle/>
          <a:p>
            <a:r>
              <a:rPr lang="en-US" cap="all" dirty="0" smtClean="0"/>
              <a:t>Content Flow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5572" y="808417"/>
            <a:ext cx="5370513" cy="379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5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Factory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625766" cy="246221"/>
          </a:xfrm>
        </p:spPr>
        <p:txBody>
          <a:bodyPr/>
          <a:lstStyle/>
          <a:p>
            <a:r>
              <a:rPr lang="en-US" cap="all" dirty="0" smtClean="0"/>
              <a:t>Templates and Views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187" y="898794"/>
            <a:ext cx="4456113" cy="358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1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38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err="1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Serverside</a:t>
            </a: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JavaScript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2000" y="2540719"/>
            <a:ext cx="388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Homogenous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Programming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Experience</a:t>
            </a:r>
            <a:endParaRPr lang="fr-FR" dirty="0">
              <a:solidFill>
                <a:srgbClr val="00A1E4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11479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Serverside</a:t>
            </a:r>
            <a:r>
              <a:rPr lang="en-US" dirty="0" smtClean="0"/>
              <a:t> JavaScript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415772" cy="246221"/>
          </a:xfrm>
        </p:spPr>
        <p:txBody>
          <a:bodyPr/>
          <a:lstStyle/>
          <a:p>
            <a:r>
              <a:rPr lang="en-US" dirty="0" smtClean="0"/>
              <a:t>HISTORY &amp; PRESENT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38237" y="978695"/>
            <a:ext cx="4973563" cy="3847305"/>
          </a:xfrm>
        </p:spPr>
        <p:txBody>
          <a:bodyPr/>
          <a:lstStyle/>
          <a:p>
            <a:r>
              <a:rPr lang="en-US" sz="1400" dirty="0" smtClean="0"/>
              <a:t>Rhino, First introduce by Netscape in 1998</a:t>
            </a:r>
          </a:p>
          <a:p>
            <a:pPr lvl="1"/>
            <a:r>
              <a:rPr lang="en-US" sz="1400" dirty="0" smtClean="0"/>
              <a:t>Open source</a:t>
            </a:r>
          </a:p>
          <a:p>
            <a:pPr lvl="1"/>
            <a:r>
              <a:rPr lang="en-US" sz="1400" dirty="0" smtClean="0"/>
              <a:t>Written in Java</a:t>
            </a:r>
          </a:p>
          <a:p>
            <a:pPr lvl="1"/>
            <a:r>
              <a:rPr lang="en-US" sz="1400" dirty="0" smtClean="0"/>
              <a:t>Outdated</a:t>
            </a:r>
          </a:p>
          <a:p>
            <a:pPr lvl="1"/>
            <a:r>
              <a:rPr lang="en-US" sz="1400" dirty="0" smtClean="0"/>
              <a:t>Slow</a:t>
            </a:r>
          </a:p>
          <a:p>
            <a:r>
              <a:rPr lang="en-US" sz="1400" dirty="0" smtClean="0"/>
              <a:t>Oracle </a:t>
            </a:r>
            <a:r>
              <a:rPr lang="en-US" sz="1400" dirty="0" err="1" smtClean="0"/>
              <a:t>Nashorn</a:t>
            </a:r>
            <a:r>
              <a:rPr lang="en-US" sz="1400" dirty="0"/>
              <a:t>, A </a:t>
            </a:r>
            <a:r>
              <a:rPr lang="en-US" sz="1400" dirty="0" smtClean="0"/>
              <a:t>Next-Gen </a:t>
            </a:r>
            <a:r>
              <a:rPr lang="en-US" sz="1400" dirty="0"/>
              <a:t>JavaScript </a:t>
            </a:r>
            <a:r>
              <a:rPr lang="en-US" sz="1400" dirty="0" smtClean="0"/>
              <a:t>Engine</a:t>
            </a:r>
          </a:p>
          <a:p>
            <a:pPr lvl="1"/>
            <a:r>
              <a:rPr lang="en-US" sz="1400" dirty="0" smtClean="0"/>
              <a:t>Ships with Java 8</a:t>
            </a:r>
          </a:p>
          <a:p>
            <a:pPr lvl="1"/>
            <a:r>
              <a:rPr lang="en-US" sz="1400" dirty="0" smtClean="0"/>
              <a:t>Built from the ground up</a:t>
            </a:r>
          </a:p>
          <a:p>
            <a:pPr lvl="1"/>
            <a:r>
              <a:rPr lang="en-US" sz="1400" dirty="0" smtClean="0"/>
              <a:t>Better runtime performance through</a:t>
            </a:r>
            <a:r>
              <a:rPr lang="en-US" sz="1400" dirty="0"/>
              <a:t> </a:t>
            </a:r>
            <a:r>
              <a:rPr lang="en-US" sz="1400" i="1" dirty="0" err="1" smtClean="0"/>
              <a:t>invokedynamic</a:t>
            </a:r>
            <a:endParaRPr lang="en-US" sz="1400" i="1" dirty="0" smtClean="0"/>
          </a:p>
          <a:p>
            <a:pPr lvl="1"/>
            <a:r>
              <a:rPr lang="en-US" sz="1400" dirty="0" smtClean="0"/>
              <a:t>ECMA-compliant, run more elaborate snippets</a:t>
            </a:r>
            <a:endParaRPr lang="en-US" sz="1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5" y="870531"/>
            <a:ext cx="1657350" cy="1894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3203590"/>
            <a:ext cx="2590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1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Serverside</a:t>
            </a:r>
            <a:r>
              <a:rPr lang="en-US" dirty="0" smtClean="0"/>
              <a:t> JavaScript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247457" cy="246221"/>
          </a:xfrm>
        </p:spPr>
        <p:txBody>
          <a:bodyPr/>
          <a:lstStyle/>
          <a:p>
            <a:r>
              <a:rPr lang="en-US" dirty="0" smtClean="0"/>
              <a:t>ELAVATOR PITCH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38237" y="978695"/>
            <a:ext cx="4465563" cy="3847305"/>
          </a:xfrm>
        </p:spPr>
        <p:txBody>
          <a:bodyPr/>
          <a:lstStyle/>
          <a:p>
            <a:r>
              <a:rPr lang="en-US" sz="1800" dirty="0" smtClean="0"/>
              <a:t>Large pool of JavaScript resources in the market</a:t>
            </a:r>
          </a:p>
          <a:p>
            <a:r>
              <a:rPr lang="en-US" sz="1800" dirty="0" smtClean="0"/>
              <a:t>Write code once for both Server and Client</a:t>
            </a:r>
          </a:p>
          <a:p>
            <a:r>
              <a:rPr lang="en-US" sz="1800" dirty="0" smtClean="0"/>
              <a:t>Empower JavaScript developers to manage the client and server side view logic</a:t>
            </a:r>
          </a:p>
          <a:p>
            <a:r>
              <a:rPr lang="en-US" sz="1800" dirty="0" smtClean="0"/>
              <a:t>Eliminates handoff from client side developers to server side developers</a:t>
            </a:r>
          </a:p>
          <a:p>
            <a:r>
              <a:rPr lang="en-US" sz="1800" dirty="0" smtClean="0"/>
              <a:t>Popularity of </a:t>
            </a:r>
            <a:r>
              <a:rPr lang="en-US" sz="1800" dirty="0" err="1" smtClean="0"/>
              <a:t>Node.js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511300"/>
            <a:ext cx="2705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2670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JavaScript Framework</a:t>
            </a:r>
            <a:b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</a:b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&amp; </a:t>
            </a:r>
            <a:r>
              <a:rPr lang="en-US" dirty="0" err="1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Templating</a:t>
            </a: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 Engine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2307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</a:t>
            </a:r>
            <a:r>
              <a:rPr lang="en-US" dirty="0" smtClean="0"/>
              <a:t>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894797" cy="246221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Handlebars</a:t>
            </a:r>
          </a:p>
          <a:p>
            <a:r>
              <a:rPr lang="en-US" dirty="0" smtClean="0"/>
              <a:t>Underscore</a:t>
            </a:r>
          </a:p>
          <a:p>
            <a:r>
              <a:rPr lang="en-US" dirty="0" smtClean="0"/>
              <a:t>React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18" y="978695"/>
            <a:ext cx="3505200" cy="1017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68" y="2380876"/>
            <a:ext cx="3975100" cy="685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8" y="3451832"/>
            <a:ext cx="3276600" cy="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364476" cy="246221"/>
          </a:xfrm>
        </p:spPr>
        <p:txBody>
          <a:bodyPr/>
          <a:lstStyle/>
          <a:p>
            <a:r>
              <a:rPr lang="en-US" dirty="0" smtClean="0"/>
              <a:t>CONTENT OBJECTS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// Comments List Content Object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javaone:comments</a:t>
            </a:r>
            <a:r>
              <a:rPr lang="en-US" dirty="0">
                <a:solidFill>
                  <a:srgbClr val="00B050"/>
                </a:solidFill>
              </a:rPr>
              <a:t>] &gt; </a:t>
            </a:r>
            <a:r>
              <a:rPr lang="en-US" dirty="0" err="1">
                <a:solidFill>
                  <a:srgbClr val="00B050"/>
                </a:solidFill>
              </a:rPr>
              <a:t>jnt:contentList</a:t>
            </a:r>
            <a:r>
              <a:rPr lang="en-US" dirty="0">
                <a:solidFill>
                  <a:srgbClr val="00B050"/>
                </a:solidFill>
              </a:rPr>
              <a:t> orderable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+ * (</a:t>
            </a:r>
            <a:r>
              <a:rPr lang="en-US" dirty="0" err="1">
                <a:solidFill>
                  <a:srgbClr val="00B050"/>
                </a:solidFill>
              </a:rPr>
              <a:t>javaone:comment</a:t>
            </a:r>
            <a:r>
              <a:rPr lang="en-US" dirty="0">
                <a:solidFill>
                  <a:srgbClr val="00B050"/>
                </a:solidFill>
              </a:rPr>
              <a:t>)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// Comment Content Object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javaone:comment</a:t>
            </a:r>
            <a:r>
              <a:rPr lang="en-US" dirty="0">
                <a:solidFill>
                  <a:srgbClr val="00B050"/>
                </a:solidFill>
              </a:rPr>
              <a:t>] &gt; </a:t>
            </a:r>
            <a:r>
              <a:rPr lang="en-US" dirty="0" err="1">
                <a:solidFill>
                  <a:srgbClr val="00B050"/>
                </a:solidFill>
              </a:rPr>
              <a:t>jnt:content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mix:title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- text (string, </a:t>
            </a:r>
            <a:r>
              <a:rPr lang="en-US" dirty="0" err="1">
                <a:solidFill>
                  <a:srgbClr val="00B050"/>
                </a:solidFill>
              </a:rPr>
              <a:t>richtext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7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38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latin typeface="Lato Light" charset="0"/>
                <a:ea typeface="Lato Light" charset="0"/>
                <a:cs typeface="Lato Light" charset="0"/>
                <a:sym typeface="Lato"/>
              </a:rPr>
              <a:t>Presenters</a:t>
            </a:r>
            <a:endParaRPr lang="en-US" sz="2400" dirty="0">
              <a:solidFill>
                <a:srgbClr val="00A1E4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02" y="1872490"/>
            <a:ext cx="1254327" cy="1254327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2242087" y="1786599"/>
            <a:ext cx="1426138" cy="1426136"/>
          </a:xfrm>
          <a:prstGeom prst="ellipse">
            <a:avLst/>
          </a:prstGeom>
          <a:noFill/>
          <a:ln>
            <a:solidFill>
              <a:srgbClr val="00A1E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hape 457"/>
          <p:cNvSpPr txBox="1">
            <a:spLocks/>
          </p:cNvSpPr>
          <p:nvPr/>
        </p:nvSpPr>
        <p:spPr>
          <a:xfrm>
            <a:off x="2396507" y="1370775"/>
            <a:ext cx="1029236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200" dirty="0" smtClean="0">
                <a:latin typeface="Lato Black"/>
                <a:ea typeface="Lato Light" charset="0"/>
                <a:cs typeface="Lato Black"/>
                <a:sym typeface="Lato"/>
              </a:rPr>
              <a:t>SAJID MOMIN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947765" y="2531417"/>
            <a:ext cx="406269" cy="0"/>
          </a:xfrm>
          <a:prstGeom prst="line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579513" y="2531417"/>
            <a:ext cx="406269" cy="0"/>
          </a:xfrm>
          <a:prstGeom prst="line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hape 457"/>
          <p:cNvSpPr txBox="1">
            <a:spLocks/>
          </p:cNvSpPr>
          <p:nvPr/>
        </p:nvSpPr>
        <p:spPr>
          <a:xfrm>
            <a:off x="2433317" y="3600543"/>
            <a:ext cx="1060592" cy="45075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fr-FR" sz="900" dirty="0" smtClean="0">
                <a:solidFill>
                  <a:srgbClr val="58585B"/>
                </a:solidFill>
                <a:latin typeface="Lato Light"/>
                <a:cs typeface="Lato Light"/>
              </a:rPr>
              <a:t>Sr. Solutions Architect</a:t>
            </a:r>
            <a:endParaRPr lang="en-US" sz="900" dirty="0" smtClean="0">
              <a:solidFill>
                <a:srgbClr val="58585B"/>
              </a:solidFill>
              <a:latin typeface="Lato Light"/>
              <a:ea typeface="Lato Light" charset="0"/>
              <a:cs typeface="Lato Light"/>
              <a:sym typeface="Lato"/>
            </a:endParaRPr>
          </a:p>
        </p:txBody>
      </p:sp>
      <p:pic>
        <p:nvPicPr>
          <p:cNvPr id="1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02" y="1851207"/>
            <a:ext cx="1254327" cy="1254327"/>
          </a:xfrm>
          <a:prstGeom prst="rect">
            <a:avLst/>
          </a:prstGeom>
        </p:spPr>
      </p:pic>
      <p:sp>
        <p:nvSpPr>
          <p:cNvPr id="16" name="Ellipse 29"/>
          <p:cNvSpPr/>
          <p:nvPr/>
        </p:nvSpPr>
        <p:spPr>
          <a:xfrm>
            <a:off x="5480587" y="1765316"/>
            <a:ext cx="1426138" cy="1426136"/>
          </a:xfrm>
          <a:prstGeom prst="ellipse">
            <a:avLst/>
          </a:prstGeom>
          <a:noFill/>
          <a:ln>
            <a:solidFill>
              <a:srgbClr val="00A1E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hape 457"/>
          <p:cNvSpPr txBox="1">
            <a:spLocks/>
          </p:cNvSpPr>
          <p:nvPr/>
        </p:nvSpPr>
        <p:spPr>
          <a:xfrm>
            <a:off x="5635007" y="1349492"/>
            <a:ext cx="1029236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200" dirty="0" smtClean="0">
                <a:latin typeface="Lato Black"/>
                <a:ea typeface="Lato Light" charset="0"/>
                <a:cs typeface="Lato Black"/>
                <a:sym typeface="Lato"/>
              </a:rPr>
              <a:t>SERGE HUBER</a:t>
            </a:r>
          </a:p>
        </p:txBody>
      </p:sp>
      <p:cxnSp>
        <p:nvCxnSpPr>
          <p:cNvPr id="19" name="Connecteur droit 32"/>
          <p:cNvCxnSpPr/>
          <p:nvPr/>
        </p:nvCxnSpPr>
        <p:spPr>
          <a:xfrm flipH="1">
            <a:off x="7186265" y="2510134"/>
            <a:ext cx="406269" cy="0"/>
          </a:xfrm>
          <a:prstGeom prst="line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35"/>
          <p:cNvCxnSpPr/>
          <p:nvPr/>
        </p:nvCxnSpPr>
        <p:spPr>
          <a:xfrm flipH="1">
            <a:off x="4818013" y="2510134"/>
            <a:ext cx="406269" cy="0"/>
          </a:xfrm>
          <a:prstGeom prst="line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457"/>
          <p:cNvSpPr txBox="1">
            <a:spLocks/>
          </p:cNvSpPr>
          <p:nvPr/>
        </p:nvSpPr>
        <p:spPr>
          <a:xfrm>
            <a:off x="5671817" y="3579260"/>
            <a:ext cx="1060592" cy="45075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fr-FR" sz="900" dirty="0" err="1" smtClean="0">
                <a:solidFill>
                  <a:srgbClr val="58585B"/>
                </a:solidFill>
                <a:latin typeface="Lato Light"/>
                <a:cs typeface="Lato Light"/>
              </a:rPr>
              <a:t>Founder</a:t>
            </a:r>
            <a:r>
              <a:rPr lang="fr-FR" sz="900" dirty="0" smtClean="0">
                <a:solidFill>
                  <a:srgbClr val="58585B"/>
                </a:solidFill>
                <a:latin typeface="Lato Light"/>
                <a:cs typeface="Lato Light"/>
              </a:rPr>
              <a:t>/CTO</a:t>
            </a:r>
            <a:endParaRPr lang="en-US" sz="900" dirty="0" smtClean="0">
              <a:solidFill>
                <a:srgbClr val="58585B"/>
              </a:solidFill>
              <a:latin typeface="Lato Light"/>
              <a:ea typeface="Lato Light" charset="0"/>
              <a:cs typeface="Lato Light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1379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019831" cy="246221"/>
          </a:xfrm>
        </p:spPr>
        <p:txBody>
          <a:bodyPr/>
          <a:lstStyle/>
          <a:p>
            <a:r>
              <a:rPr lang="en-US" dirty="0" smtClean="0"/>
              <a:t>HANDLEBARS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38237" y="978695"/>
            <a:ext cx="4861681" cy="3847305"/>
          </a:xfrm>
        </p:spPr>
        <p:txBody>
          <a:bodyPr/>
          <a:lstStyle/>
          <a:p>
            <a:r>
              <a:rPr lang="en-US" sz="2000" dirty="0" smtClean="0"/>
              <a:t>Abstracts 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 from markup</a:t>
            </a:r>
          </a:p>
          <a:p>
            <a:r>
              <a:rPr lang="en-US" sz="2000" dirty="0" smtClean="0"/>
              <a:t>Allows binding of data to mark up templates that are easy to manage.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asily recognized by the use of </a:t>
            </a:r>
            <a:r>
              <a:rPr lang="en-US" sz="2000" b="1" dirty="0" smtClean="0"/>
              <a:t>{{expression}}</a:t>
            </a:r>
            <a:endParaRPr lang="en-US" sz="2000" dirty="0" smtClean="0"/>
          </a:p>
          <a:p>
            <a:r>
              <a:rPr lang="en-US" sz="2000" dirty="0" smtClean="0"/>
              <a:t>Logic less templates</a:t>
            </a:r>
          </a:p>
          <a:p>
            <a:r>
              <a:rPr lang="en-US" sz="2000" dirty="0" smtClean="0"/>
              <a:t>Custom helper can provide extensibility</a:t>
            </a:r>
          </a:p>
          <a:p>
            <a:r>
              <a:rPr lang="en-US" sz="2000" dirty="0" smtClean="0"/>
              <a:t>Support partials to reduce duplicate markups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18" y="1936051"/>
            <a:ext cx="3505200" cy="10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605200" cy="246221"/>
          </a:xfrm>
        </p:spPr>
        <p:txBody>
          <a:bodyPr/>
          <a:lstStyle/>
          <a:p>
            <a:r>
              <a:rPr lang="en-US" dirty="0" smtClean="0"/>
              <a:t>HANDLEBARS: COMMENTS VIEW SCRIPT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>
                <a:solidFill>
                  <a:srgbClr val="00B050"/>
                </a:solidFill>
              </a:rPr>
              <a:t>load(</a:t>
            </a:r>
            <a:r>
              <a:rPr lang="en-US" sz="1200" b="1" dirty="0">
                <a:solidFill>
                  <a:srgbClr val="00B050"/>
                </a:solidFill>
              </a:rPr>
              <a:t>'</a:t>
            </a:r>
            <a:r>
              <a:rPr lang="en-US" sz="1200" b="1" dirty="0" err="1">
                <a:solidFill>
                  <a:srgbClr val="00B050"/>
                </a:solidFill>
              </a:rPr>
              <a:t>classpath</a:t>
            </a:r>
            <a:r>
              <a:rPr lang="en-US" sz="1200" b="1" dirty="0">
                <a:solidFill>
                  <a:srgbClr val="00B050"/>
                </a:solidFill>
              </a:rPr>
              <a:t>:/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/lib/handlebars-v3.0.3.js'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….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b="1" dirty="0" err="1">
                <a:solidFill>
                  <a:srgbClr val="00B050"/>
                </a:solidFill>
              </a:rPr>
              <a:t>var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source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b="1" i="1" dirty="0" err="1">
                <a:solidFill>
                  <a:srgbClr val="00B050"/>
                </a:solidFill>
              </a:rPr>
              <a:t>FileHelper</a:t>
            </a:r>
            <a:r>
              <a:rPr lang="en-US" sz="1200" dirty="0" err="1">
                <a:solidFill>
                  <a:srgbClr val="00B050"/>
                </a:solidFill>
              </a:rPr>
              <a:t>.loadFileContent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dirty="0">
                <a:solidFill>
                  <a:srgbClr val="00B050"/>
                </a:solidFill>
              </a:rPr>
              <a:t>"http://"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 err="1">
                <a:solidFill>
                  <a:srgbClr val="00B050"/>
                </a:solidFill>
              </a:rPr>
              <a:t>InetAddress</a:t>
            </a:r>
            <a:r>
              <a:rPr lang="en-US" sz="1200" dirty="0" err="1">
                <a:solidFill>
                  <a:srgbClr val="00B050"/>
                </a:solidFill>
              </a:rPr>
              <a:t>.localHost.hostName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":"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>
                <a:solidFill>
                  <a:srgbClr val="00B050"/>
                </a:solidFill>
              </a:rPr>
              <a:t>port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/handlebar/</a:t>
            </a:r>
            <a:r>
              <a:rPr lang="en-US" sz="1200" b="1" dirty="0" err="1">
                <a:solidFill>
                  <a:srgbClr val="00B050"/>
                </a:solidFill>
              </a:rPr>
              <a:t>template.hbs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b="1" dirty="0" err="1">
                <a:solidFill>
                  <a:srgbClr val="00B050"/>
                </a:solidFill>
              </a:rPr>
              <a:t>var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template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b="1" dirty="0" err="1">
                <a:solidFill>
                  <a:srgbClr val="00B050"/>
                </a:solidFill>
              </a:rPr>
              <a:t>Handlebars</a:t>
            </a:r>
            <a:r>
              <a:rPr lang="en-US" sz="1200" dirty="0" err="1">
                <a:solidFill>
                  <a:srgbClr val="00B050"/>
                </a:solidFill>
              </a:rPr>
              <a:t>.</a:t>
            </a:r>
            <a:r>
              <a:rPr lang="en-US" sz="1200" b="1" dirty="0" err="1">
                <a:solidFill>
                  <a:srgbClr val="00B050"/>
                </a:solidFill>
              </a:rPr>
              <a:t>compile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i="1" dirty="0">
                <a:solidFill>
                  <a:srgbClr val="00B050"/>
                </a:solidFill>
              </a:rPr>
              <a:t>source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….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i="1" dirty="0">
                <a:solidFill>
                  <a:srgbClr val="00B050"/>
                </a:solidFill>
              </a:rPr>
              <a:t>template</a:t>
            </a:r>
            <a:r>
              <a:rPr lang="en-US" sz="1200" dirty="0">
                <a:solidFill>
                  <a:srgbClr val="00B050"/>
                </a:solidFill>
              </a:rPr>
              <a:t>({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"title"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b="1" i="1" dirty="0">
                <a:solidFill>
                  <a:srgbClr val="00B050"/>
                </a:solidFill>
              </a:rPr>
              <a:t>title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"comments"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b="1" i="1" dirty="0">
                <a:solidFill>
                  <a:srgbClr val="00B050"/>
                </a:solidFill>
              </a:rPr>
              <a:t>items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"identifier"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 err="1">
                <a:solidFill>
                  <a:srgbClr val="00B050"/>
                </a:solidFill>
              </a:rPr>
              <a:t>currentNode.</a:t>
            </a:r>
            <a:r>
              <a:rPr lang="en-US" sz="1200" b="1" dirty="0" err="1">
                <a:solidFill>
                  <a:srgbClr val="00B050"/>
                </a:solidFill>
              </a:rPr>
              <a:t>identifier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"workspace"</a:t>
            </a:r>
            <a:r>
              <a:rPr lang="en-US" sz="1200" dirty="0">
                <a:solidFill>
                  <a:srgbClr val="00B050"/>
                </a:solidFill>
              </a:rPr>
              <a:t>: workspace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}));</a:t>
            </a:r>
          </a:p>
        </p:txBody>
      </p:sp>
    </p:spTree>
    <p:extLst>
      <p:ext uri="{BB962C8B-B14F-4D97-AF65-F5344CB8AC3E}">
        <p14:creationId xmlns:p14="http://schemas.microsoft.com/office/powerpoint/2010/main" val="85246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488182" cy="246221"/>
          </a:xfrm>
        </p:spPr>
        <p:txBody>
          <a:bodyPr/>
          <a:lstStyle/>
          <a:p>
            <a:r>
              <a:rPr lang="en-US" dirty="0" smtClean="0"/>
              <a:t>HANDLEBARS: COMMENTS  TEMPLATE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b="1" dirty="0">
                <a:solidFill>
                  <a:srgbClr val="00B050"/>
                </a:solidFill>
              </a:rPr>
              <a:t>div id="comments-handlebar-content"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&gt;{{</a:t>
            </a:r>
            <a:r>
              <a:rPr lang="en-US" sz="1200" b="1" dirty="0">
                <a:solidFill>
                  <a:srgbClr val="00B050"/>
                </a:solidFill>
              </a:rPr>
              <a:t>title</a:t>
            </a:r>
            <a:r>
              <a:rPr lang="en-US" sz="1200" dirty="0">
                <a:solidFill>
                  <a:srgbClr val="00B050"/>
                </a:solidFill>
              </a:rPr>
              <a:t>}}&lt;/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</a:t>
            </a:r>
            <a:r>
              <a:rPr lang="en-US" sz="1200" b="1" dirty="0">
                <a:solidFill>
                  <a:srgbClr val="00B050"/>
                </a:solidFill>
              </a:rPr>
              <a:t>div class="</a:t>
            </a:r>
            <a:r>
              <a:rPr lang="en-US" sz="1200" b="1" dirty="0" err="1">
                <a:solidFill>
                  <a:srgbClr val="00B050"/>
                </a:solidFill>
              </a:rPr>
              <a:t>commentList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{{#</a:t>
            </a:r>
            <a:r>
              <a:rPr lang="en-US" sz="1200" b="1" dirty="0">
                <a:solidFill>
                  <a:srgbClr val="00B050"/>
                </a:solidFill>
              </a:rPr>
              <a:t>each comments</a:t>
            </a:r>
            <a:r>
              <a:rPr lang="en-US" sz="1200" dirty="0">
                <a:solidFill>
                  <a:srgbClr val="00B050"/>
                </a:solidFill>
              </a:rPr>
              <a:t>}}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  &lt;</a:t>
            </a:r>
            <a:r>
              <a:rPr lang="en-US" sz="1200" b="1" dirty="0">
                <a:solidFill>
                  <a:srgbClr val="00B050"/>
                </a:solidFill>
              </a:rPr>
              <a:t>div class="comment"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    &lt;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&gt;{{</a:t>
            </a:r>
            <a:r>
              <a:rPr lang="en-US" sz="1200" b="1" dirty="0">
                <a:solidFill>
                  <a:srgbClr val="00B050"/>
                </a:solidFill>
              </a:rPr>
              <a:t>this</a:t>
            </a:r>
            <a:r>
              <a:rPr lang="en-US" sz="1200" dirty="0">
                <a:solidFill>
                  <a:srgbClr val="00B050"/>
                </a:solidFill>
              </a:rPr>
              <a:t>}}&lt;/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  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{{/</a:t>
            </a:r>
            <a:r>
              <a:rPr lang="en-US" sz="1200" b="1" dirty="0">
                <a:solidFill>
                  <a:srgbClr val="00B050"/>
                </a:solidFill>
              </a:rPr>
              <a:t>each</a:t>
            </a:r>
            <a:r>
              <a:rPr lang="en-US" sz="1200" dirty="0">
                <a:solidFill>
                  <a:srgbClr val="00B050"/>
                </a:solidFill>
              </a:rPr>
              <a:t>}}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 smtClean="0">
                <a:solidFill>
                  <a:srgbClr val="00B050"/>
                </a:solidFill>
              </a:rPr>
              <a:t>&gt;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475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042273" cy="246221"/>
          </a:xfrm>
        </p:spPr>
        <p:txBody>
          <a:bodyPr/>
          <a:lstStyle/>
          <a:p>
            <a:r>
              <a:rPr lang="en-US" dirty="0" smtClean="0"/>
              <a:t>UNDERSCORE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38237" y="978695"/>
            <a:ext cx="4160763" cy="3847305"/>
          </a:xfrm>
        </p:spPr>
        <p:txBody>
          <a:bodyPr/>
          <a:lstStyle/>
          <a:p>
            <a:r>
              <a:rPr lang="en-US" sz="2000" dirty="0"/>
              <a:t>Abstracts </a:t>
            </a:r>
            <a:r>
              <a:rPr lang="en-US" sz="2000" dirty="0" err="1"/>
              <a:t>Javascript</a:t>
            </a:r>
            <a:r>
              <a:rPr lang="en-US" sz="2000" dirty="0"/>
              <a:t> from markup</a:t>
            </a:r>
          </a:p>
          <a:p>
            <a:r>
              <a:rPr lang="en-US" sz="2000" dirty="0"/>
              <a:t>Allows binding of data to mark up templates that are easy to manage.</a:t>
            </a:r>
          </a:p>
          <a:p>
            <a:r>
              <a:rPr lang="en-US" sz="2000" dirty="0"/>
              <a:t>Easily recognized by the use of </a:t>
            </a:r>
            <a:r>
              <a:rPr lang="en-US" sz="2000" b="1" dirty="0" smtClean="0"/>
              <a:t>&lt;%=expression%&gt;</a:t>
            </a:r>
            <a:endParaRPr lang="en-US" sz="2000" dirty="0"/>
          </a:p>
          <a:p>
            <a:r>
              <a:rPr lang="en-US" sz="2000" dirty="0" smtClean="0"/>
              <a:t>Lots of built in helpers, no need to extend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971477"/>
            <a:ext cx="3975100" cy="6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651688" cy="246221"/>
          </a:xfrm>
        </p:spPr>
        <p:txBody>
          <a:bodyPr/>
          <a:lstStyle/>
          <a:p>
            <a:r>
              <a:rPr lang="en-US" dirty="0" smtClean="0"/>
              <a:t>UNDERSCORE: COMMENTS VIEW SCRIPT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>
                <a:solidFill>
                  <a:srgbClr val="00B050"/>
                </a:solidFill>
              </a:rPr>
              <a:t>load(</a:t>
            </a:r>
            <a:r>
              <a:rPr lang="en-US" sz="1200" b="1" dirty="0">
                <a:solidFill>
                  <a:srgbClr val="00B050"/>
                </a:solidFill>
              </a:rPr>
              <a:t>'</a:t>
            </a:r>
            <a:r>
              <a:rPr lang="en-US" sz="1200" b="1" dirty="0" err="1">
                <a:solidFill>
                  <a:srgbClr val="00B050"/>
                </a:solidFill>
              </a:rPr>
              <a:t>classpath</a:t>
            </a:r>
            <a:r>
              <a:rPr lang="en-US" sz="1200" b="1" dirty="0">
                <a:solidFill>
                  <a:srgbClr val="00B050"/>
                </a:solidFill>
              </a:rPr>
              <a:t>:/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/lib/underscore-</a:t>
            </a:r>
            <a:r>
              <a:rPr lang="en-US" sz="1200" b="1" dirty="0" err="1">
                <a:solidFill>
                  <a:srgbClr val="00B050"/>
                </a:solidFill>
              </a:rPr>
              <a:t>min.js</a:t>
            </a:r>
            <a:r>
              <a:rPr lang="en-US" sz="1200" b="1" dirty="0">
                <a:solidFill>
                  <a:srgbClr val="00B050"/>
                </a:solidFill>
              </a:rPr>
              <a:t>'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b="1" dirty="0" err="1" smtClean="0">
                <a:solidFill>
                  <a:srgbClr val="00B050"/>
                </a:solidFill>
              </a:rPr>
              <a:t>var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source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b="1" i="1" dirty="0" err="1">
                <a:solidFill>
                  <a:srgbClr val="00B050"/>
                </a:solidFill>
              </a:rPr>
              <a:t>FileHelper</a:t>
            </a:r>
            <a:r>
              <a:rPr lang="en-US" sz="1200" dirty="0" err="1">
                <a:solidFill>
                  <a:srgbClr val="00B050"/>
                </a:solidFill>
              </a:rPr>
              <a:t>.loadFileContent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dirty="0">
                <a:solidFill>
                  <a:srgbClr val="00B050"/>
                </a:solidFill>
              </a:rPr>
              <a:t>"http://"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 err="1">
                <a:solidFill>
                  <a:srgbClr val="00B050"/>
                </a:solidFill>
              </a:rPr>
              <a:t>InetAddress</a:t>
            </a:r>
            <a:r>
              <a:rPr lang="en-US" sz="1200" dirty="0" err="1">
                <a:solidFill>
                  <a:srgbClr val="00B050"/>
                </a:solidFill>
              </a:rPr>
              <a:t>.localHost.hostName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":"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>
                <a:solidFill>
                  <a:srgbClr val="00B050"/>
                </a:solidFill>
              </a:rPr>
              <a:t>port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/underscore/</a:t>
            </a:r>
            <a:r>
              <a:rPr lang="en-US" sz="1200" b="1" dirty="0" err="1">
                <a:solidFill>
                  <a:srgbClr val="00B050"/>
                </a:solidFill>
              </a:rPr>
              <a:t>template.html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b="1" dirty="0" err="1">
                <a:solidFill>
                  <a:srgbClr val="00B050"/>
                </a:solidFill>
              </a:rPr>
              <a:t>var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template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b="1" dirty="0">
                <a:solidFill>
                  <a:srgbClr val="00B050"/>
                </a:solidFill>
              </a:rPr>
              <a:t>_</a:t>
            </a:r>
            <a:r>
              <a:rPr lang="en-US" sz="1200" dirty="0">
                <a:solidFill>
                  <a:srgbClr val="00B050"/>
                </a:solidFill>
              </a:rPr>
              <a:t>.</a:t>
            </a:r>
            <a:r>
              <a:rPr lang="en-US" sz="1200" b="1" dirty="0">
                <a:solidFill>
                  <a:srgbClr val="00B050"/>
                </a:solidFill>
              </a:rPr>
              <a:t>template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i="1" dirty="0">
                <a:solidFill>
                  <a:srgbClr val="00B050"/>
                </a:solidFill>
              </a:rPr>
              <a:t>source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print(</a:t>
            </a:r>
            <a:r>
              <a:rPr lang="en-US" sz="1200" b="1" i="1" dirty="0" smtClean="0">
                <a:solidFill>
                  <a:srgbClr val="00B050"/>
                </a:solidFill>
              </a:rPr>
              <a:t>template</a:t>
            </a:r>
            <a:r>
              <a:rPr lang="en-US" sz="1200" dirty="0">
                <a:solidFill>
                  <a:srgbClr val="00B050"/>
                </a:solidFill>
              </a:rPr>
              <a:t>({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"title"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b="1" i="1" dirty="0">
                <a:solidFill>
                  <a:srgbClr val="00B050"/>
                </a:solidFill>
              </a:rPr>
              <a:t>title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"comments"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b="1" i="1" dirty="0">
                <a:solidFill>
                  <a:srgbClr val="00B050"/>
                </a:solidFill>
              </a:rPr>
              <a:t>items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"identifier"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 err="1">
                <a:solidFill>
                  <a:srgbClr val="00B050"/>
                </a:solidFill>
              </a:rPr>
              <a:t>currentNode.</a:t>
            </a:r>
            <a:r>
              <a:rPr lang="en-US" sz="1200" b="1" dirty="0" err="1">
                <a:solidFill>
                  <a:srgbClr val="00B050"/>
                </a:solidFill>
              </a:rPr>
              <a:t>identifier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b="1" dirty="0">
                <a:solidFill>
                  <a:srgbClr val="00B050"/>
                </a:solidFill>
              </a:rPr>
              <a:t>"workspace"</a:t>
            </a:r>
            <a:r>
              <a:rPr lang="en-US" sz="1200" dirty="0">
                <a:solidFill>
                  <a:srgbClr val="00B050"/>
                </a:solidFill>
              </a:rPr>
              <a:t>: workspace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}));</a:t>
            </a:r>
          </a:p>
        </p:txBody>
      </p:sp>
    </p:spTree>
    <p:extLst>
      <p:ext uri="{BB962C8B-B14F-4D97-AF65-F5344CB8AC3E}">
        <p14:creationId xmlns:p14="http://schemas.microsoft.com/office/powerpoint/2010/main" val="211347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534668" cy="246221"/>
          </a:xfrm>
        </p:spPr>
        <p:txBody>
          <a:bodyPr/>
          <a:lstStyle/>
          <a:p>
            <a:r>
              <a:rPr lang="en-US" dirty="0" smtClean="0"/>
              <a:t>UNDERSCORE: COMMENTS  TEMPLATE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b="1" dirty="0">
                <a:solidFill>
                  <a:srgbClr val="00B050"/>
                </a:solidFill>
              </a:rPr>
              <a:t>div id="comments-underscore-content"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&gt;&lt;%=title%&gt;&lt;/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</a:t>
            </a:r>
            <a:r>
              <a:rPr lang="en-US" sz="1200" b="1" dirty="0">
                <a:solidFill>
                  <a:srgbClr val="00B050"/>
                </a:solidFill>
              </a:rPr>
              <a:t>div class="</a:t>
            </a:r>
            <a:r>
              <a:rPr lang="en-US" sz="1200" b="1" dirty="0" err="1">
                <a:solidFill>
                  <a:srgbClr val="00B050"/>
                </a:solidFill>
              </a:rPr>
              <a:t>commentList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&lt;% _.</a:t>
            </a:r>
            <a:r>
              <a:rPr lang="en-US" sz="1200" dirty="0" err="1">
                <a:solidFill>
                  <a:srgbClr val="00B050"/>
                </a:solidFill>
              </a:rPr>
              <a:t>forEach</a:t>
            </a:r>
            <a:r>
              <a:rPr lang="en-US" sz="1200" dirty="0">
                <a:solidFill>
                  <a:srgbClr val="00B050"/>
                </a:solidFill>
              </a:rPr>
              <a:t>(comments, function (comment) { %&gt;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&lt;</a:t>
            </a:r>
            <a:r>
              <a:rPr lang="en-US" sz="1200" b="1" dirty="0">
                <a:solidFill>
                  <a:srgbClr val="00B050"/>
                </a:solidFill>
              </a:rPr>
              <a:t>div class="comment"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  &lt;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&gt;&lt;%=comment%&gt;&lt;/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  &lt;%})%&gt;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  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 smtClean="0">
                <a:solidFill>
                  <a:srgbClr val="00B050"/>
                </a:solidFill>
              </a:rPr>
              <a:t>&gt;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 smtClean="0">
                <a:solidFill>
                  <a:srgbClr val="00B050"/>
                </a:solidFill>
              </a:rPr>
              <a:t>  </a:t>
            </a:r>
            <a:r>
              <a:rPr lang="is-IS" sz="1200" dirty="0" smtClean="0">
                <a:solidFill>
                  <a:srgbClr val="00B050"/>
                </a:solidFill>
              </a:rPr>
              <a:t>….</a:t>
            </a:r>
            <a:r>
              <a:rPr lang="en-US" sz="1200" dirty="0" smtClean="0">
                <a:solidFill>
                  <a:srgbClr val="00B050"/>
                </a:solidFill>
              </a:rPr>
              <a:t/>
            </a:r>
            <a:br>
              <a:rPr lang="en-US" sz="1200" dirty="0" smtClean="0">
                <a:solidFill>
                  <a:srgbClr val="00B050"/>
                </a:solidFill>
              </a:rPr>
            </a:br>
            <a:r>
              <a:rPr lang="en-US" sz="1200" dirty="0" smtClean="0">
                <a:solidFill>
                  <a:srgbClr val="00B050"/>
                </a:solidFill>
              </a:rPr>
              <a:t>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1058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591829" cy="246221"/>
          </a:xfrm>
        </p:spPr>
        <p:txBody>
          <a:bodyPr/>
          <a:lstStyle/>
          <a:p>
            <a:r>
              <a:rPr lang="en-US" dirty="0" smtClean="0"/>
              <a:t>REACT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38237" y="978695"/>
            <a:ext cx="4198863" cy="3847305"/>
          </a:xfrm>
        </p:spPr>
        <p:txBody>
          <a:bodyPr/>
          <a:lstStyle/>
          <a:p>
            <a:r>
              <a:rPr lang="en-US" sz="2000" dirty="0" err="1" smtClean="0"/>
              <a:t>Javascript</a:t>
            </a:r>
            <a:r>
              <a:rPr lang="en-US" sz="2000" dirty="0" smtClean="0"/>
              <a:t> library that is used by lots of people to deliver views</a:t>
            </a:r>
          </a:p>
          <a:p>
            <a:r>
              <a:rPr lang="en-US" sz="2000" dirty="0" smtClean="0"/>
              <a:t>Server rendered markup bind with client side react templates to bind event handlers</a:t>
            </a:r>
          </a:p>
          <a:p>
            <a:r>
              <a:rPr lang="en-US" sz="2000" dirty="0" smtClean="0"/>
              <a:t>Implements one way reactive data flow</a:t>
            </a:r>
          </a:p>
          <a:p>
            <a:r>
              <a:rPr lang="en-US" sz="2000" dirty="0" smtClean="0"/>
              <a:t>Component 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8" y="1971477"/>
            <a:ext cx="3276600" cy="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6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201244" cy="246221"/>
          </a:xfrm>
        </p:spPr>
        <p:txBody>
          <a:bodyPr/>
          <a:lstStyle/>
          <a:p>
            <a:r>
              <a:rPr lang="en-US" dirty="0" smtClean="0"/>
              <a:t>REACT: COMMENTS VIEW SCRIPT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>
                <a:solidFill>
                  <a:srgbClr val="00B050"/>
                </a:solidFill>
              </a:rPr>
              <a:t>load(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b="1" dirty="0" err="1">
                <a:solidFill>
                  <a:srgbClr val="00B050"/>
                </a:solidFill>
              </a:rPr>
              <a:t>classpath</a:t>
            </a:r>
            <a:r>
              <a:rPr lang="en-US" sz="1200" b="1" dirty="0">
                <a:solidFill>
                  <a:srgbClr val="00B050"/>
                </a:solidFill>
              </a:rPr>
              <a:t>:/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/lib/react-0.14.0.min.js"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load(</a:t>
            </a:r>
            <a:r>
              <a:rPr lang="en-US" sz="1200" b="1" dirty="0">
                <a:solidFill>
                  <a:srgbClr val="00B050"/>
                </a:solidFill>
              </a:rPr>
              <a:t>"http://"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 err="1">
                <a:solidFill>
                  <a:srgbClr val="00B050"/>
                </a:solidFill>
              </a:rPr>
              <a:t>InetAddress</a:t>
            </a:r>
            <a:r>
              <a:rPr lang="en-US" sz="1200" dirty="0" err="1">
                <a:solidFill>
                  <a:srgbClr val="00B050"/>
                </a:solidFill>
              </a:rPr>
              <a:t>.localHost.hostName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":"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>
                <a:solidFill>
                  <a:srgbClr val="00B050"/>
                </a:solidFill>
              </a:rPr>
              <a:t>port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/react/</a:t>
            </a:r>
            <a:r>
              <a:rPr lang="en-US" sz="1200" b="1" dirty="0" err="1">
                <a:solidFill>
                  <a:srgbClr val="00B050"/>
                </a:solidFill>
              </a:rPr>
              <a:t>application.js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"&lt;div id='comments-content'&gt;"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renderServer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i="1" dirty="0">
                <a:solidFill>
                  <a:srgbClr val="00B050"/>
                </a:solidFill>
              </a:rPr>
              <a:t>title</a:t>
            </a:r>
            <a:r>
              <a:rPr lang="en-US" sz="1200" dirty="0">
                <a:solidFill>
                  <a:srgbClr val="00B050"/>
                </a:solidFill>
              </a:rPr>
              <a:t>, </a:t>
            </a:r>
            <a:r>
              <a:rPr lang="en-US" sz="1200" b="1" i="1" dirty="0">
                <a:solidFill>
                  <a:srgbClr val="00B050"/>
                </a:solidFill>
              </a:rPr>
              <a:t>items</a:t>
            </a:r>
            <a:r>
              <a:rPr lang="en-US" sz="1200" dirty="0">
                <a:solidFill>
                  <a:srgbClr val="00B050"/>
                </a:solidFill>
              </a:rPr>
              <a:t>) + </a:t>
            </a:r>
            <a:r>
              <a:rPr lang="en-US" sz="1200" b="1" dirty="0">
                <a:solidFill>
                  <a:srgbClr val="00B050"/>
                </a:solidFill>
              </a:rPr>
              <a:t>"&lt;/div&gt;"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1746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201244" cy="246221"/>
          </a:xfrm>
        </p:spPr>
        <p:txBody>
          <a:bodyPr/>
          <a:lstStyle/>
          <a:p>
            <a:r>
              <a:rPr lang="en-US" dirty="0" smtClean="0"/>
              <a:t>REACT: COMMENTS VIEW SCRIPT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is-IS" sz="1200" dirty="0" smtClean="0">
                <a:solidFill>
                  <a:srgbClr val="00B050"/>
                </a:solidFill>
              </a:rPr>
              <a:t>…</a:t>
            </a: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</a:rPr>
              <a:t>print</a:t>
            </a:r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 </a:t>
            </a:r>
            <a:r>
              <a:rPr lang="en-US" sz="1200" b="1" dirty="0" err="1">
                <a:solidFill>
                  <a:srgbClr val="00B050"/>
                </a:solidFill>
              </a:rPr>
              <a:t>src</a:t>
            </a:r>
            <a:r>
              <a:rPr lang="en-US" sz="1200" b="1" dirty="0">
                <a:solidFill>
                  <a:srgbClr val="00B050"/>
                </a:solidFill>
              </a:rPr>
              <a:t>='"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</a:t>
            </a:r>
            <a:r>
              <a:rPr lang="en-US" sz="1200" b="1" dirty="0" err="1">
                <a:solidFill>
                  <a:srgbClr val="00B050"/>
                </a:solidFill>
              </a:rPr>
              <a:t>jquery.atmosphere.js</a:t>
            </a:r>
            <a:r>
              <a:rPr lang="en-US" sz="1200" b="1" dirty="0">
                <a:solidFill>
                  <a:srgbClr val="00B050"/>
                </a:solidFill>
              </a:rPr>
              <a:t>'&gt;&lt;/script&gt;"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 </a:t>
            </a:r>
            <a:r>
              <a:rPr lang="en-US" sz="1200" b="1" dirty="0" err="1">
                <a:solidFill>
                  <a:srgbClr val="00B050"/>
                </a:solidFill>
              </a:rPr>
              <a:t>src</a:t>
            </a:r>
            <a:r>
              <a:rPr lang="en-US" sz="1200" b="1" dirty="0">
                <a:solidFill>
                  <a:srgbClr val="00B050"/>
                </a:solidFill>
              </a:rPr>
              <a:t>='"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/lib/react-0.14.0.min.js'&gt;&lt;/script&gt;"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 </a:t>
            </a:r>
            <a:r>
              <a:rPr lang="en-US" sz="1200" b="1" dirty="0" err="1">
                <a:solidFill>
                  <a:srgbClr val="00B050"/>
                </a:solidFill>
              </a:rPr>
              <a:t>src</a:t>
            </a:r>
            <a:r>
              <a:rPr lang="en-US" sz="1200" b="1" dirty="0">
                <a:solidFill>
                  <a:srgbClr val="00B050"/>
                </a:solidFill>
              </a:rPr>
              <a:t>='"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/lib/react-dom-0.14.0.min.js'&gt;&lt;/script&gt;"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 </a:t>
            </a:r>
            <a:r>
              <a:rPr lang="en-US" sz="1200" b="1" dirty="0" err="1">
                <a:solidFill>
                  <a:srgbClr val="00B050"/>
                </a:solidFill>
              </a:rPr>
              <a:t>src</a:t>
            </a:r>
            <a:r>
              <a:rPr lang="en-US" sz="1200" b="1" dirty="0">
                <a:solidFill>
                  <a:srgbClr val="00B050"/>
                </a:solidFill>
              </a:rPr>
              <a:t>='"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</a:t>
            </a:r>
            <a:r>
              <a:rPr lang="en-US" sz="1200" b="1" dirty="0" err="1">
                <a:solidFill>
                  <a:srgbClr val="00B050"/>
                </a:solidFill>
              </a:rPr>
              <a:t>socketService.js</a:t>
            </a:r>
            <a:r>
              <a:rPr lang="en-US" sz="1200" b="1" dirty="0">
                <a:solidFill>
                  <a:srgbClr val="00B050"/>
                </a:solidFill>
              </a:rPr>
              <a:t>'&gt;&lt;/script&gt;"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 </a:t>
            </a:r>
            <a:r>
              <a:rPr lang="en-US" sz="1200" b="1" dirty="0" err="1">
                <a:solidFill>
                  <a:srgbClr val="00B050"/>
                </a:solidFill>
              </a:rPr>
              <a:t>src</a:t>
            </a:r>
            <a:r>
              <a:rPr lang="en-US" sz="1200" b="1" dirty="0">
                <a:solidFill>
                  <a:srgbClr val="00B050"/>
                </a:solidFill>
              </a:rPr>
              <a:t>='"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url.currentModule</a:t>
            </a:r>
            <a:r>
              <a:rPr lang="en-US" sz="1200" dirty="0">
                <a:solidFill>
                  <a:srgbClr val="00B050"/>
                </a:solidFill>
              </a:rPr>
              <a:t> + </a:t>
            </a:r>
            <a:r>
              <a:rPr lang="en-US" sz="1200" b="1" dirty="0">
                <a:solidFill>
                  <a:srgbClr val="00B050"/>
                </a:solidFill>
              </a:rPr>
              <a:t>"/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/react/</a:t>
            </a:r>
            <a:r>
              <a:rPr lang="en-US" sz="1200" b="1" dirty="0" err="1">
                <a:solidFill>
                  <a:srgbClr val="00B050"/>
                </a:solidFill>
              </a:rPr>
              <a:t>application.js</a:t>
            </a:r>
            <a:r>
              <a:rPr lang="en-US" sz="1200" b="1" dirty="0">
                <a:solidFill>
                  <a:srgbClr val="00B050"/>
                </a:solidFill>
              </a:rPr>
              <a:t>'&gt;&lt;/script&gt;"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is-IS" sz="1200" dirty="0" smtClean="0">
                <a:solidFill>
                  <a:srgbClr val="00B050"/>
                </a:solidFill>
              </a:rPr>
              <a:t>…</a:t>
            </a:r>
            <a:r>
              <a:rPr lang="en-US" sz="1200" dirty="0">
                <a:solidFill>
                  <a:srgbClr val="00B050"/>
                </a:solidFill>
              </a:rPr>
              <a:t/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print(</a:t>
            </a:r>
            <a:r>
              <a:rPr lang="en-US" sz="1200" b="1" dirty="0">
                <a:solidFill>
                  <a:srgbClr val="00B050"/>
                </a:solidFill>
              </a:rPr>
              <a:t>"&lt;script type='text/</a:t>
            </a:r>
            <a:r>
              <a:rPr lang="en-US" sz="1200" b="1" dirty="0" err="1">
                <a:solidFill>
                  <a:srgbClr val="00B050"/>
                </a:solidFill>
              </a:rPr>
              <a:t>javascript</a:t>
            </a:r>
            <a:r>
              <a:rPr lang="en-US" sz="1200" b="1" dirty="0">
                <a:solidFill>
                  <a:srgbClr val="00B050"/>
                </a:solidFill>
              </a:rPr>
              <a:t>'&gt;$(function () {</a:t>
            </a:r>
            <a:r>
              <a:rPr lang="en-US" sz="1200" b="1" dirty="0" err="1">
                <a:solidFill>
                  <a:srgbClr val="00B050"/>
                </a:solidFill>
              </a:rPr>
              <a:t>renderClient</a:t>
            </a:r>
            <a:r>
              <a:rPr lang="en-US" sz="1200" b="1" dirty="0">
                <a:solidFill>
                  <a:srgbClr val="00B050"/>
                </a:solidFill>
              </a:rPr>
              <a:t>('"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>
                <a:solidFill>
                  <a:srgbClr val="00B050"/>
                </a:solidFill>
              </a:rPr>
              <a:t>title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dirty="0">
                <a:solidFill>
                  <a:srgbClr val="00B050"/>
                </a:solidFill>
              </a:rPr>
              <a:t>"', ["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i="1" dirty="0" err="1">
                <a:solidFill>
                  <a:srgbClr val="00B050"/>
                </a:solidFill>
              </a:rPr>
              <a:t>clientItems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dirty="0">
                <a:solidFill>
                  <a:srgbClr val="00B050"/>
                </a:solidFill>
              </a:rPr>
              <a:t>"], '"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dirty="0" err="1">
                <a:solidFill>
                  <a:srgbClr val="00B050"/>
                </a:solidFill>
              </a:rPr>
              <a:t>currentNode.</a:t>
            </a:r>
            <a:r>
              <a:rPr lang="en-US" sz="1200" b="1" dirty="0" err="1">
                <a:solidFill>
                  <a:srgbClr val="00B050"/>
                </a:solidFill>
              </a:rPr>
              <a:t>identifier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00B050"/>
                </a:solidFill>
              </a:rPr>
              <a:t>+ </a:t>
            </a:r>
            <a:r>
              <a:rPr lang="en-US" sz="1200" b="1" dirty="0">
                <a:solidFill>
                  <a:srgbClr val="00B050"/>
                </a:solidFill>
              </a:rPr>
              <a:t>"', '" </a:t>
            </a:r>
            <a:r>
              <a:rPr lang="en-US" sz="1200" dirty="0">
                <a:solidFill>
                  <a:srgbClr val="00B050"/>
                </a:solidFill>
              </a:rPr>
              <a:t>+ workspace + </a:t>
            </a:r>
            <a:r>
              <a:rPr lang="en-US" sz="1200" b="1" dirty="0">
                <a:solidFill>
                  <a:srgbClr val="00B050"/>
                </a:solidFill>
              </a:rPr>
              <a:t>"');});&lt;/script&gt;"</a:t>
            </a:r>
            <a:r>
              <a:rPr lang="en-US" sz="1200" dirty="0">
                <a:solidFill>
                  <a:srgbClr val="00B050"/>
                </a:solidFill>
              </a:rPr>
              <a:t>);</a:t>
            </a:r>
            <a:br>
              <a:rPr lang="en-US" sz="1200" dirty="0">
                <a:solidFill>
                  <a:srgbClr val="00B050"/>
                </a:solidFill>
              </a:rPr>
            </a:b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5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Framework &amp; </a:t>
            </a:r>
            <a:r>
              <a:rPr lang="en-US" dirty="0" err="1"/>
              <a:t>Templating</a:t>
            </a:r>
            <a:r>
              <a:rPr lang="en-US" dirty="0"/>
              <a:t> Engine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084225" cy="246221"/>
          </a:xfrm>
        </p:spPr>
        <p:txBody>
          <a:bodyPr/>
          <a:lstStyle/>
          <a:p>
            <a:r>
              <a:rPr lang="en-US" dirty="0" smtClean="0"/>
              <a:t>REACT: COMMENTS  TEMPLATE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238" y="1074216"/>
            <a:ext cx="8135862" cy="3535883"/>
          </a:xfrm>
          <a:solidFill>
            <a:schemeClr val="bg1"/>
          </a:solidFill>
        </p:spPr>
        <p:txBody>
          <a:bodyPr/>
          <a:lstStyle/>
          <a:p>
            <a:r>
              <a:rPr lang="is-IS" sz="12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&lt;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&gt;{</a:t>
            </a:r>
            <a:r>
              <a:rPr lang="en-US" sz="1200" b="1" dirty="0" err="1">
                <a:solidFill>
                  <a:srgbClr val="00B050"/>
                </a:solidFill>
              </a:rPr>
              <a:t>this</a:t>
            </a:r>
            <a:r>
              <a:rPr lang="en-US" sz="1200" dirty="0" err="1">
                <a:solidFill>
                  <a:srgbClr val="00B050"/>
                </a:solidFill>
              </a:rPr>
              <a:t>.props.</a:t>
            </a:r>
            <a:r>
              <a:rPr lang="en-US" sz="1200" b="1" dirty="0" err="1">
                <a:solidFill>
                  <a:srgbClr val="00B050"/>
                </a:solidFill>
              </a:rPr>
              <a:t>data</a:t>
            </a:r>
            <a:r>
              <a:rPr lang="en-US" sz="1200" dirty="0" err="1">
                <a:solidFill>
                  <a:srgbClr val="00B050"/>
                </a:solidFill>
              </a:rPr>
              <a:t>.</a:t>
            </a:r>
            <a:r>
              <a:rPr lang="en-US" sz="1200" b="1" dirty="0" err="1">
                <a:solidFill>
                  <a:srgbClr val="00B050"/>
                </a:solidFill>
              </a:rPr>
              <a:t>title</a:t>
            </a:r>
            <a:r>
              <a:rPr lang="en-US" sz="1200" dirty="0">
                <a:solidFill>
                  <a:srgbClr val="00B050"/>
                </a:solidFill>
              </a:rPr>
              <a:t>}&lt;/</a:t>
            </a:r>
            <a:r>
              <a:rPr lang="en-US" sz="1200" b="1" dirty="0">
                <a:solidFill>
                  <a:srgbClr val="00B050"/>
                </a:solidFill>
              </a:rPr>
              <a:t>h2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&lt;</a:t>
            </a:r>
            <a:r>
              <a:rPr lang="en-US" sz="1200" b="1" dirty="0" err="1">
                <a:solidFill>
                  <a:srgbClr val="00B050"/>
                </a:solidFill>
              </a:rPr>
              <a:t>CommentList</a:t>
            </a:r>
            <a:r>
              <a:rPr lang="en-US" sz="1200" b="1" dirty="0">
                <a:solidFill>
                  <a:srgbClr val="00B050"/>
                </a:solidFill>
              </a:rPr>
              <a:t> data=</a:t>
            </a:r>
            <a:r>
              <a:rPr lang="en-US" sz="1200" dirty="0">
                <a:solidFill>
                  <a:srgbClr val="00B050"/>
                </a:solidFill>
              </a:rPr>
              <a:t>{</a:t>
            </a:r>
            <a:r>
              <a:rPr lang="en-US" sz="1200" b="1" dirty="0" err="1">
                <a:solidFill>
                  <a:srgbClr val="00B050"/>
                </a:solidFill>
              </a:rPr>
              <a:t>this</a:t>
            </a:r>
            <a:r>
              <a:rPr lang="en-US" sz="1200" dirty="0" err="1">
                <a:solidFill>
                  <a:srgbClr val="00B050"/>
                </a:solidFill>
              </a:rPr>
              <a:t>.</a:t>
            </a:r>
            <a:r>
              <a:rPr lang="en-US" sz="1200" b="1" dirty="0" err="1">
                <a:solidFill>
                  <a:srgbClr val="00B050"/>
                </a:solidFill>
              </a:rPr>
              <a:t>state</a:t>
            </a:r>
            <a:r>
              <a:rPr lang="en-US" sz="1200" dirty="0" err="1">
                <a:solidFill>
                  <a:srgbClr val="00B050"/>
                </a:solidFill>
              </a:rPr>
              <a:t>.</a:t>
            </a:r>
            <a:r>
              <a:rPr lang="en-US" sz="1200" b="1" dirty="0" err="1">
                <a:solidFill>
                  <a:srgbClr val="00B050"/>
                </a:solidFill>
              </a:rPr>
              <a:t>data</a:t>
            </a:r>
            <a:r>
              <a:rPr lang="en-US" sz="1200" dirty="0" err="1">
                <a:solidFill>
                  <a:srgbClr val="00B050"/>
                </a:solidFill>
              </a:rPr>
              <a:t>.</a:t>
            </a:r>
            <a:r>
              <a:rPr lang="en-US" sz="1200" b="1" dirty="0" err="1">
                <a:solidFill>
                  <a:srgbClr val="00B050"/>
                </a:solidFill>
              </a:rPr>
              <a:t>items</a:t>
            </a:r>
            <a:r>
              <a:rPr lang="en-US" sz="1200" dirty="0">
                <a:solidFill>
                  <a:srgbClr val="00B050"/>
                </a:solidFill>
              </a:rPr>
              <a:t>} /&gt;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&lt;</a:t>
            </a:r>
            <a:r>
              <a:rPr lang="en-US" sz="1200" b="1" dirty="0" err="1">
                <a:solidFill>
                  <a:srgbClr val="00B050"/>
                </a:solidFill>
              </a:rPr>
              <a:t>CommentForm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onCommentSubmit</a:t>
            </a:r>
            <a:r>
              <a:rPr lang="en-US" sz="1200" b="1" dirty="0">
                <a:solidFill>
                  <a:srgbClr val="00B050"/>
                </a:solidFill>
              </a:rPr>
              <a:t>=</a:t>
            </a:r>
            <a:r>
              <a:rPr lang="en-US" sz="1200" dirty="0">
                <a:solidFill>
                  <a:srgbClr val="00B050"/>
                </a:solidFill>
              </a:rPr>
              <a:t>{</a:t>
            </a:r>
            <a:r>
              <a:rPr lang="en-US" sz="1200" b="1" dirty="0" err="1">
                <a:solidFill>
                  <a:srgbClr val="00B050"/>
                </a:solidFill>
              </a:rPr>
              <a:t>this</a:t>
            </a:r>
            <a:r>
              <a:rPr lang="en-US" sz="1200" dirty="0" err="1">
                <a:solidFill>
                  <a:srgbClr val="00B050"/>
                </a:solidFill>
              </a:rPr>
              <a:t>.handleCommentSubmit</a:t>
            </a:r>
            <a:r>
              <a:rPr lang="en-US" sz="1200" dirty="0">
                <a:solidFill>
                  <a:srgbClr val="00B050"/>
                </a:solidFill>
              </a:rPr>
              <a:t>} /&gt;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 smtClean="0">
                <a:solidFill>
                  <a:srgbClr val="00B050"/>
                </a:solidFill>
              </a:rPr>
              <a:t>&gt;</a:t>
            </a:r>
          </a:p>
          <a:p>
            <a:r>
              <a:rPr lang="is-IS" sz="12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b="1" dirty="0">
                <a:solidFill>
                  <a:srgbClr val="00B050"/>
                </a:solidFill>
              </a:rPr>
              <a:t>div </a:t>
            </a:r>
            <a:r>
              <a:rPr lang="en-US" sz="1200" b="1" dirty="0" err="1">
                <a:solidFill>
                  <a:srgbClr val="00B050"/>
                </a:solidFill>
              </a:rPr>
              <a:t>className</a:t>
            </a:r>
            <a:r>
              <a:rPr lang="en-US" sz="1200" b="1" dirty="0">
                <a:solidFill>
                  <a:srgbClr val="00B050"/>
                </a:solidFill>
              </a:rPr>
              <a:t>="</a:t>
            </a:r>
            <a:r>
              <a:rPr lang="en-US" sz="1200" b="1" dirty="0" err="1">
                <a:solidFill>
                  <a:srgbClr val="00B050"/>
                </a:solidFill>
              </a:rPr>
              <a:t>commentList</a:t>
            </a:r>
            <a:r>
              <a:rPr lang="en-US" sz="1200" b="1" dirty="0">
                <a:solidFill>
                  <a:srgbClr val="00B050"/>
                </a:solidFill>
              </a:rPr>
              <a:t>"</a:t>
            </a:r>
            <a:r>
              <a:rPr lang="en-US" sz="1200" dirty="0">
                <a:solidFill>
                  <a:srgbClr val="00B050"/>
                </a:solidFill>
              </a:rPr>
              <a:t>&gt;{</a:t>
            </a:r>
            <a:r>
              <a:rPr lang="en-US" sz="1200" dirty="0" err="1">
                <a:solidFill>
                  <a:srgbClr val="00B050"/>
                </a:solidFill>
              </a:rPr>
              <a:t>commentNodes</a:t>
            </a:r>
            <a:r>
              <a:rPr lang="en-US" sz="1200" dirty="0">
                <a:solidFill>
                  <a:srgbClr val="00B050"/>
                </a:solidFill>
              </a:rPr>
              <a:t>}&lt;/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 smtClean="0">
                <a:solidFill>
                  <a:srgbClr val="00B050"/>
                </a:solidFill>
              </a:rPr>
              <a:t>&gt;</a:t>
            </a:r>
          </a:p>
          <a:p>
            <a:r>
              <a:rPr lang="is-IS" sz="12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b="1" dirty="0">
                <a:solidFill>
                  <a:srgbClr val="00B050"/>
                </a:solidFill>
              </a:rPr>
              <a:t>div </a:t>
            </a:r>
            <a:r>
              <a:rPr lang="en-US" sz="1200" b="1" dirty="0" err="1">
                <a:solidFill>
                  <a:srgbClr val="00B050"/>
                </a:solidFill>
              </a:rPr>
              <a:t>className</a:t>
            </a:r>
            <a:r>
              <a:rPr lang="en-US" sz="1200" b="1" dirty="0">
                <a:solidFill>
                  <a:srgbClr val="00B050"/>
                </a:solidFill>
              </a:rPr>
              <a:t>="comment"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  &lt;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&gt;{</a:t>
            </a:r>
            <a:r>
              <a:rPr lang="en-US" sz="1200" b="1" dirty="0" err="1">
                <a:solidFill>
                  <a:srgbClr val="00B050"/>
                </a:solidFill>
              </a:rPr>
              <a:t>this</a:t>
            </a:r>
            <a:r>
              <a:rPr lang="en-US" sz="1200" dirty="0" err="1">
                <a:solidFill>
                  <a:srgbClr val="00B050"/>
                </a:solidFill>
              </a:rPr>
              <a:t>.props.</a:t>
            </a:r>
            <a:r>
              <a:rPr lang="en-US" sz="1200" b="1" dirty="0" err="1">
                <a:solidFill>
                  <a:srgbClr val="00B050"/>
                </a:solidFill>
              </a:rPr>
              <a:t>children</a:t>
            </a:r>
            <a:r>
              <a:rPr lang="en-US" sz="1200" dirty="0" err="1">
                <a:solidFill>
                  <a:srgbClr val="00B050"/>
                </a:solidFill>
              </a:rPr>
              <a:t>.toString</a:t>
            </a:r>
            <a:r>
              <a:rPr lang="en-US" sz="1200" dirty="0">
                <a:solidFill>
                  <a:srgbClr val="00B050"/>
                </a:solidFill>
              </a:rPr>
              <a:t>()}&lt;/</a:t>
            </a:r>
            <a:r>
              <a:rPr lang="en-US" sz="1200" b="1" dirty="0">
                <a:solidFill>
                  <a:srgbClr val="00B050"/>
                </a:solidFill>
              </a:rPr>
              <a:t>span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&lt;/</a:t>
            </a:r>
            <a:r>
              <a:rPr lang="en-US" sz="1200" b="1" dirty="0">
                <a:solidFill>
                  <a:srgbClr val="00B050"/>
                </a:solidFill>
              </a:rPr>
              <a:t>div</a:t>
            </a:r>
            <a:r>
              <a:rPr lang="en-US" sz="1200" dirty="0">
                <a:solidFill>
                  <a:srgbClr val="00B05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6801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27504" y="0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latin typeface="Lato Light" charset="0"/>
                <a:ea typeface="Lato Light" charset="0"/>
                <a:cs typeface="Lato Light" charset="0"/>
                <a:sym typeface="Lato"/>
              </a:rPr>
              <a:t>AGENDA</a:t>
            </a:r>
            <a:endParaRPr lang="en-US" sz="2400" dirty="0">
              <a:solidFill>
                <a:srgbClr val="00A1E4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18610" y="2711624"/>
            <a:ext cx="8169107" cy="0"/>
          </a:xfrm>
          <a:prstGeom prst="line">
            <a:avLst/>
          </a:prstGeom>
          <a:ln w="12700">
            <a:solidFill>
              <a:srgbClr val="58585B"/>
            </a:solidFill>
            <a:prstDash val="sysDot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123232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11" name="Shape 457"/>
          <p:cNvSpPr txBox="1">
            <a:spLocks/>
          </p:cNvSpPr>
          <p:nvPr/>
        </p:nvSpPr>
        <p:spPr>
          <a:xfrm>
            <a:off x="1132462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1</a:t>
            </a:r>
          </a:p>
        </p:txBody>
      </p:sp>
      <p:sp>
        <p:nvSpPr>
          <p:cNvPr id="30" name="Shape 457"/>
          <p:cNvSpPr txBox="1">
            <a:spLocks/>
          </p:cNvSpPr>
          <p:nvPr/>
        </p:nvSpPr>
        <p:spPr>
          <a:xfrm>
            <a:off x="527504" y="196941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About </a:t>
            </a:r>
            <a:r>
              <a:rPr lang="en-US" sz="1400" dirty="0" err="1" smtClean="0">
                <a:latin typeface="Lato Black"/>
                <a:ea typeface="Lato Light" charset="0"/>
                <a:cs typeface="Lato Black"/>
                <a:sym typeface="Lato"/>
              </a:rPr>
              <a:t>Jahia</a:t>
            </a:r>
            <a:endParaRPr lang="en-US" sz="1400" dirty="0" smtClean="0">
              <a:latin typeface="Lato Black"/>
              <a:ea typeface="Lato Light" charset="0"/>
              <a:cs typeface="Lato Black"/>
              <a:sym typeface="Lato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211091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55" name="Shape 457"/>
          <p:cNvSpPr txBox="1">
            <a:spLocks/>
          </p:cNvSpPr>
          <p:nvPr/>
        </p:nvSpPr>
        <p:spPr>
          <a:xfrm>
            <a:off x="2220321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 smtClean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2</a:t>
            </a:r>
            <a:endParaRPr lang="en-US" sz="1100" dirty="0">
              <a:solidFill>
                <a:srgbClr val="FFFFFF"/>
              </a:solidFill>
              <a:latin typeface="Lato Black"/>
              <a:ea typeface="Lato Light" charset="0"/>
              <a:cs typeface="Lato Black"/>
              <a:sym typeface="Lato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353888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57" name="Shape 457"/>
          <p:cNvSpPr txBox="1">
            <a:spLocks/>
          </p:cNvSpPr>
          <p:nvPr/>
        </p:nvSpPr>
        <p:spPr>
          <a:xfrm>
            <a:off x="3363118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4587488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59" name="Shape 457"/>
          <p:cNvSpPr txBox="1">
            <a:spLocks/>
          </p:cNvSpPr>
          <p:nvPr/>
        </p:nvSpPr>
        <p:spPr>
          <a:xfrm>
            <a:off x="4596718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4</a:t>
            </a:r>
          </a:p>
        </p:txBody>
      </p:sp>
      <p:sp>
        <p:nvSpPr>
          <p:cNvPr id="60" name="Ellipse 59"/>
          <p:cNvSpPr/>
          <p:nvPr/>
        </p:nvSpPr>
        <p:spPr>
          <a:xfrm>
            <a:off x="5841910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61" name="Shape 457"/>
          <p:cNvSpPr txBox="1">
            <a:spLocks/>
          </p:cNvSpPr>
          <p:nvPr/>
        </p:nvSpPr>
        <p:spPr>
          <a:xfrm>
            <a:off x="5851140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 smtClean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5</a:t>
            </a:r>
            <a:endParaRPr lang="en-US" sz="1100" dirty="0">
              <a:solidFill>
                <a:srgbClr val="FFFFFF"/>
              </a:solidFill>
              <a:latin typeface="Lato Black"/>
              <a:ea typeface="Lato Light" charset="0"/>
              <a:cs typeface="Lato Black"/>
              <a:sym typeface="Lato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7163997" y="2538332"/>
            <a:ext cx="395516" cy="395516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63" name="Shape 457"/>
          <p:cNvSpPr txBox="1">
            <a:spLocks/>
          </p:cNvSpPr>
          <p:nvPr/>
        </p:nvSpPr>
        <p:spPr>
          <a:xfrm>
            <a:off x="7173227" y="2559113"/>
            <a:ext cx="380494" cy="3050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100" dirty="0" smtClean="0">
                <a:solidFill>
                  <a:srgbClr val="FFFFFF"/>
                </a:solidFill>
                <a:latin typeface="Lato Black"/>
                <a:ea typeface="Lato Light" charset="0"/>
                <a:cs typeface="Lato Black"/>
                <a:sym typeface="Lato"/>
              </a:rPr>
              <a:t>6</a:t>
            </a:r>
            <a:endParaRPr lang="en-US" sz="1100" dirty="0">
              <a:solidFill>
                <a:srgbClr val="FFFFFF"/>
              </a:solidFill>
              <a:latin typeface="Lato Black"/>
              <a:ea typeface="Lato Light" charset="0"/>
              <a:cs typeface="Lato Black"/>
              <a:sym typeface="Lato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2410568" y="2980726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322709" y="2250535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550477" y="2250535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6038499" y="2250535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4784077" y="2980726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360586" y="2980726"/>
            <a:ext cx="0" cy="23054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hape 457"/>
          <p:cNvSpPr txBox="1">
            <a:spLocks/>
          </p:cNvSpPr>
          <p:nvPr/>
        </p:nvSpPr>
        <p:spPr>
          <a:xfrm>
            <a:off x="1615363" y="332262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Digital Factory</a:t>
            </a:r>
          </a:p>
        </p:txBody>
      </p:sp>
      <p:sp>
        <p:nvSpPr>
          <p:cNvPr id="71" name="Shape 457"/>
          <p:cNvSpPr txBox="1">
            <a:spLocks/>
          </p:cNvSpPr>
          <p:nvPr/>
        </p:nvSpPr>
        <p:spPr>
          <a:xfrm>
            <a:off x="3983667" y="332262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JavaScript Framework &amp; Template Engine</a:t>
            </a:r>
          </a:p>
        </p:txBody>
      </p:sp>
      <p:sp>
        <p:nvSpPr>
          <p:cNvPr id="72" name="Shape 457"/>
          <p:cNvSpPr txBox="1">
            <a:spLocks/>
          </p:cNvSpPr>
          <p:nvPr/>
        </p:nvSpPr>
        <p:spPr>
          <a:xfrm>
            <a:off x="6565381" y="332262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Q/A</a:t>
            </a:r>
          </a:p>
        </p:txBody>
      </p:sp>
      <p:sp>
        <p:nvSpPr>
          <p:cNvPr id="73" name="Shape 457"/>
          <p:cNvSpPr txBox="1">
            <a:spLocks/>
          </p:cNvSpPr>
          <p:nvPr/>
        </p:nvSpPr>
        <p:spPr>
          <a:xfrm>
            <a:off x="2755272" y="196941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err="1" smtClean="0">
                <a:latin typeface="Lato Black"/>
                <a:ea typeface="Lato Light" charset="0"/>
                <a:cs typeface="Lato Black"/>
                <a:sym typeface="Lato"/>
              </a:rPr>
              <a:t>Serverside</a:t>
            </a: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 JavaScript</a:t>
            </a:r>
          </a:p>
        </p:txBody>
      </p:sp>
      <p:sp>
        <p:nvSpPr>
          <p:cNvPr id="74" name="Shape 457"/>
          <p:cNvSpPr txBox="1">
            <a:spLocks/>
          </p:cNvSpPr>
          <p:nvPr/>
        </p:nvSpPr>
        <p:spPr>
          <a:xfrm>
            <a:off x="5243294" y="1969411"/>
            <a:ext cx="1590409" cy="15929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2400" b="0" i="0" u="none" strike="noStrike" cap="none" baseline="0">
                <a:solidFill>
                  <a:srgbClr val="00A1E4"/>
                </a:solidFill>
                <a:latin typeface="Lato" charset="0"/>
                <a:ea typeface="Lato" charset="0"/>
                <a:cs typeface="Lato" charset="0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1"/>
              </a:buClr>
              <a:buSzPct val="25000"/>
            </a:pPr>
            <a:r>
              <a:rPr lang="en-US" sz="1400" dirty="0" smtClean="0">
                <a:latin typeface="Lato Black"/>
                <a:ea typeface="Lato Light" charset="0"/>
                <a:cs typeface="Lato Black"/>
                <a:sym typeface="Lato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27752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165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Demo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72000" y="2540719"/>
            <a:ext cx="388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00A1E4"/>
                </a:solidFill>
                <a:latin typeface="Lato Light"/>
                <a:cs typeface="Lato Light"/>
              </a:rPr>
              <a:t>Comments</a:t>
            </a:r>
            <a:r>
              <a:rPr lang="fr-FR" dirty="0" smtClean="0">
                <a:solidFill>
                  <a:srgbClr val="00A1E4"/>
                </a:solidFill>
                <a:latin typeface="Lato Light"/>
                <a:cs typeface="Lato Light"/>
              </a:rPr>
              <a:t> Module</a:t>
            </a:r>
            <a:endParaRPr lang="fr-FR" dirty="0">
              <a:solidFill>
                <a:srgbClr val="00A1E4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8553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 err="1" smtClean="0"/>
              <a:t>ReactJS</a:t>
            </a:r>
            <a:r>
              <a:rPr lang="en-US" dirty="0" smtClean="0"/>
              <a:t> Code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Jahia</a:t>
            </a:r>
            <a:r>
              <a:rPr lang="en-US" dirty="0"/>
              <a:t>/comments-</a:t>
            </a:r>
            <a:r>
              <a:rPr lang="en-US" dirty="0" err="1"/>
              <a:t>reactjs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165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Q/A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675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38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About </a:t>
            </a:r>
            <a:r>
              <a:rPr lang="en-US" dirty="0" err="1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Jahia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2000" y="2540719"/>
            <a:ext cx="3886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Jahia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is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a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leading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open source User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Experience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Platform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vendor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,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relentlessly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working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at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transforming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a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siloed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industry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into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a user-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driven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one,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beyond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technology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constraints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964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Jahia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Jahia</a:t>
            </a:r>
            <a:r>
              <a:rPr lang="en-US" dirty="0"/>
              <a:t> [pronounce J-I-Y-A] is a leading open source User Experience Platform vendor, relentlessly working at transforming a </a:t>
            </a:r>
            <a:r>
              <a:rPr lang="en-US" dirty="0" err="1"/>
              <a:t>siloed</a:t>
            </a:r>
            <a:r>
              <a:rPr lang="en-US" dirty="0"/>
              <a:t> industry into a user-driven one, beyond technology constraints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Founded in 2002 and headquartered in Geneva, Switzerland, </a:t>
            </a:r>
            <a:r>
              <a:rPr lang="en-US" dirty="0" err="1"/>
              <a:t>Jahia</a:t>
            </a:r>
            <a:r>
              <a:rPr lang="en-US" dirty="0"/>
              <a:t> Solutions Group has its North American headquarters in Washington, D.C., with offices in Chicago, Houston, Toronto (Canada) and throughout Europe. </a:t>
            </a:r>
            <a:r>
              <a:rPr lang="en-US" dirty="0" err="1"/>
              <a:t>Jahia</a:t>
            </a:r>
            <a:r>
              <a:rPr lang="en-US" dirty="0"/>
              <a:t> counts hundreds of global brands and governmental organizations among its loyal customers in more than 20 countries across the globe.</a:t>
            </a:r>
          </a:p>
        </p:txBody>
      </p:sp>
    </p:spTree>
    <p:extLst>
      <p:ext uri="{BB962C8B-B14F-4D97-AF65-F5344CB8AC3E}">
        <p14:creationId xmlns:p14="http://schemas.microsoft.com/office/powerpoint/2010/main" val="207026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980076"/>
            <a:ext cx="4120592" cy="3863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263"/>
            <a:ext cx="7729523" cy="1604772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title" idx="4294967295"/>
          </p:nvPr>
        </p:nvSpPr>
        <p:spPr>
          <a:xfrm>
            <a:off x="556418" y="38485"/>
            <a:ext cx="8031299" cy="51320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ato"/>
              <a:buNone/>
            </a:pPr>
            <a:r>
              <a:rPr lang="en-US" dirty="0" smtClean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"/>
              </a:rPr>
              <a:t>Digital Factory</a:t>
            </a:r>
            <a:endParaRPr lang="en-US" sz="24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  <a:sym typeface="Lato"/>
            </a:endParaRPr>
          </a:p>
        </p:txBody>
      </p:sp>
      <p:sp>
        <p:nvSpPr>
          <p:cNvPr id="9" name="Triangle rectangle 8"/>
          <p:cNvSpPr/>
          <p:nvPr/>
        </p:nvSpPr>
        <p:spPr>
          <a:xfrm rot="7949317" flipH="1">
            <a:off x="3953698" y="2747369"/>
            <a:ext cx="323378" cy="323378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2000" y="2540719"/>
            <a:ext cx="3886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The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leading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open source Java UXP. Power and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autonomy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 to the Digital </a:t>
            </a:r>
            <a:r>
              <a:rPr lang="fr-FR" dirty="0" err="1">
                <a:solidFill>
                  <a:srgbClr val="00A1E4"/>
                </a:solidFill>
                <a:latin typeface="Lato Light"/>
                <a:cs typeface="Lato Light"/>
              </a:rPr>
              <a:t>Workers</a:t>
            </a:r>
            <a:r>
              <a:rPr lang="fr-FR" dirty="0">
                <a:solidFill>
                  <a:srgbClr val="00A1E4"/>
                </a:solidFill>
                <a:latin typeface="Lato Light"/>
                <a:cs typeface="Lato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3206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Factory</a:t>
            </a:r>
            <a:endParaRPr lang="en-US" dirty="0"/>
          </a:p>
        </p:txBody>
      </p:sp>
      <p:pic>
        <p:nvPicPr>
          <p:cNvPr id="5" name="Image 2" descr="build-your-own-uxp-for-P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3" r="10099"/>
          <a:stretch/>
        </p:blipFill>
        <p:spPr>
          <a:xfrm>
            <a:off x="127113" y="1029152"/>
            <a:ext cx="4241801" cy="3719670"/>
          </a:xfrm>
          <a:prstGeom prst="rect">
            <a:avLst/>
          </a:prstGeom>
        </p:spPr>
      </p:pic>
      <p:pic>
        <p:nvPicPr>
          <p:cNvPr id="6" name="Picture 5" descr="Team-development-and-source-repository-integration-resize400x26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04" y="1029152"/>
            <a:ext cx="1527442" cy="1008112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255115" y="2714030"/>
            <a:ext cx="3528392" cy="1774645"/>
            <a:chOff x="5004048" y="2499742"/>
            <a:chExt cx="3960440" cy="19919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2499742"/>
              <a:ext cx="3672408" cy="1719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3147814"/>
              <a:ext cx="2880320" cy="1343876"/>
            </a:xfrm>
            <a:prstGeom prst="rect">
              <a:avLst/>
            </a:prstGeom>
          </p:spPr>
        </p:pic>
      </p:grpSp>
      <p:pic>
        <p:nvPicPr>
          <p:cNvPr id="10" name="Picture 9" descr="logo-studio-v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993" y="2080614"/>
            <a:ext cx="917485" cy="403324"/>
          </a:xfrm>
          <a:prstGeom prst="rect">
            <a:avLst/>
          </a:prstGeom>
        </p:spPr>
      </p:pic>
      <p:pic>
        <p:nvPicPr>
          <p:cNvPr id="11" name="Picture 10" descr="logo-private-app-store-v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21" y="2063612"/>
            <a:ext cx="2169999" cy="416818"/>
          </a:xfrm>
          <a:prstGeom prst="rect">
            <a:avLst/>
          </a:prstGeom>
        </p:spPr>
      </p:pic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2534668" cy="246221"/>
          </a:xfrm>
        </p:spPr>
        <p:txBody>
          <a:bodyPr/>
          <a:lstStyle/>
          <a:p>
            <a:r>
              <a:rPr lang="en-US" cap="all" dirty="0"/>
              <a:t>Digital Industrialization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Factory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090363" cy="246221"/>
          </a:xfrm>
        </p:spPr>
        <p:txBody>
          <a:bodyPr/>
          <a:lstStyle/>
          <a:p>
            <a:r>
              <a:rPr lang="en-US" cap="all" dirty="0" smtClean="0"/>
              <a:t>Frameworks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/>
          <a:srcRect l="-1522" r="-1522"/>
          <a:stretch>
            <a:fillRect/>
          </a:stretch>
        </p:blipFill>
        <p:spPr>
          <a:xfrm>
            <a:off x="1346200" y="995617"/>
            <a:ext cx="6604000" cy="36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Factory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238" y="550973"/>
            <a:ext cx="1132041" cy="246221"/>
          </a:xfrm>
        </p:spPr>
        <p:txBody>
          <a:bodyPr/>
          <a:lstStyle/>
          <a:p>
            <a:r>
              <a:rPr lang="en-US" dirty="0" smtClean="0"/>
              <a:t>A CLOSER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servlet container (Apache Tomcat, Oracle WebLogic, IBM WebSphere or others)</a:t>
            </a:r>
          </a:p>
          <a:p>
            <a:r>
              <a:rPr lang="en-US" dirty="0" smtClean="0"/>
              <a:t>A </a:t>
            </a:r>
            <a:r>
              <a:rPr lang="en-US" dirty="0"/>
              <a:t>set of filters and servlets that form the “outer layer” of Digital Factory</a:t>
            </a:r>
          </a:p>
          <a:p>
            <a:r>
              <a:rPr lang="en-US" dirty="0" smtClean="0"/>
              <a:t>A </a:t>
            </a:r>
            <a:r>
              <a:rPr lang="en-US" dirty="0"/>
              <a:t>set of Spring beans that make up the main architecture of Digital Factory</a:t>
            </a:r>
          </a:p>
          <a:p>
            <a:r>
              <a:rPr lang="en-US" dirty="0" smtClean="0"/>
              <a:t>A </a:t>
            </a:r>
            <a:r>
              <a:rPr lang="en-US" dirty="0"/>
              <a:t>set of modules that extend the basic functionality</a:t>
            </a:r>
          </a:p>
          <a:p>
            <a:r>
              <a:rPr lang="en-US" dirty="0" smtClean="0"/>
              <a:t>A </a:t>
            </a:r>
            <a:r>
              <a:rPr lang="en-US" dirty="0"/>
              <a:t>JCR implementation for storage of content (Apache Jackrabbit 2.x)</a:t>
            </a:r>
          </a:p>
          <a:p>
            <a:r>
              <a:rPr lang="en-US" dirty="0" smtClean="0"/>
              <a:t>A </a:t>
            </a:r>
            <a:r>
              <a:rPr lang="en-US" dirty="0"/>
              <a:t>portal container (Apache Pluto 2.x)</a:t>
            </a:r>
          </a:p>
          <a:p>
            <a:r>
              <a:rPr lang="en-US" dirty="0" smtClean="0"/>
              <a:t>A </a:t>
            </a:r>
            <a:r>
              <a:rPr lang="en-US" dirty="0"/>
              <a:t>scheduler (Quartz)</a:t>
            </a:r>
          </a:p>
          <a:p>
            <a:r>
              <a:rPr lang="en-US" dirty="0" smtClean="0"/>
              <a:t>A </a:t>
            </a:r>
            <a:r>
              <a:rPr lang="en-US" dirty="0"/>
              <a:t>workflow engine (</a:t>
            </a:r>
            <a:r>
              <a:rPr lang="en-US" dirty="0" err="1"/>
              <a:t>jBPM</a:t>
            </a:r>
            <a:r>
              <a:rPr lang="en-US" dirty="0"/>
              <a:t>)</a:t>
            </a:r>
          </a:p>
          <a:p>
            <a:r>
              <a:rPr lang="en-US" dirty="0" smtClean="0"/>
              <a:t>A </a:t>
            </a:r>
            <a:r>
              <a:rPr lang="en-US" dirty="0"/>
              <a:t>rules engine (Drools)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7700" y="1663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60787"/>
      </p:ext>
    </p:extLst>
  </p:cSld>
  <p:clrMapOvr>
    <a:masterClrMapping/>
  </p:clrMapOvr>
</p:sld>
</file>

<file path=ppt/theme/theme1.xml><?xml version="1.0" encoding="utf-8"?>
<a:theme xmlns:a="http://schemas.openxmlformats.org/drawingml/2006/main" name="1_Main clear slide">
  <a:themeElements>
    <a:clrScheme name="_PC_BlueWhite">
      <a:dk1>
        <a:srgbClr val="A2A2A2"/>
      </a:dk1>
      <a:lt1>
        <a:srgbClr val="393939"/>
      </a:lt1>
      <a:dk2>
        <a:srgbClr val="FFFFFF"/>
      </a:dk2>
      <a:lt2>
        <a:srgbClr val="D8D8D8"/>
      </a:lt2>
      <a:accent1>
        <a:srgbClr val="6BBADD"/>
      </a:accent1>
      <a:accent2>
        <a:srgbClr val="1B5D7B"/>
      </a:accent2>
      <a:accent3>
        <a:srgbClr val="92CCE6"/>
      </a:accent3>
      <a:accent4>
        <a:srgbClr val="A5A5A5"/>
      </a:accent4>
      <a:accent5>
        <a:srgbClr val="BDE6FF"/>
      </a:accent5>
      <a:accent6>
        <a:srgbClr val="BE1C1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hia Template PPT" id="{D46309AE-0761-4744-887B-CFC289C6D15C}" vid="{96EC4DD7-6896-8240-B345-007A0C01AB7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14086</TotalTime>
  <Words>798</Words>
  <Application>Microsoft Macintosh PowerPoint</Application>
  <PresentationFormat>On-screen Show (16:9)</PresentationFormat>
  <Paragraphs>158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Lato</vt:lpstr>
      <vt:lpstr>Lato Black</vt:lpstr>
      <vt:lpstr>Lato Light</vt:lpstr>
      <vt:lpstr>1_Main clear slide</vt:lpstr>
      <vt:lpstr>Delivering Universal Javascript &amp; Templating with Jahia’s Digital Factory</vt:lpstr>
      <vt:lpstr>Presenters</vt:lpstr>
      <vt:lpstr>AGENDA</vt:lpstr>
      <vt:lpstr>About Jahia</vt:lpstr>
      <vt:lpstr>About Jahia</vt:lpstr>
      <vt:lpstr>Digital Factory</vt:lpstr>
      <vt:lpstr>Digital Factory</vt:lpstr>
      <vt:lpstr>Digital Factory</vt:lpstr>
      <vt:lpstr>Digital Factory</vt:lpstr>
      <vt:lpstr>Digital Factory</vt:lpstr>
      <vt:lpstr>Digital Factory</vt:lpstr>
      <vt:lpstr>Digital Factory</vt:lpstr>
      <vt:lpstr>Digital Factory</vt:lpstr>
      <vt:lpstr>Serverside JavaScript</vt:lpstr>
      <vt:lpstr>Serverside JavaScript</vt:lpstr>
      <vt:lpstr>Serverside JavaScript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JavaScript Framework &amp; Templating Engine</vt:lpstr>
      <vt:lpstr>Demo</vt:lpstr>
      <vt:lpstr>Demo</vt:lpstr>
      <vt:lpstr>Q/A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subject/>
  <dc:creator/>
  <cp:keywords/>
  <dc:description/>
  <cp:lastModifiedBy>Sajid Momin</cp:lastModifiedBy>
  <cp:revision>154</cp:revision>
  <dcterms:modified xsi:type="dcterms:W3CDTF">2015-10-17T22:50:47Z</dcterms:modified>
  <cp:category/>
</cp:coreProperties>
</file>