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12" r:id="rId3"/>
    <p:sldId id="313" r:id="rId4"/>
    <p:sldId id="315" r:id="rId5"/>
    <p:sldId id="318" r:id="rId6"/>
    <p:sldId id="281" r:id="rId7"/>
    <p:sldId id="342" r:id="rId8"/>
    <p:sldId id="317" r:id="rId9"/>
    <p:sldId id="333" r:id="rId10"/>
    <p:sldId id="282" r:id="rId11"/>
    <p:sldId id="283" r:id="rId12"/>
    <p:sldId id="329" r:id="rId13"/>
    <p:sldId id="284" r:id="rId14"/>
    <p:sldId id="316" r:id="rId15"/>
    <p:sldId id="322" r:id="rId16"/>
    <p:sldId id="323" r:id="rId17"/>
    <p:sldId id="285" r:id="rId18"/>
    <p:sldId id="286" r:id="rId19"/>
    <p:sldId id="287" r:id="rId20"/>
    <p:sldId id="334" r:id="rId21"/>
    <p:sldId id="289" r:id="rId22"/>
    <p:sldId id="324" r:id="rId23"/>
    <p:sldId id="326" r:id="rId24"/>
    <p:sldId id="349" r:id="rId25"/>
    <p:sldId id="350" r:id="rId26"/>
    <p:sldId id="290" r:id="rId27"/>
    <p:sldId id="291" r:id="rId28"/>
    <p:sldId id="292" r:id="rId29"/>
    <p:sldId id="293" r:id="rId30"/>
    <p:sldId id="294" r:id="rId31"/>
    <p:sldId id="297" r:id="rId32"/>
    <p:sldId id="330" r:id="rId33"/>
    <p:sldId id="331" r:id="rId34"/>
    <p:sldId id="303" r:id="rId35"/>
    <p:sldId id="320" r:id="rId36"/>
    <p:sldId id="305" r:id="rId37"/>
    <p:sldId id="300" r:id="rId38"/>
    <p:sldId id="306" r:id="rId39"/>
    <p:sldId id="307" r:id="rId40"/>
    <p:sldId id="302" r:id="rId41"/>
    <p:sldId id="319" r:id="rId42"/>
    <p:sldId id="343" r:id="rId43"/>
    <p:sldId id="344" r:id="rId44"/>
    <p:sldId id="345" r:id="rId45"/>
    <p:sldId id="311" r:id="rId46"/>
    <p:sldId id="310" r:id="rId47"/>
    <p:sldId id="314" r:id="rId48"/>
    <p:sldId id="277" r:id="rId49"/>
    <p:sldId id="278" r:id="rId50"/>
    <p:sldId id="335" r:id="rId51"/>
    <p:sldId id="336" r:id="rId52"/>
    <p:sldId id="337" r:id="rId53"/>
    <p:sldId id="338" r:id="rId54"/>
    <p:sldId id="340" r:id="rId55"/>
    <p:sldId id="341" r:id="rId56"/>
    <p:sldId id="346" r:id="rId57"/>
    <p:sldId id="347" r:id="rId58"/>
    <p:sldId id="34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Intro" id="{B13344CC-A684-4CC2-B548-B9F97D06331B}">
          <p14:sldIdLst>
            <p14:sldId id="256"/>
            <p14:sldId id="312"/>
            <p14:sldId id="313"/>
            <p14:sldId id="315"/>
            <p14:sldId id="318"/>
            <p14:sldId id="281"/>
          </p14:sldIdLst>
        </p14:section>
        <p14:section name="Main" id="{960B1451-43C3-4E52-AFCA-6718256E3986}">
          <p14:sldIdLst>
            <p14:sldId id="342"/>
            <p14:sldId id="317"/>
            <p14:sldId id="333"/>
            <p14:sldId id="282"/>
            <p14:sldId id="283"/>
            <p14:sldId id="329"/>
            <p14:sldId id="284"/>
            <p14:sldId id="316"/>
            <p14:sldId id="322"/>
            <p14:sldId id="323"/>
            <p14:sldId id="285"/>
            <p14:sldId id="286"/>
            <p14:sldId id="287"/>
            <p14:sldId id="334"/>
            <p14:sldId id="289"/>
            <p14:sldId id="324"/>
            <p14:sldId id="326"/>
            <p14:sldId id="349"/>
            <p14:sldId id="350"/>
            <p14:sldId id="290"/>
            <p14:sldId id="291"/>
            <p14:sldId id="292"/>
            <p14:sldId id="293"/>
            <p14:sldId id="294"/>
            <p14:sldId id="297"/>
            <p14:sldId id="330"/>
            <p14:sldId id="331"/>
            <p14:sldId id="303"/>
            <p14:sldId id="320"/>
            <p14:sldId id="305"/>
            <p14:sldId id="300"/>
            <p14:sldId id="306"/>
            <p14:sldId id="307"/>
            <p14:sldId id="302"/>
            <p14:sldId id="319"/>
            <p14:sldId id="343"/>
            <p14:sldId id="344"/>
            <p14:sldId id="345"/>
            <p14:sldId id="311"/>
            <p14:sldId id="310"/>
          </p14:sldIdLst>
        </p14:section>
        <p14:section name="Backup" id="{138A1E6A-E8E6-4D84-AF14-45ECB7AB873F}">
          <p14:sldIdLst>
            <p14:sldId id="314"/>
            <p14:sldId id="277"/>
            <p14:sldId id="278"/>
            <p14:sldId id="335"/>
            <p14:sldId id="336"/>
            <p14:sldId id="337"/>
            <p14:sldId id="338"/>
            <p14:sldId id="340"/>
            <p14:sldId id="341"/>
            <p14:sldId id="346"/>
            <p14:sldId id="347"/>
            <p14:sldId id="34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Kohsuke Kawaguchi" initials="KK" lastIdx="2" clrIdx="0"/>
  <p:cmAuthor id="1" name="Ryan Campbell" initials="re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BBBBBB"/>
    <a:srgbClr val="FFFFEE"/>
    <a:srgbClr val="D33833"/>
    <a:srgbClr val="FBAD3E"/>
    <a:srgbClr val="3465A4"/>
    <a:srgbClr val="729FC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2718" autoAdjust="0"/>
  </p:normalViewPr>
  <p:slideViewPr>
    <p:cSldViewPr snapToGrid="0" snapToObjects="1">
      <p:cViewPr varScale="1">
        <p:scale>
          <a:sx n="153" d="100"/>
          <a:sy n="153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esProps" Target="presProps.xml"/><Relationship Id="rId60" Type="http://schemas.openxmlformats.org/officeDocument/2006/relationships/notesMaster" Target="notesMasters/notesMaster1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commentAuthors" Target="commentAuthor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interSettings" Target="printerSettings/printerSettings1.bin"/><Relationship Id="rId66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viewProps" Target="viewProps.xml"/><Relationship Id="rId67" Type="http://schemas.openxmlformats.org/officeDocument/2006/relationships/tableStyles" Target="tableStyle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handoutMaster" Target="handoutMasters/handoutMaster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59C8D-14EC-45B1-AE99-1CBBE7A0349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DFBFE65-E0D3-4740-85A0-9174A0125F23}">
      <dgm:prSet phldrT="[Text]"/>
      <dgm:spPr/>
      <dgm:t>
        <a:bodyPr/>
        <a:lstStyle/>
        <a:p>
          <a:r>
            <a:rPr lang="en-US" dirty="0" smtClean="0"/>
            <a:t>Static</a:t>
          </a:r>
          <a:endParaRPr lang="en-US" dirty="0"/>
        </a:p>
      </dgm:t>
    </dgm:pt>
    <dgm:pt modelId="{60253EEB-9DF9-46FD-995D-E978E6D5E08A}" type="parTrans" cxnId="{94C2F7F1-C892-40A7-98C6-75ECFF4E2A4D}">
      <dgm:prSet/>
      <dgm:spPr/>
      <dgm:t>
        <a:bodyPr/>
        <a:lstStyle/>
        <a:p>
          <a:endParaRPr lang="en-US"/>
        </a:p>
      </dgm:t>
    </dgm:pt>
    <dgm:pt modelId="{89F23124-7258-4CAC-82FC-0523D25E69C5}" type="sibTrans" cxnId="{94C2F7F1-C892-40A7-98C6-75ECFF4E2A4D}">
      <dgm:prSet/>
      <dgm:spPr/>
      <dgm:t>
        <a:bodyPr/>
        <a:lstStyle/>
        <a:p>
          <a:endParaRPr lang="en-US"/>
        </a:p>
      </dgm:t>
    </dgm:pt>
    <dgm:pt modelId="{21488FE0-07C9-44BF-A50A-F99F561ECE48}">
      <dgm:prSet phldrT="[Text]"/>
      <dgm:spPr/>
      <dgm:t>
        <a:bodyPr/>
        <a:lstStyle/>
        <a:p>
          <a:r>
            <a:rPr lang="en-US" dirty="0" smtClean="0"/>
            <a:t>Distributed</a:t>
          </a:r>
          <a:endParaRPr lang="en-US" dirty="0"/>
        </a:p>
      </dgm:t>
    </dgm:pt>
    <dgm:pt modelId="{40E50096-8641-4B85-B87D-956954F5215E}" type="parTrans" cxnId="{55773B9F-30E6-4983-9A01-5FFF9C5E1200}">
      <dgm:prSet/>
      <dgm:spPr/>
      <dgm:t>
        <a:bodyPr/>
        <a:lstStyle/>
        <a:p>
          <a:endParaRPr lang="en-US"/>
        </a:p>
      </dgm:t>
    </dgm:pt>
    <dgm:pt modelId="{5CB7E8E4-E5F4-4B27-B335-5D95367494AE}" type="sibTrans" cxnId="{55773B9F-30E6-4983-9A01-5FFF9C5E1200}">
      <dgm:prSet/>
      <dgm:spPr/>
      <dgm:t>
        <a:bodyPr/>
        <a:lstStyle/>
        <a:p>
          <a:endParaRPr lang="en-US"/>
        </a:p>
      </dgm:t>
    </dgm:pt>
    <dgm:pt modelId="{225158D6-2066-460C-9CB1-35D6ED97722A}">
      <dgm:prSet phldrT="[Text]"/>
      <dgm:spPr/>
      <dgm:t>
        <a:bodyPr/>
        <a:lstStyle/>
        <a:p>
          <a:r>
            <a:rPr lang="en-US" dirty="0" smtClean="0"/>
            <a:t>Elastic</a:t>
          </a:r>
          <a:endParaRPr lang="en-US" dirty="0"/>
        </a:p>
      </dgm:t>
    </dgm:pt>
    <dgm:pt modelId="{5A168CB8-0142-469C-AAD9-8EBF38897B17}" type="parTrans" cxnId="{F724B9E5-2D44-47C6-9DEA-FF570943B99A}">
      <dgm:prSet/>
      <dgm:spPr/>
      <dgm:t>
        <a:bodyPr/>
        <a:lstStyle/>
        <a:p>
          <a:endParaRPr lang="en-US"/>
        </a:p>
      </dgm:t>
    </dgm:pt>
    <dgm:pt modelId="{B916ADE1-EBBC-4AFB-BA96-99E1D82369E7}" type="sibTrans" cxnId="{F724B9E5-2D44-47C6-9DEA-FF570943B99A}">
      <dgm:prSet/>
      <dgm:spPr/>
      <dgm:t>
        <a:bodyPr/>
        <a:lstStyle/>
        <a:p>
          <a:endParaRPr lang="en-US"/>
        </a:p>
      </dgm:t>
    </dgm:pt>
    <dgm:pt modelId="{78078570-35F1-4788-8851-083AB7034CAC}">
      <dgm:prSet phldrT="[Text]"/>
      <dgm:spPr/>
      <dgm:t>
        <a:bodyPr/>
        <a:lstStyle/>
        <a:p>
          <a:r>
            <a:rPr lang="en-US" dirty="0" smtClean="0"/>
            <a:t>Lots of masters</a:t>
          </a:r>
          <a:endParaRPr lang="en-US" dirty="0"/>
        </a:p>
      </dgm:t>
    </dgm:pt>
    <dgm:pt modelId="{FFC1649D-B8D1-43F3-8BEC-5F717006AE41}" type="parTrans" cxnId="{31C51620-A9EC-4561-BE9B-F3C142A345BC}">
      <dgm:prSet/>
      <dgm:spPr/>
      <dgm:t>
        <a:bodyPr/>
        <a:lstStyle/>
        <a:p>
          <a:endParaRPr lang="en-US"/>
        </a:p>
      </dgm:t>
    </dgm:pt>
    <dgm:pt modelId="{FED9A1DC-5F8B-4B0A-9765-05CA1E7B8119}" type="sibTrans" cxnId="{31C51620-A9EC-4561-BE9B-F3C142A345BC}">
      <dgm:prSet/>
      <dgm:spPr/>
      <dgm:t>
        <a:bodyPr/>
        <a:lstStyle/>
        <a:p>
          <a:endParaRPr lang="en-US"/>
        </a:p>
      </dgm:t>
    </dgm:pt>
    <dgm:pt modelId="{DCE1F21C-0D0B-4849-9F71-4ED49B8B0A44}">
      <dgm:prSet phldrT="[Text]"/>
      <dgm:spPr/>
      <dgm:t>
        <a:bodyPr/>
        <a:lstStyle/>
        <a:p>
          <a:r>
            <a:rPr lang="en-US" dirty="0" smtClean="0"/>
            <a:t>Elastic masters</a:t>
          </a:r>
          <a:endParaRPr lang="en-US" dirty="0"/>
        </a:p>
      </dgm:t>
    </dgm:pt>
    <dgm:pt modelId="{6BA33750-52AC-4CA1-95DA-8EB0F99BA0A5}" type="parTrans" cxnId="{EE2EB15F-5C58-4A41-891D-D177C5C4451B}">
      <dgm:prSet/>
      <dgm:spPr/>
      <dgm:t>
        <a:bodyPr/>
        <a:lstStyle/>
        <a:p>
          <a:endParaRPr lang="en-US"/>
        </a:p>
      </dgm:t>
    </dgm:pt>
    <dgm:pt modelId="{37433D34-5288-4261-9578-9E2774C223FE}" type="sibTrans" cxnId="{EE2EB15F-5C58-4A41-891D-D177C5C4451B}">
      <dgm:prSet/>
      <dgm:spPr/>
      <dgm:t>
        <a:bodyPr/>
        <a:lstStyle/>
        <a:p>
          <a:endParaRPr lang="en-US"/>
        </a:p>
      </dgm:t>
    </dgm:pt>
    <dgm:pt modelId="{CC83497B-588A-48C7-9685-50B78E0938DA}" type="pres">
      <dgm:prSet presAssocID="{94959C8D-14EC-45B1-AE99-1CBBE7A0349D}" presName="arrowDiagram" presStyleCnt="0">
        <dgm:presLayoutVars>
          <dgm:chMax val="5"/>
          <dgm:dir/>
          <dgm:resizeHandles val="exact"/>
        </dgm:presLayoutVars>
      </dgm:prSet>
      <dgm:spPr/>
    </dgm:pt>
    <dgm:pt modelId="{6ED33951-AB57-436F-B353-8359E8DD1BD8}" type="pres">
      <dgm:prSet presAssocID="{94959C8D-14EC-45B1-AE99-1CBBE7A0349D}" presName="arrow" presStyleLbl="bgShp" presStyleIdx="0" presStyleCnt="1"/>
      <dgm:spPr/>
    </dgm:pt>
    <dgm:pt modelId="{0F193673-46A2-47C0-9EDC-4811974DC744}" type="pres">
      <dgm:prSet presAssocID="{94959C8D-14EC-45B1-AE99-1CBBE7A0349D}" presName="arrowDiagram5" presStyleCnt="0"/>
      <dgm:spPr/>
    </dgm:pt>
    <dgm:pt modelId="{7C71AAE9-D0FC-45DF-8719-567801F3966F}" type="pres">
      <dgm:prSet presAssocID="{CDFBFE65-E0D3-4740-85A0-9174A0125F23}" presName="bullet5a" presStyleLbl="node1" presStyleIdx="0" presStyleCnt="5"/>
      <dgm:spPr/>
    </dgm:pt>
    <dgm:pt modelId="{4BD1A9D6-5E5B-43E8-BCA3-01B26C57B677}" type="pres">
      <dgm:prSet presAssocID="{CDFBFE65-E0D3-4740-85A0-9174A0125F23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D3F85-0228-4865-8262-A2BD002B6F1B}" type="pres">
      <dgm:prSet presAssocID="{21488FE0-07C9-44BF-A50A-F99F561ECE48}" presName="bullet5b" presStyleLbl="node1" presStyleIdx="1" presStyleCnt="5"/>
      <dgm:spPr/>
    </dgm:pt>
    <dgm:pt modelId="{BB2D5379-1AA7-43BD-B8A0-8F122A293928}" type="pres">
      <dgm:prSet presAssocID="{21488FE0-07C9-44BF-A50A-F99F561ECE4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C841F-F7B0-4EE9-B8AC-78B43E8D4E38}" type="pres">
      <dgm:prSet presAssocID="{225158D6-2066-460C-9CB1-35D6ED97722A}" presName="bullet5c" presStyleLbl="node1" presStyleIdx="2" presStyleCnt="5"/>
      <dgm:spPr/>
    </dgm:pt>
    <dgm:pt modelId="{5A158EF8-B19A-49E5-86CD-C6AAA260E4E8}" type="pres">
      <dgm:prSet presAssocID="{225158D6-2066-460C-9CB1-35D6ED97722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E77A1-DFE4-48F3-AEB2-1C79571ECB17}" type="pres">
      <dgm:prSet presAssocID="{78078570-35F1-4788-8851-083AB7034CAC}" presName="bullet5d" presStyleLbl="node1" presStyleIdx="3" presStyleCnt="5"/>
      <dgm:spPr/>
    </dgm:pt>
    <dgm:pt modelId="{0C880588-A164-431F-A05A-E740380A85D7}" type="pres">
      <dgm:prSet presAssocID="{78078570-35F1-4788-8851-083AB7034CAC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75695-13F9-48AB-AE7D-95C6C624839F}" type="pres">
      <dgm:prSet presAssocID="{DCE1F21C-0D0B-4849-9F71-4ED49B8B0A44}" presName="bullet5e" presStyleLbl="node1" presStyleIdx="4" presStyleCnt="5"/>
      <dgm:spPr/>
    </dgm:pt>
    <dgm:pt modelId="{C8A9DBCC-43BC-4EC6-9851-51977F66BAF9}" type="pres">
      <dgm:prSet presAssocID="{DCE1F21C-0D0B-4849-9F71-4ED49B8B0A4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AD07C-6BD8-48E2-BBEF-3BC56FC465E6}" type="presOf" srcId="{CDFBFE65-E0D3-4740-85A0-9174A0125F23}" destId="{4BD1A9D6-5E5B-43E8-BCA3-01B26C57B677}" srcOrd="0" destOrd="0" presId="urn:microsoft.com/office/officeart/2005/8/layout/arrow2"/>
    <dgm:cxn modelId="{AED343F2-30EA-4CA6-8DB4-A601B3AF3D33}" type="presOf" srcId="{21488FE0-07C9-44BF-A50A-F99F561ECE48}" destId="{BB2D5379-1AA7-43BD-B8A0-8F122A293928}" srcOrd="0" destOrd="0" presId="urn:microsoft.com/office/officeart/2005/8/layout/arrow2"/>
    <dgm:cxn modelId="{F724B9E5-2D44-47C6-9DEA-FF570943B99A}" srcId="{94959C8D-14EC-45B1-AE99-1CBBE7A0349D}" destId="{225158D6-2066-460C-9CB1-35D6ED97722A}" srcOrd="2" destOrd="0" parTransId="{5A168CB8-0142-469C-AAD9-8EBF38897B17}" sibTransId="{B916ADE1-EBBC-4AFB-BA96-99E1D82369E7}"/>
    <dgm:cxn modelId="{F93D63D3-68DD-4840-A737-E90E10576876}" type="presOf" srcId="{94959C8D-14EC-45B1-AE99-1CBBE7A0349D}" destId="{CC83497B-588A-48C7-9685-50B78E0938DA}" srcOrd="0" destOrd="0" presId="urn:microsoft.com/office/officeart/2005/8/layout/arrow2"/>
    <dgm:cxn modelId="{94C2F7F1-C892-40A7-98C6-75ECFF4E2A4D}" srcId="{94959C8D-14EC-45B1-AE99-1CBBE7A0349D}" destId="{CDFBFE65-E0D3-4740-85A0-9174A0125F23}" srcOrd="0" destOrd="0" parTransId="{60253EEB-9DF9-46FD-995D-E978E6D5E08A}" sibTransId="{89F23124-7258-4CAC-82FC-0523D25E69C5}"/>
    <dgm:cxn modelId="{54BA6C03-B4AF-4757-996A-99D4C85FA4D5}" type="presOf" srcId="{78078570-35F1-4788-8851-083AB7034CAC}" destId="{0C880588-A164-431F-A05A-E740380A85D7}" srcOrd="0" destOrd="0" presId="urn:microsoft.com/office/officeart/2005/8/layout/arrow2"/>
    <dgm:cxn modelId="{EE2EB15F-5C58-4A41-891D-D177C5C4451B}" srcId="{94959C8D-14EC-45B1-AE99-1CBBE7A0349D}" destId="{DCE1F21C-0D0B-4849-9F71-4ED49B8B0A44}" srcOrd="4" destOrd="0" parTransId="{6BA33750-52AC-4CA1-95DA-8EB0F99BA0A5}" sibTransId="{37433D34-5288-4261-9578-9E2774C223FE}"/>
    <dgm:cxn modelId="{47436392-9B20-4302-83AD-0F5FDA4F1E1C}" type="presOf" srcId="{DCE1F21C-0D0B-4849-9F71-4ED49B8B0A44}" destId="{C8A9DBCC-43BC-4EC6-9851-51977F66BAF9}" srcOrd="0" destOrd="0" presId="urn:microsoft.com/office/officeart/2005/8/layout/arrow2"/>
    <dgm:cxn modelId="{73D846BD-F95E-4848-97E2-95BAB28E5830}" type="presOf" srcId="{225158D6-2066-460C-9CB1-35D6ED97722A}" destId="{5A158EF8-B19A-49E5-86CD-C6AAA260E4E8}" srcOrd="0" destOrd="0" presId="urn:microsoft.com/office/officeart/2005/8/layout/arrow2"/>
    <dgm:cxn modelId="{31C51620-A9EC-4561-BE9B-F3C142A345BC}" srcId="{94959C8D-14EC-45B1-AE99-1CBBE7A0349D}" destId="{78078570-35F1-4788-8851-083AB7034CAC}" srcOrd="3" destOrd="0" parTransId="{FFC1649D-B8D1-43F3-8BEC-5F717006AE41}" sibTransId="{FED9A1DC-5F8B-4B0A-9765-05CA1E7B8119}"/>
    <dgm:cxn modelId="{55773B9F-30E6-4983-9A01-5FFF9C5E1200}" srcId="{94959C8D-14EC-45B1-AE99-1CBBE7A0349D}" destId="{21488FE0-07C9-44BF-A50A-F99F561ECE48}" srcOrd="1" destOrd="0" parTransId="{40E50096-8641-4B85-B87D-956954F5215E}" sibTransId="{5CB7E8E4-E5F4-4B27-B335-5D95367494AE}"/>
    <dgm:cxn modelId="{BF0CBC84-81EF-45E2-A788-EB3B5F512F56}" type="presParOf" srcId="{CC83497B-588A-48C7-9685-50B78E0938DA}" destId="{6ED33951-AB57-436F-B353-8359E8DD1BD8}" srcOrd="0" destOrd="0" presId="urn:microsoft.com/office/officeart/2005/8/layout/arrow2"/>
    <dgm:cxn modelId="{D8B7665C-35E2-4959-96AA-7C430C08A80E}" type="presParOf" srcId="{CC83497B-588A-48C7-9685-50B78E0938DA}" destId="{0F193673-46A2-47C0-9EDC-4811974DC744}" srcOrd="1" destOrd="0" presId="urn:microsoft.com/office/officeart/2005/8/layout/arrow2"/>
    <dgm:cxn modelId="{7B9AABAC-6F73-4BF0-ABAC-8E4A161B7C95}" type="presParOf" srcId="{0F193673-46A2-47C0-9EDC-4811974DC744}" destId="{7C71AAE9-D0FC-45DF-8719-567801F3966F}" srcOrd="0" destOrd="0" presId="urn:microsoft.com/office/officeart/2005/8/layout/arrow2"/>
    <dgm:cxn modelId="{9DA72929-683D-4596-B484-709EE5DB3E2F}" type="presParOf" srcId="{0F193673-46A2-47C0-9EDC-4811974DC744}" destId="{4BD1A9D6-5E5B-43E8-BCA3-01B26C57B677}" srcOrd="1" destOrd="0" presId="urn:microsoft.com/office/officeart/2005/8/layout/arrow2"/>
    <dgm:cxn modelId="{8FF3BAE3-9C0A-4FD4-8617-2CAE1A126B20}" type="presParOf" srcId="{0F193673-46A2-47C0-9EDC-4811974DC744}" destId="{80ED3F85-0228-4865-8262-A2BD002B6F1B}" srcOrd="2" destOrd="0" presId="urn:microsoft.com/office/officeart/2005/8/layout/arrow2"/>
    <dgm:cxn modelId="{9A7B90DF-F07F-4CE6-8E3A-78C7BD89453F}" type="presParOf" srcId="{0F193673-46A2-47C0-9EDC-4811974DC744}" destId="{BB2D5379-1AA7-43BD-B8A0-8F122A293928}" srcOrd="3" destOrd="0" presId="urn:microsoft.com/office/officeart/2005/8/layout/arrow2"/>
    <dgm:cxn modelId="{C63A2D54-A1A7-4DE8-A445-5A2F613794AA}" type="presParOf" srcId="{0F193673-46A2-47C0-9EDC-4811974DC744}" destId="{F2DC841F-F7B0-4EE9-B8AC-78B43E8D4E38}" srcOrd="4" destOrd="0" presId="urn:microsoft.com/office/officeart/2005/8/layout/arrow2"/>
    <dgm:cxn modelId="{E2E5906A-DC32-4DCF-AB49-4E00890701EF}" type="presParOf" srcId="{0F193673-46A2-47C0-9EDC-4811974DC744}" destId="{5A158EF8-B19A-49E5-86CD-C6AAA260E4E8}" srcOrd="5" destOrd="0" presId="urn:microsoft.com/office/officeart/2005/8/layout/arrow2"/>
    <dgm:cxn modelId="{EE09FDF9-DC33-4E72-AAF4-9D032064A14A}" type="presParOf" srcId="{0F193673-46A2-47C0-9EDC-4811974DC744}" destId="{021E77A1-DFE4-48F3-AEB2-1C79571ECB17}" srcOrd="6" destOrd="0" presId="urn:microsoft.com/office/officeart/2005/8/layout/arrow2"/>
    <dgm:cxn modelId="{C64B53FD-212D-4792-9520-957D93373F6C}" type="presParOf" srcId="{0F193673-46A2-47C0-9EDC-4811974DC744}" destId="{0C880588-A164-431F-A05A-E740380A85D7}" srcOrd="7" destOrd="0" presId="urn:microsoft.com/office/officeart/2005/8/layout/arrow2"/>
    <dgm:cxn modelId="{D275FE47-07CC-490F-A520-58058EFFADEE}" type="presParOf" srcId="{0F193673-46A2-47C0-9EDC-4811974DC744}" destId="{4CE75695-13F9-48AB-AE7D-95C6C624839F}" srcOrd="8" destOrd="0" presId="urn:microsoft.com/office/officeart/2005/8/layout/arrow2"/>
    <dgm:cxn modelId="{26BB4192-16FB-4C25-992C-AC75478D9988}" type="presParOf" srcId="{0F193673-46A2-47C0-9EDC-4811974DC744}" destId="{C8A9DBCC-43BC-4EC6-9851-51977F66BAF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D33951-AB57-436F-B353-8359E8DD1BD8}">
      <dsp:nvSpPr>
        <dsp:cNvPr id="0" name=""/>
        <dsp:cNvSpPr/>
      </dsp:nvSpPr>
      <dsp:spPr>
        <a:xfrm>
          <a:off x="0" y="147618"/>
          <a:ext cx="8767308" cy="54795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1AAE9-D0FC-45DF-8719-567801F3966F}">
      <dsp:nvSpPr>
        <dsp:cNvPr id="0" name=""/>
        <dsp:cNvSpPr/>
      </dsp:nvSpPr>
      <dsp:spPr>
        <a:xfrm>
          <a:off x="863579" y="4222225"/>
          <a:ext cx="201648" cy="201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1A9D6-5E5B-43E8-BCA3-01B26C57B677}">
      <dsp:nvSpPr>
        <dsp:cNvPr id="0" name=""/>
        <dsp:cNvSpPr/>
      </dsp:nvSpPr>
      <dsp:spPr>
        <a:xfrm>
          <a:off x="964403" y="4323049"/>
          <a:ext cx="1148517" cy="1304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4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Static</a:t>
          </a:r>
          <a:endParaRPr lang="en-US" sz="1900" kern="1200" dirty="0"/>
        </a:p>
      </dsp:txBody>
      <dsp:txXfrm>
        <a:off x="964403" y="4323049"/>
        <a:ext cx="1148517" cy="1304137"/>
      </dsp:txXfrm>
    </dsp:sp>
    <dsp:sp modelId="{80ED3F85-0228-4865-8262-A2BD002B6F1B}">
      <dsp:nvSpPr>
        <dsp:cNvPr id="0" name=""/>
        <dsp:cNvSpPr/>
      </dsp:nvSpPr>
      <dsp:spPr>
        <a:xfrm>
          <a:off x="1955109" y="3173435"/>
          <a:ext cx="315623" cy="315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D5379-1AA7-43BD-B8A0-8F122A293928}">
      <dsp:nvSpPr>
        <dsp:cNvPr id="0" name=""/>
        <dsp:cNvSpPr/>
      </dsp:nvSpPr>
      <dsp:spPr>
        <a:xfrm>
          <a:off x="2112921" y="3331247"/>
          <a:ext cx="1455373" cy="229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242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Distributed</a:t>
          </a:r>
          <a:endParaRPr lang="en-US" sz="1900" kern="1200" dirty="0"/>
        </a:p>
      </dsp:txBody>
      <dsp:txXfrm>
        <a:off x="2112921" y="3331247"/>
        <a:ext cx="1455373" cy="2295938"/>
      </dsp:txXfrm>
    </dsp:sp>
    <dsp:sp modelId="{F2DC841F-F7B0-4EE9-B8AC-78B43E8D4E38}">
      <dsp:nvSpPr>
        <dsp:cNvPr id="0" name=""/>
        <dsp:cNvSpPr/>
      </dsp:nvSpPr>
      <dsp:spPr>
        <a:xfrm>
          <a:off x="3357878" y="2337253"/>
          <a:ext cx="420830" cy="420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58EF8-B19A-49E5-86CD-C6AAA260E4E8}">
      <dsp:nvSpPr>
        <dsp:cNvPr id="0" name=""/>
        <dsp:cNvSpPr/>
      </dsp:nvSpPr>
      <dsp:spPr>
        <a:xfrm>
          <a:off x="3568294" y="2547669"/>
          <a:ext cx="1692090" cy="3079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99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Elastic</a:t>
          </a:r>
          <a:endParaRPr lang="en-US" sz="1900" kern="1200" dirty="0"/>
        </a:p>
      </dsp:txBody>
      <dsp:txXfrm>
        <a:off x="3568294" y="2547669"/>
        <a:ext cx="1692090" cy="3079516"/>
      </dsp:txXfrm>
    </dsp:sp>
    <dsp:sp modelId="{021E77A1-DFE4-48F3-AEB2-1C79571ECB17}">
      <dsp:nvSpPr>
        <dsp:cNvPr id="0" name=""/>
        <dsp:cNvSpPr/>
      </dsp:nvSpPr>
      <dsp:spPr>
        <a:xfrm>
          <a:off x="4988598" y="1684089"/>
          <a:ext cx="543573" cy="543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80588-A164-431F-A05A-E740380A85D7}">
      <dsp:nvSpPr>
        <dsp:cNvPr id="0" name=""/>
        <dsp:cNvSpPr/>
      </dsp:nvSpPr>
      <dsp:spPr>
        <a:xfrm>
          <a:off x="5260384" y="1955876"/>
          <a:ext cx="1753461" cy="3671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28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Lots of masters</a:t>
          </a:r>
          <a:endParaRPr lang="en-US" sz="1900" kern="1200" dirty="0"/>
        </a:p>
      </dsp:txBody>
      <dsp:txXfrm>
        <a:off x="5260384" y="1955876"/>
        <a:ext cx="1753461" cy="3671310"/>
      </dsp:txXfrm>
    </dsp:sp>
    <dsp:sp modelId="{4CE75695-13F9-48AB-AE7D-95C6C624839F}">
      <dsp:nvSpPr>
        <dsp:cNvPr id="0" name=""/>
        <dsp:cNvSpPr/>
      </dsp:nvSpPr>
      <dsp:spPr>
        <a:xfrm>
          <a:off x="6667537" y="1247915"/>
          <a:ext cx="692617" cy="692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9DBCC-43BC-4EC6-9851-51977F66BAF9}">
      <dsp:nvSpPr>
        <dsp:cNvPr id="0" name=""/>
        <dsp:cNvSpPr/>
      </dsp:nvSpPr>
      <dsp:spPr>
        <a:xfrm>
          <a:off x="7013846" y="1594224"/>
          <a:ext cx="1753461" cy="403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00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Elastic masters</a:t>
          </a:r>
          <a:endParaRPr lang="en-US" sz="1900" kern="1200" dirty="0"/>
        </a:p>
      </dsp:txBody>
      <dsp:txXfrm>
        <a:off x="7013846" y="1594224"/>
        <a:ext cx="1753461" cy="403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EE14-0AAB-1540-AA0E-B49010DF4841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C504-3D0C-7B42-8EAE-00DE582D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15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8E05-C455-4270-A73F-12D324893AB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1B0A-E757-4C64-A7A6-54AC39D17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30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1B0A-E757-4C64-A7A6-54AC39D173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35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>
            <a:alphaModFix amt="2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7DA-E512-E845-874E-28AC6C15832A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750" y="87725"/>
            <a:ext cx="430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San Francisco, Oct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2</a:t>
            </a:r>
            <a:r>
              <a:rPr lang="en-US" sz="1400" b="0" i="1" baseline="3000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nd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2011                #</a:t>
            </a:r>
            <a:r>
              <a:rPr lang="en-US" sz="1400" b="0" i="1" baseline="0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</a:t>
            </a:r>
            <a:endParaRPr lang="en-US" sz="14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57517" y="0"/>
            <a:ext cx="391583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enkinsci/backend-update-center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9" Type="http://schemas.openxmlformats.org/officeDocument/2006/relationships/image" Target="../media/image22.png"/><Relationship Id="rId3" Type="http://schemas.openxmlformats.org/officeDocument/2006/relationships/image" Target="../media/image16.jpeg"/><Relationship Id="rId6" Type="http://schemas.openxmlformats.org/officeDocument/2006/relationships/image" Target="../media/image19.pd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Jenkins &amp; the Cloud</a:t>
            </a:r>
            <a:br>
              <a:rPr lang="en-US" dirty="0" smtClean="0"/>
            </a:br>
            <a:r>
              <a:rPr lang="en-US" dirty="0" smtClean="0"/>
              <a:t>A Match Made in Heaven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349" y="2514021"/>
            <a:ext cx="5306483" cy="1422979"/>
          </a:xfrm>
        </p:spPr>
        <p:txBody>
          <a:bodyPr>
            <a:normAutofit fontScale="70000" lnSpcReduction="20000"/>
          </a:bodyPr>
          <a:lstStyle/>
          <a:p>
            <a:r>
              <a:rPr lang="en-US" sz="3459" b="1" dirty="0" smtClean="0"/>
              <a:t>Ryan Campbell</a:t>
            </a:r>
          </a:p>
          <a:p>
            <a:r>
              <a:rPr lang="en-US" sz="3459" b="1" dirty="0" smtClean="0"/>
              <a:t>Kohsuke Kawaguchi</a:t>
            </a:r>
          </a:p>
          <a:p>
            <a:pPr lvl="1" algn="r"/>
            <a:r>
              <a:rPr lang="en-US" sz="3059" b="1" dirty="0" err="1" smtClean="0"/>
              <a:t>CloudBees</a:t>
            </a:r>
            <a:r>
              <a:rPr lang="en-US" sz="3059" b="1" dirty="0" smtClean="0"/>
              <a:t>, Inc.</a:t>
            </a:r>
          </a:p>
          <a:p>
            <a:pPr algn="r"/>
            <a:r>
              <a:rPr lang="en-US" dirty="0" smtClean="0"/>
              <a:t>http://cloudbees.com/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Configuration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mean?</a:t>
            </a:r>
          </a:p>
          <a:p>
            <a:pPr lvl="1"/>
            <a:r>
              <a:rPr lang="en-US" dirty="0" smtClean="0"/>
              <a:t>Preparing slaves into the right shape </a:t>
            </a:r>
          </a:p>
          <a:p>
            <a:pPr lvl="1"/>
            <a:r>
              <a:rPr lang="en-US" dirty="0" smtClean="0"/>
              <a:t>Preparing masters into the right shape</a:t>
            </a:r>
          </a:p>
          <a:p>
            <a:pPr lvl="1"/>
            <a:r>
              <a:rPr lang="en-US" dirty="0" smtClean="0"/>
              <a:t>Keeping them in good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39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does a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installer extension point</a:t>
            </a:r>
          </a:p>
          <a:p>
            <a:pPr lvl="1"/>
            <a:r>
              <a:rPr lang="en-US" dirty="0" smtClean="0"/>
              <a:t>Automatically install build tools</a:t>
            </a:r>
          </a:p>
          <a:p>
            <a:pPr lvl="1"/>
            <a:r>
              <a:rPr lang="en-US" dirty="0" smtClean="0"/>
              <a:t>Grown from 3 to 8 in this year</a:t>
            </a:r>
          </a:p>
          <a:p>
            <a:r>
              <a:rPr lang="en-US" dirty="0" smtClean="0"/>
              <a:t>Slave Setup Plugin</a:t>
            </a:r>
          </a:p>
          <a:p>
            <a:pPr lvl="1"/>
            <a:r>
              <a:rPr lang="en-US" dirty="0" smtClean="0"/>
              <a:t>Let you run arbitrary shell script upon the slave connection</a:t>
            </a:r>
          </a:p>
          <a:p>
            <a:pPr lvl="1"/>
            <a:r>
              <a:rPr lang="en-US" dirty="0" smtClean="0"/>
              <a:t>Great way to run Puppet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3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Jenkins can’t do it 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3" y="2096329"/>
            <a:ext cx="8229600" cy="4316413"/>
          </a:xfrm>
        </p:spPr>
        <p:txBody>
          <a:bodyPr/>
          <a:lstStyle/>
          <a:p>
            <a:r>
              <a:rPr lang="en-US" dirty="0" smtClean="0"/>
              <a:t>Base image configuration</a:t>
            </a:r>
          </a:p>
          <a:p>
            <a:r>
              <a:rPr lang="en-US" dirty="0" smtClean="0"/>
              <a:t>Master provisioning</a:t>
            </a:r>
          </a:p>
          <a:p>
            <a:r>
              <a:rPr lang="en-US" dirty="0" smtClean="0"/>
              <a:t>Other server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2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did in </a:t>
            </a:r>
            <a:r>
              <a:rPr lang="en-US" dirty="0" err="1" smtClean="0"/>
              <a:t>DEV@cloud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9937"/>
            <a:ext cx="8229600" cy="431641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Chef</a:t>
            </a:r>
          </a:p>
          <a:p>
            <a:pPr lvl="1"/>
            <a:r>
              <a:rPr lang="en-US" dirty="0" smtClean="0"/>
              <a:t>Declarative </a:t>
            </a:r>
          </a:p>
          <a:p>
            <a:pPr lvl="1"/>
            <a:r>
              <a:rPr lang="en-US" dirty="0" smtClean="0"/>
              <a:t>Idempotent</a:t>
            </a:r>
          </a:p>
          <a:p>
            <a:pPr lvl="1"/>
            <a:r>
              <a:rPr lang="en-US" dirty="0" smtClean="0"/>
              <a:t>Extensible </a:t>
            </a:r>
            <a:endParaRPr lang="en-US" dirty="0"/>
          </a:p>
          <a:p>
            <a:pPr lvl="2"/>
            <a:r>
              <a:rPr lang="en-US" dirty="0" smtClean="0"/>
              <a:t>Using Ruby</a:t>
            </a:r>
          </a:p>
          <a:p>
            <a:pPr lvl="1"/>
            <a:r>
              <a:rPr lang="en-US" dirty="0" err="1" smtClean="0"/>
              <a:t>Composable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8024" y="2710877"/>
            <a:ext cx="5148776" cy="203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package “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</a:t>
            </a:r>
          </a:p>
          <a:p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cookbook_file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“/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httpd.conf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 do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source “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myconfig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service “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 do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action :start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9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727" y="1708460"/>
            <a:ext cx="1495520" cy="14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Chef architecture</a:t>
            </a:r>
            <a:endParaRPr lang="en-US" dirty="0"/>
          </a:p>
        </p:txBody>
      </p:sp>
      <p:grpSp>
        <p:nvGrpSpPr>
          <p:cNvPr id="4" name="Group 48"/>
          <p:cNvGrpSpPr/>
          <p:nvPr/>
        </p:nvGrpSpPr>
        <p:grpSpPr>
          <a:xfrm>
            <a:off x="877097" y="4583076"/>
            <a:ext cx="1330325" cy="1616075"/>
            <a:chOff x="3345180" y="4112260"/>
            <a:chExt cx="1631950" cy="1778000"/>
          </a:xfrm>
        </p:grpSpPr>
        <p:sp>
          <p:nvSpPr>
            <p:cNvPr id="5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4246523" y="2220465"/>
            <a:ext cx="1658215" cy="418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chef-server</a:t>
            </a:r>
            <a:endParaRPr lang="en-US" dirty="0"/>
          </a:p>
        </p:txBody>
      </p:sp>
      <p:grpSp>
        <p:nvGrpSpPr>
          <p:cNvPr id="87" name="Group 48"/>
          <p:cNvGrpSpPr/>
          <p:nvPr/>
        </p:nvGrpSpPr>
        <p:grpSpPr>
          <a:xfrm>
            <a:off x="571691" y="4225230"/>
            <a:ext cx="1330325" cy="1616075"/>
            <a:chOff x="3345180" y="4112260"/>
            <a:chExt cx="1631950" cy="1778000"/>
          </a:xfrm>
        </p:grpSpPr>
        <p:sp>
          <p:nvSpPr>
            <p:cNvPr id="88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48"/>
          <p:cNvGrpSpPr/>
          <p:nvPr/>
        </p:nvGrpSpPr>
        <p:grpSpPr>
          <a:xfrm>
            <a:off x="1029497" y="4735476"/>
            <a:ext cx="1330325" cy="1616075"/>
            <a:chOff x="3345180" y="4112260"/>
            <a:chExt cx="1631950" cy="1778000"/>
          </a:xfrm>
        </p:grpSpPr>
        <p:sp>
          <p:nvSpPr>
            <p:cNvPr id="129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02"/>
            <p:cNvSpPr>
              <a:spLocks noEditPoints="1"/>
            </p:cNvSpPr>
            <p:nvPr/>
          </p:nvSpPr>
          <p:spPr bwMode="auto">
            <a:xfrm>
              <a:off x="3408680" y="4175759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1570427" y="5114965"/>
            <a:ext cx="1658215" cy="418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slaves</a:t>
            </a:r>
            <a:endParaRPr lang="en-US" dirty="0"/>
          </a:p>
        </p:txBody>
      </p:sp>
      <p:grpSp>
        <p:nvGrpSpPr>
          <p:cNvPr id="170" name="Group 48"/>
          <p:cNvGrpSpPr/>
          <p:nvPr/>
        </p:nvGrpSpPr>
        <p:grpSpPr>
          <a:xfrm>
            <a:off x="3970063" y="4778172"/>
            <a:ext cx="1330325" cy="1616075"/>
            <a:chOff x="3345180" y="4112260"/>
            <a:chExt cx="1631950" cy="1778000"/>
          </a:xfrm>
        </p:grpSpPr>
        <p:sp>
          <p:nvSpPr>
            <p:cNvPr id="171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2"/>
            <p:cNvSpPr>
              <a:spLocks noEditPoints="1"/>
            </p:cNvSpPr>
            <p:nvPr/>
          </p:nvSpPr>
          <p:spPr bwMode="auto">
            <a:xfrm>
              <a:off x="3408680" y="4175759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1" name="Group 48"/>
          <p:cNvGrpSpPr/>
          <p:nvPr/>
        </p:nvGrpSpPr>
        <p:grpSpPr>
          <a:xfrm>
            <a:off x="6141825" y="2753788"/>
            <a:ext cx="1330325" cy="1616075"/>
            <a:chOff x="3345180" y="4112260"/>
            <a:chExt cx="1631950" cy="1778000"/>
          </a:xfrm>
        </p:grpSpPr>
        <p:sp>
          <p:nvSpPr>
            <p:cNvPr id="212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02"/>
            <p:cNvSpPr>
              <a:spLocks noEditPoints="1"/>
            </p:cNvSpPr>
            <p:nvPr/>
          </p:nvSpPr>
          <p:spPr bwMode="auto">
            <a:xfrm>
              <a:off x="3408680" y="4175759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2" name="Group 48"/>
          <p:cNvGrpSpPr/>
          <p:nvPr/>
        </p:nvGrpSpPr>
        <p:grpSpPr>
          <a:xfrm>
            <a:off x="6485201" y="3076119"/>
            <a:ext cx="1330325" cy="1616075"/>
            <a:chOff x="3345180" y="4112260"/>
            <a:chExt cx="1631950" cy="1778000"/>
          </a:xfrm>
        </p:grpSpPr>
        <p:sp>
          <p:nvSpPr>
            <p:cNvPr id="253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02"/>
            <p:cNvSpPr>
              <a:spLocks noEditPoints="1"/>
            </p:cNvSpPr>
            <p:nvPr/>
          </p:nvSpPr>
          <p:spPr bwMode="auto">
            <a:xfrm>
              <a:off x="3408680" y="4175759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Rectangle 292"/>
          <p:cNvSpPr/>
          <p:nvPr/>
        </p:nvSpPr>
        <p:spPr>
          <a:xfrm>
            <a:off x="4701304" y="5418932"/>
            <a:ext cx="1658215" cy="418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eb-tier</a:t>
            </a:r>
            <a:endParaRPr lang="en-US" dirty="0"/>
          </a:p>
        </p:txBody>
      </p:sp>
      <p:sp>
        <p:nvSpPr>
          <p:cNvPr id="294" name="Rectangle 293"/>
          <p:cNvSpPr/>
          <p:nvPr/>
        </p:nvSpPr>
        <p:spPr>
          <a:xfrm>
            <a:off x="7173582" y="3618658"/>
            <a:ext cx="1658215" cy="4184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masters</a:t>
            </a:r>
            <a:endParaRPr lang="en-US" dirty="0"/>
          </a:p>
        </p:txBody>
      </p:sp>
      <p:cxnSp>
        <p:nvCxnSpPr>
          <p:cNvPr id="296" name="Straight Arrow Connector 295"/>
          <p:cNvCxnSpPr/>
          <p:nvPr/>
        </p:nvCxnSpPr>
        <p:spPr>
          <a:xfrm flipV="1">
            <a:off x="1694659" y="3198209"/>
            <a:ext cx="1284068" cy="801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H="1" flipV="1">
            <a:off x="4174529" y="3388674"/>
            <a:ext cx="323563" cy="1186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 flipV="1">
            <a:off x="4913456" y="3055918"/>
            <a:ext cx="935884" cy="533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2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Chef Pro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from source, but ship pre-baked images (</a:t>
            </a:r>
            <a:r>
              <a:rPr lang="en-US" dirty="0" err="1" smtClean="0"/>
              <a:t>ie</a:t>
            </a:r>
            <a:r>
              <a:rPr lang="en-US" dirty="0" smtClean="0"/>
              <a:t>, AMI’s in ec2) for fast, reliable provisioning</a:t>
            </a:r>
          </a:p>
          <a:p>
            <a:r>
              <a:rPr lang="en-US" dirty="0" smtClean="0"/>
              <a:t>Let nodes self-register with Chef server for painless elasticity</a:t>
            </a:r>
          </a:p>
          <a:p>
            <a:pPr lvl="1"/>
            <a:r>
              <a:rPr lang="en-US" dirty="0" smtClean="0"/>
              <a:t>You can do this in /</a:t>
            </a:r>
            <a:r>
              <a:rPr lang="en-US" dirty="0" err="1" smtClean="0"/>
              <a:t>etc</a:t>
            </a:r>
            <a:r>
              <a:rPr lang="en-US" dirty="0" smtClean="0"/>
              <a:t>/chef/</a:t>
            </a:r>
            <a:r>
              <a:rPr lang="en-US" dirty="0" err="1" smtClean="0"/>
              <a:t>client.rb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21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and Chef/Puppet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Checkout the Chef Recipes for Jenkins</a:t>
            </a:r>
          </a:p>
          <a:p>
            <a:pPr lvl="1"/>
            <a:r>
              <a:rPr lang="en-US" dirty="0" smtClean="0"/>
              <a:t>Configure masters, slaves, even jobs</a:t>
            </a:r>
          </a:p>
          <a:p>
            <a:r>
              <a:rPr lang="en-US" dirty="0" smtClean="0"/>
              <a:t>Same for puppet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47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 err="1" smtClean="0"/>
              <a:t>DEV@cloud</a:t>
            </a:r>
            <a:r>
              <a:rPr lang="en-US" dirty="0" smtClean="0"/>
              <a:t> Private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Clone templates in </a:t>
            </a:r>
            <a:r>
              <a:rPr lang="en-US" dirty="0" err="1" smtClean="0"/>
              <a:t>VMWare</a:t>
            </a:r>
            <a:endParaRPr lang="en-US" dirty="0" smtClean="0"/>
          </a:p>
          <a:p>
            <a:pPr lvl="1"/>
            <a:r>
              <a:rPr lang="en-US" dirty="0" smtClean="0"/>
              <a:t>Works well with “dumb” approach</a:t>
            </a:r>
          </a:p>
          <a:p>
            <a:pPr lvl="1"/>
            <a:r>
              <a:rPr lang="en-US" dirty="0" smtClean="0"/>
              <a:t>Works well with puppet/chef, too</a:t>
            </a:r>
          </a:p>
          <a:p>
            <a:pPr lvl="1"/>
            <a:r>
              <a:rPr lang="en-US" dirty="0" smtClean="0"/>
              <a:t>Of course, this is pluggable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35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Slave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we had extension points</a:t>
            </a:r>
          </a:p>
          <a:p>
            <a:r>
              <a:rPr lang="en-US" dirty="0" smtClean="0"/>
              <a:t>But someone needs to implement them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9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OSS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EC2 Plugin</a:t>
            </a:r>
          </a:p>
          <a:p>
            <a:pPr lvl="1"/>
            <a:r>
              <a:rPr lang="en-US" dirty="0" smtClean="0"/>
              <a:t>Fully functioning, worked as example for others</a:t>
            </a:r>
          </a:p>
          <a:p>
            <a:r>
              <a:rPr lang="en-US" dirty="0" smtClean="0"/>
              <a:t>Several provider-neutral plugins</a:t>
            </a:r>
          </a:p>
          <a:p>
            <a:pPr lvl="1"/>
            <a:r>
              <a:rPr lang="en-US" dirty="0" smtClean="0"/>
              <a:t>Delta Cloud API</a:t>
            </a:r>
          </a:p>
          <a:p>
            <a:pPr lvl="1"/>
            <a:r>
              <a:rPr lang="en-US" dirty="0" err="1" smtClean="0"/>
              <a:t>JClouds</a:t>
            </a:r>
            <a:endParaRPr lang="en-US" dirty="0" smtClean="0"/>
          </a:p>
          <a:p>
            <a:r>
              <a:rPr lang="en-US" dirty="0" err="1" smtClean="0"/>
              <a:t>VMWare</a:t>
            </a:r>
            <a:r>
              <a:rPr lang="en-US" dirty="0" smtClean="0"/>
              <a:t> Lab Manager, </a:t>
            </a:r>
            <a:r>
              <a:rPr lang="en-US" dirty="0" err="1" smtClean="0"/>
              <a:t>libvirt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Wish list: vagrant plugin!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40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Ryan Campbell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recampbell</a:t>
            </a:r>
            <a:endParaRPr lang="en-US" dirty="0" smtClean="0"/>
          </a:p>
          <a:p>
            <a:pPr lvl="1"/>
            <a:r>
              <a:rPr lang="en-US" dirty="0" smtClean="0"/>
              <a:t>Main guy behind </a:t>
            </a:r>
            <a:r>
              <a:rPr lang="en-US" dirty="0" err="1" smtClean="0"/>
              <a:t>DEV@cloud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Kohsuke Kawaguchi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kohsukekawa</a:t>
            </a:r>
            <a:endParaRPr lang="en-US" dirty="0" smtClean="0"/>
          </a:p>
          <a:p>
            <a:pPr lvl="1"/>
            <a:r>
              <a:rPr lang="en-US" dirty="0" smtClean="0"/>
              <a:t>Main guy behind Jenkins, Nectar, and helping other Jenkins efforts in </a:t>
            </a:r>
            <a:r>
              <a:rPr lang="en-US" dirty="0" err="1" smtClean="0"/>
              <a:t>CloudBees</a:t>
            </a:r>
            <a:r>
              <a:rPr lang="en-US" dirty="0" smtClean="0"/>
              <a:t> when I 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3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Provisioning - </a:t>
            </a:r>
            <a:r>
              <a:rPr lang="en-US" dirty="0" err="1" smtClean="0"/>
              <a:t>DEV@Cloud</a:t>
            </a:r>
            <a:r>
              <a:rPr lang="en-US" dirty="0" smtClean="0"/>
              <a:t>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Implements Cloud extension point</a:t>
            </a:r>
          </a:p>
          <a:p>
            <a:r>
              <a:rPr lang="en-US" dirty="0" err="1" smtClean="0"/>
              <a:t>Providore</a:t>
            </a:r>
            <a:r>
              <a:rPr lang="en-US" dirty="0" smtClean="0"/>
              <a:t>!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JClouds</a:t>
            </a:r>
            <a:r>
              <a:rPr lang="en-US" dirty="0" smtClean="0"/>
              <a:t> to talk to EC2</a:t>
            </a:r>
          </a:p>
          <a:p>
            <a:pPr lvl="1"/>
            <a:r>
              <a:rPr lang="en-US" dirty="0" smtClean="0"/>
              <a:t>Bonus tip: Use cloud libraries such as </a:t>
            </a:r>
            <a:r>
              <a:rPr lang="en-US" b="1" dirty="0" err="1" smtClean="0"/>
              <a:t>jclouds</a:t>
            </a:r>
            <a:r>
              <a:rPr lang="en-US" dirty="0" smtClean="0"/>
              <a:t> and </a:t>
            </a:r>
            <a:r>
              <a:rPr lang="en-US" b="1" dirty="0" smtClean="0"/>
              <a:t>fog</a:t>
            </a:r>
            <a:r>
              <a:rPr lang="en-US" dirty="0" smtClean="0"/>
              <a:t> instead of directly using provider’s API</a:t>
            </a:r>
          </a:p>
          <a:p>
            <a:r>
              <a:rPr lang="en-US" dirty="0" smtClean="0"/>
              <a:t>Pools slave instances</a:t>
            </a:r>
          </a:p>
          <a:p>
            <a:r>
              <a:rPr lang="en-US" dirty="0" smtClean="0"/>
              <a:t>Manages slave lifecycle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5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Provision from Pool</a:t>
            </a:r>
            <a:endParaRPr lang="en-US" dirty="0"/>
          </a:p>
        </p:txBody>
      </p:sp>
      <p:grpSp>
        <p:nvGrpSpPr>
          <p:cNvPr id="5" name="Group 48"/>
          <p:cNvGrpSpPr/>
          <p:nvPr/>
        </p:nvGrpSpPr>
        <p:grpSpPr>
          <a:xfrm>
            <a:off x="5733462" y="986938"/>
            <a:ext cx="1190956" cy="1122594"/>
            <a:chOff x="3345180" y="4112260"/>
            <a:chExt cx="1631950" cy="1778000"/>
          </a:xfrm>
        </p:grpSpPr>
        <p:sp>
          <p:nvSpPr>
            <p:cNvPr id="6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48"/>
          <p:cNvGrpSpPr/>
          <p:nvPr/>
        </p:nvGrpSpPr>
        <p:grpSpPr>
          <a:xfrm>
            <a:off x="5885862" y="1139338"/>
            <a:ext cx="1190956" cy="1122594"/>
            <a:chOff x="3345180" y="4112260"/>
            <a:chExt cx="1631950" cy="1778000"/>
          </a:xfrm>
        </p:grpSpPr>
        <p:sp>
          <p:nvSpPr>
            <p:cNvPr id="90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48"/>
          <p:cNvGrpSpPr/>
          <p:nvPr/>
        </p:nvGrpSpPr>
        <p:grpSpPr>
          <a:xfrm>
            <a:off x="6118310" y="1414555"/>
            <a:ext cx="1190956" cy="1122594"/>
            <a:chOff x="3345180" y="4112260"/>
            <a:chExt cx="1631950" cy="1778000"/>
          </a:xfrm>
        </p:grpSpPr>
        <p:sp>
          <p:nvSpPr>
            <p:cNvPr id="131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6017933" y="253316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 pool</a:t>
            </a:r>
            <a:endParaRPr lang="en-US" dirty="0"/>
          </a:p>
        </p:txBody>
      </p:sp>
      <p:grpSp>
        <p:nvGrpSpPr>
          <p:cNvPr id="172" name="Group 48"/>
          <p:cNvGrpSpPr/>
          <p:nvPr/>
        </p:nvGrpSpPr>
        <p:grpSpPr>
          <a:xfrm>
            <a:off x="3491005" y="3181857"/>
            <a:ext cx="1190956" cy="1122594"/>
            <a:chOff x="3345180" y="4112260"/>
            <a:chExt cx="1631950" cy="1778000"/>
          </a:xfrm>
        </p:grpSpPr>
        <p:sp>
          <p:nvSpPr>
            <p:cNvPr id="173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3422297" y="4303007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providore</a:t>
            </a:r>
            <a:endParaRPr lang="en-US" dirty="0"/>
          </a:p>
        </p:txBody>
      </p:sp>
      <p:cxnSp>
        <p:nvCxnSpPr>
          <p:cNvPr id="216" name="Straight Arrow Connector 215"/>
          <p:cNvCxnSpPr/>
          <p:nvPr/>
        </p:nvCxnSpPr>
        <p:spPr>
          <a:xfrm>
            <a:off x="2147455" y="3303137"/>
            <a:ext cx="1039090" cy="34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1702966" y="284784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slave</a:t>
            </a:r>
            <a:endParaRPr lang="en-US" dirty="0"/>
          </a:p>
        </p:txBody>
      </p:sp>
      <p:cxnSp>
        <p:nvCxnSpPr>
          <p:cNvPr id="219" name="Straight Arrow Connector 218"/>
          <p:cNvCxnSpPr/>
          <p:nvPr/>
        </p:nvCxnSpPr>
        <p:spPr>
          <a:xfrm flipV="1">
            <a:off x="4687387" y="2394821"/>
            <a:ext cx="1046075" cy="822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4710744" y="228633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reuse</a:t>
            </a:r>
            <a:endParaRPr lang="en-US" dirty="0"/>
          </a:p>
        </p:txBody>
      </p:sp>
      <p:pic>
        <p:nvPicPr>
          <p:cNvPr id="215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18" y="2485028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19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provision from ec2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6284392" y="4782280"/>
            <a:ext cx="2008909" cy="119149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ec2 </a:t>
            </a:r>
            <a:r>
              <a:rPr lang="en-US" dirty="0" err="1" smtClean="0"/>
              <a:t>api</a:t>
            </a:r>
            <a:endParaRPr lang="en-US" dirty="0"/>
          </a:p>
        </p:txBody>
      </p:sp>
      <p:grpSp>
        <p:nvGrpSpPr>
          <p:cNvPr id="172" name="Group 48"/>
          <p:cNvGrpSpPr/>
          <p:nvPr/>
        </p:nvGrpSpPr>
        <p:grpSpPr>
          <a:xfrm>
            <a:off x="3491005" y="3181857"/>
            <a:ext cx="1190956" cy="1122594"/>
            <a:chOff x="3345180" y="4112260"/>
            <a:chExt cx="1631950" cy="1778000"/>
          </a:xfrm>
        </p:grpSpPr>
        <p:sp>
          <p:nvSpPr>
            <p:cNvPr id="173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3422297" y="4303007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providore</a:t>
            </a:r>
            <a:endParaRPr lang="en-US" dirty="0"/>
          </a:p>
        </p:txBody>
      </p:sp>
      <p:cxnSp>
        <p:nvCxnSpPr>
          <p:cNvPr id="216" name="Straight Arrow Connector 215"/>
          <p:cNvCxnSpPr/>
          <p:nvPr/>
        </p:nvCxnSpPr>
        <p:spPr>
          <a:xfrm>
            <a:off x="2147455" y="3303137"/>
            <a:ext cx="1039090" cy="34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1702966" y="284784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slave</a:t>
            </a:r>
            <a:endParaRPr lang="en-US" dirty="0"/>
          </a:p>
        </p:txBody>
      </p:sp>
      <p:cxnSp>
        <p:nvCxnSpPr>
          <p:cNvPr id="221" name="Straight Arrow Connector 220"/>
          <p:cNvCxnSpPr/>
          <p:nvPr/>
        </p:nvCxnSpPr>
        <p:spPr>
          <a:xfrm>
            <a:off x="4649522" y="4150739"/>
            <a:ext cx="1407816" cy="906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5333383" y="406766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provision</a:t>
            </a:r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126088" y="5072842"/>
            <a:ext cx="5789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Cloud mantra: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Degrade gracefully when cloud API’s are unavailable. Learn to live without them.</a:t>
            </a:r>
            <a:endParaRPr lang="en-US" dirty="0"/>
          </a:p>
        </p:txBody>
      </p:sp>
      <p:pic>
        <p:nvPicPr>
          <p:cNvPr id="93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25" y="2455569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86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Initialize and authorize</a:t>
            </a:r>
            <a:endParaRPr lang="en-US" dirty="0"/>
          </a:p>
        </p:txBody>
      </p:sp>
      <p:grpSp>
        <p:nvGrpSpPr>
          <p:cNvPr id="172" name="Group 48"/>
          <p:cNvGrpSpPr/>
          <p:nvPr/>
        </p:nvGrpSpPr>
        <p:grpSpPr>
          <a:xfrm>
            <a:off x="3190681" y="3245556"/>
            <a:ext cx="1190956" cy="1122594"/>
            <a:chOff x="3345180" y="4112260"/>
            <a:chExt cx="1631950" cy="1778000"/>
          </a:xfrm>
        </p:grpSpPr>
        <p:sp>
          <p:nvSpPr>
            <p:cNvPr id="173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3066725" y="4383766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providore</a:t>
            </a:r>
            <a:endParaRPr lang="en-US" dirty="0"/>
          </a:p>
        </p:txBody>
      </p:sp>
      <p:grpSp>
        <p:nvGrpSpPr>
          <p:cNvPr id="92" name="Group 48"/>
          <p:cNvGrpSpPr/>
          <p:nvPr/>
        </p:nvGrpSpPr>
        <p:grpSpPr>
          <a:xfrm>
            <a:off x="6281450" y="5055749"/>
            <a:ext cx="1190956" cy="1122594"/>
            <a:chOff x="3345180" y="4112260"/>
            <a:chExt cx="1631950" cy="1778000"/>
          </a:xfrm>
        </p:grpSpPr>
        <p:sp>
          <p:nvSpPr>
            <p:cNvPr id="93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394192" y="627794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00135" y="4116270"/>
            <a:ext cx="1316693" cy="1236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57408" y="3696733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Attach workspace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5574628" y="424913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Authorize master</a:t>
            </a:r>
            <a:endParaRPr lang="en-US" dirty="0"/>
          </a:p>
        </p:txBody>
      </p:sp>
      <p:pic>
        <p:nvPicPr>
          <p:cNvPr id="138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25" y="2455569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52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Attach slave to master</a:t>
            </a:r>
            <a:endParaRPr lang="en-US" dirty="0"/>
          </a:p>
        </p:txBody>
      </p:sp>
      <p:grpSp>
        <p:nvGrpSpPr>
          <p:cNvPr id="172" name="Group 48"/>
          <p:cNvGrpSpPr/>
          <p:nvPr/>
        </p:nvGrpSpPr>
        <p:grpSpPr>
          <a:xfrm>
            <a:off x="3190681" y="3245556"/>
            <a:ext cx="1190956" cy="1122594"/>
            <a:chOff x="3345180" y="4112260"/>
            <a:chExt cx="1631950" cy="1778000"/>
          </a:xfrm>
        </p:grpSpPr>
        <p:sp>
          <p:nvSpPr>
            <p:cNvPr id="173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3066725" y="4383766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providore</a:t>
            </a:r>
            <a:endParaRPr lang="en-US" dirty="0"/>
          </a:p>
        </p:txBody>
      </p:sp>
      <p:grpSp>
        <p:nvGrpSpPr>
          <p:cNvPr id="92" name="Group 48"/>
          <p:cNvGrpSpPr/>
          <p:nvPr/>
        </p:nvGrpSpPr>
        <p:grpSpPr>
          <a:xfrm>
            <a:off x="6281450" y="5055749"/>
            <a:ext cx="1190956" cy="1122594"/>
            <a:chOff x="3345180" y="4112260"/>
            <a:chExt cx="1631950" cy="1778000"/>
          </a:xfrm>
        </p:grpSpPr>
        <p:sp>
          <p:nvSpPr>
            <p:cNvPr id="93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1829307" y="3576320"/>
            <a:ext cx="1237418" cy="188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3755" y="2645036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Notify master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1375168" y="526174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Connect</a:t>
            </a:r>
            <a:r>
              <a:rPr lang="en-US" dirty="0"/>
              <a:t> </a:t>
            </a:r>
            <a:r>
              <a:rPr lang="en-US" dirty="0" smtClean="0"/>
              <a:t>via SSH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33098" y="4279947"/>
            <a:ext cx="4041530" cy="1461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25" y="2455569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6394192" y="627794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57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 and Recycle</a:t>
            </a:r>
            <a:endParaRPr lang="en-US" dirty="0"/>
          </a:p>
        </p:txBody>
      </p:sp>
      <p:grpSp>
        <p:nvGrpSpPr>
          <p:cNvPr id="172" name="Group 48"/>
          <p:cNvGrpSpPr/>
          <p:nvPr/>
        </p:nvGrpSpPr>
        <p:grpSpPr>
          <a:xfrm>
            <a:off x="3190681" y="3245556"/>
            <a:ext cx="1190956" cy="1122594"/>
            <a:chOff x="3345180" y="4112260"/>
            <a:chExt cx="1631950" cy="1778000"/>
          </a:xfrm>
        </p:grpSpPr>
        <p:sp>
          <p:nvSpPr>
            <p:cNvPr id="173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3066725" y="4383766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providore</a:t>
            </a:r>
            <a:endParaRPr lang="en-US" dirty="0"/>
          </a:p>
        </p:txBody>
      </p:sp>
      <p:grpSp>
        <p:nvGrpSpPr>
          <p:cNvPr id="92" name="Group 48"/>
          <p:cNvGrpSpPr/>
          <p:nvPr/>
        </p:nvGrpSpPr>
        <p:grpSpPr>
          <a:xfrm>
            <a:off x="6281450" y="5055749"/>
            <a:ext cx="1190956" cy="1122594"/>
            <a:chOff x="3345180" y="4112260"/>
            <a:chExt cx="1631950" cy="1778000"/>
          </a:xfrm>
        </p:grpSpPr>
        <p:sp>
          <p:nvSpPr>
            <p:cNvPr id="93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" name="Straight Arrow Connector 4"/>
          <p:cNvCxnSpPr>
            <a:stCxn id="48" idx="3"/>
          </p:cNvCxnSpPr>
          <p:nvPr/>
        </p:nvCxnSpPr>
        <p:spPr>
          <a:xfrm>
            <a:off x="1829307" y="3414293"/>
            <a:ext cx="1237418" cy="495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3755" y="2645036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Release slave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5049964" y="4464613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Reset and recycle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86068" y="4568432"/>
            <a:ext cx="1330760" cy="905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9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25" y="2455569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6394192" y="627794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27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445" y="2105561"/>
            <a:ext cx="640111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5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Pooling in </a:t>
            </a:r>
            <a:r>
              <a:rPr lang="en-US" dirty="0" err="1" smtClean="0"/>
              <a:t>DEV@Cloud</a:t>
            </a:r>
            <a:r>
              <a:rPr lang="en-US" dirty="0" smtClean="0"/>
              <a:t> Private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Slaves can be owned by </a:t>
            </a:r>
            <a:r>
              <a:rPr lang="en-US" dirty="0" err="1" smtClean="0"/>
              <a:t>MetaNectar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0059" y="2956957"/>
            <a:ext cx="1721922" cy="8906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Meta Nectar</a:t>
            </a:r>
            <a:endParaRPr lang="en-US" b="1" dirty="0"/>
          </a:p>
        </p:txBody>
      </p:sp>
      <p:pic>
        <p:nvPicPr>
          <p:cNvPr id="2050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459" y="4975100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412" y="4975100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365" y="4975100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48"/>
          <p:cNvGrpSpPr/>
          <p:nvPr/>
        </p:nvGrpSpPr>
        <p:grpSpPr>
          <a:xfrm>
            <a:off x="1213561" y="2963700"/>
            <a:ext cx="1330325" cy="1616075"/>
            <a:chOff x="3345180" y="4112260"/>
            <a:chExt cx="1631950" cy="1778000"/>
          </a:xfrm>
        </p:grpSpPr>
        <p:sp>
          <p:nvSpPr>
            <p:cNvPr id="14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48" name="Straight Connector 2047"/>
          <p:cNvCxnSpPr>
            <a:stCxn id="14" idx="3"/>
            <a:endCxn id="4" idx="1"/>
          </p:cNvCxnSpPr>
          <p:nvPr/>
        </p:nvCxnSpPr>
        <p:spPr>
          <a:xfrm flipV="1">
            <a:off x="2543886" y="3402282"/>
            <a:ext cx="2556173" cy="36945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3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Pooling in </a:t>
            </a:r>
            <a:r>
              <a:rPr lang="en-US" dirty="0" err="1" smtClean="0"/>
              <a:t>DEV@Cloud</a:t>
            </a:r>
            <a:r>
              <a:rPr lang="en-US" dirty="0" smtClean="0"/>
              <a:t> Private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it gets leased to Jenkins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0059" y="2956957"/>
            <a:ext cx="1721922" cy="8906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Meta Nectar</a:t>
            </a:r>
            <a:endParaRPr lang="en-US" b="1" dirty="0"/>
          </a:p>
        </p:txBody>
      </p:sp>
      <p:pic>
        <p:nvPicPr>
          <p:cNvPr id="2050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459" y="4975100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412" y="4975100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365" y="4975100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48"/>
          <p:cNvGrpSpPr/>
          <p:nvPr/>
        </p:nvGrpSpPr>
        <p:grpSpPr>
          <a:xfrm>
            <a:off x="1213561" y="2963700"/>
            <a:ext cx="1330325" cy="1616075"/>
            <a:chOff x="3345180" y="4112260"/>
            <a:chExt cx="1631950" cy="1778000"/>
          </a:xfrm>
        </p:grpSpPr>
        <p:sp>
          <p:nvSpPr>
            <p:cNvPr id="14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48" name="Straight Connector 2047"/>
          <p:cNvCxnSpPr>
            <a:stCxn id="14" idx="3"/>
          </p:cNvCxnSpPr>
          <p:nvPr/>
        </p:nvCxnSpPr>
        <p:spPr>
          <a:xfrm>
            <a:off x="2543886" y="3771738"/>
            <a:ext cx="2859387" cy="120336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Pooling in </a:t>
            </a:r>
            <a:r>
              <a:rPr lang="en-US" dirty="0" err="1" smtClean="0"/>
              <a:t>DEV@Cloud</a:t>
            </a:r>
            <a:r>
              <a:rPr lang="en-US" dirty="0" smtClean="0"/>
              <a:t> Private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use it can go back to pool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0059" y="2956957"/>
            <a:ext cx="1721922" cy="8906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Meta Nectar</a:t>
            </a:r>
            <a:endParaRPr lang="en-US" b="1" dirty="0"/>
          </a:p>
        </p:txBody>
      </p:sp>
      <p:pic>
        <p:nvPicPr>
          <p:cNvPr id="2050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459" y="4975100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412" y="4975100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iki.jenkins-ci.org/download/attachments/2916393/headshot.png?version=1&amp;modificationDate=130275394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365" y="4975100"/>
            <a:ext cx="1523217" cy="15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48"/>
          <p:cNvGrpSpPr/>
          <p:nvPr/>
        </p:nvGrpSpPr>
        <p:grpSpPr>
          <a:xfrm>
            <a:off x="1213561" y="2963700"/>
            <a:ext cx="1330325" cy="1616075"/>
            <a:chOff x="3345180" y="4112260"/>
            <a:chExt cx="1631950" cy="1778000"/>
          </a:xfrm>
        </p:grpSpPr>
        <p:sp>
          <p:nvSpPr>
            <p:cNvPr id="14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345180" y="4112260"/>
              <a:ext cx="163195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7"/>
            <p:cNvSpPr>
              <a:spLocks/>
            </p:cNvSpPr>
            <p:nvPr/>
          </p:nvSpPr>
          <p:spPr bwMode="auto">
            <a:xfrm>
              <a:off x="3389630" y="4156710"/>
              <a:ext cx="1543050" cy="168910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2"/>
                </a:cxn>
                <a:cxn ang="0">
                  <a:pos x="386" y="2"/>
                </a:cxn>
                <a:cxn ang="0">
                  <a:pos x="370" y="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0" y="24"/>
                </a:cxn>
                <a:cxn ang="0">
                  <a:pos x="4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982"/>
                </a:cxn>
                <a:cxn ang="0">
                  <a:pos x="0" y="982"/>
                </a:cxn>
                <a:cxn ang="0">
                  <a:pos x="0" y="992"/>
                </a:cxn>
                <a:cxn ang="0">
                  <a:pos x="4" y="1000"/>
                </a:cxn>
                <a:cxn ang="0">
                  <a:pos x="10" y="1008"/>
                </a:cxn>
                <a:cxn ang="0">
                  <a:pos x="18" y="1014"/>
                </a:cxn>
                <a:cxn ang="0">
                  <a:pos x="18" y="1014"/>
                </a:cxn>
                <a:cxn ang="0">
                  <a:pos x="22" y="1016"/>
                </a:cxn>
                <a:cxn ang="0">
                  <a:pos x="22" y="1016"/>
                </a:cxn>
                <a:cxn ang="0">
                  <a:pos x="58" y="1026"/>
                </a:cxn>
                <a:cxn ang="0">
                  <a:pos x="88" y="1032"/>
                </a:cxn>
                <a:cxn ang="0">
                  <a:pos x="124" y="1040"/>
                </a:cxn>
                <a:cxn ang="0">
                  <a:pos x="172" y="1046"/>
                </a:cxn>
                <a:cxn ang="0">
                  <a:pos x="230" y="1054"/>
                </a:cxn>
                <a:cxn ang="0">
                  <a:pos x="302" y="1058"/>
                </a:cxn>
                <a:cxn ang="0">
                  <a:pos x="388" y="1064"/>
                </a:cxn>
                <a:cxn ang="0">
                  <a:pos x="386" y="1062"/>
                </a:cxn>
                <a:cxn ang="0">
                  <a:pos x="386" y="1062"/>
                </a:cxn>
                <a:cxn ang="0">
                  <a:pos x="400" y="1062"/>
                </a:cxn>
                <a:cxn ang="0">
                  <a:pos x="412" y="1060"/>
                </a:cxn>
                <a:cxn ang="0">
                  <a:pos x="424" y="1056"/>
                </a:cxn>
                <a:cxn ang="0">
                  <a:pos x="424" y="1056"/>
                </a:cxn>
                <a:cxn ang="0">
                  <a:pos x="788" y="898"/>
                </a:cxn>
                <a:cxn ang="0">
                  <a:pos x="788" y="898"/>
                </a:cxn>
                <a:cxn ang="0">
                  <a:pos x="952" y="898"/>
                </a:cxn>
                <a:cxn ang="0">
                  <a:pos x="952" y="898"/>
                </a:cxn>
                <a:cxn ang="0">
                  <a:pos x="960" y="896"/>
                </a:cxn>
                <a:cxn ang="0">
                  <a:pos x="966" y="892"/>
                </a:cxn>
                <a:cxn ang="0">
                  <a:pos x="970" y="886"/>
                </a:cxn>
                <a:cxn ang="0">
                  <a:pos x="972" y="878"/>
                </a:cxn>
                <a:cxn ang="0">
                  <a:pos x="972" y="610"/>
                </a:cxn>
                <a:cxn ang="0">
                  <a:pos x="972" y="610"/>
                </a:cxn>
                <a:cxn ang="0">
                  <a:pos x="970" y="602"/>
                </a:cxn>
                <a:cxn ang="0">
                  <a:pos x="966" y="596"/>
                </a:cxn>
                <a:cxn ang="0">
                  <a:pos x="960" y="592"/>
                </a:cxn>
                <a:cxn ang="0">
                  <a:pos x="952" y="590"/>
                </a:cxn>
                <a:cxn ang="0">
                  <a:pos x="952" y="590"/>
                </a:cxn>
                <a:cxn ang="0">
                  <a:pos x="822" y="590"/>
                </a:cxn>
                <a:cxn ang="0">
                  <a:pos x="822" y="590"/>
                </a:cxn>
                <a:cxn ang="0">
                  <a:pos x="822" y="80"/>
                </a:cxn>
                <a:cxn ang="0">
                  <a:pos x="822" y="80"/>
                </a:cxn>
                <a:cxn ang="0">
                  <a:pos x="820" y="74"/>
                </a:cxn>
                <a:cxn ang="0">
                  <a:pos x="816" y="68"/>
                </a:cxn>
                <a:cxn ang="0">
                  <a:pos x="810" y="64"/>
                </a:cxn>
                <a:cxn ang="0">
                  <a:pos x="804" y="60"/>
                </a:cxn>
                <a:cxn ang="0">
                  <a:pos x="418" y="2"/>
                </a:cxn>
                <a:cxn ang="0">
                  <a:pos x="418" y="2"/>
                </a:cxn>
                <a:cxn ang="0">
                  <a:pos x="396" y="0"/>
                </a:cxn>
                <a:cxn ang="0">
                  <a:pos x="386" y="0"/>
                </a:cxn>
                <a:cxn ang="0">
                  <a:pos x="386" y="0"/>
                </a:cxn>
              </a:cxnLst>
              <a:rect l="0" t="0" r="r" b="b"/>
              <a:pathLst>
                <a:path w="972" h="1064">
                  <a:moveTo>
                    <a:pt x="386" y="0"/>
                  </a:moveTo>
                  <a:lnTo>
                    <a:pt x="386" y="0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70" y="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0" y="24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982"/>
                  </a:lnTo>
                  <a:lnTo>
                    <a:pt x="0" y="982"/>
                  </a:lnTo>
                  <a:lnTo>
                    <a:pt x="0" y="992"/>
                  </a:lnTo>
                  <a:lnTo>
                    <a:pt x="4" y="1000"/>
                  </a:lnTo>
                  <a:lnTo>
                    <a:pt x="10" y="1008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22" y="1016"/>
                  </a:lnTo>
                  <a:lnTo>
                    <a:pt x="22" y="1016"/>
                  </a:lnTo>
                  <a:lnTo>
                    <a:pt x="58" y="1026"/>
                  </a:lnTo>
                  <a:lnTo>
                    <a:pt x="88" y="1032"/>
                  </a:lnTo>
                  <a:lnTo>
                    <a:pt x="124" y="1040"/>
                  </a:lnTo>
                  <a:lnTo>
                    <a:pt x="172" y="1046"/>
                  </a:lnTo>
                  <a:lnTo>
                    <a:pt x="230" y="1054"/>
                  </a:lnTo>
                  <a:lnTo>
                    <a:pt x="302" y="1058"/>
                  </a:lnTo>
                  <a:lnTo>
                    <a:pt x="388" y="1064"/>
                  </a:lnTo>
                  <a:lnTo>
                    <a:pt x="386" y="1062"/>
                  </a:lnTo>
                  <a:lnTo>
                    <a:pt x="386" y="1062"/>
                  </a:lnTo>
                  <a:lnTo>
                    <a:pt x="400" y="1062"/>
                  </a:lnTo>
                  <a:lnTo>
                    <a:pt x="412" y="1060"/>
                  </a:lnTo>
                  <a:lnTo>
                    <a:pt x="424" y="1056"/>
                  </a:lnTo>
                  <a:lnTo>
                    <a:pt x="424" y="1056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952" y="898"/>
                  </a:lnTo>
                  <a:lnTo>
                    <a:pt x="952" y="898"/>
                  </a:lnTo>
                  <a:lnTo>
                    <a:pt x="960" y="896"/>
                  </a:lnTo>
                  <a:lnTo>
                    <a:pt x="966" y="892"/>
                  </a:lnTo>
                  <a:lnTo>
                    <a:pt x="970" y="886"/>
                  </a:lnTo>
                  <a:lnTo>
                    <a:pt x="972" y="878"/>
                  </a:lnTo>
                  <a:lnTo>
                    <a:pt x="972" y="610"/>
                  </a:lnTo>
                  <a:lnTo>
                    <a:pt x="972" y="610"/>
                  </a:lnTo>
                  <a:lnTo>
                    <a:pt x="970" y="602"/>
                  </a:lnTo>
                  <a:lnTo>
                    <a:pt x="966" y="596"/>
                  </a:lnTo>
                  <a:lnTo>
                    <a:pt x="960" y="592"/>
                  </a:lnTo>
                  <a:lnTo>
                    <a:pt x="952" y="590"/>
                  </a:lnTo>
                  <a:lnTo>
                    <a:pt x="952" y="590"/>
                  </a:lnTo>
                  <a:lnTo>
                    <a:pt x="822" y="590"/>
                  </a:lnTo>
                  <a:lnTo>
                    <a:pt x="822" y="590"/>
                  </a:lnTo>
                  <a:lnTo>
                    <a:pt x="822" y="80"/>
                  </a:lnTo>
                  <a:lnTo>
                    <a:pt x="822" y="80"/>
                  </a:lnTo>
                  <a:lnTo>
                    <a:pt x="820" y="74"/>
                  </a:lnTo>
                  <a:lnTo>
                    <a:pt x="816" y="68"/>
                  </a:lnTo>
                  <a:lnTo>
                    <a:pt x="810" y="64"/>
                  </a:lnTo>
                  <a:lnTo>
                    <a:pt x="804" y="60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396" y="0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8"/>
            <p:cNvSpPr>
              <a:spLocks/>
            </p:cNvSpPr>
            <p:nvPr/>
          </p:nvSpPr>
          <p:spPr bwMode="auto">
            <a:xfrm>
              <a:off x="3430905" y="4194810"/>
              <a:ext cx="590550" cy="16129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66"/>
                </a:cxn>
                <a:cxn ang="0">
                  <a:pos x="2" y="970"/>
                </a:cxn>
                <a:cxn ang="0">
                  <a:pos x="4" y="970"/>
                </a:cxn>
                <a:cxn ang="0">
                  <a:pos x="4" y="970"/>
                </a:cxn>
                <a:cxn ang="0">
                  <a:pos x="38" y="980"/>
                </a:cxn>
                <a:cxn ang="0">
                  <a:pos x="66" y="986"/>
                </a:cxn>
                <a:cxn ang="0">
                  <a:pos x="102" y="992"/>
                </a:cxn>
                <a:cxn ang="0">
                  <a:pos x="150" y="1000"/>
                </a:cxn>
                <a:cxn ang="0">
                  <a:pos x="208" y="1006"/>
                </a:cxn>
                <a:cxn ang="0">
                  <a:pos x="280" y="1012"/>
                </a:cxn>
                <a:cxn ang="0">
                  <a:pos x="364" y="1016"/>
                </a:cxn>
                <a:cxn ang="0">
                  <a:pos x="364" y="1016"/>
                </a:cxn>
                <a:cxn ang="0">
                  <a:pos x="372" y="1016"/>
                </a:cxn>
                <a:cxn ang="0">
                  <a:pos x="372" y="0"/>
                </a:cxn>
                <a:cxn ang="0">
                  <a:pos x="372" y="0"/>
                </a:cxn>
                <a:cxn ang="0">
                  <a:pos x="364" y="0"/>
                </a:cxn>
                <a:cxn ang="0">
                  <a:pos x="364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72" h="1016">
                  <a:moveTo>
                    <a:pt x="0" y="22"/>
                  </a:moveTo>
                  <a:lnTo>
                    <a:pt x="0" y="2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66"/>
                  </a:lnTo>
                  <a:lnTo>
                    <a:pt x="2" y="970"/>
                  </a:lnTo>
                  <a:lnTo>
                    <a:pt x="4" y="970"/>
                  </a:lnTo>
                  <a:lnTo>
                    <a:pt x="4" y="970"/>
                  </a:lnTo>
                  <a:lnTo>
                    <a:pt x="38" y="980"/>
                  </a:lnTo>
                  <a:lnTo>
                    <a:pt x="66" y="986"/>
                  </a:lnTo>
                  <a:lnTo>
                    <a:pt x="102" y="992"/>
                  </a:lnTo>
                  <a:lnTo>
                    <a:pt x="150" y="1000"/>
                  </a:lnTo>
                  <a:lnTo>
                    <a:pt x="208" y="1006"/>
                  </a:lnTo>
                  <a:lnTo>
                    <a:pt x="280" y="1012"/>
                  </a:lnTo>
                  <a:lnTo>
                    <a:pt x="364" y="1016"/>
                  </a:lnTo>
                  <a:lnTo>
                    <a:pt x="364" y="1016"/>
                  </a:lnTo>
                  <a:lnTo>
                    <a:pt x="372" y="1016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/>
            <p:cNvSpPr>
              <a:spLocks/>
            </p:cNvSpPr>
            <p:nvPr/>
          </p:nvSpPr>
          <p:spPr bwMode="auto">
            <a:xfrm>
              <a:off x="3443605" y="4197985"/>
              <a:ext cx="574675" cy="15875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948"/>
                </a:cxn>
                <a:cxn ang="0">
                  <a:pos x="0" y="948"/>
                </a:cxn>
                <a:cxn ang="0">
                  <a:pos x="0" y="950"/>
                </a:cxn>
                <a:cxn ang="0">
                  <a:pos x="2" y="954"/>
                </a:cxn>
                <a:cxn ang="0">
                  <a:pos x="4" y="954"/>
                </a:cxn>
                <a:cxn ang="0">
                  <a:pos x="4" y="954"/>
                </a:cxn>
                <a:cxn ang="0">
                  <a:pos x="36" y="964"/>
                </a:cxn>
                <a:cxn ang="0">
                  <a:pos x="64" y="970"/>
                </a:cxn>
                <a:cxn ang="0">
                  <a:pos x="100" y="976"/>
                </a:cxn>
                <a:cxn ang="0">
                  <a:pos x="146" y="984"/>
                </a:cxn>
                <a:cxn ang="0">
                  <a:pos x="202" y="990"/>
                </a:cxn>
                <a:cxn ang="0">
                  <a:pos x="272" y="996"/>
                </a:cxn>
                <a:cxn ang="0">
                  <a:pos x="356" y="1000"/>
                </a:cxn>
                <a:cxn ang="0">
                  <a:pos x="356" y="1000"/>
                </a:cxn>
                <a:cxn ang="0">
                  <a:pos x="362" y="1000"/>
                </a:cxn>
                <a:cxn ang="0">
                  <a:pos x="362" y="0"/>
                </a:cxn>
                <a:cxn ang="0">
                  <a:pos x="362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62" h="1000">
                  <a:moveTo>
                    <a:pt x="0" y="22"/>
                  </a:moveTo>
                  <a:lnTo>
                    <a:pt x="0" y="22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0" y="950"/>
                  </a:lnTo>
                  <a:lnTo>
                    <a:pt x="2" y="954"/>
                  </a:lnTo>
                  <a:lnTo>
                    <a:pt x="4" y="954"/>
                  </a:lnTo>
                  <a:lnTo>
                    <a:pt x="4" y="954"/>
                  </a:lnTo>
                  <a:lnTo>
                    <a:pt x="36" y="964"/>
                  </a:lnTo>
                  <a:lnTo>
                    <a:pt x="64" y="970"/>
                  </a:lnTo>
                  <a:lnTo>
                    <a:pt x="100" y="976"/>
                  </a:lnTo>
                  <a:lnTo>
                    <a:pt x="146" y="984"/>
                  </a:lnTo>
                  <a:lnTo>
                    <a:pt x="202" y="990"/>
                  </a:lnTo>
                  <a:lnTo>
                    <a:pt x="272" y="996"/>
                  </a:lnTo>
                  <a:lnTo>
                    <a:pt x="356" y="1000"/>
                  </a:lnTo>
                  <a:lnTo>
                    <a:pt x="356" y="1000"/>
                  </a:lnTo>
                  <a:lnTo>
                    <a:pt x="362" y="100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/>
            <p:cNvSpPr>
              <a:spLocks/>
            </p:cNvSpPr>
            <p:nvPr/>
          </p:nvSpPr>
          <p:spPr bwMode="auto">
            <a:xfrm>
              <a:off x="4104005" y="4204335"/>
              <a:ext cx="546100" cy="156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8"/>
                </a:cxn>
                <a:cxn ang="0">
                  <a:pos x="0" y="988"/>
                </a:cxn>
                <a:cxn ang="0">
                  <a:pos x="344" y="838"/>
                </a:cxn>
                <a:cxn ang="0">
                  <a:pos x="344" y="838"/>
                </a:cxn>
                <a:cxn ang="0">
                  <a:pos x="344" y="54"/>
                </a:cxn>
                <a:cxn ang="0">
                  <a:pos x="344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4" h="988">
                  <a:moveTo>
                    <a:pt x="0" y="0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4" y="838"/>
                  </a:lnTo>
                  <a:lnTo>
                    <a:pt x="344" y="838"/>
                  </a:lnTo>
                  <a:lnTo>
                    <a:pt x="344" y="54"/>
                  </a:lnTo>
                  <a:lnTo>
                    <a:pt x="344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/>
            <p:cNvSpPr>
              <a:spLocks/>
            </p:cNvSpPr>
            <p:nvPr/>
          </p:nvSpPr>
          <p:spPr bwMode="auto">
            <a:xfrm>
              <a:off x="4104005" y="4274185"/>
              <a:ext cx="546100" cy="1498600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0"/>
                </a:cxn>
                <a:cxn ang="0">
                  <a:pos x="344" y="10"/>
                </a:cxn>
                <a:cxn ang="0">
                  <a:pos x="344" y="10"/>
                </a:cxn>
                <a:cxn ang="0">
                  <a:pos x="344" y="794"/>
                </a:cxn>
                <a:cxn ang="0">
                  <a:pos x="344" y="794"/>
                </a:cxn>
                <a:cxn ang="0">
                  <a:pos x="0" y="944"/>
                </a:cxn>
                <a:cxn ang="0">
                  <a:pos x="0" y="600"/>
                </a:cxn>
                <a:cxn ang="0">
                  <a:pos x="0" y="600"/>
                </a:cxn>
                <a:cxn ang="0">
                  <a:pos x="8" y="574"/>
                </a:cxn>
                <a:cxn ang="0">
                  <a:pos x="18" y="548"/>
                </a:cxn>
                <a:cxn ang="0">
                  <a:pos x="28" y="526"/>
                </a:cxn>
                <a:cxn ang="0">
                  <a:pos x="38" y="504"/>
                </a:cxn>
                <a:cxn ang="0">
                  <a:pos x="48" y="484"/>
                </a:cxn>
                <a:cxn ang="0">
                  <a:pos x="60" y="466"/>
                </a:cxn>
                <a:cxn ang="0">
                  <a:pos x="84" y="432"/>
                </a:cxn>
                <a:cxn ang="0">
                  <a:pos x="110" y="402"/>
                </a:cxn>
                <a:cxn ang="0">
                  <a:pos x="136" y="376"/>
                </a:cxn>
                <a:cxn ang="0">
                  <a:pos x="188" y="326"/>
                </a:cxn>
                <a:cxn ang="0">
                  <a:pos x="212" y="300"/>
                </a:cxn>
                <a:cxn ang="0">
                  <a:pos x="234" y="274"/>
                </a:cxn>
                <a:cxn ang="0">
                  <a:pos x="244" y="258"/>
                </a:cxn>
                <a:cxn ang="0">
                  <a:pos x="254" y="242"/>
                </a:cxn>
                <a:cxn ang="0">
                  <a:pos x="262" y="226"/>
                </a:cxn>
                <a:cxn ang="0">
                  <a:pos x="268" y="208"/>
                </a:cxn>
                <a:cxn ang="0">
                  <a:pos x="276" y="188"/>
                </a:cxn>
                <a:cxn ang="0">
                  <a:pos x="280" y="166"/>
                </a:cxn>
                <a:cxn ang="0">
                  <a:pos x="284" y="144"/>
                </a:cxn>
                <a:cxn ang="0">
                  <a:pos x="286" y="120"/>
                </a:cxn>
                <a:cxn ang="0">
                  <a:pos x="288" y="92"/>
                </a:cxn>
                <a:cxn ang="0">
                  <a:pos x="288" y="64"/>
                </a:cxn>
                <a:cxn ang="0">
                  <a:pos x="286" y="34"/>
                </a:cxn>
                <a:cxn ang="0">
                  <a:pos x="282" y="0"/>
                </a:cxn>
                <a:cxn ang="0">
                  <a:pos x="282" y="0"/>
                </a:cxn>
              </a:cxnLst>
              <a:rect l="0" t="0" r="r" b="b"/>
              <a:pathLst>
                <a:path w="344" h="944">
                  <a:moveTo>
                    <a:pt x="282" y="0"/>
                  </a:moveTo>
                  <a:lnTo>
                    <a:pt x="282" y="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794"/>
                  </a:lnTo>
                  <a:lnTo>
                    <a:pt x="344" y="794"/>
                  </a:lnTo>
                  <a:lnTo>
                    <a:pt x="0" y="944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8" y="574"/>
                  </a:lnTo>
                  <a:lnTo>
                    <a:pt x="18" y="548"/>
                  </a:lnTo>
                  <a:lnTo>
                    <a:pt x="28" y="526"/>
                  </a:lnTo>
                  <a:lnTo>
                    <a:pt x="38" y="504"/>
                  </a:lnTo>
                  <a:lnTo>
                    <a:pt x="48" y="484"/>
                  </a:lnTo>
                  <a:lnTo>
                    <a:pt x="60" y="466"/>
                  </a:lnTo>
                  <a:lnTo>
                    <a:pt x="84" y="432"/>
                  </a:lnTo>
                  <a:lnTo>
                    <a:pt x="110" y="402"/>
                  </a:lnTo>
                  <a:lnTo>
                    <a:pt x="136" y="376"/>
                  </a:lnTo>
                  <a:lnTo>
                    <a:pt x="188" y="326"/>
                  </a:lnTo>
                  <a:lnTo>
                    <a:pt x="212" y="300"/>
                  </a:lnTo>
                  <a:lnTo>
                    <a:pt x="234" y="274"/>
                  </a:lnTo>
                  <a:lnTo>
                    <a:pt x="244" y="258"/>
                  </a:lnTo>
                  <a:lnTo>
                    <a:pt x="254" y="242"/>
                  </a:lnTo>
                  <a:lnTo>
                    <a:pt x="262" y="226"/>
                  </a:lnTo>
                  <a:lnTo>
                    <a:pt x="268" y="208"/>
                  </a:lnTo>
                  <a:lnTo>
                    <a:pt x="276" y="188"/>
                  </a:lnTo>
                  <a:lnTo>
                    <a:pt x="280" y="166"/>
                  </a:lnTo>
                  <a:lnTo>
                    <a:pt x="284" y="144"/>
                  </a:lnTo>
                  <a:lnTo>
                    <a:pt x="286" y="120"/>
                  </a:lnTo>
                  <a:lnTo>
                    <a:pt x="288" y="92"/>
                  </a:lnTo>
                  <a:lnTo>
                    <a:pt x="288" y="64"/>
                  </a:lnTo>
                  <a:lnTo>
                    <a:pt x="286" y="34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/>
            <p:cNvSpPr>
              <a:spLocks/>
            </p:cNvSpPr>
            <p:nvPr/>
          </p:nvSpPr>
          <p:spPr bwMode="auto">
            <a:xfrm>
              <a:off x="4008755" y="4194810"/>
              <a:ext cx="73025" cy="161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6"/>
                </a:cxn>
                <a:cxn ang="0">
                  <a:pos x="0" y="1016"/>
                </a:cxn>
                <a:cxn ang="0">
                  <a:pos x="12" y="1014"/>
                </a:cxn>
                <a:cxn ang="0">
                  <a:pos x="12" y="1014"/>
                </a:cxn>
                <a:cxn ang="0">
                  <a:pos x="24" y="1010"/>
                </a:cxn>
                <a:cxn ang="0">
                  <a:pos x="34" y="1006"/>
                </a:cxn>
                <a:cxn ang="0">
                  <a:pos x="46" y="99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4" y="4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016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12" y="1014"/>
                  </a:lnTo>
                  <a:lnTo>
                    <a:pt x="12" y="1014"/>
                  </a:lnTo>
                  <a:lnTo>
                    <a:pt x="24" y="1010"/>
                  </a:lnTo>
                  <a:lnTo>
                    <a:pt x="34" y="1006"/>
                  </a:lnTo>
                  <a:lnTo>
                    <a:pt x="46" y="99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4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/>
            <p:cNvSpPr>
              <a:spLocks/>
            </p:cNvSpPr>
            <p:nvPr/>
          </p:nvSpPr>
          <p:spPr bwMode="auto">
            <a:xfrm>
              <a:off x="3567430" y="4645660"/>
              <a:ext cx="57150" cy="2095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36" y="68"/>
                </a:cxn>
                <a:cxn ang="0">
                  <a:pos x="36" y="0"/>
                </a:cxn>
              </a:cxnLst>
              <a:rect l="0" t="0" r="r" b="b"/>
              <a:pathLst>
                <a:path w="36" h="132">
                  <a:moveTo>
                    <a:pt x="36" y="0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36" y="6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4"/>
            <p:cNvSpPr>
              <a:spLocks/>
            </p:cNvSpPr>
            <p:nvPr/>
          </p:nvSpPr>
          <p:spPr bwMode="auto">
            <a:xfrm>
              <a:off x="3576955" y="4658360"/>
              <a:ext cx="50800" cy="193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32" y="64"/>
                </a:cxn>
                <a:cxn ang="0">
                  <a:pos x="32" y="0"/>
                </a:cxn>
              </a:cxnLst>
              <a:rect l="0" t="0" r="r" b="b"/>
              <a:pathLst>
                <a:path w="32" h="122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32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5"/>
            <p:cNvSpPr>
              <a:spLocks/>
            </p:cNvSpPr>
            <p:nvPr/>
          </p:nvSpPr>
          <p:spPr bwMode="auto">
            <a:xfrm>
              <a:off x="3634105" y="4645660"/>
              <a:ext cx="330200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8" y="70"/>
                </a:cxn>
                <a:cxn ang="0">
                  <a:pos x="208" y="7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8" h="70">
                  <a:moveTo>
                    <a:pt x="0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8" y="70"/>
                  </a:lnTo>
                  <a:lnTo>
                    <a:pt x="208" y="7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6"/>
            <p:cNvSpPr>
              <a:spLocks/>
            </p:cNvSpPr>
            <p:nvPr/>
          </p:nvSpPr>
          <p:spPr bwMode="auto">
            <a:xfrm>
              <a:off x="3646805" y="4658360"/>
              <a:ext cx="317500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00" y="62"/>
                </a:cxn>
                <a:cxn ang="0">
                  <a:pos x="200" y="62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0" h="62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7"/>
            <p:cNvSpPr>
              <a:spLocks/>
            </p:cNvSpPr>
            <p:nvPr/>
          </p:nvSpPr>
          <p:spPr bwMode="auto">
            <a:xfrm>
              <a:off x="3567430" y="4759960"/>
              <a:ext cx="396875" cy="1238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50" y="78"/>
                </a:cxn>
                <a:cxn ang="0">
                  <a:pos x="250" y="78"/>
                </a:cxn>
                <a:cxn ang="0">
                  <a:pos x="250" y="4"/>
                </a:cxn>
                <a:cxn ang="0">
                  <a:pos x="40" y="0"/>
                </a:cxn>
                <a:cxn ang="0">
                  <a:pos x="0" y="70"/>
                </a:cxn>
              </a:cxnLst>
              <a:rect l="0" t="0" r="r" b="b"/>
              <a:pathLst>
                <a:path w="250" h="78">
                  <a:moveTo>
                    <a:pt x="0" y="70"/>
                  </a:moveTo>
                  <a:lnTo>
                    <a:pt x="0" y="70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0" y="4"/>
                  </a:lnTo>
                  <a:lnTo>
                    <a:pt x="4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>
              <a:off x="3472180" y="4245610"/>
              <a:ext cx="495300" cy="355600"/>
            </a:xfrm>
            <a:custGeom>
              <a:avLst/>
              <a:gdLst/>
              <a:ahLst/>
              <a:cxnLst>
                <a:cxn ang="0">
                  <a:pos x="312" y="224"/>
                </a:cxn>
                <a:cxn ang="0">
                  <a:pos x="0" y="224"/>
                </a:cxn>
                <a:cxn ang="0">
                  <a:pos x="0" y="16"/>
                </a:cxn>
                <a:cxn ang="0">
                  <a:pos x="312" y="0"/>
                </a:cxn>
                <a:cxn ang="0">
                  <a:pos x="312" y="224"/>
                </a:cxn>
              </a:cxnLst>
              <a:rect l="0" t="0" r="r" b="b"/>
              <a:pathLst>
                <a:path w="312" h="224">
                  <a:moveTo>
                    <a:pt x="312" y="224"/>
                  </a:moveTo>
                  <a:lnTo>
                    <a:pt x="0" y="224"/>
                  </a:lnTo>
                  <a:lnTo>
                    <a:pt x="0" y="16"/>
                  </a:lnTo>
                  <a:lnTo>
                    <a:pt x="312" y="0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9"/>
            <p:cNvSpPr>
              <a:spLocks/>
            </p:cNvSpPr>
            <p:nvPr/>
          </p:nvSpPr>
          <p:spPr bwMode="auto">
            <a:xfrm>
              <a:off x="3488055" y="4261485"/>
              <a:ext cx="479425" cy="320675"/>
            </a:xfrm>
            <a:custGeom>
              <a:avLst/>
              <a:gdLst/>
              <a:ahLst/>
              <a:cxnLst>
                <a:cxn ang="0">
                  <a:pos x="302" y="202"/>
                </a:cxn>
                <a:cxn ang="0">
                  <a:pos x="0" y="202"/>
                </a:cxn>
                <a:cxn ang="0">
                  <a:pos x="0" y="16"/>
                </a:cxn>
                <a:cxn ang="0">
                  <a:pos x="302" y="0"/>
                </a:cxn>
                <a:cxn ang="0">
                  <a:pos x="302" y="202"/>
                </a:cxn>
              </a:cxnLst>
              <a:rect l="0" t="0" r="r" b="b"/>
              <a:pathLst>
                <a:path w="302" h="202">
                  <a:moveTo>
                    <a:pt x="302" y="202"/>
                  </a:moveTo>
                  <a:lnTo>
                    <a:pt x="0" y="202"/>
                  </a:lnTo>
                  <a:lnTo>
                    <a:pt x="0" y="16"/>
                  </a:lnTo>
                  <a:lnTo>
                    <a:pt x="302" y="0"/>
                  </a:lnTo>
                  <a:lnTo>
                    <a:pt x="302" y="20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0"/>
            <p:cNvSpPr>
              <a:spLocks noEditPoints="1"/>
            </p:cNvSpPr>
            <p:nvPr/>
          </p:nvSpPr>
          <p:spPr bwMode="auto">
            <a:xfrm>
              <a:off x="3465830" y="4239260"/>
              <a:ext cx="508000" cy="368300"/>
            </a:xfrm>
            <a:custGeom>
              <a:avLst/>
              <a:gdLst/>
              <a:ahLst/>
              <a:cxnLst>
                <a:cxn ang="0">
                  <a:pos x="8" y="224"/>
                </a:cxn>
                <a:cxn ang="0">
                  <a:pos x="8" y="224"/>
                </a:cxn>
                <a:cxn ang="0">
                  <a:pos x="8" y="136"/>
                </a:cxn>
                <a:cxn ang="0">
                  <a:pos x="312" y="126"/>
                </a:cxn>
                <a:cxn ang="0">
                  <a:pos x="312" y="126"/>
                </a:cxn>
                <a:cxn ang="0">
                  <a:pos x="312" y="224"/>
                </a:cxn>
                <a:cxn ang="0">
                  <a:pos x="312" y="224"/>
                </a:cxn>
                <a:cxn ang="0">
                  <a:pos x="8" y="224"/>
                </a:cxn>
                <a:cxn ang="0">
                  <a:pos x="8" y="2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2" y="118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312" y="10"/>
                </a:cxn>
                <a:cxn ang="0">
                  <a:pos x="312" y="10"/>
                </a:cxn>
                <a:cxn ang="0">
                  <a:pos x="318" y="2"/>
                </a:cxn>
                <a:cxn ang="0">
                  <a:pos x="318" y="2"/>
                </a:cxn>
                <a:cxn ang="0">
                  <a:pos x="316" y="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0" y="230"/>
                </a:cxn>
                <a:cxn ang="0">
                  <a:pos x="4" y="232"/>
                </a:cxn>
                <a:cxn ang="0">
                  <a:pos x="316" y="232"/>
                </a:cxn>
                <a:cxn ang="0">
                  <a:pos x="316" y="232"/>
                </a:cxn>
                <a:cxn ang="0">
                  <a:pos x="318" y="230"/>
                </a:cxn>
                <a:cxn ang="0">
                  <a:pos x="320" y="228"/>
                </a:cxn>
                <a:cxn ang="0">
                  <a:pos x="320" y="4"/>
                </a:cxn>
                <a:cxn ang="0">
                  <a:pos x="320" y="4"/>
                </a:cxn>
                <a:cxn ang="0">
                  <a:pos x="318" y="2"/>
                </a:cxn>
                <a:cxn ang="0">
                  <a:pos x="318" y="2"/>
                </a:cxn>
              </a:cxnLst>
              <a:rect l="0" t="0" r="r" b="b"/>
              <a:pathLst>
                <a:path w="320" h="232">
                  <a:moveTo>
                    <a:pt x="8" y="224"/>
                  </a:moveTo>
                  <a:lnTo>
                    <a:pt x="8" y="224"/>
                  </a:lnTo>
                  <a:lnTo>
                    <a:pt x="8" y="136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312" y="10"/>
                  </a:moveTo>
                  <a:lnTo>
                    <a:pt x="312" y="10"/>
                  </a:lnTo>
                  <a:lnTo>
                    <a:pt x="312" y="11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312" y="10"/>
                  </a:lnTo>
                  <a:lnTo>
                    <a:pt x="312" y="10"/>
                  </a:lnTo>
                  <a:close/>
                  <a:moveTo>
                    <a:pt x="318" y="2"/>
                  </a:moveTo>
                  <a:lnTo>
                    <a:pt x="318" y="2"/>
                  </a:lnTo>
                  <a:lnTo>
                    <a:pt x="316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316" y="232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20" y="228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3456305" y="46361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3469005" y="46520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/>
            <p:cNvSpPr>
              <a:spLocks noEditPoints="1"/>
            </p:cNvSpPr>
            <p:nvPr/>
          </p:nvSpPr>
          <p:spPr bwMode="auto">
            <a:xfrm>
              <a:off x="3462655" y="46456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3456305" y="4737735"/>
              <a:ext cx="82550" cy="85725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6" y="52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6"/>
                </a:cxn>
                <a:cxn ang="0">
                  <a:pos x="50" y="38"/>
                </a:cxn>
                <a:cxn ang="0">
                  <a:pos x="52" y="28"/>
                </a:cxn>
                <a:cxn ang="0">
                  <a:pos x="52" y="28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4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3469005" y="4753610"/>
              <a:ext cx="57150" cy="571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8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24" y="34"/>
                </a:cxn>
                <a:cxn ang="0">
                  <a:pos x="30" y="30"/>
                </a:cxn>
                <a:cxn ang="0">
                  <a:pos x="34" y="24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/>
            <p:cNvSpPr>
              <a:spLocks noEditPoints="1"/>
            </p:cNvSpPr>
            <p:nvPr/>
          </p:nvSpPr>
          <p:spPr bwMode="auto">
            <a:xfrm>
              <a:off x="3462655" y="4747260"/>
              <a:ext cx="69850" cy="6985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6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2" y="32"/>
                </a:cxn>
                <a:cxn ang="0">
                  <a:pos x="28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16" y="34"/>
                </a:cxn>
                <a:cxn ang="0">
                  <a:pos x="12" y="32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8" y="38"/>
                </a:cxn>
                <a:cxn ang="0">
                  <a:pos x="14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0" y="42"/>
                </a:cxn>
                <a:cxn ang="0">
                  <a:pos x="38" y="38"/>
                </a:cxn>
                <a:cxn ang="0">
                  <a:pos x="42" y="30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38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8" y="22"/>
                  </a:moveTo>
                  <a:lnTo>
                    <a:pt x="8" y="2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8" y="38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3513455" y="4277360"/>
              <a:ext cx="425450" cy="136525"/>
            </a:xfrm>
            <a:custGeom>
              <a:avLst/>
              <a:gdLst/>
              <a:ahLst/>
              <a:cxnLst>
                <a:cxn ang="0">
                  <a:pos x="268" y="78"/>
                </a:cxn>
                <a:cxn ang="0">
                  <a:pos x="0" y="86"/>
                </a:cxn>
                <a:cxn ang="0">
                  <a:pos x="0" y="14"/>
                </a:cxn>
                <a:cxn ang="0">
                  <a:pos x="268" y="0"/>
                </a:cxn>
                <a:cxn ang="0">
                  <a:pos x="268" y="78"/>
                </a:cxn>
              </a:cxnLst>
              <a:rect l="0" t="0" r="r" b="b"/>
              <a:pathLst>
                <a:path w="268" h="86">
                  <a:moveTo>
                    <a:pt x="268" y="78"/>
                  </a:moveTo>
                  <a:lnTo>
                    <a:pt x="0" y="86"/>
                  </a:lnTo>
                  <a:lnTo>
                    <a:pt x="0" y="14"/>
                  </a:lnTo>
                  <a:lnTo>
                    <a:pt x="268" y="0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3513455" y="4334510"/>
              <a:ext cx="409575" cy="66675"/>
            </a:xfrm>
            <a:custGeom>
              <a:avLst/>
              <a:gdLst/>
              <a:ahLst/>
              <a:cxnLst>
                <a:cxn ang="0">
                  <a:pos x="258" y="34"/>
                </a:cxn>
                <a:cxn ang="0">
                  <a:pos x="0" y="42"/>
                </a:cxn>
                <a:cxn ang="0">
                  <a:pos x="0" y="16"/>
                </a:cxn>
                <a:cxn ang="0">
                  <a:pos x="258" y="0"/>
                </a:cxn>
                <a:cxn ang="0">
                  <a:pos x="258" y="34"/>
                </a:cxn>
              </a:cxnLst>
              <a:rect l="0" t="0" r="r" b="b"/>
              <a:pathLst>
                <a:path w="258" h="42">
                  <a:moveTo>
                    <a:pt x="258" y="34"/>
                  </a:moveTo>
                  <a:lnTo>
                    <a:pt x="0" y="42"/>
                  </a:lnTo>
                  <a:lnTo>
                    <a:pt x="0" y="16"/>
                  </a:lnTo>
                  <a:lnTo>
                    <a:pt x="258" y="0"/>
                  </a:lnTo>
                  <a:lnTo>
                    <a:pt x="258" y="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99"/>
            <p:cNvSpPr>
              <a:spLocks noChangeArrowheads="1"/>
            </p:cNvSpPr>
            <p:nvPr/>
          </p:nvSpPr>
          <p:spPr bwMode="auto">
            <a:xfrm>
              <a:off x="3659505" y="4690110"/>
              <a:ext cx="304800" cy="254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/>
            <p:cNvSpPr>
              <a:spLocks/>
            </p:cNvSpPr>
            <p:nvPr/>
          </p:nvSpPr>
          <p:spPr bwMode="auto">
            <a:xfrm>
              <a:off x="3659505" y="4677410"/>
              <a:ext cx="30480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2" y="18"/>
                </a:cxn>
                <a:cxn ang="0">
                  <a:pos x="192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92" h="18">
                  <a:moveTo>
                    <a:pt x="0" y="16"/>
                  </a:moveTo>
                  <a:lnTo>
                    <a:pt x="192" y="18"/>
                  </a:lnTo>
                  <a:lnTo>
                    <a:pt x="192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/>
            <p:cNvSpPr>
              <a:spLocks/>
            </p:cNvSpPr>
            <p:nvPr/>
          </p:nvSpPr>
          <p:spPr bwMode="auto">
            <a:xfrm>
              <a:off x="4354830" y="5198110"/>
              <a:ext cx="295275" cy="466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86" y="212"/>
                </a:cxn>
                <a:cxn ang="0">
                  <a:pos x="186" y="212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2" y="256"/>
                </a:cxn>
                <a:cxn ang="0">
                  <a:pos x="8" y="226"/>
                </a:cxn>
                <a:cxn ang="0">
                  <a:pos x="16" y="198"/>
                </a:cxn>
                <a:cxn ang="0">
                  <a:pos x="26" y="176"/>
                </a:cxn>
                <a:cxn ang="0">
                  <a:pos x="38" y="158"/>
                </a:cxn>
                <a:cxn ang="0">
                  <a:pos x="52" y="144"/>
                </a:cxn>
                <a:cxn ang="0">
                  <a:pos x="66" y="130"/>
                </a:cxn>
                <a:cxn ang="0">
                  <a:pos x="82" y="118"/>
                </a:cxn>
                <a:cxn ang="0">
                  <a:pos x="112" y="98"/>
                </a:cxn>
                <a:cxn ang="0">
                  <a:pos x="128" y="88"/>
                </a:cxn>
                <a:cxn ang="0">
                  <a:pos x="142" y="74"/>
                </a:cxn>
                <a:cxn ang="0">
                  <a:pos x="156" y="60"/>
                </a:cxn>
                <a:cxn ang="0">
                  <a:pos x="168" y="44"/>
                </a:cxn>
                <a:cxn ang="0">
                  <a:pos x="178" y="24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86" h="294">
                  <a:moveTo>
                    <a:pt x="186" y="0"/>
                  </a:moveTo>
                  <a:lnTo>
                    <a:pt x="186" y="0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56"/>
                  </a:lnTo>
                  <a:lnTo>
                    <a:pt x="8" y="226"/>
                  </a:lnTo>
                  <a:lnTo>
                    <a:pt x="16" y="198"/>
                  </a:lnTo>
                  <a:lnTo>
                    <a:pt x="26" y="176"/>
                  </a:lnTo>
                  <a:lnTo>
                    <a:pt x="38" y="158"/>
                  </a:lnTo>
                  <a:lnTo>
                    <a:pt x="52" y="144"/>
                  </a:lnTo>
                  <a:lnTo>
                    <a:pt x="66" y="130"/>
                  </a:lnTo>
                  <a:lnTo>
                    <a:pt x="82" y="118"/>
                  </a:lnTo>
                  <a:lnTo>
                    <a:pt x="112" y="98"/>
                  </a:lnTo>
                  <a:lnTo>
                    <a:pt x="128" y="88"/>
                  </a:lnTo>
                  <a:lnTo>
                    <a:pt x="142" y="74"/>
                  </a:lnTo>
                  <a:lnTo>
                    <a:pt x="156" y="60"/>
                  </a:lnTo>
                  <a:lnTo>
                    <a:pt x="168" y="44"/>
                  </a:lnTo>
                  <a:lnTo>
                    <a:pt x="178" y="24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/>
            <p:cNvSpPr>
              <a:spLocks noEditPoints="1"/>
            </p:cNvSpPr>
            <p:nvPr/>
          </p:nvSpPr>
          <p:spPr bwMode="auto">
            <a:xfrm>
              <a:off x="3408680" y="4175760"/>
              <a:ext cx="1266825" cy="1651000"/>
            </a:xfrm>
            <a:custGeom>
              <a:avLst/>
              <a:gdLst/>
              <a:ahLst/>
              <a:cxnLst>
                <a:cxn ang="0">
                  <a:pos x="782" y="852"/>
                </a:cxn>
                <a:cxn ang="0">
                  <a:pos x="440" y="24"/>
                </a:cxn>
                <a:cxn ang="0">
                  <a:pos x="782" y="76"/>
                </a:cxn>
                <a:cxn ang="0">
                  <a:pos x="782" y="852"/>
                </a:cxn>
                <a:cxn ang="0">
                  <a:pos x="402" y="1018"/>
                </a:cxn>
                <a:cxn ang="0">
                  <a:pos x="392" y="1022"/>
                </a:cxn>
                <a:cxn ang="0">
                  <a:pos x="392" y="16"/>
                </a:cxn>
                <a:cxn ang="0">
                  <a:pos x="402" y="18"/>
                </a:cxn>
                <a:cxn ang="0">
                  <a:pos x="424" y="1008"/>
                </a:cxn>
                <a:cxn ang="0">
                  <a:pos x="402" y="1018"/>
                </a:cxn>
                <a:cxn ang="0">
                  <a:pos x="378" y="1024"/>
                </a:cxn>
                <a:cxn ang="0">
                  <a:pos x="292" y="1018"/>
                </a:cxn>
                <a:cxn ang="0">
                  <a:pos x="164" y="1006"/>
                </a:cxn>
                <a:cxn ang="0">
                  <a:pos x="80" y="994"/>
                </a:cxn>
                <a:cxn ang="0">
                  <a:pos x="20" y="978"/>
                </a:cxn>
                <a:cxn ang="0">
                  <a:pos x="18" y="976"/>
                </a:cxn>
                <a:cxn ang="0">
                  <a:pos x="16" y="970"/>
                </a:cxn>
                <a:cxn ang="0">
                  <a:pos x="16" y="38"/>
                </a:cxn>
                <a:cxn ang="0">
                  <a:pos x="376" y="16"/>
                </a:cxn>
                <a:cxn ang="0">
                  <a:pos x="384" y="16"/>
                </a:cxn>
                <a:cxn ang="0">
                  <a:pos x="384" y="1022"/>
                </a:cxn>
                <a:cxn ang="0">
                  <a:pos x="378" y="1024"/>
                </a:cxn>
                <a:cxn ang="0">
                  <a:pos x="404" y="2"/>
                </a:cxn>
                <a:cxn ang="0">
                  <a:pos x="384" y="0"/>
                </a:cxn>
                <a:cxn ang="0">
                  <a:pos x="376" y="0"/>
                </a:cxn>
                <a:cxn ang="0">
                  <a:pos x="6" y="22"/>
                </a:cxn>
                <a:cxn ang="0">
                  <a:pos x="0" y="30"/>
                </a:cxn>
                <a:cxn ang="0">
                  <a:pos x="0" y="970"/>
                </a:cxn>
                <a:cxn ang="0">
                  <a:pos x="2" y="982"/>
                </a:cxn>
                <a:cxn ang="0">
                  <a:pos x="12" y="992"/>
                </a:cxn>
                <a:cxn ang="0">
                  <a:pos x="14" y="992"/>
                </a:cxn>
                <a:cxn ang="0">
                  <a:pos x="50" y="1002"/>
                </a:cxn>
                <a:cxn ang="0">
                  <a:pos x="114" y="1016"/>
                </a:cxn>
                <a:cxn ang="0">
                  <a:pos x="220" y="1030"/>
                </a:cxn>
                <a:cxn ang="0">
                  <a:pos x="376" y="1040"/>
                </a:cxn>
                <a:cxn ang="0">
                  <a:pos x="386" y="1038"/>
                </a:cxn>
                <a:cxn ang="0">
                  <a:pos x="408" y="1034"/>
                </a:cxn>
                <a:cxn ang="0">
                  <a:pos x="792" y="866"/>
                </a:cxn>
                <a:cxn ang="0">
                  <a:pos x="798" y="858"/>
                </a:cxn>
                <a:cxn ang="0">
                  <a:pos x="798" y="68"/>
                </a:cxn>
                <a:cxn ang="0">
                  <a:pos x="790" y="60"/>
                </a:cxn>
              </a:cxnLst>
              <a:rect l="0" t="0" r="r" b="b"/>
              <a:pathLst>
                <a:path w="798" h="1040">
                  <a:moveTo>
                    <a:pt x="782" y="852"/>
                  </a:moveTo>
                  <a:lnTo>
                    <a:pt x="782" y="852"/>
                  </a:lnTo>
                  <a:lnTo>
                    <a:pt x="440" y="1002"/>
                  </a:lnTo>
                  <a:lnTo>
                    <a:pt x="440" y="24"/>
                  </a:lnTo>
                  <a:lnTo>
                    <a:pt x="440" y="24"/>
                  </a:lnTo>
                  <a:lnTo>
                    <a:pt x="782" y="76"/>
                  </a:lnTo>
                  <a:lnTo>
                    <a:pt x="782" y="76"/>
                  </a:lnTo>
                  <a:lnTo>
                    <a:pt x="782" y="852"/>
                  </a:lnTo>
                  <a:lnTo>
                    <a:pt x="782" y="852"/>
                  </a:lnTo>
                  <a:close/>
                  <a:moveTo>
                    <a:pt x="402" y="1018"/>
                  </a:moveTo>
                  <a:lnTo>
                    <a:pt x="402" y="1018"/>
                  </a:lnTo>
                  <a:lnTo>
                    <a:pt x="392" y="1022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402" y="18"/>
                  </a:lnTo>
                  <a:lnTo>
                    <a:pt x="402" y="18"/>
                  </a:lnTo>
                  <a:lnTo>
                    <a:pt x="424" y="20"/>
                  </a:lnTo>
                  <a:lnTo>
                    <a:pt x="424" y="1008"/>
                  </a:lnTo>
                  <a:lnTo>
                    <a:pt x="424" y="1008"/>
                  </a:lnTo>
                  <a:lnTo>
                    <a:pt x="402" y="1018"/>
                  </a:lnTo>
                  <a:lnTo>
                    <a:pt x="402" y="1018"/>
                  </a:lnTo>
                  <a:close/>
                  <a:moveTo>
                    <a:pt x="378" y="1024"/>
                  </a:moveTo>
                  <a:lnTo>
                    <a:pt x="378" y="1024"/>
                  </a:lnTo>
                  <a:lnTo>
                    <a:pt x="292" y="1018"/>
                  </a:lnTo>
                  <a:lnTo>
                    <a:pt x="222" y="1014"/>
                  </a:lnTo>
                  <a:lnTo>
                    <a:pt x="164" y="1006"/>
                  </a:lnTo>
                  <a:lnTo>
                    <a:pt x="118" y="1000"/>
                  </a:lnTo>
                  <a:lnTo>
                    <a:pt x="80" y="994"/>
                  </a:lnTo>
                  <a:lnTo>
                    <a:pt x="52" y="986"/>
                  </a:lnTo>
                  <a:lnTo>
                    <a:pt x="20" y="978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6" y="974"/>
                  </a:lnTo>
                  <a:lnTo>
                    <a:pt x="16" y="970"/>
                  </a:lnTo>
                  <a:lnTo>
                    <a:pt x="16" y="97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84" y="16"/>
                  </a:lnTo>
                  <a:lnTo>
                    <a:pt x="384" y="1022"/>
                  </a:lnTo>
                  <a:lnTo>
                    <a:pt x="384" y="1022"/>
                  </a:lnTo>
                  <a:lnTo>
                    <a:pt x="378" y="1024"/>
                  </a:lnTo>
                  <a:lnTo>
                    <a:pt x="378" y="1024"/>
                  </a:lnTo>
                  <a:close/>
                  <a:moveTo>
                    <a:pt x="790" y="60"/>
                  </a:moveTo>
                  <a:lnTo>
                    <a:pt x="404" y="2"/>
                  </a:lnTo>
                  <a:lnTo>
                    <a:pt x="404" y="2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14" y="992"/>
                  </a:lnTo>
                  <a:lnTo>
                    <a:pt x="50" y="1002"/>
                  </a:lnTo>
                  <a:lnTo>
                    <a:pt x="78" y="1010"/>
                  </a:lnTo>
                  <a:lnTo>
                    <a:pt x="114" y="1016"/>
                  </a:lnTo>
                  <a:lnTo>
                    <a:pt x="162" y="1022"/>
                  </a:lnTo>
                  <a:lnTo>
                    <a:pt x="220" y="1030"/>
                  </a:lnTo>
                  <a:lnTo>
                    <a:pt x="292" y="1034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86" y="1038"/>
                  </a:lnTo>
                  <a:lnTo>
                    <a:pt x="396" y="1038"/>
                  </a:lnTo>
                  <a:lnTo>
                    <a:pt x="408" y="1034"/>
                  </a:lnTo>
                  <a:lnTo>
                    <a:pt x="792" y="866"/>
                  </a:lnTo>
                  <a:lnTo>
                    <a:pt x="792" y="866"/>
                  </a:lnTo>
                  <a:lnTo>
                    <a:pt x="796" y="862"/>
                  </a:lnTo>
                  <a:lnTo>
                    <a:pt x="798" y="858"/>
                  </a:lnTo>
                  <a:lnTo>
                    <a:pt x="798" y="68"/>
                  </a:lnTo>
                  <a:lnTo>
                    <a:pt x="798" y="68"/>
                  </a:lnTo>
                  <a:lnTo>
                    <a:pt x="796" y="64"/>
                  </a:lnTo>
                  <a:lnTo>
                    <a:pt x="790" y="60"/>
                  </a:lnTo>
                  <a:lnTo>
                    <a:pt x="79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/>
            <p:cNvSpPr>
              <a:spLocks/>
            </p:cNvSpPr>
            <p:nvPr/>
          </p:nvSpPr>
          <p:spPr bwMode="auto">
            <a:xfrm>
              <a:off x="3469005" y="4934585"/>
              <a:ext cx="219075" cy="793750"/>
            </a:xfrm>
            <a:custGeom>
              <a:avLst/>
              <a:gdLst/>
              <a:ahLst/>
              <a:cxnLst>
                <a:cxn ang="0">
                  <a:pos x="84" y="158"/>
                </a:cxn>
                <a:cxn ang="0">
                  <a:pos x="84" y="158"/>
                </a:cxn>
                <a:cxn ang="0">
                  <a:pos x="86" y="144"/>
                </a:cxn>
                <a:cxn ang="0">
                  <a:pos x="88" y="132"/>
                </a:cxn>
                <a:cxn ang="0">
                  <a:pos x="94" y="122"/>
                </a:cxn>
                <a:cxn ang="0">
                  <a:pos x="100" y="112"/>
                </a:cxn>
                <a:cxn ang="0">
                  <a:pos x="108" y="104"/>
                </a:cxn>
                <a:cxn ang="0">
                  <a:pos x="118" y="98"/>
                </a:cxn>
                <a:cxn ang="0">
                  <a:pos x="128" y="92"/>
                </a:cxn>
                <a:cxn ang="0">
                  <a:pos x="138" y="90"/>
                </a:cxn>
                <a:cxn ang="0">
                  <a:pos x="138" y="6"/>
                </a:cxn>
                <a:cxn ang="0">
                  <a:pos x="0" y="0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38" y="482"/>
                </a:cxn>
                <a:cxn ang="0">
                  <a:pos x="82" y="492"/>
                </a:cxn>
                <a:cxn ang="0">
                  <a:pos x="138" y="500"/>
                </a:cxn>
                <a:cxn ang="0">
                  <a:pos x="138" y="226"/>
                </a:cxn>
                <a:cxn ang="0">
                  <a:pos x="138" y="226"/>
                </a:cxn>
                <a:cxn ang="0">
                  <a:pos x="128" y="222"/>
                </a:cxn>
                <a:cxn ang="0">
                  <a:pos x="118" y="218"/>
                </a:cxn>
                <a:cxn ang="0">
                  <a:pos x="108" y="210"/>
                </a:cxn>
                <a:cxn ang="0">
                  <a:pos x="100" y="202"/>
                </a:cxn>
                <a:cxn ang="0">
                  <a:pos x="94" y="192"/>
                </a:cxn>
                <a:cxn ang="0">
                  <a:pos x="88" y="182"/>
                </a:cxn>
                <a:cxn ang="0">
                  <a:pos x="86" y="170"/>
                </a:cxn>
                <a:cxn ang="0">
                  <a:pos x="84" y="158"/>
                </a:cxn>
                <a:cxn ang="0">
                  <a:pos x="84" y="158"/>
                </a:cxn>
              </a:cxnLst>
              <a:rect l="0" t="0" r="r" b="b"/>
              <a:pathLst>
                <a:path w="138" h="500">
                  <a:moveTo>
                    <a:pt x="84" y="158"/>
                  </a:moveTo>
                  <a:lnTo>
                    <a:pt x="84" y="158"/>
                  </a:lnTo>
                  <a:lnTo>
                    <a:pt x="86" y="14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0" y="112"/>
                  </a:lnTo>
                  <a:lnTo>
                    <a:pt x="108" y="104"/>
                  </a:lnTo>
                  <a:lnTo>
                    <a:pt x="118" y="98"/>
                  </a:lnTo>
                  <a:lnTo>
                    <a:pt x="128" y="92"/>
                  </a:lnTo>
                  <a:lnTo>
                    <a:pt x="138" y="90"/>
                  </a:lnTo>
                  <a:lnTo>
                    <a:pt x="138" y="6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38" y="482"/>
                  </a:lnTo>
                  <a:lnTo>
                    <a:pt x="82" y="492"/>
                  </a:lnTo>
                  <a:lnTo>
                    <a:pt x="138" y="500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28" y="222"/>
                  </a:lnTo>
                  <a:lnTo>
                    <a:pt x="118" y="218"/>
                  </a:lnTo>
                  <a:lnTo>
                    <a:pt x="108" y="210"/>
                  </a:lnTo>
                  <a:lnTo>
                    <a:pt x="100" y="202"/>
                  </a:lnTo>
                  <a:lnTo>
                    <a:pt x="94" y="192"/>
                  </a:lnTo>
                  <a:lnTo>
                    <a:pt x="88" y="182"/>
                  </a:lnTo>
                  <a:lnTo>
                    <a:pt x="86" y="170"/>
                  </a:lnTo>
                  <a:lnTo>
                    <a:pt x="84" y="158"/>
                  </a:lnTo>
                  <a:lnTo>
                    <a:pt x="84" y="15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/>
            <p:cNvSpPr>
              <a:spLocks/>
            </p:cNvSpPr>
            <p:nvPr/>
          </p:nvSpPr>
          <p:spPr bwMode="auto">
            <a:xfrm>
              <a:off x="3719830" y="4944110"/>
              <a:ext cx="254000" cy="806450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86"/>
                </a:cxn>
                <a:cxn ang="0">
                  <a:pos x="22" y="92"/>
                </a:cxn>
                <a:cxn ang="0">
                  <a:pos x="30" y="98"/>
                </a:cxn>
                <a:cxn ang="0">
                  <a:pos x="38" y="106"/>
                </a:cxn>
                <a:cxn ang="0">
                  <a:pos x="46" y="116"/>
                </a:cxn>
                <a:cxn ang="0">
                  <a:pos x="50" y="126"/>
                </a:cxn>
                <a:cxn ang="0">
                  <a:pos x="54" y="138"/>
                </a:cxn>
                <a:cxn ang="0">
                  <a:pos x="54" y="152"/>
                </a:cxn>
                <a:cxn ang="0">
                  <a:pos x="54" y="152"/>
                </a:cxn>
                <a:cxn ang="0">
                  <a:pos x="54" y="164"/>
                </a:cxn>
                <a:cxn ang="0">
                  <a:pos x="50" y="176"/>
                </a:cxn>
                <a:cxn ang="0">
                  <a:pos x="46" y="186"/>
                </a:cxn>
                <a:cxn ang="0">
                  <a:pos x="38" y="196"/>
                </a:cxn>
                <a:cxn ang="0">
                  <a:pos x="30" y="204"/>
                </a:cxn>
                <a:cxn ang="0">
                  <a:pos x="22" y="212"/>
                </a:cxn>
                <a:cxn ang="0">
                  <a:pos x="12" y="216"/>
                </a:cxn>
                <a:cxn ang="0">
                  <a:pos x="0" y="220"/>
                </a:cxn>
                <a:cxn ang="0">
                  <a:pos x="0" y="496"/>
                </a:cxn>
                <a:cxn ang="0">
                  <a:pos x="0" y="496"/>
                </a:cxn>
                <a:cxn ang="0">
                  <a:pos x="76" y="504"/>
                </a:cxn>
                <a:cxn ang="0">
                  <a:pos x="116" y="506"/>
                </a:cxn>
                <a:cxn ang="0">
                  <a:pos x="160" y="508"/>
                </a:cxn>
                <a:cxn ang="0">
                  <a:pos x="160" y="6"/>
                </a:cxn>
              </a:cxnLst>
              <a:rect l="0" t="0" r="r" b="b"/>
              <a:pathLst>
                <a:path w="160" h="508">
                  <a:moveTo>
                    <a:pt x="160" y="6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22" y="92"/>
                  </a:lnTo>
                  <a:lnTo>
                    <a:pt x="30" y="98"/>
                  </a:lnTo>
                  <a:lnTo>
                    <a:pt x="38" y="106"/>
                  </a:lnTo>
                  <a:lnTo>
                    <a:pt x="46" y="116"/>
                  </a:lnTo>
                  <a:lnTo>
                    <a:pt x="50" y="126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64"/>
                  </a:lnTo>
                  <a:lnTo>
                    <a:pt x="50" y="176"/>
                  </a:lnTo>
                  <a:lnTo>
                    <a:pt x="46" y="186"/>
                  </a:lnTo>
                  <a:lnTo>
                    <a:pt x="38" y="196"/>
                  </a:lnTo>
                  <a:lnTo>
                    <a:pt x="30" y="204"/>
                  </a:lnTo>
                  <a:lnTo>
                    <a:pt x="22" y="212"/>
                  </a:lnTo>
                  <a:lnTo>
                    <a:pt x="12" y="216"/>
                  </a:lnTo>
                  <a:lnTo>
                    <a:pt x="0" y="22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76" y="504"/>
                  </a:lnTo>
                  <a:lnTo>
                    <a:pt x="116" y="506"/>
                  </a:lnTo>
                  <a:lnTo>
                    <a:pt x="160" y="508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5"/>
            <p:cNvSpPr>
              <a:spLocks/>
            </p:cNvSpPr>
            <p:nvPr/>
          </p:nvSpPr>
          <p:spPr bwMode="auto">
            <a:xfrm>
              <a:off x="3634105" y="5109210"/>
              <a:ext cx="139700" cy="149225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8" y="48"/>
                </a:cxn>
                <a:cxn ang="0">
                  <a:pos x="88" y="38"/>
                </a:cxn>
                <a:cxn ang="0">
                  <a:pos x="84" y="30"/>
                </a:cxn>
                <a:cxn ang="0">
                  <a:pos x="80" y="22"/>
                </a:cxn>
                <a:cxn ang="0">
                  <a:pos x="76" y="14"/>
                </a:cxn>
                <a:cxn ang="0">
                  <a:pos x="68" y="8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4" y="66"/>
                </a:cxn>
                <a:cxn ang="0">
                  <a:pos x="8" y="74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8" y="90"/>
                </a:cxn>
                <a:cxn ang="0">
                  <a:pos x="36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54" y="94"/>
                </a:cxn>
                <a:cxn ang="0">
                  <a:pos x="62" y="90"/>
                </a:cxn>
                <a:cxn ang="0">
                  <a:pos x="68" y="86"/>
                </a:cxn>
                <a:cxn ang="0">
                  <a:pos x="76" y="80"/>
                </a:cxn>
                <a:cxn ang="0">
                  <a:pos x="80" y="74"/>
                </a:cxn>
                <a:cxn ang="0">
                  <a:pos x="84" y="66"/>
                </a:cxn>
                <a:cxn ang="0">
                  <a:pos x="88" y="56"/>
                </a:cxn>
                <a:cxn ang="0">
                  <a:pos x="88" y="48"/>
                </a:cxn>
                <a:cxn ang="0">
                  <a:pos x="88" y="48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8" y="4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0" y="22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54" y="94"/>
                  </a:lnTo>
                  <a:lnTo>
                    <a:pt x="62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0" y="74"/>
                  </a:lnTo>
                  <a:lnTo>
                    <a:pt x="84" y="66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6"/>
            <p:cNvSpPr>
              <a:spLocks/>
            </p:cNvSpPr>
            <p:nvPr/>
          </p:nvSpPr>
          <p:spPr bwMode="auto">
            <a:xfrm>
              <a:off x="3637280" y="5128260"/>
              <a:ext cx="111125" cy="117475"/>
            </a:xfrm>
            <a:custGeom>
              <a:avLst/>
              <a:gdLst/>
              <a:ahLst/>
              <a:cxnLst>
                <a:cxn ang="0">
                  <a:pos x="54" y="44"/>
                </a:cxn>
                <a:cxn ang="0">
                  <a:pos x="54" y="44"/>
                </a:cxn>
                <a:cxn ang="0">
                  <a:pos x="48" y="42"/>
                </a:cxn>
                <a:cxn ang="0">
                  <a:pos x="42" y="38"/>
                </a:cxn>
                <a:cxn ang="0">
                  <a:pos x="38" y="32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8" y="18"/>
                </a:cxn>
                <a:cxn ang="0">
                  <a:pos x="42" y="12"/>
                </a:cxn>
                <a:cxn ang="0">
                  <a:pos x="48" y="8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4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6" y="68"/>
                </a:cxn>
                <a:cxn ang="0">
                  <a:pos x="22" y="72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4" y="74"/>
                </a:cxn>
                <a:cxn ang="0">
                  <a:pos x="42" y="74"/>
                </a:cxn>
                <a:cxn ang="0">
                  <a:pos x="48" y="72"/>
                </a:cxn>
                <a:cxn ang="0">
                  <a:pos x="54" y="68"/>
                </a:cxn>
                <a:cxn ang="0">
                  <a:pos x="60" y="64"/>
                </a:cxn>
                <a:cxn ang="0">
                  <a:pos x="64" y="58"/>
                </a:cxn>
                <a:cxn ang="0">
                  <a:pos x="68" y="52"/>
                </a:cxn>
                <a:cxn ang="0">
                  <a:pos x="70" y="44"/>
                </a:cxn>
                <a:cxn ang="0">
                  <a:pos x="70" y="36"/>
                </a:cxn>
                <a:cxn ang="0">
                  <a:pos x="70" y="36"/>
                </a:cxn>
                <a:cxn ang="0">
                  <a:pos x="70" y="34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4" y="42"/>
                </a:cxn>
                <a:cxn ang="0">
                  <a:pos x="58" y="44"/>
                </a:cxn>
                <a:cxn ang="0">
                  <a:pos x="54" y="44"/>
                </a:cxn>
                <a:cxn ang="0">
                  <a:pos x="54" y="44"/>
                </a:cxn>
              </a:cxnLst>
              <a:rect l="0" t="0" r="r" b="b"/>
              <a:pathLst>
                <a:path w="70" h="74">
                  <a:moveTo>
                    <a:pt x="54" y="44"/>
                  </a:moveTo>
                  <a:lnTo>
                    <a:pt x="54" y="44"/>
                  </a:lnTo>
                  <a:lnTo>
                    <a:pt x="48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18"/>
                  </a:lnTo>
                  <a:lnTo>
                    <a:pt x="42" y="12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54" y="68"/>
                  </a:lnTo>
                  <a:lnTo>
                    <a:pt x="60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6" y="38"/>
                  </a:lnTo>
                  <a:lnTo>
                    <a:pt x="64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7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8"/>
            <p:cNvSpPr>
              <a:spLocks/>
            </p:cNvSpPr>
            <p:nvPr/>
          </p:nvSpPr>
          <p:spPr bwMode="auto">
            <a:xfrm>
              <a:off x="3494405" y="47663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9"/>
            <p:cNvSpPr>
              <a:spLocks/>
            </p:cNvSpPr>
            <p:nvPr/>
          </p:nvSpPr>
          <p:spPr bwMode="auto">
            <a:xfrm>
              <a:off x="3494405" y="4664710"/>
              <a:ext cx="15875" cy="1587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0"/>
            <p:cNvSpPr>
              <a:spLocks noEditPoints="1"/>
            </p:cNvSpPr>
            <p:nvPr/>
          </p:nvSpPr>
          <p:spPr bwMode="auto">
            <a:xfrm>
              <a:off x="3554730" y="4636135"/>
              <a:ext cx="419100" cy="260350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50" y="80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156"/>
                </a:cxn>
                <a:cxn ang="0">
                  <a:pos x="256" y="156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44" y="8"/>
                </a:cxn>
                <a:cxn ang="0">
                  <a:pos x="44" y="74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256" y="8"/>
                </a:cxn>
                <a:cxn ang="0">
                  <a:pos x="256" y="8"/>
                </a:cxn>
                <a:cxn ang="0">
                  <a:pos x="256" y="74"/>
                </a:cxn>
                <a:cxn ang="0">
                  <a:pos x="256" y="74"/>
                </a:cxn>
                <a:cxn ang="0">
                  <a:pos x="26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260" y="164"/>
                </a:cxn>
                <a:cxn ang="0">
                  <a:pos x="260" y="164"/>
                </a:cxn>
                <a:cxn ang="0">
                  <a:pos x="262" y="162"/>
                </a:cxn>
                <a:cxn ang="0">
                  <a:pos x="262" y="162"/>
                </a:cxn>
                <a:cxn ang="0">
                  <a:pos x="264" y="160"/>
                </a:cxn>
                <a:cxn ang="0">
                  <a:pos x="264" y="4"/>
                </a:cxn>
                <a:cxn ang="0">
                  <a:pos x="264" y="4"/>
                </a:cxn>
                <a:cxn ang="0">
                  <a:pos x="262" y="0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4" h="164">
                  <a:moveTo>
                    <a:pt x="10" y="148"/>
                  </a:moveTo>
                  <a:lnTo>
                    <a:pt x="50" y="80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10" y="148"/>
                  </a:lnTo>
                  <a:lnTo>
                    <a:pt x="10" y="148"/>
                  </a:lnTo>
                  <a:close/>
                  <a:moveTo>
                    <a:pt x="44" y="8"/>
                  </a:moveTo>
                  <a:lnTo>
                    <a:pt x="44" y="7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4" y="8"/>
                  </a:lnTo>
                  <a:lnTo>
                    <a:pt x="44" y="8"/>
                  </a:lnTo>
                  <a:close/>
                  <a:moveTo>
                    <a:pt x="256" y="74"/>
                  </a:moveTo>
                  <a:lnTo>
                    <a:pt x="256" y="7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6" y="74"/>
                  </a:lnTo>
                  <a:lnTo>
                    <a:pt x="256" y="74"/>
                  </a:lnTo>
                  <a:close/>
                  <a:moveTo>
                    <a:pt x="26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4" y="160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2" y="0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1"/>
            <p:cNvSpPr>
              <a:spLocks/>
            </p:cNvSpPr>
            <p:nvPr/>
          </p:nvSpPr>
          <p:spPr bwMode="auto">
            <a:xfrm>
              <a:off x="3513455" y="4277360"/>
              <a:ext cx="409575" cy="69850"/>
            </a:xfrm>
            <a:custGeom>
              <a:avLst/>
              <a:gdLst/>
              <a:ahLst/>
              <a:cxnLst>
                <a:cxn ang="0">
                  <a:pos x="258" y="28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258" y="0"/>
                </a:cxn>
                <a:cxn ang="0">
                  <a:pos x="258" y="28"/>
                </a:cxn>
              </a:cxnLst>
              <a:rect l="0" t="0" r="r" b="b"/>
              <a:pathLst>
                <a:path w="258" h="44">
                  <a:moveTo>
                    <a:pt x="258" y="28"/>
                  </a:moveTo>
                  <a:lnTo>
                    <a:pt x="0" y="44"/>
                  </a:lnTo>
                  <a:lnTo>
                    <a:pt x="0" y="14"/>
                  </a:lnTo>
                  <a:lnTo>
                    <a:pt x="258" y="0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2"/>
            <p:cNvSpPr>
              <a:spLocks noEditPoints="1"/>
            </p:cNvSpPr>
            <p:nvPr/>
          </p:nvSpPr>
          <p:spPr bwMode="auto">
            <a:xfrm>
              <a:off x="3507105" y="4271010"/>
              <a:ext cx="438150" cy="149225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8" y="86"/>
                </a:cxn>
                <a:cxn ang="0">
                  <a:pos x="8" y="60"/>
                </a:cxn>
                <a:cxn ang="0">
                  <a:pos x="268" y="46"/>
                </a:cxn>
                <a:cxn ang="0">
                  <a:pos x="268" y="46"/>
                </a:cxn>
                <a:cxn ang="0">
                  <a:pos x="268" y="78"/>
                </a:cxn>
                <a:cxn ang="0">
                  <a:pos x="268" y="78"/>
                </a:cxn>
                <a:cxn ang="0">
                  <a:pos x="8" y="86"/>
                </a:cxn>
                <a:cxn ang="0">
                  <a:pos x="8" y="86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68" y="38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268" y="8"/>
                </a:cxn>
                <a:cxn ang="0">
                  <a:pos x="268" y="8"/>
                </a:cxn>
                <a:cxn ang="0">
                  <a:pos x="274" y="2"/>
                </a:cxn>
                <a:cxn ang="0">
                  <a:pos x="274" y="2"/>
                </a:cxn>
                <a:cxn ang="0">
                  <a:pos x="272" y="0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4" y="94"/>
                </a:cxn>
                <a:cxn ang="0">
                  <a:pos x="272" y="86"/>
                </a:cxn>
                <a:cxn ang="0">
                  <a:pos x="272" y="86"/>
                </a:cxn>
                <a:cxn ang="0">
                  <a:pos x="276" y="84"/>
                </a:cxn>
                <a:cxn ang="0">
                  <a:pos x="276" y="82"/>
                </a:cxn>
                <a:cxn ang="0">
                  <a:pos x="276" y="4"/>
                </a:cxn>
                <a:cxn ang="0">
                  <a:pos x="276" y="4"/>
                </a:cxn>
                <a:cxn ang="0">
                  <a:pos x="274" y="2"/>
                </a:cxn>
                <a:cxn ang="0">
                  <a:pos x="274" y="2"/>
                </a:cxn>
              </a:cxnLst>
              <a:rect l="0" t="0" r="r" b="b"/>
              <a:pathLst>
                <a:path w="276" h="94">
                  <a:moveTo>
                    <a:pt x="8" y="86"/>
                  </a:moveTo>
                  <a:lnTo>
                    <a:pt x="8" y="86"/>
                  </a:lnTo>
                  <a:lnTo>
                    <a:pt x="8" y="60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268" y="8"/>
                  </a:moveTo>
                  <a:lnTo>
                    <a:pt x="268" y="8"/>
                  </a:lnTo>
                  <a:lnTo>
                    <a:pt x="268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68" y="8"/>
                  </a:lnTo>
                  <a:lnTo>
                    <a:pt x="268" y="8"/>
                  </a:lnTo>
                  <a:close/>
                  <a:moveTo>
                    <a:pt x="274" y="2"/>
                  </a:moveTo>
                  <a:lnTo>
                    <a:pt x="274" y="2"/>
                  </a:lnTo>
                  <a:lnTo>
                    <a:pt x="272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6" y="84"/>
                  </a:lnTo>
                  <a:lnTo>
                    <a:pt x="276" y="8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2"/>
                  </a:lnTo>
                  <a:lnTo>
                    <a:pt x="2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3"/>
            <p:cNvSpPr>
              <a:spLocks/>
            </p:cNvSpPr>
            <p:nvPr/>
          </p:nvSpPr>
          <p:spPr bwMode="auto">
            <a:xfrm>
              <a:off x="4148455" y="4267835"/>
              <a:ext cx="69850" cy="117475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38"/>
                </a:cxn>
                <a:cxn ang="0">
                  <a:pos x="42" y="52"/>
                </a:cxn>
                <a:cxn ang="0">
                  <a:pos x="38" y="64"/>
                </a:cxn>
                <a:cxn ang="0">
                  <a:pos x="30" y="72"/>
                </a:cxn>
                <a:cxn ang="0">
                  <a:pos x="26" y="7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8" y="74"/>
                </a:cxn>
                <a:cxn ang="0">
                  <a:pos x="14" y="72"/>
                </a:cxn>
                <a:cxn ang="0">
                  <a:pos x="6" y="64"/>
                </a:cxn>
                <a:cxn ang="0">
                  <a:pos x="2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6" y="12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8" y="12"/>
                </a:cxn>
                <a:cxn ang="0">
                  <a:pos x="42" y="24"/>
                </a:cxn>
                <a:cxn ang="0">
                  <a:pos x="44" y="38"/>
                </a:cxn>
                <a:cxn ang="0">
                  <a:pos x="44" y="38"/>
                </a:cxn>
              </a:cxnLst>
              <a:rect l="0" t="0" r="r" b="b"/>
              <a:pathLst>
                <a:path w="44" h="74">
                  <a:moveTo>
                    <a:pt x="44" y="38"/>
                  </a:moveTo>
                  <a:lnTo>
                    <a:pt x="44" y="38"/>
                  </a:lnTo>
                  <a:lnTo>
                    <a:pt x="42" y="52"/>
                  </a:lnTo>
                  <a:lnTo>
                    <a:pt x="38" y="64"/>
                  </a:lnTo>
                  <a:lnTo>
                    <a:pt x="30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8" y="12"/>
                  </a:lnTo>
                  <a:lnTo>
                    <a:pt x="42" y="24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4"/>
            <p:cNvSpPr>
              <a:spLocks/>
            </p:cNvSpPr>
            <p:nvPr/>
          </p:nvSpPr>
          <p:spPr bwMode="auto">
            <a:xfrm>
              <a:off x="4240530" y="4280535"/>
              <a:ext cx="28575" cy="47625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16" y="26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8" h="30">
                  <a:moveTo>
                    <a:pt x="18" y="14"/>
                  </a:moveTo>
                  <a:lnTo>
                    <a:pt x="18" y="14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1"/>
            <p:cNvSpPr>
              <a:spLocks noEditPoints="1"/>
            </p:cNvSpPr>
            <p:nvPr/>
          </p:nvSpPr>
          <p:spPr bwMode="auto">
            <a:xfrm>
              <a:off x="3621405" y="5096510"/>
              <a:ext cx="165100" cy="174625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0" y="40"/>
                </a:cxn>
                <a:cxn ang="0">
                  <a:pos x="28" y="28"/>
                </a:cxn>
                <a:cxn ang="0">
                  <a:pos x="38" y="20"/>
                </a:cxn>
                <a:cxn ang="0">
                  <a:pos x="52" y="16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82" y="34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6" y="70"/>
                </a:cxn>
                <a:cxn ang="0">
                  <a:pos x="78" y="82"/>
                </a:cxn>
                <a:cxn ang="0">
                  <a:pos x="66" y="92"/>
                </a:cxn>
                <a:cxn ang="0">
                  <a:pos x="52" y="94"/>
                </a:cxn>
                <a:cxn ang="0">
                  <a:pos x="46" y="94"/>
                </a:cxn>
                <a:cxn ang="0">
                  <a:pos x="32" y="88"/>
                </a:cxn>
                <a:cxn ang="0">
                  <a:pos x="22" y="76"/>
                </a:cxn>
                <a:cxn ang="0">
                  <a:pos x="18" y="6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4" y="76"/>
                </a:cxn>
                <a:cxn ang="0">
                  <a:pos x="16" y="94"/>
                </a:cxn>
                <a:cxn ang="0">
                  <a:pos x="32" y="106"/>
                </a:cxn>
                <a:cxn ang="0">
                  <a:pos x="52" y="110"/>
                </a:cxn>
                <a:cxn ang="0">
                  <a:pos x="62" y="108"/>
                </a:cxn>
                <a:cxn ang="0">
                  <a:pos x="82" y="100"/>
                </a:cxn>
                <a:cxn ang="0">
                  <a:pos x="96" y="86"/>
                </a:cxn>
                <a:cxn ang="0">
                  <a:pos x="102" y="66"/>
                </a:cxn>
                <a:cxn ang="0">
                  <a:pos x="104" y="56"/>
                </a:cxn>
                <a:cxn ang="0">
                  <a:pos x="100" y="34"/>
                </a:cxn>
                <a:cxn ang="0">
                  <a:pos x="88" y="16"/>
                </a:cxn>
                <a:cxn ang="0">
                  <a:pos x="72" y="4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0"/>
                </a:cxn>
                <a:cxn ang="0">
                  <a:pos x="10" y="24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04" h="110">
                  <a:moveTo>
                    <a:pt x="16" y="56"/>
                  </a:moveTo>
                  <a:lnTo>
                    <a:pt x="16" y="56"/>
                  </a:lnTo>
                  <a:lnTo>
                    <a:pt x="18" y="48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6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2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6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6" y="70"/>
                  </a:lnTo>
                  <a:lnTo>
                    <a:pt x="82" y="76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32" y="88"/>
                  </a:lnTo>
                  <a:lnTo>
                    <a:pt x="28" y="82"/>
                  </a:lnTo>
                  <a:lnTo>
                    <a:pt x="22" y="76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2" y="106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2" y="106"/>
                  </a:lnTo>
                  <a:lnTo>
                    <a:pt x="82" y="100"/>
                  </a:lnTo>
                  <a:lnTo>
                    <a:pt x="88" y="94"/>
                  </a:lnTo>
                  <a:lnTo>
                    <a:pt x="96" y="86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4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48" name="Straight Connector 2047"/>
          <p:cNvCxnSpPr>
            <a:stCxn id="14" idx="3"/>
            <a:endCxn id="4" idx="1"/>
          </p:cNvCxnSpPr>
          <p:nvPr/>
        </p:nvCxnSpPr>
        <p:spPr>
          <a:xfrm flipV="1">
            <a:off x="2543886" y="3402282"/>
            <a:ext cx="2556173" cy="36945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4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132" y="2493818"/>
            <a:ext cx="4191990" cy="4364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Jenkins, back in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builds support</a:t>
            </a:r>
            <a:endParaRPr lang="en-US" dirty="0"/>
          </a:p>
        </p:txBody>
      </p:sp>
      <p:pic>
        <p:nvPicPr>
          <p:cNvPr id="1026" name="Picture 2" descr="http://cdn.www.liferay.com/image/image_gallery?uuid=d97811de-5023-4e2c-92da-578efbcc1b62&amp;groupId=85&amp;t=1273052514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708996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42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out use by different teams</a:t>
            </a:r>
          </a:p>
          <a:p>
            <a:pPr lvl="1"/>
            <a:r>
              <a:rPr lang="en-US" dirty="0" smtClean="0"/>
              <a:t>Works with not-so-elastic infrastructure</a:t>
            </a:r>
          </a:p>
          <a:p>
            <a:r>
              <a:rPr lang="en-US" dirty="0" err="1" smtClean="0"/>
              <a:t>MetaNectar</a:t>
            </a:r>
            <a:r>
              <a:rPr lang="en-US" dirty="0" smtClean="0"/>
              <a:t> could scrub instances</a:t>
            </a:r>
          </a:p>
          <a:p>
            <a:pPr lvl="1"/>
            <a:r>
              <a:rPr lang="en-US" dirty="0" smtClean="0"/>
              <a:t>Anything from no-op to revert to snapshot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3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CI is the heart of the </a:t>
            </a:r>
            <a:r>
              <a:rPr lang="en-US" dirty="0" err="1" smtClean="0"/>
              <a:t>dev</a:t>
            </a:r>
            <a:r>
              <a:rPr lang="en-US" dirty="0" smtClean="0"/>
              <a:t> process</a:t>
            </a:r>
          </a:p>
          <a:p>
            <a:pPr lvl="1"/>
            <a:r>
              <a:rPr lang="en-US" dirty="0" smtClean="0"/>
              <a:t>Trends, correlation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err="1" smtClean="0"/>
              <a:t>Nagios</a:t>
            </a:r>
            <a:r>
              <a:rPr lang="en-US" dirty="0" smtClean="0"/>
              <a:t>, </a:t>
            </a:r>
            <a:r>
              <a:rPr lang="en-US" dirty="0" err="1" smtClean="0"/>
              <a:t>Zenoss</a:t>
            </a:r>
            <a:r>
              <a:rPr lang="en-US" dirty="0" smtClean="0"/>
              <a:t>, Cacti, </a:t>
            </a:r>
            <a:r>
              <a:rPr lang="en-US" dirty="0" err="1" smtClean="0"/>
              <a:t>munin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12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DEV@Cloud</a:t>
            </a:r>
            <a:r>
              <a:rPr lang="en-US" dirty="0" smtClean="0"/>
              <a:t> Public Uses </a:t>
            </a:r>
            <a:r>
              <a:rPr lang="en-US" dirty="0" err="1" smtClean="0"/>
              <a:t>Nagios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Extensible – author your own commands</a:t>
            </a:r>
          </a:p>
          <a:p>
            <a:r>
              <a:rPr lang="en-US" dirty="0" smtClean="0"/>
              <a:t>Text based configuration – generate configuration dynamically</a:t>
            </a:r>
          </a:p>
          <a:p>
            <a:r>
              <a:rPr lang="en-US" smtClean="0"/>
              <a:t>Dependencies </a:t>
            </a:r>
            <a:r>
              <a:rPr lang="en-US" dirty="0" smtClean="0"/>
              <a:t>– prevents notification storms when core services go down</a:t>
            </a:r>
          </a:p>
          <a:p>
            <a:r>
              <a:rPr lang="en-US" dirty="0" smtClean="0"/>
              <a:t>Pager Duty integration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3" y="2039938"/>
            <a:ext cx="8229600" cy="4431200"/>
          </a:xfrm>
        </p:spPr>
        <p:txBody>
          <a:bodyPr>
            <a:normAutofit/>
          </a:bodyPr>
          <a:lstStyle/>
          <a:p>
            <a:r>
              <a:rPr lang="en-US" dirty="0" smtClean="0"/>
              <a:t>Anything you want to work</a:t>
            </a:r>
          </a:p>
          <a:p>
            <a:r>
              <a:rPr lang="en-US" dirty="0" smtClean="0"/>
              <a:t>What the user sees – the GUI/index page</a:t>
            </a:r>
          </a:p>
          <a:p>
            <a:r>
              <a:rPr lang="en-US" dirty="0" smtClean="0"/>
              <a:t>Heap/</a:t>
            </a:r>
            <a:r>
              <a:rPr lang="en-US" dirty="0" err="1" smtClean="0"/>
              <a:t>Permgen</a:t>
            </a:r>
            <a:endParaRPr lang="en-US" dirty="0"/>
          </a:p>
          <a:p>
            <a:r>
              <a:rPr lang="en-US" dirty="0" smtClean="0"/>
              <a:t>Load</a:t>
            </a:r>
          </a:p>
          <a:p>
            <a:r>
              <a:rPr lang="en-US" dirty="0" smtClean="0"/>
              <a:t>Free disk space</a:t>
            </a:r>
          </a:p>
          <a:p>
            <a:r>
              <a:rPr lang="en-US" dirty="0" smtClean="0"/>
              <a:t>Slave availability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5249" y="5273061"/>
            <a:ext cx="7560733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curl http://</a:t>
            </a:r>
            <a:r>
              <a:rPr lang="en-US" sz="2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jenkins/computer/api/json</a:t>
            </a:r>
            <a:endParaRPr lang="en-US" sz="2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5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Groovy Queue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2" y="2039937"/>
            <a:ext cx="8715587" cy="181461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 =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jenkins.model.Jenkins.instance</a:t>
            </a: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if(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j.queue.items.length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&gt; 50)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(“WARNING, queue clogging”)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531" y="4238003"/>
            <a:ext cx="8715587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curl </a:t>
            </a:r>
            <a:r>
              <a:rPr lang="en-US" sz="2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-u “</a:t>
            </a:r>
            <a:r>
              <a:rPr lang="en-US" sz="28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user:pass</a:t>
            </a:r>
            <a:r>
              <a:rPr lang="en-US" sz="2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 -</a:t>
            </a:r>
            <a:r>
              <a:rPr lang="en-US" sz="2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data-</a:t>
            </a:r>
            <a:r>
              <a:rPr lang="en-US" sz="28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urlencode</a:t>
            </a:r>
            <a:r>
              <a:rPr lang="en-US" sz="2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script@queue-monitor.groovy</a:t>
            </a:r>
            <a:r>
              <a:rPr lang="en-US" sz="2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\</a:t>
            </a:r>
            <a:r>
              <a:rPr lang="en-US" sz="2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http://jenkins/scriptText </a:t>
            </a:r>
            <a:r>
              <a:rPr lang="en-US" sz="2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| </a:t>
            </a:r>
          </a:p>
          <a:p>
            <a:r>
              <a:rPr lang="en-US" sz="2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sz="2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WARNING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28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Managing 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Particularly important aspect of configuration </a:t>
            </a:r>
            <a:r>
              <a:rPr lang="en-US" dirty="0" err="1"/>
              <a:t>mgmt</a:t>
            </a:r>
            <a:endParaRPr lang="en-US" dirty="0" smtClean="0"/>
          </a:p>
          <a:p>
            <a:r>
              <a:rPr lang="en-US" dirty="0"/>
              <a:t>Bigger environment often uses proprietary </a:t>
            </a:r>
            <a:r>
              <a:rPr lang="en-US" dirty="0" smtClean="0"/>
              <a:t>plugins</a:t>
            </a:r>
            <a:endParaRPr lang="en-US" dirty="0"/>
          </a:p>
          <a:p>
            <a:r>
              <a:rPr lang="en-US" dirty="0" smtClean="0"/>
              <a:t>Consistency across masters help reduce the </a:t>
            </a:r>
            <a:r>
              <a:rPr lang="en-US" smtClean="0"/>
              <a:t>support overhead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87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Plugins: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Bundle them in the war</a:t>
            </a:r>
          </a:p>
          <a:p>
            <a:pPr lvl="1"/>
            <a:r>
              <a:rPr lang="en-US" dirty="0" smtClean="0"/>
              <a:t>WEB-INF/plugins/*.</a:t>
            </a:r>
            <a:r>
              <a:rPr lang="en-US" dirty="0" err="1" smtClean="0"/>
              <a:t>hpi</a:t>
            </a:r>
            <a:endParaRPr lang="en-US" dirty="0" smtClean="0"/>
          </a:p>
          <a:p>
            <a:r>
              <a:rPr lang="en-US" dirty="0" smtClean="0"/>
              <a:t>Lay them down during provisioning</a:t>
            </a:r>
          </a:p>
          <a:p>
            <a:pPr lvl="1"/>
            <a:r>
              <a:rPr lang="en-US" dirty="0" smtClean="0"/>
              <a:t>WEB-INF/</a:t>
            </a:r>
            <a:r>
              <a:rPr lang="en-US" dirty="0" err="1" smtClean="0"/>
              <a:t>init.groovy</a:t>
            </a:r>
            <a:endParaRPr lang="en-US" dirty="0"/>
          </a:p>
          <a:p>
            <a:pPr lvl="1"/>
            <a:r>
              <a:rPr lang="en-US" dirty="0" smtClean="0"/>
              <a:t>$JENKINS_HOME/</a:t>
            </a:r>
            <a:r>
              <a:rPr lang="en-US" dirty="0" err="1" smtClean="0"/>
              <a:t>init.groovy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71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Jenkins offers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Remotely install plugins via CLI or REST API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269" y="2804942"/>
            <a:ext cx="7485017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$ export JENKINS_URL=http://my.jenkins/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$ java -jar jenkins-cli.jar install-plugin \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subversion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chucknorris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$ java -jar jenkins-cli.jar install-plugin \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./path/to/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local.hpi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21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Internal: Update Center vs.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one </a:t>
            </a:r>
            <a:r>
              <a:rPr lang="en-US" dirty="0" err="1" smtClean="0"/>
              <a:t>UpdateCenter</a:t>
            </a:r>
            <a:endParaRPr lang="en-US" dirty="0" smtClean="0"/>
          </a:p>
          <a:p>
            <a:pPr lvl="1"/>
            <a:r>
              <a:rPr lang="en-US" dirty="0" err="1" smtClean="0"/>
              <a:t>Jenkins.getInstance</a:t>
            </a:r>
            <a:r>
              <a:rPr lang="en-US" dirty="0" smtClean="0"/>
              <a:t>().</a:t>
            </a:r>
            <a:r>
              <a:rPr lang="en-US" dirty="0" err="1" smtClean="0"/>
              <a:t>getUpdateCenter</a:t>
            </a:r>
            <a:r>
              <a:rPr lang="en-US" dirty="0" smtClean="0"/>
              <a:t>()</a:t>
            </a:r>
          </a:p>
          <a:p>
            <a:r>
              <a:rPr lang="en-US" dirty="0" smtClean="0"/>
              <a:t>Aggregates Many Update Sites</a:t>
            </a:r>
          </a:p>
          <a:p>
            <a:pPr lvl="1"/>
            <a:r>
              <a:rPr lang="en-US" dirty="0" smtClean="0"/>
              <a:t>Can be local or remote</a:t>
            </a:r>
          </a:p>
          <a:p>
            <a:pPr lvl="1"/>
            <a:r>
              <a:rPr lang="en-US" dirty="0" smtClean="0"/>
              <a:t>Updated using user’s browser if remote</a:t>
            </a:r>
          </a:p>
          <a:p>
            <a:pPr lvl="2"/>
            <a:r>
              <a:rPr lang="en-US" dirty="0" smtClean="0"/>
              <a:t>Consider https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4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Update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github.com/jenkinsci/backend-update-center2</a:t>
            </a:r>
            <a:endParaRPr lang="en-US" dirty="0" smtClean="0"/>
          </a:p>
          <a:p>
            <a:r>
              <a:rPr lang="en-US" dirty="0" smtClean="0"/>
              <a:t>Use Maven to find plugins</a:t>
            </a:r>
          </a:p>
          <a:p>
            <a:pPr lvl="1"/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External</a:t>
            </a:r>
          </a:p>
          <a:p>
            <a:r>
              <a:rPr lang="en-US" dirty="0"/>
              <a:t>Signature is required</a:t>
            </a:r>
          </a:p>
          <a:p>
            <a:pPr lvl="1"/>
            <a:r>
              <a:rPr lang="en-US" dirty="0"/>
              <a:t>Jenkins has to have your certificate, </a:t>
            </a:r>
            <a:r>
              <a:rPr lang="en-US" dirty="0" smtClean="0"/>
              <a:t>too</a:t>
            </a:r>
          </a:p>
          <a:p>
            <a:r>
              <a:rPr lang="en-US" dirty="0" smtClean="0"/>
              <a:t>Also see: simple </a:t>
            </a:r>
            <a:r>
              <a:rPr lang="en-US" dirty="0"/>
              <a:t>Update Site plugin</a:t>
            </a:r>
          </a:p>
          <a:p>
            <a:pPr lvl="1"/>
            <a:r>
              <a:rPr lang="en-US" dirty="0"/>
              <a:t>More about this in lightning talk later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6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3.static.flickr.com/2473/3989770916_eb29d67cc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88"/>
            <a:ext cx="47063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arm6.static.flickr.com/5104/5655143413_bbd7011146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474"/>
          <a:stretch/>
        </p:blipFill>
        <p:spPr bwMode="auto">
          <a:xfrm>
            <a:off x="4702630" y="2088"/>
            <a:ext cx="4715690" cy="68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8644" y="263324"/>
            <a:ext cx="3800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Elasticity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03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132" y="1603169"/>
            <a:ext cx="4191990" cy="5254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DEV@PE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built UI around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1195" y="3168112"/>
            <a:ext cx="8601610" cy="21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78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DEV@Cloud</a:t>
            </a:r>
            <a:r>
              <a:rPr lang="en-US" dirty="0" smtClean="0"/>
              <a:t> Private: Plugin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Blacklisting</a:t>
            </a:r>
          </a:p>
          <a:p>
            <a:pPr lvl="1"/>
            <a:r>
              <a:rPr lang="en-US" dirty="0" smtClean="0"/>
              <a:t>Known issues in your environment</a:t>
            </a:r>
          </a:p>
          <a:p>
            <a:r>
              <a:rPr lang="en-US" dirty="0" smtClean="0"/>
              <a:t>Forced installation</a:t>
            </a:r>
          </a:p>
          <a:p>
            <a:pPr lvl="1"/>
            <a:r>
              <a:rPr lang="en-US" dirty="0" smtClean="0"/>
              <a:t>Sometimes with configuration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06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One-time work, or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up Jenkins is no longer one-time work if you have many masters</a:t>
            </a:r>
          </a:p>
          <a:p>
            <a:pPr lvl="1"/>
            <a:r>
              <a:rPr lang="en-US" dirty="0" smtClean="0"/>
              <a:t>Ripe for productivity gain</a:t>
            </a:r>
          </a:p>
          <a:p>
            <a:endParaRPr lang="en-US" dirty="0" smtClean="0"/>
          </a:p>
          <a:p>
            <a:r>
              <a:rPr lang="en-US" dirty="0" smtClean="0"/>
              <a:t>By “setting up” I mean:</a:t>
            </a:r>
          </a:p>
          <a:p>
            <a:pPr lvl="1"/>
            <a:r>
              <a:rPr lang="en-US" dirty="0" smtClean="0"/>
              <a:t>Seed SCM credentials</a:t>
            </a:r>
          </a:p>
          <a:p>
            <a:pPr lvl="1"/>
            <a:r>
              <a:rPr lang="en-US" dirty="0" smtClean="0"/>
              <a:t>Configure JIRA, Sonar, </a:t>
            </a:r>
            <a:r>
              <a:rPr lang="en-US" dirty="0" err="1" smtClean="0"/>
              <a:t>Sventon</a:t>
            </a:r>
            <a:r>
              <a:rPr lang="en-US" dirty="0" smtClean="0"/>
              <a:t>, … plugins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701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One-time work, or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Groovy script can be used to configure plugins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Extension point to customize behaviors</a:t>
            </a:r>
          </a:p>
          <a:p>
            <a:pPr lvl="1"/>
            <a:r>
              <a:rPr lang="en-US" dirty="0" err="1" smtClean="0"/>
              <a:t>MailAddressResolver</a:t>
            </a:r>
            <a:endParaRPr lang="en-US" dirty="0"/>
          </a:p>
          <a:p>
            <a:pPr lvl="1"/>
            <a:r>
              <a:rPr lang="en-US" dirty="0" smtClean="0"/>
              <a:t>Subtyping existing plugins to reduce/infer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smtClean="0"/>
              <a:t>Custom </a:t>
            </a:r>
            <a:r>
              <a:rPr lang="en-US" dirty="0" err="1" smtClean="0"/>
              <a:t>ToolInstallers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1306" y="3104147"/>
            <a:ext cx="7081025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mport …;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j=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Jenkins.instance</a:t>
            </a:r>
            <a:endParaRPr lang="en-US" sz="16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j.getDescriptorByType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JiraProjectProperty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=new </a:t>
            </a:r>
            <a:r>
              <a:rPr lang="en-US" sz="16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JiraSite</a:t>
            </a:r>
            <a:r>
              <a:rPr lang="en-US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(“http://jira/”,”username”,”password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”,…)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d.setSites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(s);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9596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Improvements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improvements in core would help</a:t>
            </a:r>
          </a:p>
          <a:p>
            <a:pPr lvl="1"/>
            <a:r>
              <a:rPr lang="en-US" dirty="0"/>
              <a:t>Installing plugins without </a:t>
            </a:r>
            <a:r>
              <a:rPr lang="en-US" dirty="0" smtClean="0"/>
              <a:t>restart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xtension point for inferring SCM browser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Setting up push notification from SCM repository to Jenkins?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0994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Jenkins at scale has interesting challenges</a:t>
            </a:r>
          </a:p>
          <a:p>
            <a:pPr lvl="1"/>
            <a:r>
              <a:rPr lang="en-US" dirty="0" smtClean="0"/>
              <a:t>Inevitable already in large organizations</a:t>
            </a:r>
          </a:p>
          <a:p>
            <a:pPr lvl="1"/>
            <a:r>
              <a:rPr lang="en-US" dirty="0" smtClean="0"/>
              <a:t>Soon for everyone as computers get cheap</a:t>
            </a:r>
          </a:p>
          <a:p>
            <a:r>
              <a:rPr lang="en-US" dirty="0" smtClean="0"/>
              <a:t>What we did hopefully would inspire you</a:t>
            </a:r>
          </a:p>
          <a:p>
            <a:endParaRPr lang="en-US" dirty="0"/>
          </a:p>
          <a:p>
            <a:r>
              <a:rPr lang="en-US" dirty="0" smtClean="0"/>
              <a:t>Any questions?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59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3760259" y="1301545"/>
            <a:ext cx="1329266" cy="814149"/>
          </a:xfrm>
        </p:spPr>
      </p:pic>
      <p:pic>
        <p:nvPicPr>
          <p:cNvPr id="6" name="Picture 5" descr="NewRelic-logo_smal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18" y="3682132"/>
            <a:ext cx="1799167" cy="324849"/>
          </a:xfrm>
          <a:prstGeom prst="rect">
            <a:avLst/>
          </a:prstGeom>
        </p:spPr>
      </p:pic>
      <p:pic>
        <p:nvPicPr>
          <p:cNvPr id="7" name="Picture 6" descr="redhat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918" y="2956230"/>
            <a:ext cx="1610782" cy="462541"/>
          </a:xfrm>
          <a:prstGeom prst="rect">
            <a:avLst/>
          </a:prstGeom>
        </p:spPr>
      </p:pic>
      <p:pic>
        <p:nvPicPr>
          <p:cNvPr id="8" name="Picture 7" descr="SauceLabs Logo A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539" y="4355438"/>
            <a:ext cx="1918757" cy="348457"/>
          </a:xfrm>
          <a:prstGeom prst="rect">
            <a:avLst/>
          </a:prstGeom>
        </p:spPr>
      </p:pic>
      <p:pic>
        <p:nvPicPr>
          <p:cNvPr id="9" name="Picture 8" descr="lifreray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760259" y="1829056"/>
            <a:ext cx="1329266" cy="1329266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05416" y="1395694"/>
          <a:ext cx="5683251" cy="389157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55269"/>
                <a:gridCol w="4227982"/>
              </a:tblGrid>
              <a:tr h="65410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Platinum</a:t>
                      </a:r>
                    </a:p>
                    <a:p>
                      <a:r>
                        <a:rPr lang="en-US" sz="1500" dirty="0" smtClean="0"/>
                        <a:t>Sponsor</a:t>
                      </a:r>
                      <a:endParaRPr lang="en-US" sz="1500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0" marR="87900" marT="43950" marB="43950"/>
                </a:tc>
              </a:tr>
              <a:tr h="761891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Gold</a:t>
                      </a:r>
                    </a:p>
                    <a:p>
                      <a:r>
                        <a:rPr lang="en-US" sz="1500" b="1" dirty="0" smtClean="0"/>
                        <a:t>Sponsor</a:t>
                      </a:r>
                      <a:endParaRPr lang="en-US" sz="1500" b="1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0" marR="87900" marT="43950" marB="43950"/>
                </a:tc>
              </a:tr>
              <a:tr h="761891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Silver</a:t>
                      </a:r>
                    </a:p>
                    <a:p>
                      <a:r>
                        <a:rPr lang="en-US" sz="1500" b="1" dirty="0" smtClean="0"/>
                        <a:t>Sponsor</a:t>
                      </a:r>
                      <a:endParaRPr lang="en-US" sz="1500" b="1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900" marR="87900" marT="43950" marB="43950"/>
                </a:tc>
              </a:tr>
              <a:tr h="171369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Bronze</a:t>
                      </a:r>
                    </a:p>
                    <a:p>
                      <a:r>
                        <a:rPr lang="en-US" sz="1500" b="1" dirty="0" smtClean="0"/>
                        <a:t>Sponsors</a:t>
                      </a:r>
                      <a:endParaRPr lang="en-US" sz="1500" b="1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0" marR="87900" marT="43950" marB="43950"/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801" y="3732349"/>
            <a:ext cx="1526115" cy="623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9700" y="4484269"/>
            <a:ext cx="1056216" cy="439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9467" y="5429250"/>
            <a:ext cx="8720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Coming Soon:  </a:t>
            </a:r>
            <a:r>
              <a:rPr lang="en-US" b="1" dirty="0" smtClean="0"/>
              <a:t>The </a:t>
            </a:r>
            <a:r>
              <a:rPr lang="en-US" b="1" dirty="0" err="1" smtClean="0"/>
              <a:t>CloudBees</a:t>
            </a:r>
            <a:r>
              <a:rPr lang="en-US" b="1" dirty="0" smtClean="0"/>
              <a:t> Newsletter for Jenkins</a:t>
            </a:r>
          </a:p>
          <a:p>
            <a:endParaRPr lang="en-US" b="1" dirty="0" smtClean="0"/>
          </a:p>
          <a:p>
            <a:pPr>
              <a:buFont typeface="Wingdings" charset="2"/>
              <a:buChar char="ü"/>
            </a:pPr>
            <a:r>
              <a:rPr lang="en-US" i="1" dirty="0" smtClean="0"/>
              <a:t> Please complete the Jenkins survey to help us better serve the community</a:t>
            </a:r>
          </a:p>
          <a:p>
            <a:r>
              <a:rPr lang="en-US" i="1" dirty="0" smtClean="0"/>
              <a:t>	(bonus: a chance to win an Apple TV!)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53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Nothing to see here beyond this page.</a:t>
            </a:r>
            <a:br>
              <a:rPr lang="en-US" dirty="0" smtClean="0"/>
            </a:br>
            <a:r>
              <a:rPr lang="en-US" dirty="0" smtClean="0"/>
              <a:t>Please move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75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More So in CI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09750"/>
            <a:ext cx="5124203" cy="4316413"/>
          </a:xfrm>
        </p:spPr>
        <p:txBody>
          <a:bodyPr/>
          <a:lstStyle/>
          <a:p>
            <a:r>
              <a:rPr lang="en-US" dirty="0" smtClean="0"/>
              <a:t>When you need it, you need it a lot</a:t>
            </a:r>
          </a:p>
          <a:p>
            <a:pPr lvl="1"/>
            <a:r>
              <a:rPr lang="en-US" dirty="0" smtClean="0"/>
              <a:t>Matrix builds</a:t>
            </a:r>
          </a:p>
          <a:p>
            <a:pPr lvl="1"/>
            <a:r>
              <a:rPr lang="en-US" dirty="0" smtClean="0"/>
              <a:t>Downstream builds</a:t>
            </a:r>
          </a:p>
          <a:p>
            <a:pPr lvl="1"/>
            <a:r>
              <a:rPr lang="en-US" dirty="0" smtClean="0"/>
              <a:t>Parallel tests</a:t>
            </a:r>
          </a:p>
          <a:p>
            <a:r>
              <a:rPr lang="en-US" dirty="0" smtClean="0"/>
              <a:t>You want result now</a:t>
            </a:r>
          </a:p>
        </p:txBody>
      </p:sp>
      <p:pic>
        <p:nvPicPr>
          <p:cNvPr id="1026" name="Picture 2" descr="http://farm3.static.flickr.com/2473/3989770916_eb29d67cc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395" y="559202"/>
            <a:ext cx="3714206" cy="55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1330" y="6550223"/>
            <a:ext cx="6070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http://www.flickr.com/photos/19188303@N02/4801131166/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3730" y="6550223"/>
            <a:ext cx="6070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http</a:t>
            </a:r>
            <a:r>
              <a:rPr lang="en-US" sz="1400" dirty="0"/>
              <a:t>://www.flickr.com/photos/ingmar/3989770916/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48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when you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5088577" cy="4316413"/>
          </a:xfrm>
        </p:spPr>
        <p:txBody>
          <a:bodyPr/>
          <a:lstStyle/>
          <a:p>
            <a:r>
              <a:rPr lang="en-US" dirty="0" smtClean="0"/>
              <a:t>Sitting idle, wasting electricity</a:t>
            </a:r>
          </a:p>
          <a:p>
            <a:pPr lvl="1"/>
            <a:r>
              <a:rPr lang="en-US" dirty="0" smtClean="0"/>
              <a:t>Most weekends</a:t>
            </a:r>
          </a:p>
          <a:p>
            <a:pPr lvl="1"/>
            <a:r>
              <a:rPr lang="en-US" dirty="0" smtClean="0"/>
              <a:t>Late night and morning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21330" y="6550223"/>
            <a:ext cx="6070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http://www.flickr.com/photos/19188303@N02/4801131166/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3730" y="6553242"/>
            <a:ext cx="6070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http://www.flickr.com/photos/airdiogo/5655143413</a:t>
            </a:r>
            <a:r>
              <a:rPr lang="en-US" sz="1400" dirty="0" smtClean="0"/>
              <a:t>/</a:t>
            </a:r>
          </a:p>
        </p:txBody>
      </p:sp>
      <p:pic>
        <p:nvPicPr>
          <p:cNvPr id="1028" name="Picture 4" descr="http://farm6.static.flickr.com/5104/5655143413_bbd7011146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474"/>
          <a:stretch/>
        </p:blipFill>
        <p:spPr bwMode="auto">
          <a:xfrm>
            <a:off x="5277395" y="559202"/>
            <a:ext cx="3714206" cy="55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9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Ladder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2890771"/>
              </p:ext>
            </p:extLst>
          </p:nvPr>
        </p:nvGraphicFramePr>
        <p:xfrm>
          <a:off x="246063" y="897230"/>
          <a:ext cx="8767308" cy="577480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32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PU trends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276" y="729838"/>
            <a:ext cx="5849447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5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132" y="2493818"/>
            <a:ext cx="4191990" cy="4364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27817" y="555419"/>
            <a:ext cx="2024743" cy="1912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xbitlabs.com/images/news/2010-08/sparc_enterprise_servers_roadmap_august_20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0346"/>
          <a:stretch/>
        </p:blipFill>
        <p:spPr bwMode="auto">
          <a:xfrm>
            <a:off x="652650" y="1752600"/>
            <a:ext cx="7806314" cy="3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Sparc</a:t>
            </a:r>
            <a:r>
              <a:rPr lang="en-US" altLang="ja-JP" dirty="0" smtClean="0"/>
              <a:t> 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5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7817" y="555419"/>
            <a:ext cx="2024743" cy="1912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Horizontal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		1,000,000 (?)</a:t>
            </a:r>
          </a:p>
          <a:p>
            <a:r>
              <a:rPr lang="en-US" dirty="0" smtClean="0"/>
              <a:t>Facebook	70,000</a:t>
            </a:r>
          </a:p>
          <a:p>
            <a:r>
              <a:rPr lang="en-US" dirty="0" smtClean="0"/>
              <a:t>1&amp;1 Internet	70,000</a:t>
            </a:r>
          </a:p>
          <a:p>
            <a:r>
              <a:rPr lang="en-US" dirty="0" smtClean="0"/>
              <a:t>Rackspace	56,000</a:t>
            </a:r>
          </a:p>
          <a:p>
            <a:r>
              <a:rPr lang="en-US" dirty="0" smtClean="0"/>
              <a:t>Microsoft, Amazon,</a:t>
            </a:r>
            <a:br>
              <a:rPr lang="en-US" dirty="0" smtClean="0"/>
            </a:br>
            <a:r>
              <a:rPr lang="en-US" dirty="0" smtClean="0"/>
              <a:t>Yahoo, IBM, …</a:t>
            </a:r>
          </a:p>
        </p:txBody>
      </p:sp>
      <p:pic>
        <p:nvPicPr>
          <p:cNvPr id="5122" name="Picture 2" descr="most dedicated servers A Comparison of Dedicated Servers By Compa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3763"/>
          <a:stretch/>
        </p:blipFill>
        <p:spPr bwMode="auto">
          <a:xfrm>
            <a:off x="5786846" y="557685"/>
            <a:ext cx="3206733" cy="61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71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5.static.flickr.com/4119/4801131166_9f3fb39304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13" t="30" r="1611" b="10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1330" y="6550223"/>
            <a:ext cx="6070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http://www.flickr.com/photos/19188303@N02/4801131166/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89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132" y="2493818"/>
            <a:ext cx="4191990" cy="4364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Jenkins, back in 2009</a:t>
            </a:r>
            <a:endParaRPr lang="en-US" dirty="0"/>
          </a:p>
        </p:txBody>
      </p:sp>
      <p:pic>
        <p:nvPicPr>
          <p:cNvPr id="4" name="Picture 3" descr="Y:\Hudson\J1 2009\load-statistics-bus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481355" cy="48268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62996" y="1676400"/>
            <a:ext cx="2222962" cy="777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27817" y="555419"/>
            <a:ext cx="2024743" cy="2096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5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Slave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07697-3216-BF49-AE76-CEF5DB81BAC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07180" y="6110214"/>
            <a:ext cx="1225711" cy="27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time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43141" y="4482762"/>
            <a:ext cx="1668010" cy="2895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100" dirty="0" smtClean="0"/>
              <a:t># of executors</a:t>
            </a:r>
            <a:endParaRPr lang="en-US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7848600" y="35052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capacity</a:t>
            </a:r>
            <a:endParaRPr lang="en-US" sz="1100" dirty="0"/>
          </a:p>
        </p:txBody>
      </p:sp>
      <p:sp>
        <p:nvSpPr>
          <p:cNvPr id="71" name="TextBox 70"/>
          <p:cNvSpPr txBox="1"/>
          <p:nvPr/>
        </p:nvSpPr>
        <p:spPr>
          <a:xfrm>
            <a:off x="7848600" y="47244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usage</a:t>
            </a:r>
            <a:endParaRPr lang="en-US" sz="1100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2057400" y="4267200"/>
            <a:ext cx="421629" cy="399949"/>
            <a:chOff x="3783" y="3080"/>
            <a:chExt cx="564" cy="535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216" y="3329"/>
              <a:ext cx="131" cy="52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5" y="71"/>
                </a:cxn>
                <a:cxn ang="0">
                  <a:pos x="9" y="80"/>
                </a:cxn>
                <a:cxn ang="0">
                  <a:pos x="15" y="88"/>
                </a:cxn>
                <a:cxn ang="0">
                  <a:pos x="23" y="93"/>
                </a:cxn>
                <a:cxn ang="0">
                  <a:pos x="31" y="98"/>
                </a:cxn>
                <a:cxn ang="0">
                  <a:pos x="40" y="101"/>
                </a:cxn>
                <a:cxn ang="0">
                  <a:pos x="51" y="103"/>
                </a:cxn>
                <a:cxn ang="0">
                  <a:pos x="208" y="103"/>
                </a:cxn>
                <a:cxn ang="0">
                  <a:pos x="219" y="101"/>
                </a:cxn>
                <a:cxn ang="0">
                  <a:pos x="229" y="98"/>
                </a:cxn>
                <a:cxn ang="0">
                  <a:pos x="237" y="93"/>
                </a:cxn>
                <a:cxn ang="0">
                  <a:pos x="245" y="88"/>
                </a:cxn>
                <a:cxn ang="0">
                  <a:pos x="251" y="80"/>
                </a:cxn>
                <a:cxn ang="0">
                  <a:pos x="256" y="71"/>
                </a:cxn>
                <a:cxn ang="0">
                  <a:pos x="259" y="62"/>
                </a:cxn>
                <a:cxn ang="0">
                  <a:pos x="260" y="52"/>
                </a:cxn>
                <a:cxn ang="0">
                  <a:pos x="259" y="41"/>
                </a:cxn>
                <a:cxn ang="0">
                  <a:pos x="256" y="31"/>
                </a:cxn>
                <a:cxn ang="0">
                  <a:pos x="251" y="23"/>
                </a:cxn>
                <a:cxn ang="0">
                  <a:pos x="245" y="15"/>
                </a:cxn>
                <a:cxn ang="0">
                  <a:pos x="237" y="9"/>
                </a:cxn>
                <a:cxn ang="0">
                  <a:pos x="229" y="5"/>
                </a:cxn>
                <a:cxn ang="0">
                  <a:pos x="219" y="1"/>
                </a:cxn>
                <a:cxn ang="0">
                  <a:pos x="208" y="0"/>
                </a:cxn>
              </a:cxnLst>
              <a:rect l="0" t="0" r="r" b="b"/>
              <a:pathLst>
                <a:path w="260" h="103">
                  <a:moveTo>
                    <a:pt x="208" y="0"/>
                  </a:moveTo>
                  <a:lnTo>
                    <a:pt x="51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5" y="71"/>
                  </a:lnTo>
                  <a:lnTo>
                    <a:pt x="9" y="80"/>
                  </a:lnTo>
                  <a:lnTo>
                    <a:pt x="15" y="88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0" y="101"/>
                  </a:lnTo>
                  <a:lnTo>
                    <a:pt x="51" y="103"/>
                  </a:lnTo>
                  <a:lnTo>
                    <a:pt x="208" y="103"/>
                  </a:lnTo>
                  <a:lnTo>
                    <a:pt x="219" y="101"/>
                  </a:lnTo>
                  <a:lnTo>
                    <a:pt x="229" y="98"/>
                  </a:lnTo>
                  <a:lnTo>
                    <a:pt x="237" y="93"/>
                  </a:lnTo>
                  <a:lnTo>
                    <a:pt x="245" y="88"/>
                  </a:lnTo>
                  <a:lnTo>
                    <a:pt x="251" y="80"/>
                  </a:lnTo>
                  <a:lnTo>
                    <a:pt x="256" y="71"/>
                  </a:lnTo>
                  <a:lnTo>
                    <a:pt x="259" y="62"/>
                  </a:lnTo>
                  <a:lnTo>
                    <a:pt x="260" y="52"/>
                  </a:lnTo>
                  <a:lnTo>
                    <a:pt x="259" y="41"/>
                  </a:lnTo>
                  <a:lnTo>
                    <a:pt x="256" y="31"/>
                  </a:lnTo>
                  <a:lnTo>
                    <a:pt x="251" y="23"/>
                  </a:lnTo>
                  <a:lnTo>
                    <a:pt x="245" y="15"/>
                  </a:lnTo>
                  <a:lnTo>
                    <a:pt x="237" y="9"/>
                  </a:lnTo>
                  <a:lnTo>
                    <a:pt x="229" y="5"/>
                  </a:lnTo>
                  <a:lnTo>
                    <a:pt x="219" y="1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783" y="3329"/>
              <a:ext cx="131" cy="52"/>
            </a:xfrm>
            <a:custGeom>
              <a:avLst/>
              <a:gdLst/>
              <a:ahLst/>
              <a:cxnLst>
                <a:cxn ang="0">
                  <a:pos x="208" y="103"/>
                </a:cxn>
                <a:cxn ang="0">
                  <a:pos x="219" y="101"/>
                </a:cxn>
                <a:cxn ang="0">
                  <a:pos x="229" y="98"/>
                </a:cxn>
                <a:cxn ang="0">
                  <a:pos x="237" y="93"/>
                </a:cxn>
                <a:cxn ang="0">
                  <a:pos x="245" y="88"/>
                </a:cxn>
                <a:cxn ang="0">
                  <a:pos x="251" y="80"/>
                </a:cxn>
                <a:cxn ang="0">
                  <a:pos x="255" y="71"/>
                </a:cxn>
                <a:cxn ang="0">
                  <a:pos x="259" y="62"/>
                </a:cxn>
                <a:cxn ang="0">
                  <a:pos x="260" y="52"/>
                </a:cxn>
                <a:cxn ang="0">
                  <a:pos x="259" y="41"/>
                </a:cxn>
                <a:cxn ang="0">
                  <a:pos x="255" y="31"/>
                </a:cxn>
                <a:cxn ang="0">
                  <a:pos x="251" y="23"/>
                </a:cxn>
                <a:cxn ang="0">
                  <a:pos x="245" y="15"/>
                </a:cxn>
                <a:cxn ang="0">
                  <a:pos x="237" y="9"/>
                </a:cxn>
                <a:cxn ang="0">
                  <a:pos x="229" y="5"/>
                </a:cxn>
                <a:cxn ang="0">
                  <a:pos x="219" y="1"/>
                </a:cxn>
                <a:cxn ang="0">
                  <a:pos x="208" y="0"/>
                </a:cxn>
                <a:cxn ang="0">
                  <a:pos x="50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1"/>
                </a:cxn>
                <a:cxn ang="0">
                  <a:pos x="9" y="80"/>
                </a:cxn>
                <a:cxn ang="0">
                  <a:pos x="15" y="88"/>
                </a:cxn>
                <a:cxn ang="0">
                  <a:pos x="23" y="93"/>
                </a:cxn>
                <a:cxn ang="0">
                  <a:pos x="31" y="98"/>
                </a:cxn>
                <a:cxn ang="0">
                  <a:pos x="40" y="101"/>
                </a:cxn>
                <a:cxn ang="0">
                  <a:pos x="50" y="103"/>
                </a:cxn>
                <a:cxn ang="0">
                  <a:pos x="208" y="103"/>
                </a:cxn>
              </a:cxnLst>
              <a:rect l="0" t="0" r="r" b="b"/>
              <a:pathLst>
                <a:path w="260" h="103">
                  <a:moveTo>
                    <a:pt x="208" y="103"/>
                  </a:moveTo>
                  <a:lnTo>
                    <a:pt x="219" y="101"/>
                  </a:lnTo>
                  <a:lnTo>
                    <a:pt x="229" y="98"/>
                  </a:lnTo>
                  <a:lnTo>
                    <a:pt x="237" y="93"/>
                  </a:lnTo>
                  <a:lnTo>
                    <a:pt x="245" y="88"/>
                  </a:lnTo>
                  <a:lnTo>
                    <a:pt x="251" y="80"/>
                  </a:lnTo>
                  <a:lnTo>
                    <a:pt x="255" y="71"/>
                  </a:lnTo>
                  <a:lnTo>
                    <a:pt x="259" y="62"/>
                  </a:lnTo>
                  <a:lnTo>
                    <a:pt x="260" y="52"/>
                  </a:lnTo>
                  <a:lnTo>
                    <a:pt x="259" y="41"/>
                  </a:lnTo>
                  <a:lnTo>
                    <a:pt x="255" y="31"/>
                  </a:lnTo>
                  <a:lnTo>
                    <a:pt x="251" y="23"/>
                  </a:lnTo>
                  <a:lnTo>
                    <a:pt x="245" y="15"/>
                  </a:lnTo>
                  <a:lnTo>
                    <a:pt x="237" y="9"/>
                  </a:lnTo>
                  <a:lnTo>
                    <a:pt x="229" y="5"/>
                  </a:lnTo>
                  <a:lnTo>
                    <a:pt x="219" y="1"/>
                  </a:lnTo>
                  <a:lnTo>
                    <a:pt x="208" y="0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1"/>
                  </a:lnTo>
                  <a:lnTo>
                    <a:pt x="9" y="80"/>
                  </a:lnTo>
                  <a:lnTo>
                    <a:pt x="15" y="88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0" y="101"/>
                  </a:lnTo>
                  <a:lnTo>
                    <a:pt x="50" y="103"/>
                  </a:lnTo>
                  <a:lnTo>
                    <a:pt x="208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038" y="3080"/>
              <a:ext cx="51" cy="130"/>
            </a:xfrm>
            <a:custGeom>
              <a:avLst/>
              <a:gdLst/>
              <a:ahLst/>
              <a:cxnLst>
                <a:cxn ang="0">
                  <a:pos x="52" y="260"/>
                </a:cxn>
                <a:cxn ang="0">
                  <a:pos x="62" y="259"/>
                </a:cxn>
                <a:cxn ang="0">
                  <a:pos x="71" y="256"/>
                </a:cxn>
                <a:cxn ang="0">
                  <a:pos x="79" y="251"/>
                </a:cxn>
                <a:cxn ang="0">
                  <a:pos x="87" y="245"/>
                </a:cxn>
                <a:cxn ang="0">
                  <a:pos x="93" y="237"/>
                </a:cxn>
                <a:cxn ang="0">
                  <a:pos x="99" y="229"/>
                </a:cxn>
                <a:cxn ang="0">
                  <a:pos x="101" y="220"/>
                </a:cxn>
                <a:cxn ang="0">
                  <a:pos x="102" y="210"/>
                </a:cxn>
                <a:cxn ang="0">
                  <a:pos x="102" y="52"/>
                </a:cxn>
                <a:cxn ang="0">
                  <a:pos x="101" y="41"/>
                </a:cxn>
                <a:cxn ang="0">
                  <a:pos x="99" y="31"/>
                </a:cxn>
                <a:cxn ang="0">
                  <a:pos x="93" y="23"/>
                </a:cxn>
                <a:cxn ang="0">
                  <a:pos x="87" y="15"/>
                </a:cxn>
                <a:cxn ang="0">
                  <a:pos x="79" y="9"/>
                </a:cxn>
                <a:cxn ang="0">
                  <a:pos x="71" y="5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1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0" y="210"/>
                </a:cxn>
                <a:cxn ang="0">
                  <a:pos x="1" y="220"/>
                </a:cxn>
                <a:cxn ang="0">
                  <a:pos x="4" y="229"/>
                </a:cxn>
                <a:cxn ang="0">
                  <a:pos x="9" y="237"/>
                </a:cxn>
                <a:cxn ang="0">
                  <a:pos x="15" y="245"/>
                </a:cxn>
                <a:cxn ang="0">
                  <a:pos x="23" y="251"/>
                </a:cxn>
                <a:cxn ang="0">
                  <a:pos x="31" y="256"/>
                </a:cxn>
                <a:cxn ang="0">
                  <a:pos x="41" y="259"/>
                </a:cxn>
                <a:cxn ang="0">
                  <a:pos x="52" y="260"/>
                </a:cxn>
              </a:cxnLst>
              <a:rect l="0" t="0" r="r" b="b"/>
              <a:pathLst>
                <a:path w="102" h="260">
                  <a:moveTo>
                    <a:pt x="52" y="260"/>
                  </a:moveTo>
                  <a:lnTo>
                    <a:pt x="62" y="259"/>
                  </a:lnTo>
                  <a:lnTo>
                    <a:pt x="71" y="256"/>
                  </a:lnTo>
                  <a:lnTo>
                    <a:pt x="79" y="251"/>
                  </a:lnTo>
                  <a:lnTo>
                    <a:pt x="87" y="245"/>
                  </a:lnTo>
                  <a:lnTo>
                    <a:pt x="93" y="237"/>
                  </a:lnTo>
                  <a:lnTo>
                    <a:pt x="99" y="229"/>
                  </a:lnTo>
                  <a:lnTo>
                    <a:pt x="101" y="220"/>
                  </a:lnTo>
                  <a:lnTo>
                    <a:pt x="102" y="210"/>
                  </a:lnTo>
                  <a:lnTo>
                    <a:pt x="102" y="52"/>
                  </a:lnTo>
                  <a:lnTo>
                    <a:pt x="101" y="41"/>
                  </a:lnTo>
                  <a:lnTo>
                    <a:pt x="99" y="31"/>
                  </a:lnTo>
                  <a:lnTo>
                    <a:pt x="93" y="23"/>
                  </a:lnTo>
                  <a:lnTo>
                    <a:pt x="87" y="15"/>
                  </a:lnTo>
                  <a:lnTo>
                    <a:pt x="79" y="9"/>
                  </a:lnTo>
                  <a:lnTo>
                    <a:pt x="71" y="5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0" y="210"/>
                  </a:lnTo>
                  <a:lnTo>
                    <a:pt x="1" y="220"/>
                  </a:lnTo>
                  <a:lnTo>
                    <a:pt x="4" y="229"/>
                  </a:lnTo>
                  <a:lnTo>
                    <a:pt x="9" y="237"/>
                  </a:lnTo>
                  <a:lnTo>
                    <a:pt x="15" y="245"/>
                  </a:lnTo>
                  <a:lnTo>
                    <a:pt x="23" y="251"/>
                  </a:lnTo>
                  <a:lnTo>
                    <a:pt x="31" y="256"/>
                  </a:lnTo>
                  <a:lnTo>
                    <a:pt x="41" y="259"/>
                  </a:lnTo>
                  <a:lnTo>
                    <a:pt x="52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178" y="3150"/>
              <a:ext cx="108" cy="107"/>
            </a:xfrm>
            <a:custGeom>
              <a:avLst/>
              <a:gdLst/>
              <a:ahLst/>
              <a:cxnLst>
                <a:cxn ang="0">
                  <a:pos x="15" y="200"/>
                </a:cxn>
                <a:cxn ang="0">
                  <a:pos x="23" y="207"/>
                </a:cxn>
                <a:cxn ang="0">
                  <a:pos x="31" y="211"/>
                </a:cxn>
                <a:cxn ang="0">
                  <a:pos x="41" y="215"/>
                </a:cxn>
                <a:cxn ang="0">
                  <a:pos x="51" y="215"/>
                </a:cxn>
                <a:cxn ang="0">
                  <a:pos x="61" y="215"/>
                </a:cxn>
                <a:cxn ang="0">
                  <a:pos x="70" y="211"/>
                </a:cxn>
                <a:cxn ang="0">
                  <a:pos x="79" y="207"/>
                </a:cxn>
                <a:cxn ang="0">
                  <a:pos x="87" y="200"/>
                </a:cxn>
                <a:cxn ang="0">
                  <a:pos x="198" y="88"/>
                </a:cxn>
                <a:cxn ang="0">
                  <a:pos x="210" y="72"/>
                </a:cxn>
                <a:cxn ang="0">
                  <a:pos x="214" y="52"/>
                </a:cxn>
                <a:cxn ang="0">
                  <a:pos x="210" y="33"/>
                </a:cxn>
                <a:cxn ang="0">
                  <a:pos x="198" y="17"/>
                </a:cxn>
                <a:cxn ang="0">
                  <a:pos x="190" y="10"/>
                </a:cxn>
                <a:cxn ang="0">
                  <a:pos x="182" y="5"/>
                </a:cxn>
                <a:cxn ang="0">
                  <a:pos x="172" y="2"/>
                </a:cxn>
                <a:cxn ang="0">
                  <a:pos x="162" y="0"/>
                </a:cxn>
                <a:cxn ang="0">
                  <a:pos x="153" y="2"/>
                </a:cxn>
                <a:cxn ang="0">
                  <a:pos x="143" y="5"/>
                </a:cxn>
                <a:cxn ang="0">
                  <a:pos x="135" y="10"/>
                </a:cxn>
                <a:cxn ang="0">
                  <a:pos x="127" y="17"/>
                </a:cxn>
                <a:cxn ang="0">
                  <a:pos x="15" y="127"/>
                </a:cxn>
                <a:cxn ang="0">
                  <a:pos x="15" y="127"/>
                </a:cxn>
                <a:cxn ang="0">
                  <a:pos x="3" y="144"/>
                </a:cxn>
                <a:cxn ang="0">
                  <a:pos x="0" y="164"/>
                </a:cxn>
                <a:cxn ang="0">
                  <a:pos x="3" y="184"/>
                </a:cxn>
                <a:cxn ang="0">
                  <a:pos x="15" y="200"/>
                </a:cxn>
              </a:cxnLst>
              <a:rect l="0" t="0" r="r" b="b"/>
              <a:pathLst>
                <a:path w="214" h="215">
                  <a:moveTo>
                    <a:pt x="15" y="200"/>
                  </a:moveTo>
                  <a:lnTo>
                    <a:pt x="23" y="207"/>
                  </a:lnTo>
                  <a:lnTo>
                    <a:pt x="31" y="211"/>
                  </a:lnTo>
                  <a:lnTo>
                    <a:pt x="41" y="215"/>
                  </a:lnTo>
                  <a:lnTo>
                    <a:pt x="51" y="215"/>
                  </a:lnTo>
                  <a:lnTo>
                    <a:pt x="61" y="215"/>
                  </a:lnTo>
                  <a:lnTo>
                    <a:pt x="70" y="211"/>
                  </a:lnTo>
                  <a:lnTo>
                    <a:pt x="79" y="207"/>
                  </a:lnTo>
                  <a:lnTo>
                    <a:pt x="87" y="200"/>
                  </a:lnTo>
                  <a:lnTo>
                    <a:pt x="198" y="88"/>
                  </a:lnTo>
                  <a:lnTo>
                    <a:pt x="210" y="72"/>
                  </a:lnTo>
                  <a:lnTo>
                    <a:pt x="214" y="52"/>
                  </a:lnTo>
                  <a:lnTo>
                    <a:pt x="210" y="33"/>
                  </a:lnTo>
                  <a:lnTo>
                    <a:pt x="198" y="17"/>
                  </a:lnTo>
                  <a:lnTo>
                    <a:pt x="190" y="10"/>
                  </a:lnTo>
                  <a:lnTo>
                    <a:pt x="182" y="5"/>
                  </a:lnTo>
                  <a:lnTo>
                    <a:pt x="172" y="2"/>
                  </a:lnTo>
                  <a:lnTo>
                    <a:pt x="162" y="0"/>
                  </a:lnTo>
                  <a:lnTo>
                    <a:pt x="153" y="2"/>
                  </a:lnTo>
                  <a:lnTo>
                    <a:pt x="143" y="5"/>
                  </a:lnTo>
                  <a:lnTo>
                    <a:pt x="135" y="10"/>
                  </a:lnTo>
                  <a:lnTo>
                    <a:pt x="127" y="1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3" y="144"/>
                  </a:lnTo>
                  <a:lnTo>
                    <a:pt x="0" y="164"/>
                  </a:lnTo>
                  <a:lnTo>
                    <a:pt x="3" y="184"/>
                  </a:lnTo>
                  <a:lnTo>
                    <a:pt x="15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48" y="3150"/>
              <a:ext cx="108" cy="107"/>
            </a:xfrm>
            <a:custGeom>
              <a:avLst/>
              <a:gdLst/>
              <a:ahLst/>
              <a:cxnLst>
                <a:cxn ang="0">
                  <a:pos x="127" y="200"/>
                </a:cxn>
                <a:cxn ang="0">
                  <a:pos x="135" y="207"/>
                </a:cxn>
                <a:cxn ang="0">
                  <a:pos x="143" y="211"/>
                </a:cxn>
                <a:cxn ang="0">
                  <a:pos x="153" y="215"/>
                </a:cxn>
                <a:cxn ang="0">
                  <a:pos x="162" y="215"/>
                </a:cxn>
                <a:cxn ang="0">
                  <a:pos x="173" y="215"/>
                </a:cxn>
                <a:cxn ang="0">
                  <a:pos x="182" y="211"/>
                </a:cxn>
                <a:cxn ang="0">
                  <a:pos x="191" y="207"/>
                </a:cxn>
                <a:cxn ang="0">
                  <a:pos x="199" y="200"/>
                </a:cxn>
                <a:cxn ang="0">
                  <a:pos x="211" y="184"/>
                </a:cxn>
                <a:cxn ang="0">
                  <a:pos x="214" y="164"/>
                </a:cxn>
                <a:cxn ang="0">
                  <a:pos x="211" y="144"/>
                </a:cxn>
                <a:cxn ang="0">
                  <a:pos x="199" y="127"/>
                </a:cxn>
                <a:cxn ang="0">
                  <a:pos x="87" y="17"/>
                </a:cxn>
                <a:cxn ang="0">
                  <a:pos x="79" y="10"/>
                </a:cxn>
                <a:cxn ang="0">
                  <a:pos x="70" y="5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2"/>
                </a:cxn>
                <a:cxn ang="0">
                  <a:pos x="32" y="5"/>
                </a:cxn>
                <a:cxn ang="0">
                  <a:pos x="23" y="10"/>
                </a:cxn>
                <a:cxn ang="0">
                  <a:pos x="15" y="17"/>
                </a:cxn>
                <a:cxn ang="0">
                  <a:pos x="3" y="33"/>
                </a:cxn>
                <a:cxn ang="0">
                  <a:pos x="0" y="52"/>
                </a:cxn>
                <a:cxn ang="0">
                  <a:pos x="3" y="72"/>
                </a:cxn>
                <a:cxn ang="0">
                  <a:pos x="15" y="88"/>
                </a:cxn>
                <a:cxn ang="0">
                  <a:pos x="127" y="200"/>
                </a:cxn>
              </a:cxnLst>
              <a:rect l="0" t="0" r="r" b="b"/>
              <a:pathLst>
                <a:path w="214" h="215">
                  <a:moveTo>
                    <a:pt x="127" y="200"/>
                  </a:moveTo>
                  <a:lnTo>
                    <a:pt x="135" y="207"/>
                  </a:lnTo>
                  <a:lnTo>
                    <a:pt x="143" y="211"/>
                  </a:lnTo>
                  <a:lnTo>
                    <a:pt x="153" y="215"/>
                  </a:lnTo>
                  <a:lnTo>
                    <a:pt x="162" y="215"/>
                  </a:lnTo>
                  <a:lnTo>
                    <a:pt x="173" y="215"/>
                  </a:lnTo>
                  <a:lnTo>
                    <a:pt x="182" y="211"/>
                  </a:lnTo>
                  <a:lnTo>
                    <a:pt x="191" y="207"/>
                  </a:lnTo>
                  <a:lnTo>
                    <a:pt x="199" y="200"/>
                  </a:lnTo>
                  <a:lnTo>
                    <a:pt x="211" y="184"/>
                  </a:lnTo>
                  <a:lnTo>
                    <a:pt x="214" y="164"/>
                  </a:lnTo>
                  <a:lnTo>
                    <a:pt x="211" y="144"/>
                  </a:lnTo>
                  <a:lnTo>
                    <a:pt x="199" y="127"/>
                  </a:lnTo>
                  <a:lnTo>
                    <a:pt x="87" y="17"/>
                  </a:lnTo>
                  <a:lnTo>
                    <a:pt x="79" y="10"/>
                  </a:lnTo>
                  <a:lnTo>
                    <a:pt x="70" y="5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2"/>
                  </a:lnTo>
                  <a:lnTo>
                    <a:pt x="32" y="5"/>
                  </a:lnTo>
                  <a:lnTo>
                    <a:pt x="23" y="10"/>
                  </a:lnTo>
                  <a:lnTo>
                    <a:pt x="15" y="17"/>
                  </a:lnTo>
                  <a:lnTo>
                    <a:pt x="3" y="33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8"/>
                  </a:lnTo>
                  <a:lnTo>
                    <a:pt x="127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938" y="3233"/>
              <a:ext cx="254" cy="254"/>
            </a:xfrm>
            <a:custGeom>
              <a:avLst/>
              <a:gdLst/>
              <a:ahLst/>
              <a:cxnLst>
                <a:cxn ang="0">
                  <a:pos x="85" y="448"/>
                </a:cxn>
                <a:cxn ang="0">
                  <a:pos x="101" y="487"/>
                </a:cxn>
                <a:cxn ang="0">
                  <a:pos x="206" y="509"/>
                </a:cxn>
                <a:cxn ang="0">
                  <a:pos x="201" y="466"/>
                </a:cxn>
                <a:cxn ang="0">
                  <a:pos x="188" y="426"/>
                </a:cxn>
                <a:cxn ang="0">
                  <a:pos x="169" y="390"/>
                </a:cxn>
                <a:cxn ang="0">
                  <a:pos x="141" y="358"/>
                </a:cxn>
                <a:cxn ang="0">
                  <a:pos x="124" y="336"/>
                </a:cxn>
                <a:cxn ang="0">
                  <a:pos x="111" y="310"/>
                </a:cxn>
                <a:cxn ang="0">
                  <a:pos x="103" y="284"/>
                </a:cxn>
                <a:cxn ang="0">
                  <a:pos x="101" y="254"/>
                </a:cxn>
                <a:cxn ang="0">
                  <a:pos x="103" y="224"/>
                </a:cxn>
                <a:cxn ang="0">
                  <a:pos x="112" y="196"/>
                </a:cxn>
                <a:cxn ang="0">
                  <a:pos x="126" y="171"/>
                </a:cxn>
                <a:cxn ang="0">
                  <a:pos x="145" y="148"/>
                </a:cxn>
                <a:cxn ang="0">
                  <a:pos x="168" y="128"/>
                </a:cxn>
                <a:cxn ang="0">
                  <a:pos x="194" y="114"/>
                </a:cxn>
                <a:cxn ang="0">
                  <a:pos x="223" y="106"/>
                </a:cxn>
                <a:cxn ang="0">
                  <a:pos x="253" y="103"/>
                </a:cxn>
                <a:cxn ang="0">
                  <a:pos x="283" y="106"/>
                </a:cxn>
                <a:cxn ang="0">
                  <a:pos x="311" y="114"/>
                </a:cxn>
                <a:cxn ang="0">
                  <a:pos x="337" y="128"/>
                </a:cxn>
                <a:cxn ang="0">
                  <a:pos x="360" y="148"/>
                </a:cxn>
                <a:cxn ang="0">
                  <a:pos x="380" y="171"/>
                </a:cxn>
                <a:cxn ang="0">
                  <a:pos x="394" y="196"/>
                </a:cxn>
                <a:cxn ang="0">
                  <a:pos x="402" y="224"/>
                </a:cxn>
                <a:cxn ang="0">
                  <a:pos x="405" y="254"/>
                </a:cxn>
                <a:cxn ang="0">
                  <a:pos x="403" y="284"/>
                </a:cxn>
                <a:cxn ang="0">
                  <a:pos x="395" y="312"/>
                </a:cxn>
                <a:cxn ang="0">
                  <a:pos x="381" y="337"/>
                </a:cxn>
                <a:cxn ang="0">
                  <a:pos x="362" y="359"/>
                </a:cxn>
                <a:cxn ang="0">
                  <a:pos x="336" y="390"/>
                </a:cxn>
                <a:cxn ang="0">
                  <a:pos x="316" y="427"/>
                </a:cxn>
                <a:cxn ang="0">
                  <a:pos x="305" y="466"/>
                </a:cxn>
                <a:cxn ang="0">
                  <a:pos x="300" y="509"/>
                </a:cxn>
                <a:cxn ang="0">
                  <a:pos x="404" y="487"/>
                </a:cxn>
                <a:cxn ang="0">
                  <a:pos x="421" y="449"/>
                </a:cxn>
                <a:cxn ang="0">
                  <a:pos x="451" y="413"/>
                </a:cxn>
                <a:cxn ang="0">
                  <a:pos x="479" y="371"/>
                </a:cxn>
                <a:cxn ang="0">
                  <a:pos x="497" y="327"/>
                </a:cxn>
                <a:cxn ang="0">
                  <a:pos x="506" y="279"/>
                </a:cxn>
                <a:cxn ang="0">
                  <a:pos x="506" y="229"/>
                </a:cxn>
                <a:cxn ang="0">
                  <a:pos x="497" y="181"/>
                </a:cxn>
                <a:cxn ang="0">
                  <a:pos x="478" y="135"/>
                </a:cxn>
                <a:cxn ang="0">
                  <a:pos x="450" y="94"/>
                </a:cxn>
                <a:cxn ang="0">
                  <a:pos x="414" y="58"/>
                </a:cxn>
                <a:cxn ang="0">
                  <a:pos x="373" y="30"/>
                </a:cxn>
                <a:cxn ang="0">
                  <a:pos x="327" y="11"/>
                </a:cxn>
                <a:cxn ang="0">
                  <a:pos x="278" y="2"/>
                </a:cxn>
                <a:cxn ang="0">
                  <a:pos x="227" y="2"/>
                </a:cxn>
                <a:cxn ang="0">
                  <a:pos x="177" y="12"/>
                </a:cxn>
                <a:cxn ang="0">
                  <a:pos x="132" y="32"/>
                </a:cxn>
                <a:cxn ang="0">
                  <a:pos x="92" y="58"/>
                </a:cxn>
                <a:cxn ang="0">
                  <a:pos x="57" y="93"/>
                </a:cxn>
                <a:cxn ang="0">
                  <a:pos x="30" y="133"/>
                </a:cxn>
                <a:cxn ang="0">
                  <a:pos x="11" y="179"/>
                </a:cxn>
                <a:cxn ang="0">
                  <a:pos x="1" y="229"/>
                </a:cxn>
                <a:cxn ang="0">
                  <a:pos x="1" y="279"/>
                </a:cxn>
                <a:cxn ang="0">
                  <a:pos x="10" y="327"/>
                </a:cxn>
                <a:cxn ang="0">
                  <a:pos x="28" y="371"/>
                </a:cxn>
                <a:cxn ang="0">
                  <a:pos x="54" y="412"/>
                </a:cxn>
              </a:cxnLst>
              <a:rect l="0" t="0" r="r" b="b"/>
              <a:pathLst>
                <a:path w="508" h="509">
                  <a:moveTo>
                    <a:pt x="70" y="430"/>
                  </a:moveTo>
                  <a:lnTo>
                    <a:pt x="85" y="448"/>
                  </a:lnTo>
                  <a:lnTo>
                    <a:pt x="95" y="466"/>
                  </a:lnTo>
                  <a:lnTo>
                    <a:pt x="101" y="487"/>
                  </a:lnTo>
                  <a:lnTo>
                    <a:pt x="103" y="509"/>
                  </a:lnTo>
                  <a:lnTo>
                    <a:pt x="206" y="509"/>
                  </a:lnTo>
                  <a:lnTo>
                    <a:pt x="205" y="487"/>
                  </a:lnTo>
                  <a:lnTo>
                    <a:pt x="201" y="466"/>
                  </a:lnTo>
                  <a:lnTo>
                    <a:pt x="197" y="446"/>
                  </a:lnTo>
                  <a:lnTo>
                    <a:pt x="188" y="426"/>
                  </a:lnTo>
                  <a:lnTo>
                    <a:pt x="179" y="407"/>
                  </a:lnTo>
                  <a:lnTo>
                    <a:pt x="169" y="390"/>
                  </a:lnTo>
                  <a:lnTo>
                    <a:pt x="155" y="373"/>
                  </a:lnTo>
                  <a:lnTo>
                    <a:pt x="141" y="358"/>
                  </a:lnTo>
                  <a:lnTo>
                    <a:pt x="132" y="347"/>
                  </a:lnTo>
                  <a:lnTo>
                    <a:pt x="124" y="336"/>
                  </a:lnTo>
                  <a:lnTo>
                    <a:pt x="117" y="324"/>
                  </a:lnTo>
                  <a:lnTo>
                    <a:pt x="111" y="310"/>
                  </a:lnTo>
                  <a:lnTo>
                    <a:pt x="107" y="298"/>
                  </a:lnTo>
                  <a:lnTo>
                    <a:pt x="103" y="284"/>
                  </a:lnTo>
                  <a:lnTo>
                    <a:pt x="102" y="269"/>
                  </a:lnTo>
                  <a:lnTo>
                    <a:pt x="101" y="254"/>
                  </a:lnTo>
                  <a:lnTo>
                    <a:pt x="102" y="239"/>
                  </a:lnTo>
                  <a:lnTo>
                    <a:pt x="103" y="224"/>
                  </a:lnTo>
                  <a:lnTo>
                    <a:pt x="107" y="210"/>
                  </a:lnTo>
                  <a:lnTo>
                    <a:pt x="112" y="196"/>
                  </a:lnTo>
                  <a:lnTo>
                    <a:pt x="118" y="184"/>
                  </a:lnTo>
                  <a:lnTo>
                    <a:pt x="126" y="171"/>
                  </a:lnTo>
                  <a:lnTo>
                    <a:pt x="134" y="159"/>
                  </a:lnTo>
                  <a:lnTo>
                    <a:pt x="145" y="148"/>
                  </a:lnTo>
                  <a:lnTo>
                    <a:pt x="156" y="138"/>
                  </a:lnTo>
                  <a:lnTo>
                    <a:pt x="168" y="128"/>
                  </a:lnTo>
                  <a:lnTo>
                    <a:pt x="180" y="121"/>
                  </a:lnTo>
                  <a:lnTo>
                    <a:pt x="194" y="114"/>
                  </a:lnTo>
                  <a:lnTo>
                    <a:pt x="208" y="110"/>
                  </a:lnTo>
                  <a:lnTo>
                    <a:pt x="223" y="106"/>
                  </a:lnTo>
                  <a:lnTo>
                    <a:pt x="238" y="104"/>
                  </a:lnTo>
                  <a:lnTo>
                    <a:pt x="253" y="103"/>
                  </a:lnTo>
                  <a:lnTo>
                    <a:pt x="268" y="104"/>
                  </a:lnTo>
                  <a:lnTo>
                    <a:pt x="283" y="106"/>
                  </a:lnTo>
                  <a:lnTo>
                    <a:pt x="297" y="110"/>
                  </a:lnTo>
                  <a:lnTo>
                    <a:pt x="311" y="114"/>
                  </a:lnTo>
                  <a:lnTo>
                    <a:pt x="324" y="121"/>
                  </a:lnTo>
                  <a:lnTo>
                    <a:pt x="337" y="128"/>
                  </a:lnTo>
                  <a:lnTo>
                    <a:pt x="349" y="138"/>
                  </a:lnTo>
                  <a:lnTo>
                    <a:pt x="360" y="148"/>
                  </a:lnTo>
                  <a:lnTo>
                    <a:pt x="371" y="159"/>
                  </a:lnTo>
                  <a:lnTo>
                    <a:pt x="380" y="171"/>
                  </a:lnTo>
                  <a:lnTo>
                    <a:pt x="387" y="184"/>
                  </a:lnTo>
                  <a:lnTo>
                    <a:pt x="394" y="196"/>
                  </a:lnTo>
                  <a:lnTo>
                    <a:pt x="398" y="210"/>
                  </a:lnTo>
                  <a:lnTo>
                    <a:pt x="402" y="224"/>
                  </a:lnTo>
                  <a:lnTo>
                    <a:pt x="404" y="239"/>
                  </a:lnTo>
                  <a:lnTo>
                    <a:pt x="405" y="254"/>
                  </a:lnTo>
                  <a:lnTo>
                    <a:pt x="404" y="269"/>
                  </a:lnTo>
                  <a:lnTo>
                    <a:pt x="403" y="284"/>
                  </a:lnTo>
                  <a:lnTo>
                    <a:pt x="399" y="298"/>
                  </a:lnTo>
                  <a:lnTo>
                    <a:pt x="395" y="312"/>
                  </a:lnTo>
                  <a:lnTo>
                    <a:pt x="388" y="324"/>
                  </a:lnTo>
                  <a:lnTo>
                    <a:pt x="381" y="337"/>
                  </a:lnTo>
                  <a:lnTo>
                    <a:pt x="372" y="348"/>
                  </a:lnTo>
                  <a:lnTo>
                    <a:pt x="362" y="359"/>
                  </a:lnTo>
                  <a:lnTo>
                    <a:pt x="349" y="374"/>
                  </a:lnTo>
                  <a:lnTo>
                    <a:pt x="336" y="390"/>
                  </a:lnTo>
                  <a:lnTo>
                    <a:pt x="326" y="407"/>
                  </a:lnTo>
                  <a:lnTo>
                    <a:pt x="316" y="427"/>
                  </a:lnTo>
                  <a:lnTo>
                    <a:pt x="309" y="446"/>
                  </a:lnTo>
                  <a:lnTo>
                    <a:pt x="305" y="466"/>
                  </a:lnTo>
                  <a:lnTo>
                    <a:pt x="301" y="487"/>
                  </a:lnTo>
                  <a:lnTo>
                    <a:pt x="300" y="509"/>
                  </a:lnTo>
                  <a:lnTo>
                    <a:pt x="402" y="509"/>
                  </a:lnTo>
                  <a:lnTo>
                    <a:pt x="404" y="487"/>
                  </a:lnTo>
                  <a:lnTo>
                    <a:pt x="411" y="467"/>
                  </a:lnTo>
                  <a:lnTo>
                    <a:pt x="421" y="449"/>
                  </a:lnTo>
                  <a:lnTo>
                    <a:pt x="435" y="433"/>
                  </a:lnTo>
                  <a:lnTo>
                    <a:pt x="451" y="413"/>
                  </a:lnTo>
                  <a:lnTo>
                    <a:pt x="466" y="393"/>
                  </a:lnTo>
                  <a:lnTo>
                    <a:pt x="479" y="371"/>
                  </a:lnTo>
                  <a:lnTo>
                    <a:pt x="489" y="350"/>
                  </a:lnTo>
                  <a:lnTo>
                    <a:pt x="497" y="327"/>
                  </a:lnTo>
                  <a:lnTo>
                    <a:pt x="503" y="303"/>
                  </a:lnTo>
                  <a:lnTo>
                    <a:pt x="506" y="279"/>
                  </a:lnTo>
                  <a:lnTo>
                    <a:pt x="508" y="254"/>
                  </a:lnTo>
                  <a:lnTo>
                    <a:pt x="506" y="229"/>
                  </a:lnTo>
                  <a:lnTo>
                    <a:pt x="503" y="204"/>
                  </a:lnTo>
                  <a:lnTo>
                    <a:pt x="497" y="181"/>
                  </a:lnTo>
                  <a:lnTo>
                    <a:pt x="488" y="157"/>
                  </a:lnTo>
                  <a:lnTo>
                    <a:pt x="478" y="135"/>
                  </a:lnTo>
                  <a:lnTo>
                    <a:pt x="465" y="114"/>
                  </a:lnTo>
                  <a:lnTo>
                    <a:pt x="450" y="94"/>
                  </a:lnTo>
                  <a:lnTo>
                    <a:pt x="433" y="75"/>
                  </a:lnTo>
                  <a:lnTo>
                    <a:pt x="414" y="58"/>
                  </a:lnTo>
                  <a:lnTo>
                    <a:pt x="394" y="43"/>
                  </a:lnTo>
                  <a:lnTo>
                    <a:pt x="373" y="30"/>
                  </a:lnTo>
                  <a:lnTo>
                    <a:pt x="350" y="20"/>
                  </a:lnTo>
                  <a:lnTo>
                    <a:pt x="327" y="11"/>
                  </a:lnTo>
                  <a:lnTo>
                    <a:pt x="303" y="5"/>
                  </a:lnTo>
                  <a:lnTo>
                    <a:pt x="278" y="2"/>
                  </a:lnTo>
                  <a:lnTo>
                    <a:pt x="253" y="0"/>
                  </a:lnTo>
                  <a:lnTo>
                    <a:pt x="227" y="2"/>
                  </a:lnTo>
                  <a:lnTo>
                    <a:pt x="202" y="5"/>
                  </a:lnTo>
                  <a:lnTo>
                    <a:pt x="177" y="12"/>
                  </a:lnTo>
                  <a:lnTo>
                    <a:pt x="154" y="20"/>
                  </a:lnTo>
                  <a:lnTo>
                    <a:pt x="132" y="32"/>
                  </a:lnTo>
                  <a:lnTo>
                    <a:pt x="111" y="44"/>
                  </a:lnTo>
                  <a:lnTo>
                    <a:pt x="92" y="58"/>
                  </a:lnTo>
                  <a:lnTo>
                    <a:pt x="73" y="75"/>
                  </a:lnTo>
                  <a:lnTo>
                    <a:pt x="57" y="93"/>
                  </a:lnTo>
                  <a:lnTo>
                    <a:pt x="42" y="112"/>
                  </a:lnTo>
                  <a:lnTo>
                    <a:pt x="30" y="133"/>
                  </a:lnTo>
                  <a:lnTo>
                    <a:pt x="19" y="156"/>
                  </a:lnTo>
                  <a:lnTo>
                    <a:pt x="11" y="179"/>
                  </a:lnTo>
                  <a:lnTo>
                    <a:pt x="4" y="203"/>
                  </a:lnTo>
                  <a:lnTo>
                    <a:pt x="1" y="229"/>
                  </a:lnTo>
                  <a:lnTo>
                    <a:pt x="0" y="254"/>
                  </a:lnTo>
                  <a:lnTo>
                    <a:pt x="1" y="279"/>
                  </a:lnTo>
                  <a:lnTo>
                    <a:pt x="4" y="303"/>
                  </a:lnTo>
                  <a:lnTo>
                    <a:pt x="10" y="327"/>
                  </a:lnTo>
                  <a:lnTo>
                    <a:pt x="18" y="350"/>
                  </a:lnTo>
                  <a:lnTo>
                    <a:pt x="28" y="371"/>
                  </a:lnTo>
                  <a:lnTo>
                    <a:pt x="40" y="392"/>
                  </a:lnTo>
                  <a:lnTo>
                    <a:pt x="54" y="412"/>
                  </a:lnTo>
                  <a:lnTo>
                    <a:pt x="70" y="4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988" y="3500"/>
              <a:ext cx="150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014" y="3564"/>
              <a:ext cx="99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4039" y="3332"/>
              <a:ext cx="51" cy="9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" name="Group 6"/>
          <p:cNvGrpSpPr>
            <a:grpSpLocks noChangeAspect="1"/>
          </p:cNvGrpSpPr>
          <p:nvPr/>
        </p:nvGrpSpPr>
        <p:grpSpPr bwMode="auto">
          <a:xfrm>
            <a:off x="4648200" y="1828800"/>
            <a:ext cx="421629" cy="399949"/>
            <a:chOff x="3783" y="3080"/>
            <a:chExt cx="564" cy="535"/>
          </a:xfrm>
        </p:grpSpPr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4216" y="3329"/>
              <a:ext cx="131" cy="52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5" y="71"/>
                </a:cxn>
                <a:cxn ang="0">
                  <a:pos x="9" y="80"/>
                </a:cxn>
                <a:cxn ang="0">
                  <a:pos x="15" y="88"/>
                </a:cxn>
                <a:cxn ang="0">
                  <a:pos x="23" y="93"/>
                </a:cxn>
                <a:cxn ang="0">
                  <a:pos x="31" y="98"/>
                </a:cxn>
                <a:cxn ang="0">
                  <a:pos x="40" y="101"/>
                </a:cxn>
                <a:cxn ang="0">
                  <a:pos x="51" y="103"/>
                </a:cxn>
                <a:cxn ang="0">
                  <a:pos x="208" y="103"/>
                </a:cxn>
                <a:cxn ang="0">
                  <a:pos x="219" y="101"/>
                </a:cxn>
                <a:cxn ang="0">
                  <a:pos x="229" y="98"/>
                </a:cxn>
                <a:cxn ang="0">
                  <a:pos x="237" y="93"/>
                </a:cxn>
                <a:cxn ang="0">
                  <a:pos x="245" y="88"/>
                </a:cxn>
                <a:cxn ang="0">
                  <a:pos x="251" y="80"/>
                </a:cxn>
                <a:cxn ang="0">
                  <a:pos x="256" y="71"/>
                </a:cxn>
                <a:cxn ang="0">
                  <a:pos x="259" y="62"/>
                </a:cxn>
                <a:cxn ang="0">
                  <a:pos x="260" y="52"/>
                </a:cxn>
                <a:cxn ang="0">
                  <a:pos x="259" y="41"/>
                </a:cxn>
                <a:cxn ang="0">
                  <a:pos x="256" y="31"/>
                </a:cxn>
                <a:cxn ang="0">
                  <a:pos x="251" y="23"/>
                </a:cxn>
                <a:cxn ang="0">
                  <a:pos x="245" y="15"/>
                </a:cxn>
                <a:cxn ang="0">
                  <a:pos x="237" y="9"/>
                </a:cxn>
                <a:cxn ang="0">
                  <a:pos x="229" y="5"/>
                </a:cxn>
                <a:cxn ang="0">
                  <a:pos x="219" y="1"/>
                </a:cxn>
                <a:cxn ang="0">
                  <a:pos x="208" y="0"/>
                </a:cxn>
              </a:cxnLst>
              <a:rect l="0" t="0" r="r" b="b"/>
              <a:pathLst>
                <a:path w="260" h="103">
                  <a:moveTo>
                    <a:pt x="208" y="0"/>
                  </a:moveTo>
                  <a:lnTo>
                    <a:pt x="51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5" y="71"/>
                  </a:lnTo>
                  <a:lnTo>
                    <a:pt x="9" y="80"/>
                  </a:lnTo>
                  <a:lnTo>
                    <a:pt x="15" y="88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0" y="101"/>
                  </a:lnTo>
                  <a:lnTo>
                    <a:pt x="51" y="103"/>
                  </a:lnTo>
                  <a:lnTo>
                    <a:pt x="208" y="103"/>
                  </a:lnTo>
                  <a:lnTo>
                    <a:pt x="219" y="101"/>
                  </a:lnTo>
                  <a:lnTo>
                    <a:pt x="229" y="98"/>
                  </a:lnTo>
                  <a:lnTo>
                    <a:pt x="237" y="93"/>
                  </a:lnTo>
                  <a:lnTo>
                    <a:pt x="245" y="88"/>
                  </a:lnTo>
                  <a:lnTo>
                    <a:pt x="251" y="80"/>
                  </a:lnTo>
                  <a:lnTo>
                    <a:pt x="256" y="71"/>
                  </a:lnTo>
                  <a:lnTo>
                    <a:pt x="259" y="62"/>
                  </a:lnTo>
                  <a:lnTo>
                    <a:pt x="260" y="52"/>
                  </a:lnTo>
                  <a:lnTo>
                    <a:pt x="259" y="41"/>
                  </a:lnTo>
                  <a:lnTo>
                    <a:pt x="256" y="31"/>
                  </a:lnTo>
                  <a:lnTo>
                    <a:pt x="251" y="23"/>
                  </a:lnTo>
                  <a:lnTo>
                    <a:pt x="245" y="15"/>
                  </a:lnTo>
                  <a:lnTo>
                    <a:pt x="237" y="9"/>
                  </a:lnTo>
                  <a:lnTo>
                    <a:pt x="229" y="5"/>
                  </a:lnTo>
                  <a:lnTo>
                    <a:pt x="219" y="1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3783" y="3329"/>
              <a:ext cx="131" cy="52"/>
            </a:xfrm>
            <a:custGeom>
              <a:avLst/>
              <a:gdLst/>
              <a:ahLst/>
              <a:cxnLst>
                <a:cxn ang="0">
                  <a:pos x="208" y="103"/>
                </a:cxn>
                <a:cxn ang="0">
                  <a:pos x="219" y="101"/>
                </a:cxn>
                <a:cxn ang="0">
                  <a:pos x="229" y="98"/>
                </a:cxn>
                <a:cxn ang="0">
                  <a:pos x="237" y="93"/>
                </a:cxn>
                <a:cxn ang="0">
                  <a:pos x="245" y="88"/>
                </a:cxn>
                <a:cxn ang="0">
                  <a:pos x="251" y="80"/>
                </a:cxn>
                <a:cxn ang="0">
                  <a:pos x="255" y="71"/>
                </a:cxn>
                <a:cxn ang="0">
                  <a:pos x="259" y="62"/>
                </a:cxn>
                <a:cxn ang="0">
                  <a:pos x="260" y="52"/>
                </a:cxn>
                <a:cxn ang="0">
                  <a:pos x="259" y="41"/>
                </a:cxn>
                <a:cxn ang="0">
                  <a:pos x="255" y="31"/>
                </a:cxn>
                <a:cxn ang="0">
                  <a:pos x="251" y="23"/>
                </a:cxn>
                <a:cxn ang="0">
                  <a:pos x="245" y="15"/>
                </a:cxn>
                <a:cxn ang="0">
                  <a:pos x="237" y="9"/>
                </a:cxn>
                <a:cxn ang="0">
                  <a:pos x="229" y="5"/>
                </a:cxn>
                <a:cxn ang="0">
                  <a:pos x="219" y="1"/>
                </a:cxn>
                <a:cxn ang="0">
                  <a:pos x="208" y="0"/>
                </a:cxn>
                <a:cxn ang="0">
                  <a:pos x="50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1"/>
                </a:cxn>
                <a:cxn ang="0">
                  <a:pos x="9" y="80"/>
                </a:cxn>
                <a:cxn ang="0">
                  <a:pos x="15" y="88"/>
                </a:cxn>
                <a:cxn ang="0">
                  <a:pos x="23" y="93"/>
                </a:cxn>
                <a:cxn ang="0">
                  <a:pos x="31" y="98"/>
                </a:cxn>
                <a:cxn ang="0">
                  <a:pos x="40" y="101"/>
                </a:cxn>
                <a:cxn ang="0">
                  <a:pos x="50" y="103"/>
                </a:cxn>
                <a:cxn ang="0">
                  <a:pos x="208" y="103"/>
                </a:cxn>
              </a:cxnLst>
              <a:rect l="0" t="0" r="r" b="b"/>
              <a:pathLst>
                <a:path w="260" h="103">
                  <a:moveTo>
                    <a:pt x="208" y="103"/>
                  </a:moveTo>
                  <a:lnTo>
                    <a:pt x="219" y="101"/>
                  </a:lnTo>
                  <a:lnTo>
                    <a:pt x="229" y="98"/>
                  </a:lnTo>
                  <a:lnTo>
                    <a:pt x="237" y="93"/>
                  </a:lnTo>
                  <a:lnTo>
                    <a:pt x="245" y="88"/>
                  </a:lnTo>
                  <a:lnTo>
                    <a:pt x="251" y="80"/>
                  </a:lnTo>
                  <a:lnTo>
                    <a:pt x="255" y="71"/>
                  </a:lnTo>
                  <a:lnTo>
                    <a:pt x="259" y="62"/>
                  </a:lnTo>
                  <a:lnTo>
                    <a:pt x="260" y="52"/>
                  </a:lnTo>
                  <a:lnTo>
                    <a:pt x="259" y="41"/>
                  </a:lnTo>
                  <a:lnTo>
                    <a:pt x="255" y="31"/>
                  </a:lnTo>
                  <a:lnTo>
                    <a:pt x="251" y="23"/>
                  </a:lnTo>
                  <a:lnTo>
                    <a:pt x="245" y="15"/>
                  </a:lnTo>
                  <a:lnTo>
                    <a:pt x="237" y="9"/>
                  </a:lnTo>
                  <a:lnTo>
                    <a:pt x="229" y="5"/>
                  </a:lnTo>
                  <a:lnTo>
                    <a:pt x="219" y="1"/>
                  </a:lnTo>
                  <a:lnTo>
                    <a:pt x="208" y="0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1"/>
                  </a:lnTo>
                  <a:lnTo>
                    <a:pt x="9" y="80"/>
                  </a:lnTo>
                  <a:lnTo>
                    <a:pt x="15" y="88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0" y="101"/>
                  </a:lnTo>
                  <a:lnTo>
                    <a:pt x="50" y="103"/>
                  </a:lnTo>
                  <a:lnTo>
                    <a:pt x="208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4038" y="3080"/>
              <a:ext cx="51" cy="130"/>
            </a:xfrm>
            <a:custGeom>
              <a:avLst/>
              <a:gdLst/>
              <a:ahLst/>
              <a:cxnLst>
                <a:cxn ang="0">
                  <a:pos x="52" y="260"/>
                </a:cxn>
                <a:cxn ang="0">
                  <a:pos x="62" y="259"/>
                </a:cxn>
                <a:cxn ang="0">
                  <a:pos x="71" y="256"/>
                </a:cxn>
                <a:cxn ang="0">
                  <a:pos x="79" y="251"/>
                </a:cxn>
                <a:cxn ang="0">
                  <a:pos x="87" y="245"/>
                </a:cxn>
                <a:cxn ang="0">
                  <a:pos x="93" y="237"/>
                </a:cxn>
                <a:cxn ang="0">
                  <a:pos x="99" y="229"/>
                </a:cxn>
                <a:cxn ang="0">
                  <a:pos x="101" y="220"/>
                </a:cxn>
                <a:cxn ang="0">
                  <a:pos x="102" y="210"/>
                </a:cxn>
                <a:cxn ang="0">
                  <a:pos x="102" y="52"/>
                </a:cxn>
                <a:cxn ang="0">
                  <a:pos x="101" y="41"/>
                </a:cxn>
                <a:cxn ang="0">
                  <a:pos x="99" y="31"/>
                </a:cxn>
                <a:cxn ang="0">
                  <a:pos x="93" y="23"/>
                </a:cxn>
                <a:cxn ang="0">
                  <a:pos x="87" y="15"/>
                </a:cxn>
                <a:cxn ang="0">
                  <a:pos x="79" y="9"/>
                </a:cxn>
                <a:cxn ang="0">
                  <a:pos x="71" y="5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1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0" y="210"/>
                </a:cxn>
                <a:cxn ang="0">
                  <a:pos x="1" y="220"/>
                </a:cxn>
                <a:cxn ang="0">
                  <a:pos x="4" y="229"/>
                </a:cxn>
                <a:cxn ang="0">
                  <a:pos x="9" y="237"/>
                </a:cxn>
                <a:cxn ang="0">
                  <a:pos x="15" y="245"/>
                </a:cxn>
                <a:cxn ang="0">
                  <a:pos x="23" y="251"/>
                </a:cxn>
                <a:cxn ang="0">
                  <a:pos x="31" y="256"/>
                </a:cxn>
                <a:cxn ang="0">
                  <a:pos x="41" y="259"/>
                </a:cxn>
                <a:cxn ang="0">
                  <a:pos x="52" y="260"/>
                </a:cxn>
              </a:cxnLst>
              <a:rect l="0" t="0" r="r" b="b"/>
              <a:pathLst>
                <a:path w="102" h="260">
                  <a:moveTo>
                    <a:pt x="52" y="260"/>
                  </a:moveTo>
                  <a:lnTo>
                    <a:pt x="62" y="259"/>
                  </a:lnTo>
                  <a:lnTo>
                    <a:pt x="71" y="256"/>
                  </a:lnTo>
                  <a:lnTo>
                    <a:pt x="79" y="251"/>
                  </a:lnTo>
                  <a:lnTo>
                    <a:pt x="87" y="245"/>
                  </a:lnTo>
                  <a:lnTo>
                    <a:pt x="93" y="237"/>
                  </a:lnTo>
                  <a:lnTo>
                    <a:pt x="99" y="229"/>
                  </a:lnTo>
                  <a:lnTo>
                    <a:pt x="101" y="220"/>
                  </a:lnTo>
                  <a:lnTo>
                    <a:pt x="102" y="210"/>
                  </a:lnTo>
                  <a:lnTo>
                    <a:pt x="102" y="52"/>
                  </a:lnTo>
                  <a:lnTo>
                    <a:pt x="101" y="41"/>
                  </a:lnTo>
                  <a:lnTo>
                    <a:pt x="99" y="31"/>
                  </a:lnTo>
                  <a:lnTo>
                    <a:pt x="93" y="23"/>
                  </a:lnTo>
                  <a:lnTo>
                    <a:pt x="87" y="15"/>
                  </a:lnTo>
                  <a:lnTo>
                    <a:pt x="79" y="9"/>
                  </a:lnTo>
                  <a:lnTo>
                    <a:pt x="71" y="5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0" y="210"/>
                  </a:lnTo>
                  <a:lnTo>
                    <a:pt x="1" y="220"/>
                  </a:lnTo>
                  <a:lnTo>
                    <a:pt x="4" y="229"/>
                  </a:lnTo>
                  <a:lnTo>
                    <a:pt x="9" y="237"/>
                  </a:lnTo>
                  <a:lnTo>
                    <a:pt x="15" y="245"/>
                  </a:lnTo>
                  <a:lnTo>
                    <a:pt x="23" y="251"/>
                  </a:lnTo>
                  <a:lnTo>
                    <a:pt x="31" y="256"/>
                  </a:lnTo>
                  <a:lnTo>
                    <a:pt x="41" y="259"/>
                  </a:lnTo>
                  <a:lnTo>
                    <a:pt x="52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4178" y="3150"/>
              <a:ext cx="108" cy="107"/>
            </a:xfrm>
            <a:custGeom>
              <a:avLst/>
              <a:gdLst/>
              <a:ahLst/>
              <a:cxnLst>
                <a:cxn ang="0">
                  <a:pos x="15" y="200"/>
                </a:cxn>
                <a:cxn ang="0">
                  <a:pos x="23" y="207"/>
                </a:cxn>
                <a:cxn ang="0">
                  <a:pos x="31" y="211"/>
                </a:cxn>
                <a:cxn ang="0">
                  <a:pos x="41" y="215"/>
                </a:cxn>
                <a:cxn ang="0">
                  <a:pos x="51" y="215"/>
                </a:cxn>
                <a:cxn ang="0">
                  <a:pos x="61" y="215"/>
                </a:cxn>
                <a:cxn ang="0">
                  <a:pos x="70" y="211"/>
                </a:cxn>
                <a:cxn ang="0">
                  <a:pos x="79" y="207"/>
                </a:cxn>
                <a:cxn ang="0">
                  <a:pos x="87" y="200"/>
                </a:cxn>
                <a:cxn ang="0">
                  <a:pos x="198" y="88"/>
                </a:cxn>
                <a:cxn ang="0">
                  <a:pos x="210" y="72"/>
                </a:cxn>
                <a:cxn ang="0">
                  <a:pos x="214" y="52"/>
                </a:cxn>
                <a:cxn ang="0">
                  <a:pos x="210" y="33"/>
                </a:cxn>
                <a:cxn ang="0">
                  <a:pos x="198" y="17"/>
                </a:cxn>
                <a:cxn ang="0">
                  <a:pos x="190" y="10"/>
                </a:cxn>
                <a:cxn ang="0">
                  <a:pos x="182" y="5"/>
                </a:cxn>
                <a:cxn ang="0">
                  <a:pos x="172" y="2"/>
                </a:cxn>
                <a:cxn ang="0">
                  <a:pos x="162" y="0"/>
                </a:cxn>
                <a:cxn ang="0">
                  <a:pos x="153" y="2"/>
                </a:cxn>
                <a:cxn ang="0">
                  <a:pos x="143" y="5"/>
                </a:cxn>
                <a:cxn ang="0">
                  <a:pos x="135" y="10"/>
                </a:cxn>
                <a:cxn ang="0">
                  <a:pos x="127" y="17"/>
                </a:cxn>
                <a:cxn ang="0">
                  <a:pos x="15" y="127"/>
                </a:cxn>
                <a:cxn ang="0">
                  <a:pos x="15" y="127"/>
                </a:cxn>
                <a:cxn ang="0">
                  <a:pos x="3" y="144"/>
                </a:cxn>
                <a:cxn ang="0">
                  <a:pos x="0" y="164"/>
                </a:cxn>
                <a:cxn ang="0">
                  <a:pos x="3" y="184"/>
                </a:cxn>
                <a:cxn ang="0">
                  <a:pos x="15" y="200"/>
                </a:cxn>
              </a:cxnLst>
              <a:rect l="0" t="0" r="r" b="b"/>
              <a:pathLst>
                <a:path w="214" h="215">
                  <a:moveTo>
                    <a:pt x="15" y="200"/>
                  </a:moveTo>
                  <a:lnTo>
                    <a:pt x="23" y="207"/>
                  </a:lnTo>
                  <a:lnTo>
                    <a:pt x="31" y="211"/>
                  </a:lnTo>
                  <a:lnTo>
                    <a:pt x="41" y="215"/>
                  </a:lnTo>
                  <a:lnTo>
                    <a:pt x="51" y="215"/>
                  </a:lnTo>
                  <a:lnTo>
                    <a:pt x="61" y="215"/>
                  </a:lnTo>
                  <a:lnTo>
                    <a:pt x="70" y="211"/>
                  </a:lnTo>
                  <a:lnTo>
                    <a:pt x="79" y="207"/>
                  </a:lnTo>
                  <a:lnTo>
                    <a:pt x="87" y="200"/>
                  </a:lnTo>
                  <a:lnTo>
                    <a:pt x="198" y="88"/>
                  </a:lnTo>
                  <a:lnTo>
                    <a:pt x="210" y="72"/>
                  </a:lnTo>
                  <a:lnTo>
                    <a:pt x="214" y="52"/>
                  </a:lnTo>
                  <a:lnTo>
                    <a:pt x="210" y="33"/>
                  </a:lnTo>
                  <a:lnTo>
                    <a:pt x="198" y="17"/>
                  </a:lnTo>
                  <a:lnTo>
                    <a:pt x="190" y="10"/>
                  </a:lnTo>
                  <a:lnTo>
                    <a:pt x="182" y="5"/>
                  </a:lnTo>
                  <a:lnTo>
                    <a:pt x="172" y="2"/>
                  </a:lnTo>
                  <a:lnTo>
                    <a:pt x="162" y="0"/>
                  </a:lnTo>
                  <a:lnTo>
                    <a:pt x="153" y="2"/>
                  </a:lnTo>
                  <a:lnTo>
                    <a:pt x="143" y="5"/>
                  </a:lnTo>
                  <a:lnTo>
                    <a:pt x="135" y="10"/>
                  </a:lnTo>
                  <a:lnTo>
                    <a:pt x="127" y="1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3" y="144"/>
                  </a:lnTo>
                  <a:lnTo>
                    <a:pt x="0" y="164"/>
                  </a:lnTo>
                  <a:lnTo>
                    <a:pt x="3" y="184"/>
                  </a:lnTo>
                  <a:lnTo>
                    <a:pt x="15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3848" y="3150"/>
              <a:ext cx="108" cy="107"/>
            </a:xfrm>
            <a:custGeom>
              <a:avLst/>
              <a:gdLst/>
              <a:ahLst/>
              <a:cxnLst>
                <a:cxn ang="0">
                  <a:pos x="127" y="200"/>
                </a:cxn>
                <a:cxn ang="0">
                  <a:pos x="135" y="207"/>
                </a:cxn>
                <a:cxn ang="0">
                  <a:pos x="143" y="211"/>
                </a:cxn>
                <a:cxn ang="0">
                  <a:pos x="153" y="215"/>
                </a:cxn>
                <a:cxn ang="0">
                  <a:pos x="162" y="215"/>
                </a:cxn>
                <a:cxn ang="0">
                  <a:pos x="173" y="215"/>
                </a:cxn>
                <a:cxn ang="0">
                  <a:pos x="182" y="211"/>
                </a:cxn>
                <a:cxn ang="0">
                  <a:pos x="191" y="207"/>
                </a:cxn>
                <a:cxn ang="0">
                  <a:pos x="199" y="200"/>
                </a:cxn>
                <a:cxn ang="0">
                  <a:pos x="211" y="184"/>
                </a:cxn>
                <a:cxn ang="0">
                  <a:pos x="214" y="164"/>
                </a:cxn>
                <a:cxn ang="0">
                  <a:pos x="211" y="144"/>
                </a:cxn>
                <a:cxn ang="0">
                  <a:pos x="199" y="127"/>
                </a:cxn>
                <a:cxn ang="0">
                  <a:pos x="87" y="17"/>
                </a:cxn>
                <a:cxn ang="0">
                  <a:pos x="79" y="10"/>
                </a:cxn>
                <a:cxn ang="0">
                  <a:pos x="70" y="5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2"/>
                </a:cxn>
                <a:cxn ang="0">
                  <a:pos x="32" y="5"/>
                </a:cxn>
                <a:cxn ang="0">
                  <a:pos x="23" y="10"/>
                </a:cxn>
                <a:cxn ang="0">
                  <a:pos x="15" y="17"/>
                </a:cxn>
                <a:cxn ang="0">
                  <a:pos x="3" y="33"/>
                </a:cxn>
                <a:cxn ang="0">
                  <a:pos x="0" y="52"/>
                </a:cxn>
                <a:cxn ang="0">
                  <a:pos x="3" y="72"/>
                </a:cxn>
                <a:cxn ang="0">
                  <a:pos x="15" y="88"/>
                </a:cxn>
                <a:cxn ang="0">
                  <a:pos x="127" y="200"/>
                </a:cxn>
              </a:cxnLst>
              <a:rect l="0" t="0" r="r" b="b"/>
              <a:pathLst>
                <a:path w="214" h="215">
                  <a:moveTo>
                    <a:pt x="127" y="200"/>
                  </a:moveTo>
                  <a:lnTo>
                    <a:pt x="135" y="207"/>
                  </a:lnTo>
                  <a:lnTo>
                    <a:pt x="143" y="211"/>
                  </a:lnTo>
                  <a:lnTo>
                    <a:pt x="153" y="215"/>
                  </a:lnTo>
                  <a:lnTo>
                    <a:pt x="162" y="215"/>
                  </a:lnTo>
                  <a:lnTo>
                    <a:pt x="173" y="215"/>
                  </a:lnTo>
                  <a:lnTo>
                    <a:pt x="182" y="211"/>
                  </a:lnTo>
                  <a:lnTo>
                    <a:pt x="191" y="207"/>
                  </a:lnTo>
                  <a:lnTo>
                    <a:pt x="199" y="200"/>
                  </a:lnTo>
                  <a:lnTo>
                    <a:pt x="211" y="184"/>
                  </a:lnTo>
                  <a:lnTo>
                    <a:pt x="214" y="164"/>
                  </a:lnTo>
                  <a:lnTo>
                    <a:pt x="211" y="144"/>
                  </a:lnTo>
                  <a:lnTo>
                    <a:pt x="199" y="127"/>
                  </a:lnTo>
                  <a:lnTo>
                    <a:pt x="87" y="17"/>
                  </a:lnTo>
                  <a:lnTo>
                    <a:pt x="79" y="10"/>
                  </a:lnTo>
                  <a:lnTo>
                    <a:pt x="70" y="5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2"/>
                  </a:lnTo>
                  <a:lnTo>
                    <a:pt x="32" y="5"/>
                  </a:lnTo>
                  <a:lnTo>
                    <a:pt x="23" y="10"/>
                  </a:lnTo>
                  <a:lnTo>
                    <a:pt x="15" y="17"/>
                  </a:lnTo>
                  <a:lnTo>
                    <a:pt x="3" y="33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8"/>
                  </a:lnTo>
                  <a:lnTo>
                    <a:pt x="127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auto">
            <a:xfrm>
              <a:off x="3938" y="3233"/>
              <a:ext cx="254" cy="254"/>
            </a:xfrm>
            <a:custGeom>
              <a:avLst/>
              <a:gdLst/>
              <a:ahLst/>
              <a:cxnLst>
                <a:cxn ang="0">
                  <a:pos x="85" y="448"/>
                </a:cxn>
                <a:cxn ang="0">
                  <a:pos x="101" y="487"/>
                </a:cxn>
                <a:cxn ang="0">
                  <a:pos x="206" y="509"/>
                </a:cxn>
                <a:cxn ang="0">
                  <a:pos x="201" y="466"/>
                </a:cxn>
                <a:cxn ang="0">
                  <a:pos x="188" y="426"/>
                </a:cxn>
                <a:cxn ang="0">
                  <a:pos x="169" y="390"/>
                </a:cxn>
                <a:cxn ang="0">
                  <a:pos x="141" y="358"/>
                </a:cxn>
                <a:cxn ang="0">
                  <a:pos x="124" y="336"/>
                </a:cxn>
                <a:cxn ang="0">
                  <a:pos x="111" y="310"/>
                </a:cxn>
                <a:cxn ang="0">
                  <a:pos x="103" y="284"/>
                </a:cxn>
                <a:cxn ang="0">
                  <a:pos x="101" y="254"/>
                </a:cxn>
                <a:cxn ang="0">
                  <a:pos x="103" y="224"/>
                </a:cxn>
                <a:cxn ang="0">
                  <a:pos x="112" y="196"/>
                </a:cxn>
                <a:cxn ang="0">
                  <a:pos x="126" y="171"/>
                </a:cxn>
                <a:cxn ang="0">
                  <a:pos x="145" y="148"/>
                </a:cxn>
                <a:cxn ang="0">
                  <a:pos x="168" y="128"/>
                </a:cxn>
                <a:cxn ang="0">
                  <a:pos x="194" y="114"/>
                </a:cxn>
                <a:cxn ang="0">
                  <a:pos x="223" y="106"/>
                </a:cxn>
                <a:cxn ang="0">
                  <a:pos x="253" y="103"/>
                </a:cxn>
                <a:cxn ang="0">
                  <a:pos x="283" y="106"/>
                </a:cxn>
                <a:cxn ang="0">
                  <a:pos x="311" y="114"/>
                </a:cxn>
                <a:cxn ang="0">
                  <a:pos x="337" y="128"/>
                </a:cxn>
                <a:cxn ang="0">
                  <a:pos x="360" y="148"/>
                </a:cxn>
                <a:cxn ang="0">
                  <a:pos x="380" y="171"/>
                </a:cxn>
                <a:cxn ang="0">
                  <a:pos x="394" y="196"/>
                </a:cxn>
                <a:cxn ang="0">
                  <a:pos x="402" y="224"/>
                </a:cxn>
                <a:cxn ang="0">
                  <a:pos x="405" y="254"/>
                </a:cxn>
                <a:cxn ang="0">
                  <a:pos x="403" y="284"/>
                </a:cxn>
                <a:cxn ang="0">
                  <a:pos x="395" y="312"/>
                </a:cxn>
                <a:cxn ang="0">
                  <a:pos x="381" y="337"/>
                </a:cxn>
                <a:cxn ang="0">
                  <a:pos x="362" y="359"/>
                </a:cxn>
                <a:cxn ang="0">
                  <a:pos x="336" y="390"/>
                </a:cxn>
                <a:cxn ang="0">
                  <a:pos x="316" y="427"/>
                </a:cxn>
                <a:cxn ang="0">
                  <a:pos x="305" y="466"/>
                </a:cxn>
                <a:cxn ang="0">
                  <a:pos x="300" y="509"/>
                </a:cxn>
                <a:cxn ang="0">
                  <a:pos x="404" y="487"/>
                </a:cxn>
                <a:cxn ang="0">
                  <a:pos x="421" y="449"/>
                </a:cxn>
                <a:cxn ang="0">
                  <a:pos x="451" y="413"/>
                </a:cxn>
                <a:cxn ang="0">
                  <a:pos x="479" y="371"/>
                </a:cxn>
                <a:cxn ang="0">
                  <a:pos x="497" y="327"/>
                </a:cxn>
                <a:cxn ang="0">
                  <a:pos x="506" y="279"/>
                </a:cxn>
                <a:cxn ang="0">
                  <a:pos x="506" y="229"/>
                </a:cxn>
                <a:cxn ang="0">
                  <a:pos x="497" y="181"/>
                </a:cxn>
                <a:cxn ang="0">
                  <a:pos x="478" y="135"/>
                </a:cxn>
                <a:cxn ang="0">
                  <a:pos x="450" y="94"/>
                </a:cxn>
                <a:cxn ang="0">
                  <a:pos x="414" y="58"/>
                </a:cxn>
                <a:cxn ang="0">
                  <a:pos x="373" y="30"/>
                </a:cxn>
                <a:cxn ang="0">
                  <a:pos x="327" y="11"/>
                </a:cxn>
                <a:cxn ang="0">
                  <a:pos x="278" y="2"/>
                </a:cxn>
                <a:cxn ang="0">
                  <a:pos x="227" y="2"/>
                </a:cxn>
                <a:cxn ang="0">
                  <a:pos x="177" y="12"/>
                </a:cxn>
                <a:cxn ang="0">
                  <a:pos x="132" y="32"/>
                </a:cxn>
                <a:cxn ang="0">
                  <a:pos x="92" y="58"/>
                </a:cxn>
                <a:cxn ang="0">
                  <a:pos x="57" y="93"/>
                </a:cxn>
                <a:cxn ang="0">
                  <a:pos x="30" y="133"/>
                </a:cxn>
                <a:cxn ang="0">
                  <a:pos x="11" y="179"/>
                </a:cxn>
                <a:cxn ang="0">
                  <a:pos x="1" y="229"/>
                </a:cxn>
                <a:cxn ang="0">
                  <a:pos x="1" y="279"/>
                </a:cxn>
                <a:cxn ang="0">
                  <a:pos x="10" y="327"/>
                </a:cxn>
                <a:cxn ang="0">
                  <a:pos x="28" y="371"/>
                </a:cxn>
                <a:cxn ang="0">
                  <a:pos x="54" y="412"/>
                </a:cxn>
              </a:cxnLst>
              <a:rect l="0" t="0" r="r" b="b"/>
              <a:pathLst>
                <a:path w="508" h="509">
                  <a:moveTo>
                    <a:pt x="70" y="430"/>
                  </a:moveTo>
                  <a:lnTo>
                    <a:pt x="85" y="448"/>
                  </a:lnTo>
                  <a:lnTo>
                    <a:pt x="95" y="466"/>
                  </a:lnTo>
                  <a:lnTo>
                    <a:pt x="101" y="487"/>
                  </a:lnTo>
                  <a:lnTo>
                    <a:pt x="103" y="509"/>
                  </a:lnTo>
                  <a:lnTo>
                    <a:pt x="206" y="509"/>
                  </a:lnTo>
                  <a:lnTo>
                    <a:pt x="205" y="487"/>
                  </a:lnTo>
                  <a:lnTo>
                    <a:pt x="201" y="466"/>
                  </a:lnTo>
                  <a:lnTo>
                    <a:pt x="197" y="446"/>
                  </a:lnTo>
                  <a:lnTo>
                    <a:pt x="188" y="426"/>
                  </a:lnTo>
                  <a:lnTo>
                    <a:pt x="179" y="407"/>
                  </a:lnTo>
                  <a:lnTo>
                    <a:pt x="169" y="390"/>
                  </a:lnTo>
                  <a:lnTo>
                    <a:pt x="155" y="373"/>
                  </a:lnTo>
                  <a:lnTo>
                    <a:pt x="141" y="358"/>
                  </a:lnTo>
                  <a:lnTo>
                    <a:pt x="132" y="347"/>
                  </a:lnTo>
                  <a:lnTo>
                    <a:pt x="124" y="336"/>
                  </a:lnTo>
                  <a:lnTo>
                    <a:pt x="117" y="324"/>
                  </a:lnTo>
                  <a:lnTo>
                    <a:pt x="111" y="310"/>
                  </a:lnTo>
                  <a:lnTo>
                    <a:pt x="107" y="298"/>
                  </a:lnTo>
                  <a:lnTo>
                    <a:pt x="103" y="284"/>
                  </a:lnTo>
                  <a:lnTo>
                    <a:pt x="102" y="269"/>
                  </a:lnTo>
                  <a:lnTo>
                    <a:pt x="101" y="254"/>
                  </a:lnTo>
                  <a:lnTo>
                    <a:pt x="102" y="239"/>
                  </a:lnTo>
                  <a:lnTo>
                    <a:pt x="103" y="224"/>
                  </a:lnTo>
                  <a:lnTo>
                    <a:pt x="107" y="210"/>
                  </a:lnTo>
                  <a:lnTo>
                    <a:pt x="112" y="196"/>
                  </a:lnTo>
                  <a:lnTo>
                    <a:pt x="118" y="184"/>
                  </a:lnTo>
                  <a:lnTo>
                    <a:pt x="126" y="171"/>
                  </a:lnTo>
                  <a:lnTo>
                    <a:pt x="134" y="159"/>
                  </a:lnTo>
                  <a:lnTo>
                    <a:pt x="145" y="148"/>
                  </a:lnTo>
                  <a:lnTo>
                    <a:pt x="156" y="138"/>
                  </a:lnTo>
                  <a:lnTo>
                    <a:pt x="168" y="128"/>
                  </a:lnTo>
                  <a:lnTo>
                    <a:pt x="180" y="121"/>
                  </a:lnTo>
                  <a:lnTo>
                    <a:pt x="194" y="114"/>
                  </a:lnTo>
                  <a:lnTo>
                    <a:pt x="208" y="110"/>
                  </a:lnTo>
                  <a:lnTo>
                    <a:pt x="223" y="106"/>
                  </a:lnTo>
                  <a:lnTo>
                    <a:pt x="238" y="104"/>
                  </a:lnTo>
                  <a:lnTo>
                    <a:pt x="253" y="103"/>
                  </a:lnTo>
                  <a:lnTo>
                    <a:pt x="268" y="104"/>
                  </a:lnTo>
                  <a:lnTo>
                    <a:pt x="283" y="106"/>
                  </a:lnTo>
                  <a:lnTo>
                    <a:pt x="297" y="110"/>
                  </a:lnTo>
                  <a:lnTo>
                    <a:pt x="311" y="114"/>
                  </a:lnTo>
                  <a:lnTo>
                    <a:pt x="324" y="121"/>
                  </a:lnTo>
                  <a:lnTo>
                    <a:pt x="337" y="128"/>
                  </a:lnTo>
                  <a:lnTo>
                    <a:pt x="349" y="138"/>
                  </a:lnTo>
                  <a:lnTo>
                    <a:pt x="360" y="148"/>
                  </a:lnTo>
                  <a:lnTo>
                    <a:pt x="371" y="159"/>
                  </a:lnTo>
                  <a:lnTo>
                    <a:pt x="380" y="171"/>
                  </a:lnTo>
                  <a:lnTo>
                    <a:pt x="387" y="184"/>
                  </a:lnTo>
                  <a:lnTo>
                    <a:pt x="394" y="196"/>
                  </a:lnTo>
                  <a:lnTo>
                    <a:pt x="398" y="210"/>
                  </a:lnTo>
                  <a:lnTo>
                    <a:pt x="402" y="224"/>
                  </a:lnTo>
                  <a:lnTo>
                    <a:pt x="404" y="239"/>
                  </a:lnTo>
                  <a:lnTo>
                    <a:pt x="405" y="254"/>
                  </a:lnTo>
                  <a:lnTo>
                    <a:pt x="404" y="269"/>
                  </a:lnTo>
                  <a:lnTo>
                    <a:pt x="403" y="284"/>
                  </a:lnTo>
                  <a:lnTo>
                    <a:pt x="399" y="298"/>
                  </a:lnTo>
                  <a:lnTo>
                    <a:pt x="395" y="312"/>
                  </a:lnTo>
                  <a:lnTo>
                    <a:pt x="388" y="324"/>
                  </a:lnTo>
                  <a:lnTo>
                    <a:pt x="381" y="337"/>
                  </a:lnTo>
                  <a:lnTo>
                    <a:pt x="372" y="348"/>
                  </a:lnTo>
                  <a:lnTo>
                    <a:pt x="362" y="359"/>
                  </a:lnTo>
                  <a:lnTo>
                    <a:pt x="349" y="374"/>
                  </a:lnTo>
                  <a:lnTo>
                    <a:pt x="336" y="390"/>
                  </a:lnTo>
                  <a:lnTo>
                    <a:pt x="326" y="407"/>
                  </a:lnTo>
                  <a:lnTo>
                    <a:pt x="316" y="427"/>
                  </a:lnTo>
                  <a:lnTo>
                    <a:pt x="309" y="446"/>
                  </a:lnTo>
                  <a:lnTo>
                    <a:pt x="305" y="466"/>
                  </a:lnTo>
                  <a:lnTo>
                    <a:pt x="301" y="487"/>
                  </a:lnTo>
                  <a:lnTo>
                    <a:pt x="300" y="509"/>
                  </a:lnTo>
                  <a:lnTo>
                    <a:pt x="402" y="509"/>
                  </a:lnTo>
                  <a:lnTo>
                    <a:pt x="404" y="487"/>
                  </a:lnTo>
                  <a:lnTo>
                    <a:pt x="411" y="467"/>
                  </a:lnTo>
                  <a:lnTo>
                    <a:pt x="421" y="449"/>
                  </a:lnTo>
                  <a:lnTo>
                    <a:pt x="435" y="433"/>
                  </a:lnTo>
                  <a:lnTo>
                    <a:pt x="451" y="413"/>
                  </a:lnTo>
                  <a:lnTo>
                    <a:pt x="466" y="393"/>
                  </a:lnTo>
                  <a:lnTo>
                    <a:pt x="479" y="371"/>
                  </a:lnTo>
                  <a:lnTo>
                    <a:pt x="489" y="350"/>
                  </a:lnTo>
                  <a:lnTo>
                    <a:pt x="497" y="327"/>
                  </a:lnTo>
                  <a:lnTo>
                    <a:pt x="503" y="303"/>
                  </a:lnTo>
                  <a:lnTo>
                    <a:pt x="506" y="279"/>
                  </a:lnTo>
                  <a:lnTo>
                    <a:pt x="508" y="254"/>
                  </a:lnTo>
                  <a:lnTo>
                    <a:pt x="506" y="229"/>
                  </a:lnTo>
                  <a:lnTo>
                    <a:pt x="503" y="204"/>
                  </a:lnTo>
                  <a:lnTo>
                    <a:pt x="497" y="181"/>
                  </a:lnTo>
                  <a:lnTo>
                    <a:pt x="488" y="157"/>
                  </a:lnTo>
                  <a:lnTo>
                    <a:pt x="478" y="135"/>
                  </a:lnTo>
                  <a:lnTo>
                    <a:pt x="465" y="114"/>
                  </a:lnTo>
                  <a:lnTo>
                    <a:pt x="450" y="94"/>
                  </a:lnTo>
                  <a:lnTo>
                    <a:pt x="433" y="75"/>
                  </a:lnTo>
                  <a:lnTo>
                    <a:pt x="414" y="58"/>
                  </a:lnTo>
                  <a:lnTo>
                    <a:pt x="394" y="43"/>
                  </a:lnTo>
                  <a:lnTo>
                    <a:pt x="373" y="30"/>
                  </a:lnTo>
                  <a:lnTo>
                    <a:pt x="350" y="20"/>
                  </a:lnTo>
                  <a:lnTo>
                    <a:pt x="327" y="11"/>
                  </a:lnTo>
                  <a:lnTo>
                    <a:pt x="303" y="5"/>
                  </a:lnTo>
                  <a:lnTo>
                    <a:pt x="278" y="2"/>
                  </a:lnTo>
                  <a:lnTo>
                    <a:pt x="253" y="0"/>
                  </a:lnTo>
                  <a:lnTo>
                    <a:pt x="227" y="2"/>
                  </a:lnTo>
                  <a:lnTo>
                    <a:pt x="202" y="5"/>
                  </a:lnTo>
                  <a:lnTo>
                    <a:pt x="177" y="12"/>
                  </a:lnTo>
                  <a:lnTo>
                    <a:pt x="154" y="20"/>
                  </a:lnTo>
                  <a:lnTo>
                    <a:pt x="132" y="32"/>
                  </a:lnTo>
                  <a:lnTo>
                    <a:pt x="111" y="44"/>
                  </a:lnTo>
                  <a:lnTo>
                    <a:pt x="92" y="58"/>
                  </a:lnTo>
                  <a:lnTo>
                    <a:pt x="73" y="75"/>
                  </a:lnTo>
                  <a:lnTo>
                    <a:pt x="57" y="93"/>
                  </a:lnTo>
                  <a:lnTo>
                    <a:pt x="42" y="112"/>
                  </a:lnTo>
                  <a:lnTo>
                    <a:pt x="30" y="133"/>
                  </a:lnTo>
                  <a:lnTo>
                    <a:pt x="19" y="156"/>
                  </a:lnTo>
                  <a:lnTo>
                    <a:pt x="11" y="179"/>
                  </a:lnTo>
                  <a:lnTo>
                    <a:pt x="4" y="203"/>
                  </a:lnTo>
                  <a:lnTo>
                    <a:pt x="1" y="229"/>
                  </a:lnTo>
                  <a:lnTo>
                    <a:pt x="0" y="254"/>
                  </a:lnTo>
                  <a:lnTo>
                    <a:pt x="1" y="279"/>
                  </a:lnTo>
                  <a:lnTo>
                    <a:pt x="4" y="303"/>
                  </a:lnTo>
                  <a:lnTo>
                    <a:pt x="10" y="327"/>
                  </a:lnTo>
                  <a:lnTo>
                    <a:pt x="18" y="350"/>
                  </a:lnTo>
                  <a:lnTo>
                    <a:pt x="28" y="371"/>
                  </a:lnTo>
                  <a:lnTo>
                    <a:pt x="40" y="392"/>
                  </a:lnTo>
                  <a:lnTo>
                    <a:pt x="54" y="412"/>
                  </a:lnTo>
                  <a:lnTo>
                    <a:pt x="70" y="4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4"/>
            <p:cNvSpPr>
              <a:spLocks noChangeArrowheads="1"/>
            </p:cNvSpPr>
            <p:nvPr/>
          </p:nvSpPr>
          <p:spPr bwMode="auto">
            <a:xfrm>
              <a:off x="3988" y="3500"/>
              <a:ext cx="150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4014" y="3564"/>
              <a:ext cx="99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6"/>
            <p:cNvSpPr>
              <a:spLocks noChangeArrowheads="1"/>
            </p:cNvSpPr>
            <p:nvPr/>
          </p:nvSpPr>
          <p:spPr bwMode="auto">
            <a:xfrm>
              <a:off x="4039" y="3332"/>
              <a:ext cx="51" cy="9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7200" y="2365791"/>
            <a:ext cx="7354266" cy="1251172"/>
            <a:chOff x="5943600" y="2514600"/>
            <a:chExt cx="2743200" cy="6111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943600" y="3124200"/>
              <a:ext cx="228600" cy="1588"/>
            </a:xfrm>
            <a:prstGeom prst="line">
              <a:avLst/>
            </a:prstGeom>
            <a:ln w="63500" cap="sq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772400" y="3124200"/>
              <a:ext cx="914400" cy="1588"/>
            </a:xfrm>
            <a:prstGeom prst="line">
              <a:avLst/>
            </a:prstGeom>
            <a:ln w="63500" cap="sq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7468394" y="2818606"/>
              <a:ext cx="609600" cy="1588"/>
            </a:xfrm>
            <a:prstGeom prst="line">
              <a:avLst/>
            </a:prstGeom>
            <a:ln w="63500" cap="sq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391400" y="2514600"/>
              <a:ext cx="381000" cy="1588"/>
            </a:xfrm>
            <a:prstGeom prst="line">
              <a:avLst/>
            </a:prstGeom>
            <a:ln w="63500" cap="sq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682911" y="4861634"/>
            <a:ext cx="1227840" cy="1249547"/>
            <a:chOff x="6400800" y="3733800"/>
            <a:chExt cx="457994" cy="610394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6096794" y="4037806"/>
              <a:ext cx="609600" cy="1588"/>
            </a:xfrm>
            <a:prstGeom prst="line">
              <a:avLst/>
            </a:prstGeom>
            <a:ln w="63500" cap="sq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6400800" y="3733800"/>
              <a:ext cx="457200" cy="1588"/>
            </a:xfrm>
            <a:prstGeom prst="line">
              <a:avLst/>
            </a:prstGeom>
            <a:ln w="63500" cap="sq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6553200" y="4038600"/>
              <a:ext cx="609600" cy="1588"/>
            </a:xfrm>
            <a:prstGeom prst="line">
              <a:avLst/>
            </a:prstGeom>
            <a:ln w="63500" cap="sq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57200" y="2365791"/>
            <a:ext cx="7354266" cy="2499095"/>
            <a:chOff x="5943600" y="2514600"/>
            <a:chExt cx="2743200" cy="122078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943600" y="3733800"/>
              <a:ext cx="228600" cy="1588"/>
            </a:xfrm>
            <a:prstGeom prst="line">
              <a:avLst/>
            </a:prstGeom>
            <a:ln w="63500" cap="sq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867400" y="3429000"/>
              <a:ext cx="609600" cy="1588"/>
            </a:xfrm>
            <a:prstGeom prst="line">
              <a:avLst/>
            </a:prstGeom>
            <a:ln w="63500" cap="sq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6172200" y="3124200"/>
              <a:ext cx="685800" cy="1588"/>
            </a:xfrm>
            <a:prstGeom prst="line">
              <a:avLst/>
            </a:prstGeom>
            <a:ln w="63500" cap="sq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6553994" y="2818606"/>
              <a:ext cx="609600" cy="1588"/>
            </a:xfrm>
            <a:prstGeom prst="line">
              <a:avLst/>
            </a:prstGeom>
            <a:ln w="63500" cap="sq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858000" y="2514600"/>
              <a:ext cx="533400" cy="1588"/>
            </a:xfrm>
            <a:prstGeom prst="line">
              <a:avLst/>
            </a:prstGeom>
            <a:ln w="63500" cap="sq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7086600" y="2819400"/>
              <a:ext cx="609600" cy="1588"/>
            </a:xfrm>
            <a:prstGeom prst="line">
              <a:avLst/>
            </a:prstGeom>
            <a:ln w="63500" cap="sq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7392988" y="3124200"/>
              <a:ext cx="608012" cy="1588"/>
            </a:xfrm>
            <a:prstGeom prst="line">
              <a:avLst/>
            </a:prstGeom>
            <a:ln w="63500" cap="sq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7696200" y="3429000"/>
              <a:ext cx="609600" cy="1588"/>
            </a:xfrm>
            <a:prstGeom prst="line">
              <a:avLst/>
            </a:prstGeom>
            <a:ln w="63500" cap="sq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8001000" y="3733800"/>
              <a:ext cx="685800" cy="1588"/>
            </a:xfrm>
            <a:prstGeom prst="line">
              <a:avLst/>
            </a:prstGeom>
            <a:ln w="63500" cap="sq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457199" y="2209801"/>
            <a:ext cx="8173535" cy="3901380"/>
            <a:chOff x="457199" y="4098333"/>
            <a:chExt cx="8173535" cy="2317647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699013" y="5254545"/>
              <a:ext cx="2316682" cy="4257"/>
            </a:xfrm>
            <a:prstGeom prst="line">
              <a:avLst/>
            </a:prstGeom>
            <a:ln w="63500"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9328" y="6414049"/>
              <a:ext cx="8171406" cy="1931"/>
            </a:xfrm>
            <a:prstGeom prst="line">
              <a:avLst/>
            </a:prstGeom>
            <a:ln w="63500" cap="sq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9123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 up new projects quickly</a:t>
            </a:r>
          </a:p>
          <a:p>
            <a:r>
              <a:rPr lang="en-US" dirty="0" smtClean="0"/>
              <a:t>Dynamically integrate ALM services as they are provisioned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SCM, Sonar, </a:t>
            </a:r>
            <a:r>
              <a:rPr lang="en-US" dirty="0" err="1" smtClean="0"/>
              <a:t>mvn</a:t>
            </a:r>
            <a:r>
              <a:rPr lang="en-US" dirty="0" smtClean="0"/>
              <a:t> Repository Managers, or external tools like </a:t>
            </a:r>
            <a:r>
              <a:rPr lang="en-US" dirty="0" err="1" smtClean="0"/>
              <a:t>SauceLabs</a:t>
            </a:r>
            <a:endParaRPr lang="en-US" dirty="0" smtClean="0"/>
          </a:p>
          <a:p>
            <a:r>
              <a:rPr lang="en-US" dirty="0" smtClean="0"/>
              <a:t>Automatically install &amp; configure plugin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24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Repository Integration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Jenkins is a </a:t>
            </a:r>
            <a:r>
              <a:rPr lang="en-US" strike="sngStrike" dirty="0" smtClean="0"/>
              <a:t>person</a:t>
            </a:r>
            <a:r>
              <a:rPr lang="en-US" dirty="0" smtClean="0"/>
              <a:t> identity, too!</a:t>
            </a:r>
          </a:p>
          <a:p>
            <a:pPr lvl="1"/>
            <a:r>
              <a:rPr lang="en-US" dirty="0" smtClean="0"/>
              <a:t>Separate from user identity</a:t>
            </a:r>
          </a:p>
          <a:p>
            <a:pPr lvl="1"/>
            <a:r>
              <a:rPr lang="en-US" dirty="0" err="1" smtClean="0"/>
              <a:t>Git</a:t>
            </a:r>
            <a:endParaRPr lang="en-US" dirty="0"/>
          </a:p>
          <a:p>
            <a:pPr lvl="2"/>
            <a:r>
              <a:rPr lang="en-US" dirty="0" smtClean="0"/>
              <a:t>SSH public/private keys</a:t>
            </a:r>
          </a:p>
          <a:p>
            <a:pPr lvl="1"/>
            <a:r>
              <a:rPr lang="en-US" dirty="0" smtClean="0"/>
              <a:t>SVN </a:t>
            </a:r>
          </a:p>
          <a:p>
            <a:pPr lvl="2"/>
            <a:r>
              <a:rPr lang="en-US" dirty="0" smtClean="0"/>
              <a:t>Implement </a:t>
            </a:r>
            <a:r>
              <a:rPr lang="en-US" dirty="0" err="1" smtClean="0"/>
              <a:t>SubversionCredentialProvider</a:t>
            </a:r>
            <a:endParaRPr lang="en-US" dirty="0" smtClean="0"/>
          </a:p>
          <a:p>
            <a:r>
              <a:rPr lang="en-US" dirty="0" smtClean="0"/>
              <a:t>Standard Commit Hooks</a:t>
            </a:r>
          </a:p>
          <a:p>
            <a:pPr lvl="1"/>
            <a:r>
              <a:rPr lang="en-US" dirty="0" smtClean="0"/>
              <a:t>DIE POLLING DIE</a:t>
            </a:r>
          </a:p>
          <a:p>
            <a:pPr lvl="1"/>
            <a:r>
              <a:rPr lang="en-US" dirty="0" smtClean="0"/>
              <a:t>Challenge: How do we automate this?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26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 Tool Integration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3" y="2039937"/>
            <a:ext cx="8229600" cy="4557811"/>
          </a:xfrm>
        </p:spPr>
        <p:txBody>
          <a:bodyPr>
            <a:normAutofit/>
          </a:bodyPr>
          <a:lstStyle/>
          <a:p>
            <a:r>
              <a:rPr lang="en-US" dirty="0" smtClean="0"/>
              <a:t>Sonar instance per Jenkins</a:t>
            </a:r>
          </a:p>
          <a:p>
            <a:r>
              <a:rPr lang="en-US" dirty="0" smtClean="0"/>
              <a:t>Use CLI to install plugins</a:t>
            </a:r>
          </a:p>
          <a:p>
            <a:r>
              <a:rPr lang="en-US" dirty="0" smtClean="0"/>
              <a:t>Use Groovy script to configure plugin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FIXME – the script below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Feature request ;-)</a:t>
            </a:r>
          </a:p>
          <a:p>
            <a:pPr lvl="1"/>
            <a:r>
              <a:rPr lang="en-US" dirty="0"/>
              <a:t>Plugin installation without restart</a:t>
            </a: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4107766"/>
            <a:ext cx="782867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 = new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SonarInstallation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mysql:url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”,”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username”,”password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”)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Jenkins.instance.getDescriptorByName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(“”)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sonarDescriptor.setInstallations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(s);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1278" y="1935678"/>
            <a:ext cx="7445828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Talking the talk</a:t>
            </a:r>
          </a:p>
          <a:p>
            <a:pPr algn="ctr"/>
            <a:r>
              <a:rPr lang="ja-JP" alt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≠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Walking the walk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93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DEV@Cloud</a:t>
            </a:r>
            <a:r>
              <a:rPr lang="en-US" dirty="0" smtClean="0"/>
              <a:t> Private Edition?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Jenkins as a service, for intranet</a:t>
            </a:r>
          </a:p>
          <a:p>
            <a:r>
              <a:rPr lang="en-US" dirty="0" smtClean="0"/>
              <a:t>Revolves around </a:t>
            </a:r>
            <a:r>
              <a:rPr lang="en-US" dirty="0" err="1" smtClean="0"/>
              <a:t>MetaNectar</a:t>
            </a:r>
            <a:endParaRPr lang="en-US" dirty="0" smtClean="0"/>
          </a:p>
          <a:p>
            <a:pPr lvl="1"/>
            <a:r>
              <a:rPr lang="en-US" dirty="0" smtClean="0"/>
              <a:t>Controls many Jenkins</a:t>
            </a:r>
          </a:p>
          <a:p>
            <a:r>
              <a:rPr lang="en-US" dirty="0" smtClean="0"/>
              <a:t>Same extensibility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110499" y="2922933"/>
            <a:ext cx="3933140" cy="3787257"/>
            <a:chOff x="4191302" y="2360575"/>
            <a:chExt cx="4495498" cy="4349615"/>
          </a:xfrm>
        </p:grpSpPr>
        <p:pic>
          <p:nvPicPr>
            <p:cNvPr id="6" name="Picture 2" descr="https://wiki.jenkins-ci.org/download/attachments/2916393/headshot.png?version=1&amp;modificationDate=1302753947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693" y="5585474"/>
              <a:ext cx="1124716" cy="112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wiki.jenkins-ci.org/download/attachments/2916393/headshot.png?version=1&amp;modificationDate=1302753947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084" y="5064310"/>
              <a:ext cx="1124716" cy="112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wiki.jenkins-ci.org/download/attachments/2916393/headshot.png?version=1&amp;modificationDate=1302753947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084" y="3048945"/>
              <a:ext cx="1124716" cy="112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wiki.jenkins-ci.org/download/attachments/2916393/headshot.png?version=1&amp;modificationDate=1302753947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693" y="2360575"/>
              <a:ext cx="1124716" cy="112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wiki.jenkins-ci.org/download/attachments/2916393/headshot.png?version=1&amp;modificationDate=1302753947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302" y="3048945"/>
              <a:ext cx="1124716" cy="112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wiki.jenkins-ci.org/download/attachments/2916393/headshot.png?version=1&amp;modificationDate=1302753947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302" y="5064310"/>
              <a:ext cx="1124716" cy="112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>
              <a:stCxn id="11" idx="3"/>
              <a:endCxn id="8" idx="1"/>
            </p:cNvCxnSpPr>
            <p:nvPr/>
          </p:nvCxnSpPr>
          <p:spPr>
            <a:xfrm>
              <a:off x="5316018" y="3611303"/>
              <a:ext cx="2246066" cy="20153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3"/>
              <a:endCxn id="9" idx="1"/>
            </p:cNvCxnSpPr>
            <p:nvPr/>
          </p:nvCxnSpPr>
          <p:spPr>
            <a:xfrm flipV="1">
              <a:off x="5316018" y="3611303"/>
              <a:ext cx="2246066" cy="20153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0"/>
              <a:endCxn id="10" idx="2"/>
            </p:cNvCxnSpPr>
            <p:nvPr/>
          </p:nvCxnSpPr>
          <p:spPr>
            <a:xfrm flipV="1">
              <a:off x="6439051" y="3485291"/>
              <a:ext cx="0" cy="21001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5578090" y="4173661"/>
              <a:ext cx="1721922" cy="890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Meta Nectar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81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DEV@Cloud</a:t>
            </a:r>
            <a:r>
              <a:rPr lang="en-US" dirty="0" smtClean="0"/>
              <a:t> Public Edition?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Jenkins as a Service </a:t>
            </a:r>
          </a:p>
          <a:p>
            <a:pPr lvl="1"/>
            <a:r>
              <a:rPr lang="en-US" dirty="0" smtClean="0"/>
              <a:t>1000’s of masters</a:t>
            </a:r>
            <a:endParaRPr lang="en-US" dirty="0"/>
          </a:p>
          <a:p>
            <a:pPr lvl="1"/>
            <a:r>
              <a:rPr lang="en-US" dirty="0" smtClean="0"/>
              <a:t>More than 1,000,000 build </a:t>
            </a:r>
            <a:r>
              <a:rPr lang="en-US" dirty="0"/>
              <a:t>minutes </a:t>
            </a:r>
            <a:r>
              <a:rPr lang="en-US" dirty="0" smtClean="0"/>
              <a:t>served</a:t>
            </a:r>
          </a:p>
          <a:p>
            <a:r>
              <a:rPr lang="en-US" dirty="0" smtClean="0"/>
              <a:t>Forge 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, SVN, Maven</a:t>
            </a:r>
          </a:p>
          <a:p>
            <a:r>
              <a:rPr lang="en-US" dirty="0" smtClean="0"/>
              <a:t>Ecosystem</a:t>
            </a:r>
          </a:p>
          <a:p>
            <a:pPr lvl="1"/>
            <a:r>
              <a:rPr lang="en-US" dirty="0" smtClean="0"/>
              <a:t>Sonar</a:t>
            </a:r>
          </a:p>
          <a:p>
            <a:pPr lvl="1"/>
            <a:r>
              <a:rPr lang="en-US" dirty="0" err="1" smtClean="0"/>
              <a:t>SauceLabs</a:t>
            </a:r>
            <a:endParaRPr lang="en-US" dirty="0" smtClean="0"/>
          </a:p>
          <a:p>
            <a:pPr lvl="1"/>
            <a:r>
              <a:rPr lang="en-US" dirty="0" err="1" smtClean="0"/>
              <a:t>Artifactory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65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at scale: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Lessons learned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6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JenkinsUserConference-2.potx</Template>
  <TotalTime>4297</TotalTime>
  <Words>1597</Words>
  <Application>Microsoft Macintosh PowerPoint</Application>
  <PresentationFormat>On-screen Show (4:3)</PresentationFormat>
  <Paragraphs>325</Paragraphs>
  <Slides>58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JenkinsUserConference-2</vt:lpstr>
      <vt:lpstr>Jenkins &amp; the Cloud A Match Made in Heaven</vt:lpstr>
      <vt:lpstr>Who are we?</vt:lpstr>
      <vt:lpstr>Jenkins, back in 2006</vt:lpstr>
      <vt:lpstr>Slide 4</vt:lpstr>
      <vt:lpstr>Cloud Ladder</vt:lpstr>
      <vt:lpstr>Slide 6</vt:lpstr>
      <vt:lpstr>What is DEV@Cloud Private Edition?</vt:lpstr>
      <vt:lpstr>What is DEV@Cloud Public Edition?</vt:lpstr>
      <vt:lpstr>Jenkins at scale:     Lessons learned</vt:lpstr>
      <vt:lpstr>Problem: Configuration Management</vt:lpstr>
      <vt:lpstr>Jenkins does a lot</vt:lpstr>
      <vt:lpstr>But Jenkins can’t do it all…</vt:lpstr>
      <vt:lpstr>How we did in DEV@cloud</vt:lpstr>
      <vt:lpstr>Chef architecture</vt:lpstr>
      <vt:lpstr>Chef Pro Tips</vt:lpstr>
      <vt:lpstr>Jenkins and Chef/Puppet</vt:lpstr>
      <vt:lpstr>And DEV@cloud Private Edition</vt:lpstr>
      <vt:lpstr>Problem: Slave Provisioning</vt:lpstr>
      <vt:lpstr>OSS Implementations</vt:lpstr>
      <vt:lpstr>Slave Provisioning - DEV@Cloud Public</vt:lpstr>
      <vt:lpstr>Provision from Pool</vt:lpstr>
      <vt:lpstr>Or provision from ec2</vt:lpstr>
      <vt:lpstr>Initialize and authorize</vt:lpstr>
      <vt:lpstr>Attach slave to master</vt:lpstr>
      <vt:lpstr>Release and Recycle</vt:lpstr>
      <vt:lpstr>Slide 26</vt:lpstr>
      <vt:lpstr>Slave Pooling in DEV@Cloud Private</vt:lpstr>
      <vt:lpstr>Slave Pooling in DEV@Cloud Private</vt:lpstr>
      <vt:lpstr>Slave Pooling in DEV@Cloud Private</vt:lpstr>
      <vt:lpstr>Benefits</vt:lpstr>
      <vt:lpstr>Monitoring</vt:lpstr>
      <vt:lpstr>DEV@Cloud Public Uses Nagios</vt:lpstr>
      <vt:lpstr>What to monitor</vt:lpstr>
      <vt:lpstr>Groovy Queue Monitor</vt:lpstr>
      <vt:lpstr>Problem: Managing Plugins</vt:lpstr>
      <vt:lpstr>Managing Plugins: How</vt:lpstr>
      <vt:lpstr>What Jenkins offers</vt:lpstr>
      <vt:lpstr>Internal: Update Center vs. Sites</vt:lpstr>
      <vt:lpstr>Custom Update Site</vt:lpstr>
      <vt:lpstr>In DEV@PE</vt:lpstr>
      <vt:lpstr>DEV@Cloud Private: Plugin Management</vt:lpstr>
      <vt:lpstr>Problem: One-time work, or is it?</vt:lpstr>
      <vt:lpstr>One-time work, or is it?</vt:lpstr>
      <vt:lpstr>More Improvements Needed</vt:lpstr>
      <vt:lpstr>Conclusion</vt:lpstr>
      <vt:lpstr>Thank You To Our Sponsors</vt:lpstr>
      <vt:lpstr>Nothing to see here beyond this page. Please move on.</vt:lpstr>
      <vt:lpstr>Even More So in CI</vt:lpstr>
      <vt:lpstr>But when you don’t</vt:lpstr>
      <vt:lpstr>Slide 50</vt:lpstr>
      <vt:lpstr>Sparc Roadmap</vt:lpstr>
      <vt:lpstr>Horizontal Scaling</vt:lpstr>
      <vt:lpstr>Slide 53</vt:lpstr>
      <vt:lpstr>Jenkins, back in 2009</vt:lpstr>
      <vt:lpstr>Dynamic Slave Provisioning</vt:lpstr>
      <vt:lpstr>ALM integration</vt:lpstr>
      <vt:lpstr>SCM Repository Integration </vt:lpstr>
      <vt:lpstr>ALM Tool Integration Example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ok</dc:creator>
  <cp:lastModifiedBy>Bac Dai</cp:lastModifiedBy>
  <cp:revision>140</cp:revision>
  <dcterms:created xsi:type="dcterms:W3CDTF">2011-10-20T18:11:36Z</dcterms:created>
  <dcterms:modified xsi:type="dcterms:W3CDTF">2011-10-20T18:12:06Z</dcterms:modified>
</cp:coreProperties>
</file>