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66" r:id="rId4"/>
    <p:sldId id="258" r:id="rId5"/>
    <p:sldId id="260" r:id="rId6"/>
    <p:sldId id="261" r:id="rId7"/>
    <p:sldId id="263" r:id="rId8"/>
    <p:sldId id="262" r:id="rId9"/>
    <p:sldId id="264" r:id="rId10"/>
    <p:sldId id="268" r:id="rId11"/>
    <p:sldId id="259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BBBBB"/>
    <a:srgbClr val="FFFFEE"/>
    <a:srgbClr val="D33833"/>
    <a:srgbClr val="FBAD3E"/>
    <a:srgbClr val="3465A4"/>
    <a:srgbClr val="729FC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212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550DCA6-AD86-403D-97D5-B548A808CA89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F24192-840E-4FED-B1C2-4CB0EFA9C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3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5" descr="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50838" y="1960563"/>
            <a:ext cx="2347912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/>
          <p:nvPr userDrawn="1"/>
        </p:nvSpPr>
        <p:spPr>
          <a:xfrm>
            <a:off x="2698750" y="1905000"/>
            <a:ext cx="6042025" cy="2230438"/>
          </a:xfrm>
          <a:prstGeom prst="rect">
            <a:avLst/>
          </a:prstGeom>
          <a:solidFill>
            <a:srgbClr val="FFFFEE"/>
          </a:solidFill>
          <a:ln>
            <a:solidFill>
              <a:srgbClr val="BBBB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 userDrawn="1"/>
        </p:nvSpPr>
        <p:spPr>
          <a:xfrm>
            <a:off x="0" y="515938"/>
            <a:ext cx="9144000" cy="1389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 descr="blue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515938"/>
            <a:ext cx="72072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sunny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20725" y="515938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build-now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423275" y="515938"/>
            <a:ext cx="72072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1" descr="cursor.png"/>
          <p:cNvPicPr>
            <a:picLocks noChangeAspect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1046163" y="795338"/>
            <a:ext cx="60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04784" y="2370315"/>
            <a:ext cx="4988650" cy="1109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515247"/>
            <a:ext cx="6976200" cy="1256109"/>
          </a:xfrm>
        </p:spPr>
        <p:txBody>
          <a:bodyPr anchor="t"/>
          <a:lstStyle>
            <a:lvl1pPr algn="l">
              <a:defRPr/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DB6C4-AB3A-468E-AA11-30952B05649B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14105-19A0-423A-9C6E-3D7DD7C12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287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32872"/>
            <a:ext cx="5111750" cy="54932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lvl="1"/>
            <a:r>
              <a:rPr lang="ga-IE" dirty="0" smtClean="0"/>
              <a:t>Second level</a:t>
            </a:r>
          </a:p>
          <a:p>
            <a:pPr lvl="2"/>
            <a:r>
              <a:rPr lang="ga-IE" dirty="0" smtClean="0"/>
              <a:t>Third level</a:t>
            </a:r>
          </a:p>
          <a:p>
            <a:pPr lvl="3"/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09750"/>
            <a:ext cx="3008313" cy="4316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17CBB-E4E2-407A-9B6A-FFEC055F7DEC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5EA6-D3B2-44E1-8D74-3657D8215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96E0E-E68E-44DB-B7EB-59D3FAB2BADB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804BF-BC68-45AC-AA91-1238FDE01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8545F-CA8F-4E5A-BF01-9A250BA009D0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3A90F-86CE-4B89-915F-0F50C57E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56167"/>
            <a:ext cx="2057400" cy="5469996"/>
          </a:xfrm>
        </p:spPr>
        <p:txBody>
          <a:bodyPr vert="eaVert"/>
          <a:lstStyle/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56167"/>
            <a:ext cx="6019800" cy="5469996"/>
          </a:xfrm>
        </p:spPr>
        <p:txBody>
          <a:bodyPr vert="eaVert"/>
          <a:lstStyle/>
          <a:p>
            <a:pPr lvl="0"/>
            <a:r>
              <a:rPr lang="ga-IE" dirty="0" smtClean="0"/>
              <a:t>Click to edit Master text styles</a:t>
            </a:r>
          </a:p>
          <a:p>
            <a:pPr lvl="1"/>
            <a:r>
              <a:rPr lang="ga-IE" dirty="0" smtClean="0"/>
              <a:t>Second level</a:t>
            </a:r>
          </a:p>
          <a:p>
            <a:pPr lvl="2"/>
            <a:r>
              <a:rPr lang="ga-IE" dirty="0" smtClean="0"/>
              <a:t>Third level</a:t>
            </a:r>
          </a:p>
          <a:p>
            <a:pPr lvl="3"/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20B85-9821-4366-A20B-6CB4B15B124A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BBB4C-2EFC-41F4-96A2-0186042DF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ettings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81025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0" y="581545"/>
            <a:ext cx="7861300" cy="720000"/>
          </a:xfrm>
        </p:spPr>
        <p:txBody>
          <a:bodyPr anchor="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5500" y="1672167"/>
            <a:ext cx="7861300" cy="48148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C9ED5-CBFC-45A4-8A85-19E72826DEDF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7FA39-7703-4376-BB2C-5B2E33A61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About the sp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eople-role3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98425" y="536575"/>
            <a:ext cx="61595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0" y="581545"/>
            <a:ext cx="7861300" cy="720000"/>
          </a:xfrm>
        </p:spPr>
        <p:txBody>
          <a:bodyPr anchor="t"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5500" y="1428750"/>
            <a:ext cx="7861300" cy="4814888"/>
          </a:xfrm>
        </p:spPr>
        <p:txBody>
          <a:bodyPr/>
          <a:lstStyle>
            <a:lvl1pPr marL="342900" indent="-342900">
              <a:buSzPct val="100000"/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B1EDD-F2D6-4E68-9AEA-110A7F018924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1B2D0-FDC7-459A-AD89-169B35418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7FD67-F0CA-419D-B383-6B6CF6962C77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3D41-6644-48D2-A1A4-3D4A57896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FB268-8E50-4416-98CC-220ACCF0E071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4DDDD-1711-48AB-A311-60E03D40D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DD54-6B65-43D6-9981-079A1AE462F4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6F6D1-E8DE-4251-8380-8083C6C50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4FE64-E42E-4B21-BD59-063E006C969F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6F278-3D66-4D2B-B345-B48E43AF4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A89E9-3209-40C1-B94B-969C71C3BB0F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30A75-0B1F-49CC-9EBF-6AFDF0EFA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02C76-36EA-46F4-A88B-E8F5E026EFDA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87EB-3AD8-4C3B-8931-FDAFA6B66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image" Target="../media/image2.png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logo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353300" y="581025"/>
            <a:ext cx="1430338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810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/>
              <a:t>Click to edit Master title style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6063" y="2039938"/>
            <a:ext cx="8229600" cy="431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E2786D-455F-4DF4-BC24-6CA17706B457}" type="datetimeFigureOut">
              <a:rPr lang="en-US"/>
              <a:pPr>
                <a:defRPr/>
              </a:pPr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228768-0DF3-4A90-BF46-CCCD4A49A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442913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</p:spPr>
        <p:txBody>
          <a:bodyPr tIns="2743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   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Jenkins User Conference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0" y="415925"/>
            <a:ext cx="9144000" cy="46038"/>
          </a:xfrm>
          <a:prstGeom prst="rect">
            <a:avLst/>
          </a:prstGeom>
          <a:solidFill>
            <a:srgbClr val="D338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30000" dirty="0"/>
          </a:p>
        </p:txBody>
      </p:sp>
      <p:sp>
        <p:nvSpPr>
          <p:cNvPr id="11" name="TextBox 10"/>
          <p:cNvSpPr txBox="1"/>
          <p:nvPr/>
        </p:nvSpPr>
        <p:spPr>
          <a:xfrm>
            <a:off x="3690938" y="87313"/>
            <a:ext cx="47847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San Francisco, Oct 2</a:t>
            </a:r>
            <a:r>
              <a:rPr lang="en-US" sz="1400" i="1" baseline="30000" dirty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nd</a:t>
            </a:r>
            <a:r>
              <a:rPr lang="en-US" sz="1400" i="1" dirty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2011                    #</a:t>
            </a:r>
            <a:r>
              <a:rPr lang="en-US" sz="1400" i="1" dirty="0" err="1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jenkinsconf</a:t>
            </a:r>
            <a:r>
              <a:rPr lang="en-US" sz="1400" i="1" dirty="0"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Georgia"/>
                <a:cs typeface="Georgia"/>
              </a:rPr>
              <a:t>      </a:t>
            </a:r>
          </a:p>
        </p:txBody>
      </p:sp>
      <p:pic>
        <p:nvPicPr>
          <p:cNvPr id="1035" name="Picture 15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877050" y="-33338"/>
            <a:ext cx="47625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entury Gothic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hyperlink" Target="https://openshift.redhat.com/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6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1447800" y="515938"/>
            <a:ext cx="6975475" cy="1255712"/>
          </a:xfrm>
        </p:spPr>
        <p:txBody>
          <a:bodyPr/>
          <a:lstStyle/>
          <a:p>
            <a:pPr eaLnBrk="1" hangingPunct="1"/>
            <a:r>
              <a:rPr lang="en-US" smtClean="0"/>
              <a:t>Red Hat on Jenkins: By the numbers</a:t>
            </a: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2868613" y="2317750"/>
            <a:ext cx="5873750" cy="16192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4000" b="1" smtClean="0"/>
              <a:t>Nam Duong</a:t>
            </a:r>
          </a:p>
          <a:p>
            <a:pPr eaLnBrk="1" hangingPunct="1">
              <a:lnSpc>
                <a:spcPct val="80000"/>
              </a:lnSpc>
            </a:pPr>
            <a:r>
              <a:rPr lang="en-US" sz="4000" b="1" smtClean="0"/>
              <a:t>Red Hat, Inc.</a:t>
            </a:r>
          </a:p>
          <a:p>
            <a:pPr algn="r" eaLnBrk="1" hangingPunct="1">
              <a:lnSpc>
                <a:spcPct val="80000"/>
              </a:lnSpc>
            </a:pPr>
            <a:r>
              <a:rPr lang="en-US" smtClean="0"/>
              <a:t>https://openshift.redhat.com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>
          <a:xfrm>
            <a:off x="825500" y="581025"/>
            <a:ext cx="7861300" cy="720725"/>
          </a:xfrm>
        </p:spPr>
        <p:txBody>
          <a:bodyPr anchor="t"/>
          <a:lstStyle/>
          <a:p>
            <a:pPr eaLnBrk="1" hangingPunct="1"/>
            <a:r>
              <a:rPr lang="en-US" smtClean="0"/>
              <a:t>Links/Contact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55638" y="1682750"/>
            <a:ext cx="7861300" cy="4814888"/>
          </a:xfrm>
        </p:spPr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2400" smtClean="0"/>
              <a:t>Email:  nduong@redhat.com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2400" smtClean="0">
                <a:hlinkClick r:id="rId3"/>
              </a:rPr>
              <a:t>https://openshift.redhat.com</a:t>
            </a:r>
            <a:endParaRPr lang="en-US" sz="2400" smtClean="0"/>
          </a:p>
          <a:p>
            <a:pPr lvl="1" eaLnBrk="1" hangingPunct="1">
              <a:buFontTx/>
              <a:buBlip>
                <a:blip r:embed="rId2"/>
              </a:buBlip>
            </a:pPr>
            <a:r>
              <a:rPr lang="en-US" sz="2000" smtClean="0"/>
              <a:t>We appreciate your feedback of your user experience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Thank You To Our Sponsors</a:t>
            </a:r>
          </a:p>
        </p:txBody>
      </p:sp>
      <p:pic>
        <p:nvPicPr>
          <p:cNvPr id="25602" name="Content Placeholder 3" descr="CloudBees Logo_teal.jpg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-21765" b="-21765"/>
          <a:stretch>
            <a:fillRect/>
          </a:stretch>
        </p:blipFill>
        <p:spPr>
          <a:xfrm>
            <a:off x="3760788" y="1301750"/>
            <a:ext cx="1328737" cy="814388"/>
          </a:xfrm>
        </p:spPr>
      </p:pic>
      <p:pic>
        <p:nvPicPr>
          <p:cNvPr id="25603" name="Picture 5" descr="NewRelic-logo_small-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8888" y="3681413"/>
            <a:ext cx="1800225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6" descr="redhat_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08388" y="2955925"/>
            <a:ext cx="16113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7" descr="SauceLabs Logo Art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9538" y="4356100"/>
            <a:ext cx="191928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8" descr="lifreray_logo.pd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60788" y="1828800"/>
            <a:ext cx="1328737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004888" y="1395413"/>
          <a:ext cx="5683250" cy="389096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55269"/>
                <a:gridCol w="4227982"/>
              </a:tblGrid>
              <a:tr h="654105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Platinum</a:t>
                      </a:r>
                    </a:p>
                    <a:p>
                      <a:r>
                        <a:rPr lang="en-US" sz="1500" dirty="0" smtClean="0"/>
                        <a:t>Sponsor</a:t>
                      </a:r>
                      <a:endParaRPr lang="en-US" sz="1500" dirty="0"/>
                    </a:p>
                  </a:txBody>
                  <a:tcPr marL="87900" marR="87900" marT="43950" marB="43950"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900" marR="87900" marT="43950" marB="43950"/>
                </a:tc>
              </a:tr>
              <a:tr h="761891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Gold</a:t>
                      </a:r>
                    </a:p>
                    <a:p>
                      <a:r>
                        <a:rPr lang="en-US" sz="1500" b="1" dirty="0" smtClean="0"/>
                        <a:t>Sponsor</a:t>
                      </a:r>
                      <a:endParaRPr lang="en-US" sz="1500" b="1" dirty="0"/>
                    </a:p>
                  </a:txBody>
                  <a:tcPr marL="87900" marR="87900" marT="43950" marB="43950"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900" marR="87900" marT="43950" marB="43950"/>
                </a:tc>
              </a:tr>
              <a:tr h="761891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Silver</a:t>
                      </a:r>
                    </a:p>
                    <a:p>
                      <a:r>
                        <a:rPr lang="en-US" sz="1500" b="1" dirty="0" smtClean="0"/>
                        <a:t>Sponsor</a:t>
                      </a:r>
                      <a:endParaRPr lang="en-US" sz="1500" b="1" dirty="0"/>
                    </a:p>
                  </a:txBody>
                  <a:tcPr marL="87900" marR="87900" marT="43950" marB="43950"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7900" marR="87900" marT="43950" marB="43950"/>
                </a:tc>
              </a:tr>
              <a:tr h="1713690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Bronze</a:t>
                      </a:r>
                    </a:p>
                    <a:p>
                      <a:r>
                        <a:rPr lang="en-US" sz="1500" b="1" dirty="0" smtClean="0"/>
                        <a:t>Sponsors</a:t>
                      </a:r>
                      <a:endParaRPr lang="en-US" sz="1500" b="1" dirty="0"/>
                    </a:p>
                  </a:txBody>
                  <a:tcPr marL="87900" marR="87900" marT="43950" marB="43950"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7900" marR="87900" marT="43950" marB="43950"/>
                </a:tc>
              </a:tr>
            </a:tbl>
          </a:graphicData>
        </a:graphic>
      </p:graphicFrame>
      <p:pic>
        <p:nvPicPr>
          <p:cNvPr id="25624" name="Picture 1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49800" y="3732213"/>
            <a:ext cx="1525588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5" name="Picture 17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19700" y="4484688"/>
            <a:ext cx="1055688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6" name="Rectangle 10"/>
          <p:cNvSpPr>
            <a:spLocks noChangeArrowheads="1"/>
          </p:cNvSpPr>
          <p:nvPr/>
        </p:nvSpPr>
        <p:spPr bwMode="auto">
          <a:xfrm>
            <a:off x="233363" y="5429250"/>
            <a:ext cx="87201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Century Gothic" pitchFamily="34" charset="0"/>
              </a:rPr>
              <a:t>Coming Soon:  </a:t>
            </a:r>
            <a:r>
              <a:rPr lang="en-US" b="1">
                <a:latin typeface="Century Gothic" pitchFamily="34" charset="0"/>
              </a:rPr>
              <a:t>The CloudBees Newsletter for Jenkins</a:t>
            </a:r>
          </a:p>
          <a:p>
            <a:endParaRPr lang="en-US" b="1">
              <a:latin typeface="Century Gothic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i="1">
                <a:latin typeface="Century Gothic" pitchFamily="34" charset="0"/>
              </a:rPr>
              <a:t> Please complete the Jenkins survey to help us better serve the community</a:t>
            </a:r>
          </a:p>
          <a:p>
            <a:r>
              <a:rPr lang="en-US" i="1">
                <a:latin typeface="Century Gothic" pitchFamily="34" charset="0"/>
              </a:rPr>
              <a:t>	(bonus: a chance to win an Apple TV!)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17410" name="Content Placeholder 4"/>
          <p:cNvSpPr>
            <a:spLocks noGrp="1"/>
          </p:cNvSpPr>
          <p:nvPr>
            <p:ph sz="quarter" idx="13"/>
          </p:nvPr>
        </p:nvSpPr>
        <p:spPr>
          <a:xfrm>
            <a:off x="825500" y="1671638"/>
            <a:ext cx="7861300" cy="4814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Products currently leveraging Jenkins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Deployment size:  # of Masters/Slaves/Jobs in use across Jboss Middleware QE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Top 10 list of interesting Plugins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Code contributions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Experiences/Pitfalls/Lessons learned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Best Practices</a:t>
            </a:r>
          </a:p>
          <a:p>
            <a:pPr eaLnBrk="1" hangingPunct="1">
              <a:lnSpc>
                <a:spcPct val="90000"/>
              </a:lnSpc>
              <a:buSzTx/>
            </a:pPr>
            <a:r>
              <a:rPr lang="en-US" sz="2400" smtClean="0"/>
              <a:t>Demo:  </a:t>
            </a:r>
          </a:p>
          <a:p>
            <a:pPr lvl="1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Production/Staging server (sheer numbers)</a:t>
            </a:r>
          </a:p>
          <a:p>
            <a:pPr lvl="1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OpenShift on Jenkins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EC2 and GIT plugin demo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buSzTx/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 idx="4294967295"/>
          </p:nvPr>
        </p:nvSpPr>
        <p:spPr>
          <a:xfrm>
            <a:off x="825500" y="581025"/>
            <a:ext cx="7861300" cy="720725"/>
          </a:xfrm>
        </p:spPr>
        <p:txBody>
          <a:bodyPr anchor="t"/>
          <a:lstStyle/>
          <a:p>
            <a:pPr eaLnBrk="1" hangingPunct="1"/>
            <a:r>
              <a:rPr lang="en-US" smtClean="0"/>
              <a:t>Red Hat products</a:t>
            </a:r>
          </a:p>
        </p:txBody>
      </p:sp>
      <p:sp>
        <p:nvSpPr>
          <p:cNvPr id="1843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825500" y="1671638"/>
            <a:ext cx="7861300" cy="4814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z="2400" smtClean="0"/>
              <a:t>Products currently leveraging Jenkins</a:t>
            </a:r>
          </a:p>
          <a:p>
            <a:pPr lvl="1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JBoss offerings:  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Enterprise Application Platform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JBoss Developer Studio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SOA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JBoss Portal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JBoss OSGI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Many, many others</a:t>
            </a:r>
          </a:p>
          <a:p>
            <a:pPr lvl="1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/>
              <a:t>OpenShift – OpenShift is our Platform as a Service (PaaS) offering.  Our Jenkins instances are running in the cloud, hosted on OpenShift Flex and used to build and test OpenShift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3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Deployment Size</a:t>
            </a:r>
          </a:p>
        </p:txBody>
      </p:sp>
      <p:sp>
        <p:nvSpPr>
          <p:cNvPr id="19458" name="Content Placeholder 4"/>
          <p:cNvSpPr>
            <a:spLocks noGrp="1"/>
          </p:cNvSpPr>
          <p:nvPr>
            <p:ph sz="quarter" idx="13"/>
          </p:nvPr>
        </p:nvSpPr>
        <p:spPr>
          <a:xfrm>
            <a:off x="825500" y="1428750"/>
            <a:ext cx="7861300" cy="50593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SzTx/>
              <a:buFontTx/>
              <a:buNone/>
            </a:pPr>
            <a:endParaRPr lang="en-US" sz="2500" smtClean="0"/>
          </a:p>
          <a:p>
            <a:pPr eaLnBrk="1" hangingPunct="1">
              <a:lnSpc>
                <a:spcPct val="70000"/>
              </a:lnSpc>
              <a:buSzTx/>
            </a:pPr>
            <a:r>
              <a:rPr lang="en-US" sz="2100" smtClean="0"/>
              <a:t>JBoss Middleware Team: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1 Master</a:t>
            </a:r>
          </a:p>
          <a:p>
            <a:pPr lvl="2" eaLnBrk="1" hangingPunct="1">
              <a:lnSpc>
                <a:spcPct val="70000"/>
              </a:lnSpc>
            </a:pPr>
            <a:r>
              <a:rPr lang="en-US" sz="2100" smtClean="0"/>
              <a:t>IBM System x3550 M3, 2x E5640 CPU, 24GB RAM, 2x SAS 73GB 15K-RPM in RAID1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Slaves connected 113 (various OS: linux, Win, Solaris, HP, AIX)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~4700 Jobs configured (~1000 running/month)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~95% of Middleware test automation is called/executed  via Jenkins</a:t>
            </a:r>
          </a:p>
          <a:p>
            <a:pPr eaLnBrk="1" hangingPunct="1">
              <a:lnSpc>
                <a:spcPct val="70000"/>
              </a:lnSpc>
              <a:buSzTx/>
            </a:pPr>
            <a:r>
              <a:rPr lang="en-US" sz="2100" smtClean="0"/>
              <a:t>OpenShift Flex Team: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1 Master</a:t>
            </a:r>
          </a:p>
          <a:p>
            <a:pPr lvl="2" eaLnBrk="1" hangingPunct="1">
              <a:lnSpc>
                <a:spcPct val="70000"/>
              </a:lnSpc>
            </a:pPr>
            <a:r>
              <a:rPr lang="en-US" sz="2100" smtClean="0"/>
              <a:t>7.5 GB, 4CPU, 10GB EBS (RHEL 5.6) 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10 Slaves Building EC2 Images and 5 slaves running tests 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20 jobs (RHEL 6.1)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100" smtClean="0"/>
              <a:t>~90% of our automation is executed via Jenkins</a:t>
            </a:r>
          </a:p>
          <a:p>
            <a:pPr eaLnBrk="1" hangingPunct="1">
              <a:lnSpc>
                <a:spcPct val="90000"/>
              </a:lnSpc>
              <a:buSzTx/>
              <a:buFontTx/>
              <a:buNone/>
            </a:pPr>
            <a:endParaRPr lang="en-US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Interesting plug-ins used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1" hangingPunct="1">
              <a:buSzTx/>
            </a:pPr>
            <a:r>
              <a:rPr lang="en-US" sz="2400" smtClean="0"/>
              <a:t>Management (Groovy*, Disk Usage*, Build Publisher*, Workspace Cleanup*)</a:t>
            </a:r>
          </a:p>
          <a:p>
            <a:pPr eaLnBrk="1" hangingPunct="1">
              <a:buSzTx/>
            </a:pPr>
            <a:r>
              <a:rPr lang="en-US" sz="2400" smtClean="0"/>
              <a:t>Cloud Control (EC2 plugin,  DeltaCloud*)</a:t>
            </a:r>
          </a:p>
          <a:p>
            <a:pPr eaLnBrk="1" hangingPunct="1">
              <a:buSzTx/>
            </a:pPr>
            <a:r>
              <a:rPr lang="en-US" sz="2400" smtClean="0"/>
              <a:t>Enterprise focused plugins (SmartFrog)</a:t>
            </a:r>
          </a:p>
          <a:p>
            <a:pPr eaLnBrk="1" hangingPunct="1">
              <a:buSzTx/>
            </a:pPr>
            <a:r>
              <a:rPr lang="en-US" sz="2400" smtClean="0"/>
              <a:t>Code Coverage (cobertura, emma)</a:t>
            </a:r>
          </a:p>
          <a:p>
            <a:pPr eaLnBrk="1" hangingPunct="1">
              <a:buSzTx/>
            </a:pPr>
            <a:r>
              <a:rPr lang="en-US" sz="2400" smtClean="0"/>
              <a:t>Source control (GIT/SVN/CVS)</a:t>
            </a:r>
          </a:p>
          <a:p>
            <a:pPr eaLnBrk="1" hangingPunct="1">
              <a:buSzTx/>
              <a:buFontTx/>
              <a:buNone/>
            </a:pPr>
            <a:r>
              <a:rPr lang="en-US" sz="2400" smtClean="0"/>
              <a:t>*Represents code contributions</a:t>
            </a:r>
          </a:p>
          <a:p>
            <a:pPr eaLnBrk="1" hangingPunct="1">
              <a:buSzTx/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Code Contributions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Memory leaks:  Involved in diagnosis, resolution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In the Hudson timeframe, we contributed to stability through reporting of bugs/instability (large deployment)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First ones to run into these types of problems (pure volume)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LTS (long term support - Jenkins stable branch)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Development and maintenance of plugins (see previous)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reporting bug + bug fixes</a:t>
            </a:r>
          </a:p>
          <a:p>
            <a:pPr eaLnBrk="1" hangingPunct="1">
              <a:buSzTx/>
            </a:pP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Experiences/Pitfalls/Lessons learned 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1 master may not handle all jobs at once - potentially provide failover functionality on Jenkins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Jobs getting stuck due to polling console output through ssh. Need to limit jobs from writing to console.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Disk Utilization issues - Overcome through quotas set on jobs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Logging was too verbose, Jenkins instance stalled due to low/no disk space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400" smtClean="0"/>
              <a:t>OOM issues when trying to view the giant logs - fix in progress</a:t>
            </a:r>
          </a:p>
          <a:p>
            <a:pPr eaLnBrk="1" hangingPunct="1">
              <a:buSzTx/>
            </a:pP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Best Practices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Set limits on memory usage (quota) of slave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Set limits (quota) on Disk usage for jobs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Tools on shared NFS drive – for maintenance and replication/recovery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Memory – lots of memory to buffer incremental growth of Master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Jenkins master and all slaves under CFEngine control (config management/recovery)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Like all reliable services, use Dev/Stg/Prod increments. </a:t>
            </a:r>
          </a:p>
          <a:p>
            <a:pPr eaLnBrk="1" hangingPunct="1">
              <a:lnSpc>
                <a:spcPct val="80000"/>
              </a:lnSpc>
              <a:buSzTx/>
            </a:pPr>
            <a:r>
              <a:rPr lang="en-US" sz="2600" smtClean="0"/>
              <a:t>Can scale vertically, but has anyone tried scaling horizontally?</a:t>
            </a:r>
          </a:p>
          <a:p>
            <a:pPr eaLnBrk="1" hangingPunct="1">
              <a:lnSpc>
                <a:spcPct val="90000"/>
              </a:lnSpc>
              <a:buSzTx/>
              <a:buFontTx/>
              <a:buNone/>
            </a:pPr>
            <a:endParaRPr lang="en-US" sz="26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825500" y="581025"/>
            <a:ext cx="7861300" cy="720725"/>
          </a:xfrm>
        </p:spPr>
        <p:txBody>
          <a:bodyPr/>
          <a:lstStyle/>
          <a:p>
            <a:pPr eaLnBrk="1" hangingPunct="1"/>
            <a:r>
              <a:rPr lang="en-US" smtClean="0"/>
              <a:t>Demo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3"/>
          </p:nvPr>
        </p:nvSpPr>
        <p:spPr>
          <a:xfrm>
            <a:off x="655638" y="1682750"/>
            <a:ext cx="7861300" cy="4814888"/>
          </a:xfrm>
        </p:spPr>
        <p:txBody>
          <a:bodyPr/>
          <a:lstStyle/>
          <a:p>
            <a:pPr eaLnBrk="1" hangingPunct="1">
              <a:buSzTx/>
            </a:pPr>
            <a:r>
              <a:rPr lang="en-US" sz="2400" smtClean="0"/>
              <a:t>Production instance within corporate firewall:</a:t>
            </a:r>
          </a:p>
          <a:p>
            <a:pPr lvl="1" eaLnBrk="1" hangingPunct="1">
              <a:buFontTx/>
              <a:buBlip>
                <a:blip r:embed="rId2"/>
              </a:buBlip>
            </a:pPr>
            <a:r>
              <a:rPr lang="en-US" sz="1800" smtClean="0"/>
              <a:t>Production: &lt;Screenshots available upon request&gt;</a:t>
            </a:r>
          </a:p>
          <a:p>
            <a:pPr eaLnBrk="1" hangingPunct="1">
              <a:buSzTx/>
            </a:pPr>
            <a:r>
              <a:rPr lang="en-US" sz="2000" smtClean="0"/>
              <a:t>Staging our plugins</a:t>
            </a:r>
          </a:p>
          <a:p>
            <a:pPr lvl="1" eaLnBrk="1" hangingPunct="1">
              <a:buFontTx/>
              <a:buBlip>
                <a:blip r:embed="rId2"/>
              </a:buBlip>
            </a:pPr>
            <a:r>
              <a:rPr lang="en-US" sz="1800" smtClean="0"/>
              <a:t>Staging: &lt;Screenshots available upon request&gt;</a:t>
            </a:r>
            <a:endParaRPr lang="en-US" sz="2000" smtClean="0"/>
          </a:p>
          <a:p>
            <a:pPr eaLnBrk="1" hangingPunct="1">
              <a:buSzTx/>
            </a:pPr>
            <a:r>
              <a:rPr lang="en-US" sz="2400" smtClean="0"/>
              <a:t>Jenkins running on OpenShift Flex; testing OpenShift Flex</a:t>
            </a:r>
          </a:p>
          <a:p>
            <a:pPr lvl="1" eaLnBrk="1" hangingPunct="1">
              <a:buFontTx/>
              <a:buBlip>
                <a:blip r:embed="rId2"/>
              </a:buBlip>
            </a:pPr>
            <a:r>
              <a:rPr lang="en-US" sz="1800" smtClean="0"/>
              <a:t>&lt;Screenshots available upon request&gt; EC2 and GIT plugin demo</a:t>
            </a:r>
          </a:p>
          <a:p>
            <a:pPr lvl="2" eaLnBrk="1" hangingPunct="1">
              <a:buFontTx/>
              <a:buBlip>
                <a:blip r:embed="rId2"/>
              </a:buBlip>
            </a:pPr>
            <a:r>
              <a:rPr lang="en-US" sz="1800" smtClean="0"/>
              <a:t>Used to create a client testbed</a:t>
            </a:r>
          </a:p>
          <a:p>
            <a:pPr lvl="2" eaLnBrk="1" hangingPunct="1">
              <a:buFontTx/>
              <a:buBlip>
                <a:blip r:embed="rId2"/>
              </a:buBlip>
            </a:pPr>
            <a:r>
              <a:rPr lang="en-US" sz="1800" smtClean="0"/>
              <a:t>Creates an EC2 instance, prints the IP address, pulls down all code bits</a:t>
            </a:r>
          </a:p>
          <a:p>
            <a:pPr eaLnBrk="1" hangingPunct="1">
              <a:buSzTx/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nkinsUserConference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JenkinsUserConference-2.potx</Template>
  <TotalTime>3012</TotalTime>
  <Words>683</Words>
  <Application>Microsoft Macintosh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JenkinsUserConference-2</vt:lpstr>
      <vt:lpstr>Red Hat on Jenkins: By the numbers</vt:lpstr>
      <vt:lpstr>Agenda</vt:lpstr>
      <vt:lpstr>Red Hat products</vt:lpstr>
      <vt:lpstr>Deployment Size</vt:lpstr>
      <vt:lpstr>Interesting plug-ins used</vt:lpstr>
      <vt:lpstr>Code Contributions</vt:lpstr>
      <vt:lpstr>Experiences/Pitfalls/Lessons learned </vt:lpstr>
      <vt:lpstr>Best Practices</vt:lpstr>
      <vt:lpstr>Demo</vt:lpstr>
      <vt:lpstr>Links/Contact</vt:lpstr>
      <vt:lpstr>Thank You To Our Sponsors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talk</dc:title>
  <dc:creator>Bac Dai</dc:creator>
  <cp:lastModifiedBy>Bac Dai</cp:lastModifiedBy>
  <cp:revision>74</cp:revision>
  <dcterms:created xsi:type="dcterms:W3CDTF">2011-10-20T18:19:43Z</dcterms:created>
  <dcterms:modified xsi:type="dcterms:W3CDTF">2011-10-20T18:19:58Z</dcterms:modified>
</cp:coreProperties>
</file>