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2" r:id="rId2"/>
  </p:sldMasterIdLst>
  <p:notesMasterIdLst>
    <p:notesMasterId r:id="rId27"/>
  </p:notesMasterIdLst>
  <p:sldIdLst>
    <p:sldId id="256" r:id="rId3"/>
    <p:sldId id="271" r:id="rId4"/>
    <p:sldId id="262" r:id="rId5"/>
    <p:sldId id="263" r:id="rId6"/>
    <p:sldId id="258" r:id="rId7"/>
    <p:sldId id="260" r:id="rId8"/>
    <p:sldId id="264" r:id="rId9"/>
    <p:sldId id="257" r:id="rId10"/>
    <p:sldId id="266" r:id="rId11"/>
    <p:sldId id="265" r:id="rId12"/>
    <p:sldId id="267" r:id="rId13"/>
    <p:sldId id="270" r:id="rId14"/>
    <p:sldId id="269" r:id="rId15"/>
    <p:sldId id="273" r:id="rId16"/>
    <p:sldId id="272" r:id="rId17"/>
    <p:sldId id="274" r:id="rId18"/>
    <p:sldId id="275" r:id="rId19"/>
    <p:sldId id="276" r:id="rId20"/>
    <p:sldId id="279" r:id="rId21"/>
    <p:sldId id="278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4.xml"/><Relationship Id="rId30" Type="http://schemas.openxmlformats.org/officeDocument/2006/relationships/viewProps" Target="viewProps.xml"/><Relationship Id="rId11" Type="http://schemas.openxmlformats.org/officeDocument/2006/relationships/slide" Target="slides/slide9.xml"/><Relationship Id="rId29" Type="http://schemas.openxmlformats.org/officeDocument/2006/relationships/presProps" Target="presProp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6F44-2D29-ED46-A13F-80D3E2351E75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491D-B3FA-B340-A75F-C8DED680D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33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give you a real life example</a:t>
            </a:r>
          </a:p>
          <a:p>
            <a:r>
              <a:rPr lang="en-US" dirty="0" smtClean="0"/>
              <a:t>IM going to describe a picture, see if you</a:t>
            </a:r>
            <a:r>
              <a:rPr lang="en-US" baseline="0" dirty="0" smtClean="0"/>
              <a:t> would really believe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15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Selenium already crawls through your website, just add a </a:t>
            </a:r>
            <a:r>
              <a:rPr lang="en-US" dirty="0" err="1" smtClean="0"/>
              <a:t>takeScreenshot</a:t>
            </a:r>
            <a:r>
              <a:rPr lang="en-US" dirty="0" smtClean="0"/>
              <a:t> at the end of every test,</a:t>
            </a:r>
            <a:r>
              <a:rPr lang="en-US" baseline="0" dirty="0" smtClean="0"/>
              <a:t> and name it with that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3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Selenium already crawls through your website, just add a </a:t>
            </a:r>
            <a:r>
              <a:rPr lang="en-US" dirty="0" err="1" smtClean="0"/>
              <a:t>takeScreenshot</a:t>
            </a:r>
            <a:r>
              <a:rPr lang="en-US" dirty="0" smtClean="0"/>
              <a:t> at the end of every test,</a:t>
            </a:r>
            <a:r>
              <a:rPr lang="en-US" baseline="0" dirty="0" smtClean="0"/>
              <a:t> and name it with that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3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Selenium already crawls through your website, just add a </a:t>
            </a:r>
            <a:r>
              <a:rPr lang="en-US" dirty="0" err="1" smtClean="0"/>
              <a:t>takeScreenshot</a:t>
            </a:r>
            <a:r>
              <a:rPr lang="en-US" dirty="0" smtClean="0"/>
              <a:t> at the end of every test,</a:t>
            </a:r>
            <a:r>
              <a:rPr lang="en-US" baseline="0" dirty="0" smtClean="0"/>
              <a:t> and name it with that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3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Selenium already crawls through your website, just add a </a:t>
            </a:r>
            <a:r>
              <a:rPr lang="en-US" dirty="0" err="1" smtClean="0"/>
              <a:t>takeScreenshot</a:t>
            </a:r>
            <a:r>
              <a:rPr lang="en-US" dirty="0" smtClean="0"/>
              <a:t> at the end of every test,</a:t>
            </a:r>
            <a:r>
              <a:rPr lang="en-US" baseline="0" dirty="0" smtClean="0"/>
              <a:t> and name it with that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3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worst things about Jenkins is its</a:t>
            </a:r>
            <a:r>
              <a:rPr lang="en-US" baseline="0" dirty="0" smtClean="0"/>
              <a:t>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3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this is just a small desktop toy</a:t>
            </a:r>
          </a:p>
          <a:p>
            <a:r>
              <a:rPr lang="en-US" dirty="0" smtClean="0"/>
              <a:t>Maybe</a:t>
            </a:r>
            <a:r>
              <a:rPr lang="en-US" baseline="0" dirty="0" smtClean="0"/>
              <a:t> a picture on a wall</a:t>
            </a:r>
          </a:p>
          <a:p>
            <a:r>
              <a:rPr lang="en-US" baseline="0" dirty="0" smtClean="0"/>
              <a:t>Maybe just a desktop background</a:t>
            </a:r>
          </a:p>
          <a:p>
            <a:r>
              <a:rPr lang="en-US" baseline="0" dirty="0" smtClean="0"/>
              <a:t>Almost worthless without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96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built a plugin that does this all for you, relies on the </a:t>
            </a:r>
            <a:r>
              <a:rPr lang="en-US" dirty="0" err="1" smtClean="0"/>
              <a:t>TEstDataPublisher</a:t>
            </a:r>
            <a:r>
              <a:rPr lang="en-US" dirty="0" smtClean="0"/>
              <a:t> and </a:t>
            </a:r>
            <a:r>
              <a:rPr lang="en-US" dirty="0" err="1" smtClean="0"/>
              <a:t>TestActions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056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TestDataPublisher</a:t>
            </a:r>
            <a:r>
              <a:rPr lang="en-US" dirty="0" smtClean="0"/>
              <a:t>, such as used by the </a:t>
            </a:r>
            <a:r>
              <a:rPr lang="en-US" dirty="0" err="1" smtClean="0"/>
              <a:t>JUnitXMLReporter</a:t>
            </a:r>
            <a:endParaRPr lang="en-US" dirty="0" smtClean="0"/>
          </a:p>
          <a:p>
            <a:r>
              <a:rPr lang="en-US" dirty="0" smtClean="0"/>
              <a:t>Lets you</a:t>
            </a:r>
            <a:r>
              <a:rPr lang="en-US" baseline="0" dirty="0" smtClean="0"/>
              <a:t> display errors in a useful way, through </a:t>
            </a:r>
            <a:r>
              <a:rPr lang="en-US" baseline="0" dirty="0" err="1" smtClean="0"/>
              <a:t>TestActions</a:t>
            </a:r>
            <a:endParaRPr lang="en-US" baseline="0" dirty="0" smtClean="0"/>
          </a:p>
          <a:p>
            <a:r>
              <a:rPr lang="en-US" baseline="0" dirty="0" smtClean="0"/>
              <a:t>I parse all of the failures,</a:t>
            </a:r>
          </a:p>
          <a:p>
            <a:r>
              <a:rPr lang="en-US" baseline="0" dirty="0" smtClean="0"/>
              <a:t>Try and find a corresponding screenshot</a:t>
            </a:r>
          </a:p>
          <a:p>
            <a:r>
              <a:rPr lang="en-US" baseline="0" dirty="0" smtClean="0"/>
              <a:t>If one exists, add a new </a:t>
            </a:r>
            <a:r>
              <a:rPr lang="en-US" baseline="0" dirty="0" err="1" smtClean="0"/>
              <a:t>TestAction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24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 simple, just takes a name and an image 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Jelly</a:t>
            </a:r>
            <a:r>
              <a:rPr lang="en-US" baseline="0" dirty="0" smtClean="0"/>
              <a:t> inserts the image into the HTML of the error detail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57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your build, click test</a:t>
            </a:r>
            <a:r>
              <a:rPr lang="en-US" baseline="0" dirty="0" smtClean="0"/>
              <a:t> failures, click a single failure to get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14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here is </a:t>
            </a:r>
            <a:r>
              <a:rPr lang="en-US" baseline="0" dirty="0" smtClean="0"/>
              <a:t>why you decided to listen to me in the first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96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here is </a:t>
            </a:r>
            <a:r>
              <a:rPr lang="en-US" baseline="0" dirty="0" smtClean="0"/>
              <a:t>why you decided to listen to me in the first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96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you have test coverage that Jenkins runs on every commit</a:t>
            </a:r>
          </a:p>
          <a:p>
            <a:r>
              <a:rPr lang="en-US" dirty="0" smtClean="0"/>
              <a:t>If something major breaks… you find out pretty damn fast</a:t>
            </a:r>
          </a:p>
          <a:p>
            <a:r>
              <a:rPr lang="en-US" dirty="0" smtClean="0"/>
              <a:t>Require too many man hours of people manually looking at the </a:t>
            </a:r>
            <a:r>
              <a:rPr lang="en-US" dirty="0" err="1" smtClean="0"/>
              <a:t>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D491D-B3FA-B340-A75F-C8DED680DC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81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19475"/>
            <a:ext cx="7772400" cy="1470025"/>
          </a:xfrm>
          <a:prstGeom prst="rect">
            <a:avLst/>
          </a:prstGeom>
        </p:spPr>
        <p:txBody>
          <a:bodyPr anchor="b"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0763"/>
            <a:ext cx="7086600" cy="11213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400" b="0" i="0" kern="1200" baseline="0" dirty="0">
                <a:solidFill>
                  <a:srgbClr val="5F6369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Byline and Title</a:t>
            </a:r>
            <a:br>
              <a:rPr lang="en-US" dirty="0" smtClean="0"/>
            </a:br>
            <a:r>
              <a:rPr lang="en-US" dirty="0" smtClean="0"/>
              <a:t>Date</a:t>
            </a:r>
            <a:br>
              <a:rPr lang="en-US" dirty="0" smtClean="0"/>
            </a:br>
            <a:r>
              <a:rPr lang="en-US" dirty="0" smtClean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69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16455"/>
            <a:ext cx="8229600" cy="7027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0121"/>
            <a:ext cx="2133600" cy="307879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Page </a:t>
            </a:r>
            <a:fld id="{5BD51DF8-D1D5-274C-9447-620E7D7C5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691062" y="2109788"/>
            <a:ext cx="3995738" cy="4548187"/>
          </a:xfrm>
        </p:spPr>
        <p:txBody>
          <a:bodyPr/>
          <a:lstStyle>
            <a:lvl1pPr>
              <a:defRPr lang="en-US" sz="1400" b="0" i="0" kern="1200" dirty="0" smtClean="0">
                <a:solidFill>
                  <a:srgbClr val="404041"/>
                </a:solidFill>
                <a:latin typeface="Helvetica Neue"/>
                <a:ea typeface="+mn-ea"/>
                <a:cs typeface="Helvetica Neue"/>
              </a:defRPr>
            </a:lvl1pPr>
            <a:lvl2pPr>
              <a:defRPr lang="en-US" sz="1100" b="0" i="0" kern="1200" dirty="0" smtClean="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2pPr>
            <a:lvl3pPr>
              <a:defRPr lang="en-US" sz="1100" b="0" i="0" kern="1200" dirty="0" smtClean="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3pPr>
          </a:lstStyle>
          <a:p>
            <a:pPr lvl="0"/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Enter text or select an option: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57200" y="2109788"/>
            <a:ext cx="3995738" cy="4548187"/>
          </a:xfrm>
        </p:spPr>
        <p:txBody>
          <a:bodyPr/>
          <a:lstStyle>
            <a:lvl1pPr>
              <a:defRPr lang="en-US" sz="1400" b="0" i="0" kern="1200" dirty="0" smtClean="0">
                <a:solidFill>
                  <a:srgbClr val="404041"/>
                </a:solidFill>
                <a:latin typeface="Helvetica Neue"/>
                <a:ea typeface="+mn-ea"/>
                <a:cs typeface="Helvetica Neue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lang="en-US" sz="1100" b="0" i="0" kern="120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2pPr>
            <a:lvl3pPr>
              <a:defRPr lang="en-US" sz="1100" b="0" i="0" kern="1200" dirty="0" smtClean="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3pPr>
          </a:lstStyle>
          <a:p>
            <a:pPr lvl="0"/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Enter text or select an option: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32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ne Column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16455"/>
            <a:ext cx="8229600" cy="7027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tx1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0121"/>
            <a:ext cx="2133600" cy="307879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Page </a:t>
            </a:r>
            <a:fld id="{5BD51DF8-D1D5-274C-9447-620E7D7C5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57200" y="2109788"/>
            <a:ext cx="8229600" cy="4548187"/>
          </a:xfrm>
        </p:spPr>
        <p:txBody>
          <a:bodyPr/>
          <a:lstStyle>
            <a:lvl1pPr>
              <a:defRPr lang="en-US" sz="1400" b="0" i="0" kern="1200" dirty="0" smtClean="0">
                <a:solidFill>
                  <a:srgbClr val="404041"/>
                </a:solidFill>
                <a:latin typeface="Helvetica Neue"/>
                <a:ea typeface="+mn-ea"/>
                <a:cs typeface="Helvetica Neue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lang="en-US" sz="1100" b="0" i="0" kern="120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2pPr>
            <a:lvl3pPr>
              <a:defRPr lang="en-US" sz="1100" b="0" i="0" kern="1200" dirty="0" smtClean="0">
                <a:solidFill>
                  <a:schemeClr val="tx2"/>
                </a:solidFill>
                <a:latin typeface="Helvetica Neue Light"/>
                <a:ea typeface="+mn-ea"/>
                <a:cs typeface="Helvetica Neue Light"/>
              </a:defRPr>
            </a:lvl3pPr>
          </a:lstStyle>
          <a:p>
            <a:pPr lvl="0"/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Enter text or select an option: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eneral: 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10305"/>
            <a:ext cx="8229600" cy="5338419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800"/>
              </a:spcAft>
              <a:defRPr lang="en-US" dirty="0" smtClean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0121"/>
            <a:ext cx="2133600" cy="307879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Page </a:t>
            </a:r>
            <a:fld id="{5BD51DF8-D1D5-274C-9447-620E7D7C5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4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72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age 1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3653" b="65309"/>
          <a:stretch/>
        </p:blipFill>
        <p:spPr>
          <a:xfrm>
            <a:off x="2967567" y="2341038"/>
            <a:ext cx="3225800" cy="23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11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8F7DA-E512-E845-874E-28AC6C15832A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90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3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6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62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9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>
                <a:solidFill>
                  <a:srgbClr val="404041">
                    <a:tint val="75000"/>
                  </a:srgbClr>
                </a:solidFill>
              </a:rPr>
              <a:t>Page </a:t>
            </a:r>
            <a:fld id="{5BD51DF8-D1D5-274C-9447-620E7D7C583F}" type="slidenum">
              <a:rPr lang="en-US" smtClean="0">
                <a:solidFill>
                  <a:srgbClr val="40404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04041">
                  <a:tint val="75000"/>
                </a:srgbClr>
              </a:solidFill>
            </a:endParaRPr>
          </a:p>
        </p:txBody>
      </p:sp>
      <p:pic>
        <p:nvPicPr>
          <p:cNvPr id="7" name="Picture 6" descr="page 1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714" r="67062" b="70991"/>
          <a:stretch/>
        </p:blipFill>
        <p:spPr>
          <a:xfrm>
            <a:off x="-169887" y="-81067"/>
            <a:ext cx="1290202" cy="7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182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64A70B"/>
          </a:solidFill>
          <a:latin typeface="Helvetica Neue Medium"/>
          <a:ea typeface="+mj-ea"/>
          <a:cs typeface="Helvetica Neue Medium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/>
        <a:buNone/>
        <a:defRPr sz="1600" b="0" i="0" kern="1200">
          <a:solidFill>
            <a:srgbClr val="404041"/>
          </a:solidFill>
          <a:latin typeface="Helvetica Neue"/>
          <a:ea typeface="+mn-ea"/>
          <a:cs typeface="Helvetica Neue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2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2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2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tolley@groupon.com" TargetMode="External"/><Relationship Id="rId3" Type="http://schemas.openxmlformats.org/officeDocument/2006/relationships/hyperlink" Target="https://engineering.groupon.com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7" Type="http://schemas.openxmlformats.org/officeDocument/2006/relationships/image" Target="../media/image19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10" Type="http://schemas.openxmlformats.org/officeDocument/2006/relationships/image" Target="../media/image22.png"/><Relationship Id="rId5" Type="http://schemas.openxmlformats.org/officeDocument/2006/relationships/image" Target="../media/image17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9" Type="http://schemas.openxmlformats.org/officeDocument/2006/relationships/image" Target="../media/image21.png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picture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w</a:t>
            </a:r>
            <a:r>
              <a:rPr lang="en-US" dirty="0" smtClean="0"/>
              <a:t>orth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housand </a:t>
            </a:r>
            <a:r>
              <a:rPr lang="en-US" dirty="0"/>
              <a:t>w</a:t>
            </a:r>
            <a:r>
              <a:rPr lang="en-US" dirty="0" smtClean="0"/>
              <a:t>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Tolley</a:t>
            </a:r>
          </a:p>
          <a:p>
            <a:r>
              <a:rPr lang="en-US" dirty="0" smtClean="0"/>
              <a:t>CI Architect Build/Release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5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TestDataPublisher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failures, try and find a corresponding 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rial"/>
                <a:cs typeface="Arial"/>
              </a:rPr>
              <a:t> if(</a:t>
            </a:r>
            <a:r>
              <a:rPr lang="en-US" sz="1200" dirty="0" err="1">
                <a:latin typeface="Arial"/>
                <a:cs typeface="Arial"/>
              </a:rPr>
              <a:t>testObject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instanceof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CaseResult</a:t>
            </a:r>
            <a:r>
              <a:rPr lang="en-US" sz="1200" dirty="0">
                <a:latin typeface="Arial"/>
                <a:cs typeface="Arial"/>
              </a:rPr>
              <a:t>) {</a:t>
            </a:r>
          </a:p>
          <a:p>
            <a:r>
              <a:rPr lang="en-US" sz="1200" dirty="0" smtClean="0">
                <a:latin typeface="Arial"/>
                <a:cs typeface="Arial"/>
              </a:rPr>
              <a:t>	</a:t>
            </a:r>
            <a:r>
              <a:rPr lang="en-US" sz="1200" dirty="0" err="1" smtClean="0">
                <a:latin typeface="Arial"/>
                <a:cs typeface="Arial"/>
              </a:rPr>
              <a:t>CaseResult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caseResult</a:t>
            </a:r>
            <a:r>
              <a:rPr lang="en-US" sz="1200" dirty="0">
                <a:latin typeface="Arial"/>
                <a:cs typeface="Arial"/>
              </a:rPr>
              <a:t> = (</a:t>
            </a:r>
            <a:r>
              <a:rPr lang="en-US" sz="1200" dirty="0" err="1">
                <a:latin typeface="Arial"/>
                <a:cs typeface="Arial"/>
              </a:rPr>
              <a:t>CaseResult</a:t>
            </a:r>
            <a:r>
              <a:rPr lang="en-US" sz="1200" dirty="0">
                <a:latin typeface="Arial"/>
                <a:cs typeface="Arial"/>
              </a:rPr>
              <a:t>)</a:t>
            </a:r>
            <a:r>
              <a:rPr lang="en-US" sz="1200" dirty="0" err="1">
                <a:latin typeface="Arial"/>
                <a:cs typeface="Arial"/>
              </a:rPr>
              <a:t>testObject</a:t>
            </a:r>
            <a:r>
              <a:rPr lang="en-US" sz="1200" dirty="0">
                <a:latin typeface="Arial"/>
                <a:cs typeface="Arial"/>
              </a:rPr>
              <a:t>;</a:t>
            </a:r>
          </a:p>
          <a:p>
            <a:r>
              <a:rPr lang="en-US" sz="1200" dirty="0" smtClean="0">
                <a:latin typeface="Arial"/>
                <a:cs typeface="Arial"/>
              </a:rPr>
              <a:t>	String </a:t>
            </a:r>
            <a:r>
              <a:rPr lang="en-US" sz="1200" dirty="0" err="1">
                <a:latin typeface="Arial"/>
                <a:cs typeface="Arial"/>
              </a:rPr>
              <a:t>testName</a:t>
            </a:r>
            <a:r>
              <a:rPr lang="en-US" sz="1200" dirty="0">
                <a:latin typeface="Arial"/>
                <a:cs typeface="Arial"/>
              </a:rPr>
              <a:t> =  </a:t>
            </a:r>
            <a:r>
              <a:rPr lang="en-US" sz="1200" dirty="0" err="1">
                <a:latin typeface="Arial"/>
                <a:cs typeface="Arial"/>
              </a:rPr>
              <a:t>caseResult.getClassName</a:t>
            </a:r>
            <a:r>
              <a:rPr lang="en-US" sz="1200" dirty="0">
                <a:latin typeface="Arial"/>
                <a:cs typeface="Arial"/>
              </a:rPr>
              <a:t>() + "." + </a:t>
            </a:r>
            <a:r>
              <a:rPr lang="en-US" sz="1200" dirty="0" err="1">
                <a:latin typeface="Arial"/>
                <a:cs typeface="Arial"/>
              </a:rPr>
              <a:t>caseResult.getName</a:t>
            </a:r>
            <a:r>
              <a:rPr lang="en-US" sz="1200" dirty="0">
                <a:latin typeface="Arial"/>
                <a:cs typeface="Arial"/>
              </a:rPr>
              <a:t>()</a:t>
            </a:r>
            <a:r>
              <a:rPr lang="en-US" sz="1200" dirty="0" smtClean="0">
                <a:latin typeface="Arial"/>
                <a:cs typeface="Arial"/>
              </a:rPr>
              <a:t>;</a:t>
            </a:r>
          </a:p>
          <a:p>
            <a:r>
              <a:rPr lang="en-US" sz="1200" dirty="0">
                <a:latin typeface="Arial"/>
                <a:cs typeface="Arial"/>
              </a:rPr>
              <a:t>	</a:t>
            </a:r>
            <a:r>
              <a:rPr lang="en-US" sz="1200" dirty="0" smtClean="0">
                <a:latin typeface="Arial"/>
                <a:cs typeface="Arial"/>
              </a:rPr>
              <a:t>String </a:t>
            </a:r>
            <a:r>
              <a:rPr lang="en-US" sz="1200" dirty="0">
                <a:latin typeface="Arial"/>
                <a:cs typeface="Arial"/>
              </a:rPr>
              <a:t>regex = </a:t>
            </a:r>
            <a:r>
              <a:rPr lang="en-US" sz="1200" dirty="0" err="1">
                <a:latin typeface="Arial"/>
                <a:cs typeface="Arial"/>
              </a:rPr>
              <a:t>testName.replaceAll</a:t>
            </a:r>
            <a:r>
              <a:rPr lang="en-US" sz="1200" dirty="0">
                <a:latin typeface="Arial"/>
                <a:cs typeface="Arial"/>
              </a:rPr>
              <a:t>(" ", "_");</a:t>
            </a:r>
          </a:p>
          <a:p>
            <a:r>
              <a:rPr lang="en-US" sz="1200" dirty="0" smtClean="0">
                <a:latin typeface="Arial"/>
                <a:cs typeface="Arial"/>
              </a:rPr>
              <a:t>		regex </a:t>
            </a:r>
            <a:r>
              <a:rPr lang="en-US" sz="1200" dirty="0">
                <a:latin typeface="Arial"/>
                <a:cs typeface="Arial"/>
              </a:rPr>
              <a:t>= </a:t>
            </a:r>
            <a:r>
              <a:rPr lang="en-US" sz="1200" dirty="0" err="1">
                <a:latin typeface="Arial"/>
                <a:cs typeface="Arial"/>
              </a:rPr>
              <a:t>regex.substring</a:t>
            </a:r>
            <a:r>
              <a:rPr lang="en-US" sz="1200" dirty="0">
                <a:latin typeface="Arial"/>
                <a:cs typeface="Arial"/>
              </a:rPr>
              <a:t>(</a:t>
            </a:r>
            <a:r>
              <a:rPr lang="en-US" sz="1200" dirty="0" err="1">
                <a:latin typeface="Arial"/>
                <a:cs typeface="Arial"/>
              </a:rPr>
              <a:t>regex.lastIndexOf</a:t>
            </a:r>
            <a:r>
              <a:rPr lang="en-US" sz="1200" dirty="0">
                <a:latin typeface="Arial"/>
                <a:cs typeface="Arial"/>
              </a:rPr>
              <a:t>(".") + 1, </a:t>
            </a:r>
            <a:r>
              <a:rPr lang="en-US" sz="1200" dirty="0" err="1">
                <a:latin typeface="Arial"/>
                <a:cs typeface="Arial"/>
              </a:rPr>
              <a:t>regex.length</a:t>
            </a:r>
            <a:r>
              <a:rPr lang="en-US" sz="1200" dirty="0">
                <a:latin typeface="Arial"/>
                <a:cs typeface="Arial"/>
              </a:rPr>
              <a:t>())</a:t>
            </a:r>
            <a:r>
              <a:rPr lang="en-US" sz="1200" dirty="0" smtClean="0">
                <a:latin typeface="Arial"/>
                <a:cs typeface="Arial"/>
              </a:rPr>
              <a:t>;</a:t>
            </a:r>
          </a:p>
          <a:p>
            <a:r>
              <a:rPr lang="en-US" sz="1200" dirty="0">
                <a:latin typeface="Arial"/>
                <a:cs typeface="Arial"/>
              </a:rPr>
              <a:t>	</a:t>
            </a:r>
            <a:r>
              <a:rPr lang="en-US" sz="1200" dirty="0" smtClean="0">
                <a:latin typeface="Arial"/>
                <a:cs typeface="Arial"/>
              </a:rPr>
              <a:t>	for </a:t>
            </a:r>
            <a:r>
              <a:rPr lang="en-US" sz="1200" dirty="0">
                <a:latin typeface="Arial"/>
                <a:cs typeface="Arial"/>
              </a:rPr>
              <a:t>(Run&lt;?, ? extends </a:t>
            </a:r>
            <a:r>
              <a:rPr lang="en-US" sz="1200" dirty="0" err="1">
                <a:latin typeface="Arial"/>
                <a:cs typeface="Arial"/>
              </a:rPr>
              <a:t>AbstractBuild</a:t>
            </a:r>
            <a:r>
              <a:rPr lang="en-US" sz="1200" dirty="0">
                <a:latin typeface="Arial"/>
                <a:cs typeface="Arial"/>
              </a:rPr>
              <a:t>&lt;?, ?&gt;&gt;.Artifact artifact : </a:t>
            </a:r>
            <a:r>
              <a:rPr lang="en-US" sz="1200" dirty="0" err="1">
                <a:latin typeface="Arial"/>
                <a:cs typeface="Arial"/>
              </a:rPr>
              <a:t>build.getArtifacts</a:t>
            </a:r>
            <a:r>
              <a:rPr lang="en-US" sz="1200" dirty="0">
                <a:latin typeface="Arial"/>
                <a:cs typeface="Arial"/>
              </a:rPr>
              <a:t>()) {</a:t>
            </a:r>
          </a:p>
          <a:p>
            <a:r>
              <a:rPr lang="en-US" sz="1200" dirty="0" smtClean="0">
                <a:latin typeface="Arial"/>
                <a:cs typeface="Arial"/>
              </a:rPr>
              <a:t>			if</a:t>
            </a:r>
            <a:r>
              <a:rPr lang="en-US" sz="1200" dirty="0">
                <a:latin typeface="Arial"/>
                <a:cs typeface="Arial"/>
              </a:rPr>
              <a:t>(</a:t>
            </a:r>
            <a:r>
              <a:rPr lang="en-US" sz="1200" dirty="0" err="1">
                <a:latin typeface="Arial"/>
                <a:cs typeface="Arial"/>
              </a:rPr>
              <a:t>artifact.getFileName</a:t>
            </a:r>
            <a:r>
              <a:rPr lang="en-US" sz="1200" dirty="0">
                <a:latin typeface="Arial"/>
                <a:cs typeface="Arial"/>
              </a:rPr>
              <a:t>().contains(regex)){ //matches(regex)) {</a:t>
            </a:r>
          </a:p>
          <a:p>
            <a:r>
              <a:rPr lang="en-US" sz="1200" dirty="0" smtClean="0">
                <a:latin typeface="Arial"/>
                <a:cs typeface="Arial"/>
              </a:rPr>
              <a:t>			String </a:t>
            </a:r>
            <a:r>
              <a:rPr lang="en-US" sz="1200" dirty="0" err="1">
                <a:latin typeface="Arial"/>
                <a:cs typeface="Arial"/>
              </a:rPr>
              <a:t>url</a:t>
            </a:r>
            <a:r>
              <a:rPr lang="en-US" sz="1200" dirty="0">
                <a:latin typeface="Arial"/>
                <a:cs typeface="Arial"/>
              </a:rPr>
              <a:t> = </a:t>
            </a:r>
            <a:r>
              <a:rPr lang="en-US" sz="1200" dirty="0" err="1">
                <a:latin typeface="Arial"/>
                <a:cs typeface="Arial"/>
              </a:rPr>
              <a:t>Hudson.getInstance</a:t>
            </a:r>
            <a:r>
              <a:rPr lang="en-US" sz="1200" dirty="0">
                <a:latin typeface="Arial"/>
                <a:cs typeface="Arial"/>
              </a:rPr>
              <a:t>().</a:t>
            </a:r>
            <a:r>
              <a:rPr lang="en-US" sz="1200" dirty="0" err="1">
                <a:latin typeface="Arial"/>
                <a:cs typeface="Arial"/>
              </a:rPr>
              <a:t>getRootUrl</a:t>
            </a:r>
            <a:r>
              <a:rPr lang="en-US" sz="1200" dirty="0">
                <a:latin typeface="Arial"/>
                <a:cs typeface="Arial"/>
              </a:rPr>
              <a:t>() + </a:t>
            </a:r>
            <a:r>
              <a:rPr lang="en-US" sz="1200" dirty="0" err="1">
                <a:latin typeface="Arial"/>
                <a:cs typeface="Arial"/>
              </a:rPr>
              <a:t>build.getUrl</a:t>
            </a:r>
            <a:r>
              <a:rPr lang="en-US" sz="1200" dirty="0">
                <a:latin typeface="Arial"/>
                <a:cs typeface="Arial"/>
              </a:rPr>
              <a:t>() + "artifact/" + </a:t>
            </a:r>
            <a:r>
              <a:rPr lang="en-US" sz="1200" dirty="0" err="1">
                <a:latin typeface="Arial"/>
                <a:cs typeface="Arial"/>
              </a:rPr>
              <a:t>artifact.getHref</a:t>
            </a:r>
            <a:r>
              <a:rPr lang="en-US" sz="1200" dirty="0">
                <a:latin typeface="Arial"/>
                <a:cs typeface="Arial"/>
              </a:rPr>
              <a:t>();</a:t>
            </a:r>
          </a:p>
          <a:p>
            <a:r>
              <a:rPr lang="en-US" sz="1200" dirty="0" smtClean="0">
                <a:latin typeface="Arial"/>
                <a:cs typeface="Arial"/>
              </a:rPr>
              <a:t>			</a:t>
            </a:r>
            <a:r>
              <a:rPr lang="en-US" sz="1200" dirty="0" err="1" smtClean="0">
                <a:latin typeface="Arial"/>
                <a:cs typeface="Arial"/>
              </a:rPr>
              <a:t>result.add</a:t>
            </a:r>
            <a:r>
              <a:rPr lang="en-US" sz="1200" dirty="0">
                <a:latin typeface="Arial"/>
                <a:cs typeface="Arial"/>
              </a:rPr>
              <a:t>(new </a:t>
            </a:r>
            <a:r>
              <a:rPr lang="en-US" sz="1200" dirty="0" err="1">
                <a:latin typeface="Arial"/>
                <a:cs typeface="Arial"/>
              </a:rPr>
              <a:t>ImageBadge</a:t>
            </a:r>
            <a:r>
              <a:rPr lang="en-US" sz="1200" dirty="0">
                <a:latin typeface="Arial"/>
                <a:cs typeface="Arial"/>
              </a:rPr>
              <a:t>(</a:t>
            </a:r>
            <a:r>
              <a:rPr lang="en-US" sz="1200" dirty="0" err="1">
                <a:latin typeface="Arial"/>
                <a:cs typeface="Arial"/>
              </a:rPr>
              <a:t>testName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url</a:t>
            </a:r>
            <a:r>
              <a:rPr lang="en-US" sz="1200" dirty="0">
                <a:latin typeface="Arial"/>
                <a:cs typeface="Arial"/>
              </a:rPr>
              <a:t>))</a:t>
            </a:r>
            <a:r>
              <a:rPr lang="en-US" sz="1200" dirty="0" smtClean="0">
                <a:latin typeface="Arial"/>
                <a:cs typeface="Arial"/>
              </a:rPr>
              <a:t>;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4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view a failure, add this action.. Magic is in the Jelly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Arial"/>
                <a:cs typeface="Arial"/>
              </a:rPr>
              <a:t> public </a:t>
            </a:r>
            <a:r>
              <a:rPr lang="en-US" sz="1200" dirty="0" err="1">
                <a:latin typeface="Arial"/>
                <a:cs typeface="Arial"/>
              </a:rPr>
              <a:t>ImageBadge</a:t>
            </a:r>
            <a:r>
              <a:rPr lang="en-US" sz="1200" dirty="0">
                <a:latin typeface="Arial"/>
                <a:cs typeface="Arial"/>
              </a:rPr>
              <a:t>(String </a:t>
            </a:r>
            <a:r>
              <a:rPr lang="en-US" sz="1200" dirty="0" err="1">
                <a:latin typeface="Arial"/>
                <a:cs typeface="Arial"/>
              </a:rPr>
              <a:t>testName</a:t>
            </a:r>
            <a:r>
              <a:rPr lang="en-US" sz="1200" dirty="0">
                <a:latin typeface="Arial"/>
                <a:cs typeface="Arial"/>
              </a:rPr>
              <a:t>, String </a:t>
            </a:r>
            <a:r>
              <a:rPr lang="en-US" sz="1200" dirty="0" err="1">
                <a:latin typeface="Arial"/>
                <a:cs typeface="Arial"/>
              </a:rPr>
              <a:t>imageUrl</a:t>
            </a:r>
            <a:r>
              <a:rPr lang="en-US" sz="1200" dirty="0">
                <a:latin typeface="Arial"/>
                <a:cs typeface="Arial"/>
              </a:rPr>
              <a:t>) {</a:t>
            </a:r>
          </a:p>
          <a:p>
            <a:r>
              <a:rPr lang="en-US" sz="1200" dirty="0">
                <a:latin typeface="Arial"/>
                <a:cs typeface="Arial"/>
              </a:rPr>
              <a:t>        </a:t>
            </a:r>
            <a:r>
              <a:rPr lang="en-US" sz="1200" dirty="0" err="1">
                <a:latin typeface="Arial"/>
                <a:cs typeface="Arial"/>
              </a:rPr>
              <a:t>this.testName</a:t>
            </a:r>
            <a:r>
              <a:rPr lang="en-US" sz="1200" dirty="0">
                <a:latin typeface="Arial"/>
                <a:cs typeface="Arial"/>
              </a:rPr>
              <a:t> = </a:t>
            </a:r>
            <a:r>
              <a:rPr lang="en-US" sz="1200" dirty="0" err="1">
                <a:latin typeface="Arial"/>
                <a:cs typeface="Arial"/>
              </a:rPr>
              <a:t>testName</a:t>
            </a:r>
            <a:r>
              <a:rPr lang="en-US" sz="1200" dirty="0">
                <a:latin typeface="Arial"/>
                <a:cs typeface="Arial"/>
              </a:rPr>
              <a:t>;</a:t>
            </a:r>
          </a:p>
          <a:p>
            <a:r>
              <a:rPr lang="en-US" sz="1200" dirty="0">
                <a:latin typeface="Arial"/>
                <a:cs typeface="Arial"/>
              </a:rPr>
              <a:t>        </a:t>
            </a:r>
            <a:r>
              <a:rPr lang="en-US" sz="1200" dirty="0" err="1">
                <a:latin typeface="Arial"/>
                <a:cs typeface="Arial"/>
              </a:rPr>
              <a:t>this.imageUrl</a:t>
            </a:r>
            <a:r>
              <a:rPr lang="en-US" sz="1200" dirty="0">
                <a:latin typeface="Arial"/>
                <a:cs typeface="Arial"/>
              </a:rPr>
              <a:t> = </a:t>
            </a:r>
            <a:r>
              <a:rPr lang="en-US" sz="1200" dirty="0" err="1">
                <a:latin typeface="Arial"/>
                <a:cs typeface="Arial"/>
              </a:rPr>
              <a:t>imageUrl</a:t>
            </a:r>
            <a:r>
              <a:rPr lang="en-US" sz="1200" dirty="0">
                <a:latin typeface="Arial"/>
                <a:cs typeface="Arial"/>
              </a:rPr>
              <a:t>;</a:t>
            </a:r>
          </a:p>
          <a:p>
            <a:r>
              <a:rPr lang="en-US" sz="1200" dirty="0">
                <a:latin typeface="Arial"/>
                <a:cs typeface="Arial"/>
              </a:rPr>
              <a:t>    </a:t>
            </a:r>
            <a:r>
              <a:rPr lang="en-US" sz="1200" dirty="0" smtClean="0">
                <a:latin typeface="Arial"/>
                <a:cs typeface="Arial"/>
              </a:rPr>
              <a:t>}</a:t>
            </a:r>
          </a:p>
          <a:p>
            <a:r>
              <a:rPr lang="en-US" sz="1200" dirty="0">
                <a:latin typeface="Arial"/>
                <a:cs typeface="Arial"/>
              </a:rPr>
              <a:t>&lt;</a:t>
            </a:r>
            <a:r>
              <a:rPr lang="en-US" sz="1200" dirty="0" err="1">
                <a:latin typeface="Arial"/>
                <a:cs typeface="Arial"/>
              </a:rPr>
              <a:t>j:jelly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xmlns:j</a:t>
            </a:r>
            <a:r>
              <a:rPr lang="en-US" sz="1200" dirty="0">
                <a:latin typeface="Arial"/>
                <a:cs typeface="Arial"/>
              </a:rPr>
              <a:t>="</a:t>
            </a:r>
            <a:r>
              <a:rPr lang="en-US" sz="1200" dirty="0" err="1">
                <a:latin typeface="Arial"/>
                <a:cs typeface="Arial"/>
              </a:rPr>
              <a:t>jelly:core</a:t>
            </a:r>
            <a:r>
              <a:rPr lang="en-US" sz="1200" dirty="0">
                <a:latin typeface="Arial"/>
                <a:cs typeface="Arial"/>
              </a:rPr>
              <a:t>"&gt;</a:t>
            </a:r>
          </a:p>
          <a:p>
            <a:r>
              <a:rPr lang="en-US" sz="1200" dirty="0">
                <a:latin typeface="Arial"/>
                <a:cs typeface="Arial"/>
              </a:rPr>
              <a:t>	&lt;style&gt;</a:t>
            </a:r>
          </a:p>
          <a:p>
            <a:r>
              <a:rPr lang="en-US" sz="1200" dirty="0">
                <a:latin typeface="Arial"/>
                <a:cs typeface="Arial"/>
              </a:rPr>
              <a:t>		</a:t>
            </a:r>
            <a:r>
              <a:rPr lang="en-US" sz="1200" dirty="0" err="1">
                <a:latin typeface="Arial"/>
                <a:cs typeface="Arial"/>
              </a:rPr>
              <a:t>img.failure</a:t>
            </a:r>
            <a:r>
              <a:rPr lang="en-US" sz="1200" dirty="0">
                <a:latin typeface="Arial"/>
                <a:cs typeface="Arial"/>
              </a:rPr>
              <a:t> {</a:t>
            </a:r>
          </a:p>
          <a:p>
            <a:r>
              <a:rPr lang="en-US" sz="1200" dirty="0">
                <a:latin typeface="Arial"/>
                <a:cs typeface="Arial"/>
              </a:rPr>
              <a:t>			cursor: </a:t>
            </a:r>
            <a:r>
              <a:rPr lang="en-US" sz="1200" dirty="0" err="1">
                <a:latin typeface="Arial"/>
                <a:cs typeface="Arial"/>
              </a:rPr>
              <a:t>url</a:t>
            </a:r>
            <a:r>
              <a:rPr lang="en-US" sz="1200" dirty="0">
                <a:latin typeface="Arial"/>
                <a:cs typeface="Arial"/>
              </a:rPr>
              <a:t>(${</a:t>
            </a:r>
            <a:r>
              <a:rPr lang="en-US" sz="1200" dirty="0" err="1">
                <a:latin typeface="Arial"/>
                <a:cs typeface="Arial"/>
              </a:rPr>
              <a:t>rootURL</a:t>
            </a:r>
            <a:r>
              <a:rPr lang="en-US" sz="1200" dirty="0">
                <a:latin typeface="Arial"/>
                <a:cs typeface="Arial"/>
              </a:rPr>
              <a:t>}/plugin/</a:t>
            </a:r>
            <a:r>
              <a:rPr lang="en-US" sz="1200" dirty="0" err="1">
                <a:latin typeface="Arial"/>
                <a:cs typeface="Arial"/>
              </a:rPr>
              <a:t>ImageBadge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zoom.png</a:t>
            </a:r>
            <a:r>
              <a:rPr lang="en-US" sz="1200" dirty="0">
                <a:latin typeface="Arial"/>
                <a:cs typeface="Arial"/>
              </a:rPr>
              <a:t>), auto;</a:t>
            </a:r>
          </a:p>
          <a:p>
            <a:r>
              <a:rPr lang="en-US" sz="1200" dirty="0">
                <a:latin typeface="Arial"/>
                <a:cs typeface="Arial"/>
              </a:rPr>
              <a:t>			max-height: 190px;</a:t>
            </a:r>
          </a:p>
          <a:p>
            <a:r>
              <a:rPr lang="en-US" sz="1200" dirty="0">
                <a:latin typeface="Arial"/>
                <a:cs typeface="Arial"/>
              </a:rPr>
              <a:t>		}</a:t>
            </a:r>
          </a:p>
          <a:p>
            <a:r>
              <a:rPr lang="en-US" sz="1200" dirty="0">
                <a:latin typeface="Arial"/>
                <a:cs typeface="Arial"/>
              </a:rPr>
              <a:t>	&lt;/style&gt;</a:t>
            </a:r>
          </a:p>
          <a:p>
            <a:r>
              <a:rPr lang="en-US" sz="1200" dirty="0">
                <a:latin typeface="Arial"/>
                <a:cs typeface="Arial"/>
              </a:rPr>
              <a:t>	&lt;a </a:t>
            </a:r>
            <a:r>
              <a:rPr lang="en-US" sz="1200" dirty="0" err="1">
                <a:latin typeface="Arial"/>
                <a:cs typeface="Arial"/>
              </a:rPr>
              <a:t>href</a:t>
            </a:r>
            <a:r>
              <a:rPr lang="en-US" sz="1200" dirty="0">
                <a:latin typeface="Arial"/>
                <a:cs typeface="Arial"/>
              </a:rPr>
              <a:t>="${</a:t>
            </a:r>
            <a:r>
              <a:rPr lang="en-US" sz="1200" dirty="0" err="1">
                <a:latin typeface="Arial"/>
                <a:cs typeface="Arial"/>
              </a:rPr>
              <a:t>it.imageUrl</a:t>
            </a:r>
            <a:r>
              <a:rPr lang="en-US" sz="1200" dirty="0">
                <a:latin typeface="Arial"/>
                <a:cs typeface="Arial"/>
              </a:rPr>
              <a:t>}" target="_blank"&gt;</a:t>
            </a:r>
          </a:p>
          <a:p>
            <a:r>
              <a:rPr lang="en-US" sz="1200" dirty="0">
                <a:latin typeface="Arial"/>
                <a:cs typeface="Arial"/>
              </a:rPr>
              <a:t>		&lt;</a:t>
            </a:r>
            <a:r>
              <a:rPr lang="en-US" sz="1200" dirty="0" err="1">
                <a:latin typeface="Arial"/>
                <a:cs typeface="Arial"/>
              </a:rPr>
              <a:t>img</a:t>
            </a:r>
            <a:r>
              <a:rPr lang="en-US" sz="1200" dirty="0">
                <a:latin typeface="Arial"/>
                <a:cs typeface="Arial"/>
              </a:rPr>
              <a:t> class="failure" </a:t>
            </a:r>
            <a:r>
              <a:rPr lang="en-US" sz="1200" dirty="0" err="1">
                <a:latin typeface="Arial"/>
                <a:cs typeface="Arial"/>
              </a:rPr>
              <a:t>src</a:t>
            </a:r>
            <a:r>
              <a:rPr lang="en-US" sz="1200" dirty="0">
                <a:latin typeface="Arial"/>
                <a:cs typeface="Arial"/>
              </a:rPr>
              <a:t>="${</a:t>
            </a:r>
            <a:r>
              <a:rPr lang="en-US" sz="1200" dirty="0" err="1">
                <a:latin typeface="Arial"/>
                <a:cs typeface="Arial"/>
              </a:rPr>
              <a:t>it.imageUrl</a:t>
            </a:r>
            <a:r>
              <a:rPr lang="en-US" sz="1200" dirty="0">
                <a:latin typeface="Arial"/>
                <a:cs typeface="Arial"/>
              </a:rPr>
              <a:t>}"/&gt;</a:t>
            </a:r>
          </a:p>
          <a:p>
            <a:r>
              <a:rPr lang="en-US" sz="1200" dirty="0">
                <a:latin typeface="Arial"/>
                <a:cs typeface="Arial"/>
              </a:rPr>
              <a:t>	&lt;/a&gt;</a:t>
            </a:r>
          </a:p>
          <a:p>
            <a:r>
              <a:rPr lang="en-US" sz="1200" dirty="0">
                <a:latin typeface="Arial"/>
                <a:cs typeface="Arial"/>
              </a:rPr>
              <a:t>&lt;/</a:t>
            </a:r>
            <a:r>
              <a:rPr lang="en-US" sz="1200" dirty="0" err="1">
                <a:latin typeface="Arial"/>
                <a:cs typeface="Arial"/>
              </a:rPr>
              <a:t>j:jelly</a:t>
            </a:r>
            <a:r>
              <a:rPr lang="en-US" sz="1200" dirty="0">
                <a:latin typeface="Arial"/>
                <a:cs typeface="Arial"/>
              </a:rPr>
              <a:t>&gt;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looks in Jenkins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 descr="Screen Shot 2012-09-28 at 4.01.42 PM.png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4219" b="-184219"/>
          <a:stretch>
            <a:fillRect/>
          </a:stretch>
        </p:blipFill>
        <p:spPr/>
      </p:pic>
      <p:pic>
        <p:nvPicPr>
          <p:cNvPr id="10" name="Content Placeholder 6" descr="Screen Shot 2012-09-28 at 3.52.23 PM.png"/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6345" b="-26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5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see a demo?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 you 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So show it already…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Selenium can take screenshots…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Jenkins can interact with them…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 descr="bright_idea.gif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75152" r="-75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51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 with Jenkins &amp; Selenium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thing since apple pie and ice-cream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Biggest number of bugs in a typical backlog are cosmetic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Hardest bugs to find are small cosmetic bugs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Manual testing doesn’t fit well in a lean, fast-paced environment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Impossible to fully cover UI manually on a Continuous </a:t>
            </a:r>
            <a:r>
              <a:rPr lang="en-US" sz="1200" dirty="0">
                <a:latin typeface="Arial"/>
                <a:cs typeface="Arial"/>
              </a:rPr>
              <a:t>D</a:t>
            </a:r>
            <a:r>
              <a:rPr lang="en-US" sz="1200" dirty="0" smtClean="0">
                <a:latin typeface="Arial"/>
                <a:cs typeface="Arial"/>
              </a:rPr>
              <a:t>eployment schedule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7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drawbacks… I mean 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Only ran on release candidates</a:t>
            </a:r>
          </a:p>
          <a:p>
            <a:r>
              <a:rPr lang="en-US" dirty="0" smtClean="0"/>
              <a:t>Need to continually update the “image repo” – so automate this</a:t>
            </a:r>
          </a:p>
          <a:p>
            <a:r>
              <a:rPr lang="en-US" dirty="0" smtClean="0"/>
              <a:t>Need’s to run with the same screen resolution each time it’s ran</a:t>
            </a:r>
          </a:p>
          <a:p>
            <a:endParaRPr lang="en-US" dirty="0" smtClean="0"/>
          </a:p>
          <a:p>
            <a:r>
              <a:rPr lang="en-US" dirty="0" smtClean="0"/>
              <a:t>Other then that it’s awesome!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7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Auto-</a:t>
            </a:r>
            <a:r>
              <a:rPr lang="en-US" dirty="0" err="1" smtClean="0"/>
              <a:t>magicaly</a:t>
            </a:r>
            <a:r>
              <a:rPr lang="en-US" dirty="0" smtClean="0"/>
              <a:t> build </a:t>
            </a:r>
            <a:r>
              <a:rPr lang="en-US" dirty="0"/>
              <a:t>an image archive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Create a selenium “crawler” – capture and store endpoints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Selenium already crawls your website, simply add the option to take a screenshot at the end of every test, name it what the test is named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SCP to repo (I chose </a:t>
            </a:r>
            <a:r>
              <a:rPr lang="en-US" dirty="0" err="1" smtClean="0"/>
              <a:t>userContent</a:t>
            </a:r>
            <a:r>
              <a:rPr lang="en-US" dirty="0" smtClean="0"/>
              <a:t>/</a:t>
            </a:r>
            <a:r>
              <a:rPr lang="en-US" dirty="0" err="1" smtClean="0"/>
              <a:t>imageArchive</a:t>
            </a:r>
            <a:r>
              <a:rPr lang="en-US" dirty="0" smtClean="0"/>
              <a:t> on our master)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Create a build that runs on release candidates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Create a Jenkins job that can automatically run on your release candidates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Much like your crawler job, except tied into your release pipeline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Takes the same picture of the same endpoints, and names them the same way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Configure </a:t>
            </a:r>
            <a:r>
              <a:rPr lang="en-US" dirty="0" err="1" smtClean="0"/>
              <a:t>ScreenshotComparison</a:t>
            </a:r>
            <a:r>
              <a:rPr lang="en-US" dirty="0" smtClean="0"/>
              <a:t> plugin, giving it your archive repo to compare against, and location of screenshots on the current run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Optionally set a % difference threshold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8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I’ve got the magic in 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Gets lists of files in the archive repo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Gets list of files in current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Compares the files with the same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Prints and stores the percent different</a:t>
            </a:r>
          </a:p>
          <a:p>
            <a:pPr algn="ctr"/>
            <a:r>
              <a:rPr lang="en-US" dirty="0" smtClean="0"/>
              <a:t>Percent Different = Different Pixels / Total pixels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maybe something about Groupon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Married… sorry for all the… lady… out there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Contact information: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2"/>
              </a:rPr>
              <a:t>dtolley@groupon.com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Twitter: </a:t>
            </a:r>
            <a:r>
              <a:rPr lang="en-US" dirty="0" err="1" smtClean="0"/>
              <a:t>DavidTolley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Groupon 400-20,000 engineers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300+ commits in a day to main app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commit triggers 9 jobs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job has between several hundred to several thousand tests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other jobs not associated with out primary application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https://engineering.groupon.com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Were </a:t>
            </a:r>
            <a:r>
              <a:rPr lang="en-US" dirty="0"/>
              <a:t>always hiring: http://</a:t>
            </a:r>
            <a:r>
              <a:rPr lang="en-US" dirty="0" err="1"/>
              <a:t>www.groupon.com</a:t>
            </a:r>
            <a:r>
              <a:rPr lang="en-US" dirty="0"/>
              <a:t>/</a:t>
            </a:r>
            <a:r>
              <a:rPr lang="en-US" dirty="0" err="1"/>
              <a:t>techjobs</a:t>
            </a:r>
            <a:r>
              <a:rPr lang="en-US" dirty="0"/>
              <a:t>/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63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Comparison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Slightly different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 descr="one.png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546" r="22546"/>
          <a:stretch>
            <a:fillRect/>
          </a:stretch>
        </p:blipFill>
        <p:spPr/>
      </p:pic>
      <p:pic>
        <p:nvPicPr>
          <p:cNvPr id="7" name="Content Placeholder 6" descr="two.png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546" r="22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Comparison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5: All this for a little console output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Content Placeholder 9" descr="Screen Shot 2012-09-28 at 9.42.45 PM.png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15231" b="-115231"/>
          <a:stretch>
            <a:fillRect/>
          </a:stretch>
        </p:blipFill>
        <p:spPr/>
      </p:pic>
      <p:pic>
        <p:nvPicPr>
          <p:cNvPr id="9" name="Content Placeholder 8" descr="Screen Shot 2012-09-28 at 9.38.01 PM.png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48735" b="-248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9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Comparison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really compared?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Positioning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EVERYTHING – every pixel is compared to each other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3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but not least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Tolleyvision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 descr="Screen Shot 2012-09-28 at 10.00.12 PM.png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790" b="-5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9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02001" y="1301545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975" y="2356261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960" y="550638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775" y="4834467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83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702" y="3432588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6467" y="3375280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4347" y="3191588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7234" y="5562446"/>
            <a:ext cx="757809" cy="7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5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Selenium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skewed from only my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run tests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get failures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says “ Works for me”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print out the stack trace of failures from now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says “Only fails on Jenkins, that stack trace is a red herring”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take a screenshot of the Browser at point of failure, archive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looks at stack trace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finds the corresponding screenshot in the build’s artifacts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says “This is cool but… I don’t like having to search for a screenshot”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 develop a plugin to insert screenshots into test failure details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Developer says “Awesome! Now I easily know what to fix”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3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did I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awesome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n-US" dirty="0" smtClean="0"/>
              <a:t>But a selenium failure with out visual proof, or a picture without context is hard to digest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5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describing a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“stack trace”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Giant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Monstrous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Absurd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15 Feet tall by 20 Feet Wide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Brown stuffed cat crammed into UFO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Hanging from the celling on 4</a:t>
            </a:r>
            <a:r>
              <a:rPr lang="en-US" baseline="30000" dirty="0" smtClean="0"/>
              <a:t>th</a:t>
            </a:r>
            <a:r>
              <a:rPr lang="en-US" dirty="0" smtClean="0"/>
              <a:t> floor of Groupon’s Head Quarters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Giant tongue sticking out of its mouth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Cat haters worst nightmare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 feel bad for the person who has to clean it’s litter box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WTF?!?!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has to be a joke…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with no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“screenshot”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5" descr="cat.jpg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9275" b="29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6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your powers combine…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excited!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n-US" dirty="0" smtClean="0"/>
              <a:t>Pause to build suspense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7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sad to present… Groupon’s Mascot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 has been BLOWN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cat2.jpg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315" b="731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Giant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Monstrous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Absurd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15 Feet tall by 20 Feet Wide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Brown stuffed cat crammed into Silver UFO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Hanging from the celling on 4</a:t>
            </a:r>
            <a:r>
              <a:rPr lang="en-US" baseline="30000" dirty="0"/>
              <a:t>th</a:t>
            </a:r>
            <a:r>
              <a:rPr lang="en-US" dirty="0"/>
              <a:t> floor of Groupon’s Head Quarters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Giant tongue sticking out of its mouth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Dog lovers worst </a:t>
            </a:r>
            <a:r>
              <a:rPr lang="en-US" dirty="0"/>
              <a:t>nightmare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 feel bad for the person who has to clean it’s litter box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WTF?!?!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This </a:t>
            </a:r>
            <a:r>
              <a:rPr lang="en-US" dirty="0" smtClean="0"/>
              <a:t>IS real…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5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fr-FR" dirty="0" smtClean="0"/>
              <a:t>’</a:t>
            </a:r>
            <a:r>
              <a:rPr lang="en-US" dirty="0" smtClean="0"/>
              <a:t>s cool…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how does this fit into Jenkins?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BD51DF8-D1D5-274C-9447-620E7D7C58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TestDataPublisher</a:t>
            </a:r>
            <a:r>
              <a:rPr lang="en-US" dirty="0"/>
              <a:t> and </a:t>
            </a:r>
            <a:r>
              <a:rPr lang="en-US" dirty="0" err="1" smtClean="0"/>
              <a:t>TestAction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Along with naming screenshots in accordance with the test that failed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8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Presentation Sept 2012 (PPT)">
  <a:themeElements>
    <a:clrScheme name="Custom 1">
      <a:dk1>
        <a:srgbClr val="404041"/>
      </a:dk1>
      <a:lt1>
        <a:sysClr val="window" lastClr="FFFFFF"/>
      </a:lt1>
      <a:dk2>
        <a:srgbClr val="5F6369"/>
      </a:dk2>
      <a:lt2>
        <a:srgbClr val="64A70B"/>
      </a:lt2>
      <a:accent1>
        <a:srgbClr val="E35205"/>
      </a:accent1>
      <a:accent2>
        <a:srgbClr val="F2A900"/>
      </a:accent2>
      <a:accent3>
        <a:srgbClr val="4BC1DE"/>
      </a:accent3>
      <a:accent4>
        <a:srgbClr val="BA0C2F"/>
      </a:accent4>
      <a:accent5>
        <a:srgbClr val="514689"/>
      </a:accent5>
      <a:accent6>
        <a:srgbClr val="C5299B"/>
      </a:accent6>
      <a:hlink>
        <a:srgbClr val="0076A8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oupon Slide Master">
  <a:themeElements>
    <a:clrScheme name="Custom 1">
      <a:dk1>
        <a:srgbClr val="404041"/>
      </a:dk1>
      <a:lt1>
        <a:sysClr val="window" lastClr="FFFFFF"/>
      </a:lt1>
      <a:dk2>
        <a:srgbClr val="5F6369"/>
      </a:dk2>
      <a:lt2>
        <a:srgbClr val="64A70B"/>
      </a:lt2>
      <a:accent1>
        <a:srgbClr val="E35205"/>
      </a:accent1>
      <a:accent2>
        <a:srgbClr val="F2A900"/>
      </a:accent2>
      <a:accent3>
        <a:srgbClr val="4BC1DE"/>
      </a:accent3>
      <a:accent4>
        <a:srgbClr val="BA0C2F"/>
      </a:accent4>
      <a:accent5>
        <a:srgbClr val="514689"/>
      </a:accent5>
      <a:accent6>
        <a:srgbClr val="C5299B"/>
      </a:accent6>
      <a:hlink>
        <a:srgbClr val="0076A8"/>
      </a:hlink>
      <a:folHlink>
        <a:srgbClr val="7578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1544</Words>
  <Application>Microsoft Macintosh PowerPoint</Application>
  <PresentationFormat>On-screen Show (4:3)</PresentationFormat>
  <Paragraphs>210</Paragraphs>
  <Slides>24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Sales Presentation Sept 2012 (PPT)</vt:lpstr>
      <vt:lpstr>Groupon Slide Master</vt:lpstr>
      <vt:lpstr>a picture is worth a thousand words</vt:lpstr>
      <vt:lpstr>A little about me</vt:lpstr>
      <vt:lpstr>A Little Selenium Timeline</vt:lpstr>
      <vt:lpstr>So what did I learn?</vt:lpstr>
      <vt:lpstr>Words describing a picture</vt:lpstr>
      <vt:lpstr>A picture with no context</vt:lpstr>
      <vt:lpstr>When your powers combine…</vt:lpstr>
      <vt:lpstr>I’m sad to present… Groupon’s Mascot</vt:lpstr>
      <vt:lpstr>That’s cool…</vt:lpstr>
      <vt:lpstr>TestDataPublisher</vt:lpstr>
      <vt:lpstr>TestAction</vt:lpstr>
      <vt:lpstr>How this looks in Jenkins</vt:lpstr>
      <vt:lpstr>Want to see a demo?</vt:lpstr>
      <vt:lpstr>Selenium can take screenshots…</vt:lpstr>
      <vt:lpstr>Screenshot Comparison with Jenkins &amp; Selenium</vt:lpstr>
      <vt:lpstr>Screenshot Comparison </vt:lpstr>
      <vt:lpstr>Screenshot Comparison </vt:lpstr>
      <vt:lpstr>Screenshot Comparison </vt:lpstr>
      <vt:lpstr>Screenshot Comparison </vt:lpstr>
      <vt:lpstr>Screenshot Comparison </vt:lpstr>
      <vt:lpstr>Screenshot Comparison </vt:lpstr>
      <vt:lpstr>Screenshot Comparison </vt:lpstr>
      <vt:lpstr>Last but not least</vt:lpstr>
      <vt:lpstr>Thank You To Our Sponsors</vt:lpstr>
    </vt:vector>
  </TitlesOfParts>
  <Company>Groupon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Barry</dc:creator>
  <cp:lastModifiedBy>Bac Dai</cp:lastModifiedBy>
  <cp:revision>27</cp:revision>
  <dcterms:created xsi:type="dcterms:W3CDTF">2012-10-08T20:23:49Z</dcterms:created>
  <dcterms:modified xsi:type="dcterms:W3CDTF">2012-10-08T20:24:29Z</dcterms:modified>
</cp:coreProperties>
</file>