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3" r:id="rId5"/>
  </p:sldMasterIdLst>
  <p:notesMasterIdLst>
    <p:notesMasterId r:id="rId33"/>
  </p:notesMasterIdLst>
  <p:handoutMasterIdLst>
    <p:handoutMasterId r:id="rId34"/>
  </p:handoutMasterIdLst>
  <p:sldIdLst>
    <p:sldId id="311" r:id="rId6"/>
    <p:sldId id="330" r:id="rId7"/>
    <p:sldId id="360" r:id="rId8"/>
    <p:sldId id="334" r:id="rId9"/>
    <p:sldId id="313" r:id="rId10"/>
    <p:sldId id="339" r:id="rId11"/>
    <p:sldId id="340" r:id="rId12"/>
    <p:sldId id="338" r:id="rId13"/>
    <p:sldId id="364" r:id="rId14"/>
    <p:sldId id="365" r:id="rId15"/>
    <p:sldId id="342" r:id="rId16"/>
    <p:sldId id="341" r:id="rId17"/>
    <p:sldId id="343" r:id="rId18"/>
    <p:sldId id="362" r:id="rId19"/>
    <p:sldId id="344" r:id="rId20"/>
    <p:sldId id="345" r:id="rId21"/>
    <p:sldId id="346" r:id="rId22"/>
    <p:sldId id="357" r:id="rId23"/>
    <p:sldId id="356" r:id="rId24"/>
    <p:sldId id="358" r:id="rId25"/>
    <p:sldId id="347" r:id="rId26"/>
    <p:sldId id="348" r:id="rId27"/>
    <p:sldId id="349" r:id="rId28"/>
    <p:sldId id="350" r:id="rId29"/>
    <p:sldId id="366" r:id="rId30"/>
    <p:sldId id="363" r:id="rId31"/>
    <p:sldId id="329" r:id="rId32"/>
  </p:sldIdLst>
  <p:sldSz cx="9144000" cy="6858000" type="screen4x3"/>
  <p:notesSz cx="7099300" cy="10234613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E53517"/>
    <a:srgbClr val="DDDDDD"/>
    <a:srgbClr val="B4BABD"/>
    <a:srgbClr val="97BF0D"/>
    <a:srgbClr val="EB690B"/>
    <a:srgbClr val="B70D28"/>
    <a:srgbClr val="FFDA00"/>
    <a:srgbClr val="061922"/>
    <a:srgbClr val="D7D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0365" autoAdjust="0"/>
  </p:normalViewPr>
  <p:slideViewPr>
    <p:cSldViewPr snapToGrid="0" snapToObjects="1">
      <p:cViewPr>
        <p:scale>
          <a:sx n="70" d="100"/>
          <a:sy n="70" d="100"/>
        </p:scale>
        <p:origin x="-1488" y="-126"/>
      </p:cViewPr>
      <p:guideLst>
        <p:guide orient="horz" pos="898"/>
        <p:guide orient="horz" pos="3680"/>
        <p:guide pos="295"/>
        <p:guide pos="54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848" y="-10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Builds</c:v>
                </c:pt>
                <c:pt idx="1">
                  <c:v>Tests</c:v>
                </c:pt>
                <c:pt idx="2">
                  <c:v>Misc.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7700" y="446088"/>
            <a:ext cx="434211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t" anchorCtr="0" compatLnSpc="1">
            <a:prstTxWarp prst="textNoShape">
              <a:avLst/>
            </a:prstTxWarp>
          </a:bodyPr>
          <a:lstStyle>
            <a:lvl1pPr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01778" y="446088"/>
            <a:ext cx="172442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AF0B15F-77C3-449A-8269-2A0702B97D87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47700" y="9210675"/>
            <a:ext cx="50911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b" anchorCtr="0" compatLnSpc="1">
            <a:prstTxWarp prst="textNoShape">
              <a:avLst/>
            </a:prstTxWarp>
          </a:bodyPr>
          <a:lstStyle>
            <a:lvl1pPr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Copyright © 2011 Intel Mobile Communications. All rights reserved.</a:t>
            </a:r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8813" y="9210675"/>
            <a:ext cx="6873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0D8C6BC-68FF-40E5-A979-A3B5FAD4C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3723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2513"/>
            <a:ext cx="567690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7700" y="446089"/>
            <a:ext cx="4306106" cy="3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t" anchorCtr="0" compatLnSpc="1">
            <a:prstTxWarp prst="textNoShape">
              <a:avLst/>
            </a:prstTxWarp>
          </a:bodyPr>
          <a:lstStyle>
            <a:lvl1pPr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701778" y="446089"/>
            <a:ext cx="1724422" cy="3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t" anchorCtr="0" compatLnSpc="1">
            <a:prstTxWarp prst="textNoShape">
              <a:avLst/>
            </a:prstTxWarp>
          </a:bodyPr>
          <a:lstStyle>
            <a:lvl1pPr algn="r"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47700" y="9210675"/>
            <a:ext cx="50911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b" anchorCtr="0" compatLnSpc="1">
            <a:prstTxWarp prst="textNoShape">
              <a:avLst/>
            </a:prstTxWarp>
          </a:bodyPr>
          <a:lstStyle>
            <a:lvl1pPr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Copyright © 2011 Intel Mobile Communications. All rights reserved.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38813" y="9210675"/>
            <a:ext cx="6873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5" tIns="48248" rIns="96495" bIns="48248" numCol="1" anchor="b" anchorCtr="0" compatLnSpc="1">
            <a:prstTxWarp prst="textNoShape">
              <a:avLst/>
            </a:prstTxWarp>
          </a:bodyPr>
          <a:lstStyle>
            <a:lvl1pPr algn="r" defTabSz="965200"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0D8C6BC-68FF-40E5-A979-A3B5FAD4C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67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6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7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AD3C-15FF-4D1A-A15B-716F94B69EB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Presentation Title</a:t>
            </a:r>
            <a:endParaRPr lang="de-DE" smtClean="0"/>
          </a:p>
        </p:txBody>
      </p:sp>
      <p:sp>
        <p:nvSpPr>
          <p:cNvPr id="4720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875D16-2F9D-4B1E-A4BD-3FED73111D4B}" type="datetime4">
              <a:rPr lang="en-US" smtClean="0"/>
              <a:pPr/>
              <a:t>October 1, 2012</a:t>
            </a:fld>
            <a:endParaRPr lang="en-US" smtClean="0"/>
          </a:p>
        </p:txBody>
      </p:sp>
      <p:sp>
        <p:nvSpPr>
          <p:cNvPr id="47206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3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AD3C-15FF-4D1A-A15B-716F94B69E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AD3C-15FF-4D1A-A15B-716F94B69EB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AD3C-15FF-4D1A-A15B-716F94B69EB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3AD3C-15FF-4D1A-A15B-716F94B69EB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398E22D-80CC-48C7-B1AC-0CC3EACD6942}" type="datetime4">
              <a:rPr lang="en-US" smtClean="0"/>
              <a:pPr>
                <a:defRPr/>
              </a:pPr>
              <a:t>October 1, 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Copyright © 2011 Intel Mobile Communications. All rights reserved.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0D8C6BC-68FF-40E5-A979-A3B5FAD4CE5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8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.xml"/><Relationship Id="rId11" Type="http://schemas.openxmlformats.org/officeDocument/2006/relationships/image" Target="../media/image5.png"/><Relationship Id="rId5" Type="http://schemas.openxmlformats.org/officeDocument/2006/relationships/tags" Target="../tags/tag12.xml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6.xml"/><Relationship Id="rId7" Type="http://schemas.openxmlformats.org/officeDocument/2006/relationships/oleObject" Target="../embeddings/oleObject5.bin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3.png"/><Relationship Id="rId4" Type="http://schemas.openxmlformats.org/officeDocument/2006/relationships/tags" Target="../tags/tag20.xml"/><Relationship Id="rId9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2.xml"/><Relationship Id="rId7" Type="http://schemas.openxmlformats.org/officeDocument/2006/relationships/oleObject" Target="../embeddings/oleObject9.bin"/><Relationship Id="rId2" Type="http://schemas.openxmlformats.org/officeDocument/2006/relationships/tags" Target="../tags/tag2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oleObject" Target="../embeddings/oleObject10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Picture 3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PPTCovers-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 l="114"/>
          <a:stretch>
            <a:fillRect/>
          </a:stretch>
        </p:blipFill>
        <p:spPr bwMode="auto">
          <a:xfrm>
            <a:off x="0" y="1670050"/>
            <a:ext cx="8259763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ntel-logo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21613" y="319088"/>
            <a:ext cx="92868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738044"/>
            <a:ext cx="747055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477677"/>
            <a:ext cx="4466738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78240" y="5116103"/>
            <a:ext cx="3672408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 lang="en-US" altLang="ja-JP" sz="2000" smtClean="0">
                <a:solidFill>
                  <a:schemeClr val="bg1"/>
                </a:solidFill>
                <a:latin typeface="Verdana"/>
                <a:ea typeface="ＭＳ Ｐゴシック" pitchFamily="34" charset="-128"/>
                <a:cs typeface="Verdana"/>
              </a:defRPr>
            </a:lvl1pPr>
          </a:lstStyle>
          <a:p>
            <a:r>
              <a:rPr lang="en-US" smtClean="0"/>
              <a:t>September 30, 2012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32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6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5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8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8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1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PPTCovers-02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625600"/>
            <a:ext cx="82565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tel-logo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21613" y="319088"/>
            <a:ext cx="928687" cy="614362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>
          <a:xfrm>
            <a:off x="457201" y="2317214"/>
            <a:ext cx="677910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460188" y="3033355"/>
            <a:ext cx="4343400" cy="30777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0188" y="3645024"/>
            <a:ext cx="3384376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 lang="en-US" altLang="ja-JP" sz="2000" smtClean="0">
                <a:solidFill>
                  <a:schemeClr val="bg1"/>
                </a:solidFill>
                <a:latin typeface="Verdana"/>
                <a:ea typeface="ＭＳ Ｐゴシック" pitchFamily="34" charset="-128"/>
                <a:cs typeface="Verdana"/>
              </a:defRPr>
            </a:lvl1pPr>
          </a:lstStyle>
          <a:p>
            <a:r>
              <a:rPr lang="en-US" smtClean="0"/>
              <a:t>September 30,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0433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5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9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3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76400" y="6429600"/>
            <a:ext cx="176330" cy="12311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lang="en-US" sz="800" kern="120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Verdana"/>
              </a:defRPr>
            </a:lvl1pPr>
          </a:lstStyle>
          <a:p>
            <a:fld id="{0B7D6025-75AC-4E77-BBF3-EEC50D0FA14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618" name="Picture 19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858" y="12374"/>
            <a:ext cx="947628" cy="1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1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Picture 7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81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5613" y="1415050"/>
            <a:ext cx="8229600" cy="453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454025" y="6417332"/>
            <a:ext cx="1340468" cy="123111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76400" y="6429600"/>
            <a:ext cx="176330" cy="12311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lang="en-US" sz="800" kern="120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Verdana"/>
              </a:defRPr>
            </a:lvl1pPr>
          </a:lstStyle>
          <a:p>
            <a:fld id="{0B7D6025-75AC-4E77-BBF3-EEC50D0FA14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Picture 73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934324" y="6177194"/>
            <a:ext cx="785506" cy="5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1" descr="A:\01 Kunden\Schmidt24\01 Powerpoint\Intel\PPT Master\Intel Schriftzug_weiß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485624" y="6360956"/>
            <a:ext cx="2762900" cy="22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9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091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5613" y="1415050"/>
            <a:ext cx="8229600" cy="453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430732" y="6417332"/>
            <a:ext cx="1340468" cy="123111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76400" y="6429600"/>
            <a:ext cx="176330" cy="12311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lang="en-US" sz="800" kern="120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Verdana"/>
              </a:defRPr>
            </a:lvl1pPr>
          </a:lstStyle>
          <a:p>
            <a:fld id="{0B7D6025-75AC-4E77-BBF3-EEC50D0FA14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4" name="Picture 73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934324" y="6177194"/>
            <a:ext cx="785506" cy="5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1" descr="A:\01 Kunden\Schmidt24\01 Powerpoint\Intel\PPT Master\Intel Schriftzug_weiß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4485624" y="6360956"/>
            <a:ext cx="2762900" cy="22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9303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9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858" y="12374"/>
            <a:ext cx="947628" cy="13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3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Picture 7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838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37851" y="6417332"/>
            <a:ext cx="1333349" cy="123111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76400" y="6429600"/>
            <a:ext cx="176330" cy="12311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lang="en-US" sz="800" kern="120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Verdana"/>
              </a:defRPr>
            </a:lvl1pPr>
          </a:lstStyle>
          <a:p>
            <a:fld id="{0B7D6025-75AC-4E77-BBF3-EEC50D0FA14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Picture 73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934324" y="6177194"/>
            <a:ext cx="785506" cy="5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1" descr="A:\01 Kunden\Schmidt24\01 Powerpoint\Intel\PPT Master\Intel Schriftzug_weiß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485624" y="6360956"/>
            <a:ext cx="2762900" cy="22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6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Picture 3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Intel_logo_white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70838" y="301625"/>
            <a:ext cx="8683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76400" y="6429600"/>
            <a:ext cx="176330" cy="12311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lang="en-US" sz="800" kern="120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Verdana"/>
              </a:defRPr>
            </a:lvl1pPr>
          </a:lstStyle>
          <a:p>
            <a:fld id="{0B7D6025-75AC-4E77-BBF3-EEC50D0FA14C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0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516188" y="176213"/>
            <a:ext cx="41211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1" descr="A:\01 Kunden\Schmidt24\01 Powerpoint\Intel\PPT Master\Intel Schriftzug_weiß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006968" y="5560220"/>
            <a:ext cx="7130065" cy="57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1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" name="Object 20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Picture 6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 userDrawn="1">
            <p:custDataLst>
              <p:tags r:id="rId12"/>
            </p:custDataLst>
          </p:nvPr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</a:endParaRPr>
          </a:p>
        </p:txBody>
      </p:sp>
      <p:sp>
        <p:nvSpPr>
          <p:cNvPr id="104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4025" y="409575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Mastertitelformat bearbeiten</a:t>
            </a:r>
          </a:p>
        </p:txBody>
      </p:sp>
      <p:sp>
        <p:nvSpPr>
          <p:cNvPr id="104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414463"/>
            <a:ext cx="8228012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Mastertextformat bearbeiten</a:t>
            </a:r>
          </a:p>
          <a:p>
            <a:pPr lvl="1"/>
            <a:r>
              <a:rPr lang="en-US" altLang="ja-JP" smtClean="0"/>
              <a:t>Zweite Ebene</a:t>
            </a:r>
          </a:p>
          <a:p>
            <a:pPr lvl="2"/>
            <a:r>
              <a:rPr lang="en-US" altLang="ja-JP" smtClean="0"/>
              <a:t>Dritte Ebene</a:t>
            </a:r>
          </a:p>
          <a:p>
            <a:pPr lvl="3"/>
            <a:r>
              <a:rPr lang="en-US" altLang="ja-JP" smtClean="0"/>
              <a:t>Vierte Ebene</a:t>
            </a:r>
          </a:p>
          <a:p>
            <a:pPr lvl="4"/>
            <a:r>
              <a:rPr lang="en-US" altLang="ja-JP" smtClean="0"/>
              <a:t>Fünfte Ebene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4025" y="6433200"/>
            <a:ext cx="1103378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September 30, 2012</a:t>
            </a:r>
            <a:endParaRPr lang="en-US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76400" y="6429600"/>
            <a:ext cx="176330" cy="123111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>
            <a:spAutoFit/>
          </a:bodyPr>
          <a:lstStyle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lang="en-US" sz="800" kern="1200" smtClean="0">
                <a:solidFill>
                  <a:schemeClr val="bg1"/>
                </a:solidFill>
                <a:latin typeface="Verdana" pitchFamily="34" charset="0"/>
                <a:ea typeface="ＭＳ Ｐゴシック" pitchFamily="34" charset="-128"/>
                <a:cs typeface="Verdana"/>
              </a:defRPr>
            </a:lvl1pPr>
          </a:lstStyle>
          <a:p>
            <a:fld id="{0B7D6025-75AC-4E77-BBF3-EEC50D0FA14C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Picture 7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934324" y="6177194"/>
            <a:ext cx="785506" cy="5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1" descr="A:\01 Kunden\Schmidt24\01 Powerpoint\Intel\PPT Master\Intel Schriftzug_weiß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485624" y="6360956"/>
            <a:ext cx="2762900" cy="223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8" r:id="rId2"/>
    <p:sldLayoutId id="2147483669" r:id="rId3"/>
    <p:sldLayoutId id="2147483671" r:id="rId4"/>
    <p:sldLayoutId id="2147483707" r:id="rId5"/>
    <p:sldLayoutId id="2147483672" r:id="rId6"/>
    <p:sldLayoutId id="2147483673" r:id="rId7"/>
    <p:sldLayoutId id="2147483674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ＭＳ Ｐゴシック" pitchFamily="34" charset="-128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Verdana" pitchFamily="34" charset="0"/>
        <a:buChar char="•"/>
        <a:defRPr lang="en-US" altLang="ja-JP" sz="2000" dirty="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1pPr>
      <a:lvl2pPr marL="469900" indent="-1952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Times" pitchFamily="18" charset="0"/>
        <a:buChar char="•"/>
        <a:defRPr lang="en-US" altLang="ja-JP" dirty="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2pPr>
      <a:lvl3pPr marL="746125" indent="-2571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lang="en-US" altLang="ja-JP" dirty="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3pPr>
      <a:lvl4pPr marL="1038225" indent="-2746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lang="en-US" altLang="ja-JP" sz="1600" dirty="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4pPr>
      <a:lvl5pPr marL="1270000" indent="-23177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–"/>
        <a:defRPr lang="en-US" altLang="ja-JP" sz="1600" dirty="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A28F7DA-E512-E845-874E-28AC6C1583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10/1/2012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7D2D32F-561B-3D4B-9D0D-E3ED49EF8A5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ea typeface="+mn-ea"/>
                <a:cs typeface="Georgia"/>
              </a:rPr>
              <a:t>   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ea typeface="+mn-ea"/>
                <a:cs typeface="Georgia"/>
              </a:rPr>
              <a:t>Jenkins User Conference</a:t>
            </a:r>
            <a:endParaRPr lang="en-US" sz="2000" b="1" dirty="0"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ea typeface="+mn-e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aseline="300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ea typeface="+mn-ea"/>
                <a:cs typeface="Georgia"/>
              </a:rPr>
              <a:t>San Francisco, Sept 30 2012                    #</a:t>
            </a:r>
            <a:r>
              <a:rPr lang="en-US" sz="1400" i="1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ea typeface="+mn-ea"/>
                <a:cs typeface="Georgia"/>
              </a:rPr>
              <a:t>jenkinsconf</a:t>
            </a:r>
            <a:r>
              <a:rPr lang="en-US" sz="140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ea typeface="+mn-ea"/>
                <a:cs typeface="Georgia"/>
              </a:rPr>
              <a:t>      </a:t>
            </a:r>
            <a:endParaRPr lang="en-US" sz="140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ea typeface="+mn-e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8.xml"/><Relationship Id="rId7" Type="http://schemas.openxmlformats.org/officeDocument/2006/relationships/image" Target="../media/image1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41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5.png"/><Relationship Id="rId4" Type="http://schemas.openxmlformats.org/officeDocument/2006/relationships/tags" Target="../tags/tag43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0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jenkins.at.imc@gmail.com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df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Relationship Id="rId14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3.xml"/><Relationship Id="rId7" Type="http://schemas.openxmlformats.org/officeDocument/2006/relationships/oleObject" Target="../embeddings/oleObject15.bin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36.xml"/><Relationship Id="rId7" Type="http://schemas.openxmlformats.org/officeDocument/2006/relationships/image" Target="../media/image21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7.xml"/><Relationship Id="rId9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9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8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3.png"/><Relationship Id="rId4" Type="http://schemas.openxmlformats.org/officeDocument/2006/relationships/tags" Target="../tags/tag40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 bwMode="auto">
          <a:xfrm>
            <a:off x="0" y="158750"/>
            <a:ext cx="5943600" cy="1371600"/>
          </a:xfrm>
          <a:prstGeom prst="snip1Rect">
            <a:avLst>
              <a:gd name="adj" fmla="val 39584"/>
            </a:avLst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0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1" y="2184048"/>
            <a:ext cx="7470558" cy="1661993"/>
          </a:xfrm>
        </p:spPr>
        <p:txBody>
          <a:bodyPr/>
          <a:lstStyle/>
          <a:p>
            <a:r>
              <a:rPr lang="en-US" sz="4400" dirty="0" smtClean="0"/>
              <a:t>Planned Parenthood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sz="3200" dirty="0" smtClean="0"/>
              <a:t>Introducing Inheritance</a:t>
            </a:r>
            <a:br>
              <a:rPr lang="en-GB" sz="3200" dirty="0" smtClean="0"/>
            </a:br>
            <a:r>
              <a:rPr lang="en-GB" sz="3200" dirty="0" smtClean="0"/>
              <a:t>between </a:t>
            </a:r>
            <a:r>
              <a:rPr lang="en-GB" sz="3200" dirty="0"/>
              <a:t>Jobs to Jenkins</a:t>
            </a:r>
            <a:endParaRPr lang="en-US" sz="3200" dirty="0"/>
          </a:p>
        </p:txBody>
      </p:sp>
      <p:sp>
        <p:nvSpPr>
          <p:cNvPr id="12290" name="Subtitle 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378239" y="4477677"/>
            <a:ext cx="4775035" cy="615553"/>
          </a:xfrm>
        </p:spPr>
        <p:txBody>
          <a:bodyPr/>
          <a:lstStyle/>
          <a:p>
            <a:r>
              <a:rPr lang="en-US" dirty="0" smtClean="0"/>
              <a:t>Martin Schröder / Norman Baumann</a:t>
            </a:r>
          </a:p>
          <a:p>
            <a:r>
              <a:rPr lang="en-US" dirty="0" smtClean="0"/>
              <a:t>Intel Mobile Communications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78240" y="5116103"/>
            <a:ext cx="3672408" cy="615553"/>
          </a:xfrm>
        </p:spPr>
        <p:txBody>
          <a:bodyPr/>
          <a:lstStyle/>
          <a:p>
            <a:r>
              <a:rPr lang="en-US" dirty="0" smtClean="0"/>
              <a:t>September 30, 2012</a:t>
            </a:r>
            <a:endParaRPr lang="en-US" dirty="0"/>
          </a:p>
        </p:txBody>
      </p:sp>
      <p:pic>
        <p:nvPicPr>
          <p:cNvPr id="4966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6" y="158750"/>
            <a:ext cx="99489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0934" y="317540"/>
            <a:ext cx="6300466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Jenkins User Conference</a:t>
            </a:r>
          </a:p>
          <a:p>
            <a:r>
              <a:rPr lang="en-GB" sz="2200" dirty="0" smtClean="0">
                <a:solidFill>
                  <a:schemeClr val="bg1"/>
                </a:solidFill>
                <a:latin typeface="+mn-lt"/>
              </a:rPr>
              <a:t>San Francisco</a:t>
            </a:r>
          </a:p>
          <a:p>
            <a:r>
              <a:rPr lang="en-GB" sz="2200" dirty="0">
                <a:solidFill>
                  <a:schemeClr val="bg1"/>
                </a:solidFill>
                <a:latin typeface="+mn-lt"/>
              </a:rPr>
              <a:t>      </a:t>
            </a:r>
            <a:r>
              <a:rPr lang="en-GB" sz="1800" i="1" dirty="0" smtClean="0">
                <a:solidFill>
                  <a:schemeClr val="bg1"/>
                </a:solidFill>
                <a:latin typeface="Georgia" pitchFamily="18" charset="0"/>
              </a:rPr>
              <a:t>#</a:t>
            </a:r>
            <a:r>
              <a:rPr lang="en-GB" sz="1800" i="1" dirty="0" err="1">
                <a:solidFill>
                  <a:schemeClr val="bg1"/>
                </a:solidFill>
                <a:latin typeface="Georgia" pitchFamily="18" charset="0"/>
              </a:rPr>
              <a:t>jenkinsconf</a:t>
            </a:r>
            <a:endParaRPr lang="en-GB" sz="1800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0934" y="1053562"/>
            <a:ext cx="476788" cy="476788"/>
            <a:chOff x="6725562" y="554280"/>
            <a:chExt cx="476788" cy="476788"/>
          </a:xfrm>
        </p:grpSpPr>
        <p:sp>
          <p:nvSpPr>
            <p:cNvPr id="8" name="Oval 7"/>
            <p:cNvSpPr/>
            <p:nvPr/>
          </p:nvSpPr>
          <p:spPr bwMode="auto">
            <a:xfrm>
              <a:off x="6735600" y="651600"/>
              <a:ext cx="162000" cy="115200"/>
            </a:xfrm>
            <a:prstGeom prst="ellipse">
              <a:avLst/>
            </a:prstGeom>
            <a:gradFill flip="none" rotWithShape="1">
              <a:gsLst>
                <a:gs pos="5000">
                  <a:schemeClr val="tx2">
                    <a:lumMod val="75000"/>
                  </a:schemeClr>
                </a:gs>
                <a:gs pos="95000">
                  <a:schemeClr val="tx2">
                    <a:lumMod val="50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25562" y="554280"/>
              <a:ext cx="476788" cy="476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994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6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i="1" dirty="0" smtClean="0"/>
              <a:t>Configuration Slicing</a:t>
            </a:r>
          </a:p>
          <a:p>
            <a:pPr marL="531813" lvl="1" indent="-257175">
              <a:buFont typeface="Wingdings" pitchFamily="2" charset="2"/>
              <a:buChar char="ü"/>
            </a:pPr>
            <a:r>
              <a:rPr lang="en-US" dirty="0" smtClean="0"/>
              <a:t>Change multiple jobs through one interface</a:t>
            </a:r>
          </a:p>
          <a:p>
            <a:pPr marL="531813" lvl="1" indent="-257175">
              <a:buFont typeface="Wingdings" pitchFamily="2" charset="2"/>
              <a:buChar char="ü"/>
            </a:pPr>
            <a:r>
              <a:rPr lang="en-US" dirty="0" smtClean="0"/>
              <a:t>Works on many kinds of settings</a:t>
            </a:r>
          </a:p>
          <a:p>
            <a:pPr marL="274637" lvl="1" indent="0">
              <a:buNone/>
            </a:pPr>
            <a:r>
              <a:rPr lang="en-US" dirty="0" smtClean="0"/>
              <a:t>But: 	- Very difficult to use correctly and reliably</a:t>
            </a:r>
          </a:p>
          <a:p>
            <a:pPr marL="274637" lvl="1" indent="0">
              <a:buNone/>
            </a:pPr>
            <a:r>
              <a:rPr lang="en-US" dirty="0" smtClean="0"/>
              <a:t>	- Still n</a:t>
            </a:r>
            <a:r>
              <a:rPr lang="en-US" dirty="0" smtClean="0">
                <a:sym typeface="Wingdings" pitchFamily="2" charset="2"/>
              </a:rPr>
              <a:t>o real sharing</a:t>
            </a:r>
            <a:endParaRPr lang="en-US" dirty="0" smtClean="0"/>
          </a:p>
        </p:txBody>
      </p:sp>
      <p:sp>
        <p:nvSpPr>
          <p:cNvPr id="16385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1.2) Existing </a:t>
            </a:r>
            <a:r>
              <a:rPr lang="en-US" dirty="0"/>
              <a:t>Plugins </a:t>
            </a:r>
            <a:r>
              <a:rPr lang="en-US" dirty="0" smtClean="0"/>
              <a:t>(3/3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September 30,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908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521" y="3117930"/>
            <a:ext cx="4641763" cy="207631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0854" name="Picture 6" descr="C:\Users\mhschroe\Documents\Arbeit\Powerpoint Slides\TCloud\2012-09-30 Jenkins User Conference SF\Images\ConfigurationSlicing - ParametersSlicingItem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" y="3117930"/>
            <a:ext cx="3623950" cy="171131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0855" name="Picture 7" descr="C:\Users\mhschroe\Documents\Arbeit\Powerpoint Slides\TCloud\2012-09-30 Jenkins User Conference SF\Images\ConfigurationSlicing - StringSlicingMultipleBuilder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83" y="4171570"/>
            <a:ext cx="2940778" cy="16975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230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Text Placeholder 19"/>
          <p:cNvSpPr txBox="1">
            <a:spLocks/>
          </p:cNvSpPr>
          <p:nvPr/>
        </p:nvSpPr>
        <p:spPr bwMode="auto">
          <a:xfrm>
            <a:off x="0" y="1299600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1.) Present state of Jenkins</a:t>
            </a:r>
          </a:p>
        </p:txBody>
      </p:sp>
      <p:sp>
        <p:nvSpPr>
          <p:cNvPr id="13" name="Text Placeholder 21"/>
          <p:cNvSpPr txBox="1">
            <a:spLocks/>
          </p:cNvSpPr>
          <p:nvPr/>
        </p:nvSpPr>
        <p:spPr bwMode="auto">
          <a:xfrm>
            <a:off x="0" y="1910400"/>
            <a:ext cx="8697600" cy="482400"/>
          </a:xfrm>
          <a:prstGeom prst="snip1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2</a:t>
            </a:r>
            <a:r>
              <a:rPr lang="en-US" altLang="ja-JP" b="1" dirty="0" smtClean="0"/>
              <a:t>.) </a:t>
            </a:r>
            <a:r>
              <a:rPr lang="en-US" altLang="ja-JP" b="1" dirty="0"/>
              <a:t>Implementation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3913296"/>
            <a:ext cx="8697600" cy="1093201"/>
            <a:chOff x="0" y="2521200"/>
            <a:chExt cx="8697600" cy="1093201"/>
          </a:xfrm>
          <a:solidFill>
            <a:schemeClr val="accent1">
              <a:alpha val="25000"/>
            </a:schemeClr>
          </a:solidFill>
        </p:grpSpPr>
        <p:sp>
          <p:nvSpPr>
            <p:cNvPr id="12" name="Text Placeholder 20"/>
            <p:cNvSpPr txBox="1">
              <a:spLocks/>
            </p:cNvSpPr>
            <p:nvPr/>
          </p:nvSpPr>
          <p:spPr bwMode="auto">
            <a:xfrm>
              <a:off x="0" y="2521200"/>
              <a:ext cx="8697600" cy="482400"/>
            </a:xfrm>
            <a:prstGeom prst="snip1Rect">
              <a:avLst/>
            </a:prstGeom>
            <a:grpFill/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marR="0" lvl="0" indent="0" defTabSz="914400" eaLnBrk="0" latinLnBrk="0" hangingPunct="0">
                <a:lnSpc>
                  <a:spcPct val="90000"/>
                </a:lnSpc>
                <a:spcBef>
                  <a:spcPts val="0"/>
                </a:spcBef>
                <a:buClrTx/>
                <a:buSzTx/>
                <a:buFont typeface="Verdana" pitchFamily="34" charset="0"/>
                <a:buNone/>
                <a:tabLst/>
                <a:defRPr kumimoji="0" sz="200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defRPr>
              </a:lvl1pPr>
            </a:lstStyle>
            <a:p>
              <a:r>
                <a:rPr lang="en-US" altLang="ja-JP" b="1" dirty="0"/>
                <a:t>3</a:t>
              </a:r>
              <a:r>
                <a:rPr lang="en-US" altLang="ja-JP" b="1" dirty="0" smtClean="0"/>
                <a:t>.) Use </a:t>
              </a:r>
              <a:r>
                <a:rPr lang="en-US" altLang="ja-JP" b="1" dirty="0"/>
                <a:t>Cases</a:t>
              </a:r>
            </a:p>
          </p:txBody>
        </p:sp>
        <p:sp>
          <p:nvSpPr>
            <p:cNvPr id="14" name="Text Placeholder 22"/>
            <p:cNvSpPr txBox="1">
              <a:spLocks/>
            </p:cNvSpPr>
            <p:nvPr/>
          </p:nvSpPr>
          <p:spPr bwMode="auto">
            <a:xfrm>
              <a:off x="0" y="3132001"/>
              <a:ext cx="8697600" cy="482400"/>
            </a:xfrm>
            <a:prstGeom prst="snip1Rect">
              <a:avLst/>
            </a:prstGeom>
            <a:grpFill/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457200" tIns="0" rIns="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marR="0" lvl="0" indent="0" defTabSz="914400" eaLnBrk="0" latinLnBrk="0" hangingPunct="0">
                <a:lnSpc>
                  <a:spcPct val="90000"/>
                </a:lnSpc>
                <a:spcBef>
                  <a:spcPts val="0"/>
                </a:spcBef>
                <a:buClrTx/>
                <a:buSzTx/>
                <a:buFont typeface="Verdana" pitchFamily="34" charset="0"/>
                <a:buNone/>
                <a:tabLst/>
                <a:defRPr kumimoji="0" sz="200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cs typeface="Verdana"/>
                </a:defRPr>
              </a:lvl1pPr>
            </a:lstStyle>
            <a:p>
              <a:r>
                <a:rPr lang="en-US" altLang="ja-JP" b="1" dirty="0"/>
                <a:t>4</a:t>
              </a:r>
              <a:r>
                <a:rPr lang="en-US" altLang="ja-JP" b="1" dirty="0" smtClean="0"/>
                <a:t>.) </a:t>
              </a:r>
              <a:r>
                <a:rPr lang="en-US" altLang="ja-JP" b="1" dirty="0"/>
                <a:t>Concluding Remarks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-2" y="2482454"/>
            <a:ext cx="6888999" cy="1298787"/>
            <a:chOff x="-2" y="1890793"/>
            <a:chExt cx="6888999" cy="1298787"/>
          </a:xfrm>
        </p:grpSpPr>
        <p:sp>
          <p:nvSpPr>
            <p:cNvPr id="16" name="Snip Single Corner Rectangle 15"/>
            <p:cNvSpPr/>
            <p:nvPr/>
          </p:nvSpPr>
          <p:spPr bwMode="auto">
            <a:xfrm>
              <a:off x="0" y="1890793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2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.1) Jenkins Job Model</a:t>
              </a:r>
            </a:p>
          </p:txBody>
        </p:sp>
        <p:sp>
          <p:nvSpPr>
            <p:cNvPr id="17" name="Snip Single Corner Rectangle 16"/>
            <p:cNvSpPr/>
            <p:nvPr/>
          </p:nvSpPr>
          <p:spPr bwMode="auto">
            <a:xfrm>
              <a:off x="-1" y="2354207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2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.2</a:t>
              </a:r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 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Inheritable Job Model</a:t>
              </a:r>
            </a:p>
          </p:txBody>
        </p:sp>
        <p:sp>
          <p:nvSpPr>
            <p:cNvPr id="18" name="Snip Single Corner Rectangle 17"/>
            <p:cNvSpPr/>
            <p:nvPr/>
          </p:nvSpPr>
          <p:spPr bwMode="auto">
            <a:xfrm>
              <a:off x="-2" y="2817620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2.3) Parameters Enhancement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587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/>
              <a:t>Executable items in Jenkins are derived from </a:t>
            </a:r>
            <a:r>
              <a:rPr lang="en-GB" i="1" dirty="0" smtClean="0"/>
              <a:t>Job</a:t>
            </a:r>
            <a:r>
              <a:rPr lang="en-GB" dirty="0" smtClean="0"/>
              <a:t> class</a:t>
            </a:r>
          </a:p>
          <a:p>
            <a:pPr>
              <a:spcAft>
                <a:spcPts val="0"/>
              </a:spcAft>
            </a:pPr>
            <a:endParaRPr lang="en-GB" dirty="0" smtClean="0"/>
          </a:p>
          <a:p>
            <a:pPr>
              <a:spcAft>
                <a:spcPts val="0"/>
              </a:spcAft>
            </a:pPr>
            <a:endParaRPr lang="en-GB" dirty="0"/>
          </a:p>
          <a:p>
            <a:pPr>
              <a:spcAft>
                <a:spcPts val="0"/>
              </a:spcAft>
            </a:pPr>
            <a:r>
              <a:rPr lang="en-GB" dirty="0" smtClean="0"/>
              <a:t>Classes define settings for:</a:t>
            </a:r>
            <a:endParaRPr lang="en-GB" dirty="0"/>
          </a:p>
          <a:p>
            <a:pPr lvl="1">
              <a:spcAft>
                <a:spcPts val="0"/>
              </a:spcAft>
            </a:pPr>
            <a:r>
              <a:rPr lang="en-GB" dirty="0" smtClean="0"/>
              <a:t>E.g. SCM, Parameters, Build Steps, etc.</a:t>
            </a:r>
          </a:p>
          <a:p>
            <a:pPr lvl="1">
              <a:spcAft>
                <a:spcPts val="0"/>
              </a:spcAft>
            </a:pPr>
            <a:endParaRPr lang="en-GB" dirty="0" smtClean="0"/>
          </a:p>
          <a:p>
            <a:pPr>
              <a:spcAft>
                <a:spcPts val="600"/>
              </a:spcAft>
            </a:pPr>
            <a:r>
              <a:rPr lang="en-GB" dirty="0" smtClean="0"/>
              <a:t>Settings stored in fields of class </a:t>
            </a:r>
            <a:r>
              <a:rPr lang="en-GB" dirty="0">
                <a:sym typeface="Wingdings" pitchFamily="2" charset="2"/>
              </a:rPr>
              <a:t>&amp;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smtClean="0"/>
              <a:t>exposed via functions</a:t>
            </a:r>
          </a:p>
          <a:p>
            <a:pPr marL="274637" lvl="1" indent="0">
              <a:buNone/>
            </a:pPr>
            <a:r>
              <a:rPr lang="en-GB" altLang="ja-JP" i="1" dirty="0" smtClean="0">
                <a:latin typeface="Consolas" pitchFamily="49" charset="0"/>
                <a:cs typeface="Consolas" pitchFamily="49" charset="0"/>
              </a:rPr>
              <a:t>public synchronized </a:t>
            </a:r>
            <a:r>
              <a:rPr lang="en-GB" altLang="ja-JP" dirty="0" smtClean="0">
                <a:latin typeface="Consolas" pitchFamily="49" charset="0"/>
                <a:cs typeface="Consolas" pitchFamily="49" charset="0"/>
              </a:rPr>
              <a:t>List&lt;Builder&gt; </a:t>
            </a:r>
            <a:r>
              <a:rPr lang="en-GB" altLang="ja-JP" b="1" dirty="0" err="1" smtClean="0">
                <a:latin typeface="Consolas" pitchFamily="49" charset="0"/>
                <a:cs typeface="Consolas" pitchFamily="49" charset="0"/>
              </a:rPr>
              <a:t>getBuilders</a:t>
            </a:r>
            <a:r>
              <a:rPr lang="en-GB" altLang="ja-JP" dirty="0" smtClean="0">
                <a:latin typeface="Consolas" pitchFamily="49" charset="0"/>
                <a:cs typeface="Consolas" pitchFamily="49" charset="0"/>
              </a:rPr>
              <a:t>() { ... }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Inheritance implemented by </a:t>
            </a:r>
            <a:r>
              <a:rPr lang="en-GB" b="1" i="1" dirty="0" smtClean="0"/>
              <a:t>extending</a:t>
            </a:r>
            <a:r>
              <a:rPr lang="en-GB" dirty="0" smtClean="0"/>
              <a:t> Project class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2.1) Jenkins Job Model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12</a:t>
            </a:fld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02465" y="1970355"/>
            <a:ext cx="5784222" cy="402956"/>
            <a:chOff x="1039423" y="1859797"/>
            <a:chExt cx="5784222" cy="402956"/>
          </a:xfrm>
        </p:grpSpPr>
        <p:sp>
          <p:nvSpPr>
            <p:cNvPr id="7" name="Snip Single Corner Rectangle 6"/>
            <p:cNvSpPr/>
            <p:nvPr/>
          </p:nvSpPr>
          <p:spPr bwMode="auto">
            <a:xfrm>
              <a:off x="1039423" y="1859797"/>
              <a:ext cx="914400" cy="402956"/>
            </a:xfrm>
            <a:prstGeom prst="snip1Rect">
              <a:avLst>
                <a:gd name="adj" fmla="val 30227"/>
              </a:avLst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20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Job</a:t>
              </a: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069023" y="1859797"/>
              <a:ext cx="464949" cy="402956"/>
            </a:xfrm>
            <a:prstGeom prst="rightArrow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Snip Single Corner Rectangle 8"/>
            <p:cNvSpPr/>
            <p:nvPr/>
          </p:nvSpPr>
          <p:spPr bwMode="auto">
            <a:xfrm>
              <a:off x="2594418" y="1859797"/>
              <a:ext cx="2341791" cy="402956"/>
            </a:xfrm>
            <a:prstGeom prst="snip1Rect">
              <a:avLst>
                <a:gd name="adj" fmla="val 30227"/>
              </a:avLst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20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AbstractProject</a:t>
              </a:r>
              <a:endParaRPr lang="en-GB" sz="20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Snip Single Corner Rectangle 9"/>
            <p:cNvSpPr/>
            <p:nvPr/>
          </p:nvSpPr>
          <p:spPr bwMode="auto">
            <a:xfrm>
              <a:off x="5652750" y="1859797"/>
              <a:ext cx="1170895" cy="402956"/>
            </a:xfrm>
            <a:prstGeom prst="snip1Rect">
              <a:avLst>
                <a:gd name="adj" fmla="val 30227"/>
              </a:avLst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20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Project</a:t>
              </a:r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5080346" y="1859797"/>
              <a:ext cx="464949" cy="402956"/>
            </a:xfrm>
            <a:prstGeom prst="rightArrow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891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Extending </a:t>
            </a:r>
            <a:r>
              <a:rPr lang="en-GB" altLang="ja-JP" dirty="0">
                <a:latin typeface="Consolas" pitchFamily="49" charset="0"/>
                <a:cs typeface="Consolas" pitchFamily="49" charset="0"/>
              </a:rPr>
              <a:t>Project</a:t>
            </a:r>
            <a:r>
              <a:rPr lang="en-GB" dirty="0" smtClean="0"/>
              <a:t> class involves:</a:t>
            </a:r>
          </a:p>
          <a:p>
            <a:pPr lvl="1"/>
            <a:r>
              <a:rPr lang="en-GB" altLang="ja-JP" dirty="0"/>
              <a:t>Adding new fields for referencing other </a:t>
            </a:r>
            <a:r>
              <a:rPr lang="en-GB" altLang="ja-JP" dirty="0" smtClean="0"/>
              <a:t>jobs</a:t>
            </a:r>
          </a:p>
          <a:p>
            <a:pPr lvl="1"/>
            <a:r>
              <a:rPr lang="en-GB" altLang="ja-JP" dirty="0" smtClean="0"/>
              <a:t>Add </a:t>
            </a:r>
            <a:r>
              <a:rPr lang="en-GB" altLang="ja-JP" dirty="0"/>
              <a:t>new GUI pages to display inheritance </a:t>
            </a:r>
            <a:r>
              <a:rPr lang="en-GB" altLang="ja-JP" dirty="0" smtClean="0"/>
              <a:t>tree</a:t>
            </a:r>
            <a:endParaRPr lang="en-GB" dirty="0" smtClean="0"/>
          </a:p>
          <a:p>
            <a:pPr lvl="1"/>
            <a:r>
              <a:rPr lang="en-GB" dirty="0" smtClean="0"/>
              <a:t>Overriding functions exposed by </a:t>
            </a:r>
            <a:r>
              <a:rPr lang="en-GB" altLang="ja-JP" dirty="0" smtClean="0">
                <a:latin typeface="Consolas" pitchFamily="49" charset="0"/>
                <a:cs typeface="Consolas" pitchFamily="49" charset="0"/>
              </a:rPr>
              <a:t>Project</a:t>
            </a:r>
            <a:r>
              <a:rPr lang="en-GB" altLang="ja-JP" dirty="0" smtClean="0">
                <a:latin typeface="+mn-lt"/>
                <a:cs typeface="Consolas" pitchFamily="49" charset="0"/>
              </a:rPr>
              <a:t> to follow inheritance: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altLang="ja-JP" sz="1800" u="sng" dirty="0" smtClean="0">
              <a:latin typeface="+mn-lt"/>
              <a:cs typeface="Consolas" pitchFamily="49" charset="0"/>
            </a:endParaRPr>
          </a:p>
          <a:p>
            <a:pPr marL="0" indent="45085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ja-JP" sz="1800" u="sng" dirty="0" smtClean="0">
                <a:latin typeface="+mn-lt"/>
                <a:cs typeface="Consolas" pitchFamily="49" charset="0"/>
              </a:rPr>
              <a:t>Project</a:t>
            </a: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i="1" dirty="0" smtClean="0">
                <a:latin typeface="Consolas" pitchFamily="49" charset="0"/>
                <a:cs typeface="Consolas" pitchFamily="49" charset="0"/>
              </a:rPr>
              <a:t>public </a:t>
            </a:r>
            <a:r>
              <a:rPr lang="en-GB" altLang="ja-JP" sz="1800" i="1" dirty="0">
                <a:latin typeface="Consolas" pitchFamily="49" charset="0"/>
                <a:cs typeface="Consolas" pitchFamily="49" charset="0"/>
              </a:rPr>
              <a:t>synchronized </a:t>
            </a: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List&lt;Builder&gt; </a:t>
            </a:r>
            <a:r>
              <a:rPr lang="en-GB" altLang="ja-JP" sz="1800" b="1" dirty="0" err="1" smtClean="0">
                <a:latin typeface="Consolas" pitchFamily="49" charset="0"/>
                <a:cs typeface="Consolas" pitchFamily="49" charset="0"/>
              </a:rPr>
              <a:t>getBuilders</a:t>
            </a: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() { ... }</a:t>
            </a:r>
          </a:p>
          <a:p>
            <a:pPr marL="0" indent="450850">
              <a:spcBef>
                <a:spcPts val="0"/>
              </a:spcBef>
              <a:spcAft>
                <a:spcPts val="0"/>
              </a:spcAft>
              <a:buNone/>
            </a:pPr>
            <a:endParaRPr lang="en-GB" altLang="ja-JP" sz="1800" dirty="0" smtClean="0">
              <a:latin typeface="Consolas" pitchFamily="49" charset="0"/>
              <a:cs typeface="Consolas" pitchFamily="49" charset="0"/>
            </a:endParaRPr>
          </a:p>
          <a:p>
            <a:pPr marL="0" indent="450850">
              <a:spcBef>
                <a:spcPts val="0"/>
              </a:spcBef>
              <a:spcAft>
                <a:spcPts val="0"/>
              </a:spcAft>
              <a:buNone/>
            </a:pPr>
            <a:endParaRPr lang="en-GB" altLang="ja-JP" sz="1800" dirty="0">
              <a:latin typeface="Consolas" pitchFamily="49" charset="0"/>
              <a:cs typeface="Consolas" pitchFamily="49" charset="0"/>
            </a:endParaRPr>
          </a:p>
          <a:p>
            <a:pPr marL="0" indent="450850">
              <a:spcBef>
                <a:spcPts val="0"/>
              </a:spcBef>
              <a:spcAft>
                <a:spcPts val="600"/>
              </a:spcAft>
              <a:buNone/>
            </a:pPr>
            <a:r>
              <a:rPr lang="en-GB" altLang="ja-JP" sz="1800" u="sng" dirty="0" err="1" smtClean="0">
                <a:cs typeface="Consolas" pitchFamily="49" charset="0"/>
              </a:rPr>
              <a:t>InheritanceProject</a:t>
            </a:r>
            <a:endParaRPr lang="en-GB" altLang="ja-JP" sz="1800" u="sng" dirty="0">
              <a:latin typeface="Consolas" pitchFamily="49" charset="0"/>
              <a:cs typeface="Consolas" pitchFamily="49" charset="0"/>
            </a:endParaRP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i="1" dirty="0">
                <a:latin typeface="Consolas" pitchFamily="49" charset="0"/>
                <a:cs typeface="Consolas" pitchFamily="49" charset="0"/>
              </a:rPr>
              <a:t>public synchronized </a:t>
            </a: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List&lt;Builder&gt; </a:t>
            </a:r>
            <a:r>
              <a:rPr lang="en-GB" altLang="ja-JP" sz="1800" b="1" dirty="0" err="1">
                <a:latin typeface="Consolas" pitchFamily="49" charset="0"/>
                <a:cs typeface="Consolas" pitchFamily="49" charset="0"/>
              </a:rPr>
              <a:t>getBuilders</a:t>
            </a: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GB" altLang="ja-JP" sz="1800" i="1" dirty="0" err="1" smtClean="0">
                <a:latin typeface="Consolas" pitchFamily="49" charset="0"/>
                <a:cs typeface="Consolas" pitchFamily="49" charset="0"/>
              </a:rPr>
              <a:t>this</a:t>
            </a:r>
            <a:r>
              <a:rPr lang="en-GB" altLang="ja-JP" sz="1800" dirty="0" err="1" smtClean="0">
                <a:latin typeface="Consolas" pitchFamily="49" charset="0"/>
                <a:cs typeface="Consolas" pitchFamily="49" charset="0"/>
              </a:rPr>
              <a:t>.</a:t>
            </a:r>
            <a:r>
              <a:rPr lang="en-GB" altLang="ja-JP" sz="1800" b="1" dirty="0" err="1" smtClean="0">
                <a:latin typeface="Consolas" pitchFamily="49" charset="0"/>
                <a:cs typeface="Consolas" pitchFamily="49" charset="0"/>
              </a:rPr>
              <a:t>getBuilders</a:t>
            </a: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GB" altLang="ja-JP" sz="1800" dirty="0" err="1" smtClean="0">
                <a:latin typeface="Consolas" pitchFamily="49" charset="0"/>
                <a:cs typeface="Consolas" pitchFamily="49" charset="0"/>
              </a:rPr>
              <a:t>IMode.AUTODETECT</a:t>
            </a: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GB" altLang="ja-JP" sz="1800" dirty="0">
              <a:latin typeface="Consolas" pitchFamily="49" charset="0"/>
              <a:cs typeface="Consolas" pitchFamily="49" charset="0"/>
            </a:endParaRP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i="1" dirty="0">
                <a:latin typeface="Consolas" pitchFamily="49" charset="0"/>
                <a:cs typeface="Consolas" pitchFamily="49" charset="0"/>
              </a:rPr>
              <a:t>public synchronized</a:t>
            </a: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 List&lt;Builder&gt; </a:t>
            </a:r>
            <a:r>
              <a:rPr lang="en-GB" altLang="ja-JP" sz="1800" b="1" dirty="0" err="1">
                <a:latin typeface="Consolas" pitchFamily="49" charset="0"/>
                <a:cs typeface="Consolas" pitchFamily="49" charset="0"/>
              </a:rPr>
              <a:t>getBuilders</a:t>
            </a: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GB" altLang="ja-JP" sz="1800" dirty="0" err="1">
                <a:latin typeface="Consolas" pitchFamily="49" charset="0"/>
                <a:cs typeface="Consolas" pitchFamily="49" charset="0"/>
              </a:rPr>
              <a:t>IMode</a:t>
            </a: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 mode) </a:t>
            </a: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...</a:t>
            </a:r>
          </a:p>
          <a:p>
            <a:pPr marL="0" indent="450850">
              <a:spcBef>
                <a:spcPts val="0"/>
              </a:spcBef>
              <a:buNone/>
            </a:pPr>
            <a:r>
              <a:rPr lang="en-GB" altLang="ja-JP" sz="1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2.2) Inheritable Job Model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85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+mn-lt"/>
              </a:rPr>
              <a:t>Two problems with Jenkins’ behaviour:</a:t>
            </a:r>
          </a:p>
          <a:p>
            <a:pPr marL="404812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 smtClean="0">
                <a:latin typeface="+mn-lt"/>
              </a:rPr>
              <a:t>Jenkins does not distinguish building and configuring jobs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GB" altLang="ja-JP" dirty="0" smtClean="0">
                <a:sym typeface="Wingdings" pitchFamily="2" charset="2"/>
              </a:rPr>
              <a:t>Values must </a:t>
            </a:r>
            <a:r>
              <a:rPr lang="en-GB" altLang="ja-JP" b="1" i="1" dirty="0" smtClean="0">
                <a:solidFill>
                  <a:schemeClr val="bg2">
                    <a:lumMod val="75000"/>
                  </a:schemeClr>
                </a:solidFill>
                <a:sym typeface="Wingdings" pitchFamily="2" charset="2"/>
              </a:rPr>
              <a:t>not</a:t>
            </a:r>
            <a:r>
              <a:rPr lang="en-GB" altLang="ja-JP" dirty="0">
                <a:sym typeface="Wingdings" pitchFamily="2" charset="2"/>
              </a:rPr>
              <a:t> </a:t>
            </a:r>
            <a:r>
              <a:rPr lang="en-GB" altLang="ja-JP" dirty="0" smtClean="0">
                <a:sym typeface="Wingdings" pitchFamily="2" charset="2"/>
              </a:rPr>
              <a:t>be inherited in </a:t>
            </a:r>
            <a:r>
              <a:rPr lang="en-GB" altLang="ja-JP" dirty="0">
                <a:sym typeface="Wingdings" pitchFamily="2" charset="2"/>
              </a:rPr>
              <a:t>case of </a:t>
            </a:r>
            <a:r>
              <a:rPr lang="en-GB" altLang="ja-JP" i="1" dirty="0" smtClean="0">
                <a:sym typeface="Wingdings" pitchFamily="2" charset="2"/>
              </a:rPr>
              <a:t>configuration</a:t>
            </a:r>
            <a:endParaRPr lang="en-GB" i="1" dirty="0" smtClean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+mn-lt"/>
              </a:rPr>
              <a:t>Solved by Reflection to tell where the call comes from</a:t>
            </a:r>
            <a:br>
              <a:rPr lang="en-GB" dirty="0" smtClean="0">
                <a:latin typeface="+mn-lt"/>
              </a:rPr>
            </a:br>
            <a:endParaRPr lang="en-GB" dirty="0" smtClean="0">
              <a:latin typeface="+mn-lt"/>
            </a:endParaRPr>
          </a:p>
          <a:p>
            <a:pPr lvl="1">
              <a:spcAft>
                <a:spcPts val="600"/>
              </a:spcAft>
            </a:pPr>
            <a:endParaRPr lang="en-GB" dirty="0">
              <a:latin typeface="+mn-lt"/>
            </a:endParaRPr>
          </a:p>
          <a:p>
            <a:pPr lvl="1">
              <a:spcAft>
                <a:spcPts val="600"/>
              </a:spcAft>
            </a:pPr>
            <a:endParaRPr lang="en-GB" dirty="0" smtClean="0">
              <a:latin typeface="+mn-lt"/>
            </a:endParaRPr>
          </a:p>
          <a:p>
            <a:pPr lvl="1">
              <a:spcAft>
                <a:spcPts val="600"/>
              </a:spcAft>
            </a:pPr>
            <a:endParaRPr lang="en-GB" dirty="0" smtClean="0">
              <a:latin typeface="+mn-lt"/>
            </a:endParaRPr>
          </a:p>
          <a:p>
            <a:pPr marL="404812" indent="-342900">
              <a:spcAft>
                <a:spcPts val="600"/>
              </a:spcAft>
              <a:buFont typeface="+mj-lt"/>
              <a:buAutoNum type="arabicPeriod"/>
            </a:pPr>
            <a:r>
              <a:rPr lang="en-GB" altLang="ja-JP" dirty="0" smtClean="0"/>
              <a:t>Parameters </a:t>
            </a:r>
            <a:r>
              <a:rPr lang="en-GB" altLang="ja-JP" dirty="0"/>
              <a:t>with same name must be overridden or </a:t>
            </a:r>
            <a:r>
              <a:rPr lang="en-GB" altLang="ja-JP" dirty="0" smtClean="0"/>
              <a:t>merged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+mn-lt"/>
              </a:rPr>
              <a:t>Solved by new Parameter class that is aware of inheritance</a:t>
            </a:r>
          </a:p>
          <a:p>
            <a:pPr lvl="1">
              <a:spcAft>
                <a:spcPts val="600"/>
              </a:spcAft>
            </a:pPr>
            <a:r>
              <a:rPr lang="en-GB" dirty="0" smtClean="0">
                <a:latin typeface="+mn-lt"/>
              </a:rPr>
              <a:t>Allows the user to choose how they are inherited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2.2) Inheritable Job Model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 bwMode="auto">
          <a:xfrm>
            <a:off x="5511127" y="3354293"/>
            <a:ext cx="1232116" cy="387458"/>
          </a:xfrm>
          <a:prstGeom prst="ellipse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Conf</a:t>
            </a:r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A</a:t>
            </a:r>
            <a:endParaRPr lang="en-GB" sz="1800" i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013123" y="3879945"/>
            <a:ext cx="1369018" cy="387458"/>
          </a:xfrm>
          <a:prstGeom prst="ellipse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Conf</a:t>
            </a:r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C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940462" y="3354293"/>
            <a:ext cx="1232116" cy="387458"/>
          </a:xfrm>
          <a:prstGeom prst="ellipse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Final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7013123" y="3354293"/>
            <a:ext cx="1369018" cy="387458"/>
          </a:xfrm>
          <a:prstGeom prst="ellipse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Conf</a:t>
            </a:r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B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963313" y="3306635"/>
            <a:ext cx="2033767" cy="924734"/>
            <a:chOff x="681925" y="3409627"/>
            <a:chExt cx="2033767" cy="924734"/>
          </a:xfrm>
        </p:grpSpPr>
        <p:grpSp>
          <p:nvGrpSpPr>
            <p:cNvPr id="45" name="Group 44"/>
            <p:cNvGrpSpPr/>
            <p:nvPr/>
          </p:nvGrpSpPr>
          <p:grpSpPr>
            <a:xfrm>
              <a:off x="736170" y="3476372"/>
              <a:ext cx="1979522" cy="246221"/>
              <a:chOff x="6002104" y="3476372"/>
              <a:chExt cx="1847787" cy="246221"/>
            </a:xfrm>
          </p:grpSpPr>
          <p:cxnSp>
            <p:nvCxnSpPr>
              <p:cNvPr id="40" name="Straight Arrow Connector 39"/>
              <p:cNvCxnSpPr/>
              <p:nvPr/>
            </p:nvCxnSpPr>
            <p:spPr bwMode="auto">
              <a:xfrm flipH="1">
                <a:off x="6002104" y="3611106"/>
                <a:ext cx="362534" cy="0"/>
              </a:xfrm>
              <a:prstGeom prst="straightConnector1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6447294" y="3476372"/>
                <a:ext cx="140259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GB" sz="1600" dirty="0" smtClean="0">
                    <a:latin typeface="+mn-lt"/>
                  </a:rPr>
                  <a:t>On build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 bwMode="auto">
            <a:xfrm>
              <a:off x="681925" y="3409627"/>
              <a:ext cx="2033767" cy="924734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36170" y="3845747"/>
              <a:ext cx="1979522" cy="246221"/>
              <a:chOff x="6002104" y="3476372"/>
              <a:chExt cx="1847787" cy="246221"/>
            </a:xfrm>
          </p:grpSpPr>
          <p:cxnSp>
            <p:nvCxnSpPr>
              <p:cNvPr id="56" name="Straight Arrow Connector 55"/>
              <p:cNvCxnSpPr/>
              <p:nvPr/>
            </p:nvCxnSpPr>
            <p:spPr bwMode="auto">
              <a:xfrm flipH="1">
                <a:off x="6002104" y="3611106"/>
                <a:ext cx="362534" cy="0"/>
              </a:xfrm>
              <a:prstGeom prst="straightConnector1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arrow" w="med" len="med"/>
                <a:tailEnd type="none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6447294" y="3476372"/>
                <a:ext cx="1402597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en-GB" sz="1600" dirty="0" smtClean="0">
                    <a:latin typeface="+mn-lt"/>
                  </a:rPr>
                  <a:t>On configure</a:t>
                </a:r>
              </a:p>
            </p:txBody>
          </p:sp>
        </p:grpSp>
      </p:grpSp>
      <p:cxnSp>
        <p:nvCxnSpPr>
          <p:cNvPr id="69" name="Straight Arrow Connector 68"/>
          <p:cNvCxnSpPr>
            <a:stCxn id="11" idx="6"/>
            <a:endCxn id="7" idx="2"/>
          </p:cNvCxnSpPr>
          <p:nvPr/>
        </p:nvCxnSpPr>
        <p:spPr bwMode="auto">
          <a:xfrm>
            <a:off x="5172578" y="3548022"/>
            <a:ext cx="338549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Straight Arrow Connector 71"/>
          <p:cNvCxnSpPr>
            <a:stCxn id="7" idx="6"/>
            <a:endCxn id="26" idx="2"/>
          </p:cNvCxnSpPr>
          <p:nvPr/>
        </p:nvCxnSpPr>
        <p:spPr bwMode="auto">
          <a:xfrm>
            <a:off x="6743243" y="3548022"/>
            <a:ext cx="269880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5" name="Straight Arrow Connector 74"/>
          <p:cNvCxnSpPr>
            <a:stCxn id="11" idx="4"/>
            <a:endCxn id="8" idx="2"/>
          </p:cNvCxnSpPr>
          <p:nvPr/>
        </p:nvCxnSpPr>
        <p:spPr bwMode="auto">
          <a:xfrm rot="16200000" flipH="1">
            <a:off x="5618860" y="2679410"/>
            <a:ext cx="331923" cy="2456603"/>
          </a:xfrm>
          <a:prstGeom prst="bentConnector2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Straight Arrow Connector 77"/>
          <p:cNvCxnSpPr>
            <a:endCxn id="11" idx="2"/>
          </p:cNvCxnSpPr>
          <p:nvPr/>
        </p:nvCxnSpPr>
        <p:spPr bwMode="auto">
          <a:xfrm>
            <a:off x="3391827" y="3548022"/>
            <a:ext cx="548635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5286334" y="3270602"/>
            <a:ext cx="0" cy="996801"/>
          </a:xfrm>
          <a:prstGeom prst="line">
            <a:avLst/>
          </a:prstGeom>
          <a:solidFill>
            <a:schemeClr val="bg1"/>
          </a:solidFill>
          <a:ln w="25400" cap="sq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4823179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8010" y="2657976"/>
            <a:ext cx="3774987" cy="32930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8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24" y="2980911"/>
            <a:ext cx="3245453" cy="26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5613" y="1415050"/>
            <a:ext cx="6344184" cy="4536000"/>
          </a:xfrm>
        </p:spPr>
        <p:txBody>
          <a:bodyPr/>
          <a:lstStyle/>
          <a:p>
            <a:r>
              <a:rPr lang="en-GB" dirty="0" smtClean="0"/>
              <a:t>New parameter class extends String Parameter</a:t>
            </a:r>
          </a:p>
          <a:p>
            <a:r>
              <a:rPr lang="en-GB" dirty="0" smtClean="0"/>
              <a:t>Allows to fine-tune inheritance</a:t>
            </a:r>
          </a:p>
          <a:p>
            <a:r>
              <a:rPr lang="en-GB" dirty="0" smtClean="0"/>
              <a:t>Other setting types default to “overwrite”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2.3) Parameters Enhancement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5026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11" name="Text Placeholder 19"/>
          <p:cNvSpPr txBox="1">
            <a:spLocks/>
          </p:cNvSpPr>
          <p:nvPr/>
        </p:nvSpPr>
        <p:spPr bwMode="auto">
          <a:xfrm>
            <a:off x="0" y="1299600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1.) Present state of Jenkins</a:t>
            </a:r>
          </a:p>
        </p:txBody>
      </p:sp>
      <p:sp>
        <p:nvSpPr>
          <p:cNvPr id="13" name="Text Placeholder 21"/>
          <p:cNvSpPr txBox="1">
            <a:spLocks/>
          </p:cNvSpPr>
          <p:nvPr/>
        </p:nvSpPr>
        <p:spPr bwMode="auto">
          <a:xfrm>
            <a:off x="0" y="1910400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2</a:t>
            </a:r>
            <a:r>
              <a:rPr lang="en-US" altLang="ja-JP" b="1" dirty="0" smtClean="0"/>
              <a:t>.) </a:t>
            </a:r>
            <a:r>
              <a:rPr lang="en-US" altLang="ja-JP" b="1" dirty="0"/>
              <a:t>Implementation</a:t>
            </a:r>
          </a:p>
        </p:txBody>
      </p:sp>
      <p:sp>
        <p:nvSpPr>
          <p:cNvPr id="12" name="Text Placeholder 20"/>
          <p:cNvSpPr txBox="1">
            <a:spLocks/>
          </p:cNvSpPr>
          <p:nvPr/>
        </p:nvSpPr>
        <p:spPr bwMode="auto">
          <a:xfrm>
            <a:off x="0" y="2521200"/>
            <a:ext cx="8697600" cy="482400"/>
          </a:xfrm>
          <a:prstGeom prst="snip1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3</a:t>
            </a:r>
            <a:r>
              <a:rPr lang="en-US" altLang="ja-JP" b="1" dirty="0" smtClean="0"/>
              <a:t>.) Use </a:t>
            </a:r>
            <a:r>
              <a:rPr lang="en-US" altLang="ja-JP" b="1" dirty="0"/>
              <a:t>Cases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0" y="4483153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4</a:t>
            </a:r>
            <a:r>
              <a:rPr lang="en-US" altLang="ja-JP" b="1" dirty="0" smtClean="0"/>
              <a:t>.) </a:t>
            </a:r>
            <a:r>
              <a:rPr lang="en-US" altLang="ja-JP" b="1" dirty="0"/>
              <a:t>Concluding Remarks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6" y="3064831"/>
            <a:ext cx="6888999" cy="1298787"/>
            <a:chOff x="-2" y="1890793"/>
            <a:chExt cx="6888999" cy="1298787"/>
          </a:xfrm>
        </p:grpSpPr>
        <p:sp>
          <p:nvSpPr>
            <p:cNvPr id="16" name="Snip Single Corner Rectangle 15"/>
            <p:cNvSpPr/>
            <p:nvPr/>
          </p:nvSpPr>
          <p:spPr bwMode="auto">
            <a:xfrm>
              <a:off x="0" y="1890793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3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.1) Prerequisites / Requirements</a:t>
              </a:r>
            </a:p>
          </p:txBody>
        </p:sp>
        <p:sp>
          <p:nvSpPr>
            <p:cNvPr id="17" name="Snip Single Corner Rectangle 16"/>
            <p:cNvSpPr/>
            <p:nvPr/>
          </p:nvSpPr>
          <p:spPr bwMode="auto">
            <a:xfrm>
              <a:off x="-1" y="2354207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3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.2</a:t>
              </a:r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 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Configuration Example</a:t>
              </a:r>
            </a:p>
          </p:txBody>
        </p:sp>
        <p:sp>
          <p:nvSpPr>
            <p:cNvPr id="18" name="Snip Single Corner Rectangle 17"/>
            <p:cNvSpPr/>
            <p:nvPr/>
          </p:nvSpPr>
          <p:spPr bwMode="auto">
            <a:xfrm>
              <a:off x="-2" y="2817620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3.3) Comparison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478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Hypothetical task: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Compile and test a complex, modularized application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Modules implement different parts of the software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Developed </a:t>
            </a:r>
            <a:r>
              <a:rPr lang="en-GB" i="1" dirty="0" smtClean="0"/>
              <a:t>separately</a:t>
            </a:r>
            <a:r>
              <a:rPr lang="en-GB" dirty="0" smtClean="0"/>
              <a:t>, but used </a:t>
            </a:r>
            <a:r>
              <a:rPr lang="en-GB" i="1" dirty="0" smtClean="0"/>
              <a:t>together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Examples: X.org, Gnome, etc.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Modules have virtually identical requirements: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Check them out from some SCM System (e.g. CVS, SVN, GIT)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Configure them with a particular tool (e.g. </a:t>
            </a:r>
            <a:r>
              <a:rPr lang="en-GB" dirty="0" err="1" smtClean="0"/>
              <a:t>autotools</a:t>
            </a:r>
            <a:r>
              <a:rPr lang="en-GB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Compile them as a library with a particular compiler suite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At the end: Link them together and test them</a:t>
            </a:r>
          </a:p>
          <a:p>
            <a:pPr lvl="1">
              <a:spcAft>
                <a:spcPts val="600"/>
              </a:spcAft>
            </a:pPr>
            <a:r>
              <a:rPr lang="en-GB" dirty="0" smtClean="0"/>
              <a:t>Modules might also be tested in isolation (e.g. static code analysis)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3.1 Prerequisites / Requirements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072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dirty="0" smtClean="0"/>
              <a:t>Approach for inheritance:</a:t>
            </a:r>
          </a:p>
          <a:p>
            <a:pPr lvl="1"/>
            <a:r>
              <a:rPr lang="en-GB" dirty="0" smtClean="0"/>
              <a:t>Move common settings into separate job “fragments”</a:t>
            </a:r>
          </a:p>
          <a:p>
            <a:pPr lvl="1"/>
            <a:r>
              <a:rPr lang="en-GB" dirty="0" smtClean="0"/>
              <a:t>Executable jobs reference fragments and set parameters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 Prerequisites /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18</a:t>
            </a:fld>
            <a:endParaRPr lang="de-DE" dirty="0"/>
          </a:p>
        </p:txBody>
      </p:sp>
      <p:grpSp>
        <p:nvGrpSpPr>
          <p:cNvPr id="49" name="Group 48"/>
          <p:cNvGrpSpPr/>
          <p:nvPr/>
        </p:nvGrpSpPr>
        <p:grpSpPr>
          <a:xfrm>
            <a:off x="957024" y="2968691"/>
            <a:ext cx="6854125" cy="2203342"/>
            <a:chOff x="957024" y="2825858"/>
            <a:chExt cx="6854125" cy="2203342"/>
          </a:xfrm>
        </p:grpSpPr>
        <p:sp>
          <p:nvSpPr>
            <p:cNvPr id="48" name="Round Diagonal Corner Rectangle 47"/>
            <p:cNvSpPr/>
            <p:nvPr/>
          </p:nvSpPr>
          <p:spPr bwMode="auto">
            <a:xfrm>
              <a:off x="6214821" y="2825858"/>
              <a:ext cx="1596328" cy="2185261"/>
            </a:xfrm>
            <a:prstGeom prst="round2Diag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Fragments</a:t>
              </a:r>
            </a:p>
          </p:txBody>
        </p:sp>
        <p:sp>
          <p:nvSpPr>
            <p:cNvPr id="47" name="Round Diagonal Corner Rectangle 46"/>
            <p:cNvSpPr/>
            <p:nvPr/>
          </p:nvSpPr>
          <p:spPr bwMode="auto">
            <a:xfrm>
              <a:off x="4320154" y="2843939"/>
              <a:ext cx="1596328" cy="2185261"/>
            </a:xfrm>
            <a:prstGeom prst="round2Diag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1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Jobs</a:t>
              </a:r>
            </a:p>
          </p:txBody>
        </p:sp>
        <p:sp>
          <p:nvSpPr>
            <p:cNvPr id="8" name="Right Arrow 7"/>
            <p:cNvSpPr/>
            <p:nvPr/>
          </p:nvSpPr>
          <p:spPr bwMode="auto">
            <a:xfrm>
              <a:off x="2824571" y="3541462"/>
              <a:ext cx="1425844" cy="922150"/>
            </a:xfrm>
            <a:prstGeom prst="rightArrow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split into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957024" y="3363232"/>
              <a:ext cx="1573078" cy="1262813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Monolithic</a:t>
              </a:r>
            </a:p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Project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521634" y="3820432"/>
              <a:ext cx="1193369" cy="356461"/>
            </a:xfrm>
            <a:prstGeom prst="round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Project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327185" y="3363232"/>
              <a:ext cx="1371600" cy="356461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SCM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327185" y="3820432"/>
              <a:ext cx="1371600" cy="356461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Build</a:t>
              </a: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319435" y="4285381"/>
              <a:ext cx="1379350" cy="356461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…</a:t>
              </a:r>
            </a:p>
          </p:txBody>
        </p:sp>
        <p:cxnSp>
          <p:nvCxnSpPr>
            <p:cNvPr id="38" name="Straight Connector 37"/>
            <p:cNvCxnSpPr>
              <a:stCxn id="10" idx="3"/>
            </p:cNvCxnSpPr>
            <p:nvPr/>
          </p:nvCxnSpPr>
          <p:spPr bwMode="auto">
            <a:xfrm flipV="1">
              <a:off x="5715003" y="3541463"/>
              <a:ext cx="612182" cy="4572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/>
            <p:cNvCxnSpPr>
              <a:stCxn id="10" idx="3"/>
            </p:cNvCxnSpPr>
            <p:nvPr/>
          </p:nvCxnSpPr>
          <p:spPr bwMode="auto">
            <a:xfrm>
              <a:off x="5715003" y="3998663"/>
              <a:ext cx="612182" cy="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>
              <a:stCxn id="10" idx="3"/>
            </p:cNvCxnSpPr>
            <p:nvPr/>
          </p:nvCxnSpPr>
          <p:spPr bwMode="auto">
            <a:xfrm>
              <a:off x="5715003" y="3998663"/>
              <a:ext cx="604432" cy="464949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67374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Down Arrow 196"/>
          <p:cNvSpPr/>
          <p:nvPr/>
        </p:nvSpPr>
        <p:spPr bwMode="auto">
          <a:xfrm>
            <a:off x="5378413" y="4556055"/>
            <a:ext cx="484632" cy="631739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3.2) Configuration Example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71537" y="1586372"/>
            <a:ext cx="1797804" cy="1083236"/>
            <a:chOff x="873824" y="2805794"/>
            <a:chExt cx="1797804" cy="1083236"/>
          </a:xfrm>
        </p:grpSpPr>
        <p:sp>
          <p:nvSpPr>
            <p:cNvPr id="8" name="Oval 7"/>
            <p:cNvSpPr/>
            <p:nvPr/>
          </p:nvSpPr>
          <p:spPr bwMode="auto">
            <a:xfrm>
              <a:off x="873824" y="3121917"/>
              <a:ext cx="898902" cy="436536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SCM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772726" y="3452494"/>
              <a:ext cx="898902" cy="436536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SVN</a:t>
              </a: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772724" y="2805794"/>
              <a:ext cx="898902" cy="436536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GIT</a:t>
              </a:r>
            </a:p>
          </p:txBody>
        </p:sp>
        <p:cxnSp>
          <p:nvCxnSpPr>
            <p:cNvPr id="11" name="Elbow Connector 10"/>
            <p:cNvCxnSpPr>
              <a:stCxn id="8" idx="4"/>
              <a:endCxn id="9" idx="2"/>
            </p:cNvCxnSpPr>
            <p:nvPr/>
          </p:nvCxnSpPr>
          <p:spPr bwMode="auto">
            <a:xfrm rot="16200000" flipH="1">
              <a:off x="1491846" y="3389881"/>
              <a:ext cx="112309" cy="449451"/>
            </a:xfrm>
            <a:prstGeom prst="bentConnector2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" name="Elbow Connector 11"/>
            <p:cNvCxnSpPr>
              <a:stCxn id="8" idx="0"/>
              <a:endCxn id="10" idx="2"/>
            </p:cNvCxnSpPr>
            <p:nvPr/>
          </p:nvCxnSpPr>
          <p:spPr bwMode="auto">
            <a:xfrm rot="5400000" flipH="1" flipV="1">
              <a:off x="1499072" y="2848266"/>
              <a:ext cx="97855" cy="449449"/>
            </a:xfrm>
            <a:prstGeom prst="bentConnector2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453606" y="2904962"/>
            <a:ext cx="2204474" cy="1280168"/>
            <a:chOff x="454023" y="2405232"/>
            <a:chExt cx="2204474" cy="1280168"/>
          </a:xfrm>
        </p:grpSpPr>
        <p:sp>
          <p:nvSpPr>
            <p:cNvPr id="41" name="Oval 40"/>
            <p:cNvSpPr/>
            <p:nvPr/>
          </p:nvSpPr>
          <p:spPr bwMode="auto">
            <a:xfrm>
              <a:off x="454023" y="2756951"/>
              <a:ext cx="1093975" cy="536264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Build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552671" y="2405232"/>
              <a:ext cx="1105826" cy="556044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Make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547998" y="3129356"/>
              <a:ext cx="1105826" cy="556044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CMake</a:t>
              </a:r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44" name="Elbow Connector 43"/>
            <p:cNvCxnSpPr>
              <a:stCxn id="41" idx="0"/>
              <a:endCxn id="42" idx="2"/>
            </p:cNvCxnSpPr>
            <p:nvPr/>
          </p:nvCxnSpPr>
          <p:spPr bwMode="auto">
            <a:xfrm rot="5400000" flipH="1" flipV="1">
              <a:off x="1239993" y="2444273"/>
              <a:ext cx="73697" cy="551660"/>
            </a:xfrm>
            <a:prstGeom prst="bentConnector2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5" name="Elbow Connector 44"/>
            <p:cNvCxnSpPr>
              <a:stCxn id="41" idx="4"/>
              <a:endCxn id="43" idx="2"/>
            </p:cNvCxnSpPr>
            <p:nvPr/>
          </p:nvCxnSpPr>
          <p:spPr bwMode="auto">
            <a:xfrm rot="16200000" flipH="1">
              <a:off x="1217423" y="3076802"/>
              <a:ext cx="114163" cy="546987"/>
            </a:xfrm>
            <a:prstGeom prst="bentConnector2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63" name="Group 62"/>
          <p:cNvGrpSpPr/>
          <p:nvPr/>
        </p:nvGrpSpPr>
        <p:grpSpPr>
          <a:xfrm>
            <a:off x="1476464" y="4338942"/>
            <a:ext cx="2392652" cy="556044"/>
            <a:chOff x="108034" y="5169778"/>
            <a:chExt cx="2392652" cy="556044"/>
          </a:xfrm>
        </p:grpSpPr>
        <p:sp>
          <p:nvSpPr>
            <p:cNvPr id="47" name="Oval 46"/>
            <p:cNvSpPr/>
            <p:nvPr/>
          </p:nvSpPr>
          <p:spPr bwMode="auto">
            <a:xfrm>
              <a:off x="108034" y="5189558"/>
              <a:ext cx="1093975" cy="536264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Test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394860" y="5169778"/>
              <a:ext cx="1105826" cy="556044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Lint</a:t>
              </a:r>
            </a:p>
          </p:txBody>
        </p:sp>
        <p:cxnSp>
          <p:nvCxnSpPr>
            <p:cNvPr id="58" name="Straight Arrow Connector 57"/>
            <p:cNvCxnSpPr>
              <a:stCxn id="47" idx="6"/>
              <a:endCxn id="48" idx="2"/>
            </p:cNvCxnSpPr>
            <p:nvPr/>
          </p:nvCxnSpPr>
          <p:spPr bwMode="auto">
            <a:xfrm flipV="1">
              <a:off x="1202009" y="5447800"/>
              <a:ext cx="192851" cy="9890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4" name="Rectangle 63"/>
          <p:cNvSpPr/>
          <p:nvPr/>
        </p:nvSpPr>
        <p:spPr bwMode="auto">
          <a:xfrm>
            <a:off x="4627267" y="1586372"/>
            <a:ext cx="1986929" cy="77332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Module A</a:t>
            </a:r>
          </a:p>
          <a:p>
            <a:pPr algn="ctr" eaLnBrk="0" hangingPunct="0"/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repo = “</a:t>
            </a:r>
            <a:r>
              <a:rPr lang="en-GB" sz="1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mod_a</a:t>
            </a:r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”</a:t>
            </a:r>
          </a:p>
          <a:p>
            <a:pPr algn="ctr" eaLnBrk="0" hangingPunct="0"/>
            <a:r>
              <a:rPr lang="en-GB" sz="1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ldflags</a:t>
            </a:r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= “-lm”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4653333" y="2669608"/>
            <a:ext cx="1986929" cy="77332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Module B</a:t>
            </a:r>
          </a:p>
          <a:p>
            <a:pPr algn="ctr" eaLnBrk="0" hangingPunct="0"/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repo = “</a:t>
            </a:r>
            <a:r>
              <a:rPr lang="en-GB" sz="1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mod_b</a:t>
            </a:r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”</a:t>
            </a:r>
          </a:p>
          <a:p>
            <a:pPr algn="ctr" eaLnBrk="0" hangingPunct="0"/>
            <a:r>
              <a:rPr lang="en-GB" sz="14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cflags</a:t>
            </a:r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= “-O0”</a:t>
            </a:r>
          </a:p>
        </p:txBody>
      </p:sp>
      <p:cxnSp>
        <p:nvCxnSpPr>
          <p:cNvPr id="66" name="Elbow Connector 65"/>
          <p:cNvCxnSpPr>
            <a:stCxn id="10" idx="6"/>
            <a:endCxn id="64" idx="1"/>
          </p:cNvCxnSpPr>
          <p:nvPr/>
        </p:nvCxnSpPr>
        <p:spPr bwMode="auto">
          <a:xfrm>
            <a:off x="3469339" y="1804640"/>
            <a:ext cx="1157928" cy="168394"/>
          </a:xfrm>
          <a:prstGeom prst="bentConnector3">
            <a:avLst>
              <a:gd name="adj1" fmla="val 50137"/>
            </a:avLst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Elbow Connector 73"/>
          <p:cNvCxnSpPr>
            <a:stCxn id="42" idx="6"/>
            <a:endCxn id="64" idx="1"/>
          </p:cNvCxnSpPr>
          <p:nvPr/>
        </p:nvCxnSpPr>
        <p:spPr bwMode="auto">
          <a:xfrm flipV="1">
            <a:off x="3658080" y="1973034"/>
            <a:ext cx="969187" cy="1209950"/>
          </a:xfrm>
          <a:prstGeom prst="bentConnector3">
            <a:avLst>
              <a:gd name="adj1" fmla="val 40500"/>
            </a:avLst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4" name="Elbow Connector 113"/>
          <p:cNvCxnSpPr>
            <a:stCxn id="48" idx="6"/>
            <a:endCxn id="64" idx="1"/>
          </p:cNvCxnSpPr>
          <p:nvPr/>
        </p:nvCxnSpPr>
        <p:spPr bwMode="auto">
          <a:xfrm flipV="1">
            <a:off x="3869116" y="1973034"/>
            <a:ext cx="758151" cy="2643930"/>
          </a:xfrm>
          <a:prstGeom prst="bentConnector3">
            <a:avLst>
              <a:gd name="adj1" fmla="val 24454"/>
            </a:avLst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1" name="Down Arrow 140"/>
          <p:cNvSpPr/>
          <p:nvPr/>
        </p:nvSpPr>
        <p:spPr bwMode="auto">
          <a:xfrm>
            <a:off x="5378413" y="2371927"/>
            <a:ext cx="484632" cy="297682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2" name="Down Arrow 141"/>
          <p:cNvSpPr/>
          <p:nvPr/>
        </p:nvSpPr>
        <p:spPr bwMode="auto">
          <a:xfrm>
            <a:off x="5378415" y="3442933"/>
            <a:ext cx="484632" cy="355248"/>
          </a:xfrm>
          <a:prstGeom prst="downArrow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GB" sz="1800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4627266" y="3798180"/>
            <a:ext cx="1986929" cy="77332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Module C</a:t>
            </a:r>
          </a:p>
          <a:p>
            <a:pPr algn="ctr" eaLnBrk="0" hangingPunct="0"/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repo = “3p_mod_c”</a:t>
            </a:r>
          </a:p>
          <a:p>
            <a:pPr algn="ctr" eaLnBrk="0" hangingPunct="0"/>
            <a:r>
              <a:rPr lang="en-GB" sz="14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external = “true”</a:t>
            </a:r>
          </a:p>
        </p:txBody>
      </p:sp>
      <p:cxnSp>
        <p:nvCxnSpPr>
          <p:cNvPr id="121" name="Elbow Connector 120"/>
          <p:cNvCxnSpPr>
            <a:stCxn id="48" idx="5"/>
            <a:endCxn id="95" idx="1"/>
          </p:cNvCxnSpPr>
          <p:nvPr/>
        </p:nvCxnSpPr>
        <p:spPr bwMode="auto">
          <a:xfrm rot="5400000" flipH="1" flipV="1">
            <a:off x="3301609" y="3461832"/>
            <a:ext cx="1757285" cy="946161"/>
          </a:xfrm>
          <a:prstGeom prst="bentConnector4">
            <a:avLst>
              <a:gd name="adj1" fmla="val -1084"/>
              <a:gd name="adj2" fmla="val 51176"/>
            </a:avLst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6" name="Elbow Connector 95"/>
          <p:cNvCxnSpPr>
            <a:stCxn id="10" idx="7"/>
            <a:endCxn id="95" idx="1"/>
          </p:cNvCxnSpPr>
          <p:nvPr/>
        </p:nvCxnSpPr>
        <p:spPr bwMode="auto">
          <a:xfrm rot="16200000" flipH="1">
            <a:off x="3292530" y="1695468"/>
            <a:ext cx="1405969" cy="1315635"/>
          </a:xfrm>
          <a:prstGeom prst="bentConnector4">
            <a:avLst>
              <a:gd name="adj1" fmla="val -1084"/>
              <a:gd name="adj2" fmla="val 64753"/>
            </a:avLst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Elbow Connector 168"/>
          <p:cNvCxnSpPr>
            <a:stCxn id="42" idx="5"/>
            <a:endCxn id="95" idx="1"/>
          </p:cNvCxnSpPr>
          <p:nvPr/>
        </p:nvCxnSpPr>
        <p:spPr bwMode="auto">
          <a:xfrm rot="5400000" flipH="1" flipV="1">
            <a:off x="3913081" y="2639324"/>
            <a:ext cx="323305" cy="1157197"/>
          </a:xfrm>
          <a:prstGeom prst="bentConnector4">
            <a:avLst>
              <a:gd name="adj1" fmla="val 0"/>
              <a:gd name="adj2" fmla="val 60151"/>
            </a:avLst>
          </a:prstGeom>
          <a:solidFill>
            <a:schemeClr val="bg1"/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2" name="Elbow Connector 151"/>
          <p:cNvCxnSpPr>
            <a:stCxn id="9" idx="6"/>
            <a:endCxn id="151" idx="1"/>
          </p:cNvCxnSpPr>
          <p:nvPr/>
        </p:nvCxnSpPr>
        <p:spPr bwMode="auto">
          <a:xfrm>
            <a:off x="3469341" y="2451340"/>
            <a:ext cx="1157925" cy="1733502"/>
          </a:xfrm>
          <a:prstGeom prst="bentConnector3">
            <a:avLst>
              <a:gd name="adj1" fmla="val 75226"/>
            </a:avLst>
          </a:prstGeom>
          <a:solidFill>
            <a:schemeClr val="bg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6" name="Elbow Connector 155"/>
          <p:cNvCxnSpPr>
            <a:stCxn id="43" idx="6"/>
            <a:endCxn id="151" idx="1"/>
          </p:cNvCxnSpPr>
          <p:nvPr/>
        </p:nvCxnSpPr>
        <p:spPr bwMode="auto">
          <a:xfrm>
            <a:off x="3653407" y="3907108"/>
            <a:ext cx="973859" cy="277734"/>
          </a:xfrm>
          <a:prstGeom prst="bentConnector3">
            <a:avLst>
              <a:gd name="adj1" fmla="val 70445"/>
            </a:avLst>
          </a:prstGeom>
          <a:solidFill>
            <a:schemeClr val="bg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1" name="Snip Single Corner Rectangle 200"/>
          <p:cNvSpPr/>
          <p:nvPr/>
        </p:nvSpPr>
        <p:spPr bwMode="auto">
          <a:xfrm>
            <a:off x="4919460" y="5187794"/>
            <a:ext cx="1402539" cy="583182"/>
          </a:xfrm>
          <a:prstGeom prst="snip1Rect">
            <a:avLst/>
          </a:prstGeom>
          <a:gradFill flip="none" rotWithShape="1">
            <a:gsLst>
              <a:gs pos="5000">
                <a:schemeClr val="accent5">
                  <a:lumMod val="75000"/>
                </a:schemeClr>
              </a:gs>
              <a:gs pos="95000">
                <a:schemeClr val="accent5">
                  <a:lumMod val="50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Executable</a:t>
            </a:r>
            <a:endParaRPr lang="en-GB" sz="1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9909" y="4556055"/>
            <a:ext cx="629981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6000" dirty="0" smtClean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456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64" grpId="0" animBg="1"/>
      <p:bldP spid="95" grpId="0" animBg="1"/>
      <p:bldP spid="141" grpId="0" animBg="1"/>
      <p:bldP spid="142" grpId="0" animBg="1"/>
      <p:bldP spid="151" grpId="0" animBg="1"/>
      <p:bldP spid="201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5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3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Picture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Content Placeholder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/>
              <a:t>w</a:t>
            </a:r>
            <a:r>
              <a:rPr lang="en-US" dirty="0" smtClean="0"/>
              <a:t>orking </a:t>
            </a:r>
            <a:r>
              <a:rPr lang="en-US" smtClean="0"/>
              <a:t>as System Engineers </a:t>
            </a:r>
            <a:r>
              <a:rPr lang="en-US" dirty="0" smtClean="0"/>
              <a:t>for the</a:t>
            </a:r>
            <a:br>
              <a:rPr lang="en-US" dirty="0" smtClean="0"/>
            </a:br>
            <a:r>
              <a:rPr lang="en-US" dirty="0" smtClean="0"/>
              <a:t>Wireless Platforms R&amp;D division at Intel’s MCG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 project:</a:t>
            </a:r>
          </a:p>
          <a:p>
            <a:pPr lvl="1"/>
            <a:r>
              <a:rPr lang="en-US" dirty="0" smtClean="0"/>
              <a:t>Developing a continuous integration and testing framework</a:t>
            </a:r>
          </a:p>
          <a:p>
            <a:pPr lvl="1"/>
            <a:r>
              <a:rPr lang="en-US" dirty="0" smtClean="0"/>
              <a:t>Scope: &gt;50k builds/tests per day for ~4000 developers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Jenkins is the main tool used in this project</a:t>
            </a:r>
          </a:p>
          <a:p>
            <a:r>
              <a:rPr lang="en-US" dirty="0" smtClean="0"/>
              <a:t>Strong interest in the capabilities and future of Jenkins</a:t>
            </a:r>
          </a:p>
        </p:txBody>
      </p:sp>
      <p:sp>
        <p:nvSpPr>
          <p:cNvPr id="67597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About the speakers and company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37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Without inheritance, you have fewer jobs, but:</a:t>
            </a:r>
          </a:p>
          <a:p>
            <a:pPr lvl="1"/>
            <a:r>
              <a:rPr lang="en-GB" dirty="0" smtClean="0"/>
              <a:t>Identical settings are spread across all of them</a:t>
            </a:r>
          </a:p>
          <a:p>
            <a:pPr lvl="1"/>
            <a:r>
              <a:rPr lang="en-GB" dirty="0" smtClean="0"/>
              <a:t>Module owners could </a:t>
            </a:r>
            <a:r>
              <a:rPr lang="en-GB" i="1" dirty="0" smtClean="0"/>
              <a:t>accidentally</a:t>
            </a:r>
            <a:r>
              <a:rPr lang="en-GB" dirty="0" smtClean="0"/>
              <a:t> change important settings</a:t>
            </a:r>
          </a:p>
          <a:p>
            <a:pPr lvl="1"/>
            <a:r>
              <a:rPr lang="en-GB" dirty="0" smtClean="0"/>
              <a:t>Can’t isolate roles of projects and users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With inheritance, you have more jobs, but:</a:t>
            </a:r>
          </a:p>
          <a:p>
            <a:pPr lvl="1"/>
            <a:r>
              <a:rPr lang="en-GB" dirty="0" smtClean="0"/>
              <a:t>They take on </a:t>
            </a:r>
            <a:r>
              <a:rPr lang="en-GB" i="1" dirty="0" smtClean="0"/>
              <a:t>specific</a:t>
            </a:r>
            <a:r>
              <a:rPr lang="en-GB" dirty="0" smtClean="0"/>
              <a:t> roles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Less settings per job</a:t>
            </a:r>
          </a:p>
          <a:p>
            <a:pPr lvl="1"/>
            <a:r>
              <a:rPr lang="en-GB" dirty="0" smtClean="0"/>
              <a:t>Changing / adding jobs becomes much easier</a:t>
            </a:r>
          </a:p>
          <a:p>
            <a:pPr lvl="1"/>
            <a:r>
              <a:rPr lang="en-GB" dirty="0" smtClean="0"/>
              <a:t>Module owners don’t need to care about things beyond their scope</a:t>
            </a:r>
          </a:p>
          <a:p>
            <a:pPr lvl="1"/>
            <a:endParaRPr lang="en-GB" dirty="0" smtClean="0"/>
          </a:p>
          <a:p>
            <a:r>
              <a:rPr lang="en-GB" dirty="0"/>
              <a:t>With more </a:t>
            </a:r>
            <a:r>
              <a:rPr lang="en-GB" dirty="0" smtClean="0"/>
              <a:t>modules, </a:t>
            </a:r>
            <a:r>
              <a:rPr lang="en-GB" dirty="0"/>
              <a:t>overhead of </a:t>
            </a:r>
            <a:r>
              <a:rPr lang="en-GB" dirty="0" smtClean="0"/>
              <a:t>job fragments shrinks</a:t>
            </a:r>
          </a:p>
          <a:p>
            <a:pPr marL="274637" lvl="1" indent="0">
              <a:buNone/>
            </a:pPr>
            <a:endParaRPr lang="en-GB" dirty="0" smtClean="0"/>
          </a:p>
          <a:p>
            <a:pPr marL="355600" indent="-355600">
              <a:spcBef>
                <a:spcPts val="600"/>
              </a:spcBef>
              <a:buFont typeface="Wingdings"/>
              <a:buChar char="è"/>
            </a:pPr>
            <a:r>
              <a:rPr lang="en-GB" dirty="0" smtClean="0">
                <a:sym typeface="Wingdings" pitchFamily="2" charset="2"/>
              </a:rPr>
              <a:t>Using Inheritance is all about taking 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control!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3.3) Comparison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183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1" name="Text Placeholder 19"/>
          <p:cNvSpPr txBox="1">
            <a:spLocks/>
          </p:cNvSpPr>
          <p:nvPr/>
        </p:nvSpPr>
        <p:spPr bwMode="auto">
          <a:xfrm>
            <a:off x="0" y="1299600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1.) Present state of Jenkins</a:t>
            </a:r>
          </a:p>
        </p:txBody>
      </p:sp>
      <p:sp>
        <p:nvSpPr>
          <p:cNvPr id="13" name="Text Placeholder 21"/>
          <p:cNvSpPr txBox="1">
            <a:spLocks/>
          </p:cNvSpPr>
          <p:nvPr/>
        </p:nvSpPr>
        <p:spPr bwMode="auto">
          <a:xfrm>
            <a:off x="0" y="1910400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2</a:t>
            </a:r>
            <a:r>
              <a:rPr lang="en-US" altLang="ja-JP" b="1" dirty="0" smtClean="0"/>
              <a:t>.) </a:t>
            </a:r>
            <a:r>
              <a:rPr lang="en-US" altLang="ja-JP" b="1" dirty="0"/>
              <a:t>Implementation</a:t>
            </a:r>
          </a:p>
        </p:txBody>
      </p:sp>
      <p:sp>
        <p:nvSpPr>
          <p:cNvPr id="12" name="Text Placeholder 20"/>
          <p:cNvSpPr txBox="1">
            <a:spLocks/>
          </p:cNvSpPr>
          <p:nvPr/>
        </p:nvSpPr>
        <p:spPr bwMode="auto">
          <a:xfrm>
            <a:off x="0" y="2521200"/>
            <a:ext cx="8697600" cy="482400"/>
          </a:xfrm>
          <a:prstGeom prst="snip1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3</a:t>
            </a:r>
            <a:r>
              <a:rPr lang="en-US" altLang="ja-JP" b="1" dirty="0" smtClean="0"/>
              <a:t>.) Use </a:t>
            </a:r>
            <a:r>
              <a:rPr lang="en-US" altLang="ja-JP" b="1" dirty="0"/>
              <a:t>Cases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0" y="3132001"/>
            <a:ext cx="8697600" cy="482400"/>
          </a:xfrm>
          <a:prstGeom prst="snip1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4</a:t>
            </a:r>
            <a:r>
              <a:rPr lang="en-US" altLang="ja-JP" b="1" dirty="0" smtClean="0"/>
              <a:t>.) Concluding Remarks</a:t>
            </a:r>
            <a:endParaRPr lang="en-US" altLang="ja-JP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508" y="3717032"/>
            <a:ext cx="6888999" cy="1298787"/>
            <a:chOff x="-2" y="1890793"/>
            <a:chExt cx="6888999" cy="1298787"/>
          </a:xfrm>
        </p:grpSpPr>
        <p:sp>
          <p:nvSpPr>
            <p:cNvPr id="16" name="Snip Single Corner Rectangle 15"/>
            <p:cNvSpPr/>
            <p:nvPr/>
          </p:nvSpPr>
          <p:spPr bwMode="auto">
            <a:xfrm>
              <a:off x="0" y="1890793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4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.1) Advantages</a:t>
              </a:r>
            </a:p>
          </p:txBody>
        </p:sp>
        <p:sp>
          <p:nvSpPr>
            <p:cNvPr id="17" name="Snip Single Corner Rectangle 16"/>
            <p:cNvSpPr/>
            <p:nvPr/>
          </p:nvSpPr>
          <p:spPr bwMode="auto">
            <a:xfrm>
              <a:off x="-1" y="2354207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4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.2</a:t>
              </a:r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 </a:t>
              </a:r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Getting started</a:t>
              </a:r>
            </a:p>
          </p:txBody>
        </p:sp>
        <p:sp>
          <p:nvSpPr>
            <p:cNvPr id="18" name="Snip Single Corner Rectangle 17"/>
            <p:cNvSpPr/>
            <p:nvPr/>
          </p:nvSpPr>
          <p:spPr bwMode="auto">
            <a:xfrm>
              <a:off x="-2" y="2817620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4.3) Release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0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GB" sz="2400" dirty="0" smtClean="0"/>
              <a:t>Structure jobs in a better way</a:t>
            </a:r>
          </a:p>
          <a:p>
            <a:pPr lvl="1"/>
            <a:r>
              <a:rPr lang="en-GB" sz="2200" dirty="0" smtClean="0"/>
              <a:t>Control access to specific, important settings</a:t>
            </a:r>
          </a:p>
          <a:p>
            <a:pPr lvl="1"/>
            <a:r>
              <a:rPr lang="en-GB" sz="2200" dirty="0" smtClean="0"/>
              <a:t>Simplified job definition</a:t>
            </a:r>
          </a:p>
          <a:p>
            <a:pPr marL="257175" lvl="1" indent="-257175">
              <a:spcBef>
                <a:spcPts val="1200"/>
              </a:spcBef>
              <a:buClrTx/>
              <a:buFont typeface="Verdana" pitchFamily="34" charset="0"/>
              <a:buChar char="•"/>
            </a:pPr>
            <a:endParaRPr lang="en-GB" sz="2200" dirty="0"/>
          </a:p>
          <a:p>
            <a:pPr marL="257175" lvl="1" indent="-257175">
              <a:spcBef>
                <a:spcPts val="1200"/>
              </a:spcBef>
              <a:buClrTx/>
              <a:buFont typeface="Verdana" pitchFamily="34" charset="0"/>
              <a:buChar char="•"/>
            </a:pPr>
            <a:r>
              <a:rPr lang="en-GB" sz="2200" dirty="0" smtClean="0"/>
              <a:t>Define </a:t>
            </a:r>
            <a:r>
              <a:rPr lang="en-GB" sz="2200" dirty="0"/>
              <a:t>once – use multiple times</a:t>
            </a:r>
          </a:p>
          <a:p>
            <a:pPr lvl="1"/>
            <a:r>
              <a:rPr lang="en-GB" sz="2200" dirty="0"/>
              <a:t>No copy/paste necessary anymore!</a:t>
            </a:r>
          </a:p>
          <a:p>
            <a:pPr marL="274637" lvl="1" indent="0">
              <a:buNone/>
            </a:pPr>
            <a:endParaRPr lang="en-GB" sz="2200" dirty="0" smtClean="0"/>
          </a:p>
          <a:p>
            <a:pPr>
              <a:spcBef>
                <a:spcPts val="2400"/>
              </a:spcBef>
            </a:pPr>
            <a:r>
              <a:rPr lang="en-GB" sz="2400" dirty="0" smtClean="0"/>
              <a:t>Enables more powerful features to be put on top</a:t>
            </a:r>
          </a:p>
          <a:p>
            <a:pPr lvl="1"/>
            <a:r>
              <a:rPr lang="en-GB" sz="2200" dirty="0" smtClean="0"/>
              <a:t>Versioning of Jobs (for taking even more </a:t>
            </a:r>
            <a:r>
              <a:rPr lang="en-GB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control</a:t>
            </a:r>
            <a:r>
              <a:rPr lang="en-GB" sz="2200" dirty="0" smtClean="0"/>
              <a:t>)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4.1) Advantages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22</a:t>
            </a:fld>
            <a:endParaRPr lang="de-DE" dirty="0"/>
          </a:p>
        </p:txBody>
      </p:sp>
      <p:grpSp>
        <p:nvGrpSpPr>
          <p:cNvPr id="59" name="Group 58"/>
          <p:cNvGrpSpPr/>
          <p:nvPr/>
        </p:nvGrpSpPr>
        <p:grpSpPr>
          <a:xfrm>
            <a:off x="6146622" y="2485188"/>
            <a:ext cx="2425700" cy="1609725"/>
            <a:chOff x="6438900" y="1298575"/>
            <a:chExt cx="2425700" cy="1609725"/>
          </a:xfrm>
        </p:grpSpPr>
        <p:sp>
          <p:nvSpPr>
            <p:cNvPr id="58" name="Rectangle 57"/>
            <p:cNvSpPr/>
            <p:nvPr/>
          </p:nvSpPr>
          <p:spPr bwMode="auto">
            <a:xfrm>
              <a:off x="6438900" y="1298575"/>
              <a:ext cx="2425700" cy="1609725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560238" y="1377950"/>
              <a:ext cx="2204080" cy="1427300"/>
              <a:chOff x="3743351" y="3416714"/>
              <a:chExt cx="2204080" cy="14273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4937616" y="3863135"/>
                <a:ext cx="1009815" cy="524786"/>
              </a:xfrm>
              <a:prstGeom prst="ellipse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SCM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757491" y="3416714"/>
                <a:ext cx="914400" cy="39756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Job 1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743351" y="3926745"/>
                <a:ext cx="914400" cy="39756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Job 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743351" y="4446448"/>
                <a:ext cx="914400" cy="39756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GB" sz="1800" dirty="0" smtClean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Job 3</a:t>
                </a:r>
              </a:p>
            </p:txBody>
          </p:sp>
          <p:cxnSp>
            <p:nvCxnSpPr>
              <p:cNvPr id="14" name="Straight Arrow Connector 13"/>
              <p:cNvCxnSpPr>
                <a:stCxn id="9" idx="3"/>
                <a:endCxn id="8" idx="1"/>
              </p:cNvCxnSpPr>
              <p:nvPr/>
            </p:nvCxnSpPr>
            <p:spPr bwMode="auto">
              <a:xfrm>
                <a:off x="4671891" y="3615497"/>
                <a:ext cx="413609" cy="324491"/>
              </a:xfrm>
              <a:prstGeom prst="straightConnector1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>
                <a:stCxn id="10" idx="3"/>
                <a:endCxn id="8" idx="2"/>
              </p:cNvCxnSpPr>
              <p:nvPr/>
            </p:nvCxnSpPr>
            <p:spPr bwMode="auto">
              <a:xfrm>
                <a:off x="4657751" y="4125528"/>
                <a:ext cx="279865" cy="0"/>
              </a:xfrm>
              <a:prstGeom prst="straightConnector1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>
                <a:stCxn id="11" idx="3"/>
                <a:endCxn id="8" idx="3"/>
              </p:cNvCxnSpPr>
              <p:nvPr/>
            </p:nvCxnSpPr>
            <p:spPr bwMode="auto">
              <a:xfrm flipV="1">
                <a:off x="4657751" y="4311068"/>
                <a:ext cx="427749" cy="334163"/>
              </a:xfrm>
              <a:prstGeom prst="straightConnector1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18374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100" dirty="0" smtClean="0"/>
              <a:t>Using this plug-in means re-creating all your jobs</a:t>
            </a:r>
          </a:p>
          <a:p>
            <a:pPr lvl="1"/>
            <a:r>
              <a:rPr lang="en-GB" sz="2000" i="1" dirty="0" smtClean="0"/>
              <a:t>Necessary</a:t>
            </a:r>
            <a:r>
              <a:rPr lang="en-GB" sz="2000" dirty="0" smtClean="0"/>
              <a:t> because you need to select a new job-type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274637" lvl="1" indent="0">
              <a:buNone/>
            </a:pPr>
            <a:endParaRPr lang="en-GB" sz="2000" dirty="0" smtClean="0"/>
          </a:p>
          <a:p>
            <a:pPr lvl="1"/>
            <a:r>
              <a:rPr lang="en-GB" sz="2000" i="1" dirty="0" smtClean="0"/>
              <a:t>Sensible</a:t>
            </a:r>
            <a:r>
              <a:rPr lang="en-GB" sz="2000" dirty="0" smtClean="0"/>
              <a:t> because you’ll re-organize jobs anyway</a:t>
            </a:r>
          </a:p>
          <a:p>
            <a:pPr lvl="1"/>
            <a:r>
              <a:rPr lang="en-GB" sz="2000" dirty="0" smtClean="0"/>
              <a:t>Automatic conversion possible, but not really useful</a:t>
            </a:r>
            <a:br>
              <a:rPr lang="en-GB" sz="2000" dirty="0" smtClean="0"/>
            </a:br>
            <a:endParaRPr lang="en-GB" sz="2100" dirty="0" smtClean="0"/>
          </a:p>
          <a:p>
            <a:r>
              <a:rPr lang="en-GB" sz="2100" dirty="0" smtClean="0"/>
              <a:t>Currently, only “Free-style projects” can be converted</a:t>
            </a:r>
          </a:p>
          <a:p>
            <a:pPr lvl="1"/>
            <a:r>
              <a:rPr lang="en-GB" sz="1900" dirty="0" smtClean="0"/>
              <a:t>E.g. Matrix-Project and Maven-Project can’t inherit</a:t>
            </a:r>
          </a:p>
          <a:p>
            <a:endParaRPr lang="en-GB" sz="2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4.2) Getting started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591875" name="Picture 3" descr="C:\Users\mhschroe\Documents\Arbeit\Powerpoint Slides\TCloud\2012-09-30 Jenkins User Conference SF\Images\InheritanceProj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57" y="2227334"/>
            <a:ext cx="6142887" cy="14683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25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Plugin will be released under an Open Source licence</a:t>
            </a:r>
          </a:p>
          <a:p>
            <a:r>
              <a:rPr lang="en-GB" dirty="0" smtClean="0"/>
              <a:t>Already used at Intel MCG for internal project</a:t>
            </a:r>
          </a:p>
          <a:p>
            <a:r>
              <a:rPr lang="en-GB" dirty="0" smtClean="0"/>
              <a:t>Before external, open release, it needs:</a:t>
            </a:r>
          </a:p>
          <a:p>
            <a:pPr lvl="1"/>
            <a:r>
              <a:rPr lang="en-GB" dirty="0" smtClean="0"/>
              <a:t>clean-up and full stability tests,</a:t>
            </a:r>
          </a:p>
          <a:p>
            <a:pPr lvl="1"/>
            <a:r>
              <a:rPr lang="en-GB" dirty="0" smtClean="0"/>
              <a:t>some additional features to be added to it,</a:t>
            </a:r>
          </a:p>
          <a:p>
            <a:pPr lvl="1"/>
            <a:r>
              <a:rPr lang="en-GB" dirty="0" smtClean="0"/>
              <a:t>and internal review by Intel Corp.</a:t>
            </a:r>
          </a:p>
          <a:p>
            <a:pPr lvl="1"/>
            <a:endParaRPr lang="en-GB" dirty="0"/>
          </a:p>
          <a:p>
            <a:r>
              <a:rPr lang="en-GB" dirty="0" smtClean="0"/>
              <a:t>Release is expected to happen in the next few months.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4.3) Release plan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759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you wish to contact us for:</a:t>
            </a:r>
          </a:p>
          <a:p>
            <a:r>
              <a:rPr lang="en-GB" dirty="0" smtClean="0"/>
              <a:t>questions regarding these slides,</a:t>
            </a:r>
          </a:p>
          <a:p>
            <a:r>
              <a:rPr lang="en-GB" dirty="0" smtClean="0"/>
              <a:t>questions regarding the plugin or</a:t>
            </a:r>
          </a:p>
          <a:p>
            <a:r>
              <a:rPr lang="en-GB" dirty="0" smtClean="0"/>
              <a:t>wish to be informed when we do an open release,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you can contact us by sending a mail to:</a:t>
            </a:r>
          </a:p>
          <a:p>
            <a:pPr marL="0" indent="0" algn="ctr">
              <a:buNone/>
            </a:pPr>
            <a:endParaRPr lang="en-GB" dirty="0" smtClean="0">
              <a:hlinkClick r:id="rId2"/>
            </a:endParaRPr>
          </a:p>
          <a:p>
            <a:pPr marL="0" indent="0" algn="ctr">
              <a:buNone/>
            </a:pPr>
            <a:r>
              <a:rPr lang="en-GB" sz="2800" dirty="0" smtClean="0">
                <a:hlinkClick r:id="rId2"/>
              </a:rPr>
              <a:t>jenkins.at.imc@gmail.com</a:t>
            </a:r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That is, until we can make our @intel.com addres</a:t>
            </a:r>
            <a:r>
              <a:rPr lang="en-GB" dirty="0" smtClean="0"/>
              <a:t>s public.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  <a:p>
            <a:pPr marL="0" indent="0">
              <a:buNone/>
            </a:pPr>
            <a:r>
              <a:rPr lang="en-GB" smtClean="0"/>
              <a:t>… We’ll </a:t>
            </a:r>
            <a:r>
              <a:rPr lang="en-GB" dirty="0" smtClean="0"/>
              <a:t>keep checking the above one</a:t>
            </a:r>
            <a:r>
              <a:rPr lang="en-GB" smtClean="0"/>
              <a:t>, though.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64456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All JUC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3302001" y="1282004"/>
            <a:ext cx="2015792" cy="1234632"/>
          </a:xfrm>
        </p:spPr>
      </p:pic>
      <p:pic>
        <p:nvPicPr>
          <p:cNvPr id="8" name="Picture 7" descr="New ZT logo 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60" y="3834736"/>
            <a:ext cx="2980266" cy="2106615"/>
          </a:xfrm>
          <a:prstGeom prst="rect">
            <a:avLst/>
          </a:prstGeom>
        </p:spPr>
      </p:pic>
      <p:pic>
        <p:nvPicPr>
          <p:cNvPr id="9" name="Picture 8" descr="sonatype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516636"/>
            <a:ext cx="2234108" cy="558921"/>
          </a:xfrm>
          <a:prstGeom prst="rect">
            <a:avLst/>
          </a:prstGeom>
        </p:spPr>
      </p:pic>
      <p:pic>
        <p:nvPicPr>
          <p:cNvPr id="12" name="Picture 11" descr="wandiscoLogo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669" y="5545004"/>
            <a:ext cx="1423791" cy="776613"/>
          </a:xfrm>
          <a:prstGeom prst="rect">
            <a:avLst/>
          </a:prstGeom>
        </p:spPr>
      </p:pic>
      <p:pic>
        <p:nvPicPr>
          <p:cNvPr id="13" name="Picture 12" descr="LIFERAY (2)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583" y="3834736"/>
            <a:ext cx="1957918" cy="1957918"/>
          </a:xfrm>
          <a:prstGeom prst="rect">
            <a:avLst/>
          </a:prstGeom>
        </p:spPr>
      </p:pic>
      <p:pic>
        <p:nvPicPr>
          <p:cNvPr id="14" name="Picture 13" descr="Yahoo_We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30" y="5655081"/>
            <a:ext cx="2027738" cy="572539"/>
          </a:xfrm>
          <a:prstGeom prst="rect">
            <a:avLst/>
          </a:prstGeom>
        </p:spPr>
      </p:pic>
      <p:pic>
        <p:nvPicPr>
          <p:cNvPr id="15" name="Picture 14" descr="NewRelic-logo_small-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5545004"/>
            <a:ext cx="2743200" cy="495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61" y="2356261"/>
            <a:ext cx="2921000" cy="719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78" y="3499262"/>
            <a:ext cx="2230966" cy="402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7628" y="3445039"/>
            <a:ext cx="2351616" cy="779393"/>
          </a:xfrm>
          <a:prstGeom prst="rect">
            <a:avLst/>
          </a:prstGeom>
        </p:spPr>
      </p:pic>
      <p:pic>
        <p:nvPicPr>
          <p:cNvPr id="7" name="Picture 6" descr="salesforc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4669" y="2594014"/>
            <a:ext cx="1284113" cy="963085"/>
          </a:xfrm>
          <a:prstGeom prst="rect">
            <a:avLst/>
          </a:prstGeom>
        </p:spPr>
      </p:pic>
      <p:pic>
        <p:nvPicPr>
          <p:cNvPr id="16" name="Picture 15" descr="HP_Blue_RGB_72_SM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192" y="3816078"/>
            <a:ext cx="757809" cy="757809"/>
          </a:xfrm>
          <a:prstGeom prst="rect">
            <a:avLst/>
          </a:prstGeom>
        </p:spPr>
      </p:pic>
      <p:pic>
        <p:nvPicPr>
          <p:cNvPr id="20" name="Picture 19" descr="Confreak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8512" y="4573887"/>
            <a:ext cx="2979116" cy="7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902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&gt;1000 job configurations needed</a:t>
            </a:r>
            <a:endParaRPr lang="en-US" dirty="0"/>
          </a:p>
          <a:p>
            <a:r>
              <a:rPr lang="en-US" dirty="0" smtClean="0"/>
              <a:t>90% configuration overlap</a:t>
            </a:r>
          </a:p>
          <a:p>
            <a:r>
              <a:rPr lang="en-US" dirty="0" smtClean="0"/>
              <a:t>Differ in their composition and parameters</a:t>
            </a:r>
          </a:p>
          <a:p>
            <a:pPr marL="627063" lvl="1" indent="-352425">
              <a:buFont typeface="Wingdings"/>
              <a:buChar char="à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What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/>
              <a:t>they use is similar,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how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/>
              <a:t>they use it is </a:t>
            </a:r>
            <a:r>
              <a:rPr lang="en-US" dirty="0" smtClean="0"/>
              <a:t>not</a:t>
            </a:r>
            <a:br>
              <a:rPr lang="en-US" dirty="0" smtClean="0"/>
            </a:br>
            <a:r>
              <a:rPr lang="en-US" dirty="0" smtClean="0"/>
              <a:t>(Source Code Management, Build </a:t>
            </a:r>
            <a:r>
              <a:rPr lang="en-US" dirty="0"/>
              <a:t>S</a:t>
            </a:r>
            <a:r>
              <a:rPr lang="en-US" dirty="0" smtClean="0"/>
              <a:t>teps, Publishers)</a:t>
            </a: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Need to keep what they share consistent!</a:t>
            </a:r>
          </a:p>
          <a:p>
            <a:r>
              <a:rPr lang="en-US" dirty="0" smtClean="0"/>
              <a:t>Need to prevent misconfiguration; especially under high load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our problem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79604286"/>
              </p:ext>
            </p:extLst>
          </p:nvPr>
        </p:nvGraphicFramePr>
        <p:xfrm>
          <a:off x="6013342" y="-47818"/>
          <a:ext cx="3355383" cy="292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0961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Text Placeholder 19"/>
          <p:cNvSpPr txBox="1">
            <a:spLocks/>
          </p:cNvSpPr>
          <p:nvPr/>
        </p:nvSpPr>
        <p:spPr bwMode="auto">
          <a:xfrm>
            <a:off x="0" y="1299600"/>
            <a:ext cx="8697600" cy="482400"/>
          </a:xfrm>
          <a:prstGeom prst="snip1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1.) Present state of Jenkins</a:t>
            </a:r>
          </a:p>
        </p:txBody>
      </p:sp>
      <p:sp>
        <p:nvSpPr>
          <p:cNvPr id="12" name="Text Placeholder 20"/>
          <p:cNvSpPr txBox="1">
            <a:spLocks/>
          </p:cNvSpPr>
          <p:nvPr/>
        </p:nvSpPr>
        <p:spPr bwMode="auto">
          <a:xfrm>
            <a:off x="0" y="3913296"/>
            <a:ext cx="8697600" cy="482400"/>
          </a:xfrm>
          <a:prstGeom prst="snip1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3</a:t>
            </a:r>
            <a:r>
              <a:rPr lang="en-US" altLang="ja-JP" b="1" dirty="0" smtClean="0"/>
              <a:t>.) Use </a:t>
            </a:r>
            <a:r>
              <a:rPr lang="en-US" altLang="ja-JP" b="1" dirty="0"/>
              <a:t>Cases</a:t>
            </a:r>
          </a:p>
        </p:txBody>
      </p:sp>
      <p:sp>
        <p:nvSpPr>
          <p:cNvPr id="13" name="Text Placeholder 21"/>
          <p:cNvSpPr txBox="1">
            <a:spLocks/>
          </p:cNvSpPr>
          <p:nvPr/>
        </p:nvSpPr>
        <p:spPr bwMode="auto">
          <a:xfrm>
            <a:off x="0" y="3302496"/>
            <a:ext cx="8697600" cy="482400"/>
          </a:xfrm>
          <a:prstGeom prst="snip1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2</a:t>
            </a:r>
            <a:r>
              <a:rPr lang="en-US" altLang="ja-JP" b="1" dirty="0" smtClean="0"/>
              <a:t>.) </a:t>
            </a:r>
            <a:r>
              <a:rPr lang="en-US" altLang="ja-JP" b="1" dirty="0"/>
              <a:t>Implementation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 bwMode="auto">
          <a:xfrm>
            <a:off x="0" y="4524097"/>
            <a:ext cx="8697600" cy="482400"/>
          </a:xfrm>
          <a:prstGeom prst="snip1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5720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marR="0" lvl="0" indent="0" defTabSz="914400" eaLnBrk="0" latinLnBrk="0" hangingPunct="0">
              <a:lnSpc>
                <a:spcPct val="90000"/>
              </a:lnSpc>
              <a:spcBef>
                <a:spcPts val="0"/>
              </a:spcBef>
              <a:buClrTx/>
              <a:buSzTx/>
              <a:buFont typeface="Verdana" pitchFamily="34" charset="0"/>
              <a:buNone/>
              <a:tabLst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Verdana"/>
              </a:defRPr>
            </a:lvl1pPr>
          </a:lstStyle>
          <a:p>
            <a:r>
              <a:rPr lang="en-US" altLang="ja-JP" b="1" dirty="0"/>
              <a:t>4</a:t>
            </a:r>
            <a:r>
              <a:rPr lang="en-US" altLang="ja-JP" b="1" dirty="0" smtClean="0"/>
              <a:t>.) </a:t>
            </a:r>
            <a:r>
              <a:rPr lang="en-US" altLang="ja-JP" b="1" dirty="0"/>
              <a:t>Concluding Remarks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" y="1890793"/>
            <a:ext cx="6888999" cy="1298787"/>
            <a:chOff x="-2" y="1890793"/>
            <a:chExt cx="6888999" cy="1298787"/>
          </a:xfrm>
        </p:grpSpPr>
        <p:sp>
          <p:nvSpPr>
            <p:cNvPr id="16" name="Snip Single Corner Rectangle 15"/>
            <p:cNvSpPr/>
            <p:nvPr/>
          </p:nvSpPr>
          <p:spPr bwMode="auto">
            <a:xfrm>
              <a:off x="0" y="1890793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1.1) Why use Jenkins at all?</a:t>
              </a:r>
            </a:p>
          </p:txBody>
        </p:sp>
        <p:sp>
          <p:nvSpPr>
            <p:cNvPr id="17" name="Snip Single Corner Rectangle 16"/>
            <p:cNvSpPr/>
            <p:nvPr/>
          </p:nvSpPr>
          <p:spPr bwMode="auto">
            <a:xfrm>
              <a:off x="-1" y="2354207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1.2</a:t>
              </a:r>
              <a:r>
                <a:rPr lang="en-GB" sz="1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 Rationale for Inheritance</a:t>
              </a:r>
              <a:endParaRPr lang="en-GB" sz="1800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Snip Single Corner Rectangle 17"/>
            <p:cNvSpPr/>
            <p:nvPr/>
          </p:nvSpPr>
          <p:spPr bwMode="auto">
            <a:xfrm>
              <a:off x="-2" y="2817620"/>
              <a:ext cx="6888997" cy="371960"/>
            </a:xfrm>
            <a:prstGeom prst="snip1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72000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1.3) Existing Plugins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6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Can do: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Easy GUI-based configuration of jobs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Having </a:t>
            </a:r>
            <a:r>
              <a:rPr lang="en-US" i="1" dirty="0"/>
              <a:t>thousands </a:t>
            </a:r>
            <a:r>
              <a:rPr lang="en-US" dirty="0"/>
              <a:t>of jobs </a:t>
            </a:r>
            <a:r>
              <a:rPr lang="en-US" dirty="0" smtClean="0"/>
              <a:t>defined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Augmentable through plugins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Jobs with different settings and use-cases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Can </a:t>
            </a:r>
            <a:r>
              <a:rPr lang="en-US" b="1" dirty="0" smtClean="0"/>
              <a:t>not</a:t>
            </a:r>
            <a:r>
              <a:rPr lang="en-US" dirty="0" smtClean="0"/>
              <a:t> do:</a:t>
            </a:r>
            <a:endParaRPr lang="en-US" dirty="0"/>
          </a:p>
          <a:p>
            <a:pPr lvl="1"/>
            <a:r>
              <a:rPr lang="en-US" dirty="0" smtClean="0"/>
              <a:t>Share settings across jobs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Independent</a:t>
            </a:r>
            <a:r>
              <a:rPr lang="en-US" dirty="0" smtClean="0">
                <a:sym typeface="Wingdings" pitchFamily="2" charset="2"/>
              </a:rPr>
              <a:t> config necessary</a:t>
            </a:r>
            <a:endParaRPr lang="en-US" dirty="0" smtClean="0"/>
          </a:p>
        </p:txBody>
      </p:sp>
      <p:sp>
        <p:nvSpPr>
          <p:cNvPr id="16385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1.1) Capabilities of Vanilla Jenkins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September 30,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34410" y="3459536"/>
            <a:ext cx="6578194" cy="1169868"/>
            <a:chOff x="352730" y="2959937"/>
            <a:chExt cx="6578194" cy="1169868"/>
          </a:xfrm>
        </p:grpSpPr>
        <p:sp>
          <p:nvSpPr>
            <p:cNvPr id="6" name="Rectangle 5"/>
            <p:cNvSpPr/>
            <p:nvPr/>
          </p:nvSpPr>
          <p:spPr>
            <a:xfrm rot="260211">
              <a:off x="1793933" y="3791251"/>
              <a:ext cx="309475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This build is parameterized</a:t>
              </a:r>
              <a:endParaRPr lang="en-US" sz="1600" b="1" cap="none" spc="0" dirty="0">
                <a:ln w="19050">
                  <a:noFill/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20475692">
              <a:off x="673971" y="3295669"/>
              <a:ext cx="2787660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Source Code Management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730" y="2959937"/>
              <a:ext cx="237213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Build Environment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21434492">
              <a:off x="2736545" y="3295669"/>
              <a:ext cx="197952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Execute Shell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1364761">
              <a:off x="3530719" y="3124015"/>
              <a:ext cx="197952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Invoke Ant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 rot="19841639">
              <a:off x="4853243" y="3601633"/>
              <a:ext cx="197952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E-Mail Notification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1399" y="2969557"/>
              <a:ext cx="197952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9050">
                    <a:noFill/>
                    <a:prstDash val="solid"/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Concurrent Builds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8124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Two workarounds available in Jenkins itself: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Downstream </a:t>
            </a:r>
            <a:r>
              <a:rPr lang="en-GB" b="1" dirty="0" smtClean="0"/>
              <a:t>Jobs </a:t>
            </a:r>
            <a:r>
              <a:rPr lang="en-GB" b="1" dirty="0"/>
              <a:t>/ Join </a:t>
            </a:r>
            <a:r>
              <a:rPr lang="en-GB" b="1" dirty="0" smtClean="0"/>
              <a:t>Trigger</a:t>
            </a:r>
          </a:p>
          <a:p>
            <a:pPr marL="669925" lvl="1" indent="-309563">
              <a:spcAft>
                <a:spcPts val="600"/>
              </a:spcAft>
              <a:buFont typeface="Wingdings" pitchFamily="2" charset="2"/>
              <a:buChar char="ü"/>
            </a:pPr>
            <a:r>
              <a:rPr lang="en-GB" dirty="0"/>
              <a:t>C</a:t>
            </a:r>
            <a:r>
              <a:rPr lang="en-GB" dirty="0" smtClean="0"/>
              <a:t>apable </a:t>
            </a:r>
            <a:r>
              <a:rPr lang="en-GB" dirty="0"/>
              <a:t>of chaining jobs together</a:t>
            </a:r>
          </a:p>
          <a:p>
            <a:pPr marL="669925" lvl="1" indent="-309563">
              <a:spcAft>
                <a:spcPts val="600"/>
              </a:spcAft>
              <a:buFont typeface="Wingdings" pitchFamily="2" charset="2"/>
              <a:buChar char="ü"/>
            </a:pPr>
            <a:r>
              <a:rPr lang="en-GB" dirty="0" smtClean="0"/>
              <a:t>Allows </a:t>
            </a:r>
            <a:r>
              <a:rPr lang="en-GB" dirty="0"/>
              <a:t>limited re-use of build steps</a:t>
            </a:r>
          </a:p>
          <a:p>
            <a:pPr marL="360362" lvl="1" indent="0">
              <a:spcAft>
                <a:spcPts val="600"/>
              </a:spcAft>
              <a:buNone/>
            </a:pPr>
            <a:r>
              <a:rPr lang="en-GB" dirty="0" smtClean="0"/>
              <a:t>But: Parameter </a:t>
            </a:r>
            <a:r>
              <a:rPr lang="en-GB" dirty="0"/>
              <a:t>assignment </a:t>
            </a:r>
            <a:r>
              <a:rPr lang="en-GB" dirty="0" smtClean="0"/>
              <a:t>impossible</a:t>
            </a:r>
          </a:p>
          <a:p>
            <a:pPr marL="360362" lvl="1" indent="0">
              <a:buNone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b="1" dirty="0" smtClean="0"/>
              <a:t>Matrix Build</a:t>
            </a:r>
            <a:endParaRPr lang="en-GB" b="1" dirty="0"/>
          </a:p>
          <a:p>
            <a:pPr marL="669925" lvl="1" indent="-309563">
              <a:spcAft>
                <a:spcPts val="600"/>
              </a:spcAft>
              <a:buFont typeface="Wingdings" pitchFamily="2" charset="2"/>
              <a:buChar char="ü"/>
            </a:pPr>
            <a:r>
              <a:rPr lang="en-GB" dirty="0" smtClean="0"/>
              <a:t>Start jobs with different parameters / hosts</a:t>
            </a:r>
          </a:p>
          <a:p>
            <a:pPr marL="360362" lvl="1" indent="0">
              <a:spcAft>
                <a:spcPts val="1200"/>
              </a:spcAft>
              <a:buNone/>
            </a:pPr>
            <a:r>
              <a:rPr lang="en-GB" dirty="0" smtClean="0"/>
              <a:t>But: Always uses same build </a:t>
            </a:r>
            <a:r>
              <a:rPr lang="en-GB" dirty="0"/>
              <a:t>s</a:t>
            </a:r>
            <a:r>
              <a:rPr lang="en-GB" dirty="0" smtClean="0"/>
              <a:t>teps</a:t>
            </a:r>
            <a:br>
              <a:rPr lang="en-GB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smtClean="0"/>
              <a:t>No meaningful </a:t>
            </a:r>
            <a:r>
              <a:rPr lang="en-GB" i="1" dirty="0" smtClean="0"/>
              <a:t>sharing</a:t>
            </a:r>
            <a:r>
              <a:rPr lang="en-GB" dirty="0" smtClean="0"/>
              <a:t> of settings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1.1) Capabilities of Vanilla Jenkins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589828" name="Picture 4" descr="C:\Users\mhschroe\Documents\Arbeit\Powerpoint Slides\TCloud\2012-09-30 Jenkins User Conference SF\Images\MatrixJo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6" y="4135941"/>
            <a:ext cx="2291668" cy="12279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8802" name="Picture 2" descr="C:\Users\mhschroe\Documents\Arbeit\Powerpoint Slides\TCloud\2012-09-30 Jenkins User Conference SF\Images\Downstream_Cropp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878" y="1850808"/>
            <a:ext cx="3332136" cy="20368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87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5613" y="1415049"/>
            <a:ext cx="8229600" cy="4445061"/>
          </a:xfrm>
        </p:spPr>
        <p:txBody>
          <a:bodyPr/>
          <a:lstStyle/>
          <a:p>
            <a:r>
              <a:rPr lang="en-GB" dirty="0" smtClean="0"/>
              <a:t>Identical settings should be defined </a:t>
            </a:r>
            <a:r>
              <a:rPr lang="en-GB" b="1" dirty="0" smtClean="0">
                <a:solidFill>
                  <a:schemeClr val="bg2"/>
                </a:solidFill>
              </a:rPr>
              <a:t>only </a:t>
            </a:r>
            <a:r>
              <a:rPr lang="en-GB" b="1" dirty="0" smtClean="0">
                <a:solidFill>
                  <a:srgbClr val="E53517"/>
                </a:solidFill>
              </a:rPr>
              <a:t>once</a:t>
            </a:r>
          </a:p>
          <a:p>
            <a:pPr lvl="1"/>
            <a:r>
              <a:rPr lang="en-GB" dirty="0" smtClean="0"/>
              <a:t>Otherwise: Chance of divergence</a:t>
            </a:r>
            <a:endParaRPr lang="en-GB" dirty="0"/>
          </a:p>
          <a:p>
            <a:r>
              <a:rPr lang="en-GB" dirty="0" smtClean="0"/>
              <a:t>Example:</a:t>
            </a:r>
            <a:r>
              <a:rPr lang="en-GB" dirty="0"/>
              <a:t> </a:t>
            </a:r>
            <a:r>
              <a:rPr lang="en-GB" dirty="0" smtClean="0"/>
              <a:t>Source Code Management</a:t>
            </a:r>
          </a:p>
          <a:p>
            <a:pPr lvl="1"/>
            <a:r>
              <a:rPr lang="en-GB" dirty="0" smtClean="0"/>
              <a:t>Often: Settings identical except for repository name</a:t>
            </a:r>
          </a:p>
          <a:p>
            <a:pPr lvl="1"/>
            <a:r>
              <a:rPr lang="en-GB" dirty="0" smtClean="0"/>
              <a:t>But: In Jenkins, each project must </a:t>
            </a:r>
            <a:r>
              <a:rPr lang="en-GB" i="1" dirty="0" smtClean="0"/>
              <a:t>redefine </a:t>
            </a:r>
            <a:r>
              <a:rPr lang="en-GB" b="1" i="1" dirty="0" smtClean="0"/>
              <a:t>all</a:t>
            </a:r>
            <a:r>
              <a:rPr lang="en-GB" i="1" dirty="0" smtClean="0"/>
              <a:t> settings</a:t>
            </a:r>
          </a:p>
          <a:p>
            <a:r>
              <a:rPr lang="en-GB" dirty="0" smtClean="0"/>
              <a:t>Natural way of doing this is inheritance:</a:t>
            </a:r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Define common properties in isolation as a single </a:t>
            </a:r>
            <a:r>
              <a:rPr lang="en-GB" i="1" dirty="0" smtClean="0"/>
              <a:t>job fragment</a:t>
            </a:r>
          </a:p>
          <a:p>
            <a:pPr lvl="1"/>
            <a:r>
              <a:rPr lang="en-GB" dirty="0" smtClean="0"/>
              <a:t>Other jobs then just </a:t>
            </a:r>
            <a:r>
              <a:rPr lang="en-GB" i="1" dirty="0" smtClean="0"/>
              <a:t>reference</a:t>
            </a:r>
            <a:r>
              <a:rPr lang="en-GB" dirty="0" smtClean="0"/>
              <a:t> this and set </a:t>
            </a:r>
            <a:r>
              <a:rPr lang="en-GB" i="1" dirty="0" smtClean="0"/>
              <a:t>parameters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1.2</a:t>
            </a:r>
            <a:r>
              <a:rPr lang="en-GB" dirty="0"/>
              <a:t>) Rationale for Inheritance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September 30,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1130512" y="3586040"/>
            <a:ext cx="6224446" cy="1343770"/>
            <a:chOff x="1130512" y="3586040"/>
            <a:chExt cx="6224446" cy="1343770"/>
          </a:xfrm>
        </p:grpSpPr>
        <p:sp>
          <p:nvSpPr>
            <p:cNvPr id="9" name="Oval 8"/>
            <p:cNvSpPr/>
            <p:nvPr/>
          </p:nvSpPr>
          <p:spPr bwMode="auto">
            <a:xfrm>
              <a:off x="3737828" y="3586040"/>
              <a:ext cx="1009815" cy="524786"/>
            </a:xfrm>
            <a:prstGeom prst="ellipse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GIT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30512" y="4532244"/>
              <a:ext cx="914400" cy="39756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Job 1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458024" y="4532244"/>
              <a:ext cx="914400" cy="39756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Job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785536" y="4532244"/>
              <a:ext cx="914400" cy="39756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Job 3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5113047" y="4532244"/>
              <a:ext cx="914400" cy="39756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Job 4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440558" y="4532244"/>
              <a:ext cx="914400" cy="39756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sz="18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Job 5</a:t>
              </a:r>
            </a:p>
          </p:txBody>
        </p:sp>
        <p:cxnSp>
          <p:nvCxnSpPr>
            <p:cNvPr id="18" name="Straight Arrow Connector 17"/>
            <p:cNvCxnSpPr>
              <a:stCxn id="10" idx="0"/>
              <a:endCxn id="9" idx="2"/>
            </p:cNvCxnSpPr>
            <p:nvPr/>
          </p:nvCxnSpPr>
          <p:spPr bwMode="auto">
            <a:xfrm flipV="1">
              <a:off x="1587712" y="3848433"/>
              <a:ext cx="2150116" cy="683811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5" idx="0"/>
              <a:endCxn id="9" idx="3"/>
            </p:cNvCxnSpPr>
            <p:nvPr/>
          </p:nvCxnSpPr>
          <p:spPr bwMode="auto">
            <a:xfrm flipV="1">
              <a:off x="2915224" y="4033973"/>
              <a:ext cx="970488" cy="498271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38" idx="0"/>
              <a:endCxn id="9" idx="4"/>
            </p:cNvCxnSpPr>
            <p:nvPr/>
          </p:nvCxnSpPr>
          <p:spPr bwMode="auto">
            <a:xfrm flipV="1">
              <a:off x="4242736" y="4110826"/>
              <a:ext cx="0" cy="421418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40" idx="0"/>
              <a:endCxn id="9" idx="5"/>
            </p:cNvCxnSpPr>
            <p:nvPr/>
          </p:nvCxnSpPr>
          <p:spPr bwMode="auto">
            <a:xfrm flipH="1" flipV="1">
              <a:off x="4599759" y="4033973"/>
              <a:ext cx="970488" cy="498271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0" name="Straight Arrow Connector 49"/>
            <p:cNvCxnSpPr>
              <a:stCxn id="43" idx="0"/>
              <a:endCxn id="9" idx="6"/>
            </p:cNvCxnSpPr>
            <p:nvPr/>
          </p:nvCxnSpPr>
          <p:spPr bwMode="auto">
            <a:xfrm flipH="1" flipV="1">
              <a:off x="4747643" y="3848433"/>
              <a:ext cx="2150115" cy="683811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87370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836" name="Picture 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835" y="2756848"/>
            <a:ext cx="6536330" cy="32193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4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i="1" dirty="0" smtClean="0"/>
              <a:t>Conditional </a:t>
            </a:r>
            <a:r>
              <a:rPr lang="en-US" b="1" i="1" dirty="0" err="1" smtClean="0"/>
              <a:t>BuildStep</a:t>
            </a:r>
            <a:endParaRPr lang="en-US" b="1" i="1" dirty="0" smtClean="0"/>
          </a:p>
          <a:p>
            <a:pPr marL="531813" lvl="1" indent="-257175">
              <a:buFont typeface="Wingdings" pitchFamily="2" charset="2"/>
              <a:buChar char="ü"/>
            </a:pPr>
            <a:r>
              <a:rPr lang="en-US" dirty="0"/>
              <a:t>Allows </a:t>
            </a:r>
            <a:r>
              <a:rPr lang="en-US" dirty="0" smtClean="0"/>
              <a:t>conditional execution of build steps </a:t>
            </a:r>
          </a:p>
          <a:p>
            <a:pPr marL="531813" lvl="1" indent="-257175">
              <a:buFont typeface="Wingdings" pitchFamily="2" charset="2"/>
              <a:buChar char="ü"/>
            </a:pPr>
            <a:r>
              <a:rPr lang="en-US" dirty="0"/>
              <a:t>One job can </a:t>
            </a:r>
            <a:r>
              <a:rPr lang="en-US" dirty="0" smtClean="0"/>
              <a:t>fulfill </a:t>
            </a:r>
            <a:r>
              <a:rPr lang="en-US" dirty="0"/>
              <a:t>multiple roles</a:t>
            </a:r>
            <a:r>
              <a:rPr lang="en-US" dirty="0" smtClean="0"/>
              <a:t> based on input values</a:t>
            </a:r>
          </a:p>
          <a:p>
            <a:pPr marL="274637" lvl="1" indent="0">
              <a:buNone/>
            </a:pPr>
            <a:r>
              <a:rPr lang="en-US" dirty="0" smtClean="0"/>
              <a:t>But: No real sharing of all settings</a:t>
            </a:r>
          </a:p>
        </p:txBody>
      </p:sp>
      <p:sp>
        <p:nvSpPr>
          <p:cNvPr id="16385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1.2) Existing Plugins (1/3)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September 30,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2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b="1" i="1" dirty="0" smtClean="0"/>
              <a:t>Managed Scripts</a:t>
            </a:r>
          </a:p>
          <a:p>
            <a:pPr marL="531813" lvl="1" indent="-257175">
              <a:buFont typeface="Wingdings" pitchFamily="2" charset="2"/>
              <a:buChar char="ü"/>
            </a:pPr>
            <a:r>
              <a:rPr lang="en-US" dirty="0" smtClean="0"/>
              <a:t>Build steps globally defined; projects </a:t>
            </a:r>
            <a:r>
              <a:rPr lang="en-US" i="1" dirty="0" smtClean="0"/>
              <a:t>reference</a:t>
            </a:r>
            <a:r>
              <a:rPr lang="en-US" dirty="0" smtClean="0"/>
              <a:t> them</a:t>
            </a:r>
          </a:p>
          <a:p>
            <a:pPr marL="274637" lvl="1" indent="0">
              <a:buNone/>
            </a:pPr>
            <a:r>
              <a:rPr lang="en-US" dirty="0" smtClean="0"/>
              <a:t>But: 	- Difficult to tell which steps are used by which job</a:t>
            </a:r>
          </a:p>
          <a:p>
            <a:pPr marL="274637" lvl="1" indent="0">
              <a:buNone/>
            </a:pPr>
            <a:r>
              <a:rPr lang="en-US" dirty="0" smtClean="0"/>
              <a:t>	- Covers only re-use of build-steps</a:t>
            </a:r>
          </a:p>
        </p:txBody>
      </p:sp>
      <p:sp>
        <p:nvSpPr>
          <p:cNvPr id="16385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1.2) Existing </a:t>
            </a:r>
            <a:r>
              <a:rPr lang="en-US" dirty="0"/>
              <a:t>Plugins </a:t>
            </a:r>
            <a:r>
              <a:rPr lang="en-US" dirty="0" smtClean="0"/>
              <a:t>(2/3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September 30,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B7D6025-75AC-4E77-BBF3-EEC50D0FA14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89828" name="Picture 4" descr="C:\Users\mhschroe\Documents\Arbeit\Powerpoint Slides\TCloud\2012-09-30 Jenkins User Conference SF\Images\ManagedScript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0" y="2847167"/>
            <a:ext cx="4094594" cy="2644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9829" name="Picture 5" descr="C:\Users\mhschroe\Documents\Arbeit\Powerpoint Slides\TCloud\2012-09-30 Jenkins User Conference SF\Images\ManagedScripts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95" y="2847167"/>
            <a:ext cx="4188061" cy="26446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0sACt1W0CEh52g3Wu6I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_Vvim5pEuqy_bezhib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ySAjB6Jk6DUA1TLlhbc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3RJTargBkeOU4dyc6Tg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_Dl4NLcEy4mMEMAwgCN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_Dl4NLcEy4mMEMAwgC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_Dl4NLcEy4mMEMAwgC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OQRRwNo0O.s71LooFD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XoaERokkOlKseYnT_Uw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_Dl4NLcEy4mMEMAwgCN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xoCIBh70.j5Z8aRevdr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p0J3f6SU2QGrpK7QHJB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xoCIBh70.j5Z8aRevdr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p0J3f6SU2QGrpK7QHJB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xoCIBh70.j5Z8aRevdr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p0J3f6SU2QGrpK7QHJB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xoCIBh70.j5Z8aRevd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wYR6G7_0SKPxYyy.sRK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p0J3f6SU2QGrpK7QHJ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xoCIBh70.j5Z8aRevdr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p0J3f6SU2QGrpK7QHJB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XuK8F1S0qigao..vtB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ziegFbV0aVFLD6TPPQq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lX1pNU40m6npQYAsxU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tel_LTtemplate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E53517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9525" cap="flat" cmpd="sng" algn="ctr">
          <a:solidFill>
            <a:schemeClr val="bg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algn="ctr" eaLnBrk="0" hangingPunct="0">
          <a:defRPr sz="1800" dirty="0" smtClean="0">
            <a:solidFill>
              <a:schemeClr val="bg1"/>
            </a:solidFill>
            <a:latin typeface="+mj-lt"/>
            <a:cs typeface="Arial" pitchFamily="34" charset="0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lIns="0" tIns="0" rIns="0" bIns="0" rtlCol="0" anchor="ctr">
        <a:spAutoFit/>
      </a:bodyPr>
      <a:lstStyle>
        <a:defPPr algn="ctr">
          <a:defRPr sz="1800"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6574BD1CEA624C83DDA252A17CACCA" ma:contentTypeVersion="1" ma:contentTypeDescription="Create a new document." ma:contentTypeScope="" ma:versionID="d5ee88bd1ce2780238b30c0ae8b15b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6BA57D-BD97-458B-9190-54C0E6FEA51F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D8131EF-AA82-4957-BF50-A5B8F6EE4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BF9C2-5A16-4A75-94E8-0111F81BD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Intel_LTtemplate_121410.potx</Template>
  <TotalTime>2322</TotalTime>
  <Words>1395</Words>
  <Application>Microsoft Office PowerPoint</Application>
  <PresentationFormat>On-screen Show (4:3)</PresentationFormat>
  <Paragraphs>386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Intel_LTtemplate</vt:lpstr>
      <vt:lpstr>1_JenkinsUserConference-2</vt:lpstr>
      <vt:lpstr>think-cell Slide</vt:lpstr>
      <vt:lpstr>Planned Parenthood Introducing Inheritance between Jobs to Jenkins</vt:lpstr>
      <vt:lpstr>About the speakers and company</vt:lpstr>
      <vt:lpstr>About our problem</vt:lpstr>
      <vt:lpstr>Agenda Overview</vt:lpstr>
      <vt:lpstr>1.1) Capabilities of Vanilla Jenkins</vt:lpstr>
      <vt:lpstr>1.1) Capabilities of Vanilla Jenkins</vt:lpstr>
      <vt:lpstr>1.2) Rationale for Inheritance</vt:lpstr>
      <vt:lpstr>1.2) Existing Plugins (1/3)</vt:lpstr>
      <vt:lpstr>1.2) Existing Plugins (2/3)</vt:lpstr>
      <vt:lpstr>1.2) Existing Plugins (3/3)</vt:lpstr>
      <vt:lpstr>Agenda Overview</vt:lpstr>
      <vt:lpstr>2.1) Jenkins Job Model</vt:lpstr>
      <vt:lpstr>2.2) Inheritable Job Model </vt:lpstr>
      <vt:lpstr>2.2) Inheritable Job Model </vt:lpstr>
      <vt:lpstr>2.3) Parameters Enhancement</vt:lpstr>
      <vt:lpstr>Agenda Overview</vt:lpstr>
      <vt:lpstr>3.1 Prerequisites / Requirements</vt:lpstr>
      <vt:lpstr>3.1 Prerequisites / Requirements</vt:lpstr>
      <vt:lpstr>3.2) Configuration Example </vt:lpstr>
      <vt:lpstr>3.3) Comparison</vt:lpstr>
      <vt:lpstr>Agenda Overview</vt:lpstr>
      <vt:lpstr>4.1) Advantages</vt:lpstr>
      <vt:lpstr>4.2) Getting started</vt:lpstr>
      <vt:lpstr>4.3) Release plan</vt:lpstr>
      <vt:lpstr>Contact us</vt:lpstr>
      <vt:lpstr>Thank You To All JUC Sponsors</vt:lpstr>
      <vt:lpstr>PowerPoint Presentation</vt:lpstr>
    </vt:vector>
  </TitlesOfParts>
  <Company>Intel Mobile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Planned Parenthood</dc:title>
  <dc:subject>Presentation Subject</dc:subject>
  <dc:creator>Martin Schröder;Baumann Norman</dc:creator>
  <cp:keywords>Jenkins;Inheritance;Plugin</cp:keywords>
  <cp:lastModifiedBy>mhschroe</cp:lastModifiedBy>
  <cp:revision>596</cp:revision>
  <dcterms:created xsi:type="dcterms:W3CDTF">2010-12-14T21:35:33Z</dcterms:created>
  <dcterms:modified xsi:type="dcterms:W3CDTF">2012-09-30T23:18:53Z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0x010100B06574BD1CEA624C83DDA252A17CACCA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