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s/slide19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Default Extension="docx" ContentType="application/vnd.openxmlformats-officedocument.wordprocessingml.document"/>
  <Override PartName="/ppt/notesSlides/notesSlide2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4" r:id="rId1"/>
    <p:sldMasterId id="2147483683" r:id="rId2"/>
    <p:sldMasterId id="2147483685" r:id="rId3"/>
    <p:sldMasterId id="2147483692" r:id="rId4"/>
  </p:sldMasterIdLst>
  <p:notesMasterIdLst>
    <p:notesMasterId r:id="rId52"/>
  </p:notesMasterIdLst>
  <p:sldIdLst>
    <p:sldId id="287" r:id="rId5"/>
    <p:sldId id="264" r:id="rId6"/>
    <p:sldId id="318" r:id="rId7"/>
    <p:sldId id="257" r:id="rId8"/>
    <p:sldId id="308" r:id="rId9"/>
    <p:sldId id="274" r:id="rId10"/>
    <p:sldId id="279" r:id="rId11"/>
    <p:sldId id="275" r:id="rId12"/>
    <p:sldId id="276" r:id="rId13"/>
    <p:sldId id="277" r:id="rId14"/>
    <p:sldId id="278" r:id="rId15"/>
    <p:sldId id="280" r:id="rId16"/>
    <p:sldId id="309" r:id="rId17"/>
    <p:sldId id="258" r:id="rId18"/>
    <p:sldId id="265" r:id="rId19"/>
    <p:sldId id="270" r:id="rId20"/>
    <p:sldId id="271" r:id="rId21"/>
    <p:sldId id="272" r:id="rId22"/>
    <p:sldId id="266" r:id="rId23"/>
    <p:sldId id="268" r:id="rId24"/>
    <p:sldId id="267" r:id="rId25"/>
    <p:sldId id="269" r:id="rId26"/>
    <p:sldId id="310" r:id="rId27"/>
    <p:sldId id="259" r:id="rId28"/>
    <p:sldId id="299" r:id="rId29"/>
    <p:sldId id="300" r:id="rId30"/>
    <p:sldId id="301" r:id="rId31"/>
    <p:sldId id="273" r:id="rId32"/>
    <p:sldId id="311" r:id="rId33"/>
    <p:sldId id="260" r:id="rId34"/>
    <p:sldId id="281" r:id="rId35"/>
    <p:sldId id="285" r:id="rId36"/>
    <p:sldId id="283" r:id="rId37"/>
    <p:sldId id="302" r:id="rId38"/>
    <p:sldId id="312" r:id="rId39"/>
    <p:sldId id="261" r:id="rId40"/>
    <p:sldId id="286" r:id="rId41"/>
    <p:sldId id="303" r:id="rId42"/>
    <p:sldId id="284" r:id="rId43"/>
    <p:sldId id="306" r:id="rId44"/>
    <p:sldId id="305" r:id="rId45"/>
    <p:sldId id="313" r:id="rId46"/>
    <p:sldId id="319" r:id="rId47"/>
    <p:sldId id="316" r:id="rId48"/>
    <p:sldId id="317" r:id="rId49"/>
    <p:sldId id="320" r:id="rId50"/>
    <p:sldId id="26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00FF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05" autoAdjust="0"/>
    <p:restoredTop sz="84018" autoAdjust="0"/>
  </p:normalViewPr>
  <p:slideViewPr>
    <p:cSldViewPr>
      <p:cViewPr varScale="1">
        <p:scale>
          <a:sx n="138" d="100"/>
          <a:sy n="138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5.xml"/><Relationship Id="rId7" Type="http://schemas.openxmlformats.org/officeDocument/2006/relationships/slide" Target="slides/slide3.xml"/><Relationship Id="rId43" Type="http://schemas.openxmlformats.org/officeDocument/2006/relationships/slide" Target="slides/slide39.xml"/><Relationship Id="rId25" Type="http://schemas.openxmlformats.org/officeDocument/2006/relationships/slide" Target="slides/slide21.xml"/><Relationship Id="rId10" Type="http://schemas.openxmlformats.org/officeDocument/2006/relationships/slide" Target="slides/slide6.xml"/><Relationship Id="rId50" Type="http://schemas.openxmlformats.org/officeDocument/2006/relationships/slide" Target="slides/slide46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4.xml"/><Relationship Id="rId45" Type="http://schemas.openxmlformats.org/officeDocument/2006/relationships/slide" Target="slides/slide41.xml"/><Relationship Id="rId42" Type="http://schemas.openxmlformats.org/officeDocument/2006/relationships/slide" Target="slides/slide38.xml"/><Relationship Id="rId6" Type="http://schemas.openxmlformats.org/officeDocument/2006/relationships/slide" Target="slides/slide2.xml"/><Relationship Id="rId49" Type="http://schemas.openxmlformats.org/officeDocument/2006/relationships/slide" Target="slides/slide45.xml"/><Relationship Id="rId44" Type="http://schemas.openxmlformats.org/officeDocument/2006/relationships/slide" Target="slides/slide40.xml"/><Relationship Id="rId19" Type="http://schemas.openxmlformats.org/officeDocument/2006/relationships/slide" Target="slides/slide1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2.xml"/><Relationship Id="rId57" Type="http://schemas.openxmlformats.org/officeDocument/2006/relationships/tableStyles" Target="tableStyles.xml"/><Relationship Id="rId35" Type="http://schemas.openxmlformats.org/officeDocument/2006/relationships/slide" Target="slides/slide31.xml"/><Relationship Id="rId51" Type="http://schemas.openxmlformats.org/officeDocument/2006/relationships/slide" Target="slides/slide47.xml"/><Relationship Id="rId55" Type="http://schemas.openxmlformats.org/officeDocument/2006/relationships/viewProps" Target="viewProps.xml"/><Relationship Id="rId31" Type="http://schemas.openxmlformats.org/officeDocument/2006/relationships/slide" Target="slides/slide27.xml"/><Relationship Id="rId34" Type="http://schemas.openxmlformats.org/officeDocument/2006/relationships/slide" Target="slides/slide30.xml"/><Relationship Id="rId40" Type="http://schemas.openxmlformats.org/officeDocument/2006/relationships/slide" Target="slides/slide36.xml"/><Relationship Id="rId36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0.xml"/><Relationship Id="rId47" Type="http://schemas.openxmlformats.org/officeDocument/2006/relationships/slide" Target="slides/slide43.xml"/><Relationship Id="rId56" Type="http://schemas.openxmlformats.org/officeDocument/2006/relationships/theme" Target="theme/theme1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2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9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22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33" Type="http://schemas.openxmlformats.org/officeDocument/2006/relationships/slide" Target="slides/slide29.xml"/><Relationship Id="rId41" Type="http://schemas.openxmlformats.org/officeDocument/2006/relationships/slide" Target="slides/slide3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2" Type="http://schemas.openxmlformats.org/officeDocument/2006/relationships/slide" Target="slides/slide18.xml"/><Relationship Id="rId2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88430-C5D5-4070-A00A-3E4B4B3C0A9A}" type="datetimeFigureOut">
              <a:rPr lang="en-GB" smtClean="0"/>
              <a:pPr/>
              <a:t>10/9/12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56413-D196-4FD1-B4EF-3E357D50AC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515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it run</a:t>
            </a:r>
          </a:p>
          <a:p>
            <a:r>
              <a:rPr lang="en-US" dirty="0" smtClean="0"/>
              <a:t>Overal</a:t>
            </a:r>
            <a:r>
              <a:rPr lang="en-US" baseline="0" dirty="0" smtClean="0"/>
              <a:t>l structure</a:t>
            </a:r>
          </a:p>
          <a:p>
            <a:r>
              <a:rPr lang="en-US" dirty="0" err="1" smtClean="0"/>
              <a:t>Global.jelly</a:t>
            </a:r>
            <a:endParaRPr lang="en-US" dirty="0" smtClean="0"/>
          </a:p>
          <a:p>
            <a:r>
              <a:rPr lang="en-US" dirty="0" err="1" smtClean="0"/>
              <a:t>Config.jelly</a:t>
            </a:r>
            <a:endParaRPr lang="en-US" dirty="0" smtClean="0"/>
          </a:p>
          <a:p>
            <a:r>
              <a:rPr lang="en-US" dirty="0" smtClean="0"/>
              <a:t>Code:</a:t>
            </a:r>
          </a:p>
          <a:p>
            <a:r>
              <a:rPr lang="en-US" dirty="0" smtClean="0"/>
              <a:t>Extends </a:t>
            </a:r>
            <a:r>
              <a:rPr lang="en-US" dirty="0" err="1" smtClean="0"/>
              <a:t>Notifier</a:t>
            </a:r>
            <a:endParaRPr lang="en-US" dirty="0" smtClean="0"/>
          </a:p>
          <a:p>
            <a:r>
              <a:rPr lang="en-US" dirty="0" err="1" smtClean="0"/>
              <a:t>Databound</a:t>
            </a:r>
            <a:r>
              <a:rPr lang="en-US" dirty="0" smtClean="0"/>
              <a:t> constructor</a:t>
            </a:r>
          </a:p>
          <a:p>
            <a:r>
              <a:rPr lang="en-US" dirty="0" smtClean="0"/>
              <a:t>Perform </a:t>
            </a:r>
          </a:p>
          <a:p>
            <a:r>
              <a:rPr lang="en-US" dirty="0" smtClean="0"/>
              <a:t>Descriptor:</a:t>
            </a:r>
          </a:p>
          <a:p>
            <a:r>
              <a:rPr lang="en-US" dirty="0" smtClean="0"/>
              <a:t>Extension</a:t>
            </a:r>
          </a:p>
          <a:p>
            <a:r>
              <a:rPr lang="en-US" dirty="0" smtClean="0"/>
              <a:t>Serialization</a:t>
            </a:r>
          </a:p>
          <a:p>
            <a:r>
              <a:rPr lang="en-US" dirty="0" smtClean="0"/>
              <a:t>XML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413-D196-4FD1-B4EF-3E357D50AC8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871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MD5 digest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413-D196-4FD1-B4EF-3E357D50AC8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1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Represents file path, but may be local or remote</a:t>
            </a:r>
          </a:p>
          <a:p>
            <a:pPr lvl="1"/>
            <a:r>
              <a:rPr lang="en-US" dirty="0" err="1" smtClean="0"/>
              <a:t>isRemote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moveAllChilderenTo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Etc.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Push –</a:t>
            </a:r>
            <a:r>
              <a:rPr lang="en-US" baseline="0" dirty="0" smtClean="0"/>
              <a:t> MD5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413-D196-4FD1-B4EF-3E357D50AC8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14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MD5 digest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413-D196-4FD1-B4EF-3E357D50AC8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14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Starts a process, but may be local or remote</a:t>
            </a:r>
          </a:p>
          <a:p>
            <a:pPr lvl="1"/>
            <a:r>
              <a:rPr lang="en-US" dirty="0" smtClean="0"/>
              <a:t>Call to launch() returns builder</a:t>
            </a:r>
          </a:p>
          <a:p>
            <a:pPr lvl="1"/>
            <a:r>
              <a:rPr lang="en-US" dirty="0" smtClean="0"/>
              <a:t>join() on builder actually starts the process</a:t>
            </a:r>
          </a:p>
          <a:p>
            <a:pPr lvl="1"/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 include machine specific ones, like </a:t>
            </a:r>
            <a:r>
              <a:rPr lang="en-GB" dirty="0" smtClean="0"/>
              <a:t>PATH, TIMEZONE, etc.</a:t>
            </a:r>
            <a:endParaRPr lang="en-US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413-D196-4FD1-B4EF-3E357D50AC8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14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413-D196-4FD1-B4EF-3E357D50AC85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043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defaultMotivating</a:t>
            </a:r>
            <a:r>
              <a:rPr lang="en-US" baseline="0" dirty="0" smtClean="0"/>
              <a:t> method refactoring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413-D196-4FD1-B4EF-3E357D50AC85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800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03273" y="5219908"/>
            <a:ext cx="396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Israeli Jenkins Users Conference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3067416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808" y="1905000"/>
            <a:ext cx="1728192" cy="167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288" y="1773238"/>
            <a:ext cx="8208962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316416" y="6093296"/>
            <a:ext cx="734650" cy="7109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75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288" y="1773238"/>
            <a:ext cx="8208962" cy="38163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76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85" y="306896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http://vator.tv/images/attachments/291110104231cloudb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733257"/>
            <a:ext cx="1258804" cy="57606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589240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static.wix.com/media/e333c5ccdf1616b7aa0258568c59331e.wix_mp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8953" y="5661248"/>
            <a:ext cx="639431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80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1838" y="6572250"/>
            <a:ext cx="2062162" cy="28575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mtClean="0"/>
            </a:lvl1pPr>
          </a:lstStyle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64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316416" y="6093296"/>
            <a:ext cx="734650" cy="7109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1C9C-3414-4340-9B08-C452F5B6EB67}" type="datetime1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JUC Israel, July 5th Herzelia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D1D-009B-4C82-A8A0-BC16E487E98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 descr="http://vator.tv/images/attachments/291110104231cloudb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733257"/>
            <a:ext cx="1258804" cy="57606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589240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static.wix.com/media/e333c5ccdf1616b7aa0258568c59331e.wix_mp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8953" y="5661248"/>
            <a:ext cx="639431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980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10" Type="http://schemas.openxmlformats.org/officeDocument/2006/relationships/image" Target="../media/image5.jpeg"/><Relationship Id="rId5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9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4.xml"/><Relationship Id="rId3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249" y="1340768"/>
            <a:ext cx="429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26575"/>
                </a:solidFill>
              </a:defRPr>
            </a:lvl1pPr>
          </a:lstStyle>
          <a:p>
            <a:fld id="{ABABB469-299D-4FB4-9522-3636592BDAEB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2657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6575"/>
                </a:solidFill>
              </a:defRPr>
            </a:lvl1pPr>
          </a:lstStyle>
          <a:p>
            <a:fld id="{9A388FED-22EF-4B12-8EC4-736CB2D06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4" r:id="rId3"/>
    <p:sldLayoutId id="2147483677" r:id="rId4"/>
    <p:sldLayoutId id="2147483678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4265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42657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4265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4265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4265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4265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26575"/>
                </a:solidFill>
              </a:defRPr>
            </a:lvl1pPr>
          </a:lstStyle>
          <a:p>
            <a:fld id="{1567DF8A-165D-423A-8D54-F998B7BA23B6}" type="datetime1">
              <a:rPr lang="en-US" smtClean="0"/>
              <a:pPr/>
              <a:t>10/9/12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26575"/>
                </a:solidFill>
              </a:defRPr>
            </a:lvl1pPr>
          </a:lstStyle>
          <a:p>
            <a:r>
              <a:rPr lang="en-US" dirty="0" smtClean="0"/>
              <a:t>JUC Israel, July 5th </a:t>
            </a:r>
            <a:r>
              <a:rPr lang="en-US" dirty="0" err="1" smtClean="0"/>
              <a:t>Herzelia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6575"/>
                </a:solidFill>
              </a:defRPr>
            </a:lvl1pPr>
          </a:lstStyle>
          <a:p>
            <a:fld id="{0E9D9415-64DD-4B33-80E5-D337170BA3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vator.tv/images/attachments/291110104231cloudbe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733257"/>
            <a:ext cx="1258804" cy="57606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5589240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static.wix.com/media/e333c5ccdf1616b7aa0258568c59331e.wix_mp_2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8953" y="5661248"/>
            <a:ext cx="639431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73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4265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42657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4265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4265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4265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4265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3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dirty="0"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aseline="30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40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Sept 30 2012                    #</a:t>
            </a:r>
            <a:r>
              <a:rPr lang="en-US" sz="1400" i="1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 </a:t>
            </a:r>
            <a:endParaRPr lang="en-US" sz="140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2.docx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3" Type="http://schemas.openxmlformats.org/officeDocument/2006/relationships/package" Target="../embeddings/Microsoft_Word_Document3.docx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Microsoft_Word_Document5.docx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4.doc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6.docx"/><Relationship Id="rId1" Type="http://schemas.openxmlformats.org/officeDocument/2006/relationships/vmlDrawing" Target="../drawings/vmlDrawing6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3" Type="http://schemas.openxmlformats.org/officeDocument/2006/relationships/package" Target="../embeddings/Microsoft_Word_Document7.docx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8.docx"/><Relationship Id="rId1" Type="http://schemas.openxmlformats.org/officeDocument/2006/relationships/vmlDrawing" Target="../drawings/vmlDrawing8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9.docx"/><Relationship Id="rId1" Type="http://schemas.openxmlformats.org/officeDocument/2006/relationships/vmlDrawing" Target="../drawings/vmlDrawing9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5.png"/><Relationship Id="rId4" Type="http://schemas.openxmlformats.org/officeDocument/2006/relationships/image" Target="../media/image35.png"/><Relationship Id="rId7" Type="http://schemas.openxmlformats.org/officeDocument/2006/relationships/image" Target="../media/image38.png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8" Type="http://schemas.openxmlformats.org/officeDocument/2006/relationships/image" Target="../media/image39.jpeg"/><Relationship Id="rId13" Type="http://schemas.openxmlformats.org/officeDocument/2006/relationships/image" Target="../media/image44.gif"/><Relationship Id="rId10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.pn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9" Type="http://schemas.openxmlformats.org/officeDocument/2006/relationships/image" Target="../media/image40.png"/><Relationship Id="rId3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OmkalLu2B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Take Control. Write a Plugin.</a:t>
            </a:r>
            <a:br>
              <a:rPr lang="en-US" dirty="0"/>
            </a:br>
            <a:r>
              <a:rPr lang="en-US" dirty="0"/>
              <a:t>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9" y="2060849"/>
            <a:ext cx="5760639" cy="187615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/>
              <a:t>Baruch Sadogursky</a:t>
            </a:r>
          </a:p>
          <a:p>
            <a:pPr algn="ctr"/>
            <a:r>
              <a:rPr lang="en-US" sz="3600" b="1" dirty="0"/>
              <a:t>JFrog</a:t>
            </a:r>
          </a:p>
          <a:p>
            <a:pPr algn="ctr"/>
            <a:r>
              <a:rPr lang="en-US" sz="3600" b="1" dirty="0"/>
              <a:t>www.jfrog.com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IDE</a:t>
            </a:r>
          </a:p>
          <a:p>
            <a:pPr lvl="1"/>
            <a:r>
              <a:rPr lang="en-US" dirty="0" smtClean="0"/>
              <a:t>All majors have good support</a:t>
            </a:r>
          </a:p>
          <a:p>
            <a:pPr lvl="1"/>
            <a:r>
              <a:rPr lang="en-US" dirty="0" smtClean="0"/>
              <a:t>We love </a:t>
            </a:r>
            <a:r>
              <a:rPr lang="en-US" dirty="0" err="1" smtClean="0"/>
              <a:t>IntelliJ</a:t>
            </a:r>
            <a:r>
              <a:rPr lang="en-US" dirty="0" smtClean="0"/>
              <a:t> IDEA</a:t>
            </a:r>
          </a:p>
          <a:p>
            <a:r>
              <a:rPr lang="en-US" dirty="0" smtClean="0"/>
              <a:t>Build tool</a:t>
            </a:r>
          </a:p>
          <a:p>
            <a:pPr lvl="1"/>
            <a:r>
              <a:rPr lang="en-US" dirty="0" smtClean="0"/>
              <a:t>Can be Maven or </a:t>
            </a:r>
            <a:r>
              <a:rPr lang="en-US" dirty="0" err="1" smtClean="0"/>
              <a:t>Gradle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3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</a:t>
            </a:r>
            <a:r>
              <a:rPr lang="en-US" dirty="0"/>
              <a:t>:  </a:t>
            </a:r>
            <a:r>
              <a:rPr lang="en-US" dirty="0" smtClean="0"/>
              <a:t>Rewarding </a:t>
            </a:r>
            <a:r>
              <a:rPr lang="en-US" dirty="0"/>
              <a:t>failing builds with insulting </a:t>
            </a:r>
            <a:r>
              <a:rPr lang="en-US" dirty="0" smtClean="0"/>
              <a:t>mockery</a:t>
            </a:r>
          </a:p>
          <a:p>
            <a:r>
              <a:rPr lang="en-US" dirty="0" smtClean="0"/>
              <a:t>Global configuration: Motivation phrase</a:t>
            </a:r>
          </a:p>
          <a:p>
            <a:r>
              <a:rPr lang="en-US" dirty="0" smtClean="0"/>
              <a:t>Project configuration: Is motivator enabled</a:t>
            </a:r>
          </a:p>
          <a:p>
            <a:r>
              <a:rPr lang="en-US" dirty="0" smtClean="0"/>
              <a:t>Outcome: Message appears in log after failure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“Motivation” Plugin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9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agenda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Nowdays</a:t>
            </a:r>
            <a:r>
              <a:rPr lang="en-U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Vote and guessing</a:t>
            </a:r>
          </a:p>
          <a:p>
            <a:r>
              <a:rPr lang="en-US" dirty="0" smtClean="0"/>
              <a:t>Working with remote agents</a:t>
            </a:r>
          </a:p>
          <a:p>
            <a:r>
              <a:rPr lang="en-US" dirty="0" smtClean="0"/>
              <a:t>Working in multiple operation systems</a:t>
            </a:r>
          </a:p>
          <a:p>
            <a:r>
              <a:rPr lang="en-US" dirty="0" smtClean="0"/>
              <a:t>Creating UI using Groovy</a:t>
            </a:r>
          </a:p>
          <a:p>
            <a:r>
              <a:rPr lang="en-US" dirty="0" smtClean="0"/>
              <a:t>Writing custom Jelly(?) tags</a:t>
            </a:r>
          </a:p>
          <a:p>
            <a:r>
              <a:rPr lang="en-US" dirty="0" smtClean="0"/>
              <a:t>Maintaining backwards compatibility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Jenkins has remote agents!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remote agents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5389"/>
            <a:ext cx="7128792" cy="380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05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9776" y="1752079"/>
            <a:ext cx="8208962" cy="3816350"/>
          </a:xfrm>
        </p:spPr>
        <p:txBody>
          <a:bodyPr/>
          <a:lstStyle/>
          <a:p>
            <a:r>
              <a:rPr lang="en-US" dirty="0" smtClean="0"/>
              <a:t>Send closures to remote agents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hudson.remoting.Callable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remote agents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47" y="4365104"/>
            <a:ext cx="86836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568" y="4365104"/>
            <a:ext cx="86836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39961" y="4725144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39961" y="5373216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92089" y="4797152"/>
            <a:ext cx="280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Java Serialization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39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71 1.11111E-6 L 1.11111E-6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31 -4.81481E-6 L -0.01215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Poor guy’s Java closure</a:t>
            </a:r>
          </a:p>
          <a:p>
            <a:r>
              <a:rPr lang="en-US" dirty="0" smtClean="0"/>
              <a:t>Usually anonymous inner class (not always)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3956849"/>
              </p:ext>
            </p:extLst>
          </p:nvPr>
        </p:nvGraphicFramePr>
        <p:xfrm>
          <a:off x="179512" y="3717032"/>
          <a:ext cx="8747125" cy="1116013"/>
        </p:xfrm>
        <a:graphic>
          <a:graphicData uri="http://schemas.openxmlformats.org/presentationml/2006/ole">
            <p:oleObj spid="_x0000_s7200" name="Document" r:id="rId3" imgW="8763000" imgH="11176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5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Channel?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your bread on the waters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486550"/>
              </p:ext>
            </p:extLst>
          </p:nvPr>
        </p:nvGraphicFramePr>
        <p:xfrm>
          <a:off x="107504" y="3429000"/>
          <a:ext cx="8960496" cy="360040"/>
        </p:xfrm>
        <a:graphic>
          <a:graphicData uri="http://schemas.openxmlformats.org/presentationml/2006/ole">
            <p:oleObj spid="_x0000_s8224" name="Document" r:id="rId3" imgW="6337300" imgH="2540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67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Represents a communication channel to the remote </a:t>
            </a:r>
            <a:r>
              <a:rPr lang="en-US" dirty="0" smtClean="0"/>
              <a:t>peer</a:t>
            </a:r>
          </a:p>
          <a:p>
            <a:endParaRPr lang="en-US" dirty="0"/>
          </a:p>
          <a:p>
            <a:r>
              <a:rPr lang="en-US" dirty="0" smtClean="0"/>
              <a:t>Obtain from: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33832"/>
            <a:ext cx="5941652" cy="23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3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Where is the file?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Abstractions – </a:t>
            </a:r>
            <a:r>
              <a:rPr lang="en-US" dirty="0" err="1" smtClean="0"/>
              <a:t>FilePath</a:t>
            </a:r>
            <a:endParaRPr lang="en-US" dirty="0"/>
          </a:p>
        </p:txBody>
      </p:sp>
      <p:pic>
        <p:nvPicPr>
          <p:cNvPr id="5122" name="Picture 2" descr="http://onbloggingwell.com/wp-content/uploads/2010/03/three_cups_g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03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1110" y="1844824"/>
            <a:ext cx="46863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About me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Developer Advocate @JFrog</a:t>
            </a:r>
          </a:p>
          <a:p>
            <a:pPr marL="0" indent="0">
              <a:buNone/>
            </a:pPr>
            <a:r>
              <a:rPr lang="en-US" dirty="0" smtClean="0"/>
              <a:t>Job definition: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Write code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Talk about 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github.com/</a:t>
            </a:r>
            <a:r>
              <a:rPr lang="en-US" dirty="0" err="1" smtClean="0"/>
              <a:t>jbaruch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/>
              <a:t>jbaruch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5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hudson.FilePath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Much like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java.util.File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Consider pushing logic to the file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FilePath.act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FileCallable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Distribution Abstractions – FilePath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96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Launch stuff remotely!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Abstractions – Launcher</a:t>
            </a:r>
            <a:endParaRPr lang="en-US" dirty="0"/>
          </a:p>
        </p:txBody>
      </p:sp>
      <p:pic>
        <p:nvPicPr>
          <p:cNvPr id="4098" name="Picture 2" descr="http://www.chinatraderonline.com/Files/Gifts-and-Crafts/Toys-and-Games/Tank/remote-control-missile-tank-1135481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044" y="270892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9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hudson.Launcher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Much like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java.lang.ProcessBuilder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Pick your environment variables wisely!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Abstractions – Launcher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9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Vote and guessing</a:t>
            </a:r>
          </a:p>
          <a:p>
            <a:r>
              <a:rPr lang="en-US" dirty="0" smtClean="0"/>
              <a:t>Working with remote agents</a:t>
            </a:r>
          </a:p>
          <a:p>
            <a:r>
              <a:rPr lang="en-US" dirty="0" smtClean="0"/>
              <a:t>Working in multiple operation systems</a:t>
            </a:r>
          </a:p>
          <a:p>
            <a:r>
              <a:rPr lang="en-US" dirty="0" smtClean="0"/>
              <a:t>Creating UI using Groovy</a:t>
            </a:r>
          </a:p>
          <a:p>
            <a:r>
              <a:rPr lang="en-US" dirty="0" smtClean="0"/>
              <a:t>Writing custom Jelly(?) tags</a:t>
            </a:r>
          </a:p>
          <a:p>
            <a:r>
              <a:rPr lang="en-US" dirty="0" smtClean="0"/>
              <a:t>Maintaining backwards compatibility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09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WORA. You know. But.</a:t>
            </a:r>
          </a:p>
          <a:p>
            <a:endParaRPr lang="en-US" dirty="0" smtClean="0"/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\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sh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.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bat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Quotes around commands</a:t>
            </a:r>
          </a:p>
          <a:p>
            <a:r>
              <a:rPr lang="en-US" dirty="0" smtClean="0"/>
              <a:t>Permissions</a:t>
            </a:r>
          </a:p>
          <a:p>
            <a:r>
              <a:rPr lang="en-US" dirty="0"/>
              <a:t>	</a:t>
            </a:r>
            <a:r>
              <a:rPr lang="en-US" dirty="0" smtClean="0"/>
              <a:t>(wait for it…)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in multiple 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6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Executing </a:t>
            </a:r>
          </a:p>
          <a:p>
            <a:r>
              <a:rPr lang="en-US" dirty="0"/>
              <a:t>	</a:t>
            </a:r>
            <a:r>
              <a:rPr lang="en-US" dirty="0" smtClean="0"/>
              <a:t>file… </a:t>
            </a:r>
          </a:p>
          <a:p>
            <a:r>
              <a:rPr lang="en-US" dirty="0"/>
              <a:t>		</a:t>
            </a:r>
            <a:r>
              <a:rPr lang="en-US" dirty="0" smtClean="0"/>
              <a:t>remotely… </a:t>
            </a:r>
          </a:p>
          <a:p>
            <a:r>
              <a:rPr lang="en-US" dirty="0"/>
              <a:t>	</a:t>
            </a:r>
            <a:r>
              <a:rPr lang="en-US" dirty="0" smtClean="0"/>
              <a:t>		platform independent…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script…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76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Spot The Error?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2591970"/>
              </p:ext>
            </p:extLst>
          </p:nvPr>
        </p:nvGraphicFramePr>
        <p:xfrm>
          <a:off x="-11113" y="2941638"/>
          <a:ext cx="9001126" cy="1177925"/>
        </p:xfrm>
        <a:graphic>
          <a:graphicData uri="http://schemas.openxmlformats.org/presentationml/2006/ole">
            <p:oleObj spid="_x0000_s23571" name="Document" r:id="rId3" imgW="11531600" imgH="1524000" progId="Word.Document.12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2319432" y="3805119"/>
            <a:ext cx="1152128" cy="3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ne Callout 1 7"/>
          <p:cNvSpPr/>
          <p:nvPr/>
        </p:nvSpPr>
        <p:spPr>
          <a:xfrm>
            <a:off x="3347864" y="4797152"/>
            <a:ext cx="2016224" cy="1008112"/>
          </a:xfrm>
          <a:prstGeom prst="borderCallout1">
            <a:avLst>
              <a:gd name="adj1" fmla="val 18750"/>
              <a:gd name="adj2" fmla="val -8333"/>
              <a:gd name="adj3" fmla="val -67901"/>
              <a:gd name="adj4" fmla="val -18176"/>
            </a:avLst>
          </a:pr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63888" y="4725144"/>
            <a:ext cx="1726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Executed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locally!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FilePath</a:t>
            </a:r>
            <a:r>
              <a:rPr lang="en-US" dirty="0" smtClean="0"/>
              <a:t> – it will take care of all the details!</a:t>
            </a:r>
          </a:p>
          <a:p>
            <a:pPr marL="0" lvl="1"/>
            <a:r>
              <a:rPr lang="en-US" sz="3200" dirty="0" smtClean="0"/>
              <a:t>Execute 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FilePath.act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FileCallable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1"/>
            <a:endParaRPr lang="en-US" sz="3200" dirty="0" smtClean="0"/>
          </a:p>
          <a:p>
            <a:pPr marL="0" lvl="1"/>
            <a:r>
              <a:rPr lang="en-US" sz="3200" dirty="0" smtClean="0"/>
              <a:t>If you need the 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File</a:t>
            </a:r>
            <a:r>
              <a:rPr lang="en-US" sz="3200" dirty="0" smtClean="0"/>
              <a:t> API, 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invoke()</a:t>
            </a:r>
            <a:r>
              <a:rPr lang="en-US" sz="3200" dirty="0" smtClean="0"/>
              <a:t> method 	has it, </a:t>
            </a:r>
            <a:r>
              <a:rPr lang="en-US" sz="3200" dirty="0" smtClean="0">
                <a:latin typeface="+mj-lt"/>
                <a:cs typeface="Consolas" pitchFamily="49" charset="0"/>
              </a:rPr>
              <a:t>converted to remote file 	properly</a:t>
            </a:r>
            <a:endParaRPr lang="en-US" sz="3200" dirty="0">
              <a:latin typeface="+mj-lt"/>
              <a:cs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Remote with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9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 Dance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634431"/>
              </p:ext>
            </p:extLst>
          </p:nvPr>
        </p:nvGraphicFramePr>
        <p:xfrm>
          <a:off x="45084" y="2331881"/>
          <a:ext cx="9098916" cy="4121455"/>
        </p:xfrm>
        <a:graphic>
          <a:graphicData uri="http://schemas.openxmlformats.org/presentationml/2006/ole">
            <p:oleObj spid="_x0000_s10282" name="Document" r:id="rId3" imgW="8940800" imgH="4051300" progId="">
              <p:embed/>
            </p:oleObj>
          </a:graphicData>
        </a:graphic>
      </p:graphicFrame>
      <p:sp>
        <p:nvSpPr>
          <p:cNvPr id="3" name="Oval 2"/>
          <p:cNvSpPr/>
          <p:nvPr/>
        </p:nvSpPr>
        <p:spPr>
          <a:xfrm>
            <a:off x="1691680" y="2564904"/>
            <a:ext cx="259228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23728" y="3284984"/>
            <a:ext cx="259228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80112" y="3645024"/>
            <a:ext cx="259228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23728" y="4365104"/>
            <a:ext cx="259228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1800" y="4005064"/>
            <a:ext cx="259228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24128" y="4661520"/>
            <a:ext cx="259228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71800" y="5229200"/>
            <a:ext cx="5400600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98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Vote and guessing</a:t>
            </a:r>
          </a:p>
          <a:p>
            <a:r>
              <a:rPr lang="en-US" dirty="0" smtClean="0"/>
              <a:t>Working with remote agents</a:t>
            </a:r>
          </a:p>
          <a:p>
            <a:r>
              <a:rPr lang="en-US" dirty="0" smtClean="0"/>
              <a:t>Working in multiple operation systems</a:t>
            </a:r>
          </a:p>
          <a:p>
            <a:r>
              <a:rPr lang="en-US" dirty="0" smtClean="0"/>
              <a:t>Creating UI using Groovy</a:t>
            </a:r>
          </a:p>
          <a:p>
            <a:r>
              <a:rPr lang="en-US" dirty="0" smtClean="0"/>
              <a:t>Writing custom Jelly(?) tags</a:t>
            </a:r>
          </a:p>
          <a:p>
            <a:r>
              <a:rPr lang="en-US" dirty="0" smtClean="0"/>
              <a:t>Maintaining backwards compatibility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0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With Jenkins from day 1</a:t>
            </a:r>
          </a:p>
          <a:p>
            <a:r>
              <a:rPr lang="en-US" dirty="0" smtClean="0"/>
              <a:t>Jenkins Artifactory Plugin</a:t>
            </a:r>
          </a:p>
          <a:p>
            <a:r>
              <a:rPr lang="en-US" dirty="0" smtClean="0"/>
              <a:t>Hosted JUC Israel</a:t>
            </a:r>
          </a:p>
          <a:p>
            <a:r>
              <a:rPr lang="en-US" dirty="0" smtClean="0"/>
              <a:t>repo.jenkins-ci.org</a:t>
            </a:r>
          </a:p>
          <a:p>
            <a:r>
              <a:rPr lang="en-US" dirty="0" err="1" smtClean="0"/>
              <a:t>JavaOne</a:t>
            </a:r>
            <a:r>
              <a:rPr lang="en-US" dirty="0" smtClean="0"/>
              <a:t> </a:t>
            </a:r>
            <a:r>
              <a:rPr lang="en-US" dirty="0" err="1" smtClean="0"/>
              <a:t>DEMOzone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JFrog &amp; Jenkins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64752" y="1071136"/>
            <a:ext cx="4572000" cy="62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3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First, let’s look at the docs: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UI using Groovy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25" y="2708920"/>
            <a:ext cx="833755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our-kerala.com/newgallery/imageMaker.php?size=530x500&amp;image=images/photos/images/Deserts_42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17"/>
            <a:ext cx="7171511" cy="38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42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Analogous to Jelly</a:t>
            </a:r>
          </a:p>
          <a:p>
            <a:r>
              <a:rPr lang="en-US" dirty="0" smtClean="0"/>
              <a:t>Can use Jelly tags and libraries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Kohsuke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UI using Groovy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965870"/>
              </p:ext>
            </p:extLst>
          </p:nvPr>
        </p:nvGraphicFramePr>
        <p:xfrm>
          <a:off x="1331640" y="4077072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6384"/>
                <a:gridCol w="2639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What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Lots of program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Groovy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Lots</a:t>
                      </a:r>
                      <a:r>
                        <a:rPr lang="en-US" baseline="0" dirty="0" smtClean="0"/>
                        <a:t> of HTML layout markup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Jelly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9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Analogous to Jelly</a:t>
            </a:r>
          </a:p>
          <a:p>
            <a:r>
              <a:rPr lang="en-US" dirty="0" smtClean="0"/>
              <a:t>Can use Jelly tags and libraries</a:t>
            </a:r>
          </a:p>
          <a:p>
            <a:endParaRPr lang="en-US" dirty="0"/>
          </a:p>
          <a:p>
            <a:r>
              <a:rPr lang="en-US" dirty="0" smtClean="0"/>
              <a:t>	me: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UI using Groovy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733042"/>
              </p:ext>
            </p:extLst>
          </p:nvPr>
        </p:nvGraphicFramePr>
        <p:xfrm>
          <a:off x="1331640" y="4077072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6384"/>
                <a:gridCol w="2639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What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Always!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Groovy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5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Jelly: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Groovy: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UI using Groovy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6745"/>
              </p:ext>
            </p:extLst>
          </p:nvPr>
        </p:nvGraphicFramePr>
        <p:xfrm>
          <a:off x="3440" y="2492896"/>
          <a:ext cx="9015803" cy="1606103"/>
        </p:xfrm>
        <a:graphic>
          <a:graphicData uri="http://schemas.openxmlformats.org/presentationml/2006/ole">
            <p:oleObj spid="_x0000_s11313" name="Document" r:id="rId3" imgW="8229600" imgH="1460500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964644"/>
              </p:ext>
            </p:extLst>
          </p:nvPr>
        </p:nvGraphicFramePr>
        <p:xfrm>
          <a:off x="0" y="4725144"/>
          <a:ext cx="7842864" cy="1607832"/>
        </p:xfrm>
        <a:graphic>
          <a:graphicData uri="http://schemas.openxmlformats.org/presentationml/2006/ole">
            <p:oleObj spid="_x0000_s11314" name="Document" r:id="rId4" imgW="7137400" imgH="14605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4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UI using Groovy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13137"/>
              </p:ext>
            </p:extLst>
          </p:nvPr>
        </p:nvGraphicFramePr>
        <p:xfrm>
          <a:off x="-1" y="3933056"/>
          <a:ext cx="9129303" cy="1872208"/>
        </p:xfrm>
        <a:graphic>
          <a:graphicData uri="http://schemas.openxmlformats.org/presentationml/2006/ole">
            <p:oleObj spid="_x0000_s27666" name="Document" r:id="rId3" imgW="7137400" imgH="1460500" progId="Word.Document.12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Real code</a:t>
            </a:r>
          </a:p>
          <a:p>
            <a:r>
              <a:rPr lang="en-US" dirty="0" err="1" smtClean="0"/>
              <a:t>Debuggable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	(stay tuned…)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Vote and guessing</a:t>
            </a:r>
          </a:p>
          <a:p>
            <a:r>
              <a:rPr lang="en-US" dirty="0" smtClean="0"/>
              <a:t>Working with remote agents</a:t>
            </a:r>
          </a:p>
          <a:p>
            <a:r>
              <a:rPr lang="en-US" dirty="0" smtClean="0"/>
              <a:t>Working in multiple operation systems</a:t>
            </a:r>
          </a:p>
          <a:p>
            <a:r>
              <a:rPr lang="en-US" dirty="0" smtClean="0"/>
              <a:t>Creating UI using Groovy</a:t>
            </a:r>
          </a:p>
          <a:p>
            <a:r>
              <a:rPr lang="en-US" dirty="0" smtClean="0"/>
              <a:t>Writing custom Jelly(?) tags</a:t>
            </a:r>
          </a:p>
          <a:p>
            <a:r>
              <a:rPr lang="en-US" dirty="0" smtClean="0"/>
              <a:t>Maintaining backwards compatibility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97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Documentation: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custom Jelly(?)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6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9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custom Jelly(?)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4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Simple as 1,2…</a:t>
            </a:r>
          </a:p>
          <a:p>
            <a:r>
              <a:rPr lang="en-US" dirty="0"/>
              <a:t>	</a:t>
            </a:r>
            <a:r>
              <a:rPr lang="en-US" dirty="0" smtClean="0"/>
              <a:t>that’s it.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</a:t>
            </a:r>
            <a:r>
              <a:rPr lang="en-US" dirty="0"/>
              <a:t>custom </a:t>
            </a:r>
            <a:r>
              <a:rPr lang="en-US" strike="sngStrike" dirty="0"/>
              <a:t>Jelly</a:t>
            </a:r>
            <a:r>
              <a:rPr lang="en-US" dirty="0"/>
              <a:t> </a:t>
            </a:r>
            <a:r>
              <a:rPr lang="en-US" dirty="0" smtClean="0"/>
              <a:t>Groovy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81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Vote and guessing</a:t>
            </a:r>
          </a:p>
          <a:p>
            <a:r>
              <a:rPr lang="en-US" dirty="0" smtClean="0"/>
              <a:t>Working with remote agents</a:t>
            </a:r>
          </a:p>
          <a:p>
            <a:r>
              <a:rPr lang="en-US" dirty="0" smtClean="0"/>
              <a:t>Working in multiple operation systems</a:t>
            </a:r>
          </a:p>
          <a:p>
            <a:r>
              <a:rPr lang="en-US" dirty="0" smtClean="0"/>
              <a:t>Creating UI using Groovy</a:t>
            </a:r>
          </a:p>
          <a:p>
            <a:r>
              <a:rPr lang="en-US" dirty="0" smtClean="0"/>
              <a:t>Writing custom Jelly(?) tags</a:t>
            </a:r>
          </a:p>
          <a:p>
            <a:r>
              <a:rPr lang="en-US" dirty="0" smtClean="0"/>
              <a:t>Maintaining backwards compatibility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0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Implement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383112"/>
              </p:ext>
            </p:extLst>
          </p:nvPr>
        </p:nvGraphicFramePr>
        <p:xfrm>
          <a:off x="5448" y="2060848"/>
          <a:ext cx="9133104" cy="3925540"/>
        </p:xfrm>
        <a:graphic>
          <a:graphicData uri="http://schemas.openxmlformats.org/presentationml/2006/ole">
            <p:oleObj spid="_x0000_s30738" name="Document" r:id="rId3" imgW="8229600" imgH="35306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40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Use!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347132"/>
              </p:ext>
            </p:extLst>
          </p:nvPr>
        </p:nvGraphicFramePr>
        <p:xfrm>
          <a:off x="-41658" y="2519960"/>
          <a:ext cx="9227317" cy="2997272"/>
        </p:xfrm>
        <a:graphic>
          <a:graphicData uri="http://schemas.openxmlformats.org/presentationml/2006/ole">
            <p:oleObj spid="_x0000_s34823" name="Document" r:id="rId3" imgW="8229600" imgH="26670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96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Vote and guessing</a:t>
            </a:r>
          </a:p>
          <a:p>
            <a:r>
              <a:rPr lang="en-US" dirty="0" smtClean="0"/>
              <a:t>Working with remote agents</a:t>
            </a:r>
          </a:p>
          <a:p>
            <a:r>
              <a:rPr lang="en-US" dirty="0" smtClean="0"/>
              <a:t>Working in multiple operation systems</a:t>
            </a:r>
          </a:p>
          <a:p>
            <a:r>
              <a:rPr lang="en-US" dirty="0" smtClean="0"/>
              <a:t>Creating UI using Groovy</a:t>
            </a:r>
          </a:p>
          <a:p>
            <a:r>
              <a:rPr lang="en-US" dirty="0" smtClean="0"/>
              <a:t>Writing custom Jelly(?) tags</a:t>
            </a:r>
          </a:p>
          <a:p>
            <a:r>
              <a:rPr lang="en-US" dirty="0" smtClean="0"/>
              <a:t>Maintaining backwards compatibility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5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Back to Motivation plugin…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backwards </a:t>
            </a:r>
            <a:r>
              <a:rPr lang="en-US" dirty="0" smtClean="0"/>
              <a:t>compatibility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1501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Rename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defaultMotivatingMessage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		to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motivatingMessage</a:t>
            </a:r>
            <a:endParaRPr lang="en-GB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+mj-lt"/>
                <a:cs typeface="Consolas" pitchFamily="49" charset="0"/>
              </a:rPr>
              <a:t>What happens to existing configuration on users machines?</a:t>
            </a:r>
            <a:endParaRPr lang="en-GB" dirty="0">
              <a:latin typeface="+mj-lt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3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288" y="3501008"/>
            <a:ext cx="8208962" cy="26642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Register field (or class) alias</a:t>
            </a:r>
          </a:p>
          <a:p>
            <a:r>
              <a:rPr lang="en-US" dirty="0" smtClean="0"/>
              <a:t>In Initializer that runs before plugins started</a:t>
            </a:r>
          </a:p>
          <a:p>
            <a:endParaRPr lang="en-US" dirty="0"/>
          </a:p>
          <a:p>
            <a:r>
              <a:rPr lang="en-US" dirty="0" smtClean="0"/>
              <a:t>More complex cases might </a:t>
            </a:r>
            <a:r>
              <a:rPr lang="en-US" dirty="0" err="1" smtClean="0"/>
              <a:t>reqiure</a:t>
            </a:r>
            <a:r>
              <a:rPr lang="en-US" dirty="0" smtClean="0"/>
              <a:t> </a:t>
            </a:r>
            <a:r>
              <a:rPr lang="en-US" dirty="0" err="1" smtClean="0"/>
              <a:t>XStream</a:t>
            </a:r>
            <a:r>
              <a:rPr lang="en-US" dirty="0" smtClean="0"/>
              <a:t> converter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XStream</a:t>
            </a:r>
            <a:r>
              <a:rPr lang="en-US" dirty="0" smtClean="0"/>
              <a:t> Aliasing To The Rescue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497557"/>
              </p:ext>
            </p:extLst>
          </p:nvPr>
        </p:nvGraphicFramePr>
        <p:xfrm>
          <a:off x="35496" y="1755651"/>
          <a:ext cx="9015413" cy="1457325"/>
        </p:xfrm>
        <a:graphic>
          <a:graphicData uri="http://schemas.openxmlformats.org/presentationml/2006/ole">
            <p:oleObj spid="_x0000_s32784" name="Document" r:id="rId3" imgW="9398000" imgH="15240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7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208962" cy="446449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you at our </a:t>
            </a:r>
            <a:r>
              <a:rPr lang="en-US" dirty="0" err="1" smtClean="0"/>
              <a:t>DEMOzone</a:t>
            </a:r>
            <a:r>
              <a:rPr lang="en-US" dirty="0" smtClean="0"/>
              <a:t>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1036"/>
            <a:ext cx="893445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42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-21765" b="-21765"/>
          <a:stretch>
            <a:fillRect/>
          </a:stretch>
        </p:blipFill>
        <p:spPr>
          <a:xfrm>
            <a:off x="3302001" y="1282004"/>
            <a:ext cx="2015792" cy="1234632"/>
          </a:xfrm>
        </p:spPr>
      </p:pic>
      <p:pic>
        <p:nvPicPr>
          <p:cNvPr id="8" name="Picture 7" descr="New ZT 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6960" y="3834736"/>
            <a:ext cx="2980266" cy="2106615"/>
          </a:xfrm>
          <a:prstGeom prst="rect">
            <a:avLst/>
          </a:prstGeom>
        </p:spPr>
      </p:pic>
      <p:pic>
        <p:nvPicPr>
          <p:cNvPr id="9" name="Picture 8" descr="sonatype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516636"/>
            <a:ext cx="2234108" cy="558921"/>
          </a:xfrm>
          <a:prstGeom prst="rect">
            <a:avLst/>
          </a:prstGeom>
        </p:spPr>
      </p:pic>
      <p:pic>
        <p:nvPicPr>
          <p:cNvPr id="12" name="Picture 11" descr="wandiscoLogo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4669" y="5545004"/>
            <a:ext cx="1423791" cy="776613"/>
          </a:xfrm>
          <a:prstGeom prst="rect">
            <a:avLst/>
          </a:prstGeom>
        </p:spPr>
      </p:pic>
      <p:pic>
        <p:nvPicPr>
          <p:cNvPr id="13" name="Picture 12" descr="LIFERAY (2)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583" y="3834736"/>
            <a:ext cx="1957918" cy="1957918"/>
          </a:xfrm>
          <a:prstGeom prst="rect">
            <a:avLst/>
          </a:prstGeom>
        </p:spPr>
      </p:pic>
      <p:pic>
        <p:nvPicPr>
          <p:cNvPr id="14" name="Picture 13" descr="Yahoo_We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4930" y="5655081"/>
            <a:ext cx="2027738" cy="572539"/>
          </a:xfrm>
          <a:prstGeom prst="rect">
            <a:avLst/>
          </a:prstGeom>
        </p:spPr>
      </p:pic>
      <p:pic>
        <p:nvPicPr>
          <p:cNvPr id="15" name="Picture 14" descr="NewRelic-logo_small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5545004"/>
            <a:ext cx="27432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861" y="2356261"/>
            <a:ext cx="2921000" cy="719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6878" y="3499262"/>
            <a:ext cx="2230966" cy="402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77628" y="3445039"/>
            <a:ext cx="2351616" cy="779393"/>
          </a:xfrm>
          <a:prstGeom prst="rect">
            <a:avLst/>
          </a:prstGeom>
        </p:spPr>
      </p:pic>
      <p:pic>
        <p:nvPicPr>
          <p:cNvPr id="7" name="Picture 6" descr="salesforc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24669" y="2594014"/>
            <a:ext cx="1284113" cy="963085"/>
          </a:xfrm>
          <a:prstGeom prst="rect">
            <a:avLst/>
          </a:prstGeom>
        </p:spPr>
      </p:pic>
      <p:pic>
        <p:nvPicPr>
          <p:cNvPr id="16" name="Picture 15" descr="HP_Blue_RGB_72_SM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41192" y="3816078"/>
            <a:ext cx="757809" cy="757809"/>
          </a:xfrm>
          <a:prstGeom prst="rect">
            <a:avLst/>
          </a:prstGeom>
        </p:spPr>
      </p:pic>
      <p:pic>
        <p:nvPicPr>
          <p:cNvPr id="20" name="Picture 19" descr="Confreaks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98512" y="4573887"/>
            <a:ext cx="2979116" cy="771996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16" y="6093296"/>
            <a:ext cx="73465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Vote and guessing</a:t>
            </a:r>
          </a:p>
          <a:p>
            <a:r>
              <a:rPr lang="en-US" dirty="0" smtClean="0"/>
              <a:t>Working with remote agents</a:t>
            </a:r>
          </a:p>
          <a:p>
            <a:r>
              <a:rPr lang="en-US" dirty="0" smtClean="0"/>
              <a:t>Working in multiple operation systems</a:t>
            </a:r>
          </a:p>
          <a:p>
            <a:r>
              <a:rPr lang="en-US" dirty="0" smtClean="0"/>
              <a:t>Creating UI using Groovy</a:t>
            </a:r>
          </a:p>
          <a:p>
            <a:r>
              <a:rPr lang="en-US" dirty="0" smtClean="0"/>
              <a:t>Writing custom Jelly(?) tags</a:t>
            </a:r>
          </a:p>
          <a:p>
            <a:r>
              <a:rPr lang="en-US" dirty="0" smtClean="0"/>
              <a:t>Maintaining backwards compatibility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1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Who saw </a:t>
            </a:r>
            <a:r>
              <a:rPr lang="en-US" dirty="0" smtClean="0">
                <a:hlinkClick r:id="rId2"/>
              </a:rPr>
              <a:t>“Take Control. Write a Plugin” session on YouTube</a:t>
            </a:r>
            <a:r>
              <a:rPr lang="en-US" dirty="0" smtClean="0"/>
              <a:t>?</a:t>
            </a:r>
          </a:p>
          <a:p>
            <a:r>
              <a:rPr lang="en-US" dirty="0" smtClean="0"/>
              <a:t>Let me guess…</a:t>
            </a:r>
          </a:p>
          <a:p>
            <a:pPr marL="0" indent="0">
              <a:buNone/>
            </a:pPr>
            <a:r>
              <a:rPr lang="en-US" dirty="0" smtClean="0"/>
              <a:t>			one or two hands…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let’s vote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in “Take Control. Write a Plugin”…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“Hello, my name is Noam </a:t>
            </a:r>
            <a:r>
              <a:rPr lang="en-US" dirty="0" err="1"/>
              <a:t>Tenne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25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you can do with plugins</a:t>
            </a:r>
          </a:p>
          <a:p>
            <a:r>
              <a:rPr lang="en-US" dirty="0" smtClean="0"/>
              <a:t>What you can’t do with plugins</a:t>
            </a:r>
          </a:p>
          <a:p>
            <a:r>
              <a:rPr lang="en-US" dirty="0" smtClean="0"/>
              <a:t>Plugins statistics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Why plugins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76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UI</a:t>
            </a:r>
          </a:p>
          <a:p>
            <a:r>
              <a:rPr lang="en-US" dirty="0" smtClean="0"/>
              <a:t>SCM</a:t>
            </a:r>
          </a:p>
          <a:p>
            <a:r>
              <a:rPr lang="en-US" dirty="0" smtClean="0"/>
              <a:t>Build Processes</a:t>
            </a:r>
          </a:p>
          <a:p>
            <a:r>
              <a:rPr lang="en-US" dirty="0" smtClean="0"/>
              <a:t>Slave management</a:t>
            </a:r>
          </a:p>
          <a:p>
            <a:r>
              <a:rPr lang="en-US" dirty="0" smtClean="0"/>
              <a:t>Tooling </a:t>
            </a:r>
          </a:p>
          <a:p>
            <a:pPr marL="0" indent="0">
              <a:buNone/>
            </a:pPr>
            <a:r>
              <a:rPr lang="en-US" dirty="0" smtClean="0"/>
              <a:t>... Many</a:t>
            </a:r>
            <a:r>
              <a:rPr lang="en-US" dirty="0"/>
              <a:t>, many, more 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even create new extension points!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extend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05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UC_July 5th_ope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UC_July 5th_ope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How we took our server-side application to the Cloud and liked what we got</Template>
  <TotalTime>12740</TotalTime>
  <Words>919</Words>
  <Application>Microsoft Macintosh PowerPoint</Application>
  <PresentationFormat>On-screen Show (4:3)</PresentationFormat>
  <Paragraphs>255</Paragraphs>
  <Slides>47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JUC_July 5th_openning</vt:lpstr>
      <vt:lpstr>1_JUC_July 5th_openning</vt:lpstr>
      <vt:lpstr>Custom Design</vt:lpstr>
      <vt:lpstr>JenkinsUserConference-2</vt:lpstr>
      <vt:lpstr>Document</vt:lpstr>
      <vt:lpstr>Take Control. Write a Plugin. Part II</vt:lpstr>
      <vt:lpstr>About me</vt:lpstr>
      <vt:lpstr>JFrog &amp; Jenkins</vt:lpstr>
      <vt:lpstr>Agenda</vt:lpstr>
      <vt:lpstr>Agenda</vt:lpstr>
      <vt:lpstr>First, let’s vote</vt:lpstr>
      <vt:lpstr>Previously in “Take Control. Write a Plugin”…</vt:lpstr>
      <vt:lpstr>Overview – Why plugins</vt:lpstr>
      <vt:lpstr>What can I extend?</vt:lpstr>
      <vt:lpstr>Environment</vt:lpstr>
      <vt:lpstr>The “Motivation” Plugin</vt:lpstr>
      <vt:lpstr>Back to our agenda</vt:lpstr>
      <vt:lpstr>Agenda</vt:lpstr>
      <vt:lpstr>Working with remote agents</vt:lpstr>
      <vt:lpstr>Working with remote agents</vt:lpstr>
      <vt:lpstr>Closure</vt:lpstr>
      <vt:lpstr>Cast your bread on the waters</vt:lpstr>
      <vt:lpstr>Channel</vt:lpstr>
      <vt:lpstr>Distribution Abstractions – FilePath</vt:lpstr>
      <vt:lpstr>Distribution Abstractions – FilePath</vt:lpstr>
      <vt:lpstr>Distribution Abstractions – Launcher</vt:lpstr>
      <vt:lpstr>Distribution Abstractions – Launcher</vt:lpstr>
      <vt:lpstr>Agenda</vt:lpstr>
      <vt:lpstr>Working in multiple OSs</vt:lpstr>
      <vt:lpstr>Running script…</vt:lpstr>
      <vt:lpstr>Can You Spot The Error?</vt:lpstr>
      <vt:lpstr>Going Remote with File</vt:lpstr>
      <vt:lpstr>Permissions Dance</vt:lpstr>
      <vt:lpstr>Agenda</vt:lpstr>
      <vt:lpstr>Creating UI using Groovy</vt:lpstr>
      <vt:lpstr>Creating UI using Groovy</vt:lpstr>
      <vt:lpstr>Creating UI using Groovy</vt:lpstr>
      <vt:lpstr>Creating UI using Groovy</vt:lpstr>
      <vt:lpstr>Creating UI using Groovy</vt:lpstr>
      <vt:lpstr>Agenda</vt:lpstr>
      <vt:lpstr>Writing custom Jelly(?) tags</vt:lpstr>
      <vt:lpstr>Slide 37</vt:lpstr>
      <vt:lpstr>Writing custom Jelly(?) tags</vt:lpstr>
      <vt:lpstr>Writing custom Jelly Groovy tags</vt:lpstr>
      <vt:lpstr>1. Implement</vt:lpstr>
      <vt:lpstr>2. Use!</vt:lpstr>
      <vt:lpstr>Agenda</vt:lpstr>
      <vt:lpstr>Maintaining backwards compatibility</vt:lpstr>
      <vt:lpstr>Refactoring!</vt:lpstr>
      <vt:lpstr>XStream Aliasing To The Rescue</vt:lpstr>
      <vt:lpstr>Thank you!</vt:lpstr>
      <vt:lpstr>Thank You To Our Sponsors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JBaruch</dc:creator>
  <cp:lastModifiedBy>Bac Dai</cp:lastModifiedBy>
  <cp:revision>65</cp:revision>
  <dcterms:created xsi:type="dcterms:W3CDTF">2012-10-09T15:52:10Z</dcterms:created>
  <dcterms:modified xsi:type="dcterms:W3CDTF">2012-10-09T15:53:42Z</dcterms:modified>
</cp:coreProperties>
</file>